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3" r:id="rId4"/>
    <p:sldId id="260" r:id="rId5"/>
    <p:sldId id="264" r:id="rId6"/>
    <p:sldId id="268" r:id="rId7"/>
    <p:sldId id="269" r:id="rId8"/>
    <p:sldId id="261" r:id="rId9"/>
    <p:sldId id="262" r:id="rId10"/>
    <p:sldId id="265" r:id="rId11"/>
    <p:sldId id="266" r:id="rId12"/>
    <p:sldId id="267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81" r:id="rId21"/>
    <p:sldId id="282" r:id="rId22"/>
    <p:sldId id="277" r:id="rId23"/>
    <p:sldId id="278" r:id="rId24"/>
    <p:sldId id="279" r:id="rId25"/>
    <p:sldId id="280" r:id="rId26"/>
    <p:sldId id="285" r:id="rId27"/>
    <p:sldId id="284" r:id="rId28"/>
    <p:sldId id="287" r:id="rId29"/>
    <p:sldId id="288" r:id="rId30"/>
    <p:sldId id="283" r:id="rId31"/>
    <p:sldId id="286" r:id="rId32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8E4CFB-7D67-EF13-433C-64C4544E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B2DB0FF-3E55-A41E-C9E7-7EA59924E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25187F3-99E5-8A23-92A6-B00F25FB0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87098D9-1140-935D-5268-B23F8EDDF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F758F8DA-9587-0603-CDAC-79E57C7F6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65604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4670D1-D52C-1C84-D2E8-927FC9AD7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6F5EDAF2-6749-EF0A-5920-24A16E6B9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F28793E-3479-8830-0477-0856BC8DA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FD83487-3DA1-717E-4C0A-0176EC7F5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90CFEF7-274A-1736-3EEB-827157C02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4517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F015F89C-65F1-47CF-7385-66DF01993C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6F9188EC-6E5C-3FE9-0D43-8AD30202D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98B38D3-A433-74F4-0964-B0E8A9E0B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55538F3-31E5-336F-2331-A73212CFE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8A03974-FC24-F385-3BE0-06348A017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22699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EB619E-90AF-79B2-6E07-3E9C53BC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C3D6EC-0FF9-B2F4-BF1A-B6F9261A9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3A503EC-2974-E82D-D11B-1839CF692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E0775A1-69EE-E809-47E9-18116F37C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D817015-4BDD-2B60-9C9F-254ED6651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5134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5B113F-F8BC-9429-F532-773E8F9DC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72FCE4F-B1E2-E7D3-C313-FA21F612C9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F866AD0-ABB2-9D00-9023-254DD3D6C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066E173-6146-A496-3491-FD0F883B4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7694CA6-2408-6F02-F024-D91422FE9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377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80AF8F-8DD7-C82F-A509-E1AE1D6B8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4A3EDEE-D24A-2BBC-AB61-790BCAFA13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205397F8-A25C-AF20-6915-9D16B3810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B7261451-1A38-8805-8844-6FBFBC587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3AED84F1-BCEE-DBAD-1DD2-BDDC6807B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8481517-565C-CE26-493C-ECD40FB6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76175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455B6B-FC7C-0E37-0D8B-FE3F23DD8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65729AC-3CC8-1CA9-2A1D-283EACC6B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59150DF1-D035-B0EB-61EA-8BA205B98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EA704AE-B3AD-BA97-01A1-29A79B3B18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48027888-050B-CB0B-4AF8-EE984AF455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1BFE8AEE-BDE6-3607-3930-F47E963EF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A3BF807E-E4E9-2C28-1D91-05D8841AE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5ADC3F30-8B68-617B-95A8-6D9E4F6D9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81105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D3862-0270-C14E-7FC3-B967C2814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74D1F4D5-4A9B-5987-033B-1A45A94E8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8F61ED4F-2346-E62C-5420-DBDEFF4A7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25CBD7BD-1006-704D-1025-3F8A99678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95839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C4BD6F7C-ADD4-AD95-1159-5A415B170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103AD11B-7D1F-499B-5480-074F41B27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D405154B-CB5C-08F5-6B60-75F603A25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29063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518BD7-F38C-AFA1-D300-A7319C918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793DCBB-73CA-9AD6-9B01-086775CA0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64ABB26-1B3D-593D-C401-669BE6720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33AB2114-2984-7039-F9BB-7CA3BC5DF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24415401-09A4-E7F6-657F-BE3073A23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B5B35068-53CF-187F-F25A-B135CC526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9400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B36615-B67D-2355-30AA-588410688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1CEAE2DC-5C4E-23B4-7E84-D3276DC7DD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A3FEBB7-C68C-756E-96BB-99DD7C62F4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E545C859-0FE5-1636-B7F7-DFAACF811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91D08-7858-448D-89F8-93D9A48D17F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BD2DD316-BCBE-46A7-7A7E-20B551709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D18331FF-C028-63EC-D298-7208F9877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3408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46779326-A663-02B5-FA7A-FAD6C562E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798D635-8C6A-865A-D1F6-213F84FD5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7D77A46-A773-8920-FD98-E66DC61CB6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91D08-7858-448D-89F8-93D9A48D17F2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EA15ED6-DF54-F07A-810F-D511AEAA9F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5649F71-BCEC-39F4-3076-C9898BCA0A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4EC2F-0CBF-4383-BC66-055ED199DC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0801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FAA2DA-1A24-82FD-7F46-D48E19F885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Priestorové databázové systémy</a:t>
            </a:r>
            <a:br>
              <a:rPr lang="sk-SK" dirty="0"/>
            </a:br>
            <a:r>
              <a:rPr lang="sk-SK" sz="4900" dirty="0"/>
              <a:t>príklady na precvičenie práce s relačnými databázami</a:t>
            </a:r>
            <a:endParaRPr lang="sk-SK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05AC7A1-3DC9-B316-8D3E-CDE9642567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  <a:p>
            <a:r>
              <a:rPr lang="sk-SK" dirty="0"/>
              <a:t>Mgr. Tomáš Fedor</a:t>
            </a:r>
          </a:p>
        </p:txBody>
      </p:sp>
    </p:spTree>
    <p:extLst>
      <p:ext uri="{BB962C8B-B14F-4D97-AF65-F5344CB8AC3E}">
        <p14:creationId xmlns:p14="http://schemas.microsoft.com/office/powerpoint/2010/main" val="1331163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218AE9-8573-2179-3D61-FD8DBC2CB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5.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A5A0DFD-8E69-9308-2359-BE44B85B6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Vyberte z tabuľky dostupné položky s cenou vyššou alebo rovnou ako ich priemerná hodnota. Zoraďte ich zostupne podľa počtu kusov.</a:t>
            </a:r>
          </a:p>
        </p:txBody>
      </p:sp>
    </p:spTree>
    <p:extLst>
      <p:ext uri="{BB962C8B-B14F-4D97-AF65-F5344CB8AC3E}">
        <p14:creationId xmlns:p14="http://schemas.microsoft.com/office/powerpoint/2010/main" val="4213043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7FB4C8-971E-0324-8CBC-3D85336B9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5.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2FA03B4-56FB-36A5-E640-125F16740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k-SK" dirty="0"/>
              <a:t>A)</a:t>
            </a:r>
          </a:p>
          <a:p>
            <a:pPr marL="0" indent="0">
              <a:buNone/>
            </a:pPr>
            <a:r>
              <a:rPr lang="en-US" dirty="0"/>
              <a:t>SELECT * FROM </a:t>
            </a:r>
            <a:r>
              <a:rPr lang="en-US" dirty="0" err="1"/>
              <a:t>polozky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WHERE </a:t>
            </a:r>
            <a:r>
              <a:rPr lang="en-US" dirty="0" err="1"/>
              <a:t>cena</a:t>
            </a:r>
            <a:r>
              <a:rPr lang="en-US" dirty="0"/>
              <a:t>&gt;=(SELECT AVG(</a:t>
            </a:r>
            <a:r>
              <a:rPr lang="en-US" dirty="0" err="1"/>
              <a:t>cena</a:t>
            </a:r>
            <a:r>
              <a:rPr lang="en-US" dirty="0"/>
              <a:t>) FROM </a:t>
            </a:r>
            <a:r>
              <a:rPr lang="en-US" dirty="0" err="1"/>
              <a:t>polozky</a:t>
            </a:r>
            <a:r>
              <a:rPr lang="en-US" dirty="0"/>
              <a:t>) AND </a:t>
            </a:r>
            <a:r>
              <a:rPr lang="en-US" dirty="0" err="1"/>
              <a:t>dostupnost</a:t>
            </a:r>
            <a:r>
              <a:rPr lang="en-US" dirty="0"/>
              <a:t>='TRUE'</a:t>
            </a:r>
          </a:p>
          <a:p>
            <a:pPr marL="0" indent="0">
              <a:buNone/>
            </a:pPr>
            <a:r>
              <a:rPr lang="en-US" dirty="0"/>
              <a:t>ORDER BY </a:t>
            </a:r>
            <a:r>
              <a:rPr lang="en-US" dirty="0" err="1"/>
              <a:t>ks</a:t>
            </a:r>
            <a:r>
              <a:rPr lang="en-US" dirty="0"/>
              <a:t> DESC</a:t>
            </a:r>
            <a:r>
              <a:rPr lang="sk-SK" dirty="0"/>
              <a:t>;</a:t>
            </a:r>
          </a:p>
          <a:p>
            <a:pPr marL="0" indent="0">
              <a:buNone/>
            </a:pPr>
            <a:r>
              <a:rPr lang="sk-SK" dirty="0"/>
              <a:t>B)</a:t>
            </a:r>
          </a:p>
          <a:p>
            <a:pPr marL="0" indent="0">
              <a:buNone/>
            </a:pPr>
            <a:r>
              <a:rPr lang="sk-SK" dirty="0"/>
              <a:t>SELECT * FROM </a:t>
            </a:r>
            <a:r>
              <a:rPr lang="sk-SK" dirty="0" err="1"/>
              <a:t>polozky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dostupnost</a:t>
            </a:r>
            <a:r>
              <a:rPr lang="sk-SK" dirty="0"/>
              <a:t>='TRUE'</a:t>
            </a:r>
          </a:p>
          <a:p>
            <a:pPr marL="0" indent="0">
              <a:buNone/>
            </a:pPr>
            <a:r>
              <a:rPr lang="sk-SK" dirty="0"/>
              <a:t>GROUP BY </a:t>
            </a:r>
            <a:r>
              <a:rPr lang="sk-SK" dirty="0" err="1"/>
              <a:t>polozka_id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HAVING cena&gt;=(SELECT AVG(cena) FROM </a:t>
            </a:r>
            <a:r>
              <a:rPr lang="sk-SK" dirty="0" err="1"/>
              <a:t>polozky</a:t>
            </a:r>
            <a:r>
              <a:rPr lang="sk-SK" dirty="0"/>
              <a:t>)</a:t>
            </a:r>
          </a:p>
          <a:p>
            <a:pPr marL="0" indent="0">
              <a:buNone/>
            </a:pPr>
            <a:r>
              <a:rPr lang="sk-SK" dirty="0"/>
              <a:t>ORDER BY ks DESC;</a:t>
            </a:r>
          </a:p>
        </p:txBody>
      </p:sp>
    </p:spTree>
    <p:extLst>
      <p:ext uri="{BB962C8B-B14F-4D97-AF65-F5344CB8AC3E}">
        <p14:creationId xmlns:p14="http://schemas.microsoft.com/office/powerpoint/2010/main" val="1856294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549A9E-FDA5-0C4A-1FC4-23CB7F1C5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6.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5F3D4B9-E8AA-70A5-21FB-7858BF12D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druhú tabuľku, ktorá bude zobrazovať dobu naskladnenia tovaru v dňoch (celé číslo) a ID odpovedajúce ID v druhej tabuľke. Do tejto tabuľky doplňte údaje.</a:t>
            </a:r>
          </a:p>
        </p:txBody>
      </p:sp>
    </p:spTree>
    <p:extLst>
      <p:ext uri="{BB962C8B-B14F-4D97-AF65-F5344CB8AC3E}">
        <p14:creationId xmlns:p14="http://schemas.microsoft.com/office/powerpoint/2010/main" val="2689688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B1FFD1-BF15-FBB3-1F00-21A0A1B18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6.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CE09E7D-B1D4-A752-062F-D2A258146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CREATE TABLE </a:t>
            </a:r>
            <a:r>
              <a:rPr lang="en-US" dirty="0" err="1"/>
              <a:t>naskladnenie</a:t>
            </a:r>
            <a:r>
              <a:rPr lang="en-US" dirty="0"/>
              <a:t> (</a:t>
            </a:r>
          </a:p>
          <a:p>
            <a:pPr marL="0" indent="0">
              <a:buNone/>
            </a:pPr>
            <a:r>
              <a:rPr lang="en-US" dirty="0" err="1"/>
              <a:t>polozka_id</a:t>
            </a:r>
            <a:r>
              <a:rPr lang="en-US" dirty="0"/>
              <a:t> SERIAL PRIMARY KEY,</a:t>
            </a:r>
          </a:p>
          <a:p>
            <a:pPr marL="0" indent="0">
              <a:buNone/>
            </a:pPr>
            <a:r>
              <a:rPr lang="en-US" dirty="0" err="1"/>
              <a:t>doba</a:t>
            </a:r>
            <a:r>
              <a:rPr lang="en-US" dirty="0"/>
              <a:t> INT)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INSERT INTO </a:t>
            </a:r>
            <a:r>
              <a:rPr lang="en-US" dirty="0" err="1"/>
              <a:t>naskladnenie</a:t>
            </a:r>
            <a:r>
              <a:rPr lang="en-US" dirty="0"/>
              <a:t> (</a:t>
            </a:r>
            <a:r>
              <a:rPr lang="en-US" dirty="0" err="1"/>
              <a:t>doba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VALUES </a:t>
            </a:r>
          </a:p>
          <a:p>
            <a:pPr marL="0" indent="0">
              <a:buNone/>
            </a:pPr>
            <a:r>
              <a:rPr lang="en-US" dirty="0"/>
              <a:t>(2),</a:t>
            </a:r>
          </a:p>
          <a:p>
            <a:pPr marL="0" indent="0">
              <a:buNone/>
            </a:pPr>
            <a:r>
              <a:rPr lang="en-US" dirty="0"/>
              <a:t>(2),</a:t>
            </a:r>
          </a:p>
          <a:p>
            <a:pPr marL="0" indent="0">
              <a:buNone/>
            </a:pPr>
            <a:r>
              <a:rPr lang="en-US" dirty="0"/>
              <a:t>(2),</a:t>
            </a:r>
          </a:p>
          <a:p>
            <a:pPr marL="0" indent="0">
              <a:buNone/>
            </a:pPr>
            <a:r>
              <a:rPr lang="en-US" dirty="0"/>
              <a:t>(3),</a:t>
            </a:r>
          </a:p>
          <a:p>
            <a:pPr marL="0" indent="0">
              <a:buNone/>
            </a:pPr>
            <a:r>
              <a:rPr lang="en-US" dirty="0"/>
              <a:t>(3),</a:t>
            </a:r>
          </a:p>
          <a:p>
            <a:pPr marL="0" indent="0">
              <a:buNone/>
            </a:pPr>
            <a:r>
              <a:rPr lang="en-US" dirty="0"/>
              <a:t>(1),</a:t>
            </a:r>
          </a:p>
          <a:p>
            <a:pPr marL="0" indent="0">
              <a:buNone/>
            </a:pPr>
            <a:r>
              <a:rPr lang="en-US" dirty="0"/>
              <a:t>(1),</a:t>
            </a:r>
          </a:p>
          <a:p>
            <a:pPr marL="0" indent="0">
              <a:buNone/>
            </a:pPr>
            <a:r>
              <a:rPr lang="en-US" dirty="0"/>
              <a:t>(1)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919761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674C71-4893-F167-F407-5F5DA6AB4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7.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A30E062-3023-E354-B7A6-821CB4DBD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Novovytvorenú tabuľku pripojte k prvej tabuľke.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76638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FBC5FF-E2E8-D765-457C-D6C206275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7.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1768039-CC19-62BE-3C05-24014C8AD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SELECT * FROM </a:t>
            </a:r>
            <a:r>
              <a:rPr lang="sk-SK" dirty="0" err="1"/>
              <a:t>polozky</a:t>
            </a:r>
            <a:r>
              <a:rPr lang="sk-SK" dirty="0"/>
              <a:t> JOIN naskladnenie </a:t>
            </a:r>
          </a:p>
          <a:p>
            <a:pPr marL="0" indent="0">
              <a:buNone/>
            </a:pPr>
            <a:r>
              <a:rPr lang="sk-SK" dirty="0"/>
              <a:t>ON </a:t>
            </a:r>
            <a:r>
              <a:rPr lang="sk-SK" dirty="0" err="1"/>
              <a:t>naskladnenie.polozka_id</a:t>
            </a:r>
            <a:r>
              <a:rPr lang="sk-SK" dirty="0"/>
              <a:t> = </a:t>
            </a:r>
            <a:r>
              <a:rPr lang="sk-SK" dirty="0" err="1"/>
              <a:t>polozky.polozka_id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830642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4D1D8B-995E-884E-78A2-0CAEAEC68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8.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C2B4DD7-BB28-6945-766D-81170B764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Vyberte položky s najdlhšou dobou naskladnenia a zoraďte ich podľa naskladnených kusov od najväčšieho.</a:t>
            </a:r>
          </a:p>
        </p:txBody>
      </p:sp>
    </p:spTree>
    <p:extLst>
      <p:ext uri="{BB962C8B-B14F-4D97-AF65-F5344CB8AC3E}">
        <p14:creationId xmlns:p14="http://schemas.microsoft.com/office/powerpoint/2010/main" val="41659128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BBC59E-BC1B-64BC-8CFE-679A0673F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8.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0B1C82F-A0D6-4D6C-925E-2C06A9B7E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SELECT * FROM </a:t>
            </a:r>
            <a:r>
              <a:rPr lang="sk-SK" dirty="0" err="1"/>
              <a:t>polozky</a:t>
            </a:r>
            <a:r>
              <a:rPr lang="sk-SK" dirty="0"/>
              <a:t> JOIN naskladnenie </a:t>
            </a:r>
          </a:p>
          <a:p>
            <a:pPr marL="0" indent="0">
              <a:buNone/>
            </a:pPr>
            <a:r>
              <a:rPr lang="sk-SK" dirty="0"/>
              <a:t>ON </a:t>
            </a:r>
            <a:r>
              <a:rPr lang="sk-SK" dirty="0" err="1"/>
              <a:t>naskladnenie.polozka_id</a:t>
            </a:r>
            <a:r>
              <a:rPr lang="sk-SK" dirty="0"/>
              <a:t> = </a:t>
            </a:r>
            <a:r>
              <a:rPr lang="sk-SK" dirty="0" err="1"/>
              <a:t>polozky.polozka_id</a:t>
            </a:r>
            <a:r>
              <a:rPr lang="sk-SK" dirty="0"/>
              <a:t> </a:t>
            </a:r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naskladnenie.doba</a:t>
            </a:r>
            <a:r>
              <a:rPr lang="sk-SK" dirty="0"/>
              <a:t>=(SELECT MAX(doba) FROM naskladnenie)</a:t>
            </a:r>
          </a:p>
          <a:p>
            <a:pPr marL="0" indent="0">
              <a:buNone/>
            </a:pPr>
            <a:r>
              <a:rPr lang="sk-SK" dirty="0"/>
              <a:t>GROUP BY </a:t>
            </a:r>
            <a:r>
              <a:rPr lang="sk-SK" dirty="0" err="1"/>
              <a:t>polozky.polozka_id</a:t>
            </a:r>
            <a:r>
              <a:rPr lang="sk-SK" dirty="0"/>
              <a:t>, </a:t>
            </a:r>
            <a:r>
              <a:rPr lang="sk-SK" dirty="0" err="1"/>
              <a:t>naskladnenie.polozka_id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ORDER BY </a:t>
            </a:r>
            <a:r>
              <a:rPr lang="sk-SK" dirty="0" err="1"/>
              <a:t>polozky.ks</a:t>
            </a:r>
            <a:r>
              <a:rPr lang="sk-SK" dirty="0"/>
              <a:t> DESC</a:t>
            </a:r>
          </a:p>
        </p:txBody>
      </p:sp>
    </p:spTree>
    <p:extLst>
      <p:ext uri="{BB962C8B-B14F-4D97-AF65-F5344CB8AC3E}">
        <p14:creationId xmlns:p14="http://schemas.microsoft.com/office/powerpoint/2010/main" val="627745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D7D85D-4286-438D-E277-CFB9A0B93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9.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3738C2B-FAC1-C400-B93D-8C0B9A2F2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novú databázu, vytvorte v nej tabuľku s </a:t>
            </a:r>
            <a:r>
              <a:rPr lang="sk-SK" dirty="0" err="1"/>
              <a:t>meteo</a:t>
            </a:r>
            <a:r>
              <a:rPr lang="sk-SK" dirty="0"/>
              <a:t> údajmi (môžete použiť .</a:t>
            </a:r>
            <a:r>
              <a:rPr lang="sk-SK" dirty="0" err="1"/>
              <a:t>txt</a:t>
            </a:r>
            <a:r>
              <a:rPr lang="sk-SK" dirty="0"/>
              <a:t> súbor s kódom) a pripojte k nej údaje z príslušného .</a:t>
            </a:r>
            <a:r>
              <a:rPr lang="sk-SK" dirty="0" err="1"/>
              <a:t>csv</a:t>
            </a:r>
            <a:r>
              <a:rPr lang="sk-SK" dirty="0"/>
              <a:t> súboru.</a:t>
            </a:r>
          </a:p>
        </p:txBody>
      </p:sp>
    </p:spTree>
    <p:extLst>
      <p:ext uri="{BB962C8B-B14F-4D97-AF65-F5344CB8AC3E}">
        <p14:creationId xmlns:p14="http://schemas.microsoft.com/office/powerpoint/2010/main" val="2334795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28A65C-C5BB-2EF4-630E-079BD6D6D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9.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CAEE365-123D-283B-457A-7F8E77CE9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k-SK" dirty="0"/>
              <a:t>CREATE DATABASE </a:t>
            </a:r>
            <a:r>
              <a:rPr lang="sk-SK" dirty="0" err="1"/>
              <a:t>meteodata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+ </a:t>
            </a:r>
          </a:p>
          <a:p>
            <a:pPr marL="0" indent="0">
              <a:buNone/>
            </a:pPr>
            <a:r>
              <a:rPr lang="sk-SK" dirty="0"/>
              <a:t>Obsah .</a:t>
            </a:r>
            <a:r>
              <a:rPr lang="sk-SK" dirty="0" err="1"/>
              <a:t>txt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+</a:t>
            </a:r>
          </a:p>
          <a:p>
            <a:pPr marL="0" indent="0">
              <a:buNone/>
            </a:pPr>
            <a:r>
              <a:rPr lang="sk-SK" dirty="0"/>
              <a:t>Import graficky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*pozor, nová je aj databáza, v ktorej sa bude ďalej pracovať – je potrebné otvoriť nový </a:t>
            </a:r>
            <a:r>
              <a:rPr lang="sk-SK" dirty="0" err="1"/>
              <a:t>query</a:t>
            </a:r>
            <a:r>
              <a:rPr lang="sk-SK" dirty="0"/>
              <a:t> v rámci nej, kde následne vytvoríte tabuľku (</a:t>
            </a:r>
            <a:r>
              <a:rPr lang="sk-SK" dirty="0" err="1"/>
              <a:t>rozkliknuť</a:t>
            </a:r>
            <a:r>
              <a:rPr lang="sk-SK" dirty="0"/>
              <a:t> databázu </a:t>
            </a:r>
            <a:r>
              <a:rPr lang="sk-SK" dirty="0" err="1"/>
              <a:t>meteodata</a:t>
            </a:r>
            <a:r>
              <a:rPr lang="sk-SK" dirty="0"/>
              <a:t> &gt; hore </a:t>
            </a:r>
            <a:r>
              <a:rPr lang="sk-SK" dirty="0" err="1"/>
              <a:t>rozkliknúť</a:t>
            </a:r>
            <a:r>
              <a:rPr lang="sk-SK" dirty="0"/>
              <a:t> </a:t>
            </a:r>
            <a:r>
              <a:rPr lang="sk-SK" dirty="0" err="1"/>
              <a:t>tools</a:t>
            </a:r>
            <a:r>
              <a:rPr lang="sk-SK" dirty="0"/>
              <a:t> &gt; </a:t>
            </a:r>
            <a:r>
              <a:rPr lang="sk-SK" dirty="0" err="1"/>
              <a:t>Qeury</a:t>
            </a:r>
            <a:r>
              <a:rPr lang="sk-SK" dirty="0"/>
              <a:t> </a:t>
            </a:r>
            <a:r>
              <a:rPr lang="sk-SK" dirty="0" err="1"/>
              <a:t>Tool</a:t>
            </a:r>
            <a:r>
              <a:rPr lang="sk-SK" dirty="0"/>
              <a:t>)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70537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7E9693-D3D6-CA78-9B95-3AAFE4861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FB8955E-3381-64FE-5C4F-216387972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tabuľku so zoznamom položiek v obchode, kde prvý stĺpec bude automaticky generované poradie, druhý výrobca položky, tretí názov položky, štvrtý počet dostupných kusov. Aplikujte aspoň 2 reštrikcie údajov.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671602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D6D139-16DD-76D2-F0CA-9FD82CF92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10.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AA66203-9C8C-51AF-CCF0-F7504D1F8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Vytvorte náhľadovú tabuľku. Použite iba základné parametre a vhodne ich premenujte (id, dátum, čas, teplota vzduchu, vlhkosť, vzduchu, relatívny tlak vzduchu, náraz vetra, smer nárazu, množstvo zrážok, minútová intenzita zrážok)</a:t>
            </a:r>
          </a:p>
        </p:txBody>
      </p:sp>
    </p:spTree>
    <p:extLst>
      <p:ext uri="{BB962C8B-B14F-4D97-AF65-F5344CB8AC3E}">
        <p14:creationId xmlns:p14="http://schemas.microsoft.com/office/powerpoint/2010/main" val="2936611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500D33-AEDC-0626-7938-5A390C51E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10.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3CBB9A0-EF08-E14A-51A8-425B06C5C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CREATE VIEW meteodata2 </a:t>
            </a:r>
          </a:p>
          <a:p>
            <a:pPr marL="0" indent="0">
              <a:buNone/>
            </a:pPr>
            <a:r>
              <a:rPr lang="sk-SK" dirty="0"/>
              <a:t>(</a:t>
            </a:r>
            <a:r>
              <a:rPr lang="sk-SK" dirty="0" err="1"/>
              <a:t>datum</a:t>
            </a:r>
            <a:r>
              <a:rPr lang="sk-SK" dirty="0"/>
              <a:t>, </a:t>
            </a:r>
            <a:r>
              <a:rPr lang="sk-SK" dirty="0" err="1"/>
              <a:t>cas</a:t>
            </a:r>
            <a:r>
              <a:rPr lang="sk-SK" dirty="0"/>
              <a:t>, teplota, </a:t>
            </a:r>
            <a:r>
              <a:rPr lang="sk-SK" dirty="0" err="1"/>
              <a:t>vlhkost</a:t>
            </a:r>
            <a:r>
              <a:rPr lang="sk-SK" dirty="0"/>
              <a:t>, tlak ,</a:t>
            </a:r>
            <a:r>
              <a:rPr lang="sk-SK" dirty="0" err="1"/>
              <a:t>naraz_vetra</a:t>
            </a:r>
            <a:r>
              <a:rPr lang="sk-SK" dirty="0"/>
              <a:t> ,</a:t>
            </a:r>
            <a:r>
              <a:rPr lang="sk-SK" dirty="0" err="1"/>
              <a:t>smer_narazu</a:t>
            </a:r>
            <a:r>
              <a:rPr lang="sk-SK" dirty="0"/>
              <a:t>, </a:t>
            </a:r>
            <a:r>
              <a:rPr lang="sk-SK" dirty="0" err="1"/>
              <a:t>uhrn_zrazok</a:t>
            </a:r>
            <a:r>
              <a:rPr lang="sk-SK" dirty="0"/>
              <a:t>, </a:t>
            </a:r>
            <a:r>
              <a:rPr lang="sk-SK" dirty="0" err="1"/>
              <a:t>intenzita_zrazok</a:t>
            </a:r>
            <a:r>
              <a:rPr lang="sk-SK" dirty="0"/>
              <a:t>)</a:t>
            </a:r>
          </a:p>
          <a:p>
            <a:pPr marL="0" indent="0">
              <a:buNone/>
            </a:pPr>
            <a:r>
              <a:rPr lang="sk-SK" dirty="0"/>
              <a:t>AS SELECT </a:t>
            </a:r>
            <a:r>
              <a:rPr lang="sk-SK" dirty="0" err="1"/>
              <a:t>datum</a:t>
            </a:r>
            <a:r>
              <a:rPr lang="sk-SK" dirty="0"/>
              <a:t>, </a:t>
            </a:r>
            <a:r>
              <a:rPr lang="sk-SK" dirty="0" err="1"/>
              <a:t>cas</a:t>
            </a:r>
            <a:r>
              <a:rPr lang="sk-SK" dirty="0"/>
              <a:t>, </a:t>
            </a:r>
            <a:r>
              <a:rPr lang="sk-SK" dirty="0" err="1"/>
              <a:t>vonkajsia_teplota</a:t>
            </a:r>
            <a:r>
              <a:rPr lang="sk-SK" dirty="0"/>
              <a:t>, </a:t>
            </a:r>
            <a:r>
              <a:rPr lang="sk-SK" dirty="0" err="1"/>
              <a:t>vonkajsia_vlhkost</a:t>
            </a:r>
            <a:r>
              <a:rPr lang="sk-SK" dirty="0"/>
              <a:t>, </a:t>
            </a:r>
            <a:r>
              <a:rPr lang="sk-SK" dirty="0" err="1"/>
              <a:t>relativny_tlak</a:t>
            </a:r>
            <a:r>
              <a:rPr lang="sk-SK" dirty="0"/>
              <a:t>, </a:t>
            </a:r>
            <a:r>
              <a:rPr lang="sk-SK" dirty="0" err="1"/>
              <a:t>naraz_vetra</a:t>
            </a:r>
            <a:r>
              <a:rPr lang="sk-SK" dirty="0"/>
              <a:t>, smer_narazu2, </a:t>
            </a:r>
            <a:r>
              <a:rPr lang="sk-SK" dirty="0" err="1"/>
              <a:t>zrazky_uhrn</a:t>
            </a:r>
            <a:r>
              <a:rPr lang="sk-SK" dirty="0"/>
              <a:t>, intenzita_zrazok_1min</a:t>
            </a:r>
          </a:p>
          <a:p>
            <a:pPr marL="0" indent="0">
              <a:buNone/>
            </a:pPr>
            <a:r>
              <a:rPr lang="sk-SK" dirty="0"/>
              <a:t>FROM </a:t>
            </a:r>
            <a:r>
              <a:rPr lang="sk-SK" dirty="0" err="1"/>
              <a:t>meteodata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361121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C9531F-2334-18DD-6E6D-F1F75A094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11.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0E40DF7-A6D5-B85C-57A2-EE907B78D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Vyberte údaje (riadok) z dňa 28.4.2022 o 11:13. </a:t>
            </a:r>
          </a:p>
        </p:txBody>
      </p:sp>
    </p:spTree>
    <p:extLst>
      <p:ext uri="{BB962C8B-B14F-4D97-AF65-F5344CB8AC3E}">
        <p14:creationId xmlns:p14="http://schemas.microsoft.com/office/powerpoint/2010/main" val="26115519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771187-3BD4-3C33-8944-71BE82005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11.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6B5FA77-333B-4CA5-7B1B-57C9C82BF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k-SK" dirty="0"/>
              <a:t>A)</a:t>
            </a:r>
          </a:p>
          <a:p>
            <a:pPr marL="0" indent="0">
              <a:buNone/>
            </a:pPr>
            <a:r>
              <a:rPr lang="en-US" dirty="0"/>
              <a:t>SELECT * FROM </a:t>
            </a:r>
            <a:r>
              <a:rPr lang="en-US" dirty="0" err="1"/>
              <a:t>meteodata</a:t>
            </a:r>
            <a:r>
              <a:rPr lang="sk-SK" dirty="0"/>
              <a:t>2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datum='2022-04-28' AND </a:t>
            </a:r>
            <a:r>
              <a:rPr lang="en-US" dirty="0" err="1"/>
              <a:t>cas</a:t>
            </a:r>
            <a:r>
              <a:rPr lang="en-US" dirty="0"/>
              <a:t>='11:13:00'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B)</a:t>
            </a:r>
          </a:p>
          <a:p>
            <a:pPr marL="0" indent="0">
              <a:buNone/>
            </a:pPr>
            <a:r>
              <a:rPr lang="en-US" dirty="0"/>
              <a:t>SELECT * FROM </a:t>
            </a:r>
            <a:r>
              <a:rPr lang="en-US" dirty="0" err="1"/>
              <a:t>meteodata</a:t>
            </a:r>
            <a:r>
              <a:rPr lang="sk-SK" dirty="0"/>
              <a:t>2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WHERE </a:t>
            </a:r>
            <a:r>
              <a:rPr lang="en-US" dirty="0" err="1"/>
              <a:t>poradie</a:t>
            </a:r>
            <a:r>
              <a:rPr lang="en-US" dirty="0"/>
              <a:t>=160331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C)</a:t>
            </a:r>
          </a:p>
          <a:p>
            <a:pPr marL="0" indent="0">
              <a:buNone/>
            </a:pPr>
            <a:r>
              <a:rPr lang="en-US" dirty="0"/>
              <a:t>SELECT * FROM </a:t>
            </a:r>
            <a:r>
              <a:rPr lang="en-US" dirty="0" err="1"/>
              <a:t>meteodata</a:t>
            </a:r>
            <a:r>
              <a:rPr lang="sk-SK" dirty="0"/>
              <a:t>2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ORDER BY </a:t>
            </a:r>
            <a:r>
              <a:rPr lang="en-US" dirty="0" err="1"/>
              <a:t>poradie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LIMIT 1</a:t>
            </a:r>
          </a:p>
          <a:p>
            <a:pPr marL="0" indent="0">
              <a:buNone/>
            </a:pPr>
            <a:r>
              <a:rPr lang="en-US" dirty="0"/>
              <a:t>OFFSET 160330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527871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62C720-9C3D-B101-88C1-B29849897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12.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2E9015E-7E6D-8158-54B9-51A0EA56F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Vyberte teplotné maximum, minimum a priemer pre mesiac jún. Stĺpce premenujte s použitím aliasu.</a:t>
            </a:r>
          </a:p>
        </p:txBody>
      </p:sp>
    </p:spTree>
    <p:extLst>
      <p:ext uri="{BB962C8B-B14F-4D97-AF65-F5344CB8AC3E}">
        <p14:creationId xmlns:p14="http://schemas.microsoft.com/office/powerpoint/2010/main" val="31192319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A61CC0-2708-09CC-E1DE-7895C77F1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12.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BCD8633-9B8B-32DF-0006-CFB1C9547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SELECT AVG(teplota) AS "Priemerná teplota vzduchu", </a:t>
            </a:r>
          </a:p>
          <a:p>
            <a:pPr marL="0" indent="0">
              <a:buNone/>
            </a:pPr>
            <a:r>
              <a:rPr lang="sk-SK" dirty="0"/>
              <a:t>MAX(teplota) AS "Najvyššia teplota vzduchu",</a:t>
            </a:r>
          </a:p>
          <a:p>
            <a:pPr marL="0" indent="0">
              <a:buNone/>
            </a:pPr>
            <a:r>
              <a:rPr lang="sk-SK" dirty="0"/>
              <a:t>MIN(teplota) AS "Najnižšia teplota vzduchu"</a:t>
            </a:r>
          </a:p>
          <a:p>
            <a:pPr marL="0" indent="0">
              <a:buNone/>
            </a:pPr>
            <a:r>
              <a:rPr lang="sk-SK" dirty="0"/>
              <a:t>FROM meteodata2</a:t>
            </a:r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datum</a:t>
            </a:r>
            <a:r>
              <a:rPr lang="sk-SK" dirty="0"/>
              <a:t>&gt;='2022-06-01' AND </a:t>
            </a:r>
            <a:r>
              <a:rPr lang="sk-SK" dirty="0" err="1"/>
              <a:t>datum</a:t>
            </a:r>
            <a:r>
              <a:rPr lang="sk-SK" dirty="0"/>
              <a:t>&lt;='2022-06-30‘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Dátum alternatívne:</a:t>
            </a:r>
          </a:p>
          <a:p>
            <a:pPr marL="0" indent="0">
              <a:buNone/>
            </a:pPr>
            <a:r>
              <a:rPr lang="en-US" dirty="0"/>
              <a:t>WHERE datum BETWEEN '2022-06-01' AND '2022-06-30'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948195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D62596-BD58-2188-75A9-AFBACA39C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13.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4D1DA3E-4706-E996-2BCE-0BC9ED23D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Vypočítajte spoločný úhrn zrážok za mesiac marec a máj.</a:t>
            </a:r>
          </a:p>
        </p:txBody>
      </p:sp>
    </p:spTree>
    <p:extLst>
      <p:ext uri="{BB962C8B-B14F-4D97-AF65-F5344CB8AC3E}">
        <p14:creationId xmlns:p14="http://schemas.microsoft.com/office/powerpoint/2010/main" val="35628881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91A6E-4B47-7AD2-B853-8512219ED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13.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4EABEF7-24B7-A512-1C26-C00B2E21A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SELECT SUM(</a:t>
            </a:r>
            <a:r>
              <a:rPr lang="sk-SK" dirty="0" err="1"/>
              <a:t>uhrn_zrazok</a:t>
            </a:r>
            <a:r>
              <a:rPr lang="sk-SK" dirty="0"/>
              <a:t>) AS "Úhrn zrážok" FROM meteodata2</a:t>
            </a:r>
          </a:p>
          <a:p>
            <a:pPr marL="0" indent="0">
              <a:buNone/>
            </a:pPr>
            <a:r>
              <a:rPr lang="sk-SK" dirty="0"/>
              <a:t>WHERE (</a:t>
            </a:r>
            <a:r>
              <a:rPr lang="sk-SK" dirty="0" err="1"/>
              <a:t>datum</a:t>
            </a:r>
            <a:r>
              <a:rPr lang="sk-SK" dirty="0"/>
              <a:t> BETWEEN '2022-03-01' AND '2022-03-31'</a:t>
            </a:r>
          </a:p>
          <a:p>
            <a:pPr marL="0" indent="0">
              <a:buNone/>
            </a:pPr>
            <a:r>
              <a:rPr lang="sk-SK" dirty="0"/>
              <a:t>OR </a:t>
            </a:r>
            <a:r>
              <a:rPr lang="sk-SK" dirty="0" err="1"/>
              <a:t>datum</a:t>
            </a:r>
            <a:r>
              <a:rPr lang="sk-SK" dirty="0"/>
              <a:t> BETWEEN '2022-05-01' AND '2022-05-31')</a:t>
            </a:r>
          </a:p>
        </p:txBody>
      </p:sp>
    </p:spTree>
    <p:extLst>
      <p:ext uri="{BB962C8B-B14F-4D97-AF65-F5344CB8AC3E}">
        <p14:creationId xmlns:p14="http://schemas.microsoft.com/office/powerpoint/2010/main" val="37425139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4A97D3-1C2F-5331-6037-86F56CD83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14.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47F8280-8B69-754B-4F44-71B16189E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Určte 10 najvyšších nárazov vetra a k ním prislúchajúce smery.</a:t>
            </a:r>
          </a:p>
        </p:txBody>
      </p:sp>
    </p:spTree>
    <p:extLst>
      <p:ext uri="{BB962C8B-B14F-4D97-AF65-F5344CB8AC3E}">
        <p14:creationId xmlns:p14="http://schemas.microsoft.com/office/powerpoint/2010/main" val="9461690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4F578F-CCB4-4ADD-118E-63E191DA0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14.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A578C81-2258-F950-6EAC-A175A3BBC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SELECT MAX(</a:t>
            </a:r>
            <a:r>
              <a:rPr lang="sk-SK" dirty="0" err="1"/>
              <a:t>naraz_vetra</a:t>
            </a:r>
            <a:r>
              <a:rPr lang="sk-SK" dirty="0"/>
              <a:t>) AS "Náraz vetra", </a:t>
            </a:r>
            <a:r>
              <a:rPr lang="sk-SK" dirty="0" err="1"/>
              <a:t>smer_narazu</a:t>
            </a:r>
            <a:r>
              <a:rPr lang="sk-SK" dirty="0"/>
              <a:t> AS "Smer vetra"</a:t>
            </a:r>
          </a:p>
          <a:p>
            <a:pPr marL="0" indent="0">
              <a:buNone/>
            </a:pPr>
            <a:r>
              <a:rPr lang="sk-SK" dirty="0"/>
              <a:t>FROM meteodata2</a:t>
            </a:r>
          </a:p>
          <a:p>
            <a:pPr marL="0" indent="0">
              <a:buNone/>
            </a:pPr>
            <a:r>
              <a:rPr lang="sk-SK" dirty="0"/>
              <a:t>GROUP BY </a:t>
            </a:r>
            <a:r>
              <a:rPr lang="sk-SK" dirty="0" err="1"/>
              <a:t>smer_narazu</a:t>
            </a:r>
            <a:r>
              <a:rPr lang="sk-SK" dirty="0"/>
              <a:t>, </a:t>
            </a:r>
            <a:r>
              <a:rPr lang="sk-SK" dirty="0" err="1"/>
              <a:t>naraz_vetra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ORDER BY </a:t>
            </a:r>
            <a:r>
              <a:rPr lang="sk-SK" dirty="0" err="1"/>
              <a:t>naraz_vetra</a:t>
            </a:r>
            <a:r>
              <a:rPr lang="sk-SK" dirty="0"/>
              <a:t> DESC NULLS LAST</a:t>
            </a:r>
          </a:p>
          <a:p>
            <a:pPr marL="0" indent="0">
              <a:buNone/>
            </a:pPr>
            <a:r>
              <a:rPr lang="sk-SK" dirty="0"/>
              <a:t>LIMIT 10</a:t>
            </a:r>
          </a:p>
        </p:txBody>
      </p:sp>
    </p:spTree>
    <p:extLst>
      <p:ext uri="{BB962C8B-B14F-4D97-AF65-F5344CB8AC3E}">
        <p14:creationId xmlns:p14="http://schemas.microsoft.com/office/powerpoint/2010/main" val="2531279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C447D3-C63F-B2A7-98CD-92B39CEA8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EEFD304-98EC-4503-68E3-32C8D18D5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CREATE TABLE </a:t>
            </a:r>
            <a:r>
              <a:rPr lang="sk-SK" dirty="0" err="1"/>
              <a:t>polozky</a:t>
            </a:r>
            <a:r>
              <a:rPr lang="sk-SK" dirty="0"/>
              <a:t> (</a:t>
            </a:r>
          </a:p>
          <a:p>
            <a:pPr marL="0" indent="0">
              <a:buNone/>
            </a:pPr>
            <a:r>
              <a:rPr lang="sk-SK" dirty="0" err="1"/>
              <a:t>polozka_id</a:t>
            </a:r>
            <a:r>
              <a:rPr lang="sk-SK" dirty="0"/>
              <a:t> SERIAL PRIMARY KEY,</a:t>
            </a:r>
          </a:p>
          <a:p>
            <a:pPr marL="0" indent="0">
              <a:buNone/>
            </a:pPr>
            <a:r>
              <a:rPr lang="sk-SK" dirty="0" err="1"/>
              <a:t>vyrobca</a:t>
            </a:r>
            <a:r>
              <a:rPr lang="sk-SK" dirty="0"/>
              <a:t> VARCHAR(15),</a:t>
            </a:r>
          </a:p>
          <a:p>
            <a:pPr marL="0" indent="0">
              <a:buNone/>
            </a:pPr>
            <a:r>
              <a:rPr lang="sk-SK" dirty="0" err="1"/>
              <a:t>nazov_polozky</a:t>
            </a:r>
            <a:r>
              <a:rPr lang="sk-SK" dirty="0"/>
              <a:t> VARCHAR(15),</a:t>
            </a:r>
          </a:p>
          <a:p>
            <a:pPr marL="0" indent="0">
              <a:buNone/>
            </a:pPr>
            <a:r>
              <a:rPr lang="sk-SK" dirty="0"/>
              <a:t>ks SMALLINT NOT NULL );</a:t>
            </a:r>
          </a:p>
        </p:txBody>
      </p:sp>
    </p:spTree>
    <p:extLst>
      <p:ext uri="{BB962C8B-B14F-4D97-AF65-F5344CB8AC3E}">
        <p14:creationId xmlns:p14="http://schemas.microsoft.com/office/powerpoint/2010/main" val="1209535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640A98-9A22-2B68-8B01-3479BC8B9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15.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2EDB946-4241-A42E-248D-94D6862AA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Spočítajte smery nárazov vetra za mesiac júl. Použite 8 základných smerov (S, SV, V, JV, J, JZ, Z, SZ).</a:t>
            </a:r>
          </a:p>
        </p:txBody>
      </p:sp>
    </p:spTree>
    <p:extLst>
      <p:ext uri="{BB962C8B-B14F-4D97-AF65-F5344CB8AC3E}">
        <p14:creationId xmlns:p14="http://schemas.microsoft.com/office/powerpoint/2010/main" val="24413825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92DB99-0321-EE62-E745-168145A99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15.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A9EF23E-74AF-27FC-101D-0884F1E5A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SELECT </a:t>
            </a:r>
          </a:p>
          <a:p>
            <a:pPr marL="0" indent="0">
              <a:buNone/>
            </a:pPr>
            <a:r>
              <a:rPr lang="en-US" dirty="0"/>
              <a:t>COUNT (CASE WHEN </a:t>
            </a:r>
            <a:r>
              <a:rPr lang="en-US" dirty="0" err="1"/>
              <a:t>smer_narazu</a:t>
            </a:r>
            <a:r>
              <a:rPr lang="en-US" dirty="0"/>
              <a:t>='S' THEN 1 END) AS "S",</a:t>
            </a:r>
          </a:p>
          <a:p>
            <a:pPr marL="0" indent="0">
              <a:buNone/>
            </a:pPr>
            <a:r>
              <a:rPr lang="en-US" dirty="0"/>
              <a:t>COUNT (CASE WHEN </a:t>
            </a:r>
            <a:r>
              <a:rPr lang="en-US" dirty="0" err="1"/>
              <a:t>smer_narazu</a:t>
            </a:r>
            <a:r>
              <a:rPr lang="en-US" dirty="0"/>
              <a:t>='SV' THEN 1 END) AS "SV",</a:t>
            </a:r>
          </a:p>
          <a:p>
            <a:pPr marL="0" indent="0">
              <a:buNone/>
            </a:pPr>
            <a:r>
              <a:rPr lang="en-US" dirty="0"/>
              <a:t>COUNT (CASE WHEN </a:t>
            </a:r>
            <a:r>
              <a:rPr lang="en-US" dirty="0" err="1"/>
              <a:t>smer_narazu</a:t>
            </a:r>
            <a:r>
              <a:rPr lang="en-US" dirty="0"/>
              <a:t>='V' THEN 1 END) AS "V",</a:t>
            </a:r>
          </a:p>
          <a:p>
            <a:pPr marL="0" indent="0">
              <a:buNone/>
            </a:pPr>
            <a:r>
              <a:rPr lang="en-US" dirty="0"/>
              <a:t>COUNT (CASE WHEN </a:t>
            </a:r>
            <a:r>
              <a:rPr lang="en-US" dirty="0" err="1"/>
              <a:t>smer_narazu</a:t>
            </a:r>
            <a:r>
              <a:rPr lang="en-US" dirty="0"/>
              <a:t>='JV' THEN 1 END) AS "JV",</a:t>
            </a:r>
          </a:p>
          <a:p>
            <a:pPr marL="0" indent="0">
              <a:buNone/>
            </a:pPr>
            <a:r>
              <a:rPr lang="en-US" dirty="0"/>
              <a:t>COUNT (CASE WHEN </a:t>
            </a:r>
            <a:r>
              <a:rPr lang="en-US" dirty="0" err="1"/>
              <a:t>smer_narazu</a:t>
            </a:r>
            <a:r>
              <a:rPr lang="en-US" dirty="0"/>
              <a:t>='J' THEN 1 END) AS "J",</a:t>
            </a:r>
          </a:p>
          <a:p>
            <a:pPr marL="0" indent="0">
              <a:buNone/>
            </a:pPr>
            <a:r>
              <a:rPr lang="en-US" dirty="0"/>
              <a:t>COUNT (CASE WHEN </a:t>
            </a:r>
            <a:r>
              <a:rPr lang="en-US" dirty="0" err="1"/>
              <a:t>smer_narazu</a:t>
            </a:r>
            <a:r>
              <a:rPr lang="en-US" dirty="0"/>
              <a:t>='JZ' THEN 1 END) AS "JZ",</a:t>
            </a:r>
          </a:p>
          <a:p>
            <a:pPr marL="0" indent="0">
              <a:buNone/>
            </a:pPr>
            <a:r>
              <a:rPr lang="en-US" dirty="0"/>
              <a:t>COUNT (CASE WHEN </a:t>
            </a:r>
            <a:r>
              <a:rPr lang="en-US" dirty="0" err="1"/>
              <a:t>smer_narazu</a:t>
            </a:r>
            <a:r>
              <a:rPr lang="en-US" dirty="0"/>
              <a:t>='Z' THEN 1 END) AS "Z",</a:t>
            </a:r>
          </a:p>
          <a:p>
            <a:pPr marL="0" indent="0">
              <a:buNone/>
            </a:pPr>
            <a:r>
              <a:rPr lang="en-US" dirty="0"/>
              <a:t>COUNT (CASE WHEN </a:t>
            </a:r>
            <a:r>
              <a:rPr lang="en-US" dirty="0" err="1"/>
              <a:t>smer_narazu</a:t>
            </a:r>
            <a:r>
              <a:rPr lang="en-US" dirty="0"/>
              <a:t>='SZ' THEN 1 END) AS "SZ"</a:t>
            </a:r>
          </a:p>
          <a:p>
            <a:pPr marL="0" indent="0">
              <a:buNone/>
            </a:pPr>
            <a:r>
              <a:rPr lang="en-US" dirty="0"/>
              <a:t>FROM meteodata2</a:t>
            </a:r>
          </a:p>
          <a:p>
            <a:pPr marL="0" indent="0">
              <a:buNone/>
            </a:pPr>
            <a:r>
              <a:rPr lang="en-US" dirty="0"/>
              <a:t>WHERE datum BETWEEN '2022-07-01' AND '2022-07-31'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90533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24EFE5-1E15-9452-5655-93D123D39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2.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FA8A152-1853-8133-3303-1BB8CFA92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Do vytvorenej tabuľky vložte dva nové stĺpce – cena položky (na 2 desatine miesta) a dostupnosť položky (binárna hodnota). Do vytvorenej tabuľky vložte aspoň 7 riadkov s údajmi. Údaje zadajte tak, aby ste zadali len 2-3 výrobcov.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96984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A285FA-DFBE-15C4-AA7E-0E12498B5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2.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C036DBE-3BA7-A07B-7136-5C6D92DAF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sk-SK" dirty="0"/>
              <a:t>ALTER TABLE </a:t>
            </a:r>
            <a:r>
              <a:rPr lang="sk-SK" dirty="0" err="1"/>
              <a:t>polozky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ADD COLUMN cena NUMERIC (10,2),</a:t>
            </a:r>
          </a:p>
          <a:p>
            <a:pPr marL="0" indent="0">
              <a:buNone/>
            </a:pPr>
            <a:r>
              <a:rPr lang="sk-SK" dirty="0"/>
              <a:t>ADD COLUMN </a:t>
            </a:r>
            <a:r>
              <a:rPr lang="sk-SK" dirty="0" err="1"/>
              <a:t>dostupnost</a:t>
            </a:r>
            <a:r>
              <a:rPr lang="sk-SK" dirty="0"/>
              <a:t> BOOLEAN;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INSERT INTO </a:t>
            </a:r>
            <a:r>
              <a:rPr lang="sk-SK" dirty="0" err="1"/>
              <a:t>polozky</a:t>
            </a:r>
            <a:r>
              <a:rPr lang="sk-SK" dirty="0"/>
              <a:t> (</a:t>
            </a:r>
            <a:r>
              <a:rPr lang="sk-SK" dirty="0" err="1"/>
              <a:t>vyrobca,nazov_polozky,ks,cena,dostupnost</a:t>
            </a:r>
            <a:r>
              <a:rPr lang="sk-SK" dirty="0"/>
              <a:t>)</a:t>
            </a:r>
          </a:p>
          <a:p>
            <a:pPr marL="0" indent="0">
              <a:buNone/>
            </a:pPr>
            <a:r>
              <a:rPr lang="sk-SK" dirty="0"/>
              <a:t>VALUES</a:t>
            </a:r>
          </a:p>
          <a:p>
            <a:pPr marL="0" indent="0">
              <a:buNone/>
            </a:pPr>
            <a:r>
              <a:rPr lang="sk-SK" dirty="0"/>
              <a:t>('</a:t>
            </a:r>
            <a:r>
              <a:rPr lang="sk-SK" dirty="0" err="1"/>
              <a:t>sedita</a:t>
            </a:r>
            <a:r>
              <a:rPr lang="sk-SK" dirty="0"/>
              <a:t>‘, 'horalky', 45, 0.50, TRUE),</a:t>
            </a:r>
          </a:p>
          <a:p>
            <a:pPr marL="0" indent="0">
              <a:buNone/>
            </a:pPr>
            <a:r>
              <a:rPr lang="sk-SK" dirty="0"/>
              <a:t>('</a:t>
            </a:r>
            <a:r>
              <a:rPr lang="sk-SK" dirty="0" err="1"/>
              <a:t>sedita</a:t>
            </a:r>
            <a:r>
              <a:rPr lang="sk-SK" dirty="0"/>
              <a:t>', '</a:t>
            </a:r>
            <a:r>
              <a:rPr lang="sk-SK" dirty="0" err="1"/>
              <a:t>mila</a:t>
            </a:r>
            <a:r>
              <a:rPr lang="sk-SK" dirty="0"/>
              <a:t>', 38, 0.60, TRUE),</a:t>
            </a:r>
          </a:p>
          <a:p>
            <a:pPr marL="0" indent="0">
              <a:buNone/>
            </a:pPr>
            <a:r>
              <a:rPr lang="sk-SK" dirty="0"/>
              <a:t>('</a:t>
            </a:r>
            <a:r>
              <a:rPr lang="sk-SK" dirty="0" err="1"/>
              <a:t>sedita</a:t>
            </a:r>
            <a:r>
              <a:rPr lang="sk-SK" dirty="0"/>
              <a:t>', '</a:t>
            </a:r>
            <a:r>
              <a:rPr lang="sk-SK" dirty="0" err="1"/>
              <a:t>kavenky</a:t>
            </a:r>
            <a:r>
              <a:rPr lang="sk-SK" dirty="0"/>
              <a:t>', 42, 0.50, TRUE),</a:t>
            </a:r>
          </a:p>
          <a:p>
            <a:pPr marL="0" indent="0">
              <a:buNone/>
            </a:pPr>
            <a:r>
              <a:rPr lang="sk-SK" dirty="0"/>
              <a:t>('</a:t>
            </a:r>
            <a:r>
              <a:rPr lang="sk-SK" dirty="0" err="1"/>
              <a:t>orion</a:t>
            </a:r>
            <a:r>
              <a:rPr lang="sk-SK" dirty="0"/>
              <a:t>', '</a:t>
            </a:r>
            <a:r>
              <a:rPr lang="sk-SK" dirty="0" err="1"/>
              <a:t>banany</a:t>
            </a:r>
            <a:r>
              <a:rPr lang="sk-SK" dirty="0"/>
              <a:t>', 51, 0.55, TRUE),</a:t>
            </a:r>
          </a:p>
          <a:p>
            <a:pPr marL="0" indent="0">
              <a:buNone/>
            </a:pPr>
            <a:r>
              <a:rPr lang="sk-SK" dirty="0"/>
              <a:t>('</a:t>
            </a:r>
            <a:r>
              <a:rPr lang="sk-SK" dirty="0" err="1"/>
              <a:t>orion</a:t>
            </a:r>
            <a:r>
              <a:rPr lang="sk-SK" dirty="0"/>
              <a:t>', '</a:t>
            </a:r>
            <a:r>
              <a:rPr lang="sk-SK" dirty="0" err="1"/>
              <a:t>delissa</a:t>
            </a:r>
            <a:r>
              <a:rPr lang="sk-SK" dirty="0"/>
              <a:t>', 48, 0.40, TRUE),</a:t>
            </a:r>
          </a:p>
          <a:p>
            <a:pPr marL="0" indent="0">
              <a:buNone/>
            </a:pPr>
            <a:r>
              <a:rPr lang="sk-SK" dirty="0"/>
              <a:t>('</a:t>
            </a:r>
            <a:r>
              <a:rPr lang="sk-SK" dirty="0" err="1"/>
              <a:t>opavia</a:t>
            </a:r>
            <a:r>
              <a:rPr lang="sk-SK" dirty="0"/>
              <a:t>', '</a:t>
            </a:r>
            <a:r>
              <a:rPr lang="sk-SK" dirty="0" err="1"/>
              <a:t>fidorka</a:t>
            </a:r>
            <a:r>
              <a:rPr lang="sk-SK" dirty="0"/>
              <a:t>', 47, 0.50, TRUE),</a:t>
            </a:r>
          </a:p>
          <a:p>
            <a:pPr marL="0" indent="0">
              <a:buNone/>
            </a:pPr>
            <a:r>
              <a:rPr lang="sk-SK" dirty="0"/>
              <a:t>('</a:t>
            </a:r>
            <a:r>
              <a:rPr lang="sk-SK" dirty="0" err="1"/>
              <a:t>opavia</a:t>
            </a:r>
            <a:r>
              <a:rPr lang="sk-SK" dirty="0"/>
              <a:t>', '</a:t>
            </a:r>
            <a:r>
              <a:rPr lang="sk-SK" dirty="0" err="1"/>
              <a:t>pernik</a:t>
            </a:r>
            <a:r>
              <a:rPr lang="sk-SK" dirty="0"/>
              <a:t>', 44, 0.30, TRUE),</a:t>
            </a:r>
          </a:p>
          <a:p>
            <a:pPr marL="0" indent="0">
              <a:buNone/>
            </a:pPr>
            <a:r>
              <a:rPr lang="sk-SK" dirty="0"/>
              <a:t>('</a:t>
            </a:r>
            <a:r>
              <a:rPr lang="sk-SK" dirty="0" err="1"/>
              <a:t>opavia</a:t>
            </a:r>
            <a:r>
              <a:rPr lang="sk-SK" dirty="0"/>
              <a:t>', '</a:t>
            </a:r>
            <a:r>
              <a:rPr lang="sk-SK" dirty="0" err="1"/>
              <a:t>minonky</a:t>
            </a:r>
            <a:r>
              <a:rPr lang="sk-SK" dirty="0"/>
              <a:t>', 0, 0.60, FALSE);</a:t>
            </a:r>
          </a:p>
        </p:txBody>
      </p:sp>
    </p:spTree>
    <p:extLst>
      <p:ext uri="{BB962C8B-B14F-4D97-AF65-F5344CB8AC3E}">
        <p14:creationId xmlns:p14="http://schemas.microsoft.com/office/powerpoint/2010/main" val="2443921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AAABA5-7BAC-21BE-B34B-77E36EF12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3.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E48B139-4EE0-C1B2-AED6-B659B058E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Vyberte najvyššiu cenu položky jednotlivých výrobcov.</a:t>
            </a:r>
          </a:p>
        </p:txBody>
      </p:sp>
    </p:spTree>
    <p:extLst>
      <p:ext uri="{BB962C8B-B14F-4D97-AF65-F5344CB8AC3E}">
        <p14:creationId xmlns:p14="http://schemas.microsoft.com/office/powerpoint/2010/main" val="1979831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1DFBED-8287-38AC-D1F7-158F59A7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3.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6AF72D3-924F-3EF6-A609-C20590179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 err="1"/>
              <a:t>vyrobca</a:t>
            </a:r>
            <a:r>
              <a:rPr lang="sk-SK" dirty="0"/>
              <a:t>, MAX(cena) FROM </a:t>
            </a:r>
            <a:r>
              <a:rPr lang="sk-SK" dirty="0" err="1"/>
              <a:t>polozky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GROUP BY </a:t>
            </a:r>
            <a:r>
              <a:rPr lang="sk-SK" dirty="0" err="1"/>
              <a:t>vyrobca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06938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B9ECC0-2140-0F2D-1E68-BA50A5A18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4. Úloha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29E3403-470F-6978-BC45-3A1E3FC1F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Vyberte priemernú cenu dostupných položiek výrobcov a urobte súčet kusov jednotlivých položiek. Položky zoraďte podľa priemernej ceny.</a:t>
            </a:r>
          </a:p>
        </p:txBody>
      </p:sp>
    </p:spTree>
    <p:extLst>
      <p:ext uri="{BB962C8B-B14F-4D97-AF65-F5344CB8AC3E}">
        <p14:creationId xmlns:p14="http://schemas.microsoft.com/office/powerpoint/2010/main" val="3050588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3A3CF-97CD-2A89-8B55-C3EDACFE4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4. Úloha – príklad </a:t>
            </a:r>
            <a:r>
              <a:rPr lang="sk-SK" dirty="0" err="1"/>
              <a:t>query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C98D243-E4A2-6427-E5B5-A4C1E33E8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SELECT </a:t>
            </a:r>
            <a:r>
              <a:rPr lang="sk-SK" dirty="0" err="1"/>
              <a:t>vyrobca</a:t>
            </a:r>
            <a:r>
              <a:rPr lang="sk-SK" dirty="0"/>
              <a:t>, AVG(cena), SUM(ks) </a:t>
            </a:r>
          </a:p>
          <a:p>
            <a:pPr marL="0" indent="0">
              <a:buNone/>
            </a:pPr>
            <a:r>
              <a:rPr lang="sk-SK" dirty="0"/>
              <a:t>FROM </a:t>
            </a:r>
            <a:r>
              <a:rPr lang="sk-SK" dirty="0" err="1"/>
              <a:t>polozky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WHERE </a:t>
            </a:r>
            <a:r>
              <a:rPr lang="sk-SK" dirty="0" err="1"/>
              <a:t>dostupnost</a:t>
            </a:r>
            <a:r>
              <a:rPr lang="sk-SK" dirty="0"/>
              <a:t>='TRUE'</a:t>
            </a:r>
          </a:p>
          <a:p>
            <a:pPr marL="0" indent="0">
              <a:buNone/>
            </a:pPr>
            <a:r>
              <a:rPr lang="sk-SK" dirty="0"/>
              <a:t>GROUP BY </a:t>
            </a:r>
            <a:r>
              <a:rPr lang="sk-SK" dirty="0" err="1"/>
              <a:t>vyrobca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ORDER BY AVG(cena)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73573415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6155</TotalTime>
  <Words>1280</Words>
  <Application>Microsoft Office PowerPoint</Application>
  <PresentationFormat>Širokouhlá</PresentationFormat>
  <Paragraphs>156</Paragraphs>
  <Slides>31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31</vt:i4>
      </vt:variant>
    </vt:vector>
  </HeadingPairs>
  <TitlesOfParts>
    <vt:vector size="35" baseType="lpstr">
      <vt:lpstr>Arial</vt:lpstr>
      <vt:lpstr>Calibri</vt:lpstr>
      <vt:lpstr>Calibri Light</vt:lpstr>
      <vt:lpstr>Motív Office</vt:lpstr>
      <vt:lpstr>Priestorové databázové systémy príklady na precvičenie práce s relačnými databázami</vt:lpstr>
      <vt:lpstr>1. Úloha</vt:lpstr>
      <vt:lpstr>1. Úloha – príklad query</vt:lpstr>
      <vt:lpstr>2. Úloha</vt:lpstr>
      <vt:lpstr>2. Úloha – príklad query</vt:lpstr>
      <vt:lpstr>3. Úloha</vt:lpstr>
      <vt:lpstr>3. Úloha – príklad query</vt:lpstr>
      <vt:lpstr>4. Úloha</vt:lpstr>
      <vt:lpstr>4. Úloha – príklad query</vt:lpstr>
      <vt:lpstr>5. Úloha</vt:lpstr>
      <vt:lpstr>5. Úloha – príklad query</vt:lpstr>
      <vt:lpstr>6. Úloha</vt:lpstr>
      <vt:lpstr>6. Úloha – príklad query</vt:lpstr>
      <vt:lpstr>7. Úloha</vt:lpstr>
      <vt:lpstr>7. Úloha – príklad query</vt:lpstr>
      <vt:lpstr>8. Úloha</vt:lpstr>
      <vt:lpstr>8. Úloha – príklad query</vt:lpstr>
      <vt:lpstr>9. Úloha</vt:lpstr>
      <vt:lpstr>9. Úloha – príklad query</vt:lpstr>
      <vt:lpstr>10. Úloha</vt:lpstr>
      <vt:lpstr>10. Úloha – príklad query</vt:lpstr>
      <vt:lpstr>11. Úloha</vt:lpstr>
      <vt:lpstr>11. Úloha – príklad query</vt:lpstr>
      <vt:lpstr>12. Úloha</vt:lpstr>
      <vt:lpstr>12. Úloha – príklad query</vt:lpstr>
      <vt:lpstr>13. Úloha</vt:lpstr>
      <vt:lpstr>13. Úloha – príklad query</vt:lpstr>
      <vt:lpstr>14. Úloha</vt:lpstr>
      <vt:lpstr>14. Úloha – príklad query</vt:lpstr>
      <vt:lpstr>15. Úloha</vt:lpstr>
      <vt:lpstr>15. Úloha – príklad query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Priestorové databázové systémy dopyty</dc:title>
  <dc:creator>Tomáš Fedor</dc:creator>
  <cp:lastModifiedBy>Tomáš Fedor</cp:lastModifiedBy>
  <cp:revision>46</cp:revision>
  <dcterms:created xsi:type="dcterms:W3CDTF">2022-10-04T11:14:12Z</dcterms:created>
  <dcterms:modified xsi:type="dcterms:W3CDTF">2025-11-11T11:48:53Z</dcterms:modified>
</cp:coreProperties>
</file>