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58" r:id="rId5"/>
    <p:sldId id="259" r:id="rId6"/>
    <p:sldId id="261" r:id="rId7"/>
    <p:sldId id="277" r:id="rId8"/>
    <p:sldId id="264" r:id="rId9"/>
    <p:sldId id="265" r:id="rId10"/>
    <p:sldId id="266" r:id="rId11"/>
    <p:sldId id="267" r:id="rId12"/>
    <p:sldId id="268" r:id="rId13"/>
    <p:sldId id="269" r:id="rId14"/>
    <p:sldId id="272" r:id="rId15"/>
    <p:sldId id="270" r:id="rId16"/>
    <p:sldId id="275" r:id="rId17"/>
    <p:sldId id="276" r:id="rId18"/>
    <p:sldId id="278" r:id="rId19"/>
    <p:sldId id="279" r:id="rId20"/>
    <p:sldId id="271" r:id="rId21"/>
    <p:sldId id="273" r:id="rId22"/>
    <p:sldId id="274" r:id="rId23"/>
    <p:sldId id="280" r:id="rId24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71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8E4CFB-7D67-EF13-433C-64C4544EB9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B2DB0FF-3E55-A41E-C9E7-7EA59924E3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125187F3-99E5-8A23-92A6-B00F25FB0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91D08-7858-448D-89F8-93D9A48D17F2}" type="datetimeFigureOut">
              <a:rPr lang="sk-SK" smtClean="0"/>
              <a:t>7. 11. 2024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287098D9-1140-935D-5268-B23F8EDDF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F758F8DA-9587-0603-CDAC-79E57C7F6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4EC2F-0CBF-4383-BC66-055ED199DC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65604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4670D1-D52C-1C84-D2E8-927FC9AD7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6F5EDAF2-6749-EF0A-5920-24A16E6B95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2F28793E-3479-8830-0477-0856BC8DA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91D08-7858-448D-89F8-93D9A48D17F2}" type="datetimeFigureOut">
              <a:rPr lang="sk-SK" smtClean="0"/>
              <a:t>7. 11. 2024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1FD83487-3DA1-717E-4C0A-0176EC7F5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490CFEF7-274A-1736-3EEB-827157C02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4EC2F-0CBF-4383-BC66-055ED199DC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45171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>
            <a:extLst>
              <a:ext uri="{FF2B5EF4-FFF2-40B4-BE49-F238E27FC236}">
                <a16:creationId xmlns:a16="http://schemas.microsoft.com/office/drawing/2014/main" id="{F015F89C-65F1-47CF-7385-66DF01993C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6F9188EC-6E5C-3FE9-0D43-8AD30202DE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898B38D3-A433-74F4-0964-B0E8A9E0B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91D08-7858-448D-89F8-93D9A48D17F2}" type="datetimeFigureOut">
              <a:rPr lang="sk-SK" smtClean="0"/>
              <a:t>7. 11. 2024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D55538F3-31E5-336F-2331-A73212CFE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18A03974-FC24-F385-3BE0-06348A017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4EC2F-0CBF-4383-BC66-055ED199DC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22699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EB619E-90AF-79B2-6E07-3E9C53BC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9C3D6EC-0FF9-B2F4-BF1A-B6F9261A9A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13A503EC-2974-E82D-D11B-1839CF692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91D08-7858-448D-89F8-93D9A48D17F2}" type="datetimeFigureOut">
              <a:rPr lang="sk-SK" smtClean="0"/>
              <a:t>7. 11. 2024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3E0775A1-69EE-E809-47E9-18116F37C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5D817015-4BDD-2B60-9C9F-254ED6651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4EC2F-0CBF-4383-BC66-055ED199DC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95134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5B113F-F8BC-9429-F532-773E8F9DC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72FCE4F-B1E2-E7D3-C313-FA21F612C9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8F866AD0-ABB2-9D00-9023-254DD3D6C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91D08-7858-448D-89F8-93D9A48D17F2}" type="datetimeFigureOut">
              <a:rPr lang="sk-SK" smtClean="0"/>
              <a:t>7. 11. 2024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0066E173-6146-A496-3491-FD0F883B4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E7694CA6-2408-6F02-F024-D91422FE9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4EC2F-0CBF-4383-BC66-055ED199DC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63778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D80AF8F-8DD7-C82F-A509-E1AE1D6B8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4A3EDEE-D24A-2BBC-AB61-790BCAFA13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205397F8-A25C-AF20-6915-9D16B3810B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B7261451-1A38-8805-8844-6FBFBC587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91D08-7858-448D-89F8-93D9A48D17F2}" type="datetimeFigureOut">
              <a:rPr lang="sk-SK" smtClean="0"/>
              <a:t>7. 11. 2024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3AED84F1-BCEE-DBAD-1DD2-BDDC6807B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18481517-565C-CE26-493C-ECD40FB67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4EC2F-0CBF-4383-BC66-055ED199DC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76175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F455B6B-FC7C-0E37-0D8B-FE3F23DD8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65729AC-3CC8-1CA9-2A1D-283EACC6B9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59150DF1-D035-B0EB-61EA-8BA205B984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EA704AE-B3AD-BA97-01A1-29A79B3B18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48027888-050B-CB0B-4AF8-EE984AF455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>
            <a:extLst>
              <a:ext uri="{FF2B5EF4-FFF2-40B4-BE49-F238E27FC236}">
                <a16:creationId xmlns:a16="http://schemas.microsoft.com/office/drawing/2014/main" id="{1BFE8AEE-BDE6-3607-3930-F47E963EF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91D08-7858-448D-89F8-93D9A48D17F2}" type="datetimeFigureOut">
              <a:rPr lang="sk-SK" smtClean="0"/>
              <a:t>7. 11. 2024</a:t>
            </a:fld>
            <a:endParaRPr lang="sk-SK"/>
          </a:p>
        </p:txBody>
      </p:sp>
      <p:sp>
        <p:nvSpPr>
          <p:cNvPr id="8" name="Zástupný objekt pre pätu 7">
            <a:extLst>
              <a:ext uri="{FF2B5EF4-FFF2-40B4-BE49-F238E27FC236}">
                <a16:creationId xmlns:a16="http://schemas.microsoft.com/office/drawing/2014/main" id="{A3BF807E-E4E9-2C28-1D91-05D8841AE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>
            <a:extLst>
              <a:ext uri="{FF2B5EF4-FFF2-40B4-BE49-F238E27FC236}">
                <a16:creationId xmlns:a16="http://schemas.microsoft.com/office/drawing/2014/main" id="{5ADC3F30-8B68-617B-95A8-6D9E4F6D9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4EC2F-0CBF-4383-BC66-055ED199DC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81105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1D3862-0270-C14E-7FC3-B967C2814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74D1F4D5-4A9B-5987-033B-1A45A94E8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91D08-7858-448D-89F8-93D9A48D17F2}" type="datetimeFigureOut">
              <a:rPr lang="sk-SK" smtClean="0"/>
              <a:t>7. 11. 2024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8F61ED4F-2346-E62C-5420-DBDEFF4A7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25CBD7BD-1006-704D-1025-3F8A99678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4EC2F-0CBF-4383-BC66-055ED199DC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95839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C4BD6F7C-ADD4-AD95-1159-5A415B170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91D08-7858-448D-89F8-93D9A48D17F2}" type="datetimeFigureOut">
              <a:rPr lang="sk-SK" smtClean="0"/>
              <a:t>7. 11. 2024</a:t>
            </a:fld>
            <a:endParaRPr lang="sk-SK"/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103AD11B-7D1F-499B-5480-074F41B27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D405154B-CB5C-08F5-6B60-75F603A25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4EC2F-0CBF-4383-BC66-055ED199DC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29063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0518BD7-F38C-AFA1-D300-A7319C9184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A793DCBB-73CA-9AD6-9B01-086775CA0C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64ABB26-1B3D-593D-C401-669BE67200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33AB2114-2984-7039-F9BB-7CA3BC5DFE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91D08-7858-448D-89F8-93D9A48D17F2}" type="datetimeFigureOut">
              <a:rPr lang="sk-SK" smtClean="0"/>
              <a:t>7. 11. 2024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24415401-09A4-E7F6-657F-BE3073A23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B5B35068-53CF-187F-F25A-B135CC526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4EC2F-0CBF-4383-BC66-055ED199DC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49400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B36615-B67D-2355-30AA-588410688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rázok 2">
            <a:extLst>
              <a:ext uri="{FF2B5EF4-FFF2-40B4-BE49-F238E27FC236}">
                <a16:creationId xmlns:a16="http://schemas.microsoft.com/office/drawing/2014/main" id="{1CEAE2DC-5C4E-23B4-7E84-D3276DC7DD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A3FEBB7-C68C-756E-96BB-99DD7C62F4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E545C859-0FE5-1636-B7F7-DFAACF811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91D08-7858-448D-89F8-93D9A48D17F2}" type="datetimeFigureOut">
              <a:rPr lang="sk-SK" smtClean="0"/>
              <a:t>7. 11. 2024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BD2DD316-BCBE-46A7-7A7E-20B551709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D18331FF-C028-63EC-D298-7208F9877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4EC2F-0CBF-4383-BC66-055ED199DC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33408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>
            <a:extLst>
              <a:ext uri="{FF2B5EF4-FFF2-40B4-BE49-F238E27FC236}">
                <a16:creationId xmlns:a16="http://schemas.microsoft.com/office/drawing/2014/main" id="{46779326-A663-02B5-FA7A-FAD6C562E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798D635-8C6A-865A-D1F6-213F84FD58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A7D77A46-A773-8920-FD98-E66DC61CB6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A91D08-7858-448D-89F8-93D9A48D17F2}" type="datetimeFigureOut">
              <a:rPr lang="sk-SK" smtClean="0"/>
              <a:t>7. 11. 2024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6EA15ED6-DF54-F07A-810F-D511AEAA9F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B5649F71-BCEC-39F4-3076-C9898BCA0A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B4EC2F-0CBF-4383-BC66-055ED199DC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90801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1FAA2DA-1A24-82FD-7F46-D48E19F885C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k-SK" dirty="0"/>
              <a:t>Priestorové databázové systémy</a:t>
            </a:r>
            <a:br>
              <a:rPr lang="sk-SK" dirty="0"/>
            </a:br>
            <a:r>
              <a:rPr lang="sk-SK" sz="4900" dirty="0"/>
              <a:t>prepojenie tabuliek, práva užívateľa</a:t>
            </a:r>
            <a:endParaRPr lang="sk-SK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05AC7A1-3DC9-B316-8D3E-CDE96425678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 dirty="0"/>
          </a:p>
          <a:p>
            <a:endParaRPr lang="sk-SK" dirty="0"/>
          </a:p>
          <a:p>
            <a:r>
              <a:rPr lang="sk-SK" dirty="0"/>
              <a:t>Mgr. Tomáš Fedor</a:t>
            </a:r>
          </a:p>
        </p:txBody>
      </p:sp>
    </p:spTree>
    <p:extLst>
      <p:ext uri="{BB962C8B-B14F-4D97-AF65-F5344CB8AC3E}">
        <p14:creationId xmlns:p14="http://schemas.microsoft.com/office/powerpoint/2010/main" val="13311637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3D4617E-309A-9487-8FD7-29FCCBC42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FEB0900-F1B8-D96F-6DE6-D0A0DB683E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Vyskúšajte si na vytvorenej tabuľke postupne jednotlivé typy JOIN operácii – JOIN, LEFT JOIN, RIGHT JOIN, FULL JOIN, CROSS JOIN.</a:t>
            </a:r>
          </a:p>
          <a:p>
            <a:endParaRPr lang="sk-SK" dirty="0"/>
          </a:p>
          <a:p>
            <a:r>
              <a:rPr lang="sk-SK" dirty="0"/>
              <a:t>Štruktúra dopytu:</a:t>
            </a:r>
          </a:p>
          <a:p>
            <a:pPr marL="0" indent="0">
              <a:buNone/>
            </a:pPr>
            <a:r>
              <a:rPr lang="sk-SK" dirty="0"/>
              <a:t>SELECT * FROM zamestnanci</a:t>
            </a:r>
          </a:p>
          <a:p>
            <a:pPr marL="0" indent="0">
              <a:buNone/>
            </a:pPr>
            <a:r>
              <a:rPr lang="sk-SK" dirty="0"/>
              <a:t>JOIN mzdy</a:t>
            </a:r>
          </a:p>
          <a:p>
            <a:pPr marL="0" indent="0">
              <a:buNone/>
            </a:pPr>
            <a:r>
              <a:rPr lang="sk-SK" dirty="0"/>
              <a:t>ON </a:t>
            </a:r>
            <a:r>
              <a:rPr lang="sk-SK" dirty="0" err="1"/>
              <a:t>mzdy.priezvisko</a:t>
            </a:r>
            <a:r>
              <a:rPr lang="sk-SK" dirty="0"/>
              <a:t> = </a:t>
            </a:r>
            <a:r>
              <a:rPr lang="sk-SK" dirty="0" err="1"/>
              <a:t>zamestnanci.priezvisko</a:t>
            </a:r>
            <a:endParaRPr lang="sk-SK" dirty="0"/>
          </a:p>
          <a:p>
            <a:pPr marL="0" indent="0">
              <a:buNone/>
            </a:pPr>
            <a:r>
              <a:rPr lang="sk-SK" dirty="0"/>
              <a:t>ORDER BY </a:t>
            </a:r>
            <a:r>
              <a:rPr lang="sk-SK" dirty="0" err="1"/>
              <a:t>zamestnanci.zamestnanec_id</a:t>
            </a:r>
            <a:r>
              <a:rPr lang="sk-SK" dirty="0"/>
              <a:t> ASC</a:t>
            </a:r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2542704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0067FF-BB21-1D6E-5E77-F547CA30B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JOIN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803CF7F-B2BB-CC70-D373-C44E7EE7A6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SELECT * FROM </a:t>
            </a:r>
            <a:r>
              <a:rPr lang="en-US" dirty="0" err="1"/>
              <a:t>zamestnanci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JOIN </a:t>
            </a:r>
            <a:r>
              <a:rPr lang="en-US" dirty="0" err="1"/>
              <a:t>mzdy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ON </a:t>
            </a:r>
            <a:r>
              <a:rPr lang="en-US" dirty="0" err="1"/>
              <a:t>mzdy.priezvisko</a:t>
            </a:r>
            <a:r>
              <a:rPr lang="en-US" dirty="0"/>
              <a:t> = </a:t>
            </a:r>
            <a:r>
              <a:rPr lang="en-US" dirty="0" err="1"/>
              <a:t>zamestnanci.priezvisko</a:t>
            </a:r>
            <a:endParaRPr lang="sk-SK" dirty="0"/>
          </a:p>
          <a:p>
            <a:pPr marL="0" indent="0">
              <a:buNone/>
            </a:pPr>
            <a:endParaRPr lang="sk-SK" dirty="0"/>
          </a:p>
          <a:p>
            <a:r>
              <a:rPr lang="sk-SK" dirty="0"/>
              <a:t>Výsledkom je spoločný prienik tabuliek</a:t>
            </a:r>
          </a:p>
        </p:txBody>
      </p:sp>
    </p:spTree>
    <p:extLst>
      <p:ext uri="{BB962C8B-B14F-4D97-AF65-F5344CB8AC3E}">
        <p14:creationId xmlns:p14="http://schemas.microsoft.com/office/powerpoint/2010/main" val="41549435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0067FF-BB21-1D6E-5E77-F547CA30B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LEFT JOIN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803CF7F-B2BB-CC70-D373-C44E7EE7A6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SELECT * FROM </a:t>
            </a:r>
            <a:r>
              <a:rPr lang="en-US" dirty="0" err="1"/>
              <a:t>zamestnanci</a:t>
            </a:r>
            <a:endParaRPr lang="en-US" dirty="0"/>
          </a:p>
          <a:p>
            <a:pPr marL="0" indent="0">
              <a:buNone/>
            </a:pPr>
            <a:r>
              <a:rPr lang="sk-SK" dirty="0"/>
              <a:t>LEFT </a:t>
            </a:r>
            <a:r>
              <a:rPr lang="en-US" dirty="0"/>
              <a:t>JOIN </a:t>
            </a:r>
            <a:r>
              <a:rPr lang="en-US" dirty="0" err="1"/>
              <a:t>mzdy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ON </a:t>
            </a:r>
            <a:r>
              <a:rPr lang="en-US" dirty="0" err="1"/>
              <a:t>mzdy.priezvisko</a:t>
            </a:r>
            <a:r>
              <a:rPr lang="en-US" dirty="0"/>
              <a:t> = </a:t>
            </a:r>
            <a:r>
              <a:rPr lang="en-US" dirty="0" err="1"/>
              <a:t>zamestnanci.priezvisko</a:t>
            </a:r>
            <a:endParaRPr lang="sk-SK" dirty="0"/>
          </a:p>
          <a:p>
            <a:pPr marL="0" indent="0">
              <a:buNone/>
            </a:pPr>
            <a:endParaRPr lang="sk-SK" dirty="0"/>
          </a:p>
          <a:p>
            <a:r>
              <a:rPr lang="sk-SK" dirty="0"/>
              <a:t>Výsledkom je pripojenie prvej tabuľky k druhej</a:t>
            </a:r>
          </a:p>
        </p:txBody>
      </p:sp>
    </p:spTree>
    <p:extLst>
      <p:ext uri="{BB962C8B-B14F-4D97-AF65-F5344CB8AC3E}">
        <p14:creationId xmlns:p14="http://schemas.microsoft.com/office/powerpoint/2010/main" val="28590708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0067FF-BB21-1D6E-5E77-F547CA30B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RIGHT JOIN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803CF7F-B2BB-CC70-D373-C44E7EE7A6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SELECT * FROM </a:t>
            </a:r>
            <a:r>
              <a:rPr lang="en-US" dirty="0" err="1"/>
              <a:t>zamestnanci</a:t>
            </a:r>
            <a:endParaRPr lang="en-US" dirty="0"/>
          </a:p>
          <a:p>
            <a:pPr marL="0" indent="0">
              <a:buNone/>
            </a:pPr>
            <a:r>
              <a:rPr lang="sk-SK" dirty="0"/>
              <a:t>RIGHT </a:t>
            </a:r>
            <a:r>
              <a:rPr lang="en-US" dirty="0"/>
              <a:t>JOIN </a:t>
            </a:r>
            <a:r>
              <a:rPr lang="en-US" dirty="0" err="1"/>
              <a:t>mzdy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ON </a:t>
            </a:r>
            <a:r>
              <a:rPr lang="en-US" dirty="0" err="1"/>
              <a:t>mzdy.priezvisko</a:t>
            </a:r>
            <a:r>
              <a:rPr lang="en-US" dirty="0"/>
              <a:t> = </a:t>
            </a:r>
            <a:r>
              <a:rPr lang="en-US" dirty="0" err="1"/>
              <a:t>zamestnanci.priezvisko</a:t>
            </a:r>
            <a:endParaRPr lang="sk-SK" dirty="0"/>
          </a:p>
          <a:p>
            <a:pPr marL="0" indent="0">
              <a:buNone/>
            </a:pPr>
            <a:endParaRPr lang="sk-SK" dirty="0"/>
          </a:p>
          <a:p>
            <a:r>
              <a:rPr lang="sk-SK" dirty="0"/>
              <a:t>Výsledkom je pripojenie druhej tabuľky k prvej</a:t>
            </a:r>
          </a:p>
        </p:txBody>
      </p:sp>
    </p:spTree>
    <p:extLst>
      <p:ext uri="{BB962C8B-B14F-4D97-AF65-F5344CB8AC3E}">
        <p14:creationId xmlns:p14="http://schemas.microsoft.com/office/powerpoint/2010/main" val="17705783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0067FF-BB21-1D6E-5E77-F547CA30B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FULL JOIN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803CF7F-B2BB-CC70-D373-C44E7EE7A6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SELECT * FROM </a:t>
            </a:r>
            <a:r>
              <a:rPr lang="en-US" dirty="0" err="1"/>
              <a:t>zamestnanci</a:t>
            </a:r>
            <a:endParaRPr lang="en-US" dirty="0"/>
          </a:p>
          <a:p>
            <a:pPr marL="0" indent="0">
              <a:buNone/>
            </a:pPr>
            <a:r>
              <a:rPr lang="sk-SK" dirty="0"/>
              <a:t>FULL </a:t>
            </a:r>
            <a:r>
              <a:rPr lang="en-US" dirty="0"/>
              <a:t>JOIN </a:t>
            </a:r>
            <a:r>
              <a:rPr lang="en-US" dirty="0" err="1"/>
              <a:t>mzdy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ON </a:t>
            </a:r>
            <a:r>
              <a:rPr lang="en-US" dirty="0" err="1"/>
              <a:t>mzdy.priezvisko</a:t>
            </a:r>
            <a:r>
              <a:rPr lang="en-US" dirty="0"/>
              <a:t> = </a:t>
            </a:r>
            <a:r>
              <a:rPr lang="en-US" dirty="0" err="1"/>
              <a:t>zamestnanci.priezvisko</a:t>
            </a:r>
            <a:endParaRPr lang="sk-SK" dirty="0"/>
          </a:p>
          <a:p>
            <a:pPr marL="0" indent="0">
              <a:buNone/>
            </a:pPr>
            <a:endParaRPr lang="sk-SK" dirty="0"/>
          </a:p>
          <a:p>
            <a:r>
              <a:rPr lang="sk-SK" dirty="0"/>
              <a:t>Výsledkom je úplne spojenie oboch tabuliek na základe prieniku</a:t>
            </a:r>
          </a:p>
        </p:txBody>
      </p:sp>
    </p:spTree>
    <p:extLst>
      <p:ext uri="{BB962C8B-B14F-4D97-AF65-F5344CB8AC3E}">
        <p14:creationId xmlns:p14="http://schemas.microsoft.com/office/powerpoint/2010/main" val="37982264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0067FF-BB21-1D6E-5E77-F547CA30B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CROSS JOIN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803CF7F-B2BB-CC70-D373-C44E7EE7A6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SELECT * FROM </a:t>
            </a:r>
            <a:r>
              <a:rPr lang="en-US" dirty="0" err="1"/>
              <a:t>zamestnanci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CROSS JOIN </a:t>
            </a:r>
            <a:r>
              <a:rPr lang="en-US" dirty="0" err="1"/>
              <a:t>mzdy</a:t>
            </a:r>
            <a:endParaRPr lang="sk-SK" dirty="0"/>
          </a:p>
          <a:p>
            <a:pPr marL="0" indent="0">
              <a:buNone/>
            </a:pPr>
            <a:endParaRPr lang="sk-SK" dirty="0"/>
          </a:p>
          <a:p>
            <a:r>
              <a:rPr lang="sk-SK" dirty="0"/>
              <a:t>Výsledkom je krížové prepojenie tabuliek („každý s každým“)</a:t>
            </a:r>
          </a:p>
        </p:txBody>
      </p:sp>
    </p:spTree>
    <p:extLst>
      <p:ext uri="{BB962C8B-B14F-4D97-AF65-F5344CB8AC3E}">
        <p14:creationId xmlns:p14="http://schemas.microsoft.com/office/powerpoint/2010/main" val="18768295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C9B310-FFA7-917B-C31E-7F14F5E13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4B35917-2700-83DF-8157-9691E55C42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K tabuľke zamestnancov pripojte tabuľku mzdy.</a:t>
            </a:r>
          </a:p>
        </p:txBody>
      </p:sp>
    </p:spTree>
    <p:extLst>
      <p:ext uri="{BB962C8B-B14F-4D97-AF65-F5344CB8AC3E}">
        <p14:creationId xmlns:p14="http://schemas.microsoft.com/office/powerpoint/2010/main" val="42238436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C9B310-FFA7-917B-C31E-7F14F5E13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 - riešenie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4B35917-2700-83DF-8157-9691E55C42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SELECT * FROM zamestnanci</a:t>
            </a:r>
          </a:p>
          <a:p>
            <a:pPr marL="0" indent="0">
              <a:buNone/>
            </a:pPr>
            <a:r>
              <a:rPr lang="sk-SK" dirty="0"/>
              <a:t>LEFT JOIN mzdy</a:t>
            </a:r>
          </a:p>
          <a:p>
            <a:pPr marL="0" indent="0">
              <a:buNone/>
            </a:pPr>
            <a:r>
              <a:rPr lang="sk-SK" dirty="0"/>
              <a:t>ON </a:t>
            </a:r>
            <a:r>
              <a:rPr lang="sk-SK" dirty="0" err="1"/>
              <a:t>mzdy.priezvisko</a:t>
            </a:r>
            <a:r>
              <a:rPr lang="sk-SK" dirty="0"/>
              <a:t> = </a:t>
            </a:r>
            <a:r>
              <a:rPr lang="sk-SK" dirty="0" err="1"/>
              <a:t>zamestnanci.priezvisko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8446685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C9B310-FFA7-917B-C31E-7F14F5E13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4B35917-2700-83DF-8157-9691E55C42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SELECT * FROM zamestnanci</a:t>
            </a:r>
          </a:p>
          <a:p>
            <a:pPr marL="0" indent="0">
              <a:buNone/>
            </a:pPr>
            <a:r>
              <a:rPr lang="sk-SK" dirty="0"/>
              <a:t>LEFT JOIN mzdy</a:t>
            </a:r>
          </a:p>
          <a:p>
            <a:pPr marL="0" indent="0">
              <a:buNone/>
            </a:pPr>
            <a:r>
              <a:rPr lang="sk-SK" dirty="0"/>
              <a:t>ON </a:t>
            </a:r>
            <a:r>
              <a:rPr lang="sk-SK" dirty="0" err="1"/>
              <a:t>mzdy.priezvisko</a:t>
            </a:r>
            <a:r>
              <a:rPr lang="sk-SK" dirty="0"/>
              <a:t> = </a:t>
            </a:r>
            <a:r>
              <a:rPr lang="sk-SK" dirty="0" err="1"/>
              <a:t>zamestnanci.priezvisko</a:t>
            </a:r>
            <a:endParaRPr lang="sk-SK" dirty="0"/>
          </a:p>
          <a:p>
            <a:pPr marL="0" indent="0">
              <a:buNone/>
            </a:pPr>
            <a:endParaRPr lang="sk-SK" dirty="0"/>
          </a:p>
          <a:p>
            <a:r>
              <a:rPr lang="sk-SK" dirty="0"/>
              <a:t>Ako by dopyt vyzeral, ak by sme tabuľku chceli exportovať ako databázu v rámci </a:t>
            </a:r>
            <a:r>
              <a:rPr lang="sk-SK" dirty="0" err="1"/>
              <a:t>pgadmin</a:t>
            </a:r>
            <a:r>
              <a:rPr lang="sk-SK" dirty="0"/>
              <a:t>? (stačí meno, priezvisko, mzda)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843817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C9B310-FFA7-917B-C31E-7F14F5E13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4B35917-2700-83DF-8157-9691E55C42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sk-SK" dirty="0"/>
              <a:t>SELECT * FROM zamestnanci</a:t>
            </a:r>
          </a:p>
          <a:p>
            <a:pPr marL="0" indent="0">
              <a:buNone/>
            </a:pPr>
            <a:r>
              <a:rPr lang="sk-SK" dirty="0"/>
              <a:t>LEFT JOIN mzdy</a:t>
            </a:r>
          </a:p>
          <a:p>
            <a:pPr marL="0" indent="0">
              <a:buNone/>
            </a:pPr>
            <a:r>
              <a:rPr lang="sk-SK" dirty="0"/>
              <a:t>ON </a:t>
            </a:r>
            <a:r>
              <a:rPr lang="sk-SK" dirty="0" err="1"/>
              <a:t>mzdy.priezvisko</a:t>
            </a:r>
            <a:r>
              <a:rPr lang="sk-SK" dirty="0"/>
              <a:t> = </a:t>
            </a:r>
            <a:r>
              <a:rPr lang="sk-SK" dirty="0" err="1"/>
              <a:t>zamestnanci.priezvisko</a:t>
            </a:r>
            <a:endParaRPr lang="sk-SK" dirty="0"/>
          </a:p>
          <a:p>
            <a:pPr marL="0" indent="0">
              <a:buNone/>
            </a:pPr>
            <a:endParaRPr lang="sk-SK" dirty="0"/>
          </a:p>
          <a:p>
            <a:r>
              <a:rPr lang="sk-SK" dirty="0"/>
              <a:t>Ako by dopyt vyzeral, ak by sme tabuľku chceli exportovať? (stačí meno, priezvisko, mzda)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/>
              <a:t>CREATE TABLE </a:t>
            </a:r>
            <a:r>
              <a:rPr lang="sk-SK" dirty="0" err="1"/>
              <a:t>zamestnanci_mzdy</a:t>
            </a:r>
            <a:endParaRPr lang="sk-SK" dirty="0"/>
          </a:p>
          <a:p>
            <a:pPr marL="0" indent="0">
              <a:buNone/>
            </a:pPr>
            <a:r>
              <a:rPr lang="sk-SK" dirty="0"/>
              <a:t>AS SELECT </a:t>
            </a:r>
            <a:r>
              <a:rPr lang="sk-SK" dirty="0" err="1"/>
              <a:t>zamestnanci.meno</a:t>
            </a:r>
            <a:r>
              <a:rPr lang="sk-SK" dirty="0"/>
              <a:t>, </a:t>
            </a:r>
            <a:r>
              <a:rPr lang="sk-SK" dirty="0" err="1"/>
              <a:t>zamestnanci.priezvisko</a:t>
            </a:r>
            <a:r>
              <a:rPr lang="sk-SK" dirty="0"/>
              <a:t>, </a:t>
            </a:r>
            <a:r>
              <a:rPr lang="sk-SK" dirty="0" err="1"/>
              <a:t>mzdy.mzda</a:t>
            </a:r>
            <a:r>
              <a:rPr lang="sk-SK" dirty="0"/>
              <a:t> </a:t>
            </a:r>
          </a:p>
          <a:p>
            <a:pPr marL="0" indent="0">
              <a:buNone/>
            </a:pPr>
            <a:r>
              <a:rPr lang="sk-SK" dirty="0"/>
              <a:t>FROM zamestnanci</a:t>
            </a:r>
          </a:p>
          <a:p>
            <a:pPr marL="0" indent="0">
              <a:buNone/>
            </a:pPr>
            <a:r>
              <a:rPr lang="sk-SK" dirty="0"/>
              <a:t>LEFT JOIN mzdy</a:t>
            </a:r>
          </a:p>
          <a:p>
            <a:pPr marL="0" indent="0">
              <a:buNone/>
            </a:pPr>
            <a:r>
              <a:rPr lang="sk-SK" dirty="0"/>
              <a:t>ON </a:t>
            </a:r>
            <a:r>
              <a:rPr lang="sk-SK" dirty="0" err="1"/>
              <a:t>mzdy.priezvisko</a:t>
            </a:r>
            <a:r>
              <a:rPr lang="sk-SK" dirty="0"/>
              <a:t> = </a:t>
            </a:r>
            <a:r>
              <a:rPr lang="sk-SK" dirty="0" err="1"/>
              <a:t>zamestnanci.priezvisko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550447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3D15D5-E527-E0DB-D096-D5E384A2E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Práva užívateľa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8B46151-B286-E773-7C09-990E72EC66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/>
              <a:t>SELECT – výber dát z databázy</a:t>
            </a:r>
          </a:p>
          <a:p>
            <a:r>
              <a:rPr lang="sk-SK" dirty="0"/>
              <a:t>INSERT – vkladanie dát do databázy</a:t>
            </a:r>
          </a:p>
          <a:p>
            <a:r>
              <a:rPr lang="sk-SK" dirty="0"/>
              <a:t>UPDATE – upravovanie dát v databáze</a:t>
            </a:r>
          </a:p>
          <a:p>
            <a:r>
              <a:rPr lang="sk-SK" dirty="0"/>
              <a:t>DELETE – odstraňovanie dát v databáze</a:t>
            </a:r>
          </a:p>
          <a:p>
            <a:r>
              <a:rPr lang="sk-SK" dirty="0"/>
              <a:t>INDEX – indexácia tabuliek v databáze</a:t>
            </a:r>
          </a:p>
          <a:p>
            <a:r>
              <a:rPr lang="sk-SK" dirty="0"/>
              <a:t>ALTER – úprava tabuľky a ich parametrov</a:t>
            </a:r>
          </a:p>
          <a:p>
            <a:r>
              <a:rPr lang="sk-SK" dirty="0"/>
              <a:t>CREATE – vytváranie databáz a tabuliek</a:t>
            </a:r>
          </a:p>
          <a:p>
            <a:r>
              <a:rPr lang="sk-SK" dirty="0"/>
              <a:t>DROP – odstránenie databáz a tabuliek</a:t>
            </a:r>
          </a:p>
        </p:txBody>
      </p:sp>
    </p:spTree>
    <p:extLst>
      <p:ext uri="{BB962C8B-B14F-4D97-AF65-F5344CB8AC3E}">
        <p14:creationId xmlns:p14="http://schemas.microsoft.com/office/powerpoint/2010/main" val="30618030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DBEF24-907A-3579-0F1E-6DEE07404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40807CC-5271-C44C-04C2-5D413604B1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Vyberte zamestnancov pracujúcich na TPP a ich mzdy z druhej tabuľky.</a:t>
            </a:r>
          </a:p>
        </p:txBody>
      </p:sp>
    </p:spTree>
    <p:extLst>
      <p:ext uri="{BB962C8B-B14F-4D97-AF65-F5344CB8AC3E}">
        <p14:creationId xmlns:p14="http://schemas.microsoft.com/office/powerpoint/2010/main" val="10854239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DBEF24-907A-3579-0F1E-6DEE07404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 - riešenie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40807CC-5271-C44C-04C2-5D413604B1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SELECT </a:t>
            </a:r>
            <a:r>
              <a:rPr lang="sk-SK" dirty="0" err="1"/>
              <a:t>zamestnanci.meno</a:t>
            </a:r>
            <a:r>
              <a:rPr lang="sk-SK" dirty="0"/>
              <a:t>, </a:t>
            </a:r>
            <a:r>
              <a:rPr lang="sk-SK" dirty="0" err="1"/>
              <a:t>zamestnanci.priezvisko</a:t>
            </a:r>
            <a:r>
              <a:rPr lang="sk-SK" dirty="0"/>
              <a:t>, </a:t>
            </a:r>
            <a:r>
              <a:rPr lang="sk-SK" dirty="0" err="1"/>
              <a:t>mzdy.mzda</a:t>
            </a:r>
            <a:r>
              <a:rPr lang="sk-SK" dirty="0"/>
              <a:t> </a:t>
            </a:r>
          </a:p>
          <a:p>
            <a:r>
              <a:rPr lang="sk-SK" dirty="0"/>
              <a:t>FROM zamestnanci</a:t>
            </a:r>
          </a:p>
          <a:p>
            <a:r>
              <a:rPr lang="sk-SK" dirty="0"/>
              <a:t>JOIN mzdy</a:t>
            </a:r>
          </a:p>
          <a:p>
            <a:r>
              <a:rPr lang="sk-SK" dirty="0"/>
              <a:t>ON </a:t>
            </a:r>
            <a:r>
              <a:rPr lang="sk-SK" dirty="0" err="1"/>
              <a:t>mzdy.priezvisko</a:t>
            </a:r>
            <a:r>
              <a:rPr lang="sk-SK" dirty="0"/>
              <a:t> = </a:t>
            </a:r>
            <a:r>
              <a:rPr lang="sk-SK" dirty="0" err="1"/>
              <a:t>zamestnanci.priezvisko</a:t>
            </a:r>
            <a:endParaRPr lang="sk-SK" dirty="0"/>
          </a:p>
          <a:p>
            <a:r>
              <a:rPr lang="sk-SK" dirty="0"/>
              <a:t>WHERE </a:t>
            </a:r>
            <a:r>
              <a:rPr lang="sk-SK" dirty="0" err="1"/>
              <a:t>zamestnanci.tpp</a:t>
            </a:r>
            <a:r>
              <a:rPr lang="sk-SK" dirty="0"/>
              <a:t>='</a:t>
            </a:r>
            <a:r>
              <a:rPr lang="sk-SK" dirty="0" err="1"/>
              <a:t>true</a:t>
            </a:r>
            <a:r>
              <a:rPr lang="sk-SK" dirty="0"/>
              <a:t>'</a:t>
            </a:r>
          </a:p>
        </p:txBody>
      </p:sp>
    </p:spTree>
    <p:extLst>
      <p:ext uri="{BB962C8B-B14F-4D97-AF65-F5344CB8AC3E}">
        <p14:creationId xmlns:p14="http://schemas.microsoft.com/office/powerpoint/2010/main" val="40196287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2527014-EDEB-7074-DFE1-76F1977BD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6B568FF-6CE8-6A19-ACEE-20D1AEB9F2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Aká je priemerná mzda TPP zamestnancov nášho pracoviska?</a:t>
            </a:r>
          </a:p>
        </p:txBody>
      </p:sp>
    </p:spTree>
    <p:extLst>
      <p:ext uri="{BB962C8B-B14F-4D97-AF65-F5344CB8AC3E}">
        <p14:creationId xmlns:p14="http://schemas.microsoft.com/office/powerpoint/2010/main" val="6652983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DFE19D-17AB-2CD6-0362-C638E7504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 - riešenie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F24F473-F4D9-1B66-41D8-D627EC8B00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SELECT AVG(</a:t>
            </a:r>
            <a:r>
              <a:rPr lang="sk-SK" dirty="0" err="1"/>
              <a:t>mzdy.mzda</a:t>
            </a:r>
            <a:r>
              <a:rPr lang="sk-SK" dirty="0"/>
              <a:t>) </a:t>
            </a:r>
          </a:p>
          <a:p>
            <a:pPr marL="0" indent="0">
              <a:buNone/>
            </a:pPr>
            <a:r>
              <a:rPr lang="sk-SK" dirty="0"/>
              <a:t>FROM zamestnanci</a:t>
            </a:r>
          </a:p>
          <a:p>
            <a:pPr marL="0" indent="0">
              <a:buNone/>
            </a:pPr>
            <a:r>
              <a:rPr lang="sk-SK" dirty="0"/>
              <a:t>JOIN mzdy</a:t>
            </a:r>
          </a:p>
          <a:p>
            <a:pPr marL="0" indent="0">
              <a:buNone/>
            </a:pPr>
            <a:r>
              <a:rPr lang="sk-SK" dirty="0"/>
              <a:t>ON </a:t>
            </a:r>
            <a:r>
              <a:rPr lang="sk-SK" dirty="0" err="1"/>
              <a:t>mzdy.priezvisko</a:t>
            </a:r>
            <a:r>
              <a:rPr lang="sk-SK" dirty="0"/>
              <a:t> = </a:t>
            </a:r>
            <a:r>
              <a:rPr lang="sk-SK" dirty="0" err="1"/>
              <a:t>zamestnanci.priezvisko</a:t>
            </a:r>
            <a:endParaRPr lang="sk-SK" dirty="0"/>
          </a:p>
          <a:p>
            <a:pPr marL="0" indent="0">
              <a:buNone/>
            </a:pPr>
            <a:r>
              <a:rPr lang="sk-SK" dirty="0"/>
              <a:t>WHERE </a:t>
            </a:r>
            <a:r>
              <a:rPr lang="sk-SK" dirty="0" err="1"/>
              <a:t>zamestnanci.tpp</a:t>
            </a:r>
            <a:r>
              <a:rPr lang="sk-SK" dirty="0"/>
              <a:t>='</a:t>
            </a:r>
            <a:r>
              <a:rPr lang="sk-SK" dirty="0" err="1"/>
              <a:t>true</a:t>
            </a:r>
            <a:r>
              <a:rPr lang="sk-SK" dirty="0"/>
              <a:t>'</a:t>
            </a:r>
          </a:p>
          <a:p>
            <a:pPr marL="0" indent="0">
              <a:buNone/>
            </a:pPr>
            <a:r>
              <a:rPr lang="sk-SK" dirty="0"/>
              <a:t>GROUP BY </a:t>
            </a:r>
            <a:r>
              <a:rPr lang="sk-SK" dirty="0" err="1"/>
              <a:t>tpp</a:t>
            </a:r>
            <a:r>
              <a:rPr lang="sk-SK" dirty="0"/>
              <a:t>='</a:t>
            </a:r>
            <a:r>
              <a:rPr lang="sk-SK" dirty="0" err="1"/>
              <a:t>true</a:t>
            </a:r>
            <a:r>
              <a:rPr lang="sk-SK" dirty="0"/>
              <a:t>'</a:t>
            </a:r>
          </a:p>
        </p:txBody>
      </p:sp>
    </p:spTree>
    <p:extLst>
      <p:ext uri="{BB962C8B-B14F-4D97-AF65-F5344CB8AC3E}">
        <p14:creationId xmlns:p14="http://schemas.microsoft.com/office/powerpoint/2010/main" val="2436680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9FEC8E-7EE9-43D8-2AF4-977F1C5FAE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Úprava práv používateľa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0BE867F-00F4-F4BB-1829-49A173DED1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GRANT – priradiť právo</a:t>
            </a:r>
          </a:p>
          <a:p>
            <a:r>
              <a:rPr lang="sk-SK" dirty="0"/>
              <a:t>REVOKE – odstrániť právo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/>
              <a:t>GRANT/REVOKE PRÁVO ON názov objektu TO/FROM užívateľ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en-US" dirty="0"/>
              <a:t>GRANT SELECT ON </a:t>
            </a:r>
            <a:r>
              <a:rPr lang="en-US" dirty="0" err="1"/>
              <a:t>zamestnanci</a:t>
            </a:r>
            <a:r>
              <a:rPr lang="en-US" dirty="0"/>
              <a:t> TO </a:t>
            </a:r>
            <a:r>
              <a:rPr lang="en-US" dirty="0" err="1"/>
              <a:t>pg_monitor</a:t>
            </a:r>
            <a:endParaRPr lang="sk-SK" dirty="0"/>
          </a:p>
          <a:p>
            <a:pPr marL="0" indent="0">
              <a:buNone/>
            </a:pPr>
            <a:r>
              <a:rPr lang="sk-SK" dirty="0"/>
              <a:t>REVOKE SELECT ON zamestnanci FROM </a:t>
            </a:r>
            <a:r>
              <a:rPr lang="sk-SK" dirty="0" err="1"/>
              <a:t>pg_monitor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601782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AC4325-9239-F683-F937-FD7590791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JOIN – prieniky/prepojenia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1C093CE-201A-F9C1-DD1E-8611528E8E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470236" cy="4351338"/>
          </a:xfrm>
        </p:spPr>
        <p:txBody>
          <a:bodyPr/>
          <a:lstStyle/>
          <a:p>
            <a:r>
              <a:rPr lang="sk-SK" dirty="0"/>
              <a:t>JOIN – prienik rovnakých hodnôt (tiež aj INNER JOIN)</a:t>
            </a:r>
          </a:p>
          <a:p>
            <a:r>
              <a:rPr lang="sk-SK" dirty="0"/>
              <a:t>LEFT JOIN – všetky údaje z prvej tabuľky a prienik z druhej</a:t>
            </a:r>
          </a:p>
          <a:p>
            <a:r>
              <a:rPr lang="sk-SK" dirty="0"/>
              <a:t>RIGHT JOIN – všetky údaje z druhej tabuľky a prienik z prvej</a:t>
            </a:r>
          </a:p>
          <a:p>
            <a:r>
              <a:rPr lang="sk-SK" dirty="0"/>
              <a:t>FULL JOIN –Všetky údaje z prvej a druhej tabuľky</a:t>
            </a:r>
          </a:p>
        </p:txBody>
      </p:sp>
      <p:pic>
        <p:nvPicPr>
          <p:cNvPr id="1026" name="Picture 2" descr="Qué es y para que sirve SQL Joins? | Estrada Web Group">
            <a:extLst>
              <a:ext uri="{FF2B5EF4-FFF2-40B4-BE49-F238E27FC236}">
                <a16:creationId xmlns:a16="http://schemas.microsoft.com/office/drawing/2014/main" id="{D52EFD92-4A15-44C8-F7B5-C285904CBF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60" y="1828800"/>
            <a:ext cx="5775642" cy="4068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8827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5179F77-96E2-CFA0-C029-5ED74F22E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JOIN - štruktúra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C2EAC50-898A-D812-DCA2-CC8EFECA89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Prienik spoločných hodnôt, má charakter dopytu (nevytvárame novú tabuľku)</a:t>
            </a:r>
          </a:p>
          <a:p>
            <a:r>
              <a:rPr lang="sk-SK" dirty="0"/>
              <a:t>Pripájame na základe rovnakého atribútu – je ale potrebné zadefinovať, z ktorej tabuľky pochádza</a:t>
            </a:r>
          </a:p>
          <a:p>
            <a:endParaRPr lang="sk-SK" dirty="0"/>
          </a:p>
          <a:p>
            <a:pPr marL="0" indent="0">
              <a:buNone/>
            </a:pPr>
            <a:r>
              <a:rPr lang="sk-SK" dirty="0"/>
              <a:t>SELECT * FROM zamestnanci</a:t>
            </a:r>
          </a:p>
          <a:p>
            <a:pPr marL="0" indent="0">
              <a:buNone/>
            </a:pPr>
            <a:r>
              <a:rPr lang="sk-SK" dirty="0"/>
              <a:t>JOIN mzdy</a:t>
            </a:r>
          </a:p>
          <a:p>
            <a:pPr marL="0" indent="0">
              <a:buNone/>
            </a:pPr>
            <a:r>
              <a:rPr lang="sk-SK" dirty="0"/>
              <a:t>ON </a:t>
            </a:r>
            <a:r>
              <a:rPr lang="sk-SK" dirty="0" err="1"/>
              <a:t>mzdy.priezvisko</a:t>
            </a:r>
            <a:r>
              <a:rPr lang="sk-SK" dirty="0"/>
              <a:t> = </a:t>
            </a:r>
            <a:r>
              <a:rPr lang="sk-SK" dirty="0" err="1"/>
              <a:t>zamestnanci.priezvisko</a:t>
            </a:r>
            <a:endParaRPr lang="sk-SK" dirty="0"/>
          </a:p>
          <a:p>
            <a:pPr marL="0" indent="0">
              <a:buNone/>
            </a:pPr>
            <a:r>
              <a:rPr lang="sk-SK" dirty="0"/>
              <a:t>ORDER BY </a:t>
            </a:r>
            <a:r>
              <a:rPr lang="sk-SK" dirty="0" err="1"/>
              <a:t>zamestnanci.zamestnanec_id</a:t>
            </a:r>
            <a:r>
              <a:rPr lang="sk-SK" dirty="0"/>
              <a:t> ASC</a:t>
            </a:r>
          </a:p>
        </p:txBody>
      </p:sp>
    </p:spTree>
    <p:extLst>
      <p:ext uri="{BB962C8B-B14F-4D97-AF65-F5344CB8AC3E}">
        <p14:creationId xmlns:p14="http://schemas.microsoft.com/office/powerpoint/2010/main" val="12134073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F1BF249-7EF5-97DA-3570-09A100C4D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CROSS JOIN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76B303B-DB66-2EAA-4130-C0F45CD4AA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„každé s každým“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en-US" dirty="0"/>
              <a:t>SELECT * FROM </a:t>
            </a:r>
            <a:r>
              <a:rPr lang="en-US" dirty="0" err="1"/>
              <a:t>zamestnanci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CROSS JOIN </a:t>
            </a:r>
            <a:r>
              <a:rPr lang="en-US" dirty="0" err="1"/>
              <a:t>dochadzka_zamestnanci</a:t>
            </a:r>
            <a:r>
              <a:rPr lang="en-US" dirty="0"/>
              <a:t>;</a:t>
            </a:r>
            <a:endParaRPr lang="sk-SK" dirty="0"/>
          </a:p>
          <a:p>
            <a:endParaRPr lang="sk-SK" dirty="0"/>
          </a:p>
        </p:txBody>
      </p:sp>
      <p:pic>
        <p:nvPicPr>
          <p:cNvPr id="1026" name="Picture 2" descr="MySQL CROSS JOIN - javatpoint">
            <a:extLst>
              <a:ext uri="{FF2B5EF4-FFF2-40B4-BE49-F238E27FC236}">
                <a16:creationId xmlns:a16="http://schemas.microsoft.com/office/drawing/2014/main" id="{77A2CBB5-6411-CF1D-11B0-51C3475901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3775" y="3939540"/>
            <a:ext cx="4149725" cy="2489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38696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592DC37-7EC7-826A-8D55-EF4102298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Export dopytu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5D241CB-C841-4B7B-19CD-F0FAEEF649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Nutné zadefinovať tabuľku aj atribút, ktorý exportujeme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/>
              <a:t>Štruktúra:</a:t>
            </a:r>
          </a:p>
          <a:p>
            <a:pPr marL="0" indent="0">
              <a:buNone/>
            </a:pPr>
            <a:r>
              <a:rPr lang="sk-SK" dirty="0"/>
              <a:t>CREATE TABLE </a:t>
            </a:r>
            <a:r>
              <a:rPr lang="sk-SK" dirty="0" err="1"/>
              <a:t>nazov_tabulky</a:t>
            </a:r>
            <a:endParaRPr lang="sk-SK" dirty="0"/>
          </a:p>
          <a:p>
            <a:pPr marL="0" indent="0">
              <a:buNone/>
            </a:pPr>
            <a:r>
              <a:rPr lang="sk-SK" dirty="0"/>
              <a:t>AS SELECT </a:t>
            </a:r>
            <a:r>
              <a:rPr lang="sk-SK" dirty="0" err="1"/>
              <a:t>atributy</a:t>
            </a:r>
            <a:r>
              <a:rPr lang="sk-SK" dirty="0"/>
              <a:t> FROM </a:t>
            </a:r>
            <a:r>
              <a:rPr lang="sk-SK" dirty="0" err="1"/>
              <a:t>tabulka</a:t>
            </a:r>
            <a:endParaRPr lang="sk-SK" dirty="0"/>
          </a:p>
          <a:p>
            <a:pPr marL="0" indent="0">
              <a:buNone/>
            </a:pPr>
            <a:r>
              <a:rPr lang="sk-SK" dirty="0"/>
              <a:t>JOIN </a:t>
            </a:r>
            <a:r>
              <a:rPr lang="sk-SK" dirty="0" err="1"/>
              <a:t>druha_tabulka</a:t>
            </a:r>
            <a:endParaRPr lang="sk-SK" dirty="0"/>
          </a:p>
          <a:p>
            <a:pPr marL="0" indent="0">
              <a:buNone/>
            </a:pPr>
            <a:r>
              <a:rPr lang="sk-SK" dirty="0"/>
              <a:t>ON tabulka1.atribut=tabulka2.atribut</a:t>
            </a:r>
          </a:p>
        </p:txBody>
      </p:sp>
    </p:spTree>
    <p:extLst>
      <p:ext uri="{BB962C8B-B14F-4D97-AF65-F5344CB8AC3E}">
        <p14:creationId xmlns:p14="http://schemas.microsoft.com/office/powerpoint/2010/main" val="23797512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2F8A80-51A1-2C78-AB5A-E99D39B7D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 - príprava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ED8EB57-D70F-2B54-3E68-328A3BCD36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K zoznamu zamestnancov si vytvorme ďalšiu tabuľku obsahujúcu id zamestnanca, ich meno a mzdu.</a:t>
            </a:r>
          </a:p>
          <a:p>
            <a:endParaRPr lang="sk-SK" dirty="0"/>
          </a:p>
          <a:p>
            <a:pPr marL="0" indent="0">
              <a:buNone/>
            </a:pPr>
            <a:r>
              <a:rPr lang="sk-SK" dirty="0"/>
              <a:t>CREATE TABLE mzdy (</a:t>
            </a:r>
          </a:p>
          <a:p>
            <a:pPr marL="0" indent="0">
              <a:buNone/>
            </a:pPr>
            <a:r>
              <a:rPr lang="sk-SK" dirty="0" err="1"/>
              <a:t>zamestnanec_id</a:t>
            </a:r>
            <a:r>
              <a:rPr lang="sk-SK" dirty="0"/>
              <a:t> SERIAL PRIMARY KEY NOT NULL,</a:t>
            </a:r>
          </a:p>
          <a:p>
            <a:pPr marL="0" indent="0">
              <a:buNone/>
            </a:pPr>
            <a:r>
              <a:rPr lang="sk-SK" dirty="0"/>
              <a:t>meno VARCHAR(15),</a:t>
            </a:r>
          </a:p>
          <a:p>
            <a:pPr marL="0" indent="0">
              <a:buNone/>
            </a:pPr>
            <a:r>
              <a:rPr lang="sk-SK" dirty="0"/>
              <a:t>priezvisko VARCHAR(15),</a:t>
            </a:r>
          </a:p>
          <a:p>
            <a:pPr marL="0" indent="0">
              <a:buNone/>
            </a:pPr>
            <a:r>
              <a:rPr lang="sk-SK" dirty="0"/>
              <a:t>mzda </a:t>
            </a:r>
            <a:r>
              <a:rPr lang="sk-SK" dirty="0" err="1"/>
              <a:t>numeric</a:t>
            </a:r>
            <a:r>
              <a:rPr lang="sk-SK" dirty="0"/>
              <a:t>(6,2));</a:t>
            </a:r>
          </a:p>
        </p:txBody>
      </p:sp>
    </p:spTree>
    <p:extLst>
      <p:ext uri="{BB962C8B-B14F-4D97-AF65-F5344CB8AC3E}">
        <p14:creationId xmlns:p14="http://schemas.microsoft.com/office/powerpoint/2010/main" val="21734167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5ECC67-E9DD-D898-026A-129F5E30C5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 - príprava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6CE3D830-51F3-FD9A-A723-13707123AF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dirty="0"/>
              <a:t>Da tabuľky vložíme údaje – niekoľko riadkov totožných a niekoľko nových.</a:t>
            </a:r>
          </a:p>
          <a:p>
            <a:endParaRPr lang="sk-SK" dirty="0"/>
          </a:p>
          <a:p>
            <a:pPr marL="0" indent="0">
              <a:buNone/>
            </a:pPr>
            <a:r>
              <a:rPr lang="sk-SK" dirty="0"/>
              <a:t>INSERT INTO mzdy (meno, priezvisko, mzda)</a:t>
            </a:r>
          </a:p>
          <a:p>
            <a:pPr marL="0" indent="0">
              <a:buNone/>
            </a:pPr>
            <a:r>
              <a:rPr lang="sk-SK" dirty="0"/>
              <a:t>VALUES </a:t>
            </a:r>
          </a:p>
          <a:p>
            <a:pPr marL="0" indent="0">
              <a:buNone/>
            </a:pPr>
            <a:r>
              <a:rPr lang="sk-SK" dirty="0"/>
              <a:t>('Pavol', '</a:t>
            </a:r>
            <a:r>
              <a:rPr lang="sk-SK" dirty="0" err="1"/>
              <a:t>Štastný</a:t>
            </a:r>
            <a:r>
              <a:rPr lang="sk-SK" dirty="0"/>
              <a:t>', 1175.12),</a:t>
            </a:r>
          </a:p>
          <a:p>
            <a:pPr marL="0" indent="0">
              <a:buNone/>
            </a:pPr>
            <a:r>
              <a:rPr lang="sk-SK" dirty="0"/>
              <a:t>('</a:t>
            </a:r>
            <a:r>
              <a:rPr lang="sk-SK" dirty="0" err="1"/>
              <a:t>Pišta</a:t>
            </a:r>
            <a:r>
              <a:rPr lang="sk-SK" dirty="0"/>
              <a:t>', '</a:t>
            </a:r>
            <a:r>
              <a:rPr lang="sk-SK" dirty="0" err="1"/>
              <a:t>Juházy</a:t>
            </a:r>
            <a:r>
              <a:rPr lang="sk-SK" dirty="0"/>
              <a:t>', 678.54),</a:t>
            </a:r>
          </a:p>
          <a:p>
            <a:pPr marL="0" indent="0">
              <a:buNone/>
            </a:pPr>
            <a:r>
              <a:rPr lang="sk-SK" dirty="0"/>
              <a:t>('Jožka', '</a:t>
            </a:r>
            <a:r>
              <a:rPr lang="sk-SK" dirty="0" err="1"/>
              <a:t>Ferency</a:t>
            </a:r>
            <a:r>
              <a:rPr lang="sk-SK" dirty="0"/>
              <a:t>', 742.35),</a:t>
            </a:r>
          </a:p>
          <a:p>
            <a:pPr marL="0" indent="0">
              <a:buNone/>
            </a:pPr>
            <a:r>
              <a:rPr lang="sk-SK" dirty="0"/>
              <a:t>('Jana', '</a:t>
            </a:r>
            <a:r>
              <a:rPr lang="sk-SK" dirty="0" err="1"/>
              <a:t>Horvátová</a:t>
            </a:r>
            <a:r>
              <a:rPr lang="sk-SK" dirty="0"/>
              <a:t>', 854.52),</a:t>
            </a:r>
          </a:p>
          <a:p>
            <a:pPr marL="0" indent="0">
              <a:buNone/>
            </a:pPr>
            <a:r>
              <a:rPr lang="sk-SK" dirty="0"/>
              <a:t>('</a:t>
            </a:r>
            <a:r>
              <a:rPr lang="sk-SK" dirty="0" err="1"/>
              <a:t>Getrúda</a:t>
            </a:r>
            <a:r>
              <a:rPr lang="sk-SK" dirty="0"/>
              <a:t>', 'Lakatošová', 885.56),</a:t>
            </a:r>
          </a:p>
          <a:p>
            <a:pPr marL="0" indent="0">
              <a:buNone/>
            </a:pPr>
            <a:r>
              <a:rPr lang="sk-SK" dirty="0"/>
              <a:t>('Mária', 'Jasná', 987.89)</a:t>
            </a:r>
          </a:p>
        </p:txBody>
      </p:sp>
    </p:spTree>
    <p:extLst>
      <p:ext uri="{BB962C8B-B14F-4D97-AF65-F5344CB8AC3E}">
        <p14:creationId xmlns:p14="http://schemas.microsoft.com/office/powerpoint/2010/main" val="240919931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4287</TotalTime>
  <Words>760</Words>
  <Application>Microsoft Office PowerPoint</Application>
  <PresentationFormat>Širokouhlá</PresentationFormat>
  <Paragraphs>144</Paragraphs>
  <Slides>23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23</vt:i4>
      </vt:variant>
    </vt:vector>
  </HeadingPairs>
  <TitlesOfParts>
    <vt:vector size="27" baseType="lpstr">
      <vt:lpstr>Arial</vt:lpstr>
      <vt:lpstr>Calibri</vt:lpstr>
      <vt:lpstr>Calibri Light</vt:lpstr>
      <vt:lpstr>Motív Office</vt:lpstr>
      <vt:lpstr>Priestorové databázové systémy prepojenie tabuliek, práva užívateľa</vt:lpstr>
      <vt:lpstr>Práva užívateľa</vt:lpstr>
      <vt:lpstr>Úprava práv používateľa</vt:lpstr>
      <vt:lpstr>JOIN – prieniky/prepojenia</vt:lpstr>
      <vt:lpstr>JOIN - štruktúra</vt:lpstr>
      <vt:lpstr>CROSS JOIN</vt:lpstr>
      <vt:lpstr>Export dopytu</vt:lpstr>
      <vt:lpstr>Úloha - príprava</vt:lpstr>
      <vt:lpstr>Úloha - príprava</vt:lpstr>
      <vt:lpstr>Úloha</vt:lpstr>
      <vt:lpstr>JOIN</vt:lpstr>
      <vt:lpstr>LEFT JOIN</vt:lpstr>
      <vt:lpstr>RIGHT JOIN</vt:lpstr>
      <vt:lpstr>FULL JOIN</vt:lpstr>
      <vt:lpstr>CROSS JOIN</vt:lpstr>
      <vt:lpstr>Úloha</vt:lpstr>
      <vt:lpstr>Úloha - riešenie</vt:lpstr>
      <vt:lpstr>Úloha</vt:lpstr>
      <vt:lpstr>Úloha</vt:lpstr>
      <vt:lpstr>Úloha</vt:lpstr>
      <vt:lpstr>Úloha - riešenie</vt:lpstr>
      <vt:lpstr>Úloha</vt:lpstr>
      <vt:lpstr>Úloha - riešenie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Priestorové databázové systémy dopyty</dc:title>
  <dc:creator>Tomáš Fedor</dc:creator>
  <cp:lastModifiedBy>Tomáš Fedor</cp:lastModifiedBy>
  <cp:revision>34</cp:revision>
  <dcterms:created xsi:type="dcterms:W3CDTF">2022-10-04T11:14:12Z</dcterms:created>
  <dcterms:modified xsi:type="dcterms:W3CDTF">2024-11-07T15:16:47Z</dcterms:modified>
</cp:coreProperties>
</file>