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6" r:id="rId6"/>
    <p:sldId id="265" r:id="rId7"/>
    <p:sldId id="257" r:id="rId8"/>
    <p:sldId id="258" r:id="rId9"/>
    <p:sldId id="260" r:id="rId10"/>
    <p:sldId id="268" r:id="rId11"/>
    <p:sldId id="267" r:id="rId12"/>
    <p:sldId id="269" r:id="rId13"/>
    <p:sldId id="270" r:id="rId14"/>
    <p:sldId id="273" r:id="rId15"/>
    <p:sldId id="272" r:id="rId16"/>
    <p:sldId id="285" r:id="rId17"/>
    <p:sldId id="271" r:id="rId18"/>
    <p:sldId id="274" r:id="rId19"/>
    <p:sldId id="286" r:id="rId20"/>
    <p:sldId id="287" r:id="rId21"/>
    <p:sldId id="275" r:id="rId22"/>
    <p:sldId id="276" r:id="rId23"/>
    <p:sldId id="278" r:id="rId24"/>
    <p:sldId id="277" r:id="rId25"/>
    <p:sldId id="261" r:id="rId26"/>
    <p:sldId id="281" r:id="rId27"/>
    <p:sldId id="279" r:id="rId28"/>
    <p:sldId id="280" r:id="rId29"/>
    <p:sldId id="282" r:id="rId30"/>
    <p:sldId id="283" r:id="rId3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8E4CFB-7D67-EF13-433C-64C4544E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B2DB0FF-3E55-A41E-C9E7-7EA59924E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25187F3-99E5-8A23-92A6-B00F25FB0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87098D9-1140-935D-5268-B23F8EDDF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758F8DA-9587-0603-CDAC-79E57C7F6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5604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4670D1-D52C-1C84-D2E8-927FC9AD7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F5EDAF2-6749-EF0A-5920-24A16E6B9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F28793E-3479-8830-0477-0856BC8DA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FD83487-3DA1-717E-4C0A-0176EC7F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90CFEF7-274A-1736-3EEB-827157C02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517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015F89C-65F1-47CF-7385-66DF01993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F9188EC-6E5C-3FE9-0D43-8AD30202D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98B38D3-A433-74F4-0964-B0E8A9E0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55538F3-31E5-336F-2331-A73212CFE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8A03974-FC24-F385-3BE0-06348A017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269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EB619E-90AF-79B2-6E07-3E9C53BC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C3D6EC-0FF9-B2F4-BF1A-B6F9261A9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3A503EC-2974-E82D-D11B-1839CF692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E0775A1-69EE-E809-47E9-18116F37C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D817015-4BDD-2B60-9C9F-254ED6651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513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5B113F-F8BC-9429-F532-773E8F9DC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72FCE4F-B1E2-E7D3-C313-FA21F612C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F866AD0-ABB2-9D00-9023-254DD3D6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066E173-6146-A496-3491-FD0F883B4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7694CA6-2408-6F02-F024-D91422FE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377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80AF8F-8DD7-C82F-A509-E1AE1D6B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A3EDEE-D24A-2BBC-AB61-790BCAFA1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05397F8-A25C-AF20-6915-9D16B3810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7261451-1A38-8805-8844-6FBFBC587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AED84F1-BCEE-DBAD-1DD2-BDDC6807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8481517-565C-CE26-493C-ECD40FB6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617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455B6B-FC7C-0E37-0D8B-FE3F23DD8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65729AC-3CC8-1CA9-2A1D-283EACC6B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9150DF1-D035-B0EB-61EA-8BA205B98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EA704AE-B3AD-BA97-01A1-29A79B3B1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8027888-050B-CB0B-4AF8-EE984AF45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1BFE8AEE-BDE6-3607-3930-F47E963EF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A3BF807E-E4E9-2C28-1D91-05D8841AE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5ADC3F30-8B68-617B-95A8-6D9E4F6D9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110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D3862-0270-C14E-7FC3-B967C281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74D1F4D5-4A9B-5987-033B-1A45A94E8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8F61ED4F-2346-E62C-5420-DBDEFF4A7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5CBD7BD-1006-704D-1025-3F8A99678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583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C4BD6F7C-ADD4-AD95-1159-5A415B170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03AD11B-7D1F-499B-5480-074F41B2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D405154B-CB5C-08F5-6B60-75F603A2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906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518BD7-F38C-AFA1-D300-A7319C918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793DCBB-73CA-9AD6-9B01-086775CA0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4ABB26-1B3D-593D-C401-669BE6720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3AB2114-2984-7039-F9BB-7CA3BC5DF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4415401-09A4-E7F6-657F-BE3073A23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5B35068-53CF-187F-F25A-B135CC526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940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B36615-B67D-2355-30AA-588410688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1CEAE2DC-5C4E-23B4-7E84-D3276DC7D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3FEBB7-C68C-756E-96BB-99DD7C62F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545C859-0FE5-1636-B7F7-DFAACF811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D2DD316-BCBE-46A7-7A7E-20B551709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18331FF-C028-63EC-D298-7208F987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340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6779326-A663-02B5-FA7A-FAD6C562E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98D635-8C6A-865A-D1F6-213F84FD5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7D77A46-A773-8920-FD98-E66DC61CB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91D08-7858-448D-89F8-93D9A48D17F2}" type="datetimeFigureOut">
              <a:rPr lang="sk-SK" smtClean="0"/>
              <a:t>17. 10. 2024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EA15ED6-DF54-F07A-810F-D511AEAA9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5649F71-BCEC-39F4-3076-C9898BCA0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80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FAA2DA-1A24-82FD-7F46-D48E19F885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Priestorové databázové systémy</a:t>
            </a:r>
            <a:br>
              <a:rPr lang="sk-SK" dirty="0"/>
            </a:br>
            <a:r>
              <a:rPr lang="sk-SK" dirty="0"/>
              <a:t>editácia tabuľky, dopyty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05AC7A1-3DC9-B316-8D3E-CDE9642567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1331163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AACCBD-8298-B18C-C1CA-4E9DE844B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Štruktúra dopytov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8460FB7-9ACB-1532-C2F4-44AA02C3A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SELECT </a:t>
            </a:r>
            <a:r>
              <a:rPr lang="sk-SK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zoznam_atribútov</a:t>
            </a: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FROM tabuľka </a:t>
            </a:r>
          </a:p>
          <a:p>
            <a:pPr marL="0" indent="0">
              <a:buNone/>
            </a:pP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WHERE podmienka </a:t>
            </a:r>
          </a:p>
          <a:p>
            <a:pPr marL="0" indent="0">
              <a:buNone/>
            </a:pP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GROUP BY </a:t>
            </a:r>
            <a:r>
              <a:rPr lang="sk-SK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typ_skupiny</a:t>
            </a: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HAVING </a:t>
            </a:r>
            <a:r>
              <a:rPr lang="sk-SK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where_definícia</a:t>
            </a: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ORDER BY atribút</a:t>
            </a:r>
          </a:p>
          <a:p>
            <a:pPr marL="0" indent="0">
              <a:buNone/>
            </a:pPr>
            <a:endParaRPr lang="sk-SK" sz="1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+Logické a relačné operátory</a:t>
            </a:r>
            <a:endParaRPr lang="sk-SK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98900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8E0671-4BF2-C8CF-F7C0-668D6299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Ukážka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E708EAA-9696-6B9C-AAB7-4CD87C293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Chronologicky vyberme merania s nárazom vetra vyšším ako 10 m/s v prvom polroku, pri teplote vyššej ako 10 °C a atmosférickom tlaku nižšom ako 1000 </a:t>
            </a:r>
            <a:r>
              <a:rPr lang="sk-SK" dirty="0" err="1"/>
              <a:t>hPa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6647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1667E3-7C31-FE2E-BB12-2A59B1A70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Ukážka – poradie dopytov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56EA119-B249-8F34-40C2-091631768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meteo_data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naraz_vetra</a:t>
            </a:r>
            <a:r>
              <a:rPr lang="sk-SK" dirty="0"/>
              <a:t>&gt;=10 AND </a:t>
            </a:r>
            <a:r>
              <a:rPr lang="sk-SK" dirty="0" err="1"/>
              <a:t>datum</a:t>
            </a:r>
            <a:r>
              <a:rPr lang="sk-SK" dirty="0"/>
              <a:t>&gt;='2022-01-01' AND </a:t>
            </a:r>
            <a:r>
              <a:rPr lang="sk-SK" dirty="0" err="1"/>
              <a:t>datum</a:t>
            </a:r>
            <a:r>
              <a:rPr lang="sk-SK" dirty="0"/>
              <a:t>&lt;='2022-06-30'</a:t>
            </a:r>
          </a:p>
          <a:p>
            <a:pPr marL="0" indent="0">
              <a:buNone/>
            </a:pPr>
            <a:r>
              <a:rPr lang="sk-SK" dirty="0"/>
              <a:t>GROUP BY poradie </a:t>
            </a:r>
          </a:p>
          <a:p>
            <a:pPr marL="0" indent="0">
              <a:buNone/>
            </a:pPr>
            <a:r>
              <a:rPr lang="sk-SK" dirty="0"/>
              <a:t>HAVING </a:t>
            </a:r>
            <a:r>
              <a:rPr lang="sk-SK" dirty="0" err="1"/>
              <a:t>relativny_tlak</a:t>
            </a:r>
            <a:r>
              <a:rPr lang="sk-SK" dirty="0"/>
              <a:t>&lt;=1000 AND </a:t>
            </a:r>
            <a:r>
              <a:rPr lang="sk-SK" dirty="0" err="1"/>
              <a:t>vonkajsia_teplota</a:t>
            </a:r>
            <a:r>
              <a:rPr lang="sk-SK" dirty="0"/>
              <a:t>&lt;=10</a:t>
            </a:r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datum</a:t>
            </a:r>
            <a:r>
              <a:rPr lang="sk-SK" dirty="0"/>
              <a:t> ASC</a:t>
            </a:r>
          </a:p>
          <a:p>
            <a:pPr marL="0" indent="0">
              <a:buNone/>
            </a:pPr>
            <a:r>
              <a:rPr lang="sk-SK" dirty="0"/>
              <a:t>LIMIT 50</a:t>
            </a:r>
          </a:p>
        </p:txBody>
      </p:sp>
    </p:spTree>
    <p:extLst>
      <p:ext uri="{BB962C8B-B14F-4D97-AF65-F5344CB8AC3E}">
        <p14:creationId xmlns:p14="http://schemas.microsoft.com/office/powerpoint/2010/main" val="215440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C2FB3F-D249-8870-170D-ECBF6F825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Teoretická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48ED4FD-2917-3F49-32AF-65CC89E89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Ako sa predchádzajúci dopyt zmení, ak pri podmienke HAVING použijeme OR?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meteo_data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naraz_vetra</a:t>
            </a:r>
            <a:r>
              <a:rPr lang="sk-SK" dirty="0"/>
              <a:t>&gt;=10 AND </a:t>
            </a:r>
            <a:r>
              <a:rPr lang="sk-SK" dirty="0" err="1"/>
              <a:t>datum</a:t>
            </a:r>
            <a:r>
              <a:rPr lang="sk-SK" dirty="0"/>
              <a:t>&gt;='2022-01-01' AND </a:t>
            </a:r>
            <a:r>
              <a:rPr lang="sk-SK" dirty="0" err="1"/>
              <a:t>datum</a:t>
            </a:r>
            <a:r>
              <a:rPr lang="sk-SK" dirty="0"/>
              <a:t>&lt;='2022-06-30'</a:t>
            </a:r>
          </a:p>
          <a:p>
            <a:pPr marL="0" indent="0">
              <a:buNone/>
            </a:pPr>
            <a:r>
              <a:rPr lang="sk-SK" dirty="0"/>
              <a:t>GROUP BY poradie </a:t>
            </a:r>
          </a:p>
          <a:p>
            <a:pPr marL="0" indent="0">
              <a:buNone/>
            </a:pPr>
            <a:r>
              <a:rPr lang="sk-SK" dirty="0">
                <a:solidFill>
                  <a:srgbClr val="00B050"/>
                </a:solidFill>
              </a:rPr>
              <a:t>HAVING </a:t>
            </a:r>
            <a:r>
              <a:rPr lang="sk-SK" dirty="0" err="1">
                <a:solidFill>
                  <a:srgbClr val="00B050"/>
                </a:solidFill>
              </a:rPr>
              <a:t>relativny_tlak</a:t>
            </a:r>
            <a:r>
              <a:rPr lang="sk-SK" dirty="0">
                <a:solidFill>
                  <a:srgbClr val="00B050"/>
                </a:solidFill>
              </a:rPr>
              <a:t>&lt;=1000 </a:t>
            </a:r>
            <a:r>
              <a:rPr lang="sk-SK" dirty="0">
                <a:solidFill>
                  <a:srgbClr val="FF0000"/>
                </a:solidFill>
              </a:rPr>
              <a:t>OR</a:t>
            </a:r>
            <a:r>
              <a:rPr lang="sk-SK" dirty="0">
                <a:solidFill>
                  <a:srgbClr val="00B050"/>
                </a:solidFill>
              </a:rPr>
              <a:t> </a:t>
            </a:r>
            <a:r>
              <a:rPr lang="sk-SK" dirty="0" err="1">
                <a:solidFill>
                  <a:srgbClr val="00B050"/>
                </a:solidFill>
              </a:rPr>
              <a:t>vonkajsia_teplota</a:t>
            </a:r>
            <a:r>
              <a:rPr lang="sk-SK" dirty="0">
                <a:solidFill>
                  <a:srgbClr val="00B050"/>
                </a:solidFill>
              </a:rPr>
              <a:t>&lt;=10</a:t>
            </a:r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datum</a:t>
            </a:r>
            <a:r>
              <a:rPr lang="sk-SK" dirty="0"/>
              <a:t> ASC</a:t>
            </a:r>
          </a:p>
          <a:p>
            <a:pPr marL="0" indent="0">
              <a:buNone/>
            </a:pPr>
            <a:r>
              <a:rPr lang="sk-SK" dirty="0"/>
              <a:t>LIMIT 50</a:t>
            </a:r>
          </a:p>
          <a:p>
            <a:pPr marL="0" indent="0">
              <a:buNone/>
            </a:pPr>
            <a:r>
              <a:rPr lang="sk-S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3662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A55C76-D589-A585-7D76-E2141DD3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Agregačné</a:t>
            </a:r>
            <a:r>
              <a:rPr lang="sk-SK" dirty="0"/>
              <a:t> funkcie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3802621-0C80-A011-0973-64A6F26A5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Sumarizácia dát – COUNT, SUM, MAX, MIN, AVG </a:t>
            </a:r>
          </a:p>
          <a:p>
            <a:r>
              <a:rPr lang="sk-SK" dirty="0"/>
              <a:t>Často uvádzané aj priamo pod SELECT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>
                <a:solidFill>
                  <a:srgbClr val="00B0F0"/>
                </a:solidFill>
              </a:rPr>
              <a:t>MAX</a:t>
            </a:r>
            <a:r>
              <a:rPr lang="sk-SK" dirty="0">
                <a:solidFill>
                  <a:srgbClr val="00B050"/>
                </a:solidFill>
              </a:rPr>
              <a:t>(</a:t>
            </a:r>
            <a:r>
              <a:rPr lang="sk-SK" dirty="0" err="1">
                <a:solidFill>
                  <a:srgbClr val="00B050"/>
                </a:solidFill>
              </a:rPr>
              <a:t>relativny_tlak</a:t>
            </a:r>
            <a:r>
              <a:rPr lang="sk-SK" dirty="0">
                <a:solidFill>
                  <a:srgbClr val="00B050"/>
                </a:solidFill>
              </a:rPr>
              <a:t>)</a:t>
            </a:r>
            <a:r>
              <a:rPr lang="sk-SK" dirty="0"/>
              <a:t> 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>
                <a:solidFill>
                  <a:srgbClr val="00B0F0"/>
                </a:solidFill>
              </a:rPr>
              <a:t>SUM</a:t>
            </a:r>
            <a:r>
              <a:rPr lang="en-US" dirty="0">
                <a:solidFill>
                  <a:srgbClr val="00B050"/>
                </a:solidFill>
              </a:rPr>
              <a:t>(</a:t>
            </a:r>
            <a:r>
              <a:rPr lang="en-US" dirty="0" err="1">
                <a:solidFill>
                  <a:srgbClr val="00B050"/>
                </a:solidFill>
              </a:rPr>
              <a:t>zrazky_uhrn</a:t>
            </a:r>
            <a:r>
              <a:rPr lang="en-US" dirty="0">
                <a:solidFill>
                  <a:srgbClr val="00B050"/>
                </a:solidFill>
              </a:rPr>
              <a:t>) </a:t>
            </a:r>
            <a:r>
              <a:rPr lang="en-US" dirty="0"/>
              <a:t>FROM </a:t>
            </a:r>
            <a:r>
              <a:rPr lang="en-US" dirty="0" err="1"/>
              <a:t>meteo_data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58839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88FFBD-654C-C8B6-F294-711CF93AB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Grupovanie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D07C6AC-9888-4039-C681-B2B3A82B9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Zhrnutie dát na základe spoločnej hodnoty</a:t>
            </a:r>
          </a:p>
          <a:p>
            <a:r>
              <a:rPr lang="sk-SK" dirty="0"/>
              <a:t>Napr.: výpočet dennej priemernej teploty vzduchu, výpočet jednotlivých najvyšších rýchlosti podľa smerov: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AVG(</a:t>
            </a:r>
            <a:r>
              <a:rPr lang="sk-SK" dirty="0" err="1"/>
              <a:t>vonkajsia_teplota</a:t>
            </a:r>
            <a:r>
              <a:rPr lang="sk-SK" dirty="0"/>
              <a:t>) 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>
                <a:solidFill>
                  <a:srgbClr val="00B0F0"/>
                </a:solidFill>
              </a:rPr>
              <a:t>GROUP BY </a:t>
            </a:r>
            <a:r>
              <a:rPr lang="sk-SK" dirty="0" err="1">
                <a:solidFill>
                  <a:srgbClr val="00B050"/>
                </a:solidFill>
              </a:rPr>
              <a:t>datum</a:t>
            </a:r>
            <a:endParaRPr lang="sk-SK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MAX(</a:t>
            </a:r>
            <a:r>
              <a:rPr lang="sk-SK" dirty="0" err="1"/>
              <a:t>naraz_vetra</a:t>
            </a:r>
            <a:r>
              <a:rPr lang="sk-SK" dirty="0"/>
              <a:t>), smer_narazu2 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>
                <a:solidFill>
                  <a:srgbClr val="00B0F0"/>
                </a:solidFill>
              </a:rPr>
              <a:t>GROUP BY </a:t>
            </a:r>
            <a:r>
              <a:rPr lang="sk-SK" dirty="0" err="1">
                <a:solidFill>
                  <a:srgbClr val="00B050"/>
                </a:solidFill>
              </a:rPr>
              <a:t>datum</a:t>
            </a:r>
            <a:r>
              <a:rPr lang="sk-SK" dirty="0">
                <a:solidFill>
                  <a:srgbClr val="00B050"/>
                </a:solidFill>
              </a:rPr>
              <a:t>, smer_narazu2</a:t>
            </a:r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datum</a:t>
            </a:r>
            <a:r>
              <a:rPr lang="sk-SK" dirty="0"/>
              <a:t> ASC</a:t>
            </a:r>
          </a:p>
        </p:txBody>
      </p:sp>
    </p:spTree>
    <p:extLst>
      <p:ext uri="{BB962C8B-B14F-4D97-AF65-F5344CB8AC3E}">
        <p14:creationId xmlns:p14="http://schemas.microsoft.com/office/powerpoint/2010/main" val="851171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54CD3B-ED85-82E6-9E45-1986585B9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Alias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8710D67-3FC6-E42B-9A99-AB17E6E2A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Pri dopytoch ostáva zachovaný pôvodný názov stĺpca / atribútu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>
                <a:solidFill>
                  <a:srgbClr val="FF0000"/>
                </a:solidFill>
              </a:rPr>
              <a:t>datum</a:t>
            </a:r>
            <a:r>
              <a:rPr lang="sk-SK" dirty="0"/>
              <a:t> </a:t>
            </a:r>
            <a:r>
              <a:rPr lang="sk-SK" dirty="0">
                <a:solidFill>
                  <a:srgbClr val="00B0F0"/>
                </a:solidFill>
              </a:rPr>
              <a:t>AS</a:t>
            </a:r>
            <a:r>
              <a:rPr lang="sk-SK" dirty="0">
                <a:solidFill>
                  <a:srgbClr val="00B050"/>
                </a:solidFill>
              </a:rPr>
              <a:t> "Dátum"</a:t>
            </a:r>
            <a:r>
              <a:rPr lang="sk-SK" dirty="0"/>
              <a:t>, </a:t>
            </a:r>
            <a:r>
              <a:rPr lang="sk-SK" dirty="0" err="1">
                <a:solidFill>
                  <a:srgbClr val="FF0000"/>
                </a:solidFill>
              </a:rPr>
              <a:t>cas</a:t>
            </a:r>
            <a:r>
              <a:rPr lang="sk-SK" dirty="0"/>
              <a:t> </a:t>
            </a:r>
            <a:r>
              <a:rPr lang="sk-SK" dirty="0">
                <a:solidFill>
                  <a:srgbClr val="00B0F0"/>
                </a:solidFill>
              </a:rPr>
              <a:t>AS</a:t>
            </a:r>
            <a:r>
              <a:rPr lang="sk-SK" dirty="0"/>
              <a:t> </a:t>
            </a:r>
            <a:r>
              <a:rPr lang="sk-SK" dirty="0">
                <a:solidFill>
                  <a:srgbClr val="00B050"/>
                </a:solidFill>
              </a:rPr>
              <a:t>"Čas"</a:t>
            </a:r>
            <a:r>
              <a:rPr lang="sk-SK" dirty="0"/>
              <a:t>, </a:t>
            </a:r>
            <a:r>
              <a:rPr lang="sk-SK" dirty="0" err="1"/>
              <a:t>vonkajsia_teplota</a:t>
            </a:r>
            <a:r>
              <a:rPr lang="sk-SK" dirty="0"/>
              <a:t> </a:t>
            </a:r>
            <a:r>
              <a:rPr lang="sk-SK" dirty="0">
                <a:solidFill>
                  <a:srgbClr val="00B0F0"/>
                </a:solidFill>
              </a:rPr>
              <a:t>AS</a:t>
            </a:r>
            <a:r>
              <a:rPr lang="sk-SK" dirty="0"/>
              <a:t> </a:t>
            </a:r>
            <a:r>
              <a:rPr lang="sk-SK" dirty="0">
                <a:solidFill>
                  <a:srgbClr val="00B050"/>
                </a:solidFill>
              </a:rPr>
              <a:t>"Teplota vzduchu v °C"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>
                <a:solidFill>
                  <a:srgbClr val="FF0000"/>
                </a:solidFill>
              </a:rPr>
              <a:t>datum</a:t>
            </a:r>
            <a:r>
              <a:rPr lang="sk-SK" dirty="0"/>
              <a:t>='2022-05-07' AND </a:t>
            </a:r>
            <a:r>
              <a:rPr lang="sk-SK" dirty="0" err="1">
                <a:solidFill>
                  <a:srgbClr val="FF0000"/>
                </a:solidFill>
              </a:rPr>
              <a:t>cas</a:t>
            </a:r>
            <a:r>
              <a:rPr lang="sk-SK" dirty="0"/>
              <a:t>='12:24:00'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S </a:t>
            </a:r>
            <a:r>
              <a:rPr lang="sk-SK" dirty="0" err="1"/>
              <a:t>agregačnou</a:t>
            </a:r>
            <a:r>
              <a:rPr lang="sk-SK" dirty="0"/>
              <a:t> funkciou: 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MAX(</a:t>
            </a:r>
            <a:r>
              <a:rPr lang="sk-SK" dirty="0" err="1"/>
              <a:t>relativny_tlak</a:t>
            </a:r>
            <a:r>
              <a:rPr lang="sk-SK" dirty="0"/>
              <a:t>) </a:t>
            </a:r>
            <a:r>
              <a:rPr lang="sk-SK" dirty="0">
                <a:solidFill>
                  <a:srgbClr val="00B0F0"/>
                </a:solidFill>
              </a:rPr>
              <a:t>AS</a:t>
            </a:r>
            <a:r>
              <a:rPr lang="sk-SK" dirty="0">
                <a:solidFill>
                  <a:srgbClr val="00B050"/>
                </a:solidFill>
              </a:rPr>
              <a:t> "Relatívny tlak (</a:t>
            </a:r>
            <a:r>
              <a:rPr lang="sk-SK" dirty="0" err="1">
                <a:solidFill>
                  <a:srgbClr val="00B050"/>
                </a:solidFill>
              </a:rPr>
              <a:t>hPa</a:t>
            </a:r>
            <a:r>
              <a:rPr lang="sk-SK" dirty="0">
                <a:solidFill>
                  <a:srgbClr val="00B050"/>
                </a:solidFill>
              </a:rPr>
              <a:t>)"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43440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577656-8E51-446F-6C5B-539DFBDF7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ADC41C9-C3B4-233B-9F91-3BBE2313B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Vyrátajte maximálnu a priemernú rýchlosť vetra za daný rok pre jednotlivé smery.</a:t>
            </a:r>
          </a:p>
        </p:txBody>
      </p:sp>
    </p:spTree>
    <p:extLst>
      <p:ext uri="{BB962C8B-B14F-4D97-AF65-F5344CB8AC3E}">
        <p14:creationId xmlns:p14="http://schemas.microsoft.com/office/powerpoint/2010/main" val="181291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63CEC5-DA7D-76C9-8583-12236FA03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5842A9C-D2DE-FDFF-94FC-5DA0B2419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smer_vetra2, MAX(</a:t>
            </a:r>
            <a:r>
              <a:rPr lang="sk-SK" dirty="0" err="1"/>
              <a:t>rychlost_vetra</a:t>
            </a:r>
            <a:r>
              <a:rPr lang="sk-SK" dirty="0"/>
              <a:t>), AVG(</a:t>
            </a:r>
            <a:r>
              <a:rPr lang="sk-SK" dirty="0" err="1"/>
              <a:t>rychlost_vetra</a:t>
            </a:r>
            <a:r>
              <a:rPr lang="sk-SK" dirty="0"/>
              <a:t>)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GROUP BY smer_vetra2</a:t>
            </a:r>
          </a:p>
        </p:txBody>
      </p:sp>
    </p:spTree>
    <p:extLst>
      <p:ext uri="{BB962C8B-B14F-4D97-AF65-F5344CB8AC3E}">
        <p14:creationId xmlns:p14="http://schemas.microsoft.com/office/powerpoint/2010/main" val="4282328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9087DE-9EDE-CBA1-9692-B8FB62A56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463BBA-924A-808F-BC02-6FB0BED16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hodnoty s najnižšou pocitovou teplotou (</a:t>
            </a:r>
            <a:r>
              <a:rPr lang="sk-SK" dirty="0" err="1"/>
              <a:t>windchill</a:t>
            </a:r>
            <a:r>
              <a:rPr lang="sk-SK" dirty="0"/>
              <a:t>). Aká teplota a rýchlosť vetra pri nich bola?</a:t>
            </a:r>
          </a:p>
        </p:txBody>
      </p:sp>
    </p:spTree>
    <p:extLst>
      <p:ext uri="{BB962C8B-B14F-4D97-AF65-F5344CB8AC3E}">
        <p14:creationId xmlns:p14="http://schemas.microsoft.com/office/powerpoint/2010/main" val="591483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EBFBA8-F2D0-A269-6B95-0C2F4D0F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Editácia tabuľky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BA0C05C-E208-A150-D7BA-0EC317CFB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INSERT – vloženie dát do tabuľky</a:t>
            </a:r>
          </a:p>
          <a:p>
            <a:r>
              <a:rPr lang="sk-SK" dirty="0"/>
              <a:t>UPDATE – editácia dát v tabuľke</a:t>
            </a:r>
          </a:p>
          <a:p>
            <a:r>
              <a:rPr lang="sk-SK" dirty="0"/>
              <a:t>DELETE – odstránenie dát z tabuľky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34527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666BBF-291D-A871-A1DA-846274D80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7FECE7-BF72-ACFE-3DAC-5A4D31813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</a:t>
            </a:r>
            <a:r>
              <a:rPr lang="sk-SK" dirty="0" err="1"/>
              <a:t>windchill</a:t>
            </a:r>
            <a:r>
              <a:rPr lang="sk-SK" dirty="0"/>
              <a:t>, </a:t>
            </a:r>
            <a:r>
              <a:rPr lang="sk-SK" dirty="0" err="1"/>
              <a:t>vonkajsia_teplota</a:t>
            </a:r>
            <a:r>
              <a:rPr lang="sk-SK" dirty="0"/>
              <a:t>, </a:t>
            </a:r>
            <a:r>
              <a:rPr lang="sk-SK" dirty="0" err="1"/>
              <a:t>rychlost_vetra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windchill</a:t>
            </a:r>
            <a:r>
              <a:rPr lang="sk-SK" dirty="0"/>
              <a:t> IS NOT NULL</a:t>
            </a:r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windchill</a:t>
            </a:r>
            <a:r>
              <a:rPr lang="sk-SK" dirty="0"/>
              <a:t> ASC</a:t>
            </a:r>
          </a:p>
        </p:txBody>
      </p:sp>
    </p:spTree>
    <p:extLst>
      <p:ext uri="{BB962C8B-B14F-4D97-AF65-F5344CB8AC3E}">
        <p14:creationId xmlns:p14="http://schemas.microsoft.com/office/powerpoint/2010/main" val="340766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4C3E02-33B5-A6D1-DEDF-32B61BA37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8341668-36F4-0F77-89BC-B282911D2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Urobte sumár teplôt (max, min, priemer) za mesiac máj.</a:t>
            </a:r>
          </a:p>
        </p:txBody>
      </p:sp>
    </p:spTree>
    <p:extLst>
      <p:ext uri="{BB962C8B-B14F-4D97-AF65-F5344CB8AC3E}">
        <p14:creationId xmlns:p14="http://schemas.microsoft.com/office/powerpoint/2010/main" val="2611917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09D7E5-B343-C755-A671-C4A793013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1FDA4B4-28A3-CDC8-A178-D019B2AD6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MAX(</a:t>
            </a:r>
            <a:r>
              <a:rPr lang="sk-SK" dirty="0" err="1"/>
              <a:t>vonkajsia_teplota</a:t>
            </a:r>
            <a:r>
              <a:rPr lang="sk-SK" dirty="0"/>
              <a:t>), MIN(</a:t>
            </a:r>
            <a:r>
              <a:rPr lang="sk-SK" dirty="0" err="1"/>
              <a:t>vonkajsia_teplota</a:t>
            </a:r>
            <a:r>
              <a:rPr lang="sk-SK" dirty="0"/>
              <a:t>), AVG(</a:t>
            </a:r>
            <a:r>
              <a:rPr lang="sk-SK" dirty="0" err="1"/>
              <a:t>vonkajsia_teplota</a:t>
            </a:r>
            <a:r>
              <a:rPr lang="sk-SK" dirty="0"/>
              <a:t>)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datum</a:t>
            </a:r>
            <a:r>
              <a:rPr lang="sk-SK" dirty="0"/>
              <a:t>&gt;='2022-05-01' AND </a:t>
            </a:r>
            <a:r>
              <a:rPr lang="sk-SK" dirty="0" err="1"/>
              <a:t>datum</a:t>
            </a:r>
            <a:r>
              <a:rPr lang="sk-SK" dirty="0"/>
              <a:t>&lt;='2022-05-31'</a:t>
            </a:r>
          </a:p>
          <a:p>
            <a:pPr marL="0" indent="0">
              <a:buNone/>
            </a:pPr>
            <a:r>
              <a:rPr lang="sk-SK" dirty="0"/>
              <a:t>GROUP BY </a:t>
            </a:r>
            <a:r>
              <a:rPr lang="sk-SK" dirty="0" err="1"/>
              <a:t>datum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Alebo môžeme použiť aj BETWEEN: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MAX(</a:t>
            </a:r>
            <a:r>
              <a:rPr lang="sk-SK" dirty="0" err="1"/>
              <a:t>vonkajsia_teplota</a:t>
            </a:r>
            <a:r>
              <a:rPr lang="sk-SK" dirty="0"/>
              <a:t>), MIN(</a:t>
            </a:r>
            <a:r>
              <a:rPr lang="sk-SK" dirty="0" err="1"/>
              <a:t>vonkajsia_teplota</a:t>
            </a:r>
            <a:r>
              <a:rPr lang="sk-SK" dirty="0"/>
              <a:t>), AVG(</a:t>
            </a:r>
            <a:r>
              <a:rPr lang="sk-SK" dirty="0" err="1"/>
              <a:t>vonkajsia_teplota</a:t>
            </a:r>
            <a:r>
              <a:rPr lang="sk-SK" dirty="0"/>
              <a:t>)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datum</a:t>
            </a:r>
            <a:r>
              <a:rPr lang="sk-SK" dirty="0"/>
              <a:t> BETWEEN '2022-05-01' AND '2022-05-31'</a:t>
            </a:r>
          </a:p>
          <a:p>
            <a:pPr marL="0" indent="0">
              <a:buNone/>
            </a:pPr>
            <a:r>
              <a:rPr lang="sk-SK" dirty="0"/>
              <a:t>GROUP BY </a:t>
            </a:r>
            <a:r>
              <a:rPr lang="sk-SK" dirty="0" err="1"/>
              <a:t>datum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47727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46F35C-5FE7-A36F-8D00-BF1459979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4BB5F27-C2BD-A1DA-6DFE-E922BAED1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Vyrátajte početnosť smerov vetra pre mesiac júl.</a:t>
            </a:r>
          </a:p>
        </p:txBody>
      </p:sp>
    </p:spTree>
    <p:extLst>
      <p:ext uri="{BB962C8B-B14F-4D97-AF65-F5344CB8AC3E}">
        <p14:creationId xmlns:p14="http://schemas.microsoft.com/office/powerpoint/2010/main" val="2071786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9C7010-FF6B-F62C-B4C5-0D0590507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7C8A2-AFF1-ABFD-9875-4B1B22CB3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smer_vetra2, COUNT(smer_vetra2)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datum</a:t>
            </a:r>
            <a:r>
              <a:rPr lang="sk-SK" dirty="0"/>
              <a:t> </a:t>
            </a:r>
            <a:r>
              <a:rPr lang="sk-SK" dirty="0" err="1"/>
              <a:t>between</a:t>
            </a:r>
            <a:r>
              <a:rPr lang="sk-SK" dirty="0"/>
              <a:t> '2022-07-01' AND '2022-07-31'</a:t>
            </a:r>
          </a:p>
          <a:p>
            <a:pPr marL="0" indent="0">
              <a:buNone/>
            </a:pPr>
            <a:r>
              <a:rPr lang="sk-SK" dirty="0"/>
              <a:t>GROUP BY </a:t>
            </a:r>
            <a:r>
              <a:rPr lang="sk-SK" dirty="0" err="1"/>
              <a:t>datum</a:t>
            </a:r>
            <a:r>
              <a:rPr lang="sk-SK" dirty="0"/>
              <a:t>, smer_vetra2</a:t>
            </a:r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datum</a:t>
            </a:r>
            <a:r>
              <a:rPr lang="sk-SK" dirty="0"/>
              <a:t> ASC</a:t>
            </a:r>
          </a:p>
        </p:txBody>
      </p:sp>
    </p:spTree>
    <p:extLst>
      <p:ext uri="{BB962C8B-B14F-4D97-AF65-F5344CB8AC3E}">
        <p14:creationId xmlns:p14="http://schemas.microsoft.com/office/powerpoint/2010/main" val="28369810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DCA49A-0D33-23AE-2150-F1BAE7E56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D9758A4-E853-A1D4-4971-B6DE6F6F2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Vypočítajte pomocou </a:t>
            </a:r>
            <a:r>
              <a:rPr lang="sk-SK" dirty="0" err="1"/>
              <a:t>dopytovacích</a:t>
            </a:r>
            <a:r>
              <a:rPr lang="sk-SK" dirty="0"/>
              <a:t> </a:t>
            </a:r>
            <a:r>
              <a:rPr lang="sk-SK" dirty="0" err="1"/>
              <a:t>agregačných</a:t>
            </a:r>
            <a:r>
              <a:rPr lang="sk-SK" dirty="0"/>
              <a:t> funkcií priemernú, maximálnu a minimálnu teplotu za mesiac júl. Urobte sumu zrážok a určte najsilnejší náraz vetra v tomto mesiaci.</a:t>
            </a:r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999645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CC00EC-1585-A7CA-2B51-D8F9F2CC6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3744B0-A4D7-1988-3C9C-6984454BD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AVG(</a:t>
            </a:r>
            <a:r>
              <a:rPr lang="sk-SK" dirty="0" err="1"/>
              <a:t>vonkajsia_teplota</a:t>
            </a:r>
            <a:r>
              <a:rPr lang="sk-SK" dirty="0"/>
              <a:t>), MAX(</a:t>
            </a:r>
            <a:r>
              <a:rPr lang="sk-SK" dirty="0" err="1"/>
              <a:t>vonkajsia_teplota</a:t>
            </a:r>
            <a:r>
              <a:rPr lang="sk-SK" dirty="0"/>
              <a:t>), MIN(</a:t>
            </a:r>
            <a:r>
              <a:rPr lang="sk-SK" dirty="0" err="1"/>
              <a:t>vonkajsia_teplota</a:t>
            </a:r>
            <a:r>
              <a:rPr lang="sk-SK" dirty="0"/>
              <a:t>), SUM(</a:t>
            </a:r>
            <a:r>
              <a:rPr lang="sk-SK" dirty="0" err="1"/>
              <a:t>zrazky_uhrn</a:t>
            </a:r>
            <a:r>
              <a:rPr lang="sk-SK" dirty="0"/>
              <a:t>), MAX(</a:t>
            </a:r>
            <a:r>
              <a:rPr lang="sk-SK" dirty="0" err="1"/>
              <a:t>naraz_vetra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datum</a:t>
            </a:r>
            <a:r>
              <a:rPr lang="sk-SK" dirty="0"/>
              <a:t> BETWEEN '2022-07-01' AND '2022-07-31'</a:t>
            </a:r>
          </a:p>
        </p:txBody>
      </p:sp>
    </p:spTree>
    <p:extLst>
      <p:ext uri="{BB962C8B-B14F-4D97-AF65-F5344CB8AC3E}">
        <p14:creationId xmlns:p14="http://schemas.microsoft.com/office/powerpoint/2010/main" val="13189998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1D007A-B7BC-EBCA-60A8-139585CFC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BB8F2F1-4256-7119-BA8D-830E8F17C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údaje s výskytom teploty vyššej ako 30 °C pri severnom a južnom smere vetra.</a:t>
            </a:r>
          </a:p>
        </p:txBody>
      </p:sp>
    </p:spTree>
    <p:extLst>
      <p:ext uri="{BB962C8B-B14F-4D97-AF65-F5344CB8AC3E}">
        <p14:creationId xmlns:p14="http://schemas.microsoft.com/office/powerpoint/2010/main" val="30352266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ED089E-B3A3-65F1-193C-4B30A45CD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B925B05-A552-1DEC-65E8-1B4F06CA8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k-SK" dirty="0"/>
              <a:t>SELECT poradie, 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</a:t>
            </a:r>
            <a:r>
              <a:rPr lang="sk-SK" dirty="0" err="1"/>
              <a:t>vonkajsia_teplota</a:t>
            </a:r>
            <a:r>
              <a:rPr lang="sk-SK" dirty="0"/>
              <a:t>, smer_vetra2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smer_vetra2='S' OR smer_vetra2='J'</a:t>
            </a:r>
          </a:p>
          <a:p>
            <a:pPr marL="0" indent="0">
              <a:buNone/>
            </a:pPr>
            <a:r>
              <a:rPr lang="sk-SK" dirty="0"/>
              <a:t>GROUP BY poradie</a:t>
            </a:r>
          </a:p>
          <a:p>
            <a:pPr marL="0" indent="0">
              <a:buNone/>
            </a:pPr>
            <a:r>
              <a:rPr lang="sk-SK" dirty="0"/>
              <a:t>HAVING </a:t>
            </a:r>
            <a:r>
              <a:rPr lang="sk-SK" dirty="0" err="1"/>
              <a:t>vonkajsia_teplota</a:t>
            </a:r>
            <a:r>
              <a:rPr lang="sk-SK" dirty="0"/>
              <a:t>&gt;=30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Alebo s použitím IN: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poradie, 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</a:t>
            </a:r>
            <a:r>
              <a:rPr lang="sk-SK" dirty="0" err="1"/>
              <a:t>vonkajsia_teplota</a:t>
            </a:r>
            <a:r>
              <a:rPr lang="sk-SK" dirty="0"/>
              <a:t>, smer_vetra2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smer_vetra2 IN ('S', 'J') AND </a:t>
            </a:r>
            <a:r>
              <a:rPr lang="sk-SK" dirty="0" err="1"/>
              <a:t>vonkajsia_teplota</a:t>
            </a:r>
            <a:r>
              <a:rPr lang="sk-SK" dirty="0"/>
              <a:t>&gt;=30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79848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4ECD18-5E1F-D81F-C269-821555B0C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0347DF3-F391-BD65-BCE1-BA612F89C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hodnoty teploty vzduchu v intervale 10-15 °C, s nasýteným vzduchom (relatívna vlhkosť &gt;=95%) a atmosférickým tlakom vyšším ako 1020 </a:t>
            </a:r>
            <a:r>
              <a:rPr lang="sk-SK" dirty="0" err="1"/>
              <a:t>hPa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2711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AB464D-50DF-5829-0772-3DED158EA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Vloženie riadku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B9BCE3-F748-0633-52B1-4F6500FBF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INSERT INTO </a:t>
            </a:r>
            <a:r>
              <a:rPr lang="sk-SK" dirty="0" err="1"/>
              <a:t>zoznam_zamestnancov</a:t>
            </a:r>
            <a:r>
              <a:rPr lang="sk-SK" dirty="0"/>
              <a:t> (meno, priezvisko, </a:t>
            </a:r>
            <a:r>
              <a:rPr lang="sk-SK" dirty="0" err="1"/>
              <a:t>pozicia</a:t>
            </a:r>
            <a:r>
              <a:rPr lang="sk-SK" dirty="0"/>
              <a:t>, </a:t>
            </a:r>
            <a:r>
              <a:rPr lang="sk-SK" dirty="0" err="1"/>
              <a:t>datum_narodenia</a:t>
            </a:r>
            <a:r>
              <a:rPr lang="sk-SK" dirty="0"/>
              <a:t>, vek, </a:t>
            </a:r>
            <a:r>
              <a:rPr lang="sk-SK" dirty="0" err="1"/>
              <a:t>tpp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VALUES ('František', 'Zelený', 'traktorista', '1976-04-21',47,'true')</a:t>
            </a:r>
          </a:p>
        </p:txBody>
      </p:sp>
    </p:spTree>
    <p:extLst>
      <p:ext uri="{BB962C8B-B14F-4D97-AF65-F5344CB8AC3E}">
        <p14:creationId xmlns:p14="http://schemas.microsoft.com/office/powerpoint/2010/main" val="39288918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510D5C-C292-F17E-5EDB-1C68E3784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BBEF9A8-7A8E-77D5-B2A1-E92EB8AFE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</a:t>
            </a:r>
            <a:r>
              <a:rPr lang="sk-SK" dirty="0" err="1"/>
              <a:t>vonkajsia_teplota</a:t>
            </a:r>
            <a:r>
              <a:rPr lang="sk-SK" dirty="0"/>
              <a:t>, </a:t>
            </a:r>
            <a:r>
              <a:rPr lang="sk-SK" dirty="0" err="1"/>
              <a:t>vonkajsia_vlhkost</a:t>
            </a:r>
            <a:r>
              <a:rPr lang="sk-SK" dirty="0"/>
              <a:t>, </a:t>
            </a:r>
            <a:r>
              <a:rPr lang="sk-SK" dirty="0" err="1"/>
              <a:t>relativny_tlak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vonkajsia_teplota</a:t>
            </a:r>
            <a:r>
              <a:rPr lang="sk-SK" dirty="0"/>
              <a:t> BETWEEN 10 AND 15 AND </a:t>
            </a:r>
            <a:r>
              <a:rPr lang="sk-SK" dirty="0" err="1"/>
              <a:t>vonkajsia_vlhkost</a:t>
            </a:r>
            <a:r>
              <a:rPr lang="sk-SK" dirty="0"/>
              <a:t>&gt;=95</a:t>
            </a:r>
          </a:p>
          <a:p>
            <a:pPr marL="0" indent="0">
              <a:buNone/>
            </a:pPr>
            <a:r>
              <a:rPr lang="sk-SK" dirty="0"/>
              <a:t>GROUP BY poradie</a:t>
            </a:r>
          </a:p>
          <a:p>
            <a:pPr marL="0" indent="0">
              <a:buNone/>
            </a:pPr>
            <a:r>
              <a:rPr lang="sk-SK" dirty="0"/>
              <a:t>HAVING </a:t>
            </a:r>
            <a:r>
              <a:rPr lang="sk-SK" dirty="0" err="1"/>
              <a:t>relativny_tlak</a:t>
            </a:r>
            <a:r>
              <a:rPr lang="sk-SK" dirty="0"/>
              <a:t>&gt;=1020</a:t>
            </a:r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datum</a:t>
            </a:r>
            <a:r>
              <a:rPr lang="sk-SK" dirty="0"/>
              <a:t> ASC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Alebo: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</a:t>
            </a:r>
            <a:r>
              <a:rPr lang="sk-SK" dirty="0" err="1"/>
              <a:t>vonkajsia_teplota</a:t>
            </a:r>
            <a:r>
              <a:rPr lang="sk-SK" dirty="0"/>
              <a:t>, </a:t>
            </a:r>
            <a:r>
              <a:rPr lang="sk-SK" dirty="0" err="1"/>
              <a:t>vonkajsia_vlhkost</a:t>
            </a:r>
            <a:r>
              <a:rPr lang="sk-SK" dirty="0"/>
              <a:t>, </a:t>
            </a:r>
            <a:r>
              <a:rPr lang="sk-SK" dirty="0" err="1"/>
              <a:t>relativny_tlak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meteo_data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vonkajsia_teplota</a:t>
            </a:r>
            <a:r>
              <a:rPr lang="sk-SK" dirty="0"/>
              <a:t> BETWEEN 10 AND 15 AND </a:t>
            </a:r>
            <a:r>
              <a:rPr lang="sk-SK" dirty="0" err="1"/>
              <a:t>vonkajsia_vlhkost</a:t>
            </a:r>
            <a:r>
              <a:rPr lang="sk-SK" dirty="0"/>
              <a:t>&gt;=95 AND </a:t>
            </a:r>
            <a:r>
              <a:rPr lang="sk-SK" dirty="0" err="1"/>
              <a:t>relativny_tlak</a:t>
            </a:r>
            <a:r>
              <a:rPr lang="sk-SK" dirty="0"/>
              <a:t>&gt;=1020</a:t>
            </a:r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datum</a:t>
            </a:r>
            <a:r>
              <a:rPr lang="sk-SK" dirty="0"/>
              <a:t> ASC</a:t>
            </a:r>
          </a:p>
        </p:txBody>
      </p:sp>
    </p:spTree>
    <p:extLst>
      <p:ext uri="{BB962C8B-B14F-4D97-AF65-F5344CB8AC3E}">
        <p14:creationId xmlns:p14="http://schemas.microsoft.com/office/powerpoint/2010/main" val="2465914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AB464D-50DF-5829-0772-3DED158EA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Editácia riadku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B9BCE3-F748-0633-52B1-4F6500FBF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UPDATE </a:t>
            </a:r>
            <a:r>
              <a:rPr lang="sk-SK" dirty="0" err="1"/>
              <a:t>zoznam_zamestnancov</a:t>
            </a:r>
            <a:r>
              <a:rPr lang="sk-SK" dirty="0"/>
              <a:t> SET </a:t>
            </a:r>
            <a:r>
              <a:rPr lang="sk-SK" dirty="0" err="1"/>
              <a:t>pozicia</a:t>
            </a:r>
            <a:r>
              <a:rPr lang="sk-SK" dirty="0"/>
              <a:t>='kombajnista'</a:t>
            </a:r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zamestnanec_id</a:t>
            </a:r>
            <a:r>
              <a:rPr lang="sk-SK" dirty="0"/>
              <a:t>=5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 err="1"/>
              <a:t>Kritérii</a:t>
            </a:r>
            <a:r>
              <a:rPr lang="sk-SK" dirty="0"/>
              <a:t> na vyhľadávanie riadku môže byť viac, no najvhodnejšie je použiť </a:t>
            </a:r>
            <a:r>
              <a:rPr lang="sk-SK" dirty="0" err="1"/>
              <a:t>primary</a:t>
            </a:r>
            <a:r>
              <a:rPr lang="sk-SK" dirty="0"/>
              <a:t> </a:t>
            </a:r>
            <a:r>
              <a:rPr lang="sk-SK" dirty="0" err="1"/>
              <a:t>key</a:t>
            </a:r>
            <a:r>
              <a:rPr lang="sk-SK" dirty="0"/>
              <a:t>, resp. unikátnu hodnotu pre daný riadok – ak sa nachádzajú rovnaké hodnoty viackrát, zmenené sú všetky.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UPDATE </a:t>
            </a:r>
            <a:r>
              <a:rPr lang="sk-SK" dirty="0" err="1"/>
              <a:t>zoznam_zamestnancov</a:t>
            </a:r>
            <a:r>
              <a:rPr lang="sk-SK" dirty="0"/>
              <a:t> SET </a:t>
            </a:r>
            <a:r>
              <a:rPr lang="sk-SK" dirty="0" err="1"/>
              <a:t>pozicia</a:t>
            </a:r>
            <a:r>
              <a:rPr lang="sk-SK" dirty="0"/>
              <a:t>='traktorista'</a:t>
            </a:r>
          </a:p>
          <a:p>
            <a:pPr marL="0" indent="0">
              <a:buNone/>
            </a:pPr>
            <a:r>
              <a:rPr lang="sk-SK" dirty="0"/>
              <a:t>WHERE meno='František' AND priezvisko='Zelený'</a:t>
            </a:r>
          </a:p>
        </p:txBody>
      </p:sp>
    </p:spTree>
    <p:extLst>
      <p:ext uri="{BB962C8B-B14F-4D97-AF65-F5344CB8AC3E}">
        <p14:creationId xmlns:p14="http://schemas.microsoft.com/office/powerpoint/2010/main" val="3378451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AB464D-50DF-5829-0772-3DED158EA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Editácia riadku – viacero atribútov a riadkov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B9BCE3-F748-0633-52B1-4F6500FBF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UPDATE </a:t>
            </a:r>
            <a:r>
              <a:rPr lang="sk-SK" dirty="0" err="1"/>
              <a:t>zoznam_zamestnancov</a:t>
            </a:r>
            <a:r>
              <a:rPr lang="sk-SK" dirty="0"/>
              <a:t> SET </a:t>
            </a:r>
            <a:r>
              <a:rPr lang="sk-SK" dirty="0" err="1"/>
              <a:t>pozicia</a:t>
            </a:r>
            <a:r>
              <a:rPr lang="sk-SK" dirty="0"/>
              <a:t>='kombajnista', meno='František', </a:t>
            </a:r>
            <a:r>
              <a:rPr lang="sk-SK" dirty="0" err="1"/>
              <a:t>tpp</a:t>
            </a:r>
            <a:r>
              <a:rPr lang="sk-SK" dirty="0"/>
              <a:t>='</a:t>
            </a:r>
            <a:r>
              <a:rPr lang="sk-SK" dirty="0" err="1"/>
              <a:t>false</a:t>
            </a:r>
            <a:r>
              <a:rPr lang="sk-SK" dirty="0"/>
              <a:t>'</a:t>
            </a:r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zamestnanec_id</a:t>
            </a:r>
            <a:r>
              <a:rPr lang="sk-SK" dirty="0"/>
              <a:t>=5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UPDATE </a:t>
            </a:r>
            <a:r>
              <a:rPr lang="sk-SK" dirty="0" err="1"/>
              <a:t>zoznam_zamestnancov</a:t>
            </a:r>
            <a:r>
              <a:rPr lang="sk-SK" dirty="0"/>
              <a:t> SET </a:t>
            </a:r>
            <a:r>
              <a:rPr lang="sk-SK" dirty="0" err="1"/>
              <a:t>tpp</a:t>
            </a:r>
            <a:r>
              <a:rPr lang="sk-SK" dirty="0"/>
              <a:t>= '</a:t>
            </a:r>
            <a:r>
              <a:rPr lang="sk-SK" dirty="0" err="1"/>
              <a:t>false</a:t>
            </a:r>
            <a:r>
              <a:rPr lang="sk-SK" dirty="0"/>
              <a:t>'</a:t>
            </a:r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zamestnanec_id</a:t>
            </a:r>
            <a:r>
              <a:rPr lang="sk-SK" dirty="0"/>
              <a:t>=1 OR </a:t>
            </a:r>
            <a:r>
              <a:rPr lang="sk-SK" dirty="0" err="1"/>
              <a:t>zamestnanec_id</a:t>
            </a:r>
            <a:r>
              <a:rPr lang="sk-SK" dirty="0"/>
              <a:t>=2 OR </a:t>
            </a:r>
            <a:r>
              <a:rPr lang="sk-SK" dirty="0" err="1"/>
              <a:t>zamestnanec_id</a:t>
            </a:r>
            <a:r>
              <a:rPr lang="sk-SK" dirty="0"/>
              <a:t>=4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02719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AB464D-50DF-5829-0772-3DED158EA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Odstránenie riadku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B9BCE3-F748-0633-52B1-4F6500FBF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DELETE FROM </a:t>
            </a:r>
            <a:r>
              <a:rPr lang="sk-SK" dirty="0" err="1"/>
              <a:t>zoznam_zamestnancov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zamestnanec_id</a:t>
            </a:r>
            <a:r>
              <a:rPr lang="sk-SK" dirty="0"/>
              <a:t>=5</a:t>
            </a:r>
          </a:p>
        </p:txBody>
      </p:sp>
    </p:spTree>
    <p:extLst>
      <p:ext uri="{BB962C8B-B14F-4D97-AF65-F5344CB8AC3E}">
        <p14:creationId xmlns:p14="http://schemas.microsoft.com/office/powerpoint/2010/main" val="2330392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ECE4EC-8A67-64BE-86EB-433E1C6E2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Dopyty – výber údajov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3C715A-2520-D11B-33ED-EE72B8C45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SELECT – príkaz na výber</a:t>
            </a:r>
          </a:p>
          <a:p>
            <a:r>
              <a:rPr lang="sk-SK" dirty="0"/>
              <a:t>FROM – odkiaľ, teda názov tabuľky</a:t>
            </a:r>
          </a:p>
          <a:p>
            <a:r>
              <a:rPr lang="sk-SK" dirty="0"/>
              <a:t>WHERE – vyhľadávacia podmienka/kritérium na výber dát</a:t>
            </a:r>
          </a:p>
          <a:p>
            <a:r>
              <a:rPr lang="sk-SK" dirty="0"/>
              <a:t>GROUP BY – zatriediť údaje do skupín</a:t>
            </a:r>
          </a:p>
          <a:p>
            <a:r>
              <a:rPr lang="sk-SK" dirty="0"/>
              <a:t>HAVING – vyhľadávacia podmienka na základe konkrétneho údaja</a:t>
            </a:r>
          </a:p>
          <a:p>
            <a:r>
              <a:rPr lang="sk-SK" dirty="0"/>
              <a:t>ORDER BY – zoradenie na základe kritéria</a:t>
            </a:r>
          </a:p>
          <a:p>
            <a:endParaRPr lang="sk-SK" dirty="0"/>
          </a:p>
          <a:p>
            <a:r>
              <a:rPr lang="sk-SK" dirty="0"/>
              <a:t>ORDER BY ASC – vzostupne, DESC – zostupne</a:t>
            </a:r>
          </a:p>
          <a:p>
            <a:r>
              <a:rPr lang="sk-SK" dirty="0"/>
              <a:t>AS – alias, premenovanie stĺpca pri dopyte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39121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B1F9FB-5935-B3E4-9F95-E34E4ADB7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Logické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11E6907-1DBA-D69D-C4F6-18A7B442A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sz="2400" dirty="0"/>
              <a:t>AND – a / a zároveň</a:t>
            </a:r>
          </a:p>
          <a:p>
            <a:r>
              <a:rPr lang="sk-SK" sz="2400" dirty="0"/>
              <a:t>OR – Alebo; je pravdivé, ak aspoň jedna z podmienok je pravdivá</a:t>
            </a:r>
          </a:p>
          <a:p>
            <a:r>
              <a:rPr lang="sk-SK" sz="2400" dirty="0"/>
              <a:t>XOR – Alebo; je pravdivé ak len jedna z podmienok je pravdivá </a:t>
            </a:r>
          </a:p>
          <a:p>
            <a:r>
              <a:rPr lang="sk-SK" sz="2400" dirty="0"/>
              <a:t>NOT – nie je, „negácia“, vyhodí všetky mimo zadefinovanej podmienky</a:t>
            </a:r>
          </a:p>
          <a:p>
            <a:r>
              <a:rPr lang="sk-SK" sz="2400" dirty="0"/>
              <a:t>BETWEEN – je pravdivé, ak sa nachádza v zadefinovanom rozsahu</a:t>
            </a:r>
          </a:p>
          <a:p>
            <a:r>
              <a:rPr lang="sk-SK" sz="2400" dirty="0"/>
              <a:t>IN – je pravdivé, ak sa rovná zadefinovanej podmienke</a:t>
            </a:r>
          </a:p>
          <a:p>
            <a:r>
              <a:rPr lang="sk-SK" sz="2400" dirty="0"/>
              <a:t>EXISTS – existuje, pravdivé, ak nájde jeden alebo viac zadefinovaných výrazov</a:t>
            </a:r>
          </a:p>
          <a:p>
            <a:r>
              <a:rPr lang="sk-SK" sz="2400" dirty="0"/>
              <a:t>ALL – pravdivé, ak všetky spĺňajú zadanú podmienku</a:t>
            </a:r>
          </a:p>
          <a:p>
            <a:endParaRPr lang="sk-SK" sz="2400" dirty="0"/>
          </a:p>
          <a:p>
            <a:r>
              <a:rPr lang="sk-SK" sz="2400" dirty="0"/>
              <a:t>Matematické</a:t>
            </a:r>
          </a:p>
          <a:p>
            <a:r>
              <a:rPr lang="sk-SK" sz="2400" dirty="0"/>
              <a:t>&gt; - väčšie, &lt; - menšie, &gt;= - väčšie alebo rovné, = - rovné, &lt;&gt; - nerovné</a:t>
            </a:r>
          </a:p>
        </p:txBody>
      </p:sp>
    </p:spTree>
    <p:extLst>
      <p:ext uri="{BB962C8B-B14F-4D97-AF65-F5344CB8AC3E}">
        <p14:creationId xmlns:p14="http://schemas.microsoft.com/office/powerpoint/2010/main" val="2809324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D70A3E-031B-6C01-C862-6BDFE69B5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Agregačné</a:t>
            </a:r>
            <a:r>
              <a:rPr lang="sk-SK" dirty="0"/>
              <a:t> (zlučovacie) funkcie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EAB9A25-69CE-46B7-280F-515EB70B1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COUNT – zrátať počet prvkov</a:t>
            </a:r>
          </a:p>
          <a:p>
            <a:r>
              <a:rPr lang="sk-SK" dirty="0"/>
              <a:t>SUM – suma hodnôt prvkov</a:t>
            </a:r>
          </a:p>
          <a:p>
            <a:r>
              <a:rPr lang="sk-SK" dirty="0"/>
              <a:t>MAX – maximálna hodnota</a:t>
            </a:r>
          </a:p>
          <a:p>
            <a:r>
              <a:rPr lang="sk-SK" dirty="0"/>
              <a:t>MIN – minimálna hodnota</a:t>
            </a:r>
          </a:p>
          <a:p>
            <a:r>
              <a:rPr lang="sk-SK" dirty="0"/>
              <a:t>AVG – priemerná hodnota</a:t>
            </a:r>
          </a:p>
        </p:txBody>
      </p:sp>
    </p:spTree>
    <p:extLst>
      <p:ext uri="{BB962C8B-B14F-4D97-AF65-F5344CB8AC3E}">
        <p14:creationId xmlns:p14="http://schemas.microsoft.com/office/powerpoint/2010/main" val="49145859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</TotalTime>
  <Words>1289</Words>
  <Application>Microsoft Office PowerPoint</Application>
  <PresentationFormat>Širokouhlá</PresentationFormat>
  <Paragraphs>186</Paragraphs>
  <Slides>30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Motív Office</vt:lpstr>
      <vt:lpstr>Priestorové databázové systémy editácia tabuľky, dopyty</vt:lpstr>
      <vt:lpstr>Editácia tabuľky</vt:lpstr>
      <vt:lpstr>Vloženie riadku</vt:lpstr>
      <vt:lpstr>Editácia riadku</vt:lpstr>
      <vt:lpstr>Editácia riadku – viacero atribútov a riadkov</vt:lpstr>
      <vt:lpstr>Odstránenie riadku</vt:lpstr>
      <vt:lpstr>Dopyty – výber údajov</vt:lpstr>
      <vt:lpstr>Logické operátory</vt:lpstr>
      <vt:lpstr>Agregačné (zlučovacie) funkcie</vt:lpstr>
      <vt:lpstr>Štruktúra dopytov</vt:lpstr>
      <vt:lpstr>Ukážka</vt:lpstr>
      <vt:lpstr>Ukážka – poradie dopytov</vt:lpstr>
      <vt:lpstr>Teoretická úloha</vt:lpstr>
      <vt:lpstr>Agregačné funkcie</vt:lpstr>
      <vt:lpstr>Grupovanie</vt:lpstr>
      <vt:lpstr>Alias</vt:lpstr>
      <vt:lpstr>Úloha</vt:lpstr>
      <vt:lpstr>Úloha - riešenie</vt:lpstr>
      <vt:lpstr>Úloha</vt:lpstr>
      <vt:lpstr>Úloha - riešenie</vt:lpstr>
      <vt:lpstr>Úloha</vt:lpstr>
      <vt:lpstr>Úloha - riešenie</vt:lpstr>
      <vt:lpstr>Úloha</vt:lpstr>
      <vt:lpstr>Úloha - riešenie</vt:lpstr>
      <vt:lpstr>Úloha</vt:lpstr>
      <vt:lpstr>Úloha - riešenie</vt:lpstr>
      <vt:lpstr>Úloha</vt:lpstr>
      <vt:lpstr>Úloha - riešenie</vt:lpstr>
      <vt:lpstr>Úloha</vt:lpstr>
      <vt:lpstr>Úloha - riešenie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dopyty</dc:title>
  <dc:creator>Tomáš Fedor</dc:creator>
  <cp:lastModifiedBy>Tomáš Fedor</cp:lastModifiedBy>
  <cp:revision>30</cp:revision>
  <dcterms:created xsi:type="dcterms:W3CDTF">2022-10-04T11:14:12Z</dcterms:created>
  <dcterms:modified xsi:type="dcterms:W3CDTF">2024-10-17T15:09:32Z</dcterms:modified>
</cp:coreProperties>
</file>