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86" r:id="rId3"/>
    <p:sldId id="288" r:id="rId4"/>
    <p:sldId id="284" r:id="rId5"/>
    <p:sldId id="285" r:id="rId6"/>
    <p:sldId id="287" r:id="rId7"/>
    <p:sldId id="291" r:id="rId8"/>
    <p:sldId id="292" r:id="rId9"/>
    <p:sldId id="293" r:id="rId10"/>
    <p:sldId id="283" r:id="rId11"/>
    <p:sldId id="289" r:id="rId12"/>
    <p:sldId id="290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 snapToGrid="0">
      <p:cViewPr varScale="1">
        <p:scale>
          <a:sx n="76" d="100"/>
          <a:sy n="76" d="100"/>
        </p:scale>
        <p:origin x="8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D99AB-A50C-477E-AD13-D23BDD84A4EB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84DC6-9CD9-4929-B837-44ECA02F75C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2481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84DC6-9CD9-4929-B837-44ECA02F75CA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8655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A09E4-612F-670B-B5BA-3E7C5AE13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EE74F4-3E3E-5A87-3106-7B43CDE7F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D53036C-39D3-88E7-8A56-84F3F2F4D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67BE31D-FC95-B9FE-C37A-82F9F07F4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36B49BA-38B3-507F-9B46-7157C7D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388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77DAAF-436F-1C73-30D5-C6DA50F4F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7C4759B-1177-DFAA-04AC-CE1A2FF6C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8FB5733-0CBE-BB92-5623-4AEBF6878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C2B418-EA4F-BB90-C13A-E67691392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6FE3F86-1206-C819-FEC6-476A5828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8220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EC05A11C-A1A7-193A-E9AA-8E327915DD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A4A38742-F705-7363-2B88-C9D5AABFF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7A515E5-5CA1-2B74-54EA-DBAC095E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B790666-4F11-6D21-DE20-A829D1BB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4FC3021-FDBC-66EA-2379-5FBF3BA26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796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E5BD60-3E5B-4B88-D3BF-B72F81645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25B58E5-4CA2-DECB-DEFA-8C603F6DC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3D4232F-8A9A-265F-7BF9-013FC3BD9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DC62923-9429-7C72-5D82-28C9AD7B3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A641704-4A11-7D73-FA97-4BE36EB8F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368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AE8A06-3B69-8C43-6B21-75204A12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3516475-D0A5-6FE9-4B26-94F71E9B0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4913D3A-DB6F-30CE-3CA9-98D2DB80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A995DC5-3AB9-F9BF-C066-CA4A8047A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837635E-3642-9EF3-91AC-4EC217A9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634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3BA1FE-2AD8-921C-AFA0-466BF7237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53206D1-497A-9E47-C644-915AB73A2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40A215BD-67BC-2EC5-4709-B38A860C8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82AD9D8-0CBF-28D6-138E-9F387535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B6DD645-47B6-6EF3-D6AE-2BECF4164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B68A890-662C-24BB-43D2-6CA8B8E0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679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9A639C-BB61-6F61-A697-8DCE88BF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A57959-A546-F7BF-36CF-421A66C0D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98A393E-CC0C-4E91-2557-77EAD8C73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B20F8C6-6431-56F8-417B-A75C13AD2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6ACE2EB3-DEDD-B61F-D8FA-5FD245DB19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5E752BC4-C9D1-4C9C-5943-0D5B6D6F6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60BD25E2-CA6E-FCE4-F91F-9C7D20849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F5157C62-8D6D-7388-09ED-5872D2CF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327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C12A5F-9047-DA28-A738-268A5F29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36B3E25-368D-9325-CF9D-0BCFB9DA7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3268C7B-ED38-3B92-2DFC-5B2C8322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B18FC94-EC58-E319-1E7B-6FC5043C1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768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8DCACDB2-F6CA-ABAD-1E9E-4D5D6565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2FB5FF02-778B-1080-51C5-C463E2F89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6D581A2-C328-CC39-A085-A4CBD404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019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F6797B-FE16-7C1D-20A9-4F9C9E74D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8FC4BE1-A22D-EF70-5FBE-B066001AE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AA07345-700B-FFF4-44AF-4AEBEA7C1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907756C-2ACB-282F-91D9-1333D33DA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16F7AE2-7637-ECD3-76BB-C54D3E20D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7FE805F-0231-8C9C-EABF-263B5B0CA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942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F8C386-AD6E-B34D-E98D-50A823D93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36F7AF57-219C-5481-418C-0FF431431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C4A2378-BA4B-D701-E299-4B8C5D818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2269BAC-62D4-9E43-CC65-0E0506509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A5EF9B7-D11C-C57F-4046-CCDF1024E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EBF60C0-CB6F-DED7-A6E3-E24F86DD7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7558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37B95D55-2178-B79B-118E-DCD6C4362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0D4947-D106-4C2C-F9C5-E6BC1FA7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844A709-BB9F-72B8-B046-7D9313F1D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35A59-8F34-4E72-975F-3DB8D4EB553E}" type="datetimeFigureOut">
              <a:rPr lang="sk-SK" smtClean="0"/>
              <a:t>29. 11. 2025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EA9783F-481D-4B9D-429D-8CB1AFFF6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64D835D-FCC6-9C0D-AEC1-A435DAFE9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917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DB9FF6-8A7A-119D-42DA-E42F2B6FC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Priestorové databázové systémy </a:t>
            </a:r>
            <a:br>
              <a:rPr lang="sk-SK" dirty="0"/>
            </a:br>
            <a:r>
              <a:rPr lang="sk-SK" sz="4000" dirty="0"/>
              <a:t>príklady na precvičenie priestorových dopytov</a:t>
            </a: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5ECCDDD-32EC-9CE1-E801-DF16FDBF3A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</p:spTree>
    <p:extLst>
      <p:ext uri="{BB962C8B-B14F-4D97-AF65-F5344CB8AC3E}">
        <p14:creationId xmlns:p14="http://schemas.microsoft.com/office/powerpoint/2010/main" val="1406570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EDBB8D-0FE0-E831-7C5B-228E255DB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5.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3F7FDD5-37FD-A7E0-6AA8-AE574DC8C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populáciu a rasové zloženie jednotlivých </a:t>
            </a:r>
            <a:r>
              <a:rPr lang="sk-SK" dirty="0" err="1"/>
              <a:t>hoods</a:t>
            </a:r>
            <a:r>
              <a:rPr lang="sk-SK" dirty="0"/>
              <a:t> (</a:t>
            </a:r>
            <a:r>
              <a:rPr lang="sk-SK" dirty="0" err="1"/>
              <a:t>name</a:t>
            </a:r>
            <a:r>
              <a:rPr lang="sk-SK" dirty="0"/>
              <a:t>) </a:t>
            </a:r>
            <a:r>
              <a:rPr lang="sk-SK" dirty="0" err="1"/>
              <a:t>Manhattanu</a:t>
            </a:r>
            <a:r>
              <a:rPr lang="sk-SK" dirty="0"/>
              <a:t>. Rasové zloženie vyjadrite v percentách.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1046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AC589B-0589-5451-FA76-88AD4D8BB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5.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FFE8162-76DB-E831-0504-C8388EC99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k-SK" dirty="0"/>
              <a:t>SELECT</a:t>
            </a:r>
          </a:p>
          <a:p>
            <a:pPr marL="0" indent="0">
              <a:buNone/>
            </a:pPr>
            <a:r>
              <a:rPr lang="sk-SK" dirty="0"/>
              <a:t>hoods.name AS </a:t>
            </a:r>
            <a:r>
              <a:rPr lang="sk-SK" dirty="0" err="1"/>
              <a:t>hood_name</a:t>
            </a:r>
            <a:r>
              <a:rPr lang="sk-SK" dirty="0"/>
              <a:t>,</a:t>
            </a:r>
          </a:p>
          <a:p>
            <a:pPr marL="0" indent="0">
              <a:buNone/>
            </a:pP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census.popn_total</a:t>
            </a:r>
            <a:r>
              <a:rPr lang="sk-SK" dirty="0"/>
              <a:t>) AS </a:t>
            </a:r>
            <a:r>
              <a:rPr lang="sk-SK" dirty="0" err="1"/>
              <a:t>population</a:t>
            </a:r>
            <a:r>
              <a:rPr lang="sk-SK" dirty="0"/>
              <a:t>,</a:t>
            </a:r>
          </a:p>
          <a:p>
            <a:pPr marL="0" indent="0">
              <a:buNone/>
            </a:pPr>
            <a:r>
              <a:rPr lang="sk-SK" dirty="0"/>
              <a:t>100.0 * </a:t>
            </a: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census.popn_white</a:t>
            </a:r>
            <a:r>
              <a:rPr lang="sk-SK" dirty="0"/>
              <a:t>) / </a:t>
            </a: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census.popn_total</a:t>
            </a:r>
            <a:r>
              <a:rPr lang="sk-SK" dirty="0"/>
              <a:t>) AS </a:t>
            </a:r>
            <a:r>
              <a:rPr lang="sk-SK" dirty="0" err="1"/>
              <a:t>white_pop</a:t>
            </a:r>
            <a:r>
              <a:rPr lang="sk-SK" dirty="0"/>
              <a:t>,</a:t>
            </a:r>
          </a:p>
          <a:p>
            <a:pPr marL="0" indent="0">
              <a:buNone/>
            </a:pPr>
            <a:r>
              <a:rPr lang="sk-SK" dirty="0"/>
              <a:t>100.0 * </a:t>
            </a: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census.popn_black</a:t>
            </a:r>
            <a:r>
              <a:rPr lang="sk-SK" dirty="0"/>
              <a:t>) / </a:t>
            </a: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census.popn_total</a:t>
            </a:r>
            <a:r>
              <a:rPr lang="sk-SK" dirty="0"/>
              <a:t>) AS </a:t>
            </a:r>
            <a:r>
              <a:rPr lang="sk-SK" dirty="0" err="1"/>
              <a:t>black_pop</a:t>
            </a:r>
            <a:r>
              <a:rPr lang="sk-SK" dirty="0"/>
              <a:t>,</a:t>
            </a:r>
          </a:p>
          <a:p>
            <a:pPr marL="0" indent="0">
              <a:buNone/>
            </a:pPr>
            <a:r>
              <a:rPr lang="sk-SK" dirty="0"/>
              <a:t>100.0 * </a:t>
            </a: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census.popn_nativ</a:t>
            </a:r>
            <a:r>
              <a:rPr lang="sk-SK" dirty="0"/>
              <a:t>) / </a:t>
            </a: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census.popn_total</a:t>
            </a:r>
            <a:r>
              <a:rPr lang="sk-SK" dirty="0"/>
              <a:t>) AS </a:t>
            </a:r>
            <a:r>
              <a:rPr lang="sk-SK" dirty="0" err="1"/>
              <a:t>nativ_pop</a:t>
            </a:r>
            <a:r>
              <a:rPr lang="sk-SK" dirty="0"/>
              <a:t>,</a:t>
            </a:r>
          </a:p>
          <a:p>
            <a:pPr marL="0" indent="0">
              <a:buNone/>
            </a:pPr>
            <a:r>
              <a:rPr lang="sk-SK" dirty="0"/>
              <a:t>100.0 * </a:t>
            </a: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census.popn_asian</a:t>
            </a:r>
            <a:r>
              <a:rPr lang="sk-SK" dirty="0"/>
              <a:t>) / </a:t>
            </a: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census.popn_total</a:t>
            </a:r>
            <a:r>
              <a:rPr lang="sk-SK" dirty="0"/>
              <a:t>) AS </a:t>
            </a:r>
            <a:r>
              <a:rPr lang="sk-SK" dirty="0" err="1"/>
              <a:t>asian_pop</a:t>
            </a:r>
            <a:r>
              <a:rPr lang="sk-SK" dirty="0"/>
              <a:t>,</a:t>
            </a:r>
          </a:p>
          <a:p>
            <a:pPr marL="0" indent="0">
              <a:buNone/>
            </a:pPr>
            <a:r>
              <a:rPr lang="sk-SK" dirty="0"/>
              <a:t>100.0 * </a:t>
            </a: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census.popn_other</a:t>
            </a:r>
            <a:r>
              <a:rPr lang="sk-SK" dirty="0"/>
              <a:t>) / </a:t>
            </a: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census.popn_total</a:t>
            </a:r>
            <a:r>
              <a:rPr lang="sk-SK" dirty="0"/>
              <a:t>) AS </a:t>
            </a:r>
            <a:r>
              <a:rPr lang="sk-SK" dirty="0" err="1"/>
              <a:t>other_pop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nyc_neighborhoods</a:t>
            </a:r>
            <a:r>
              <a:rPr lang="sk-SK" dirty="0"/>
              <a:t> AS </a:t>
            </a:r>
            <a:r>
              <a:rPr lang="sk-SK" dirty="0" err="1"/>
              <a:t>hoods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JOIN </a:t>
            </a:r>
            <a:r>
              <a:rPr lang="sk-SK" dirty="0" err="1"/>
              <a:t>nyc_census_blocks</a:t>
            </a:r>
            <a:r>
              <a:rPr lang="sk-SK" dirty="0"/>
              <a:t> AS </a:t>
            </a:r>
            <a:r>
              <a:rPr lang="sk-SK" dirty="0" err="1"/>
              <a:t>census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ST_Intersects</a:t>
            </a:r>
            <a:r>
              <a:rPr lang="sk-SK" dirty="0"/>
              <a:t>(</a:t>
            </a:r>
            <a:r>
              <a:rPr lang="sk-SK" dirty="0" err="1"/>
              <a:t>hoods.geom</a:t>
            </a:r>
            <a:r>
              <a:rPr lang="sk-SK" dirty="0"/>
              <a:t>, </a:t>
            </a:r>
            <a:r>
              <a:rPr lang="sk-SK" dirty="0" err="1"/>
              <a:t>census.geom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hoods.boroname</a:t>
            </a:r>
            <a:r>
              <a:rPr lang="sk-SK" dirty="0"/>
              <a:t> = '</a:t>
            </a:r>
            <a:r>
              <a:rPr lang="sk-SK" dirty="0" err="1"/>
              <a:t>Manhattan</a:t>
            </a:r>
            <a:r>
              <a:rPr lang="sk-SK" dirty="0"/>
              <a:t>'</a:t>
            </a:r>
          </a:p>
          <a:p>
            <a:pPr marL="0" indent="0">
              <a:buNone/>
            </a:pPr>
            <a:r>
              <a:rPr lang="sk-SK" dirty="0"/>
              <a:t>GROUP BY hoods.name; </a:t>
            </a:r>
          </a:p>
        </p:txBody>
      </p:sp>
    </p:spTree>
    <p:extLst>
      <p:ext uri="{BB962C8B-B14F-4D97-AF65-F5344CB8AC3E}">
        <p14:creationId xmlns:p14="http://schemas.microsoft.com/office/powerpoint/2010/main" val="1149518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B6D67D-0438-718F-95FF-0EEE1FB0D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6.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C84C149-0A57-1D14-A68F-12A740ECD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Vyselektujte a vizualizuje najjužnejšiu a najsevernejšiu kótu.</a:t>
            </a:r>
          </a:p>
        </p:txBody>
      </p:sp>
    </p:spTree>
    <p:extLst>
      <p:ext uri="{BB962C8B-B14F-4D97-AF65-F5344CB8AC3E}">
        <p14:creationId xmlns:p14="http://schemas.microsoft.com/office/powerpoint/2010/main" val="3828671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F6C339-449A-403E-FB2B-2C4AC3DDE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6.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BADB2A3-53EE-DFF5-BDC5-00E38B8A7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nazvbodu</a:t>
            </a:r>
            <a:r>
              <a:rPr lang="sk-SK" dirty="0"/>
              <a:t>, </a:t>
            </a:r>
            <a:r>
              <a:rPr lang="sk-SK" dirty="0" err="1"/>
              <a:t>geom</a:t>
            </a:r>
            <a:r>
              <a:rPr lang="sk-SK" dirty="0"/>
              <a:t>, </a:t>
            </a:r>
            <a:r>
              <a:rPr lang="sk-SK" dirty="0" err="1"/>
              <a:t>st_y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) AS y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koty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ORDER BY y ASC</a:t>
            </a:r>
          </a:p>
          <a:p>
            <a:pPr marL="0" indent="0">
              <a:buNone/>
            </a:pPr>
            <a:r>
              <a:rPr lang="sk-SK" dirty="0"/>
              <a:t>LIMIT 1;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nazvbodu</a:t>
            </a:r>
            <a:r>
              <a:rPr lang="sk-SK" dirty="0"/>
              <a:t>, </a:t>
            </a:r>
            <a:r>
              <a:rPr lang="sk-SK" dirty="0" err="1"/>
              <a:t>geom</a:t>
            </a:r>
            <a:r>
              <a:rPr lang="sk-SK" dirty="0"/>
              <a:t>, </a:t>
            </a:r>
            <a:r>
              <a:rPr lang="sk-SK" dirty="0" err="1"/>
              <a:t>st_y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) AS y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koty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ORDER BY y DESC</a:t>
            </a:r>
          </a:p>
          <a:p>
            <a:pPr marL="0" indent="0">
              <a:buNone/>
            </a:pPr>
            <a:r>
              <a:rPr lang="sk-SK" dirty="0"/>
              <a:t>LIMIT 1;</a:t>
            </a:r>
          </a:p>
        </p:txBody>
      </p:sp>
    </p:spTree>
    <p:extLst>
      <p:ext uri="{BB962C8B-B14F-4D97-AF65-F5344CB8AC3E}">
        <p14:creationId xmlns:p14="http://schemas.microsoft.com/office/powerpoint/2010/main" val="1378554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9238C5-B50A-2D48-6429-472338E77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7.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169529C-1976-9B13-3B28-DE02F07D4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Vyselektuje v </a:t>
            </a:r>
            <a:r>
              <a:rPr lang="sk-SK" dirty="0" err="1"/>
              <a:t>QGISe</a:t>
            </a:r>
            <a:r>
              <a:rPr lang="sk-SK" dirty="0"/>
              <a:t> 10 najmenších a najväčších obcí.</a:t>
            </a:r>
          </a:p>
        </p:txBody>
      </p:sp>
    </p:spTree>
    <p:extLst>
      <p:ext uri="{BB962C8B-B14F-4D97-AF65-F5344CB8AC3E}">
        <p14:creationId xmlns:p14="http://schemas.microsoft.com/office/powerpoint/2010/main" val="1871882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42E381-3DAD-8413-C31F-0956D01CB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7. Úloha – príklad </a:t>
            </a:r>
            <a:r>
              <a:rPr lang="sk-SK" dirty="0" err="1"/>
              <a:t>query</a:t>
            </a:r>
            <a:r>
              <a:rPr lang="sk-SK" dirty="0"/>
              <a:t>; A) využitie atribútu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0D1CC6-93F0-15DD-3BDB-394C6ABD8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SELECT lau2, </a:t>
            </a:r>
            <a:r>
              <a:rPr lang="en-US" dirty="0" err="1"/>
              <a:t>geom</a:t>
            </a:r>
            <a:r>
              <a:rPr lang="en-US" dirty="0"/>
              <a:t>, </a:t>
            </a:r>
            <a:r>
              <a:rPr lang="en-US" dirty="0" err="1"/>
              <a:t>shape_area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obce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ORDER BY </a:t>
            </a:r>
            <a:r>
              <a:rPr lang="en-US" dirty="0" err="1"/>
              <a:t>shape_area</a:t>
            </a:r>
            <a:r>
              <a:rPr lang="en-US" dirty="0"/>
              <a:t> ASC </a:t>
            </a:r>
          </a:p>
          <a:p>
            <a:pPr marL="0" indent="0">
              <a:buNone/>
            </a:pPr>
            <a:r>
              <a:rPr lang="en-US" dirty="0"/>
              <a:t>LIMIT 10;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SELECT lau2, </a:t>
            </a:r>
            <a:r>
              <a:rPr lang="en-US" dirty="0" err="1"/>
              <a:t>geom</a:t>
            </a:r>
            <a:r>
              <a:rPr lang="en-US" dirty="0"/>
              <a:t>, </a:t>
            </a:r>
            <a:r>
              <a:rPr lang="en-US" dirty="0" err="1"/>
              <a:t>shape_area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obce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ORDER BY </a:t>
            </a:r>
            <a:r>
              <a:rPr lang="en-US" dirty="0" err="1"/>
              <a:t>shape_area</a:t>
            </a:r>
            <a:r>
              <a:rPr lang="en-US" dirty="0"/>
              <a:t> </a:t>
            </a:r>
            <a:r>
              <a:rPr lang="sk-SK" dirty="0"/>
              <a:t>DESC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LIMIT 10;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90401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42E381-3DAD-8413-C31F-0956D01CB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7. Úloha – príklad </a:t>
            </a:r>
            <a:r>
              <a:rPr lang="sk-SK" dirty="0" err="1"/>
              <a:t>query</a:t>
            </a:r>
            <a:r>
              <a:rPr lang="sk-SK" dirty="0"/>
              <a:t>; B) vyrátanie plochy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0D1CC6-93F0-15DD-3BDB-394C6ABD8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SELECT lau2, </a:t>
            </a:r>
            <a:r>
              <a:rPr lang="en-US" dirty="0" err="1"/>
              <a:t>geom</a:t>
            </a:r>
            <a:r>
              <a:rPr lang="en-US" dirty="0"/>
              <a:t>, </a:t>
            </a:r>
            <a:r>
              <a:rPr lang="en-US" dirty="0" err="1"/>
              <a:t>st_area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 AS </a:t>
            </a:r>
            <a:r>
              <a:rPr lang="en-US" dirty="0" err="1"/>
              <a:t>plocha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obce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ORDER BY </a:t>
            </a:r>
            <a:r>
              <a:rPr lang="en-US" dirty="0" err="1"/>
              <a:t>plocha</a:t>
            </a:r>
            <a:r>
              <a:rPr lang="en-US" dirty="0"/>
              <a:t> ASC </a:t>
            </a:r>
          </a:p>
          <a:p>
            <a:pPr marL="0" indent="0">
              <a:buNone/>
            </a:pPr>
            <a:r>
              <a:rPr lang="en-US" dirty="0"/>
              <a:t>LIMIT 10;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SELECT lau2, </a:t>
            </a:r>
            <a:r>
              <a:rPr lang="en-US" dirty="0" err="1"/>
              <a:t>geom</a:t>
            </a:r>
            <a:r>
              <a:rPr lang="en-US" dirty="0"/>
              <a:t>, </a:t>
            </a:r>
            <a:r>
              <a:rPr lang="en-US" dirty="0" err="1"/>
              <a:t>st_area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 AS </a:t>
            </a:r>
            <a:r>
              <a:rPr lang="en-US" dirty="0" err="1"/>
              <a:t>plocha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obce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ORDER BY </a:t>
            </a:r>
            <a:r>
              <a:rPr lang="en-US" dirty="0" err="1"/>
              <a:t>plocha</a:t>
            </a:r>
            <a:r>
              <a:rPr lang="en-US" dirty="0"/>
              <a:t> </a:t>
            </a:r>
            <a:r>
              <a:rPr lang="sk-SK" dirty="0"/>
              <a:t>DESC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LIMIT 10;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06624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F203B4-DA77-0843-5E81-A0C2F874D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8.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EF1A640-799A-E036-6931-FB8BF34D5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ktorými obcami prechádza vodný tok.</a:t>
            </a:r>
          </a:p>
        </p:txBody>
      </p:sp>
    </p:spTree>
    <p:extLst>
      <p:ext uri="{BB962C8B-B14F-4D97-AF65-F5344CB8AC3E}">
        <p14:creationId xmlns:p14="http://schemas.microsoft.com/office/powerpoint/2010/main" val="38603011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AFF52B-3AB6-12CF-3789-026BBA9E2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8.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2E170EA-7690-FAF2-9D5A-EC06F6FB7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lau2 FROM </a:t>
            </a:r>
            <a:r>
              <a:rPr lang="en-US" dirty="0" err="1"/>
              <a:t>obce</a:t>
            </a:r>
            <a:r>
              <a:rPr lang="en-US" dirty="0"/>
              <a:t> WHERE EXISTS</a:t>
            </a:r>
          </a:p>
          <a:p>
            <a:pPr marL="0" indent="0">
              <a:buNone/>
            </a:pPr>
            <a:r>
              <a:rPr lang="en-US" dirty="0"/>
              <a:t>(SELECT </a:t>
            </a:r>
            <a:r>
              <a:rPr lang="en-US" dirty="0" err="1"/>
              <a:t>nazov</a:t>
            </a:r>
            <a:r>
              <a:rPr lang="en-US" dirty="0"/>
              <a:t> FROM </a:t>
            </a:r>
            <a:r>
              <a:rPr lang="en-US" dirty="0" err="1"/>
              <a:t>vodne_toky</a:t>
            </a:r>
            <a:r>
              <a:rPr lang="en-US" dirty="0"/>
              <a:t> AS </a:t>
            </a:r>
            <a:r>
              <a:rPr lang="en-US" dirty="0" err="1"/>
              <a:t>toky</a:t>
            </a:r>
            <a:r>
              <a:rPr lang="en-US" dirty="0"/>
              <a:t> WHERE </a:t>
            </a:r>
            <a:r>
              <a:rPr lang="en-US" dirty="0" err="1"/>
              <a:t>ST_Within</a:t>
            </a:r>
            <a:r>
              <a:rPr lang="en-US" dirty="0"/>
              <a:t>(</a:t>
            </a:r>
            <a:r>
              <a:rPr lang="en-US" dirty="0" err="1"/>
              <a:t>toky.geom</a:t>
            </a:r>
            <a:r>
              <a:rPr lang="en-US" dirty="0"/>
              <a:t>, </a:t>
            </a:r>
            <a:r>
              <a:rPr lang="en-US" dirty="0" err="1"/>
              <a:t>obce.geom</a:t>
            </a:r>
            <a:r>
              <a:rPr lang="en-US" dirty="0"/>
              <a:t>));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30258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201EEE-9789-B93C-E20B-182D56A04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9.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99F6748-1232-20E0-B799-77F76909D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Vyselektujte jedným dopytom všetky obce začínajúce na B a K. Všetky obce zrátajte.</a:t>
            </a:r>
          </a:p>
        </p:txBody>
      </p:sp>
    </p:spTree>
    <p:extLst>
      <p:ext uri="{BB962C8B-B14F-4D97-AF65-F5344CB8AC3E}">
        <p14:creationId xmlns:p14="http://schemas.microsoft.com/office/powerpoint/2010/main" val="2963718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18C76-BE24-0917-BF0E-73E9C87D2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2448850-10BA-C027-3364-D7830D483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Zrátajte prípady kriminality v jednotlivých susedstvách (</a:t>
            </a:r>
            <a:r>
              <a:rPr lang="sk-SK" dirty="0" err="1"/>
              <a:t>boroname</a:t>
            </a:r>
            <a:r>
              <a:rPr lang="sk-SK" dirty="0"/>
              <a:t>). Použite iba vrstvu </a:t>
            </a:r>
            <a:r>
              <a:rPr lang="sk-SK" dirty="0" err="1"/>
              <a:t>nyc_homicides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2604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4916A0-9BC6-D84A-ABB4-E3A4DDB01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9.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56019B2-C412-95ED-62F1-C13EA3450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lau2 FROM </a:t>
            </a:r>
            <a:r>
              <a:rPr lang="en-US" dirty="0" err="1"/>
              <a:t>obce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lau2 LIKE 'B%' OR LIKE 'K%';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SELECT count(gid) FROM </a:t>
            </a:r>
            <a:r>
              <a:rPr lang="en-US" dirty="0" err="1"/>
              <a:t>obce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lau2 LIKE 'B%' OR lau2 LIKE 'K%';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694619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F2E291-55E2-56ED-D915-455453B38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10.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F3B9525-6636-97D0-2D95-01FA3C53A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Vyselektuje vodné toky pretekajúce Prešovským krajom (nuts3).</a:t>
            </a:r>
          </a:p>
        </p:txBody>
      </p:sp>
    </p:spTree>
    <p:extLst>
      <p:ext uri="{BB962C8B-B14F-4D97-AF65-F5344CB8AC3E}">
        <p14:creationId xmlns:p14="http://schemas.microsoft.com/office/powerpoint/2010/main" val="16536318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EFA1C5-216B-B1A1-3311-7D0F276F1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10.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85B2A09-3213-09E3-6BCD-A34BB6E50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nazov</a:t>
            </a:r>
            <a:r>
              <a:rPr lang="sk-SK" dirty="0"/>
              <a:t>, </a:t>
            </a:r>
            <a:r>
              <a:rPr lang="sk-SK" dirty="0" err="1"/>
              <a:t>vodne_toky.geom</a:t>
            </a:r>
            <a:r>
              <a:rPr lang="sk-SK" dirty="0"/>
              <a:t> FROM </a:t>
            </a:r>
            <a:r>
              <a:rPr lang="sk-SK" dirty="0" err="1"/>
              <a:t>vodne_toky</a:t>
            </a:r>
            <a:r>
              <a:rPr lang="sk-SK" dirty="0"/>
              <a:t>, obce</a:t>
            </a:r>
          </a:p>
          <a:p>
            <a:pPr marL="0" indent="0">
              <a:buNone/>
            </a:pPr>
            <a:r>
              <a:rPr lang="sk-SK" dirty="0"/>
              <a:t>WHERE nuts3='Prešovský kraj' AND </a:t>
            </a:r>
            <a:r>
              <a:rPr lang="sk-SK" dirty="0" err="1"/>
              <a:t>ST_Intersects</a:t>
            </a:r>
            <a:r>
              <a:rPr lang="sk-SK" dirty="0"/>
              <a:t>(</a:t>
            </a:r>
            <a:r>
              <a:rPr lang="sk-SK" dirty="0" err="1"/>
              <a:t>vodne_toky.geom</a:t>
            </a:r>
            <a:r>
              <a:rPr lang="sk-SK" dirty="0"/>
              <a:t>, </a:t>
            </a:r>
            <a:r>
              <a:rPr lang="sk-SK" dirty="0" err="1"/>
              <a:t>obce.geom</a:t>
            </a:r>
            <a:r>
              <a:rPr lang="sk-SK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796749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BFDF3-8424-A2DC-5A41-DCD305BDA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E0FB9C8-F24D-7BBD-21D9-8EF5FD4BD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boroname</a:t>
            </a:r>
            <a:r>
              <a:rPr lang="en-US" dirty="0"/>
              <a:t>, COUNT(</a:t>
            </a:r>
            <a:r>
              <a:rPr lang="en-US" dirty="0" err="1"/>
              <a:t>boroname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nyc_homicides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GROUP BY </a:t>
            </a:r>
            <a:r>
              <a:rPr lang="en-US" dirty="0" err="1"/>
              <a:t>boroname</a:t>
            </a:r>
            <a:r>
              <a:rPr lang="en-US" dirty="0"/>
              <a:t>;</a:t>
            </a: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6E018E5C-2CA2-F5EF-8E51-E771128C4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9607" y="3922577"/>
            <a:ext cx="3324225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836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995137-0957-3EDB-5972-68A01E1A7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2.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CA42C7A-D321-562B-3974-8015E4D45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pomocou </a:t>
            </a:r>
            <a:r>
              <a:rPr lang="sk-SK" dirty="0" err="1"/>
              <a:t>census_blocks</a:t>
            </a:r>
            <a:r>
              <a:rPr lang="sk-SK" dirty="0"/>
              <a:t> populáciu žijúcu kilometer od všetkých staníc metra.</a:t>
            </a:r>
          </a:p>
        </p:txBody>
      </p:sp>
    </p:spTree>
    <p:extLst>
      <p:ext uri="{BB962C8B-B14F-4D97-AF65-F5344CB8AC3E}">
        <p14:creationId xmlns:p14="http://schemas.microsoft.com/office/powerpoint/2010/main" val="2113994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3D436E-EFDD-BC1B-D1AA-C24CDF8DD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2.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46DD75-1CF2-2651-F515-5ED5568E9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Sum(</a:t>
            </a:r>
            <a:r>
              <a:rPr lang="en-US" dirty="0" err="1"/>
              <a:t>popn_total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nyc_census_blocks</a:t>
            </a:r>
            <a:r>
              <a:rPr lang="sk-SK" dirty="0"/>
              <a:t> AS</a:t>
            </a:r>
            <a:r>
              <a:rPr lang="en-US" dirty="0"/>
              <a:t> blocks</a:t>
            </a:r>
            <a:endParaRPr lang="sk-SK" dirty="0"/>
          </a:p>
          <a:p>
            <a:pPr marL="0" indent="0">
              <a:buNone/>
            </a:pPr>
            <a:r>
              <a:rPr lang="en-US" dirty="0"/>
              <a:t>JOIN </a:t>
            </a:r>
            <a:r>
              <a:rPr lang="en-US" dirty="0" err="1"/>
              <a:t>nyc_subway_stations</a:t>
            </a:r>
            <a:r>
              <a:rPr lang="en-US" dirty="0"/>
              <a:t> </a:t>
            </a:r>
            <a:r>
              <a:rPr lang="sk-SK" dirty="0"/>
              <a:t>AS </a:t>
            </a:r>
            <a:r>
              <a:rPr lang="en-US" dirty="0"/>
              <a:t>stations</a:t>
            </a:r>
          </a:p>
          <a:p>
            <a:pPr marL="0" indent="0">
              <a:buNone/>
            </a:pPr>
            <a:r>
              <a:rPr lang="en-US" dirty="0"/>
              <a:t>ON </a:t>
            </a:r>
            <a:r>
              <a:rPr lang="en-US" dirty="0" err="1"/>
              <a:t>ST_DWithin</a:t>
            </a:r>
            <a:r>
              <a:rPr lang="en-US" dirty="0"/>
              <a:t>(</a:t>
            </a:r>
            <a:r>
              <a:rPr lang="en-US" dirty="0" err="1"/>
              <a:t>blocks.geom</a:t>
            </a:r>
            <a:r>
              <a:rPr lang="en-US" dirty="0"/>
              <a:t>, </a:t>
            </a:r>
            <a:r>
              <a:rPr lang="en-US" dirty="0" err="1"/>
              <a:t>stations.geom</a:t>
            </a:r>
            <a:r>
              <a:rPr lang="en-US" dirty="0"/>
              <a:t>, 1000);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D9D49E1E-2F49-986C-91E7-AEBCE2EEC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6029" y="4459929"/>
            <a:ext cx="209550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675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2F7D59-CB97-E3CA-D29C-EB4316BE4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3.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10E7C06-02B4-329D-6AFD-7B3BD8782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Zrátajte jednotlivé prípady vrážd (</a:t>
            </a:r>
            <a:r>
              <a:rPr lang="sk-SK" dirty="0" err="1"/>
              <a:t>nyc_homicides</a:t>
            </a:r>
            <a:r>
              <a:rPr lang="sk-SK" dirty="0"/>
              <a:t>) v susedstvách (</a:t>
            </a:r>
            <a:r>
              <a:rPr lang="sk-SK" dirty="0" err="1"/>
              <a:t>nyc_neighborhoods</a:t>
            </a:r>
            <a:r>
              <a:rPr lang="sk-SK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7277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BA1058-060A-0E91-4CE5-0C6960746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3.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E8FBA84-F235-C414-D5BB-46CBE8ED6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name, COUNT(</a:t>
            </a:r>
            <a:r>
              <a:rPr lang="en-US" dirty="0" err="1"/>
              <a:t>num_victim</a:t>
            </a:r>
            <a:r>
              <a:rPr lang="en-US" dirty="0"/>
              <a:t>)</a:t>
            </a:r>
            <a:r>
              <a:rPr lang="sk-SK" dirty="0"/>
              <a:t> AS </a:t>
            </a:r>
            <a:r>
              <a:rPr lang="sk-SK" dirty="0" err="1"/>
              <a:t>pocet_pripadov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nyc_homicides</a:t>
            </a:r>
            <a:r>
              <a:rPr lang="en-US" dirty="0"/>
              <a:t> AS homicides</a:t>
            </a:r>
          </a:p>
          <a:p>
            <a:pPr marL="0" indent="0">
              <a:buNone/>
            </a:pPr>
            <a:r>
              <a:rPr lang="en-US" dirty="0"/>
              <a:t>JOIN </a:t>
            </a:r>
            <a:r>
              <a:rPr lang="en-US" dirty="0" err="1"/>
              <a:t>nyc_neighborhoods</a:t>
            </a:r>
            <a:r>
              <a:rPr lang="en-US" dirty="0"/>
              <a:t> AS hoods</a:t>
            </a:r>
          </a:p>
          <a:p>
            <a:pPr marL="0" indent="0">
              <a:buNone/>
            </a:pPr>
            <a:r>
              <a:rPr lang="en-US" dirty="0"/>
              <a:t>ON </a:t>
            </a:r>
            <a:r>
              <a:rPr lang="en-US" dirty="0" err="1"/>
              <a:t>ST_intersects</a:t>
            </a:r>
            <a:r>
              <a:rPr lang="en-US" dirty="0"/>
              <a:t>(</a:t>
            </a:r>
            <a:r>
              <a:rPr lang="en-US" dirty="0" err="1"/>
              <a:t>hoods.geom</a:t>
            </a:r>
            <a:r>
              <a:rPr lang="en-US" dirty="0"/>
              <a:t>, </a:t>
            </a:r>
            <a:r>
              <a:rPr lang="en-US" dirty="0" err="1"/>
              <a:t>homicides.geom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GROUP BY name;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43876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E838DA-3BD0-8AB6-CC63-479ABA8AB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4.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2552BDB-A318-96ED-7D0A-ABF5EFF12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Zoraďte susedstva (</a:t>
            </a:r>
            <a:r>
              <a:rPr lang="sk-SK" dirty="0" err="1"/>
              <a:t>neighborhoods</a:t>
            </a:r>
            <a:r>
              <a:rPr lang="sk-SK" dirty="0"/>
              <a:t>) podľa hustoty osídlenia.</a:t>
            </a:r>
          </a:p>
        </p:txBody>
      </p:sp>
    </p:spTree>
    <p:extLst>
      <p:ext uri="{BB962C8B-B14F-4D97-AF65-F5344CB8AC3E}">
        <p14:creationId xmlns:p14="http://schemas.microsoft.com/office/powerpoint/2010/main" val="12018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FE15E7-2B2E-8A09-0FA5-7FB900C20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4.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073E10F-0B80-9344-96E8-5411762AF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dirty="0"/>
              <a:t>SELECT</a:t>
            </a:r>
          </a:p>
          <a:p>
            <a:pPr marL="0" indent="0">
              <a:buNone/>
            </a:pPr>
            <a:r>
              <a:rPr lang="sk-SK" dirty="0"/>
              <a:t>hoods.name,</a:t>
            </a:r>
          </a:p>
          <a:p>
            <a:pPr marL="0" indent="0">
              <a:buNone/>
            </a:pPr>
            <a:r>
              <a:rPr lang="sk-SK" dirty="0" err="1"/>
              <a:t>Sum</a:t>
            </a:r>
            <a:r>
              <a:rPr lang="sk-SK" dirty="0"/>
              <a:t>(</a:t>
            </a:r>
            <a:r>
              <a:rPr lang="sk-SK" dirty="0" err="1"/>
              <a:t>census.popn_total</a:t>
            </a:r>
            <a:r>
              <a:rPr lang="sk-SK" dirty="0"/>
              <a:t>) / (</a:t>
            </a:r>
            <a:r>
              <a:rPr lang="sk-SK" dirty="0" err="1"/>
              <a:t>ST_Area</a:t>
            </a:r>
            <a:r>
              <a:rPr lang="sk-SK" dirty="0"/>
              <a:t>(</a:t>
            </a:r>
            <a:r>
              <a:rPr lang="sk-SK" dirty="0" err="1"/>
              <a:t>hoods.geom</a:t>
            </a:r>
            <a:r>
              <a:rPr lang="sk-SK" dirty="0"/>
              <a:t>) / 1000000.0) AS hustota_km2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nyc_census_blocks</a:t>
            </a:r>
            <a:r>
              <a:rPr lang="sk-SK" dirty="0"/>
              <a:t> AS </a:t>
            </a:r>
            <a:r>
              <a:rPr lang="sk-SK" dirty="0" err="1"/>
              <a:t>census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JOIN </a:t>
            </a:r>
            <a:r>
              <a:rPr lang="sk-SK" dirty="0" err="1"/>
              <a:t>nyc_neighborhoods</a:t>
            </a:r>
            <a:r>
              <a:rPr lang="sk-SK" dirty="0"/>
              <a:t> AS </a:t>
            </a:r>
            <a:r>
              <a:rPr lang="sk-SK" dirty="0" err="1"/>
              <a:t>hoods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ST_Intersects</a:t>
            </a:r>
            <a:r>
              <a:rPr lang="sk-SK" dirty="0"/>
              <a:t>(</a:t>
            </a:r>
            <a:r>
              <a:rPr lang="sk-SK" dirty="0" err="1"/>
              <a:t>census.geom</a:t>
            </a:r>
            <a:r>
              <a:rPr lang="sk-SK" dirty="0"/>
              <a:t>, </a:t>
            </a:r>
            <a:r>
              <a:rPr lang="sk-SK" dirty="0" err="1"/>
              <a:t>hoods.geom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GROUP BY hoods.name, </a:t>
            </a:r>
            <a:r>
              <a:rPr lang="sk-SK" dirty="0" err="1"/>
              <a:t>hoods.geom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ORDER BY hustota_km2 DESC;</a:t>
            </a:r>
          </a:p>
        </p:txBody>
      </p:sp>
    </p:spTree>
    <p:extLst>
      <p:ext uri="{BB962C8B-B14F-4D97-AF65-F5344CB8AC3E}">
        <p14:creationId xmlns:p14="http://schemas.microsoft.com/office/powerpoint/2010/main" val="266625326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7446</TotalTime>
  <Words>803</Words>
  <Application>Microsoft Office PowerPoint</Application>
  <PresentationFormat>Širokouhlá</PresentationFormat>
  <Paragraphs>106</Paragraphs>
  <Slides>22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Motív Office</vt:lpstr>
      <vt:lpstr>Priestorové databázové systémy  príklady na precvičenie priestorových dopytov</vt:lpstr>
      <vt:lpstr>1. Úloha</vt:lpstr>
      <vt:lpstr>1. Úloha – príklad query</vt:lpstr>
      <vt:lpstr>2. Úloha</vt:lpstr>
      <vt:lpstr>2. Úloha – príklad query</vt:lpstr>
      <vt:lpstr>3. Úloha</vt:lpstr>
      <vt:lpstr>3. Úloha – príklad query</vt:lpstr>
      <vt:lpstr>4. Úloha</vt:lpstr>
      <vt:lpstr>4. Úloha – príklad query</vt:lpstr>
      <vt:lpstr>5. Úloha</vt:lpstr>
      <vt:lpstr>5. Úloha</vt:lpstr>
      <vt:lpstr>6. Úloha</vt:lpstr>
      <vt:lpstr>6. Úloha – príklad query</vt:lpstr>
      <vt:lpstr>7. Úloha</vt:lpstr>
      <vt:lpstr>7. Úloha – príklad query; A) využitie atribútu</vt:lpstr>
      <vt:lpstr>7. Úloha – príklad query; B) vyrátanie plochy</vt:lpstr>
      <vt:lpstr>8. Úloha</vt:lpstr>
      <vt:lpstr>8. Úloha – príklad query</vt:lpstr>
      <vt:lpstr>9. Úloha</vt:lpstr>
      <vt:lpstr>9. Úloha – príklad query</vt:lpstr>
      <vt:lpstr>10. Úloha</vt:lpstr>
      <vt:lpstr>10. Úloha – príklad query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Priestorové databázové systémy – 1. cvičenie</dc:title>
  <dc:creator>Tomáš Fedor</dc:creator>
  <cp:lastModifiedBy>Tomáš Fedor</cp:lastModifiedBy>
  <cp:revision>98</cp:revision>
  <dcterms:created xsi:type="dcterms:W3CDTF">2022-09-27T20:25:35Z</dcterms:created>
  <dcterms:modified xsi:type="dcterms:W3CDTF">2025-11-29T13:39:03Z</dcterms:modified>
</cp:coreProperties>
</file>