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354" r:id="rId2"/>
    <p:sldId id="373" r:id="rId3"/>
    <p:sldId id="374" r:id="rId4"/>
    <p:sldId id="375" r:id="rId5"/>
    <p:sldId id="376" r:id="rId6"/>
    <p:sldId id="377" r:id="rId7"/>
    <p:sldId id="378" r:id="rId8"/>
    <p:sldId id="3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4C"/>
    <a:srgbClr val="4C4C4C"/>
    <a:srgbClr val="A1522E"/>
    <a:srgbClr val="E566B2"/>
    <a:srgbClr val="2A3AF6"/>
    <a:srgbClr val="006E9F"/>
    <a:srgbClr val="E4252C"/>
    <a:srgbClr val="00202E"/>
    <a:srgbClr val="003046"/>
    <a:srgbClr val="005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redný štýl 2 - zvýrazneni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Stredný štýl 3 - zvýrazneni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5" autoAdjust="0"/>
    <p:restoredTop sz="93788" autoAdjust="0"/>
  </p:normalViewPr>
  <p:slideViewPr>
    <p:cSldViewPr snapToGrid="0">
      <p:cViewPr varScale="1">
        <p:scale>
          <a:sx n="112" d="100"/>
          <a:sy n="112" d="100"/>
        </p:scale>
        <p:origin x="5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C9C87-DE72-44B6-A63E-A85AC2F4C966}" type="datetimeFigureOut">
              <a:rPr lang="sk-SK" smtClean="0"/>
              <a:t>11. 12. 2024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3234-0FB4-411A-A305-7E042474652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166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192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With a push-broom spectrometer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f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spectral 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image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data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are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recorded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simultaneously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per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line</a:t>
            </a:r>
            <a:endParaRPr lang="sk-SK" sz="2000" dirty="0"/>
          </a:p>
          <a:p>
            <a:pPr marL="342900" lvl="1" indent="-342900" algn="just">
              <a:spcBef>
                <a:spcPts val="800"/>
              </a:spcBef>
              <a:buFont typeface="Arial" charset="0"/>
              <a:buChar char="•"/>
            </a:pPr>
            <a:r>
              <a:rPr lang="sk-SK" sz="2000" dirty="0" err="1"/>
              <a:t>However</a:t>
            </a:r>
            <a:r>
              <a:rPr lang="sk-SK" sz="2000" dirty="0"/>
              <a:t>, </a:t>
            </a:r>
            <a:r>
              <a:rPr lang="en-US" sz="2000" dirty="0"/>
              <a:t>each line of airborne </a:t>
            </a:r>
            <a:r>
              <a:rPr lang="en-US" sz="2000" dirty="0" err="1"/>
              <a:t>pushbroom</a:t>
            </a:r>
            <a:r>
              <a:rPr lang="en-US" sz="2000" dirty="0"/>
              <a:t> images is collected at different time instants. Perspective geometry varies with each </a:t>
            </a:r>
            <a:r>
              <a:rPr lang="en-US" sz="2000" dirty="0" err="1"/>
              <a:t>pushbroom</a:t>
            </a:r>
            <a:r>
              <a:rPr lang="en-US" sz="2000" dirty="0"/>
              <a:t> line</a:t>
            </a:r>
            <a:r>
              <a:rPr lang="sk-SK" sz="2000" dirty="0"/>
              <a:t>, </a:t>
            </a:r>
            <a:r>
              <a:rPr lang="en-US" sz="2000" dirty="0"/>
              <a:t>leading to different line displacement, and thus turning the rectification process more difficult</a:t>
            </a:r>
            <a:endParaRPr lang="sk-SK" sz="2000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5877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With a push-broom spectrometer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f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spectral 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image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data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are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recorded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simultaneously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per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line</a:t>
            </a:r>
            <a:endParaRPr lang="sk-SK" sz="2000" dirty="0"/>
          </a:p>
          <a:p>
            <a:pPr marL="342900" lvl="1" indent="-342900" algn="just">
              <a:spcBef>
                <a:spcPts val="800"/>
              </a:spcBef>
              <a:buFont typeface="Arial" charset="0"/>
              <a:buChar char="•"/>
            </a:pPr>
            <a:r>
              <a:rPr lang="sk-SK" sz="2000" dirty="0" err="1"/>
              <a:t>However</a:t>
            </a:r>
            <a:r>
              <a:rPr lang="sk-SK" sz="2000" dirty="0"/>
              <a:t>, </a:t>
            </a:r>
            <a:r>
              <a:rPr lang="en-US" sz="2000" dirty="0"/>
              <a:t>each line of airborne </a:t>
            </a:r>
            <a:r>
              <a:rPr lang="en-US" sz="2000" dirty="0" err="1"/>
              <a:t>pushbroom</a:t>
            </a:r>
            <a:r>
              <a:rPr lang="en-US" sz="2000" dirty="0"/>
              <a:t> images is collected at different time instants. Perspective geometry varies with each </a:t>
            </a:r>
            <a:r>
              <a:rPr lang="en-US" sz="2000" dirty="0" err="1"/>
              <a:t>pushbroom</a:t>
            </a:r>
            <a:r>
              <a:rPr lang="en-US" sz="2000" dirty="0"/>
              <a:t> line</a:t>
            </a:r>
            <a:r>
              <a:rPr lang="sk-SK" sz="2000" dirty="0"/>
              <a:t>, </a:t>
            </a:r>
            <a:r>
              <a:rPr lang="en-US" sz="2000" dirty="0"/>
              <a:t>leading to different line displacement, and thus turning the rectification process more difficult</a:t>
            </a:r>
            <a:endParaRPr lang="sk-SK" sz="2000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25798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With a push-broom spectrometer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f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spectral 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image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data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are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recorded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simultaneously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per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line</a:t>
            </a:r>
            <a:endParaRPr lang="sk-SK" sz="2000" dirty="0"/>
          </a:p>
          <a:p>
            <a:pPr marL="342900" lvl="1" indent="-342900" algn="just">
              <a:spcBef>
                <a:spcPts val="800"/>
              </a:spcBef>
              <a:buFont typeface="Arial" charset="0"/>
              <a:buChar char="•"/>
            </a:pPr>
            <a:r>
              <a:rPr lang="sk-SK" sz="2000" dirty="0" err="1"/>
              <a:t>However</a:t>
            </a:r>
            <a:r>
              <a:rPr lang="sk-SK" sz="2000" dirty="0"/>
              <a:t>, </a:t>
            </a:r>
            <a:r>
              <a:rPr lang="en-US" sz="2000" dirty="0"/>
              <a:t>each line of airborne </a:t>
            </a:r>
            <a:r>
              <a:rPr lang="en-US" sz="2000" dirty="0" err="1"/>
              <a:t>pushbroom</a:t>
            </a:r>
            <a:r>
              <a:rPr lang="en-US" sz="2000" dirty="0"/>
              <a:t> images is collected at different time instants. Perspective geometry varies with each </a:t>
            </a:r>
            <a:r>
              <a:rPr lang="en-US" sz="2000" dirty="0" err="1"/>
              <a:t>pushbroom</a:t>
            </a:r>
            <a:r>
              <a:rPr lang="en-US" sz="2000" dirty="0"/>
              <a:t> line</a:t>
            </a:r>
            <a:r>
              <a:rPr lang="sk-SK" sz="2000" dirty="0"/>
              <a:t>, </a:t>
            </a:r>
            <a:r>
              <a:rPr lang="en-US" sz="2000" dirty="0"/>
              <a:t>leading to different line displacement, and thus turning the rectification process more difficult</a:t>
            </a:r>
            <a:endParaRPr lang="sk-SK" sz="2000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58195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With a push-broom spectrometer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f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spectral 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image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data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are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recorded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simultaneously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per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line</a:t>
            </a:r>
            <a:endParaRPr lang="sk-SK" sz="2000" dirty="0"/>
          </a:p>
          <a:p>
            <a:pPr marL="342900" lvl="1" indent="-342900" algn="just">
              <a:spcBef>
                <a:spcPts val="800"/>
              </a:spcBef>
              <a:buFont typeface="Arial" charset="0"/>
              <a:buChar char="•"/>
            </a:pPr>
            <a:r>
              <a:rPr lang="sk-SK" sz="2000" dirty="0" err="1"/>
              <a:t>However</a:t>
            </a:r>
            <a:r>
              <a:rPr lang="sk-SK" sz="2000" dirty="0"/>
              <a:t>, </a:t>
            </a:r>
            <a:r>
              <a:rPr lang="en-US" sz="2000" dirty="0"/>
              <a:t>each line of airborne </a:t>
            </a:r>
            <a:r>
              <a:rPr lang="en-US" sz="2000" dirty="0" err="1"/>
              <a:t>pushbroom</a:t>
            </a:r>
            <a:r>
              <a:rPr lang="en-US" sz="2000" dirty="0"/>
              <a:t> images is collected at different time instants. Perspective geometry varies with each </a:t>
            </a:r>
            <a:r>
              <a:rPr lang="en-US" sz="2000" dirty="0" err="1"/>
              <a:t>pushbroom</a:t>
            </a:r>
            <a:r>
              <a:rPr lang="en-US" sz="2000" dirty="0"/>
              <a:t> line</a:t>
            </a:r>
            <a:r>
              <a:rPr lang="sk-SK" sz="2000" dirty="0"/>
              <a:t>, </a:t>
            </a:r>
            <a:r>
              <a:rPr lang="en-US" sz="2000" dirty="0"/>
              <a:t>leading to different line displacement, and thus turning the rectification process more difficult</a:t>
            </a:r>
            <a:endParaRPr lang="sk-SK" sz="2000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75983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With a push-broom spectrometer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f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spectral 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image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data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are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recorded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simultaneously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per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line</a:t>
            </a:r>
            <a:endParaRPr lang="sk-SK" sz="2000" dirty="0"/>
          </a:p>
          <a:p>
            <a:pPr marL="342900" lvl="1" indent="-342900" algn="just">
              <a:spcBef>
                <a:spcPts val="800"/>
              </a:spcBef>
              <a:buFont typeface="Arial" charset="0"/>
              <a:buChar char="•"/>
            </a:pPr>
            <a:r>
              <a:rPr lang="sk-SK" sz="2000" dirty="0" err="1"/>
              <a:t>However</a:t>
            </a:r>
            <a:r>
              <a:rPr lang="sk-SK" sz="2000" dirty="0"/>
              <a:t>, </a:t>
            </a:r>
            <a:r>
              <a:rPr lang="en-US" sz="2000" dirty="0"/>
              <a:t>each line of airborne </a:t>
            </a:r>
            <a:r>
              <a:rPr lang="en-US" sz="2000" dirty="0" err="1"/>
              <a:t>pushbroom</a:t>
            </a:r>
            <a:r>
              <a:rPr lang="en-US" sz="2000" dirty="0"/>
              <a:t> images is collected at different time instants. Perspective geometry varies with each </a:t>
            </a:r>
            <a:r>
              <a:rPr lang="en-US" sz="2000" dirty="0" err="1"/>
              <a:t>pushbroom</a:t>
            </a:r>
            <a:r>
              <a:rPr lang="en-US" sz="2000" dirty="0"/>
              <a:t> line</a:t>
            </a:r>
            <a:r>
              <a:rPr lang="sk-SK" sz="2000" dirty="0"/>
              <a:t>, </a:t>
            </a:r>
            <a:r>
              <a:rPr lang="en-US" sz="2000" dirty="0"/>
              <a:t>leading to different line displacement, and thus turning the rectification process more difficult</a:t>
            </a:r>
            <a:endParaRPr lang="sk-SK" sz="2000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0811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With a push-broom spectrometer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f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spectral 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image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data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are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recorded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simultaneously</a:t>
            </a:r>
            <a:r>
              <a:rPr lang="sk-SK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per </a:t>
            </a:r>
            <a:r>
              <a:rPr lang="sk-SK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line</a:t>
            </a:r>
            <a:endParaRPr lang="sk-SK" sz="2000" dirty="0"/>
          </a:p>
          <a:p>
            <a:pPr marL="342900" lvl="1" indent="-342900" algn="just">
              <a:spcBef>
                <a:spcPts val="800"/>
              </a:spcBef>
              <a:buFont typeface="Arial" charset="0"/>
              <a:buChar char="•"/>
            </a:pPr>
            <a:r>
              <a:rPr lang="sk-SK" sz="2000" dirty="0" err="1"/>
              <a:t>However</a:t>
            </a:r>
            <a:r>
              <a:rPr lang="sk-SK" sz="2000" dirty="0"/>
              <a:t>, </a:t>
            </a:r>
            <a:r>
              <a:rPr lang="en-US" sz="2000" dirty="0"/>
              <a:t>each line of airborne </a:t>
            </a:r>
            <a:r>
              <a:rPr lang="en-US" sz="2000" dirty="0" err="1"/>
              <a:t>pushbroom</a:t>
            </a:r>
            <a:r>
              <a:rPr lang="en-US" sz="2000" dirty="0"/>
              <a:t> images is collected at different time instants. Perspective geometry varies with each </a:t>
            </a:r>
            <a:r>
              <a:rPr lang="en-US" sz="2000" dirty="0" err="1"/>
              <a:t>pushbroom</a:t>
            </a:r>
            <a:r>
              <a:rPr lang="en-US" sz="2000" dirty="0"/>
              <a:t> line</a:t>
            </a:r>
            <a:r>
              <a:rPr lang="sk-SK" sz="2000" dirty="0"/>
              <a:t>, </a:t>
            </a:r>
            <a:r>
              <a:rPr lang="en-US" sz="2000" dirty="0"/>
              <a:t>leading to different line displacement, and thus turning the rectification process more difficult</a:t>
            </a:r>
            <a:endParaRPr lang="sk-SK" sz="2000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6123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3234-0FB4-411A-A305-7E0424746520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873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82D8-B61E-4F4E-A501-8AD4F5C187BF}" type="datetimeFigureOut">
              <a:rPr lang="sk-SK" smtClean="0"/>
              <a:t>11. 12. 2024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0953-51BE-4C55-BD88-D1D2D3D9F1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7336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82D8-B61E-4F4E-A501-8AD4F5C187BF}" type="datetimeFigureOut">
              <a:rPr lang="sk-SK" smtClean="0"/>
              <a:t>11. 12. 2024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0953-51BE-4C55-BD88-D1D2D3D9F1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7117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82D8-B61E-4F4E-A501-8AD4F5C187BF}" type="datetimeFigureOut">
              <a:rPr lang="sk-SK" smtClean="0"/>
              <a:t>11. 12. 2024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0953-51BE-4C55-BD88-D1D2D3D9F1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918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82D8-B61E-4F4E-A501-8AD4F5C187BF}" type="datetimeFigureOut">
              <a:rPr lang="sk-SK" smtClean="0"/>
              <a:t>11. 12. 2024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0953-51BE-4C55-BD88-D1D2D3D9F1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41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82D8-B61E-4F4E-A501-8AD4F5C187BF}" type="datetimeFigureOut">
              <a:rPr lang="sk-SK" smtClean="0"/>
              <a:t>11. 12. 2024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0953-51BE-4C55-BD88-D1D2D3D9F1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2349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82D8-B61E-4F4E-A501-8AD4F5C187BF}" type="datetimeFigureOut">
              <a:rPr lang="sk-SK" smtClean="0"/>
              <a:t>11. 12. 2024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0953-51BE-4C55-BD88-D1D2D3D9F1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620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82D8-B61E-4F4E-A501-8AD4F5C187BF}" type="datetimeFigureOut">
              <a:rPr lang="sk-SK" smtClean="0"/>
              <a:t>11. 12. 2024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0953-51BE-4C55-BD88-D1D2D3D9F1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0318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82D8-B61E-4F4E-A501-8AD4F5C187BF}" type="datetimeFigureOut">
              <a:rPr lang="sk-SK" smtClean="0"/>
              <a:t>11. 12. 2024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0953-51BE-4C55-BD88-D1D2D3D9F1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331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82D8-B61E-4F4E-A501-8AD4F5C187BF}" type="datetimeFigureOut">
              <a:rPr lang="sk-SK" smtClean="0"/>
              <a:t>11. 12. 2024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0953-51BE-4C55-BD88-D1D2D3D9F1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513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82D8-B61E-4F4E-A501-8AD4F5C187BF}" type="datetimeFigureOut">
              <a:rPr lang="sk-SK" smtClean="0"/>
              <a:t>11. 12. 2024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0953-51BE-4C55-BD88-D1D2D3D9F1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984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82D8-B61E-4F4E-A501-8AD4F5C187BF}" type="datetimeFigureOut">
              <a:rPr lang="sk-SK" smtClean="0"/>
              <a:t>11. 12. 2024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70953-51BE-4C55-BD88-D1D2D3D9F1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0836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082D8-B61E-4F4E-A501-8AD4F5C187BF}" type="datetimeFigureOut">
              <a:rPr lang="sk-SK" smtClean="0"/>
              <a:t>11. 12. 2024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70953-51BE-4C55-BD88-D1D2D3D9F1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04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ional Institute of Geophysics and Volcanology (INGV) - EuroGOOS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r="24713"/>
          <a:stretch/>
        </p:blipFill>
        <p:spPr bwMode="auto">
          <a:xfrm>
            <a:off x="73219" y="732317"/>
            <a:ext cx="729739" cy="57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bdĺžnik 30">
            <a:extLst>
              <a:ext uri="{FF2B5EF4-FFF2-40B4-BE49-F238E27FC236}">
                <a16:creationId xmlns:a16="http://schemas.microsoft.com/office/drawing/2014/main" id="{9725B087-ED2E-484B-A3CC-160A01E709AC}"/>
              </a:ext>
            </a:extLst>
          </p:cNvPr>
          <p:cNvSpPr/>
          <p:nvPr/>
        </p:nvSpPr>
        <p:spPr>
          <a:xfrm>
            <a:off x="19048" y="6043835"/>
            <a:ext cx="12201525" cy="769521"/>
          </a:xfrm>
          <a:prstGeom prst="rect">
            <a:avLst/>
          </a:prstGeom>
          <a:solidFill>
            <a:srgbClr val="002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78A2D6C-E501-49CE-8DE1-6F8C570979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2371" r="-312" b="2862"/>
          <a:stretch/>
        </p:blipFill>
        <p:spPr>
          <a:xfrm>
            <a:off x="19049" y="1466850"/>
            <a:ext cx="12230099" cy="4707492"/>
          </a:xfrm>
          <a:prstGeom prst="rect">
            <a:avLst/>
          </a:prstGeom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D82D859C-F40F-4006-911D-C852C40DD4FC}"/>
              </a:ext>
            </a:extLst>
          </p:cNvPr>
          <p:cNvGrpSpPr/>
          <p:nvPr/>
        </p:nvGrpSpPr>
        <p:grpSpPr>
          <a:xfrm>
            <a:off x="1" y="2353346"/>
            <a:ext cx="8729662" cy="2775876"/>
            <a:chOff x="-83977" y="2985853"/>
            <a:chExt cx="8232182" cy="2955694"/>
          </a:xfrm>
        </p:grpSpPr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BA7BC132-BFC5-4087-A56D-09D6FFBA64E3}"/>
                </a:ext>
              </a:extLst>
            </p:cNvPr>
            <p:cNvGrpSpPr/>
            <p:nvPr/>
          </p:nvGrpSpPr>
          <p:grpSpPr>
            <a:xfrm>
              <a:off x="-83977" y="2985853"/>
              <a:ext cx="7911796" cy="2955694"/>
              <a:chOff x="-83977" y="2985853"/>
              <a:chExt cx="7911796" cy="2955694"/>
            </a:xfrm>
          </p:grpSpPr>
          <p:sp>
            <p:nvSpPr>
              <p:cNvPr id="14" name="Obdĺžnik 13">
                <a:extLst>
                  <a:ext uri="{FF2B5EF4-FFF2-40B4-BE49-F238E27FC236}">
                    <a16:creationId xmlns:a16="http://schemas.microsoft.com/office/drawing/2014/main" id="{EC521153-F2DD-4DEE-A71A-14D52BAF16BF}"/>
                  </a:ext>
                </a:extLst>
              </p:cNvPr>
              <p:cNvSpPr/>
              <p:nvPr/>
            </p:nvSpPr>
            <p:spPr>
              <a:xfrm>
                <a:off x="-83977" y="2985853"/>
                <a:ext cx="7911796" cy="2955694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9" name="BlokTextu 8">
                <a:extLst>
                  <a:ext uri="{FF2B5EF4-FFF2-40B4-BE49-F238E27FC236}">
                    <a16:creationId xmlns:a16="http://schemas.microsoft.com/office/drawing/2014/main" id="{BEF422E0-63F0-4399-85A6-CBA1A7FB00EC}"/>
                  </a:ext>
                </a:extLst>
              </p:cNvPr>
              <p:cNvSpPr txBox="1"/>
              <p:nvPr/>
            </p:nvSpPr>
            <p:spPr>
              <a:xfrm>
                <a:off x="62347" y="3090429"/>
                <a:ext cx="7655507" cy="2772000"/>
              </a:xfrm>
              <a:prstGeom prst="rect">
                <a:avLst/>
              </a:prstGeom>
              <a:solidFill>
                <a:srgbClr val="006E9F"/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sk-SK" sz="3600" b="1" kern="1000" spc="-3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3" name="Obdĺžnik 2">
              <a:extLst>
                <a:ext uri="{FF2B5EF4-FFF2-40B4-BE49-F238E27FC236}">
                  <a16:creationId xmlns:a16="http://schemas.microsoft.com/office/drawing/2014/main" id="{F8BF107A-86E5-487D-81D3-1C3D80EB37D0}"/>
                </a:ext>
              </a:extLst>
            </p:cNvPr>
            <p:cNvSpPr/>
            <p:nvPr/>
          </p:nvSpPr>
          <p:spPr>
            <a:xfrm>
              <a:off x="176622" y="3102872"/>
              <a:ext cx="7971583" cy="14665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sk-SK" sz="5000" kern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Airborne</a:t>
              </a:r>
              <a:r>
                <a:rPr lang="sk-SK" sz="5000" kern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 Laser </a:t>
              </a:r>
              <a:r>
                <a:rPr lang="sk-SK" sz="5000" kern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Scanning</a:t>
              </a:r>
              <a:r>
                <a:rPr lang="sk-SK" sz="1050" kern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/>
              </a:r>
              <a:br>
                <a:rPr lang="sk-SK" sz="1050" kern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endParaRPr lang="sk-SK" sz="1050" kern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sk-SK" kern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data</a:t>
              </a:r>
              <a:r>
                <a:rPr lang="sk-SK" kern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sk-SK" kern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quality</a:t>
              </a:r>
              <a:r>
                <a:rPr lang="sk-SK" kern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sk-SK" kern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assessment</a:t>
              </a:r>
              <a:r>
                <a:rPr lang="sk-SK" kern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, lidar </a:t>
              </a:r>
              <a:r>
                <a:rPr lang="sk-SK" kern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data</a:t>
              </a:r>
              <a:r>
                <a:rPr lang="sk-SK" kern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sk-SK" kern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classification</a:t>
              </a:r>
              <a:r>
                <a:rPr lang="sk-SK" kern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, </a:t>
              </a:r>
              <a:r>
                <a:rPr lang="sk-SK" kern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geomorphometric</a:t>
              </a:r>
              <a:r>
                <a:rPr lang="sk-SK" kern="1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sk-SK" kern="1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analysis</a:t>
              </a:r>
              <a:endParaRPr lang="sk-SK" sz="2400" kern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5" name="Obdĺžnik 14">
            <a:extLst>
              <a:ext uri="{FF2B5EF4-FFF2-40B4-BE49-F238E27FC236}">
                <a16:creationId xmlns:a16="http://schemas.microsoft.com/office/drawing/2014/main" id="{A0A2A15B-4FE8-4C9E-9CB3-ABCDA347CC4A}"/>
              </a:ext>
            </a:extLst>
          </p:cNvPr>
          <p:cNvSpPr/>
          <p:nvPr/>
        </p:nvSpPr>
        <p:spPr>
          <a:xfrm>
            <a:off x="19049" y="113899"/>
            <a:ext cx="12172951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lnSpc>
                <a:spcPts val="23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400" cap="all" spc="400" dirty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INTERNATIONAL REMOTE SENSING SUMMER SCHOOL </a:t>
            </a:r>
            <a:endParaRPr lang="sk-SK" sz="1400" cap="all" spc="400" dirty="0" smtClean="0">
              <a:solidFill>
                <a:srgbClr val="333333"/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algn="r" fontAlgn="auto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400" dirty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Experiencing Remote Sensing on Sardinia inland site: </a:t>
            </a:r>
            <a:r>
              <a:rPr lang="en-GB" sz="1400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</a:t>
            </a:r>
            <a:r>
              <a:rPr lang="en-GB" sz="1400" dirty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summer school </a:t>
            </a:r>
            <a:r>
              <a:rPr lang="sk-SK" sz="1400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/>
            </a:r>
            <a:br>
              <a:rPr lang="sk-SK" sz="1400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</a:br>
            <a:r>
              <a:rPr lang="en-GB" sz="1400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on </a:t>
            </a:r>
            <a:r>
              <a:rPr lang="en-GB" sz="1400" dirty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instruments and methodology </a:t>
            </a:r>
            <a:r>
              <a:rPr lang="en-GB" sz="1400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for </a:t>
            </a:r>
            <a:r>
              <a:rPr lang="en-GB" sz="1400" dirty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 CAL/VAL site for Optical data </a:t>
            </a:r>
          </a:p>
          <a:p>
            <a:pPr algn="r"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San </a:t>
            </a:r>
            <a:r>
              <a:rPr lang="sk-SK" sz="1400" cap="all" dirty="0" err="1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Vero</a:t>
            </a:r>
            <a:r>
              <a:rPr lang="sk-SK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</a:t>
            </a:r>
            <a:r>
              <a:rPr lang="sk-SK" sz="1400" cap="all" dirty="0" err="1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MiLIS</a:t>
            </a:r>
            <a:r>
              <a:rPr lang="sk-SK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 </a:t>
            </a:r>
            <a:r>
              <a:rPr lang="sk-SK" sz="1400" dirty="0">
                <a:solidFill>
                  <a:srgbClr val="33333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|</a:t>
            </a:r>
            <a:r>
              <a:rPr lang="sk-SK" sz="1400" dirty="0">
                <a:solidFill>
                  <a:srgbClr val="333333"/>
                </a:solidFill>
              </a:rPr>
              <a:t>  </a:t>
            </a:r>
            <a:r>
              <a:rPr lang="sk-SK" sz="1400" cap="all" dirty="0" err="1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italy</a:t>
            </a:r>
            <a:r>
              <a:rPr lang="sk-SK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 </a:t>
            </a:r>
            <a:r>
              <a:rPr lang="sk-SK" sz="1400" dirty="0">
                <a:solidFill>
                  <a:srgbClr val="33333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|</a:t>
            </a:r>
            <a:r>
              <a:rPr lang="sk-SK" sz="1400" dirty="0">
                <a:solidFill>
                  <a:srgbClr val="333333"/>
                </a:solidFill>
              </a:rPr>
              <a:t>  </a:t>
            </a:r>
            <a:r>
              <a:rPr lang="sk-SK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17</a:t>
            </a:r>
            <a:r>
              <a:rPr lang="nl-NL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 </a:t>
            </a:r>
            <a:r>
              <a:rPr lang="nl-NL" sz="1400" cap="all" dirty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- </a:t>
            </a:r>
            <a:r>
              <a:rPr lang="sk-SK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21</a:t>
            </a:r>
            <a:r>
              <a:rPr lang="nl-NL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 </a:t>
            </a:r>
            <a:r>
              <a:rPr lang="sk-SK" sz="1400" cap="all" dirty="0" err="1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july</a:t>
            </a:r>
            <a:r>
              <a:rPr lang="sk-SK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</a:t>
            </a:r>
            <a:r>
              <a:rPr lang="nl-NL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20</a:t>
            </a:r>
            <a:r>
              <a:rPr lang="sk-SK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23</a:t>
            </a:r>
            <a:endParaRPr lang="nl-NL" sz="1400" cap="all" dirty="0">
              <a:solidFill>
                <a:srgbClr val="333333"/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71D04EB8-D38F-4218-937A-2EE2CA2E9CBC}"/>
              </a:ext>
            </a:extLst>
          </p:cNvPr>
          <p:cNvSpPr/>
          <p:nvPr/>
        </p:nvSpPr>
        <p:spPr>
          <a:xfrm>
            <a:off x="260600" y="6200412"/>
            <a:ext cx="5206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66700">
              <a:spcBef>
                <a:spcPts val="600"/>
              </a:spcBef>
              <a:spcAft>
                <a:spcPts val="1200"/>
              </a:spcAft>
            </a:pPr>
            <a:r>
              <a:rPr lang="sk-SK" sz="16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INSTITUTE OF GEOGRAPHY, FACULTY OF SCIENCE, PAVOL JOZEF ŠAFÁRIK UNIVERSITY IN KOŠICE, SLOVAKIA</a:t>
            </a:r>
          </a:p>
        </p:txBody>
      </p:sp>
      <p:cxnSp>
        <p:nvCxnSpPr>
          <p:cNvPr id="16" name="Rovná spojnica 15">
            <a:extLst>
              <a:ext uri="{FF2B5EF4-FFF2-40B4-BE49-F238E27FC236}">
                <a16:creationId xmlns:a16="http://schemas.microsoft.com/office/drawing/2014/main" id="{76A747F1-6AF7-4135-9E25-BFE4DB25CEF2}"/>
              </a:ext>
            </a:extLst>
          </p:cNvPr>
          <p:cNvCxnSpPr/>
          <p:nvPr/>
        </p:nvCxnSpPr>
        <p:spPr>
          <a:xfrm>
            <a:off x="19049" y="6132149"/>
            <a:ext cx="12172951" cy="0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1">
            <a:extLst>
              <a:ext uri="{FF2B5EF4-FFF2-40B4-BE49-F238E27FC236}">
                <a16:creationId xmlns:a16="http://schemas.microsoft.com/office/drawing/2014/main" id="{77E1E941-8D95-447A-9674-75FE0AC91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5403" y="5677924"/>
            <a:ext cx="1146713" cy="1097333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C9625CEA-B349-47F5-850B-186AA5D7D4DD}"/>
              </a:ext>
            </a:extLst>
          </p:cNvPr>
          <p:cNvCxnSpPr/>
          <p:nvPr/>
        </p:nvCxnSpPr>
        <p:spPr>
          <a:xfrm>
            <a:off x="19049" y="1434385"/>
            <a:ext cx="12172951" cy="0"/>
          </a:xfrm>
          <a:prstGeom prst="line">
            <a:avLst/>
          </a:prstGeom>
          <a:ln w="6032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D075216E-5BD8-42F6-90F6-C707BD1A369B}"/>
              </a:ext>
            </a:extLst>
          </p:cNvPr>
          <p:cNvGrpSpPr/>
          <p:nvPr/>
        </p:nvGrpSpPr>
        <p:grpSpPr>
          <a:xfrm>
            <a:off x="2051105" y="5226026"/>
            <a:ext cx="6354333" cy="369332"/>
            <a:chOff x="2727797" y="4975912"/>
            <a:chExt cx="5184000" cy="369332"/>
          </a:xfrm>
        </p:grpSpPr>
        <p:sp>
          <p:nvSpPr>
            <p:cNvPr id="24" name="Obdĺžnik 23">
              <a:extLst>
                <a:ext uri="{FF2B5EF4-FFF2-40B4-BE49-F238E27FC236}">
                  <a16:creationId xmlns:a16="http://schemas.microsoft.com/office/drawing/2014/main" id="{B1779611-5781-4981-AFE8-D9231F53C81F}"/>
                </a:ext>
              </a:extLst>
            </p:cNvPr>
            <p:cNvSpPr/>
            <p:nvPr/>
          </p:nvSpPr>
          <p:spPr>
            <a:xfrm>
              <a:off x="2727797" y="5001140"/>
              <a:ext cx="5184000" cy="324000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BlokTextu 11">
              <a:extLst>
                <a:ext uri="{FF2B5EF4-FFF2-40B4-BE49-F238E27FC236}">
                  <a16:creationId xmlns:a16="http://schemas.microsoft.com/office/drawing/2014/main" id="{A005237D-1BA7-4E4A-B435-9E917F3C8CC2}"/>
                </a:ext>
              </a:extLst>
            </p:cNvPr>
            <p:cNvSpPr txBox="1"/>
            <p:nvPr/>
          </p:nvSpPr>
          <p:spPr>
            <a:xfrm>
              <a:off x="2765993" y="4975912"/>
              <a:ext cx="5109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dirty="0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Ján</a:t>
              </a:r>
              <a:r>
                <a:rPr lang="sk-SK" cap="all" dirty="0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sk-SK" cap="all" dirty="0" err="1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kaňuk</a:t>
              </a:r>
              <a:r>
                <a:rPr lang="sk-SK" cap="all" dirty="0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, J</a:t>
              </a:r>
              <a:r>
                <a:rPr lang="sk-SK" dirty="0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án</a:t>
              </a:r>
              <a:r>
                <a:rPr lang="sk-SK" cap="all" dirty="0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ŠAŠAK, </a:t>
              </a:r>
              <a:r>
                <a:rPr lang="sk-SK" dirty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Michal</a:t>
              </a:r>
              <a:r>
                <a:rPr lang="sk-SK" cap="all" dirty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sk-SK" cap="all" dirty="0" err="1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gallay</a:t>
              </a:r>
              <a:r>
                <a:rPr lang="sk-SK" cap="all" dirty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, </a:t>
              </a:r>
              <a:r>
                <a:rPr lang="sk-SK" dirty="0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Katarína</a:t>
              </a:r>
              <a:r>
                <a:rPr lang="sk-SK" cap="all" dirty="0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sk-SK" cap="all" dirty="0" err="1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onačillová</a:t>
              </a:r>
              <a:r>
                <a:rPr lang="sk-SK" cap="all" dirty="0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endParaRPr lang="sk-SK" dirty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30" name="Obdĺžnik 29">
            <a:extLst>
              <a:ext uri="{FF2B5EF4-FFF2-40B4-BE49-F238E27FC236}">
                <a16:creationId xmlns:a16="http://schemas.microsoft.com/office/drawing/2014/main" id="{A486FAA4-6932-44ED-876E-52C174233B72}"/>
              </a:ext>
            </a:extLst>
          </p:cNvPr>
          <p:cNvSpPr/>
          <p:nvPr/>
        </p:nvSpPr>
        <p:spPr>
          <a:xfrm>
            <a:off x="8261577" y="6165235"/>
            <a:ext cx="2692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66700">
              <a:spcBef>
                <a:spcPts val="600"/>
              </a:spcBef>
              <a:spcAft>
                <a:spcPts val="1200"/>
              </a:spcAft>
            </a:pPr>
            <a:r>
              <a:rPr lang="sk-SK" sz="1600" spc="3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geografia.science.upjs.sk</a:t>
            </a:r>
            <a:br>
              <a:rPr lang="sk-SK" sz="1600" spc="3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sk-SK" sz="1600" spc="30" dirty="0" smtClean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jan.kanuk@upjs.sk</a:t>
            </a:r>
            <a:endParaRPr lang="sk-SK" sz="1600" spc="3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8" y="76879"/>
            <a:ext cx="2607082" cy="647169"/>
          </a:xfrm>
          <a:prstGeom prst="rect">
            <a:avLst/>
          </a:prstGeom>
        </p:spPr>
      </p:pic>
      <p:pic>
        <p:nvPicPr>
          <p:cNvPr id="1028" name="Picture 4" descr="HOME - www.esspinhorizon.eu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750" y="160395"/>
            <a:ext cx="1803275" cy="4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noInnovation2021 - ITALIAN SPACE AGENCY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94" y="788629"/>
            <a:ext cx="987831" cy="48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talian Society of Remote Sensing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11" y="832780"/>
            <a:ext cx="695414" cy="43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62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obsahu 2">
            <a:extLst>
              <a:ext uri="{FF2B5EF4-FFF2-40B4-BE49-F238E27FC236}">
                <a16:creationId xmlns:a16="http://schemas.microsoft.com/office/drawing/2014/main" id="{9D153551-F063-41D9-A9B2-B3417551B9B0}"/>
              </a:ext>
            </a:extLst>
          </p:cNvPr>
          <p:cNvSpPr txBox="1">
            <a:spLocks/>
          </p:cNvSpPr>
          <p:nvPr/>
        </p:nvSpPr>
        <p:spPr>
          <a:xfrm>
            <a:off x="3942615" y="1090399"/>
            <a:ext cx="8149684" cy="5835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0" dirty="0">
              <a:solidFill>
                <a:prstClr val="white"/>
              </a:solidFill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3200" dirty="0">
              <a:solidFill>
                <a:srgbClr val="006E9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F3BF9D3B-FCA7-4BE4-BCDA-AECBCF4B2375}"/>
              </a:ext>
            </a:extLst>
          </p:cNvPr>
          <p:cNvSpPr/>
          <p:nvPr/>
        </p:nvSpPr>
        <p:spPr>
          <a:xfrm>
            <a:off x="3600" y="214320"/>
            <a:ext cx="12185396" cy="830997"/>
          </a:xfrm>
          <a:prstGeom prst="rect">
            <a:avLst/>
          </a:prstGeom>
          <a:solidFill>
            <a:srgbClr val="006E9F"/>
          </a:solidFill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800" b="1" cap="all" spc="300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</a:t>
            </a:r>
            <a:r>
              <a:rPr lang="sk-SK" sz="4800" b="1" cap="all" spc="300" dirty="0" err="1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LiDAR</a:t>
            </a:r>
            <a:r>
              <a:rPr lang="sk-SK" sz="4800" b="1" cap="all" spc="300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</a:t>
            </a:r>
            <a:r>
              <a:rPr lang="sk-SK" sz="4800" b="1" cap="all" spc="300" dirty="0" err="1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data</a:t>
            </a:r>
            <a:r>
              <a:rPr lang="sk-SK" sz="4800" b="1" cap="all" spc="300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</a:t>
            </a:r>
            <a:r>
              <a:rPr lang="sk-SK" sz="4800" b="1" cap="all" spc="300" dirty="0" err="1" smtClean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Classification</a:t>
            </a:r>
            <a:endParaRPr lang="sk-SK" sz="4800" b="1" cap="all" spc="300" dirty="0">
              <a:solidFill>
                <a:schemeClr val="bg1"/>
              </a:solidFill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  <p:sp>
        <p:nvSpPr>
          <p:cNvPr id="6" name="Zástupný symbol obsahu 2">
            <a:extLst>
              <a:ext uri="{FF2B5EF4-FFF2-40B4-BE49-F238E27FC236}">
                <a16:creationId xmlns:a16="http://schemas.microsoft.com/office/drawing/2014/main" id="{413E193D-FFB9-4465-A756-1876B69443FD}"/>
              </a:ext>
            </a:extLst>
          </p:cNvPr>
          <p:cNvSpPr txBox="1">
            <a:spLocks/>
          </p:cNvSpPr>
          <p:nvPr/>
        </p:nvSpPr>
        <p:spPr>
          <a:xfrm>
            <a:off x="190226" y="1090400"/>
            <a:ext cx="3843389" cy="583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 err="1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Tool</a:t>
            </a:r>
            <a:r>
              <a:rPr lang="sk-SK" sz="3200" dirty="0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sk-SK" sz="3200" b="1" dirty="0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3200" b="1" dirty="0" err="1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lasindex</a:t>
            </a:r>
            <a:r>
              <a:rPr lang="sk-SK" sz="3200" b="1" dirty="0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400" b="1" dirty="0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(ak je potrebné)</a:t>
            </a:r>
            <a:endParaRPr lang="sk-SK" sz="1400" b="1" dirty="0">
              <a:solidFill>
                <a:srgbClr val="006E9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B7C21B89-7639-4D76-A1E9-F45A478FD070}"/>
              </a:ext>
            </a:extLst>
          </p:cNvPr>
          <p:cNvCxnSpPr>
            <a:cxnSpLocks/>
          </p:cNvCxnSpPr>
          <p:nvPr/>
        </p:nvCxnSpPr>
        <p:spPr>
          <a:xfrm>
            <a:off x="19049" y="1020042"/>
            <a:ext cx="12172951" cy="0"/>
          </a:xfrm>
          <a:prstGeom prst="line">
            <a:avLst/>
          </a:prstGeom>
          <a:ln w="60325">
            <a:solidFill>
              <a:srgbClr val="002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39" name="Zástupný symbol obsahu 2"/>
          <p:cNvSpPr>
            <a:spLocks noGrp="1"/>
          </p:cNvSpPr>
          <p:nvPr>
            <p:ph idx="4294967295"/>
          </p:nvPr>
        </p:nvSpPr>
        <p:spPr>
          <a:xfrm>
            <a:off x="3909375" y="1240435"/>
            <a:ext cx="8182924" cy="367873"/>
          </a:xfrm>
        </p:spPr>
        <p:txBody>
          <a:bodyPr>
            <a:noAutofit/>
          </a:bodyPr>
          <a:lstStyle/>
          <a:p>
            <a:pPr marL="342900" lvl="1" indent="-342900" algn="just">
              <a:spcBef>
                <a:spcPts val="800"/>
              </a:spcBef>
              <a:buClr>
                <a:srgbClr val="005074"/>
              </a:buClr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 tool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creates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LAX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file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that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contains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spatial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indexing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information</a:t>
            </a:r>
            <a:endParaRPr lang="sk-SK" sz="2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Zástupný symbol obsahu 2">
            <a:extLst>
              <a:ext uri="{FF2B5EF4-FFF2-40B4-BE49-F238E27FC236}">
                <a16:creationId xmlns:a16="http://schemas.microsoft.com/office/drawing/2014/main" id="{9D153551-F063-41D9-A9B2-B3417551B9B0}"/>
              </a:ext>
            </a:extLst>
          </p:cNvPr>
          <p:cNvSpPr txBox="1">
            <a:spLocks/>
          </p:cNvSpPr>
          <p:nvPr/>
        </p:nvSpPr>
        <p:spPr>
          <a:xfrm>
            <a:off x="3942615" y="1869072"/>
            <a:ext cx="6107239" cy="5835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0" dirty="0">
              <a:solidFill>
                <a:prstClr val="white"/>
              </a:solidFill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3200" dirty="0">
              <a:solidFill>
                <a:srgbClr val="006E9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Zástupný symbol obsahu 2">
            <a:extLst>
              <a:ext uri="{FF2B5EF4-FFF2-40B4-BE49-F238E27FC236}">
                <a16:creationId xmlns:a16="http://schemas.microsoft.com/office/drawing/2014/main" id="{413E193D-FFB9-4465-A756-1876B69443FD}"/>
              </a:ext>
            </a:extLst>
          </p:cNvPr>
          <p:cNvSpPr txBox="1">
            <a:spLocks/>
          </p:cNvSpPr>
          <p:nvPr/>
        </p:nvSpPr>
        <p:spPr>
          <a:xfrm>
            <a:off x="190227" y="1869073"/>
            <a:ext cx="9859627" cy="583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 err="1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Tool</a:t>
            </a:r>
            <a:r>
              <a:rPr lang="sk-SK" sz="3200" dirty="0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sk-SK" sz="3200" b="1" dirty="0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3200" b="1" dirty="0" err="1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lastile</a:t>
            </a:r>
            <a:endParaRPr lang="sk-SK" sz="3200" b="1" dirty="0">
              <a:solidFill>
                <a:srgbClr val="006E9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Zástupný symbol obsahu 2"/>
          <p:cNvSpPr txBox="1">
            <a:spLocks/>
          </p:cNvSpPr>
          <p:nvPr/>
        </p:nvSpPr>
        <p:spPr>
          <a:xfrm>
            <a:off x="3909375" y="2019108"/>
            <a:ext cx="6200292" cy="367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algn="just">
              <a:spcBef>
                <a:spcPts val="800"/>
              </a:spcBef>
              <a:buClr>
                <a:srgbClr val="005074"/>
              </a:buClr>
              <a:buFont typeface="Wingdings" panose="05000000000000000000" pitchFamily="2" charset="2"/>
              <a:buChar char="§"/>
            </a:pPr>
            <a:r>
              <a:rPr lang="en-US" sz="22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 tool </a:t>
            </a:r>
            <a:r>
              <a:rPr lang="sk-SK" sz="22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tiles</a:t>
            </a:r>
            <a:r>
              <a:rPr lang="en-US" sz="22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point cloud into regular square tiles</a:t>
            </a:r>
            <a:endParaRPr lang="sk-SK" sz="2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53" y="2797781"/>
            <a:ext cx="4638027" cy="1982063"/>
          </a:xfrm>
          <a:prstGeom prst="rect">
            <a:avLst/>
          </a:prstGeom>
        </p:spPr>
      </p:pic>
      <p:sp>
        <p:nvSpPr>
          <p:cNvPr id="12" name="Zástupný symbol obsahu 2"/>
          <p:cNvSpPr txBox="1">
            <a:spLocks/>
          </p:cNvSpPr>
          <p:nvPr/>
        </p:nvSpPr>
        <p:spPr>
          <a:xfrm>
            <a:off x="190227" y="5508598"/>
            <a:ext cx="6390038" cy="1349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spcBef>
                <a:spcPts val="800"/>
              </a:spcBef>
              <a:buClr>
                <a:srgbClr val="005074"/>
              </a:buClr>
              <a:buNone/>
            </a:pPr>
            <a:r>
              <a:rPr lang="en-US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Parameters:</a:t>
            </a:r>
            <a:r>
              <a:rPr lang="sk-SK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	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tile</a:t>
            </a:r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size 5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0</a:t>
            </a:r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m</a:t>
            </a:r>
          </a:p>
          <a:p>
            <a:pPr marL="0" lvl="1" indent="0" algn="just">
              <a:spcBef>
                <a:spcPts val="800"/>
              </a:spcBef>
              <a:buClr>
                <a:srgbClr val="005074"/>
              </a:buClr>
              <a:buNone/>
            </a:pPr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	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buffer</a:t>
            </a:r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5 m</a:t>
            </a:r>
            <a:endParaRPr lang="en-U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lvl="1" indent="0" algn="just">
              <a:spcBef>
                <a:spcPts val="800"/>
              </a:spcBef>
              <a:buClr>
                <a:srgbClr val="005074"/>
              </a:buClr>
              <a:buNone/>
            </a:pPr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	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ll_x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(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shift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along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X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axis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57 m</a:t>
            </a:r>
            <a:endParaRPr lang="en-U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lvl="1" indent="0" algn="just">
              <a:spcBef>
                <a:spcPts val="800"/>
              </a:spcBef>
              <a:buClr>
                <a:srgbClr val="005074"/>
              </a:buClr>
              <a:buNone/>
            </a:pPr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	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ll_y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(</a:t>
            </a:r>
            <a:r>
              <a:rPr lang="sk-SK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shift</a:t>
            </a:r>
            <a:r>
              <a:rPr lang="sk-SK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along</a:t>
            </a:r>
            <a:r>
              <a:rPr lang="sk-SK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sk-SK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Y </a:t>
            </a:r>
            <a:r>
              <a:rPr lang="sk-SK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axis</a:t>
            </a:r>
            <a:r>
              <a:rPr lang="sk-SK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30 </a:t>
            </a:r>
            <a:r>
              <a:rPr lang="sk-SK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m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160" y="2991028"/>
            <a:ext cx="6045713" cy="1594644"/>
          </a:xfrm>
          <a:prstGeom prst="rect">
            <a:avLst/>
          </a:prstGeom>
        </p:spPr>
      </p:pic>
      <p:sp>
        <p:nvSpPr>
          <p:cNvPr id="4" name="Šípka doprava 3"/>
          <p:cNvSpPr/>
          <p:nvPr/>
        </p:nvSpPr>
        <p:spPr>
          <a:xfrm>
            <a:off x="5139853" y="3644749"/>
            <a:ext cx="622734" cy="287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ástupný symbol obsahu 2"/>
          <p:cNvSpPr txBox="1">
            <a:spLocks/>
          </p:cNvSpPr>
          <p:nvPr/>
        </p:nvSpPr>
        <p:spPr>
          <a:xfrm>
            <a:off x="6349525" y="5508598"/>
            <a:ext cx="5469926" cy="1349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spcBef>
                <a:spcPts val="800"/>
              </a:spcBef>
              <a:buClr>
                <a:srgbClr val="005074"/>
              </a:buClr>
              <a:buNone/>
            </a:pPr>
            <a:r>
              <a:rPr lang="en-US" sz="1800" b="1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Paramet</a:t>
            </a:r>
            <a:r>
              <a:rPr lang="sk-SK" sz="18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 si prispôsobte podľa veľkosti územia a počtu bodov. Ak máte viac ako 1,5 mil. bodov, musíte ich rozdeliť do viacerých dlaždíc (</a:t>
            </a:r>
            <a:r>
              <a:rPr lang="sk-SK" sz="1800" b="1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tiles</a:t>
            </a:r>
            <a:r>
              <a:rPr lang="sk-SK" sz="18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).</a:t>
            </a:r>
            <a:endParaRPr lang="en-US" sz="16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8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obsahu 2">
            <a:extLst>
              <a:ext uri="{FF2B5EF4-FFF2-40B4-BE49-F238E27FC236}">
                <a16:creationId xmlns:a16="http://schemas.microsoft.com/office/drawing/2014/main" id="{9D153551-F063-41D9-A9B2-B3417551B9B0}"/>
              </a:ext>
            </a:extLst>
          </p:cNvPr>
          <p:cNvSpPr txBox="1">
            <a:spLocks/>
          </p:cNvSpPr>
          <p:nvPr/>
        </p:nvSpPr>
        <p:spPr>
          <a:xfrm>
            <a:off x="3942615" y="1090399"/>
            <a:ext cx="8149684" cy="5835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0" dirty="0">
              <a:solidFill>
                <a:prstClr val="white"/>
              </a:solidFill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3200" dirty="0">
              <a:solidFill>
                <a:srgbClr val="006E9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F3BF9D3B-FCA7-4BE4-BCDA-AECBCF4B2375}"/>
              </a:ext>
            </a:extLst>
          </p:cNvPr>
          <p:cNvSpPr/>
          <p:nvPr/>
        </p:nvSpPr>
        <p:spPr>
          <a:xfrm>
            <a:off x="3600" y="214320"/>
            <a:ext cx="12185396" cy="830997"/>
          </a:xfrm>
          <a:prstGeom prst="rect">
            <a:avLst/>
          </a:prstGeom>
          <a:solidFill>
            <a:srgbClr val="006E9F"/>
          </a:solidFill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800" b="1" cap="all" spc="300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</a:t>
            </a:r>
            <a:r>
              <a:rPr lang="sk-SK" sz="4800" b="1" cap="all" spc="300" dirty="0" err="1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LiDAR</a:t>
            </a:r>
            <a:r>
              <a:rPr lang="sk-SK" sz="4800" b="1" cap="all" spc="300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</a:t>
            </a:r>
            <a:r>
              <a:rPr lang="sk-SK" sz="4800" b="1" cap="all" spc="300" dirty="0" err="1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data</a:t>
            </a:r>
            <a:r>
              <a:rPr lang="sk-SK" sz="4800" b="1" cap="all" spc="300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</a:t>
            </a:r>
            <a:r>
              <a:rPr lang="sk-SK" sz="4800" b="1" cap="all" spc="300" dirty="0" err="1" smtClean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Classification</a:t>
            </a:r>
            <a:endParaRPr lang="sk-SK" sz="4800" b="1" cap="all" spc="300" dirty="0">
              <a:solidFill>
                <a:schemeClr val="bg1"/>
              </a:solidFill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  <p:sp>
        <p:nvSpPr>
          <p:cNvPr id="6" name="Zástupný symbol obsahu 2">
            <a:extLst>
              <a:ext uri="{FF2B5EF4-FFF2-40B4-BE49-F238E27FC236}">
                <a16:creationId xmlns:a16="http://schemas.microsoft.com/office/drawing/2014/main" id="{413E193D-FFB9-4465-A756-1876B69443FD}"/>
              </a:ext>
            </a:extLst>
          </p:cNvPr>
          <p:cNvSpPr txBox="1">
            <a:spLocks/>
          </p:cNvSpPr>
          <p:nvPr/>
        </p:nvSpPr>
        <p:spPr>
          <a:xfrm>
            <a:off x="190227" y="1090400"/>
            <a:ext cx="3347732" cy="583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 err="1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Tool</a:t>
            </a:r>
            <a:r>
              <a:rPr lang="sk-SK" sz="3200" dirty="0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sk-SK" sz="3200" b="1" dirty="0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3200" b="1" dirty="0" err="1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lasnoise</a:t>
            </a:r>
            <a:endParaRPr lang="sk-SK" sz="3200" b="1" dirty="0">
              <a:solidFill>
                <a:srgbClr val="006E9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B7C21B89-7639-4D76-A1E9-F45A478FD070}"/>
              </a:ext>
            </a:extLst>
          </p:cNvPr>
          <p:cNvCxnSpPr>
            <a:cxnSpLocks/>
          </p:cNvCxnSpPr>
          <p:nvPr/>
        </p:nvCxnSpPr>
        <p:spPr>
          <a:xfrm>
            <a:off x="19049" y="1020042"/>
            <a:ext cx="12172951" cy="0"/>
          </a:xfrm>
          <a:prstGeom prst="line">
            <a:avLst/>
          </a:prstGeom>
          <a:ln w="60325">
            <a:solidFill>
              <a:srgbClr val="002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39" name="Zástupný symbol obsahu 2"/>
          <p:cNvSpPr>
            <a:spLocks noGrp="1"/>
          </p:cNvSpPr>
          <p:nvPr>
            <p:ph idx="4294967295"/>
          </p:nvPr>
        </p:nvSpPr>
        <p:spPr>
          <a:xfrm>
            <a:off x="3909375" y="1240435"/>
            <a:ext cx="8182924" cy="367873"/>
          </a:xfrm>
        </p:spPr>
        <p:txBody>
          <a:bodyPr>
            <a:noAutofit/>
          </a:bodyPr>
          <a:lstStyle/>
          <a:p>
            <a:pPr marL="342900" lvl="1" indent="-342900" algn="just">
              <a:spcBef>
                <a:spcPts val="800"/>
              </a:spcBef>
              <a:buClr>
                <a:srgbClr val="005074"/>
              </a:buClr>
              <a:buFont typeface="Wingdings" panose="05000000000000000000" pitchFamily="2" charset="2"/>
              <a:buChar char="§"/>
            </a:pP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removes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or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flags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isolated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(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noise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)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points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from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point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cloud</a:t>
            </a:r>
            <a:endParaRPr lang="sk-SK" sz="2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8" y="3383866"/>
            <a:ext cx="12117111" cy="2034168"/>
          </a:xfrm>
          <a:prstGeom prst="rect">
            <a:avLst/>
          </a:prstGeom>
        </p:spPr>
      </p:pic>
      <p:cxnSp>
        <p:nvCxnSpPr>
          <p:cNvPr id="15" name="Rovná spojovacia šípka 14"/>
          <p:cNvCxnSpPr/>
          <p:nvPr/>
        </p:nvCxnSpPr>
        <p:spPr>
          <a:xfrm>
            <a:off x="8819260" y="3406782"/>
            <a:ext cx="615297" cy="891752"/>
          </a:xfrm>
          <a:prstGeom prst="straightConnector1">
            <a:avLst/>
          </a:prstGeom>
          <a:ln w="28575">
            <a:solidFill>
              <a:srgbClr val="E566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ovacia šípka 17"/>
          <p:cNvCxnSpPr/>
          <p:nvPr/>
        </p:nvCxnSpPr>
        <p:spPr>
          <a:xfrm flipH="1">
            <a:off x="8169779" y="3406782"/>
            <a:ext cx="658027" cy="695198"/>
          </a:xfrm>
          <a:prstGeom prst="straightConnector1">
            <a:avLst/>
          </a:prstGeom>
          <a:ln w="28575">
            <a:solidFill>
              <a:srgbClr val="E566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BlokTextu 18"/>
          <p:cNvSpPr txBox="1"/>
          <p:nvPr/>
        </p:nvSpPr>
        <p:spPr>
          <a:xfrm>
            <a:off x="8446932" y="294888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E566B2"/>
                </a:solidFill>
              </a:rPr>
              <a:t>NOISE</a:t>
            </a:r>
            <a:endParaRPr lang="en-US" b="1" dirty="0">
              <a:solidFill>
                <a:srgbClr val="E566B2"/>
              </a:solidFill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470019" y="5418034"/>
            <a:ext cx="6108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Vyskúšajte najprv </a:t>
            </a:r>
            <a:r>
              <a:rPr lang="sk-SK" dirty="0" err="1" smtClean="0"/>
              <a:t>defaultne</a:t>
            </a:r>
            <a:r>
              <a:rPr lang="sk-SK" dirty="0" smtClean="0"/>
              <a:t> parametre </a:t>
            </a:r>
            <a:r>
              <a:rPr lang="sk-SK" i="1" dirty="0" err="1" smtClean="0"/>
              <a:t>stepxy</a:t>
            </a:r>
            <a:r>
              <a:rPr lang="sk-SK" i="1" dirty="0" smtClean="0"/>
              <a:t>, step z a </a:t>
            </a:r>
            <a:r>
              <a:rPr lang="sk-SK" i="1" dirty="0" err="1" smtClean="0"/>
              <a:t>isolated</a:t>
            </a:r>
            <a:r>
              <a:rPr lang="sk-SK" i="1" dirty="0" smtClean="0"/>
              <a:t>.</a:t>
            </a:r>
            <a:endParaRPr lang="sk-SK" dirty="0" smtClean="0"/>
          </a:p>
          <a:p>
            <a:r>
              <a:rPr lang="sk-SK" dirty="0" smtClean="0"/>
              <a:t>Ak nebudú fungovať dobre, skúste ich zmeniť.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39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obsahu 2">
            <a:extLst>
              <a:ext uri="{FF2B5EF4-FFF2-40B4-BE49-F238E27FC236}">
                <a16:creationId xmlns:a16="http://schemas.microsoft.com/office/drawing/2014/main" id="{9D153551-F063-41D9-A9B2-B3417551B9B0}"/>
              </a:ext>
            </a:extLst>
          </p:cNvPr>
          <p:cNvSpPr txBox="1">
            <a:spLocks/>
          </p:cNvSpPr>
          <p:nvPr/>
        </p:nvSpPr>
        <p:spPr>
          <a:xfrm>
            <a:off x="3942615" y="1090399"/>
            <a:ext cx="8149684" cy="8751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0" dirty="0">
              <a:solidFill>
                <a:prstClr val="white"/>
              </a:solidFill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3200" dirty="0">
              <a:solidFill>
                <a:srgbClr val="006E9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F3BF9D3B-FCA7-4BE4-BCDA-AECBCF4B2375}"/>
              </a:ext>
            </a:extLst>
          </p:cNvPr>
          <p:cNvSpPr/>
          <p:nvPr/>
        </p:nvSpPr>
        <p:spPr>
          <a:xfrm>
            <a:off x="3600" y="214320"/>
            <a:ext cx="12185396" cy="830997"/>
          </a:xfrm>
          <a:prstGeom prst="rect">
            <a:avLst/>
          </a:prstGeom>
          <a:solidFill>
            <a:srgbClr val="006E9F"/>
          </a:solidFill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800" b="1" cap="all" spc="300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</a:t>
            </a:r>
            <a:r>
              <a:rPr lang="sk-SK" sz="4800" b="1" cap="all" spc="300" dirty="0" err="1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LiDAR</a:t>
            </a:r>
            <a:r>
              <a:rPr lang="sk-SK" sz="4800" b="1" cap="all" spc="300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</a:t>
            </a:r>
            <a:r>
              <a:rPr lang="sk-SK" sz="4800" b="1" cap="all" spc="300" dirty="0" err="1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data</a:t>
            </a:r>
            <a:r>
              <a:rPr lang="sk-SK" sz="4800" b="1" cap="all" spc="300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</a:t>
            </a:r>
            <a:r>
              <a:rPr lang="sk-SK" sz="4800" b="1" cap="all" spc="300" dirty="0" err="1" smtClean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Classification</a:t>
            </a:r>
            <a:endParaRPr lang="sk-SK" sz="4800" b="1" cap="all" spc="300" dirty="0">
              <a:solidFill>
                <a:schemeClr val="bg1"/>
              </a:solidFill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  <p:sp>
        <p:nvSpPr>
          <p:cNvPr id="6" name="Zástupný symbol obsahu 2">
            <a:extLst>
              <a:ext uri="{FF2B5EF4-FFF2-40B4-BE49-F238E27FC236}">
                <a16:creationId xmlns:a16="http://schemas.microsoft.com/office/drawing/2014/main" id="{413E193D-FFB9-4465-A756-1876B69443FD}"/>
              </a:ext>
            </a:extLst>
          </p:cNvPr>
          <p:cNvSpPr txBox="1">
            <a:spLocks/>
          </p:cNvSpPr>
          <p:nvPr/>
        </p:nvSpPr>
        <p:spPr>
          <a:xfrm>
            <a:off x="190227" y="1090400"/>
            <a:ext cx="3347732" cy="583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 err="1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Tool</a:t>
            </a:r>
            <a:r>
              <a:rPr lang="sk-SK" sz="3200" dirty="0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sk-SK" sz="3200" b="1" dirty="0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3200" b="1" dirty="0" err="1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lasground</a:t>
            </a:r>
            <a:endParaRPr lang="sk-SK" sz="3200" b="1" dirty="0">
              <a:solidFill>
                <a:srgbClr val="006E9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B7C21B89-7639-4D76-A1E9-F45A478FD070}"/>
              </a:ext>
            </a:extLst>
          </p:cNvPr>
          <p:cNvCxnSpPr>
            <a:cxnSpLocks/>
          </p:cNvCxnSpPr>
          <p:nvPr/>
        </p:nvCxnSpPr>
        <p:spPr>
          <a:xfrm>
            <a:off x="19049" y="1020042"/>
            <a:ext cx="12172951" cy="0"/>
          </a:xfrm>
          <a:prstGeom prst="line">
            <a:avLst/>
          </a:prstGeom>
          <a:ln w="60325">
            <a:solidFill>
              <a:srgbClr val="002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39" name="Zástupný symbol obsahu 2"/>
          <p:cNvSpPr>
            <a:spLocks noGrp="1"/>
          </p:cNvSpPr>
          <p:nvPr>
            <p:ph idx="4294967295"/>
          </p:nvPr>
        </p:nvSpPr>
        <p:spPr>
          <a:xfrm>
            <a:off x="3909375" y="1240435"/>
            <a:ext cx="8182924" cy="725098"/>
          </a:xfrm>
        </p:spPr>
        <p:txBody>
          <a:bodyPr>
            <a:noAutofit/>
          </a:bodyPr>
          <a:lstStyle/>
          <a:p>
            <a:pPr marL="342900" lvl="1" indent="-342900" algn="just">
              <a:spcBef>
                <a:spcPts val="800"/>
              </a:spcBef>
              <a:buClr>
                <a:srgbClr val="005074"/>
              </a:buClr>
              <a:buFont typeface="Wingdings" panose="05000000000000000000" pitchFamily="2" charset="2"/>
              <a:buChar char="§"/>
            </a:pP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extracts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ground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points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from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point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cloud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splits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points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into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two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categories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–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ground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unclassified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points</a:t>
            </a:r>
            <a:endParaRPr lang="sk-SK" sz="2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/>
          <a:srcRect l="1770" t="9627" r="658"/>
          <a:stretch/>
        </p:blipFill>
        <p:spPr>
          <a:xfrm>
            <a:off x="115280" y="3033756"/>
            <a:ext cx="11989583" cy="2290274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9032904" y="5534880"/>
            <a:ext cx="2294617" cy="831736"/>
            <a:chOff x="854579" y="5425648"/>
            <a:chExt cx="2294617" cy="831736"/>
          </a:xfrm>
        </p:grpSpPr>
        <p:sp>
          <p:nvSpPr>
            <p:cNvPr id="3" name="Obdĺžnik 2"/>
            <p:cNvSpPr/>
            <p:nvPr/>
          </p:nvSpPr>
          <p:spPr>
            <a:xfrm>
              <a:off x="863125" y="5546221"/>
              <a:ext cx="222191" cy="162370"/>
            </a:xfrm>
            <a:prstGeom prst="rect">
              <a:avLst/>
            </a:prstGeom>
            <a:solidFill>
              <a:srgbClr val="A152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bdĺžnik 13"/>
            <p:cNvSpPr/>
            <p:nvPr/>
          </p:nvSpPr>
          <p:spPr>
            <a:xfrm>
              <a:off x="854579" y="6006270"/>
              <a:ext cx="222191" cy="162370"/>
            </a:xfrm>
            <a:prstGeom prst="rect">
              <a:avLst/>
            </a:prstGeom>
            <a:solidFill>
              <a:srgbClr val="4C4C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BlokTextu 3"/>
            <p:cNvSpPr txBox="1"/>
            <p:nvPr/>
          </p:nvSpPr>
          <p:spPr>
            <a:xfrm>
              <a:off x="1230594" y="5425648"/>
              <a:ext cx="14932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err="1" smtClean="0"/>
                <a:t>ground</a:t>
              </a:r>
              <a:r>
                <a:rPr lang="sk-SK" dirty="0" smtClean="0"/>
                <a:t> </a:t>
              </a:r>
              <a:r>
                <a:rPr lang="sk-SK" dirty="0" err="1" smtClean="0"/>
                <a:t>points</a:t>
              </a:r>
              <a:endParaRPr lang="en-US" dirty="0"/>
            </a:p>
          </p:txBody>
        </p:sp>
        <p:sp>
          <p:nvSpPr>
            <p:cNvPr id="16" name="BlokTextu 15"/>
            <p:cNvSpPr txBox="1"/>
            <p:nvPr/>
          </p:nvSpPr>
          <p:spPr>
            <a:xfrm>
              <a:off x="1230594" y="5888052"/>
              <a:ext cx="1918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err="1" smtClean="0"/>
                <a:t>unclassified</a:t>
              </a:r>
              <a:r>
                <a:rPr lang="sk-SK" dirty="0" smtClean="0"/>
                <a:t> </a:t>
              </a:r>
              <a:r>
                <a:rPr lang="sk-SK" dirty="0" err="1" smtClean="0"/>
                <a:t>points</a:t>
              </a:r>
              <a:endParaRPr lang="en-US" dirty="0"/>
            </a:p>
          </p:txBody>
        </p:sp>
      </p:grpSp>
      <p:sp>
        <p:nvSpPr>
          <p:cNvPr id="17" name="Zástupný symbol obsahu 2"/>
          <p:cNvSpPr txBox="1">
            <a:spLocks/>
          </p:cNvSpPr>
          <p:nvPr/>
        </p:nvSpPr>
        <p:spPr>
          <a:xfrm>
            <a:off x="190227" y="5322583"/>
            <a:ext cx="6390038" cy="1349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spcBef>
                <a:spcPts val="800"/>
              </a:spcBef>
              <a:buClr>
                <a:srgbClr val="005074"/>
              </a:buClr>
              <a:buNone/>
            </a:pPr>
            <a:r>
              <a:rPr lang="en-US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Parameters:</a:t>
            </a:r>
            <a:r>
              <a:rPr lang="sk-SK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	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landscape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type -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wilderness</a:t>
            </a:r>
            <a:endParaRPr lang="en-U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lvl="1" indent="0" algn="just">
              <a:spcBef>
                <a:spcPts val="800"/>
              </a:spcBef>
              <a:buClr>
                <a:srgbClr val="005074"/>
              </a:buClr>
              <a:buNone/>
            </a:pPr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	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ignore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points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–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low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noise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(7) and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high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noise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(18)</a:t>
            </a:r>
          </a:p>
          <a:p>
            <a:pPr marL="0" lvl="1" indent="0" algn="just">
              <a:spcBef>
                <a:spcPts val="800"/>
              </a:spcBef>
              <a:buClr>
                <a:srgbClr val="005074"/>
              </a:buClr>
              <a:buNone/>
            </a:pPr>
            <a:r>
              <a:rPr lang="sk-SK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tick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option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„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compute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height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“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Zástupný symbol obsahu 2"/>
          <p:cNvSpPr txBox="1">
            <a:spLocks/>
          </p:cNvSpPr>
          <p:nvPr/>
        </p:nvSpPr>
        <p:spPr>
          <a:xfrm>
            <a:off x="4805818" y="2210216"/>
            <a:ext cx="6390038" cy="1349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spcBef>
                <a:spcPts val="800"/>
              </a:spcBef>
              <a:buClr>
                <a:srgbClr val="005074"/>
              </a:buClr>
              <a:buNone/>
            </a:pPr>
            <a:r>
              <a:rPr lang="sk-SK" sz="1800" b="1" i="1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Landscape</a:t>
            </a:r>
            <a:r>
              <a:rPr lang="sk-SK" sz="1800" b="1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type </a:t>
            </a:r>
            <a:r>
              <a:rPr lang="sk-SK" sz="18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zvoľte na základe toho, či sa na vašom území nachádzajú budovy alebo nie. Ak tam máte plošne malé domy, zvoľte </a:t>
            </a:r>
            <a:r>
              <a:rPr lang="sk-SK" sz="1800" b="1" i="1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town</a:t>
            </a:r>
            <a:r>
              <a:rPr lang="sk-SK" sz="1800" b="1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or </a:t>
            </a:r>
            <a:r>
              <a:rPr lang="sk-SK" sz="1800" b="1" i="1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flats</a:t>
            </a:r>
            <a:r>
              <a:rPr lang="sk-SK" sz="18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, ak ide o mestskú zástavbu, zvoľte </a:t>
            </a:r>
            <a:r>
              <a:rPr lang="sk-SK" sz="1800" b="1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city or </a:t>
            </a:r>
            <a:r>
              <a:rPr lang="sk-SK" sz="1800" b="1" i="1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warehouse</a:t>
            </a:r>
            <a:r>
              <a:rPr lang="sk-SK" sz="1800" b="1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sz="1600" b="1" i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6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obsahu 2">
            <a:extLst>
              <a:ext uri="{FF2B5EF4-FFF2-40B4-BE49-F238E27FC236}">
                <a16:creationId xmlns:a16="http://schemas.microsoft.com/office/drawing/2014/main" id="{9D153551-F063-41D9-A9B2-B3417551B9B0}"/>
              </a:ext>
            </a:extLst>
          </p:cNvPr>
          <p:cNvSpPr txBox="1">
            <a:spLocks/>
          </p:cNvSpPr>
          <p:nvPr/>
        </p:nvSpPr>
        <p:spPr>
          <a:xfrm>
            <a:off x="3942615" y="1090399"/>
            <a:ext cx="8149684" cy="8751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0" dirty="0">
              <a:solidFill>
                <a:prstClr val="white"/>
              </a:solidFill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3200" dirty="0">
              <a:solidFill>
                <a:srgbClr val="006E9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F3BF9D3B-FCA7-4BE4-BCDA-AECBCF4B2375}"/>
              </a:ext>
            </a:extLst>
          </p:cNvPr>
          <p:cNvSpPr/>
          <p:nvPr/>
        </p:nvSpPr>
        <p:spPr>
          <a:xfrm>
            <a:off x="3600" y="214320"/>
            <a:ext cx="12185396" cy="830997"/>
          </a:xfrm>
          <a:prstGeom prst="rect">
            <a:avLst/>
          </a:prstGeom>
          <a:solidFill>
            <a:srgbClr val="006E9F"/>
          </a:solidFill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800" b="1" cap="all" spc="300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</a:t>
            </a:r>
            <a:r>
              <a:rPr lang="sk-SK" sz="4800" b="1" cap="all" spc="300" dirty="0" err="1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LiDAR</a:t>
            </a:r>
            <a:r>
              <a:rPr lang="sk-SK" sz="4800" b="1" cap="all" spc="300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</a:t>
            </a:r>
            <a:r>
              <a:rPr lang="sk-SK" sz="4800" b="1" cap="all" spc="300" dirty="0" err="1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data</a:t>
            </a:r>
            <a:r>
              <a:rPr lang="sk-SK" sz="4800" b="1" cap="all" spc="300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</a:t>
            </a:r>
            <a:r>
              <a:rPr lang="sk-SK" sz="4800" b="1" cap="all" spc="300" dirty="0" err="1" smtClean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Classification</a:t>
            </a:r>
            <a:endParaRPr lang="sk-SK" sz="4800" b="1" cap="all" spc="300" dirty="0">
              <a:solidFill>
                <a:schemeClr val="bg1"/>
              </a:solidFill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  <p:sp>
        <p:nvSpPr>
          <p:cNvPr id="6" name="Zástupný symbol obsahu 2">
            <a:extLst>
              <a:ext uri="{FF2B5EF4-FFF2-40B4-BE49-F238E27FC236}">
                <a16:creationId xmlns:a16="http://schemas.microsoft.com/office/drawing/2014/main" id="{413E193D-FFB9-4465-A756-1876B69443FD}"/>
              </a:ext>
            </a:extLst>
          </p:cNvPr>
          <p:cNvSpPr txBox="1">
            <a:spLocks/>
          </p:cNvSpPr>
          <p:nvPr/>
        </p:nvSpPr>
        <p:spPr>
          <a:xfrm>
            <a:off x="190227" y="1090400"/>
            <a:ext cx="3347732" cy="583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 err="1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Tool</a:t>
            </a:r>
            <a:r>
              <a:rPr lang="sk-SK" sz="3200" dirty="0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sk-SK" sz="3200" b="1" dirty="0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3200" b="1" dirty="0" err="1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lasclassify</a:t>
            </a:r>
            <a:endParaRPr lang="sk-SK" sz="3200" b="1" dirty="0">
              <a:solidFill>
                <a:srgbClr val="006E9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B7C21B89-7639-4D76-A1E9-F45A478FD070}"/>
              </a:ext>
            </a:extLst>
          </p:cNvPr>
          <p:cNvCxnSpPr>
            <a:cxnSpLocks/>
          </p:cNvCxnSpPr>
          <p:nvPr/>
        </p:nvCxnSpPr>
        <p:spPr>
          <a:xfrm>
            <a:off x="19049" y="1020042"/>
            <a:ext cx="12172951" cy="0"/>
          </a:xfrm>
          <a:prstGeom prst="line">
            <a:avLst/>
          </a:prstGeom>
          <a:ln w="60325">
            <a:solidFill>
              <a:srgbClr val="002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39" name="Zástupný symbol obsahu 2"/>
          <p:cNvSpPr>
            <a:spLocks noGrp="1"/>
          </p:cNvSpPr>
          <p:nvPr>
            <p:ph idx="4294967295"/>
          </p:nvPr>
        </p:nvSpPr>
        <p:spPr>
          <a:xfrm>
            <a:off x="3845607" y="1240435"/>
            <a:ext cx="8246692" cy="725098"/>
          </a:xfrm>
        </p:spPr>
        <p:txBody>
          <a:bodyPr>
            <a:noAutofit/>
          </a:bodyPr>
          <a:lstStyle/>
          <a:p>
            <a:pPr marL="342900" lvl="1" indent="-342900" algn="just">
              <a:spcBef>
                <a:spcPts val="800"/>
              </a:spcBef>
              <a:buClr>
                <a:srgbClr val="005074"/>
              </a:buClr>
              <a:buFont typeface="Wingdings" panose="05000000000000000000" pitchFamily="2" charset="2"/>
              <a:buChar char="§"/>
            </a:pP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classifies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unclassified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points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to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buildings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vegetation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categories</a:t>
            </a:r>
            <a:endParaRPr lang="sk-SK" sz="2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9007267" y="5349436"/>
            <a:ext cx="222191" cy="162370"/>
          </a:xfrm>
          <a:prstGeom prst="rect">
            <a:avLst/>
          </a:prstGeom>
          <a:solidFill>
            <a:srgbClr val="A15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dĺžnik 13"/>
          <p:cNvSpPr/>
          <p:nvPr/>
        </p:nvSpPr>
        <p:spPr>
          <a:xfrm>
            <a:off x="8998721" y="5809485"/>
            <a:ext cx="222191" cy="162370"/>
          </a:xfrm>
          <a:prstGeom prst="rect">
            <a:avLst/>
          </a:prstGeom>
          <a:solidFill>
            <a:srgbClr val="4C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lokTextu 3"/>
          <p:cNvSpPr txBox="1"/>
          <p:nvPr/>
        </p:nvSpPr>
        <p:spPr>
          <a:xfrm>
            <a:off x="9374736" y="5228863"/>
            <a:ext cx="149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ground</a:t>
            </a:r>
            <a:r>
              <a:rPr lang="sk-SK" dirty="0" smtClean="0"/>
              <a:t> </a:t>
            </a:r>
            <a:r>
              <a:rPr lang="sk-SK" dirty="0" err="1" smtClean="0"/>
              <a:t>points</a:t>
            </a:r>
            <a:endParaRPr lang="en-US" dirty="0"/>
          </a:p>
        </p:txBody>
      </p:sp>
      <p:sp>
        <p:nvSpPr>
          <p:cNvPr id="16" name="BlokTextu 15"/>
          <p:cNvSpPr txBox="1"/>
          <p:nvPr/>
        </p:nvSpPr>
        <p:spPr>
          <a:xfrm>
            <a:off x="9374736" y="5691267"/>
            <a:ext cx="191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unclassified</a:t>
            </a:r>
            <a:r>
              <a:rPr lang="sk-SK" dirty="0" smtClean="0"/>
              <a:t> </a:t>
            </a:r>
            <a:r>
              <a:rPr lang="sk-SK" dirty="0" err="1" smtClean="0"/>
              <a:t>points</a:t>
            </a:r>
            <a:endParaRPr lang="en-US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" y="2415299"/>
            <a:ext cx="12169947" cy="2363798"/>
          </a:xfrm>
          <a:prstGeom prst="rect">
            <a:avLst/>
          </a:prstGeom>
        </p:spPr>
      </p:pic>
      <p:sp>
        <p:nvSpPr>
          <p:cNvPr id="15" name="Obdĺžnik 14"/>
          <p:cNvSpPr/>
          <p:nvPr/>
        </p:nvSpPr>
        <p:spPr>
          <a:xfrm>
            <a:off x="8998721" y="6269534"/>
            <a:ext cx="222191" cy="162370"/>
          </a:xfrm>
          <a:prstGeom prst="rect">
            <a:avLst/>
          </a:prstGeom>
          <a:solidFill>
            <a:srgbClr val="00F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BlokTextu 17"/>
          <p:cNvSpPr txBox="1"/>
          <p:nvPr/>
        </p:nvSpPr>
        <p:spPr>
          <a:xfrm>
            <a:off x="9374736" y="6149579"/>
            <a:ext cx="1179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vegetation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54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obsahu 2">
            <a:extLst>
              <a:ext uri="{FF2B5EF4-FFF2-40B4-BE49-F238E27FC236}">
                <a16:creationId xmlns:a16="http://schemas.microsoft.com/office/drawing/2014/main" id="{9D153551-F063-41D9-A9B2-B3417551B9B0}"/>
              </a:ext>
            </a:extLst>
          </p:cNvPr>
          <p:cNvSpPr txBox="1">
            <a:spLocks/>
          </p:cNvSpPr>
          <p:nvPr/>
        </p:nvSpPr>
        <p:spPr>
          <a:xfrm>
            <a:off x="3942615" y="1090399"/>
            <a:ext cx="6226880" cy="5835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0" dirty="0">
              <a:solidFill>
                <a:prstClr val="white"/>
              </a:solidFill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3200" dirty="0">
              <a:solidFill>
                <a:srgbClr val="006E9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F3BF9D3B-FCA7-4BE4-BCDA-AECBCF4B2375}"/>
              </a:ext>
            </a:extLst>
          </p:cNvPr>
          <p:cNvSpPr/>
          <p:nvPr/>
        </p:nvSpPr>
        <p:spPr>
          <a:xfrm>
            <a:off x="3600" y="214320"/>
            <a:ext cx="12185396" cy="830997"/>
          </a:xfrm>
          <a:prstGeom prst="rect">
            <a:avLst/>
          </a:prstGeom>
          <a:solidFill>
            <a:srgbClr val="006E9F"/>
          </a:solidFill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800" b="1" cap="all" spc="300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</a:t>
            </a:r>
            <a:r>
              <a:rPr lang="sk-SK" sz="4800" b="1" cap="all" spc="300" dirty="0" err="1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LiDAR</a:t>
            </a:r>
            <a:r>
              <a:rPr lang="sk-SK" sz="4800" b="1" cap="all" spc="300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</a:t>
            </a:r>
            <a:r>
              <a:rPr lang="sk-SK" sz="4800" b="1" cap="all" spc="300" dirty="0" err="1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data</a:t>
            </a:r>
            <a:r>
              <a:rPr lang="sk-SK" sz="4800" b="1" cap="all" spc="300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</a:t>
            </a:r>
            <a:r>
              <a:rPr lang="sk-SK" sz="4800" b="1" cap="all" spc="300" dirty="0" err="1" smtClean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Classification</a:t>
            </a:r>
            <a:endParaRPr lang="sk-SK" sz="4800" b="1" cap="all" spc="300" dirty="0">
              <a:solidFill>
                <a:schemeClr val="bg1"/>
              </a:solidFill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  <p:sp>
        <p:nvSpPr>
          <p:cNvPr id="6" name="Zástupný symbol obsahu 2">
            <a:extLst>
              <a:ext uri="{FF2B5EF4-FFF2-40B4-BE49-F238E27FC236}">
                <a16:creationId xmlns:a16="http://schemas.microsoft.com/office/drawing/2014/main" id="{413E193D-FFB9-4465-A756-1876B69443FD}"/>
              </a:ext>
            </a:extLst>
          </p:cNvPr>
          <p:cNvSpPr txBox="1">
            <a:spLocks/>
          </p:cNvSpPr>
          <p:nvPr/>
        </p:nvSpPr>
        <p:spPr>
          <a:xfrm>
            <a:off x="190227" y="1090400"/>
            <a:ext cx="3347732" cy="583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 err="1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Tool</a:t>
            </a:r>
            <a:r>
              <a:rPr lang="sk-SK" sz="3200" dirty="0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sk-SK" sz="3200" b="1" dirty="0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las2las</a:t>
            </a:r>
            <a:endParaRPr lang="sk-SK" sz="3200" b="1" dirty="0">
              <a:solidFill>
                <a:srgbClr val="006E9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B7C21B89-7639-4D76-A1E9-F45A478FD070}"/>
              </a:ext>
            </a:extLst>
          </p:cNvPr>
          <p:cNvCxnSpPr>
            <a:cxnSpLocks/>
          </p:cNvCxnSpPr>
          <p:nvPr/>
        </p:nvCxnSpPr>
        <p:spPr>
          <a:xfrm>
            <a:off x="19049" y="1020042"/>
            <a:ext cx="12172951" cy="0"/>
          </a:xfrm>
          <a:prstGeom prst="line">
            <a:avLst/>
          </a:prstGeom>
          <a:ln w="60325">
            <a:solidFill>
              <a:srgbClr val="002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39" name="Zástupný symbol obsahu 2"/>
          <p:cNvSpPr>
            <a:spLocks noGrp="1"/>
          </p:cNvSpPr>
          <p:nvPr>
            <p:ph idx="4294967295"/>
          </p:nvPr>
        </p:nvSpPr>
        <p:spPr>
          <a:xfrm>
            <a:off x="3845607" y="1240435"/>
            <a:ext cx="8246692" cy="725098"/>
          </a:xfrm>
        </p:spPr>
        <p:txBody>
          <a:bodyPr>
            <a:noAutofit/>
          </a:bodyPr>
          <a:lstStyle/>
          <a:p>
            <a:pPr marL="342900" lvl="1" indent="-342900" algn="just">
              <a:spcBef>
                <a:spcPts val="800"/>
              </a:spcBef>
              <a:buClr>
                <a:srgbClr val="005074"/>
              </a:buClr>
              <a:buFont typeface="Wingdings" panose="05000000000000000000" pitchFamily="2" charset="2"/>
              <a:buChar char="§"/>
            </a:pP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exports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ground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points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from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classified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point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cloud</a:t>
            </a:r>
            <a:endParaRPr lang="sk-SK" sz="2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Zástupný symbol obsahu 2"/>
          <p:cNvSpPr txBox="1">
            <a:spLocks/>
          </p:cNvSpPr>
          <p:nvPr/>
        </p:nvSpPr>
        <p:spPr>
          <a:xfrm>
            <a:off x="190227" y="6254074"/>
            <a:ext cx="8338476" cy="420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spcBef>
                <a:spcPts val="800"/>
              </a:spcBef>
              <a:buClr>
                <a:srgbClr val="005074"/>
              </a:buClr>
              <a:buNone/>
            </a:pPr>
            <a:r>
              <a:rPr lang="en-US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Parameters:</a:t>
            </a:r>
            <a:r>
              <a:rPr lang="sk-SK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filter by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classification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or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return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–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keep_classification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–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number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or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value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„2“</a:t>
            </a:r>
            <a:endParaRPr lang="en-U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/>
          <a:srcRect t="9809"/>
          <a:stretch/>
        </p:blipFill>
        <p:spPr>
          <a:xfrm>
            <a:off x="0" y="1823991"/>
            <a:ext cx="8055891" cy="152596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135" y="4128625"/>
            <a:ext cx="8877300" cy="1628775"/>
          </a:xfrm>
          <a:prstGeom prst="rect">
            <a:avLst/>
          </a:prstGeom>
        </p:spPr>
      </p:pic>
      <p:sp>
        <p:nvSpPr>
          <p:cNvPr id="11" name="Šípka nadol 10"/>
          <p:cNvSpPr/>
          <p:nvPr/>
        </p:nvSpPr>
        <p:spPr>
          <a:xfrm>
            <a:off x="6264067" y="3409772"/>
            <a:ext cx="290557" cy="863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7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obsahu 2">
            <a:extLst>
              <a:ext uri="{FF2B5EF4-FFF2-40B4-BE49-F238E27FC236}">
                <a16:creationId xmlns:a16="http://schemas.microsoft.com/office/drawing/2014/main" id="{9D153551-F063-41D9-A9B2-B3417551B9B0}"/>
              </a:ext>
            </a:extLst>
          </p:cNvPr>
          <p:cNvSpPr txBox="1">
            <a:spLocks/>
          </p:cNvSpPr>
          <p:nvPr/>
        </p:nvSpPr>
        <p:spPr>
          <a:xfrm>
            <a:off x="3942614" y="1090399"/>
            <a:ext cx="7066761" cy="5835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2000" dirty="0">
              <a:solidFill>
                <a:prstClr val="white"/>
              </a:solidFill>
            </a:endParaRPr>
          </a:p>
          <a:p>
            <a:pPr marL="0" indent="0" algn="just">
              <a:lnSpc>
                <a:spcPct val="100000"/>
              </a:lnSpc>
              <a:buClr>
                <a:srgbClr val="14465B"/>
              </a:buClr>
              <a:buNone/>
              <a:defRPr/>
            </a:pPr>
            <a:endParaRPr lang="sk-SK" sz="3200" dirty="0">
              <a:solidFill>
                <a:srgbClr val="006E9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F3BF9D3B-FCA7-4BE4-BCDA-AECBCF4B2375}"/>
              </a:ext>
            </a:extLst>
          </p:cNvPr>
          <p:cNvSpPr/>
          <p:nvPr/>
        </p:nvSpPr>
        <p:spPr>
          <a:xfrm>
            <a:off x="3600" y="214320"/>
            <a:ext cx="12185396" cy="830997"/>
          </a:xfrm>
          <a:prstGeom prst="rect">
            <a:avLst/>
          </a:prstGeom>
          <a:solidFill>
            <a:srgbClr val="006E9F"/>
          </a:solidFill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800" b="1" cap="all" spc="300" dirty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</a:t>
            </a:r>
            <a:r>
              <a:rPr lang="sk-SK" sz="4800" b="1" cap="all" spc="300" dirty="0" err="1" smtClean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GEOmorphometric</a:t>
            </a:r>
            <a:r>
              <a:rPr lang="sk-SK" sz="4800" b="1" cap="all" spc="300" dirty="0" smtClean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</a:t>
            </a:r>
            <a:r>
              <a:rPr lang="sk-SK" sz="4800" b="1" cap="all" spc="300" dirty="0" err="1" smtClean="0">
                <a:solidFill>
                  <a:schemeClr val="bg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analysis</a:t>
            </a:r>
            <a:endParaRPr lang="sk-SK" sz="4800" b="1" cap="all" spc="300" dirty="0">
              <a:solidFill>
                <a:schemeClr val="bg1"/>
              </a:solidFill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  <p:sp>
        <p:nvSpPr>
          <p:cNvPr id="6" name="Zástupný symbol obsahu 2">
            <a:extLst>
              <a:ext uri="{FF2B5EF4-FFF2-40B4-BE49-F238E27FC236}">
                <a16:creationId xmlns:a16="http://schemas.microsoft.com/office/drawing/2014/main" id="{413E193D-FFB9-4465-A756-1876B69443FD}"/>
              </a:ext>
            </a:extLst>
          </p:cNvPr>
          <p:cNvSpPr txBox="1">
            <a:spLocks/>
          </p:cNvSpPr>
          <p:nvPr/>
        </p:nvSpPr>
        <p:spPr>
          <a:xfrm>
            <a:off x="190227" y="1090400"/>
            <a:ext cx="3347732" cy="583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14465B"/>
              </a:buClr>
              <a:buNone/>
              <a:defRPr/>
            </a:pPr>
            <a:r>
              <a:rPr lang="sk-SK" sz="3200" dirty="0" err="1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Tool</a:t>
            </a:r>
            <a:r>
              <a:rPr lang="sk-SK" sz="3200" dirty="0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sk-SK" sz="3200" b="1" dirty="0" smtClean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blas2dem</a:t>
            </a:r>
            <a:endParaRPr lang="sk-SK" sz="3200" b="1" dirty="0">
              <a:solidFill>
                <a:srgbClr val="006E9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B7C21B89-7639-4D76-A1E9-F45A478FD070}"/>
              </a:ext>
            </a:extLst>
          </p:cNvPr>
          <p:cNvCxnSpPr>
            <a:cxnSpLocks/>
          </p:cNvCxnSpPr>
          <p:nvPr/>
        </p:nvCxnSpPr>
        <p:spPr>
          <a:xfrm>
            <a:off x="19049" y="1020042"/>
            <a:ext cx="12172951" cy="0"/>
          </a:xfrm>
          <a:prstGeom prst="line">
            <a:avLst/>
          </a:prstGeom>
          <a:ln w="60325">
            <a:solidFill>
              <a:srgbClr val="002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39" name="Zástupný symbol obsahu 2"/>
          <p:cNvSpPr>
            <a:spLocks noGrp="1"/>
          </p:cNvSpPr>
          <p:nvPr>
            <p:ph idx="4294967295"/>
          </p:nvPr>
        </p:nvSpPr>
        <p:spPr>
          <a:xfrm>
            <a:off x="3845607" y="1240435"/>
            <a:ext cx="8246692" cy="725098"/>
          </a:xfrm>
        </p:spPr>
        <p:txBody>
          <a:bodyPr>
            <a:noAutofit/>
          </a:bodyPr>
          <a:lstStyle/>
          <a:p>
            <a:pPr marL="342900" lvl="1" indent="-342900" algn="just">
              <a:spcBef>
                <a:spcPts val="800"/>
              </a:spcBef>
              <a:buClr>
                <a:srgbClr val="005074"/>
              </a:buClr>
              <a:buFont typeface="Wingdings" panose="05000000000000000000" pitchFamily="2" charset="2"/>
              <a:buChar char="§"/>
            </a:pPr>
            <a:r>
              <a:rPr lang="sk-SK" sz="2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reates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raster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models</a:t>
            </a:r>
            <a:r>
              <a:rPr lang="sk-SK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of </a:t>
            </a:r>
            <a:r>
              <a:rPr lang="sk-SK" sz="22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elevation</a:t>
            </a:r>
            <a:endParaRPr lang="sk-SK" sz="22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Zástupný symbol obsahu 2"/>
          <p:cNvSpPr txBox="1">
            <a:spLocks/>
          </p:cNvSpPr>
          <p:nvPr/>
        </p:nvSpPr>
        <p:spPr>
          <a:xfrm>
            <a:off x="190227" y="6254074"/>
            <a:ext cx="8338476" cy="420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spcBef>
                <a:spcPts val="800"/>
              </a:spcBef>
              <a:buClr>
                <a:srgbClr val="005074"/>
              </a:buClr>
              <a:buNone/>
            </a:pPr>
            <a:r>
              <a:rPr lang="en-US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Parameters:</a:t>
            </a:r>
            <a:r>
              <a:rPr lang="sk-SK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step 0.1 m;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item</a:t>
            </a:r>
            <a:r>
              <a:rPr lang="sk-SK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k-SK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- </a:t>
            </a:r>
            <a:r>
              <a:rPr lang="sk-SK" sz="16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elevation</a:t>
            </a:r>
            <a:endParaRPr lang="en-US" sz="16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0156"/>
            <a:ext cx="8877300" cy="1628775"/>
          </a:xfrm>
          <a:prstGeom prst="rect">
            <a:avLst/>
          </a:prstGeom>
        </p:spPr>
      </p:pic>
      <p:sp>
        <p:nvSpPr>
          <p:cNvPr id="11" name="Šípka nadol 10"/>
          <p:cNvSpPr/>
          <p:nvPr/>
        </p:nvSpPr>
        <p:spPr>
          <a:xfrm>
            <a:off x="6264067" y="3409772"/>
            <a:ext cx="314015" cy="8739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/>
          <a:srcRect l="807" t="11887"/>
          <a:stretch/>
        </p:blipFill>
        <p:spPr>
          <a:xfrm>
            <a:off x="1930856" y="4283770"/>
            <a:ext cx="10175869" cy="178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4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Obrázok 37">
            <a:extLst>
              <a:ext uri="{FF2B5EF4-FFF2-40B4-BE49-F238E27FC236}">
                <a16:creationId xmlns:a16="http://schemas.microsoft.com/office/drawing/2014/main" id="{378A2D6C-E501-49CE-8DE1-6F8C570979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2371" r="-312" b="2862"/>
          <a:stretch/>
        </p:blipFill>
        <p:spPr>
          <a:xfrm>
            <a:off x="19049" y="1466850"/>
            <a:ext cx="12230099" cy="4707492"/>
          </a:xfrm>
          <a:prstGeom prst="rect">
            <a:avLst/>
          </a:prstGeom>
        </p:spPr>
      </p:pic>
      <p:sp>
        <p:nvSpPr>
          <p:cNvPr id="31" name="Obdĺžnik 30">
            <a:extLst>
              <a:ext uri="{FF2B5EF4-FFF2-40B4-BE49-F238E27FC236}">
                <a16:creationId xmlns:a16="http://schemas.microsoft.com/office/drawing/2014/main" id="{9725B087-ED2E-484B-A3CC-160A01E709AC}"/>
              </a:ext>
            </a:extLst>
          </p:cNvPr>
          <p:cNvSpPr/>
          <p:nvPr/>
        </p:nvSpPr>
        <p:spPr>
          <a:xfrm>
            <a:off x="19048" y="6043835"/>
            <a:ext cx="12201525" cy="769521"/>
          </a:xfrm>
          <a:prstGeom prst="rect">
            <a:avLst/>
          </a:prstGeom>
          <a:solidFill>
            <a:srgbClr val="002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D82D859C-F40F-4006-911D-C852C40DD4FC}"/>
              </a:ext>
            </a:extLst>
          </p:cNvPr>
          <p:cNvGrpSpPr/>
          <p:nvPr/>
        </p:nvGrpSpPr>
        <p:grpSpPr>
          <a:xfrm>
            <a:off x="1" y="3210591"/>
            <a:ext cx="8232182" cy="1944000"/>
            <a:chOff x="-83977" y="2985853"/>
            <a:chExt cx="8232182" cy="1944000"/>
          </a:xfrm>
        </p:grpSpPr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BA7BC132-BFC5-4087-A56D-09D6FFBA64E3}"/>
                </a:ext>
              </a:extLst>
            </p:cNvPr>
            <p:cNvGrpSpPr/>
            <p:nvPr/>
          </p:nvGrpSpPr>
          <p:grpSpPr>
            <a:xfrm>
              <a:off x="-83977" y="2985853"/>
              <a:ext cx="7911796" cy="1944000"/>
              <a:chOff x="-83977" y="2985853"/>
              <a:chExt cx="7911796" cy="1944000"/>
            </a:xfrm>
          </p:grpSpPr>
          <p:sp>
            <p:nvSpPr>
              <p:cNvPr id="14" name="Obdĺžnik 13">
                <a:extLst>
                  <a:ext uri="{FF2B5EF4-FFF2-40B4-BE49-F238E27FC236}">
                    <a16:creationId xmlns:a16="http://schemas.microsoft.com/office/drawing/2014/main" id="{EC521153-F2DD-4DEE-A71A-14D52BAF16BF}"/>
                  </a:ext>
                </a:extLst>
              </p:cNvPr>
              <p:cNvSpPr/>
              <p:nvPr/>
            </p:nvSpPr>
            <p:spPr>
              <a:xfrm>
                <a:off x="-83977" y="2985853"/>
                <a:ext cx="7911796" cy="1944000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9" name="BlokTextu 8">
                <a:extLst>
                  <a:ext uri="{FF2B5EF4-FFF2-40B4-BE49-F238E27FC236}">
                    <a16:creationId xmlns:a16="http://schemas.microsoft.com/office/drawing/2014/main" id="{BEF422E0-63F0-4399-85A6-CBA1A7FB00EC}"/>
                  </a:ext>
                </a:extLst>
              </p:cNvPr>
              <p:cNvSpPr txBox="1"/>
              <p:nvPr/>
            </p:nvSpPr>
            <p:spPr>
              <a:xfrm>
                <a:off x="62347" y="3090429"/>
                <a:ext cx="7655507" cy="1728000"/>
              </a:xfrm>
              <a:prstGeom prst="rect">
                <a:avLst/>
              </a:prstGeom>
              <a:solidFill>
                <a:srgbClr val="006E9F"/>
              </a:solidFill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sk-SK" sz="3600" b="1" kern="1000" spc="-3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3" name="Obdĺžnik 2">
              <a:extLst>
                <a:ext uri="{FF2B5EF4-FFF2-40B4-BE49-F238E27FC236}">
                  <a16:creationId xmlns:a16="http://schemas.microsoft.com/office/drawing/2014/main" id="{F8BF107A-86E5-487D-81D3-1C3D80EB37D0}"/>
                </a:ext>
              </a:extLst>
            </p:cNvPr>
            <p:cNvSpPr/>
            <p:nvPr/>
          </p:nvSpPr>
          <p:spPr>
            <a:xfrm>
              <a:off x="176622" y="3102872"/>
              <a:ext cx="7971583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sk-SK" sz="4500" kern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THANK YOU</a:t>
              </a:r>
              <a:r>
                <a:rPr lang="sk-SK" sz="3000" kern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/>
              </a:r>
              <a:br>
                <a:rPr lang="sk-SK" sz="3000" kern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sk-SK" sz="2800" kern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FOR</a:t>
              </a:r>
              <a:br>
                <a:rPr lang="sk-SK" sz="2800" kern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sk-SK" sz="3500" kern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Light" panose="020B0502040204020203" pitchFamily="34" charset="0"/>
                  <a:cs typeface="Segoe UI Light" panose="020B0502040204020203" pitchFamily="34" charset="0"/>
                </a:rPr>
                <a:t>YOUR ATTENTION</a:t>
              </a:r>
            </a:p>
          </p:txBody>
        </p:sp>
      </p:grpSp>
      <p:cxnSp>
        <p:nvCxnSpPr>
          <p:cNvPr id="16" name="Rovná spojnica 15">
            <a:extLst>
              <a:ext uri="{FF2B5EF4-FFF2-40B4-BE49-F238E27FC236}">
                <a16:creationId xmlns:a16="http://schemas.microsoft.com/office/drawing/2014/main" id="{76A747F1-6AF7-4135-9E25-BFE4DB25CEF2}"/>
              </a:ext>
            </a:extLst>
          </p:cNvPr>
          <p:cNvCxnSpPr/>
          <p:nvPr/>
        </p:nvCxnSpPr>
        <p:spPr>
          <a:xfrm>
            <a:off x="19049" y="6001523"/>
            <a:ext cx="12172951" cy="0"/>
          </a:xfrm>
          <a:prstGeom prst="line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1">
            <a:extLst>
              <a:ext uri="{FF2B5EF4-FFF2-40B4-BE49-F238E27FC236}">
                <a16:creationId xmlns:a16="http://schemas.microsoft.com/office/drawing/2014/main" id="{77E1E941-8D95-447A-9674-75FE0AC91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5403" y="5677924"/>
            <a:ext cx="1146713" cy="109733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0" name="Obdĺžnik 29">
            <a:extLst>
              <a:ext uri="{FF2B5EF4-FFF2-40B4-BE49-F238E27FC236}">
                <a16:creationId xmlns:a16="http://schemas.microsoft.com/office/drawing/2014/main" id="{A486FAA4-6932-44ED-876E-52C174233B72}"/>
              </a:ext>
            </a:extLst>
          </p:cNvPr>
          <p:cNvSpPr/>
          <p:nvPr/>
        </p:nvSpPr>
        <p:spPr>
          <a:xfrm>
            <a:off x="8062128" y="6098393"/>
            <a:ext cx="3041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66700">
              <a:spcBef>
                <a:spcPts val="600"/>
              </a:spcBef>
              <a:spcAft>
                <a:spcPts val="1200"/>
              </a:spcAft>
            </a:pPr>
            <a:r>
              <a:rPr lang="sk-SK" spc="3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geografia.science.upjs.sk</a:t>
            </a:r>
            <a:br>
              <a:rPr lang="sk-SK" spc="3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sk-SK" spc="30" dirty="0" smtClean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jan.kanuk@upjs.sk</a:t>
            </a:r>
            <a:endParaRPr lang="sk-SK" spc="3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7" name="Obdĺžnik 26">
            <a:extLst>
              <a:ext uri="{FF2B5EF4-FFF2-40B4-BE49-F238E27FC236}">
                <a16:creationId xmlns:a16="http://schemas.microsoft.com/office/drawing/2014/main" id="{9482F24D-70EE-4D4F-A87E-4B8BD633D594}"/>
              </a:ext>
            </a:extLst>
          </p:cNvPr>
          <p:cNvSpPr/>
          <p:nvPr/>
        </p:nvSpPr>
        <p:spPr>
          <a:xfrm>
            <a:off x="143775" y="6115375"/>
            <a:ext cx="5874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66700">
              <a:spcBef>
                <a:spcPts val="600"/>
              </a:spcBef>
              <a:spcAft>
                <a:spcPts val="1200"/>
              </a:spcAft>
            </a:pPr>
            <a:r>
              <a:rPr lang="sk-SK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INSTITUTE OF GEOGRAPHY, FACULTY OF SCIENCE, PAVOL JOZEF ŠAFÁRIK UNIVERSITY IN KOŠICE, SLOVAKIA</a:t>
            </a:r>
          </a:p>
        </p:txBody>
      </p:sp>
      <p:pic>
        <p:nvPicPr>
          <p:cNvPr id="37" name="Obrázok 36">
            <a:extLst>
              <a:ext uri="{FF2B5EF4-FFF2-40B4-BE49-F238E27FC236}">
                <a16:creationId xmlns:a16="http://schemas.microsoft.com/office/drawing/2014/main" id="{4327AD43-0B46-4801-99E6-208F6A5E02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9"/>
          <a:stretch/>
        </p:blipFill>
        <p:spPr>
          <a:xfrm>
            <a:off x="6135037" y="5902323"/>
            <a:ext cx="1939508" cy="818659"/>
          </a:xfrm>
          <a:prstGeom prst="rect">
            <a:avLst/>
          </a:prstGeom>
        </p:spPr>
      </p:pic>
      <p:grpSp>
        <p:nvGrpSpPr>
          <p:cNvPr id="23" name="Skupina 22">
            <a:extLst>
              <a:ext uri="{FF2B5EF4-FFF2-40B4-BE49-F238E27FC236}">
                <a16:creationId xmlns:a16="http://schemas.microsoft.com/office/drawing/2014/main" id="{D075216E-5BD8-42F6-90F6-C707BD1A369B}"/>
              </a:ext>
            </a:extLst>
          </p:cNvPr>
          <p:cNvGrpSpPr/>
          <p:nvPr/>
        </p:nvGrpSpPr>
        <p:grpSpPr>
          <a:xfrm>
            <a:off x="1565329" y="5240314"/>
            <a:ext cx="6354333" cy="369332"/>
            <a:chOff x="2727797" y="4975912"/>
            <a:chExt cx="5184000" cy="369332"/>
          </a:xfrm>
        </p:grpSpPr>
        <p:sp>
          <p:nvSpPr>
            <p:cNvPr id="25" name="Obdĺžnik 24">
              <a:extLst>
                <a:ext uri="{FF2B5EF4-FFF2-40B4-BE49-F238E27FC236}">
                  <a16:creationId xmlns:a16="http://schemas.microsoft.com/office/drawing/2014/main" id="{B1779611-5781-4981-AFE8-D9231F53C81F}"/>
                </a:ext>
              </a:extLst>
            </p:cNvPr>
            <p:cNvSpPr/>
            <p:nvPr/>
          </p:nvSpPr>
          <p:spPr>
            <a:xfrm>
              <a:off x="2727797" y="5001140"/>
              <a:ext cx="5184000" cy="324000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6" name="BlokTextu 25">
              <a:extLst>
                <a:ext uri="{FF2B5EF4-FFF2-40B4-BE49-F238E27FC236}">
                  <a16:creationId xmlns:a16="http://schemas.microsoft.com/office/drawing/2014/main" id="{A005237D-1BA7-4E4A-B435-9E917F3C8CC2}"/>
                </a:ext>
              </a:extLst>
            </p:cNvPr>
            <p:cNvSpPr txBox="1"/>
            <p:nvPr/>
          </p:nvSpPr>
          <p:spPr>
            <a:xfrm>
              <a:off x="2765993" y="4975912"/>
              <a:ext cx="5109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dirty="0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Ján</a:t>
              </a:r>
              <a:r>
                <a:rPr lang="sk-SK" cap="all" dirty="0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sk-SK" cap="all" dirty="0" err="1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kaňuk</a:t>
              </a:r>
              <a:r>
                <a:rPr lang="sk-SK" cap="all" dirty="0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, J</a:t>
              </a:r>
              <a:r>
                <a:rPr lang="sk-SK" dirty="0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án</a:t>
              </a:r>
              <a:r>
                <a:rPr lang="sk-SK" cap="all" dirty="0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ŠAŠAK, </a:t>
              </a:r>
              <a:r>
                <a:rPr lang="sk-SK" dirty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Michal</a:t>
              </a:r>
              <a:r>
                <a:rPr lang="sk-SK" cap="all" dirty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sk-SK" cap="all" dirty="0" err="1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gallay</a:t>
              </a:r>
              <a:r>
                <a:rPr lang="sk-SK" cap="all" dirty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, </a:t>
              </a:r>
              <a:r>
                <a:rPr lang="sk-SK" dirty="0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Katarína</a:t>
              </a:r>
              <a:r>
                <a:rPr lang="sk-SK" cap="all" dirty="0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sk-SK" cap="all" dirty="0" err="1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onačillová</a:t>
              </a:r>
              <a:r>
                <a:rPr lang="sk-SK" cap="all" dirty="0" smtClean="0">
                  <a:solidFill>
                    <a:srgbClr val="006E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endParaRPr lang="sk-SK" dirty="0">
                <a:solidFill>
                  <a:srgbClr val="006E9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28" name="Picture 2" descr="National Institute of Geophysics and Volcanology (INGV) - EuroGOOS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1" r="24713"/>
          <a:stretch/>
        </p:blipFill>
        <p:spPr bwMode="auto">
          <a:xfrm>
            <a:off x="73219" y="732317"/>
            <a:ext cx="729739" cy="57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bdĺžnik 28">
            <a:extLst>
              <a:ext uri="{FF2B5EF4-FFF2-40B4-BE49-F238E27FC236}">
                <a16:creationId xmlns:a16="http://schemas.microsoft.com/office/drawing/2014/main" id="{A0A2A15B-4FE8-4C9E-9CB3-ABCDA347CC4A}"/>
              </a:ext>
            </a:extLst>
          </p:cNvPr>
          <p:cNvSpPr/>
          <p:nvPr/>
        </p:nvSpPr>
        <p:spPr>
          <a:xfrm>
            <a:off x="19049" y="113899"/>
            <a:ext cx="12172951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lnSpc>
                <a:spcPts val="23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400" cap="all" spc="400" dirty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INTERNATIONAL REMOTE SENSING SUMMER SCHOOL </a:t>
            </a:r>
            <a:endParaRPr lang="sk-SK" sz="1400" cap="all" spc="400" dirty="0" smtClean="0">
              <a:solidFill>
                <a:srgbClr val="333333"/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  <a:p>
            <a:pPr algn="r" fontAlgn="auto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400" dirty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Experiencing Remote Sensing on Sardinia inland site: </a:t>
            </a:r>
            <a:r>
              <a:rPr lang="en-GB" sz="1400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Advanced </a:t>
            </a:r>
            <a:r>
              <a:rPr lang="en-GB" sz="1400" dirty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summer school </a:t>
            </a:r>
            <a:r>
              <a:rPr lang="sk-SK" sz="1400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/>
            </a:r>
            <a:br>
              <a:rPr lang="sk-SK" sz="1400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</a:br>
            <a:r>
              <a:rPr lang="en-GB" sz="1400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on </a:t>
            </a:r>
            <a:r>
              <a:rPr lang="en-GB" sz="1400" dirty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instruments and methodology </a:t>
            </a:r>
            <a:r>
              <a:rPr lang="en-GB" sz="1400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for </a:t>
            </a:r>
            <a:r>
              <a:rPr lang="en-GB" sz="1400" dirty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a CAL/VAL site for Optical data </a:t>
            </a:r>
          </a:p>
          <a:p>
            <a:pPr algn="r"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San </a:t>
            </a:r>
            <a:r>
              <a:rPr lang="sk-SK" sz="1400" cap="all" dirty="0" err="1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Vero</a:t>
            </a:r>
            <a:r>
              <a:rPr lang="sk-SK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</a:t>
            </a:r>
            <a:r>
              <a:rPr lang="sk-SK" sz="1400" cap="all" dirty="0" err="1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MiLIS</a:t>
            </a:r>
            <a:r>
              <a:rPr lang="sk-SK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 </a:t>
            </a:r>
            <a:r>
              <a:rPr lang="sk-SK" sz="1400" dirty="0">
                <a:solidFill>
                  <a:srgbClr val="33333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|</a:t>
            </a:r>
            <a:r>
              <a:rPr lang="sk-SK" sz="1400" dirty="0">
                <a:solidFill>
                  <a:srgbClr val="333333"/>
                </a:solidFill>
              </a:rPr>
              <a:t>  </a:t>
            </a:r>
            <a:r>
              <a:rPr lang="sk-SK" sz="1400" cap="all" dirty="0" err="1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italy</a:t>
            </a:r>
            <a:r>
              <a:rPr lang="sk-SK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 </a:t>
            </a:r>
            <a:r>
              <a:rPr lang="sk-SK" sz="1400" dirty="0">
                <a:solidFill>
                  <a:srgbClr val="33333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|</a:t>
            </a:r>
            <a:r>
              <a:rPr lang="sk-SK" sz="1400" dirty="0">
                <a:solidFill>
                  <a:srgbClr val="333333"/>
                </a:solidFill>
              </a:rPr>
              <a:t>  </a:t>
            </a:r>
            <a:r>
              <a:rPr lang="sk-SK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17</a:t>
            </a:r>
            <a:r>
              <a:rPr lang="nl-NL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 </a:t>
            </a:r>
            <a:r>
              <a:rPr lang="nl-NL" sz="1400" cap="all" dirty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- </a:t>
            </a:r>
            <a:r>
              <a:rPr lang="sk-SK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21</a:t>
            </a:r>
            <a:r>
              <a:rPr lang="nl-NL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. </a:t>
            </a:r>
            <a:r>
              <a:rPr lang="sk-SK" sz="1400" cap="all" dirty="0" err="1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july</a:t>
            </a:r>
            <a:r>
              <a:rPr lang="sk-SK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 </a:t>
            </a:r>
            <a:r>
              <a:rPr lang="nl-NL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20</a:t>
            </a:r>
            <a:r>
              <a:rPr lang="sk-SK" sz="1400" cap="all" dirty="0" smtClean="0">
                <a:solidFill>
                  <a:srgbClr val="333333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23</a:t>
            </a:r>
            <a:endParaRPr lang="nl-NL" sz="1400" cap="all" dirty="0">
              <a:solidFill>
                <a:srgbClr val="333333"/>
              </a:solidFill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cxnSp>
        <p:nvCxnSpPr>
          <p:cNvPr id="32" name="Rovná spojnica 31">
            <a:extLst>
              <a:ext uri="{FF2B5EF4-FFF2-40B4-BE49-F238E27FC236}">
                <a16:creationId xmlns:a16="http://schemas.microsoft.com/office/drawing/2014/main" id="{C9625CEA-B349-47F5-850B-186AA5D7D4DD}"/>
              </a:ext>
            </a:extLst>
          </p:cNvPr>
          <p:cNvCxnSpPr/>
          <p:nvPr/>
        </p:nvCxnSpPr>
        <p:spPr>
          <a:xfrm>
            <a:off x="19049" y="1434385"/>
            <a:ext cx="12172951" cy="0"/>
          </a:xfrm>
          <a:prstGeom prst="line">
            <a:avLst/>
          </a:prstGeom>
          <a:ln w="6032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Obrázok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8" y="76879"/>
            <a:ext cx="2607082" cy="647169"/>
          </a:xfrm>
          <a:prstGeom prst="rect">
            <a:avLst/>
          </a:prstGeom>
        </p:spPr>
      </p:pic>
      <p:pic>
        <p:nvPicPr>
          <p:cNvPr id="34" name="Picture 4" descr="HOME - www.esspinhorizon.eu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750" y="160395"/>
            <a:ext cx="1803275" cy="45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NanoInnovation2021 - ITALIAN SPACE AGENCY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94" y="788629"/>
            <a:ext cx="987831" cy="48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Italian Society of Remote Sensing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11" y="832780"/>
            <a:ext cx="695414" cy="43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66496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TM03457475[[fn=Rám]]</Template>
  <TotalTime>8812</TotalTime>
  <Words>658</Words>
  <Application>Microsoft Office PowerPoint</Application>
  <PresentationFormat>Širokouhlá</PresentationFormat>
  <Paragraphs>74</Paragraphs>
  <Slides>8</Slides>
  <Notes>8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Segoe UI Light</vt:lpstr>
      <vt:lpstr>Segoe UI Semibold</vt:lpstr>
      <vt:lpstr>Segoe UI Semilight</vt:lpstr>
      <vt:lpstr>Wingdings</vt:lpstr>
      <vt:lpstr>Motív balíka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Katarína Onačillová</dc:creator>
  <cp:lastModifiedBy>Mgr. Ján Šašak PhD.</cp:lastModifiedBy>
  <cp:revision>757</cp:revision>
  <dcterms:created xsi:type="dcterms:W3CDTF">2017-06-16T11:25:21Z</dcterms:created>
  <dcterms:modified xsi:type="dcterms:W3CDTF">2024-12-11T13:48:16Z</dcterms:modified>
</cp:coreProperties>
</file>