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8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57" r:id="rId11"/>
    <p:sldId id="258" r:id="rId12"/>
    <p:sldId id="268" r:id="rId13"/>
    <p:sldId id="259" r:id="rId14"/>
    <p:sldId id="269" r:id="rId15"/>
    <p:sldId id="272" r:id="rId16"/>
    <p:sldId id="271" r:id="rId17"/>
    <p:sldId id="273" r:id="rId18"/>
    <p:sldId id="274" r:id="rId19"/>
    <p:sldId id="288" r:id="rId20"/>
    <p:sldId id="289" r:id="rId21"/>
    <p:sldId id="276" r:id="rId22"/>
    <p:sldId id="283" r:id="rId23"/>
    <p:sldId id="277" r:id="rId24"/>
    <p:sldId id="279" r:id="rId25"/>
    <p:sldId id="278" r:id="rId26"/>
    <p:sldId id="280" r:id="rId27"/>
    <p:sldId id="281" r:id="rId28"/>
    <p:sldId id="284" r:id="rId29"/>
    <p:sldId id="282" r:id="rId30"/>
    <p:sldId id="285" r:id="rId31"/>
    <p:sldId id="286" r:id="rId32"/>
    <p:sldId id="287" r:id="rId33"/>
    <p:sldId id="291" r:id="rId34"/>
    <p:sldId id="292" r:id="rId35"/>
    <p:sldId id="275" r:id="rId36"/>
    <p:sldId id="290" r:id="rId3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72302-0084-44A7-8BF0-180DB914D35B}" type="datetimeFigureOut">
              <a:rPr lang="sk-SK" smtClean="0"/>
              <a:t>9. 3. 2023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64066-F894-4DE8-A73D-C3C57372ED7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970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3/9/2023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2826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09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8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39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3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31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3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7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1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9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3/9/2023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qgis.org/en/site/forusers/download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portal.sk/sk/zbgis/na-stiahnutie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tomas.fedor@student.upjs.s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batchgeo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C472BB-9175-DD6E-43D5-19689DFB2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7980" y="1030406"/>
            <a:ext cx="5068121" cy="3506879"/>
          </a:xfrm>
        </p:spPr>
        <p:txBody>
          <a:bodyPr anchor="ctr">
            <a:normAutofit/>
          </a:bodyPr>
          <a:lstStyle/>
          <a:p>
            <a:pPr algn="l"/>
            <a:r>
              <a:rPr lang="sk-SK" dirty="0"/>
              <a:t>ISU - práca s </a:t>
            </a:r>
            <a:r>
              <a:rPr lang="sk-SK" dirty="0" err="1"/>
              <a:t>batchgeo</a:t>
            </a:r>
            <a:r>
              <a:rPr lang="sk-SK" dirty="0"/>
              <a:t> a QGIS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EB53C5-B6AB-D193-B5AB-0AD05BCCE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7980" y="4691564"/>
            <a:ext cx="5068121" cy="1136029"/>
          </a:xfrm>
        </p:spPr>
        <p:txBody>
          <a:bodyPr>
            <a:normAutofit/>
          </a:bodyPr>
          <a:lstStyle/>
          <a:p>
            <a:pPr algn="l"/>
            <a:r>
              <a:rPr lang="sk-SK" dirty="0"/>
              <a:t>Mgr. Tomáš Fedor</a:t>
            </a:r>
          </a:p>
        </p:txBody>
      </p:sp>
      <p:pic>
        <p:nvPicPr>
          <p:cNvPr id="4" name="Picture 3" descr="Abstraktných červený geometrický vzor">
            <a:extLst>
              <a:ext uri="{FF2B5EF4-FFF2-40B4-BE49-F238E27FC236}">
                <a16:creationId xmlns:a16="http://schemas.microsoft.com/office/drawing/2014/main" id="{781F8904-CC12-2973-E965-DA528F014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7" r="38809" b="-1"/>
          <a:stretch/>
        </p:blipFill>
        <p:spPr>
          <a:xfrm>
            <a:off x="20" y="10"/>
            <a:ext cx="54044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6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00D6BA-3B1F-1B24-24A1-ACA7B1C8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Inštalácia QGIS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6D6F2E-FD31-9EC1-A834-55DFF77B3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https://qgis.org/en/site/forusers/download.html</a:t>
            </a:r>
            <a:endParaRPr lang="sk-SK" dirty="0"/>
          </a:p>
          <a:p>
            <a:r>
              <a:rPr lang="sk-SK" dirty="0" err="1"/>
              <a:t>Qgis</a:t>
            </a:r>
            <a:r>
              <a:rPr lang="sk-SK" dirty="0"/>
              <a:t> &gt; download &gt; zvolenie operačného systému &gt; verzia na stiahnutie (</a:t>
            </a:r>
            <a:r>
              <a:rPr lang="sk-SK" dirty="0" err="1"/>
              <a:t>stable</a:t>
            </a:r>
            <a:r>
              <a:rPr lang="sk-SK" dirty="0"/>
              <a:t>)</a:t>
            </a:r>
          </a:p>
          <a:p>
            <a:r>
              <a:rPr lang="sk-SK" dirty="0"/>
              <a:t>Spustiť inštaláciu stiahnutého súboru</a:t>
            </a:r>
          </a:p>
        </p:txBody>
      </p:sp>
    </p:spTree>
    <p:extLst>
      <p:ext uri="{BB962C8B-B14F-4D97-AF65-F5344CB8AC3E}">
        <p14:creationId xmlns:p14="http://schemas.microsoft.com/office/powerpoint/2010/main" val="2930218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5148D-45ED-31F6-4834-9BA8A607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ED5EF4D-2F25-140A-2E0D-71FC9878D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8A8750E-F7F4-7276-3155-3FE1B09C8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58" y="0"/>
            <a:ext cx="10454483" cy="6858000"/>
          </a:xfrm>
          <a:prstGeom prst="rect">
            <a:avLst/>
          </a:prstGeom>
        </p:spPr>
      </p:pic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704A4537-AC11-0104-5102-6470467DC928}"/>
              </a:ext>
            </a:extLst>
          </p:cNvPr>
          <p:cNvCxnSpPr>
            <a:cxnSpLocks/>
          </p:cNvCxnSpPr>
          <p:nvPr/>
        </p:nvCxnSpPr>
        <p:spPr>
          <a:xfrm flipH="1" flipV="1">
            <a:off x="8220364" y="2401455"/>
            <a:ext cx="1874981" cy="4895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66C31078-4161-3E9D-2D65-E6D3D03B0C24}"/>
              </a:ext>
            </a:extLst>
          </p:cNvPr>
          <p:cNvCxnSpPr>
            <a:cxnSpLocks/>
          </p:cNvCxnSpPr>
          <p:nvPr/>
        </p:nvCxnSpPr>
        <p:spPr>
          <a:xfrm>
            <a:off x="868218" y="4812145"/>
            <a:ext cx="480291" cy="5264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1DE5A444-95C5-9ED9-FE53-9675486CDE0E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877455" y="4765842"/>
            <a:ext cx="332509" cy="14594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1BC32488-4BB3-98D2-572E-2D03CBDFC812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877455" y="637309"/>
            <a:ext cx="249381" cy="3759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lokTextu 18">
            <a:extLst>
              <a:ext uri="{FF2B5EF4-FFF2-40B4-BE49-F238E27FC236}">
                <a16:creationId xmlns:a16="http://schemas.microsoft.com/office/drawing/2014/main" id="{64014A4C-0E30-56D0-1AEF-63E04C99DEA0}"/>
              </a:ext>
            </a:extLst>
          </p:cNvPr>
          <p:cNvSpPr txBox="1"/>
          <p:nvPr/>
        </p:nvSpPr>
        <p:spPr>
          <a:xfrm>
            <a:off x="8534399" y="2900218"/>
            <a:ext cx="323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Stiahnuť stabilnú verziu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550E35DF-AE15-420E-486B-B04233CAEA0B}"/>
              </a:ext>
            </a:extLst>
          </p:cNvPr>
          <p:cNvSpPr txBox="1"/>
          <p:nvPr/>
        </p:nvSpPr>
        <p:spPr>
          <a:xfrm>
            <a:off x="0" y="4396510"/>
            <a:ext cx="175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Výber OS</a:t>
            </a:r>
          </a:p>
        </p:txBody>
      </p:sp>
    </p:spTree>
    <p:extLst>
      <p:ext uri="{BB962C8B-B14F-4D97-AF65-F5344CB8AC3E}">
        <p14:creationId xmlns:p14="http://schemas.microsoft.com/office/powerpoint/2010/main" val="4102297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65C219-F269-21C2-2C67-E8790463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Pridanie vrstvy do QGIS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9456C9-6693-4514-6412-07B7EBC90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Najprv nastaviť súradnicový systém – </a:t>
            </a:r>
            <a:r>
              <a:rPr lang="sk-SK" u="sng" dirty="0">
                <a:solidFill>
                  <a:srgbClr val="00B050"/>
                </a:solidFill>
              </a:rPr>
              <a:t>SJTSK (Systém Jednotnej </a:t>
            </a:r>
            <a:r>
              <a:rPr lang="sk-SK" u="sng" dirty="0" err="1">
                <a:solidFill>
                  <a:srgbClr val="00B050"/>
                </a:solidFill>
              </a:rPr>
              <a:t>Trigonomickej</a:t>
            </a:r>
            <a:r>
              <a:rPr lang="sk-SK" u="sng" dirty="0">
                <a:solidFill>
                  <a:srgbClr val="00B050"/>
                </a:solidFill>
              </a:rPr>
              <a:t> Siete Katastrálnej)</a:t>
            </a:r>
            <a:r>
              <a:rPr lang="sk-SK" dirty="0"/>
              <a:t>, WGS84 (</a:t>
            </a:r>
            <a:r>
              <a:rPr lang="sk-SK" dirty="0" err="1"/>
              <a:t>World</a:t>
            </a:r>
            <a:r>
              <a:rPr lang="sk-SK" dirty="0"/>
              <a:t> </a:t>
            </a:r>
            <a:r>
              <a:rPr lang="sk-SK" dirty="0" err="1"/>
              <a:t>Geodetic</a:t>
            </a:r>
            <a:r>
              <a:rPr lang="sk-SK" dirty="0"/>
              <a:t> </a:t>
            </a:r>
            <a:r>
              <a:rPr lang="sk-SK" dirty="0" err="1"/>
              <a:t>System</a:t>
            </a:r>
            <a:r>
              <a:rPr lang="sk-SK" dirty="0"/>
              <a:t>)</a:t>
            </a:r>
          </a:p>
          <a:p>
            <a:r>
              <a:rPr lang="sk-SK" dirty="0"/>
              <a:t>Použitie EPSG (</a:t>
            </a:r>
            <a:r>
              <a:rPr lang="sk-SK" dirty="0" err="1"/>
              <a:t>European</a:t>
            </a:r>
            <a:r>
              <a:rPr lang="sk-SK" dirty="0"/>
              <a:t> Petroleum </a:t>
            </a:r>
            <a:r>
              <a:rPr lang="sk-SK" dirty="0" err="1"/>
              <a:t>Survey</a:t>
            </a:r>
            <a:r>
              <a:rPr lang="sk-SK" dirty="0"/>
              <a:t> Group) kódu; SJTSK - 5514, WGS84 - 4326</a:t>
            </a:r>
          </a:p>
          <a:p>
            <a:r>
              <a:rPr lang="sk-SK" dirty="0"/>
              <a:t>Ak sú vrstvy v odlišnom súradnicovom systéme je potrebná transformácia ich súradnicového systému alebo transformácia zobrazenia v projekte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4602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1E243-603E-E328-7BCD-9A284E7AD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9B7311-F60B-4F41-EBC8-B2E8B847B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A6B9C6E-95E6-9198-2389-1C13AECBC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83"/>
            <a:ext cx="12192000" cy="6560033"/>
          </a:xfrm>
          <a:prstGeom prst="rect">
            <a:avLst/>
          </a:prstGeom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021CDC9A-83C9-3D33-D637-C17CD9F51C9C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513528" y="5892297"/>
            <a:ext cx="1013454" cy="4438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>
            <a:extLst>
              <a:ext uri="{FF2B5EF4-FFF2-40B4-BE49-F238E27FC236}">
                <a16:creationId xmlns:a16="http://schemas.microsoft.com/office/drawing/2014/main" id="{CE3F3BCE-D45B-98E0-8826-A609EF753F06}"/>
              </a:ext>
            </a:extLst>
          </p:cNvPr>
          <p:cNvSpPr txBox="1"/>
          <p:nvPr/>
        </p:nvSpPr>
        <p:spPr>
          <a:xfrm>
            <a:off x="8835055" y="5245966"/>
            <a:ext cx="335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Súradnicový systém </a:t>
            </a:r>
          </a:p>
          <a:p>
            <a:r>
              <a:rPr lang="sk-SK" dirty="0">
                <a:solidFill>
                  <a:srgbClr val="FF0000"/>
                </a:solidFill>
              </a:rPr>
              <a:t>(5514 – SJTSK, 4326 - WGS84)</a:t>
            </a:r>
          </a:p>
        </p:txBody>
      </p:sp>
    </p:spTree>
    <p:extLst>
      <p:ext uri="{BB962C8B-B14F-4D97-AF65-F5344CB8AC3E}">
        <p14:creationId xmlns:p14="http://schemas.microsoft.com/office/powerpoint/2010/main" val="3559368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78A3A-D763-4A82-D924-64260C23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Pridanie vrstvy do QGIS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E5D8902-7505-8B56-2C53-4B74ADFEF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Pridanie potiahnutím súboru do „</a:t>
            </a:r>
            <a:r>
              <a:rPr lang="sk-SK" dirty="0" err="1"/>
              <a:t>layers</a:t>
            </a:r>
            <a:r>
              <a:rPr lang="sk-SK" dirty="0"/>
              <a:t>“</a:t>
            </a:r>
          </a:p>
          <a:p>
            <a:r>
              <a:rPr lang="sk-SK" dirty="0"/>
              <a:t>Pridanie podkladovej mapy – </a:t>
            </a:r>
            <a:r>
              <a:rPr lang="sk-SK" dirty="0" err="1"/>
              <a:t>Browser</a:t>
            </a:r>
            <a:r>
              <a:rPr lang="sk-SK" dirty="0"/>
              <a:t> &gt; XYZ </a:t>
            </a:r>
            <a:r>
              <a:rPr lang="sk-SK" dirty="0" err="1"/>
              <a:t>tiles</a:t>
            </a:r>
            <a:r>
              <a:rPr lang="sk-SK" dirty="0"/>
              <a:t> &gt;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street</a:t>
            </a:r>
            <a:r>
              <a:rPr lang="sk-SK" dirty="0"/>
              <a:t> </a:t>
            </a:r>
            <a:r>
              <a:rPr lang="sk-SK" dirty="0" err="1"/>
              <a:t>map</a:t>
            </a:r>
            <a:endParaRPr lang="sk-SK" dirty="0"/>
          </a:p>
          <a:p>
            <a:r>
              <a:rPr lang="sk-SK" dirty="0"/>
              <a:t>Vrstva z </a:t>
            </a:r>
            <a:r>
              <a:rPr lang="sk-SK" dirty="0" err="1"/>
              <a:t>batchgeo</a:t>
            </a:r>
            <a:r>
              <a:rPr lang="sk-SK" dirty="0"/>
              <a:t> je vo WGS84 &gt; transformácia na SJTSK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24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23A20-2E46-EB86-FE1B-0EE96E44E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C5D62B-4C4F-1A70-47A8-7982FAA46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E1192C97-F6F7-FC0B-027F-3E634EBC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73"/>
            <a:ext cx="12192000" cy="6609653"/>
          </a:xfrm>
          <a:prstGeom prst="rect">
            <a:avLst/>
          </a:prstGeom>
        </p:spPr>
      </p:pic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FCD68AA8-060A-8F71-3C2C-0D264DA76681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953164" y="1440873"/>
            <a:ext cx="1348509" cy="7850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6802FFB7-C55D-298E-BE43-057D33BA8F69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768246" y="2410568"/>
            <a:ext cx="3869572" cy="4073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lokTextu 14">
            <a:extLst>
              <a:ext uri="{FF2B5EF4-FFF2-40B4-BE49-F238E27FC236}">
                <a16:creationId xmlns:a16="http://schemas.microsoft.com/office/drawing/2014/main" id="{E0929FF1-C37B-B096-4974-862EFF0B98EB}"/>
              </a:ext>
            </a:extLst>
          </p:cNvPr>
          <p:cNvSpPr txBox="1"/>
          <p:nvPr/>
        </p:nvSpPr>
        <p:spPr>
          <a:xfrm>
            <a:off x="5301673" y="2041236"/>
            <a:ext cx="493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Upozornenie na odlišné súradnicové systémy</a:t>
            </a:r>
          </a:p>
        </p:txBody>
      </p:sp>
      <p:cxnSp>
        <p:nvCxnSpPr>
          <p:cNvPr id="30" name="Rovná spojovacia šípka 29">
            <a:extLst>
              <a:ext uri="{FF2B5EF4-FFF2-40B4-BE49-F238E27FC236}">
                <a16:creationId xmlns:a16="http://schemas.microsoft.com/office/drawing/2014/main" id="{779AB681-5051-B23F-97A6-A5E441EDE610}"/>
              </a:ext>
            </a:extLst>
          </p:cNvPr>
          <p:cNvCxnSpPr/>
          <p:nvPr/>
        </p:nvCxnSpPr>
        <p:spPr>
          <a:xfrm>
            <a:off x="1108364" y="2318327"/>
            <a:ext cx="175491" cy="8682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okTextu 30">
            <a:extLst>
              <a:ext uri="{FF2B5EF4-FFF2-40B4-BE49-F238E27FC236}">
                <a16:creationId xmlns:a16="http://schemas.microsoft.com/office/drawing/2014/main" id="{C2EAFB3E-52E0-480B-620E-E342615C2F0D}"/>
              </a:ext>
            </a:extLst>
          </p:cNvPr>
          <p:cNvSpPr txBox="1"/>
          <p:nvPr/>
        </p:nvSpPr>
        <p:spPr>
          <a:xfrm>
            <a:off x="92364" y="3315855"/>
            <a:ext cx="3844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Pridať OSM, </a:t>
            </a:r>
          </a:p>
          <a:p>
            <a:r>
              <a:rPr lang="sk-SK" dirty="0">
                <a:solidFill>
                  <a:srgbClr val="FF0000"/>
                </a:solidFill>
              </a:rPr>
              <a:t>dodržať poradie – OSM na spodku,</a:t>
            </a:r>
          </a:p>
          <a:p>
            <a:r>
              <a:rPr lang="sk-SK" dirty="0">
                <a:solidFill>
                  <a:srgbClr val="FF0000"/>
                </a:solidFill>
              </a:rPr>
              <a:t>Úprava poradia potiahnutím vrstvy</a:t>
            </a:r>
          </a:p>
        </p:txBody>
      </p:sp>
    </p:spTree>
    <p:extLst>
      <p:ext uri="{BB962C8B-B14F-4D97-AF65-F5344CB8AC3E}">
        <p14:creationId xmlns:p14="http://schemas.microsoft.com/office/powerpoint/2010/main" val="3544175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65E5986-998B-9EF3-784F-CEF5FEC75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FF16F4-6D29-5EAF-9324-DFAC713D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7" name="Obrázok 36">
            <a:extLst>
              <a:ext uri="{FF2B5EF4-FFF2-40B4-BE49-F238E27FC236}">
                <a16:creationId xmlns:a16="http://schemas.microsoft.com/office/drawing/2014/main" id="{6BFDB2FD-F618-6D3D-0E8A-2F1EBA25D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12192000" cy="6502400"/>
          </a:xfrm>
          <a:prstGeom prst="rect">
            <a:avLst/>
          </a:prstGeom>
        </p:spPr>
      </p:pic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348F7B81-942D-143F-29AC-7A4F28A4B38E}"/>
              </a:ext>
            </a:extLst>
          </p:cNvPr>
          <p:cNvCxnSpPr>
            <a:cxnSpLocks/>
            <a:stCxn id="18" idx="1"/>
            <a:endCxn id="17" idx="3"/>
          </p:cNvCxnSpPr>
          <p:nvPr/>
        </p:nvCxnSpPr>
        <p:spPr>
          <a:xfrm flipH="1" flipV="1">
            <a:off x="8699877" y="1209903"/>
            <a:ext cx="2808631" cy="50430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29009A32-D93A-565C-8471-74D153A334E4}"/>
              </a:ext>
            </a:extLst>
          </p:cNvPr>
          <p:cNvCxnSpPr>
            <a:cxnSpLocks/>
            <a:stCxn id="17" idx="3"/>
            <a:endCxn id="24" idx="1"/>
          </p:cNvCxnSpPr>
          <p:nvPr/>
        </p:nvCxnSpPr>
        <p:spPr>
          <a:xfrm flipH="1">
            <a:off x="8654473" y="1209903"/>
            <a:ext cx="45404" cy="26785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A7417E4D-4CFB-61FE-ED9D-B0D29096E33E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6945745" y="3888448"/>
            <a:ext cx="1708728" cy="20597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lokTextu 16">
            <a:extLst>
              <a:ext uri="{FF2B5EF4-FFF2-40B4-BE49-F238E27FC236}">
                <a16:creationId xmlns:a16="http://schemas.microsoft.com/office/drawing/2014/main" id="{F0C16A80-9147-BAF5-ECCA-D2976A6C6D21}"/>
              </a:ext>
            </a:extLst>
          </p:cNvPr>
          <p:cNvSpPr txBox="1"/>
          <p:nvPr/>
        </p:nvSpPr>
        <p:spPr>
          <a:xfrm>
            <a:off x="7324436" y="102523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Zadať 5514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C902F4AD-3898-218A-EAE2-786825C58BFA}"/>
              </a:ext>
            </a:extLst>
          </p:cNvPr>
          <p:cNvSpPr txBox="1"/>
          <p:nvPr/>
        </p:nvSpPr>
        <p:spPr>
          <a:xfrm>
            <a:off x="11508508" y="6068291"/>
            <a:ext cx="57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klik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6EBD9D38-B87A-A6DF-42BC-139FC1220D9B}"/>
              </a:ext>
            </a:extLst>
          </p:cNvPr>
          <p:cNvSpPr txBox="1"/>
          <p:nvPr/>
        </p:nvSpPr>
        <p:spPr>
          <a:xfrm>
            <a:off x="8654473" y="3703782"/>
            <a:ext cx="15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Vybrať SJTSK</a:t>
            </a:r>
          </a:p>
        </p:txBody>
      </p:sp>
    </p:spTree>
    <p:extLst>
      <p:ext uri="{BB962C8B-B14F-4D97-AF65-F5344CB8AC3E}">
        <p14:creationId xmlns:p14="http://schemas.microsoft.com/office/powerpoint/2010/main" val="3276772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FCF2B-8ED4-38BD-1ECC-6CE5B3F71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42B3474-1C8F-3C78-DAEC-76E25ED3B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040E3CB-82CA-E20E-5A2F-EC2FDE4D0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06"/>
            <a:ext cx="12192000" cy="6505788"/>
          </a:xfrm>
          <a:prstGeom prst="rect">
            <a:avLst/>
          </a:prstGeom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2F15BE57-7D4F-E2F3-2E06-B492B759CF29}"/>
              </a:ext>
            </a:extLst>
          </p:cNvPr>
          <p:cNvCxnSpPr/>
          <p:nvPr/>
        </p:nvCxnSpPr>
        <p:spPr>
          <a:xfrm flipH="1" flipV="1">
            <a:off x="3057236" y="3445164"/>
            <a:ext cx="508000" cy="203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>
            <a:extLst>
              <a:ext uri="{FF2B5EF4-FFF2-40B4-BE49-F238E27FC236}">
                <a16:creationId xmlns:a16="http://schemas.microsoft.com/office/drawing/2014/main" id="{DEBE5ACC-2A0A-CD1C-4C3D-2D1EF2268C51}"/>
              </a:ext>
            </a:extLst>
          </p:cNvPr>
          <p:cNvSpPr txBox="1"/>
          <p:nvPr/>
        </p:nvSpPr>
        <p:spPr>
          <a:xfrm>
            <a:off x="3611418" y="3463636"/>
            <a:ext cx="527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Posledná možnosť – transformácia pre Slovensko</a:t>
            </a:r>
          </a:p>
        </p:txBody>
      </p: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E50F53AA-FEC4-45E7-B9A4-49FFA9F1051E}"/>
              </a:ext>
            </a:extLst>
          </p:cNvPr>
          <p:cNvCxnSpPr>
            <a:stCxn id="8" idx="2"/>
          </p:cNvCxnSpPr>
          <p:nvPr/>
        </p:nvCxnSpPr>
        <p:spPr>
          <a:xfrm>
            <a:off x="6247493" y="3832968"/>
            <a:ext cx="1631125" cy="22537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132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AE557-7E96-B930-BF5C-D968DF4E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35C598-9D57-9193-47D8-6271838D3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B1116AD-2EB6-EB8F-53B7-B6F3D63A0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22"/>
            <a:ext cx="12192000" cy="6537555"/>
          </a:xfrm>
          <a:prstGeom prst="rect">
            <a:avLst/>
          </a:prstGeom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F4FD3C5E-9FBE-27DA-7941-95F887A698C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1629888" y="5883440"/>
            <a:ext cx="7930" cy="554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>
            <a:extLst>
              <a:ext uri="{FF2B5EF4-FFF2-40B4-BE49-F238E27FC236}">
                <a16:creationId xmlns:a16="http://schemas.microsoft.com/office/drawing/2014/main" id="{9AD31DC4-84E6-5243-F249-F52AECB37D9C}"/>
              </a:ext>
            </a:extLst>
          </p:cNvPr>
          <p:cNvSpPr txBox="1"/>
          <p:nvPr/>
        </p:nvSpPr>
        <p:spPr>
          <a:xfrm>
            <a:off x="11212946" y="551410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SJTSK</a:t>
            </a:r>
          </a:p>
        </p:txBody>
      </p:sp>
    </p:spTree>
    <p:extLst>
      <p:ext uri="{BB962C8B-B14F-4D97-AF65-F5344CB8AC3E}">
        <p14:creationId xmlns:p14="http://schemas.microsoft.com/office/powerpoint/2010/main" val="123230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AE7B9-2955-C99E-E5A9-2947B783B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Zobrazenie atribútov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04702E0-5C4F-9844-FAF6-0CF0DE097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Pravý klik na vrstvu v </a:t>
            </a:r>
            <a:r>
              <a:rPr lang="sk-SK" dirty="0" err="1"/>
              <a:t>layers</a:t>
            </a:r>
            <a:r>
              <a:rPr lang="sk-SK" dirty="0"/>
              <a:t> &gt;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Attribute</a:t>
            </a:r>
            <a:r>
              <a:rPr lang="sk-SK" dirty="0"/>
              <a:t> Table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33887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F2A4B-EC32-E19F-C114-54784B2F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Batchgeo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43F2DB-7295-4C43-8207-1D0E9CA63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Vytvorenie tabuľky (</a:t>
            </a:r>
            <a:r>
              <a:rPr lang="sk-SK" dirty="0" err="1"/>
              <a:t>excel</a:t>
            </a:r>
            <a:r>
              <a:rPr lang="sk-SK" dirty="0"/>
              <a:t>) s adresou a atribútmi lokalít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90988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4806E-F122-8271-052D-CC1AA9B9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50F8A6-4247-D1FB-934A-0E28D4E85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2869E68-14C6-48B8-AC3F-6C128B217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42925"/>
            <a:ext cx="10210800" cy="577215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9CD5F6EB-3735-EC0C-DA1F-9AD371518697}"/>
              </a:ext>
            </a:extLst>
          </p:cNvPr>
          <p:cNvSpPr txBox="1"/>
          <p:nvPr/>
        </p:nvSpPr>
        <p:spPr>
          <a:xfrm>
            <a:off x="2486025" y="3648075"/>
            <a:ext cx="3903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Automaticky vygenerované atribúty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74690B0-2397-5475-A8A0-5433909F317B}"/>
              </a:ext>
            </a:extLst>
          </p:cNvPr>
          <p:cNvSpPr txBox="1"/>
          <p:nvPr/>
        </p:nvSpPr>
        <p:spPr>
          <a:xfrm>
            <a:off x="8266546" y="3722256"/>
            <a:ext cx="207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Zadávané atribúty</a:t>
            </a:r>
          </a:p>
        </p:txBody>
      </p:sp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39EE169C-D4E6-0988-9F5C-DB32C4D27430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8331200" y="2946401"/>
            <a:ext cx="970918" cy="7758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A0F326C1-1D63-CA13-9347-37FE441D0614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9302118" y="2992582"/>
            <a:ext cx="26609" cy="7296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83AC13B1-6405-7054-0659-D400AACB7611}"/>
              </a:ext>
            </a:extLst>
          </p:cNvPr>
          <p:cNvCxnSpPr>
            <a:stCxn id="7" idx="0"/>
          </p:cNvCxnSpPr>
          <p:nvPr/>
        </p:nvCxnSpPr>
        <p:spPr>
          <a:xfrm flipV="1">
            <a:off x="9302118" y="2955637"/>
            <a:ext cx="1264282" cy="766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id="{7EFC9886-C774-FEFA-4C04-1DB5A691B3E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437713" y="2974109"/>
            <a:ext cx="2184760" cy="673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ovacia šípka 19">
            <a:extLst>
              <a:ext uri="{FF2B5EF4-FFF2-40B4-BE49-F238E27FC236}">
                <a16:creationId xmlns:a16="http://schemas.microsoft.com/office/drawing/2014/main" id="{B9B6CDF0-EE58-2C30-3D3C-E3B9BBAB7AB7}"/>
              </a:ext>
            </a:extLst>
          </p:cNvPr>
          <p:cNvCxnSpPr>
            <a:stCxn id="6" idx="0"/>
          </p:cNvCxnSpPr>
          <p:nvPr/>
        </p:nvCxnSpPr>
        <p:spPr>
          <a:xfrm flipV="1">
            <a:off x="4437713" y="2927927"/>
            <a:ext cx="198942" cy="7201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id="{52E280A5-8709-7AB3-57BD-B97C3FF9D665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3592945" y="2974109"/>
            <a:ext cx="844768" cy="673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>
            <a:extLst>
              <a:ext uri="{FF2B5EF4-FFF2-40B4-BE49-F238E27FC236}">
                <a16:creationId xmlns:a16="http://schemas.microsoft.com/office/drawing/2014/main" id="{9FB029A2-515A-77AE-9723-0C2A81564933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2364509" y="2992582"/>
            <a:ext cx="2073204" cy="655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968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2A4E1B-AB51-499D-B862-BA0740DF1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Pridanie .</a:t>
            </a:r>
            <a:r>
              <a:rPr lang="sk-SK" dirty="0" err="1"/>
              <a:t>shp</a:t>
            </a:r>
            <a:r>
              <a:rPr lang="sk-SK" dirty="0"/>
              <a:t> vrstvy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2302912-E581-815A-6E87-3AEB5BE78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Stiahnuť hranice z </a:t>
            </a:r>
            <a:r>
              <a:rPr lang="sk-SK" dirty="0" err="1"/>
              <a:t>Geoportálu</a:t>
            </a:r>
            <a:r>
              <a:rPr lang="sk-SK" dirty="0"/>
              <a:t> (</a:t>
            </a:r>
            <a:r>
              <a:rPr lang="sk-SK" dirty="0">
                <a:hlinkClick r:id="rId2"/>
              </a:rPr>
              <a:t>https://www.geoportal.sk/sk/zbgis/na-stiahnutie/</a:t>
            </a:r>
            <a:r>
              <a:rPr lang="sk-SK" dirty="0"/>
              <a:t>)</a:t>
            </a:r>
          </a:p>
          <a:p>
            <a:r>
              <a:rPr lang="sk-SK" dirty="0"/>
              <a:t>Prvá úroveň generalizácie &gt; ESRI </a:t>
            </a:r>
            <a:r>
              <a:rPr lang="sk-SK" dirty="0" err="1"/>
              <a:t>shapefile</a:t>
            </a:r>
            <a:r>
              <a:rPr lang="sk-SK" dirty="0"/>
              <a:t> &gt; rozbaliť</a:t>
            </a:r>
          </a:p>
          <a:p>
            <a:r>
              <a:rPr lang="sk-SK" dirty="0"/>
              <a:t>Čím vyššia úroveň generalizácie, tým menej detailné hranice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9120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54E25-11E8-F4BC-1273-96225367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2D3933-AAD6-745C-E842-C0B224B0F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ECF6A7C-424E-E578-F43B-4495FDF39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0" y="0"/>
            <a:ext cx="5536649" cy="68580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6C0550C-EA89-CCCE-0F07-3DD4312B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831" y="0"/>
            <a:ext cx="5099538" cy="685800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09D2B5E5-9D71-FA44-CFC1-966FB3A40858}"/>
              </a:ext>
            </a:extLst>
          </p:cNvPr>
          <p:cNvSpPr txBox="1"/>
          <p:nvPr/>
        </p:nvSpPr>
        <p:spPr>
          <a:xfrm>
            <a:off x="561109" y="701675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1. Úroveň Generalizácie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7D98F17D-63FE-0C5F-6552-2CA441358CB6}"/>
              </a:ext>
            </a:extLst>
          </p:cNvPr>
          <p:cNvSpPr txBox="1"/>
          <p:nvPr/>
        </p:nvSpPr>
        <p:spPr>
          <a:xfrm>
            <a:off x="6181437" y="743238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3. Úroveň Generalizácie</a:t>
            </a:r>
          </a:p>
        </p:txBody>
      </p:sp>
    </p:spTree>
    <p:extLst>
      <p:ext uri="{BB962C8B-B14F-4D97-AF65-F5344CB8AC3E}">
        <p14:creationId xmlns:p14="http://schemas.microsoft.com/office/powerpoint/2010/main" val="1991569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DED6F5-5DEF-8A07-9C4E-582B314EE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EA5D5C-10AB-7FCB-86A1-A85CD5C64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0EB970A-B4CC-D96B-4E14-7932B620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652462"/>
            <a:ext cx="11172825" cy="5553075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4527FB19-7A82-88BD-4121-1E61A66A0AED}"/>
              </a:ext>
            </a:extLst>
          </p:cNvPr>
          <p:cNvSpPr/>
          <p:nvPr/>
        </p:nvSpPr>
        <p:spPr>
          <a:xfrm>
            <a:off x="8410575" y="2914650"/>
            <a:ext cx="1114425" cy="581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39A4E9BD-D14C-8D37-3B54-371307F45DCD}"/>
              </a:ext>
            </a:extLst>
          </p:cNvPr>
          <p:cNvCxnSpPr/>
          <p:nvPr/>
        </p:nvCxnSpPr>
        <p:spPr>
          <a:xfrm>
            <a:off x="794327" y="3306618"/>
            <a:ext cx="26138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137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0F4729-A542-A35A-D2C3-8EC08D2F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Shapefile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9A13508-5124-C73E-D323-A215E355D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Obsahuje viacero </a:t>
            </a:r>
            <a:r>
              <a:rPr lang="sk-SK" u="sng" dirty="0"/>
              <a:t>prepojených</a:t>
            </a:r>
            <a:r>
              <a:rPr lang="sk-SK" dirty="0"/>
              <a:t> súborov </a:t>
            </a:r>
          </a:p>
          <a:p>
            <a:r>
              <a:rPr lang="sk-SK" dirty="0"/>
              <a:t>kľúčové: súradnicový systém - .</a:t>
            </a:r>
            <a:r>
              <a:rPr lang="sk-SK" dirty="0" err="1"/>
              <a:t>prj</a:t>
            </a:r>
            <a:r>
              <a:rPr lang="sk-SK" dirty="0"/>
              <a:t>, priestorový index - .</a:t>
            </a:r>
            <a:r>
              <a:rPr lang="sk-SK" dirty="0" err="1"/>
              <a:t>sbx</a:t>
            </a:r>
            <a:r>
              <a:rPr lang="sk-SK" dirty="0"/>
              <a:t>, databáza – .</a:t>
            </a:r>
            <a:r>
              <a:rPr lang="sk-SK" dirty="0" err="1"/>
              <a:t>dbf</a:t>
            </a:r>
            <a:r>
              <a:rPr lang="sk-SK" dirty="0"/>
              <a:t>, štruktúra geometrie - .</a:t>
            </a:r>
            <a:r>
              <a:rPr lang="sk-SK" dirty="0" err="1"/>
              <a:t>shx</a:t>
            </a:r>
            <a:r>
              <a:rPr lang="sk-SK" dirty="0"/>
              <a:t>, samotný </a:t>
            </a:r>
            <a:r>
              <a:rPr lang="sk-SK" dirty="0" err="1"/>
              <a:t>shapefile</a:t>
            </a:r>
            <a:r>
              <a:rPr lang="sk-SK" dirty="0"/>
              <a:t> - .</a:t>
            </a:r>
            <a:r>
              <a:rPr lang="sk-SK" dirty="0" err="1"/>
              <a:t>shp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73962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E7273-62D9-9A1D-EC2A-3B474908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Ukážka súborov jednej vrstvy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61176B-AFF8-6C58-8365-B9BBC3A31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F36E11E-72D7-4D14-572B-1F9AE03CC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30" y="3013075"/>
            <a:ext cx="7343775" cy="2457450"/>
          </a:xfrm>
          <a:prstGeom prst="rect">
            <a:avLst/>
          </a:prstGeom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1F067B7F-F946-877D-AFA4-53D3E9AF0E01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8793018" y="4784436"/>
            <a:ext cx="683492" cy="367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>
            <a:extLst>
              <a:ext uri="{FF2B5EF4-FFF2-40B4-BE49-F238E27FC236}">
                <a16:creationId xmlns:a16="http://schemas.microsoft.com/office/drawing/2014/main" id="{22F4D27A-A08B-9D8D-7881-D2A2CF1F9B83}"/>
              </a:ext>
            </a:extLst>
          </p:cNvPr>
          <p:cNvSpPr txBox="1"/>
          <p:nvPr/>
        </p:nvSpPr>
        <p:spPr>
          <a:xfrm>
            <a:off x="9476510" y="4359564"/>
            <a:ext cx="1523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Otvoríme </a:t>
            </a:r>
          </a:p>
          <a:p>
            <a:r>
              <a:rPr lang="sk-SK" dirty="0">
                <a:solidFill>
                  <a:srgbClr val="FF0000"/>
                </a:solidFill>
              </a:rPr>
              <a:t>potiahnutím </a:t>
            </a:r>
          </a:p>
          <a:p>
            <a:r>
              <a:rPr lang="sk-SK" dirty="0">
                <a:solidFill>
                  <a:srgbClr val="FF0000"/>
                </a:solidFill>
              </a:rPr>
              <a:t>do QGIS</a:t>
            </a:r>
          </a:p>
        </p:txBody>
      </p:sp>
    </p:spTree>
    <p:extLst>
      <p:ext uri="{BB962C8B-B14F-4D97-AF65-F5344CB8AC3E}">
        <p14:creationId xmlns:p14="http://schemas.microsoft.com/office/powerpoint/2010/main" val="2550371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414C0-3AE2-DE90-2043-B9CAC9B9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2029ECF-26FD-A745-D981-FD62A0A97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8AE1D61-5BFD-326B-5A7F-FBEF4B435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25"/>
            <a:ext cx="12192000" cy="6534150"/>
          </a:xfrm>
          <a:prstGeom prst="rect">
            <a:avLst/>
          </a:prstGeom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A35404CB-EE27-8F7C-5A56-3CCA236EB22B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63418" y="3445164"/>
            <a:ext cx="422525" cy="6095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>
            <a:extLst>
              <a:ext uri="{FF2B5EF4-FFF2-40B4-BE49-F238E27FC236}">
                <a16:creationId xmlns:a16="http://schemas.microsoft.com/office/drawing/2014/main" id="{BC23F335-13CC-9E91-11A8-B264DD1DDE85}"/>
              </a:ext>
            </a:extLst>
          </p:cNvPr>
          <p:cNvSpPr txBox="1"/>
          <p:nvPr/>
        </p:nvSpPr>
        <p:spPr>
          <a:xfrm>
            <a:off x="0" y="4054763"/>
            <a:ext cx="1971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Pozor na poradie</a:t>
            </a:r>
          </a:p>
          <a:p>
            <a:r>
              <a:rPr lang="sk-SK" dirty="0">
                <a:solidFill>
                  <a:srgbClr val="FF0000"/>
                </a:solidFill>
              </a:rPr>
              <a:t>zobrazenia!</a:t>
            </a:r>
          </a:p>
        </p:txBody>
      </p:sp>
    </p:spTree>
    <p:extLst>
      <p:ext uri="{BB962C8B-B14F-4D97-AF65-F5344CB8AC3E}">
        <p14:creationId xmlns:p14="http://schemas.microsoft.com/office/powerpoint/2010/main" val="2017407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9DCEA-7D12-B938-94F5-BE72A1733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60138C9-5B08-46A3-C32A-99AAA8E80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7748436-2628-B19D-2938-1E416364B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399"/>
            <a:ext cx="12192000" cy="65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61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D87BC2-CBDA-6620-1C83-506AD80F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58F649E-3DE4-79A8-B273-D6D910E05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411E8DE-A3DC-90CE-9933-61C772DA8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17"/>
            <a:ext cx="12192000" cy="6571801"/>
          </a:xfrm>
          <a:prstGeom prst="rect">
            <a:avLst/>
          </a:prstGeom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D66DCEEB-3FEB-77DF-6024-535E025EFFA3}"/>
              </a:ext>
            </a:extLst>
          </p:cNvPr>
          <p:cNvCxnSpPr>
            <a:cxnSpLocks/>
          </p:cNvCxnSpPr>
          <p:nvPr/>
        </p:nvCxnSpPr>
        <p:spPr>
          <a:xfrm flipH="1" flipV="1">
            <a:off x="277091" y="3103418"/>
            <a:ext cx="332509" cy="858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>
            <a:extLst>
              <a:ext uri="{FF2B5EF4-FFF2-40B4-BE49-F238E27FC236}">
                <a16:creationId xmlns:a16="http://schemas.microsoft.com/office/drawing/2014/main" id="{6F2BFCF0-3395-4F09-1A8D-6122EDC0C009}"/>
              </a:ext>
            </a:extLst>
          </p:cNvPr>
          <p:cNvSpPr txBox="1"/>
          <p:nvPr/>
        </p:nvSpPr>
        <p:spPr>
          <a:xfrm>
            <a:off x="-64655" y="3953164"/>
            <a:ext cx="176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Vypnutie vrstvy</a:t>
            </a:r>
          </a:p>
        </p:txBody>
      </p:sp>
    </p:spTree>
    <p:extLst>
      <p:ext uri="{BB962C8B-B14F-4D97-AF65-F5344CB8AC3E}">
        <p14:creationId xmlns:p14="http://schemas.microsoft.com/office/powerpoint/2010/main" val="3296522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CEB9EF-EC9B-436A-59D3-203D07B00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Nastavenie formátu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D355EA5-D223-3ADC-936B-E1D66D981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Pravým kliknutím na ikonku vrstvy v </a:t>
            </a:r>
            <a:r>
              <a:rPr lang="sk-SK" dirty="0" err="1"/>
              <a:t>layers</a:t>
            </a:r>
            <a:endParaRPr lang="sk-SK" dirty="0"/>
          </a:p>
          <a:p>
            <a:r>
              <a:rPr lang="sk-SK" dirty="0"/>
              <a:t>Nastavenie výplne, šrafovania, ohraničenia</a:t>
            </a:r>
          </a:p>
        </p:txBody>
      </p:sp>
    </p:spTree>
    <p:extLst>
      <p:ext uri="{BB962C8B-B14F-4D97-AF65-F5344CB8AC3E}">
        <p14:creationId xmlns:p14="http://schemas.microsoft.com/office/powerpoint/2010/main" val="410037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43A38C-790E-E447-A3CB-AEC69E69D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EEFDF5E-E45E-23E1-0838-7BAF02583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A4D52BF-2182-4A14-47E2-E0CE645C6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428625"/>
            <a:ext cx="12030075" cy="600075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E61F065-F33D-B1C0-001E-2CBD450E34E2}"/>
              </a:ext>
            </a:extLst>
          </p:cNvPr>
          <p:cNvSpPr txBox="1"/>
          <p:nvPr/>
        </p:nvSpPr>
        <p:spPr>
          <a:xfrm>
            <a:off x="609599" y="4953000"/>
            <a:ext cx="411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Dôležité pre priradenie súradníc</a:t>
            </a:r>
          </a:p>
        </p:txBody>
      </p: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AF3A3F28-012D-0342-A382-B313C1CBF366}"/>
              </a:ext>
            </a:extLst>
          </p:cNvPr>
          <p:cNvCxnSpPr/>
          <p:nvPr/>
        </p:nvCxnSpPr>
        <p:spPr>
          <a:xfrm flipH="1" flipV="1">
            <a:off x="1246909" y="4461164"/>
            <a:ext cx="221673" cy="4710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1E167193-0946-9B42-0B7B-0C2359DC96B7}"/>
              </a:ext>
            </a:extLst>
          </p:cNvPr>
          <p:cNvCxnSpPr/>
          <p:nvPr/>
        </p:nvCxnSpPr>
        <p:spPr>
          <a:xfrm flipV="1">
            <a:off x="2041236" y="4396509"/>
            <a:ext cx="277091" cy="4802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5DB6E3DB-579B-3C58-541F-A742576A325C}"/>
              </a:ext>
            </a:extLst>
          </p:cNvPr>
          <p:cNvCxnSpPr/>
          <p:nvPr/>
        </p:nvCxnSpPr>
        <p:spPr>
          <a:xfrm flipV="1">
            <a:off x="2798618" y="4378036"/>
            <a:ext cx="397164" cy="498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DB20684A-1DEA-A586-293B-526A3B345818}"/>
              </a:ext>
            </a:extLst>
          </p:cNvPr>
          <p:cNvCxnSpPr/>
          <p:nvPr/>
        </p:nvCxnSpPr>
        <p:spPr>
          <a:xfrm flipH="1" flipV="1">
            <a:off x="5227782" y="4590473"/>
            <a:ext cx="655782" cy="5172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1E200530-4CC2-A9B4-8352-2CD6BBA62A77}"/>
              </a:ext>
            </a:extLst>
          </p:cNvPr>
          <p:cNvCxnSpPr>
            <a:cxnSpLocks/>
          </p:cNvCxnSpPr>
          <p:nvPr/>
        </p:nvCxnSpPr>
        <p:spPr>
          <a:xfrm flipV="1">
            <a:off x="6705600" y="4461164"/>
            <a:ext cx="0" cy="6742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>
            <a:extLst>
              <a:ext uri="{FF2B5EF4-FFF2-40B4-BE49-F238E27FC236}">
                <a16:creationId xmlns:a16="http://schemas.microsoft.com/office/drawing/2014/main" id="{B632574E-BB49-EF4E-8CEC-38FD62CB7DAF}"/>
              </a:ext>
            </a:extLst>
          </p:cNvPr>
          <p:cNvCxnSpPr/>
          <p:nvPr/>
        </p:nvCxnSpPr>
        <p:spPr>
          <a:xfrm flipV="1">
            <a:off x="7795491" y="4433455"/>
            <a:ext cx="628073" cy="62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BlokTextu 21">
            <a:extLst>
              <a:ext uri="{FF2B5EF4-FFF2-40B4-BE49-F238E27FC236}">
                <a16:creationId xmlns:a16="http://schemas.microsoft.com/office/drawing/2014/main" id="{7C4B8E2C-4485-A158-8E44-C33495E3E6FE}"/>
              </a:ext>
            </a:extLst>
          </p:cNvPr>
          <p:cNvSpPr txBox="1"/>
          <p:nvPr/>
        </p:nvSpPr>
        <p:spPr>
          <a:xfrm>
            <a:off x="6289964" y="5135418"/>
            <a:ext cx="322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Atribúty</a:t>
            </a:r>
          </a:p>
        </p:txBody>
      </p:sp>
    </p:spTree>
    <p:extLst>
      <p:ext uri="{BB962C8B-B14F-4D97-AF65-F5344CB8AC3E}">
        <p14:creationId xmlns:p14="http://schemas.microsoft.com/office/powerpoint/2010/main" val="4029150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74AB7-8F1E-76D2-5491-DB9ACC057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2012653-9A36-ADF7-BC9B-770C50067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9CA08A2-AE78-2C6F-6EA4-C49E44E2A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29"/>
            <a:ext cx="12192000" cy="6512142"/>
          </a:xfrm>
          <a:prstGeom prst="rect">
            <a:avLst/>
          </a:prstGeom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0DADD97A-CAFD-E94C-4344-2B1FD1CC0026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434109" y="3343564"/>
            <a:ext cx="154545" cy="8035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>
            <a:extLst>
              <a:ext uri="{FF2B5EF4-FFF2-40B4-BE49-F238E27FC236}">
                <a16:creationId xmlns:a16="http://schemas.microsoft.com/office/drawing/2014/main" id="{0B13274F-777D-BD42-B093-B55C330EAB31}"/>
              </a:ext>
            </a:extLst>
          </p:cNvPr>
          <p:cNvSpPr txBox="1"/>
          <p:nvPr/>
        </p:nvSpPr>
        <p:spPr>
          <a:xfrm>
            <a:off x="92364" y="414712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dvojklik</a:t>
            </a:r>
          </a:p>
        </p:txBody>
      </p: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8D960C8B-220B-8BA1-2784-A035FACEA9CF}"/>
              </a:ext>
            </a:extLst>
          </p:cNvPr>
          <p:cNvCxnSpPr/>
          <p:nvPr/>
        </p:nvCxnSpPr>
        <p:spPr>
          <a:xfrm flipV="1">
            <a:off x="415636" y="1025236"/>
            <a:ext cx="4627419" cy="2318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>
            <a:extLst>
              <a:ext uri="{FF2B5EF4-FFF2-40B4-BE49-F238E27FC236}">
                <a16:creationId xmlns:a16="http://schemas.microsoft.com/office/drawing/2014/main" id="{4AC25D11-9934-F3AB-9F0E-2717A150B9E0}"/>
              </a:ext>
            </a:extLst>
          </p:cNvPr>
          <p:cNvSpPr txBox="1"/>
          <p:nvPr/>
        </p:nvSpPr>
        <p:spPr>
          <a:xfrm>
            <a:off x="4257965" y="2133600"/>
            <a:ext cx="1234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>
                <a:solidFill>
                  <a:srgbClr val="FF0000"/>
                </a:solidFill>
              </a:rPr>
              <a:t>Farba výplne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071D780C-2BB8-2255-995D-DA60D4CA41B3}"/>
              </a:ext>
            </a:extLst>
          </p:cNvPr>
          <p:cNvSpPr txBox="1"/>
          <p:nvPr/>
        </p:nvSpPr>
        <p:spPr>
          <a:xfrm>
            <a:off x="4253347" y="2359891"/>
            <a:ext cx="1041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>
                <a:solidFill>
                  <a:srgbClr val="FF0000"/>
                </a:solidFill>
              </a:rPr>
              <a:t>Šrafovanie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C7817340-E57F-D325-935C-0C20E28AC728}"/>
              </a:ext>
            </a:extLst>
          </p:cNvPr>
          <p:cNvSpPr txBox="1"/>
          <p:nvPr/>
        </p:nvSpPr>
        <p:spPr>
          <a:xfrm>
            <a:off x="4234874" y="2581564"/>
            <a:ext cx="1650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>
                <a:solidFill>
                  <a:srgbClr val="FF0000"/>
                </a:solidFill>
              </a:rPr>
              <a:t>Farba ohraničenia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2E4C86AE-4367-CEFD-0BDD-2FDD535B72E0}"/>
              </a:ext>
            </a:extLst>
          </p:cNvPr>
          <p:cNvSpPr txBox="1"/>
          <p:nvPr/>
        </p:nvSpPr>
        <p:spPr>
          <a:xfrm>
            <a:off x="4244110" y="2821709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>
                <a:solidFill>
                  <a:srgbClr val="FF0000"/>
                </a:solidFill>
              </a:rPr>
              <a:t>Šírka ohraničenia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2B06ABE5-4F25-4560-01ED-3500CA173583}"/>
              </a:ext>
            </a:extLst>
          </p:cNvPr>
          <p:cNvSpPr txBox="1"/>
          <p:nvPr/>
        </p:nvSpPr>
        <p:spPr>
          <a:xfrm>
            <a:off x="4244111" y="3043382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>
                <a:solidFill>
                  <a:srgbClr val="FF0000"/>
                </a:solidFill>
              </a:rPr>
              <a:t>Štýl ohraničenia</a:t>
            </a:r>
          </a:p>
        </p:txBody>
      </p:sp>
    </p:spTree>
    <p:extLst>
      <p:ext uri="{BB962C8B-B14F-4D97-AF65-F5344CB8AC3E}">
        <p14:creationId xmlns:p14="http://schemas.microsoft.com/office/powerpoint/2010/main" val="756372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B01E1-0ED0-6F6D-C295-2994B8BB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AC8997-1B9F-4372-87CD-3420B5CB2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B1E67AEC-E9D6-8DD5-E29F-13D9D725D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405" y="0"/>
            <a:ext cx="7729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17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9E36BA-FA3B-FC86-4CA2-2D610F9A5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B7336D2-2BAC-F3F7-05F3-46AC87F61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21E82B7-0386-E1D5-CE26-0BAE3705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516"/>
            <a:ext cx="12192000" cy="65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13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85E4B0-B1D8-41D7-A425-1C8A500D4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.</a:t>
            </a:r>
            <a:r>
              <a:rPr lang="sk-SK" dirty="0" err="1"/>
              <a:t>kml</a:t>
            </a:r>
            <a:r>
              <a:rPr lang="sk-SK" dirty="0"/>
              <a:t> na .</a:t>
            </a:r>
            <a:r>
              <a:rPr lang="sk-SK" dirty="0" err="1"/>
              <a:t>shp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10ECBB-A5DA-E964-5768-9AE5C6C1B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 prípade potreby možné .</a:t>
            </a:r>
            <a:r>
              <a:rPr lang="sk-SK" dirty="0" err="1"/>
              <a:t>kml</a:t>
            </a:r>
            <a:r>
              <a:rPr lang="sk-SK" dirty="0"/>
              <a:t> súbor z </a:t>
            </a:r>
            <a:r>
              <a:rPr lang="sk-SK" dirty="0" err="1"/>
              <a:t>batchgeo</a:t>
            </a:r>
            <a:r>
              <a:rPr lang="sk-SK" dirty="0"/>
              <a:t> exportovať ako .</a:t>
            </a:r>
            <a:r>
              <a:rPr lang="sk-SK" dirty="0" err="1"/>
              <a:t>shp</a:t>
            </a:r>
            <a:endParaRPr lang="sk-SK" dirty="0"/>
          </a:p>
          <a:p>
            <a:r>
              <a:rPr lang="sk-SK" dirty="0"/>
              <a:t>.</a:t>
            </a:r>
            <a:r>
              <a:rPr lang="sk-SK" dirty="0" err="1"/>
              <a:t>shp</a:t>
            </a:r>
            <a:r>
              <a:rPr lang="sk-SK" dirty="0"/>
              <a:t> sú univerzálnejšie; .</a:t>
            </a:r>
            <a:r>
              <a:rPr lang="sk-SK" dirty="0" err="1"/>
              <a:t>kml</a:t>
            </a:r>
            <a:r>
              <a:rPr lang="sk-SK" dirty="0"/>
              <a:t> využíva primárne </a:t>
            </a:r>
            <a:r>
              <a:rPr lang="sk-SK" dirty="0" err="1"/>
              <a:t>google</a:t>
            </a:r>
            <a:r>
              <a:rPr lang="sk-SK" dirty="0"/>
              <a:t> </a:t>
            </a:r>
            <a:r>
              <a:rPr lang="sk-SK" dirty="0" err="1"/>
              <a:t>earth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90028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26281-B2E3-EE03-1061-18D6E0BB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F1DE2F-1F68-DB8E-F0DB-0FE540E2B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2BF0DB8-7A95-140A-A439-2B4A614E9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5" y="642937"/>
            <a:ext cx="6200775" cy="587692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97E3932-66E7-1B8F-85B0-4B321569A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87" y="271462"/>
            <a:ext cx="5572125" cy="6181725"/>
          </a:xfrm>
          <a:prstGeom prst="rect">
            <a:avLst/>
          </a:prstGeom>
        </p:spPr>
      </p:pic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E8E607C8-F6F0-68DD-FFBB-F6B44949D67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277225" y="517175"/>
            <a:ext cx="737466" cy="19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>
            <a:extLst>
              <a:ext uri="{FF2B5EF4-FFF2-40B4-BE49-F238E27FC236}">
                <a16:creationId xmlns:a16="http://schemas.microsoft.com/office/drawing/2014/main" id="{F021AAE4-14A0-265F-BAA9-EBAB5A30B453}"/>
              </a:ext>
            </a:extLst>
          </p:cNvPr>
          <p:cNvSpPr txBox="1"/>
          <p:nvPr/>
        </p:nvSpPr>
        <p:spPr>
          <a:xfrm>
            <a:off x="9014691" y="332509"/>
            <a:ext cx="245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Formát ESRI </a:t>
            </a:r>
            <a:r>
              <a:rPr lang="sk-SK" dirty="0" err="1">
                <a:solidFill>
                  <a:srgbClr val="FF0000"/>
                </a:solidFill>
              </a:rPr>
              <a:t>shapefile</a:t>
            </a:r>
            <a:endParaRPr lang="sk-SK" dirty="0">
              <a:solidFill>
                <a:srgbClr val="FF0000"/>
              </a:solidFill>
            </a:endParaRPr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19436AE0-6332-06CB-566E-EDC1FAF8BFEC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472208" y="618713"/>
            <a:ext cx="1150265" cy="6651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>
            <a:extLst>
              <a:ext uri="{FF2B5EF4-FFF2-40B4-BE49-F238E27FC236}">
                <a16:creationId xmlns:a16="http://schemas.microsoft.com/office/drawing/2014/main" id="{73CA5116-E0B8-A6EE-C498-74253C0AA639}"/>
              </a:ext>
            </a:extLst>
          </p:cNvPr>
          <p:cNvSpPr txBox="1"/>
          <p:nvPr/>
        </p:nvSpPr>
        <p:spPr>
          <a:xfrm>
            <a:off x="4553527" y="249381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Miesto uloženia</a:t>
            </a:r>
          </a:p>
        </p:txBody>
      </p:sp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id="{B00AB0F6-3A19-936F-05B9-46E971B1AA72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7354984" y="1958109"/>
            <a:ext cx="412798" cy="1661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lokTextu 17">
            <a:extLst>
              <a:ext uri="{FF2B5EF4-FFF2-40B4-BE49-F238E27FC236}">
                <a16:creationId xmlns:a16="http://schemas.microsoft.com/office/drawing/2014/main" id="{957D7D9E-BA58-464E-9529-FE86FE21BA43}"/>
              </a:ext>
            </a:extLst>
          </p:cNvPr>
          <p:cNvSpPr txBox="1"/>
          <p:nvPr/>
        </p:nvSpPr>
        <p:spPr>
          <a:xfrm>
            <a:off x="6631709" y="193963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5514</a:t>
            </a:r>
          </a:p>
        </p:txBody>
      </p: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id="{68D1503C-6150-5BDA-7F71-4B3E04314A38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8109527" y="5892739"/>
            <a:ext cx="415637" cy="2586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lokTextu 23">
            <a:extLst>
              <a:ext uri="{FF2B5EF4-FFF2-40B4-BE49-F238E27FC236}">
                <a16:creationId xmlns:a16="http://schemas.microsoft.com/office/drawing/2014/main" id="{33CA7E5B-47C5-82B0-F03C-37B6ACA8517B}"/>
              </a:ext>
            </a:extLst>
          </p:cNvPr>
          <p:cNvSpPr txBox="1"/>
          <p:nvPr/>
        </p:nvSpPr>
        <p:spPr>
          <a:xfrm>
            <a:off x="8525164" y="5708073"/>
            <a:ext cx="336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Pridanie nového .</a:t>
            </a:r>
            <a:r>
              <a:rPr lang="sk-SK" dirty="0" err="1">
                <a:solidFill>
                  <a:srgbClr val="FF0000"/>
                </a:solidFill>
              </a:rPr>
              <a:t>shp</a:t>
            </a:r>
            <a:r>
              <a:rPr lang="sk-SK" dirty="0">
                <a:solidFill>
                  <a:srgbClr val="FF0000"/>
                </a:solidFill>
              </a:rPr>
              <a:t> do QGIS</a:t>
            </a:r>
          </a:p>
        </p:txBody>
      </p:sp>
    </p:spTree>
    <p:extLst>
      <p:ext uri="{BB962C8B-B14F-4D97-AF65-F5344CB8AC3E}">
        <p14:creationId xmlns:p14="http://schemas.microsoft.com/office/powerpoint/2010/main" val="3255402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2341C-1EF6-12F8-C42C-5346500B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Vytvorenie a uloženie projektu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58F359-9E36-9DB6-186F-CD96AEF76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Project &gt; </a:t>
            </a:r>
            <a:r>
              <a:rPr lang="sk-SK" dirty="0" err="1"/>
              <a:t>Save</a:t>
            </a:r>
            <a:r>
              <a:rPr lang="sk-SK" dirty="0"/>
              <a:t> As...</a:t>
            </a:r>
          </a:p>
          <a:p>
            <a:r>
              <a:rPr lang="sk-SK" dirty="0"/>
              <a:t>Vybrať lokalitu uloženia a zadať názov projektu</a:t>
            </a:r>
          </a:p>
          <a:p>
            <a:r>
              <a:rPr lang="sk-SK" dirty="0"/>
              <a:t>QGIS je následne možné zavrieť – uložená práca</a:t>
            </a:r>
          </a:p>
          <a:p>
            <a:r>
              <a:rPr lang="sk-SK" dirty="0"/>
              <a:t>Priebežné ukladanie počas práce „</a:t>
            </a:r>
            <a:r>
              <a:rPr lang="sk-SK" dirty="0" err="1"/>
              <a:t>ctrl</a:t>
            </a:r>
            <a:r>
              <a:rPr lang="sk-SK" dirty="0"/>
              <a:t> + s“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F7CBF0E-DF74-444F-EE91-B2DFA5FB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781" y="2285999"/>
            <a:ext cx="2935781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9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9F571A-BA80-19D9-D27C-CD9FAC5B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Domáca Úloha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9067E74-6490-104D-0AF8-668F96EBD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Zvoliť si región pre semestrálnu prácu.</a:t>
            </a:r>
          </a:p>
          <a:p>
            <a:r>
              <a:rPr lang="sk-SK" dirty="0"/>
              <a:t>Pripraviť si v </a:t>
            </a:r>
            <a:r>
              <a:rPr lang="sk-SK" dirty="0" err="1"/>
              <a:t>Batchgeo</a:t>
            </a:r>
            <a:r>
              <a:rPr lang="sk-SK" dirty="0"/>
              <a:t> vrstvu lokalít (cca 10-20 lokalít), ktoré majú priradenú adresu a ktoré viete použiť v semestrálnej práci. </a:t>
            </a:r>
          </a:p>
          <a:p>
            <a:r>
              <a:rPr lang="sk-SK" dirty="0"/>
              <a:t>Odoslať na kontrolu do nasledujúceho cvičenia na: </a:t>
            </a:r>
            <a:r>
              <a:rPr lang="sk-SK" dirty="0">
                <a:hlinkClick r:id="rId2"/>
              </a:rPr>
              <a:t>tomas.fedor@student.upjs.sk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86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420018-AA94-079C-0F81-D4BBDC161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Batchgeo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44218E-CA10-185C-5A15-7B82370DF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Nakopírovanie tabuľky do </a:t>
            </a:r>
            <a:r>
              <a:rPr lang="sk-SK" dirty="0" err="1"/>
              <a:t>batchgeo</a:t>
            </a:r>
            <a:endParaRPr lang="sk-SK" dirty="0"/>
          </a:p>
          <a:p>
            <a:r>
              <a:rPr lang="sk-SK" dirty="0">
                <a:hlinkClick r:id="rId2"/>
              </a:rPr>
              <a:t>https://batchgeo.com/</a:t>
            </a:r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55803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E0D04-3309-E2D0-AA44-447EA6D5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1B1AC7-C771-3FD0-D042-6D051D9E1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F79982A8-7D2A-51FE-7E88-1F3D668A7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049"/>
            <a:ext cx="12192000" cy="6245902"/>
          </a:xfrm>
          <a:prstGeom prst="rect">
            <a:avLst/>
          </a:prstGeom>
        </p:spPr>
      </p:pic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B3B9FF0B-E093-3371-94FD-55B50A22DF7E}"/>
              </a:ext>
            </a:extLst>
          </p:cNvPr>
          <p:cNvCxnSpPr/>
          <p:nvPr/>
        </p:nvCxnSpPr>
        <p:spPr>
          <a:xfrm>
            <a:off x="1644073" y="5190836"/>
            <a:ext cx="581891" cy="581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BA96E8EE-3C79-FD01-785C-0B25ADEFC50D}"/>
              </a:ext>
            </a:extLst>
          </p:cNvPr>
          <p:cNvCxnSpPr/>
          <p:nvPr/>
        </p:nvCxnSpPr>
        <p:spPr>
          <a:xfrm>
            <a:off x="11028218" y="5634182"/>
            <a:ext cx="0" cy="6373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>
            <a:extLst>
              <a:ext uri="{FF2B5EF4-FFF2-40B4-BE49-F238E27FC236}">
                <a16:creationId xmlns:a16="http://schemas.microsoft.com/office/drawing/2014/main" id="{49EBA944-68F7-3A99-FD2F-940060B1135E}"/>
              </a:ext>
            </a:extLst>
          </p:cNvPr>
          <p:cNvSpPr txBox="1"/>
          <p:nvPr/>
        </p:nvSpPr>
        <p:spPr>
          <a:xfrm>
            <a:off x="360218" y="4719782"/>
            <a:ext cx="347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Údaje identifikované správne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DD126D5-1D17-9289-8203-AB44E82E5705}"/>
              </a:ext>
            </a:extLst>
          </p:cNvPr>
          <p:cNvSpPr txBox="1"/>
          <p:nvPr/>
        </p:nvSpPr>
        <p:spPr>
          <a:xfrm>
            <a:off x="8589819" y="5135418"/>
            <a:ext cx="339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>
                <a:solidFill>
                  <a:srgbClr val="FF0000"/>
                </a:solidFill>
              </a:rPr>
              <a:t>Skrolovať</a:t>
            </a:r>
            <a:r>
              <a:rPr lang="sk-SK" b="1" dirty="0">
                <a:solidFill>
                  <a:srgbClr val="FF0000"/>
                </a:solidFill>
              </a:rPr>
              <a:t> nižšie pre kontrolu</a:t>
            </a:r>
          </a:p>
        </p:txBody>
      </p:sp>
    </p:spTree>
    <p:extLst>
      <p:ext uri="{BB962C8B-B14F-4D97-AF65-F5344CB8AC3E}">
        <p14:creationId xmlns:p14="http://schemas.microsoft.com/office/powerpoint/2010/main" val="281597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603B42-08A2-F603-D4BA-0D49CB41E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37B602-4E92-BC1C-874A-4E6A8037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5" name="Obrázok 24">
            <a:extLst>
              <a:ext uri="{FF2B5EF4-FFF2-40B4-BE49-F238E27FC236}">
                <a16:creationId xmlns:a16="http://schemas.microsoft.com/office/drawing/2014/main" id="{4F483DBB-5B88-2CC9-A5A6-0CBFDF77B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410" y="0"/>
            <a:ext cx="7567180" cy="6858000"/>
          </a:xfrm>
          <a:prstGeom prst="rect">
            <a:avLst/>
          </a:prstGeom>
        </p:spPr>
      </p:pic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9F6B6283-22FF-0CFF-F570-F2CBF8044855}"/>
              </a:ext>
            </a:extLst>
          </p:cNvPr>
          <p:cNvCxnSpPr/>
          <p:nvPr/>
        </p:nvCxnSpPr>
        <p:spPr>
          <a:xfrm flipH="1">
            <a:off x="5865091" y="2309092"/>
            <a:ext cx="9882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BD628801-905A-F12D-5FCF-587A13A198DF}"/>
              </a:ext>
            </a:extLst>
          </p:cNvPr>
          <p:cNvCxnSpPr/>
          <p:nvPr/>
        </p:nvCxnSpPr>
        <p:spPr>
          <a:xfrm flipH="1">
            <a:off x="5874327" y="3057236"/>
            <a:ext cx="107141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074938D9-8B3C-CCF4-410F-C88E9FA04D21}"/>
              </a:ext>
            </a:extLst>
          </p:cNvPr>
          <p:cNvCxnSpPr/>
          <p:nvPr/>
        </p:nvCxnSpPr>
        <p:spPr>
          <a:xfrm flipH="1">
            <a:off x="5301672" y="3509817"/>
            <a:ext cx="1477819" cy="8959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id="{EFFF2A4D-E195-D02D-3B3C-F471FCFD57D2}"/>
              </a:ext>
            </a:extLst>
          </p:cNvPr>
          <p:cNvCxnSpPr/>
          <p:nvPr/>
        </p:nvCxnSpPr>
        <p:spPr>
          <a:xfrm>
            <a:off x="1810327" y="4793673"/>
            <a:ext cx="498764" cy="461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lokTextu 17">
            <a:extLst>
              <a:ext uri="{FF2B5EF4-FFF2-40B4-BE49-F238E27FC236}">
                <a16:creationId xmlns:a16="http://schemas.microsoft.com/office/drawing/2014/main" id="{2D046C8C-A682-2438-8029-63BA4830F8AF}"/>
              </a:ext>
            </a:extLst>
          </p:cNvPr>
          <p:cNvSpPr txBox="1"/>
          <p:nvPr/>
        </p:nvSpPr>
        <p:spPr>
          <a:xfrm>
            <a:off x="7028872" y="2078183"/>
            <a:ext cx="165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Adresa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D47F9E1E-EA60-8656-A14D-7FFD6609AD93}"/>
              </a:ext>
            </a:extLst>
          </p:cNvPr>
          <p:cNvSpPr txBox="1"/>
          <p:nvPr/>
        </p:nvSpPr>
        <p:spPr>
          <a:xfrm>
            <a:off x="7102763" y="284479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Mesto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D1B8F0F9-93CB-D81E-A3ED-8132FF1CCD99}"/>
              </a:ext>
            </a:extLst>
          </p:cNvPr>
          <p:cNvSpPr txBox="1"/>
          <p:nvPr/>
        </p:nvSpPr>
        <p:spPr>
          <a:xfrm>
            <a:off x="6908800" y="3352799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ZIP/PSČ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182DFAD8-E9C9-DDB1-C07A-5950BF96B040}"/>
              </a:ext>
            </a:extLst>
          </p:cNvPr>
          <p:cNvSpPr txBox="1"/>
          <p:nvPr/>
        </p:nvSpPr>
        <p:spPr>
          <a:xfrm>
            <a:off x="240146" y="3814618"/>
            <a:ext cx="2334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Atribút, podľa </a:t>
            </a:r>
          </a:p>
          <a:p>
            <a:r>
              <a:rPr lang="sk-SK" dirty="0">
                <a:solidFill>
                  <a:srgbClr val="FF0000"/>
                </a:solidFill>
              </a:rPr>
              <a:t>ktorého budú údaje </a:t>
            </a:r>
          </a:p>
          <a:p>
            <a:r>
              <a:rPr lang="sk-SK" dirty="0">
                <a:solidFill>
                  <a:srgbClr val="FF0000"/>
                </a:solidFill>
              </a:rPr>
              <a:t>kategorizované</a:t>
            </a:r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5DCEB0F8-00D1-B555-7623-6BD745A9FBB8}"/>
              </a:ext>
            </a:extLst>
          </p:cNvPr>
          <p:cNvSpPr txBox="1"/>
          <p:nvPr/>
        </p:nvSpPr>
        <p:spPr>
          <a:xfrm>
            <a:off x="8091056" y="6308438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Vytvoriť mapu</a:t>
            </a:r>
          </a:p>
        </p:txBody>
      </p:sp>
      <p:cxnSp>
        <p:nvCxnSpPr>
          <p:cNvPr id="28" name="Rovná spojovacia šípka 27">
            <a:extLst>
              <a:ext uri="{FF2B5EF4-FFF2-40B4-BE49-F238E27FC236}">
                <a16:creationId xmlns:a16="http://schemas.microsoft.com/office/drawing/2014/main" id="{013FD2A9-5AF7-54AF-B9D3-3C7D8B505F8F}"/>
              </a:ext>
            </a:extLst>
          </p:cNvPr>
          <p:cNvCxnSpPr/>
          <p:nvPr/>
        </p:nvCxnSpPr>
        <p:spPr>
          <a:xfrm flipH="1">
            <a:off x="7241309" y="6530109"/>
            <a:ext cx="67425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74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BF5F1-0F6E-4E53-10D5-BEA85C14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FF8DF33-8319-089C-2255-AD4D6833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D129112-B598-4E55-1236-42837FF9B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785" y="0"/>
            <a:ext cx="6048429" cy="6858000"/>
          </a:xfrm>
          <a:prstGeom prst="rect">
            <a:avLst/>
          </a:prstGeom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B787BD37-2A0C-1E28-52A7-0D6CA88A9C2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8035059" y="312882"/>
            <a:ext cx="1321377" cy="1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>
            <a:extLst>
              <a:ext uri="{FF2B5EF4-FFF2-40B4-BE49-F238E27FC236}">
                <a16:creationId xmlns:a16="http://schemas.microsoft.com/office/drawing/2014/main" id="{D117C136-529C-8B34-F1EA-84251C86F028}"/>
              </a:ext>
            </a:extLst>
          </p:cNvPr>
          <p:cNvSpPr txBox="1"/>
          <p:nvPr/>
        </p:nvSpPr>
        <p:spPr>
          <a:xfrm>
            <a:off x="9356436" y="129310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Názov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>
                <a:solidFill>
                  <a:schemeClr val="bg1"/>
                </a:solidFill>
              </a:rPr>
              <a:t>mapy</a:t>
            </a: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0AFA758F-7983-46F7-6D86-84FDA03419F1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137236" y="2022658"/>
            <a:ext cx="942110" cy="93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>
            <a:extLst>
              <a:ext uri="{FF2B5EF4-FFF2-40B4-BE49-F238E27FC236}">
                <a16:creationId xmlns:a16="http://schemas.microsoft.com/office/drawing/2014/main" id="{2F947C7D-5370-F9D3-CB07-841DD2F0921E}"/>
              </a:ext>
            </a:extLst>
          </p:cNvPr>
          <p:cNvSpPr txBox="1"/>
          <p:nvPr/>
        </p:nvSpPr>
        <p:spPr>
          <a:xfrm>
            <a:off x="9079346" y="1699492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Email, na ktorý </a:t>
            </a:r>
          </a:p>
          <a:p>
            <a:r>
              <a:rPr lang="sk-SK" dirty="0">
                <a:solidFill>
                  <a:srgbClr val="FF0000"/>
                </a:solidFill>
              </a:rPr>
              <a:t>bude mapa odoslaná</a:t>
            </a:r>
          </a:p>
        </p:txBody>
      </p: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44FB1246-93CC-E54D-1457-F1F3489EB562}"/>
              </a:ext>
            </a:extLst>
          </p:cNvPr>
          <p:cNvCxnSpPr/>
          <p:nvPr/>
        </p:nvCxnSpPr>
        <p:spPr>
          <a:xfrm flipH="1">
            <a:off x="6918036" y="6289964"/>
            <a:ext cx="52647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lokTextu 14">
            <a:extLst>
              <a:ext uri="{FF2B5EF4-FFF2-40B4-BE49-F238E27FC236}">
                <a16:creationId xmlns:a16="http://schemas.microsoft.com/office/drawing/2014/main" id="{BDA31EA6-7250-3AF6-0602-A7974C7D62B8}"/>
              </a:ext>
            </a:extLst>
          </p:cNvPr>
          <p:cNvSpPr txBox="1"/>
          <p:nvPr/>
        </p:nvSpPr>
        <p:spPr>
          <a:xfrm>
            <a:off x="7462982" y="6096000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Uložiť mapu</a:t>
            </a:r>
          </a:p>
        </p:txBody>
      </p:sp>
    </p:spTree>
    <p:extLst>
      <p:ext uri="{BB962C8B-B14F-4D97-AF65-F5344CB8AC3E}">
        <p14:creationId xmlns:p14="http://schemas.microsoft.com/office/powerpoint/2010/main" val="210965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62255-02A2-9E3D-E912-54B26384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AD229C9-89E8-5267-305F-E90938B7F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E747321-9A8D-D9C2-7860-F3E854825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37" y="519112"/>
            <a:ext cx="7781925" cy="5819775"/>
          </a:xfrm>
          <a:prstGeom prst="rect">
            <a:avLst/>
          </a:prstGeom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082F5989-E2F8-3434-BE7D-9B649FA79693}"/>
              </a:ext>
            </a:extLst>
          </p:cNvPr>
          <p:cNvCxnSpPr/>
          <p:nvPr/>
        </p:nvCxnSpPr>
        <p:spPr>
          <a:xfrm flipH="1">
            <a:off x="7915275" y="3514725"/>
            <a:ext cx="4953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>
            <a:extLst>
              <a:ext uri="{FF2B5EF4-FFF2-40B4-BE49-F238E27FC236}">
                <a16:creationId xmlns:a16="http://schemas.microsoft.com/office/drawing/2014/main" id="{00922367-57B0-F987-8F1F-96F7365D85F6}"/>
              </a:ext>
            </a:extLst>
          </p:cNvPr>
          <p:cNvSpPr txBox="1"/>
          <p:nvPr/>
        </p:nvSpPr>
        <p:spPr>
          <a:xfrm>
            <a:off x="8442036" y="3334327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>
                <a:solidFill>
                  <a:srgbClr val="FF0000"/>
                </a:solidFill>
              </a:rPr>
              <a:t>Link</a:t>
            </a:r>
            <a:r>
              <a:rPr lang="sk-SK" dirty="0">
                <a:solidFill>
                  <a:srgbClr val="FF0000"/>
                </a:solidFill>
              </a:rPr>
              <a:t> na mapu</a:t>
            </a:r>
          </a:p>
        </p:txBody>
      </p:sp>
    </p:spTree>
    <p:extLst>
      <p:ext uri="{BB962C8B-B14F-4D97-AF65-F5344CB8AC3E}">
        <p14:creationId xmlns:p14="http://schemas.microsoft.com/office/powerpoint/2010/main" val="378358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305CC-BB07-8E5F-0384-BB12242F4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FC586B7-A441-7837-75A0-42F1F08A1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9EBFE1A-1F5B-04C7-01CB-A04FC0FFA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082"/>
            <a:ext cx="12192000" cy="5309835"/>
          </a:xfrm>
          <a:prstGeom prst="rect">
            <a:avLst/>
          </a:prstGeom>
        </p:spPr>
      </p:pic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525C3261-76D1-851E-998F-9131C57A4790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764145" y="5412448"/>
            <a:ext cx="498764" cy="2494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6685D1E1-FBCA-E6A2-9607-388EE7D391A8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932873" y="5412448"/>
            <a:ext cx="1330036" cy="3048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>
            <a:extLst>
              <a:ext uri="{FF2B5EF4-FFF2-40B4-BE49-F238E27FC236}">
                <a16:creationId xmlns:a16="http://schemas.microsoft.com/office/drawing/2014/main" id="{A38D7F28-33C0-0F3D-202F-EBC2A1CE74F9}"/>
              </a:ext>
            </a:extLst>
          </p:cNvPr>
          <p:cNvSpPr txBox="1"/>
          <p:nvPr/>
        </p:nvSpPr>
        <p:spPr>
          <a:xfrm>
            <a:off x="2262909" y="522778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Kategória/typ bodov na mape</a:t>
            </a:r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4569B620-8AD0-C41C-CA2F-F949979C2E50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63418" y="3999285"/>
            <a:ext cx="1930400" cy="1191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>
            <a:extLst>
              <a:ext uri="{FF2B5EF4-FFF2-40B4-BE49-F238E27FC236}">
                <a16:creationId xmlns:a16="http://schemas.microsoft.com/office/drawing/2014/main" id="{04E0A6E5-508D-7E1A-CDC0-87EEB7ABE15E}"/>
              </a:ext>
            </a:extLst>
          </p:cNvPr>
          <p:cNvSpPr txBox="1"/>
          <p:nvPr/>
        </p:nvSpPr>
        <p:spPr>
          <a:xfrm>
            <a:off x="2493818" y="3814619"/>
            <a:ext cx="151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Export mapy</a:t>
            </a:r>
          </a:p>
        </p:txBody>
      </p: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1EB7AD83-658E-B2BA-7E66-8C783693A8A7}"/>
              </a:ext>
            </a:extLst>
          </p:cNvPr>
          <p:cNvCxnSpPr>
            <a:cxnSpLocks/>
          </p:cNvCxnSpPr>
          <p:nvPr/>
        </p:nvCxnSpPr>
        <p:spPr>
          <a:xfrm flipV="1">
            <a:off x="480291" y="4091709"/>
            <a:ext cx="618836" cy="9882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ok 18">
            <a:extLst>
              <a:ext uri="{FF2B5EF4-FFF2-40B4-BE49-F238E27FC236}">
                <a16:creationId xmlns:a16="http://schemas.microsoft.com/office/drawing/2014/main" id="{FC7B2ABC-FEE4-8E03-C1B6-E03978232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882" y="0"/>
            <a:ext cx="3023754" cy="763350"/>
          </a:xfrm>
          <a:prstGeom prst="rect">
            <a:avLst/>
          </a:prstGeom>
        </p:spPr>
      </p:pic>
      <p:cxnSp>
        <p:nvCxnSpPr>
          <p:cNvPr id="21" name="Rovná spojovacia šípka 20">
            <a:extLst>
              <a:ext uri="{FF2B5EF4-FFF2-40B4-BE49-F238E27FC236}">
                <a16:creationId xmlns:a16="http://schemas.microsoft.com/office/drawing/2014/main" id="{48F0E17E-4C37-2732-3D7B-E45DACED6FBC}"/>
              </a:ext>
            </a:extLst>
          </p:cNvPr>
          <p:cNvCxnSpPr>
            <a:cxnSpLocks/>
            <a:stCxn id="22" idx="3"/>
            <a:endCxn id="19" idx="1"/>
          </p:cNvCxnSpPr>
          <p:nvPr/>
        </p:nvCxnSpPr>
        <p:spPr>
          <a:xfrm flipV="1">
            <a:off x="7650738" y="381675"/>
            <a:ext cx="1425144" cy="153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BlokTextu 21">
            <a:extLst>
              <a:ext uri="{FF2B5EF4-FFF2-40B4-BE49-F238E27FC236}">
                <a16:creationId xmlns:a16="http://schemas.microsoft.com/office/drawing/2014/main" id="{5E83C504-231B-E00D-32FE-3963345F08E0}"/>
              </a:ext>
            </a:extLst>
          </p:cNvPr>
          <p:cNvSpPr txBox="1"/>
          <p:nvPr/>
        </p:nvSpPr>
        <p:spPr>
          <a:xfrm>
            <a:off x="4027054" y="73891"/>
            <a:ext cx="362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Pri exporte sa stiahne </a:t>
            </a:r>
            <a:r>
              <a:rPr lang="sk-SK" dirty="0" err="1">
                <a:solidFill>
                  <a:schemeClr val="bg1"/>
                </a:solidFill>
              </a:rPr>
              <a:t>kml</a:t>
            </a:r>
            <a:r>
              <a:rPr lang="sk-SK" dirty="0">
                <a:solidFill>
                  <a:schemeClr val="bg1"/>
                </a:solidFill>
              </a:rPr>
              <a:t> súbor, </a:t>
            </a:r>
          </a:p>
          <a:p>
            <a:r>
              <a:rPr lang="sk-SK" dirty="0">
                <a:solidFill>
                  <a:schemeClr val="bg1"/>
                </a:solidFill>
              </a:rPr>
              <a:t>ktorý sa dá otvoriť v QGIS-e</a:t>
            </a:r>
          </a:p>
        </p:txBody>
      </p:sp>
      <p:cxnSp>
        <p:nvCxnSpPr>
          <p:cNvPr id="24" name="Rovná spojovacia šípka 23">
            <a:extLst>
              <a:ext uri="{FF2B5EF4-FFF2-40B4-BE49-F238E27FC236}">
                <a16:creationId xmlns:a16="http://schemas.microsoft.com/office/drawing/2014/main" id="{2975620A-72F5-F416-0FA2-8697931BDC29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1422400" y="397057"/>
            <a:ext cx="2604654" cy="3408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282884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6E8E2"/>
      </a:lt2>
      <a:accent1>
        <a:srgbClr val="A996C6"/>
      </a:accent1>
      <a:accent2>
        <a:srgbClr val="AF7FBA"/>
      </a:accent2>
      <a:accent3>
        <a:srgbClr val="C593B9"/>
      </a:accent3>
      <a:accent4>
        <a:srgbClr val="BA7F94"/>
      </a:accent4>
      <a:accent5>
        <a:srgbClr val="C69996"/>
      </a:accent5>
      <a:accent6>
        <a:srgbClr val="BA9B7F"/>
      </a:accent6>
      <a:hlink>
        <a:srgbClr val="758A53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530</Words>
  <Application>Microsoft Office PowerPoint</Application>
  <PresentationFormat>Širokouhlá</PresentationFormat>
  <Paragraphs>97</Paragraphs>
  <Slides>36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36</vt:i4>
      </vt:variant>
    </vt:vector>
  </HeadingPairs>
  <TitlesOfParts>
    <vt:vector size="41" baseType="lpstr">
      <vt:lpstr>Aharoni</vt:lpstr>
      <vt:lpstr>Arial</vt:lpstr>
      <vt:lpstr>Avenir Next LT Pro</vt:lpstr>
      <vt:lpstr>Calibri</vt:lpstr>
      <vt:lpstr>PrismaticVTI</vt:lpstr>
      <vt:lpstr>ISU - práca s batchgeo a QGIS</vt:lpstr>
      <vt:lpstr>Batchgeo</vt:lpstr>
      <vt:lpstr>Prezentácia programu PowerPoint</vt:lpstr>
      <vt:lpstr>Batchgeo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Inštalácia QGIS</vt:lpstr>
      <vt:lpstr>Prezentácia programu PowerPoint</vt:lpstr>
      <vt:lpstr>Pridanie vrstvy do QGIS</vt:lpstr>
      <vt:lpstr>Prezentácia programu PowerPoint</vt:lpstr>
      <vt:lpstr>Pridanie vrstvy do QGIS</vt:lpstr>
      <vt:lpstr>Prezentácia programu PowerPoint</vt:lpstr>
      <vt:lpstr>Prezentácia programu PowerPoint</vt:lpstr>
      <vt:lpstr>Prezentácia programu PowerPoint</vt:lpstr>
      <vt:lpstr>Prezentácia programu PowerPoint</vt:lpstr>
      <vt:lpstr>Zobrazenie atribútov</vt:lpstr>
      <vt:lpstr>Prezentácia programu PowerPoint</vt:lpstr>
      <vt:lpstr>Pridanie .shp vrstvy</vt:lpstr>
      <vt:lpstr>Prezentácia programu PowerPoint</vt:lpstr>
      <vt:lpstr>Prezentácia programu PowerPoint</vt:lpstr>
      <vt:lpstr>Shapefile</vt:lpstr>
      <vt:lpstr>Ukážka súborov jednej vrstvy</vt:lpstr>
      <vt:lpstr>Prezentácia programu PowerPoint</vt:lpstr>
      <vt:lpstr>Prezentácia programu PowerPoint</vt:lpstr>
      <vt:lpstr>Prezentácia programu PowerPoint</vt:lpstr>
      <vt:lpstr>Nastavenie formátu</vt:lpstr>
      <vt:lpstr>Prezentácia programu PowerPoint</vt:lpstr>
      <vt:lpstr>Prezentácia programu PowerPoint</vt:lpstr>
      <vt:lpstr>Prezentácia programu PowerPoint</vt:lpstr>
      <vt:lpstr>.kml na .shp</vt:lpstr>
      <vt:lpstr>Prezentácia programu PowerPoint</vt:lpstr>
      <vt:lpstr>Vytvorenie a uloženie projektu</vt:lpstr>
      <vt:lpstr>Domáca Úloha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 – práca s QGIS</dc:title>
  <dc:creator>Tomáš Fedor</dc:creator>
  <cp:lastModifiedBy>Tomáš Fedor</cp:lastModifiedBy>
  <cp:revision>15</cp:revision>
  <dcterms:created xsi:type="dcterms:W3CDTF">2023-03-05T17:04:48Z</dcterms:created>
  <dcterms:modified xsi:type="dcterms:W3CDTF">2023-03-09T08:41:52Z</dcterms:modified>
</cp:coreProperties>
</file>