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7" r:id="rId3"/>
    <p:sldId id="348" r:id="rId4"/>
    <p:sldId id="351" r:id="rId5"/>
    <p:sldId id="349" r:id="rId6"/>
    <p:sldId id="350" r:id="rId7"/>
    <p:sldId id="353" r:id="rId8"/>
    <p:sldId id="355" r:id="rId9"/>
    <p:sldId id="354" r:id="rId10"/>
    <p:sldId id="356" r:id="rId11"/>
    <p:sldId id="361" r:id="rId12"/>
    <p:sldId id="360" r:id="rId13"/>
    <p:sldId id="371" r:id="rId14"/>
    <p:sldId id="372" r:id="rId15"/>
    <p:sldId id="362" r:id="rId16"/>
    <p:sldId id="357" r:id="rId17"/>
    <p:sldId id="363" r:id="rId18"/>
    <p:sldId id="364" r:id="rId19"/>
    <p:sldId id="365" r:id="rId20"/>
    <p:sldId id="366" r:id="rId21"/>
    <p:sldId id="367" r:id="rId22"/>
    <p:sldId id="369" r:id="rId23"/>
    <p:sldId id="359" r:id="rId24"/>
    <p:sldId id="270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užívateľ systému Windows" initials="PsW" lastIdx="1" clrIdx="0">
    <p:extLst>
      <p:ext uri="{19B8F6BF-5375-455C-9EA6-DF929625EA0E}">
        <p15:presenceInfo xmlns:p15="http://schemas.microsoft.com/office/powerpoint/2012/main" userId="Používateľ systému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C3C22"/>
    <a:srgbClr val="FD6D59"/>
    <a:srgbClr val="21BCBA"/>
    <a:srgbClr val="2E3B5B"/>
    <a:srgbClr val="3D4F7B"/>
    <a:srgbClr val="465A8C"/>
    <a:srgbClr val="326D29"/>
    <a:srgbClr val="262626"/>
    <a:srgbClr val="78B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1946-F129-4DBF-A943-6B05DDE22CF8}" type="datetimeFigureOut">
              <a:rPr lang="sk-SK" smtClean="0"/>
              <a:t>28. 4. 2025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3669-731F-49A0-A172-5D389C1CA6A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790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E03E-5382-4780-8A03-808D0253782B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70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820-1EBB-41A3-A66B-8DA93DDE0BE1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64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3EF-11AD-4F5D-A6AC-C7F706658DAC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559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D41-C996-43AA-936F-7A3CDE49F1DF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34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1380-7EB7-4880-B3B2-A3201D393012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70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C5F-A442-45F1-98FE-D5904A0406A4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67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CD9-443C-4741-ABAB-FB914EB54C6B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A4D6-28E7-424C-B83F-FA847A41095C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321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3ABA-2ABE-4D4A-93B5-36F8BE10B32F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30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9330-D4E1-4C58-B8B7-E1A497C7A5CF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956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B53-3EFC-457E-B681-7EFD39196161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31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851-0D52-4BAD-88A4-F33F6711DF8D}" type="datetime1">
              <a:rPr lang="sk-SK" smtClean="0"/>
              <a:t>28. 4. 2025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6180-A86F-4BEE-A83E-A1CDCC928B7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17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developers.google.com/earth-engine/tutorials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developers.google.com/earth-engine/getstarte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Segoe%20UI%20Semibold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2033237"/>
            <a:ext cx="12191999" cy="2514051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37873" y="2413099"/>
            <a:ext cx="10716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Klasifikácia krajinnej pokrývky</a:t>
            </a:r>
            <a:r>
              <a:rPr lang="pl-PL" sz="5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sz="5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5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 Google </a:t>
            </a:r>
            <a:r>
              <a:rPr lang="pl-PL" sz="5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Earth Engine</a:t>
            </a:r>
            <a:endParaRPr lang="sk-SK" sz="54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-1" y="6571533"/>
            <a:ext cx="12191999" cy="284597"/>
          </a:xfrm>
          <a:prstGeom prst="rect">
            <a:avLst/>
          </a:prstGeom>
          <a:solidFill>
            <a:srgbClr val="2E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26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86" y="111235"/>
            <a:ext cx="3564737" cy="8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36527" y="6531268"/>
            <a:ext cx="11718942" cy="365125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│ </a:t>
            </a:r>
            <a:r>
              <a:rPr lang="sk-SK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ÚGE │ PF UPJŠ v Košiciach</a:t>
            </a:r>
          </a:p>
        </p:txBody>
      </p:sp>
      <p:cxnSp>
        <p:nvCxnSpPr>
          <p:cNvPr id="3" name="Rovná spojnica 2"/>
          <p:cNvCxnSpPr/>
          <p:nvPr/>
        </p:nvCxnSpPr>
        <p:spPr>
          <a:xfrm flipV="1">
            <a:off x="-1" y="1095163"/>
            <a:ext cx="12192001" cy="22039"/>
          </a:xfrm>
          <a:prstGeom prst="line">
            <a:avLst/>
          </a:prstGeom>
          <a:ln w="76200">
            <a:solidFill>
              <a:srgbClr val="2E3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2803179" y="4888204"/>
            <a:ext cx="658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Mgr. Katarína Onačillová, PhD</a:t>
            </a:r>
            <a:r>
              <a:rPr lang="sk-SK" sz="2400" b="1" dirty="0" smtClean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sk-SK" sz="2400" b="1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7" y="111235"/>
            <a:ext cx="5696745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Tvorba farebných kompozícií a ich pridanie do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mapového okna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C3AABAC1-6EC3-31C0-3E8C-56FFA6BB2439}"/>
              </a:ext>
            </a:extLst>
          </p:cNvPr>
          <p:cNvSpPr txBox="1">
            <a:spLocks/>
          </p:cNvSpPr>
          <p:nvPr/>
        </p:nvSpPr>
        <p:spPr>
          <a:xfrm>
            <a:off x="388620" y="1317307"/>
            <a:ext cx="11574780" cy="22607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 smtClean="0"/>
              <a:t>// Nepravá farebná kompozícia</a:t>
            </a:r>
          </a:p>
          <a:p>
            <a:pPr algn="l"/>
            <a:r>
              <a:rPr lang="sk-SK" dirty="0" smtClean="0"/>
              <a:t>var </a:t>
            </a:r>
            <a:r>
              <a:rPr lang="sk-SK" dirty="0" err="1" smtClean="0"/>
              <a:t>kompozicia</a:t>
            </a:r>
            <a:r>
              <a:rPr lang="sk-SK" dirty="0" smtClean="0"/>
              <a:t> = sentinel2.filterDate('2024-09-01', '2024-09-05').</a:t>
            </a:r>
            <a:r>
              <a:rPr lang="sk-SK" dirty="0" err="1" smtClean="0"/>
              <a:t>median</a:t>
            </a:r>
            <a:r>
              <a:rPr lang="sk-SK" dirty="0" smtClean="0"/>
              <a:t>().</a:t>
            </a:r>
            <a:r>
              <a:rPr lang="sk-SK" dirty="0" err="1" smtClean="0"/>
              <a:t>divide</a:t>
            </a:r>
            <a:r>
              <a:rPr lang="sk-SK" dirty="0" smtClean="0"/>
              <a:t>(10000).</a:t>
            </a:r>
            <a:r>
              <a:rPr lang="sk-SK" dirty="0" err="1" smtClean="0"/>
              <a:t>clip</a:t>
            </a:r>
            <a:r>
              <a:rPr lang="sk-SK" dirty="0" smtClean="0"/>
              <a:t>(</a:t>
            </a:r>
            <a:r>
              <a:rPr lang="sk-SK" dirty="0" err="1" smtClean="0"/>
              <a:t>geometry</a:t>
            </a:r>
            <a:r>
              <a:rPr lang="sk-SK" dirty="0" smtClean="0"/>
              <a:t>);</a:t>
            </a:r>
          </a:p>
          <a:p>
            <a:pPr algn="l"/>
            <a:r>
              <a:rPr lang="sk-SK" dirty="0" err="1" smtClean="0"/>
              <a:t>Map.addLayer</a:t>
            </a:r>
            <a:r>
              <a:rPr lang="sk-SK" dirty="0" smtClean="0"/>
              <a:t>(</a:t>
            </a:r>
            <a:r>
              <a:rPr lang="sk-SK" dirty="0" err="1" smtClean="0"/>
              <a:t>kompozicia</a:t>
            </a:r>
            <a:r>
              <a:rPr lang="sk-SK" dirty="0" smtClean="0"/>
              <a:t>, { min: [0.05, 0.1, 0], max: [0.3, 0.5, 0.2], </a:t>
            </a:r>
            <a:r>
              <a:rPr lang="sk-SK" dirty="0" err="1" smtClean="0"/>
              <a:t>bands</a:t>
            </a:r>
            <a:r>
              <a:rPr lang="sk-SK" dirty="0" smtClean="0"/>
              <a:t>: ['B11', 'B8', 'B4']}, 'S2 </a:t>
            </a:r>
            <a:r>
              <a:rPr lang="sk-SK" dirty="0" err="1" smtClean="0"/>
              <a:t>Kompozicia</a:t>
            </a:r>
            <a:r>
              <a:rPr lang="sk-SK" dirty="0" smtClean="0"/>
              <a:t>');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t="43963"/>
          <a:stretch/>
        </p:blipFill>
        <p:spPr>
          <a:xfrm>
            <a:off x="1814674" y="3678319"/>
            <a:ext cx="8194030" cy="29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8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Tvorba spektrálnych indexov a ich pridanie do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mapového okna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C3AABAC1-6EC3-31C0-3E8C-56FFA6BB2439}"/>
              </a:ext>
            </a:extLst>
          </p:cNvPr>
          <p:cNvSpPr txBox="1">
            <a:spLocks/>
          </p:cNvSpPr>
          <p:nvPr/>
        </p:nvSpPr>
        <p:spPr>
          <a:xfrm>
            <a:off x="724520" y="1437825"/>
            <a:ext cx="11238880" cy="41889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/>
              <a:t>// Pásma pre odvodenie spektrálnych indexov</a:t>
            </a:r>
          </a:p>
          <a:p>
            <a:pPr algn="l"/>
            <a:r>
              <a:rPr lang="sk-SK" dirty="0"/>
              <a:t>var </a:t>
            </a:r>
            <a:r>
              <a:rPr lang="sk-SK" dirty="0" err="1"/>
              <a:t>bands</a:t>
            </a:r>
            <a:r>
              <a:rPr lang="sk-SK" dirty="0"/>
              <a:t> = {</a:t>
            </a:r>
          </a:p>
          <a:p>
            <a:pPr algn="l"/>
            <a:r>
              <a:rPr lang="sk-SK" dirty="0"/>
              <a:t>  BLUE: </a:t>
            </a:r>
            <a:r>
              <a:rPr lang="sk-SK" dirty="0" err="1"/>
              <a:t>kompozicia.select</a:t>
            </a:r>
            <a:r>
              <a:rPr lang="sk-SK" dirty="0"/>
              <a:t>('B2'),</a:t>
            </a:r>
          </a:p>
          <a:p>
            <a:pPr algn="l"/>
            <a:r>
              <a:rPr lang="sk-SK" dirty="0"/>
              <a:t>  GREEN: </a:t>
            </a:r>
            <a:r>
              <a:rPr lang="sk-SK" dirty="0" err="1"/>
              <a:t>kompozicia.select</a:t>
            </a:r>
            <a:r>
              <a:rPr lang="sk-SK" dirty="0"/>
              <a:t>('B3'),</a:t>
            </a:r>
          </a:p>
          <a:p>
            <a:pPr algn="l"/>
            <a:r>
              <a:rPr lang="sk-SK" dirty="0"/>
              <a:t>  RED: </a:t>
            </a:r>
            <a:r>
              <a:rPr lang="sk-SK" dirty="0" err="1"/>
              <a:t>kompozicia.select</a:t>
            </a:r>
            <a:r>
              <a:rPr lang="sk-SK" dirty="0"/>
              <a:t>('B4'),</a:t>
            </a:r>
          </a:p>
          <a:p>
            <a:pPr algn="l"/>
            <a:r>
              <a:rPr lang="sk-SK" dirty="0"/>
              <a:t>  NIR: </a:t>
            </a:r>
            <a:r>
              <a:rPr lang="sk-SK" dirty="0" err="1"/>
              <a:t>kompozicia.select</a:t>
            </a:r>
            <a:r>
              <a:rPr lang="sk-SK" dirty="0"/>
              <a:t>('B8'),</a:t>
            </a:r>
          </a:p>
          <a:p>
            <a:pPr algn="l"/>
            <a:r>
              <a:rPr lang="sk-SK" dirty="0"/>
              <a:t>  SWIR1: </a:t>
            </a:r>
            <a:r>
              <a:rPr lang="sk-SK" dirty="0" err="1"/>
              <a:t>kompozicia.select</a:t>
            </a:r>
            <a:r>
              <a:rPr lang="sk-SK" dirty="0"/>
              <a:t>('B11'),</a:t>
            </a:r>
          </a:p>
          <a:p>
            <a:pPr algn="l"/>
            <a:r>
              <a:rPr lang="sk-SK" dirty="0"/>
              <a:t>  SWIR2: </a:t>
            </a:r>
            <a:r>
              <a:rPr lang="sk-SK" dirty="0" err="1"/>
              <a:t>kompozicia.select</a:t>
            </a:r>
            <a:r>
              <a:rPr lang="sk-SK" dirty="0"/>
              <a:t>('B12')</a:t>
            </a:r>
          </a:p>
          <a:p>
            <a:pPr algn="l"/>
            <a:r>
              <a:rPr lang="sk-SK" dirty="0"/>
              <a:t>};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FD20F8C-E73A-18B8-8C81-B557FE29F963}"/>
              </a:ext>
            </a:extLst>
          </p:cNvPr>
          <p:cNvSpPr txBox="1"/>
          <p:nvPr/>
        </p:nvSpPr>
        <p:spPr>
          <a:xfrm>
            <a:off x="167152" y="1371547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58672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Tvorba spektrálnych indexov a ich pridanie do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mapového okna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C3AABAC1-6EC3-31C0-3E8C-56FFA6BB2439}"/>
              </a:ext>
            </a:extLst>
          </p:cNvPr>
          <p:cNvSpPr txBox="1">
            <a:spLocks/>
          </p:cNvSpPr>
          <p:nvPr/>
        </p:nvSpPr>
        <p:spPr>
          <a:xfrm>
            <a:off x="725556" y="1317307"/>
            <a:ext cx="11237843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FD20F8C-E73A-18B8-8C81-B557FE29F963}"/>
              </a:ext>
            </a:extLst>
          </p:cNvPr>
          <p:cNvSpPr txBox="1"/>
          <p:nvPr/>
        </p:nvSpPr>
        <p:spPr>
          <a:xfrm>
            <a:off x="167152" y="1371547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65456" y="1317307"/>
            <a:ext cx="11097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// </a:t>
            </a:r>
            <a:r>
              <a:rPr lang="sk-SK" sz="2000" dirty="0"/>
              <a:t>EVI (</a:t>
            </a:r>
            <a:r>
              <a:rPr lang="sk-SK" sz="2000" dirty="0" err="1"/>
              <a:t>Enhanced</a:t>
            </a:r>
            <a:r>
              <a:rPr lang="sk-SK" sz="2000" dirty="0"/>
              <a:t> </a:t>
            </a:r>
            <a:r>
              <a:rPr lang="sk-SK" sz="2000" dirty="0" err="1"/>
              <a:t>Vegetation</a:t>
            </a:r>
            <a:r>
              <a:rPr lang="sk-SK" sz="2000" dirty="0"/>
              <a:t> Index)</a:t>
            </a:r>
          </a:p>
          <a:p>
            <a:r>
              <a:rPr lang="sk-SK" sz="2000" dirty="0"/>
              <a:t>var </a:t>
            </a:r>
            <a:r>
              <a:rPr lang="sk-SK" sz="2000" dirty="0" err="1"/>
              <a:t>evi</a:t>
            </a:r>
            <a:r>
              <a:rPr lang="sk-SK" sz="2000" dirty="0"/>
              <a:t> = </a:t>
            </a:r>
            <a:r>
              <a:rPr lang="sk-SK" sz="2000" dirty="0" err="1"/>
              <a:t>kompozicia.expression</a:t>
            </a:r>
            <a:r>
              <a:rPr lang="sk-SK" sz="2000" dirty="0"/>
              <a:t>('(2.5 * (NIR - RED)) / (NIR + 6 * RED - 7.5 * BLUE + 1)', </a:t>
            </a:r>
            <a:r>
              <a:rPr lang="sk-SK" sz="2000" dirty="0" err="1"/>
              <a:t>bands</a:t>
            </a:r>
            <a:r>
              <a:rPr lang="sk-SK" sz="2000" dirty="0"/>
              <a:t>).</a:t>
            </a:r>
            <a:r>
              <a:rPr lang="sk-SK" sz="2000" dirty="0" err="1"/>
              <a:t>rename</a:t>
            </a:r>
            <a:r>
              <a:rPr lang="sk-SK" sz="2000" dirty="0"/>
              <a:t>('EVI');</a:t>
            </a:r>
          </a:p>
          <a:p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evi</a:t>
            </a:r>
            <a:r>
              <a:rPr lang="sk-SK" sz="2000" dirty="0"/>
              <a:t>, { min: -1, max: 1, </a:t>
            </a:r>
            <a:r>
              <a:rPr lang="sk-SK" sz="2000" dirty="0" err="1"/>
              <a:t>palette</a:t>
            </a:r>
            <a:r>
              <a:rPr lang="sk-SK" sz="2000" dirty="0"/>
              <a:t>: ['</a:t>
            </a:r>
            <a:r>
              <a:rPr lang="sk-SK" sz="2000" dirty="0" err="1"/>
              <a:t>blue</a:t>
            </a:r>
            <a:r>
              <a:rPr lang="sk-SK" sz="2000" dirty="0"/>
              <a:t>', '</a:t>
            </a:r>
            <a:r>
              <a:rPr lang="sk-SK" sz="2000" dirty="0" err="1"/>
              <a:t>white</a:t>
            </a:r>
            <a:r>
              <a:rPr lang="sk-SK" sz="2000" dirty="0"/>
              <a:t>', '</a:t>
            </a:r>
            <a:r>
              <a:rPr lang="sk-SK" sz="2000" dirty="0" err="1"/>
              <a:t>green</a:t>
            </a:r>
            <a:r>
              <a:rPr lang="sk-SK" sz="2000" dirty="0"/>
              <a:t>'] }, 'EVI', </a:t>
            </a:r>
            <a:r>
              <a:rPr lang="sk-SK" sz="2000" dirty="0" err="1"/>
              <a:t>false</a:t>
            </a:r>
            <a:r>
              <a:rPr lang="sk-SK" sz="2000" dirty="0" smtClean="0"/>
              <a:t>);</a:t>
            </a:r>
            <a:endParaRPr lang="sk-SK" sz="2000" dirty="0"/>
          </a:p>
        </p:txBody>
      </p:sp>
      <p:pic>
        <p:nvPicPr>
          <p:cNvPr id="1028" name="Picture 4" descr="https://www.researchgate.net/profile/Musaeid-Euthman-Bara-Husayn/publication/380909171/figure/tbl1/AS:11431281247569819@1716875833349/NDVI-range-and-concern-objectiv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7106"/>
          <a:stretch/>
        </p:blipFill>
        <p:spPr bwMode="auto">
          <a:xfrm>
            <a:off x="1000403" y="3230220"/>
            <a:ext cx="6762060" cy="24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7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Tvorba spektrálnych indexov a ich pridanie do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mapového okna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C3AABAC1-6EC3-31C0-3E8C-56FFA6BB2439}"/>
              </a:ext>
            </a:extLst>
          </p:cNvPr>
          <p:cNvSpPr txBox="1">
            <a:spLocks/>
          </p:cNvSpPr>
          <p:nvPr/>
        </p:nvSpPr>
        <p:spPr>
          <a:xfrm>
            <a:off x="725556" y="1317307"/>
            <a:ext cx="11237843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FD20F8C-E73A-18B8-8C81-B557FE29F963}"/>
              </a:ext>
            </a:extLst>
          </p:cNvPr>
          <p:cNvSpPr txBox="1"/>
          <p:nvPr/>
        </p:nvSpPr>
        <p:spPr>
          <a:xfrm>
            <a:off x="167152" y="1371547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65456" y="1317307"/>
            <a:ext cx="11097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// </a:t>
            </a:r>
            <a:r>
              <a:rPr lang="sk-SK" sz="2000" dirty="0"/>
              <a:t>EVI (</a:t>
            </a:r>
            <a:r>
              <a:rPr lang="sk-SK" sz="2000" dirty="0" err="1"/>
              <a:t>Enhanced</a:t>
            </a:r>
            <a:r>
              <a:rPr lang="sk-SK" sz="2000" dirty="0"/>
              <a:t> </a:t>
            </a:r>
            <a:r>
              <a:rPr lang="sk-SK" sz="2000" dirty="0" err="1"/>
              <a:t>Vegetation</a:t>
            </a:r>
            <a:r>
              <a:rPr lang="sk-SK" sz="2000" dirty="0"/>
              <a:t> Index)</a:t>
            </a:r>
          </a:p>
          <a:p>
            <a:r>
              <a:rPr lang="sk-SK" sz="2000" dirty="0"/>
              <a:t>var </a:t>
            </a:r>
            <a:r>
              <a:rPr lang="sk-SK" sz="2000" dirty="0" err="1"/>
              <a:t>evi</a:t>
            </a:r>
            <a:r>
              <a:rPr lang="sk-SK" sz="2000" dirty="0"/>
              <a:t> = </a:t>
            </a:r>
            <a:r>
              <a:rPr lang="sk-SK" sz="2000" dirty="0" err="1"/>
              <a:t>kompozicia.expression</a:t>
            </a:r>
            <a:r>
              <a:rPr lang="sk-SK" sz="2000" dirty="0"/>
              <a:t>('(2.5 * (NIR - RED)) / (NIR + 6 * RED - 7.5 * BLUE + 1)', </a:t>
            </a:r>
            <a:r>
              <a:rPr lang="sk-SK" sz="2000" dirty="0" err="1"/>
              <a:t>bands</a:t>
            </a:r>
            <a:r>
              <a:rPr lang="sk-SK" sz="2000" dirty="0"/>
              <a:t>).</a:t>
            </a:r>
            <a:r>
              <a:rPr lang="sk-SK" sz="2000" dirty="0" err="1"/>
              <a:t>rename</a:t>
            </a:r>
            <a:r>
              <a:rPr lang="sk-SK" sz="2000" dirty="0"/>
              <a:t>('EVI');</a:t>
            </a:r>
          </a:p>
          <a:p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evi</a:t>
            </a:r>
            <a:r>
              <a:rPr lang="sk-SK" sz="2000" dirty="0"/>
              <a:t>, { min: -1, max: 1, </a:t>
            </a:r>
            <a:r>
              <a:rPr lang="sk-SK" sz="2000" dirty="0" err="1"/>
              <a:t>palette</a:t>
            </a:r>
            <a:r>
              <a:rPr lang="sk-SK" sz="2000" dirty="0"/>
              <a:t>: ['</a:t>
            </a:r>
            <a:r>
              <a:rPr lang="sk-SK" sz="2000" dirty="0" err="1"/>
              <a:t>blue</a:t>
            </a:r>
            <a:r>
              <a:rPr lang="sk-SK" sz="2000" dirty="0"/>
              <a:t>', '</a:t>
            </a:r>
            <a:r>
              <a:rPr lang="sk-SK" sz="2000" dirty="0" err="1"/>
              <a:t>white</a:t>
            </a:r>
            <a:r>
              <a:rPr lang="sk-SK" sz="2000" dirty="0"/>
              <a:t>', '</a:t>
            </a:r>
            <a:r>
              <a:rPr lang="sk-SK" sz="2000" dirty="0" err="1"/>
              <a:t>green</a:t>
            </a:r>
            <a:r>
              <a:rPr lang="sk-SK" sz="2000" dirty="0"/>
              <a:t>'] }, 'EVI', </a:t>
            </a:r>
            <a:r>
              <a:rPr lang="sk-SK" sz="2000" dirty="0" err="1"/>
              <a:t>false</a:t>
            </a:r>
            <a:r>
              <a:rPr lang="sk-SK" sz="2000" dirty="0"/>
              <a:t>);</a:t>
            </a:r>
          </a:p>
          <a:p>
            <a:endParaRPr lang="sk-SK" sz="2000" dirty="0"/>
          </a:p>
          <a:p>
            <a:r>
              <a:rPr lang="sk-SK" sz="2000" dirty="0"/>
              <a:t>// NBR (</a:t>
            </a:r>
            <a:r>
              <a:rPr lang="sk-SK" sz="2000" dirty="0" err="1" smtClean="0"/>
              <a:t>Normalized</a:t>
            </a:r>
            <a:r>
              <a:rPr lang="sk-SK" sz="2000" dirty="0" smtClean="0"/>
              <a:t> </a:t>
            </a:r>
            <a:r>
              <a:rPr lang="sk-SK" sz="2000" dirty="0" err="1"/>
              <a:t>Burn</a:t>
            </a:r>
            <a:r>
              <a:rPr lang="sk-SK" sz="2000" dirty="0"/>
              <a:t> </a:t>
            </a:r>
            <a:r>
              <a:rPr lang="sk-SK" sz="2000" dirty="0" err="1"/>
              <a:t>Ratio</a:t>
            </a:r>
            <a:r>
              <a:rPr lang="sk-SK" sz="2000" dirty="0"/>
              <a:t>)</a:t>
            </a:r>
          </a:p>
          <a:p>
            <a:r>
              <a:rPr lang="sk-SK" sz="2000" dirty="0"/>
              <a:t>var </a:t>
            </a:r>
            <a:r>
              <a:rPr lang="sk-SK" sz="2000" dirty="0" err="1"/>
              <a:t>nbr</a:t>
            </a:r>
            <a:r>
              <a:rPr lang="sk-SK" sz="2000" dirty="0"/>
              <a:t> = </a:t>
            </a:r>
            <a:r>
              <a:rPr lang="sk-SK" sz="2000" dirty="0" err="1"/>
              <a:t>kompozicia.expression</a:t>
            </a:r>
            <a:r>
              <a:rPr lang="sk-SK" sz="2000" dirty="0"/>
              <a:t>('(NIR - SWIR2) / (NIR + SWIR2)', </a:t>
            </a:r>
            <a:r>
              <a:rPr lang="sk-SK" sz="2000" dirty="0" err="1"/>
              <a:t>bands</a:t>
            </a:r>
            <a:r>
              <a:rPr lang="sk-SK" sz="2000" dirty="0"/>
              <a:t>).</a:t>
            </a:r>
            <a:r>
              <a:rPr lang="sk-SK" sz="2000" dirty="0" err="1"/>
              <a:t>rename</a:t>
            </a:r>
            <a:r>
              <a:rPr lang="sk-SK" sz="2000" dirty="0"/>
              <a:t>('NBR');</a:t>
            </a:r>
          </a:p>
          <a:p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nbr</a:t>
            </a:r>
            <a:r>
              <a:rPr lang="sk-SK" sz="2000" dirty="0"/>
              <a:t>, { min: -1, max: 1, </a:t>
            </a:r>
            <a:r>
              <a:rPr lang="sk-SK" sz="2000" dirty="0" err="1"/>
              <a:t>palette</a:t>
            </a:r>
            <a:r>
              <a:rPr lang="sk-SK" sz="2000" dirty="0"/>
              <a:t>: ['</a:t>
            </a:r>
            <a:r>
              <a:rPr lang="sk-SK" sz="2000" dirty="0" err="1"/>
              <a:t>red</a:t>
            </a:r>
            <a:r>
              <a:rPr lang="sk-SK" sz="2000" dirty="0"/>
              <a:t>', '</a:t>
            </a:r>
            <a:r>
              <a:rPr lang="sk-SK" sz="2000" dirty="0" err="1"/>
              <a:t>white</a:t>
            </a:r>
            <a:r>
              <a:rPr lang="sk-SK" sz="2000" dirty="0"/>
              <a:t>', '</a:t>
            </a:r>
            <a:r>
              <a:rPr lang="sk-SK" sz="2000" dirty="0" err="1"/>
              <a:t>green</a:t>
            </a:r>
            <a:r>
              <a:rPr lang="sk-SK" sz="2000" dirty="0"/>
              <a:t>'] }, 'NBR', </a:t>
            </a:r>
            <a:r>
              <a:rPr lang="sk-SK" sz="2000" dirty="0" err="1"/>
              <a:t>false</a:t>
            </a:r>
            <a:r>
              <a:rPr lang="sk-SK" sz="2000" dirty="0" smtClean="0"/>
              <a:t>);</a:t>
            </a:r>
          </a:p>
          <a:p>
            <a:endParaRPr lang="sk-SK" sz="2000" dirty="0"/>
          </a:p>
        </p:txBody>
      </p:sp>
      <p:pic>
        <p:nvPicPr>
          <p:cNvPr id="8" name="Picture 2" descr="NDVI values used in the selection of classes of vegetation. | Download 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31880"/>
          <a:stretch/>
        </p:blipFill>
        <p:spPr bwMode="auto">
          <a:xfrm>
            <a:off x="838953" y="4179629"/>
            <a:ext cx="3973029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n-spider.org/sites/default/files/Spectral_respon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85" y="4028220"/>
            <a:ext cx="5085579" cy="25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3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Tvorba spektrálnych indexov a ich pridanie do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mapového okna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C3AABAC1-6EC3-31C0-3E8C-56FFA6BB2439}"/>
              </a:ext>
            </a:extLst>
          </p:cNvPr>
          <p:cNvSpPr txBox="1">
            <a:spLocks/>
          </p:cNvSpPr>
          <p:nvPr/>
        </p:nvSpPr>
        <p:spPr>
          <a:xfrm>
            <a:off x="725556" y="1317307"/>
            <a:ext cx="11237843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FD20F8C-E73A-18B8-8C81-B557FE29F963}"/>
              </a:ext>
            </a:extLst>
          </p:cNvPr>
          <p:cNvSpPr txBox="1"/>
          <p:nvPr/>
        </p:nvSpPr>
        <p:spPr>
          <a:xfrm>
            <a:off x="167152" y="1371547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65456" y="1317307"/>
            <a:ext cx="11097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// </a:t>
            </a:r>
            <a:r>
              <a:rPr lang="sk-SK" sz="2000" dirty="0"/>
              <a:t>NDBI (</a:t>
            </a:r>
            <a:r>
              <a:rPr lang="sk-SK" sz="2000" dirty="0" err="1"/>
              <a:t>Normalized</a:t>
            </a:r>
            <a:r>
              <a:rPr lang="sk-SK" sz="2000" dirty="0"/>
              <a:t> </a:t>
            </a:r>
            <a:r>
              <a:rPr lang="sk-SK" sz="2000" dirty="0" err="1"/>
              <a:t>Difference</a:t>
            </a:r>
            <a:r>
              <a:rPr lang="sk-SK" sz="2000" dirty="0"/>
              <a:t> </a:t>
            </a:r>
            <a:r>
              <a:rPr lang="sk-SK" sz="2000" dirty="0" err="1"/>
              <a:t>Built-up</a:t>
            </a:r>
            <a:r>
              <a:rPr lang="sk-SK" sz="2000" dirty="0"/>
              <a:t> Index)</a:t>
            </a:r>
          </a:p>
          <a:p>
            <a:r>
              <a:rPr lang="sk-SK" sz="2000" dirty="0"/>
              <a:t>var </a:t>
            </a:r>
            <a:r>
              <a:rPr lang="sk-SK" sz="2000" dirty="0" err="1"/>
              <a:t>ndbi</a:t>
            </a:r>
            <a:r>
              <a:rPr lang="sk-SK" sz="2000" dirty="0"/>
              <a:t> = </a:t>
            </a:r>
            <a:r>
              <a:rPr lang="sk-SK" sz="2000" dirty="0" err="1"/>
              <a:t>kompozicia.expression</a:t>
            </a:r>
            <a:r>
              <a:rPr lang="sk-SK" sz="2000" dirty="0"/>
              <a:t>('(SWIR1 - NIR) / (SWIR1 + NIR)', </a:t>
            </a:r>
            <a:r>
              <a:rPr lang="sk-SK" sz="2000" dirty="0" err="1"/>
              <a:t>bands</a:t>
            </a:r>
            <a:r>
              <a:rPr lang="sk-SK" sz="2000" dirty="0"/>
              <a:t>).</a:t>
            </a:r>
            <a:r>
              <a:rPr lang="sk-SK" sz="2000" dirty="0" err="1"/>
              <a:t>rename</a:t>
            </a:r>
            <a:r>
              <a:rPr lang="sk-SK" sz="2000" dirty="0"/>
              <a:t>('NDBI');</a:t>
            </a:r>
          </a:p>
          <a:p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ndbi</a:t>
            </a:r>
            <a:r>
              <a:rPr lang="sk-SK" sz="2000" dirty="0"/>
              <a:t>, { min: -1, max: 1, </a:t>
            </a:r>
            <a:r>
              <a:rPr lang="sk-SK" sz="2000" dirty="0" err="1"/>
              <a:t>palette</a:t>
            </a:r>
            <a:r>
              <a:rPr lang="sk-SK" sz="2000" dirty="0"/>
              <a:t>: ['</a:t>
            </a:r>
            <a:r>
              <a:rPr lang="sk-SK" sz="2000" dirty="0" err="1"/>
              <a:t>blue</a:t>
            </a:r>
            <a:r>
              <a:rPr lang="sk-SK" sz="2000" dirty="0"/>
              <a:t>', '</a:t>
            </a:r>
            <a:r>
              <a:rPr lang="sk-SK" sz="2000" dirty="0" err="1"/>
              <a:t>white</a:t>
            </a:r>
            <a:r>
              <a:rPr lang="sk-SK" sz="2000" dirty="0"/>
              <a:t>', '</a:t>
            </a:r>
            <a:r>
              <a:rPr lang="sk-SK" sz="2000" dirty="0" err="1"/>
              <a:t>red</a:t>
            </a:r>
            <a:r>
              <a:rPr lang="sk-SK" sz="2000" dirty="0"/>
              <a:t>'] }, 'NDBI', </a:t>
            </a:r>
            <a:r>
              <a:rPr lang="sk-SK" sz="2000" dirty="0" err="1"/>
              <a:t>false</a:t>
            </a:r>
            <a:r>
              <a:rPr lang="sk-SK" sz="2000" dirty="0"/>
              <a:t>);</a:t>
            </a:r>
          </a:p>
          <a:p>
            <a:endParaRPr lang="sk-SK" sz="2000" dirty="0"/>
          </a:p>
          <a:p>
            <a:r>
              <a:rPr lang="sk-SK" sz="2000" dirty="0"/>
              <a:t>// </a:t>
            </a:r>
            <a:r>
              <a:rPr lang="sk-SK" sz="2000" dirty="0" err="1"/>
              <a:t>NDBaI</a:t>
            </a:r>
            <a:r>
              <a:rPr lang="sk-SK" sz="2000" dirty="0"/>
              <a:t> (</a:t>
            </a:r>
            <a:r>
              <a:rPr lang="sk-SK" sz="2000" dirty="0" err="1"/>
              <a:t>Normalized</a:t>
            </a:r>
            <a:r>
              <a:rPr lang="sk-SK" sz="2000" dirty="0"/>
              <a:t> </a:t>
            </a:r>
            <a:r>
              <a:rPr lang="sk-SK" sz="2000" dirty="0" err="1"/>
              <a:t>Difference</a:t>
            </a:r>
            <a:r>
              <a:rPr lang="sk-SK" sz="2000" dirty="0"/>
              <a:t> </a:t>
            </a:r>
            <a:r>
              <a:rPr lang="sk-SK" sz="2000" dirty="0" err="1"/>
              <a:t>Bareness</a:t>
            </a:r>
            <a:r>
              <a:rPr lang="sk-SK" sz="2000" dirty="0"/>
              <a:t> Index)</a:t>
            </a:r>
          </a:p>
          <a:p>
            <a:r>
              <a:rPr lang="sk-SK" sz="2000" dirty="0"/>
              <a:t>var </a:t>
            </a:r>
            <a:r>
              <a:rPr lang="sk-SK" sz="2000" dirty="0" err="1"/>
              <a:t>ndbai</a:t>
            </a:r>
            <a:r>
              <a:rPr lang="sk-SK" sz="2000" dirty="0"/>
              <a:t> = </a:t>
            </a:r>
            <a:r>
              <a:rPr lang="sk-SK" sz="2000" dirty="0" err="1"/>
              <a:t>kompozicia.expression</a:t>
            </a:r>
            <a:r>
              <a:rPr lang="sk-SK" sz="2000" dirty="0"/>
              <a:t>('(SWIR1 - SWIR2) / (SWIR1 + SWIR2)', </a:t>
            </a:r>
            <a:r>
              <a:rPr lang="sk-SK" sz="2000" dirty="0" err="1"/>
              <a:t>bands</a:t>
            </a:r>
            <a:r>
              <a:rPr lang="sk-SK" sz="2000" dirty="0"/>
              <a:t>).</a:t>
            </a:r>
            <a:r>
              <a:rPr lang="sk-SK" sz="2000" dirty="0" err="1"/>
              <a:t>rename</a:t>
            </a:r>
            <a:r>
              <a:rPr lang="sk-SK" sz="2000" dirty="0"/>
              <a:t>('</a:t>
            </a:r>
            <a:r>
              <a:rPr lang="sk-SK" sz="2000" dirty="0" err="1"/>
              <a:t>NDBaI</a:t>
            </a:r>
            <a:r>
              <a:rPr lang="sk-SK" sz="2000" dirty="0"/>
              <a:t>');</a:t>
            </a:r>
          </a:p>
          <a:p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ndbai</a:t>
            </a:r>
            <a:r>
              <a:rPr lang="sk-SK" sz="2000" dirty="0"/>
              <a:t>, { min: -1, max: 1, </a:t>
            </a:r>
            <a:r>
              <a:rPr lang="sk-SK" sz="2000" dirty="0" err="1"/>
              <a:t>palette</a:t>
            </a:r>
            <a:r>
              <a:rPr lang="sk-SK" sz="2000" dirty="0"/>
              <a:t>: ['</a:t>
            </a:r>
            <a:r>
              <a:rPr lang="sk-SK" sz="2000" dirty="0" err="1"/>
              <a:t>blue</a:t>
            </a:r>
            <a:r>
              <a:rPr lang="sk-SK" sz="2000" dirty="0"/>
              <a:t>', '</a:t>
            </a:r>
            <a:r>
              <a:rPr lang="sk-SK" sz="2000" dirty="0" err="1"/>
              <a:t>white</a:t>
            </a:r>
            <a:r>
              <a:rPr lang="sk-SK" sz="2000" dirty="0"/>
              <a:t>', '</a:t>
            </a:r>
            <a:r>
              <a:rPr lang="sk-SK" sz="2000" dirty="0" err="1"/>
              <a:t>red</a:t>
            </a:r>
            <a:r>
              <a:rPr lang="sk-SK" sz="2000" dirty="0"/>
              <a:t>'] }, '</a:t>
            </a:r>
            <a:r>
              <a:rPr lang="sk-SK" sz="2000" dirty="0" err="1"/>
              <a:t>NDBaI</a:t>
            </a:r>
            <a:r>
              <a:rPr lang="sk-SK" sz="2000" dirty="0"/>
              <a:t>', </a:t>
            </a:r>
            <a:r>
              <a:rPr lang="sk-SK" sz="2000" dirty="0" err="1"/>
              <a:t>false</a:t>
            </a:r>
            <a:r>
              <a:rPr lang="sk-SK" sz="2000" dirty="0" smtClean="0"/>
              <a:t>);</a:t>
            </a:r>
            <a:endParaRPr lang="sk-SK" sz="2000" dirty="0"/>
          </a:p>
        </p:txBody>
      </p:sp>
      <p:pic>
        <p:nvPicPr>
          <p:cNvPr id="5122" name="Picture 2" descr="Limitation of the index value for each type of index transformation in... |  Download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62" y="3994963"/>
            <a:ext cx="80962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2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Tvorba spektrálnych indexov a ich pridanie do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mapového okna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FD20F8C-E73A-18B8-8C81-B557FE29F963}"/>
              </a:ext>
            </a:extLst>
          </p:cNvPr>
          <p:cNvSpPr txBox="1"/>
          <p:nvPr/>
        </p:nvSpPr>
        <p:spPr>
          <a:xfrm>
            <a:off x="167152" y="1371547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50" y="1434530"/>
            <a:ext cx="10625079" cy="47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Klasifikácia krajinnej pokrývky – tvorba tried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B20F37A8-AD9E-A583-E5EF-0B7F43B0AEFB}"/>
              </a:ext>
            </a:extLst>
          </p:cNvPr>
          <p:cNvSpPr txBox="1">
            <a:spLocks/>
          </p:cNvSpPr>
          <p:nvPr/>
        </p:nvSpPr>
        <p:spPr>
          <a:xfrm>
            <a:off x="388620" y="1317307"/>
            <a:ext cx="11574780" cy="48930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000" dirty="0"/>
              <a:t>// Klasifikácia krajinnej pokrývky</a:t>
            </a:r>
          </a:p>
          <a:p>
            <a:pPr algn="l"/>
            <a:r>
              <a:rPr lang="sk-SK" sz="2000" dirty="0"/>
              <a:t>// Voda</a:t>
            </a:r>
          </a:p>
          <a:p>
            <a:pPr algn="l"/>
            <a:r>
              <a:rPr lang="sk-SK" sz="2000" dirty="0"/>
              <a:t>var voda = </a:t>
            </a:r>
            <a:r>
              <a:rPr lang="sk-SK" sz="2000" dirty="0" err="1"/>
              <a:t>evi.lt</a:t>
            </a:r>
            <a:r>
              <a:rPr lang="sk-SK" sz="2000" dirty="0"/>
              <a:t>(0);</a:t>
            </a:r>
          </a:p>
          <a:p>
            <a:pPr algn="l"/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voda.selfMask</a:t>
            </a:r>
            <a:r>
              <a:rPr lang="sk-SK" sz="2000" dirty="0"/>
              <a:t>(), { </a:t>
            </a:r>
            <a:r>
              <a:rPr lang="sk-SK" sz="2000" dirty="0" err="1"/>
              <a:t>palette</a:t>
            </a:r>
            <a:r>
              <a:rPr lang="sk-SK" sz="2000" dirty="0"/>
              <a:t>: </a:t>
            </a:r>
            <a:r>
              <a:rPr lang="sk-SK" sz="2000" dirty="0"/>
              <a:t>'</a:t>
            </a:r>
            <a:r>
              <a:rPr lang="sk-SK" sz="2000" dirty="0" err="1"/>
              <a:t>navy</a:t>
            </a:r>
            <a:r>
              <a:rPr lang="sk-SK" sz="2000" dirty="0" smtClean="0"/>
              <a:t>' </a:t>
            </a:r>
            <a:r>
              <a:rPr lang="sk-SK" sz="2000" dirty="0"/>
              <a:t>}, 'Voda', </a:t>
            </a:r>
            <a:r>
              <a:rPr lang="sk-SK" sz="2000" dirty="0" err="1"/>
              <a:t>false</a:t>
            </a:r>
            <a:r>
              <a:rPr lang="sk-SK" sz="2000" dirty="0"/>
              <a:t>);</a:t>
            </a:r>
          </a:p>
          <a:p>
            <a:pPr algn="l"/>
            <a:endParaRPr lang="sk-SK" sz="2000" dirty="0"/>
          </a:p>
          <a:p>
            <a:pPr algn="l"/>
            <a:r>
              <a:rPr lang="sk-SK" sz="2000" dirty="0"/>
              <a:t>// Pevnina/Súš</a:t>
            </a:r>
          </a:p>
          <a:p>
            <a:pPr algn="l"/>
            <a:r>
              <a:rPr lang="sk-SK" sz="2000" dirty="0"/>
              <a:t>var pevnina = </a:t>
            </a:r>
            <a:r>
              <a:rPr lang="sk-SK" sz="2000" dirty="0" err="1" smtClean="0"/>
              <a:t>evi.gte</a:t>
            </a:r>
            <a:r>
              <a:rPr lang="sk-SK" sz="2000" dirty="0" smtClean="0"/>
              <a:t>(0</a:t>
            </a:r>
            <a:r>
              <a:rPr lang="sk-SK" sz="2000" dirty="0"/>
              <a:t>);</a:t>
            </a:r>
          </a:p>
          <a:p>
            <a:pPr algn="l"/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pevnina.selfMask</a:t>
            </a:r>
            <a:r>
              <a:rPr lang="sk-SK" sz="2000" dirty="0"/>
              <a:t>(), { </a:t>
            </a:r>
            <a:r>
              <a:rPr lang="sk-SK" sz="2000" dirty="0" err="1"/>
              <a:t>palette</a:t>
            </a:r>
            <a:r>
              <a:rPr lang="sk-SK" sz="2000" dirty="0"/>
              <a:t>: '</a:t>
            </a:r>
            <a:r>
              <a:rPr lang="sk-SK" sz="2000" dirty="0" err="1"/>
              <a:t>tan</a:t>
            </a:r>
            <a:r>
              <a:rPr lang="sk-SK" sz="2000" dirty="0"/>
              <a:t>' }, 'Pevnina', </a:t>
            </a:r>
            <a:r>
              <a:rPr lang="sk-SK" sz="2000" dirty="0" err="1"/>
              <a:t>false</a:t>
            </a:r>
            <a:r>
              <a:rPr lang="sk-SK" sz="2000" dirty="0"/>
              <a:t>);</a:t>
            </a:r>
          </a:p>
          <a:p>
            <a:pPr algn="l"/>
            <a:endParaRPr lang="sk-SK" sz="2000" dirty="0"/>
          </a:p>
        </p:txBody>
      </p:sp>
      <p:pic>
        <p:nvPicPr>
          <p:cNvPr id="6" name="Picture 4" descr="https://www.researchgate.net/profile/Musaeid-Euthman-Bara-Husayn/publication/380909171/figure/tbl1/AS:11431281247569819@1716875833349/NDVI-range-and-concern-objectiv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7106"/>
          <a:stretch/>
        </p:blipFill>
        <p:spPr bwMode="auto">
          <a:xfrm>
            <a:off x="6309137" y="4680287"/>
            <a:ext cx="5476462" cy="19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585791" y="468028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EVI</a:t>
            </a:r>
            <a:endParaRPr lang="sk-SK" b="1" dirty="0"/>
          </a:p>
        </p:txBody>
      </p:sp>
      <p:cxnSp>
        <p:nvCxnSpPr>
          <p:cNvPr id="7" name="Zalomená spojnica 6"/>
          <p:cNvCxnSpPr/>
          <p:nvPr/>
        </p:nvCxnSpPr>
        <p:spPr>
          <a:xfrm rot="10800000">
            <a:off x="4353339" y="4864954"/>
            <a:ext cx="1331844" cy="788335"/>
          </a:xfrm>
          <a:prstGeom prst="bentConnector3">
            <a:avLst>
              <a:gd name="adj1" fmla="val 100000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4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Klasifikácia krajinnej pokrývky – tvorba tried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8" y="1327747"/>
            <a:ext cx="10717742" cy="54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7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Klasifikácia krajinnej pokrývky – tvorba tried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B20F37A8-AD9E-A583-E5EF-0B7F43B0AEFB}"/>
              </a:ext>
            </a:extLst>
          </p:cNvPr>
          <p:cNvSpPr txBox="1">
            <a:spLocks/>
          </p:cNvSpPr>
          <p:nvPr/>
        </p:nvSpPr>
        <p:spPr>
          <a:xfrm>
            <a:off x="388620" y="1317306"/>
            <a:ext cx="11574780" cy="52127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/>
              <a:t>// Vegetácia</a:t>
            </a:r>
          </a:p>
          <a:p>
            <a:pPr algn="l"/>
            <a:r>
              <a:rPr lang="sk-SK" dirty="0"/>
              <a:t>var </a:t>
            </a:r>
            <a:r>
              <a:rPr lang="sk-SK" dirty="0" err="1"/>
              <a:t>vegetacia</a:t>
            </a:r>
            <a:r>
              <a:rPr lang="sk-SK" dirty="0"/>
              <a:t> = </a:t>
            </a:r>
            <a:r>
              <a:rPr lang="sk-SK" dirty="0" err="1"/>
              <a:t>pevnina.and</a:t>
            </a:r>
            <a:r>
              <a:rPr lang="sk-SK" dirty="0"/>
              <a:t>(nbr.gt(0.4));</a:t>
            </a:r>
          </a:p>
          <a:p>
            <a:pPr algn="l"/>
            <a:r>
              <a:rPr lang="sk-SK" dirty="0" err="1"/>
              <a:t>Map.addLayer</a:t>
            </a:r>
            <a:r>
              <a:rPr lang="sk-SK" dirty="0"/>
              <a:t>(</a:t>
            </a:r>
            <a:r>
              <a:rPr lang="sk-SK" dirty="0" err="1"/>
              <a:t>vegetacia.selfMask</a:t>
            </a:r>
            <a:r>
              <a:rPr lang="sk-SK" dirty="0"/>
              <a:t>(), { </a:t>
            </a:r>
            <a:r>
              <a:rPr lang="sk-SK" dirty="0" err="1"/>
              <a:t>palette</a:t>
            </a:r>
            <a:r>
              <a:rPr lang="sk-SK" dirty="0"/>
              <a:t>: '</a:t>
            </a:r>
            <a:r>
              <a:rPr lang="sk-SK" dirty="0" err="1"/>
              <a:t>green</a:t>
            </a:r>
            <a:r>
              <a:rPr lang="sk-SK" dirty="0"/>
              <a:t>' }, '</a:t>
            </a:r>
            <a:r>
              <a:rPr lang="sk-SK" dirty="0" err="1"/>
              <a:t>Vegetacia</a:t>
            </a:r>
            <a:r>
              <a:rPr lang="sk-SK" dirty="0"/>
              <a:t>', </a:t>
            </a:r>
            <a:r>
              <a:rPr lang="sk-SK" dirty="0" err="1"/>
              <a:t>false</a:t>
            </a:r>
            <a:r>
              <a:rPr lang="sk-SK" dirty="0"/>
              <a:t>);</a:t>
            </a:r>
          </a:p>
          <a:p>
            <a:pPr algn="l"/>
            <a:endParaRPr lang="sk-SK" dirty="0" smtClean="0"/>
          </a:p>
          <a:p>
            <a:pPr algn="l"/>
            <a:r>
              <a:rPr lang="sk-SK" dirty="0" smtClean="0"/>
              <a:t>// </a:t>
            </a:r>
            <a:r>
              <a:rPr lang="sk-SK" dirty="0"/>
              <a:t>Nízka vegetácia (Tráva/Kry)</a:t>
            </a:r>
          </a:p>
          <a:p>
            <a:pPr algn="l"/>
            <a:r>
              <a:rPr lang="sk-SK" dirty="0"/>
              <a:t>var </a:t>
            </a:r>
            <a:r>
              <a:rPr lang="sk-SK" dirty="0" err="1"/>
              <a:t>nizka_vegetacia</a:t>
            </a:r>
            <a:r>
              <a:rPr lang="sk-SK" dirty="0"/>
              <a:t> = </a:t>
            </a:r>
            <a:r>
              <a:rPr lang="sk-SK" dirty="0" err="1"/>
              <a:t>vegetacia.and</a:t>
            </a:r>
            <a:r>
              <a:rPr lang="sk-SK" dirty="0"/>
              <a:t>(</a:t>
            </a:r>
            <a:r>
              <a:rPr lang="sk-SK" dirty="0" err="1"/>
              <a:t>nbr.lt</a:t>
            </a:r>
            <a:r>
              <a:rPr lang="sk-SK" dirty="0"/>
              <a:t>(0.6));</a:t>
            </a:r>
          </a:p>
          <a:p>
            <a:pPr algn="l"/>
            <a:r>
              <a:rPr lang="sk-SK" dirty="0" err="1"/>
              <a:t>Map.addLayer</a:t>
            </a:r>
            <a:r>
              <a:rPr lang="sk-SK" dirty="0"/>
              <a:t>(</a:t>
            </a:r>
            <a:r>
              <a:rPr lang="sk-SK" dirty="0" err="1"/>
              <a:t>nizka_vegetacia.selfMask</a:t>
            </a:r>
            <a:r>
              <a:rPr lang="sk-SK" dirty="0"/>
              <a:t>(), { </a:t>
            </a:r>
            <a:r>
              <a:rPr lang="sk-SK" dirty="0" err="1"/>
              <a:t>palette</a:t>
            </a:r>
            <a:r>
              <a:rPr lang="sk-SK" dirty="0"/>
              <a:t>: '</a:t>
            </a:r>
            <a:r>
              <a:rPr lang="sk-SK" dirty="0" err="1"/>
              <a:t>lightgreen</a:t>
            </a:r>
            <a:r>
              <a:rPr lang="sk-SK" dirty="0"/>
              <a:t>' }, '</a:t>
            </a:r>
            <a:r>
              <a:rPr lang="sk-SK" dirty="0" err="1"/>
              <a:t>Nizka</a:t>
            </a:r>
            <a:r>
              <a:rPr lang="sk-SK" dirty="0"/>
              <a:t> </a:t>
            </a:r>
            <a:r>
              <a:rPr lang="sk-SK" dirty="0" err="1"/>
              <a:t>vegetacia</a:t>
            </a:r>
            <a:r>
              <a:rPr lang="sk-SK" dirty="0"/>
              <a:t>', </a:t>
            </a:r>
            <a:r>
              <a:rPr lang="sk-SK" dirty="0" err="1"/>
              <a:t>false</a:t>
            </a:r>
            <a:r>
              <a:rPr lang="sk-SK" dirty="0"/>
              <a:t>);</a:t>
            </a:r>
          </a:p>
          <a:p>
            <a:pPr algn="l"/>
            <a:endParaRPr lang="sk-SK" dirty="0"/>
          </a:p>
          <a:p>
            <a:pPr algn="l"/>
            <a:r>
              <a:rPr lang="sk-SK" dirty="0"/>
              <a:t>// </a:t>
            </a:r>
            <a:r>
              <a:rPr lang="sk-SK" dirty="0" err="1"/>
              <a:t>Vysoka</a:t>
            </a:r>
            <a:r>
              <a:rPr lang="sk-SK" dirty="0"/>
              <a:t> </a:t>
            </a:r>
            <a:r>
              <a:rPr lang="sk-SK" dirty="0" err="1"/>
              <a:t>vegetacia</a:t>
            </a:r>
            <a:r>
              <a:rPr lang="sk-SK" dirty="0"/>
              <a:t> (lesy)</a:t>
            </a:r>
          </a:p>
          <a:p>
            <a:pPr algn="l"/>
            <a:r>
              <a:rPr lang="sk-SK" dirty="0"/>
              <a:t>var </a:t>
            </a:r>
            <a:r>
              <a:rPr lang="sk-SK" dirty="0" err="1"/>
              <a:t>vysoka_vegetacia</a:t>
            </a:r>
            <a:r>
              <a:rPr lang="sk-SK" dirty="0"/>
              <a:t> = </a:t>
            </a:r>
            <a:r>
              <a:rPr lang="sk-SK" dirty="0" err="1"/>
              <a:t>vegetacia.and</a:t>
            </a:r>
            <a:r>
              <a:rPr lang="sk-SK" dirty="0"/>
              <a:t>(</a:t>
            </a:r>
            <a:r>
              <a:rPr lang="sk-SK" dirty="0" err="1"/>
              <a:t>nbr.gte</a:t>
            </a:r>
            <a:r>
              <a:rPr lang="sk-SK" dirty="0"/>
              <a:t>(0.6));</a:t>
            </a:r>
          </a:p>
          <a:p>
            <a:pPr algn="l"/>
            <a:r>
              <a:rPr lang="sk-SK" dirty="0" err="1"/>
              <a:t>Map.addLayer</a:t>
            </a:r>
            <a:r>
              <a:rPr lang="sk-SK" dirty="0"/>
              <a:t>(</a:t>
            </a:r>
            <a:r>
              <a:rPr lang="sk-SK" dirty="0" err="1"/>
              <a:t>vysoka_vegetacia.selfMask</a:t>
            </a:r>
            <a:r>
              <a:rPr lang="sk-SK" dirty="0"/>
              <a:t>(), { </a:t>
            </a:r>
            <a:r>
              <a:rPr lang="sk-SK" dirty="0" err="1"/>
              <a:t>palette</a:t>
            </a:r>
            <a:r>
              <a:rPr lang="sk-SK" dirty="0"/>
              <a:t>: '</a:t>
            </a:r>
            <a:r>
              <a:rPr lang="sk-SK" dirty="0" err="1"/>
              <a:t>darkgreen</a:t>
            </a:r>
            <a:r>
              <a:rPr lang="sk-SK" dirty="0"/>
              <a:t>' }, '</a:t>
            </a:r>
            <a:r>
              <a:rPr lang="sk-SK" dirty="0" err="1"/>
              <a:t>Vysoka</a:t>
            </a:r>
            <a:r>
              <a:rPr lang="sk-SK" dirty="0"/>
              <a:t> </a:t>
            </a:r>
            <a:r>
              <a:rPr lang="sk-SK" dirty="0" err="1"/>
              <a:t>vegetacia</a:t>
            </a:r>
            <a:r>
              <a:rPr lang="sk-SK" dirty="0"/>
              <a:t>', </a:t>
            </a:r>
            <a:r>
              <a:rPr lang="sk-SK" dirty="0" err="1"/>
              <a:t>false</a:t>
            </a:r>
            <a:r>
              <a:rPr lang="sk-SK" dirty="0"/>
              <a:t>);</a:t>
            </a:r>
          </a:p>
          <a:p>
            <a:pPr algn="l"/>
            <a:endParaRPr lang="sk-SK" dirty="0"/>
          </a:p>
          <a:p>
            <a:pPr algn="l"/>
            <a:r>
              <a:rPr lang="sk-SK" dirty="0"/>
              <a:t>// </a:t>
            </a:r>
            <a:r>
              <a:rPr lang="sk-SK" dirty="0" err="1"/>
              <a:t>Zastavana</a:t>
            </a:r>
            <a:r>
              <a:rPr lang="sk-SK" dirty="0"/>
              <a:t> plocha</a:t>
            </a:r>
          </a:p>
          <a:p>
            <a:pPr algn="l"/>
            <a:r>
              <a:rPr lang="sk-SK" dirty="0"/>
              <a:t>var </a:t>
            </a:r>
            <a:r>
              <a:rPr lang="sk-SK" dirty="0" err="1"/>
              <a:t>zastavana</a:t>
            </a:r>
            <a:r>
              <a:rPr lang="sk-SK" dirty="0"/>
              <a:t> = </a:t>
            </a:r>
            <a:r>
              <a:rPr lang="sk-SK" dirty="0" err="1"/>
              <a:t>pevnina.and</a:t>
            </a:r>
            <a:r>
              <a:rPr lang="sk-SK" dirty="0"/>
              <a:t>(ndbi.gt(-0.15)).and(</a:t>
            </a:r>
            <a:r>
              <a:rPr lang="sk-SK" dirty="0" err="1"/>
              <a:t>ndbai.lte</a:t>
            </a:r>
            <a:r>
              <a:rPr lang="sk-SK" dirty="0"/>
              <a:t>(0.15));</a:t>
            </a:r>
          </a:p>
          <a:p>
            <a:pPr algn="l"/>
            <a:r>
              <a:rPr lang="sk-SK" dirty="0" err="1"/>
              <a:t>Map.addLayer</a:t>
            </a:r>
            <a:r>
              <a:rPr lang="sk-SK" dirty="0"/>
              <a:t>(</a:t>
            </a:r>
            <a:r>
              <a:rPr lang="sk-SK" dirty="0" err="1"/>
              <a:t>zastavana.selfMask</a:t>
            </a:r>
            <a:r>
              <a:rPr lang="sk-SK" dirty="0"/>
              <a:t>(), { </a:t>
            </a:r>
            <a:r>
              <a:rPr lang="sk-SK" dirty="0" err="1"/>
              <a:t>palette</a:t>
            </a:r>
            <a:r>
              <a:rPr lang="sk-SK" dirty="0"/>
              <a:t>: '</a:t>
            </a:r>
            <a:r>
              <a:rPr lang="sk-SK" dirty="0" err="1"/>
              <a:t>lightcoral</a:t>
            </a:r>
            <a:r>
              <a:rPr lang="sk-SK" dirty="0"/>
              <a:t>' }, '</a:t>
            </a:r>
            <a:r>
              <a:rPr lang="sk-SK" dirty="0" err="1"/>
              <a:t>Zastavana</a:t>
            </a:r>
            <a:r>
              <a:rPr lang="sk-SK" dirty="0"/>
              <a:t>', </a:t>
            </a:r>
            <a:r>
              <a:rPr lang="sk-SK" dirty="0" err="1"/>
              <a:t>false</a:t>
            </a:r>
            <a:r>
              <a:rPr lang="sk-SK" dirty="0"/>
              <a:t>);</a:t>
            </a:r>
          </a:p>
          <a:p>
            <a:pPr algn="l"/>
            <a:endParaRPr lang="sk-SK" dirty="0"/>
          </a:p>
          <a:p>
            <a:pPr algn="l"/>
            <a:r>
              <a:rPr lang="sk-SK" dirty="0"/>
              <a:t>// </a:t>
            </a:r>
            <a:r>
              <a:rPr lang="sk-SK" dirty="0" err="1"/>
              <a:t>Odkryta</a:t>
            </a:r>
            <a:r>
              <a:rPr lang="sk-SK" dirty="0"/>
              <a:t> </a:t>
            </a:r>
            <a:r>
              <a:rPr lang="sk-SK" dirty="0" err="1"/>
              <a:t>poda</a:t>
            </a:r>
            <a:endParaRPr lang="sk-SK" dirty="0"/>
          </a:p>
          <a:p>
            <a:pPr algn="l"/>
            <a:r>
              <a:rPr lang="sk-SK" dirty="0"/>
              <a:t>var </a:t>
            </a:r>
            <a:r>
              <a:rPr lang="sk-SK" dirty="0" err="1"/>
              <a:t>poda</a:t>
            </a:r>
            <a:r>
              <a:rPr lang="sk-SK" dirty="0"/>
              <a:t> = </a:t>
            </a:r>
            <a:r>
              <a:rPr lang="sk-SK" dirty="0" err="1"/>
              <a:t>pevnina.and</a:t>
            </a:r>
            <a:r>
              <a:rPr lang="sk-SK" dirty="0"/>
              <a:t>(</a:t>
            </a:r>
            <a:r>
              <a:rPr lang="sk-SK" dirty="0" err="1"/>
              <a:t>zastavana.eq</a:t>
            </a:r>
            <a:r>
              <a:rPr lang="sk-SK" dirty="0"/>
              <a:t>(0)).and(</a:t>
            </a:r>
            <a:r>
              <a:rPr lang="sk-SK" dirty="0" err="1"/>
              <a:t>vegetacia.eq</a:t>
            </a:r>
            <a:r>
              <a:rPr lang="sk-SK" dirty="0"/>
              <a:t>(0));</a:t>
            </a:r>
          </a:p>
          <a:p>
            <a:pPr algn="l"/>
            <a:r>
              <a:rPr lang="sk-SK" dirty="0" err="1"/>
              <a:t>Map.addLayer</a:t>
            </a:r>
            <a:r>
              <a:rPr lang="sk-SK" dirty="0"/>
              <a:t>(</a:t>
            </a:r>
            <a:r>
              <a:rPr lang="sk-SK" dirty="0" err="1"/>
              <a:t>poda.selfMask</a:t>
            </a:r>
            <a:r>
              <a:rPr lang="sk-SK" dirty="0"/>
              <a:t>(), { </a:t>
            </a:r>
            <a:r>
              <a:rPr lang="sk-SK" dirty="0" err="1"/>
              <a:t>palette</a:t>
            </a:r>
            <a:r>
              <a:rPr lang="sk-SK" dirty="0"/>
              <a:t>: '</a:t>
            </a:r>
            <a:r>
              <a:rPr lang="sk-SK" dirty="0" err="1"/>
              <a:t>tan</a:t>
            </a:r>
            <a:r>
              <a:rPr lang="sk-SK" dirty="0"/>
              <a:t>' }, '</a:t>
            </a:r>
            <a:r>
              <a:rPr lang="sk-SK" dirty="0" err="1"/>
              <a:t>Poda</a:t>
            </a:r>
            <a:r>
              <a:rPr lang="sk-SK" dirty="0"/>
              <a:t>', </a:t>
            </a:r>
            <a:r>
              <a:rPr lang="sk-SK" dirty="0" err="1"/>
              <a:t>false</a:t>
            </a:r>
            <a:r>
              <a:rPr lang="sk-SK" dirty="0"/>
              <a:t>);</a:t>
            </a:r>
          </a:p>
        </p:txBody>
      </p:sp>
      <p:pic>
        <p:nvPicPr>
          <p:cNvPr id="2050" name="Picture 2" descr="NDVI values used in the selection of classes of vegetation. | Download 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31880"/>
          <a:stretch/>
        </p:blipFill>
        <p:spPr bwMode="auto">
          <a:xfrm>
            <a:off x="7990371" y="1434530"/>
            <a:ext cx="3973029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7496325" y="137489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NBR</a:t>
            </a:r>
            <a:endParaRPr lang="sk-SK" b="1" dirty="0"/>
          </a:p>
        </p:txBody>
      </p:sp>
      <p:cxnSp>
        <p:nvCxnSpPr>
          <p:cNvPr id="7" name="Zalomená spojnica 6"/>
          <p:cNvCxnSpPr/>
          <p:nvPr/>
        </p:nvCxnSpPr>
        <p:spPr>
          <a:xfrm rot="10800000">
            <a:off x="6263874" y="1559564"/>
            <a:ext cx="1627797" cy="1564300"/>
          </a:xfrm>
          <a:prstGeom prst="bentConnector3">
            <a:avLst>
              <a:gd name="adj1" fmla="val 4572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Zalomená spojnica 8"/>
          <p:cNvCxnSpPr/>
          <p:nvPr/>
        </p:nvCxnSpPr>
        <p:spPr>
          <a:xfrm rot="10800000" flipV="1">
            <a:off x="6263873" y="3568147"/>
            <a:ext cx="1726498" cy="2517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Built-up land value classification (NDBI) (Bashit et al., 2020) | Download 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-468"/>
          <a:stretch/>
        </p:blipFill>
        <p:spPr bwMode="auto">
          <a:xfrm>
            <a:off x="8289235" y="4718626"/>
            <a:ext cx="3213651" cy="16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Zalomená spojnica 15"/>
          <p:cNvCxnSpPr/>
          <p:nvPr/>
        </p:nvCxnSpPr>
        <p:spPr>
          <a:xfrm rot="10800000">
            <a:off x="6176010" y="4947783"/>
            <a:ext cx="1949136" cy="40372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2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Klasifikácia krajinnej pokrývky – tvorba tried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8" y="1552647"/>
            <a:ext cx="11332241" cy="49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981865"/>
            <a:ext cx="12191999" cy="396000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68" y="214872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1340069" y="287169"/>
            <a:ext cx="1105814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Google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Earth</a:t>
            </a: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Engine</a:t>
            </a:r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~ </a:t>
            </a:r>
            <a:r>
              <a:rPr lang="sk-SK" sz="1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využitie sily </a:t>
            </a:r>
            <a:r>
              <a:rPr lang="sk-SK" sz="19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cloudu</a:t>
            </a:r>
            <a:endParaRPr lang="sk-SK" sz="19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74D0340-99C9-4597-9AAC-3EA5609A9D4F}"/>
              </a:ext>
            </a:extLst>
          </p:cNvPr>
          <p:cNvSpPr txBox="1"/>
          <p:nvPr/>
        </p:nvSpPr>
        <p:spPr>
          <a:xfrm>
            <a:off x="365362" y="1860404"/>
            <a:ext cx="45985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Cloud</a:t>
            </a:r>
            <a:r>
              <a:rPr lang="sk-SK" sz="2400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ová</a:t>
            </a: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platforma </a:t>
            </a:r>
            <a:b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 </a:t>
            </a:r>
            <a:r>
              <a:rPr lang="en-US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geo</a:t>
            </a: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priestorové</a:t>
            </a:r>
            <a:r>
              <a:rPr lang="en-US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anal</a:t>
            </a:r>
            <a:r>
              <a:rPr lang="sk-SK" sz="2400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ýzy</a:t>
            </a:r>
            <a:endParaRPr lang="sk-SK" sz="24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Voľne prístupný katalóg dát </a:t>
            </a:r>
            <a:b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 200 </a:t>
            </a:r>
            <a:r>
              <a:rPr lang="sk-SK" sz="2400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datasetov</a:t>
            </a: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  <a:r>
              <a:rPr lang="sk-SK" sz="2400" spc="-1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&gt;5</a:t>
            </a:r>
            <a:r>
              <a:rPr lang="sk-SK" sz="2400" spc="-1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PB dát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Import vlastných dát a ich integrácia s </a:t>
            </a:r>
            <a:r>
              <a:rPr lang="sk-SK" sz="2400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datasetmi</a:t>
            </a: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GEE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Aplikácia rôznych algoritmov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Export </a:t>
            </a: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mapových výstupov, tabuliek, grafov...</a:t>
            </a:r>
            <a:endParaRPr lang="en-US" sz="24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Google Earth Engine: Introduction to Google Earth Engine">
            <a:extLst>
              <a:ext uri="{FF2B5EF4-FFF2-40B4-BE49-F238E27FC236}">
                <a16:creationId xmlns:a16="http://schemas.microsoft.com/office/drawing/2014/main" id="{0254A5CF-4FEC-F9A9-C6F7-2AFF12E7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74" y="1860404"/>
            <a:ext cx="7047684" cy="396432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ABE2996-2F01-A330-C5DD-3A679771D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4" b="97379" l="4058" r="98168">
                        <a14:foregroundMark x1="70157" y1="31310" x2="71204" y2="52966"/>
                        <a14:foregroundMark x1="71204" y1="52966" x2="63874" y2="70759"/>
                        <a14:foregroundMark x1="63874" y1="70759" x2="38482" y2="71862"/>
                        <a14:foregroundMark x1="38482" y1="71862" x2="29581" y2="57931"/>
                        <a14:foregroundMark x1="29581" y1="57931" x2="37696" y2="32414"/>
                        <a14:foregroundMark x1="37696" y1="32414" x2="56545" y2="25103"/>
                        <a14:foregroundMark x1="28272" y1="35862" x2="69110" y2="51310"/>
                        <a14:foregroundMark x1="39005" y1="18897" x2="72644" y2="32828"/>
                        <a14:foregroundMark x1="32592" y1="39448" x2="74084" y2="55448"/>
                        <a14:foregroundMark x1="50131" y1="28690" x2="65707" y2="44138"/>
                        <a14:foregroundMark x1="47775" y1="38897" x2="72644" y2="48690"/>
                        <a14:foregroundMark x1="27749" y1="26621" x2="35995" y2="57517"/>
                        <a14:foregroundMark x1="32592" y1="24552" x2="27094" y2="45241"/>
                        <a14:foregroundMark x1="27094" y1="45241" x2="29450" y2="70345"/>
                        <a14:foregroundMark x1="29450" y1="70345" x2="41885" y2="72414"/>
                        <a14:foregroundMark x1="29712" y1="60552" x2="59424" y2="66207"/>
                        <a14:foregroundMark x1="48691" y1="20414" x2="84817" y2="34897"/>
                        <a14:foregroundMark x1="77487" y1="38483" x2="84293" y2="58483"/>
                        <a14:foregroundMark x1="84293" y1="52276" x2="95550" y2="51310"/>
                        <a14:foregroundMark x1="16099" y1="46207" x2="27880" y2="22759"/>
                        <a14:foregroundMark x1="27880" y1="22759" x2="69241" y2="16414"/>
                        <a14:foregroundMark x1="69241" y1="16414" x2="90969" y2="51862"/>
                        <a14:foregroundMark x1="90969" y1="51862" x2="68848" y2="90759"/>
                        <a14:foregroundMark x1="68848" y1="90759" x2="50524" y2="82069"/>
                        <a14:foregroundMark x1="50524" y1="82069" x2="28272" y2="88000"/>
                        <a14:foregroundMark x1="28272" y1="88000" x2="24476" y2="72000"/>
                        <a14:foregroundMark x1="24476" y1="72000" x2="8508" y2="52552"/>
                        <a14:foregroundMark x1="8508" y1="52552" x2="17932" y2="44552"/>
                        <a14:foregroundMark x1="23298" y1="24552" x2="35864" y2="16000"/>
                        <a14:foregroundMark x1="35864" y1="16000" x2="40445" y2="16414"/>
                        <a14:foregroundMark x1="24346" y1="14345" x2="22906" y2="10759"/>
                        <a14:foregroundMark x1="27225" y1="10207" x2="26702" y2="5517"/>
                        <a14:foregroundMark x1="63351" y1="16828" x2="71597" y2="24000"/>
                        <a14:foregroundMark x1="65707" y1="7172" x2="74346" y2="22207"/>
                        <a14:foregroundMark x1="74346" y1="22207" x2="73037" y2="25655"/>
                        <a14:foregroundMark x1="85733" y1="41517" x2="98168" y2="54345"/>
                        <a14:foregroundMark x1="98168" y1="54345" x2="97906" y2="56966"/>
                        <a14:foregroundMark x1="76440" y1="80000" x2="68455" y2="94345"/>
                        <a14:foregroundMark x1="68455" y1="94345" x2="58901" y2="89793"/>
                        <a14:foregroundMark x1="10733" y1="57517" x2="13613" y2="44552"/>
                        <a14:foregroundMark x1="11649" y1="42069" x2="8377" y2="58207"/>
                        <a14:foregroundMark x1="8377" y1="58207" x2="11649" y2="56966"/>
                        <a14:foregroundMark x1="8770" y1="57931" x2="12173" y2="43586"/>
                        <a14:foregroundMark x1="4319" y1="56414" x2="6806" y2="42483"/>
                        <a14:foregroundMark x1="21466" y1="14345" x2="32592" y2="6069"/>
                        <a14:foregroundMark x1="33639" y1="5517" x2="45288" y2="17931"/>
                        <a14:foregroundMark x1="45288" y1="17931" x2="45288" y2="17931"/>
                        <a14:foregroundMark x1="47251" y1="15862" x2="60864" y2="15862"/>
                        <a14:foregroundMark x1="66754" y1="5103" x2="76963" y2="15310"/>
                        <a14:foregroundMark x1="78403" y1="87310" x2="69634" y2="94483"/>
                        <a14:foregroundMark x1="30628" y1="92414" x2="22906" y2="89793"/>
                        <a14:foregroundMark x1="32592" y1="97517" x2="37435" y2="87310"/>
                        <a14:foregroundMark x1="33639" y1="414" x2="32592" y2="4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" y="526056"/>
            <a:ext cx="1140485" cy="10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Klasifikácia krajinnej pokrývky – tvorba výsledného 1 rastra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53358" y="1247968"/>
            <a:ext cx="113322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// </a:t>
            </a:r>
            <a:r>
              <a:rPr lang="sk-SK" sz="2000" dirty="0" err="1"/>
              <a:t>Klasifikacia</a:t>
            </a:r>
            <a:r>
              <a:rPr lang="sk-SK" sz="2000" dirty="0"/>
              <a:t> krajinnej </a:t>
            </a:r>
            <a:r>
              <a:rPr lang="sk-SK" sz="2000" dirty="0" err="1"/>
              <a:t>pokryvky</a:t>
            </a:r>
            <a:r>
              <a:rPr lang="sk-SK" sz="2000" dirty="0"/>
              <a:t> - priradenie </a:t>
            </a:r>
            <a:r>
              <a:rPr lang="sk-SK" sz="2000" dirty="0" err="1"/>
              <a:t>popiskov</a:t>
            </a:r>
            <a:r>
              <a:rPr lang="sk-SK" sz="2000" dirty="0"/>
              <a:t> pre </a:t>
            </a:r>
            <a:r>
              <a:rPr lang="sk-SK" sz="2000" dirty="0" err="1"/>
              <a:t>vizualizaciu</a:t>
            </a:r>
            <a:endParaRPr lang="sk-SK" sz="2000" dirty="0"/>
          </a:p>
          <a:p>
            <a:r>
              <a:rPr lang="sk-SK" sz="2000" dirty="0"/>
              <a:t>var vis = {</a:t>
            </a:r>
          </a:p>
          <a:p>
            <a:r>
              <a:rPr lang="sk-SK" sz="2000" dirty="0"/>
              <a:t>  '</a:t>
            </a:r>
            <a:r>
              <a:rPr lang="sk-SK" sz="2000" dirty="0" err="1"/>
              <a:t>lc_class_values</a:t>
            </a:r>
            <a:r>
              <a:rPr lang="sk-SK" sz="2000" dirty="0"/>
              <a:t>': [10, 20, 30, 40, 50],</a:t>
            </a:r>
          </a:p>
          <a:p>
            <a:r>
              <a:rPr lang="sk-SK" sz="2000" dirty="0"/>
              <a:t>  '</a:t>
            </a:r>
            <a:r>
              <a:rPr lang="sk-SK" sz="2000" dirty="0" err="1"/>
              <a:t>lc_class_names</a:t>
            </a:r>
            <a:r>
              <a:rPr lang="sk-SK" sz="2000" dirty="0"/>
              <a:t>': ['Vysoká vegetácia (stromy)', 'Nízka vegetácia (kry/tráva)', 'Odkrytá pôda (hlina/bez vegetácie)', 'Zastavaná plocha', 'Voda'],</a:t>
            </a:r>
          </a:p>
          <a:p>
            <a:r>
              <a:rPr lang="sk-SK" sz="2000" dirty="0"/>
              <a:t>  '</a:t>
            </a:r>
            <a:r>
              <a:rPr lang="sk-SK" sz="2000" dirty="0" err="1"/>
              <a:t>lc_class_palette</a:t>
            </a:r>
            <a:r>
              <a:rPr lang="sk-SK" sz="2000" dirty="0"/>
              <a:t>': ['228B22', '90EE90', 'D2B48C', 'F08080', '87CEFA']</a:t>
            </a:r>
          </a:p>
          <a:p>
            <a:r>
              <a:rPr lang="sk-SK" sz="2000" dirty="0"/>
              <a:t>};</a:t>
            </a:r>
          </a:p>
          <a:p>
            <a:endParaRPr lang="sk-SK" sz="2000" dirty="0"/>
          </a:p>
          <a:p>
            <a:r>
              <a:rPr lang="sk-SK" sz="2000" dirty="0"/>
              <a:t>// </a:t>
            </a:r>
            <a:r>
              <a:rPr lang="sk-SK" sz="2000" dirty="0" err="1"/>
              <a:t>Klasifikacia</a:t>
            </a:r>
            <a:r>
              <a:rPr lang="sk-SK" sz="2000" dirty="0"/>
              <a:t> krajinnej </a:t>
            </a:r>
            <a:r>
              <a:rPr lang="sk-SK" sz="2000" dirty="0" err="1"/>
              <a:t>pokryvky</a:t>
            </a:r>
            <a:r>
              <a:rPr lang="sk-SK" sz="2000" dirty="0"/>
              <a:t> - spojenie tried do 1 rastra</a:t>
            </a:r>
          </a:p>
          <a:p>
            <a:r>
              <a:rPr lang="sk-SK" sz="2000" dirty="0"/>
              <a:t>var </a:t>
            </a:r>
            <a:r>
              <a:rPr lang="sk-SK" sz="2000" dirty="0" err="1"/>
              <a:t>krajinna_pokryvka</a:t>
            </a:r>
            <a:r>
              <a:rPr lang="sk-SK" sz="2000" dirty="0"/>
              <a:t> = </a:t>
            </a:r>
            <a:r>
              <a:rPr lang="sk-SK" sz="2000" dirty="0" err="1"/>
              <a:t>ee.Image</a:t>
            </a:r>
            <a:r>
              <a:rPr lang="sk-SK" sz="2000" dirty="0"/>
              <a:t>(0).</a:t>
            </a:r>
            <a:r>
              <a:rPr lang="sk-SK" sz="2000" dirty="0" err="1"/>
              <a:t>where</a:t>
            </a:r>
            <a:r>
              <a:rPr lang="sk-SK" sz="2000" dirty="0"/>
              <a:t>(</a:t>
            </a:r>
            <a:r>
              <a:rPr lang="sk-SK" sz="2000" dirty="0" err="1"/>
              <a:t>vysoka_vegetacia.eq</a:t>
            </a:r>
            <a:r>
              <a:rPr lang="sk-SK" sz="2000" dirty="0"/>
              <a:t>(1), 10)</a:t>
            </a:r>
          </a:p>
          <a:p>
            <a:r>
              <a:rPr lang="sk-SK" sz="2000" dirty="0"/>
              <a:t>  .</a:t>
            </a:r>
            <a:r>
              <a:rPr lang="sk-SK" sz="2000" dirty="0" err="1"/>
              <a:t>where</a:t>
            </a:r>
            <a:r>
              <a:rPr lang="sk-SK" sz="2000" dirty="0"/>
              <a:t>(</a:t>
            </a:r>
            <a:r>
              <a:rPr lang="sk-SK" sz="2000" dirty="0" err="1"/>
              <a:t>nizka_vegetacia.eq</a:t>
            </a:r>
            <a:r>
              <a:rPr lang="sk-SK" sz="2000" dirty="0"/>
              <a:t>(1), 20)</a:t>
            </a:r>
          </a:p>
          <a:p>
            <a:r>
              <a:rPr lang="sk-SK" sz="2000" dirty="0"/>
              <a:t>  .</a:t>
            </a:r>
            <a:r>
              <a:rPr lang="sk-SK" sz="2000" dirty="0" err="1"/>
              <a:t>where</a:t>
            </a:r>
            <a:r>
              <a:rPr lang="sk-SK" sz="2000" dirty="0"/>
              <a:t>(</a:t>
            </a:r>
            <a:r>
              <a:rPr lang="sk-SK" sz="2000" dirty="0" err="1"/>
              <a:t>poda.eq</a:t>
            </a:r>
            <a:r>
              <a:rPr lang="sk-SK" sz="2000" dirty="0"/>
              <a:t>(1), 30)</a:t>
            </a:r>
          </a:p>
          <a:p>
            <a:r>
              <a:rPr lang="sk-SK" sz="2000" dirty="0"/>
              <a:t>  .</a:t>
            </a:r>
            <a:r>
              <a:rPr lang="sk-SK" sz="2000" dirty="0" err="1"/>
              <a:t>where</a:t>
            </a:r>
            <a:r>
              <a:rPr lang="sk-SK" sz="2000" dirty="0"/>
              <a:t>(</a:t>
            </a:r>
            <a:r>
              <a:rPr lang="sk-SK" sz="2000" dirty="0" err="1"/>
              <a:t>zastavana.eq</a:t>
            </a:r>
            <a:r>
              <a:rPr lang="sk-SK" sz="2000" dirty="0"/>
              <a:t>(1), 40)</a:t>
            </a:r>
          </a:p>
          <a:p>
            <a:r>
              <a:rPr lang="sk-SK" sz="2000" dirty="0"/>
              <a:t>  .</a:t>
            </a:r>
            <a:r>
              <a:rPr lang="sk-SK" sz="2000" dirty="0" err="1"/>
              <a:t>where</a:t>
            </a:r>
            <a:r>
              <a:rPr lang="sk-SK" sz="2000" dirty="0"/>
              <a:t>(</a:t>
            </a:r>
            <a:r>
              <a:rPr lang="sk-SK" sz="2000" dirty="0" err="1"/>
              <a:t>voda.eq</a:t>
            </a:r>
            <a:r>
              <a:rPr lang="sk-SK" sz="2000" dirty="0"/>
              <a:t>(1), 50)</a:t>
            </a:r>
          </a:p>
          <a:p>
            <a:r>
              <a:rPr lang="sk-SK" sz="2000" dirty="0"/>
              <a:t>  .</a:t>
            </a:r>
            <a:r>
              <a:rPr lang="sk-SK" sz="2000" dirty="0" err="1"/>
              <a:t>rename</a:t>
            </a:r>
            <a:r>
              <a:rPr lang="sk-SK" sz="2000" dirty="0"/>
              <a:t>('</a:t>
            </a:r>
            <a:r>
              <a:rPr lang="sk-SK" sz="2000" dirty="0" err="1"/>
              <a:t>lc</a:t>
            </a:r>
            <a:r>
              <a:rPr lang="sk-SK" sz="2000" dirty="0"/>
              <a:t>')</a:t>
            </a:r>
          </a:p>
          <a:p>
            <a:r>
              <a:rPr lang="sk-SK" sz="2000" dirty="0"/>
              <a:t>  .set(vis)</a:t>
            </a:r>
          </a:p>
          <a:p>
            <a:r>
              <a:rPr lang="sk-SK" sz="2000" dirty="0"/>
              <a:t>  .</a:t>
            </a:r>
            <a:r>
              <a:rPr lang="sk-SK" sz="2000" dirty="0" err="1"/>
              <a:t>clip</a:t>
            </a:r>
            <a:r>
              <a:rPr lang="sk-SK" sz="2000" dirty="0"/>
              <a:t>(</a:t>
            </a:r>
            <a:r>
              <a:rPr lang="sk-SK" sz="2000" dirty="0" err="1"/>
              <a:t>geometry</a:t>
            </a:r>
            <a:r>
              <a:rPr lang="sk-SK" sz="2000" dirty="0"/>
              <a:t>);</a:t>
            </a:r>
          </a:p>
          <a:p>
            <a:r>
              <a:rPr lang="sk-SK" sz="2000" dirty="0" err="1"/>
              <a:t>Map.addLayer</a:t>
            </a:r>
            <a:r>
              <a:rPr lang="sk-SK" sz="2000" dirty="0"/>
              <a:t>(</a:t>
            </a:r>
            <a:r>
              <a:rPr lang="sk-SK" sz="2000" dirty="0" err="1"/>
              <a:t>krajinna_pokryvka</a:t>
            </a:r>
            <a:r>
              <a:rPr lang="sk-SK" sz="2000" dirty="0"/>
              <a:t>, {}, '</a:t>
            </a:r>
            <a:r>
              <a:rPr lang="sk-SK" sz="2000" dirty="0" err="1"/>
              <a:t>Krajinna</a:t>
            </a:r>
            <a:r>
              <a:rPr lang="sk-SK" sz="2000" dirty="0"/>
              <a:t> </a:t>
            </a:r>
            <a:r>
              <a:rPr lang="sk-SK" sz="2000" dirty="0" err="1"/>
              <a:t>pokryvka</a:t>
            </a:r>
            <a:r>
              <a:rPr lang="sk-SK" sz="2000" dirty="0"/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367259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Klasifikácia krajinnej pokrývky – tvorba výsledného 1 rastra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8" y="1434530"/>
            <a:ext cx="11087374" cy="49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7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Tvorba legendy a pridanie do mapového okna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53358" y="1247968"/>
            <a:ext cx="113322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/>
              <a:t>// Vytvorenie legendy - bočného panela</a:t>
            </a:r>
          </a:p>
          <a:p>
            <a:r>
              <a:rPr lang="sk-SK" sz="1400" dirty="0"/>
              <a:t>var panel = </a:t>
            </a:r>
            <a:r>
              <a:rPr lang="sk-SK" sz="1400" dirty="0" err="1"/>
              <a:t>ui.Panel</a:t>
            </a:r>
            <a:r>
              <a:rPr lang="sk-SK" sz="1400" dirty="0"/>
              <a:t>([</a:t>
            </a:r>
            <a:r>
              <a:rPr lang="sk-SK" sz="1400" dirty="0" err="1"/>
              <a:t>ui.Label</a:t>
            </a:r>
            <a:r>
              <a:rPr lang="sk-SK" sz="1400" dirty="0"/>
              <a:t>('</a:t>
            </a:r>
            <a:r>
              <a:rPr lang="sk-SK" sz="1400" dirty="0" err="1"/>
              <a:t>Legend</a:t>
            </a:r>
            <a:r>
              <a:rPr lang="sk-SK" sz="1400" dirty="0"/>
              <a:t>')], </a:t>
            </a:r>
            <a:r>
              <a:rPr lang="sk-SK" sz="1400" dirty="0" err="1"/>
              <a:t>ui.Panel.Layout.flow</a:t>
            </a:r>
            <a:r>
              <a:rPr lang="sk-SK" sz="1400" dirty="0"/>
              <a:t>('</a:t>
            </a:r>
            <a:r>
              <a:rPr lang="sk-SK" sz="1400" dirty="0" err="1"/>
              <a:t>vertical</a:t>
            </a:r>
            <a:r>
              <a:rPr lang="sk-SK" sz="1400" dirty="0"/>
              <a:t>'), { </a:t>
            </a:r>
            <a:r>
              <a:rPr lang="sk-SK" sz="1400" dirty="0" err="1"/>
              <a:t>position</a:t>
            </a:r>
            <a:r>
              <a:rPr lang="sk-SK" sz="1400" dirty="0"/>
              <a:t>: '</a:t>
            </a:r>
            <a:r>
              <a:rPr lang="sk-SK" sz="1400" dirty="0" err="1"/>
              <a:t>bottom-left</a:t>
            </a:r>
            <a:r>
              <a:rPr lang="sk-SK" sz="1400" dirty="0"/>
              <a:t>' });</a:t>
            </a:r>
          </a:p>
          <a:p>
            <a:r>
              <a:rPr lang="sk-SK" sz="1400" dirty="0" err="1"/>
              <a:t>Map.add</a:t>
            </a:r>
            <a:r>
              <a:rPr lang="sk-SK" sz="1400" dirty="0"/>
              <a:t>(panel);</a:t>
            </a:r>
          </a:p>
          <a:p>
            <a:endParaRPr lang="sk-SK" sz="1400" dirty="0"/>
          </a:p>
          <a:p>
            <a:r>
              <a:rPr lang="sk-SK" sz="1400" dirty="0" err="1"/>
              <a:t>vis.lc_class_values.map</a:t>
            </a:r>
            <a:r>
              <a:rPr lang="sk-SK" sz="1400" dirty="0"/>
              <a:t>(</a:t>
            </a:r>
            <a:r>
              <a:rPr lang="sk-SK" sz="1400" dirty="0" err="1"/>
              <a:t>function</a:t>
            </a:r>
            <a:r>
              <a:rPr lang="sk-SK" sz="1400" dirty="0"/>
              <a:t>(</a:t>
            </a:r>
            <a:r>
              <a:rPr lang="sk-SK" sz="1400" dirty="0" err="1"/>
              <a:t>value</a:t>
            </a:r>
            <a:r>
              <a:rPr lang="sk-SK" sz="1400" dirty="0"/>
              <a:t>, index){</a:t>
            </a:r>
          </a:p>
          <a:p>
            <a:r>
              <a:rPr lang="sk-SK" sz="1400" dirty="0"/>
              <a:t>  </a:t>
            </a:r>
            <a:r>
              <a:rPr lang="sk-SK" sz="1400" dirty="0" err="1"/>
              <a:t>panel.add</a:t>
            </a:r>
            <a:r>
              <a:rPr lang="sk-SK" sz="1400" dirty="0"/>
              <a:t>(</a:t>
            </a:r>
          </a:p>
          <a:p>
            <a:r>
              <a:rPr lang="sk-SK" sz="1400" dirty="0"/>
              <a:t>    </a:t>
            </a:r>
            <a:r>
              <a:rPr lang="sk-SK" sz="1400" dirty="0" err="1"/>
              <a:t>ui.Panel</a:t>
            </a:r>
            <a:r>
              <a:rPr lang="sk-SK" sz="1400" dirty="0"/>
              <a:t>(</a:t>
            </a:r>
          </a:p>
          <a:p>
            <a:r>
              <a:rPr lang="sk-SK" sz="1400" dirty="0"/>
              <a:t>      [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ui.Label</a:t>
            </a:r>
            <a:r>
              <a:rPr lang="sk-SK" sz="1400" dirty="0"/>
              <a:t>('', { </a:t>
            </a:r>
            <a:r>
              <a:rPr lang="sk-SK" sz="1400" dirty="0" err="1"/>
              <a:t>backgroundColor</a:t>
            </a:r>
            <a:r>
              <a:rPr lang="sk-SK" sz="1400" dirty="0"/>
              <a:t>: </a:t>
            </a:r>
            <a:r>
              <a:rPr lang="sk-SK" sz="1400" dirty="0" err="1"/>
              <a:t>vis.lc_class_palette</a:t>
            </a:r>
            <a:r>
              <a:rPr lang="sk-SK" sz="1400" dirty="0"/>
              <a:t>[index], </a:t>
            </a:r>
            <a:r>
              <a:rPr lang="sk-SK" sz="1400" dirty="0" err="1"/>
              <a:t>height</a:t>
            </a:r>
            <a:r>
              <a:rPr lang="sk-SK" sz="1400" dirty="0"/>
              <a:t>: '20px', </a:t>
            </a:r>
            <a:r>
              <a:rPr lang="sk-SK" sz="1400" dirty="0" err="1"/>
              <a:t>width</a:t>
            </a:r>
            <a:r>
              <a:rPr lang="sk-SK" sz="1400" dirty="0"/>
              <a:t>: '30px' }),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ui.Label</a:t>
            </a:r>
            <a:r>
              <a:rPr lang="sk-SK" sz="1400" dirty="0"/>
              <a:t>(</a:t>
            </a:r>
            <a:r>
              <a:rPr lang="sk-SK" sz="1400" dirty="0" err="1"/>
              <a:t>value</a:t>
            </a:r>
            <a:r>
              <a:rPr lang="sk-SK" sz="1400" dirty="0"/>
              <a:t>, { </a:t>
            </a:r>
            <a:r>
              <a:rPr lang="sk-SK" sz="1400" dirty="0" err="1"/>
              <a:t>height</a:t>
            </a:r>
            <a:r>
              <a:rPr lang="sk-SK" sz="1400" dirty="0"/>
              <a:t>: '20px' }),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ui.Label</a:t>
            </a:r>
            <a:r>
              <a:rPr lang="sk-SK" sz="1400" dirty="0"/>
              <a:t>(</a:t>
            </a:r>
            <a:r>
              <a:rPr lang="sk-SK" sz="1400" dirty="0" err="1"/>
              <a:t>vis.lc_class_names</a:t>
            </a:r>
            <a:r>
              <a:rPr lang="sk-SK" sz="1400" dirty="0"/>
              <a:t>[index], { </a:t>
            </a:r>
            <a:r>
              <a:rPr lang="sk-SK" sz="1400" dirty="0" err="1"/>
              <a:t>height</a:t>
            </a:r>
            <a:r>
              <a:rPr lang="sk-SK" sz="1400" dirty="0"/>
              <a:t>: '20px' }),</a:t>
            </a:r>
          </a:p>
          <a:p>
            <a:r>
              <a:rPr lang="sk-SK" sz="1400" dirty="0"/>
              <a:t>      ],</a:t>
            </a:r>
          </a:p>
          <a:p>
            <a:r>
              <a:rPr lang="sk-SK" sz="1400" dirty="0"/>
              <a:t>      </a:t>
            </a:r>
            <a:r>
              <a:rPr lang="sk-SK" sz="1400" dirty="0" err="1"/>
              <a:t>ui.Panel.Layout.flow</a:t>
            </a:r>
            <a:r>
              <a:rPr lang="sk-SK" sz="1400" dirty="0"/>
              <a:t>('</a:t>
            </a:r>
            <a:r>
              <a:rPr lang="sk-SK" sz="1400" dirty="0" err="1"/>
              <a:t>horizontal</a:t>
            </a:r>
            <a:r>
              <a:rPr lang="sk-SK" sz="1400" dirty="0"/>
              <a:t>')</a:t>
            </a:r>
          </a:p>
          <a:p>
            <a:r>
              <a:rPr lang="sk-SK" sz="1400" dirty="0"/>
              <a:t>    )</a:t>
            </a:r>
          </a:p>
          <a:p>
            <a:r>
              <a:rPr lang="sk-SK" sz="1400" dirty="0"/>
              <a:t>  );</a:t>
            </a:r>
          </a:p>
          <a:p>
            <a:r>
              <a:rPr lang="sk-SK" sz="1400" dirty="0"/>
              <a:t>});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681" y="4311083"/>
            <a:ext cx="9029971" cy="24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493485"/>
            <a:ext cx="11332241" cy="53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Export mapy na disk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9CE412E8-45E3-D103-F63A-289475E703F6}"/>
              </a:ext>
            </a:extLst>
          </p:cNvPr>
          <p:cNvSpPr txBox="1">
            <a:spLocks/>
          </p:cNvSpPr>
          <p:nvPr/>
        </p:nvSpPr>
        <p:spPr>
          <a:xfrm>
            <a:off x="388620" y="1483359"/>
            <a:ext cx="11574780" cy="47882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/>
              <a:t>// Export výslednej mapy do Google </a:t>
            </a:r>
            <a:r>
              <a:rPr lang="sk-SK" dirty="0" err="1"/>
              <a:t>Drive</a:t>
            </a:r>
            <a:endParaRPr lang="sk-SK" dirty="0"/>
          </a:p>
          <a:p>
            <a:pPr algn="l"/>
            <a:r>
              <a:rPr lang="sk-SK" dirty="0" err="1"/>
              <a:t>Export.image.toDrive</a:t>
            </a:r>
            <a:r>
              <a:rPr lang="sk-SK" dirty="0"/>
              <a:t>({</a:t>
            </a:r>
          </a:p>
          <a:p>
            <a:pPr algn="l"/>
            <a:r>
              <a:rPr lang="sk-SK" dirty="0"/>
              <a:t>  image: </a:t>
            </a:r>
            <a:r>
              <a:rPr lang="sk-SK" dirty="0" err="1"/>
              <a:t>krajinna_pokryvka</a:t>
            </a:r>
            <a:r>
              <a:rPr lang="sk-SK" dirty="0"/>
              <a:t>,</a:t>
            </a:r>
          </a:p>
          <a:p>
            <a:pPr algn="l"/>
            <a:r>
              <a:rPr lang="sk-SK" dirty="0"/>
              <a:t>  </a:t>
            </a:r>
            <a:r>
              <a:rPr lang="sk-SK" dirty="0" err="1"/>
              <a:t>description</a:t>
            </a:r>
            <a:r>
              <a:rPr lang="sk-SK" dirty="0"/>
              <a:t>: '</a:t>
            </a:r>
            <a:r>
              <a:rPr lang="sk-SK" dirty="0" err="1"/>
              <a:t>Klasifikacia</a:t>
            </a:r>
            <a:r>
              <a:rPr lang="sk-SK" dirty="0"/>
              <a:t> KP',</a:t>
            </a:r>
          </a:p>
          <a:p>
            <a:pPr algn="l"/>
            <a:r>
              <a:rPr lang="sk-SK" dirty="0"/>
              <a:t>  </a:t>
            </a:r>
            <a:r>
              <a:rPr lang="sk-SK" dirty="0" err="1"/>
              <a:t>folder</a:t>
            </a:r>
            <a:r>
              <a:rPr lang="sk-SK" dirty="0"/>
              <a:t>: '</a:t>
            </a:r>
            <a:r>
              <a:rPr lang="sk-SK" dirty="0" err="1"/>
              <a:t>GEE_Exports</a:t>
            </a:r>
            <a:r>
              <a:rPr lang="sk-SK" dirty="0"/>
              <a:t>',</a:t>
            </a:r>
          </a:p>
          <a:p>
            <a:pPr algn="l"/>
            <a:r>
              <a:rPr lang="sk-SK" dirty="0"/>
              <a:t>  </a:t>
            </a:r>
            <a:r>
              <a:rPr lang="sk-SK" dirty="0" err="1"/>
              <a:t>fileNamePrefix</a:t>
            </a:r>
            <a:r>
              <a:rPr lang="sk-SK" dirty="0"/>
              <a:t>: '</a:t>
            </a:r>
            <a:r>
              <a:rPr lang="sk-SK" dirty="0" err="1"/>
              <a:t>krajinna_pokryvka</a:t>
            </a:r>
            <a:r>
              <a:rPr lang="sk-SK" dirty="0"/>
              <a:t>',</a:t>
            </a:r>
          </a:p>
          <a:p>
            <a:pPr algn="l"/>
            <a:r>
              <a:rPr lang="sk-SK" dirty="0"/>
              <a:t>  </a:t>
            </a:r>
            <a:r>
              <a:rPr lang="sk-SK" dirty="0" err="1"/>
              <a:t>region</a:t>
            </a:r>
            <a:r>
              <a:rPr lang="sk-SK" dirty="0"/>
              <a:t>: </a:t>
            </a:r>
            <a:r>
              <a:rPr lang="sk-SK" dirty="0" err="1"/>
              <a:t>geometry</a:t>
            </a:r>
            <a:r>
              <a:rPr lang="sk-SK" dirty="0"/>
              <a:t>,</a:t>
            </a:r>
          </a:p>
          <a:p>
            <a:pPr algn="l"/>
            <a:r>
              <a:rPr lang="sk-SK" dirty="0"/>
              <a:t>  </a:t>
            </a:r>
            <a:r>
              <a:rPr lang="sk-SK" dirty="0" err="1"/>
              <a:t>scale</a:t>
            </a:r>
            <a:r>
              <a:rPr lang="sk-SK" dirty="0"/>
              <a:t>: 10, </a:t>
            </a:r>
          </a:p>
          <a:p>
            <a:pPr algn="l"/>
            <a:r>
              <a:rPr lang="sk-SK" dirty="0"/>
              <a:t>  </a:t>
            </a:r>
            <a:r>
              <a:rPr lang="sk-SK" dirty="0" err="1"/>
              <a:t>maxPixels</a:t>
            </a:r>
            <a:r>
              <a:rPr lang="sk-SK" dirty="0"/>
              <a:t>: 1e13,</a:t>
            </a:r>
          </a:p>
          <a:p>
            <a:pPr algn="l"/>
            <a:r>
              <a:rPr lang="sk-SK" dirty="0"/>
              <a:t>  </a:t>
            </a:r>
            <a:r>
              <a:rPr lang="sk-SK" dirty="0" err="1"/>
              <a:t>crs</a:t>
            </a:r>
            <a:r>
              <a:rPr lang="sk-SK" dirty="0"/>
              <a:t>: 'EPSG:4326' </a:t>
            </a:r>
          </a:p>
          <a:p>
            <a:pPr algn="l"/>
            <a:r>
              <a:rPr lang="sk-SK" dirty="0"/>
              <a:t>});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83" y="4144704"/>
            <a:ext cx="8725348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2033237"/>
            <a:ext cx="12191999" cy="2514051"/>
          </a:xfrm>
          <a:prstGeom prst="rect">
            <a:avLst/>
          </a:prstGeom>
          <a:solidFill>
            <a:srgbClr val="21BC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280981" y="2828597"/>
            <a:ext cx="963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Ďakujem </a:t>
            </a:r>
            <a:r>
              <a:rPr lang="sk-SK" sz="5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za pozornosť! </a:t>
            </a:r>
          </a:p>
        </p:txBody>
      </p:sp>
      <p:pic>
        <p:nvPicPr>
          <p:cNvPr id="17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86" y="111235"/>
            <a:ext cx="3564737" cy="8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ovná spojnica 18"/>
          <p:cNvCxnSpPr/>
          <p:nvPr/>
        </p:nvCxnSpPr>
        <p:spPr>
          <a:xfrm flipV="1">
            <a:off x="-1" y="1095163"/>
            <a:ext cx="12192001" cy="22039"/>
          </a:xfrm>
          <a:prstGeom prst="line">
            <a:avLst/>
          </a:prstGeom>
          <a:ln w="76200">
            <a:solidFill>
              <a:srgbClr val="2E3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224935" y="4724874"/>
            <a:ext cx="574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0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katarina.onacillova</a:t>
            </a:r>
            <a:r>
              <a:rPr lang="en-US" sz="20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@</a:t>
            </a:r>
            <a:r>
              <a:rPr lang="sk-SK" sz="20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upjs.sk</a:t>
            </a:r>
          </a:p>
          <a:p>
            <a:pPr algn="ctr"/>
            <a:endParaRPr lang="sk-SK" sz="2400" b="1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Freeform 348">
            <a:extLst>
              <a:ext uri="{FF2B5EF4-FFF2-40B4-BE49-F238E27FC236}">
                <a16:creationId xmlns:a16="http://schemas.microsoft.com/office/drawing/2014/main" id="{308DE16F-376C-44A1-9EFA-8C3DADE33791}"/>
              </a:ext>
            </a:extLst>
          </p:cNvPr>
          <p:cNvSpPr>
            <a:spLocks noEditPoints="1"/>
          </p:cNvSpPr>
          <p:nvPr/>
        </p:nvSpPr>
        <p:spPr bwMode="auto">
          <a:xfrm>
            <a:off x="3662843" y="4894874"/>
            <a:ext cx="392417" cy="321890"/>
          </a:xfrm>
          <a:custGeom>
            <a:avLst/>
            <a:gdLst>
              <a:gd name="T0" fmla="*/ 1444 w 2048"/>
              <a:gd name="T1" fmla="*/ 960 h 1680"/>
              <a:gd name="T2" fmla="*/ 2048 w 2048"/>
              <a:gd name="T3" fmla="*/ 900 h 1680"/>
              <a:gd name="T4" fmla="*/ 2048 w 2048"/>
              <a:gd name="T5" fmla="*/ 59 h 1680"/>
              <a:gd name="T6" fmla="*/ 1988 w 2048"/>
              <a:gd name="T7" fmla="*/ 0 h 1680"/>
              <a:gd name="T8" fmla="*/ 663 w 2048"/>
              <a:gd name="T9" fmla="*/ 0 h 1680"/>
              <a:gd name="T10" fmla="*/ 604 w 2048"/>
              <a:gd name="T11" fmla="*/ 60 h 1680"/>
              <a:gd name="T12" fmla="*/ 60 w 2048"/>
              <a:gd name="T13" fmla="*/ 720 h 1680"/>
              <a:gd name="T14" fmla="*/ 0 w 2048"/>
              <a:gd name="T15" fmla="*/ 780 h 1680"/>
              <a:gd name="T16" fmla="*/ 60 w 2048"/>
              <a:gd name="T17" fmla="*/ 1680 h 1680"/>
              <a:gd name="T18" fmla="*/ 1444 w 2048"/>
              <a:gd name="T19" fmla="*/ 1620 h 1680"/>
              <a:gd name="T20" fmla="*/ 1324 w 2048"/>
              <a:gd name="T21" fmla="*/ 579 h 1680"/>
              <a:gd name="T22" fmla="*/ 1832 w 2048"/>
              <a:gd name="T23" fmla="*/ 120 h 1680"/>
              <a:gd name="T24" fmla="*/ 1037 w 2048"/>
              <a:gd name="T25" fmla="*/ 480 h 1680"/>
              <a:gd name="T26" fmla="*/ 884 w 2048"/>
              <a:gd name="T27" fmla="*/ 700 h 1680"/>
              <a:gd name="T28" fmla="*/ 1126 w 2048"/>
              <a:gd name="T29" fmla="*/ 561 h 1680"/>
              <a:gd name="T30" fmla="*/ 1364 w 2048"/>
              <a:gd name="T31" fmla="*/ 704 h 1680"/>
              <a:gd name="T32" fmla="*/ 1680 w 2048"/>
              <a:gd name="T33" fmla="*/ 704 h 1680"/>
              <a:gd name="T34" fmla="*/ 1760 w 2048"/>
              <a:gd name="T35" fmla="*/ 615 h 1680"/>
              <a:gd name="T36" fmla="*/ 1928 w 2048"/>
              <a:gd name="T37" fmla="*/ 195 h 1680"/>
              <a:gd name="T38" fmla="*/ 724 w 2048"/>
              <a:gd name="T39" fmla="*/ 840 h 1680"/>
              <a:gd name="T40" fmla="*/ 604 w 2048"/>
              <a:gd name="T41" fmla="*/ 840 h 1680"/>
              <a:gd name="T42" fmla="*/ 664 w 2048"/>
              <a:gd name="T43" fmla="*/ 960 h 1680"/>
              <a:gd name="T44" fmla="*/ 724 w 2048"/>
              <a:gd name="T45" fmla="*/ 1299 h 1680"/>
              <a:gd name="T46" fmla="*/ 604 w 2048"/>
              <a:gd name="T47" fmla="*/ 840 h 1680"/>
              <a:gd name="T48" fmla="*/ 120 w 2048"/>
              <a:gd name="T49" fmla="*/ 1560 h 1680"/>
              <a:gd name="T50" fmla="*/ 436 w 2048"/>
              <a:gd name="T51" fmla="*/ 1200 h 1680"/>
              <a:gd name="T52" fmla="*/ 284 w 2048"/>
              <a:gd name="T53" fmla="*/ 1420 h 1680"/>
              <a:gd name="T54" fmla="*/ 526 w 2048"/>
              <a:gd name="T55" fmla="*/ 1281 h 1680"/>
              <a:gd name="T56" fmla="*/ 724 w 2048"/>
              <a:gd name="T57" fmla="*/ 1440 h 1680"/>
              <a:gd name="T58" fmla="*/ 922 w 2048"/>
              <a:gd name="T59" fmla="*/ 1281 h 1680"/>
              <a:gd name="T60" fmla="*/ 1164 w 2048"/>
              <a:gd name="T61" fmla="*/ 1420 h 1680"/>
              <a:gd name="T62" fmla="*/ 1011 w 2048"/>
              <a:gd name="T63" fmla="*/ 1200 h 1680"/>
              <a:gd name="T64" fmla="*/ 1324 w 2048"/>
              <a:gd name="T65" fmla="*/ 960 h 1680"/>
              <a:gd name="T66" fmla="*/ 2048 w 2048"/>
              <a:gd name="T67" fmla="*/ 1140 h 1680"/>
              <a:gd name="T68" fmla="*/ 1744 w 2048"/>
              <a:gd name="T69" fmla="*/ 1200 h 1680"/>
              <a:gd name="T70" fmla="*/ 1744 w 2048"/>
              <a:gd name="T71" fmla="*/ 1080 h 1680"/>
              <a:gd name="T72" fmla="*/ 2048 w 2048"/>
              <a:gd name="T73" fmla="*/ 1140 h 1680"/>
              <a:gd name="T74" fmla="*/ 1624 w 2048"/>
              <a:gd name="T75" fmla="*/ 1440 h 1680"/>
              <a:gd name="T76" fmla="*/ 1624 w 2048"/>
              <a:gd name="T77" fmla="*/ 1320 h 1680"/>
              <a:gd name="T78" fmla="*/ 1928 w 2048"/>
              <a:gd name="T79" fmla="*/ 1380 h 1680"/>
              <a:gd name="T80" fmla="*/ 1684 w 2048"/>
              <a:gd name="T81" fmla="*/ 1620 h 1680"/>
              <a:gd name="T82" fmla="*/ 1988 w 2048"/>
              <a:gd name="T83" fmla="*/ 1560 h 1680"/>
              <a:gd name="T84" fmla="*/ 1988 w 2048"/>
              <a:gd name="T85" fmla="*/ 1680 h 1680"/>
              <a:gd name="T86" fmla="*/ 1684 w 2048"/>
              <a:gd name="T87" fmla="*/ 1620 h 1680"/>
              <a:gd name="T88" fmla="*/ 60 w 2048"/>
              <a:gd name="T89" fmla="*/ 0 h 1680"/>
              <a:gd name="T90" fmla="*/ 364 w 2048"/>
              <a:gd name="T91" fmla="*/ 60 h 1680"/>
              <a:gd name="T92" fmla="*/ 60 w 2048"/>
              <a:gd name="T93" fmla="*/ 120 h 1680"/>
              <a:gd name="T94" fmla="*/ 424 w 2048"/>
              <a:gd name="T95" fmla="*/ 360 h 1680"/>
              <a:gd name="T96" fmla="*/ 120 w 2048"/>
              <a:gd name="T97" fmla="*/ 300 h 1680"/>
              <a:gd name="T98" fmla="*/ 424 w 2048"/>
              <a:gd name="T99" fmla="*/ 240 h 1680"/>
              <a:gd name="T100" fmla="*/ 424 w 2048"/>
              <a:gd name="T101" fmla="*/ 360 h 1680"/>
              <a:gd name="T102" fmla="*/ 60 w 2048"/>
              <a:gd name="T103" fmla="*/ 480 h 1680"/>
              <a:gd name="T104" fmla="*/ 364 w 2048"/>
              <a:gd name="T105" fmla="*/ 540 h 1680"/>
              <a:gd name="T106" fmla="*/ 60 w 2048"/>
              <a:gd name="T107" fmla="*/ 60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48" h="1680">
                <a:moveTo>
                  <a:pt x="1444" y="1620"/>
                </a:moveTo>
                <a:cubicBezTo>
                  <a:pt x="1444" y="960"/>
                  <a:pt x="1444" y="960"/>
                  <a:pt x="1444" y="960"/>
                </a:cubicBezTo>
                <a:cubicBezTo>
                  <a:pt x="1988" y="960"/>
                  <a:pt x="1988" y="960"/>
                  <a:pt x="1988" y="960"/>
                </a:cubicBezTo>
                <a:cubicBezTo>
                  <a:pt x="2021" y="960"/>
                  <a:pt x="2048" y="933"/>
                  <a:pt x="2048" y="900"/>
                </a:cubicBezTo>
                <a:cubicBezTo>
                  <a:pt x="2048" y="60"/>
                  <a:pt x="2048" y="60"/>
                  <a:pt x="2048" y="60"/>
                </a:cubicBezTo>
                <a:cubicBezTo>
                  <a:pt x="2048" y="59"/>
                  <a:pt x="2048" y="59"/>
                  <a:pt x="2048" y="59"/>
                </a:cubicBezTo>
                <a:cubicBezTo>
                  <a:pt x="2047" y="27"/>
                  <a:pt x="2022" y="1"/>
                  <a:pt x="1989" y="0"/>
                </a:cubicBezTo>
                <a:cubicBezTo>
                  <a:pt x="1989" y="0"/>
                  <a:pt x="1988" y="0"/>
                  <a:pt x="1988" y="0"/>
                </a:cubicBezTo>
                <a:cubicBezTo>
                  <a:pt x="664" y="0"/>
                  <a:pt x="664" y="0"/>
                  <a:pt x="664" y="0"/>
                </a:cubicBezTo>
                <a:cubicBezTo>
                  <a:pt x="664" y="0"/>
                  <a:pt x="663" y="0"/>
                  <a:pt x="663" y="0"/>
                </a:cubicBezTo>
                <a:cubicBezTo>
                  <a:pt x="631" y="1"/>
                  <a:pt x="605" y="26"/>
                  <a:pt x="604" y="58"/>
                </a:cubicBezTo>
                <a:cubicBezTo>
                  <a:pt x="604" y="59"/>
                  <a:pt x="604" y="59"/>
                  <a:pt x="604" y="60"/>
                </a:cubicBezTo>
                <a:cubicBezTo>
                  <a:pt x="604" y="720"/>
                  <a:pt x="604" y="720"/>
                  <a:pt x="604" y="720"/>
                </a:cubicBezTo>
                <a:cubicBezTo>
                  <a:pt x="60" y="720"/>
                  <a:pt x="60" y="720"/>
                  <a:pt x="60" y="720"/>
                </a:cubicBezTo>
                <a:cubicBezTo>
                  <a:pt x="28" y="720"/>
                  <a:pt x="1" y="746"/>
                  <a:pt x="0" y="779"/>
                </a:cubicBezTo>
                <a:cubicBezTo>
                  <a:pt x="0" y="779"/>
                  <a:pt x="0" y="779"/>
                  <a:pt x="0" y="780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0" y="1653"/>
                  <a:pt x="27" y="1680"/>
                  <a:pt x="60" y="1680"/>
                </a:cubicBezTo>
                <a:cubicBezTo>
                  <a:pt x="1384" y="1680"/>
                  <a:pt x="1384" y="1680"/>
                  <a:pt x="1384" y="1680"/>
                </a:cubicBezTo>
                <a:cubicBezTo>
                  <a:pt x="1417" y="1680"/>
                  <a:pt x="1444" y="1653"/>
                  <a:pt x="1444" y="1620"/>
                </a:cubicBezTo>
                <a:close/>
                <a:moveTo>
                  <a:pt x="1832" y="120"/>
                </a:moveTo>
                <a:cubicBezTo>
                  <a:pt x="1324" y="579"/>
                  <a:pt x="1324" y="579"/>
                  <a:pt x="1324" y="579"/>
                </a:cubicBezTo>
                <a:cubicBezTo>
                  <a:pt x="819" y="120"/>
                  <a:pt x="819" y="120"/>
                  <a:pt x="819" y="120"/>
                </a:cubicBezTo>
                <a:lnTo>
                  <a:pt x="1832" y="120"/>
                </a:lnTo>
                <a:close/>
                <a:moveTo>
                  <a:pt x="724" y="195"/>
                </a:moveTo>
                <a:cubicBezTo>
                  <a:pt x="1037" y="480"/>
                  <a:pt x="1037" y="480"/>
                  <a:pt x="1037" y="480"/>
                </a:cubicBezTo>
                <a:cubicBezTo>
                  <a:pt x="888" y="615"/>
                  <a:pt x="888" y="615"/>
                  <a:pt x="888" y="615"/>
                </a:cubicBezTo>
                <a:cubicBezTo>
                  <a:pt x="863" y="638"/>
                  <a:pt x="861" y="676"/>
                  <a:pt x="884" y="700"/>
                </a:cubicBezTo>
                <a:cubicBezTo>
                  <a:pt x="906" y="725"/>
                  <a:pt x="944" y="726"/>
                  <a:pt x="968" y="704"/>
                </a:cubicBezTo>
                <a:cubicBezTo>
                  <a:pt x="1126" y="561"/>
                  <a:pt x="1126" y="561"/>
                  <a:pt x="1126" y="561"/>
                </a:cubicBezTo>
                <a:cubicBezTo>
                  <a:pt x="1284" y="704"/>
                  <a:pt x="1284" y="704"/>
                  <a:pt x="1284" y="704"/>
                </a:cubicBezTo>
                <a:cubicBezTo>
                  <a:pt x="1306" y="725"/>
                  <a:pt x="1341" y="725"/>
                  <a:pt x="1364" y="704"/>
                </a:cubicBezTo>
                <a:cubicBezTo>
                  <a:pt x="1522" y="561"/>
                  <a:pt x="1522" y="561"/>
                  <a:pt x="1522" y="561"/>
                </a:cubicBezTo>
                <a:cubicBezTo>
                  <a:pt x="1680" y="704"/>
                  <a:pt x="1680" y="704"/>
                  <a:pt x="1680" y="704"/>
                </a:cubicBezTo>
                <a:cubicBezTo>
                  <a:pt x="1704" y="726"/>
                  <a:pt x="1742" y="725"/>
                  <a:pt x="1764" y="700"/>
                </a:cubicBezTo>
                <a:cubicBezTo>
                  <a:pt x="1787" y="676"/>
                  <a:pt x="1785" y="638"/>
                  <a:pt x="1760" y="615"/>
                </a:cubicBezTo>
                <a:cubicBezTo>
                  <a:pt x="1612" y="480"/>
                  <a:pt x="1612" y="480"/>
                  <a:pt x="1612" y="480"/>
                </a:cubicBezTo>
                <a:cubicBezTo>
                  <a:pt x="1928" y="195"/>
                  <a:pt x="1928" y="195"/>
                  <a:pt x="1928" y="195"/>
                </a:cubicBezTo>
                <a:cubicBezTo>
                  <a:pt x="1928" y="840"/>
                  <a:pt x="1928" y="840"/>
                  <a:pt x="1928" y="840"/>
                </a:cubicBezTo>
                <a:cubicBezTo>
                  <a:pt x="724" y="840"/>
                  <a:pt x="724" y="840"/>
                  <a:pt x="724" y="840"/>
                </a:cubicBezTo>
                <a:lnTo>
                  <a:pt x="724" y="195"/>
                </a:lnTo>
                <a:close/>
                <a:moveTo>
                  <a:pt x="604" y="840"/>
                </a:moveTo>
                <a:cubicBezTo>
                  <a:pt x="604" y="900"/>
                  <a:pt x="604" y="900"/>
                  <a:pt x="604" y="900"/>
                </a:cubicBezTo>
                <a:cubicBezTo>
                  <a:pt x="604" y="933"/>
                  <a:pt x="631" y="960"/>
                  <a:pt x="664" y="960"/>
                </a:cubicBezTo>
                <a:cubicBezTo>
                  <a:pt x="1097" y="960"/>
                  <a:pt x="1097" y="960"/>
                  <a:pt x="1097" y="960"/>
                </a:cubicBezTo>
                <a:cubicBezTo>
                  <a:pt x="724" y="1299"/>
                  <a:pt x="724" y="1299"/>
                  <a:pt x="724" y="1299"/>
                </a:cubicBezTo>
                <a:cubicBezTo>
                  <a:pt x="216" y="840"/>
                  <a:pt x="216" y="840"/>
                  <a:pt x="216" y="840"/>
                </a:cubicBezTo>
                <a:lnTo>
                  <a:pt x="604" y="840"/>
                </a:lnTo>
                <a:close/>
                <a:moveTo>
                  <a:pt x="1324" y="1560"/>
                </a:moveTo>
                <a:cubicBezTo>
                  <a:pt x="120" y="1560"/>
                  <a:pt x="120" y="1560"/>
                  <a:pt x="120" y="1560"/>
                </a:cubicBezTo>
                <a:cubicBezTo>
                  <a:pt x="120" y="915"/>
                  <a:pt x="120" y="915"/>
                  <a:pt x="120" y="915"/>
                </a:cubicBezTo>
                <a:cubicBezTo>
                  <a:pt x="436" y="1200"/>
                  <a:pt x="436" y="1200"/>
                  <a:pt x="436" y="1200"/>
                </a:cubicBezTo>
                <a:cubicBezTo>
                  <a:pt x="288" y="1335"/>
                  <a:pt x="288" y="1335"/>
                  <a:pt x="288" y="1335"/>
                </a:cubicBezTo>
                <a:cubicBezTo>
                  <a:pt x="263" y="1358"/>
                  <a:pt x="261" y="1396"/>
                  <a:pt x="284" y="1420"/>
                </a:cubicBezTo>
                <a:cubicBezTo>
                  <a:pt x="306" y="1445"/>
                  <a:pt x="344" y="1446"/>
                  <a:pt x="368" y="1424"/>
                </a:cubicBezTo>
                <a:cubicBezTo>
                  <a:pt x="526" y="1281"/>
                  <a:pt x="526" y="1281"/>
                  <a:pt x="526" y="1281"/>
                </a:cubicBezTo>
                <a:cubicBezTo>
                  <a:pt x="684" y="1424"/>
                  <a:pt x="684" y="1424"/>
                  <a:pt x="684" y="1424"/>
                </a:cubicBezTo>
                <a:cubicBezTo>
                  <a:pt x="695" y="1435"/>
                  <a:pt x="710" y="1440"/>
                  <a:pt x="724" y="1440"/>
                </a:cubicBezTo>
                <a:cubicBezTo>
                  <a:pt x="738" y="1440"/>
                  <a:pt x="753" y="1435"/>
                  <a:pt x="764" y="1424"/>
                </a:cubicBezTo>
                <a:cubicBezTo>
                  <a:pt x="922" y="1281"/>
                  <a:pt x="922" y="1281"/>
                  <a:pt x="922" y="1281"/>
                </a:cubicBezTo>
                <a:cubicBezTo>
                  <a:pt x="1080" y="1424"/>
                  <a:pt x="1080" y="1424"/>
                  <a:pt x="1080" y="1424"/>
                </a:cubicBezTo>
                <a:cubicBezTo>
                  <a:pt x="1104" y="1446"/>
                  <a:pt x="1142" y="1445"/>
                  <a:pt x="1164" y="1420"/>
                </a:cubicBezTo>
                <a:cubicBezTo>
                  <a:pt x="1187" y="1396"/>
                  <a:pt x="1185" y="1358"/>
                  <a:pt x="1160" y="1335"/>
                </a:cubicBezTo>
                <a:cubicBezTo>
                  <a:pt x="1011" y="1200"/>
                  <a:pt x="1011" y="1200"/>
                  <a:pt x="1011" y="1200"/>
                </a:cubicBezTo>
                <a:cubicBezTo>
                  <a:pt x="1275" y="960"/>
                  <a:pt x="1275" y="960"/>
                  <a:pt x="1275" y="960"/>
                </a:cubicBezTo>
                <a:cubicBezTo>
                  <a:pt x="1324" y="960"/>
                  <a:pt x="1324" y="960"/>
                  <a:pt x="1324" y="960"/>
                </a:cubicBezTo>
                <a:lnTo>
                  <a:pt x="1324" y="1560"/>
                </a:lnTo>
                <a:close/>
                <a:moveTo>
                  <a:pt x="2048" y="1140"/>
                </a:moveTo>
                <a:cubicBezTo>
                  <a:pt x="2048" y="1173"/>
                  <a:pt x="2021" y="1200"/>
                  <a:pt x="1988" y="1200"/>
                </a:cubicBezTo>
                <a:cubicBezTo>
                  <a:pt x="1744" y="1200"/>
                  <a:pt x="1744" y="1200"/>
                  <a:pt x="1744" y="1200"/>
                </a:cubicBezTo>
                <a:cubicBezTo>
                  <a:pt x="1711" y="1200"/>
                  <a:pt x="1684" y="1173"/>
                  <a:pt x="1684" y="1140"/>
                </a:cubicBezTo>
                <a:cubicBezTo>
                  <a:pt x="1684" y="1107"/>
                  <a:pt x="1711" y="1080"/>
                  <a:pt x="1744" y="1080"/>
                </a:cubicBezTo>
                <a:cubicBezTo>
                  <a:pt x="1988" y="1080"/>
                  <a:pt x="1988" y="1080"/>
                  <a:pt x="1988" y="1080"/>
                </a:cubicBezTo>
                <a:cubicBezTo>
                  <a:pt x="2021" y="1080"/>
                  <a:pt x="2048" y="1107"/>
                  <a:pt x="2048" y="1140"/>
                </a:cubicBezTo>
                <a:close/>
                <a:moveTo>
                  <a:pt x="1868" y="1440"/>
                </a:moveTo>
                <a:cubicBezTo>
                  <a:pt x="1624" y="1440"/>
                  <a:pt x="1624" y="1440"/>
                  <a:pt x="1624" y="1440"/>
                </a:cubicBezTo>
                <a:cubicBezTo>
                  <a:pt x="1591" y="1440"/>
                  <a:pt x="1564" y="1413"/>
                  <a:pt x="1564" y="1380"/>
                </a:cubicBezTo>
                <a:cubicBezTo>
                  <a:pt x="1564" y="1347"/>
                  <a:pt x="1591" y="1320"/>
                  <a:pt x="1624" y="1320"/>
                </a:cubicBezTo>
                <a:cubicBezTo>
                  <a:pt x="1868" y="1320"/>
                  <a:pt x="1868" y="1320"/>
                  <a:pt x="1868" y="1320"/>
                </a:cubicBezTo>
                <a:cubicBezTo>
                  <a:pt x="1901" y="1320"/>
                  <a:pt x="1928" y="1347"/>
                  <a:pt x="1928" y="1380"/>
                </a:cubicBezTo>
                <a:cubicBezTo>
                  <a:pt x="1928" y="1413"/>
                  <a:pt x="1901" y="1440"/>
                  <a:pt x="1868" y="1440"/>
                </a:cubicBezTo>
                <a:close/>
                <a:moveTo>
                  <a:pt x="1684" y="1620"/>
                </a:moveTo>
                <a:cubicBezTo>
                  <a:pt x="1684" y="1587"/>
                  <a:pt x="1711" y="1560"/>
                  <a:pt x="1744" y="1560"/>
                </a:cubicBezTo>
                <a:cubicBezTo>
                  <a:pt x="1988" y="1560"/>
                  <a:pt x="1988" y="1560"/>
                  <a:pt x="1988" y="1560"/>
                </a:cubicBezTo>
                <a:cubicBezTo>
                  <a:pt x="2021" y="1560"/>
                  <a:pt x="2048" y="1587"/>
                  <a:pt x="2048" y="1620"/>
                </a:cubicBezTo>
                <a:cubicBezTo>
                  <a:pt x="2048" y="1653"/>
                  <a:pt x="2021" y="1680"/>
                  <a:pt x="1988" y="1680"/>
                </a:cubicBezTo>
                <a:cubicBezTo>
                  <a:pt x="1744" y="1680"/>
                  <a:pt x="1744" y="1680"/>
                  <a:pt x="1744" y="1680"/>
                </a:cubicBezTo>
                <a:cubicBezTo>
                  <a:pt x="1711" y="1680"/>
                  <a:pt x="1684" y="1653"/>
                  <a:pt x="1684" y="1620"/>
                </a:cubicBezTo>
                <a:close/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37" y="0"/>
                  <a:pt x="364" y="27"/>
                  <a:pt x="364" y="60"/>
                </a:cubicBezTo>
                <a:cubicBezTo>
                  <a:pt x="364" y="93"/>
                  <a:pt x="337" y="120"/>
                  <a:pt x="304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424" y="360"/>
                </a:moveTo>
                <a:cubicBezTo>
                  <a:pt x="180" y="360"/>
                  <a:pt x="180" y="360"/>
                  <a:pt x="180" y="360"/>
                </a:cubicBezTo>
                <a:cubicBezTo>
                  <a:pt x="147" y="360"/>
                  <a:pt x="120" y="333"/>
                  <a:pt x="120" y="300"/>
                </a:cubicBezTo>
                <a:cubicBezTo>
                  <a:pt x="120" y="267"/>
                  <a:pt x="147" y="240"/>
                  <a:pt x="180" y="240"/>
                </a:cubicBezTo>
                <a:cubicBezTo>
                  <a:pt x="424" y="240"/>
                  <a:pt x="424" y="240"/>
                  <a:pt x="424" y="240"/>
                </a:cubicBezTo>
                <a:cubicBezTo>
                  <a:pt x="457" y="240"/>
                  <a:pt x="484" y="267"/>
                  <a:pt x="484" y="300"/>
                </a:cubicBezTo>
                <a:cubicBezTo>
                  <a:pt x="484" y="333"/>
                  <a:pt x="457" y="360"/>
                  <a:pt x="424" y="360"/>
                </a:cubicBezTo>
                <a:close/>
                <a:moveTo>
                  <a:pt x="0" y="540"/>
                </a:moveTo>
                <a:cubicBezTo>
                  <a:pt x="0" y="507"/>
                  <a:pt x="27" y="480"/>
                  <a:pt x="60" y="480"/>
                </a:cubicBezTo>
                <a:cubicBezTo>
                  <a:pt x="304" y="480"/>
                  <a:pt x="304" y="480"/>
                  <a:pt x="304" y="480"/>
                </a:cubicBezTo>
                <a:cubicBezTo>
                  <a:pt x="337" y="480"/>
                  <a:pt x="364" y="507"/>
                  <a:pt x="364" y="540"/>
                </a:cubicBezTo>
                <a:cubicBezTo>
                  <a:pt x="364" y="573"/>
                  <a:pt x="337" y="600"/>
                  <a:pt x="304" y="600"/>
                </a:cubicBezTo>
                <a:cubicBezTo>
                  <a:pt x="60" y="600"/>
                  <a:pt x="60" y="600"/>
                  <a:pt x="60" y="600"/>
                </a:cubicBezTo>
                <a:cubicBezTo>
                  <a:pt x="27" y="600"/>
                  <a:pt x="0" y="573"/>
                  <a:pt x="0" y="540"/>
                </a:cubicBezTo>
                <a:close/>
              </a:path>
            </a:pathLst>
          </a:custGeom>
          <a:solidFill>
            <a:srgbClr val="2E3B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7" y="111235"/>
            <a:ext cx="5696745" cy="914528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-1" y="6571533"/>
            <a:ext cx="12191999" cy="284597"/>
          </a:xfrm>
          <a:prstGeom prst="rect">
            <a:avLst/>
          </a:prstGeom>
          <a:solidFill>
            <a:srgbClr val="2E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36527" y="6531268"/>
            <a:ext cx="11718942" cy="365125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│ </a:t>
            </a:r>
            <a:r>
              <a:rPr lang="sk-SK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ÚGE │ PF UPJŠ v Košiciach</a:t>
            </a:r>
          </a:p>
        </p:txBody>
      </p:sp>
    </p:spTree>
    <p:extLst>
      <p:ext uri="{BB962C8B-B14F-4D97-AF65-F5344CB8AC3E}">
        <p14:creationId xmlns:p14="http://schemas.microsoft.com/office/powerpoint/2010/main" val="207299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174D0340-99C9-4597-9AAC-3EA5609A9D4F}"/>
              </a:ext>
            </a:extLst>
          </p:cNvPr>
          <p:cNvSpPr txBox="1"/>
          <p:nvPr/>
        </p:nvSpPr>
        <p:spPr>
          <a:xfrm>
            <a:off x="412662" y="1860404"/>
            <a:ext cx="47253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Prevažné využitie JavaScript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Nie je potrebné byť expertom </a:t>
            </a:r>
            <a:b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sk-SK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 kódovaní, mnoho tutoriálov je dostupných aj online: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https://developers.google.com/earth-engine/getstarted</a:t>
            </a:r>
            <a:endParaRPr lang="en-US" sz="24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https://developers.google.com/earth-engine/tutorials</a:t>
            </a:r>
            <a:endParaRPr lang="en-US" sz="24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9F9582C-8EE5-4D70-9453-F47A6E31F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4890" r="22257" b="4532"/>
          <a:stretch/>
        </p:blipFill>
        <p:spPr>
          <a:xfrm>
            <a:off x="5312229" y="1608323"/>
            <a:ext cx="6784522" cy="444413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AutoShape 2" descr="MODIS NDVI GIF">
            <a:extLst>
              <a:ext uri="{FF2B5EF4-FFF2-40B4-BE49-F238E27FC236}">
                <a16:creationId xmlns:a16="http://schemas.microsoft.com/office/drawing/2014/main" id="{71687DBF-644E-B216-9406-CC2C242CB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Obrázok, na ktorom je mapa&#10;&#10;Automaticky generovaný popis">
            <a:extLst>
              <a:ext uri="{FF2B5EF4-FFF2-40B4-BE49-F238E27FC236}">
                <a16:creationId xmlns:a16="http://schemas.microsoft.com/office/drawing/2014/main" id="{CA75C3A1-34C1-907A-C171-F6C9F43EA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58" y="3960128"/>
            <a:ext cx="1812742" cy="2048295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1001742"/>
            <a:ext cx="12191999" cy="396000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pic>
        <p:nvPicPr>
          <p:cNvPr id="16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C8A6520F-6FAF-9E59-42C8-EBF9AA9E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68" y="214872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984BC1B0-DF23-F7F5-5ECC-87E43CA76381}"/>
              </a:ext>
            </a:extLst>
          </p:cNvPr>
          <p:cNvSpPr txBox="1"/>
          <p:nvPr/>
        </p:nvSpPr>
        <p:spPr>
          <a:xfrm>
            <a:off x="1340069" y="336864"/>
            <a:ext cx="1105814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Google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Earth</a:t>
            </a: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Engine</a:t>
            </a:r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~ </a:t>
            </a:r>
            <a:r>
              <a:rPr lang="sk-SK" sz="1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využitie sily </a:t>
            </a:r>
            <a:r>
              <a:rPr lang="sk-SK" sz="19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cloudu</a:t>
            </a:r>
            <a:endParaRPr lang="sk-SK" sz="19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CB12F75F-74A0-B954-A34F-09634A3AE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4" b="97379" l="4058" r="98168">
                        <a14:foregroundMark x1="70157" y1="31310" x2="71204" y2="52966"/>
                        <a14:foregroundMark x1="71204" y1="52966" x2="63874" y2="70759"/>
                        <a14:foregroundMark x1="63874" y1="70759" x2="38482" y2="71862"/>
                        <a14:foregroundMark x1="38482" y1="71862" x2="29581" y2="57931"/>
                        <a14:foregroundMark x1="29581" y1="57931" x2="37696" y2="32414"/>
                        <a14:foregroundMark x1="37696" y1="32414" x2="56545" y2="25103"/>
                        <a14:foregroundMark x1="28272" y1="35862" x2="69110" y2="51310"/>
                        <a14:foregroundMark x1="39005" y1="18897" x2="72644" y2="32828"/>
                        <a14:foregroundMark x1="32592" y1="39448" x2="74084" y2="55448"/>
                        <a14:foregroundMark x1="50131" y1="28690" x2="65707" y2="44138"/>
                        <a14:foregroundMark x1="47775" y1="38897" x2="72644" y2="48690"/>
                        <a14:foregroundMark x1="27749" y1="26621" x2="35995" y2="57517"/>
                        <a14:foregroundMark x1="32592" y1="24552" x2="27094" y2="45241"/>
                        <a14:foregroundMark x1="27094" y1="45241" x2="29450" y2="70345"/>
                        <a14:foregroundMark x1="29450" y1="70345" x2="41885" y2="72414"/>
                        <a14:foregroundMark x1="29712" y1="60552" x2="59424" y2="66207"/>
                        <a14:foregroundMark x1="48691" y1="20414" x2="84817" y2="34897"/>
                        <a14:foregroundMark x1="77487" y1="38483" x2="84293" y2="58483"/>
                        <a14:foregroundMark x1="84293" y1="52276" x2="95550" y2="51310"/>
                        <a14:foregroundMark x1="16099" y1="46207" x2="27880" y2="22759"/>
                        <a14:foregroundMark x1="27880" y1="22759" x2="69241" y2="16414"/>
                        <a14:foregroundMark x1="69241" y1="16414" x2="90969" y2="51862"/>
                        <a14:foregroundMark x1="90969" y1="51862" x2="68848" y2="90759"/>
                        <a14:foregroundMark x1="68848" y1="90759" x2="50524" y2="82069"/>
                        <a14:foregroundMark x1="50524" y1="82069" x2="28272" y2="88000"/>
                        <a14:foregroundMark x1="28272" y1="88000" x2="24476" y2="72000"/>
                        <a14:foregroundMark x1="24476" y1="72000" x2="8508" y2="52552"/>
                        <a14:foregroundMark x1="8508" y1="52552" x2="17932" y2="44552"/>
                        <a14:foregroundMark x1="23298" y1="24552" x2="35864" y2="16000"/>
                        <a14:foregroundMark x1="35864" y1="16000" x2="40445" y2="16414"/>
                        <a14:foregroundMark x1="24346" y1="14345" x2="22906" y2="10759"/>
                        <a14:foregroundMark x1="27225" y1="10207" x2="26702" y2="5517"/>
                        <a14:foregroundMark x1="63351" y1="16828" x2="71597" y2="24000"/>
                        <a14:foregroundMark x1="65707" y1="7172" x2="74346" y2="22207"/>
                        <a14:foregroundMark x1="74346" y1="22207" x2="73037" y2="25655"/>
                        <a14:foregroundMark x1="85733" y1="41517" x2="98168" y2="54345"/>
                        <a14:foregroundMark x1="98168" y1="54345" x2="97906" y2="56966"/>
                        <a14:foregroundMark x1="76440" y1="80000" x2="68455" y2="94345"/>
                        <a14:foregroundMark x1="68455" y1="94345" x2="58901" y2="89793"/>
                        <a14:foregroundMark x1="10733" y1="57517" x2="13613" y2="44552"/>
                        <a14:foregroundMark x1="11649" y1="42069" x2="8377" y2="58207"/>
                        <a14:foregroundMark x1="8377" y1="58207" x2="11649" y2="56966"/>
                        <a14:foregroundMark x1="8770" y1="57931" x2="12173" y2="43586"/>
                        <a14:foregroundMark x1="4319" y1="56414" x2="6806" y2="42483"/>
                        <a14:foregroundMark x1="21466" y1="14345" x2="32592" y2="6069"/>
                        <a14:foregroundMark x1="33639" y1="5517" x2="45288" y2="17931"/>
                        <a14:foregroundMark x1="45288" y1="17931" x2="45288" y2="17931"/>
                        <a14:foregroundMark x1="47251" y1="15862" x2="60864" y2="15862"/>
                        <a14:foregroundMark x1="66754" y1="5103" x2="76963" y2="15310"/>
                        <a14:foregroundMark x1="78403" y1="87310" x2="69634" y2="94483"/>
                        <a14:foregroundMark x1="30628" y1="92414" x2="22906" y2="89793"/>
                        <a14:foregroundMark x1="32592" y1="97517" x2="37435" y2="87310"/>
                        <a14:foregroundMark x1="33639" y1="414" x2="32592" y2="4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" y="526056"/>
            <a:ext cx="1140485" cy="10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ok 25">
            <a:extLst>
              <a:ext uri="{FF2B5EF4-FFF2-40B4-BE49-F238E27FC236}">
                <a16:creationId xmlns:a16="http://schemas.microsoft.com/office/drawing/2014/main" id="{CD1C053A-2EA8-FD3F-0DBD-0412FC5A0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54" b="4890"/>
          <a:stretch/>
        </p:blipFill>
        <p:spPr>
          <a:xfrm>
            <a:off x="1505627" y="1700362"/>
            <a:ext cx="10152615" cy="4820774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" y="1001742"/>
            <a:ext cx="12191999" cy="396000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68" y="214872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1340069" y="336864"/>
            <a:ext cx="1105814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Google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Earth</a:t>
            </a: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Engine</a:t>
            </a:r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~ </a:t>
            </a:r>
            <a:r>
              <a:rPr lang="sk-SK" sz="1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využitie sily </a:t>
            </a:r>
            <a:r>
              <a:rPr lang="sk-SK" sz="19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cloudu</a:t>
            </a:r>
            <a:endParaRPr lang="sk-SK" sz="19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ABE2996-2F01-A330-C5DD-3A679771D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4" b="97379" l="4058" r="98168">
                        <a14:foregroundMark x1="70157" y1="31310" x2="71204" y2="52966"/>
                        <a14:foregroundMark x1="71204" y1="52966" x2="63874" y2="70759"/>
                        <a14:foregroundMark x1="63874" y1="70759" x2="38482" y2="71862"/>
                        <a14:foregroundMark x1="38482" y1="71862" x2="29581" y2="57931"/>
                        <a14:foregroundMark x1="29581" y1="57931" x2="37696" y2="32414"/>
                        <a14:foregroundMark x1="37696" y1="32414" x2="56545" y2="25103"/>
                        <a14:foregroundMark x1="28272" y1="35862" x2="69110" y2="51310"/>
                        <a14:foregroundMark x1="39005" y1="18897" x2="72644" y2="32828"/>
                        <a14:foregroundMark x1="32592" y1="39448" x2="74084" y2="55448"/>
                        <a14:foregroundMark x1="50131" y1="28690" x2="65707" y2="44138"/>
                        <a14:foregroundMark x1="47775" y1="38897" x2="72644" y2="48690"/>
                        <a14:foregroundMark x1="27749" y1="26621" x2="35995" y2="57517"/>
                        <a14:foregroundMark x1="32592" y1="24552" x2="27094" y2="45241"/>
                        <a14:foregroundMark x1="27094" y1="45241" x2="29450" y2="70345"/>
                        <a14:foregroundMark x1="29450" y1="70345" x2="41885" y2="72414"/>
                        <a14:foregroundMark x1="29712" y1="60552" x2="59424" y2="66207"/>
                        <a14:foregroundMark x1="48691" y1="20414" x2="84817" y2="34897"/>
                        <a14:foregroundMark x1="77487" y1="38483" x2="84293" y2="58483"/>
                        <a14:foregroundMark x1="84293" y1="52276" x2="95550" y2="51310"/>
                        <a14:foregroundMark x1="16099" y1="46207" x2="27880" y2="22759"/>
                        <a14:foregroundMark x1="27880" y1="22759" x2="69241" y2="16414"/>
                        <a14:foregroundMark x1="69241" y1="16414" x2="90969" y2="51862"/>
                        <a14:foregroundMark x1="90969" y1="51862" x2="68848" y2="90759"/>
                        <a14:foregroundMark x1="68848" y1="90759" x2="50524" y2="82069"/>
                        <a14:foregroundMark x1="50524" y1="82069" x2="28272" y2="88000"/>
                        <a14:foregroundMark x1="28272" y1="88000" x2="24476" y2="72000"/>
                        <a14:foregroundMark x1="24476" y1="72000" x2="8508" y2="52552"/>
                        <a14:foregroundMark x1="8508" y1="52552" x2="17932" y2="44552"/>
                        <a14:foregroundMark x1="23298" y1="24552" x2="35864" y2="16000"/>
                        <a14:foregroundMark x1="35864" y1="16000" x2="40445" y2="16414"/>
                        <a14:foregroundMark x1="24346" y1="14345" x2="22906" y2="10759"/>
                        <a14:foregroundMark x1="27225" y1="10207" x2="26702" y2="5517"/>
                        <a14:foregroundMark x1="63351" y1="16828" x2="71597" y2="24000"/>
                        <a14:foregroundMark x1="65707" y1="7172" x2="74346" y2="22207"/>
                        <a14:foregroundMark x1="74346" y1="22207" x2="73037" y2="25655"/>
                        <a14:foregroundMark x1="85733" y1="41517" x2="98168" y2="54345"/>
                        <a14:foregroundMark x1="98168" y1="54345" x2="97906" y2="56966"/>
                        <a14:foregroundMark x1="76440" y1="80000" x2="68455" y2="94345"/>
                        <a14:foregroundMark x1="68455" y1="94345" x2="58901" y2="89793"/>
                        <a14:foregroundMark x1="10733" y1="57517" x2="13613" y2="44552"/>
                        <a14:foregroundMark x1="11649" y1="42069" x2="8377" y2="58207"/>
                        <a14:foregroundMark x1="8377" y1="58207" x2="11649" y2="56966"/>
                        <a14:foregroundMark x1="8770" y1="57931" x2="12173" y2="43586"/>
                        <a14:foregroundMark x1="4319" y1="56414" x2="6806" y2="42483"/>
                        <a14:foregroundMark x1="21466" y1="14345" x2="32592" y2="6069"/>
                        <a14:foregroundMark x1="33639" y1="5517" x2="45288" y2="17931"/>
                        <a14:foregroundMark x1="45288" y1="17931" x2="45288" y2="17931"/>
                        <a14:foregroundMark x1="47251" y1="15862" x2="60864" y2="15862"/>
                        <a14:foregroundMark x1="66754" y1="5103" x2="76963" y2="15310"/>
                        <a14:foregroundMark x1="78403" y1="87310" x2="69634" y2="94483"/>
                        <a14:foregroundMark x1="30628" y1="92414" x2="22906" y2="89793"/>
                        <a14:foregroundMark x1="32592" y1="97517" x2="37435" y2="87310"/>
                        <a14:foregroundMark x1="33639" y1="414" x2="32592" y2="4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" y="526056"/>
            <a:ext cx="1140485" cy="1082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F77C1-2DEC-BEA9-23E6-4E5AD83ABDCF}"/>
              </a:ext>
            </a:extLst>
          </p:cNvPr>
          <p:cNvSpPr txBox="1"/>
          <p:nvPr/>
        </p:nvSpPr>
        <p:spPr>
          <a:xfrm>
            <a:off x="5245947" y="4503988"/>
            <a:ext cx="1961362" cy="584775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Code editor</a:t>
            </a:r>
            <a: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písanie skriptu</a:t>
            </a:r>
            <a:endParaRPr lang="en-GB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225BDD64-9E4B-4EF1-57A6-0BC4262B076B}"/>
              </a:ext>
            </a:extLst>
          </p:cNvPr>
          <p:cNvSpPr txBox="1"/>
          <p:nvPr/>
        </p:nvSpPr>
        <p:spPr>
          <a:xfrm>
            <a:off x="114558" y="2341922"/>
            <a:ext cx="1659889" cy="584775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Príklady kódov</a:t>
            </a:r>
            <a:r>
              <a:rPr lang="da-D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uložené skripty</a:t>
            </a:r>
            <a:r>
              <a:rPr lang="da-D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GB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2C0E367F-7039-EF20-A538-9CADEFC80017}"/>
              </a:ext>
            </a:extLst>
          </p:cNvPr>
          <p:cNvSpPr txBox="1"/>
          <p:nvPr/>
        </p:nvSpPr>
        <p:spPr>
          <a:xfrm>
            <a:off x="8218900" y="4478263"/>
            <a:ext cx="2268095" cy="830997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Code management</a:t>
            </a:r>
            <a: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sk-S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spravovanie skriptu, výsledky analýzy dát... </a:t>
            </a:r>
            <a:r>
              <a:rPr lang="da-DK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GB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995EE1ED-C5C4-3B43-8076-1365C957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1935" y="6899057"/>
            <a:ext cx="2133600" cy="365125"/>
          </a:xfrm>
        </p:spPr>
        <p:txBody>
          <a:bodyPr/>
          <a:lstStyle/>
          <a:p>
            <a:fld id="{B6BC6C7F-5DC3-4C2B-BBD2-1A3BAAEFBCDB}" type="slidenum">
              <a:rPr lang="en-GB" smtClean="0"/>
              <a:t>4</a:t>
            </a:fld>
            <a:endParaRPr lang="en-GB"/>
          </a:p>
        </p:txBody>
      </p:sp>
      <p:cxnSp>
        <p:nvCxnSpPr>
          <p:cNvPr id="21" name="Spojnica: zalomená 20">
            <a:extLst>
              <a:ext uri="{FF2B5EF4-FFF2-40B4-BE49-F238E27FC236}">
                <a16:creationId xmlns:a16="http://schemas.microsoft.com/office/drawing/2014/main" id="{7149785D-2BDF-A5B7-5248-1FFE01184C48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1008777" y="2862423"/>
            <a:ext cx="502304" cy="630852"/>
          </a:xfrm>
          <a:prstGeom prst="bentConnector2">
            <a:avLst/>
          </a:prstGeom>
          <a:ln w="50800">
            <a:solidFill>
              <a:srgbClr val="FC3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0CA40E9D-CFB4-FF27-6843-00A12F2711F4}"/>
              </a:ext>
            </a:extLst>
          </p:cNvPr>
          <p:cNvCxnSpPr>
            <a:cxnSpLocks/>
          </p:cNvCxnSpPr>
          <p:nvPr/>
        </p:nvCxnSpPr>
        <p:spPr>
          <a:xfrm flipV="1">
            <a:off x="6226628" y="4229458"/>
            <a:ext cx="0" cy="335887"/>
          </a:xfrm>
          <a:prstGeom prst="straightConnector1">
            <a:avLst/>
          </a:prstGeom>
          <a:ln w="50800">
            <a:solidFill>
              <a:srgbClr val="FC3C2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88AE1E32-D47F-3FC1-984C-C485332044EC}"/>
              </a:ext>
            </a:extLst>
          </p:cNvPr>
          <p:cNvCxnSpPr>
            <a:cxnSpLocks/>
          </p:cNvCxnSpPr>
          <p:nvPr/>
        </p:nvCxnSpPr>
        <p:spPr>
          <a:xfrm flipV="1">
            <a:off x="9454546" y="4214946"/>
            <a:ext cx="0" cy="335887"/>
          </a:xfrm>
          <a:prstGeom prst="straightConnector1">
            <a:avLst/>
          </a:prstGeom>
          <a:ln w="50800">
            <a:solidFill>
              <a:srgbClr val="FC3C2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174D0340-99C9-4597-9AAC-3EA5609A9D4F}"/>
              </a:ext>
            </a:extLst>
          </p:cNvPr>
          <p:cNvSpPr txBox="1"/>
          <p:nvPr/>
        </p:nvSpPr>
        <p:spPr>
          <a:xfrm>
            <a:off x="181610" y="2773874"/>
            <a:ext cx="58513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Výber záujmového územia</a:t>
            </a:r>
            <a:endParaRPr lang="en-US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6000" indent="-34290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Príprava dát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pPr marL="36000" algn="just"/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- stiahnutie a uloženie satelitnej scény (snímky) </a:t>
            </a:r>
          </a:p>
          <a:p>
            <a:pPr marL="36000" algn="just"/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počas vegetačného obdobia 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scéna 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~</a:t>
            </a: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GB</a:t>
            </a: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</a:t>
            </a:r>
            <a:r>
              <a:rPr lang="sk-SK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zip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  <a:p>
            <a:pPr marL="36000" algn="just"/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- orezanie scény a </a:t>
            </a:r>
            <a:r>
              <a:rPr lang="sk-SK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zmozaikovanie</a:t>
            </a: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36000" algn="just"/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výsledná scéna 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~</a:t>
            </a: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1.75 GB)</a:t>
            </a:r>
            <a:endParaRPr lang="sk-SK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6000" algn="just"/>
            <a:endParaRPr lang="sk-SK" sz="6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6000" algn="just"/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sk-SK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 </a:t>
            </a:r>
            <a:r>
              <a:rPr lang="en-US" b="1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~48 </a:t>
            </a:r>
            <a:r>
              <a:rPr lang="en-US" b="1" i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</a:t>
            </a:r>
            <a:r>
              <a:rPr lang="sk-SK" b="1" i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én</a:t>
            </a:r>
            <a:r>
              <a:rPr lang="sk-SK" b="1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za rok</a:t>
            </a:r>
            <a:r>
              <a:rPr lang="en-US" b="1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* 11 </a:t>
            </a:r>
            <a:r>
              <a:rPr lang="sk-SK" b="1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rokov</a:t>
            </a:r>
            <a:r>
              <a:rPr lang="en-US" b="1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= ~528 </a:t>
            </a:r>
            <a:r>
              <a:rPr lang="en-US" b="1" i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</a:t>
            </a:r>
            <a:r>
              <a:rPr lang="sk-SK" b="1" i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én</a:t>
            </a:r>
            <a:r>
              <a:rPr lang="en-US" b="1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= ~ 924 GB</a:t>
            </a:r>
            <a:endParaRPr lang="sk-SK" b="1" i="1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6000" algn="just"/>
            <a:endParaRPr lang="sk-SK" sz="9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49263" algn="just">
              <a:spcAft>
                <a:spcPts val="1200"/>
              </a:spcAft>
            </a:pPr>
            <a:r>
              <a:rPr lang="sk-SK" sz="1600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+ aplikácia korekcií, odstránenie oblačnosti, vytvorenie výslednej kompozície za 1 rok, výpočet vegetačného indexu NDVI (+ďalšie stovky GB)</a:t>
            </a:r>
          </a:p>
          <a:p>
            <a:pPr marL="321750" indent="-2857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Analýza dát</a:t>
            </a:r>
          </a:p>
          <a:p>
            <a:pPr marL="321750" indent="-285750" algn="just">
              <a:buFont typeface="Arial" panose="020B0604020202020204" pitchFamily="34" charset="0"/>
              <a:buChar char="•"/>
            </a:pPr>
            <a:endParaRPr lang="sk-SK" sz="1200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6000" algn="just"/>
            <a:r>
              <a:rPr lang="sk-SK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Niekoľko mesiacov práce pre dosiahnutie výsledku</a:t>
            </a:r>
            <a:endParaRPr lang="en-US" i="1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AutoShape 2" descr="MODIS NDVI GIF">
            <a:extLst>
              <a:ext uri="{FF2B5EF4-FFF2-40B4-BE49-F238E27FC236}">
                <a16:creationId xmlns:a16="http://schemas.microsoft.com/office/drawing/2014/main" id="{71687DBF-644E-B216-9406-CC2C242CB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1001742"/>
            <a:ext cx="12191999" cy="396000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pic>
        <p:nvPicPr>
          <p:cNvPr id="16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C8A6520F-6FAF-9E59-42C8-EBF9AA9E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68" y="214872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984BC1B0-DF23-F7F5-5ECC-87E43CA76381}"/>
              </a:ext>
            </a:extLst>
          </p:cNvPr>
          <p:cNvSpPr txBox="1"/>
          <p:nvPr/>
        </p:nvSpPr>
        <p:spPr>
          <a:xfrm>
            <a:off x="1340069" y="336864"/>
            <a:ext cx="1105814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Google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Earth</a:t>
            </a: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Engine</a:t>
            </a:r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~ </a:t>
            </a:r>
            <a:r>
              <a:rPr lang="sk-SK" sz="1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porovnanie tradičnej metódy analýzy s analýzou v GEE</a:t>
            </a:r>
            <a:endParaRPr lang="sk-SK" sz="19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CB12F75F-74A0-B954-A34F-09634A3AE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" b="97379" l="4058" r="98168">
                        <a14:foregroundMark x1="70157" y1="31310" x2="71204" y2="52966"/>
                        <a14:foregroundMark x1="71204" y1="52966" x2="63874" y2="70759"/>
                        <a14:foregroundMark x1="63874" y1="70759" x2="38482" y2="71862"/>
                        <a14:foregroundMark x1="38482" y1="71862" x2="29581" y2="57931"/>
                        <a14:foregroundMark x1="29581" y1="57931" x2="37696" y2="32414"/>
                        <a14:foregroundMark x1="37696" y1="32414" x2="56545" y2="25103"/>
                        <a14:foregroundMark x1="28272" y1="35862" x2="69110" y2="51310"/>
                        <a14:foregroundMark x1="39005" y1="18897" x2="72644" y2="32828"/>
                        <a14:foregroundMark x1="32592" y1="39448" x2="74084" y2="55448"/>
                        <a14:foregroundMark x1="50131" y1="28690" x2="65707" y2="44138"/>
                        <a14:foregroundMark x1="47775" y1="38897" x2="72644" y2="48690"/>
                        <a14:foregroundMark x1="27749" y1="26621" x2="35995" y2="57517"/>
                        <a14:foregroundMark x1="32592" y1="24552" x2="27094" y2="45241"/>
                        <a14:foregroundMark x1="27094" y1="45241" x2="29450" y2="70345"/>
                        <a14:foregroundMark x1="29450" y1="70345" x2="41885" y2="72414"/>
                        <a14:foregroundMark x1="29712" y1="60552" x2="59424" y2="66207"/>
                        <a14:foregroundMark x1="48691" y1="20414" x2="84817" y2="34897"/>
                        <a14:foregroundMark x1="77487" y1="38483" x2="84293" y2="58483"/>
                        <a14:foregroundMark x1="84293" y1="52276" x2="95550" y2="51310"/>
                        <a14:foregroundMark x1="16099" y1="46207" x2="27880" y2="22759"/>
                        <a14:foregroundMark x1="27880" y1="22759" x2="69241" y2="16414"/>
                        <a14:foregroundMark x1="69241" y1="16414" x2="90969" y2="51862"/>
                        <a14:foregroundMark x1="90969" y1="51862" x2="68848" y2="90759"/>
                        <a14:foregroundMark x1="68848" y1="90759" x2="50524" y2="82069"/>
                        <a14:foregroundMark x1="50524" y1="82069" x2="28272" y2="88000"/>
                        <a14:foregroundMark x1="28272" y1="88000" x2="24476" y2="72000"/>
                        <a14:foregroundMark x1="24476" y1="72000" x2="8508" y2="52552"/>
                        <a14:foregroundMark x1="8508" y1="52552" x2="17932" y2="44552"/>
                        <a14:foregroundMark x1="23298" y1="24552" x2="35864" y2="16000"/>
                        <a14:foregroundMark x1="35864" y1="16000" x2="40445" y2="16414"/>
                        <a14:foregroundMark x1="24346" y1="14345" x2="22906" y2="10759"/>
                        <a14:foregroundMark x1="27225" y1="10207" x2="26702" y2="5517"/>
                        <a14:foregroundMark x1="63351" y1="16828" x2="71597" y2="24000"/>
                        <a14:foregroundMark x1="65707" y1="7172" x2="74346" y2="22207"/>
                        <a14:foregroundMark x1="74346" y1="22207" x2="73037" y2="25655"/>
                        <a14:foregroundMark x1="85733" y1="41517" x2="98168" y2="54345"/>
                        <a14:foregroundMark x1="98168" y1="54345" x2="97906" y2="56966"/>
                        <a14:foregroundMark x1="76440" y1="80000" x2="68455" y2="94345"/>
                        <a14:foregroundMark x1="68455" y1="94345" x2="58901" y2="89793"/>
                        <a14:foregroundMark x1="10733" y1="57517" x2="13613" y2="44552"/>
                        <a14:foregroundMark x1="11649" y1="42069" x2="8377" y2="58207"/>
                        <a14:foregroundMark x1="8377" y1="58207" x2="11649" y2="56966"/>
                        <a14:foregroundMark x1="8770" y1="57931" x2="12173" y2="43586"/>
                        <a14:foregroundMark x1="4319" y1="56414" x2="6806" y2="42483"/>
                        <a14:foregroundMark x1="21466" y1="14345" x2="32592" y2="6069"/>
                        <a14:foregroundMark x1="33639" y1="5517" x2="45288" y2="17931"/>
                        <a14:foregroundMark x1="45288" y1="17931" x2="45288" y2="17931"/>
                        <a14:foregroundMark x1="47251" y1="15862" x2="60864" y2="15862"/>
                        <a14:foregroundMark x1="66754" y1="5103" x2="76963" y2="15310"/>
                        <a14:foregroundMark x1="78403" y1="87310" x2="69634" y2="94483"/>
                        <a14:foregroundMark x1="30628" y1="92414" x2="22906" y2="89793"/>
                        <a14:foregroundMark x1="32592" y1="97517" x2="37435" y2="87310"/>
                        <a14:foregroundMark x1="33639" y1="414" x2="32592" y2="4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" y="526056"/>
            <a:ext cx="1140485" cy="1082267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5E1C8C97-8396-3793-3557-DBD5AE02DDFC}"/>
              </a:ext>
            </a:extLst>
          </p:cNvPr>
          <p:cNvSpPr/>
          <p:nvPr/>
        </p:nvSpPr>
        <p:spPr>
          <a:xfrm rot="5400000">
            <a:off x="3836936" y="4467494"/>
            <a:ext cx="4464000" cy="72000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FCF1F1A-2197-6040-A81F-0AA7D7424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08" y="3581400"/>
            <a:ext cx="5756881" cy="3183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D2C26C6-A37B-C192-80D5-D2BEE4F68383}"/>
              </a:ext>
            </a:extLst>
          </p:cNvPr>
          <p:cNvSpPr txBox="1"/>
          <p:nvPr/>
        </p:nvSpPr>
        <p:spPr>
          <a:xfrm>
            <a:off x="6248400" y="2763219"/>
            <a:ext cx="57619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 GEE získa skúsenejší programátor ten istý výsledok </a:t>
            </a:r>
            <a:b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sk-SK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za</a:t>
            </a:r>
            <a:r>
              <a:rPr lang="sk-SK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~1 ho</a:t>
            </a:r>
            <a:r>
              <a:rPr lang="sk-SK" i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dinu</a:t>
            </a:r>
            <a:r>
              <a:rPr lang="en-US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</a:t>
            </a:r>
            <a:r>
              <a:rPr lang="sk-SK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pomocou</a:t>
            </a:r>
            <a:r>
              <a:rPr lang="en-US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100 </a:t>
            </a:r>
            <a:r>
              <a:rPr lang="sk-SK" i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riadkov kódu</a:t>
            </a:r>
            <a:endParaRPr lang="en-US" i="1" dirty="0">
              <a:solidFill>
                <a:srgbClr val="2E3B5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2FCA0C1-782C-9DD7-18E3-715AF7D1CC8F}"/>
              </a:ext>
            </a:extLst>
          </p:cNvPr>
          <p:cNvSpPr txBox="1"/>
          <p:nvPr/>
        </p:nvSpPr>
        <p:spPr>
          <a:xfrm>
            <a:off x="181609" y="1767916"/>
            <a:ext cx="11828781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k-SK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ANALÝZA ZMIEN LESA V OBDOBÍ MEDZI ROKMI </a:t>
            </a:r>
            <a:r>
              <a:rPr lang="en-US" sz="19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2000 – 2010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A16BCDC-279D-6348-F740-94AB133C0B35}"/>
              </a:ext>
            </a:extLst>
          </p:cNvPr>
          <p:cNvSpPr txBox="1"/>
          <p:nvPr/>
        </p:nvSpPr>
        <p:spPr>
          <a:xfrm>
            <a:off x="6248401" y="2280081"/>
            <a:ext cx="5744014" cy="369332"/>
          </a:xfrm>
          <a:prstGeom prst="rect">
            <a:avLst/>
          </a:prstGeom>
          <a:solidFill>
            <a:srgbClr val="21BCBA"/>
          </a:solidFill>
        </p:spPr>
        <p:txBody>
          <a:bodyPr wrap="square">
            <a:spAutoFit/>
          </a:bodyPr>
          <a:lstStyle/>
          <a:p>
            <a:pPr algn="ctr"/>
            <a:r>
              <a:rPr lang="sk-SK" sz="1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GOOGLE EARTH ENGINE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28F0442-FD24-0358-83F1-EC29E7FF33F8}"/>
              </a:ext>
            </a:extLst>
          </p:cNvPr>
          <p:cNvSpPr txBox="1"/>
          <p:nvPr/>
        </p:nvSpPr>
        <p:spPr>
          <a:xfrm>
            <a:off x="181609" y="2298722"/>
            <a:ext cx="5702756" cy="369332"/>
          </a:xfrm>
          <a:prstGeom prst="rect">
            <a:avLst/>
          </a:prstGeom>
          <a:solidFill>
            <a:srgbClr val="21BCBA"/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TRADIČNÝ POSTUP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9" name="Šípka: doprava 18">
            <a:extLst>
              <a:ext uri="{FF2B5EF4-FFF2-40B4-BE49-F238E27FC236}">
                <a16:creationId xmlns:a16="http://schemas.microsoft.com/office/drawing/2014/main" id="{90816DB9-AA0C-D9B4-8E2C-2E1C4EC865E2}"/>
              </a:ext>
            </a:extLst>
          </p:cNvPr>
          <p:cNvSpPr/>
          <p:nvPr/>
        </p:nvSpPr>
        <p:spPr>
          <a:xfrm>
            <a:off x="254179" y="6422573"/>
            <a:ext cx="216000" cy="21045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5B12FED4-1D12-5B3D-B107-F04C58747604}"/>
              </a:ext>
            </a:extLst>
          </p:cNvPr>
          <p:cNvCxnSpPr/>
          <p:nvPr/>
        </p:nvCxnSpPr>
        <p:spPr>
          <a:xfrm>
            <a:off x="181609" y="6313714"/>
            <a:ext cx="5761991" cy="0"/>
          </a:xfrm>
          <a:prstGeom prst="line">
            <a:avLst/>
          </a:prstGeom>
          <a:ln>
            <a:solidFill>
              <a:schemeClr val="accent1">
                <a:alpha val="7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925A86FE-52CE-5F21-5574-EF74F7A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" y="1656944"/>
            <a:ext cx="8943161" cy="5132979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74D0340-99C9-4597-9AAC-3EA5609A9D4F}"/>
              </a:ext>
            </a:extLst>
          </p:cNvPr>
          <p:cNvSpPr txBox="1"/>
          <p:nvPr/>
        </p:nvSpPr>
        <p:spPr>
          <a:xfrm>
            <a:off x="9175189" y="1656944"/>
            <a:ext cx="2817226" cy="273921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Kombinácia dát z družíc Landsat 8 a Sentinel-2 </a:t>
            </a:r>
            <a:br>
              <a:rPr lang="sk-SK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sk-SK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 Google </a:t>
            </a:r>
            <a:r>
              <a:rPr lang="sk-SK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Earth</a:t>
            </a:r>
            <a:r>
              <a:rPr lang="sk-SK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Engine</a:t>
            </a:r>
            <a:r>
              <a:rPr lang="sk-SK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pre odvodenie máp teploty povrchu krajinnej pokrývky (LST) vo vyššom priestorovom rozlíšení</a:t>
            </a:r>
          </a:p>
          <a:p>
            <a:pPr algn="just">
              <a:spcAft>
                <a:spcPts val="600"/>
              </a:spcAft>
            </a:pPr>
            <a:endParaRPr lang="sk-SK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>
              <a:spcAft>
                <a:spcPts val="600"/>
              </a:spcAft>
            </a:pPr>
            <a:endParaRPr lang="en-US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AutoShape 2" descr="MODIS NDVI GIF">
            <a:extLst>
              <a:ext uri="{FF2B5EF4-FFF2-40B4-BE49-F238E27FC236}">
                <a16:creationId xmlns:a16="http://schemas.microsoft.com/office/drawing/2014/main" id="{71687DBF-644E-B216-9406-CC2C242CB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1001742"/>
            <a:ext cx="12191999" cy="396000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pic>
        <p:nvPicPr>
          <p:cNvPr id="16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C8A6520F-6FAF-9E59-42C8-EBF9AA9E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68" y="214872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984BC1B0-DF23-F7F5-5ECC-87E43CA76381}"/>
              </a:ext>
            </a:extLst>
          </p:cNvPr>
          <p:cNvSpPr txBox="1"/>
          <p:nvPr/>
        </p:nvSpPr>
        <p:spPr>
          <a:xfrm>
            <a:off x="1340069" y="336864"/>
            <a:ext cx="1105814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Google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Earth</a:t>
            </a: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Engine</a:t>
            </a:r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~ </a:t>
            </a:r>
            <a:r>
              <a:rPr lang="sk-SK" sz="1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príklad využitia</a:t>
            </a:r>
            <a:endParaRPr lang="sk-SK" sz="19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CB12F75F-74A0-B954-A34F-09634A3AE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4" b="97379" l="4058" r="98168">
                        <a14:foregroundMark x1="70157" y1="31310" x2="71204" y2="52966"/>
                        <a14:foregroundMark x1="71204" y1="52966" x2="63874" y2="70759"/>
                        <a14:foregroundMark x1="63874" y1="70759" x2="38482" y2="71862"/>
                        <a14:foregroundMark x1="38482" y1="71862" x2="29581" y2="57931"/>
                        <a14:foregroundMark x1="29581" y1="57931" x2="37696" y2="32414"/>
                        <a14:foregroundMark x1="37696" y1="32414" x2="56545" y2="25103"/>
                        <a14:foregroundMark x1="28272" y1="35862" x2="69110" y2="51310"/>
                        <a14:foregroundMark x1="39005" y1="18897" x2="72644" y2="32828"/>
                        <a14:foregroundMark x1="32592" y1="39448" x2="74084" y2="55448"/>
                        <a14:foregroundMark x1="50131" y1="28690" x2="65707" y2="44138"/>
                        <a14:foregroundMark x1="47775" y1="38897" x2="72644" y2="48690"/>
                        <a14:foregroundMark x1="27749" y1="26621" x2="35995" y2="57517"/>
                        <a14:foregroundMark x1="32592" y1="24552" x2="27094" y2="45241"/>
                        <a14:foregroundMark x1="27094" y1="45241" x2="29450" y2="70345"/>
                        <a14:foregroundMark x1="29450" y1="70345" x2="41885" y2="72414"/>
                        <a14:foregroundMark x1="29712" y1="60552" x2="59424" y2="66207"/>
                        <a14:foregroundMark x1="48691" y1="20414" x2="84817" y2="34897"/>
                        <a14:foregroundMark x1="77487" y1="38483" x2="84293" y2="58483"/>
                        <a14:foregroundMark x1="84293" y1="52276" x2="95550" y2="51310"/>
                        <a14:foregroundMark x1="16099" y1="46207" x2="27880" y2="22759"/>
                        <a14:foregroundMark x1="27880" y1="22759" x2="69241" y2="16414"/>
                        <a14:foregroundMark x1="69241" y1="16414" x2="90969" y2="51862"/>
                        <a14:foregroundMark x1="90969" y1="51862" x2="68848" y2="90759"/>
                        <a14:foregroundMark x1="68848" y1="90759" x2="50524" y2="82069"/>
                        <a14:foregroundMark x1="50524" y1="82069" x2="28272" y2="88000"/>
                        <a14:foregroundMark x1="28272" y1="88000" x2="24476" y2="72000"/>
                        <a14:foregroundMark x1="24476" y1="72000" x2="8508" y2="52552"/>
                        <a14:foregroundMark x1="8508" y1="52552" x2="17932" y2="44552"/>
                        <a14:foregroundMark x1="23298" y1="24552" x2="35864" y2="16000"/>
                        <a14:foregroundMark x1="35864" y1="16000" x2="40445" y2="16414"/>
                        <a14:foregroundMark x1="24346" y1="14345" x2="22906" y2="10759"/>
                        <a14:foregroundMark x1="27225" y1="10207" x2="26702" y2="5517"/>
                        <a14:foregroundMark x1="63351" y1="16828" x2="71597" y2="24000"/>
                        <a14:foregroundMark x1="65707" y1="7172" x2="74346" y2="22207"/>
                        <a14:foregroundMark x1="74346" y1="22207" x2="73037" y2="25655"/>
                        <a14:foregroundMark x1="85733" y1="41517" x2="98168" y2="54345"/>
                        <a14:foregroundMark x1="98168" y1="54345" x2="97906" y2="56966"/>
                        <a14:foregroundMark x1="76440" y1="80000" x2="68455" y2="94345"/>
                        <a14:foregroundMark x1="68455" y1="94345" x2="58901" y2="89793"/>
                        <a14:foregroundMark x1="10733" y1="57517" x2="13613" y2="44552"/>
                        <a14:foregroundMark x1="11649" y1="42069" x2="8377" y2="58207"/>
                        <a14:foregroundMark x1="8377" y1="58207" x2="11649" y2="56966"/>
                        <a14:foregroundMark x1="8770" y1="57931" x2="12173" y2="43586"/>
                        <a14:foregroundMark x1="4319" y1="56414" x2="6806" y2="42483"/>
                        <a14:foregroundMark x1="21466" y1="14345" x2="32592" y2="6069"/>
                        <a14:foregroundMark x1="33639" y1="5517" x2="45288" y2="17931"/>
                        <a14:foregroundMark x1="45288" y1="17931" x2="45288" y2="17931"/>
                        <a14:foregroundMark x1="47251" y1="15862" x2="60864" y2="15862"/>
                        <a14:foregroundMark x1="66754" y1="5103" x2="76963" y2="15310"/>
                        <a14:foregroundMark x1="78403" y1="87310" x2="69634" y2="94483"/>
                        <a14:foregroundMark x1="30628" y1="92414" x2="22906" y2="89793"/>
                        <a14:foregroundMark x1="32592" y1="97517" x2="37435" y2="87310"/>
                        <a14:foregroundMark x1="33639" y1="414" x2="32592" y2="4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" y="526056"/>
            <a:ext cx="1140485" cy="1082267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80D96767-3189-6DAF-2BC7-08877ADE9E42}"/>
              </a:ext>
            </a:extLst>
          </p:cNvPr>
          <p:cNvSpPr txBox="1"/>
          <p:nvPr/>
        </p:nvSpPr>
        <p:spPr>
          <a:xfrm>
            <a:off x="9139251" y="5385280"/>
            <a:ext cx="28741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1200" dirty="0"/>
              <a:t>ONAČILLOVÁ, K., GALLAY, M., PÉLIOVÁ, A., PALUBA, D., TOKARČÍK, O., LAUBERTOVÁ, D. (2022). </a:t>
            </a:r>
            <a:r>
              <a:rPr lang="sk-SK" sz="1200" dirty="0" err="1"/>
              <a:t>Combining</a:t>
            </a:r>
            <a:r>
              <a:rPr lang="sk-SK" sz="1200" dirty="0"/>
              <a:t> Landsat 8 and Sentinel-2 </a:t>
            </a:r>
            <a:r>
              <a:rPr lang="sk-SK" sz="1200" dirty="0" err="1"/>
              <a:t>Data</a:t>
            </a:r>
            <a:r>
              <a:rPr lang="sk-SK" sz="1200" dirty="0"/>
              <a:t> in Google </a:t>
            </a:r>
            <a:r>
              <a:rPr lang="sk-SK" sz="1200" dirty="0" err="1"/>
              <a:t>Earth</a:t>
            </a:r>
            <a:r>
              <a:rPr lang="sk-SK" sz="1200" dirty="0"/>
              <a:t> </a:t>
            </a:r>
            <a:r>
              <a:rPr lang="sk-SK" sz="1200" dirty="0" err="1"/>
              <a:t>Engine</a:t>
            </a:r>
            <a:r>
              <a:rPr lang="sk-SK" sz="1200" dirty="0"/>
              <a:t> to </a:t>
            </a:r>
            <a:r>
              <a:rPr lang="sk-SK" sz="1200" dirty="0" err="1"/>
              <a:t>Derive</a:t>
            </a:r>
            <a:r>
              <a:rPr lang="sk-SK" sz="1200" dirty="0"/>
              <a:t> </a:t>
            </a:r>
            <a:r>
              <a:rPr lang="sk-SK" sz="1200" dirty="0" err="1"/>
              <a:t>Higher</a:t>
            </a:r>
            <a:r>
              <a:rPr lang="sk-SK" sz="1200" dirty="0"/>
              <a:t> </a:t>
            </a:r>
            <a:r>
              <a:rPr lang="sk-SK" sz="1200" dirty="0" err="1"/>
              <a:t>Resolution</a:t>
            </a:r>
            <a:r>
              <a:rPr lang="sk-SK" sz="1200" dirty="0"/>
              <a:t> </a:t>
            </a:r>
            <a:r>
              <a:rPr lang="sk-SK" sz="1200" dirty="0" err="1"/>
              <a:t>Land</a:t>
            </a:r>
            <a:r>
              <a:rPr lang="sk-SK" sz="1200" dirty="0"/>
              <a:t> </a:t>
            </a:r>
            <a:r>
              <a:rPr lang="sk-SK" sz="1200" dirty="0" err="1"/>
              <a:t>Surface</a:t>
            </a:r>
            <a:r>
              <a:rPr lang="sk-SK" sz="1200" dirty="0"/>
              <a:t> </a:t>
            </a:r>
            <a:r>
              <a:rPr lang="sk-SK" sz="1200" dirty="0" err="1"/>
              <a:t>Temperature</a:t>
            </a:r>
            <a:r>
              <a:rPr lang="sk-SK" sz="1200" dirty="0"/>
              <a:t> </a:t>
            </a:r>
            <a:r>
              <a:rPr lang="sk-SK" sz="1200" dirty="0" err="1"/>
              <a:t>Maps</a:t>
            </a:r>
            <a:r>
              <a:rPr lang="sk-SK" sz="1200" dirty="0"/>
              <a:t> in Urban </a:t>
            </a:r>
            <a:r>
              <a:rPr lang="sk-SK" sz="1200" dirty="0" err="1"/>
              <a:t>Environment</a:t>
            </a:r>
            <a:r>
              <a:rPr lang="sk-SK" sz="1200" dirty="0"/>
              <a:t>. </a:t>
            </a:r>
            <a:r>
              <a:rPr lang="sk-SK" sz="1200" i="1" dirty="0" err="1"/>
              <a:t>Remote</a:t>
            </a:r>
            <a:r>
              <a:rPr lang="sk-SK" sz="1200" i="1" dirty="0"/>
              <a:t> </a:t>
            </a:r>
            <a:r>
              <a:rPr lang="sk-SK" sz="1200" i="1" dirty="0" err="1"/>
              <a:t>Sensing</a:t>
            </a:r>
            <a:r>
              <a:rPr lang="sk-SK" sz="1200" dirty="0"/>
              <a:t>, 14(16), 4076.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55C34DEC-BED2-8146-E606-389EF89E6481}"/>
              </a:ext>
            </a:extLst>
          </p:cNvPr>
          <p:cNvSpPr txBox="1"/>
          <p:nvPr/>
        </p:nvSpPr>
        <p:spPr>
          <a:xfrm>
            <a:off x="9146742" y="3786188"/>
            <a:ext cx="2874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latin typeface="Segoe UI Semibold" panose="020B0702040204020203" pitchFamily="34" charset="0"/>
                <a:cs typeface="Segoe UI Semibold" panose="020B0702040204020203" pitchFamily="34" charset="0"/>
                <a:hlinkClick r:id="rId6" action="ppaction://hlinkfile"/>
              </a:rPr>
              <a:t>https://danielp.users.earthengine.app/view/lst-downscaling</a:t>
            </a:r>
            <a:endParaRPr lang="sk-SK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MODIS NDVI GIF">
            <a:extLst>
              <a:ext uri="{FF2B5EF4-FFF2-40B4-BE49-F238E27FC236}">
                <a16:creationId xmlns:a16="http://schemas.microsoft.com/office/drawing/2014/main" id="{71687DBF-644E-B216-9406-CC2C242CB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3149856"/>
            <a:ext cx="12191999" cy="1233458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pic>
        <p:nvPicPr>
          <p:cNvPr id="16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C8A6520F-6FAF-9E59-42C8-EBF9AA9E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68" y="214872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984BC1B0-DF23-F7F5-5ECC-87E43CA76381}"/>
              </a:ext>
            </a:extLst>
          </p:cNvPr>
          <p:cNvSpPr txBox="1"/>
          <p:nvPr/>
        </p:nvSpPr>
        <p:spPr>
          <a:xfrm>
            <a:off x="1340069" y="2484978"/>
            <a:ext cx="1105814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Google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Earth</a:t>
            </a:r>
            <a:r>
              <a:rPr lang="sk-SK" sz="33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3300" b="1" dirty="0" err="1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Engine</a:t>
            </a:r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sk-SK" sz="2400" b="1" dirty="0">
                <a:solidFill>
                  <a:srgbClr val="2E3B5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sk-SK" sz="19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CB12F75F-74A0-B954-A34F-09634A3AE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" b="97379" l="4058" r="98168">
                        <a14:foregroundMark x1="70157" y1="31310" x2="71204" y2="52966"/>
                        <a14:foregroundMark x1="71204" y1="52966" x2="63874" y2="70759"/>
                        <a14:foregroundMark x1="63874" y1="70759" x2="38482" y2="71862"/>
                        <a14:foregroundMark x1="38482" y1="71862" x2="29581" y2="57931"/>
                        <a14:foregroundMark x1="29581" y1="57931" x2="37696" y2="32414"/>
                        <a14:foregroundMark x1="37696" y1="32414" x2="56545" y2="25103"/>
                        <a14:foregroundMark x1="28272" y1="35862" x2="69110" y2="51310"/>
                        <a14:foregroundMark x1="39005" y1="18897" x2="72644" y2="32828"/>
                        <a14:foregroundMark x1="32592" y1="39448" x2="74084" y2="55448"/>
                        <a14:foregroundMark x1="50131" y1="28690" x2="65707" y2="44138"/>
                        <a14:foregroundMark x1="47775" y1="38897" x2="72644" y2="48690"/>
                        <a14:foregroundMark x1="27749" y1="26621" x2="35995" y2="57517"/>
                        <a14:foregroundMark x1="32592" y1="24552" x2="27094" y2="45241"/>
                        <a14:foregroundMark x1="27094" y1="45241" x2="29450" y2="70345"/>
                        <a14:foregroundMark x1="29450" y1="70345" x2="41885" y2="72414"/>
                        <a14:foregroundMark x1="29712" y1="60552" x2="59424" y2="66207"/>
                        <a14:foregroundMark x1="48691" y1="20414" x2="84817" y2="34897"/>
                        <a14:foregroundMark x1="77487" y1="38483" x2="84293" y2="58483"/>
                        <a14:foregroundMark x1="84293" y1="52276" x2="95550" y2="51310"/>
                        <a14:foregroundMark x1="16099" y1="46207" x2="27880" y2="22759"/>
                        <a14:foregroundMark x1="27880" y1="22759" x2="69241" y2="16414"/>
                        <a14:foregroundMark x1="69241" y1="16414" x2="90969" y2="51862"/>
                        <a14:foregroundMark x1="90969" y1="51862" x2="68848" y2="90759"/>
                        <a14:foregroundMark x1="68848" y1="90759" x2="50524" y2="82069"/>
                        <a14:foregroundMark x1="50524" y1="82069" x2="28272" y2="88000"/>
                        <a14:foregroundMark x1="28272" y1="88000" x2="24476" y2="72000"/>
                        <a14:foregroundMark x1="24476" y1="72000" x2="8508" y2="52552"/>
                        <a14:foregroundMark x1="8508" y1="52552" x2="17932" y2="44552"/>
                        <a14:foregroundMark x1="23298" y1="24552" x2="35864" y2="16000"/>
                        <a14:foregroundMark x1="35864" y1="16000" x2="40445" y2="16414"/>
                        <a14:foregroundMark x1="24346" y1="14345" x2="22906" y2="10759"/>
                        <a14:foregroundMark x1="27225" y1="10207" x2="26702" y2="5517"/>
                        <a14:foregroundMark x1="63351" y1="16828" x2="71597" y2="24000"/>
                        <a14:foregroundMark x1="65707" y1="7172" x2="74346" y2="22207"/>
                        <a14:foregroundMark x1="74346" y1="22207" x2="73037" y2="25655"/>
                        <a14:foregroundMark x1="85733" y1="41517" x2="98168" y2="54345"/>
                        <a14:foregroundMark x1="98168" y1="54345" x2="97906" y2="56966"/>
                        <a14:foregroundMark x1="76440" y1="80000" x2="68455" y2="94345"/>
                        <a14:foregroundMark x1="68455" y1="94345" x2="58901" y2="89793"/>
                        <a14:foregroundMark x1="10733" y1="57517" x2="13613" y2="44552"/>
                        <a14:foregroundMark x1="11649" y1="42069" x2="8377" y2="58207"/>
                        <a14:foregroundMark x1="8377" y1="58207" x2="11649" y2="56966"/>
                        <a14:foregroundMark x1="8770" y1="57931" x2="12173" y2="43586"/>
                        <a14:foregroundMark x1="4319" y1="56414" x2="6806" y2="42483"/>
                        <a14:foregroundMark x1="21466" y1="14345" x2="32592" y2="6069"/>
                        <a14:foregroundMark x1="33639" y1="5517" x2="45288" y2="17931"/>
                        <a14:foregroundMark x1="45288" y1="17931" x2="45288" y2="17931"/>
                        <a14:foregroundMark x1="47251" y1="15862" x2="60864" y2="15862"/>
                        <a14:foregroundMark x1="66754" y1="5103" x2="76963" y2="15310"/>
                        <a14:foregroundMark x1="78403" y1="87310" x2="69634" y2="94483"/>
                        <a14:foregroundMark x1="30628" y1="92414" x2="22906" y2="89793"/>
                        <a14:foregroundMark x1="32592" y1="97517" x2="37435" y2="87310"/>
                        <a14:foregroundMark x1="33639" y1="414" x2="32592" y2="4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" y="2674170"/>
            <a:ext cx="1140485" cy="1082267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D264FE5-FEEE-D778-E45F-216025AC9A74}"/>
              </a:ext>
            </a:extLst>
          </p:cNvPr>
          <p:cNvSpPr txBox="1">
            <a:spLocks/>
          </p:cNvSpPr>
          <p:nvPr/>
        </p:nvSpPr>
        <p:spPr>
          <a:xfrm>
            <a:off x="1485463" y="3276600"/>
            <a:ext cx="9221074" cy="955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5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PRAKTICKÁ UKÁŽKA</a:t>
            </a:r>
            <a:endParaRPr lang="sk-SK" sz="5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546654"/>
            <a:ext cx="11332241" cy="451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Nastavenie geometrie 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 výpočet = záujmové územie</a:t>
            </a:r>
            <a:endParaRPr lang="sk-SK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b="19248"/>
          <a:stretch/>
        </p:blipFill>
        <p:spPr>
          <a:xfrm>
            <a:off x="453358" y="1720862"/>
            <a:ext cx="10575487" cy="107203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1" y="3296683"/>
            <a:ext cx="10515600" cy="27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D68F0DA4-CF60-E29F-AFCF-14706F92ABBC}"/>
              </a:ext>
            </a:extLst>
          </p:cNvPr>
          <p:cNvSpPr/>
          <p:nvPr/>
        </p:nvSpPr>
        <p:spPr>
          <a:xfrm>
            <a:off x="1" y="276030"/>
            <a:ext cx="12191999" cy="941045"/>
          </a:xfrm>
          <a:prstGeom prst="rect">
            <a:avLst/>
          </a:prstGeom>
          <a:solidFill>
            <a:srgbClr val="21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/>
              <a:t>  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E11837-8980-228C-BCB8-75BACCB74055}"/>
              </a:ext>
            </a:extLst>
          </p:cNvPr>
          <p:cNvSpPr txBox="1">
            <a:spLocks/>
          </p:cNvSpPr>
          <p:nvPr/>
        </p:nvSpPr>
        <p:spPr>
          <a:xfrm>
            <a:off x="453358" y="-108488"/>
            <a:ext cx="1133224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sk-SK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sk-SK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Import potrebných dát do skriptu </a:t>
            </a:r>
            <a:r>
              <a:rPr lang="sk-SK" sz="2800" b="1" dirty="0">
                <a:solidFill>
                  <a:schemeClr val="bg1"/>
                </a:solidFill>
              </a:rPr>
              <a:t/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Sentinel-2 </a:t>
            </a:r>
            <a:r>
              <a:rPr lang="sk-SK" sz="24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multispektrálny</a:t>
            </a:r>
            <a:r>
              <a:rPr lang="sk-SK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dataset</a:t>
            </a:r>
            <a:r>
              <a:rPr lang="pt-BR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sk-SK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FD20F8C-E73A-18B8-8C81-B557FE29F963}"/>
              </a:ext>
            </a:extLst>
          </p:cNvPr>
          <p:cNvSpPr txBox="1"/>
          <p:nvPr/>
        </p:nvSpPr>
        <p:spPr>
          <a:xfrm>
            <a:off x="1789126" y="1467549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1F10C0F-36C0-358B-1FDB-08F5815132FB}"/>
              </a:ext>
            </a:extLst>
          </p:cNvPr>
          <p:cNvSpPr txBox="1"/>
          <p:nvPr/>
        </p:nvSpPr>
        <p:spPr>
          <a:xfrm>
            <a:off x="1789126" y="3876031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590" r="6925" b="59879"/>
          <a:stretch/>
        </p:blipFill>
        <p:spPr>
          <a:xfrm>
            <a:off x="2460927" y="1467549"/>
            <a:ext cx="8656983" cy="205863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009322" y="1580322"/>
            <a:ext cx="1610139" cy="4104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5009322" y="2941983"/>
            <a:ext cx="4432852" cy="229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C1F10C0F-36C0-358B-1FDB-08F5815132FB}"/>
              </a:ext>
            </a:extLst>
          </p:cNvPr>
          <p:cNvSpPr txBox="1"/>
          <p:nvPr/>
        </p:nvSpPr>
        <p:spPr>
          <a:xfrm>
            <a:off x="1789126" y="5409968"/>
            <a:ext cx="6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25" y="5500865"/>
            <a:ext cx="8656983" cy="94134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924" y="3923539"/>
            <a:ext cx="8656983" cy="1008580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2460923" y="4716957"/>
            <a:ext cx="8568000" cy="252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2460922" y="6267167"/>
            <a:ext cx="8532000" cy="252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4677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18582</TotalTime>
  <Words>1303</Words>
  <Application>Microsoft Office PowerPoint</Application>
  <PresentationFormat>Širokouhlá</PresentationFormat>
  <Paragraphs>201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UI Light</vt:lpstr>
      <vt:lpstr>Segoe UI Semibold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Administrator</dc:creator>
  <cp:lastModifiedBy>UGE</cp:lastModifiedBy>
  <cp:revision>406</cp:revision>
  <dcterms:created xsi:type="dcterms:W3CDTF">2017-09-04T08:42:26Z</dcterms:created>
  <dcterms:modified xsi:type="dcterms:W3CDTF">2025-04-28T05:24:08Z</dcterms:modified>
</cp:coreProperties>
</file>