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sldIdLst>
    <p:sldId id="256" r:id="rId2"/>
    <p:sldId id="260" r:id="rId3"/>
    <p:sldId id="261" r:id="rId4"/>
    <p:sldId id="262" r:id="rId5"/>
    <p:sldId id="264" r:id="rId6"/>
    <p:sldId id="263" r:id="rId7"/>
    <p:sldId id="265" r:id="rId8"/>
    <p:sldId id="270" r:id="rId9"/>
    <p:sldId id="271" r:id="rId10"/>
    <p:sldId id="266" r:id="rId11"/>
    <p:sldId id="268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8739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2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D5C8B-E3E2-4CDE-BECE-E9DDD7551E9C}" type="datetimeFigureOut">
              <a:rPr lang="sk-SK" smtClean="0"/>
              <a:t>7. 3. 2018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7AAC-E8FA-4F52-BB83-D5542CE099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29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7AAC-E8FA-4F52-BB83-D5542CE0999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056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269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D69A-C975-4293-B8F9-6CD0D40EEC6C}" type="datetime1">
              <a:rPr lang="sk-SK" smtClean="0"/>
              <a:t>7. 3. 2018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E930-5FC7-4DDC-B4AE-C21593C60A01}" type="slidenum">
              <a:rPr lang="sk-SK" smtClean="0"/>
              <a:t>‹#›</a:t>
            </a:fld>
            <a:endParaRPr lang="sk-SK"/>
          </a:p>
        </p:txBody>
      </p:sp>
      <p:pic>
        <p:nvPicPr>
          <p:cNvPr id="3074" name="Picture 2" descr="k:\upjs_prezentacia\nazov_upjs_biela.w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00"/>
          <a:stretch/>
        </p:blipFill>
        <p:spPr bwMode="auto">
          <a:xfrm>
            <a:off x="252320" y="620688"/>
            <a:ext cx="7272008" cy="5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 userDrawn="1"/>
        </p:nvSpPr>
        <p:spPr>
          <a:xfrm>
            <a:off x="0" y="5972844"/>
            <a:ext cx="9144000" cy="885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 userDrawn="1"/>
        </p:nvSpPr>
        <p:spPr>
          <a:xfrm>
            <a:off x="0" y="9352"/>
            <a:ext cx="9144000" cy="32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1" name="Skupina 10"/>
          <p:cNvGrpSpPr/>
          <p:nvPr userDrawn="1"/>
        </p:nvGrpSpPr>
        <p:grpSpPr>
          <a:xfrm>
            <a:off x="368661" y="5877352"/>
            <a:ext cx="8406678" cy="720000"/>
            <a:chOff x="179514" y="5798132"/>
            <a:chExt cx="8406678" cy="720000"/>
          </a:xfrm>
        </p:grpSpPr>
        <p:pic>
          <p:nvPicPr>
            <p:cNvPr id="7" name="Obrázok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5893624"/>
              <a:ext cx="1781944" cy="529015"/>
            </a:xfrm>
            <a:prstGeom prst="rect">
              <a:avLst/>
            </a:prstGeom>
          </p:spPr>
        </p:pic>
        <p:pic>
          <p:nvPicPr>
            <p:cNvPr id="1028" name="Picture 4" descr="C:\Users\radik\Desktop\work\op_vai\OPVaI_cele.jp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798132"/>
              <a:ext cx="171689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radik\Desktop\eu_erdf_h_transparent.png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4" y="5798132"/>
              <a:ext cx="4207058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Obdĺžnik 11"/>
          <p:cNvSpPr/>
          <p:nvPr userDrawn="1"/>
        </p:nvSpPr>
        <p:spPr>
          <a:xfrm>
            <a:off x="0" y="5733256"/>
            <a:ext cx="9144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62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07504" y="1484785"/>
            <a:ext cx="8928992" cy="46085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0CD0C1E1-9F6B-49AF-92DE-461E62E6D7CD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37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536505"/>
          </a:xfrm>
        </p:spPr>
        <p:txBody>
          <a:bodyPr/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788AE2B0-86C2-45AE-A9C3-1BE7371AFC9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04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49206424-4BB6-4A2C-AF5A-63010EADC56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8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84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4388296" cy="46413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388296" cy="46413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8" name="Zástupný symbol dátumu 3"/>
          <p:cNvSpPr>
            <a:spLocks noGrp="1"/>
          </p:cNvSpPr>
          <p:nvPr>
            <p:ph type="dt" sz="half" idx="1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9CF1F141-1834-4E82-A583-FF59FAB18A08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7504" y="1484784"/>
            <a:ext cx="4389884" cy="6900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07504" y="2174875"/>
            <a:ext cx="4389884" cy="391842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391471" cy="6900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91471" cy="391842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10" name="Zástupný symbol dátumu 3"/>
          <p:cNvSpPr>
            <a:spLocks noGrp="1"/>
          </p:cNvSpPr>
          <p:nvPr>
            <p:ph type="dt" sz="half" idx="1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D8D67CF7-06ED-42B9-B629-41642DA2EC51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11" name="Zástupný symbol čísla snímky 5"/>
          <p:cNvSpPr>
            <a:spLocks noGrp="1"/>
          </p:cNvSpPr>
          <p:nvPr>
            <p:ph type="sldNum" sz="quarter" idx="13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40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6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F600253B-6CEA-4C8A-A308-FDF2FE6B3386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79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43463C8F-EF01-4B45-8160-7DFEBA04D764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96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1484785"/>
            <a:ext cx="5461446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07504" y="1484785"/>
            <a:ext cx="3358009" cy="4608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560840" cy="864096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9" name="Zástupný symbol dátumu 3"/>
          <p:cNvSpPr>
            <a:spLocks noGrp="1"/>
          </p:cNvSpPr>
          <p:nvPr>
            <p:ph type="dt" sz="half" idx="1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949E9EFA-06F4-4ED3-A486-AFC6F5E3DAEF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770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07504" y="1484784"/>
            <a:ext cx="8928992" cy="3816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07504" y="5367338"/>
            <a:ext cx="8928992" cy="725958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8" name="Zástupný symbol dátumu 3"/>
          <p:cNvSpPr>
            <a:spLocks noGrp="1"/>
          </p:cNvSpPr>
          <p:nvPr>
            <p:ph type="dt" sz="half" idx="1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ED6BAA0E-C0EB-46C1-849E-8A7EE43EEB09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935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0" y="420050"/>
            <a:ext cx="9144000" cy="1008112"/>
          </a:xfrm>
          <a:prstGeom prst="rect">
            <a:avLst/>
          </a:prstGeom>
          <a:solidFill>
            <a:srgbClr val="CF8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5400" b="1" dirty="0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07504" y="492058"/>
            <a:ext cx="75608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7504" y="1556792"/>
            <a:ext cx="8928992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7584" y="6381328"/>
            <a:ext cx="1296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fld id="{7040E068-7B10-4808-AC05-E009E8B75B2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2195736" y="6381328"/>
            <a:ext cx="460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r>
              <a:rPr lang="sk-SK" smtClean="0"/>
              <a:t>Univerzitný vedecký park - TECHNICOM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20040" y="6381328"/>
            <a:ext cx="63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 CE" panose="020B0604020202020204" pitchFamily="34" charset="-18"/>
              </a:defRPr>
            </a:lvl1pPr>
          </a:lstStyle>
          <a:p>
            <a:pPr algn="l"/>
            <a:r>
              <a:rPr lang="en-US" dirty="0" smtClean="0"/>
              <a:t>#</a:t>
            </a:r>
            <a:fld id="{D9E5E930-5FC7-4DDC-B4AE-C21593C60A01}" type="slidenum">
              <a:rPr lang="sk-SK" smtClean="0"/>
              <a:pPr algn="l"/>
              <a:t>‹#›</a:t>
            </a:fld>
            <a:endParaRPr lang="sk-SK" dirty="0"/>
          </a:p>
        </p:txBody>
      </p:sp>
      <p:sp>
        <p:nvSpPr>
          <p:cNvPr id="9" name="Ovál 8"/>
          <p:cNvSpPr/>
          <p:nvPr/>
        </p:nvSpPr>
        <p:spPr>
          <a:xfrm>
            <a:off x="7740352" y="260648"/>
            <a:ext cx="1296144" cy="1296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3" descr="k:\upjs_prezentacia\LogoUPJSfarebne.e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24" y="38410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:\upjs_prezentacia\nazov_upjs_cierna.wm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9" y="0"/>
            <a:ext cx="4240213" cy="3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199643"/>
            <a:ext cx="2030800" cy="602894"/>
          </a:xfrm>
          <a:prstGeom prst="rect">
            <a:avLst/>
          </a:prstGeom>
        </p:spPr>
      </p:pic>
      <p:sp>
        <p:nvSpPr>
          <p:cNvPr id="13" name="Obdĺžnik 12"/>
          <p:cNvSpPr/>
          <p:nvPr userDrawn="1"/>
        </p:nvSpPr>
        <p:spPr>
          <a:xfrm>
            <a:off x="0" y="6122096"/>
            <a:ext cx="9144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315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CE" panose="020B0604020202020204" pitchFamily="34" charset="-18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CE" panose="020B0604020202020204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CE" panose="020B0604020202020204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CE" panose="020B0604020202020204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CE" panose="020B0604020202020204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307975" y="3886200"/>
            <a:ext cx="8512497" cy="1126976"/>
          </a:xfrm>
        </p:spPr>
        <p:txBody>
          <a:bodyPr>
            <a:normAutofit fontScale="62500" lnSpcReduction="20000"/>
          </a:bodyPr>
          <a:lstStyle/>
          <a:p>
            <a:r>
              <a:rPr lang="sv-SE" b="1" dirty="0"/>
              <a:t>GIS - Laboratórium geografických informačných systémov</a:t>
            </a:r>
          </a:p>
          <a:p>
            <a:r>
              <a:rPr lang="sv-SE" b="1" dirty="0"/>
              <a:t>Saftra 3D </a:t>
            </a:r>
            <a:r>
              <a:rPr lang="sv-SE" b="1" dirty="0" smtClean="0"/>
              <a:t>mapping</a:t>
            </a:r>
            <a:r>
              <a:rPr lang="sk-SK" b="1" dirty="0" smtClean="0"/>
              <a:t> s.r.o.</a:t>
            </a:r>
          </a:p>
          <a:p>
            <a:r>
              <a:rPr lang="sk-SK" sz="2900" dirty="0" smtClean="0"/>
              <a:t>Michal Gallay, Ján </a:t>
            </a:r>
            <a:r>
              <a:rPr lang="sk-SK" sz="2900" dirty="0" err="1" smtClean="0"/>
              <a:t>Kaňuk</a:t>
            </a:r>
            <a:endParaRPr lang="sk-SK" sz="2900" dirty="0"/>
          </a:p>
        </p:txBody>
      </p:sp>
      <p:sp>
        <p:nvSpPr>
          <p:cNvPr id="4" name="AutoShape 2" descr="Výsledok vyhľadávania obrázkov pre dopyt elearn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ýsledok vyhľadávania obrázkov pre dopyt elearn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6" descr="Výsledok vyhľadávania obrázkov pre dopyt elearn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3" y="1531640"/>
            <a:ext cx="1087997" cy="18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Vyvolané </a:t>
            </a:r>
            <a:r>
              <a:rPr lang="sk-SK" dirty="0" smtClean="0"/>
              <a:t>projekty vďaka </a:t>
            </a:r>
            <a:r>
              <a:rPr lang="sk-SK" dirty="0" err="1" smtClean="0"/>
              <a:t>TECHNICOMu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1800" dirty="0" smtClean="0"/>
              <a:t>ESA-PECS</a:t>
            </a:r>
            <a:r>
              <a:rPr lang="en-US" sz="1800" dirty="0" smtClean="0"/>
              <a:t>: </a:t>
            </a:r>
            <a:r>
              <a:rPr lang="en-US" sz="1800" b="1" dirty="0"/>
              <a:t>Simulating the cooling effect of urban greenery based on solar radiation modelling and a new generation of ESA </a:t>
            </a:r>
            <a:r>
              <a:rPr lang="en-US" sz="1800" b="1" dirty="0" smtClean="0"/>
              <a:t>sensors</a:t>
            </a:r>
            <a:r>
              <a:rPr lang="sk-SK" sz="1800" dirty="0" smtClean="0"/>
              <a:t> (50 000 EUR)</a:t>
            </a:r>
          </a:p>
          <a:p>
            <a:r>
              <a:rPr lang="sk-SK" sz="1800" dirty="0" smtClean="0"/>
              <a:t>SKHU/1601/4.1/052 </a:t>
            </a:r>
            <a:r>
              <a:rPr lang="sk-SK" sz="1800" dirty="0" err="1" smtClean="0"/>
              <a:t>Interreg</a:t>
            </a:r>
            <a:r>
              <a:rPr lang="sk-SK" sz="1800" dirty="0" smtClean="0"/>
              <a:t> </a:t>
            </a:r>
            <a:r>
              <a:rPr lang="sk-SK" sz="1800" dirty="0"/>
              <a:t>V-A </a:t>
            </a:r>
            <a:r>
              <a:rPr lang="sk-SK" sz="1800" dirty="0" err="1"/>
              <a:t>Slovakia-Hungary</a:t>
            </a:r>
            <a:r>
              <a:rPr lang="sk-SK" sz="1800" dirty="0"/>
              <a:t>: </a:t>
            </a:r>
            <a:r>
              <a:rPr lang="sk-SK" sz="1800" b="1" dirty="0"/>
              <a:t>TOKAJGIS</a:t>
            </a:r>
            <a:r>
              <a:rPr lang="sk-SK" sz="1800" dirty="0"/>
              <a:t> - </a:t>
            </a:r>
            <a:r>
              <a:rPr lang="sk-SK" sz="1800" dirty="0" smtClean="0"/>
              <a:t>(</a:t>
            </a:r>
            <a:r>
              <a:rPr lang="sk-SK" sz="1800" dirty="0"/>
              <a:t>150 000 EUR)</a:t>
            </a:r>
            <a:endParaRPr lang="en-GB" sz="1800" dirty="0"/>
          </a:p>
          <a:p>
            <a:r>
              <a:rPr lang="en-US" sz="1800" dirty="0" smtClean="0"/>
              <a:t>APVV-15-0054</a:t>
            </a:r>
            <a:r>
              <a:rPr lang="en-US" sz="1800" dirty="0"/>
              <a:t>: </a:t>
            </a:r>
            <a:r>
              <a:rPr lang="en-US" sz="1800" b="1" dirty="0"/>
              <a:t>Physically based segmentation of </a:t>
            </a:r>
            <a:r>
              <a:rPr lang="en-US" sz="1800" b="1" dirty="0" err="1"/>
              <a:t>georelief</a:t>
            </a:r>
            <a:r>
              <a:rPr lang="en-US" sz="1800" b="1" dirty="0"/>
              <a:t> and its geoscience </a:t>
            </a:r>
            <a:r>
              <a:rPr lang="en-US" sz="1800" b="1" dirty="0" smtClean="0"/>
              <a:t>application</a:t>
            </a:r>
            <a:r>
              <a:rPr lang="sk-SK" sz="1800" dirty="0" smtClean="0"/>
              <a:t> (59 000 EUR / UPJŠ) + UKBA</a:t>
            </a:r>
          </a:p>
          <a:p>
            <a:r>
              <a:rPr lang="en-US" sz="1800" dirty="0" smtClean="0"/>
              <a:t>VEGA </a:t>
            </a:r>
            <a:r>
              <a:rPr lang="en-US" sz="1800" dirty="0"/>
              <a:t>1/0474/16: </a:t>
            </a:r>
            <a:r>
              <a:rPr lang="sk-SK" sz="1800" b="1" dirty="0"/>
              <a:t>Simulácia a dynamická vizualizácia </a:t>
            </a:r>
            <a:r>
              <a:rPr lang="sk-SK" sz="1800" b="1" dirty="0" err="1"/>
              <a:t>geopriestorových</a:t>
            </a:r>
            <a:r>
              <a:rPr lang="sk-SK" sz="1800" b="1" dirty="0"/>
              <a:t> </a:t>
            </a:r>
            <a:r>
              <a:rPr lang="sk-SK" sz="1800" b="1" dirty="0" smtClean="0"/>
              <a:t>procesov </a:t>
            </a:r>
            <a:r>
              <a:rPr lang="sk-SK" sz="1800" dirty="0" smtClean="0"/>
              <a:t>(30 000 EUR)</a:t>
            </a:r>
            <a:endParaRPr lang="sk-SK" sz="1800" dirty="0"/>
          </a:p>
          <a:p>
            <a:r>
              <a:rPr lang="sk-SK" sz="1800" dirty="0" smtClean="0"/>
              <a:t>VEGA </a:t>
            </a:r>
            <a:r>
              <a:rPr lang="sk-SK" sz="1800" dirty="0"/>
              <a:t>1/0963/17: </a:t>
            </a:r>
            <a:r>
              <a:rPr lang="sk-SK" sz="1800" b="1" dirty="0" smtClean="0"/>
              <a:t>Dynamika krajiny </a:t>
            </a:r>
            <a:r>
              <a:rPr lang="sk-SK" sz="1800" b="1" dirty="0"/>
              <a:t>vo vysokom </a:t>
            </a:r>
            <a:r>
              <a:rPr lang="sk-SK" sz="1800" b="1" dirty="0" smtClean="0"/>
              <a:t>rozlíšení  </a:t>
            </a:r>
            <a:r>
              <a:rPr lang="sk-SK" sz="1800" dirty="0" smtClean="0"/>
              <a:t>(36 000 EUR)</a:t>
            </a:r>
          </a:p>
          <a:p>
            <a:r>
              <a:rPr lang="sk-SK" sz="1800" dirty="0" smtClean="0"/>
              <a:t>VEGA </a:t>
            </a:r>
            <a:r>
              <a:rPr lang="en-GB" sz="1800" dirty="0" smtClean="0"/>
              <a:t>1/0839/18</a:t>
            </a:r>
            <a:r>
              <a:rPr lang="sk-SK" sz="1800" dirty="0" smtClean="0"/>
              <a:t>: </a:t>
            </a:r>
            <a:r>
              <a:rPr lang="en-GB" sz="1800" b="1" dirty="0" err="1" smtClean="0"/>
              <a:t>Návrh</a:t>
            </a:r>
            <a:r>
              <a:rPr lang="en-GB" sz="1800" b="1" dirty="0" smtClean="0"/>
              <a:t> </a:t>
            </a:r>
            <a:r>
              <a:rPr lang="en-GB" sz="1800" b="1" dirty="0" err="1"/>
              <a:t>nového</a:t>
            </a:r>
            <a:r>
              <a:rPr lang="en-GB" sz="1800" b="1" dirty="0"/>
              <a:t> </a:t>
            </a:r>
            <a:r>
              <a:rPr lang="en-GB" sz="1800" b="1" dirty="0" err="1"/>
              <a:t>modulu</a:t>
            </a:r>
            <a:r>
              <a:rPr lang="en-GB" sz="1800" b="1" dirty="0"/>
              <a:t> v3.sun pre </a:t>
            </a:r>
            <a:r>
              <a:rPr lang="en-GB" sz="1800" b="1" dirty="0" err="1"/>
              <a:t>výpočet</a:t>
            </a:r>
            <a:r>
              <a:rPr lang="en-GB" sz="1800" b="1" dirty="0"/>
              <a:t> </a:t>
            </a:r>
            <a:r>
              <a:rPr lang="en-GB" sz="1800" b="1" dirty="0" err="1"/>
              <a:t>distribúcie</a:t>
            </a:r>
            <a:r>
              <a:rPr lang="en-GB" sz="1800" b="1" dirty="0"/>
              <a:t> </a:t>
            </a:r>
            <a:r>
              <a:rPr lang="en-GB" sz="1800" b="1" dirty="0" err="1"/>
              <a:t>energie</a:t>
            </a:r>
            <a:r>
              <a:rPr lang="en-GB" sz="1800" b="1" dirty="0"/>
              <a:t> </a:t>
            </a:r>
            <a:r>
              <a:rPr lang="en-GB" sz="1800" b="1" dirty="0" err="1"/>
              <a:t>slnečného</a:t>
            </a:r>
            <a:r>
              <a:rPr lang="en-GB" sz="1800" b="1" dirty="0"/>
              <a:t> </a:t>
            </a:r>
            <a:r>
              <a:rPr lang="en-GB" sz="1800" b="1" dirty="0" err="1"/>
              <a:t>žiarenia</a:t>
            </a:r>
            <a:r>
              <a:rPr lang="en-GB" sz="1800" b="1" dirty="0"/>
              <a:t> </a:t>
            </a:r>
            <a:r>
              <a:rPr lang="en-GB" sz="1800" dirty="0"/>
              <a:t>pre </a:t>
            </a:r>
            <a:r>
              <a:rPr lang="en-GB" sz="1800" dirty="0" err="1"/>
              <a:t>digitálne</a:t>
            </a:r>
            <a:r>
              <a:rPr lang="en-GB" sz="1800" dirty="0"/>
              <a:t> 3D </a:t>
            </a:r>
            <a:r>
              <a:rPr lang="en-GB" sz="1800" dirty="0" err="1" smtClean="0"/>
              <a:t>objekty</a:t>
            </a:r>
            <a:r>
              <a:rPr lang="sk-SK" sz="1800" dirty="0" smtClean="0"/>
              <a:t> </a:t>
            </a:r>
            <a:r>
              <a:rPr lang="en-GB" sz="1800" dirty="0" err="1" smtClean="0"/>
              <a:t>odvodené</a:t>
            </a:r>
            <a:r>
              <a:rPr lang="en-GB" sz="1800" dirty="0" smtClean="0"/>
              <a:t> </a:t>
            </a:r>
            <a:r>
              <a:rPr lang="en-GB" sz="1800" dirty="0"/>
              <a:t>z </a:t>
            </a:r>
            <a:r>
              <a:rPr lang="en-GB" sz="1800" dirty="0" err="1"/>
              <a:t>mračna</a:t>
            </a:r>
            <a:r>
              <a:rPr lang="en-GB" sz="1800" dirty="0"/>
              <a:t> </a:t>
            </a:r>
            <a:r>
              <a:rPr lang="en-GB" sz="1800" dirty="0" err="1"/>
              <a:t>bodov</a:t>
            </a:r>
            <a:r>
              <a:rPr lang="en-GB" sz="1800" dirty="0"/>
              <a:t> </a:t>
            </a:r>
            <a:r>
              <a:rPr lang="en-GB" sz="1800" dirty="0" err="1"/>
              <a:t>pomocou</a:t>
            </a:r>
            <a:r>
              <a:rPr lang="en-GB" sz="1800" dirty="0"/>
              <a:t> </a:t>
            </a:r>
            <a:r>
              <a:rPr lang="en-GB" sz="1800" dirty="0" err="1"/>
              <a:t>adaptívnych</a:t>
            </a:r>
            <a:r>
              <a:rPr lang="en-GB" sz="1800" dirty="0"/>
              <a:t> </a:t>
            </a:r>
            <a:r>
              <a:rPr lang="en-GB" sz="1800" dirty="0" err="1"/>
              <a:t>metód</a:t>
            </a:r>
            <a:r>
              <a:rPr lang="en-GB" sz="1800" dirty="0"/>
              <a:t> </a:t>
            </a:r>
            <a:r>
              <a:rPr lang="en-GB" sz="1800" dirty="0" err="1" smtClean="0"/>
              <a:t>triangulácie</a:t>
            </a:r>
            <a:r>
              <a:rPr lang="sk-SK" sz="1800" dirty="0" smtClean="0"/>
              <a:t>  (30 </a:t>
            </a:r>
            <a:r>
              <a:rPr lang="sk-SK" sz="1800" dirty="0"/>
              <a:t>000 </a:t>
            </a:r>
            <a:r>
              <a:rPr lang="sk-SK" sz="1800" dirty="0" smtClean="0"/>
              <a:t>EUR)</a:t>
            </a:r>
          </a:p>
          <a:p>
            <a:r>
              <a:rPr lang="sk-SK" sz="2400" b="1" dirty="0" smtClean="0"/>
              <a:t>SPOLU: 355 000 EUR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88AE2B0-86C2-45AE-A9C3-1BE7371AFC9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56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Vyvolané </a:t>
            </a:r>
            <a:r>
              <a:rPr lang="sk-SK" dirty="0" smtClean="0"/>
              <a:t>publikácie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496" y="1556792"/>
            <a:ext cx="9036496" cy="4536505"/>
          </a:xfrm>
        </p:spPr>
        <p:txBody>
          <a:bodyPr>
            <a:noAutofit/>
          </a:bodyPr>
          <a:lstStyle/>
          <a:p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HOFIERKA, J., GALLAY, M., ŠAŠAK, J., BANDURA, 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P., 2018.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karst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sinkholes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forested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karst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airborne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Geomorphology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100" dirty="0" smtClean="0"/>
              <a:t>308</a:t>
            </a:r>
            <a:r>
              <a:rPr lang="sk-SK" sz="1100" dirty="0"/>
              <a:t>, </a:t>
            </a:r>
            <a:r>
              <a:rPr lang="sk-SK" sz="1100" dirty="0" smtClean="0"/>
              <a:t>265-277.</a:t>
            </a:r>
          </a:p>
          <a:p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KAŇUK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J., GALLAY, M., ECK, C., ZGRAGGEN, C., DVORNÝ, E., 2018.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Unmanned helicopter solution for survey grade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hyperspectral mapping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manuscript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ONAČILLOVÁ, K., GALLAY, M.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2018.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analysis of surface urban heat island based on LANDSAT ETM+ and OLI/TIRS imagery in the city of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Košice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Slovakia. </a:t>
            </a:r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Carpathian Journal of Earth and Environmental Sciences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13(2), 395 - 408.</a:t>
            </a: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HOFIERKA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J., LACKO, M., ZUBAL, S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., 2017.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Parallelization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interpolation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in GRASS GIS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OpenMP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Computers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Geosciences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107, 20-27.</a:t>
            </a:r>
          </a:p>
          <a:p>
            <a:r>
              <a:rPr lang="sk-SK" sz="1100" dirty="0" smtClean="0"/>
              <a:t>HOFIERKA</a:t>
            </a:r>
            <a:r>
              <a:rPr lang="sk-SK" sz="1100" dirty="0"/>
              <a:t>, J., HOCHMUTH, Z., KAŇUK, J., GALLAY, M., GESSERT, </a:t>
            </a:r>
            <a:r>
              <a:rPr lang="sk-SK" sz="1100" dirty="0" smtClean="0"/>
              <a:t>A., 2016. </a:t>
            </a:r>
            <a:r>
              <a:rPr lang="sk-SK" sz="1100" dirty="0"/>
              <a:t>Mapovanie jaskyne Domica pomocou </a:t>
            </a:r>
            <a:r>
              <a:rPr lang="sk-SK" sz="1100" dirty="0" err="1"/>
              <a:t>terestrického</a:t>
            </a:r>
            <a:r>
              <a:rPr lang="sk-SK" sz="1100" dirty="0"/>
              <a:t> laserového </a:t>
            </a:r>
            <a:r>
              <a:rPr lang="sk-SK" sz="1100" dirty="0" smtClean="0"/>
              <a:t>skenovania. </a:t>
            </a:r>
            <a:r>
              <a:rPr lang="sk-SK" sz="1100" b="1" i="1" dirty="0" smtClean="0"/>
              <a:t>Geografický </a:t>
            </a:r>
            <a:r>
              <a:rPr lang="sk-SK" sz="1100" b="1" i="1" dirty="0"/>
              <a:t>časopis</a:t>
            </a:r>
            <a:r>
              <a:rPr lang="sk-SK" sz="1100" dirty="0"/>
              <a:t>, 68, 1, 3-24. </a:t>
            </a:r>
            <a:endParaRPr lang="sk-SK" sz="1100" dirty="0" smtClean="0"/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GALLAY, M., HOCHMUTH, Z., KAŇUK, J., HOFIERKA,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J.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2016.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Geomorphometric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analysis of cave ceiling channels mapped with 3D terrestrial laser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Hydrolology</a:t>
            </a:r>
            <a:r>
              <a:rPr lang="en-GB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and Earth System Sciences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20,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1827-1849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HOFIERKA, J., GALLAY, M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endParaRPr lang="sk-SK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KAŇUK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J., ŠUPINSKÝ, J., ŠAŠAK, J. 2017.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High-resolution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urban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greenery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micro-climate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on 3D city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Archives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Photogrammetry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XLII-4/W7, 7-12</a:t>
            </a:r>
            <a:r>
              <a:rPr lang="sk-SK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GALLAY, M., ECK, C., ZGRAGGEN, C., KAŇUK, J., DVORNÝ, E., 2016.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airborne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hyperspectral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uav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r>
              <a:rPr lang="sk-SK" sz="11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Archives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Photogrammetry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sk-SK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sk-SK" sz="1100" dirty="0">
                <a:latin typeface="Arial" panose="020B0604020202020204" pitchFamily="34" charset="0"/>
                <a:cs typeface="Arial" panose="020B0604020202020204" pitchFamily="34" charset="0"/>
              </a:rPr>
              <a:t>, XLI-B1, 823-827.</a:t>
            </a:r>
          </a:p>
          <a:p>
            <a:endParaRPr lang="sk-SK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88AE2B0-86C2-45AE-A9C3-1BE7371AFC9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14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2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Existuje v rámci Ústavu geografie PF UPJŠ</a:t>
            </a:r>
          </a:p>
          <a:p>
            <a:r>
              <a:rPr lang="sk-SK" sz="1800" dirty="0" smtClean="0"/>
              <a:t>Infraštruktúra pre zber, spracovanie a analýzu geografických informácií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800" dirty="0" smtClean="0"/>
              <a:t>V rámci UVP TECHNICOM </a:t>
            </a:r>
            <a:r>
              <a:rPr lang="sk-SK" sz="1800" dirty="0"/>
              <a:t>dodané v r. </a:t>
            </a:r>
            <a:r>
              <a:rPr lang="sk-SK" sz="1800" dirty="0" smtClean="0"/>
              <a:t>2015: </a:t>
            </a:r>
          </a:p>
          <a:p>
            <a:pPr lvl="1"/>
            <a:r>
              <a:rPr lang="sk-SK" sz="1800" dirty="0" err="1" smtClean="0"/>
              <a:t>pozemny</a:t>
            </a:r>
            <a:r>
              <a:rPr lang="sk-SK" sz="1800" dirty="0" smtClean="0"/>
              <a:t> laserový skener </a:t>
            </a:r>
            <a:r>
              <a:rPr lang="sk-SK" sz="1800" dirty="0" smtClean="0"/>
              <a:t>VZ-1000, výrobca RIEGL</a:t>
            </a:r>
            <a:endParaRPr lang="sk-SK" sz="1800" dirty="0" smtClean="0"/>
          </a:p>
          <a:p>
            <a:pPr lvl="1"/>
            <a:r>
              <a:rPr lang="sk-SK" sz="1800" dirty="0" smtClean="0"/>
              <a:t>bezpilotný letecký systém </a:t>
            </a:r>
            <a:r>
              <a:rPr lang="sk-SK" sz="1800" dirty="0" err="1" smtClean="0"/>
              <a:t>Scout</a:t>
            </a:r>
            <a:r>
              <a:rPr lang="sk-SK" sz="1800" dirty="0" smtClean="0"/>
              <a:t> </a:t>
            </a:r>
            <a:r>
              <a:rPr lang="sk-SK" sz="1800" dirty="0" smtClean="0"/>
              <a:t>B1-100, f. výrobca </a:t>
            </a:r>
            <a:r>
              <a:rPr lang="sk-SK" sz="1800" dirty="0" err="1" smtClean="0"/>
              <a:t>Aeroscout</a:t>
            </a:r>
            <a:r>
              <a:rPr lang="sk-SK" sz="1800" dirty="0" smtClean="0"/>
              <a:t> </a:t>
            </a:r>
            <a:r>
              <a:rPr lang="sk-SK" sz="1800" dirty="0" err="1" smtClean="0"/>
              <a:t>GmbH</a:t>
            </a:r>
            <a:endParaRPr lang="sk-SK" sz="1800" dirty="0" smtClean="0"/>
          </a:p>
          <a:p>
            <a:pPr lvl="1"/>
            <a:r>
              <a:rPr lang="sk-SK" sz="1800" dirty="0" smtClean="0"/>
              <a:t>Softvér </a:t>
            </a:r>
            <a:r>
              <a:rPr lang="en-US" sz="1800" dirty="0" smtClean="0"/>
              <a:t>ArcGIS </a:t>
            </a:r>
            <a:r>
              <a:rPr lang="en-US" sz="1800" dirty="0"/>
              <a:t>for Server Enterprise Advanced </a:t>
            </a:r>
            <a:r>
              <a:rPr lang="en-US" sz="1800" dirty="0" err="1"/>
              <a:t>Teaching&amp;Research</a:t>
            </a:r>
            <a:r>
              <a:rPr lang="en-US" sz="1800" dirty="0"/>
              <a:t> </a:t>
            </a:r>
            <a:r>
              <a:rPr lang="en-US" sz="1800" dirty="0" err="1" smtClean="0"/>
              <a:t>LabKit</a:t>
            </a:r>
            <a:endParaRPr lang="sk-SK" sz="1800" dirty="0" smtClean="0"/>
          </a:p>
          <a:p>
            <a:pPr lvl="1"/>
            <a:r>
              <a:rPr lang="sk-SK" sz="1800" dirty="0" smtClean="0"/>
              <a:t>Softvér </a:t>
            </a:r>
            <a:r>
              <a:rPr lang="en-US" sz="1800" dirty="0" smtClean="0"/>
              <a:t>ArcGIS </a:t>
            </a:r>
            <a:r>
              <a:rPr lang="en-US" sz="1800" dirty="0"/>
              <a:t>for Desktop </a:t>
            </a:r>
            <a:r>
              <a:rPr lang="en-US" sz="1800" dirty="0" smtClean="0"/>
              <a:t>Advanced Teaching </a:t>
            </a:r>
            <a:r>
              <a:rPr lang="en-US" sz="1800" dirty="0"/>
              <a:t>Lab </a:t>
            </a:r>
            <a:r>
              <a:rPr lang="en-US" sz="1800" dirty="0" smtClean="0"/>
              <a:t>Pak</a:t>
            </a:r>
            <a:r>
              <a:rPr lang="sk-SK" sz="1800" dirty="0" smtClean="0"/>
              <a:t>, výrobca ESRI</a:t>
            </a:r>
            <a:endParaRPr lang="sk-SK" sz="1800" dirty="0" smtClean="0"/>
          </a:p>
        </p:txBody>
      </p:sp>
    </p:spTree>
    <p:extLst>
      <p:ext uri="{BB962C8B-B14F-4D97-AF65-F5344CB8AC3E}">
        <p14:creationId xmlns:p14="http://schemas.microsoft.com/office/powerpoint/2010/main" val="37889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8107"/>
            <a:ext cx="7056784" cy="446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3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556793"/>
            <a:ext cx="4896544" cy="36003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sz="2000" dirty="0" smtClean="0"/>
              <a:t>Bezpilotný letecký systém </a:t>
            </a:r>
            <a:r>
              <a:rPr lang="sk-SK" sz="2000" dirty="0" err="1" smtClean="0"/>
              <a:t>Scout</a:t>
            </a:r>
            <a:r>
              <a:rPr lang="sk-SK" sz="2000" dirty="0" smtClean="0"/>
              <a:t> B1-100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455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4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err="1" smtClean="0"/>
              <a:t>Scout</a:t>
            </a:r>
            <a:r>
              <a:rPr lang="sk-SK" sz="2000" dirty="0" smtClean="0"/>
              <a:t> B1-100 + </a:t>
            </a:r>
            <a:r>
              <a:rPr lang="sk-SK" sz="2000" dirty="0" err="1" smtClean="0"/>
              <a:t>lidar</a:t>
            </a:r>
            <a:r>
              <a:rPr lang="sk-SK" sz="2000" dirty="0" smtClean="0"/>
              <a:t> + fotogrametria</a:t>
            </a:r>
            <a:endParaRPr lang="sk-SK" sz="2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477" y="3794508"/>
            <a:ext cx="3967687" cy="177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6" descr="railway_UAS_ALS_level_of_detail_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2250" y="2508698"/>
            <a:ext cx="2520739" cy="112430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lokTextu 18"/>
          <p:cNvSpPr txBox="1"/>
          <p:nvPr/>
        </p:nvSpPr>
        <p:spPr>
          <a:xfrm>
            <a:off x="5188687" y="3860630"/>
            <a:ext cx="2648603" cy="18892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k-SK" sz="1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sk-SK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point </a:t>
            </a:r>
            <a:r>
              <a:rPr lang="sk-SK" sz="1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sk-SK" sz="1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1500 points/m2</a:t>
            </a:r>
            <a:endParaRPr lang="en-GB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107504" y="2124685"/>
            <a:ext cx="2969141" cy="2663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sk-SK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k-SK" sz="1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sk-SK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en-GB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" y="2508698"/>
            <a:ext cx="3747447" cy="305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Obrázok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88" y="1626402"/>
            <a:ext cx="2843808" cy="20906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BlokTextu 19"/>
          <p:cNvSpPr txBox="1"/>
          <p:nvPr/>
        </p:nvSpPr>
        <p:spPr>
          <a:xfrm>
            <a:off x="5385612" y="1484784"/>
            <a:ext cx="278678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050" spc="15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Riegl</a:t>
            </a:r>
            <a:r>
              <a:rPr lang="en-GB" sz="1050" spc="1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VUX-1 </a:t>
            </a:r>
            <a:endParaRPr lang="sk-SK" sz="1050" spc="15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b="1" spc="1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GB" sz="1050" b="1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scanner </a:t>
            </a:r>
            <a:r>
              <a:rPr lang="en-GB" sz="1050" b="1" spc="1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sk-SK" sz="1050" b="1" spc="15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sk-SK" sz="1050" b="1" spc="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b="1" spc="1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cxnSp>
        <p:nvCxnSpPr>
          <p:cNvPr id="58" name="Rovná spojovacia šípka 57"/>
          <p:cNvCxnSpPr/>
          <p:nvPr/>
        </p:nvCxnSpPr>
        <p:spPr>
          <a:xfrm flipH="1">
            <a:off x="4716016" y="3356992"/>
            <a:ext cx="144016" cy="6925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ovná spojovacia šípka 62"/>
          <p:cNvCxnSpPr/>
          <p:nvPr/>
        </p:nvCxnSpPr>
        <p:spPr>
          <a:xfrm>
            <a:off x="1835696" y="3212976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ovná spojovacia šípka 65"/>
          <p:cNvCxnSpPr/>
          <p:nvPr/>
        </p:nvCxnSpPr>
        <p:spPr>
          <a:xfrm flipH="1">
            <a:off x="2348136" y="3860630"/>
            <a:ext cx="207640" cy="5044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bdĺžnik 69"/>
          <p:cNvSpPr/>
          <p:nvPr/>
        </p:nvSpPr>
        <p:spPr>
          <a:xfrm>
            <a:off x="35496" y="5589240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>
                <a:latin typeface="Arial" panose="020B0604020202020204" pitchFamily="34" charset="0"/>
                <a:cs typeface="Arial" panose="020B0604020202020204" pitchFamily="34" charset="0"/>
              </a:rPr>
              <a:t>KAŇUK, J., 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GALLAY</a:t>
            </a:r>
            <a:r>
              <a:rPr lang="sk-SK" sz="1200" b="1" dirty="0">
                <a:latin typeface="Arial" panose="020B0604020202020204" pitchFamily="34" charset="0"/>
                <a:cs typeface="Arial" panose="020B0604020202020204" pitchFamily="34" charset="0"/>
              </a:rPr>
              <a:t>, M., </a:t>
            </a:r>
            <a:r>
              <a:rPr lang="sk-SK" sz="1200" dirty="0">
                <a:latin typeface="Arial" panose="020B0604020202020204" pitchFamily="34" charset="0"/>
                <a:cs typeface="Arial" panose="020B0604020202020204" pitchFamily="34" charset="0"/>
              </a:rPr>
              <a:t>ECK, C., ZGRAGGEN, C.,</a:t>
            </a:r>
            <a:r>
              <a:rPr lang="sk-SK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DVORNÝ</a:t>
            </a:r>
            <a:r>
              <a:rPr lang="sk-SK" sz="1200" b="1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sk-SK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Unmanned helicopter solution for survey grade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hyperspectral mapping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  <a:r>
              <a:rPr lang="sk-SK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sk-SK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Accepted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manuscript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5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err="1"/>
              <a:t>Scout</a:t>
            </a:r>
            <a:r>
              <a:rPr lang="sk-SK" sz="2000" dirty="0"/>
              <a:t> B1-100 + </a:t>
            </a:r>
            <a:r>
              <a:rPr lang="sk-SK" sz="2000" dirty="0" err="1" smtClean="0"/>
              <a:t>hyperspektrálne</a:t>
            </a:r>
            <a:r>
              <a:rPr lang="sk-SK" sz="2000" dirty="0" smtClean="0"/>
              <a:t> skenovanie/</a:t>
            </a:r>
            <a:r>
              <a:rPr lang="sk-SK" sz="2000" dirty="0" err="1" smtClean="0"/>
              <a:t>spektrometria</a:t>
            </a:r>
            <a:endParaRPr lang="sk-SK" sz="20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3228296" y="2199060"/>
            <a:ext cx="2989637" cy="3338837"/>
            <a:chOff x="4595516" y="1440514"/>
            <a:chExt cx="4512988" cy="5040121"/>
          </a:xfrm>
        </p:grpSpPr>
        <p:grpSp>
          <p:nvGrpSpPr>
            <p:cNvPr id="21" name="Skupina 20"/>
            <p:cNvGrpSpPr/>
            <p:nvPr/>
          </p:nvGrpSpPr>
          <p:grpSpPr>
            <a:xfrm>
              <a:off x="4595516" y="2020198"/>
              <a:ext cx="4512988" cy="4460437"/>
              <a:chOff x="4929985" y="2188487"/>
              <a:chExt cx="3489890" cy="3441258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929985" y="2188487"/>
                <a:ext cx="3489890" cy="344125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23" name="Picture 2" descr="Boresight_1_2015-10-21_13-22-10-rect_JPEG"/>
              <p:cNvPicPr>
                <a:picLocks noChangeArrowheads="1"/>
              </p:cNvPicPr>
              <p:nvPr/>
            </p:nvPicPr>
            <p:blipFill>
              <a:blip r:embed="rId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4072" y="2341614"/>
                <a:ext cx="2449806" cy="2868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Rovná spojovacia šípka 23"/>
            <p:cNvCxnSpPr/>
            <p:nvPr/>
          </p:nvCxnSpPr>
          <p:spPr>
            <a:xfrm>
              <a:off x="7274848" y="2380756"/>
              <a:ext cx="1379445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lokTextu 24"/>
            <p:cNvSpPr txBox="1"/>
            <p:nvPr/>
          </p:nvSpPr>
          <p:spPr>
            <a:xfrm>
              <a:off x="7642831" y="2380756"/>
              <a:ext cx="624233" cy="285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k-SK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</a:t>
              </a:r>
              <a:endParaRPr lang="sk-SK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BlokTextu 27"/>
            <p:cNvSpPr txBox="1"/>
            <p:nvPr/>
          </p:nvSpPr>
          <p:spPr>
            <a:xfrm>
              <a:off x="4595517" y="1440514"/>
              <a:ext cx="4512987" cy="402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sk-SK" sz="12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r>
                <a:rPr lang="sk-SK" sz="12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12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accuracy</a:t>
              </a:r>
              <a:r>
                <a:rPr lang="sk-SK" sz="12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sk-SK" sz="12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spectral</a:t>
              </a:r>
              <a:r>
                <a:rPr lang="sk-SK" sz="12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12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domain</a:t>
              </a:r>
              <a:endParaRPr lang="en-GB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00" y="2662338"/>
            <a:ext cx="2808312" cy="251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6228184" y="2852936"/>
            <a:ext cx="4459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000" dirty="0" err="1" smtClean="0"/>
              <a:t>scan</a:t>
            </a:r>
            <a:r>
              <a:rPr lang="sk-SK" sz="1000" dirty="0" smtClean="0"/>
              <a:t> </a:t>
            </a:r>
          </a:p>
          <a:p>
            <a:r>
              <a:rPr lang="sk-SK" sz="1000" dirty="0" err="1" smtClean="0"/>
              <a:t>lines</a:t>
            </a:r>
            <a:endParaRPr lang="en-GB" sz="1000" dirty="0"/>
          </a:p>
        </p:txBody>
      </p:sp>
      <p:sp>
        <p:nvSpPr>
          <p:cNvPr id="29" name="Obdĺžnik 28"/>
          <p:cNvSpPr/>
          <p:nvPr/>
        </p:nvSpPr>
        <p:spPr>
          <a:xfrm>
            <a:off x="35496" y="5661248"/>
            <a:ext cx="8844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b="1" dirty="0">
                <a:latin typeface="Arial" panose="020B0604020202020204" pitchFamily="34" charset="0"/>
                <a:cs typeface="Arial" panose="020B0604020202020204" pitchFamily="34" charset="0"/>
              </a:rPr>
              <a:t>GALLAY, M., 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ECK, C., ZGRAGGEN, C.,</a:t>
            </a:r>
            <a:r>
              <a:rPr lang="sk-SK" sz="1000" b="1" dirty="0">
                <a:latin typeface="Arial" panose="020B0604020202020204" pitchFamily="34" charset="0"/>
                <a:cs typeface="Arial" panose="020B0604020202020204" pitchFamily="34" charset="0"/>
              </a:rPr>
              <a:t> KAŇUK, J., DVORNÝ, E. 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(2016).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airborne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hyperspectral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uav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dirty="0" err="1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. Arch. Photogramm.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Sens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sk-SK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k-SK" sz="1000" dirty="0">
                <a:latin typeface="Arial" panose="020B0604020202020204" pitchFamily="34" charset="0"/>
                <a:cs typeface="Arial" panose="020B0604020202020204" pitchFamily="34" charset="0"/>
              </a:rPr>
              <a:t>, XLI-B1, 823-827, doi:10.5194/isprs-archives-XLI-B1-823-2016, 2016.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Obrázo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2492896"/>
            <a:ext cx="3045993" cy="2684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BlokTextu 30"/>
          <p:cNvSpPr txBox="1"/>
          <p:nvPr/>
        </p:nvSpPr>
        <p:spPr>
          <a:xfrm>
            <a:off x="83882" y="2005390"/>
            <a:ext cx="3048784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050" b="1" spc="150" dirty="0" smtClean="0">
                <a:solidFill>
                  <a:schemeClr val="tx2"/>
                </a:solidFill>
              </a:rPr>
              <a:t>H</a:t>
            </a:r>
            <a:r>
              <a:rPr lang="en-GB" sz="1050" b="1" spc="150" dirty="0" err="1" smtClean="0">
                <a:solidFill>
                  <a:schemeClr val="tx2"/>
                </a:solidFill>
              </a:rPr>
              <a:t>yperspectral</a:t>
            </a:r>
            <a:r>
              <a:rPr lang="en-GB" sz="1050" spc="150" dirty="0" smtClean="0">
                <a:solidFill>
                  <a:schemeClr val="tx2"/>
                </a:solidFill>
              </a:rPr>
              <a:t> </a:t>
            </a:r>
            <a:r>
              <a:rPr lang="en-GB" sz="1050" spc="150" dirty="0">
                <a:solidFill>
                  <a:schemeClr val="tx2"/>
                </a:solidFill>
              </a:rPr>
              <a:t>camera</a:t>
            </a:r>
            <a:endParaRPr lang="en-US" sz="1050" spc="150" dirty="0">
              <a:solidFill>
                <a:schemeClr val="tx2"/>
              </a:solidFill>
            </a:endParaRPr>
          </a:p>
          <a:p>
            <a:r>
              <a:rPr lang="en-GB" sz="1050" spc="150" dirty="0" smtClean="0">
                <a:solidFill>
                  <a:schemeClr val="tx2"/>
                </a:solidFill>
                <a:latin typeface="+mn-lt"/>
                <a:cs typeface="+mn-cs"/>
              </a:rPr>
              <a:t>AISA Kestrel 10 </a:t>
            </a:r>
            <a:r>
              <a:rPr lang="sk-SK" sz="1050" spc="150" dirty="0" smtClean="0">
                <a:solidFill>
                  <a:schemeClr val="tx2"/>
                </a:solidFill>
                <a:latin typeface="+mn-lt"/>
                <a:cs typeface="+mn-cs"/>
              </a:rPr>
              <a:t>by </a:t>
            </a:r>
            <a:r>
              <a:rPr lang="sk-SK" sz="1050" spc="150" dirty="0" err="1" smtClean="0">
                <a:solidFill>
                  <a:schemeClr val="tx2"/>
                </a:solidFill>
                <a:latin typeface="+mn-lt"/>
                <a:cs typeface="+mn-cs"/>
              </a:rPr>
              <a:t>Specim</a:t>
            </a:r>
            <a:endParaRPr lang="en-US" sz="1050" spc="15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6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453650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Spolupráca: </a:t>
            </a:r>
            <a:r>
              <a:rPr lang="sk-SK" sz="2000" dirty="0" err="1" smtClean="0"/>
              <a:t>Technical</a:t>
            </a:r>
            <a:r>
              <a:rPr lang="sk-SK" sz="2000" dirty="0" smtClean="0"/>
              <a:t> </a:t>
            </a:r>
            <a:r>
              <a:rPr lang="sk-SK" sz="2000" dirty="0" err="1" smtClean="0"/>
              <a:t>University</a:t>
            </a:r>
            <a:r>
              <a:rPr lang="sk-SK" sz="2000" dirty="0" smtClean="0"/>
              <a:t> </a:t>
            </a:r>
            <a:r>
              <a:rPr lang="sk-SK" sz="2000" dirty="0" err="1" smtClean="0"/>
              <a:t>Vienna</a:t>
            </a:r>
            <a:r>
              <a:rPr lang="sk-SK" sz="2000" dirty="0" smtClean="0"/>
              <a:t>, </a:t>
            </a:r>
            <a:r>
              <a:rPr lang="sk-SK" sz="2000" dirty="0" err="1" smtClean="0"/>
              <a:t>Aeroscout</a:t>
            </a:r>
            <a:r>
              <a:rPr lang="sk-SK" sz="2000" dirty="0" smtClean="0"/>
              <a:t> </a:t>
            </a:r>
            <a:r>
              <a:rPr lang="sk-SK" sz="2000" dirty="0" err="1" smtClean="0"/>
              <a:t>GmbH</a:t>
            </a:r>
            <a:r>
              <a:rPr lang="sk-SK" sz="2000" dirty="0" smtClean="0"/>
              <a:t>, UPJŠ</a:t>
            </a:r>
            <a:endParaRPr lang="sk-SK" sz="2000" dirty="0"/>
          </a:p>
        </p:txBody>
      </p:sp>
      <p:pic>
        <p:nvPicPr>
          <p:cNvPr id="30" name="Picture 2" descr="lidar_resul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13" y="3484163"/>
            <a:ext cx="5562084" cy="2321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lipboard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0813" y="3484163"/>
            <a:ext cx="2799379" cy="2321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ALS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59" y="3484163"/>
            <a:ext cx="2819360" cy="2321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BlokTextu 32"/>
          <p:cNvSpPr txBox="1"/>
          <p:nvPr/>
        </p:nvSpPr>
        <p:spPr>
          <a:xfrm>
            <a:off x="585160" y="2073622"/>
            <a:ext cx="261868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Laserové skenovanie v Alpách, západné Rakúsko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8" descr="vset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13" y="1890033"/>
            <a:ext cx="2799379" cy="1561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ĺžnik 34"/>
          <p:cNvSpPr/>
          <p:nvPr/>
        </p:nvSpPr>
        <p:spPr>
          <a:xfrm>
            <a:off x="7681544" y="3484163"/>
            <a:ext cx="1381353" cy="4179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BlokTextu 35"/>
          <p:cNvSpPr txBox="1"/>
          <p:nvPr/>
        </p:nvSpPr>
        <p:spPr>
          <a:xfrm>
            <a:off x="6372199" y="2987885"/>
            <a:ext cx="269069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200" dirty="0" err="1" smtClean="0"/>
              <a:t>Highly</a:t>
            </a:r>
            <a:r>
              <a:rPr lang="sk-SK" sz="1200" dirty="0" smtClean="0"/>
              <a:t> </a:t>
            </a:r>
            <a:r>
              <a:rPr lang="sk-SK" sz="1200" dirty="0" err="1" smtClean="0"/>
              <a:t>detailed</a:t>
            </a:r>
            <a:r>
              <a:rPr lang="sk-SK" sz="1200" dirty="0" smtClean="0"/>
              <a:t> </a:t>
            </a:r>
            <a:r>
              <a:rPr lang="sk-SK" sz="1200" dirty="0" err="1" smtClean="0"/>
              <a:t>geometric</a:t>
            </a:r>
            <a:r>
              <a:rPr lang="sk-SK" sz="1200" dirty="0" smtClean="0"/>
              <a:t> </a:t>
            </a:r>
            <a:r>
              <a:rPr lang="sk-SK" sz="1200" dirty="0" err="1" smtClean="0"/>
              <a:t>strcuture</a:t>
            </a:r>
            <a:r>
              <a:rPr lang="sk-SK" sz="1200" dirty="0" smtClean="0"/>
              <a:t> </a:t>
            </a:r>
            <a:r>
              <a:rPr lang="sk-SK" sz="1200" dirty="0" err="1" smtClean="0"/>
              <a:t>of</a:t>
            </a:r>
            <a:r>
              <a:rPr lang="sk-SK" sz="1200" dirty="0" smtClean="0"/>
              <a:t> </a:t>
            </a:r>
            <a:r>
              <a:rPr lang="sk-SK" sz="1200" dirty="0" err="1" smtClean="0"/>
              <a:t>the</a:t>
            </a:r>
            <a:r>
              <a:rPr lang="sk-SK" sz="1200" dirty="0" smtClean="0"/>
              <a:t> </a:t>
            </a:r>
            <a:r>
              <a:rPr lang="sk-SK" sz="1200" dirty="0" err="1" smtClean="0"/>
              <a:t>forest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008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sk-SK" dirty="0" smtClean="0"/>
              <a:t>08.03.2017</a:t>
            </a:r>
          </a:p>
          <a:p>
            <a:pPr algn="ctr"/>
            <a:r>
              <a:rPr lang="sk-SK" dirty="0" smtClean="0"/>
              <a:t>14:30 – 16:00</a:t>
            </a:r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Workshop – aktivita </a:t>
            </a:r>
            <a:r>
              <a:rPr lang="sk-SK" dirty="0" smtClean="0"/>
              <a:t>2.4</a:t>
            </a:r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7</a:t>
            </a:fld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4536505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Pozemný laserový skener REIGL VZ-1000</a:t>
            </a:r>
            <a:endParaRPr lang="sk-SK" sz="2000" dirty="0"/>
          </a:p>
        </p:txBody>
      </p:sp>
      <p:pic>
        <p:nvPicPr>
          <p:cNvPr id="14" name="Picture 2" descr="Z:\ESA_SURGE_Kosice\esa-obrazky\GIF\Hlavna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722634"/>
            <a:ext cx="4270559" cy="32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obsahu 2"/>
          <p:cNvSpPr txBox="1">
            <a:spLocks/>
          </p:cNvSpPr>
          <p:nvPr/>
        </p:nvSpPr>
        <p:spPr bwMode="auto">
          <a:xfrm>
            <a:off x="539553" y="1950796"/>
            <a:ext cx="6110052" cy="86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lang="sk-SK" sz="2000" dirty="0" smtClean="0"/>
              <a:t>Časový rad detailnej 3D štruktúry mestskej zelene</a:t>
            </a:r>
          </a:p>
          <a:p>
            <a:pPr marL="342900" lvl="1" indent="-342900">
              <a:buFont typeface="Arial" charset="0"/>
              <a:buChar char="•"/>
            </a:pPr>
            <a:r>
              <a:rPr lang="sk-SK" sz="2000" dirty="0" smtClean="0"/>
              <a:t>Synchrónne s obehom  satelitu </a:t>
            </a:r>
            <a:r>
              <a:rPr lang="sk-SK" sz="2000" dirty="0" err="1" smtClean="0"/>
              <a:t>Sentinel</a:t>
            </a:r>
            <a:r>
              <a:rPr lang="sk-SK" sz="2000" dirty="0" smtClean="0"/>
              <a:t> 2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39553" y="5544127"/>
            <a:ext cx="39044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TLS </a:t>
            </a:r>
            <a:r>
              <a:rPr lang="sk-SK" sz="1600" dirty="0" err="1" smtClean="0"/>
              <a:t>time</a:t>
            </a:r>
            <a:r>
              <a:rPr lang="sk-SK" sz="1600" dirty="0" smtClean="0"/>
              <a:t> </a:t>
            </a:r>
            <a:r>
              <a:rPr lang="sk-SK" sz="1600" dirty="0" err="1" smtClean="0"/>
              <a:t>series</a:t>
            </a:r>
            <a:r>
              <a:rPr lang="sk-SK" sz="1600" dirty="0" smtClean="0"/>
              <a:t> - park Hlavná ulica, Košice</a:t>
            </a:r>
            <a:endParaRPr lang="sk-SK" sz="16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65" y="2679136"/>
            <a:ext cx="2660896" cy="327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Rovná spojovacia šípka 17"/>
          <p:cNvCxnSpPr/>
          <p:nvPr/>
        </p:nvCxnSpPr>
        <p:spPr>
          <a:xfrm flipH="1" flipV="1">
            <a:off x="5384264" y="3284984"/>
            <a:ext cx="1294840" cy="754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/>
          <p:cNvSpPr txBox="1"/>
          <p:nvPr/>
        </p:nvSpPr>
        <p:spPr>
          <a:xfrm>
            <a:off x="5076056" y="5751609"/>
            <a:ext cx="12485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sz="1400" dirty="0" smtClean="0"/>
              <a:t>RIEGL VZ-1000</a:t>
            </a:r>
            <a:endParaRPr lang="sk-SK" sz="1400" dirty="0"/>
          </a:p>
        </p:txBody>
      </p:sp>
      <p:pic>
        <p:nvPicPr>
          <p:cNvPr id="20" name="Obrázok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4794" y="1606791"/>
            <a:ext cx="1113134" cy="6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556792"/>
            <a:ext cx="6120680" cy="4536505"/>
          </a:xfrm>
        </p:spPr>
        <p:txBody>
          <a:bodyPr>
            <a:normAutofit/>
          </a:bodyPr>
          <a:lstStyle/>
          <a:p>
            <a:r>
              <a:rPr lang="sk-SK" sz="1600" dirty="0" smtClean="0"/>
              <a:t>Skenovanie Malej studenej doliny, Tatry, APVV - </a:t>
            </a:r>
            <a:r>
              <a:rPr lang="sk-SK" sz="1600" dirty="0"/>
              <a:t>SEGMENT</a:t>
            </a:r>
          </a:p>
          <a:p>
            <a:endParaRPr lang="en-GB" sz="200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88AE2B0-86C2-45AE-A9C3-1BE7371AFC9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8</a:t>
            </a:fld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18" y="1484784"/>
            <a:ext cx="2725186" cy="4604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GIS - Laboratórium geografických informačných </a:t>
            </a:r>
            <a:r>
              <a:rPr lang="sv-SE" sz="2400" dirty="0" smtClean="0"/>
              <a:t>systémov</a:t>
            </a:r>
            <a:endParaRPr lang="sv-SE" sz="2400" dirty="0"/>
          </a:p>
        </p:txBody>
      </p:sp>
      <p:pic>
        <p:nvPicPr>
          <p:cNvPr id="7171" name="Obrázo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3672408" cy="2430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ĺžnik 6"/>
          <p:cNvSpPr/>
          <p:nvPr/>
        </p:nvSpPr>
        <p:spPr>
          <a:xfrm>
            <a:off x="0" y="4653136"/>
            <a:ext cx="638331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GALLAY,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M.,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KAŇUK,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ŠAŠAK,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ŠUPINSKÝ,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HOFIERKA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J., MINÁR, J. 2018.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digital terrain modelling of a rugged alpine terrain by fusing data from terrestrial laser scanning and UAV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photogrammetry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0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Geomorphometry</a:t>
            </a:r>
            <a:r>
              <a:rPr lang="sk-SK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2018, </a:t>
            </a:r>
            <a:r>
              <a:rPr lang="sk-SK" sz="10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Boulder</a:t>
            </a:r>
            <a:r>
              <a:rPr lang="sk-SK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CO, USA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sk-SK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MINÁR,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BANDURA,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P.,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DRĂGUŢ,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L.,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EVANS,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I.S., 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GALLAY,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M.,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HOFIERKA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HOLEC,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KAŇUK,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J.,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POPOV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A. 2018.</a:t>
            </a:r>
            <a:r>
              <a:rPr lang="vi-V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Physically-based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land surface segmentation: 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background and outline of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interpretations</a:t>
            </a:r>
            <a:r>
              <a:rPr lang="sk-SK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Geomorphometry</a:t>
            </a:r>
            <a:r>
              <a:rPr lang="sk-SK" sz="1050" i="1" dirty="0">
                <a:latin typeface="Arial" panose="020B0604020202020204" pitchFamily="34" charset="0"/>
                <a:cs typeface="Arial" panose="020B0604020202020204" pitchFamily="34" charset="0"/>
              </a:rPr>
              <a:t> 2018, </a:t>
            </a:r>
            <a:r>
              <a:rPr lang="sk-SK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Boulder</a:t>
            </a:r>
            <a:r>
              <a:rPr lang="sk-SK" sz="105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CO, USA</a:t>
            </a:r>
            <a:r>
              <a:rPr lang="sk-SK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900" dirty="0" err="1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sk-SK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900" dirty="0" err="1"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sk-SK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900" dirty="0" err="1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sk-SK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sk-SK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>
            <a:off x="5004048" y="4077072"/>
            <a:ext cx="1296144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5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Saftra</a:t>
            </a:r>
            <a:r>
              <a:rPr lang="sk-SK" dirty="0" smtClean="0"/>
              <a:t> 3D </a:t>
            </a:r>
            <a:r>
              <a:rPr lang="sk-SK" dirty="0" err="1" smtClean="0"/>
              <a:t>mapping</a:t>
            </a:r>
            <a:r>
              <a:rPr lang="sk-SK" dirty="0" smtClean="0"/>
              <a:t> s.r.o.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 smtClean="0">
                <a:latin typeface="Arial" charset="0"/>
              </a:rPr>
              <a:t>Založenie </a:t>
            </a:r>
            <a:r>
              <a:rPr lang="sk-SK" sz="2000" dirty="0" err="1" smtClean="0">
                <a:latin typeface="Arial" charset="0"/>
              </a:rPr>
              <a:t>start-upu</a:t>
            </a:r>
            <a:r>
              <a:rPr lang="sk-SK" sz="2000" dirty="0" smtClean="0">
                <a:latin typeface="Arial" charset="0"/>
              </a:rPr>
              <a:t> </a:t>
            </a:r>
            <a:r>
              <a:rPr lang="sk-SK" sz="2000" dirty="0">
                <a:latin typeface="Arial" charset="0"/>
              </a:rPr>
              <a:t>SAFTRA 3d </a:t>
            </a:r>
            <a:r>
              <a:rPr lang="sk-SK" sz="2000" dirty="0" err="1" smtClean="0">
                <a:latin typeface="Arial" charset="0"/>
              </a:rPr>
              <a:t>mapping</a:t>
            </a:r>
            <a:r>
              <a:rPr lang="sk-SK" sz="2000" dirty="0" smtClean="0">
                <a:latin typeface="Arial" charset="0"/>
              </a:rPr>
              <a:t> (09/2017), </a:t>
            </a:r>
            <a:r>
              <a:rPr lang="sk-SK" sz="2000" dirty="0">
                <a:latin typeface="Arial" charset="0"/>
              </a:rPr>
              <a:t>s.r.o. (http://saftra3dmapping.sk</a:t>
            </a:r>
            <a:r>
              <a:rPr lang="sk-SK" sz="2000" dirty="0" smtClean="0">
                <a:latin typeface="Arial" charset="0"/>
              </a:rPr>
              <a:t>/)</a:t>
            </a:r>
          </a:p>
          <a:p>
            <a:r>
              <a:rPr lang="sk-SK" sz="2000" dirty="0"/>
              <a:t>Pravidelné monitorovanie porastov</a:t>
            </a:r>
          </a:p>
          <a:p>
            <a:r>
              <a:rPr lang="sk-SK" sz="2000" dirty="0"/>
              <a:t>Letecké vymeriavanie pozemkov</a:t>
            </a:r>
          </a:p>
          <a:p>
            <a:r>
              <a:rPr lang="sk-SK" sz="2000" dirty="0"/>
              <a:t>Selektívna chemická ochrana rastlín</a:t>
            </a:r>
          </a:p>
          <a:p>
            <a:r>
              <a:rPr lang="sk-SK" sz="2000" dirty="0"/>
              <a:t>Vyhodnocovanie </a:t>
            </a:r>
            <a:r>
              <a:rPr lang="sk-SK" sz="2000" dirty="0" smtClean="0"/>
              <a:t>škôd</a:t>
            </a:r>
            <a:endParaRPr lang="sk-SK" sz="2000" dirty="0">
              <a:latin typeface="Arial" charset="0"/>
            </a:endParaRPr>
          </a:p>
          <a:p>
            <a:endParaRPr lang="en-GB" sz="200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Univerzitný vedecký park - TECHNICOM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88AE2B0-86C2-45AE-A9C3-1BE7371AFC92}" type="datetime1">
              <a:rPr lang="sk-SK" smtClean="0"/>
              <a:t>7. 3. 2018</a:t>
            </a:fld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#</a:t>
            </a:r>
            <a:fld id="{D9E5E930-5FC7-4DDC-B4AE-C21593C60A01}" type="slidenum">
              <a:rPr lang="sk-SK" smtClean="0"/>
              <a:pPr algn="l"/>
              <a:t>9</a:t>
            </a:fld>
            <a:endParaRPr lang="sk-SK" dirty="0"/>
          </a:p>
        </p:txBody>
      </p:sp>
      <p:pic>
        <p:nvPicPr>
          <p:cNvPr id="8196" name="Picture 4" descr="http://saftra3dmapping.sk/images/skeagi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14" y="4149080"/>
            <a:ext cx="3878037" cy="18084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aftra3dmapping.sk/images/po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01008"/>
            <a:ext cx="4185245" cy="35482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00_sablona_upj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000_sablona_upjs</Template>
  <TotalTime>5219</TotalTime>
  <Words>1077</Words>
  <Application>Microsoft Office PowerPoint</Application>
  <PresentationFormat>Prezentácia na obrazovke (4:3)</PresentationFormat>
  <Paragraphs>107</Paragraphs>
  <Slides>11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2" baseType="lpstr">
      <vt:lpstr>000_sablona_upjs</vt:lpstr>
      <vt:lpstr>Workshop – aktivita 2.4</vt:lpstr>
      <vt:lpstr>GIS - Laboratórium geografických informačných systémov</vt:lpstr>
      <vt:lpstr>GIS - Laboratórium geografických informačných systémov</vt:lpstr>
      <vt:lpstr>GIS - Laboratórium geografických informačných systémov</vt:lpstr>
      <vt:lpstr>GIS - Laboratórium geografických informačných systémov</vt:lpstr>
      <vt:lpstr>GIS - Laboratórium geografických informačných systémov</vt:lpstr>
      <vt:lpstr>GIS - Laboratórium geografických informačných systémov</vt:lpstr>
      <vt:lpstr>GIS - Laboratórium geografických informačných systémov</vt:lpstr>
      <vt:lpstr>Saftra 3D mapping s.r.o.</vt:lpstr>
      <vt:lpstr>Vyvolané projekty vďaka TECHNICOMu</vt:lpstr>
      <vt:lpstr>Vyvolané publikácie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radik</dc:creator>
  <cp:lastModifiedBy>gallay</cp:lastModifiedBy>
  <cp:revision>128</cp:revision>
  <dcterms:created xsi:type="dcterms:W3CDTF">2016-03-19T15:23:30Z</dcterms:created>
  <dcterms:modified xsi:type="dcterms:W3CDTF">2018-03-07T14:44:36Z</dcterms:modified>
</cp:coreProperties>
</file>