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80" r:id="rId8"/>
    <p:sldId id="282" r:id="rId9"/>
    <p:sldId id="284" r:id="rId10"/>
    <p:sldId id="313" r:id="rId11"/>
    <p:sldId id="316" r:id="rId12"/>
    <p:sldId id="317" r:id="rId13"/>
    <p:sldId id="290" r:id="rId14"/>
    <p:sldId id="318" r:id="rId15"/>
    <p:sldId id="319" r:id="rId16"/>
    <p:sldId id="320" r:id="rId17"/>
    <p:sldId id="321" r:id="rId18"/>
    <p:sldId id="322" r:id="rId19"/>
    <p:sldId id="323" r:id="rId20"/>
    <p:sldId id="325" r:id="rId21"/>
    <p:sldId id="326" r:id="rId22"/>
    <p:sldId id="32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vetlý štý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53" autoAdjust="0"/>
    <p:restoredTop sz="94660"/>
  </p:normalViewPr>
  <p:slideViewPr>
    <p:cSldViewPr snapToGrid="0" showGuides="1">
      <p:cViewPr varScale="1">
        <p:scale>
          <a:sx n="155" d="100"/>
          <a:sy n="155" d="100"/>
        </p:scale>
        <p:origin x="360" y="132"/>
      </p:cViewPr>
      <p:guideLst>
        <p:guide orient="horz" pos="129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48737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3247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 a p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73354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nuka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sk-SK"/>
              <a:t>Kliknite sem a upravte štýly predlohy textu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1109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s náz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00514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9457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 s obráz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58196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87452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5399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8842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12750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61323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288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36816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98884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8524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1785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9609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6A81905-F480-46A4-BC10-215D24EA1A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5BEB97A-F669-D357-E728-A0692B908C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9226" y="1412099"/>
            <a:ext cx="5565800" cy="332958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Geografia </a:t>
            </a:r>
            <a:r>
              <a:rPr lang="en-GB" sz="6100" b="1" dirty="0" err="1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pedosf</a:t>
            </a:r>
            <a: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éry </a:t>
            </a:r>
            <a:b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biosféry</a:t>
            </a: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36FD4D9D-3784-41E8-8405-A42B72F51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5692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09811DF6-66E4-43D5-B564-315179653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81964" cy="6858000"/>
          </a:xfrm>
          <a:custGeom>
            <a:avLst/>
            <a:gdLst>
              <a:gd name="connsiteX0" fmla="*/ 3137249 w 4481964"/>
              <a:gd name="connsiteY0" fmla="*/ 0 h 6858000"/>
              <a:gd name="connsiteX1" fmla="*/ 4480787 w 4481964"/>
              <a:gd name="connsiteY1" fmla="*/ 0 h 6858000"/>
              <a:gd name="connsiteX2" fmla="*/ 4455742 w 4481964"/>
              <a:gd name="connsiteY2" fmla="*/ 155676 h 6858000"/>
              <a:gd name="connsiteX3" fmla="*/ 4431873 w 4481964"/>
              <a:gd name="connsiteY3" fmla="*/ 310667 h 6858000"/>
              <a:gd name="connsiteX4" fmla="*/ 4408509 w 4481964"/>
              <a:gd name="connsiteY4" fmla="*/ 466344 h 6858000"/>
              <a:gd name="connsiteX5" fmla="*/ 4388506 w 4481964"/>
              <a:gd name="connsiteY5" fmla="*/ 622706 h 6858000"/>
              <a:gd name="connsiteX6" fmla="*/ 4368335 w 4481964"/>
              <a:gd name="connsiteY6" fmla="*/ 778383 h 6858000"/>
              <a:gd name="connsiteX7" fmla="*/ 4349509 w 4481964"/>
              <a:gd name="connsiteY7" fmla="*/ 934745 h 6858000"/>
              <a:gd name="connsiteX8" fmla="*/ 4333373 w 4481964"/>
              <a:gd name="connsiteY8" fmla="*/ 1089050 h 6858000"/>
              <a:gd name="connsiteX9" fmla="*/ 4318077 w 4481964"/>
              <a:gd name="connsiteY9" fmla="*/ 1245413 h 6858000"/>
              <a:gd name="connsiteX10" fmla="*/ 4304125 w 4481964"/>
              <a:gd name="connsiteY10" fmla="*/ 1401089 h 6858000"/>
              <a:gd name="connsiteX11" fmla="*/ 4292023 w 4481964"/>
              <a:gd name="connsiteY11" fmla="*/ 1554023 h 6858000"/>
              <a:gd name="connsiteX12" fmla="*/ 4279920 w 4481964"/>
              <a:gd name="connsiteY12" fmla="*/ 1709013 h 6858000"/>
              <a:gd name="connsiteX13" fmla="*/ 4269835 w 4481964"/>
              <a:gd name="connsiteY13" fmla="*/ 1861947 h 6858000"/>
              <a:gd name="connsiteX14" fmla="*/ 4261935 w 4481964"/>
              <a:gd name="connsiteY14" fmla="*/ 2014880 h 6858000"/>
              <a:gd name="connsiteX15" fmla="*/ 4253698 w 4481964"/>
              <a:gd name="connsiteY15" fmla="*/ 2167128 h 6858000"/>
              <a:gd name="connsiteX16" fmla="*/ 4246807 w 4481964"/>
              <a:gd name="connsiteY16" fmla="*/ 2318004 h 6858000"/>
              <a:gd name="connsiteX17" fmla="*/ 4241932 w 4481964"/>
              <a:gd name="connsiteY17" fmla="*/ 2467508 h 6858000"/>
              <a:gd name="connsiteX18" fmla="*/ 4237730 w 4481964"/>
              <a:gd name="connsiteY18" fmla="*/ 2617013 h 6858000"/>
              <a:gd name="connsiteX19" fmla="*/ 4233696 w 4481964"/>
              <a:gd name="connsiteY19" fmla="*/ 2765145 h 6858000"/>
              <a:gd name="connsiteX20" fmla="*/ 4231847 w 4481964"/>
              <a:gd name="connsiteY20" fmla="*/ 2911221 h 6858000"/>
              <a:gd name="connsiteX21" fmla="*/ 4229830 w 4481964"/>
              <a:gd name="connsiteY21" fmla="*/ 3057296 h 6858000"/>
              <a:gd name="connsiteX22" fmla="*/ 4228821 w 4481964"/>
              <a:gd name="connsiteY22" fmla="*/ 3201314 h 6858000"/>
              <a:gd name="connsiteX23" fmla="*/ 4229830 w 4481964"/>
              <a:gd name="connsiteY23" fmla="*/ 3343960 h 6858000"/>
              <a:gd name="connsiteX24" fmla="*/ 4229830 w 4481964"/>
              <a:gd name="connsiteY24" fmla="*/ 3485235 h 6858000"/>
              <a:gd name="connsiteX25" fmla="*/ 4231847 w 4481964"/>
              <a:gd name="connsiteY25" fmla="*/ 3625138 h 6858000"/>
              <a:gd name="connsiteX26" fmla="*/ 4234872 w 4481964"/>
              <a:gd name="connsiteY26" fmla="*/ 3762298 h 6858000"/>
              <a:gd name="connsiteX27" fmla="*/ 4237730 w 4481964"/>
              <a:gd name="connsiteY27" fmla="*/ 3898087 h 6858000"/>
              <a:gd name="connsiteX28" fmla="*/ 4240924 w 4481964"/>
              <a:gd name="connsiteY28" fmla="*/ 4031132 h 6858000"/>
              <a:gd name="connsiteX29" fmla="*/ 4245798 w 4481964"/>
              <a:gd name="connsiteY29" fmla="*/ 4163491 h 6858000"/>
              <a:gd name="connsiteX30" fmla="*/ 4251009 w 4481964"/>
              <a:gd name="connsiteY30" fmla="*/ 4293793 h 6858000"/>
              <a:gd name="connsiteX31" fmla="*/ 4255715 w 4481964"/>
              <a:gd name="connsiteY31" fmla="*/ 4421352 h 6858000"/>
              <a:gd name="connsiteX32" fmla="*/ 4268995 w 4481964"/>
              <a:gd name="connsiteY32" fmla="*/ 4670298 h 6858000"/>
              <a:gd name="connsiteX33" fmla="*/ 4283114 w 4481964"/>
              <a:gd name="connsiteY33" fmla="*/ 4908956 h 6858000"/>
              <a:gd name="connsiteX34" fmla="*/ 4297906 w 4481964"/>
              <a:gd name="connsiteY34" fmla="*/ 5138013 h 6858000"/>
              <a:gd name="connsiteX35" fmla="*/ 4314211 w 4481964"/>
              <a:gd name="connsiteY35" fmla="*/ 5354726 h 6858000"/>
              <a:gd name="connsiteX36" fmla="*/ 4331188 w 4481964"/>
              <a:gd name="connsiteY36" fmla="*/ 5561838 h 6858000"/>
              <a:gd name="connsiteX37" fmla="*/ 4349509 w 4481964"/>
              <a:gd name="connsiteY37" fmla="*/ 5753862 h 6858000"/>
              <a:gd name="connsiteX38" fmla="*/ 4367495 w 4481964"/>
              <a:gd name="connsiteY38" fmla="*/ 5934227 h 6858000"/>
              <a:gd name="connsiteX39" fmla="*/ 4385480 w 4481964"/>
              <a:gd name="connsiteY39" fmla="*/ 6100191 h 6858000"/>
              <a:gd name="connsiteX40" fmla="*/ 4402457 w 4481964"/>
              <a:gd name="connsiteY40" fmla="*/ 6252438 h 6858000"/>
              <a:gd name="connsiteX41" fmla="*/ 4418594 w 4481964"/>
              <a:gd name="connsiteY41" fmla="*/ 6387541 h 6858000"/>
              <a:gd name="connsiteX42" fmla="*/ 4433890 w 4481964"/>
              <a:gd name="connsiteY42" fmla="*/ 6509613 h 6858000"/>
              <a:gd name="connsiteX43" fmla="*/ 4446665 w 4481964"/>
              <a:gd name="connsiteY43" fmla="*/ 6612483 h 6858000"/>
              <a:gd name="connsiteX44" fmla="*/ 4458767 w 4481964"/>
              <a:gd name="connsiteY44" fmla="*/ 6698894 h 6858000"/>
              <a:gd name="connsiteX45" fmla="*/ 4476081 w 4481964"/>
              <a:gd name="connsiteY45" fmla="*/ 6817538 h 6858000"/>
              <a:gd name="connsiteX46" fmla="*/ 4481964 w 4481964"/>
              <a:gd name="connsiteY46" fmla="*/ 6858000 h 6858000"/>
              <a:gd name="connsiteX47" fmla="*/ 3577807 w 4481964"/>
              <a:gd name="connsiteY47" fmla="*/ 6858000 h 6858000"/>
              <a:gd name="connsiteX48" fmla="*/ 3577807 w 4481964"/>
              <a:gd name="connsiteY48" fmla="*/ 6858000 h 6858000"/>
              <a:gd name="connsiteX49" fmla="*/ 0 w 4481964"/>
              <a:gd name="connsiteY49" fmla="*/ 6858000 h 6858000"/>
              <a:gd name="connsiteX50" fmla="*/ 0 w 4481964"/>
              <a:gd name="connsiteY50" fmla="*/ 0 h 6858000"/>
              <a:gd name="connsiteX51" fmla="*/ 3137249 w 448196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481964" h="6858000">
                <a:moveTo>
                  <a:pt x="3137249" y="0"/>
                </a:moveTo>
                <a:lnTo>
                  <a:pt x="4480787" y="0"/>
                </a:lnTo>
                <a:lnTo>
                  <a:pt x="4455742" y="155676"/>
                </a:lnTo>
                <a:lnTo>
                  <a:pt x="4431873" y="310667"/>
                </a:lnTo>
                <a:lnTo>
                  <a:pt x="4408509" y="466344"/>
                </a:lnTo>
                <a:lnTo>
                  <a:pt x="4388506" y="622706"/>
                </a:lnTo>
                <a:lnTo>
                  <a:pt x="4368335" y="778383"/>
                </a:lnTo>
                <a:lnTo>
                  <a:pt x="4349509" y="934745"/>
                </a:lnTo>
                <a:lnTo>
                  <a:pt x="4333373" y="1089050"/>
                </a:lnTo>
                <a:lnTo>
                  <a:pt x="4318077" y="1245413"/>
                </a:lnTo>
                <a:lnTo>
                  <a:pt x="4304125" y="1401089"/>
                </a:lnTo>
                <a:lnTo>
                  <a:pt x="4292023" y="1554023"/>
                </a:lnTo>
                <a:lnTo>
                  <a:pt x="4279920" y="1709013"/>
                </a:lnTo>
                <a:lnTo>
                  <a:pt x="4269835" y="1861947"/>
                </a:lnTo>
                <a:lnTo>
                  <a:pt x="4261935" y="2014880"/>
                </a:lnTo>
                <a:lnTo>
                  <a:pt x="4253698" y="2167128"/>
                </a:lnTo>
                <a:lnTo>
                  <a:pt x="4246807" y="2318004"/>
                </a:lnTo>
                <a:lnTo>
                  <a:pt x="4241932" y="2467508"/>
                </a:lnTo>
                <a:lnTo>
                  <a:pt x="4237730" y="2617013"/>
                </a:lnTo>
                <a:lnTo>
                  <a:pt x="4233696" y="2765145"/>
                </a:lnTo>
                <a:lnTo>
                  <a:pt x="4231847" y="2911221"/>
                </a:lnTo>
                <a:lnTo>
                  <a:pt x="4229830" y="3057296"/>
                </a:lnTo>
                <a:lnTo>
                  <a:pt x="4228821" y="3201314"/>
                </a:lnTo>
                <a:lnTo>
                  <a:pt x="4229830" y="3343960"/>
                </a:lnTo>
                <a:lnTo>
                  <a:pt x="4229830" y="3485235"/>
                </a:lnTo>
                <a:lnTo>
                  <a:pt x="4231847" y="3625138"/>
                </a:lnTo>
                <a:lnTo>
                  <a:pt x="4234872" y="3762298"/>
                </a:lnTo>
                <a:lnTo>
                  <a:pt x="4237730" y="3898087"/>
                </a:lnTo>
                <a:lnTo>
                  <a:pt x="4240924" y="4031132"/>
                </a:lnTo>
                <a:lnTo>
                  <a:pt x="4245798" y="4163491"/>
                </a:lnTo>
                <a:lnTo>
                  <a:pt x="4251009" y="4293793"/>
                </a:lnTo>
                <a:lnTo>
                  <a:pt x="4255715" y="4421352"/>
                </a:lnTo>
                <a:lnTo>
                  <a:pt x="4268995" y="4670298"/>
                </a:lnTo>
                <a:lnTo>
                  <a:pt x="4283114" y="4908956"/>
                </a:lnTo>
                <a:lnTo>
                  <a:pt x="4297906" y="5138013"/>
                </a:lnTo>
                <a:lnTo>
                  <a:pt x="4314211" y="5354726"/>
                </a:lnTo>
                <a:lnTo>
                  <a:pt x="4331188" y="5561838"/>
                </a:lnTo>
                <a:lnTo>
                  <a:pt x="4349509" y="5753862"/>
                </a:lnTo>
                <a:lnTo>
                  <a:pt x="4367495" y="5934227"/>
                </a:lnTo>
                <a:lnTo>
                  <a:pt x="4385480" y="6100191"/>
                </a:lnTo>
                <a:lnTo>
                  <a:pt x="4402457" y="6252438"/>
                </a:lnTo>
                <a:lnTo>
                  <a:pt x="4418594" y="6387541"/>
                </a:lnTo>
                <a:lnTo>
                  <a:pt x="4433890" y="6509613"/>
                </a:lnTo>
                <a:lnTo>
                  <a:pt x="4446665" y="6612483"/>
                </a:lnTo>
                <a:lnTo>
                  <a:pt x="4458767" y="6698894"/>
                </a:lnTo>
                <a:lnTo>
                  <a:pt x="4476081" y="6817538"/>
                </a:lnTo>
                <a:lnTo>
                  <a:pt x="4481964" y="6858000"/>
                </a:lnTo>
                <a:lnTo>
                  <a:pt x="3577807" y="6858000"/>
                </a:lnTo>
                <a:lnTo>
                  <a:pt x="3577807" y="6858000"/>
                </a:lnTo>
                <a:lnTo>
                  <a:pt x="0" y="6858000"/>
                </a:lnTo>
                <a:lnTo>
                  <a:pt x="0" y="0"/>
                </a:lnTo>
                <a:lnTo>
                  <a:pt x="313724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817A52-B891-4228-A61E-0C0A57632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D0E2AA1F-BC88-CFDA-D2FD-1C20D187620C}"/>
              </a:ext>
            </a:extLst>
          </p:cNvPr>
          <p:cNvSpPr txBox="1"/>
          <p:nvPr/>
        </p:nvSpPr>
        <p:spPr>
          <a:xfrm>
            <a:off x="8062126" y="6153779"/>
            <a:ext cx="4129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b="1" dirty="0">
                <a:solidFill>
                  <a:schemeClr val="bg1">
                    <a:lumMod val="85000"/>
                  </a:schemeClr>
                </a:solidFill>
              </a:rPr>
              <a:t>Mgr. Jozef Šupinský PhD.</a:t>
            </a:r>
          </a:p>
        </p:txBody>
      </p:sp>
      <p:pic>
        <p:nvPicPr>
          <p:cNvPr id="8" name="Picture 7" descr="A green plant growing out of a dirt ground&#10;&#10;AI-generated content may be incorrect.">
            <a:extLst>
              <a:ext uri="{FF2B5EF4-FFF2-40B4-BE49-F238E27FC236}">
                <a16:creationId xmlns:a16="http://schemas.microsoft.com/office/drawing/2014/main" id="{272E2E3C-0598-DC92-A19B-C3972D879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81" y="2048309"/>
            <a:ext cx="2761382" cy="276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247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C4D05-B3B5-D89E-8549-FB2B47CEE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1CC1FA-DC34-80BE-CBF0-5AFD25C48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69D8CE8-6556-4262-DA94-ACD002FFA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1241565"/>
            <a:ext cx="6121638" cy="550213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Pedosféra</a:t>
            </a:r>
            <a:r>
              <a:rPr lang="sk-SK" sz="1400" dirty="0"/>
              <a:t> je najmladšou </a:t>
            </a:r>
            <a:r>
              <a:rPr lang="sk-SK" sz="1400" dirty="0" err="1"/>
              <a:t>fyzickogeografickou</a:t>
            </a:r>
            <a:r>
              <a:rPr lang="sk-SK" sz="1400" dirty="0"/>
              <a:t> sférou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Zem približne 4,6 mld. rokov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Živé organizmy 3,5 mld. rokov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Prvé pôdy </a:t>
            </a:r>
            <a:r>
              <a:rPr lang="sk-SK" sz="1400" dirty="0"/>
              <a:t>po osídlení pevniny rastlinami a živočíchmi približne </a:t>
            </a:r>
            <a:br>
              <a:rPr lang="sk-SK" sz="1400" dirty="0"/>
            </a:br>
            <a:r>
              <a:rPr lang="sk-SK" sz="1400" b="1" dirty="0"/>
              <a:t>pred 1,2 mld</a:t>
            </a:r>
            <a:r>
              <a:rPr lang="sk-SK" sz="1400" dirty="0"/>
              <a:t>. rokov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Mnoho </a:t>
            </a:r>
            <a:r>
              <a:rPr lang="sk-SK" sz="1400" b="1" dirty="0"/>
              <a:t>prvotných pôd </a:t>
            </a:r>
            <a:r>
              <a:rPr lang="sk-SK" sz="1400" dirty="0"/>
              <a:t>bolo v dôsledku geologickej činnosti </a:t>
            </a:r>
            <a:r>
              <a:rPr lang="sk-SK" sz="1400" b="1" dirty="0"/>
              <a:t>prekrytých</a:t>
            </a:r>
            <a:r>
              <a:rPr lang="sk-SK" sz="1400" dirty="0"/>
              <a:t> kontinentálnymi ale aj morskými </a:t>
            </a:r>
            <a:r>
              <a:rPr lang="sk-SK" sz="1400" b="1" dirty="0"/>
              <a:t>sedimentmi</a:t>
            </a:r>
            <a:r>
              <a:rPr lang="sk-SK" sz="1400" dirty="0"/>
              <a:t> a sopečnými </a:t>
            </a:r>
            <a:r>
              <a:rPr lang="sk-SK" sz="1400" b="1" dirty="0"/>
              <a:t>vyvrelinami</a:t>
            </a:r>
            <a:r>
              <a:rPr lang="sk-SK" sz="1400" dirty="0"/>
              <a:t> a pôdy boli likvidované </a:t>
            </a:r>
            <a:r>
              <a:rPr lang="sk-SK" sz="1400" b="1" dirty="0"/>
              <a:t>eróziou</a:t>
            </a:r>
            <a:r>
              <a:rPr lang="sk-SK" sz="1400" dirty="0"/>
              <a:t> a </a:t>
            </a:r>
            <a:r>
              <a:rPr lang="sk-SK" sz="1400" b="1" dirty="0" err="1"/>
              <a:t>orogénnymi</a:t>
            </a:r>
            <a:r>
              <a:rPr lang="sk-SK" sz="1400" dirty="0"/>
              <a:t> procesmi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Holopedogenéza</a:t>
            </a:r>
            <a:r>
              <a:rPr lang="sk-SK" sz="1400" dirty="0"/>
              <a:t> - historický celosvetový vývoj pôdy pozostávajúci zo štádií, ktoré sa prejavovali </a:t>
            </a:r>
            <a:r>
              <a:rPr lang="sk-SK" sz="1400" b="1" dirty="0"/>
              <a:t>rozdielnymi podmienkami </a:t>
            </a:r>
            <a:r>
              <a:rPr lang="sk-SK" sz="1400" dirty="0" err="1"/>
              <a:t>pôdotvorenia</a:t>
            </a:r>
            <a:r>
              <a:rPr lang="sk-SK" sz="1400" dirty="0"/>
              <a:t> ako aj dominanciou určitých </a:t>
            </a:r>
            <a:r>
              <a:rPr lang="sk-SK" sz="1400" b="1" dirty="0"/>
              <a:t>typických pôdnych predstaviteľov</a:t>
            </a:r>
          </a:p>
        </p:txBody>
      </p:sp>
      <p:pic>
        <p:nvPicPr>
          <p:cNvPr id="4" name="Picture 3" descr="A close-up of a diagram&#10;&#10;AI-generated content may be incorrect.">
            <a:extLst>
              <a:ext uri="{FF2B5EF4-FFF2-40B4-BE49-F238E27FC236}">
                <a16:creationId xmlns:a16="http://schemas.microsoft.com/office/drawing/2014/main" id="{7CF7F88F-8F32-B545-208A-3EDA70631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421" y="0"/>
            <a:ext cx="4472940" cy="679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9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F79DF-0710-E0ED-19DC-F242DB057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F3969A-C390-A70F-65BC-BCB5BAE4F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BC2D2C55-171B-A8C4-5F42-44958E272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402079"/>
            <a:ext cx="6771118" cy="534161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Hrúbka </a:t>
            </a:r>
            <a:r>
              <a:rPr lang="sk-SK" sz="1400" b="1" dirty="0" err="1"/>
              <a:t>pedosféry</a:t>
            </a:r>
            <a:r>
              <a:rPr lang="sk-SK" sz="1400" b="1" dirty="0"/>
              <a:t> (0,1 - 30 m) </a:t>
            </a:r>
            <a:r>
              <a:rPr lang="sk-SK" sz="1400" dirty="0"/>
              <a:t>je neporovnateľne menšia ako </a:t>
            </a:r>
            <a:br>
              <a:rPr lang="sk-SK" sz="1400" dirty="0"/>
            </a:br>
            <a:r>
              <a:rPr lang="sk-SK" sz="1400" dirty="0"/>
              <a:t>v prípade litosféry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Pri </a:t>
            </a:r>
            <a:r>
              <a:rPr lang="sk-SK" sz="1400" b="1" dirty="0"/>
              <a:t>pevných horninách </a:t>
            </a:r>
            <a:r>
              <a:rPr lang="sk-SK" sz="1400" dirty="0"/>
              <a:t>je hranica </a:t>
            </a:r>
            <a:r>
              <a:rPr lang="sk-SK" sz="1400" b="1" dirty="0"/>
              <a:t>ľahko definovateľná</a:t>
            </a:r>
            <a:r>
              <a:rPr lang="sk-SK" sz="1400" dirty="0"/>
              <a:t>: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rozhranie medzi pevnými blokmi horniny a </a:t>
            </a:r>
            <a:r>
              <a:rPr lang="sk-SK" sz="1400" dirty="0" err="1"/>
              <a:t>pôdotvorným</a:t>
            </a:r>
            <a:r>
              <a:rPr lang="sk-SK" sz="1400" dirty="0"/>
              <a:t> substrátom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Pri mocných </a:t>
            </a:r>
            <a:r>
              <a:rPr lang="sk-SK" sz="1400" b="1" dirty="0"/>
              <a:t>vrstvách sedimentov komplikovaná</a:t>
            </a:r>
            <a:r>
              <a:rPr lang="sk-SK" sz="1400" dirty="0"/>
              <a:t> hranica - v zmysle definície, ktorá hovorí, že pôda je oživená hornina, môžeme za túto hranicu považovať </a:t>
            </a:r>
            <a:r>
              <a:rPr lang="sk-SK" sz="1400" b="1" dirty="0"/>
              <a:t>zónu dosiahnuteľnú koreňmi rastlín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Pochované, fosílne pôdy a vrstvy organických látok</a:t>
            </a:r>
            <a:r>
              <a:rPr lang="sk-SK" sz="1400" dirty="0"/>
              <a:t>, ako sú rašelina alebo uhlie, </a:t>
            </a:r>
            <a:r>
              <a:rPr lang="sk-SK" sz="1400" b="1" dirty="0"/>
              <a:t>nie sú súčasťou </a:t>
            </a:r>
            <a:r>
              <a:rPr lang="sk-SK" sz="1400" b="1" dirty="0" err="1"/>
              <a:t>pedosféry</a:t>
            </a: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Hranica medzi hydrosférou a </a:t>
            </a:r>
            <a:r>
              <a:rPr lang="sk-SK" sz="1400" dirty="0" err="1"/>
              <a:t>pedosférou</a:t>
            </a:r>
            <a:r>
              <a:rPr lang="sk-SK" sz="1400" dirty="0"/>
              <a:t> taktiež nemusí byť vždy zreteľná - </a:t>
            </a:r>
            <a:r>
              <a:rPr lang="sk-SK" sz="1400" b="1" dirty="0"/>
              <a:t>kvapalná zložka pôdy je súčasťou hydrosféry</a:t>
            </a:r>
          </a:p>
        </p:txBody>
      </p:sp>
      <p:pic>
        <p:nvPicPr>
          <p:cNvPr id="4" name="Picture 3" descr="A diagram of soil layers&#10;&#10;AI-generated content may be incorrect.">
            <a:extLst>
              <a:ext uri="{FF2B5EF4-FFF2-40B4-BE49-F238E27FC236}">
                <a16:creationId xmlns:a16="http://schemas.microsoft.com/office/drawing/2014/main" id="{96A1551F-605F-858B-9E7D-9A0C1E862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740" y="0"/>
            <a:ext cx="3714750" cy="4284345"/>
          </a:xfrm>
          <a:prstGeom prst="rect">
            <a:avLst/>
          </a:prstGeom>
        </p:spPr>
      </p:pic>
      <p:pic>
        <p:nvPicPr>
          <p:cNvPr id="6" name="Picture 5" descr="A diagram of soil profile&#10;&#10;AI-generated content may be incorrect.">
            <a:extLst>
              <a:ext uri="{FF2B5EF4-FFF2-40B4-BE49-F238E27FC236}">
                <a16:creationId xmlns:a16="http://schemas.microsoft.com/office/drawing/2014/main" id="{6A6D9E12-52D1-9FC0-10D2-3ACCAE2B3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131" y="4656764"/>
            <a:ext cx="4704611" cy="192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17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CE471-6D21-F938-7785-9C8E776C9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 of a diagram of different types of soil&#10;&#10;AI-generated content may be incorrect.">
            <a:extLst>
              <a:ext uri="{FF2B5EF4-FFF2-40B4-BE49-F238E27FC236}">
                <a16:creationId xmlns:a16="http://schemas.microsoft.com/office/drawing/2014/main" id="{CF226F3C-A28B-F567-6F92-E1EF11B32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24" y="2120201"/>
            <a:ext cx="3957937" cy="3989549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6C910EE-1DA7-B313-D2FA-DA6B3BAED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14ED298-3AC1-0D52-0588-C6919FD34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803148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Medzi jednotlivými </a:t>
            </a:r>
            <a:r>
              <a:rPr lang="sk-SK" sz="1400" b="1" dirty="0" err="1"/>
              <a:t>geosférami</a:t>
            </a:r>
            <a:r>
              <a:rPr lang="sk-SK" sz="1400" b="1" dirty="0"/>
              <a:t> Zeme </a:t>
            </a:r>
            <a:r>
              <a:rPr lang="sk-SK" sz="1400" dirty="0"/>
              <a:t>prebieha </a:t>
            </a:r>
            <a:r>
              <a:rPr lang="sk-SK" sz="1400" b="1" dirty="0"/>
              <a:t>neustála výmena látok</a:t>
            </a:r>
            <a:r>
              <a:rPr lang="sk-SK" sz="1400" dirty="0"/>
              <a:t>, </a:t>
            </a:r>
            <a:br>
              <a:rPr lang="sk-SK" sz="1400" dirty="0"/>
            </a:br>
            <a:r>
              <a:rPr lang="sk-SK" sz="1400" b="1" dirty="0"/>
              <a:t>energie</a:t>
            </a:r>
            <a:r>
              <a:rPr lang="sk-SK" sz="1400" dirty="0"/>
              <a:t> a </a:t>
            </a:r>
            <a:r>
              <a:rPr lang="sk-SK" sz="1400" b="1" dirty="0"/>
              <a:t>informácie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Osobitný význam pre život na Zemi má výmena látok a energie medzi </a:t>
            </a:r>
            <a:r>
              <a:rPr lang="sk-SK" sz="1400" dirty="0" err="1"/>
              <a:t>pedosférou</a:t>
            </a:r>
            <a:r>
              <a:rPr lang="sk-SK" sz="1400" dirty="0"/>
              <a:t> a biosférou - </a:t>
            </a:r>
            <a:r>
              <a:rPr lang="sk-SK" sz="1400" b="1" dirty="0" err="1"/>
              <a:t>pedosféra</a:t>
            </a:r>
            <a:r>
              <a:rPr lang="sk-SK" sz="1400" b="1" dirty="0"/>
              <a:t> poskytuje rastlinám živiny - biosféra </a:t>
            </a:r>
            <a:r>
              <a:rPr lang="sk-SK" sz="1400" dirty="0"/>
              <a:t>to vracia v podobe </a:t>
            </a:r>
            <a:r>
              <a:rPr lang="sk-SK" sz="1400" b="1" dirty="0"/>
              <a:t>hromadenia organických látok a humusu</a:t>
            </a:r>
            <a:r>
              <a:rPr lang="sk-SK" sz="1400" dirty="0"/>
              <a:t>, prostredníctvom ktorých sa v pôde vo forme uhlíka </a:t>
            </a:r>
            <a:r>
              <a:rPr lang="sk-SK" sz="1400" b="1" dirty="0"/>
              <a:t>akumuluje slnečná energia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Geosféry</a:t>
            </a:r>
            <a:r>
              <a:rPr lang="sk-SK" sz="1400" dirty="0"/>
              <a:t> v spolupôsobení človeka vplývajú na pôdu a zase naopak samotná </a:t>
            </a:r>
            <a:br>
              <a:rPr lang="sk-SK" sz="1400" dirty="0"/>
            </a:br>
            <a:r>
              <a:rPr lang="sk-SK" sz="1400" dirty="0"/>
              <a:t>pôda prostredníctvom spätnej väzby vplýva na tieto </a:t>
            </a:r>
            <a:r>
              <a:rPr lang="sk-SK" sz="1400" dirty="0" err="1"/>
              <a:t>geosféry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Ambíciou </a:t>
            </a:r>
            <a:r>
              <a:rPr lang="sk-SK" sz="1400" b="1" dirty="0" err="1"/>
              <a:t>pedogeografie</a:t>
            </a:r>
            <a:r>
              <a:rPr lang="sk-SK" sz="1400" b="1" dirty="0"/>
              <a:t> </a:t>
            </a:r>
            <a:r>
              <a:rPr lang="sk-SK" sz="1400" dirty="0"/>
              <a:t>je </a:t>
            </a:r>
            <a:r>
              <a:rPr lang="sk-SK" sz="1400" b="1" dirty="0"/>
              <a:t>opísať</a:t>
            </a:r>
            <a:r>
              <a:rPr lang="sk-SK" sz="1400" dirty="0"/>
              <a:t> široké spektrum </a:t>
            </a:r>
            <a:r>
              <a:rPr lang="sk-SK" sz="1400" b="1" dirty="0"/>
              <a:t>vzťahov medzi pôdou </a:t>
            </a:r>
            <a:br>
              <a:rPr lang="sk-SK" sz="1400" b="1" dirty="0"/>
            </a:br>
            <a:r>
              <a:rPr lang="sk-SK" sz="1400" b="1" dirty="0"/>
              <a:t>a ostatnými </a:t>
            </a:r>
            <a:r>
              <a:rPr lang="sk-SK" sz="1400" b="1" dirty="0" err="1"/>
              <a:t>geosférami</a:t>
            </a:r>
            <a:r>
              <a:rPr lang="sk-SK" sz="1400" dirty="0"/>
              <a:t>, prípadne, v závislosti od dosiahnutého stupňa vývoja jednotlivých </a:t>
            </a:r>
            <a:r>
              <a:rPr lang="sk-SK" sz="1400" dirty="0" err="1"/>
              <a:t>geovedných</a:t>
            </a:r>
            <a:r>
              <a:rPr lang="sk-SK" sz="1400" dirty="0"/>
              <a:t> disciplín, </a:t>
            </a:r>
            <a:r>
              <a:rPr lang="sk-SK" sz="1400" b="1" dirty="0"/>
              <a:t>tieto vzťahy formalizovať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Pedosféra</a:t>
            </a:r>
            <a:r>
              <a:rPr lang="sk-SK" sz="1400" b="1" dirty="0"/>
              <a:t> plní aj ďalšie významné úlohy</a:t>
            </a:r>
            <a:r>
              <a:rPr lang="sk-SK" sz="1400" dirty="0"/>
              <a:t>: akumuluje vodu a živiny, púta a asanuje škodliviny, transformuje a premieňa chemické látky, umožňuje udržiavať génovú rezervu rastlín a mikroorganizmov, zabezpečuje pohyb plynov, vody, vo vode rozpustných solí a tak napomáha procesom, ktoré sú súčasťou veľkého a malého kolobehu látok v prírode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3926635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E9BB8-7AF1-BD4C-01EC-4B7C81A55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920F8C3-9052-5D3B-B258-898250FD3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Funkcie </a:t>
            </a:r>
            <a:r>
              <a:rPr lang="sk-SK" sz="3200" b="1" dirty="0" err="1"/>
              <a:t>pedosféry</a:t>
            </a:r>
            <a:endParaRPr lang="sk-SK" sz="3200" b="1" dirty="0"/>
          </a:p>
        </p:txBody>
      </p:sp>
      <p:pic>
        <p:nvPicPr>
          <p:cNvPr id="5" name="Obrázok 1">
            <a:extLst>
              <a:ext uri="{FF2B5EF4-FFF2-40B4-BE49-F238E27FC236}">
                <a16:creationId xmlns:a16="http://schemas.microsoft.com/office/drawing/2014/main" id="{73643EA5-1027-4758-2D59-23D7BBF67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075" y="1645920"/>
            <a:ext cx="59959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ástupný objekt pre obsah 2">
            <a:extLst>
              <a:ext uri="{FF2B5EF4-FFF2-40B4-BE49-F238E27FC236}">
                <a16:creationId xmlns:a16="http://schemas.microsoft.com/office/drawing/2014/main" id="{148EEA72-34ED-4C5B-F3EC-F1F603315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161" y="1204165"/>
            <a:ext cx="5961914" cy="538045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Pôdy plnia celý rad funkcií: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Ekologické</a:t>
            </a:r>
            <a:r>
              <a:rPr lang="sk-SK" sz="1200" dirty="0"/>
              <a:t> (environmentálne) a </a:t>
            </a:r>
            <a:r>
              <a:rPr lang="sk-SK" sz="1200" b="1" dirty="0" err="1"/>
              <a:t>socio</a:t>
            </a:r>
            <a:r>
              <a:rPr lang="sk-SK" sz="1200" b="1" dirty="0"/>
              <a:t>-ekonomické</a:t>
            </a:r>
            <a:r>
              <a:rPr lang="sk-SK" sz="1200" dirty="0"/>
              <a:t> (</a:t>
            </a:r>
            <a:r>
              <a:rPr lang="sk-SK" sz="1200" dirty="0" err="1"/>
              <a:t>Bedrna</a:t>
            </a:r>
            <a:r>
              <a:rPr lang="sk-SK" sz="1200" dirty="0"/>
              <a:t> 2002)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Funkcie </a:t>
            </a:r>
            <a:r>
              <a:rPr lang="sk-SK" sz="1200" b="1" dirty="0"/>
              <a:t>prostredia života </a:t>
            </a:r>
            <a:r>
              <a:rPr lang="sk-SK" sz="1200" dirty="0"/>
              <a:t>(</a:t>
            </a:r>
            <a:r>
              <a:rPr lang="sk-SK" sz="1200" dirty="0" err="1"/>
              <a:t>habitatu</a:t>
            </a:r>
            <a:r>
              <a:rPr lang="sk-SK" sz="1200" dirty="0"/>
              <a:t>), </a:t>
            </a:r>
            <a:r>
              <a:rPr lang="sk-SK" sz="1200" b="1" dirty="0"/>
              <a:t>Regulačné</a:t>
            </a:r>
            <a:r>
              <a:rPr lang="sk-SK" sz="1200" dirty="0"/>
              <a:t>, </a:t>
            </a:r>
            <a:r>
              <a:rPr lang="sk-SK" sz="1200" b="1" dirty="0" err="1"/>
              <a:t>Utilizačné</a:t>
            </a:r>
            <a:r>
              <a:rPr lang="sk-SK" sz="1200" dirty="0"/>
              <a:t> (produkčná, nosná a informačná) a </a:t>
            </a:r>
            <a:r>
              <a:rPr lang="sk-SK" sz="1200" b="1" dirty="0"/>
              <a:t>kultúrne</a:t>
            </a:r>
            <a:r>
              <a:rPr lang="sk-SK" sz="1200" dirty="0"/>
              <a:t> funkcie (</a:t>
            </a:r>
            <a:r>
              <a:rPr lang="sk-SK" sz="1200" dirty="0" err="1"/>
              <a:t>Blum</a:t>
            </a:r>
            <a:r>
              <a:rPr lang="sk-SK" sz="1200" dirty="0"/>
              <a:t> 2005)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Ekologické funkcie - </a:t>
            </a:r>
            <a:r>
              <a:rPr lang="sk-SK" sz="1200" dirty="0"/>
              <a:t>Filtrácia a uchovávanie vody, Podpora biologickej diverzity.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Produkčné funkcie - </a:t>
            </a:r>
            <a:r>
              <a:rPr lang="sk-SK" sz="1200" dirty="0"/>
              <a:t>Poľnohospodárska a lesnícka produkcia, Zabezpečenie potravinových zdrojov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Informačná funkcia - </a:t>
            </a:r>
            <a:r>
              <a:rPr lang="sk-SK" sz="1200" dirty="0"/>
              <a:t>Historické záznamy o zmenách prostredia a ľudskej činnosti</a:t>
            </a:r>
            <a:br>
              <a:rPr lang="sk-SK" sz="1200" dirty="0"/>
            </a:br>
            <a:endParaRPr lang="sk-SK" sz="12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Ohrozenie pôdy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pl-PL" sz="1200" dirty="0"/>
              <a:t>Erózia, strata organickej hmoty, zasolenie, kontaminácia</a:t>
            </a:r>
            <a:endParaRPr lang="sk-SK" sz="12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Dôsledky - znížená úrodnosť a biodiverzita, zhoršená kvalita </a:t>
            </a:r>
            <a:br>
              <a:rPr lang="sk-SK" sz="1200" dirty="0"/>
            </a:br>
            <a:r>
              <a:rPr lang="sk-SK" sz="1200" dirty="0"/>
              <a:t>vody a vzduchu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Prevencia - zachovanie vegetačného krytu, racionálne využívanie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</p:spTree>
    <p:extLst>
      <p:ext uri="{BB962C8B-B14F-4D97-AF65-F5344CB8AC3E}">
        <p14:creationId xmlns:p14="http://schemas.microsoft.com/office/powerpoint/2010/main" val="4121527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CDF3E-29CF-4D66-D37B-E2FD660D5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AACFEE-8153-BBEC-76A5-D5139566A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16C2192-00B8-29F1-E714-8622A24F20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682752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Systémový prístup </a:t>
            </a:r>
            <a:r>
              <a:rPr lang="sk-SK" sz="1400" dirty="0"/>
              <a:t>umožňuje komplexne opísať vzájomné pôsobenie </a:t>
            </a:r>
            <a:r>
              <a:rPr lang="sk-SK" sz="1400" dirty="0" err="1"/>
              <a:t>pedosféry</a:t>
            </a:r>
            <a:r>
              <a:rPr lang="sk-SK" sz="1400" dirty="0"/>
              <a:t> a ostatných </a:t>
            </a:r>
            <a:r>
              <a:rPr lang="sk-SK" sz="1400" dirty="0" err="1"/>
              <a:t>geosfér</a:t>
            </a:r>
            <a:r>
              <a:rPr lang="sk-SK" sz="1400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Geografická/krajinná sféra </a:t>
            </a:r>
            <a:r>
              <a:rPr lang="sk-SK" sz="1400" dirty="0"/>
              <a:t>je zložitý dynamický, priestorovo organizovaný celoplanetárny komplex, ktorý na najnižšej rozlišovacej úrovni pozostáva z </a:t>
            </a:r>
            <a:r>
              <a:rPr lang="sk-SK" sz="1400" b="1" dirty="0"/>
              <a:t>FG sféry </a:t>
            </a:r>
            <a:r>
              <a:rPr lang="sk-SK" sz="1400" dirty="0"/>
              <a:t>(prírodná časť krajinnej sféry) </a:t>
            </a:r>
            <a:br>
              <a:rPr lang="sk-SK" sz="1400" dirty="0"/>
            </a:br>
            <a:r>
              <a:rPr lang="sk-SK" sz="1400" dirty="0"/>
              <a:t>a z </a:t>
            </a:r>
            <a:r>
              <a:rPr lang="sk-SK" sz="1400" b="1" dirty="0"/>
              <a:t>HG sféry </a:t>
            </a:r>
            <a:r>
              <a:rPr lang="sk-SK" sz="1400" dirty="0"/>
              <a:t>tvorenej ľudskou spoločnosťou s jej priestorovou aktivitou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Abiotické </a:t>
            </a:r>
            <a:r>
              <a:rPr lang="sk-SK" sz="1400" dirty="0" err="1"/>
              <a:t>geosféry</a:t>
            </a:r>
            <a:r>
              <a:rPr lang="sk-SK" sz="1400" dirty="0"/>
              <a:t> = atmosféra, hydrosféra a litosféra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Abioticko-biotická </a:t>
            </a:r>
            <a:r>
              <a:rPr lang="sk-SK" sz="1400" dirty="0" err="1"/>
              <a:t>geosféra</a:t>
            </a:r>
            <a:r>
              <a:rPr lang="sk-SK" sz="1400" dirty="0"/>
              <a:t> = </a:t>
            </a:r>
            <a:r>
              <a:rPr lang="sk-SK" sz="1400" dirty="0" err="1"/>
              <a:t>pedosféra</a:t>
            </a:r>
            <a:r>
              <a:rPr lang="sk-SK" sz="1400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Biotická </a:t>
            </a:r>
            <a:r>
              <a:rPr lang="sk-SK" sz="1400" dirty="0" err="1"/>
              <a:t>geosféra</a:t>
            </a:r>
            <a:r>
              <a:rPr lang="sk-SK" sz="1400" dirty="0"/>
              <a:t> = biosféra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 dôsledku interakcie </a:t>
            </a:r>
            <a:r>
              <a:rPr lang="sk-SK" sz="1400" dirty="0" err="1"/>
              <a:t>geosfér</a:t>
            </a:r>
            <a:r>
              <a:rPr lang="sk-SK" sz="1400" dirty="0"/>
              <a:t> dochádza v oblasti ich vzájomného prieniku k procesom, ktoré sú typické iba pre túto oblasť a sú charakterizované špecifickým obehom látok, energie a informácie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Fyzickogeografická</a:t>
            </a:r>
            <a:r>
              <a:rPr lang="sk-SK" sz="1400" dirty="0"/>
              <a:t> sféra, tvorí </a:t>
            </a:r>
            <a:r>
              <a:rPr lang="sk-SK" sz="1400" b="1" dirty="0"/>
              <a:t>základné materiálne prostredie človeka</a:t>
            </a:r>
            <a:r>
              <a:rPr lang="sk-SK" sz="1400" dirty="0"/>
              <a:t>, </a:t>
            </a:r>
            <a:br>
              <a:rPr lang="sk-SK" sz="1400" dirty="0"/>
            </a:br>
            <a:r>
              <a:rPr lang="sk-SK" sz="1400" dirty="0"/>
              <a:t>v ktorom ľudská spoločnosť realizuje svoje priestorové aktivity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71FE3B-E88E-5D8B-2C05-9DB35BF381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363"/>
          <a:stretch/>
        </p:blipFill>
        <p:spPr>
          <a:xfrm>
            <a:off x="6895370" y="1930290"/>
            <a:ext cx="5079941" cy="338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21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067EA-783B-A581-1D41-8C911167F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26CD5BD-08DA-B7FC-4E62-6849D52A5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AC15F33-5A7A-616D-CEF9-7954F8CF4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640842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Pedosféra</a:t>
            </a:r>
            <a:r>
              <a:rPr lang="sk-SK" sz="1400" dirty="0"/>
              <a:t> ako subsystém </a:t>
            </a:r>
            <a:r>
              <a:rPr lang="sk-SK" sz="1400" dirty="0" err="1"/>
              <a:t>fyzickogeografickej</a:t>
            </a:r>
            <a:r>
              <a:rPr lang="sk-SK" sz="1400" dirty="0"/>
              <a:t> sféry </a:t>
            </a:r>
            <a:r>
              <a:rPr lang="sk-SK" sz="1400" b="1" dirty="0"/>
              <a:t>je ovplyvňovaná</a:t>
            </a:r>
            <a:r>
              <a:rPr lang="sk-SK" sz="1400" dirty="0"/>
              <a:t>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okolím geografickej sféry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aktivitami HG sféry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ďalšími subsystémami systému FG sféry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Dôsledkom je </a:t>
            </a:r>
            <a:r>
              <a:rPr lang="sk-SK" sz="1400" b="1" dirty="0"/>
              <a:t>diferenciácia </a:t>
            </a:r>
            <a:r>
              <a:rPr lang="sk-SK" sz="1400" b="1" dirty="0" err="1"/>
              <a:t>pedosféry</a:t>
            </a:r>
            <a:r>
              <a:rPr lang="sk-SK" sz="1400" b="1" dirty="0"/>
              <a:t> - </a:t>
            </a:r>
            <a:r>
              <a:rPr lang="sk-SK" sz="1400" dirty="0"/>
              <a:t>vznik charakteristických foriem pôd, ktoré sa viditeľnými alebo merateľnými znakmi odlišujú od iných pôd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Konkrétne stavy </a:t>
            </a:r>
            <a:r>
              <a:rPr lang="sk-SK" sz="1400" dirty="0"/>
              <a:t>jednotlivých čiastkových </a:t>
            </a:r>
            <a:r>
              <a:rPr lang="sk-SK" sz="1400" dirty="0" err="1"/>
              <a:t>geosfér</a:t>
            </a:r>
            <a:r>
              <a:rPr lang="sk-SK" sz="1400" dirty="0"/>
              <a:t> </a:t>
            </a:r>
            <a:r>
              <a:rPr lang="sk-SK" sz="1400" b="1" dirty="0"/>
              <a:t>na danom mieste </a:t>
            </a:r>
            <a:r>
              <a:rPr lang="sk-SK" sz="1400" dirty="0"/>
              <a:t>sú príčinou danej intenzity pôsobenia jednotlivých </a:t>
            </a:r>
            <a:r>
              <a:rPr lang="sk-SK" sz="1400" b="1" dirty="0" err="1"/>
              <a:t>pôdotvorných</a:t>
            </a:r>
            <a:r>
              <a:rPr lang="sk-SK" sz="1400" b="1" dirty="0"/>
              <a:t> procesov</a:t>
            </a:r>
            <a:r>
              <a:rPr lang="sk-SK" sz="1400" dirty="0"/>
              <a:t>, čo vedie v danom časovom úseku k </a:t>
            </a:r>
            <a:r>
              <a:rPr lang="sk-SK" sz="1400" b="1" dirty="0"/>
              <a:t>vzniku danej pôdnej formy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Geografické podmienky </a:t>
            </a:r>
            <a:r>
              <a:rPr lang="sk-SK" sz="1400" dirty="0"/>
              <a:t>sa však v závislosti od hodnôt jednotlivých stavových veličín krajinnej sféry </a:t>
            </a:r>
            <a:r>
              <a:rPr lang="sk-SK" sz="1400" b="1" dirty="0"/>
              <a:t>môžu v priestore meniť </a:t>
            </a:r>
            <a:r>
              <a:rPr lang="sk-SK" sz="1400" dirty="0"/>
              <a:t>= </a:t>
            </a:r>
            <a:r>
              <a:rPr lang="sk-SK" sz="1400" b="1" dirty="0"/>
              <a:t>príčina priestorovej diferenciácie pôdnej pokrývky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8EEDAF-488A-9FA0-228D-2B0D121E57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363"/>
          <a:stretch/>
        </p:blipFill>
        <p:spPr>
          <a:xfrm>
            <a:off x="6895370" y="1930290"/>
            <a:ext cx="5079941" cy="338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23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41267-5D8F-00C9-5D12-D672442F5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8889CD-876E-882D-6BF2-291228050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Vymedzenie </a:t>
            </a:r>
            <a:r>
              <a:rPr lang="sk-SK" sz="3200" b="1" dirty="0" err="1"/>
              <a:t>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BBC1819-9DE0-47DC-713C-87968190B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604266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Zákonitosti priestorovej diferenciácie </a:t>
            </a:r>
            <a:r>
              <a:rPr lang="sk-SK" sz="1400" dirty="0"/>
              <a:t>jednotlivých </a:t>
            </a:r>
            <a:r>
              <a:rPr lang="sk-SK" sz="1400" b="1" dirty="0"/>
              <a:t>zložiek FG sféry </a:t>
            </a:r>
            <a:br>
              <a:rPr lang="sk-SK" sz="1400" b="1" dirty="0"/>
            </a:br>
            <a:r>
              <a:rPr lang="sk-SK" sz="1400" dirty="0"/>
              <a:t>sa teda musia zákonite prejaviť i v </a:t>
            </a:r>
            <a:r>
              <a:rPr lang="sk-SK" sz="1400" b="1" dirty="0"/>
              <a:t>priestorovej diferenciácii pôdnej pokrývky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Poznanie týchto zákonitosti a pochopenie ich vplyvu </a:t>
            </a:r>
            <a:r>
              <a:rPr lang="sk-SK" sz="1400" dirty="0"/>
              <a:t>na diferenciáciu pôdnej pokrývky je </a:t>
            </a:r>
            <a:r>
              <a:rPr lang="sk-SK" sz="1400" b="1" dirty="0"/>
              <a:t>náplňou štúdia </a:t>
            </a:r>
            <a:r>
              <a:rPr lang="sk-SK" sz="1400" b="1" dirty="0" err="1"/>
              <a:t>pedogeografie</a:t>
            </a:r>
            <a:r>
              <a:rPr lang="sk-SK" sz="1400" b="1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Pôdna forma = charakteristika krajiny</a:t>
            </a:r>
            <a:r>
              <a:rPr lang="sk-SK" sz="1400" dirty="0"/>
              <a:t> - vďaka zmapovaným jednotlivým formám pôd by sme mali byť </a:t>
            </a:r>
            <a:r>
              <a:rPr lang="sk-SK" sz="1400" b="1" dirty="0"/>
              <a:t>schopní dedukovať vlastnosti zložiek ďalších čiastkových </a:t>
            </a:r>
            <a:r>
              <a:rPr lang="sk-SK" sz="1400" b="1" dirty="0" err="1"/>
              <a:t>geosfér</a:t>
            </a:r>
            <a:r>
              <a:rPr lang="sk-SK" sz="1400" b="1" dirty="0"/>
              <a:t> </a:t>
            </a:r>
            <a:r>
              <a:rPr lang="sk-SK" sz="1400" dirty="0"/>
              <a:t>resp. ak poznáme stavy jednotlivých zložiek </a:t>
            </a:r>
            <a:r>
              <a:rPr lang="sk-SK" sz="1400" dirty="0" err="1"/>
              <a:t>ostaných</a:t>
            </a:r>
            <a:r>
              <a:rPr lang="sk-SK" sz="1400" dirty="0"/>
              <a:t> čiastkových </a:t>
            </a:r>
            <a:r>
              <a:rPr lang="sk-SK" sz="1400" dirty="0" err="1"/>
              <a:t>geosfér</a:t>
            </a:r>
            <a:r>
              <a:rPr lang="sk-SK" sz="1400" dirty="0"/>
              <a:t>, mali by sme byť viac či menej schopní určiť vlastnosti pôdnej pokrývky na danom mieste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Vymedzenie je značne závislé od kvality a komplexnosti nahromadených poznatkov o jednotlivých čiastkových </a:t>
            </a:r>
            <a:r>
              <a:rPr lang="sk-SK" sz="1400" dirty="0" err="1"/>
              <a:t>geosférach</a:t>
            </a:r>
            <a:r>
              <a:rPr lang="sk-SK" sz="1400" dirty="0"/>
              <a:t> na jednej strane alebo o pôde na strane druhej, a to nielen v danom čase, ale aj v minulosti</a:t>
            </a:r>
          </a:p>
        </p:txBody>
      </p:sp>
      <p:pic>
        <p:nvPicPr>
          <p:cNvPr id="4" name="Picture 3" descr="A map of europe with soil and soil&#10;&#10;AI-generated content may be incorrect.">
            <a:extLst>
              <a:ext uri="{FF2B5EF4-FFF2-40B4-BE49-F238E27FC236}">
                <a16:creationId xmlns:a16="http://schemas.microsoft.com/office/drawing/2014/main" id="{8B782165-35DD-E60D-ADAA-EFC305244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623" y="0"/>
            <a:ext cx="3268438" cy="3352019"/>
          </a:xfrm>
          <a:prstGeom prst="rect">
            <a:avLst/>
          </a:prstGeom>
        </p:spPr>
      </p:pic>
      <p:pic>
        <p:nvPicPr>
          <p:cNvPr id="6" name="Picture 5" descr="A map of europe with different colored areas&#10;&#10;AI-generated content may be incorrect.">
            <a:extLst>
              <a:ext uri="{FF2B5EF4-FFF2-40B4-BE49-F238E27FC236}">
                <a16:creationId xmlns:a16="http://schemas.microsoft.com/office/drawing/2014/main" id="{FE18DF6A-1F82-0423-7D6D-0F812F703F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782" y="3429000"/>
            <a:ext cx="4770120" cy="337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43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0936CC-079B-7169-8570-DCDB5D30C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D68E5C-C4A4-C63A-F056-B702D0B21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80304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Pamäť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9324385-3102-F3D3-A24D-2FB93445D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975116"/>
            <a:ext cx="6385841" cy="577547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Pamäť pôdy </a:t>
            </a:r>
            <a:r>
              <a:rPr lang="sk-SK" sz="1400" dirty="0"/>
              <a:t>- ovplyvňovanie pôd prírodnými podmienkami zanecháva v pôdach nezameniteľný podpis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Pôda je schopná počas svojho vzniku a vývoja </a:t>
            </a:r>
            <a:r>
              <a:rPr lang="sk-SK" sz="1400" b="1" dirty="0"/>
              <a:t>uchovať znaky pôsobenia prírodných procesov</a:t>
            </a:r>
            <a:r>
              <a:rPr lang="sk-SK" sz="1400" dirty="0"/>
              <a:t>, prebiehajúcich nielen v súčasnosti, ale aj v minulosti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Komplexné pôsobenie procesov sa odráža v </a:t>
            </a:r>
            <a:r>
              <a:rPr lang="sk-SK" sz="1400" b="1" dirty="0" err="1"/>
              <a:t>stratigrafii</a:t>
            </a:r>
            <a:r>
              <a:rPr lang="sk-SK" sz="1400" b="1" dirty="0"/>
              <a:t> (štruktúre) pôdnych profilov</a:t>
            </a:r>
            <a:r>
              <a:rPr lang="sk-SK" sz="1400" dirty="0"/>
              <a:t> - vylúhovanie, zvetrávanie, </a:t>
            </a:r>
            <a:r>
              <a:rPr lang="sk-SK" sz="1400" dirty="0" err="1"/>
              <a:t>pseudooglejenie</a:t>
            </a:r>
            <a:r>
              <a:rPr lang="sk-SK" sz="1400" dirty="0"/>
              <a:t>, </a:t>
            </a:r>
            <a:r>
              <a:rPr lang="sk-SK" sz="1400" dirty="0" err="1"/>
              <a:t>ilimerizácia</a:t>
            </a:r>
            <a:r>
              <a:rPr lang="sk-SK" sz="1400" dirty="0"/>
              <a:t>, </a:t>
            </a:r>
            <a:r>
              <a:rPr lang="sk-SK" sz="1400" dirty="0" err="1"/>
              <a:t>petrifikácia</a:t>
            </a:r>
            <a:r>
              <a:rPr lang="sk-SK" sz="1400" dirty="0"/>
              <a:t>, mineralizácia humusu...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Okrem </a:t>
            </a:r>
            <a:r>
              <a:rPr lang="sk-SK" sz="1400" b="1" dirty="0"/>
              <a:t>pedologickej</a:t>
            </a:r>
            <a:r>
              <a:rPr lang="sk-SK" sz="1400" dirty="0"/>
              <a:t> pamäti má pôda aj </a:t>
            </a:r>
            <a:r>
              <a:rPr lang="sk-SK" sz="1400" b="1" dirty="0" err="1"/>
              <a:t>litogénnu</a:t>
            </a:r>
            <a:r>
              <a:rPr lang="sk-SK" sz="1400" dirty="0"/>
              <a:t> (zvetrávanie minerálov v horninách) a </a:t>
            </a:r>
            <a:r>
              <a:rPr lang="sk-SK" sz="1400" b="1" dirty="0"/>
              <a:t>biologickú</a:t>
            </a:r>
            <a:r>
              <a:rPr lang="sk-SK" sz="1400" dirty="0"/>
              <a:t> pamäť (organické zvyšky –peľové zrná)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Informácie uložené v pôde vytvárajú predpoklad pre </a:t>
            </a:r>
            <a:r>
              <a:rPr lang="sk-SK" sz="1400" b="1" dirty="0"/>
              <a:t>pochopenie dominantných prírodných procesov</a:t>
            </a:r>
            <a:r>
              <a:rPr lang="sk-SK" sz="1400" dirty="0"/>
              <a:t> pôsobiacich v danom čase v konkrétnych podmienkach jednotlivých </a:t>
            </a:r>
            <a:r>
              <a:rPr lang="sk-SK" sz="1400" dirty="0" err="1"/>
              <a:t>geosystémov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Pôda funguje aj ako </a:t>
            </a:r>
            <a:r>
              <a:rPr lang="sk-SK" sz="1400" b="1" dirty="0"/>
              <a:t>kultúrne médium</a:t>
            </a:r>
            <a:r>
              <a:rPr lang="sk-SK" sz="1400" dirty="0"/>
              <a:t>, ktoré obsahuje  </a:t>
            </a:r>
            <a:br>
              <a:rPr lang="sk-SK" sz="1400" dirty="0"/>
            </a:br>
            <a:r>
              <a:rPr lang="sk-SK" sz="1400" dirty="0"/>
              <a:t>bohaté informácie o vývoji ľudskej spoločnosti</a:t>
            </a:r>
          </a:p>
        </p:txBody>
      </p:sp>
      <p:pic>
        <p:nvPicPr>
          <p:cNvPr id="4" name="Picture 3" descr="A diagram of soil layers&#10;&#10;AI-generated content may be incorrect.">
            <a:extLst>
              <a:ext uri="{FF2B5EF4-FFF2-40B4-BE49-F238E27FC236}">
                <a16:creationId xmlns:a16="http://schemas.microsoft.com/office/drawing/2014/main" id="{0AC379ED-D63D-222F-D78F-F425D2E46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639" y="435789"/>
            <a:ext cx="5501361" cy="34841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A68E5D-790A-3CC3-1591-1E4F2B755C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906" y="4267199"/>
            <a:ext cx="5128403" cy="238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256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7A41D-A58A-34F1-263B-45D0D58D2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55E079-3D2E-E065-E191-078625BD0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Vznik pôdy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BE43F77-79C4-B372-2493-0ACBCE549F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38225"/>
            <a:ext cx="7743827" cy="57054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 závislosti od meniacich sa </a:t>
            </a:r>
            <a:r>
              <a:rPr lang="sk-SK" sz="1400" b="1" dirty="0"/>
              <a:t>prírodných podmienok</a:t>
            </a:r>
            <a:r>
              <a:rPr lang="sk-SK" sz="1400" dirty="0"/>
              <a:t> prebiehajú jednotlivé </a:t>
            </a:r>
            <a:r>
              <a:rPr lang="sk-SK" sz="1400" b="1" dirty="0" err="1"/>
              <a:t>pôdotvorné</a:t>
            </a:r>
            <a:r>
              <a:rPr lang="sk-SK" sz="1400" b="1" dirty="0"/>
              <a:t> (</a:t>
            </a:r>
            <a:r>
              <a:rPr lang="sk-SK" sz="1400" b="1" dirty="0" err="1"/>
              <a:t>pedogenetické</a:t>
            </a:r>
            <a:r>
              <a:rPr lang="sk-SK" sz="1400" b="1" dirty="0"/>
              <a:t>) procesy </a:t>
            </a:r>
            <a:r>
              <a:rPr lang="sk-SK" sz="1400" dirty="0"/>
              <a:t>= procesy, ktoré vedú k vzniku pôdy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štúdiom </a:t>
            </a:r>
            <a:r>
              <a:rPr lang="sk-SK" sz="1400" b="1" dirty="0" err="1"/>
              <a:t>pôdotvorných</a:t>
            </a:r>
            <a:r>
              <a:rPr lang="sk-SK" sz="1400" b="1" dirty="0"/>
              <a:t> procesov </a:t>
            </a:r>
            <a:r>
              <a:rPr lang="sk-SK" sz="1400" dirty="0"/>
              <a:t>ako aj ich spolupôsobenia spolu so štúdiom vlastností pôdneho komplexu a klasifikáciou pôd sa </a:t>
            </a:r>
            <a:r>
              <a:rPr lang="sk-SK" sz="1400" b="1" dirty="0"/>
              <a:t>zaoberá pedológia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Hlavné </a:t>
            </a:r>
            <a:r>
              <a:rPr lang="sk-SK" sz="1400" b="1" dirty="0" err="1"/>
              <a:t>pedogenetické</a:t>
            </a:r>
            <a:r>
              <a:rPr lang="sk-SK" sz="1400" b="1" dirty="0"/>
              <a:t> procesy</a:t>
            </a:r>
            <a:r>
              <a:rPr lang="sk-SK" sz="1400" dirty="0"/>
              <a:t>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pt-BR" sz="1400" b="1" dirty="0"/>
              <a:t>Transformácia hornín na pôdne substráty</a:t>
            </a:r>
            <a:endParaRPr lang="sk-SK" sz="1400" b="1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Akumulácia organickej hmoty, tvorba humusu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pt-BR" sz="1400" b="1" dirty="0"/>
              <a:t>Presun živín a minerálov v pôdnom profile</a:t>
            </a: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Hlavné faktory </a:t>
            </a:r>
            <a:r>
              <a:rPr lang="sk-SK" sz="1400" b="1" dirty="0" err="1"/>
              <a:t>pôdotvorných</a:t>
            </a:r>
            <a:r>
              <a:rPr lang="sk-SK" sz="1400" b="1" dirty="0"/>
              <a:t> procesov</a:t>
            </a:r>
            <a:r>
              <a:rPr lang="sk-SK" sz="1400" dirty="0"/>
              <a:t>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Klíma:</a:t>
            </a:r>
            <a:r>
              <a:rPr lang="sk-SK" sz="1400" dirty="0"/>
              <a:t> Teplota, zrážky ovplyvňujú rýchlosť zvetrávania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Vegetácia:</a:t>
            </a:r>
            <a:r>
              <a:rPr lang="sk-SK" sz="1400" dirty="0"/>
              <a:t> Zdroj organickej hmoty, ochrana pred eróziou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Georeliéf: </a:t>
            </a:r>
            <a:r>
              <a:rPr lang="sk-SK" sz="1400" dirty="0"/>
              <a:t>Sklon a výška terénu ovplyvňujú hromadenie materiálu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Výsledkom </a:t>
            </a:r>
            <a:r>
              <a:rPr lang="sk-SK" sz="1400" dirty="0" err="1"/>
              <a:t>pôdotvorných</a:t>
            </a:r>
            <a:r>
              <a:rPr lang="sk-SK" sz="1400" dirty="0"/>
              <a:t> procesov je </a:t>
            </a:r>
            <a:r>
              <a:rPr lang="sk-SK" sz="1400" b="1" dirty="0"/>
              <a:t>široká škála pôdnych foriem a ich vlastností</a:t>
            </a:r>
          </a:p>
        </p:txBody>
      </p:sp>
      <p:pic>
        <p:nvPicPr>
          <p:cNvPr id="8" name="Picture 7" descr="A diagram of soil layers&#10;&#10;AI-generated content may be incorrect.">
            <a:extLst>
              <a:ext uri="{FF2B5EF4-FFF2-40B4-BE49-F238E27FC236}">
                <a16:creationId xmlns:a16="http://schemas.microsoft.com/office/drawing/2014/main" id="{34DC7F4C-CFA6-7664-5B06-152918A4E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799" y="2647950"/>
            <a:ext cx="5248275" cy="275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767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FB1EB-2C20-5B59-E1AA-A70E79F8FA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CC85807-BEDB-C2B1-FEB1-DAF863D86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Vznik pôdy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2B637104-F3E2-D70D-E793-9FAE34AA94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515606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Vznik pôdy (</a:t>
            </a:r>
            <a:r>
              <a:rPr lang="sk-SK" sz="1200" b="1" dirty="0" err="1"/>
              <a:t>pôdotvorné</a:t>
            </a:r>
            <a:r>
              <a:rPr lang="sk-SK" sz="1200" b="1" dirty="0"/>
              <a:t> procesy):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Fyzikálne zvetrávanie: </a:t>
            </a:r>
            <a:r>
              <a:rPr lang="sk-SK" sz="1200" dirty="0"/>
              <a:t>Rozpad hornín v dôsledku teplotných zmien, vetra a vody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Chemické zvetrávanie: </a:t>
            </a:r>
            <a:r>
              <a:rPr lang="sk-SK" sz="1200" dirty="0"/>
              <a:t>Reakcie medzi minerálmi, vodou a kyselinami (napr. oxidácia, hydrolýza)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Biologické zvetrávanie: </a:t>
            </a:r>
            <a:r>
              <a:rPr lang="sk-SK" sz="1200" dirty="0"/>
              <a:t>Činnosť organizmov (machy, lišajníky, mikroorganizmy)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Tvorba humusu:</a:t>
            </a:r>
            <a:r>
              <a:rPr lang="sk-SK" sz="1200" dirty="0"/>
              <a:t> Rozklad organických zvyškov pôsobením mikroorganizmov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Význam pôdy: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základný výrobný prostriedok v poľnohospodárstve a lesníctve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ovplyvňuje hydrologické pomery – napomáha vytvárať zásoby podzemnej vody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spolu s rastlinstvom napomáha regenerácii ovzdušia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F9B22D-7333-329C-1E1E-1415A527349A}"/>
              </a:ext>
            </a:extLst>
          </p:cNvPr>
          <p:cNvSpPr txBox="1"/>
          <p:nvPr/>
        </p:nvSpPr>
        <p:spPr>
          <a:xfrm>
            <a:off x="5905500" y="111728"/>
            <a:ext cx="60980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200" dirty="0"/>
              <a:t>Doba v rokoch potrebná na vývoj niektorých typov pôd</a:t>
            </a:r>
          </a:p>
        </p:txBody>
      </p:sp>
      <p:pic>
        <p:nvPicPr>
          <p:cNvPr id="8" name="Obrázok 1">
            <a:extLst>
              <a:ext uri="{FF2B5EF4-FFF2-40B4-BE49-F238E27FC236}">
                <a16:creationId xmlns:a16="http://schemas.microsoft.com/office/drawing/2014/main" id="{F7820903-5CBE-969E-E89C-6779A932C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168" y="388727"/>
            <a:ext cx="6156194" cy="265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A diagram of soil formation&#10;&#10;AI-generated content may be incorrect.">
            <a:extLst>
              <a:ext uri="{FF2B5EF4-FFF2-40B4-BE49-F238E27FC236}">
                <a16:creationId xmlns:a16="http://schemas.microsoft.com/office/drawing/2014/main" id="{6180CB60-C2C9-1CE8-3EA9-E1BB3DF655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620" y="3054203"/>
            <a:ext cx="5222691" cy="373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76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7">
            <a:extLst>
              <a:ext uri="{FF2B5EF4-FFF2-40B4-BE49-F238E27FC236}">
                <a16:creationId xmlns:a16="http://schemas.microsoft.com/office/drawing/2014/main" id="{052BEFF1-896C-45B1-B02C-96A6A1BC38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36">
            <a:extLst>
              <a:ext uri="{FF2B5EF4-FFF2-40B4-BE49-F238E27FC236}">
                <a16:creationId xmlns:a16="http://schemas.microsoft.com/office/drawing/2014/main" id="{BB237A14-61B1-4C00-A670-5D8D68A866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: Shape 11">
            <a:extLst>
              <a:ext uri="{FF2B5EF4-FFF2-40B4-BE49-F238E27FC236}">
                <a16:creationId xmlns:a16="http://schemas.microsoft.com/office/drawing/2014/main" id="{8598F259-6F54-47A3-8D13-1603D786A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13">
            <a:extLst>
              <a:ext uri="{FF2B5EF4-FFF2-40B4-BE49-F238E27FC236}">
                <a16:creationId xmlns:a16="http://schemas.microsoft.com/office/drawing/2014/main" id="{0BA768A8-4FED-4ED8-9E46-6BE72188EC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D1C6FE2-AA41-1F05-A3B5-AFAB64EE0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1645920"/>
            <a:ext cx="3522879" cy="4470821"/>
          </a:xfrm>
        </p:spPr>
        <p:txBody>
          <a:bodyPr>
            <a:normAutofit/>
          </a:bodyPr>
          <a:lstStyle/>
          <a:p>
            <a:pPr algn="r"/>
            <a:r>
              <a:rPr lang="sk-SK" sz="4800" b="1" dirty="0">
                <a:solidFill>
                  <a:srgbClr val="FFFFFF"/>
                </a:solidFill>
              </a:rPr>
              <a:t>Obsah predmetu</a:t>
            </a:r>
          </a:p>
        </p:txBody>
      </p:sp>
      <p:sp>
        <p:nvSpPr>
          <p:cNvPr id="30" name="Zástupný objekt pre obsah 2">
            <a:extLst>
              <a:ext uri="{FF2B5EF4-FFF2-40B4-BE49-F238E27FC236}">
                <a16:creationId xmlns:a16="http://schemas.microsoft.com/office/drawing/2014/main" id="{6E0A6CB8-4026-FA4C-08FD-1415ADE1D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4109" y="1645920"/>
            <a:ext cx="5919503" cy="4470821"/>
          </a:xfrm>
        </p:spPr>
        <p:txBody>
          <a:bodyPr>
            <a:norm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sk-SK" dirty="0"/>
              <a:t>Týždenne 3P/1C – 6 kreditov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sk-SK" dirty="0"/>
              <a:t>6 Prednášok a cvičení z </a:t>
            </a:r>
            <a:r>
              <a:rPr lang="sk-SK" dirty="0" err="1"/>
              <a:t>Pedosféry</a:t>
            </a:r>
            <a:endParaRPr lang="sk-SK" dirty="0"/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sk-SK" dirty="0"/>
              <a:t>6 Prednášok a cvičení z Biosféry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sk-SK" dirty="0"/>
              <a:t>Vyučujúci:</a:t>
            </a:r>
          </a:p>
          <a:p>
            <a:pPr lvl="1">
              <a:buClr>
                <a:schemeClr val="accent1">
                  <a:lumMod val="75000"/>
                </a:schemeClr>
              </a:buClr>
            </a:pPr>
            <a:r>
              <a:rPr lang="sk-SK" dirty="0"/>
              <a:t> Prednášky </a:t>
            </a:r>
            <a:r>
              <a:rPr lang="sk-SK" dirty="0" err="1"/>
              <a:t>Pedosféra</a:t>
            </a:r>
            <a:r>
              <a:rPr lang="sk-SK" dirty="0"/>
              <a:t> (Šupinský)</a:t>
            </a:r>
          </a:p>
          <a:p>
            <a:pPr lvl="1">
              <a:buClr>
                <a:schemeClr val="accent1">
                  <a:lumMod val="75000"/>
                </a:schemeClr>
              </a:buClr>
            </a:pPr>
            <a:r>
              <a:rPr lang="sk-SK" dirty="0"/>
              <a:t> Prednášky Biosféra (</a:t>
            </a:r>
            <a:r>
              <a:rPr lang="sk-SK" dirty="0" err="1"/>
              <a:t>Gessert</a:t>
            </a:r>
            <a:r>
              <a:rPr lang="sk-SK" dirty="0"/>
              <a:t>)</a:t>
            </a:r>
          </a:p>
          <a:p>
            <a:pPr lvl="1">
              <a:buClr>
                <a:schemeClr val="accent1">
                  <a:lumMod val="75000"/>
                </a:schemeClr>
              </a:buClr>
            </a:pPr>
            <a:r>
              <a:rPr lang="sk-SK" dirty="0"/>
              <a:t> Cvičenia (</a:t>
            </a:r>
            <a:r>
              <a:rPr lang="sk-SK" dirty="0" err="1"/>
              <a:t>Uhrin</a:t>
            </a:r>
            <a:r>
              <a:rPr lang="sk-SK" dirty="0"/>
              <a:t>)</a:t>
            </a:r>
          </a:p>
          <a:p>
            <a:pPr marL="457200" lvl="1" indent="0">
              <a:buClr>
                <a:schemeClr val="accent1">
                  <a:lumMod val="75000"/>
                </a:schemeClr>
              </a:buClr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270757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3739E1-56BF-0041-B9A9-898612AC8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014731-572B-75FE-A06A-EB310EFA8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Holopedogenéza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2BC6DCE6-FCCA-1E77-55E2-5E9022D40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767334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1. Štádium </a:t>
            </a:r>
            <a:r>
              <a:rPr lang="sk-SK" sz="1400" dirty="0"/>
              <a:t>- pred 1,2 miliardami rokov v </a:t>
            </a:r>
            <a:r>
              <a:rPr lang="sk-SK" sz="1400" dirty="0" err="1"/>
              <a:t>proterozoiku</a:t>
            </a:r>
            <a:r>
              <a:rPr lang="sk-SK" sz="1400" dirty="0"/>
              <a:t> - na pevnine (</a:t>
            </a:r>
            <a:r>
              <a:rPr lang="sk-SK" sz="1400" b="1" dirty="0"/>
              <a:t>charakter púšte</a:t>
            </a:r>
            <a:r>
              <a:rPr lang="sk-SK" sz="1400" dirty="0"/>
              <a:t>) sa vyskytovali oázy života len v tesnej blízkosti sladkovodných plôch (</a:t>
            </a:r>
            <a:r>
              <a:rPr lang="sk-SK" sz="1400" dirty="0" err="1"/>
              <a:t>prototrofické</a:t>
            </a:r>
            <a:r>
              <a:rPr lang="sk-SK" sz="1400" dirty="0"/>
              <a:t> baktérie) - v období pred silúrom bol najrozšírenejší </a:t>
            </a:r>
            <a:r>
              <a:rPr lang="sk-SK" sz="1400" b="1" dirty="0" err="1"/>
              <a:t>subhydrický</a:t>
            </a:r>
            <a:r>
              <a:rPr lang="sk-SK" sz="1400" b="1" dirty="0"/>
              <a:t> typ </a:t>
            </a:r>
            <a:r>
              <a:rPr lang="sk-SK" sz="1400" b="1" dirty="0" err="1"/>
              <a:t>pôdotvorného</a:t>
            </a:r>
            <a:r>
              <a:rPr lang="sk-SK" sz="1400" b="1" dirty="0"/>
              <a:t> procesu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2. Štádium - </a:t>
            </a:r>
            <a:r>
              <a:rPr lang="sk-SK" sz="1400" dirty="0"/>
              <a:t>začína v silúre približne pred 420 mil. rokov, končí v polovici permu - </a:t>
            </a:r>
            <a:r>
              <a:rPr lang="sk-SK" sz="1400" b="1" dirty="0"/>
              <a:t>prvé suchozemské rastliny</a:t>
            </a:r>
            <a:r>
              <a:rPr lang="sk-SK" sz="1400" dirty="0"/>
              <a:t>, okrem </a:t>
            </a:r>
            <a:r>
              <a:rPr lang="sk-SK" sz="1400" b="1" dirty="0" err="1"/>
              <a:t>hygromorfných</a:t>
            </a:r>
            <a:r>
              <a:rPr lang="sk-SK" sz="1400" b="1" dirty="0"/>
              <a:t> pôd typu glej, </a:t>
            </a:r>
            <a:r>
              <a:rPr lang="sk-SK" sz="1400" b="1" dirty="0" err="1"/>
              <a:t>pseudoglej</a:t>
            </a:r>
            <a:r>
              <a:rPr lang="sk-SK" sz="1400" b="1" dirty="0"/>
              <a:t> a </a:t>
            </a:r>
            <a:r>
              <a:rPr lang="sk-SK" sz="1400" b="1" dirty="0" err="1"/>
              <a:t>organozem</a:t>
            </a:r>
            <a:r>
              <a:rPr lang="sk-SK" sz="1400" b="1" dirty="0"/>
              <a:t> </a:t>
            </a:r>
            <a:r>
              <a:rPr lang="sk-SK" sz="1400" dirty="0"/>
              <a:t>vznikajú aj </a:t>
            </a:r>
            <a:r>
              <a:rPr lang="sk-SK" sz="1400" b="1" dirty="0" err="1"/>
              <a:t>kambizeme</a:t>
            </a:r>
            <a:r>
              <a:rPr lang="sk-SK" sz="1400" dirty="0"/>
              <a:t> a železité </a:t>
            </a:r>
            <a:r>
              <a:rPr lang="sk-SK" sz="1400" b="1" dirty="0" err="1"/>
              <a:t>ferralsoly</a:t>
            </a:r>
            <a:r>
              <a:rPr lang="sk-SK" sz="1400" dirty="0"/>
              <a:t> - Permských pôd je pomerne málo - </a:t>
            </a:r>
            <a:r>
              <a:rPr lang="sk-SK" sz="1400" b="1" dirty="0"/>
              <a:t>veľká časť pevniny stále púšťou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3. Štádium - </a:t>
            </a:r>
            <a:r>
              <a:rPr lang="sk-SK" sz="1400" dirty="0"/>
              <a:t>začalo v polovici permu - na pevninách prevládalo </a:t>
            </a:r>
            <a:r>
              <a:rPr lang="sk-SK" sz="1400" b="1" dirty="0"/>
              <a:t>chladnejšie a suchšie podnebie </a:t>
            </a:r>
            <a:r>
              <a:rPr lang="sk-SK" sz="1400" dirty="0"/>
              <a:t>- </a:t>
            </a:r>
            <a:r>
              <a:rPr lang="sk-SK" sz="1400" dirty="0" err="1"/>
              <a:t>plavúňovité</a:t>
            </a:r>
            <a:r>
              <a:rPr lang="sk-SK" sz="1400" dirty="0"/>
              <a:t> a </a:t>
            </a:r>
            <a:r>
              <a:rPr lang="sk-SK" sz="1400" dirty="0" err="1"/>
              <a:t>papraďovité</a:t>
            </a:r>
            <a:r>
              <a:rPr lang="sk-SK" sz="1400" dirty="0"/>
              <a:t> rastliny ustupujú nahosemenným ihličnatým drevinám, ktorých rozširovanie vrcholí v období jury, vytláčanie nahosemenných rastlín dokonalejšími krytosemennými rastlinami začalo na konci mezozoika. Rozšírili sa </a:t>
            </a:r>
            <a:r>
              <a:rPr lang="sk-SK" sz="1400" b="1" dirty="0" err="1"/>
              <a:t>kryogénne</a:t>
            </a:r>
            <a:r>
              <a:rPr lang="sk-SK" sz="1400" b="1" dirty="0"/>
              <a:t> pôdy</a:t>
            </a:r>
            <a:r>
              <a:rPr lang="sk-SK" sz="1400" dirty="0"/>
              <a:t>, v zriedkavejších vlhších a teplejších podmienkach </a:t>
            </a:r>
            <a:r>
              <a:rPr lang="sk-SK" sz="1400" b="1" dirty="0"/>
              <a:t>podzoly a </a:t>
            </a:r>
            <a:r>
              <a:rPr lang="sk-SK" sz="1400" b="1" dirty="0" err="1"/>
              <a:t>luvizeme</a:t>
            </a:r>
            <a:r>
              <a:rPr lang="sk-SK" sz="1400" dirty="0"/>
              <a:t>. Zasolené substráty, z ktorých sa vyvinuli pôdy typu </a:t>
            </a:r>
            <a:r>
              <a:rPr lang="sk-SK" sz="1400" b="1" dirty="0"/>
              <a:t>slanec a slanisko</a:t>
            </a:r>
            <a:r>
              <a:rPr lang="sk-SK" sz="1400" dirty="0"/>
              <a:t> začali osídľovať </a:t>
            </a:r>
            <a:r>
              <a:rPr lang="sk-SK" sz="1400" dirty="0" err="1"/>
              <a:t>slanomilné</a:t>
            </a:r>
            <a:r>
              <a:rPr lang="sk-SK" sz="1400" dirty="0"/>
              <a:t> rastliny...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0877C4-C5AE-2A65-D7FF-52EE7952C1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923"/>
          <a:stretch/>
        </p:blipFill>
        <p:spPr>
          <a:xfrm>
            <a:off x="8202623" y="0"/>
            <a:ext cx="3989378" cy="1762325"/>
          </a:xfrm>
          <a:prstGeom prst="rect">
            <a:avLst/>
          </a:prstGeom>
        </p:spPr>
      </p:pic>
      <p:pic>
        <p:nvPicPr>
          <p:cNvPr id="6" name="Picture 5" descr="A prehistoric landscape with trees and a volcano&#10;&#10;AI-generated content may be incorrect.">
            <a:extLst>
              <a:ext uri="{FF2B5EF4-FFF2-40B4-BE49-F238E27FC236}">
                <a16:creationId xmlns:a16="http://schemas.microsoft.com/office/drawing/2014/main" id="{BE432E20-3285-52B2-FA4D-562A08296A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621" y="4266257"/>
            <a:ext cx="3989379" cy="2613043"/>
          </a:xfrm>
          <a:prstGeom prst="rect">
            <a:avLst/>
          </a:prstGeom>
        </p:spPr>
      </p:pic>
      <p:pic>
        <p:nvPicPr>
          <p:cNvPr id="9" name="Picture 8" descr="A dinosaur with a long tail&#10;&#10;AI-generated content may be incorrect.">
            <a:extLst>
              <a:ext uri="{FF2B5EF4-FFF2-40B4-BE49-F238E27FC236}">
                <a16:creationId xmlns:a16="http://schemas.microsoft.com/office/drawing/2014/main" id="{D0152DD3-6005-C45B-3F93-5D732DA3F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4" b="11055"/>
          <a:stretch/>
        </p:blipFill>
        <p:spPr>
          <a:xfrm>
            <a:off x="8202622" y="1762325"/>
            <a:ext cx="3989378" cy="2520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9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FF1A8-29D3-D3C9-49B1-FA9F74A52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995F4F-B705-CD60-FB2C-BE30E6654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Holopedogenéza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CED6095-3A3E-605F-23BB-58997E690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810768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4. Štádium </a:t>
            </a:r>
            <a:r>
              <a:rPr lang="sk-SK" sz="1400" dirty="0"/>
              <a:t>- začalo v terciéri a trvalo približne 63 mil. rokov – vyvinuli sa nové druhy krytosemenných rastlín veľmi podobné dnešným druhom. V pomerne širokom pásme mierneho podnebia na kontinentoch severnej pologule rastú listnaté lesy. V Európe sa začala významne prejavovať diferenciácia prírodného prostredia, podmienená alpínskym a karpatským vrásnením. Masovo sa vyskytujú </a:t>
            </a:r>
            <a:r>
              <a:rPr lang="sk-SK" sz="1400" b="1" dirty="0"/>
              <a:t>takmer všetky súčasné typy pôd </a:t>
            </a:r>
            <a:r>
              <a:rPr lang="sk-SK" sz="1400" dirty="0"/>
              <a:t>(okrem černozemných a antropogénnych </a:t>
            </a:r>
            <a:r>
              <a:rPr lang="sk-SK" sz="1400" dirty="0" err="1"/>
              <a:t>taxónov</a:t>
            </a:r>
            <a:r>
              <a:rPr lang="sk-SK" sz="1400" dirty="0"/>
              <a:t> pôd)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5. Štádium - </a:t>
            </a:r>
            <a:r>
              <a:rPr lang="sk-SK" sz="1400" dirty="0"/>
              <a:t>začalo v kvartéri - pôdnu pokrývku tvoria </a:t>
            </a:r>
            <a:r>
              <a:rPr lang="sk-SK" sz="1400" b="1" dirty="0"/>
              <a:t>všetky súčasné typy pôd </a:t>
            </a:r>
            <a:r>
              <a:rPr lang="sk-SK" sz="1400" dirty="0"/>
              <a:t>(okrem antropogénne podmienených </a:t>
            </a:r>
            <a:r>
              <a:rPr lang="sk-SK" sz="1400" dirty="0" err="1"/>
              <a:t>taxónov</a:t>
            </a:r>
            <a:r>
              <a:rPr lang="sk-SK" sz="1400" dirty="0"/>
              <a:t>). K zmenám v rozšírení pôd významne prispievalo periodické striedanie ľadových a medziľadových dôb. V Európe v období glaciálov prevládalo </a:t>
            </a:r>
            <a:r>
              <a:rPr lang="sk-SK" sz="1400" b="1" dirty="0"/>
              <a:t>studené podnebie </a:t>
            </a:r>
            <a:r>
              <a:rPr lang="sk-SK" sz="1400" dirty="0"/>
              <a:t>s teplotou priemerne o 10 až 12 °C nižšou ako v súčasnosti. </a:t>
            </a:r>
            <a:r>
              <a:rPr lang="sk-SK" sz="1400" dirty="0" err="1"/>
              <a:t>Vpleistocéne</a:t>
            </a:r>
            <a:r>
              <a:rPr lang="sk-SK" sz="1400" dirty="0"/>
              <a:t> </a:t>
            </a:r>
            <a:r>
              <a:rPr lang="sk-SK" sz="1400" b="1" dirty="0"/>
              <a:t>v </a:t>
            </a:r>
            <a:r>
              <a:rPr lang="sk-SK" sz="1400" b="1" dirty="0" err="1"/>
              <a:t>interglaciáloch</a:t>
            </a:r>
            <a:r>
              <a:rPr lang="sk-SK" sz="1400" b="1" dirty="0"/>
              <a:t> </a:t>
            </a:r>
            <a:r>
              <a:rPr lang="sk-SK" sz="1400" dirty="0"/>
              <a:t>v strednej Európe začala na veľkých plochách rásť </a:t>
            </a:r>
            <a:r>
              <a:rPr lang="sk-SK" sz="1400" b="1" dirty="0"/>
              <a:t>stepná vegetácia</a:t>
            </a:r>
            <a:r>
              <a:rPr lang="sk-SK" sz="1400" dirty="0"/>
              <a:t>, ktorá </a:t>
            </a:r>
            <a:r>
              <a:rPr lang="sk-SK" sz="1400" b="1" dirty="0"/>
              <a:t>podmienila vznik černozemí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6. Štádium - </a:t>
            </a:r>
            <a:r>
              <a:rPr lang="sk-SK" sz="1400" dirty="0"/>
              <a:t>ľudia začali obrábaním pôdy ovplyvňovať </a:t>
            </a:r>
            <a:r>
              <a:rPr lang="sk-SK" sz="1400" dirty="0" err="1"/>
              <a:t>pedosféru</a:t>
            </a:r>
            <a:r>
              <a:rPr lang="sk-SK" sz="1400" dirty="0"/>
              <a:t> pred 10 tisíc rokmi. Spočiatku to bolo iba kyprenie pôdy potrebné kvôli pestovaniu vybraných rastlín. Neskôr sa k nemu pripojilo </a:t>
            </a:r>
            <a:r>
              <a:rPr lang="sk-SK" sz="1400" b="1" dirty="0"/>
              <a:t>hnojenie, vápnenie, odvodňovanie a zavlažovanie</a:t>
            </a:r>
            <a:r>
              <a:rPr lang="sk-SK" sz="1400" dirty="0"/>
              <a:t>. Dnes je vývoj </a:t>
            </a:r>
            <a:r>
              <a:rPr lang="sk-SK" sz="1400" dirty="0" err="1"/>
              <a:t>pedosféry</a:t>
            </a:r>
            <a:r>
              <a:rPr lang="sk-SK" sz="1400" dirty="0"/>
              <a:t> silno </a:t>
            </a:r>
            <a:r>
              <a:rPr lang="sk-SK" sz="1400" b="1" dirty="0"/>
              <a:t>ovplyvňovaný činnosťou človeka</a:t>
            </a:r>
            <a:r>
              <a:rPr lang="sk-SK" sz="1400" dirty="0"/>
              <a:t>, ktorý podmieňuje vznik </a:t>
            </a:r>
            <a:r>
              <a:rPr lang="sk-SK" sz="1400" b="1" dirty="0"/>
              <a:t>kultivačných</a:t>
            </a:r>
            <a:r>
              <a:rPr lang="sk-SK" sz="1400" dirty="0"/>
              <a:t> (</a:t>
            </a:r>
            <a:r>
              <a:rPr lang="sk-SK" sz="1400" dirty="0" err="1"/>
              <a:t>kultizem</a:t>
            </a:r>
            <a:r>
              <a:rPr lang="sk-SK" sz="1400" dirty="0"/>
              <a:t>, </a:t>
            </a:r>
            <a:r>
              <a:rPr lang="sk-SK" sz="1400" dirty="0" err="1"/>
              <a:t>hortizem</a:t>
            </a:r>
            <a:r>
              <a:rPr lang="sk-SK" sz="1400" dirty="0"/>
              <a:t>) a </a:t>
            </a:r>
            <a:r>
              <a:rPr lang="sk-SK" sz="1400" b="1" dirty="0" err="1"/>
              <a:t>technogénnych</a:t>
            </a:r>
            <a:r>
              <a:rPr lang="sk-SK" sz="1400" dirty="0"/>
              <a:t> (</a:t>
            </a:r>
            <a:r>
              <a:rPr lang="sk-SK" sz="1400" dirty="0" err="1"/>
              <a:t>antrozem</a:t>
            </a:r>
            <a:r>
              <a:rPr lang="sk-SK" sz="1400" dirty="0"/>
              <a:t>, </a:t>
            </a:r>
            <a:r>
              <a:rPr lang="sk-SK" sz="1400" dirty="0" err="1"/>
              <a:t>technozem</a:t>
            </a:r>
            <a:r>
              <a:rPr lang="sk-SK" sz="1400" dirty="0"/>
              <a:t>) typov pôd</a:t>
            </a:r>
          </a:p>
        </p:txBody>
      </p:sp>
      <p:pic>
        <p:nvPicPr>
          <p:cNvPr id="4" name="Picture 3" descr="A painting of a landscape with trees and mountains&#10;&#10;AI-generated content may be incorrect.">
            <a:extLst>
              <a:ext uri="{FF2B5EF4-FFF2-40B4-BE49-F238E27FC236}">
                <a16:creationId xmlns:a16="http://schemas.microsoft.com/office/drawing/2014/main" id="{B79699F9-3D2D-3F90-479A-1B59A69F04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827" y="-754380"/>
            <a:ext cx="3599173" cy="3223260"/>
          </a:xfrm>
          <a:prstGeom prst="rect">
            <a:avLst/>
          </a:prstGeom>
        </p:spPr>
      </p:pic>
      <p:pic>
        <p:nvPicPr>
          <p:cNvPr id="6" name="Picture 5" descr="A caveman in the mountains&#10;&#10;AI-generated content may be incorrect.">
            <a:extLst>
              <a:ext uri="{FF2B5EF4-FFF2-40B4-BE49-F238E27FC236}">
                <a16:creationId xmlns:a16="http://schemas.microsoft.com/office/drawing/2014/main" id="{014DB920-F378-94BE-5FEE-767A39E4ED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826" y="1844040"/>
            <a:ext cx="3599173" cy="2879338"/>
          </a:xfrm>
          <a:prstGeom prst="rect">
            <a:avLst/>
          </a:prstGeom>
        </p:spPr>
      </p:pic>
      <p:pic>
        <p:nvPicPr>
          <p:cNvPr id="9" name="Picture 8" descr="A green field with mountains in the background&#10;&#10;AI-generated content may be incorrect.">
            <a:extLst>
              <a:ext uri="{FF2B5EF4-FFF2-40B4-BE49-F238E27FC236}">
                <a16:creationId xmlns:a16="http://schemas.microsoft.com/office/drawing/2014/main" id="{9B2ACD7C-32BF-645C-03CF-6924437E41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825" y="4448296"/>
            <a:ext cx="3599174" cy="240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174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E8F75-A685-4315-5075-33E1CE5CE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A3A6DB-2906-07AC-6F2E-18B42D938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Klasifikácia pôd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20C27110-A136-11A8-F718-CC8A39E3A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968189"/>
            <a:ext cx="7679941" cy="57755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Genetický prístup </a:t>
            </a:r>
            <a:r>
              <a:rPr lang="sk-SK" sz="1400" dirty="0"/>
              <a:t>- vychádzal z preferencie vplyvu prírodných podmienok (klímy, reliéfu, vegetácie...) pri vytváraní typu pôdy na danom mieste (ruská škola </a:t>
            </a:r>
            <a:r>
              <a:rPr lang="sk-SK" sz="1400" dirty="0" err="1"/>
              <a:t>Dokučajev</a:t>
            </a:r>
            <a:r>
              <a:rPr lang="sk-SK" sz="1400" dirty="0"/>
              <a:t>, </a:t>
            </a:r>
            <a:r>
              <a:rPr lang="sk-SK" sz="1400" dirty="0" err="1"/>
              <a:t>Gerasimov</a:t>
            </a:r>
            <a:r>
              <a:rPr lang="sk-SK" sz="1400" dirty="0"/>
              <a:t>, </a:t>
            </a:r>
            <a:r>
              <a:rPr lang="sk-SK" sz="1400" dirty="0" err="1"/>
              <a:t>Glazovskaja</a:t>
            </a:r>
            <a:r>
              <a:rPr lang="sk-SK" sz="1400" dirty="0"/>
              <a:t>...)</a:t>
            </a:r>
            <a:r>
              <a:rPr lang="sk-SK" sz="1400" b="1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Mapy svetového rozloženia pôd (FAO-UNESCO) však poukázali, že tieto zákonitosti neplatia vždy a rozloženie pôd je komplikované - niekedy sa nedá vysvetliť pôsobením dominantného prírodného faktora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Morfologický prístup </a:t>
            </a:r>
            <a:r>
              <a:rPr lang="sk-SK" sz="1400" dirty="0"/>
              <a:t>– vychádzajú len z morfologických (dominancia ílu, výskyt redukčných zón, vyzrážanie karbonátov, existencia antropogénnych artefaktov...) a </a:t>
            </a:r>
            <a:r>
              <a:rPr lang="sk-SK" sz="1400" dirty="0" err="1"/>
              <a:t>textúrnych</a:t>
            </a:r>
            <a:r>
              <a:rPr lang="sk-SK" sz="1400" dirty="0"/>
              <a:t> (</a:t>
            </a:r>
            <a:r>
              <a:rPr lang="sk-SK" sz="1400" dirty="0" err="1"/>
              <a:t>zrnitostných</a:t>
            </a:r>
            <a:r>
              <a:rPr lang="sk-SK" sz="1400" dirty="0"/>
              <a:t>) vlastností pôd </a:t>
            </a:r>
            <a:br>
              <a:rPr lang="sk-SK" sz="1400" dirty="0"/>
            </a:br>
            <a:r>
              <a:rPr lang="sk-SK" sz="1400" dirty="0"/>
              <a:t>- USDA </a:t>
            </a:r>
            <a:r>
              <a:rPr lang="sk-SK" sz="1400" dirty="0" err="1"/>
              <a:t>Soil</a:t>
            </a:r>
            <a:r>
              <a:rPr lang="sk-SK" sz="1400" dirty="0"/>
              <a:t> </a:t>
            </a:r>
            <a:r>
              <a:rPr lang="sk-SK" sz="1400" dirty="0" err="1"/>
              <a:t>Taxonomy</a:t>
            </a:r>
            <a:r>
              <a:rPr lang="sk-SK" sz="1400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opomína však význam </a:t>
            </a:r>
            <a:r>
              <a:rPr lang="sk-SK" sz="1400" dirty="0" err="1"/>
              <a:t>pôdotvorych</a:t>
            </a:r>
            <a:r>
              <a:rPr lang="sk-SK" sz="1400" dirty="0"/>
              <a:t> procesov pri vzniku, tvorbe a vývoji rôznorodých pôdnych štruktúr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Morfogenetický</a:t>
            </a:r>
            <a:r>
              <a:rPr lang="sk-SK" sz="1400" b="1" dirty="0"/>
              <a:t> prístup </a:t>
            </a:r>
            <a:r>
              <a:rPr lang="sk-SK" sz="1400" dirty="0"/>
              <a:t>- majú snahu využiť prednosti morfologických ukazovateľov spolu s významnými prejavmi </a:t>
            </a:r>
            <a:r>
              <a:rPr lang="sk-SK" sz="1400" dirty="0" err="1"/>
              <a:t>pôdotvorných</a:t>
            </a:r>
            <a:r>
              <a:rPr lang="sk-SK" sz="1400" dirty="0"/>
              <a:t> procesov (IUSS </a:t>
            </a:r>
            <a:r>
              <a:rPr lang="sk-SK" sz="1400" dirty="0" err="1"/>
              <a:t>Working</a:t>
            </a:r>
            <a:r>
              <a:rPr lang="sk-SK" sz="1400" dirty="0"/>
              <a:t> Group WRB, Slovenský klasifikačný systém)</a:t>
            </a:r>
          </a:p>
        </p:txBody>
      </p:sp>
      <p:pic>
        <p:nvPicPr>
          <p:cNvPr id="5" name="Picture 4" descr="A map of the world&#10;&#10;AI-generated content may be incorrect.">
            <a:extLst>
              <a:ext uri="{FF2B5EF4-FFF2-40B4-BE49-F238E27FC236}">
                <a16:creationId xmlns:a16="http://schemas.microsoft.com/office/drawing/2014/main" id="{CAAAE01F-AF84-B295-E977-318F01178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3"/>
          <a:stretch/>
        </p:blipFill>
        <p:spPr>
          <a:xfrm>
            <a:off x="8364059" y="929"/>
            <a:ext cx="3143823" cy="1934519"/>
          </a:xfrm>
          <a:prstGeom prst="rect">
            <a:avLst/>
          </a:prstGeom>
        </p:spPr>
      </p:pic>
      <p:pic>
        <p:nvPicPr>
          <p:cNvPr id="8" name="Picture 7" descr="A map of the czech republic&#10;&#10;AI-generated content may be incorrect.">
            <a:extLst>
              <a:ext uri="{FF2B5EF4-FFF2-40B4-BE49-F238E27FC236}">
                <a16:creationId xmlns:a16="http://schemas.microsoft.com/office/drawing/2014/main" id="{5DAD47E3-14D0-C31B-9F3F-D3283BC3151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580" y="2130634"/>
            <a:ext cx="3360420" cy="2169152"/>
          </a:xfrm>
          <a:prstGeom prst="rect">
            <a:avLst/>
          </a:prstGeom>
        </p:spPr>
      </p:pic>
      <p:sp>
        <p:nvSpPr>
          <p:cNvPr id="14" name="Zástupný objekt pre obsah 2">
            <a:extLst>
              <a:ext uri="{FF2B5EF4-FFF2-40B4-BE49-F238E27FC236}">
                <a16:creationId xmlns:a16="http://schemas.microsoft.com/office/drawing/2014/main" id="{FDE4B1A4-DEDB-481F-B13F-A908D93FCB3F}"/>
              </a:ext>
            </a:extLst>
          </p:cNvPr>
          <p:cNvSpPr txBox="1">
            <a:spLocks/>
          </p:cNvSpPr>
          <p:nvPr/>
        </p:nvSpPr>
        <p:spPr>
          <a:xfrm>
            <a:off x="7862819" y="4183380"/>
            <a:ext cx="4329181" cy="30308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Členenie pôd: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Pôdne typy</a:t>
            </a:r>
            <a:r>
              <a:rPr lang="sk-SK" sz="1000" dirty="0"/>
              <a:t> - Diagnostické horizonty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Skupiny pôd </a:t>
            </a:r>
            <a:r>
              <a:rPr lang="sk-SK" sz="1000" dirty="0"/>
              <a:t>- Dominantné </a:t>
            </a:r>
            <a:r>
              <a:rPr lang="sk-SK" sz="1000" dirty="0" err="1"/>
              <a:t>pôdotvorné</a:t>
            </a:r>
            <a:r>
              <a:rPr lang="sk-SK" sz="1000" dirty="0"/>
              <a:t> procesy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Pôdne druhy </a:t>
            </a:r>
            <a:r>
              <a:rPr lang="sk-SK" sz="1000" dirty="0"/>
              <a:t>- zastúpenie frakcií </a:t>
            </a:r>
            <a:r>
              <a:rPr lang="sk-SK" sz="1000" dirty="0" err="1"/>
              <a:t>jemnozeme</a:t>
            </a:r>
            <a:r>
              <a:rPr lang="sk-SK" sz="1000" dirty="0"/>
              <a:t> – piesku, prachu, ílu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 err="1"/>
              <a:t>Textúrne</a:t>
            </a:r>
            <a:r>
              <a:rPr lang="sk-SK" sz="1000" b="1" dirty="0"/>
              <a:t> triedy </a:t>
            </a:r>
            <a:r>
              <a:rPr lang="sk-SK" sz="1000" dirty="0"/>
              <a:t>– podľa obsahu </a:t>
            </a:r>
            <a:r>
              <a:rPr lang="sk-SK" sz="1000" dirty="0" err="1"/>
              <a:t>jemnozeme</a:t>
            </a:r>
            <a:r>
              <a:rPr lang="sk-SK" sz="1000" dirty="0"/>
              <a:t>, skeletu a organickej hmoty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 err="1"/>
              <a:t>Textúrne</a:t>
            </a:r>
            <a:r>
              <a:rPr lang="sk-SK" sz="1000" b="1" dirty="0"/>
              <a:t> skupiny pôd </a:t>
            </a:r>
            <a:r>
              <a:rPr lang="sk-SK" sz="1000" dirty="0"/>
              <a:t>- podľa prevládajúcich frakcií</a:t>
            </a:r>
          </a:p>
        </p:txBody>
      </p:sp>
    </p:spTree>
    <p:extLst>
      <p:ext uri="{BB962C8B-B14F-4D97-AF65-F5344CB8AC3E}">
        <p14:creationId xmlns:p14="http://schemas.microsoft.com/office/powerpoint/2010/main" val="1275789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1C6FE2-AA41-1F05-A3B5-AFAB64EE0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Obsah predmetu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6E0A6CB8-4026-FA4C-08FD-1415ADE1D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8945"/>
            <a:ext cx="5098774" cy="466725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2400" dirty="0">
                <a:latin typeface="+mn-lt"/>
              </a:rPr>
              <a:t>Prednášky z </a:t>
            </a:r>
            <a:r>
              <a:rPr lang="sk-SK" sz="2400" dirty="0" err="1">
                <a:latin typeface="+mn-lt"/>
              </a:rPr>
              <a:t>Pedosféry</a:t>
            </a:r>
            <a:r>
              <a:rPr lang="sk-SK" sz="2400" dirty="0">
                <a:latin typeface="+mn-lt"/>
              </a:rPr>
              <a:t>:</a:t>
            </a: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1.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 err="1">
                <a:latin typeface="+mn-lt"/>
              </a:rPr>
              <a:t>Pedosféra</a:t>
            </a:r>
            <a:r>
              <a:rPr lang="sk-SK" sz="1500" i="0" u="none" strike="noStrike" baseline="0" dirty="0">
                <a:latin typeface="+mn-lt"/>
              </a:rPr>
              <a:t> ako súčasť FG sféry, predmet pedológie a </a:t>
            </a:r>
            <a:r>
              <a:rPr lang="sk-SK" sz="1500" i="0" u="none" strike="noStrike" baseline="0" dirty="0" err="1">
                <a:latin typeface="+mn-lt"/>
              </a:rPr>
              <a:t>pedogeografie</a:t>
            </a:r>
            <a:endParaRPr lang="sk-SK" sz="1500" dirty="0">
              <a:latin typeface="+mn-lt"/>
            </a:endParaRP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2.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>
                <a:latin typeface="+mn-lt"/>
              </a:rPr>
              <a:t>Zložky pôdy, chemické zloženie pôdy, </a:t>
            </a:r>
            <a:br>
              <a:rPr lang="sk-SK" sz="1500" i="0" u="none" strike="noStrike" baseline="0" dirty="0">
                <a:latin typeface="+mn-lt"/>
              </a:rPr>
            </a:br>
            <a:r>
              <a:rPr lang="sk-SK" sz="1500" i="0" u="none" strike="noStrike" baseline="0" dirty="0" err="1">
                <a:latin typeface="+mn-lt"/>
              </a:rPr>
              <a:t>zrnitostné</a:t>
            </a:r>
            <a:r>
              <a:rPr lang="sk-SK" sz="1500" i="0" u="none" strike="noStrike" baseline="0" dirty="0">
                <a:latin typeface="+mn-lt"/>
              </a:rPr>
              <a:t> frakcie, pôdne druhy</a:t>
            </a: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3.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>
                <a:latin typeface="+mn-lt"/>
              </a:rPr>
              <a:t>Štruktúra pôdy, vznik a typy humusu, ílové minerály a ich podiel na tvorbe pôd. Humusovo – ílový sorpčný komplex pôdy</a:t>
            </a: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4.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 err="1">
                <a:latin typeface="+mn-lt"/>
              </a:rPr>
              <a:t>Pôdotvorné</a:t>
            </a:r>
            <a:r>
              <a:rPr lang="sk-SK" sz="1500" i="0" u="none" strike="noStrike" baseline="0" dirty="0">
                <a:latin typeface="+mn-lt"/>
              </a:rPr>
              <a:t> činitele. Základné </a:t>
            </a:r>
            <a:r>
              <a:rPr lang="sk-SK" sz="1500" i="0" u="none" strike="noStrike" baseline="0" dirty="0" err="1">
                <a:latin typeface="+mn-lt"/>
              </a:rPr>
              <a:t>pôdotvorné</a:t>
            </a:r>
            <a:r>
              <a:rPr lang="sk-SK" sz="1500" i="0" u="none" strike="noStrike" baseline="0" dirty="0">
                <a:latin typeface="+mn-lt"/>
              </a:rPr>
              <a:t> procesy a ich charakteristika. Pôdne typy, klasifikačné systémy (</a:t>
            </a:r>
            <a:r>
              <a:rPr lang="sk-SK" sz="1500" i="0" u="none" strike="noStrike" baseline="0" dirty="0" err="1">
                <a:latin typeface="+mn-lt"/>
              </a:rPr>
              <a:t>Fao</a:t>
            </a:r>
            <a:r>
              <a:rPr lang="sk-SK" sz="1500" i="0" u="none" strike="noStrike" baseline="0" dirty="0">
                <a:latin typeface="+mn-lt"/>
              </a:rPr>
              <a:t> – </a:t>
            </a:r>
            <a:r>
              <a:rPr lang="sk-SK" sz="1500" i="0" u="none" strike="noStrike" baseline="0" dirty="0" err="1">
                <a:latin typeface="+mn-lt"/>
              </a:rPr>
              <a:t>Unesco</a:t>
            </a:r>
            <a:r>
              <a:rPr lang="sk-SK" sz="1500" i="0" u="none" strike="noStrike" baseline="0" dirty="0">
                <a:latin typeface="+mn-lt"/>
              </a:rPr>
              <a:t>, </a:t>
            </a:r>
            <a:r>
              <a:rPr lang="sk-SK" sz="1500" i="0" u="none" strike="noStrike" baseline="0" dirty="0" err="1">
                <a:latin typeface="+mn-lt"/>
              </a:rPr>
              <a:t>morfogenetický</a:t>
            </a:r>
            <a:r>
              <a:rPr lang="sk-SK" sz="1500" i="0" u="none" strike="noStrike" baseline="0" dirty="0">
                <a:latin typeface="+mn-lt"/>
              </a:rPr>
              <a:t> klasifikačný systém)</a:t>
            </a: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5. Pôdy </a:t>
            </a:r>
            <a:r>
              <a:rPr lang="sk-SK" sz="1500" i="0" u="none" strike="noStrike" baseline="0" dirty="0" err="1">
                <a:latin typeface="+mn-lt"/>
              </a:rPr>
              <a:t>terestrické</a:t>
            </a:r>
            <a:r>
              <a:rPr lang="sk-SK" sz="1500" i="0" u="none" strike="noStrike" baseline="0" dirty="0">
                <a:latin typeface="+mn-lt"/>
              </a:rPr>
              <a:t>, </a:t>
            </a:r>
            <a:r>
              <a:rPr lang="sk-SK" sz="1500" i="0" u="none" strike="noStrike" baseline="0" dirty="0" err="1">
                <a:latin typeface="+mn-lt"/>
              </a:rPr>
              <a:t>hydromorfné</a:t>
            </a:r>
            <a:r>
              <a:rPr lang="sk-SK" sz="1500" i="0" u="none" strike="noStrike" baseline="0" dirty="0">
                <a:latin typeface="+mn-lt"/>
              </a:rPr>
              <a:t> pôdy, pôdy Zeme. Zákonitosti teritoriálnej diferenciácie pôdneho krytu, </a:t>
            </a:r>
            <a:r>
              <a:rPr lang="sk-SK" sz="1500" i="0" u="none" strike="noStrike" baseline="0" dirty="0" err="1">
                <a:latin typeface="+mn-lt"/>
              </a:rPr>
              <a:t>zonalita</a:t>
            </a:r>
            <a:r>
              <a:rPr lang="sk-SK" sz="1500" dirty="0">
                <a:latin typeface="+mn-lt"/>
              </a:rPr>
              <a:t> pôd</a:t>
            </a:r>
            <a:endParaRPr lang="sk-SK" sz="1500" i="0" u="none" strike="noStrike" baseline="0" dirty="0">
              <a:latin typeface="+mn-lt"/>
            </a:endParaRPr>
          </a:p>
          <a:p>
            <a:pPr algn="l">
              <a:buClr>
                <a:schemeClr val="tx2">
                  <a:lumMod val="75000"/>
                </a:schemeClr>
              </a:buClr>
              <a:buFont typeface="Wingdings 3" panose="05040102010807070707" pitchFamily="18" charset="2"/>
              <a:buChar char=""/>
            </a:pPr>
            <a:r>
              <a:rPr lang="sk-SK" sz="1500" i="0" u="none" strike="noStrike" baseline="0" dirty="0">
                <a:latin typeface="+mn-lt"/>
              </a:rPr>
              <a:t>6.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>
                <a:latin typeface="+mn-lt"/>
              </a:rPr>
              <a:t>Pôdno-geografická regionalizácia SR</a:t>
            </a:r>
            <a:endParaRPr lang="sk-SK" sz="1500" dirty="0">
              <a:latin typeface="+mn-lt"/>
            </a:endParaRPr>
          </a:p>
        </p:txBody>
      </p:sp>
      <p:sp>
        <p:nvSpPr>
          <p:cNvPr id="4" name="Zástupný objekt pre obsah 2">
            <a:extLst>
              <a:ext uri="{FF2B5EF4-FFF2-40B4-BE49-F238E27FC236}">
                <a16:creationId xmlns:a16="http://schemas.microsoft.com/office/drawing/2014/main" id="{C4214266-8C06-A984-0456-FFD86408991C}"/>
              </a:ext>
            </a:extLst>
          </p:cNvPr>
          <p:cNvSpPr txBox="1">
            <a:spLocks/>
          </p:cNvSpPr>
          <p:nvPr/>
        </p:nvSpPr>
        <p:spPr>
          <a:xfrm>
            <a:off x="6255026" y="1695656"/>
            <a:ext cx="509877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400" dirty="0"/>
              <a:t>Cvičenia z </a:t>
            </a:r>
            <a:r>
              <a:rPr lang="sk-SK" sz="2400" dirty="0" err="1"/>
              <a:t>Pedosféry</a:t>
            </a:r>
            <a:r>
              <a:rPr lang="sk-SK" sz="2400" dirty="0"/>
              <a:t>: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1.</a:t>
            </a:r>
            <a:r>
              <a:rPr lang="en-GB" sz="1500" dirty="0"/>
              <a:t> </a:t>
            </a:r>
            <a:r>
              <a:rPr lang="sk-SK" sz="1500" dirty="0"/>
              <a:t>Úvodné informácie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2.</a:t>
            </a:r>
            <a:r>
              <a:rPr lang="en-GB" sz="1500" dirty="0"/>
              <a:t> </a:t>
            </a:r>
            <a:r>
              <a:rPr lang="sk-SK" sz="1500" dirty="0"/>
              <a:t>Pôdne profily - práca v teréne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3.</a:t>
            </a:r>
            <a:r>
              <a:rPr lang="en-GB" sz="1500" dirty="0"/>
              <a:t> </a:t>
            </a:r>
            <a:r>
              <a:rPr lang="sk-SK" sz="1500" dirty="0"/>
              <a:t>Práca s BPEJ a VÚPOP portálom a tvorba máp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4.</a:t>
            </a:r>
            <a:r>
              <a:rPr lang="en-GB" sz="1500" dirty="0"/>
              <a:t> </a:t>
            </a:r>
            <a:r>
              <a:rPr lang="sk-SK" sz="1500" dirty="0"/>
              <a:t>Práca s lesnými pôdami a tvorba mapy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5.</a:t>
            </a:r>
            <a:r>
              <a:rPr lang="en-GB" sz="1500" dirty="0"/>
              <a:t> </a:t>
            </a:r>
            <a:r>
              <a:rPr lang="sk-SK" sz="1500" dirty="0"/>
              <a:t>Laboratórne cvičenie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1500" dirty="0"/>
              <a:t>6.</a:t>
            </a:r>
            <a:r>
              <a:rPr lang="en-GB" sz="1500" dirty="0"/>
              <a:t> </a:t>
            </a:r>
            <a:r>
              <a:rPr lang="sk-SK" sz="1500" dirty="0"/>
              <a:t>Písomná previerka - pôdne profily</a:t>
            </a:r>
          </a:p>
        </p:txBody>
      </p:sp>
    </p:spTree>
    <p:extLst>
      <p:ext uri="{BB962C8B-B14F-4D97-AF65-F5344CB8AC3E}">
        <p14:creationId xmlns:p14="http://schemas.microsoft.com/office/powerpoint/2010/main" val="1951379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1C6FE2-AA41-1F05-A3B5-AFAB64EE0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Obsah predmetu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6E0A6CB8-4026-FA4C-08FD-1415ADE1D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084"/>
            <a:ext cx="5098774" cy="49601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2400" dirty="0"/>
              <a:t>Prednášky z Biosféry:</a:t>
            </a:r>
          </a:p>
          <a:p>
            <a:pPr algn="l">
              <a:buClr>
                <a:schemeClr val="tx2">
                  <a:lumMod val="75000"/>
                </a:schemeClr>
              </a:buClr>
            </a:pPr>
            <a:r>
              <a:rPr lang="sk-SK" sz="1500" i="0" u="none" strike="noStrike" baseline="0" dirty="0">
                <a:latin typeface="+mn-lt"/>
              </a:rPr>
              <a:t>1.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>
                <a:latin typeface="+mn-lt"/>
              </a:rPr>
              <a:t>Vývoj a dejiny </a:t>
            </a:r>
            <a:r>
              <a:rPr lang="sk-SK" sz="1500" i="0" u="none" strike="noStrike" baseline="0" dirty="0" err="1">
                <a:latin typeface="+mn-lt"/>
              </a:rPr>
              <a:t>biogeografie</a:t>
            </a:r>
            <a:r>
              <a:rPr lang="sk-SK" sz="1500" i="0" u="none" strike="noStrike" baseline="0" dirty="0">
                <a:latin typeface="+mn-lt"/>
              </a:rPr>
              <a:t>, jej postavenie v systéme vied</a:t>
            </a:r>
          </a:p>
          <a:p>
            <a:pPr algn="l">
              <a:buClr>
                <a:schemeClr val="tx2">
                  <a:lumMod val="75000"/>
                </a:schemeClr>
              </a:buClr>
            </a:pPr>
            <a:r>
              <a:rPr lang="sk-SK" sz="1500" i="0" u="none" strike="noStrike" baseline="0" dirty="0">
                <a:latin typeface="+mn-lt"/>
              </a:rPr>
              <a:t>2.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 err="1">
                <a:latin typeface="+mn-lt"/>
              </a:rPr>
              <a:t>Geobiosféra</a:t>
            </a:r>
            <a:r>
              <a:rPr lang="sk-SK" sz="1500" i="0" u="none" strike="noStrike" baseline="0" dirty="0">
                <a:latin typeface="+mn-lt"/>
              </a:rPr>
              <a:t>, jej vznik a historický vývoj. Taxonomické jednotky používané pri klasifikácii organického sveta</a:t>
            </a:r>
          </a:p>
          <a:p>
            <a:pPr algn="l">
              <a:buClr>
                <a:schemeClr val="tx2">
                  <a:lumMod val="75000"/>
                </a:schemeClr>
              </a:buClr>
            </a:pPr>
            <a:r>
              <a:rPr lang="sk-SK" sz="1500" i="0" u="none" strike="noStrike" baseline="0" dirty="0">
                <a:latin typeface="+mn-lt"/>
              </a:rPr>
              <a:t>3. </a:t>
            </a:r>
            <a:r>
              <a:rPr lang="en-GB" sz="1500" i="0" u="none" strike="noStrike" baseline="0" dirty="0">
                <a:latin typeface="+mn-lt"/>
              </a:rPr>
              <a:t> </a:t>
            </a:r>
            <a:r>
              <a:rPr lang="sk-SK" sz="1500" i="0" u="none" strike="noStrike" baseline="0" dirty="0">
                <a:latin typeface="+mn-lt"/>
              </a:rPr>
              <a:t>Ekologické faktory a podmienky životného prostredia. </a:t>
            </a:r>
            <a:r>
              <a:rPr lang="sk-SK" sz="1500" i="0" u="none" strike="noStrike" baseline="0" dirty="0" err="1">
                <a:latin typeface="+mn-lt"/>
              </a:rPr>
              <a:t>Ro</a:t>
            </a:r>
            <a:r>
              <a:rPr lang="en-GB" sz="1500" dirty="0">
                <a:latin typeface="+mn-lt"/>
              </a:rPr>
              <a:t>z</a:t>
            </a:r>
            <a:r>
              <a:rPr lang="sk-SK" sz="1500" i="0" u="none" strike="noStrike" baseline="0" dirty="0">
                <a:latin typeface="+mn-lt"/>
              </a:rPr>
              <a:t>šírenie organizmov na Zemi, areály a lokality</a:t>
            </a:r>
          </a:p>
          <a:p>
            <a:pPr algn="l">
              <a:buClr>
                <a:schemeClr val="tx2">
                  <a:lumMod val="75000"/>
                </a:schemeClr>
              </a:buClr>
            </a:pPr>
            <a:r>
              <a:rPr lang="sk-SK" sz="1500" i="0" u="none" strike="noStrike" baseline="0" dirty="0">
                <a:latin typeface="+mn-lt"/>
              </a:rPr>
              <a:t>4.-5. </a:t>
            </a:r>
            <a:r>
              <a:rPr lang="sk-SK" sz="1500" i="0" u="none" strike="noStrike" baseline="0" dirty="0" err="1">
                <a:latin typeface="+mn-lt"/>
              </a:rPr>
              <a:t>Floristické</a:t>
            </a:r>
            <a:r>
              <a:rPr lang="sk-SK" sz="1500" i="0" u="none" strike="noStrike" baseline="0" dirty="0">
                <a:latin typeface="+mn-lt"/>
              </a:rPr>
              <a:t> oblasti Zeme. </a:t>
            </a:r>
            <a:r>
              <a:rPr lang="sk-SK" sz="1500" i="0" u="none" strike="noStrike" baseline="0" dirty="0" err="1">
                <a:latin typeface="+mn-lt"/>
              </a:rPr>
              <a:t>Faunistické</a:t>
            </a:r>
            <a:r>
              <a:rPr lang="sk-SK" sz="1500" i="0" u="none" strike="noStrike" baseline="0" dirty="0">
                <a:latin typeface="+mn-lt"/>
              </a:rPr>
              <a:t> oblasti Zeme. Oblasť </a:t>
            </a:r>
            <a:r>
              <a:rPr lang="sk-SK" sz="1500" i="0" u="none" strike="noStrike" baseline="0" dirty="0" err="1">
                <a:latin typeface="+mn-lt"/>
              </a:rPr>
              <a:t>Holarktická</a:t>
            </a:r>
            <a:r>
              <a:rPr lang="sk-SK" sz="1500" i="0" u="none" strike="noStrike" baseline="0" dirty="0">
                <a:latin typeface="+mn-lt"/>
              </a:rPr>
              <a:t>, </a:t>
            </a:r>
            <a:r>
              <a:rPr lang="sk-SK" sz="1500" i="0" u="none" strike="noStrike" baseline="0" dirty="0" err="1">
                <a:latin typeface="+mn-lt"/>
              </a:rPr>
              <a:t>Neotropická</a:t>
            </a:r>
            <a:r>
              <a:rPr lang="sk-SK" sz="1500" i="0" u="none" strike="noStrike" baseline="0" dirty="0">
                <a:latin typeface="+mn-lt"/>
              </a:rPr>
              <a:t>, </a:t>
            </a:r>
            <a:r>
              <a:rPr lang="sk-SK" sz="1500" i="0" u="none" strike="noStrike" baseline="0" dirty="0" err="1">
                <a:latin typeface="+mn-lt"/>
              </a:rPr>
              <a:t>Kapská</a:t>
            </a:r>
            <a:r>
              <a:rPr lang="sk-SK" sz="1500" i="0" u="none" strike="noStrike" baseline="0" dirty="0">
                <a:latin typeface="+mn-lt"/>
              </a:rPr>
              <a:t>, Austrálska a Antarktická</a:t>
            </a:r>
          </a:p>
          <a:p>
            <a:pPr algn="l">
              <a:buClr>
                <a:schemeClr val="tx2">
                  <a:lumMod val="75000"/>
                </a:schemeClr>
              </a:buClr>
            </a:pPr>
            <a:r>
              <a:rPr lang="sk-SK" sz="1500" i="0" u="none" strike="noStrike" baseline="0" dirty="0">
                <a:latin typeface="+mn-lt"/>
              </a:rPr>
              <a:t>6. Fytogeografické členenie Slovenska. Rastlinné spoločenstvá Slovenska. Zoogeografické členenie Slovenska. Génové centra základných kultúrnych plodín</a:t>
            </a:r>
            <a:endParaRPr lang="sk-SK" sz="1500" dirty="0">
              <a:latin typeface="+mn-lt"/>
            </a:endParaRPr>
          </a:p>
        </p:txBody>
      </p:sp>
      <p:sp>
        <p:nvSpPr>
          <p:cNvPr id="5" name="Zástupný objekt pre obsah 2">
            <a:extLst>
              <a:ext uri="{FF2B5EF4-FFF2-40B4-BE49-F238E27FC236}">
                <a16:creationId xmlns:a16="http://schemas.microsoft.com/office/drawing/2014/main" id="{7B14520E-E606-CDF4-FCD6-6085B56CE971}"/>
              </a:ext>
            </a:extLst>
          </p:cNvPr>
          <p:cNvSpPr txBox="1">
            <a:spLocks/>
          </p:cNvSpPr>
          <p:nvPr/>
        </p:nvSpPr>
        <p:spPr>
          <a:xfrm>
            <a:off x="6255026" y="1758272"/>
            <a:ext cx="5098774" cy="366496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3100" dirty="0"/>
              <a:t>Cvičenia z Biosféry: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1. Ekologická stopa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2. </a:t>
            </a:r>
            <a:r>
              <a:rPr lang="sk-SK" sz="2100" dirty="0" err="1"/>
              <a:t>Biómy</a:t>
            </a:r>
            <a:r>
              <a:rPr lang="sk-SK" sz="2100" dirty="0"/>
              <a:t> Zeme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3. Rozšírenie živočíchov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4. Environmentálne faktory a rozšírenie druhov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5. Pozorovanie rastlín - práca v teréne</a:t>
            </a:r>
          </a:p>
          <a:p>
            <a:pPr marL="358775" indent="-358775">
              <a:lnSpc>
                <a:spcPct val="150000"/>
              </a:lnSpc>
              <a:buClr>
                <a:schemeClr val="tx2">
                  <a:lumMod val="75000"/>
                </a:schemeClr>
              </a:buClr>
              <a:buSzPct val="80000"/>
              <a:buFont typeface="Wingdings 3" panose="05040102010807070707" pitchFamily="18" charset="2"/>
              <a:buChar char="u"/>
            </a:pPr>
            <a:r>
              <a:rPr lang="sk-SK" sz="2100" dirty="0"/>
              <a:t>6. Písomná previerka – „</a:t>
            </a:r>
            <a:r>
              <a:rPr lang="sk-SK" sz="2100" dirty="0" err="1"/>
              <a:t>poznávačka</a:t>
            </a:r>
            <a:r>
              <a:rPr lang="sk-SK" sz="2100" dirty="0"/>
              <a:t>“ rastlín</a:t>
            </a:r>
          </a:p>
        </p:txBody>
      </p:sp>
    </p:spTree>
    <p:extLst>
      <p:ext uri="{BB962C8B-B14F-4D97-AF65-F5344CB8AC3E}">
        <p14:creationId xmlns:p14="http://schemas.microsoft.com/office/powerpoint/2010/main" val="2160557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1C6FE2-AA41-1F05-A3B5-AFAB64EE0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10660321" cy="1400530"/>
          </a:xfrm>
        </p:spPr>
        <p:txBody>
          <a:bodyPr/>
          <a:lstStyle/>
          <a:p>
            <a:r>
              <a:rPr lang="sk-SK" dirty="0"/>
              <a:t>Podmienky absolvovania predmetu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6E0A6CB8-4026-FA4C-08FD-1415ADE1D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10326688" cy="419548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dirty="0"/>
              <a:t>Cvičenia s celkovou váhou 20 % (z toho 50 % </a:t>
            </a:r>
            <a:r>
              <a:rPr lang="sk-SK" dirty="0" err="1"/>
              <a:t>pedosféra</a:t>
            </a:r>
            <a:r>
              <a:rPr lang="sk-SK" dirty="0"/>
              <a:t> a 50% biosféra)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dirty="0"/>
              <a:t>Po absolvovaní časti cvičení z </a:t>
            </a:r>
            <a:r>
              <a:rPr lang="sk-SK" dirty="0" err="1"/>
              <a:t>Pedosféry</a:t>
            </a:r>
            <a:r>
              <a:rPr lang="sk-SK" dirty="0"/>
              <a:t> písomka z pôdnych profilov </a:t>
            </a:r>
            <a:br>
              <a:rPr lang="sk-SK" dirty="0"/>
            </a:br>
            <a:r>
              <a:rPr lang="sk-SK" dirty="0"/>
              <a:t>s úspešnosťou nad 51%.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dirty="0"/>
              <a:t>Po absolvovaní cvičení z Biosféry </a:t>
            </a:r>
            <a:r>
              <a:rPr lang="sk-SK" dirty="0" err="1"/>
              <a:t>poznávačka</a:t>
            </a:r>
            <a:r>
              <a:rPr lang="sk-SK" dirty="0"/>
              <a:t> rastlín s </a:t>
            </a:r>
            <a:r>
              <a:rPr lang="sk-SK" dirty="0" err="1"/>
              <a:t>uspešnosťou</a:t>
            </a:r>
            <a:r>
              <a:rPr lang="sk-SK" dirty="0"/>
              <a:t> nad 51%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dirty="0"/>
              <a:t>Prednášky: písomná skúška s ústnym doskúšaním s úspešnosťou nad 50 % s váhou 80 % z celkového hodnotenia (každá časť predmetu s váhou 50 %)</a:t>
            </a:r>
          </a:p>
        </p:txBody>
      </p:sp>
    </p:spTree>
    <p:extLst>
      <p:ext uri="{BB962C8B-B14F-4D97-AF65-F5344CB8AC3E}">
        <p14:creationId xmlns:p14="http://schemas.microsoft.com/office/powerpoint/2010/main" val="1593130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A0B882D-4FEF-4E28-9811-11D57386D4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5BEB97A-F669-D357-E728-A0692B908C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4571" y="2293208"/>
            <a:ext cx="9282857" cy="2271584"/>
          </a:xfrm>
        </p:spPr>
        <p:txBody>
          <a:bodyPr>
            <a:normAutofit/>
          </a:bodyPr>
          <a:lstStyle/>
          <a:p>
            <a:pPr marL="990600" indent="-990600">
              <a:lnSpc>
                <a:spcPct val="90000"/>
              </a:lnSpc>
            </a:pPr>
            <a:r>
              <a:rPr lang="sk-SK" dirty="0"/>
              <a:t>1. </a:t>
            </a:r>
            <a:r>
              <a:rPr lang="pt-BR" dirty="0"/>
              <a:t>Úvod do </a:t>
            </a:r>
            <a:r>
              <a:rPr lang="sk-SK" dirty="0"/>
              <a:t>štúdia </a:t>
            </a:r>
            <a:r>
              <a:rPr lang="sk-SK" dirty="0" err="1"/>
              <a:t>pedosféry</a:t>
            </a:r>
            <a:endParaRPr lang="sk-SK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DA6D14-0849-4180-8DEF-F2F6BF1232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2753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7120A-1C93-ACD7-A937-968347DE2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F1F486-1F05-D4D7-8A34-19C2C59E3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/>
              <a:t>Úvod do pedosféry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7BBA7D88-2CB7-F50D-6F60-BF9EED26B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1075037"/>
            <a:ext cx="7171037" cy="549566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 err="1"/>
              <a:t>Pedosféra</a:t>
            </a:r>
            <a:r>
              <a:rPr lang="sk-SK" sz="1600" dirty="0"/>
              <a:t> – pôdny pokryv Zeme, je najmladšou časťou FGS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vznikla po osídlení súše živými organizmami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Pôda</a:t>
            </a:r>
            <a:r>
              <a:rPr lang="sk-SK" sz="1600" dirty="0"/>
              <a:t> - povrchová vrstva Zeme, pozostávajúca z minerálov, organickej hmoty, vody, vzduchu a živých organizmov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Zohráva kľúčovú úlohu v ekosystémoch: poskytuje živiny, reguluje vodný cyklus, podporuje biologickú diverzitu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</p:txBody>
      </p:sp>
      <p:pic>
        <p:nvPicPr>
          <p:cNvPr id="3" name="Obrázok 6">
            <a:extLst>
              <a:ext uri="{FF2B5EF4-FFF2-40B4-BE49-F238E27FC236}">
                <a16:creationId xmlns:a16="http://schemas.microsoft.com/office/drawing/2014/main" id="{DE6E3841-8300-2655-B74F-1CED38521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681" y="0"/>
            <a:ext cx="4102477" cy="351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Diagram of a diagram of a plant growth&#10;&#10;AI-generated content may be incorrect.">
            <a:extLst>
              <a:ext uri="{FF2B5EF4-FFF2-40B4-BE49-F238E27FC236}">
                <a16:creationId xmlns:a16="http://schemas.microsoft.com/office/drawing/2014/main" id="{ACE53E34-D6F2-1DDE-A5CC-39CA69D496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368" y="3817431"/>
            <a:ext cx="3577812" cy="3040569"/>
          </a:xfrm>
          <a:prstGeom prst="rect">
            <a:avLst/>
          </a:prstGeom>
        </p:spPr>
      </p:pic>
      <p:pic>
        <p:nvPicPr>
          <p:cNvPr id="14" name="Picture 13" descr="A stream flowing through a forest&#10;&#10;AI-generated content may be incorrect.">
            <a:extLst>
              <a:ext uri="{FF2B5EF4-FFF2-40B4-BE49-F238E27FC236}">
                <a16:creationId xmlns:a16="http://schemas.microsoft.com/office/drawing/2014/main" id="{5A92D353-3BBA-0EB8-1613-526B8846E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892" y="3619049"/>
            <a:ext cx="4721266" cy="314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9951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A8A34F-44AD-F64B-E3F8-51F867C6C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987D0C-E7C3-BDDB-D39F-F87A72C62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Pedológia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774C008-0A6F-BCF0-348D-7BD4D99D9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7324727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Pedológia (pôdoznalectvo)</a:t>
            </a:r>
            <a:r>
              <a:rPr lang="sk-SK" sz="1400" dirty="0"/>
              <a:t> - veda, ktorá študuje pôdu ako samostatný </a:t>
            </a:r>
            <a:br>
              <a:rPr lang="sk-SK" sz="1400" dirty="0"/>
            </a:br>
            <a:r>
              <a:rPr lang="sk-SK" sz="1400" dirty="0"/>
              <a:t>prírodný útvar a jej interakcie s prostredím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Zgréckeho</a:t>
            </a:r>
            <a:r>
              <a:rPr lang="sk-SK" sz="1400" dirty="0"/>
              <a:t> „</a:t>
            </a:r>
            <a:r>
              <a:rPr lang="sk-SK" sz="1400" b="1" dirty="0" err="1"/>
              <a:t>Pedon</a:t>
            </a:r>
            <a:r>
              <a:rPr lang="sk-SK" sz="1400" dirty="0"/>
              <a:t>“ = pôda a „</a:t>
            </a:r>
            <a:r>
              <a:rPr lang="sk-SK" sz="1400" b="1" dirty="0" err="1"/>
              <a:t>Logos</a:t>
            </a:r>
            <a:r>
              <a:rPr lang="sk-SK" sz="1400" dirty="0"/>
              <a:t>“ = náuka/veda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Predmetom skúmania je </a:t>
            </a:r>
            <a:r>
              <a:rPr lang="sk-SK" sz="1400" b="1" dirty="0"/>
              <a:t>pôda</a:t>
            </a:r>
            <a:r>
              <a:rPr lang="sk-SK" sz="1400" dirty="0"/>
              <a:t> resp. pôdna pokrývka Zeme – </a:t>
            </a:r>
            <a:r>
              <a:rPr lang="sk-SK" sz="1400" b="1" dirty="0" err="1"/>
              <a:t>pedosféra</a:t>
            </a: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Oblasti výskumu: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Vznik pôdy</a:t>
            </a:r>
            <a:r>
              <a:rPr lang="sk-SK" sz="1400" dirty="0"/>
              <a:t>: Ako vzniká pôda a aké faktory na ňu vplývajú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Vlastnosti pôdy</a:t>
            </a:r>
            <a:r>
              <a:rPr lang="sk-SK" sz="1400" dirty="0"/>
              <a:t>: Zrnitosť, štruktúra, reakcia, biologická aktivita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Funkcie pôdy</a:t>
            </a:r>
            <a:r>
              <a:rPr lang="sk-SK" sz="1400" dirty="0"/>
              <a:t>: Úrodnosť, zásobovanie vodou a živinami, uhlíkový cyklus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Degradácia pôdy</a:t>
            </a:r>
            <a:r>
              <a:rPr lang="sk-SK" sz="1400" dirty="0"/>
              <a:t>: Erózia, zasolenie, úbytok organickej hmoty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Význam pedológie: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pochopenie pôdnych procesov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udržateľné hospodárenie a ochrana pôdy</a:t>
            </a:r>
          </a:p>
        </p:txBody>
      </p:sp>
      <p:pic>
        <p:nvPicPr>
          <p:cNvPr id="9" name="Picture 8" descr="A diagram of a diagram&#10;&#10;AI-generated content may be incorrect.">
            <a:extLst>
              <a:ext uri="{FF2B5EF4-FFF2-40B4-BE49-F238E27FC236}">
                <a16:creationId xmlns:a16="http://schemas.microsoft.com/office/drawing/2014/main" id="{3E4AD657-953E-9F44-B374-C86941C7C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775" y="7709"/>
            <a:ext cx="3581400" cy="34212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044586-D047-C310-D42A-D741B57931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302" y="3469517"/>
            <a:ext cx="4152900" cy="338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506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D4D58-FE04-C0A8-3B91-392CD6898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diagram of a soil layer&#10;&#10;AI-generated content may be incorrect.">
            <a:extLst>
              <a:ext uri="{FF2B5EF4-FFF2-40B4-BE49-F238E27FC236}">
                <a16:creationId xmlns:a16="http://schemas.microsoft.com/office/drawing/2014/main" id="{5DD8CCB6-266F-3853-AF01-CEB050E00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784" y="3501237"/>
            <a:ext cx="2939435" cy="3356763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D0C0F450-868C-2E48-8B2B-16FB1A08B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 err="1"/>
              <a:t>Pedogeografia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B78FCD65-34DE-D368-E9D2-80505E830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9379"/>
            <a:ext cx="8900986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Pedogeografia</a:t>
            </a:r>
            <a:r>
              <a:rPr lang="sk-SK" sz="1400" dirty="0"/>
              <a:t> </a:t>
            </a:r>
            <a:r>
              <a:rPr lang="sk-SK" sz="1400" b="1" dirty="0"/>
              <a:t>(geografia pôdy)</a:t>
            </a:r>
            <a:r>
              <a:rPr lang="sk-SK" sz="1400" dirty="0"/>
              <a:t> – vedná disciplína fyzickej geografie, ktorá skúma okrem </a:t>
            </a:r>
            <a:r>
              <a:rPr lang="sk-SK" sz="1400" b="1" dirty="0"/>
              <a:t>zákonitostí priestorovej diferenciácie </a:t>
            </a:r>
            <a:r>
              <a:rPr lang="sk-SK" sz="1400" b="1" dirty="0" err="1"/>
              <a:t>pedosféry</a:t>
            </a:r>
            <a:r>
              <a:rPr lang="sk-SK" sz="1400" b="1" dirty="0"/>
              <a:t> </a:t>
            </a:r>
            <a:r>
              <a:rPr lang="sk-SK" sz="1400" dirty="0"/>
              <a:t>a </a:t>
            </a:r>
            <a:r>
              <a:rPr lang="sk-SK" sz="1400" b="1" dirty="0"/>
              <a:t>rozšírenia pôd </a:t>
            </a:r>
            <a:r>
              <a:rPr lang="sk-SK" sz="1400" dirty="0"/>
              <a:t>aj vzťahy medzi pôdnou pokrývkou a inými zložkami systému FG ale i HG sféry a úlohu pôdy pri formovaní FG ale i totálnych geografických systémov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Mladá vedná disciplína, ktorej základy sa začali formovať až koncom 19. storočia – </a:t>
            </a:r>
            <a:r>
              <a:rPr lang="sk-SK" sz="1400" b="1" dirty="0"/>
              <a:t>V.V. </a:t>
            </a:r>
            <a:r>
              <a:rPr lang="sk-SK" sz="1400" b="1" dirty="0" err="1"/>
              <a:t>Dokučajev</a:t>
            </a:r>
            <a:r>
              <a:rPr lang="sk-SK" sz="1400" b="1" dirty="0"/>
              <a:t> </a:t>
            </a:r>
            <a:r>
              <a:rPr lang="sk-SK" sz="1400" dirty="0"/>
              <a:t>si všimol </a:t>
            </a:r>
            <a:r>
              <a:rPr lang="sk-SK" sz="1400" b="1" dirty="0"/>
              <a:t>závislosť výskytu ruských černozemí a podzolov </a:t>
            </a:r>
            <a:r>
              <a:rPr lang="sk-SK" sz="1400" dirty="0"/>
              <a:t>na pôsobení niektorých prírodných podmienok: suchej a vlhkej klímy, ako aj stepnej a lesnej vegetácie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 hľadiska pedológov je </a:t>
            </a:r>
            <a:r>
              <a:rPr lang="sk-SK" sz="1400" dirty="0" err="1"/>
              <a:t>pedogeografia</a:t>
            </a:r>
            <a:r>
              <a:rPr lang="sk-SK" sz="1400" dirty="0"/>
              <a:t> neúplne definovaná ako veda na hranici dvoch odvetví, ktorá opisuje </a:t>
            </a:r>
            <a:r>
              <a:rPr lang="sk-SK" sz="1400" b="1" dirty="0"/>
              <a:t>priestorovú diferenciáciu pôd </a:t>
            </a:r>
            <a:r>
              <a:rPr lang="sk-SK" sz="1400" dirty="0"/>
              <a:t>a ich vzťahy z funkčného hľadiska, </a:t>
            </a:r>
            <a:r>
              <a:rPr lang="sk-SK" sz="1400" b="1" dirty="0" err="1"/>
              <a:t>pôdotvorné</a:t>
            </a:r>
            <a:r>
              <a:rPr lang="sk-SK" sz="1400" b="1" dirty="0"/>
              <a:t> procesy </a:t>
            </a:r>
            <a:r>
              <a:rPr lang="sk-SK" sz="1400" dirty="0"/>
              <a:t>a </a:t>
            </a:r>
            <a:r>
              <a:rPr lang="sk-SK" sz="1400" b="1" dirty="0" err="1"/>
              <a:t>zonálnosť</a:t>
            </a:r>
            <a:r>
              <a:rPr lang="sk-SK" sz="1400" b="1" dirty="0"/>
              <a:t> v priestore </a:t>
            </a:r>
            <a:r>
              <a:rPr lang="sk-SK" sz="1400" dirty="0"/>
              <a:t>a </a:t>
            </a:r>
            <a:r>
              <a:rPr lang="sk-SK" sz="1400" b="1" dirty="0"/>
              <a:t>bioklimatické podmienky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Skúma teda </a:t>
            </a:r>
            <a:r>
              <a:rPr lang="sk-SK" sz="1400" b="1" dirty="0"/>
              <a:t>pôdu ako súčasť krajiny</a:t>
            </a:r>
            <a:r>
              <a:rPr lang="sk-SK" sz="1400" dirty="0"/>
              <a:t>, skúma </a:t>
            </a:r>
            <a:r>
              <a:rPr lang="sk-SK" sz="1400" b="1" dirty="0"/>
              <a:t>rozšírenie pôd</a:t>
            </a:r>
            <a:r>
              <a:rPr lang="sk-SK" sz="1400" dirty="0"/>
              <a:t>, ich </a:t>
            </a:r>
            <a:r>
              <a:rPr lang="sk-SK" sz="1400" b="1" dirty="0"/>
              <a:t>vzťah k ostatným zložkám krajiny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Predmet štúdia </a:t>
            </a:r>
            <a:r>
              <a:rPr lang="sk-SK" sz="1400" dirty="0" err="1"/>
              <a:t>pedogeografie</a:t>
            </a:r>
            <a:r>
              <a:rPr lang="sk-SK" sz="1400" dirty="0"/>
              <a:t> = </a:t>
            </a:r>
            <a:r>
              <a:rPr lang="sk-SK" sz="1400" b="1" dirty="0" err="1"/>
              <a:t>pedosféra</a:t>
            </a:r>
            <a:r>
              <a:rPr lang="sk-SK" sz="1400" b="1" dirty="0"/>
              <a:t> z hľadiska subsystému FG sféry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Pedogeografia</a:t>
            </a:r>
            <a:r>
              <a:rPr lang="sk-SK" sz="1400" dirty="0"/>
              <a:t> nepatrí medzi jednotlivé špecializácie pedológie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Ťažko definovateľná subjektívna hranica medzi pedológiou a </a:t>
            </a:r>
            <a:r>
              <a:rPr lang="sk-SK" sz="1400" dirty="0" err="1"/>
              <a:t>pedogeografiou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4932" y="0"/>
            <a:ext cx="2020012" cy="2965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603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ó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Ió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ó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4799</TotalTime>
  <Words>2415</Words>
  <Application>Microsoft Office PowerPoint</Application>
  <PresentationFormat>Widescreen</PresentationFormat>
  <Paragraphs>172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Century Gothic</vt:lpstr>
      <vt:lpstr>Wingdings 3</vt:lpstr>
      <vt:lpstr>Ión</vt:lpstr>
      <vt:lpstr>Geografia pedosféry  a biosféry</vt:lpstr>
      <vt:lpstr>Obsah predmetu</vt:lpstr>
      <vt:lpstr>Obsah predmetu</vt:lpstr>
      <vt:lpstr>Obsah predmetu</vt:lpstr>
      <vt:lpstr>Podmienky absolvovania predmetu</vt:lpstr>
      <vt:lpstr>1. Úvod do štúdia pedosféry</vt:lpstr>
      <vt:lpstr>Úvod do pedosféry</vt:lpstr>
      <vt:lpstr>Pedológia</vt:lpstr>
      <vt:lpstr>Pedogeografia</vt:lpstr>
      <vt:lpstr>Vymedzenie pedosféry</vt:lpstr>
      <vt:lpstr>Vymedzenie pedosféry</vt:lpstr>
      <vt:lpstr>Vymedzenie pedosféry</vt:lpstr>
      <vt:lpstr>Funkcie pedosféry</vt:lpstr>
      <vt:lpstr>Vymedzenie pedosféry</vt:lpstr>
      <vt:lpstr>Vymedzenie pedosféry</vt:lpstr>
      <vt:lpstr>Vymedzenie pedosféry</vt:lpstr>
      <vt:lpstr>Pamäť pôdy </vt:lpstr>
      <vt:lpstr>Vznik pôdy</vt:lpstr>
      <vt:lpstr>Vznik pôdy</vt:lpstr>
      <vt:lpstr>Holopedogenéza</vt:lpstr>
      <vt:lpstr>Holopedogenéza</vt:lpstr>
      <vt:lpstr>Klasifikácia pôd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Geografia atmosféry  a hydrosféry</dc:title>
  <dc:creator>Jozef Šupinský</dc:creator>
  <cp:lastModifiedBy>Jozef Šupinský</cp:lastModifiedBy>
  <cp:revision>68</cp:revision>
  <dcterms:created xsi:type="dcterms:W3CDTF">2022-09-18T09:08:28Z</dcterms:created>
  <dcterms:modified xsi:type="dcterms:W3CDTF">2026-02-24T07:42:21Z</dcterms:modified>
</cp:coreProperties>
</file>