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sldIdLst>
    <p:sldId id="256" r:id="rId2"/>
    <p:sldId id="343" r:id="rId3"/>
    <p:sldId id="323" r:id="rId4"/>
    <p:sldId id="346" r:id="rId5"/>
    <p:sldId id="366" r:id="rId6"/>
    <p:sldId id="311" r:id="rId7"/>
    <p:sldId id="347" r:id="rId8"/>
    <p:sldId id="312" r:id="rId9"/>
    <p:sldId id="367" r:id="rId10"/>
    <p:sldId id="291" r:id="rId11"/>
    <p:sldId id="348" r:id="rId12"/>
    <p:sldId id="368" r:id="rId13"/>
    <p:sldId id="369" r:id="rId14"/>
    <p:sldId id="370" r:id="rId15"/>
    <p:sldId id="371" r:id="rId16"/>
    <p:sldId id="372" r:id="rId17"/>
    <p:sldId id="350" r:id="rId18"/>
    <p:sldId id="351" r:id="rId19"/>
    <p:sldId id="352" r:id="rId20"/>
    <p:sldId id="373" r:id="rId21"/>
    <p:sldId id="353" r:id="rId22"/>
    <p:sldId id="354" r:id="rId23"/>
    <p:sldId id="374" r:id="rId24"/>
    <p:sldId id="300" r:id="rId25"/>
    <p:sldId id="301" r:id="rId26"/>
    <p:sldId id="375" r:id="rId27"/>
    <p:sldId id="303" r:id="rId28"/>
    <p:sldId id="304" r:id="rId29"/>
    <p:sldId id="376" r:id="rId30"/>
    <p:sldId id="288" r:id="rId31"/>
    <p:sldId id="355" r:id="rId32"/>
    <p:sldId id="356" r:id="rId33"/>
    <p:sldId id="357" r:id="rId34"/>
    <p:sldId id="358" r:id="rId35"/>
    <p:sldId id="314" r:id="rId36"/>
    <p:sldId id="359" r:id="rId37"/>
    <p:sldId id="360" r:id="rId38"/>
    <p:sldId id="361" r:id="rId39"/>
    <p:sldId id="364" r:id="rId40"/>
    <p:sldId id="377" r:id="rId41"/>
    <p:sldId id="326" r:id="rId42"/>
    <p:sldId id="327" r:id="rId43"/>
    <p:sldId id="333" r:id="rId44"/>
    <p:sldId id="334" r:id="rId45"/>
    <p:sldId id="337" r:id="rId46"/>
    <p:sldId id="309" r:id="rId47"/>
    <p:sldId id="341" r:id="rId48"/>
    <p:sldId id="342" r:id="rId49"/>
    <p:sldId id="317" r:id="rId50"/>
    <p:sldId id="318" r:id="rId51"/>
    <p:sldId id="378" r:id="rId52"/>
    <p:sldId id="328" r:id="rId53"/>
    <p:sldId id="319" r:id="rId54"/>
    <p:sldId id="320" r:id="rId55"/>
    <p:sldId id="321" r:id="rId56"/>
    <p:sldId id="322" r:id="rId5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Svetlý štýl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20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2274" y="1320"/>
      </p:cViewPr>
      <p:guideLst>
        <p:guide orient="horz" pos="129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/>
              <a:t>Kliknutím upravte štýl predlohy podnadpisu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48737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32476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ov a po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73354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nuka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sk-SK"/>
              <a:t>Kliknite sem a upravte štýly predlohy textu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01109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s náz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005144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tĺ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9457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tĺpec s obrázk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581961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874520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53998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8842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12750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61323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2885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36816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98884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8524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sk-SK"/>
              <a:t>Kliknutím na ikonu pridáte obrázok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1785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k-SK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k-SK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sk-SK"/>
              <a:t>Kliknutím upravte štýl predlohy nadpisu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40142C4-5240-4E93-8775-A104028A75FC}" type="datetimeFigureOut">
              <a:rPr lang="sk-SK" smtClean="0"/>
              <a:t>24. 2. 2026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1CC86-FD7F-4B68-B3FB-F80256CEA39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96097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7" Type="http://schemas.openxmlformats.org/officeDocument/2006/relationships/image" Target="../media/image44.png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3.png"/><Relationship Id="rId4" Type="http://schemas.openxmlformats.org/officeDocument/2006/relationships/oleObject" Target="../embeddings/oleObject1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6A81905-F480-46A4-BC10-215D24EA1A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5BEB97A-F669-D357-E728-A0692B908C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92793" y="2678668"/>
            <a:ext cx="5930819" cy="2029256"/>
          </a:xfrm>
        </p:spPr>
        <p:txBody>
          <a:bodyPr>
            <a:normAutofit fontScale="90000"/>
          </a:bodyPr>
          <a:lstStyle/>
          <a:p>
            <a:pPr algn="ctr">
              <a:lnSpc>
                <a:spcPct val="90000"/>
              </a:lnSpc>
            </a:pPr>
            <a:r>
              <a:rPr lang="sk-SK" sz="6100" b="1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en-GB" sz="6100" b="1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sk-SK" sz="6100" b="1" dirty="0" err="1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ôdotvorné</a:t>
            </a:r>
            <a:r>
              <a:rPr lang="sk-SK" sz="6100" b="1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procesy </a:t>
            </a:r>
            <a:r>
              <a:rPr lang="en-GB" sz="6100" b="1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z</a:t>
            </a:r>
            <a:r>
              <a:rPr lang="sk-SK" sz="6100" b="1" dirty="0" err="1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loženie</a:t>
            </a:r>
            <a:r>
              <a:rPr lang="sk-SK" sz="6100" b="1" dirty="0">
                <a:solidFill>
                  <a:srgbClr val="EBE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pôdy</a:t>
            </a: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36FD4D9D-3784-41E8-8405-A42B72F513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5692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09811DF6-66E4-43D5-B564-3151796531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81964" cy="6858000"/>
          </a:xfrm>
          <a:custGeom>
            <a:avLst/>
            <a:gdLst>
              <a:gd name="connsiteX0" fmla="*/ 3137249 w 4481964"/>
              <a:gd name="connsiteY0" fmla="*/ 0 h 6858000"/>
              <a:gd name="connsiteX1" fmla="*/ 4480787 w 4481964"/>
              <a:gd name="connsiteY1" fmla="*/ 0 h 6858000"/>
              <a:gd name="connsiteX2" fmla="*/ 4455742 w 4481964"/>
              <a:gd name="connsiteY2" fmla="*/ 155676 h 6858000"/>
              <a:gd name="connsiteX3" fmla="*/ 4431873 w 4481964"/>
              <a:gd name="connsiteY3" fmla="*/ 310667 h 6858000"/>
              <a:gd name="connsiteX4" fmla="*/ 4408509 w 4481964"/>
              <a:gd name="connsiteY4" fmla="*/ 466344 h 6858000"/>
              <a:gd name="connsiteX5" fmla="*/ 4388506 w 4481964"/>
              <a:gd name="connsiteY5" fmla="*/ 622706 h 6858000"/>
              <a:gd name="connsiteX6" fmla="*/ 4368335 w 4481964"/>
              <a:gd name="connsiteY6" fmla="*/ 778383 h 6858000"/>
              <a:gd name="connsiteX7" fmla="*/ 4349509 w 4481964"/>
              <a:gd name="connsiteY7" fmla="*/ 934745 h 6858000"/>
              <a:gd name="connsiteX8" fmla="*/ 4333373 w 4481964"/>
              <a:gd name="connsiteY8" fmla="*/ 1089050 h 6858000"/>
              <a:gd name="connsiteX9" fmla="*/ 4318077 w 4481964"/>
              <a:gd name="connsiteY9" fmla="*/ 1245413 h 6858000"/>
              <a:gd name="connsiteX10" fmla="*/ 4304125 w 4481964"/>
              <a:gd name="connsiteY10" fmla="*/ 1401089 h 6858000"/>
              <a:gd name="connsiteX11" fmla="*/ 4292023 w 4481964"/>
              <a:gd name="connsiteY11" fmla="*/ 1554023 h 6858000"/>
              <a:gd name="connsiteX12" fmla="*/ 4279920 w 4481964"/>
              <a:gd name="connsiteY12" fmla="*/ 1709013 h 6858000"/>
              <a:gd name="connsiteX13" fmla="*/ 4269835 w 4481964"/>
              <a:gd name="connsiteY13" fmla="*/ 1861947 h 6858000"/>
              <a:gd name="connsiteX14" fmla="*/ 4261935 w 4481964"/>
              <a:gd name="connsiteY14" fmla="*/ 2014880 h 6858000"/>
              <a:gd name="connsiteX15" fmla="*/ 4253698 w 4481964"/>
              <a:gd name="connsiteY15" fmla="*/ 2167128 h 6858000"/>
              <a:gd name="connsiteX16" fmla="*/ 4246807 w 4481964"/>
              <a:gd name="connsiteY16" fmla="*/ 2318004 h 6858000"/>
              <a:gd name="connsiteX17" fmla="*/ 4241932 w 4481964"/>
              <a:gd name="connsiteY17" fmla="*/ 2467508 h 6858000"/>
              <a:gd name="connsiteX18" fmla="*/ 4237730 w 4481964"/>
              <a:gd name="connsiteY18" fmla="*/ 2617013 h 6858000"/>
              <a:gd name="connsiteX19" fmla="*/ 4233696 w 4481964"/>
              <a:gd name="connsiteY19" fmla="*/ 2765145 h 6858000"/>
              <a:gd name="connsiteX20" fmla="*/ 4231847 w 4481964"/>
              <a:gd name="connsiteY20" fmla="*/ 2911221 h 6858000"/>
              <a:gd name="connsiteX21" fmla="*/ 4229830 w 4481964"/>
              <a:gd name="connsiteY21" fmla="*/ 3057296 h 6858000"/>
              <a:gd name="connsiteX22" fmla="*/ 4228821 w 4481964"/>
              <a:gd name="connsiteY22" fmla="*/ 3201314 h 6858000"/>
              <a:gd name="connsiteX23" fmla="*/ 4229830 w 4481964"/>
              <a:gd name="connsiteY23" fmla="*/ 3343960 h 6858000"/>
              <a:gd name="connsiteX24" fmla="*/ 4229830 w 4481964"/>
              <a:gd name="connsiteY24" fmla="*/ 3485235 h 6858000"/>
              <a:gd name="connsiteX25" fmla="*/ 4231847 w 4481964"/>
              <a:gd name="connsiteY25" fmla="*/ 3625138 h 6858000"/>
              <a:gd name="connsiteX26" fmla="*/ 4234872 w 4481964"/>
              <a:gd name="connsiteY26" fmla="*/ 3762298 h 6858000"/>
              <a:gd name="connsiteX27" fmla="*/ 4237730 w 4481964"/>
              <a:gd name="connsiteY27" fmla="*/ 3898087 h 6858000"/>
              <a:gd name="connsiteX28" fmla="*/ 4240924 w 4481964"/>
              <a:gd name="connsiteY28" fmla="*/ 4031132 h 6858000"/>
              <a:gd name="connsiteX29" fmla="*/ 4245798 w 4481964"/>
              <a:gd name="connsiteY29" fmla="*/ 4163491 h 6858000"/>
              <a:gd name="connsiteX30" fmla="*/ 4251009 w 4481964"/>
              <a:gd name="connsiteY30" fmla="*/ 4293793 h 6858000"/>
              <a:gd name="connsiteX31" fmla="*/ 4255715 w 4481964"/>
              <a:gd name="connsiteY31" fmla="*/ 4421352 h 6858000"/>
              <a:gd name="connsiteX32" fmla="*/ 4268995 w 4481964"/>
              <a:gd name="connsiteY32" fmla="*/ 4670298 h 6858000"/>
              <a:gd name="connsiteX33" fmla="*/ 4283114 w 4481964"/>
              <a:gd name="connsiteY33" fmla="*/ 4908956 h 6858000"/>
              <a:gd name="connsiteX34" fmla="*/ 4297906 w 4481964"/>
              <a:gd name="connsiteY34" fmla="*/ 5138013 h 6858000"/>
              <a:gd name="connsiteX35" fmla="*/ 4314211 w 4481964"/>
              <a:gd name="connsiteY35" fmla="*/ 5354726 h 6858000"/>
              <a:gd name="connsiteX36" fmla="*/ 4331188 w 4481964"/>
              <a:gd name="connsiteY36" fmla="*/ 5561838 h 6858000"/>
              <a:gd name="connsiteX37" fmla="*/ 4349509 w 4481964"/>
              <a:gd name="connsiteY37" fmla="*/ 5753862 h 6858000"/>
              <a:gd name="connsiteX38" fmla="*/ 4367495 w 4481964"/>
              <a:gd name="connsiteY38" fmla="*/ 5934227 h 6858000"/>
              <a:gd name="connsiteX39" fmla="*/ 4385480 w 4481964"/>
              <a:gd name="connsiteY39" fmla="*/ 6100191 h 6858000"/>
              <a:gd name="connsiteX40" fmla="*/ 4402457 w 4481964"/>
              <a:gd name="connsiteY40" fmla="*/ 6252438 h 6858000"/>
              <a:gd name="connsiteX41" fmla="*/ 4418594 w 4481964"/>
              <a:gd name="connsiteY41" fmla="*/ 6387541 h 6858000"/>
              <a:gd name="connsiteX42" fmla="*/ 4433890 w 4481964"/>
              <a:gd name="connsiteY42" fmla="*/ 6509613 h 6858000"/>
              <a:gd name="connsiteX43" fmla="*/ 4446665 w 4481964"/>
              <a:gd name="connsiteY43" fmla="*/ 6612483 h 6858000"/>
              <a:gd name="connsiteX44" fmla="*/ 4458767 w 4481964"/>
              <a:gd name="connsiteY44" fmla="*/ 6698894 h 6858000"/>
              <a:gd name="connsiteX45" fmla="*/ 4476081 w 4481964"/>
              <a:gd name="connsiteY45" fmla="*/ 6817538 h 6858000"/>
              <a:gd name="connsiteX46" fmla="*/ 4481964 w 4481964"/>
              <a:gd name="connsiteY46" fmla="*/ 6858000 h 6858000"/>
              <a:gd name="connsiteX47" fmla="*/ 3577807 w 4481964"/>
              <a:gd name="connsiteY47" fmla="*/ 6858000 h 6858000"/>
              <a:gd name="connsiteX48" fmla="*/ 3577807 w 4481964"/>
              <a:gd name="connsiteY48" fmla="*/ 6858000 h 6858000"/>
              <a:gd name="connsiteX49" fmla="*/ 0 w 4481964"/>
              <a:gd name="connsiteY49" fmla="*/ 6858000 h 6858000"/>
              <a:gd name="connsiteX50" fmla="*/ 0 w 4481964"/>
              <a:gd name="connsiteY50" fmla="*/ 0 h 6858000"/>
              <a:gd name="connsiteX51" fmla="*/ 3137249 w 4481964"/>
              <a:gd name="connsiteY5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481964" h="6858000">
                <a:moveTo>
                  <a:pt x="3137249" y="0"/>
                </a:moveTo>
                <a:lnTo>
                  <a:pt x="4480787" y="0"/>
                </a:lnTo>
                <a:lnTo>
                  <a:pt x="4455742" y="155676"/>
                </a:lnTo>
                <a:lnTo>
                  <a:pt x="4431873" y="310667"/>
                </a:lnTo>
                <a:lnTo>
                  <a:pt x="4408509" y="466344"/>
                </a:lnTo>
                <a:lnTo>
                  <a:pt x="4388506" y="622706"/>
                </a:lnTo>
                <a:lnTo>
                  <a:pt x="4368335" y="778383"/>
                </a:lnTo>
                <a:lnTo>
                  <a:pt x="4349509" y="934745"/>
                </a:lnTo>
                <a:lnTo>
                  <a:pt x="4333373" y="1089050"/>
                </a:lnTo>
                <a:lnTo>
                  <a:pt x="4318077" y="1245413"/>
                </a:lnTo>
                <a:lnTo>
                  <a:pt x="4304125" y="1401089"/>
                </a:lnTo>
                <a:lnTo>
                  <a:pt x="4292023" y="1554023"/>
                </a:lnTo>
                <a:lnTo>
                  <a:pt x="4279920" y="1709013"/>
                </a:lnTo>
                <a:lnTo>
                  <a:pt x="4269835" y="1861947"/>
                </a:lnTo>
                <a:lnTo>
                  <a:pt x="4261935" y="2014880"/>
                </a:lnTo>
                <a:lnTo>
                  <a:pt x="4253698" y="2167128"/>
                </a:lnTo>
                <a:lnTo>
                  <a:pt x="4246807" y="2318004"/>
                </a:lnTo>
                <a:lnTo>
                  <a:pt x="4241932" y="2467508"/>
                </a:lnTo>
                <a:lnTo>
                  <a:pt x="4237730" y="2617013"/>
                </a:lnTo>
                <a:lnTo>
                  <a:pt x="4233696" y="2765145"/>
                </a:lnTo>
                <a:lnTo>
                  <a:pt x="4231847" y="2911221"/>
                </a:lnTo>
                <a:lnTo>
                  <a:pt x="4229830" y="3057296"/>
                </a:lnTo>
                <a:lnTo>
                  <a:pt x="4228821" y="3201314"/>
                </a:lnTo>
                <a:lnTo>
                  <a:pt x="4229830" y="3343960"/>
                </a:lnTo>
                <a:lnTo>
                  <a:pt x="4229830" y="3485235"/>
                </a:lnTo>
                <a:lnTo>
                  <a:pt x="4231847" y="3625138"/>
                </a:lnTo>
                <a:lnTo>
                  <a:pt x="4234872" y="3762298"/>
                </a:lnTo>
                <a:lnTo>
                  <a:pt x="4237730" y="3898087"/>
                </a:lnTo>
                <a:lnTo>
                  <a:pt x="4240924" y="4031132"/>
                </a:lnTo>
                <a:lnTo>
                  <a:pt x="4245798" y="4163491"/>
                </a:lnTo>
                <a:lnTo>
                  <a:pt x="4251009" y="4293793"/>
                </a:lnTo>
                <a:lnTo>
                  <a:pt x="4255715" y="4421352"/>
                </a:lnTo>
                <a:lnTo>
                  <a:pt x="4268995" y="4670298"/>
                </a:lnTo>
                <a:lnTo>
                  <a:pt x="4283114" y="4908956"/>
                </a:lnTo>
                <a:lnTo>
                  <a:pt x="4297906" y="5138013"/>
                </a:lnTo>
                <a:lnTo>
                  <a:pt x="4314211" y="5354726"/>
                </a:lnTo>
                <a:lnTo>
                  <a:pt x="4331188" y="5561838"/>
                </a:lnTo>
                <a:lnTo>
                  <a:pt x="4349509" y="5753862"/>
                </a:lnTo>
                <a:lnTo>
                  <a:pt x="4367495" y="5934227"/>
                </a:lnTo>
                <a:lnTo>
                  <a:pt x="4385480" y="6100191"/>
                </a:lnTo>
                <a:lnTo>
                  <a:pt x="4402457" y="6252438"/>
                </a:lnTo>
                <a:lnTo>
                  <a:pt x="4418594" y="6387541"/>
                </a:lnTo>
                <a:lnTo>
                  <a:pt x="4433890" y="6509613"/>
                </a:lnTo>
                <a:lnTo>
                  <a:pt x="4446665" y="6612483"/>
                </a:lnTo>
                <a:lnTo>
                  <a:pt x="4458767" y="6698894"/>
                </a:lnTo>
                <a:lnTo>
                  <a:pt x="4476081" y="6817538"/>
                </a:lnTo>
                <a:lnTo>
                  <a:pt x="4481964" y="6858000"/>
                </a:lnTo>
                <a:lnTo>
                  <a:pt x="3577807" y="6858000"/>
                </a:lnTo>
                <a:lnTo>
                  <a:pt x="3577807" y="6858000"/>
                </a:lnTo>
                <a:lnTo>
                  <a:pt x="0" y="6858000"/>
                </a:lnTo>
                <a:lnTo>
                  <a:pt x="0" y="0"/>
                </a:lnTo>
                <a:lnTo>
                  <a:pt x="313724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0817A52-B891-4228-A61E-0C0A57632D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sk-SK"/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D0E2AA1F-BC88-CFDA-D2FD-1C20D187620C}"/>
              </a:ext>
            </a:extLst>
          </p:cNvPr>
          <p:cNvSpPr txBox="1"/>
          <p:nvPr/>
        </p:nvSpPr>
        <p:spPr>
          <a:xfrm>
            <a:off x="8062126" y="6153779"/>
            <a:ext cx="41298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2400" b="1" dirty="0">
                <a:solidFill>
                  <a:schemeClr val="bg1">
                    <a:lumMod val="85000"/>
                  </a:schemeClr>
                </a:solidFill>
              </a:rPr>
              <a:t>Mgr. Jozef Šupinský PhD.</a:t>
            </a:r>
          </a:p>
        </p:txBody>
      </p:sp>
      <p:pic>
        <p:nvPicPr>
          <p:cNvPr id="8" name="Picture 7" descr="A green plant growing out of a dirt ground&#10;&#10;AI-generated content may be incorrect.">
            <a:extLst>
              <a:ext uri="{FF2B5EF4-FFF2-40B4-BE49-F238E27FC236}">
                <a16:creationId xmlns:a16="http://schemas.microsoft.com/office/drawing/2014/main" id="{272E2E3C-0598-DC92-A19B-C3972D879D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81" y="2048309"/>
            <a:ext cx="2761382" cy="2761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247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6E2647-2A94-EC06-8401-687D24FD53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03FEEE7-F02C-EAC0-2925-97C99A126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Pôdotvorné procesy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A82D74C4-5C9E-F9B9-8147-F15F59878B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946562"/>
            <a:ext cx="9803027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Pôda</a:t>
            </a:r>
            <a:r>
              <a:rPr lang="sk-SK" sz="1400" dirty="0"/>
              <a:t> je výsledkom </a:t>
            </a:r>
            <a:r>
              <a:rPr lang="sk-SK" sz="1400" b="1" dirty="0"/>
              <a:t>premien minerálnych zložiek (materská hornina) </a:t>
            </a:r>
            <a:r>
              <a:rPr lang="sk-SK" sz="1400" dirty="0"/>
              <a:t>pri vzájomnom </a:t>
            </a:r>
            <a:br>
              <a:rPr lang="sk-SK" sz="1400" dirty="0"/>
            </a:br>
            <a:r>
              <a:rPr lang="sk-SK" sz="1400" b="1" dirty="0"/>
              <a:t>pôsobení klimatických </a:t>
            </a:r>
            <a:r>
              <a:rPr lang="sk-SK" sz="1400" dirty="0"/>
              <a:t>(zrážky, teplota), </a:t>
            </a:r>
            <a:r>
              <a:rPr lang="sk-SK" sz="1400" b="1" dirty="0"/>
              <a:t>biologických</a:t>
            </a:r>
            <a:r>
              <a:rPr lang="sk-SK" sz="1400" dirty="0"/>
              <a:t> (vegetácia, živočíchy, mikroorganizmy) </a:t>
            </a:r>
            <a:br>
              <a:rPr lang="sk-SK" sz="1400" dirty="0"/>
            </a:br>
            <a:r>
              <a:rPr lang="sk-SK" sz="1400" dirty="0"/>
              <a:t>a </a:t>
            </a:r>
            <a:r>
              <a:rPr lang="sk-SK" sz="1400" b="1" dirty="0"/>
              <a:t>krajinných faktorov </a:t>
            </a:r>
            <a:r>
              <a:rPr lang="sk-SK" sz="1400" dirty="0"/>
              <a:t>(reliéf), sumárne </a:t>
            </a:r>
            <a:r>
              <a:rPr lang="sk-SK" sz="1400" b="1" dirty="0" err="1"/>
              <a:t>pôdotvorné</a:t>
            </a:r>
            <a:r>
              <a:rPr lang="sk-SK" sz="1400" b="1" dirty="0"/>
              <a:t> faktory</a:t>
            </a:r>
            <a:r>
              <a:rPr lang="sk-SK" sz="1400" dirty="0"/>
              <a:t>, ktoré v určitom </a:t>
            </a:r>
            <a:r>
              <a:rPr lang="sk-SK" sz="1400" b="1" dirty="0"/>
              <a:t>časovom meradle </a:t>
            </a:r>
            <a:br>
              <a:rPr lang="sk-SK" sz="1400" b="1" dirty="0"/>
            </a:br>
            <a:r>
              <a:rPr lang="sk-SK" sz="1400" dirty="0"/>
              <a:t>rezultujú vo </a:t>
            </a:r>
            <a:r>
              <a:rPr lang="sk-SK" sz="1400" b="1" dirty="0"/>
              <a:t>vytvorení pôdy 				</a:t>
            </a:r>
            <a:r>
              <a:rPr lang="sk-SK" sz="1800" b="1" dirty="0"/>
              <a:t>Pôda= f (k, o, r, m, t)</a:t>
            </a:r>
            <a:endParaRPr lang="sk-SK" sz="1400" b="1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Pôdotvorné</a:t>
            </a:r>
            <a:r>
              <a:rPr lang="sk-SK" sz="1400" b="1" dirty="0"/>
              <a:t> </a:t>
            </a:r>
            <a:r>
              <a:rPr lang="sk-SK" sz="1400" b="1" dirty="0" err="1"/>
              <a:t>procey</a:t>
            </a:r>
            <a:r>
              <a:rPr lang="sk-SK" sz="1400" b="1" dirty="0"/>
              <a:t> </a:t>
            </a:r>
            <a:r>
              <a:rPr lang="sk-SK" sz="1400" dirty="0"/>
              <a:t>- súbor procesov a nimi podmienené typy zmien a reakcií, ktoré sa môžu vyskytnúť pri premene materských hornín (materiálov) na pôdu - sú kombináciou vplyvov </a:t>
            </a:r>
            <a:r>
              <a:rPr lang="sk-SK" sz="1400" b="1" dirty="0"/>
              <a:t>fyzikálnych, chemických, biologických a antropogénnych</a:t>
            </a:r>
            <a:r>
              <a:rPr lang="sk-SK" sz="1400" dirty="0"/>
              <a:t> </a:t>
            </a:r>
            <a:r>
              <a:rPr lang="sk-SK" sz="1400" b="1" dirty="0"/>
              <a:t>procesov</a:t>
            </a:r>
            <a:r>
              <a:rPr lang="sk-SK" sz="1400" dirty="0"/>
              <a:t> na </a:t>
            </a:r>
            <a:r>
              <a:rPr lang="sk-SK" sz="1400" dirty="0" err="1"/>
              <a:t>pôdotvorný</a:t>
            </a:r>
            <a:r>
              <a:rPr lang="sk-SK" sz="1400" dirty="0"/>
              <a:t> substrát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Tieto procesy zahrňujú </a:t>
            </a:r>
            <a:r>
              <a:rPr lang="sk-SK" sz="1400" b="1" dirty="0"/>
              <a:t>prínos a odnos</a:t>
            </a:r>
            <a:r>
              <a:rPr lang="sk-SK" sz="1400" dirty="0"/>
              <a:t>, </a:t>
            </a:r>
            <a:r>
              <a:rPr lang="sk-SK" sz="1400" b="1" dirty="0"/>
              <a:t>premeny a premiestňovanie </a:t>
            </a:r>
            <a:r>
              <a:rPr lang="sk-SK" sz="1400" dirty="0"/>
              <a:t>látok (</a:t>
            </a:r>
            <a:r>
              <a:rPr lang="sk-SK" sz="1400" dirty="0" err="1"/>
              <a:t>Simonson</a:t>
            </a:r>
            <a:r>
              <a:rPr lang="sk-SK" sz="1400" dirty="0"/>
              <a:t>, 1959)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Biologické procesy a zvetrávanie </a:t>
            </a:r>
            <a:r>
              <a:rPr lang="sk-SK" sz="1400" dirty="0"/>
              <a:t>postupne </a:t>
            </a:r>
            <a:r>
              <a:rPr lang="sk-SK" sz="1400" b="1" dirty="0"/>
              <a:t>s hĺbkou vyznievajú </a:t>
            </a:r>
            <a:r>
              <a:rPr lang="sk-SK" sz="1400" dirty="0"/>
              <a:t>a </a:t>
            </a:r>
            <a:r>
              <a:rPr lang="sk-SK" sz="1400" b="1" dirty="0"/>
              <a:t>spodné horizonty </a:t>
            </a:r>
            <a:r>
              <a:rPr lang="sk-SK" sz="1400" dirty="0"/>
              <a:t>sa povahou viac a viac </a:t>
            </a:r>
            <a:r>
              <a:rPr lang="sk-SK" sz="1400" b="1" dirty="0"/>
              <a:t>približujú materským horninám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Zvetrávaním hornín</a:t>
            </a:r>
            <a:r>
              <a:rPr lang="sk-SK" sz="1400" dirty="0"/>
              <a:t> sa produkujú </a:t>
            </a:r>
            <a:r>
              <a:rPr lang="sk-SK" sz="1400" b="1" dirty="0" err="1"/>
              <a:t>pôdotvorné</a:t>
            </a:r>
            <a:r>
              <a:rPr lang="sk-SK" sz="1400" b="1" dirty="0"/>
              <a:t> substráty</a:t>
            </a:r>
            <a:r>
              <a:rPr lang="sk-SK" sz="1400" dirty="0"/>
              <a:t>, ktoré obsahujú </a:t>
            </a:r>
            <a:r>
              <a:rPr lang="sk-SK" sz="1400" b="1" dirty="0"/>
              <a:t>sekundárne zložky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Zložky</a:t>
            </a:r>
            <a:r>
              <a:rPr lang="sk-SK" sz="1400" dirty="0"/>
              <a:t>, ktoré sú </a:t>
            </a:r>
            <a:r>
              <a:rPr lang="sk-SK" sz="1400" b="1" dirty="0"/>
              <a:t>rozdielne rozpustné vo vode </a:t>
            </a:r>
            <a:r>
              <a:rPr lang="sk-SK" sz="1400" dirty="0"/>
              <a:t>sa pohybujú </a:t>
            </a:r>
            <a:r>
              <a:rPr lang="sk-SK" sz="1400" b="1" dirty="0"/>
              <a:t>vertikálne </a:t>
            </a:r>
            <a:r>
              <a:rPr lang="sk-SK" sz="1400" dirty="0"/>
              <a:t>v profile, alebo </a:t>
            </a:r>
            <a:r>
              <a:rPr lang="sk-SK" sz="1400" b="1" dirty="0"/>
              <a:t>laterálne</a:t>
            </a:r>
            <a:r>
              <a:rPr lang="sk-SK" sz="1400" dirty="0"/>
              <a:t>, samotným </a:t>
            </a:r>
            <a:r>
              <a:rPr lang="sk-SK" sz="1400" b="1" dirty="0"/>
              <a:t>účinkom vody</a:t>
            </a:r>
            <a:r>
              <a:rPr lang="sk-SK" sz="1400" dirty="0"/>
              <a:t> alebo </a:t>
            </a:r>
            <a:r>
              <a:rPr lang="sk-SK" sz="1400" b="1" dirty="0"/>
              <a:t>aktivitou organizmov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Výsledkom je </a:t>
            </a:r>
            <a:r>
              <a:rPr lang="sk-SK" sz="1400" b="1" dirty="0"/>
              <a:t>vznik pôdneho profilu</a:t>
            </a:r>
            <a:r>
              <a:rPr lang="sk-SK" sz="1400" dirty="0"/>
              <a:t>, ktorý sa vyznačuje prítomnosťou určitých </a:t>
            </a:r>
            <a:r>
              <a:rPr lang="sk-SK" sz="1400" b="1" dirty="0"/>
              <a:t>vertikálne členených pôdnych horizontov </a:t>
            </a:r>
            <a:r>
              <a:rPr lang="sk-SK" sz="1400" dirty="0"/>
              <a:t>(vrstiev)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0688F4-F112-4CAC-031C-087D99AA0B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0432" y="860435"/>
            <a:ext cx="3171568" cy="156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964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53EEE-3EB5-4128-0F3F-028550058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1F428CC-597E-53A4-8DDB-9D78D8E8D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Materská hornina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BE5B7B28-359A-37E1-B6EB-F6F0C7275B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1112108"/>
            <a:ext cx="11409406" cy="54956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Materská hornina ako </a:t>
            </a:r>
            <a:r>
              <a:rPr lang="sk-SK" sz="1400" b="1" dirty="0" err="1"/>
              <a:t>pôdotvorný</a:t>
            </a:r>
            <a:r>
              <a:rPr lang="sk-SK" sz="1400" b="1" dirty="0"/>
              <a:t> faktor</a:t>
            </a:r>
            <a:r>
              <a:rPr lang="sk-SK" sz="1400" dirty="0"/>
              <a:t> pôsobí materiálne (čiastočne i energeticky) a vytvára podstatnú časť pevnej pôdnej hmoty (95 - 99 %; minerálna zložka)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Podmieňuje prvkové, mineralogické, chemické, </a:t>
            </a:r>
            <a:r>
              <a:rPr lang="sk-SK" sz="1400" dirty="0" err="1"/>
              <a:t>zrnitostné</a:t>
            </a:r>
            <a:r>
              <a:rPr lang="sk-SK" sz="1400" dirty="0"/>
              <a:t> zloženie pôdy, priebeh a intenzitu </a:t>
            </a:r>
            <a:r>
              <a:rPr lang="sk-SK" sz="1400" dirty="0" err="1"/>
              <a:t>pôdotvorného</a:t>
            </a:r>
            <a:r>
              <a:rPr lang="sk-SK" sz="1400" dirty="0"/>
              <a:t> procesu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Horniny podľa charakteru ich vzniku rozdeľujeme na: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Magmatické (vyvreté) - </a:t>
            </a:r>
            <a:r>
              <a:rPr lang="sk-SK" sz="1200" dirty="0"/>
              <a:t>vznikli tuhnutím magmy pod zemským povrchom alebo na povrchu - Podľa obsahu SiO2 sa delia na </a:t>
            </a:r>
            <a:r>
              <a:rPr lang="sk-SK" sz="1200" b="1" dirty="0"/>
              <a:t>kyslé </a:t>
            </a:r>
            <a:r>
              <a:rPr lang="sk-SK" sz="1200" dirty="0"/>
              <a:t>s viac ako 65 % SiO2 - pri zvetrávaní tvoria hrubo disperzné substráty s nízkym obsahom bázických katiónov - Ca2+,Mg2+, K+, Na+, </a:t>
            </a:r>
            <a:r>
              <a:rPr lang="sk-SK" sz="1200" b="1" dirty="0"/>
              <a:t>neutrálne </a:t>
            </a:r>
            <a:r>
              <a:rPr lang="sk-SK" sz="1200" dirty="0"/>
              <a:t>s obsahom 52 - 65 % SiO2 - poskytujú substráty s priaznivejším </a:t>
            </a:r>
            <a:r>
              <a:rPr lang="sk-SK" sz="1200" dirty="0" err="1"/>
              <a:t>zrnitostným</a:t>
            </a:r>
            <a:r>
              <a:rPr lang="sk-SK" sz="1200" dirty="0"/>
              <a:t> a chemických zložením a </a:t>
            </a:r>
            <a:r>
              <a:rPr lang="sk-SK" sz="1200" b="1" dirty="0"/>
              <a:t>zásadité </a:t>
            </a:r>
            <a:r>
              <a:rPr lang="sk-SK" sz="1200" dirty="0"/>
              <a:t>obsahujú 45 - 52 % SiO2 - väčšie množstvo bázických katiónov a tým vytvárajú priaznivejšie substráty pre tvorbu pôdy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Metamorfované (premenené)</a:t>
            </a:r>
            <a:r>
              <a:rPr lang="sk-SK" sz="1200" dirty="0"/>
              <a:t> - vznikli </a:t>
            </a:r>
            <a:r>
              <a:rPr lang="sk-SK" sz="1200" dirty="0" err="1"/>
              <a:t>prekryštalizovaním</a:t>
            </a:r>
            <a:r>
              <a:rPr lang="sk-SK" sz="1200" dirty="0"/>
              <a:t> vyvretých a usadených hornín pôsobením vysokých tlakov a teplôt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Sedimentárne (usadené) </a:t>
            </a:r>
            <a:r>
              <a:rPr lang="sk-SK" sz="1200" dirty="0"/>
              <a:t>- vznikli prenosom produktov zvetrávania vyvretých a premenených hornín činnosťou vody, vetra, ľadovca, ďalej biologickou činnosťou a chemickým vyzrážaním solí - na geologickej stavbe Slovenska sa podieľajú 73 % (viac ako 90 % poľnohospodárskych pôd sa vytvorilo na  sedimentárnych horninách)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Horniny na zemskom povrchu zvetrávajú </a:t>
            </a:r>
            <a:r>
              <a:rPr lang="sk-SK" sz="1400" dirty="0"/>
              <a:t>- menia stavbu a zloženie - najvýznamnejšími faktormi zvetrávania sú klimatické pomery, najmä kolísanie teploty a zmeny vlhkosti, pri </a:t>
            </a:r>
            <a:r>
              <a:rPr lang="sk-SK" sz="1400" b="1" dirty="0"/>
              <a:t>chemickom zvetrávaní </a:t>
            </a:r>
            <a:r>
              <a:rPr lang="sk-SK" sz="1400" dirty="0"/>
              <a:t>sa mení chemické zloženie hornín, predovšetkým v dôsledku pôsobenia vody vo vlhkých a teplých oblastiach </a:t>
            </a:r>
          </a:p>
        </p:txBody>
      </p:sp>
    </p:spTree>
    <p:extLst>
      <p:ext uri="{BB962C8B-B14F-4D97-AF65-F5344CB8AC3E}">
        <p14:creationId xmlns:p14="http://schemas.microsoft.com/office/powerpoint/2010/main" val="24747819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A8AB09-242F-24AC-E7C9-39784CD62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1AA7D1-E42D-0761-4D75-7AF2DAF96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Vplyv atmosféry - zrážky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3AFECF4D-1A18-6220-431B-A15AF695D4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1297459"/>
            <a:ext cx="6232725" cy="559205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Vplyv atmosféry </a:t>
            </a:r>
            <a:r>
              <a:rPr lang="sk-SK" sz="1400" dirty="0"/>
              <a:t>a jej vlastných meteorologických javov na procesy, ktoré prebiehajú pri tvorbe a vývoji pôdy je </a:t>
            </a:r>
            <a:r>
              <a:rPr lang="sk-SK" sz="1400" b="1" dirty="0"/>
              <a:t>podstatný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Predovšetkým ide o </a:t>
            </a:r>
            <a:r>
              <a:rPr lang="sk-SK" sz="1400" b="1" dirty="0"/>
              <a:t>množstvo zrážok</a:t>
            </a:r>
            <a:r>
              <a:rPr lang="sk-SK" sz="1400" dirty="0"/>
              <a:t>, ktoré sa dostáva na pôdu a ich </a:t>
            </a:r>
            <a:r>
              <a:rPr lang="sk-SK" sz="1400" b="1" dirty="0"/>
              <a:t>rozdelenie počas roka </a:t>
            </a:r>
            <a:r>
              <a:rPr lang="sk-SK" sz="1400" dirty="0"/>
              <a:t>a </a:t>
            </a:r>
            <a:r>
              <a:rPr lang="sk-SK" sz="1400" b="1" dirty="0"/>
              <a:t>výpar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Humídnejšie</a:t>
            </a:r>
            <a:r>
              <a:rPr lang="sk-SK" sz="1400" b="1" dirty="0"/>
              <a:t> prostredie </a:t>
            </a:r>
            <a:r>
              <a:rPr lang="sk-SK" sz="1400" dirty="0"/>
              <a:t>spojené s nadbytkom vody najvýraznejšie ovplyvňuje </a:t>
            </a:r>
            <a:r>
              <a:rPr lang="sk-SK" sz="1400" b="1" dirty="0"/>
              <a:t>preplachovanie pôdneho profilu </a:t>
            </a:r>
            <a:r>
              <a:rPr lang="sk-SK" sz="1400" dirty="0"/>
              <a:t>vodou – </a:t>
            </a:r>
            <a:r>
              <a:rPr lang="sk-SK" sz="1400" b="1" dirty="0"/>
              <a:t>rozpúšťanie, hydrolýzu </a:t>
            </a:r>
            <a:r>
              <a:rPr lang="sk-SK" sz="1400" dirty="0"/>
              <a:t>(rozklad) a </a:t>
            </a:r>
            <a:r>
              <a:rPr lang="sk-SK" sz="1400" b="1" dirty="0" err="1"/>
              <a:t>translokáciu</a:t>
            </a:r>
            <a:r>
              <a:rPr lang="sk-SK" sz="1400" dirty="0"/>
              <a:t> (premiestňovanie) látok v pôde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Prebytok vody </a:t>
            </a:r>
            <a:r>
              <a:rPr lang="sk-SK" sz="1400" dirty="0"/>
              <a:t>zapríčiňuje </a:t>
            </a:r>
            <a:r>
              <a:rPr lang="sk-SK" sz="1400" b="1" dirty="0"/>
              <a:t>presun látok v smere tiaže</a:t>
            </a:r>
            <a:r>
              <a:rPr lang="sk-SK" sz="1400" dirty="0"/>
              <a:t>, </a:t>
            </a:r>
            <a:r>
              <a:rPr lang="sk-SK" sz="1400" b="1" dirty="0"/>
              <a:t>ochudobňovanie</a:t>
            </a:r>
            <a:r>
              <a:rPr lang="sk-SK" sz="1400" dirty="0"/>
              <a:t> vrchných vrstiev, či </a:t>
            </a:r>
            <a:r>
              <a:rPr lang="sk-SK" sz="1400" b="1" dirty="0"/>
              <a:t>vymývanie</a:t>
            </a:r>
            <a:r>
              <a:rPr lang="sk-SK" sz="1400" dirty="0"/>
              <a:t> rozpustených solí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Ľahko rozpustné soli boli u nás počas holocénu vo väčšine vymyté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Pôdny roztok </a:t>
            </a:r>
            <a:r>
              <a:rPr lang="sk-SK" sz="1400" dirty="0"/>
              <a:t>pôd humídnych oblastí býva </a:t>
            </a:r>
            <a:r>
              <a:rPr lang="sk-SK" sz="1400" b="1" dirty="0"/>
              <a:t>zriedený a kyslý </a:t>
            </a:r>
            <a:r>
              <a:rPr lang="sk-SK" sz="1400" dirty="0"/>
              <a:t>- </a:t>
            </a:r>
            <a:r>
              <a:rPr lang="sk-SK" sz="1400" b="1" dirty="0"/>
              <a:t>chemické zvetrávanie </a:t>
            </a:r>
            <a:r>
              <a:rPr lang="sk-SK" sz="1400" dirty="0"/>
              <a:t>a </a:t>
            </a:r>
            <a:r>
              <a:rPr lang="sk-SK" sz="1400" b="1" dirty="0"/>
              <a:t>tvorba ílu </a:t>
            </a:r>
            <a:r>
              <a:rPr lang="sk-SK" sz="1400" dirty="0"/>
              <a:t>je intenzívnejšia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  <p:pic>
        <p:nvPicPr>
          <p:cNvPr id="4" name="Picture 4" descr="teplota-ily">
            <a:extLst>
              <a:ext uri="{FF2B5EF4-FFF2-40B4-BE49-F238E27FC236}">
                <a16:creationId xmlns:a16="http://schemas.microsoft.com/office/drawing/2014/main" id="{F99CC2BE-0BD8-EB3C-A847-23CC1A3D4B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334" y="1544595"/>
            <a:ext cx="5422666" cy="451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7753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8326C-6D0C-78A0-DE47-99EDC8346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F6BA5E-16A4-800C-122D-46C75CACB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Vplyv atmosféry - zrážky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63104CE5-B8F7-B3B2-0343-1CE03B56E1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1544595"/>
            <a:ext cx="5932063" cy="534492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Arídnejšie</a:t>
            </a:r>
            <a:r>
              <a:rPr lang="sk-SK" sz="1400" b="1" dirty="0"/>
              <a:t> podnebie </a:t>
            </a:r>
            <a:r>
              <a:rPr lang="sk-SK" sz="1400" dirty="0"/>
              <a:t>s nedostatkom vody má za následok </a:t>
            </a:r>
            <a:r>
              <a:rPr lang="sk-SK" sz="1400" b="1" dirty="0"/>
              <a:t>hromadenie látok</a:t>
            </a:r>
            <a:r>
              <a:rPr lang="sk-SK" sz="1400" dirty="0"/>
              <a:t>, ktoré vznikli </a:t>
            </a:r>
            <a:r>
              <a:rPr lang="sk-SK" sz="1400" b="1" dirty="0"/>
              <a:t>chemickými zvetrávacími procesmi </a:t>
            </a:r>
            <a:r>
              <a:rPr lang="sk-SK" sz="1400" dirty="0"/>
              <a:t>v pôde, alebo boli </a:t>
            </a:r>
            <a:r>
              <a:rPr lang="sk-SK" sz="1400" b="1" dirty="0"/>
              <a:t>privedené z podložných </a:t>
            </a:r>
            <a:r>
              <a:rPr lang="sk-SK" sz="1400" dirty="0"/>
              <a:t>vrstiev </a:t>
            </a:r>
            <a:r>
              <a:rPr lang="sk-SK" sz="1400" b="1" dirty="0"/>
              <a:t>kapilárnym prívodom </a:t>
            </a:r>
            <a:r>
              <a:rPr lang="sk-SK" sz="1400" dirty="0"/>
              <a:t>pri výpare vody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Pôdne vrstvy </a:t>
            </a:r>
            <a:r>
              <a:rPr lang="sk-SK" sz="1400" dirty="0"/>
              <a:t>sú </a:t>
            </a:r>
            <a:r>
              <a:rPr lang="sk-SK" sz="1400" b="1" dirty="0"/>
              <a:t>nedostatočne preplachované </a:t>
            </a:r>
            <a:r>
              <a:rPr lang="sk-SK" sz="1400" dirty="0"/>
              <a:t>a </a:t>
            </a:r>
            <a:r>
              <a:rPr lang="sk-SK" sz="1400" b="1" dirty="0"/>
              <a:t>ľahko rozpustené soli</a:t>
            </a:r>
            <a:r>
              <a:rPr lang="sk-SK" sz="1400" dirty="0"/>
              <a:t> sa v nich </a:t>
            </a:r>
            <a:r>
              <a:rPr lang="sk-SK" sz="1400" b="1" dirty="0"/>
              <a:t>hromadia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Pôdny roztok </a:t>
            </a:r>
            <a:r>
              <a:rPr lang="sk-SK" sz="1400" dirty="0"/>
              <a:t>pôd týchto oblastí býva </a:t>
            </a:r>
            <a:r>
              <a:rPr lang="sk-SK" sz="1400" b="1" dirty="0"/>
              <a:t>koncentrovanejší</a:t>
            </a:r>
            <a:r>
              <a:rPr lang="sk-SK" sz="1400" dirty="0"/>
              <a:t>, </a:t>
            </a:r>
            <a:r>
              <a:rPr lang="sk-SK" sz="1400" b="1" dirty="0"/>
              <a:t>neutrálny až zásaditý</a:t>
            </a:r>
            <a:r>
              <a:rPr lang="sk-SK" sz="1400" dirty="0"/>
              <a:t>, </a:t>
            </a:r>
            <a:r>
              <a:rPr lang="sk-SK" sz="1400" b="1" dirty="0"/>
              <a:t>chemické zvetrávanie </a:t>
            </a:r>
            <a:r>
              <a:rPr lang="sk-SK" sz="1400" dirty="0"/>
              <a:t>a </a:t>
            </a:r>
            <a:r>
              <a:rPr lang="sk-SK" sz="1400" b="1" dirty="0"/>
              <a:t>tvorba ílu </a:t>
            </a:r>
            <a:r>
              <a:rPr lang="sk-SK" sz="1400" dirty="0"/>
              <a:t>je </a:t>
            </a:r>
            <a:r>
              <a:rPr lang="sk-SK" sz="1400" b="1" dirty="0"/>
              <a:t>spomalená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Výskyt zasolených a slaných pôd </a:t>
            </a:r>
            <a:r>
              <a:rPr lang="sk-SK" sz="1400" dirty="0"/>
              <a:t>u nás je viac podmienený </a:t>
            </a:r>
            <a:r>
              <a:rPr lang="sk-SK" sz="1400" b="1" dirty="0"/>
              <a:t>zlou drenážou </a:t>
            </a:r>
            <a:r>
              <a:rPr lang="sk-SK" sz="1400" dirty="0"/>
              <a:t>pôd (alebo aj petrograficky), než </a:t>
            </a:r>
            <a:r>
              <a:rPr lang="sk-SK" sz="1400" dirty="0" err="1"/>
              <a:t>ariditou</a:t>
            </a:r>
            <a:r>
              <a:rPr lang="sk-SK" sz="1400" dirty="0"/>
              <a:t> klímy </a:t>
            </a:r>
          </a:p>
        </p:txBody>
      </p:sp>
      <p:pic>
        <p:nvPicPr>
          <p:cNvPr id="3" name="Picture 4" descr="ph">
            <a:extLst>
              <a:ext uri="{FF2B5EF4-FFF2-40B4-BE49-F238E27FC236}">
                <a16:creationId xmlns:a16="http://schemas.microsoft.com/office/drawing/2014/main" id="{84B6FA59-77C3-D7F7-780C-2058CE7DDD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311" y="1072511"/>
            <a:ext cx="4960938" cy="230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klima-profily">
            <a:extLst>
              <a:ext uri="{FF2B5EF4-FFF2-40B4-BE49-F238E27FC236}">
                <a16:creationId xmlns:a16="http://schemas.microsoft.com/office/drawing/2014/main" id="{C3E6E405-4A4B-9855-4C81-66D310652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179" y="3498748"/>
            <a:ext cx="4957802" cy="3116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8163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E363C-0EA3-E7CA-E22A-706858979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410EB12-CA69-78F8-6981-A006BF80B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Vplyv slnečného žiarenia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CAC0572E-60F9-ABB3-673A-19DFED901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1235676"/>
            <a:ext cx="10013893" cy="565384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Tepelný režim </a:t>
            </a:r>
            <a:r>
              <a:rPr lang="sk-SK" sz="1400" dirty="0"/>
              <a:t>je súhrn javov spojených s preberaním, pohybom a odovzdávaním tepla v pôde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Hlavným zdrojom tepla je </a:t>
            </a:r>
            <a:r>
              <a:rPr lang="sk-SK" sz="1400" b="1" dirty="0"/>
              <a:t>slnečné žiarenie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Zahrievanie pôdy </a:t>
            </a:r>
            <a:r>
              <a:rPr lang="sk-SK" sz="1400" dirty="0"/>
              <a:t>či výmena tepla s ovzduším závisí od </a:t>
            </a:r>
            <a:r>
              <a:rPr lang="sk-SK" sz="1400" dirty="0" err="1"/>
              <a:t>mimopôdnych</a:t>
            </a:r>
            <a:r>
              <a:rPr lang="sk-SK" sz="1400" dirty="0"/>
              <a:t> a </a:t>
            </a:r>
            <a:r>
              <a:rPr lang="sk-SK" sz="1400" dirty="0" err="1"/>
              <a:t>vnútropôdnych</a:t>
            </a:r>
            <a:r>
              <a:rPr lang="sk-SK" sz="1400" dirty="0"/>
              <a:t> činiteľov a okolností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Mimopôdne</a:t>
            </a:r>
            <a:r>
              <a:rPr lang="sk-SK" sz="1400" b="1" dirty="0"/>
              <a:t> činitele</a:t>
            </a:r>
            <a:r>
              <a:rPr lang="sk-SK" sz="1400" dirty="0"/>
              <a:t>: intenzita žiarenia, uhol dopadu slnečných lúčov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Vnútropôdne</a:t>
            </a:r>
            <a:r>
              <a:rPr lang="sk-SK" sz="1400" b="1" dirty="0"/>
              <a:t> činitele</a:t>
            </a:r>
            <a:r>
              <a:rPr lang="sk-SK" sz="1400" dirty="0"/>
              <a:t>: merné teplo, tepelná a teplotná vodivosť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Intenzita žiarenia a uhol dopadu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Závisia od zemepisnej šírky</a:t>
            </a:r>
            <a:r>
              <a:rPr lang="sk-SK" sz="1400" dirty="0"/>
              <a:t>, </a:t>
            </a:r>
            <a:r>
              <a:rPr lang="sk-SK" sz="1400" b="1" dirty="0"/>
              <a:t>ročného a denného obdobia</a:t>
            </a:r>
            <a:r>
              <a:rPr lang="sk-SK" sz="1400" dirty="0"/>
              <a:t>, </a:t>
            </a:r>
            <a:r>
              <a:rPr lang="sk-SK" sz="1400" b="1" dirty="0"/>
              <a:t>sklonu a expozície </a:t>
            </a:r>
            <a:r>
              <a:rPr lang="sk-SK" sz="1400" dirty="0"/>
              <a:t>svahu a </a:t>
            </a:r>
            <a:r>
              <a:rPr lang="sk-SK" sz="1400" b="1" dirty="0"/>
              <a:t>nadmorskej výšky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Pôdy južných svahov sú najteplejšie a s najväčšími extrémami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Pôdy severných svahov sú najchladnejšie s oneskorenými a menšími extrémami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Čím kolmejšie dopadajú slnečné lúče na pôdu, tým menšia časť z nich sa odráža - teda o to viac sa môže pôda zohrievať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Rozdiely v expozícii svahov sú veľké najmä vo vyšších polohách (viac UV žiarenia)</a:t>
            </a:r>
          </a:p>
        </p:txBody>
      </p:sp>
    </p:spTree>
    <p:extLst>
      <p:ext uri="{BB962C8B-B14F-4D97-AF65-F5344CB8AC3E}">
        <p14:creationId xmlns:p14="http://schemas.microsoft.com/office/powerpoint/2010/main" val="31767842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210232-8856-E463-A039-C9FBC4C93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ennychod">
            <a:extLst>
              <a:ext uri="{FF2B5EF4-FFF2-40B4-BE49-F238E27FC236}">
                <a16:creationId xmlns:a16="http://schemas.microsoft.com/office/drawing/2014/main" id="{F27F9CAA-B1C7-05AA-8F87-A73DA8314C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723" y="0"/>
            <a:ext cx="5344277" cy="324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16E8FD1A-C0F4-98F4-2652-27543D4FC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Vplyv slnečného žiarenia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0D03C0F4-5288-0D6F-475D-DA104B253C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1235676"/>
            <a:ext cx="11107465" cy="565384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Nadmorská výška: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Podobne ako teplota ovzdušia i </a:t>
            </a:r>
            <a:r>
              <a:rPr lang="sk-SK" sz="1200" b="1" dirty="0"/>
              <a:t>teplota pôdy klesá s nadmorskou výškou</a:t>
            </a:r>
            <a:r>
              <a:rPr lang="sk-SK" sz="1200" dirty="0"/>
              <a:t>, </a:t>
            </a:r>
            <a:br>
              <a:rPr lang="sk-SK" sz="1200" dirty="0"/>
            </a:br>
            <a:r>
              <a:rPr lang="sk-SK" sz="1200" b="1" dirty="0"/>
              <a:t>teplotný gradient </a:t>
            </a:r>
            <a:r>
              <a:rPr lang="sk-SK" sz="1200" dirty="0"/>
              <a:t>je však </a:t>
            </a:r>
            <a:r>
              <a:rPr lang="sk-SK" sz="1200" b="1" dirty="0"/>
              <a:t>menší</a:t>
            </a:r>
            <a:r>
              <a:rPr lang="sk-SK" sz="1200" dirty="0"/>
              <a:t> (</a:t>
            </a:r>
            <a:r>
              <a:rPr lang="sk-SK" sz="1200" b="1" dirty="0"/>
              <a:t>v zime </a:t>
            </a:r>
            <a:r>
              <a:rPr lang="sk-SK" sz="1200" dirty="0"/>
              <a:t>cca </a:t>
            </a:r>
            <a:r>
              <a:rPr lang="sk-SK" sz="1200" b="1" dirty="0"/>
              <a:t>0,1°C/100 m</a:t>
            </a:r>
            <a:r>
              <a:rPr lang="sk-SK" sz="1200" dirty="0"/>
              <a:t>; </a:t>
            </a:r>
            <a:r>
              <a:rPr lang="sk-SK" sz="1200" b="1" dirty="0"/>
              <a:t>v lete </a:t>
            </a:r>
            <a:r>
              <a:rPr lang="sk-SK" sz="1200" dirty="0"/>
              <a:t>cca </a:t>
            </a:r>
            <a:r>
              <a:rPr lang="sk-SK" sz="1200" b="1" dirty="0"/>
              <a:t>0,5°C/100 m</a:t>
            </a:r>
            <a:r>
              <a:rPr lang="sk-SK" sz="1200" dirty="0"/>
              <a:t>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Vnútropôdne</a:t>
            </a:r>
            <a:r>
              <a:rPr lang="sk-SK" sz="1200" b="1" dirty="0"/>
              <a:t> činitele: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Merné teplo a tepelná vodivosť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Na tepelnú charakteristiku pôd vplýva </a:t>
            </a:r>
            <a:r>
              <a:rPr lang="sk-SK" sz="1200" b="1" dirty="0"/>
              <a:t>vlhkosť, zrnitosť, štruktúra </a:t>
            </a:r>
            <a:r>
              <a:rPr lang="sk-SK" sz="1200" dirty="0"/>
              <a:t>i </a:t>
            </a:r>
            <a:r>
              <a:rPr lang="sk-SK" sz="1200" b="1" dirty="0"/>
              <a:t>farba pôd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Vlhké pôdy </a:t>
            </a:r>
            <a:r>
              <a:rPr lang="sk-SK" sz="1200" dirty="0"/>
              <a:t>majú </a:t>
            </a:r>
            <a:r>
              <a:rPr lang="sk-SK" sz="1200" b="1" dirty="0"/>
              <a:t>vyššiu vodivosť </a:t>
            </a:r>
            <a:r>
              <a:rPr lang="sk-SK" sz="1200" dirty="0"/>
              <a:t>a </a:t>
            </a:r>
            <a:r>
              <a:rPr lang="sk-SK" sz="1200" b="1" dirty="0"/>
              <a:t>merné teplo </a:t>
            </a:r>
            <a:r>
              <a:rPr lang="sk-SK" sz="1200" dirty="0"/>
              <a:t>ako </a:t>
            </a:r>
            <a:r>
              <a:rPr lang="sk-SK" sz="1200" b="1" dirty="0"/>
              <a:t>suché pôdy</a:t>
            </a:r>
            <a:r>
              <a:rPr lang="sk-SK" sz="1200" dirty="0"/>
              <a:t> – </a:t>
            </a:r>
            <a:r>
              <a:rPr lang="sk-SK" sz="1200" b="1" dirty="0"/>
              <a:t>piesčité pôdy</a:t>
            </a:r>
            <a:r>
              <a:rPr lang="sk-SK" sz="1200" dirty="0"/>
              <a:t> majú </a:t>
            </a:r>
            <a:r>
              <a:rPr lang="sk-SK" sz="1200" b="1" dirty="0"/>
              <a:t>väčšie denné tepelné výkyvy </a:t>
            </a:r>
            <a:r>
              <a:rPr lang="sk-SK" sz="1200" dirty="0"/>
              <a:t>ako </a:t>
            </a:r>
            <a:r>
              <a:rPr lang="sk-SK" sz="1200" b="1" dirty="0"/>
              <a:t>ílovité pôdy</a:t>
            </a:r>
            <a:r>
              <a:rPr lang="sk-SK" sz="1200" dirty="0"/>
              <a:t> a </a:t>
            </a:r>
            <a:r>
              <a:rPr lang="sk-SK" sz="1200" b="1" dirty="0"/>
              <a:t>tmavé pôdy </a:t>
            </a:r>
            <a:r>
              <a:rPr lang="sk-SK" sz="1200" dirty="0"/>
              <a:t>sú </a:t>
            </a:r>
            <a:r>
              <a:rPr lang="sk-SK" sz="1200" b="1" dirty="0"/>
              <a:t>teplejšie </a:t>
            </a:r>
            <a:r>
              <a:rPr lang="sk-SK" sz="1200" dirty="0"/>
              <a:t>(menšie </a:t>
            </a:r>
            <a:r>
              <a:rPr lang="sk-SK" sz="1200" dirty="0" err="1"/>
              <a:t>albedo</a:t>
            </a:r>
            <a:r>
              <a:rPr lang="sk-SK" sz="1200" dirty="0"/>
              <a:t>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Denný a ročný priebeh teploty pôdy: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Pri porovnávaní priebehu teploty ovzdušia s priebehom teploty pôdy môžeme sledovať dva charakteristické javy:</a:t>
            </a:r>
          </a:p>
          <a:p>
            <a:pPr lvl="2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Oneskorenie sa maxím a miním smerom do hĺbky</a:t>
            </a:r>
          </a:p>
          <a:p>
            <a:pPr lvl="2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Zmenšovanie rozdielov medzi najvyššou a najnižšou teplotou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Vo vegetačnom období </a:t>
            </a:r>
            <a:r>
              <a:rPr lang="sk-SK" sz="1200" dirty="0"/>
              <a:t>pôdny </a:t>
            </a:r>
            <a:r>
              <a:rPr lang="sk-SK" sz="1200" b="1" dirty="0"/>
              <a:t>povrch je najchladnejší ráno </a:t>
            </a:r>
            <a:r>
              <a:rPr lang="sk-SK" sz="1200" dirty="0"/>
              <a:t>pri východe slnka, </a:t>
            </a:r>
            <a:r>
              <a:rPr lang="sk-SK" sz="1200" b="1" dirty="0"/>
              <a:t>maximum na povrchu </a:t>
            </a:r>
            <a:r>
              <a:rPr lang="sk-SK" sz="1200" dirty="0"/>
              <a:t>dosahuje </a:t>
            </a:r>
            <a:r>
              <a:rPr lang="sk-SK" sz="1200" b="1" dirty="0"/>
              <a:t>medzi 12-14 </a:t>
            </a:r>
            <a:r>
              <a:rPr lang="sk-SK" sz="1200" dirty="0"/>
              <a:t>hod.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Cez deň pôda teplo </a:t>
            </a:r>
            <a:r>
              <a:rPr lang="sk-SK" sz="1200" b="1" dirty="0" err="1"/>
              <a:t>sorbuje</a:t>
            </a:r>
            <a:r>
              <a:rPr lang="sk-SK" sz="1200" dirty="0"/>
              <a:t>, </a:t>
            </a:r>
            <a:r>
              <a:rPr lang="sk-SK" sz="1200" b="1" dirty="0"/>
              <a:t>v noci </a:t>
            </a:r>
            <a:r>
              <a:rPr lang="sk-SK" sz="1200" dirty="0"/>
              <a:t>ho </a:t>
            </a:r>
            <a:r>
              <a:rPr lang="sk-SK" sz="1200" b="1" dirty="0"/>
              <a:t>vyžaruje</a:t>
            </a:r>
          </a:p>
        </p:txBody>
      </p:sp>
    </p:spTree>
    <p:extLst>
      <p:ext uri="{BB962C8B-B14F-4D97-AF65-F5344CB8AC3E}">
        <p14:creationId xmlns:p14="http://schemas.microsoft.com/office/powerpoint/2010/main" val="31287075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11978F-C5A7-55B9-8D29-0D9A5503D4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4C4BD9-3C16-9AC1-7615-0A7A64424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Vplyv slnečného žiarenia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E9088534-12D9-AED6-F85D-6F5D81B459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2" y="1235676"/>
            <a:ext cx="5798178" cy="565384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V zime </a:t>
            </a:r>
            <a:r>
              <a:rPr lang="sk-SK" sz="1400" dirty="0"/>
              <a:t>má na </a:t>
            </a:r>
            <a:r>
              <a:rPr lang="sk-SK" sz="1400" b="1" dirty="0"/>
              <a:t>tepelný režim </a:t>
            </a:r>
            <a:r>
              <a:rPr lang="sk-SK" sz="1400" dirty="0"/>
              <a:t>pôdy veľký </a:t>
            </a:r>
            <a:r>
              <a:rPr lang="sk-SK" sz="1400" b="1" dirty="0"/>
              <a:t>vplyv snehová pokrývka- </a:t>
            </a:r>
            <a:r>
              <a:rPr lang="sk-SK" sz="1400" dirty="0"/>
              <a:t>sneh je zlý vodič tepla, zmenšuje vyžarovanie tepla z pôdy a tým jej ochladzovanie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Hĺbka premrznutia pôdy </a:t>
            </a:r>
            <a:r>
              <a:rPr lang="sk-SK" sz="1400" dirty="0"/>
              <a:t>závisí </a:t>
            </a:r>
            <a:r>
              <a:rPr lang="sk-SK" sz="1400" b="1" dirty="0"/>
              <a:t>od vegetačnej a snehovej pokrývky</a:t>
            </a:r>
            <a:r>
              <a:rPr lang="sk-SK" sz="1400" dirty="0"/>
              <a:t>, </a:t>
            </a:r>
            <a:r>
              <a:rPr lang="sk-SK" sz="1400" b="1" dirty="0"/>
              <a:t>hrúbky humusu</a:t>
            </a:r>
            <a:r>
              <a:rPr lang="sk-SK" sz="1400" dirty="0"/>
              <a:t>, expozície svahu a i.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Zamrznutie pôdy:</a:t>
            </a:r>
            <a:endParaRPr lang="sk-SK" sz="1400" dirty="0"/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Kladné stránky</a:t>
            </a:r>
            <a:r>
              <a:rPr lang="sk-SK" sz="1400" dirty="0"/>
              <a:t>: zlepšenie štruktúry spôsobené koaguláciou koloidov a tlakom ľadu, rozklad antisepticky pôsobiacich látok, migrácia pôdnych živočíchov do hlbších vrstiev a tým prekyprenie pôdy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Záporné stránky</a:t>
            </a:r>
            <a:r>
              <a:rPr lang="sk-SK" sz="1400" dirty="0"/>
              <a:t>: zníženie priepustnosti pre vodu - väčší povrchový odtok, podviazanie chemických a mikrobiálnych procesov, vymŕzanie semien</a:t>
            </a:r>
          </a:p>
        </p:txBody>
      </p:sp>
      <p:pic>
        <p:nvPicPr>
          <p:cNvPr id="3" name="Picture 4" descr="dennychod">
            <a:extLst>
              <a:ext uri="{FF2B5EF4-FFF2-40B4-BE49-F238E27FC236}">
                <a16:creationId xmlns:a16="http://schemas.microsoft.com/office/drawing/2014/main" id="{B9F9A14C-5D0C-237E-8CEA-B9E2FC2633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7915" y="0"/>
            <a:ext cx="5415399" cy="3293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rocnychod">
            <a:extLst>
              <a:ext uri="{FF2B5EF4-FFF2-40B4-BE49-F238E27FC236}">
                <a16:creationId xmlns:a16="http://schemas.microsoft.com/office/drawing/2014/main" id="{109D565E-35FA-D614-CF94-70E9FC3930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516" y="3367510"/>
            <a:ext cx="6153484" cy="2937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58643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3E6146-F6DE-0457-E8C4-50C1115438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FBB3C15-AD2B-6A68-7DCD-55D162359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Živé organizmy 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773EB84B-041C-6A97-2659-B99F311C30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2" y="1136822"/>
            <a:ext cx="11453454" cy="5752696"/>
          </a:xfrm>
        </p:spPr>
        <p:txBody>
          <a:bodyPr>
            <a:noAutofit/>
          </a:bodyPr>
          <a:lstStyle/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dirty="0"/>
              <a:t>Živé organizmy rastlinného a živočíšneho pôvodu sú dôležitou súčasťou </a:t>
            </a:r>
            <a:r>
              <a:rPr lang="sk-SK" sz="1200" dirty="0" err="1"/>
              <a:t>pôdotvorného</a:t>
            </a:r>
            <a:r>
              <a:rPr lang="sk-SK" sz="1200" dirty="0"/>
              <a:t> procesu, ktorý ovplyvňujú materiálne i energeticky</a:t>
            </a:r>
            <a:endParaRPr lang="en-GB" sz="1200" dirty="0"/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dirty="0"/>
              <a:t>Biologickým javom v </a:t>
            </a:r>
            <a:r>
              <a:rPr lang="sk-SK" sz="1200" dirty="0" err="1"/>
              <a:t>pôdotvornom</a:t>
            </a:r>
            <a:r>
              <a:rPr lang="sk-SK" sz="1200" dirty="0"/>
              <a:t> procese sa priznáva funkcia </a:t>
            </a:r>
            <a:r>
              <a:rPr lang="sk-SK" sz="1200" b="1" dirty="0"/>
              <a:t>najaktívnejšieho činiteľa</a:t>
            </a:r>
            <a:r>
              <a:rPr lang="en-GB" sz="1200" b="1" dirty="0"/>
              <a:t> </a:t>
            </a:r>
            <a:r>
              <a:rPr lang="sk-SK" sz="1200" dirty="0"/>
              <a:t>-</a:t>
            </a:r>
            <a:r>
              <a:rPr lang="en-GB" sz="1200" dirty="0"/>
              <a:t> </a:t>
            </a:r>
            <a:r>
              <a:rPr lang="sk-SK" sz="1200" dirty="0"/>
              <a:t>organizmy oživujú horninu, zapájajú ju do zložitých procesov rozkladu a syntézy, akumulácie a migrácie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dirty="0"/>
              <a:t>Hlavnú zásluhu majú aj na vytváraní kvalitatívne nových vlastností </a:t>
            </a:r>
            <a:r>
              <a:rPr lang="sk-SK" sz="1200" dirty="0" err="1"/>
              <a:t>pôdotvorného</a:t>
            </a:r>
            <a:r>
              <a:rPr lang="sk-SK" sz="1200" dirty="0"/>
              <a:t> substrátu, najmä úrodnosti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Na tvorbe a akumulácii organickej hmoty </a:t>
            </a:r>
            <a:r>
              <a:rPr lang="sk-SK" sz="1200" dirty="0"/>
              <a:t>majú najväčší podiel </a:t>
            </a:r>
            <a:r>
              <a:rPr lang="sk-SK" sz="1200" b="1" dirty="0"/>
              <a:t>vyššie rastliny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Premenu odumretých zvyškov </a:t>
            </a:r>
            <a:r>
              <a:rPr lang="sk-SK" sz="1200" dirty="0"/>
              <a:t>a mnohých minerálnych zlúčenín uskutočňujú predovšetkým </a:t>
            </a:r>
            <a:r>
              <a:rPr lang="sk-SK" sz="1200" b="1" dirty="0"/>
              <a:t>mikroorganizmy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dirty="0"/>
              <a:t>Jednotlivé rastlinné spoločenstvá sa líšia celkovou produkciou organickej hmoty, spôsobom jej uloženia a chemickým zložením: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Lesné spoločenstvá - </a:t>
            </a:r>
            <a:r>
              <a:rPr lang="sk-SK" sz="1200" dirty="0"/>
              <a:t>hlavným zdrojom organickej hmoty sú </a:t>
            </a:r>
            <a:r>
              <a:rPr lang="sk-SK" sz="1200" b="1" dirty="0"/>
              <a:t>odumreté zvyšky drevín</a:t>
            </a:r>
            <a:r>
              <a:rPr lang="sk-SK" sz="1200" dirty="0"/>
              <a:t> (na povrchu pôdy vo forme </a:t>
            </a:r>
            <a:r>
              <a:rPr lang="sk-SK" sz="1200" b="1" dirty="0"/>
              <a:t>lesnej </a:t>
            </a:r>
            <a:r>
              <a:rPr lang="sk-SK" sz="1200" b="1" dirty="0" err="1"/>
              <a:t>opadanky</a:t>
            </a:r>
            <a:r>
              <a:rPr lang="sk-SK" sz="1200" b="1" dirty="0"/>
              <a:t>),</a:t>
            </a:r>
            <a:r>
              <a:rPr lang="sk-SK" sz="1200" dirty="0"/>
              <a:t> koreňová sústava drevín je len nepatrným zdrojom organickej hmoty, avšak významne pôsobí pri mechanickom i chemickom rozrušovaní minerálnej časti pôdy, lesný porast vytvára špecifické podmienky pre </a:t>
            </a:r>
            <a:r>
              <a:rPr lang="sk-SK" sz="1200" b="1" dirty="0"/>
              <a:t>tvorbu vodného režimu </a:t>
            </a:r>
            <a:r>
              <a:rPr lang="sk-SK" sz="1200" dirty="0"/>
              <a:t>- ochraňuje povrch pôdy pred mechanickým odnosom (eróziou), obmedzuje výpar vody, vlhšie povrchové horizonty a suchšie nižšie ležiace vrstvy (výdatné odčerpávanie vlahy </a:t>
            </a:r>
            <a:r>
              <a:rPr lang="sk-SK" sz="1200" dirty="0" err="1"/>
              <a:t>koreňami</a:t>
            </a:r>
            <a:r>
              <a:rPr lang="sk-SK" sz="1200" dirty="0"/>
              <a:t> drevín) podporujú pohyb vody a tým i vodorozpustných látok smerom zhora nadol, pod lesnými spoločenstvami sa vytvárajú aj špecifické podmienky na premenu organických látok - vo väčšine prípadov sa vytvára tzv. </a:t>
            </a:r>
            <a:r>
              <a:rPr lang="sk-SK" sz="1200" b="1" dirty="0"/>
              <a:t>surový humus </a:t>
            </a:r>
            <a:r>
              <a:rPr lang="sk-SK" sz="1200" dirty="0"/>
              <a:t>so značným zastúpením </a:t>
            </a:r>
            <a:r>
              <a:rPr lang="sk-SK" sz="1200" dirty="0" err="1"/>
              <a:t>nízkomolekulárnych</a:t>
            </a:r>
            <a:r>
              <a:rPr lang="sk-SK" sz="1200" dirty="0"/>
              <a:t> organických zlúčenín a </a:t>
            </a:r>
            <a:r>
              <a:rPr lang="sk-SK" sz="1200" dirty="0" err="1"/>
              <a:t>fulvokyselín</a:t>
            </a:r>
            <a:r>
              <a:rPr lang="sk-SK" sz="1200" dirty="0"/>
              <a:t> (agresívne pôsobia na minerálny podiel, ktorý rozkladajú, a tým podporujú jeho migráciu v pôde)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Bylinné spoločenstvá </a:t>
            </a:r>
            <a:r>
              <a:rPr lang="sk-SK" sz="1200" dirty="0"/>
              <a:t>poskytujú predovšetkým </a:t>
            </a:r>
            <a:r>
              <a:rPr lang="sk-SK" sz="1200" b="1" dirty="0"/>
              <a:t>koreňovú hmotu </a:t>
            </a:r>
            <a:r>
              <a:rPr lang="sk-SK" sz="1200" dirty="0"/>
              <a:t>pre tvorbu humusu, ktorá sa ukladá priamo v pôde. V porovnaní s lesnou </a:t>
            </a:r>
            <a:r>
              <a:rPr lang="sk-SK" sz="1200" dirty="0" err="1"/>
              <a:t>opadankou</a:t>
            </a:r>
            <a:r>
              <a:rPr lang="sk-SK" sz="1200" dirty="0"/>
              <a:t> sú odumreté zvyšky bylín bohatšie na ľahšie rozložiteľné </a:t>
            </a:r>
            <a:r>
              <a:rPr lang="sk-SK" sz="1200" b="1" dirty="0"/>
              <a:t>organické zlúčeniny, bielkoviny a </a:t>
            </a:r>
            <a:r>
              <a:rPr lang="sk-SK" sz="1200" b="1" dirty="0" err="1"/>
              <a:t>popoloviny</a:t>
            </a:r>
            <a:r>
              <a:rPr lang="sk-SK" sz="1200" dirty="0"/>
              <a:t> - najviac vlahy odčerpávajú z povrchových vrstiev, ktoré vysušujú a tým podporujú pohyb vlahy zdola nahor, </a:t>
            </a:r>
            <a:r>
              <a:rPr lang="sk-SK" sz="1200" b="1" dirty="0"/>
              <a:t>obmedzovanie presakovania vody do pôdy</a:t>
            </a:r>
            <a:r>
              <a:rPr lang="sk-SK" sz="1200" dirty="0"/>
              <a:t>, </a:t>
            </a:r>
            <a:r>
              <a:rPr lang="sk-SK" sz="1200" b="1" dirty="0"/>
              <a:t>podporovanie vzlínania </a:t>
            </a:r>
            <a:r>
              <a:rPr lang="sk-SK" sz="1200" dirty="0"/>
              <a:t>určuje i charakter pohybu látok v </a:t>
            </a:r>
            <a:r>
              <a:rPr lang="sk-SK" sz="1200" dirty="0" err="1"/>
              <a:t>pôdotvornom</a:t>
            </a:r>
            <a:r>
              <a:rPr lang="sk-SK" sz="1200" dirty="0"/>
              <a:t> procese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Machy</a:t>
            </a:r>
            <a:r>
              <a:rPr lang="sk-SK" sz="1200" dirty="0"/>
              <a:t>, ktoré sú rozhodujúcou zložkou rašelinného spoločenstva alebo súčasťou lesného spoločenstva sú schopné zadržiavať päť až desaťnásobné množstvo vody v porovnaní s hmotnosťou ich sušiny, dôležitou vlastnosťou je aj schopnosť zachytávať sa a vegetovať  na rozkladajúcich sa zvyškoch organickej hmoty - zadržiavaním značného množstva vody podporujú </a:t>
            </a:r>
            <a:r>
              <a:rPr lang="sk-SK" sz="1200" b="1" dirty="0" err="1"/>
              <a:t>prevlhčovanie</a:t>
            </a:r>
            <a:r>
              <a:rPr lang="sk-SK" sz="1200" b="1" dirty="0"/>
              <a:t> pôdy</a:t>
            </a:r>
            <a:r>
              <a:rPr lang="sk-SK" sz="1200" dirty="0"/>
              <a:t>, </a:t>
            </a:r>
            <a:r>
              <a:rPr lang="sk-SK" sz="1200" b="1" dirty="0"/>
              <a:t>vytváranie anaeróbnych podmienok</a:t>
            </a:r>
            <a:r>
              <a:rPr lang="sk-SK" sz="1200" dirty="0"/>
              <a:t>, </a:t>
            </a:r>
            <a:r>
              <a:rPr lang="sk-SK" sz="1200" b="1" dirty="0"/>
              <a:t>obmedzovanie premeny odumretých zvyškov </a:t>
            </a:r>
            <a:r>
              <a:rPr lang="sk-SK" sz="1200" dirty="0"/>
              <a:t>a ich </a:t>
            </a:r>
            <a:r>
              <a:rPr lang="sk-SK" sz="1200" b="1" dirty="0" err="1"/>
              <a:t>rašelinenie</a:t>
            </a:r>
            <a:endParaRPr lang="sk-SK" sz="1200" b="1" dirty="0"/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dirty="0"/>
              <a:t>Okrem rastlinstva majú pre tvorbu pôdy význam i </a:t>
            </a:r>
            <a:r>
              <a:rPr lang="sk-SK" sz="1200" b="1" dirty="0"/>
              <a:t>živočíchy</a:t>
            </a:r>
            <a:r>
              <a:rPr lang="sk-SK" sz="1200" dirty="0"/>
              <a:t>, ktoré sa nachádzajú v pôde - zúčastňujú sa na </a:t>
            </a:r>
            <a:r>
              <a:rPr lang="sk-SK" sz="1200" b="1" dirty="0"/>
              <a:t>rozdrobovaní a premene </a:t>
            </a:r>
            <a:r>
              <a:rPr lang="sk-SK" sz="1200" dirty="0"/>
              <a:t>zvyškov rastlín ich zanášaním do hlbších častí pôdy, ako aj ich </a:t>
            </a:r>
            <a:r>
              <a:rPr lang="sk-SK" sz="1200" b="1" dirty="0"/>
              <a:t>premiešavania</a:t>
            </a:r>
          </a:p>
        </p:txBody>
      </p:sp>
    </p:spTree>
    <p:extLst>
      <p:ext uri="{BB962C8B-B14F-4D97-AF65-F5344CB8AC3E}">
        <p14:creationId xmlns:p14="http://schemas.microsoft.com/office/powerpoint/2010/main" val="14323983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EB4418-428C-C934-ED12-785321E38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55ED959-B1C9-85D8-E5D2-BF92761A3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Podzemná voda a reliéf 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3856FB54-40C7-AAE1-81B9-BBE50C5D8B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2" y="1050324"/>
            <a:ext cx="10119674" cy="583919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Podzemná voda </a:t>
            </a:r>
            <a:r>
              <a:rPr lang="sk-SK" sz="1200" dirty="0"/>
              <a:t>patrí medzi priamo pôsobiace </a:t>
            </a:r>
            <a:r>
              <a:rPr lang="sk-SK" sz="1200" dirty="0" err="1"/>
              <a:t>pôdotvorné</a:t>
            </a:r>
            <a:r>
              <a:rPr lang="sk-SK" sz="1200" dirty="0"/>
              <a:t> činitele, ale jej vplyv sa </a:t>
            </a:r>
            <a:r>
              <a:rPr lang="sk-SK" sz="1200" b="1" dirty="0"/>
              <a:t>prejavuje</a:t>
            </a:r>
            <a:r>
              <a:rPr lang="sk-SK" sz="1200" dirty="0"/>
              <a:t> len v podmienkach, kde je jej </a:t>
            </a:r>
            <a:r>
              <a:rPr lang="sk-SK" sz="1200" b="1" dirty="0"/>
              <a:t>hladina pomerne vysoko </a:t>
            </a:r>
            <a:r>
              <a:rPr lang="sk-SK" sz="1200" dirty="0"/>
              <a:t>pod povrchom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Nad hladinou podzemnej vody sa udržiava zvýšená vlhkosť, ktorá spôsobuje vytváranie anaeróbnych podmienok, podporuje redukčné procesy a spomaľuje rozklad organických látok, čím napomáha ich hromadeniu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So zvýšenou vlhkosťou v pôde súvisí aj </a:t>
            </a:r>
            <a:r>
              <a:rPr lang="sk-SK" sz="1200" b="1" dirty="0"/>
              <a:t>glejový proces</a:t>
            </a:r>
            <a:r>
              <a:rPr lang="sk-SK" sz="1200" dirty="0"/>
              <a:t>, ktorý spočíva v akumulácii ílu a redukcii zlúčenín železa a mangánu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Silne mineralizovaná podzemná voda v podmienkach výparného typu vodného režimu podmieňuje aj akumuláciu solí v pôdnom profile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Reliéf územia </a:t>
            </a:r>
            <a:r>
              <a:rPr lang="sk-SK" sz="1200" dirty="0"/>
              <a:t>pôsobí na </a:t>
            </a:r>
            <a:r>
              <a:rPr lang="sk-SK" sz="1200" dirty="0" err="1"/>
              <a:t>pôdotvorný</a:t>
            </a:r>
            <a:r>
              <a:rPr lang="sk-SK" sz="1200" dirty="0"/>
              <a:t> proces  nepriamo, prostredníctvom  priamo pôsobiacich činiteľov, najmä mikroklímy, vegetácie, podzemnej vody...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Na </a:t>
            </a:r>
            <a:r>
              <a:rPr lang="sk-SK" sz="1200" dirty="0" err="1"/>
              <a:t>pôdotvorný</a:t>
            </a:r>
            <a:r>
              <a:rPr lang="sk-SK" sz="1200" dirty="0"/>
              <a:t> proces vplýva nadmorskou výškou a geomorfologickými tvarmi územia.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So stúpajúcou nadmorskou výškou znižuje sa teplota a zvyšuje sa vlhkosť, intenzita chemického zvetrávania, vylúhovania a </a:t>
            </a:r>
            <a:r>
              <a:rPr lang="sk-SK" sz="1200" dirty="0" err="1"/>
              <a:t>eluviovania</a:t>
            </a:r>
            <a:r>
              <a:rPr lang="sk-SK" sz="1200" dirty="0"/>
              <a:t>, s nadmorskou výškou sa mení aj charakter rastlinného krytu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Reliéf ovplyvňuje predovšetkým rozdelenie tepla a vody a mechanický transport pôdnej hmoty. Sú to predovšetkým svahy s rôznou expozíciou a inklináciou, ktoré odlišne pôsobia na stupeň ohrievania, ovlhčenia, a na odnos pôdy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 rovinných a svahových depresiách sa vytvárajú špecifické podmienky </a:t>
            </a:r>
            <a:r>
              <a:rPr lang="sk-SK" sz="1200" dirty="0" err="1"/>
              <a:t>pôdotvorného</a:t>
            </a:r>
            <a:r>
              <a:rPr lang="sk-SK" sz="1200" dirty="0"/>
              <a:t> procesu. Spravidla tu dochádza ku akumulácii </a:t>
            </a:r>
            <a:r>
              <a:rPr lang="sk-SK" sz="1200" dirty="0" err="1"/>
              <a:t>jemnozrnnejšieho</a:t>
            </a:r>
            <a:r>
              <a:rPr lang="sk-SK" sz="1200" dirty="0"/>
              <a:t> materiálu, organických látok, zvýšeniu vlhkosti, prípadne hladiny podzemnej vody</a:t>
            </a:r>
          </a:p>
        </p:txBody>
      </p:sp>
    </p:spTree>
    <p:extLst>
      <p:ext uri="{BB962C8B-B14F-4D97-AF65-F5344CB8AC3E}">
        <p14:creationId xmlns:p14="http://schemas.microsoft.com/office/powerpoint/2010/main" val="32482142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498DF9-42E1-5C77-A58A-EFEA27E4E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6CC86C1-3D84-6998-4FD9-96A71BFC9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Vek pôdy a kultivácia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1CDB1659-22CF-B8B6-CBEA-2D1CC05988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2" y="946562"/>
            <a:ext cx="11712946" cy="5942956"/>
          </a:xfrm>
        </p:spPr>
        <p:txBody>
          <a:bodyPr>
            <a:noAutofit/>
          </a:bodyPr>
          <a:lstStyle/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Vek pôdy a krajiny</a:t>
            </a:r>
            <a:r>
              <a:rPr lang="sk-SK" sz="1400" dirty="0"/>
              <a:t> súvisí s históriou vývoja </a:t>
            </a:r>
            <a:r>
              <a:rPr lang="sk-SK" sz="1400" dirty="0" err="1"/>
              <a:t>pôdotvorného</a:t>
            </a:r>
            <a:r>
              <a:rPr lang="sk-SK" sz="1400" dirty="0"/>
              <a:t> procesu v určitých prírodných </a:t>
            </a:r>
            <a:br>
              <a:rPr lang="sk-SK" sz="1400" dirty="0"/>
            </a:br>
            <a:r>
              <a:rPr lang="sk-SK" sz="1400" dirty="0"/>
              <a:t>podmienkach - patrí medzi nepriamo pôsobiace činitele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Vývoj pôdy sa prejavuje postupnou zmenou materskej horniny a tvorbou pôdneho profilu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Z hľadiska vývoja  rozlišujeme pôdy: </a:t>
            </a:r>
            <a:r>
              <a:rPr lang="sk-SK" sz="1400" b="1" dirty="0"/>
              <a:t>slabo vyvinuté (mladé)</a:t>
            </a:r>
            <a:r>
              <a:rPr lang="sk-SK" sz="1400" dirty="0"/>
              <a:t> a </a:t>
            </a:r>
            <a:r>
              <a:rPr lang="sk-SK" sz="1400" b="1" dirty="0"/>
              <a:t>vyvinuté (zrelé)</a:t>
            </a:r>
            <a:endParaRPr lang="sk-SK" sz="1400" dirty="0"/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Vývoj pôd sa datuje od výskytu rastlinstva, teda už od starších geologických dôb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Pri hodnotení veku pôdy sa rozlišujú </a:t>
            </a:r>
            <a:r>
              <a:rPr lang="sk-SK" sz="1400" b="1" dirty="0"/>
              <a:t>fosílne</a:t>
            </a:r>
            <a:r>
              <a:rPr lang="sk-SK" sz="1400" dirty="0"/>
              <a:t>, </a:t>
            </a:r>
            <a:r>
              <a:rPr lang="sk-SK" sz="1400" b="1" dirty="0"/>
              <a:t>reliktové </a:t>
            </a:r>
            <a:r>
              <a:rPr lang="sk-SK" sz="1400" dirty="0"/>
              <a:t>a </a:t>
            </a:r>
            <a:r>
              <a:rPr lang="sk-SK" sz="1400" b="1" dirty="0" err="1"/>
              <a:t>recentné</a:t>
            </a:r>
            <a:r>
              <a:rPr lang="sk-SK" sz="1400" b="1" dirty="0"/>
              <a:t> </a:t>
            </a:r>
            <a:r>
              <a:rPr lang="sk-SK" sz="1400" dirty="0"/>
              <a:t>pôdy 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Fosílne (prekryté novými sedimentami) a reliktové (</a:t>
            </a:r>
            <a:r>
              <a:rPr lang="sk-SK" sz="1400" dirty="0" err="1"/>
              <a:t>pozostatkové</a:t>
            </a:r>
            <a:r>
              <a:rPr lang="sk-SK" sz="1400" dirty="0"/>
              <a:t>, zachovali sa na povrchu pôdy) sú tzv. </a:t>
            </a:r>
            <a:r>
              <a:rPr lang="sk-SK" sz="1400" b="1" dirty="0" err="1"/>
              <a:t>paleopôdy</a:t>
            </a:r>
            <a:r>
              <a:rPr lang="sk-SK" sz="1400" b="1" dirty="0"/>
              <a:t> </a:t>
            </a:r>
            <a:r>
              <a:rPr lang="sk-SK" sz="1400" dirty="0"/>
              <a:t>(vznikli v starších geologických dobách) a </a:t>
            </a:r>
            <a:r>
              <a:rPr lang="sk-SK" sz="1400" dirty="0" err="1"/>
              <a:t>recentné</a:t>
            </a:r>
            <a:r>
              <a:rPr lang="sk-SK" sz="1400" dirty="0"/>
              <a:t> pôdy vznikli a vyvíjajú sa v </a:t>
            </a:r>
            <a:r>
              <a:rPr lang="sk-SK" sz="1400" dirty="0" err="1"/>
              <a:t>poľadovej</a:t>
            </a:r>
            <a:r>
              <a:rPr lang="sk-SK" sz="1400" dirty="0"/>
              <a:t> - </a:t>
            </a:r>
            <a:r>
              <a:rPr lang="sk-SK" sz="1400" dirty="0" err="1"/>
              <a:t>holocénnej</a:t>
            </a:r>
            <a:r>
              <a:rPr lang="sk-SK" sz="1400" dirty="0"/>
              <a:t> dobe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Kultivácia</a:t>
            </a:r>
            <a:r>
              <a:rPr lang="sk-SK" sz="1400" dirty="0"/>
              <a:t> zasahuje do </a:t>
            </a:r>
            <a:r>
              <a:rPr lang="sk-SK" sz="1400" dirty="0" err="1"/>
              <a:t>pôdotvorného</a:t>
            </a:r>
            <a:r>
              <a:rPr lang="sk-SK" sz="1400" dirty="0"/>
              <a:t> procesu na určitom stupni vývoja ľudskej spoločnosti, s ktorým je späté využívanie pôdy ako výrobného prostriedku - zmenou pôvodnej vegetácie sa ovplyvnil obsah humusu, vodný režim a celkový chemizmus pôdnych procesov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Kyprením pôdy sa zásadne zmenil prírodný vodný a tepelný režim a podmienky rozkladu organických látok v pôde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Človek </a:t>
            </a:r>
            <a:r>
              <a:rPr lang="sk-SK" sz="1400" dirty="0" err="1"/>
              <a:t>hydrotechnickými</a:t>
            </a:r>
            <a:r>
              <a:rPr lang="sk-SK" sz="1400" dirty="0"/>
              <a:t> zásahmi mení predovšetkým </a:t>
            </a:r>
            <a:r>
              <a:rPr lang="sk-SK" sz="1400" b="1" dirty="0"/>
              <a:t>vodný režim </a:t>
            </a:r>
            <a:r>
              <a:rPr lang="sk-SK" sz="1400" dirty="0"/>
              <a:t>a v dôsledku toho aj rôzne </a:t>
            </a:r>
            <a:r>
              <a:rPr lang="sk-SK" sz="1400" b="1" dirty="0"/>
              <a:t>chemické a biochemické procesy </a:t>
            </a:r>
            <a:r>
              <a:rPr lang="sk-SK" sz="1400" dirty="0"/>
              <a:t>v pôde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Uvedenými zásahmi do </a:t>
            </a:r>
            <a:r>
              <a:rPr lang="sk-SK" sz="1400" dirty="0" err="1"/>
              <a:t>pôdotvorného</a:t>
            </a:r>
            <a:r>
              <a:rPr lang="sk-SK" sz="1400" dirty="0"/>
              <a:t> procesu výrazne sa znížil obsah humusu (zintenzívnením procesu mineralizácie a zmenšením zdroja </a:t>
            </a:r>
            <a:r>
              <a:rPr lang="sk-SK" sz="1400" dirty="0" err="1"/>
              <a:t>humusotvorného</a:t>
            </a:r>
            <a:r>
              <a:rPr lang="sk-SK" sz="1400" dirty="0"/>
              <a:t> materiálu) a </a:t>
            </a:r>
            <a:r>
              <a:rPr lang="sk-SK" sz="1400" b="1" dirty="0"/>
              <a:t>vytvorila sa kultúrna vrstva - ornica</a:t>
            </a:r>
            <a:endParaRPr lang="sk-SK" sz="1400" dirty="0"/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Hnojenie organickými a minerálnymi hnojivami </a:t>
            </a:r>
            <a:r>
              <a:rPr lang="sk-SK" sz="1400" dirty="0"/>
              <a:t>ovplyvňuje vlastnosti pôd a zasahuje do prírodného kolobehu látok - používanie vysokých dávok priemyselných hnojív spôsobuje </a:t>
            </a:r>
            <a:r>
              <a:rPr lang="sk-SK" sz="1400" b="1" dirty="0" err="1"/>
              <a:t>okysľovovanie</a:t>
            </a:r>
            <a:r>
              <a:rPr lang="sk-SK" sz="1400" dirty="0"/>
              <a:t>, </a:t>
            </a:r>
            <a:r>
              <a:rPr lang="sk-SK" sz="1400" b="1" dirty="0"/>
              <a:t>degradáciu </a:t>
            </a:r>
            <a:r>
              <a:rPr lang="sk-SK" sz="1400" dirty="0"/>
              <a:t>a </a:t>
            </a:r>
            <a:r>
              <a:rPr lang="sk-SK" sz="1400" b="1" dirty="0"/>
              <a:t>deštrukciu </a:t>
            </a:r>
            <a:r>
              <a:rPr lang="sk-SK" sz="1400" dirty="0"/>
              <a:t>pôdnych agregátov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Naopak </a:t>
            </a:r>
            <a:r>
              <a:rPr lang="sk-SK" sz="1400" b="1" dirty="0"/>
              <a:t>vápnenie a hnojenie </a:t>
            </a:r>
            <a:r>
              <a:rPr lang="sk-SK" sz="1400" dirty="0"/>
              <a:t>organickými hnojivami obmedzuje nielen </a:t>
            </a:r>
            <a:r>
              <a:rPr lang="sk-SK" sz="1400" dirty="0" err="1"/>
              <a:t>okysľovanie,ale</a:t>
            </a:r>
            <a:r>
              <a:rPr lang="sk-SK" sz="1400" dirty="0"/>
              <a:t> aj </a:t>
            </a:r>
            <a:r>
              <a:rPr lang="sk-SK" sz="1400" b="1" dirty="0"/>
              <a:t>intenzitu procesov </a:t>
            </a:r>
            <a:r>
              <a:rPr lang="sk-SK" sz="1400" b="1" dirty="0" err="1"/>
              <a:t>illimerizácie</a:t>
            </a:r>
            <a:r>
              <a:rPr lang="sk-SK" sz="1400" dirty="0"/>
              <a:t>, prípadne </a:t>
            </a:r>
            <a:r>
              <a:rPr lang="sk-SK" sz="1400" b="1" dirty="0" err="1"/>
              <a:t>podzolizácie</a:t>
            </a:r>
            <a:r>
              <a:rPr lang="sk-SK" sz="1400" b="1" dirty="0"/>
              <a:t> </a:t>
            </a:r>
            <a:r>
              <a:rPr lang="sk-SK" sz="1400" dirty="0"/>
              <a:t>v pôde</a:t>
            </a:r>
          </a:p>
        </p:txBody>
      </p:sp>
    </p:spTree>
    <p:extLst>
      <p:ext uri="{BB962C8B-B14F-4D97-AF65-F5344CB8AC3E}">
        <p14:creationId xmlns:p14="http://schemas.microsoft.com/office/powerpoint/2010/main" val="1733673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FAA655-4495-2B07-6FB1-ACEE507E96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24102C1-14B0-65D5-7A4C-B8150E7E5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Vznik pôdy a jej vlastnosti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A16E7E30-5881-7BA5-18A1-BA788923CA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6" y="1028700"/>
            <a:ext cx="6537759" cy="557907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Pôdny príkrov = </a:t>
            </a:r>
            <a:r>
              <a:rPr lang="sk-SK" sz="1200" b="1" dirty="0" err="1"/>
              <a:t>pedosféra</a:t>
            </a:r>
            <a:r>
              <a:rPr lang="sk-SK" sz="1200" b="1" dirty="0"/>
              <a:t> </a:t>
            </a:r>
            <a:r>
              <a:rPr lang="sk-SK" sz="1200" dirty="0"/>
              <a:t>predstavuje</a:t>
            </a:r>
            <a:r>
              <a:rPr lang="sk-SK" sz="1200" b="1" dirty="0"/>
              <a:t> </a:t>
            </a:r>
            <a:r>
              <a:rPr lang="sk-SK" sz="1200" dirty="0"/>
              <a:t>pomerne tenkú </a:t>
            </a:r>
            <a:r>
              <a:rPr lang="sk-SK" sz="1200" dirty="0" err="1"/>
              <a:t>vrstv</a:t>
            </a:r>
            <a:r>
              <a:rPr lang="en-GB" sz="1200" dirty="0"/>
              <a:t>u</a:t>
            </a:r>
            <a:r>
              <a:rPr lang="sk-SK" sz="1200" dirty="0"/>
              <a:t>, väčšinou nepresahuje hĺbku niekoľkých centimetrov, decimetrov alebo metrov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Vyznačuje sa mimoriadnou </a:t>
            </a:r>
            <a:r>
              <a:rPr lang="sk-SK" sz="1200" b="1" dirty="0"/>
              <a:t>schopnosťou hromadiť energiu </a:t>
            </a:r>
            <a:r>
              <a:rPr lang="sk-SK" sz="1200" dirty="0"/>
              <a:t>slnečného žiarenia a prostredníctvom fotosyntézy ju využiť na </a:t>
            </a:r>
            <a:r>
              <a:rPr lang="sk-SK" sz="1200" b="1" dirty="0"/>
              <a:t>tvorbu novej organickej hmoty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Najdôležitejšiu </a:t>
            </a:r>
            <a:r>
              <a:rPr lang="sk-SK" sz="1200" b="1" dirty="0"/>
              <a:t>biologickú súčasť</a:t>
            </a:r>
            <a:r>
              <a:rPr lang="sk-SK" sz="1200" dirty="0"/>
              <a:t> pôdnej vrstvy tvoria </a:t>
            </a:r>
            <a:r>
              <a:rPr lang="sk-SK" sz="1200" b="1" dirty="0"/>
              <a:t>rastliny</a:t>
            </a:r>
            <a:r>
              <a:rPr lang="sk-SK" sz="1200" dirty="0"/>
              <a:t>, ktoré sú hlavným zdrojom organickej hmoty a </a:t>
            </a:r>
            <a:r>
              <a:rPr lang="sk-SK" sz="1200" b="1" dirty="0"/>
              <a:t>mikroorganizmy</a:t>
            </a:r>
            <a:r>
              <a:rPr lang="sk-SK" sz="1200" dirty="0"/>
              <a:t>, ktoré rozkladajú odumreté telá rastlín a živočíchov, a tým sa zúčastňujú na premene odumretej organickej hmoty na humus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Pôdotvorný</a:t>
            </a:r>
            <a:r>
              <a:rPr lang="sk-SK" sz="1200" b="1" dirty="0"/>
              <a:t> proces </a:t>
            </a:r>
            <a:r>
              <a:rPr lang="sk-SK" sz="1200" dirty="0"/>
              <a:t>- prírodný jav, ktorý zahŕňa všetky deje, prebiehajúce pri vzniku pôdy, ako aj všetky nasledujúce premeny pôdnych zložiek súvisiace s ďalším vývojom pôdnej vrstvy </a:t>
            </a:r>
          </a:p>
          <a:p>
            <a:pPr marL="457200" lvl="1" indent="0">
              <a:lnSpc>
                <a:spcPct val="150000"/>
              </a:lnSpc>
              <a:buClr>
                <a:schemeClr val="tx2">
                  <a:lumMod val="75000"/>
                </a:schemeClr>
              </a:buClr>
              <a:buNone/>
            </a:pPr>
            <a:r>
              <a:rPr lang="sk-SK" sz="1100" dirty="0"/>
              <a:t>- vzniká pôsobením </a:t>
            </a:r>
            <a:r>
              <a:rPr lang="sk-SK" sz="1100" dirty="0" err="1"/>
              <a:t>pôdotvorných</a:t>
            </a:r>
            <a:r>
              <a:rPr lang="sk-SK" sz="1100" dirty="0"/>
              <a:t> činiteľov </a:t>
            </a:r>
            <a:br>
              <a:rPr lang="sk-SK" sz="1100" dirty="0"/>
            </a:br>
            <a:r>
              <a:rPr lang="sk-SK" sz="1100" dirty="0"/>
              <a:t>- vývoj pôdy je dlhodobý </a:t>
            </a:r>
            <a:r>
              <a:rPr lang="en-GB" sz="1100" dirty="0" err="1"/>
              <a:t>komplexn</a:t>
            </a:r>
            <a:r>
              <a:rPr lang="sk-SK" sz="1100" dirty="0"/>
              <a:t>ý proces</a:t>
            </a:r>
            <a:br>
              <a:rPr lang="sk-SK" sz="1100" dirty="0"/>
            </a:br>
            <a:r>
              <a:rPr lang="sk-SK" sz="1100" dirty="0"/>
              <a:t>- predstavuje súbor fyzikálnych, chemických a biologických javov, kt. prebiehajú v pôde (dochádza k rozkladu látok, premiestňovaniu a vzniku nových látok)</a:t>
            </a:r>
            <a:br>
              <a:rPr lang="sk-SK" sz="1100" dirty="0"/>
            </a:br>
            <a:r>
              <a:rPr lang="sk-SK" sz="1100" dirty="0"/>
              <a:t>- prebieha v </a:t>
            </a:r>
            <a:r>
              <a:rPr lang="sk-SK" sz="1100" dirty="0" err="1"/>
              <a:t>pedosfére</a:t>
            </a:r>
            <a:r>
              <a:rPr lang="sk-SK" sz="1100" dirty="0"/>
              <a:t>, ale zasahuje aj do atmosféry a hydrosféry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Pôdotvorný</a:t>
            </a:r>
            <a:r>
              <a:rPr lang="sk-SK" sz="1200" b="1" dirty="0"/>
              <a:t> činiteľ </a:t>
            </a:r>
            <a:r>
              <a:rPr lang="sk-SK" sz="1200" dirty="0"/>
              <a:t>– všetko, čo pôsobí na vznik, vývoj, vlastnosti a rozšírenie pôd (materská hornina, klíma, georeliéf, živé organizmy, podzemná voda, človek)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200" dirty="0"/>
          </a:p>
        </p:txBody>
      </p:sp>
      <p:pic>
        <p:nvPicPr>
          <p:cNvPr id="8" name="Picture 7" descr="A close-up of a diagram&#10;&#10;AI-generated content may be incorrect.">
            <a:extLst>
              <a:ext uri="{FF2B5EF4-FFF2-40B4-BE49-F238E27FC236}">
                <a16:creationId xmlns:a16="http://schemas.microsoft.com/office/drawing/2014/main" id="{3846486E-6066-8259-57A0-0F404C3433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056" y="1966332"/>
            <a:ext cx="5262944" cy="4014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3588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6A2F68-A9FA-6FA0-C314-54F72D21B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7202CC5-92E0-6915-F6D5-A8DF3AE6F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Pôdotvorné procesy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812507E2-4BEB-6FB8-6237-54DDAC6EE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1037965"/>
            <a:ext cx="11603234" cy="565384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Pri formovaní pôdy prebiehajú elementárne procesy - chemické a biochemické reakcie, fyzikálne deje a energetické zmeny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Podľa konkrétnych podmienok sa elementárne procesy spájajú do menších súborov alebo skupín - </a:t>
            </a:r>
            <a:r>
              <a:rPr lang="sk-SK" sz="1200" b="1" dirty="0"/>
              <a:t>čiastkových </a:t>
            </a:r>
            <a:r>
              <a:rPr lang="sk-SK" sz="1200" b="1" dirty="0" err="1"/>
              <a:t>pôdotvorných</a:t>
            </a:r>
            <a:r>
              <a:rPr lang="sk-SK" sz="1200" b="1" dirty="0"/>
              <a:t> procesov</a:t>
            </a:r>
            <a:r>
              <a:rPr lang="sk-SK" sz="1200" dirty="0"/>
              <a:t>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Úplný proces vytvárania pôdy sa skladá zo súboru čiastkových </a:t>
            </a:r>
            <a:r>
              <a:rPr lang="sk-SK" sz="1200" dirty="0" err="1"/>
              <a:t>pôdotvorných</a:t>
            </a:r>
            <a:r>
              <a:rPr lang="sk-SK" sz="1200" dirty="0"/>
              <a:t> procesov a nazýva sa </a:t>
            </a:r>
            <a:r>
              <a:rPr lang="sk-SK" sz="1200" b="1" dirty="0"/>
              <a:t>hlavný (komplexný) </a:t>
            </a:r>
            <a:r>
              <a:rPr lang="sk-SK" sz="1200" b="1" dirty="0" err="1"/>
              <a:t>pôdotvorný</a:t>
            </a:r>
            <a:r>
              <a:rPr lang="sk-SK" sz="1200" b="1" dirty="0"/>
              <a:t> proces</a:t>
            </a:r>
            <a:r>
              <a:rPr lang="sk-SK" sz="1200" dirty="0"/>
              <a:t> - v každom hlavnom </a:t>
            </a:r>
            <a:r>
              <a:rPr lang="sk-SK" sz="1200" dirty="0" err="1"/>
              <a:t>pôdotvornom</a:t>
            </a:r>
            <a:r>
              <a:rPr lang="sk-SK" sz="1200" dirty="0"/>
              <a:t> procese, ktorý zabezpečuje tvorbu a vývoj určitej pôdy na niektorom konkrétnom území, sa príslušné čiastkové procesy uplatňujú v rozličnej kvalite a intenzite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Pôdorvorné</a:t>
            </a:r>
            <a:r>
              <a:rPr lang="sk-SK" sz="1200" b="1" dirty="0"/>
              <a:t> procesy: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b="1" dirty="0"/>
              <a:t>1. </a:t>
            </a:r>
            <a:r>
              <a:rPr lang="sk-SK" sz="1000" b="1" dirty="0" err="1"/>
              <a:t>Pôdotvorné</a:t>
            </a:r>
            <a:r>
              <a:rPr lang="sk-SK" sz="1000" b="1" dirty="0"/>
              <a:t> </a:t>
            </a:r>
            <a:r>
              <a:rPr lang="sk-SK" sz="1000" b="1" dirty="0" err="1"/>
              <a:t>mikroprocesy</a:t>
            </a:r>
            <a:r>
              <a:rPr lang="sk-SK" sz="1000" b="1" dirty="0"/>
              <a:t> - </a:t>
            </a:r>
            <a:r>
              <a:rPr lang="sk-SK" sz="1000" dirty="0"/>
              <a:t>elementárne zložky </a:t>
            </a:r>
            <a:r>
              <a:rPr lang="sk-SK" sz="1000" dirty="0" err="1"/>
              <a:t>pôdotvorného</a:t>
            </a:r>
            <a:r>
              <a:rPr lang="sk-SK" sz="1000" dirty="0"/>
              <a:t> procesu alebo všeobecné </a:t>
            </a:r>
            <a:r>
              <a:rPr lang="sk-SK" sz="1000" b="1" dirty="0"/>
              <a:t>pôdne </a:t>
            </a:r>
            <a:r>
              <a:rPr lang="sk-SK" sz="1000" b="1" dirty="0" err="1"/>
              <a:t>mikroprocesy</a:t>
            </a:r>
            <a:r>
              <a:rPr lang="sk-SK" sz="1000" dirty="0"/>
              <a:t> - odrážajú </a:t>
            </a:r>
            <a:r>
              <a:rPr lang="sk-SK" sz="1000" b="1" dirty="0"/>
              <a:t>charakter pôsobenia </a:t>
            </a:r>
            <a:r>
              <a:rPr lang="sk-SK" sz="1000" dirty="0"/>
              <a:t>významných fyzikálnych, chemických, biochemických a biologických </a:t>
            </a:r>
            <a:r>
              <a:rPr lang="sk-SK" sz="1000" b="1" dirty="0"/>
              <a:t>procesov</a:t>
            </a:r>
            <a:r>
              <a:rPr lang="sk-SK" sz="1000" dirty="0"/>
              <a:t> a </a:t>
            </a:r>
            <a:r>
              <a:rPr lang="sk-SK" sz="1000" b="1" dirty="0"/>
              <a:t>interakcií s </a:t>
            </a:r>
            <a:r>
              <a:rPr lang="sk-SK" sz="1000" dirty="0"/>
              <a:t>kvapalnou, plynnou a pevnou </a:t>
            </a:r>
            <a:r>
              <a:rPr lang="sk-SK" sz="1000" b="1" dirty="0"/>
              <a:t>fázou pôd</a:t>
            </a:r>
            <a:r>
              <a:rPr lang="sk-SK" sz="1000" dirty="0"/>
              <a:t>, ako aj ich pôsobenia na pôdne organizmy - </a:t>
            </a:r>
            <a:r>
              <a:rPr lang="sk-SK" sz="1000" b="1" dirty="0"/>
              <a:t>nie sú špecifické pre tvorbu určitých horizontov a skupín pôd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b="1" dirty="0"/>
              <a:t>2. Špeciálne </a:t>
            </a:r>
            <a:r>
              <a:rPr lang="sk-SK" sz="1000" b="1" dirty="0" err="1"/>
              <a:t>pôdotvorné</a:t>
            </a:r>
            <a:r>
              <a:rPr lang="sk-SK" sz="1000" b="1" dirty="0"/>
              <a:t> procesy</a:t>
            </a:r>
            <a:r>
              <a:rPr lang="sk-SK" sz="1000" dirty="0"/>
              <a:t> (čiastkové) - predstavujú kombináciu </a:t>
            </a:r>
            <a:r>
              <a:rPr lang="sk-SK" sz="1000" dirty="0" err="1"/>
              <a:t>pôdotvorných</a:t>
            </a:r>
            <a:r>
              <a:rPr lang="sk-SK" sz="1000" dirty="0"/>
              <a:t> </a:t>
            </a:r>
            <a:r>
              <a:rPr lang="sk-SK" sz="1000" dirty="0" err="1"/>
              <a:t>mikroprocesov</a:t>
            </a:r>
            <a:r>
              <a:rPr lang="sk-SK" sz="1000" dirty="0"/>
              <a:t>, ktoré vedú k vzniku pôdnych horizontov a významných znakov určitých pôdnych </a:t>
            </a:r>
            <a:r>
              <a:rPr lang="sk-SK" sz="1000" dirty="0" err="1"/>
              <a:t>taxónov</a:t>
            </a:r>
            <a:endParaRPr lang="sk-SK" sz="1000" dirty="0"/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b="1" dirty="0"/>
              <a:t>3. </a:t>
            </a:r>
            <a:r>
              <a:rPr lang="sk-SK" sz="1000" b="1" dirty="0" err="1"/>
              <a:t>Pôdotvorné</a:t>
            </a:r>
            <a:r>
              <a:rPr lang="sk-SK" sz="1000" b="1" dirty="0"/>
              <a:t> </a:t>
            </a:r>
            <a:r>
              <a:rPr lang="sk-SK" sz="1000" b="1" dirty="0" err="1"/>
              <a:t>makroprocesy</a:t>
            </a:r>
            <a:r>
              <a:rPr lang="sk-SK" sz="1000" dirty="0"/>
              <a:t> - predstavujú komplexy špeciálnych </a:t>
            </a:r>
            <a:r>
              <a:rPr lang="sk-SK" sz="1000" dirty="0" err="1"/>
              <a:t>pôdotvorných</a:t>
            </a:r>
            <a:r>
              <a:rPr lang="sk-SK" sz="1000" dirty="0"/>
              <a:t> procesov, ktoré vedú k vzniku skupín pôdnych typov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Základne </a:t>
            </a:r>
            <a:r>
              <a:rPr lang="sk-SK" sz="1200" b="1" dirty="0" err="1"/>
              <a:t>mikroprocesy</a:t>
            </a:r>
            <a:r>
              <a:rPr lang="sk-SK" sz="1200" b="1" dirty="0"/>
              <a:t>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100" b="1" dirty="0"/>
              <a:t>1. Prínos organických a minerálnych zložiek do pôd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100" b="1" dirty="0"/>
              <a:t>2. Odnos organických a minerálnych zložiek z pôd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100" b="1" dirty="0"/>
              <a:t>3. Premiestňovanie (</a:t>
            </a:r>
            <a:r>
              <a:rPr lang="sk-SK" sz="1100" b="1" dirty="0" err="1"/>
              <a:t>translokácia</a:t>
            </a:r>
            <a:r>
              <a:rPr lang="sk-SK" sz="1100" b="1" dirty="0"/>
              <a:t>) látok v rámci pôdneho profilu vertikálne a laterálne 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100" b="1" dirty="0"/>
              <a:t>4. Premena minerálnych a organických látok v pôdach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200" dirty="0"/>
          </a:p>
        </p:txBody>
      </p:sp>
    </p:spTree>
    <p:extLst>
      <p:ext uri="{BB962C8B-B14F-4D97-AF65-F5344CB8AC3E}">
        <p14:creationId xmlns:p14="http://schemas.microsoft.com/office/powerpoint/2010/main" val="31679968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63E11-8180-4C01-E3E6-F65B5B6E37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C08C160-8703-6B04-A55F-9D52F0996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Základné čiastkové pôdotvorné procesy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624CDE86-9B0D-3301-6A5B-EEC2F3DF32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924" y="1149177"/>
            <a:ext cx="12056076" cy="5542629"/>
          </a:xfrm>
        </p:spPr>
        <p:txBody>
          <a:bodyPr>
            <a:noAutofit/>
          </a:bodyPr>
          <a:lstStyle/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Humifikácia</a:t>
            </a:r>
            <a:r>
              <a:rPr lang="sk-SK" sz="1400" dirty="0"/>
              <a:t> - </a:t>
            </a:r>
            <a:r>
              <a:rPr lang="sk-SK" sz="1400" dirty="0" err="1"/>
              <a:t>jednen</a:t>
            </a:r>
            <a:r>
              <a:rPr lang="sk-SK" sz="1400" dirty="0"/>
              <a:t> z najvýznamnejších čiastkových procesov, ktorého výsledkom je tvorba a akumulácia humusu v povrchovej časti pôdnej vrstvy - zahrňuje mikrobiálne a chemické deje, pri ktorých vzniká z odumretej organickej hmoty humus. Pri </a:t>
            </a:r>
            <a:r>
              <a:rPr lang="sk-SK" sz="1400" dirty="0" err="1"/>
              <a:t>humifikácii</a:t>
            </a:r>
            <a:r>
              <a:rPr lang="sk-SK" sz="1400" dirty="0"/>
              <a:t> organická hmota mení svoju chemickú skladbu a získava nové vlastnosti. Z chemickej stránky predstavujú produkty </a:t>
            </a:r>
            <a:r>
              <a:rPr lang="sk-SK" sz="1400" dirty="0" err="1"/>
              <a:t>humifikácie</a:t>
            </a:r>
            <a:r>
              <a:rPr lang="sk-SK" sz="1400" dirty="0"/>
              <a:t> veľmi heterogénny materiál, v ktorom </a:t>
            </a:r>
            <a:r>
              <a:rPr lang="sk-SK" sz="1400" b="1" dirty="0"/>
              <a:t>prevládajú vysokomolekulárne dusíkaté zlúčeniny </a:t>
            </a:r>
            <a:r>
              <a:rPr lang="sk-SK" sz="1400" dirty="0"/>
              <a:t>s veľkým zastúpením aromatických zložiek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Eluviovanie</a:t>
            </a:r>
            <a:r>
              <a:rPr lang="sk-SK" sz="1400" dirty="0"/>
              <a:t> - premiestňovanie produktov premeny účinkami vody smerom zhora nadol, pričom podľa intenzity rozkladu, </a:t>
            </a:r>
            <a:r>
              <a:rPr lang="sk-SK" sz="1400" dirty="0" err="1"/>
              <a:t>dispergácie</a:t>
            </a:r>
            <a:r>
              <a:rPr lang="sk-SK" sz="1400" dirty="0"/>
              <a:t> a rozpúšťania látok a ich premiestňovania môžeme rozlišovať: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Vylúhovanie (</a:t>
            </a:r>
            <a:r>
              <a:rPr lang="sk-SK" sz="1200" b="1" dirty="0" err="1"/>
              <a:t>dealkalizácia</a:t>
            </a:r>
            <a:r>
              <a:rPr lang="sk-SK" sz="1200" b="1" dirty="0"/>
              <a:t>)</a:t>
            </a:r>
            <a:r>
              <a:rPr lang="sk-SK" sz="1200" dirty="0"/>
              <a:t> - vyplavovanie rozpustných solí z povrchových horizontov pôdneho profilu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Degradácia </a:t>
            </a:r>
            <a:r>
              <a:rPr lang="sk-SK" sz="1200" dirty="0"/>
              <a:t>- vylúhovanie ľahšie i ťažšie rozpustných solí ako je napr. CaCO3, pri degradácii sa </a:t>
            </a:r>
            <a:r>
              <a:rPr lang="sk-SK" sz="1200" dirty="0" err="1"/>
              <a:t>vytesňuje</a:t>
            </a:r>
            <a:r>
              <a:rPr lang="sk-SK" sz="1200" dirty="0"/>
              <a:t> tiež časť výmenného vápnika (Ca2+) vodíkom (H+) v sorpčnom komplexe, pritom môže nastať aj posun </a:t>
            </a:r>
            <a:r>
              <a:rPr lang="sk-SK" sz="1200" dirty="0" err="1"/>
              <a:t>nízkomolekulárnych</a:t>
            </a:r>
            <a:r>
              <a:rPr lang="sk-SK" sz="1200" dirty="0"/>
              <a:t> organických zlúčenín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Ilimerizácia</a:t>
            </a:r>
            <a:r>
              <a:rPr lang="sk-SK" sz="1200" b="1" dirty="0"/>
              <a:t> </a:t>
            </a:r>
            <a:r>
              <a:rPr lang="sk-SK" sz="1200" dirty="0"/>
              <a:t>– premiestňovanie (</a:t>
            </a:r>
            <a:r>
              <a:rPr lang="sk-SK" sz="1200" dirty="0" err="1"/>
              <a:t>translokácia</a:t>
            </a:r>
            <a:r>
              <a:rPr lang="sk-SK" sz="1200" dirty="0"/>
              <a:t>) minerálnych a organických koloidov (častice od 1 000 nm do 1 nm) bez ich podstatnejšej deštrukcie. K </a:t>
            </a:r>
            <a:r>
              <a:rPr lang="sk-SK" sz="1200" dirty="0" err="1"/>
              <a:t>translokácii</a:t>
            </a:r>
            <a:r>
              <a:rPr lang="sk-SK" sz="1200" dirty="0"/>
              <a:t> koloidov dochádza v období  zvýšenej vlhkosti (vyššia hydratácia koloidov, pokles koncentrácie koagulujúcich iónov, najmä Ca2+ v pôdnom roztoku) premiestňovaním koloidov vytvára sa ochudobnený - </a:t>
            </a:r>
            <a:r>
              <a:rPr lang="sk-SK" sz="1200" b="1" dirty="0" err="1"/>
              <a:t>eluviálny</a:t>
            </a:r>
            <a:r>
              <a:rPr lang="sk-SK" sz="1200" b="1" dirty="0"/>
              <a:t> horizont </a:t>
            </a:r>
            <a:r>
              <a:rPr lang="sk-SK" sz="1200" dirty="0"/>
              <a:t>(E-hor.). Poklesom vlhkosti v spodnej časti profilu a zvýšením koncentrácie pôdneho roztoku dochádza k </a:t>
            </a:r>
            <a:r>
              <a:rPr lang="sk-SK" sz="1200" dirty="0" err="1"/>
              <a:t>imobilizácii</a:t>
            </a:r>
            <a:r>
              <a:rPr lang="sk-SK" sz="1200" dirty="0"/>
              <a:t> koloidov a tým k vytvoreniu </a:t>
            </a:r>
            <a:r>
              <a:rPr lang="sk-SK" sz="1200" b="1" dirty="0" err="1"/>
              <a:t>luvického</a:t>
            </a:r>
            <a:r>
              <a:rPr lang="sk-SK" sz="1200" b="1" dirty="0"/>
              <a:t> </a:t>
            </a:r>
            <a:r>
              <a:rPr lang="sk-SK" sz="1200" b="1" dirty="0" err="1"/>
              <a:t>Bt</a:t>
            </a:r>
            <a:r>
              <a:rPr lang="sk-SK" sz="1200" b="1" dirty="0"/>
              <a:t>-horizontu </a:t>
            </a:r>
            <a:r>
              <a:rPr lang="sk-SK" sz="1200" dirty="0"/>
              <a:t>(čiastkový proces - </a:t>
            </a:r>
            <a:r>
              <a:rPr lang="sk-SK" sz="1200" dirty="0" err="1"/>
              <a:t>iluviovanie</a:t>
            </a:r>
            <a:r>
              <a:rPr lang="sk-SK" sz="1200" dirty="0"/>
              <a:t>)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Slancovanie</a:t>
            </a:r>
            <a:r>
              <a:rPr lang="sk-SK" sz="1200" b="1" dirty="0"/>
              <a:t> </a:t>
            </a:r>
            <a:r>
              <a:rPr lang="sk-SK" sz="1200" dirty="0"/>
              <a:t>- </a:t>
            </a:r>
            <a:r>
              <a:rPr lang="sk-SK" sz="1200" dirty="0" err="1"/>
              <a:t>peptizácia</a:t>
            </a:r>
            <a:r>
              <a:rPr lang="sk-SK" sz="1200" dirty="0"/>
              <a:t> pôdnych koloidov pôsobením výmenného Na+ a s </a:t>
            </a:r>
            <a:r>
              <a:rPr lang="sk-SK" sz="1200" dirty="0" err="1"/>
              <a:t>translokácia</a:t>
            </a:r>
            <a:r>
              <a:rPr lang="sk-SK" sz="1200" dirty="0"/>
              <a:t> </a:t>
            </a:r>
            <a:r>
              <a:rPr lang="sk-SK" sz="1200" dirty="0" err="1"/>
              <a:t>peptizovaných</a:t>
            </a:r>
            <a:r>
              <a:rPr lang="sk-SK" sz="1200" dirty="0"/>
              <a:t> </a:t>
            </a:r>
            <a:r>
              <a:rPr lang="sk-SK" sz="1200" dirty="0" err="1"/>
              <a:t>koloidov.V</a:t>
            </a:r>
            <a:r>
              <a:rPr lang="sk-SK" sz="1200" dirty="0"/>
              <a:t> určitej hĺbke dochádza ku koagulácii koloidov vplyvom zvýšeného obsahu rozpustných solí. Premiestňovaním koloidov sa vytvára tenký a svetlý </a:t>
            </a:r>
            <a:r>
              <a:rPr lang="sk-SK" sz="1200" b="1" dirty="0" err="1"/>
              <a:t>humuso-eluviálny</a:t>
            </a:r>
            <a:r>
              <a:rPr lang="sk-SK" sz="1200" b="1" dirty="0"/>
              <a:t> horizont </a:t>
            </a:r>
            <a:r>
              <a:rPr lang="sk-SK" sz="1200" dirty="0"/>
              <a:t>(poprípade </a:t>
            </a:r>
            <a:r>
              <a:rPr lang="sk-SK" sz="1200" dirty="0" err="1"/>
              <a:t>eluviálny</a:t>
            </a:r>
            <a:r>
              <a:rPr lang="sk-SK" sz="1200" dirty="0"/>
              <a:t> horizont) a v dôsledku ich akumulácie v určitej hĺbke pôdneho profilu tmavý až čierny </a:t>
            </a:r>
            <a:r>
              <a:rPr lang="sk-SK" sz="1200" b="1" dirty="0"/>
              <a:t>slancový </a:t>
            </a:r>
            <a:r>
              <a:rPr lang="sk-SK" sz="1200" b="1" dirty="0" err="1"/>
              <a:t>Bn</a:t>
            </a:r>
            <a:r>
              <a:rPr lang="sk-SK" sz="1200" b="1" dirty="0"/>
              <a:t>-horizont</a:t>
            </a:r>
            <a:endParaRPr lang="sk-SK" sz="1200" dirty="0"/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Solodizácia</a:t>
            </a:r>
            <a:r>
              <a:rPr lang="sk-SK" sz="1200" b="1" dirty="0"/>
              <a:t> </a:t>
            </a:r>
            <a:r>
              <a:rPr lang="sk-SK" sz="1200" dirty="0"/>
              <a:t>- premiestňovanie </a:t>
            </a:r>
            <a:r>
              <a:rPr lang="sk-SK" sz="1200" dirty="0" err="1"/>
              <a:t>peptizovaných</a:t>
            </a:r>
            <a:r>
              <a:rPr lang="sk-SK" sz="1200" dirty="0"/>
              <a:t> koloidov, pri ktorom dochádza okysľovaniu alkalických pôd a k čiastočnému rozkladu ílových minerálov. Pri </a:t>
            </a:r>
            <a:r>
              <a:rPr lang="sk-SK" sz="1200" dirty="0" err="1"/>
              <a:t>solodizácii</a:t>
            </a:r>
            <a:r>
              <a:rPr lang="sk-SK" sz="1200" dirty="0"/>
              <a:t> dochádza k </a:t>
            </a:r>
            <a:r>
              <a:rPr lang="sk-SK" sz="1200" dirty="0" err="1"/>
              <a:t>vytesňovaniu</a:t>
            </a:r>
            <a:r>
              <a:rPr lang="sk-SK" sz="1200" dirty="0"/>
              <a:t> výmenného Na+ vodíkom (H+)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Podzolizácia</a:t>
            </a:r>
            <a:r>
              <a:rPr lang="sk-SK" sz="1200" b="1" dirty="0"/>
              <a:t> </a:t>
            </a:r>
            <a:r>
              <a:rPr lang="sk-SK" sz="1200" dirty="0"/>
              <a:t>-	</a:t>
            </a:r>
            <a:r>
              <a:rPr lang="sk-SK" sz="1200" dirty="0" err="1"/>
              <a:t>peptizácia</a:t>
            </a:r>
            <a:r>
              <a:rPr lang="sk-SK" sz="1200" dirty="0"/>
              <a:t> humusu a </a:t>
            </a:r>
            <a:r>
              <a:rPr lang="sk-SK" sz="1200" dirty="0" err="1"/>
              <a:t>uvolňovanie</a:t>
            </a:r>
            <a:r>
              <a:rPr lang="sk-SK" sz="1200" dirty="0"/>
              <a:t> Al a Fe z minerálov (deštrukcia minerálov), kde migráciou  materiálu presakujúcimi vodami a jeho následnou </a:t>
            </a:r>
            <a:r>
              <a:rPr lang="sk-SK" sz="1200" dirty="0" err="1"/>
              <a:t>imobilizáciou</a:t>
            </a:r>
            <a:r>
              <a:rPr lang="sk-SK" sz="1200" dirty="0"/>
              <a:t> v určitej hĺbke pôdneho profilu v podmienkach silne kyslej reakcie (pHH2O &lt; 5,0)  vzniká výrazne ochudobnený E-horizont, pod ktorým sa vytvára výrazne obohatený </a:t>
            </a:r>
            <a:r>
              <a:rPr lang="sk-SK" sz="1200" b="1" dirty="0"/>
              <a:t>podzolový </a:t>
            </a:r>
            <a:r>
              <a:rPr lang="sk-SK" sz="1200" b="1" dirty="0" err="1"/>
              <a:t>Bs</a:t>
            </a:r>
            <a:r>
              <a:rPr lang="sk-SK" sz="1200" b="1" dirty="0"/>
              <a:t>-horizont  </a:t>
            </a:r>
            <a:r>
              <a:rPr lang="sk-SK" sz="1200" dirty="0"/>
              <a:t>    (obohatený o </a:t>
            </a:r>
            <a:r>
              <a:rPr lang="sk-SK" sz="1200" dirty="0" err="1"/>
              <a:t>sesquioxidy</a:t>
            </a:r>
            <a:r>
              <a:rPr lang="sk-SK" sz="1200" dirty="0"/>
              <a:t> - Al2O3, Fe2O3, alebo o </a:t>
            </a:r>
            <a:r>
              <a:rPr lang="sk-SK" sz="1200" dirty="0" err="1"/>
              <a:t>sesquioxidy</a:t>
            </a:r>
            <a:r>
              <a:rPr lang="sk-SK" sz="1200" dirty="0"/>
              <a:t> a humusové látky )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Laterizácia</a:t>
            </a:r>
            <a:r>
              <a:rPr lang="sk-SK" sz="1200" b="1" dirty="0"/>
              <a:t> </a:t>
            </a:r>
            <a:r>
              <a:rPr lang="sk-SK" sz="1200" dirty="0"/>
              <a:t>- premiestňovanie kyseliny kremičitej (</a:t>
            </a:r>
            <a:r>
              <a:rPr lang="sk-SK" sz="1200" dirty="0" err="1"/>
              <a:t>desilikácia</a:t>
            </a:r>
            <a:r>
              <a:rPr lang="sk-SK" sz="1200" dirty="0"/>
              <a:t>) v podmienkach s vysokou vlhkosťou, teplotou a intenzívnou biologickou činnosťou (subtropické a tropické pásma)</a:t>
            </a:r>
          </a:p>
          <a:p>
            <a:pPr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</p:spTree>
    <p:extLst>
      <p:ext uri="{BB962C8B-B14F-4D97-AF65-F5344CB8AC3E}">
        <p14:creationId xmlns:p14="http://schemas.microsoft.com/office/powerpoint/2010/main" val="30878034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3C91EA-588F-BCD2-CEDA-C98D4A1D4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9569134-78B8-CBAF-ED5C-DC3BF2E68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Základné čiastkové pôdotvorné procesy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265B07C9-D3B8-52FA-2BA5-F0AF60DDCA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924" y="803189"/>
            <a:ext cx="11899557" cy="5888618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Iluviovanie</a:t>
            </a:r>
            <a:r>
              <a:rPr lang="sk-SK" sz="1400" dirty="0"/>
              <a:t> - akumulácia </a:t>
            </a:r>
            <a:r>
              <a:rPr lang="sk-SK" sz="1400" dirty="0" err="1"/>
              <a:t>eluviovaných</a:t>
            </a:r>
            <a:r>
              <a:rPr lang="sk-SK" sz="1400" dirty="0"/>
              <a:t> látok v hlbšej časti pôdneho profilu, hromadením koloidných látok, </a:t>
            </a:r>
            <a:br>
              <a:rPr lang="sk-SK" sz="1400" dirty="0"/>
            </a:br>
            <a:r>
              <a:rPr lang="sk-SK" sz="1400" dirty="0" err="1"/>
              <a:t>sesquioxidov</a:t>
            </a:r>
            <a:r>
              <a:rPr lang="sk-SK" sz="1400" dirty="0"/>
              <a:t> a organických komponentov vznikajú </a:t>
            </a:r>
            <a:r>
              <a:rPr lang="sk-SK" sz="1400" b="1" dirty="0"/>
              <a:t>obohatené B-horizonty </a:t>
            </a:r>
            <a:r>
              <a:rPr lang="sk-SK" sz="1400" dirty="0"/>
              <a:t>(</a:t>
            </a:r>
            <a:r>
              <a:rPr lang="sk-SK" sz="1400" dirty="0" err="1"/>
              <a:t>luvický</a:t>
            </a:r>
            <a:r>
              <a:rPr lang="sk-SK" sz="1400" dirty="0"/>
              <a:t> </a:t>
            </a:r>
            <a:r>
              <a:rPr lang="sk-SK" sz="1400" dirty="0" err="1"/>
              <a:t>Bt</a:t>
            </a:r>
            <a:r>
              <a:rPr lang="sk-SK" sz="1400" dirty="0"/>
              <a:t>-hor., podzolový </a:t>
            </a:r>
            <a:r>
              <a:rPr lang="sk-SK" sz="1400" dirty="0" err="1"/>
              <a:t>Bs</a:t>
            </a:r>
            <a:r>
              <a:rPr lang="sk-SK" sz="1400" dirty="0"/>
              <a:t>-hor. </a:t>
            </a:r>
            <a:br>
              <a:rPr lang="sk-SK" sz="1400" dirty="0"/>
            </a:br>
            <a:r>
              <a:rPr lang="sk-SK" sz="1400" dirty="0"/>
              <a:t>a slancový </a:t>
            </a:r>
            <a:r>
              <a:rPr lang="sk-SK" sz="1400" dirty="0" err="1"/>
              <a:t>Bn</a:t>
            </a:r>
            <a:r>
              <a:rPr lang="sk-SK" sz="1400" dirty="0"/>
              <a:t>-hor.), ktorých vlastnosti závisia od príčin procesu </a:t>
            </a:r>
            <a:r>
              <a:rPr lang="sk-SK" sz="1400" dirty="0" err="1"/>
              <a:t>eluviovania</a:t>
            </a:r>
            <a:endParaRPr lang="sk-SK" sz="1400" dirty="0"/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Zasoľovanie</a:t>
            </a:r>
            <a:r>
              <a:rPr lang="sk-SK" sz="1400" dirty="0"/>
              <a:t> - akumulácia vodorozpustných solí v povrchových horizontoch pôdy - proces prebieha v podmienkach s výparným typom vodného režimu, kde hladina silne mineralizovanej podzemnej vody je vysoko pod povrchom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Glejovatenie </a:t>
            </a:r>
            <a:r>
              <a:rPr lang="sk-SK" sz="1400" dirty="0"/>
              <a:t>– proces, ktorý prebieha </a:t>
            </a:r>
            <a:r>
              <a:rPr lang="sk-SK" sz="1400" b="1" dirty="0"/>
              <a:t>pod hladinou podzemnej vody </a:t>
            </a:r>
            <a:r>
              <a:rPr lang="sk-SK" sz="1400" dirty="0"/>
              <a:t>(redukčné podmienky) alebo </a:t>
            </a:r>
            <a:r>
              <a:rPr lang="sk-SK" sz="1400" b="1" dirty="0"/>
              <a:t>v zóne jej pôsobenia </a:t>
            </a:r>
            <a:r>
              <a:rPr lang="sk-SK" sz="1400" dirty="0"/>
              <a:t>(striedanie redukčných podmienok s oxidačnými). Charakteristickým prejavom procesu je: redukcia Fe a Mn a jeho migrácia - špecifická tvor-ba a premena ílu (častice &lt; 0,001 mm, výrazná hydratácia ílových minerálov), nepriaznivá </a:t>
            </a:r>
            <a:r>
              <a:rPr lang="sk-SK" sz="1400" dirty="0" err="1"/>
              <a:t>mikroštruktúra</a:t>
            </a:r>
            <a:r>
              <a:rPr lang="sk-SK" sz="1400" dirty="0"/>
              <a:t> (vysoká objemová hmotnosť), obmedzená mineralizácia organických látok a výrazná tvorba rašeliny a </a:t>
            </a:r>
            <a:r>
              <a:rPr lang="sk-SK" sz="1400" dirty="0" err="1"/>
              <a:t>nízkomolekulárnych</a:t>
            </a:r>
            <a:r>
              <a:rPr lang="sk-SK" sz="1400" dirty="0"/>
              <a:t> organických látok, sivé, </a:t>
            </a:r>
            <a:r>
              <a:rPr lang="sk-SK" sz="1400" dirty="0" err="1"/>
              <a:t>zelenosivé</a:t>
            </a:r>
            <a:r>
              <a:rPr lang="sk-SK" sz="1400" dirty="0"/>
              <a:t> a modrosivé zafarbenie od redukovaných zlúčenín Fe a Mn. Glejovatenie </a:t>
            </a:r>
            <a:r>
              <a:rPr lang="sk-SK" sz="1400" b="1" dirty="0"/>
              <a:t>najintenzívnejšie prebieha v podmienkach kyslej reakcie</a:t>
            </a:r>
            <a:r>
              <a:rPr lang="sk-SK" sz="1400" dirty="0"/>
              <a:t>, kde organické látky sú najaktívnejšie a katióny Fe2+, Mn2+ a Al3+ sú v iónovej forme. V zóne striedania redukčných a oxidačných procesov dochádza k čiastočnej oxidácii Fe2+ a Mn2+ (Fe3+, Mn4+) a k ich vyzrážaniu, čo sa prejavuje i zmenou farby na </a:t>
            </a:r>
            <a:r>
              <a:rPr lang="sk-SK" sz="1400" b="1" dirty="0"/>
              <a:t>hrdzavočervenú </a:t>
            </a:r>
            <a:r>
              <a:rPr lang="sk-SK" sz="1400" dirty="0"/>
              <a:t>(Fe3+) alebo </a:t>
            </a:r>
            <a:r>
              <a:rPr lang="sk-SK" sz="1400" b="1" dirty="0" err="1"/>
              <a:t>čiernomodrú</a:t>
            </a:r>
            <a:r>
              <a:rPr lang="sk-SK" sz="1400" b="1" dirty="0"/>
              <a:t> </a:t>
            </a:r>
            <a:r>
              <a:rPr lang="sk-SK" sz="1400" dirty="0"/>
              <a:t>(Mn4+). </a:t>
            </a:r>
            <a:r>
              <a:rPr lang="sk-SK" sz="1400" b="1" dirty="0"/>
              <a:t>Vzniká glejový </a:t>
            </a:r>
            <a:r>
              <a:rPr lang="sk-SK" sz="1400" b="1" dirty="0" err="1"/>
              <a:t>Gr</a:t>
            </a:r>
            <a:r>
              <a:rPr lang="sk-SK" sz="1400" b="1" dirty="0"/>
              <a:t>-horizont</a:t>
            </a:r>
            <a:r>
              <a:rPr lang="sk-SK" sz="1400" dirty="0"/>
              <a:t>, v ktorom podiel sivej, </a:t>
            </a:r>
            <a:r>
              <a:rPr lang="sk-SK" sz="1400" dirty="0" err="1"/>
              <a:t>zelenosivej</a:t>
            </a:r>
            <a:r>
              <a:rPr lang="sk-SK" sz="1400" dirty="0"/>
              <a:t> a modrosivej farby je &gt; 50 %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Pseudoglejovatenie</a:t>
            </a:r>
            <a:r>
              <a:rPr lang="sk-SK" sz="1400" dirty="0"/>
              <a:t> - prebieha v podmienkach, kde je stupeň vnútornej drenáže značne obmedzený ťažko priepustnou vrstvou v pôdnom profile. Takýto stav podmieňuje vo vlhkých obdobiach nahromadenie zrážkovej vody v profile. V periódach so zvýšenou vlhkosťou dochádza k mobilizácii redukovaného Fe a Mn a zlúčenín Al </a:t>
            </a:r>
            <a:r>
              <a:rPr lang="sk-SK" sz="1400" dirty="0" err="1"/>
              <a:t>nízkomolekulárnymi</a:t>
            </a:r>
            <a:r>
              <a:rPr lang="sk-SK" sz="1400" dirty="0"/>
              <a:t> organickými látkami, s ktorými tieto katióny vytvárajú pohyblivé komplexné zlúčeniny - </a:t>
            </a:r>
            <a:r>
              <a:rPr lang="sk-SK" sz="1400" dirty="0" err="1"/>
              <a:t>cheláty</a:t>
            </a:r>
            <a:r>
              <a:rPr lang="sk-SK" sz="1400" dirty="0"/>
              <a:t>. Morfologicky sa to prejavuje vytvorením </a:t>
            </a:r>
            <a:r>
              <a:rPr lang="sk-SK" sz="1400" b="1" dirty="0"/>
              <a:t>vybielených redukovaných lokalít </a:t>
            </a:r>
            <a:r>
              <a:rPr lang="sk-SK" sz="1400" dirty="0"/>
              <a:t>(žilky, kliny, škvrny). K </a:t>
            </a:r>
            <a:r>
              <a:rPr lang="sk-SK" sz="1400" dirty="0" err="1"/>
              <a:t>imobilizácii</a:t>
            </a:r>
            <a:r>
              <a:rPr lang="sk-SK" sz="1400" dirty="0"/>
              <a:t> a tvorbe oxidovaných častí  (čiernohnedé - Mn4+, hrdzavohnedé, </a:t>
            </a:r>
            <a:r>
              <a:rPr lang="sk-SK" sz="1400" dirty="0" err="1"/>
              <a:t>oranžovohnedé</a:t>
            </a:r>
            <a:r>
              <a:rPr lang="sk-SK" sz="1400" dirty="0"/>
              <a:t> - Fe3+  konkrécie, povlaky, škvrny) dochádza po vysušení pôdy (v letnom období), </a:t>
            </a:r>
            <a:r>
              <a:rPr lang="sk-SK" sz="1400" b="1" dirty="0"/>
              <a:t>vzniká mramorovaný   </a:t>
            </a:r>
            <a:r>
              <a:rPr lang="sk-SK" sz="1400" b="1" dirty="0" err="1"/>
              <a:t>Bm</a:t>
            </a:r>
            <a:r>
              <a:rPr lang="sk-SK" sz="1400" b="1" dirty="0"/>
              <a:t>-horizont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Vnútroprofilové</a:t>
            </a:r>
            <a:r>
              <a:rPr lang="sk-SK" sz="1400" b="1" dirty="0"/>
              <a:t> zvetrávanie</a:t>
            </a:r>
            <a:r>
              <a:rPr lang="sk-SK" sz="1400" dirty="0"/>
              <a:t>(in situ) - proces, pri ktorom sa uvoľňujú bázické katióny (Ca2+,Mg2+,K+,Na+), </a:t>
            </a:r>
            <a:r>
              <a:rPr lang="sk-SK" sz="1400" dirty="0" err="1"/>
              <a:t>sesquioxidy</a:t>
            </a:r>
            <a:r>
              <a:rPr lang="sk-SK" sz="1400" dirty="0"/>
              <a:t> (Al2O3, Fe2O3) a vznikajú druhotné minerály. Intenzita závisí od mineralogického zloženia hornín, kyslosti a </a:t>
            </a:r>
            <a:r>
              <a:rPr lang="sk-SK" sz="1400" dirty="0" err="1"/>
              <a:t>hydrotermických</a:t>
            </a:r>
            <a:r>
              <a:rPr lang="sk-SK" sz="1400" dirty="0"/>
              <a:t> podmienok prostredia. Výrazným prejavom procesu je </a:t>
            </a:r>
            <a:r>
              <a:rPr lang="sk-SK" sz="1400" b="1" dirty="0"/>
              <a:t>hnednutie </a:t>
            </a:r>
            <a:r>
              <a:rPr lang="sk-SK" sz="1400" dirty="0"/>
              <a:t>spôsobené uvoľňovaním Fe2O3 z minerálov a jeho rozptýlením na povrchu pôdnych častíc (predovšetkým v chladnejších a vlhkejších podmienkach; tvorba ílu v takýchto podmienkach je malá). </a:t>
            </a:r>
            <a:r>
              <a:rPr lang="sk-SK" sz="1400" dirty="0" err="1"/>
              <a:t>Nízkomolekulárne</a:t>
            </a:r>
            <a:r>
              <a:rPr lang="sk-SK" sz="1400" dirty="0"/>
              <a:t> organické látky sa neutralizujú R2O3 (Fe2O3 + Al2O3) a dvojmocnými bázickými katiónmi (Ca2+, Mg2+), preto nevyvolávajú </a:t>
            </a:r>
            <a:r>
              <a:rPr lang="sk-SK" sz="1400" dirty="0" err="1"/>
              <a:t>podzolizáciu</a:t>
            </a:r>
            <a:r>
              <a:rPr lang="sk-SK" sz="1400" dirty="0"/>
              <a:t> (organické kyseliny sú viazané na ílové minerály). Uvedené procesy zabraňujú výraznejšej migrácii </a:t>
            </a:r>
            <a:r>
              <a:rPr lang="sk-SK" sz="1400" dirty="0" err="1"/>
              <a:t>sesquioxidov</a:t>
            </a:r>
            <a:r>
              <a:rPr lang="sk-SK" sz="1400" dirty="0"/>
              <a:t> a ílu v pôdnom profile. </a:t>
            </a:r>
            <a:r>
              <a:rPr lang="sk-SK" sz="1400" dirty="0" err="1"/>
              <a:t>Vnútroprofilové</a:t>
            </a:r>
            <a:r>
              <a:rPr lang="sk-SK" sz="1400" dirty="0"/>
              <a:t> zvetrávanie podmieňuje vznik </a:t>
            </a:r>
            <a:r>
              <a:rPr lang="sk-SK" sz="1400" b="1" dirty="0" err="1"/>
              <a:t>kambického</a:t>
            </a:r>
            <a:r>
              <a:rPr lang="sk-SK" sz="1400" b="1" dirty="0"/>
              <a:t>  </a:t>
            </a:r>
            <a:r>
              <a:rPr lang="sk-SK" sz="1400" b="1" dirty="0" err="1"/>
              <a:t>Bv</a:t>
            </a:r>
            <a:r>
              <a:rPr lang="sk-SK" sz="1400" b="1" dirty="0"/>
              <a:t>-horizontu</a:t>
            </a:r>
            <a:endParaRPr lang="sk-SK" sz="1400" dirty="0"/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endParaRPr lang="sk-SK" sz="1400" dirty="0"/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</p:spTree>
    <p:extLst>
      <p:ext uri="{BB962C8B-B14F-4D97-AF65-F5344CB8AC3E}">
        <p14:creationId xmlns:p14="http://schemas.microsoft.com/office/powerpoint/2010/main" val="3208288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4E4E7-C839-FEC9-75EE-4A0E15429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D25077-DB40-DE00-F4D0-0AEDF31E5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Špeciálne </a:t>
            </a:r>
            <a:r>
              <a:rPr lang="sk-SK" sz="3200" b="1" dirty="0" err="1"/>
              <a:t>pôdotvorné</a:t>
            </a:r>
            <a:r>
              <a:rPr lang="pl-PL" sz="3200" b="1" dirty="0"/>
              <a:t> procesy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4DDE9A91-90E3-8C77-9C8C-4C78752A7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1037965"/>
            <a:ext cx="10001536" cy="565384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1. Špeciálne procesy premien minerálnych pôdnych zložiek: </a:t>
            </a:r>
            <a:br>
              <a:rPr lang="sk-SK" sz="1400" b="1" dirty="0"/>
            </a:br>
            <a:r>
              <a:rPr lang="sk-SK" sz="1400" b="1" dirty="0"/>
              <a:t>Mechanizmy zvetrávania hornín</a:t>
            </a:r>
            <a:r>
              <a:rPr lang="sk-SK" sz="1400" dirty="0"/>
              <a:t>, ktoré je potrebné chápať ako súčasť </a:t>
            </a:r>
            <a:r>
              <a:rPr lang="sk-SK" sz="1400" dirty="0" err="1"/>
              <a:t>pedogenézy</a:t>
            </a:r>
            <a:r>
              <a:rPr lang="sk-SK" sz="1400" dirty="0"/>
              <a:t>, najmä jeho chemický a biologický </a:t>
            </a:r>
            <a:r>
              <a:rPr lang="sk-SK" sz="1400" dirty="0" err="1"/>
              <a:t>subefekt</a:t>
            </a: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Rozpúšťanie</a:t>
            </a:r>
            <a:r>
              <a:rPr lang="sk-SK" sz="1400" dirty="0"/>
              <a:t> - heterogénny proces, pri ktorom minerály (solí), alebo plyny v pôdach prejdú pod vplyvom interakcie s kvapalinou do roztoku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Hydratácia</a:t>
            </a:r>
            <a:r>
              <a:rPr lang="sk-SK" sz="1400" dirty="0"/>
              <a:t> - elektrostatické interakcie medzi iónmi exponovanými na povrchu minerálov a molekúl vody, kedy sa uvoľňuje teplo, preto hodnota hydratačnej </a:t>
            </a:r>
            <a:r>
              <a:rPr lang="sk-SK" sz="1400" dirty="0" err="1"/>
              <a:t>entalpie</a:t>
            </a:r>
            <a:r>
              <a:rPr lang="sk-SK" sz="1400" dirty="0"/>
              <a:t> je záporná. Je to proces, ktorý vedie k narušeniu stability minerálov (hydratácia → rozpúšťanie; hydratácia → hydrolýza)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Hydrolýza</a:t>
            </a:r>
            <a:r>
              <a:rPr lang="sk-SK" sz="1400" dirty="0"/>
              <a:t> - reakcia medzi uvoľnenými iónmi na povrchu minerálov s disociovanými produktami vody (</a:t>
            </a:r>
            <a:r>
              <a:rPr lang="sk-SK" sz="1400" dirty="0" err="1"/>
              <a:t>hydroxoniovými</a:t>
            </a:r>
            <a:r>
              <a:rPr lang="sk-SK" sz="1400" dirty="0"/>
              <a:t> H3O+ a </a:t>
            </a:r>
            <a:r>
              <a:rPr lang="sk-SK" sz="1400" dirty="0" err="1"/>
              <a:t>hydroxylovými</a:t>
            </a:r>
            <a:r>
              <a:rPr lang="sk-SK" sz="1400" dirty="0"/>
              <a:t> OH iónmi). Je to </a:t>
            </a:r>
            <a:r>
              <a:rPr lang="sk-SK" sz="1400" dirty="0" err="1"/>
              <a:t>najzakladnejší</a:t>
            </a:r>
            <a:r>
              <a:rPr lang="sk-SK" sz="1400" dirty="0"/>
              <a:t> mechanizmus zvetrávania hornín a minerálov - člení sa na </a:t>
            </a:r>
            <a:r>
              <a:rPr lang="sk-SK" sz="1400" b="1" dirty="0"/>
              <a:t>čiastočnú a úplnú </a:t>
            </a:r>
            <a:r>
              <a:rPr lang="sk-SK" sz="1400" dirty="0"/>
              <a:t>hydrolýzu (v závislosti od podmienok vzniku: → </a:t>
            </a:r>
            <a:r>
              <a:rPr lang="sk-SK" sz="1400" dirty="0" err="1"/>
              <a:t>acidolýza</a:t>
            </a:r>
            <a:r>
              <a:rPr lang="sk-SK" sz="1400" dirty="0"/>
              <a:t>, </a:t>
            </a:r>
            <a:r>
              <a:rPr lang="sk-SK" sz="1400" dirty="0" err="1"/>
              <a:t>alkalinolýza</a:t>
            </a:r>
            <a:r>
              <a:rPr lang="sk-SK" sz="1400" dirty="0"/>
              <a:t>, </a:t>
            </a:r>
            <a:r>
              <a:rPr lang="sk-SK" sz="1400" dirty="0" err="1"/>
              <a:t>salinolýza</a:t>
            </a:r>
            <a:r>
              <a:rPr lang="sk-SK" sz="1400" dirty="0"/>
              <a:t>). Pri hydrolýze sú pohyblivé bázické katióny a Si, s čím súvisí </a:t>
            </a:r>
            <a:r>
              <a:rPr lang="sk-SK" sz="1400" dirty="0" err="1"/>
              <a:t>dealkalizácia</a:t>
            </a:r>
            <a:r>
              <a:rPr lang="sk-SK" sz="1400" dirty="0"/>
              <a:t> a </a:t>
            </a:r>
            <a:r>
              <a:rPr lang="sk-SK" sz="1400" dirty="0" err="1"/>
              <a:t>desilifikácia</a:t>
            </a:r>
            <a:r>
              <a:rPr lang="sk-SK" sz="1400" dirty="0"/>
              <a:t> (viď </a:t>
            </a:r>
            <a:r>
              <a:rPr lang="sk-SK" sz="1400" dirty="0" err="1"/>
              <a:t>mono</a:t>
            </a:r>
            <a:r>
              <a:rPr lang="sk-SK" sz="1400" dirty="0"/>
              <a:t>-/bi- </a:t>
            </a:r>
            <a:r>
              <a:rPr lang="sk-SK" sz="1400" dirty="0" err="1"/>
              <a:t>sialitizácia</a:t>
            </a:r>
            <a:r>
              <a:rPr lang="sk-SK" sz="1400" dirty="0"/>
              <a:t>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Alkalinolýza</a:t>
            </a:r>
            <a:r>
              <a:rPr lang="sk-SK" sz="1400" dirty="0"/>
              <a:t> (alkalická hydrolýza) - hydrolýza v alkalickom prostredí, výsledkom ktorej je </a:t>
            </a:r>
            <a:r>
              <a:rPr lang="sk-SK" sz="1400" b="1" dirty="0"/>
              <a:t>tvorba </a:t>
            </a:r>
            <a:r>
              <a:rPr lang="sk-SK" sz="1400" b="1" dirty="0" err="1"/>
              <a:t>zeolitov</a:t>
            </a:r>
            <a:r>
              <a:rPr lang="sk-SK" sz="1400" dirty="0"/>
              <a:t>, </a:t>
            </a:r>
            <a:r>
              <a:rPr lang="sk-SK" sz="1400" b="1" dirty="0" err="1"/>
              <a:t>sepiolitu</a:t>
            </a:r>
            <a:r>
              <a:rPr lang="sk-SK" sz="1400" b="1" dirty="0"/>
              <a:t> a </a:t>
            </a:r>
            <a:r>
              <a:rPr lang="sk-SK" sz="1400" b="1" dirty="0" err="1"/>
              <a:t>palygorskitu</a:t>
            </a:r>
            <a:r>
              <a:rPr lang="sk-SK" sz="1400" dirty="0"/>
              <a:t>, prípadne </a:t>
            </a:r>
            <a:r>
              <a:rPr lang="sk-SK" sz="1400" b="1" dirty="0"/>
              <a:t>hydroxidov</a:t>
            </a:r>
            <a:r>
              <a:rPr lang="sk-SK" sz="1400" dirty="0"/>
              <a:t>. V alkalickom prostredí sú pohyblivé </a:t>
            </a:r>
            <a:r>
              <a:rPr lang="sk-SK" sz="1400" dirty="0" err="1"/>
              <a:t>hlinitanové</a:t>
            </a:r>
            <a:r>
              <a:rPr lang="sk-SK" sz="1400" dirty="0"/>
              <a:t> a </a:t>
            </a:r>
            <a:r>
              <a:rPr lang="sk-SK" sz="1400" dirty="0" err="1"/>
              <a:t>kremičitanové</a:t>
            </a:r>
            <a:r>
              <a:rPr lang="sk-SK" sz="1400" dirty="0"/>
              <a:t> ióny, ktoré reagujú s bázickými iónmi</a:t>
            </a:r>
          </a:p>
          <a:p>
            <a:pPr marL="0" indent="0">
              <a:lnSpc>
                <a:spcPct val="150000"/>
              </a:lnSpc>
              <a:buClr>
                <a:schemeClr val="tx2">
                  <a:lumMod val="75000"/>
                </a:schemeClr>
              </a:buClr>
              <a:buNone/>
            </a:pPr>
            <a:endParaRPr lang="sk-SK" sz="1400" dirty="0"/>
          </a:p>
        </p:txBody>
      </p:sp>
    </p:spTree>
    <p:extLst>
      <p:ext uri="{BB962C8B-B14F-4D97-AF65-F5344CB8AC3E}">
        <p14:creationId xmlns:p14="http://schemas.microsoft.com/office/powerpoint/2010/main" val="12589476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B6839-56F6-F27A-84B6-881DDF2203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56E20F9-71B5-1200-4E48-711E7ECCD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Špeciálne </a:t>
            </a:r>
            <a:r>
              <a:rPr lang="sk-SK" sz="3200" b="1" dirty="0" err="1"/>
              <a:t>pôdotvorné</a:t>
            </a:r>
            <a:r>
              <a:rPr lang="pl-PL" sz="3200" b="1" dirty="0"/>
              <a:t> procesy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983F8698-5B3E-D77C-2AFC-FAB343162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1037965"/>
            <a:ext cx="11475079" cy="565384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1. Špeciálne procesy premien minerálnych pôdnych zložiek: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Kyslá hydrolýza </a:t>
            </a:r>
            <a:r>
              <a:rPr lang="sk-SK" sz="1400" dirty="0"/>
              <a:t>(</a:t>
            </a:r>
            <a:r>
              <a:rPr lang="sk-SK" sz="1400" dirty="0" err="1"/>
              <a:t>acidolýza</a:t>
            </a:r>
            <a:r>
              <a:rPr lang="sk-SK" sz="1400" dirty="0"/>
              <a:t>) hydrolýza, ktorá prebieha v kyslom prostredí (hodnota pH &lt; 4,2)</a:t>
            </a:r>
            <a:br>
              <a:rPr lang="sk-SK" sz="1400" dirty="0"/>
            </a:br>
            <a:r>
              <a:rPr lang="sk-SK" sz="1400" b="1" dirty="0"/>
              <a:t>s aktívnym humusom </a:t>
            </a:r>
            <a:r>
              <a:rPr lang="sk-SK" sz="1400" dirty="0"/>
              <a:t>a s inými </a:t>
            </a:r>
            <a:r>
              <a:rPr lang="sk-SK" sz="1400" b="1" dirty="0"/>
              <a:t>organickými kyselinami </a:t>
            </a:r>
            <a:r>
              <a:rPr lang="sk-SK" sz="1400" dirty="0"/>
              <a:t>→ </a:t>
            </a:r>
            <a:r>
              <a:rPr lang="sk-SK" sz="1400" dirty="0" err="1"/>
              <a:t>acido</a:t>
            </a:r>
            <a:r>
              <a:rPr lang="sk-SK" sz="1400" dirty="0"/>
              <a:t>- </a:t>
            </a:r>
            <a:r>
              <a:rPr lang="sk-SK" sz="1400" dirty="0" err="1"/>
              <a:t>komplexolýza</a:t>
            </a:r>
            <a:r>
              <a:rPr lang="sk-SK" sz="1400" dirty="0"/>
              <a:t> - vznikajú </a:t>
            </a:r>
            <a:br>
              <a:rPr lang="sk-SK" sz="1400" dirty="0"/>
            </a:br>
            <a:r>
              <a:rPr lang="sk-SK" sz="1400" b="1" dirty="0"/>
              <a:t>komplexy kovov s organickými látkami </a:t>
            </a:r>
            <a:r>
              <a:rPr lang="sk-SK" sz="1400" dirty="0"/>
              <a:t>(</a:t>
            </a:r>
            <a:r>
              <a:rPr lang="sk-SK" sz="1400" dirty="0" err="1"/>
              <a:t>fulváty</a:t>
            </a:r>
            <a:r>
              <a:rPr lang="sk-SK" sz="1400" dirty="0"/>
              <a:t>), čo vedie k odnosu </a:t>
            </a:r>
            <a:r>
              <a:rPr lang="sk-SK" sz="1400" dirty="0" err="1"/>
              <a:t>medzivrstevných</a:t>
            </a:r>
            <a:r>
              <a:rPr lang="sk-SK" sz="1400" dirty="0"/>
              <a:t> </a:t>
            </a:r>
            <a:br>
              <a:rPr lang="sk-SK" sz="1400" dirty="0"/>
            </a:br>
            <a:r>
              <a:rPr lang="sk-SK" sz="1400" dirty="0"/>
              <a:t>bázických iónov a ich nahradením Al3+, ktorý sa uvoľňuje zo štruktúry silikátov. V týchto </a:t>
            </a:r>
            <a:br>
              <a:rPr lang="sk-SK" sz="1400" dirty="0"/>
            </a:br>
            <a:r>
              <a:rPr lang="sk-SK" sz="1400" dirty="0"/>
              <a:t>podmienkach sa tvoria </a:t>
            </a:r>
            <a:r>
              <a:rPr lang="sk-SK" sz="1400" b="1" dirty="0"/>
              <a:t>Al-</a:t>
            </a:r>
            <a:r>
              <a:rPr lang="sk-SK" sz="1400" b="1" dirty="0" err="1"/>
              <a:t>vermikulity</a:t>
            </a:r>
            <a:r>
              <a:rPr lang="sk-SK" sz="1400" b="1" dirty="0"/>
              <a:t> a Al-</a:t>
            </a:r>
            <a:r>
              <a:rPr lang="sk-SK" sz="1400" b="1" dirty="0" err="1"/>
              <a:t>smektity</a:t>
            </a:r>
            <a:r>
              <a:rPr lang="sk-SK" sz="1400" dirty="0"/>
              <a:t>. Tento mechanizmus rozkladu </a:t>
            </a:r>
            <a:br>
              <a:rPr lang="sk-SK" sz="1400" dirty="0"/>
            </a:br>
            <a:r>
              <a:rPr lang="sk-SK" sz="1400" dirty="0"/>
              <a:t>a </a:t>
            </a:r>
            <a:r>
              <a:rPr lang="sk-SK" sz="1400" b="1" dirty="0"/>
              <a:t>tvorby </a:t>
            </a:r>
            <a:r>
              <a:rPr lang="sk-SK" sz="1400" b="1" dirty="0" err="1"/>
              <a:t>chelátov</a:t>
            </a:r>
            <a:r>
              <a:rPr lang="sk-SK" sz="1400" b="1" dirty="0"/>
              <a:t> Fe a Al </a:t>
            </a:r>
            <a:r>
              <a:rPr lang="sk-SK" sz="1400" dirty="0"/>
              <a:t>je typický pre </a:t>
            </a:r>
            <a:r>
              <a:rPr lang="sk-SK" sz="1400" b="1" dirty="0"/>
              <a:t>vznik</a:t>
            </a:r>
            <a:r>
              <a:rPr lang="sk-SK" sz="1400" dirty="0"/>
              <a:t> </a:t>
            </a:r>
            <a:r>
              <a:rPr lang="sk-SK" sz="1400" b="1" dirty="0"/>
              <a:t>podzolových (</a:t>
            </a:r>
            <a:r>
              <a:rPr lang="sk-SK" sz="1400" b="1" dirty="0" err="1"/>
              <a:t>spodikových</a:t>
            </a:r>
            <a:r>
              <a:rPr lang="sk-SK" sz="1400" b="1" dirty="0"/>
              <a:t>) horizontov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Monosialitizácia</a:t>
            </a:r>
            <a:r>
              <a:rPr lang="sk-SK" sz="1400" dirty="0"/>
              <a:t> - proces pokročilej hydrolýzy, pri ktorej dochádza k úplnej </a:t>
            </a:r>
            <a:r>
              <a:rPr lang="sk-SK" sz="1400" dirty="0" err="1"/>
              <a:t>dealkalizácii</a:t>
            </a:r>
            <a:r>
              <a:rPr lang="sk-SK" sz="1400" dirty="0"/>
              <a:t> a pokročilej </a:t>
            </a:r>
            <a:r>
              <a:rPr lang="sk-SK" sz="1400" dirty="0" err="1"/>
              <a:t>desilifikácii</a:t>
            </a:r>
            <a:r>
              <a:rPr lang="sk-SK" sz="1400" dirty="0"/>
              <a:t>. Výsledkom toho je </a:t>
            </a:r>
            <a:r>
              <a:rPr lang="sk-SK" sz="1400" b="1" dirty="0"/>
              <a:t>vznik minerálov 1:1 - kaolinitu</a:t>
            </a: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Bisialitizácia</a:t>
            </a:r>
            <a:r>
              <a:rPr lang="sk-SK" sz="1400" b="1" dirty="0"/>
              <a:t> </a:t>
            </a:r>
            <a:r>
              <a:rPr lang="sk-SK" sz="1400" dirty="0"/>
              <a:t>- proces neúplnej hydrolýzy, pri ktorom nedochádza k úplnej </a:t>
            </a:r>
            <a:r>
              <a:rPr lang="sk-SK" sz="1400" dirty="0" err="1"/>
              <a:t>dealkalizácii</a:t>
            </a:r>
            <a:r>
              <a:rPr lang="sk-SK" sz="1400" dirty="0"/>
              <a:t> a </a:t>
            </a:r>
            <a:r>
              <a:rPr lang="sk-SK" sz="1400" dirty="0" err="1"/>
              <a:t>desilifikácii</a:t>
            </a:r>
            <a:r>
              <a:rPr lang="sk-SK" sz="1400" dirty="0"/>
              <a:t>. Produktom potom sú </a:t>
            </a:r>
            <a:r>
              <a:rPr lang="sk-SK" sz="1400" b="1" dirty="0"/>
              <a:t>minerály 2:1 - </a:t>
            </a:r>
            <a:r>
              <a:rPr lang="sk-SK" sz="1400" b="1" dirty="0" err="1"/>
              <a:t>smektity</a:t>
            </a:r>
            <a:endParaRPr lang="sk-SK" sz="1400" b="1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Rubifikácia</a:t>
            </a:r>
            <a:r>
              <a:rPr lang="sk-SK" sz="1400" b="1" dirty="0"/>
              <a:t> - </a:t>
            </a:r>
            <a:r>
              <a:rPr lang="sk-SK" sz="1400" dirty="0"/>
              <a:t>proces, pri ktorom v subtropických klimatických podmienkach so striedaním suchých a vlhkých období dochádza </a:t>
            </a:r>
            <a:r>
              <a:rPr lang="sk-SK" sz="1400" b="1" dirty="0"/>
              <a:t>v </a:t>
            </a:r>
            <a:r>
              <a:rPr lang="sk-SK" sz="1400" b="1" dirty="0" err="1"/>
              <a:t>humidnom</a:t>
            </a:r>
            <a:r>
              <a:rPr lang="sk-SK" sz="1400" b="1" dirty="0"/>
              <a:t> období k uvoľneniu železa </a:t>
            </a:r>
            <a:r>
              <a:rPr lang="sk-SK" sz="1400" dirty="0"/>
              <a:t>(vo forme </a:t>
            </a:r>
            <a:r>
              <a:rPr lang="sk-SK" sz="1400" dirty="0" err="1"/>
              <a:t>goethitu</a:t>
            </a:r>
            <a:r>
              <a:rPr lang="sk-SK" sz="1400" dirty="0"/>
              <a:t>, hematitu). </a:t>
            </a:r>
            <a:r>
              <a:rPr lang="sk-SK" sz="1400" b="1" dirty="0"/>
              <a:t>Uvoľnené Fe </a:t>
            </a:r>
            <a:r>
              <a:rPr lang="sk-SK" sz="1400" dirty="0"/>
              <a:t>sa </a:t>
            </a:r>
            <a:r>
              <a:rPr lang="sk-SK" sz="1400" b="1" dirty="0"/>
              <a:t>v suchých obdobiach</a:t>
            </a:r>
            <a:r>
              <a:rPr lang="sk-SK" sz="1400" dirty="0"/>
              <a:t> </a:t>
            </a:r>
            <a:r>
              <a:rPr lang="sk-SK" sz="1400" b="1" dirty="0"/>
              <a:t>oxiduje</a:t>
            </a:r>
            <a:r>
              <a:rPr lang="sk-SK" sz="1400" dirty="0"/>
              <a:t> a vo forme oxidov </a:t>
            </a:r>
            <a:r>
              <a:rPr lang="sk-SK" sz="1400" b="1" dirty="0"/>
              <a:t>viaže na íl</a:t>
            </a:r>
            <a:r>
              <a:rPr lang="sk-SK" sz="1400" dirty="0"/>
              <a:t>, ktorému dáva typické </a:t>
            </a:r>
            <a:r>
              <a:rPr lang="sk-SK" sz="1400" b="1" dirty="0"/>
              <a:t>červené zafarbenie </a:t>
            </a:r>
            <a:r>
              <a:rPr lang="sk-SK" sz="1400" dirty="0"/>
              <a:t>(najmä tam, kde vzniká hematit). V podmienkach intenzívneho zvetrávania dochádza pritom najmä k </a:t>
            </a:r>
            <a:r>
              <a:rPr lang="sk-SK" sz="1400" b="1" dirty="0"/>
              <a:t>tvorbe minerálov </a:t>
            </a:r>
            <a:r>
              <a:rPr lang="sk-SK" sz="1400" b="1" dirty="0" err="1"/>
              <a:t>kaolinitovej</a:t>
            </a:r>
            <a:r>
              <a:rPr lang="sk-SK" sz="1400" b="1" dirty="0"/>
              <a:t> skupiny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F5594E-F86D-FBA0-70CA-670B74C57E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8224" y="497257"/>
            <a:ext cx="3493747" cy="29775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1014043-6DC1-B05D-F6A3-E18029732105}"/>
              </a:ext>
            </a:extLst>
          </p:cNvPr>
          <p:cNvSpPr txBox="1"/>
          <p:nvPr/>
        </p:nvSpPr>
        <p:spPr>
          <a:xfrm>
            <a:off x="8909409" y="127925"/>
            <a:ext cx="1658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800" b="1" dirty="0"/>
              <a:t>Podzol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3522789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F442B6-865A-6311-AFC3-2236C678B5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062FB97-2AB0-8FDA-970B-964C00B30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Špeciálne </a:t>
            </a:r>
            <a:r>
              <a:rPr lang="sk-SK" sz="3200" b="1" dirty="0" err="1"/>
              <a:t>pôdotvorné</a:t>
            </a:r>
            <a:r>
              <a:rPr lang="pl-PL" sz="3200" b="1" dirty="0"/>
              <a:t> procesy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A8BA3542-BFAD-5D3A-835B-1642619151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1037965"/>
            <a:ext cx="11389354" cy="565384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1. Špeciálne procesy premien minerálnych pôdnych zložiek: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Hnednutie</a:t>
            </a:r>
            <a:r>
              <a:rPr lang="sk-SK" sz="1400" dirty="0"/>
              <a:t> (</a:t>
            </a:r>
            <a:r>
              <a:rPr lang="sk-SK" sz="1400" dirty="0" err="1"/>
              <a:t>brunifikácia</a:t>
            </a:r>
            <a:r>
              <a:rPr lang="sk-SK" sz="1400" dirty="0"/>
              <a:t>) - </a:t>
            </a:r>
            <a:r>
              <a:rPr lang="sk-SK" sz="1400" b="1" dirty="0"/>
              <a:t>proces zvetrávania</a:t>
            </a:r>
            <a:r>
              <a:rPr lang="sk-SK" sz="1400" dirty="0"/>
              <a:t>, pri ktorom sa </a:t>
            </a:r>
            <a:r>
              <a:rPr lang="sk-SK" sz="1400" b="1" dirty="0"/>
              <a:t>uvoľnené železo </a:t>
            </a:r>
            <a:r>
              <a:rPr lang="sk-SK" sz="1400" dirty="0"/>
              <a:t>z primárnych</a:t>
            </a:r>
            <a:br>
              <a:rPr lang="sk-SK" sz="1400" dirty="0"/>
            </a:br>
            <a:r>
              <a:rPr lang="sk-SK" sz="1400" dirty="0"/>
              <a:t>minerálov (zmes </a:t>
            </a:r>
            <a:r>
              <a:rPr lang="sk-SK" sz="1400" dirty="0" err="1"/>
              <a:t>goethitu</a:t>
            </a:r>
            <a:r>
              <a:rPr lang="sk-SK" sz="1400" dirty="0"/>
              <a:t> a Fe-</a:t>
            </a:r>
            <a:r>
              <a:rPr lang="sk-SK" sz="1400" dirty="0" err="1"/>
              <a:t>hydroxyoxidov</a:t>
            </a:r>
            <a:r>
              <a:rPr lang="sk-SK" sz="1400" dirty="0"/>
              <a:t>) </a:t>
            </a:r>
            <a:r>
              <a:rPr lang="sk-SK" sz="1400" b="1" dirty="0"/>
              <a:t>difúzne rozptyľuje </a:t>
            </a:r>
            <a:r>
              <a:rPr lang="sk-SK" sz="1400" dirty="0"/>
              <a:t>v matrici zmiešanej </a:t>
            </a:r>
            <a:br>
              <a:rPr lang="sk-SK" sz="1400" dirty="0"/>
            </a:br>
            <a:r>
              <a:rPr lang="sk-SK" sz="1400" dirty="0"/>
              <a:t>povahy </a:t>
            </a:r>
            <a:r>
              <a:rPr lang="sk-SK" sz="1400" b="1" dirty="0"/>
              <a:t>(</a:t>
            </a:r>
            <a:r>
              <a:rPr lang="sk-SK" sz="1400" b="1" dirty="0" err="1"/>
              <a:t>illit</a:t>
            </a:r>
            <a:r>
              <a:rPr lang="sk-SK" sz="1400" b="1" dirty="0"/>
              <a:t>, </a:t>
            </a:r>
            <a:r>
              <a:rPr lang="sk-SK" sz="1400" b="1" dirty="0" err="1"/>
              <a:t>vermikulit</a:t>
            </a:r>
            <a:r>
              <a:rPr lang="sk-SK" sz="1400" b="1" dirty="0"/>
              <a:t>, </a:t>
            </a:r>
            <a:r>
              <a:rPr lang="sk-SK" sz="1400" b="1" dirty="0" err="1"/>
              <a:t>smektit</a:t>
            </a:r>
            <a:r>
              <a:rPr lang="sk-SK" sz="1400" b="1" dirty="0"/>
              <a:t>)</a:t>
            </a:r>
            <a:r>
              <a:rPr lang="sk-SK" sz="1400" dirty="0"/>
              <a:t>. Proces je spojený s oxidáciou a hydratáciou Fe v horninách</a:t>
            </a:r>
            <a:br>
              <a:rPr lang="sk-SK" sz="1400" dirty="0"/>
            </a:br>
            <a:r>
              <a:rPr lang="sk-SK" sz="1400" dirty="0"/>
              <a:t>bohatých na Fe, v podmienkach s nižšou intenzitou zvetrávania - </a:t>
            </a:r>
            <a:r>
              <a:rPr lang="sk-SK" sz="1400" b="1" dirty="0" err="1"/>
              <a:t>kambizemný</a:t>
            </a:r>
            <a:r>
              <a:rPr lang="sk-SK" sz="1400" b="1" dirty="0"/>
              <a:t> proces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Alitizácia</a:t>
            </a:r>
            <a:r>
              <a:rPr lang="sk-SK" sz="1400" dirty="0"/>
              <a:t> - proces intenzívneho </a:t>
            </a:r>
            <a:r>
              <a:rPr lang="sk-SK" sz="1400" b="1" dirty="0"/>
              <a:t>zvetrávania </a:t>
            </a:r>
            <a:r>
              <a:rPr lang="sk-SK" sz="1400" b="1" dirty="0" err="1"/>
              <a:t>ferralitických</a:t>
            </a:r>
            <a:r>
              <a:rPr lang="sk-SK" sz="1400" b="1" dirty="0"/>
              <a:t> pôd</a:t>
            </a:r>
            <a:r>
              <a:rPr lang="sk-SK" sz="1400" dirty="0"/>
              <a:t> v </a:t>
            </a:r>
            <a:r>
              <a:rPr lang="sk-SK" sz="1400" b="1" dirty="0"/>
              <a:t>humídnej tropickej klíme</a:t>
            </a:r>
            <a:r>
              <a:rPr lang="sk-SK" sz="1400" dirty="0"/>
              <a:t>, pri ktorom sú bázické ióny, Si a železo mobilizované (v dôsledku jeho redukcie) a postupne </a:t>
            </a:r>
            <a:r>
              <a:rPr lang="sk-SK" sz="1400" b="1" dirty="0"/>
              <a:t>odnášané z profilu pôd</a:t>
            </a:r>
            <a:r>
              <a:rPr lang="sk-SK" sz="1400" dirty="0"/>
              <a:t>. Výsledné produkty prakticky pozostávajú z </a:t>
            </a:r>
            <a:r>
              <a:rPr lang="sk-SK" sz="1400" b="1" dirty="0"/>
              <a:t>hydroxidov hliníka (</a:t>
            </a:r>
            <a:r>
              <a:rPr lang="sk-SK" sz="1400" b="1" dirty="0" err="1"/>
              <a:t>gibsit</a:t>
            </a:r>
            <a:r>
              <a:rPr lang="sk-SK" sz="1400" b="1" dirty="0"/>
              <a:t>) → </a:t>
            </a:r>
            <a:r>
              <a:rPr lang="sk-SK" sz="1400" b="1" dirty="0" err="1"/>
              <a:t>bauxitizácia</a:t>
            </a:r>
            <a:endParaRPr lang="sk-SK" sz="1400" b="1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Ferralitizácia</a:t>
            </a:r>
            <a:r>
              <a:rPr lang="sk-SK" sz="1400" dirty="0"/>
              <a:t> - </a:t>
            </a:r>
            <a:r>
              <a:rPr lang="sk-SK" sz="1400" b="1" dirty="0"/>
              <a:t>proces zvetrávania </a:t>
            </a:r>
            <a:r>
              <a:rPr lang="sk-SK" sz="1400" dirty="0"/>
              <a:t>spojený s </a:t>
            </a:r>
            <a:r>
              <a:rPr lang="sk-SK" sz="1400" b="1" dirty="0"/>
              <a:t>úplnou hydrolýzou</a:t>
            </a:r>
            <a:r>
              <a:rPr lang="sk-SK" sz="1400" dirty="0"/>
              <a:t>, pri ktorom primárne minerály podliehajú úplnej hydrolýze, so zachovaním konečných produktov </a:t>
            </a:r>
            <a:r>
              <a:rPr lang="sk-SK" sz="1400" dirty="0" err="1"/>
              <a:t>hydrolyzátov</a:t>
            </a:r>
            <a:r>
              <a:rPr lang="sk-SK" sz="1400" dirty="0"/>
              <a:t> oxidov železa a hliníka. Ostatné prvky sú odnesené z profilu v dôsledku úplnej </a:t>
            </a:r>
            <a:r>
              <a:rPr lang="sk-SK" sz="1400" dirty="0" err="1"/>
              <a:t>dealkalizácie</a:t>
            </a:r>
            <a:r>
              <a:rPr lang="sk-SK" sz="1400" dirty="0"/>
              <a:t> a </a:t>
            </a:r>
            <a:r>
              <a:rPr lang="sk-SK" sz="1400" dirty="0" err="1"/>
              <a:t>desilifikácie</a:t>
            </a:r>
            <a:r>
              <a:rPr lang="sk-SK" sz="1400" dirty="0"/>
              <a:t>. </a:t>
            </a:r>
            <a:r>
              <a:rPr lang="sk-SK" sz="1400" b="1" dirty="0" err="1"/>
              <a:t>Ferralitické</a:t>
            </a:r>
            <a:r>
              <a:rPr lang="sk-SK" sz="1400" b="1" dirty="0"/>
              <a:t> pôdy </a:t>
            </a:r>
            <a:r>
              <a:rPr lang="sk-SK" sz="1400" dirty="0"/>
              <a:t>- reprezentujú </a:t>
            </a:r>
            <a:r>
              <a:rPr lang="sk-SK" sz="1400" b="1" dirty="0"/>
              <a:t>finálnu fázu vývoja a zvetrávania pôd v horúcej </a:t>
            </a:r>
            <a:r>
              <a:rPr lang="sk-SK" sz="1400" b="1" dirty="0" err="1"/>
              <a:t>humidnej</a:t>
            </a:r>
            <a:r>
              <a:rPr lang="sk-SK" sz="1400" b="1" dirty="0"/>
              <a:t> klíme</a:t>
            </a:r>
            <a:r>
              <a:rPr lang="sk-SK" sz="1400" dirty="0"/>
              <a:t>, s profilmi, ktoré sa vyznačujú veľkou mocnosťou. </a:t>
            </a:r>
            <a:r>
              <a:rPr lang="sk-SK" sz="1400" dirty="0" err="1"/>
              <a:t>Novotvorenými</a:t>
            </a:r>
            <a:r>
              <a:rPr lang="sk-SK" sz="1400" dirty="0"/>
              <a:t> ílmi sú </a:t>
            </a:r>
            <a:r>
              <a:rPr lang="sk-SK" sz="1400" dirty="0" err="1"/>
              <a:t>prevážne</a:t>
            </a:r>
            <a:r>
              <a:rPr lang="sk-SK" sz="1400" dirty="0"/>
              <a:t> kaolinity a v prostredí s nedostatkom kremíka aj voľné formy hliníka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Ferritizácia</a:t>
            </a:r>
            <a:r>
              <a:rPr lang="sk-SK" sz="1400" b="1" dirty="0"/>
              <a:t> </a:t>
            </a:r>
            <a:r>
              <a:rPr lang="sk-SK" sz="1400" dirty="0"/>
              <a:t>- </a:t>
            </a:r>
            <a:r>
              <a:rPr lang="sk-SK" sz="1400" b="1" dirty="0"/>
              <a:t>zvyšovanie obsahu železa v profile </a:t>
            </a:r>
            <a:r>
              <a:rPr lang="sk-SK" sz="1400" dirty="0"/>
              <a:t>alebo v jeho časti </a:t>
            </a:r>
            <a:r>
              <a:rPr lang="sk-SK" sz="1400" b="1" dirty="0"/>
              <a:t>premenou minerálov </a:t>
            </a:r>
            <a:r>
              <a:rPr lang="sk-SK" sz="1400" dirty="0"/>
              <a:t>alebo </a:t>
            </a:r>
            <a:r>
              <a:rPr lang="sk-SK" sz="1400" b="1" dirty="0"/>
              <a:t>prínosom Fe</a:t>
            </a:r>
            <a:r>
              <a:rPr lang="sk-SK" sz="1400" dirty="0"/>
              <a:t>. Procesy zvyčajne spojené s </a:t>
            </a:r>
            <a:r>
              <a:rPr lang="sk-SK" sz="1400" b="1" dirty="0"/>
              <a:t>tropickými humídnymi oblasťami</a:t>
            </a:r>
            <a:r>
              <a:rPr lang="sk-SK" sz="1400" dirty="0"/>
              <a:t>. Odrazom týchto procesov je </a:t>
            </a:r>
            <a:r>
              <a:rPr lang="sk-SK" sz="1400" b="1" dirty="0"/>
              <a:t>tvorba železitých horizontov</a:t>
            </a:r>
            <a:r>
              <a:rPr lang="sk-SK" sz="1400" dirty="0"/>
              <a:t>, železitého tmelu a železitých kôr </a:t>
            </a:r>
            <a:r>
              <a:rPr lang="sk-SK" sz="1400" b="1" dirty="0"/>
              <a:t>- ,,</a:t>
            </a:r>
            <a:r>
              <a:rPr lang="sk-SK" sz="1400" b="1" dirty="0" err="1"/>
              <a:t>ortštejnové</a:t>
            </a:r>
            <a:r>
              <a:rPr lang="sk-SK" sz="1400" b="1" dirty="0"/>
              <a:t>" horizonty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1087D4-2396-E603-BB3E-DD0F9B660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690" y="635668"/>
            <a:ext cx="3483310" cy="22751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854D585-FDEE-59F4-5124-886B7009FC12}"/>
              </a:ext>
            </a:extLst>
          </p:cNvPr>
          <p:cNvSpPr txBox="1"/>
          <p:nvPr/>
        </p:nvSpPr>
        <p:spPr>
          <a:xfrm>
            <a:off x="8708690" y="249854"/>
            <a:ext cx="1658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800" b="1" dirty="0" err="1"/>
              <a:t>Kambizem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8739221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A6677F-DD48-C3DF-85CF-E97F60AC90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895843F-5261-6B53-F9D9-8704403432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Špeciálne </a:t>
            </a:r>
            <a:r>
              <a:rPr lang="sk-SK" sz="3200" b="1" dirty="0" err="1"/>
              <a:t>pôdotvorné</a:t>
            </a:r>
            <a:r>
              <a:rPr lang="pl-PL" sz="3200" b="1" dirty="0"/>
              <a:t> procesy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030B3635-6E8A-3010-3F6A-2450CBC2B5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1037965"/>
            <a:ext cx="8296303" cy="565384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2. Špeciálne procesy akumulácie a premien organických látok v pôdach: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Akumulácia organických látok </a:t>
            </a:r>
            <a:r>
              <a:rPr lang="sk-SK" sz="1400" dirty="0"/>
              <a:t>- procesy, ktoré vedú k nahromadeniu zvyškov rastlín a živočíchov na povrchu pôd a ktoré sú bioklimaticky podmieňované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Dekompozícia organických látok </a:t>
            </a:r>
            <a:r>
              <a:rPr lang="sk-SK" sz="1400" dirty="0"/>
              <a:t>- rozklad organických látok pôsobením mikrobiálnych procesov a pôsobením </a:t>
            </a:r>
            <a:r>
              <a:rPr lang="sk-SK" sz="1400" dirty="0" err="1"/>
              <a:t>zooedafónu</a:t>
            </a:r>
            <a:r>
              <a:rPr lang="sk-SK" sz="1400" dirty="0"/>
              <a:t> v pôdach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Humifikácia</a:t>
            </a:r>
            <a:r>
              <a:rPr lang="sk-SK" sz="1400" dirty="0"/>
              <a:t> - premena organických látok v pôdach na humus a tvorba </a:t>
            </a:r>
            <a:r>
              <a:rPr lang="sk-SK" sz="1400" dirty="0" err="1"/>
              <a:t>humóznych</a:t>
            </a:r>
            <a:r>
              <a:rPr lang="sk-SK" sz="1400" dirty="0"/>
              <a:t> horizontov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Mineralizácia</a:t>
            </a:r>
            <a:r>
              <a:rPr lang="sk-SK" sz="1400" dirty="0"/>
              <a:t> - je rozklad organických látok a uvoľňovanie jednoduchých rozkladných produktov v pôde (CO2, H2O)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Transformácia organických látok - </a:t>
            </a:r>
            <a:r>
              <a:rPr lang="sk-SK" sz="1400" dirty="0"/>
              <a:t>fragmentácia pomocou </a:t>
            </a:r>
            <a:r>
              <a:rPr lang="sk-SK" sz="1400" dirty="0" err="1"/>
              <a:t>zooedafónu</a:t>
            </a:r>
            <a:r>
              <a:rPr lang="sk-SK" sz="1400" dirty="0"/>
              <a:t>, hromadenie premenených produktov, </a:t>
            </a:r>
            <a:r>
              <a:rPr lang="sk-SK" sz="1400" dirty="0" err="1"/>
              <a:t>humifikácia</a:t>
            </a:r>
            <a:r>
              <a:rPr lang="sk-SK" sz="1400" dirty="0"/>
              <a:t> a mineralizácia, stabilizácia humusu a tvorba </a:t>
            </a:r>
            <a:r>
              <a:rPr lang="sk-SK" sz="1400" dirty="0" err="1"/>
              <a:t>organominerálnych</a:t>
            </a:r>
            <a:r>
              <a:rPr lang="sk-SK" sz="1400" dirty="0"/>
              <a:t> komplexov v pôde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Rašelinenie</a:t>
            </a:r>
            <a:r>
              <a:rPr lang="sk-SK" sz="1400" dirty="0"/>
              <a:t> - akumulácia organických látok v </a:t>
            </a:r>
            <a:r>
              <a:rPr lang="sk-SK" sz="1400" dirty="0" err="1"/>
              <a:t>hydromorfných</a:t>
            </a:r>
            <a:r>
              <a:rPr lang="sk-SK" sz="1400" dirty="0"/>
              <a:t> podmienkach (anaeróbnych), pri ktorých dochádza k premiešaniu málo rozložených organických látok a humusu za vzniku rašeliny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2B9312-F534-2057-6DEA-E87C8065DF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9813" y="3893069"/>
            <a:ext cx="3540340" cy="290027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434931F-817C-5D6F-FD9B-CBD5EB5A5F5E}"/>
              </a:ext>
            </a:extLst>
          </p:cNvPr>
          <p:cNvSpPr txBox="1"/>
          <p:nvPr/>
        </p:nvSpPr>
        <p:spPr>
          <a:xfrm>
            <a:off x="8701271" y="3542787"/>
            <a:ext cx="1658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800" b="1" dirty="0" err="1"/>
              <a:t>Organozem</a:t>
            </a:r>
            <a:endParaRPr lang="sk-SK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827798C-5499-C3B0-B7E1-5046AFDF0E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9813" y="599156"/>
            <a:ext cx="3602187" cy="25962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F1BAF93-4F29-944F-648A-1ED3A97A1193}"/>
              </a:ext>
            </a:extLst>
          </p:cNvPr>
          <p:cNvSpPr txBox="1"/>
          <p:nvPr/>
        </p:nvSpPr>
        <p:spPr>
          <a:xfrm>
            <a:off x="8742213" y="229824"/>
            <a:ext cx="1658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800" b="1" dirty="0"/>
              <a:t>Černozem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1427584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4DB493-7DA5-5869-E3C4-C778C93683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DF9938D-0948-8BB1-7470-2A043E23C1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Špeciálne </a:t>
            </a:r>
            <a:r>
              <a:rPr lang="sk-SK" sz="3200" b="1" dirty="0" err="1"/>
              <a:t>pôdotvorné</a:t>
            </a:r>
            <a:r>
              <a:rPr lang="pl-PL" sz="3200" b="1" dirty="0"/>
              <a:t> procesy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9789D390-B06D-C472-C0D2-CF3DB285C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852617"/>
            <a:ext cx="11941547" cy="583919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3. Špeciálne procesy organizácie pôdneho materiálu: </a:t>
            </a:r>
            <a:r>
              <a:rPr lang="sk-SK" sz="1200" dirty="0"/>
              <a:t>Pod organizáciou pôdneho materiálu rozumieme </a:t>
            </a:r>
            <a:br>
              <a:rPr lang="sk-SK" sz="1200" dirty="0"/>
            </a:br>
            <a:r>
              <a:rPr lang="sk-SK" sz="1200" dirty="0"/>
              <a:t>priestorové usporiadanie primárnych a </a:t>
            </a:r>
            <a:r>
              <a:rPr lang="sk-SK" sz="1200" dirty="0" err="1"/>
              <a:t>sekundárných</a:t>
            </a:r>
            <a:r>
              <a:rPr lang="sk-SK" sz="1200" dirty="0"/>
              <a:t> pôdnych zložiek v pôdnej matrici - je odrazom </a:t>
            </a:r>
            <a:r>
              <a:rPr lang="sk-SK" sz="1200" b="1" dirty="0" err="1"/>
              <a:t>sedimetačných</a:t>
            </a:r>
            <a:r>
              <a:rPr lang="sk-SK" sz="1200" b="1" dirty="0"/>
              <a:t> </a:t>
            </a:r>
            <a:br>
              <a:rPr lang="sk-SK" sz="1200" b="1" dirty="0"/>
            </a:br>
            <a:r>
              <a:rPr lang="sk-SK" sz="1200" b="1" dirty="0"/>
              <a:t>a </a:t>
            </a:r>
            <a:r>
              <a:rPr lang="sk-SK" sz="1200" b="1" dirty="0" err="1"/>
              <a:t>pedogenných</a:t>
            </a:r>
            <a:r>
              <a:rPr lang="sk-SK" sz="1200" b="1" dirty="0"/>
              <a:t> procesov</a:t>
            </a:r>
            <a:r>
              <a:rPr lang="sk-SK" sz="1200" dirty="0"/>
              <a:t> - dá sa sledovať na makro- a </a:t>
            </a:r>
            <a:r>
              <a:rPr lang="sk-SK" sz="1200" dirty="0" err="1"/>
              <a:t>mikro</a:t>
            </a:r>
            <a:r>
              <a:rPr lang="sk-SK" sz="1200" dirty="0"/>
              <a:t>- úrovni (</a:t>
            </a:r>
            <a:r>
              <a:rPr lang="sk-SK" sz="1200" dirty="0" err="1"/>
              <a:t>mikroskladba</a:t>
            </a:r>
            <a:r>
              <a:rPr lang="sk-SK" sz="1200" dirty="0"/>
              <a:t>). Organizácia </a:t>
            </a:r>
            <a:r>
              <a:rPr lang="sk-SK" sz="1200" dirty="0" err="1"/>
              <a:t>elementárných</a:t>
            </a:r>
            <a:r>
              <a:rPr lang="sk-SK" sz="1200" dirty="0"/>
              <a:t> pôdnych zložiek sa dá najlepšie posúdiť mikroskopickým štúdiom, teda ako </a:t>
            </a:r>
            <a:r>
              <a:rPr lang="sk-SK" sz="1200" dirty="0" err="1"/>
              <a:t>mikroskladba</a:t>
            </a:r>
            <a:r>
              <a:rPr lang="sk-SK" sz="1200" dirty="0"/>
              <a:t>. O jednotlivých typoch </a:t>
            </a:r>
            <a:r>
              <a:rPr lang="sk-SK" sz="1200" dirty="0" err="1"/>
              <a:t>mikroskladby</a:t>
            </a:r>
            <a:r>
              <a:rPr lang="sk-SK" sz="1200" dirty="0"/>
              <a:t> pôd sa možno dozvedieť z </a:t>
            </a:r>
            <a:r>
              <a:rPr lang="sk-SK" sz="1200" dirty="0" err="1"/>
              <a:t>mikromorfologického</a:t>
            </a:r>
            <a:r>
              <a:rPr lang="sk-SK" sz="1200" dirty="0"/>
              <a:t> štúdia (</a:t>
            </a:r>
            <a:r>
              <a:rPr lang="sk-SK" sz="1200" dirty="0" err="1"/>
              <a:t>Stoops</a:t>
            </a:r>
            <a:r>
              <a:rPr lang="sk-SK" sz="1200" dirty="0"/>
              <a:t> et al., 2009)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Procesy tvorby lesklých povrchov agregátov </a:t>
            </a:r>
            <a:r>
              <a:rPr lang="sk-SK" sz="1200" dirty="0"/>
              <a:t>(</a:t>
            </a:r>
            <a:r>
              <a:rPr lang="sk-SK" sz="1200" dirty="0" err="1"/>
              <a:t>slickensides</a:t>
            </a:r>
            <a:r>
              <a:rPr lang="sk-SK" sz="1200" dirty="0"/>
              <a:t>) – napučiavanie a s tým spojené tlakové uhládzanie povrchov agregátov, kde dochádza k vzniku tlakových povlakov orientovaného ílu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Tvorba škvrnitosti </a:t>
            </a:r>
            <a:r>
              <a:rPr lang="sk-SK" sz="1200" dirty="0"/>
              <a:t>- prejavy oxidačno-redukčnej alebo </a:t>
            </a:r>
            <a:r>
              <a:rPr lang="sk-SK" sz="1200" dirty="0" err="1"/>
              <a:t>hydromorfnej</a:t>
            </a:r>
            <a:r>
              <a:rPr lang="sk-SK" sz="1200" dirty="0"/>
              <a:t> segregácie pôdneho materiálu s rozdielnym obsahom železa, organických látok a karbonátov, čo sa prejavuje</a:t>
            </a:r>
            <a:r>
              <a:rPr lang="sk-SK" sz="1200" b="1" dirty="0"/>
              <a:t>,,</a:t>
            </a:r>
            <a:r>
              <a:rPr lang="sk-SK" sz="1200" b="1" dirty="0" err="1"/>
              <a:t>mramorizáciou</a:t>
            </a:r>
            <a:r>
              <a:rPr lang="sk-SK" sz="1200" b="1" dirty="0"/>
              <a:t>"</a:t>
            </a:r>
            <a:r>
              <a:rPr lang="sk-SK" sz="1200" dirty="0"/>
              <a:t> - vznikom škvrnitej pôdnej matrice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Laminácia</a:t>
            </a:r>
            <a:r>
              <a:rPr lang="sk-SK" sz="1200" dirty="0"/>
              <a:t> - väčšinou </a:t>
            </a:r>
            <a:r>
              <a:rPr lang="sk-SK" sz="1200" dirty="0" err="1"/>
              <a:t>sedimentogénne</a:t>
            </a:r>
            <a:r>
              <a:rPr lang="sk-SK" sz="1200" dirty="0"/>
              <a:t> podmienené usporiadanie pôdneho materiálu vo forme </a:t>
            </a:r>
            <a:r>
              <a:rPr lang="sk-SK" sz="1200" b="1" dirty="0"/>
              <a:t>jemných </a:t>
            </a:r>
            <a:r>
              <a:rPr lang="sk-SK" sz="1200" b="1" dirty="0" err="1"/>
              <a:t>lamín</a:t>
            </a:r>
            <a:r>
              <a:rPr lang="sk-SK" sz="1200" b="1" dirty="0"/>
              <a:t> </a:t>
            </a:r>
            <a:r>
              <a:rPr lang="sk-SK" sz="1200" dirty="0"/>
              <a:t>(zriedkavé javy). Tento pojem sa používa aj na označenie vzniku tzv. </a:t>
            </a:r>
            <a:r>
              <a:rPr lang="sk-SK" sz="1200" b="1" dirty="0"/>
              <a:t>„</a:t>
            </a:r>
            <a:r>
              <a:rPr lang="sk-SK" sz="1200" b="1" dirty="0" err="1"/>
              <a:t>lamelárnej</a:t>
            </a:r>
            <a:r>
              <a:rPr lang="sk-SK" sz="1200" b="1" dirty="0"/>
              <a:t>” štruktúry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4. Fenomény preskupenia látok v pôdach: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Pedoturbácia</a:t>
            </a:r>
            <a:r>
              <a:rPr lang="sk-SK" sz="1200" b="1" dirty="0"/>
              <a:t> - </a:t>
            </a:r>
            <a:r>
              <a:rPr lang="sk-SK" sz="1200" dirty="0"/>
              <a:t>procesy </a:t>
            </a:r>
            <a:r>
              <a:rPr lang="sk-SK" sz="1200" b="1" dirty="0"/>
              <a:t>miešania pôdneho materiálu </a:t>
            </a:r>
            <a:r>
              <a:rPr lang="sk-SK" sz="1200" dirty="0"/>
              <a:t>pod vplyvom fauny (</a:t>
            </a:r>
            <a:r>
              <a:rPr lang="sk-SK" sz="1200" dirty="0" err="1"/>
              <a:t>faunoturbácia</a:t>
            </a:r>
            <a:r>
              <a:rPr lang="sk-SK" sz="1200" dirty="0"/>
              <a:t>), flóry (</a:t>
            </a:r>
            <a:r>
              <a:rPr lang="sk-SK" sz="1200" dirty="0" err="1"/>
              <a:t>floroturbácia</a:t>
            </a:r>
            <a:r>
              <a:rPr lang="sk-SK" sz="1200" dirty="0"/>
              <a:t>), mrazu (</a:t>
            </a:r>
            <a:r>
              <a:rPr lang="sk-SK" sz="1200" dirty="0" err="1"/>
              <a:t>kryoturbácia</a:t>
            </a:r>
            <a:r>
              <a:rPr lang="sk-SK" sz="1200" dirty="0"/>
              <a:t>), gravitácie (</a:t>
            </a:r>
            <a:r>
              <a:rPr lang="sk-SK" sz="1200" dirty="0" err="1"/>
              <a:t>gravi</a:t>
            </a:r>
            <a:r>
              <a:rPr lang="sk-SK" sz="1200" dirty="0"/>
              <a:t>- </a:t>
            </a:r>
            <a:r>
              <a:rPr lang="sk-SK" sz="1200" dirty="0" err="1"/>
              <a:t>pedoturbácia</a:t>
            </a:r>
            <a:r>
              <a:rPr lang="sk-SK" sz="1200" dirty="0"/>
              <a:t>) a podobne. Niekedy tieto procesy </a:t>
            </a:r>
            <a:r>
              <a:rPr lang="sk-SK" sz="1200" b="1" dirty="0"/>
              <a:t>vyústia do homogenizácie materiálu</a:t>
            </a:r>
            <a:r>
              <a:rPr lang="sk-SK" sz="1200" dirty="0"/>
              <a:t>. Tieto procesy sa generujú aj vplyvom človeka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Pedokompakcia</a:t>
            </a:r>
            <a:r>
              <a:rPr lang="sk-SK" sz="1200" dirty="0"/>
              <a:t> - procesy </a:t>
            </a:r>
            <a:r>
              <a:rPr lang="sk-SK" sz="1200" b="1" dirty="0"/>
              <a:t>zhutňovania pôdy </a:t>
            </a:r>
            <a:r>
              <a:rPr lang="sk-SK" sz="1200" dirty="0"/>
              <a:t>pod vplyvom prírodných (flóra, fauna, voda, hmotnosť nadložia atď.) alebo antropických faktorov (poľná technika)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Pedokoncentrácia</a:t>
            </a:r>
            <a:r>
              <a:rPr lang="sk-SK" sz="1200" b="1" dirty="0"/>
              <a:t> - akumulácia pôdnych komponentov </a:t>
            </a:r>
            <a:r>
              <a:rPr lang="sk-SK" sz="1200" dirty="0"/>
              <a:t>spojená s ich mobilizáciou (segregáciou) pod vplyvom prírodných aj antropogénnych procesov</a:t>
            </a:r>
          </a:p>
        </p:txBody>
      </p:sp>
    </p:spTree>
    <p:extLst>
      <p:ext uri="{BB962C8B-B14F-4D97-AF65-F5344CB8AC3E}">
        <p14:creationId xmlns:p14="http://schemas.microsoft.com/office/powerpoint/2010/main" val="37102157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82358-1D26-0AE6-034E-F7E887C74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74A692-6B20-D6BE-0E45-773E7AD29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Špeciálne </a:t>
            </a:r>
            <a:r>
              <a:rPr lang="sk-SK" sz="3200" b="1" dirty="0" err="1"/>
              <a:t>pôdotvorné</a:t>
            </a:r>
            <a:r>
              <a:rPr lang="pl-PL" sz="3200" b="1" dirty="0"/>
              <a:t> procesy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D6AE23B0-8366-AD37-904A-0FF16DCCA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963822"/>
            <a:ext cx="8536650" cy="5468488"/>
          </a:xfrm>
        </p:spPr>
        <p:txBody>
          <a:bodyPr>
            <a:noAutofit/>
          </a:bodyPr>
          <a:lstStyle/>
          <a:p>
            <a:pPr>
              <a:buClr>
                <a:schemeClr val="tx2">
                  <a:lumMod val="75000"/>
                </a:schemeClr>
              </a:buClr>
            </a:pPr>
            <a:r>
              <a:rPr lang="sk-SK" sz="1300" b="1" dirty="0"/>
              <a:t>5. Špeciálne procesy prenosu, odnosu a transformácie látok: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300" b="1" dirty="0" err="1"/>
              <a:t>Translokácia</a:t>
            </a:r>
            <a:r>
              <a:rPr lang="sk-SK" sz="1300" b="1" dirty="0"/>
              <a:t> ílov </a:t>
            </a:r>
            <a:r>
              <a:rPr lang="sk-SK" sz="1300" dirty="0"/>
              <a:t>(</a:t>
            </a:r>
            <a:r>
              <a:rPr lang="sk-SK" sz="1300" dirty="0" err="1"/>
              <a:t>illimerizácia</a:t>
            </a:r>
            <a:r>
              <a:rPr lang="sk-SK" sz="1300" dirty="0"/>
              <a:t>, </a:t>
            </a:r>
            <a:r>
              <a:rPr lang="sk-SK" sz="1300" dirty="0" err="1"/>
              <a:t>lessiváge</a:t>
            </a:r>
            <a:r>
              <a:rPr lang="sk-SK" sz="1300" dirty="0"/>
              <a:t>, </a:t>
            </a:r>
            <a:r>
              <a:rPr lang="sk-SK" sz="1300" dirty="0" err="1"/>
              <a:t>clay</a:t>
            </a:r>
            <a:r>
              <a:rPr lang="sk-SK" sz="1300" dirty="0"/>
              <a:t> </a:t>
            </a:r>
            <a:r>
              <a:rPr lang="sk-SK" sz="1300" dirty="0" err="1"/>
              <a:t>iluviation</a:t>
            </a:r>
            <a:r>
              <a:rPr lang="sk-SK" sz="1300" dirty="0"/>
              <a:t>) - všeobecný pojem pre premiestňovanie ílových komponentov ako dôsledok ich </a:t>
            </a:r>
            <a:r>
              <a:rPr lang="sk-SK" sz="1300" dirty="0" err="1"/>
              <a:t>peptizácie</a:t>
            </a:r>
            <a:r>
              <a:rPr lang="sk-SK" sz="1300" dirty="0"/>
              <a:t> vo vyšších horizontoch a </a:t>
            </a:r>
            <a:r>
              <a:rPr lang="sk-SK" sz="1300" dirty="0" err="1"/>
              <a:t>translokácie</a:t>
            </a:r>
            <a:r>
              <a:rPr lang="sk-SK" sz="1300" dirty="0"/>
              <a:t> do nižších horizontov </a:t>
            </a:r>
            <a:r>
              <a:rPr lang="sk-SK" sz="1300" b="1" dirty="0"/>
              <a:t> = vznik </a:t>
            </a:r>
            <a:r>
              <a:rPr lang="sk-SK" sz="1300" b="1" dirty="0" err="1"/>
              <a:t>Bt</a:t>
            </a:r>
            <a:r>
              <a:rPr lang="sk-SK" sz="1300" b="1" dirty="0"/>
              <a:t>-horizontov </a:t>
            </a:r>
            <a:r>
              <a:rPr lang="sk-SK" sz="1300" dirty="0"/>
              <a:t>alebo aj laterálne (</a:t>
            </a:r>
            <a:r>
              <a:rPr lang="sk-SK" sz="1300" dirty="0" err="1"/>
              <a:t>Duchaufour</a:t>
            </a:r>
            <a:r>
              <a:rPr lang="sk-SK" sz="1300" dirty="0"/>
              <a:t>, 1974, </a:t>
            </a:r>
            <a:r>
              <a:rPr lang="sk-SK" sz="1300" dirty="0" err="1"/>
              <a:t>Stoops</a:t>
            </a:r>
            <a:r>
              <a:rPr lang="sk-SK" sz="1300" dirty="0"/>
              <a:t> et al., 2009)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300" b="1" dirty="0" err="1"/>
              <a:t>Translokácia</a:t>
            </a:r>
            <a:r>
              <a:rPr lang="sk-SK" sz="1300" b="1" dirty="0"/>
              <a:t> humusu </a:t>
            </a:r>
            <a:r>
              <a:rPr lang="sk-SK" sz="1300" dirty="0"/>
              <a:t>- premiestňovanie humusu v pôdnom profile vo veľmi kyslom (</a:t>
            </a:r>
            <a:r>
              <a:rPr lang="sk-SK" sz="1300" dirty="0" err="1"/>
              <a:t>chelatujúcom</a:t>
            </a:r>
            <a:r>
              <a:rPr lang="sk-SK" sz="1300" dirty="0"/>
              <a:t>) prostredí, alebo humusu a ílu v alkalickom (sódovom) prostredí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300" b="1" dirty="0" err="1"/>
              <a:t>Chelatizácia</a:t>
            </a:r>
            <a:r>
              <a:rPr lang="sk-SK" sz="1300" dirty="0"/>
              <a:t> - mobilizácia oxidov Fe a Al (Mn, Cu) </a:t>
            </a:r>
            <a:r>
              <a:rPr lang="sk-SK" sz="1300" dirty="0" err="1"/>
              <a:t>komplexotvornými</a:t>
            </a:r>
            <a:r>
              <a:rPr lang="sk-SK" sz="1300" dirty="0"/>
              <a:t> organickými látkami a ich migrácia vo forme </a:t>
            </a:r>
            <a:r>
              <a:rPr lang="sk-SK" sz="1300" dirty="0" err="1"/>
              <a:t>chelátov</a:t>
            </a:r>
            <a:r>
              <a:rPr lang="sk-SK" sz="1300" dirty="0"/>
              <a:t> - organických komplexov kovov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300" b="1" dirty="0" err="1"/>
              <a:t>Lixivácia</a:t>
            </a:r>
            <a:r>
              <a:rPr lang="sk-SK" sz="1300" dirty="0"/>
              <a:t> - </a:t>
            </a:r>
            <a:r>
              <a:rPr lang="sk-SK" sz="1300" b="1" dirty="0"/>
              <a:t>odnos rozpustených solí </a:t>
            </a:r>
            <a:r>
              <a:rPr lang="sk-SK" sz="1300" dirty="0"/>
              <a:t>z profilu pôd, prevažne solí bázických iónov (Na*, Ca2+, K+, Mg2+). Termín je nejasný a často </a:t>
            </a:r>
            <a:r>
              <a:rPr lang="sk-SK" sz="1300" b="1" dirty="0"/>
              <a:t>sa nahrádza neutrálnym pojmom </a:t>
            </a:r>
            <a:r>
              <a:rPr lang="sk-SK" sz="1300" dirty="0"/>
              <a:t>→ </a:t>
            </a:r>
            <a:r>
              <a:rPr lang="sk-SK" sz="1300" b="1" dirty="0"/>
              <a:t>vylúhovanie - </a:t>
            </a:r>
            <a:r>
              <a:rPr lang="sk-SK" sz="1300" dirty="0"/>
              <a:t>všeobecný a nejednoznačne definovaný pojem na označovanie vymývania rozpustných komponentov z pôdy</a:t>
            </a:r>
            <a:endParaRPr lang="sk-SK" sz="1300" b="1" dirty="0"/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300" b="1" dirty="0" err="1"/>
              <a:t>Eluviácia</a:t>
            </a:r>
            <a:r>
              <a:rPr lang="sk-SK" sz="1300" b="1" dirty="0"/>
              <a:t> </a:t>
            </a:r>
            <a:r>
              <a:rPr lang="sk-SK" sz="1300" dirty="0"/>
              <a:t>- descendenčný proces odnosu látok spojený s procesmi zvetrávania a s tvorbou </a:t>
            </a:r>
            <a:r>
              <a:rPr lang="sk-SK" sz="1300" dirty="0" err="1"/>
              <a:t>elúvií</a:t>
            </a:r>
            <a:r>
              <a:rPr lang="sk-SK" sz="1300" dirty="0"/>
              <a:t>. Je to proces, ktorý sa najzreteľnejšie prejaví pri povrchu pôd </a:t>
            </a:r>
            <a:r>
              <a:rPr lang="sk-SK" sz="1300" b="1" dirty="0"/>
              <a:t>(</a:t>
            </a:r>
            <a:r>
              <a:rPr lang="sk-SK" sz="1300" b="1" dirty="0" err="1"/>
              <a:t>eluviálne</a:t>
            </a:r>
            <a:r>
              <a:rPr lang="sk-SK" sz="1300" b="1" dirty="0"/>
              <a:t> horizonty)</a:t>
            </a:r>
            <a:r>
              <a:rPr lang="sk-SK" sz="1300" dirty="0"/>
              <a:t>, hoci všeobecne odnos je typický pre celé </a:t>
            </a:r>
            <a:r>
              <a:rPr lang="sk-SK" sz="1300" dirty="0" err="1"/>
              <a:t>elúvium</a:t>
            </a:r>
            <a:endParaRPr lang="sk-SK" sz="1300" dirty="0"/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300" b="1" dirty="0" err="1"/>
              <a:t>Iluviácia</a:t>
            </a:r>
            <a:r>
              <a:rPr lang="sk-SK" sz="1300" dirty="0"/>
              <a:t> - </a:t>
            </a:r>
            <a:r>
              <a:rPr lang="sk-SK" sz="1300" b="1" dirty="0"/>
              <a:t>kumulácia </a:t>
            </a:r>
            <a:r>
              <a:rPr lang="sk-SK" sz="1300" b="1" dirty="0" err="1"/>
              <a:t>eluviáciou</a:t>
            </a:r>
            <a:r>
              <a:rPr lang="sk-SK" sz="1300" b="1" dirty="0"/>
              <a:t> premiestnených komponentov</a:t>
            </a:r>
            <a:r>
              <a:rPr lang="sk-SK" sz="1300" dirty="0"/>
              <a:t>, ktoré sa väčšinou </a:t>
            </a:r>
            <a:r>
              <a:rPr lang="sk-SK" sz="1300" dirty="0" err="1"/>
              <a:t>translokujú</a:t>
            </a:r>
            <a:r>
              <a:rPr lang="sk-SK" sz="1300" dirty="0"/>
              <a:t> do spodnejších horizontov </a:t>
            </a:r>
            <a:r>
              <a:rPr lang="sk-SK" sz="1300" b="1" dirty="0"/>
              <a:t>(</a:t>
            </a:r>
            <a:r>
              <a:rPr lang="sk-SK" sz="1300" b="1" dirty="0" err="1"/>
              <a:t>argilikový</a:t>
            </a:r>
            <a:r>
              <a:rPr lang="sk-SK" sz="1300" b="1" dirty="0"/>
              <a:t> a -podzolový (</a:t>
            </a:r>
            <a:r>
              <a:rPr lang="sk-SK" sz="1300" b="1" dirty="0" err="1"/>
              <a:t>spodikový</a:t>
            </a:r>
            <a:r>
              <a:rPr lang="sk-SK" sz="1300" b="1" dirty="0"/>
              <a:t>) horizont)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300" b="1" dirty="0" err="1"/>
              <a:t>Karbonatizácia</a:t>
            </a:r>
            <a:r>
              <a:rPr lang="sk-SK" sz="1300" dirty="0"/>
              <a:t> - tvorba sekundárnych karbonátov v pôdach. Ako proces sa veľmi široko uplatňuje vo všetkých útvaroch </a:t>
            </a:r>
            <a:r>
              <a:rPr lang="sk-SK" sz="1300" dirty="0" err="1"/>
              <a:t>hypergénnej</a:t>
            </a:r>
            <a:r>
              <a:rPr lang="sk-SK" sz="1300" dirty="0"/>
              <a:t> zóny nielen v pôde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300" b="1" dirty="0" err="1"/>
              <a:t>Dekarbonatizácia</a:t>
            </a:r>
            <a:r>
              <a:rPr lang="sk-SK" sz="1300" dirty="0"/>
              <a:t> - rozpustenie a odnos karbonátov z pôdneho profilu alebo z jeho časti (ak nepoznáme zloženie karbonátov, uprednostníme tento termín pred </a:t>
            </a:r>
            <a:r>
              <a:rPr lang="sk-SK" sz="1300" dirty="0" err="1"/>
              <a:t>dekalcifikáciou</a:t>
            </a:r>
            <a:r>
              <a:rPr lang="sk-SK" sz="1300" dirty="0"/>
              <a:t>, ktorá sa vzťahuje len na kalcit)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300" b="1" dirty="0" err="1"/>
              <a:t>Salinizácia</a:t>
            </a:r>
            <a:r>
              <a:rPr lang="sk-SK" sz="1300" dirty="0"/>
              <a:t> - proces akumulácie solí z primárnych alebo sekundárnych zdrojov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3D8F96-A51D-1397-363A-25CA3E44F4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1524" y="4602609"/>
            <a:ext cx="3275718" cy="21273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0D2FF7B-283A-98AB-6ED0-7F610773BA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7853" y="0"/>
            <a:ext cx="2833416" cy="20386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F11CEF7-38BF-8861-5CAB-ED63C8BE75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1523" y="2408395"/>
            <a:ext cx="3275718" cy="19275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170AD4B-37FE-8F35-7298-EDC51D91E364}"/>
              </a:ext>
            </a:extLst>
          </p:cNvPr>
          <p:cNvSpPr txBox="1"/>
          <p:nvPr/>
        </p:nvSpPr>
        <p:spPr>
          <a:xfrm>
            <a:off x="10645582" y="4589929"/>
            <a:ext cx="1658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800" b="1" dirty="0" err="1"/>
              <a:t>Rendzina</a:t>
            </a:r>
            <a:endParaRPr lang="sk-SK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A216F3-9874-EE9D-9A86-3FA19EC04BFB}"/>
              </a:ext>
            </a:extLst>
          </p:cNvPr>
          <p:cNvSpPr txBox="1"/>
          <p:nvPr/>
        </p:nvSpPr>
        <p:spPr>
          <a:xfrm>
            <a:off x="10643778" y="3794591"/>
            <a:ext cx="1658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800" b="1" dirty="0" err="1"/>
              <a:t>Luvizem</a:t>
            </a:r>
            <a:endParaRPr lang="sk-SK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5E3F71-A843-2AD4-4BD6-974E51777BC6}"/>
              </a:ext>
            </a:extLst>
          </p:cNvPr>
          <p:cNvSpPr txBox="1"/>
          <p:nvPr/>
        </p:nvSpPr>
        <p:spPr>
          <a:xfrm>
            <a:off x="10510971" y="1521811"/>
            <a:ext cx="1658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800" b="1" dirty="0" err="1"/>
              <a:t>Hnedozem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001566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B8F65-2107-50DD-F1CC-BE509F5C79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Soils of the Prairie Provinces – Digging into Canadian Soils">
            <a:extLst>
              <a:ext uri="{FF2B5EF4-FFF2-40B4-BE49-F238E27FC236}">
                <a16:creationId xmlns:a16="http://schemas.microsoft.com/office/drawing/2014/main" id="{9DB552C1-D591-CD11-F906-056B192475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02"/>
          <a:stretch>
            <a:fillRect/>
          </a:stretch>
        </p:blipFill>
        <p:spPr bwMode="auto">
          <a:xfrm>
            <a:off x="8996822" y="4722731"/>
            <a:ext cx="3168182" cy="1979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177E2FD8-2C12-9F0A-211D-DCEAF0BFA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Špeciálne </a:t>
            </a:r>
            <a:r>
              <a:rPr lang="sk-SK" sz="3200" b="1" dirty="0" err="1"/>
              <a:t>pôdotvorné</a:t>
            </a:r>
            <a:r>
              <a:rPr lang="pl-PL" sz="3200" b="1" dirty="0"/>
              <a:t> procesy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1A518C66-CE9C-8F06-BB9A-0BBA54CA9C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0" y="963822"/>
            <a:ext cx="8846180" cy="5468488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300" b="1" dirty="0"/>
              <a:t>6. Špeciálne procesy transformácie a transportu látok pri oxidačno-redukčných zmenách: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300" b="1" dirty="0"/>
              <a:t>Glejovatenie</a:t>
            </a:r>
            <a:r>
              <a:rPr lang="sk-SK" sz="1300" dirty="0"/>
              <a:t> - redukčný proces, spojený s </a:t>
            </a:r>
            <a:r>
              <a:rPr lang="sk-SK" sz="1300" dirty="0" err="1"/>
              <a:t>hydromorfným</a:t>
            </a:r>
            <a:r>
              <a:rPr lang="sk-SK" sz="1300" dirty="0"/>
              <a:t> ovplyvnením pôd </a:t>
            </a:r>
            <a:r>
              <a:rPr lang="sk-SK" sz="1300" b="1" dirty="0"/>
              <a:t>pri plytkej hladine podzemných </a:t>
            </a:r>
            <a:r>
              <a:rPr lang="sk-SK" sz="1300" b="1" dirty="0" err="1"/>
              <a:t>bezkyslíkatých</a:t>
            </a:r>
            <a:r>
              <a:rPr lang="sk-SK" sz="1300" b="1" dirty="0"/>
              <a:t> vôd (glejových")</a:t>
            </a:r>
            <a:r>
              <a:rPr lang="sk-SK" sz="1300" dirty="0"/>
              <a:t>, ktoré spôsobujú redukciu železa, prípadne jeho odnos laterálnou migráciou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300" b="1" dirty="0" err="1"/>
              <a:t>Oglejenie</a:t>
            </a:r>
            <a:r>
              <a:rPr lang="sk-SK" sz="1300" dirty="0"/>
              <a:t> - redukčný proces, spojený s povrchovým prevlhčením (</a:t>
            </a:r>
            <a:r>
              <a:rPr lang="sk-SK" sz="1300" dirty="0" err="1"/>
              <a:t>hydromorfizmom</a:t>
            </a:r>
            <a:r>
              <a:rPr lang="sk-SK" sz="1300" dirty="0"/>
              <a:t>) </a:t>
            </a:r>
            <a:r>
              <a:rPr lang="sk-SK" sz="1300" b="1" dirty="0"/>
              <a:t>pod vplyvom zrážok a malou drenážnou schopnosťou pôd</a:t>
            </a:r>
            <a:r>
              <a:rPr lang="sk-SK" sz="1300" dirty="0"/>
              <a:t>. Železo uvoľnené redukciou sa pohybuje na malú vzdialenosť a opäť sa vylučuje po </a:t>
            </a:r>
            <a:r>
              <a:rPr lang="sk-SK" sz="1300" dirty="0" err="1"/>
              <a:t>reoxidácii</a:t>
            </a:r>
            <a:r>
              <a:rPr lang="sk-SK" sz="1300" dirty="0"/>
              <a:t>, čo </a:t>
            </a:r>
            <a:r>
              <a:rPr lang="sk-SK" sz="1300" b="1" dirty="0"/>
              <a:t>dáva horizontom hrdzavý, škvrnitý výzor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300" b="1" dirty="0" err="1"/>
              <a:t>Reoxidácia</a:t>
            </a:r>
            <a:r>
              <a:rPr lang="sk-SK" sz="1300" dirty="0"/>
              <a:t> - proces spätnej oxidácie dvojmocného železa (prípadne Mn) uvoľneného pri redukcií, pri styku so vzdušným kyslíkom → </a:t>
            </a:r>
            <a:r>
              <a:rPr lang="sk-SK" sz="1300" b="1" dirty="0" err="1"/>
              <a:t>reoxický</a:t>
            </a:r>
            <a:r>
              <a:rPr lang="sk-SK" sz="1300" b="1" dirty="0"/>
              <a:t> horizont u</a:t>
            </a:r>
            <a:r>
              <a:rPr lang="sk-SK" sz="1300" dirty="0"/>
              <a:t> </a:t>
            </a:r>
            <a:r>
              <a:rPr lang="sk-SK" sz="1300" b="1" dirty="0" err="1"/>
              <a:t>pseudoglejov</a:t>
            </a:r>
            <a:endParaRPr lang="sk-SK" sz="1300" b="1" dirty="0"/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300" b="1" dirty="0" err="1"/>
              <a:t>Plintitizácia</a:t>
            </a:r>
            <a:r>
              <a:rPr lang="sk-SK" sz="1300" dirty="0"/>
              <a:t> - osobitný typ oxidačno-redukčných zmien v tropických a subtropických oblastiach spojených so striedaním suchých a vlhkých období. Vznikajú </a:t>
            </a:r>
            <a:r>
              <a:rPr lang="sk-SK" sz="1300" b="1" dirty="0"/>
              <a:t>škvrnité červeno-biele masy</a:t>
            </a:r>
            <a:r>
              <a:rPr lang="sk-SK" sz="1300" dirty="0"/>
              <a:t>, v skutočnosti </a:t>
            </a:r>
            <a:r>
              <a:rPr lang="sk-SK" sz="1300" dirty="0" err="1"/>
              <a:t>kaolinické</a:t>
            </a:r>
            <a:r>
              <a:rPr lang="sk-SK" sz="1300" dirty="0"/>
              <a:t>, lokálne bohaté na hematit a </a:t>
            </a:r>
            <a:r>
              <a:rPr lang="sk-SK" sz="1300" dirty="0" err="1"/>
              <a:t>goethit</a:t>
            </a:r>
            <a:r>
              <a:rPr lang="sk-SK" sz="1300" dirty="0"/>
              <a:t> (</a:t>
            </a:r>
            <a:r>
              <a:rPr lang="sk-SK" sz="1300" dirty="0" err="1"/>
              <a:t>plintit</a:t>
            </a:r>
            <a:r>
              <a:rPr lang="sk-SK" sz="1300" dirty="0"/>
              <a:t>).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300" b="1" dirty="0" err="1"/>
              <a:t>Alkalizácia</a:t>
            </a:r>
            <a:r>
              <a:rPr lang="sk-SK" sz="1300" dirty="0"/>
              <a:t> - akumulácia sodíkových iónov v sorpčnom komplexe pôd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300" b="1" dirty="0" err="1"/>
              <a:t>Dealkalizácia</a:t>
            </a:r>
            <a:r>
              <a:rPr lang="sk-SK" sz="1300" dirty="0"/>
              <a:t> - odnos sodíkových iónov zo sorpčného komplexu pôd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300" b="1" dirty="0" err="1"/>
              <a:t>Acidifikácia</a:t>
            </a:r>
            <a:r>
              <a:rPr lang="sk-SK" sz="1300" dirty="0"/>
              <a:t> - proces (prirodzený, antropogénny) postupného vymývania rozpustných solí, karbonátov, bázických iónov a mobilizácia Al3+, spojený s </a:t>
            </a:r>
            <a:r>
              <a:rPr lang="sk-SK" sz="1300" dirty="0" err="1"/>
              <a:t>desalinizáciou</a:t>
            </a:r>
            <a:r>
              <a:rPr lang="sk-SK" sz="1300" dirty="0"/>
              <a:t> sorpčného komplexu za vzniku kyslých pôd (horizontov)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300" b="1" dirty="0" err="1"/>
              <a:t>Desalinizácia</a:t>
            </a:r>
            <a:r>
              <a:rPr lang="sk-SK" sz="1300" dirty="0"/>
              <a:t> (odsoľovanie) - proces </a:t>
            </a:r>
            <a:r>
              <a:rPr lang="sk-SK" sz="1300" dirty="0" err="1"/>
              <a:t>vyluhovania</a:t>
            </a:r>
            <a:r>
              <a:rPr lang="sk-SK" sz="1300" dirty="0"/>
              <a:t> a odnosu rozpustných solí z pôd po zmene klímy alebo zmene hladín podzemných vôd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300" b="1" dirty="0" err="1"/>
              <a:t>Slancovanie</a:t>
            </a:r>
            <a:r>
              <a:rPr lang="sk-SK" sz="1300" dirty="0"/>
              <a:t> - proces </a:t>
            </a:r>
            <a:r>
              <a:rPr lang="sk-SK" sz="1300" dirty="0" err="1"/>
              <a:t>dispergácie</a:t>
            </a:r>
            <a:r>
              <a:rPr lang="sk-SK" sz="1300" dirty="0"/>
              <a:t> a </a:t>
            </a:r>
            <a:r>
              <a:rPr lang="sk-SK" sz="1300" dirty="0" err="1"/>
              <a:t>translokácie</a:t>
            </a:r>
            <a:r>
              <a:rPr lang="sk-SK" sz="1300" dirty="0"/>
              <a:t> ílu (humusu) pri nadbytku Na* iónov v sorpčnom komplexe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300" b="1" dirty="0" err="1"/>
              <a:t>Solodizácia</a:t>
            </a:r>
            <a:r>
              <a:rPr lang="sk-SK" sz="1300" dirty="0"/>
              <a:t> - slabnúca forma migrácie ílu po výnose sodíka a bázických </a:t>
            </a:r>
            <a:r>
              <a:rPr lang="sk-SK" sz="1300" dirty="0" err="1"/>
              <a:t>íónov</a:t>
            </a:r>
            <a:r>
              <a:rPr lang="sk-SK" sz="1300" dirty="0"/>
              <a:t> zo sorpčného komplexu soľných pôd a následná </a:t>
            </a:r>
            <a:r>
              <a:rPr lang="sk-SK" sz="1300" dirty="0" err="1"/>
              <a:t>acidifikácia</a:t>
            </a:r>
            <a:r>
              <a:rPr lang="sk-SK" sz="1300" dirty="0"/>
              <a:t> vrchnej časti </a:t>
            </a:r>
            <a:r>
              <a:rPr lang="sk-SK" sz="1300" dirty="0" err="1"/>
              <a:t>sola</a:t>
            </a:r>
            <a:r>
              <a:rPr lang="sk-SK" sz="1300" dirty="0"/>
              <a:t>. V tejto skupine procesov sa prakticky strieda descendenčný pohyb látok stotožnený s infiltráciou, s procesmi, ktoré sú stotožnené s </a:t>
            </a:r>
            <a:r>
              <a:rPr lang="sk-SK" sz="1300" b="1" dirty="0"/>
              <a:t>výparným pohybom vody </a:t>
            </a:r>
            <a:r>
              <a:rPr lang="sk-SK" sz="1300" dirty="0"/>
              <a:t>- väčšina spraší a aluviálnych sedimentov Podunajskej nížiny obsahuje prevahu sekundárnych karbonátov, ktoré sú spojené s </a:t>
            </a:r>
            <a:r>
              <a:rPr lang="sk-SK" sz="1300" dirty="0" err="1"/>
              <a:t>ascendenčným</a:t>
            </a:r>
            <a:r>
              <a:rPr lang="sk-SK" sz="1300" dirty="0"/>
              <a:t> pohybom vody (roztokov) v dôsledku ich výparu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EC6C9D-1370-47E1-3347-23CECFC4EE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2155" y="2411260"/>
            <a:ext cx="3137628" cy="22733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D3E422B-156C-24C3-66F4-D395F6B9CBA5}"/>
              </a:ext>
            </a:extLst>
          </p:cNvPr>
          <p:cNvSpPr txBox="1"/>
          <p:nvPr/>
        </p:nvSpPr>
        <p:spPr>
          <a:xfrm>
            <a:off x="10765698" y="4269909"/>
            <a:ext cx="1658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800" b="1" dirty="0" err="1"/>
              <a:t>Pseudoglej</a:t>
            </a:r>
            <a:endParaRPr lang="sk-SK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7A967C-ECA3-309C-BFA4-D93D77B001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4373" y="0"/>
            <a:ext cx="3137627" cy="2394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49424DE-B8E1-E08C-FEAD-8D2783696E36}"/>
              </a:ext>
            </a:extLst>
          </p:cNvPr>
          <p:cNvSpPr txBox="1"/>
          <p:nvPr/>
        </p:nvSpPr>
        <p:spPr>
          <a:xfrm>
            <a:off x="10623186" y="1875909"/>
            <a:ext cx="1658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k-SK" sz="1800" b="1" dirty="0"/>
              <a:t>Glej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689409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BBDA07-0E75-AE00-A186-CD242D77C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FEBB35-0302-517A-73BA-CC2CFA58B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Obeh látok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F380E3CB-BF2F-2D4A-7BA5-08E33ACE6E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946562"/>
            <a:ext cx="10593859" cy="566120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Pôda je výsledkom </a:t>
            </a:r>
            <a:r>
              <a:rPr lang="sk-SK" sz="1400" b="1" dirty="0" err="1"/>
              <a:t>pôdotvorného</a:t>
            </a:r>
            <a:r>
              <a:rPr lang="sk-SK" sz="1400" b="1" dirty="0"/>
              <a:t> procesu</a:t>
            </a:r>
            <a:r>
              <a:rPr lang="sk-SK" sz="1400" dirty="0"/>
              <a:t>, v ktorom má významnú rolu biologický a geologický obeh látok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 err="1"/>
              <a:t>Zvetralá</a:t>
            </a:r>
            <a:r>
              <a:rPr lang="sk-SK" sz="1400" dirty="0"/>
              <a:t> hornina v </a:t>
            </a:r>
            <a:r>
              <a:rPr lang="sk-SK" sz="1400" dirty="0" err="1"/>
              <a:t>pôdotvornom</a:t>
            </a:r>
            <a:r>
              <a:rPr lang="sk-SK" sz="1400" dirty="0"/>
              <a:t> procese postupne nadobúda kvalitatívne novú vlastnosť - úrodnosť a stáva sa pôdou - prirodzená úrodnosť sa vytvára najmä v procese biologického kolobehu látok, ktorého pôsobením sa vo vrchnej časti pôdneho profilu koncentrujú živiny a organické látky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Pôdotvorný</a:t>
            </a:r>
            <a:r>
              <a:rPr lang="sk-SK" sz="1400" b="1" dirty="0"/>
              <a:t> proces</a:t>
            </a:r>
            <a:r>
              <a:rPr lang="sk-SK" sz="1400" dirty="0"/>
              <a:t> nekončí vznikom pôdy - </a:t>
            </a:r>
            <a:r>
              <a:rPr lang="sk-SK" sz="1400" b="1" dirty="0"/>
              <a:t>prebieha nepretržite</a:t>
            </a: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Biologický obeh látok</a:t>
            </a:r>
            <a:r>
              <a:rPr lang="sk-SK" sz="1400" dirty="0"/>
              <a:t> podmieňuje procesy </a:t>
            </a:r>
            <a:br>
              <a:rPr lang="sk-SK" sz="1400" dirty="0"/>
            </a:br>
            <a:r>
              <a:rPr lang="sk-SK" sz="1400" dirty="0"/>
              <a:t>biologickej akumulácie organických </a:t>
            </a:r>
            <a:br>
              <a:rPr lang="sk-SK" sz="1400" dirty="0"/>
            </a:br>
            <a:r>
              <a:rPr lang="sk-SK" sz="1400" dirty="0"/>
              <a:t>a minerálnych zlúčenín v povrchových </a:t>
            </a:r>
            <a:br>
              <a:rPr lang="sk-SK" sz="1400" dirty="0"/>
            </a:br>
            <a:r>
              <a:rPr lang="sk-SK" sz="1400" dirty="0"/>
              <a:t>vrstvách pôdy a </a:t>
            </a:r>
            <a:r>
              <a:rPr lang="sk-SK" sz="1400" b="1" dirty="0"/>
              <a:t>formovanie humusového horizontu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  <p:sp>
        <p:nvSpPr>
          <p:cNvPr id="6" name="Zástupný objekt pre obsah 2">
            <a:extLst>
              <a:ext uri="{FF2B5EF4-FFF2-40B4-BE49-F238E27FC236}">
                <a16:creationId xmlns:a16="http://schemas.microsoft.com/office/drawing/2014/main" id="{894878C3-8842-C7E2-7BD8-FF0B59CF4D92}"/>
              </a:ext>
            </a:extLst>
          </p:cNvPr>
          <p:cNvSpPr txBox="1">
            <a:spLocks/>
          </p:cNvSpPr>
          <p:nvPr/>
        </p:nvSpPr>
        <p:spPr>
          <a:xfrm>
            <a:off x="6096000" y="2879124"/>
            <a:ext cx="5704702" cy="37271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Geologický obeh látok - </a:t>
            </a:r>
            <a:r>
              <a:rPr lang="sk-SK" sz="1400" dirty="0"/>
              <a:t>charakterizovaný procesmi rozkladu a migrácie minerálnych a organických zlúčenín (geologické </a:t>
            </a:r>
            <a:r>
              <a:rPr lang="sk-SK" sz="1400" dirty="0" err="1"/>
              <a:t>eluviovanie</a:t>
            </a:r>
            <a:r>
              <a:rPr lang="sk-SK" sz="1400" dirty="0"/>
              <a:t>) spôsobuje </a:t>
            </a:r>
            <a:r>
              <a:rPr lang="sk-SK" sz="1400" b="1" dirty="0"/>
              <a:t>ochudobňovanie povrchových vrstiev </a:t>
            </a:r>
            <a:r>
              <a:rPr lang="sk-SK" sz="1400" dirty="0"/>
              <a:t>pôdy, </a:t>
            </a:r>
            <a:r>
              <a:rPr lang="sk-SK" sz="1400" b="1" dirty="0"/>
              <a:t>členenie pôdneho profilu</a:t>
            </a:r>
            <a:r>
              <a:rPr lang="sk-SK" sz="1400" dirty="0"/>
              <a:t>, prípadne i jeho </a:t>
            </a:r>
            <a:r>
              <a:rPr lang="sk-SK" sz="1400" b="1" dirty="0"/>
              <a:t>rozrušovanie</a:t>
            </a: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  <p:pic>
        <p:nvPicPr>
          <p:cNvPr id="9" name="Picture 8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4CC4200A-6E6A-DC2D-4527-43D32BBD37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59" b="14311"/>
          <a:stretch/>
        </p:blipFill>
        <p:spPr>
          <a:xfrm>
            <a:off x="6096000" y="4702219"/>
            <a:ext cx="5140435" cy="2155781"/>
          </a:xfrm>
          <a:prstGeom prst="rect">
            <a:avLst/>
          </a:prstGeom>
        </p:spPr>
      </p:pic>
      <p:pic>
        <p:nvPicPr>
          <p:cNvPr id="10" name="Picture 9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215BFCEA-D201-E1F3-14B1-02E1F7E74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189" b="14311"/>
          <a:stretch/>
        </p:blipFill>
        <p:spPr>
          <a:xfrm>
            <a:off x="955565" y="4577104"/>
            <a:ext cx="3839392" cy="2155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5244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B9945B-338E-FBFC-907E-73CFC1F9A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66C71C4-4519-BEA6-1902-8400276C7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Zloženie pôdy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D6F83C52-4D5D-E30E-2533-CFD8C08A2A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654" y="946562"/>
            <a:ext cx="7825946" cy="5661210"/>
          </a:xfrm>
        </p:spPr>
        <p:txBody>
          <a:bodyPr>
            <a:noAutofit/>
          </a:bodyPr>
          <a:lstStyle/>
          <a:p>
            <a:pPr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Pôdna hmota</a:t>
            </a:r>
            <a:r>
              <a:rPr lang="sk-SK" sz="1600" dirty="0"/>
              <a:t>, ktorá sa vytvorila v </a:t>
            </a:r>
            <a:r>
              <a:rPr lang="sk-SK" sz="1600" dirty="0" err="1"/>
              <a:t>pôdotvornom</a:t>
            </a:r>
            <a:r>
              <a:rPr lang="sk-SK" sz="1600" dirty="0"/>
              <a:t> procese pozostáva z viacerých zložiek: 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Póry (50 % objemu)</a:t>
            </a:r>
            <a:r>
              <a:rPr lang="sk-SK" sz="1200" dirty="0"/>
              <a:t>, v ktorých sa nachádza pôdna voda (pôdny roztok) a vzduch 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Minerálny a organický podiel (50 % objemu)</a:t>
            </a:r>
            <a:r>
              <a:rPr lang="sk-SK" sz="1200" dirty="0"/>
              <a:t> - na vytváraní pevnej časti pôdnej hmoty sa minerálny podiel zúčastňuje 95-99 % a organický podiel 1-5 %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600" dirty="0"/>
              <a:t>Pôda sa skladá z </a:t>
            </a:r>
            <a:r>
              <a:rPr lang="sk-SK" sz="1600" b="1" dirty="0"/>
              <a:t>neživej</a:t>
            </a:r>
            <a:r>
              <a:rPr lang="sk-SK" sz="1600" dirty="0"/>
              <a:t> a </a:t>
            </a:r>
            <a:r>
              <a:rPr lang="sk-SK" sz="1600" b="1" dirty="0"/>
              <a:t>živej</a:t>
            </a:r>
            <a:r>
              <a:rPr lang="sk-SK" sz="1600" dirty="0"/>
              <a:t> zložky: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Živá zložka </a:t>
            </a:r>
            <a:r>
              <a:rPr lang="sk-SK" sz="1200" dirty="0"/>
              <a:t>- korene rastlín, </a:t>
            </a:r>
            <a:r>
              <a:rPr lang="sk-SK" sz="1200" b="1" dirty="0"/>
              <a:t>pôdny </a:t>
            </a:r>
            <a:r>
              <a:rPr lang="sk-SK" sz="1200" b="1" dirty="0" err="1"/>
              <a:t>edafón</a:t>
            </a:r>
            <a:r>
              <a:rPr lang="sk-SK" sz="1200" b="1" dirty="0"/>
              <a:t> </a:t>
            </a:r>
            <a:r>
              <a:rPr lang="sk-SK" sz="1200" dirty="0"/>
              <a:t>= pôdne organizmy (baktérie, plesne, huby, červy, hlodavce,...)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Neživá zložka </a:t>
            </a:r>
            <a:r>
              <a:rPr lang="sk-SK" sz="1200" dirty="0"/>
              <a:t>- anorganická a organická časť:</a:t>
            </a:r>
          </a:p>
          <a:p>
            <a:pPr lvl="2">
              <a:buClr>
                <a:schemeClr val="tx2">
                  <a:lumMod val="75000"/>
                </a:schemeClr>
              </a:buClr>
            </a:pPr>
            <a:r>
              <a:rPr lang="sk-SK" sz="1050" b="1" dirty="0"/>
              <a:t>Anorganická časť -</a:t>
            </a:r>
            <a:r>
              <a:rPr lang="en-GB" sz="1050" b="1" dirty="0"/>
              <a:t> </a:t>
            </a:r>
            <a:r>
              <a:rPr lang="sk-SK" sz="1050" dirty="0"/>
              <a:t>tvorí ju pevný (</a:t>
            </a:r>
            <a:r>
              <a:rPr lang="sk-SK" sz="1050" b="1" dirty="0"/>
              <a:t>minerálne a horninové časti</a:t>
            </a:r>
            <a:r>
              <a:rPr lang="sk-SK" sz="1050" dirty="0"/>
              <a:t>), kvapalný (</a:t>
            </a:r>
            <a:r>
              <a:rPr lang="sk-SK" sz="1050" b="1" dirty="0"/>
              <a:t>pôdna voda</a:t>
            </a:r>
            <a:r>
              <a:rPr lang="sk-SK" sz="1050" dirty="0"/>
              <a:t>) a plynný (</a:t>
            </a:r>
            <a:r>
              <a:rPr lang="sk-SK" sz="1050" b="1" dirty="0"/>
              <a:t>pôdny vzduch</a:t>
            </a:r>
            <a:r>
              <a:rPr lang="sk-SK" sz="1050" dirty="0"/>
              <a:t>) podiel</a:t>
            </a:r>
          </a:p>
          <a:p>
            <a:pPr lvl="2">
              <a:buClr>
                <a:schemeClr val="tx2">
                  <a:lumMod val="75000"/>
                </a:schemeClr>
              </a:buClr>
            </a:pPr>
            <a:r>
              <a:rPr lang="sk-SK" sz="1050" dirty="0"/>
              <a:t>Pôdna voda a pôdny vzduch sú vo voľných priestoroch – </a:t>
            </a:r>
            <a:r>
              <a:rPr lang="sk-SK" sz="1050" b="1" dirty="0"/>
              <a:t>pôdnych póroch</a:t>
            </a:r>
          </a:p>
          <a:p>
            <a:pPr lvl="2">
              <a:buClr>
                <a:schemeClr val="tx2">
                  <a:lumMod val="75000"/>
                </a:schemeClr>
              </a:buClr>
            </a:pPr>
            <a:r>
              <a:rPr lang="sk-SK" sz="1050" b="1" dirty="0"/>
              <a:t>Organická časť </a:t>
            </a:r>
            <a:r>
              <a:rPr lang="sk-SK" sz="1050" dirty="0"/>
              <a:t>– </a:t>
            </a:r>
            <a:r>
              <a:rPr lang="sk-SK" sz="1050" b="1" dirty="0"/>
              <a:t>humus</a:t>
            </a:r>
            <a:r>
              <a:rPr lang="sk-SK" sz="1050" dirty="0"/>
              <a:t>, ktorý vzniká premenou odumretých rastlín a živočíchov (veľkú časť humusu tvorí uhlík a dusík, ovplyvňuje úrodnosť pôdy)</a:t>
            </a:r>
          </a:p>
        </p:txBody>
      </p:sp>
      <p:graphicFrame>
        <p:nvGraphicFramePr>
          <p:cNvPr id="3" name="Group 35">
            <a:extLst>
              <a:ext uri="{FF2B5EF4-FFF2-40B4-BE49-F238E27FC236}">
                <a16:creationId xmlns:a16="http://schemas.microsoft.com/office/drawing/2014/main" id="{CBAD10E0-E544-53CB-2749-BA0BCDE1FAF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1685508"/>
              </p:ext>
            </p:extLst>
          </p:nvPr>
        </p:nvGraphicFramePr>
        <p:xfrm>
          <a:off x="560837" y="4789798"/>
          <a:ext cx="8351837" cy="1982787"/>
        </p:xfrm>
        <a:graphic>
          <a:graphicData uri="http://schemas.openxmlformats.org/drawingml/2006/table">
            <a:tbl>
              <a:tblPr/>
              <a:tblGrid>
                <a:gridCol w="3429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0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94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3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04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4364"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Neživá zložka</a:t>
                      </a:r>
                      <a:endParaRPr kumimoji="0" lang="sk-SK" altLang="sk-SK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Živá zložka</a:t>
                      </a:r>
                      <a:endParaRPr kumimoji="0" lang="sk-SK" altLang="sk-SK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273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3444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6715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02393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3414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17986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2558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27130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1702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sk-SK" altLang="sk-SK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3444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6715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02393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3414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17986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2558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27130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1702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sk-SK" altLang="sk-SK" sz="2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3444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6715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02393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3414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17986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2558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27130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1702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sk-SK" altLang="sk-SK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3444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6715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02393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3414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17986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2558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27130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1702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sk-SK" altLang="sk-SK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34448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671513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023938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341438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17986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2558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27130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170238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sk-SK" altLang="sk-SK" sz="2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98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Pevný podiel</a:t>
                      </a:r>
                      <a:endParaRPr kumimoji="0" lang="sk-SK" altLang="sk-SK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Kvapalný</a:t>
                      </a:r>
                      <a:endParaRPr kumimoji="0" lang="sk-SK" altLang="sk-SK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Plynný</a:t>
                      </a:r>
                      <a:endParaRPr kumimoji="0" lang="sk-SK" altLang="sk-SK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humus</a:t>
                      </a:r>
                      <a:endParaRPr kumimoji="0" lang="sk-SK" altLang="sk-SK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biomasa</a:t>
                      </a:r>
                      <a:endParaRPr kumimoji="0" lang="sk-SK" altLang="sk-SK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582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Anorganická zložka</a:t>
                      </a:r>
                      <a:endParaRPr kumimoji="0" lang="sk-SK" altLang="sk-SK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Organická zložka</a:t>
                      </a:r>
                      <a:endParaRPr kumimoji="0" lang="sk-SK" altLang="sk-SK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Picture 5" descr="ideal topsoil pie chart">
            <a:extLst>
              <a:ext uri="{FF2B5EF4-FFF2-40B4-BE49-F238E27FC236}">
                <a16:creationId xmlns:a16="http://schemas.microsoft.com/office/drawing/2014/main" id="{180B87B6-A3E1-A506-BD49-D28ACAD17D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2674" y="1515143"/>
            <a:ext cx="3030156" cy="290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47920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240057-297E-1156-487A-41B16239F9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5AF977E-B06D-4A50-9833-2FA0ADC5A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Minerálny podiel pôdy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2160711E-BDD6-5D67-5D0D-4E1BB6A707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8" y="946562"/>
            <a:ext cx="7195751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Najpodstatnejšiu časť pôdnej hmoty tvorí jej </a:t>
            </a:r>
            <a:r>
              <a:rPr lang="sk-SK" sz="1200" b="1" dirty="0"/>
              <a:t>minerálny podiel </a:t>
            </a:r>
            <a:r>
              <a:rPr lang="sk-SK" sz="1200" dirty="0"/>
              <a:t>- zdrojom bola materská hornina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Minerálny podiel </a:t>
            </a:r>
            <a:r>
              <a:rPr lang="sk-SK" sz="1200" dirty="0"/>
              <a:t>predstavuje v minerálnych pôdach často viac ako 90 % ich hmoty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 pôde sú obsiahnuté </a:t>
            </a:r>
            <a:r>
              <a:rPr lang="sk-SK" sz="1200" b="1" dirty="0"/>
              <a:t>prvotné </a:t>
            </a:r>
            <a:r>
              <a:rPr lang="sk-SK" sz="1200" dirty="0"/>
              <a:t>(primárne) aj </a:t>
            </a:r>
            <a:r>
              <a:rPr lang="sk-SK" sz="1200" b="1" dirty="0"/>
              <a:t>druhotné</a:t>
            </a:r>
            <a:r>
              <a:rPr lang="sk-SK" sz="1200" dirty="0"/>
              <a:t> (sekundárne) minerály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Primárne minerály - </a:t>
            </a:r>
            <a:r>
              <a:rPr lang="sk-SK" sz="1200" dirty="0"/>
              <a:t>najčastejšie kremeň (SiO2) a rôzne zložitejšie kremičitany, v menšej miere sú v pôdnej hmote zastúpené aj ďalšie oxidy napr. hliníka a železa, dôležité sú aj uhličitany alebo fosforečnany a sírany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Sekundárne minerály - </a:t>
            </a:r>
            <a:r>
              <a:rPr lang="sk-SK" sz="1200" dirty="0"/>
              <a:t>vznikajú premenou primárnych minerálov za účasti procesov zvetrávania prebiehajúcich v pôde, alebo môžu byť obsiahnuté priamo v sedimentárnej materskej hornine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Najdôležitejšími sekundárnymi minerálmi v pôde sú </a:t>
            </a:r>
            <a:r>
              <a:rPr lang="sk-SK" sz="1200" b="1" dirty="0"/>
              <a:t>ílové minerály</a:t>
            </a:r>
          </a:p>
          <a:p>
            <a:pPr marL="0" indent="0">
              <a:lnSpc>
                <a:spcPct val="150000"/>
              </a:lnSpc>
              <a:buClr>
                <a:schemeClr val="tx2">
                  <a:lumMod val="75000"/>
                </a:schemeClr>
              </a:buClr>
              <a:buNone/>
            </a:pPr>
            <a:endParaRPr lang="sk-SK" sz="1200" dirty="0"/>
          </a:p>
        </p:txBody>
      </p:sp>
      <p:pic>
        <p:nvPicPr>
          <p:cNvPr id="3" name="Obrázok 1">
            <a:extLst>
              <a:ext uri="{FF2B5EF4-FFF2-40B4-BE49-F238E27FC236}">
                <a16:creationId xmlns:a16="http://schemas.microsoft.com/office/drawing/2014/main" id="{659BE27A-C9E8-B9BA-8668-3911E6338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288" y="3990393"/>
            <a:ext cx="4582927" cy="2282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Obrázok 2">
            <a:extLst>
              <a:ext uri="{FF2B5EF4-FFF2-40B4-BE49-F238E27FC236}">
                <a16:creationId xmlns:a16="http://schemas.microsoft.com/office/drawing/2014/main" id="{4E88A4DA-FE85-4CCD-3EAF-D0F2877917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865" y="1146776"/>
            <a:ext cx="4740135" cy="2282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EE41B1D-4B38-8A9D-115B-A9283DF070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764" y="4728208"/>
            <a:ext cx="6450227" cy="212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2530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346D38-5216-90E6-B112-227C56CA3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76B2BC-33F8-FE73-6E58-E04D7A84B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Minerálny podiel pôdy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863F7100-B19C-BC99-534E-E75F385465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693" y="995989"/>
            <a:ext cx="8103972" cy="5661210"/>
          </a:xfrm>
        </p:spPr>
        <p:txBody>
          <a:bodyPr>
            <a:noAutofit/>
          </a:bodyPr>
          <a:lstStyle/>
          <a:p>
            <a:pPr>
              <a:buClr>
                <a:schemeClr val="tx2">
                  <a:lumMod val="75000"/>
                </a:schemeClr>
              </a:buClr>
            </a:pPr>
            <a:r>
              <a:rPr lang="sk-SK" sz="1600" dirty="0"/>
              <a:t>Minerálny podiel pôdy ako </a:t>
            </a:r>
            <a:r>
              <a:rPr lang="sk-SK" sz="1600" dirty="0" err="1"/>
              <a:t>polydisperzný</a:t>
            </a:r>
            <a:r>
              <a:rPr lang="sk-SK" sz="1600" dirty="0"/>
              <a:t> systém je rôzneho petrografického, mineralogického a chemického zloženia a skladá sa z veľkého súboru častíc o rôznej veľkosti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Petrografické a mineralogické </a:t>
            </a:r>
            <a:r>
              <a:rPr lang="sk-SK" sz="1600" dirty="0"/>
              <a:t>zloženie </a:t>
            </a:r>
            <a:r>
              <a:rPr lang="sk-SK" sz="1600" dirty="0" err="1"/>
              <a:t>pôdotvorných</a:t>
            </a:r>
            <a:r>
              <a:rPr lang="sk-SK" sz="1600" dirty="0"/>
              <a:t> materiálov je </a:t>
            </a:r>
            <a:r>
              <a:rPr lang="sk-SK" sz="1600" b="1" dirty="0"/>
              <a:t>pestré</a:t>
            </a:r>
            <a:r>
              <a:rPr lang="sk-SK" sz="1600" dirty="0"/>
              <a:t>, čo vyplýva i z toho, že pri zvetrávaní a </a:t>
            </a:r>
            <a:r>
              <a:rPr lang="sk-SK" sz="1600" dirty="0" err="1"/>
              <a:t>pôdotvorných</a:t>
            </a:r>
            <a:r>
              <a:rPr lang="sk-SK" sz="1600" dirty="0"/>
              <a:t> procesoch sa mení pôvodné zloženie v prospech väčšieho zastúpenia ťažko zvetrávajúcich minerálov, najmä kremeňa a ílových minerálov na úkor ľahšie zvetrávajúcich minerálov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Pri hodnotení minerálneho podielu </a:t>
            </a:r>
            <a:r>
              <a:rPr lang="sk-SK" sz="1600" dirty="0"/>
              <a:t>pôd v prvom rade vychádzame z jeho </a:t>
            </a:r>
            <a:r>
              <a:rPr lang="sk-SK" sz="1600" b="1" dirty="0"/>
              <a:t>mineralogického a chemického zloženia</a:t>
            </a:r>
            <a:r>
              <a:rPr lang="sk-SK" sz="1600" dirty="0"/>
              <a:t>, ktoré je významne závislé na jeho zrnitosti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Hrubo disperzné častice </a:t>
            </a:r>
            <a:r>
              <a:rPr lang="sk-SK" sz="1600" dirty="0"/>
              <a:t>sú pritom </a:t>
            </a:r>
            <a:r>
              <a:rPr lang="sk-SK" sz="1600" b="1" dirty="0"/>
              <a:t>bohaté na kremeň a primárne minerály</a:t>
            </a:r>
            <a:r>
              <a:rPr lang="sk-SK" sz="1600" dirty="0"/>
              <a:t>, ktoré ťažšie zvetrávajú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V jemne disperzných frakciách </a:t>
            </a:r>
            <a:r>
              <a:rPr lang="sk-SK" sz="1600" dirty="0"/>
              <a:t>stúpa obsah </a:t>
            </a:r>
            <a:r>
              <a:rPr lang="sk-SK" sz="1600" b="1" dirty="0"/>
              <a:t>sekundárnych minerálov</a:t>
            </a:r>
            <a:r>
              <a:rPr lang="sk-SK" sz="1600" dirty="0"/>
              <a:t>, </a:t>
            </a:r>
            <a:r>
              <a:rPr lang="sk-SK" sz="1600" b="1" dirty="0"/>
              <a:t>najmä ílových 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600" dirty="0"/>
              <a:t>Spravidla </a:t>
            </a:r>
            <a:r>
              <a:rPr lang="sk-SK" sz="1600" b="1" dirty="0"/>
              <a:t>zvyšovaním stupňa </a:t>
            </a:r>
            <a:r>
              <a:rPr lang="sk-SK" sz="1600" b="1" dirty="0" err="1"/>
              <a:t>disperznosti</a:t>
            </a:r>
            <a:r>
              <a:rPr lang="sk-SK" sz="1600" b="1" dirty="0"/>
              <a:t> </a:t>
            </a:r>
            <a:r>
              <a:rPr lang="sk-SK" sz="1600" dirty="0"/>
              <a:t>minerálneho podielu dochádza k </a:t>
            </a:r>
            <a:r>
              <a:rPr lang="sk-SK" sz="1600" b="1" dirty="0"/>
              <a:t>znižovaniu obsahu kremíka </a:t>
            </a:r>
            <a:r>
              <a:rPr lang="sk-SK" sz="1600" dirty="0"/>
              <a:t>a súčasnému </a:t>
            </a:r>
            <a:r>
              <a:rPr lang="sk-SK" sz="1600" b="1" dirty="0"/>
              <a:t>narastaniu zastúpenia ďalších prvkov</a:t>
            </a:r>
            <a:r>
              <a:rPr lang="sk-SK" sz="1600" dirty="0"/>
              <a:t> ako sú hliník, železo, vápnik, horčík a draslík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FC1FBB4-035A-6C52-4DDA-CD75247290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4890" y="803438"/>
            <a:ext cx="3477110" cy="573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8186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6F1846-C9EE-FFC9-CFE5-2B0A3EFCC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503AC82-FDA2-D3C6-5C54-D7E080ECB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Minerálny podiel pôdy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F42649DD-D6C3-E596-4C83-6EFB3CF753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8" y="946562"/>
            <a:ext cx="7411216" cy="5661210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Piesočnatá a prachová frakcia </a:t>
            </a:r>
            <a:r>
              <a:rPr lang="sk-SK" sz="1200" dirty="0"/>
              <a:t>obsahujú kryštalické minerálne častice pôvodom z hornín, alebo ich fragmentov ale i mikrokryštalické agregáty prípadne amorfné zložky tvorené z CaCO3, hydroxidov Al a Fe alebo Si, ktoré vznikli z produktov zvetrávania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Základnými minerálmi nachádzajúcimi sa v pôdach vo frakciách piesku a prachu sú:</a:t>
            </a:r>
          </a:p>
          <a:p>
            <a:pPr lvl="1"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Kremeň, SiO2 </a:t>
            </a:r>
            <a:r>
              <a:rPr lang="sk-SK" sz="1200" dirty="0"/>
              <a:t>-  najrozšírenejší minerál vo väčšine pôd, je najodolnejší voči rozkladu. V pôdach vyvinutých na sedimentárnych horninách, v piesočnatých a prachových </a:t>
            </a:r>
            <a:r>
              <a:rPr lang="sk-SK" sz="1200" dirty="0" err="1"/>
              <a:t>frakciach</a:t>
            </a:r>
            <a:r>
              <a:rPr lang="sk-SK" sz="1200" dirty="0"/>
              <a:t> je jeho zastúpenie až 90 - 95 %</a:t>
            </a:r>
          </a:p>
          <a:p>
            <a:pPr lvl="1"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Živce: draselné živce </a:t>
            </a:r>
            <a:r>
              <a:rPr lang="sk-SK" sz="1200" dirty="0"/>
              <a:t>- K(AlSi3O8) - </a:t>
            </a:r>
            <a:r>
              <a:rPr lang="sk-SK" sz="1200" dirty="0" err="1"/>
              <a:t>ortoklas</a:t>
            </a:r>
            <a:r>
              <a:rPr lang="sk-SK" sz="1200" dirty="0"/>
              <a:t>, </a:t>
            </a:r>
            <a:r>
              <a:rPr lang="sk-SK" sz="1200" dirty="0" err="1"/>
              <a:t>sanidín</a:t>
            </a:r>
            <a:r>
              <a:rPr lang="sk-SK" sz="1200" dirty="0"/>
              <a:t>, </a:t>
            </a:r>
            <a:r>
              <a:rPr lang="sk-SK" sz="1200" dirty="0" err="1"/>
              <a:t>mikroklin</a:t>
            </a:r>
            <a:r>
              <a:rPr lang="sk-SK" sz="1200" dirty="0"/>
              <a:t>, sú za určitých podmienok odolné voči zvetrávaniu; </a:t>
            </a:r>
            <a:r>
              <a:rPr lang="sk-SK" sz="1200" b="1" dirty="0" err="1"/>
              <a:t>plagioklasy</a:t>
            </a:r>
            <a:r>
              <a:rPr lang="sk-SK" sz="1200" dirty="0"/>
              <a:t>, sú sériou zmiešaných kryštálov, počínajúc </a:t>
            </a:r>
            <a:r>
              <a:rPr lang="sk-SK" sz="1200" dirty="0" err="1"/>
              <a:t>albitom</a:t>
            </a:r>
            <a:r>
              <a:rPr lang="sk-SK" sz="1200" dirty="0"/>
              <a:t>, čiže Na-živcom a končiac </a:t>
            </a:r>
            <a:r>
              <a:rPr lang="sk-SK" sz="1200" dirty="0" err="1"/>
              <a:t>anortitom</a:t>
            </a:r>
            <a:r>
              <a:rPr lang="sk-SK" sz="1200" dirty="0"/>
              <a:t>, </a:t>
            </a:r>
            <a:r>
              <a:rPr lang="sk-SK" sz="1200" dirty="0" err="1"/>
              <a:t>t.j</a:t>
            </a:r>
            <a:r>
              <a:rPr lang="sk-SK" sz="1200" dirty="0"/>
              <a:t>. Ca-živcom. Je známe, že Na-bohaté zložky sú rovnako odolné voči zvetrávaniu ako </a:t>
            </a:r>
            <a:r>
              <a:rPr lang="sk-SK" sz="1200" dirty="0" err="1"/>
              <a:t>ortoklas</a:t>
            </a:r>
            <a:r>
              <a:rPr lang="sk-SK" sz="1200" dirty="0"/>
              <a:t>, kým Ca-bohaté zložky sú ľahšie </a:t>
            </a:r>
            <a:r>
              <a:rPr lang="sk-SK" sz="1200" dirty="0" err="1"/>
              <a:t>zvetrateľné</a:t>
            </a:r>
            <a:endParaRPr lang="sk-SK" sz="1200" dirty="0"/>
          </a:p>
          <a:p>
            <a:pPr lvl="1"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Sľudy - </a:t>
            </a:r>
            <a:r>
              <a:rPr lang="sk-SK" sz="1200" b="1" dirty="0" err="1"/>
              <a:t>dioktaédrické</a:t>
            </a:r>
            <a:r>
              <a:rPr lang="sk-SK" sz="1200" b="1" dirty="0"/>
              <a:t> </a:t>
            </a:r>
            <a:r>
              <a:rPr lang="sk-SK" sz="1200" dirty="0"/>
              <a:t>neobsahujú dvojmocné kovy, napr. muskovit, </a:t>
            </a:r>
            <a:r>
              <a:rPr lang="sk-SK" sz="1200" dirty="0" err="1"/>
              <a:t>hlinitokremičitan</a:t>
            </a:r>
            <a:r>
              <a:rPr lang="sk-SK" sz="1200" dirty="0"/>
              <a:t> draselný - KAl2(AlSi3O10)(F,OH)2, sú značne stabilné voči zvetrávaniu; </a:t>
            </a:r>
            <a:r>
              <a:rPr lang="sk-SK" sz="1200" b="1" dirty="0" err="1"/>
              <a:t>trioktaédrické</a:t>
            </a:r>
            <a:r>
              <a:rPr lang="sk-SK" sz="1200" b="1" dirty="0"/>
              <a:t> sľudy </a:t>
            </a:r>
            <a:r>
              <a:rPr lang="sk-SK" sz="1200" dirty="0"/>
              <a:t>obvykle obsahujúce dvojmocné kovy, napr. biotit, </a:t>
            </a:r>
            <a:r>
              <a:rPr lang="sk-SK" sz="1200" dirty="0" err="1"/>
              <a:t>hlinitokremičitan</a:t>
            </a:r>
            <a:r>
              <a:rPr lang="sk-SK" sz="1200" dirty="0"/>
              <a:t> železnato-</a:t>
            </a:r>
            <a:r>
              <a:rPr lang="sk-SK" sz="1200" dirty="0" err="1"/>
              <a:t>horečnato</a:t>
            </a:r>
            <a:r>
              <a:rPr lang="sk-SK" sz="1200" dirty="0"/>
              <a:t>-draselný, K(</a:t>
            </a:r>
            <a:r>
              <a:rPr lang="sk-SK" sz="1200" dirty="0" err="1"/>
              <a:t>MgFe</a:t>
            </a:r>
            <a:r>
              <a:rPr lang="sk-SK" sz="1200" dirty="0"/>
              <a:t>)3(AlSi3O10)(F,OH)2, patria medzi </a:t>
            </a:r>
            <a:r>
              <a:rPr lang="sk-SK" sz="1200" dirty="0" err="1"/>
              <a:t>máloodolné</a:t>
            </a:r>
            <a:r>
              <a:rPr lang="sk-SK" sz="1200" dirty="0"/>
              <a:t> voči rozkladu; </a:t>
            </a:r>
            <a:r>
              <a:rPr lang="sk-SK" sz="1200" b="1" dirty="0"/>
              <a:t>glaukonit</a:t>
            </a:r>
            <a:r>
              <a:rPr lang="sk-SK" sz="1200" dirty="0"/>
              <a:t>, draselná </a:t>
            </a:r>
            <a:r>
              <a:rPr lang="sk-SK" sz="1200" dirty="0" err="1"/>
              <a:t>ilovitá</a:t>
            </a:r>
            <a:r>
              <a:rPr lang="sk-SK" sz="1200" dirty="0"/>
              <a:t> sľuda</a:t>
            </a:r>
          </a:p>
          <a:p>
            <a:pPr lvl="1"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Fe, Mg – silikáty</a:t>
            </a:r>
            <a:r>
              <a:rPr lang="sk-SK" sz="1200" dirty="0"/>
              <a:t> - </a:t>
            </a:r>
            <a:r>
              <a:rPr lang="sk-SK" sz="1200" b="1" dirty="0" err="1"/>
              <a:t>pyroxény</a:t>
            </a:r>
            <a:r>
              <a:rPr lang="sk-SK" sz="1200" b="1" dirty="0"/>
              <a:t> </a:t>
            </a:r>
            <a:r>
              <a:rPr lang="sk-SK" sz="1200" dirty="0"/>
              <a:t>(</a:t>
            </a:r>
            <a:r>
              <a:rPr lang="sk-SK" sz="1200" dirty="0" err="1"/>
              <a:t>MgFe</a:t>
            </a:r>
            <a:r>
              <a:rPr lang="sk-SK" sz="1200" dirty="0"/>
              <a:t>)2 (Si2O6), </a:t>
            </a:r>
            <a:r>
              <a:rPr lang="sk-SK" sz="1200" b="1" dirty="0"/>
              <a:t>amfiboly</a:t>
            </a:r>
            <a:r>
              <a:rPr lang="sk-SK" sz="1200" dirty="0"/>
              <a:t> (</a:t>
            </a:r>
            <a:r>
              <a:rPr lang="sk-SK" sz="1200" dirty="0" err="1"/>
              <a:t>MgFe</a:t>
            </a:r>
            <a:r>
              <a:rPr lang="sk-SK" sz="1200" dirty="0"/>
              <a:t>)7 (Si4Oll)2 (OH)2 a </a:t>
            </a:r>
            <a:r>
              <a:rPr lang="sk-SK" sz="1200" b="1" dirty="0"/>
              <a:t>olivíny</a:t>
            </a:r>
            <a:r>
              <a:rPr lang="sk-SK" sz="1200" dirty="0"/>
              <a:t> (</a:t>
            </a:r>
            <a:r>
              <a:rPr lang="sk-SK" sz="1200" dirty="0" err="1"/>
              <a:t>MgFe</a:t>
            </a:r>
            <a:r>
              <a:rPr lang="sk-SK" sz="1200" dirty="0"/>
              <a:t>)2SiO4. Mg a Fe ióny môžu byť substituované obvykle Ca2+-iónmi. Tieto minerály nie sú veľmi odolné voči rozkladu</a:t>
            </a:r>
          </a:p>
          <a:p>
            <a:pPr lvl="1"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Rôzne minerály ako </a:t>
            </a:r>
            <a:r>
              <a:rPr lang="sk-SK" sz="1200" b="1" dirty="0" err="1"/>
              <a:t>zirkon</a:t>
            </a:r>
            <a:r>
              <a:rPr lang="sk-SK" sz="1200" dirty="0"/>
              <a:t>, </a:t>
            </a:r>
            <a:r>
              <a:rPr lang="sk-SK" sz="1200" b="1" dirty="0"/>
              <a:t>granáty</a:t>
            </a:r>
            <a:r>
              <a:rPr lang="sk-SK" sz="1200" dirty="0"/>
              <a:t>, </a:t>
            </a:r>
            <a:r>
              <a:rPr lang="sk-SK" sz="1200" b="1" dirty="0"/>
              <a:t>apatit</a:t>
            </a:r>
            <a:r>
              <a:rPr lang="sk-SK" sz="1200" dirty="0"/>
              <a:t>, </a:t>
            </a:r>
            <a:r>
              <a:rPr lang="sk-SK" sz="1200" b="1" dirty="0"/>
              <a:t>ilmenit</a:t>
            </a:r>
            <a:r>
              <a:rPr lang="sk-SK" sz="1200" dirty="0"/>
              <a:t>, </a:t>
            </a:r>
            <a:r>
              <a:rPr lang="sk-SK" sz="1200" b="1" dirty="0"/>
              <a:t>hematit </a:t>
            </a:r>
            <a:r>
              <a:rPr lang="sk-SK" sz="1200" dirty="0"/>
              <a:t>a </a:t>
            </a:r>
            <a:r>
              <a:rPr lang="sk-SK" sz="1200" b="1" dirty="0"/>
              <a:t>magnetit</a:t>
            </a:r>
            <a:endParaRPr lang="sk-SK" sz="1200" dirty="0"/>
          </a:p>
          <a:p>
            <a:pPr lvl="1"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V pieskovej a prachovej frakcii môžu byť zastúpené aj ílové minerály ako </a:t>
            </a:r>
            <a:r>
              <a:rPr lang="sk-SK" sz="1200" dirty="0" err="1"/>
              <a:t>vermikulity</a:t>
            </a:r>
            <a:r>
              <a:rPr lang="sk-SK" sz="1200" dirty="0"/>
              <a:t> a chlority hlavne v pôdach vytvorených na bázických vyvretých horninách. Kaolinity sú často prítomné, pôvodom sú z granitov. Tieto ílové minerály môžu byť cementované hydratovanými oxidmi železa a hliníka, alebo dehydratovanými oxidmi Fe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Poznatky o množstve týchto minerálov v pôde sú dôležité ako z fyzikálneho, tak i chemického hľadiska. Veľké častice a ich prítomnosť ovplyvňujú permeabilitu, zároveň však majú malú povrchovú plochu a tým aj nízku sorpčnú schopnosť</a:t>
            </a:r>
          </a:p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endParaRPr lang="sk-SK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B2A71A-88C8-E22F-5D4B-1C2A1087A6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1554" y="3191727"/>
            <a:ext cx="4209612" cy="1262884"/>
          </a:xfrm>
          <a:prstGeom prst="rect">
            <a:avLst/>
          </a:prstGeom>
        </p:spPr>
      </p:pic>
      <p:sp>
        <p:nvSpPr>
          <p:cNvPr id="5" name="Zástupný objekt pre obsah 2">
            <a:extLst>
              <a:ext uri="{FF2B5EF4-FFF2-40B4-BE49-F238E27FC236}">
                <a16:creationId xmlns:a16="http://schemas.microsoft.com/office/drawing/2014/main" id="{60DCBFB7-7FD0-4C4A-00A2-10F35FBA1B6F}"/>
              </a:ext>
            </a:extLst>
          </p:cNvPr>
          <p:cNvSpPr txBox="1">
            <a:spLocks/>
          </p:cNvSpPr>
          <p:nvPr/>
        </p:nvSpPr>
        <p:spPr>
          <a:xfrm>
            <a:off x="7970398" y="1799354"/>
            <a:ext cx="4288652" cy="16296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Chemické zloženie </a:t>
            </a:r>
            <a:r>
              <a:rPr lang="sk-SK" sz="1200" dirty="0" err="1"/>
              <a:t>pôdotvorných</a:t>
            </a:r>
            <a:r>
              <a:rPr lang="sk-SK" sz="1200" dirty="0"/>
              <a:t> hornín, substrátov a pôd sa vyznačuje veľkou rôznorodosťou a premenlivosťou. Podstatnú časť tvoria obvykle oxidy Si, Al, Fe, Mg, Ca, Na a K, niekedy až 99 % v litosfére, na oxidy ostatných prvkov pripadá len 1% </a:t>
            </a:r>
          </a:p>
        </p:txBody>
      </p:sp>
    </p:spTree>
    <p:extLst>
      <p:ext uri="{BB962C8B-B14F-4D97-AF65-F5344CB8AC3E}">
        <p14:creationId xmlns:p14="http://schemas.microsoft.com/office/powerpoint/2010/main" val="1226295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6A97F7-BE4C-4FE9-4DE2-B76331BF7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36E1360-E43E-05E6-B0EA-0AA1631A4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Minerálny podiel pôdy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EE0734A8-F625-46B4-47CD-B1E1ADE203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93" y="945040"/>
            <a:ext cx="9630033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Ílová  frakcia </a:t>
            </a:r>
            <a:r>
              <a:rPr lang="sk-SK" sz="1200" dirty="0"/>
              <a:t>je mineralogicky diferencovaná od piesočnatej a prachovej frakcie v pôdach</a:t>
            </a:r>
          </a:p>
          <a:p>
            <a:pPr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Je zložená hlavne z minerálov - produktov zvetrávania - nenachádzajúcich sa v </a:t>
            </a:r>
            <a:r>
              <a:rPr lang="sk-SK" sz="1200" dirty="0" err="1"/>
              <a:t>nezvetralých</a:t>
            </a:r>
            <a:r>
              <a:rPr lang="sk-SK" sz="1200" dirty="0"/>
              <a:t> horninách</a:t>
            </a:r>
          </a:p>
          <a:p>
            <a:pPr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Hrubšie ílové frakcie môžu obsahovať ešte značné množstvo kremeňa a niečo sľúd, kým jemnejšie ílové frakcie sú tvorené hlavne ílovými minerálmi a ďalšími produktami zvetrávania, napr. hydratovanými oxidmi Fe, Al, Ti a Mn</a:t>
            </a:r>
          </a:p>
          <a:p>
            <a:pPr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Ako hlavné minerály v ílovej frakcii sú hydratované sľudy - </a:t>
            </a:r>
            <a:r>
              <a:rPr lang="sk-SK" sz="1200" dirty="0" err="1"/>
              <a:t>illity</a:t>
            </a:r>
            <a:r>
              <a:rPr lang="sk-SK" sz="1200" dirty="0"/>
              <a:t> a </a:t>
            </a:r>
            <a:r>
              <a:rPr lang="sk-SK" sz="1200" dirty="0" err="1"/>
              <a:t>vermikulity</a:t>
            </a:r>
            <a:r>
              <a:rPr lang="sk-SK" sz="1200" dirty="0"/>
              <a:t>, kaolinity, </a:t>
            </a:r>
            <a:r>
              <a:rPr lang="sk-SK" sz="1200" dirty="0" err="1"/>
              <a:t>halloyzity</a:t>
            </a:r>
            <a:r>
              <a:rPr lang="sk-SK" sz="1200" dirty="0"/>
              <a:t>, </a:t>
            </a:r>
            <a:r>
              <a:rPr lang="sk-SK" sz="1200" dirty="0" err="1"/>
              <a:t>montmorillonity</a:t>
            </a:r>
            <a:endParaRPr lang="sk-SK" sz="1200" dirty="0"/>
          </a:p>
          <a:p>
            <a:pPr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Z agronomického hľadiska určujeme hodnotu minerálov v pôde podľa obsahu a druhu prístupných živín pre rastliny. V procese zvetrávania sa z minerálov uvoľňujú biogénne prvky, ktoré čiastočne </a:t>
            </a:r>
            <a:r>
              <a:rPr lang="sk-SK" sz="1200" dirty="0" err="1"/>
              <a:t>prechá-dzajú</a:t>
            </a:r>
            <a:r>
              <a:rPr lang="sk-SK" sz="1200" dirty="0"/>
              <a:t> do rozpustných foriem a z časti sa viažu na pôdne koloidy</a:t>
            </a:r>
          </a:p>
          <a:p>
            <a:pPr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Podľa množstva minerálov</a:t>
            </a:r>
            <a:r>
              <a:rPr lang="sk-SK" sz="1200" dirty="0"/>
              <a:t> bohatých na hlavné biogénne prvky sa posudzuje i </a:t>
            </a:r>
            <a:r>
              <a:rPr lang="sk-SK" sz="1200" b="1" dirty="0"/>
              <a:t>minerálna sila pôdy: </a:t>
            </a:r>
            <a:br>
              <a:rPr lang="sk-SK" sz="1200" b="1" dirty="0"/>
            </a:br>
            <a:r>
              <a:rPr lang="sk-SK" sz="1200" dirty="0"/>
              <a:t>pomer </a:t>
            </a:r>
            <a:r>
              <a:rPr lang="sk-SK" sz="1200" dirty="0" err="1"/>
              <a:t>zvetrateľného</a:t>
            </a:r>
            <a:r>
              <a:rPr lang="sk-SK" sz="1200" dirty="0"/>
              <a:t> minerálneho podielu v pôde s obsahom biogénnych prvkov k celkovému minerálnemu podielu pôdy</a:t>
            </a:r>
          </a:p>
          <a:p>
            <a:pPr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r>
              <a:rPr lang="sk-SK" sz="1200" dirty="0"/>
              <a:t>Na základe „minerálnej sily pôdy“ Novák (l954) zatriedil pôdy do kategórií:</a:t>
            </a:r>
          </a:p>
          <a:p>
            <a:pPr>
              <a:lnSpc>
                <a:spcPct val="150000"/>
              </a:lnSpc>
              <a:spcBef>
                <a:spcPts val="300"/>
              </a:spcBef>
              <a:buClr>
                <a:schemeClr val="tx2">
                  <a:lumMod val="75000"/>
                </a:schemeClr>
              </a:buClr>
            </a:pPr>
            <a:endParaRPr lang="sk-SK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CFE2CF-8A6C-F187-3683-0CDE553EB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56" y="4435581"/>
            <a:ext cx="11659145" cy="1824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7872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82A1D2-23F0-9409-F381-34F46F614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2F278E2-C63B-3C2F-3326-2AB79049C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Minerálny podiel pôdy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F31C1FF4-3447-009E-99D9-99102C867E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8" y="946562"/>
            <a:ext cx="8678561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Íl má veľký vplyv na fyzikálno-chemickú sorpciu pôdy, ktorá spočíva vo výmene iónov medzi pôdnym sorpčným komplexom a pôdnym roztokom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Ílová frakcia pôdy je jedným zo zdrojov pôdnych koloidov, tvoriacich pôdny sorpčný komplex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Na povrch pôdnych koloidov sa viažu ióny, z ktorých výmenné pôdne bázy, t. j. katióny Ca2+, Mg2+, K+, Na+ sú významným zdrojom živín pre rastliny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Výmena iónov medzi pôdnym roztokom a sorpčným komplexom zabraňuje vyplavovaniu pôdnych báz/živín z pôdneho komplexu, na druhej strane uvoľňovanie živín zo sorpčného komplexu do pôdneho roztoku transformuje tieto živiny do formy ľahšie prístupnej rastlinám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Celková sorpčná kapacita (T): najväčšie množstvo iónov v mmol (p+), ktoré môže pútať 1 kg pôdy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dirty="0"/>
              <a:t>Piesočnaté pôdy 20 až 100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dirty="0"/>
              <a:t>Hlinité 200 až 300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dirty="0"/>
              <a:t>Ílovité 400 až 500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dirty="0"/>
              <a:t>Organické (</a:t>
            </a:r>
            <a:r>
              <a:rPr lang="sk-SK" sz="1000" dirty="0" err="1"/>
              <a:t>organozem</a:t>
            </a:r>
            <a:r>
              <a:rPr lang="sk-SK" sz="1000" dirty="0"/>
              <a:t>) okolo 1 500 mmol (p+).kg-1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Ak poznáme celkové množstvo výmenných pôdnych báz (CEC) a celkovú sorpčnú kapacitu (T) môžeme vyjadriť percentuálny stupeň nasýtenia pôdy výmennými bázickými katiónmi (V) na základe vzťahu: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 = (CEC / T) × 100</a:t>
            </a:r>
          </a:p>
          <a:p>
            <a:pPr marL="0" indent="0">
              <a:lnSpc>
                <a:spcPct val="150000"/>
              </a:lnSpc>
              <a:buClr>
                <a:schemeClr val="tx2">
                  <a:lumMod val="75000"/>
                </a:schemeClr>
              </a:buClr>
              <a:buNone/>
            </a:pPr>
            <a:endParaRPr lang="sk-SK" sz="1200" dirty="0"/>
          </a:p>
        </p:txBody>
      </p:sp>
    </p:spTree>
    <p:extLst>
      <p:ext uri="{BB962C8B-B14F-4D97-AF65-F5344CB8AC3E}">
        <p14:creationId xmlns:p14="http://schemas.microsoft.com/office/powerpoint/2010/main" val="2128730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2BFE9-4975-FBD8-5ACF-588B3789F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46EF05A-CE9D-C100-7C9A-5E9E0353C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Primárne minerály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EFD8A512-81FC-B240-2749-C0FC5A8536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8" y="946562"/>
            <a:ext cx="9049264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Primárne minerály sa vyskytujú v pôde vo forme zvyškov magmatických hornín. Sú hlavnou zásobárňou minerálnych živín pre rastliny. Fyzikálno-chemické procesy v pôde ovplyvňujú nepatrne, pretože vytvárajú pomerne veľké zrná (sú hlavnou súčasťou piesku a prachu), ktoré majú malý špecifický povrch.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K najdôležitejším primárnym minerálom patria: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Kremeň – SiO2 </a:t>
            </a:r>
            <a:r>
              <a:rPr lang="sk-SK" sz="1400" dirty="0"/>
              <a:t>– v prírode nepodlieha chemickým premenám len </a:t>
            </a:r>
            <a:r>
              <a:rPr lang="sk-SK" sz="1400" dirty="0" err="1"/>
              <a:t>mechnicky</a:t>
            </a:r>
            <a:r>
              <a:rPr lang="sk-SK" sz="1400" dirty="0"/>
              <a:t> sa drobí. Preto je výrazne zastúpený v pôdach a mechanických sedimentoch.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Živce</a:t>
            </a:r>
            <a:r>
              <a:rPr lang="sk-SK" sz="1400" dirty="0"/>
              <a:t> – </a:t>
            </a:r>
            <a:r>
              <a:rPr lang="sk-SK" sz="1400" dirty="0" err="1"/>
              <a:t>alumosilikáty</a:t>
            </a:r>
            <a:r>
              <a:rPr lang="sk-SK" sz="1400" dirty="0"/>
              <a:t> - </a:t>
            </a:r>
            <a:r>
              <a:rPr lang="sk-SK" sz="1400" b="1" dirty="0"/>
              <a:t>draselný živec </a:t>
            </a:r>
            <a:r>
              <a:rPr lang="sk-SK" sz="1400" dirty="0"/>
              <a:t>(</a:t>
            </a:r>
            <a:r>
              <a:rPr lang="sk-SK" sz="1400" dirty="0" err="1"/>
              <a:t>ortoklas</a:t>
            </a:r>
            <a:r>
              <a:rPr lang="sk-SK" sz="1400" dirty="0"/>
              <a:t>) K(AlSi3O8); </a:t>
            </a:r>
            <a:r>
              <a:rPr lang="sk-SK" sz="1400" b="1" dirty="0"/>
              <a:t>sodný živec </a:t>
            </a:r>
            <a:r>
              <a:rPr lang="sk-SK" sz="1400" dirty="0"/>
              <a:t>(</a:t>
            </a:r>
            <a:r>
              <a:rPr lang="sk-SK" sz="1400" dirty="0" err="1"/>
              <a:t>albit</a:t>
            </a:r>
            <a:r>
              <a:rPr lang="sk-SK" sz="1400" dirty="0"/>
              <a:t>) Na(AlSi3O8); </a:t>
            </a:r>
            <a:r>
              <a:rPr lang="sk-SK" sz="1400" b="1" dirty="0"/>
              <a:t>vápenatý živec </a:t>
            </a:r>
            <a:r>
              <a:rPr lang="sk-SK" sz="1400" dirty="0"/>
              <a:t>(</a:t>
            </a:r>
            <a:r>
              <a:rPr lang="sk-SK" sz="1400" dirty="0" err="1"/>
              <a:t>anorlit</a:t>
            </a:r>
            <a:r>
              <a:rPr lang="sk-SK" sz="1400" dirty="0"/>
              <a:t>) Ca(Al2Si2O8); Medzi </a:t>
            </a:r>
            <a:r>
              <a:rPr lang="sk-SK" sz="1400" dirty="0" err="1"/>
              <a:t>albitom</a:t>
            </a:r>
            <a:r>
              <a:rPr lang="sk-SK" sz="1400" dirty="0"/>
              <a:t> a </a:t>
            </a:r>
            <a:r>
              <a:rPr lang="sk-SK" sz="1400" dirty="0" err="1"/>
              <a:t>anorlitom</a:t>
            </a:r>
            <a:r>
              <a:rPr lang="sk-SK" sz="1400" dirty="0"/>
              <a:t> existujú </a:t>
            </a:r>
            <a:r>
              <a:rPr lang="sk-SK" sz="1400" b="1" dirty="0" err="1"/>
              <a:t>plagioklasy</a:t>
            </a:r>
            <a:r>
              <a:rPr lang="sk-SK" sz="1400" dirty="0"/>
              <a:t> (sodno-vápenaté živce); </a:t>
            </a:r>
            <a:r>
              <a:rPr lang="sk-SK" sz="1400" dirty="0" err="1"/>
              <a:t>Ortoklas</a:t>
            </a:r>
            <a:r>
              <a:rPr lang="sk-SK" sz="1400" dirty="0"/>
              <a:t> je hlavným zdrojom draslíka a </a:t>
            </a:r>
            <a:r>
              <a:rPr lang="sk-SK" sz="1400" dirty="0" err="1"/>
              <a:t>plagioklasy</a:t>
            </a:r>
            <a:r>
              <a:rPr lang="sk-SK" sz="1400" dirty="0"/>
              <a:t> vápnika a sodíka v pôde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Zástupcovia živcov  s vysokým obsahom draslíka je </a:t>
            </a:r>
            <a:r>
              <a:rPr lang="sk-SK" sz="1400" b="1" dirty="0" err="1"/>
              <a:t>leucit</a:t>
            </a:r>
            <a:r>
              <a:rPr lang="sk-SK" sz="1400" dirty="0"/>
              <a:t> – K(AlSi2O6) a so zvýšeným obsahom sodíka </a:t>
            </a:r>
            <a:r>
              <a:rPr lang="sk-SK" sz="1400" b="1" dirty="0" err="1"/>
              <a:t>nefelín</a:t>
            </a:r>
            <a:r>
              <a:rPr lang="sk-SK" sz="1400" dirty="0"/>
              <a:t> – Na(AlSiO4), Živce sú súčasťou hlavne hrubších frakcií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Sľudy</a:t>
            </a:r>
            <a:r>
              <a:rPr lang="sk-SK" sz="1400" dirty="0"/>
              <a:t> – </a:t>
            </a:r>
            <a:r>
              <a:rPr lang="sk-SK" sz="1400" dirty="0" err="1"/>
              <a:t>alumosilikáty</a:t>
            </a:r>
            <a:r>
              <a:rPr lang="sk-SK" sz="1400" dirty="0"/>
              <a:t> – sú veľmi rozšírené minerály. Majú </a:t>
            </a:r>
            <a:r>
              <a:rPr lang="sk-SK" sz="1400" dirty="0" err="1"/>
              <a:t>šupinkovitý</a:t>
            </a:r>
            <a:r>
              <a:rPr lang="sk-SK" sz="1400" dirty="0"/>
              <a:t> tvar a výbornú štiepateľnosť - </a:t>
            </a:r>
            <a:r>
              <a:rPr lang="sk-SK" sz="1400" b="1" dirty="0"/>
              <a:t>biotit </a:t>
            </a:r>
            <a:r>
              <a:rPr lang="sk-SK" sz="1400" dirty="0"/>
              <a:t>– K(Mg, Fe)3[AlSi3O10][OH, F]2 – tmavá sľuda; </a:t>
            </a:r>
            <a:r>
              <a:rPr lang="sk-SK" sz="1400" b="1" dirty="0"/>
              <a:t>muskovit </a:t>
            </a:r>
            <a:r>
              <a:rPr lang="sk-SK" sz="1400" dirty="0"/>
              <a:t>– KAl2[AlSi3O10][OH, F]2 – svetlá sľuda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  <p:pic>
        <p:nvPicPr>
          <p:cNvPr id="4" name="Picture 3" descr="A pile of silver pieces&#10;&#10;AI-generated content may be incorrect.">
            <a:extLst>
              <a:ext uri="{FF2B5EF4-FFF2-40B4-BE49-F238E27FC236}">
                <a16:creationId xmlns:a16="http://schemas.microsoft.com/office/drawing/2014/main" id="{559E2C19-8F0F-B4FB-1310-3710BF12B7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562" y="4794420"/>
            <a:ext cx="2751438" cy="2063579"/>
          </a:xfrm>
          <a:prstGeom prst="rect">
            <a:avLst/>
          </a:prstGeom>
        </p:spPr>
      </p:pic>
      <p:pic>
        <p:nvPicPr>
          <p:cNvPr id="6" name="Picture 5" descr="A group of rocks on a white surface&#10;&#10;AI-generated content may be incorrect.">
            <a:extLst>
              <a:ext uri="{FF2B5EF4-FFF2-40B4-BE49-F238E27FC236}">
                <a16:creationId xmlns:a16="http://schemas.microsoft.com/office/drawing/2014/main" id="{A00C5556-3B26-9054-856D-1F5BD57D94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560" y="3238522"/>
            <a:ext cx="2751439" cy="1562075"/>
          </a:xfrm>
          <a:prstGeom prst="rect">
            <a:avLst/>
          </a:prstGeom>
        </p:spPr>
      </p:pic>
      <p:pic>
        <p:nvPicPr>
          <p:cNvPr id="9" name="Picture 8" descr="A pile of rocks on a white background&#10;&#10;AI-generated content may be incorrect.">
            <a:extLst>
              <a:ext uri="{FF2B5EF4-FFF2-40B4-BE49-F238E27FC236}">
                <a16:creationId xmlns:a16="http://schemas.microsoft.com/office/drawing/2014/main" id="{5C0EFC08-315B-D7FD-8093-970832F770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7748" y="1075038"/>
            <a:ext cx="2754251" cy="2065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8508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5738F-9C9F-F13F-0062-23A514BAB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3232E55-A470-1DE6-E0FB-BFB867B9C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Sekundárne minerály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89F3ED0A-532C-BDA2-D87B-720486B685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946562"/>
            <a:ext cx="10865707" cy="5661210"/>
          </a:xfrm>
        </p:spPr>
        <p:txBody>
          <a:bodyPr>
            <a:noAutofit/>
          </a:bodyPr>
          <a:lstStyle/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Sekundárne minerály vznikli pri zvetrávaní hornín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Najrozšírenejšie z nich sú </a:t>
            </a:r>
            <a:r>
              <a:rPr lang="sk-SK" sz="1400" b="1" dirty="0"/>
              <a:t>opál</a:t>
            </a:r>
            <a:r>
              <a:rPr lang="sk-SK" sz="1400" dirty="0"/>
              <a:t> – SiO2 . nH20; </a:t>
            </a:r>
            <a:r>
              <a:rPr lang="sk-SK" sz="1400" b="1" dirty="0"/>
              <a:t>kalcit </a:t>
            </a:r>
            <a:r>
              <a:rPr lang="sk-SK" sz="1400" dirty="0"/>
              <a:t>– CaCO3, zriedkavejšie</a:t>
            </a:r>
            <a:r>
              <a:rPr lang="sk-SK" sz="1400" b="1" dirty="0"/>
              <a:t> aragonit </a:t>
            </a:r>
            <a:r>
              <a:rPr lang="sk-SK" sz="1400" dirty="0"/>
              <a:t>– CaCO3; </a:t>
            </a:r>
            <a:r>
              <a:rPr lang="sk-SK" sz="1400" b="1" dirty="0"/>
              <a:t>dolomit </a:t>
            </a:r>
            <a:r>
              <a:rPr lang="sk-SK" sz="1400" dirty="0"/>
              <a:t>– </a:t>
            </a:r>
            <a:r>
              <a:rPr lang="sk-SK" sz="1400" dirty="0" err="1"/>
              <a:t>CaMg</a:t>
            </a:r>
            <a:r>
              <a:rPr lang="sk-SK" sz="1400" dirty="0"/>
              <a:t>(CO3)2; </a:t>
            </a:r>
            <a:r>
              <a:rPr lang="sk-SK" sz="1400" b="1" dirty="0"/>
              <a:t>vzácne magnezit </a:t>
            </a:r>
            <a:r>
              <a:rPr lang="sk-SK" sz="1400" dirty="0"/>
              <a:t>– MgCO3; </a:t>
            </a:r>
            <a:r>
              <a:rPr lang="sk-SK" sz="1400" b="1" dirty="0"/>
              <a:t>siderit </a:t>
            </a:r>
            <a:r>
              <a:rPr lang="sk-SK" sz="1400" dirty="0"/>
              <a:t>– FeCO3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Dôležitou skupinou sekundárnych minerálov sú ílové minerály, ktoré vznikli pri zvetrávaní primárnych minerálov. Od prvotných minerálov sa líšia chemickým zložením, vrstevnatou kryštalickou mriežkou a vysokou </a:t>
            </a:r>
            <a:r>
              <a:rPr lang="sk-SK" sz="1400" dirty="0" err="1"/>
              <a:t>disperznosťou</a:t>
            </a:r>
            <a:r>
              <a:rPr lang="sk-SK" sz="1400" dirty="0"/>
              <a:t>, väčšinou na úrovni koloidných rozmerov. Sú hlavnou zložkou ílovej frakcie pôd.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Základnými stavebnými časticami ílových minerálov sú kremíkové tetraédre (štvorsteny) – SiO44- (môžu byť aj AlO45-, resp. FeO45-) a </a:t>
            </a:r>
            <a:r>
              <a:rPr lang="sk-SK" sz="1400" dirty="0" err="1"/>
              <a:t>oktaédre</a:t>
            </a:r>
            <a:r>
              <a:rPr lang="sk-SK" sz="1400" dirty="0"/>
              <a:t> (osemsteny), najčastejšie Al2(OH)6, Mg3(OH)6 a Fe2(OH)6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Za základ klasifikácie ílových minerálov slúži vzájomné postavenie </a:t>
            </a:r>
            <a:r>
              <a:rPr lang="sk-SK" sz="1400" dirty="0" err="1"/>
              <a:t>tetraédrových</a:t>
            </a:r>
            <a:r>
              <a:rPr lang="sk-SK" sz="1400" dirty="0"/>
              <a:t> a </a:t>
            </a:r>
            <a:r>
              <a:rPr lang="sk-SK" sz="1400" dirty="0" err="1"/>
              <a:t>oktaédrových</a:t>
            </a:r>
            <a:r>
              <a:rPr lang="sk-SK" sz="1400" dirty="0"/>
              <a:t> elementárnych vrstiev v kryštalickej mriežke. V pôdach sa najčastejšie vyskytujú ílové minerály týchto základných skupín: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050" dirty="0"/>
              <a:t>1.	</a:t>
            </a:r>
            <a:r>
              <a:rPr lang="sk-SK" sz="1050" b="1" dirty="0" err="1"/>
              <a:t>Allofanová</a:t>
            </a:r>
            <a:r>
              <a:rPr lang="sk-SK" sz="1050" b="1" dirty="0"/>
              <a:t> </a:t>
            </a:r>
            <a:r>
              <a:rPr lang="sk-SK" sz="1050" dirty="0"/>
              <a:t>– bez pravidelnej štruktúry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050" dirty="0"/>
              <a:t>2.	</a:t>
            </a:r>
            <a:r>
              <a:rPr lang="sk-SK" sz="1050" b="1" dirty="0" err="1"/>
              <a:t>Kaolinitová</a:t>
            </a:r>
            <a:r>
              <a:rPr lang="sk-SK" sz="1050" dirty="0"/>
              <a:t> – štruktúra dvojvrstvová, označovaná tiež symbolom 1 : 1. Súčasť štruktúry tvorí jedna </a:t>
            </a:r>
            <a:r>
              <a:rPr lang="sk-SK" sz="1050" dirty="0" err="1"/>
              <a:t>tetraédrová</a:t>
            </a:r>
            <a:r>
              <a:rPr lang="sk-SK" sz="1050" dirty="0"/>
              <a:t> a jedna </a:t>
            </a:r>
            <a:r>
              <a:rPr lang="sk-SK" sz="1050" dirty="0" err="1"/>
              <a:t>oktaédrová</a:t>
            </a:r>
            <a:r>
              <a:rPr lang="sk-SK" sz="1050" dirty="0"/>
              <a:t> vrstva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050" dirty="0"/>
              <a:t>3.	</a:t>
            </a:r>
            <a:r>
              <a:rPr lang="sk-SK" sz="1050" b="1" dirty="0" err="1"/>
              <a:t>Montmorillonitová</a:t>
            </a:r>
            <a:r>
              <a:rPr lang="sk-SK" sz="1050" b="1" dirty="0"/>
              <a:t> </a:t>
            </a:r>
            <a:r>
              <a:rPr lang="sk-SK" sz="1050" dirty="0"/>
              <a:t>– štruktúra trojvrstvová, označovaná symbolom 2 : 1. </a:t>
            </a:r>
            <a:r>
              <a:rPr lang="sk-SK" sz="1050" dirty="0" err="1"/>
              <a:t>Oktaédrickú</a:t>
            </a:r>
            <a:r>
              <a:rPr lang="sk-SK" sz="1050" dirty="0"/>
              <a:t> vrstvu obklopujú dve </a:t>
            </a:r>
            <a:r>
              <a:rPr lang="sk-SK" sz="1050" dirty="0" err="1"/>
              <a:t>tetraédrické</a:t>
            </a:r>
            <a:r>
              <a:rPr lang="sk-SK" sz="1050" dirty="0"/>
              <a:t> vrstvy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050" dirty="0"/>
              <a:t>4.	</a:t>
            </a:r>
            <a:r>
              <a:rPr lang="sk-SK" sz="1050" b="1" dirty="0" err="1"/>
              <a:t>Hydrosľudová</a:t>
            </a:r>
            <a:r>
              <a:rPr lang="sk-SK" sz="1050" b="1" dirty="0"/>
              <a:t> </a:t>
            </a:r>
            <a:r>
              <a:rPr lang="sk-SK" sz="1050" dirty="0"/>
              <a:t>– štruktúra podobná ako </a:t>
            </a:r>
            <a:r>
              <a:rPr lang="sk-SK" sz="1050" dirty="0" err="1"/>
              <a:t>montmorillonitová</a:t>
            </a:r>
            <a:r>
              <a:rPr lang="sk-SK" sz="1050" dirty="0"/>
              <a:t>. Medzi </a:t>
            </a:r>
            <a:r>
              <a:rPr lang="sk-SK" sz="1050" dirty="0" err="1"/>
              <a:t>trojvrstvami</a:t>
            </a:r>
            <a:r>
              <a:rPr lang="sk-SK" sz="1050" dirty="0"/>
              <a:t> je viazaný draslík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V pôdach sa ďalej vyskytuje skupina chloritu – skladá sa  zo striedajúcich sa sľudových a </a:t>
            </a:r>
            <a:r>
              <a:rPr lang="sk-SK" sz="1400" dirty="0" err="1"/>
              <a:t>brucitových</a:t>
            </a:r>
            <a:r>
              <a:rPr lang="sk-SK" sz="1400" dirty="0"/>
              <a:t> (Mg, Al)6(OH)12) vrstiev (symbol je teda 2 : 1 : 1 (2 : 2)). Ďalšia skupina </a:t>
            </a:r>
            <a:r>
              <a:rPr lang="sk-SK" sz="1400" dirty="0" err="1"/>
              <a:t>sepiolitu</a:t>
            </a:r>
            <a:r>
              <a:rPr lang="sk-SK" sz="1400" dirty="0"/>
              <a:t> (vodnatý ílový minerál s Mg), morská pena sa vyskytuje zriedka.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Vedľa iných minerálov, ktoré sú stavané štruktúrne jednotne, vyskytuje sa v pôdach veľa takých, ktoré sa skladajú z pravidelne alebo nepravidelne sa striedajúcich elementárnych vrstiev dvoch, alebo viacerých ílových minerálov. Súhrnne sa označujú ako zmiešané vrstevnaté ílové minerály.</a:t>
            </a:r>
          </a:p>
          <a:p>
            <a:pPr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</p:spTree>
    <p:extLst>
      <p:ext uri="{BB962C8B-B14F-4D97-AF65-F5344CB8AC3E}">
        <p14:creationId xmlns:p14="http://schemas.microsoft.com/office/powerpoint/2010/main" val="195005444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47AD6-D9A5-93B0-978D-5BCDC0970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F3AC071-139C-C388-C8EF-D66AF6E50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Ílové minerály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05D0E662-C796-7343-CF39-62414EBE7C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9" y="946562"/>
            <a:ext cx="5428734" cy="5661210"/>
          </a:xfrm>
        </p:spPr>
        <p:txBody>
          <a:bodyPr>
            <a:noAutofit/>
          </a:bodyPr>
          <a:lstStyle/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Kaolinit</a:t>
            </a:r>
            <a:r>
              <a:rPr lang="sk-SK" sz="1400" dirty="0"/>
              <a:t> je minerál kryštalizujúci v </a:t>
            </a:r>
            <a:r>
              <a:rPr lang="sk-SK" sz="1400" dirty="0" err="1"/>
              <a:t>triklinickej</a:t>
            </a:r>
            <a:r>
              <a:rPr lang="sk-SK" sz="1400" dirty="0"/>
              <a:t> sústave, chemicky zásaditý kremičitan hlinitý - Al2Si2O5(OH)4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Minerály tejto skupiny, do ktorej patria kaolinit, </a:t>
            </a:r>
            <a:r>
              <a:rPr lang="sk-SK" sz="1400" dirty="0" err="1"/>
              <a:t>nakrit</a:t>
            </a:r>
            <a:r>
              <a:rPr lang="sk-SK" sz="1400" dirty="0"/>
              <a:t>, </a:t>
            </a:r>
            <a:r>
              <a:rPr lang="sk-SK" sz="1400" dirty="0" err="1"/>
              <a:t>halloyzit</a:t>
            </a:r>
            <a:r>
              <a:rPr lang="sk-SK" sz="1400" dirty="0"/>
              <a:t> a ďalšie, tvoria veľmi malé </a:t>
            </a:r>
            <a:r>
              <a:rPr lang="sk-SK" sz="1400" dirty="0" err="1"/>
              <a:t>pseudohexagonálne</a:t>
            </a:r>
            <a:r>
              <a:rPr lang="sk-SK" sz="1400" dirty="0"/>
              <a:t> lupienky a šupinky. Môžu sa vyskytovať v podobe celistvých, zemitých alebo ílovitých agregátov. Farba sa mení od bielej a bezfarebnej po žltkastú, červenkastú alebo modrastú; vryp je biely. Minerály </a:t>
            </a:r>
            <a:r>
              <a:rPr lang="sk-SK" sz="1400" dirty="0" err="1"/>
              <a:t>kaolinitovej</a:t>
            </a:r>
            <a:r>
              <a:rPr lang="sk-SK" sz="1400" dirty="0"/>
              <a:t> skupiny bývajú priehľadné až priesvitné a vyznačujú sa perleťovým až matným alebo zemitým leskom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Tvoria sa premenou živcov a iných kremičitanov bohatých na hliník pri zvetrávaní, a to najmä vo vlhkých oblastiach. Vo väčšom meradle vznikajú pri prenikaní </a:t>
            </a:r>
            <a:r>
              <a:rPr lang="sk-SK" sz="1400" dirty="0" err="1"/>
              <a:t>hydrotermálnych</a:t>
            </a:r>
            <a:r>
              <a:rPr lang="sk-SK" sz="1400" dirty="0"/>
              <a:t> roztokov cez horniny. Granity sa môžu zmeniť až na nespevnenú masu, ktorú tvorí najmä kremeň, sľuda a kaolinitický íl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 err="1"/>
              <a:t>Kaolinitové</a:t>
            </a:r>
            <a:r>
              <a:rPr lang="sk-SK" sz="1400" dirty="0"/>
              <a:t> minerály sú vo vlhkom stave plastické a pri zohrievaní v uzatvorenej skúmavke strácajú vodu. Na určenie jednotlivých minerálov skupiny kaolinitu sú potrebné špeciálne optické metódy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Halloyzit</a:t>
            </a:r>
            <a:r>
              <a:rPr lang="sk-SK" sz="1400" dirty="0"/>
              <a:t> je minerál kryštalizujúci v </a:t>
            </a:r>
            <a:r>
              <a:rPr lang="sk-SK" sz="1400" dirty="0" err="1"/>
              <a:t>monoklinickej</a:t>
            </a:r>
            <a:r>
              <a:rPr lang="sk-SK" sz="1400" dirty="0"/>
              <a:t> sústave, chemicky zásaditý kremičitan hlinitý - Al2Si2O5(OH)4</a:t>
            </a:r>
          </a:p>
          <a:p>
            <a:pPr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  <p:pic>
        <p:nvPicPr>
          <p:cNvPr id="3" name="Zástupný objekt pre obsah 1">
            <a:extLst>
              <a:ext uri="{FF2B5EF4-FFF2-40B4-BE49-F238E27FC236}">
                <a16:creationId xmlns:a16="http://schemas.microsoft.com/office/drawing/2014/main" id="{3F9EE577-9772-9A9D-D7EF-E1E6427FA4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53607" y="0"/>
            <a:ext cx="3524589" cy="2953265"/>
          </a:xfrm>
          <a:prstGeom prst="rect">
            <a:avLst/>
          </a:prstGeom>
        </p:spPr>
      </p:pic>
      <p:pic>
        <p:nvPicPr>
          <p:cNvPr id="4" name="Obrázok 4">
            <a:extLst>
              <a:ext uri="{FF2B5EF4-FFF2-40B4-BE49-F238E27FC236}">
                <a16:creationId xmlns:a16="http://schemas.microsoft.com/office/drawing/2014/main" id="{DF44DB4F-F974-66A0-C792-81DB2168CC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72"/>
          <a:stretch/>
        </p:blipFill>
        <p:spPr bwMode="auto">
          <a:xfrm>
            <a:off x="8788344" y="3429000"/>
            <a:ext cx="3291026" cy="2953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F8FDDEF-1BF3-8E4C-9777-26325BDD47E2}"/>
              </a:ext>
            </a:extLst>
          </p:cNvPr>
          <p:cNvSpPr/>
          <p:nvPr/>
        </p:nvSpPr>
        <p:spPr>
          <a:xfrm>
            <a:off x="11816483" y="5764427"/>
            <a:ext cx="375517" cy="617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graphicFrame>
        <p:nvGraphicFramePr>
          <p:cNvPr id="6" name="Object 7">
            <a:extLst>
              <a:ext uri="{FF2B5EF4-FFF2-40B4-BE49-F238E27FC236}">
                <a16:creationId xmlns:a16="http://schemas.microsoft.com/office/drawing/2014/main" id="{5066F907-2CBD-AC8F-324C-C32A2D3B83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165722"/>
              </p:ext>
            </p:extLst>
          </p:nvPr>
        </p:nvGraphicFramePr>
        <p:xfrm>
          <a:off x="5811908" y="735173"/>
          <a:ext cx="2841699" cy="2360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PhotoPaint.Image.8" r:id="rId4" imgW="4571429" imgH="3796825" progId="CorelPhotoPaint.Image.8">
                  <p:embed/>
                </p:oleObj>
              </mc:Choice>
              <mc:Fallback>
                <p:oleObj name="CorelPhotoPaint.Image.8" r:id="rId4" imgW="4571429" imgH="3796825" progId="CorelPhotoPaint.Image.8">
                  <p:embed/>
                  <p:pic>
                    <p:nvPicPr>
                      <p:cNvPr id="34819" name="Object 7">
                        <a:extLst>
                          <a:ext uri="{FF2B5EF4-FFF2-40B4-BE49-F238E27FC236}">
                            <a16:creationId xmlns:a16="http://schemas.microsoft.com/office/drawing/2014/main" id="{7E242600-1CAD-48DC-0AFE-A4C7BB76A9EB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1908" y="735173"/>
                        <a:ext cx="2841699" cy="23601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9">
            <a:extLst>
              <a:ext uri="{FF2B5EF4-FFF2-40B4-BE49-F238E27FC236}">
                <a16:creationId xmlns:a16="http://schemas.microsoft.com/office/drawing/2014/main" id="{410F5CC6-DC28-62D4-82CF-5D2E8B2E67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981971"/>
              </p:ext>
            </p:extLst>
          </p:nvPr>
        </p:nvGraphicFramePr>
        <p:xfrm>
          <a:off x="5820033" y="4517958"/>
          <a:ext cx="2880403" cy="20882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PhotoPaint.Image.8" r:id="rId6" imgW="1904762" imgH="2844444" progId="CorelPhotoPaint.Image.8">
                  <p:embed/>
                </p:oleObj>
              </mc:Choice>
              <mc:Fallback>
                <p:oleObj name="CorelPhotoPaint.Image.8" r:id="rId6" imgW="1904762" imgH="2844444" progId="CorelPhotoPaint.Image.8">
                  <p:embed/>
                  <p:pic>
                    <p:nvPicPr>
                      <p:cNvPr id="36869" name="Object 9">
                        <a:extLst>
                          <a:ext uri="{FF2B5EF4-FFF2-40B4-BE49-F238E27FC236}">
                            <a16:creationId xmlns:a16="http://schemas.microsoft.com/office/drawing/2014/main" id="{70F237A2-FAC1-626C-FA8F-DD0E42B6575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0033" y="4517958"/>
                        <a:ext cx="2880403" cy="20882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83426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B15B7-8527-2C7A-78D6-389D1D948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2B5707-5AFD-B710-A243-F9C7CE81E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Ílové minerály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CB6C7B72-4681-290C-3D1E-FEBA1F1FA8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8" y="946562"/>
            <a:ext cx="6095227" cy="5661210"/>
          </a:xfrm>
        </p:spPr>
        <p:txBody>
          <a:bodyPr>
            <a:noAutofit/>
          </a:bodyPr>
          <a:lstStyle/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Skupina </a:t>
            </a:r>
            <a:r>
              <a:rPr lang="sk-SK" sz="1200" b="1" dirty="0" err="1"/>
              <a:t>smektitu</a:t>
            </a:r>
            <a:r>
              <a:rPr lang="sk-SK" sz="1200" b="1" dirty="0"/>
              <a:t> </a:t>
            </a:r>
            <a:r>
              <a:rPr lang="sk-SK" sz="1200" dirty="0"/>
              <a:t>s veľmi kolísavým zložením v dôsledku izomorfnej substitúcie. Do tejto skupiny patrí viacero nerastov. Najvýznamnejšie z nich sú </a:t>
            </a:r>
            <a:r>
              <a:rPr lang="sk-SK" sz="1200" dirty="0" err="1"/>
              <a:t>montmorillonit</a:t>
            </a:r>
            <a:r>
              <a:rPr lang="sk-SK" sz="1200" dirty="0"/>
              <a:t>, </a:t>
            </a:r>
            <a:r>
              <a:rPr lang="sk-SK" sz="1200" dirty="0" err="1"/>
              <a:t>beidellit</a:t>
            </a:r>
            <a:r>
              <a:rPr lang="sk-SK" sz="1200" dirty="0"/>
              <a:t> a </a:t>
            </a:r>
            <a:r>
              <a:rPr lang="sk-SK" sz="1200" dirty="0" err="1"/>
              <a:t>nontronit</a:t>
            </a:r>
            <a:r>
              <a:rPr lang="sk-SK" sz="1200" dirty="0"/>
              <a:t>. Vzhľadom na malé väzbové sily medzi elementárnymi vrstvami môžu </a:t>
            </a:r>
            <a:r>
              <a:rPr lang="sk-SK" sz="1200" dirty="0" err="1"/>
              <a:t>smektity</a:t>
            </a:r>
            <a:r>
              <a:rPr lang="sk-SK" sz="1200" dirty="0"/>
              <a:t> napučiavať, lebo </a:t>
            </a:r>
            <a:r>
              <a:rPr lang="sk-SK" sz="1200" dirty="0" err="1"/>
              <a:t>medzipriestory</a:t>
            </a:r>
            <a:r>
              <a:rPr lang="sk-SK" sz="1200" dirty="0"/>
              <a:t> sú prístupné pre zabudovanie katiónov a polárnych molekúl kvapalín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Montmorillonit</a:t>
            </a:r>
            <a:r>
              <a:rPr lang="sk-SK" sz="1200" b="1" dirty="0"/>
              <a:t> </a:t>
            </a:r>
            <a:r>
              <a:rPr lang="sk-SK" sz="1200" dirty="0"/>
              <a:t>je minerál kryštalizujúci v </a:t>
            </a:r>
            <a:r>
              <a:rPr lang="sk-SK" sz="1200" dirty="0" err="1"/>
              <a:t>monoklinickej</a:t>
            </a:r>
            <a:r>
              <a:rPr lang="sk-SK" sz="1200" dirty="0"/>
              <a:t> sústave, chemicky hydratovaný zásaditý kremičitan sodíka, vápnika, horčíka a hliníka - (</a:t>
            </a:r>
            <a:r>
              <a:rPr lang="sk-SK" sz="1200" dirty="0" err="1"/>
              <a:t>Na,Ca</a:t>
            </a:r>
            <a:r>
              <a:rPr lang="sk-SK" sz="1200" dirty="0"/>
              <a:t>)0,3(</a:t>
            </a:r>
            <a:r>
              <a:rPr lang="sk-SK" sz="1200" dirty="0" err="1"/>
              <a:t>Al,Mg</a:t>
            </a:r>
            <a:r>
              <a:rPr lang="sk-SK" sz="1200" dirty="0"/>
              <a:t>)2Si4O10(OH)2·nH2O. Patrí do skupiny </a:t>
            </a:r>
            <a:r>
              <a:rPr lang="sk-SK" sz="1200" dirty="0" err="1"/>
              <a:t>smektitu</a:t>
            </a:r>
            <a:r>
              <a:rPr lang="sk-SK" sz="1200" dirty="0"/>
              <a:t> (ílových minerálov)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dirty="0" err="1"/>
              <a:t>Montmorillonit</a:t>
            </a:r>
            <a:r>
              <a:rPr lang="sk-SK" sz="1200" dirty="0"/>
              <a:t> sa vyskytuje v kompaktnej podobe, kusový, zrnitý alebo drobivý. Má bielu, sivobielu, žltkastú alebo hnedastú farbu. Vryp </a:t>
            </a:r>
            <a:r>
              <a:rPr lang="sk-SK" sz="1200" dirty="0" err="1"/>
              <a:t>montmorillonitu</a:t>
            </a:r>
            <a:r>
              <a:rPr lang="sk-SK" sz="1200" dirty="0"/>
              <a:t> je biely. Kusový </a:t>
            </a:r>
            <a:r>
              <a:rPr lang="sk-SK" sz="1200" dirty="0" err="1"/>
              <a:t>montmorillonit</a:t>
            </a:r>
            <a:r>
              <a:rPr lang="sk-SK" sz="1200" dirty="0"/>
              <a:t> je nepriehľadný minerál s matným leskom. Na dotyk býva takmer mastný. Vzniká hlavne v íloch, sopečných tufoch. Je hlavnou súčasťou tzv. </a:t>
            </a:r>
            <a:r>
              <a:rPr lang="sk-SK" sz="1200" dirty="0" err="1"/>
              <a:t>bentonitových</a:t>
            </a:r>
            <a:r>
              <a:rPr lang="sk-SK" sz="1200" dirty="0"/>
              <a:t> ílov. </a:t>
            </a:r>
            <a:r>
              <a:rPr lang="sk-SK" sz="1200" dirty="0" err="1"/>
              <a:t>Montmorillonit</a:t>
            </a:r>
            <a:r>
              <a:rPr lang="sk-SK" sz="1200" dirty="0"/>
              <a:t> má schopnosť až niekoľkonásobne zväčšiť svoj objem prijímaním vody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Nontronit</a:t>
            </a:r>
            <a:r>
              <a:rPr lang="sk-SK" sz="1200" dirty="0"/>
              <a:t> je minerál kryštalizujúci v </a:t>
            </a:r>
            <a:r>
              <a:rPr lang="sk-SK" sz="1200" dirty="0" err="1"/>
              <a:t>monoklinickej</a:t>
            </a:r>
            <a:r>
              <a:rPr lang="sk-SK" sz="1200" dirty="0"/>
              <a:t> sústave, chemicky zložitý kremičitan vápenato-železitý - (Ca0,5,Na)0,3Fe3+2(</a:t>
            </a:r>
            <a:r>
              <a:rPr lang="sk-SK" sz="1200" dirty="0" err="1"/>
              <a:t>Si,Al</a:t>
            </a:r>
            <a:r>
              <a:rPr lang="sk-SK" sz="1200" dirty="0"/>
              <a:t>)4O10(OH)2·nH2O, patriaci do skupiny ílových minerálov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200" dirty="0"/>
              <a:t>Vytvára najčastejšie zemité, </a:t>
            </a:r>
            <a:r>
              <a:rPr lang="sk-SK" sz="1200" dirty="0" err="1"/>
              <a:t>skrytokryštalické</a:t>
            </a:r>
            <a:r>
              <a:rPr lang="sk-SK" sz="1200" dirty="0"/>
              <a:t> agregáty, zriedkavejšie sa vyskytuje v celistvých masách. Má zelenú, žltozelenú alebo hnedozelenú farbu, vryp </a:t>
            </a:r>
            <a:r>
              <a:rPr lang="sk-SK" sz="1200" dirty="0" err="1"/>
              <a:t>nontronitu</a:t>
            </a:r>
            <a:r>
              <a:rPr lang="sk-SK" sz="1200" dirty="0"/>
              <a:t> je svetlozelený. Lesk kyprých odrôd je matný, celistvé masy majú lesk voskový. </a:t>
            </a:r>
            <a:r>
              <a:rPr lang="sk-SK" sz="1200" dirty="0" err="1"/>
              <a:t>Nontronit</a:t>
            </a:r>
            <a:r>
              <a:rPr lang="sk-SK" sz="1200" dirty="0"/>
              <a:t> vzniká pri exogénnych pochodoch pri vetraní hornín bohatých na železo a horčík, najmä </a:t>
            </a:r>
            <a:r>
              <a:rPr lang="sk-SK" sz="1200" dirty="0" err="1"/>
              <a:t>vyvrelých</a:t>
            </a:r>
            <a:r>
              <a:rPr lang="sk-SK" sz="1200" dirty="0"/>
              <a:t> hornín. V produktoch zvetrania môžeme predpokladať prítomnosť </a:t>
            </a:r>
            <a:r>
              <a:rPr lang="sk-SK" sz="1200" dirty="0" err="1"/>
              <a:t>nontonitu</a:t>
            </a:r>
            <a:r>
              <a:rPr lang="sk-SK" sz="1200" dirty="0"/>
              <a:t> podľa zemitých agregátov </a:t>
            </a:r>
            <a:r>
              <a:rPr lang="sk-SK" sz="1200" dirty="0" err="1"/>
              <a:t>zelenkavožltej</a:t>
            </a:r>
            <a:r>
              <a:rPr lang="sk-SK" sz="1200" dirty="0"/>
              <a:t> alebo zelenej farby. Rozkladá sa v kyseline chlorovodíkovej a zanecháva rôsolovitý zvyšok</a:t>
            </a: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endParaRPr lang="sk-SK" sz="1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218923-718C-A8C1-1D91-CB79417F06A0}"/>
              </a:ext>
            </a:extLst>
          </p:cNvPr>
          <p:cNvSpPr/>
          <p:nvPr/>
        </p:nvSpPr>
        <p:spPr>
          <a:xfrm>
            <a:off x="11816483" y="5764427"/>
            <a:ext cx="375517" cy="617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graphicFrame>
        <p:nvGraphicFramePr>
          <p:cNvPr id="9" name="Object 7">
            <a:extLst>
              <a:ext uri="{FF2B5EF4-FFF2-40B4-BE49-F238E27FC236}">
                <a16:creationId xmlns:a16="http://schemas.microsoft.com/office/drawing/2014/main" id="{9A1157AD-83A2-6154-2D31-2081522290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211322"/>
              </p:ext>
            </p:extLst>
          </p:nvPr>
        </p:nvGraphicFramePr>
        <p:xfrm>
          <a:off x="6576210" y="0"/>
          <a:ext cx="5428031" cy="31933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PhotoPaint.Image.8" r:id="rId2" imgW="4317460" imgH="2539683" progId="CorelPhotoPaint.Image.8">
                  <p:embed/>
                </p:oleObj>
              </mc:Choice>
              <mc:Fallback>
                <p:oleObj name="CorelPhotoPaint.Image.8" r:id="rId2" imgW="4317460" imgH="2539683" progId="CorelPhotoPaint.Image.8">
                  <p:embed/>
                  <p:pic>
                    <p:nvPicPr>
                      <p:cNvPr id="9" name="Object 7">
                        <a:extLst>
                          <a:ext uri="{FF2B5EF4-FFF2-40B4-BE49-F238E27FC236}">
                            <a16:creationId xmlns:a16="http://schemas.microsoft.com/office/drawing/2014/main" id="{EFA0D0D2-EB8F-15B5-C218-85A8961C2134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6210" y="0"/>
                        <a:ext cx="5428031" cy="31933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3">
            <a:extLst>
              <a:ext uri="{FF2B5EF4-FFF2-40B4-BE49-F238E27FC236}">
                <a16:creationId xmlns:a16="http://schemas.microsoft.com/office/drawing/2014/main" id="{718877AE-9B14-3F09-639B-4AC82549B3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6904899"/>
              </p:ext>
            </p:extLst>
          </p:nvPr>
        </p:nvGraphicFramePr>
        <p:xfrm>
          <a:off x="6576210" y="3445074"/>
          <a:ext cx="5428545" cy="31933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PhotoPaint.Image.8" r:id="rId4" imgW="4317460" imgH="2539683" progId="CorelPhotoPaint.Image.8">
                  <p:embed/>
                </p:oleObj>
              </mc:Choice>
              <mc:Fallback>
                <p:oleObj name="CorelPhotoPaint.Image.8" r:id="rId4" imgW="4317460" imgH="2539683" progId="CorelPhotoPaint.Image.8">
                  <p:embed/>
                  <p:pic>
                    <p:nvPicPr>
                      <p:cNvPr id="10" name="Object 3">
                        <a:extLst>
                          <a:ext uri="{FF2B5EF4-FFF2-40B4-BE49-F238E27FC236}">
                            <a16:creationId xmlns:a16="http://schemas.microsoft.com/office/drawing/2014/main" id="{718877AE-9B14-3F09-639B-4AC82549B3BF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6210" y="3445074"/>
                        <a:ext cx="5428545" cy="31933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7058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6E83C-842D-4EFA-D0CB-DB6A79B29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CC1F583-1DEE-0D05-EC14-D20146C22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Pôdotvorný proces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EFAAF949-4131-740E-3F87-EE3D467FC3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8" y="1066800"/>
            <a:ext cx="11532972" cy="554097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Podstatou zákonitosti </a:t>
            </a:r>
            <a:r>
              <a:rPr lang="sk-SK" sz="1200" dirty="0" err="1"/>
              <a:t>pôdotvorného</a:t>
            </a:r>
            <a:r>
              <a:rPr lang="sk-SK" sz="1200" dirty="0"/>
              <a:t> procesu sú procesy: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biologickej akumulácie </a:t>
            </a:r>
            <a:r>
              <a:rPr lang="sk-SK" sz="1200" dirty="0"/>
              <a:t>organických a minerálnych zlúčenín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procesy neustálej premeny </a:t>
            </a:r>
            <a:r>
              <a:rPr lang="sk-SK" sz="1200" dirty="0"/>
              <a:t>organických a minerálnych zlúčenín 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dirty="0"/>
              <a:t>procesy vertikálnej </a:t>
            </a:r>
            <a:r>
              <a:rPr lang="sk-SK" sz="1200" b="1" dirty="0" err="1"/>
              <a:t>translokácie</a:t>
            </a:r>
            <a:r>
              <a:rPr lang="sk-SK" sz="1200" dirty="0"/>
              <a:t> organických a minerálnych zlúčenín</a:t>
            </a:r>
            <a:r>
              <a:rPr lang="sk-SK" sz="1200" b="1" dirty="0"/>
              <a:t> v pôdnom profile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Proces vzniku pôdy na rôznych miestach zemského povrchu prebieha v rôznej intenzite, pričom výrazne na tvorbu pôdy pôsobia najmä: 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klimatické činitele</a:t>
            </a:r>
            <a:r>
              <a:rPr lang="sk-SK" sz="1200" dirty="0"/>
              <a:t> (zrážky, slnečné žiarenie)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textúra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mineralogické a chemické zloženie materskej horniny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rozdielne druhy rastlín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chemické zloženie podzemnej vody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Biologické procesy a zvetrávanie postupne s hĺbkou vyznievajú a spodné horizonty </a:t>
            </a:r>
            <a:br>
              <a:rPr lang="sk-SK" sz="1200" dirty="0"/>
            </a:br>
            <a:r>
              <a:rPr lang="sk-SK" sz="1200" dirty="0"/>
              <a:t>sa povahou viac a viac približujú materským horninám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Zvetrávaním hornín sa produkujú </a:t>
            </a:r>
            <a:r>
              <a:rPr lang="sk-SK" sz="1200" b="1" dirty="0" err="1"/>
              <a:t>pôdotvorné</a:t>
            </a:r>
            <a:r>
              <a:rPr lang="sk-SK" sz="1200" b="1" dirty="0"/>
              <a:t> substráty</a:t>
            </a:r>
            <a:r>
              <a:rPr lang="sk-SK" sz="1200" dirty="0"/>
              <a:t>, ktoré obsahujú sekundárne zložky, </a:t>
            </a:r>
            <a:br>
              <a:rPr lang="sk-SK" sz="1200" dirty="0"/>
            </a:br>
            <a:r>
              <a:rPr lang="sk-SK" sz="1200" dirty="0"/>
              <a:t>ktoré sú rozdielne rozpustné vo vode sa pohybujú vertikálne v profile, alebo laterálne, </a:t>
            </a:r>
            <a:br>
              <a:rPr lang="sk-SK" sz="1200" dirty="0"/>
            </a:br>
            <a:r>
              <a:rPr lang="sk-SK" sz="1200" dirty="0"/>
              <a:t>samotným účinkom vody alebo aktivitou organizmov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Výsledkom toho je vznik </a:t>
            </a:r>
            <a:r>
              <a:rPr lang="sk-SK" sz="1200" b="1" dirty="0"/>
              <a:t>pôdneho profilu</a:t>
            </a:r>
            <a:r>
              <a:rPr lang="sk-SK" sz="1200" dirty="0"/>
              <a:t>, ktorý sa vyznačuje prítomnosťou určitých vertikálne členených </a:t>
            </a:r>
            <a:br>
              <a:rPr lang="sk-SK" sz="1200" dirty="0"/>
            </a:br>
            <a:r>
              <a:rPr lang="sk-SK" sz="1200" b="1" dirty="0"/>
              <a:t>pôdnych horizontov </a:t>
            </a:r>
            <a:r>
              <a:rPr lang="sk-SK" sz="1200" dirty="0"/>
              <a:t>(vrstiev), ktoré sú usporiadané v určitom genetickom slede v závislosti od podmienok vzniku a vývoja danej pôdy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200" b="1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200" dirty="0"/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FC97C8DF-4096-84D9-E787-EEC4B4CDE9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2"/>
          <a:stretch/>
        </p:blipFill>
        <p:spPr bwMode="auto">
          <a:xfrm>
            <a:off x="8140510" y="0"/>
            <a:ext cx="3188043" cy="2394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Diagram of a plant life cycle&#10;&#10;AI-generated content may be incorrect.">
            <a:extLst>
              <a:ext uri="{FF2B5EF4-FFF2-40B4-BE49-F238E27FC236}">
                <a16:creationId xmlns:a16="http://schemas.microsoft.com/office/drawing/2014/main" id="{275F7358-282E-722A-23CD-2B9E0168B7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979" y="2814213"/>
            <a:ext cx="3571103" cy="3090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4734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ED7C3-30FD-82D8-B2BD-FE5B331C33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0036211-96D1-CAE4-3CE1-A9885BEBB51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749" t="2807" r="14537" b="4045"/>
          <a:stretch>
            <a:fillRect/>
          </a:stretch>
        </p:blipFill>
        <p:spPr>
          <a:xfrm>
            <a:off x="4435470" y="36178"/>
            <a:ext cx="4209197" cy="3876916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E78E77CB-8DED-0D5A-3C36-609EB2A94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Vlastnosti pôdy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0183E9D7-9491-BCF8-C90A-0F7FBC5BF9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8" y="1082489"/>
            <a:ext cx="5791202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Vlastnosti pôdy: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1.fyzikálne (zrnitosť a štruktúra)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2.chemické (reakcia pôdy) 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3.biologické (úrodnosť)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b="1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b="1" dirty="0"/>
          </a:p>
          <a:p>
            <a:pPr marL="0" indent="0">
              <a:lnSpc>
                <a:spcPct val="150000"/>
              </a:lnSpc>
              <a:buClr>
                <a:schemeClr val="tx2">
                  <a:lumMod val="75000"/>
                </a:schemeClr>
              </a:buClr>
              <a:buNone/>
            </a:pPr>
            <a:endParaRPr lang="sk-SK" sz="1400" b="1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Zrnitosť </a:t>
            </a:r>
            <a:r>
              <a:rPr lang="sk-SK" sz="1400" dirty="0"/>
              <a:t>– veľkosť minerálnych a horninových častíc, častice väčšie ako 2mm tvoria skelet, menšie ako 2mm </a:t>
            </a:r>
            <a:r>
              <a:rPr lang="sk-SK" sz="1400" dirty="0" err="1"/>
              <a:t>jemnozem</a:t>
            </a:r>
            <a:r>
              <a:rPr lang="sk-SK" sz="1400" dirty="0"/>
              <a:t> </a:t>
            </a:r>
            <a:br>
              <a:rPr lang="sk-SK" sz="1400" dirty="0"/>
            </a:br>
            <a:r>
              <a:rPr lang="sk-SK" sz="1400" dirty="0"/>
              <a:t>(íl, prach, prachový piesok)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podľa </a:t>
            </a:r>
            <a:r>
              <a:rPr lang="sk-SK" sz="1400" b="1" dirty="0"/>
              <a:t>zrnitosti</a:t>
            </a:r>
            <a:r>
              <a:rPr lang="sk-SK" sz="1400" dirty="0"/>
              <a:t> určujeme </a:t>
            </a:r>
            <a:r>
              <a:rPr lang="sk-SK" sz="1400" b="1" dirty="0"/>
              <a:t>pôdne druhy </a:t>
            </a:r>
            <a:r>
              <a:rPr lang="sk-SK" sz="1400" dirty="0"/>
              <a:t>– používa sa </a:t>
            </a:r>
            <a:r>
              <a:rPr lang="sk-SK" sz="1400" dirty="0" err="1"/>
              <a:t>Novákova</a:t>
            </a:r>
            <a:r>
              <a:rPr lang="sk-SK" sz="1400" dirty="0"/>
              <a:t> klasifikačná stupnica – podľa obsahu ílových častíc (častice menšie ako 0,01 mm) v pôde rozlišujeme: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  <p:graphicFrame>
        <p:nvGraphicFramePr>
          <p:cNvPr id="4" name="Group 29">
            <a:extLst>
              <a:ext uri="{FF2B5EF4-FFF2-40B4-BE49-F238E27FC236}">
                <a16:creationId xmlns:a16="http://schemas.microsoft.com/office/drawing/2014/main" id="{B3E0F467-049C-1B20-836A-D99A5F8A29BA}"/>
              </a:ext>
            </a:extLst>
          </p:cNvPr>
          <p:cNvGraphicFramePr>
            <a:graphicFrameLocks/>
          </p:cNvGraphicFramePr>
          <p:nvPr/>
        </p:nvGraphicFramePr>
        <p:xfrm>
          <a:off x="6540069" y="4235824"/>
          <a:ext cx="4973083" cy="2547713"/>
        </p:xfrm>
        <a:graphic>
          <a:graphicData uri="http://schemas.openxmlformats.org/drawingml/2006/table">
            <a:tbl>
              <a:tblPr/>
              <a:tblGrid>
                <a:gridCol w="2149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3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46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Kategória zrnitosti</a:t>
                      </a:r>
                    </a:p>
                  </a:txBody>
                  <a:tcPr marT="45713" marB="45713" anchor="ctr" horzOverflow="overflow">
                    <a:lnL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Obsah častíc &lt; 0,01 mm</a:t>
                      </a:r>
                    </a:p>
                  </a:txBody>
                  <a:tcPr marT="45713" marB="45713" anchor="ctr" horzOverflow="overflow">
                    <a:lnL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33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pôdy ľahké</a:t>
                      </a:r>
                    </a:p>
                  </a:txBody>
                  <a:tcPr marT="45713" marB="45713" anchor="ctr" horzOverflow="overflow">
                    <a:lnL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- piesočnaté</a:t>
                      </a:r>
                      <a:r>
                        <a:rPr kumimoji="0" lang="sk-SK" altLang="sk-SK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(0 - 10%)</a:t>
                      </a:r>
                      <a:br>
                        <a:rPr kumimoji="0" lang="sk-SK" altLang="sk-SK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</a:br>
                      <a:r>
                        <a:rPr kumimoji="0" lang="sk-SK" altLang="sk-SK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- hlinitopiesočnaté</a:t>
                      </a:r>
                      <a:r>
                        <a:rPr kumimoji="0" lang="sk-SK" altLang="sk-SK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(10 - 20%)</a:t>
                      </a:r>
                      <a:endParaRPr kumimoji="0" lang="sk-SK" altLang="sk-SK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60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pôdy stredne ťažké</a:t>
                      </a:r>
                    </a:p>
                  </a:txBody>
                  <a:tcPr marT="45713" marB="45713" anchor="ctr" horzOverflow="overflow">
                    <a:lnL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- piesočnatohlinité</a:t>
                      </a:r>
                      <a:r>
                        <a:rPr kumimoji="0" lang="sk-SK" altLang="sk-SK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(20 - 30%)</a:t>
                      </a:r>
                      <a:br>
                        <a:rPr kumimoji="0" lang="sk-SK" altLang="sk-SK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</a:br>
                      <a:r>
                        <a:rPr kumimoji="0" lang="sk-SK" altLang="sk-SK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- hlinité</a:t>
                      </a:r>
                      <a:r>
                        <a:rPr kumimoji="0" lang="sk-SK" altLang="sk-SK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(30 - 45%)</a:t>
                      </a:r>
                      <a:endParaRPr kumimoji="0" lang="sk-SK" altLang="sk-SK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67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pôdy ťažké</a:t>
                      </a:r>
                    </a:p>
                  </a:txBody>
                  <a:tcPr marT="45713" marB="45713" anchor="ctr" horzOverflow="overflow">
                    <a:lnL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- ílovitohlinité</a:t>
                      </a:r>
                      <a:r>
                        <a:rPr kumimoji="0" lang="sk-SK" altLang="sk-SK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(45 - 60%)</a:t>
                      </a:r>
                      <a:endParaRPr kumimoji="0" lang="sk-SK" altLang="sk-SK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60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pôdy veľmi ťažké</a:t>
                      </a:r>
                    </a:p>
                  </a:txBody>
                  <a:tcPr marT="45713" marB="45713" anchor="ctr" horzOverflow="overflow">
                    <a:lnL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60000"/>
                        <a:buFont typeface="Wingdings" pitchFamily="2" charset="2"/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k-SK" altLang="sk-SK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- </a:t>
                      </a:r>
                      <a:r>
                        <a:rPr kumimoji="0" lang="sk-SK" altLang="sk-SK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ílovité</a:t>
                      </a:r>
                      <a:r>
                        <a:rPr kumimoji="0" lang="sk-SK" altLang="sk-SK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(60 - 75%)</a:t>
                      </a:r>
                      <a:br>
                        <a:rPr kumimoji="0" lang="sk-SK" altLang="sk-SK" sz="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</a:br>
                      <a:r>
                        <a:rPr kumimoji="0" lang="sk-SK" altLang="sk-SK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- íly</a:t>
                      </a:r>
                      <a:r>
                        <a:rPr kumimoji="0" lang="sk-SK" altLang="sk-SK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(&gt; 75%)</a:t>
                      </a:r>
                      <a:endParaRPr kumimoji="0" lang="sk-SK" altLang="sk-SK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anchor="ctr" horzOverflow="overflow">
                    <a:lnL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14507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B322A3-6C1A-D389-743B-2EA9520D2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4A9C64-A775-39A9-3BD4-A74AC2B0E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Vlastnosti pôdy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681AA592-8702-ADB3-51A7-47A97BC98F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8" y="946562"/>
            <a:ext cx="7337854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Pevná fáza pôdy </a:t>
            </a:r>
            <a:r>
              <a:rPr lang="sk-SK" sz="1200" dirty="0"/>
              <a:t>sa skladá z </a:t>
            </a:r>
            <a:r>
              <a:rPr lang="sk-SK" sz="1200" b="1" dirty="0"/>
              <a:t>elementárnych častíc </a:t>
            </a:r>
            <a:r>
              <a:rPr lang="sk-SK" sz="1200" dirty="0"/>
              <a:t>(zŕn, granúl), </a:t>
            </a:r>
            <a:r>
              <a:rPr lang="sk-SK" sz="1200" b="1" dirty="0"/>
              <a:t>rôznej veľkosti </a:t>
            </a:r>
            <a:r>
              <a:rPr lang="sk-SK" sz="1200" dirty="0"/>
              <a:t>(kamene, štrk, piesok, prach, íl, a koloidy), ktoré spolu tvoria </a:t>
            </a:r>
            <a:r>
              <a:rPr lang="sk-SK" sz="1200" dirty="0" err="1"/>
              <a:t>polydisperzný</a:t>
            </a:r>
            <a:r>
              <a:rPr lang="sk-SK" sz="1200" dirty="0"/>
              <a:t> systém rôzneho mineralogického aj chemického zloženia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Jednotlivé častice podobných rozmerov </a:t>
            </a:r>
            <a:r>
              <a:rPr lang="sk-SK" sz="1200" dirty="0"/>
              <a:t>nazývame </a:t>
            </a:r>
            <a:r>
              <a:rPr lang="sk-SK" sz="1200" b="1" dirty="0"/>
              <a:t>frakciami</a:t>
            </a:r>
            <a:r>
              <a:rPr lang="sk-SK" sz="1200" dirty="0"/>
              <a:t>, alebo kategóriami </a:t>
            </a:r>
            <a:r>
              <a:rPr lang="sk-SK" sz="1200" dirty="0" err="1"/>
              <a:t>zrnitostného</a:t>
            </a:r>
            <a:r>
              <a:rPr lang="sk-SK" sz="1200" dirty="0"/>
              <a:t> zloženia. Množstvo rôznych častíc sa v pôde nachádza vo forme zhlukov (agregáty, hrudky). Spojovaním elementárnych častíc rôznymi tmeliacimi látkami dochádza k vytváraniu pôdnych agregátov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Triedenie zemín a pôd podľa zrnitosti </a:t>
            </a:r>
            <a:r>
              <a:rPr lang="sk-SK" sz="1200" dirty="0"/>
              <a:t>patrí medzi </a:t>
            </a:r>
            <a:r>
              <a:rPr lang="sk-SK" sz="1200" b="1" dirty="0"/>
              <a:t>najstaršie klasifikačné systémy pôdy</a:t>
            </a:r>
            <a:r>
              <a:rPr lang="sk-SK" sz="1200" dirty="0"/>
              <a:t>. Je založené na stanovení podielu frakcií rôznej veľkosti a posúdenia množstva (% zastúpenia) jednej, alebo viacerých kategórií elementárnych častíc. Takéto triedenie pôd podľa </a:t>
            </a:r>
            <a:r>
              <a:rPr lang="sk-SK" sz="1200" dirty="0" err="1"/>
              <a:t>zrnitostného</a:t>
            </a:r>
            <a:r>
              <a:rPr lang="sk-SK" sz="1200" dirty="0"/>
              <a:t> zloženia nám pomáha určiť a vyčleniť pôdny druh ako napr. pôda piesčitá, hlinitá, ílovito-hlinitá, atď. Okrem zrnitosti má veľký vplyv na vyčleňovanie pôdnych druhov obsah CaCO3 a humusu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 poľnohospodárskej praxi sa zaužívalo zjednodušené triedenie pôdy podľa zrnitosti na: </a:t>
            </a:r>
            <a:r>
              <a:rPr lang="sk-SK" sz="1200" b="1" dirty="0"/>
              <a:t>ťažké, stredné a ľahké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Vo svete sa požíva viac klasifikačných systémov. Modernejšiu klasifikáciu možno dosiahnuť podľa </a:t>
            </a:r>
            <a:r>
              <a:rPr lang="sk-SK" sz="1200" b="1" dirty="0"/>
              <a:t>trojuholníkového diagramu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Krivka zrnitosti </a:t>
            </a:r>
            <a:r>
              <a:rPr lang="sk-SK" sz="1200" dirty="0"/>
              <a:t>- </a:t>
            </a:r>
            <a:r>
              <a:rPr lang="sk-SK" sz="1200" dirty="0" err="1"/>
              <a:t>zrnitostné</a:t>
            </a:r>
            <a:r>
              <a:rPr lang="sk-SK" sz="1200" dirty="0"/>
              <a:t> zloženie pôdy charakterizujeme ako zastúpenie jednotlivých frakcií v pôdnej vzorke, vyjadrené v hmotnostných percentách</a:t>
            </a:r>
          </a:p>
        </p:txBody>
      </p:sp>
      <p:pic>
        <p:nvPicPr>
          <p:cNvPr id="2050" name="Picture 2" descr="undefined">
            <a:extLst>
              <a:ext uri="{FF2B5EF4-FFF2-40B4-BE49-F238E27FC236}">
                <a16:creationId xmlns:a16="http://schemas.microsoft.com/office/drawing/2014/main" id="{C262085C-1F98-AB1B-BC42-BDD1D25E4C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2179" y="0"/>
            <a:ext cx="3708523" cy="390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A74ECB-D63E-84FE-7F34-7BDD4F43DA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0295" y="3838674"/>
            <a:ext cx="4072290" cy="2767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3921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C46377-5A11-16CA-4CE1-9857A512F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716BAAC-BD95-BE6C-A213-D169DF55AE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Vlastnosti pôdy </a:t>
            </a:r>
            <a:endParaRPr lang="fr-FR" sz="3200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2DE67E7-9D36-AA9C-65C5-44CB25BAB4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672" y="756594"/>
            <a:ext cx="8966923" cy="610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5865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0B093-54AF-ACBF-19EF-EF8F6D9EC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AA78386-081E-5047-6172-BE34F0E01E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Zrnitosť pôdy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CD49B5E1-5A27-F289-9F31-AF94492830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898" y="994913"/>
            <a:ext cx="3536467" cy="561285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Podľa </a:t>
            </a:r>
            <a:r>
              <a:rPr lang="sk-SK" sz="1400" b="1" dirty="0" err="1"/>
              <a:t>morfogentického</a:t>
            </a:r>
            <a:r>
              <a:rPr lang="sk-SK" sz="1400" b="1" dirty="0"/>
              <a:t> klasifikačného systému pôd Slovenska </a:t>
            </a:r>
            <a:r>
              <a:rPr lang="sk-SK" sz="1400" dirty="0"/>
              <a:t>sa </a:t>
            </a:r>
            <a:r>
              <a:rPr lang="sk-SK" sz="1400" b="1" dirty="0"/>
              <a:t>pôdne druhy</a:t>
            </a:r>
            <a:r>
              <a:rPr lang="sk-SK" sz="1400" dirty="0"/>
              <a:t> určujú </a:t>
            </a:r>
            <a:r>
              <a:rPr lang="sk-SK" sz="1400" b="1" dirty="0"/>
              <a:t>podľa zrnitosti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Do úvahy sa berie podiel: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organických látok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skeletu (štrk, kamene, balvany)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jemnozeme</a:t>
            </a:r>
            <a:r>
              <a:rPr lang="sk-SK" sz="1400" b="1" dirty="0"/>
              <a:t> (piesok, prach, íl)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Pôdne druhy: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Organické pôdy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Minerálne a Organicko-minerálne pôdy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7ECDEAF-96BC-BD40-9935-61CB6F4642D1}"/>
              </a:ext>
            </a:extLst>
          </p:cNvPr>
          <p:cNvGrpSpPr>
            <a:grpSpLocks noChangeAspect="1"/>
          </p:cNvGrpSpPr>
          <p:nvPr/>
        </p:nvGrpSpPr>
        <p:grpSpPr>
          <a:xfrm>
            <a:off x="3771179" y="1415778"/>
            <a:ext cx="8420821" cy="4447309"/>
            <a:chOff x="1704237" y="1327982"/>
            <a:chExt cx="9889133" cy="5222772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98E6279-ED2D-691C-1868-1979E9611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4237" y="2616591"/>
              <a:ext cx="7493794" cy="3934163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93866CF-C373-F5C7-66B8-CBE3016C1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66360" y="2616590"/>
              <a:ext cx="6427010" cy="3913743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A459455-5FC7-D4EC-C35B-7C64EC1CBB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01946" y="1327983"/>
              <a:ext cx="7591424" cy="3434518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AF64FC6-357D-F908-B991-B70591A789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897" t="945"/>
            <a:stretch>
              <a:fillRect/>
            </a:stretch>
          </p:blipFill>
          <p:spPr>
            <a:xfrm>
              <a:off x="1704237" y="1327982"/>
              <a:ext cx="6699999" cy="382313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AE54CF76-EDC2-F53E-C9DE-F1B7C3CDBF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65420" y="4751142"/>
            <a:ext cx="3126580" cy="185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15597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454B64-F082-0125-7EA1-84A7540F0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953DB7-80DD-5CA0-D3E4-BE87165CB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druhy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8714AB6A-5A91-1EC7-0CFD-50A6DB1B89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827098"/>
            <a:ext cx="12181703" cy="578067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Organické pôdy: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h – </a:t>
            </a:r>
            <a:r>
              <a:rPr lang="sk-SK" sz="1400" b="1" dirty="0" err="1"/>
              <a:t>histická</a:t>
            </a:r>
            <a:endParaRPr lang="sk-SK" sz="1400" b="1" dirty="0"/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 err="1"/>
              <a:t>hf</a:t>
            </a:r>
            <a:r>
              <a:rPr lang="sk-SK" sz="1200" dirty="0"/>
              <a:t> – </a:t>
            </a:r>
            <a:r>
              <a:rPr lang="sk-SK" sz="1200" dirty="0" err="1"/>
              <a:t>fibrická</a:t>
            </a:r>
            <a:r>
              <a:rPr lang="sk-SK" sz="1200" dirty="0"/>
              <a:t> 70% </a:t>
            </a:r>
            <a:r>
              <a:rPr lang="sk-SK" sz="1200" dirty="0" err="1"/>
              <a:t>org</a:t>
            </a:r>
            <a:r>
              <a:rPr lang="sk-SK" sz="1200" dirty="0"/>
              <a:t>. podielu tvoria nerozložené organické látky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hm – </a:t>
            </a:r>
            <a:r>
              <a:rPr lang="sk-SK" sz="1200" dirty="0" err="1"/>
              <a:t>mezická</a:t>
            </a:r>
            <a:r>
              <a:rPr lang="sk-SK" sz="1200" dirty="0"/>
              <a:t> 30-70% </a:t>
            </a:r>
            <a:r>
              <a:rPr lang="sk-SK" sz="1200" dirty="0" err="1"/>
              <a:t>org</a:t>
            </a:r>
            <a:r>
              <a:rPr lang="sk-SK" sz="1200" dirty="0"/>
              <a:t>. podielu tvoria nerozložené organické látky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 err="1"/>
              <a:t>hs</a:t>
            </a:r>
            <a:r>
              <a:rPr lang="sk-SK" sz="1200" dirty="0"/>
              <a:t> – </a:t>
            </a:r>
            <a:r>
              <a:rPr lang="sk-SK" sz="1200" dirty="0" err="1"/>
              <a:t>saprická</a:t>
            </a:r>
            <a:r>
              <a:rPr lang="sk-SK" sz="1200" dirty="0"/>
              <a:t> &lt; 30% </a:t>
            </a:r>
            <a:r>
              <a:rPr lang="sk-SK" sz="1200" dirty="0" err="1"/>
              <a:t>org</a:t>
            </a:r>
            <a:r>
              <a:rPr lang="sk-SK" sz="1200" dirty="0"/>
              <a:t>. podielu tvoria nerozložené organické látky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Minerálne a organicko-minerálne: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 – </a:t>
            </a:r>
            <a:r>
              <a:rPr lang="sk-SK" sz="1400" b="1" dirty="0" err="1"/>
              <a:t>psefitická</a:t>
            </a:r>
            <a:r>
              <a:rPr lang="sk-SK" sz="1400" b="1" dirty="0"/>
              <a:t> 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ps – štrkovitá, </a:t>
            </a:r>
            <a:r>
              <a:rPr lang="sk-SK" sz="1200" dirty="0" err="1"/>
              <a:t>pk</a:t>
            </a:r>
            <a:r>
              <a:rPr lang="sk-SK" sz="1200" dirty="0"/>
              <a:t> – kamenitá, </a:t>
            </a:r>
            <a:r>
              <a:rPr lang="sk-SK" sz="1200" dirty="0" err="1"/>
              <a:t>pb</a:t>
            </a:r>
            <a:r>
              <a:rPr lang="sk-SK" sz="1200" dirty="0"/>
              <a:t> – </a:t>
            </a:r>
            <a:r>
              <a:rPr lang="sk-SK" sz="1200" dirty="0" err="1"/>
              <a:t>balvanitá</a:t>
            </a:r>
            <a:endParaRPr lang="sk-SK" sz="12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l – ľahká 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 err="1"/>
              <a:t>lp</a:t>
            </a:r>
            <a:r>
              <a:rPr lang="sk-SK" sz="1200" dirty="0"/>
              <a:t> – piesčitá, </a:t>
            </a:r>
            <a:r>
              <a:rPr lang="sk-SK" sz="1200" dirty="0" err="1"/>
              <a:t>lh</a:t>
            </a:r>
            <a:r>
              <a:rPr lang="sk-SK" sz="1200" dirty="0"/>
              <a:t> – hlinito-piesčitá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s – stredná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 err="1"/>
              <a:t>sp</a:t>
            </a:r>
            <a:r>
              <a:rPr lang="sk-SK" sz="1200" dirty="0"/>
              <a:t> – piesčito-hlinitá, </a:t>
            </a:r>
            <a:r>
              <a:rPr lang="sk-SK" sz="1200" dirty="0" err="1"/>
              <a:t>sh</a:t>
            </a:r>
            <a:r>
              <a:rPr lang="sk-SK" sz="1200" dirty="0"/>
              <a:t> – hlinitá, </a:t>
            </a:r>
            <a:r>
              <a:rPr lang="sk-SK" sz="1200" dirty="0" err="1"/>
              <a:t>ssh</a:t>
            </a:r>
            <a:r>
              <a:rPr lang="sk-SK" sz="1200" dirty="0"/>
              <a:t> – prachovito-hlinitá, </a:t>
            </a:r>
            <a:r>
              <a:rPr lang="sk-SK" sz="1200" dirty="0" err="1"/>
              <a:t>ss</a:t>
            </a:r>
            <a:r>
              <a:rPr lang="sk-SK" sz="1200" dirty="0"/>
              <a:t> – prachovitá, spi – piesčito-ílovito-hlinitá, si – ílovito-hlinitá, </a:t>
            </a:r>
            <a:r>
              <a:rPr lang="sk-SK" sz="1200" dirty="0" err="1"/>
              <a:t>ssi</a:t>
            </a:r>
            <a:r>
              <a:rPr lang="sk-SK" sz="1200" dirty="0"/>
              <a:t> – prachovito-ílovito-hlinitá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t – ťažká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 err="1"/>
              <a:t>tp</a:t>
            </a:r>
            <a:r>
              <a:rPr lang="sk-SK" sz="1200" dirty="0"/>
              <a:t> – piesčito-ílovitá,  </a:t>
            </a:r>
            <a:r>
              <a:rPr lang="sk-SK" sz="1200" dirty="0" err="1"/>
              <a:t>ts</a:t>
            </a:r>
            <a:r>
              <a:rPr lang="sk-SK" sz="1200" dirty="0"/>
              <a:t> – prachovito-ílovitá, ti – ílovitá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0CCDC5-2511-B0D3-32AA-C2D116A04BB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976" t="1331" r="1902" b="2594"/>
          <a:stretch/>
        </p:blipFill>
        <p:spPr>
          <a:xfrm>
            <a:off x="6351402" y="0"/>
            <a:ext cx="5840597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3756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1A04C3-CD49-2825-7C99-60597A17EA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E3EFD7B-030F-4F88-C0AB-BEBF5531C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druhy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3C5EBEEA-CEBF-5B55-EEB4-C66548412E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550" y="1066800"/>
            <a:ext cx="4924425" cy="554097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800" b="1" dirty="0" err="1"/>
              <a:t>Psefitické</a:t>
            </a:r>
            <a:r>
              <a:rPr lang="sk-SK" sz="1800" b="1" dirty="0"/>
              <a:t>: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Štrkovité pôdy -</a:t>
            </a:r>
            <a:r>
              <a:rPr lang="sk-SK" sz="1600" dirty="0"/>
              <a:t> nachádzajú sa na aluviálnych sedimentoch nív, na terasách a proluviálnych sedimentoch, pri riekach, na neogénnych štrkoch a zlepencoch (2-50 mm)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Kamenité pôdy - </a:t>
            </a:r>
            <a:r>
              <a:rPr lang="sk-SK" sz="1600" dirty="0"/>
              <a:t>vytvárajú sa na svahoch pohorí. Nachádzajú sa vo všetkých geomorfologických celkoch (50-250 mm)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 err="1"/>
              <a:t>Balvanité</a:t>
            </a:r>
            <a:r>
              <a:rPr lang="sk-SK" sz="1600" b="1" dirty="0"/>
              <a:t> pôdy -</a:t>
            </a:r>
            <a:r>
              <a:rPr lang="sk-SK" sz="1600" dirty="0"/>
              <a:t> vyskytujú sa na veľmi odolných horninách. Najmä v jadrových pohoriach v Rudohorí a </a:t>
            </a:r>
            <a:r>
              <a:rPr lang="sk-SK" sz="1600" dirty="0" err="1"/>
              <a:t>neovulkanitoch</a:t>
            </a:r>
            <a:r>
              <a:rPr lang="sk-SK" sz="1600" dirty="0"/>
              <a:t> (&gt;250 mm)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800" dirty="0"/>
          </a:p>
        </p:txBody>
      </p:sp>
      <p:pic>
        <p:nvPicPr>
          <p:cNvPr id="5" name="Picture 5" descr="Low-level Pleistocene gravel between Southbourne and Hengistbury Head, Bournemouth, Dorset">
            <a:extLst>
              <a:ext uri="{FF2B5EF4-FFF2-40B4-BE49-F238E27FC236}">
                <a16:creationId xmlns:a16="http://schemas.microsoft.com/office/drawing/2014/main" id="{63B1B802-9F1F-9711-1B16-D750CB715C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275" y="0"/>
            <a:ext cx="4114799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image010">
            <a:extLst>
              <a:ext uri="{FF2B5EF4-FFF2-40B4-BE49-F238E27FC236}">
                <a16:creationId xmlns:a16="http://schemas.microsoft.com/office/drawing/2014/main" id="{C6A700FB-78AC-606D-2646-3C536564AB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61"/>
          <a:stretch/>
        </p:blipFill>
        <p:spPr bwMode="auto">
          <a:xfrm>
            <a:off x="5277275" y="4178300"/>
            <a:ext cx="4114567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3741-1">
            <a:extLst>
              <a:ext uri="{FF2B5EF4-FFF2-40B4-BE49-F238E27FC236}">
                <a16:creationId xmlns:a16="http://schemas.microsoft.com/office/drawing/2014/main" id="{D047DBD9-5260-FBD5-CC43-43E6D88A41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9300" y="1198312"/>
            <a:ext cx="3822700" cy="3926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50077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3285BE-6D81-C1D7-6A37-21D3DFDE1F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5EC0177-E400-54F2-ED17-D039AB11F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druhy 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55429375-FD6A-8E3B-B4DF-E441B81D8E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7" y="1082489"/>
            <a:ext cx="7353304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Ľahké - piesočnaté pôdy </a:t>
            </a:r>
            <a:r>
              <a:rPr lang="sk-SK" sz="1600" dirty="0"/>
              <a:t>– obsahujú veľa zŕn piesku, vznikli napr. v Záhorskej a Východoslovenskej nížine na naviatych pieskoch a riečnych náplavoch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dirty="0"/>
              <a:t>Majú medzi zrnami piesku veľa vzduchu a ľahko vysychajú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dirty="0"/>
              <a:t>Ľahko prepúšťajú vodu čím sa odplavujú živiny do hlbších vrstiev, preto sú málo úrodné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dirty="0"/>
              <a:t>Piesok má pre svoj malý aktívny povrch nízku schopnosť pútať živiny a vodu. Svojou zrnitosťou vytvára nekapilárne pôdy a spôsobuje </a:t>
            </a:r>
            <a:r>
              <a:rPr lang="sk-SK" sz="1600" b="1" dirty="0"/>
              <a:t>vysokú priepustnosť vody a vzduchu </a:t>
            </a:r>
            <a:r>
              <a:rPr lang="sk-SK" sz="1600" dirty="0"/>
              <a:t>v pôde a tým aj jej </a:t>
            </a:r>
            <a:r>
              <a:rPr lang="sk-SK" sz="1600" b="1" dirty="0"/>
              <a:t>silné vysušovanie</a:t>
            </a:r>
            <a:r>
              <a:rPr lang="sk-SK" sz="1600" dirty="0"/>
              <a:t>. Zrná piesku pri navlhčení kvapalinou nenapučiavajú. V obsahu piesku je dôležité rozlišovať jeho mineralogické zloženie, od ktorého závisí ďalšie zvetrávanie a uvoľňovanie živín pre rastliny.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dirty="0"/>
              <a:t>Činnosť mikroorganizmov je vysoká, humus sa rýchlo oxiduje a živiny sa ľahko vyplavujú.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6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6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600" dirty="0"/>
          </a:p>
        </p:txBody>
      </p:sp>
      <p:pic>
        <p:nvPicPr>
          <p:cNvPr id="3" name="Picture 4" descr="Ent_06b">
            <a:extLst>
              <a:ext uri="{FF2B5EF4-FFF2-40B4-BE49-F238E27FC236}">
                <a16:creationId xmlns:a16="http://schemas.microsoft.com/office/drawing/2014/main" id="{5D854423-6902-2660-3118-17E16F543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1" y="0"/>
            <a:ext cx="4533900" cy="6907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A onion growing in the dirt&#10;&#10;AI-generated content may be incorrect.">
            <a:extLst>
              <a:ext uri="{FF2B5EF4-FFF2-40B4-BE49-F238E27FC236}">
                <a16:creationId xmlns:a16="http://schemas.microsoft.com/office/drawing/2014/main" id="{8432857C-0B60-4BE8-FA3E-AE3A08F8D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101" y="3686173"/>
            <a:ext cx="5638802" cy="3171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44881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AF8FE-0811-AE5E-9112-2C00C998AF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70A932E-5FED-241B-99C9-BEAE9739B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druhy 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9A31949E-E356-1D5F-7A73-60784E08E9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7" y="1082489"/>
            <a:ext cx="7286628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Stredne ťažké - hlinité pôdy </a:t>
            </a:r>
            <a:r>
              <a:rPr lang="sk-SK" sz="1600" dirty="0"/>
              <a:t>– obsahujú veľa prachových častíc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dirty="0"/>
              <a:t>Vyvinuli sa napr. na sprašiach Podunajskej nížiny, Juhoslovenskej kotliny a Východoslovenskej nížiny, vyskytujú sa aj na sopečných horninách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Najlepšie poľnohospodárske pôdy</a:t>
            </a:r>
            <a:r>
              <a:rPr lang="sk-SK" sz="1600" dirty="0"/>
              <a:t>, neodplavujú sa z nich živiny v takej veľkej miere ako z piesočnatých pôd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dirty="0"/>
              <a:t>Prach má väčší povrch zŕn ako piesok, a preto priaznivejšie ovplyvňuje viazanie živín aj vody. Umožňuje lepšie prijímanie vody a vzduchu do pôdy a ich lepšie premiestňovanie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dirty="0"/>
              <a:t>Voda dobre vsakuje a udrží sa dlhší čas, ale aj pomerne rýchlo vzlína a do značnej výšky. Zadržanú vodu pomerne ľahko odovzdáva rastlinám. Pôdy s vyšším obsahom prachových častíc (hlinité) majú veľmi priaznivé </a:t>
            </a:r>
            <a:r>
              <a:rPr lang="sk-SK" sz="1600" dirty="0" err="1"/>
              <a:t>fyzikálno</a:t>
            </a:r>
            <a:r>
              <a:rPr lang="sk-SK" sz="1600" dirty="0"/>
              <a:t>–chemické a biologické vlastnosti a taktiež dobrý vodný, vzdušný a tepelný režim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6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6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6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600" dirty="0"/>
          </a:p>
        </p:txBody>
      </p:sp>
      <p:pic>
        <p:nvPicPr>
          <p:cNvPr id="5" name="Picture 6" descr="IMG_6471_%C4%8Cernozem_kultizemna">
            <a:extLst>
              <a:ext uri="{FF2B5EF4-FFF2-40B4-BE49-F238E27FC236}">
                <a16:creationId xmlns:a16="http://schemas.microsoft.com/office/drawing/2014/main" id="{D7F01162-7CB7-5D21-9617-31C0DBFFEA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46"/>
          <a:stretch>
            <a:fillRect/>
          </a:stretch>
        </p:blipFill>
        <p:spPr bwMode="auto">
          <a:xfrm>
            <a:off x="7681274" y="0"/>
            <a:ext cx="4510726" cy="4147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Close-up of a pile of dirt&#10;&#10;AI-generated content may be incorrect.">
            <a:extLst>
              <a:ext uri="{FF2B5EF4-FFF2-40B4-BE49-F238E27FC236}">
                <a16:creationId xmlns:a16="http://schemas.microsoft.com/office/drawing/2014/main" id="{E5C8C37D-C89C-E636-0A65-46C46FBD14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275" y="3852729"/>
            <a:ext cx="4510726" cy="3005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91772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D938FB-F02D-C581-F0F0-A91425C7B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1A0246-CFC3-2E24-FA42-93F6154E1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26" y="273377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Pôdne druhy </a:t>
            </a:r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572E9E25-C929-CF9D-E0C8-B407F2BC52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7" y="1082489"/>
            <a:ext cx="7291556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Ťažké - ílovité pôdy </a:t>
            </a:r>
            <a:r>
              <a:rPr lang="sk-SK" sz="1600" dirty="0"/>
              <a:t>– sa nachádzajú na ílovitých horninách, ktoré vznikli usadzovaním jemného bahna na dne morí a jazier v minulosti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dirty="0"/>
              <a:t>vyskytujú sa v podhorských častiach nížin a v kotlinách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dirty="0"/>
              <a:t>za sucha tvrdnú a pukajú, nasiaknuté vodou sú mazľavé, ťažko sa obrábajú a sú menej úrodné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dirty="0"/>
              <a:t>Íl sa vyznačuje sa najväčším povrchom zŕn a zároveň je nositeľom elektrického náboja. Preto na povrchu ílových častíc môžu prebiehať povrchové javy ako sorpcia živín a vody. Okrem toho </a:t>
            </a:r>
            <a:r>
              <a:rPr lang="sk-SK" sz="1600" b="1" dirty="0"/>
              <a:t>obmedzuje prevzdušnenie pôdy a príjem i pohyb vody</a:t>
            </a:r>
            <a:endParaRPr lang="sk-SK" sz="16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Za sucha je súdržný</a:t>
            </a:r>
            <a:r>
              <a:rPr lang="sk-SK" sz="1600" dirty="0"/>
              <a:t>, za </a:t>
            </a:r>
            <a:r>
              <a:rPr lang="sk-SK" sz="1600" b="1" dirty="0"/>
              <a:t>vlhka lepkavý</a:t>
            </a:r>
            <a:r>
              <a:rPr lang="sk-SK" sz="1600" dirty="0"/>
              <a:t>, pri zmene vlhkosti mení aj svoj objem – </a:t>
            </a:r>
            <a:r>
              <a:rPr lang="sk-SK" sz="1600" b="1" dirty="0"/>
              <a:t>napučiava </a:t>
            </a:r>
            <a:r>
              <a:rPr lang="sk-SK" sz="1600" dirty="0"/>
              <a:t>a sadá a tiež prejavuje plastickosť a väzkosť. Pôdy, v ktorých prevládajú ílovité častice, majú veľký merný odpor a </a:t>
            </a:r>
            <a:r>
              <a:rPr lang="sk-SK" sz="1600" b="1" dirty="0"/>
              <a:t>ťažko sa obrábajú</a:t>
            </a:r>
            <a:endParaRPr lang="sk-SK" sz="16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6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6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6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600" dirty="0"/>
          </a:p>
        </p:txBody>
      </p:sp>
      <p:pic>
        <p:nvPicPr>
          <p:cNvPr id="8" name="Picture 5" descr="soil-clay">
            <a:extLst>
              <a:ext uri="{FF2B5EF4-FFF2-40B4-BE49-F238E27FC236}">
                <a16:creationId xmlns:a16="http://schemas.microsoft.com/office/drawing/2014/main" id="{8CEEFDB4-C987-3CE3-0170-17F6AE1B55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50" y="0"/>
            <a:ext cx="3695700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A close-up of a muddy field&#10;&#10;AI-generated content may be incorrect.">
            <a:extLst>
              <a:ext uri="{FF2B5EF4-FFF2-40B4-BE49-F238E27FC236}">
                <a16:creationId xmlns:a16="http://schemas.microsoft.com/office/drawing/2014/main" id="{320AA315-A916-B2BC-2431-FAA04479B2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53" y="3969077"/>
            <a:ext cx="4595647" cy="2774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3762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507624-AA75-FA9E-1980-148FF14794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5E838FD-4BCA-3A27-549A-9B58C01A5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Vlastnosti pôdy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DC46C679-46A7-4BEC-4F35-E587284DE9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946562"/>
            <a:ext cx="8962253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Fyzikálne vlastnosti pôd sa prejavujú v jej:  </a:t>
            </a:r>
            <a:r>
              <a:rPr lang="sk-SK" sz="1000" b="1" dirty="0"/>
              <a:t>Textúre (zrnitosti), Štruktúre, </a:t>
            </a:r>
            <a:r>
              <a:rPr lang="sk-SK" sz="1000" b="1" dirty="0" err="1"/>
              <a:t>Kompakcii</a:t>
            </a:r>
            <a:r>
              <a:rPr lang="sk-SK" sz="1000" b="1" dirty="0"/>
              <a:t> a Konzistencii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Textúra</a:t>
            </a:r>
            <a:r>
              <a:rPr lang="sk-SK" sz="1200" dirty="0"/>
              <a:t> - sa klasifikuje na základe dominancie elementárnych častíc pôdy rôznej veľkosti zoskupených do jednotlivých frakcií. Na základe obsahu </a:t>
            </a:r>
            <a:r>
              <a:rPr lang="sk-SK" sz="1200" dirty="0" err="1"/>
              <a:t>jemnozeme</a:t>
            </a:r>
            <a:r>
              <a:rPr lang="sk-SK" sz="1200" dirty="0"/>
              <a:t>, skeletu a organického materiálu rozoznávame </a:t>
            </a:r>
            <a:r>
              <a:rPr lang="sk-SK" sz="1200" dirty="0" err="1"/>
              <a:t>textúrne</a:t>
            </a:r>
            <a:r>
              <a:rPr lang="sk-SK" sz="1200" dirty="0"/>
              <a:t> triedy </a:t>
            </a:r>
            <a:r>
              <a:rPr lang="sk-SK" sz="1200" b="1" dirty="0"/>
              <a:t>jemnozrnných, </a:t>
            </a:r>
            <a:r>
              <a:rPr lang="sk-SK" sz="1200" b="1" dirty="0" err="1"/>
              <a:t>psefitických</a:t>
            </a:r>
            <a:r>
              <a:rPr lang="sk-SK" sz="1200" b="1" dirty="0"/>
              <a:t>, </a:t>
            </a:r>
            <a:r>
              <a:rPr lang="sk-SK" sz="1200" b="1" dirty="0" err="1"/>
              <a:t>humolitových</a:t>
            </a:r>
            <a:r>
              <a:rPr lang="sk-SK" sz="1200" b="1" dirty="0"/>
              <a:t> a </a:t>
            </a:r>
            <a:r>
              <a:rPr lang="sk-SK" sz="1200" b="1" dirty="0" err="1"/>
              <a:t>histických</a:t>
            </a:r>
            <a:r>
              <a:rPr lang="sk-SK" sz="1200" b="1" dirty="0"/>
              <a:t> pôd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Trieda </a:t>
            </a:r>
            <a:r>
              <a:rPr lang="sk-SK" sz="1200" b="1" dirty="0" err="1"/>
              <a:t>jemnozrných</a:t>
            </a:r>
            <a:r>
              <a:rPr lang="sk-SK" sz="1200" b="1" dirty="0"/>
              <a:t> pôd </a:t>
            </a:r>
            <a:r>
              <a:rPr lang="sk-SK" sz="1200" dirty="0"/>
              <a:t>je podľa percentuálnej hodnoty hmotnostného obsahu minerálnych frakcií </a:t>
            </a:r>
            <a:r>
              <a:rPr lang="sk-SK" sz="1200" dirty="0" err="1"/>
              <a:t>jemnozeme</a:t>
            </a:r>
            <a:r>
              <a:rPr lang="sk-SK" sz="1200" dirty="0"/>
              <a:t>, t. j. ílu (častice &lt; 0,002 mm), prachu (0,002 až 0,05 mm) a piesku (0,05 až 2 mm) rozčlenená na </a:t>
            </a:r>
            <a:r>
              <a:rPr lang="sk-SK" sz="1200" dirty="0" err="1"/>
              <a:t>zrnitostne</a:t>
            </a:r>
            <a:r>
              <a:rPr lang="sk-SK" sz="1200" dirty="0"/>
              <a:t> ľahkú (piesočnatú), strednú (hlinitú) a ťažkú (ílovitú) skupinu pôd, pričom pôdne druhy tvoriace vymenované skupiny pôd (napr. piesočnatá, piesočnato-hlinitá, piesočnato-ílovitá pôda) sú klasifikované na základe </a:t>
            </a:r>
            <a:r>
              <a:rPr lang="sk-SK" sz="1200" dirty="0" err="1"/>
              <a:t>textúrneho</a:t>
            </a:r>
            <a:r>
              <a:rPr lang="sk-SK" sz="1200" dirty="0"/>
              <a:t> trojuholníka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Psefitické</a:t>
            </a:r>
            <a:r>
              <a:rPr lang="sk-SK" sz="1200" b="1" dirty="0"/>
              <a:t> (</a:t>
            </a:r>
            <a:r>
              <a:rPr lang="sk-SK" sz="1200" b="1" dirty="0" err="1"/>
              <a:t>skeletovité</a:t>
            </a:r>
            <a:r>
              <a:rPr lang="sk-SK" sz="1200" b="1" dirty="0"/>
              <a:t>) </a:t>
            </a:r>
            <a:r>
              <a:rPr lang="sk-SK" sz="1200" dirty="0"/>
              <a:t>pôdy sa podľa prevládajúcej minerálnej frakcie skeletu členia na štrkovitú, kamenitú a </a:t>
            </a:r>
            <a:r>
              <a:rPr lang="sk-SK" sz="1200" dirty="0" err="1"/>
              <a:t>balvanitú</a:t>
            </a:r>
            <a:r>
              <a:rPr lang="sk-SK" sz="1200" dirty="0"/>
              <a:t> skupinu pôd. Pôdne druhy </a:t>
            </a:r>
            <a:r>
              <a:rPr lang="sk-SK" sz="1200" dirty="0" err="1"/>
              <a:t>psefitických</a:t>
            </a:r>
            <a:r>
              <a:rPr lang="sk-SK" sz="1200" dirty="0"/>
              <a:t> skupín pôd určuje prevládajúca frakcia </a:t>
            </a:r>
            <a:r>
              <a:rPr lang="sk-SK" sz="1200" dirty="0" err="1"/>
              <a:t>jemnozeme</a:t>
            </a:r>
            <a:r>
              <a:rPr lang="sk-SK" sz="1200" dirty="0"/>
              <a:t> alebo viac ako 30 % </a:t>
            </a:r>
            <a:r>
              <a:rPr lang="sk-SK" sz="1200" dirty="0" err="1"/>
              <a:t>obj</a:t>
            </a:r>
            <a:r>
              <a:rPr lang="sk-SK" sz="1200" dirty="0"/>
              <a:t>. obsah organického materiálu v doplnkovej frakcii (ľahká, stredná, ťažká alebo organická pôda)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Organické </a:t>
            </a:r>
            <a:r>
              <a:rPr lang="sk-SK" sz="1200" b="1" dirty="0" err="1"/>
              <a:t>Histické</a:t>
            </a:r>
            <a:r>
              <a:rPr lang="sk-SK" sz="1200" b="1" dirty="0"/>
              <a:t> pôdy</a:t>
            </a:r>
            <a:r>
              <a:rPr lang="sk-SK" sz="1200" dirty="0"/>
              <a:t> s obsahom organických látok väčším ako 50 % </a:t>
            </a:r>
            <a:r>
              <a:rPr lang="sk-SK" sz="1200" dirty="0" err="1"/>
              <a:t>obj</a:t>
            </a:r>
            <a:r>
              <a:rPr lang="sk-SK" sz="1200" dirty="0"/>
              <a:t>. a </a:t>
            </a:r>
            <a:r>
              <a:rPr lang="sk-SK" sz="1200" b="1" dirty="0" err="1"/>
              <a:t>organominerálne</a:t>
            </a:r>
            <a:r>
              <a:rPr lang="sk-SK" sz="1200" dirty="0"/>
              <a:t> </a:t>
            </a:r>
            <a:r>
              <a:rPr lang="sk-SK" sz="1200" b="1" dirty="0" err="1"/>
              <a:t>humolitové</a:t>
            </a:r>
            <a:r>
              <a:rPr lang="sk-SK" sz="1200" b="1" dirty="0"/>
              <a:t> pôdy </a:t>
            </a:r>
            <a:r>
              <a:rPr lang="sk-SK" sz="1200" dirty="0"/>
              <a:t>s obsahom organických látok od 30 do 50 % </a:t>
            </a:r>
            <a:r>
              <a:rPr lang="sk-SK" sz="1200" dirty="0" err="1"/>
              <a:t>obj</a:t>
            </a:r>
            <a:r>
              <a:rPr lang="sk-SK" sz="1200" dirty="0"/>
              <a:t>. sa podľa stupňa a charakteru rozkladu organického materiálu členia na </a:t>
            </a:r>
            <a:r>
              <a:rPr lang="sk-SK" sz="1200" b="1" dirty="0" err="1"/>
              <a:t>fibrickú</a:t>
            </a:r>
            <a:r>
              <a:rPr lang="sk-SK" sz="1200" b="1" dirty="0"/>
              <a:t> </a:t>
            </a:r>
            <a:r>
              <a:rPr lang="sk-SK" sz="1200" dirty="0"/>
              <a:t>(prevažuje nerozložený alebo len čiastočne rozložený organický materiál), </a:t>
            </a:r>
            <a:r>
              <a:rPr lang="sk-SK" sz="1200" b="1" dirty="0" err="1"/>
              <a:t>mezickú</a:t>
            </a:r>
            <a:r>
              <a:rPr lang="sk-SK" sz="1200" dirty="0"/>
              <a:t> (prevažuje stredne rozložený organický materiál) a </a:t>
            </a:r>
            <a:r>
              <a:rPr lang="sk-SK" sz="1200" b="1" dirty="0" err="1"/>
              <a:t>saprickú</a:t>
            </a:r>
            <a:r>
              <a:rPr lang="sk-SK" sz="1200" dirty="0"/>
              <a:t> (prevažuje rozložený organický materiál) </a:t>
            </a:r>
            <a:r>
              <a:rPr lang="sk-SK" sz="1200" b="1" dirty="0"/>
              <a:t>skupinu pôd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Pôdne druhy </a:t>
            </a:r>
            <a:r>
              <a:rPr lang="sk-SK" sz="1200" b="1" dirty="0" err="1"/>
              <a:t>histických</a:t>
            </a:r>
            <a:r>
              <a:rPr lang="sk-SK" sz="1200" b="1" dirty="0"/>
              <a:t> a </a:t>
            </a:r>
            <a:r>
              <a:rPr lang="sk-SK" sz="1200" b="1" dirty="0" err="1"/>
              <a:t>humolitových</a:t>
            </a:r>
            <a:r>
              <a:rPr lang="sk-SK" sz="1200" b="1" dirty="0"/>
              <a:t> pôd </a:t>
            </a:r>
            <a:r>
              <a:rPr lang="sk-SK" sz="1200" dirty="0"/>
              <a:t>určuje prevládajúca minerálna frakcia (ľahká, stredná, ťažká, štrkovitá, kamenitá a </a:t>
            </a:r>
            <a:r>
              <a:rPr lang="sk-SK" sz="1200" dirty="0" err="1"/>
              <a:t>balvanitá</a:t>
            </a:r>
            <a:r>
              <a:rPr lang="sk-SK" sz="1200" dirty="0"/>
              <a:t> pôda)</a:t>
            </a:r>
          </a:p>
        </p:txBody>
      </p:sp>
      <p:pic>
        <p:nvPicPr>
          <p:cNvPr id="3074" name="Picture 2" descr="Descubre 28 ideas de Edafologia y suelos en este tablero de Pinterest |  educacion ambiental, conservacion del suelo, tipos de suelo y más">
            <a:extLst>
              <a:ext uri="{FF2B5EF4-FFF2-40B4-BE49-F238E27FC236}">
                <a16:creationId xmlns:a16="http://schemas.microsoft.com/office/drawing/2014/main" id="{38A420A7-FDBD-5E6F-5D76-145D7E9F4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5025" y="3241163"/>
            <a:ext cx="2466975" cy="361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3741-1">
            <a:extLst>
              <a:ext uri="{FF2B5EF4-FFF2-40B4-BE49-F238E27FC236}">
                <a16:creationId xmlns:a16="http://schemas.microsoft.com/office/drawing/2014/main" id="{C57BE846-2021-3A75-3A0F-0C2379A6A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3948" y="0"/>
            <a:ext cx="2828052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2663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C26D29-533A-3868-49F0-5CF18C4300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3163EE4-21F0-D242-69CC-10E9F0F02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Vznik pôdy a jej vlastnosti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CFEDFFF4-1B18-D167-D106-568172CFC2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946562"/>
            <a:ext cx="6371453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Vývoj pôdy =</a:t>
            </a:r>
            <a:r>
              <a:rPr lang="sk-SK" sz="1400" dirty="0"/>
              <a:t> </a:t>
            </a:r>
            <a:r>
              <a:rPr lang="sk-SK" sz="1400" b="1" dirty="0"/>
              <a:t>dlhodobý proces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Pôdotvorný</a:t>
            </a:r>
            <a:r>
              <a:rPr lang="sk-SK" sz="1400" b="1" dirty="0"/>
              <a:t> činiteľ </a:t>
            </a:r>
            <a:r>
              <a:rPr lang="sk-SK" sz="1400" dirty="0"/>
              <a:t>– je všetko to, čo pôsobí na vznik, vývoj, vlastnosti a rozšírenie pôd (materská hornina, klíma, georeliéf, živé organizmy, podzemná voda, človek)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 err="1"/>
              <a:t>Pôdotvorný</a:t>
            </a:r>
            <a:r>
              <a:rPr lang="sk-SK" sz="1400" b="1" dirty="0"/>
              <a:t> proces </a:t>
            </a:r>
            <a:r>
              <a:rPr lang="sk-SK" sz="1400" dirty="0"/>
              <a:t>– vzniká pôsobením </a:t>
            </a:r>
            <a:r>
              <a:rPr lang="sk-SK" sz="1400" dirty="0" err="1"/>
              <a:t>pôdotvorných</a:t>
            </a:r>
            <a:r>
              <a:rPr lang="sk-SK" sz="1400" dirty="0"/>
              <a:t> činiteľov – je to súbor fyzikálnych, chemických a biologických javov, kt. prebiehajú v pôde (dochádza k rozkladu látok, premiestňovaniu a vzniku nových látok)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Pôdne horizonty </a:t>
            </a:r>
            <a:r>
              <a:rPr lang="sk-SK" sz="1400" dirty="0"/>
              <a:t>– vrstvy, vytvorené </a:t>
            </a:r>
            <a:r>
              <a:rPr lang="sk-SK" sz="1400" dirty="0" err="1"/>
              <a:t>pôdotvorným</a:t>
            </a:r>
            <a:r>
              <a:rPr lang="sk-SK" sz="1400" dirty="0"/>
              <a:t> procesom, odlišujú sa farbou a vlastnosťami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Pôdny profil </a:t>
            </a:r>
            <a:r>
              <a:rPr lang="sk-SK" sz="1400" dirty="0"/>
              <a:t>– kolmý rez pôdou (asi 120 - 150 cm), môžeme na ňom sledovať pôdne horizonty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Pôdny typ </a:t>
            </a:r>
            <a:r>
              <a:rPr lang="sk-SK" sz="1400" dirty="0"/>
              <a:t>– určitý pôdny typ je veľká skupina pôd, kt. vznikli pôsobením približne rovnakej kombinácie </a:t>
            </a:r>
            <a:r>
              <a:rPr lang="sk-SK" sz="1400" dirty="0" err="1"/>
              <a:t>pôdotvorných</a:t>
            </a:r>
            <a:r>
              <a:rPr lang="sk-SK" sz="1400" dirty="0"/>
              <a:t> činiteľov</a:t>
            </a:r>
          </a:p>
        </p:txBody>
      </p:sp>
      <p:pic>
        <p:nvPicPr>
          <p:cNvPr id="1026" name="Picture 2" descr="Hypothetical profile of soil development by top-down pedogenesis. (a)... |  Download Scientific 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021" y="0"/>
            <a:ext cx="3597279" cy="35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File:Soil Horizons.svg - Wikimedia Comm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358" y="3686175"/>
            <a:ext cx="2704536" cy="3118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6340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7188B-4EEB-A3C3-E87C-3577CCA56D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5379D02-3878-1F09-2CAB-8A0850B74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Vlastnosti pôdy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4F693AB3-0329-880F-96E6-57B46B70DD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8" y="946562"/>
            <a:ext cx="6057127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Štruktúra pôdnej</a:t>
            </a:r>
            <a:r>
              <a:rPr lang="sk-SK" sz="1200" dirty="0"/>
              <a:t> </a:t>
            </a:r>
            <a:r>
              <a:rPr lang="sk-SK" sz="1200" b="1" dirty="0"/>
              <a:t>hmoty </a:t>
            </a:r>
            <a:r>
              <a:rPr lang="sk-SK" sz="1200" dirty="0"/>
              <a:t>je</a:t>
            </a:r>
            <a:r>
              <a:rPr lang="sk-SK" sz="1200" b="1" dirty="0"/>
              <a:t> </a:t>
            </a:r>
            <a:r>
              <a:rPr lang="sk-SK" sz="1200" dirty="0"/>
              <a:t>vytváraná pôdnymi agregátmi a konglomerátmi, ktoré vznikajú stmelením elementárnych pôdnych častíc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Štruktúrne elementy sa klasifikujú podľa </a:t>
            </a:r>
            <a:r>
              <a:rPr lang="sk-SK" sz="1200" b="1" dirty="0"/>
              <a:t>tvaru </a:t>
            </a:r>
            <a:r>
              <a:rPr lang="sk-SK" sz="1200" dirty="0"/>
              <a:t>- guľaté, hranaté, polyedrické, </a:t>
            </a:r>
            <a:r>
              <a:rPr lang="sk-SK" sz="1200" b="1" dirty="0"/>
              <a:t>veľkosti </a:t>
            </a:r>
            <a:r>
              <a:rPr lang="sk-SK" sz="1200" dirty="0"/>
              <a:t>- drobnohrudkovité, hrudovité), </a:t>
            </a:r>
            <a:r>
              <a:rPr lang="sk-SK" sz="1200" b="1" dirty="0"/>
              <a:t>konzistencie </a:t>
            </a:r>
            <a:r>
              <a:rPr lang="sk-SK" sz="1200" dirty="0"/>
              <a:t>- nestále, </a:t>
            </a:r>
            <a:r>
              <a:rPr lang="sk-SK" sz="1200" dirty="0" err="1"/>
              <a:t>vodostále</a:t>
            </a:r>
            <a:r>
              <a:rPr lang="sk-SK" sz="1200" dirty="0"/>
              <a:t>) a </a:t>
            </a:r>
            <a:r>
              <a:rPr lang="sk-SK" sz="1200" b="1" dirty="0"/>
              <a:t>stupňa stmelenia </a:t>
            </a:r>
            <a:r>
              <a:rPr lang="sk-SK" sz="1200" dirty="0"/>
              <a:t>- elementárne častice, agregáty, konglomeráty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Štruktúra minerálnych pôd sa líši od </a:t>
            </a:r>
            <a:r>
              <a:rPr lang="sk-SK" sz="1200" dirty="0" err="1"/>
              <a:t>humolitových</a:t>
            </a:r>
            <a:r>
              <a:rPr lang="sk-SK" sz="1200" dirty="0"/>
              <a:t> a najmä </a:t>
            </a:r>
            <a:r>
              <a:rPr lang="sk-SK" sz="1200" dirty="0" err="1"/>
              <a:t>histických</a:t>
            </a:r>
            <a:r>
              <a:rPr lang="sk-SK" sz="1200" dirty="0"/>
              <a:t> pôd. Konglomeráty </a:t>
            </a:r>
            <a:r>
              <a:rPr lang="sk-SK" sz="1200" dirty="0" err="1"/>
              <a:t>organominerálnych</a:t>
            </a:r>
            <a:r>
              <a:rPr lang="sk-SK" sz="1200" dirty="0"/>
              <a:t> a organických pôd sú menej spevnené ako agregáty minerálnych pôd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Kompakcia</a:t>
            </a:r>
            <a:r>
              <a:rPr lang="sk-SK" sz="1200" b="1" dirty="0"/>
              <a:t> pôdy</a:t>
            </a:r>
            <a:r>
              <a:rPr lang="sk-SK" sz="1200" dirty="0"/>
              <a:t> vyjadruje </a:t>
            </a:r>
            <a:r>
              <a:rPr lang="sk-SK" sz="1200" b="1" dirty="0"/>
              <a:t>pomer objemu pevnej minerálnej </a:t>
            </a:r>
            <a:r>
              <a:rPr lang="sk-SK" sz="1200" dirty="0"/>
              <a:t>a </a:t>
            </a:r>
            <a:r>
              <a:rPr lang="sk-SK" sz="1200" b="1" dirty="0"/>
              <a:t>organickej hmoty </a:t>
            </a:r>
            <a:r>
              <a:rPr lang="sk-SK" sz="1200" dirty="0"/>
              <a:t>pôdy k </a:t>
            </a:r>
            <a:r>
              <a:rPr lang="sk-SK" sz="1200" b="1" dirty="0"/>
              <a:t>objemu priestoru</a:t>
            </a:r>
            <a:r>
              <a:rPr lang="sk-SK" sz="1200" dirty="0"/>
              <a:t>, ktorý je zaplnený vodou alebo vzduchom. </a:t>
            </a:r>
            <a:r>
              <a:rPr lang="sk-SK" sz="1200" b="1" dirty="0"/>
              <a:t>Vysoká objemová hmotnosť </a:t>
            </a:r>
            <a:r>
              <a:rPr lang="sk-SK" sz="1200" dirty="0"/>
              <a:t>pôdy (viac ako 1 700, resp. 2 000 kg.m-3) signalizuje </a:t>
            </a:r>
            <a:r>
              <a:rPr lang="sk-SK" sz="1200" b="1" dirty="0"/>
              <a:t>nepriaznivé prostredie pre korenenie </a:t>
            </a:r>
            <a:r>
              <a:rPr lang="sk-SK" sz="1200" dirty="0"/>
              <a:t>rastlín a rozvoj populácii pôdnych mikroorganizmov. </a:t>
            </a:r>
            <a:r>
              <a:rPr lang="sk-SK" sz="1200" b="1" dirty="0"/>
              <a:t>V organických pôdach </a:t>
            </a:r>
            <a:r>
              <a:rPr lang="sk-SK" sz="1200" dirty="0"/>
              <a:t>je </a:t>
            </a:r>
            <a:r>
              <a:rPr lang="sk-SK" sz="1200" b="1" dirty="0"/>
              <a:t>veľa prázdneho priestoru </a:t>
            </a:r>
            <a:r>
              <a:rPr lang="sk-SK" sz="1200" dirty="0"/>
              <a:t>a tak ich objemová hmotnosť často nepresahuje 500 kg.m-3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Konzistencia</a:t>
            </a:r>
            <a:r>
              <a:rPr lang="sk-SK" sz="1200" dirty="0"/>
              <a:t> je vlastnosť pôdy, ktorá vyjadruje </a:t>
            </a:r>
            <a:r>
              <a:rPr lang="sk-SK" sz="1200" b="1" dirty="0"/>
              <a:t>odolnosť pôdy </a:t>
            </a:r>
            <a:r>
              <a:rPr lang="sk-SK" sz="1200" dirty="0"/>
              <a:t>proti prenikaniu cudzích telies, jej </a:t>
            </a:r>
            <a:r>
              <a:rPr lang="sk-SK" sz="1200" b="1" dirty="0"/>
              <a:t>plastickosť, lepivosť a schopnosť napučiavania </a:t>
            </a:r>
            <a:r>
              <a:rPr lang="sk-SK" sz="1200" dirty="0"/>
              <a:t>(zväčšovania objemu). V teréne sa meria </a:t>
            </a:r>
            <a:r>
              <a:rPr lang="sk-SK" sz="1200" b="1" dirty="0" err="1"/>
              <a:t>penetrometrom</a:t>
            </a:r>
            <a:endParaRPr lang="sk-SK" sz="1200" dirty="0"/>
          </a:p>
        </p:txBody>
      </p:sp>
      <p:pic>
        <p:nvPicPr>
          <p:cNvPr id="4" name="Picture 4" descr="soil%20structure">
            <a:extLst>
              <a:ext uri="{FF2B5EF4-FFF2-40B4-BE49-F238E27FC236}">
                <a16:creationId xmlns:a16="http://schemas.microsoft.com/office/drawing/2014/main" id="{9AE876A8-F800-1956-4F2F-62447C7338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527" y="0"/>
            <a:ext cx="4623203" cy="3082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ázok 4">
            <a:extLst>
              <a:ext uri="{FF2B5EF4-FFF2-40B4-BE49-F238E27FC236}">
                <a16:creationId xmlns:a16="http://schemas.microsoft.com/office/drawing/2014/main" id="{62A34656-6963-825E-C234-FD364CECC3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8789" y="5420256"/>
            <a:ext cx="2695340" cy="143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ázok 5">
            <a:extLst>
              <a:ext uri="{FF2B5EF4-FFF2-40B4-BE49-F238E27FC236}">
                <a16:creationId xmlns:a16="http://schemas.microsoft.com/office/drawing/2014/main" id="{A13CAE9C-0822-9BAE-2046-444E5C77CC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4129" y="5471007"/>
            <a:ext cx="2695339" cy="1377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7C7B27-3F6F-11E2-F4F9-36F80AF1DE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1622" y="3092373"/>
            <a:ext cx="4154108" cy="236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06311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177B2-BD36-8503-9BBC-395D99D864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89ACFDA-AF20-2886-D98F-1ACCBABEC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Vlastnosti pôdy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3A7D4EB9-19DD-B796-69F0-2E741CA64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946562"/>
            <a:ext cx="6304778" cy="5661210"/>
          </a:xfrm>
        </p:spPr>
        <p:txBody>
          <a:bodyPr>
            <a:noAutofit/>
          </a:bodyPr>
          <a:lstStyle/>
          <a:p>
            <a:r>
              <a:rPr lang="sk-SK" sz="1400" b="1" dirty="0"/>
              <a:t>Pórovitosť – </a:t>
            </a:r>
            <a:r>
              <a:rPr lang="sk-SK" sz="1400" dirty="0"/>
              <a:t>medzi pôdnymi časticami sa nachádzajú voľné priestory, ktoré nazývame póry, cez ktoré do pôdy preniká voda a vzduch a ich celkový objem označujeme ako pórovitosť</a:t>
            </a:r>
          </a:p>
          <a:p>
            <a:r>
              <a:rPr lang="sk-SK" sz="1400" dirty="0"/>
              <a:t>Póry majú rôzny tvar a veľkosť, v tejto súvislosti hovoríme o </a:t>
            </a:r>
            <a:r>
              <a:rPr lang="sk-SK" sz="1400" b="1" dirty="0" err="1"/>
              <a:t>mikropóroch</a:t>
            </a:r>
            <a:r>
              <a:rPr lang="sk-SK" sz="1400" dirty="0"/>
              <a:t> a </a:t>
            </a:r>
            <a:r>
              <a:rPr lang="sk-SK" sz="1400" b="1" dirty="0" err="1"/>
              <a:t>makropóroch</a:t>
            </a:r>
            <a:r>
              <a:rPr lang="sk-SK" sz="1400" b="1" dirty="0"/>
              <a:t> </a:t>
            </a:r>
            <a:r>
              <a:rPr lang="sk-SK" sz="1400" dirty="0"/>
              <a:t>alebo o </a:t>
            </a:r>
            <a:r>
              <a:rPr lang="sk-SK" sz="1400" b="1" dirty="0"/>
              <a:t>kapilárnych </a:t>
            </a:r>
            <a:r>
              <a:rPr lang="sk-SK" sz="1400" dirty="0"/>
              <a:t>a </a:t>
            </a:r>
            <a:r>
              <a:rPr lang="sk-SK" sz="1400" b="1" dirty="0"/>
              <a:t>nekapilárnych </a:t>
            </a:r>
            <a:r>
              <a:rPr lang="sk-SK" sz="1400" dirty="0"/>
              <a:t>póroch</a:t>
            </a:r>
          </a:p>
          <a:p>
            <a:r>
              <a:rPr lang="sk-SK" sz="1400" b="1" dirty="0"/>
              <a:t>Kapilárne póry sú dôležité z hľadiska vzlínania vody </a:t>
            </a:r>
            <a:r>
              <a:rPr lang="sk-SK" sz="1400" dirty="0"/>
              <a:t>v pôde, zatiaľ čo nekapilárne póry sú z veľkej časti vyplnené vzduchom a umožňujú vsakovanie vody a dopĺňanie zdrojov podzemnej vody</a:t>
            </a:r>
          </a:p>
          <a:p>
            <a:r>
              <a:rPr lang="sk-SK" sz="1400" dirty="0"/>
              <a:t>V neštruktúrnych pôdach s voľným uložením častíc (piesčité pôdy) sú póry medzi nimi spravidla väčších rozmerov (nekapilárne). V štruktúrnych pôdach tvorených pôdnymi agregátmi (spojením elementárnych častíc) rozlišujeme póry nielen medzi agregátmi, ale aj vo vnútri týchto agregátov</a:t>
            </a:r>
          </a:p>
          <a:p>
            <a:r>
              <a:rPr lang="sk-SK" sz="1400" dirty="0"/>
              <a:t>V praxi pórovitosť stanovujeme z </a:t>
            </a:r>
            <a:r>
              <a:rPr lang="sk-SK" sz="1400" b="1" dirty="0"/>
              <a:t>rozdielu medzi mernou hmotnosťou </a:t>
            </a:r>
            <a:r>
              <a:rPr lang="sk-SK" sz="1400" dirty="0"/>
              <a:t>(hmotnosť pôdy bez pórov) a </a:t>
            </a:r>
            <a:r>
              <a:rPr lang="sk-SK" sz="1400" b="1" dirty="0"/>
              <a:t>objemovou hmotnosťou </a:t>
            </a:r>
            <a:r>
              <a:rPr lang="sk-SK" sz="1400" dirty="0"/>
              <a:t>(hmotnosť pôdy s pórmi). Udáva sa v percentách a </a:t>
            </a:r>
            <a:r>
              <a:rPr lang="sk-SK" sz="1400" b="1" dirty="0"/>
              <a:t>kvalitné poľnohospodárske pôdy by mali mať pórovitosť aspoň 45 %</a:t>
            </a:r>
          </a:p>
          <a:p>
            <a:r>
              <a:rPr lang="sk-SK" sz="1400" dirty="0"/>
              <a:t>Celková pórovitosť poľnohospodárskych pôd indikuje </a:t>
            </a:r>
            <a:r>
              <a:rPr lang="sk-SK" sz="1400" b="1" dirty="0"/>
              <a:t>kyprosť</a:t>
            </a:r>
            <a:r>
              <a:rPr lang="sk-SK" sz="1400" dirty="0"/>
              <a:t>, </a:t>
            </a:r>
            <a:r>
              <a:rPr lang="sk-SK" sz="1400" b="1" dirty="0" err="1"/>
              <a:t>uľahnutosť</a:t>
            </a:r>
            <a:r>
              <a:rPr lang="sk-SK" sz="1400" b="1" dirty="0"/>
              <a:t> a prípadné škodlivé zhutnenie pôdy</a:t>
            </a:r>
            <a:r>
              <a:rPr lang="sk-SK" sz="1400" dirty="0"/>
              <a:t>. Nízka pórovitosť má za následok narušenie vodného režimu, fyzikálnych, chemických a biologických vlastností pôdy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b="1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400" b="1" dirty="0"/>
          </a:p>
        </p:txBody>
      </p:sp>
      <p:pic>
        <p:nvPicPr>
          <p:cNvPr id="3" name="Picture 5" descr="fig3">
            <a:extLst>
              <a:ext uri="{FF2B5EF4-FFF2-40B4-BE49-F238E27FC236}">
                <a16:creationId xmlns:a16="http://schemas.microsoft.com/office/drawing/2014/main" id="{41733830-BFA4-190C-BBAB-D152AAADB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149" y="0"/>
            <a:ext cx="4704852" cy="409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 descr="Porosity - Soil Ecology Wiki">
            <a:extLst>
              <a:ext uri="{FF2B5EF4-FFF2-40B4-BE49-F238E27FC236}">
                <a16:creationId xmlns:a16="http://schemas.microsoft.com/office/drawing/2014/main" id="{380803D8-C1B8-6DF7-2F76-F41649629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149" y="4162425"/>
            <a:ext cx="4762500" cy="269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743172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A0075E-AB0B-FA4A-066D-7C007DE72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91DAF1D-CBC4-B8C7-A51B-84C8F8C86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Vlastnosti pôdy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4DAEAEEC-E031-1F71-1F3E-F4E6C298F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946562"/>
            <a:ext cx="7261856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200" b="1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Farba - </a:t>
            </a:r>
            <a:r>
              <a:rPr lang="sk-SK" sz="1200" dirty="0"/>
              <a:t>ovplyvnená prítomnosťou farebných zložiek, medzi ktoré patria napríklad </a:t>
            </a:r>
            <a:r>
              <a:rPr lang="sk-SK" sz="1200" b="1" dirty="0"/>
              <a:t>zlúčeniny železa</a:t>
            </a:r>
            <a:r>
              <a:rPr lang="sk-SK" sz="1200" dirty="0"/>
              <a:t>, ktoré sfarbujú pôdu na </a:t>
            </a:r>
            <a:r>
              <a:rPr lang="sk-SK" sz="1200" b="1" dirty="0"/>
              <a:t>žlto</a:t>
            </a:r>
            <a:r>
              <a:rPr lang="sk-SK" sz="1200" dirty="0"/>
              <a:t>, </a:t>
            </a:r>
            <a:r>
              <a:rPr lang="sk-SK" sz="1200" b="1" dirty="0"/>
              <a:t>hnedo </a:t>
            </a:r>
            <a:r>
              <a:rPr lang="sk-SK" sz="1200" dirty="0"/>
              <a:t>alebo </a:t>
            </a:r>
            <a:r>
              <a:rPr lang="sk-SK" sz="1200" b="1" dirty="0"/>
              <a:t>červeno</a:t>
            </a:r>
            <a:r>
              <a:rPr lang="sk-SK" sz="1200" dirty="0"/>
              <a:t>. Významné sú aj zlúčeniny </a:t>
            </a:r>
            <a:r>
              <a:rPr lang="sk-SK" sz="1200" b="1" dirty="0"/>
              <a:t>mangánu</a:t>
            </a:r>
            <a:r>
              <a:rPr lang="sk-SK" sz="1200" dirty="0"/>
              <a:t>, ktoré sfarbujú pôdu do </a:t>
            </a:r>
            <a:r>
              <a:rPr lang="sk-SK" sz="1200" b="1" dirty="0"/>
              <a:t>hnedočierna </a:t>
            </a:r>
            <a:r>
              <a:rPr lang="sk-SK" sz="1200" dirty="0"/>
              <a:t>až do </a:t>
            </a:r>
            <a:r>
              <a:rPr lang="sk-SK" sz="1200" b="1" dirty="0"/>
              <a:t>fialovkastých odtieňov</a:t>
            </a:r>
            <a:r>
              <a:rPr lang="sk-SK" sz="1200" dirty="0"/>
              <a:t>. </a:t>
            </a:r>
            <a:r>
              <a:rPr lang="sk-SK" sz="1200" b="1" dirty="0"/>
              <a:t>Uhličitan vápenatý a kaolinit </a:t>
            </a:r>
            <a:r>
              <a:rPr lang="sk-SK" sz="1200" dirty="0"/>
              <a:t>sfarbujú pôdu do </a:t>
            </a:r>
            <a:r>
              <a:rPr lang="sk-SK" sz="1200" b="1" dirty="0"/>
              <a:t>belavých, sivastých alebo žltkastých </a:t>
            </a:r>
            <a:r>
              <a:rPr lang="sk-SK" sz="1200" dirty="0"/>
              <a:t>odtieňov, podobne ako </a:t>
            </a:r>
            <a:r>
              <a:rPr lang="sk-SK" sz="1200" b="1" dirty="0"/>
              <a:t>kremeň a íl</a:t>
            </a:r>
            <a:r>
              <a:rPr lang="sk-SK" sz="1200" dirty="0"/>
              <a:t>. Naopak </a:t>
            </a:r>
            <a:r>
              <a:rPr lang="sk-SK" sz="1200" b="1" dirty="0"/>
              <a:t>humus </a:t>
            </a:r>
            <a:r>
              <a:rPr lang="sk-SK" sz="1200" dirty="0"/>
              <a:t>sfarbuje pôdu do </a:t>
            </a:r>
            <a:r>
              <a:rPr lang="sk-SK" sz="1200" b="1" dirty="0"/>
              <a:t>hnedej </a:t>
            </a:r>
            <a:r>
              <a:rPr lang="sk-SK" sz="1200" dirty="0"/>
              <a:t>alebo </a:t>
            </a:r>
            <a:r>
              <a:rPr lang="sk-SK" sz="1200" b="1" dirty="0"/>
              <a:t>hnedočiernej </a:t>
            </a:r>
            <a:r>
              <a:rPr lang="sk-SK" sz="1200" dirty="0"/>
              <a:t>farby. Farba pôdy sa v pedológii opisuje pomocou špeciálnych tabuliek – </a:t>
            </a:r>
            <a:r>
              <a:rPr lang="sk-SK" sz="1200" b="1" dirty="0" err="1"/>
              <a:t>Munselova</a:t>
            </a:r>
            <a:r>
              <a:rPr lang="sk-SK" sz="1200" b="1" dirty="0"/>
              <a:t> tabuľka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Úrodnosť </a:t>
            </a:r>
            <a:r>
              <a:rPr lang="sk-SK" sz="1200" dirty="0"/>
              <a:t>- schopnosť pôdy poskytovať rastlinám také životné podmienky, ktoré môžu uspokojiť ich požiadavky na vodu, živiny a pôdny vzduch počas celého vegetačného obdobia. Môže byť prirodzená – bez zásahu človeka (lesné pôdy) a kultúrna úrodnosť – vznikla obrábaním, hnojením,...prirodzených pôd</a:t>
            </a:r>
            <a:endParaRPr lang="sk-SK" sz="1200" b="1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Skelet</a:t>
            </a:r>
            <a:r>
              <a:rPr lang="sk-SK" sz="1200" dirty="0"/>
              <a:t> - predstavuje súhrn úlomkov minerálov a hornín väčších ako 2 mm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Treba venovať pozornosť jeho mineralogickému zloženiu a taktiež i tvaru úlomkov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Ostrohranný</a:t>
            </a:r>
            <a:r>
              <a:rPr lang="sk-SK" sz="1200" dirty="0"/>
              <a:t>, neobrúsený a nezaoblený skelet svedčí o tom, že ide o uloženiny ležiace na mieste vzniku (in situ) alebo transportované len na malú vzdialenosť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Vysoké zastúpenie skeletu </a:t>
            </a:r>
            <a:r>
              <a:rPr lang="sk-SK" sz="1200" dirty="0"/>
              <a:t>sťažuje spracovanie pôd. Pôda má nízku sorpčnú schopnosť, retenčnú vodnú kapacitu, a tiež neuvoľňuje skoro žiadne živiny pre rastliny.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CFB4E1-9025-1B2F-4A77-5E80254695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3153" y="1514475"/>
            <a:ext cx="4538847" cy="467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4224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9EA07E-2A8A-A5E0-C575-910D0524D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9C4D19-E117-D58E-8D25-9A86089FE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Vlastnosti pôdy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ED71CCA2-E554-284D-1484-B28857F68E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946562"/>
            <a:ext cx="6781028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Chemické vlastnosti pôd - </a:t>
            </a:r>
            <a:r>
              <a:rPr lang="sk-SK" sz="1400" dirty="0"/>
              <a:t>najčastejšie sa určuje </a:t>
            </a:r>
            <a:r>
              <a:rPr lang="sk-SK" sz="1400" b="1" dirty="0"/>
              <a:t>chemická pôdna reakcia </a:t>
            </a:r>
            <a:r>
              <a:rPr lang="sk-SK" sz="1400" dirty="0"/>
              <a:t>a </a:t>
            </a:r>
            <a:r>
              <a:rPr lang="sk-SK" sz="1400" b="1" dirty="0"/>
              <a:t>obsah toxických prvkov</a:t>
            </a:r>
            <a:r>
              <a:rPr lang="sk-SK" sz="1400" dirty="0"/>
              <a:t>, vo vode rozpustných solí, železa, mangánu alebo uhličitanov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Chemická rekcia </a:t>
            </a:r>
            <a:r>
              <a:rPr lang="sk-SK" sz="1400" dirty="0"/>
              <a:t>pôdy môže byť </a:t>
            </a:r>
            <a:r>
              <a:rPr lang="sk-SK" sz="1400" b="1" dirty="0"/>
              <a:t>kyslá, neutrálna alebo alkalická </a:t>
            </a:r>
            <a:r>
              <a:rPr lang="sk-SK" sz="1400" dirty="0"/>
              <a:t>(zásaditá) - reakciu pôdy vyjadruje hodnota pH: extrémne kyslá (pH 4 a menej), neutrálna (pH od 6,5 do 7,4) a silne alkalická (pH viac ako 8,5)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Pôdy s </a:t>
            </a:r>
            <a:r>
              <a:rPr lang="sk-SK" sz="1400" b="1" dirty="0"/>
              <a:t>extrémne kyslou </a:t>
            </a:r>
            <a:r>
              <a:rPr lang="sk-SK" sz="1400" dirty="0"/>
              <a:t>alebo </a:t>
            </a:r>
            <a:r>
              <a:rPr lang="sk-SK" sz="1400" b="1" dirty="0"/>
              <a:t>silno alkalickou </a:t>
            </a:r>
            <a:r>
              <a:rPr lang="sk-SK" sz="1400" dirty="0"/>
              <a:t>pôdnou reakciou sú </a:t>
            </a:r>
            <a:r>
              <a:rPr lang="sk-SK" sz="1400" b="1" dirty="0"/>
              <a:t>menej vhodným prostredím pre rast väčšiny rastlín </a:t>
            </a:r>
            <a:r>
              <a:rPr lang="sk-SK" sz="1400" dirty="0"/>
              <a:t>– toto prostredie osídľujú špecifické druhy rastlín, ktoré sú dobrým indikátorom pôd s extrémnou pôdnou reakciou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Podobne je tomu </a:t>
            </a:r>
            <a:r>
              <a:rPr lang="sk-SK" sz="1400" b="1" dirty="0"/>
              <a:t>pri vyššom obsahu železa a mangánu, ako aj síranov</a:t>
            </a:r>
            <a:r>
              <a:rPr lang="sk-SK" sz="1400" dirty="0"/>
              <a:t>, </a:t>
            </a:r>
            <a:r>
              <a:rPr lang="sk-SK" sz="1400" b="1" dirty="0"/>
              <a:t>chloritov, </a:t>
            </a:r>
            <a:r>
              <a:rPr lang="sk-SK" sz="1400" b="1" dirty="0" err="1"/>
              <a:t>hydrouhličitanov</a:t>
            </a:r>
            <a:r>
              <a:rPr lang="sk-SK" sz="1400" b="1" dirty="0"/>
              <a:t> a uhličitanov alebo toxických chemických prvkov</a:t>
            </a:r>
            <a:r>
              <a:rPr lang="sk-SK" sz="1400" dirty="0"/>
              <a:t> (Cd, As, Hg, Pb atď.)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Vyšší obsah železa a mangánu </a:t>
            </a:r>
            <a:r>
              <a:rPr lang="sk-SK" sz="1400" dirty="0"/>
              <a:t>sprevádza tvorbu </a:t>
            </a:r>
            <a:r>
              <a:rPr lang="sk-SK" sz="1400" b="1" dirty="0" err="1"/>
              <a:t>ferrických</a:t>
            </a:r>
            <a:r>
              <a:rPr lang="sk-SK" sz="1400" b="1" dirty="0"/>
              <a:t> a </a:t>
            </a:r>
            <a:r>
              <a:rPr lang="sk-SK" sz="1400" b="1" dirty="0" err="1"/>
              <a:t>ferralických</a:t>
            </a:r>
            <a:r>
              <a:rPr lang="sk-SK" sz="1400" dirty="0"/>
              <a:t>, zatiaľ čo </a:t>
            </a:r>
            <a:r>
              <a:rPr lang="sk-SK" sz="1400" b="1" dirty="0"/>
              <a:t>síranov </a:t>
            </a:r>
            <a:r>
              <a:rPr lang="sk-SK" sz="1400" b="1" dirty="0" err="1"/>
              <a:t>gypsických</a:t>
            </a:r>
            <a:r>
              <a:rPr lang="sk-SK" sz="1400" b="1" dirty="0"/>
              <a:t> </a:t>
            </a:r>
            <a:r>
              <a:rPr lang="sk-SK" sz="1400" dirty="0"/>
              <a:t>a </a:t>
            </a:r>
            <a:r>
              <a:rPr lang="sk-SK" sz="1400" b="1" dirty="0"/>
              <a:t>uhličitanov </a:t>
            </a:r>
            <a:r>
              <a:rPr lang="sk-SK" sz="1400" b="1" dirty="0" err="1"/>
              <a:t>kalcikových</a:t>
            </a:r>
            <a:r>
              <a:rPr lang="sk-SK" sz="1400" b="1" dirty="0"/>
              <a:t> </a:t>
            </a:r>
            <a:r>
              <a:rPr lang="sk-SK" sz="1400" dirty="0"/>
              <a:t>a </a:t>
            </a:r>
            <a:r>
              <a:rPr lang="sk-SK" sz="1400" b="1" dirty="0" err="1"/>
              <a:t>petrokalcikových</a:t>
            </a:r>
            <a:r>
              <a:rPr lang="sk-SK" sz="1400" b="1" dirty="0"/>
              <a:t> horizontov </a:t>
            </a:r>
            <a:r>
              <a:rPr lang="sk-SK" sz="1400" dirty="0"/>
              <a:t>pôdy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7A22F453-2231-7759-D250-10D4D3E377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702" y="226310"/>
            <a:ext cx="5024591" cy="3393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Iron oxides pigmenting different types of soils. | Download Scientific  Diagram">
            <a:extLst>
              <a:ext uri="{FF2B5EF4-FFF2-40B4-BE49-F238E27FC236}">
                <a16:creationId xmlns:a16="http://schemas.microsoft.com/office/drawing/2014/main" id="{DF389977-DE49-F790-7D05-EAD6524A3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5" y="4164715"/>
            <a:ext cx="49339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38638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624396-F053-2DFE-135F-868AC1BA1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355B81-99B5-D0B8-B516-064EDF8D8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Vlastnosti pôdy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D7E936E4-1259-DFB6-12F6-056DF9A182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8" y="946562"/>
            <a:ext cx="6628627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Biologické vlastnosti pôd - </a:t>
            </a:r>
            <a:r>
              <a:rPr lang="sk-SK" sz="1400" dirty="0"/>
              <a:t>prejavujú sa predovšetkým v </a:t>
            </a:r>
            <a:r>
              <a:rPr lang="sk-SK" sz="1400" b="1" dirty="0"/>
              <a:t>obsahu</a:t>
            </a:r>
            <a:r>
              <a:rPr lang="sk-SK" sz="1400" dirty="0"/>
              <a:t> a v </a:t>
            </a:r>
            <a:r>
              <a:rPr lang="sk-SK" sz="1400" b="1" dirty="0"/>
              <a:t>kvalite humusu</a:t>
            </a:r>
            <a:r>
              <a:rPr lang="sk-SK" sz="1400" dirty="0"/>
              <a:t>. Obsah a kvalita humusu v pôvodných prirodzených pôdach je výsledkom procesov umožňujúcich výmenu látok medzi biosférou a </a:t>
            </a:r>
            <a:r>
              <a:rPr lang="sk-SK" sz="1400" dirty="0" err="1"/>
              <a:t>pedosférou</a:t>
            </a:r>
            <a:r>
              <a:rPr lang="sk-SK" sz="1400" dirty="0"/>
              <a:t>. V tomto kontexte má pôda osobitný význam pri štúdiu ekosystémov a zase naopak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Z uvedených vlastností pôd je </a:t>
            </a:r>
            <a:r>
              <a:rPr lang="sk-SK" sz="1400" b="1" dirty="0"/>
              <a:t>pre rast rastlín dôležitá - štruktúra, obsah vody, živín, humusu a solí, teplota, textúra, pôdna reakcia a konzistencia</a:t>
            </a:r>
            <a:r>
              <a:rPr lang="sk-SK" sz="1400" dirty="0"/>
              <a:t>, dôležitá je aj samotná </a:t>
            </a:r>
            <a:r>
              <a:rPr lang="sk-SK" sz="1400" b="1" dirty="0"/>
              <a:t>hĺbka pôdy</a:t>
            </a: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Pôda vytvára substrát pre rastliny a je teda priestorom pre ich zakoreňovanie. </a:t>
            </a:r>
            <a:r>
              <a:rPr lang="sk-SK" sz="1400" b="1" dirty="0"/>
              <a:t>Plytká pôda je príčinou vývratov stromov</a:t>
            </a:r>
            <a:r>
              <a:rPr lang="sk-SK" sz="1400" dirty="0"/>
              <a:t>. Nedostatok vody v pôde prerieďuje porasty. Aridné podnebie podmieňuje vznik púští, kde sa môžeme stretnúť len s náznakmi primitívneho </a:t>
            </a:r>
            <a:r>
              <a:rPr lang="sk-SK" sz="1400" dirty="0" err="1"/>
              <a:t>pôdotvorenia</a:t>
            </a:r>
            <a:endParaRPr lang="sk-SK" sz="14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Trvalo zamrznutá pôda </a:t>
            </a:r>
            <a:r>
              <a:rPr lang="sk-SK" sz="1400" dirty="0"/>
              <a:t>vytvára podmienky len pre rast lišajníkov, machov a zakorenenie zakrpatených drevín v rámci jej tenkej, vrchnej v lete rozmrznutej a často zamokrenej vrstve</a:t>
            </a:r>
          </a:p>
        </p:txBody>
      </p:sp>
      <p:pic>
        <p:nvPicPr>
          <p:cNvPr id="9218" name="Picture 2" descr="Photographs of the investigated Cryosols on King George Island, South... |  Download Scientific Diagram">
            <a:extLst>
              <a:ext uri="{FF2B5EF4-FFF2-40B4-BE49-F238E27FC236}">
                <a16:creationId xmlns:a16="http://schemas.microsoft.com/office/drawing/2014/main" id="{7F4CC77F-4D56-A639-ADC0-9D2584836B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708" y="3609976"/>
            <a:ext cx="4605992" cy="3067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Aridisol - an overview | ScienceDirect Topics">
            <a:extLst>
              <a:ext uri="{FF2B5EF4-FFF2-40B4-BE49-F238E27FC236}">
                <a16:creationId xmlns:a16="http://schemas.microsoft.com/office/drawing/2014/main" id="{B12E0F23-4635-8E1C-A095-7E3FA9F40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417" y="-1"/>
            <a:ext cx="4318535" cy="324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63297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EB0B7-712C-F8BE-9249-A757A1427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113A73D-7312-6AC3-722A-3BE0A8B53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Vlastnosti pôdy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FE0746FE-222E-527B-39B7-7471AF5A30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946562"/>
            <a:ext cx="10119673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Stabilita a dynamika fyzikálnych, chemických a biologických parametrov pôd súvisí s priebehom </a:t>
            </a:r>
            <a:r>
              <a:rPr lang="sk-SK" sz="1200" dirty="0" err="1"/>
              <a:t>pôdotvorných</a:t>
            </a:r>
            <a:r>
              <a:rPr lang="sk-SK" sz="1200" dirty="0"/>
              <a:t> procesov a pôdnych režimov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Stabilnejšie parametre</a:t>
            </a:r>
            <a:r>
              <a:rPr lang="sk-SK" sz="1200" dirty="0"/>
              <a:t> sú napríklad </a:t>
            </a:r>
            <a:r>
              <a:rPr lang="sk-SK" sz="1200" b="1" dirty="0"/>
              <a:t>farba</a:t>
            </a:r>
            <a:r>
              <a:rPr lang="sk-SK" sz="1200" dirty="0"/>
              <a:t>, </a:t>
            </a:r>
            <a:r>
              <a:rPr lang="sk-SK" sz="1200" b="1" dirty="0"/>
              <a:t>hĺbka pôdneho profilu</a:t>
            </a:r>
            <a:r>
              <a:rPr lang="sk-SK" sz="1200" dirty="0"/>
              <a:t>, </a:t>
            </a:r>
            <a:r>
              <a:rPr lang="sk-SK" sz="1200" b="1" dirty="0"/>
              <a:t>zrnitosť</a:t>
            </a:r>
            <a:r>
              <a:rPr lang="sk-SK" sz="1200" dirty="0"/>
              <a:t>, </a:t>
            </a:r>
            <a:r>
              <a:rPr lang="sk-SK" sz="1200" b="1" dirty="0"/>
              <a:t>obsah karbonátov</a:t>
            </a:r>
            <a:r>
              <a:rPr lang="sk-SK" sz="1200" dirty="0"/>
              <a:t>, </a:t>
            </a:r>
            <a:r>
              <a:rPr lang="sk-SK" sz="1200" b="1" dirty="0"/>
              <a:t>mramorovanie...</a:t>
            </a:r>
            <a:endParaRPr lang="sk-SK" sz="12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Dynamické parametre </a:t>
            </a:r>
            <a:r>
              <a:rPr lang="sk-SK" sz="1200" dirty="0"/>
              <a:t>sú prejavom náhlych zmien v pôdnej reakcii, teplote, vlhkosti, obsahu vzduchu </a:t>
            </a:r>
            <a:r>
              <a:rPr lang="sk-SK" sz="1200" dirty="0" err="1"/>
              <a:t>atď</a:t>
            </a:r>
            <a:endParaRPr lang="sk-SK" sz="12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Náhle zmeny dynamických parametrov určujú typy pôdnych režimov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Pôdne režimy </a:t>
            </a:r>
            <a:r>
              <a:rPr lang="sk-SK" sz="1200" dirty="0"/>
              <a:t>ovplyvňujú </a:t>
            </a:r>
            <a:r>
              <a:rPr lang="sk-SK" sz="1200" b="1" dirty="0"/>
              <a:t>zmeny pôdnych vlastností </a:t>
            </a:r>
            <a:r>
              <a:rPr lang="sk-SK" sz="1200" dirty="0"/>
              <a:t>v priebehu </a:t>
            </a:r>
            <a:r>
              <a:rPr lang="sk-SK" sz="1200" b="1" dirty="0"/>
              <a:t>kratšieho časového úseku </a:t>
            </a:r>
            <a:r>
              <a:rPr lang="sk-SK" sz="1200" dirty="0"/>
              <a:t>(deň, sezóna, rok). Tieto zmeny majú cyklický, zvratný charakter. Pôdne režimy sú cyklické kvantitatívne a kvalitatívne zmeny prebiehajúce v </a:t>
            </a:r>
            <a:r>
              <a:rPr lang="sk-SK" sz="1200" dirty="0" err="1"/>
              <a:t>pedosfére</a:t>
            </a:r>
            <a:r>
              <a:rPr lang="sk-SK" sz="1200" dirty="0"/>
              <a:t>, ktoré sú spôsobené </a:t>
            </a:r>
            <a:r>
              <a:rPr lang="sk-SK" sz="1200" b="1" dirty="0"/>
              <a:t>výmenou látok a energie medzi </a:t>
            </a:r>
            <a:r>
              <a:rPr lang="sk-SK" sz="1200" b="1" dirty="0" err="1"/>
              <a:t>pedosférou</a:t>
            </a:r>
            <a:r>
              <a:rPr lang="sk-SK" sz="1200" b="1" dirty="0"/>
              <a:t> a ďalšími </a:t>
            </a:r>
            <a:r>
              <a:rPr lang="sk-SK" sz="1200" b="1" dirty="0" err="1"/>
              <a:t>geosférami</a:t>
            </a:r>
            <a:endParaRPr lang="sk-SK" sz="1200" b="1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 pôde môžeme identifikovať napríklad tieto režimy: 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100" b="1" dirty="0"/>
              <a:t>vodný režim (pohyb vody v pôde)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100" b="1" dirty="0"/>
              <a:t>vlhkostný režim (zmeny obsahu vody v pôde)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100" b="1" dirty="0"/>
              <a:t>vzdušný režim (pohyb vzduchu v pôde)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100" b="1" dirty="0"/>
              <a:t>tepelný režim (pohlcovanie, akumulácia, prenášanie a vyžarovanie tepla pôdou)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100" b="1" dirty="0"/>
              <a:t>teplotný režim (zmeny teploty pôdy)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100" b="1" dirty="0"/>
              <a:t>režim solí (pohyb solí v pôde)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100" b="1" dirty="0"/>
              <a:t>biologický režim (aktivita pôdneho </a:t>
            </a:r>
            <a:r>
              <a:rPr lang="sk-SK" sz="1100" b="1" dirty="0" err="1"/>
              <a:t>edafónu</a:t>
            </a:r>
            <a:r>
              <a:rPr lang="sk-SK" sz="1100" b="1" dirty="0"/>
              <a:t>)</a:t>
            </a:r>
            <a:endParaRPr lang="sk-SK" sz="1000" b="1" dirty="0"/>
          </a:p>
        </p:txBody>
      </p:sp>
      <p:pic>
        <p:nvPicPr>
          <p:cNvPr id="11266" name="Picture 2" descr="Soil Temperature Regimes - an overview | ScienceDirect Topics">
            <a:extLst>
              <a:ext uri="{FF2B5EF4-FFF2-40B4-BE49-F238E27FC236}">
                <a16:creationId xmlns:a16="http://schemas.microsoft.com/office/drawing/2014/main" id="{12F20BCB-6489-DDDC-E176-A764FE5B1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0412" y="3681139"/>
            <a:ext cx="5081588" cy="317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828562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61684-7B0B-6452-602C-A0A8EB3FC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FEE0925-3340-4082-6B7B-F15D88153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Vlastnosti pôdy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E4B239CE-24CB-2546-764A-898A2E0A3D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946562"/>
            <a:ext cx="6466703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Stabilita pôdnych režimov </a:t>
            </a:r>
            <a:r>
              <a:rPr lang="sk-SK" sz="1400" dirty="0"/>
              <a:t>je len dočasná a dnes tieto režimy môžu byť iné ako režimy, ktoré sú v súlade s klimatickými a inými ekologickým podmienkami nutnými pre vznik pretrvávajúcich pôd (</a:t>
            </a:r>
            <a:r>
              <a:rPr lang="sk-SK" sz="1400" dirty="0" err="1"/>
              <a:t>kultizemné</a:t>
            </a:r>
            <a:r>
              <a:rPr lang="sk-SK" sz="1400" dirty="0"/>
              <a:t> </a:t>
            </a:r>
            <a:r>
              <a:rPr lang="sk-SK" sz="1400" dirty="0" err="1"/>
              <a:t>hnedozeme</a:t>
            </a:r>
            <a:r>
              <a:rPr lang="sk-SK" sz="1400" dirty="0"/>
              <a:t>, prípadne </a:t>
            </a:r>
            <a:r>
              <a:rPr lang="sk-SK" sz="1400" dirty="0" err="1"/>
              <a:t>luvizeme</a:t>
            </a:r>
            <a:r>
              <a:rPr lang="sk-SK" sz="1400" dirty="0"/>
              <a:t>, kde priesakový vodný režim v území sa po odstránení lesných porastov zmenil na periodicky priesakový)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Pôda má veľký ekonomický a sociálny význam - pôda patrí k ťažko obnoviteľným prírodným zdrojom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Príklady degradácie a záberu pôdy zo Slovenska je budovanie závodov na výrobu automobilov alebo logistických centier na úrodných černozemiach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Právne úpravy jednotlivých štátov len obmedzene zohľadňujú </a:t>
            </a:r>
            <a:r>
              <a:rPr lang="sk-SK" sz="1400" dirty="0" err="1"/>
              <a:t>nepostrádateľnosť</a:t>
            </a:r>
            <a:r>
              <a:rPr lang="sk-SK" sz="1400" dirty="0"/>
              <a:t> pôdy pri zabezpečovaní potravinovej bezpečnosti, ako aj jej význam pre prírodu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400" dirty="0"/>
              <a:t>Pôda je jedným z hlavných prírodných regulátorov kolobehu vody, uhlíka a energie (živín) v lokálnom ako aj v celosvetovom meradle</a:t>
            </a:r>
            <a:endParaRPr lang="sk-SK" sz="1050" dirty="0"/>
          </a:p>
        </p:txBody>
      </p:sp>
      <p:pic>
        <p:nvPicPr>
          <p:cNvPr id="10244" name="Picture 4" descr="Valaliky Industrial Park - AmCham, American Chamber of Commerce in the  Slovak Republic - AMCHAM, The American Chamber of Commerce">
            <a:extLst>
              <a:ext uri="{FF2B5EF4-FFF2-40B4-BE49-F238E27FC236}">
                <a16:creationId xmlns:a16="http://schemas.microsoft.com/office/drawing/2014/main" id="{6CBE1D41-0852-2036-E575-FB3A202C7D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825483"/>
            <a:ext cx="5191125" cy="278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SVET O SLOVENSKU: Košické železiarne vraj kupujú…">
            <a:extLst>
              <a:ext uri="{FF2B5EF4-FFF2-40B4-BE49-F238E27FC236}">
                <a16:creationId xmlns:a16="http://schemas.microsoft.com/office/drawing/2014/main" id="{D0F71F82-87FB-AE8A-CB25-E8F7B37419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376" y="110805"/>
            <a:ext cx="5173624" cy="345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8526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A4190-2D4B-907C-AC9E-DE5C0BA86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C107E3D-C0FC-2635-822B-EBA0684F1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Vlastnosti pôdy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B6C25E7B-65C8-D339-612F-D10F384316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946562"/>
            <a:ext cx="11572103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Pedon</a:t>
            </a:r>
            <a:r>
              <a:rPr lang="sk-SK" sz="1200" b="1" dirty="0"/>
              <a:t> - </a:t>
            </a:r>
            <a:r>
              <a:rPr lang="sk-SK" sz="1200" dirty="0"/>
              <a:t>najmenšia priestorová jednotka pôdy, ktorá je reprezentovaná trojrozmerným výrezom z </a:t>
            </a:r>
            <a:r>
              <a:rPr lang="sk-SK" sz="1200" dirty="0" err="1"/>
              <a:t>pedosféry</a:t>
            </a:r>
            <a:r>
              <a:rPr lang="sk-SK" sz="1200" dirty="0"/>
              <a:t> (pôdnej pokrývky), ktorý obsahuje všetky vertikálne vrstvy pôdy, ktoré nie sú diferencované v horizontálnom smere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Vznik vertikálnych vrstiev v pôde je prejavom jej diferenciácie viditeľnej v rámci </a:t>
            </a:r>
            <a:r>
              <a:rPr lang="sk-SK" sz="1200" b="1" dirty="0"/>
              <a:t>pôdneho profilu</a:t>
            </a:r>
            <a:r>
              <a:rPr lang="sk-SK" sz="1200" dirty="0"/>
              <a:t> (vertikálne vedeného rezu naprieč pôdou)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Pôdny profil a teda i každý ním reprezentovaný výrez z </a:t>
            </a:r>
            <a:r>
              <a:rPr lang="sk-SK" sz="1200" dirty="0" err="1"/>
              <a:t>pedosféry</a:t>
            </a:r>
            <a:r>
              <a:rPr lang="sk-SK" sz="1200" dirty="0"/>
              <a:t> siaha až po </a:t>
            </a:r>
            <a:r>
              <a:rPr lang="sk-SK" sz="1200" dirty="0" err="1"/>
              <a:t>pôdotvorný</a:t>
            </a:r>
            <a:r>
              <a:rPr lang="sk-SK" sz="1200" dirty="0"/>
              <a:t> substrát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Pôdotvorný</a:t>
            </a:r>
            <a:r>
              <a:rPr lang="sk-SK" sz="1200" b="1" dirty="0"/>
              <a:t> substrát </a:t>
            </a:r>
            <a:r>
              <a:rPr lang="sk-SK" sz="1200" dirty="0"/>
              <a:t>je tá časť zvetraného okraja litosféry, ktorá je už veľmi slabo ovplyvnená </a:t>
            </a:r>
            <a:r>
              <a:rPr lang="sk-SK" sz="1200" dirty="0" err="1"/>
              <a:t>pôdotvornými</a:t>
            </a:r>
            <a:r>
              <a:rPr lang="sk-SK" sz="1200" dirty="0"/>
              <a:t> procesmi, je však zdrojom minerálnej časti pôdy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Z hľadiska pôdnych vlastností </a:t>
            </a:r>
            <a:r>
              <a:rPr lang="sk-SK" sz="1200" dirty="0" err="1"/>
              <a:t>kvázihomogénne</a:t>
            </a:r>
            <a:r>
              <a:rPr lang="sk-SK" sz="1200" dirty="0"/>
              <a:t> vrstvy </a:t>
            </a:r>
            <a:r>
              <a:rPr lang="sk-SK" sz="1200" dirty="0" err="1"/>
              <a:t>pedonu</a:t>
            </a:r>
            <a:r>
              <a:rPr lang="sk-SK" sz="1200" dirty="0"/>
              <a:t>, spravidla paralelné s povrchom pôdy, ktoré ležia nad </a:t>
            </a:r>
            <a:r>
              <a:rPr lang="sk-SK" sz="1200" dirty="0" err="1"/>
              <a:t>pôdotvorným</a:t>
            </a:r>
            <a:r>
              <a:rPr lang="sk-SK" sz="1200" dirty="0"/>
              <a:t> substrátom, a ktoré vznikli pôsobením </a:t>
            </a:r>
            <a:r>
              <a:rPr lang="sk-SK" sz="1200" dirty="0" err="1"/>
              <a:t>pôdotvorných</a:t>
            </a:r>
            <a:r>
              <a:rPr lang="sk-SK" sz="1200" dirty="0"/>
              <a:t> procesov predstavujú </a:t>
            </a:r>
            <a:r>
              <a:rPr lang="sk-SK" sz="1200" b="1" dirty="0"/>
              <a:t>genetické pôdne horizonty</a:t>
            </a:r>
            <a:endParaRPr lang="sk-SK" sz="12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Pôdne </a:t>
            </a:r>
            <a:r>
              <a:rPr lang="sk-SK" sz="1200" b="1" dirty="0" err="1"/>
              <a:t>solum</a:t>
            </a:r>
            <a:r>
              <a:rPr lang="sk-SK" sz="1200" dirty="0"/>
              <a:t> (označenie pôdy latinsky) tvoria genetické pôdne horizonty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Pôdna vrstva</a:t>
            </a:r>
            <a:r>
              <a:rPr lang="sk-SK" sz="1200" dirty="0"/>
              <a:t> - negenetický pôdny horizont, ktorú tvorí pôdny materiál, ktorý je menej postihnutý </a:t>
            </a:r>
            <a:r>
              <a:rPr lang="sk-SK" sz="1200" dirty="0" err="1"/>
              <a:t>pôdotvornými</a:t>
            </a:r>
            <a:r>
              <a:rPr lang="sk-SK" sz="1200" dirty="0"/>
              <a:t> procesmi (prikrytá vrstva pôdneho materiálu, ktorá vznikla geologickými procesmi, napr. hrubší erózno-akumulačný / aluviálny / </a:t>
            </a:r>
            <a:r>
              <a:rPr lang="sk-SK" sz="1200" dirty="0" err="1"/>
              <a:t>deluviálny</a:t>
            </a:r>
            <a:r>
              <a:rPr lang="sk-SK" sz="1200" dirty="0"/>
              <a:t> / proluviálny materiál, pokrývkové hmoty - lesná ihličnatá a listnatá </a:t>
            </a:r>
            <a:r>
              <a:rPr lang="sk-SK" sz="1200" dirty="0" err="1"/>
              <a:t>hrabanka</a:t>
            </a:r>
            <a:r>
              <a:rPr lang="sk-SK" sz="1200" dirty="0"/>
              <a:t>, mačinové </a:t>
            </a:r>
            <a:r>
              <a:rPr lang="sk-SK" sz="1200" dirty="0" err="1"/>
              <a:t>terestrické</a:t>
            </a:r>
            <a:r>
              <a:rPr lang="sk-SK" sz="1200" dirty="0"/>
              <a:t> a </a:t>
            </a:r>
            <a:r>
              <a:rPr lang="sk-SK" sz="1200" dirty="0" err="1"/>
              <a:t>hydrické</a:t>
            </a:r>
            <a:r>
              <a:rPr lang="sk-SK" sz="1200" dirty="0"/>
              <a:t> zvyšky odumretých bylín, rašelina, </a:t>
            </a:r>
            <a:r>
              <a:rPr lang="sk-SK" sz="1200" dirty="0" err="1"/>
              <a:t>humolitová</a:t>
            </a:r>
            <a:r>
              <a:rPr lang="sk-SK" sz="1200" dirty="0"/>
              <a:t> a antropogénna zemina)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Genetické pôdne horizonty </a:t>
            </a:r>
            <a:r>
              <a:rPr lang="sk-SK" sz="1200" dirty="0"/>
              <a:t>- povrchové a podpovrchové pôdne horizonty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Povrchové </a:t>
            </a:r>
            <a:r>
              <a:rPr lang="sk-SK" sz="1200" dirty="0"/>
              <a:t>pôdne horizonty zvyčajne obsahujú organické látky - predovšetkým humusové horizonty, ktoré sa delia podľa množstva, pôvodu a kvality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Podpovrchové</a:t>
            </a:r>
            <a:r>
              <a:rPr lang="sk-SK" sz="1200" dirty="0"/>
              <a:t> genetické horizonty môžu podľa charakteru a intenzity </a:t>
            </a:r>
            <a:r>
              <a:rPr lang="sk-SK" sz="1200" dirty="0" err="1"/>
              <a:t>pôdotvorných</a:t>
            </a:r>
            <a:r>
              <a:rPr lang="sk-SK" sz="1200" dirty="0"/>
              <a:t> procesov nadobúdať rôzny charakter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200" dirty="0"/>
          </a:p>
        </p:txBody>
      </p:sp>
    </p:spTree>
    <p:extLst>
      <p:ext uri="{BB962C8B-B14F-4D97-AF65-F5344CB8AC3E}">
        <p14:creationId xmlns:p14="http://schemas.microsoft.com/office/powerpoint/2010/main" val="244249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BDF0DF-BFA8-CADC-8AFC-EC744CFB00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8C28D0D-9816-BE83-C50D-EBECF8D92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Pôdny profil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10E04F70-A312-BE51-F6E7-F647BDBFAB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7" y="1085850"/>
            <a:ext cx="9586636" cy="5521921"/>
          </a:xfrm>
        </p:spPr>
        <p:txBody>
          <a:bodyPr>
            <a:noAutofit/>
          </a:bodyPr>
          <a:lstStyle/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Pôdny profil</a:t>
            </a:r>
            <a:r>
              <a:rPr lang="sk-SK" sz="1400" dirty="0"/>
              <a:t> s typickými  vlastnosťami sa postupne vytvorí vplyvom dlhodobého </a:t>
            </a:r>
            <a:br>
              <a:rPr lang="sk-SK" sz="1400" dirty="0"/>
            </a:br>
            <a:r>
              <a:rPr lang="sk-SK" sz="1400" dirty="0"/>
              <a:t>pôsobenia určitého </a:t>
            </a:r>
            <a:r>
              <a:rPr lang="sk-SK" sz="1400" dirty="0" err="1"/>
              <a:t>pôdotvorného</a:t>
            </a:r>
            <a:r>
              <a:rPr lang="sk-SK" sz="1400" dirty="0"/>
              <a:t> procesu - kolmý rez pôdou (u nás približne 1m) </a:t>
            </a:r>
            <a:br>
              <a:rPr lang="sk-SK" sz="1400" dirty="0"/>
            </a:br>
            <a:r>
              <a:rPr lang="sk-SK" sz="1400" dirty="0"/>
              <a:t>– umožňuje sledovať pôdne horizonty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Pôdny horizont -</a:t>
            </a:r>
            <a:r>
              <a:rPr lang="sk-SK" sz="1400" dirty="0"/>
              <a:t> vrstva pôdy, ktorá má zhodné vonkajšie znaky (farbu a charakter </a:t>
            </a:r>
            <a:br>
              <a:rPr lang="sk-SK" sz="1400" dirty="0"/>
            </a:br>
            <a:r>
              <a:rPr lang="sk-SK" sz="1400" dirty="0"/>
              <a:t>usporiadania, </a:t>
            </a:r>
            <a:br>
              <a:rPr lang="sk-SK" sz="1400" dirty="0"/>
            </a:br>
            <a:r>
              <a:rPr lang="sk-SK" sz="1400" dirty="0"/>
              <a:t>rovnaké fyzikálne vlastnosti a chemické zloženie)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Pôdne horizonty sa označujú veľkými písmenami abecedy: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A humusový horizont</a:t>
            </a:r>
            <a:r>
              <a:rPr lang="sk-SK" sz="1200" dirty="0"/>
              <a:t> - najvrchnejšia vrstva pôdy, v ktorej prebiehajú najintenzívnejšie </a:t>
            </a:r>
            <a:br>
              <a:rPr lang="sk-SK" sz="1200" dirty="0"/>
            </a:br>
            <a:r>
              <a:rPr lang="sk-SK" sz="1200" dirty="0"/>
              <a:t>biochemické premeny, jeho hrúbka a vyzretosť určuje aj úrodnosť pôdy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B obohatený alebo </a:t>
            </a:r>
            <a:r>
              <a:rPr lang="sk-SK" sz="1200" b="1" dirty="0" err="1"/>
              <a:t>iluviálny</a:t>
            </a:r>
            <a:r>
              <a:rPr lang="sk-SK" sz="1200" b="1" dirty="0"/>
              <a:t> horizont - </a:t>
            </a:r>
            <a:r>
              <a:rPr lang="sk-SK" sz="1200" dirty="0"/>
              <a:t>hromadenie minerálnych látok s prvkami, </a:t>
            </a:r>
            <a:br>
              <a:rPr lang="sk-SK" sz="1200" dirty="0"/>
            </a:br>
            <a:r>
              <a:rPr lang="sk-SK" sz="1200" dirty="0"/>
              <a:t>ktoré sem transportuje voda 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C </a:t>
            </a:r>
            <a:r>
              <a:rPr lang="sk-SK" sz="1200" b="1" dirty="0" err="1"/>
              <a:t>pôdotvorný</a:t>
            </a:r>
            <a:r>
              <a:rPr lang="sk-SK" sz="1200" b="1" dirty="0"/>
              <a:t> substrát </a:t>
            </a:r>
            <a:r>
              <a:rPr lang="sk-SK" sz="1200" dirty="0"/>
              <a:t>- zvetraná materská hornina 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D materská hornina</a:t>
            </a:r>
            <a:r>
              <a:rPr lang="sk-SK" sz="1200" dirty="0"/>
              <a:t> - pevná, neporušená hornina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G glejový horizont </a:t>
            </a:r>
            <a:r>
              <a:rPr lang="sk-SK" sz="1200" dirty="0"/>
              <a:t>- pôdny horizont nepriaznivo ovplyvnený vysokou hladinou podzemnej vody, </a:t>
            </a:r>
            <a:br>
              <a:rPr lang="sk-SK" sz="1200" dirty="0"/>
            </a:br>
            <a:r>
              <a:rPr lang="sk-SK" sz="1200" dirty="0"/>
              <a:t>ktorá vypĺňa všetky pôdne póry a spolu so vzduchom z nich vytláča i mikroorganizmy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O </a:t>
            </a:r>
            <a:r>
              <a:rPr lang="sk-SK" sz="1200" b="1" dirty="0" err="1"/>
              <a:t>opandankový</a:t>
            </a:r>
            <a:r>
              <a:rPr lang="sk-SK" sz="1200" b="1" dirty="0"/>
              <a:t> horizont</a:t>
            </a:r>
            <a:r>
              <a:rPr lang="sk-SK" sz="1200" dirty="0"/>
              <a:t>– nadložný </a:t>
            </a:r>
            <a:r>
              <a:rPr lang="sk-SK" sz="1200" dirty="0" err="1"/>
              <a:t>terestrický</a:t>
            </a:r>
            <a:r>
              <a:rPr lang="sk-SK" sz="1200" dirty="0"/>
              <a:t> organogénny horizont z lesnej </a:t>
            </a:r>
            <a:r>
              <a:rPr lang="sk-SK" sz="1200" dirty="0" err="1"/>
              <a:t>opadanky</a:t>
            </a:r>
            <a:r>
              <a:rPr lang="sk-SK" sz="1200" dirty="0"/>
              <a:t> a produktov jej premeny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dirty="0"/>
              <a:t>Všetky horizonty sa ďalej členia ešte na </a:t>
            </a:r>
            <a:r>
              <a:rPr lang="sk-SK" sz="1400" b="1" dirty="0" err="1"/>
              <a:t>subhorizonty</a:t>
            </a:r>
            <a:r>
              <a:rPr lang="sk-SK" sz="1400" b="1" dirty="0"/>
              <a:t> </a:t>
            </a:r>
            <a:r>
              <a:rPr lang="sk-SK" sz="1400" dirty="0"/>
              <a:t>označované číslom, alebo malým písmenom za označením horizontu </a:t>
            </a: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sk-SK" sz="1400" b="1" dirty="0"/>
              <a:t>Typ pôdy </a:t>
            </a:r>
            <a:r>
              <a:rPr lang="sk-SK" sz="1400" dirty="0"/>
              <a:t>má charakteristický pôdny profil daný typickým sledom a hrúbkou jednotlivých horizontov</a:t>
            </a:r>
          </a:p>
          <a:p>
            <a:pPr>
              <a:buClr>
                <a:schemeClr val="tx2">
                  <a:lumMod val="75000"/>
                </a:schemeClr>
              </a:buClr>
            </a:pPr>
            <a:endParaRPr lang="sk-SK" sz="1400" dirty="0"/>
          </a:p>
        </p:txBody>
      </p:sp>
      <p:pic>
        <p:nvPicPr>
          <p:cNvPr id="4" name="Picture 6" descr="Súbor:Soil profile.jpg">
            <a:extLst>
              <a:ext uri="{FF2B5EF4-FFF2-40B4-BE49-F238E27FC236}">
                <a16:creationId xmlns:a16="http://schemas.microsoft.com/office/drawing/2014/main" id="{BCF27461-BCF1-84B9-02F3-C3D83FBC17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9919" y="296562"/>
            <a:ext cx="2947086" cy="359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7309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1A6A87-0E3D-7EA7-AD4D-F8730994BE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9C9E6B5-75D5-969E-6EB8-9EC5CFB71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sk-SK" sz="3200" b="1" dirty="0"/>
              <a:t>Vlastnosti pôdy 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DBF5374F-BC4A-CFFB-DEB9-4E213C5045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298" y="946562"/>
            <a:ext cx="6375576" cy="566121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Pôdny profil môžu tvoriť: 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b="1" dirty="0"/>
              <a:t>Pokrývková pôdna vrstva</a:t>
            </a:r>
            <a:endParaRPr lang="sk-SK" sz="1000" dirty="0"/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b="1" dirty="0"/>
              <a:t>Povrchový genetický pôdny horizont</a:t>
            </a:r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b="1" dirty="0"/>
              <a:t>Podpovrchový genetický pôdny horizont alebo horizonty</a:t>
            </a:r>
            <a:endParaRPr lang="sk-SK" sz="1000" dirty="0"/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b="1" dirty="0"/>
              <a:t>Prekryté pôdne vrstvy vrátane hornej hranice vrstvy </a:t>
            </a:r>
            <a:r>
              <a:rPr lang="sk-SK" sz="1000" b="1" dirty="0" err="1"/>
              <a:t>pôdotvorného</a:t>
            </a:r>
            <a:r>
              <a:rPr lang="sk-SK" sz="1000" b="1" dirty="0"/>
              <a:t> substrátu</a:t>
            </a:r>
            <a:endParaRPr lang="sk-SK" sz="1000" dirty="0"/>
          </a:p>
          <a:p>
            <a:pPr lvl="1"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000" b="1" dirty="0"/>
              <a:t>Materská hornina</a:t>
            </a:r>
            <a:endParaRPr lang="sk-SK" sz="10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dirty="0"/>
              <a:t>Niektorá z pôdnych vrstiev alebo niektorý z pôdnych horizontov môže chýbať (pokrývková pôdna vrstva, podpovrchový genetický pôdny horizont)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Za pôdu sa považuje aj samostatný </a:t>
            </a:r>
            <a:r>
              <a:rPr lang="sk-SK" sz="1200" b="1" dirty="0" err="1"/>
              <a:t>pôdotvorný</a:t>
            </a:r>
            <a:r>
              <a:rPr lang="sk-SK" sz="1200" b="1" dirty="0"/>
              <a:t> substrát</a:t>
            </a:r>
            <a:r>
              <a:rPr lang="sk-SK" sz="1200" dirty="0"/>
              <a:t>, ktorý má potenciál premeniť sa na genetický pôdny horizont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Opis pôd v teréne </a:t>
            </a:r>
            <a:r>
              <a:rPr lang="sk-SK" sz="1200" dirty="0"/>
              <a:t>sa realizuje na stenách </a:t>
            </a:r>
            <a:r>
              <a:rPr lang="sk-SK" sz="1200" b="1" dirty="0"/>
              <a:t>kopaných pôdnych sond </a:t>
            </a:r>
            <a:r>
              <a:rPr lang="sk-SK" sz="1200" dirty="0"/>
              <a:t>spravidla do hĺbky jedného metra 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Opis </a:t>
            </a:r>
            <a:r>
              <a:rPr lang="sk-SK" sz="1200" b="1" dirty="0" err="1"/>
              <a:t>stratigrafie</a:t>
            </a:r>
            <a:r>
              <a:rPr lang="sk-SK" sz="1200" b="1" dirty="0"/>
              <a:t> </a:t>
            </a:r>
            <a:r>
              <a:rPr lang="sk-SK" sz="1200" dirty="0"/>
              <a:t>- zloženia pôdneho profilu spočíva </a:t>
            </a:r>
            <a:r>
              <a:rPr lang="sk-SK" sz="1200" b="1" dirty="0"/>
              <a:t>v opise predovšetkým morfologických znakov</a:t>
            </a:r>
            <a:r>
              <a:rPr lang="sk-SK" sz="1200" dirty="0"/>
              <a:t> jednotlivých pôdnych vrstiev a genetických horizontov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Ak sú genetické pôdne horizonty </a:t>
            </a:r>
            <a:r>
              <a:rPr lang="sk-SK" sz="1200" dirty="0"/>
              <a:t>v profile dobre rozoznateľné dajú sa využiť ako </a:t>
            </a:r>
            <a:r>
              <a:rPr lang="sk-SK" sz="1200" b="1" dirty="0"/>
              <a:t>diagnostické horizonty pre pôdnu klasifikáciu</a:t>
            </a:r>
          </a:p>
        </p:txBody>
      </p:sp>
      <p:pic>
        <p:nvPicPr>
          <p:cNvPr id="3" name="Picture 6" descr="Súbor:Soil profile.jpg">
            <a:extLst>
              <a:ext uri="{FF2B5EF4-FFF2-40B4-BE49-F238E27FC236}">
                <a16:creationId xmlns:a16="http://schemas.microsoft.com/office/drawing/2014/main" id="{F4BFA718-3F1C-B86D-EFA3-E4BB45F36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9919" y="296562"/>
            <a:ext cx="2947086" cy="359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ástupný objekt pre obsah 2">
            <a:extLst>
              <a:ext uri="{FF2B5EF4-FFF2-40B4-BE49-F238E27FC236}">
                <a16:creationId xmlns:a16="http://schemas.microsoft.com/office/drawing/2014/main" id="{B83F98C5-D9DC-C442-D695-69D498DE67EC}"/>
              </a:ext>
            </a:extLst>
          </p:cNvPr>
          <p:cNvSpPr txBox="1">
            <a:spLocks/>
          </p:cNvSpPr>
          <p:nvPr/>
        </p:nvSpPr>
        <p:spPr>
          <a:xfrm>
            <a:off x="7293255" y="4144643"/>
            <a:ext cx="4615892" cy="2416795"/>
          </a:xfrm>
          <a:prstGeom prst="rect">
            <a:avLst/>
          </a:prstGeom>
          <a:noFill/>
        </p:spPr>
        <p:txBody>
          <a:bodyPr vert="horz" lIns="91440" tIns="45720" rIns="91440" bIns="45720" numCol="2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Hodnotí sa: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farba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štruktúra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zrnitosť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 err="1"/>
              <a:t>skeletovitosť</a:t>
            </a:r>
            <a:endParaRPr lang="sk-SK" sz="1200" b="1" dirty="0"/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vlhkosť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konzistencia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endParaRPr lang="sk-SK" sz="1200" dirty="0"/>
          </a:p>
          <a:p>
            <a:pPr lvl="1">
              <a:buClr>
                <a:schemeClr val="tx2">
                  <a:lumMod val="75000"/>
                </a:schemeClr>
              </a:buClr>
            </a:pPr>
            <a:endParaRPr lang="sk-SK" sz="1200" dirty="0"/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novotvary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obsah karbonátov a rozpustných solí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prekorenenie a biologické oživenie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pórovitosť a pukliny</a:t>
            </a:r>
          </a:p>
          <a:p>
            <a:pPr lvl="1">
              <a:buClr>
                <a:schemeClr val="tx2">
                  <a:lumMod val="75000"/>
                </a:schemeClr>
              </a:buClr>
            </a:pPr>
            <a:r>
              <a:rPr lang="sk-SK" sz="1200" b="1" dirty="0"/>
              <a:t>charakter prechodu jedného horizontu do druhého</a:t>
            </a:r>
          </a:p>
        </p:txBody>
      </p:sp>
    </p:spTree>
    <p:extLst>
      <p:ext uri="{BB962C8B-B14F-4D97-AF65-F5344CB8AC3E}">
        <p14:creationId xmlns:p14="http://schemas.microsoft.com/office/powerpoint/2010/main" val="4236547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41550A-F560-714D-7549-73D6312541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58A9CE4-FB2A-B89D-665A-BD0374537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297" y="251750"/>
            <a:ext cx="10119674" cy="694812"/>
          </a:xfrm>
        </p:spPr>
        <p:txBody>
          <a:bodyPr>
            <a:normAutofit/>
          </a:bodyPr>
          <a:lstStyle/>
          <a:p>
            <a:r>
              <a:rPr lang="pl-PL" sz="3200" b="1" dirty="0"/>
              <a:t>Vznik pôd</a:t>
            </a:r>
            <a:endParaRPr lang="fr-FR" sz="3200" b="1" dirty="0"/>
          </a:p>
        </p:txBody>
      </p:sp>
      <p:sp>
        <p:nvSpPr>
          <p:cNvPr id="7" name="Zástupný objekt pre obsah 2">
            <a:extLst>
              <a:ext uri="{FF2B5EF4-FFF2-40B4-BE49-F238E27FC236}">
                <a16:creationId xmlns:a16="http://schemas.microsoft.com/office/drawing/2014/main" id="{5B1A3D96-A989-B7BC-4D0D-C8D38BF96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21" y="2285999"/>
            <a:ext cx="11045682" cy="544378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dirty="0"/>
              <a:t>Vznik pôdy je spojený s rozpadom a rozkladom hornín pri zvetrávaní: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1. mechanické zvetrávanie hornín </a:t>
            </a:r>
            <a:r>
              <a:rPr lang="sk-SK" sz="1600" dirty="0"/>
              <a:t>– prebieha hlavne pôsobením </a:t>
            </a:r>
            <a:r>
              <a:rPr lang="sk-SK" sz="1600" b="1" dirty="0"/>
              <a:t>klimatických činiteľov </a:t>
            </a:r>
            <a:r>
              <a:rPr lang="sk-SK" sz="1600" dirty="0"/>
              <a:t>(teplotné zmeny)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2. chemické zvetrávanie </a:t>
            </a:r>
            <a:r>
              <a:rPr lang="sk-SK" sz="1600" dirty="0"/>
              <a:t>– prebieha medzi pôdnymi časticami, pôdnou vodou a slabými kyselinami – dochádza tu pomocou chemických reakcií k </a:t>
            </a:r>
            <a:r>
              <a:rPr lang="sk-SK" sz="1600" b="1" dirty="0"/>
              <a:t>vzniku</a:t>
            </a:r>
            <a:r>
              <a:rPr lang="sk-SK" sz="1600" dirty="0"/>
              <a:t> </a:t>
            </a:r>
            <a:r>
              <a:rPr lang="sk-SK" sz="1600" b="1" dirty="0"/>
              <a:t>nových látok v pôde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/>
              <a:t>3. biologické zvetrávanie </a:t>
            </a:r>
            <a:r>
              <a:rPr lang="sk-SK" sz="1600" dirty="0"/>
              <a:t>– pôsobením živých organizmov – rozkladajú, rozpúšťajú, premiešavajú pôdu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600" dirty="0"/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r>
              <a:rPr lang="sk-SK" sz="1600" b="1" dirty="0" err="1"/>
              <a:t>Pôdotvorné</a:t>
            </a:r>
            <a:r>
              <a:rPr lang="sk-SK" sz="1600" b="1" dirty="0"/>
              <a:t> faktory</a:t>
            </a:r>
            <a:r>
              <a:rPr lang="sk-SK" sz="1600" dirty="0"/>
              <a:t> sa pri určitom </a:t>
            </a:r>
            <a:r>
              <a:rPr lang="sk-SK" sz="1600" b="1" dirty="0"/>
              <a:t>uplatnení procesov </a:t>
            </a:r>
            <a:br>
              <a:rPr lang="sk-SK" sz="1600" dirty="0"/>
            </a:br>
            <a:r>
              <a:rPr lang="sk-SK" sz="1600" dirty="0"/>
              <a:t>odrážajú v </a:t>
            </a:r>
            <a:r>
              <a:rPr lang="sk-SK" sz="1600" b="1" dirty="0"/>
              <a:t>atribútoch pôdy</a:t>
            </a:r>
          </a:p>
          <a:p>
            <a:pPr>
              <a:lnSpc>
                <a:spcPct val="150000"/>
              </a:lnSpc>
              <a:buClr>
                <a:schemeClr val="tx2">
                  <a:lumMod val="75000"/>
                </a:schemeClr>
              </a:buClr>
            </a:pPr>
            <a:endParaRPr lang="sk-SK" sz="1600" dirty="0"/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124CF906-A0FF-A3AB-CA72-8212EEB01BA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061017" y="86584"/>
            <a:ext cx="8069965" cy="1981987"/>
            <a:chOff x="2197" y="1848"/>
            <a:chExt cx="7200" cy="1728"/>
          </a:xfrm>
        </p:grpSpPr>
        <p:sp>
          <p:nvSpPr>
            <p:cNvPr id="5" name="AutoShape 5">
              <a:extLst>
                <a:ext uri="{FF2B5EF4-FFF2-40B4-BE49-F238E27FC236}">
                  <a16:creationId xmlns:a16="http://schemas.microsoft.com/office/drawing/2014/main" id="{C551E5FF-DA7C-5A37-C882-EC4A9ADA49F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197" y="1848"/>
              <a:ext cx="7200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>
                  <a:solidFill>
                    <a:srgbClr val="404040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600">
                  <a:solidFill>
                    <a:srgbClr val="404040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400">
                  <a:solidFill>
                    <a:srgbClr val="404040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sk-SK" altLang="sk-SK">
                <a:solidFill>
                  <a:schemeClr val="tx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6" name="Rectangle 6">
              <a:extLst>
                <a:ext uri="{FF2B5EF4-FFF2-40B4-BE49-F238E27FC236}">
                  <a16:creationId xmlns:a16="http://schemas.microsoft.com/office/drawing/2014/main" id="{548B492A-CAC8-A242-6DD2-27280910E4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8" y="2856"/>
              <a:ext cx="1130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>
                  <a:solidFill>
                    <a:srgbClr val="404040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600">
                  <a:solidFill>
                    <a:srgbClr val="404040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400">
                  <a:solidFill>
                    <a:srgbClr val="404040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sk-SK" altLang="sk-SK" sz="1200">
                  <a:solidFill>
                    <a:schemeClr val="tx1"/>
                  </a:solidFill>
                  <a:latin typeface="Arial Black" panose="020B0A04020102020204" pitchFamily="34" charset="0"/>
                </a:rPr>
                <a:t>pôdotvorné</a:t>
              </a:r>
              <a: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  <a:t>  činitele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2633C41-5835-5B57-0E88-97978004D5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0" y="2856"/>
              <a:ext cx="1129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>
                  <a:solidFill>
                    <a:srgbClr val="404040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600">
                  <a:solidFill>
                    <a:srgbClr val="404040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400">
                  <a:solidFill>
                    <a:srgbClr val="404040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  <a:t>pôdotvorý </a:t>
              </a:r>
              <a:b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</a:br>
              <a: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  <a:t>proces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C75EEC3-C8F1-EB74-3E04-B2179DD6E5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2" y="2856"/>
              <a:ext cx="1131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>
                  <a:solidFill>
                    <a:srgbClr val="404040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600">
                  <a:solidFill>
                    <a:srgbClr val="404040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400">
                  <a:solidFill>
                    <a:srgbClr val="404040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  <a:t>pôdne </a:t>
              </a:r>
              <a:b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</a:br>
              <a: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  <a:t>horizonty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5AB218C-4C1D-08A4-CCF7-3DDFBBA1A4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3" y="2856"/>
              <a:ext cx="1131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>
                  <a:solidFill>
                    <a:srgbClr val="404040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600">
                  <a:solidFill>
                    <a:srgbClr val="404040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400">
                  <a:solidFill>
                    <a:srgbClr val="404040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  <a:t>pôdny profil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92B02A8-FCDF-2B77-0BCF-D8A89BDD3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5" y="2856"/>
              <a:ext cx="1131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>
                  <a:solidFill>
                    <a:srgbClr val="404040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600">
                  <a:solidFill>
                    <a:srgbClr val="404040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400">
                  <a:solidFill>
                    <a:srgbClr val="404040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  <a:t>pôdny</a:t>
              </a:r>
              <a:b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</a:br>
              <a:r>
                <a:rPr lang="sk-SK" altLang="sk-SK" sz="1400">
                  <a:solidFill>
                    <a:schemeClr val="tx1"/>
                  </a:solidFill>
                  <a:latin typeface="Arial Black" panose="020B0A04020102020204" pitchFamily="34" charset="0"/>
                </a:rPr>
                <a:t>typ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2A8D143-FAFC-C368-BABA-E2702BDB2B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2" y="1992"/>
              <a:ext cx="1129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>
                  <a:solidFill>
                    <a:srgbClr val="404040"/>
                  </a:solidFill>
                  <a:latin typeface="Century Gothic" panose="020B0502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600">
                  <a:solidFill>
                    <a:srgbClr val="404040"/>
                  </a:solidFill>
                  <a:latin typeface="Century Gothic" panose="020B0502020202020204" pitchFamily="34" charset="0"/>
                </a:defRPr>
              </a:lvl2pPr>
              <a:lvl3pPr marL="11430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400">
                  <a:solidFill>
                    <a:srgbClr val="404040"/>
                  </a:solidFill>
                  <a:latin typeface="Century Gothic" panose="020B0502020202020204" pitchFamily="34" charset="0"/>
                </a:defRPr>
              </a:lvl3pPr>
              <a:lvl4pPr marL="16002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4pPr>
              <a:lvl5pPr marL="2057400" indent="-228600"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Font typeface="Wingdings 3" panose="05040102010807070707" pitchFamily="18" charset="2"/>
                <a:buChar char=""/>
                <a:defRPr sz="1200">
                  <a:solidFill>
                    <a:srgbClr val="404040"/>
                  </a:solidFill>
                  <a:latin typeface="Century Gothic" panose="020B0502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sk-SK" altLang="sk-SK" sz="1400" dirty="0">
                  <a:solidFill>
                    <a:schemeClr val="tx1"/>
                  </a:solidFill>
                  <a:latin typeface="Arial Black" panose="020B0A04020102020204" pitchFamily="34" charset="0"/>
                </a:rPr>
                <a:t>PÔDA</a:t>
              </a:r>
            </a:p>
          </p:txBody>
        </p:sp>
        <p:sp>
          <p:nvSpPr>
            <p:cNvPr id="13" name="Line 12">
              <a:extLst>
                <a:ext uri="{FF2B5EF4-FFF2-40B4-BE49-F238E27FC236}">
                  <a16:creationId xmlns:a16="http://schemas.microsoft.com/office/drawing/2014/main" id="{80E0F0A6-F7B5-D5D9-2415-9FFB482F53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03" y="2712"/>
              <a:ext cx="564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14" name="Line 13">
              <a:extLst>
                <a:ext uri="{FF2B5EF4-FFF2-40B4-BE49-F238E27FC236}">
                  <a16:creationId xmlns:a16="http://schemas.microsoft.com/office/drawing/2014/main" id="{99BE1B49-48D9-C95D-D765-125E0552B8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15" y="2712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15" name="Line 14">
              <a:extLst>
                <a:ext uri="{FF2B5EF4-FFF2-40B4-BE49-F238E27FC236}">
                  <a16:creationId xmlns:a16="http://schemas.microsoft.com/office/drawing/2014/main" id="{06738FEE-C840-395C-C1B9-C080FC22C2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03" y="2712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16" name="Line 15">
              <a:extLst>
                <a:ext uri="{FF2B5EF4-FFF2-40B4-BE49-F238E27FC236}">
                  <a16:creationId xmlns:a16="http://schemas.microsoft.com/office/drawing/2014/main" id="{76C708F1-F640-D5A5-FE9C-66EF2E7891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38" y="2712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17" name="Line 16">
              <a:extLst>
                <a:ext uri="{FF2B5EF4-FFF2-40B4-BE49-F238E27FC236}">
                  <a16:creationId xmlns:a16="http://schemas.microsoft.com/office/drawing/2014/main" id="{087C0B57-3961-CD9E-16EF-51BE0B33A3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50" y="2712"/>
              <a:ext cx="0" cy="1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6770FC98-705F-CBF4-EAE8-662C4830FD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26" y="2568"/>
              <a:ext cx="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sk-SK"/>
            </a:p>
          </p:txBody>
        </p:sp>
      </p:grpSp>
      <p:pic>
        <p:nvPicPr>
          <p:cNvPr id="19" name="Obrázok 1">
            <a:extLst>
              <a:ext uri="{FF2B5EF4-FFF2-40B4-BE49-F238E27FC236}">
                <a16:creationId xmlns:a16="http://schemas.microsoft.com/office/drawing/2014/main" id="{DF87F1F9-D270-790C-640A-2B6D20197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092" y="4970841"/>
            <a:ext cx="6001265" cy="187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87926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ón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Ió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ó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6414</TotalTime>
  <Words>10792</Words>
  <Application>Microsoft Office PowerPoint</Application>
  <PresentationFormat>Widescreen</PresentationFormat>
  <Paragraphs>523</Paragraphs>
  <Slides>56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5" baseType="lpstr">
      <vt:lpstr>Arial</vt:lpstr>
      <vt:lpstr>Arial Black</vt:lpstr>
      <vt:lpstr>Century Gothic</vt:lpstr>
      <vt:lpstr>Times New Roman</vt:lpstr>
      <vt:lpstr>Verdana</vt:lpstr>
      <vt:lpstr>Wingdings</vt:lpstr>
      <vt:lpstr>Wingdings 3</vt:lpstr>
      <vt:lpstr>Ión</vt:lpstr>
      <vt:lpstr>CorelPhotoPaint.Image.8</vt:lpstr>
      <vt:lpstr>2. Pôdotvorné procesy a zloženie pôdy</vt:lpstr>
      <vt:lpstr>Vznik pôdy a jej vlastnosti</vt:lpstr>
      <vt:lpstr>Obeh látok </vt:lpstr>
      <vt:lpstr>Pôdotvorný proces </vt:lpstr>
      <vt:lpstr>Vznik pôdy a jej vlastnosti</vt:lpstr>
      <vt:lpstr>Vlastnosti pôdy </vt:lpstr>
      <vt:lpstr>Pôdny profil</vt:lpstr>
      <vt:lpstr>Vlastnosti pôdy </vt:lpstr>
      <vt:lpstr>Vznik pôd</vt:lpstr>
      <vt:lpstr>Pôdotvorné procesy</vt:lpstr>
      <vt:lpstr>Materská hornina </vt:lpstr>
      <vt:lpstr>Vplyv atmosféry - zrážky</vt:lpstr>
      <vt:lpstr>Vplyv atmosféry - zrážky</vt:lpstr>
      <vt:lpstr>Vplyv slnečného žiarenia</vt:lpstr>
      <vt:lpstr>Vplyv slnečného žiarenia</vt:lpstr>
      <vt:lpstr>Vplyv slnečného žiarenia</vt:lpstr>
      <vt:lpstr>Živé organizmy </vt:lpstr>
      <vt:lpstr>Podzemná voda a reliéf </vt:lpstr>
      <vt:lpstr>Vek pôdy a kultivácia</vt:lpstr>
      <vt:lpstr>Pôdotvorné procesy</vt:lpstr>
      <vt:lpstr>Základné čiastkové pôdotvorné procesy</vt:lpstr>
      <vt:lpstr>Základné čiastkové pôdotvorné procesy</vt:lpstr>
      <vt:lpstr>Špeciálne pôdotvorné procesy</vt:lpstr>
      <vt:lpstr>Špeciálne pôdotvorné procesy</vt:lpstr>
      <vt:lpstr>Špeciálne pôdotvorné procesy</vt:lpstr>
      <vt:lpstr>Špeciálne pôdotvorné procesy</vt:lpstr>
      <vt:lpstr>Špeciálne pôdotvorné procesy</vt:lpstr>
      <vt:lpstr>Špeciálne pôdotvorné procesy</vt:lpstr>
      <vt:lpstr>Špeciálne pôdotvorné procesy</vt:lpstr>
      <vt:lpstr>Zloženie pôdy </vt:lpstr>
      <vt:lpstr>Minerálny podiel pôdy </vt:lpstr>
      <vt:lpstr>Minerálny podiel pôdy </vt:lpstr>
      <vt:lpstr>Minerálny podiel pôdy </vt:lpstr>
      <vt:lpstr>Minerálny podiel pôdy </vt:lpstr>
      <vt:lpstr>Minerálny podiel pôdy </vt:lpstr>
      <vt:lpstr>Primárne minerály</vt:lpstr>
      <vt:lpstr>Sekundárne minerály</vt:lpstr>
      <vt:lpstr>Ílové minerály</vt:lpstr>
      <vt:lpstr>Ílové minerály</vt:lpstr>
      <vt:lpstr>Vlastnosti pôdy</vt:lpstr>
      <vt:lpstr>Vlastnosti pôdy </vt:lpstr>
      <vt:lpstr>Vlastnosti pôdy </vt:lpstr>
      <vt:lpstr>Zrnitosť pôdy</vt:lpstr>
      <vt:lpstr>Pôdne druhy</vt:lpstr>
      <vt:lpstr>Pôdne druhy</vt:lpstr>
      <vt:lpstr>Pôdne druhy </vt:lpstr>
      <vt:lpstr>Pôdne druhy </vt:lpstr>
      <vt:lpstr>Pôdne druhy </vt:lpstr>
      <vt:lpstr>Vlastnosti pôdy </vt:lpstr>
      <vt:lpstr>Vlastnosti pôdy </vt:lpstr>
      <vt:lpstr>Vlastnosti pôdy </vt:lpstr>
      <vt:lpstr>Vlastnosti pôdy </vt:lpstr>
      <vt:lpstr>Vlastnosti pôdy </vt:lpstr>
      <vt:lpstr>Vlastnosti pôdy </vt:lpstr>
      <vt:lpstr>Vlastnosti pôdy </vt:lpstr>
      <vt:lpstr>Vlastnosti pôdy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Geografia atmosféry  a hydrosféry</dc:title>
  <dc:creator>Jozef Šupinský</dc:creator>
  <cp:lastModifiedBy>Jozef Šupinský</cp:lastModifiedBy>
  <cp:revision>102</cp:revision>
  <dcterms:created xsi:type="dcterms:W3CDTF">2022-09-18T09:08:28Z</dcterms:created>
  <dcterms:modified xsi:type="dcterms:W3CDTF">2026-02-24T11:31:12Z</dcterms:modified>
</cp:coreProperties>
</file>