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8" r:id="rId1"/>
  </p:sldMasterIdLst>
  <p:sldIdLst>
    <p:sldId id="256" r:id="rId2"/>
    <p:sldId id="447" r:id="rId3"/>
    <p:sldId id="488" r:id="rId4"/>
    <p:sldId id="487" r:id="rId5"/>
    <p:sldId id="469" r:id="rId6"/>
    <p:sldId id="452" r:id="rId7"/>
    <p:sldId id="527" r:id="rId8"/>
    <p:sldId id="528" r:id="rId9"/>
    <p:sldId id="529" r:id="rId10"/>
    <p:sldId id="525" r:id="rId11"/>
    <p:sldId id="512" r:id="rId12"/>
    <p:sldId id="513" r:id="rId13"/>
    <p:sldId id="514" r:id="rId14"/>
    <p:sldId id="515" r:id="rId15"/>
    <p:sldId id="530" r:id="rId16"/>
    <p:sldId id="516" r:id="rId17"/>
    <p:sldId id="517" r:id="rId18"/>
    <p:sldId id="518" r:id="rId19"/>
    <p:sldId id="531" r:id="rId20"/>
    <p:sldId id="519" r:id="rId21"/>
    <p:sldId id="520" r:id="rId22"/>
    <p:sldId id="532" r:id="rId23"/>
    <p:sldId id="521" r:id="rId24"/>
    <p:sldId id="453" r:id="rId25"/>
    <p:sldId id="454" r:id="rId26"/>
    <p:sldId id="455" r:id="rId27"/>
    <p:sldId id="456" r:id="rId28"/>
    <p:sldId id="523" r:id="rId29"/>
    <p:sldId id="534" r:id="rId30"/>
    <p:sldId id="524" r:id="rId31"/>
    <p:sldId id="535" r:id="rId32"/>
    <p:sldId id="536" r:id="rId33"/>
    <p:sldId id="537" r:id="rId34"/>
    <p:sldId id="451" r:id="rId35"/>
    <p:sldId id="450" r:id="rId36"/>
    <p:sldId id="486" r:id="rId37"/>
    <p:sldId id="489" r:id="rId38"/>
    <p:sldId id="495" r:id="rId39"/>
    <p:sldId id="490" r:id="rId40"/>
    <p:sldId id="496" r:id="rId41"/>
    <p:sldId id="491" r:id="rId42"/>
    <p:sldId id="497" r:id="rId43"/>
    <p:sldId id="492" r:id="rId44"/>
    <p:sldId id="498" r:id="rId45"/>
    <p:sldId id="493" r:id="rId46"/>
    <p:sldId id="499" r:id="rId47"/>
    <p:sldId id="494" r:id="rId48"/>
    <p:sldId id="484" r:id="rId49"/>
    <p:sldId id="500" r:id="rId50"/>
    <p:sldId id="501" r:id="rId51"/>
    <p:sldId id="502" r:id="rId52"/>
    <p:sldId id="503" r:id="rId53"/>
    <p:sldId id="504" r:id="rId54"/>
    <p:sldId id="505" r:id="rId55"/>
    <p:sldId id="506" r:id="rId56"/>
    <p:sldId id="507" r:id="rId57"/>
    <p:sldId id="508" r:id="rId58"/>
    <p:sldId id="509" r:id="rId59"/>
    <p:sldId id="510" r:id="rId60"/>
    <p:sldId id="511" r:id="rId61"/>
    <p:sldId id="448" r:id="rId62"/>
    <p:sldId id="463" r:id="rId63"/>
    <p:sldId id="464" r:id="rId64"/>
    <p:sldId id="466" r:id="rId65"/>
    <p:sldId id="485" r:id="rId66"/>
    <p:sldId id="471" r:id="rId67"/>
    <p:sldId id="476" r:id="rId68"/>
    <p:sldId id="478" r:id="rId69"/>
    <p:sldId id="468" r:id="rId70"/>
    <p:sldId id="473" r:id="rId71"/>
    <p:sldId id="479" r:id="rId72"/>
    <p:sldId id="481" r:id="rId73"/>
    <p:sldId id="482" r:id="rId74"/>
    <p:sldId id="483" r:id="rId75"/>
    <p:sldId id="467" r:id="rId76"/>
    <p:sldId id="475" r:id="rId7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018DC39-F985-413C-A7D9-3A601A9B2FAD}">
          <p14:sldIdLst>
            <p14:sldId id="256"/>
            <p14:sldId id="447"/>
            <p14:sldId id="488"/>
            <p14:sldId id="487"/>
            <p14:sldId id="469"/>
            <p14:sldId id="452"/>
            <p14:sldId id="527"/>
            <p14:sldId id="528"/>
            <p14:sldId id="529"/>
            <p14:sldId id="525"/>
            <p14:sldId id="512"/>
            <p14:sldId id="513"/>
            <p14:sldId id="514"/>
            <p14:sldId id="515"/>
            <p14:sldId id="530"/>
            <p14:sldId id="516"/>
            <p14:sldId id="517"/>
            <p14:sldId id="518"/>
            <p14:sldId id="531"/>
            <p14:sldId id="519"/>
            <p14:sldId id="520"/>
            <p14:sldId id="532"/>
            <p14:sldId id="521"/>
            <p14:sldId id="453"/>
            <p14:sldId id="454"/>
            <p14:sldId id="455"/>
            <p14:sldId id="456"/>
            <p14:sldId id="523"/>
            <p14:sldId id="534"/>
            <p14:sldId id="524"/>
            <p14:sldId id="535"/>
            <p14:sldId id="536"/>
            <p14:sldId id="537"/>
            <p14:sldId id="451"/>
            <p14:sldId id="450"/>
            <p14:sldId id="486"/>
            <p14:sldId id="489"/>
            <p14:sldId id="495"/>
            <p14:sldId id="490"/>
            <p14:sldId id="496"/>
            <p14:sldId id="491"/>
            <p14:sldId id="497"/>
            <p14:sldId id="492"/>
            <p14:sldId id="498"/>
            <p14:sldId id="493"/>
            <p14:sldId id="499"/>
            <p14:sldId id="494"/>
            <p14:sldId id="484"/>
            <p14:sldId id="500"/>
            <p14:sldId id="501"/>
            <p14:sldId id="502"/>
            <p14:sldId id="503"/>
            <p14:sldId id="504"/>
            <p14:sldId id="505"/>
            <p14:sldId id="506"/>
            <p14:sldId id="507"/>
            <p14:sldId id="508"/>
            <p14:sldId id="509"/>
            <p14:sldId id="510"/>
            <p14:sldId id="511"/>
            <p14:sldId id="448"/>
            <p14:sldId id="463"/>
            <p14:sldId id="464"/>
            <p14:sldId id="466"/>
            <p14:sldId id="485"/>
            <p14:sldId id="471"/>
            <p14:sldId id="476"/>
            <p14:sldId id="478"/>
            <p14:sldId id="468"/>
            <p14:sldId id="473"/>
            <p14:sldId id="479"/>
            <p14:sldId id="481"/>
            <p14:sldId id="482"/>
            <p14:sldId id="483"/>
            <p14:sldId id="467"/>
            <p14:sldId id="475"/>
          </p14:sldIdLst>
        </p14:section>
      </p14:sectionLst>
    </p:ext>
    <p:ext uri="{EFAFB233-063F-42B5-8137-9DF3F51BA10A}">
      <p15:sldGuideLst xmlns:p15="http://schemas.microsoft.com/office/powerpoint/2012/main">
        <p15:guide id="1" orient="horz" pos="129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Svetlý štýl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53" autoAdjust="0"/>
    <p:restoredTop sz="94660"/>
  </p:normalViewPr>
  <p:slideViewPr>
    <p:cSldViewPr snapToGrid="0" showGuides="1">
      <p:cViewPr>
        <p:scale>
          <a:sx n="100" d="100"/>
          <a:sy n="100" d="100"/>
        </p:scale>
        <p:origin x="2436" y="1320"/>
      </p:cViewPr>
      <p:guideLst>
        <p:guide orient="horz" pos="129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sk-SK"/>
              <a:t>Kliknutím upravte štýl predlohy nadpisu</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k-SK"/>
              <a:t>Kliknutím upravte štýl predlohy podnadpisu</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17. 3. 2025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848737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atický 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sk-SK"/>
              <a:t>Kliknutím upravte štýl predlohy nadpisu</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Date Placeholder 4"/>
          <p:cNvSpPr>
            <a:spLocks noGrp="1"/>
          </p:cNvSpPr>
          <p:nvPr>
            <p:ph type="dt" sz="half" idx="10"/>
          </p:nvPr>
        </p:nvSpPr>
        <p:spPr/>
        <p:txBody>
          <a:bodyPr/>
          <a:lstStyle/>
          <a:p>
            <a:fld id="{040142C4-5240-4E93-8775-A104028A75FC}" type="datetimeFigureOut">
              <a:rPr lang="sk-SK" smtClean="0"/>
              <a:t>17. 3. 2025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032476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ázov a popis">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sk-SK"/>
              <a:t>Kliknutím upravte štýl predlohy nadpisu</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17. 3. 2025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3733540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onuka s popisom">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sk-SK"/>
              <a:t>Kliknutím upravte štýl predlohy nadpisu</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sk-SK"/>
              <a:t>Kliknite sem a upravte štýly predlohy textu</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17. 3. 2025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5011097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s názvom">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sk-SK"/>
              <a:t>Kliknutím upravte štýl predlohy nadpisu</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17. 3. 2025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2100514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tĺpe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sk-SK"/>
              <a:t>Kliknutím upravte štýl predlohy nadpisu</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40142C4-5240-4E93-8775-A104028A75FC}" type="datetimeFigureOut">
              <a:rPr lang="sk-SK" smtClean="0"/>
              <a:t>17. 3. 2025</a:t>
            </a:fld>
            <a:endParaRPr lang="sk-SK"/>
          </a:p>
        </p:txBody>
      </p:sp>
      <p:sp>
        <p:nvSpPr>
          <p:cNvPr id="4"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7094575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Stĺpec s obrázk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sk-SK"/>
              <a:t>Kliknutím upravte štýl predlohy nadpisu</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40142C4-5240-4E93-8775-A104028A75FC}" type="datetimeFigureOut">
              <a:rPr lang="sk-SK" smtClean="0"/>
              <a:t>17. 3. 2025</a:t>
            </a:fld>
            <a:endParaRPr lang="sk-SK"/>
          </a:p>
        </p:txBody>
      </p:sp>
      <p:sp>
        <p:nvSpPr>
          <p:cNvPr id="4"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26581961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Vertical Text Placeholder 2"/>
          <p:cNvSpPr>
            <a:spLocks noGrp="1"/>
          </p:cNvSpPr>
          <p:nvPr>
            <p:ph type="body" orient="vert" idx="1"/>
          </p:nvPr>
        </p:nvSpPr>
        <p:spPr/>
        <p:txBody>
          <a:bodyPr vert="eaVert" anchor="t" anchorCtr="0"/>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17. 3. 2025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3874520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sk-SK"/>
              <a:t>Kliknutím upravte štýl predlohy nadpisu</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17. 3. 2025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753998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idx="1"/>
          </p:nvPr>
        </p:nvSpPr>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3"/>
          <p:cNvSpPr>
            <a:spLocks noGrp="1"/>
          </p:cNvSpPr>
          <p:nvPr>
            <p:ph type="dt" sz="half" idx="10"/>
          </p:nvPr>
        </p:nvSpPr>
        <p:spPr/>
        <p:txBody>
          <a:bodyPr/>
          <a:lstStyle/>
          <a:p>
            <a:fld id="{040142C4-5240-4E93-8775-A104028A75FC}" type="datetimeFigureOut">
              <a:rPr lang="sk-SK" smtClean="0"/>
              <a:t>17. 3. 2025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428842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sk-SK"/>
              <a:t>Kliknutím upravte štýl predlohy nadpisu</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17. 3. 2025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412750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Date Placeholder 4"/>
          <p:cNvSpPr>
            <a:spLocks noGrp="1"/>
          </p:cNvSpPr>
          <p:nvPr>
            <p:ph type="dt" sz="half" idx="10"/>
          </p:nvPr>
        </p:nvSpPr>
        <p:spPr/>
        <p:txBody>
          <a:bodyPr/>
          <a:lstStyle/>
          <a:p>
            <a:fld id="{040142C4-5240-4E93-8775-A104028A75FC}" type="datetimeFigureOut">
              <a:rPr lang="sk-SK" smtClean="0"/>
              <a:t>17. 3. 2025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261323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k-SK"/>
              <a:t>Kliknutím upravte štýl predlohy nadpisu</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6"/>
          <p:cNvSpPr>
            <a:spLocks noGrp="1"/>
          </p:cNvSpPr>
          <p:nvPr>
            <p:ph type="dt" sz="half" idx="10"/>
          </p:nvPr>
        </p:nvSpPr>
        <p:spPr/>
        <p:txBody>
          <a:bodyPr/>
          <a:lstStyle/>
          <a:p>
            <a:fld id="{040142C4-5240-4E93-8775-A104028A75FC}" type="datetimeFigureOut">
              <a:rPr lang="sk-SK" smtClean="0"/>
              <a:t>17. 3. 2025</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52885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7" name="Date Placeholder 2"/>
          <p:cNvSpPr>
            <a:spLocks noGrp="1"/>
          </p:cNvSpPr>
          <p:nvPr>
            <p:ph type="dt" sz="half" idx="10"/>
          </p:nvPr>
        </p:nvSpPr>
        <p:spPr/>
        <p:txBody>
          <a:bodyPr/>
          <a:lstStyle/>
          <a:p>
            <a:fld id="{040142C4-5240-4E93-8775-A104028A75FC}" type="datetimeFigureOut">
              <a:rPr lang="sk-SK" smtClean="0"/>
              <a:t>17. 3. 2025</a:t>
            </a:fld>
            <a:endParaRPr lang="sk-SK"/>
          </a:p>
        </p:txBody>
      </p:sp>
      <p:sp>
        <p:nvSpPr>
          <p:cNvPr id="5" name="Footer Placeholder 3"/>
          <p:cNvSpPr>
            <a:spLocks noGrp="1"/>
          </p:cNvSpPr>
          <p:nvPr>
            <p:ph type="ftr" sz="quarter" idx="11"/>
          </p:nvPr>
        </p:nvSpPr>
        <p:spPr/>
        <p:txBody>
          <a:bodyPr/>
          <a:lstStyle/>
          <a:p>
            <a:endParaRPr lang="sk-SK"/>
          </a:p>
        </p:txBody>
      </p:sp>
      <p:sp>
        <p:nvSpPr>
          <p:cNvPr id="6" name="Slide Number Placeholder 4"/>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536816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040142C4-5240-4E93-8775-A104028A75FC}" type="datetimeFigureOut">
              <a:rPr lang="sk-SK" smtClean="0"/>
              <a:t>17. 3. 2025</a:t>
            </a:fld>
            <a:endParaRPr lang="sk-SK"/>
          </a:p>
        </p:txBody>
      </p:sp>
      <p:sp>
        <p:nvSpPr>
          <p:cNvPr id="5" name="Footer Placeholder 2"/>
          <p:cNvSpPr>
            <a:spLocks noGrp="1"/>
          </p:cNvSpPr>
          <p:nvPr>
            <p:ph type="ftr" sz="quarter" idx="11"/>
          </p:nvPr>
        </p:nvSpPr>
        <p:spPr/>
        <p:txBody>
          <a:bodyPr/>
          <a:lstStyle/>
          <a:p>
            <a:endParaRPr lang="sk-SK"/>
          </a:p>
        </p:txBody>
      </p:sp>
      <p:sp>
        <p:nvSpPr>
          <p:cNvPr id="6" name="Slide Number Placeholder 3"/>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798884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sk-SK"/>
              <a:t>Kliknutím upravte štýl predlohy nadpisu</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7" name="Date Placeholder 4"/>
          <p:cNvSpPr>
            <a:spLocks noGrp="1"/>
          </p:cNvSpPr>
          <p:nvPr>
            <p:ph type="dt" sz="half" idx="10"/>
          </p:nvPr>
        </p:nvSpPr>
        <p:spPr/>
        <p:txBody>
          <a:bodyPr/>
          <a:lstStyle/>
          <a:p>
            <a:fld id="{040142C4-5240-4E93-8775-A104028A75FC}" type="datetimeFigureOut">
              <a:rPr lang="sk-SK" smtClean="0"/>
              <a:t>17. 3. 2025</a:t>
            </a:fld>
            <a:endParaRPr lang="sk-SK"/>
          </a:p>
        </p:txBody>
      </p:sp>
      <p:sp>
        <p:nvSpPr>
          <p:cNvPr id="5" name="Footer Placeholder 5"/>
          <p:cNvSpPr>
            <a:spLocks noGrp="1"/>
          </p:cNvSpPr>
          <p:nvPr>
            <p:ph type="ftr" sz="quarter" idx="11"/>
          </p:nvPr>
        </p:nvSpPr>
        <p:spPr/>
        <p:txBody>
          <a:bodyPr/>
          <a:lstStyle/>
          <a:p>
            <a:endParaRPr lang="sk-SK"/>
          </a:p>
        </p:txBody>
      </p:sp>
      <p:sp>
        <p:nvSpPr>
          <p:cNvPr id="6"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18524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sk-SK"/>
              <a:t>Kliknutím upravte štýl predlohy nadpisu</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Date Placeholder 4"/>
          <p:cNvSpPr>
            <a:spLocks noGrp="1"/>
          </p:cNvSpPr>
          <p:nvPr>
            <p:ph type="dt" sz="half" idx="10"/>
          </p:nvPr>
        </p:nvSpPr>
        <p:spPr/>
        <p:txBody>
          <a:bodyPr/>
          <a:lstStyle/>
          <a:p>
            <a:fld id="{040142C4-5240-4E93-8775-A104028A75FC}" type="datetimeFigureOut">
              <a:rPr lang="sk-SK" smtClean="0"/>
              <a:t>17. 3. 2025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61785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sk-SK"/>
              <a:t>Kliknutím upravte štýl predlohy nadpisu</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40142C4-5240-4E93-8775-A104028A75FC}" type="datetimeFigureOut">
              <a:rPr lang="sk-SK" smtClean="0"/>
              <a:t>17. 3. 2025</a:t>
            </a:fld>
            <a:endParaRPr lang="sk-SK"/>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sk-SK"/>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1F21CC86-FD7F-4B68-B3FB-F80256CEA390}" type="slidenum">
              <a:rPr lang="sk-SK" smtClean="0"/>
              <a:t>‹#›</a:t>
            </a:fld>
            <a:endParaRPr lang="sk-SK"/>
          </a:p>
        </p:txBody>
      </p:sp>
    </p:spTree>
    <p:extLst>
      <p:ext uri="{BB962C8B-B14F-4D97-AF65-F5344CB8AC3E}">
        <p14:creationId xmlns:p14="http://schemas.microsoft.com/office/powerpoint/2010/main" val="3096097206"/>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image" Target="../media/image70.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76.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image" Target="../media/image84.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 Id="rId5" Type="http://schemas.openxmlformats.org/officeDocument/2006/relationships/image" Target="../media/image92.jpeg"/><Relationship Id="rId4" Type="http://schemas.openxmlformats.org/officeDocument/2006/relationships/image" Target="../media/image91.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A81905-F480-46A4-BC10-215D24EA1A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65BEB97A-F669-D357-E728-A0692B908C56}"/>
              </a:ext>
            </a:extLst>
          </p:cNvPr>
          <p:cNvSpPr>
            <a:spLocks noGrp="1"/>
          </p:cNvSpPr>
          <p:nvPr>
            <p:ph type="ctrTitle"/>
          </p:nvPr>
        </p:nvSpPr>
        <p:spPr>
          <a:xfrm>
            <a:off x="5192793" y="2514600"/>
            <a:ext cx="5930819" cy="1470454"/>
          </a:xfrm>
        </p:spPr>
        <p:txBody>
          <a:bodyPr>
            <a:normAutofit/>
          </a:bodyPr>
          <a:lstStyle/>
          <a:p>
            <a:pPr algn="ctr">
              <a:lnSpc>
                <a:spcPct val="90000"/>
              </a:lnSpc>
            </a:pPr>
            <a:r>
              <a:rPr lang="sk-SK" sz="6100" b="1" dirty="0">
                <a:solidFill>
                  <a:srgbClr val="EBEBEB"/>
                </a:solidFill>
                <a:effectLst>
                  <a:outerShdw blurRad="38100" dist="38100" dir="2700000" algn="tl">
                    <a:srgbClr val="000000">
                      <a:alpha val="43137"/>
                    </a:srgbClr>
                  </a:outerShdw>
                </a:effectLst>
              </a:rPr>
              <a:t>5. </a:t>
            </a:r>
            <a:r>
              <a:rPr lang="sk-SK" sz="6100" b="1" dirty="0" err="1">
                <a:solidFill>
                  <a:srgbClr val="EBEBEB"/>
                </a:solidFill>
                <a:effectLst>
                  <a:outerShdw blurRad="38100" dist="38100" dir="2700000" algn="tl">
                    <a:srgbClr val="000000">
                      <a:alpha val="43137"/>
                    </a:srgbClr>
                  </a:outerShdw>
                </a:effectLst>
              </a:rPr>
              <a:t>Zonalita</a:t>
            </a:r>
            <a:r>
              <a:rPr lang="sk-SK" sz="6100" b="1" dirty="0">
                <a:solidFill>
                  <a:srgbClr val="EBEBEB"/>
                </a:solidFill>
                <a:effectLst>
                  <a:outerShdw blurRad="38100" dist="38100" dir="2700000" algn="tl">
                    <a:srgbClr val="000000">
                      <a:alpha val="43137"/>
                    </a:srgbClr>
                  </a:outerShdw>
                </a:effectLst>
              </a:rPr>
              <a:t> pôd</a:t>
            </a:r>
          </a:p>
        </p:txBody>
      </p:sp>
      <p:sp>
        <p:nvSpPr>
          <p:cNvPr id="11" name="Freeform 8">
            <a:extLst>
              <a:ext uri="{FF2B5EF4-FFF2-40B4-BE49-F238E27FC236}">
                <a16:creationId xmlns:a16="http://schemas.microsoft.com/office/drawing/2014/main" id="{36FD4D9D-3784-41E8-8405-A42B72F5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5692"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13" name="Freeform: Shape 12">
            <a:extLst>
              <a:ext uri="{FF2B5EF4-FFF2-40B4-BE49-F238E27FC236}">
                <a16:creationId xmlns:a16="http://schemas.microsoft.com/office/drawing/2014/main" id="{09811DF6-66E4-43D5-B564-3151796531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81964" cy="6858000"/>
          </a:xfrm>
          <a:custGeom>
            <a:avLst/>
            <a:gdLst>
              <a:gd name="connsiteX0" fmla="*/ 3137249 w 4481964"/>
              <a:gd name="connsiteY0" fmla="*/ 0 h 6858000"/>
              <a:gd name="connsiteX1" fmla="*/ 4480787 w 4481964"/>
              <a:gd name="connsiteY1" fmla="*/ 0 h 6858000"/>
              <a:gd name="connsiteX2" fmla="*/ 4455742 w 4481964"/>
              <a:gd name="connsiteY2" fmla="*/ 155676 h 6858000"/>
              <a:gd name="connsiteX3" fmla="*/ 4431873 w 4481964"/>
              <a:gd name="connsiteY3" fmla="*/ 310667 h 6858000"/>
              <a:gd name="connsiteX4" fmla="*/ 4408509 w 4481964"/>
              <a:gd name="connsiteY4" fmla="*/ 466344 h 6858000"/>
              <a:gd name="connsiteX5" fmla="*/ 4388506 w 4481964"/>
              <a:gd name="connsiteY5" fmla="*/ 622706 h 6858000"/>
              <a:gd name="connsiteX6" fmla="*/ 4368335 w 4481964"/>
              <a:gd name="connsiteY6" fmla="*/ 778383 h 6858000"/>
              <a:gd name="connsiteX7" fmla="*/ 4349509 w 4481964"/>
              <a:gd name="connsiteY7" fmla="*/ 934745 h 6858000"/>
              <a:gd name="connsiteX8" fmla="*/ 4333373 w 4481964"/>
              <a:gd name="connsiteY8" fmla="*/ 1089050 h 6858000"/>
              <a:gd name="connsiteX9" fmla="*/ 4318077 w 4481964"/>
              <a:gd name="connsiteY9" fmla="*/ 1245413 h 6858000"/>
              <a:gd name="connsiteX10" fmla="*/ 4304125 w 4481964"/>
              <a:gd name="connsiteY10" fmla="*/ 1401089 h 6858000"/>
              <a:gd name="connsiteX11" fmla="*/ 4292023 w 4481964"/>
              <a:gd name="connsiteY11" fmla="*/ 1554023 h 6858000"/>
              <a:gd name="connsiteX12" fmla="*/ 4279920 w 4481964"/>
              <a:gd name="connsiteY12" fmla="*/ 1709013 h 6858000"/>
              <a:gd name="connsiteX13" fmla="*/ 4269835 w 4481964"/>
              <a:gd name="connsiteY13" fmla="*/ 1861947 h 6858000"/>
              <a:gd name="connsiteX14" fmla="*/ 4261935 w 4481964"/>
              <a:gd name="connsiteY14" fmla="*/ 2014880 h 6858000"/>
              <a:gd name="connsiteX15" fmla="*/ 4253698 w 4481964"/>
              <a:gd name="connsiteY15" fmla="*/ 2167128 h 6858000"/>
              <a:gd name="connsiteX16" fmla="*/ 4246807 w 4481964"/>
              <a:gd name="connsiteY16" fmla="*/ 2318004 h 6858000"/>
              <a:gd name="connsiteX17" fmla="*/ 4241932 w 4481964"/>
              <a:gd name="connsiteY17" fmla="*/ 2467508 h 6858000"/>
              <a:gd name="connsiteX18" fmla="*/ 4237730 w 4481964"/>
              <a:gd name="connsiteY18" fmla="*/ 2617013 h 6858000"/>
              <a:gd name="connsiteX19" fmla="*/ 4233696 w 4481964"/>
              <a:gd name="connsiteY19" fmla="*/ 2765145 h 6858000"/>
              <a:gd name="connsiteX20" fmla="*/ 4231847 w 4481964"/>
              <a:gd name="connsiteY20" fmla="*/ 2911221 h 6858000"/>
              <a:gd name="connsiteX21" fmla="*/ 4229830 w 4481964"/>
              <a:gd name="connsiteY21" fmla="*/ 3057296 h 6858000"/>
              <a:gd name="connsiteX22" fmla="*/ 4228821 w 4481964"/>
              <a:gd name="connsiteY22" fmla="*/ 3201314 h 6858000"/>
              <a:gd name="connsiteX23" fmla="*/ 4229830 w 4481964"/>
              <a:gd name="connsiteY23" fmla="*/ 3343960 h 6858000"/>
              <a:gd name="connsiteX24" fmla="*/ 4229830 w 4481964"/>
              <a:gd name="connsiteY24" fmla="*/ 3485235 h 6858000"/>
              <a:gd name="connsiteX25" fmla="*/ 4231847 w 4481964"/>
              <a:gd name="connsiteY25" fmla="*/ 3625138 h 6858000"/>
              <a:gd name="connsiteX26" fmla="*/ 4234872 w 4481964"/>
              <a:gd name="connsiteY26" fmla="*/ 3762298 h 6858000"/>
              <a:gd name="connsiteX27" fmla="*/ 4237730 w 4481964"/>
              <a:gd name="connsiteY27" fmla="*/ 3898087 h 6858000"/>
              <a:gd name="connsiteX28" fmla="*/ 4240924 w 4481964"/>
              <a:gd name="connsiteY28" fmla="*/ 4031132 h 6858000"/>
              <a:gd name="connsiteX29" fmla="*/ 4245798 w 4481964"/>
              <a:gd name="connsiteY29" fmla="*/ 4163491 h 6858000"/>
              <a:gd name="connsiteX30" fmla="*/ 4251009 w 4481964"/>
              <a:gd name="connsiteY30" fmla="*/ 4293793 h 6858000"/>
              <a:gd name="connsiteX31" fmla="*/ 4255715 w 4481964"/>
              <a:gd name="connsiteY31" fmla="*/ 4421352 h 6858000"/>
              <a:gd name="connsiteX32" fmla="*/ 4268995 w 4481964"/>
              <a:gd name="connsiteY32" fmla="*/ 4670298 h 6858000"/>
              <a:gd name="connsiteX33" fmla="*/ 4283114 w 4481964"/>
              <a:gd name="connsiteY33" fmla="*/ 4908956 h 6858000"/>
              <a:gd name="connsiteX34" fmla="*/ 4297906 w 4481964"/>
              <a:gd name="connsiteY34" fmla="*/ 5138013 h 6858000"/>
              <a:gd name="connsiteX35" fmla="*/ 4314211 w 4481964"/>
              <a:gd name="connsiteY35" fmla="*/ 5354726 h 6858000"/>
              <a:gd name="connsiteX36" fmla="*/ 4331188 w 4481964"/>
              <a:gd name="connsiteY36" fmla="*/ 5561838 h 6858000"/>
              <a:gd name="connsiteX37" fmla="*/ 4349509 w 4481964"/>
              <a:gd name="connsiteY37" fmla="*/ 5753862 h 6858000"/>
              <a:gd name="connsiteX38" fmla="*/ 4367495 w 4481964"/>
              <a:gd name="connsiteY38" fmla="*/ 5934227 h 6858000"/>
              <a:gd name="connsiteX39" fmla="*/ 4385480 w 4481964"/>
              <a:gd name="connsiteY39" fmla="*/ 6100191 h 6858000"/>
              <a:gd name="connsiteX40" fmla="*/ 4402457 w 4481964"/>
              <a:gd name="connsiteY40" fmla="*/ 6252438 h 6858000"/>
              <a:gd name="connsiteX41" fmla="*/ 4418594 w 4481964"/>
              <a:gd name="connsiteY41" fmla="*/ 6387541 h 6858000"/>
              <a:gd name="connsiteX42" fmla="*/ 4433890 w 4481964"/>
              <a:gd name="connsiteY42" fmla="*/ 6509613 h 6858000"/>
              <a:gd name="connsiteX43" fmla="*/ 4446665 w 4481964"/>
              <a:gd name="connsiteY43" fmla="*/ 6612483 h 6858000"/>
              <a:gd name="connsiteX44" fmla="*/ 4458767 w 4481964"/>
              <a:gd name="connsiteY44" fmla="*/ 6698894 h 6858000"/>
              <a:gd name="connsiteX45" fmla="*/ 4476081 w 4481964"/>
              <a:gd name="connsiteY45" fmla="*/ 6817538 h 6858000"/>
              <a:gd name="connsiteX46" fmla="*/ 4481964 w 4481964"/>
              <a:gd name="connsiteY46" fmla="*/ 6858000 h 6858000"/>
              <a:gd name="connsiteX47" fmla="*/ 3577807 w 4481964"/>
              <a:gd name="connsiteY47" fmla="*/ 6858000 h 6858000"/>
              <a:gd name="connsiteX48" fmla="*/ 3577807 w 4481964"/>
              <a:gd name="connsiteY48" fmla="*/ 6858000 h 6858000"/>
              <a:gd name="connsiteX49" fmla="*/ 0 w 4481964"/>
              <a:gd name="connsiteY49" fmla="*/ 6858000 h 6858000"/>
              <a:gd name="connsiteX50" fmla="*/ 0 w 4481964"/>
              <a:gd name="connsiteY50" fmla="*/ 0 h 6858000"/>
              <a:gd name="connsiteX51" fmla="*/ 3137249 w 4481964"/>
              <a:gd name="connsiteY5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481964" h="6858000">
                <a:moveTo>
                  <a:pt x="3137249" y="0"/>
                </a:moveTo>
                <a:lnTo>
                  <a:pt x="4480787" y="0"/>
                </a:lnTo>
                <a:lnTo>
                  <a:pt x="4455742" y="155676"/>
                </a:lnTo>
                <a:lnTo>
                  <a:pt x="4431873" y="310667"/>
                </a:lnTo>
                <a:lnTo>
                  <a:pt x="4408509" y="466344"/>
                </a:lnTo>
                <a:lnTo>
                  <a:pt x="4388506" y="622706"/>
                </a:lnTo>
                <a:lnTo>
                  <a:pt x="4368335" y="778383"/>
                </a:lnTo>
                <a:lnTo>
                  <a:pt x="4349509" y="934745"/>
                </a:lnTo>
                <a:lnTo>
                  <a:pt x="4333373" y="1089050"/>
                </a:lnTo>
                <a:lnTo>
                  <a:pt x="4318077" y="1245413"/>
                </a:lnTo>
                <a:lnTo>
                  <a:pt x="4304125" y="1401089"/>
                </a:lnTo>
                <a:lnTo>
                  <a:pt x="4292023" y="1554023"/>
                </a:lnTo>
                <a:lnTo>
                  <a:pt x="4279920" y="1709013"/>
                </a:lnTo>
                <a:lnTo>
                  <a:pt x="4269835" y="1861947"/>
                </a:lnTo>
                <a:lnTo>
                  <a:pt x="4261935" y="2014880"/>
                </a:lnTo>
                <a:lnTo>
                  <a:pt x="4253698" y="2167128"/>
                </a:lnTo>
                <a:lnTo>
                  <a:pt x="4246807" y="2318004"/>
                </a:lnTo>
                <a:lnTo>
                  <a:pt x="4241932" y="2467508"/>
                </a:lnTo>
                <a:lnTo>
                  <a:pt x="4237730" y="2617013"/>
                </a:lnTo>
                <a:lnTo>
                  <a:pt x="4233696" y="2765145"/>
                </a:lnTo>
                <a:lnTo>
                  <a:pt x="4231847" y="2911221"/>
                </a:lnTo>
                <a:lnTo>
                  <a:pt x="4229830" y="3057296"/>
                </a:lnTo>
                <a:lnTo>
                  <a:pt x="4228821" y="3201314"/>
                </a:lnTo>
                <a:lnTo>
                  <a:pt x="4229830" y="3343960"/>
                </a:lnTo>
                <a:lnTo>
                  <a:pt x="4229830" y="3485235"/>
                </a:lnTo>
                <a:lnTo>
                  <a:pt x="4231847" y="3625138"/>
                </a:lnTo>
                <a:lnTo>
                  <a:pt x="4234872" y="3762298"/>
                </a:lnTo>
                <a:lnTo>
                  <a:pt x="4237730" y="3898087"/>
                </a:lnTo>
                <a:lnTo>
                  <a:pt x="4240924" y="4031132"/>
                </a:lnTo>
                <a:lnTo>
                  <a:pt x="4245798" y="4163491"/>
                </a:lnTo>
                <a:lnTo>
                  <a:pt x="4251009" y="4293793"/>
                </a:lnTo>
                <a:lnTo>
                  <a:pt x="4255715" y="4421352"/>
                </a:lnTo>
                <a:lnTo>
                  <a:pt x="4268995" y="4670298"/>
                </a:lnTo>
                <a:lnTo>
                  <a:pt x="4283114" y="4908956"/>
                </a:lnTo>
                <a:lnTo>
                  <a:pt x="4297906" y="5138013"/>
                </a:lnTo>
                <a:lnTo>
                  <a:pt x="4314211" y="5354726"/>
                </a:lnTo>
                <a:lnTo>
                  <a:pt x="4331188" y="5561838"/>
                </a:lnTo>
                <a:lnTo>
                  <a:pt x="4349509" y="5753862"/>
                </a:lnTo>
                <a:lnTo>
                  <a:pt x="4367495" y="5934227"/>
                </a:lnTo>
                <a:lnTo>
                  <a:pt x="4385480" y="6100191"/>
                </a:lnTo>
                <a:lnTo>
                  <a:pt x="4402457" y="6252438"/>
                </a:lnTo>
                <a:lnTo>
                  <a:pt x="4418594" y="6387541"/>
                </a:lnTo>
                <a:lnTo>
                  <a:pt x="4433890" y="6509613"/>
                </a:lnTo>
                <a:lnTo>
                  <a:pt x="4446665" y="6612483"/>
                </a:lnTo>
                <a:lnTo>
                  <a:pt x="4458767" y="6698894"/>
                </a:lnTo>
                <a:lnTo>
                  <a:pt x="4476081" y="6817538"/>
                </a:lnTo>
                <a:lnTo>
                  <a:pt x="4481964" y="6858000"/>
                </a:lnTo>
                <a:lnTo>
                  <a:pt x="3577807" y="6858000"/>
                </a:lnTo>
                <a:lnTo>
                  <a:pt x="3577807" y="6858000"/>
                </a:lnTo>
                <a:lnTo>
                  <a:pt x="0" y="6858000"/>
                </a:lnTo>
                <a:lnTo>
                  <a:pt x="0" y="0"/>
                </a:lnTo>
                <a:lnTo>
                  <a:pt x="313724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60817A52-B891-4228-A61E-0C0A57632D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sk-SK"/>
          </a:p>
        </p:txBody>
      </p:sp>
      <p:sp>
        <p:nvSpPr>
          <p:cNvPr id="4" name="BlokTextu 3">
            <a:extLst>
              <a:ext uri="{FF2B5EF4-FFF2-40B4-BE49-F238E27FC236}">
                <a16:creationId xmlns:a16="http://schemas.microsoft.com/office/drawing/2014/main" id="{D0E2AA1F-BC88-CFDA-D2FD-1C20D187620C}"/>
              </a:ext>
            </a:extLst>
          </p:cNvPr>
          <p:cNvSpPr txBox="1"/>
          <p:nvPr/>
        </p:nvSpPr>
        <p:spPr>
          <a:xfrm>
            <a:off x="8062126" y="6153779"/>
            <a:ext cx="4129874" cy="461665"/>
          </a:xfrm>
          <a:prstGeom prst="rect">
            <a:avLst/>
          </a:prstGeom>
          <a:noFill/>
        </p:spPr>
        <p:txBody>
          <a:bodyPr wrap="square">
            <a:spAutoFit/>
          </a:bodyPr>
          <a:lstStyle/>
          <a:p>
            <a:r>
              <a:rPr lang="sk-SK" sz="2400" b="1" dirty="0">
                <a:solidFill>
                  <a:schemeClr val="bg1">
                    <a:lumMod val="85000"/>
                  </a:schemeClr>
                </a:solidFill>
              </a:rPr>
              <a:t>Mgr. Jozef Šupinský PhD.</a:t>
            </a:r>
          </a:p>
        </p:txBody>
      </p:sp>
      <p:pic>
        <p:nvPicPr>
          <p:cNvPr id="8" name="Picture 7" descr="A green plant growing out of a dirt ground&#10;&#10;AI-generated content may be incorrect.">
            <a:extLst>
              <a:ext uri="{FF2B5EF4-FFF2-40B4-BE49-F238E27FC236}">
                <a16:creationId xmlns:a16="http://schemas.microsoft.com/office/drawing/2014/main" id="{272E2E3C-0598-DC92-A19B-C3972D879D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481" y="2048309"/>
            <a:ext cx="2761382" cy="2761382"/>
          </a:xfrm>
          <a:prstGeom prst="rect">
            <a:avLst/>
          </a:prstGeom>
        </p:spPr>
      </p:pic>
    </p:spTree>
    <p:extLst>
      <p:ext uri="{BB962C8B-B14F-4D97-AF65-F5344CB8AC3E}">
        <p14:creationId xmlns:p14="http://schemas.microsoft.com/office/powerpoint/2010/main" val="814247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FBD566-9A11-4CB7-BDBD-E2ED69E2F30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461D7AA-7771-2F20-67CA-DA7EEAEF41CC}"/>
              </a:ext>
            </a:extLst>
          </p:cNvPr>
          <p:cNvSpPr>
            <a:spLocks noGrp="1"/>
          </p:cNvSpPr>
          <p:nvPr>
            <p:ph type="title"/>
          </p:nvPr>
        </p:nvSpPr>
        <p:spPr>
          <a:xfrm>
            <a:off x="395926" y="273377"/>
            <a:ext cx="10119674" cy="694812"/>
          </a:xfrm>
        </p:spPr>
        <p:txBody>
          <a:bodyPr>
            <a:normAutofit/>
          </a:bodyPr>
          <a:lstStyle/>
          <a:p>
            <a:r>
              <a:rPr lang="sk-SK" sz="3200" b="1" dirty="0"/>
              <a:t>Priestorová diferenciácia pôd</a:t>
            </a:r>
            <a:endParaRPr lang="pt-BR" sz="3200" b="1" dirty="0"/>
          </a:p>
        </p:txBody>
      </p:sp>
      <p:sp>
        <p:nvSpPr>
          <p:cNvPr id="7" name="Zástupný objekt pre obsah 2">
            <a:extLst>
              <a:ext uri="{FF2B5EF4-FFF2-40B4-BE49-F238E27FC236}">
                <a16:creationId xmlns:a16="http://schemas.microsoft.com/office/drawing/2014/main" id="{32B6E2C0-A0A6-660E-57F4-7B6AA959FE2C}"/>
              </a:ext>
            </a:extLst>
          </p:cNvPr>
          <p:cNvSpPr>
            <a:spLocks noGrp="1"/>
          </p:cNvSpPr>
          <p:nvPr>
            <p:ph idx="1"/>
          </p:nvPr>
        </p:nvSpPr>
        <p:spPr>
          <a:xfrm>
            <a:off x="304798" y="1082489"/>
            <a:ext cx="9906002" cy="5661210"/>
          </a:xfrm>
        </p:spPr>
        <p:txBody>
          <a:bodyPr>
            <a:noAutofit/>
          </a:bodyPr>
          <a:lstStyle/>
          <a:p>
            <a:pPr>
              <a:lnSpc>
                <a:spcPct val="150000"/>
              </a:lnSpc>
              <a:buClr>
                <a:schemeClr val="tx2">
                  <a:lumMod val="75000"/>
                </a:schemeClr>
              </a:buClr>
            </a:pPr>
            <a:r>
              <a:rPr lang="sk-SK" sz="1400" dirty="0"/>
              <a:t>na pomenovanie procesu vzniku výškových vegetačných stupňov v dôsledku zmien klimatických podmienok s narastajúcou nadmorskou výškou sa viac hodí slovo </a:t>
            </a:r>
            <a:r>
              <a:rPr lang="sk-SK" sz="1400" b="1" dirty="0"/>
              <a:t>stupňovitosť</a:t>
            </a:r>
            <a:r>
              <a:rPr lang="sk-SK" sz="1400" dirty="0"/>
              <a:t> ako slovo </a:t>
            </a:r>
            <a:r>
              <a:rPr lang="sk-SK" sz="1400" b="1" dirty="0" err="1"/>
              <a:t>zonálnosť</a:t>
            </a:r>
            <a:endParaRPr lang="sk-SK" sz="1400" b="1" dirty="0"/>
          </a:p>
          <a:p>
            <a:pPr>
              <a:lnSpc>
                <a:spcPct val="150000"/>
              </a:lnSpc>
              <a:buClr>
                <a:schemeClr val="tx2">
                  <a:lumMod val="75000"/>
                </a:schemeClr>
              </a:buClr>
            </a:pPr>
            <a:r>
              <a:rPr lang="sk-SK" sz="1400" dirty="0"/>
              <a:t>Už </a:t>
            </a:r>
            <a:r>
              <a:rPr lang="sk-SK" sz="1400" dirty="0" err="1"/>
              <a:t>Mamitov</a:t>
            </a:r>
            <a:r>
              <a:rPr lang="sk-SK" sz="1400" dirty="0"/>
              <a:t> a </a:t>
            </a:r>
            <a:r>
              <a:rPr lang="sk-SK" sz="1400" dirty="0" err="1"/>
              <a:t>Makarenko</a:t>
            </a:r>
            <a:r>
              <a:rPr lang="sk-SK" sz="1400" dirty="0"/>
              <a:t> (1964) pozorovali, že </a:t>
            </a:r>
            <a:r>
              <a:rPr lang="sk-SK" sz="1400" b="1" dirty="0"/>
              <a:t>s nadmorskou výškou sa menia pôdy </a:t>
            </a:r>
            <a:r>
              <a:rPr lang="sk-SK" sz="1400" dirty="0"/>
              <a:t>nielen </a:t>
            </a:r>
            <a:r>
              <a:rPr lang="sk-SK" sz="1400" b="1" dirty="0"/>
              <a:t>na svahoch </a:t>
            </a:r>
            <a:r>
              <a:rPr lang="sk-SK" sz="1400" dirty="0"/>
              <a:t>pohorí, ale aj pôdy </a:t>
            </a:r>
            <a:r>
              <a:rPr lang="sk-SK" sz="1400" b="1" dirty="0" err="1"/>
              <a:t>vnútrohorských</a:t>
            </a:r>
            <a:r>
              <a:rPr lang="sk-SK" sz="1400" b="1" dirty="0"/>
              <a:t> kotlín a dolín</a:t>
            </a:r>
            <a:endParaRPr lang="sk-SK" sz="1400" dirty="0"/>
          </a:p>
          <a:p>
            <a:pPr>
              <a:lnSpc>
                <a:spcPct val="150000"/>
              </a:lnSpc>
              <a:buClr>
                <a:schemeClr val="tx2">
                  <a:lumMod val="75000"/>
                </a:schemeClr>
              </a:buClr>
            </a:pPr>
            <a:r>
              <a:rPr lang="sk-SK" sz="1400" dirty="0"/>
              <a:t>Ma-Jang-</a:t>
            </a:r>
            <a:r>
              <a:rPr lang="sk-SK" sz="1400" dirty="0" err="1"/>
              <a:t>Chih</a:t>
            </a:r>
            <a:r>
              <a:rPr lang="sk-SK" sz="1400" dirty="0"/>
              <a:t> (1964) doplňuje tieto poznatky o koncentrickú (vencovitú) </a:t>
            </a:r>
            <a:r>
              <a:rPr lang="sk-SK" sz="1400" dirty="0" err="1"/>
              <a:t>intrazonálnosť</a:t>
            </a:r>
            <a:r>
              <a:rPr lang="sk-SK" sz="1400" dirty="0"/>
              <a:t> pôd </a:t>
            </a:r>
            <a:r>
              <a:rPr lang="sk-SK" sz="1400" dirty="0" err="1"/>
              <a:t>vnútrohorských</a:t>
            </a:r>
            <a:r>
              <a:rPr lang="sk-SK" sz="1400" dirty="0"/>
              <a:t> kotlín a vertikálnu stupňovitosť kotlín a náhorných rovín - Táto zákonitosť bola sformulovaná na základe </a:t>
            </a:r>
            <a:r>
              <a:rPr lang="sk-SK" sz="1400" b="1" dirty="0"/>
              <a:t>nárastu </a:t>
            </a:r>
            <a:r>
              <a:rPr lang="sk-SK" sz="1400" b="1" dirty="0" err="1"/>
              <a:t>humidity</a:t>
            </a:r>
            <a:r>
              <a:rPr lang="sk-SK" sz="1400" b="1" dirty="0"/>
              <a:t> od stredu k okrajom veľkých kotlín</a:t>
            </a:r>
            <a:r>
              <a:rPr lang="sk-SK" sz="1400" dirty="0"/>
              <a:t>, resp. nížin, ktoré sú úplne alebo čiastočne obkolesené vysokými pohoriami. Táto zákonitosť je prejavom klimatických zmien súvisiacich </a:t>
            </a:r>
            <a:r>
              <a:rPr lang="sk-SK" sz="1400" b="1" dirty="0"/>
              <a:t>s bariérovým efektom </a:t>
            </a:r>
            <a:r>
              <a:rPr lang="sk-SK" sz="1400" dirty="0"/>
              <a:t>a </a:t>
            </a:r>
            <a:r>
              <a:rPr lang="sk-SK" sz="1400" b="1" dirty="0"/>
              <a:t>mohutnosťou okolitých pohorí</a:t>
            </a:r>
            <a:r>
              <a:rPr lang="sk-SK" sz="1400" dirty="0"/>
              <a:t>, čo sú faktory, ktoré boli uplatnené i pri formulácii iných zákonitostí platných aj v oveľa menších geografických jednotkách</a:t>
            </a:r>
          </a:p>
          <a:p>
            <a:pPr>
              <a:lnSpc>
                <a:spcPct val="150000"/>
              </a:lnSpc>
              <a:buClr>
                <a:schemeClr val="tx2">
                  <a:lumMod val="75000"/>
                </a:schemeClr>
              </a:buClr>
            </a:pPr>
            <a:r>
              <a:rPr lang="sk-SK" sz="1400" b="1" dirty="0"/>
              <a:t>Vertikálna stupňovitosť kotlín a náhorných rovín </a:t>
            </a:r>
            <a:r>
              <a:rPr lang="sk-SK" sz="1400" dirty="0"/>
              <a:t>patrí k zákonitostiam, ktoré sú primárne podmienené </a:t>
            </a:r>
            <a:r>
              <a:rPr lang="sk-SK" sz="1400" b="1" dirty="0"/>
              <a:t>geomorfológiou a nadmorskou výškou územia</a:t>
            </a:r>
            <a:r>
              <a:rPr lang="sk-SK" sz="1400" dirty="0"/>
              <a:t>. V rámci menších kotlín sa v menších nadmorských výškach vyskytujú </a:t>
            </a:r>
            <a:r>
              <a:rPr lang="sk-SK" sz="1400" dirty="0" err="1"/>
              <a:t>terestrické</a:t>
            </a:r>
            <a:r>
              <a:rPr lang="sk-SK" sz="1400" dirty="0"/>
              <a:t> pôdy suchších zarovnaných častí územia, zatiaľ čo vo veľkých nadmorských výškach sa vyskytujú </a:t>
            </a:r>
            <a:r>
              <a:rPr lang="sk-SK" sz="1400" dirty="0" err="1"/>
              <a:t>semiterestrické</a:t>
            </a:r>
            <a:r>
              <a:rPr lang="sk-SK" sz="1400" dirty="0"/>
              <a:t> </a:t>
            </a:r>
            <a:r>
              <a:rPr lang="sk-SK" sz="1400" dirty="0" err="1"/>
              <a:t>oglejené</a:t>
            </a:r>
            <a:r>
              <a:rPr lang="sk-SK" sz="1400" dirty="0"/>
              <a:t> typy pôd. To je prejavom postupne sa zvyšujúcej intenzity povrchového zamokrenia pôd v smere od nízko položených ku vysoko položeným kotlinám.</a:t>
            </a:r>
          </a:p>
        </p:txBody>
      </p:sp>
    </p:spTree>
    <p:extLst>
      <p:ext uri="{BB962C8B-B14F-4D97-AF65-F5344CB8AC3E}">
        <p14:creationId xmlns:p14="http://schemas.microsoft.com/office/powerpoint/2010/main" val="18383072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A58ED-D83A-22E0-6EC8-6E6705FF92F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3B26CD7-D1C0-BD9F-2649-CE2C5EBBC45F}"/>
              </a:ext>
            </a:extLst>
          </p:cNvPr>
          <p:cNvSpPr>
            <a:spLocks noGrp="1"/>
          </p:cNvSpPr>
          <p:nvPr>
            <p:ph type="title"/>
          </p:nvPr>
        </p:nvSpPr>
        <p:spPr>
          <a:xfrm>
            <a:off x="395926" y="273377"/>
            <a:ext cx="10119674" cy="694812"/>
          </a:xfrm>
        </p:spPr>
        <p:txBody>
          <a:bodyPr>
            <a:normAutofit/>
          </a:bodyPr>
          <a:lstStyle/>
          <a:p>
            <a:r>
              <a:rPr lang="sk-SK" sz="3200" b="1" dirty="0"/>
              <a:t>Priestorová diferenciácia pôd</a:t>
            </a:r>
            <a:endParaRPr lang="pt-BR" sz="3200" b="1" dirty="0"/>
          </a:p>
        </p:txBody>
      </p:sp>
      <p:sp>
        <p:nvSpPr>
          <p:cNvPr id="7" name="Zástupný objekt pre obsah 2">
            <a:extLst>
              <a:ext uri="{FF2B5EF4-FFF2-40B4-BE49-F238E27FC236}">
                <a16:creationId xmlns:a16="http://schemas.microsoft.com/office/drawing/2014/main" id="{FEC72054-233A-4CD9-F063-F23E51A5DAF7}"/>
              </a:ext>
            </a:extLst>
          </p:cNvPr>
          <p:cNvSpPr>
            <a:spLocks noGrp="1"/>
          </p:cNvSpPr>
          <p:nvPr>
            <p:ph idx="1"/>
          </p:nvPr>
        </p:nvSpPr>
        <p:spPr>
          <a:xfrm>
            <a:off x="304798" y="1082489"/>
            <a:ext cx="9010652" cy="5661210"/>
          </a:xfrm>
        </p:spPr>
        <p:txBody>
          <a:bodyPr>
            <a:noAutofit/>
          </a:bodyPr>
          <a:lstStyle/>
          <a:p>
            <a:pPr>
              <a:lnSpc>
                <a:spcPct val="150000"/>
              </a:lnSpc>
              <a:buClr>
                <a:schemeClr val="tx2">
                  <a:lumMod val="75000"/>
                </a:schemeClr>
              </a:buClr>
            </a:pPr>
            <a:r>
              <a:rPr lang="sk-SK" sz="1400" dirty="0"/>
              <a:t>Ďalším efektom pôsobenia pohoria je jeho </a:t>
            </a:r>
            <a:r>
              <a:rPr lang="sk-SK" sz="1400" b="1" dirty="0"/>
              <a:t>mohutnosť</a:t>
            </a:r>
            <a:r>
              <a:rPr lang="sk-SK" sz="1400" dirty="0"/>
              <a:t>. V tomto prípade nie je dôležitý len nárast </a:t>
            </a:r>
            <a:r>
              <a:rPr lang="sk-SK" sz="1400" dirty="0" err="1"/>
              <a:t>humídnosti</a:t>
            </a:r>
            <a:r>
              <a:rPr lang="sk-SK" sz="1400" dirty="0"/>
              <a:t>. V rámci väčších a masívnejších pohorí dochádza k tomu, že </a:t>
            </a:r>
            <a:r>
              <a:rPr lang="sk-SK" sz="1400" b="1" dirty="0"/>
              <a:t>veľké teplotné amplitúdy</a:t>
            </a:r>
            <a:r>
              <a:rPr lang="sk-SK" sz="1400" dirty="0"/>
              <a:t>, ktoré môžu byť limitné pre rast niektorých rastlín, sa v porovnaní s menej masívnymi okolitými pohoriami </a:t>
            </a:r>
            <a:r>
              <a:rPr lang="sk-SK" sz="1400" b="1" dirty="0"/>
              <a:t>začnú prejavovať už v menšej nadmorskej výške</a:t>
            </a:r>
            <a:endParaRPr lang="sk-SK" sz="1400" dirty="0"/>
          </a:p>
          <a:p>
            <a:pPr>
              <a:lnSpc>
                <a:spcPct val="150000"/>
              </a:lnSpc>
              <a:buClr>
                <a:schemeClr val="tx2">
                  <a:lumMod val="75000"/>
                </a:schemeClr>
              </a:buClr>
            </a:pPr>
            <a:r>
              <a:rPr lang="sk-SK" sz="1400" dirty="0"/>
              <a:t>Dôsledkom je </a:t>
            </a:r>
            <a:r>
              <a:rPr lang="sk-SK" sz="1400" b="1" dirty="0"/>
              <a:t>presun hornej hranice rozšírenia menej odolných rastlín smerom dolu</a:t>
            </a:r>
            <a:r>
              <a:rPr lang="sk-SK" sz="1400" dirty="0"/>
              <a:t>. Vznikajú tak širšie vegetačné stupne odolnejších rastlinných formácií, napr. smrekových lesov. Na minerálne slabom horninovom podklade v dôsledku kyslého prostredia, ktoré je podporené kyslým </a:t>
            </a:r>
            <a:r>
              <a:rPr lang="sk-SK" sz="1400" dirty="0" err="1"/>
              <a:t>opadom</a:t>
            </a:r>
            <a:r>
              <a:rPr lang="sk-SK" sz="1400" dirty="0"/>
              <a:t> z ihličnatých stromov sa to pri diferenciácii pôdnej pokrývky môže prejaviť </a:t>
            </a:r>
            <a:r>
              <a:rPr lang="sk-SK" sz="1400" b="1" dirty="0"/>
              <a:t>rozšírením </a:t>
            </a:r>
            <a:r>
              <a:rPr lang="sk-SK" sz="1400" dirty="0"/>
              <a:t>vertikálneho stupňa </a:t>
            </a:r>
            <a:r>
              <a:rPr lang="sk-SK" sz="1400" b="1" dirty="0"/>
              <a:t>podzolových pôd</a:t>
            </a:r>
            <a:endParaRPr lang="sk-SK" sz="1400" dirty="0"/>
          </a:p>
          <a:p>
            <a:pPr>
              <a:lnSpc>
                <a:spcPct val="150000"/>
              </a:lnSpc>
              <a:buClr>
                <a:schemeClr val="tx2">
                  <a:lumMod val="75000"/>
                </a:schemeClr>
              </a:buClr>
            </a:pPr>
            <a:r>
              <a:rPr lang="sk-SK" sz="1400" b="1" dirty="0"/>
              <a:t>V prípade plošne rozsiahlejších pohorí </a:t>
            </a:r>
            <a:r>
              <a:rPr lang="sk-SK" sz="1400" dirty="0"/>
              <a:t>dochádza nielen k vertikálnej diferenciácii ale i </a:t>
            </a:r>
            <a:r>
              <a:rPr lang="sk-SK" sz="1400" b="1" dirty="0"/>
              <a:t>k diferenciácii v horizontálnom smere</a:t>
            </a:r>
            <a:r>
              <a:rPr lang="sk-SK" sz="1400" dirty="0"/>
              <a:t>. Ak nebudeme zohľadňovať nadmorskú výšku, klimaticky najextrémnejšie podmienky by sme mali očakávať v strede pohoria. Preto v pohoriach dochádza často ku koncentrickému usporiadaniu prírodných zón, kde </a:t>
            </a:r>
            <a:r>
              <a:rPr lang="sk-SK" sz="1400" b="1" dirty="0"/>
              <a:t>popri </a:t>
            </a:r>
            <a:r>
              <a:rPr lang="sk-SK" sz="1400" b="1" dirty="0" err="1"/>
              <a:t>humidite</a:t>
            </a:r>
            <a:r>
              <a:rPr lang="sk-SK" sz="1400" b="1" dirty="0"/>
              <a:t> významnú úlohu </a:t>
            </a:r>
            <a:r>
              <a:rPr lang="sk-SK" sz="1400" dirty="0"/>
              <a:t>na priestorovej diferenciácii </a:t>
            </a:r>
            <a:r>
              <a:rPr lang="sk-SK" sz="1400" b="1" dirty="0"/>
              <a:t>má aj teplota </a:t>
            </a:r>
            <a:r>
              <a:rPr lang="sk-SK" sz="1400" dirty="0"/>
              <a:t>(</a:t>
            </a:r>
            <a:r>
              <a:rPr lang="sk-SK" sz="1400" dirty="0" err="1"/>
              <a:t>Plesník</a:t>
            </a:r>
            <a:r>
              <a:rPr lang="sk-SK" sz="1400" dirty="0"/>
              <a:t>, 1972).</a:t>
            </a:r>
            <a:endParaRPr lang="sk-SK" sz="1200" dirty="0"/>
          </a:p>
        </p:txBody>
      </p:sp>
    </p:spTree>
    <p:extLst>
      <p:ext uri="{BB962C8B-B14F-4D97-AF65-F5344CB8AC3E}">
        <p14:creationId xmlns:p14="http://schemas.microsoft.com/office/powerpoint/2010/main" val="1015825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5787C-8682-EC9F-4515-2E544AA88DC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8C50441-51F1-241B-70A3-52EE8C797B44}"/>
              </a:ext>
            </a:extLst>
          </p:cNvPr>
          <p:cNvSpPr>
            <a:spLocks noGrp="1"/>
          </p:cNvSpPr>
          <p:nvPr>
            <p:ph type="title"/>
          </p:nvPr>
        </p:nvSpPr>
        <p:spPr>
          <a:xfrm>
            <a:off x="395926" y="273377"/>
            <a:ext cx="10119674" cy="694812"/>
          </a:xfrm>
        </p:spPr>
        <p:txBody>
          <a:bodyPr>
            <a:normAutofit/>
          </a:bodyPr>
          <a:lstStyle/>
          <a:p>
            <a:r>
              <a:rPr lang="sk-SK" sz="3200" b="1" dirty="0"/>
              <a:t>Predhorská </a:t>
            </a:r>
            <a:r>
              <a:rPr lang="sk-SK" sz="3200" b="1" dirty="0" err="1"/>
              <a:t>zonálnosť</a:t>
            </a:r>
            <a:endParaRPr lang="pt-BR" sz="3200" b="1" dirty="0"/>
          </a:p>
        </p:txBody>
      </p:sp>
      <p:sp>
        <p:nvSpPr>
          <p:cNvPr id="7" name="Zástupný objekt pre obsah 2">
            <a:extLst>
              <a:ext uri="{FF2B5EF4-FFF2-40B4-BE49-F238E27FC236}">
                <a16:creationId xmlns:a16="http://schemas.microsoft.com/office/drawing/2014/main" id="{C3CC401C-F588-7FCD-D923-E98885A68BB0}"/>
              </a:ext>
            </a:extLst>
          </p:cNvPr>
          <p:cNvSpPr>
            <a:spLocks noGrp="1"/>
          </p:cNvSpPr>
          <p:nvPr>
            <p:ph idx="1"/>
          </p:nvPr>
        </p:nvSpPr>
        <p:spPr>
          <a:xfrm>
            <a:off x="304797" y="1082489"/>
            <a:ext cx="11797181" cy="5661210"/>
          </a:xfrm>
        </p:spPr>
        <p:txBody>
          <a:bodyPr>
            <a:noAutofit/>
          </a:bodyPr>
          <a:lstStyle/>
          <a:p>
            <a:pPr>
              <a:lnSpc>
                <a:spcPct val="150000"/>
              </a:lnSpc>
              <a:buClr>
                <a:schemeClr val="tx2">
                  <a:lumMod val="75000"/>
                </a:schemeClr>
              </a:buClr>
            </a:pPr>
            <a:r>
              <a:rPr lang="sk-SK" sz="1400" dirty="0"/>
              <a:t>Predhorská </a:t>
            </a:r>
            <a:r>
              <a:rPr lang="sk-SK" sz="1400" dirty="0" err="1"/>
              <a:t>zonálnosť</a:t>
            </a:r>
            <a:r>
              <a:rPr lang="sk-SK" sz="1400" dirty="0"/>
              <a:t> je primárne </a:t>
            </a:r>
            <a:r>
              <a:rPr lang="sk-SK" sz="1400" b="1" dirty="0"/>
              <a:t>spätá s orografiou krajiny</a:t>
            </a:r>
            <a:r>
              <a:rPr lang="sk-SK" sz="1400" dirty="0"/>
              <a:t>, presnejšie s existenciou pohoria a miernym nárastom nadmorskej výšky v smere k pohoriu. To núti vzdušné masy stúpať vyššie. S tým súvisí postupný nárast </a:t>
            </a:r>
            <a:r>
              <a:rPr lang="sk-SK" sz="1400" dirty="0" err="1"/>
              <a:t>humidity</a:t>
            </a:r>
            <a:r>
              <a:rPr lang="sk-SK" sz="1400" dirty="0"/>
              <a:t> v smere k pohoriu. Tento nárast sa môže začať prejavovať už vo veľkých vzdialenostiach od pohoria a preto jeho súvislosť s pohorím nemusí byť zjavná. </a:t>
            </a:r>
          </a:p>
          <a:p>
            <a:pPr>
              <a:lnSpc>
                <a:spcPct val="150000"/>
              </a:lnSpc>
              <a:buClr>
                <a:schemeClr val="tx2">
                  <a:lumMod val="75000"/>
                </a:schemeClr>
              </a:buClr>
            </a:pPr>
            <a:r>
              <a:rPr lang="sk-SK" sz="1400" dirty="0"/>
              <a:t>Na predhorskú </a:t>
            </a:r>
            <a:r>
              <a:rPr lang="sk-SK" sz="1400" dirty="0" err="1"/>
              <a:t>zonálnosť</a:t>
            </a:r>
            <a:r>
              <a:rPr lang="sk-SK" sz="1400" dirty="0"/>
              <a:t> pôdy upozornil Sokolov (1959), ktorý ju v Kazachstane označil ako </a:t>
            </a:r>
            <a:r>
              <a:rPr lang="sk-SK" sz="1400" b="1" dirty="0"/>
              <a:t>horizontálno-vertikálnu </a:t>
            </a:r>
            <a:r>
              <a:rPr lang="sk-SK" sz="1400" b="1" dirty="0" err="1"/>
              <a:t>zonálnosť</a:t>
            </a:r>
            <a:r>
              <a:rPr lang="sk-SK" sz="1400" b="1" dirty="0"/>
              <a:t> </a:t>
            </a:r>
            <a:r>
              <a:rPr lang="sk-SK" sz="1400" dirty="0"/>
              <a:t>pôd. </a:t>
            </a:r>
            <a:r>
              <a:rPr lang="sk-SK" sz="1400" dirty="0" err="1"/>
              <a:t>Liverovskij</a:t>
            </a:r>
            <a:r>
              <a:rPr lang="sk-SK" sz="1400" dirty="0"/>
              <a:t> a </a:t>
            </a:r>
            <a:r>
              <a:rPr lang="sk-SK" sz="1400" dirty="0" err="1"/>
              <a:t>Korbljum</a:t>
            </a:r>
            <a:r>
              <a:rPr lang="sk-SK" sz="1400" dirty="0"/>
              <a:t> (1960) ju označili ako humídno-predhorskú a aridno-tieňovú </a:t>
            </a:r>
            <a:r>
              <a:rPr lang="sk-SK" sz="1400" dirty="0" err="1"/>
              <a:t>zonálnosť</a:t>
            </a:r>
            <a:r>
              <a:rPr lang="sk-SK" sz="1400" dirty="0"/>
              <a:t> pôd. </a:t>
            </a:r>
            <a:r>
              <a:rPr lang="sk-SK" sz="1400" dirty="0" err="1"/>
              <a:t>Mičian</a:t>
            </a:r>
            <a:r>
              <a:rPr lang="sk-SK" sz="1400" dirty="0"/>
              <a:t> (1967) použil názov predhorská alebo </a:t>
            </a:r>
            <a:r>
              <a:rPr lang="sk-SK" sz="1400" dirty="0" err="1"/>
              <a:t>príhorská</a:t>
            </a:r>
            <a:r>
              <a:rPr lang="sk-SK" sz="1400" dirty="0"/>
              <a:t> </a:t>
            </a:r>
            <a:r>
              <a:rPr lang="sk-SK" sz="1400" dirty="0" err="1"/>
              <a:t>zonálnosť</a:t>
            </a:r>
            <a:r>
              <a:rPr lang="sk-SK" sz="1400" dirty="0"/>
              <a:t> pôd. </a:t>
            </a:r>
          </a:p>
          <a:p>
            <a:pPr>
              <a:lnSpc>
                <a:spcPct val="150000"/>
              </a:lnSpc>
              <a:buClr>
                <a:schemeClr val="tx2">
                  <a:lumMod val="75000"/>
                </a:schemeClr>
              </a:buClr>
            </a:pPr>
            <a:r>
              <a:rPr lang="sk-SK" sz="1400" dirty="0"/>
              <a:t>Podľa pôvodnej koncepcie narastanie </a:t>
            </a:r>
            <a:r>
              <a:rPr lang="sk-SK" sz="1400" dirty="0" err="1"/>
              <a:t>humídnosti</a:t>
            </a:r>
            <a:r>
              <a:rPr lang="sk-SK" sz="1400" dirty="0"/>
              <a:t> klímy od </a:t>
            </a:r>
            <a:r>
              <a:rPr lang="sk-SK" sz="1400" dirty="0" err="1"/>
              <a:t>príhorských</a:t>
            </a:r>
            <a:r>
              <a:rPr lang="sk-SK" sz="1400" dirty="0"/>
              <a:t> rovín smerom k pohoriu, v strednej Európe, sa prejavuje zákonite usporiadaným topografickým radom pôd v poradí: </a:t>
            </a:r>
          </a:p>
          <a:p>
            <a:pPr>
              <a:lnSpc>
                <a:spcPct val="150000"/>
              </a:lnSpc>
              <a:buClr>
                <a:schemeClr val="tx2">
                  <a:lumMod val="75000"/>
                </a:schemeClr>
              </a:buClr>
            </a:pPr>
            <a:r>
              <a:rPr lang="sk-SK" sz="1400" dirty="0"/>
              <a:t>černozem </a:t>
            </a:r>
            <a:r>
              <a:rPr lang="sk-SK" sz="1400" dirty="0" err="1"/>
              <a:t>karbonátová</a:t>
            </a:r>
            <a:r>
              <a:rPr lang="sk-SK" sz="1400" dirty="0"/>
              <a:t> → černozem modálna → </a:t>
            </a:r>
            <a:br>
              <a:rPr lang="sk-SK" sz="1400" dirty="0"/>
            </a:br>
            <a:r>
              <a:rPr lang="sk-SK" sz="1400" dirty="0"/>
              <a:t>černozem hnedozemná → </a:t>
            </a:r>
            <a:r>
              <a:rPr lang="sk-SK" sz="1400" dirty="0" err="1"/>
              <a:t>hnedozem</a:t>
            </a:r>
            <a:r>
              <a:rPr lang="sk-SK" sz="1400" dirty="0"/>
              <a:t> modálna → </a:t>
            </a:r>
            <a:br>
              <a:rPr lang="sk-SK" sz="1400" dirty="0"/>
            </a:br>
            <a:r>
              <a:rPr lang="sk-SK" sz="1400" dirty="0" err="1"/>
              <a:t>hnedozem</a:t>
            </a:r>
            <a:r>
              <a:rPr lang="sk-SK" sz="1400" dirty="0"/>
              <a:t> </a:t>
            </a:r>
            <a:r>
              <a:rPr lang="sk-SK" sz="1400" dirty="0" err="1"/>
              <a:t>luvizemná</a:t>
            </a:r>
            <a:r>
              <a:rPr lang="sk-SK" sz="1400" dirty="0"/>
              <a:t> → </a:t>
            </a:r>
            <a:r>
              <a:rPr lang="sk-SK" sz="1400" dirty="0" err="1"/>
              <a:t>luvizem</a:t>
            </a:r>
            <a:r>
              <a:rPr lang="sk-SK" sz="1400" dirty="0"/>
              <a:t> modálna → </a:t>
            </a:r>
            <a:br>
              <a:rPr lang="sk-SK" sz="1400" dirty="0"/>
            </a:br>
            <a:r>
              <a:rPr lang="sk-SK" sz="1400" dirty="0" err="1"/>
              <a:t>luvizem</a:t>
            </a:r>
            <a:r>
              <a:rPr lang="sk-SK" sz="1400" dirty="0"/>
              <a:t> </a:t>
            </a:r>
            <a:r>
              <a:rPr lang="sk-SK" sz="1400" dirty="0" err="1"/>
              <a:t>pseudoglejová</a:t>
            </a:r>
            <a:r>
              <a:rPr lang="sk-SK" sz="1400" dirty="0"/>
              <a:t> → </a:t>
            </a:r>
            <a:r>
              <a:rPr lang="sk-SK" sz="1400" dirty="0" err="1"/>
              <a:t>pseudoglej</a:t>
            </a:r>
            <a:r>
              <a:rPr lang="sk-SK" sz="1400" dirty="0"/>
              <a:t> modálny → </a:t>
            </a:r>
            <a:br>
              <a:rPr lang="sk-SK" sz="1400" dirty="0"/>
            </a:br>
            <a:r>
              <a:rPr lang="sk-SK" sz="1400" dirty="0" err="1"/>
              <a:t>pseudoglej</a:t>
            </a:r>
            <a:r>
              <a:rPr lang="sk-SK" sz="1400" dirty="0"/>
              <a:t> </a:t>
            </a:r>
            <a:r>
              <a:rPr lang="sk-SK" sz="1400" dirty="0" err="1"/>
              <a:t>luvizemný</a:t>
            </a:r>
            <a:endParaRPr lang="sk-SK" sz="1400" dirty="0"/>
          </a:p>
          <a:p>
            <a:pPr>
              <a:lnSpc>
                <a:spcPct val="150000"/>
              </a:lnSpc>
              <a:buClr>
                <a:schemeClr val="tx2">
                  <a:lumMod val="75000"/>
                </a:schemeClr>
              </a:buClr>
            </a:pPr>
            <a:r>
              <a:rPr lang="sk-SK" sz="1400" dirty="0"/>
              <a:t>Ak sa obmedzíme len na vymenovanie pôdnych typov: </a:t>
            </a:r>
            <a:br>
              <a:rPr lang="sk-SK" sz="1400" dirty="0"/>
            </a:br>
            <a:r>
              <a:rPr lang="sk-SK" sz="1400" dirty="0"/>
              <a:t>černozem → </a:t>
            </a:r>
            <a:r>
              <a:rPr lang="sk-SK" sz="1400" dirty="0" err="1"/>
              <a:t>hnedozem</a:t>
            </a:r>
            <a:r>
              <a:rPr lang="sk-SK" sz="1400" dirty="0"/>
              <a:t> → </a:t>
            </a:r>
            <a:r>
              <a:rPr lang="sk-SK" sz="1400" dirty="0" err="1"/>
              <a:t>luvizem</a:t>
            </a:r>
            <a:r>
              <a:rPr lang="sk-SK" sz="1400" dirty="0"/>
              <a:t> + </a:t>
            </a:r>
            <a:r>
              <a:rPr lang="sk-SK" sz="1400" dirty="0" err="1"/>
              <a:t>pseudoglej</a:t>
            </a:r>
            <a:endParaRPr lang="sk-SK" sz="1200" dirty="0"/>
          </a:p>
        </p:txBody>
      </p:sp>
      <p:pic>
        <p:nvPicPr>
          <p:cNvPr id="4" name="Picture 3">
            <a:extLst>
              <a:ext uri="{FF2B5EF4-FFF2-40B4-BE49-F238E27FC236}">
                <a16:creationId xmlns:a16="http://schemas.microsoft.com/office/drawing/2014/main" id="{329B504D-ACA5-9BA9-B107-7ABFF861F2D4}"/>
              </a:ext>
            </a:extLst>
          </p:cNvPr>
          <p:cNvPicPr>
            <a:picLocks noChangeAspect="1"/>
          </p:cNvPicPr>
          <p:nvPr/>
        </p:nvPicPr>
        <p:blipFill>
          <a:blip r:embed="rId2"/>
          <a:stretch>
            <a:fillRect/>
          </a:stretch>
        </p:blipFill>
        <p:spPr>
          <a:xfrm>
            <a:off x="6196475" y="3913094"/>
            <a:ext cx="5905503" cy="2781517"/>
          </a:xfrm>
          <a:prstGeom prst="rect">
            <a:avLst/>
          </a:prstGeom>
        </p:spPr>
      </p:pic>
    </p:spTree>
    <p:extLst>
      <p:ext uri="{BB962C8B-B14F-4D97-AF65-F5344CB8AC3E}">
        <p14:creationId xmlns:p14="http://schemas.microsoft.com/office/powerpoint/2010/main" val="474844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D4F64-F23D-9466-EF52-B68B2F40B0F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957DFC3-DACA-5B75-5055-3C4C23028C54}"/>
              </a:ext>
            </a:extLst>
          </p:cNvPr>
          <p:cNvSpPr>
            <a:spLocks noGrp="1"/>
          </p:cNvSpPr>
          <p:nvPr>
            <p:ph type="title"/>
          </p:nvPr>
        </p:nvSpPr>
        <p:spPr>
          <a:xfrm>
            <a:off x="395926" y="273377"/>
            <a:ext cx="10119674" cy="694812"/>
          </a:xfrm>
        </p:spPr>
        <p:txBody>
          <a:bodyPr>
            <a:normAutofit/>
          </a:bodyPr>
          <a:lstStyle/>
          <a:p>
            <a:r>
              <a:rPr lang="sk-SK" sz="3200" b="1" dirty="0"/>
              <a:t>Predhorská </a:t>
            </a:r>
            <a:r>
              <a:rPr lang="sk-SK" sz="3200" b="1" dirty="0" err="1"/>
              <a:t>zonálnosť</a:t>
            </a:r>
            <a:endParaRPr lang="pt-BR" sz="3200" b="1" dirty="0"/>
          </a:p>
        </p:txBody>
      </p:sp>
      <p:sp>
        <p:nvSpPr>
          <p:cNvPr id="7" name="Zástupný objekt pre obsah 2">
            <a:extLst>
              <a:ext uri="{FF2B5EF4-FFF2-40B4-BE49-F238E27FC236}">
                <a16:creationId xmlns:a16="http://schemas.microsoft.com/office/drawing/2014/main" id="{104ABC5E-E661-F227-EE12-6348B12F8DB8}"/>
              </a:ext>
            </a:extLst>
          </p:cNvPr>
          <p:cNvSpPr>
            <a:spLocks noGrp="1"/>
          </p:cNvSpPr>
          <p:nvPr>
            <p:ph idx="1"/>
          </p:nvPr>
        </p:nvSpPr>
        <p:spPr>
          <a:xfrm>
            <a:off x="304798" y="1082489"/>
            <a:ext cx="9334502" cy="5661210"/>
          </a:xfrm>
        </p:spPr>
        <p:txBody>
          <a:bodyPr>
            <a:noAutofit/>
          </a:bodyPr>
          <a:lstStyle/>
          <a:p>
            <a:pPr>
              <a:lnSpc>
                <a:spcPct val="150000"/>
              </a:lnSpc>
              <a:buClr>
                <a:schemeClr val="tx2">
                  <a:lumMod val="75000"/>
                </a:schemeClr>
              </a:buClr>
            </a:pPr>
            <a:r>
              <a:rPr lang="sk-SK" sz="1400" b="1" dirty="0"/>
              <a:t>V tropických a subtropických oblastiach </a:t>
            </a:r>
            <a:r>
              <a:rPr lang="sk-SK" sz="1400" dirty="0"/>
              <a:t>sa predhorská </a:t>
            </a:r>
            <a:r>
              <a:rPr lang="sk-SK" sz="1400" dirty="0" err="1"/>
              <a:t>zonálnosť</a:t>
            </a:r>
            <a:r>
              <a:rPr lang="sk-SK" sz="1400" dirty="0"/>
              <a:t> pôd prejavuje </a:t>
            </a:r>
            <a:br>
              <a:rPr lang="sk-SK" sz="1400" dirty="0"/>
            </a:br>
            <a:r>
              <a:rPr lang="sk-SK" sz="1400" dirty="0"/>
              <a:t>podobne ako v miernom pásme </a:t>
            </a:r>
            <a:r>
              <a:rPr lang="sk-SK" sz="1400" b="1" dirty="0"/>
              <a:t>narastaním obsahu ílu a koloidov </a:t>
            </a:r>
            <a:r>
              <a:rPr lang="sk-SK" sz="1400" dirty="0"/>
              <a:t>(zmena </a:t>
            </a:r>
            <a:r>
              <a:rPr lang="sk-SK" sz="1400" dirty="0" err="1"/>
              <a:t>Bv</a:t>
            </a:r>
            <a:r>
              <a:rPr lang="sk-SK" sz="1400" dirty="0"/>
              <a:t> horizontu </a:t>
            </a:r>
            <a:br>
              <a:rPr lang="sk-SK" sz="1400" dirty="0"/>
            </a:br>
            <a:r>
              <a:rPr lang="sk-SK" sz="1400" dirty="0"/>
              <a:t>na </a:t>
            </a:r>
            <a:r>
              <a:rPr lang="sk-SK" sz="1400" dirty="0" err="1"/>
              <a:t>Bt</a:t>
            </a:r>
            <a:r>
              <a:rPr lang="sk-SK" sz="1400" dirty="0"/>
              <a:t> horizont) </a:t>
            </a:r>
            <a:r>
              <a:rPr lang="sk-SK" sz="1400" b="1" dirty="0"/>
              <a:t>smerom k pohoriu</a:t>
            </a:r>
            <a:r>
              <a:rPr lang="sk-SK" sz="1400" dirty="0"/>
              <a:t>. To sa prejavuje zmenou farby pôdy z </a:t>
            </a:r>
            <a:r>
              <a:rPr lang="sk-SK" sz="1400" b="1" dirty="0"/>
              <a:t>červenej na žltú </a:t>
            </a:r>
            <a:br>
              <a:rPr lang="sk-SK" sz="1400" b="1" dirty="0"/>
            </a:br>
            <a:r>
              <a:rPr lang="sk-SK" sz="1400" dirty="0"/>
              <a:t>ako aj zmenou pôdnej reakcie z neutrálnej na kyslú</a:t>
            </a:r>
          </a:p>
          <a:p>
            <a:pPr>
              <a:lnSpc>
                <a:spcPct val="150000"/>
              </a:lnSpc>
              <a:buClr>
                <a:schemeClr val="tx2">
                  <a:lumMod val="75000"/>
                </a:schemeClr>
              </a:buClr>
            </a:pPr>
            <a:r>
              <a:rPr lang="sk-SK" sz="1400" dirty="0"/>
              <a:t>Ak hovoríme o predhorskej </a:t>
            </a:r>
            <a:r>
              <a:rPr lang="sk-SK" sz="1400" dirty="0" err="1"/>
              <a:t>zonálnosti</a:t>
            </a:r>
            <a:r>
              <a:rPr lang="sk-SK" sz="1400" dirty="0"/>
              <a:t> máme na mysli </a:t>
            </a:r>
            <a:r>
              <a:rPr lang="sk-SK" sz="1400" b="1" dirty="0"/>
              <a:t>humídnu predhorskú </a:t>
            </a:r>
            <a:r>
              <a:rPr lang="sk-SK" sz="1400" b="1" dirty="0" err="1"/>
              <a:t>zonálnosť</a:t>
            </a:r>
            <a:r>
              <a:rPr lang="sk-SK" sz="1400" dirty="0"/>
              <a:t>. Jej opakom na záveternej strane pohoria môže byť </a:t>
            </a:r>
            <a:r>
              <a:rPr lang="sk-SK" sz="1400" b="1" dirty="0"/>
              <a:t>aridná (tieňová) predhorská </a:t>
            </a:r>
            <a:r>
              <a:rPr lang="sk-SK" sz="1400" b="1" dirty="0" err="1"/>
              <a:t>zonálnosť</a:t>
            </a:r>
            <a:r>
              <a:rPr lang="sk-SK" sz="1400" dirty="0"/>
              <a:t>, ktorá sa prejavuje v zrážkovom tieni. Vhodnejšie používať označenie </a:t>
            </a:r>
            <a:r>
              <a:rPr lang="sk-SK" sz="1400" b="1" dirty="0"/>
              <a:t>„</a:t>
            </a:r>
            <a:r>
              <a:rPr lang="sk-SK" sz="1400" b="1" dirty="0" err="1"/>
              <a:t>príhorská</a:t>
            </a:r>
            <a:r>
              <a:rPr lang="sk-SK" sz="1400" b="1" dirty="0"/>
              <a:t> aridná </a:t>
            </a:r>
            <a:r>
              <a:rPr lang="sk-SK" sz="1400" b="1" dirty="0" err="1"/>
              <a:t>zonálnosť</a:t>
            </a:r>
            <a:r>
              <a:rPr lang="sk-SK" sz="1400" b="1" dirty="0"/>
              <a:t>“</a:t>
            </a:r>
          </a:p>
          <a:p>
            <a:pPr>
              <a:lnSpc>
                <a:spcPct val="150000"/>
              </a:lnSpc>
              <a:buClr>
                <a:schemeClr val="tx2">
                  <a:lumMod val="75000"/>
                </a:schemeClr>
              </a:buClr>
            </a:pPr>
            <a:r>
              <a:rPr lang="sk-SK" sz="1400" dirty="0" err="1"/>
              <a:t>Príhorská</a:t>
            </a:r>
            <a:r>
              <a:rPr lang="sk-SK" sz="1400" dirty="0"/>
              <a:t> aridná </a:t>
            </a:r>
            <a:r>
              <a:rPr lang="sk-SK" sz="1400" dirty="0" err="1"/>
              <a:t>zonálnosť</a:t>
            </a:r>
            <a:r>
              <a:rPr lang="sk-SK" sz="1400" dirty="0"/>
              <a:t> zasahuje do štruktúry </a:t>
            </a:r>
            <a:r>
              <a:rPr lang="sk-SK" sz="1400" dirty="0" err="1"/>
              <a:t>pedosféry</a:t>
            </a:r>
            <a:r>
              <a:rPr lang="sk-SK" sz="1400" dirty="0"/>
              <a:t> podobne intenzívne ako humídna predhorská </a:t>
            </a:r>
            <a:r>
              <a:rPr lang="sk-SK" sz="1400" dirty="0" err="1"/>
              <a:t>zonálnosť</a:t>
            </a:r>
            <a:r>
              <a:rPr lang="sk-SK" sz="1400" dirty="0"/>
              <a:t> pôd. Nejde ale o tú istú zákonitosť. Jej vplyv je oveľa výraznejší v tropických a subtropických oblastiach. V týchto klimatických pásmach je zmenšovanie zrážkových úhrnov na záveterných stranách pohorí oveľa výraznejšie ako v miernom klimatickom pásme a preto sa na príslušných úpätiach pohorí vyskytujú rôzne aridné pôdy</a:t>
            </a:r>
          </a:p>
          <a:p>
            <a:pPr>
              <a:lnSpc>
                <a:spcPct val="150000"/>
              </a:lnSpc>
              <a:buClr>
                <a:schemeClr val="tx2">
                  <a:lumMod val="75000"/>
                </a:schemeClr>
              </a:buClr>
            </a:pPr>
            <a:r>
              <a:rPr lang="sk-SK" sz="1400" dirty="0"/>
              <a:t>V strednej Európe sa </a:t>
            </a:r>
            <a:r>
              <a:rPr lang="sk-SK" sz="1400" b="1" dirty="0"/>
              <a:t>aridná (tieňová) </a:t>
            </a:r>
            <a:r>
              <a:rPr lang="sk-SK" sz="1400" b="1" dirty="0" err="1"/>
              <a:t>príhorská</a:t>
            </a:r>
            <a:r>
              <a:rPr lang="sk-SK" sz="1400" b="1" dirty="0"/>
              <a:t> </a:t>
            </a:r>
            <a:r>
              <a:rPr lang="sk-SK" sz="1400" b="1" dirty="0" err="1"/>
              <a:t>zonálnosť</a:t>
            </a:r>
            <a:r>
              <a:rPr lang="sk-SK" sz="1400" b="1" dirty="0"/>
              <a:t> </a:t>
            </a:r>
            <a:r>
              <a:rPr lang="sk-SK" sz="1400" dirty="0"/>
              <a:t>prejavuje </a:t>
            </a:r>
            <a:r>
              <a:rPr lang="sk-SK" sz="1400" b="1" dirty="0"/>
              <a:t>na Veľkej Podunajskej nížine</a:t>
            </a:r>
            <a:r>
              <a:rPr lang="sk-SK" sz="1400" dirty="0"/>
              <a:t>, ktorá je ako súčasť Panónskej panvy zo všetkých strán obkolesená vyššími pohoriami. V jej východných a južných častiach sa vyskytujú </a:t>
            </a:r>
            <a:r>
              <a:rPr lang="sk-SK" sz="1400" b="1" dirty="0"/>
              <a:t>aridné „pusty“ </a:t>
            </a:r>
            <a:r>
              <a:rPr lang="sk-SK" sz="1400" dirty="0"/>
              <a:t>s veľkými </a:t>
            </a:r>
            <a:r>
              <a:rPr lang="sk-SK" sz="1400" b="1" dirty="0"/>
              <a:t>areálmi zasolených pôd </a:t>
            </a:r>
            <a:r>
              <a:rPr lang="sk-SK" sz="1400" dirty="0"/>
              <a:t>alebo </a:t>
            </a:r>
            <a:r>
              <a:rPr lang="sk-SK" sz="1400" b="1" dirty="0" err="1"/>
              <a:t>kastanozemí</a:t>
            </a:r>
            <a:endParaRPr lang="sk-SK" sz="1200" dirty="0"/>
          </a:p>
        </p:txBody>
      </p:sp>
      <p:pic>
        <p:nvPicPr>
          <p:cNvPr id="3" name="Obrázok 1">
            <a:extLst>
              <a:ext uri="{FF2B5EF4-FFF2-40B4-BE49-F238E27FC236}">
                <a16:creationId xmlns:a16="http://schemas.microsoft.com/office/drawing/2014/main" id="{A3B3E9EA-5366-2AB1-DAAE-C28BDA32125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528627" y="86239"/>
            <a:ext cx="3663373" cy="184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9399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8418A-F2E5-FD7E-BC4A-AB1AA67D445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7178583-DDF8-E023-3D6A-F2D716934EB6}"/>
              </a:ext>
            </a:extLst>
          </p:cNvPr>
          <p:cNvSpPr>
            <a:spLocks noGrp="1"/>
          </p:cNvSpPr>
          <p:nvPr>
            <p:ph type="title"/>
          </p:nvPr>
        </p:nvSpPr>
        <p:spPr>
          <a:xfrm>
            <a:off x="395926" y="273377"/>
            <a:ext cx="10119674" cy="694812"/>
          </a:xfrm>
        </p:spPr>
        <p:txBody>
          <a:bodyPr>
            <a:normAutofit/>
          </a:bodyPr>
          <a:lstStyle/>
          <a:p>
            <a:r>
              <a:rPr lang="sk-SK" sz="3200" b="1" dirty="0"/>
              <a:t>Vplyv </a:t>
            </a:r>
            <a:r>
              <a:rPr lang="sk-SK" sz="3200" b="1" dirty="0" err="1"/>
              <a:t>mezoreliéfu</a:t>
            </a:r>
            <a:endParaRPr lang="pt-BR" sz="3200" b="1" dirty="0"/>
          </a:p>
        </p:txBody>
      </p:sp>
      <p:sp>
        <p:nvSpPr>
          <p:cNvPr id="7" name="Zástupný objekt pre obsah 2">
            <a:extLst>
              <a:ext uri="{FF2B5EF4-FFF2-40B4-BE49-F238E27FC236}">
                <a16:creationId xmlns:a16="http://schemas.microsoft.com/office/drawing/2014/main" id="{ACF8893B-8263-E535-58E3-2D0692231299}"/>
              </a:ext>
            </a:extLst>
          </p:cNvPr>
          <p:cNvSpPr>
            <a:spLocks noGrp="1"/>
          </p:cNvSpPr>
          <p:nvPr>
            <p:ph idx="1"/>
          </p:nvPr>
        </p:nvSpPr>
        <p:spPr>
          <a:xfrm>
            <a:off x="304798" y="1082489"/>
            <a:ext cx="11734802" cy="5661210"/>
          </a:xfrm>
        </p:spPr>
        <p:txBody>
          <a:bodyPr>
            <a:noAutofit/>
          </a:bodyPr>
          <a:lstStyle/>
          <a:p>
            <a:pPr>
              <a:lnSpc>
                <a:spcPct val="150000"/>
              </a:lnSpc>
              <a:buClr>
                <a:schemeClr val="tx2">
                  <a:lumMod val="75000"/>
                </a:schemeClr>
              </a:buClr>
            </a:pPr>
            <a:r>
              <a:rPr lang="sk-SK" sz="1200" b="1" dirty="0"/>
              <a:t>Lokálna členitosť územia </a:t>
            </a:r>
            <a:r>
              <a:rPr lang="sk-SK" sz="1200" dirty="0"/>
              <a:t>súvisí s </a:t>
            </a:r>
            <a:r>
              <a:rPr lang="sk-SK" sz="1200" b="1" dirty="0" err="1"/>
              <a:t>morfografickými</a:t>
            </a:r>
            <a:r>
              <a:rPr lang="sk-SK" sz="1200" b="1" dirty="0"/>
              <a:t> typmi reliéfu </a:t>
            </a:r>
            <a:r>
              <a:rPr lang="sk-SK" sz="1200" dirty="0"/>
              <a:t>(rovina, pahorkatina, vrchovina, </a:t>
            </a:r>
            <a:br>
              <a:rPr lang="sk-SK" sz="1200" dirty="0"/>
            </a:br>
            <a:r>
              <a:rPr lang="sk-SK" sz="1200" dirty="0"/>
              <a:t>hornatina a </a:t>
            </a:r>
            <a:r>
              <a:rPr lang="sk-SK" sz="1200" dirty="0" err="1"/>
              <a:t>veľhornatina</a:t>
            </a:r>
            <a:r>
              <a:rPr lang="sk-SK" sz="1200" dirty="0"/>
              <a:t>) - kritériom pre definovanie týchto pojmov je vertikálna členitosť reliéfu</a:t>
            </a:r>
          </a:p>
          <a:p>
            <a:pPr>
              <a:lnSpc>
                <a:spcPct val="150000"/>
              </a:lnSpc>
              <a:buClr>
                <a:schemeClr val="tx2">
                  <a:lumMod val="75000"/>
                </a:schemeClr>
              </a:buClr>
            </a:pPr>
            <a:r>
              <a:rPr lang="sk-SK" sz="1200" b="1" dirty="0"/>
              <a:t>Vertikálna členitosť </a:t>
            </a:r>
            <a:r>
              <a:rPr lang="sk-SK" sz="1200" dirty="0"/>
              <a:t>sa stala základným rozlišovacím kritériom </a:t>
            </a:r>
            <a:r>
              <a:rPr lang="sk-SK" sz="1200" b="1" dirty="0" err="1"/>
              <a:t>morfografických</a:t>
            </a:r>
            <a:r>
              <a:rPr lang="sk-SK" sz="1200" b="1" dirty="0"/>
              <a:t> typov reliéfu </a:t>
            </a:r>
            <a:br>
              <a:rPr lang="sk-SK" sz="1200" b="1" dirty="0"/>
            </a:br>
            <a:r>
              <a:rPr lang="sk-SK" sz="1200" dirty="0"/>
              <a:t>pretože vyjadruje mieru a spôsob rozčlenenia reliéfu, ktorý sa odráža v celkovom vzhľade územia. </a:t>
            </a:r>
            <a:br>
              <a:rPr lang="sk-SK" sz="1200" dirty="0"/>
            </a:br>
            <a:r>
              <a:rPr lang="sk-SK" sz="1200" dirty="0"/>
              <a:t>V rámci každého </a:t>
            </a:r>
            <a:r>
              <a:rPr lang="sk-SK" sz="1200" dirty="0" err="1"/>
              <a:t>morfografického</a:t>
            </a:r>
            <a:r>
              <a:rPr lang="sk-SK" sz="1200" dirty="0"/>
              <a:t> typu reliéfu existujú špecifické prejavy klímy, vegetácie </a:t>
            </a:r>
            <a:br>
              <a:rPr lang="sk-SK" sz="1200" dirty="0"/>
            </a:br>
            <a:r>
              <a:rPr lang="sk-SK" sz="1200" dirty="0"/>
              <a:t>a samozrejme aj pôd. Striedanie depresných a vyvýšených foriem reliéfu je vlastné všetkým </a:t>
            </a:r>
            <a:br>
              <a:rPr lang="sk-SK" sz="1200" dirty="0"/>
            </a:br>
            <a:r>
              <a:rPr lang="sk-SK" sz="1200" dirty="0" err="1"/>
              <a:t>morfografickým</a:t>
            </a:r>
            <a:r>
              <a:rPr lang="sk-SK" sz="1200" dirty="0"/>
              <a:t> typom reliéfu. Rozdiel medzi nimi ale spočíva v mohutnosti a morfológii týchto foriem. </a:t>
            </a:r>
            <a:br>
              <a:rPr lang="sk-SK" sz="1200" dirty="0"/>
            </a:br>
            <a:r>
              <a:rPr lang="sk-SK" sz="1200" dirty="0"/>
              <a:t>To samozrejme okrem iných faktorov vplýva i na distribúciu vody. </a:t>
            </a:r>
          </a:p>
          <a:p>
            <a:pPr>
              <a:lnSpc>
                <a:spcPct val="150000"/>
              </a:lnSpc>
              <a:buClr>
                <a:schemeClr val="tx2">
                  <a:lumMod val="75000"/>
                </a:schemeClr>
              </a:buClr>
            </a:pPr>
            <a:r>
              <a:rPr lang="sk-SK" sz="1200" b="1" dirty="0"/>
              <a:t>Najviac bezodtokových depresií </a:t>
            </a:r>
            <a:r>
              <a:rPr lang="sk-SK" sz="1200" dirty="0"/>
              <a:t>nájdeme na Slovensku </a:t>
            </a:r>
            <a:r>
              <a:rPr lang="sk-SK" sz="1200" b="1" dirty="0"/>
              <a:t>na rovinách</a:t>
            </a:r>
            <a:r>
              <a:rPr lang="sk-SK" sz="1200" dirty="0"/>
              <a:t>. Niektoré sú veľmi plytké ale napriek tomu sú schopné hromadiť vodu a teda sú vlhkejšie ako okolité mierne vyvýšené oblasti. Často sa v nich </a:t>
            </a:r>
            <a:r>
              <a:rPr lang="sk-SK" sz="1200" b="1" dirty="0"/>
              <a:t>vyvíjajú glejové, prípadne </a:t>
            </a:r>
            <a:r>
              <a:rPr lang="sk-SK" sz="1200" b="1" dirty="0" err="1"/>
              <a:t>pseudoglejové</a:t>
            </a:r>
            <a:r>
              <a:rPr lang="sk-SK" sz="1200" b="1" dirty="0"/>
              <a:t> pôdy</a:t>
            </a:r>
            <a:r>
              <a:rPr lang="sk-SK" sz="1200" dirty="0"/>
              <a:t>. </a:t>
            </a:r>
          </a:p>
          <a:p>
            <a:pPr>
              <a:lnSpc>
                <a:spcPct val="150000"/>
              </a:lnSpc>
              <a:buClr>
                <a:schemeClr val="tx2">
                  <a:lumMod val="75000"/>
                </a:schemeClr>
              </a:buClr>
            </a:pPr>
            <a:r>
              <a:rPr lang="sk-SK" sz="1200" b="1" dirty="0"/>
              <a:t>V pahorkatinách </a:t>
            </a:r>
            <a:r>
              <a:rPr lang="sk-SK" sz="1200" dirty="0"/>
              <a:t>sú bezodtokové depresie pomerne vzácne. Nízke vyvýšeniny pahorkatín oddeľujú od seba väčšinou nevýrazné </a:t>
            </a:r>
            <a:r>
              <a:rPr lang="sk-SK" sz="1200" dirty="0" err="1"/>
              <a:t>neprietočné</a:t>
            </a:r>
            <a:r>
              <a:rPr lang="sk-SK" sz="1200" dirty="0"/>
              <a:t> alebo väčšie periodicky </a:t>
            </a:r>
            <a:r>
              <a:rPr lang="sk-SK" sz="1200" dirty="0" err="1"/>
              <a:t>prietočné</a:t>
            </a:r>
            <a:r>
              <a:rPr lang="sk-SK" sz="1200" dirty="0"/>
              <a:t> doliny. Voda je v prípade zrážkovej udalosti rýchlo odvádzaná do recipientu ale napriek tomu sú dná dolín vlhkejšie ako okolité svahy. </a:t>
            </a:r>
            <a:r>
              <a:rPr lang="sk-SK" sz="1200" b="1" dirty="0"/>
              <a:t>Väčšie sklony svahov sú príčinou intenzívnej vodnej erózie</a:t>
            </a:r>
            <a:endParaRPr lang="sk-SK" sz="1200" dirty="0"/>
          </a:p>
          <a:p>
            <a:pPr>
              <a:lnSpc>
                <a:spcPct val="150000"/>
              </a:lnSpc>
              <a:buClr>
                <a:schemeClr val="tx2">
                  <a:lumMod val="75000"/>
                </a:schemeClr>
              </a:buClr>
            </a:pPr>
            <a:r>
              <a:rPr lang="sk-SK" sz="1200" b="1" dirty="0"/>
              <a:t>V prípade vrchovín </a:t>
            </a:r>
            <a:r>
              <a:rPr lang="sk-SK" sz="1200" dirty="0"/>
              <a:t>sa už v dolinách stále častejšie začínajú objavovať trvalé potoky, ktoré si môžu začať vytvárať vlastné nivy s formami typickými pre rovinatý reliéf. </a:t>
            </a:r>
          </a:p>
          <a:p>
            <a:pPr>
              <a:lnSpc>
                <a:spcPct val="150000"/>
              </a:lnSpc>
              <a:buClr>
                <a:schemeClr val="tx2">
                  <a:lumMod val="75000"/>
                </a:schemeClr>
              </a:buClr>
            </a:pPr>
            <a:r>
              <a:rPr lang="sk-SK" sz="1200" b="1" dirty="0"/>
              <a:t>V rámci hornatín a </a:t>
            </a:r>
            <a:r>
              <a:rPr lang="sk-SK" sz="1200" b="1" dirty="0" err="1"/>
              <a:t>veľhornatín</a:t>
            </a:r>
            <a:r>
              <a:rPr lang="sk-SK" sz="1200" b="1" dirty="0"/>
              <a:t> </a:t>
            </a:r>
            <a:r>
              <a:rPr lang="sk-SK" sz="1200" dirty="0"/>
              <a:t>sa v stále väčšej miere začína prejavovať aj </a:t>
            </a:r>
            <a:r>
              <a:rPr lang="sk-SK" sz="1200" b="1" dirty="0"/>
              <a:t>vplyv nadmorskej výšky</a:t>
            </a:r>
            <a:r>
              <a:rPr lang="sk-SK" sz="1200" dirty="0"/>
              <a:t>. S nárastom nadmorskej výšky dochádza k zvyšovaniu zrážkových úhrnov a k posunu teplôt k nulovým hodnotám, čo podporuje hrubý mechanický rozpad hornín. V európskych veľhorách sa to vo veľkých nadmorských výškach často prejavuje ostro rezaným reliéfom.</a:t>
            </a:r>
          </a:p>
        </p:txBody>
      </p:sp>
      <p:pic>
        <p:nvPicPr>
          <p:cNvPr id="5" name="Picture 4">
            <a:extLst>
              <a:ext uri="{FF2B5EF4-FFF2-40B4-BE49-F238E27FC236}">
                <a16:creationId xmlns:a16="http://schemas.microsoft.com/office/drawing/2014/main" id="{D579CD8D-99A3-44FD-E7B1-258F18B55B01}"/>
              </a:ext>
            </a:extLst>
          </p:cNvPr>
          <p:cNvPicPr>
            <a:picLocks noChangeAspect="1"/>
          </p:cNvPicPr>
          <p:nvPr/>
        </p:nvPicPr>
        <p:blipFill>
          <a:blip r:embed="rId2"/>
          <a:stretch>
            <a:fillRect/>
          </a:stretch>
        </p:blipFill>
        <p:spPr>
          <a:xfrm>
            <a:off x="7952794" y="114301"/>
            <a:ext cx="4163006" cy="2781688"/>
          </a:xfrm>
          <a:prstGeom prst="rect">
            <a:avLst/>
          </a:prstGeom>
        </p:spPr>
      </p:pic>
    </p:spTree>
    <p:extLst>
      <p:ext uri="{BB962C8B-B14F-4D97-AF65-F5344CB8AC3E}">
        <p14:creationId xmlns:p14="http://schemas.microsoft.com/office/powerpoint/2010/main" val="1537910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F0E05-EBC8-0F36-5E0D-FF32BAC521A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519F19B-E480-7227-EE7C-46A67519CEAE}"/>
              </a:ext>
            </a:extLst>
          </p:cNvPr>
          <p:cNvSpPr>
            <a:spLocks noGrp="1"/>
          </p:cNvSpPr>
          <p:nvPr>
            <p:ph type="title"/>
          </p:nvPr>
        </p:nvSpPr>
        <p:spPr>
          <a:xfrm>
            <a:off x="395926" y="273377"/>
            <a:ext cx="10119674" cy="694812"/>
          </a:xfrm>
        </p:spPr>
        <p:txBody>
          <a:bodyPr>
            <a:normAutofit/>
          </a:bodyPr>
          <a:lstStyle/>
          <a:p>
            <a:r>
              <a:rPr lang="sk-SK" sz="3200" b="1" dirty="0"/>
              <a:t>Vplyv </a:t>
            </a:r>
            <a:r>
              <a:rPr lang="sk-SK" sz="3200" b="1" dirty="0" err="1"/>
              <a:t>mezoreliéfu</a:t>
            </a:r>
            <a:endParaRPr lang="pt-BR" sz="3200" b="1" dirty="0"/>
          </a:p>
        </p:txBody>
      </p:sp>
      <p:sp>
        <p:nvSpPr>
          <p:cNvPr id="7" name="Zástupný objekt pre obsah 2">
            <a:extLst>
              <a:ext uri="{FF2B5EF4-FFF2-40B4-BE49-F238E27FC236}">
                <a16:creationId xmlns:a16="http://schemas.microsoft.com/office/drawing/2014/main" id="{32DE2E98-AF94-F8F5-F6BF-D12F904067F9}"/>
              </a:ext>
            </a:extLst>
          </p:cNvPr>
          <p:cNvSpPr>
            <a:spLocks noGrp="1"/>
          </p:cNvSpPr>
          <p:nvPr>
            <p:ph idx="1"/>
          </p:nvPr>
        </p:nvSpPr>
        <p:spPr>
          <a:xfrm>
            <a:off x="304798" y="1082489"/>
            <a:ext cx="9944102" cy="5661210"/>
          </a:xfrm>
        </p:spPr>
        <p:txBody>
          <a:bodyPr>
            <a:noAutofit/>
          </a:bodyPr>
          <a:lstStyle/>
          <a:p>
            <a:pPr>
              <a:lnSpc>
                <a:spcPct val="150000"/>
              </a:lnSpc>
              <a:buClr>
                <a:schemeClr val="tx2">
                  <a:lumMod val="75000"/>
                </a:schemeClr>
              </a:buClr>
            </a:pPr>
            <a:r>
              <a:rPr lang="sk-SK" sz="1200" dirty="0"/>
              <a:t>Na </a:t>
            </a:r>
            <a:r>
              <a:rPr lang="sk-SK" sz="1200" b="1" dirty="0"/>
              <a:t>rozdiely medzi rovinou a pahorkatinou a ostatnými </a:t>
            </a:r>
            <a:r>
              <a:rPr lang="sk-SK" sz="1200" b="1" dirty="0" err="1"/>
              <a:t>morfografickými</a:t>
            </a:r>
            <a:r>
              <a:rPr lang="sk-SK" sz="1200" b="1" dirty="0"/>
              <a:t> typmi reliéfu </a:t>
            </a:r>
            <a:r>
              <a:rPr lang="sk-SK" sz="1200" dirty="0"/>
              <a:t>reagujú pôdy </a:t>
            </a:r>
            <a:r>
              <a:rPr lang="sk-SK" sz="1200" b="1" dirty="0"/>
              <a:t>znižovaním pH a obsahu humusu </a:t>
            </a:r>
            <a:r>
              <a:rPr lang="sk-SK" sz="1200" dirty="0"/>
              <a:t>a </a:t>
            </a:r>
            <a:r>
              <a:rPr lang="sk-SK" sz="1200" b="1" dirty="0"/>
              <a:t>zvyšovaním intenzity </a:t>
            </a:r>
            <a:r>
              <a:rPr lang="sk-SK" sz="1200" b="1" dirty="0" err="1"/>
              <a:t>vnútropôdneho</a:t>
            </a:r>
            <a:r>
              <a:rPr lang="sk-SK" sz="1200" b="1" dirty="0"/>
              <a:t> zvetrávania hornín </a:t>
            </a:r>
            <a:r>
              <a:rPr lang="sk-SK" sz="1200" dirty="0"/>
              <a:t>a minerálov ako aj </a:t>
            </a:r>
            <a:r>
              <a:rPr lang="sk-SK" sz="1200" b="1" dirty="0"/>
              <a:t>vertikálneho posunu ílu a koloidov </a:t>
            </a:r>
            <a:r>
              <a:rPr lang="sk-SK" sz="1200" dirty="0"/>
              <a:t>v pôdnej hmote. Hlavnou príčinou rozdielov v štruktúre pôd v rámci zníženín a vyvýšenín jednotlivých </a:t>
            </a:r>
            <a:r>
              <a:rPr lang="sk-SK" sz="1200" dirty="0" err="1"/>
              <a:t>morfografických</a:t>
            </a:r>
            <a:r>
              <a:rPr lang="sk-SK" sz="1200" dirty="0"/>
              <a:t> typov georeliéfu je </a:t>
            </a:r>
            <a:r>
              <a:rPr lang="sk-SK" sz="1200" b="1" dirty="0"/>
              <a:t>zamokrenie alebo vysušenie</a:t>
            </a:r>
          </a:p>
          <a:p>
            <a:pPr>
              <a:lnSpc>
                <a:spcPct val="150000"/>
              </a:lnSpc>
              <a:buClr>
                <a:schemeClr val="tx2">
                  <a:lumMod val="75000"/>
                </a:schemeClr>
              </a:buClr>
            </a:pPr>
            <a:r>
              <a:rPr lang="sk-SK" sz="1200" b="1" dirty="0"/>
              <a:t>Pre diferenciáciu pôdnej pokrývky </a:t>
            </a:r>
            <a:r>
              <a:rPr lang="sk-SK" sz="1200" dirty="0"/>
              <a:t>je </a:t>
            </a:r>
            <a:r>
              <a:rPr lang="sk-SK" sz="1200" b="1" dirty="0"/>
              <a:t>rast nadmorskej výšky dôležitejší </a:t>
            </a:r>
            <a:r>
              <a:rPr lang="sk-SK" sz="1200" dirty="0"/>
              <a:t>ako samotný </a:t>
            </a:r>
            <a:r>
              <a:rPr lang="sk-SK" sz="1200" b="1" dirty="0" err="1"/>
              <a:t>morfogenetický</a:t>
            </a:r>
            <a:r>
              <a:rPr lang="sk-SK" sz="1200" b="1" dirty="0"/>
              <a:t> typ </a:t>
            </a:r>
            <a:r>
              <a:rPr lang="sk-SK" sz="1200" dirty="0"/>
              <a:t>a jeho </a:t>
            </a:r>
            <a:r>
              <a:rPr lang="sk-SK" sz="1200" b="1" dirty="0"/>
              <a:t>reliéfne formy</a:t>
            </a:r>
            <a:r>
              <a:rPr lang="sk-SK" sz="1200" dirty="0"/>
              <a:t>. Napriek tomu, že zmeny klímy v závislosti od nadmorskej výšky, teda od </a:t>
            </a:r>
            <a:r>
              <a:rPr lang="sk-SK" sz="1200" dirty="0" err="1"/>
              <a:t>mezoreliéfu</a:t>
            </a:r>
            <a:r>
              <a:rPr lang="sk-SK" sz="1200" dirty="0"/>
              <a:t> môžeme zaradiť medzi </a:t>
            </a:r>
            <a:r>
              <a:rPr lang="sk-SK" sz="1200" dirty="0" err="1"/>
              <a:t>mezoklimatické</a:t>
            </a:r>
            <a:r>
              <a:rPr lang="sk-SK" sz="1200" dirty="0"/>
              <a:t> prejavy</a:t>
            </a:r>
          </a:p>
          <a:p>
            <a:pPr>
              <a:lnSpc>
                <a:spcPct val="150000"/>
              </a:lnSpc>
              <a:buClr>
                <a:schemeClr val="tx2">
                  <a:lumMod val="75000"/>
                </a:schemeClr>
              </a:buClr>
            </a:pPr>
            <a:r>
              <a:rPr lang="sk-SK" sz="1200" b="1" dirty="0"/>
              <a:t>Výšková stupňovitosť pôd </a:t>
            </a:r>
            <a:r>
              <a:rPr lang="sk-SK" sz="1200" dirty="0"/>
              <a:t>sa začína prejavovať </a:t>
            </a:r>
            <a:r>
              <a:rPr lang="sk-SK" sz="1200" b="1" dirty="0"/>
              <a:t>už na svahoch nižších pohorí</a:t>
            </a:r>
            <a:endParaRPr lang="sk-SK" sz="1200" dirty="0"/>
          </a:p>
          <a:p>
            <a:pPr>
              <a:lnSpc>
                <a:spcPct val="150000"/>
              </a:lnSpc>
              <a:buClr>
                <a:schemeClr val="tx2">
                  <a:lumMod val="75000"/>
                </a:schemeClr>
              </a:buClr>
            </a:pPr>
            <a:r>
              <a:rPr lang="sk-SK" sz="1200" dirty="0"/>
              <a:t>Podľa klimatickej zóny, v ktorej sa pohorie nachádza prvý najnižší stupeň predstavujú rozdielne pôdy. </a:t>
            </a:r>
          </a:p>
          <a:p>
            <a:pPr>
              <a:lnSpc>
                <a:spcPct val="150000"/>
              </a:lnSpc>
              <a:buClr>
                <a:schemeClr val="tx2">
                  <a:lumMod val="75000"/>
                </a:schemeClr>
              </a:buClr>
            </a:pPr>
            <a:r>
              <a:rPr lang="sk-SK" sz="1200" b="1" dirty="0"/>
              <a:t>V tropických a subtropických oblastiach </a:t>
            </a:r>
            <a:r>
              <a:rPr lang="sk-SK" sz="1200" dirty="0"/>
              <a:t>sú to </a:t>
            </a:r>
            <a:r>
              <a:rPr lang="sk-SK" sz="1200" b="1" dirty="0"/>
              <a:t>červené </a:t>
            </a:r>
            <a:r>
              <a:rPr lang="sk-SK" sz="1200" b="1" dirty="0" err="1"/>
              <a:t>ferralsoly</a:t>
            </a:r>
            <a:r>
              <a:rPr lang="sk-SK" sz="1200" b="1" dirty="0"/>
              <a:t> a </a:t>
            </a:r>
            <a:r>
              <a:rPr lang="sk-SK" sz="1200" b="1" dirty="0" err="1"/>
              <a:t>nitisoly</a:t>
            </a:r>
            <a:r>
              <a:rPr lang="sk-SK" sz="1200" b="1" dirty="0"/>
              <a:t> </a:t>
            </a:r>
            <a:r>
              <a:rPr lang="sk-SK" sz="1200" dirty="0"/>
              <a:t>s </a:t>
            </a:r>
            <a:r>
              <a:rPr lang="sk-SK" sz="1200" dirty="0" err="1"/>
              <a:t>vnútropôdnym</a:t>
            </a:r>
            <a:r>
              <a:rPr lang="sk-SK" sz="1200" dirty="0"/>
              <a:t> zvetrávaním hornín a minerálov a difúznym prechodom medzi horizontmi. Nad nimi leží </a:t>
            </a:r>
            <a:r>
              <a:rPr lang="sk-SK" sz="1200" b="1" dirty="0"/>
              <a:t>stupeň </a:t>
            </a:r>
            <a:r>
              <a:rPr lang="sk-SK" sz="1200" b="1" dirty="0" err="1"/>
              <a:t>lixisolov</a:t>
            </a:r>
            <a:r>
              <a:rPr lang="sk-SK" sz="1200" b="1" dirty="0"/>
              <a:t> </a:t>
            </a:r>
            <a:r>
              <a:rPr lang="sk-SK" sz="1200" dirty="0"/>
              <a:t>a </a:t>
            </a:r>
            <a:r>
              <a:rPr lang="sk-SK" sz="1200" b="1" dirty="0"/>
              <a:t>kyslých </a:t>
            </a:r>
            <a:r>
              <a:rPr lang="sk-SK" sz="1200" b="1" dirty="0" err="1"/>
              <a:t>alisolov</a:t>
            </a:r>
            <a:r>
              <a:rPr lang="sk-SK" sz="1200" b="1" dirty="0"/>
              <a:t> </a:t>
            </a:r>
            <a:r>
              <a:rPr lang="sk-SK" sz="1200" dirty="0"/>
              <a:t>a </a:t>
            </a:r>
            <a:r>
              <a:rPr lang="sk-SK" sz="1200" b="1" dirty="0" err="1"/>
              <a:t>akrisolov</a:t>
            </a:r>
            <a:r>
              <a:rPr lang="sk-SK" sz="1200" dirty="0"/>
              <a:t>, zriedkavejšie hnedých </a:t>
            </a:r>
            <a:r>
              <a:rPr lang="sk-SK" sz="1200" b="1" dirty="0" err="1"/>
              <a:t>kambizemí</a:t>
            </a:r>
            <a:r>
              <a:rPr lang="sk-SK" sz="1200" dirty="0"/>
              <a:t>.</a:t>
            </a:r>
          </a:p>
          <a:p>
            <a:pPr>
              <a:lnSpc>
                <a:spcPct val="150000"/>
              </a:lnSpc>
              <a:buClr>
                <a:schemeClr val="tx2">
                  <a:lumMod val="75000"/>
                </a:schemeClr>
              </a:buClr>
            </a:pPr>
            <a:r>
              <a:rPr lang="sk-SK" sz="1200" b="1" dirty="0"/>
              <a:t>V miernom klimatickom pásme </a:t>
            </a:r>
            <a:r>
              <a:rPr lang="sk-SK" sz="1200" dirty="0"/>
              <a:t>v prvom výškovom stupni </a:t>
            </a:r>
            <a:r>
              <a:rPr lang="sk-SK" sz="1200" b="1" dirty="0"/>
              <a:t>prevažujú </a:t>
            </a:r>
            <a:r>
              <a:rPr lang="sk-SK" sz="1200" b="1" dirty="0" err="1"/>
              <a:t>kambizeme</a:t>
            </a:r>
            <a:r>
              <a:rPr lang="sk-SK" sz="1200" dirty="0"/>
              <a:t>. Nižšie na úpätí svahu je to modálny subtyp, vyššie </a:t>
            </a:r>
            <a:r>
              <a:rPr lang="sk-SK" sz="1200" dirty="0" err="1"/>
              <a:t>luvizemný</a:t>
            </a:r>
            <a:r>
              <a:rPr lang="sk-SK" sz="1200" dirty="0"/>
              <a:t>. To platí pre oblasti s kyslými a bázickými zvetralinami pevných hornín. Na zvetralinách </a:t>
            </a:r>
            <a:r>
              <a:rPr lang="sk-SK" sz="1200" dirty="0" err="1"/>
              <a:t>karbonátových</a:t>
            </a:r>
            <a:r>
              <a:rPr lang="sk-SK" sz="1200" dirty="0"/>
              <a:t> hornín sa s nadmorskou výškou </a:t>
            </a:r>
            <a:r>
              <a:rPr lang="sk-SK" sz="1200" dirty="0" err="1"/>
              <a:t>karbonátová</a:t>
            </a:r>
            <a:r>
              <a:rPr lang="sk-SK" sz="1200" dirty="0"/>
              <a:t> </a:t>
            </a:r>
            <a:r>
              <a:rPr lang="sk-SK" sz="1200" dirty="0" err="1"/>
              <a:t>rendzina</a:t>
            </a:r>
            <a:r>
              <a:rPr lang="sk-SK" sz="1200" dirty="0"/>
              <a:t> modálna mení na slabo kyslú </a:t>
            </a:r>
            <a:r>
              <a:rPr lang="sk-SK" sz="1200" dirty="0" err="1"/>
              <a:t>rendzinu</a:t>
            </a:r>
            <a:r>
              <a:rPr lang="sk-SK" sz="1200" dirty="0"/>
              <a:t> </a:t>
            </a:r>
            <a:r>
              <a:rPr lang="sk-SK" sz="1200" dirty="0" err="1"/>
              <a:t>kambizemnú</a:t>
            </a:r>
            <a:r>
              <a:rPr lang="sk-SK" sz="1200" dirty="0"/>
              <a:t>.</a:t>
            </a:r>
          </a:p>
        </p:txBody>
      </p:sp>
    </p:spTree>
    <p:extLst>
      <p:ext uri="{BB962C8B-B14F-4D97-AF65-F5344CB8AC3E}">
        <p14:creationId xmlns:p14="http://schemas.microsoft.com/office/powerpoint/2010/main" val="1851202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349F0-CDFF-4BE2-CA37-8A1C0FE397A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B0205AA-6DAC-C243-C404-679E655C9636}"/>
              </a:ext>
            </a:extLst>
          </p:cNvPr>
          <p:cNvSpPr>
            <a:spLocks noGrp="1"/>
          </p:cNvSpPr>
          <p:nvPr>
            <p:ph type="title"/>
          </p:nvPr>
        </p:nvSpPr>
        <p:spPr>
          <a:xfrm>
            <a:off x="395926" y="273377"/>
            <a:ext cx="10119674" cy="694812"/>
          </a:xfrm>
        </p:spPr>
        <p:txBody>
          <a:bodyPr>
            <a:normAutofit/>
          </a:bodyPr>
          <a:lstStyle/>
          <a:p>
            <a:r>
              <a:rPr lang="sk-SK" sz="3200" b="1" dirty="0"/>
              <a:t>Hydrologické podmienky</a:t>
            </a:r>
            <a:endParaRPr lang="pt-BR" sz="3200" b="1" dirty="0"/>
          </a:p>
        </p:txBody>
      </p:sp>
      <p:sp>
        <p:nvSpPr>
          <p:cNvPr id="7" name="Zástupný objekt pre obsah 2">
            <a:extLst>
              <a:ext uri="{FF2B5EF4-FFF2-40B4-BE49-F238E27FC236}">
                <a16:creationId xmlns:a16="http://schemas.microsoft.com/office/drawing/2014/main" id="{0B17963E-8D86-530C-C0AE-34F5579C2845}"/>
              </a:ext>
            </a:extLst>
          </p:cNvPr>
          <p:cNvSpPr>
            <a:spLocks noGrp="1"/>
          </p:cNvSpPr>
          <p:nvPr>
            <p:ph idx="1"/>
          </p:nvPr>
        </p:nvSpPr>
        <p:spPr>
          <a:xfrm>
            <a:off x="304798" y="1082489"/>
            <a:ext cx="11811002" cy="5661210"/>
          </a:xfrm>
        </p:spPr>
        <p:txBody>
          <a:bodyPr>
            <a:noAutofit/>
          </a:bodyPr>
          <a:lstStyle/>
          <a:p>
            <a:pPr>
              <a:lnSpc>
                <a:spcPct val="150000"/>
              </a:lnSpc>
              <a:buClr>
                <a:schemeClr val="tx2">
                  <a:lumMod val="75000"/>
                </a:schemeClr>
              </a:buClr>
            </a:pPr>
            <a:r>
              <a:rPr lang="sk-SK" sz="1400" b="1" dirty="0"/>
              <a:t>Zasolené pôdy </a:t>
            </a:r>
            <a:r>
              <a:rPr lang="sk-SK" sz="1400" dirty="0"/>
              <a:t>(</a:t>
            </a:r>
            <a:r>
              <a:rPr lang="sk-SK" sz="1400" dirty="0" err="1"/>
              <a:t>salsodické</a:t>
            </a:r>
            <a:r>
              <a:rPr lang="sk-SK" sz="1400" dirty="0"/>
              <a:t> pôdy) v miernom klimatickom pásme sprevádzajú zónu černozemí a </a:t>
            </a:r>
            <a:r>
              <a:rPr lang="sk-SK" sz="1400" dirty="0" err="1"/>
              <a:t>kastanozemí</a:t>
            </a:r>
            <a:r>
              <a:rPr lang="sk-SK" sz="1400" dirty="0"/>
              <a:t> ale nájdeme ich aj vo vnútri areálov </a:t>
            </a:r>
            <a:r>
              <a:rPr lang="sk-SK" sz="1400" dirty="0" err="1"/>
              <a:t>azonálnych</a:t>
            </a:r>
            <a:r>
              <a:rPr lang="sk-SK" sz="1400" dirty="0"/>
              <a:t> </a:t>
            </a:r>
            <a:r>
              <a:rPr lang="sk-SK" sz="1400" dirty="0" err="1"/>
              <a:t>kalcisolov</a:t>
            </a:r>
            <a:r>
              <a:rPr lang="sk-SK" sz="1400" dirty="0"/>
              <a:t>, </a:t>
            </a:r>
            <a:r>
              <a:rPr lang="sk-SK" sz="1400" dirty="0" err="1"/>
              <a:t>fluvizemí</a:t>
            </a:r>
            <a:r>
              <a:rPr lang="sk-SK" sz="1400" dirty="0"/>
              <a:t>, glejov a </a:t>
            </a:r>
            <a:r>
              <a:rPr lang="sk-SK" sz="1400" dirty="0" err="1"/>
              <a:t>vertisolov</a:t>
            </a:r>
            <a:endParaRPr lang="sk-SK" sz="1400" dirty="0"/>
          </a:p>
          <a:p>
            <a:pPr>
              <a:lnSpc>
                <a:spcPct val="150000"/>
              </a:lnSpc>
              <a:buClr>
                <a:schemeClr val="tx2">
                  <a:lumMod val="75000"/>
                </a:schemeClr>
              </a:buClr>
            </a:pPr>
            <a:r>
              <a:rPr lang="sk-SK" sz="1400" dirty="0"/>
              <a:t>Zasolené pôdy vznikajú predovšetkým z morských usadenín s vyšším obsahom vo vode rozpustných solí v podmienkach výparného režimu. Vyzrážané soli pochádzajú z blízko pri povrchu sa nachádzajúcich veľkých zásob fosílnej silno mineralizovanej vody. Táto voda pochádza z Kaspického mora, ktoré v minulosti, predovšetkým v severnej časti zasahovalo až niekoľko sto kilometrov do vnútrozemia a vytvorilo tak dostatočne širokú zónu vhodnú pre vznik zasolených pôd</a:t>
            </a:r>
          </a:p>
          <a:p>
            <a:pPr>
              <a:lnSpc>
                <a:spcPct val="150000"/>
              </a:lnSpc>
              <a:buClr>
                <a:schemeClr val="tx2">
                  <a:lumMod val="75000"/>
                </a:schemeClr>
              </a:buClr>
            </a:pPr>
            <a:r>
              <a:rPr lang="sk-SK" sz="1400" b="1" dirty="0"/>
              <a:t>Nadbytok povrchovej vody </a:t>
            </a:r>
            <a:r>
              <a:rPr lang="sk-SK" sz="1400" dirty="0"/>
              <a:t>alebo </a:t>
            </a:r>
            <a:r>
              <a:rPr lang="sk-SK" sz="1400" b="1" dirty="0"/>
              <a:t>vysoká hladina </a:t>
            </a:r>
            <a:r>
              <a:rPr lang="sk-SK" sz="1400" dirty="0"/>
              <a:t>slabo mineralizovanej podzemnej vody môže byť príčinou vzniku </a:t>
            </a:r>
            <a:r>
              <a:rPr lang="sk-SK" sz="1400" dirty="0" err="1"/>
              <a:t>hygromorfných</a:t>
            </a:r>
            <a:r>
              <a:rPr lang="sk-SK" sz="1400" dirty="0"/>
              <a:t> (</a:t>
            </a:r>
            <a:r>
              <a:rPr lang="sk-SK" sz="1400" b="1" dirty="0"/>
              <a:t>glej, </a:t>
            </a:r>
            <a:r>
              <a:rPr lang="sk-SK" sz="1400" b="1" dirty="0" err="1"/>
              <a:t>pseudoglej</a:t>
            </a:r>
            <a:r>
              <a:rPr lang="sk-SK" sz="1400" dirty="0"/>
              <a:t>) a organických (</a:t>
            </a:r>
            <a:r>
              <a:rPr lang="sk-SK" sz="1400" b="1" dirty="0" err="1"/>
              <a:t>organozem</a:t>
            </a:r>
            <a:r>
              <a:rPr lang="sk-SK" sz="1400" dirty="0"/>
              <a:t>) pôd spolu s </a:t>
            </a:r>
            <a:r>
              <a:rPr lang="sk-SK" sz="1400" b="1" dirty="0" err="1"/>
              <a:t>fluvizemou</a:t>
            </a:r>
            <a:r>
              <a:rPr lang="sk-SK" sz="1400" dirty="0"/>
              <a:t> alebo </a:t>
            </a:r>
            <a:r>
              <a:rPr lang="sk-SK" sz="1400" b="1" dirty="0" err="1"/>
              <a:t>čiernicou</a:t>
            </a:r>
            <a:r>
              <a:rPr lang="sk-SK" sz="1400" dirty="0"/>
              <a:t>. Tieto </a:t>
            </a:r>
            <a:r>
              <a:rPr lang="sk-SK" sz="1400" dirty="0" err="1"/>
              <a:t>azonálne</a:t>
            </a:r>
            <a:r>
              <a:rPr lang="sk-SK" sz="1400" dirty="0"/>
              <a:t> pôdy môžu tvoriť základ pôdnej pokrývky rozsiahlych území. Glejové pôdy sa vyskytujú nielen lokálne pri malých jazierkach, močiaroch a potokoch, ale tvoria aj rozsiahle areály zamokrených pôd pri väčších riekach, alebo v depresných územiach z menej </a:t>
            </a:r>
            <a:r>
              <a:rPr lang="sk-SK" sz="1400" dirty="0" err="1"/>
              <a:t>drénovanými</a:t>
            </a:r>
            <a:r>
              <a:rPr lang="sk-SK" sz="1400" dirty="0"/>
              <a:t> pôdami. Zhoršená priepustnosť pôd nemusí byť spôsobená len charakterom uloženia a zloženia pôdneho materiálu. Za takéto pôdy môžeme považovať </a:t>
            </a:r>
            <a:r>
              <a:rPr lang="sk-SK" sz="1400" b="1" dirty="0" err="1"/>
              <a:t>kryosoly</a:t>
            </a:r>
            <a:r>
              <a:rPr lang="sk-SK" sz="1400" dirty="0"/>
              <a:t> severných oblastí Eurázie a Severnej Ameriky. </a:t>
            </a:r>
            <a:r>
              <a:rPr lang="sk-SK" sz="1400" dirty="0" err="1"/>
              <a:t>Kryosoly</a:t>
            </a:r>
            <a:r>
              <a:rPr lang="sk-SK" sz="1400" dirty="0"/>
              <a:t> sa vyvinuli </a:t>
            </a:r>
            <a:r>
              <a:rPr lang="sk-SK" sz="1400" b="1" dirty="0"/>
              <a:t>na </a:t>
            </a:r>
            <a:r>
              <a:rPr lang="sk-SK" sz="1400" b="1" dirty="0" err="1"/>
              <a:t>permafroste</a:t>
            </a:r>
            <a:r>
              <a:rPr lang="sk-SK" sz="1400" dirty="0"/>
              <a:t>, to znamená, že súčasťou pôdy je aj nikdy nerozmŕzajúca vrstva ľadu alebo jeho úlomkov</a:t>
            </a:r>
          </a:p>
          <a:p>
            <a:pPr>
              <a:lnSpc>
                <a:spcPct val="150000"/>
              </a:lnSpc>
              <a:buClr>
                <a:schemeClr val="tx2">
                  <a:lumMod val="75000"/>
                </a:schemeClr>
              </a:buClr>
            </a:pPr>
            <a:r>
              <a:rPr lang="sk-SK" sz="1400" b="1" dirty="0"/>
              <a:t>Nadbytok vody </a:t>
            </a:r>
            <a:r>
              <a:rPr lang="sk-SK" sz="1400" dirty="0"/>
              <a:t>je nevyhnutnou </a:t>
            </a:r>
            <a:r>
              <a:rPr lang="sk-SK" sz="1400" b="1" dirty="0"/>
              <a:t>podmienkou </a:t>
            </a:r>
            <a:r>
              <a:rPr lang="sk-SK" sz="1400" b="1" dirty="0" err="1"/>
              <a:t>pedogenézy</a:t>
            </a:r>
            <a:r>
              <a:rPr lang="sk-SK" sz="1400" b="1" dirty="0"/>
              <a:t> </a:t>
            </a:r>
            <a:r>
              <a:rPr lang="sk-SK" sz="1400" b="1" dirty="0" err="1"/>
              <a:t>organozemí</a:t>
            </a:r>
            <a:r>
              <a:rPr lang="sk-SK" sz="1400" dirty="0"/>
              <a:t>. </a:t>
            </a:r>
            <a:r>
              <a:rPr lang="sk-SK" sz="1400" dirty="0" err="1"/>
              <a:t>Organozeme</a:t>
            </a:r>
            <a:r>
              <a:rPr lang="sk-SK" sz="1400" dirty="0"/>
              <a:t> sa v strednej Európe vyskytujú v podobe menších areálov ale v severných oblastiach Eurázie a Severnej Ameriky sú to niekedy veľmi veľké areály. Súvisí to s rozsiahlymi zamokrenými plochami nížin týchto oblastí. Známe rozsiahle rašeliniská v EU sa vytvorili v Rusku, Bielorusku alebo v Škótsku a v Írsku</a:t>
            </a:r>
            <a:endParaRPr lang="sk-SK" sz="1200" dirty="0"/>
          </a:p>
        </p:txBody>
      </p:sp>
    </p:spTree>
    <p:extLst>
      <p:ext uri="{BB962C8B-B14F-4D97-AF65-F5344CB8AC3E}">
        <p14:creationId xmlns:p14="http://schemas.microsoft.com/office/powerpoint/2010/main" val="3098083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243B1-B785-590D-8671-7D5112CC581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4BCF106-48EA-F49D-0C84-5AF691A53A33}"/>
              </a:ext>
            </a:extLst>
          </p:cNvPr>
          <p:cNvSpPr>
            <a:spLocks noGrp="1"/>
          </p:cNvSpPr>
          <p:nvPr>
            <p:ph type="title"/>
          </p:nvPr>
        </p:nvSpPr>
        <p:spPr>
          <a:xfrm>
            <a:off x="395926" y="273377"/>
            <a:ext cx="10119674" cy="694812"/>
          </a:xfrm>
        </p:spPr>
        <p:txBody>
          <a:bodyPr>
            <a:normAutofit/>
          </a:bodyPr>
          <a:lstStyle/>
          <a:p>
            <a:r>
              <a:rPr lang="sk-SK" sz="3200" b="1" dirty="0"/>
              <a:t>Geologické podmienky</a:t>
            </a:r>
            <a:endParaRPr lang="pt-BR" sz="3200" b="1" dirty="0"/>
          </a:p>
        </p:txBody>
      </p:sp>
      <p:sp>
        <p:nvSpPr>
          <p:cNvPr id="7" name="Zástupný objekt pre obsah 2">
            <a:extLst>
              <a:ext uri="{FF2B5EF4-FFF2-40B4-BE49-F238E27FC236}">
                <a16:creationId xmlns:a16="http://schemas.microsoft.com/office/drawing/2014/main" id="{CA56F04A-E121-F394-E31C-08C0FB40BE6F}"/>
              </a:ext>
            </a:extLst>
          </p:cNvPr>
          <p:cNvSpPr>
            <a:spLocks noGrp="1"/>
          </p:cNvSpPr>
          <p:nvPr>
            <p:ph idx="1"/>
          </p:nvPr>
        </p:nvSpPr>
        <p:spPr>
          <a:xfrm>
            <a:off x="304798" y="819150"/>
            <a:ext cx="11887202" cy="5924549"/>
          </a:xfrm>
        </p:spPr>
        <p:txBody>
          <a:bodyPr>
            <a:noAutofit/>
          </a:bodyPr>
          <a:lstStyle/>
          <a:p>
            <a:pPr>
              <a:lnSpc>
                <a:spcPct val="150000"/>
              </a:lnSpc>
              <a:spcBef>
                <a:spcPts val="300"/>
              </a:spcBef>
              <a:buClr>
                <a:schemeClr val="tx2">
                  <a:lumMod val="75000"/>
                </a:schemeClr>
              </a:buClr>
            </a:pPr>
            <a:r>
              <a:rPr lang="sk-SK" sz="1400" dirty="0"/>
              <a:t>Niekedy na rozsiahlom území </a:t>
            </a:r>
            <a:r>
              <a:rPr lang="sk-SK" sz="1400" b="1" dirty="0"/>
              <a:t>prevažuje jedna hornina</a:t>
            </a:r>
            <a:r>
              <a:rPr lang="sk-SK" sz="1400" dirty="0"/>
              <a:t>, ktorá </a:t>
            </a:r>
            <a:r>
              <a:rPr lang="sk-SK" sz="1400" b="1" dirty="0"/>
              <a:t>determinuje štruktúru pôdneho krytu (</a:t>
            </a:r>
            <a:r>
              <a:rPr lang="sk-SK" sz="1400" dirty="0"/>
              <a:t>napr. </a:t>
            </a:r>
            <a:r>
              <a:rPr lang="sk-SK" sz="1400" b="1" dirty="0"/>
              <a:t>spraš)</a:t>
            </a:r>
            <a:r>
              <a:rPr lang="sk-SK" sz="1400" dirty="0"/>
              <a:t> </a:t>
            </a:r>
          </a:p>
          <a:p>
            <a:pPr>
              <a:lnSpc>
                <a:spcPct val="150000"/>
              </a:lnSpc>
              <a:spcBef>
                <a:spcPts val="300"/>
              </a:spcBef>
              <a:buClr>
                <a:schemeClr val="tx2">
                  <a:lumMod val="75000"/>
                </a:schemeClr>
              </a:buClr>
            </a:pPr>
            <a:r>
              <a:rPr lang="sk-SK" sz="1400" dirty="0"/>
              <a:t>Aj </a:t>
            </a:r>
            <a:r>
              <a:rPr lang="sk-SK" sz="1400" b="1" dirty="0"/>
              <a:t>vulkanické výlevy a horniny </a:t>
            </a:r>
            <a:r>
              <a:rPr lang="sk-SK" sz="1400" dirty="0"/>
              <a:t>s vysokým podielom vulkanického skla alebo napučiavajúcich ílov môžu pokrývať veľmi veľké územia. Tomu odpovedá aj prevažujúca pôda typu </a:t>
            </a:r>
            <a:r>
              <a:rPr lang="sk-SK" sz="1400" b="1" dirty="0" err="1"/>
              <a:t>andosol</a:t>
            </a:r>
            <a:r>
              <a:rPr lang="sk-SK" sz="1400" b="1" dirty="0"/>
              <a:t> alebo </a:t>
            </a:r>
            <a:r>
              <a:rPr lang="sk-SK" sz="1400" b="1" dirty="0" err="1"/>
              <a:t>vertisol</a:t>
            </a:r>
            <a:r>
              <a:rPr lang="sk-SK" sz="1400" dirty="0"/>
              <a:t>. </a:t>
            </a:r>
          </a:p>
          <a:p>
            <a:pPr>
              <a:lnSpc>
                <a:spcPct val="150000"/>
              </a:lnSpc>
              <a:spcBef>
                <a:spcPts val="300"/>
              </a:spcBef>
              <a:buClr>
                <a:schemeClr val="tx2">
                  <a:lumMod val="75000"/>
                </a:schemeClr>
              </a:buClr>
            </a:pPr>
            <a:r>
              <a:rPr lang="sk-SK" sz="1400" dirty="0"/>
              <a:t>Podobne veľké plochy na kontinentoch zaberajú pohoria budované </a:t>
            </a:r>
            <a:r>
              <a:rPr lang="sk-SK" sz="1400" b="1" dirty="0"/>
              <a:t>vápencami alebo dolomitmi</a:t>
            </a:r>
            <a:r>
              <a:rPr lang="sk-SK" sz="1400" dirty="0"/>
              <a:t>. Obsah uhličitanov v </a:t>
            </a:r>
            <a:r>
              <a:rPr lang="sk-SK" sz="1400" dirty="0" err="1"/>
              <a:t>pôdotvornom</a:t>
            </a:r>
            <a:r>
              <a:rPr lang="sk-SK" sz="1400" dirty="0"/>
              <a:t> substráte vedie k vytvoreniu pôd typu </a:t>
            </a:r>
            <a:r>
              <a:rPr lang="sk-SK" sz="1400" b="1" dirty="0" err="1"/>
              <a:t>rendzina</a:t>
            </a:r>
            <a:r>
              <a:rPr lang="sk-SK" sz="1400" b="1" dirty="0"/>
              <a:t> alebo </a:t>
            </a:r>
            <a:r>
              <a:rPr lang="sk-SK" sz="1400" b="1" dirty="0" err="1"/>
              <a:t>pararendzina</a:t>
            </a:r>
            <a:r>
              <a:rPr lang="sk-SK" sz="1400" dirty="0"/>
              <a:t>. </a:t>
            </a:r>
          </a:p>
          <a:p>
            <a:pPr>
              <a:lnSpc>
                <a:spcPct val="150000"/>
              </a:lnSpc>
              <a:spcBef>
                <a:spcPts val="300"/>
              </a:spcBef>
              <a:buClr>
                <a:schemeClr val="tx2">
                  <a:lumMod val="75000"/>
                </a:schemeClr>
              </a:buClr>
            </a:pPr>
            <a:r>
              <a:rPr lang="sk-SK" sz="1400" b="1" dirty="0"/>
              <a:t>Kyslé prostredie </a:t>
            </a:r>
            <a:r>
              <a:rPr lang="sk-SK" sz="1400" dirty="0"/>
              <a:t>je podmienené zvetrávaním kyslých kryštalických a metamorfovaných hornín, ku ktorým patrí granit, rula, </a:t>
            </a:r>
            <a:r>
              <a:rPr lang="sk-SK" sz="1400" dirty="0" err="1"/>
              <a:t>diorit</a:t>
            </a:r>
            <a:r>
              <a:rPr lang="sk-SK" sz="1400" dirty="0"/>
              <a:t>, amfibolit atď. </a:t>
            </a:r>
            <a:r>
              <a:rPr lang="sk-SK" sz="1400" dirty="0" err="1"/>
              <a:t>Pôdotvorné</a:t>
            </a:r>
            <a:r>
              <a:rPr lang="sk-SK" sz="1400" dirty="0"/>
              <a:t> substráty z týchto hornín podporujú vývoj pôd typu </a:t>
            </a:r>
            <a:r>
              <a:rPr lang="sk-SK" sz="1400" b="1" dirty="0"/>
              <a:t>podzol a </a:t>
            </a:r>
            <a:r>
              <a:rPr lang="sk-SK" sz="1400" b="1" dirty="0" err="1"/>
              <a:t>ranker</a:t>
            </a:r>
            <a:r>
              <a:rPr lang="sk-SK" sz="1400" dirty="0"/>
              <a:t>. </a:t>
            </a:r>
          </a:p>
          <a:p>
            <a:pPr>
              <a:lnSpc>
                <a:spcPct val="150000"/>
              </a:lnSpc>
              <a:spcBef>
                <a:spcPts val="300"/>
              </a:spcBef>
              <a:buClr>
                <a:schemeClr val="tx2">
                  <a:lumMod val="75000"/>
                </a:schemeClr>
              </a:buClr>
            </a:pPr>
            <a:r>
              <a:rPr lang="sk-SK" sz="1400" dirty="0"/>
              <a:t>Osobitnou skupinou hornín sú </a:t>
            </a:r>
            <a:r>
              <a:rPr lang="sk-SK" sz="1400" b="1" dirty="0"/>
              <a:t>bázické pevné horniny </a:t>
            </a:r>
            <a:r>
              <a:rPr lang="sk-SK" sz="1400" dirty="0"/>
              <a:t>rôzneho pôvodu, ako napr. bazalty, </a:t>
            </a:r>
            <a:r>
              <a:rPr lang="sk-SK" sz="1400" dirty="0" err="1"/>
              <a:t>serpentinity</a:t>
            </a:r>
            <a:r>
              <a:rPr lang="sk-SK" sz="1400" dirty="0"/>
              <a:t> a tufy, ktoré pri zvetrávaní brzdia priebeh </a:t>
            </a:r>
            <a:r>
              <a:rPr lang="sk-SK" sz="1400" b="1" dirty="0" err="1"/>
              <a:t>luvizemných</a:t>
            </a:r>
            <a:r>
              <a:rPr lang="sk-SK" sz="1400" b="1" dirty="0"/>
              <a:t> a podzolových </a:t>
            </a:r>
            <a:r>
              <a:rPr lang="sk-SK" sz="1400" dirty="0"/>
              <a:t>procesov. Preto sa na zvetralinách bázických hornín vytvárajú iné asociácie pôd ako na zvetralinách </a:t>
            </a:r>
            <a:r>
              <a:rPr lang="sk-SK" sz="1400" dirty="0" err="1"/>
              <a:t>karbonátových</a:t>
            </a:r>
            <a:r>
              <a:rPr lang="sk-SK" sz="1400" dirty="0"/>
              <a:t> alebo kyslých hornín. </a:t>
            </a:r>
          </a:p>
          <a:p>
            <a:pPr>
              <a:lnSpc>
                <a:spcPct val="150000"/>
              </a:lnSpc>
              <a:spcBef>
                <a:spcPts val="300"/>
              </a:spcBef>
              <a:buClr>
                <a:schemeClr val="tx2">
                  <a:lumMod val="75000"/>
                </a:schemeClr>
              </a:buClr>
            </a:pPr>
            <a:r>
              <a:rPr lang="sk-SK" sz="1400" dirty="0"/>
              <a:t>Vzniku niektorých </a:t>
            </a:r>
            <a:r>
              <a:rPr lang="sk-SK" sz="1400" dirty="0" err="1"/>
              <a:t>zonálnych</a:t>
            </a:r>
            <a:r>
              <a:rPr lang="sk-SK" sz="1400" dirty="0"/>
              <a:t> typov pôdy na danom území môže brániť extrémna, napr. piesočnatá alebo ílovitá, textúra a </a:t>
            </a:r>
            <a:r>
              <a:rPr lang="sk-SK" sz="1400" dirty="0" err="1"/>
              <a:t>dvojsubstrátovosť</a:t>
            </a:r>
            <a:r>
              <a:rPr lang="sk-SK" sz="1400" dirty="0"/>
              <a:t> podmienená nehomogénnou sedimentáciou niektorých hornín</a:t>
            </a:r>
          </a:p>
          <a:p>
            <a:pPr>
              <a:lnSpc>
                <a:spcPct val="150000"/>
              </a:lnSpc>
              <a:spcBef>
                <a:spcPts val="300"/>
              </a:spcBef>
              <a:buClr>
                <a:schemeClr val="tx2">
                  <a:lumMod val="75000"/>
                </a:schemeClr>
              </a:buClr>
            </a:pPr>
            <a:r>
              <a:rPr lang="sk-SK" sz="1400" dirty="0" err="1"/>
              <a:t>Aridita</a:t>
            </a:r>
            <a:r>
              <a:rPr lang="sk-SK" sz="1400" dirty="0"/>
              <a:t> hlavne v tropickom a subtropickom a menej aj v miernom klimatickom pásme postihuje rozsiahle územia (púšte a polopúšte). Najčastejšími pôdami na týchto územiach sú </a:t>
            </a:r>
            <a:r>
              <a:rPr lang="sk-SK" sz="1400" b="1" dirty="0" err="1"/>
              <a:t>litosoly</a:t>
            </a:r>
            <a:r>
              <a:rPr lang="sk-SK" sz="1400" b="1" dirty="0"/>
              <a:t> a </a:t>
            </a:r>
            <a:r>
              <a:rPr lang="sk-SK" sz="1400" b="1" dirty="0" err="1"/>
              <a:t>arenosoly</a:t>
            </a:r>
            <a:r>
              <a:rPr lang="sk-SK" sz="1400" dirty="0"/>
              <a:t>. Tieto pôdy sú v aridných oblastiach rozšírene vďaka prevažujúcemu fyzikálnemu zvetrávaniu </a:t>
            </a:r>
            <a:r>
              <a:rPr lang="sk-SK" sz="1400" dirty="0" err="1"/>
              <a:t>telotnými</a:t>
            </a:r>
            <a:r>
              <a:rPr lang="sk-SK" sz="1400" dirty="0"/>
              <a:t> zmenami a premiestňovaniu produktov zvetrávania vetrom. Aj keď tieto procesy sú klimaticky podmienené, </a:t>
            </a:r>
            <a:r>
              <a:rPr lang="sk-SK" sz="1400" dirty="0" err="1"/>
              <a:t>litosoly</a:t>
            </a:r>
            <a:r>
              <a:rPr lang="sk-SK" sz="1400" dirty="0"/>
              <a:t> a </a:t>
            </a:r>
            <a:r>
              <a:rPr lang="sk-SK" sz="1400" dirty="0" err="1"/>
              <a:t>arenosoly</a:t>
            </a:r>
            <a:r>
              <a:rPr lang="sk-SK" sz="1400" dirty="0"/>
              <a:t> sú </a:t>
            </a:r>
            <a:r>
              <a:rPr lang="sk-SK" sz="1400" dirty="0" err="1"/>
              <a:t>azonálne</a:t>
            </a:r>
            <a:r>
              <a:rPr lang="sk-SK" sz="1400" dirty="0"/>
              <a:t> pôdy. Ich vznik nesúvisí so žiadnym bioklimatickým faktorom, ale práve naopak s absenciou týchto faktorov. </a:t>
            </a:r>
            <a:r>
              <a:rPr lang="sk-SK" sz="1400" b="1" dirty="0"/>
              <a:t>V súvislosti s absenciou vegetácie sa pri ich vzniku nestáva dominantným faktorom diferenciácia bioklimatických faktorov, ale diferenciácia horninového zloženia</a:t>
            </a:r>
            <a:endParaRPr lang="sk-SK" sz="1200" dirty="0"/>
          </a:p>
        </p:txBody>
      </p:sp>
    </p:spTree>
    <p:extLst>
      <p:ext uri="{BB962C8B-B14F-4D97-AF65-F5344CB8AC3E}">
        <p14:creationId xmlns:p14="http://schemas.microsoft.com/office/powerpoint/2010/main" val="38325572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565EB-3B64-5909-2FCA-4EC42174E92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8CB7FFF-2B61-67AF-52B9-B7E9A5E1759F}"/>
              </a:ext>
            </a:extLst>
          </p:cNvPr>
          <p:cNvSpPr>
            <a:spLocks noGrp="1"/>
          </p:cNvSpPr>
          <p:nvPr>
            <p:ph type="title"/>
          </p:nvPr>
        </p:nvSpPr>
        <p:spPr>
          <a:xfrm>
            <a:off x="395926" y="273377"/>
            <a:ext cx="10119674" cy="694812"/>
          </a:xfrm>
        </p:spPr>
        <p:txBody>
          <a:bodyPr>
            <a:normAutofit/>
          </a:bodyPr>
          <a:lstStyle/>
          <a:p>
            <a:r>
              <a:rPr lang="sk-SK" sz="3200" b="1" dirty="0"/>
              <a:t>Vplyv vegetácie</a:t>
            </a:r>
            <a:endParaRPr lang="pt-BR" sz="3200" b="1" dirty="0"/>
          </a:p>
        </p:txBody>
      </p:sp>
      <p:sp>
        <p:nvSpPr>
          <p:cNvPr id="7" name="Zástupný objekt pre obsah 2">
            <a:extLst>
              <a:ext uri="{FF2B5EF4-FFF2-40B4-BE49-F238E27FC236}">
                <a16:creationId xmlns:a16="http://schemas.microsoft.com/office/drawing/2014/main" id="{E4A5DDFD-59BE-3B45-BF3B-D82D5069B887}"/>
              </a:ext>
            </a:extLst>
          </p:cNvPr>
          <p:cNvSpPr>
            <a:spLocks noGrp="1"/>
          </p:cNvSpPr>
          <p:nvPr>
            <p:ph idx="1"/>
          </p:nvPr>
        </p:nvSpPr>
        <p:spPr>
          <a:xfrm>
            <a:off x="304798" y="1082489"/>
            <a:ext cx="5695952" cy="5661210"/>
          </a:xfrm>
        </p:spPr>
        <p:txBody>
          <a:bodyPr>
            <a:noAutofit/>
          </a:bodyPr>
          <a:lstStyle/>
          <a:p>
            <a:pPr>
              <a:lnSpc>
                <a:spcPct val="150000"/>
              </a:lnSpc>
              <a:buClr>
                <a:schemeClr val="tx2">
                  <a:lumMod val="75000"/>
                </a:schemeClr>
              </a:buClr>
            </a:pPr>
            <a:r>
              <a:rPr lang="sk-SK" sz="1200" b="1" dirty="0"/>
              <a:t>Adaptácia vegetácie na klimatické podmienky</a:t>
            </a:r>
            <a:r>
              <a:rPr lang="sk-SK" sz="1200" dirty="0"/>
              <a:t>, ale nie len na </a:t>
            </a:r>
            <a:r>
              <a:rPr lang="sk-SK" sz="1200" dirty="0" err="1"/>
              <a:t>ne</a:t>
            </a:r>
            <a:r>
              <a:rPr lang="sk-SK" sz="1200" dirty="0"/>
              <a:t>, sa prejavuje vznikom osobitných rastlinných spoločenstiev. </a:t>
            </a:r>
            <a:r>
              <a:rPr lang="sk-SK" sz="1200" b="1" dirty="0"/>
              <a:t>Južné svahy vyšších európskych pohorí </a:t>
            </a:r>
            <a:r>
              <a:rPr lang="sk-SK" sz="1200" dirty="0"/>
              <a:t>produkujú </a:t>
            </a:r>
            <a:r>
              <a:rPr lang="sk-SK" sz="1200" b="1" dirty="0"/>
              <a:t>viac </a:t>
            </a:r>
            <a:r>
              <a:rPr lang="sk-SK" sz="1200" b="1" dirty="0" err="1"/>
              <a:t>opadanky</a:t>
            </a:r>
            <a:r>
              <a:rPr lang="sk-SK" sz="1200" b="1" dirty="0"/>
              <a:t> </a:t>
            </a:r>
            <a:r>
              <a:rPr lang="sk-SK" sz="1200" dirty="0"/>
              <a:t>a majú teda </a:t>
            </a:r>
            <a:r>
              <a:rPr lang="sk-SK" sz="1200" b="1" dirty="0"/>
              <a:t>humóznejšie pôdy </a:t>
            </a:r>
            <a:r>
              <a:rPr lang="sk-SK" sz="1200" dirty="0"/>
              <a:t>ako pôdy severných svahov. </a:t>
            </a:r>
            <a:r>
              <a:rPr lang="sk-SK" sz="1200" b="1" dirty="0"/>
              <a:t>Na mierne zvlnenom rovinatom teréne </a:t>
            </a:r>
            <a:r>
              <a:rPr lang="sk-SK" sz="1200" dirty="0"/>
              <a:t>rastú v teplom a relatívne suchšom prostredí </a:t>
            </a:r>
            <a:r>
              <a:rPr lang="sk-SK" sz="1200" b="1" dirty="0"/>
              <a:t>často len trávy</a:t>
            </a:r>
            <a:r>
              <a:rPr lang="sk-SK" sz="1200" dirty="0"/>
              <a:t>, zatiaľ čo v </a:t>
            </a:r>
            <a:r>
              <a:rPr lang="sk-SK" sz="1200" dirty="0" err="1"/>
              <a:t>humídnejšej</a:t>
            </a:r>
            <a:r>
              <a:rPr lang="sk-SK" sz="1200" dirty="0"/>
              <a:t> a chladnejšej klíme sú rozšírené lesné porasty</a:t>
            </a:r>
          </a:p>
          <a:p>
            <a:pPr>
              <a:lnSpc>
                <a:spcPct val="150000"/>
              </a:lnSpc>
              <a:buClr>
                <a:schemeClr val="tx2">
                  <a:lumMod val="75000"/>
                </a:schemeClr>
              </a:buClr>
            </a:pPr>
            <a:r>
              <a:rPr lang="sk-SK" sz="1200" dirty="0"/>
              <a:t>Taktiež horninové zloženie výrazne zasahuje do zloženia rastlinných spoločenstiev. Na kyslých vlhších substrátoch rastú </a:t>
            </a:r>
            <a:r>
              <a:rPr lang="sk-SK" sz="1200" dirty="0" err="1"/>
              <a:t>kyslomilné</a:t>
            </a:r>
            <a:r>
              <a:rPr lang="sk-SK" sz="1200" dirty="0"/>
              <a:t> rastliny, zatiaľ čo na vápencoch, v suchšom a teplejšom prostredí, rastú </a:t>
            </a:r>
            <a:r>
              <a:rPr lang="sk-SK" sz="1200" dirty="0" err="1"/>
              <a:t>vápnomilné</a:t>
            </a:r>
            <a:r>
              <a:rPr lang="sk-SK" sz="1200" dirty="0"/>
              <a:t> druhy rastlín</a:t>
            </a:r>
          </a:p>
          <a:p>
            <a:pPr>
              <a:lnSpc>
                <a:spcPct val="150000"/>
              </a:lnSpc>
              <a:buClr>
                <a:schemeClr val="tx2">
                  <a:lumMod val="75000"/>
                </a:schemeClr>
              </a:buClr>
            </a:pPr>
            <a:r>
              <a:rPr lang="sk-SK" sz="1200" dirty="0"/>
              <a:t>Podobne pôsobí vzájomné ovplyvňovanie medzi piesočnatými a ílovitými pôdami vytvorenými z príslušných hornín a príslušnými rastlinnými spoločenstvami. Dokumentuje to rozšírenie podzolov na pieskoch Záhorskej nížiny pod dubovo borovicovým porastom a živorenie nahnutých drevín na napučiavajúcich a usadnutých pôdach typu </a:t>
            </a:r>
            <a:r>
              <a:rPr lang="sk-SK" sz="1200" dirty="0" err="1"/>
              <a:t>smonica</a:t>
            </a:r>
            <a:r>
              <a:rPr lang="sk-SK" sz="1200" dirty="0"/>
              <a:t> na </a:t>
            </a:r>
            <a:r>
              <a:rPr lang="sk-SK" sz="1200" dirty="0" err="1"/>
              <a:t>Unínskej</a:t>
            </a:r>
            <a:r>
              <a:rPr lang="sk-SK" sz="1200" dirty="0"/>
              <a:t> pahorkatine</a:t>
            </a:r>
          </a:p>
        </p:txBody>
      </p:sp>
      <p:pic>
        <p:nvPicPr>
          <p:cNvPr id="4" name="Picture 3">
            <a:extLst>
              <a:ext uri="{FF2B5EF4-FFF2-40B4-BE49-F238E27FC236}">
                <a16:creationId xmlns:a16="http://schemas.microsoft.com/office/drawing/2014/main" id="{BB8F5A55-FECC-F92C-D83D-B1BE29FE86F6}"/>
              </a:ext>
            </a:extLst>
          </p:cNvPr>
          <p:cNvPicPr>
            <a:picLocks noChangeAspect="1"/>
          </p:cNvPicPr>
          <p:nvPr/>
        </p:nvPicPr>
        <p:blipFill>
          <a:blip r:embed="rId2"/>
          <a:stretch>
            <a:fillRect/>
          </a:stretch>
        </p:blipFill>
        <p:spPr>
          <a:xfrm>
            <a:off x="6410324" y="1601294"/>
            <a:ext cx="5611008" cy="4039164"/>
          </a:xfrm>
          <a:prstGeom prst="rect">
            <a:avLst/>
          </a:prstGeom>
        </p:spPr>
      </p:pic>
    </p:spTree>
    <p:extLst>
      <p:ext uri="{BB962C8B-B14F-4D97-AF65-F5344CB8AC3E}">
        <p14:creationId xmlns:p14="http://schemas.microsoft.com/office/powerpoint/2010/main" val="2773774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E4303-8BC8-7F80-BEEC-95DB4EA669B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58C7FA6-082D-63A1-CBFD-BF0BB72061BF}"/>
              </a:ext>
            </a:extLst>
          </p:cNvPr>
          <p:cNvSpPr>
            <a:spLocks noGrp="1"/>
          </p:cNvSpPr>
          <p:nvPr>
            <p:ph type="title"/>
          </p:nvPr>
        </p:nvSpPr>
        <p:spPr>
          <a:xfrm>
            <a:off x="395926" y="273377"/>
            <a:ext cx="10119674" cy="694812"/>
          </a:xfrm>
        </p:spPr>
        <p:txBody>
          <a:bodyPr>
            <a:normAutofit/>
          </a:bodyPr>
          <a:lstStyle/>
          <a:p>
            <a:r>
              <a:rPr lang="sk-SK" sz="3200" b="1" dirty="0"/>
              <a:t>Vplyv vegetácie</a:t>
            </a:r>
            <a:endParaRPr lang="pt-BR" sz="3200" b="1" dirty="0"/>
          </a:p>
        </p:txBody>
      </p:sp>
      <p:sp>
        <p:nvSpPr>
          <p:cNvPr id="7" name="Zástupný objekt pre obsah 2">
            <a:extLst>
              <a:ext uri="{FF2B5EF4-FFF2-40B4-BE49-F238E27FC236}">
                <a16:creationId xmlns:a16="http://schemas.microsoft.com/office/drawing/2014/main" id="{7C59A7E6-ED8C-28CE-A4A7-1FC61C95C33E}"/>
              </a:ext>
            </a:extLst>
          </p:cNvPr>
          <p:cNvSpPr>
            <a:spLocks noGrp="1"/>
          </p:cNvSpPr>
          <p:nvPr>
            <p:ph idx="1"/>
          </p:nvPr>
        </p:nvSpPr>
        <p:spPr>
          <a:xfrm>
            <a:off x="304799" y="1082489"/>
            <a:ext cx="6591302" cy="5661210"/>
          </a:xfrm>
        </p:spPr>
        <p:txBody>
          <a:bodyPr>
            <a:noAutofit/>
          </a:bodyPr>
          <a:lstStyle/>
          <a:p>
            <a:pPr>
              <a:lnSpc>
                <a:spcPct val="150000"/>
              </a:lnSpc>
              <a:buClr>
                <a:schemeClr val="tx2">
                  <a:lumMod val="75000"/>
                </a:schemeClr>
              </a:buClr>
            </a:pPr>
            <a:r>
              <a:rPr lang="sk-SK" sz="1200" b="1" dirty="0"/>
              <a:t>Pre vývoj pôdy je veľmi dôležitý objem a kvalita odumretej biomasy</a:t>
            </a:r>
            <a:r>
              <a:rPr lang="sk-SK" sz="1200" dirty="0"/>
              <a:t>. Väčšina organickej hmoty sa ale hromadí na povrchu pôdy v jej pokrývkovej vrstve. Pokrývková vrstva sa môže časom premeniť na humus alebo rašelinu. Množstvo organickej hmoty sa uloží v </a:t>
            </a:r>
            <a:r>
              <a:rPr lang="sk-SK" sz="1200" dirty="0" err="1"/>
              <a:t>hydromorfnom</a:t>
            </a:r>
            <a:r>
              <a:rPr lang="sk-SK" sz="1200" dirty="0"/>
              <a:t> prostredí v podobe rašeliny (</a:t>
            </a:r>
            <a:r>
              <a:rPr lang="sk-SK" sz="1200" dirty="0" err="1"/>
              <a:t>organozeme</a:t>
            </a:r>
            <a:r>
              <a:rPr lang="sk-SK" sz="1200" dirty="0"/>
              <a:t>). Najviac organickej hmoty neuchováva v prostredí humídnych tropických lesov, ktoré produkujú najviac biomasy</a:t>
            </a:r>
          </a:p>
          <a:p>
            <a:pPr>
              <a:lnSpc>
                <a:spcPct val="150000"/>
              </a:lnSpc>
              <a:buClr>
                <a:schemeClr val="tx2">
                  <a:lumMod val="75000"/>
                </a:schemeClr>
              </a:buClr>
            </a:pPr>
            <a:r>
              <a:rPr lang="sk-SK" sz="1200" dirty="0"/>
              <a:t>Najviac humusu sa tvorí z organickej hmoty bohatej na minerály (odpad z tráv a bylín) v prostredí, kde dostatočne vlhké a teplé obdobie pre rast tráv je striedané dlhším obdobím presušenia, ktoré môže byť spôsobené napr. premrznutím vrchných častí pôdy. V tomto období nedochádza k mineralizácii organickej hmoty. </a:t>
            </a:r>
            <a:r>
              <a:rPr lang="sk-SK" sz="1200" b="1" dirty="0"/>
              <a:t>V miernom pásme sú k týmto podmienkam najbližšie podmienky prevládajúce na semiaridných až </a:t>
            </a:r>
            <a:r>
              <a:rPr lang="sk-SK" sz="1200" b="1" dirty="0" err="1"/>
              <a:t>semihumídnych</a:t>
            </a:r>
            <a:r>
              <a:rPr lang="sk-SK" sz="1200" b="1" dirty="0"/>
              <a:t> stepiach, horských lúkach a v lesoch s bohatým bylinným podrastom</a:t>
            </a:r>
            <a:r>
              <a:rPr lang="sk-SK" sz="1200" dirty="0"/>
              <a:t>. Najviac humusu obsahujú černozeme, </a:t>
            </a:r>
            <a:r>
              <a:rPr lang="sk-SK" sz="1200" dirty="0" err="1"/>
              <a:t>umbrisoly</a:t>
            </a:r>
            <a:r>
              <a:rPr lang="sk-SK" sz="1200" dirty="0"/>
              <a:t> a </a:t>
            </a:r>
            <a:r>
              <a:rPr lang="sk-SK" sz="1200" dirty="0" err="1"/>
              <a:t>feozeme</a:t>
            </a:r>
            <a:r>
              <a:rPr lang="sk-SK" sz="1200" dirty="0"/>
              <a:t>. Menej humusu obsahuje väčšina tropických a subtropických pôd (</a:t>
            </a:r>
            <a:r>
              <a:rPr lang="sk-SK" sz="1200" dirty="0" err="1"/>
              <a:t>akrysoly</a:t>
            </a:r>
            <a:r>
              <a:rPr lang="sk-SK" sz="1200" dirty="0"/>
              <a:t>, </a:t>
            </a:r>
            <a:r>
              <a:rPr lang="sk-SK" sz="1200" dirty="0" err="1"/>
              <a:t>alisoly</a:t>
            </a:r>
            <a:r>
              <a:rPr lang="sk-SK" sz="1200" dirty="0"/>
              <a:t>, </a:t>
            </a:r>
            <a:r>
              <a:rPr lang="sk-SK" sz="1200" dirty="0" err="1"/>
              <a:t>ferralsoly</a:t>
            </a:r>
            <a:r>
              <a:rPr lang="sk-SK" sz="1200" dirty="0"/>
              <a:t>, </a:t>
            </a:r>
            <a:r>
              <a:rPr lang="sk-SK" sz="1200" dirty="0" err="1"/>
              <a:t>lixisoly</a:t>
            </a:r>
            <a:r>
              <a:rPr lang="sk-SK" sz="1200" dirty="0"/>
              <a:t> a </a:t>
            </a:r>
            <a:r>
              <a:rPr lang="sk-SK" sz="1200" dirty="0" err="1"/>
              <a:t>plintosoly</a:t>
            </a:r>
            <a:r>
              <a:rPr lang="sk-SK" sz="1200" dirty="0"/>
              <a:t>) ako aj pôd častých v aridných oblastiach (</a:t>
            </a:r>
            <a:r>
              <a:rPr lang="sk-SK" sz="1200" dirty="0" err="1"/>
              <a:t>kastanozeme</a:t>
            </a:r>
            <a:r>
              <a:rPr lang="sk-SK" sz="1200" dirty="0"/>
              <a:t>, zasolené pôdy, </a:t>
            </a:r>
            <a:r>
              <a:rPr lang="sk-SK" sz="1200" dirty="0" err="1"/>
              <a:t>arenosoly</a:t>
            </a:r>
            <a:r>
              <a:rPr lang="sk-SK" sz="1200" dirty="0"/>
              <a:t> a niektoré </a:t>
            </a:r>
            <a:r>
              <a:rPr lang="sk-SK" sz="1200" dirty="0" err="1"/>
              <a:t>leptosoly</a:t>
            </a:r>
            <a:r>
              <a:rPr lang="sk-SK" sz="1200" dirty="0"/>
              <a:t> a </a:t>
            </a:r>
            <a:r>
              <a:rPr lang="sk-SK" sz="1200" dirty="0" err="1"/>
              <a:t>regosoly</a:t>
            </a:r>
            <a:r>
              <a:rPr lang="sk-SK" sz="1200" dirty="0"/>
              <a:t>). Pôdy s vysokým obsahom humusu vznikajú a vyvíjajú sa aj v </a:t>
            </a:r>
            <a:r>
              <a:rPr lang="sk-SK" sz="1200" dirty="0" err="1"/>
              <a:t>hygromorfnom</a:t>
            </a:r>
            <a:r>
              <a:rPr lang="sk-SK" sz="1200" dirty="0"/>
              <a:t> nezasolenom prostredí. Patria k nim </a:t>
            </a:r>
            <a:r>
              <a:rPr lang="sk-SK" sz="1200" b="1" dirty="0"/>
              <a:t>gleje a </a:t>
            </a:r>
            <a:r>
              <a:rPr lang="sk-SK" sz="1200" b="1" dirty="0" err="1"/>
              <a:t>čiernice</a:t>
            </a:r>
            <a:endParaRPr lang="sk-SK" sz="1200" dirty="0"/>
          </a:p>
        </p:txBody>
      </p:sp>
      <p:pic>
        <p:nvPicPr>
          <p:cNvPr id="6" name="Picture 5">
            <a:extLst>
              <a:ext uri="{FF2B5EF4-FFF2-40B4-BE49-F238E27FC236}">
                <a16:creationId xmlns:a16="http://schemas.microsoft.com/office/drawing/2014/main" id="{58C6561A-AA24-3EBB-26BD-781CCABA7BFD}"/>
              </a:ext>
            </a:extLst>
          </p:cNvPr>
          <p:cNvPicPr>
            <a:picLocks noChangeAspect="1"/>
          </p:cNvPicPr>
          <p:nvPr/>
        </p:nvPicPr>
        <p:blipFill>
          <a:blip r:embed="rId2"/>
          <a:stretch>
            <a:fillRect/>
          </a:stretch>
        </p:blipFill>
        <p:spPr>
          <a:xfrm>
            <a:off x="7038256" y="620783"/>
            <a:ext cx="5153744" cy="5877745"/>
          </a:xfrm>
          <a:prstGeom prst="rect">
            <a:avLst/>
          </a:prstGeom>
        </p:spPr>
      </p:pic>
    </p:spTree>
    <p:extLst>
      <p:ext uri="{BB962C8B-B14F-4D97-AF65-F5344CB8AC3E}">
        <p14:creationId xmlns:p14="http://schemas.microsoft.com/office/powerpoint/2010/main" val="2822542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36675-B654-136C-193D-B584DFD53EE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493E927-F418-5903-2A1F-073A030336D1}"/>
              </a:ext>
            </a:extLst>
          </p:cNvPr>
          <p:cNvSpPr>
            <a:spLocks noGrp="1"/>
          </p:cNvSpPr>
          <p:nvPr>
            <p:ph type="title"/>
          </p:nvPr>
        </p:nvSpPr>
        <p:spPr>
          <a:xfrm>
            <a:off x="395926" y="273377"/>
            <a:ext cx="10119674" cy="694812"/>
          </a:xfrm>
        </p:spPr>
        <p:txBody>
          <a:bodyPr>
            <a:normAutofit/>
          </a:bodyPr>
          <a:lstStyle/>
          <a:p>
            <a:r>
              <a:rPr lang="pt-BR" sz="3200" b="1" dirty="0"/>
              <a:t>Zákonitosti rozšírenia pôd</a:t>
            </a:r>
          </a:p>
        </p:txBody>
      </p:sp>
      <p:sp>
        <p:nvSpPr>
          <p:cNvPr id="7" name="Zástupný objekt pre obsah 2">
            <a:extLst>
              <a:ext uri="{FF2B5EF4-FFF2-40B4-BE49-F238E27FC236}">
                <a16:creationId xmlns:a16="http://schemas.microsoft.com/office/drawing/2014/main" id="{14A21ACD-7A6B-9C7A-7C8C-7B31DD8471F6}"/>
              </a:ext>
            </a:extLst>
          </p:cNvPr>
          <p:cNvSpPr>
            <a:spLocks noGrp="1"/>
          </p:cNvSpPr>
          <p:nvPr>
            <p:ph idx="1"/>
          </p:nvPr>
        </p:nvSpPr>
        <p:spPr>
          <a:xfrm>
            <a:off x="304797" y="1082489"/>
            <a:ext cx="11785603" cy="5661210"/>
          </a:xfrm>
        </p:spPr>
        <p:txBody>
          <a:bodyPr>
            <a:noAutofit/>
          </a:bodyPr>
          <a:lstStyle/>
          <a:p>
            <a:pPr>
              <a:lnSpc>
                <a:spcPct val="150000"/>
              </a:lnSpc>
              <a:buClr>
                <a:schemeClr val="tx2">
                  <a:lumMod val="75000"/>
                </a:schemeClr>
              </a:buClr>
            </a:pPr>
            <a:r>
              <a:rPr lang="sk-SK" sz="1400" dirty="0"/>
              <a:t>Podľa </a:t>
            </a:r>
            <a:r>
              <a:rPr lang="sk-SK" sz="1400" dirty="0" err="1"/>
              <a:t>Rozanova</a:t>
            </a:r>
            <a:r>
              <a:rPr lang="sk-SK" sz="1400" dirty="0"/>
              <a:t> (1977) patria k hlavným zákonom geografie pôd sveta tieto princípy:</a:t>
            </a:r>
          </a:p>
          <a:p>
            <a:pPr lvl="1">
              <a:buClr>
                <a:schemeClr val="tx2">
                  <a:lumMod val="75000"/>
                </a:schemeClr>
              </a:buClr>
            </a:pPr>
            <a:r>
              <a:rPr lang="sk-SK" sz="1200" b="1" dirty="0" err="1"/>
              <a:t>zonálnosť</a:t>
            </a:r>
            <a:r>
              <a:rPr lang="sk-SK" sz="1200" b="1" dirty="0"/>
              <a:t> pôd sveta</a:t>
            </a:r>
          </a:p>
          <a:p>
            <a:pPr lvl="1">
              <a:buClr>
                <a:schemeClr val="tx2">
                  <a:lumMod val="75000"/>
                </a:schemeClr>
              </a:buClr>
            </a:pPr>
            <a:r>
              <a:rPr lang="sk-SK" sz="1200" b="1" dirty="0"/>
              <a:t>geochemická spojitosť pôd</a:t>
            </a:r>
          </a:p>
          <a:p>
            <a:pPr lvl="1">
              <a:buClr>
                <a:schemeClr val="tx2">
                  <a:lumMod val="75000"/>
                </a:schemeClr>
              </a:buClr>
            </a:pPr>
            <a:r>
              <a:rPr lang="sk-SK" sz="1200" b="1" dirty="0"/>
              <a:t>rôzny vek pôd</a:t>
            </a:r>
          </a:p>
          <a:p>
            <a:pPr lvl="1">
              <a:buClr>
                <a:schemeClr val="tx2">
                  <a:lumMod val="75000"/>
                </a:schemeClr>
              </a:buClr>
            </a:pPr>
            <a:r>
              <a:rPr lang="sk-SK" sz="1200" b="1" dirty="0" err="1"/>
              <a:t>polygeneza</a:t>
            </a:r>
            <a:r>
              <a:rPr lang="sk-SK" sz="1200" b="1" dirty="0"/>
              <a:t> pôd</a:t>
            </a:r>
          </a:p>
          <a:p>
            <a:pPr lvl="1">
              <a:buClr>
                <a:schemeClr val="tx2">
                  <a:lumMod val="75000"/>
                </a:schemeClr>
              </a:buClr>
            </a:pPr>
            <a:r>
              <a:rPr lang="sk-SK" sz="1200" b="1" dirty="0"/>
              <a:t>divergencia a konvergencia pôd</a:t>
            </a:r>
          </a:p>
          <a:p>
            <a:pPr lvl="1">
              <a:buClr>
                <a:schemeClr val="tx2">
                  <a:lumMod val="75000"/>
                </a:schemeClr>
              </a:buClr>
            </a:pPr>
            <a:r>
              <a:rPr lang="sk-SK" sz="1200" b="1" dirty="0" err="1"/>
              <a:t>polycyklickosť</a:t>
            </a:r>
            <a:r>
              <a:rPr lang="sk-SK" sz="1200" b="1" dirty="0"/>
              <a:t> pôd</a:t>
            </a:r>
          </a:p>
          <a:p>
            <a:pPr lvl="1">
              <a:buClr>
                <a:schemeClr val="tx2">
                  <a:lumMod val="75000"/>
                </a:schemeClr>
              </a:buClr>
            </a:pPr>
            <a:r>
              <a:rPr lang="sk-SK" sz="1200" b="1" dirty="0"/>
              <a:t>evolučný rozvoj pôd</a:t>
            </a:r>
          </a:p>
          <a:p>
            <a:pPr>
              <a:lnSpc>
                <a:spcPct val="150000"/>
              </a:lnSpc>
              <a:buClr>
                <a:schemeClr val="tx2">
                  <a:lumMod val="75000"/>
                </a:schemeClr>
              </a:buClr>
            </a:pPr>
            <a:r>
              <a:rPr lang="sk-SK" sz="1400" dirty="0"/>
              <a:t>Tieto zákony pôsobia nepretržite a súčasne od začiatku </a:t>
            </a:r>
            <a:r>
              <a:rPr lang="sk-SK" sz="1400" dirty="0" err="1"/>
              <a:t>pôdotvorného</a:t>
            </a:r>
            <a:r>
              <a:rPr lang="sk-SK" sz="1400" dirty="0"/>
              <a:t> procesu na zemskom povrchu. Iba komplex týchto zákonov umožňuje vysvetliť štruktúru, </a:t>
            </a:r>
            <a:r>
              <a:rPr lang="sk-SK" sz="1400" dirty="0" err="1"/>
              <a:t>génézu</a:t>
            </a:r>
            <a:r>
              <a:rPr lang="sk-SK" sz="1400" dirty="0"/>
              <a:t> a vlastnosti pôdneho pokryvu Zeme</a:t>
            </a:r>
          </a:p>
          <a:p>
            <a:pPr>
              <a:lnSpc>
                <a:spcPct val="150000"/>
              </a:lnSpc>
              <a:buClr>
                <a:schemeClr val="tx2">
                  <a:lumMod val="75000"/>
                </a:schemeClr>
              </a:buClr>
            </a:pPr>
            <a:r>
              <a:rPr lang="sk-SK" sz="1400" dirty="0"/>
              <a:t>Prvým princípom geografie pôd sveta je </a:t>
            </a:r>
            <a:r>
              <a:rPr lang="sk-SK" sz="1400" b="1" dirty="0"/>
              <a:t>zákon svetovej pôdnej </a:t>
            </a:r>
            <a:r>
              <a:rPr lang="sk-SK" sz="1400" b="1" dirty="0" err="1"/>
              <a:t>zonality</a:t>
            </a:r>
            <a:r>
              <a:rPr lang="sk-SK" sz="1400" b="1" dirty="0"/>
              <a:t> </a:t>
            </a:r>
            <a:r>
              <a:rPr lang="sk-SK" sz="1400" dirty="0"/>
              <a:t>- prvýkrát ho formuloval </a:t>
            </a:r>
            <a:r>
              <a:rPr lang="sk-SK" sz="1400" dirty="0" err="1"/>
              <a:t>Dokučajev</a:t>
            </a:r>
            <a:r>
              <a:rPr lang="sk-SK" sz="1400" dirty="0"/>
              <a:t> na základe učenia o faktoroch </a:t>
            </a:r>
            <a:r>
              <a:rPr lang="sk-SK" sz="1400" dirty="0" err="1"/>
              <a:t>pôdotvorného</a:t>
            </a:r>
            <a:r>
              <a:rPr lang="sk-SK" sz="1400" dirty="0"/>
              <a:t> procesu (</a:t>
            </a:r>
            <a:r>
              <a:rPr lang="sk-SK" sz="1400" b="1" dirty="0"/>
              <a:t>klíma je určujúcim faktorom </a:t>
            </a:r>
            <a:r>
              <a:rPr lang="sk-SK" sz="1400" dirty="0"/>
              <a:t>geografie pôd sveta) </a:t>
            </a:r>
          </a:p>
          <a:p>
            <a:pPr>
              <a:lnSpc>
                <a:spcPct val="150000"/>
              </a:lnSpc>
              <a:buClr>
                <a:schemeClr val="tx2">
                  <a:lumMod val="75000"/>
                </a:schemeClr>
              </a:buClr>
            </a:pPr>
            <a:r>
              <a:rPr lang="sk-SK" sz="1400" dirty="0"/>
              <a:t>Teoretickým základom, ktorý zdôvodňuje existenciu krajinných geografických pásiem a zón, sú poznatky o energetike </a:t>
            </a:r>
            <a:r>
              <a:rPr lang="sk-SK" sz="1400" dirty="0" err="1"/>
              <a:t>pôdotvorného</a:t>
            </a:r>
            <a:r>
              <a:rPr lang="sk-SK" sz="1400" dirty="0"/>
              <a:t> procesu. Z prvého zákona termodynamiky vyplýva, že práca </a:t>
            </a:r>
            <a:r>
              <a:rPr lang="sk-SK" sz="1400" dirty="0" err="1"/>
              <a:t>pôdotvorného</a:t>
            </a:r>
            <a:r>
              <a:rPr lang="sk-SK" sz="1400" dirty="0"/>
              <a:t> procesu je prakticky určená </a:t>
            </a:r>
            <a:r>
              <a:rPr lang="sk-SK" sz="1400" b="1" dirty="0"/>
              <a:t>prívodom slnečnej energie</a:t>
            </a:r>
            <a:r>
              <a:rPr lang="sk-SK" sz="1400" dirty="0"/>
              <a:t> na povrch Zeme a </a:t>
            </a:r>
            <a:r>
              <a:rPr lang="sk-SK" sz="1400" b="1" dirty="0"/>
              <a:t>ovlhčením územia </a:t>
            </a:r>
            <a:r>
              <a:rPr lang="sk-SK" sz="1400" dirty="0"/>
              <a:t>(</a:t>
            </a:r>
            <a:r>
              <a:rPr lang="sk-SK" sz="1400" dirty="0" err="1"/>
              <a:t>Volobujev</a:t>
            </a:r>
            <a:r>
              <a:rPr lang="sk-SK" sz="1400" dirty="0"/>
              <a:t>, 1973). Tým je daný výskyt pôdnych pásiem, zón a klimatických provincií, čiže fácií. V súčasnosti však tento zákon nie je považovaný za hlavný a už vôbec nie za jediný zákon geografie pôd sveta</a:t>
            </a:r>
          </a:p>
        </p:txBody>
      </p:sp>
    </p:spTree>
    <p:extLst>
      <p:ext uri="{BB962C8B-B14F-4D97-AF65-F5344CB8AC3E}">
        <p14:creationId xmlns:p14="http://schemas.microsoft.com/office/powerpoint/2010/main" val="21490400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68974-14BD-0026-A77E-5780BBC971E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5D7573E-4A26-D1DB-172E-532BD00494E7}"/>
              </a:ext>
            </a:extLst>
          </p:cNvPr>
          <p:cNvSpPr>
            <a:spLocks noGrp="1"/>
          </p:cNvSpPr>
          <p:nvPr>
            <p:ph type="title"/>
          </p:nvPr>
        </p:nvSpPr>
        <p:spPr>
          <a:xfrm>
            <a:off x="395926" y="273377"/>
            <a:ext cx="10119674" cy="694812"/>
          </a:xfrm>
        </p:spPr>
        <p:txBody>
          <a:bodyPr>
            <a:normAutofit/>
          </a:bodyPr>
          <a:lstStyle/>
          <a:p>
            <a:r>
              <a:rPr lang="sk-SK" sz="3200" b="1" dirty="0"/>
              <a:t>Pôdy v regionálnej a planetárnej dimenzii</a:t>
            </a:r>
            <a:endParaRPr lang="pt-BR" sz="3200" b="1" dirty="0"/>
          </a:p>
        </p:txBody>
      </p:sp>
      <p:sp>
        <p:nvSpPr>
          <p:cNvPr id="7" name="Zástupný objekt pre obsah 2">
            <a:extLst>
              <a:ext uri="{FF2B5EF4-FFF2-40B4-BE49-F238E27FC236}">
                <a16:creationId xmlns:a16="http://schemas.microsoft.com/office/drawing/2014/main" id="{167C9513-B387-140F-A10C-9B0F9C91BF89}"/>
              </a:ext>
            </a:extLst>
          </p:cNvPr>
          <p:cNvSpPr>
            <a:spLocks noGrp="1"/>
          </p:cNvSpPr>
          <p:nvPr>
            <p:ph idx="1"/>
          </p:nvPr>
        </p:nvSpPr>
        <p:spPr>
          <a:xfrm>
            <a:off x="304798" y="1082489"/>
            <a:ext cx="11887202" cy="5661210"/>
          </a:xfrm>
        </p:spPr>
        <p:txBody>
          <a:bodyPr>
            <a:noAutofit/>
          </a:bodyPr>
          <a:lstStyle/>
          <a:p>
            <a:pPr>
              <a:lnSpc>
                <a:spcPct val="150000"/>
              </a:lnSpc>
              <a:buClr>
                <a:schemeClr val="tx2">
                  <a:lumMod val="75000"/>
                </a:schemeClr>
              </a:buClr>
            </a:pPr>
            <a:r>
              <a:rPr lang="sk-SK" sz="1400" b="1" dirty="0"/>
              <a:t>Na svahoch pohorí môžeme pozorovať výškovú stupňovitosť pôd</a:t>
            </a:r>
            <a:r>
              <a:rPr lang="sk-SK" sz="1400" dirty="0"/>
              <a:t>, ktorá je dôsledkom nárastu </a:t>
            </a:r>
            <a:r>
              <a:rPr lang="sk-SK" sz="1400" dirty="0" err="1"/>
              <a:t>humídnosti</a:t>
            </a:r>
            <a:r>
              <a:rPr lang="sk-SK" sz="1400" dirty="0"/>
              <a:t> klímy a znižovania teploty vzduchu od úpätia k vrcholu pohoria. Podobne ako pôdy menia sa aj rastlinné spoločenstvá. Na svahoch pohorí tak vznikajú aj ľudským okom ľahko rozlíšiteľné vegetačné stupne s dominujúcim rastlinným druhom alebo skupinou dominujúcich rastlinných foriem alebo druhov</a:t>
            </a:r>
          </a:p>
          <a:p>
            <a:pPr>
              <a:lnSpc>
                <a:spcPct val="150000"/>
              </a:lnSpc>
              <a:buClr>
                <a:schemeClr val="tx2">
                  <a:lumMod val="75000"/>
                </a:schemeClr>
              </a:buClr>
            </a:pPr>
            <a:r>
              <a:rPr lang="sk-SK" sz="1400" dirty="0"/>
              <a:t>Aj keď jednotlivé výškové stupne sú prejavom bioklimatických podmienok ich vznik je podmienený orografiou. Bez existencie pohoria nemôžeme očakávať výškou podmienenú bioklimatickú odozvu. Existencia pohoria, v rámci ktorého sa prejaví výšková bioklimatická stupňovitosť, častejšie označovaná ako </a:t>
            </a:r>
            <a:r>
              <a:rPr lang="sk-SK" sz="1400" b="1" dirty="0"/>
              <a:t>výšková </a:t>
            </a:r>
            <a:r>
              <a:rPr lang="sk-SK" sz="1400" b="1" dirty="0" err="1"/>
              <a:t>zonálnosť</a:t>
            </a:r>
            <a:r>
              <a:rPr lang="sk-SK" sz="1400" dirty="0"/>
              <a:t>, </a:t>
            </a:r>
            <a:r>
              <a:rPr lang="sk-SK" sz="1400" b="1" dirty="0"/>
              <a:t>narúša prejavy celoplanetárnej horizontálnej </a:t>
            </a:r>
            <a:r>
              <a:rPr lang="sk-SK" sz="1400" b="1" dirty="0" err="1"/>
              <a:t>zonálnosti</a:t>
            </a:r>
            <a:r>
              <a:rPr lang="sk-SK" sz="1400" b="1" dirty="0"/>
              <a:t> </a:t>
            </a:r>
            <a:r>
              <a:rPr lang="sk-SK" sz="1400" dirty="0"/>
              <a:t>podmienenej zemepisnou šírkou. Pôsobí teda </a:t>
            </a:r>
            <a:r>
              <a:rPr lang="sk-SK" sz="1400" dirty="0" err="1"/>
              <a:t>intrazonálne</a:t>
            </a:r>
            <a:r>
              <a:rPr lang="sk-SK" sz="1400" dirty="0"/>
              <a:t>. To znamená, že pôdy, ktorých vznik na danom mieste je prejavom výškovej stupňovitosti, nemôžeme zaradiť medzi </a:t>
            </a:r>
            <a:r>
              <a:rPr lang="sk-SK" sz="1400" dirty="0" err="1"/>
              <a:t>zonálne</a:t>
            </a:r>
            <a:r>
              <a:rPr lang="sk-SK" sz="1400" dirty="0"/>
              <a:t> pôdy. Jednotlivé prejavy horizontálnej </a:t>
            </a:r>
            <a:r>
              <a:rPr lang="sk-SK" sz="1400" dirty="0" err="1"/>
              <a:t>zonálnosť</a:t>
            </a:r>
            <a:r>
              <a:rPr lang="sk-SK" sz="1400" dirty="0"/>
              <a:t> klímy narúša aj </a:t>
            </a:r>
            <a:r>
              <a:rPr lang="sk-SK" sz="1400" dirty="0" err="1"/>
              <a:t>provincionálnosť</a:t>
            </a:r>
            <a:r>
              <a:rPr lang="sk-SK" sz="1400" dirty="0"/>
              <a:t> klímy, </a:t>
            </a:r>
            <a:r>
              <a:rPr lang="sk-SK" sz="1400" dirty="0" err="1"/>
              <a:t>bioty</a:t>
            </a:r>
            <a:r>
              <a:rPr lang="sk-SK" sz="1400" dirty="0"/>
              <a:t> a pôd. Koncepcia </a:t>
            </a:r>
            <a:r>
              <a:rPr lang="sk-SK" sz="1400" dirty="0" err="1"/>
              <a:t>provincionálnosti</a:t>
            </a:r>
            <a:r>
              <a:rPr lang="sk-SK" sz="1400" dirty="0"/>
              <a:t> priestoru je založená na skutočnosti, že v rámci jednotlivých horizontálnych pásiem dochádza k určitým odchýlkam v pôsobení klimatických, biotických ale aj iných faktorov. Na základe týchto odchýlok môžeme konkrétne pásmo rozčleniť na jednotlivé dostatočne veľké provincie. Jednou z najčastejšie sa prejavujúcich príčin vzniku </a:t>
            </a:r>
            <a:r>
              <a:rPr lang="sk-SK" sz="1400" dirty="0" err="1"/>
              <a:t>provincionálnosti</a:t>
            </a:r>
            <a:r>
              <a:rPr lang="sk-SK" sz="1400" dirty="0"/>
              <a:t> geografického priestoru je </a:t>
            </a:r>
            <a:r>
              <a:rPr lang="sk-SK" sz="1400" dirty="0" err="1"/>
              <a:t>kontinentalita</a:t>
            </a:r>
            <a:r>
              <a:rPr lang="sk-SK" sz="1400" dirty="0"/>
              <a:t> klímy</a:t>
            </a:r>
          </a:p>
          <a:p>
            <a:pPr>
              <a:lnSpc>
                <a:spcPct val="150000"/>
              </a:lnSpc>
              <a:buClr>
                <a:schemeClr val="tx2">
                  <a:lumMod val="75000"/>
                </a:schemeClr>
              </a:buClr>
            </a:pPr>
            <a:r>
              <a:rPr lang="sk-SK" sz="1400" b="1" dirty="0"/>
              <a:t>Horizontálna </a:t>
            </a:r>
            <a:r>
              <a:rPr lang="sk-SK" sz="1400" b="1" dirty="0" err="1"/>
              <a:t>zonálnosť</a:t>
            </a:r>
            <a:r>
              <a:rPr lang="sk-SK" sz="1400" b="1" dirty="0"/>
              <a:t> </a:t>
            </a:r>
            <a:r>
              <a:rPr lang="sk-SK" sz="1400" dirty="0"/>
              <a:t>je výsledok </a:t>
            </a:r>
            <a:r>
              <a:rPr lang="sk-SK" sz="1400" b="1" dirty="0"/>
              <a:t>kontinentálnych a planetárnych klimatických procesov</a:t>
            </a:r>
            <a:r>
              <a:rPr lang="sk-SK" sz="1400" dirty="0"/>
              <a:t>, ktoré súvisia so zmenami náklonu zemskej osi. Tieto javy spôsobujú rozdiely v úhrnoch priameho slnečného žiarenia dopadajúceho na zemský povrch v rôznych zemepisných šírkach a teda i rozdiely v tepelných pomeroch. Nerovnomerné zohrievania zemského povrchu a atmosféry je príčinou vzniku celoplanetárnej veternej cirkulácie, ktorá je hlavnou príčinou nerovnomerného rozdelenia zrážok v rámci planéty</a:t>
            </a:r>
            <a:endParaRPr lang="sk-SK" sz="1200" dirty="0"/>
          </a:p>
        </p:txBody>
      </p:sp>
    </p:spTree>
    <p:extLst>
      <p:ext uri="{BB962C8B-B14F-4D97-AF65-F5344CB8AC3E}">
        <p14:creationId xmlns:p14="http://schemas.microsoft.com/office/powerpoint/2010/main" val="37958739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5EB36-79CC-0A75-4CED-5303175AE08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5B472ED-B002-A1FC-765E-5176EFD6EA9B}"/>
              </a:ext>
            </a:extLst>
          </p:cNvPr>
          <p:cNvSpPr>
            <a:spLocks noGrp="1"/>
          </p:cNvSpPr>
          <p:nvPr>
            <p:ph type="title"/>
          </p:nvPr>
        </p:nvSpPr>
        <p:spPr>
          <a:xfrm>
            <a:off x="395926" y="273377"/>
            <a:ext cx="10119674" cy="694812"/>
          </a:xfrm>
        </p:spPr>
        <p:txBody>
          <a:bodyPr>
            <a:normAutofit/>
          </a:bodyPr>
          <a:lstStyle/>
          <a:p>
            <a:r>
              <a:rPr lang="sk-SK" sz="3200" b="1" dirty="0" err="1"/>
              <a:t>Provincionálnosť</a:t>
            </a:r>
            <a:r>
              <a:rPr lang="sk-SK" sz="3200" b="1" dirty="0"/>
              <a:t> pôdnej pokrývky</a:t>
            </a:r>
            <a:endParaRPr lang="pt-BR" sz="3200" b="1" dirty="0"/>
          </a:p>
        </p:txBody>
      </p:sp>
      <p:sp>
        <p:nvSpPr>
          <p:cNvPr id="7" name="Zástupný objekt pre obsah 2">
            <a:extLst>
              <a:ext uri="{FF2B5EF4-FFF2-40B4-BE49-F238E27FC236}">
                <a16:creationId xmlns:a16="http://schemas.microsoft.com/office/drawing/2014/main" id="{034077EB-A0D0-EA56-A99D-5277B4E7E88D}"/>
              </a:ext>
            </a:extLst>
          </p:cNvPr>
          <p:cNvSpPr>
            <a:spLocks noGrp="1"/>
          </p:cNvSpPr>
          <p:nvPr>
            <p:ph idx="1"/>
          </p:nvPr>
        </p:nvSpPr>
        <p:spPr>
          <a:xfrm>
            <a:off x="304798" y="1082489"/>
            <a:ext cx="11325227" cy="5661210"/>
          </a:xfrm>
        </p:spPr>
        <p:txBody>
          <a:bodyPr>
            <a:noAutofit/>
          </a:bodyPr>
          <a:lstStyle/>
          <a:p>
            <a:pPr>
              <a:lnSpc>
                <a:spcPct val="150000"/>
              </a:lnSpc>
              <a:buClr>
                <a:schemeClr val="tx2">
                  <a:lumMod val="75000"/>
                </a:schemeClr>
              </a:buClr>
            </a:pPr>
            <a:r>
              <a:rPr lang="sk-SK" sz="1400" dirty="0" err="1"/>
              <a:t>Prasolov</a:t>
            </a:r>
            <a:r>
              <a:rPr lang="sk-SK" sz="1400" dirty="0"/>
              <a:t> (1916) si všimol, že i </a:t>
            </a:r>
            <a:r>
              <a:rPr lang="sk-SK" sz="1400" b="1" dirty="0"/>
              <a:t>malé zmeny relatívne </a:t>
            </a:r>
            <a:r>
              <a:rPr lang="sk-SK" sz="1400" dirty="0"/>
              <a:t>homogénnej kontinentálnej </a:t>
            </a:r>
            <a:r>
              <a:rPr lang="sk-SK" sz="1400" b="1" dirty="0"/>
              <a:t>klímy</a:t>
            </a:r>
            <a:r>
              <a:rPr lang="sk-SK" sz="1400" dirty="0"/>
              <a:t> Eurázie sa </a:t>
            </a:r>
            <a:r>
              <a:rPr lang="sk-SK" sz="1400" b="1" dirty="0"/>
              <a:t>odrážajú v zmenách v štruktúre pôdnej pokrývky</a:t>
            </a:r>
            <a:endParaRPr lang="sk-SK" sz="1400" dirty="0"/>
          </a:p>
          <a:p>
            <a:pPr>
              <a:lnSpc>
                <a:spcPct val="150000"/>
              </a:lnSpc>
              <a:buClr>
                <a:schemeClr val="tx2">
                  <a:lumMod val="75000"/>
                </a:schemeClr>
              </a:buClr>
            </a:pPr>
            <a:r>
              <a:rPr lang="sk-SK" sz="1400" dirty="0" err="1"/>
              <a:t>Gerasimov</a:t>
            </a:r>
            <a:r>
              <a:rPr lang="sk-SK" sz="1400" dirty="0"/>
              <a:t> (1945) upozornil na </a:t>
            </a:r>
            <a:r>
              <a:rPr lang="sk-SK" sz="1400" b="1" dirty="0"/>
              <a:t>rozdiely v štruktúre pôdnej pokrývky spôsobené </a:t>
            </a:r>
            <a:r>
              <a:rPr lang="sk-SK" sz="1400" b="1" dirty="0" err="1"/>
              <a:t>kontinentalitou</a:t>
            </a:r>
            <a:r>
              <a:rPr lang="sk-SK" sz="1400" b="1" dirty="0"/>
              <a:t> alebo </a:t>
            </a:r>
            <a:r>
              <a:rPr lang="sk-SK" sz="1400" b="1" dirty="0" err="1"/>
              <a:t>oceanitou</a:t>
            </a:r>
            <a:r>
              <a:rPr lang="sk-SK" sz="1400" b="1" dirty="0"/>
              <a:t> </a:t>
            </a:r>
            <a:r>
              <a:rPr lang="sk-SK" sz="1400" dirty="0"/>
              <a:t>podnebia na rôznych miestach Zeme. Keďže provincie jednotlivých horizontálnych pôdnych zón bývajú veľmi rozsiahle môžeme ich na základe zjemnenia kritérií, resp. odlišnosti deliť ďalej na subprovincie. Dostaneme sa tak k hierarchickému usporiadaniu pôdnych provincií, u ktorého na dolnej úrovni budú provincie, ktoré sa môžu územne zhodovať s regionálnymi geografickými indivíduami</a:t>
            </a:r>
          </a:p>
          <a:p>
            <a:pPr>
              <a:lnSpc>
                <a:spcPct val="150000"/>
              </a:lnSpc>
              <a:buClr>
                <a:schemeClr val="tx2">
                  <a:lumMod val="75000"/>
                </a:schemeClr>
              </a:buClr>
            </a:pPr>
            <a:r>
              <a:rPr lang="sk-SK" sz="1400" b="1" dirty="0" err="1"/>
              <a:t>Kontintentálny</a:t>
            </a:r>
            <a:r>
              <a:rPr lang="sk-SK" sz="1400" b="1" dirty="0"/>
              <a:t> alebo oceánsky charakter podnebia </a:t>
            </a:r>
            <a:r>
              <a:rPr lang="sk-SK" sz="1400" dirty="0"/>
              <a:t>sa najvýraznejšie prejavuje v </a:t>
            </a:r>
            <a:r>
              <a:rPr lang="sk-SK" sz="1400" b="1" dirty="0"/>
              <a:t>severnom miernom klimatickom pásme</a:t>
            </a:r>
            <a:r>
              <a:rPr lang="sk-SK" sz="1400" dirty="0"/>
              <a:t>. Je to spôsobené hlbokým vnútrozemím Eurázie a Severnej Ameriky ale i prevažujúcimi teplými a studenými morskými prúdmi na ich západných a východných pobrežiach. Teplé prúdy na západných pobrežiach sú príčinou oveľa teplejších zím v porovnaní s východnými časťami týchto pevninských blokov. Naopak studené morské prúdy na východných pobrežiach sú príčinou oveľa tuhších zím. Rozdiel medzi západnou časťou Eurázie a východnou časťou Severnej Ameriky mierneho pásma je aj v tom, že znižovanie zrážkových úhrnov smerom do vnútrozemia je v Európe oveľa pozvoľnejšie. </a:t>
            </a:r>
          </a:p>
          <a:p>
            <a:pPr>
              <a:lnSpc>
                <a:spcPct val="150000"/>
              </a:lnSpc>
              <a:buClr>
                <a:schemeClr val="tx2">
                  <a:lumMod val="75000"/>
                </a:schemeClr>
              </a:buClr>
            </a:pPr>
            <a:r>
              <a:rPr lang="sk-SK" sz="1400" dirty="0"/>
              <a:t>Na krajnom východe Európy v predhorí Uralu a na západnej Sibíri je to napr. </a:t>
            </a:r>
            <a:r>
              <a:rPr lang="sk-SK" sz="1400" b="1" dirty="0"/>
              <a:t>rastúca „</a:t>
            </a:r>
            <a:r>
              <a:rPr lang="sk-SK" sz="1400" b="1" dirty="0" err="1"/>
              <a:t>jazykovitosť</a:t>
            </a:r>
            <a:r>
              <a:rPr lang="sk-SK" sz="1400" b="1" dirty="0"/>
              <a:t>“ černozemí</a:t>
            </a:r>
            <a:r>
              <a:rPr lang="sk-SK" sz="1400" dirty="0"/>
              <a:t>. </a:t>
            </a:r>
            <a:r>
              <a:rPr lang="sk-SK" sz="1400" dirty="0" err="1"/>
              <a:t>Jazykovitosť</a:t>
            </a:r>
            <a:r>
              <a:rPr lang="sk-SK" sz="1400" dirty="0"/>
              <a:t> východných černozemí je spôsobená vznikom trhlín v pôdnom profile počas sibírskej zimy a zaplnením týchto trhlín pôdnou hmotou bohatšou na humus v jarnom období</a:t>
            </a:r>
            <a:endParaRPr lang="sk-SK" sz="1200" dirty="0"/>
          </a:p>
        </p:txBody>
      </p:sp>
    </p:spTree>
    <p:extLst>
      <p:ext uri="{BB962C8B-B14F-4D97-AF65-F5344CB8AC3E}">
        <p14:creationId xmlns:p14="http://schemas.microsoft.com/office/powerpoint/2010/main" val="380198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D2E2D-1431-7AD0-5234-307CD11EE680}"/>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FDE1BE5-B1FD-A796-8833-4628D4C520DF}"/>
              </a:ext>
            </a:extLst>
          </p:cNvPr>
          <p:cNvSpPr>
            <a:spLocks noGrp="1"/>
          </p:cNvSpPr>
          <p:nvPr>
            <p:ph type="title"/>
          </p:nvPr>
        </p:nvSpPr>
        <p:spPr>
          <a:xfrm>
            <a:off x="395926" y="273377"/>
            <a:ext cx="10119674" cy="694812"/>
          </a:xfrm>
        </p:spPr>
        <p:txBody>
          <a:bodyPr>
            <a:normAutofit/>
          </a:bodyPr>
          <a:lstStyle/>
          <a:p>
            <a:r>
              <a:rPr lang="sk-SK" sz="3200" b="1" dirty="0"/>
              <a:t>Výšková stupňovitosť pôd</a:t>
            </a:r>
            <a:endParaRPr lang="pt-BR" sz="3200" b="1" dirty="0"/>
          </a:p>
        </p:txBody>
      </p:sp>
      <p:sp>
        <p:nvSpPr>
          <p:cNvPr id="7" name="Zástupný objekt pre obsah 2">
            <a:extLst>
              <a:ext uri="{FF2B5EF4-FFF2-40B4-BE49-F238E27FC236}">
                <a16:creationId xmlns:a16="http://schemas.microsoft.com/office/drawing/2014/main" id="{F6760BCA-2508-29EB-27E3-787E2A9FA8D9}"/>
              </a:ext>
            </a:extLst>
          </p:cNvPr>
          <p:cNvSpPr>
            <a:spLocks noGrp="1"/>
          </p:cNvSpPr>
          <p:nvPr>
            <p:ph idx="1"/>
          </p:nvPr>
        </p:nvSpPr>
        <p:spPr>
          <a:xfrm>
            <a:off x="304798" y="1082489"/>
            <a:ext cx="6381752" cy="5661210"/>
          </a:xfrm>
        </p:spPr>
        <p:txBody>
          <a:bodyPr>
            <a:noAutofit/>
          </a:bodyPr>
          <a:lstStyle/>
          <a:p>
            <a:pPr>
              <a:lnSpc>
                <a:spcPct val="150000"/>
              </a:lnSpc>
              <a:buClr>
                <a:schemeClr val="tx2">
                  <a:lumMod val="75000"/>
                </a:schemeClr>
              </a:buClr>
            </a:pPr>
            <a:r>
              <a:rPr lang="sk-SK" sz="1400" b="1" dirty="0"/>
              <a:t>S narastajúcou nadmorskou výškou </a:t>
            </a:r>
            <a:r>
              <a:rPr lang="sk-SK" sz="1400" dirty="0"/>
              <a:t>sa mení klíma a vegetácia, Platí to vo všetkých svetových pohoriach. Na svahoch týchto pohorí v dôsledku zmien klimatických podmienok sa tvoria ekosystémy, ktoré sú v podobe postupných vertikálnych zón usporiadané do výškových stupňov. Na takúto diferenciáciu klímy a vegetácie reaguje aj pôdny kryt, ktorý svojou štruktúrou veľmi tesne kopíruje jednotlivé vegetačné stupne. Výšková stupňovitosť sa prejavuje v načrtnutej podobe, ak sú splnené nasledujúce podmienky:</a:t>
            </a:r>
          </a:p>
          <a:p>
            <a:pPr lvl="1">
              <a:lnSpc>
                <a:spcPct val="150000"/>
              </a:lnSpc>
              <a:buClr>
                <a:schemeClr val="tx2">
                  <a:lumMod val="75000"/>
                </a:schemeClr>
              </a:buClr>
            </a:pPr>
            <a:r>
              <a:rPr lang="sk-SK" sz="1200" b="1" dirty="0"/>
              <a:t>nárast nadmorskej výšky je dostatočný na postupnú zmenu klímy a vegetácie</a:t>
            </a:r>
            <a:endParaRPr lang="sk-SK" sz="1200" dirty="0"/>
          </a:p>
          <a:p>
            <a:pPr lvl="1">
              <a:lnSpc>
                <a:spcPct val="150000"/>
              </a:lnSpc>
              <a:buClr>
                <a:schemeClr val="tx2">
                  <a:lumMod val="75000"/>
                </a:schemeClr>
              </a:buClr>
            </a:pPr>
            <a:r>
              <a:rPr lang="sk-SK" sz="1200" b="1" dirty="0"/>
              <a:t>svahy sú pokryté podobným </a:t>
            </a:r>
            <a:r>
              <a:rPr lang="sk-SK" sz="1200" b="1" dirty="0" err="1"/>
              <a:t>pôdotvorným</a:t>
            </a:r>
            <a:r>
              <a:rPr lang="sk-SK" sz="1200" b="1" dirty="0"/>
              <a:t> substrátom</a:t>
            </a:r>
          </a:p>
          <a:p>
            <a:pPr lvl="1">
              <a:lnSpc>
                <a:spcPct val="150000"/>
              </a:lnSpc>
              <a:buClr>
                <a:schemeClr val="tx2">
                  <a:lumMod val="75000"/>
                </a:schemeClr>
              </a:buClr>
            </a:pPr>
            <a:r>
              <a:rPr lang="sk-SK" sz="1200" b="1" dirty="0"/>
              <a:t>absentujú antropogénne zásahy</a:t>
            </a:r>
          </a:p>
          <a:p>
            <a:pPr lvl="1">
              <a:lnSpc>
                <a:spcPct val="150000"/>
              </a:lnSpc>
              <a:buClr>
                <a:schemeClr val="tx2">
                  <a:lumMod val="75000"/>
                </a:schemeClr>
              </a:buClr>
            </a:pPr>
            <a:r>
              <a:rPr lang="sk-SK" sz="1200" b="1" dirty="0"/>
              <a:t>intenzita pôsobenia povrchovej, </a:t>
            </a:r>
            <a:r>
              <a:rPr lang="sk-SK" sz="1200" b="1" dirty="0" err="1"/>
              <a:t>hypodermickej</a:t>
            </a:r>
            <a:r>
              <a:rPr lang="sk-SK" sz="1200" b="1" dirty="0"/>
              <a:t> a podzemnej vody je minimálna</a:t>
            </a:r>
          </a:p>
          <a:p>
            <a:pPr lvl="1">
              <a:lnSpc>
                <a:spcPct val="150000"/>
              </a:lnSpc>
              <a:buClr>
                <a:schemeClr val="tx2">
                  <a:lumMod val="75000"/>
                </a:schemeClr>
              </a:buClr>
            </a:pPr>
            <a:r>
              <a:rPr lang="sk-SK" sz="1200" b="1" dirty="0"/>
              <a:t>neexistujú veľké rozdiely v dĺžke času, počas ktorého sa pôdy vyvíjali</a:t>
            </a:r>
          </a:p>
        </p:txBody>
      </p:sp>
      <p:pic>
        <p:nvPicPr>
          <p:cNvPr id="6" name="Picture 5">
            <a:extLst>
              <a:ext uri="{FF2B5EF4-FFF2-40B4-BE49-F238E27FC236}">
                <a16:creationId xmlns:a16="http://schemas.microsoft.com/office/drawing/2014/main" id="{7240A1FE-0E12-94A9-43EC-BE29F9EED843}"/>
              </a:ext>
            </a:extLst>
          </p:cNvPr>
          <p:cNvPicPr>
            <a:picLocks noChangeAspect="1"/>
          </p:cNvPicPr>
          <p:nvPr/>
        </p:nvPicPr>
        <p:blipFill>
          <a:blip r:embed="rId2"/>
          <a:stretch>
            <a:fillRect/>
          </a:stretch>
        </p:blipFill>
        <p:spPr>
          <a:xfrm>
            <a:off x="6832770" y="1"/>
            <a:ext cx="5359230" cy="3352800"/>
          </a:xfrm>
          <a:prstGeom prst="rect">
            <a:avLst/>
          </a:prstGeom>
        </p:spPr>
      </p:pic>
      <p:pic>
        <p:nvPicPr>
          <p:cNvPr id="4" name="Picture 3">
            <a:extLst>
              <a:ext uri="{FF2B5EF4-FFF2-40B4-BE49-F238E27FC236}">
                <a16:creationId xmlns:a16="http://schemas.microsoft.com/office/drawing/2014/main" id="{CC886074-354E-958F-A614-582907E68F42}"/>
              </a:ext>
            </a:extLst>
          </p:cNvPr>
          <p:cNvPicPr>
            <a:picLocks noChangeAspect="1"/>
          </p:cNvPicPr>
          <p:nvPr/>
        </p:nvPicPr>
        <p:blipFill>
          <a:blip r:embed="rId3"/>
          <a:stretch>
            <a:fillRect/>
          </a:stretch>
        </p:blipFill>
        <p:spPr>
          <a:xfrm>
            <a:off x="6832770" y="3801384"/>
            <a:ext cx="5359230" cy="2649889"/>
          </a:xfrm>
          <a:prstGeom prst="rect">
            <a:avLst/>
          </a:prstGeom>
        </p:spPr>
      </p:pic>
    </p:spTree>
    <p:extLst>
      <p:ext uri="{BB962C8B-B14F-4D97-AF65-F5344CB8AC3E}">
        <p14:creationId xmlns:p14="http://schemas.microsoft.com/office/powerpoint/2010/main" val="13510660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0595A-532E-2DAA-61C6-8BF9F4706E5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87B0283-B5FC-7C01-E775-CC822E437475}"/>
              </a:ext>
            </a:extLst>
          </p:cNvPr>
          <p:cNvSpPr>
            <a:spLocks noGrp="1"/>
          </p:cNvSpPr>
          <p:nvPr>
            <p:ph type="title"/>
          </p:nvPr>
        </p:nvSpPr>
        <p:spPr>
          <a:xfrm>
            <a:off x="395926" y="273377"/>
            <a:ext cx="10119674" cy="694812"/>
          </a:xfrm>
        </p:spPr>
        <p:txBody>
          <a:bodyPr>
            <a:normAutofit/>
          </a:bodyPr>
          <a:lstStyle/>
          <a:p>
            <a:r>
              <a:rPr lang="sk-SK" sz="3200" b="1" dirty="0"/>
              <a:t>Výšková stupňovitosť pôd</a:t>
            </a:r>
            <a:endParaRPr lang="pt-BR" sz="3200" b="1" dirty="0"/>
          </a:p>
        </p:txBody>
      </p:sp>
      <p:sp>
        <p:nvSpPr>
          <p:cNvPr id="7" name="Zástupný objekt pre obsah 2">
            <a:extLst>
              <a:ext uri="{FF2B5EF4-FFF2-40B4-BE49-F238E27FC236}">
                <a16:creationId xmlns:a16="http://schemas.microsoft.com/office/drawing/2014/main" id="{4905AE2A-FBBF-5AB7-2C38-DAA514446B85}"/>
              </a:ext>
            </a:extLst>
          </p:cNvPr>
          <p:cNvSpPr>
            <a:spLocks noGrp="1"/>
          </p:cNvSpPr>
          <p:nvPr>
            <p:ph idx="1"/>
          </p:nvPr>
        </p:nvSpPr>
        <p:spPr>
          <a:xfrm>
            <a:off x="304798" y="968189"/>
            <a:ext cx="8982077" cy="5775510"/>
          </a:xfrm>
        </p:spPr>
        <p:txBody>
          <a:bodyPr>
            <a:noAutofit/>
          </a:bodyPr>
          <a:lstStyle/>
          <a:p>
            <a:pPr>
              <a:lnSpc>
                <a:spcPct val="150000"/>
              </a:lnSpc>
              <a:spcBef>
                <a:spcPts val="300"/>
              </a:spcBef>
              <a:buClr>
                <a:schemeClr val="tx2">
                  <a:lumMod val="75000"/>
                </a:schemeClr>
              </a:buClr>
            </a:pPr>
            <a:r>
              <a:rPr lang="sk-SK" sz="1100" dirty="0"/>
              <a:t>Ak niektorá z týchto podmienok nie je splnená môže dôjsť k narušeniu vytvorenej predstavy o výškovej stupňovitosti daného pohoria. </a:t>
            </a:r>
            <a:r>
              <a:rPr lang="sk-SK" sz="1100" b="1" dirty="0"/>
              <a:t>Ak tieto podmienky sú splnené</a:t>
            </a:r>
            <a:r>
              <a:rPr lang="sk-SK" sz="1100" dirty="0"/>
              <a:t>, </a:t>
            </a:r>
            <a:r>
              <a:rPr lang="sk-SK" sz="1100" b="1" dirty="0"/>
              <a:t>výšková stupňovitosť pôd nadväzuje priamo na predhorskú </a:t>
            </a:r>
            <a:r>
              <a:rPr lang="sk-SK" sz="1100" b="1" dirty="0" err="1"/>
              <a:t>zonálnosť</a:t>
            </a:r>
            <a:r>
              <a:rPr lang="sk-SK" sz="1100" dirty="0"/>
              <a:t>. Prechod medzi pôdami reprezentujúcimi predhorskú </a:t>
            </a:r>
            <a:r>
              <a:rPr lang="sk-SK" sz="1100" dirty="0" err="1"/>
              <a:t>zonálnosť</a:t>
            </a:r>
            <a:r>
              <a:rPr lang="sk-SK" sz="1100" dirty="0"/>
              <a:t> a pôdami reprezentujúcimi výškovú stupňovitosť nie je plynulý ale tvorí výraznú diskontinuitu spôsobenú prudkou zmenou </a:t>
            </a:r>
            <a:r>
              <a:rPr lang="sk-SK" sz="1100" dirty="0" err="1"/>
              <a:t>morfometrických</a:t>
            </a:r>
            <a:r>
              <a:rPr lang="sk-SK" sz="1100" dirty="0"/>
              <a:t> (sklon reliéfu) a substrátových podmienok. Väčšie sklony svahov pohoria oproti mierne nakloneným elementom reliéfu predhoria výrazne zvyšujú dynamiku prúdenia povrchovej vody a odnosu </a:t>
            </a:r>
            <a:r>
              <a:rPr lang="sk-SK" sz="1100" dirty="0" err="1"/>
              <a:t>denudovaného</a:t>
            </a:r>
            <a:r>
              <a:rPr lang="sk-SK" sz="1100" dirty="0"/>
              <a:t> materiálu. Nárast zrážkových úhrnov na svahoch v nižších častiach pohoria často nie je schopný eliminovať pokles intenzity priesakového vodného režimu oproti intenzite priesakového vodného režimu podstatne menej nakloneného územia ležiaceho pod nimi.</a:t>
            </a:r>
          </a:p>
          <a:p>
            <a:pPr>
              <a:lnSpc>
                <a:spcPct val="150000"/>
              </a:lnSpc>
              <a:spcBef>
                <a:spcPts val="300"/>
              </a:spcBef>
              <a:buClr>
                <a:schemeClr val="tx2">
                  <a:lumMod val="75000"/>
                </a:schemeClr>
              </a:buClr>
            </a:pPr>
            <a:r>
              <a:rPr lang="sk-SK" sz="1100" b="1" dirty="0"/>
              <a:t>V miernej európskej klíme spravidla prvý vertikálny stupeň pôd na svahoch pohorí, vytvára </a:t>
            </a:r>
            <a:r>
              <a:rPr lang="sk-SK" sz="1100" b="1" dirty="0" err="1"/>
              <a:t>kambizem</a:t>
            </a:r>
            <a:r>
              <a:rPr lang="sk-SK" sz="1100" b="1" dirty="0"/>
              <a:t> modálna </a:t>
            </a:r>
            <a:br>
              <a:rPr lang="sk-SK" sz="1100" b="1" dirty="0"/>
            </a:br>
            <a:r>
              <a:rPr lang="sk-SK" sz="1100" dirty="0"/>
              <a:t>pod dubovým lesom. Nie vždy a všade ju vyššie po svahu </a:t>
            </a:r>
            <a:r>
              <a:rPr lang="sk-SK" sz="1100" b="1" dirty="0"/>
              <a:t>vystrieda </a:t>
            </a:r>
            <a:r>
              <a:rPr lang="sk-SK" sz="1100" b="1" dirty="0" err="1"/>
              <a:t>kambizem</a:t>
            </a:r>
            <a:r>
              <a:rPr lang="sk-SK" sz="1100" b="1" dirty="0"/>
              <a:t> </a:t>
            </a:r>
            <a:r>
              <a:rPr lang="sk-SK" sz="1100" b="1" dirty="0" err="1"/>
              <a:t>luvizemná</a:t>
            </a:r>
            <a:r>
              <a:rPr lang="sk-SK" sz="1100" dirty="0"/>
              <a:t>, alebo </a:t>
            </a:r>
            <a:r>
              <a:rPr lang="sk-SK" sz="1100" b="1" dirty="0"/>
              <a:t>podzolová</a:t>
            </a:r>
            <a:r>
              <a:rPr lang="sk-SK" sz="1100" dirty="0"/>
              <a:t> </a:t>
            </a:r>
            <a:br>
              <a:rPr lang="sk-SK" sz="1100" dirty="0"/>
            </a:br>
            <a:r>
              <a:rPr lang="sk-SK" sz="1100" dirty="0"/>
              <a:t>pod bukovým a zmiešaným bukovo-smrekovým lesom. V ihličnatom lese sa najčastejšie vyvinuli </a:t>
            </a:r>
            <a:r>
              <a:rPr lang="sk-SK" sz="1100" b="1" dirty="0"/>
              <a:t>podzoly</a:t>
            </a:r>
            <a:r>
              <a:rPr lang="sk-SK" sz="1100" dirty="0"/>
              <a:t>. </a:t>
            </a:r>
            <a:br>
              <a:rPr lang="sk-SK" sz="1100" dirty="0"/>
            </a:br>
            <a:r>
              <a:rPr lang="sk-SK" sz="1100" dirty="0"/>
              <a:t>V rámci výškového stupňa podzolov na </a:t>
            </a:r>
            <a:r>
              <a:rPr lang="sk-SK" sz="1100" dirty="0" err="1"/>
              <a:t>kambizemný</a:t>
            </a:r>
            <a:r>
              <a:rPr lang="sk-SK" sz="1100" dirty="0"/>
              <a:t> subtyp nadväzuje </a:t>
            </a:r>
            <a:r>
              <a:rPr lang="sk-SK" sz="1100" b="1" dirty="0"/>
              <a:t>podzol modálny </a:t>
            </a:r>
            <a:r>
              <a:rPr lang="sk-SK" sz="1100" dirty="0"/>
              <a:t>a často aj </a:t>
            </a:r>
            <a:r>
              <a:rPr lang="sk-SK" sz="1100" b="1" dirty="0" err="1"/>
              <a:t>umbrizemný</a:t>
            </a:r>
            <a:r>
              <a:rPr lang="sk-SK" sz="1100" dirty="0"/>
              <a:t>. </a:t>
            </a:r>
            <a:br>
              <a:rPr lang="sk-SK" sz="1100" dirty="0"/>
            </a:br>
            <a:r>
              <a:rPr lang="sk-SK" sz="1100" dirty="0"/>
              <a:t>Na hranici lesa a vysokohorských lúk sa občas vyskytuje </a:t>
            </a:r>
            <a:r>
              <a:rPr lang="sk-SK" sz="1100" dirty="0" err="1"/>
              <a:t>umbrizem</a:t>
            </a:r>
            <a:r>
              <a:rPr lang="sk-SK" sz="1100" dirty="0"/>
              <a:t> modálna, častejšie </a:t>
            </a:r>
            <a:r>
              <a:rPr lang="sk-SK" sz="1100" b="1" dirty="0" err="1"/>
              <a:t>ranker</a:t>
            </a:r>
            <a:r>
              <a:rPr lang="sk-SK" sz="1100" b="1" dirty="0"/>
              <a:t> </a:t>
            </a:r>
            <a:r>
              <a:rPr lang="sk-SK" sz="1100" b="1" dirty="0" err="1"/>
              <a:t>umbrizemný</a:t>
            </a:r>
            <a:r>
              <a:rPr lang="sk-SK" sz="1100" b="1" dirty="0"/>
              <a:t> a modálny</a:t>
            </a:r>
            <a:endParaRPr lang="sk-SK" sz="1100" dirty="0"/>
          </a:p>
          <a:p>
            <a:pPr>
              <a:lnSpc>
                <a:spcPct val="150000"/>
              </a:lnSpc>
              <a:spcBef>
                <a:spcPts val="300"/>
              </a:spcBef>
              <a:buClr>
                <a:schemeClr val="tx2">
                  <a:lumMod val="75000"/>
                </a:schemeClr>
              </a:buClr>
            </a:pPr>
            <a:r>
              <a:rPr lang="sk-SK" sz="1100" b="1" dirty="0"/>
              <a:t>V hornatom teréne Západných Karpát </a:t>
            </a:r>
            <a:r>
              <a:rPr lang="sk-SK" sz="1100" dirty="0"/>
              <a:t>sa </a:t>
            </a:r>
            <a:r>
              <a:rPr lang="sk-SK" sz="1100" b="1" dirty="0"/>
              <a:t>na nižších svahoch </a:t>
            </a:r>
            <a:r>
              <a:rPr lang="sk-SK" sz="1100" dirty="0"/>
              <a:t>pohorí pod listnatým a zmiešaným listnato-ihličnatým lesom vyvinuli </a:t>
            </a:r>
            <a:r>
              <a:rPr lang="sk-SK" sz="1100" b="1" dirty="0"/>
              <a:t>predovšetkým </a:t>
            </a:r>
            <a:r>
              <a:rPr lang="sk-SK" sz="1100" b="1" dirty="0" err="1"/>
              <a:t>kambizeme</a:t>
            </a:r>
            <a:r>
              <a:rPr lang="sk-SK" sz="1100" b="1" dirty="0"/>
              <a:t> </a:t>
            </a:r>
            <a:r>
              <a:rPr lang="sk-SK" sz="1100" dirty="0"/>
              <a:t>(Šály, 1962). </a:t>
            </a:r>
            <a:r>
              <a:rPr lang="sk-SK" sz="1100" b="1" dirty="0"/>
              <a:t>Vyššie v ihličnatých lesoch </a:t>
            </a:r>
            <a:r>
              <a:rPr lang="sk-SK" sz="1100" dirty="0"/>
              <a:t>sa vyvinuli </a:t>
            </a:r>
            <a:r>
              <a:rPr lang="sk-SK" sz="1100" b="1" dirty="0"/>
              <a:t>podzoly</a:t>
            </a:r>
            <a:r>
              <a:rPr lang="sk-SK" sz="1100" dirty="0"/>
              <a:t> (</a:t>
            </a:r>
            <a:r>
              <a:rPr lang="sk-SK" sz="1100" dirty="0" err="1"/>
              <a:t>Linkeš</a:t>
            </a:r>
            <a:r>
              <a:rPr lang="sk-SK" sz="1100" dirty="0"/>
              <a:t>, 1981; </a:t>
            </a:r>
            <a:r>
              <a:rPr lang="sk-SK" sz="1100" dirty="0" err="1"/>
              <a:t>Bedrna</a:t>
            </a:r>
            <a:r>
              <a:rPr lang="sk-SK" sz="1100" dirty="0"/>
              <a:t> a </a:t>
            </a:r>
            <a:r>
              <a:rPr lang="sk-SK" sz="1100" dirty="0" err="1"/>
              <a:t>Linkešova-Kuševa</a:t>
            </a:r>
            <a:r>
              <a:rPr lang="sk-SK" sz="1100" dirty="0"/>
              <a:t>, 1967), ktoré sú niekedy v redších ihličnatých lesoch s hustým </a:t>
            </a:r>
            <a:r>
              <a:rPr lang="sk-SK" sz="1100" b="1" dirty="0"/>
              <a:t>bylinným podrastom </a:t>
            </a:r>
            <a:r>
              <a:rPr lang="sk-SK" sz="1100" dirty="0"/>
              <a:t>pod hornou hranicou lesa vystriedané </a:t>
            </a:r>
            <a:r>
              <a:rPr lang="sk-SK" sz="1100" b="1" dirty="0" err="1"/>
              <a:t>umbrizemami</a:t>
            </a:r>
            <a:r>
              <a:rPr lang="sk-SK" sz="1100" b="1" dirty="0"/>
              <a:t> </a:t>
            </a:r>
            <a:r>
              <a:rPr lang="sk-SK" sz="1100" dirty="0"/>
              <a:t>(</a:t>
            </a:r>
            <a:r>
              <a:rPr lang="sk-SK" sz="1100" dirty="0" err="1"/>
              <a:t>Bedrna</a:t>
            </a:r>
            <a:r>
              <a:rPr lang="sk-SK" sz="1100" dirty="0"/>
              <a:t> a kol., 2010). V polohách </a:t>
            </a:r>
            <a:br>
              <a:rPr lang="sk-SK" sz="1100" dirty="0"/>
            </a:br>
            <a:r>
              <a:rPr lang="sk-SK" sz="1100" dirty="0"/>
              <a:t>medzi nezapojenými porastmi kosodreviny a nad hornou hranicou </a:t>
            </a:r>
            <a:br>
              <a:rPr lang="sk-SK" sz="1100" dirty="0"/>
            </a:br>
            <a:r>
              <a:rPr lang="sk-SK" sz="1100" dirty="0"/>
              <a:t>lesa, na vysokohorských alpínskych lúkach sa sformovali </a:t>
            </a:r>
            <a:r>
              <a:rPr lang="sk-SK" sz="1100" dirty="0" err="1"/>
              <a:t>rankre</a:t>
            </a:r>
            <a:r>
              <a:rPr lang="sk-SK" sz="1100" dirty="0"/>
              <a:t>. </a:t>
            </a:r>
            <a:br>
              <a:rPr lang="sk-SK" sz="1100" dirty="0"/>
            </a:br>
            <a:r>
              <a:rPr lang="sk-SK" sz="1100" dirty="0"/>
              <a:t>Nad </a:t>
            </a:r>
            <a:r>
              <a:rPr lang="sk-SK" sz="1100" dirty="0" err="1"/>
              <a:t>rankrami</a:t>
            </a:r>
            <a:r>
              <a:rPr lang="sk-SK" sz="1100" dirty="0"/>
              <a:t> až po hranicu </a:t>
            </a:r>
            <a:r>
              <a:rPr lang="sk-SK" sz="1100" dirty="0" err="1"/>
              <a:t>subniválneho</a:t>
            </a:r>
            <a:r>
              <a:rPr lang="sk-SK" sz="1100" dirty="0"/>
              <a:t> stupňa sa objavujú</a:t>
            </a:r>
            <a:br>
              <a:rPr lang="sk-SK" sz="1100" dirty="0"/>
            </a:br>
            <a:r>
              <a:rPr lang="sk-SK" sz="1100" dirty="0" err="1"/>
              <a:t>litozeme</a:t>
            </a:r>
            <a:r>
              <a:rPr lang="sk-SK" sz="1100" dirty="0"/>
              <a:t>, často v komplexe s kamennými morami</a:t>
            </a:r>
          </a:p>
        </p:txBody>
      </p:sp>
      <p:pic>
        <p:nvPicPr>
          <p:cNvPr id="5" name="Picture 4">
            <a:extLst>
              <a:ext uri="{FF2B5EF4-FFF2-40B4-BE49-F238E27FC236}">
                <a16:creationId xmlns:a16="http://schemas.microsoft.com/office/drawing/2014/main" id="{C8EA824D-980B-15E9-EB9B-EF9F00C67847}"/>
              </a:ext>
            </a:extLst>
          </p:cNvPr>
          <p:cNvPicPr>
            <a:picLocks noChangeAspect="1"/>
          </p:cNvPicPr>
          <p:nvPr/>
        </p:nvPicPr>
        <p:blipFill>
          <a:blip r:embed="rId2"/>
          <a:stretch>
            <a:fillRect/>
          </a:stretch>
        </p:blipFill>
        <p:spPr>
          <a:xfrm>
            <a:off x="9166725" y="2511239"/>
            <a:ext cx="2930025" cy="2879398"/>
          </a:xfrm>
          <a:prstGeom prst="rect">
            <a:avLst/>
          </a:prstGeom>
        </p:spPr>
      </p:pic>
      <p:pic>
        <p:nvPicPr>
          <p:cNvPr id="9" name="Picture 8">
            <a:extLst>
              <a:ext uri="{FF2B5EF4-FFF2-40B4-BE49-F238E27FC236}">
                <a16:creationId xmlns:a16="http://schemas.microsoft.com/office/drawing/2014/main" id="{B437FB64-FD96-A863-78CA-A2DCA0DF18D9}"/>
              </a:ext>
            </a:extLst>
          </p:cNvPr>
          <p:cNvPicPr>
            <a:picLocks noChangeAspect="1"/>
          </p:cNvPicPr>
          <p:nvPr/>
        </p:nvPicPr>
        <p:blipFill>
          <a:blip r:embed="rId3"/>
          <a:stretch>
            <a:fillRect/>
          </a:stretch>
        </p:blipFill>
        <p:spPr>
          <a:xfrm>
            <a:off x="5542622" y="5305223"/>
            <a:ext cx="6649378" cy="1438476"/>
          </a:xfrm>
          <a:prstGeom prst="rect">
            <a:avLst/>
          </a:prstGeom>
        </p:spPr>
      </p:pic>
    </p:spTree>
    <p:extLst>
      <p:ext uri="{BB962C8B-B14F-4D97-AF65-F5344CB8AC3E}">
        <p14:creationId xmlns:p14="http://schemas.microsoft.com/office/powerpoint/2010/main" val="35462090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C0506-F0CF-2D29-C647-A4191AAE8CB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D0E77D7-DDC6-36F6-3CF3-34CBB209EC19}"/>
              </a:ext>
            </a:extLst>
          </p:cNvPr>
          <p:cNvSpPr>
            <a:spLocks noGrp="1"/>
          </p:cNvSpPr>
          <p:nvPr>
            <p:ph type="title"/>
          </p:nvPr>
        </p:nvSpPr>
        <p:spPr>
          <a:xfrm>
            <a:off x="395926" y="273377"/>
            <a:ext cx="10119674" cy="694812"/>
          </a:xfrm>
        </p:spPr>
        <p:txBody>
          <a:bodyPr>
            <a:normAutofit/>
          </a:bodyPr>
          <a:lstStyle/>
          <a:p>
            <a:r>
              <a:rPr lang="sk-SK" sz="3200" b="1" dirty="0"/>
              <a:t>Vplyv reliéfu</a:t>
            </a:r>
            <a:endParaRPr lang="pt-BR" sz="3200" b="1" dirty="0"/>
          </a:p>
        </p:txBody>
      </p:sp>
      <p:pic>
        <p:nvPicPr>
          <p:cNvPr id="3" name="Obrázok 3">
            <a:extLst>
              <a:ext uri="{FF2B5EF4-FFF2-40B4-BE49-F238E27FC236}">
                <a16:creationId xmlns:a16="http://schemas.microsoft.com/office/drawing/2014/main" id="{32AF2800-F1E4-646A-C828-4D1113D79C5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4466" y="1415864"/>
            <a:ext cx="11723068" cy="475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649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DB08A-1254-9860-A37F-B6226BDC189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353C843-3CEC-4042-A439-24E6358EEA28}"/>
              </a:ext>
            </a:extLst>
          </p:cNvPr>
          <p:cNvSpPr>
            <a:spLocks noGrp="1"/>
          </p:cNvSpPr>
          <p:nvPr>
            <p:ph type="title"/>
          </p:nvPr>
        </p:nvSpPr>
        <p:spPr>
          <a:xfrm>
            <a:off x="395926" y="273377"/>
            <a:ext cx="10119674" cy="694812"/>
          </a:xfrm>
        </p:spPr>
        <p:txBody>
          <a:bodyPr>
            <a:normAutofit/>
          </a:bodyPr>
          <a:lstStyle/>
          <a:p>
            <a:r>
              <a:rPr lang="sk-SK" sz="3200" b="1" dirty="0"/>
              <a:t>Vplyv reliéfu</a:t>
            </a:r>
            <a:endParaRPr lang="pt-BR" sz="3200" b="1" dirty="0"/>
          </a:p>
        </p:txBody>
      </p:sp>
      <p:pic>
        <p:nvPicPr>
          <p:cNvPr id="4" name="Obrázok 1">
            <a:extLst>
              <a:ext uri="{FF2B5EF4-FFF2-40B4-BE49-F238E27FC236}">
                <a16:creationId xmlns:a16="http://schemas.microsoft.com/office/drawing/2014/main" id="{7C52C3C3-15D2-8EF7-D44E-2292B030B484}"/>
              </a:ext>
            </a:extLst>
          </p:cNvPr>
          <p:cNvPicPr>
            <a:picLocks noChangeAspect="1"/>
          </p:cNvPicPr>
          <p:nvPr/>
        </p:nvPicPr>
        <p:blipFill rotWithShape="1">
          <a:blip r:embed="rId2">
            <a:extLst>
              <a:ext uri="{28A0092B-C50C-407E-A947-70E740481C1C}">
                <a14:useLocalDpi xmlns:a14="http://schemas.microsoft.com/office/drawing/2010/main" val="0"/>
              </a:ext>
            </a:extLst>
          </a:blip>
          <a:srcRect t="13257" b="1712"/>
          <a:stretch/>
        </p:blipFill>
        <p:spPr bwMode="auto">
          <a:xfrm>
            <a:off x="967174" y="968189"/>
            <a:ext cx="8992354" cy="5616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9308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5ABC8-5941-9D4E-71C0-AB3242D0E3F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10ABF0B-4899-2EF2-261A-66DBFEC0E9A8}"/>
              </a:ext>
            </a:extLst>
          </p:cNvPr>
          <p:cNvSpPr>
            <a:spLocks noGrp="1"/>
          </p:cNvSpPr>
          <p:nvPr>
            <p:ph type="title"/>
          </p:nvPr>
        </p:nvSpPr>
        <p:spPr>
          <a:xfrm>
            <a:off x="395926" y="273377"/>
            <a:ext cx="10119674" cy="694812"/>
          </a:xfrm>
        </p:spPr>
        <p:txBody>
          <a:bodyPr>
            <a:normAutofit/>
          </a:bodyPr>
          <a:lstStyle/>
          <a:p>
            <a:r>
              <a:rPr lang="sk-SK" sz="3200" b="1" dirty="0"/>
              <a:t>Vertikálna</a:t>
            </a:r>
            <a:r>
              <a:rPr lang="pt-BR" sz="3200" b="1" dirty="0"/>
              <a:t> zonálnosť pôd</a:t>
            </a:r>
          </a:p>
        </p:txBody>
      </p:sp>
      <p:pic>
        <p:nvPicPr>
          <p:cNvPr id="3" name="Obrázok 1">
            <a:extLst>
              <a:ext uri="{FF2B5EF4-FFF2-40B4-BE49-F238E27FC236}">
                <a16:creationId xmlns:a16="http://schemas.microsoft.com/office/drawing/2014/main" id="{7521D743-49B8-D4EF-3379-203D8C5B98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1676" y="888206"/>
            <a:ext cx="10691174" cy="5696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453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C4F9C-3F18-C6EA-44EA-C9170BE99E5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C85B240-0027-F66B-2B6A-63E9ECB856FD}"/>
              </a:ext>
            </a:extLst>
          </p:cNvPr>
          <p:cNvSpPr>
            <a:spLocks noGrp="1"/>
          </p:cNvSpPr>
          <p:nvPr>
            <p:ph type="title"/>
          </p:nvPr>
        </p:nvSpPr>
        <p:spPr>
          <a:xfrm>
            <a:off x="395926" y="273377"/>
            <a:ext cx="10119674" cy="694812"/>
          </a:xfrm>
        </p:spPr>
        <p:txBody>
          <a:bodyPr>
            <a:normAutofit/>
          </a:bodyPr>
          <a:lstStyle/>
          <a:p>
            <a:r>
              <a:rPr lang="sk-SK" sz="3200" b="1" dirty="0"/>
              <a:t>Vertikálna</a:t>
            </a:r>
            <a:r>
              <a:rPr lang="pt-BR" sz="3200" b="1" dirty="0"/>
              <a:t> zonálnosť pôd</a:t>
            </a:r>
          </a:p>
        </p:txBody>
      </p:sp>
      <p:pic>
        <p:nvPicPr>
          <p:cNvPr id="4" name="Picture 3" descr="18-VERTIKALNA ZONALNOST">
            <a:extLst>
              <a:ext uri="{FF2B5EF4-FFF2-40B4-BE49-F238E27FC236}">
                <a16:creationId xmlns:a16="http://schemas.microsoft.com/office/drawing/2014/main" id="{1FAA5600-E789-FB8F-BA54-C7CABCCEE1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837" y="1454149"/>
            <a:ext cx="10937458" cy="4727575"/>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09404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E32D6-5E6B-F463-3189-092EF13306F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EC0F592-0872-04CA-7A04-20390C3CF9BC}"/>
              </a:ext>
            </a:extLst>
          </p:cNvPr>
          <p:cNvSpPr>
            <a:spLocks noGrp="1"/>
          </p:cNvSpPr>
          <p:nvPr>
            <p:ph type="title"/>
          </p:nvPr>
        </p:nvSpPr>
        <p:spPr>
          <a:xfrm>
            <a:off x="395926" y="273377"/>
            <a:ext cx="10119674" cy="694812"/>
          </a:xfrm>
        </p:spPr>
        <p:txBody>
          <a:bodyPr>
            <a:normAutofit/>
          </a:bodyPr>
          <a:lstStyle/>
          <a:p>
            <a:r>
              <a:rPr lang="pt-BR" sz="3200" b="1" dirty="0"/>
              <a:t>Horizontalna zonálnosť pôd sveta</a:t>
            </a:r>
          </a:p>
        </p:txBody>
      </p:sp>
      <p:sp>
        <p:nvSpPr>
          <p:cNvPr id="7" name="Zástupný objekt pre obsah 2">
            <a:extLst>
              <a:ext uri="{FF2B5EF4-FFF2-40B4-BE49-F238E27FC236}">
                <a16:creationId xmlns:a16="http://schemas.microsoft.com/office/drawing/2014/main" id="{BA05DFA8-181E-478E-A42A-8D2C8DD4E2F2}"/>
              </a:ext>
            </a:extLst>
          </p:cNvPr>
          <p:cNvSpPr>
            <a:spLocks noGrp="1"/>
          </p:cNvSpPr>
          <p:nvPr>
            <p:ph idx="1"/>
          </p:nvPr>
        </p:nvSpPr>
        <p:spPr>
          <a:xfrm>
            <a:off x="304798" y="1082489"/>
            <a:ext cx="7172327" cy="5661210"/>
          </a:xfrm>
        </p:spPr>
        <p:txBody>
          <a:bodyPr>
            <a:noAutofit/>
          </a:bodyPr>
          <a:lstStyle/>
          <a:p>
            <a:pPr>
              <a:lnSpc>
                <a:spcPct val="150000"/>
              </a:lnSpc>
              <a:buClr>
                <a:schemeClr val="tx2">
                  <a:lumMod val="75000"/>
                </a:schemeClr>
              </a:buClr>
            </a:pPr>
            <a:r>
              <a:rPr lang="sk-SK" sz="1400" b="1" dirty="0"/>
              <a:t>Horizontálna </a:t>
            </a:r>
            <a:r>
              <a:rPr lang="sk-SK" sz="1400" b="1" dirty="0" err="1"/>
              <a:t>zonálnosť</a:t>
            </a:r>
            <a:r>
              <a:rPr lang="sk-SK" sz="1400" b="1" dirty="0"/>
              <a:t> pôd </a:t>
            </a:r>
            <a:r>
              <a:rPr lang="sk-SK" sz="1400" dirty="0"/>
              <a:t>je priamym </a:t>
            </a:r>
            <a:r>
              <a:rPr lang="sk-SK" sz="1400" b="1" dirty="0"/>
              <a:t>dôsledkom </a:t>
            </a:r>
            <a:r>
              <a:rPr lang="sk-SK" sz="1400" b="1" dirty="0" err="1"/>
              <a:t>zonálnosti</a:t>
            </a:r>
            <a:r>
              <a:rPr lang="sk-SK" sz="1400" b="1" dirty="0"/>
              <a:t> klímy</a:t>
            </a:r>
            <a:r>
              <a:rPr lang="sk-SK" sz="1400" dirty="0"/>
              <a:t>. Pohyby zemskej osy sú príčinou vzniku termických zón. Rozdiely v teplotách zemského povrchu spúšťajú atmosférickú cirkuláciu. S celoplanetárnou atmosférickou cirkuláciou súvisí i prerozdelenie atmosférických zrážok a tým i vznik aridných a humídnych oblastí. Ak by Zem mala homogénny povrch jednotlivé klimatické zóny by obopínali Zem v smere rovnobežiek. Vďaka </a:t>
            </a:r>
            <a:r>
              <a:rPr lang="sk-SK" sz="1400" dirty="0" err="1"/>
              <a:t>nehomogénnosti</a:t>
            </a:r>
            <a:r>
              <a:rPr lang="sk-SK" sz="1400" dirty="0"/>
              <a:t> zemského povrchu je situácia trochu komplikovanejšia. Vo všeobecnosti platí, že teplota ubúda od rovníka smerom k obom pólom.</a:t>
            </a:r>
          </a:p>
          <a:p>
            <a:pPr>
              <a:lnSpc>
                <a:spcPct val="150000"/>
              </a:lnSpc>
              <a:buClr>
                <a:schemeClr val="tx2">
                  <a:lumMod val="75000"/>
                </a:schemeClr>
              </a:buClr>
            </a:pPr>
            <a:r>
              <a:rPr lang="sk-SK" sz="1400" dirty="0"/>
              <a:t>S atmosférickými zrážkami je to komplikovanejšie. Ich prerozdelenie je iné ako prerozdelenie teplôt. Pre diferenciáciu zrážok sú dôležitá cirkulačné pomery v atmosfére, ktoré sú v rámci jednotlivých termických zón veľmi špecifické. V rovníkovom ale predovšetkým v tropickom klimatickom pásme sa obdobie zrážkových maxím zhoduje s časom vrcholiaceho Slnka. Naopak v subtropickom pásme podstatne viac naprší v chladnejších častiach roka.</a:t>
            </a:r>
          </a:p>
        </p:txBody>
      </p:sp>
      <p:pic>
        <p:nvPicPr>
          <p:cNvPr id="4" name="Picture 3">
            <a:extLst>
              <a:ext uri="{FF2B5EF4-FFF2-40B4-BE49-F238E27FC236}">
                <a16:creationId xmlns:a16="http://schemas.microsoft.com/office/drawing/2014/main" id="{549C7965-1087-1450-E024-DA736EAC2678}"/>
              </a:ext>
            </a:extLst>
          </p:cNvPr>
          <p:cNvPicPr>
            <a:picLocks noChangeAspect="1"/>
          </p:cNvPicPr>
          <p:nvPr/>
        </p:nvPicPr>
        <p:blipFill>
          <a:blip r:embed="rId2"/>
          <a:stretch>
            <a:fillRect/>
          </a:stretch>
        </p:blipFill>
        <p:spPr>
          <a:xfrm>
            <a:off x="7724775" y="2215964"/>
            <a:ext cx="4467225" cy="3077122"/>
          </a:xfrm>
          <a:prstGeom prst="rect">
            <a:avLst/>
          </a:prstGeom>
        </p:spPr>
      </p:pic>
    </p:spTree>
    <p:extLst>
      <p:ext uri="{BB962C8B-B14F-4D97-AF65-F5344CB8AC3E}">
        <p14:creationId xmlns:p14="http://schemas.microsoft.com/office/powerpoint/2010/main" val="7411447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10A66-693C-9F26-8C02-6CAADFC6C71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4271FDB-BD0F-E878-7522-83853F8BAFE9}"/>
              </a:ext>
            </a:extLst>
          </p:cNvPr>
          <p:cNvSpPr>
            <a:spLocks noGrp="1"/>
          </p:cNvSpPr>
          <p:nvPr>
            <p:ph type="title"/>
          </p:nvPr>
        </p:nvSpPr>
        <p:spPr>
          <a:xfrm>
            <a:off x="395926" y="273377"/>
            <a:ext cx="10119674" cy="694812"/>
          </a:xfrm>
        </p:spPr>
        <p:txBody>
          <a:bodyPr>
            <a:normAutofit/>
          </a:bodyPr>
          <a:lstStyle/>
          <a:p>
            <a:r>
              <a:rPr lang="pt-BR" sz="3200" b="1" dirty="0"/>
              <a:t>Horizontalna zonálnosť pôd sveta</a:t>
            </a:r>
          </a:p>
        </p:txBody>
      </p:sp>
      <p:sp>
        <p:nvSpPr>
          <p:cNvPr id="7" name="Zástupný objekt pre obsah 2">
            <a:extLst>
              <a:ext uri="{FF2B5EF4-FFF2-40B4-BE49-F238E27FC236}">
                <a16:creationId xmlns:a16="http://schemas.microsoft.com/office/drawing/2014/main" id="{5549488B-1882-BE61-6F01-2E8131E47E08}"/>
              </a:ext>
            </a:extLst>
          </p:cNvPr>
          <p:cNvSpPr>
            <a:spLocks noGrp="1"/>
          </p:cNvSpPr>
          <p:nvPr>
            <p:ph idx="1"/>
          </p:nvPr>
        </p:nvSpPr>
        <p:spPr>
          <a:xfrm>
            <a:off x="304798" y="1082489"/>
            <a:ext cx="11087102" cy="5661210"/>
          </a:xfrm>
        </p:spPr>
        <p:txBody>
          <a:bodyPr>
            <a:noAutofit/>
          </a:bodyPr>
          <a:lstStyle/>
          <a:p>
            <a:pPr>
              <a:lnSpc>
                <a:spcPct val="150000"/>
              </a:lnSpc>
              <a:buClr>
                <a:schemeClr val="tx2">
                  <a:lumMod val="75000"/>
                </a:schemeClr>
              </a:buClr>
            </a:pPr>
            <a:r>
              <a:rPr lang="sk-SK" sz="1400" dirty="0"/>
              <a:t>Z analýzy klimatických a vegetačných máp vyplýva, že </a:t>
            </a:r>
            <a:r>
              <a:rPr lang="sk-SK" sz="1400" b="1" dirty="0" err="1"/>
              <a:t>zonálnosť</a:t>
            </a:r>
            <a:r>
              <a:rPr lang="sk-SK" sz="1400" b="1" dirty="0"/>
              <a:t> sa výraznejšie prejavuje na severnej ako na južnej pologuli</a:t>
            </a:r>
            <a:r>
              <a:rPr lang="sk-SK" sz="1400" dirty="0"/>
              <a:t>. Je to dôsledok </a:t>
            </a:r>
            <a:r>
              <a:rPr lang="sk-SK" sz="1400" b="1" dirty="0"/>
              <a:t>neproporcionálneho rozloženia pevnín a morí </a:t>
            </a:r>
            <a:r>
              <a:rPr lang="sk-SK" sz="1400" dirty="0"/>
              <a:t>na oboch pologuliach. V prípade pôd na severnej pologuli zreteľnosť zón narastá v smere od rovníka k pólom. K vysvetleniu tohto javu mali prispieť klimatické a vegetačné podmienky opísané v predchádzajúcich dvoch odsekoch</a:t>
            </a:r>
          </a:p>
          <a:p>
            <a:pPr>
              <a:lnSpc>
                <a:spcPct val="150000"/>
              </a:lnSpc>
              <a:buClr>
                <a:schemeClr val="tx2">
                  <a:lumMod val="75000"/>
                </a:schemeClr>
              </a:buClr>
            </a:pPr>
            <a:r>
              <a:rPr lang="sk-SK" sz="1400" b="1" dirty="0"/>
              <a:t>Územie v rámci, ktorého sa môže prejaviť horizontálna </a:t>
            </a:r>
            <a:r>
              <a:rPr lang="sk-SK" sz="1400" b="1" dirty="0" err="1"/>
              <a:t>zonálnosť</a:t>
            </a:r>
            <a:r>
              <a:rPr lang="sk-SK" sz="1400" b="1" dirty="0"/>
              <a:t> pôd musí zasahovať do viacerých klimatických pásiem </a:t>
            </a:r>
            <a:r>
              <a:rPr lang="sk-SK" sz="1400" dirty="0"/>
              <a:t>alebo podoblastí, </a:t>
            </a:r>
            <a:r>
              <a:rPr lang="sk-SK" sz="1400" b="1" dirty="0" err="1"/>
              <a:t>pôdotvorný</a:t>
            </a:r>
            <a:r>
              <a:rPr lang="sk-SK" sz="1400" b="1" dirty="0"/>
              <a:t> substrát v ňom musí byť čo </a:t>
            </a:r>
            <a:r>
              <a:rPr lang="sk-SK" sz="1400" b="1" dirty="0" err="1"/>
              <a:t>najhomogénnejší</a:t>
            </a:r>
            <a:r>
              <a:rPr lang="sk-SK" sz="1400" b="1" dirty="0"/>
              <a:t> </a:t>
            </a:r>
            <a:r>
              <a:rPr lang="sk-SK" sz="1400" dirty="0"/>
              <a:t>a </a:t>
            </a:r>
            <a:r>
              <a:rPr lang="sk-SK" sz="1400" b="1" dirty="0"/>
              <a:t>nesmie byť narušené pohoriami </a:t>
            </a:r>
            <a:r>
              <a:rPr lang="sk-SK" sz="1400" dirty="0"/>
              <a:t>bez ohľadu na ich výšku. Pohoria môžu narúšať horizontálnu </a:t>
            </a:r>
            <a:r>
              <a:rPr lang="sk-SK" sz="1400" dirty="0" err="1"/>
              <a:t>zonálnosť</a:t>
            </a:r>
            <a:r>
              <a:rPr lang="sk-SK" sz="1400" dirty="0"/>
              <a:t> výškovou stupňovitosťou alebo špecifickými geomorfologickými podmienkami. Geomorfologické podmienky sú príčinou susedstva horizontálnych zón podzolov a </a:t>
            </a:r>
            <a:r>
              <a:rPr lang="sk-SK" sz="1400" dirty="0" err="1"/>
              <a:t>kambisolov</a:t>
            </a:r>
            <a:r>
              <a:rPr lang="sk-SK" sz="1400" dirty="0"/>
              <a:t> v južných hornatých oblastiach východnej Sibíri a ruského Ďalekého východu uvedeného v úvodnej kapitole. Tie isté podmienky sú príčinou diskontinuity v topografickom rade pôd tvorenom pôdami predhorskej </a:t>
            </a:r>
            <a:r>
              <a:rPr lang="sk-SK" sz="1400" dirty="0" err="1"/>
              <a:t>zonálnosti</a:t>
            </a:r>
            <a:r>
              <a:rPr lang="sk-SK" sz="1400" dirty="0"/>
              <a:t> a výškovej stupňovitosti pôd strednej Európy, kde medzi zónou </a:t>
            </a:r>
            <a:r>
              <a:rPr lang="sk-SK" sz="1400" dirty="0" err="1"/>
              <a:t>luvisolov</a:t>
            </a:r>
            <a:r>
              <a:rPr lang="sk-SK" sz="1400" dirty="0"/>
              <a:t> uzatvárajúcou rad pôd reprezentujúci predhorskú </a:t>
            </a:r>
            <a:r>
              <a:rPr lang="sk-SK" sz="1400" dirty="0" err="1"/>
              <a:t>zonálnosť</a:t>
            </a:r>
            <a:r>
              <a:rPr lang="sk-SK" sz="1400" dirty="0"/>
              <a:t> a stupňom podzolov sa vyvinul výškový stupeň </a:t>
            </a:r>
            <a:r>
              <a:rPr lang="sk-SK" sz="1400" dirty="0" err="1"/>
              <a:t>kambizemí</a:t>
            </a:r>
            <a:r>
              <a:rPr lang="sk-SK" sz="1400" dirty="0"/>
              <a:t>.</a:t>
            </a:r>
          </a:p>
          <a:p>
            <a:pPr>
              <a:lnSpc>
                <a:spcPct val="150000"/>
              </a:lnSpc>
              <a:buClr>
                <a:schemeClr val="tx2">
                  <a:lumMod val="75000"/>
                </a:schemeClr>
              </a:buClr>
            </a:pPr>
            <a:r>
              <a:rPr lang="sk-SK" sz="1400" b="1" dirty="0"/>
              <a:t>Najvhodnejšie podmienky pre prejav horizontálnej </a:t>
            </a:r>
            <a:r>
              <a:rPr lang="sk-SK" sz="1400" b="1" dirty="0" err="1"/>
              <a:t>zonálnosti</a:t>
            </a:r>
            <a:r>
              <a:rPr lang="sk-SK" sz="1400" b="1" dirty="0"/>
              <a:t> pôd vytvárajú </a:t>
            </a:r>
            <a:r>
              <a:rPr lang="sk-SK" sz="1400" b="1" dirty="0" err="1"/>
              <a:t>fluvioglaciálne</a:t>
            </a:r>
            <a:r>
              <a:rPr lang="sk-SK" sz="1400" b="1" dirty="0"/>
              <a:t> uloženiny severného Ruska a sprašové uloženiny stredného a južného Ruska</a:t>
            </a:r>
            <a:r>
              <a:rPr lang="sk-SK" sz="1400" dirty="0"/>
              <a:t>, Tieto prejavy si ako prvý na Východoeurópskej nížine všimol </a:t>
            </a:r>
            <a:r>
              <a:rPr lang="sk-SK" sz="1400" dirty="0" err="1"/>
              <a:t>Dokučajev</a:t>
            </a:r>
            <a:r>
              <a:rPr lang="sk-SK" sz="1400" dirty="0"/>
              <a:t> (1899), ktorý opísal päť horizontálnych zón</a:t>
            </a:r>
          </a:p>
        </p:txBody>
      </p:sp>
    </p:spTree>
    <p:extLst>
      <p:ext uri="{BB962C8B-B14F-4D97-AF65-F5344CB8AC3E}">
        <p14:creationId xmlns:p14="http://schemas.microsoft.com/office/powerpoint/2010/main" val="1679298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47ECB5-E313-3DE2-A4E8-C2F49F49608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9EAF9C3-2D63-DF9A-2483-EB4DF0AD0844}"/>
              </a:ext>
            </a:extLst>
          </p:cNvPr>
          <p:cNvSpPr>
            <a:spLocks noGrp="1"/>
          </p:cNvSpPr>
          <p:nvPr>
            <p:ph type="title"/>
          </p:nvPr>
        </p:nvSpPr>
        <p:spPr>
          <a:xfrm>
            <a:off x="395926" y="273377"/>
            <a:ext cx="10119674" cy="694812"/>
          </a:xfrm>
        </p:spPr>
        <p:txBody>
          <a:bodyPr>
            <a:normAutofit/>
          </a:bodyPr>
          <a:lstStyle/>
          <a:p>
            <a:r>
              <a:rPr lang="pt-BR" sz="3200" b="1" dirty="0"/>
              <a:t>Zákonitosti rozšírenia pôd</a:t>
            </a:r>
          </a:p>
        </p:txBody>
      </p:sp>
      <p:sp>
        <p:nvSpPr>
          <p:cNvPr id="7" name="Zástupný objekt pre obsah 2">
            <a:extLst>
              <a:ext uri="{FF2B5EF4-FFF2-40B4-BE49-F238E27FC236}">
                <a16:creationId xmlns:a16="http://schemas.microsoft.com/office/drawing/2014/main" id="{F1FFA9ED-53DA-AB9E-F967-E28382E3915C}"/>
              </a:ext>
            </a:extLst>
          </p:cNvPr>
          <p:cNvSpPr>
            <a:spLocks noGrp="1"/>
          </p:cNvSpPr>
          <p:nvPr>
            <p:ph idx="1"/>
          </p:nvPr>
        </p:nvSpPr>
        <p:spPr>
          <a:xfrm>
            <a:off x="304797" y="1082489"/>
            <a:ext cx="10887078" cy="5661210"/>
          </a:xfrm>
        </p:spPr>
        <p:txBody>
          <a:bodyPr>
            <a:noAutofit/>
          </a:bodyPr>
          <a:lstStyle/>
          <a:p>
            <a:pPr>
              <a:buClr>
                <a:schemeClr val="tx2">
                  <a:lumMod val="75000"/>
                </a:schemeClr>
              </a:buClr>
            </a:pPr>
            <a:r>
              <a:rPr lang="sk-SK" sz="1400" dirty="0"/>
              <a:t>Mozaika pôdneho pokryvu a vytváranie formácií podobných pôd je dôsledkom priestorovej diferenciácie produktov zvetrávania a </a:t>
            </a:r>
            <a:r>
              <a:rPr lang="sk-SK" sz="1400" dirty="0" err="1"/>
              <a:t>pôdotvorného</a:t>
            </a:r>
            <a:r>
              <a:rPr lang="sk-SK" sz="1400" dirty="0"/>
              <a:t> procesu počas histórie Zeme. Vzniká tak </a:t>
            </a:r>
            <a:r>
              <a:rPr lang="sk-SK" sz="1400" b="1" dirty="0"/>
              <a:t>geochemická diferenciácia pôdneho povrchu</a:t>
            </a:r>
            <a:r>
              <a:rPr lang="sk-SK" sz="1400" dirty="0"/>
              <a:t>, úzko spojená s jeho vekom</a:t>
            </a:r>
          </a:p>
          <a:p>
            <a:pPr>
              <a:buClr>
                <a:schemeClr val="tx2">
                  <a:lumMod val="75000"/>
                </a:schemeClr>
              </a:buClr>
            </a:pPr>
            <a:r>
              <a:rPr lang="sk-SK" sz="1400" dirty="0"/>
              <a:t>Podľa princípu rôzneho veku pôd sveta sú analogické alebo blízke skupiny pôd rozšírené na geomorfologických prvkoch </a:t>
            </a:r>
            <a:r>
              <a:rPr lang="sk-SK" sz="1400" b="1" dirty="0"/>
              <a:t>súše rovnakého veku</a:t>
            </a:r>
          </a:p>
          <a:p>
            <a:pPr>
              <a:buClr>
                <a:schemeClr val="tx2">
                  <a:lumMod val="75000"/>
                </a:schemeClr>
              </a:buClr>
            </a:pPr>
            <a:r>
              <a:rPr lang="sk-SK" sz="1400" dirty="0"/>
              <a:t>Podľa súčasného poňatia </a:t>
            </a:r>
            <a:r>
              <a:rPr lang="sk-SK" sz="1400" b="1" dirty="0" err="1"/>
              <a:t>polygenezy</a:t>
            </a:r>
            <a:r>
              <a:rPr lang="sk-SK" sz="1400" b="1" dirty="0"/>
              <a:t> pôd </a:t>
            </a:r>
            <a:r>
              <a:rPr lang="sk-SK" sz="1400" dirty="0"/>
              <a:t>môže vývoj pôd začínať a prebiehať v rôznych častiach geomorfologického povrchu rovnakého veku, ale v rôznych podmienkach geografického prostredia</a:t>
            </a:r>
          </a:p>
          <a:p>
            <a:pPr>
              <a:lnSpc>
                <a:spcPct val="150000"/>
              </a:lnSpc>
              <a:buClr>
                <a:schemeClr val="tx2">
                  <a:lumMod val="75000"/>
                </a:schemeClr>
              </a:buClr>
            </a:pPr>
            <a:r>
              <a:rPr lang="sk-SK" sz="1400" dirty="0"/>
              <a:t>Z uplatnenia oboch predchádzajúcich princípov vyplýva divergencia a konvergencia vo vývoji pôd:</a:t>
            </a:r>
          </a:p>
          <a:p>
            <a:pPr lvl="1">
              <a:buClr>
                <a:schemeClr val="tx2">
                  <a:lumMod val="75000"/>
                </a:schemeClr>
              </a:buClr>
            </a:pPr>
            <a:r>
              <a:rPr lang="sk-SK" sz="1200" b="1" dirty="0"/>
              <a:t>Divergencia </a:t>
            </a:r>
            <a:r>
              <a:rPr lang="sk-SK" sz="1200" dirty="0"/>
              <a:t>- vytváranie stále zložitejšieho pôdneho pokryvu s väčšou rôznorodosťou pôd a komplikovanejšou štruktúrou pôdneho pokryvu</a:t>
            </a:r>
          </a:p>
          <a:p>
            <a:pPr lvl="1">
              <a:buClr>
                <a:schemeClr val="tx2">
                  <a:lumMod val="75000"/>
                </a:schemeClr>
              </a:buClr>
            </a:pPr>
            <a:r>
              <a:rPr lang="sk-SK" sz="1200" b="1" dirty="0"/>
              <a:t>Konvergencia - </a:t>
            </a:r>
            <a:r>
              <a:rPr lang="sk-SK" sz="1200" dirty="0"/>
              <a:t>blízke pôdy môžu byť výsledkom rôznych evolučných procesov (napr. hnedo sfarbené pôdy boreálneho, </a:t>
            </a:r>
            <a:r>
              <a:rPr lang="sk-SK" sz="1200" dirty="0" err="1"/>
              <a:t>subboreálneho</a:t>
            </a:r>
            <a:r>
              <a:rPr lang="sk-SK" sz="1200" dirty="0"/>
              <a:t> a tropického pásma)</a:t>
            </a:r>
          </a:p>
          <a:p>
            <a:pPr>
              <a:lnSpc>
                <a:spcPct val="150000"/>
              </a:lnSpc>
              <a:buClr>
                <a:schemeClr val="tx2">
                  <a:lumMod val="75000"/>
                </a:schemeClr>
              </a:buClr>
            </a:pPr>
            <a:r>
              <a:rPr lang="sk-SK" sz="1400" b="1" dirty="0" err="1"/>
              <a:t>Polycyklický</a:t>
            </a:r>
            <a:r>
              <a:rPr lang="sk-SK" sz="1400" b="1" dirty="0"/>
              <a:t> vývoj pôdy </a:t>
            </a:r>
            <a:r>
              <a:rPr lang="sk-SK" sz="1400" dirty="0"/>
              <a:t>je podmienený zmenou jedného smeru evolúcie smerom inam pri zmene vonkajších podmienok. </a:t>
            </a:r>
            <a:r>
              <a:rPr lang="sk-SK" sz="1400" dirty="0" err="1"/>
              <a:t>Polycyklické</a:t>
            </a:r>
            <a:r>
              <a:rPr lang="sk-SK" sz="1400" dirty="0"/>
              <a:t> pôdy majú vo svojom profile </a:t>
            </a:r>
            <a:r>
              <a:rPr lang="sk-SK" sz="1400" b="1" dirty="0"/>
              <a:t>znaky predchádzajúcich cyklov </a:t>
            </a:r>
            <a:r>
              <a:rPr lang="sk-SK" sz="1400" dirty="0"/>
              <a:t>tvorby pôd (napr. podzoly v </a:t>
            </a:r>
            <a:r>
              <a:rPr lang="sk-SK" sz="1400" dirty="0" err="1"/>
              <a:t>eluviálnom</a:t>
            </a:r>
            <a:r>
              <a:rPr lang="sk-SK" sz="1400" dirty="0"/>
              <a:t> horizonte </a:t>
            </a:r>
            <a:r>
              <a:rPr lang="sk-SK" sz="1400" dirty="0" err="1"/>
              <a:t>luvizolov</a:t>
            </a:r>
            <a:r>
              <a:rPr lang="sk-SK" sz="1400" dirty="0"/>
              <a:t>)</a:t>
            </a:r>
          </a:p>
          <a:p>
            <a:pPr>
              <a:lnSpc>
                <a:spcPct val="150000"/>
              </a:lnSpc>
              <a:buClr>
                <a:schemeClr val="tx2">
                  <a:lumMod val="75000"/>
                </a:schemeClr>
              </a:buClr>
            </a:pPr>
            <a:r>
              <a:rPr lang="sk-SK" sz="1400" b="1" dirty="0"/>
              <a:t>Princíp evolučného vývoja </a:t>
            </a:r>
            <a:r>
              <a:rPr lang="sk-SK" sz="1400" dirty="0"/>
              <a:t>- základná koncepcia </a:t>
            </a:r>
            <a:r>
              <a:rPr lang="sk-SK" sz="1400" dirty="0" err="1"/>
              <a:t>pôdotvorného</a:t>
            </a:r>
            <a:r>
              <a:rPr lang="sk-SK" sz="1400" dirty="0"/>
              <a:t> procesu, ktorá je zastúpená čiastočne vo všetkých uvedených zákonoch geografie pôd. Má však aj samostatný význam, pretože </a:t>
            </a:r>
            <a:r>
              <a:rPr lang="sk-SK" sz="1400" b="1" dirty="0"/>
              <a:t>umožňuje vysvetľovať priestorovo usporiadané rady pôd </a:t>
            </a:r>
            <a:r>
              <a:rPr lang="sk-SK" sz="1400" dirty="0"/>
              <a:t>ako evolučné rady a vývojovo interpretovať geografiu jednotlivých pôd</a:t>
            </a:r>
          </a:p>
        </p:txBody>
      </p:sp>
    </p:spTree>
    <p:extLst>
      <p:ext uri="{BB962C8B-B14F-4D97-AF65-F5344CB8AC3E}">
        <p14:creationId xmlns:p14="http://schemas.microsoft.com/office/powerpoint/2010/main" val="3860015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05540D-21AF-9D86-57D1-17556711A7C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3BD9FEB-D5EA-E981-9F44-D4D6723693B9}"/>
              </a:ext>
            </a:extLst>
          </p:cNvPr>
          <p:cNvSpPr>
            <a:spLocks noGrp="1"/>
          </p:cNvSpPr>
          <p:nvPr>
            <p:ph type="title"/>
          </p:nvPr>
        </p:nvSpPr>
        <p:spPr>
          <a:xfrm>
            <a:off x="395926" y="273377"/>
            <a:ext cx="10119674" cy="694812"/>
          </a:xfrm>
        </p:spPr>
        <p:txBody>
          <a:bodyPr>
            <a:normAutofit/>
          </a:bodyPr>
          <a:lstStyle/>
          <a:p>
            <a:r>
              <a:rPr lang="pt-BR" sz="3200" b="1" dirty="0"/>
              <a:t>Horizontalna zonálnosť pôd sveta</a:t>
            </a:r>
          </a:p>
        </p:txBody>
      </p:sp>
      <p:sp>
        <p:nvSpPr>
          <p:cNvPr id="7" name="Zástupný objekt pre obsah 2">
            <a:extLst>
              <a:ext uri="{FF2B5EF4-FFF2-40B4-BE49-F238E27FC236}">
                <a16:creationId xmlns:a16="http://schemas.microsoft.com/office/drawing/2014/main" id="{BF25A949-116E-FB03-8D1C-5365052C3FE8}"/>
              </a:ext>
            </a:extLst>
          </p:cNvPr>
          <p:cNvSpPr>
            <a:spLocks noGrp="1"/>
          </p:cNvSpPr>
          <p:nvPr>
            <p:ph idx="1"/>
          </p:nvPr>
        </p:nvSpPr>
        <p:spPr>
          <a:xfrm>
            <a:off x="304798" y="1082489"/>
            <a:ext cx="11630027" cy="5661210"/>
          </a:xfrm>
        </p:spPr>
        <p:txBody>
          <a:bodyPr>
            <a:noAutofit/>
          </a:bodyPr>
          <a:lstStyle/>
          <a:p>
            <a:pPr>
              <a:lnSpc>
                <a:spcPct val="150000"/>
              </a:lnSpc>
              <a:buClr>
                <a:schemeClr val="tx2">
                  <a:lumMod val="75000"/>
                </a:schemeClr>
              </a:buClr>
            </a:pPr>
            <a:r>
              <a:rPr lang="sk-SK" sz="1400" b="1" dirty="0"/>
              <a:t>Zóna </a:t>
            </a:r>
            <a:r>
              <a:rPr lang="sk-SK" sz="1400" b="1" dirty="0" err="1"/>
              <a:t>kryosolov</a:t>
            </a:r>
            <a:r>
              <a:rPr lang="sk-SK" sz="1400" b="1" dirty="0"/>
              <a:t> </a:t>
            </a:r>
            <a:r>
              <a:rPr lang="sk-SK" sz="1400" dirty="0"/>
              <a:t>je na severnej pologuli na niektorých miestach veľmi široká, pomerne súvislá zóna pôd rovín a nížin celého pevninského cirkumpolárneho pásu. Najjužnejšie sa súvislá zóna </a:t>
            </a:r>
            <a:r>
              <a:rPr lang="sk-SK" sz="1400" dirty="0" err="1"/>
              <a:t>kryosolov</a:t>
            </a:r>
            <a:r>
              <a:rPr lang="sk-SK" sz="1400" dirty="0"/>
              <a:t> dostáva na severnom cípe Labradorského polostrova spolu so západným pobrežím Hudsonovho zálivu a v južnom povodí rieky Lena. Pôdy sa vyvíjajú v studenom polárnom a subpolárnom pásme alebo v extrémne pevninskej oblasti mierneho pásma. </a:t>
            </a:r>
            <a:r>
              <a:rPr lang="sk-SK" sz="1400" dirty="0" err="1"/>
              <a:t>Kryosoly</a:t>
            </a:r>
            <a:r>
              <a:rPr lang="sk-SK" sz="1400" dirty="0"/>
              <a:t> majú dlhodobo zamrznuté nielen povrchové horizonty ale aj podpovrchové pôdne horizonty a substrát. Plytký pôdny profil </a:t>
            </a:r>
            <a:r>
              <a:rPr lang="sk-SK" sz="1400" dirty="0" err="1"/>
              <a:t>kryosolov</a:t>
            </a:r>
            <a:r>
              <a:rPr lang="sk-SK" sz="1400" dirty="0"/>
              <a:t> býva narušený mrazovými trhlinami vyplnenými </a:t>
            </a:r>
            <a:r>
              <a:rPr lang="sk-SK" sz="1400" dirty="0" err="1"/>
              <a:t>zátekmi</a:t>
            </a:r>
            <a:r>
              <a:rPr lang="sk-SK" sz="1400" dirty="0"/>
              <a:t>. </a:t>
            </a:r>
            <a:r>
              <a:rPr lang="sk-SK" sz="1400" dirty="0" err="1"/>
              <a:t>Kryosoly</a:t>
            </a:r>
            <a:r>
              <a:rPr lang="sk-SK" sz="1400" dirty="0"/>
              <a:t> ani v lete nerozmŕzajú do veľkej hĺbky. Preto sú často ovplyvnené stagnujúcou vodou. Okrem tundry je výskyt </a:t>
            </a:r>
            <a:r>
              <a:rPr lang="sk-SK" sz="1400" dirty="0" err="1"/>
              <a:t>kryosolov</a:t>
            </a:r>
            <a:r>
              <a:rPr lang="sk-SK" sz="1400" dirty="0"/>
              <a:t> častý aj pod porastom ihličnatých stromov tajgy. Homogénny výskyt </a:t>
            </a:r>
            <a:r>
              <a:rPr lang="sk-SK" sz="1400" dirty="0" err="1"/>
              <a:t>kryosolov</a:t>
            </a:r>
            <a:r>
              <a:rPr lang="sk-SK" sz="1400" dirty="0"/>
              <a:t> je najčastejšie narušený </a:t>
            </a:r>
            <a:r>
              <a:rPr lang="sk-SK" sz="1400" dirty="0" err="1"/>
              <a:t>gleysolmi</a:t>
            </a:r>
            <a:r>
              <a:rPr lang="sk-SK" sz="1400" dirty="0"/>
              <a:t> a </a:t>
            </a:r>
            <a:r>
              <a:rPr lang="sk-SK" sz="1400" dirty="0" err="1"/>
              <a:t>histosolmi</a:t>
            </a:r>
            <a:r>
              <a:rPr lang="sk-SK" sz="1400" dirty="0"/>
              <a:t>.</a:t>
            </a:r>
          </a:p>
          <a:p>
            <a:pPr>
              <a:lnSpc>
                <a:spcPct val="150000"/>
              </a:lnSpc>
              <a:buClr>
                <a:schemeClr val="tx2">
                  <a:lumMod val="75000"/>
                </a:schemeClr>
              </a:buClr>
            </a:pPr>
            <a:r>
              <a:rPr lang="sk-SK" sz="1400" b="1" dirty="0"/>
              <a:t>Zóna podzolov </a:t>
            </a:r>
            <a:r>
              <a:rPr lang="sk-SK" sz="1400" dirty="0"/>
              <a:t>je takisto veľmi široká ale často narušovaná zóna siahajúca na mnohých miestach až k 60o severnej zemepisnej šírky. Najvhodnejšie podmienky pre vznik podzolov v chladnejšej časti mierneho pásma vytvárajú ihličnaté lesy. V extrémne kyslom prostredí dochádza pri priesakovom type vodného režimu ku vertikálnemu posunu železa a humusu. Iniciálne pôdy z pôvodne </a:t>
            </a:r>
            <a:r>
              <a:rPr lang="sk-SK" sz="1400" dirty="0" err="1"/>
              <a:t>textúrne</a:t>
            </a:r>
            <a:r>
              <a:rPr lang="sk-SK" sz="1400" dirty="0"/>
              <a:t> ľahkého, kyslého </a:t>
            </a:r>
            <a:r>
              <a:rPr lang="sk-SK" sz="1400" dirty="0" err="1"/>
              <a:t>pôdotvorného</a:t>
            </a:r>
            <a:r>
              <a:rPr lang="sk-SK" sz="1400" dirty="0"/>
              <a:t> substrátu sa diferencujú a vzniká diagnostický </a:t>
            </a:r>
            <a:r>
              <a:rPr lang="sk-SK" sz="1400" dirty="0" err="1"/>
              <a:t>eluviálny</a:t>
            </a:r>
            <a:r>
              <a:rPr lang="sk-SK" sz="1400" dirty="0"/>
              <a:t> podzolový (</a:t>
            </a:r>
            <a:r>
              <a:rPr lang="sk-SK" sz="1400" dirty="0" err="1"/>
              <a:t>spodický</a:t>
            </a:r>
            <a:r>
              <a:rPr lang="sk-SK" sz="1400" dirty="0"/>
              <a:t>) horizont s indexom </a:t>
            </a:r>
            <a:r>
              <a:rPr lang="sk-SK" sz="1400" dirty="0" err="1"/>
              <a:t>Ep</a:t>
            </a:r>
            <a:r>
              <a:rPr lang="sk-SK" sz="1400" dirty="0"/>
              <a:t> a </a:t>
            </a:r>
            <a:r>
              <a:rPr lang="sk-SK" sz="1400" dirty="0" err="1"/>
              <a:t>iluviálny</a:t>
            </a:r>
            <a:r>
              <a:rPr lang="sk-SK" sz="1400" dirty="0"/>
              <a:t> podzolový (</a:t>
            </a:r>
            <a:r>
              <a:rPr lang="sk-SK" sz="1400" dirty="0" err="1"/>
              <a:t>spodický</a:t>
            </a:r>
            <a:r>
              <a:rPr lang="sk-SK" sz="1400" dirty="0"/>
              <a:t>) horizont s indexom </a:t>
            </a:r>
            <a:r>
              <a:rPr lang="sk-SK" sz="1400" dirty="0" err="1"/>
              <a:t>Bs</a:t>
            </a:r>
            <a:r>
              <a:rPr lang="sk-SK" sz="1400" dirty="0"/>
              <a:t>. V zóne podzolov sa často vyskytujú </a:t>
            </a:r>
            <a:r>
              <a:rPr lang="sk-SK" sz="1400" dirty="0" err="1"/>
              <a:t>litosoly</a:t>
            </a:r>
            <a:r>
              <a:rPr lang="sk-SK" sz="1400" dirty="0"/>
              <a:t>, </a:t>
            </a:r>
            <a:r>
              <a:rPr lang="sk-SK" sz="1400" dirty="0" err="1"/>
              <a:t>histosoly</a:t>
            </a:r>
            <a:r>
              <a:rPr lang="sk-SK" sz="1400" dirty="0"/>
              <a:t>, </a:t>
            </a:r>
            <a:r>
              <a:rPr lang="sk-SK" sz="1400" dirty="0" err="1"/>
              <a:t>kambisoly</a:t>
            </a:r>
            <a:r>
              <a:rPr lang="sk-SK" sz="1400" dirty="0"/>
              <a:t>, </a:t>
            </a:r>
            <a:r>
              <a:rPr lang="sk-SK" sz="1400" dirty="0" err="1"/>
              <a:t>gleysoly</a:t>
            </a:r>
            <a:r>
              <a:rPr lang="sk-SK" sz="1400" dirty="0"/>
              <a:t> a </a:t>
            </a:r>
            <a:r>
              <a:rPr lang="sk-SK" sz="1400" dirty="0" err="1"/>
              <a:t>albeluvisoly</a:t>
            </a:r>
            <a:r>
              <a:rPr lang="sk-SK" sz="1400" dirty="0"/>
              <a:t> alebo </a:t>
            </a:r>
            <a:r>
              <a:rPr lang="sk-SK" sz="1400" dirty="0" err="1"/>
              <a:t>luvisoly</a:t>
            </a:r>
            <a:r>
              <a:rPr lang="sk-SK" sz="1400" dirty="0"/>
              <a:t>. Na Východoeurópskej nížine zóna podzolov vytvára zmiešanú zónu spolu s </a:t>
            </a:r>
            <a:r>
              <a:rPr lang="sk-SK" sz="1400" dirty="0" err="1"/>
              <a:t>albeluvisolmi</a:t>
            </a:r>
            <a:r>
              <a:rPr lang="sk-SK" sz="1400" dirty="0"/>
              <a:t> resp. </a:t>
            </a:r>
            <a:r>
              <a:rPr lang="sk-SK" sz="1400" dirty="0" err="1"/>
              <a:t>luvisolmi</a:t>
            </a:r>
            <a:r>
              <a:rPr lang="sk-SK" sz="1400" dirty="0"/>
              <a:t>. Súvisí to pravdepodobne so sedimentmi tejto časti Ruskej tabule. Oveľa konsolidovanejšia je zóna podzolov v západnejšie ležiacich oblastiach Baltského štítu. Na južnej pologuli sa podzoly vyskytujú obdobne, ako je tomu i v prípade </a:t>
            </a:r>
            <a:r>
              <a:rPr lang="sk-SK" sz="1400" dirty="0" err="1"/>
              <a:t>kryosolov</a:t>
            </a:r>
            <a:r>
              <a:rPr lang="sk-SK" sz="1400" dirty="0"/>
              <a:t>, oveľa zriedkavejšie.</a:t>
            </a:r>
          </a:p>
        </p:txBody>
      </p:sp>
    </p:spTree>
    <p:extLst>
      <p:ext uri="{BB962C8B-B14F-4D97-AF65-F5344CB8AC3E}">
        <p14:creationId xmlns:p14="http://schemas.microsoft.com/office/powerpoint/2010/main" val="16494685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6DA40-444D-A7CD-FFC5-EF7CB02C3B5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F01D007-FF5E-5C0D-D7E6-10A896D49B0F}"/>
              </a:ext>
            </a:extLst>
          </p:cNvPr>
          <p:cNvSpPr>
            <a:spLocks noGrp="1"/>
          </p:cNvSpPr>
          <p:nvPr>
            <p:ph type="title"/>
          </p:nvPr>
        </p:nvSpPr>
        <p:spPr>
          <a:xfrm>
            <a:off x="395926" y="273377"/>
            <a:ext cx="10119674" cy="694812"/>
          </a:xfrm>
        </p:spPr>
        <p:txBody>
          <a:bodyPr>
            <a:normAutofit/>
          </a:bodyPr>
          <a:lstStyle/>
          <a:p>
            <a:r>
              <a:rPr lang="pt-BR" sz="3200" b="1" dirty="0"/>
              <a:t>Horizontalna zonálnosť pôd sveta</a:t>
            </a:r>
          </a:p>
        </p:txBody>
      </p:sp>
      <p:sp>
        <p:nvSpPr>
          <p:cNvPr id="7" name="Zástupný objekt pre obsah 2">
            <a:extLst>
              <a:ext uri="{FF2B5EF4-FFF2-40B4-BE49-F238E27FC236}">
                <a16:creationId xmlns:a16="http://schemas.microsoft.com/office/drawing/2014/main" id="{942D823A-9A68-C20E-3CC2-8961541C888E}"/>
              </a:ext>
            </a:extLst>
          </p:cNvPr>
          <p:cNvSpPr>
            <a:spLocks noGrp="1"/>
          </p:cNvSpPr>
          <p:nvPr>
            <p:ph idx="1"/>
          </p:nvPr>
        </p:nvSpPr>
        <p:spPr>
          <a:xfrm>
            <a:off x="304798" y="1082489"/>
            <a:ext cx="10119674" cy="5661210"/>
          </a:xfrm>
        </p:spPr>
        <p:txBody>
          <a:bodyPr>
            <a:noAutofit/>
          </a:bodyPr>
          <a:lstStyle/>
          <a:p>
            <a:pPr>
              <a:lnSpc>
                <a:spcPct val="150000"/>
              </a:lnSpc>
              <a:buClr>
                <a:schemeClr val="tx2">
                  <a:lumMod val="75000"/>
                </a:schemeClr>
              </a:buClr>
            </a:pPr>
            <a:r>
              <a:rPr lang="sk-SK" sz="1200" b="1" dirty="0"/>
              <a:t>Zóna </a:t>
            </a:r>
            <a:r>
              <a:rPr lang="sk-SK" sz="1200" b="1" dirty="0" err="1"/>
              <a:t>albeluvisolov</a:t>
            </a:r>
            <a:r>
              <a:rPr lang="sk-SK" sz="1200" b="1" dirty="0"/>
              <a:t> a </a:t>
            </a:r>
            <a:r>
              <a:rPr lang="sk-SK" sz="1200" b="1" dirty="0" err="1"/>
              <a:t>luvizemí</a:t>
            </a:r>
            <a:r>
              <a:rPr lang="sk-SK" sz="1200" b="1" dirty="0"/>
              <a:t> </a:t>
            </a:r>
            <a:r>
              <a:rPr lang="sk-SK" sz="1200" dirty="0"/>
              <a:t>je hlavne na Východoeurópskej nížine veľmi široká zóna. V mierne teplej klíme mierneho pásma pod opadavým listnatým lesom v slabo kyslom až kyslom prostredí dochádza k vertikálnemu posunu predovšetkým minerálnych koloidov a ílu a tým i k vzniku diagnostického </a:t>
            </a:r>
            <a:r>
              <a:rPr lang="sk-SK" sz="1200" dirty="0" err="1"/>
              <a:t>eluviálneho</a:t>
            </a:r>
            <a:r>
              <a:rPr lang="sk-SK" sz="1200" dirty="0"/>
              <a:t> </a:t>
            </a:r>
            <a:r>
              <a:rPr lang="sk-SK" sz="1200" dirty="0" err="1"/>
              <a:t>luvického</a:t>
            </a:r>
            <a:r>
              <a:rPr lang="sk-SK" sz="1200" dirty="0"/>
              <a:t> horizontu s indexom El a </a:t>
            </a:r>
            <a:r>
              <a:rPr lang="sk-SK" sz="1200" dirty="0" err="1"/>
              <a:t>iluviálneho</a:t>
            </a:r>
            <a:r>
              <a:rPr lang="sk-SK" sz="1200" dirty="0"/>
              <a:t> </a:t>
            </a:r>
            <a:r>
              <a:rPr lang="sk-SK" sz="1200" dirty="0" err="1"/>
              <a:t>luvického</a:t>
            </a:r>
            <a:r>
              <a:rPr lang="sk-SK" sz="1200" dirty="0"/>
              <a:t> horizontu s indexom </a:t>
            </a:r>
            <a:r>
              <a:rPr lang="sk-SK" sz="1200" dirty="0" err="1"/>
              <a:t>Bt</a:t>
            </a:r>
            <a:r>
              <a:rPr lang="sk-SK" sz="1200" dirty="0"/>
              <a:t>. Zatiaľ čo </a:t>
            </a:r>
            <a:r>
              <a:rPr lang="sk-SK" sz="1200" dirty="0" err="1"/>
              <a:t>albeluvisoly</a:t>
            </a:r>
            <a:r>
              <a:rPr lang="sk-SK" sz="1200" dirty="0"/>
              <a:t> sa vyvinuli hlavne z </a:t>
            </a:r>
            <a:r>
              <a:rPr lang="sk-SK" sz="1200" dirty="0" err="1"/>
              <a:t>dvojvrstevnatých</a:t>
            </a:r>
            <a:r>
              <a:rPr lang="sk-SK" sz="1200" dirty="0"/>
              <a:t> </a:t>
            </a:r>
            <a:r>
              <a:rPr lang="sk-SK" sz="1200" dirty="0" err="1"/>
              <a:t>fluvioglaciálnych</a:t>
            </a:r>
            <a:r>
              <a:rPr lang="sk-SK" sz="1200" dirty="0"/>
              <a:t> sedimentov, stredoeurópske a západoeurópske pôdy, ktoré môžeme zatriediť do referenčnej skupiny </a:t>
            </a:r>
            <a:r>
              <a:rPr lang="sk-SK" sz="1200" dirty="0" err="1"/>
              <a:t>luvisolov</a:t>
            </a:r>
            <a:r>
              <a:rPr lang="sk-SK" sz="1200" dirty="0"/>
              <a:t> vrátane slovenských </a:t>
            </a:r>
            <a:r>
              <a:rPr lang="sk-SK" sz="1200" dirty="0" err="1"/>
              <a:t>luvizemí</a:t>
            </a:r>
            <a:r>
              <a:rPr lang="sk-SK" sz="1200" dirty="0"/>
              <a:t> a </a:t>
            </a:r>
            <a:r>
              <a:rPr lang="sk-SK" sz="1200" dirty="0" err="1"/>
              <a:t>hnedozemí</a:t>
            </a:r>
            <a:r>
              <a:rPr lang="sk-SK" sz="1200" dirty="0"/>
              <a:t>, sa vyvinuli zo spraší a sprašových hlín. Preto sú </a:t>
            </a:r>
            <a:r>
              <a:rPr lang="sk-SK" sz="1200" dirty="0" err="1"/>
              <a:t>albeluvisoly</a:t>
            </a:r>
            <a:r>
              <a:rPr lang="sk-SK" sz="1200" dirty="0"/>
              <a:t> často ovplyvnené povrchovým </a:t>
            </a:r>
            <a:r>
              <a:rPr lang="sk-SK" sz="1200" dirty="0" err="1"/>
              <a:t>oglejením</a:t>
            </a:r>
            <a:r>
              <a:rPr lang="sk-SK" sz="1200" dirty="0"/>
              <a:t>. </a:t>
            </a:r>
            <a:r>
              <a:rPr lang="sk-SK" sz="1200" dirty="0" err="1"/>
              <a:t>Luvizeme</a:t>
            </a:r>
            <a:r>
              <a:rPr lang="sk-SK" sz="1200" dirty="0"/>
              <a:t> na rozdiel od </a:t>
            </a:r>
            <a:r>
              <a:rPr lang="sk-SK" sz="1200" dirty="0" err="1"/>
              <a:t>hnedozemí</a:t>
            </a:r>
            <a:r>
              <a:rPr lang="sk-SK" sz="1200" dirty="0"/>
              <a:t> majú dobre vyvinutý </a:t>
            </a:r>
            <a:r>
              <a:rPr lang="sk-SK" sz="1200" dirty="0" err="1"/>
              <a:t>eluviálny</a:t>
            </a:r>
            <a:r>
              <a:rPr lang="sk-SK" sz="1200" dirty="0"/>
              <a:t> horizont. Tento majú aj </a:t>
            </a:r>
            <a:r>
              <a:rPr lang="sk-SK" sz="1200" dirty="0" err="1"/>
              <a:t>hnedozeme</a:t>
            </a:r>
            <a:r>
              <a:rPr lang="sk-SK" sz="1200" dirty="0"/>
              <a:t> ale je tenký alebo nadobudol formu prechodného humusovo-</a:t>
            </a:r>
            <a:r>
              <a:rPr lang="sk-SK" sz="1200" dirty="0" err="1"/>
              <a:t>eluviálneho</a:t>
            </a:r>
            <a:r>
              <a:rPr lang="sk-SK" sz="1200" dirty="0"/>
              <a:t> horizontu. V dnešných podmienkach európskej ale aj severoamerickej kultúrnej krajiny je drvivá väčšina </a:t>
            </a:r>
            <a:r>
              <a:rPr lang="sk-SK" sz="1200" dirty="0" err="1"/>
              <a:t>hnedozemí</a:t>
            </a:r>
            <a:r>
              <a:rPr lang="sk-SK" sz="1200" dirty="0"/>
              <a:t> oraná a materiál tohto horizontu sa zmiešal s povrchovým humusovým horizontom. Výrazná zóna </a:t>
            </a:r>
            <a:r>
              <a:rPr lang="sk-SK" sz="1200" dirty="0" err="1"/>
              <a:t>luvisolov</a:t>
            </a:r>
            <a:r>
              <a:rPr lang="sk-SK" sz="1200" dirty="0"/>
              <a:t> sa vyvinula aj na južnej pologuli v Patagónii. V pôdnej zóne </a:t>
            </a:r>
            <a:r>
              <a:rPr lang="sk-SK" sz="1200" dirty="0" err="1"/>
              <a:t>albeluvisolov</a:t>
            </a:r>
            <a:r>
              <a:rPr lang="sk-SK" sz="1200" dirty="0"/>
              <a:t> a </a:t>
            </a:r>
            <a:r>
              <a:rPr lang="sk-SK" sz="1200" dirty="0" err="1"/>
              <a:t>luvisolov</a:t>
            </a:r>
            <a:r>
              <a:rPr lang="sk-SK" sz="1200" dirty="0"/>
              <a:t> sa často vyskytujú ostrovčeky </a:t>
            </a:r>
            <a:r>
              <a:rPr lang="sk-SK" sz="1200" dirty="0" err="1"/>
              <a:t>stagnosolov</a:t>
            </a:r>
            <a:r>
              <a:rPr lang="sk-SK" sz="1200" dirty="0"/>
              <a:t> (</a:t>
            </a:r>
            <a:r>
              <a:rPr lang="sk-SK" sz="1200" dirty="0" err="1"/>
              <a:t>pseudogleje</a:t>
            </a:r>
            <a:r>
              <a:rPr lang="sk-SK" sz="1200" dirty="0"/>
              <a:t> </a:t>
            </a:r>
            <a:r>
              <a:rPr lang="sk-SK" sz="1200" dirty="0" err="1"/>
              <a:t>stagnoglejové</a:t>
            </a:r>
            <a:r>
              <a:rPr lang="sk-SK" sz="1200" dirty="0"/>
              <a:t>), </a:t>
            </a:r>
            <a:r>
              <a:rPr lang="sk-SK" sz="1200" dirty="0" err="1"/>
              <a:t>planosolov</a:t>
            </a:r>
            <a:r>
              <a:rPr lang="sk-SK" sz="1200" dirty="0"/>
              <a:t> (ostatných </a:t>
            </a:r>
            <a:r>
              <a:rPr lang="sk-SK" sz="1200" dirty="0" err="1"/>
              <a:t>pseudoglejov</a:t>
            </a:r>
            <a:r>
              <a:rPr lang="sk-SK" sz="1200" dirty="0"/>
              <a:t>), </a:t>
            </a:r>
            <a:r>
              <a:rPr lang="sk-SK" sz="1200" dirty="0" err="1"/>
              <a:t>gleysolov</a:t>
            </a:r>
            <a:r>
              <a:rPr lang="sk-SK" sz="1200" dirty="0"/>
              <a:t>, </a:t>
            </a:r>
            <a:r>
              <a:rPr lang="sk-SK" sz="1200" dirty="0" err="1"/>
              <a:t>histosolov</a:t>
            </a:r>
            <a:r>
              <a:rPr lang="sk-SK" sz="1200" dirty="0"/>
              <a:t> ale aj </a:t>
            </a:r>
            <a:r>
              <a:rPr lang="sk-SK" sz="1200" dirty="0" err="1"/>
              <a:t>kambisolov</a:t>
            </a:r>
            <a:r>
              <a:rPr lang="sk-SK" sz="1200" dirty="0"/>
              <a:t> a podzolov.</a:t>
            </a:r>
          </a:p>
          <a:p>
            <a:pPr>
              <a:lnSpc>
                <a:spcPct val="150000"/>
              </a:lnSpc>
              <a:buClr>
                <a:schemeClr val="tx2">
                  <a:lumMod val="75000"/>
                </a:schemeClr>
              </a:buClr>
            </a:pPr>
            <a:r>
              <a:rPr lang="sk-SK" sz="1200" b="1" dirty="0"/>
              <a:t>Zóna </a:t>
            </a:r>
            <a:r>
              <a:rPr lang="sk-SK" sz="1200" b="1" dirty="0" err="1"/>
              <a:t>feozemí</a:t>
            </a:r>
            <a:r>
              <a:rPr lang="sk-SK" sz="1200" b="1" dirty="0"/>
              <a:t> </a:t>
            </a:r>
            <a:r>
              <a:rPr lang="sk-SK" sz="1200" dirty="0"/>
              <a:t>je z doteraz uvádzaných zón najmenej zreteľnou zónou. V Severnej Amerike, v strednej a vo východnej Európe a v západnej Sibíri sa v dôsledku zmeny klímy v strednom holocéne vytvorila nesúvislá, </a:t>
            </a:r>
            <a:r>
              <a:rPr lang="sk-SK" sz="1200" dirty="0" err="1"/>
              <a:t>ostrovčekovitá</a:t>
            </a:r>
            <a:r>
              <a:rPr lang="sk-SK" sz="1200" dirty="0"/>
              <a:t> až lokálna zóna pôd, ktoré boli pôvodne černozemami. Na obr. 17 sa táto zóna zdá byť súvislá lebo sú do nej zahrnuté aj rozsiahle areály iných pôdnych typov napr. </a:t>
            </a:r>
            <a:r>
              <a:rPr lang="sk-SK" sz="1200" dirty="0" err="1"/>
              <a:t>gleysolov</a:t>
            </a:r>
            <a:r>
              <a:rPr lang="sk-SK" sz="1200" dirty="0"/>
              <a:t>. S lesom postupujúcim na juh v podmienkach </a:t>
            </a:r>
            <a:r>
              <a:rPr lang="sk-SK" sz="1200" dirty="0" err="1"/>
              <a:t>humídnejšieho</a:t>
            </a:r>
            <a:r>
              <a:rPr lang="sk-SK" sz="1200" dirty="0"/>
              <a:t> podnebia sa v dôsledku vertikálneho posunu minerálnych a organických koloidov černozeme transformovali na </a:t>
            </a:r>
            <a:r>
              <a:rPr lang="sk-SK" sz="1200" dirty="0" err="1"/>
              <a:t>feozeme</a:t>
            </a:r>
            <a:r>
              <a:rPr lang="sk-SK" sz="1200" dirty="0"/>
              <a:t> s príznakmi </a:t>
            </a:r>
            <a:r>
              <a:rPr lang="sk-SK" sz="1200" dirty="0" err="1"/>
              <a:t>eluviálnych</a:t>
            </a:r>
            <a:r>
              <a:rPr lang="sk-SK" sz="1200" dirty="0"/>
              <a:t> a </a:t>
            </a:r>
            <a:r>
              <a:rPr lang="sk-SK" sz="1200" dirty="0" err="1"/>
              <a:t>iluviálnych</a:t>
            </a:r>
            <a:r>
              <a:rPr lang="sk-SK" sz="1200" dirty="0"/>
              <a:t> horizontov. Jednotlivé okrsky </a:t>
            </a:r>
            <a:r>
              <a:rPr lang="sk-SK" sz="1200" dirty="0" err="1"/>
              <a:t>feozemí</a:t>
            </a:r>
            <a:r>
              <a:rPr lang="sk-SK" sz="1200" dirty="0"/>
              <a:t> sú charakteristické slabším alebo silnejším vertikálnym posunom koloidov a slabo kyslou až kyslou pôdnou reakciou. Silnejší posun koloidov je u </a:t>
            </a:r>
            <a:r>
              <a:rPr lang="sk-SK" sz="1200" dirty="0" err="1"/>
              <a:t>humídnejších</a:t>
            </a:r>
            <a:r>
              <a:rPr lang="sk-SK" sz="1200" dirty="0"/>
              <a:t> severne ležiacich okrskov. V prípade južných suchších okrskov je posun koloidov slabší. Morfologicky veľmi blízkymi pôdami k </a:t>
            </a:r>
            <a:r>
              <a:rPr lang="sk-SK" sz="1200" dirty="0" err="1"/>
              <a:t>feozemiam</a:t>
            </a:r>
            <a:r>
              <a:rPr lang="sk-SK" sz="1200" dirty="0"/>
              <a:t> východnej Európy sú slovenské černozeme hnedozemné.</a:t>
            </a:r>
          </a:p>
        </p:txBody>
      </p:sp>
    </p:spTree>
    <p:extLst>
      <p:ext uri="{BB962C8B-B14F-4D97-AF65-F5344CB8AC3E}">
        <p14:creationId xmlns:p14="http://schemas.microsoft.com/office/powerpoint/2010/main" val="38290843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AA668-F560-FCCB-B7CA-58C9BE1A48D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9BC554D-DF87-19C7-C30A-AAB90CA7FFC1}"/>
              </a:ext>
            </a:extLst>
          </p:cNvPr>
          <p:cNvSpPr>
            <a:spLocks noGrp="1"/>
          </p:cNvSpPr>
          <p:nvPr>
            <p:ph type="title"/>
          </p:nvPr>
        </p:nvSpPr>
        <p:spPr>
          <a:xfrm>
            <a:off x="395926" y="273377"/>
            <a:ext cx="10119674" cy="694812"/>
          </a:xfrm>
        </p:spPr>
        <p:txBody>
          <a:bodyPr>
            <a:normAutofit/>
          </a:bodyPr>
          <a:lstStyle/>
          <a:p>
            <a:r>
              <a:rPr lang="pt-BR" sz="3200" b="1" dirty="0"/>
              <a:t>Horizontalna zonálnosť pôd sveta</a:t>
            </a:r>
          </a:p>
        </p:txBody>
      </p:sp>
      <p:sp>
        <p:nvSpPr>
          <p:cNvPr id="7" name="Zástupný objekt pre obsah 2">
            <a:extLst>
              <a:ext uri="{FF2B5EF4-FFF2-40B4-BE49-F238E27FC236}">
                <a16:creationId xmlns:a16="http://schemas.microsoft.com/office/drawing/2014/main" id="{F11E5720-3290-9EB4-E4E2-E7ECE5C90F1D}"/>
              </a:ext>
            </a:extLst>
          </p:cNvPr>
          <p:cNvSpPr>
            <a:spLocks noGrp="1"/>
          </p:cNvSpPr>
          <p:nvPr>
            <p:ph idx="1"/>
          </p:nvPr>
        </p:nvSpPr>
        <p:spPr>
          <a:xfrm>
            <a:off x="304798" y="1082489"/>
            <a:ext cx="10439402" cy="5661210"/>
          </a:xfrm>
        </p:spPr>
        <p:txBody>
          <a:bodyPr>
            <a:noAutofit/>
          </a:bodyPr>
          <a:lstStyle/>
          <a:p>
            <a:pPr>
              <a:lnSpc>
                <a:spcPct val="150000"/>
              </a:lnSpc>
              <a:buClr>
                <a:schemeClr val="tx2">
                  <a:lumMod val="75000"/>
                </a:schemeClr>
              </a:buClr>
            </a:pPr>
            <a:r>
              <a:rPr lang="sk-SK" sz="1200" b="1" dirty="0"/>
              <a:t>Zóna </a:t>
            </a:r>
            <a:r>
              <a:rPr lang="sk-SK" sz="1200" b="1" dirty="0" err="1"/>
              <a:t>kastanozemí</a:t>
            </a:r>
            <a:r>
              <a:rPr lang="sk-SK" sz="1200" b="1" dirty="0"/>
              <a:t> </a:t>
            </a:r>
            <a:r>
              <a:rPr lang="sk-SK" sz="1200" dirty="0"/>
              <a:t>je v Európe nevýrazne vyvinutá, </a:t>
            </a:r>
            <a:r>
              <a:rPr lang="sk-SK" sz="1200" dirty="0" err="1"/>
              <a:t>ostrovčekovitá</a:t>
            </a:r>
            <a:r>
              <a:rPr lang="sk-SK" sz="1200" dirty="0"/>
              <a:t> zóna pôd na južnom okraji černozemí. Pod porastom nízko stebelnatých tráv v suchších stepiach sa na </a:t>
            </a:r>
            <a:r>
              <a:rPr lang="sk-SK" sz="1200" dirty="0" err="1"/>
              <a:t>karbonátových</a:t>
            </a:r>
            <a:r>
              <a:rPr lang="sk-SK" sz="1200" dirty="0"/>
              <a:t> substrátoch vyvinuli pôdy veľmi podobné černozemiam s o niečo svetlejším a teda hnedším humusovým horizontom. Výrazná zóna </a:t>
            </a:r>
            <a:r>
              <a:rPr lang="sk-SK" sz="1200" dirty="0" err="1"/>
              <a:t>kastanozemí</a:t>
            </a:r>
            <a:r>
              <a:rPr lang="sk-SK" sz="1200" dirty="0"/>
              <a:t> sa vytvorila na americkom kontinente v predhorí Skalnatých vrchov a v predhorí argentínskych a </a:t>
            </a:r>
            <a:r>
              <a:rPr lang="sk-SK" sz="1200" dirty="0" err="1"/>
              <a:t>juhobolívijských</a:t>
            </a:r>
            <a:r>
              <a:rPr lang="sk-SK" sz="1200" dirty="0"/>
              <a:t> Ánd. Tu majú tieto zóny tvar pretiahnutý v smere poludníkov a sledujú priebeh uvedených pohorí. Usporiadanie radu pôd predstavujúcich horizontálnu </a:t>
            </a:r>
            <a:r>
              <a:rPr lang="sk-SK" sz="1200" dirty="0" err="1"/>
              <a:t>zonálnosť</a:t>
            </a:r>
            <a:r>
              <a:rPr lang="sk-SK" sz="1200" dirty="0"/>
              <a:t> pôd Severnej Ameriky je uvedené v podkapitole 7.1 a nijako sa neodlišuje od všeobecného usporiadania pôd horizontálnej </a:t>
            </a:r>
            <a:r>
              <a:rPr lang="sk-SK" sz="1200" dirty="0" err="1"/>
              <a:t>zonálnosti</a:t>
            </a:r>
            <a:r>
              <a:rPr lang="sk-SK" sz="1200" dirty="0"/>
              <a:t>. Iné je to v Južnej Amerike. Nielenže medzi západne ležiacou </a:t>
            </a:r>
            <a:r>
              <a:rPr lang="sk-SK" sz="1200" dirty="0" err="1"/>
              <a:t>meridionálnou</a:t>
            </a:r>
            <a:r>
              <a:rPr lang="sk-SK" sz="1200" dirty="0"/>
              <a:t> zónou </a:t>
            </a:r>
            <a:r>
              <a:rPr lang="sk-SK" sz="1200" dirty="0" err="1"/>
              <a:t>kastanození</a:t>
            </a:r>
            <a:r>
              <a:rPr lang="sk-SK" sz="1200" dirty="0"/>
              <a:t> a východne ležiacou zónou </a:t>
            </a:r>
            <a:r>
              <a:rPr lang="sk-SK" sz="1200" dirty="0" err="1"/>
              <a:t>feozemí</a:t>
            </a:r>
            <a:r>
              <a:rPr lang="sk-SK" sz="1200" dirty="0"/>
              <a:t> sa nevyvinula zóna černozemí ale v Argentíne medzi južnou časťou zóny </a:t>
            </a:r>
            <a:r>
              <a:rPr lang="sk-SK" sz="1200" dirty="0" err="1"/>
              <a:t>feozemí</a:t>
            </a:r>
            <a:r>
              <a:rPr lang="sk-SK" sz="1200" dirty="0"/>
              <a:t> a zónou </a:t>
            </a:r>
            <a:r>
              <a:rPr lang="sk-SK" sz="1200" dirty="0" err="1"/>
              <a:t>luvisolov</a:t>
            </a:r>
            <a:r>
              <a:rPr lang="sk-SK" sz="1200" dirty="0"/>
              <a:t> leží k moru sa stáčajúca zóna </a:t>
            </a:r>
            <a:r>
              <a:rPr lang="sk-SK" sz="1200" dirty="0" err="1"/>
              <a:t>kastanozemí</a:t>
            </a:r>
            <a:r>
              <a:rPr lang="sk-SK" sz="1200" dirty="0"/>
              <a:t> a zóna </a:t>
            </a:r>
            <a:r>
              <a:rPr lang="sk-SK" sz="1200" dirty="0" err="1"/>
              <a:t>kalcisolov</a:t>
            </a:r>
            <a:r>
              <a:rPr lang="sk-SK" sz="1200" dirty="0"/>
              <a:t>. V zóne </a:t>
            </a:r>
            <a:r>
              <a:rPr lang="sk-SK" sz="1200" dirty="0" err="1"/>
              <a:t>kastanozemí</a:t>
            </a:r>
            <a:r>
              <a:rPr lang="sk-SK" sz="1200" dirty="0"/>
              <a:t> sa už veľmi často vyskytujú pôdy aridných oblastí ako sú </a:t>
            </a:r>
            <a:r>
              <a:rPr lang="sk-SK" sz="1200" dirty="0" err="1"/>
              <a:t>solončaky</a:t>
            </a:r>
            <a:r>
              <a:rPr lang="sk-SK" sz="1200" dirty="0"/>
              <a:t> a </a:t>
            </a:r>
            <a:r>
              <a:rPr lang="sk-SK" sz="1200" dirty="0" err="1"/>
              <a:t>solonce</a:t>
            </a:r>
            <a:r>
              <a:rPr lang="sk-SK" sz="1200" dirty="0"/>
              <a:t> ale aj </a:t>
            </a:r>
            <a:r>
              <a:rPr lang="sk-SK" sz="1200" dirty="0" err="1"/>
              <a:t>kalcisoly</a:t>
            </a:r>
            <a:r>
              <a:rPr lang="sk-SK" sz="1200" dirty="0"/>
              <a:t> a </a:t>
            </a:r>
            <a:r>
              <a:rPr lang="sk-SK" sz="1200" dirty="0" err="1"/>
              <a:t>gypsisoly</a:t>
            </a:r>
            <a:r>
              <a:rPr lang="sk-SK" sz="1200" dirty="0"/>
              <a:t>.</a:t>
            </a:r>
          </a:p>
          <a:p>
            <a:pPr>
              <a:lnSpc>
                <a:spcPct val="150000"/>
              </a:lnSpc>
              <a:buClr>
                <a:schemeClr val="tx2">
                  <a:lumMod val="75000"/>
                </a:schemeClr>
              </a:buClr>
            </a:pPr>
            <a:r>
              <a:rPr lang="sk-SK" sz="1200" dirty="0"/>
              <a:t>Horizontálna </a:t>
            </a:r>
            <a:r>
              <a:rPr lang="sk-SK" sz="1200" dirty="0" err="1"/>
              <a:t>zonálnosť</a:t>
            </a:r>
            <a:r>
              <a:rPr lang="sk-SK" sz="1200" dirty="0"/>
              <a:t> pôd je prerušená aridnými oblasťami subtropického a tropického pásma. Znovu sa začína prejavovať v </a:t>
            </a:r>
            <a:r>
              <a:rPr lang="sk-SK" sz="1200" dirty="0" err="1"/>
              <a:t>semihumídnych</a:t>
            </a:r>
            <a:r>
              <a:rPr lang="sk-SK" sz="1200" dirty="0"/>
              <a:t> a humídnych tropických oblastiach. V tropických oblastiach sa vyvinuli dve základné pôdne zóny. Bližšie k rovníku je to zóna </a:t>
            </a:r>
            <a:r>
              <a:rPr lang="sk-SK" sz="1200" dirty="0" err="1"/>
              <a:t>ferralsolov</a:t>
            </a:r>
            <a:r>
              <a:rPr lang="sk-SK" sz="1200" dirty="0"/>
              <a:t> a </a:t>
            </a:r>
            <a:r>
              <a:rPr lang="sk-SK" sz="1200" dirty="0" err="1"/>
              <a:t>nitisolov</a:t>
            </a:r>
            <a:r>
              <a:rPr lang="sk-SK" sz="1200" dirty="0"/>
              <a:t> a ďalej od rovníka zóna </a:t>
            </a:r>
            <a:r>
              <a:rPr lang="sk-SK" sz="1200" dirty="0" err="1"/>
              <a:t>lixisolov</a:t>
            </a:r>
            <a:r>
              <a:rPr lang="sk-SK" sz="1200" dirty="0"/>
              <a:t>, </a:t>
            </a:r>
            <a:r>
              <a:rPr lang="sk-SK" sz="1200" dirty="0" err="1"/>
              <a:t>akrisolov</a:t>
            </a:r>
            <a:r>
              <a:rPr lang="sk-SK" sz="1200" dirty="0"/>
              <a:t> a </a:t>
            </a:r>
            <a:r>
              <a:rPr lang="sk-SK" sz="1200" dirty="0" err="1"/>
              <a:t>alisolov</a:t>
            </a:r>
            <a:r>
              <a:rPr lang="sk-SK" sz="1200" dirty="0"/>
              <a:t> severnej a južnej pologule.</a:t>
            </a:r>
          </a:p>
          <a:p>
            <a:pPr>
              <a:lnSpc>
                <a:spcPct val="150000"/>
              </a:lnSpc>
              <a:buClr>
                <a:schemeClr val="tx2">
                  <a:lumMod val="75000"/>
                </a:schemeClr>
              </a:buClr>
            </a:pPr>
            <a:r>
              <a:rPr lang="sk-SK" sz="1200" b="1" dirty="0"/>
              <a:t>Zóna </a:t>
            </a:r>
            <a:r>
              <a:rPr lang="sk-SK" sz="1200" b="1" dirty="0" err="1"/>
              <a:t>ferralsolov</a:t>
            </a:r>
            <a:r>
              <a:rPr lang="sk-SK" sz="1200" b="1" dirty="0"/>
              <a:t> a </a:t>
            </a:r>
            <a:r>
              <a:rPr lang="sk-SK" sz="1200" b="1" dirty="0" err="1"/>
              <a:t>nitisolov</a:t>
            </a:r>
            <a:r>
              <a:rPr lang="sk-SK" sz="1200" b="1" dirty="0"/>
              <a:t> </a:t>
            </a:r>
            <a:r>
              <a:rPr lang="sk-SK" sz="1200" dirty="0"/>
              <a:t>vytvára široký pás pôd po oboch stranách rovníka. Táto zóna je veľmi zreteľná v Konžskej panve a v </a:t>
            </a:r>
            <a:r>
              <a:rPr lang="sk-SK" sz="1200" dirty="0" err="1"/>
              <a:t>Amazónii</a:t>
            </a:r>
            <a:r>
              <a:rPr lang="sk-SK" sz="1200" dirty="0"/>
              <a:t>. Pôdy sa tu vyvíjajú v humídnych podmienkach dažďových pralesov a vlhkých tropických lesov (niekoľko tisíc mm zrážok ročne). Dlhodobé </a:t>
            </a:r>
            <a:r>
              <a:rPr lang="sk-SK" sz="1200" dirty="0" err="1"/>
              <a:t>alitické</a:t>
            </a:r>
            <a:r>
              <a:rPr lang="sk-SK" sz="1200" dirty="0"/>
              <a:t> zvetrávanie pevných hornín a minerálov, vytvorilo niekoľko metrov hlboké, pre vodu dobre priepustné </a:t>
            </a:r>
            <a:r>
              <a:rPr lang="sk-SK" sz="1200" dirty="0" err="1"/>
              <a:t>pôdotvorné</a:t>
            </a:r>
            <a:r>
              <a:rPr lang="sk-SK" sz="1200" dirty="0"/>
              <a:t> substráty. Zatiaľ čo </a:t>
            </a:r>
            <a:r>
              <a:rPr lang="sk-SK" sz="1200" dirty="0" err="1"/>
              <a:t>nitisoly</a:t>
            </a:r>
            <a:r>
              <a:rPr lang="sk-SK" sz="1200" dirty="0"/>
              <a:t> majú dostatok živín, neutrálnu pôdnu reakciu, </a:t>
            </a:r>
            <a:r>
              <a:rPr lang="sk-SK" sz="1200" dirty="0" err="1"/>
              <a:t>ferralsoly</a:t>
            </a:r>
            <a:r>
              <a:rPr lang="sk-SK" sz="1200" dirty="0"/>
              <a:t> sa vyznačujú nižšou sorpčnou kapacitou, menším obsahom živín a kyslou pôdnou reakciou. Zónu okrem ostatných pôd (</a:t>
            </a:r>
            <a:r>
              <a:rPr lang="sk-SK" sz="1200" dirty="0" err="1"/>
              <a:t>gleysoly</a:t>
            </a:r>
            <a:r>
              <a:rPr lang="sk-SK" sz="1200" dirty="0"/>
              <a:t>, </a:t>
            </a:r>
            <a:r>
              <a:rPr lang="sk-SK" sz="1200" dirty="0" err="1"/>
              <a:t>fluvisoly</a:t>
            </a:r>
            <a:r>
              <a:rPr lang="sk-SK" sz="1200" dirty="0"/>
              <a:t> atď.) narúšajú aj </a:t>
            </a:r>
            <a:r>
              <a:rPr lang="sk-SK" sz="1200" dirty="0" err="1"/>
              <a:t>plintosoly</a:t>
            </a:r>
            <a:r>
              <a:rPr lang="sk-SK" sz="1200" dirty="0"/>
              <a:t> (</a:t>
            </a:r>
            <a:r>
              <a:rPr lang="sk-SK" sz="1200" dirty="0" err="1"/>
              <a:t>lateritové</a:t>
            </a:r>
            <a:r>
              <a:rPr lang="sk-SK" sz="1200" dirty="0"/>
              <a:t> pôdy) s vrstvou </a:t>
            </a:r>
            <a:r>
              <a:rPr lang="sk-SK" sz="1200" dirty="0" err="1"/>
              <a:t>plintitu</a:t>
            </a:r>
            <a:r>
              <a:rPr lang="sk-SK" sz="1200" dirty="0"/>
              <a:t>, ktorý sa môže zmeniť na nezvratne stvrdnutú pôdnu vrstvu.</a:t>
            </a:r>
          </a:p>
        </p:txBody>
      </p:sp>
    </p:spTree>
    <p:extLst>
      <p:ext uri="{BB962C8B-B14F-4D97-AF65-F5344CB8AC3E}">
        <p14:creationId xmlns:p14="http://schemas.microsoft.com/office/powerpoint/2010/main" val="38415084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F1E2C-5DDF-11E9-2C83-CF70459A06C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15F50BF-68EA-5BAB-66E2-75107D9B6140}"/>
              </a:ext>
            </a:extLst>
          </p:cNvPr>
          <p:cNvSpPr>
            <a:spLocks noGrp="1"/>
          </p:cNvSpPr>
          <p:nvPr>
            <p:ph type="title"/>
          </p:nvPr>
        </p:nvSpPr>
        <p:spPr>
          <a:xfrm>
            <a:off x="395926" y="273377"/>
            <a:ext cx="10119674" cy="694812"/>
          </a:xfrm>
        </p:spPr>
        <p:txBody>
          <a:bodyPr>
            <a:normAutofit/>
          </a:bodyPr>
          <a:lstStyle/>
          <a:p>
            <a:r>
              <a:rPr lang="pt-BR" sz="3200" b="1" dirty="0"/>
              <a:t>Horizontalna zonálnosť pôd sveta</a:t>
            </a:r>
          </a:p>
        </p:txBody>
      </p:sp>
      <p:sp>
        <p:nvSpPr>
          <p:cNvPr id="7" name="Zástupný objekt pre obsah 2">
            <a:extLst>
              <a:ext uri="{FF2B5EF4-FFF2-40B4-BE49-F238E27FC236}">
                <a16:creationId xmlns:a16="http://schemas.microsoft.com/office/drawing/2014/main" id="{5CBF221A-463E-ACF6-19C8-4E22B336B1C4}"/>
              </a:ext>
            </a:extLst>
          </p:cNvPr>
          <p:cNvSpPr>
            <a:spLocks noGrp="1"/>
          </p:cNvSpPr>
          <p:nvPr>
            <p:ph idx="1"/>
          </p:nvPr>
        </p:nvSpPr>
        <p:spPr>
          <a:xfrm>
            <a:off x="304798" y="1082489"/>
            <a:ext cx="6848477" cy="5661210"/>
          </a:xfrm>
        </p:spPr>
        <p:txBody>
          <a:bodyPr>
            <a:noAutofit/>
          </a:bodyPr>
          <a:lstStyle/>
          <a:p>
            <a:pPr>
              <a:lnSpc>
                <a:spcPct val="150000"/>
              </a:lnSpc>
              <a:buClr>
                <a:schemeClr val="tx2">
                  <a:lumMod val="75000"/>
                </a:schemeClr>
              </a:buClr>
            </a:pPr>
            <a:r>
              <a:rPr lang="sk-SK" sz="1400" b="1" dirty="0"/>
              <a:t>Zóna </a:t>
            </a:r>
            <a:r>
              <a:rPr lang="sk-SK" sz="1400" b="1" dirty="0" err="1"/>
              <a:t>lixisolov</a:t>
            </a:r>
            <a:r>
              <a:rPr lang="sk-SK" sz="1400" b="1" dirty="0"/>
              <a:t>, </a:t>
            </a:r>
            <a:r>
              <a:rPr lang="sk-SK" sz="1400" b="1" dirty="0" err="1"/>
              <a:t>akrisolov</a:t>
            </a:r>
            <a:r>
              <a:rPr lang="sk-SK" sz="1400" b="1" dirty="0"/>
              <a:t> a </a:t>
            </a:r>
            <a:r>
              <a:rPr lang="sk-SK" sz="1400" b="1" dirty="0" err="1"/>
              <a:t>alisolov</a:t>
            </a:r>
            <a:r>
              <a:rPr lang="sk-SK" sz="1400" b="1" dirty="0"/>
              <a:t> </a:t>
            </a:r>
            <a:r>
              <a:rPr lang="sk-SK" sz="1400" dirty="0"/>
              <a:t>vznikla po oboch stranách zóny </a:t>
            </a:r>
            <a:r>
              <a:rPr lang="sk-SK" sz="1400" dirty="0" err="1"/>
              <a:t>ferralsolov</a:t>
            </a:r>
            <a:r>
              <a:rPr lang="sk-SK" sz="1400" dirty="0"/>
              <a:t> a </a:t>
            </a:r>
            <a:r>
              <a:rPr lang="sk-SK" sz="1400" dirty="0" err="1"/>
              <a:t>nitisolov</a:t>
            </a:r>
            <a:r>
              <a:rPr lang="sk-SK" sz="1400" dirty="0"/>
              <a:t>. V týchto oblastiach sa predlžuje suchá sezóna roka bez výdatnejších dažďov. Najrozšírenejšou rastlinnou formáciou týchto oblastí je savana alebo opadavý tropický les. </a:t>
            </a:r>
            <a:r>
              <a:rPr lang="sk-SK" sz="1400" dirty="0" err="1"/>
              <a:t>Lixisoly</a:t>
            </a:r>
            <a:r>
              <a:rPr lang="sk-SK" sz="1400" dirty="0"/>
              <a:t>, </a:t>
            </a:r>
            <a:r>
              <a:rPr lang="sk-SK" sz="1400" dirty="0" err="1"/>
              <a:t>akrisoly</a:t>
            </a:r>
            <a:r>
              <a:rPr lang="sk-SK" sz="1400" dirty="0"/>
              <a:t> a </a:t>
            </a:r>
            <a:r>
              <a:rPr lang="sk-SK" sz="1400" dirty="0" err="1"/>
              <a:t>alisoly</a:t>
            </a:r>
            <a:r>
              <a:rPr lang="sk-SK" sz="1400" dirty="0"/>
              <a:t> sú pôdy s výraznejším </a:t>
            </a:r>
            <a:r>
              <a:rPr lang="sk-SK" sz="1400" dirty="0" err="1"/>
              <a:t>luvizemným</a:t>
            </a:r>
            <a:r>
              <a:rPr lang="sk-SK" sz="1400" dirty="0"/>
              <a:t> </a:t>
            </a:r>
            <a:r>
              <a:rPr lang="sk-SK" sz="1400" dirty="0" err="1"/>
              <a:t>Bt</a:t>
            </a:r>
            <a:r>
              <a:rPr lang="sk-SK" sz="1400" dirty="0"/>
              <a:t> horizontom, ktoré sa vytvorili na plytších aj hlbších zvetralinách pevných kyslých, bázických aj </a:t>
            </a:r>
            <a:r>
              <a:rPr lang="sk-SK" sz="1400" dirty="0" err="1"/>
              <a:t>karbonátových</a:t>
            </a:r>
            <a:r>
              <a:rPr lang="sk-SK" sz="1400" dirty="0"/>
              <a:t> hornín. </a:t>
            </a:r>
            <a:r>
              <a:rPr lang="sk-SK" sz="1400" dirty="0" err="1"/>
              <a:t>Alisoly</a:t>
            </a:r>
            <a:r>
              <a:rPr lang="sk-SK" sz="1400" dirty="0"/>
              <a:t> sú pôdy, ktoré majú podobne ako </a:t>
            </a:r>
            <a:r>
              <a:rPr lang="sk-SK" sz="1400" dirty="0" err="1"/>
              <a:t>luvisoly</a:t>
            </a:r>
            <a:r>
              <a:rPr lang="sk-SK" sz="1400" dirty="0"/>
              <a:t> vysoké nasýtenie bázami ale v podpovrchovom horizonte obsahujú nízkoaktívny íl. Preferovaným </a:t>
            </a:r>
            <a:r>
              <a:rPr lang="sk-SK" sz="1400" dirty="0" err="1"/>
              <a:t>pôdotvorným</a:t>
            </a:r>
            <a:r>
              <a:rPr lang="sk-SK" sz="1400" dirty="0"/>
              <a:t> substrátom týchto pôd sú zvetraliny bázických hornín. </a:t>
            </a:r>
            <a:r>
              <a:rPr lang="sk-SK" sz="1400" dirty="0" err="1"/>
              <a:t>Alisoly</a:t>
            </a:r>
            <a:r>
              <a:rPr lang="sk-SK" sz="1400" dirty="0"/>
              <a:t> a </a:t>
            </a:r>
            <a:r>
              <a:rPr lang="sk-SK" sz="1400" dirty="0" err="1"/>
              <a:t>akrisoly</a:t>
            </a:r>
            <a:r>
              <a:rPr lang="sk-SK" sz="1400" dirty="0"/>
              <a:t> majú nízke nasýtenie bázami. </a:t>
            </a:r>
            <a:r>
              <a:rPr lang="sk-SK" sz="1400" dirty="0" err="1"/>
              <a:t>Alisoly</a:t>
            </a:r>
            <a:r>
              <a:rPr lang="sk-SK" sz="1400" dirty="0"/>
              <a:t> obsahujú vysokoaktívny íl a </a:t>
            </a:r>
            <a:r>
              <a:rPr lang="sk-SK" sz="1400" dirty="0" err="1"/>
              <a:t>akrisoly</a:t>
            </a:r>
            <a:r>
              <a:rPr lang="sk-SK" sz="1400" dirty="0"/>
              <a:t> nízkoaktívny íl. </a:t>
            </a:r>
            <a:r>
              <a:rPr lang="sk-SK" sz="1400" dirty="0" err="1"/>
              <a:t>Lixisoly</a:t>
            </a:r>
            <a:r>
              <a:rPr lang="sk-SK" sz="1400" dirty="0"/>
              <a:t>, </a:t>
            </a:r>
            <a:r>
              <a:rPr lang="sk-SK" sz="1400" dirty="0" err="1"/>
              <a:t>akrisoly</a:t>
            </a:r>
            <a:r>
              <a:rPr lang="sk-SK" sz="1400" dirty="0"/>
              <a:t> a </a:t>
            </a:r>
            <a:r>
              <a:rPr lang="sk-SK" sz="1400" dirty="0" err="1"/>
              <a:t>alisoly</a:t>
            </a:r>
            <a:r>
              <a:rPr lang="sk-SK" sz="1400" dirty="0"/>
              <a:t> sa vyskytujú aj v subtropických oblastiach. V priebehu zmien svetovej klímy sa humídne zóny posúvali v severnom aj v južnom smere. Dochádzalo k zmenám </a:t>
            </a:r>
            <a:r>
              <a:rPr lang="sk-SK" sz="1400" dirty="0" err="1"/>
              <a:t>pôdotvorných</a:t>
            </a:r>
            <a:r>
              <a:rPr lang="sk-SK" sz="1400" dirty="0"/>
              <a:t> podmienok a mnohé pôdy v tropickom a subtropickom pásme majú polygonálny vývoj. Ak k tomu pridáme rôznorodosť substrátov je pochopiteľné, prečo sa v tropických oblastiach nevyvinuli zreteľné neprerušované zóny týchto pôd</a:t>
            </a:r>
          </a:p>
        </p:txBody>
      </p:sp>
      <p:pic>
        <p:nvPicPr>
          <p:cNvPr id="3" name="Picture 2">
            <a:extLst>
              <a:ext uri="{FF2B5EF4-FFF2-40B4-BE49-F238E27FC236}">
                <a16:creationId xmlns:a16="http://schemas.microsoft.com/office/drawing/2014/main" id="{D50C83E0-3E71-5F55-4D36-91DC3A1E936E}"/>
              </a:ext>
            </a:extLst>
          </p:cNvPr>
          <p:cNvPicPr>
            <a:picLocks noChangeAspect="1"/>
          </p:cNvPicPr>
          <p:nvPr/>
        </p:nvPicPr>
        <p:blipFill>
          <a:blip r:embed="rId2"/>
          <a:stretch>
            <a:fillRect/>
          </a:stretch>
        </p:blipFill>
        <p:spPr>
          <a:xfrm>
            <a:off x="7419977" y="1777814"/>
            <a:ext cx="4467225" cy="3077122"/>
          </a:xfrm>
          <a:prstGeom prst="rect">
            <a:avLst/>
          </a:prstGeom>
        </p:spPr>
      </p:pic>
    </p:spTree>
    <p:extLst>
      <p:ext uri="{BB962C8B-B14F-4D97-AF65-F5344CB8AC3E}">
        <p14:creationId xmlns:p14="http://schemas.microsoft.com/office/powerpoint/2010/main" val="3418796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B845B-3EC4-9E53-9469-787B5140A81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09EF017-336F-73D7-65C3-6DED6FA237B2}"/>
              </a:ext>
            </a:extLst>
          </p:cNvPr>
          <p:cNvSpPr>
            <a:spLocks noGrp="1"/>
          </p:cNvSpPr>
          <p:nvPr>
            <p:ph type="title"/>
          </p:nvPr>
        </p:nvSpPr>
        <p:spPr>
          <a:xfrm>
            <a:off x="395926" y="273377"/>
            <a:ext cx="10119674" cy="694812"/>
          </a:xfrm>
        </p:spPr>
        <p:txBody>
          <a:bodyPr>
            <a:normAutofit/>
          </a:bodyPr>
          <a:lstStyle/>
          <a:p>
            <a:r>
              <a:rPr lang="pt-BR" sz="3200" b="1" dirty="0"/>
              <a:t>Horizontalna zonálnosť pôd sveta</a:t>
            </a:r>
          </a:p>
        </p:txBody>
      </p:sp>
      <p:pic>
        <p:nvPicPr>
          <p:cNvPr id="3" name="Picture 2" descr="17-horizontalna zonalnost">
            <a:extLst>
              <a:ext uri="{FF2B5EF4-FFF2-40B4-BE49-F238E27FC236}">
                <a16:creationId xmlns:a16="http://schemas.microsoft.com/office/drawing/2014/main" id="{D895C3BB-CFB5-72D2-1C75-C72D3DD17C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0815"/>
          <a:stretch>
            <a:fillRect/>
          </a:stretch>
        </p:blipFill>
        <p:spPr bwMode="auto">
          <a:xfrm>
            <a:off x="2382494" y="968189"/>
            <a:ext cx="7127875"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32791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BBE24-1669-EF94-F227-F5712598AE21}"/>
            </a:ext>
          </a:extLst>
        </p:cNvPr>
        <p:cNvGrpSpPr/>
        <p:nvPr/>
      </p:nvGrpSpPr>
      <p:grpSpPr>
        <a:xfrm>
          <a:off x="0" y="0"/>
          <a:ext cx="0" cy="0"/>
          <a:chOff x="0" y="0"/>
          <a:chExt cx="0" cy="0"/>
        </a:xfrm>
      </p:grpSpPr>
      <p:pic>
        <p:nvPicPr>
          <p:cNvPr id="9" name="Picture 8" descr="A map of the world&#10;&#10;AI-generated content may be incorrect.">
            <a:extLst>
              <a:ext uri="{FF2B5EF4-FFF2-40B4-BE49-F238E27FC236}">
                <a16:creationId xmlns:a16="http://schemas.microsoft.com/office/drawing/2014/main" id="{699C5079-6423-557B-F32C-9ECED5CB0534}"/>
              </a:ext>
            </a:extLst>
          </p:cNvPr>
          <p:cNvPicPr>
            <a:picLocks noChangeAspect="1"/>
          </p:cNvPicPr>
          <p:nvPr/>
        </p:nvPicPr>
        <p:blipFill>
          <a:blip r:embed="rId2">
            <a:extLst>
              <a:ext uri="{28A0092B-C50C-407E-A947-70E740481C1C}">
                <a14:useLocalDpi xmlns:a14="http://schemas.microsoft.com/office/drawing/2010/main" val="0"/>
              </a:ext>
            </a:extLst>
          </a:blip>
          <a:srcRect b="1940"/>
          <a:stretch/>
        </p:blipFill>
        <p:spPr>
          <a:xfrm>
            <a:off x="425450" y="0"/>
            <a:ext cx="11023600" cy="6826427"/>
          </a:xfrm>
          <a:prstGeom prst="rect">
            <a:avLst/>
          </a:prstGeom>
        </p:spPr>
      </p:pic>
    </p:spTree>
    <p:extLst>
      <p:ext uri="{BB962C8B-B14F-4D97-AF65-F5344CB8AC3E}">
        <p14:creationId xmlns:p14="http://schemas.microsoft.com/office/powerpoint/2010/main" val="8424568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3D641-F4D6-FC08-D829-5A7058A35811}"/>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79B1A087-F2F1-87BE-2B7F-C9552C8983E9}"/>
              </a:ext>
            </a:extLst>
          </p:cNvPr>
          <p:cNvPicPr>
            <a:picLocks noChangeAspect="1"/>
          </p:cNvPicPr>
          <p:nvPr/>
        </p:nvPicPr>
        <p:blipFill>
          <a:blip r:embed="rId2"/>
          <a:stretch>
            <a:fillRect/>
          </a:stretch>
        </p:blipFill>
        <p:spPr>
          <a:xfrm>
            <a:off x="0" y="-521842"/>
            <a:ext cx="12192000" cy="7379842"/>
          </a:xfrm>
          <a:prstGeom prst="rect">
            <a:avLst/>
          </a:prstGeom>
        </p:spPr>
      </p:pic>
      <p:pic>
        <p:nvPicPr>
          <p:cNvPr id="6" name="Picture 5">
            <a:extLst>
              <a:ext uri="{FF2B5EF4-FFF2-40B4-BE49-F238E27FC236}">
                <a16:creationId xmlns:a16="http://schemas.microsoft.com/office/drawing/2014/main" id="{5AE68463-8FD2-7C3C-EAE0-2206B9DBBB10}"/>
              </a:ext>
            </a:extLst>
          </p:cNvPr>
          <p:cNvPicPr>
            <a:picLocks noChangeAspect="1"/>
          </p:cNvPicPr>
          <p:nvPr/>
        </p:nvPicPr>
        <p:blipFill>
          <a:blip r:embed="rId3"/>
          <a:stretch>
            <a:fillRect/>
          </a:stretch>
        </p:blipFill>
        <p:spPr>
          <a:xfrm>
            <a:off x="0" y="2803748"/>
            <a:ext cx="1348740" cy="4054252"/>
          </a:xfrm>
          <a:prstGeom prst="rect">
            <a:avLst/>
          </a:prstGeom>
        </p:spPr>
      </p:pic>
    </p:spTree>
    <p:extLst>
      <p:ext uri="{BB962C8B-B14F-4D97-AF65-F5344CB8AC3E}">
        <p14:creationId xmlns:p14="http://schemas.microsoft.com/office/powerpoint/2010/main" val="1243185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372F99-4BFE-DE0C-9EE3-CF75916DCBA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08E6652-5CB8-E846-ED30-AA0E00624F3E}"/>
              </a:ext>
            </a:extLst>
          </p:cNvPr>
          <p:cNvSpPr>
            <a:spLocks noGrp="1"/>
          </p:cNvSpPr>
          <p:nvPr>
            <p:ph type="title"/>
          </p:nvPr>
        </p:nvSpPr>
        <p:spPr>
          <a:xfrm>
            <a:off x="395926" y="273377"/>
            <a:ext cx="10119674" cy="694812"/>
          </a:xfrm>
        </p:spPr>
        <p:txBody>
          <a:bodyPr>
            <a:normAutofit/>
          </a:bodyPr>
          <a:lstStyle/>
          <a:p>
            <a:r>
              <a:rPr lang="sk-SK" sz="3200" b="1" dirty="0"/>
              <a:t>Pôdy Ázie</a:t>
            </a:r>
            <a:endParaRPr lang="pt-BR" sz="3200" b="1" dirty="0"/>
          </a:p>
        </p:txBody>
      </p:sp>
      <p:sp>
        <p:nvSpPr>
          <p:cNvPr id="7" name="Zástupný objekt pre obsah 2">
            <a:extLst>
              <a:ext uri="{FF2B5EF4-FFF2-40B4-BE49-F238E27FC236}">
                <a16:creationId xmlns:a16="http://schemas.microsoft.com/office/drawing/2014/main" id="{7D753E31-C493-D732-7695-79E794C69037}"/>
              </a:ext>
            </a:extLst>
          </p:cNvPr>
          <p:cNvSpPr>
            <a:spLocks noGrp="1"/>
          </p:cNvSpPr>
          <p:nvPr>
            <p:ph idx="1"/>
          </p:nvPr>
        </p:nvSpPr>
        <p:spPr>
          <a:xfrm>
            <a:off x="304797" y="968189"/>
            <a:ext cx="11656543" cy="5775510"/>
          </a:xfrm>
        </p:spPr>
        <p:txBody>
          <a:bodyPr>
            <a:noAutofit/>
          </a:bodyPr>
          <a:lstStyle/>
          <a:p>
            <a:pPr>
              <a:lnSpc>
                <a:spcPct val="150000"/>
              </a:lnSpc>
              <a:buClr>
                <a:schemeClr val="tx2">
                  <a:lumMod val="75000"/>
                </a:schemeClr>
              </a:buClr>
            </a:pPr>
            <a:r>
              <a:rPr lang="sk-SK" sz="1200" dirty="0"/>
              <a:t>Pôdny pokryv Ázie je určený predovšetkým geologickou históriou kontinentu a charakterom jeho geologickej štruktúry, ktorá sa odráža v súčasnom reliéfe. Výrazne sú vyvinuté tri šírkové pásma:</a:t>
            </a:r>
          </a:p>
          <a:p>
            <a:pPr lvl="1">
              <a:buClr>
                <a:schemeClr val="tx2">
                  <a:lumMod val="75000"/>
                </a:schemeClr>
              </a:buClr>
            </a:pPr>
            <a:r>
              <a:rPr lang="sk-SK" sz="1000" dirty="0"/>
              <a:t>veľmi rozsiahla severná časť s relatívne malými nadmorskými výškami</a:t>
            </a:r>
          </a:p>
          <a:p>
            <a:pPr lvl="1">
              <a:buClr>
                <a:schemeClr val="tx2">
                  <a:lumMod val="75000"/>
                </a:schemeClr>
              </a:buClr>
            </a:pPr>
            <a:r>
              <a:rPr lang="sk-SK" sz="1000" dirty="0"/>
              <a:t>stredné vysokohorské pásmo</a:t>
            </a:r>
          </a:p>
          <a:p>
            <a:pPr lvl="1">
              <a:buClr>
                <a:schemeClr val="tx2">
                  <a:lumMod val="75000"/>
                </a:schemeClr>
              </a:buClr>
            </a:pPr>
            <a:r>
              <a:rPr lang="sk-SK" sz="1000" dirty="0"/>
              <a:t>južná subtropická až tropická Ázia</a:t>
            </a:r>
          </a:p>
          <a:p>
            <a:pPr>
              <a:lnSpc>
                <a:spcPct val="150000"/>
              </a:lnSpc>
              <a:buClr>
                <a:schemeClr val="tx2">
                  <a:lumMod val="75000"/>
                </a:schemeClr>
              </a:buClr>
            </a:pPr>
            <a:r>
              <a:rPr lang="sk-SK" sz="1200" dirty="0"/>
              <a:t>Veľkú úlohu majú aj poludníkovo orientované štruktúry – predovšetkým na východnom okraji kontinentu</a:t>
            </a:r>
          </a:p>
          <a:p>
            <a:pPr>
              <a:lnSpc>
                <a:spcPct val="150000"/>
              </a:lnSpc>
              <a:buClr>
                <a:schemeClr val="tx2">
                  <a:lumMod val="75000"/>
                </a:schemeClr>
              </a:buClr>
            </a:pPr>
            <a:r>
              <a:rPr lang="sk-SK" sz="1200" dirty="0"/>
              <a:t>Hlavné </a:t>
            </a:r>
            <a:r>
              <a:rPr lang="sk-SK" sz="1200" dirty="0" err="1"/>
              <a:t>megaštruktúry</a:t>
            </a:r>
            <a:r>
              <a:rPr lang="sk-SK" sz="1200" dirty="0"/>
              <a:t> Ázie:</a:t>
            </a:r>
          </a:p>
          <a:p>
            <a:pPr lvl="1">
              <a:buClr>
                <a:schemeClr val="tx2">
                  <a:lumMod val="75000"/>
                </a:schemeClr>
              </a:buClr>
            </a:pPr>
            <a:r>
              <a:rPr lang="sk-SK" sz="1000" b="1" dirty="0"/>
              <a:t>1.	</a:t>
            </a:r>
            <a:r>
              <a:rPr lang="sk-SK" sz="1000" b="1" dirty="0" err="1"/>
              <a:t>Kryosoly</a:t>
            </a:r>
            <a:r>
              <a:rPr lang="sk-SK" sz="1000" b="1" dirty="0"/>
              <a:t> (</a:t>
            </a:r>
            <a:r>
              <a:rPr lang="sk-SK" sz="1000" b="1" dirty="0" err="1"/>
              <a:t>kryozeme</a:t>
            </a:r>
            <a:r>
              <a:rPr lang="sk-SK" sz="1000" b="1" dirty="0"/>
              <a:t> </a:t>
            </a:r>
            <a:r>
              <a:rPr lang="sk-SK" sz="1000" b="1" dirty="0" err="1"/>
              <a:t>eubazické</a:t>
            </a:r>
            <a:r>
              <a:rPr lang="sk-SK" sz="1000" b="1" dirty="0"/>
              <a:t> a </a:t>
            </a:r>
            <a:r>
              <a:rPr lang="sk-SK" sz="1000" b="1" dirty="0" err="1"/>
              <a:t>mezobazické</a:t>
            </a:r>
            <a:r>
              <a:rPr lang="sk-SK" sz="1000" b="1" dirty="0"/>
              <a:t> arktických púští) </a:t>
            </a:r>
            <a:r>
              <a:rPr lang="sk-SK" sz="1000" dirty="0"/>
              <a:t>– tvoria spolu so slabo vyvinutými pôdami a ľadovým pokryvom ostrovov Severného ľadového oceánu a severnej časti polostrova </a:t>
            </a:r>
            <a:r>
              <a:rPr lang="sk-SK" sz="1000" dirty="0" err="1"/>
              <a:t>Tajmyr</a:t>
            </a:r>
            <a:endParaRPr lang="sk-SK" sz="1000" dirty="0"/>
          </a:p>
          <a:p>
            <a:pPr lvl="1">
              <a:buClr>
                <a:schemeClr val="tx2">
                  <a:lumMod val="75000"/>
                </a:schemeClr>
              </a:buClr>
            </a:pPr>
            <a:r>
              <a:rPr lang="sk-SK" sz="1000" b="1" dirty="0"/>
              <a:t>2.	</a:t>
            </a:r>
            <a:r>
              <a:rPr lang="sk-SK" sz="1000" b="1" dirty="0" err="1"/>
              <a:t>Kryosoly</a:t>
            </a:r>
            <a:r>
              <a:rPr lang="sk-SK" sz="1000" dirty="0"/>
              <a:t> </a:t>
            </a:r>
            <a:r>
              <a:rPr lang="sk-SK" sz="1000" b="1" dirty="0"/>
              <a:t>(</a:t>
            </a:r>
            <a:r>
              <a:rPr lang="sk-SK" sz="1000" b="1" dirty="0" err="1"/>
              <a:t>kryozeme</a:t>
            </a:r>
            <a:r>
              <a:rPr lang="sk-SK" sz="1000" b="1" dirty="0"/>
              <a:t> </a:t>
            </a:r>
            <a:r>
              <a:rPr lang="sk-SK" sz="1000" b="1" dirty="0" err="1"/>
              <a:t>pseudoglejové</a:t>
            </a:r>
            <a:r>
              <a:rPr lang="sk-SK" sz="1000" b="1" dirty="0"/>
              <a:t> a glejové) </a:t>
            </a:r>
            <a:r>
              <a:rPr lang="sk-SK" sz="1000" dirty="0"/>
              <a:t>– prevládajú v polárnom tundrovom pásme pri severnom pobreží kontinentu</a:t>
            </a:r>
          </a:p>
          <a:p>
            <a:pPr lvl="1">
              <a:buClr>
                <a:schemeClr val="tx2">
                  <a:lumMod val="75000"/>
                </a:schemeClr>
              </a:buClr>
            </a:pPr>
            <a:r>
              <a:rPr lang="sk-SK" sz="1000" b="1" dirty="0"/>
              <a:t>3.	</a:t>
            </a:r>
            <a:r>
              <a:rPr lang="sk-SK" sz="1000" b="1" dirty="0" err="1"/>
              <a:t>Kryosoly</a:t>
            </a:r>
            <a:r>
              <a:rPr lang="sk-SK" sz="1000" b="1" dirty="0"/>
              <a:t> (</a:t>
            </a:r>
            <a:r>
              <a:rPr lang="sk-SK" sz="1000" b="1" dirty="0" err="1"/>
              <a:t>kryozeme</a:t>
            </a:r>
            <a:r>
              <a:rPr lang="sk-SK" sz="1000" b="1" dirty="0"/>
              <a:t> </a:t>
            </a:r>
            <a:r>
              <a:rPr lang="sk-SK" sz="1000" b="1" dirty="0" err="1"/>
              <a:t>mezobazické</a:t>
            </a:r>
            <a:r>
              <a:rPr lang="sk-SK" sz="1000" b="1" dirty="0"/>
              <a:t> a </a:t>
            </a:r>
            <a:r>
              <a:rPr lang="sk-SK" sz="1000" b="1" dirty="0" err="1"/>
              <a:t>oligobazické</a:t>
            </a:r>
            <a:r>
              <a:rPr lang="sk-SK" sz="1000" b="1" dirty="0"/>
              <a:t>) </a:t>
            </a:r>
            <a:r>
              <a:rPr lang="sk-SK" sz="1000" dirty="0"/>
              <a:t>– ihličnatých a malolistých lesov, zaujímajú </a:t>
            </a:r>
            <a:r>
              <a:rPr lang="sk-SK" sz="1000" dirty="0" err="1"/>
              <a:t>stredosibírsky</a:t>
            </a:r>
            <a:r>
              <a:rPr lang="sk-SK" sz="1000" dirty="0"/>
              <a:t>, </a:t>
            </a:r>
            <a:r>
              <a:rPr lang="sk-SK" sz="1000" dirty="0" err="1"/>
              <a:t>juhosibírsky</a:t>
            </a:r>
            <a:r>
              <a:rPr lang="sk-SK" sz="1000" dirty="0"/>
              <a:t> a </a:t>
            </a:r>
            <a:r>
              <a:rPr lang="sk-SK" sz="1000" dirty="0" err="1"/>
              <a:t>kolymský</a:t>
            </a:r>
            <a:r>
              <a:rPr lang="sk-SK" sz="1000" dirty="0"/>
              <a:t> región</a:t>
            </a:r>
          </a:p>
          <a:p>
            <a:pPr lvl="1">
              <a:buClr>
                <a:schemeClr val="tx2">
                  <a:lumMod val="75000"/>
                </a:schemeClr>
              </a:buClr>
            </a:pPr>
            <a:r>
              <a:rPr lang="sk-SK" sz="1000" b="1" dirty="0"/>
              <a:t>4.	</a:t>
            </a:r>
            <a:r>
              <a:rPr lang="sk-SK" sz="1000" b="1" dirty="0" err="1"/>
              <a:t>Luvisoly</a:t>
            </a:r>
            <a:r>
              <a:rPr lang="sk-SK" sz="1000" b="1" dirty="0"/>
              <a:t> so </a:t>
            </a:r>
            <a:r>
              <a:rPr lang="sk-SK" sz="1000" b="1" dirty="0" err="1"/>
              <a:t>stagnosolmi</a:t>
            </a:r>
            <a:r>
              <a:rPr lang="sk-SK" sz="1000" b="1" dirty="0"/>
              <a:t> (</a:t>
            </a:r>
            <a:r>
              <a:rPr lang="sk-SK" sz="1000" b="1" dirty="0" err="1"/>
              <a:t>okyselené</a:t>
            </a:r>
            <a:r>
              <a:rPr lang="sk-SK" sz="1000" b="1" dirty="0"/>
              <a:t> a modálne) </a:t>
            </a:r>
            <a:r>
              <a:rPr lang="sk-SK" sz="1000" dirty="0"/>
              <a:t>– z hlinitých substrátov sú spolu s podzolmi hlavnými zložkami pôdneho pokryvu Západosibírskej roviny</a:t>
            </a:r>
          </a:p>
          <a:p>
            <a:pPr lvl="1">
              <a:buClr>
                <a:schemeClr val="tx2">
                  <a:lumMod val="75000"/>
                </a:schemeClr>
              </a:buClr>
            </a:pPr>
            <a:r>
              <a:rPr lang="sk-SK" sz="1000" b="1" dirty="0"/>
              <a:t>5.	</a:t>
            </a:r>
            <a:r>
              <a:rPr lang="sk-SK" sz="1000" b="1" dirty="0" err="1"/>
              <a:t>Kambisoly</a:t>
            </a:r>
            <a:r>
              <a:rPr lang="sk-SK" sz="1000" b="1" dirty="0"/>
              <a:t> (</a:t>
            </a:r>
            <a:r>
              <a:rPr lang="sk-SK" sz="1000" b="1" dirty="0" err="1"/>
              <a:t>kambizeme</a:t>
            </a:r>
            <a:r>
              <a:rPr lang="sk-SK" sz="1000" b="1" dirty="0"/>
              <a:t> </a:t>
            </a:r>
            <a:r>
              <a:rPr lang="sk-SK" sz="1000" b="1" dirty="0" err="1"/>
              <a:t>mezobazické</a:t>
            </a:r>
            <a:r>
              <a:rPr lang="sk-SK" sz="1000" b="1" dirty="0"/>
              <a:t> a </a:t>
            </a:r>
            <a:r>
              <a:rPr lang="sk-SK" sz="1000" b="1" dirty="0" err="1"/>
              <a:t>oligobazické</a:t>
            </a:r>
            <a:r>
              <a:rPr lang="sk-SK" sz="1000" b="1" dirty="0"/>
              <a:t>)</a:t>
            </a:r>
            <a:r>
              <a:rPr lang="sk-SK" sz="1000" dirty="0"/>
              <a:t> – pod širokolistými lesmi </a:t>
            </a:r>
            <a:r>
              <a:rPr lang="sk-SK" sz="1000" dirty="0" err="1"/>
              <a:t>monzúnového</a:t>
            </a:r>
            <a:r>
              <a:rPr lang="sk-SK" sz="1000" dirty="0"/>
              <a:t> typu sa vyskytujú vo východoázijskom regióne (v pôdnom pokryve sa uvádzajú aj </a:t>
            </a:r>
            <a:r>
              <a:rPr lang="sk-SK" sz="1000" dirty="0" err="1"/>
              <a:t>luvisoly</a:t>
            </a:r>
            <a:r>
              <a:rPr lang="sk-SK" sz="1000" dirty="0"/>
              <a:t>) a v japonskom regióne (tu s výskytom </a:t>
            </a:r>
            <a:r>
              <a:rPr lang="sk-SK" sz="1000" dirty="0" err="1"/>
              <a:t>andosolov</a:t>
            </a:r>
            <a:r>
              <a:rPr lang="sk-SK" sz="1000" dirty="0"/>
              <a:t> a </a:t>
            </a:r>
            <a:r>
              <a:rPr lang="sk-SK" sz="1000" dirty="0" err="1"/>
              <a:t>ultisolov</a:t>
            </a:r>
            <a:r>
              <a:rPr lang="sk-SK" sz="1000" dirty="0"/>
              <a:t>)</a:t>
            </a:r>
          </a:p>
          <a:p>
            <a:pPr lvl="1">
              <a:buClr>
                <a:schemeClr val="tx2">
                  <a:lumMod val="75000"/>
                </a:schemeClr>
              </a:buClr>
            </a:pPr>
            <a:r>
              <a:rPr lang="sk-SK" sz="1000" b="1" dirty="0"/>
              <a:t>6.	Černozeme a prériové </a:t>
            </a:r>
            <a:r>
              <a:rPr lang="sk-SK" sz="1000" b="1" dirty="0" err="1"/>
              <a:t>feozeme</a:t>
            </a:r>
            <a:r>
              <a:rPr lang="sk-SK" sz="1000" b="1" dirty="0"/>
              <a:t> s černicami </a:t>
            </a:r>
            <a:r>
              <a:rPr lang="sk-SK" sz="1000" dirty="0"/>
              <a:t>– vyskytujú sa v štyroch oddelených regiónoch Ázie</a:t>
            </a:r>
          </a:p>
          <a:p>
            <a:pPr lvl="1">
              <a:buClr>
                <a:schemeClr val="tx2">
                  <a:lumMod val="75000"/>
                </a:schemeClr>
              </a:buClr>
            </a:pPr>
            <a:r>
              <a:rPr lang="sk-SK" sz="1000" b="1" dirty="0"/>
              <a:t>7.	</a:t>
            </a:r>
            <a:r>
              <a:rPr lang="en-GB" sz="1000" b="1" dirty="0"/>
              <a:t>Ve</a:t>
            </a:r>
            <a:r>
              <a:rPr lang="sk-SK" sz="1000" b="1" dirty="0" err="1"/>
              <a:t>ľké</a:t>
            </a:r>
            <a:r>
              <a:rPr lang="sk-SK" sz="1000" b="1" dirty="0"/>
              <a:t> plochy Ázie zaberajú púštne a </a:t>
            </a:r>
            <a:r>
              <a:rPr lang="sk-SK" sz="1000" b="1" dirty="0" err="1"/>
              <a:t>polopúštne</a:t>
            </a:r>
            <a:r>
              <a:rPr lang="sk-SK" sz="1000" b="1" dirty="0"/>
              <a:t> oblasti s </a:t>
            </a:r>
            <a:r>
              <a:rPr lang="sk-SK" sz="1000" b="1" dirty="0" err="1"/>
              <a:t>arizolmi</a:t>
            </a:r>
            <a:r>
              <a:rPr lang="sk-SK" sz="1000" b="1" dirty="0"/>
              <a:t> - </a:t>
            </a:r>
            <a:r>
              <a:rPr lang="sk-SK" sz="1000" dirty="0"/>
              <a:t>od akumulačných nížin až po horské hrebene, primitívne pôdy s vyvinutými </a:t>
            </a:r>
            <a:r>
              <a:rPr lang="sk-SK" sz="1000" dirty="0" err="1"/>
              <a:t>polycyklickými</a:t>
            </a:r>
            <a:r>
              <a:rPr lang="sk-SK" sz="1000" dirty="0"/>
              <a:t> pôdami</a:t>
            </a:r>
          </a:p>
          <a:p>
            <a:pPr lvl="1">
              <a:buClr>
                <a:schemeClr val="tx2">
                  <a:lumMod val="75000"/>
                </a:schemeClr>
              </a:buClr>
            </a:pPr>
            <a:r>
              <a:rPr lang="sk-SK" sz="1000" b="1" dirty="0"/>
              <a:t>8. </a:t>
            </a:r>
            <a:r>
              <a:rPr lang="sk-SK" sz="1000" b="1" dirty="0" err="1"/>
              <a:t>Xerické</a:t>
            </a:r>
            <a:r>
              <a:rPr lang="sk-SK" sz="1000" b="1" dirty="0"/>
              <a:t> </a:t>
            </a:r>
            <a:r>
              <a:rPr lang="sk-SK" sz="1000" b="1" dirty="0" err="1"/>
              <a:t>kambizeme</a:t>
            </a:r>
            <a:r>
              <a:rPr lang="sk-SK" sz="1000" b="1" dirty="0"/>
              <a:t> (</a:t>
            </a:r>
            <a:r>
              <a:rPr lang="sk-SK" sz="1000" b="1" dirty="0" err="1"/>
              <a:t>skoricozeme</a:t>
            </a:r>
            <a:r>
              <a:rPr lang="sk-SK" sz="1000" b="1" dirty="0"/>
              <a:t>) - </a:t>
            </a:r>
            <a:r>
              <a:rPr lang="sk-SK" sz="1000" dirty="0"/>
              <a:t>rozšírené v suchých lesoch a krovinách mediteránnej oblasti hôr Prednej Ázie</a:t>
            </a:r>
          </a:p>
          <a:p>
            <a:pPr lvl="1">
              <a:buClr>
                <a:schemeClr val="tx2">
                  <a:lumMod val="75000"/>
                </a:schemeClr>
              </a:buClr>
            </a:pPr>
            <a:r>
              <a:rPr lang="sk-SK" sz="1000" b="1" dirty="0"/>
              <a:t>9. </a:t>
            </a:r>
            <a:r>
              <a:rPr lang="sk-SK" sz="1000" b="1" dirty="0" err="1"/>
              <a:t>Vertizoly</a:t>
            </a:r>
            <a:r>
              <a:rPr lang="sk-SK" sz="1000" b="1" dirty="0"/>
              <a:t> spolu s </a:t>
            </a:r>
            <a:r>
              <a:rPr lang="sk-SK" sz="1000" b="1" dirty="0" err="1"/>
              <a:t>chromozolmi</a:t>
            </a:r>
            <a:r>
              <a:rPr lang="sk-SK" sz="1000" b="1" dirty="0"/>
              <a:t> a </a:t>
            </a:r>
            <a:r>
              <a:rPr lang="sk-SK" sz="1000" b="1" dirty="0" err="1"/>
              <a:t>kambizemami</a:t>
            </a:r>
            <a:r>
              <a:rPr lang="sk-SK" sz="1000" b="1" dirty="0"/>
              <a:t> vertikálnymi - </a:t>
            </a:r>
            <a:r>
              <a:rPr lang="sk-SK" sz="1000" dirty="0"/>
              <a:t>Tvoria pôdny pokryv saván Prednej Indie</a:t>
            </a:r>
          </a:p>
          <a:p>
            <a:pPr lvl="1">
              <a:buClr>
                <a:schemeClr val="tx2">
                  <a:lumMod val="75000"/>
                </a:schemeClr>
              </a:buClr>
            </a:pPr>
            <a:r>
              <a:rPr lang="sk-SK" sz="1000" b="1" dirty="0"/>
              <a:t>10. </a:t>
            </a:r>
            <a:r>
              <a:rPr lang="sk-SK" sz="1000" b="1" dirty="0" err="1"/>
              <a:t>Ultizoly</a:t>
            </a:r>
            <a:r>
              <a:rPr lang="sk-SK" sz="1000" b="1" dirty="0"/>
              <a:t> a </a:t>
            </a:r>
            <a:r>
              <a:rPr lang="sk-SK" sz="1000" b="1" dirty="0" err="1"/>
              <a:t>oxisoly</a:t>
            </a:r>
            <a:r>
              <a:rPr lang="sk-SK" sz="1000" b="1" dirty="0"/>
              <a:t> </a:t>
            </a:r>
            <a:r>
              <a:rPr lang="sk-SK" sz="1000" dirty="0"/>
              <a:t>– určujúce pôdny pokryv piatich regiónov</a:t>
            </a:r>
          </a:p>
          <a:p>
            <a:pPr lvl="1">
              <a:buClr>
                <a:schemeClr val="tx2">
                  <a:lumMod val="75000"/>
                </a:schemeClr>
              </a:buClr>
            </a:pPr>
            <a:r>
              <a:rPr lang="sk-SK" sz="1000" b="1" dirty="0"/>
              <a:t>11. </a:t>
            </a:r>
            <a:r>
              <a:rPr lang="sk-SK" sz="1000" b="1" dirty="0" err="1"/>
              <a:t>Fluvisoly</a:t>
            </a:r>
            <a:r>
              <a:rPr lang="sk-SK" sz="1000" b="1" dirty="0"/>
              <a:t> </a:t>
            </a:r>
            <a:r>
              <a:rPr lang="sk-SK" sz="1000" dirty="0"/>
              <a:t>– akumulačné nížiny, údolia a delty riek</a:t>
            </a:r>
          </a:p>
          <a:p>
            <a:pPr marL="457200" lvl="1" indent="0">
              <a:lnSpc>
                <a:spcPct val="150000"/>
              </a:lnSpc>
              <a:buClr>
                <a:schemeClr val="tx2">
                  <a:lumMod val="75000"/>
                </a:schemeClr>
              </a:buClr>
              <a:buNone/>
            </a:pPr>
            <a:endParaRPr lang="sk-SK" sz="1000" dirty="0"/>
          </a:p>
        </p:txBody>
      </p:sp>
    </p:spTree>
    <p:extLst>
      <p:ext uri="{BB962C8B-B14F-4D97-AF65-F5344CB8AC3E}">
        <p14:creationId xmlns:p14="http://schemas.microsoft.com/office/powerpoint/2010/main" val="42619532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34DE2-CEBC-9816-8F8A-C80510216D20}"/>
            </a:ext>
          </a:extLst>
        </p:cNvPr>
        <p:cNvGrpSpPr/>
        <p:nvPr/>
      </p:nvGrpSpPr>
      <p:grpSpPr>
        <a:xfrm>
          <a:off x="0" y="0"/>
          <a:ext cx="0" cy="0"/>
          <a:chOff x="0" y="0"/>
          <a:chExt cx="0" cy="0"/>
        </a:xfrm>
      </p:grpSpPr>
      <p:pic>
        <p:nvPicPr>
          <p:cNvPr id="9" name="Picture 8" descr="A map of the world with different colors&#10;&#10;AI-generated content may be incorrect.">
            <a:extLst>
              <a:ext uri="{FF2B5EF4-FFF2-40B4-BE49-F238E27FC236}">
                <a16:creationId xmlns:a16="http://schemas.microsoft.com/office/drawing/2014/main" id="{271F7EA1-F5A5-0937-CAF9-7DC7EC9BA867}"/>
              </a:ext>
            </a:extLst>
          </p:cNvPr>
          <p:cNvPicPr>
            <a:picLocks noChangeAspect="1"/>
          </p:cNvPicPr>
          <p:nvPr/>
        </p:nvPicPr>
        <p:blipFill>
          <a:blip r:embed="rId2">
            <a:extLst>
              <a:ext uri="{28A0092B-C50C-407E-A947-70E740481C1C}">
                <a14:useLocalDpi xmlns:a14="http://schemas.microsoft.com/office/drawing/2010/main" val="0"/>
              </a:ext>
            </a:extLst>
          </a:blip>
          <a:srcRect t="7222" b="4556"/>
          <a:stretch/>
        </p:blipFill>
        <p:spPr>
          <a:xfrm>
            <a:off x="520680" y="0"/>
            <a:ext cx="10977900" cy="6847577"/>
          </a:xfrm>
          <a:prstGeom prst="rect">
            <a:avLst/>
          </a:prstGeom>
        </p:spPr>
      </p:pic>
    </p:spTree>
    <p:extLst>
      <p:ext uri="{BB962C8B-B14F-4D97-AF65-F5344CB8AC3E}">
        <p14:creationId xmlns:p14="http://schemas.microsoft.com/office/powerpoint/2010/main" val="29369482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98B95-2033-9004-1D75-5560D164735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035EF3D-27BA-D87F-54FC-9FC3D2765239}"/>
              </a:ext>
            </a:extLst>
          </p:cNvPr>
          <p:cNvSpPr>
            <a:spLocks noGrp="1"/>
          </p:cNvSpPr>
          <p:nvPr>
            <p:ph type="title"/>
          </p:nvPr>
        </p:nvSpPr>
        <p:spPr>
          <a:xfrm>
            <a:off x="395926" y="273377"/>
            <a:ext cx="10119674" cy="694812"/>
          </a:xfrm>
        </p:spPr>
        <p:txBody>
          <a:bodyPr>
            <a:normAutofit/>
          </a:bodyPr>
          <a:lstStyle/>
          <a:p>
            <a:r>
              <a:rPr lang="sk-SK" sz="3200" b="1" dirty="0"/>
              <a:t>Pôdy Afriky</a:t>
            </a:r>
            <a:endParaRPr lang="pt-BR" sz="3200" b="1" dirty="0"/>
          </a:p>
        </p:txBody>
      </p:sp>
      <p:sp>
        <p:nvSpPr>
          <p:cNvPr id="7" name="Zástupný objekt pre obsah 2">
            <a:extLst>
              <a:ext uri="{FF2B5EF4-FFF2-40B4-BE49-F238E27FC236}">
                <a16:creationId xmlns:a16="http://schemas.microsoft.com/office/drawing/2014/main" id="{26C58468-51A5-920E-8E5B-D4D1E5487509}"/>
              </a:ext>
            </a:extLst>
          </p:cNvPr>
          <p:cNvSpPr>
            <a:spLocks noGrp="1"/>
          </p:cNvSpPr>
          <p:nvPr>
            <p:ph idx="1"/>
          </p:nvPr>
        </p:nvSpPr>
        <p:spPr>
          <a:xfrm>
            <a:off x="304797" y="968189"/>
            <a:ext cx="11656543" cy="5775510"/>
          </a:xfrm>
        </p:spPr>
        <p:txBody>
          <a:bodyPr>
            <a:noAutofit/>
          </a:bodyPr>
          <a:lstStyle/>
          <a:p>
            <a:pPr>
              <a:lnSpc>
                <a:spcPct val="150000"/>
              </a:lnSpc>
              <a:buClr>
                <a:schemeClr val="tx2">
                  <a:lumMod val="75000"/>
                </a:schemeClr>
              </a:buClr>
            </a:pPr>
            <a:r>
              <a:rPr lang="sk-SK" sz="1200" dirty="0"/>
              <a:t>Charakteristické rysy pôdneho pokryvu Afriky:</a:t>
            </a:r>
          </a:p>
          <a:p>
            <a:pPr lvl="1">
              <a:buClr>
                <a:schemeClr val="tx2">
                  <a:lumMod val="75000"/>
                </a:schemeClr>
              </a:buClr>
            </a:pPr>
            <a:r>
              <a:rPr lang="sk-SK" sz="1000" dirty="0"/>
              <a:t>Výrazná šírková </a:t>
            </a:r>
            <a:r>
              <a:rPr lang="sk-SK" sz="1000" dirty="0" err="1"/>
              <a:t>pásmovitosť</a:t>
            </a:r>
            <a:r>
              <a:rPr lang="sk-SK" sz="1000" dirty="0"/>
              <a:t> – najmä na západe a východoafrických priekopových prepadlinách</a:t>
            </a:r>
          </a:p>
          <a:p>
            <a:pPr lvl="1">
              <a:buClr>
                <a:schemeClr val="tx2">
                  <a:lumMod val="75000"/>
                </a:schemeClr>
              </a:buClr>
            </a:pPr>
            <a:r>
              <a:rPr lang="sk-SK" sz="1000" dirty="0"/>
              <a:t>Veľké zastúpenie púštnych oblastí – viac ako 20 % kontinentu</a:t>
            </a:r>
          </a:p>
          <a:p>
            <a:pPr lvl="1">
              <a:buClr>
                <a:schemeClr val="tx2">
                  <a:lumMod val="75000"/>
                </a:schemeClr>
              </a:buClr>
            </a:pPr>
            <a:r>
              <a:rPr lang="sk-SK" sz="1000" dirty="0"/>
              <a:t>Neproduktívne zložky – piesočnaté a kamenité púšte, skalné </a:t>
            </a:r>
            <a:r>
              <a:rPr lang="sk-SK" sz="1000" dirty="0" err="1"/>
              <a:t>výchozy</a:t>
            </a:r>
            <a:r>
              <a:rPr lang="sk-SK" sz="1000" dirty="0"/>
              <a:t>, </a:t>
            </a:r>
            <a:r>
              <a:rPr lang="sk-SK" sz="1000" dirty="0" err="1"/>
              <a:t>krusty</a:t>
            </a:r>
            <a:r>
              <a:rPr lang="sk-SK" sz="1000" dirty="0"/>
              <a:t> (spolu viac ako 30 % plochy Afriky)</a:t>
            </a:r>
          </a:p>
          <a:p>
            <a:pPr lvl="1">
              <a:buClr>
                <a:schemeClr val="tx2">
                  <a:lumMod val="75000"/>
                </a:schemeClr>
              </a:buClr>
            </a:pPr>
            <a:r>
              <a:rPr lang="sk-SK" sz="1000" dirty="0"/>
              <a:t>Rozsiahle </a:t>
            </a:r>
            <a:r>
              <a:rPr lang="sk-SK" sz="1000" dirty="0" err="1"/>
              <a:t>lateritické</a:t>
            </a:r>
            <a:r>
              <a:rPr lang="sk-SK" sz="1000" dirty="0"/>
              <a:t> kôry a proces "očervenenia" saván</a:t>
            </a:r>
          </a:p>
          <a:p>
            <a:pPr lvl="1">
              <a:buClr>
                <a:schemeClr val="tx2">
                  <a:lumMod val="75000"/>
                </a:schemeClr>
              </a:buClr>
            </a:pPr>
            <a:r>
              <a:rPr lang="sk-SK" sz="1000" dirty="0"/>
              <a:t>Vysoký podiel starých kôr zvetrávania</a:t>
            </a:r>
          </a:p>
          <a:p>
            <a:pPr lvl="1">
              <a:buClr>
                <a:schemeClr val="tx2">
                  <a:lumMod val="75000"/>
                </a:schemeClr>
              </a:buClr>
            </a:pPr>
            <a:r>
              <a:rPr lang="sk-SK" sz="1000" dirty="0"/>
              <a:t>Výskyt </a:t>
            </a:r>
            <a:r>
              <a:rPr lang="sk-SK" sz="1000" dirty="0" err="1"/>
              <a:t>paleohydromorfných</a:t>
            </a:r>
            <a:r>
              <a:rPr lang="sk-SK" sz="1000" dirty="0"/>
              <a:t> akumulácií solí</a:t>
            </a:r>
          </a:p>
          <a:p>
            <a:pPr lvl="1">
              <a:buClr>
                <a:schemeClr val="tx2">
                  <a:lumMod val="75000"/>
                </a:schemeClr>
              </a:buClr>
            </a:pPr>
            <a:r>
              <a:rPr lang="sk-SK" sz="1000" dirty="0" err="1"/>
              <a:t>Zonalita</a:t>
            </a:r>
            <a:r>
              <a:rPr lang="sk-SK" sz="1000" dirty="0"/>
              <a:t> zvetrávania:</a:t>
            </a:r>
          </a:p>
          <a:p>
            <a:pPr lvl="2">
              <a:buClr>
                <a:schemeClr val="tx2">
                  <a:lumMod val="75000"/>
                </a:schemeClr>
              </a:buClr>
            </a:pPr>
            <a:r>
              <a:rPr lang="sk-SK" sz="800" dirty="0"/>
              <a:t>Na západe dominujú kôry zvetrávania</a:t>
            </a:r>
          </a:p>
          <a:p>
            <a:pPr lvl="2">
              <a:buClr>
                <a:schemeClr val="tx2">
                  <a:lumMod val="75000"/>
                </a:schemeClr>
              </a:buClr>
            </a:pPr>
            <a:r>
              <a:rPr lang="sk-SK" sz="800" dirty="0"/>
              <a:t>Na východe a východoafrických priekopových prepadlinách prevláda </a:t>
            </a:r>
            <a:r>
              <a:rPr lang="sk-SK" sz="800" dirty="0" err="1"/>
              <a:t>fersialitické</a:t>
            </a:r>
            <a:r>
              <a:rPr lang="sk-SK" sz="800" dirty="0"/>
              <a:t> zvetrávanie</a:t>
            </a:r>
          </a:p>
          <a:p>
            <a:pPr lvl="1">
              <a:buClr>
                <a:schemeClr val="tx2">
                  <a:lumMod val="75000"/>
                </a:schemeClr>
              </a:buClr>
            </a:pPr>
            <a:r>
              <a:rPr lang="sk-SK" sz="1000" dirty="0"/>
              <a:t>Intenzívny rozvoj degradácie pôd – spôsobený prírodnými aj antropogénnymi faktormi, ktoré sťažujú poľnohospodárske využitie pôd</a:t>
            </a:r>
          </a:p>
          <a:p>
            <a:pPr>
              <a:lnSpc>
                <a:spcPct val="150000"/>
              </a:lnSpc>
              <a:buClr>
                <a:schemeClr val="tx2">
                  <a:lumMod val="75000"/>
                </a:schemeClr>
              </a:buClr>
            </a:pPr>
            <a:r>
              <a:rPr lang="sk-SK" sz="1200" dirty="0"/>
              <a:t>Hlavné </a:t>
            </a:r>
            <a:r>
              <a:rPr lang="sk-SK" sz="1200" dirty="0" err="1"/>
              <a:t>megaštruktúry</a:t>
            </a:r>
            <a:r>
              <a:rPr lang="sk-SK" sz="1200" dirty="0"/>
              <a:t> Afriky:</a:t>
            </a:r>
          </a:p>
          <a:p>
            <a:pPr lvl="1">
              <a:buClr>
                <a:schemeClr val="tx2">
                  <a:lumMod val="75000"/>
                </a:schemeClr>
              </a:buClr>
            </a:pPr>
            <a:r>
              <a:rPr lang="sk-SK" sz="1000" b="1" dirty="0"/>
              <a:t>1.	</a:t>
            </a:r>
            <a:r>
              <a:rPr lang="sk-SK" sz="1000" b="1" dirty="0" err="1"/>
              <a:t>Aridisoly</a:t>
            </a:r>
            <a:r>
              <a:rPr lang="sk-SK" sz="1000" b="1" dirty="0"/>
              <a:t> a </a:t>
            </a:r>
            <a:r>
              <a:rPr lang="sk-SK" sz="1000" b="1" dirty="0" err="1"/>
              <a:t>slanosodné</a:t>
            </a:r>
            <a:r>
              <a:rPr lang="sk-SK" sz="1000" b="1" dirty="0"/>
              <a:t> pôdy </a:t>
            </a:r>
            <a:r>
              <a:rPr lang="sk-SK" sz="1000" dirty="0"/>
              <a:t>– v územiach bez pôdneho pokryvu (duny, </a:t>
            </a:r>
            <a:r>
              <a:rPr lang="sk-SK" sz="1000" dirty="0" err="1"/>
              <a:t>krusty</a:t>
            </a:r>
            <a:r>
              <a:rPr lang="sk-SK" sz="1000" dirty="0"/>
              <a:t>) - Zaberajú približne tretinu Afriky</a:t>
            </a:r>
          </a:p>
          <a:p>
            <a:pPr lvl="1">
              <a:buClr>
                <a:schemeClr val="tx2">
                  <a:lumMod val="75000"/>
                </a:schemeClr>
              </a:buClr>
            </a:pPr>
            <a:r>
              <a:rPr lang="sk-SK" sz="1000" b="1" dirty="0"/>
              <a:t>2. </a:t>
            </a:r>
            <a:r>
              <a:rPr lang="sk-SK" sz="1000" b="1" dirty="0" err="1"/>
              <a:t>Xerické</a:t>
            </a:r>
            <a:r>
              <a:rPr lang="sk-SK" sz="1000" b="1" dirty="0"/>
              <a:t> </a:t>
            </a:r>
            <a:r>
              <a:rPr lang="sk-SK" sz="1000" b="1" dirty="0" err="1"/>
              <a:t>kambizeme</a:t>
            </a:r>
            <a:r>
              <a:rPr lang="sk-SK" sz="1000" b="1" dirty="0"/>
              <a:t> a </a:t>
            </a:r>
            <a:r>
              <a:rPr lang="sk-SK" sz="1000" b="1" dirty="0" err="1"/>
              <a:t>chromizeme</a:t>
            </a:r>
            <a:r>
              <a:rPr lang="sk-SK" sz="1000" b="1" dirty="0"/>
              <a:t> </a:t>
            </a:r>
            <a:r>
              <a:rPr lang="sk-SK" sz="1000" dirty="0"/>
              <a:t>- Vyskytujú sa v Atlase a v </a:t>
            </a:r>
            <a:r>
              <a:rPr lang="sk-SK" sz="1000" dirty="0" err="1"/>
              <a:t>Kapskom</a:t>
            </a:r>
            <a:r>
              <a:rPr lang="sk-SK" sz="1000" dirty="0"/>
              <a:t> regióne</a:t>
            </a:r>
          </a:p>
          <a:p>
            <a:pPr lvl="1">
              <a:buClr>
                <a:schemeClr val="tx2">
                  <a:lumMod val="75000"/>
                </a:schemeClr>
              </a:buClr>
            </a:pPr>
            <a:r>
              <a:rPr lang="sk-SK" sz="1000" b="1" dirty="0"/>
              <a:t>3. </a:t>
            </a:r>
            <a:r>
              <a:rPr lang="sk-SK" sz="1000" b="1" dirty="0" err="1"/>
              <a:t>Ferisoly</a:t>
            </a:r>
            <a:r>
              <a:rPr lang="sk-SK" sz="1000" b="1" dirty="0"/>
              <a:t> (</a:t>
            </a:r>
            <a:r>
              <a:rPr lang="sk-SK" sz="1000" b="1" dirty="0" err="1"/>
              <a:t>chromozoly</a:t>
            </a:r>
            <a:r>
              <a:rPr lang="sk-SK" sz="1000" b="1" dirty="0"/>
              <a:t>, </a:t>
            </a:r>
            <a:r>
              <a:rPr lang="sk-SK" sz="1000" b="1" dirty="0" err="1"/>
              <a:t>ferralické</a:t>
            </a:r>
            <a:r>
              <a:rPr lang="sk-SK" sz="1000" b="1" dirty="0"/>
              <a:t> </a:t>
            </a:r>
            <a:r>
              <a:rPr lang="sk-SK" sz="1000" b="1" dirty="0" err="1"/>
              <a:t>luvisoly</a:t>
            </a:r>
            <a:r>
              <a:rPr lang="sk-SK" sz="1000" b="1" dirty="0"/>
              <a:t> a </a:t>
            </a:r>
            <a:r>
              <a:rPr lang="sk-SK" sz="1000" b="1" dirty="0" err="1"/>
              <a:t>kambisoly</a:t>
            </a:r>
            <a:r>
              <a:rPr lang="sk-SK" sz="1000" b="1" dirty="0"/>
              <a:t>)</a:t>
            </a:r>
            <a:r>
              <a:rPr lang="sk-SK" sz="1000" dirty="0"/>
              <a:t> - Nachádzajú sa medzi púšťami, polopúšťami a vlhkými tropickými lesmi, 	Často sa spájajú s </a:t>
            </a:r>
            <a:r>
              <a:rPr lang="sk-SK" sz="1000" dirty="0" err="1"/>
              <a:t>vertisolmi</a:t>
            </a:r>
            <a:r>
              <a:rPr lang="sk-SK" sz="1000" dirty="0"/>
              <a:t> nízkych saván a erózne obnaženými panciermi (</a:t>
            </a:r>
            <a:r>
              <a:rPr lang="sk-SK" sz="1000" dirty="0" err="1"/>
              <a:t>petroplintit</a:t>
            </a:r>
            <a:r>
              <a:rPr lang="sk-SK" sz="1000" dirty="0"/>
              <a:t>)</a:t>
            </a:r>
          </a:p>
          <a:p>
            <a:pPr lvl="1">
              <a:buClr>
                <a:schemeClr val="tx2">
                  <a:lumMod val="75000"/>
                </a:schemeClr>
              </a:buClr>
            </a:pPr>
            <a:r>
              <a:rPr lang="sk-SK" sz="1000" b="1" dirty="0"/>
              <a:t>4. Makroštruktúry pôdneho pokryvu s dominanciou </a:t>
            </a:r>
            <a:r>
              <a:rPr lang="sk-SK" sz="1000" b="1" dirty="0" err="1"/>
              <a:t>ultisolov</a:t>
            </a:r>
            <a:r>
              <a:rPr lang="sk-SK" sz="1000" b="1" dirty="0"/>
              <a:t>, </a:t>
            </a:r>
            <a:r>
              <a:rPr lang="sk-SK" sz="1000" b="1" dirty="0" err="1"/>
              <a:t>nitosolov</a:t>
            </a:r>
            <a:r>
              <a:rPr lang="sk-SK" sz="1000" b="1" dirty="0"/>
              <a:t> a </a:t>
            </a:r>
            <a:r>
              <a:rPr lang="sk-SK" sz="1000" b="1" dirty="0" err="1"/>
              <a:t>oxisolov</a:t>
            </a:r>
            <a:r>
              <a:rPr lang="sk-SK" sz="1000" b="1" dirty="0"/>
              <a:t> </a:t>
            </a:r>
            <a:r>
              <a:rPr lang="sk-SK" sz="1000" dirty="0"/>
              <a:t>- Nachádzajú sa v rovinných aj horských oblastiach ekvatoriálneho a </a:t>
            </a:r>
            <a:r>
              <a:rPr lang="sk-SK" sz="1000" dirty="0" err="1"/>
              <a:t>subekvatoriálneho</a:t>
            </a:r>
            <a:r>
              <a:rPr lang="sk-SK" sz="1000" dirty="0"/>
              <a:t> pásma, Pokrývajú oblasti vlhkých tropických lesov, </a:t>
            </a:r>
            <a:r>
              <a:rPr lang="sk-SK" sz="1000" dirty="0" err="1"/>
              <a:t>vysokotrávnych</a:t>
            </a:r>
            <a:r>
              <a:rPr lang="sk-SK" sz="1000" dirty="0"/>
              <a:t> saván a riedkych opadavých lesov</a:t>
            </a:r>
          </a:p>
          <a:p>
            <a:pPr lvl="1">
              <a:buClr>
                <a:schemeClr val="tx2">
                  <a:lumMod val="75000"/>
                </a:schemeClr>
              </a:buClr>
            </a:pPr>
            <a:r>
              <a:rPr lang="sk-SK" sz="1000" b="1" dirty="0"/>
              <a:t>5. Nivné </a:t>
            </a:r>
            <a:r>
              <a:rPr lang="sk-SK" sz="1000" b="1" dirty="0" err="1"/>
              <a:t>fluvisoly</a:t>
            </a:r>
            <a:r>
              <a:rPr lang="sk-SK" sz="1000" b="1" dirty="0"/>
              <a:t> s vysokou úrodnosťou </a:t>
            </a:r>
            <a:r>
              <a:rPr lang="sk-SK" sz="1000" dirty="0"/>
              <a:t>- Nachádzajú sa v údolí a deltách riek v aridných aj </a:t>
            </a:r>
            <a:r>
              <a:rPr lang="sk-SK" sz="1000" dirty="0" err="1"/>
              <a:t>humidných</a:t>
            </a:r>
            <a:r>
              <a:rPr lang="sk-SK" sz="1000" dirty="0"/>
              <a:t> oblastiach</a:t>
            </a:r>
          </a:p>
        </p:txBody>
      </p:sp>
    </p:spTree>
    <p:extLst>
      <p:ext uri="{BB962C8B-B14F-4D97-AF65-F5344CB8AC3E}">
        <p14:creationId xmlns:p14="http://schemas.microsoft.com/office/powerpoint/2010/main" val="1059210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3123A-411C-755F-12E2-6ADD626D0736}"/>
            </a:ext>
          </a:extLst>
        </p:cNvPr>
        <p:cNvGrpSpPr/>
        <p:nvPr/>
      </p:nvGrpSpPr>
      <p:grpSpPr>
        <a:xfrm>
          <a:off x="0" y="0"/>
          <a:ext cx="0" cy="0"/>
          <a:chOff x="0" y="0"/>
          <a:chExt cx="0" cy="0"/>
        </a:xfrm>
      </p:grpSpPr>
      <p:pic>
        <p:nvPicPr>
          <p:cNvPr id="3" name="Obrázok 4">
            <a:extLst>
              <a:ext uri="{FF2B5EF4-FFF2-40B4-BE49-F238E27FC236}">
                <a16:creationId xmlns:a16="http://schemas.microsoft.com/office/drawing/2014/main" id="{EF6089CC-118B-B176-5563-F98811729F5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33399" y="0"/>
            <a:ext cx="6162675" cy="4188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Nadpis 1">
            <a:extLst>
              <a:ext uri="{FF2B5EF4-FFF2-40B4-BE49-F238E27FC236}">
                <a16:creationId xmlns:a16="http://schemas.microsoft.com/office/drawing/2014/main" id="{66C8BB78-C638-357E-6396-E30952B979DC}"/>
              </a:ext>
            </a:extLst>
          </p:cNvPr>
          <p:cNvSpPr>
            <a:spLocks noGrp="1"/>
          </p:cNvSpPr>
          <p:nvPr>
            <p:ph type="title"/>
          </p:nvPr>
        </p:nvSpPr>
        <p:spPr>
          <a:xfrm>
            <a:off x="395926" y="273377"/>
            <a:ext cx="10119674" cy="694812"/>
          </a:xfrm>
        </p:spPr>
        <p:txBody>
          <a:bodyPr>
            <a:normAutofit/>
          </a:bodyPr>
          <a:lstStyle/>
          <a:p>
            <a:r>
              <a:rPr lang="pt-BR" sz="3200" b="1" dirty="0"/>
              <a:t>Zákonitosti rozšírenia pôd</a:t>
            </a:r>
          </a:p>
        </p:txBody>
      </p:sp>
      <p:sp>
        <p:nvSpPr>
          <p:cNvPr id="7" name="Zástupný objekt pre obsah 2">
            <a:extLst>
              <a:ext uri="{FF2B5EF4-FFF2-40B4-BE49-F238E27FC236}">
                <a16:creationId xmlns:a16="http://schemas.microsoft.com/office/drawing/2014/main" id="{35D0E464-2B1B-76B5-225B-894D39F1A770}"/>
              </a:ext>
            </a:extLst>
          </p:cNvPr>
          <p:cNvSpPr>
            <a:spLocks noGrp="1"/>
          </p:cNvSpPr>
          <p:nvPr>
            <p:ph idx="1"/>
          </p:nvPr>
        </p:nvSpPr>
        <p:spPr>
          <a:xfrm>
            <a:off x="304797" y="1082489"/>
            <a:ext cx="5534027" cy="5661210"/>
          </a:xfrm>
        </p:spPr>
        <p:txBody>
          <a:bodyPr>
            <a:noAutofit/>
          </a:bodyPr>
          <a:lstStyle/>
          <a:p>
            <a:pPr>
              <a:lnSpc>
                <a:spcPct val="150000"/>
              </a:lnSpc>
              <a:buClr>
                <a:schemeClr val="tx2">
                  <a:lumMod val="75000"/>
                </a:schemeClr>
              </a:buClr>
            </a:pPr>
            <a:r>
              <a:rPr lang="sk-SK" sz="1400" dirty="0"/>
              <a:t>Hlavné </a:t>
            </a:r>
            <a:r>
              <a:rPr lang="sk-SK" sz="1400" b="1" dirty="0"/>
              <a:t>pôdne typy Zeme </a:t>
            </a:r>
            <a:r>
              <a:rPr lang="sk-SK" sz="1400" dirty="0"/>
              <a:t>sa menia s geografickou šírkou </a:t>
            </a:r>
            <a:r>
              <a:rPr lang="sk-SK" sz="1400" b="1" dirty="0"/>
              <a:t>od rovníka k pólom </a:t>
            </a:r>
            <a:r>
              <a:rPr lang="sk-SK" sz="1400" dirty="0"/>
              <a:t>a s </a:t>
            </a:r>
            <a:r>
              <a:rPr lang="sk-SK" sz="1400" b="1" dirty="0"/>
              <a:t>nadmorskou výškou od úpätí k vrcholom</a:t>
            </a:r>
          </a:p>
          <a:p>
            <a:pPr>
              <a:lnSpc>
                <a:spcPct val="150000"/>
              </a:lnSpc>
              <a:buClr>
                <a:schemeClr val="tx2">
                  <a:lumMod val="75000"/>
                </a:schemeClr>
              </a:buClr>
            </a:pPr>
            <a:r>
              <a:rPr lang="sk-SK" sz="1400" b="1" dirty="0"/>
              <a:t>Horizontálna </a:t>
            </a:r>
            <a:r>
              <a:rPr lang="sk-SK" sz="1400" b="1" dirty="0" err="1"/>
              <a:t>zonálnosť</a:t>
            </a:r>
            <a:r>
              <a:rPr lang="sk-SK" sz="1400" b="1" dirty="0"/>
              <a:t> </a:t>
            </a:r>
            <a:r>
              <a:rPr lang="sk-SK" sz="1400" dirty="0"/>
              <a:t>– prejavuje sa mimo pohorí, je to zákonité rozčlenenie </a:t>
            </a:r>
            <a:r>
              <a:rPr lang="sk-SK" sz="1400" dirty="0" err="1"/>
              <a:t>pedosféry</a:t>
            </a:r>
            <a:r>
              <a:rPr lang="sk-SK" sz="1400" dirty="0"/>
              <a:t> na pásma (zóny), podmienené </a:t>
            </a:r>
            <a:r>
              <a:rPr lang="sk-SK" sz="1400" b="1" dirty="0"/>
              <a:t>zmenou makroklimatických  podmienok </a:t>
            </a:r>
            <a:r>
              <a:rPr lang="sk-SK" sz="1400" dirty="0"/>
              <a:t>(teplota, zrážky) v súvislosti </a:t>
            </a:r>
            <a:r>
              <a:rPr lang="sk-SK" sz="1400" b="1" dirty="0"/>
              <a:t>so zmenou geografickej šírky alebo dĺžky</a:t>
            </a:r>
          </a:p>
          <a:p>
            <a:pPr>
              <a:lnSpc>
                <a:spcPct val="150000"/>
              </a:lnSpc>
              <a:buClr>
                <a:schemeClr val="tx2">
                  <a:lumMod val="75000"/>
                </a:schemeClr>
              </a:buClr>
            </a:pPr>
            <a:r>
              <a:rPr lang="sk-SK" sz="1400" b="1" dirty="0"/>
              <a:t>Vertikálna </a:t>
            </a:r>
            <a:r>
              <a:rPr lang="sk-SK" sz="1400" b="1" dirty="0" err="1"/>
              <a:t>zonálnosť</a:t>
            </a:r>
            <a:r>
              <a:rPr lang="sk-SK" sz="1400" b="1" dirty="0"/>
              <a:t> </a:t>
            </a:r>
            <a:r>
              <a:rPr lang="sk-SK" sz="1400" dirty="0"/>
              <a:t>- pôdne typy sa menia </a:t>
            </a:r>
            <a:r>
              <a:rPr lang="sk-SK" sz="1400" b="1" dirty="0"/>
              <a:t>so stúpajúcou nadmorskou výškou </a:t>
            </a:r>
            <a:r>
              <a:rPr lang="sk-SK" sz="1400" dirty="0"/>
              <a:t>od úpätí k vrcholom (klesanie teplôt, pribúdanie zrážok)</a:t>
            </a:r>
          </a:p>
          <a:p>
            <a:pPr>
              <a:lnSpc>
                <a:spcPct val="150000"/>
              </a:lnSpc>
              <a:buClr>
                <a:schemeClr val="tx2">
                  <a:lumMod val="75000"/>
                </a:schemeClr>
              </a:buClr>
            </a:pPr>
            <a:r>
              <a:rPr lang="sk-SK" sz="1400" b="1" dirty="0" err="1"/>
              <a:t>Azonálne</a:t>
            </a:r>
            <a:r>
              <a:rPr lang="sk-SK" sz="1400" b="1" dirty="0"/>
              <a:t> pôdy </a:t>
            </a:r>
            <a:r>
              <a:rPr lang="sk-SK" sz="1400" dirty="0"/>
              <a:t>- </a:t>
            </a:r>
            <a:r>
              <a:rPr lang="sk-SK" sz="1400" b="1" dirty="0"/>
              <a:t>nevyvinuté</a:t>
            </a:r>
            <a:r>
              <a:rPr lang="sk-SK" sz="1400" dirty="0"/>
              <a:t>, alebo veľmi málo vyvinuté pôdy, ktoré sa vyskytujú v rôznych bioklimatických zónach či pásmach (nivné pôdy, </a:t>
            </a:r>
            <a:r>
              <a:rPr lang="sk-SK" sz="1400" dirty="0" err="1"/>
              <a:t>rendziny</a:t>
            </a:r>
            <a:r>
              <a:rPr lang="sk-SK" sz="1400" dirty="0"/>
              <a:t>,...)</a:t>
            </a:r>
          </a:p>
          <a:p>
            <a:pPr>
              <a:lnSpc>
                <a:spcPct val="150000"/>
              </a:lnSpc>
              <a:buClr>
                <a:schemeClr val="tx2">
                  <a:lumMod val="75000"/>
                </a:schemeClr>
              </a:buClr>
            </a:pPr>
            <a:endParaRPr lang="sk-SK" sz="1400" dirty="0"/>
          </a:p>
        </p:txBody>
      </p:sp>
      <p:pic>
        <p:nvPicPr>
          <p:cNvPr id="24" name="Picture 23">
            <a:extLst>
              <a:ext uri="{FF2B5EF4-FFF2-40B4-BE49-F238E27FC236}">
                <a16:creationId xmlns:a16="http://schemas.microsoft.com/office/drawing/2014/main" id="{13898CE2-E44A-9474-70BF-A710496C475C}"/>
              </a:ext>
            </a:extLst>
          </p:cNvPr>
          <p:cNvPicPr>
            <a:picLocks noChangeAspect="1"/>
          </p:cNvPicPr>
          <p:nvPr/>
        </p:nvPicPr>
        <p:blipFill>
          <a:blip r:embed="rId3"/>
          <a:stretch>
            <a:fillRect/>
          </a:stretch>
        </p:blipFill>
        <p:spPr>
          <a:xfrm>
            <a:off x="7330949" y="3781316"/>
            <a:ext cx="4861051" cy="3076683"/>
          </a:xfrm>
          <a:prstGeom prst="rect">
            <a:avLst/>
          </a:prstGeom>
        </p:spPr>
      </p:pic>
    </p:spTree>
    <p:extLst>
      <p:ext uri="{BB962C8B-B14F-4D97-AF65-F5344CB8AC3E}">
        <p14:creationId xmlns:p14="http://schemas.microsoft.com/office/powerpoint/2010/main" val="20174771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474D4-647C-ADCE-6C72-E3755CA22D32}"/>
            </a:ext>
          </a:extLst>
        </p:cNvPr>
        <p:cNvGrpSpPr/>
        <p:nvPr/>
      </p:nvGrpSpPr>
      <p:grpSpPr>
        <a:xfrm>
          <a:off x="0" y="0"/>
          <a:ext cx="0" cy="0"/>
          <a:chOff x="0" y="0"/>
          <a:chExt cx="0" cy="0"/>
        </a:xfrm>
      </p:grpSpPr>
      <p:pic>
        <p:nvPicPr>
          <p:cNvPr id="3" name="Picture 2" descr="A map of africa with different colors&#10;&#10;AI-generated content may be incorrect.">
            <a:extLst>
              <a:ext uri="{FF2B5EF4-FFF2-40B4-BE49-F238E27FC236}">
                <a16:creationId xmlns:a16="http://schemas.microsoft.com/office/drawing/2014/main" id="{284910D7-A626-929C-4EBA-E8990725CF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9170" y="0"/>
            <a:ext cx="4848820" cy="6858000"/>
          </a:xfrm>
          <a:prstGeom prst="rect">
            <a:avLst/>
          </a:prstGeom>
        </p:spPr>
      </p:pic>
      <p:pic>
        <p:nvPicPr>
          <p:cNvPr id="5" name="Picture 4" descr="A map of africa with different colors&#10;&#10;AI-generated content may be incorrect.">
            <a:extLst>
              <a:ext uri="{FF2B5EF4-FFF2-40B4-BE49-F238E27FC236}">
                <a16:creationId xmlns:a16="http://schemas.microsoft.com/office/drawing/2014/main" id="{A4457888-6F33-EDC1-A972-A3C75DB2B7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Tree>
    <p:extLst>
      <p:ext uri="{BB962C8B-B14F-4D97-AF65-F5344CB8AC3E}">
        <p14:creationId xmlns:p14="http://schemas.microsoft.com/office/powerpoint/2010/main" val="6337489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FF954-3E4A-3477-2860-0B74BACBEFF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DDCC783-038A-D632-F85C-F12F95CBDF72}"/>
              </a:ext>
            </a:extLst>
          </p:cNvPr>
          <p:cNvSpPr>
            <a:spLocks noGrp="1"/>
          </p:cNvSpPr>
          <p:nvPr>
            <p:ph type="title"/>
          </p:nvPr>
        </p:nvSpPr>
        <p:spPr>
          <a:xfrm>
            <a:off x="395926" y="273377"/>
            <a:ext cx="10119674" cy="694812"/>
          </a:xfrm>
        </p:spPr>
        <p:txBody>
          <a:bodyPr>
            <a:normAutofit/>
          </a:bodyPr>
          <a:lstStyle/>
          <a:p>
            <a:r>
              <a:rPr lang="sk-SK" sz="3200" b="1" dirty="0"/>
              <a:t>Pôdy Austrálie a Nového Zélandu</a:t>
            </a:r>
            <a:endParaRPr lang="pt-BR" sz="3200" b="1" dirty="0"/>
          </a:p>
        </p:txBody>
      </p:sp>
      <p:sp>
        <p:nvSpPr>
          <p:cNvPr id="7" name="Zástupný objekt pre obsah 2">
            <a:extLst>
              <a:ext uri="{FF2B5EF4-FFF2-40B4-BE49-F238E27FC236}">
                <a16:creationId xmlns:a16="http://schemas.microsoft.com/office/drawing/2014/main" id="{DF4FB53D-5FB1-B194-4958-87CACB127C67}"/>
              </a:ext>
            </a:extLst>
          </p:cNvPr>
          <p:cNvSpPr>
            <a:spLocks noGrp="1"/>
          </p:cNvSpPr>
          <p:nvPr>
            <p:ph idx="1"/>
          </p:nvPr>
        </p:nvSpPr>
        <p:spPr>
          <a:xfrm>
            <a:off x="304797" y="968189"/>
            <a:ext cx="11656543" cy="5775510"/>
          </a:xfrm>
        </p:spPr>
        <p:txBody>
          <a:bodyPr numCol="2">
            <a:noAutofit/>
          </a:bodyPr>
          <a:lstStyle/>
          <a:p>
            <a:pPr>
              <a:lnSpc>
                <a:spcPct val="150000"/>
              </a:lnSpc>
              <a:buClr>
                <a:schemeClr val="tx2">
                  <a:lumMod val="75000"/>
                </a:schemeClr>
              </a:buClr>
            </a:pPr>
            <a:r>
              <a:rPr lang="sk-SK" sz="1400" dirty="0"/>
              <a:t>Najpodstatnejším rysom pôdneho pokryvu Austrálie je výskyt reliktných pôd a zvyškov starého pôdneho pokryvu, vrátane:</a:t>
            </a:r>
          </a:p>
          <a:p>
            <a:pPr lvl="1">
              <a:buClr>
                <a:schemeClr val="tx2">
                  <a:lumMod val="75000"/>
                </a:schemeClr>
              </a:buClr>
            </a:pPr>
            <a:r>
              <a:rPr lang="sk-SK" sz="1050" dirty="0" err="1"/>
              <a:t>paleohydromorfných</a:t>
            </a:r>
            <a:r>
              <a:rPr lang="sk-SK" sz="1050" dirty="0"/>
              <a:t> </a:t>
            </a:r>
            <a:r>
              <a:rPr lang="sk-SK" sz="1050" dirty="0" err="1"/>
              <a:t>lateritických</a:t>
            </a:r>
            <a:r>
              <a:rPr lang="sk-SK" sz="1050" dirty="0"/>
              <a:t> </a:t>
            </a:r>
            <a:r>
              <a:rPr lang="sk-SK" sz="1050" dirty="0" err="1"/>
              <a:t>krúst</a:t>
            </a:r>
            <a:endParaRPr lang="sk-SK" sz="1050" dirty="0"/>
          </a:p>
          <a:p>
            <a:pPr lvl="1">
              <a:buClr>
                <a:schemeClr val="tx2">
                  <a:lumMod val="75000"/>
                </a:schemeClr>
              </a:buClr>
            </a:pPr>
            <a:r>
              <a:rPr lang="sk-SK" sz="1050" dirty="0"/>
              <a:t>kaolinitických pôd</a:t>
            </a:r>
          </a:p>
          <a:p>
            <a:pPr lvl="1">
              <a:buClr>
                <a:schemeClr val="tx2">
                  <a:lumMod val="75000"/>
                </a:schemeClr>
              </a:buClr>
            </a:pPr>
            <a:r>
              <a:rPr lang="sk-SK" sz="1050" dirty="0"/>
              <a:t>výrazne </a:t>
            </a:r>
            <a:r>
              <a:rPr lang="sk-SK" sz="1050" dirty="0" err="1"/>
              <a:t>feralizovaných</a:t>
            </a:r>
            <a:r>
              <a:rPr lang="sk-SK" sz="1050" dirty="0"/>
              <a:t> kôr zvetrávania</a:t>
            </a:r>
          </a:p>
          <a:p>
            <a:pPr lvl="1">
              <a:buClr>
                <a:schemeClr val="tx2">
                  <a:lumMod val="75000"/>
                </a:schemeClr>
              </a:buClr>
            </a:pPr>
            <a:r>
              <a:rPr lang="sk-SK" sz="1050" dirty="0" err="1"/>
              <a:t>hematitických</a:t>
            </a:r>
            <a:r>
              <a:rPr lang="sk-SK" sz="1050" dirty="0"/>
              <a:t> povlakov ílov</a:t>
            </a:r>
          </a:p>
          <a:p>
            <a:pPr lvl="1">
              <a:buClr>
                <a:schemeClr val="tx2">
                  <a:lumMod val="75000"/>
                </a:schemeClr>
              </a:buClr>
            </a:pPr>
            <a:r>
              <a:rPr lang="sk-SK" sz="1050" dirty="0"/>
              <a:t>kremenných </a:t>
            </a:r>
            <a:r>
              <a:rPr lang="sk-SK" sz="1050" dirty="0" err="1"/>
              <a:t>krúst</a:t>
            </a:r>
            <a:endParaRPr lang="sk-SK" sz="1050" dirty="0"/>
          </a:p>
          <a:p>
            <a:pPr>
              <a:buClr>
                <a:schemeClr val="tx2">
                  <a:lumMod val="75000"/>
                </a:schemeClr>
              </a:buClr>
            </a:pPr>
            <a:r>
              <a:rPr lang="sk-SK" sz="1400" dirty="0"/>
              <a:t>Tento výskyt svedčí o veľkom veku povrchu kontinentu.</a:t>
            </a:r>
          </a:p>
          <a:p>
            <a:pPr lvl="1">
              <a:buClr>
                <a:schemeClr val="tx2">
                  <a:lumMod val="75000"/>
                </a:schemeClr>
              </a:buClr>
            </a:pPr>
            <a:r>
              <a:rPr lang="sk-SK" sz="1050" dirty="0"/>
              <a:t>Kôry zvetrávania a pôdy sa začali vyvíjať už v treťohorách a ešte skôr</a:t>
            </a:r>
          </a:p>
          <a:p>
            <a:pPr lvl="1">
              <a:buClr>
                <a:schemeClr val="tx2">
                  <a:lumMod val="75000"/>
                </a:schemeClr>
              </a:buClr>
            </a:pPr>
            <a:r>
              <a:rPr lang="sk-SK" sz="1050" dirty="0"/>
              <a:t>Neskorší vývoj pôd smeroval k </a:t>
            </a:r>
            <a:r>
              <a:rPr lang="sk-SK" sz="1050" dirty="0" err="1"/>
              <a:t>aridizácii</a:t>
            </a:r>
            <a:endParaRPr lang="sk-SK" sz="1050" dirty="0"/>
          </a:p>
          <a:p>
            <a:pPr lvl="1">
              <a:buClr>
                <a:schemeClr val="tx2">
                  <a:lumMod val="75000"/>
                </a:schemeClr>
              </a:buClr>
            </a:pPr>
            <a:r>
              <a:rPr lang="sk-SK" sz="1050" dirty="0" err="1"/>
              <a:t>Arídny</a:t>
            </a:r>
            <a:r>
              <a:rPr lang="sk-SK" sz="1050" dirty="0"/>
              <a:t> vývoj pôd na starých kôrach zvetrávania, ktoré vznikli v </a:t>
            </a:r>
            <a:r>
              <a:rPr lang="sk-SK" sz="1050" dirty="0" err="1"/>
              <a:t>humidnom</a:t>
            </a:r>
            <a:r>
              <a:rPr lang="sk-SK" sz="1050" dirty="0"/>
              <a:t> podnebí, vedie k svojráznej kombinácii vlastností, ktorá sa inde nevyskytuje</a:t>
            </a:r>
          </a:p>
          <a:p>
            <a:pPr lvl="1">
              <a:buClr>
                <a:schemeClr val="tx2">
                  <a:lumMod val="75000"/>
                </a:schemeClr>
              </a:buClr>
            </a:pPr>
            <a:r>
              <a:rPr lang="sk-SK" sz="1050" dirty="0"/>
              <a:t>Ide napríklad o akumuláciu karbonátov alebo rozpustných solí na </a:t>
            </a:r>
            <a:r>
              <a:rPr lang="sk-SK" sz="1050" dirty="0" err="1"/>
              <a:t>feralitických</a:t>
            </a:r>
            <a:r>
              <a:rPr lang="sk-SK" sz="1050" dirty="0"/>
              <a:t> a kaolinitických materiáloch</a:t>
            </a:r>
          </a:p>
          <a:p>
            <a:pPr>
              <a:buClr>
                <a:schemeClr val="tx2">
                  <a:lumMod val="75000"/>
                </a:schemeClr>
              </a:buClr>
            </a:pPr>
            <a:r>
              <a:rPr lang="sk-SK" sz="1400" dirty="0"/>
              <a:t>Aj v súčasných </a:t>
            </a:r>
            <a:r>
              <a:rPr lang="sk-SK" sz="1400" dirty="0" err="1"/>
              <a:t>humidnejších</a:t>
            </a:r>
            <a:r>
              <a:rPr lang="sk-SK" sz="1400" dirty="0"/>
              <a:t> podmienkach Austrálie sa nachádzajú kombinácie starých a novovzniknutých pôd</a:t>
            </a:r>
          </a:p>
          <a:p>
            <a:pPr lvl="1">
              <a:buClr>
                <a:schemeClr val="tx2">
                  <a:lumMod val="75000"/>
                </a:schemeClr>
              </a:buClr>
            </a:pPr>
            <a:r>
              <a:rPr lang="sk-SK" sz="1050" dirty="0"/>
              <a:t>Najvýraznejším rysom pôdneho pokryvu Austrálie je prevaha </a:t>
            </a:r>
            <a:r>
              <a:rPr lang="sk-SK" sz="1050" dirty="0" err="1"/>
              <a:t>aridisolov</a:t>
            </a:r>
            <a:r>
              <a:rPr lang="sk-SK" sz="1050" dirty="0"/>
              <a:t> a vysoké zastúpenie piesočných a kamenitých púští v centrálnych oblastiach kontinentu</a:t>
            </a:r>
          </a:p>
          <a:p>
            <a:pPr lvl="1">
              <a:buClr>
                <a:schemeClr val="tx2">
                  <a:lumMod val="75000"/>
                </a:schemeClr>
              </a:buClr>
            </a:pPr>
            <a:r>
              <a:rPr lang="sk-SK" sz="1050" dirty="0"/>
              <a:t>Šírková </a:t>
            </a:r>
            <a:r>
              <a:rPr lang="sk-SK" sz="1050" dirty="0" err="1"/>
              <a:t>zonalita</a:t>
            </a:r>
            <a:r>
              <a:rPr lang="sk-SK" sz="1050" dirty="0"/>
              <a:t> tu úplne chýba</a:t>
            </a:r>
          </a:p>
          <a:p>
            <a:pPr lvl="1">
              <a:buClr>
                <a:schemeClr val="tx2">
                  <a:lumMod val="75000"/>
                </a:schemeClr>
              </a:buClr>
            </a:pPr>
            <a:r>
              <a:rPr lang="sk-SK" sz="1050" dirty="0"/>
              <a:t>V kontraste s Austráliou je geologicky mladé územie Nového Zélandu</a:t>
            </a:r>
          </a:p>
          <a:p>
            <a:pPr lvl="1">
              <a:buClr>
                <a:schemeClr val="tx2">
                  <a:lumMod val="75000"/>
                </a:schemeClr>
              </a:buClr>
            </a:pPr>
            <a:endParaRPr lang="sk-SK" sz="1050" dirty="0"/>
          </a:p>
          <a:p>
            <a:pPr lvl="1">
              <a:buClr>
                <a:schemeClr val="tx2">
                  <a:lumMod val="75000"/>
                </a:schemeClr>
              </a:buClr>
            </a:pPr>
            <a:endParaRPr lang="sk-SK" sz="1050" dirty="0"/>
          </a:p>
          <a:p>
            <a:pPr lvl="1">
              <a:buClr>
                <a:schemeClr val="tx2">
                  <a:lumMod val="75000"/>
                </a:schemeClr>
              </a:buClr>
            </a:pPr>
            <a:endParaRPr lang="sk-SK" sz="1050" dirty="0"/>
          </a:p>
          <a:p>
            <a:pPr>
              <a:lnSpc>
                <a:spcPct val="150000"/>
              </a:lnSpc>
              <a:buClr>
                <a:schemeClr val="tx2">
                  <a:lumMod val="75000"/>
                </a:schemeClr>
              </a:buClr>
            </a:pPr>
            <a:r>
              <a:rPr lang="sk-SK" sz="1400" dirty="0"/>
              <a:t>Hlavné </a:t>
            </a:r>
            <a:r>
              <a:rPr lang="sk-SK" sz="1400" dirty="0" err="1"/>
              <a:t>megaštruktúry</a:t>
            </a:r>
            <a:r>
              <a:rPr lang="sk-SK" sz="1400" dirty="0"/>
              <a:t> Austrálie a Nového Zélandu:</a:t>
            </a:r>
          </a:p>
          <a:p>
            <a:pPr lvl="1">
              <a:buClr>
                <a:schemeClr val="tx2">
                  <a:lumMod val="75000"/>
                </a:schemeClr>
              </a:buClr>
            </a:pPr>
            <a:r>
              <a:rPr lang="sk-SK" sz="1050" b="1" dirty="0"/>
              <a:t>1. </a:t>
            </a:r>
            <a:r>
              <a:rPr lang="sk-SK" sz="1050" b="1" dirty="0" err="1"/>
              <a:t>Kambizeme</a:t>
            </a:r>
            <a:r>
              <a:rPr lang="sk-SK" sz="1050" b="1" dirty="0"/>
              <a:t> </a:t>
            </a:r>
            <a:r>
              <a:rPr lang="sk-SK" sz="1050" b="1" dirty="0" err="1"/>
              <a:t>oligobazické</a:t>
            </a:r>
            <a:r>
              <a:rPr lang="sk-SK" sz="1050" b="1" dirty="0"/>
              <a:t> </a:t>
            </a:r>
            <a:r>
              <a:rPr lang="sk-SK" sz="1050" dirty="0"/>
              <a:t>- Pokrývajú južný ostrov Nového Zélandu, </a:t>
            </a:r>
            <a:r>
              <a:rPr lang="sk-SK" sz="1050" dirty="0" err="1"/>
              <a:t>Kambizeme</a:t>
            </a:r>
            <a:r>
              <a:rPr lang="sk-SK" sz="1050" dirty="0"/>
              <a:t> s humóznymi </a:t>
            </a:r>
            <a:r>
              <a:rPr lang="sk-SK" sz="1050" dirty="0" err="1"/>
              <a:t>ultizemami</a:t>
            </a:r>
            <a:r>
              <a:rPr lang="sk-SK" sz="1050" dirty="0"/>
              <a:t> sú rozšírené aj v Tasmánii.</a:t>
            </a:r>
          </a:p>
          <a:p>
            <a:pPr lvl="1">
              <a:buClr>
                <a:schemeClr val="tx2">
                  <a:lumMod val="75000"/>
                </a:schemeClr>
              </a:buClr>
            </a:pPr>
            <a:r>
              <a:rPr lang="sk-SK" sz="1050" b="1" dirty="0"/>
              <a:t>2. </a:t>
            </a:r>
            <a:r>
              <a:rPr lang="sk-SK" sz="1050" b="1" dirty="0" err="1"/>
              <a:t>Andosoly</a:t>
            </a:r>
            <a:r>
              <a:rPr lang="sk-SK" sz="1050" b="1" dirty="0"/>
              <a:t> a </a:t>
            </a:r>
            <a:r>
              <a:rPr lang="sk-SK" sz="1050" b="1" dirty="0" err="1"/>
              <a:t>kambisoly</a:t>
            </a:r>
            <a:r>
              <a:rPr lang="sk-SK" sz="1050" b="1" dirty="0"/>
              <a:t> </a:t>
            </a:r>
            <a:r>
              <a:rPr lang="sk-SK" sz="1050" dirty="0"/>
              <a:t>- Prevládajú na severnom ostrove Nového Zélandu</a:t>
            </a:r>
          </a:p>
          <a:p>
            <a:pPr lvl="1">
              <a:buClr>
                <a:schemeClr val="tx2">
                  <a:lumMod val="75000"/>
                </a:schemeClr>
              </a:buClr>
            </a:pPr>
            <a:r>
              <a:rPr lang="sk-SK" sz="1050" b="1" dirty="0"/>
              <a:t>3. </a:t>
            </a:r>
            <a:r>
              <a:rPr lang="sk-SK" sz="1050" b="1" dirty="0" err="1"/>
              <a:t>Yermozemy</a:t>
            </a:r>
            <a:r>
              <a:rPr lang="sk-SK" sz="1050" b="1" dirty="0"/>
              <a:t> a </a:t>
            </a:r>
            <a:r>
              <a:rPr lang="sk-SK" sz="1050" b="1" dirty="0" err="1"/>
              <a:t>aridické</a:t>
            </a:r>
            <a:r>
              <a:rPr lang="sk-SK" sz="1050" b="1" dirty="0"/>
              <a:t> </a:t>
            </a:r>
            <a:r>
              <a:rPr lang="sk-SK" sz="1050" b="1" dirty="0" err="1"/>
              <a:t>feralizované</a:t>
            </a:r>
            <a:r>
              <a:rPr lang="sk-SK" sz="1050" b="1" dirty="0"/>
              <a:t> </a:t>
            </a:r>
            <a:r>
              <a:rPr lang="sk-SK" sz="1050" b="1" dirty="0" err="1"/>
              <a:t>arenozemy</a:t>
            </a:r>
            <a:r>
              <a:rPr lang="sk-SK" sz="1050" b="1" dirty="0"/>
              <a:t> a </a:t>
            </a:r>
            <a:r>
              <a:rPr lang="sk-SK" sz="1050" b="1" dirty="0" err="1"/>
              <a:t>regozemy</a:t>
            </a:r>
            <a:r>
              <a:rPr lang="sk-SK" sz="1050" b="1" dirty="0"/>
              <a:t> </a:t>
            </a:r>
            <a:r>
              <a:rPr lang="sk-SK" sz="1050" dirty="0"/>
              <a:t>- Tvorí dominantný pôdny pokryv austrálskych púští, Na polopúšťach sú </a:t>
            </a:r>
            <a:r>
              <a:rPr lang="sk-SK" sz="1050" dirty="0" err="1"/>
              <a:t>yermozemy</a:t>
            </a:r>
            <a:r>
              <a:rPr lang="sk-SK" sz="1050" dirty="0"/>
              <a:t> nahradzované </a:t>
            </a:r>
            <a:r>
              <a:rPr lang="sk-SK" sz="1050" dirty="0" err="1"/>
              <a:t>xerozemami</a:t>
            </a:r>
            <a:endParaRPr lang="sk-SK" sz="1050" dirty="0"/>
          </a:p>
          <a:p>
            <a:pPr lvl="1">
              <a:buClr>
                <a:schemeClr val="tx2">
                  <a:lumMod val="75000"/>
                </a:schemeClr>
              </a:buClr>
            </a:pPr>
            <a:r>
              <a:rPr lang="sk-SK" sz="1050" b="1" dirty="0"/>
              <a:t>4. </a:t>
            </a:r>
            <a:r>
              <a:rPr lang="sk-SK" sz="1050" b="1" dirty="0" err="1"/>
              <a:t>Xerické</a:t>
            </a:r>
            <a:r>
              <a:rPr lang="sk-SK" sz="1050" b="1" dirty="0"/>
              <a:t> </a:t>
            </a:r>
            <a:r>
              <a:rPr lang="sk-SK" sz="1050" b="1" dirty="0" err="1"/>
              <a:t>kambizeme</a:t>
            </a:r>
            <a:r>
              <a:rPr lang="sk-SK" sz="1050" b="1" dirty="0"/>
              <a:t> a </a:t>
            </a:r>
            <a:r>
              <a:rPr lang="sk-SK" sz="1050" b="1" dirty="0" err="1"/>
              <a:t>chromizeme</a:t>
            </a:r>
            <a:r>
              <a:rPr lang="sk-SK" sz="1050" b="1" dirty="0"/>
              <a:t> </a:t>
            </a:r>
            <a:r>
              <a:rPr lang="sk-SK" sz="1050" dirty="0"/>
              <a:t>- Dominantné pôdy západnej Austrálie (spolu s </a:t>
            </a:r>
            <a:r>
              <a:rPr lang="sk-SK" sz="1050" dirty="0" err="1"/>
              <a:t>arenozemami</a:t>
            </a:r>
            <a:r>
              <a:rPr lang="sk-SK" sz="1050" dirty="0"/>
              <a:t>), Nachádzajú sa aj v predhoriach a na svahoch vysočín orientovaných do vnútrozemia východnej Austrálie</a:t>
            </a:r>
          </a:p>
          <a:p>
            <a:pPr lvl="1">
              <a:buClr>
                <a:schemeClr val="tx2">
                  <a:lumMod val="75000"/>
                </a:schemeClr>
              </a:buClr>
            </a:pPr>
            <a:r>
              <a:rPr lang="sk-SK" sz="1050" b="1" dirty="0"/>
              <a:t>5. </a:t>
            </a:r>
            <a:r>
              <a:rPr lang="sk-SK" sz="1050" b="1" dirty="0" err="1"/>
              <a:t>Vertisoly</a:t>
            </a:r>
            <a:r>
              <a:rPr lang="sk-SK" sz="1050" b="1" dirty="0"/>
              <a:t> (predovšetkým </a:t>
            </a:r>
            <a:r>
              <a:rPr lang="sk-SK" sz="1050" b="1" dirty="0" err="1"/>
              <a:t>slitozeme</a:t>
            </a:r>
            <a:r>
              <a:rPr lang="sk-SK" sz="1050" b="1" dirty="0"/>
              <a:t>) s </a:t>
            </a:r>
            <a:r>
              <a:rPr lang="sk-SK" sz="1050" b="1" dirty="0" err="1"/>
              <a:t>planosolmi</a:t>
            </a:r>
            <a:r>
              <a:rPr lang="sk-SK" sz="1050" b="1" dirty="0"/>
              <a:t> a </a:t>
            </a:r>
            <a:r>
              <a:rPr lang="sk-SK" sz="1050" b="1" dirty="0" err="1"/>
              <a:t>solončakmi</a:t>
            </a:r>
            <a:r>
              <a:rPr lang="sk-SK" sz="1050" b="1" dirty="0"/>
              <a:t> </a:t>
            </a:r>
            <a:r>
              <a:rPr lang="sk-SK" sz="1050" dirty="0"/>
              <a:t>- Tvorí obrovské plochy v savanách a stepiach </a:t>
            </a:r>
            <a:r>
              <a:rPr lang="sk-SK" sz="1050" dirty="0" err="1"/>
              <a:t>Stredoaustrálskej</a:t>
            </a:r>
            <a:r>
              <a:rPr lang="sk-SK" sz="1050" dirty="0"/>
              <a:t> panvy</a:t>
            </a:r>
          </a:p>
          <a:p>
            <a:pPr lvl="1">
              <a:buClr>
                <a:schemeClr val="tx2">
                  <a:lumMod val="75000"/>
                </a:schemeClr>
              </a:buClr>
            </a:pPr>
            <a:r>
              <a:rPr lang="sk-SK" sz="1050" b="1" dirty="0"/>
              <a:t>6. </a:t>
            </a:r>
            <a:r>
              <a:rPr lang="sk-SK" sz="1050" b="1" dirty="0" err="1"/>
              <a:t>Ultizoly</a:t>
            </a:r>
            <a:r>
              <a:rPr lang="sk-SK" sz="1050" b="1" dirty="0"/>
              <a:t>, </a:t>
            </a:r>
            <a:r>
              <a:rPr lang="sk-SK" sz="1050" b="1" dirty="0" err="1"/>
              <a:t>nitosoly</a:t>
            </a:r>
            <a:r>
              <a:rPr lang="sk-SK" sz="1050" b="1" dirty="0"/>
              <a:t> a </a:t>
            </a:r>
            <a:r>
              <a:rPr lang="sk-SK" sz="1050" b="1" dirty="0" err="1"/>
              <a:t>oxisoly</a:t>
            </a:r>
            <a:r>
              <a:rPr lang="sk-SK" sz="1050" b="1" dirty="0"/>
              <a:t> </a:t>
            </a:r>
            <a:r>
              <a:rPr lang="sk-SK" sz="1050" dirty="0"/>
              <a:t>- Rozšírené na polostrovoch severnej Austrálie</a:t>
            </a:r>
          </a:p>
        </p:txBody>
      </p:sp>
    </p:spTree>
    <p:extLst>
      <p:ext uri="{BB962C8B-B14F-4D97-AF65-F5344CB8AC3E}">
        <p14:creationId xmlns:p14="http://schemas.microsoft.com/office/powerpoint/2010/main" val="4621659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2702D-0BBA-DD42-4CD1-EF8EF7D40CEC}"/>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C91002A-BF45-C9E9-7A0F-2E2F7CBD44C9}"/>
              </a:ext>
            </a:extLst>
          </p:cNvPr>
          <p:cNvPicPr>
            <a:picLocks noChangeAspect="1"/>
          </p:cNvPicPr>
          <p:nvPr/>
        </p:nvPicPr>
        <p:blipFill>
          <a:blip r:embed="rId2"/>
          <a:stretch>
            <a:fillRect/>
          </a:stretch>
        </p:blipFill>
        <p:spPr>
          <a:xfrm>
            <a:off x="371956" y="0"/>
            <a:ext cx="5199688" cy="6858000"/>
          </a:xfrm>
          <a:prstGeom prst="rect">
            <a:avLst/>
          </a:prstGeom>
        </p:spPr>
      </p:pic>
      <p:pic>
        <p:nvPicPr>
          <p:cNvPr id="7" name="Picture 6">
            <a:extLst>
              <a:ext uri="{FF2B5EF4-FFF2-40B4-BE49-F238E27FC236}">
                <a16:creationId xmlns:a16="http://schemas.microsoft.com/office/drawing/2014/main" id="{0022EBC1-7828-5948-963C-8246A0951D9D}"/>
              </a:ext>
            </a:extLst>
          </p:cNvPr>
          <p:cNvPicPr>
            <a:picLocks noChangeAspect="1"/>
          </p:cNvPicPr>
          <p:nvPr/>
        </p:nvPicPr>
        <p:blipFill>
          <a:blip r:embed="rId3"/>
          <a:stretch>
            <a:fillRect/>
          </a:stretch>
        </p:blipFill>
        <p:spPr>
          <a:xfrm>
            <a:off x="6096000" y="0"/>
            <a:ext cx="5196745" cy="6858000"/>
          </a:xfrm>
          <a:prstGeom prst="rect">
            <a:avLst/>
          </a:prstGeom>
        </p:spPr>
      </p:pic>
    </p:spTree>
    <p:extLst>
      <p:ext uri="{BB962C8B-B14F-4D97-AF65-F5344CB8AC3E}">
        <p14:creationId xmlns:p14="http://schemas.microsoft.com/office/powerpoint/2010/main" val="18493355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738F4-9300-7F8F-902F-08717A0B99D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7210BFC-F095-CB90-C26A-7165D71D1AC5}"/>
              </a:ext>
            </a:extLst>
          </p:cNvPr>
          <p:cNvSpPr>
            <a:spLocks noGrp="1"/>
          </p:cNvSpPr>
          <p:nvPr>
            <p:ph type="title"/>
          </p:nvPr>
        </p:nvSpPr>
        <p:spPr>
          <a:xfrm>
            <a:off x="395926" y="273377"/>
            <a:ext cx="10119674" cy="694812"/>
          </a:xfrm>
        </p:spPr>
        <p:txBody>
          <a:bodyPr>
            <a:normAutofit/>
          </a:bodyPr>
          <a:lstStyle/>
          <a:p>
            <a:r>
              <a:rPr lang="sk-SK" sz="3200" b="1" dirty="0"/>
              <a:t>Pôdy Severnej Ameriky</a:t>
            </a:r>
            <a:endParaRPr lang="pt-BR" sz="3200" b="1" dirty="0"/>
          </a:p>
        </p:txBody>
      </p:sp>
      <p:sp>
        <p:nvSpPr>
          <p:cNvPr id="7" name="Zástupný objekt pre obsah 2">
            <a:extLst>
              <a:ext uri="{FF2B5EF4-FFF2-40B4-BE49-F238E27FC236}">
                <a16:creationId xmlns:a16="http://schemas.microsoft.com/office/drawing/2014/main" id="{7BEF0601-61FE-20B1-59BD-1CC636411580}"/>
              </a:ext>
            </a:extLst>
          </p:cNvPr>
          <p:cNvSpPr>
            <a:spLocks noGrp="1"/>
          </p:cNvSpPr>
          <p:nvPr>
            <p:ph idx="1"/>
          </p:nvPr>
        </p:nvSpPr>
        <p:spPr>
          <a:xfrm>
            <a:off x="304797" y="968189"/>
            <a:ext cx="12109453" cy="5775510"/>
          </a:xfrm>
        </p:spPr>
        <p:txBody>
          <a:bodyPr numCol="1">
            <a:noAutofit/>
          </a:bodyPr>
          <a:lstStyle/>
          <a:p>
            <a:pPr>
              <a:lnSpc>
                <a:spcPct val="150000"/>
              </a:lnSpc>
              <a:buClr>
                <a:schemeClr val="tx2">
                  <a:lumMod val="75000"/>
                </a:schemeClr>
              </a:buClr>
            </a:pPr>
            <a:r>
              <a:rPr lang="sk-SK" sz="1200" dirty="0"/>
              <a:t>Pôdny pokryv Severnej Ameriky je výrazne určený konfiguráciou a vlastnosťami </a:t>
            </a:r>
            <a:r>
              <a:rPr lang="sk-SK" sz="1200" dirty="0" err="1"/>
              <a:t>morfoštruktúry</a:t>
            </a:r>
            <a:r>
              <a:rPr lang="sk-SK" sz="1200" dirty="0"/>
              <a:t> pevniny</a:t>
            </a:r>
          </a:p>
          <a:p>
            <a:pPr>
              <a:lnSpc>
                <a:spcPct val="150000"/>
              </a:lnSpc>
              <a:buClr>
                <a:schemeClr val="tx2">
                  <a:lumMod val="75000"/>
                </a:schemeClr>
              </a:buClr>
            </a:pPr>
            <a:r>
              <a:rPr lang="sk-SK" sz="1200" dirty="0"/>
              <a:t>Medzi hlavné geografické faktory ovplyvňujúce </a:t>
            </a:r>
            <a:r>
              <a:rPr lang="sk-SK" sz="1200" dirty="0" err="1"/>
              <a:t>pedogenézu</a:t>
            </a:r>
            <a:r>
              <a:rPr lang="sk-SK" sz="1200" dirty="0"/>
              <a:t> patria:</a:t>
            </a:r>
          </a:p>
          <a:p>
            <a:pPr lvl="1">
              <a:buClr>
                <a:schemeClr val="tx2">
                  <a:lumMod val="75000"/>
                </a:schemeClr>
              </a:buClr>
            </a:pPr>
            <a:r>
              <a:rPr lang="sk-SK" sz="1000" dirty="0"/>
              <a:t>výskyt zálivov hlboko vrezaných do pevniny</a:t>
            </a:r>
          </a:p>
          <a:p>
            <a:pPr lvl="1">
              <a:buClr>
                <a:schemeClr val="tx2">
                  <a:lumMod val="75000"/>
                </a:schemeClr>
              </a:buClr>
            </a:pPr>
            <a:r>
              <a:rPr lang="sk-SK" sz="1000" dirty="0"/>
              <a:t>vplyv horských hrebeňov na oslabenie oceánskeho vplyvu</a:t>
            </a:r>
          </a:p>
          <a:p>
            <a:pPr lvl="1">
              <a:buClr>
                <a:schemeClr val="tx2">
                  <a:lumMod val="75000"/>
                </a:schemeClr>
              </a:buClr>
            </a:pPr>
            <a:r>
              <a:rPr lang="sk-SK" sz="1000" dirty="0"/>
              <a:t>veľká šírková rozloženosť pevniny na severe a malá na juhu</a:t>
            </a:r>
          </a:p>
          <a:p>
            <a:pPr lvl="1">
              <a:buClr>
                <a:schemeClr val="tx2">
                  <a:lumMod val="75000"/>
                </a:schemeClr>
              </a:buClr>
            </a:pPr>
            <a:r>
              <a:rPr lang="sk-SK" sz="1000" dirty="0"/>
              <a:t>výskyt ľadovcov na severe a blízkosť morských prúdov</a:t>
            </a:r>
          </a:p>
          <a:p>
            <a:pPr>
              <a:lnSpc>
                <a:spcPct val="150000"/>
              </a:lnSpc>
              <a:buClr>
                <a:schemeClr val="tx2">
                  <a:lumMod val="75000"/>
                </a:schemeClr>
              </a:buClr>
            </a:pPr>
            <a:r>
              <a:rPr lang="sk-SK" sz="1200" dirty="0"/>
              <a:t>Hlavné </a:t>
            </a:r>
            <a:r>
              <a:rPr lang="sk-SK" sz="1200" dirty="0" err="1"/>
              <a:t>megaštruktúry</a:t>
            </a:r>
            <a:r>
              <a:rPr lang="sk-SK" sz="1200" dirty="0"/>
              <a:t> Severnej Ameriky:</a:t>
            </a:r>
          </a:p>
          <a:p>
            <a:pPr lvl="1">
              <a:buClr>
                <a:schemeClr val="tx2">
                  <a:lumMod val="75000"/>
                </a:schemeClr>
              </a:buClr>
            </a:pPr>
            <a:r>
              <a:rPr lang="sk-SK" sz="900" b="1" dirty="0"/>
              <a:t>1. Pôdna asociácia arktických púští </a:t>
            </a:r>
            <a:r>
              <a:rPr lang="sk-SK" sz="900" dirty="0"/>
              <a:t>- Nachádza sa na najsevernejších ostrovoch, vrátane horských oblastí Baffinovho ostrova - väčšinou ide o slabo vyvinuté </a:t>
            </a:r>
            <a:r>
              <a:rPr lang="sk-SK" sz="900" dirty="0" err="1"/>
              <a:t>kryosoly</a:t>
            </a:r>
            <a:endParaRPr lang="sk-SK" sz="900" dirty="0"/>
          </a:p>
          <a:p>
            <a:pPr lvl="1">
              <a:buClr>
                <a:schemeClr val="tx2">
                  <a:lumMod val="75000"/>
                </a:schemeClr>
              </a:buClr>
            </a:pPr>
            <a:r>
              <a:rPr lang="sk-SK" sz="900" b="1" dirty="0"/>
              <a:t>2. </a:t>
            </a:r>
            <a:r>
              <a:rPr lang="sk-SK" sz="900" b="1" dirty="0" err="1"/>
              <a:t>Kryosoly</a:t>
            </a:r>
            <a:r>
              <a:rPr lang="sk-SK" sz="900" b="1" dirty="0"/>
              <a:t> (</a:t>
            </a:r>
            <a:r>
              <a:rPr lang="sk-SK" sz="900" b="1" dirty="0" err="1"/>
              <a:t>kryozeme</a:t>
            </a:r>
            <a:r>
              <a:rPr lang="sk-SK" sz="900" b="1" dirty="0"/>
              <a:t>) hnedé, </a:t>
            </a:r>
            <a:r>
              <a:rPr lang="sk-SK" sz="900" b="1" dirty="0" err="1"/>
              <a:t>pseudoglejové</a:t>
            </a:r>
            <a:r>
              <a:rPr lang="sk-SK" sz="900" b="1" dirty="0"/>
              <a:t> a glejové </a:t>
            </a:r>
            <a:r>
              <a:rPr lang="sk-SK" sz="900" dirty="0"/>
              <a:t>- Prevládajú v tundre, na Aljaške sa vyskytuje kombinácia hnedých </a:t>
            </a:r>
            <a:r>
              <a:rPr lang="sk-SK" sz="900" dirty="0" err="1"/>
              <a:t>kryozemí</a:t>
            </a:r>
            <a:r>
              <a:rPr lang="sk-SK" sz="900" dirty="0"/>
              <a:t> vo vyšších polohách s </a:t>
            </a:r>
            <a:r>
              <a:rPr lang="sk-SK" sz="900" dirty="0" err="1"/>
              <a:t>pseudoglejovými</a:t>
            </a:r>
            <a:r>
              <a:rPr lang="sk-SK" sz="900" dirty="0"/>
              <a:t> a glejovými </a:t>
            </a:r>
            <a:r>
              <a:rPr lang="sk-SK" sz="900" dirty="0" err="1"/>
              <a:t>kryozemami</a:t>
            </a:r>
            <a:r>
              <a:rPr lang="sk-SK" sz="900" dirty="0"/>
              <a:t> v nižších polohách, dobre odvodnené roviny severnej časti kontinentu sú pokryté hnedými </a:t>
            </a:r>
            <a:r>
              <a:rPr lang="sk-SK" sz="900" dirty="0" err="1"/>
              <a:t>kryozemami</a:t>
            </a:r>
            <a:endParaRPr lang="sk-SK" sz="900" dirty="0"/>
          </a:p>
          <a:p>
            <a:pPr lvl="1">
              <a:buClr>
                <a:schemeClr val="tx2">
                  <a:lumMod val="75000"/>
                </a:schemeClr>
              </a:buClr>
            </a:pPr>
            <a:r>
              <a:rPr lang="sk-SK" sz="900" b="1" dirty="0"/>
              <a:t>3. </a:t>
            </a:r>
            <a:r>
              <a:rPr lang="sk-SK" sz="900" b="1" dirty="0" err="1"/>
              <a:t>Kambisoly</a:t>
            </a:r>
            <a:r>
              <a:rPr lang="sk-SK" sz="900" b="1" dirty="0"/>
              <a:t> </a:t>
            </a:r>
            <a:r>
              <a:rPr lang="sk-SK" sz="900" dirty="0"/>
              <a:t>- Prevládajú v Apalačskom pohorí, V Kordillerách sú asociované s </a:t>
            </a:r>
            <a:r>
              <a:rPr lang="sk-SK" sz="900" dirty="0" err="1"/>
              <a:t>andosolmi</a:t>
            </a:r>
            <a:r>
              <a:rPr lang="sk-SK" sz="900" dirty="0"/>
              <a:t>, </a:t>
            </a:r>
            <a:r>
              <a:rPr lang="sk-SK" sz="900" dirty="0" err="1"/>
              <a:t>litosolmi</a:t>
            </a:r>
            <a:r>
              <a:rPr lang="sk-SK" sz="900" dirty="0"/>
              <a:t>, </a:t>
            </a:r>
            <a:r>
              <a:rPr lang="sk-SK" sz="900" dirty="0" err="1"/>
              <a:t>leptosolmi</a:t>
            </a:r>
            <a:r>
              <a:rPr lang="sk-SK" sz="900" dirty="0"/>
              <a:t>, podzolmi a ľadovcami</a:t>
            </a:r>
          </a:p>
          <a:p>
            <a:pPr lvl="1">
              <a:buClr>
                <a:schemeClr val="tx2">
                  <a:lumMod val="75000"/>
                </a:schemeClr>
              </a:buClr>
            </a:pPr>
            <a:r>
              <a:rPr lang="sk-SK" sz="900" b="1" dirty="0"/>
              <a:t>4. </a:t>
            </a:r>
            <a:r>
              <a:rPr lang="sk-SK" sz="900" b="1" dirty="0" err="1"/>
              <a:t>Luvisoly</a:t>
            </a:r>
            <a:r>
              <a:rPr lang="sk-SK" sz="900" b="1" dirty="0"/>
              <a:t> a podzoly </a:t>
            </a:r>
            <a:r>
              <a:rPr lang="sk-SK" sz="900" dirty="0"/>
              <a:t>- Tvoria rozsiahle územné celky na severe kontinentu, v časti Veľkých rovín sa vyvíjajú boreálne </a:t>
            </a:r>
            <a:r>
              <a:rPr lang="sk-SK" sz="900" dirty="0" err="1"/>
              <a:t>luvisoly</a:t>
            </a:r>
            <a:r>
              <a:rPr lang="sk-SK" sz="900" dirty="0"/>
              <a:t> z ľadovcových a sprašových hlín, južne od Veľkých jazier sa vyskytujú </a:t>
            </a:r>
            <a:r>
              <a:rPr lang="sk-SK" sz="900" dirty="0" err="1"/>
              <a:t>luvisoly</a:t>
            </a:r>
            <a:r>
              <a:rPr lang="sk-SK" sz="900" dirty="0"/>
              <a:t> pod zmiešanými lesmi, v severoamerickom regióne tajgy sú dominantnou pôdou podzoly na ľahkých morénových a </a:t>
            </a:r>
            <a:r>
              <a:rPr lang="sk-SK" sz="900" dirty="0" err="1"/>
              <a:t>fluvioglaciálnych</a:t>
            </a:r>
            <a:r>
              <a:rPr lang="sk-SK" sz="900" dirty="0"/>
              <a:t> sedimentoch</a:t>
            </a:r>
          </a:p>
          <a:p>
            <a:pPr lvl="1">
              <a:buClr>
                <a:schemeClr val="tx2">
                  <a:lumMod val="75000"/>
                </a:schemeClr>
              </a:buClr>
            </a:pPr>
            <a:r>
              <a:rPr lang="sk-SK" sz="900" b="1" dirty="0"/>
              <a:t>5. </a:t>
            </a:r>
            <a:r>
              <a:rPr lang="sk-SK" sz="900" b="1" dirty="0" err="1"/>
              <a:t>Molisoly</a:t>
            </a:r>
            <a:r>
              <a:rPr lang="sk-SK" sz="900" b="1" dirty="0"/>
              <a:t> </a:t>
            </a:r>
            <a:r>
              <a:rPr lang="sk-SK" sz="900" dirty="0"/>
              <a:t>- Nachádzajú sa v dvoch hlavných územných celkoch: Vo Veľkých rovinách – prevládajú černozeme, ktoré sú </a:t>
            </a:r>
            <a:r>
              <a:rPr lang="sk-SK" sz="900" dirty="0" err="1"/>
              <a:t>doprevádzané</a:t>
            </a:r>
            <a:r>
              <a:rPr lang="sk-SK" sz="900" dirty="0"/>
              <a:t> lesostepnými </a:t>
            </a:r>
            <a:r>
              <a:rPr lang="sk-SK" sz="900" dirty="0" err="1"/>
              <a:t>šedozemami</a:t>
            </a:r>
            <a:r>
              <a:rPr lang="sk-SK" sz="900" dirty="0"/>
              <a:t> Juhozápadne od Veľkých jazier – rozprestiera sa región </a:t>
            </a:r>
            <a:r>
              <a:rPr lang="sk-SK" sz="900" dirty="0" err="1"/>
              <a:t>feozemí</a:t>
            </a:r>
            <a:r>
              <a:rPr lang="sk-SK" sz="900" dirty="0"/>
              <a:t> prérií</a:t>
            </a:r>
          </a:p>
          <a:p>
            <a:pPr lvl="1">
              <a:buClr>
                <a:schemeClr val="tx2">
                  <a:lumMod val="75000"/>
                </a:schemeClr>
              </a:buClr>
            </a:pPr>
            <a:r>
              <a:rPr lang="sk-SK" sz="900" b="1" dirty="0"/>
              <a:t>6. </a:t>
            </a:r>
            <a:r>
              <a:rPr lang="sk-SK" sz="900" b="1" dirty="0" err="1"/>
              <a:t>Kaštanozeme</a:t>
            </a:r>
            <a:r>
              <a:rPr lang="sk-SK" sz="900" b="1" dirty="0"/>
              <a:t> </a:t>
            </a:r>
            <a:r>
              <a:rPr lang="sk-SK" sz="900" dirty="0"/>
              <a:t>- Nachádzajú sa v suchých stepiach juhozápadnej Severnej Ameriky. Ide o oblasti silne erózne rozčlenených prériových plání</a:t>
            </a:r>
          </a:p>
          <a:p>
            <a:pPr lvl="1">
              <a:buClr>
                <a:schemeClr val="tx2">
                  <a:lumMod val="75000"/>
                </a:schemeClr>
              </a:buClr>
            </a:pPr>
            <a:r>
              <a:rPr lang="sk-SK" sz="900" b="1" dirty="0"/>
              <a:t>7. Rozsiahle púšte Nevady, Arizony, Kalifornie a Mexika </a:t>
            </a:r>
            <a:r>
              <a:rPr lang="sk-SK" sz="900" dirty="0"/>
              <a:t>- Pokryté </a:t>
            </a:r>
            <a:r>
              <a:rPr lang="sk-SK" sz="900" dirty="0" err="1"/>
              <a:t>yermozemami</a:t>
            </a:r>
            <a:r>
              <a:rPr lang="sk-SK" sz="900" dirty="0"/>
              <a:t>, Rozšírené v silne členitom reliéfe </a:t>
            </a:r>
            <a:r>
              <a:rPr lang="sk-SK" sz="900" dirty="0" err="1"/>
              <a:t>medzihorských</a:t>
            </a:r>
            <a:r>
              <a:rPr lang="sk-SK" sz="900" dirty="0"/>
              <a:t> a predhorských eróznych oblastí</a:t>
            </a:r>
          </a:p>
          <a:p>
            <a:pPr lvl="1">
              <a:buClr>
                <a:schemeClr val="tx2">
                  <a:lumMod val="75000"/>
                </a:schemeClr>
              </a:buClr>
            </a:pPr>
            <a:r>
              <a:rPr lang="sk-SK" sz="900" b="1" dirty="0"/>
              <a:t>8. </a:t>
            </a:r>
            <a:r>
              <a:rPr lang="sk-SK" sz="900" b="1" dirty="0" err="1"/>
              <a:t>Xerické</a:t>
            </a:r>
            <a:r>
              <a:rPr lang="sk-SK" sz="900" b="1" dirty="0"/>
              <a:t> </a:t>
            </a:r>
            <a:r>
              <a:rPr lang="sk-SK" sz="900" b="1" dirty="0" err="1"/>
              <a:t>kambizeme</a:t>
            </a:r>
            <a:r>
              <a:rPr lang="sk-SK" sz="900" b="1" dirty="0"/>
              <a:t> (</a:t>
            </a:r>
            <a:r>
              <a:rPr lang="sk-SK" sz="900" b="1" dirty="0" err="1"/>
              <a:t>skoricozeme</a:t>
            </a:r>
            <a:r>
              <a:rPr lang="sk-SK" sz="900" b="1" dirty="0"/>
              <a:t>) </a:t>
            </a:r>
            <a:r>
              <a:rPr lang="sk-SK" sz="900" dirty="0"/>
              <a:t>- Hlavná zložka pôdneho pokryvu na západnom a juhozápadnom pobreží Tichého oceánu, V južných Kordillerách sa vyskytujú </a:t>
            </a:r>
            <a:r>
              <a:rPr lang="sk-SK" sz="900" dirty="0" err="1"/>
              <a:t>ultizoly</a:t>
            </a:r>
            <a:r>
              <a:rPr lang="sk-SK" sz="900" dirty="0"/>
              <a:t>. V Sierra </a:t>
            </a:r>
            <a:r>
              <a:rPr lang="sk-SK" sz="900" dirty="0" err="1"/>
              <a:t>Madre</a:t>
            </a:r>
            <a:r>
              <a:rPr lang="sk-SK" sz="900" dirty="0"/>
              <a:t> sa vyskytujú </a:t>
            </a:r>
            <a:r>
              <a:rPr lang="sk-SK" sz="900" dirty="0" err="1"/>
              <a:t>andosoly</a:t>
            </a:r>
            <a:r>
              <a:rPr lang="sk-SK" sz="900" dirty="0"/>
              <a:t> a </a:t>
            </a:r>
            <a:r>
              <a:rPr lang="sk-SK" sz="900" dirty="0" err="1"/>
              <a:t>rendziny</a:t>
            </a:r>
            <a:endParaRPr lang="sk-SK" sz="900" dirty="0"/>
          </a:p>
          <a:p>
            <a:pPr lvl="1">
              <a:buClr>
                <a:schemeClr val="tx2">
                  <a:lumMod val="75000"/>
                </a:schemeClr>
              </a:buClr>
            </a:pPr>
            <a:r>
              <a:rPr lang="sk-SK" sz="900" b="1" dirty="0"/>
              <a:t>9. </a:t>
            </a:r>
            <a:r>
              <a:rPr lang="sk-SK" sz="900" b="1" dirty="0" err="1"/>
              <a:t>Chromozoly</a:t>
            </a:r>
            <a:r>
              <a:rPr lang="sk-SK" sz="900" b="1" dirty="0"/>
              <a:t>, </a:t>
            </a:r>
            <a:r>
              <a:rPr lang="sk-SK" sz="900" b="1" dirty="0" err="1"/>
              <a:t>vertisoly</a:t>
            </a:r>
            <a:r>
              <a:rPr lang="sk-SK" sz="900" b="1" dirty="0"/>
              <a:t>, </a:t>
            </a:r>
            <a:r>
              <a:rPr lang="sk-SK" sz="900" b="1" dirty="0" err="1"/>
              <a:t>planosoly</a:t>
            </a:r>
            <a:r>
              <a:rPr lang="sk-SK" sz="900" b="1" dirty="0"/>
              <a:t> a </a:t>
            </a:r>
            <a:r>
              <a:rPr lang="sk-SK" sz="900" b="1" dirty="0" err="1"/>
              <a:t>solončaky</a:t>
            </a:r>
            <a:r>
              <a:rPr lang="sk-SK" sz="900" dirty="0"/>
              <a:t> - Nachádzajú sa v tropických oblastiach Mexickej plošiny a na niekoľkých miestach Strednej Ameriky. Vyskytujú sa aj v pobrežných oblastiach Kuby a Haiti</a:t>
            </a:r>
          </a:p>
          <a:p>
            <a:pPr lvl="1">
              <a:buClr>
                <a:schemeClr val="tx2">
                  <a:lumMod val="75000"/>
                </a:schemeClr>
              </a:buClr>
            </a:pPr>
            <a:r>
              <a:rPr lang="sk-SK" sz="900" b="1" dirty="0"/>
              <a:t>10. </a:t>
            </a:r>
            <a:r>
              <a:rPr lang="sk-SK" sz="900" b="1" dirty="0" err="1"/>
              <a:t>Ultizoly</a:t>
            </a:r>
            <a:r>
              <a:rPr lang="sk-SK" sz="900" b="1" dirty="0"/>
              <a:t> a </a:t>
            </a:r>
            <a:r>
              <a:rPr lang="sk-SK" sz="900" b="1" dirty="0" err="1"/>
              <a:t>nitosoly</a:t>
            </a:r>
            <a:r>
              <a:rPr lang="sk-SK" sz="900" b="1" dirty="0"/>
              <a:t> </a:t>
            </a:r>
            <a:r>
              <a:rPr lang="sk-SK" sz="900" dirty="0"/>
              <a:t>- Hlavne v juhovýchodnej časti USA, v Strednej Amerike a na Veľkých Antilách. 	V Mississippi a Atlantickej nížine tvoria pôdny pokryv (pôvodne pod vlhkými tropickými lesmi) </a:t>
            </a:r>
            <a:r>
              <a:rPr lang="sk-SK" sz="900" dirty="0" err="1"/>
              <a:t>ultizoly</a:t>
            </a:r>
            <a:endParaRPr lang="sk-SK" sz="900" dirty="0"/>
          </a:p>
          <a:p>
            <a:pPr lvl="1">
              <a:buClr>
                <a:schemeClr val="tx2">
                  <a:lumMod val="75000"/>
                </a:schemeClr>
              </a:buClr>
            </a:pPr>
            <a:r>
              <a:rPr lang="sk-SK" sz="900" b="1" dirty="0"/>
              <a:t>11. </a:t>
            </a:r>
            <a:r>
              <a:rPr lang="sk-SK" sz="900" b="1" dirty="0" err="1"/>
              <a:t>Fluvisoly</a:t>
            </a:r>
            <a:r>
              <a:rPr lang="sk-SK" sz="900" b="1" dirty="0"/>
              <a:t> </a:t>
            </a:r>
            <a:r>
              <a:rPr lang="sk-SK" sz="900" dirty="0"/>
              <a:t>- Najväčší región Severnej Ameriky v Mississippi nížine</a:t>
            </a:r>
          </a:p>
          <a:p>
            <a:pPr lvl="1">
              <a:lnSpc>
                <a:spcPct val="150000"/>
              </a:lnSpc>
              <a:buClr>
                <a:schemeClr val="tx2">
                  <a:lumMod val="75000"/>
                </a:schemeClr>
              </a:buClr>
            </a:pPr>
            <a:endParaRPr lang="sk-SK" sz="1000" dirty="0"/>
          </a:p>
        </p:txBody>
      </p:sp>
      <p:sp>
        <p:nvSpPr>
          <p:cNvPr id="4" name="TextBox 3">
            <a:extLst>
              <a:ext uri="{FF2B5EF4-FFF2-40B4-BE49-F238E27FC236}">
                <a16:creationId xmlns:a16="http://schemas.microsoft.com/office/drawing/2014/main" id="{09473A44-7140-325F-34A3-CBB0F0E6C695}"/>
              </a:ext>
            </a:extLst>
          </p:cNvPr>
          <p:cNvSpPr txBox="1"/>
          <p:nvPr/>
        </p:nvSpPr>
        <p:spPr>
          <a:xfrm>
            <a:off x="5455762" y="1938495"/>
            <a:ext cx="6831488" cy="1009444"/>
          </a:xfrm>
          <a:prstGeom prst="rect">
            <a:avLst/>
          </a:prstGeom>
          <a:noFill/>
        </p:spPr>
        <p:txBody>
          <a:bodyPr wrap="square">
            <a:spAutoFit/>
          </a:bodyPr>
          <a:lstStyle/>
          <a:p>
            <a:pPr marL="628650" lvl="1" indent="-171450">
              <a:lnSpc>
                <a:spcPct val="150000"/>
              </a:lnSpc>
              <a:buClr>
                <a:schemeClr val="tx2">
                  <a:lumMod val="75000"/>
                </a:schemeClr>
              </a:buClr>
              <a:buFont typeface="Arial" panose="020B0604020202020204" pitchFamily="34" charset="0"/>
              <a:buChar char="•"/>
            </a:pPr>
            <a:r>
              <a:rPr lang="sk-SK" sz="1100" dirty="0"/>
              <a:t>V Strednej Amerike je výrazná vertikálna </a:t>
            </a:r>
            <a:r>
              <a:rPr lang="sk-SK" sz="1100" dirty="0" err="1"/>
              <a:t>zonalita</a:t>
            </a:r>
            <a:r>
              <a:rPr lang="sk-SK" sz="1100" dirty="0"/>
              <a:t>:</a:t>
            </a:r>
          </a:p>
          <a:p>
            <a:pPr marL="1085850" lvl="2" indent="-171450">
              <a:lnSpc>
                <a:spcPct val="150000"/>
              </a:lnSpc>
              <a:buClr>
                <a:schemeClr val="tx2">
                  <a:lumMod val="75000"/>
                </a:schemeClr>
              </a:buClr>
              <a:buFont typeface="Arial" panose="020B0604020202020204" pitchFamily="34" charset="0"/>
              <a:buChar char="•"/>
            </a:pPr>
            <a:r>
              <a:rPr lang="sk-SK" sz="1000" dirty="0"/>
              <a:t>V nížinách dominujú </a:t>
            </a:r>
            <a:r>
              <a:rPr lang="sk-SK" sz="1000" dirty="0" err="1"/>
              <a:t>ultizoly</a:t>
            </a:r>
            <a:endParaRPr lang="sk-SK" sz="1000" dirty="0"/>
          </a:p>
          <a:p>
            <a:pPr marL="1085850" lvl="2" indent="-171450">
              <a:lnSpc>
                <a:spcPct val="150000"/>
              </a:lnSpc>
              <a:buClr>
                <a:schemeClr val="tx2">
                  <a:lumMod val="75000"/>
                </a:schemeClr>
              </a:buClr>
              <a:buFont typeface="Arial" panose="020B0604020202020204" pitchFamily="34" charset="0"/>
              <a:buChar char="•"/>
            </a:pPr>
            <a:r>
              <a:rPr lang="sk-SK" sz="1000" dirty="0"/>
              <a:t>Vo vyšších polohách hôr sa nachádzajú </a:t>
            </a:r>
            <a:r>
              <a:rPr lang="sk-SK" sz="1000" dirty="0" err="1"/>
              <a:t>kambisoly</a:t>
            </a:r>
            <a:r>
              <a:rPr lang="sk-SK" sz="1000" dirty="0"/>
              <a:t> a </a:t>
            </a:r>
            <a:r>
              <a:rPr lang="sk-SK" sz="1000" dirty="0" err="1"/>
              <a:t>rendziny</a:t>
            </a:r>
            <a:endParaRPr lang="sk-SK" sz="1000" dirty="0"/>
          </a:p>
          <a:p>
            <a:pPr marL="1085850" lvl="2" indent="-171450">
              <a:lnSpc>
                <a:spcPct val="150000"/>
              </a:lnSpc>
              <a:buClr>
                <a:schemeClr val="tx2">
                  <a:lumMod val="75000"/>
                </a:schemeClr>
              </a:buClr>
              <a:buFont typeface="Arial" panose="020B0604020202020204" pitchFamily="34" charset="0"/>
              <a:buChar char="•"/>
            </a:pPr>
            <a:r>
              <a:rPr lang="sk-SK" sz="1000" dirty="0"/>
              <a:t>Rovnaké pravidlá platia aj na ostrovoch Karibského mora, kde prevládajú tropické lesy</a:t>
            </a:r>
          </a:p>
        </p:txBody>
      </p:sp>
    </p:spTree>
    <p:extLst>
      <p:ext uri="{BB962C8B-B14F-4D97-AF65-F5344CB8AC3E}">
        <p14:creationId xmlns:p14="http://schemas.microsoft.com/office/powerpoint/2010/main" val="6733330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4D13D-675C-C3EC-BF54-9F802F1D3285}"/>
            </a:ext>
          </a:extLst>
        </p:cNvPr>
        <p:cNvGrpSpPr/>
        <p:nvPr/>
      </p:nvGrpSpPr>
      <p:grpSpPr>
        <a:xfrm>
          <a:off x="0" y="0"/>
          <a:ext cx="0" cy="0"/>
          <a:chOff x="0" y="0"/>
          <a:chExt cx="0" cy="0"/>
        </a:xfrm>
      </p:grpSpPr>
      <p:pic>
        <p:nvPicPr>
          <p:cNvPr id="3" name="Picture 2" descr="A map of north america with different colored areas&#10;&#10;AI-generated content may be incorrect.">
            <a:extLst>
              <a:ext uri="{FF2B5EF4-FFF2-40B4-BE49-F238E27FC236}">
                <a16:creationId xmlns:a16="http://schemas.microsoft.com/office/drawing/2014/main" id="{354A07B4-337A-3AD0-F88C-32FE0C80E7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137" y="0"/>
            <a:ext cx="5558692" cy="6858000"/>
          </a:xfrm>
          <a:prstGeom prst="rect">
            <a:avLst/>
          </a:prstGeom>
        </p:spPr>
      </p:pic>
      <p:pic>
        <p:nvPicPr>
          <p:cNvPr id="6" name="Picture 5" descr="A map of north america with different colored areas&#10;&#10;AI-generated content may be incorrect.">
            <a:extLst>
              <a:ext uri="{FF2B5EF4-FFF2-40B4-BE49-F238E27FC236}">
                <a16:creationId xmlns:a16="http://schemas.microsoft.com/office/drawing/2014/main" id="{8BEC510F-DD5A-8CD7-3E7E-75D2744DA7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4494" y="0"/>
            <a:ext cx="4501812" cy="6858000"/>
          </a:xfrm>
          <a:prstGeom prst="rect">
            <a:avLst/>
          </a:prstGeom>
        </p:spPr>
      </p:pic>
    </p:spTree>
    <p:extLst>
      <p:ext uri="{BB962C8B-B14F-4D97-AF65-F5344CB8AC3E}">
        <p14:creationId xmlns:p14="http://schemas.microsoft.com/office/powerpoint/2010/main" val="39901841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24788-F75F-732B-8647-9454F585012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D766D69-884C-3C91-1419-4945868ED55F}"/>
              </a:ext>
            </a:extLst>
          </p:cNvPr>
          <p:cNvSpPr>
            <a:spLocks noGrp="1"/>
          </p:cNvSpPr>
          <p:nvPr>
            <p:ph type="title"/>
          </p:nvPr>
        </p:nvSpPr>
        <p:spPr>
          <a:xfrm>
            <a:off x="395926" y="273377"/>
            <a:ext cx="10119674" cy="694812"/>
          </a:xfrm>
        </p:spPr>
        <p:txBody>
          <a:bodyPr>
            <a:normAutofit/>
          </a:bodyPr>
          <a:lstStyle/>
          <a:p>
            <a:r>
              <a:rPr lang="sk-SK" sz="3200" b="1" dirty="0"/>
              <a:t>Pôdy Južnej Ameriky</a:t>
            </a:r>
            <a:endParaRPr lang="pt-BR" sz="3200" b="1" dirty="0"/>
          </a:p>
        </p:txBody>
      </p:sp>
      <p:sp>
        <p:nvSpPr>
          <p:cNvPr id="7" name="Zástupný objekt pre obsah 2">
            <a:extLst>
              <a:ext uri="{FF2B5EF4-FFF2-40B4-BE49-F238E27FC236}">
                <a16:creationId xmlns:a16="http://schemas.microsoft.com/office/drawing/2014/main" id="{F8F44B3F-A804-D46A-22C6-09215EA2A41C}"/>
              </a:ext>
            </a:extLst>
          </p:cNvPr>
          <p:cNvSpPr>
            <a:spLocks noGrp="1"/>
          </p:cNvSpPr>
          <p:nvPr>
            <p:ph idx="1"/>
          </p:nvPr>
        </p:nvSpPr>
        <p:spPr>
          <a:xfrm>
            <a:off x="304797" y="968189"/>
            <a:ext cx="12109453" cy="5775510"/>
          </a:xfrm>
        </p:spPr>
        <p:txBody>
          <a:bodyPr numCol="1">
            <a:noAutofit/>
          </a:bodyPr>
          <a:lstStyle/>
          <a:p>
            <a:pPr>
              <a:lnSpc>
                <a:spcPct val="150000"/>
              </a:lnSpc>
              <a:buClr>
                <a:schemeClr val="tx2">
                  <a:lumMod val="75000"/>
                </a:schemeClr>
              </a:buClr>
            </a:pPr>
            <a:r>
              <a:rPr lang="sk-SK" sz="1200" dirty="0" err="1"/>
              <a:t>Megastruktúra</a:t>
            </a:r>
            <a:r>
              <a:rPr lang="sk-SK" sz="1200" dirty="0"/>
              <a:t> pôdneho pokryvu Južnej Ameriky je podmienená geologickou históriou, geografickou polohou a konfiguráciou kontinentu.</a:t>
            </a:r>
          </a:p>
          <a:p>
            <a:pPr lvl="1">
              <a:lnSpc>
                <a:spcPct val="150000"/>
              </a:lnSpc>
              <a:buClr>
                <a:schemeClr val="tx2">
                  <a:lumMod val="75000"/>
                </a:schemeClr>
              </a:buClr>
            </a:pPr>
            <a:r>
              <a:rPr lang="sk-SK" sz="1200" dirty="0"/>
              <a:t>Reliéf plne zodpovedá základným geologickým štruktúram.</a:t>
            </a:r>
          </a:p>
          <a:p>
            <a:pPr lvl="1">
              <a:lnSpc>
                <a:spcPct val="150000"/>
              </a:lnSpc>
              <a:buClr>
                <a:schemeClr val="tx2">
                  <a:lumMod val="75000"/>
                </a:schemeClr>
              </a:buClr>
            </a:pPr>
            <a:r>
              <a:rPr lang="sk-SK" sz="1200" dirty="0"/>
              <a:t>V Južnej Amerike je typická plynulá zmena klimatických podmienok, ktorá závisí od:</a:t>
            </a:r>
          </a:p>
          <a:p>
            <a:pPr lvl="2">
              <a:lnSpc>
                <a:spcPct val="150000"/>
              </a:lnSpc>
              <a:buClr>
                <a:schemeClr val="tx2">
                  <a:lumMod val="75000"/>
                </a:schemeClr>
              </a:buClr>
            </a:pPr>
            <a:r>
              <a:rPr lang="sk-SK" sz="1100" dirty="0"/>
              <a:t>tvaru kontinentu, polohy okolo rovníka, pohoria Ánd, rovinného reliéfu v ostatných častiach územia, presunu vzdušných más na sever a západ na juhu.</a:t>
            </a:r>
          </a:p>
          <a:p>
            <a:pPr lvl="1">
              <a:lnSpc>
                <a:spcPct val="150000"/>
              </a:lnSpc>
              <a:buClr>
                <a:schemeClr val="tx2">
                  <a:lumMod val="75000"/>
                </a:schemeClr>
              </a:buClr>
            </a:pPr>
            <a:r>
              <a:rPr lang="sk-SK" sz="1200" dirty="0"/>
              <a:t>Klimatické faktory ovplyvňujú aj vegetáciu.</a:t>
            </a:r>
          </a:p>
          <a:p>
            <a:pPr>
              <a:lnSpc>
                <a:spcPct val="150000"/>
              </a:lnSpc>
              <a:buClr>
                <a:schemeClr val="tx2">
                  <a:lumMod val="75000"/>
                </a:schemeClr>
              </a:buClr>
            </a:pPr>
            <a:r>
              <a:rPr lang="sk-SK" sz="1200" dirty="0"/>
              <a:t>Hlavné </a:t>
            </a:r>
            <a:r>
              <a:rPr lang="sk-SK" sz="1200" dirty="0" err="1"/>
              <a:t>megaštruktúry</a:t>
            </a:r>
            <a:r>
              <a:rPr lang="sk-SK" sz="1200" dirty="0"/>
              <a:t> Južnej Ameriky:</a:t>
            </a:r>
          </a:p>
          <a:p>
            <a:pPr lvl="1">
              <a:buClr>
                <a:schemeClr val="tx2">
                  <a:lumMod val="75000"/>
                </a:schemeClr>
              </a:buClr>
            </a:pPr>
            <a:r>
              <a:rPr lang="sk-SK" sz="1000" b="1" dirty="0"/>
              <a:t>1. </a:t>
            </a:r>
            <a:r>
              <a:rPr lang="sk-SK" sz="1000" b="1" dirty="0" err="1"/>
              <a:t>Severoandský</a:t>
            </a:r>
            <a:r>
              <a:rPr lang="sk-SK" sz="1000" b="1" dirty="0"/>
              <a:t> región </a:t>
            </a:r>
            <a:r>
              <a:rPr lang="sk-SK" sz="1000" dirty="0"/>
              <a:t>- Prevládajú </a:t>
            </a:r>
            <a:r>
              <a:rPr lang="sk-SK" sz="1000" dirty="0" err="1"/>
              <a:t>andisoly</a:t>
            </a:r>
            <a:r>
              <a:rPr lang="sk-SK" sz="1000" dirty="0"/>
              <a:t>, </a:t>
            </a:r>
            <a:r>
              <a:rPr lang="sk-SK" sz="1000" dirty="0" err="1"/>
              <a:t>kambisoly</a:t>
            </a:r>
            <a:r>
              <a:rPr lang="sk-SK" sz="1000" dirty="0"/>
              <a:t> a </a:t>
            </a:r>
            <a:r>
              <a:rPr lang="sk-SK" sz="1000" dirty="0" err="1"/>
              <a:t>rendziny</a:t>
            </a:r>
            <a:r>
              <a:rPr lang="sk-SK" sz="1000" dirty="0"/>
              <a:t>. V nižších polohách sa vyskytujú </a:t>
            </a:r>
            <a:r>
              <a:rPr lang="sk-SK" sz="1000" dirty="0" err="1"/>
              <a:t>ultizoly</a:t>
            </a:r>
            <a:r>
              <a:rPr lang="sk-SK" sz="1000" dirty="0"/>
              <a:t> a </a:t>
            </a:r>
            <a:r>
              <a:rPr lang="sk-SK" sz="1000" dirty="0" err="1"/>
              <a:t>nitosoly</a:t>
            </a:r>
            <a:r>
              <a:rPr lang="sk-SK" sz="1000" dirty="0"/>
              <a:t>. Vo vyšších polohách sa nachádzajú </a:t>
            </a:r>
            <a:r>
              <a:rPr lang="sk-SK" sz="1000" dirty="0" err="1"/>
              <a:t>umbrikové</a:t>
            </a:r>
            <a:r>
              <a:rPr lang="sk-SK" sz="1000" dirty="0"/>
              <a:t> </a:t>
            </a:r>
            <a:r>
              <a:rPr lang="sk-SK" sz="1000" dirty="0" err="1"/>
              <a:t>kambisoly</a:t>
            </a:r>
            <a:r>
              <a:rPr lang="sk-SK" sz="1000" dirty="0"/>
              <a:t> (</a:t>
            </a:r>
            <a:r>
              <a:rPr lang="sk-SK" sz="1000" dirty="0" err="1"/>
              <a:t>umbrisoly</a:t>
            </a:r>
            <a:r>
              <a:rPr lang="sk-SK" sz="1000" dirty="0"/>
              <a:t>).</a:t>
            </a:r>
          </a:p>
          <a:p>
            <a:pPr lvl="1">
              <a:buClr>
                <a:schemeClr val="tx2">
                  <a:lumMod val="75000"/>
                </a:schemeClr>
              </a:buClr>
            </a:pPr>
            <a:r>
              <a:rPr lang="sk-SK" sz="1000" b="1" dirty="0"/>
              <a:t>2. Černozeme a </a:t>
            </a:r>
            <a:r>
              <a:rPr lang="sk-SK" sz="1000" b="1" dirty="0" err="1"/>
              <a:t>feozeme</a:t>
            </a:r>
            <a:r>
              <a:rPr lang="sk-SK" sz="1000" b="1" dirty="0"/>
              <a:t> argentínskej a uruguajskej pampy </a:t>
            </a:r>
            <a:r>
              <a:rPr lang="sk-SK" sz="1000" dirty="0"/>
              <a:t>- Patrí medzi najúrodnejšie pôdy Južnej Ameriky. Vyvinuli sa na sprašiach ovplyvnených sopečným popolom.</a:t>
            </a:r>
          </a:p>
          <a:p>
            <a:pPr lvl="1">
              <a:buClr>
                <a:schemeClr val="tx2">
                  <a:lumMod val="75000"/>
                </a:schemeClr>
              </a:buClr>
            </a:pPr>
            <a:r>
              <a:rPr lang="sk-SK" sz="1000" b="1" dirty="0"/>
              <a:t>3. </a:t>
            </a:r>
            <a:r>
              <a:rPr lang="sk-SK" sz="1000" b="1" dirty="0" err="1"/>
              <a:t>Planosoly</a:t>
            </a:r>
            <a:r>
              <a:rPr lang="sk-SK" sz="1000" b="1" dirty="0"/>
              <a:t> a </a:t>
            </a:r>
            <a:r>
              <a:rPr lang="sk-SK" sz="1000" b="1" dirty="0" err="1"/>
              <a:t>vertisoly</a:t>
            </a:r>
            <a:r>
              <a:rPr lang="sk-SK" sz="1000" b="1" dirty="0"/>
              <a:t> </a:t>
            </a:r>
            <a:r>
              <a:rPr lang="sk-SK" sz="1000" dirty="0"/>
              <a:t>- Nachádzajú sa v nížinách okolo riek Paraná a Paraguaj. </a:t>
            </a:r>
            <a:r>
              <a:rPr lang="sk-SK" sz="1000" dirty="0" err="1"/>
              <a:t>Vertisoly</a:t>
            </a:r>
            <a:r>
              <a:rPr lang="sk-SK" sz="1000" dirty="0"/>
              <a:t> sa vyskytujú aj na severozápadnom pobreží Peru.</a:t>
            </a:r>
          </a:p>
          <a:p>
            <a:pPr lvl="1">
              <a:buClr>
                <a:schemeClr val="tx2">
                  <a:lumMod val="75000"/>
                </a:schemeClr>
              </a:buClr>
            </a:pPr>
            <a:r>
              <a:rPr lang="sk-SK" sz="1000" b="1" dirty="0"/>
              <a:t>4. </a:t>
            </a:r>
            <a:r>
              <a:rPr lang="sk-SK" sz="1000" b="1" dirty="0" err="1"/>
              <a:t>Aridisoly</a:t>
            </a:r>
            <a:r>
              <a:rPr lang="sk-SK" sz="1000" b="1" dirty="0"/>
              <a:t>, </a:t>
            </a:r>
            <a:r>
              <a:rPr lang="sk-SK" sz="1000" b="1" dirty="0" err="1"/>
              <a:t>leptosoly</a:t>
            </a:r>
            <a:r>
              <a:rPr lang="sk-SK" sz="1000" b="1" dirty="0"/>
              <a:t> a </a:t>
            </a:r>
            <a:r>
              <a:rPr lang="sk-SK" sz="1000" b="1" dirty="0" err="1"/>
              <a:t>regozemy</a:t>
            </a:r>
            <a:r>
              <a:rPr lang="sk-SK" sz="1000" b="1" dirty="0"/>
              <a:t> </a:t>
            </a:r>
            <a:r>
              <a:rPr lang="sk-SK" sz="1000" dirty="0"/>
              <a:t>- Tvorí pôdny pokryv púští a polopúští. V andskom púštnom regióne prevládajú </a:t>
            </a:r>
            <a:r>
              <a:rPr lang="sk-SK" sz="1000" dirty="0" err="1"/>
              <a:t>yermozemy</a:t>
            </a:r>
            <a:r>
              <a:rPr lang="sk-SK" sz="1000" dirty="0"/>
              <a:t>, </a:t>
            </a:r>
            <a:r>
              <a:rPr lang="sk-SK" sz="1000" dirty="0" err="1"/>
              <a:t>regozemy</a:t>
            </a:r>
            <a:r>
              <a:rPr lang="sk-SK" sz="1000" dirty="0"/>
              <a:t> a zasolené pôdy.</a:t>
            </a:r>
          </a:p>
          <a:p>
            <a:pPr lvl="1">
              <a:buClr>
                <a:schemeClr val="tx2">
                  <a:lumMod val="75000"/>
                </a:schemeClr>
              </a:buClr>
            </a:pPr>
            <a:r>
              <a:rPr lang="sk-SK" sz="1000" b="1" dirty="0"/>
              <a:t>5. </a:t>
            </a:r>
            <a:r>
              <a:rPr lang="sk-SK" sz="1000" b="1" dirty="0" err="1"/>
              <a:t>Ferisoly</a:t>
            </a:r>
            <a:r>
              <a:rPr lang="sk-SK" sz="1000" b="1" dirty="0"/>
              <a:t> a </a:t>
            </a:r>
            <a:r>
              <a:rPr lang="sk-SK" sz="1000" b="1" dirty="0" err="1"/>
              <a:t>feralitické</a:t>
            </a:r>
            <a:r>
              <a:rPr lang="sk-SK" sz="1000" b="1" dirty="0"/>
              <a:t> </a:t>
            </a:r>
            <a:r>
              <a:rPr lang="sk-SK" sz="1000" b="1" dirty="0" err="1"/>
              <a:t>arenozemy</a:t>
            </a:r>
            <a:r>
              <a:rPr lang="sk-SK" sz="1000" b="1" dirty="0"/>
              <a:t> </a:t>
            </a:r>
            <a:r>
              <a:rPr lang="sk-SK" sz="1000" dirty="0"/>
              <a:t>- V suchých savanách (brazílska </a:t>
            </a:r>
            <a:r>
              <a:rPr lang="sk-SK" sz="1000" dirty="0" err="1"/>
              <a:t>caatinga</a:t>
            </a:r>
            <a:r>
              <a:rPr lang="sk-SK" sz="1000" dirty="0"/>
              <a:t>) – pokryté kaktusmi a krovinami. V prímorskej tichooceánskej nížine a v oblasti jazera Maracaibo v Kolumbii – </a:t>
            </a:r>
            <a:r>
              <a:rPr lang="sk-SK" sz="1000" dirty="0" err="1"/>
              <a:t>fluvisoly</a:t>
            </a:r>
            <a:r>
              <a:rPr lang="sk-SK" sz="1000" dirty="0"/>
              <a:t> spolu s </a:t>
            </a:r>
            <a:r>
              <a:rPr lang="sk-SK" sz="1000" dirty="0" err="1"/>
              <a:t>chromozolmi</a:t>
            </a:r>
            <a:r>
              <a:rPr lang="sk-SK" sz="1000" dirty="0"/>
              <a:t> a </a:t>
            </a:r>
            <a:r>
              <a:rPr lang="sk-SK" sz="1000" dirty="0" err="1"/>
              <a:t>aridisolmi</a:t>
            </a:r>
            <a:r>
              <a:rPr lang="sk-SK" sz="1000" dirty="0"/>
              <a:t>.</a:t>
            </a:r>
          </a:p>
          <a:p>
            <a:pPr lvl="1">
              <a:buClr>
                <a:schemeClr val="tx2">
                  <a:lumMod val="75000"/>
                </a:schemeClr>
              </a:buClr>
            </a:pPr>
            <a:r>
              <a:rPr lang="sk-SK" sz="1000" b="1" dirty="0"/>
              <a:t>6. </a:t>
            </a:r>
            <a:r>
              <a:rPr lang="sk-SK" sz="1000" b="1" dirty="0" err="1"/>
              <a:t>Oxisoly</a:t>
            </a:r>
            <a:r>
              <a:rPr lang="sk-SK" sz="1000" b="1" dirty="0"/>
              <a:t>, </a:t>
            </a:r>
            <a:r>
              <a:rPr lang="sk-SK" sz="1000" b="1" dirty="0" err="1"/>
              <a:t>nitosoly</a:t>
            </a:r>
            <a:r>
              <a:rPr lang="sk-SK" sz="1000" b="1" dirty="0"/>
              <a:t> a </a:t>
            </a:r>
            <a:r>
              <a:rPr lang="sk-SK" sz="1000" b="1" dirty="0" err="1"/>
              <a:t>ultizoly</a:t>
            </a:r>
            <a:r>
              <a:rPr lang="sk-SK" sz="1000" b="1" dirty="0"/>
              <a:t> </a:t>
            </a:r>
            <a:r>
              <a:rPr lang="sk-SK" sz="1000" dirty="0"/>
              <a:t>- Výrazne zastúpené v rovníkovom a tropickom pásme vlhkých lesov a saván. Pôdne regióny závisia najmä od geomorfológie. Vo vlhkých tropických regiónoch (</a:t>
            </a:r>
            <a:r>
              <a:rPr lang="sk-SK" sz="1000" dirty="0" err="1"/>
              <a:t>Guayana</a:t>
            </a:r>
            <a:r>
              <a:rPr lang="sk-SK" sz="1000" dirty="0"/>
              <a:t>, </a:t>
            </a:r>
            <a:r>
              <a:rPr lang="sk-SK" sz="1000" dirty="0" err="1"/>
              <a:t>Amazónia</a:t>
            </a:r>
            <a:r>
              <a:rPr lang="sk-SK" sz="1000" dirty="0"/>
              <a:t>, Brazília, Južná Brazília) prevládajú </a:t>
            </a:r>
            <a:r>
              <a:rPr lang="sk-SK" sz="1000" dirty="0" err="1"/>
              <a:t>oxisoly</a:t>
            </a:r>
            <a:r>
              <a:rPr lang="sk-SK" sz="1000" dirty="0"/>
              <a:t>. V týchto oblastiach sa striedajú pôdy rôzneho stupňa </a:t>
            </a:r>
            <a:r>
              <a:rPr lang="sk-SK" sz="1000" dirty="0" err="1"/>
              <a:t>feralizácie</a:t>
            </a:r>
            <a:r>
              <a:rPr lang="sk-SK" sz="1000" dirty="0"/>
              <a:t> a mladšie pôdy v eróznych reliéfoch. </a:t>
            </a:r>
          </a:p>
          <a:p>
            <a:pPr lvl="1">
              <a:buClr>
                <a:schemeClr val="tx2">
                  <a:lumMod val="75000"/>
                </a:schemeClr>
              </a:buClr>
            </a:pPr>
            <a:r>
              <a:rPr lang="sk-SK" sz="1000" dirty="0"/>
              <a:t>V južnej Brazílii sa uplatňuje výšková </a:t>
            </a:r>
            <a:r>
              <a:rPr lang="sk-SK" sz="1000" dirty="0" err="1"/>
              <a:t>pásmovitosť</a:t>
            </a:r>
            <a:r>
              <a:rPr lang="sk-SK" sz="1000" dirty="0"/>
              <a:t> – Vo vyšších polohách humózne </a:t>
            </a:r>
            <a:r>
              <a:rPr lang="sk-SK" sz="1000" dirty="0" err="1"/>
              <a:t>oxisoly</a:t>
            </a:r>
            <a:r>
              <a:rPr lang="sk-SK" sz="1000" dirty="0"/>
              <a:t> prechádzajú do humóznych </a:t>
            </a:r>
            <a:r>
              <a:rPr lang="sk-SK" sz="1000" dirty="0" err="1"/>
              <a:t>kambisolov</a:t>
            </a:r>
            <a:r>
              <a:rPr lang="sk-SK" sz="1000" dirty="0"/>
              <a:t> (</a:t>
            </a:r>
            <a:r>
              <a:rPr lang="sk-SK" sz="1000" dirty="0" err="1"/>
              <a:t>umbrisolov</a:t>
            </a:r>
            <a:r>
              <a:rPr lang="sk-SK" sz="1000" dirty="0"/>
              <a:t>).</a:t>
            </a:r>
          </a:p>
          <a:p>
            <a:pPr lvl="2">
              <a:buClr>
                <a:schemeClr val="tx2">
                  <a:lumMod val="75000"/>
                </a:schemeClr>
              </a:buClr>
            </a:pPr>
            <a:r>
              <a:rPr lang="sk-SK" sz="1000" dirty="0"/>
              <a:t>Na bazaltových plošinách sa nachádzajú intenzívne červené </a:t>
            </a:r>
            <a:r>
              <a:rPr lang="sk-SK" sz="1000" dirty="0" err="1"/>
              <a:t>oxisoly</a:t>
            </a:r>
            <a:r>
              <a:rPr lang="sk-SK" sz="1000" dirty="0"/>
              <a:t>.</a:t>
            </a:r>
          </a:p>
          <a:p>
            <a:pPr lvl="2">
              <a:buClr>
                <a:schemeClr val="tx2">
                  <a:lumMod val="75000"/>
                </a:schemeClr>
              </a:buClr>
            </a:pPr>
            <a:r>
              <a:rPr lang="sk-SK" sz="1000" dirty="0"/>
              <a:t>V </a:t>
            </a:r>
            <a:r>
              <a:rPr lang="sk-SK" sz="1000" dirty="0" err="1"/>
              <a:t>orinockom</a:t>
            </a:r>
            <a:r>
              <a:rPr lang="sk-SK" sz="1000" dirty="0"/>
              <a:t> regióne vlhkých saván sa nachádzajú </a:t>
            </a:r>
            <a:r>
              <a:rPr lang="sk-SK" sz="1000" dirty="0" err="1"/>
              <a:t>ultizoly</a:t>
            </a:r>
            <a:r>
              <a:rPr lang="sk-SK" sz="1000" dirty="0"/>
              <a:t>, </a:t>
            </a:r>
            <a:r>
              <a:rPr lang="sk-SK" sz="1000" dirty="0" err="1"/>
              <a:t>oxisoly</a:t>
            </a:r>
            <a:r>
              <a:rPr lang="sk-SK" sz="1000" dirty="0"/>
              <a:t> a gleje.</a:t>
            </a:r>
          </a:p>
          <a:p>
            <a:pPr lvl="2">
              <a:buClr>
                <a:schemeClr val="tx2">
                  <a:lumMod val="75000"/>
                </a:schemeClr>
              </a:buClr>
            </a:pPr>
            <a:r>
              <a:rPr lang="sk-SK" sz="1000" dirty="0" err="1"/>
              <a:t>Ultizoly</a:t>
            </a:r>
            <a:r>
              <a:rPr lang="sk-SK" sz="1000" dirty="0"/>
              <a:t> prevládajú aj v bolívijskom regióne vlhkých saván.</a:t>
            </a:r>
          </a:p>
          <a:p>
            <a:pPr lvl="2">
              <a:buClr>
                <a:schemeClr val="tx2">
                  <a:lumMod val="75000"/>
                </a:schemeClr>
              </a:buClr>
            </a:pPr>
            <a:r>
              <a:rPr lang="sk-SK" sz="1000" dirty="0"/>
              <a:t>Pôdny pokryv brazílskeho regiónu saván – </a:t>
            </a:r>
            <a:r>
              <a:rPr lang="sk-SK" sz="1000" dirty="0" err="1"/>
              <a:t>ultizoly</a:t>
            </a:r>
            <a:r>
              <a:rPr lang="sk-SK" sz="1000" dirty="0"/>
              <a:t>, </a:t>
            </a:r>
            <a:r>
              <a:rPr lang="sk-SK" sz="1000" dirty="0" err="1"/>
              <a:t>oxisoly</a:t>
            </a:r>
            <a:r>
              <a:rPr lang="sk-SK" sz="1000" dirty="0"/>
              <a:t> a </a:t>
            </a:r>
            <a:r>
              <a:rPr lang="sk-SK" sz="1000" dirty="0" err="1"/>
              <a:t>feralitické</a:t>
            </a:r>
            <a:r>
              <a:rPr lang="sk-SK" sz="1000" dirty="0"/>
              <a:t> </a:t>
            </a:r>
            <a:r>
              <a:rPr lang="sk-SK" sz="1000" dirty="0" err="1"/>
              <a:t>arenozemy</a:t>
            </a:r>
            <a:r>
              <a:rPr lang="sk-SK" sz="1000" dirty="0"/>
              <a:t>.</a:t>
            </a:r>
          </a:p>
          <a:p>
            <a:pPr lvl="1">
              <a:lnSpc>
                <a:spcPct val="150000"/>
              </a:lnSpc>
              <a:buClr>
                <a:schemeClr val="tx2">
                  <a:lumMod val="75000"/>
                </a:schemeClr>
              </a:buClr>
            </a:pPr>
            <a:endParaRPr lang="sk-SK" sz="1000" dirty="0"/>
          </a:p>
        </p:txBody>
      </p:sp>
    </p:spTree>
    <p:extLst>
      <p:ext uri="{BB962C8B-B14F-4D97-AF65-F5344CB8AC3E}">
        <p14:creationId xmlns:p14="http://schemas.microsoft.com/office/powerpoint/2010/main" val="40909667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75B42-D17A-6278-1D3A-4CEB4E50868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1CED37A-C7F6-7ED0-24B7-47764E35A711}"/>
              </a:ext>
            </a:extLst>
          </p:cNvPr>
          <p:cNvPicPr>
            <a:picLocks noChangeAspect="1"/>
          </p:cNvPicPr>
          <p:nvPr/>
        </p:nvPicPr>
        <p:blipFill>
          <a:blip r:embed="rId2"/>
          <a:stretch>
            <a:fillRect/>
          </a:stretch>
        </p:blipFill>
        <p:spPr>
          <a:xfrm>
            <a:off x="0" y="7620"/>
            <a:ext cx="5173474" cy="6858000"/>
          </a:xfrm>
          <a:prstGeom prst="rect">
            <a:avLst/>
          </a:prstGeom>
        </p:spPr>
      </p:pic>
      <p:pic>
        <p:nvPicPr>
          <p:cNvPr id="9" name="Picture 8" descr="A map of the south america&#10;&#10;AI-generated content may be incorrect.">
            <a:extLst>
              <a:ext uri="{FF2B5EF4-FFF2-40B4-BE49-F238E27FC236}">
                <a16:creationId xmlns:a16="http://schemas.microsoft.com/office/drawing/2014/main" id="{FEB23C24-3727-832F-5679-A5F440E21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1708" y="0"/>
            <a:ext cx="7020292" cy="5768340"/>
          </a:xfrm>
          <a:prstGeom prst="rect">
            <a:avLst/>
          </a:prstGeom>
        </p:spPr>
      </p:pic>
    </p:spTree>
    <p:extLst>
      <p:ext uri="{BB962C8B-B14F-4D97-AF65-F5344CB8AC3E}">
        <p14:creationId xmlns:p14="http://schemas.microsoft.com/office/powerpoint/2010/main" val="3719963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011B7-D53E-0E85-E5A9-77B4B267C0B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38B24FC-F8A1-F3A2-F7DC-0F97C909BC92}"/>
              </a:ext>
            </a:extLst>
          </p:cNvPr>
          <p:cNvSpPr>
            <a:spLocks noGrp="1"/>
          </p:cNvSpPr>
          <p:nvPr>
            <p:ph type="title"/>
          </p:nvPr>
        </p:nvSpPr>
        <p:spPr>
          <a:xfrm>
            <a:off x="395926" y="273377"/>
            <a:ext cx="10119674" cy="694812"/>
          </a:xfrm>
        </p:spPr>
        <p:txBody>
          <a:bodyPr>
            <a:normAutofit/>
          </a:bodyPr>
          <a:lstStyle/>
          <a:p>
            <a:r>
              <a:rPr lang="sk-SK" sz="3200" b="1" dirty="0"/>
              <a:t>Pôdy Európy</a:t>
            </a:r>
            <a:endParaRPr lang="pt-BR" sz="3200" b="1" dirty="0"/>
          </a:p>
        </p:txBody>
      </p:sp>
      <p:sp>
        <p:nvSpPr>
          <p:cNvPr id="7" name="Zástupný objekt pre obsah 2">
            <a:extLst>
              <a:ext uri="{FF2B5EF4-FFF2-40B4-BE49-F238E27FC236}">
                <a16:creationId xmlns:a16="http://schemas.microsoft.com/office/drawing/2014/main" id="{C99B5BEC-9623-F084-1677-9227F746C8CC}"/>
              </a:ext>
            </a:extLst>
          </p:cNvPr>
          <p:cNvSpPr>
            <a:spLocks noGrp="1"/>
          </p:cNvSpPr>
          <p:nvPr>
            <p:ph idx="1"/>
          </p:nvPr>
        </p:nvSpPr>
        <p:spPr>
          <a:xfrm>
            <a:off x="304797" y="968189"/>
            <a:ext cx="11887203" cy="5775510"/>
          </a:xfrm>
        </p:spPr>
        <p:txBody>
          <a:bodyPr numCol="1">
            <a:noAutofit/>
          </a:bodyPr>
          <a:lstStyle/>
          <a:p>
            <a:pPr>
              <a:lnSpc>
                <a:spcPct val="150000"/>
              </a:lnSpc>
              <a:buClr>
                <a:schemeClr val="tx2">
                  <a:lumMod val="75000"/>
                </a:schemeClr>
              </a:buClr>
            </a:pPr>
            <a:r>
              <a:rPr lang="sk-SK" sz="1200" dirty="0"/>
              <a:t>Štruktúra pôdneho pokryvu Európy je určená geologickou štruktúrou, vývojom reliéfu a klimatickou </a:t>
            </a:r>
            <a:r>
              <a:rPr lang="sk-SK" sz="1200" dirty="0" err="1"/>
              <a:t>pásmovitosťou</a:t>
            </a:r>
            <a:endParaRPr lang="sk-SK" sz="1200" dirty="0"/>
          </a:p>
          <a:p>
            <a:pPr lvl="1">
              <a:spcBef>
                <a:spcPts val="600"/>
              </a:spcBef>
              <a:buClr>
                <a:schemeClr val="tx2">
                  <a:lumMod val="75000"/>
                </a:schemeClr>
              </a:buClr>
            </a:pPr>
            <a:r>
              <a:rPr lang="sk-SK" sz="1000" dirty="0"/>
              <a:t>Na celom území (s výnimkou mediteránnych oblastí a východného pobrežia Čierneho mora) prevládajú mladé pôdy</a:t>
            </a:r>
          </a:p>
          <a:p>
            <a:pPr lvl="1">
              <a:spcBef>
                <a:spcPts val="600"/>
              </a:spcBef>
              <a:buClr>
                <a:schemeClr val="tx2">
                  <a:lumMod val="75000"/>
                </a:schemeClr>
              </a:buClr>
            </a:pPr>
            <a:r>
              <a:rPr lang="sk-SK" sz="1000" dirty="0"/>
              <a:t>Vyššie horské systémy sú charakterizované výraznou výškovou </a:t>
            </a:r>
            <a:r>
              <a:rPr lang="sk-SK" sz="1000" dirty="0" err="1"/>
              <a:t>pásmovitosťou</a:t>
            </a:r>
            <a:endParaRPr lang="sk-SK" sz="1000" dirty="0"/>
          </a:p>
          <a:p>
            <a:pPr lvl="1">
              <a:spcBef>
                <a:spcPts val="600"/>
              </a:spcBef>
              <a:buClr>
                <a:schemeClr val="tx2">
                  <a:lumMod val="75000"/>
                </a:schemeClr>
              </a:buClr>
            </a:pPr>
            <a:r>
              <a:rPr lang="sk-SK" sz="1000" dirty="0"/>
              <a:t>V ich pôdnom pokryve prevládajú </a:t>
            </a:r>
            <a:r>
              <a:rPr lang="sk-SK" sz="1000" dirty="0" err="1"/>
              <a:t>kambisoly</a:t>
            </a:r>
            <a:r>
              <a:rPr lang="sk-SK" sz="1000" dirty="0"/>
              <a:t>, </a:t>
            </a:r>
            <a:r>
              <a:rPr lang="sk-SK" sz="1000" dirty="0" err="1"/>
              <a:t>rankre</a:t>
            </a:r>
            <a:r>
              <a:rPr lang="sk-SK" sz="1000" dirty="0"/>
              <a:t> a </a:t>
            </a:r>
            <a:r>
              <a:rPr lang="sk-SK" sz="1000" dirty="0" err="1"/>
              <a:t>rendziny</a:t>
            </a:r>
            <a:endParaRPr lang="sk-SK" sz="1000" dirty="0"/>
          </a:p>
          <a:p>
            <a:pPr lvl="1">
              <a:spcBef>
                <a:spcPts val="600"/>
              </a:spcBef>
              <a:buClr>
                <a:schemeClr val="tx2">
                  <a:lumMod val="75000"/>
                </a:schemeClr>
              </a:buClr>
            </a:pPr>
            <a:r>
              <a:rPr lang="sk-SK" sz="1000" dirty="0"/>
              <a:t>Rozsiahle akumulačné roviny a nížiny Severnej a Východnej Európy pokrývajú </a:t>
            </a:r>
            <a:r>
              <a:rPr lang="sk-SK" sz="1000" dirty="0" err="1"/>
              <a:t>luvisoly</a:t>
            </a:r>
            <a:r>
              <a:rPr lang="sk-SK" sz="1000" dirty="0"/>
              <a:t> a podzoly</a:t>
            </a:r>
          </a:p>
          <a:p>
            <a:pPr lvl="1">
              <a:spcBef>
                <a:spcPts val="600"/>
              </a:spcBef>
              <a:buClr>
                <a:schemeClr val="tx2">
                  <a:lumMod val="75000"/>
                </a:schemeClr>
              </a:buClr>
            </a:pPr>
            <a:r>
              <a:rPr lang="sk-SK" sz="1000" dirty="0"/>
              <a:t>Výrazná horizontálna </a:t>
            </a:r>
            <a:r>
              <a:rPr lang="sk-SK" sz="1000" dirty="0" err="1"/>
              <a:t>zonalita</a:t>
            </a:r>
            <a:r>
              <a:rPr lang="sk-SK" sz="1000" dirty="0"/>
              <a:t> sa prejavuje najmä vo Východnej Európe (severské </a:t>
            </a:r>
            <a:r>
              <a:rPr lang="sk-SK" sz="1000" dirty="0" err="1"/>
              <a:t>stagnosoly</a:t>
            </a:r>
            <a:r>
              <a:rPr lang="sk-SK" sz="1000" dirty="0"/>
              <a:t>, </a:t>
            </a:r>
            <a:r>
              <a:rPr lang="sk-SK" sz="1000" dirty="0" err="1"/>
              <a:t>luvisoly</a:t>
            </a:r>
            <a:r>
              <a:rPr lang="sk-SK" sz="1000" dirty="0"/>
              <a:t>, </a:t>
            </a:r>
            <a:r>
              <a:rPr lang="sk-SK" sz="1000" dirty="0" err="1"/>
              <a:t>greysoly</a:t>
            </a:r>
            <a:r>
              <a:rPr lang="sk-SK" sz="1000" dirty="0"/>
              <a:t>, </a:t>
            </a:r>
            <a:r>
              <a:rPr lang="sk-SK" sz="1000" dirty="0" err="1"/>
              <a:t>molisoly</a:t>
            </a:r>
            <a:r>
              <a:rPr lang="sk-SK" sz="1000" dirty="0"/>
              <a:t>)</a:t>
            </a:r>
          </a:p>
          <a:p>
            <a:pPr lvl="1">
              <a:spcBef>
                <a:spcPts val="600"/>
              </a:spcBef>
              <a:buClr>
                <a:schemeClr val="tx2">
                  <a:lumMod val="75000"/>
                </a:schemeClr>
              </a:buClr>
            </a:pPr>
            <a:r>
              <a:rPr lang="sk-SK" sz="1000" dirty="0"/>
              <a:t>Svojrázny pôdny pokryv má juhozápadná Európa a oblasti pri Stredozemnom mori</a:t>
            </a:r>
          </a:p>
          <a:p>
            <a:pPr lvl="1">
              <a:spcBef>
                <a:spcPts val="600"/>
              </a:spcBef>
              <a:buClr>
                <a:schemeClr val="tx2">
                  <a:lumMod val="75000"/>
                </a:schemeClr>
              </a:buClr>
            </a:pPr>
            <a:r>
              <a:rPr lang="sk-SK" sz="1000" dirty="0"/>
              <a:t>V juhovýchodnej Európe sú rozšírené semiaridné až </a:t>
            </a:r>
            <a:r>
              <a:rPr lang="sk-SK" sz="1000" dirty="0" err="1"/>
              <a:t>arídne</a:t>
            </a:r>
            <a:r>
              <a:rPr lang="sk-SK" sz="1000" dirty="0"/>
              <a:t> oblasti</a:t>
            </a:r>
          </a:p>
          <a:p>
            <a:pPr lvl="1">
              <a:spcBef>
                <a:spcPts val="600"/>
              </a:spcBef>
              <a:buClr>
                <a:schemeClr val="tx2">
                  <a:lumMod val="75000"/>
                </a:schemeClr>
              </a:buClr>
            </a:pPr>
            <a:r>
              <a:rPr lang="sk-SK" sz="1000" dirty="0"/>
              <a:t>Vzhľadom na zložitú geologickú štruktúru a </a:t>
            </a:r>
            <a:r>
              <a:rPr lang="sk-SK" sz="1000" dirty="0" err="1"/>
              <a:t>morfoštruktúru</a:t>
            </a:r>
            <a:r>
              <a:rPr lang="sk-SK" sz="1000" dirty="0"/>
              <a:t> existuje niekoľko izolovaných regiónov so špecifickým pôdnym pokryvom</a:t>
            </a:r>
          </a:p>
          <a:p>
            <a:pPr>
              <a:lnSpc>
                <a:spcPct val="150000"/>
              </a:lnSpc>
              <a:buClr>
                <a:schemeClr val="tx2">
                  <a:lumMod val="75000"/>
                </a:schemeClr>
              </a:buClr>
            </a:pPr>
            <a:r>
              <a:rPr lang="sk-SK" sz="1200" dirty="0"/>
              <a:t>Hlavné </a:t>
            </a:r>
            <a:r>
              <a:rPr lang="sk-SK" sz="1200" dirty="0" err="1"/>
              <a:t>megaštruktúry</a:t>
            </a:r>
            <a:r>
              <a:rPr lang="sk-SK" sz="1200" dirty="0"/>
              <a:t> Európy:</a:t>
            </a:r>
          </a:p>
          <a:p>
            <a:pPr lvl="1">
              <a:spcBef>
                <a:spcPts val="600"/>
              </a:spcBef>
              <a:buClr>
                <a:schemeClr val="tx2">
                  <a:lumMod val="75000"/>
                </a:schemeClr>
              </a:buClr>
            </a:pPr>
            <a:r>
              <a:rPr lang="sk-SK" sz="1000" b="1" dirty="0"/>
              <a:t>1.	</a:t>
            </a:r>
            <a:r>
              <a:rPr lang="sk-SK" sz="1000" b="1" dirty="0" err="1"/>
              <a:t>Kryosoly</a:t>
            </a:r>
            <a:r>
              <a:rPr lang="sk-SK" sz="1000" b="1" dirty="0"/>
              <a:t> (</a:t>
            </a:r>
            <a:r>
              <a:rPr lang="sk-SK" sz="1000" b="1" dirty="0" err="1"/>
              <a:t>eubazické</a:t>
            </a:r>
            <a:r>
              <a:rPr lang="sk-SK" sz="1000" b="1" dirty="0"/>
              <a:t> a </a:t>
            </a:r>
            <a:r>
              <a:rPr lang="sk-SK" sz="1000" b="1" dirty="0" err="1"/>
              <a:t>mezobazické</a:t>
            </a:r>
            <a:r>
              <a:rPr lang="sk-SK" sz="1000" b="1" dirty="0"/>
              <a:t> </a:t>
            </a:r>
            <a:r>
              <a:rPr lang="sk-SK" sz="1000" b="1" dirty="0" err="1"/>
              <a:t>kryozeme</a:t>
            </a:r>
            <a:r>
              <a:rPr lang="sk-SK" sz="1000" b="1" dirty="0"/>
              <a:t>)</a:t>
            </a:r>
            <a:r>
              <a:rPr lang="sk-SK" sz="1000" dirty="0"/>
              <a:t> – arktických púští, tvoria spolu s primitívnymi pôdami, </a:t>
            </a:r>
            <a:r>
              <a:rPr lang="sk-SK" sz="1000" dirty="0" err="1"/>
              <a:t>solončakmi</a:t>
            </a:r>
            <a:r>
              <a:rPr lang="sk-SK" sz="1000" dirty="0"/>
              <a:t> a ľadovým pokryvom ostrovov Severného ľadového oceánu</a:t>
            </a:r>
          </a:p>
          <a:p>
            <a:pPr lvl="1">
              <a:spcBef>
                <a:spcPts val="600"/>
              </a:spcBef>
              <a:buClr>
                <a:schemeClr val="tx2">
                  <a:lumMod val="75000"/>
                </a:schemeClr>
              </a:buClr>
            </a:pPr>
            <a:r>
              <a:rPr lang="sk-SK" sz="1000" b="1" dirty="0"/>
              <a:t>2.	</a:t>
            </a:r>
            <a:r>
              <a:rPr lang="sk-SK" sz="1000" b="1" dirty="0" err="1"/>
              <a:t>Kryosoly</a:t>
            </a:r>
            <a:r>
              <a:rPr lang="sk-SK" sz="1000" b="1" dirty="0"/>
              <a:t> (</a:t>
            </a:r>
            <a:r>
              <a:rPr lang="sk-SK" sz="1000" b="1" dirty="0" err="1"/>
              <a:t>semihydromorfné</a:t>
            </a:r>
            <a:r>
              <a:rPr lang="sk-SK" sz="1000" b="1" dirty="0"/>
              <a:t> a </a:t>
            </a:r>
            <a:r>
              <a:rPr lang="sk-SK" sz="1000" b="1" dirty="0" err="1"/>
              <a:t>hydromorfné</a:t>
            </a:r>
            <a:r>
              <a:rPr lang="sk-SK" sz="1000" b="1" dirty="0"/>
              <a:t> </a:t>
            </a:r>
            <a:r>
              <a:rPr lang="sk-SK" sz="1000" b="1" dirty="0" err="1"/>
              <a:t>kryozeme</a:t>
            </a:r>
            <a:r>
              <a:rPr lang="sk-SK" sz="1000" b="1" dirty="0"/>
              <a:t>) </a:t>
            </a:r>
            <a:r>
              <a:rPr lang="sk-SK" sz="1000" dirty="0"/>
              <a:t>– </a:t>
            </a:r>
            <a:r>
              <a:rPr lang="sk-SK" sz="1000" dirty="0" err="1"/>
              <a:t>mezobazické</a:t>
            </a:r>
            <a:r>
              <a:rPr lang="sk-SK" sz="1000" dirty="0"/>
              <a:t> a </a:t>
            </a:r>
            <a:r>
              <a:rPr lang="sk-SK" sz="1000" dirty="0" err="1"/>
              <a:t>oligobazické</a:t>
            </a:r>
            <a:r>
              <a:rPr lang="sk-SK" sz="1000" dirty="0"/>
              <a:t> </a:t>
            </a:r>
            <a:r>
              <a:rPr lang="sk-SK" sz="1000" dirty="0" err="1"/>
              <a:t>kryogénne</a:t>
            </a:r>
            <a:r>
              <a:rPr lang="sk-SK" sz="1000" dirty="0"/>
              <a:t> pôdy, Dominujú v pôdnom pokryve eurázijského tundrového regiónu na pobreží Severného ľadového oceánu</a:t>
            </a:r>
          </a:p>
          <a:p>
            <a:pPr lvl="1">
              <a:spcBef>
                <a:spcPts val="600"/>
              </a:spcBef>
              <a:buClr>
                <a:schemeClr val="tx2">
                  <a:lumMod val="75000"/>
                </a:schemeClr>
              </a:buClr>
            </a:pPr>
            <a:r>
              <a:rPr lang="sk-SK" sz="1000" b="1" dirty="0"/>
              <a:t>3.	</a:t>
            </a:r>
            <a:r>
              <a:rPr lang="sk-SK" sz="1000" b="1" dirty="0" err="1"/>
              <a:t>Stagnosoly</a:t>
            </a:r>
            <a:r>
              <a:rPr lang="sk-SK" sz="1000" b="1" dirty="0"/>
              <a:t> a </a:t>
            </a:r>
            <a:r>
              <a:rPr lang="sk-SK" sz="1000" b="1" dirty="0" err="1"/>
              <a:t>luvisoly</a:t>
            </a:r>
            <a:r>
              <a:rPr lang="sk-SK" sz="1000" b="1" dirty="0"/>
              <a:t> so </a:t>
            </a:r>
            <a:r>
              <a:rPr lang="sk-SK" sz="1000" b="1" dirty="0" err="1"/>
              <a:t>šedozemami</a:t>
            </a:r>
            <a:r>
              <a:rPr lang="sk-SK" sz="1000" b="1" dirty="0"/>
              <a:t> </a:t>
            </a:r>
            <a:r>
              <a:rPr lang="sk-SK" sz="1000" dirty="0"/>
              <a:t>– z hlinitých glaciálnych a </a:t>
            </a:r>
            <a:r>
              <a:rPr lang="sk-SK" sz="1000" dirty="0" err="1"/>
              <a:t>fluvioglaciálnych</a:t>
            </a:r>
            <a:r>
              <a:rPr lang="sk-SK" sz="1000" dirty="0"/>
              <a:t> substrátov, Spolu s podzolmi z pieskov a </a:t>
            </a:r>
            <a:r>
              <a:rPr lang="sk-SK" sz="1000" dirty="0" err="1"/>
              <a:t>pararendzinami</a:t>
            </a:r>
            <a:r>
              <a:rPr lang="sk-SK" sz="1000" dirty="0"/>
              <a:t> tvoria hlavnú štruktúru pôdneho pokryvu Východoeurópskeho regiónu tajgy a zmiešaných lesov - Klasická horizontálna </a:t>
            </a:r>
            <a:r>
              <a:rPr lang="sk-SK" sz="1000" dirty="0" err="1"/>
              <a:t>zonalita</a:t>
            </a:r>
            <a:r>
              <a:rPr lang="sk-SK" sz="1000" dirty="0"/>
              <a:t> pôd. Severoeurópsky lesný región širokolistých lesov a juhovýchodná časť Škandinávie sa podobajú na východoeurópsku štruktúru pôdneho pokryvu, avšak bez </a:t>
            </a:r>
            <a:r>
              <a:rPr lang="sk-SK" sz="1000" dirty="0" err="1"/>
              <a:t>šedozemí</a:t>
            </a:r>
            <a:r>
              <a:rPr lang="sk-SK" sz="1000" dirty="0"/>
              <a:t>. Svojrázny región predstavujú nížiny a kotliny v strednej Európe s </a:t>
            </a:r>
            <a:r>
              <a:rPr lang="sk-SK" sz="1000" dirty="0" err="1"/>
              <a:t>kambisolmi</a:t>
            </a:r>
            <a:r>
              <a:rPr lang="sk-SK" sz="1000" dirty="0"/>
              <a:t>, </a:t>
            </a:r>
            <a:r>
              <a:rPr lang="sk-SK" sz="1000" dirty="0" err="1"/>
              <a:t>hnedozemami</a:t>
            </a:r>
            <a:r>
              <a:rPr lang="sk-SK" sz="1000" dirty="0"/>
              <a:t>, </a:t>
            </a:r>
            <a:r>
              <a:rPr lang="sk-SK" sz="1000" dirty="0" err="1"/>
              <a:t>luvisolmi</a:t>
            </a:r>
            <a:r>
              <a:rPr lang="sk-SK" sz="1000" dirty="0"/>
              <a:t> a miestami aj černozemami</a:t>
            </a:r>
          </a:p>
          <a:p>
            <a:pPr lvl="1">
              <a:spcBef>
                <a:spcPts val="600"/>
              </a:spcBef>
              <a:buClr>
                <a:schemeClr val="tx2">
                  <a:lumMod val="75000"/>
                </a:schemeClr>
              </a:buClr>
            </a:pPr>
            <a:r>
              <a:rPr lang="sk-SK" sz="1000" b="1" dirty="0"/>
              <a:t>4.	</a:t>
            </a:r>
            <a:r>
              <a:rPr lang="sk-SK" sz="1000" b="1" dirty="0" err="1"/>
              <a:t>Kambisoly</a:t>
            </a:r>
            <a:r>
              <a:rPr lang="sk-SK" sz="1000" b="1" dirty="0"/>
              <a:t> (</a:t>
            </a:r>
            <a:r>
              <a:rPr lang="sk-SK" sz="1000" b="1" dirty="0" err="1"/>
              <a:t>kambizeme</a:t>
            </a:r>
            <a:r>
              <a:rPr lang="sk-SK" sz="1000" b="1" dirty="0"/>
              <a:t>)</a:t>
            </a:r>
            <a:r>
              <a:rPr lang="sk-SK" sz="1000" dirty="0"/>
              <a:t> – </a:t>
            </a:r>
            <a:r>
              <a:rPr lang="sk-SK" sz="1000" dirty="0" err="1"/>
              <a:t>eu</a:t>
            </a:r>
            <a:r>
              <a:rPr lang="sk-SK" sz="1000" dirty="0"/>
              <a:t>- až </a:t>
            </a:r>
            <a:r>
              <a:rPr lang="sk-SK" sz="1000" dirty="0" err="1"/>
              <a:t>oligobazické</a:t>
            </a:r>
            <a:r>
              <a:rPr lang="sk-SK" sz="1000" dirty="0"/>
              <a:t>, Vo vyšších horských systémoch sa kombinujú s podzolmi, </a:t>
            </a:r>
            <a:r>
              <a:rPr lang="sk-SK" sz="1000" dirty="0" err="1"/>
              <a:t>rankrami</a:t>
            </a:r>
            <a:r>
              <a:rPr lang="sk-SK" sz="1000" dirty="0"/>
              <a:t> a miestami s </a:t>
            </a:r>
            <a:r>
              <a:rPr lang="sk-SK" sz="1000" dirty="0" err="1"/>
              <a:t>rendzinami</a:t>
            </a:r>
            <a:r>
              <a:rPr lang="sk-SK" sz="1000" dirty="0"/>
              <a:t>. Tvoria pôdny pokryv vysočín a hornatín širokolistých a ihličnatých lesov Európy. Prejavuje sa tu vertikálna pôdna </a:t>
            </a:r>
            <a:r>
              <a:rPr lang="sk-SK" sz="1000" dirty="0" err="1"/>
              <a:t>zonalita</a:t>
            </a:r>
            <a:endParaRPr lang="sk-SK" sz="1000" dirty="0"/>
          </a:p>
          <a:p>
            <a:pPr lvl="1">
              <a:spcBef>
                <a:spcPts val="600"/>
              </a:spcBef>
              <a:buClr>
                <a:schemeClr val="tx2">
                  <a:lumMod val="75000"/>
                </a:schemeClr>
              </a:buClr>
            </a:pPr>
            <a:r>
              <a:rPr lang="sk-SK" sz="1000" b="1" dirty="0"/>
              <a:t>5.	Pôdny pokryv s prevahou černozemí </a:t>
            </a:r>
            <a:r>
              <a:rPr lang="sk-SK" sz="1000" dirty="0"/>
              <a:t>- patrí k najúrodnejším oblastiam Európy</a:t>
            </a:r>
          </a:p>
          <a:p>
            <a:pPr lvl="1">
              <a:spcBef>
                <a:spcPts val="600"/>
              </a:spcBef>
              <a:buClr>
                <a:schemeClr val="tx2">
                  <a:lumMod val="75000"/>
                </a:schemeClr>
              </a:buClr>
            </a:pPr>
            <a:r>
              <a:rPr lang="sk-SK" sz="1000" b="1" dirty="0"/>
              <a:t>6.	</a:t>
            </a:r>
            <a:r>
              <a:rPr lang="sk-SK" sz="1000" b="1" dirty="0" err="1"/>
              <a:t>Polopúštne</a:t>
            </a:r>
            <a:r>
              <a:rPr lang="sk-SK" sz="1000" b="1" dirty="0"/>
              <a:t> pôdy </a:t>
            </a:r>
            <a:r>
              <a:rPr lang="sk-SK" sz="1000" dirty="0"/>
              <a:t>– v </a:t>
            </a:r>
            <a:r>
              <a:rPr lang="sk-SK" sz="1000" dirty="0" err="1"/>
              <a:t>Prikaspickej</a:t>
            </a:r>
            <a:r>
              <a:rPr lang="sk-SK" sz="1000" dirty="0"/>
              <a:t> a </a:t>
            </a:r>
            <a:r>
              <a:rPr lang="sk-SK" sz="1000" dirty="0" err="1"/>
              <a:t>Kuroarakskej</a:t>
            </a:r>
            <a:r>
              <a:rPr lang="sk-SK" sz="1000" dirty="0"/>
              <a:t> nížine na východe kontinentu pri hranici so Strednou Áziou. Vyskytuje sa tu sekvencia pôd od </a:t>
            </a:r>
            <a:r>
              <a:rPr lang="sk-SK" sz="1000" dirty="0" err="1"/>
              <a:t>kaštanozemí</a:t>
            </a:r>
            <a:r>
              <a:rPr lang="sk-SK" sz="1000" dirty="0"/>
              <a:t> suchých stepí cez </a:t>
            </a:r>
            <a:r>
              <a:rPr lang="sk-SK" sz="1000" dirty="0" err="1"/>
              <a:t>xerozeme</a:t>
            </a:r>
            <a:r>
              <a:rPr lang="sk-SK" sz="1000" dirty="0"/>
              <a:t> (hnedé </a:t>
            </a:r>
            <a:r>
              <a:rPr lang="sk-SK" sz="1000" dirty="0" err="1"/>
              <a:t>polopúštne</a:t>
            </a:r>
            <a:r>
              <a:rPr lang="sk-SK" sz="1000" dirty="0"/>
              <a:t> pôdy) k </a:t>
            </a:r>
            <a:r>
              <a:rPr lang="sk-SK" sz="1000" dirty="0" err="1"/>
              <a:t>yermozemiam</a:t>
            </a:r>
            <a:r>
              <a:rPr lang="sk-SK" sz="1000" dirty="0"/>
              <a:t> (sivohnedé púštne pôdy) a </a:t>
            </a:r>
            <a:r>
              <a:rPr lang="sk-SK" sz="1000" dirty="0" err="1"/>
              <a:t>solončakom</a:t>
            </a:r>
            <a:endParaRPr lang="sk-SK" sz="1000" dirty="0"/>
          </a:p>
          <a:p>
            <a:pPr lvl="1">
              <a:spcBef>
                <a:spcPts val="600"/>
              </a:spcBef>
              <a:buClr>
                <a:schemeClr val="tx2">
                  <a:lumMod val="75000"/>
                </a:schemeClr>
              </a:buClr>
            </a:pPr>
            <a:r>
              <a:rPr lang="sk-SK" sz="1000" b="1" dirty="0"/>
              <a:t>7.	Južné oblasti Európy </a:t>
            </a:r>
            <a:r>
              <a:rPr lang="sk-SK" sz="1000" dirty="0"/>
              <a:t>– južne od Álp, okolie Stredozemného mora, Španielsko, južné Francúzsko, Apeniny, Balkán, Krym, Kaukaz - Dominujú </a:t>
            </a:r>
            <a:r>
              <a:rPr lang="sk-SK" sz="1000" dirty="0" err="1"/>
              <a:t>xerické</a:t>
            </a:r>
            <a:r>
              <a:rPr lang="sk-SK" sz="1000" dirty="0"/>
              <a:t> </a:t>
            </a:r>
            <a:r>
              <a:rPr lang="sk-SK" sz="1000" dirty="0" err="1"/>
              <a:t>kambizeme</a:t>
            </a:r>
            <a:r>
              <a:rPr lang="sk-SK" sz="1000" dirty="0"/>
              <a:t> (</a:t>
            </a:r>
            <a:r>
              <a:rPr lang="sk-SK" sz="1000" dirty="0" err="1"/>
              <a:t>skoricozeme</a:t>
            </a:r>
            <a:r>
              <a:rPr lang="sk-SK" sz="1000" dirty="0"/>
              <a:t>) a </a:t>
            </a:r>
            <a:r>
              <a:rPr lang="sk-SK" sz="1000" dirty="0" err="1"/>
              <a:t>chromozoly</a:t>
            </a:r>
            <a:r>
              <a:rPr lang="sk-SK" sz="1000" dirty="0"/>
              <a:t>. Vo vyšších polohách sa </a:t>
            </a:r>
            <a:r>
              <a:rPr lang="sk-SK" sz="1000" dirty="0" err="1"/>
              <a:t>kambizoly</a:t>
            </a:r>
            <a:r>
              <a:rPr lang="sk-SK" sz="1000" dirty="0"/>
              <a:t> postupne okysľujú</a:t>
            </a:r>
          </a:p>
          <a:p>
            <a:pPr lvl="1">
              <a:spcBef>
                <a:spcPts val="600"/>
              </a:spcBef>
              <a:buClr>
                <a:schemeClr val="tx2">
                  <a:lumMod val="75000"/>
                </a:schemeClr>
              </a:buClr>
            </a:pPr>
            <a:r>
              <a:rPr lang="sk-SK" sz="1000" b="1" dirty="0"/>
              <a:t>8.	Východné a južné pobrežie Čierneho mora </a:t>
            </a:r>
            <a:r>
              <a:rPr lang="sk-SK" sz="1000" dirty="0"/>
              <a:t>– svojrázny pôdny pokryv </a:t>
            </a:r>
            <a:r>
              <a:rPr lang="sk-SK" sz="1000" dirty="0" err="1"/>
              <a:t>ultizolov</a:t>
            </a:r>
            <a:r>
              <a:rPr lang="sk-SK" sz="1000" dirty="0"/>
              <a:t> a </a:t>
            </a:r>
            <a:r>
              <a:rPr lang="sk-SK" sz="1000" dirty="0" err="1"/>
              <a:t>chromozolov</a:t>
            </a:r>
            <a:r>
              <a:rPr lang="sk-SK" sz="1000" dirty="0"/>
              <a:t>, ovplyvnený vlhkým subtropickým podnebím</a:t>
            </a:r>
          </a:p>
          <a:p>
            <a:pPr lvl="1">
              <a:spcBef>
                <a:spcPts val="600"/>
              </a:spcBef>
              <a:buClr>
                <a:schemeClr val="tx2">
                  <a:lumMod val="75000"/>
                </a:schemeClr>
              </a:buClr>
            </a:pPr>
            <a:r>
              <a:rPr lang="sk-SK" sz="1000" b="1" dirty="0"/>
              <a:t>9.	Rozsiahle nížiny a delty riek v Európe </a:t>
            </a:r>
            <a:r>
              <a:rPr lang="sk-SK" sz="1000" dirty="0"/>
              <a:t>– s prevahou </a:t>
            </a:r>
            <a:r>
              <a:rPr lang="sk-SK" sz="1000" dirty="0" err="1"/>
              <a:t>fluvisolov</a:t>
            </a:r>
            <a:r>
              <a:rPr lang="sk-SK" sz="1000" dirty="0"/>
              <a:t>, ktoré sú veľmi úrodné</a:t>
            </a:r>
          </a:p>
          <a:p>
            <a:pPr lvl="1">
              <a:lnSpc>
                <a:spcPct val="150000"/>
              </a:lnSpc>
              <a:buClr>
                <a:schemeClr val="tx2">
                  <a:lumMod val="75000"/>
                </a:schemeClr>
              </a:buClr>
            </a:pPr>
            <a:endParaRPr lang="sk-SK" sz="1000" dirty="0"/>
          </a:p>
        </p:txBody>
      </p:sp>
    </p:spTree>
    <p:extLst>
      <p:ext uri="{BB962C8B-B14F-4D97-AF65-F5344CB8AC3E}">
        <p14:creationId xmlns:p14="http://schemas.microsoft.com/office/powerpoint/2010/main" val="13830815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4DDD0-AA2A-3CFA-D030-C7BE4D0D6AE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755B449-408C-1D78-9093-E14AA8645D8C}"/>
              </a:ext>
            </a:extLst>
          </p:cNvPr>
          <p:cNvSpPr>
            <a:spLocks noGrp="1"/>
          </p:cNvSpPr>
          <p:nvPr>
            <p:ph type="title"/>
          </p:nvPr>
        </p:nvSpPr>
        <p:spPr>
          <a:xfrm>
            <a:off x="395926" y="273377"/>
            <a:ext cx="10119674" cy="694812"/>
          </a:xfrm>
        </p:spPr>
        <p:txBody>
          <a:bodyPr>
            <a:normAutofit/>
          </a:bodyPr>
          <a:lstStyle/>
          <a:p>
            <a:r>
              <a:rPr lang="pt-BR" sz="3200" b="1" dirty="0"/>
              <a:t>Vybrané pôdne typy strednej Európy a Slovenska</a:t>
            </a:r>
          </a:p>
        </p:txBody>
      </p:sp>
      <p:sp>
        <p:nvSpPr>
          <p:cNvPr id="7" name="Zástupný objekt pre obsah 2">
            <a:extLst>
              <a:ext uri="{FF2B5EF4-FFF2-40B4-BE49-F238E27FC236}">
                <a16:creationId xmlns:a16="http://schemas.microsoft.com/office/drawing/2014/main" id="{7D414ED2-3A3A-1C51-24F7-FE4DFBC72E5B}"/>
              </a:ext>
            </a:extLst>
          </p:cNvPr>
          <p:cNvSpPr>
            <a:spLocks noGrp="1"/>
          </p:cNvSpPr>
          <p:nvPr>
            <p:ph idx="1"/>
          </p:nvPr>
        </p:nvSpPr>
        <p:spPr>
          <a:xfrm>
            <a:off x="304797" y="1082489"/>
            <a:ext cx="8783597" cy="5661210"/>
          </a:xfrm>
        </p:spPr>
        <p:txBody>
          <a:bodyPr>
            <a:noAutofit/>
          </a:bodyPr>
          <a:lstStyle/>
          <a:p>
            <a:pPr>
              <a:lnSpc>
                <a:spcPct val="150000"/>
              </a:lnSpc>
              <a:buClr>
                <a:schemeClr val="tx2">
                  <a:lumMod val="75000"/>
                </a:schemeClr>
              </a:buClr>
            </a:pPr>
            <a:r>
              <a:rPr lang="sk-SK" sz="1400" dirty="0"/>
              <a:t>Najvýznamnejší vplyv na pôdu tu majú </a:t>
            </a:r>
            <a:r>
              <a:rPr lang="sk-SK" sz="1400" b="1" dirty="0"/>
              <a:t>nadmorská výška, materská hornina, vegetácia a voda</a:t>
            </a:r>
          </a:p>
          <a:p>
            <a:pPr>
              <a:lnSpc>
                <a:spcPct val="150000"/>
              </a:lnSpc>
              <a:buClr>
                <a:schemeClr val="tx2">
                  <a:lumMod val="75000"/>
                </a:schemeClr>
              </a:buClr>
            </a:pPr>
            <a:r>
              <a:rPr lang="sk-SK" sz="1400" dirty="0"/>
              <a:t>Výsledkom pôsobenia týchto činiteľov je </a:t>
            </a:r>
            <a:r>
              <a:rPr lang="sk-SK" sz="1400" b="1" dirty="0"/>
              <a:t>pestrá skladba pôd</a:t>
            </a:r>
          </a:p>
          <a:p>
            <a:pPr>
              <a:lnSpc>
                <a:spcPct val="150000"/>
              </a:lnSpc>
              <a:buClr>
                <a:schemeClr val="tx2">
                  <a:lumMod val="75000"/>
                </a:schemeClr>
              </a:buClr>
            </a:pPr>
            <a:r>
              <a:rPr lang="sk-SK" sz="1400" dirty="0"/>
              <a:t>Z nich najviac sa vyskytujú:</a:t>
            </a:r>
          </a:p>
          <a:p>
            <a:pPr lvl="1">
              <a:lnSpc>
                <a:spcPct val="150000"/>
              </a:lnSpc>
              <a:buClr>
                <a:schemeClr val="tx2">
                  <a:lumMod val="75000"/>
                </a:schemeClr>
              </a:buClr>
            </a:pPr>
            <a:r>
              <a:rPr lang="sk-SK" sz="1200" dirty="0"/>
              <a:t>v nížinách: černozem, </a:t>
            </a:r>
            <a:r>
              <a:rPr lang="sk-SK" sz="1200" dirty="0" err="1"/>
              <a:t>hnedozem</a:t>
            </a:r>
            <a:endParaRPr lang="sk-SK" sz="1200" dirty="0"/>
          </a:p>
          <a:p>
            <a:pPr lvl="1">
              <a:lnSpc>
                <a:spcPct val="150000"/>
              </a:lnSpc>
              <a:buClr>
                <a:schemeClr val="tx2">
                  <a:lumMod val="75000"/>
                </a:schemeClr>
              </a:buClr>
            </a:pPr>
            <a:r>
              <a:rPr lang="sk-SK" sz="1200" dirty="0"/>
              <a:t>v kotlinách: </a:t>
            </a:r>
            <a:r>
              <a:rPr lang="sk-SK" sz="1200" dirty="0" err="1"/>
              <a:t>ilimerizovaná</a:t>
            </a:r>
            <a:r>
              <a:rPr lang="sk-SK" sz="1200" dirty="0"/>
              <a:t> pôda a </a:t>
            </a:r>
            <a:r>
              <a:rPr lang="sk-SK" sz="1200" dirty="0" err="1"/>
              <a:t>oglejené</a:t>
            </a:r>
            <a:r>
              <a:rPr lang="sk-SK" sz="1200" dirty="0"/>
              <a:t> pôdy</a:t>
            </a:r>
          </a:p>
          <a:p>
            <a:pPr lvl="1">
              <a:lnSpc>
                <a:spcPct val="150000"/>
              </a:lnSpc>
              <a:buClr>
                <a:schemeClr val="tx2">
                  <a:lumMod val="75000"/>
                </a:schemeClr>
              </a:buClr>
            </a:pPr>
            <a:r>
              <a:rPr lang="sk-SK" sz="1200" dirty="0"/>
              <a:t>v pohoriach: hnedé lesné pôdy, </a:t>
            </a:r>
            <a:r>
              <a:rPr lang="sk-SK" sz="1200" dirty="0" err="1"/>
              <a:t>rendziny</a:t>
            </a:r>
            <a:r>
              <a:rPr lang="sk-SK" sz="1200" dirty="0"/>
              <a:t>, podzoly, </a:t>
            </a:r>
            <a:r>
              <a:rPr lang="sk-SK" sz="1200" dirty="0" err="1"/>
              <a:t>rankre</a:t>
            </a:r>
            <a:endParaRPr lang="sk-SK" sz="1200" dirty="0"/>
          </a:p>
          <a:p>
            <a:pPr lvl="1">
              <a:lnSpc>
                <a:spcPct val="150000"/>
              </a:lnSpc>
              <a:buClr>
                <a:schemeClr val="tx2">
                  <a:lumMod val="75000"/>
                </a:schemeClr>
              </a:buClr>
            </a:pPr>
            <a:r>
              <a:rPr lang="sk-SK" sz="1200" dirty="0"/>
              <a:t>pri vodných tokoch: nivné pôdy, glejové pôdy, </a:t>
            </a:r>
            <a:r>
              <a:rPr lang="sk-SK" sz="1200" dirty="0" err="1"/>
              <a:t>čiernice</a:t>
            </a:r>
            <a:endParaRPr lang="sk-SK" sz="1200" dirty="0"/>
          </a:p>
        </p:txBody>
      </p:sp>
      <p:grpSp>
        <p:nvGrpSpPr>
          <p:cNvPr id="8" name="Group 7">
            <a:extLst>
              <a:ext uri="{FF2B5EF4-FFF2-40B4-BE49-F238E27FC236}">
                <a16:creationId xmlns:a16="http://schemas.microsoft.com/office/drawing/2014/main" id="{693FB160-B444-17B4-645A-43767A056AED}"/>
              </a:ext>
            </a:extLst>
          </p:cNvPr>
          <p:cNvGrpSpPr/>
          <p:nvPr/>
        </p:nvGrpSpPr>
        <p:grpSpPr>
          <a:xfrm>
            <a:off x="304797" y="0"/>
            <a:ext cx="9676734" cy="6858000"/>
            <a:chOff x="3599752" y="0"/>
            <a:chExt cx="9676734" cy="6858000"/>
          </a:xfrm>
        </p:grpSpPr>
        <p:pic>
          <p:nvPicPr>
            <p:cNvPr id="4" name="Picture 3">
              <a:extLst>
                <a:ext uri="{FF2B5EF4-FFF2-40B4-BE49-F238E27FC236}">
                  <a16:creationId xmlns:a16="http://schemas.microsoft.com/office/drawing/2014/main" id="{1B090DC1-4067-883A-1FE1-7CC05163EBAF}"/>
                </a:ext>
              </a:extLst>
            </p:cNvPr>
            <p:cNvPicPr>
              <a:picLocks noChangeAspect="1"/>
            </p:cNvPicPr>
            <p:nvPr/>
          </p:nvPicPr>
          <p:blipFill>
            <a:blip r:embed="rId2"/>
            <a:stretch>
              <a:fillRect/>
            </a:stretch>
          </p:blipFill>
          <p:spPr>
            <a:xfrm>
              <a:off x="3599752" y="0"/>
              <a:ext cx="4992496" cy="6858000"/>
            </a:xfrm>
            <a:prstGeom prst="rect">
              <a:avLst/>
            </a:prstGeom>
          </p:spPr>
        </p:pic>
        <p:pic>
          <p:nvPicPr>
            <p:cNvPr id="6" name="Picture 5">
              <a:extLst>
                <a:ext uri="{FF2B5EF4-FFF2-40B4-BE49-F238E27FC236}">
                  <a16:creationId xmlns:a16="http://schemas.microsoft.com/office/drawing/2014/main" id="{D305BB6B-72FA-D9A2-1B33-4E008107D522}"/>
                </a:ext>
              </a:extLst>
            </p:cNvPr>
            <p:cNvPicPr>
              <a:picLocks noChangeAspect="1"/>
            </p:cNvPicPr>
            <p:nvPr/>
          </p:nvPicPr>
          <p:blipFill>
            <a:blip r:embed="rId3"/>
            <a:srcRect l="861" r="1"/>
            <a:stretch/>
          </p:blipFill>
          <p:spPr>
            <a:xfrm>
              <a:off x="8373649" y="60435"/>
              <a:ext cx="4902837" cy="6791302"/>
            </a:xfrm>
            <a:prstGeom prst="rect">
              <a:avLst/>
            </a:prstGeom>
          </p:spPr>
        </p:pic>
      </p:grpSp>
      <p:pic>
        <p:nvPicPr>
          <p:cNvPr id="10" name="Picture 9">
            <a:extLst>
              <a:ext uri="{FF2B5EF4-FFF2-40B4-BE49-F238E27FC236}">
                <a16:creationId xmlns:a16="http://schemas.microsoft.com/office/drawing/2014/main" id="{D433F371-0627-2F2D-70D1-B9221C535B2E}"/>
              </a:ext>
            </a:extLst>
          </p:cNvPr>
          <p:cNvPicPr>
            <a:picLocks noChangeAspect="1"/>
          </p:cNvPicPr>
          <p:nvPr/>
        </p:nvPicPr>
        <p:blipFill>
          <a:blip r:embed="rId4"/>
          <a:stretch>
            <a:fillRect/>
          </a:stretch>
        </p:blipFill>
        <p:spPr>
          <a:xfrm>
            <a:off x="8749319" y="0"/>
            <a:ext cx="3347243" cy="6851737"/>
          </a:xfrm>
          <a:prstGeom prst="rect">
            <a:avLst/>
          </a:prstGeom>
        </p:spPr>
      </p:pic>
    </p:spTree>
    <p:extLst>
      <p:ext uri="{BB962C8B-B14F-4D97-AF65-F5344CB8AC3E}">
        <p14:creationId xmlns:p14="http://schemas.microsoft.com/office/powerpoint/2010/main" val="15509783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6F424-CF93-C1C6-E2BB-3A842D5C3F3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0F77A0E-ECC8-BE77-C6F8-C369FFBC2177}"/>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9AD97665-F5C0-6A1C-585F-DB7350A99579}"/>
              </a:ext>
            </a:extLst>
          </p:cNvPr>
          <p:cNvSpPr>
            <a:spLocks noGrp="1"/>
          </p:cNvSpPr>
          <p:nvPr>
            <p:ph idx="1"/>
          </p:nvPr>
        </p:nvSpPr>
        <p:spPr>
          <a:xfrm>
            <a:off x="304797" y="899160"/>
            <a:ext cx="5684527" cy="5844539"/>
          </a:xfrm>
        </p:spPr>
        <p:txBody>
          <a:bodyPr>
            <a:noAutofit/>
          </a:bodyPr>
          <a:lstStyle/>
          <a:p>
            <a:pPr marL="0" indent="0">
              <a:buNone/>
            </a:pPr>
            <a:r>
              <a:rPr lang="sk-SK" sz="1200" b="1" dirty="0" err="1"/>
              <a:t>Acrisols</a:t>
            </a:r>
            <a:r>
              <a:rPr lang="sk-SK" sz="1200" b="1" dirty="0"/>
              <a:t> (</a:t>
            </a:r>
            <a:r>
              <a:rPr lang="sk-SK" sz="1200" b="1" dirty="0" err="1"/>
              <a:t>Akrisoly</a:t>
            </a:r>
            <a:r>
              <a:rPr lang="sk-SK" sz="1200" b="1" dirty="0"/>
              <a:t>) </a:t>
            </a:r>
            <a:r>
              <a:rPr lang="sk-SK" sz="1200" dirty="0"/>
              <a:t>- </a:t>
            </a:r>
            <a:r>
              <a:rPr lang="sk-SK" sz="1200" b="1" dirty="0"/>
              <a:t>Pôdy s akumuláciou ílových minerálov s nízkou aktivitou v </a:t>
            </a:r>
            <a:r>
              <a:rPr lang="sk-SK" sz="1200" b="1" dirty="0" err="1"/>
              <a:t>podorničí</a:t>
            </a:r>
            <a:r>
              <a:rPr lang="sk-SK" sz="1200" b="1" dirty="0"/>
              <a:t> a nízkou bázickou saturáciou</a:t>
            </a:r>
            <a:r>
              <a:rPr lang="sk-SK" sz="1200" dirty="0"/>
              <a:t> (z latinského </a:t>
            </a:r>
            <a:r>
              <a:rPr lang="sk-SK" sz="1200" i="1" dirty="0" err="1"/>
              <a:t>acris</a:t>
            </a:r>
            <a:r>
              <a:rPr lang="sk-SK" sz="1200" i="1" dirty="0"/>
              <a:t> - v</a:t>
            </a:r>
            <a:r>
              <a:rPr lang="sk-SK" sz="1200" b="1" dirty="0"/>
              <a:t>eľmi kyslý</a:t>
            </a:r>
            <a:r>
              <a:rPr lang="sk-SK" sz="1200" dirty="0"/>
              <a:t>)</a:t>
            </a:r>
          </a:p>
          <a:p>
            <a:pPr marL="0" indent="0">
              <a:buNone/>
            </a:pPr>
            <a:r>
              <a:rPr lang="sk-SK" sz="1200" b="1" dirty="0"/>
              <a:t>Silne zvetrané pôdy</a:t>
            </a:r>
            <a:r>
              <a:rPr lang="sk-SK" sz="1200" dirty="0"/>
              <a:t>, ktoré sa vyskytujú v </a:t>
            </a:r>
            <a:r>
              <a:rPr lang="sk-SK" sz="1200" b="1" dirty="0"/>
              <a:t>teplých miernych oblastiach a vlhších častiach trópov a subtrópov</a:t>
            </a:r>
            <a:br>
              <a:rPr lang="sk-SK" sz="1200" dirty="0"/>
            </a:br>
            <a:r>
              <a:rPr lang="sk-SK" sz="1200" dirty="0"/>
              <a:t>Majú </a:t>
            </a:r>
            <a:r>
              <a:rPr lang="sk-SK" sz="1200" b="1" dirty="0"/>
              <a:t>zlé chemické vlastnosti, nízke množstvo živín, vysoký obsah hliníka a sú veľmi náchylné na eróziu</a:t>
            </a:r>
            <a:br>
              <a:rPr lang="sk-SK" sz="1200" dirty="0"/>
            </a:br>
            <a:r>
              <a:rPr lang="sk-SK" sz="1200" dirty="0"/>
              <a:t>Tieto faktory </a:t>
            </a:r>
            <a:r>
              <a:rPr lang="sk-SK" sz="1200" b="1" dirty="0"/>
              <a:t>výrazne obmedzujú ich využitie v poľnohospodárstve</a:t>
            </a:r>
            <a:br>
              <a:rPr lang="sk-SK" sz="1200" dirty="0"/>
            </a:br>
            <a:r>
              <a:rPr lang="sk-SK" sz="1200" dirty="0" err="1"/>
              <a:t>Akrisoly</a:t>
            </a:r>
            <a:r>
              <a:rPr lang="sk-SK" sz="1200" dirty="0"/>
              <a:t> sú podobné </a:t>
            </a:r>
            <a:r>
              <a:rPr lang="sk-SK" sz="1200" b="1" dirty="0"/>
              <a:t>červeno-žltým podzolovým pôdam Indonézie, červeným a žltým pôdam</a:t>
            </a:r>
            <a:r>
              <a:rPr lang="sk-SK" sz="1200" dirty="0"/>
              <a:t> a sú príbuzné </a:t>
            </a:r>
            <a:r>
              <a:rPr lang="sk-SK" sz="1200" b="1" dirty="0"/>
              <a:t>niektorým podskupinám </a:t>
            </a:r>
            <a:r>
              <a:rPr lang="sk-SK" sz="1200" b="1" dirty="0" err="1"/>
              <a:t>luvisolov</a:t>
            </a:r>
            <a:r>
              <a:rPr lang="sk-SK" sz="1200" b="1" dirty="0"/>
              <a:t> a </a:t>
            </a:r>
            <a:r>
              <a:rPr lang="sk-SK" sz="1200" b="1" dirty="0" err="1"/>
              <a:t>ultizolov</a:t>
            </a:r>
            <a:r>
              <a:rPr lang="sk-SK" sz="1200" dirty="0"/>
              <a:t> (podľa pôdnej taxonómie)</a:t>
            </a:r>
          </a:p>
          <a:p>
            <a:pPr>
              <a:lnSpc>
                <a:spcPct val="150000"/>
              </a:lnSpc>
              <a:buClr>
                <a:schemeClr val="tx2">
                  <a:lumMod val="75000"/>
                </a:schemeClr>
              </a:buClr>
            </a:pPr>
            <a:endParaRPr lang="sk-SK" sz="1200" dirty="0"/>
          </a:p>
        </p:txBody>
      </p:sp>
      <p:pic>
        <p:nvPicPr>
          <p:cNvPr id="4" name="Picture 3">
            <a:extLst>
              <a:ext uri="{FF2B5EF4-FFF2-40B4-BE49-F238E27FC236}">
                <a16:creationId xmlns:a16="http://schemas.microsoft.com/office/drawing/2014/main" id="{7733CA55-2700-9734-3158-600EB16F12AB}"/>
              </a:ext>
            </a:extLst>
          </p:cNvPr>
          <p:cNvPicPr>
            <a:picLocks noChangeAspect="1"/>
          </p:cNvPicPr>
          <p:nvPr/>
        </p:nvPicPr>
        <p:blipFill>
          <a:blip r:embed="rId2"/>
          <a:stretch>
            <a:fillRect/>
          </a:stretch>
        </p:blipFill>
        <p:spPr>
          <a:xfrm>
            <a:off x="1118392" y="3158677"/>
            <a:ext cx="3491708" cy="3699323"/>
          </a:xfrm>
          <a:prstGeom prst="rect">
            <a:avLst/>
          </a:prstGeom>
        </p:spPr>
      </p:pic>
      <p:pic>
        <p:nvPicPr>
          <p:cNvPr id="8" name="Picture 7">
            <a:extLst>
              <a:ext uri="{FF2B5EF4-FFF2-40B4-BE49-F238E27FC236}">
                <a16:creationId xmlns:a16="http://schemas.microsoft.com/office/drawing/2014/main" id="{F6515FC4-BB9E-DD66-D5F4-69AE1CA28127}"/>
              </a:ext>
            </a:extLst>
          </p:cNvPr>
          <p:cNvPicPr>
            <a:picLocks noChangeAspect="1"/>
          </p:cNvPicPr>
          <p:nvPr/>
        </p:nvPicPr>
        <p:blipFill>
          <a:blip r:embed="rId3"/>
          <a:stretch>
            <a:fillRect/>
          </a:stretch>
        </p:blipFill>
        <p:spPr>
          <a:xfrm>
            <a:off x="6920246" y="3145119"/>
            <a:ext cx="3491708" cy="3712881"/>
          </a:xfrm>
          <a:prstGeom prst="rect">
            <a:avLst/>
          </a:prstGeom>
        </p:spPr>
      </p:pic>
      <p:sp>
        <p:nvSpPr>
          <p:cNvPr id="5" name="Zástupný objekt pre obsah 2">
            <a:extLst>
              <a:ext uri="{FF2B5EF4-FFF2-40B4-BE49-F238E27FC236}">
                <a16:creationId xmlns:a16="http://schemas.microsoft.com/office/drawing/2014/main" id="{D1B012EE-EF3E-35AC-17B0-00718122BA0A}"/>
              </a:ext>
            </a:extLst>
          </p:cNvPr>
          <p:cNvSpPr txBox="1">
            <a:spLocks/>
          </p:cNvSpPr>
          <p:nvPr/>
        </p:nvSpPr>
        <p:spPr>
          <a:xfrm>
            <a:off x="5989324" y="899160"/>
            <a:ext cx="6202676"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sk-SK" sz="1200" b="1" dirty="0" err="1"/>
              <a:t>Albeluvisols</a:t>
            </a:r>
            <a:r>
              <a:rPr lang="sk-SK" sz="1200" b="1" dirty="0"/>
              <a:t> (</a:t>
            </a:r>
            <a:r>
              <a:rPr lang="sk-SK" sz="1200" b="1" dirty="0" err="1"/>
              <a:t>Albeluvizoly</a:t>
            </a:r>
            <a:r>
              <a:rPr lang="sk-SK" sz="1200" b="1" dirty="0"/>
              <a:t>)</a:t>
            </a:r>
            <a:r>
              <a:rPr lang="sk-SK" sz="1200" dirty="0"/>
              <a:t> - </a:t>
            </a:r>
            <a:r>
              <a:rPr lang="sk-SK" sz="1200" b="1" dirty="0"/>
              <a:t>Kyslá pôda s vybieleným horizontom prenikajúcim do ílového akumulačného horizontu</a:t>
            </a:r>
            <a:r>
              <a:rPr lang="sk-SK" sz="1200" dirty="0"/>
              <a:t> (z latinského </a:t>
            </a:r>
            <a:r>
              <a:rPr lang="sk-SK" sz="1200" i="1" dirty="0" err="1"/>
              <a:t>albus</a:t>
            </a:r>
            <a:r>
              <a:rPr lang="sk-SK" sz="1200" dirty="0"/>
              <a:t> - </a:t>
            </a:r>
            <a:r>
              <a:rPr lang="sk-SK" sz="1200" b="1" dirty="0"/>
              <a:t>biely</a:t>
            </a:r>
            <a:r>
              <a:rPr lang="sk-SK" sz="1200" dirty="0"/>
              <a:t>, a </a:t>
            </a:r>
            <a:r>
              <a:rPr lang="sk-SK" sz="1200" i="1" dirty="0" err="1"/>
              <a:t>eluere</a:t>
            </a:r>
            <a:r>
              <a:rPr lang="sk-SK" sz="1200" dirty="0"/>
              <a:t> - </a:t>
            </a:r>
            <a:r>
              <a:rPr lang="sk-SK" sz="1200" b="1" dirty="0"/>
              <a:t>vyplaviť</a:t>
            </a:r>
            <a:r>
              <a:rPr lang="sk-SK" sz="1200" dirty="0"/>
              <a:t>)</a:t>
            </a:r>
          </a:p>
          <a:p>
            <a:pPr marL="0" indent="0">
              <a:buNone/>
            </a:pPr>
            <a:r>
              <a:rPr lang="sk-SK" sz="1200" dirty="0"/>
              <a:t>Majú </a:t>
            </a:r>
            <a:r>
              <a:rPr lang="sk-SK" sz="1200" b="1" dirty="0"/>
              <a:t>akumuláciu ílu v </a:t>
            </a:r>
            <a:r>
              <a:rPr lang="sk-SK" sz="1200" b="1" dirty="0" err="1"/>
              <a:t>podorničí</a:t>
            </a:r>
            <a:r>
              <a:rPr lang="sk-SK" sz="1200" dirty="0"/>
              <a:t> s </a:t>
            </a:r>
            <a:r>
              <a:rPr lang="sk-SK" sz="1200" b="1" dirty="0"/>
              <a:t>nepravidelnou alebo narušenou hornou hranicou</a:t>
            </a:r>
            <a:r>
              <a:rPr lang="sk-SK" sz="1200" dirty="0"/>
              <a:t> a hlbokými prienikmi alebo </a:t>
            </a:r>
            <a:r>
              <a:rPr lang="sk-SK" sz="1200" b="1" dirty="0"/>
              <a:t>"jazyky" vybielenej pôdy</a:t>
            </a:r>
            <a:r>
              <a:rPr lang="sk-SK" sz="1200" dirty="0"/>
              <a:t> do </a:t>
            </a:r>
            <a:r>
              <a:rPr lang="sk-SK" sz="1200" dirty="0" err="1"/>
              <a:t>iluviálneho</a:t>
            </a:r>
            <a:r>
              <a:rPr lang="sk-SK" sz="1200" dirty="0"/>
              <a:t> horizontu</a:t>
            </a:r>
            <a:br>
              <a:rPr lang="sk-SK" sz="1200" dirty="0"/>
            </a:br>
            <a:r>
              <a:rPr lang="sk-SK" sz="1200" dirty="0"/>
              <a:t>Typické </a:t>
            </a:r>
            <a:r>
              <a:rPr lang="sk-SK" sz="1200" b="1" dirty="0"/>
              <a:t>„</a:t>
            </a:r>
            <a:r>
              <a:rPr lang="sk-SK" sz="1200" b="1" dirty="0" err="1"/>
              <a:t>albeluvické</a:t>
            </a:r>
            <a:r>
              <a:rPr lang="sk-SK" sz="1200" b="1" dirty="0"/>
              <a:t> jazyky“</a:t>
            </a:r>
            <a:r>
              <a:rPr lang="sk-SK" sz="1200" dirty="0"/>
              <a:t> sú zvyčajne </a:t>
            </a:r>
            <a:r>
              <a:rPr lang="sk-SK" sz="1200" b="1" dirty="0"/>
              <a:t>výsledkom procesov striedavého zamŕzania a rozmŕzania</a:t>
            </a:r>
            <a:r>
              <a:rPr lang="sk-SK" sz="1200" dirty="0"/>
              <a:t> v </a:t>
            </a:r>
            <a:r>
              <a:rPr lang="sk-SK" sz="1200" b="1" dirty="0" err="1"/>
              <a:t>periglaciálnych</a:t>
            </a:r>
            <a:r>
              <a:rPr lang="sk-SK" sz="1200" b="1" dirty="0"/>
              <a:t> podmienkach</a:t>
            </a:r>
            <a:r>
              <a:rPr lang="sk-SK" sz="1200" dirty="0"/>
              <a:t> a často vytvárajú </a:t>
            </a:r>
            <a:r>
              <a:rPr lang="sk-SK" sz="1200" b="1" dirty="0"/>
              <a:t>polygonálnu sieť v horizontálnych rezoch</a:t>
            </a:r>
            <a:br>
              <a:rPr lang="sk-SK" sz="1200" dirty="0"/>
            </a:br>
            <a:r>
              <a:rPr lang="sk-SK" sz="1200" dirty="0" err="1"/>
              <a:t>Albeluvizoly</a:t>
            </a:r>
            <a:r>
              <a:rPr lang="sk-SK" sz="1200" dirty="0"/>
              <a:t> sa </a:t>
            </a:r>
            <a:r>
              <a:rPr lang="sk-SK" sz="1200" b="1" dirty="0"/>
              <a:t>nachádzajú hlavne vo vlhkých a chladných miernych oblastiach</a:t>
            </a:r>
            <a:br>
              <a:rPr lang="sk-SK" sz="1200" dirty="0"/>
            </a:br>
            <a:r>
              <a:rPr lang="sk-SK" sz="1200" dirty="0"/>
              <a:t>Sú známe aj ako </a:t>
            </a:r>
            <a:r>
              <a:rPr lang="sk-SK" sz="1200" b="1" dirty="0" err="1"/>
              <a:t>podzoluvisoly</a:t>
            </a:r>
            <a:r>
              <a:rPr lang="sk-SK" sz="1200" b="1" dirty="0"/>
              <a:t> (FAO), </a:t>
            </a:r>
            <a:r>
              <a:rPr lang="sk-SK" sz="1200" b="1" dirty="0" err="1"/>
              <a:t>ortopodzolové</a:t>
            </a:r>
            <a:r>
              <a:rPr lang="sk-SK" sz="1200" b="1" dirty="0"/>
              <a:t> pôdy (Rusko)</a:t>
            </a:r>
            <a:r>
              <a:rPr lang="sk-SK" sz="1200" dirty="0"/>
              <a:t> a patria medzi viaceré podskupiny </a:t>
            </a:r>
            <a:r>
              <a:rPr lang="sk-SK" sz="1200" b="1" dirty="0" err="1"/>
              <a:t>luvisolov</a:t>
            </a:r>
            <a:r>
              <a:rPr lang="sk-SK" sz="1200" dirty="0"/>
              <a:t> v pôdnej taxonómii</a:t>
            </a:r>
          </a:p>
          <a:p>
            <a:pPr>
              <a:lnSpc>
                <a:spcPct val="150000"/>
              </a:lnSpc>
              <a:buClr>
                <a:schemeClr val="tx2">
                  <a:lumMod val="75000"/>
                </a:schemeClr>
              </a:buClr>
            </a:pPr>
            <a:endParaRPr lang="sk-SK" sz="1200" dirty="0"/>
          </a:p>
        </p:txBody>
      </p:sp>
    </p:spTree>
    <p:extLst>
      <p:ext uri="{BB962C8B-B14F-4D97-AF65-F5344CB8AC3E}">
        <p14:creationId xmlns:p14="http://schemas.microsoft.com/office/powerpoint/2010/main" val="473384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AB94A-2A2E-9187-A1A2-2CC6B316F86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631414C-D8DE-90E5-8F9F-D996BBF822AC}"/>
              </a:ext>
            </a:extLst>
          </p:cNvPr>
          <p:cNvSpPr>
            <a:spLocks noGrp="1"/>
          </p:cNvSpPr>
          <p:nvPr>
            <p:ph type="title"/>
          </p:nvPr>
        </p:nvSpPr>
        <p:spPr>
          <a:xfrm>
            <a:off x="395926" y="273377"/>
            <a:ext cx="10119674" cy="694812"/>
          </a:xfrm>
        </p:spPr>
        <p:txBody>
          <a:bodyPr>
            <a:normAutofit/>
          </a:bodyPr>
          <a:lstStyle/>
          <a:p>
            <a:r>
              <a:rPr lang="pt-BR" sz="3200" b="1" dirty="0"/>
              <a:t>Zákonitosti rozšírenia pôd</a:t>
            </a:r>
          </a:p>
        </p:txBody>
      </p:sp>
      <p:sp>
        <p:nvSpPr>
          <p:cNvPr id="7" name="Zástupný objekt pre obsah 2">
            <a:extLst>
              <a:ext uri="{FF2B5EF4-FFF2-40B4-BE49-F238E27FC236}">
                <a16:creationId xmlns:a16="http://schemas.microsoft.com/office/drawing/2014/main" id="{DFEC4BC6-9331-F2A7-3D63-403A9DE401C8}"/>
              </a:ext>
            </a:extLst>
          </p:cNvPr>
          <p:cNvSpPr>
            <a:spLocks noGrp="1"/>
          </p:cNvSpPr>
          <p:nvPr>
            <p:ph idx="1"/>
          </p:nvPr>
        </p:nvSpPr>
        <p:spPr>
          <a:xfrm>
            <a:off x="304797" y="968189"/>
            <a:ext cx="11656543" cy="5775510"/>
          </a:xfrm>
        </p:spPr>
        <p:txBody>
          <a:bodyPr>
            <a:noAutofit/>
          </a:bodyPr>
          <a:lstStyle/>
          <a:p>
            <a:pPr>
              <a:lnSpc>
                <a:spcPct val="150000"/>
              </a:lnSpc>
              <a:buClr>
                <a:schemeClr val="tx2">
                  <a:lumMod val="75000"/>
                </a:schemeClr>
              </a:buClr>
            </a:pPr>
            <a:r>
              <a:rPr lang="sk-SK" sz="1200" b="1" dirty="0" err="1"/>
              <a:t>Zonálne</a:t>
            </a:r>
            <a:r>
              <a:rPr lang="sk-SK" sz="1200" b="1" dirty="0"/>
              <a:t> typy pôd:</a:t>
            </a:r>
          </a:p>
          <a:p>
            <a:pPr lvl="1">
              <a:lnSpc>
                <a:spcPct val="150000"/>
              </a:lnSpc>
              <a:buClr>
                <a:schemeClr val="tx2">
                  <a:lumMod val="75000"/>
                </a:schemeClr>
              </a:buClr>
            </a:pPr>
            <a:r>
              <a:rPr lang="sk-SK" sz="1200" b="1" dirty="0" err="1"/>
              <a:t>Nepremývavý</a:t>
            </a:r>
            <a:r>
              <a:rPr lang="sk-SK" sz="1200" b="1" dirty="0"/>
              <a:t> režim - </a:t>
            </a:r>
            <a:r>
              <a:rPr lang="sk-SK" sz="1200" dirty="0"/>
              <a:t>Vyrovnaná bilancia medzi výparom a zrážkami. </a:t>
            </a:r>
            <a:br>
              <a:rPr lang="sk-SK" sz="1200" dirty="0"/>
            </a:br>
            <a:r>
              <a:rPr lang="sk-SK" sz="1200" dirty="0"/>
              <a:t>V pôde je rovnováha medzi presakovaním vody a pôdnych roztokov </a:t>
            </a:r>
            <a:br>
              <a:rPr lang="sk-SK" sz="1200" dirty="0"/>
            </a:br>
            <a:r>
              <a:rPr lang="sk-SK" sz="1200" dirty="0"/>
              <a:t>nadol a vzlínaním nahor. Pôdy sú minerálne bohaté. Ich reakcia </a:t>
            </a:r>
            <a:br>
              <a:rPr lang="sk-SK" sz="1200" dirty="0"/>
            </a:br>
            <a:r>
              <a:rPr lang="sk-SK" sz="1200" dirty="0"/>
              <a:t>je neutrálna. Vyskytuje sa v nadmorských výškach 100-300 m n. m.  </a:t>
            </a:r>
            <a:br>
              <a:rPr lang="sk-SK" sz="1200" dirty="0"/>
            </a:br>
            <a:r>
              <a:rPr lang="sk-SK" sz="1200" dirty="0"/>
              <a:t>Vznikajú </a:t>
            </a:r>
            <a:r>
              <a:rPr lang="sk-SK" sz="1200" b="1" dirty="0"/>
              <a:t>černozeme </a:t>
            </a:r>
            <a:r>
              <a:rPr lang="sk-SK" sz="1200" dirty="0"/>
              <a:t>(modálne, </a:t>
            </a:r>
            <a:r>
              <a:rPr lang="sk-SK" sz="1200" dirty="0" err="1"/>
              <a:t>kultizemné</a:t>
            </a:r>
            <a:r>
              <a:rPr lang="sk-SK" sz="1200" dirty="0"/>
              <a:t>, hnedozemné, </a:t>
            </a:r>
            <a:r>
              <a:rPr lang="sk-SK" sz="1200" dirty="0" err="1"/>
              <a:t>luvizemné</a:t>
            </a:r>
            <a:r>
              <a:rPr lang="sk-SK" sz="1200" dirty="0"/>
              <a:t>, </a:t>
            </a:r>
            <a:r>
              <a:rPr lang="sk-SK" sz="1200" dirty="0" err="1"/>
              <a:t>čiernicové</a:t>
            </a:r>
            <a:r>
              <a:rPr lang="sk-SK" sz="1200" dirty="0"/>
              <a:t>, </a:t>
            </a:r>
            <a:r>
              <a:rPr lang="sk-SK" sz="1200" dirty="0" err="1"/>
              <a:t>slaniskové</a:t>
            </a:r>
            <a:r>
              <a:rPr lang="sk-SK" sz="1200" dirty="0"/>
              <a:t>)</a:t>
            </a:r>
          </a:p>
          <a:p>
            <a:pPr lvl="1">
              <a:lnSpc>
                <a:spcPct val="150000"/>
              </a:lnSpc>
              <a:buClr>
                <a:schemeClr val="tx2">
                  <a:lumMod val="75000"/>
                </a:schemeClr>
              </a:buClr>
            </a:pPr>
            <a:r>
              <a:rPr lang="sk-SK" sz="1200" b="1" dirty="0"/>
              <a:t>Periodicky premývaný režim -</a:t>
            </a:r>
            <a:r>
              <a:rPr lang="sk-SK" sz="1200" dirty="0"/>
              <a:t> Vyskytuje sa v nadmorských výškach 250-600 m n. m. Sú to úpätia hôr a kotliny. Príjem vody je vyšší ako spotreba. Len v lete sa premývanie zastavuje (</a:t>
            </a:r>
            <a:r>
              <a:rPr lang="sk-SK" sz="1200" b="1" dirty="0" err="1"/>
              <a:t>Hnedozem</a:t>
            </a:r>
            <a:r>
              <a:rPr lang="sk-SK" sz="1200" b="1" dirty="0"/>
              <a:t>, </a:t>
            </a:r>
            <a:r>
              <a:rPr lang="sk-SK" sz="1200" b="1" dirty="0" err="1"/>
              <a:t>Luvizem</a:t>
            </a:r>
            <a:r>
              <a:rPr lang="sk-SK" sz="1200" b="1" dirty="0"/>
              <a:t>, </a:t>
            </a:r>
            <a:r>
              <a:rPr lang="sk-SK" sz="1200" b="1" dirty="0" err="1"/>
              <a:t>Pseudoglej</a:t>
            </a:r>
            <a:r>
              <a:rPr lang="sk-SK" sz="1200" dirty="0"/>
              <a:t>)</a:t>
            </a:r>
          </a:p>
          <a:p>
            <a:pPr lvl="1">
              <a:lnSpc>
                <a:spcPct val="150000"/>
              </a:lnSpc>
              <a:buClr>
                <a:schemeClr val="tx2">
                  <a:lumMod val="75000"/>
                </a:schemeClr>
              </a:buClr>
            </a:pPr>
            <a:r>
              <a:rPr lang="sk-SK" sz="1200" b="1" dirty="0"/>
              <a:t>Premývaný režim </a:t>
            </a:r>
            <a:r>
              <a:rPr lang="sk-SK" sz="1200" dirty="0"/>
              <a:t>- Prevláda v nadmorských výškach nad 600 m, kde je dosť vody zo zrážok a nižšie teploty. Výpar je obmedzený. Voda rozpúšťa CaCO3, humus a živiny, ktoré sa hromadia v spodných častiach profilu. Pôdy sú minerálne chudobné a majú kyslú reakciu (</a:t>
            </a:r>
            <a:r>
              <a:rPr lang="sk-SK" sz="1200" b="1" dirty="0" err="1"/>
              <a:t>Kambizem</a:t>
            </a:r>
            <a:r>
              <a:rPr lang="sk-SK" sz="1200" b="1" dirty="0"/>
              <a:t>, Podzol</a:t>
            </a:r>
            <a:r>
              <a:rPr lang="sk-SK" sz="1200" dirty="0"/>
              <a:t>)</a:t>
            </a:r>
          </a:p>
          <a:p>
            <a:pPr lvl="1">
              <a:lnSpc>
                <a:spcPct val="150000"/>
              </a:lnSpc>
              <a:buClr>
                <a:schemeClr val="tx2">
                  <a:lumMod val="75000"/>
                </a:schemeClr>
              </a:buClr>
            </a:pPr>
            <a:r>
              <a:rPr lang="sk-SK" sz="1200" b="1" dirty="0"/>
              <a:t>Mrazový vodný režim </a:t>
            </a:r>
            <a:r>
              <a:rPr lang="sk-SK" sz="1200" dirty="0"/>
              <a:t>- Vyskytuje sa v podmienkach s úhrnom zrážok 1400 – 2000 mm ročne a teplotou 0 až -3 °C. Substrátom sú obvykle silikátové horniny a vegetáciu tvoria alpínske lúky. Vzniká tu nekvalitný humus. (</a:t>
            </a:r>
            <a:r>
              <a:rPr lang="sk-SK" sz="1200" b="1" dirty="0" err="1"/>
              <a:t>Ranker</a:t>
            </a:r>
            <a:r>
              <a:rPr lang="sk-SK" sz="1200" dirty="0"/>
              <a:t>)</a:t>
            </a:r>
          </a:p>
          <a:p>
            <a:pPr>
              <a:lnSpc>
                <a:spcPct val="150000"/>
              </a:lnSpc>
              <a:buClr>
                <a:schemeClr val="tx2">
                  <a:lumMod val="75000"/>
                </a:schemeClr>
              </a:buClr>
            </a:pPr>
            <a:r>
              <a:rPr lang="sk-SK" sz="1200" b="1" dirty="0" err="1"/>
              <a:t>Azonálne</a:t>
            </a:r>
            <a:r>
              <a:rPr lang="sk-SK" sz="1200" b="1" dirty="0"/>
              <a:t> typy pôd:</a:t>
            </a:r>
            <a:r>
              <a:rPr lang="sk-SK" sz="1200" dirty="0"/>
              <a:t> </a:t>
            </a:r>
          </a:p>
          <a:p>
            <a:pPr lvl="1">
              <a:lnSpc>
                <a:spcPct val="150000"/>
              </a:lnSpc>
              <a:buClr>
                <a:schemeClr val="tx2">
                  <a:lumMod val="75000"/>
                </a:schemeClr>
              </a:buClr>
            </a:pPr>
            <a:r>
              <a:rPr lang="sk-SK" sz="1200" dirty="0"/>
              <a:t>Rozšírenie tohto typu pôd je určené najmä materskou horninou a prítomnosťou hladiny podzemných vôd blízko pod povrchom. Horniny pôsobia svojim chemizmom. Typickým predstaviteľom je </a:t>
            </a:r>
            <a:r>
              <a:rPr lang="sk-SK" sz="1200" b="1" dirty="0" err="1"/>
              <a:t>Rendzina</a:t>
            </a:r>
            <a:r>
              <a:rPr lang="sk-SK" sz="1200" dirty="0"/>
              <a:t>, ktorá vzniká na karbonátoch (vápence, dolomity, sliene, travertíny), </a:t>
            </a:r>
            <a:r>
              <a:rPr lang="sk-SK" sz="1200" b="1" dirty="0" err="1"/>
              <a:t>Pararendziny</a:t>
            </a:r>
            <a:r>
              <a:rPr lang="sk-SK" sz="1200" b="1" dirty="0"/>
              <a:t> </a:t>
            </a:r>
            <a:r>
              <a:rPr lang="sk-SK" sz="1200" dirty="0"/>
              <a:t>vznikajú na </a:t>
            </a:r>
            <a:r>
              <a:rPr lang="sk-SK" sz="1200" dirty="0" err="1"/>
              <a:t>karbonátovo</a:t>
            </a:r>
            <a:r>
              <a:rPr lang="sk-SK" sz="1200" dirty="0"/>
              <a:t>-silikátových horninách (nečistý vápenec, vápnitý piesok a pieskovec, bridlica) Ďalšie </a:t>
            </a:r>
            <a:r>
              <a:rPr lang="sk-SK" sz="1200" dirty="0" err="1"/>
              <a:t>azonálne</a:t>
            </a:r>
            <a:r>
              <a:rPr lang="sk-SK" sz="1200" dirty="0"/>
              <a:t> typy pôd – </a:t>
            </a:r>
            <a:r>
              <a:rPr lang="sk-SK" sz="1200" b="1" dirty="0" err="1"/>
              <a:t>Regozem</a:t>
            </a:r>
            <a:r>
              <a:rPr lang="sk-SK" sz="1200" b="1" dirty="0"/>
              <a:t>, </a:t>
            </a:r>
            <a:r>
              <a:rPr lang="sk-SK" sz="1200" b="1" dirty="0" err="1"/>
              <a:t>Fluvizem</a:t>
            </a:r>
            <a:r>
              <a:rPr lang="sk-SK" sz="1200" b="1" dirty="0"/>
              <a:t>, </a:t>
            </a:r>
            <a:r>
              <a:rPr lang="sk-SK" sz="1200" b="1" dirty="0" err="1"/>
              <a:t>Čiernica</a:t>
            </a:r>
            <a:r>
              <a:rPr lang="sk-SK" sz="1200" b="1" dirty="0"/>
              <a:t>, </a:t>
            </a:r>
            <a:r>
              <a:rPr lang="sk-SK" sz="1200" b="1" dirty="0" err="1"/>
              <a:t>Luvizem</a:t>
            </a:r>
            <a:r>
              <a:rPr lang="sk-SK" sz="1200" b="1" dirty="0"/>
              <a:t>...</a:t>
            </a:r>
          </a:p>
        </p:txBody>
      </p:sp>
      <p:pic>
        <p:nvPicPr>
          <p:cNvPr id="4" name="Picture 3">
            <a:extLst>
              <a:ext uri="{FF2B5EF4-FFF2-40B4-BE49-F238E27FC236}">
                <a16:creationId xmlns:a16="http://schemas.microsoft.com/office/drawing/2014/main" id="{9FC9FF78-1102-2AFE-3F61-A04D361D98C9}"/>
              </a:ext>
            </a:extLst>
          </p:cNvPr>
          <p:cNvPicPr>
            <a:picLocks noChangeAspect="1"/>
          </p:cNvPicPr>
          <p:nvPr/>
        </p:nvPicPr>
        <p:blipFill>
          <a:blip r:embed="rId2"/>
          <a:stretch>
            <a:fillRect/>
          </a:stretch>
        </p:blipFill>
        <p:spPr>
          <a:xfrm>
            <a:off x="6715125" y="0"/>
            <a:ext cx="5476875" cy="2534210"/>
          </a:xfrm>
          <a:prstGeom prst="rect">
            <a:avLst/>
          </a:prstGeom>
        </p:spPr>
      </p:pic>
    </p:spTree>
    <p:extLst>
      <p:ext uri="{BB962C8B-B14F-4D97-AF65-F5344CB8AC3E}">
        <p14:creationId xmlns:p14="http://schemas.microsoft.com/office/powerpoint/2010/main" val="423999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13113-6374-9AFC-874C-014B87BE27E2}"/>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DA84B32E-947B-5A9E-ECE5-7FEEF305A28F}"/>
              </a:ext>
            </a:extLst>
          </p:cNvPr>
          <p:cNvPicPr>
            <a:picLocks noChangeAspect="1"/>
          </p:cNvPicPr>
          <p:nvPr/>
        </p:nvPicPr>
        <p:blipFill>
          <a:blip r:embed="rId2"/>
          <a:stretch>
            <a:fillRect/>
          </a:stretch>
        </p:blipFill>
        <p:spPr>
          <a:xfrm>
            <a:off x="6920247" y="3129726"/>
            <a:ext cx="3491708" cy="3728274"/>
          </a:xfrm>
          <a:prstGeom prst="rect">
            <a:avLst/>
          </a:prstGeom>
        </p:spPr>
      </p:pic>
      <p:pic>
        <p:nvPicPr>
          <p:cNvPr id="6" name="Picture 5">
            <a:extLst>
              <a:ext uri="{FF2B5EF4-FFF2-40B4-BE49-F238E27FC236}">
                <a16:creationId xmlns:a16="http://schemas.microsoft.com/office/drawing/2014/main" id="{C4E74A0D-6D90-3541-80D2-B6DBE5AF8500}"/>
              </a:ext>
            </a:extLst>
          </p:cNvPr>
          <p:cNvPicPr>
            <a:picLocks noChangeAspect="1"/>
          </p:cNvPicPr>
          <p:nvPr/>
        </p:nvPicPr>
        <p:blipFill>
          <a:blip r:embed="rId3"/>
          <a:stretch>
            <a:fillRect/>
          </a:stretch>
        </p:blipFill>
        <p:spPr>
          <a:xfrm>
            <a:off x="1118393" y="3120596"/>
            <a:ext cx="3491708" cy="3737404"/>
          </a:xfrm>
          <a:prstGeom prst="rect">
            <a:avLst/>
          </a:prstGeom>
        </p:spPr>
      </p:pic>
      <p:sp>
        <p:nvSpPr>
          <p:cNvPr id="2" name="Nadpis 1">
            <a:extLst>
              <a:ext uri="{FF2B5EF4-FFF2-40B4-BE49-F238E27FC236}">
                <a16:creationId xmlns:a16="http://schemas.microsoft.com/office/drawing/2014/main" id="{63E31D48-F43C-6CA2-D4E2-A294D32D6B97}"/>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055C3494-ED40-9B47-1291-0D65A3294C6E}"/>
              </a:ext>
            </a:extLst>
          </p:cNvPr>
          <p:cNvSpPr>
            <a:spLocks noGrp="1"/>
          </p:cNvSpPr>
          <p:nvPr>
            <p:ph idx="1"/>
          </p:nvPr>
        </p:nvSpPr>
        <p:spPr>
          <a:xfrm>
            <a:off x="304797" y="899160"/>
            <a:ext cx="5684527" cy="5844539"/>
          </a:xfrm>
        </p:spPr>
        <p:txBody>
          <a:bodyPr>
            <a:noAutofit/>
          </a:bodyPr>
          <a:lstStyle/>
          <a:p>
            <a:pPr marL="0" indent="0">
              <a:buNone/>
            </a:pPr>
            <a:r>
              <a:rPr lang="sk-SK" sz="1200" b="1" dirty="0" err="1"/>
              <a:t>Andosols</a:t>
            </a:r>
            <a:r>
              <a:rPr lang="sk-SK" sz="1200" b="1" dirty="0"/>
              <a:t> (</a:t>
            </a:r>
            <a:r>
              <a:rPr lang="sk-SK" sz="1200" b="1" dirty="0" err="1"/>
              <a:t>Andosoly</a:t>
            </a:r>
            <a:r>
              <a:rPr lang="sk-SK" sz="1200" b="1" dirty="0"/>
              <a:t>) </a:t>
            </a:r>
            <a:r>
              <a:rPr lang="sk-SK" sz="1200" dirty="0"/>
              <a:t>- </a:t>
            </a:r>
            <a:r>
              <a:rPr lang="sk-SK" sz="1100" b="1" dirty="0"/>
              <a:t>Mladá pôda vyvinutá z ľahko </a:t>
            </a:r>
            <a:r>
              <a:rPr lang="sk-SK" sz="1100" b="1" dirty="0" err="1"/>
              <a:t>zvetrateľných</a:t>
            </a:r>
            <a:r>
              <a:rPr lang="sk-SK" sz="1100" b="1" dirty="0"/>
              <a:t> sopečných usadenín</a:t>
            </a:r>
            <a:r>
              <a:rPr lang="sk-SK" sz="1100" dirty="0"/>
              <a:t> (z japončiny „</a:t>
            </a:r>
            <a:r>
              <a:rPr lang="sk-SK" sz="1100" i="1" dirty="0" err="1"/>
              <a:t>an</a:t>
            </a:r>
            <a:r>
              <a:rPr lang="sk-SK" sz="1100" i="1" dirty="0"/>
              <a:t>“</a:t>
            </a:r>
            <a:r>
              <a:rPr lang="sk-SK" sz="1100" dirty="0"/>
              <a:t> – </a:t>
            </a:r>
            <a:r>
              <a:rPr lang="sk-SK" sz="1100" b="1" dirty="0"/>
              <a:t>čierny</a:t>
            </a:r>
            <a:r>
              <a:rPr lang="sk-SK" sz="1100" dirty="0"/>
              <a:t> a „</a:t>
            </a:r>
            <a:r>
              <a:rPr lang="sk-SK" sz="1100" i="1" dirty="0"/>
              <a:t>do“</a:t>
            </a:r>
            <a:r>
              <a:rPr lang="sk-SK" sz="1100" dirty="0"/>
              <a:t> – </a:t>
            </a:r>
            <a:r>
              <a:rPr lang="sk-SK" sz="1100" b="1" dirty="0"/>
              <a:t>pôda</a:t>
            </a:r>
            <a:r>
              <a:rPr lang="sk-SK" sz="1100" dirty="0"/>
              <a:t>)</a:t>
            </a:r>
          </a:p>
          <a:p>
            <a:pPr marL="0" indent="0">
              <a:buNone/>
            </a:pPr>
            <a:r>
              <a:rPr lang="sk-SK" sz="1100" dirty="0"/>
              <a:t>Väčšina </a:t>
            </a:r>
            <a:r>
              <a:rPr lang="sk-SK" sz="1100" dirty="0" err="1"/>
              <a:t>andosolov</a:t>
            </a:r>
            <a:r>
              <a:rPr lang="sk-SK" sz="1100" dirty="0"/>
              <a:t> vzniká z </a:t>
            </a:r>
            <a:r>
              <a:rPr lang="sk-SK" sz="1100" b="1" dirty="0"/>
              <a:t>vulkanického výbuchového materiálu</a:t>
            </a:r>
            <a:r>
              <a:rPr lang="sk-SK" sz="1100" dirty="0"/>
              <a:t> (</a:t>
            </a:r>
            <a:r>
              <a:rPr lang="sk-SK" sz="1100" i="1" dirty="0"/>
              <a:t>sopečný popol, pemza, troska</a:t>
            </a:r>
            <a:r>
              <a:rPr lang="sk-SK" sz="1100" dirty="0"/>
              <a:t>) a súvisiacich materských hornín</a:t>
            </a:r>
            <a:br>
              <a:rPr lang="sk-SK" sz="1100" dirty="0"/>
            </a:br>
            <a:r>
              <a:rPr lang="sk-SK" sz="1100" b="1" dirty="0"/>
              <a:t>Rýchle chemické zvetrávanie pórovitých, priepustných a jemnozrnných minerálnych materiálov</a:t>
            </a:r>
            <a:r>
              <a:rPr lang="sk-SK" sz="1100" dirty="0"/>
              <a:t>, v </a:t>
            </a:r>
            <a:r>
              <a:rPr lang="sk-SK" sz="1100" b="1" dirty="0"/>
              <a:t>prítomnosti organickej hmoty</a:t>
            </a:r>
            <a:r>
              <a:rPr lang="sk-SK" sz="1100" dirty="0"/>
              <a:t>, zvyčajne vedie k </a:t>
            </a:r>
            <a:r>
              <a:rPr lang="sk-SK" sz="1100" b="1" dirty="0"/>
              <a:t>rýchlemu vývoju pôdnych profilov</a:t>
            </a:r>
            <a:br>
              <a:rPr lang="sk-SK" sz="1100" dirty="0"/>
            </a:br>
            <a:r>
              <a:rPr lang="sk-SK" sz="1100" dirty="0"/>
              <a:t>Tmavá </a:t>
            </a:r>
            <a:r>
              <a:rPr lang="sk-SK" sz="1100" b="1" dirty="0"/>
              <a:t>vrchná pôdna vrstva</a:t>
            </a:r>
            <a:r>
              <a:rPr lang="sk-SK" sz="1100" dirty="0"/>
              <a:t> sa spravidla </a:t>
            </a:r>
            <a:r>
              <a:rPr lang="sk-SK" sz="1100" b="1" dirty="0"/>
              <a:t>farebne líši od podložia</a:t>
            </a:r>
            <a:br>
              <a:rPr lang="sk-SK" sz="1100" dirty="0"/>
            </a:br>
            <a:r>
              <a:rPr lang="sk-SK" sz="1100" dirty="0" err="1"/>
              <a:t>Andosoly</a:t>
            </a:r>
            <a:r>
              <a:rPr lang="sk-SK" sz="1100" dirty="0"/>
              <a:t> sa vyskytujú </a:t>
            </a:r>
            <a:r>
              <a:rPr lang="sk-SK" sz="1100" b="1" dirty="0"/>
              <a:t>na celom svete v oblastiach s častou sopečnou činnosťou</a:t>
            </a:r>
            <a:endParaRPr lang="sk-SK" sz="1100" dirty="0"/>
          </a:p>
          <a:p>
            <a:pPr>
              <a:buNone/>
            </a:pPr>
            <a:r>
              <a:rPr lang="sk-SK" sz="1100" dirty="0"/>
              <a:t>Medzinárodné názvy: </a:t>
            </a:r>
            <a:r>
              <a:rPr lang="sk-SK" sz="1100" b="1" dirty="0" err="1"/>
              <a:t>Andisols</a:t>
            </a:r>
            <a:r>
              <a:rPr lang="sk-SK" sz="1100" dirty="0"/>
              <a:t> (pôdna taxonómia), </a:t>
            </a:r>
            <a:r>
              <a:rPr lang="sk-SK" sz="1100" b="1" dirty="0" err="1"/>
              <a:t>Vitrisols</a:t>
            </a:r>
            <a:r>
              <a:rPr lang="sk-SK" sz="1100" dirty="0"/>
              <a:t> (Francúzsko), </a:t>
            </a:r>
            <a:r>
              <a:rPr lang="sk-SK" sz="1100" b="1" dirty="0"/>
              <a:t>Sopečná popolová pôda</a:t>
            </a:r>
            <a:endParaRPr lang="sk-SK" sz="1100" dirty="0"/>
          </a:p>
          <a:p>
            <a:pPr>
              <a:lnSpc>
                <a:spcPct val="150000"/>
              </a:lnSpc>
              <a:buClr>
                <a:schemeClr val="tx2">
                  <a:lumMod val="75000"/>
                </a:schemeClr>
              </a:buClr>
            </a:pPr>
            <a:endParaRPr lang="sk-SK" sz="1200" dirty="0"/>
          </a:p>
        </p:txBody>
      </p:sp>
      <p:sp>
        <p:nvSpPr>
          <p:cNvPr id="5" name="Zástupný objekt pre obsah 2">
            <a:extLst>
              <a:ext uri="{FF2B5EF4-FFF2-40B4-BE49-F238E27FC236}">
                <a16:creationId xmlns:a16="http://schemas.microsoft.com/office/drawing/2014/main" id="{56A3B759-E2C3-86F1-E37C-A3FE83B30553}"/>
              </a:ext>
            </a:extLst>
          </p:cNvPr>
          <p:cNvSpPr txBox="1">
            <a:spLocks/>
          </p:cNvSpPr>
          <p:nvPr/>
        </p:nvSpPr>
        <p:spPr>
          <a:xfrm>
            <a:off x="5989324" y="899160"/>
            <a:ext cx="6202676"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sk-SK" sz="1200" b="1" dirty="0" err="1"/>
              <a:t>Anthrosols</a:t>
            </a:r>
            <a:r>
              <a:rPr lang="sk-SK" sz="1200" b="1" dirty="0"/>
              <a:t> (</a:t>
            </a:r>
            <a:r>
              <a:rPr lang="sk-SK" sz="1200" b="1" dirty="0" err="1"/>
              <a:t>Antrozoly</a:t>
            </a:r>
            <a:r>
              <a:rPr lang="sk-SK" sz="1200" b="1" dirty="0"/>
              <a:t>)</a:t>
            </a:r>
            <a:r>
              <a:rPr lang="sk-SK" sz="1200" dirty="0"/>
              <a:t> - </a:t>
            </a:r>
            <a:r>
              <a:rPr lang="sk-SK" sz="1100" b="1" dirty="0"/>
              <a:t>Pôdy vytvorené alebo modifikované ľudskou činnosťou, ktorá spôsobila výrazné zmeny v ich vlastnostiach</a:t>
            </a:r>
            <a:r>
              <a:rPr lang="sk-SK" sz="1100" dirty="0"/>
              <a:t> (z gréckeho </a:t>
            </a:r>
            <a:r>
              <a:rPr lang="sk-SK" sz="1100" i="1" dirty="0" err="1"/>
              <a:t>anthropos</a:t>
            </a:r>
            <a:r>
              <a:rPr lang="sk-SK" sz="1100" dirty="0"/>
              <a:t> - </a:t>
            </a:r>
            <a:r>
              <a:rPr lang="sk-SK" sz="1100" b="1" dirty="0"/>
              <a:t>človek</a:t>
            </a:r>
            <a:r>
              <a:rPr lang="sk-SK" sz="1100" dirty="0"/>
              <a:t>)</a:t>
            </a:r>
          </a:p>
          <a:p>
            <a:pPr marL="0" indent="0">
              <a:buNone/>
            </a:pPr>
            <a:r>
              <a:rPr lang="sk-SK" sz="1100" dirty="0" err="1"/>
              <a:t>Antrozol</a:t>
            </a:r>
            <a:r>
              <a:rPr lang="sk-SK" sz="1100" dirty="0"/>
              <a:t> je pôda, ktorá vznikla alebo bola </a:t>
            </a:r>
            <a:r>
              <a:rPr lang="sk-SK" sz="1100" b="1" dirty="0"/>
              <a:t>výrazne modifikovaná ľudskými aktivitami</a:t>
            </a:r>
            <a:r>
              <a:rPr lang="sk-SK" sz="1100" dirty="0"/>
              <a:t>, ako sú: </a:t>
            </a:r>
            <a:r>
              <a:rPr lang="sk-SK" sz="1100" b="1" dirty="0"/>
              <a:t>Dlhodobé hlboké obrábanie</a:t>
            </a:r>
            <a:r>
              <a:rPr lang="sk-SK" sz="1100" dirty="0"/>
              <a:t> (napr. terasy), </a:t>
            </a:r>
            <a:r>
              <a:rPr lang="sk-SK" sz="1100" b="1" dirty="0"/>
              <a:t>Významné doplňovanie minerálnych a organických hnojív</a:t>
            </a:r>
            <a:r>
              <a:rPr lang="sk-SK" sz="1100" dirty="0"/>
              <a:t>, </a:t>
            </a:r>
            <a:r>
              <a:rPr lang="sk-SK" sz="1100" b="1" dirty="0"/>
              <a:t>Neustále pridávanie zeminy</a:t>
            </a:r>
            <a:r>
              <a:rPr lang="sk-SK" sz="1100" dirty="0"/>
              <a:t> (napr. </a:t>
            </a:r>
            <a:r>
              <a:rPr lang="sk-SK" sz="1100" dirty="0" err="1"/>
              <a:t>drny</a:t>
            </a:r>
            <a:r>
              <a:rPr lang="sk-SK" sz="1100" dirty="0"/>
              <a:t>, lastúry), </a:t>
            </a:r>
            <a:r>
              <a:rPr lang="sk-SK" sz="1100" b="1" dirty="0"/>
              <a:t>Zavlažovanie a významné nanášanie sedimentov</a:t>
            </a:r>
            <a:r>
              <a:rPr lang="sk-SK" sz="1100" dirty="0"/>
              <a:t> v rámci mokrej kultivácie, zahŕňajúcej </a:t>
            </a:r>
            <a:r>
              <a:rPr lang="sk-SK" sz="1100" b="1" dirty="0" err="1"/>
              <a:t>mlákanie</a:t>
            </a:r>
            <a:r>
              <a:rPr lang="sk-SK" sz="1100" dirty="0"/>
              <a:t> (</a:t>
            </a:r>
            <a:r>
              <a:rPr lang="sk-SK" sz="1100" dirty="0" err="1"/>
              <a:t>puddling</a:t>
            </a:r>
            <a:r>
              <a:rPr lang="sk-SK" sz="1100" dirty="0"/>
              <a:t>) povrchovej pôdy</a:t>
            </a:r>
          </a:p>
          <a:p>
            <a:pPr marL="0" indent="0">
              <a:buNone/>
            </a:pPr>
            <a:r>
              <a:rPr lang="sk-SK" sz="1100" b="1" dirty="0"/>
              <a:t>Morfologické a chemické vlastnosti týchto pôd sa líšia v závislosti od konkrétnej ľudskej činnosti. </a:t>
            </a:r>
            <a:r>
              <a:rPr lang="sk-SK" sz="1100" dirty="0" err="1"/>
              <a:t>Antrozoly</a:t>
            </a:r>
            <a:r>
              <a:rPr lang="sk-SK" sz="1100" dirty="0"/>
              <a:t> sú tiež známe ako </a:t>
            </a:r>
            <a:r>
              <a:rPr lang="sk-SK" sz="1100" b="1" dirty="0" err="1"/>
              <a:t>Plaggenové</a:t>
            </a:r>
            <a:r>
              <a:rPr lang="sk-SK" sz="1100" b="1" dirty="0"/>
              <a:t> pôdy, Ryžové pôdy (</a:t>
            </a:r>
            <a:r>
              <a:rPr lang="sk-SK" sz="1100" b="1" dirty="0" err="1"/>
              <a:t>Paddy</a:t>
            </a:r>
            <a:r>
              <a:rPr lang="sk-SK" sz="1100" b="1" dirty="0"/>
              <a:t> </a:t>
            </a:r>
            <a:r>
              <a:rPr lang="sk-SK" sz="1100" b="1" dirty="0" err="1"/>
              <a:t>soil</a:t>
            </a:r>
            <a:r>
              <a:rPr lang="sk-SK" sz="1100" b="1" dirty="0"/>
              <a:t>), Oázové pôdy </a:t>
            </a:r>
            <a:r>
              <a:rPr lang="sk-SK" sz="1100" dirty="0"/>
              <a:t>a </a:t>
            </a:r>
            <a:r>
              <a:rPr lang="sk-SK" sz="1100" b="1" dirty="0" err="1"/>
              <a:t>Terra</a:t>
            </a:r>
            <a:r>
              <a:rPr lang="sk-SK" sz="1100" b="1" dirty="0"/>
              <a:t> </a:t>
            </a:r>
            <a:r>
              <a:rPr lang="sk-SK" sz="1100" b="1" dirty="0" err="1"/>
              <a:t>Preta</a:t>
            </a:r>
            <a:r>
              <a:rPr lang="sk-SK" sz="1100" b="1" dirty="0"/>
              <a:t> do </a:t>
            </a:r>
            <a:r>
              <a:rPr lang="sk-SK" sz="1100" b="1" dirty="0" err="1"/>
              <a:t>Indio</a:t>
            </a:r>
            <a:endParaRPr lang="sk-SK" sz="1100" dirty="0"/>
          </a:p>
          <a:p>
            <a:pPr>
              <a:lnSpc>
                <a:spcPct val="150000"/>
              </a:lnSpc>
              <a:buClr>
                <a:schemeClr val="tx2">
                  <a:lumMod val="75000"/>
                </a:schemeClr>
              </a:buClr>
            </a:pPr>
            <a:endParaRPr lang="sk-SK" sz="1200" dirty="0"/>
          </a:p>
        </p:txBody>
      </p:sp>
    </p:spTree>
    <p:extLst>
      <p:ext uri="{BB962C8B-B14F-4D97-AF65-F5344CB8AC3E}">
        <p14:creationId xmlns:p14="http://schemas.microsoft.com/office/powerpoint/2010/main" val="10942665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2756F-20B3-8B84-F177-FD0A43D49882}"/>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02E4ABE5-F70B-5B52-91F4-474732D5A743}"/>
              </a:ext>
            </a:extLst>
          </p:cNvPr>
          <p:cNvPicPr>
            <a:picLocks noChangeAspect="1"/>
          </p:cNvPicPr>
          <p:nvPr/>
        </p:nvPicPr>
        <p:blipFill>
          <a:blip r:embed="rId2"/>
          <a:stretch>
            <a:fillRect/>
          </a:stretch>
        </p:blipFill>
        <p:spPr>
          <a:xfrm>
            <a:off x="6920247" y="3094024"/>
            <a:ext cx="3491708" cy="3763975"/>
          </a:xfrm>
          <a:prstGeom prst="rect">
            <a:avLst/>
          </a:prstGeom>
        </p:spPr>
      </p:pic>
      <p:pic>
        <p:nvPicPr>
          <p:cNvPr id="4" name="Picture 3">
            <a:extLst>
              <a:ext uri="{FF2B5EF4-FFF2-40B4-BE49-F238E27FC236}">
                <a16:creationId xmlns:a16="http://schemas.microsoft.com/office/drawing/2014/main" id="{02831600-5C99-D867-480C-B0885FB85BBF}"/>
              </a:ext>
            </a:extLst>
          </p:cNvPr>
          <p:cNvPicPr>
            <a:picLocks noChangeAspect="1"/>
          </p:cNvPicPr>
          <p:nvPr/>
        </p:nvPicPr>
        <p:blipFill>
          <a:blip r:embed="rId3"/>
          <a:stretch>
            <a:fillRect/>
          </a:stretch>
        </p:blipFill>
        <p:spPr>
          <a:xfrm>
            <a:off x="1118394" y="3114166"/>
            <a:ext cx="3491708" cy="3743834"/>
          </a:xfrm>
          <a:prstGeom prst="rect">
            <a:avLst/>
          </a:prstGeom>
        </p:spPr>
      </p:pic>
      <p:sp>
        <p:nvSpPr>
          <p:cNvPr id="2" name="Nadpis 1">
            <a:extLst>
              <a:ext uri="{FF2B5EF4-FFF2-40B4-BE49-F238E27FC236}">
                <a16:creationId xmlns:a16="http://schemas.microsoft.com/office/drawing/2014/main" id="{4460DB13-AA61-1E26-7CFF-9BFF58C4ABC9}"/>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5DF539E7-1E6C-0436-6F80-F87AEAF12C1A}"/>
              </a:ext>
            </a:extLst>
          </p:cNvPr>
          <p:cNvSpPr>
            <a:spLocks noGrp="1"/>
          </p:cNvSpPr>
          <p:nvPr>
            <p:ph idx="1"/>
          </p:nvPr>
        </p:nvSpPr>
        <p:spPr>
          <a:xfrm>
            <a:off x="304797" y="899160"/>
            <a:ext cx="5684527" cy="5844539"/>
          </a:xfrm>
        </p:spPr>
        <p:txBody>
          <a:bodyPr>
            <a:noAutofit/>
          </a:bodyPr>
          <a:lstStyle/>
          <a:p>
            <a:pPr marL="0" indent="0">
              <a:buNone/>
            </a:pPr>
            <a:r>
              <a:rPr lang="sk-SK" sz="1100" b="1" dirty="0" err="1"/>
              <a:t>Arenosols</a:t>
            </a:r>
            <a:r>
              <a:rPr lang="sk-SK" sz="1100" b="1" dirty="0"/>
              <a:t> (</a:t>
            </a:r>
            <a:r>
              <a:rPr lang="sk-SK" sz="1100" b="1" dirty="0" err="1"/>
              <a:t>Arenosoly</a:t>
            </a:r>
            <a:r>
              <a:rPr lang="sk-SK" sz="1100" b="1" dirty="0"/>
              <a:t>) </a:t>
            </a:r>
            <a:r>
              <a:rPr lang="sk-SK" sz="1100" dirty="0"/>
              <a:t>- </a:t>
            </a:r>
            <a:r>
              <a:rPr lang="sk-SK" sz="1100" b="1" dirty="0"/>
              <a:t>Ľahko </a:t>
            </a:r>
            <a:r>
              <a:rPr lang="sk-SK" sz="1100" b="1" dirty="0" err="1"/>
              <a:t>erodovateľné</a:t>
            </a:r>
            <a:r>
              <a:rPr lang="sk-SK" sz="1100" b="1" dirty="0"/>
              <a:t> piesočnaté pôdy s pomalým zvetrávaním, nízkou schopnosťou zadržiavať vodu a živiny a nízkou bázickou saturáciou</a:t>
            </a:r>
            <a:r>
              <a:rPr lang="sk-SK" sz="1100" dirty="0"/>
              <a:t> (z latinského </a:t>
            </a:r>
            <a:r>
              <a:rPr lang="sk-SK" sz="1100" i="1" dirty="0" err="1"/>
              <a:t>arena</a:t>
            </a:r>
            <a:r>
              <a:rPr lang="sk-SK" sz="1100" dirty="0"/>
              <a:t> - </a:t>
            </a:r>
            <a:r>
              <a:rPr lang="sk-SK" sz="1100" b="1" dirty="0"/>
              <a:t>piesok</a:t>
            </a:r>
            <a:r>
              <a:rPr lang="sk-SK" sz="1100" dirty="0"/>
              <a:t>)</a:t>
            </a:r>
          </a:p>
          <a:p>
            <a:pPr marL="0" indent="0">
              <a:buNone/>
            </a:pPr>
            <a:r>
              <a:rPr lang="sk-SK" sz="1100" dirty="0" err="1"/>
              <a:t>Arenosoly</a:t>
            </a:r>
            <a:r>
              <a:rPr lang="sk-SK" sz="1100" dirty="0"/>
              <a:t> majú </a:t>
            </a:r>
            <a:r>
              <a:rPr lang="sk-SK" sz="1100" b="1" dirty="0"/>
              <a:t>hrubozrnnú štruktúru</a:t>
            </a:r>
            <a:r>
              <a:rPr lang="sk-SK" sz="1100" dirty="0"/>
              <a:t> do </a:t>
            </a:r>
            <a:r>
              <a:rPr lang="sk-SK" sz="1100" b="1" dirty="0"/>
              <a:t>hĺbky jedného metra alebo po pevnú vrstvu</a:t>
            </a:r>
            <a:r>
              <a:rPr lang="sk-SK" sz="1100" dirty="0"/>
              <a:t>.</a:t>
            </a:r>
            <a:br>
              <a:rPr lang="sk-SK" sz="1100" dirty="0"/>
            </a:br>
            <a:r>
              <a:rPr lang="sk-SK" sz="1100" b="1" dirty="0"/>
              <a:t>Tvorba pôdy je obmedzená pomalým zvetrávaním a častou eróziou povrchu</a:t>
            </a:r>
            <a:r>
              <a:rPr lang="sk-SK" sz="1100" dirty="0"/>
              <a:t>.</a:t>
            </a:r>
            <a:br>
              <a:rPr lang="sk-SK" sz="1100" dirty="0"/>
            </a:br>
            <a:r>
              <a:rPr lang="sk-SK" sz="1100" dirty="0"/>
              <a:t>Ak sa </a:t>
            </a:r>
            <a:r>
              <a:rPr lang="sk-SK" sz="1100" b="1" dirty="0"/>
              <a:t>nevyvinula vegetácia</a:t>
            </a:r>
            <a:r>
              <a:rPr lang="sk-SK" sz="1100" dirty="0"/>
              <a:t>, </a:t>
            </a:r>
            <a:r>
              <a:rPr lang="sk-SK" sz="1100" b="1" dirty="0"/>
              <a:t>dominujú pohyblivé piesky</a:t>
            </a:r>
            <a:r>
              <a:rPr lang="sk-SK" sz="1100" dirty="0"/>
              <a:t>.</a:t>
            </a:r>
            <a:br>
              <a:rPr lang="sk-SK" sz="1100" dirty="0"/>
            </a:br>
            <a:r>
              <a:rPr lang="sk-SK" sz="1100" dirty="0"/>
              <a:t>Akumulácia organickej hmoty v hornom horizonte a/alebo </a:t>
            </a:r>
            <a:r>
              <a:rPr lang="sk-SK" sz="1100" b="1" dirty="0"/>
              <a:t>hlinité lamely</a:t>
            </a:r>
            <a:r>
              <a:rPr lang="sk-SK" sz="1100" dirty="0"/>
              <a:t>, </a:t>
            </a:r>
            <a:r>
              <a:rPr lang="sk-SK" sz="1100" b="1" dirty="0"/>
              <a:t>humus a železité komplexy</a:t>
            </a:r>
            <a:r>
              <a:rPr lang="sk-SK" sz="1100" dirty="0"/>
              <a:t>, označujú obdobia stability</a:t>
            </a:r>
          </a:p>
          <a:p>
            <a:pPr marL="0" indent="0">
              <a:buNone/>
            </a:pPr>
            <a:r>
              <a:rPr lang="sk-SK" sz="1100" b="1" dirty="0" err="1"/>
              <a:t>Arenosoly</a:t>
            </a:r>
            <a:r>
              <a:rPr lang="sk-SK" sz="1100" b="1" dirty="0"/>
              <a:t> patria medzi najrozšírenejšie pôdne typy na svete</a:t>
            </a:r>
            <a:endParaRPr lang="sk-SK" sz="1100" dirty="0"/>
          </a:p>
          <a:p>
            <a:pPr>
              <a:lnSpc>
                <a:spcPct val="150000"/>
              </a:lnSpc>
              <a:buClr>
                <a:schemeClr val="tx2">
                  <a:lumMod val="75000"/>
                </a:schemeClr>
              </a:buClr>
            </a:pPr>
            <a:endParaRPr lang="sk-SK" sz="1100" dirty="0"/>
          </a:p>
        </p:txBody>
      </p:sp>
      <p:sp>
        <p:nvSpPr>
          <p:cNvPr id="5" name="Zástupný objekt pre obsah 2">
            <a:extLst>
              <a:ext uri="{FF2B5EF4-FFF2-40B4-BE49-F238E27FC236}">
                <a16:creationId xmlns:a16="http://schemas.microsoft.com/office/drawing/2014/main" id="{12D94D47-0654-8C26-78B5-C150EE202A61}"/>
              </a:ext>
            </a:extLst>
          </p:cNvPr>
          <p:cNvSpPr txBox="1">
            <a:spLocks/>
          </p:cNvSpPr>
          <p:nvPr/>
        </p:nvSpPr>
        <p:spPr>
          <a:xfrm>
            <a:off x="5989324" y="899160"/>
            <a:ext cx="6202676"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spcBef>
                <a:spcPts val="600"/>
              </a:spcBef>
              <a:buNone/>
            </a:pPr>
            <a:r>
              <a:rPr lang="sk-SK" sz="1100" b="1" dirty="0" err="1"/>
              <a:t>Calcisols</a:t>
            </a:r>
            <a:r>
              <a:rPr lang="sk-SK" sz="1100" b="1" dirty="0"/>
              <a:t> (</a:t>
            </a:r>
            <a:r>
              <a:rPr lang="sk-SK" sz="1100" b="1" dirty="0" err="1"/>
              <a:t>Kalcizoly</a:t>
            </a:r>
            <a:r>
              <a:rPr lang="sk-SK" sz="1100" b="1" dirty="0"/>
              <a:t>)</a:t>
            </a:r>
            <a:r>
              <a:rPr lang="sk-SK" sz="1100" dirty="0"/>
              <a:t> - </a:t>
            </a:r>
            <a:r>
              <a:rPr lang="sk-SK" sz="1100" b="1" dirty="0"/>
              <a:t>Pôdy s výraznou akumuláciou sekundárnych vápenatých karbonátov, ktoré sa zvyčajne vyvíjajú v suchých oblastiach</a:t>
            </a:r>
            <a:r>
              <a:rPr lang="sk-SK" sz="1100" dirty="0"/>
              <a:t> (z latinského </a:t>
            </a:r>
            <a:r>
              <a:rPr lang="sk-SK" sz="1100" i="1" dirty="0" err="1"/>
              <a:t>calcarius</a:t>
            </a:r>
            <a:r>
              <a:rPr lang="sk-SK" sz="1100" dirty="0"/>
              <a:t> - </a:t>
            </a:r>
            <a:r>
              <a:rPr lang="sk-SK" sz="1100" b="1" dirty="0"/>
              <a:t>vápenatý alebo bohatý na vápno</a:t>
            </a:r>
            <a:r>
              <a:rPr lang="sk-SK" sz="1100" dirty="0"/>
              <a:t>)</a:t>
            </a:r>
          </a:p>
          <a:p>
            <a:pPr>
              <a:spcBef>
                <a:spcPts val="600"/>
              </a:spcBef>
              <a:buNone/>
            </a:pPr>
            <a:r>
              <a:rPr lang="sk-SK" sz="1100" dirty="0" err="1"/>
              <a:t>Kalcizoly</a:t>
            </a:r>
            <a:r>
              <a:rPr lang="sk-SK" sz="1100" dirty="0"/>
              <a:t> majú </a:t>
            </a:r>
            <a:r>
              <a:rPr lang="sk-SK" sz="1100" b="1" dirty="0"/>
              <a:t>výrazný pohyb a akumuláciu vápenatého karbonátu v pôdnom profile</a:t>
            </a:r>
            <a:r>
              <a:rPr lang="sk-SK" sz="1100" dirty="0"/>
              <a:t>.</a:t>
            </a:r>
          </a:p>
          <a:p>
            <a:pPr marL="0" indent="0">
              <a:spcBef>
                <a:spcPts val="600"/>
              </a:spcBef>
              <a:buNone/>
            </a:pPr>
            <a:r>
              <a:rPr lang="sk-SK" sz="1100" dirty="0"/>
              <a:t>Zrážanie karbonátov môže prebiehať vo forme: </a:t>
            </a:r>
            <a:r>
              <a:rPr lang="sk-SK" sz="1100" b="1" dirty="0" err="1"/>
              <a:t>pseudomycélia</a:t>
            </a:r>
            <a:r>
              <a:rPr lang="sk-SK" sz="1100" dirty="0"/>
              <a:t> (koreňové kanály vyplnené jemným kalcitom), </a:t>
            </a:r>
            <a:r>
              <a:rPr lang="sk-SK" sz="1100" b="1" dirty="0" err="1"/>
              <a:t>nodulí</a:t>
            </a:r>
            <a:r>
              <a:rPr lang="sk-SK" sz="1100" dirty="0"/>
              <a:t> (zhluky uhličitanu vápenatého), </a:t>
            </a:r>
            <a:r>
              <a:rPr lang="sk-SK" sz="1100" b="1" dirty="0"/>
              <a:t>alebo aj v súvislých vrstvách mäkkého alebo tvrdého vápenca</a:t>
            </a:r>
            <a:r>
              <a:rPr lang="sk-SK" sz="1100" dirty="0"/>
              <a:t> (</a:t>
            </a:r>
            <a:r>
              <a:rPr lang="sk-SK" sz="1100" i="1" dirty="0" err="1"/>
              <a:t>kalcretu</a:t>
            </a:r>
            <a:r>
              <a:rPr lang="sk-SK" sz="1100" dirty="0"/>
              <a:t>)</a:t>
            </a:r>
          </a:p>
          <a:p>
            <a:pPr marL="0" indent="0">
              <a:spcBef>
                <a:spcPts val="600"/>
              </a:spcBef>
              <a:buNone/>
            </a:pPr>
            <a:r>
              <a:rPr lang="sk-SK" sz="1100" dirty="0" err="1"/>
              <a:t>Kalcizoly</a:t>
            </a:r>
            <a:r>
              <a:rPr lang="sk-SK" sz="1100" dirty="0"/>
              <a:t> sú bežné </a:t>
            </a:r>
            <a:r>
              <a:rPr lang="sk-SK" sz="1100" b="1" dirty="0"/>
              <a:t>na vápenatých materských horninách v oblastiach s výraznými suchými obdobiami</a:t>
            </a:r>
            <a:r>
              <a:rPr lang="sk-SK" sz="1100" dirty="0"/>
              <a:t>, ako aj v </a:t>
            </a:r>
            <a:r>
              <a:rPr lang="sk-SK" sz="1100" b="1" dirty="0"/>
              <a:t>suchých oblastiach, kde podzemná voda bohatá na uhličitan vápenatý vystupuje blízko k povrchu</a:t>
            </a:r>
            <a:r>
              <a:rPr lang="sk-SK" sz="1100" dirty="0"/>
              <a:t>.</a:t>
            </a:r>
          </a:p>
          <a:p>
            <a:pPr marL="0" indent="0">
              <a:spcBef>
                <a:spcPts val="600"/>
              </a:spcBef>
              <a:buNone/>
            </a:pPr>
            <a:r>
              <a:rPr lang="sk-SK" sz="1100" b="1" dirty="0"/>
              <a:t>V minulosti boli </a:t>
            </a:r>
            <a:r>
              <a:rPr lang="sk-SK" sz="1100" b="1" dirty="0" err="1"/>
              <a:t>kalcizoly</a:t>
            </a:r>
            <a:r>
              <a:rPr lang="sk-SK" sz="1100" b="1" dirty="0"/>
              <a:t> medzinárodne známe ako púštne pôdy a </a:t>
            </a:r>
            <a:r>
              <a:rPr lang="sk-SK" sz="1100" b="1" dirty="0" err="1"/>
              <a:t>takyry</a:t>
            </a:r>
            <a:endParaRPr lang="sk-SK" sz="1100" dirty="0"/>
          </a:p>
          <a:p>
            <a:pPr>
              <a:lnSpc>
                <a:spcPct val="150000"/>
              </a:lnSpc>
              <a:buClr>
                <a:schemeClr val="tx2">
                  <a:lumMod val="75000"/>
                </a:schemeClr>
              </a:buClr>
            </a:pPr>
            <a:endParaRPr lang="sk-SK" sz="1100" dirty="0"/>
          </a:p>
        </p:txBody>
      </p:sp>
    </p:spTree>
    <p:extLst>
      <p:ext uri="{BB962C8B-B14F-4D97-AF65-F5344CB8AC3E}">
        <p14:creationId xmlns:p14="http://schemas.microsoft.com/office/powerpoint/2010/main" val="2951117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474E88-EC20-1132-C7ED-42BE54AF50F9}"/>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FBD20BD3-7B1E-6414-B50C-763598D9BD1A}"/>
              </a:ext>
            </a:extLst>
          </p:cNvPr>
          <p:cNvPicPr>
            <a:picLocks noChangeAspect="1"/>
          </p:cNvPicPr>
          <p:nvPr/>
        </p:nvPicPr>
        <p:blipFill>
          <a:blip r:embed="rId2"/>
          <a:stretch>
            <a:fillRect/>
          </a:stretch>
        </p:blipFill>
        <p:spPr>
          <a:xfrm>
            <a:off x="6920247" y="3128760"/>
            <a:ext cx="3491708" cy="3729240"/>
          </a:xfrm>
          <a:prstGeom prst="rect">
            <a:avLst/>
          </a:prstGeom>
        </p:spPr>
      </p:pic>
      <p:pic>
        <p:nvPicPr>
          <p:cNvPr id="6" name="Picture 5">
            <a:extLst>
              <a:ext uri="{FF2B5EF4-FFF2-40B4-BE49-F238E27FC236}">
                <a16:creationId xmlns:a16="http://schemas.microsoft.com/office/drawing/2014/main" id="{F0C7A298-83ED-4F85-1649-E08E300CC7EB}"/>
              </a:ext>
            </a:extLst>
          </p:cNvPr>
          <p:cNvPicPr>
            <a:picLocks noChangeAspect="1"/>
          </p:cNvPicPr>
          <p:nvPr/>
        </p:nvPicPr>
        <p:blipFill>
          <a:blip r:embed="rId3"/>
          <a:stretch>
            <a:fillRect/>
          </a:stretch>
        </p:blipFill>
        <p:spPr>
          <a:xfrm>
            <a:off x="1118395" y="3115191"/>
            <a:ext cx="3491708" cy="3742807"/>
          </a:xfrm>
          <a:prstGeom prst="rect">
            <a:avLst/>
          </a:prstGeom>
        </p:spPr>
      </p:pic>
      <p:sp>
        <p:nvSpPr>
          <p:cNvPr id="2" name="Nadpis 1">
            <a:extLst>
              <a:ext uri="{FF2B5EF4-FFF2-40B4-BE49-F238E27FC236}">
                <a16:creationId xmlns:a16="http://schemas.microsoft.com/office/drawing/2014/main" id="{A26DBDF7-3792-C93B-D974-AC7F5847A782}"/>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623AE695-7520-2843-6D1B-00912D123232}"/>
              </a:ext>
            </a:extLst>
          </p:cNvPr>
          <p:cNvSpPr>
            <a:spLocks noGrp="1"/>
          </p:cNvSpPr>
          <p:nvPr>
            <p:ph idx="1"/>
          </p:nvPr>
        </p:nvSpPr>
        <p:spPr>
          <a:xfrm>
            <a:off x="304797" y="899160"/>
            <a:ext cx="5684527" cy="5844539"/>
          </a:xfrm>
        </p:spPr>
        <p:txBody>
          <a:bodyPr>
            <a:noAutofit/>
          </a:bodyPr>
          <a:lstStyle/>
          <a:p>
            <a:pPr marL="0" indent="0">
              <a:buNone/>
            </a:pPr>
            <a:r>
              <a:rPr lang="sk-SK" sz="1100" b="1" dirty="0" err="1"/>
              <a:t>Kambisols</a:t>
            </a:r>
            <a:r>
              <a:rPr lang="sk-SK" sz="1100" b="1" dirty="0"/>
              <a:t> (</a:t>
            </a:r>
            <a:r>
              <a:rPr lang="sk-SK" sz="1100" b="1" dirty="0" err="1"/>
              <a:t>Kambizoly</a:t>
            </a:r>
            <a:r>
              <a:rPr lang="sk-SK" sz="1100" b="1" dirty="0"/>
              <a:t>) </a:t>
            </a:r>
            <a:r>
              <a:rPr lang="sk-SK" sz="1100" dirty="0"/>
              <a:t>- </a:t>
            </a:r>
            <a:r>
              <a:rPr lang="sk-SK" sz="1100" b="1" dirty="0"/>
              <a:t>Pôdy, ktoré sú len mierne vyvinuté v dôsledku ich mladého veku alebo obnovenia pôdneho materiálu</a:t>
            </a:r>
            <a:r>
              <a:rPr lang="sk-SK" sz="1100" dirty="0"/>
              <a:t> (z latinského </a:t>
            </a:r>
            <a:r>
              <a:rPr lang="sk-SK" sz="1100" i="1" dirty="0" err="1"/>
              <a:t>cambiare</a:t>
            </a:r>
            <a:r>
              <a:rPr lang="sk-SK" sz="1100" dirty="0"/>
              <a:t> - </a:t>
            </a:r>
            <a:r>
              <a:rPr lang="sk-SK" sz="1100" b="1" dirty="0"/>
              <a:t>meniť</a:t>
            </a:r>
            <a:r>
              <a:rPr lang="sk-SK" sz="1100" dirty="0"/>
              <a:t>)</a:t>
            </a:r>
          </a:p>
          <a:p>
            <a:pPr marL="0" indent="0">
              <a:buNone/>
            </a:pPr>
            <a:r>
              <a:rPr lang="sk-SK" sz="1100" dirty="0" err="1"/>
              <a:t>Kambizol</a:t>
            </a:r>
            <a:r>
              <a:rPr lang="sk-SK" sz="1100" dirty="0"/>
              <a:t> je </a:t>
            </a:r>
            <a:r>
              <a:rPr lang="sk-SK" sz="1100" b="1" dirty="0"/>
              <a:t>mladá pôda</a:t>
            </a:r>
            <a:r>
              <a:rPr lang="sk-SK" sz="1100" dirty="0"/>
              <a:t>. </a:t>
            </a:r>
            <a:r>
              <a:rPr lang="sk-SK" sz="1100" dirty="0" err="1"/>
              <a:t>Pedogenetické</a:t>
            </a:r>
            <a:r>
              <a:rPr lang="sk-SK" sz="1100" dirty="0"/>
              <a:t> procesy sú viditeľné prostredníctvom </a:t>
            </a:r>
            <a:r>
              <a:rPr lang="sk-SK" sz="1100" b="1" dirty="0"/>
              <a:t>vývoja farby</a:t>
            </a:r>
            <a:r>
              <a:rPr lang="sk-SK" sz="1100" dirty="0"/>
              <a:t> a/alebo </a:t>
            </a:r>
            <a:r>
              <a:rPr lang="sk-SK" sz="1100" b="1" dirty="0"/>
              <a:t>štruktúrnych zmien pod povrchovým horizontom</a:t>
            </a:r>
            <a:r>
              <a:rPr lang="sk-SK" sz="1100" dirty="0"/>
              <a:t>. </a:t>
            </a:r>
            <a:r>
              <a:rPr lang="sk-SK" sz="1100" dirty="0" err="1"/>
              <a:t>Kambizoly</a:t>
            </a:r>
            <a:r>
              <a:rPr lang="sk-SK" sz="1100" dirty="0"/>
              <a:t> sa vyskytujú v </a:t>
            </a:r>
            <a:r>
              <a:rPr lang="sk-SK" sz="1100" b="1" dirty="0"/>
              <a:t>širokej škále prostredí na celom svete</a:t>
            </a:r>
            <a:r>
              <a:rPr lang="sk-SK" sz="1100" dirty="0"/>
              <a:t> a </a:t>
            </a:r>
            <a:r>
              <a:rPr lang="sk-SK" sz="1100" b="1" dirty="0"/>
              <a:t>pod rôznymi typmi vegetácie</a:t>
            </a:r>
            <a:r>
              <a:rPr lang="sk-SK" sz="1100" dirty="0"/>
              <a:t>.</a:t>
            </a:r>
          </a:p>
          <a:p>
            <a:pPr marL="0" indent="0">
              <a:buNone/>
            </a:pPr>
            <a:r>
              <a:rPr lang="sk-SK" sz="1100" dirty="0"/>
              <a:t>Sú bežne známe ako: </a:t>
            </a:r>
            <a:r>
              <a:rPr lang="sk-SK" sz="1100" b="1" dirty="0"/>
              <a:t>Hnedé pôdy, </a:t>
            </a:r>
            <a:r>
              <a:rPr lang="sk-SK" sz="1100" b="1" dirty="0" err="1"/>
              <a:t>Braunerde</a:t>
            </a:r>
            <a:r>
              <a:rPr lang="sk-SK" sz="1100" b="1" dirty="0"/>
              <a:t> (Nemecko), </a:t>
            </a:r>
            <a:r>
              <a:rPr lang="sk-SK" sz="1100" b="1" dirty="0" err="1"/>
              <a:t>Sols</a:t>
            </a:r>
            <a:r>
              <a:rPr lang="sk-SK" sz="1100" b="1" dirty="0"/>
              <a:t> </a:t>
            </a:r>
            <a:r>
              <a:rPr lang="sk-SK" sz="1100" b="1" dirty="0" err="1"/>
              <a:t>bruns</a:t>
            </a:r>
            <a:r>
              <a:rPr lang="sk-SK" sz="1100" b="1" dirty="0"/>
              <a:t> (Francúzsko), </a:t>
            </a:r>
            <a:r>
              <a:rPr lang="sk-SK" sz="1100" b="1" dirty="0" err="1"/>
              <a:t>Brunizemy</a:t>
            </a:r>
            <a:r>
              <a:rPr lang="sk-SK" sz="1100" b="1" dirty="0"/>
              <a:t> (Rusko), </a:t>
            </a:r>
            <a:r>
              <a:rPr lang="sk-SK" sz="1100" dirty="0"/>
              <a:t>podľa </a:t>
            </a:r>
            <a:r>
              <a:rPr lang="sk-SK" sz="1100" b="1" dirty="0"/>
              <a:t>USDA pôdnej taxonómie</a:t>
            </a:r>
            <a:r>
              <a:rPr lang="sk-SK" sz="1100" dirty="0"/>
              <a:t> patria </a:t>
            </a:r>
            <a:r>
              <a:rPr lang="sk-SK" sz="1100" dirty="0" err="1"/>
              <a:t>kambizoly</a:t>
            </a:r>
            <a:r>
              <a:rPr lang="sk-SK" sz="1100" dirty="0"/>
              <a:t> do skupiny </a:t>
            </a:r>
            <a:r>
              <a:rPr lang="sk-SK" sz="1100" b="1" dirty="0" err="1"/>
              <a:t>Inceptisolov</a:t>
            </a:r>
            <a:endParaRPr lang="sk-SK" sz="1100" dirty="0"/>
          </a:p>
          <a:p>
            <a:pPr>
              <a:lnSpc>
                <a:spcPct val="150000"/>
              </a:lnSpc>
              <a:buClr>
                <a:schemeClr val="tx2">
                  <a:lumMod val="75000"/>
                </a:schemeClr>
              </a:buClr>
            </a:pPr>
            <a:endParaRPr lang="sk-SK" sz="1100" dirty="0"/>
          </a:p>
        </p:txBody>
      </p:sp>
      <p:sp>
        <p:nvSpPr>
          <p:cNvPr id="5" name="Zástupný objekt pre obsah 2">
            <a:extLst>
              <a:ext uri="{FF2B5EF4-FFF2-40B4-BE49-F238E27FC236}">
                <a16:creationId xmlns:a16="http://schemas.microsoft.com/office/drawing/2014/main" id="{CE091472-61C3-7F40-865C-D401FF51FA53}"/>
              </a:ext>
            </a:extLst>
          </p:cNvPr>
          <p:cNvSpPr txBox="1">
            <a:spLocks/>
          </p:cNvSpPr>
          <p:nvPr/>
        </p:nvSpPr>
        <p:spPr>
          <a:xfrm>
            <a:off x="5989324" y="899160"/>
            <a:ext cx="6202676"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sk-SK" sz="1100" b="1" dirty="0" err="1"/>
              <a:t>Chernozems</a:t>
            </a:r>
            <a:r>
              <a:rPr lang="sk-SK" sz="1100" b="1" dirty="0"/>
              <a:t> (Černozeme)</a:t>
            </a:r>
            <a:r>
              <a:rPr lang="sk-SK" sz="1100" dirty="0"/>
              <a:t> - </a:t>
            </a:r>
            <a:r>
              <a:rPr lang="sk-SK" sz="1100" b="1" dirty="0"/>
              <a:t>Pôda s hlbokým, tmavým povrchovým horizontom, ktorý je bohatý na organickú hmotu a sekundárne akumulácie uhličitanu vápenatého v hlbších horizontoch</a:t>
            </a:r>
            <a:r>
              <a:rPr lang="sk-SK" sz="1100" dirty="0"/>
              <a:t> (z ruského </a:t>
            </a:r>
            <a:r>
              <a:rPr lang="sk-SK" sz="1100" i="1" dirty="0" err="1"/>
              <a:t>chern</a:t>
            </a:r>
            <a:r>
              <a:rPr lang="sk-SK" sz="1100" dirty="0"/>
              <a:t> – </a:t>
            </a:r>
            <a:r>
              <a:rPr lang="sk-SK" sz="1100" b="1" dirty="0"/>
              <a:t>čierny</a:t>
            </a:r>
            <a:r>
              <a:rPr lang="sk-SK" sz="1100" dirty="0"/>
              <a:t>, a </a:t>
            </a:r>
            <a:r>
              <a:rPr lang="sk-SK" sz="1100" i="1" dirty="0" err="1"/>
              <a:t>zemlja</a:t>
            </a:r>
            <a:r>
              <a:rPr lang="sk-SK" sz="1100" dirty="0"/>
              <a:t> – </a:t>
            </a:r>
            <a:r>
              <a:rPr lang="sk-SK" sz="1100" b="1" dirty="0"/>
              <a:t>zem</a:t>
            </a:r>
            <a:r>
              <a:rPr lang="sk-SK" sz="1100" dirty="0"/>
              <a:t>)</a:t>
            </a:r>
          </a:p>
          <a:p>
            <a:pPr marL="0" indent="0">
              <a:buNone/>
            </a:pPr>
            <a:r>
              <a:rPr lang="sk-SK" sz="1100" dirty="0"/>
              <a:t>Černozem má </a:t>
            </a:r>
            <a:r>
              <a:rPr lang="sk-SK" sz="1100" b="1" dirty="0"/>
              <a:t>veľmi tmavohnedý alebo takmer čierny povrchový horizont</a:t>
            </a:r>
            <a:r>
              <a:rPr lang="sk-SK" sz="1100" dirty="0"/>
              <a:t> s </a:t>
            </a:r>
            <a:r>
              <a:rPr lang="sk-SK" sz="1100" b="1" dirty="0"/>
              <a:t>významnou akumuláciou organickej hmoty</a:t>
            </a:r>
            <a:r>
              <a:rPr lang="sk-SK" sz="1100" dirty="0"/>
              <a:t>, </a:t>
            </a:r>
            <a:r>
              <a:rPr lang="sk-SK" sz="1100" b="1" dirty="0"/>
              <a:t>vysokým pH</a:t>
            </a:r>
            <a:r>
              <a:rPr lang="sk-SK" sz="1100" dirty="0"/>
              <a:t> a </a:t>
            </a:r>
            <a:r>
              <a:rPr lang="sk-SK" sz="1100" b="1" dirty="0"/>
              <a:t>uhličitanom vápenatým uloženým do hĺbky 50 cm pod humusovým horizontom</a:t>
            </a:r>
            <a:endParaRPr lang="sk-SK" sz="1100" dirty="0"/>
          </a:p>
          <a:p>
            <a:pPr marL="0" indent="0">
              <a:buNone/>
            </a:pPr>
            <a:r>
              <a:rPr lang="sk-SK" sz="1100" dirty="0"/>
              <a:t>Černozeme </a:t>
            </a:r>
            <a:r>
              <a:rPr lang="sk-SK" sz="1100" b="1" dirty="0"/>
              <a:t>vykazujú vysokú biologickú aktivitu</a:t>
            </a:r>
            <a:r>
              <a:rPr lang="sk-SK" sz="1100" dirty="0"/>
              <a:t> a typicky sa vyskytujú v </a:t>
            </a:r>
            <a:r>
              <a:rPr lang="sk-SK" sz="1100" b="1" dirty="0"/>
              <a:t>stepných oblastiach s vysokou trávnatou vegetáciou</a:t>
            </a:r>
            <a:r>
              <a:rPr lang="sk-SK" sz="1100" dirty="0"/>
              <a:t>, najmä: </a:t>
            </a:r>
            <a:r>
              <a:rPr lang="sk-SK" sz="1100" b="1" dirty="0"/>
              <a:t>vo východnej Európe, Na Ukrajine, V Rusku, V Kanade, V USA</a:t>
            </a:r>
            <a:endParaRPr lang="sk-SK" sz="1100" dirty="0"/>
          </a:p>
          <a:p>
            <a:pPr marL="0" indent="0">
              <a:buNone/>
            </a:pPr>
            <a:r>
              <a:rPr lang="sk-SK" sz="1100" dirty="0"/>
              <a:t>Černozeme patria medzi </a:t>
            </a:r>
            <a:r>
              <a:rPr lang="sk-SK" sz="1100" b="1" dirty="0"/>
              <a:t>najproduktívnejšie pôdy na svete</a:t>
            </a:r>
            <a:endParaRPr lang="sk-SK" sz="1100" dirty="0"/>
          </a:p>
          <a:p>
            <a:pPr>
              <a:lnSpc>
                <a:spcPct val="150000"/>
              </a:lnSpc>
              <a:buClr>
                <a:schemeClr val="tx2">
                  <a:lumMod val="75000"/>
                </a:schemeClr>
              </a:buClr>
            </a:pPr>
            <a:endParaRPr lang="sk-SK" sz="1100" dirty="0"/>
          </a:p>
        </p:txBody>
      </p:sp>
    </p:spTree>
    <p:extLst>
      <p:ext uri="{BB962C8B-B14F-4D97-AF65-F5344CB8AC3E}">
        <p14:creationId xmlns:p14="http://schemas.microsoft.com/office/powerpoint/2010/main" val="33566774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A78D6-4FA8-76C8-3A48-05B286F2CD95}"/>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2834309B-DB7F-D0EC-EDD2-1F20C6E3EA1B}"/>
              </a:ext>
            </a:extLst>
          </p:cNvPr>
          <p:cNvPicPr>
            <a:picLocks noChangeAspect="1"/>
          </p:cNvPicPr>
          <p:nvPr/>
        </p:nvPicPr>
        <p:blipFill>
          <a:blip r:embed="rId2"/>
          <a:stretch>
            <a:fillRect/>
          </a:stretch>
        </p:blipFill>
        <p:spPr>
          <a:xfrm>
            <a:off x="6889772" y="3105362"/>
            <a:ext cx="3491708" cy="3752638"/>
          </a:xfrm>
          <a:prstGeom prst="rect">
            <a:avLst/>
          </a:prstGeom>
        </p:spPr>
      </p:pic>
      <p:pic>
        <p:nvPicPr>
          <p:cNvPr id="4" name="Picture 3">
            <a:extLst>
              <a:ext uri="{FF2B5EF4-FFF2-40B4-BE49-F238E27FC236}">
                <a16:creationId xmlns:a16="http://schemas.microsoft.com/office/drawing/2014/main" id="{750A63BB-6CC2-ADB7-EC86-7F5230654E84}"/>
              </a:ext>
            </a:extLst>
          </p:cNvPr>
          <p:cNvPicPr>
            <a:picLocks noChangeAspect="1"/>
          </p:cNvPicPr>
          <p:nvPr/>
        </p:nvPicPr>
        <p:blipFill>
          <a:blip r:embed="rId3"/>
          <a:stretch>
            <a:fillRect/>
          </a:stretch>
        </p:blipFill>
        <p:spPr>
          <a:xfrm>
            <a:off x="1118396" y="3139496"/>
            <a:ext cx="3491708" cy="3718504"/>
          </a:xfrm>
          <a:prstGeom prst="rect">
            <a:avLst/>
          </a:prstGeom>
        </p:spPr>
      </p:pic>
      <p:sp>
        <p:nvSpPr>
          <p:cNvPr id="2" name="Nadpis 1">
            <a:extLst>
              <a:ext uri="{FF2B5EF4-FFF2-40B4-BE49-F238E27FC236}">
                <a16:creationId xmlns:a16="http://schemas.microsoft.com/office/drawing/2014/main" id="{7C195DB7-498A-E082-35E1-8558F4477142}"/>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56BAFCEF-A4C2-CE8D-120E-1EF2D48E6705}"/>
              </a:ext>
            </a:extLst>
          </p:cNvPr>
          <p:cNvSpPr>
            <a:spLocks noGrp="1"/>
          </p:cNvSpPr>
          <p:nvPr>
            <p:ph idx="1"/>
          </p:nvPr>
        </p:nvSpPr>
        <p:spPr>
          <a:xfrm>
            <a:off x="304797" y="899160"/>
            <a:ext cx="5684527" cy="5844539"/>
          </a:xfrm>
        </p:spPr>
        <p:txBody>
          <a:bodyPr>
            <a:noAutofit/>
          </a:bodyPr>
          <a:lstStyle/>
          <a:p>
            <a:pPr marL="0" indent="0">
              <a:spcBef>
                <a:spcPts val="600"/>
              </a:spcBef>
              <a:buNone/>
            </a:pPr>
            <a:r>
              <a:rPr lang="sk-SK" sz="1100" b="1" dirty="0" err="1"/>
              <a:t>Cryosols</a:t>
            </a:r>
            <a:r>
              <a:rPr lang="sk-SK" sz="1100" b="1" dirty="0"/>
              <a:t> (</a:t>
            </a:r>
            <a:r>
              <a:rPr lang="sk-SK" sz="1100" b="1" dirty="0" err="1"/>
              <a:t>Kryozoly</a:t>
            </a:r>
            <a:r>
              <a:rPr lang="sk-SK" sz="1100" b="1" dirty="0"/>
              <a:t>) </a:t>
            </a:r>
            <a:r>
              <a:rPr lang="sk-SK" sz="1100" dirty="0"/>
              <a:t>- </a:t>
            </a:r>
            <a:r>
              <a:rPr lang="sk-SK" sz="1100" b="1" dirty="0"/>
              <a:t>Pôdy studených oblastí s </a:t>
            </a:r>
            <a:r>
              <a:rPr lang="sk-SK" sz="1100" b="1" dirty="0" err="1"/>
              <a:t>permafrostom</a:t>
            </a:r>
            <a:r>
              <a:rPr lang="sk-SK" sz="1100" b="1" dirty="0"/>
              <a:t> v hĺbke do 1 m od povrchu</a:t>
            </a:r>
            <a:r>
              <a:rPr lang="sk-SK" sz="1100" dirty="0"/>
              <a:t> (z gréckeho </a:t>
            </a:r>
            <a:r>
              <a:rPr lang="sk-SK" sz="1100" i="1" dirty="0" err="1"/>
              <a:t>kraios</a:t>
            </a:r>
            <a:r>
              <a:rPr lang="sk-SK" sz="1100" i="1" dirty="0"/>
              <a:t> </a:t>
            </a:r>
            <a:r>
              <a:rPr lang="sk-SK" sz="1100" dirty="0"/>
              <a:t>- </a:t>
            </a:r>
            <a:r>
              <a:rPr lang="sk-SK" sz="1100" b="1" dirty="0"/>
              <a:t>chladný</a:t>
            </a:r>
            <a:r>
              <a:rPr lang="sk-SK" sz="1100" dirty="0"/>
              <a:t> alebo </a:t>
            </a:r>
            <a:r>
              <a:rPr lang="sk-SK" sz="1100" b="1" dirty="0"/>
              <a:t>ľadový</a:t>
            </a:r>
            <a:r>
              <a:rPr lang="sk-SK" sz="1100" dirty="0"/>
              <a:t>). </a:t>
            </a:r>
            <a:r>
              <a:rPr lang="sk-SK" sz="1100" dirty="0" err="1"/>
              <a:t>Kryozoly</a:t>
            </a:r>
            <a:r>
              <a:rPr lang="sk-SK" sz="1100" dirty="0"/>
              <a:t> sa vyvíjajú v </a:t>
            </a:r>
            <a:r>
              <a:rPr lang="sk-SK" sz="1100" b="1" dirty="0"/>
              <a:t>arktických a horských oblastiach</a:t>
            </a:r>
            <a:r>
              <a:rPr lang="sk-SK" sz="1100" dirty="0"/>
              <a:t>, kde sa nachádza </a:t>
            </a:r>
            <a:r>
              <a:rPr lang="sk-SK" sz="1100" b="1" dirty="0"/>
              <a:t>trvalo zamrznuté podložie alebo </a:t>
            </a:r>
            <a:r>
              <a:rPr lang="sk-SK" sz="1100" b="1" dirty="0" err="1"/>
              <a:t>permafrost</a:t>
            </a:r>
            <a:endParaRPr lang="sk-SK" sz="1100" dirty="0"/>
          </a:p>
          <a:p>
            <a:pPr marL="0" indent="0">
              <a:spcBef>
                <a:spcPts val="600"/>
              </a:spcBef>
              <a:buNone/>
            </a:pPr>
            <a:r>
              <a:rPr lang="sk-SK" sz="1100" dirty="0"/>
              <a:t>V tomto type pôdy sa voda vyskytuje </a:t>
            </a:r>
            <a:r>
              <a:rPr lang="sk-SK" sz="1100" b="1" dirty="0"/>
              <a:t>hlavne vo forme ľadu</a:t>
            </a:r>
            <a:r>
              <a:rPr lang="sk-SK" sz="1100" dirty="0"/>
              <a:t>, pričom dominantné procesy </a:t>
            </a:r>
            <a:r>
              <a:rPr lang="sk-SK" sz="1100" dirty="0" err="1"/>
              <a:t>pôdotvorby</a:t>
            </a:r>
            <a:r>
              <a:rPr lang="sk-SK" sz="1100" dirty="0"/>
              <a:t> sú </a:t>
            </a:r>
            <a:r>
              <a:rPr lang="sk-SK" sz="1100" b="1" dirty="0" err="1"/>
              <a:t>kryogénne</a:t>
            </a:r>
            <a:r>
              <a:rPr lang="sk-SK" sz="1100" b="1" dirty="0"/>
              <a:t> procesy</a:t>
            </a:r>
            <a:r>
              <a:rPr lang="sk-SK" sz="1100" dirty="0"/>
              <a:t>, ako: </a:t>
            </a:r>
            <a:r>
              <a:rPr lang="sk-SK" sz="1100" b="1" dirty="0"/>
              <a:t>Striedanie mrazu a odmäku</a:t>
            </a:r>
            <a:r>
              <a:rPr lang="sk-SK" sz="1100" dirty="0"/>
              <a:t> (</a:t>
            </a:r>
            <a:r>
              <a:rPr lang="sk-SK" sz="1100" i="1" dirty="0" err="1"/>
              <a:t>freeze-thaw</a:t>
            </a:r>
            <a:r>
              <a:rPr lang="sk-SK" sz="1100" i="1" dirty="0"/>
              <a:t> </a:t>
            </a:r>
            <a:r>
              <a:rPr lang="sk-SK" sz="1100" i="1" dirty="0" err="1"/>
              <a:t>sequences</a:t>
            </a:r>
            <a:r>
              <a:rPr lang="sk-SK" sz="1100" dirty="0"/>
              <a:t>), </a:t>
            </a:r>
            <a:r>
              <a:rPr lang="sk-SK" sz="1100" b="1" dirty="0" err="1"/>
              <a:t>Kryoturbácia</a:t>
            </a:r>
            <a:r>
              <a:rPr lang="sk-SK" sz="1100" dirty="0"/>
              <a:t> (</a:t>
            </a:r>
            <a:r>
              <a:rPr lang="sk-SK" sz="1100" i="1" dirty="0" err="1"/>
              <a:t>cryo-turbation</a:t>
            </a:r>
            <a:r>
              <a:rPr lang="sk-SK" sz="1100" dirty="0"/>
              <a:t>), </a:t>
            </a:r>
            <a:r>
              <a:rPr lang="sk-SK" sz="1100" b="1" dirty="0"/>
              <a:t>Mrazové zdvíhanie</a:t>
            </a:r>
            <a:r>
              <a:rPr lang="sk-SK" sz="1100" dirty="0"/>
              <a:t> (</a:t>
            </a:r>
            <a:r>
              <a:rPr lang="sk-SK" sz="1100" i="1" dirty="0" err="1"/>
              <a:t>frost</a:t>
            </a:r>
            <a:r>
              <a:rPr lang="sk-SK" sz="1100" i="1" dirty="0"/>
              <a:t> </a:t>
            </a:r>
            <a:r>
              <a:rPr lang="sk-SK" sz="1100" i="1" dirty="0" err="1"/>
              <a:t>heave</a:t>
            </a:r>
            <a:r>
              <a:rPr lang="sk-SK" sz="1100" dirty="0"/>
              <a:t>), </a:t>
            </a:r>
            <a:r>
              <a:rPr lang="sk-SK" sz="1100" b="1" dirty="0" err="1"/>
              <a:t>Kryogénne</a:t>
            </a:r>
            <a:r>
              <a:rPr lang="sk-SK" sz="1100" b="1" dirty="0"/>
              <a:t> triedenie</a:t>
            </a:r>
            <a:r>
              <a:rPr lang="sk-SK" sz="1100" dirty="0"/>
              <a:t> (</a:t>
            </a:r>
            <a:r>
              <a:rPr lang="sk-SK" sz="1100" i="1" dirty="0" err="1"/>
              <a:t>cryogenic</a:t>
            </a:r>
            <a:r>
              <a:rPr lang="sk-SK" sz="1100" i="1" dirty="0"/>
              <a:t> </a:t>
            </a:r>
            <a:r>
              <a:rPr lang="sk-SK" sz="1100" i="1" dirty="0" err="1"/>
              <a:t>sorting</a:t>
            </a:r>
            <a:r>
              <a:rPr lang="sk-SK" sz="1100" dirty="0"/>
              <a:t>), </a:t>
            </a:r>
            <a:r>
              <a:rPr lang="sk-SK" sz="1100" b="1" dirty="0"/>
              <a:t>Tepelné praskanie</a:t>
            </a:r>
            <a:r>
              <a:rPr lang="sk-SK" sz="1100" dirty="0"/>
              <a:t> (</a:t>
            </a:r>
            <a:r>
              <a:rPr lang="sk-SK" sz="1100" i="1" dirty="0" err="1"/>
              <a:t>thermal</a:t>
            </a:r>
            <a:r>
              <a:rPr lang="sk-SK" sz="1100" i="1" dirty="0"/>
              <a:t> </a:t>
            </a:r>
            <a:r>
              <a:rPr lang="sk-SK" sz="1100" i="1" dirty="0" err="1"/>
              <a:t>cracking</a:t>
            </a:r>
            <a:r>
              <a:rPr lang="sk-SK" sz="1100" dirty="0"/>
              <a:t>), </a:t>
            </a:r>
            <a:r>
              <a:rPr lang="sk-SK" sz="1100" b="1" dirty="0"/>
              <a:t>Oddelenie ľadu v pôdnom profile</a:t>
            </a:r>
            <a:r>
              <a:rPr lang="sk-SK" sz="1100" dirty="0"/>
              <a:t> (</a:t>
            </a:r>
            <a:r>
              <a:rPr lang="sk-SK" sz="1100" i="1" dirty="0" err="1"/>
              <a:t>ice</a:t>
            </a:r>
            <a:r>
              <a:rPr lang="sk-SK" sz="1100" i="1" dirty="0"/>
              <a:t> </a:t>
            </a:r>
            <a:r>
              <a:rPr lang="sk-SK" sz="1100" i="1" dirty="0" err="1"/>
              <a:t>segregation</a:t>
            </a:r>
            <a:r>
              <a:rPr lang="sk-SK" sz="1100" dirty="0"/>
              <a:t>)</a:t>
            </a:r>
          </a:p>
          <a:p>
            <a:pPr marL="0" indent="0">
              <a:spcBef>
                <a:spcPts val="600"/>
              </a:spcBef>
              <a:buNone/>
            </a:pPr>
            <a:r>
              <a:rPr lang="sk-SK" sz="1100" dirty="0"/>
              <a:t>Tieto procesy vedú k </a:t>
            </a:r>
            <a:r>
              <a:rPr lang="sk-SK" sz="1100" b="1" dirty="0"/>
              <a:t>deformovaným pôdnym horizontom a vzorovaným pôdnym štruktúram. </a:t>
            </a:r>
            <a:r>
              <a:rPr lang="sk-SK" sz="1100" dirty="0" err="1"/>
              <a:t>Kryozoly</a:t>
            </a:r>
            <a:r>
              <a:rPr lang="sk-SK" sz="1100" dirty="0"/>
              <a:t> sú široko známe aj ako: </a:t>
            </a:r>
            <a:r>
              <a:rPr lang="sk-SK" sz="1100" b="1" dirty="0"/>
              <a:t>Pôdy s </a:t>
            </a:r>
            <a:r>
              <a:rPr lang="sk-SK" sz="1100" b="1" dirty="0" err="1"/>
              <a:t>permafrostom</a:t>
            </a:r>
            <a:r>
              <a:rPr lang="sk-SK" sz="1100" dirty="0"/>
              <a:t>, </a:t>
            </a:r>
            <a:r>
              <a:rPr lang="sk-SK" sz="1100" b="1" dirty="0" err="1"/>
              <a:t>Gelizoly</a:t>
            </a:r>
            <a:r>
              <a:rPr lang="sk-SK" sz="1100" dirty="0"/>
              <a:t>, </a:t>
            </a:r>
            <a:r>
              <a:rPr lang="sk-SK" sz="1100" b="1" dirty="0" err="1"/>
              <a:t>Kryozemy</a:t>
            </a:r>
            <a:r>
              <a:rPr lang="sk-SK" sz="1100" dirty="0"/>
              <a:t>, </a:t>
            </a:r>
            <a:r>
              <a:rPr lang="sk-SK" sz="1100" b="1" dirty="0" err="1"/>
              <a:t>Kryomorfné</a:t>
            </a:r>
            <a:r>
              <a:rPr lang="sk-SK" sz="1100" b="1" dirty="0"/>
              <a:t> pôdy</a:t>
            </a:r>
            <a:r>
              <a:rPr lang="sk-SK" sz="1100" dirty="0"/>
              <a:t>, </a:t>
            </a:r>
            <a:r>
              <a:rPr lang="sk-SK" sz="1100" b="1" dirty="0"/>
              <a:t>Pôdy polárnych púští</a:t>
            </a:r>
            <a:endParaRPr lang="sk-SK" sz="1100" dirty="0"/>
          </a:p>
          <a:p>
            <a:pPr>
              <a:lnSpc>
                <a:spcPct val="150000"/>
              </a:lnSpc>
              <a:buClr>
                <a:schemeClr val="tx2">
                  <a:lumMod val="75000"/>
                </a:schemeClr>
              </a:buClr>
            </a:pPr>
            <a:endParaRPr lang="sk-SK" sz="1100" dirty="0"/>
          </a:p>
        </p:txBody>
      </p:sp>
      <p:sp>
        <p:nvSpPr>
          <p:cNvPr id="5" name="Zástupný objekt pre obsah 2">
            <a:extLst>
              <a:ext uri="{FF2B5EF4-FFF2-40B4-BE49-F238E27FC236}">
                <a16:creationId xmlns:a16="http://schemas.microsoft.com/office/drawing/2014/main" id="{D2E2E878-C104-CEBC-2DA9-278C0957D683}"/>
              </a:ext>
            </a:extLst>
          </p:cNvPr>
          <p:cNvSpPr txBox="1">
            <a:spLocks/>
          </p:cNvSpPr>
          <p:nvPr/>
        </p:nvSpPr>
        <p:spPr>
          <a:xfrm>
            <a:off x="5989324" y="899160"/>
            <a:ext cx="6202676"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sk-SK" sz="1100" b="1" dirty="0" err="1"/>
              <a:t>Fluvisols</a:t>
            </a:r>
            <a:r>
              <a:rPr lang="sk-SK" sz="1100" b="1" dirty="0"/>
              <a:t> (</a:t>
            </a:r>
            <a:r>
              <a:rPr lang="sk-SK" sz="1100" b="1" dirty="0" err="1"/>
              <a:t>Fluvizeme</a:t>
            </a:r>
            <a:r>
              <a:rPr lang="sk-SK" sz="1100" b="1" dirty="0"/>
              <a:t>)</a:t>
            </a:r>
            <a:r>
              <a:rPr lang="sk-SK" sz="1100" dirty="0"/>
              <a:t> - </a:t>
            </a:r>
            <a:r>
              <a:rPr lang="sk-SK" sz="1100" b="1" dirty="0"/>
              <a:t>Mladé pôdy v aluviálnych (záplavových), jazerných a morských sedimentoch</a:t>
            </a:r>
            <a:r>
              <a:rPr lang="sk-SK" sz="1100" dirty="0"/>
              <a:t> (z latinského </a:t>
            </a:r>
            <a:r>
              <a:rPr lang="sk-SK" sz="1100" i="1" dirty="0" err="1"/>
              <a:t>fluvius</a:t>
            </a:r>
            <a:r>
              <a:rPr lang="sk-SK" sz="1100" dirty="0"/>
              <a:t> - </a:t>
            </a:r>
            <a:r>
              <a:rPr lang="sk-SK" sz="1100" b="1" dirty="0"/>
              <a:t>rieka</a:t>
            </a:r>
            <a:r>
              <a:rPr lang="sk-SK" sz="1100" dirty="0"/>
              <a:t>)</a:t>
            </a:r>
          </a:p>
          <a:p>
            <a:pPr marL="0" indent="0">
              <a:buNone/>
            </a:pPr>
            <a:r>
              <a:rPr lang="sk-SK" sz="1100" dirty="0" err="1"/>
              <a:t>Fluvizeme</a:t>
            </a:r>
            <a:r>
              <a:rPr lang="sk-SK" sz="1100" dirty="0"/>
              <a:t> sú </a:t>
            </a:r>
            <a:r>
              <a:rPr lang="sk-SK" sz="1100" b="1" dirty="0"/>
              <a:t>bežné v periodicky zaplavovaných oblastiach</a:t>
            </a:r>
            <a:r>
              <a:rPr lang="sk-SK" sz="1100" dirty="0"/>
              <a:t>, ako sú: </a:t>
            </a:r>
            <a:r>
              <a:rPr lang="sk-SK" sz="1100" b="1" dirty="0"/>
              <a:t>Aluviálne roviny</a:t>
            </a:r>
            <a:r>
              <a:rPr lang="sk-SK" sz="1100" dirty="0"/>
              <a:t>, </a:t>
            </a:r>
            <a:r>
              <a:rPr lang="sk-SK" sz="1100" b="1" dirty="0"/>
              <a:t>Riečne delty</a:t>
            </a:r>
            <a:r>
              <a:rPr lang="sk-SK" sz="1100" dirty="0"/>
              <a:t>, </a:t>
            </a:r>
            <a:r>
              <a:rPr lang="sk-SK" sz="1100" b="1" dirty="0"/>
              <a:t>doliny riek</a:t>
            </a:r>
            <a:r>
              <a:rPr lang="sk-SK" sz="1100" dirty="0"/>
              <a:t>, </a:t>
            </a:r>
            <a:r>
              <a:rPr lang="sk-SK" sz="1100" b="1" dirty="0"/>
              <a:t>Pobrežné močiare</a:t>
            </a:r>
            <a:endParaRPr lang="sk-SK" sz="1100" dirty="0"/>
          </a:p>
          <a:p>
            <a:pPr marL="0" indent="0">
              <a:buNone/>
            </a:pPr>
            <a:r>
              <a:rPr lang="sk-SK" sz="1100" dirty="0"/>
              <a:t>Nachádzajú sa na </a:t>
            </a:r>
            <a:r>
              <a:rPr lang="sk-SK" sz="1100" b="1" dirty="0"/>
              <a:t>všetkých kontinentoch a vo všetkých klimatických pásmach</a:t>
            </a:r>
            <a:r>
              <a:rPr lang="sk-SK" sz="1100" dirty="0"/>
              <a:t>. </a:t>
            </a:r>
            <a:r>
              <a:rPr lang="sk-SK" sz="1100" dirty="0" err="1"/>
              <a:t>Fluvieme</a:t>
            </a:r>
            <a:r>
              <a:rPr lang="sk-SK" sz="1100" dirty="0"/>
              <a:t> majú </a:t>
            </a:r>
            <a:r>
              <a:rPr lang="sk-SK" sz="1100" b="1" dirty="0"/>
              <a:t>vrstevnatú štruktúru sedimentov</a:t>
            </a:r>
            <a:r>
              <a:rPr lang="sk-SK" sz="1100" dirty="0"/>
              <a:t> namiesto klasických </a:t>
            </a:r>
            <a:r>
              <a:rPr lang="sk-SK" sz="1100" dirty="0" err="1"/>
              <a:t>pedogenetických</a:t>
            </a:r>
            <a:r>
              <a:rPr lang="sk-SK" sz="1100" dirty="0"/>
              <a:t> horizontov. Ich vlastnosti a úrodnosť </a:t>
            </a:r>
            <a:r>
              <a:rPr lang="sk-SK" sz="1100" b="1" dirty="0"/>
              <a:t>závisia od povahy a usporiadania sedimentov</a:t>
            </a:r>
            <a:r>
              <a:rPr lang="sk-SK" sz="1100" dirty="0"/>
              <a:t> a </a:t>
            </a:r>
            <a:r>
              <a:rPr lang="sk-SK" sz="1100" b="1" dirty="0"/>
              <a:t>dĺžky období tvorby pôdy po alebo medzi záplavami</a:t>
            </a:r>
            <a:endParaRPr lang="sk-SK" sz="1100" dirty="0"/>
          </a:p>
          <a:p>
            <a:pPr marL="0" indent="0">
              <a:buNone/>
            </a:pPr>
            <a:r>
              <a:rPr lang="sk-SK" sz="1100" dirty="0"/>
              <a:t>Medzinárodné názvy: </a:t>
            </a:r>
            <a:r>
              <a:rPr lang="sk-SK" sz="1100" b="1" dirty="0"/>
              <a:t>Aluviálne pôdy</a:t>
            </a:r>
            <a:r>
              <a:rPr lang="sk-SK" sz="1100" dirty="0"/>
              <a:t>, </a:t>
            </a:r>
            <a:r>
              <a:rPr lang="sk-SK" sz="1100" b="1" dirty="0" err="1"/>
              <a:t>Fluventy</a:t>
            </a:r>
            <a:r>
              <a:rPr lang="sk-SK" sz="1100" dirty="0"/>
              <a:t> (pôdna taxonómia), </a:t>
            </a:r>
            <a:r>
              <a:rPr lang="sk-SK" sz="1100" b="1" dirty="0" err="1"/>
              <a:t>Auenböden</a:t>
            </a:r>
            <a:r>
              <a:rPr lang="sk-SK" sz="1100" dirty="0"/>
              <a:t> (Nemecko)</a:t>
            </a:r>
          </a:p>
          <a:p>
            <a:pPr>
              <a:lnSpc>
                <a:spcPct val="150000"/>
              </a:lnSpc>
              <a:buClr>
                <a:schemeClr val="tx2">
                  <a:lumMod val="75000"/>
                </a:schemeClr>
              </a:buClr>
            </a:pPr>
            <a:endParaRPr lang="sk-SK" sz="1100" dirty="0"/>
          </a:p>
        </p:txBody>
      </p:sp>
    </p:spTree>
    <p:extLst>
      <p:ext uri="{BB962C8B-B14F-4D97-AF65-F5344CB8AC3E}">
        <p14:creationId xmlns:p14="http://schemas.microsoft.com/office/powerpoint/2010/main" val="34472115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DBB34-2C59-65A4-F68B-59E04781C87E}"/>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96986E52-46A7-C27E-FF41-31E57C7249E8}"/>
              </a:ext>
            </a:extLst>
          </p:cNvPr>
          <p:cNvPicPr>
            <a:picLocks noChangeAspect="1"/>
          </p:cNvPicPr>
          <p:nvPr/>
        </p:nvPicPr>
        <p:blipFill>
          <a:blip r:embed="rId2"/>
          <a:stretch>
            <a:fillRect/>
          </a:stretch>
        </p:blipFill>
        <p:spPr>
          <a:xfrm>
            <a:off x="6889773" y="3109407"/>
            <a:ext cx="3491708" cy="3748591"/>
          </a:xfrm>
          <a:prstGeom prst="rect">
            <a:avLst/>
          </a:prstGeom>
        </p:spPr>
      </p:pic>
      <p:pic>
        <p:nvPicPr>
          <p:cNvPr id="6" name="Picture 5">
            <a:extLst>
              <a:ext uri="{FF2B5EF4-FFF2-40B4-BE49-F238E27FC236}">
                <a16:creationId xmlns:a16="http://schemas.microsoft.com/office/drawing/2014/main" id="{C80BF9B0-898E-83B1-344E-BCEE1292CF42}"/>
              </a:ext>
            </a:extLst>
          </p:cNvPr>
          <p:cNvPicPr>
            <a:picLocks noChangeAspect="1"/>
          </p:cNvPicPr>
          <p:nvPr/>
        </p:nvPicPr>
        <p:blipFill>
          <a:blip r:embed="rId3"/>
          <a:stretch>
            <a:fillRect/>
          </a:stretch>
        </p:blipFill>
        <p:spPr>
          <a:xfrm>
            <a:off x="1118397" y="3119594"/>
            <a:ext cx="3491708" cy="3738405"/>
          </a:xfrm>
          <a:prstGeom prst="rect">
            <a:avLst/>
          </a:prstGeom>
        </p:spPr>
      </p:pic>
      <p:sp>
        <p:nvSpPr>
          <p:cNvPr id="2" name="Nadpis 1">
            <a:extLst>
              <a:ext uri="{FF2B5EF4-FFF2-40B4-BE49-F238E27FC236}">
                <a16:creationId xmlns:a16="http://schemas.microsoft.com/office/drawing/2014/main" id="{4A2008BD-E88C-3339-A272-1842641756A3}"/>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85CA0A41-D9C0-35A4-C391-DE081D265227}"/>
              </a:ext>
            </a:extLst>
          </p:cNvPr>
          <p:cNvSpPr>
            <a:spLocks noGrp="1"/>
          </p:cNvSpPr>
          <p:nvPr>
            <p:ph idx="1"/>
          </p:nvPr>
        </p:nvSpPr>
        <p:spPr>
          <a:xfrm>
            <a:off x="304797" y="899160"/>
            <a:ext cx="5684527" cy="5844539"/>
          </a:xfrm>
        </p:spPr>
        <p:txBody>
          <a:bodyPr>
            <a:noAutofit/>
          </a:bodyPr>
          <a:lstStyle/>
          <a:p>
            <a:pPr marL="0" indent="0">
              <a:buNone/>
            </a:pPr>
            <a:r>
              <a:rPr lang="sk-SK" sz="1100" b="1" dirty="0" err="1"/>
              <a:t>Glejsols</a:t>
            </a:r>
            <a:r>
              <a:rPr lang="sk-SK" sz="1100" b="1" dirty="0"/>
              <a:t> (Glejové pôdy) </a:t>
            </a:r>
            <a:r>
              <a:rPr lang="sk-SK" sz="1100" dirty="0"/>
              <a:t>- </a:t>
            </a:r>
            <a:r>
              <a:rPr lang="sk-SK" sz="1100" b="1" dirty="0"/>
              <a:t>Pôda nasýtená podzemnou vodou blízko povrchu počas dlhých období</a:t>
            </a:r>
            <a:r>
              <a:rPr lang="sk-SK" sz="1100" dirty="0"/>
              <a:t> (z ruského </a:t>
            </a:r>
            <a:r>
              <a:rPr lang="sk-SK" sz="1100" i="1" dirty="0" err="1"/>
              <a:t>gley</a:t>
            </a:r>
            <a:r>
              <a:rPr lang="sk-SK" sz="1100" dirty="0"/>
              <a:t> - </a:t>
            </a:r>
            <a:r>
              <a:rPr lang="sk-SK" sz="1100" b="1" dirty="0"/>
              <a:t>bahnitá hmota</a:t>
            </a:r>
            <a:r>
              <a:rPr lang="sk-SK" sz="1100" dirty="0"/>
              <a:t>)</a:t>
            </a:r>
          </a:p>
          <a:p>
            <a:pPr marL="0" indent="0">
              <a:buNone/>
            </a:pPr>
            <a:r>
              <a:rPr lang="sk-SK" sz="1100" dirty="0" err="1"/>
              <a:t>Glejzoly</a:t>
            </a:r>
            <a:r>
              <a:rPr lang="sk-SK" sz="1100" dirty="0"/>
              <a:t> sa </a:t>
            </a:r>
            <a:r>
              <a:rPr lang="sk-SK" sz="1100" b="1" dirty="0"/>
              <a:t>vyskytujú prevažne v nížinách</a:t>
            </a:r>
            <a:r>
              <a:rPr lang="sk-SK" sz="1100" dirty="0"/>
              <a:t>, kde sa </a:t>
            </a:r>
            <a:r>
              <a:rPr lang="sk-SK" sz="1100" b="1" dirty="0"/>
              <a:t>podzemná voda dostáva blízko k povrchu</a:t>
            </a:r>
            <a:r>
              <a:rPr lang="sk-SK" sz="1100" dirty="0"/>
              <a:t> a pôda je nasýtená vodou </a:t>
            </a:r>
            <a:r>
              <a:rPr lang="sk-SK" sz="1100" b="1" dirty="0"/>
              <a:t>po dlhé časové obdobia</a:t>
            </a:r>
            <a:r>
              <a:rPr lang="sk-SK" sz="1100" dirty="0"/>
              <a:t>. V dôsledku </a:t>
            </a:r>
            <a:r>
              <a:rPr lang="sk-SK" sz="1100" b="1" dirty="0"/>
              <a:t>nadmernej vlhkosti v malej hĺbke</a:t>
            </a:r>
            <a:r>
              <a:rPr lang="sk-SK" sz="1100" dirty="0"/>
              <a:t> tento typ pôdy </a:t>
            </a:r>
            <a:r>
              <a:rPr lang="sk-SK" sz="1100" b="1" dirty="0"/>
              <a:t>vyvíja glejové farebné vzory</a:t>
            </a:r>
            <a:r>
              <a:rPr lang="sk-SK" sz="1100" dirty="0"/>
              <a:t> tvorené: </a:t>
            </a:r>
            <a:r>
              <a:rPr lang="sk-SK" sz="1100" b="1" dirty="0"/>
              <a:t>Červenkastými, hnedastými alebo žltkastými odtieňmi</a:t>
            </a:r>
            <a:r>
              <a:rPr lang="sk-SK" sz="1100" dirty="0"/>
              <a:t> na povrchu pôdnych agregátov alebo v horných pôdnych vrstvách, </a:t>
            </a:r>
            <a:r>
              <a:rPr lang="sk-SK" sz="1100" b="1" dirty="0" err="1"/>
              <a:t>Šedastými</a:t>
            </a:r>
            <a:r>
              <a:rPr lang="sk-SK" sz="1100" b="1" dirty="0"/>
              <a:t>/modrastými odtieňmi</a:t>
            </a:r>
            <a:r>
              <a:rPr lang="sk-SK" sz="1100" dirty="0"/>
              <a:t> vo vnútri agregátov alebo v hlbších častiach pôdneho profilu.</a:t>
            </a:r>
          </a:p>
          <a:p>
            <a:pPr marL="0" indent="0">
              <a:buNone/>
            </a:pPr>
            <a:r>
              <a:rPr lang="sk-SK" sz="1100" dirty="0"/>
              <a:t>Medzinárodné názvy: </a:t>
            </a:r>
            <a:r>
              <a:rPr lang="sk-SK" sz="1100" b="1" dirty="0" err="1"/>
              <a:t>Gleyzemy</a:t>
            </a:r>
            <a:r>
              <a:rPr lang="sk-SK" sz="1100" b="1" dirty="0"/>
              <a:t> (Rusko), </a:t>
            </a:r>
            <a:r>
              <a:rPr lang="sk-SK" sz="1100" b="1" dirty="0" err="1"/>
              <a:t>Gley</a:t>
            </a:r>
            <a:r>
              <a:rPr lang="sk-SK" sz="1100" b="1" dirty="0"/>
              <a:t> (Nemecko), Lúčne pôdy, Podzemné vodné pôdy, </a:t>
            </a:r>
            <a:r>
              <a:rPr lang="sk-SK" sz="1100" b="1" dirty="0" err="1"/>
              <a:t>Hydromorfné</a:t>
            </a:r>
            <a:r>
              <a:rPr lang="sk-SK" sz="1100" b="1" dirty="0"/>
              <a:t> pôdy</a:t>
            </a:r>
            <a:endParaRPr lang="sk-SK" sz="1100" dirty="0"/>
          </a:p>
          <a:p>
            <a:pPr>
              <a:lnSpc>
                <a:spcPct val="150000"/>
              </a:lnSpc>
              <a:buClr>
                <a:schemeClr val="tx2">
                  <a:lumMod val="75000"/>
                </a:schemeClr>
              </a:buClr>
            </a:pPr>
            <a:endParaRPr lang="sk-SK" sz="1200" dirty="0"/>
          </a:p>
        </p:txBody>
      </p:sp>
      <p:sp>
        <p:nvSpPr>
          <p:cNvPr id="5" name="Zástupný objekt pre obsah 2">
            <a:extLst>
              <a:ext uri="{FF2B5EF4-FFF2-40B4-BE49-F238E27FC236}">
                <a16:creationId xmlns:a16="http://schemas.microsoft.com/office/drawing/2014/main" id="{DC7EDBD7-A315-D95C-40CC-8639F70B9CB1}"/>
              </a:ext>
            </a:extLst>
          </p:cNvPr>
          <p:cNvSpPr txBox="1">
            <a:spLocks/>
          </p:cNvSpPr>
          <p:nvPr/>
        </p:nvSpPr>
        <p:spPr>
          <a:xfrm>
            <a:off x="5989324" y="899160"/>
            <a:ext cx="6202676"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sk-SK" sz="1100" b="1" dirty="0" err="1"/>
              <a:t>Gypsisols</a:t>
            </a:r>
            <a:r>
              <a:rPr lang="sk-SK" sz="1100" b="1" dirty="0"/>
              <a:t> (</a:t>
            </a:r>
            <a:r>
              <a:rPr lang="sk-SK" sz="1100" b="1" dirty="0" err="1"/>
              <a:t>Gypsozoly</a:t>
            </a:r>
            <a:r>
              <a:rPr lang="sk-SK" sz="1100" b="1" dirty="0"/>
              <a:t>)</a:t>
            </a:r>
            <a:r>
              <a:rPr lang="sk-SK" sz="1100" dirty="0"/>
              <a:t> - </a:t>
            </a:r>
            <a:r>
              <a:rPr lang="sk-SK" sz="1100" b="1" dirty="0"/>
              <a:t>Pôdy suchých oblastí so sekundárnou akumuláciou sadrovca</a:t>
            </a:r>
            <a:r>
              <a:rPr lang="sk-SK" sz="1100" dirty="0"/>
              <a:t> (z latinského </a:t>
            </a:r>
            <a:r>
              <a:rPr lang="sk-SK" sz="1100" i="1" dirty="0" err="1"/>
              <a:t>gypsum</a:t>
            </a:r>
            <a:r>
              <a:rPr lang="sk-SK" sz="1100" i="1" dirty="0"/>
              <a:t> </a:t>
            </a:r>
            <a:r>
              <a:rPr lang="sk-SK" sz="1100" dirty="0"/>
              <a:t> -</a:t>
            </a:r>
            <a:r>
              <a:rPr lang="sk-SK" sz="1100" b="1" dirty="0"/>
              <a:t>odparený síran vápenatý</a:t>
            </a:r>
            <a:r>
              <a:rPr lang="sk-SK" sz="1100" dirty="0"/>
              <a:t>)</a:t>
            </a:r>
          </a:p>
          <a:p>
            <a:pPr marL="0" indent="0">
              <a:buNone/>
            </a:pPr>
            <a:r>
              <a:rPr lang="sk-SK" sz="1100" dirty="0" err="1"/>
              <a:t>Gypsisoly</a:t>
            </a:r>
            <a:r>
              <a:rPr lang="sk-SK" sz="1100" dirty="0"/>
              <a:t> majú </a:t>
            </a:r>
            <a:r>
              <a:rPr lang="sk-SK" sz="1100" b="1" dirty="0"/>
              <a:t>významnú sekundárnu akumuláciu sadrovca v </a:t>
            </a:r>
            <a:r>
              <a:rPr lang="sk-SK" sz="1100" b="1" dirty="0" err="1"/>
              <a:t>podorničí</a:t>
            </a:r>
            <a:r>
              <a:rPr lang="sk-SK" sz="1100" dirty="0"/>
              <a:t>. Väčšina oblastí s </a:t>
            </a:r>
            <a:r>
              <a:rPr lang="sk-SK" sz="1100" dirty="0" err="1"/>
              <a:t>gypsisolmi</a:t>
            </a:r>
            <a:r>
              <a:rPr lang="sk-SK" sz="1100" dirty="0"/>
              <a:t> sa využíva na </a:t>
            </a:r>
            <a:r>
              <a:rPr lang="sk-SK" sz="1100" b="1" dirty="0"/>
              <a:t>extenzívnu pastvu s nízkou intenzitou</a:t>
            </a:r>
            <a:r>
              <a:rPr lang="sk-SK" sz="1100" dirty="0"/>
              <a:t>. Vyskytujú sa </a:t>
            </a:r>
            <a:r>
              <a:rPr lang="sk-SK" sz="1100" b="1" dirty="0"/>
              <a:t>v najsuchších častiach aridného klimatického pásma</a:t>
            </a:r>
            <a:r>
              <a:rPr lang="sk-SK" sz="1100" dirty="0"/>
              <a:t>, čo vysvetľuje, prečo ich popredné klasifikácie pôd označujú ako: </a:t>
            </a:r>
            <a:r>
              <a:rPr lang="sk-SK" sz="1100" b="1" dirty="0"/>
              <a:t>Púštne pôdy (ZSSR), </a:t>
            </a:r>
            <a:r>
              <a:rPr lang="sk-SK" sz="1100" b="1" dirty="0" err="1"/>
              <a:t>Aridizoly</a:t>
            </a:r>
            <a:r>
              <a:rPr lang="sk-SK" sz="1100" b="1" dirty="0"/>
              <a:t> (pôdna taxonómia), </a:t>
            </a:r>
            <a:r>
              <a:rPr lang="sk-SK" sz="1100" b="1" dirty="0" err="1"/>
              <a:t>Yermozoly</a:t>
            </a:r>
            <a:r>
              <a:rPr lang="sk-SK" sz="1100" b="1" dirty="0"/>
              <a:t> alebo </a:t>
            </a:r>
            <a:r>
              <a:rPr lang="sk-SK" sz="1100" b="1" dirty="0" err="1"/>
              <a:t>Xerozoly</a:t>
            </a:r>
            <a:r>
              <a:rPr lang="sk-SK" sz="1100" b="1" dirty="0"/>
              <a:t> (FAO)</a:t>
            </a:r>
            <a:endParaRPr lang="sk-SK" sz="1100" dirty="0"/>
          </a:p>
          <a:p>
            <a:pPr>
              <a:lnSpc>
                <a:spcPct val="150000"/>
              </a:lnSpc>
              <a:buClr>
                <a:schemeClr val="tx2">
                  <a:lumMod val="75000"/>
                </a:schemeClr>
              </a:buClr>
            </a:pPr>
            <a:endParaRPr lang="sk-SK" sz="1100" dirty="0"/>
          </a:p>
        </p:txBody>
      </p:sp>
    </p:spTree>
    <p:extLst>
      <p:ext uri="{BB962C8B-B14F-4D97-AF65-F5344CB8AC3E}">
        <p14:creationId xmlns:p14="http://schemas.microsoft.com/office/powerpoint/2010/main" val="33626709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D2CEB-9FBB-0CF0-1CE1-9665DA4272DE}"/>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B6F16096-5BF1-F0BE-20B5-D17B12C94F10}"/>
              </a:ext>
            </a:extLst>
          </p:cNvPr>
          <p:cNvPicPr>
            <a:picLocks noChangeAspect="1"/>
          </p:cNvPicPr>
          <p:nvPr/>
        </p:nvPicPr>
        <p:blipFill>
          <a:blip r:embed="rId2"/>
          <a:stretch>
            <a:fillRect/>
          </a:stretch>
        </p:blipFill>
        <p:spPr>
          <a:xfrm>
            <a:off x="6889774" y="3119260"/>
            <a:ext cx="3491708" cy="3738740"/>
          </a:xfrm>
          <a:prstGeom prst="rect">
            <a:avLst/>
          </a:prstGeom>
        </p:spPr>
      </p:pic>
      <p:pic>
        <p:nvPicPr>
          <p:cNvPr id="4" name="Picture 3">
            <a:extLst>
              <a:ext uri="{FF2B5EF4-FFF2-40B4-BE49-F238E27FC236}">
                <a16:creationId xmlns:a16="http://schemas.microsoft.com/office/drawing/2014/main" id="{83FDDDC9-CDA6-B2CD-8CC7-131A5513D4E2}"/>
              </a:ext>
            </a:extLst>
          </p:cNvPr>
          <p:cNvPicPr>
            <a:picLocks noChangeAspect="1"/>
          </p:cNvPicPr>
          <p:nvPr/>
        </p:nvPicPr>
        <p:blipFill>
          <a:blip r:embed="rId3"/>
          <a:stretch>
            <a:fillRect/>
          </a:stretch>
        </p:blipFill>
        <p:spPr>
          <a:xfrm>
            <a:off x="1118398" y="3124994"/>
            <a:ext cx="3491708" cy="3733005"/>
          </a:xfrm>
          <a:prstGeom prst="rect">
            <a:avLst/>
          </a:prstGeom>
        </p:spPr>
      </p:pic>
      <p:sp>
        <p:nvSpPr>
          <p:cNvPr id="2" name="Nadpis 1">
            <a:extLst>
              <a:ext uri="{FF2B5EF4-FFF2-40B4-BE49-F238E27FC236}">
                <a16:creationId xmlns:a16="http://schemas.microsoft.com/office/drawing/2014/main" id="{7B34F39E-53EB-7478-E8D0-6601D7C3CBCA}"/>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C1A09201-5CEC-2929-BF35-44B2D37D8924}"/>
              </a:ext>
            </a:extLst>
          </p:cNvPr>
          <p:cNvSpPr>
            <a:spLocks noGrp="1"/>
          </p:cNvSpPr>
          <p:nvPr>
            <p:ph idx="1"/>
          </p:nvPr>
        </p:nvSpPr>
        <p:spPr>
          <a:xfrm>
            <a:off x="304797" y="899160"/>
            <a:ext cx="5684527" cy="5844539"/>
          </a:xfrm>
        </p:spPr>
        <p:txBody>
          <a:bodyPr>
            <a:noAutofit/>
          </a:bodyPr>
          <a:lstStyle/>
          <a:p>
            <a:pPr marL="0" indent="0">
              <a:buNone/>
            </a:pPr>
            <a:r>
              <a:rPr lang="sk-SK" sz="1100" b="1" dirty="0" err="1"/>
              <a:t>Histosols</a:t>
            </a:r>
            <a:r>
              <a:rPr lang="sk-SK" sz="1100" b="1" dirty="0"/>
              <a:t> (</a:t>
            </a:r>
            <a:r>
              <a:rPr lang="sk-SK" sz="1100" b="1" dirty="0" err="1"/>
              <a:t>Histosoly</a:t>
            </a:r>
            <a:r>
              <a:rPr lang="sk-SK" sz="1100" b="1" dirty="0"/>
              <a:t>) </a:t>
            </a:r>
            <a:r>
              <a:rPr lang="sk-SK" sz="1100" dirty="0"/>
              <a:t>- </a:t>
            </a:r>
            <a:r>
              <a:rPr lang="sk-SK" sz="1100" b="1" dirty="0"/>
              <a:t>Tmavé pôdy s vysokou akumuláciou čiastočne rozloženej organickej hmoty, ktoré sa vyvíjajú hlavne vo vlhkých alebo chladných podmienkach</a:t>
            </a:r>
            <a:r>
              <a:rPr lang="sk-SK" sz="1100" dirty="0"/>
              <a:t> (z gréckeho </a:t>
            </a:r>
            <a:r>
              <a:rPr lang="sk-SK" sz="1100" i="1" dirty="0" err="1"/>
              <a:t>histos</a:t>
            </a:r>
            <a:r>
              <a:rPr lang="sk-SK" sz="1100" dirty="0"/>
              <a:t> - </a:t>
            </a:r>
            <a:r>
              <a:rPr lang="sk-SK" sz="1100" b="1" dirty="0"/>
              <a:t>tkanivo</a:t>
            </a:r>
            <a:r>
              <a:rPr lang="sk-SK" sz="1100" dirty="0"/>
              <a:t>)</a:t>
            </a:r>
          </a:p>
          <a:p>
            <a:pPr marL="0" indent="0">
              <a:buNone/>
            </a:pPr>
            <a:r>
              <a:rPr lang="sk-SK" sz="1100" dirty="0" err="1"/>
              <a:t>HistosoIy</a:t>
            </a:r>
            <a:r>
              <a:rPr lang="sk-SK" sz="1100" dirty="0"/>
              <a:t> sú </a:t>
            </a:r>
            <a:r>
              <a:rPr lang="sk-SK" sz="1100" b="1" dirty="0"/>
              <a:t>tvorené prevažne organickým pôdnym materiálom</a:t>
            </a:r>
            <a:r>
              <a:rPr lang="sk-SK" sz="1100" dirty="0"/>
              <a:t>. Počas ich vývoja </a:t>
            </a:r>
            <a:r>
              <a:rPr lang="sk-SK" sz="1100" b="1" dirty="0"/>
              <a:t>produkcia organickej hmoty prevyšuje rýchlosť rozkladu</a:t>
            </a:r>
            <a:r>
              <a:rPr lang="sk-SK" sz="1100" dirty="0"/>
              <a:t>. Rozklad je </a:t>
            </a:r>
            <a:r>
              <a:rPr lang="sk-SK" sz="1100" b="1" dirty="0"/>
              <a:t>spomalený hlavne nízkymi teplotami alebo anaeróbnymi (</a:t>
            </a:r>
            <a:r>
              <a:rPr lang="sk-SK" sz="1100" b="1" dirty="0" err="1"/>
              <a:t>nízkokyslíkovými</a:t>
            </a:r>
            <a:r>
              <a:rPr lang="sk-SK" sz="1100" b="1" dirty="0"/>
              <a:t>) podmienkami</a:t>
            </a:r>
            <a:r>
              <a:rPr lang="sk-SK" sz="1100" dirty="0"/>
              <a:t>, čo vedie k </a:t>
            </a:r>
            <a:r>
              <a:rPr lang="sk-SK" sz="1100" b="1" dirty="0"/>
              <a:t>vysokej akumulácii čiastočne rozloženej organickej hmoty</a:t>
            </a:r>
            <a:endParaRPr lang="sk-SK" sz="1100" dirty="0"/>
          </a:p>
          <a:p>
            <a:pPr marL="0" indent="0">
              <a:buNone/>
            </a:pPr>
            <a:r>
              <a:rPr lang="sk-SK" sz="1100" dirty="0" err="1"/>
              <a:t>HistosoIy</a:t>
            </a:r>
            <a:r>
              <a:rPr lang="sk-SK" sz="1100" dirty="0"/>
              <a:t> sa vyskytujú </a:t>
            </a:r>
            <a:r>
              <a:rPr lang="sk-SK" sz="1100" b="1" dirty="0"/>
              <a:t>hlavne v boreálnych a subarktických regiónoch</a:t>
            </a:r>
            <a:r>
              <a:rPr lang="sk-SK" sz="1100" dirty="0"/>
              <a:t> a sú známe aj ako: </a:t>
            </a:r>
            <a:r>
              <a:rPr lang="sk-SK" sz="1100" b="1" dirty="0"/>
              <a:t>Rašelinné pôdy</a:t>
            </a:r>
            <a:r>
              <a:rPr lang="sk-SK" sz="1100" dirty="0"/>
              <a:t>, </a:t>
            </a:r>
            <a:r>
              <a:rPr lang="sk-SK" sz="1100" b="1" dirty="0"/>
              <a:t>Bahenné pôdy</a:t>
            </a:r>
            <a:r>
              <a:rPr lang="sk-SK" sz="1100" dirty="0"/>
              <a:t>, </a:t>
            </a:r>
            <a:r>
              <a:rPr lang="sk-SK" sz="1100" b="1" dirty="0" err="1"/>
              <a:t>Mokraďové</a:t>
            </a:r>
            <a:r>
              <a:rPr lang="sk-SK" sz="1100" b="1" dirty="0"/>
              <a:t> pôdy</a:t>
            </a:r>
            <a:r>
              <a:rPr lang="sk-SK" sz="1100" dirty="0"/>
              <a:t>, </a:t>
            </a:r>
            <a:r>
              <a:rPr lang="sk-SK" sz="1100" b="1" dirty="0"/>
              <a:t>Organické pôdy</a:t>
            </a:r>
            <a:endParaRPr lang="sk-SK" sz="1100" dirty="0"/>
          </a:p>
          <a:p>
            <a:pPr>
              <a:lnSpc>
                <a:spcPct val="150000"/>
              </a:lnSpc>
              <a:buClr>
                <a:schemeClr val="tx2">
                  <a:lumMod val="75000"/>
                </a:schemeClr>
              </a:buClr>
            </a:pPr>
            <a:endParaRPr lang="sk-SK" sz="1100" dirty="0"/>
          </a:p>
        </p:txBody>
      </p:sp>
      <p:sp>
        <p:nvSpPr>
          <p:cNvPr id="5" name="Zástupný objekt pre obsah 2">
            <a:extLst>
              <a:ext uri="{FF2B5EF4-FFF2-40B4-BE49-F238E27FC236}">
                <a16:creationId xmlns:a16="http://schemas.microsoft.com/office/drawing/2014/main" id="{749B024E-E556-3B18-2A39-05FD33264E5E}"/>
              </a:ext>
            </a:extLst>
          </p:cNvPr>
          <p:cNvSpPr txBox="1">
            <a:spLocks/>
          </p:cNvSpPr>
          <p:nvPr/>
        </p:nvSpPr>
        <p:spPr>
          <a:xfrm>
            <a:off x="5989324" y="899160"/>
            <a:ext cx="6202676"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sk-SK" sz="1100" b="1" dirty="0" err="1"/>
              <a:t>Kastanozems</a:t>
            </a:r>
            <a:r>
              <a:rPr lang="sk-SK" sz="1100" b="1" dirty="0"/>
              <a:t> (</a:t>
            </a:r>
            <a:r>
              <a:rPr lang="sk-SK" sz="1100" b="1" dirty="0" err="1"/>
              <a:t>Kaštanozeme</a:t>
            </a:r>
            <a:r>
              <a:rPr lang="sk-SK" sz="1100" b="1" dirty="0"/>
              <a:t>)</a:t>
            </a:r>
            <a:r>
              <a:rPr lang="sk-SK" sz="1100" dirty="0"/>
              <a:t> - </a:t>
            </a:r>
            <a:r>
              <a:rPr lang="sk-SK" sz="1100" b="1" dirty="0"/>
              <a:t>Pôdy s povrchovým horizontom bohatým na organickú hmotu a s akumuláciou uhličitanu vápenatého alebo sadrovca v </a:t>
            </a:r>
            <a:r>
              <a:rPr lang="sk-SK" sz="1100" b="1" dirty="0" err="1"/>
              <a:t>podorničí</a:t>
            </a:r>
            <a:r>
              <a:rPr lang="sk-SK" sz="1100" dirty="0"/>
              <a:t> (z latinského </a:t>
            </a:r>
            <a:r>
              <a:rPr lang="sk-SK" sz="1100" i="1" dirty="0" err="1"/>
              <a:t>castanea</a:t>
            </a:r>
            <a:r>
              <a:rPr lang="sk-SK" sz="1100" dirty="0"/>
              <a:t> – </a:t>
            </a:r>
            <a:r>
              <a:rPr lang="sk-SK" sz="1100" b="1" dirty="0"/>
              <a:t>gaštan</a:t>
            </a:r>
            <a:r>
              <a:rPr lang="sk-SK" sz="1100" dirty="0"/>
              <a:t>, a ruského </a:t>
            </a:r>
            <a:r>
              <a:rPr lang="sk-SK" sz="1100" i="1" dirty="0" err="1"/>
              <a:t>zemlja</a:t>
            </a:r>
            <a:r>
              <a:rPr lang="sk-SK" sz="1100" dirty="0"/>
              <a:t> – </a:t>
            </a:r>
            <a:r>
              <a:rPr lang="sk-SK" sz="1100" b="1" dirty="0"/>
              <a:t>zem</a:t>
            </a:r>
            <a:r>
              <a:rPr lang="sk-SK" sz="1100" dirty="0"/>
              <a:t>)</a:t>
            </a:r>
          </a:p>
          <a:p>
            <a:pPr marL="0" indent="0">
              <a:buNone/>
            </a:pPr>
            <a:r>
              <a:rPr lang="sk-SK" sz="1100" dirty="0" err="1"/>
              <a:t>Kastanozeme</a:t>
            </a:r>
            <a:r>
              <a:rPr lang="sk-SK" sz="1100" dirty="0"/>
              <a:t> majú </a:t>
            </a:r>
            <a:r>
              <a:rPr lang="sk-SK" sz="1100" b="1" dirty="0"/>
              <a:t>hlboký, tmavo sfarbený povrchový horizont</a:t>
            </a:r>
            <a:r>
              <a:rPr lang="sk-SK" sz="1100" dirty="0"/>
              <a:t> s </a:t>
            </a:r>
            <a:r>
              <a:rPr lang="sk-SK" sz="1100" b="1" dirty="0"/>
              <a:t>výraznou akumuláciou organickej hmoty</a:t>
            </a:r>
            <a:r>
              <a:rPr lang="sk-SK" sz="1100" dirty="0"/>
              <a:t>, </a:t>
            </a:r>
            <a:r>
              <a:rPr lang="sk-SK" sz="1100" b="1" dirty="0"/>
              <a:t>vysokým pH</a:t>
            </a:r>
            <a:r>
              <a:rPr lang="sk-SK" sz="1100" dirty="0"/>
              <a:t> a </a:t>
            </a:r>
            <a:r>
              <a:rPr lang="sk-SK" sz="1100" b="1" dirty="0"/>
              <a:t>akumuláciou uhličitanu vápenatého do hĺbky 100 cm pod povrchom</a:t>
            </a:r>
          </a:p>
          <a:p>
            <a:pPr marL="0" indent="0">
              <a:buNone/>
            </a:pPr>
            <a:r>
              <a:rPr lang="sk-SK" sz="1100" dirty="0" err="1"/>
              <a:t>Kastanozeme</a:t>
            </a:r>
            <a:r>
              <a:rPr lang="sk-SK" sz="1100" dirty="0"/>
              <a:t> sa </a:t>
            </a:r>
            <a:r>
              <a:rPr lang="sk-SK" sz="1100" b="1" dirty="0"/>
              <a:t>vyskytujú hlavne v suchších častiach stepných oblastí sveta</a:t>
            </a:r>
            <a:r>
              <a:rPr lang="sk-SK" sz="1100" dirty="0"/>
              <a:t> a sú </a:t>
            </a:r>
            <a:r>
              <a:rPr lang="sk-SK" sz="1100" b="1" dirty="0"/>
              <a:t>plytšie a svetlejšie</a:t>
            </a:r>
            <a:r>
              <a:rPr lang="sk-SK" sz="1100" dirty="0"/>
              <a:t> ako černozeme</a:t>
            </a:r>
          </a:p>
          <a:p>
            <a:pPr>
              <a:lnSpc>
                <a:spcPct val="150000"/>
              </a:lnSpc>
              <a:buClr>
                <a:schemeClr val="tx2">
                  <a:lumMod val="75000"/>
                </a:schemeClr>
              </a:buClr>
            </a:pPr>
            <a:endParaRPr lang="sk-SK" sz="1100" dirty="0"/>
          </a:p>
        </p:txBody>
      </p:sp>
    </p:spTree>
    <p:extLst>
      <p:ext uri="{BB962C8B-B14F-4D97-AF65-F5344CB8AC3E}">
        <p14:creationId xmlns:p14="http://schemas.microsoft.com/office/powerpoint/2010/main" val="6285091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2A8EC-FEC4-B5CE-545C-F3E853D27F08}"/>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96F99D2C-CD39-F2B6-1D1B-85A5DBEAED69}"/>
              </a:ext>
            </a:extLst>
          </p:cNvPr>
          <p:cNvPicPr>
            <a:picLocks noChangeAspect="1"/>
          </p:cNvPicPr>
          <p:nvPr/>
        </p:nvPicPr>
        <p:blipFill>
          <a:blip r:embed="rId2"/>
          <a:stretch>
            <a:fillRect/>
          </a:stretch>
        </p:blipFill>
        <p:spPr>
          <a:xfrm>
            <a:off x="6889775" y="3131000"/>
            <a:ext cx="3491708" cy="3726999"/>
          </a:xfrm>
          <a:prstGeom prst="rect">
            <a:avLst/>
          </a:prstGeom>
        </p:spPr>
      </p:pic>
      <p:pic>
        <p:nvPicPr>
          <p:cNvPr id="6" name="Picture 5">
            <a:extLst>
              <a:ext uri="{FF2B5EF4-FFF2-40B4-BE49-F238E27FC236}">
                <a16:creationId xmlns:a16="http://schemas.microsoft.com/office/drawing/2014/main" id="{74AB2D78-873E-66F7-F487-4675D8ADC74D}"/>
              </a:ext>
            </a:extLst>
          </p:cNvPr>
          <p:cNvPicPr>
            <a:picLocks noChangeAspect="1"/>
          </p:cNvPicPr>
          <p:nvPr/>
        </p:nvPicPr>
        <p:blipFill>
          <a:blip r:embed="rId3"/>
          <a:stretch>
            <a:fillRect/>
          </a:stretch>
        </p:blipFill>
        <p:spPr>
          <a:xfrm>
            <a:off x="1118399" y="3091130"/>
            <a:ext cx="3491708" cy="3766870"/>
          </a:xfrm>
          <a:prstGeom prst="rect">
            <a:avLst/>
          </a:prstGeom>
        </p:spPr>
      </p:pic>
      <p:sp>
        <p:nvSpPr>
          <p:cNvPr id="2" name="Nadpis 1">
            <a:extLst>
              <a:ext uri="{FF2B5EF4-FFF2-40B4-BE49-F238E27FC236}">
                <a16:creationId xmlns:a16="http://schemas.microsoft.com/office/drawing/2014/main" id="{624A2AA8-37B9-E402-78A8-3A18721D1160}"/>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2E09488A-FAF9-E959-1E24-E54E5011D7A3}"/>
              </a:ext>
            </a:extLst>
          </p:cNvPr>
          <p:cNvSpPr>
            <a:spLocks noGrp="1"/>
          </p:cNvSpPr>
          <p:nvPr>
            <p:ph idx="1"/>
          </p:nvPr>
        </p:nvSpPr>
        <p:spPr>
          <a:xfrm>
            <a:off x="304797" y="899160"/>
            <a:ext cx="5684527" cy="5844539"/>
          </a:xfrm>
        </p:spPr>
        <p:txBody>
          <a:bodyPr>
            <a:noAutofit/>
          </a:bodyPr>
          <a:lstStyle/>
          <a:p>
            <a:pPr marL="0" indent="0">
              <a:buNone/>
            </a:pPr>
            <a:r>
              <a:rPr lang="sk-SK" sz="1100" b="1" dirty="0" err="1"/>
              <a:t>Leptosols</a:t>
            </a:r>
            <a:r>
              <a:rPr lang="sk-SK" sz="1100" b="1" dirty="0"/>
              <a:t> (Iniciálne pôdy) </a:t>
            </a:r>
            <a:r>
              <a:rPr lang="sk-SK" sz="1100" dirty="0"/>
              <a:t>- </a:t>
            </a:r>
            <a:r>
              <a:rPr lang="sk-SK" sz="1100" b="1" dirty="0"/>
              <a:t>Plytké pôdy nad pevnou horninou alebo štrkovitým materiálom</a:t>
            </a:r>
            <a:r>
              <a:rPr lang="sk-SK" sz="1100" dirty="0"/>
              <a:t> (z gréckeho </a:t>
            </a:r>
            <a:r>
              <a:rPr lang="sk-SK" sz="1100" i="1" dirty="0" err="1"/>
              <a:t>leptos</a:t>
            </a:r>
            <a:r>
              <a:rPr lang="sk-SK" sz="1100" dirty="0"/>
              <a:t> - </a:t>
            </a:r>
            <a:r>
              <a:rPr lang="sk-SK" sz="1100" b="1" dirty="0"/>
              <a:t>tenký</a:t>
            </a:r>
            <a:r>
              <a:rPr lang="sk-SK" sz="1100" dirty="0"/>
              <a:t>)</a:t>
            </a:r>
          </a:p>
          <a:p>
            <a:pPr marL="0" indent="0">
              <a:buNone/>
            </a:pPr>
            <a:r>
              <a:rPr lang="sk-SK" sz="1100" dirty="0" err="1"/>
              <a:t>Leptosoly</a:t>
            </a:r>
            <a:r>
              <a:rPr lang="sk-SK" sz="1100" dirty="0"/>
              <a:t> sú </a:t>
            </a:r>
            <a:r>
              <a:rPr lang="sk-SK" sz="1100" b="1" dirty="0"/>
              <a:t>plytké pôdy nad pevnou horninou</a:t>
            </a:r>
            <a:r>
              <a:rPr lang="sk-SK" sz="1100" dirty="0"/>
              <a:t> a obsahujú </a:t>
            </a:r>
            <a:r>
              <a:rPr lang="sk-SK" sz="1100" b="1" dirty="0"/>
              <a:t>veľmi štrkovitý alebo vysoko vápenatý materiál</a:t>
            </a:r>
            <a:r>
              <a:rPr lang="sk-SK" sz="1100" dirty="0"/>
              <a:t>. Nachádzajú sa hlavne v </a:t>
            </a:r>
            <a:r>
              <a:rPr lang="sk-SK" sz="1100" b="1" dirty="0"/>
              <a:t>horských oblastiach</a:t>
            </a:r>
            <a:r>
              <a:rPr lang="sk-SK" sz="1100" dirty="0"/>
              <a:t> a v oblastiach, kde </a:t>
            </a:r>
            <a:r>
              <a:rPr lang="sk-SK" sz="1100" b="1" dirty="0"/>
              <a:t>bola pôda eróziou odstránená až na úroveň pevnej horniny</a:t>
            </a:r>
            <a:r>
              <a:rPr lang="sk-SK" sz="1100" dirty="0"/>
              <a:t>. Vzhľadom na </a:t>
            </a:r>
            <a:r>
              <a:rPr lang="sk-SK" sz="1100" b="1" dirty="0"/>
              <a:t>obmedzený </a:t>
            </a:r>
            <a:r>
              <a:rPr lang="sk-SK" sz="1100" b="1" dirty="0" err="1"/>
              <a:t>pôdotvorný</a:t>
            </a:r>
            <a:r>
              <a:rPr lang="sk-SK" sz="1100" b="1" dirty="0"/>
              <a:t> vývoj</a:t>
            </a:r>
            <a:r>
              <a:rPr lang="sk-SK" sz="1100" dirty="0"/>
              <a:t> majú </a:t>
            </a:r>
            <a:r>
              <a:rPr lang="sk-SK" sz="1100" b="1" dirty="0"/>
              <a:t>len slabú štruktúru</a:t>
            </a:r>
            <a:r>
              <a:rPr lang="sk-SK" sz="1100" dirty="0"/>
              <a:t>. </a:t>
            </a:r>
            <a:r>
              <a:rPr lang="sk-SK" sz="1100" dirty="0" err="1"/>
              <a:t>Leptosoly</a:t>
            </a:r>
            <a:r>
              <a:rPr lang="sk-SK" sz="1100" dirty="0"/>
              <a:t> sú </a:t>
            </a:r>
            <a:r>
              <a:rPr lang="sk-SK" sz="1100" b="1" dirty="0"/>
              <a:t>veľmi rozšírené na celosvetovej úrovni</a:t>
            </a:r>
            <a:r>
              <a:rPr lang="sk-SK" sz="1100" dirty="0"/>
              <a:t>.</a:t>
            </a:r>
          </a:p>
          <a:p>
            <a:pPr marL="0" indent="0">
              <a:buNone/>
            </a:pPr>
            <a:r>
              <a:rPr lang="sk-SK" sz="1100" b="1" dirty="0" err="1"/>
              <a:t>Leptosoly</a:t>
            </a:r>
            <a:r>
              <a:rPr lang="sk-SK" sz="1100" b="1" dirty="0"/>
              <a:t> na vápenci</a:t>
            </a:r>
            <a:r>
              <a:rPr lang="sk-SK" sz="1100" dirty="0"/>
              <a:t> sa nazývajú </a:t>
            </a:r>
            <a:r>
              <a:rPr lang="sk-SK" sz="1100" b="1" dirty="0" err="1"/>
              <a:t>rendziny</a:t>
            </a:r>
            <a:endParaRPr lang="sk-SK" sz="1100" dirty="0"/>
          </a:p>
          <a:p>
            <a:pPr marL="0" indent="0">
              <a:buNone/>
            </a:pPr>
            <a:r>
              <a:rPr lang="sk-SK" sz="1100" b="1" dirty="0" err="1"/>
              <a:t>Leptosoly</a:t>
            </a:r>
            <a:r>
              <a:rPr lang="sk-SK" sz="1100" b="1" dirty="0"/>
              <a:t> na kyslých horninách</a:t>
            </a:r>
            <a:r>
              <a:rPr lang="sk-SK" sz="1100" dirty="0"/>
              <a:t>, ako je </a:t>
            </a:r>
            <a:r>
              <a:rPr lang="sk-SK" sz="1100" b="1" dirty="0"/>
              <a:t>žula</a:t>
            </a:r>
            <a:r>
              <a:rPr lang="sk-SK" sz="1100" dirty="0"/>
              <a:t>, sa nazývajú </a:t>
            </a:r>
            <a:r>
              <a:rPr lang="sk-SK" sz="1100" b="1" dirty="0" err="1"/>
              <a:t>rankre</a:t>
            </a:r>
            <a:endParaRPr lang="sk-SK" sz="1100" dirty="0"/>
          </a:p>
          <a:p>
            <a:pPr>
              <a:lnSpc>
                <a:spcPct val="150000"/>
              </a:lnSpc>
              <a:buClr>
                <a:schemeClr val="tx2">
                  <a:lumMod val="75000"/>
                </a:schemeClr>
              </a:buClr>
            </a:pPr>
            <a:endParaRPr lang="sk-SK" sz="1100" dirty="0"/>
          </a:p>
        </p:txBody>
      </p:sp>
      <p:sp>
        <p:nvSpPr>
          <p:cNvPr id="5" name="Zástupný objekt pre obsah 2">
            <a:extLst>
              <a:ext uri="{FF2B5EF4-FFF2-40B4-BE49-F238E27FC236}">
                <a16:creationId xmlns:a16="http://schemas.microsoft.com/office/drawing/2014/main" id="{C129EA51-81A5-4502-3DCE-E17985C7C9B9}"/>
              </a:ext>
            </a:extLst>
          </p:cNvPr>
          <p:cNvSpPr txBox="1">
            <a:spLocks/>
          </p:cNvSpPr>
          <p:nvPr/>
        </p:nvSpPr>
        <p:spPr>
          <a:xfrm>
            <a:off x="5989324" y="899160"/>
            <a:ext cx="6202676"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sk-SK" sz="1100" b="1" dirty="0" err="1"/>
              <a:t>Luvisols</a:t>
            </a:r>
            <a:r>
              <a:rPr lang="sk-SK" sz="1100" b="1" dirty="0"/>
              <a:t> (</a:t>
            </a:r>
            <a:r>
              <a:rPr lang="sk-SK" sz="1100" b="1" dirty="0" err="1"/>
              <a:t>Luvizeme</a:t>
            </a:r>
            <a:r>
              <a:rPr lang="sk-SK" sz="1100" b="1" dirty="0"/>
              <a:t>)</a:t>
            </a:r>
            <a:r>
              <a:rPr lang="sk-SK" sz="1100" dirty="0"/>
              <a:t> - </a:t>
            </a:r>
            <a:r>
              <a:rPr lang="sk-SK" sz="1100" b="1" dirty="0"/>
              <a:t>Pôdy s </a:t>
            </a:r>
            <a:r>
              <a:rPr lang="sk-SK" sz="1100" b="1" dirty="0" err="1"/>
              <a:t>podorničným</a:t>
            </a:r>
            <a:r>
              <a:rPr lang="sk-SK" sz="1100" b="1" dirty="0"/>
              <a:t> horizontom s vysokou akumuláciou aktívneho ílu a vysokou bázickou saturáciou</a:t>
            </a:r>
            <a:r>
              <a:rPr lang="sk-SK" sz="1100" dirty="0"/>
              <a:t> (z latinského </a:t>
            </a:r>
            <a:r>
              <a:rPr lang="sk-SK" sz="1100" i="1" dirty="0" err="1"/>
              <a:t>luere</a:t>
            </a:r>
            <a:r>
              <a:rPr lang="sk-SK" sz="1100" i="1" dirty="0"/>
              <a:t> - </a:t>
            </a:r>
            <a:r>
              <a:rPr lang="sk-SK" sz="1100" b="1" dirty="0"/>
              <a:t>umývať</a:t>
            </a:r>
            <a:r>
              <a:rPr lang="sk-SK" sz="1100" dirty="0"/>
              <a:t>)</a:t>
            </a:r>
          </a:p>
          <a:p>
            <a:pPr marL="0" indent="0">
              <a:buNone/>
            </a:pPr>
            <a:r>
              <a:rPr lang="sk-SK" sz="1100" dirty="0" err="1"/>
              <a:t>Luvisoly</a:t>
            </a:r>
            <a:r>
              <a:rPr lang="sk-SK" sz="1100" dirty="0"/>
              <a:t> vykazujú </a:t>
            </a:r>
            <a:r>
              <a:rPr lang="sk-SK" sz="1100" b="1" dirty="0"/>
              <a:t>výrazné </a:t>
            </a:r>
            <a:r>
              <a:rPr lang="sk-SK" sz="1100" b="1" dirty="0" err="1"/>
              <a:t>textúrne</a:t>
            </a:r>
            <a:r>
              <a:rPr lang="sk-SK" sz="1100" b="1" dirty="0"/>
              <a:t> rozdiely v pôdnom profile</a:t>
            </a:r>
            <a:r>
              <a:rPr lang="sk-SK" sz="1100" dirty="0"/>
              <a:t>: </a:t>
            </a:r>
            <a:r>
              <a:rPr lang="sk-SK" sz="1100" b="1" dirty="0"/>
              <a:t>Povrchový horizont je ochudobnený o íl</a:t>
            </a:r>
            <a:r>
              <a:rPr lang="sk-SK" sz="1100" dirty="0"/>
              <a:t>, </a:t>
            </a:r>
            <a:r>
              <a:rPr lang="sk-SK" sz="1100" b="1" dirty="0" err="1"/>
              <a:t>Podorničný</a:t>
            </a:r>
            <a:r>
              <a:rPr lang="sk-SK" sz="1100" b="1" dirty="0"/>
              <a:t> (</a:t>
            </a:r>
            <a:r>
              <a:rPr lang="sk-SK" sz="1100" b="1" dirty="0" err="1"/>
              <a:t>argický</a:t>
            </a:r>
            <a:r>
              <a:rPr lang="sk-SK" sz="1100" b="1" dirty="0"/>
              <a:t>) horizont naopak obsahuje nahromadený íl</a:t>
            </a:r>
            <a:endParaRPr lang="sk-SK" sz="1100" dirty="0"/>
          </a:p>
          <a:p>
            <a:pPr marL="0" indent="0">
              <a:buNone/>
            </a:pPr>
            <a:r>
              <a:rPr lang="sk-SK" sz="1100" dirty="0"/>
              <a:t>Široká škála materských hornín a </a:t>
            </a:r>
            <a:r>
              <a:rPr lang="sk-SK" sz="1100" b="1" dirty="0"/>
              <a:t>rôzne environmentálne podmienky</a:t>
            </a:r>
            <a:r>
              <a:rPr lang="sk-SK" sz="1100" dirty="0"/>
              <a:t> vedú k veľkej rozmanitosti </a:t>
            </a:r>
            <a:r>
              <a:rPr lang="sk-SK" sz="1100" dirty="0" err="1"/>
              <a:t>luvisolov</a:t>
            </a:r>
            <a:r>
              <a:rPr lang="sk-SK" sz="1100" dirty="0"/>
              <a:t> v tejto referenčnej pôdnej skupine</a:t>
            </a:r>
          </a:p>
          <a:p>
            <a:pPr marL="0" indent="0">
              <a:buNone/>
            </a:pPr>
            <a:r>
              <a:rPr lang="sk-SK" sz="1100" dirty="0"/>
              <a:t>Ďalšie názvy tohto pôdneho typu: </a:t>
            </a:r>
            <a:r>
              <a:rPr lang="sk-SK" sz="1100" b="1" dirty="0" err="1"/>
              <a:t>Pseudopodzolové</a:t>
            </a:r>
            <a:r>
              <a:rPr lang="sk-SK" sz="1100" b="1" dirty="0"/>
              <a:t> pôdy (Rusko), </a:t>
            </a:r>
            <a:r>
              <a:rPr lang="sk-SK" sz="1100" b="1" dirty="0" err="1"/>
              <a:t>Sols</a:t>
            </a:r>
            <a:r>
              <a:rPr lang="sk-SK" sz="1100" b="1" dirty="0"/>
              <a:t> </a:t>
            </a:r>
            <a:r>
              <a:rPr lang="sk-SK" sz="1100" b="1" dirty="0" err="1"/>
              <a:t>lessivés</a:t>
            </a:r>
            <a:r>
              <a:rPr lang="sk-SK" sz="1100" b="1" dirty="0"/>
              <a:t> (Francúzsko), </a:t>
            </a:r>
            <a:r>
              <a:rPr lang="sk-SK" sz="1100" b="1" dirty="0" err="1"/>
              <a:t>Parabraunerde</a:t>
            </a:r>
            <a:r>
              <a:rPr lang="sk-SK" sz="1100" b="1" dirty="0"/>
              <a:t> (Nemecko), </a:t>
            </a:r>
            <a:r>
              <a:rPr lang="sk-SK" sz="1100" b="1" dirty="0" err="1"/>
              <a:t>Alfizoly</a:t>
            </a:r>
            <a:r>
              <a:rPr lang="sk-SK" sz="1100" b="1" dirty="0"/>
              <a:t> (pôdna taxonómia)</a:t>
            </a:r>
            <a:endParaRPr lang="sk-SK" sz="1100" dirty="0"/>
          </a:p>
          <a:p>
            <a:pPr>
              <a:lnSpc>
                <a:spcPct val="150000"/>
              </a:lnSpc>
              <a:buClr>
                <a:schemeClr val="tx2">
                  <a:lumMod val="75000"/>
                </a:schemeClr>
              </a:buClr>
            </a:pPr>
            <a:endParaRPr lang="sk-SK" sz="1100" dirty="0"/>
          </a:p>
        </p:txBody>
      </p:sp>
    </p:spTree>
    <p:extLst>
      <p:ext uri="{BB962C8B-B14F-4D97-AF65-F5344CB8AC3E}">
        <p14:creationId xmlns:p14="http://schemas.microsoft.com/office/powerpoint/2010/main" val="19906799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BB3F3-AAFD-4EC8-FCED-BE14CA0697DD}"/>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0E0CD35E-D315-00A9-8CF4-E86888325F8F}"/>
              </a:ext>
            </a:extLst>
          </p:cNvPr>
          <p:cNvPicPr>
            <a:picLocks noChangeAspect="1"/>
          </p:cNvPicPr>
          <p:nvPr/>
        </p:nvPicPr>
        <p:blipFill>
          <a:blip r:embed="rId2"/>
          <a:stretch>
            <a:fillRect/>
          </a:stretch>
        </p:blipFill>
        <p:spPr>
          <a:xfrm>
            <a:off x="6824998" y="3144522"/>
            <a:ext cx="3491708" cy="3713478"/>
          </a:xfrm>
          <a:prstGeom prst="rect">
            <a:avLst/>
          </a:prstGeom>
        </p:spPr>
      </p:pic>
      <p:pic>
        <p:nvPicPr>
          <p:cNvPr id="4" name="Picture 3">
            <a:extLst>
              <a:ext uri="{FF2B5EF4-FFF2-40B4-BE49-F238E27FC236}">
                <a16:creationId xmlns:a16="http://schemas.microsoft.com/office/drawing/2014/main" id="{4D0B7DE7-D1C8-7CB2-49BF-941B731DDA6A}"/>
              </a:ext>
            </a:extLst>
          </p:cNvPr>
          <p:cNvPicPr>
            <a:picLocks noChangeAspect="1"/>
          </p:cNvPicPr>
          <p:nvPr/>
        </p:nvPicPr>
        <p:blipFill>
          <a:blip r:embed="rId3"/>
          <a:stretch>
            <a:fillRect/>
          </a:stretch>
        </p:blipFill>
        <p:spPr>
          <a:xfrm>
            <a:off x="1118400" y="3124993"/>
            <a:ext cx="3491708" cy="3733005"/>
          </a:xfrm>
          <a:prstGeom prst="rect">
            <a:avLst/>
          </a:prstGeom>
        </p:spPr>
      </p:pic>
      <p:sp>
        <p:nvSpPr>
          <p:cNvPr id="2" name="Nadpis 1">
            <a:extLst>
              <a:ext uri="{FF2B5EF4-FFF2-40B4-BE49-F238E27FC236}">
                <a16:creationId xmlns:a16="http://schemas.microsoft.com/office/drawing/2014/main" id="{2B57F1AC-59D3-C9EB-D4B1-417E73D60001}"/>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8B74C1AB-82D0-8AA1-F858-17071D28BAFF}"/>
              </a:ext>
            </a:extLst>
          </p:cNvPr>
          <p:cNvSpPr>
            <a:spLocks noGrp="1"/>
          </p:cNvSpPr>
          <p:nvPr>
            <p:ph idx="1"/>
          </p:nvPr>
        </p:nvSpPr>
        <p:spPr>
          <a:xfrm>
            <a:off x="304797" y="899160"/>
            <a:ext cx="5684527" cy="5844539"/>
          </a:xfrm>
        </p:spPr>
        <p:txBody>
          <a:bodyPr>
            <a:noAutofit/>
          </a:bodyPr>
          <a:lstStyle/>
          <a:p>
            <a:pPr marL="0" indent="0">
              <a:buNone/>
            </a:pPr>
            <a:r>
              <a:rPr lang="sk-SK" sz="1100" b="1" dirty="0" err="1"/>
              <a:t>Phaoezems</a:t>
            </a:r>
            <a:r>
              <a:rPr lang="sk-SK" sz="1100" b="1" dirty="0"/>
              <a:t> (</a:t>
            </a:r>
            <a:r>
              <a:rPr lang="sk-SK" sz="1100" b="1" dirty="0" err="1"/>
              <a:t>Feozeme</a:t>
            </a:r>
            <a:r>
              <a:rPr lang="sk-SK" sz="1100" b="1" dirty="0"/>
              <a:t>) </a:t>
            </a:r>
            <a:r>
              <a:rPr lang="sk-SK" sz="1100" dirty="0"/>
              <a:t>- </a:t>
            </a:r>
            <a:r>
              <a:rPr lang="sk-SK" sz="1100" b="1" dirty="0"/>
              <a:t>Pôdy s hlbokým, tmavým povrchovým horizontom bohatým na organickú hmotu bez sekundárnych akumulácií uhličitanu vápenatého do hĺbky 1 m</a:t>
            </a:r>
            <a:r>
              <a:rPr lang="sk-SK" sz="1100" dirty="0"/>
              <a:t> (z gréckeho </a:t>
            </a:r>
            <a:r>
              <a:rPr lang="sk-SK" sz="1100" i="1" dirty="0" err="1"/>
              <a:t>phaios</a:t>
            </a:r>
            <a:r>
              <a:rPr lang="sk-SK" sz="1100" dirty="0"/>
              <a:t> - </a:t>
            </a:r>
            <a:r>
              <a:rPr lang="sk-SK" sz="1100" b="1" dirty="0"/>
              <a:t>súmrak</a:t>
            </a:r>
            <a:r>
              <a:rPr lang="sk-SK" sz="1100" dirty="0"/>
              <a:t>, a ruského </a:t>
            </a:r>
            <a:r>
              <a:rPr lang="sk-SK" sz="1100" i="1" dirty="0" err="1"/>
              <a:t>zemlja</a:t>
            </a:r>
            <a:r>
              <a:rPr lang="sk-SK" sz="1100" dirty="0"/>
              <a:t> - </a:t>
            </a:r>
            <a:r>
              <a:rPr lang="sk-SK" sz="1100" b="1" dirty="0"/>
              <a:t>zem</a:t>
            </a:r>
            <a:r>
              <a:rPr lang="sk-SK" sz="1100" dirty="0"/>
              <a:t>)</a:t>
            </a:r>
          </a:p>
          <a:p>
            <a:pPr marL="0" indent="0">
              <a:buNone/>
            </a:pPr>
            <a:r>
              <a:rPr lang="sk-SK" sz="1100" dirty="0" err="1"/>
              <a:t>Faeozemy</a:t>
            </a:r>
            <a:r>
              <a:rPr lang="sk-SK" sz="1100" dirty="0"/>
              <a:t> sa </a:t>
            </a:r>
            <a:r>
              <a:rPr lang="sk-SK" sz="1100" b="1" dirty="0"/>
              <a:t>vyskytujú v oblastiach vlhkých stepí (prérií)</a:t>
            </a:r>
            <a:r>
              <a:rPr lang="sk-SK" sz="1100" dirty="0"/>
              <a:t> a sú </a:t>
            </a:r>
            <a:r>
              <a:rPr lang="sk-SK" sz="1100" b="1" dirty="0"/>
              <a:t>podobné černozemiam a </a:t>
            </a:r>
            <a:r>
              <a:rPr lang="sk-SK" sz="1100" b="1" dirty="0" err="1"/>
              <a:t>kastanozemiam</a:t>
            </a:r>
            <a:r>
              <a:rPr lang="sk-SK" sz="1100" dirty="0"/>
              <a:t>, ale v </a:t>
            </a:r>
            <a:r>
              <a:rPr lang="sk-SK" sz="1100" b="1" dirty="0"/>
              <a:t>daždivých obdobiach podliehajú intenzívnejšiemu vyplavovaniu</a:t>
            </a:r>
            <a:r>
              <a:rPr lang="sk-SK" sz="1100" dirty="0"/>
              <a:t>. Z tohto dôvodu majú t</a:t>
            </a:r>
            <a:r>
              <a:rPr lang="sk-SK" sz="1100" b="1" dirty="0"/>
              <a:t>mavý, humózny povrchový horizont</a:t>
            </a:r>
            <a:r>
              <a:rPr lang="sk-SK" sz="1100" dirty="0"/>
              <a:t>, </a:t>
            </a:r>
            <a:r>
              <a:rPr lang="sk-SK" sz="1100" b="1" dirty="0" err="1"/>
              <a:t>ziadne</a:t>
            </a:r>
            <a:r>
              <a:rPr lang="sk-SK" sz="1100" b="1" dirty="0"/>
              <a:t> sekundárne uhličitany v hornom metri pôdy</a:t>
            </a:r>
            <a:r>
              <a:rPr lang="sk-SK" sz="1100" dirty="0"/>
              <a:t>.</a:t>
            </a:r>
          </a:p>
          <a:p>
            <a:pPr marL="0" indent="0">
              <a:buNone/>
            </a:pPr>
            <a:r>
              <a:rPr lang="sk-SK" sz="1100" dirty="0"/>
              <a:t>Bežne používané medzinárodné názvy: </a:t>
            </a:r>
            <a:r>
              <a:rPr lang="sk-SK" sz="1100" b="1" dirty="0" err="1"/>
              <a:t>Brunizemy</a:t>
            </a:r>
            <a:r>
              <a:rPr lang="sk-SK" sz="1100" b="1" dirty="0"/>
              <a:t> (Argentína, Francúzsko), </a:t>
            </a:r>
            <a:r>
              <a:rPr lang="sk-SK" sz="1100" b="1" dirty="0" err="1"/>
              <a:t>Parabraunerde-Tsjernozems</a:t>
            </a:r>
            <a:r>
              <a:rPr lang="sk-SK" sz="1100" b="1" dirty="0"/>
              <a:t> (Nemecko), </a:t>
            </a:r>
            <a:r>
              <a:rPr lang="sk-SK" sz="1100" b="1" dirty="0" err="1"/>
              <a:t>Aquolly</a:t>
            </a:r>
            <a:r>
              <a:rPr lang="sk-SK" sz="1100" b="1" dirty="0"/>
              <a:t> v rámci </a:t>
            </a:r>
            <a:r>
              <a:rPr lang="sk-SK" sz="1100" b="1" dirty="0" err="1"/>
              <a:t>Mollisolov</a:t>
            </a:r>
            <a:r>
              <a:rPr lang="sk-SK" sz="1100" b="1" dirty="0"/>
              <a:t> (pôdna taxonómia)</a:t>
            </a:r>
            <a:endParaRPr lang="sk-SK" sz="1100" dirty="0"/>
          </a:p>
          <a:p>
            <a:pPr>
              <a:lnSpc>
                <a:spcPct val="150000"/>
              </a:lnSpc>
              <a:buClr>
                <a:schemeClr val="tx2">
                  <a:lumMod val="75000"/>
                </a:schemeClr>
              </a:buClr>
            </a:pPr>
            <a:endParaRPr lang="sk-SK" sz="1100" dirty="0"/>
          </a:p>
        </p:txBody>
      </p:sp>
      <p:sp>
        <p:nvSpPr>
          <p:cNvPr id="5" name="Zástupný objekt pre obsah 2">
            <a:extLst>
              <a:ext uri="{FF2B5EF4-FFF2-40B4-BE49-F238E27FC236}">
                <a16:creationId xmlns:a16="http://schemas.microsoft.com/office/drawing/2014/main" id="{FFC9B480-6D25-9483-362A-F095A2B9EE2E}"/>
              </a:ext>
            </a:extLst>
          </p:cNvPr>
          <p:cNvSpPr txBox="1">
            <a:spLocks/>
          </p:cNvSpPr>
          <p:nvPr/>
        </p:nvSpPr>
        <p:spPr>
          <a:xfrm>
            <a:off x="5989324" y="899160"/>
            <a:ext cx="6202676"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sk-SK" sz="1100" b="1" dirty="0" err="1"/>
              <a:t>Podzols</a:t>
            </a:r>
            <a:r>
              <a:rPr lang="sk-SK" sz="1100" b="1" dirty="0"/>
              <a:t> (Podzoly)</a:t>
            </a:r>
            <a:r>
              <a:rPr lang="sk-SK" sz="1100" dirty="0"/>
              <a:t> - </a:t>
            </a:r>
            <a:r>
              <a:rPr lang="sk-SK" sz="1100" b="1" dirty="0"/>
              <a:t>Kyslá pôda s vybieleným horizontom podloženým akumuláciou organickej hmoty, hliníka a železa</a:t>
            </a:r>
            <a:r>
              <a:rPr lang="sk-SK" sz="1100" dirty="0"/>
              <a:t> (z ruského </a:t>
            </a:r>
            <a:r>
              <a:rPr lang="sk-SK" sz="1100" i="1" dirty="0"/>
              <a:t>pod</a:t>
            </a:r>
            <a:r>
              <a:rPr lang="sk-SK" sz="1100" dirty="0"/>
              <a:t> - </a:t>
            </a:r>
            <a:r>
              <a:rPr lang="sk-SK" sz="1100" b="1" dirty="0"/>
              <a:t>pod</a:t>
            </a:r>
            <a:r>
              <a:rPr lang="sk-SK" sz="1100" dirty="0"/>
              <a:t>, a </a:t>
            </a:r>
            <a:r>
              <a:rPr lang="sk-SK" sz="1100" i="1" dirty="0" err="1"/>
              <a:t>zola</a:t>
            </a:r>
            <a:r>
              <a:rPr lang="sk-SK" sz="1100" dirty="0"/>
              <a:t> - </a:t>
            </a:r>
            <a:r>
              <a:rPr lang="sk-SK" sz="1100" b="1" dirty="0"/>
              <a:t>popol</a:t>
            </a:r>
            <a:r>
              <a:rPr lang="sk-SK" sz="1100" dirty="0"/>
              <a:t>)</a:t>
            </a:r>
          </a:p>
          <a:p>
            <a:pPr marL="0" indent="0">
              <a:buNone/>
            </a:pPr>
            <a:r>
              <a:rPr lang="sk-SK" sz="1100" dirty="0"/>
              <a:t>Za </a:t>
            </a:r>
            <a:r>
              <a:rPr lang="sk-SK" sz="1100" b="1" dirty="0"/>
              <a:t>kyslých podmienok</a:t>
            </a:r>
            <a:r>
              <a:rPr lang="sk-SK" sz="1100" dirty="0"/>
              <a:t> sa hliník, železo a organické zlúčeniny </a:t>
            </a:r>
            <a:r>
              <a:rPr lang="sk-SK" sz="1100" b="1" dirty="0"/>
              <a:t>presúvajú z povrchovej pôdy do B-horizontu</a:t>
            </a:r>
            <a:r>
              <a:rPr lang="sk-SK" sz="1100" dirty="0"/>
              <a:t> spolu s presakujúcou dažďovou vodou. Humusové komplexy sa </a:t>
            </a:r>
            <a:r>
              <a:rPr lang="sk-SK" sz="1100" b="1" dirty="0"/>
              <a:t>hromadia v </a:t>
            </a:r>
            <a:r>
              <a:rPr lang="sk-SK" sz="1100" b="1" dirty="0" err="1"/>
              <a:t>spodickom</a:t>
            </a:r>
            <a:r>
              <a:rPr lang="sk-SK" sz="1100" b="1" dirty="0"/>
              <a:t> horizonte</a:t>
            </a:r>
            <a:r>
              <a:rPr lang="sk-SK" sz="1100" dirty="0"/>
              <a:t>, zatiaľ čo </a:t>
            </a:r>
            <a:r>
              <a:rPr lang="sk-SK" sz="1100" b="1" dirty="0"/>
              <a:t>povrchová pôda ostáva výrazne vybielená (</a:t>
            </a:r>
            <a:r>
              <a:rPr lang="sk-SK" sz="1100" b="1" dirty="0" err="1"/>
              <a:t>albický</a:t>
            </a:r>
            <a:r>
              <a:rPr lang="sk-SK" sz="1100" b="1" dirty="0"/>
              <a:t> horizont)</a:t>
            </a:r>
            <a:r>
              <a:rPr lang="sk-SK" sz="1100" dirty="0"/>
              <a:t>.</a:t>
            </a:r>
            <a:br>
              <a:rPr lang="sk-SK" sz="1100" dirty="0"/>
            </a:br>
            <a:r>
              <a:rPr lang="sk-SK" sz="1100" dirty="0"/>
              <a:t>Podzoly sa vyvíjajú hlavne </a:t>
            </a:r>
            <a:r>
              <a:rPr lang="sk-SK" sz="1100" b="1" dirty="0"/>
              <a:t>vo vlhkých a dobre odvodnených oblastiach</a:t>
            </a:r>
            <a:r>
              <a:rPr lang="sk-SK" sz="1100" dirty="0"/>
              <a:t>, predovšetkým v </a:t>
            </a:r>
            <a:r>
              <a:rPr lang="sk-SK" sz="1100" b="1" dirty="0"/>
              <a:t>boreálnom a miernom klimatickom pásme</a:t>
            </a:r>
            <a:endParaRPr lang="sk-SK" sz="1100" dirty="0"/>
          </a:p>
          <a:p>
            <a:pPr>
              <a:lnSpc>
                <a:spcPct val="150000"/>
              </a:lnSpc>
              <a:buClr>
                <a:schemeClr val="tx2">
                  <a:lumMod val="75000"/>
                </a:schemeClr>
              </a:buClr>
            </a:pPr>
            <a:endParaRPr lang="sk-SK" sz="1100" dirty="0"/>
          </a:p>
        </p:txBody>
      </p:sp>
    </p:spTree>
    <p:extLst>
      <p:ext uri="{BB962C8B-B14F-4D97-AF65-F5344CB8AC3E}">
        <p14:creationId xmlns:p14="http://schemas.microsoft.com/office/powerpoint/2010/main" val="9399764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48FE0-8B4A-9764-C3BD-AA9431C60703}"/>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0F0809BD-B828-EA5D-8B5B-42338127D770}"/>
              </a:ext>
            </a:extLst>
          </p:cNvPr>
          <p:cNvPicPr>
            <a:picLocks noChangeAspect="1"/>
          </p:cNvPicPr>
          <p:nvPr/>
        </p:nvPicPr>
        <p:blipFill>
          <a:blip r:embed="rId2"/>
          <a:stretch>
            <a:fillRect/>
          </a:stretch>
        </p:blipFill>
        <p:spPr>
          <a:xfrm>
            <a:off x="6824998" y="3124337"/>
            <a:ext cx="3491708" cy="3733661"/>
          </a:xfrm>
          <a:prstGeom prst="rect">
            <a:avLst/>
          </a:prstGeom>
        </p:spPr>
      </p:pic>
      <p:pic>
        <p:nvPicPr>
          <p:cNvPr id="6" name="Picture 5">
            <a:extLst>
              <a:ext uri="{FF2B5EF4-FFF2-40B4-BE49-F238E27FC236}">
                <a16:creationId xmlns:a16="http://schemas.microsoft.com/office/drawing/2014/main" id="{2DD2B935-64B5-D1F1-D200-0BD4D7BF50D1}"/>
              </a:ext>
            </a:extLst>
          </p:cNvPr>
          <p:cNvPicPr>
            <a:picLocks noChangeAspect="1"/>
          </p:cNvPicPr>
          <p:nvPr/>
        </p:nvPicPr>
        <p:blipFill>
          <a:blip r:embed="rId3"/>
          <a:stretch>
            <a:fillRect/>
          </a:stretch>
        </p:blipFill>
        <p:spPr>
          <a:xfrm>
            <a:off x="1118401" y="3110106"/>
            <a:ext cx="3491708" cy="3747893"/>
          </a:xfrm>
          <a:prstGeom prst="rect">
            <a:avLst/>
          </a:prstGeom>
        </p:spPr>
      </p:pic>
      <p:sp>
        <p:nvSpPr>
          <p:cNvPr id="2" name="Nadpis 1">
            <a:extLst>
              <a:ext uri="{FF2B5EF4-FFF2-40B4-BE49-F238E27FC236}">
                <a16:creationId xmlns:a16="http://schemas.microsoft.com/office/drawing/2014/main" id="{4977F348-F94B-CA3F-7480-173FFCC7E2AB}"/>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F4F0F4EB-99DB-B7FE-FDEE-B418FD6BD06A}"/>
              </a:ext>
            </a:extLst>
          </p:cNvPr>
          <p:cNvSpPr>
            <a:spLocks noGrp="1"/>
          </p:cNvSpPr>
          <p:nvPr>
            <p:ph idx="1"/>
          </p:nvPr>
        </p:nvSpPr>
        <p:spPr>
          <a:xfrm>
            <a:off x="304797" y="899160"/>
            <a:ext cx="5684527" cy="5844539"/>
          </a:xfrm>
        </p:spPr>
        <p:txBody>
          <a:bodyPr>
            <a:noAutofit/>
          </a:bodyPr>
          <a:lstStyle/>
          <a:p>
            <a:pPr marL="0" indent="0">
              <a:spcBef>
                <a:spcPts val="600"/>
              </a:spcBef>
              <a:buNone/>
            </a:pPr>
            <a:r>
              <a:rPr lang="sk-SK" sz="1100" b="1" dirty="0" err="1"/>
              <a:t>Regosols</a:t>
            </a:r>
            <a:r>
              <a:rPr lang="sk-SK" sz="1100" b="1" dirty="0"/>
              <a:t> (</a:t>
            </a:r>
            <a:r>
              <a:rPr lang="sk-SK" sz="1100" b="1" dirty="0" err="1"/>
              <a:t>Regozeme</a:t>
            </a:r>
            <a:r>
              <a:rPr lang="sk-SK" sz="1100" b="1" dirty="0"/>
              <a:t>) </a:t>
            </a:r>
            <a:r>
              <a:rPr lang="sk-SK" sz="1100" dirty="0"/>
              <a:t>- </a:t>
            </a:r>
            <a:r>
              <a:rPr lang="sk-SK" sz="1100" b="1" dirty="0"/>
              <a:t>Pôdy s obmedzeným vývojom</a:t>
            </a:r>
            <a:r>
              <a:rPr lang="sk-SK" sz="1100" dirty="0"/>
              <a:t> (z gréckeho </a:t>
            </a:r>
            <a:r>
              <a:rPr lang="sk-SK" sz="1100" i="1" dirty="0" err="1"/>
              <a:t>rhegos</a:t>
            </a:r>
            <a:r>
              <a:rPr lang="sk-SK" sz="1100" dirty="0"/>
              <a:t> - </a:t>
            </a:r>
            <a:r>
              <a:rPr lang="sk-SK" sz="1100" b="1" dirty="0"/>
              <a:t>prikrývka</a:t>
            </a:r>
            <a:r>
              <a:rPr lang="sk-SK" sz="1100" dirty="0"/>
              <a:t>)</a:t>
            </a:r>
          </a:p>
          <a:p>
            <a:pPr marL="0" indent="0">
              <a:spcBef>
                <a:spcPts val="600"/>
              </a:spcBef>
              <a:buNone/>
            </a:pPr>
            <a:r>
              <a:rPr lang="sk-SK" sz="1100" dirty="0" err="1"/>
              <a:t>Regozem</a:t>
            </a:r>
            <a:r>
              <a:rPr lang="sk-SK" sz="1100" dirty="0"/>
              <a:t> je </a:t>
            </a:r>
            <a:r>
              <a:rPr lang="sk-SK" sz="1100" b="1" dirty="0"/>
              <a:t>veľmi slabo vyvinutá minerálna pôda</a:t>
            </a:r>
            <a:r>
              <a:rPr lang="sk-SK" sz="1100" dirty="0"/>
              <a:t> v </a:t>
            </a:r>
            <a:r>
              <a:rPr lang="sk-SK" sz="1100" b="1" dirty="0"/>
              <a:t>nespevnenej hornine</a:t>
            </a:r>
            <a:r>
              <a:rPr lang="sk-SK" sz="1100" dirty="0"/>
              <a:t> s </a:t>
            </a:r>
            <a:r>
              <a:rPr lang="sk-SK" sz="1100" b="1" dirty="0"/>
              <a:t>len mierne vyvinutým povrchovým horizontom</a:t>
            </a:r>
            <a:r>
              <a:rPr lang="sk-SK" sz="1100" dirty="0"/>
              <a:t>. Medzi </a:t>
            </a:r>
            <a:r>
              <a:rPr lang="sk-SK" sz="1100" b="1" dirty="0"/>
              <a:t>obmedzujúce faktory </a:t>
            </a:r>
            <a:r>
              <a:rPr lang="sk-SK" sz="1100" b="1" dirty="0" err="1"/>
              <a:t>pôdotvorného</a:t>
            </a:r>
            <a:r>
              <a:rPr lang="sk-SK" sz="1100" b="1" dirty="0"/>
              <a:t> procesu</a:t>
            </a:r>
            <a:r>
              <a:rPr lang="sk-SK" sz="1100" dirty="0"/>
              <a:t> patria: </a:t>
            </a:r>
            <a:r>
              <a:rPr lang="sk-SK" sz="1100" b="1" dirty="0"/>
              <a:t>Nízke teploty pôdy</a:t>
            </a:r>
            <a:r>
              <a:rPr lang="sk-SK" sz="1100" dirty="0"/>
              <a:t>, </a:t>
            </a:r>
            <a:r>
              <a:rPr lang="sk-SK" sz="1100" b="1" dirty="0"/>
              <a:t>Dlhodobé sucho</a:t>
            </a:r>
            <a:r>
              <a:rPr lang="sk-SK" sz="1100" dirty="0"/>
              <a:t>, </a:t>
            </a:r>
            <a:r>
              <a:rPr lang="sk-SK" sz="1100" b="1" dirty="0"/>
              <a:t>Vlastnosti materského substrátu</a:t>
            </a:r>
            <a:r>
              <a:rPr lang="sk-SK" sz="1100" dirty="0"/>
              <a:t>, </a:t>
            </a:r>
            <a:r>
              <a:rPr lang="sk-SK" sz="1100" b="1" dirty="0"/>
              <a:t>Erózia. </a:t>
            </a:r>
            <a:r>
              <a:rPr lang="sk-SK" sz="1100" dirty="0" err="1"/>
              <a:t>Regozoly</a:t>
            </a:r>
            <a:r>
              <a:rPr lang="sk-SK" sz="1100" dirty="0"/>
              <a:t> tvoria </a:t>
            </a:r>
            <a:r>
              <a:rPr lang="sk-SK" sz="1100" b="1" dirty="0"/>
              <a:t>taxonomickú zvyškovú skupinu</a:t>
            </a:r>
            <a:r>
              <a:rPr lang="sk-SK" sz="1100" dirty="0"/>
              <a:t> obsahujúcu všetky pôdne typy, ktoré nemožno zaradiť do iných referenčných skupín WRB. </a:t>
            </a:r>
            <a:r>
              <a:rPr lang="sk-SK" sz="1100" dirty="0" err="1"/>
              <a:t>Regozoly</a:t>
            </a:r>
            <a:r>
              <a:rPr lang="sk-SK" sz="1100" dirty="0"/>
              <a:t> sú </a:t>
            </a:r>
            <a:r>
              <a:rPr lang="sk-SK" sz="1100" b="1" dirty="0"/>
              <a:t>rozšírené v eróznych oblastiach</a:t>
            </a:r>
            <a:r>
              <a:rPr lang="sk-SK" sz="1100" dirty="0"/>
              <a:t>, najmä </a:t>
            </a:r>
            <a:r>
              <a:rPr lang="sk-SK" sz="1100" b="1" dirty="0"/>
              <a:t>v aridných a semiaridných regiónoch a v horských oblastiach</a:t>
            </a:r>
            <a:r>
              <a:rPr lang="sk-SK" sz="1100" dirty="0"/>
              <a:t>.</a:t>
            </a:r>
          </a:p>
          <a:p>
            <a:pPr marL="0" indent="0">
              <a:spcBef>
                <a:spcPts val="600"/>
              </a:spcBef>
              <a:buNone/>
            </a:pPr>
            <a:r>
              <a:rPr lang="sk-SK" sz="1100" dirty="0"/>
              <a:t>Medzinárodné ekvivalenty: </a:t>
            </a:r>
            <a:r>
              <a:rPr lang="sk-SK" sz="1100" b="1" dirty="0" err="1"/>
              <a:t>Entizoly</a:t>
            </a:r>
            <a:r>
              <a:rPr lang="sk-SK" sz="1100" b="1" dirty="0"/>
              <a:t> (USA), Skeletové pôdy (Austrália), </a:t>
            </a:r>
            <a:r>
              <a:rPr lang="sk-SK" sz="1100" b="1" dirty="0" err="1"/>
              <a:t>Rohböden</a:t>
            </a:r>
            <a:r>
              <a:rPr lang="sk-SK" sz="1100" b="1" dirty="0"/>
              <a:t> (Nemecko), </a:t>
            </a:r>
            <a:r>
              <a:rPr lang="sk-SK" sz="1100" b="1" dirty="0" err="1"/>
              <a:t>Sols</a:t>
            </a:r>
            <a:r>
              <a:rPr lang="sk-SK" sz="1100" b="1" dirty="0"/>
              <a:t> </a:t>
            </a:r>
            <a:r>
              <a:rPr lang="sk-SK" sz="1100" b="1" dirty="0" err="1"/>
              <a:t>peu</a:t>
            </a:r>
            <a:r>
              <a:rPr lang="sk-SK" sz="1100" b="1" dirty="0"/>
              <a:t> </a:t>
            </a:r>
            <a:r>
              <a:rPr lang="sk-SK" sz="1100" b="1" dirty="0" err="1"/>
              <a:t>évolués</a:t>
            </a:r>
            <a:r>
              <a:rPr lang="sk-SK" sz="1100" b="1" dirty="0"/>
              <a:t> </a:t>
            </a:r>
            <a:r>
              <a:rPr lang="sk-SK" sz="1100" b="1" dirty="0" err="1"/>
              <a:t>régosoliques</a:t>
            </a:r>
            <a:r>
              <a:rPr lang="sk-SK" sz="1100" b="1" dirty="0"/>
              <a:t> </a:t>
            </a:r>
            <a:r>
              <a:rPr lang="sk-SK" sz="1100" b="1" dirty="0" err="1"/>
              <a:t>d’érosion</a:t>
            </a:r>
            <a:r>
              <a:rPr lang="sk-SK" sz="1100" b="1" dirty="0"/>
              <a:t> (Francúzsko)</a:t>
            </a:r>
            <a:endParaRPr lang="sk-SK" sz="1100" dirty="0"/>
          </a:p>
          <a:p>
            <a:pPr>
              <a:lnSpc>
                <a:spcPct val="150000"/>
              </a:lnSpc>
              <a:spcBef>
                <a:spcPts val="600"/>
              </a:spcBef>
              <a:buClr>
                <a:schemeClr val="tx2">
                  <a:lumMod val="75000"/>
                </a:schemeClr>
              </a:buClr>
            </a:pPr>
            <a:endParaRPr lang="sk-SK" sz="1100" dirty="0"/>
          </a:p>
        </p:txBody>
      </p:sp>
      <p:sp>
        <p:nvSpPr>
          <p:cNvPr id="5" name="Zástupný objekt pre obsah 2">
            <a:extLst>
              <a:ext uri="{FF2B5EF4-FFF2-40B4-BE49-F238E27FC236}">
                <a16:creationId xmlns:a16="http://schemas.microsoft.com/office/drawing/2014/main" id="{82CC844F-6CBF-26D6-B3B3-EC245F250965}"/>
              </a:ext>
            </a:extLst>
          </p:cNvPr>
          <p:cNvSpPr txBox="1">
            <a:spLocks/>
          </p:cNvSpPr>
          <p:nvPr/>
        </p:nvSpPr>
        <p:spPr>
          <a:xfrm>
            <a:off x="5989324" y="899160"/>
            <a:ext cx="6202676"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buNone/>
            </a:pPr>
            <a:r>
              <a:rPr lang="sk-SK" sz="1100" b="1" dirty="0" err="1"/>
              <a:t>Solochaks</a:t>
            </a:r>
            <a:r>
              <a:rPr lang="sk-SK" sz="1100" b="1" dirty="0"/>
              <a:t> (</a:t>
            </a:r>
            <a:r>
              <a:rPr lang="sk-SK" sz="1100" b="1" dirty="0" err="1"/>
              <a:t>Soločaky</a:t>
            </a:r>
            <a:r>
              <a:rPr lang="sk-SK" sz="1100" b="1" dirty="0"/>
              <a:t>)</a:t>
            </a:r>
            <a:r>
              <a:rPr lang="sk-SK" sz="1100" dirty="0"/>
              <a:t> - </a:t>
            </a:r>
            <a:r>
              <a:rPr lang="sk-SK" sz="1100" b="1" dirty="0"/>
              <a:t>Silne zasolené pôdy</a:t>
            </a:r>
            <a:r>
              <a:rPr lang="sk-SK" sz="1100" dirty="0"/>
              <a:t> (z ruského </a:t>
            </a:r>
            <a:r>
              <a:rPr lang="sk-SK" sz="1100" i="1" dirty="0" err="1"/>
              <a:t>sol</a:t>
            </a:r>
            <a:r>
              <a:rPr lang="sk-SK" sz="1100" dirty="0"/>
              <a:t> - </a:t>
            </a:r>
            <a:r>
              <a:rPr lang="sk-SK" sz="1100" b="1" dirty="0"/>
              <a:t>soľ</a:t>
            </a:r>
            <a:r>
              <a:rPr lang="sk-SK" sz="1100" dirty="0"/>
              <a:t>, a </a:t>
            </a:r>
            <a:r>
              <a:rPr lang="sk-SK" sz="1100" i="1" dirty="0" err="1"/>
              <a:t>chak</a:t>
            </a:r>
            <a:r>
              <a:rPr lang="sk-SK" sz="1100" dirty="0"/>
              <a:t> - </a:t>
            </a:r>
            <a:r>
              <a:rPr lang="sk-SK" sz="1100" b="1" dirty="0"/>
              <a:t>slaná oblasť</a:t>
            </a:r>
            <a:r>
              <a:rPr lang="sk-SK" sz="1100" dirty="0"/>
              <a:t>)</a:t>
            </a:r>
          </a:p>
          <a:p>
            <a:pPr marL="0" indent="0">
              <a:buNone/>
            </a:pPr>
            <a:r>
              <a:rPr lang="sk-SK" sz="1100" dirty="0" err="1"/>
              <a:t>Solončaky</a:t>
            </a:r>
            <a:r>
              <a:rPr lang="sk-SK" sz="1100" dirty="0"/>
              <a:t> sú </a:t>
            </a:r>
            <a:r>
              <a:rPr lang="sk-SK" sz="1100" b="1" dirty="0"/>
              <a:t>silne zasolený typ pôdy</a:t>
            </a:r>
            <a:r>
              <a:rPr lang="sk-SK" sz="1100" dirty="0"/>
              <a:t> s </a:t>
            </a:r>
            <a:r>
              <a:rPr lang="sk-SK" sz="1100" b="1" dirty="0"/>
              <a:t>vysokou koncentráciou rozpustných solí</a:t>
            </a:r>
            <a:r>
              <a:rPr lang="sk-SK" sz="1100" dirty="0"/>
              <a:t>.</a:t>
            </a:r>
            <a:br>
              <a:rPr lang="sk-SK" sz="1100" dirty="0"/>
            </a:br>
            <a:r>
              <a:rPr lang="sk-SK" sz="1100" dirty="0"/>
              <a:t>Vyskytujú sa tam, kde: </a:t>
            </a:r>
            <a:r>
              <a:rPr lang="sk-SK" sz="1100" b="1" dirty="0"/>
              <a:t>Slaná podzemná voda stúpa blízko k povrchu</a:t>
            </a:r>
            <a:r>
              <a:rPr lang="sk-SK" sz="1100" dirty="0"/>
              <a:t>, </a:t>
            </a:r>
            <a:r>
              <a:rPr lang="sk-SK" sz="1100" b="1" dirty="0"/>
              <a:t>Výpar (</a:t>
            </a:r>
            <a:r>
              <a:rPr lang="sk-SK" sz="1100" b="1" dirty="0" err="1"/>
              <a:t>evapotranspirácia</a:t>
            </a:r>
            <a:r>
              <a:rPr lang="sk-SK" sz="1100" b="1" dirty="0"/>
              <a:t>) je výrazne vyšší ako zrážky</a:t>
            </a:r>
            <a:r>
              <a:rPr lang="sk-SK" sz="1100" dirty="0"/>
              <a:t>, aspoň počas veľkej časti roka</a:t>
            </a:r>
          </a:p>
          <a:p>
            <a:pPr marL="0" indent="0">
              <a:buNone/>
            </a:pPr>
            <a:r>
              <a:rPr lang="sk-SK" sz="1100" dirty="0"/>
              <a:t>Soľ rozpustená v pôdnej vlhkosti </a:t>
            </a:r>
            <a:r>
              <a:rPr lang="sk-SK" sz="1100" b="1" dirty="0"/>
              <a:t>zostáva v pôde po odparení vody</a:t>
            </a:r>
            <a:r>
              <a:rPr lang="sk-SK" sz="1100" dirty="0"/>
              <a:t> a </a:t>
            </a:r>
            <a:r>
              <a:rPr lang="sk-SK" sz="1100" b="1" dirty="0"/>
              <a:t>hromadí sa na povrchu alebo blízko neho</a:t>
            </a:r>
            <a:r>
              <a:rPr lang="sk-SK" sz="1100" dirty="0"/>
              <a:t>. Ich morfológia, vlastnosti a </a:t>
            </a:r>
            <a:r>
              <a:rPr lang="sk-SK" sz="1100" b="1" dirty="0"/>
              <a:t>obmedzenia pre rast rastlín</a:t>
            </a:r>
            <a:r>
              <a:rPr lang="sk-SK" sz="1100" dirty="0"/>
              <a:t> závisia od: </a:t>
            </a:r>
            <a:r>
              <a:rPr lang="sk-SK" sz="1100" b="1" dirty="0"/>
              <a:t>Množstva solí</a:t>
            </a:r>
            <a:r>
              <a:rPr lang="sk-SK" sz="1100" dirty="0"/>
              <a:t>, </a:t>
            </a:r>
            <a:r>
              <a:rPr lang="sk-SK" sz="1100" b="1" dirty="0"/>
              <a:t>Hĺbky ich akumulácie</a:t>
            </a:r>
            <a:r>
              <a:rPr lang="sk-SK" sz="1100" dirty="0"/>
              <a:t>, </a:t>
            </a:r>
            <a:r>
              <a:rPr lang="sk-SK" sz="1100" b="1" dirty="0"/>
              <a:t>Zloženia solí</a:t>
            </a:r>
            <a:endParaRPr lang="sk-SK" sz="1100" dirty="0"/>
          </a:p>
          <a:p>
            <a:pPr>
              <a:buNone/>
            </a:pPr>
            <a:r>
              <a:rPr lang="sk-SK" sz="1100" dirty="0"/>
              <a:t>Medzinárodné názvy pre </a:t>
            </a:r>
            <a:r>
              <a:rPr lang="sk-SK" sz="1100" dirty="0" err="1"/>
              <a:t>solončaky</a:t>
            </a:r>
            <a:r>
              <a:rPr lang="sk-SK" sz="1100" dirty="0"/>
              <a:t>: </a:t>
            </a:r>
            <a:r>
              <a:rPr lang="sk-SK" sz="1100" b="1" dirty="0"/>
              <a:t>Slané pôdy, Pôdy ovplyvnené soľou</a:t>
            </a:r>
            <a:endParaRPr lang="sk-SK" sz="1100" dirty="0"/>
          </a:p>
        </p:txBody>
      </p:sp>
    </p:spTree>
    <p:extLst>
      <p:ext uri="{BB962C8B-B14F-4D97-AF65-F5344CB8AC3E}">
        <p14:creationId xmlns:p14="http://schemas.microsoft.com/office/powerpoint/2010/main" val="11008369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C27EA-A3B9-8CB8-2CF0-D98B415209C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F88977AE-5173-1A89-AE95-1179161E36FE}"/>
              </a:ext>
            </a:extLst>
          </p:cNvPr>
          <p:cNvPicPr>
            <a:picLocks noChangeAspect="1"/>
          </p:cNvPicPr>
          <p:nvPr/>
        </p:nvPicPr>
        <p:blipFill>
          <a:blip r:embed="rId2"/>
          <a:stretch>
            <a:fillRect/>
          </a:stretch>
        </p:blipFill>
        <p:spPr>
          <a:xfrm>
            <a:off x="6824998" y="3120264"/>
            <a:ext cx="3521659" cy="3791076"/>
          </a:xfrm>
          <a:prstGeom prst="rect">
            <a:avLst/>
          </a:prstGeom>
        </p:spPr>
      </p:pic>
      <p:pic>
        <p:nvPicPr>
          <p:cNvPr id="4" name="Picture 3">
            <a:extLst>
              <a:ext uri="{FF2B5EF4-FFF2-40B4-BE49-F238E27FC236}">
                <a16:creationId xmlns:a16="http://schemas.microsoft.com/office/drawing/2014/main" id="{12BA27F0-6E60-7C6A-F119-B8BA77EE5C05}"/>
              </a:ext>
            </a:extLst>
          </p:cNvPr>
          <p:cNvPicPr>
            <a:picLocks noChangeAspect="1"/>
          </p:cNvPicPr>
          <p:nvPr/>
        </p:nvPicPr>
        <p:blipFill>
          <a:blip r:embed="rId3"/>
          <a:stretch>
            <a:fillRect/>
          </a:stretch>
        </p:blipFill>
        <p:spPr>
          <a:xfrm>
            <a:off x="1118402" y="3120264"/>
            <a:ext cx="3491708" cy="3737736"/>
          </a:xfrm>
          <a:prstGeom prst="rect">
            <a:avLst/>
          </a:prstGeom>
        </p:spPr>
      </p:pic>
      <p:sp>
        <p:nvSpPr>
          <p:cNvPr id="2" name="Nadpis 1">
            <a:extLst>
              <a:ext uri="{FF2B5EF4-FFF2-40B4-BE49-F238E27FC236}">
                <a16:creationId xmlns:a16="http://schemas.microsoft.com/office/drawing/2014/main" id="{AC7C5F0C-2EA3-385B-62BF-D4FC75E4E89B}"/>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D0417830-9556-D9CE-CCE4-31C399B68A33}"/>
              </a:ext>
            </a:extLst>
          </p:cNvPr>
          <p:cNvSpPr>
            <a:spLocks noGrp="1"/>
          </p:cNvSpPr>
          <p:nvPr>
            <p:ph idx="1"/>
          </p:nvPr>
        </p:nvSpPr>
        <p:spPr>
          <a:xfrm>
            <a:off x="304797" y="899160"/>
            <a:ext cx="5684527" cy="5844539"/>
          </a:xfrm>
        </p:spPr>
        <p:txBody>
          <a:bodyPr>
            <a:noAutofit/>
          </a:bodyPr>
          <a:lstStyle/>
          <a:p>
            <a:pPr marL="0" indent="0">
              <a:buNone/>
            </a:pPr>
            <a:r>
              <a:rPr lang="sk-SK" sz="1100" b="1" dirty="0" err="1"/>
              <a:t>Solonetz</a:t>
            </a:r>
            <a:r>
              <a:rPr lang="sk-SK" sz="1100" b="1" dirty="0"/>
              <a:t> (Slanec) </a:t>
            </a:r>
            <a:r>
              <a:rPr lang="sk-SK" sz="1100" dirty="0"/>
              <a:t>- </a:t>
            </a:r>
            <a:r>
              <a:rPr lang="sk-SK" sz="1100" b="1" dirty="0"/>
              <a:t>Pôda s </a:t>
            </a:r>
            <a:r>
              <a:rPr lang="sk-SK" sz="1100" b="1" dirty="0" err="1"/>
              <a:t>podorničným</a:t>
            </a:r>
            <a:r>
              <a:rPr lang="sk-SK" sz="1100" b="1" dirty="0"/>
              <a:t> horizontom s akumuláciou ílu a vysokým obsahom sodíka</a:t>
            </a:r>
            <a:r>
              <a:rPr lang="sk-SK" sz="1100" dirty="0"/>
              <a:t> (z ruského </a:t>
            </a:r>
            <a:r>
              <a:rPr lang="sk-SK" sz="1100" i="1" dirty="0" err="1"/>
              <a:t>sol</a:t>
            </a:r>
            <a:r>
              <a:rPr lang="sk-SK" sz="1100" i="1" dirty="0"/>
              <a:t> </a:t>
            </a:r>
            <a:r>
              <a:rPr lang="sk-SK" sz="1100" dirty="0"/>
              <a:t>- </a:t>
            </a:r>
            <a:r>
              <a:rPr lang="sk-SK" sz="1100" b="1" dirty="0"/>
              <a:t>soľ</a:t>
            </a:r>
            <a:r>
              <a:rPr lang="sk-SK" sz="1100" dirty="0"/>
              <a:t>, a </a:t>
            </a:r>
            <a:r>
              <a:rPr lang="sk-SK" sz="1100" i="1" dirty="0" err="1"/>
              <a:t>etz</a:t>
            </a:r>
            <a:r>
              <a:rPr lang="sk-SK" sz="1100" dirty="0"/>
              <a:t> - </a:t>
            </a:r>
            <a:r>
              <a:rPr lang="sk-SK" sz="1100" b="1" dirty="0"/>
              <a:t>silno vyjadrené</a:t>
            </a:r>
            <a:r>
              <a:rPr lang="sk-SK" sz="1100" dirty="0"/>
              <a:t>)</a:t>
            </a:r>
          </a:p>
          <a:p>
            <a:pPr marL="0" indent="0">
              <a:buNone/>
            </a:pPr>
            <a:r>
              <a:rPr lang="sk-SK" sz="1100" dirty="0" err="1"/>
              <a:t>Solončaky</a:t>
            </a:r>
            <a:r>
              <a:rPr lang="sk-SK" sz="1100" dirty="0"/>
              <a:t> sú </a:t>
            </a:r>
            <a:r>
              <a:rPr lang="sk-SK" sz="1100" b="1" dirty="0"/>
              <a:t>silne alkalické pôdy</a:t>
            </a:r>
            <a:r>
              <a:rPr lang="sk-SK" sz="1100" dirty="0"/>
              <a:t> s: </a:t>
            </a:r>
            <a:r>
              <a:rPr lang="sk-SK" sz="1100" b="1" dirty="0" err="1"/>
              <a:t>Podorničným</a:t>
            </a:r>
            <a:r>
              <a:rPr lang="sk-SK" sz="1100" b="1" dirty="0"/>
              <a:t> horizontom bohatým na ílové minerály</a:t>
            </a:r>
            <a:r>
              <a:rPr lang="sk-SK" sz="1100" dirty="0"/>
              <a:t>, </a:t>
            </a:r>
            <a:r>
              <a:rPr lang="sk-SK" sz="1100" b="1" dirty="0"/>
              <a:t>Silnou </a:t>
            </a:r>
            <a:r>
              <a:rPr lang="sk-SK" sz="1100" b="1" dirty="0" err="1"/>
              <a:t>stĺpcovitou</a:t>
            </a:r>
            <a:r>
              <a:rPr lang="sk-SK" sz="1100" b="1" dirty="0"/>
              <a:t> štruktúrou</a:t>
            </a:r>
            <a:r>
              <a:rPr lang="sk-SK" sz="1100" dirty="0"/>
              <a:t>, </a:t>
            </a:r>
            <a:r>
              <a:rPr lang="sk-SK" sz="1100" b="1" dirty="0"/>
              <a:t>Vysokým podielom adsorbovaného sodíka a/alebo horčíkových iónov. </a:t>
            </a:r>
            <a:r>
              <a:rPr lang="sk-SK" sz="1100" dirty="0" err="1"/>
              <a:t>Solonece</a:t>
            </a:r>
            <a:r>
              <a:rPr lang="sk-SK" sz="1100" dirty="0"/>
              <a:t> sa </a:t>
            </a:r>
            <a:r>
              <a:rPr lang="sk-SK" sz="1100" b="1" dirty="0"/>
              <a:t>zvyčajne vyskytujú na rovinatých oblastiach</a:t>
            </a:r>
            <a:r>
              <a:rPr lang="sk-SK" sz="1100" dirty="0"/>
              <a:t> v </a:t>
            </a:r>
            <a:r>
              <a:rPr lang="sk-SK" sz="1100" b="1" dirty="0"/>
              <a:t>klíme s horúcimi a suchými letami</a:t>
            </a:r>
            <a:r>
              <a:rPr lang="sk-SK" sz="1100" dirty="0"/>
              <a:t> alebo v bývalých </a:t>
            </a:r>
            <a:r>
              <a:rPr lang="sk-SK" sz="1100" b="1" dirty="0"/>
              <a:t>pobrežných oblastiach s vysokým obsahom solí</a:t>
            </a:r>
            <a:r>
              <a:rPr lang="sk-SK" sz="1100" dirty="0"/>
              <a:t>. Tieto pôdy sa </a:t>
            </a:r>
            <a:r>
              <a:rPr lang="sk-SK" sz="1100" b="1" dirty="0"/>
              <a:t>vyskytujú hlavne na Ukrajine, v Rusku, Kazachstane, Maďarsku, Bulharsku a Rumunsku</a:t>
            </a:r>
            <a:endParaRPr lang="sk-SK" sz="1100" dirty="0"/>
          </a:p>
          <a:p>
            <a:pPr marL="0" indent="0">
              <a:buNone/>
            </a:pPr>
            <a:r>
              <a:rPr lang="sk-SK" sz="1100" dirty="0"/>
              <a:t>Medzinárodné názvy </a:t>
            </a:r>
            <a:r>
              <a:rPr lang="sk-SK" sz="1100" dirty="0" err="1"/>
              <a:t>solonecov</a:t>
            </a:r>
            <a:r>
              <a:rPr lang="sk-SK" sz="1100" dirty="0"/>
              <a:t>: </a:t>
            </a:r>
            <a:r>
              <a:rPr lang="sk-SK" sz="1100" b="1" dirty="0"/>
              <a:t>Alkalické pôdy, Sodné pôdy, </a:t>
            </a:r>
            <a:r>
              <a:rPr lang="sk-SK" sz="1100" b="1" dirty="0" err="1"/>
              <a:t>Sols</a:t>
            </a:r>
            <a:r>
              <a:rPr lang="sk-SK" sz="1100" b="1" dirty="0"/>
              <a:t> </a:t>
            </a:r>
            <a:r>
              <a:rPr lang="sk-SK" sz="1100" b="1" dirty="0" err="1"/>
              <a:t>sodiques</a:t>
            </a:r>
            <a:r>
              <a:rPr lang="sk-SK" sz="1100" b="1" dirty="0"/>
              <a:t> à </a:t>
            </a:r>
            <a:r>
              <a:rPr lang="sk-SK" sz="1100" b="1" dirty="0" err="1"/>
              <a:t>horizon</a:t>
            </a:r>
            <a:r>
              <a:rPr lang="sk-SK" sz="1100" b="1" dirty="0"/>
              <a:t> B et </a:t>
            </a:r>
            <a:r>
              <a:rPr lang="sk-SK" sz="1100" b="1" dirty="0" err="1"/>
              <a:t>Solonetz</a:t>
            </a:r>
            <a:r>
              <a:rPr lang="sk-SK" sz="1100" b="1" dirty="0"/>
              <a:t> </a:t>
            </a:r>
            <a:r>
              <a:rPr lang="sk-SK" sz="1100" b="1" dirty="0" err="1"/>
              <a:t>solodisés</a:t>
            </a:r>
            <a:r>
              <a:rPr lang="sk-SK" sz="1100" b="1" dirty="0"/>
              <a:t> (Francúzsko), </a:t>
            </a:r>
            <a:r>
              <a:rPr lang="sk-SK" sz="1100" b="1" dirty="0" err="1"/>
              <a:t>Natrustalfs</a:t>
            </a:r>
            <a:r>
              <a:rPr lang="sk-SK" sz="1100" b="1" dirty="0"/>
              <a:t>, </a:t>
            </a:r>
            <a:r>
              <a:rPr lang="sk-SK" sz="1100" b="1" dirty="0" err="1"/>
              <a:t>Natrustolls</a:t>
            </a:r>
            <a:r>
              <a:rPr lang="sk-SK" sz="1100" b="1" dirty="0"/>
              <a:t>, </a:t>
            </a:r>
            <a:r>
              <a:rPr lang="sk-SK" sz="1100" b="1" dirty="0" err="1"/>
              <a:t>Natrixeralfs</a:t>
            </a:r>
            <a:r>
              <a:rPr lang="sk-SK" sz="1100" b="1" dirty="0"/>
              <a:t>, </a:t>
            </a:r>
            <a:r>
              <a:rPr lang="sk-SK" sz="1100" b="1" dirty="0" err="1"/>
              <a:t>Natrargids</a:t>
            </a:r>
            <a:r>
              <a:rPr lang="sk-SK" sz="1100" b="1" dirty="0"/>
              <a:t> alebo </a:t>
            </a:r>
            <a:r>
              <a:rPr lang="sk-SK" sz="1100" b="1" dirty="0" err="1"/>
              <a:t>Nadurargids</a:t>
            </a:r>
            <a:r>
              <a:rPr lang="sk-SK" sz="1100" b="1" dirty="0"/>
              <a:t> (pôdna taxonómia)</a:t>
            </a:r>
            <a:endParaRPr lang="sk-SK" sz="1100" dirty="0"/>
          </a:p>
          <a:p>
            <a:pPr>
              <a:lnSpc>
                <a:spcPct val="150000"/>
              </a:lnSpc>
              <a:spcBef>
                <a:spcPts val="600"/>
              </a:spcBef>
              <a:buClr>
                <a:schemeClr val="tx2">
                  <a:lumMod val="75000"/>
                </a:schemeClr>
              </a:buClr>
            </a:pPr>
            <a:endParaRPr lang="sk-SK" sz="1100" dirty="0"/>
          </a:p>
        </p:txBody>
      </p:sp>
      <p:sp>
        <p:nvSpPr>
          <p:cNvPr id="5" name="Zástupný objekt pre obsah 2">
            <a:extLst>
              <a:ext uri="{FF2B5EF4-FFF2-40B4-BE49-F238E27FC236}">
                <a16:creationId xmlns:a16="http://schemas.microsoft.com/office/drawing/2014/main" id="{B3961E5F-1933-165A-C463-1B328B908ECF}"/>
              </a:ext>
            </a:extLst>
          </p:cNvPr>
          <p:cNvSpPr txBox="1">
            <a:spLocks/>
          </p:cNvSpPr>
          <p:nvPr/>
        </p:nvSpPr>
        <p:spPr>
          <a:xfrm>
            <a:off x="5989324" y="899160"/>
            <a:ext cx="6202676"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sk-SK" sz="1100" b="1" dirty="0" err="1"/>
              <a:t>Ubrisols</a:t>
            </a:r>
            <a:r>
              <a:rPr lang="sk-SK" sz="1100" b="1" dirty="0"/>
              <a:t> (</a:t>
            </a:r>
            <a:r>
              <a:rPr lang="sk-SK" sz="1100" b="1" dirty="0" err="1"/>
              <a:t>Umbrizoly</a:t>
            </a:r>
            <a:r>
              <a:rPr lang="sk-SK" sz="1100" b="1" dirty="0"/>
              <a:t>)</a:t>
            </a:r>
            <a:r>
              <a:rPr lang="sk-SK" sz="1100" dirty="0"/>
              <a:t> - </a:t>
            </a:r>
            <a:r>
              <a:rPr lang="sk-SK" sz="1100" b="1" dirty="0"/>
              <a:t>Pôdy s tmavým, kyslým povrchovým horizontom bohatým na organickú hmotu</a:t>
            </a:r>
            <a:r>
              <a:rPr lang="sk-SK" sz="1100" dirty="0"/>
              <a:t> (z latinského </a:t>
            </a:r>
            <a:r>
              <a:rPr lang="sk-SK" sz="1100" i="1" dirty="0" err="1"/>
              <a:t>umbra</a:t>
            </a:r>
            <a:r>
              <a:rPr lang="sk-SK" sz="1100" i="1" dirty="0"/>
              <a:t> </a:t>
            </a:r>
            <a:r>
              <a:rPr lang="sk-SK" sz="1100" dirty="0"/>
              <a:t>- </a:t>
            </a:r>
            <a:r>
              <a:rPr lang="sk-SK" sz="1100" b="1" dirty="0"/>
              <a:t>tieň</a:t>
            </a:r>
            <a:r>
              <a:rPr lang="sk-SK" sz="1100" dirty="0"/>
              <a:t>)</a:t>
            </a:r>
          </a:p>
          <a:p>
            <a:pPr marL="0" indent="0">
              <a:buNone/>
            </a:pPr>
            <a:r>
              <a:rPr lang="sk-SK" sz="1100" dirty="0" err="1"/>
              <a:t>Umbrisoly</a:t>
            </a:r>
            <a:r>
              <a:rPr lang="sk-SK" sz="1100" dirty="0"/>
              <a:t> sa </a:t>
            </a:r>
            <a:r>
              <a:rPr lang="sk-SK" sz="1100" b="1" dirty="0"/>
              <a:t>zvyčajne vyvíjajú v chladnom a vlhkom podnebí</a:t>
            </a:r>
            <a:r>
              <a:rPr lang="sk-SK" sz="1100" dirty="0"/>
              <a:t>, kde </a:t>
            </a:r>
            <a:r>
              <a:rPr lang="sk-SK" sz="1100" b="1" dirty="0"/>
              <a:t>zrážky výrazne presahujú </a:t>
            </a:r>
            <a:r>
              <a:rPr lang="sk-SK" sz="1100" b="1" dirty="0" err="1"/>
              <a:t>evapotranspiráciu</a:t>
            </a:r>
            <a:r>
              <a:rPr lang="sk-SK" sz="1100" dirty="0"/>
              <a:t>. Tieto pôdy sú </a:t>
            </a:r>
            <a:r>
              <a:rPr lang="sk-SK" sz="1100" b="1" dirty="0"/>
              <a:t>zvyčajne spojené s kyslými materskými horninami</a:t>
            </a:r>
            <a:r>
              <a:rPr lang="sk-SK" sz="1100" dirty="0"/>
              <a:t>.</a:t>
            </a:r>
          </a:p>
          <a:p>
            <a:pPr marL="0" indent="0">
              <a:buNone/>
            </a:pPr>
            <a:r>
              <a:rPr lang="sk-SK" sz="1100" dirty="0"/>
              <a:t>V iných pôdnych klasifikačných systémoch sú </a:t>
            </a:r>
            <a:r>
              <a:rPr lang="sk-SK" sz="1100" dirty="0" err="1"/>
              <a:t>umbrisoly</a:t>
            </a:r>
            <a:r>
              <a:rPr lang="sk-SK" sz="1100" dirty="0"/>
              <a:t> označované ako: </a:t>
            </a:r>
            <a:r>
              <a:rPr lang="sk-SK" sz="1100" b="1" dirty="0" err="1"/>
              <a:t>Umbrepty</a:t>
            </a:r>
            <a:r>
              <a:rPr lang="sk-SK" sz="1100" b="1" dirty="0"/>
              <a:t> a </a:t>
            </a:r>
            <a:r>
              <a:rPr lang="sk-SK" sz="1100" b="1" dirty="0" err="1"/>
              <a:t>Humitropepty</a:t>
            </a:r>
            <a:r>
              <a:rPr lang="sk-SK" sz="1100" b="1" dirty="0"/>
              <a:t> (pôdna taxonómia), </a:t>
            </a:r>
            <a:r>
              <a:rPr lang="sk-SK" sz="1100" b="1" dirty="0" err="1"/>
              <a:t>Humické</a:t>
            </a:r>
            <a:r>
              <a:rPr lang="sk-SK" sz="1100" b="1" dirty="0"/>
              <a:t> </a:t>
            </a:r>
            <a:r>
              <a:rPr lang="sk-SK" sz="1100" b="1" dirty="0" err="1"/>
              <a:t>kambizoly</a:t>
            </a:r>
            <a:r>
              <a:rPr lang="sk-SK" sz="1100" b="1" dirty="0"/>
              <a:t> a </a:t>
            </a:r>
            <a:r>
              <a:rPr lang="sk-SK" sz="1100" b="1" dirty="0" err="1"/>
              <a:t>Umbrické</a:t>
            </a:r>
            <a:r>
              <a:rPr lang="sk-SK" sz="1100" b="1" dirty="0"/>
              <a:t> </a:t>
            </a:r>
            <a:r>
              <a:rPr lang="sk-SK" sz="1100" b="1" dirty="0" err="1"/>
              <a:t>regozoly</a:t>
            </a:r>
            <a:r>
              <a:rPr lang="sk-SK" sz="1100" b="1" dirty="0"/>
              <a:t> (FAO), </a:t>
            </a:r>
            <a:r>
              <a:rPr lang="sk-SK" sz="1100" b="1" dirty="0" err="1"/>
              <a:t>Sombrické</a:t>
            </a:r>
            <a:r>
              <a:rPr lang="sk-SK" sz="1100" b="1" dirty="0"/>
              <a:t> </a:t>
            </a:r>
            <a:r>
              <a:rPr lang="sk-SK" sz="1100" b="1" dirty="0" err="1"/>
              <a:t>brunizemy</a:t>
            </a:r>
            <a:r>
              <a:rPr lang="sk-SK" sz="1100" b="1" dirty="0"/>
              <a:t> a </a:t>
            </a:r>
            <a:r>
              <a:rPr lang="sk-SK" sz="1100" b="1" dirty="0" err="1"/>
              <a:t>Humické</a:t>
            </a:r>
            <a:r>
              <a:rPr lang="sk-SK" sz="1100" b="1" dirty="0"/>
              <a:t> </a:t>
            </a:r>
            <a:r>
              <a:rPr lang="sk-SK" sz="1100" b="1" dirty="0" err="1"/>
              <a:t>regozoly</a:t>
            </a:r>
            <a:r>
              <a:rPr lang="sk-SK" sz="1100" b="1" dirty="0"/>
              <a:t> (Francúzsko)</a:t>
            </a:r>
            <a:endParaRPr lang="sk-SK" sz="1100" dirty="0"/>
          </a:p>
        </p:txBody>
      </p:sp>
    </p:spTree>
    <p:extLst>
      <p:ext uri="{BB962C8B-B14F-4D97-AF65-F5344CB8AC3E}">
        <p14:creationId xmlns:p14="http://schemas.microsoft.com/office/powerpoint/2010/main" val="396258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44213-BCC4-83BE-8DF9-F82ADDEDA4F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AB769D6-F39B-39FD-8444-D7D6ACDB4D2D}"/>
              </a:ext>
            </a:extLst>
          </p:cNvPr>
          <p:cNvSpPr>
            <a:spLocks noGrp="1"/>
          </p:cNvSpPr>
          <p:nvPr>
            <p:ph type="title"/>
          </p:nvPr>
        </p:nvSpPr>
        <p:spPr>
          <a:xfrm>
            <a:off x="395926" y="273377"/>
            <a:ext cx="10119674" cy="694812"/>
          </a:xfrm>
        </p:spPr>
        <p:txBody>
          <a:bodyPr>
            <a:normAutofit/>
          </a:bodyPr>
          <a:lstStyle/>
          <a:p>
            <a:r>
              <a:rPr lang="sk-SK" sz="3200" b="1" dirty="0"/>
              <a:t>Priestorová diferenciácia pôd</a:t>
            </a:r>
            <a:endParaRPr lang="pt-BR" sz="3200" b="1" dirty="0"/>
          </a:p>
        </p:txBody>
      </p:sp>
      <p:sp>
        <p:nvSpPr>
          <p:cNvPr id="7" name="Zástupný objekt pre obsah 2">
            <a:extLst>
              <a:ext uri="{FF2B5EF4-FFF2-40B4-BE49-F238E27FC236}">
                <a16:creationId xmlns:a16="http://schemas.microsoft.com/office/drawing/2014/main" id="{EEED875E-CCD2-8D28-7EE7-EB43FD125B18}"/>
              </a:ext>
            </a:extLst>
          </p:cNvPr>
          <p:cNvSpPr>
            <a:spLocks noGrp="1"/>
          </p:cNvSpPr>
          <p:nvPr>
            <p:ph idx="1"/>
          </p:nvPr>
        </p:nvSpPr>
        <p:spPr>
          <a:xfrm>
            <a:off x="304798" y="968189"/>
            <a:ext cx="11887202" cy="5775510"/>
          </a:xfrm>
        </p:spPr>
        <p:txBody>
          <a:bodyPr>
            <a:noAutofit/>
          </a:bodyPr>
          <a:lstStyle/>
          <a:p>
            <a:pPr>
              <a:lnSpc>
                <a:spcPct val="150000"/>
              </a:lnSpc>
              <a:buClr>
                <a:schemeClr val="tx2">
                  <a:lumMod val="75000"/>
                </a:schemeClr>
              </a:buClr>
            </a:pPr>
            <a:r>
              <a:rPr lang="sk-SK" sz="1400" dirty="0"/>
              <a:t>Zákonitosti priestorovej diferenciácie </a:t>
            </a:r>
            <a:r>
              <a:rPr lang="sk-SK" sz="1400" dirty="0" err="1"/>
              <a:t>pedosféry</a:t>
            </a:r>
            <a:r>
              <a:rPr lang="sk-SK" sz="1400" dirty="0"/>
              <a:t> (rozšírenia pôd) môžeme rozdeliť do troch základných kategórií:</a:t>
            </a:r>
          </a:p>
          <a:p>
            <a:pPr lvl="1">
              <a:lnSpc>
                <a:spcPct val="150000"/>
              </a:lnSpc>
              <a:buClr>
                <a:schemeClr val="tx2">
                  <a:lumMod val="75000"/>
                </a:schemeClr>
              </a:buClr>
            </a:pPr>
            <a:r>
              <a:rPr lang="sk-SK" sz="1200" b="1" dirty="0" err="1"/>
              <a:t>zonálne</a:t>
            </a:r>
            <a:r>
              <a:rPr lang="sk-SK" sz="1200" b="1" dirty="0"/>
              <a:t> zákonitosti</a:t>
            </a:r>
          </a:p>
          <a:p>
            <a:pPr lvl="1">
              <a:lnSpc>
                <a:spcPct val="150000"/>
              </a:lnSpc>
              <a:buClr>
                <a:schemeClr val="tx2">
                  <a:lumMod val="75000"/>
                </a:schemeClr>
              </a:buClr>
            </a:pPr>
            <a:r>
              <a:rPr lang="sk-SK" sz="1200" b="1" dirty="0" err="1"/>
              <a:t>intrazonálne</a:t>
            </a:r>
            <a:r>
              <a:rPr lang="sk-SK" sz="1200" b="1" dirty="0"/>
              <a:t> zákonitosti</a:t>
            </a:r>
          </a:p>
          <a:p>
            <a:pPr lvl="1">
              <a:lnSpc>
                <a:spcPct val="150000"/>
              </a:lnSpc>
              <a:buClr>
                <a:schemeClr val="tx2">
                  <a:lumMod val="75000"/>
                </a:schemeClr>
              </a:buClr>
            </a:pPr>
            <a:r>
              <a:rPr lang="sk-SK" sz="1200" b="1" dirty="0" err="1"/>
              <a:t>azonálne</a:t>
            </a:r>
            <a:r>
              <a:rPr lang="sk-SK" sz="1200" b="1" dirty="0"/>
              <a:t> zákonitosti</a:t>
            </a:r>
          </a:p>
          <a:p>
            <a:pPr>
              <a:lnSpc>
                <a:spcPct val="150000"/>
              </a:lnSpc>
              <a:buClr>
                <a:schemeClr val="tx2">
                  <a:lumMod val="75000"/>
                </a:schemeClr>
              </a:buClr>
            </a:pPr>
            <a:r>
              <a:rPr lang="sk-SK" sz="1400" b="1" dirty="0" err="1"/>
              <a:t>Zonálne</a:t>
            </a:r>
            <a:r>
              <a:rPr lang="sk-SK" sz="1400" b="1" dirty="0"/>
              <a:t> príčiny</a:t>
            </a:r>
            <a:r>
              <a:rPr lang="sk-SK" sz="1400" dirty="0"/>
              <a:t> diferenciácie </a:t>
            </a:r>
            <a:r>
              <a:rPr lang="sk-SK" sz="1400" dirty="0" err="1"/>
              <a:t>pedosféry</a:t>
            </a:r>
            <a:r>
              <a:rPr lang="sk-SK" sz="1400" dirty="0"/>
              <a:t> sú úzko spojené s príčinami </a:t>
            </a:r>
            <a:r>
              <a:rPr lang="sk-SK" sz="1400" b="1" dirty="0"/>
              <a:t>celoplanetárnej bioklimatickej </a:t>
            </a:r>
            <a:r>
              <a:rPr lang="sk-SK" sz="1400" b="1" dirty="0" err="1"/>
              <a:t>zonálnosti</a:t>
            </a:r>
            <a:r>
              <a:rPr lang="sk-SK" sz="1400" dirty="0"/>
              <a:t>. Prvotnou príčinou bioklimatickej </a:t>
            </a:r>
            <a:r>
              <a:rPr lang="sk-SK" sz="1400" dirty="0" err="1"/>
              <a:t>zonálnosti</a:t>
            </a:r>
            <a:r>
              <a:rPr lang="sk-SK" sz="1400" dirty="0"/>
              <a:t> je, v priebehu roka, nerovnomerné zohrievanie Zeme zapríčinené meniacim sa uhlom dopadu slnečných lúčov na zemský povrch. Tento uhol v rámci roku závisí od výšky Slnka nad rovinou rovníka</a:t>
            </a:r>
          </a:p>
          <a:p>
            <a:pPr>
              <a:lnSpc>
                <a:spcPct val="150000"/>
              </a:lnSpc>
              <a:buClr>
                <a:schemeClr val="tx2">
                  <a:lumMod val="75000"/>
                </a:schemeClr>
              </a:buClr>
            </a:pPr>
            <a:r>
              <a:rPr lang="sk-SK" sz="1400" b="1" dirty="0" err="1"/>
              <a:t>Intrazonalita</a:t>
            </a:r>
            <a:r>
              <a:rPr lang="sk-SK" sz="1400" dirty="0"/>
              <a:t>, alebo sekundárna, druhotná, prechodná </a:t>
            </a:r>
            <a:r>
              <a:rPr lang="sk-SK" sz="1400" dirty="0" err="1"/>
              <a:t>zonalita</a:t>
            </a:r>
            <a:r>
              <a:rPr lang="sk-SK" sz="1400" dirty="0"/>
              <a:t> je primárne </a:t>
            </a:r>
            <a:r>
              <a:rPr lang="sk-SK" sz="1400" b="1" dirty="0"/>
              <a:t>spätá s orografiou a nadmorskou výškou</a:t>
            </a:r>
            <a:r>
              <a:rPr lang="sk-SK" sz="1400" dirty="0"/>
              <a:t>, ako aj so </a:t>
            </a:r>
            <a:r>
              <a:rPr lang="sk-SK" sz="1400" b="1" dirty="0"/>
              <a:t>vzdialenosťou od pohorí a oceánov</a:t>
            </a:r>
            <a:r>
              <a:rPr lang="sk-SK" sz="1400" dirty="0"/>
              <a:t>. Tieto faktory výrazne narúšajú celoplanetárnu </a:t>
            </a:r>
            <a:r>
              <a:rPr lang="sk-SK" sz="1400" dirty="0" err="1"/>
              <a:t>zonalitu</a:t>
            </a:r>
            <a:r>
              <a:rPr lang="sk-SK" sz="1400" dirty="0"/>
              <a:t>, ale ich vplyv na vegetáciu a na pôdu je veľmi podobný. V rámci jedného pohoria alebo jeho predhoria môže dôjsť k vytvoreniu zákonitého radu pôd, ktorý bude identický s časťou celoplanetárneho radu. Je to dôsledok toho, že orografia, nárast nadmorskej výšky alebo vzdialenosť od pohorí alebo oceánov sa prejavuje na zmenách priemerných teplôt ale aj zrážkových úhrnov podobne ako pri celoplanetárnej klimatickej </a:t>
            </a:r>
            <a:r>
              <a:rPr lang="sk-SK" sz="1400" dirty="0" err="1"/>
              <a:t>zonálnosti</a:t>
            </a:r>
            <a:endParaRPr lang="sk-SK" sz="1400" dirty="0"/>
          </a:p>
          <a:p>
            <a:pPr>
              <a:lnSpc>
                <a:spcPct val="150000"/>
              </a:lnSpc>
              <a:buClr>
                <a:schemeClr val="tx2">
                  <a:lumMod val="75000"/>
                </a:schemeClr>
              </a:buClr>
            </a:pPr>
            <a:r>
              <a:rPr lang="sk-SK" sz="1400" b="1" dirty="0" err="1"/>
              <a:t>Azonálne</a:t>
            </a:r>
            <a:r>
              <a:rPr lang="sk-SK" sz="1400" b="1" dirty="0"/>
              <a:t> usporiadania </a:t>
            </a:r>
            <a:r>
              <a:rPr lang="sk-SK" sz="1400" b="1" dirty="0" err="1"/>
              <a:t>pedosféry</a:t>
            </a:r>
            <a:r>
              <a:rPr lang="sk-SK" sz="1400" b="1" dirty="0"/>
              <a:t> </a:t>
            </a:r>
            <a:r>
              <a:rPr lang="sk-SK" sz="1400" dirty="0"/>
              <a:t>má svoje primárne aj sekundárne príčiny, ktoré môžu spočívať v lokálnom nedostatku alebo lokálnom nadbytku povrchovej a podzemnej vody, v stupni jej mineralizácie, v rozdieloch vlastností jednotlivých hornín a z nich vytvorených </a:t>
            </a:r>
            <a:r>
              <a:rPr lang="sk-SK" sz="1400" dirty="0" err="1"/>
              <a:t>pôdotvorných</a:t>
            </a:r>
            <a:r>
              <a:rPr lang="sk-SK" sz="1400" dirty="0"/>
              <a:t> substrátov, v aktivitách človeka ale aj v lokálnom pôsobení klímy a rastlín alebo živočíchov</a:t>
            </a:r>
          </a:p>
        </p:txBody>
      </p:sp>
    </p:spTree>
    <p:extLst>
      <p:ext uri="{BB962C8B-B14F-4D97-AF65-F5344CB8AC3E}">
        <p14:creationId xmlns:p14="http://schemas.microsoft.com/office/powerpoint/2010/main" val="78404472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B207F-7CAF-847F-CA94-D13D8C52D96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79F1A9B-62F4-B8F7-EBFF-10BF30793ED7}"/>
              </a:ext>
            </a:extLst>
          </p:cNvPr>
          <p:cNvPicPr>
            <a:picLocks noChangeAspect="1"/>
          </p:cNvPicPr>
          <p:nvPr/>
        </p:nvPicPr>
        <p:blipFill>
          <a:blip r:embed="rId2"/>
          <a:stretch>
            <a:fillRect/>
          </a:stretch>
        </p:blipFill>
        <p:spPr>
          <a:xfrm>
            <a:off x="1118402" y="3125646"/>
            <a:ext cx="3491708" cy="3732353"/>
          </a:xfrm>
          <a:prstGeom prst="rect">
            <a:avLst/>
          </a:prstGeom>
        </p:spPr>
      </p:pic>
      <p:sp>
        <p:nvSpPr>
          <p:cNvPr id="2" name="Nadpis 1">
            <a:extLst>
              <a:ext uri="{FF2B5EF4-FFF2-40B4-BE49-F238E27FC236}">
                <a16:creationId xmlns:a16="http://schemas.microsoft.com/office/drawing/2014/main" id="{8ABDA4A1-E123-D344-400B-D6B438C44F37}"/>
              </a:ext>
            </a:extLst>
          </p:cNvPr>
          <p:cNvSpPr>
            <a:spLocks noGrp="1"/>
          </p:cNvSpPr>
          <p:nvPr>
            <p:ph type="title"/>
          </p:nvPr>
        </p:nvSpPr>
        <p:spPr>
          <a:xfrm>
            <a:off x="395926" y="273377"/>
            <a:ext cx="10119674" cy="694812"/>
          </a:xfrm>
        </p:spPr>
        <p:txBody>
          <a:bodyPr>
            <a:normAutofit/>
          </a:bodyPr>
          <a:lstStyle/>
          <a:p>
            <a:r>
              <a:rPr lang="pt-BR" sz="3200" b="1" dirty="0"/>
              <a:t>Vybrané pôdne typy Európy</a:t>
            </a:r>
          </a:p>
        </p:txBody>
      </p:sp>
      <p:sp>
        <p:nvSpPr>
          <p:cNvPr id="7" name="Zástupný objekt pre obsah 2">
            <a:extLst>
              <a:ext uri="{FF2B5EF4-FFF2-40B4-BE49-F238E27FC236}">
                <a16:creationId xmlns:a16="http://schemas.microsoft.com/office/drawing/2014/main" id="{7892E045-6C97-EA59-4235-B1B5073B4BC4}"/>
              </a:ext>
            </a:extLst>
          </p:cNvPr>
          <p:cNvSpPr>
            <a:spLocks noGrp="1"/>
          </p:cNvSpPr>
          <p:nvPr>
            <p:ph idx="1"/>
          </p:nvPr>
        </p:nvSpPr>
        <p:spPr>
          <a:xfrm>
            <a:off x="304797" y="899160"/>
            <a:ext cx="7566663" cy="5844539"/>
          </a:xfrm>
        </p:spPr>
        <p:txBody>
          <a:bodyPr>
            <a:noAutofit/>
          </a:bodyPr>
          <a:lstStyle/>
          <a:p>
            <a:pPr marL="0" indent="0">
              <a:buNone/>
            </a:pPr>
            <a:r>
              <a:rPr lang="sk-SK" sz="1100" b="1" dirty="0" err="1"/>
              <a:t>Vertisols</a:t>
            </a:r>
            <a:r>
              <a:rPr lang="sk-SK" sz="1100" b="1" dirty="0"/>
              <a:t> (</a:t>
            </a:r>
            <a:r>
              <a:rPr lang="sk-SK" sz="1100" b="1" dirty="0" err="1"/>
              <a:t>Vertizoly</a:t>
            </a:r>
            <a:r>
              <a:rPr lang="sk-SK" sz="1100" b="1" dirty="0"/>
              <a:t>) </a:t>
            </a:r>
            <a:r>
              <a:rPr lang="sk-SK" sz="1100" dirty="0"/>
              <a:t>- </a:t>
            </a:r>
            <a:r>
              <a:rPr lang="sk-SK" sz="1100" b="1" dirty="0"/>
              <a:t>Sezónne praskajúce pôdy, bohaté na napučiavajúce íly</a:t>
            </a:r>
            <a:r>
              <a:rPr lang="sk-SK" sz="1100" dirty="0"/>
              <a:t> (z latinského </a:t>
            </a:r>
            <a:r>
              <a:rPr lang="sk-SK" sz="1100" i="1" dirty="0" err="1"/>
              <a:t>vertere</a:t>
            </a:r>
            <a:r>
              <a:rPr lang="sk-SK" sz="1100" dirty="0"/>
              <a:t> - </a:t>
            </a:r>
            <a:r>
              <a:rPr lang="sk-SK" sz="1100" b="1" dirty="0"/>
              <a:t>otáčať</a:t>
            </a:r>
            <a:r>
              <a:rPr lang="sk-SK" sz="1100" dirty="0"/>
              <a:t>)</a:t>
            </a:r>
          </a:p>
          <a:p>
            <a:pPr marL="0" indent="0">
              <a:buNone/>
            </a:pPr>
            <a:r>
              <a:rPr lang="sk-SK" sz="1100" dirty="0" err="1"/>
              <a:t>Vertizoly</a:t>
            </a:r>
            <a:r>
              <a:rPr lang="sk-SK" sz="1100" dirty="0"/>
              <a:t> sú </a:t>
            </a:r>
            <a:r>
              <a:rPr lang="sk-SK" sz="1100" b="1" dirty="0"/>
              <a:t>bohaté na napučiavajúce ílové minerály</a:t>
            </a:r>
            <a:r>
              <a:rPr lang="sk-SK" sz="1100" dirty="0"/>
              <a:t> a </a:t>
            </a:r>
            <a:r>
              <a:rPr lang="sk-SK" sz="1100" b="1" dirty="0"/>
              <a:t>nachádzajú sa prevažne v rovinatých oblastiach s výrazne odlišnými obdobiami sucha a dažďov</a:t>
            </a:r>
            <a:r>
              <a:rPr lang="sk-SK" sz="1100" dirty="0"/>
              <a:t>.</a:t>
            </a:r>
            <a:br>
              <a:rPr lang="sk-SK" sz="1100" dirty="0"/>
            </a:br>
            <a:r>
              <a:rPr lang="sk-SK" sz="1100" dirty="0"/>
              <a:t>Tieto pôdy sa </a:t>
            </a:r>
            <a:r>
              <a:rPr lang="sk-SK" sz="1100" b="1" dirty="0"/>
              <a:t>zmršťujú a napučiavajú pri vysychaní a zvlhčovaní</a:t>
            </a:r>
            <a:endParaRPr lang="sk-SK" sz="1100" dirty="0"/>
          </a:p>
          <a:p>
            <a:pPr marL="0" indent="0">
              <a:buNone/>
            </a:pPr>
            <a:r>
              <a:rPr lang="sk-SK" sz="1100" dirty="0"/>
              <a:t>Hlboké široké </a:t>
            </a:r>
            <a:r>
              <a:rPr lang="sk-SK" sz="1100" b="1" dirty="0"/>
              <a:t>praskliny sa tvoria počas sucha</a:t>
            </a:r>
            <a:r>
              <a:rPr lang="sk-SK" sz="1100" dirty="0"/>
              <a:t> a </a:t>
            </a:r>
            <a:r>
              <a:rPr lang="sk-SK" sz="1100" b="1" dirty="0"/>
              <a:t>napučanie v daždivom období</a:t>
            </a:r>
            <a:r>
              <a:rPr lang="sk-SK" sz="1100" dirty="0"/>
              <a:t> vytvára: </a:t>
            </a:r>
            <a:r>
              <a:rPr lang="sk-SK" sz="1100" b="1" dirty="0"/>
              <a:t>Leštené a ryhované </a:t>
            </a:r>
            <a:r>
              <a:rPr lang="sk-SK" sz="1100" b="1" dirty="0" err="1"/>
              <a:t>pedové</a:t>
            </a:r>
            <a:r>
              <a:rPr lang="sk-SK" sz="1100" b="1" dirty="0"/>
              <a:t> povrchy (</a:t>
            </a:r>
            <a:r>
              <a:rPr lang="sk-SK" sz="1100" b="1" dirty="0" err="1"/>
              <a:t>slickensides</a:t>
            </a:r>
            <a:r>
              <a:rPr lang="sk-SK" sz="1100" b="1" dirty="0"/>
              <a:t>)</a:t>
            </a:r>
            <a:r>
              <a:rPr lang="sk-SK" sz="1100" dirty="0"/>
              <a:t>, </a:t>
            </a:r>
            <a:r>
              <a:rPr lang="sk-SK" sz="1100" b="1" dirty="0"/>
              <a:t>Zrnité štruktúry v </a:t>
            </a:r>
            <a:r>
              <a:rPr lang="sk-SK" sz="1100" b="1" dirty="0" err="1"/>
              <a:t>podorničnom</a:t>
            </a:r>
            <a:r>
              <a:rPr lang="sk-SK" sz="1100" b="1" dirty="0"/>
              <a:t> </a:t>
            </a:r>
            <a:r>
              <a:rPr lang="sk-SK" sz="1100" b="1" dirty="0" err="1"/>
              <a:t>vertickom</a:t>
            </a:r>
            <a:r>
              <a:rPr lang="sk-SK" sz="1100" b="1" dirty="0"/>
              <a:t> horizonte</a:t>
            </a:r>
            <a:r>
              <a:rPr lang="sk-SK" sz="1100" dirty="0"/>
              <a:t>, </a:t>
            </a:r>
            <a:r>
              <a:rPr lang="sk-SK" sz="1100" b="1" dirty="0"/>
              <a:t>Komplexnú </a:t>
            </a:r>
            <a:r>
              <a:rPr lang="sk-SK" sz="1100" b="1" dirty="0" err="1"/>
              <a:t>mikro</a:t>
            </a:r>
            <a:r>
              <a:rPr lang="sk-SK" sz="1100" b="1" dirty="0"/>
              <a:t>-topografiu </a:t>
            </a:r>
            <a:r>
              <a:rPr lang="sk-SK" sz="1100" b="1" dirty="0" err="1"/>
              <a:t>mikro</a:t>
            </a:r>
            <a:r>
              <a:rPr lang="sk-SK" sz="1100" b="1" dirty="0"/>
              <a:t>-kopcov a </a:t>
            </a:r>
            <a:r>
              <a:rPr lang="sk-SK" sz="1100" b="1" dirty="0" err="1"/>
              <a:t>mikro</a:t>
            </a:r>
            <a:r>
              <a:rPr lang="sk-SK" sz="1100" b="1" dirty="0"/>
              <a:t>-kotlín nazývanú "</a:t>
            </a:r>
            <a:r>
              <a:rPr lang="sk-SK" sz="1100" b="1" dirty="0" err="1"/>
              <a:t>gilgai</a:t>
            </a:r>
            <a:r>
              <a:rPr lang="sk-SK" sz="1100" b="1" dirty="0"/>
              <a:t>"</a:t>
            </a:r>
            <a:endParaRPr lang="sk-SK" sz="1100" dirty="0"/>
          </a:p>
          <a:p>
            <a:pPr marL="0" indent="0">
              <a:buNone/>
            </a:pPr>
            <a:r>
              <a:rPr lang="sk-SK" sz="1100" dirty="0"/>
              <a:t>Medzinárodné názvy </a:t>
            </a:r>
            <a:r>
              <a:rPr lang="sk-SK" sz="1100" dirty="0" err="1"/>
              <a:t>vertizolov</a:t>
            </a:r>
            <a:r>
              <a:rPr lang="sk-SK" sz="1100" dirty="0"/>
              <a:t>: </a:t>
            </a:r>
            <a:r>
              <a:rPr lang="sk-SK" sz="1100" b="1" dirty="0"/>
              <a:t>Čierna bavlníková pôda (USA), </a:t>
            </a:r>
            <a:r>
              <a:rPr lang="sk-SK" sz="1100" b="1" dirty="0" err="1"/>
              <a:t>Regur</a:t>
            </a:r>
            <a:r>
              <a:rPr lang="sk-SK" sz="1100" b="1" dirty="0"/>
              <a:t> (India), </a:t>
            </a:r>
            <a:r>
              <a:rPr lang="sk-SK" sz="1100" b="1" dirty="0" err="1"/>
              <a:t>Vlei</a:t>
            </a:r>
            <a:r>
              <a:rPr lang="sk-SK" sz="1100" b="1" dirty="0"/>
              <a:t> </a:t>
            </a:r>
            <a:r>
              <a:rPr lang="sk-SK" sz="1100" b="1" dirty="0" err="1"/>
              <a:t>soil</a:t>
            </a:r>
            <a:r>
              <a:rPr lang="sk-SK" sz="1100" b="1" dirty="0"/>
              <a:t> (Južná Afrika), </a:t>
            </a:r>
            <a:r>
              <a:rPr lang="sk-SK" sz="1100" b="1" dirty="0" err="1"/>
              <a:t>Margalites</a:t>
            </a:r>
            <a:r>
              <a:rPr lang="sk-SK" sz="1100" b="1" dirty="0"/>
              <a:t> (Indonézia)</a:t>
            </a:r>
            <a:endParaRPr lang="sk-SK" sz="1100" dirty="0"/>
          </a:p>
          <a:p>
            <a:pPr marL="0" indent="0">
              <a:lnSpc>
                <a:spcPct val="150000"/>
              </a:lnSpc>
              <a:spcBef>
                <a:spcPts val="600"/>
              </a:spcBef>
              <a:buClr>
                <a:schemeClr val="tx2">
                  <a:lumMod val="75000"/>
                </a:schemeClr>
              </a:buClr>
            </a:pPr>
            <a:endParaRPr lang="sk-SK" sz="1100" dirty="0"/>
          </a:p>
        </p:txBody>
      </p:sp>
    </p:spTree>
    <p:extLst>
      <p:ext uri="{BB962C8B-B14F-4D97-AF65-F5344CB8AC3E}">
        <p14:creationId xmlns:p14="http://schemas.microsoft.com/office/powerpoint/2010/main" val="15306909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E89CE-2CA0-4E69-5131-CA464C8D34F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D31A2677-CB72-9F70-8823-9BE1F34F42AF}"/>
              </a:ext>
            </a:extLst>
          </p:cNvPr>
          <p:cNvSpPr>
            <a:spLocks noGrp="1"/>
          </p:cNvSpPr>
          <p:nvPr>
            <p:ph type="title"/>
          </p:nvPr>
        </p:nvSpPr>
        <p:spPr>
          <a:xfrm>
            <a:off x="395926" y="273377"/>
            <a:ext cx="10119674" cy="694812"/>
          </a:xfrm>
        </p:spPr>
        <p:txBody>
          <a:bodyPr>
            <a:normAutofit/>
          </a:bodyPr>
          <a:lstStyle/>
          <a:p>
            <a:r>
              <a:rPr lang="pt-BR" sz="3200" b="1" dirty="0"/>
              <a:t>Vybrané pôdne typy strednej Európy a Slovenska</a:t>
            </a:r>
          </a:p>
        </p:txBody>
      </p:sp>
      <p:sp>
        <p:nvSpPr>
          <p:cNvPr id="7" name="Zástupný objekt pre obsah 2">
            <a:extLst>
              <a:ext uri="{FF2B5EF4-FFF2-40B4-BE49-F238E27FC236}">
                <a16:creationId xmlns:a16="http://schemas.microsoft.com/office/drawing/2014/main" id="{033E2C86-1E65-B71E-5CF6-E412BDA577EC}"/>
              </a:ext>
            </a:extLst>
          </p:cNvPr>
          <p:cNvSpPr>
            <a:spLocks noGrp="1"/>
          </p:cNvSpPr>
          <p:nvPr>
            <p:ph idx="1"/>
          </p:nvPr>
        </p:nvSpPr>
        <p:spPr>
          <a:xfrm>
            <a:off x="304797" y="1082489"/>
            <a:ext cx="8783597" cy="5661210"/>
          </a:xfrm>
        </p:spPr>
        <p:txBody>
          <a:bodyPr>
            <a:noAutofit/>
          </a:bodyPr>
          <a:lstStyle/>
          <a:p>
            <a:pPr>
              <a:lnSpc>
                <a:spcPct val="150000"/>
              </a:lnSpc>
              <a:buClr>
                <a:schemeClr val="tx2">
                  <a:lumMod val="75000"/>
                </a:schemeClr>
              </a:buClr>
            </a:pPr>
            <a:r>
              <a:rPr lang="sk-SK" sz="1400" dirty="0"/>
              <a:t>Najvýznamnejší vplyv na pôdu tu majú </a:t>
            </a:r>
            <a:r>
              <a:rPr lang="sk-SK" sz="1400" b="1" dirty="0"/>
              <a:t>nadmorská výška, materská hornina, vegetácia a voda</a:t>
            </a:r>
          </a:p>
          <a:p>
            <a:pPr>
              <a:lnSpc>
                <a:spcPct val="150000"/>
              </a:lnSpc>
              <a:buClr>
                <a:schemeClr val="tx2">
                  <a:lumMod val="75000"/>
                </a:schemeClr>
              </a:buClr>
            </a:pPr>
            <a:r>
              <a:rPr lang="sk-SK" sz="1400" dirty="0"/>
              <a:t>Výsledkom pôsobenia týchto činiteľov je </a:t>
            </a:r>
            <a:r>
              <a:rPr lang="sk-SK" sz="1400" b="1" dirty="0"/>
              <a:t>pestrá skladba pôd</a:t>
            </a:r>
          </a:p>
          <a:p>
            <a:pPr>
              <a:lnSpc>
                <a:spcPct val="150000"/>
              </a:lnSpc>
              <a:buClr>
                <a:schemeClr val="tx2">
                  <a:lumMod val="75000"/>
                </a:schemeClr>
              </a:buClr>
            </a:pPr>
            <a:r>
              <a:rPr lang="sk-SK" sz="1400" dirty="0"/>
              <a:t>Z nich najviac sa vyskytujú:</a:t>
            </a:r>
          </a:p>
          <a:p>
            <a:pPr lvl="1">
              <a:lnSpc>
                <a:spcPct val="150000"/>
              </a:lnSpc>
              <a:buClr>
                <a:schemeClr val="tx2">
                  <a:lumMod val="75000"/>
                </a:schemeClr>
              </a:buClr>
            </a:pPr>
            <a:r>
              <a:rPr lang="sk-SK" sz="1200" b="1" dirty="0"/>
              <a:t>v nížinách</a:t>
            </a:r>
            <a:r>
              <a:rPr lang="sk-SK" sz="1200" dirty="0"/>
              <a:t>: černozem, </a:t>
            </a:r>
            <a:r>
              <a:rPr lang="sk-SK" sz="1200" dirty="0" err="1"/>
              <a:t>hnedozem</a:t>
            </a:r>
            <a:endParaRPr lang="sk-SK" sz="1200" dirty="0"/>
          </a:p>
          <a:p>
            <a:pPr lvl="1">
              <a:lnSpc>
                <a:spcPct val="150000"/>
              </a:lnSpc>
              <a:buClr>
                <a:schemeClr val="tx2">
                  <a:lumMod val="75000"/>
                </a:schemeClr>
              </a:buClr>
            </a:pPr>
            <a:r>
              <a:rPr lang="sk-SK" sz="1200" b="1" dirty="0"/>
              <a:t>v kotlinách</a:t>
            </a:r>
            <a:r>
              <a:rPr lang="sk-SK" sz="1200" dirty="0"/>
              <a:t>: </a:t>
            </a:r>
            <a:r>
              <a:rPr lang="sk-SK" sz="1200" dirty="0" err="1"/>
              <a:t>ilimerizovaná</a:t>
            </a:r>
            <a:r>
              <a:rPr lang="sk-SK" sz="1200" dirty="0"/>
              <a:t> pôda </a:t>
            </a:r>
            <a:br>
              <a:rPr lang="sk-SK" sz="1200" dirty="0"/>
            </a:br>
            <a:r>
              <a:rPr lang="sk-SK" sz="1200" dirty="0"/>
              <a:t>			a </a:t>
            </a:r>
            <a:r>
              <a:rPr lang="sk-SK" sz="1200" dirty="0" err="1"/>
              <a:t>oglejené</a:t>
            </a:r>
            <a:r>
              <a:rPr lang="sk-SK" sz="1200" dirty="0"/>
              <a:t> pôdy</a:t>
            </a:r>
          </a:p>
          <a:p>
            <a:pPr lvl="1">
              <a:lnSpc>
                <a:spcPct val="150000"/>
              </a:lnSpc>
              <a:buClr>
                <a:schemeClr val="tx2">
                  <a:lumMod val="75000"/>
                </a:schemeClr>
              </a:buClr>
            </a:pPr>
            <a:r>
              <a:rPr lang="sk-SK" sz="1200" b="1" dirty="0"/>
              <a:t>v pohoriach</a:t>
            </a:r>
            <a:r>
              <a:rPr lang="sk-SK" sz="1200" dirty="0"/>
              <a:t>: hnedé lesné pôdy, </a:t>
            </a:r>
            <a:br>
              <a:rPr lang="sk-SK" sz="1200" dirty="0"/>
            </a:br>
            <a:r>
              <a:rPr lang="sk-SK" sz="1200" dirty="0"/>
              <a:t>			</a:t>
            </a:r>
            <a:r>
              <a:rPr lang="sk-SK" sz="1200" dirty="0" err="1"/>
              <a:t>rendziny</a:t>
            </a:r>
            <a:r>
              <a:rPr lang="sk-SK" sz="1200" dirty="0"/>
              <a:t>, podzoly, </a:t>
            </a:r>
            <a:r>
              <a:rPr lang="sk-SK" sz="1200" dirty="0" err="1"/>
              <a:t>rankre</a:t>
            </a:r>
            <a:endParaRPr lang="sk-SK" sz="1200" dirty="0"/>
          </a:p>
          <a:p>
            <a:pPr lvl="1">
              <a:lnSpc>
                <a:spcPct val="150000"/>
              </a:lnSpc>
              <a:buClr>
                <a:schemeClr val="tx2">
                  <a:lumMod val="75000"/>
                </a:schemeClr>
              </a:buClr>
            </a:pPr>
            <a:r>
              <a:rPr lang="sk-SK" sz="1200" b="1" dirty="0"/>
              <a:t>pri vodných tokoch</a:t>
            </a:r>
            <a:r>
              <a:rPr lang="sk-SK" sz="1200" dirty="0"/>
              <a:t>: nivné pôdy, </a:t>
            </a:r>
            <a:br>
              <a:rPr lang="sk-SK" sz="1200" dirty="0"/>
            </a:br>
            <a:r>
              <a:rPr lang="sk-SK" sz="1200" dirty="0"/>
              <a:t>			glejové pôdy, </a:t>
            </a:r>
            <a:r>
              <a:rPr lang="sk-SK" sz="1200" dirty="0" err="1"/>
              <a:t>čiernice</a:t>
            </a:r>
            <a:endParaRPr lang="sk-SK" sz="1200" dirty="0"/>
          </a:p>
        </p:txBody>
      </p:sp>
      <p:pic>
        <p:nvPicPr>
          <p:cNvPr id="4" name="Picture 3" descr="A map of the czech republic&#10;&#10;AI-generated content may be incorrect.">
            <a:extLst>
              <a:ext uri="{FF2B5EF4-FFF2-40B4-BE49-F238E27FC236}">
                <a16:creationId xmlns:a16="http://schemas.microsoft.com/office/drawing/2014/main" id="{2AA4B68A-6FF8-4355-06A4-84D477C248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2464" y="1934372"/>
            <a:ext cx="7627616" cy="4923627"/>
          </a:xfrm>
          <a:prstGeom prst="rect">
            <a:avLst/>
          </a:prstGeom>
        </p:spPr>
      </p:pic>
    </p:spTree>
    <p:extLst>
      <p:ext uri="{BB962C8B-B14F-4D97-AF65-F5344CB8AC3E}">
        <p14:creationId xmlns:p14="http://schemas.microsoft.com/office/powerpoint/2010/main" val="5974258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FC886-6C41-49C6-85AF-117DE6EDF2E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DAE40BE-1132-8F5D-6085-F691C302989F}"/>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Starostlivosť o pôdu a jej ohrozenie</a:t>
            </a:r>
            <a:endParaRPr lang="sk-SK" altLang="sk-SK" sz="3200" b="1" dirty="0">
              <a:solidFill>
                <a:srgbClr val="006600"/>
              </a:solidFill>
              <a:latin typeface="+mn-lt"/>
            </a:endParaRPr>
          </a:p>
        </p:txBody>
      </p:sp>
      <p:sp>
        <p:nvSpPr>
          <p:cNvPr id="7" name="Zástupný objekt pre obsah 2">
            <a:extLst>
              <a:ext uri="{FF2B5EF4-FFF2-40B4-BE49-F238E27FC236}">
                <a16:creationId xmlns:a16="http://schemas.microsoft.com/office/drawing/2014/main" id="{F4F8E217-3E6A-C9F8-908E-EFA7E3F442BA}"/>
              </a:ext>
            </a:extLst>
          </p:cNvPr>
          <p:cNvSpPr>
            <a:spLocks noGrp="1"/>
          </p:cNvSpPr>
          <p:nvPr>
            <p:ph idx="1"/>
          </p:nvPr>
        </p:nvSpPr>
        <p:spPr>
          <a:xfrm>
            <a:off x="304798" y="1076325"/>
            <a:ext cx="6553202" cy="5667374"/>
          </a:xfrm>
        </p:spPr>
        <p:txBody>
          <a:bodyPr>
            <a:noAutofit/>
          </a:bodyPr>
          <a:lstStyle/>
          <a:p>
            <a:pPr>
              <a:lnSpc>
                <a:spcPct val="150000"/>
              </a:lnSpc>
              <a:buClr>
                <a:schemeClr val="tx2">
                  <a:lumMod val="75000"/>
                </a:schemeClr>
              </a:buClr>
            </a:pPr>
            <a:r>
              <a:rPr lang="sk-SK" sz="1400" dirty="0"/>
              <a:t>V poľnohospodársky obrábanej pôde je prirodzený kolobeh látok, kt. prebieha v pôde, narušený činnosťou človeka. </a:t>
            </a:r>
          </a:p>
          <a:p>
            <a:pPr>
              <a:lnSpc>
                <a:spcPct val="150000"/>
              </a:lnSpc>
              <a:buClr>
                <a:schemeClr val="tx2">
                  <a:lumMod val="75000"/>
                </a:schemeClr>
              </a:buClr>
            </a:pPr>
            <a:r>
              <a:rPr lang="sk-SK" sz="1400" dirty="0"/>
              <a:t>Zozbieraním úrody plodiny dochádza k strate väčšej časti biomasy</a:t>
            </a:r>
          </a:p>
          <a:p>
            <a:pPr>
              <a:lnSpc>
                <a:spcPct val="150000"/>
              </a:lnSpc>
              <a:buClr>
                <a:schemeClr val="tx2">
                  <a:lumMod val="75000"/>
                </a:schemeClr>
              </a:buClr>
            </a:pPr>
            <a:r>
              <a:rPr lang="sk-SK" sz="1400" dirty="0"/>
              <a:t>Stráca sa tu prirodzený zdroj živín, ktoré je potrebné nahradiť umelo - </a:t>
            </a:r>
            <a:r>
              <a:rPr lang="sk-SK" sz="1400" b="1" dirty="0"/>
              <a:t>hnojením</a:t>
            </a:r>
          </a:p>
          <a:p>
            <a:pPr>
              <a:lnSpc>
                <a:spcPct val="150000"/>
              </a:lnSpc>
              <a:buClr>
                <a:schemeClr val="tx2">
                  <a:lumMod val="75000"/>
                </a:schemeClr>
              </a:buClr>
            </a:pPr>
            <a:r>
              <a:rPr lang="sk-SK" sz="1400" dirty="0"/>
              <a:t>Hnojením sa dodávajú do pôdy minerálne a organické látky tak, aby sa vyrovnali straty vzniknuté odobraním časti biomasy</a:t>
            </a:r>
          </a:p>
          <a:p>
            <a:pPr>
              <a:lnSpc>
                <a:spcPct val="150000"/>
              </a:lnSpc>
              <a:buClr>
                <a:schemeClr val="tx2">
                  <a:lumMod val="75000"/>
                </a:schemeClr>
              </a:buClr>
            </a:pPr>
            <a:r>
              <a:rPr lang="sk-SK" sz="1400" dirty="0"/>
              <a:t>Hnojenie sa musí prispôsobiť potrebám konkrétnej plodiny, pretože každá má iné nároky</a:t>
            </a:r>
          </a:p>
          <a:p>
            <a:pPr>
              <a:lnSpc>
                <a:spcPct val="150000"/>
              </a:lnSpc>
              <a:buClr>
                <a:schemeClr val="tx2">
                  <a:lumMod val="75000"/>
                </a:schemeClr>
              </a:buClr>
            </a:pPr>
            <a:r>
              <a:rPr lang="sk-SK" sz="1400" dirty="0"/>
              <a:t>Hnojivá možno rozdeliť na: </a:t>
            </a:r>
            <a:r>
              <a:rPr lang="sk-SK" sz="1400" b="1" dirty="0"/>
              <a:t>prírodné </a:t>
            </a:r>
            <a:r>
              <a:rPr lang="sk-SK" sz="1400" dirty="0"/>
              <a:t>(kravský hnoj, slepačí trus, močovka, kompost) a </a:t>
            </a:r>
            <a:r>
              <a:rPr lang="sk-SK" sz="1400" b="1" dirty="0"/>
              <a:t>umelé </a:t>
            </a:r>
            <a:r>
              <a:rPr lang="sk-SK" sz="1400" dirty="0"/>
              <a:t>(obsahujú koncentrované minerálne soli s obsahom dôležitých biogénnych prvkov)</a:t>
            </a:r>
          </a:p>
        </p:txBody>
      </p:sp>
      <p:pic>
        <p:nvPicPr>
          <p:cNvPr id="22" name="Picture 21" descr="A tractor spraying a field&#10;&#10;AI-generated content may be incorrect.">
            <a:extLst>
              <a:ext uri="{FF2B5EF4-FFF2-40B4-BE49-F238E27FC236}">
                <a16:creationId xmlns:a16="http://schemas.microsoft.com/office/drawing/2014/main" id="{F2C755AF-AC09-4A06-1FAC-E9596DD310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3740" y="4293870"/>
            <a:ext cx="5128260" cy="2564130"/>
          </a:xfrm>
          <a:prstGeom prst="rect">
            <a:avLst/>
          </a:prstGeom>
        </p:spPr>
      </p:pic>
      <p:pic>
        <p:nvPicPr>
          <p:cNvPr id="24" name="Picture 23" descr="A large truck spraying black dirt&#10;&#10;AI-generated content may be incorrect.">
            <a:extLst>
              <a:ext uri="{FF2B5EF4-FFF2-40B4-BE49-F238E27FC236}">
                <a16:creationId xmlns:a16="http://schemas.microsoft.com/office/drawing/2014/main" id="{349F4854-959B-F0FF-BE13-FE1E7F0FC6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3740" y="861121"/>
            <a:ext cx="5128260" cy="3418840"/>
          </a:xfrm>
          <a:prstGeom prst="rect">
            <a:avLst/>
          </a:prstGeom>
        </p:spPr>
      </p:pic>
    </p:spTree>
    <p:extLst>
      <p:ext uri="{BB962C8B-B14F-4D97-AF65-F5344CB8AC3E}">
        <p14:creationId xmlns:p14="http://schemas.microsoft.com/office/powerpoint/2010/main" val="5494178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2B4E0-377A-D37E-3E2C-B07502D15E20}"/>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6F137DA-C5A0-0DDA-454D-74D2AAC9F6F6}"/>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Zelené hnojenie a Kompostovanie </a:t>
            </a:r>
          </a:p>
        </p:txBody>
      </p:sp>
      <p:sp>
        <p:nvSpPr>
          <p:cNvPr id="7" name="Zástupný objekt pre obsah 2">
            <a:extLst>
              <a:ext uri="{FF2B5EF4-FFF2-40B4-BE49-F238E27FC236}">
                <a16:creationId xmlns:a16="http://schemas.microsoft.com/office/drawing/2014/main" id="{543A98DC-A6DC-F731-2BF6-CEA2238444B4}"/>
              </a:ext>
            </a:extLst>
          </p:cNvPr>
          <p:cNvSpPr>
            <a:spLocks noGrp="1"/>
          </p:cNvSpPr>
          <p:nvPr>
            <p:ph idx="1"/>
          </p:nvPr>
        </p:nvSpPr>
        <p:spPr>
          <a:xfrm>
            <a:off x="304798" y="827903"/>
            <a:ext cx="7448552" cy="5915796"/>
          </a:xfrm>
        </p:spPr>
        <p:txBody>
          <a:bodyPr>
            <a:noAutofit/>
          </a:bodyPr>
          <a:lstStyle/>
          <a:p>
            <a:pPr>
              <a:lnSpc>
                <a:spcPct val="150000"/>
              </a:lnSpc>
              <a:buClr>
                <a:schemeClr val="tx2">
                  <a:lumMod val="75000"/>
                </a:schemeClr>
              </a:buClr>
            </a:pPr>
            <a:r>
              <a:rPr lang="sk-SK" sz="1400" dirty="0"/>
              <a:t>Pod zeleným hnojením rozumieme </a:t>
            </a:r>
            <a:r>
              <a:rPr lang="sk-SK" sz="1400" b="1" dirty="0"/>
              <a:t>spôsob organického hnojenia</a:t>
            </a:r>
            <a:r>
              <a:rPr lang="sk-SK" sz="1400" dirty="0"/>
              <a:t>, pri ktorom sa do pôdy zaoráva vyprodukovaná hmota rastlín pestovaných na tento účel (ďatelina, lucerna, hrach, ...) s cieľom obohatiť pôdu o organickú hmotu a živiny. Takto realizované organické hnojenie má mnohostranný účinok na pôdu a pestované rastliny </a:t>
            </a:r>
          </a:p>
          <a:p>
            <a:pPr>
              <a:lnSpc>
                <a:spcPct val="150000"/>
              </a:lnSpc>
              <a:buClr>
                <a:schemeClr val="tx2">
                  <a:lumMod val="75000"/>
                </a:schemeClr>
              </a:buClr>
            </a:pPr>
            <a:r>
              <a:rPr lang="sk-SK" sz="1400" b="1" dirty="0"/>
              <a:t>Kompostovanie</a:t>
            </a:r>
            <a:r>
              <a:rPr lang="sk-SK" sz="1400" dirty="0"/>
              <a:t> je prírode najbližší spôsob, ako naložiť s organickými zbytkami. Slama, tráva, seno, burina, kvety, lístie, šupky z ovocia a zeleniny a iné zvyšky z kuchyne a záhradky môžu byť mikroorganizmami rozložené a vytvoria kvalitný humus, ktorý je prírodným hnojivom, bohatým na živiny. Pôde tak vrátime to, čo sme pri pestovaní plodín z nej odčerpali</a:t>
            </a:r>
          </a:p>
        </p:txBody>
      </p:sp>
      <p:pic>
        <p:nvPicPr>
          <p:cNvPr id="3" name="Picture 2" descr="Zelené hnojenie - Agrokarpaty Plavnica">
            <a:extLst>
              <a:ext uri="{FF2B5EF4-FFF2-40B4-BE49-F238E27FC236}">
                <a16:creationId xmlns:a16="http://schemas.microsoft.com/office/drawing/2014/main" id="{9AEB7F2B-6846-D693-46DA-2FCD69A7AB69}"/>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0075" y="3783"/>
            <a:ext cx="3971925" cy="2805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Picture 3" descr="zel_hnojenie1">
            <a:extLst>
              <a:ext uri="{FF2B5EF4-FFF2-40B4-BE49-F238E27FC236}">
                <a16:creationId xmlns:a16="http://schemas.microsoft.com/office/drawing/2014/main" id="{BD4FADDF-BAF2-DCC7-AFE2-F582B34670EB}"/>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0075" y="2884351"/>
            <a:ext cx="3971925" cy="2593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5" descr="kompost">
            <a:extLst>
              <a:ext uri="{FF2B5EF4-FFF2-40B4-BE49-F238E27FC236}">
                <a16:creationId xmlns:a16="http://schemas.microsoft.com/office/drawing/2014/main" id="{C3997382-B913-268B-881B-5C300CB621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1784" y="3904445"/>
            <a:ext cx="3641616" cy="291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437498_kompost-zahrada-odpad">
            <a:extLst>
              <a:ext uri="{FF2B5EF4-FFF2-40B4-BE49-F238E27FC236}">
                <a16:creationId xmlns:a16="http://schemas.microsoft.com/office/drawing/2014/main" id="{3FC4001E-18DE-7870-FFD8-DA7F3A827F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3083" y="4393164"/>
            <a:ext cx="3402013" cy="2350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17155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D681C-55A6-4A13-5B95-7CE3C1803E7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7C5FEA1-26EC-0FEA-CECF-0C8BEE3D2B87}"/>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Ohrozenie pôdy</a:t>
            </a:r>
          </a:p>
        </p:txBody>
      </p:sp>
      <p:sp>
        <p:nvSpPr>
          <p:cNvPr id="7" name="Zástupný objekt pre obsah 2">
            <a:extLst>
              <a:ext uri="{FF2B5EF4-FFF2-40B4-BE49-F238E27FC236}">
                <a16:creationId xmlns:a16="http://schemas.microsoft.com/office/drawing/2014/main" id="{45AF9C98-8944-0B88-610D-1EF62CEC5530}"/>
              </a:ext>
            </a:extLst>
          </p:cNvPr>
          <p:cNvSpPr>
            <a:spLocks noGrp="1"/>
          </p:cNvSpPr>
          <p:nvPr>
            <p:ph idx="1"/>
          </p:nvPr>
        </p:nvSpPr>
        <p:spPr>
          <a:xfrm>
            <a:off x="304798" y="1057275"/>
            <a:ext cx="6073142" cy="5686424"/>
          </a:xfrm>
        </p:spPr>
        <p:txBody>
          <a:bodyPr>
            <a:noAutofit/>
          </a:bodyPr>
          <a:lstStyle/>
          <a:p>
            <a:pPr>
              <a:lnSpc>
                <a:spcPct val="150000"/>
              </a:lnSpc>
              <a:buClr>
                <a:schemeClr val="tx2">
                  <a:lumMod val="75000"/>
                </a:schemeClr>
              </a:buClr>
            </a:pPr>
            <a:r>
              <a:rPr lang="sk-SK" sz="1600" dirty="0"/>
              <a:t>Pôdu v súčasnosti ohrozujú viaceré nepriaznivé faktory </a:t>
            </a:r>
          </a:p>
          <a:p>
            <a:pPr>
              <a:lnSpc>
                <a:spcPct val="150000"/>
              </a:lnSpc>
              <a:buClr>
                <a:schemeClr val="tx2">
                  <a:lumMod val="75000"/>
                </a:schemeClr>
              </a:buClr>
            </a:pPr>
            <a:r>
              <a:rPr lang="sk-SK" sz="1600" dirty="0"/>
              <a:t>Medzi najvýznamnejšie patria:</a:t>
            </a:r>
          </a:p>
          <a:p>
            <a:pPr lvl="1">
              <a:lnSpc>
                <a:spcPct val="150000"/>
              </a:lnSpc>
              <a:buClr>
                <a:schemeClr val="tx2">
                  <a:lumMod val="75000"/>
                </a:schemeClr>
              </a:buClr>
            </a:pPr>
            <a:r>
              <a:rPr lang="sk-SK" sz="1600" b="1" dirty="0"/>
              <a:t>pôdna erózia (vodná a veterná)</a:t>
            </a:r>
          </a:p>
          <a:p>
            <a:pPr lvl="1">
              <a:lnSpc>
                <a:spcPct val="150000"/>
              </a:lnSpc>
              <a:buClr>
                <a:schemeClr val="tx2">
                  <a:lumMod val="75000"/>
                </a:schemeClr>
              </a:buClr>
            </a:pPr>
            <a:r>
              <a:rPr lang="sk-SK" sz="1600" b="1" dirty="0"/>
              <a:t>zmenšovanie rozlohy kvalitnej pôdy </a:t>
            </a:r>
            <a:r>
              <a:rPr lang="sk-SK" sz="1600" dirty="0"/>
              <a:t>(výstavba miest, komunikácií, ...)</a:t>
            </a:r>
          </a:p>
          <a:p>
            <a:pPr lvl="1">
              <a:lnSpc>
                <a:spcPct val="150000"/>
              </a:lnSpc>
              <a:buClr>
                <a:schemeClr val="tx2">
                  <a:lumMod val="75000"/>
                </a:schemeClr>
              </a:buClr>
            </a:pPr>
            <a:r>
              <a:rPr lang="sk-SK" sz="1600" b="1" dirty="0"/>
              <a:t>zmena kvality pôdy </a:t>
            </a:r>
            <a:r>
              <a:rPr lang="sk-SK" sz="1600" dirty="0"/>
              <a:t>neúmerným používaním umelých hnojív a prostriedkov na ochranu rastlín</a:t>
            </a:r>
          </a:p>
          <a:p>
            <a:pPr lvl="1">
              <a:lnSpc>
                <a:spcPct val="150000"/>
              </a:lnSpc>
              <a:buClr>
                <a:schemeClr val="tx2">
                  <a:lumMod val="75000"/>
                </a:schemeClr>
              </a:buClr>
            </a:pPr>
            <a:r>
              <a:rPr lang="sk-SK" sz="1600" b="1" dirty="0"/>
              <a:t>znečistenie životného prostredia </a:t>
            </a:r>
            <a:r>
              <a:rPr lang="sk-SK" sz="1600" dirty="0"/>
              <a:t>(znečistenie ťažkými kovmi, ropnými produktmi, rádioaktivitou, ...)</a:t>
            </a:r>
          </a:p>
          <a:p>
            <a:pPr lvl="1">
              <a:lnSpc>
                <a:spcPct val="150000"/>
              </a:lnSpc>
              <a:buClr>
                <a:schemeClr val="tx2">
                  <a:lumMod val="75000"/>
                </a:schemeClr>
              </a:buClr>
            </a:pPr>
            <a:r>
              <a:rPr lang="sk-SK" sz="1600" b="1" dirty="0"/>
              <a:t>kyslé dažde </a:t>
            </a:r>
            <a:r>
              <a:rPr lang="sk-SK" sz="1600" dirty="0"/>
              <a:t>(zmena pôdnej reakcie)</a:t>
            </a:r>
          </a:p>
          <a:p>
            <a:pPr lvl="1">
              <a:lnSpc>
                <a:spcPct val="150000"/>
              </a:lnSpc>
              <a:buClr>
                <a:schemeClr val="tx2">
                  <a:lumMod val="75000"/>
                </a:schemeClr>
              </a:buClr>
            </a:pPr>
            <a:r>
              <a:rPr lang="sk-SK" sz="1600" b="1" dirty="0" err="1"/>
              <a:t>technogénne</a:t>
            </a:r>
            <a:r>
              <a:rPr lang="sk-SK" sz="1600" b="1" dirty="0"/>
              <a:t> zhutnenie pôdy</a:t>
            </a:r>
          </a:p>
        </p:txBody>
      </p:sp>
      <p:pic>
        <p:nvPicPr>
          <p:cNvPr id="3" name="Picture 2">
            <a:extLst>
              <a:ext uri="{FF2B5EF4-FFF2-40B4-BE49-F238E27FC236}">
                <a16:creationId xmlns:a16="http://schemas.microsoft.com/office/drawing/2014/main" id="{FE6DCBA9-196D-CEB4-AFAF-3136C1437A20}"/>
              </a:ext>
            </a:extLst>
          </p:cNvPr>
          <p:cNvPicPr>
            <a:picLocks noChangeAspect="1"/>
          </p:cNvPicPr>
          <p:nvPr/>
        </p:nvPicPr>
        <p:blipFill>
          <a:blip r:embed="rId2"/>
          <a:stretch>
            <a:fillRect/>
          </a:stretch>
        </p:blipFill>
        <p:spPr>
          <a:xfrm>
            <a:off x="7267575" y="3649035"/>
            <a:ext cx="4589773" cy="3123237"/>
          </a:xfrm>
          <a:prstGeom prst="rect">
            <a:avLst/>
          </a:prstGeom>
        </p:spPr>
      </p:pic>
      <p:pic>
        <p:nvPicPr>
          <p:cNvPr id="8" name="Picture 7">
            <a:extLst>
              <a:ext uri="{FF2B5EF4-FFF2-40B4-BE49-F238E27FC236}">
                <a16:creationId xmlns:a16="http://schemas.microsoft.com/office/drawing/2014/main" id="{9CD9CA3F-5A6E-70C7-6CD0-5D4B0F657E73}"/>
              </a:ext>
            </a:extLst>
          </p:cNvPr>
          <p:cNvPicPr>
            <a:picLocks noChangeAspect="1"/>
          </p:cNvPicPr>
          <p:nvPr/>
        </p:nvPicPr>
        <p:blipFill>
          <a:blip r:embed="rId3"/>
          <a:stretch>
            <a:fillRect/>
          </a:stretch>
        </p:blipFill>
        <p:spPr>
          <a:xfrm>
            <a:off x="7267272" y="1057275"/>
            <a:ext cx="4590076" cy="2208007"/>
          </a:xfrm>
          <a:prstGeom prst="rect">
            <a:avLst/>
          </a:prstGeom>
        </p:spPr>
      </p:pic>
    </p:spTree>
    <p:extLst>
      <p:ext uri="{BB962C8B-B14F-4D97-AF65-F5344CB8AC3E}">
        <p14:creationId xmlns:p14="http://schemas.microsoft.com/office/powerpoint/2010/main" val="19894202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A305F-A1EB-B65E-9AB8-CDAC2DF30AB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E9F4495-A651-F748-F7A8-45851F00B14C}"/>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Vybrané procesy fyzikálnej degradácie pôd</a:t>
            </a:r>
          </a:p>
        </p:txBody>
      </p:sp>
      <p:sp>
        <p:nvSpPr>
          <p:cNvPr id="7" name="Zástupný objekt pre obsah 2">
            <a:extLst>
              <a:ext uri="{FF2B5EF4-FFF2-40B4-BE49-F238E27FC236}">
                <a16:creationId xmlns:a16="http://schemas.microsoft.com/office/drawing/2014/main" id="{B7C81DF9-F656-40A2-ABB2-0473B376BCA7}"/>
              </a:ext>
            </a:extLst>
          </p:cNvPr>
          <p:cNvSpPr>
            <a:spLocks noGrp="1"/>
          </p:cNvSpPr>
          <p:nvPr>
            <p:ph idx="1"/>
          </p:nvPr>
        </p:nvSpPr>
        <p:spPr>
          <a:xfrm>
            <a:off x="304798" y="1181099"/>
            <a:ext cx="6962777" cy="5562599"/>
          </a:xfrm>
        </p:spPr>
        <p:txBody>
          <a:bodyPr>
            <a:noAutofit/>
          </a:bodyPr>
          <a:lstStyle/>
          <a:p>
            <a:pPr>
              <a:lnSpc>
                <a:spcPct val="150000"/>
              </a:lnSpc>
              <a:buClr>
                <a:schemeClr val="tx2">
                  <a:lumMod val="75000"/>
                </a:schemeClr>
              </a:buClr>
            </a:pPr>
            <a:r>
              <a:rPr lang="sk-SK" sz="1400" b="1" dirty="0"/>
              <a:t>Erózia a zosuvy </a:t>
            </a:r>
            <a:r>
              <a:rPr lang="sk-SK" sz="1400" dirty="0"/>
              <a:t>sú prirodzené procesy; vďaka tektonike sa reliéf vyvyšuje alebo sa na zemskom povrchu formujú rôzne členité tvary. Na druhej strane vplyvom vetra, vody, teplotných zmien a gravitácie dochádza k jeho zarovnávaniu</a:t>
            </a:r>
          </a:p>
          <a:p>
            <a:pPr>
              <a:lnSpc>
                <a:spcPct val="150000"/>
              </a:lnSpc>
              <a:buClr>
                <a:schemeClr val="tx2">
                  <a:lumMod val="75000"/>
                </a:schemeClr>
              </a:buClr>
            </a:pPr>
            <a:r>
              <a:rPr lang="sk-SK" sz="1400" b="1" dirty="0"/>
              <a:t>Erózia </a:t>
            </a:r>
            <a:r>
              <a:rPr lang="sk-SK" sz="1400" dirty="0"/>
              <a:t>prebieha spravidla pomalšie (postupne) v porovnaní so zosuvom, ktorý je na rozdiel od erózie pomerne náhlym javom (ale nie vždy).</a:t>
            </a:r>
          </a:p>
          <a:p>
            <a:pPr>
              <a:lnSpc>
                <a:spcPct val="150000"/>
              </a:lnSpc>
              <a:buClr>
                <a:schemeClr val="tx2">
                  <a:lumMod val="75000"/>
                </a:schemeClr>
              </a:buClr>
            </a:pPr>
            <a:r>
              <a:rPr lang="sk-SK" sz="1400" dirty="0"/>
              <a:t>Erózne procesy môžu byť vyvolané buď pohybom vody alebo vetra</a:t>
            </a:r>
          </a:p>
          <a:p>
            <a:pPr>
              <a:lnSpc>
                <a:spcPct val="150000"/>
              </a:lnSpc>
              <a:buClr>
                <a:schemeClr val="tx2">
                  <a:lumMod val="75000"/>
                </a:schemeClr>
              </a:buClr>
            </a:pPr>
            <a:r>
              <a:rPr lang="sk-SK" sz="1400" b="1" dirty="0"/>
              <a:t>Zosuv </a:t>
            </a:r>
            <a:r>
              <a:rPr lang="sk-SK" sz="1400" dirty="0"/>
              <a:t>je vždy vyvolaný gravitáciou a má plošný charakter – ide o výrazný a náhly zásah do krajiny</a:t>
            </a:r>
          </a:p>
          <a:p>
            <a:pPr>
              <a:lnSpc>
                <a:spcPct val="150000"/>
              </a:lnSpc>
              <a:buClr>
                <a:schemeClr val="tx2">
                  <a:lumMod val="75000"/>
                </a:schemeClr>
              </a:buClr>
            </a:pPr>
            <a:r>
              <a:rPr lang="sk-SK" sz="1400" dirty="0"/>
              <a:t>Zosuvy často vznikajú pri nasiaknutí pôdneho profilu vodou na nespevnených svahoch – napríklad pri dlhotrvajúcich dažďoch alebo pri topení snehu</a:t>
            </a:r>
          </a:p>
          <a:p>
            <a:pPr>
              <a:lnSpc>
                <a:spcPct val="150000"/>
              </a:lnSpc>
              <a:buClr>
                <a:schemeClr val="tx2">
                  <a:lumMod val="75000"/>
                </a:schemeClr>
              </a:buClr>
            </a:pPr>
            <a:r>
              <a:rPr lang="sk-SK" sz="1400" dirty="0"/>
              <a:t>Globálne je rozloha území, kde sa výrazne uplatňuje erózia, väčšia v porovnaní s plochami, ktoré boli/zostávajú zasiahnuté zosuvmi</a:t>
            </a:r>
          </a:p>
        </p:txBody>
      </p:sp>
      <p:pic>
        <p:nvPicPr>
          <p:cNvPr id="4" name="Picture 3">
            <a:extLst>
              <a:ext uri="{FF2B5EF4-FFF2-40B4-BE49-F238E27FC236}">
                <a16:creationId xmlns:a16="http://schemas.microsoft.com/office/drawing/2014/main" id="{1AED0661-421A-F6F6-FC75-F132DC73993A}"/>
              </a:ext>
            </a:extLst>
          </p:cNvPr>
          <p:cNvPicPr>
            <a:picLocks noChangeAspect="1"/>
          </p:cNvPicPr>
          <p:nvPr/>
        </p:nvPicPr>
        <p:blipFill>
          <a:blip r:embed="rId2"/>
          <a:stretch>
            <a:fillRect/>
          </a:stretch>
        </p:blipFill>
        <p:spPr>
          <a:xfrm>
            <a:off x="7267575" y="968189"/>
            <a:ext cx="4589773" cy="3005978"/>
          </a:xfrm>
          <a:prstGeom prst="rect">
            <a:avLst/>
          </a:prstGeom>
        </p:spPr>
      </p:pic>
      <p:pic>
        <p:nvPicPr>
          <p:cNvPr id="9" name="Picture 8" descr="A green landscape with a dirt road&#10;&#10;AI-generated content may be incorrect.">
            <a:extLst>
              <a:ext uri="{FF2B5EF4-FFF2-40B4-BE49-F238E27FC236}">
                <a16:creationId xmlns:a16="http://schemas.microsoft.com/office/drawing/2014/main" id="{B8649532-D7EC-9305-899F-7D05AD7F2D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7574" y="3798150"/>
            <a:ext cx="4589773" cy="3059849"/>
          </a:xfrm>
          <a:prstGeom prst="rect">
            <a:avLst/>
          </a:prstGeom>
        </p:spPr>
      </p:pic>
    </p:spTree>
    <p:extLst>
      <p:ext uri="{BB962C8B-B14F-4D97-AF65-F5344CB8AC3E}">
        <p14:creationId xmlns:p14="http://schemas.microsoft.com/office/powerpoint/2010/main" val="39986402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DEAD0-7889-C580-504E-08F01A2F9D1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0926022-B958-0899-ED2B-6E2F47D8167C}"/>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Vodná erózia</a:t>
            </a:r>
          </a:p>
        </p:txBody>
      </p:sp>
      <p:pic>
        <p:nvPicPr>
          <p:cNvPr id="4" name="Picture 3">
            <a:extLst>
              <a:ext uri="{FF2B5EF4-FFF2-40B4-BE49-F238E27FC236}">
                <a16:creationId xmlns:a16="http://schemas.microsoft.com/office/drawing/2014/main" id="{77D72D5A-4961-51B9-FC33-CEB9BEC2518B}"/>
              </a:ext>
            </a:extLst>
          </p:cNvPr>
          <p:cNvPicPr>
            <a:picLocks noChangeAspect="1"/>
          </p:cNvPicPr>
          <p:nvPr/>
        </p:nvPicPr>
        <p:blipFill>
          <a:blip r:embed="rId2"/>
          <a:srcRect l="6845"/>
          <a:stretch/>
        </p:blipFill>
        <p:spPr>
          <a:xfrm>
            <a:off x="8500463" y="0"/>
            <a:ext cx="3691537" cy="6584623"/>
          </a:xfrm>
          <a:prstGeom prst="rect">
            <a:avLst/>
          </a:prstGeom>
        </p:spPr>
      </p:pic>
      <p:sp>
        <p:nvSpPr>
          <p:cNvPr id="8" name="Zástupný objekt pre obsah 2">
            <a:extLst>
              <a:ext uri="{FF2B5EF4-FFF2-40B4-BE49-F238E27FC236}">
                <a16:creationId xmlns:a16="http://schemas.microsoft.com/office/drawing/2014/main" id="{4DF10E7C-F099-B8FE-56FB-D7089605173A}"/>
              </a:ext>
            </a:extLst>
          </p:cNvPr>
          <p:cNvSpPr txBox="1">
            <a:spLocks/>
          </p:cNvSpPr>
          <p:nvPr/>
        </p:nvSpPr>
        <p:spPr>
          <a:xfrm>
            <a:off x="308919" y="968189"/>
            <a:ext cx="7945395" cy="5915796"/>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nSpc>
                <a:spcPct val="150000"/>
              </a:lnSpc>
              <a:buClr>
                <a:schemeClr val="tx2">
                  <a:lumMod val="75000"/>
                </a:schemeClr>
              </a:buClr>
            </a:pPr>
            <a:r>
              <a:rPr lang="sk-SK" sz="1400" dirty="0"/>
              <a:t>Vo väčšine prípadov vzniká </a:t>
            </a:r>
            <a:r>
              <a:rPr lang="sk-SK" sz="1400" b="1" dirty="0"/>
              <a:t>v dôsledku tvorby povrchového odtoku </a:t>
            </a:r>
            <a:r>
              <a:rPr lang="sk-SK" sz="1400" dirty="0"/>
              <a:t>zrážkových vôd, t. j. keď rýchlosť infiltrácie zrážkovej vody do pôdy je nižšia ako intenzita zrážky (viac naprší ako infiltruje)</a:t>
            </a:r>
          </a:p>
          <a:p>
            <a:pPr>
              <a:lnSpc>
                <a:spcPct val="150000"/>
              </a:lnSpc>
              <a:buClr>
                <a:schemeClr val="tx2">
                  <a:lumMod val="75000"/>
                </a:schemeClr>
              </a:buClr>
            </a:pPr>
            <a:r>
              <a:rPr lang="sk-SK" sz="1400" dirty="0"/>
              <a:t>Rozlišujeme nasledovné typy vodnej erózie:</a:t>
            </a:r>
          </a:p>
          <a:p>
            <a:pPr lvl="1">
              <a:lnSpc>
                <a:spcPct val="150000"/>
              </a:lnSpc>
              <a:buClr>
                <a:schemeClr val="tx2">
                  <a:lumMod val="75000"/>
                </a:schemeClr>
              </a:buClr>
            </a:pPr>
            <a:r>
              <a:rPr lang="sk-SK" sz="1200" b="1" dirty="0"/>
              <a:t>Plošná</a:t>
            </a:r>
            <a:r>
              <a:rPr lang="sk-SK" sz="1200" dirty="0"/>
              <a:t> – špecifická forma vodnej erózie, napríklad po lesných požiaroch, nemusí byť vždy viditeľná.</a:t>
            </a:r>
          </a:p>
          <a:p>
            <a:pPr lvl="1">
              <a:lnSpc>
                <a:spcPct val="150000"/>
              </a:lnSpc>
              <a:buClr>
                <a:schemeClr val="tx2">
                  <a:lumMod val="75000"/>
                </a:schemeClr>
              </a:buClr>
            </a:pPr>
            <a:r>
              <a:rPr lang="sk-SK" sz="1200" b="1" dirty="0" err="1"/>
              <a:t>Stružková</a:t>
            </a:r>
            <a:r>
              <a:rPr lang="sk-SK" sz="1200" b="1" dirty="0"/>
              <a:t>, </a:t>
            </a:r>
            <a:r>
              <a:rPr lang="sk-SK" sz="1200" b="1" dirty="0" err="1"/>
              <a:t>ryhová</a:t>
            </a:r>
            <a:r>
              <a:rPr lang="sk-SK" sz="1200" b="1" dirty="0"/>
              <a:t> </a:t>
            </a:r>
            <a:r>
              <a:rPr lang="sk-SK" sz="1200" dirty="0"/>
              <a:t>– ak sa na určitom území uplatňuje dostatočne dlho, prechádza do </a:t>
            </a:r>
            <a:r>
              <a:rPr lang="sk-SK" sz="1200" dirty="0" err="1"/>
              <a:t>výmolovej</a:t>
            </a:r>
            <a:r>
              <a:rPr lang="sk-SK" sz="1200" dirty="0"/>
              <a:t> erózie (brázdy hlboké 0,05 – 2 m).</a:t>
            </a:r>
          </a:p>
          <a:p>
            <a:pPr lvl="1">
              <a:lnSpc>
                <a:spcPct val="150000"/>
              </a:lnSpc>
              <a:buClr>
                <a:schemeClr val="tx2">
                  <a:lumMod val="75000"/>
                </a:schemeClr>
              </a:buClr>
            </a:pPr>
            <a:r>
              <a:rPr lang="sk-SK" sz="1200" b="1" dirty="0" err="1"/>
              <a:t>Výmolová</a:t>
            </a:r>
            <a:r>
              <a:rPr lang="sk-SK" sz="1200" b="1" dirty="0"/>
              <a:t>, </a:t>
            </a:r>
            <a:r>
              <a:rPr lang="sk-SK" sz="1200" b="1" dirty="0" err="1"/>
              <a:t>stržová</a:t>
            </a:r>
            <a:r>
              <a:rPr lang="sk-SK" sz="1200" b="1" dirty="0"/>
              <a:t> </a:t>
            </a:r>
            <a:r>
              <a:rPr lang="sk-SK" sz="1200" dirty="0"/>
              <a:t>– tvorí ryhy a rokliny (od 1 m do 20 m a viac).</a:t>
            </a:r>
          </a:p>
          <a:p>
            <a:pPr lvl="1">
              <a:lnSpc>
                <a:spcPct val="150000"/>
              </a:lnSpc>
              <a:buClr>
                <a:schemeClr val="tx2">
                  <a:lumMod val="75000"/>
                </a:schemeClr>
              </a:buClr>
            </a:pPr>
            <a:r>
              <a:rPr lang="sk-SK" sz="1200" b="1" dirty="0"/>
              <a:t>Riečna a morská erózia </a:t>
            </a:r>
            <a:r>
              <a:rPr lang="sk-SK" sz="1200" dirty="0"/>
              <a:t>– abrázia (podmývanie a rozrušovanie brehov)</a:t>
            </a:r>
          </a:p>
          <a:p>
            <a:pPr>
              <a:lnSpc>
                <a:spcPct val="150000"/>
              </a:lnSpc>
              <a:buClr>
                <a:schemeClr val="tx2">
                  <a:lumMod val="75000"/>
                </a:schemeClr>
              </a:buClr>
            </a:pPr>
            <a:r>
              <a:rPr lang="sk-SK" sz="1400" dirty="0"/>
              <a:t>K vzniku vodnej erózie prispieva aj priamy kontakt kvapiek dažďovej vody s povrchom pôdy → </a:t>
            </a:r>
            <a:r>
              <a:rPr lang="sk-SK" sz="1400" b="1" dirty="0"/>
              <a:t>mechanické rozrušovanie</a:t>
            </a:r>
            <a:endParaRPr lang="sk-SK" sz="1400" dirty="0"/>
          </a:p>
          <a:p>
            <a:pPr>
              <a:lnSpc>
                <a:spcPct val="150000"/>
              </a:lnSpc>
              <a:buClr>
                <a:schemeClr val="tx2">
                  <a:lumMod val="75000"/>
                </a:schemeClr>
              </a:buClr>
            </a:pPr>
            <a:r>
              <a:rPr lang="sk-SK" sz="1400" dirty="0"/>
              <a:t>Pri štúdiu a pozorovaní eróznych procesov zisťujeme, že pôda a </a:t>
            </a:r>
            <a:r>
              <a:rPr lang="sk-SK" sz="1400" dirty="0" err="1"/>
              <a:t>terestrické</a:t>
            </a:r>
            <a:r>
              <a:rPr lang="sk-SK" sz="1400" dirty="0"/>
              <a:t> rastliny sa navzájom podporujú a „potrebujú“ - </a:t>
            </a:r>
            <a:r>
              <a:rPr lang="sk-SK" sz="1400" b="1" dirty="0"/>
              <a:t>najúčinnejší protierózny činiteľ je vegetácia </a:t>
            </a:r>
            <a:r>
              <a:rPr lang="sk-SK" sz="1400" dirty="0"/>
              <a:t>– bez nej je pôda veľmi náchylná na eróziu</a:t>
            </a:r>
          </a:p>
          <a:p>
            <a:pPr>
              <a:lnSpc>
                <a:spcPct val="150000"/>
              </a:lnSpc>
              <a:buClr>
                <a:schemeClr val="tx2">
                  <a:lumMod val="75000"/>
                </a:schemeClr>
              </a:buClr>
            </a:pPr>
            <a:endParaRPr lang="sk-SK" sz="1400" dirty="0"/>
          </a:p>
        </p:txBody>
      </p:sp>
    </p:spTree>
    <p:extLst>
      <p:ext uri="{BB962C8B-B14F-4D97-AF65-F5344CB8AC3E}">
        <p14:creationId xmlns:p14="http://schemas.microsoft.com/office/powerpoint/2010/main" val="34249848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4335F-614B-B8C6-9475-1ADC27ADADF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89BED9A-7644-C90C-018A-E6460654894E}"/>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Vodná erózia</a:t>
            </a:r>
          </a:p>
        </p:txBody>
      </p:sp>
      <p:sp>
        <p:nvSpPr>
          <p:cNvPr id="8" name="Zástupný objekt pre obsah 2">
            <a:extLst>
              <a:ext uri="{FF2B5EF4-FFF2-40B4-BE49-F238E27FC236}">
                <a16:creationId xmlns:a16="http://schemas.microsoft.com/office/drawing/2014/main" id="{C586D73E-384C-7E0D-D288-99CCD30D86CB}"/>
              </a:ext>
            </a:extLst>
          </p:cNvPr>
          <p:cNvSpPr txBox="1">
            <a:spLocks/>
          </p:cNvSpPr>
          <p:nvPr/>
        </p:nvSpPr>
        <p:spPr>
          <a:xfrm>
            <a:off x="308919" y="968189"/>
            <a:ext cx="7349181" cy="5915796"/>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nSpc>
                <a:spcPct val="150000"/>
              </a:lnSpc>
              <a:buClr>
                <a:schemeClr val="tx2">
                  <a:lumMod val="75000"/>
                </a:schemeClr>
              </a:buClr>
            </a:pPr>
            <a:r>
              <a:rPr lang="sk-SK" sz="1400" dirty="0"/>
              <a:t>Antropogénne a prirodzené príčiny:</a:t>
            </a:r>
          </a:p>
          <a:p>
            <a:pPr>
              <a:lnSpc>
                <a:spcPct val="150000"/>
              </a:lnSpc>
              <a:buClr>
                <a:schemeClr val="tx2">
                  <a:lumMod val="75000"/>
                </a:schemeClr>
              </a:buClr>
            </a:pPr>
            <a:r>
              <a:rPr lang="sk-SK" sz="1400" b="1" dirty="0"/>
              <a:t>Uplatňovanie nevhodných praktík v poľnohospodárstve</a:t>
            </a:r>
            <a:r>
              <a:rPr lang="sk-SK" sz="1400" dirty="0"/>
              <a:t>:</a:t>
            </a:r>
          </a:p>
          <a:p>
            <a:pPr lvl="1">
              <a:lnSpc>
                <a:spcPct val="150000"/>
              </a:lnSpc>
              <a:buClr>
                <a:schemeClr val="tx2">
                  <a:lumMod val="75000"/>
                </a:schemeClr>
              </a:buClr>
            </a:pPr>
            <a:r>
              <a:rPr lang="sk-SK" sz="1200" dirty="0"/>
              <a:t>Orba po spádnici</a:t>
            </a:r>
          </a:p>
          <a:p>
            <a:pPr lvl="1">
              <a:lnSpc>
                <a:spcPct val="150000"/>
              </a:lnSpc>
              <a:buClr>
                <a:schemeClr val="tx2">
                  <a:lumMod val="75000"/>
                </a:schemeClr>
              </a:buClr>
            </a:pPr>
            <a:r>
              <a:rPr lang="sk-SK" sz="1200" dirty="0"/>
              <a:t>Orba do rovnakej hĺbky</a:t>
            </a:r>
          </a:p>
          <a:p>
            <a:pPr lvl="1">
              <a:lnSpc>
                <a:spcPct val="150000"/>
              </a:lnSpc>
              <a:buClr>
                <a:schemeClr val="tx2">
                  <a:lumMod val="75000"/>
                </a:schemeClr>
              </a:buClr>
            </a:pPr>
            <a:r>
              <a:rPr lang="sk-SK" sz="1200" dirty="0"/>
              <a:t>Nestriedanie plodín (dlhodobé pestovanie napr. kukurice, </a:t>
            </a:r>
            <a:br>
              <a:rPr lang="sk-SK" sz="1200" dirty="0"/>
            </a:br>
            <a:r>
              <a:rPr lang="sk-SK" sz="1200" dirty="0"/>
              <a:t>cukrovej trstiny alebo zemiakov)</a:t>
            </a:r>
          </a:p>
          <a:p>
            <a:pPr lvl="1">
              <a:lnSpc>
                <a:spcPct val="150000"/>
              </a:lnSpc>
              <a:buClr>
                <a:schemeClr val="tx2">
                  <a:lumMod val="75000"/>
                </a:schemeClr>
              </a:buClr>
            </a:pPr>
            <a:r>
              <a:rPr lang="sk-SK" sz="1200" dirty="0"/>
              <a:t>Intenzívna mineralizácia organickej hmoty (vyvolaná </a:t>
            </a:r>
            <a:br>
              <a:rPr lang="sk-SK" sz="1200" dirty="0"/>
            </a:br>
            <a:r>
              <a:rPr lang="sk-SK" sz="1200" dirty="0"/>
              <a:t>napr. aplikáciou veľkého množstva minerálnych hnojív)</a:t>
            </a:r>
          </a:p>
          <a:p>
            <a:pPr>
              <a:lnSpc>
                <a:spcPct val="150000"/>
              </a:lnSpc>
              <a:buClr>
                <a:schemeClr val="tx2">
                  <a:lumMod val="75000"/>
                </a:schemeClr>
              </a:buClr>
            </a:pPr>
            <a:r>
              <a:rPr lang="sk-SK" sz="1400" b="1" dirty="0"/>
              <a:t>Odlesňovanie </a:t>
            </a:r>
            <a:r>
              <a:rPr lang="sk-SK" sz="1400" dirty="0"/>
              <a:t>alebo iné spôsoby znižovania plošnej rozlohy vegetačného krytu</a:t>
            </a:r>
          </a:p>
          <a:p>
            <a:pPr>
              <a:lnSpc>
                <a:spcPct val="150000"/>
              </a:lnSpc>
              <a:buClr>
                <a:schemeClr val="tx2">
                  <a:lumMod val="75000"/>
                </a:schemeClr>
              </a:buClr>
            </a:pPr>
            <a:r>
              <a:rPr lang="sk-SK" sz="1400" b="1" dirty="0"/>
              <a:t>Veľká miera zastavania </a:t>
            </a:r>
            <a:r>
              <a:rPr lang="sk-SK" sz="1400" dirty="0"/>
              <a:t>– urbanizácia v rámci určitého územia</a:t>
            </a:r>
          </a:p>
          <a:p>
            <a:pPr>
              <a:lnSpc>
                <a:spcPct val="150000"/>
              </a:lnSpc>
              <a:buClr>
                <a:schemeClr val="tx2">
                  <a:lumMod val="75000"/>
                </a:schemeClr>
              </a:buClr>
            </a:pPr>
            <a:r>
              <a:rPr lang="sk-SK" sz="1400" dirty="0"/>
              <a:t>Keď pôda obsahuje zhutnené a </a:t>
            </a:r>
            <a:r>
              <a:rPr lang="sk-SK" sz="1400" b="1" dirty="0"/>
              <a:t>nepriepustné vrstvy</a:t>
            </a:r>
            <a:r>
              <a:rPr lang="sk-SK" sz="1400" dirty="0"/>
              <a:t>, môže pri zrážkach dôjsť k rýchlemu nasýteniu povrchovej vrstvy → Riziko nielen </a:t>
            </a:r>
            <a:r>
              <a:rPr lang="sk-SK" sz="1400" b="1" dirty="0"/>
              <a:t>erózie</a:t>
            </a:r>
            <a:r>
              <a:rPr lang="sk-SK" sz="1400" dirty="0"/>
              <a:t>, ale aj </a:t>
            </a:r>
            <a:r>
              <a:rPr lang="sk-SK" sz="1400" b="1" dirty="0"/>
              <a:t>zosuvov</a:t>
            </a:r>
          </a:p>
          <a:p>
            <a:pPr>
              <a:lnSpc>
                <a:spcPct val="150000"/>
              </a:lnSpc>
              <a:buClr>
                <a:schemeClr val="tx2">
                  <a:lumMod val="75000"/>
                </a:schemeClr>
              </a:buClr>
            </a:pPr>
            <a:r>
              <a:rPr lang="sk-SK" sz="1400" dirty="0"/>
              <a:t>Lesné a poľné cesty → zrážková voda ich postupne eroduje a prehlbuje (rovnako aj okolitý terén)</a:t>
            </a:r>
          </a:p>
        </p:txBody>
      </p:sp>
      <p:pic>
        <p:nvPicPr>
          <p:cNvPr id="7" name="Picture 6">
            <a:extLst>
              <a:ext uri="{FF2B5EF4-FFF2-40B4-BE49-F238E27FC236}">
                <a16:creationId xmlns:a16="http://schemas.microsoft.com/office/drawing/2014/main" id="{052F4489-F260-519F-C0E6-8AC84FE0DFD9}"/>
              </a:ext>
            </a:extLst>
          </p:cNvPr>
          <p:cNvPicPr>
            <a:picLocks noChangeAspect="1"/>
          </p:cNvPicPr>
          <p:nvPr/>
        </p:nvPicPr>
        <p:blipFill>
          <a:blip r:embed="rId2"/>
          <a:stretch>
            <a:fillRect/>
          </a:stretch>
        </p:blipFill>
        <p:spPr>
          <a:xfrm>
            <a:off x="6096000" y="273377"/>
            <a:ext cx="5914943" cy="3536623"/>
          </a:xfrm>
          <a:prstGeom prst="rect">
            <a:avLst/>
          </a:prstGeom>
        </p:spPr>
      </p:pic>
    </p:spTree>
    <p:extLst>
      <p:ext uri="{BB962C8B-B14F-4D97-AF65-F5344CB8AC3E}">
        <p14:creationId xmlns:p14="http://schemas.microsoft.com/office/powerpoint/2010/main" val="21223807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F77E6-3A26-A8A6-8B39-0931E49DF08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A96673A-DA31-911C-BF04-766F18E591AD}"/>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Vodná erózia</a:t>
            </a:r>
          </a:p>
        </p:txBody>
      </p:sp>
      <p:sp>
        <p:nvSpPr>
          <p:cNvPr id="8" name="Zástupný objekt pre obsah 2">
            <a:extLst>
              <a:ext uri="{FF2B5EF4-FFF2-40B4-BE49-F238E27FC236}">
                <a16:creationId xmlns:a16="http://schemas.microsoft.com/office/drawing/2014/main" id="{53F41714-059B-A99C-C2D9-B873B8E82C5F}"/>
              </a:ext>
            </a:extLst>
          </p:cNvPr>
          <p:cNvSpPr txBox="1">
            <a:spLocks/>
          </p:cNvSpPr>
          <p:nvPr/>
        </p:nvSpPr>
        <p:spPr>
          <a:xfrm>
            <a:off x="308919" y="968189"/>
            <a:ext cx="6762441" cy="5915796"/>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buClr>
                <a:schemeClr val="tx2">
                  <a:lumMod val="75000"/>
                </a:schemeClr>
              </a:buClr>
            </a:pPr>
            <a:r>
              <a:rPr lang="sk-SK" sz="1400" dirty="0"/>
              <a:t>Riziko vzniku vodnej erózie je podmienené: </a:t>
            </a:r>
          </a:p>
          <a:p>
            <a:pPr lvl="1">
              <a:buClr>
                <a:schemeClr val="tx2">
                  <a:lumMod val="75000"/>
                </a:schemeClr>
              </a:buClr>
            </a:pPr>
            <a:r>
              <a:rPr lang="sk-SK" sz="1200" b="1" dirty="0"/>
              <a:t>Charakterom zrážok: </a:t>
            </a:r>
          </a:p>
          <a:p>
            <a:pPr lvl="2">
              <a:buClr>
                <a:schemeClr val="tx2">
                  <a:lumMod val="75000"/>
                </a:schemeClr>
              </a:buClr>
            </a:pPr>
            <a:r>
              <a:rPr lang="sk-SK" sz="1000" dirty="0"/>
              <a:t>Intenzita a celkové množstvo zrážok</a:t>
            </a:r>
          </a:p>
          <a:p>
            <a:pPr lvl="2">
              <a:buClr>
                <a:schemeClr val="tx2">
                  <a:lumMod val="75000"/>
                </a:schemeClr>
              </a:buClr>
            </a:pPr>
            <a:r>
              <a:rPr lang="sk-SK" sz="1000" dirty="0"/>
              <a:t>Dĺžka časového intervalu kontinuálnej zrážkovej udalosti (t. j. či prší dva dni, dva týždne, dva mesiace alebo dlhšie)</a:t>
            </a:r>
          </a:p>
          <a:p>
            <a:pPr lvl="1">
              <a:buClr>
                <a:schemeClr val="tx2">
                  <a:lumMod val="75000"/>
                </a:schemeClr>
              </a:buClr>
            </a:pPr>
            <a:r>
              <a:rPr lang="sk-SK" sz="1200" b="1" dirty="0"/>
              <a:t>Vlastnosti pôdy a </a:t>
            </a:r>
            <a:r>
              <a:rPr lang="sk-SK" sz="1200" b="1" dirty="0" err="1"/>
              <a:t>pôdotvorného</a:t>
            </a:r>
            <a:r>
              <a:rPr lang="sk-SK" sz="1200" b="1" dirty="0"/>
              <a:t> substrátu</a:t>
            </a:r>
          </a:p>
          <a:p>
            <a:pPr lvl="2">
              <a:buClr>
                <a:schemeClr val="tx2">
                  <a:lumMod val="75000"/>
                </a:schemeClr>
              </a:buClr>
            </a:pPr>
            <a:r>
              <a:rPr lang="sk-SK" sz="1000" dirty="0"/>
              <a:t>Zrnitosť, štruktúra a konzistencia pôdy</a:t>
            </a:r>
          </a:p>
          <a:p>
            <a:pPr lvl="2">
              <a:buClr>
                <a:schemeClr val="tx2">
                  <a:lumMod val="75000"/>
                </a:schemeClr>
              </a:buClr>
            </a:pPr>
            <a:r>
              <a:rPr lang="sk-SK" sz="1000" dirty="0"/>
              <a:t>Obsah organickej hmoty</a:t>
            </a:r>
          </a:p>
          <a:p>
            <a:pPr lvl="2">
              <a:buClr>
                <a:schemeClr val="tx2">
                  <a:lumMod val="75000"/>
                </a:schemeClr>
              </a:buClr>
            </a:pPr>
            <a:r>
              <a:rPr lang="sk-SK" sz="1000" dirty="0"/>
              <a:t>Priepustnosť pôdy (pre zrážky), infiltračná kapacita</a:t>
            </a:r>
          </a:p>
          <a:p>
            <a:pPr lvl="2">
              <a:buClr>
                <a:schemeClr val="tx2">
                  <a:lumMod val="75000"/>
                </a:schemeClr>
              </a:buClr>
            </a:pPr>
            <a:r>
              <a:rPr lang="sk-SK" sz="1000" dirty="0"/>
              <a:t>Charakter substrátu (či je pôda vyvinutá na zvetranom sedimente, aké má vlastnosti – do akej miery je spevnená, či je pôda vyvinutá na kompaktnej nezvetranej hornine)</a:t>
            </a:r>
          </a:p>
          <a:p>
            <a:pPr lvl="1">
              <a:buClr>
                <a:schemeClr val="tx2">
                  <a:lumMod val="75000"/>
                </a:schemeClr>
              </a:buClr>
            </a:pPr>
            <a:r>
              <a:rPr lang="sk-SK" sz="1200" b="1" dirty="0"/>
              <a:t>Topografia hodnoteného územia</a:t>
            </a:r>
          </a:p>
          <a:p>
            <a:pPr lvl="2">
              <a:buClr>
                <a:schemeClr val="tx2">
                  <a:lumMod val="75000"/>
                </a:schemeClr>
              </a:buClr>
            </a:pPr>
            <a:r>
              <a:rPr lang="sk-SK" sz="1000" dirty="0"/>
              <a:t>Sklon svahu</a:t>
            </a:r>
          </a:p>
          <a:p>
            <a:pPr lvl="2">
              <a:buClr>
                <a:schemeClr val="tx2">
                  <a:lumMod val="75000"/>
                </a:schemeClr>
              </a:buClr>
            </a:pPr>
            <a:r>
              <a:rPr lang="sk-SK" sz="1000" dirty="0"/>
              <a:t>Dĺžka svahu</a:t>
            </a:r>
          </a:p>
          <a:p>
            <a:pPr lvl="2">
              <a:buClr>
                <a:schemeClr val="tx2">
                  <a:lumMod val="75000"/>
                </a:schemeClr>
              </a:buClr>
            </a:pPr>
            <a:r>
              <a:rPr lang="sk-SK" sz="1000" dirty="0"/>
              <a:t>Členitosť reliéfu</a:t>
            </a:r>
          </a:p>
          <a:p>
            <a:pPr lvl="1">
              <a:buClr>
                <a:schemeClr val="tx2">
                  <a:lumMod val="75000"/>
                </a:schemeClr>
              </a:buClr>
            </a:pPr>
            <a:r>
              <a:rPr lang="sk-SK" sz="1200" b="1" dirty="0"/>
              <a:t>Vegetačné pomery resp. kryt pôdy</a:t>
            </a:r>
          </a:p>
          <a:p>
            <a:pPr lvl="2">
              <a:buClr>
                <a:schemeClr val="tx2">
                  <a:lumMod val="75000"/>
                </a:schemeClr>
              </a:buClr>
            </a:pPr>
            <a:r>
              <a:rPr lang="sk-SK" sz="1000" dirty="0"/>
              <a:t>Či je pôda chránená pred eróziou vegetačným krytom</a:t>
            </a:r>
          </a:p>
          <a:p>
            <a:pPr lvl="2">
              <a:buClr>
                <a:schemeClr val="tx2">
                  <a:lumMod val="75000"/>
                </a:schemeClr>
              </a:buClr>
            </a:pPr>
            <a:r>
              <a:rPr lang="sk-SK" sz="1000" dirty="0"/>
              <a:t>Či má nadložný horizont</a:t>
            </a:r>
          </a:p>
          <a:p>
            <a:pPr lvl="1">
              <a:buClr>
                <a:schemeClr val="tx2">
                  <a:lumMod val="75000"/>
                </a:schemeClr>
              </a:buClr>
            </a:pPr>
            <a:r>
              <a:rPr lang="sk-SK" sz="1200" dirty="0"/>
              <a:t>Spôsob využívania krajiny a hospodárenie na pôde</a:t>
            </a:r>
          </a:p>
          <a:p>
            <a:pPr lvl="2">
              <a:buClr>
                <a:schemeClr val="tx2">
                  <a:lumMod val="75000"/>
                </a:schemeClr>
              </a:buClr>
            </a:pPr>
            <a:r>
              <a:rPr lang="sk-SK" sz="1000" dirty="0"/>
              <a:t>Orba po vrstevniciach</a:t>
            </a:r>
          </a:p>
          <a:p>
            <a:pPr lvl="2">
              <a:buClr>
                <a:schemeClr val="tx2">
                  <a:lumMod val="75000"/>
                </a:schemeClr>
              </a:buClr>
            </a:pPr>
            <a:r>
              <a:rPr lang="sk-SK" sz="1000" dirty="0"/>
              <a:t>Zastavanosť územia</a:t>
            </a:r>
          </a:p>
        </p:txBody>
      </p:sp>
      <p:pic>
        <p:nvPicPr>
          <p:cNvPr id="5" name="Picture 4" descr="A muddy road with water on it&#10;&#10;AI-generated content may be incorrect.">
            <a:extLst>
              <a:ext uri="{FF2B5EF4-FFF2-40B4-BE49-F238E27FC236}">
                <a16:creationId xmlns:a16="http://schemas.microsoft.com/office/drawing/2014/main" id="{DD19149D-34C3-6F6C-02B1-4A732227D5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8040" y="3429000"/>
            <a:ext cx="4914900" cy="3276600"/>
          </a:xfrm>
          <a:prstGeom prst="rect">
            <a:avLst/>
          </a:prstGeom>
        </p:spPr>
      </p:pic>
      <p:pic>
        <p:nvPicPr>
          <p:cNvPr id="7" name="Picture 6" descr="A diagram of a mountain with water and rain&#10;&#10;AI-generated content may be incorrect.">
            <a:extLst>
              <a:ext uri="{FF2B5EF4-FFF2-40B4-BE49-F238E27FC236}">
                <a16:creationId xmlns:a16="http://schemas.microsoft.com/office/drawing/2014/main" id="{A72FACA0-F943-A9EF-DEE7-DE95C97E4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9291" y="330517"/>
            <a:ext cx="4772709" cy="2770823"/>
          </a:xfrm>
          <a:prstGeom prst="rect">
            <a:avLst/>
          </a:prstGeom>
        </p:spPr>
      </p:pic>
    </p:spTree>
    <p:extLst>
      <p:ext uri="{BB962C8B-B14F-4D97-AF65-F5344CB8AC3E}">
        <p14:creationId xmlns:p14="http://schemas.microsoft.com/office/powerpoint/2010/main" val="5931036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126AA-3727-4716-9C65-C561DCCE67D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C140DD6-C47A-A590-749C-77F4396344C5}"/>
              </a:ext>
            </a:extLst>
          </p:cNvPr>
          <p:cNvSpPr>
            <a:spLocks noGrp="1"/>
          </p:cNvSpPr>
          <p:nvPr>
            <p:ph type="title"/>
          </p:nvPr>
        </p:nvSpPr>
        <p:spPr>
          <a:xfrm>
            <a:off x="395926" y="273377"/>
            <a:ext cx="10119674" cy="694812"/>
          </a:xfrm>
          <a:noFill/>
        </p:spPr>
        <p:txBody>
          <a:bodyPr>
            <a:normAutofit/>
          </a:bodyPr>
          <a:lstStyle/>
          <a:p>
            <a:pPr eaLnBrk="1" hangingPunct="1">
              <a:spcBef>
                <a:spcPct val="0"/>
              </a:spcBef>
              <a:buClrTx/>
              <a:buFontTx/>
              <a:buNone/>
            </a:pPr>
            <a:r>
              <a:rPr lang="pl-PL" altLang="sk-SK" sz="3200" b="1" dirty="0">
                <a:solidFill>
                  <a:srgbClr val="006600"/>
                </a:solidFill>
                <a:latin typeface="+mn-lt"/>
              </a:rPr>
              <a:t>Príklady erózie pôdy v rôznych oblastiach</a:t>
            </a:r>
          </a:p>
        </p:txBody>
      </p:sp>
      <p:pic>
        <p:nvPicPr>
          <p:cNvPr id="3" name="Obrázok 1">
            <a:extLst>
              <a:ext uri="{FF2B5EF4-FFF2-40B4-BE49-F238E27FC236}">
                <a16:creationId xmlns:a16="http://schemas.microsoft.com/office/drawing/2014/main" id="{8026CD94-E18F-F0A7-62EB-835B52D03DE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893806"/>
            <a:ext cx="4473146" cy="5964194"/>
          </a:xfrm>
          <a:prstGeom prst="rect">
            <a:avLst/>
          </a:prstGeom>
          <a:solidFill>
            <a:schemeClr val="bg1"/>
          </a:solidFill>
          <a:ln>
            <a:noFill/>
          </a:ln>
        </p:spPr>
      </p:pic>
      <p:pic>
        <p:nvPicPr>
          <p:cNvPr id="4" name="Picture 3" descr="225px-Erosion">
            <a:extLst>
              <a:ext uri="{FF2B5EF4-FFF2-40B4-BE49-F238E27FC236}">
                <a16:creationId xmlns:a16="http://schemas.microsoft.com/office/drawing/2014/main" id="{00470AE7-ADAB-6797-A09B-A9B02083B2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9752" y="-91260"/>
            <a:ext cx="2482248" cy="3746356"/>
          </a:xfrm>
          <a:prstGeom prst="rect">
            <a:avLst/>
          </a:prstGeom>
          <a:solidFill>
            <a:schemeClr val="bg1"/>
          </a:solidFill>
          <a:ln>
            <a:noFill/>
          </a:ln>
        </p:spPr>
      </p:pic>
      <p:pic>
        <p:nvPicPr>
          <p:cNvPr id="7" name="Picture 6" descr="erosion">
            <a:extLst>
              <a:ext uri="{FF2B5EF4-FFF2-40B4-BE49-F238E27FC236}">
                <a16:creationId xmlns:a16="http://schemas.microsoft.com/office/drawing/2014/main" id="{D967E877-BC3E-AB60-7DB2-8CDEFB8E48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7356" y="3366549"/>
            <a:ext cx="4826087" cy="3218074"/>
          </a:xfrm>
          <a:prstGeom prst="rect">
            <a:avLst/>
          </a:prstGeom>
          <a:solidFill>
            <a:schemeClr val="bg1"/>
          </a:solidFill>
          <a:ln>
            <a:noFill/>
          </a:ln>
        </p:spPr>
      </p:pic>
      <p:pic>
        <p:nvPicPr>
          <p:cNvPr id="10" name="Picture 9" descr="soil-erosion-10">
            <a:extLst>
              <a:ext uri="{FF2B5EF4-FFF2-40B4-BE49-F238E27FC236}">
                <a16:creationId xmlns:a16="http://schemas.microsoft.com/office/drawing/2014/main" id="{948E0213-B3D7-ACC4-3141-397253AEAB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1399" y="883321"/>
            <a:ext cx="4114800" cy="2771775"/>
          </a:xfrm>
          <a:prstGeom prst="rect">
            <a:avLst/>
          </a:prstGeom>
          <a:solidFill>
            <a:schemeClr val="bg1"/>
          </a:solidFill>
          <a:ln>
            <a:noFill/>
          </a:ln>
        </p:spPr>
      </p:pic>
      <p:pic>
        <p:nvPicPr>
          <p:cNvPr id="11" name="Picture 10" descr="soil_02erosion2">
            <a:extLst>
              <a:ext uri="{FF2B5EF4-FFF2-40B4-BE49-F238E27FC236}">
                <a16:creationId xmlns:a16="http://schemas.microsoft.com/office/drawing/2014/main" id="{D1045AD6-A965-8151-4E99-4AB3CD868E6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4157" y="3776335"/>
            <a:ext cx="2262188" cy="2808288"/>
          </a:xfrm>
          <a:prstGeom prst="rect">
            <a:avLst/>
          </a:prstGeom>
          <a:solidFill>
            <a:schemeClr val="bg1"/>
          </a:solidFill>
          <a:ln>
            <a:noFill/>
          </a:ln>
        </p:spPr>
      </p:pic>
      <p:sp>
        <p:nvSpPr>
          <p:cNvPr id="12" name="TextBox 11">
            <a:extLst>
              <a:ext uri="{FF2B5EF4-FFF2-40B4-BE49-F238E27FC236}">
                <a16:creationId xmlns:a16="http://schemas.microsoft.com/office/drawing/2014/main" id="{E9300E56-29D2-EAA2-00C1-7FB472613D47}"/>
              </a:ext>
            </a:extLst>
          </p:cNvPr>
          <p:cNvSpPr txBox="1"/>
          <p:nvPr/>
        </p:nvSpPr>
        <p:spPr>
          <a:xfrm>
            <a:off x="0" y="6488668"/>
            <a:ext cx="1973617" cy="369332"/>
          </a:xfrm>
          <a:prstGeom prst="rect">
            <a:avLst/>
          </a:prstGeom>
          <a:solidFill>
            <a:schemeClr val="bg1"/>
          </a:solidFill>
        </p:spPr>
        <p:txBody>
          <a:bodyPr wrap="none" rtlCol="0">
            <a:spAutoFit/>
          </a:bodyPr>
          <a:lstStyle/>
          <a:p>
            <a:r>
              <a:rPr lang="sk-SK" dirty="0" err="1"/>
              <a:t>Stružková</a:t>
            </a:r>
            <a:r>
              <a:rPr lang="sk-SK" dirty="0"/>
              <a:t> erózia</a:t>
            </a:r>
          </a:p>
        </p:txBody>
      </p:sp>
    </p:spTree>
    <p:extLst>
      <p:ext uri="{BB962C8B-B14F-4D97-AF65-F5344CB8AC3E}">
        <p14:creationId xmlns:p14="http://schemas.microsoft.com/office/powerpoint/2010/main" val="3983272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A81D4-2EB4-ED47-F313-0AC9B3DF9BF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E1E5C32-07EF-6388-2965-40E997231490}"/>
              </a:ext>
            </a:extLst>
          </p:cNvPr>
          <p:cNvSpPr>
            <a:spLocks noGrp="1"/>
          </p:cNvSpPr>
          <p:nvPr>
            <p:ph type="title"/>
          </p:nvPr>
        </p:nvSpPr>
        <p:spPr>
          <a:xfrm>
            <a:off x="395926" y="273377"/>
            <a:ext cx="10119674" cy="694812"/>
          </a:xfrm>
        </p:spPr>
        <p:txBody>
          <a:bodyPr>
            <a:normAutofit/>
          </a:bodyPr>
          <a:lstStyle/>
          <a:p>
            <a:r>
              <a:rPr lang="sk-SK" sz="3200" b="1" dirty="0"/>
              <a:t>Priestorová diferenciácia pôd</a:t>
            </a:r>
            <a:endParaRPr lang="pt-BR" sz="3200" b="1" dirty="0"/>
          </a:p>
        </p:txBody>
      </p:sp>
      <p:sp>
        <p:nvSpPr>
          <p:cNvPr id="7" name="Zástupný objekt pre obsah 2">
            <a:extLst>
              <a:ext uri="{FF2B5EF4-FFF2-40B4-BE49-F238E27FC236}">
                <a16:creationId xmlns:a16="http://schemas.microsoft.com/office/drawing/2014/main" id="{79F919C3-C0DE-FFF9-6F88-6E64F3943E97}"/>
              </a:ext>
            </a:extLst>
          </p:cNvPr>
          <p:cNvSpPr>
            <a:spLocks noGrp="1"/>
          </p:cNvSpPr>
          <p:nvPr>
            <p:ph idx="1"/>
          </p:nvPr>
        </p:nvSpPr>
        <p:spPr>
          <a:xfrm>
            <a:off x="304798" y="1082489"/>
            <a:ext cx="11887202" cy="5661210"/>
          </a:xfrm>
        </p:spPr>
        <p:txBody>
          <a:bodyPr>
            <a:noAutofit/>
          </a:bodyPr>
          <a:lstStyle/>
          <a:p>
            <a:pPr>
              <a:lnSpc>
                <a:spcPct val="150000"/>
              </a:lnSpc>
              <a:buClr>
                <a:schemeClr val="tx2">
                  <a:lumMod val="75000"/>
                </a:schemeClr>
              </a:buClr>
            </a:pPr>
            <a:r>
              <a:rPr lang="sk-SK" sz="1200" b="1" dirty="0"/>
              <a:t>Jednotlivé zákonitosti priestorovej diferenciácie </a:t>
            </a:r>
            <a:r>
              <a:rPr lang="sk-SK" sz="1200" b="1" dirty="0" err="1"/>
              <a:t>pedosféry</a:t>
            </a:r>
            <a:r>
              <a:rPr lang="sk-SK" sz="1200" b="1" dirty="0"/>
              <a:t> môžeme začleniť do nasledujúcej schémy:</a:t>
            </a:r>
          </a:p>
          <a:p>
            <a:pPr>
              <a:lnSpc>
                <a:spcPct val="150000"/>
              </a:lnSpc>
              <a:buClr>
                <a:schemeClr val="tx2">
                  <a:lumMod val="75000"/>
                </a:schemeClr>
              </a:buClr>
            </a:pPr>
            <a:r>
              <a:rPr lang="sk-SK" sz="1200" b="1" dirty="0"/>
              <a:t>A. ZONÁLNE ZÁKONITOSTI:</a:t>
            </a:r>
          </a:p>
          <a:p>
            <a:pPr lvl="1">
              <a:lnSpc>
                <a:spcPct val="150000"/>
              </a:lnSpc>
              <a:buClr>
                <a:schemeClr val="tx2">
                  <a:lumMod val="75000"/>
                </a:schemeClr>
              </a:buClr>
            </a:pPr>
            <a:r>
              <a:rPr lang="sk-SK" sz="1200" b="1" dirty="0"/>
              <a:t>A 1 horizontálna </a:t>
            </a:r>
            <a:r>
              <a:rPr lang="sk-SK" sz="1200" b="1" dirty="0" err="1"/>
              <a:t>zonálnosť</a:t>
            </a:r>
            <a:r>
              <a:rPr lang="sk-SK" sz="1200" b="1" dirty="0"/>
              <a:t> pôd tvorená ôsmimi základnými pôdnymi zónami </a:t>
            </a:r>
            <a:r>
              <a:rPr lang="sk-SK" sz="1200" dirty="0"/>
              <a:t>(zóna </a:t>
            </a:r>
            <a:r>
              <a:rPr lang="sk-SK" sz="1200" dirty="0" err="1"/>
              <a:t>kryosolov</a:t>
            </a:r>
            <a:r>
              <a:rPr lang="sk-SK" sz="1200" dirty="0"/>
              <a:t>, podzolov, </a:t>
            </a:r>
            <a:r>
              <a:rPr lang="sk-SK" sz="1200" dirty="0" err="1"/>
              <a:t>retisolov</a:t>
            </a:r>
            <a:r>
              <a:rPr lang="sk-SK" sz="1200" dirty="0"/>
              <a:t> (</a:t>
            </a:r>
            <a:r>
              <a:rPr lang="sk-SK" sz="1200" dirty="0" err="1"/>
              <a:t>albeluvisolov</a:t>
            </a:r>
            <a:r>
              <a:rPr lang="sk-SK" sz="1200" dirty="0"/>
              <a:t>) a </a:t>
            </a:r>
            <a:r>
              <a:rPr lang="sk-SK" sz="1200" dirty="0" err="1"/>
              <a:t>luvisolov</a:t>
            </a:r>
            <a:r>
              <a:rPr lang="sk-SK" sz="1200" dirty="0"/>
              <a:t>, </a:t>
            </a:r>
            <a:r>
              <a:rPr lang="sk-SK" sz="1200" dirty="0" err="1"/>
              <a:t>feozemí</a:t>
            </a:r>
            <a:r>
              <a:rPr lang="sk-SK" sz="1200" dirty="0"/>
              <a:t>, černozemí, </a:t>
            </a:r>
            <a:r>
              <a:rPr lang="sk-SK" sz="1200" dirty="0" err="1"/>
              <a:t>kastanozemí</a:t>
            </a:r>
            <a:r>
              <a:rPr lang="sk-SK" sz="1200" dirty="0"/>
              <a:t>, </a:t>
            </a:r>
            <a:r>
              <a:rPr lang="sk-SK" sz="1200" dirty="0" err="1"/>
              <a:t>ferralsolov</a:t>
            </a:r>
            <a:r>
              <a:rPr lang="sk-SK" sz="1200" dirty="0"/>
              <a:t> a </a:t>
            </a:r>
            <a:r>
              <a:rPr lang="sk-SK" sz="1200" dirty="0" err="1"/>
              <a:t>nitisolov</a:t>
            </a:r>
            <a:r>
              <a:rPr lang="sk-SK" sz="1200" dirty="0"/>
              <a:t> a zóna </a:t>
            </a:r>
            <a:r>
              <a:rPr lang="sk-SK" sz="1200" dirty="0" err="1"/>
              <a:t>lixisolov</a:t>
            </a:r>
            <a:r>
              <a:rPr lang="sk-SK" sz="1200" dirty="0"/>
              <a:t>, </a:t>
            </a:r>
            <a:r>
              <a:rPr lang="sk-SK" sz="1200" dirty="0" err="1"/>
              <a:t>akrisolov</a:t>
            </a:r>
            <a:r>
              <a:rPr lang="sk-SK" sz="1200" dirty="0"/>
              <a:t> a </a:t>
            </a:r>
            <a:r>
              <a:rPr lang="sk-SK" sz="1200" dirty="0" err="1"/>
              <a:t>alisolov</a:t>
            </a:r>
            <a:r>
              <a:rPr lang="sk-SK" sz="1200" dirty="0"/>
              <a:t>)</a:t>
            </a:r>
          </a:p>
          <a:p>
            <a:pPr>
              <a:lnSpc>
                <a:spcPct val="150000"/>
              </a:lnSpc>
              <a:buClr>
                <a:schemeClr val="tx2">
                  <a:lumMod val="75000"/>
                </a:schemeClr>
              </a:buClr>
            </a:pPr>
            <a:r>
              <a:rPr lang="sk-SK" sz="1200" b="1" dirty="0"/>
              <a:t>B. INTRAZONÁLNE ZÁKONITOSTI:</a:t>
            </a:r>
          </a:p>
          <a:p>
            <a:pPr lvl="1">
              <a:lnSpc>
                <a:spcPct val="150000"/>
              </a:lnSpc>
              <a:buClr>
                <a:schemeClr val="tx2">
                  <a:lumMod val="75000"/>
                </a:schemeClr>
              </a:buClr>
            </a:pPr>
            <a:r>
              <a:rPr lang="sk-SK" sz="1200" b="1" dirty="0"/>
              <a:t>B 1 výšková stupňovitosť pôd</a:t>
            </a:r>
          </a:p>
          <a:p>
            <a:pPr lvl="1">
              <a:lnSpc>
                <a:spcPct val="150000"/>
              </a:lnSpc>
              <a:buClr>
                <a:schemeClr val="tx2">
                  <a:lumMod val="75000"/>
                </a:schemeClr>
              </a:buClr>
            </a:pPr>
            <a:r>
              <a:rPr lang="sk-SK" sz="1200" b="1" dirty="0"/>
              <a:t>B 2 </a:t>
            </a:r>
            <a:r>
              <a:rPr lang="sk-SK" sz="1200" b="1" dirty="0" err="1"/>
              <a:t>provincionálnosť</a:t>
            </a:r>
            <a:r>
              <a:rPr lang="sk-SK" sz="1200" b="1" dirty="0"/>
              <a:t> pôdnej pokrývky</a:t>
            </a:r>
          </a:p>
          <a:p>
            <a:pPr lvl="1">
              <a:lnSpc>
                <a:spcPct val="150000"/>
              </a:lnSpc>
              <a:buClr>
                <a:schemeClr val="tx2">
                  <a:lumMod val="75000"/>
                </a:schemeClr>
              </a:buClr>
            </a:pPr>
            <a:r>
              <a:rPr lang="sk-SK" sz="1200" b="1" dirty="0"/>
              <a:t>B 3 predhorská </a:t>
            </a:r>
            <a:r>
              <a:rPr lang="sk-SK" sz="1200" b="1" dirty="0" err="1"/>
              <a:t>zonálnosť</a:t>
            </a:r>
            <a:r>
              <a:rPr lang="sk-SK" sz="1200" b="1" dirty="0"/>
              <a:t> pôd</a:t>
            </a:r>
          </a:p>
          <a:p>
            <a:pPr lvl="1">
              <a:lnSpc>
                <a:spcPct val="150000"/>
              </a:lnSpc>
              <a:buClr>
                <a:schemeClr val="tx2">
                  <a:lumMod val="75000"/>
                </a:schemeClr>
              </a:buClr>
            </a:pPr>
            <a:r>
              <a:rPr lang="sk-SK" sz="1200" b="1" dirty="0"/>
              <a:t>B 4 </a:t>
            </a:r>
            <a:r>
              <a:rPr lang="sk-SK" sz="1200" b="1" dirty="0" err="1"/>
              <a:t>príhorská</a:t>
            </a:r>
            <a:r>
              <a:rPr lang="sk-SK" sz="1200" b="1" dirty="0"/>
              <a:t> aridná </a:t>
            </a:r>
            <a:r>
              <a:rPr lang="sk-SK" sz="1200" b="1" dirty="0" err="1"/>
              <a:t>zonálnosť</a:t>
            </a:r>
            <a:r>
              <a:rPr lang="sk-SK" sz="1200" b="1" dirty="0"/>
              <a:t> pôd</a:t>
            </a:r>
          </a:p>
          <a:p>
            <a:pPr lvl="1">
              <a:lnSpc>
                <a:spcPct val="150000"/>
              </a:lnSpc>
              <a:buClr>
                <a:schemeClr val="tx2">
                  <a:lumMod val="75000"/>
                </a:schemeClr>
              </a:buClr>
            </a:pPr>
            <a:r>
              <a:rPr lang="sk-SK" sz="1200" b="1" dirty="0"/>
              <a:t>B 5 vertikálna stupňovitosť kotlín a náhorných rovín</a:t>
            </a:r>
          </a:p>
          <a:p>
            <a:pPr lvl="1">
              <a:lnSpc>
                <a:spcPct val="150000"/>
              </a:lnSpc>
              <a:buClr>
                <a:schemeClr val="tx2">
                  <a:lumMod val="75000"/>
                </a:schemeClr>
              </a:buClr>
            </a:pPr>
            <a:r>
              <a:rPr lang="sk-SK" sz="1200" b="1" dirty="0"/>
              <a:t>B 6 </a:t>
            </a:r>
            <a:r>
              <a:rPr lang="sk-SK" sz="1200" b="1" dirty="0" err="1"/>
              <a:t>diferencicia</a:t>
            </a:r>
            <a:r>
              <a:rPr lang="sk-SK" sz="1200" b="1" dirty="0"/>
              <a:t> </a:t>
            </a:r>
            <a:r>
              <a:rPr lang="sk-SK" sz="1200" b="1" dirty="0" err="1"/>
              <a:t>pedosféry</a:t>
            </a:r>
            <a:r>
              <a:rPr lang="sk-SK" sz="1200" b="1" dirty="0"/>
              <a:t> zapríčinená mohutnosťou pohoria</a:t>
            </a:r>
          </a:p>
          <a:p>
            <a:pPr lvl="1">
              <a:lnSpc>
                <a:spcPct val="150000"/>
              </a:lnSpc>
              <a:buClr>
                <a:schemeClr val="tx2">
                  <a:lumMod val="75000"/>
                </a:schemeClr>
              </a:buClr>
            </a:pPr>
            <a:r>
              <a:rPr lang="sk-SK" sz="1200" b="1" dirty="0"/>
              <a:t>B 7 </a:t>
            </a:r>
            <a:r>
              <a:rPr lang="sk-SK" sz="1200" b="1" dirty="0" err="1"/>
              <a:t>diferencicia</a:t>
            </a:r>
            <a:r>
              <a:rPr lang="sk-SK" sz="1200" b="1" dirty="0"/>
              <a:t> </a:t>
            </a:r>
            <a:r>
              <a:rPr lang="sk-SK" sz="1200" b="1" dirty="0" err="1"/>
              <a:t>pedosféry</a:t>
            </a:r>
            <a:r>
              <a:rPr lang="sk-SK" sz="1200" b="1" dirty="0"/>
              <a:t> zapríčinená drobnou výškovou členitosťou územia</a:t>
            </a:r>
          </a:p>
          <a:p>
            <a:pPr>
              <a:lnSpc>
                <a:spcPct val="150000"/>
              </a:lnSpc>
              <a:buClr>
                <a:schemeClr val="tx2">
                  <a:lumMod val="75000"/>
                </a:schemeClr>
              </a:buClr>
            </a:pPr>
            <a:r>
              <a:rPr lang="sk-SK" sz="1200" b="1" dirty="0"/>
              <a:t>C. AZONÁLNE ZÁKONITOSTI:</a:t>
            </a:r>
          </a:p>
          <a:p>
            <a:pPr lvl="1">
              <a:lnSpc>
                <a:spcPct val="150000"/>
              </a:lnSpc>
              <a:buClr>
                <a:schemeClr val="tx2">
                  <a:lumMod val="75000"/>
                </a:schemeClr>
              </a:buClr>
            </a:pPr>
            <a:r>
              <a:rPr lang="sk-SK" sz="1200" b="1" dirty="0"/>
              <a:t>C 1 detailná diferenciácia </a:t>
            </a:r>
            <a:r>
              <a:rPr lang="sk-SK" sz="1200" b="1" dirty="0" err="1"/>
              <a:t>pedosféry</a:t>
            </a:r>
            <a:endParaRPr lang="sk-SK" sz="1200" b="1" dirty="0"/>
          </a:p>
        </p:txBody>
      </p:sp>
    </p:spTree>
    <p:extLst>
      <p:ext uri="{BB962C8B-B14F-4D97-AF65-F5344CB8AC3E}">
        <p14:creationId xmlns:p14="http://schemas.microsoft.com/office/powerpoint/2010/main" val="16852795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4B7B0-0445-CE39-1B6F-98E7535E347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E9EE814-DE9A-EE65-A2FD-1BA1AB98EA6F}"/>
              </a:ext>
            </a:extLst>
          </p:cNvPr>
          <p:cNvSpPr>
            <a:spLocks noGrp="1"/>
          </p:cNvSpPr>
          <p:nvPr>
            <p:ph type="title"/>
          </p:nvPr>
        </p:nvSpPr>
        <p:spPr>
          <a:xfrm>
            <a:off x="395926" y="273377"/>
            <a:ext cx="10119674" cy="694812"/>
          </a:xfrm>
          <a:noFill/>
        </p:spPr>
        <p:txBody>
          <a:bodyPr>
            <a:normAutofit/>
          </a:bodyPr>
          <a:lstStyle/>
          <a:p>
            <a:pPr eaLnBrk="1" hangingPunct="1">
              <a:spcBef>
                <a:spcPct val="0"/>
              </a:spcBef>
              <a:buClrTx/>
              <a:buFontTx/>
              <a:buNone/>
            </a:pPr>
            <a:r>
              <a:rPr lang="pl-PL" altLang="sk-SK" sz="3200" b="1" dirty="0">
                <a:solidFill>
                  <a:srgbClr val="006600"/>
                </a:solidFill>
                <a:latin typeface="+mn-lt"/>
              </a:rPr>
              <a:t>Erózia po lesných požiaroch </a:t>
            </a:r>
          </a:p>
        </p:txBody>
      </p:sp>
      <p:pic>
        <p:nvPicPr>
          <p:cNvPr id="6" name="Picture 5">
            <a:extLst>
              <a:ext uri="{FF2B5EF4-FFF2-40B4-BE49-F238E27FC236}">
                <a16:creationId xmlns:a16="http://schemas.microsoft.com/office/drawing/2014/main" id="{1C176872-A1EE-D28A-5E7F-F479FF518ABA}"/>
              </a:ext>
            </a:extLst>
          </p:cNvPr>
          <p:cNvPicPr>
            <a:picLocks noChangeAspect="1"/>
          </p:cNvPicPr>
          <p:nvPr/>
        </p:nvPicPr>
        <p:blipFill>
          <a:blip r:embed="rId2"/>
          <a:stretch>
            <a:fillRect/>
          </a:stretch>
        </p:blipFill>
        <p:spPr>
          <a:xfrm>
            <a:off x="1898822" y="1977062"/>
            <a:ext cx="7944433" cy="4880938"/>
          </a:xfrm>
          <a:prstGeom prst="rect">
            <a:avLst/>
          </a:prstGeom>
        </p:spPr>
      </p:pic>
      <p:sp>
        <p:nvSpPr>
          <p:cNvPr id="8" name="Zástupný objekt pre obsah 2">
            <a:extLst>
              <a:ext uri="{FF2B5EF4-FFF2-40B4-BE49-F238E27FC236}">
                <a16:creationId xmlns:a16="http://schemas.microsoft.com/office/drawing/2014/main" id="{C42E3B40-F040-551B-A330-56C3FC35F3F4}"/>
              </a:ext>
            </a:extLst>
          </p:cNvPr>
          <p:cNvSpPr>
            <a:spLocks noGrp="1"/>
          </p:cNvSpPr>
          <p:nvPr>
            <p:ph idx="1"/>
          </p:nvPr>
        </p:nvSpPr>
        <p:spPr>
          <a:xfrm>
            <a:off x="304798" y="968189"/>
            <a:ext cx="9988380" cy="5775510"/>
          </a:xfrm>
        </p:spPr>
        <p:txBody>
          <a:bodyPr>
            <a:noAutofit/>
          </a:bodyPr>
          <a:lstStyle/>
          <a:p>
            <a:pPr>
              <a:buClr>
                <a:schemeClr val="tx2">
                  <a:lumMod val="75000"/>
                </a:schemeClr>
              </a:buClr>
            </a:pPr>
            <a:r>
              <a:rPr lang="sk-SK" sz="1400" dirty="0"/>
              <a:t>Deštrukcia vegetácie a nadložného horizontu pôd</a:t>
            </a:r>
          </a:p>
          <a:p>
            <a:pPr>
              <a:buClr>
                <a:schemeClr val="tx2">
                  <a:lumMod val="75000"/>
                </a:schemeClr>
              </a:buClr>
            </a:pPr>
            <a:r>
              <a:rPr lang="sk-SK" sz="1400" dirty="0"/>
              <a:t>Pôda nie je chránená pred rušivým vplyvom dažďových kvapiek</a:t>
            </a:r>
          </a:p>
          <a:p>
            <a:pPr>
              <a:buClr>
                <a:schemeClr val="tx2">
                  <a:lumMod val="75000"/>
                </a:schemeClr>
              </a:buClr>
            </a:pPr>
            <a:r>
              <a:rPr lang="sk-SK" sz="1400" dirty="0"/>
              <a:t>K tvorbe povrchového odtoku prispieva aj hydrofóbny charakter pôd zasiahnutých požiarom</a:t>
            </a:r>
          </a:p>
        </p:txBody>
      </p:sp>
    </p:spTree>
    <p:extLst>
      <p:ext uri="{BB962C8B-B14F-4D97-AF65-F5344CB8AC3E}">
        <p14:creationId xmlns:p14="http://schemas.microsoft.com/office/powerpoint/2010/main" val="371584367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E6573-D3D8-0646-5B4E-B934AE0AE98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3FB8DAE-0017-3F97-BF9B-BC521618581D}"/>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Intenzívna urbanizácia</a:t>
            </a:r>
          </a:p>
        </p:txBody>
      </p:sp>
      <p:sp>
        <p:nvSpPr>
          <p:cNvPr id="8" name="Zástupný objekt pre obsah 2">
            <a:extLst>
              <a:ext uri="{FF2B5EF4-FFF2-40B4-BE49-F238E27FC236}">
                <a16:creationId xmlns:a16="http://schemas.microsoft.com/office/drawing/2014/main" id="{8D7A7435-F045-785D-4A4D-24BC22F9EF35}"/>
              </a:ext>
            </a:extLst>
          </p:cNvPr>
          <p:cNvSpPr txBox="1">
            <a:spLocks/>
          </p:cNvSpPr>
          <p:nvPr/>
        </p:nvSpPr>
        <p:spPr>
          <a:xfrm>
            <a:off x="308920" y="968189"/>
            <a:ext cx="5743040" cy="5915796"/>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nSpc>
                <a:spcPct val="150000"/>
              </a:lnSpc>
              <a:buClr>
                <a:schemeClr val="tx2">
                  <a:lumMod val="75000"/>
                </a:schemeClr>
              </a:buClr>
            </a:pPr>
            <a:r>
              <a:rPr lang="sk-SK" sz="1200" dirty="0"/>
              <a:t>Viac ako 50 % populácie vo svete žije v mestách (2010); v r. 1950: 729 mil. → v r. 2010: 3,5 mld.</a:t>
            </a:r>
          </a:p>
          <a:p>
            <a:pPr>
              <a:lnSpc>
                <a:spcPct val="150000"/>
              </a:lnSpc>
              <a:buClr>
                <a:schemeClr val="tx2">
                  <a:lumMod val="75000"/>
                </a:schemeClr>
              </a:buClr>
            </a:pPr>
            <a:r>
              <a:rPr lang="sk-SK" sz="1200" dirty="0"/>
              <a:t>Predpokladá sa, že v r. 2045 by mohlo až 2/3 ľudí žiť v mestách, čo zodpovedá 5,9 mld.</a:t>
            </a:r>
          </a:p>
          <a:p>
            <a:pPr>
              <a:lnSpc>
                <a:spcPct val="150000"/>
              </a:lnSpc>
              <a:buClr>
                <a:schemeClr val="tx2">
                  <a:lumMod val="75000"/>
                </a:schemeClr>
              </a:buClr>
            </a:pPr>
            <a:r>
              <a:rPr lang="sk-SK" sz="1200" dirty="0"/>
              <a:t>V Európe a USA sa urbanizácia spomalila, zatiaľ čo v Ázii stále rastie (súvisí s ekonomickou aktivitou)</a:t>
            </a:r>
          </a:p>
          <a:p>
            <a:pPr>
              <a:lnSpc>
                <a:spcPct val="150000"/>
              </a:lnSpc>
              <a:buClr>
                <a:schemeClr val="tx2">
                  <a:lumMod val="75000"/>
                </a:schemeClr>
              </a:buClr>
            </a:pPr>
            <a:r>
              <a:rPr lang="sk-SK" sz="1200" b="1" dirty="0"/>
              <a:t>V dôsledku urbanizmu je celosvetovo 0,43 % povrchu pevniny pokrytého nepriepustnými materiálmi</a:t>
            </a:r>
          </a:p>
          <a:p>
            <a:pPr>
              <a:lnSpc>
                <a:spcPct val="150000"/>
              </a:lnSpc>
              <a:buClr>
                <a:schemeClr val="tx2">
                  <a:lumMod val="75000"/>
                </a:schemeClr>
              </a:buClr>
            </a:pPr>
            <a:r>
              <a:rPr lang="sk-SK" sz="1200" dirty="0"/>
              <a:t>Európa: Približne 3/4 populácie Európy žije v menších až stredne veľkých mestách</a:t>
            </a:r>
          </a:p>
          <a:p>
            <a:pPr>
              <a:lnSpc>
                <a:spcPct val="150000"/>
              </a:lnSpc>
              <a:buClr>
                <a:schemeClr val="tx2">
                  <a:lumMod val="75000"/>
                </a:schemeClr>
              </a:buClr>
            </a:pPr>
            <a:r>
              <a:rPr lang="sk-SK" sz="1200" b="1" dirty="0"/>
              <a:t>Asi 9 % územia Európy je pokrytých nepriepustnými materiálmi</a:t>
            </a:r>
          </a:p>
          <a:p>
            <a:pPr>
              <a:lnSpc>
                <a:spcPct val="150000"/>
              </a:lnSpc>
              <a:buClr>
                <a:schemeClr val="tx2">
                  <a:lumMod val="75000"/>
                </a:schemeClr>
              </a:buClr>
            </a:pPr>
            <a:r>
              <a:rPr lang="sk-SK" sz="1200" dirty="0"/>
              <a:t>Najväčší rozmach urbanizácie v západnej Európe prebehol v 50. – 60. rokoch 20. storočia (SVK 70-80-te roky)</a:t>
            </a:r>
          </a:p>
          <a:p>
            <a:pPr>
              <a:lnSpc>
                <a:spcPct val="150000"/>
              </a:lnSpc>
              <a:buClr>
                <a:schemeClr val="tx2">
                  <a:lumMod val="75000"/>
                </a:schemeClr>
              </a:buClr>
            </a:pPr>
            <a:r>
              <a:rPr lang="sk-SK" sz="1200" dirty="0"/>
              <a:t>Výstavba pokračuje prakticky dodnes.  V mestách SR sa dnes stavia intenzívne a nesystematicky, avšak urbanizácia zatiaľ </a:t>
            </a:r>
            <a:br>
              <a:rPr lang="sk-SK" sz="1200" dirty="0"/>
            </a:br>
            <a:r>
              <a:rPr lang="sk-SK" sz="1200" dirty="0"/>
              <a:t>nedosiahla úroveň, ktorá by významne obmedzila komfort obyvateľov</a:t>
            </a:r>
          </a:p>
        </p:txBody>
      </p:sp>
      <p:pic>
        <p:nvPicPr>
          <p:cNvPr id="9" name="Picture 8">
            <a:extLst>
              <a:ext uri="{FF2B5EF4-FFF2-40B4-BE49-F238E27FC236}">
                <a16:creationId xmlns:a16="http://schemas.microsoft.com/office/drawing/2014/main" id="{28F6D51D-2523-2383-3DAD-7FF3506E7540}"/>
              </a:ext>
            </a:extLst>
          </p:cNvPr>
          <p:cNvPicPr>
            <a:picLocks noChangeAspect="1"/>
          </p:cNvPicPr>
          <p:nvPr/>
        </p:nvPicPr>
        <p:blipFill>
          <a:blip r:embed="rId2"/>
          <a:stretch>
            <a:fillRect/>
          </a:stretch>
        </p:blipFill>
        <p:spPr>
          <a:xfrm>
            <a:off x="6248400" y="0"/>
            <a:ext cx="5943600" cy="4072621"/>
          </a:xfrm>
          <a:prstGeom prst="rect">
            <a:avLst/>
          </a:prstGeom>
        </p:spPr>
      </p:pic>
      <p:pic>
        <p:nvPicPr>
          <p:cNvPr id="4" name="Picture 3" descr="A diagram of a field&#10;&#10;AI-generated content may be incorrect.">
            <a:extLst>
              <a:ext uri="{FF2B5EF4-FFF2-40B4-BE49-F238E27FC236}">
                <a16:creationId xmlns:a16="http://schemas.microsoft.com/office/drawing/2014/main" id="{43A4CCBD-59DB-32F9-477D-A4593DF99F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8400" y="3525212"/>
            <a:ext cx="5943600" cy="3358773"/>
          </a:xfrm>
          <a:prstGeom prst="rect">
            <a:avLst/>
          </a:prstGeom>
        </p:spPr>
      </p:pic>
    </p:spTree>
    <p:extLst>
      <p:ext uri="{BB962C8B-B14F-4D97-AF65-F5344CB8AC3E}">
        <p14:creationId xmlns:p14="http://schemas.microsoft.com/office/powerpoint/2010/main" val="166694819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15191-D498-0839-EC41-06FD6F0A859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1B19B1E-F9E6-2064-361E-75E2EB70E32C}"/>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Intenzívna urbanizácia a prekrytie pôdy</a:t>
            </a:r>
          </a:p>
        </p:txBody>
      </p:sp>
      <p:sp>
        <p:nvSpPr>
          <p:cNvPr id="8" name="Zástupný objekt pre obsah 2">
            <a:extLst>
              <a:ext uri="{FF2B5EF4-FFF2-40B4-BE49-F238E27FC236}">
                <a16:creationId xmlns:a16="http://schemas.microsoft.com/office/drawing/2014/main" id="{B3561180-D8C2-32E5-01CB-9B798C07CF9D}"/>
              </a:ext>
            </a:extLst>
          </p:cNvPr>
          <p:cNvSpPr txBox="1">
            <a:spLocks/>
          </p:cNvSpPr>
          <p:nvPr/>
        </p:nvSpPr>
        <p:spPr>
          <a:xfrm>
            <a:off x="308920" y="968189"/>
            <a:ext cx="8130745" cy="5915796"/>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nSpc>
                <a:spcPct val="150000"/>
              </a:lnSpc>
              <a:buClr>
                <a:schemeClr val="tx2">
                  <a:lumMod val="75000"/>
                </a:schemeClr>
              </a:buClr>
            </a:pPr>
            <a:r>
              <a:rPr lang="sk-SK" sz="1400" dirty="0"/>
              <a:t>Vplyv používania klimatizácie na exteriérovú teplotu:</a:t>
            </a:r>
          </a:p>
        </p:txBody>
      </p:sp>
      <p:pic>
        <p:nvPicPr>
          <p:cNvPr id="4" name="Picture 3">
            <a:extLst>
              <a:ext uri="{FF2B5EF4-FFF2-40B4-BE49-F238E27FC236}">
                <a16:creationId xmlns:a16="http://schemas.microsoft.com/office/drawing/2014/main" id="{7270C15C-F3A3-3F2F-299B-AE1EB8737BB2}"/>
              </a:ext>
            </a:extLst>
          </p:cNvPr>
          <p:cNvPicPr>
            <a:picLocks noChangeAspect="1"/>
          </p:cNvPicPr>
          <p:nvPr/>
        </p:nvPicPr>
        <p:blipFill>
          <a:blip r:embed="rId2"/>
          <a:stretch>
            <a:fillRect/>
          </a:stretch>
        </p:blipFill>
        <p:spPr>
          <a:xfrm>
            <a:off x="232379" y="1673110"/>
            <a:ext cx="11650701" cy="4505954"/>
          </a:xfrm>
          <a:prstGeom prst="rect">
            <a:avLst/>
          </a:prstGeom>
        </p:spPr>
      </p:pic>
      <p:sp>
        <p:nvSpPr>
          <p:cNvPr id="5" name="Rectangle 4">
            <a:extLst>
              <a:ext uri="{FF2B5EF4-FFF2-40B4-BE49-F238E27FC236}">
                <a16:creationId xmlns:a16="http://schemas.microsoft.com/office/drawing/2014/main" id="{D0BB79C2-60FA-5BB3-F697-4E1915BEC1DA}"/>
              </a:ext>
            </a:extLst>
          </p:cNvPr>
          <p:cNvSpPr/>
          <p:nvPr/>
        </p:nvSpPr>
        <p:spPr>
          <a:xfrm>
            <a:off x="232379" y="1816443"/>
            <a:ext cx="1003297" cy="3336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475982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AF1AC-FE18-E64A-352D-C770F9636A0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983C669-4B1F-5B5E-E022-C234F39E966F}"/>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Intenzívna urbanizácia a prekrytie pôdy</a:t>
            </a:r>
          </a:p>
        </p:txBody>
      </p:sp>
      <p:sp>
        <p:nvSpPr>
          <p:cNvPr id="8" name="Zástupný objekt pre obsah 2">
            <a:extLst>
              <a:ext uri="{FF2B5EF4-FFF2-40B4-BE49-F238E27FC236}">
                <a16:creationId xmlns:a16="http://schemas.microsoft.com/office/drawing/2014/main" id="{2B482CB8-208B-2473-2737-C2B19A7150F9}"/>
              </a:ext>
            </a:extLst>
          </p:cNvPr>
          <p:cNvSpPr txBox="1">
            <a:spLocks/>
          </p:cNvSpPr>
          <p:nvPr/>
        </p:nvSpPr>
        <p:spPr>
          <a:xfrm>
            <a:off x="308920" y="968189"/>
            <a:ext cx="8130745" cy="5915796"/>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nSpc>
                <a:spcPct val="150000"/>
              </a:lnSpc>
              <a:buClr>
                <a:schemeClr val="tx2">
                  <a:lumMod val="75000"/>
                </a:schemeClr>
              </a:buClr>
            </a:pPr>
            <a:r>
              <a:rPr lang="sk-SK" sz="1400" dirty="0"/>
              <a:t>Zmena odtokových pomerov pri zábere pôdy na úkor zástavby:</a:t>
            </a:r>
          </a:p>
        </p:txBody>
      </p:sp>
      <p:pic>
        <p:nvPicPr>
          <p:cNvPr id="5" name="Picture 4">
            <a:extLst>
              <a:ext uri="{FF2B5EF4-FFF2-40B4-BE49-F238E27FC236}">
                <a16:creationId xmlns:a16="http://schemas.microsoft.com/office/drawing/2014/main" id="{F4D8B43B-3685-6AB1-D1C4-13F8E5A1C966}"/>
              </a:ext>
            </a:extLst>
          </p:cNvPr>
          <p:cNvPicPr>
            <a:picLocks noChangeAspect="1"/>
          </p:cNvPicPr>
          <p:nvPr/>
        </p:nvPicPr>
        <p:blipFill>
          <a:blip r:embed="rId2"/>
          <a:stretch>
            <a:fillRect/>
          </a:stretch>
        </p:blipFill>
        <p:spPr>
          <a:xfrm>
            <a:off x="914136" y="1441199"/>
            <a:ext cx="9082481" cy="5416801"/>
          </a:xfrm>
          <a:prstGeom prst="rect">
            <a:avLst/>
          </a:prstGeom>
        </p:spPr>
      </p:pic>
    </p:spTree>
    <p:extLst>
      <p:ext uri="{BB962C8B-B14F-4D97-AF65-F5344CB8AC3E}">
        <p14:creationId xmlns:p14="http://schemas.microsoft.com/office/powerpoint/2010/main" val="240526381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7B255-DC9E-71BB-8EDD-0555D3BCFD2F}"/>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8AB9EFB-0910-2D10-8479-B01C81ABB01D}"/>
              </a:ext>
            </a:extLst>
          </p:cNvPr>
          <p:cNvPicPr>
            <a:picLocks noChangeAspect="1"/>
          </p:cNvPicPr>
          <p:nvPr/>
        </p:nvPicPr>
        <p:blipFill>
          <a:blip r:embed="rId2"/>
          <a:stretch>
            <a:fillRect/>
          </a:stretch>
        </p:blipFill>
        <p:spPr>
          <a:xfrm>
            <a:off x="508734" y="1545788"/>
            <a:ext cx="9883300" cy="5222735"/>
          </a:xfrm>
          <a:prstGeom prst="rect">
            <a:avLst/>
          </a:prstGeom>
        </p:spPr>
      </p:pic>
      <p:sp>
        <p:nvSpPr>
          <p:cNvPr id="2" name="Nadpis 1">
            <a:extLst>
              <a:ext uri="{FF2B5EF4-FFF2-40B4-BE49-F238E27FC236}">
                <a16:creationId xmlns:a16="http://schemas.microsoft.com/office/drawing/2014/main" id="{92234F1C-C6BE-E824-FA51-E1D88F4B9722}"/>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Intenzívna urbanizácia a prekrytie pôdy</a:t>
            </a:r>
          </a:p>
        </p:txBody>
      </p:sp>
      <p:sp>
        <p:nvSpPr>
          <p:cNvPr id="8" name="Zástupný objekt pre obsah 2">
            <a:extLst>
              <a:ext uri="{FF2B5EF4-FFF2-40B4-BE49-F238E27FC236}">
                <a16:creationId xmlns:a16="http://schemas.microsoft.com/office/drawing/2014/main" id="{7764FCAB-54B1-A21D-DDD9-9F349078FD15}"/>
              </a:ext>
            </a:extLst>
          </p:cNvPr>
          <p:cNvSpPr txBox="1">
            <a:spLocks/>
          </p:cNvSpPr>
          <p:nvPr/>
        </p:nvSpPr>
        <p:spPr>
          <a:xfrm>
            <a:off x="308920" y="968189"/>
            <a:ext cx="8130745" cy="5915796"/>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nSpc>
                <a:spcPct val="150000"/>
              </a:lnSpc>
              <a:buClr>
                <a:schemeClr val="tx2">
                  <a:lumMod val="75000"/>
                </a:schemeClr>
              </a:buClr>
            </a:pPr>
            <a:r>
              <a:rPr lang="sk-SK" sz="1400" dirty="0"/>
              <a:t>Znázornenie miery pretvorenia krajiny človekom v štátoch Európy:</a:t>
            </a:r>
          </a:p>
        </p:txBody>
      </p:sp>
      <p:sp>
        <p:nvSpPr>
          <p:cNvPr id="3" name="Rectangle 2">
            <a:extLst>
              <a:ext uri="{FF2B5EF4-FFF2-40B4-BE49-F238E27FC236}">
                <a16:creationId xmlns:a16="http://schemas.microsoft.com/office/drawing/2014/main" id="{05082E12-0B7C-7096-40B8-13AE481FE100}"/>
              </a:ext>
            </a:extLst>
          </p:cNvPr>
          <p:cNvSpPr/>
          <p:nvPr/>
        </p:nvSpPr>
        <p:spPr>
          <a:xfrm>
            <a:off x="308920" y="2014151"/>
            <a:ext cx="1003297" cy="3336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256988040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A3018-05AC-FC24-DBA9-5FA3BFE288F0}"/>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48EFB70-B8C4-B7A3-8CD3-7523A141B857}"/>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Ohrozenie pôdy hospodárskymi aktivitami</a:t>
            </a:r>
          </a:p>
        </p:txBody>
      </p:sp>
      <p:pic>
        <p:nvPicPr>
          <p:cNvPr id="5" name="Picture 4" descr="251">
            <a:extLst>
              <a:ext uri="{FF2B5EF4-FFF2-40B4-BE49-F238E27FC236}">
                <a16:creationId xmlns:a16="http://schemas.microsoft.com/office/drawing/2014/main" id="{962798BD-9031-02D2-8A6F-3DF1C80003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9984" y="887189"/>
            <a:ext cx="4165949"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postrek">
            <a:extLst>
              <a:ext uri="{FF2B5EF4-FFF2-40B4-BE49-F238E27FC236}">
                <a16:creationId xmlns:a16="http://schemas.microsoft.com/office/drawing/2014/main" id="{41D9034E-70E9-766A-99A6-F19AA1FDA8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845" y="3773264"/>
            <a:ext cx="4259262" cy="32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Skládka komunálního odpadu Řídká Blana">
            <a:extLst>
              <a:ext uri="{FF2B5EF4-FFF2-40B4-BE49-F238E27FC236}">
                <a16:creationId xmlns:a16="http://schemas.microsoft.com/office/drawing/2014/main" id="{4040462F-E0DC-A3E5-71D2-65C54AC2DE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9984" y="3773264"/>
            <a:ext cx="4165949" cy="312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621CA4E7-3DE1-BA8A-5104-B05BBAB4C0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845" y="887189"/>
            <a:ext cx="4259262"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42590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DEF05-A07C-5F2C-7D09-BE072188B24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B3FBDDC-0A4D-205A-0A21-0DFC02F33C9D}"/>
              </a:ext>
            </a:extLst>
          </p:cNvPr>
          <p:cNvSpPr>
            <a:spLocks noGrp="1"/>
          </p:cNvSpPr>
          <p:nvPr>
            <p:ph type="title"/>
          </p:nvPr>
        </p:nvSpPr>
        <p:spPr>
          <a:xfrm>
            <a:off x="395926" y="273377"/>
            <a:ext cx="10119674" cy="694812"/>
          </a:xfrm>
        </p:spPr>
        <p:txBody>
          <a:bodyPr>
            <a:normAutofit/>
          </a:bodyPr>
          <a:lstStyle/>
          <a:p>
            <a:pPr eaLnBrk="1" hangingPunct="1">
              <a:spcBef>
                <a:spcPct val="0"/>
              </a:spcBef>
              <a:buClrTx/>
              <a:buFontTx/>
              <a:buNone/>
            </a:pPr>
            <a:r>
              <a:rPr lang="pl-PL" altLang="sk-SK" sz="3200" b="1" dirty="0">
                <a:solidFill>
                  <a:srgbClr val="006600"/>
                </a:solidFill>
                <a:latin typeface="+mn-lt"/>
              </a:rPr>
              <a:t>Zdroje prednášok</a:t>
            </a:r>
          </a:p>
        </p:txBody>
      </p:sp>
      <p:sp>
        <p:nvSpPr>
          <p:cNvPr id="8" name="Zástupný objekt pre obsah 2">
            <a:extLst>
              <a:ext uri="{FF2B5EF4-FFF2-40B4-BE49-F238E27FC236}">
                <a16:creationId xmlns:a16="http://schemas.microsoft.com/office/drawing/2014/main" id="{78346F6E-C573-B9CA-3B78-9705F70A27E5}"/>
              </a:ext>
            </a:extLst>
          </p:cNvPr>
          <p:cNvSpPr txBox="1">
            <a:spLocks/>
          </p:cNvSpPr>
          <p:nvPr/>
        </p:nvSpPr>
        <p:spPr>
          <a:xfrm>
            <a:off x="308918" y="1066799"/>
            <a:ext cx="10762736" cy="5817185"/>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nSpc>
                <a:spcPct val="150000"/>
              </a:lnSpc>
              <a:buClr>
                <a:schemeClr val="tx2">
                  <a:lumMod val="75000"/>
                </a:schemeClr>
              </a:buClr>
            </a:pPr>
            <a:r>
              <a:rPr lang="sk-SK" sz="1600" dirty="0" err="1"/>
              <a:t>Bedrna</a:t>
            </a:r>
            <a:r>
              <a:rPr lang="sk-SK" sz="1600" dirty="0"/>
              <a:t> Z., </a:t>
            </a:r>
            <a:r>
              <a:rPr lang="sk-SK" sz="1600" dirty="0" err="1"/>
              <a:t>Jenčo</a:t>
            </a:r>
            <a:r>
              <a:rPr lang="sk-SK" sz="1600" dirty="0"/>
              <a:t> M. (2016): </a:t>
            </a:r>
            <a:r>
              <a:rPr lang="sk-SK" sz="1600" dirty="0" err="1"/>
              <a:t>Pedogeografia</a:t>
            </a:r>
            <a:r>
              <a:rPr lang="sk-SK" sz="1600" dirty="0"/>
              <a:t> Zákonitosti priestorovej diferenciácie </a:t>
            </a:r>
            <a:r>
              <a:rPr lang="sk-SK" sz="1600" dirty="0" err="1"/>
              <a:t>pedosféry</a:t>
            </a:r>
            <a:r>
              <a:rPr lang="sk-SK" sz="1600" dirty="0"/>
              <a:t>. UK, 125 s.</a:t>
            </a:r>
          </a:p>
          <a:p>
            <a:pPr>
              <a:lnSpc>
                <a:spcPct val="150000"/>
              </a:lnSpc>
              <a:buClr>
                <a:schemeClr val="tx2">
                  <a:lumMod val="75000"/>
                </a:schemeClr>
              </a:buClr>
            </a:pPr>
            <a:r>
              <a:rPr lang="sk-SK" sz="1600" dirty="0" err="1"/>
              <a:t>Němeček</a:t>
            </a:r>
            <a:r>
              <a:rPr lang="sk-SK" sz="1600" dirty="0"/>
              <a:t> J., Smolíková L., </a:t>
            </a:r>
            <a:r>
              <a:rPr lang="sk-SK" sz="1600" dirty="0" err="1"/>
              <a:t>Kutílek</a:t>
            </a:r>
            <a:r>
              <a:rPr lang="sk-SK" sz="1600" dirty="0"/>
              <a:t> M. (1990): Pedológie a </a:t>
            </a:r>
            <a:r>
              <a:rPr lang="sk-SK" sz="1600" dirty="0" err="1"/>
              <a:t>paleopedológie</a:t>
            </a:r>
            <a:r>
              <a:rPr lang="sk-SK" sz="1600" dirty="0"/>
              <a:t>. </a:t>
            </a:r>
            <a:r>
              <a:rPr lang="sk-SK" sz="1600" dirty="0" err="1"/>
              <a:t>Akademia</a:t>
            </a:r>
            <a:r>
              <a:rPr lang="sk-SK" sz="1600" dirty="0"/>
              <a:t>, 546 s. </a:t>
            </a:r>
          </a:p>
          <a:p>
            <a:pPr>
              <a:lnSpc>
                <a:spcPct val="150000"/>
              </a:lnSpc>
              <a:buClr>
                <a:schemeClr val="tx2">
                  <a:lumMod val="75000"/>
                </a:schemeClr>
              </a:buClr>
            </a:pPr>
            <a:r>
              <a:rPr lang="sk-SK" sz="1600" dirty="0" err="1"/>
              <a:t>Pavlů</a:t>
            </a:r>
            <a:r>
              <a:rPr lang="sk-SK" sz="1600" dirty="0"/>
              <a:t> L. (2018): Základy </a:t>
            </a:r>
            <a:r>
              <a:rPr lang="sk-SK" sz="1600" dirty="0" err="1"/>
              <a:t>pedologie</a:t>
            </a:r>
            <a:r>
              <a:rPr lang="sk-SK" sz="1600" dirty="0"/>
              <a:t> a ochrany pudy. ČZU, 76 s.</a:t>
            </a:r>
          </a:p>
          <a:p>
            <a:pPr>
              <a:lnSpc>
                <a:spcPct val="150000"/>
              </a:lnSpc>
              <a:buClr>
                <a:schemeClr val="tx2">
                  <a:lumMod val="75000"/>
                </a:schemeClr>
              </a:buClr>
            </a:pPr>
            <a:r>
              <a:rPr lang="sk-SK" sz="1600" dirty="0" err="1"/>
              <a:t>Rejšek</a:t>
            </a:r>
            <a:r>
              <a:rPr lang="sk-SK" sz="1600" dirty="0"/>
              <a:t> K., </a:t>
            </a:r>
            <a:r>
              <a:rPr lang="sk-SK" sz="1600" dirty="0" err="1"/>
              <a:t>Vácha</a:t>
            </a:r>
            <a:r>
              <a:rPr lang="sk-SK" sz="1600" dirty="0"/>
              <a:t> R. (2018): Náuka o pude. UPLO, 526 s.</a:t>
            </a:r>
          </a:p>
          <a:p>
            <a:pPr>
              <a:lnSpc>
                <a:spcPct val="150000"/>
              </a:lnSpc>
              <a:buClr>
                <a:schemeClr val="tx2">
                  <a:lumMod val="75000"/>
                </a:schemeClr>
              </a:buClr>
            </a:pPr>
            <a:r>
              <a:rPr lang="sk-SK" sz="1600" dirty="0"/>
              <a:t>Smolíková L. (1982): </a:t>
            </a:r>
            <a:r>
              <a:rPr lang="sk-SK" sz="1600" dirty="0" err="1"/>
              <a:t>Pedologie</a:t>
            </a:r>
            <a:r>
              <a:rPr lang="sk-SK" sz="1600" dirty="0"/>
              <a:t> 1. SPN Praha, 123 s.</a:t>
            </a:r>
          </a:p>
          <a:p>
            <a:pPr>
              <a:lnSpc>
                <a:spcPct val="150000"/>
              </a:lnSpc>
              <a:buClr>
                <a:schemeClr val="tx2">
                  <a:lumMod val="75000"/>
                </a:schemeClr>
              </a:buClr>
            </a:pPr>
            <a:r>
              <a:rPr lang="sk-SK" sz="1600" dirty="0" err="1"/>
              <a:t>Šarapatka</a:t>
            </a:r>
            <a:r>
              <a:rPr lang="sk-SK" sz="1600" dirty="0"/>
              <a:t> B. a kol. (2021): </a:t>
            </a:r>
            <a:r>
              <a:rPr lang="sk-SK" sz="1600" dirty="0" err="1"/>
              <a:t>Půda</a:t>
            </a:r>
            <a:r>
              <a:rPr lang="sk-SK" sz="1600" dirty="0"/>
              <a:t> – </a:t>
            </a:r>
            <a:r>
              <a:rPr lang="sk-SK" sz="1600" dirty="0" err="1"/>
              <a:t>přehlížené</a:t>
            </a:r>
            <a:r>
              <a:rPr lang="sk-SK" sz="1600" dirty="0"/>
              <a:t> </a:t>
            </a:r>
            <a:r>
              <a:rPr lang="sk-SK" sz="1600" dirty="0" err="1"/>
              <a:t>bohatství</a:t>
            </a:r>
            <a:r>
              <a:rPr lang="sk-SK" sz="1600" dirty="0"/>
              <a:t>. UPLO, 63 s. </a:t>
            </a:r>
          </a:p>
          <a:p>
            <a:pPr>
              <a:lnSpc>
                <a:spcPct val="150000"/>
              </a:lnSpc>
              <a:buClr>
                <a:schemeClr val="tx2">
                  <a:lumMod val="75000"/>
                </a:schemeClr>
              </a:buClr>
            </a:pPr>
            <a:r>
              <a:rPr lang="sk-SK" sz="1600" dirty="0"/>
              <a:t>Šály R. (1996): Pedológia. TUZVO, 177 s.</a:t>
            </a:r>
          </a:p>
          <a:p>
            <a:pPr>
              <a:lnSpc>
                <a:spcPct val="150000"/>
              </a:lnSpc>
              <a:buClr>
                <a:schemeClr val="tx2">
                  <a:lumMod val="75000"/>
                </a:schemeClr>
              </a:buClr>
            </a:pPr>
            <a:r>
              <a:rPr lang="sk-SK" sz="1600" dirty="0" err="1"/>
              <a:t>Šimanský</a:t>
            </a:r>
            <a:r>
              <a:rPr lang="sk-SK" sz="1600" dirty="0"/>
              <a:t> V. (2011): Terénny prieskum pôd. SPU, 48 s.</a:t>
            </a:r>
          </a:p>
          <a:p>
            <a:pPr>
              <a:lnSpc>
                <a:spcPct val="150000"/>
              </a:lnSpc>
              <a:buClr>
                <a:schemeClr val="tx2">
                  <a:lumMod val="75000"/>
                </a:schemeClr>
              </a:buClr>
            </a:pPr>
            <a:r>
              <a:rPr lang="sk-SK" sz="1600" dirty="0" err="1"/>
              <a:t>Zaujec</a:t>
            </a:r>
            <a:r>
              <a:rPr lang="sk-SK" sz="1600" dirty="0"/>
              <a:t> A. (2009): Pedológia a základy geológie. SPU, 400 s.</a:t>
            </a:r>
          </a:p>
          <a:p>
            <a:pPr>
              <a:lnSpc>
                <a:spcPct val="150000"/>
              </a:lnSpc>
              <a:buClr>
                <a:schemeClr val="tx2">
                  <a:lumMod val="75000"/>
                </a:schemeClr>
              </a:buClr>
            </a:pPr>
            <a:r>
              <a:rPr lang="sk-SK" sz="1600" dirty="0" err="1"/>
              <a:t>Soil</a:t>
            </a:r>
            <a:r>
              <a:rPr lang="sk-SK" sz="1600" dirty="0"/>
              <a:t> Atlas of </a:t>
            </a:r>
            <a:r>
              <a:rPr lang="sk-SK" sz="1600" dirty="0" err="1"/>
              <a:t>Europe</a:t>
            </a:r>
            <a:r>
              <a:rPr lang="sk-SK" sz="1600" dirty="0"/>
              <a:t>, </a:t>
            </a:r>
            <a:r>
              <a:rPr lang="sk-SK" sz="1600" dirty="0" err="1"/>
              <a:t>European</a:t>
            </a:r>
            <a:r>
              <a:rPr lang="sk-SK" sz="1600" dirty="0"/>
              <a:t> </a:t>
            </a:r>
            <a:r>
              <a:rPr lang="sk-SK" sz="1600" dirty="0" err="1"/>
              <a:t>Soil</a:t>
            </a:r>
            <a:r>
              <a:rPr lang="sk-SK" sz="1600" dirty="0"/>
              <a:t> </a:t>
            </a:r>
            <a:r>
              <a:rPr lang="sk-SK" sz="1600" dirty="0" err="1"/>
              <a:t>Bureau</a:t>
            </a:r>
            <a:r>
              <a:rPr lang="sk-SK" sz="1600" dirty="0"/>
              <a:t> </a:t>
            </a:r>
            <a:r>
              <a:rPr lang="sk-SK" sz="1600" dirty="0" err="1"/>
              <a:t>Network</a:t>
            </a:r>
            <a:r>
              <a:rPr lang="sk-SK" sz="1600" dirty="0"/>
              <a:t> </a:t>
            </a:r>
            <a:r>
              <a:rPr lang="sk-SK" sz="1600" dirty="0" err="1"/>
              <a:t>European</a:t>
            </a:r>
            <a:r>
              <a:rPr lang="sk-SK" sz="1600" dirty="0"/>
              <a:t> </a:t>
            </a:r>
            <a:r>
              <a:rPr lang="sk-SK" sz="1600" dirty="0" err="1"/>
              <a:t>Commission</a:t>
            </a:r>
            <a:r>
              <a:rPr lang="sk-SK" sz="1600" dirty="0"/>
              <a:t>, 2005, 128 </a:t>
            </a:r>
            <a:r>
              <a:rPr lang="sk-SK" sz="1600" dirty="0" err="1"/>
              <a:t>pp</a:t>
            </a:r>
            <a:endParaRPr lang="sk-SK" sz="1600" dirty="0"/>
          </a:p>
          <a:p>
            <a:pPr>
              <a:lnSpc>
                <a:spcPct val="150000"/>
              </a:lnSpc>
              <a:buClr>
                <a:schemeClr val="tx2">
                  <a:lumMod val="75000"/>
                </a:schemeClr>
              </a:buClr>
            </a:pPr>
            <a:r>
              <a:rPr lang="sk-SK" sz="1600" dirty="0"/>
              <a:t>Staršie prezentácie Dr. </a:t>
            </a:r>
            <a:r>
              <a:rPr lang="sk-SK" sz="1600" dirty="0" err="1"/>
              <a:t>Barabasa</a:t>
            </a:r>
            <a:r>
              <a:rPr lang="sk-SK" sz="1600" dirty="0"/>
              <a:t> a FAO </a:t>
            </a:r>
            <a:r>
              <a:rPr lang="sk-SK" sz="1600" dirty="0" err="1"/>
              <a:t>Soil</a:t>
            </a:r>
            <a:r>
              <a:rPr lang="sk-SK" sz="1600" dirty="0"/>
              <a:t> </a:t>
            </a:r>
            <a:r>
              <a:rPr lang="sk-SK" sz="1600" dirty="0" err="1"/>
              <a:t>Maps</a:t>
            </a:r>
            <a:endParaRPr lang="sk-SK" sz="1600" dirty="0"/>
          </a:p>
        </p:txBody>
      </p:sp>
    </p:spTree>
    <p:extLst>
      <p:ext uri="{BB962C8B-B14F-4D97-AF65-F5344CB8AC3E}">
        <p14:creationId xmlns:p14="http://schemas.microsoft.com/office/powerpoint/2010/main" val="796291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F28A1-FC09-812A-513C-839E62C5BF3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DD75A90-4F19-C071-B03D-23FB2C15E77D}"/>
              </a:ext>
            </a:extLst>
          </p:cNvPr>
          <p:cNvSpPr>
            <a:spLocks noGrp="1"/>
          </p:cNvSpPr>
          <p:nvPr>
            <p:ph type="title"/>
          </p:nvPr>
        </p:nvSpPr>
        <p:spPr>
          <a:xfrm>
            <a:off x="395926" y="273377"/>
            <a:ext cx="10119674" cy="694812"/>
          </a:xfrm>
        </p:spPr>
        <p:txBody>
          <a:bodyPr>
            <a:normAutofit/>
          </a:bodyPr>
          <a:lstStyle/>
          <a:p>
            <a:r>
              <a:rPr lang="sk-SK" sz="3200" b="1" dirty="0"/>
              <a:t>Priestorová diferenciácia pôd</a:t>
            </a:r>
            <a:endParaRPr lang="pt-BR" sz="3200" b="1" dirty="0"/>
          </a:p>
        </p:txBody>
      </p:sp>
      <p:sp>
        <p:nvSpPr>
          <p:cNvPr id="7" name="Zástupný objekt pre obsah 2">
            <a:extLst>
              <a:ext uri="{FF2B5EF4-FFF2-40B4-BE49-F238E27FC236}">
                <a16:creationId xmlns:a16="http://schemas.microsoft.com/office/drawing/2014/main" id="{5428D67E-DE9A-8CB5-9EFB-68053B8C09ED}"/>
              </a:ext>
            </a:extLst>
          </p:cNvPr>
          <p:cNvSpPr>
            <a:spLocks noGrp="1"/>
          </p:cNvSpPr>
          <p:nvPr>
            <p:ph idx="1"/>
          </p:nvPr>
        </p:nvSpPr>
        <p:spPr>
          <a:xfrm>
            <a:off x="304798" y="1082489"/>
            <a:ext cx="9725027" cy="5661210"/>
          </a:xfrm>
        </p:spPr>
        <p:txBody>
          <a:bodyPr>
            <a:noAutofit/>
          </a:bodyPr>
          <a:lstStyle/>
          <a:p>
            <a:pPr>
              <a:lnSpc>
                <a:spcPct val="150000"/>
              </a:lnSpc>
              <a:buClr>
                <a:schemeClr val="tx2">
                  <a:lumMod val="75000"/>
                </a:schemeClr>
              </a:buClr>
            </a:pPr>
            <a:r>
              <a:rPr lang="sk-SK" sz="1200" b="1" dirty="0"/>
              <a:t>Príčinou detailnej diferenciácie </a:t>
            </a:r>
            <a:r>
              <a:rPr lang="sk-SK" sz="1200" b="1" dirty="0" err="1"/>
              <a:t>pedosféry</a:t>
            </a:r>
            <a:r>
              <a:rPr lang="sk-SK" sz="1200" b="1" dirty="0"/>
              <a:t> sú </a:t>
            </a:r>
            <a:r>
              <a:rPr lang="sk-SK" sz="1200" b="1" dirty="0" err="1"/>
              <a:t>pôdotvorné</a:t>
            </a:r>
            <a:r>
              <a:rPr lang="sk-SK" sz="1200" b="1" dirty="0"/>
              <a:t> činitele</a:t>
            </a:r>
            <a:r>
              <a:rPr lang="sk-SK" sz="1200" dirty="0"/>
              <a:t>, ktoré pôsobia na danom mieste</a:t>
            </a:r>
          </a:p>
          <a:p>
            <a:pPr>
              <a:lnSpc>
                <a:spcPct val="150000"/>
              </a:lnSpc>
              <a:buClr>
                <a:schemeClr val="tx2">
                  <a:lumMod val="75000"/>
                </a:schemeClr>
              </a:buClr>
            </a:pPr>
            <a:r>
              <a:rPr lang="sk-SK" sz="1200" dirty="0"/>
              <a:t>Medzi tieto činitele patria aj </a:t>
            </a:r>
            <a:r>
              <a:rPr lang="sk-SK" sz="1200" b="1" dirty="0"/>
              <a:t>mikroklimatické podmienky</a:t>
            </a:r>
            <a:r>
              <a:rPr lang="sk-SK" sz="1200" dirty="0"/>
              <a:t>, ovplyvnené napr. orientáciou daného miesta, ale nepatria medzi </a:t>
            </a:r>
            <a:r>
              <a:rPr lang="sk-SK" sz="1200" dirty="0" err="1"/>
              <a:t>ne</a:t>
            </a:r>
            <a:r>
              <a:rPr lang="sk-SK" sz="1200" dirty="0"/>
              <a:t> </a:t>
            </a:r>
            <a:r>
              <a:rPr lang="sk-SK" sz="1200" b="1" dirty="0" err="1"/>
              <a:t>mezoklimatické</a:t>
            </a:r>
            <a:r>
              <a:rPr lang="sk-SK" sz="1200" b="1" dirty="0"/>
              <a:t> a makroklimatické podmienky</a:t>
            </a:r>
            <a:r>
              <a:rPr lang="sk-SK" sz="1200" dirty="0"/>
              <a:t>. </a:t>
            </a:r>
            <a:r>
              <a:rPr lang="sk-SK" sz="1200" dirty="0" err="1"/>
              <a:t>Mezoklimatické</a:t>
            </a:r>
            <a:r>
              <a:rPr lang="sk-SK" sz="1200" dirty="0"/>
              <a:t> a makroklimatické podmienky síce platia aj na danom mieste ale zároveň vždy platia aj v jeho okolí. Aj ostatné </a:t>
            </a:r>
            <a:r>
              <a:rPr lang="sk-SK" sz="1200" dirty="0" err="1"/>
              <a:t>pôdotvorné</a:t>
            </a:r>
            <a:r>
              <a:rPr lang="sk-SK" sz="1200" dirty="0"/>
              <a:t> činitele môžu byť homogénne na rozsiahlych územiach (</a:t>
            </a:r>
            <a:r>
              <a:rPr lang="sk-SK" sz="1200" b="1" dirty="0"/>
              <a:t>rovnaký </a:t>
            </a:r>
            <a:r>
              <a:rPr lang="sk-SK" sz="1200" b="1" dirty="0" err="1"/>
              <a:t>pôdotvorný</a:t>
            </a:r>
            <a:r>
              <a:rPr lang="sk-SK" sz="1200" b="1" dirty="0"/>
              <a:t> substrát</a:t>
            </a:r>
            <a:r>
              <a:rPr lang="sk-SK" sz="1200" dirty="0"/>
              <a:t>, </a:t>
            </a:r>
            <a:r>
              <a:rPr lang="sk-SK" sz="1200" b="1" dirty="0"/>
              <a:t>veľké zamokrené územie</a:t>
            </a:r>
            <a:r>
              <a:rPr lang="sk-SK" sz="1200" dirty="0"/>
              <a:t>, </a:t>
            </a:r>
            <a:r>
              <a:rPr lang="sk-SK" sz="1200" b="1" dirty="0"/>
              <a:t>výparný režim</a:t>
            </a:r>
            <a:r>
              <a:rPr lang="sk-SK" sz="1200" dirty="0"/>
              <a:t>...), to znamená, že platia na danom mieste a zároveň platia aj v jeho okolí, ale nie je možné zaručiť, že tomu bude vždy tak</a:t>
            </a:r>
          </a:p>
          <a:p>
            <a:pPr>
              <a:lnSpc>
                <a:spcPct val="150000"/>
              </a:lnSpc>
              <a:buClr>
                <a:schemeClr val="tx2">
                  <a:lumMod val="75000"/>
                </a:schemeClr>
              </a:buClr>
            </a:pPr>
            <a:r>
              <a:rPr lang="sk-SK" sz="1200" dirty="0"/>
              <a:t>Zovšeobecnenie úlohy týchto činiteľov pri vzniku určitých skupín pôd alebo pôdnych typov napr.:</a:t>
            </a:r>
          </a:p>
          <a:p>
            <a:pPr lvl="1">
              <a:lnSpc>
                <a:spcPct val="150000"/>
              </a:lnSpc>
              <a:buClr>
                <a:schemeClr val="tx2">
                  <a:lumMod val="75000"/>
                </a:schemeClr>
              </a:buClr>
            </a:pPr>
            <a:r>
              <a:rPr lang="sk-SK" sz="1200" b="1" dirty="0" err="1"/>
              <a:t>humídnosť</a:t>
            </a:r>
            <a:r>
              <a:rPr lang="sk-SK" sz="1200" dirty="0"/>
              <a:t> spôsobená lokálne nadbytočnou povrchovou alebo podzemnou vodou podmieňuje vývoj </a:t>
            </a:r>
            <a:r>
              <a:rPr lang="sk-SK" sz="1200" b="1" dirty="0" err="1"/>
              <a:t>hygromorfných</a:t>
            </a:r>
            <a:r>
              <a:rPr lang="sk-SK" sz="1200" b="1" dirty="0"/>
              <a:t> alebo organických pôd</a:t>
            </a:r>
            <a:endParaRPr lang="sk-SK" sz="1200" dirty="0"/>
          </a:p>
          <a:p>
            <a:pPr lvl="1">
              <a:lnSpc>
                <a:spcPct val="150000"/>
              </a:lnSpc>
              <a:buClr>
                <a:schemeClr val="tx2">
                  <a:lumMod val="75000"/>
                </a:schemeClr>
              </a:buClr>
            </a:pPr>
            <a:r>
              <a:rPr lang="sk-SK" sz="1200" b="1" dirty="0" err="1"/>
              <a:t>aridnosť</a:t>
            </a:r>
            <a:r>
              <a:rPr lang="sk-SK" sz="1200" b="1" dirty="0"/>
              <a:t> a nadbytok solí </a:t>
            </a:r>
            <a:r>
              <a:rPr lang="sk-SK" sz="1200" dirty="0"/>
              <a:t>v podzemnej vode alebo v pôdnom materiáli podmieňuje </a:t>
            </a:r>
            <a:r>
              <a:rPr lang="sk-SK" sz="1200" dirty="0" err="1"/>
              <a:t>halomorfný</a:t>
            </a:r>
            <a:r>
              <a:rPr lang="sk-SK" sz="1200" dirty="0"/>
              <a:t> vývoj pôd (</a:t>
            </a:r>
            <a:r>
              <a:rPr lang="sk-SK" sz="1200" b="1" dirty="0" err="1"/>
              <a:t>salinické</a:t>
            </a:r>
            <a:r>
              <a:rPr lang="sk-SK" sz="1200" b="1" dirty="0"/>
              <a:t> pôdy</a:t>
            </a:r>
            <a:r>
              <a:rPr lang="sk-SK" sz="1200" dirty="0"/>
              <a:t>)</a:t>
            </a:r>
          </a:p>
          <a:p>
            <a:pPr lvl="1">
              <a:lnSpc>
                <a:spcPct val="150000"/>
              </a:lnSpc>
              <a:buClr>
                <a:schemeClr val="tx2">
                  <a:lumMod val="75000"/>
                </a:schemeClr>
              </a:buClr>
            </a:pPr>
            <a:r>
              <a:rPr lang="sk-SK" sz="1200" b="1" dirty="0"/>
              <a:t>vybielenie</a:t>
            </a:r>
            <a:r>
              <a:rPr lang="sk-SK" sz="1200" dirty="0"/>
              <a:t> (</a:t>
            </a:r>
            <a:r>
              <a:rPr lang="sk-SK" sz="1200" dirty="0" err="1"/>
              <a:t>albelizácia</a:t>
            </a:r>
            <a:r>
              <a:rPr lang="sk-SK" sz="1200" dirty="0"/>
              <a:t>) podmieňuje vývoj pôd typu </a:t>
            </a:r>
            <a:r>
              <a:rPr lang="sk-SK" sz="1200" b="1" dirty="0" err="1"/>
              <a:t>pseudoglej</a:t>
            </a:r>
            <a:r>
              <a:rPr lang="sk-SK" sz="1200" b="1" dirty="0"/>
              <a:t> </a:t>
            </a:r>
            <a:r>
              <a:rPr lang="sk-SK" sz="1200" b="1" dirty="0" err="1"/>
              <a:t>stagnoglejový</a:t>
            </a:r>
            <a:endParaRPr lang="sk-SK" sz="1200" dirty="0"/>
          </a:p>
          <a:p>
            <a:pPr lvl="1">
              <a:lnSpc>
                <a:spcPct val="150000"/>
              </a:lnSpc>
              <a:buClr>
                <a:schemeClr val="tx2">
                  <a:lumMod val="75000"/>
                </a:schemeClr>
              </a:buClr>
            </a:pPr>
            <a:r>
              <a:rPr lang="sk-SK" sz="1200" b="1" dirty="0" err="1"/>
              <a:t>substrátovosť</a:t>
            </a:r>
            <a:r>
              <a:rPr lang="sk-SK" sz="1200" b="1" dirty="0"/>
              <a:t> </a:t>
            </a:r>
            <a:r>
              <a:rPr lang="sk-SK" sz="1200" dirty="0"/>
              <a:t>podmieňuje vývoj celého radu pôd </a:t>
            </a:r>
            <a:r>
              <a:rPr lang="sk-SK" sz="1200" b="1" dirty="0"/>
              <a:t>(iniciálnych, </a:t>
            </a:r>
            <a:r>
              <a:rPr lang="sk-SK" sz="1200" b="1" dirty="0" err="1"/>
              <a:t>rendzinových</a:t>
            </a:r>
            <a:r>
              <a:rPr lang="sk-SK" sz="1200" b="1" dirty="0"/>
              <a:t> </a:t>
            </a:r>
            <a:r>
              <a:rPr lang="sk-SK" sz="1200" b="1" dirty="0" err="1"/>
              <a:t>andických</a:t>
            </a:r>
            <a:r>
              <a:rPr lang="sk-SK" sz="1200" b="1" dirty="0"/>
              <a:t>, </a:t>
            </a:r>
            <a:r>
              <a:rPr lang="sk-SK" sz="1200" b="1" dirty="0" err="1"/>
              <a:t>vertických</a:t>
            </a:r>
            <a:r>
              <a:rPr lang="sk-SK" sz="1200" b="1" dirty="0"/>
              <a:t>...)</a:t>
            </a:r>
            <a:endParaRPr lang="sk-SK" sz="1200" dirty="0"/>
          </a:p>
          <a:p>
            <a:pPr lvl="1">
              <a:lnSpc>
                <a:spcPct val="150000"/>
              </a:lnSpc>
              <a:buClr>
                <a:schemeClr val="tx2">
                  <a:lumMod val="75000"/>
                </a:schemeClr>
              </a:buClr>
            </a:pPr>
            <a:r>
              <a:rPr lang="sk-SK" sz="1200" b="1" dirty="0" err="1"/>
              <a:t>antropogénnosť</a:t>
            </a:r>
            <a:r>
              <a:rPr lang="sk-SK" sz="1200" b="1" dirty="0"/>
              <a:t> </a:t>
            </a:r>
            <a:r>
              <a:rPr lang="sk-SK" sz="1200" dirty="0"/>
              <a:t>podmieňuje vývoj </a:t>
            </a:r>
            <a:r>
              <a:rPr lang="sk-SK" sz="1200" b="1" dirty="0"/>
              <a:t>kultivačných </a:t>
            </a:r>
            <a:r>
              <a:rPr lang="sk-SK" sz="1200" dirty="0"/>
              <a:t>alebo </a:t>
            </a:r>
            <a:r>
              <a:rPr lang="sk-SK" sz="1200" b="1" dirty="0" err="1"/>
              <a:t>technogénnych</a:t>
            </a:r>
            <a:r>
              <a:rPr lang="sk-SK" sz="1200" b="1" dirty="0"/>
              <a:t> </a:t>
            </a:r>
            <a:r>
              <a:rPr lang="sk-SK" sz="1200" dirty="0"/>
              <a:t>pôd</a:t>
            </a:r>
          </a:p>
        </p:txBody>
      </p:sp>
    </p:spTree>
    <p:extLst>
      <p:ext uri="{BB962C8B-B14F-4D97-AF65-F5344CB8AC3E}">
        <p14:creationId xmlns:p14="http://schemas.microsoft.com/office/powerpoint/2010/main" val="3922563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D5927-43DB-1C31-2184-0C979C76F05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72809D1-9ABC-822F-EBF5-6F71EE13FEDB}"/>
              </a:ext>
            </a:extLst>
          </p:cNvPr>
          <p:cNvSpPr>
            <a:spLocks noGrp="1"/>
          </p:cNvSpPr>
          <p:nvPr>
            <p:ph type="title"/>
          </p:nvPr>
        </p:nvSpPr>
        <p:spPr>
          <a:xfrm>
            <a:off x="395926" y="273377"/>
            <a:ext cx="10119674" cy="694812"/>
          </a:xfrm>
        </p:spPr>
        <p:txBody>
          <a:bodyPr>
            <a:normAutofit/>
          </a:bodyPr>
          <a:lstStyle/>
          <a:p>
            <a:r>
              <a:rPr lang="sk-SK" sz="3200" b="1" dirty="0"/>
              <a:t>Priestorová diferenciácia pôd</a:t>
            </a:r>
            <a:endParaRPr lang="pt-BR" sz="3200" b="1" dirty="0"/>
          </a:p>
        </p:txBody>
      </p:sp>
      <p:sp>
        <p:nvSpPr>
          <p:cNvPr id="7" name="Zástupný objekt pre obsah 2">
            <a:extLst>
              <a:ext uri="{FF2B5EF4-FFF2-40B4-BE49-F238E27FC236}">
                <a16:creationId xmlns:a16="http://schemas.microsoft.com/office/drawing/2014/main" id="{8F4EE33E-B0F7-6662-5536-FEB222C53F13}"/>
              </a:ext>
            </a:extLst>
          </p:cNvPr>
          <p:cNvSpPr>
            <a:spLocks noGrp="1"/>
          </p:cNvSpPr>
          <p:nvPr>
            <p:ph idx="1"/>
          </p:nvPr>
        </p:nvSpPr>
        <p:spPr>
          <a:xfrm>
            <a:off x="304798" y="1082489"/>
            <a:ext cx="11887202" cy="5661210"/>
          </a:xfrm>
        </p:spPr>
        <p:txBody>
          <a:bodyPr>
            <a:noAutofit/>
          </a:bodyPr>
          <a:lstStyle/>
          <a:p>
            <a:pPr>
              <a:lnSpc>
                <a:spcPct val="150000"/>
              </a:lnSpc>
              <a:buClr>
                <a:schemeClr val="tx2">
                  <a:lumMod val="75000"/>
                </a:schemeClr>
              </a:buClr>
            </a:pPr>
            <a:r>
              <a:rPr lang="sk-SK" sz="1200" dirty="0"/>
              <a:t>Uvádzané skupiny pôd sú prevzaté z </a:t>
            </a:r>
            <a:r>
              <a:rPr lang="sk-SK" sz="1200" dirty="0" err="1"/>
              <a:t>morfogenetického</a:t>
            </a:r>
            <a:r>
              <a:rPr lang="sk-SK" sz="1200" dirty="0"/>
              <a:t> klasifikačného systému pôd Slovenska (</a:t>
            </a:r>
            <a:r>
              <a:rPr lang="sk-SK" sz="1200" dirty="0" err="1"/>
              <a:t>Societas</a:t>
            </a:r>
            <a:r>
              <a:rPr lang="sk-SK" sz="1200" dirty="0"/>
              <a:t> </a:t>
            </a:r>
            <a:r>
              <a:rPr lang="sk-SK" sz="1200" dirty="0" err="1"/>
              <a:t>pedologica</a:t>
            </a:r>
            <a:r>
              <a:rPr lang="sk-SK" sz="1200" dirty="0"/>
              <a:t> </a:t>
            </a:r>
            <a:r>
              <a:rPr lang="sk-SK" sz="1200" dirty="0" err="1"/>
              <a:t>slovaca</a:t>
            </a:r>
            <a:r>
              <a:rPr lang="sk-SK" sz="1200" dirty="0"/>
              <a:t>, 2014). </a:t>
            </a:r>
          </a:p>
          <a:p>
            <a:pPr>
              <a:lnSpc>
                <a:spcPct val="150000"/>
              </a:lnSpc>
              <a:buClr>
                <a:schemeClr val="tx2">
                  <a:lumMod val="75000"/>
                </a:schemeClr>
              </a:buClr>
            </a:pPr>
            <a:r>
              <a:rPr lang="sk-SK" sz="1200" dirty="0"/>
              <a:t>V ňom sú jednotlivé pôdne typy zaradené medzi nasledujúce skupiny pôd:</a:t>
            </a:r>
          </a:p>
          <a:p>
            <a:pPr lvl="1">
              <a:lnSpc>
                <a:spcPct val="150000"/>
              </a:lnSpc>
              <a:buClr>
                <a:schemeClr val="tx2">
                  <a:lumMod val="75000"/>
                </a:schemeClr>
              </a:buClr>
            </a:pPr>
            <a:r>
              <a:rPr lang="sk-SK" sz="1000" dirty="0"/>
              <a:t>iniciálne pôdy (</a:t>
            </a:r>
            <a:r>
              <a:rPr lang="sk-SK" sz="1000" dirty="0" err="1"/>
              <a:t>litozeme</a:t>
            </a:r>
            <a:r>
              <a:rPr lang="sk-SK" sz="1000" dirty="0"/>
              <a:t>, </a:t>
            </a:r>
            <a:r>
              <a:rPr lang="sk-SK" sz="1000" dirty="0" err="1"/>
              <a:t>rankre</a:t>
            </a:r>
            <a:r>
              <a:rPr lang="sk-SK" sz="1000" dirty="0"/>
              <a:t>, </a:t>
            </a:r>
            <a:r>
              <a:rPr lang="sk-SK" sz="1000" dirty="0" err="1"/>
              <a:t>regozeme</a:t>
            </a:r>
            <a:r>
              <a:rPr lang="sk-SK" sz="1000" dirty="0"/>
              <a:t>, </a:t>
            </a:r>
            <a:r>
              <a:rPr lang="sk-SK" sz="1000" dirty="0" err="1"/>
              <a:t>fluvizeme</a:t>
            </a:r>
            <a:r>
              <a:rPr lang="sk-SK" sz="1000" dirty="0"/>
              <a:t>)</a:t>
            </a:r>
          </a:p>
          <a:p>
            <a:pPr lvl="1">
              <a:lnSpc>
                <a:spcPct val="150000"/>
              </a:lnSpc>
              <a:buClr>
                <a:schemeClr val="tx2">
                  <a:lumMod val="75000"/>
                </a:schemeClr>
              </a:buClr>
            </a:pPr>
            <a:r>
              <a:rPr lang="sk-SK" sz="1000" dirty="0" err="1"/>
              <a:t>rendzinové</a:t>
            </a:r>
            <a:r>
              <a:rPr lang="sk-SK" sz="1000" dirty="0"/>
              <a:t> pôdy (</a:t>
            </a:r>
            <a:r>
              <a:rPr lang="sk-SK" sz="1000" dirty="0" err="1"/>
              <a:t>rendziny</a:t>
            </a:r>
            <a:r>
              <a:rPr lang="sk-SK" sz="1000" dirty="0"/>
              <a:t> a </a:t>
            </a:r>
            <a:r>
              <a:rPr lang="sk-SK" sz="1000" dirty="0" err="1"/>
              <a:t>pararendziny</a:t>
            </a:r>
            <a:r>
              <a:rPr lang="sk-SK" sz="1000" dirty="0"/>
              <a:t>)</a:t>
            </a:r>
          </a:p>
          <a:p>
            <a:pPr lvl="1">
              <a:lnSpc>
                <a:spcPct val="150000"/>
              </a:lnSpc>
              <a:buClr>
                <a:schemeClr val="tx2">
                  <a:lumMod val="75000"/>
                </a:schemeClr>
              </a:buClr>
            </a:pPr>
            <a:r>
              <a:rPr lang="sk-SK" sz="1000" dirty="0" err="1"/>
              <a:t>molické</a:t>
            </a:r>
            <a:r>
              <a:rPr lang="sk-SK" sz="1000" dirty="0"/>
              <a:t> pôdy (černozeme a </a:t>
            </a:r>
            <a:r>
              <a:rPr lang="sk-SK" sz="1000" dirty="0" err="1"/>
              <a:t>čiernice</a:t>
            </a:r>
            <a:r>
              <a:rPr lang="sk-SK" sz="1000" dirty="0"/>
              <a:t>)</a:t>
            </a:r>
          </a:p>
          <a:p>
            <a:pPr lvl="1">
              <a:lnSpc>
                <a:spcPct val="150000"/>
              </a:lnSpc>
              <a:buClr>
                <a:schemeClr val="tx2">
                  <a:lumMod val="75000"/>
                </a:schemeClr>
              </a:buClr>
            </a:pPr>
            <a:r>
              <a:rPr lang="sk-SK" sz="1000" dirty="0" err="1"/>
              <a:t>vertické</a:t>
            </a:r>
            <a:r>
              <a:rPr lang="sk-SK" sz="1000" dirty="0"/>
              <a:t> pôdy (</a:t>
            </a:r>
            <a:r>
              <a:rPr lang="sk-SK" sz="1000" dirty="0" err="1"/>
              <a:t>smonice</a:t>
            </a:r>
            <a:r>
              <a:rPr lang="sk-SK" sz="1000" dirty="0"/>
              <a:t>)</a:t>
            </a:r>
          </a:p>
          <a:p>
            <a:pPr lvl="1">
              <a:lnSpc>
                <a:spcPct val="150000"/>
              </a:lnSpc>
              <a:buClr>
                <a:schemeClr val="tx2">
                  <a:lumMod val="75000"/>
                </a:schemeClr>
              </a:buClr>
            </a:pPr>
            <a:r>
              <a:rPr lang="sk-SK" sz="1000" dirty="0" err="1"/>
              <a:t>umbrické</a:t>
            </a:r>
            <a:r>
              <a:rPr lang="sk-SK" sz="1000" dirty="0"/>
              <a:t> pôdy (</a:t>
            </a:r>
            <a:r>
              <a:rPr lang="sk-SK" sz="1000" dirty="0" err="1"/>
              <a:t>umbrizeme</a:t>
            </a:r>
            <a:r>
              <a:rPr lang="sk-SK" sz="1000" dirty="0"/>
              <a:t>)</a:t>
            </a:r>
          </a:p>
          <a:p>
            <a:pPr lvl="1">
              <a:lnSpc>
                <a:spcPct val="150000"/>
              </a:lnSpc>
              <a:buClr>
                <a:schemeClr val="tx2">
                  <a:lumMod val="75000"/>
                </a:schemeClr>
              </a:buClr>
            </a:pPr>
            <a:r>
              <a:rPr lang="sk-SK" sz="1000" dirty="0" err="1"/>
              <a:t>ilimerické</a:t>
            </a:r>
            <a:r>
              <a:rPr lang="sk-SK" sz="1000" dirty="0"/>
              <a:t> pôdy (</a:t>
            </a:r>
            <a:r>
              <a:rPr lang="sk-SK" sz="1000" dirty="0" err="1"/>
              <a:t>hnedozeme</a:t>
            </a:r>
            <a:r>
              <a:rPr lang="sk-SK" sz="1000" dirty="0"/>
              <a:t> a </a:t>
            </a:r>
            <a:r>
              <a:rPr lang="sk-SK" sz="1000" dirty="0" err="1"/>
              <a:t>luvizeme</a:t>
            </a:r>
            <a:r>
              <a:rPr lang="sk-SK" sz="1000" dirty="0"/>
              <a:t>)</a:t>
            </a:r>
          </a:p>
          <a:p>
            <a:pPr lvl="1">
              <a:lnSpc>
                <a:spcPct val="150000"/>
              </a:lnSpc>
              <a:buClr>
                <a:schemeClr val="tx2">
                  <a:lumMod val="75000"/>
                </a:schemeClr>
              </a:buClr>
            </a:pPr>
            <a:r>
              <a:rPr lang="sk-SK" sz="1000" dirty="0" err="1"/>
              <a:t>kambické</a:t>
            </a:r>
            <a:r>
              <a:rPr lang="sk-SK" sz="1000" dirty="0"/>
              <a:t> pôdy (</a:t>
            </a:r>
            <a:r>
              <a:rPr lang="sk-SK" sz="1000" dirty="0" err="1"/>
              <a:t>kambizeme</a:t>
            </a:r>
            <a:r>
              <a:rPr lang="sk-SK" sz="1000" dirty="0"/>
              <a:t>)</a:t>
            </a:r>
          </a:p>
          <a:p>
            <a:pPr lvl="1">
              <a:lnSpc>
                <a:spcPct val="150000"/>
              </a:lnSpc>
              <a:buClr>
                <a:schemeClr val="tx2">
                  <a:lumMod val="75000"/>
                </a:schemeClr>
              </a:buClr>
            </a:pPr>
            <a:r>
              <a:rPr lang="sk-SK" sz="1000" dirty="0" err="1"/>
              <a:t>andozemné</a:t>
            </a:r>
            <a:r>
              <a:rPr lang="sk-SK" sz="1000" dirty="0"/>
              <a:t> pôdy (</a:t>
            </a:r>
            <a:r>
              <a:rPr lang="sk-SK" sz="1000" dirty="0" err="1"/>
              <a:t>andozeme</a:t>
            </a:r>
            <a:r>
              <a:rPr lang="sk-SK" sz="1000" dirty="0"/>
              <a:t>)</a:t>
            </a:r>
          </a:p>
          <a:p>
            <a:pPr lvl="1">
              <a:lnSpc>
                <a:spcPct val="150000"/>
              </a:lnSpc>
              <a:buClr>
                <a:schemeClr val="tx2">
                  <a:lumMod val="75000"/>
                </a:schemeClr>
              </a:buClr>
            </a:pPr>
            <a:r>
              <a:rPr lang="sk-SK" sz="1000" dirty="0"/>
              <a:t>podzolové pôdy (podzoly)</a:t>
            </a:r>
          </a:p>
          <a:p>
            <a:pPr lvl="1">
              <a:lnSpc>
                <a:spcPct val="150000"/>
              </a:lnSpc>
              <a:buClr>
                <a:schemeClr val="tx2">
                  <a:lumMod val="75000"/>
                </a:schemeClr>
              </a:buClr>
            </a:pPr>
            <a:r>
              <a:rPr lang="sk-SK" sz="1000" dirty="0" err="1"/>
              <a:t>hygromorfné</a:t>
            </a:r>
            <a:r>
              <a:rPr lang="sk-SK" sz="1000" dirty="0"/>
              <a:t> pôdy (</a:t>
            </a:r>
            <a:r>
              <a:rPr lang="sk-SK" sz="1000" dirty="0" err="1"/>
              <a:t>pseudogleje</a:t>
            </a:r>
            <a:r>
              <a:rPr lang="sk-SK" sz="1000" dirty="0"/>
              <a:t> a gleje)</a:t>
            </a:r>
          </a:p>
          <a:p>
            <a:pPr lvl="1">
              <a:lnSpc>
                <a:spcPct val="150000"/>
              </a:lnSpc>
              <a:buClr>
                <a:schemeClr val="tx2">
                  <a:lumMod val="75000"/>
                </a:schemeClr>
              </a:buClr>
            </a:pPr>
            <a:r>
              <a:rPr lang="sk-SK" sz="1000" dirty="0"/>
              <a:t>organické pôdy (</a:t>
            </a:r>
            <a:r>
              <a:rPr lang="sk-SK" sz="1000" dirty="0" err="1"/>
              <a:t>organozeme</a:t>
            </a:r>
            <a:r>
              <a:rPr lang="sk-SK" sz="1000" dirty="0"/>
              <a:t>)</a:t>
            </a:r>
          </a:p>
          <a:p>
            <a:pPr lvl="1">
              <a:lnSpc>
                <a:spcPct val="150000"/>
              </a:lnSpc>
              <a:buClr>
                <a:schemeClr val="tx2">
                  <a:lumMod val="75000"/>
                </a:schemeClr>
              </a:buClr>
            </a:pPr>
            <a:r>
              <a:rPr lang="sk-SK" sz="1000" dirty="0" err="1"/>
              <a:t>salinické</a:t>
            </a:r>
            <a:r>
              <a:rPr lang="sk-SK" sz="1000" dirty="0"/>
              <a:t> pôdy (slaniská a slance)</a:t>
            </a:r>
          </a:p>
          <a:p>
            <a:pPr lvl="1">
              <a:lnSpc>
                <a:spcPct val="150000"/>
              </a:lnSpc>
              <a:buClr>
                <a:schemeClr val="tx2">
                  <a:lumMod val="75000"/>
                </a:schemeClr>
              </a:buClr>
            </a:pPr>
            <a:r>
              <a:rPr lang="sk-SK" sz="1000" dirty="0" err="1"/>
              <a:t>kultizemné</a:t>
            </a:r>
            <a:r>
              <a:rPr lang="sk-SK" sz="1000" dirty="0"/>
              <a:t> pôdy (</a:t>
            </a:r>
            <a:r>
              <a:rPr lang="sk-SK" sz="1000" dirty="0" err="1"/>
              <a:t>kultizeme</a:t>
            </a:r>
            <a:r>
              <a:rPr lang="sk-SK" sz="1000" dirty="0"/>
              <a:t> a </a:t>
            </a:r>
            <a:r>
              <a:rPr lang="sk-SK" sz="1000" dirty="0" err="1"/>
              <a:t>hortizeme</a:t>
            </a:r>
            <a:r>
              <a:rPr lang="sk-SK" sz="1000" dirty="0"/>
              <a:t>)</a:t>
            </a:r>
          </a:p>
          <a:p>
            <a:pPr lvl="1">
              <a:lnSpc>
                <a:spcPct val="150000"/>
              </a:lnSpc>
              <a:buClr>
                <a:schemeClr val="tx2">
                  <a:lumMod val="75000"/>
                </a:schemeClr>
              </a:buClr>
            </a:pPr>
            <a:r>
              <a:rPr lang="sk-SK" sz="1000" dirty="0" err="1"/>
              <a:t>technogénne</a:t>
            </a:r>
            <a:r>
              <a:rPr lang="sk-SK" sz="1000" dirty="0"/>
              <a:t> pôdy (</a:t>
            </a:r>
            <a:r>
              <a:rPr lang="sk-SK" sz="1000" dirty="0" err="1"/>
              <a:t>antrozeme</a:t>
            </a:r>
            <a:r>
              <a:rPr lang="sk-SK" sz="1000" dirty="0"/>
              <a:t> a </a:t>
            </a:r>
            <a:r>
              <a:rPr lang="sk-SK" sz="1000" dirty="0" err="1"/>
              <a:t>technozeme</a:t>
            </a:r>
            <a:r>
              <a:rPr lang="sk-SK" sz="1000" dirty="0"/>
              <a:t>)</a:t>
            </a:r>
          </a:p>
        </p:txBody>
      </p:sp>
      <p:sp>
        <p:nvSpPr>
          <p:cNvPr id="3" name="Zástupný objekt pre obsah 2">
            <a:extLst>
              <a:ext uri="{FF2B5EF4-FFF2-40B4-BE49-F238E27FC236}">
                <a16:creationId xmlns:a16="http://schemas.microsoft.com/office/drawing/2014/main" id="{F9A80C3F-12A8-C686-8D9B-E397CD1B9C88}"/>
              </a:ext>
            </a:extLst>
          </p:cNvPr>
          <p:cNvSpPr txBox="1">
            <a:spLocks/>
          </p:cNvSpPr>
          <p:nvPr/>
        </p:nvSpPr>
        <p:spPr>
          <a:xfrm>
            <a:off x="4886325" y="2015939"/>
            <a:ext cx="7305675" cy="566121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nSpc>
                <a:spcPct val="150000"/>
              </a:lnSpc>
              <a:buClr>
                <a:schemeClr val="tx2">
                  <a:lumMod val="75000"/>
                </a:schemeClr>
              </a:buClr>
            </a:pPr>
            <a:r>
              <a:rPr lang="sk-SK" sz="1200" b="1" dirty="0"/>
              <a:t>Na základe podmienok výskytu </a:t>
            </a:r>
            <a:r>
              <a:rPr lang="sk-SK" sz="1200" dirty="0"/>
              <a:t>môže byť jedna pôda zaradená </a:t>
            </a:r>
            <a:r>
              <a:rPr lang="sk-SK" sz="1200" b="1" dirty="0"/>
              <a:t>aj medzi </a:t>
            </a:r>
            <a:r>
              <a:rPr lang="sk-SK" sz="1200" b="1" dirty="0" err="1"/>
              <a:t>zonálne</a:t>
            </a:r>
            <a:r>
              <a:rPr lang="sk-SK" sz="1200" b="1" dirty="0"/>
              <a:t> </a:t>
            </a:r>
            <a:r>
              <a:rPr lang="sk-SK" sz="1200" dirty="0"/>
              <a:t>a </a:t>
            </a:r>
            <a:r>
              <a:rPr lang="sk-SK" sz="1200" b="1" dirty="0"/>
              <a:t>aj medzi </a:t>
            </a:r>
            <a:r>
              <a:rPr lang="sk-SK" sz="1200" b="1" dirty="0" err="1"/>
              <a:t>intrazonálne</a:t>
            </a:r>
            <a:r>
              <a:rPr lang="sk-SK" sz="1200" b="1" dirty="0"/>
              <a:t> </a:t>
            </a:r>
            <a:r>
              <a:rPr lang="sk-SK" sz="1200" dirty="0"/>
              <a:t>pôdy </a:t>
            </a:r>
            <a:r>
              <a:rPr lang="sk-SK" sz="1200" b="1" dirty="0"/>
              <a:t>alebo </a:t>
            </a:r>
            <a:r>
              <a:rPr lang="sk-SK" sz="1200" b="1" dirty="0" err="1"/>
              <a:t>azonálne</a:t>
            </a:r>
            <a:r>
              <a:rPr lang="sk-SK" sz="1200" b="1" dirty="0"/>
              <a:t> </a:t>
            </a:r>
            <a:r>
              <a:rPr lang="sk-SK" sz="1200" dirty="0"/>
              <a:t>pôdy. </a:t>
            </a:r>
            <a:r>
              <a:rPr lang="sk-SK" sz="1200" b="1" dirty="0"/>
              <a:t>Závisí to od charakteru podmienok</a:t>
            </a:r>
            <a:r>
              <a:rPr lang="sk-SK" sz="1200" dirty="0"/>
              <a:t>, ktoré na danom mieste pôsobili pri ich vzniku a ktoré pôsobia na ich súčasný vývoj.</a:t>
            </a:r>
          </a:p>
          <a:p>
            <a:pPr>
              <a:lnSpc>
                <a:spcPct val="150000"/>
              </a:lnSpc>
              <a:buClr>
                <a:schemeClr val="tx2">
                  <a:lumMod val="75000"/>
                </a:schemeClr>
              </a:buClr>
            </a:pPr>
            <a:r>
              <a:rPr lang="sk-SK" sz="1200" dirty="0"/>
              <a:t>Medzi pôdy so </a:t>
            </a:r>
            <a:r>
              <a:rPr lang="sk-SK" sz="1200" dirty="0" err="1"/>
              <a:t>zonálnym</a:t>
            </a:r>
            <a:r>
              <a:rPr lang="sk-SK" sz="1200" dirty="0"/>
              <a:t>, </a:t>
            </a:r>
            <a:r>
              <a:rPr lang="sk-SK" sz="1200" dirty="0" err="1"/>
              <a:t>intrazonálnym</a:t>
            </a:r>
            <a:r>
              <a:rPr lang="sk-SK" sz="1200" dirty="0"/>
              <a:t> a </a:t>
            </a:r>
            <a:r>
              <a:rPr lang="sk-SK" sz="1200" dirty="0" err="1"/>
              <a:t>azonálnym</a:t>
            </a:r>
            <a:r>
              <a:rPr lang="sk-SK" sz="1200" dirty="0"/>
              <a:t> výskytom môžeme zaradiť nasledujúce pôdne typy alebo referenčné skupiny pôd:</a:t>
            </a:r>
          </a:p>
          <a:p>
            <a:pPr lvl="1">
              <a:lnSpc>
                <a:spcPct val="150000"/>
              </a:lnSpc>
              <a:buClr>
                <a:schemeClr val="tx2">
                  <a:lumMod val="75000"/>
                </a:schemeClr>
              </a:buClr>
            </a:pPr>
            <a:r>
              <a:rPr lang="sk-SK" sz="1000" dirty="0"/>
              <a:t>A. </a:t>
            </a:r>
            <a:r>
              <a:rPr lang="sk-SK" sz="1000" dirty="0" err="1"/>
              <a:t>zonálny</a:t>
            </a:r>
            <a:r>
              <a:rPr lang="sk-SK" sz="1000" dirty="0"/>
              <a:t> výskyt: CR, PZ-PZ, AB, LM-LV, PH, HM, ČM-CH, KS, AC, LX, AL, NT, FR;</a:t>
            </a:r>
          </a:p>
          <a:p>
            <a:pPr lvl="1">
              <a:lnSpc>
                <a:spcPct val="150000"/>
              </a:lnSpc>
              <a:buClr>
                <a:schemeClr val="tx2">
                  <a:lumMod val="75000"/>
                </a:schemeClr>
              </a:buClr>
            </a:pPr>
            <a:r>
              <a:rPr lang="sk-SK" sz="1000" dirty="0"/>
              <a:t>B. </a:t>
            </a:r>
            <a:r>
              <a:rPr lang="sk-SK" sz="1000" dirty="0" err="1"/>
              <a:t>intrazonálny</a:t>
            </a:r>
            <a:r>
              <a:rPr lang="sk-SK" sz="1000" dirty="0"/>
              <a:t> výskyt: CR, PZ-PZ, AB, LM-LV, PH, HM, ČM-CH, KS, AC, LX, AL, NT, FR, LI, RN-LP, UM-UM, KM-CM, PG-PL, AB;</a:t>
            </a:r>
          </a:p>
          <a:p>
            <a:pPr lvl="1">
              <a:lnSpc>
                <a:spcPct val="150000"/>
              </a:lnSpc>
              <a:buClr>
                <a:schemeClr val="tx2">
                  <a:lumMod val="75000"/>
                </a:schemeClr>
              </a:buClr>
            </a:pPr>
            <a:r>
              <a:rPr lang="sk-SK" sz="1000" dirty="0"/>
              <a:t>C. </a:t>
            </a:r>
            <a:r>
              <a:rPr lang="sk-SK" sz="1000" dirty="0" err="1"/>
              <a:t>azonálny</a:t>
            </a:r>
            <a:r>
              <a:rPr lang="sk-SK" sz="1000" dirty="0"/>
              <a:t> výskyt: PZ-PZ, LM-LV, LI, RN-LP, UM-UM, KM-CM, PG-PL, OM-HS, FM-FL, RA, PR, ČA, SA-VR, AM-AN, GL-GL, SK-SC, SC-SN, KT-AT, HZ, PT, TZ-TC, ST, GY, DU, CL, AR, RM-RG.</a:t>
            </a:r>
          </a:p>
          <a:p>
            <a:pPr>
              <a:lnSpc>
                <a:spcPct val="150000"/>
              </a:lnSpc>
              <a:buClr>
                <a:schemeClr val="tx2">
                  <a:lumMod val="75000"/>
                </a:schemeClr>
              </a:buClr>
            </a:pPr>
            <a:r>
              <a:rPr lang="sk-SK" sz="1200" dirty="0"/>
              <a:t>Zatriedenie pôd do troch predošlých skupín musíme chápať len ako jednu z možností, ktorá vychádza z pravidla, že </a:t>
            </a:r>
            <a:r>
              <a:rPr lang="sk-SK" sz="1200" b="1" dirty="0"/>
              <a:t>k </a:t>
            </a:r>
            <a:r>
              <a:rPr lang="sk-SK" sz="1200" b="1" dirty="0" err="1"/>
              <a:t>intrazonálnym</a:t>
            </a:r>
            <a:r>
              <a:rPr lang="sk-SK" sz="1200" b="1" dirty="0"/>
              <a:t> pôdam </a:t>
            </a:r>
            <a:r>
              <a:rPr lang="sk-SK" sz="1200" dirty="0"/>
              <a:t>boli zaradené pôdy, ktoré reprezentujú </a:t>
            </a:r>
            <a:r>
              <a:rPr lang="sk-SK" sz="1200" b="1" dirty="0"/>
              <a:t>predhorskú </a:t>
            </a:r>
            <a:r>
              <a:rPr lang="sk-SK" sz="1200" b="1" dirty="0" err="1"/>
              <a:t>zonálnosť</a:t>
            </a:r>
            <a:r>
              <a:rPr lang="sk-SK" sz="1200" b="1" dirty="0"/>
              <a:t> </a:t>
            </a:r>
            <a:r>
              <a:rPr lang="sk-SK" sz="1200" dirty="0"/>
              <a:t>a </a:t>
            </a:r>
            <a:r>
              <a:rPr lang="sk-SK" sz="1200" b="1" dirty="0"/>
              <a:t>výškovú stupňovitosť </a:t>
            </a:r>
            <a:r>
              <a:rPr lang="sk-SK" sz="1200" dirty="0"/>
              <a:t>pôd. Z tohto dôvodu boli medzi </a:t>
            </a:r>
            <a:r>
              <a:rPr lang="sk-SK" sz="1200" dirty="0" err="1"/>
              <a:t>intrazonálne</a:t>
            </a:r>
            <a:r>
              <a:rPr lang="sk-SK" sz="1200" dirty="0"/>
              <a:t> pôdy zaradené aj </a:t>
            </a:r>
            <a:r>
              <a:rPr lang="sk-SK" sz="1200" dirty="0" err="1"/>
              <a:t>pseudogleje</a:t>
            </a:r>
            <a:r>
              <a:rPr lang="sk-SK" sz="1200" dirty="0"/>
              <a:t> (</a:t>
            </a:r>
            <a:r>
              <a:rPr lang="sk-SK" sz="1200" dirty="0" err="1"/>
              <a:t>planosoly</a:t>
            </a:r>
            <a:r>
              <a:rPr lang="sk-SK" sz="1200" dirty="0"/>
              <a:t>) a </a:t>
            </a:r>
            <a:r>
              <a:rPr lang="sk-SK" sz="1200" dirty="0" err="1"/>
              <a:t>kambizeme</a:t>
            </a:r>
            <a:r>
              <a:rPr lang="sk-SK" sz="1200" dirty="0"/>
              <a:t> (</a:t>
            </a:r>
            <a:r>
              <a:rPr lang="sk-SK" sz="1200" dirty="0" err="1"/>
              <a:t>kambisoly</a:t>
            </a:r>
            <a:r>
              <a:rPr lang="sk-SK" sz="1200" dirty="0"/>
              <a:t>), pričom tieto pôdy nie sú vždy zaraďované medzi </a:t>
            </a:r>
            <a:r>
              <a:rPr lang="sk-SK" sz="1200" dirty="0" err="1"/>
              <a:t>intrazonálne</a:t>
            </a:r>
            <a:r>
              <a:rPr lang="sk-SK" sz="1200" dirty="0"/>
              <a:t> pôdy.</a:t>
            </a:r>
          </a:p>
        </p:txBody>
      </p:sp>
    </p:spTree>
    <p:extLst>
      <p:ext uri="{BB962C8B-B14F-4D97-AF65-F5344CB8AC3E}">
        <p14:creationId xmlns:p14="http://schemas.microsoft.com/office/powerpoint/2010/main" val="364956581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ó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Ió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ó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12849</TotalTime>
  <Words>12383</Words>
  <Application>Microsoft Office PowerPoint</Application>
  <PresentationFormat>Widescreen</PresentationFormat>
  <Paragraphs>512</Paragraphs>
  <Slides>76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76</vt:i4>
      </vt:variant>
    </vt:vector>
  </HeadingPairs>
  <TitlesOfParts>
    <vt:vector size="80" baseType="lpstr">
      <vt:lpstr>Arial</vt:lpstr>
      <vt:lpstr>Century Gothic</vt:lpstr>
      <vt:lpstr>Wingdings 3</vt:lpstr>
      <vt:lpstr>Ión</vt:lpstr>
      <vt:lpstr>5. Zonalita pôd</vt:lpstr>
      <vt:lpstr>Zákonitosti rozšírenia pôd</vt:lpstr>
      <vt:lpstr>Zákonitosti rozšírenia pôd</vt:lpstr>
      <vt:lpstr>Zákonitosti rozšírenia pôd</vt:lpstr>
      <vt:lpstr>Zákonitosti rozšírenia pôd</vt:lpstr>
      <vt:lpstr>Priestorová diferenciácia pôd</vt:lpstr>
      <vt:lpstr>Priestorová diferenciácia pôd</vt:lpstr>
      <vt:lpstr>Priestorová diferenciácia pôd</vt:lpstr>
      <vt:lpstr>Priestorová diferenciácia pôd</vt:lpstr>
      <vt:lpstr>Priestorová diferenciácia pôd</vt:lpstr>
      <vt:lpstr>Priestorová diferenciácia pôd</vt:lpstr>
      <vt:lpstr>Predhorská zonálnosť</vt:lpstr>
      <vt:lpstr>Predhorská zonálnosť</vt:lpstr>
      <vt:lpstr>Vplyv mezoreliéfu</vt:lpstr>
      <vt:lpstr>Vplyv mezoreliéfu</vt:lpstr>
      <vt:lpstr>Hydrologické podmienky</vt:lpstr>
      <vt:lpstr>Geologické podmienky</vt:lpstr>
      <vt:lpstr>Vplyv vegetácie</vt:lpstr>
      <vt:lpstr>Vplyv vegetácie</vt:lpstr>
      <vt:lpstr>Pôdy v regionálnej a planetárnej dimenzii</vt:lpstr>
      <vt:lpstr>Provincionálnosť pôdnej pokrývky</vt:lpstr>
      <vt:lpstr>Výšková stupňovitosť pôd</vt:lpstr>
      <vt:lpstr>Výšková stupňovitosť pôd</vt:lpstr>
      <vt:lpstr>Vplyv reliéfu</vt:lpstr>
      <vt:lpstr>Vplyv reliéfu</vt:lpstr>
      <vt:lpstr>Vertikálna zonálnosť pôd</vt:lpstr>
      <vt:lpstr>Vertikálna zonálnosť pôd</vt:lpstr>
      <vt:lpstr>Horizontalna zonálnosť pôd sveta</vt:lpstr>
      <vt:lpstr>Horizontalna zonálnosť pôd sveta</vt:lpstr>
      <vt:lpstr>Horizontalna zonálnosť pôd sveta</vt:lpstr>
      <vt:lpstr>Horizontalna zonálnosť pôd sveta</vt:lpstr>
      <vt:lpstr>Horizontalna zonálnosť pôd sveta</vt:lpstr>
      <vt:lpstr>Horizontalna zonálnosť pôd sveta</vt:lpstr>
      <vt:lpstr>Horizontalna zonálnosť pôd sveta</vt:lpstr>
      <vt:lpstr>PowerPoint Presentation</vt:lpstr>
      <vt:lpstr>PowerPoint Presentation</vt:lpstr>
      <vt:lpstr>Pôdy Ázie</vt:lpstr>
      <vt:lpstr>PowerPoint Presentation</vt:lpstr>
      <vt:lpstr>Pôdy Afriky</vt:lpstr>
      <vt:lpstr>PowerPoint Presentation</vt:lpstr>
      <vt:lpstr>Pôdy Austrálie a Nového Zélandu</vt:lpstr>
      <vt:lpstr>PowerPoint Presentation</vt:lpstr>
      <vt:lpstr>Pôdy Severnej Ameriky</vt:lpstr>
      <vt:lpstr>PowerPoint Presentation</vt:lpstr>
      <vt:lpstr>Pôdy Južnej Ameriky</vt:lpstr>
      <vt:lpstr>PowerPoint Presentation</vt:lpstr>
      <vt:lpstr>Pôdy Európy</vt:lpstr>
      <vt:lpstr>Vybrané pôdne typy strednej Európy a Slovenska</vt:lpstr>
      <vt:lpstr>Vybrané pôdne typy Európy</vt:lpstr>
      <vt:lpstr>Vybrané pôdne typy Európy</vt:lpstr>
      <vt:lpstr>Vybrané pôdne typy Európy</vt:lpstr>
      <vt:lpstr>Vybrané pôdne typy Európy</vt:lpstr>
      <vt:lpstr>Vybrané pôdne typy Európy</vt:lpstr>
      <vt:lpstr>Vybrané pôdne typy Európy</vt:lpstr>
      <vt:lpstr>Vybrané pôdne typy Európy</vt:lpstr>
      <vt:lpstr>Vybrané pôdne typy Európy</vt:lpstr>
      <vt:lpstr>Vybrané pôdne typy Európy</vt:lpstr>
      <vt:lpstr>Vybrané pôdne typy Európy</vt:lpstr>
      <vt:lpstr>Vybrané pôdne typy Európy</vt:lpstr>
      <vt:lpstr>Vybrané pôdne typy Európy</vt:lpstr>
      <vt:lpstr>Vybrané pôdne typy strednej Európy a Slovenska</vt:lpstr>
      <vt:lpstr>Starostlivosť o pôdu a jej ohrozenie</vt:lpstr>
      <vt:lpstr>Zelené hnojenie a Kompostovanie </vt:lpstr>
      <vt:lpstr>Ohrozenie pôdy</vt:lpstr>
      <vt:lpstr>Vybrané procesy fyzikálnej degradácie pôd</vt:lpstr>
      <vt:lpstr>Vodná erózia</vt:lpstr>
      <vt:lpstr>Vodná erózia</vt:lpstr>
      <vt:lpstr>Vodná erózia</vt:lpstr>
      <vt:lpstr>Príklady erózie pôdy v rôznych oblastiach</vt:lpstr>
      <vt:lpstr>Erózia po lesných požiaroch </vt:lpstr>
      <vt:lpstr>Intenzívna urbanizácia</vt:lpstr>
      <vt:lpstr>Intenzívna urbanizácia a prekrytie pôdy</vt:lpstr>
      <vt:lpstr>Intenzívna urbanizácia a prekrytie pôdy</vt:lpstr>
      <vt:lpstr>Intenzívna urbanizácia a prekrytie pôdy</vt:lpstr>
      <vt:lpstr>Ohrozenie pôdy hospodárskymi aktivitami</vt:lpstr>
      <vt:lpstr>Zdroje prednášok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Geografia atmosféry  a hydrosféry</dc:title>
  <dc:creator>Jozef Šupinský</dc:creator>
  <cp:lastModifiedBy>Jozef Šupinský</cp:lastModifiedBy>
  <cp:revision>241</cp:revision>
  <dcterms:created xsi:type="dcterms:W3CDTF">2022-09-18T09:08:28Z</dcterms:created>
  <dcterms:modified xsi:type="dcterms:W3CDTF">2025-03-18T11:41:56Z</dcterms:modified>
</cp:coreProperties>
</file>