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447" r:id="rId3"/>
    <p:sldId id="448" r:id="rId4"/>
    <p:sldId id="477" r:id="rId5"/>
    <p:sldId id="449" r:id="rId6"/>
    <p:sldId id="450" r:id="rId7"/>
    <p:sldId id="451" r:id="rId8"/>
    <p:sldId id="308" r:id="rId9"/>
    <p:sldId id="434" r:id="rId10"/>
    <p:sldId id="435" r:id="rId11"/>
    <p:sldId id="436" r:id="rId12"/>
    <p:sldId id="437" r:id="rId13"/>
    <p:sldId id="439" r:id="rId14"/>
    <p:sldId id="438" r:id="rId15"/>
    <p:sldId id="440" r:id="rId16"/>
    <p:sldId id="441" r:id="rId17"/>
    <p:sldId id="478" r:id="rId18"/>
    <p:sldId id="442" r:id="rId19"/>
    <p:sldId id="443" r:id="rId20"/>
    <p:sldId id="444" r:id="rId21"/>
    <p:sldId id="465" r:id="rId22"/>
    <p:sldId id="470" r:id="rId23"/>
    <p:sldId id="480" r:id="rId24"/>
    <p:sldId id="473" r:id="rId25"/>
    <p:sldId id="471" r:id="rId26"/>
    <p:sldId id="476" r:id="rId27"/>
    <p:sldId id="479" r:id="rId28"/>
    <p:sldId id="474" r:id="rId29"/>
    <p:sldId id="466" r:id="rId30"/>
    <p:sldId id="475" r:id="rId31"/>
    <p:sldId id="468" r:id="rId32"/>
    <p:sldId id="481" r:id="rId33"/>
    <p:sldId id="469" r:id="rId34"/>
    <p:sldId id="467" r:id="rId35"/>
    <p:sldId id="482" r:id="rId36"/>
    <p:sldId id="485" r:id="rId37"/>
    <p:sldId id="486" r:id="rId38"/>
    <p:sldId id="494" r:id="rId39"/>
    <p:sldId id="483" r:id="rId40"/>
    <p:sldId id="495" r:id="rId41"/>
    <p:sldId id="484" r:id="rId42"/>
    <p:sldId id="487" r:id="rId43"/>
    <p:sldId id="488" r:id="rId44"/>
    <p:sldId id="489" r:id="rId45"/>
    <p:sldId id="490" r:id="rId46"/>
    <p:sldId id="491" r:id="rId47"/>
    <p:sldId id="492" r:id="rId48"/>
    <p:sldId id="493" r:id="rId49"/>
    <p:sldId id="452" r:id="rId50"/>
    <p:sldId id="453" r:id="rId51"/>
    <p:sldId id="455" r:id="rId52"/>
    <p:sldId id="456" r:id="rId53"/>
    <p:sldId id="457" r:id="rId54"/>
    <p:sldId id="458" r:id="rId55"/>
    <p:sldId id="459" r:id="rId56"/>
    <p:sldId id="460" r:id="rId57"/>
    <p:sldId id="461" r:id="rId58"/>
    <p:sldId id="462" r:id="rId59"/>
    <p:sldId id="463" r:id="rId60"/>
    <p:sldId id="464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vetlý štý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1476" y="780"/>
      </p:cViewPr>
      <p:guideLst>
        <p:guide orient="horz" pos="12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4873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3247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335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sk-SK"/>
              <a:t>Kliknite sem a upravte štýly predlohy textu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1109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0514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945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58196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745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399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84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1275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132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8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3681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888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852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178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40142C4-5240-4E93-8775-A104028A75FC}" type="datetimeFigureOut">
              <a:rPr lang="sk-SK" smtClean="0"/>
              <a:t>10. 3. 2025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9609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793" y="2514600"/>
            <a:ext cx="5930819" cy="19431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Klasifikačné systémy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09811DF6-66E4-43D5-B564-315179653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81964" cy="6858000"/>
          </a:xfrm>
          <a:custGeom>
            <a:avLst/>
            <a:gdLst>
              <a:gd name="connsiteX0" fmla="*/ 3137249 w 4481964"/>
              <a:gd name="connsiteY0" fmla="*/ 0 h 6858000"/>
              <a:gd name="connsiteX1" fmla="*/ 4480787 w 4481964"/>
              <a:gd name="connsiteY1" fmla="*/ 0 h 6858000"/>
              <a:gd name="connsiteX2" fmla="*/ 4455742 w 4481964"/>
              <a:gd name="connsiteY2" fmla="*/ 155676 h 6858000"/>
              <a:gd name="connsiteX3" fmla="*/ 4431873 w 4481964"/>
              <a:gd name="connsiteY3" fmla="*/ 310667 h 6858000"/>
              <a:gd name="connsiteX4" fmla="*/ 4408509 w 4481964"/>
              <a:gd name="connsiteY4" fmla="*/ 466344 h 6858000"/>
              <a:gd name="connsiteX5" fmla="*/ 4388506 w 4481964"/>
              <a:gd name="connsiteY5" fmla="*/ 622706 h 6858000"/>
              <a:gd name="connsiteX6" fmla="*/ 4368335 w 4481964"/>
              <a:gd name="connsiteY6" fmla="*/ 778383 h 6858000"/>
              <a:gd name="connsiteX7" fmla="*/ 4349509 w 4481964"/>
              <a:gd name="connsiteY7" fmla="*/ 934745 h 6858000"/>
              <a:gd name="connsiteX8" fmla="*/ 4333373 w 4481964"/>
              <a:gd name="connsiteY8" fmla="*/ 1089050 h 6858000"/>
              <a:gd name="connsiteX9" fmla="*/ 4318077 w 4481964"/>
              <a:gd name="connsiteY9" fmla="*/ 1245413 h 6858000"/>
              <a:gd name="connsiteX10" fmla="*/ 4304125 w 4481964"/>
              <a:gd name="connsiteY10" fmla="*/ 1401089 h 6858000"/>
              <a:gd name="connsiteX11" fmla="*/ 4292023 w 4481964"/>
              <a:gd name="connsiteY11" fmla="*/ 1554023 h 6858000"/>
              <a:gd name="connsiteX12" fmla="*/ 4279920 w 4481964"/>
              <a:gd name="connsiteY12" fmla="*/ 1709013 h 6858000"/>
              <a:gd name="connsiteX13" fmla="*/ 4269835 w 4481964"/>
              <a:gd name="connsiteY13" fmla="*/ 1861947 h 6858000"/>
              <a:gd name="connsiteX14" fmla="*/ 4261935 w 4481964"/>
              <a:gd name="connsiteY14" fmla="*/ 2014880 h 6858000"/>
              <a:gd name="connsiteX15" fmla="*/ 4253698 w 4481964"/>
              <a:gd name="connsiteY15" fmla="*/ 2167128 h 6858000"/>
              <a:gd name="connsiteX16" fmla="*/ 4246807 w 4481964"/>
              <a:gd name="connsiteY16" fmla="*/ 2318004 h 6858000"/>
              <a:gd name="connsiteX17" fmla="*/ 4241932 w 4481964"/>
              <a:gd name="connsiteY17" fmla="*/ 2467508 h 6858000"/>
              <a:gd name="connsiteX18" fmla="*/ 4237730 w 4481964"/>
              <a:gd name="connsiteY18" fmla="*/ 2617013 h 6858000"/>
              <a:gd name="connsiteX19" fmla="*/ 4233696 w 4481964"/>
              <a:gd name="connsiteY19" fmla="*/ 2765145 h 6858000"/>
              <a:gd name="connsiteX20" fmla="*/ 4231847 w 4481964"/>
              <a:gd name="connsiteY20" fmla="*/ 2911221 h 6858000"/>
              <a:gd name="connsiteX21" fmla="*/ 4229830 w 4481964"/>
              <a:gd name="connsiteY21" fmla="*/ 3057296 h 6858000"/>
              <a:gd name="connsiteX22" fmla="*/ 4228821 w 4481964"/>
              <a:gd name="connsiteY22" fmla="*/ 3201314 h 6858000"/>
              <a:gd name="connsiteX23" fmla="*/ 4229830 w 4481964"/>
              <a:gd name="connsiteY23" fmla="*/ 3343960 h 6858000"/>
              <a:gd name="connsiteX24" fmla="*/ 4229830 w 4481964"/>
              <a:gd name="connsiteY24" fmla="*/ 3485235 h 6858000"/>
              <a:gd name="connsiteX25" fmla="*/ 4231847 w 4481964"/>
              <a:gd name="connsiteY25" fmla="*/ 3625138 h 6858000"/>
              <a:gd name="connsiteX26" fmla="*/ 4234872 w 4481964"/>
              <a:gd name="connsiteY26" fmla="*/ 3762298 h 6858000"/>
              <a:gd name="connsiteX27" fmla="*/ 4237730 w 4481964"/>
              <a:gd name="connsiteY27" fmla="*/ 3898087 h 6858000"/>
              <a:gd name="connsiteX28" fmla="*/ 4240924 w 4481964"/>
              <a:gd name="connsiteY28" fmla="*/ 4031132 h 6858000"/>
              <a:gd name="connsiteX29" fmla="*/ 4245798 w 4481964"/>
              <a:gd name="connsiteY29" fmla="*/ 4163491 h 6858000"/>
              <a:gd name="connsiteX30" fmla="*/ 4251009 w 4481964"/>
              <a:gd name="connsiteY30" fmla="*/ 4293793 h 6858000"/>
              <a:gd name="connsiteX31" fmla="*/ 4255715 w 4481964"/>
              <a:gd name="connsiteY31" fmla="*/ 4421352 h 6858000"/>
              <a:gd name="connsiteX32" fmla="*/ 4268995 w 4481964"/>
              <a:gd name="connsiteY32" fmla="*/ 4670298 h 6858000"/>
              <a:gd name="connsiteX33" fmla="*/ 4283114 w 4481964"/>
              <a:gd name="connsiteY33" fmla="*/ 4908956 h 6858000"/>
              <a:gd name="connsiteX34" fmla="*/ 4297906 w 4481964"/>
              <a:gd name="connsiteY34" fmla="*/ 5138013 h 6858000"/>
              <a:gd name="connsiteX35" fmla="*/ 4314211 w 4481964"/>
              <a:gd name="connsiteY35" fmla="*/ 5354726 h 6858000"/>
              <a:gd name="connsiteX36" fmla="*/ 4331188 w 4481964"/>
              <a:gd name="connsiteY36" fmla="*/ 5561838 h 6858000"/>
              <a:gd name="connsiteX37" fmla="*/ 4349509 w 4481964"/>
              <a:gd name="connsiteY37" fmla="*/ 5753862 h 6858000"/>
              <a:gd name="connsiteX38" fmla="*/ 4367495 w 4481964"/>
              <a:gd name="connsiteY38" fmla="*/ 5934227 h 6858000"/>
              <a:gd name="connsiteX39" fmla="*/ 4385480 w 4481964"/>
              <a:gd name="connsiteY39" fmla="*/ 6100191 h 6858000"/>
              <a:gd name="connsiteX40" fmla="*/ 4402457 w 4481964"/>
              <a:gd name="connsiteY40" fmla="*/ 6252438 h 6858000"/>
              <a:gd name="connsiteX41" fmla="*/ 4418594 w 4481964"/>
              <a:gd name="connsiteY41" fmla="*/ 6387541 h 6858000"/>
              <a:gd name="connsiteX42" fmla="*/ 4433890 w 4481964"/>
              <a:gd name="connsiteY42" fmla="*/ 6509613 h 6858000"/>
              <a:gd name="connsiteX43" fmla="*/ 4446665 w 4481964"/>
              <a:gd name="connsiteY43" fmla="*/ 6612483 h 6858000"/>
              <a:gd name="connsiteX44" fmla="*/ 4458767 w 4481964"/>
              <a:gd name="connsiteY44" fmla="*/ 6698894 h 6858000"/>
              <a:gd name="connsiteX45" fmla="*/ 4476081 w 4481964"/>
              <a:gd name="connsiteY45" fmla="*/ 6817538 h 6858000"/>
              <a:gd name="connsiteX46" fmla="*/ 4481964 w 4481964"/>
              <a:gd name="connsiteY46" fmla="*/ 6858000 h 6858000"/>
              <a:gd name="connsiteX47" fmla="*/ 3577807 w 4481964"/>
              <a:gd name="connsiteY47" fmla="*/ 6858000 h 6858000"/>
              <a:gd name="connsiteX48" fmla="*/ 3577807 w 4481964"/>
              <a:gd name="connsiteY48" fmla="*/ 6858000 h 6858000"/>
              <a:gd name="connsiteX49" fmla="*/ 0 w 4481964"/>
              <a:gd name="connsiteY49" fmla="*/ 6858000 h 6858000"/>
              <a:gd name="connsiteX50" fmla="*/ 0 w 4481964"/>
              <a:gd name="connsiteY50" fmla="*/ 0 h 6858000"/>
              <a:gd name="connsiteX51" fmla="*/ 3137249 w 448196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81964" h="6858000">
                <a:moveTo>
                  <a:pt x="3137249" y="0"/>
                </a:move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3577807" y="6858000"/>
                </a:lnTo>
                <a:lnTo>
                  <a:pt x="0" y="6858000"/>
                </a:lnTo>
                <a:lnTo>
                  <a:pt x="0" y="0"/>
                </a:lnTo>
                <a:lnTo>
                  <a:pt x="313724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0E2AA1F-BC88-CFDA-D2FD-1C20D187620C}"/>
              </a:ext>
            </a:extLst>
          </p:cNvPr>
          <p:cNvSpPr txBox="1"/>
          <p:nvPr/>
        </p:nvSpPr>
        <p:spPr>
          <a:xfrm>
            <a:off x="8062126" y="6153779"/>
            <a:ext cx="4129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bg1">
                    <a:lumMod val="85000"/>
                  </a:schemeClr>
                </a:solidFill>
              </a:rPr>
              <a:t>Mgr. Jozef Šupinský PhD.</a:t>
            </a:r>
          </a:p>
        </p:txBody>
      </p:sp>
      <p:pic>
        <p:nvPicPr>
          <p:cNvPr id="8" name="Picture 7" descr="A green plant growing out of a dirt ground&#10;&#10;AI-generated content may be incorrect.">
            <a:extLst>
              <a:ext uri="{FF2B5EF4-FFF2-40B4-BE49-F238E27FC236}">
                <a16:creationId xmlns:a16="http://schemas.microsoft.com/office/drawing/2014/main" id="{272E2E3C-0598-DC92-A19B-C3972D879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1" y="2048309"/>
            <a:ext cx="2761382" cy="276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4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85D4E-3FE6-E774-A6AE-0F781B549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0D039F-44F3-0B32-9546-CB1CDB7BA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CD69D9E-7B62-00FF-0797-F9D6550E3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10565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Horizonty nadložného humusu (O) </a:t>
            </a:r>
            <a:r>
              <a:rPr lang="sk-SK" sz="1400" dirty="0"/>
              <a:t>- obsahujú organické látky a to viac ako 30 %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Ich celková hrúbka môže byť až 30 cm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Oo</a:t>
            </a:r>
            <a:r>
              <a:rPr lang="sk-SK" sz="1400" b="1" dirty="0"/>
              <a:t> - </a:t>
            </a:r>
            <a:r>
              <a:rPr lang="sk-SK" sz="1400" b="1" dirty="0" err="1"/>
              <a:t>opadankový</a:t>
            </a:r>
            <a:r>
              <a:rPr lang="sk-SK" sz="1400" b="1" dirty="0"/>
              <a:t> </a:t>
            </a:r>
            <a:r>
              <a:rPr lang="sk-SK" sz="1400" dirty="0"/>
              <a:t>(prevažne lesný horizont) organogénneho charakteru, ktorý vznikol z </a:t>
            </a:r>
            <a:r>
              <a:rPr lang="sk-SK" sz="1400" dirty="0" err="1"/>
              <a:t>opadanky</a:t>
            </a:r>
            <a:r>
              <a:rPr lang="sk-SK" sz="1400" dirty="0"/>
              <a:t> a produktov jej premeny, pričom jeho hĺbka dosahuje viac ako 1 cm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Om</a:t>
            </a:r>
            <a:r>
              <a:rPr lang="sk-SK" sz="1400" b="1" dirty="0"/>
              <a:t> - mačinový </a:t>
            </a:r>
            <a:r>
              <a:rPr lang="sk-SK" sz="1400" dirty="0"/>
              <a:t>horizont organogénneho charakteru vzniknutý z </a:t>
            </a:r>
            <a:r>
              <a:rPr lang="sk-SK" sz="1400" dirty="0" err="1"/>
              <a:t>polorozložených</a:t>
            </a:r>
            <a:r>
              <a:rPr lang="sk-SK" sz="1400" dirty="0"/>
              <a:t> zvyškov hlavne bylinnej rastlinnej hmoty, pričom jeho hĺbka dosahuje viac ako 1 cm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Ot</a:t>
            </a:r>
            <a:r>
              <a:rPr lang="sk-SK" sz="1400" b="1" dirty="0"/>
              <a:t> - rašelinový </a:t>
            </a:r>
            <a:r>
              <a:rPr lang="sk-SK" sz="1400" dirty="0"/>
              <a:t>horizont </a:t>
            </a:r>
            <a:r>
              <a:rPr lang="sk-SK" sz="1400" dirty="0" err="1"/>
              <a:t>hydromorfný</a:t>
            </a:r>
            <a:r>
              <a:rPr lang="sk-SK" sz="1400" dirty="0"/>
              <a:t>, vznikajúci </a:t>
            </a:r>
            <a:r>
              <a:rPr lang="sk-SK" sz="1400" dirty="0" err="1"/>
              <a:t>rašelinením</a:t>
            </a:r>
            <a:r>
              <a:rPr lang="sk-SK" sz="1400" dirty="0"/>
              <a:t> organických zvyškov rastlín bez ich výrazného premiešania s minerálnou časťou, ktorého hrúbka presahuje 30 cm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Oh - </a:t>
            </a:r>
            <a:r>
              <a:rPr lang="sk-SK" sz="1400" b="1" dirty="0" err="1"/>
              <a:t>humolitový</a:t>
            </a:r>
            <a:r>
              <a:rPr lang="sk-SK" sz="1400" b="1" dirty="0"/>
              <a:t> </a:t>
            </a:r>
            <a:r>
              <a:rPr lang="sk-SK" sz="1400" dirty="0"/>
              <a:t>horizont, </a:t>
            </a:r>
            <a:r>
              <a:rPr lang="sk-SK" sz="1400" dirty="0" err="1"/>
              <a:t>hydromorfný</a:t>
            </a:r>
            <a:r>
              <a:rPr lang="sk-SK" sz="1400" dirty="0"/>
              <a:t> organicko-minerálny, vznikajúci </a:t>
            </a:r>
            <a:r>
              <a:rPr lang="sk-SK" sz="1400" dirty="0" err="1"/>
              <a:t>rašelinením</a:t>
            </a:r>
            <a:r>
              <a:rPr lang="sk-SK" sz="1400" dirty="0"/>
              <a:t> organických zvyškov rastlín s výrazným premiešaním minerálnych častíc s hrúbkou viac ako 10 cm</a:t>
            </a:r>
          </a:p>
        </p:txBody>
      </p:sp>
      <p:pic>
        <p:nvPicPr>
          <p:cNvPr id="8" name="Picture 7" descr="A collage of a mountain range&#10;&#10;AI-generated content may be incorrect.">
            <a:extLst>
              <a:ext uri="{FF2B5EF4-FFF2-40B4-BE49-F238E27FC236}">
                <a16:creationId xmlns:a16="http://schemas.microsoft.com/office/drawing/2014/main" id="{ABE3B4C6-0DF5-D5EE-9EDE-371493C7F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4" r="62929"/>
          <a:stretch/>
        </p:blipFill>
        <p:spPr>
          <a:xfrm>
            <a:off x="7513874" y="1142999"/>
            <a:ext cx="3964617" cy="515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82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74758-98FB-5AAC-3722-42AD3CED3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84C0C0-7761-C3F6-C544-1BF9F058C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120DEEA-54A4-FA9C-A97F-B7F33EAE8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968189"/>
            <a:ext cx="9137825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Humózne povrchové horizonty (A)</a:t>
            </a:r>
            <a:r>
              <a:rPr lang="sk-SK" sz="1400" dirty="0"/>
              <a:t> - tmavo sfarbené, ide o povrchové minerálne horizonty s akumuláciou organických látok, ktorá je prevažne biologickej povahy. Obsah humusu do 30 %. Ďalšie členenie tohto súboru vychádza z kvality, ktorá sa posudzuje na základe  pomeru </a:t>
            </a:r>
            <a:r>
              <a:rPr lang="sk-SK" sz="1400" dirty="0" err="1"/>
              <a:t>humínových</a:t>
            </a:r>
            <a:r>
              <a:rPr lang="sk-SK" sz="1400" dirty="0"/>
              <a:t> kyselín a </a:t>
            </a:r>
            <a:r>
              <a:rPr lang="sk-SK" sz="1400" dirty="0" err="1"/>
              <a:t>fulvokyselín</a:t>
            </a:r>
            <a:r>
              <a:rPr lang="sk-SK" sz="1400" dirty="0"/>
              <a:t> ( nasýtenosť ) a kvality humusu.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Rozoznávame: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Am </a:t>
            </a:r>
            <a:r>
              <a:rPr lang="sk-SK" sz="1200" dirty="0"/>
              <a:t>( </a:t>
            </a:r>
            <a:r>
              <a:rPr lang="sk-SK" sz="1200" dirty="0" err="1"/>
              <a:t>molický</a:t>
            </a:r>
            <a:r>
              <a:rPr lang="sk-SK" sz="1200" dirty="0"/>
              <a:t>, lat. </a:t>
            </a:r>
            <a:r>
              <a:rPr lang="sk-SK" sz="1200" dirty="0" err="1"/>
              <a:t>mollis</a:t>
            </a:r>
            <a:r>
              <a:rPr lang="sk-SK" sz="1200" dirty="0"/>
              <a:t>- mäkký ) je výrazne nasýtený, má prevahu čiernych </a:t>
            </a:r>
            <a:r>
              <a:rPr lang="sk-SK" sz="1200" dirty="0" err="1"/>
              <a:t>humínových</a:t>
            </a:r>
            <a:r>
              <a:rPr lang="sk-SK" sz="1200" dirty="0"/>
              <a:t> kyselín a jeho hrúbka je nad 20 cm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Al</a:t>
            </a:r>
            <a:r>
              <a:rPr lang="sk-SK" sz="1200" dirty="0"/>
              <a:t> ( </a:t>
            </a:r>
            <a:r>
              <a:rPr lang="sk-SK" sz="1200" dirty="0" err="1"/>
              <a:t>melanický</a:t>
            </a:r>
            <a:r>
              <a:rPr lang="sk-SK" sz="1200" dirty="0"/>
              <a:t>, </a:t>
            </a:r>
            <a:r>
              <a:rPr lang="sk-SK" sz="1200" dirty="0" err="1"/>
              <a:t>gr</a:t>
            </a:r>
            <a:r>
              <a:rPr lang="sk-SK" sz="1200" dirty="0"/>
              <a:t>. </a:t>
            </a:r>
            <a:r>
              <a:rPr lang="sk-SK" sz="1200" dirty="0" err="1"/>
              <a:t>melanos</a:t>
            </a:r>
            <a:r>
              <a:rPr lang="sk-SK" sz="1200" dirty="0"/>
              <a:t>- tmavý ) má pomer HK: FK vyrovnaný alebo je tu mierna prevaha </a:t>
            </a:r>
            <a:r>
              <a:rPr lang="sk-SK" sz="1200" dirty="0" err="1"/>
              <a:t>fulvokyselín</a:t>
            </a:r>
            <a:r>
              <a:rPr lang="sk-SK" sz="1200" dirty="0"/>
              <a:t>, má menšiu hrúbku, len pri </a:t>
            </a:r>
            <a:r>
              <a:rPr lang="sk-SK" sz="1200" dirty="0" err="1"/>
              <a:t>skeletnatých</a:t>
            </a:r>
            <a:r>
              <a:rPr lang="sk-SK" sz="1200" dirty="0"/>
              <a:t> zeminách viac decimetrov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</a:t>
            </a:r>
            <a:r>
              <a:rPr lang="sk-SK" sz="1200" b="1" dirty="0" err="1"/>
              <a:t>Ae</a:t>
            </a:r>
            <a:r>
              <a:rPr lang="sk-SK" sz="1200" dirty="0"/>
              <a:t> ( podzolový, </a:t>
            </a:r>
            <a:r>
              <a:rPr lang="sk-SK" sz="1200" dirty="0" err="1"/>
              <a:t>eluviálny</a:t>
            </a:r>
            <a:r>
              <a:rPr lang="sk-SK" sz="1200" dirty="0"/>
              <a:t>, lat. </a:t>
            </a:r>
            <a:r>
              <a:rPr lang="sk-SK" sz="1200" dirty="0" err="1"/>
              <a:t>eluere</a:t>
            </a:r>
            <a:r>
              <a:rPr lang="sk-SK" sz="1200" dirty="0"/>
              <a:t>- vymyť ) s výraznou prevahou </a:t>
            </a:r>
            <a:r>
              <a:rPr lang="sk-SK" sz="1200" dirty="0" err="1"/>
              <a:t>fulvokyselín</a:t>
            </a:r>
            <a:r>
              <a:rPr lang="sk-SK" sz="1200" dirty="0"/>
              <a:t>, je hrubý do 10 cm, s obielenými pieskovými zrnami , bez povlakov železitých zlúčenín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</a:t>
            </a:r>
            <a:r>
              <a:rPr lang="sk-SK" sz="1200" b="1" dirty="0" err="1"/>
              <a:t>Ao</a:t>
            </a:r>
            <a:r>
              <a:rPr lang="sk-SK" sz="1200" dirty="0"/>
              <a:t> ( </a:t>
            </a:r>
            <a:r>
              <a:rPr lang="sk-SK" sz="1200" dirty="0" err="1"/>
              <a:t>ochrický</a:t>
            </a:r>
            <a:r>
              <a:rPr lang="sk-SK" sz="1200" dirty="0"/>
              <a:t>, </a:t>
            </a:r>
            <a:r>
              <a:rPr lang="sk-SK" sz="1200" dirty="0" err="1"/>
              <a:t>gr</a:t>
            </a:r>
            <a:r>
              <a:rPr lang="sk-SK" sz="1200" dirty="0"/>
              <a:t>. </a:t>
            </a:r>
            <a:r>
              <a:rPr lang="sk-SK" sz="1200" dirty="0" err="1"/>
              <a:t>ochros</a:t>
            </a:r>
            <a:r>
              <a:rPr lang="sk-SK" sz="1200" dirty="0"/>
              <a:t>- plavý )- humusový horizont iniciálnych pôd s malým obsahom C a malou hrúbkou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</a:t>
            </a:r>
            <a:r>
              <a:rPr lang="sk-SK" sz="1200" b="1" dirty="0" err="1"/>
              <a:t>Aa</a:t>
            </a:r>
            <a:r>
              <a:rPr lang="sk-SK" sz="1200" dirty="0"/>
              <a:t> ( </a:t>
            </a:r>
            <a:r>
              <a:rPr lang="sk-SK" sz="1200" dirty="0" err="1"/>
              <a:t>andický</a:t>
            </a:r>
            <a:r>
              <a:rPr lang="sk-SK" sz="1200" dirty="0"/>
              <a:t> ) s vysokým obsahom humusu ( nad 8 % ) s objemovou hmotnosťou ≤ 0,8 g.cm-3 a hrúbkou nad 30 cm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Horizont Ak</a:t>
            </a:r>
            <a:r>
              <a:rPr lang="sk-SK" sz="1200" dirty="0"/>
              <a:t> ( antropický) umelý povrchový horizont, človekom pretvorený. Pri orných pôdach je jeden či viac povrchových horizontov zmiešaných do ornice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9" name="Picture 8" descr="A close-up of a field&#10;&#10;AI-generated content may be incorrect.">
            <a:extLst>
              <a:ext uri="{FF2B5EF4-FFF2-40B4-BE49-F238E27FC236}">
                <a16:creationId xmlns:a16="http://schemas.microsoft.com/office/drawing/2014/main" id="{64B4BD53-C0EF-B6E2-1D63-09DF459CD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6" r="65151"/>
          <a:stretch/>
        </p:blipFill>
        <p:spPr>
          <a:xfrm>
            <a:off x="9379528" y="0"/>
            <a:ext cx="2867891" cy="3892434"/>
          </a:xfrm>
          <a:prstGeom prst="rect">
            <a:avLst/>
          </a:prstGeom>
        </p:spPr>
      </p:pic>
      <p:pic>
        <p:nvPicPr>
          <p:cNvPr id="6" name="Picture 5" descr="A close-up of a field&#10;&#10;AI-generated content may be incorrect.">
            <a:extLst>
              <a:ext uri="{FF2B5EF4-FFF2-40B4-BE49-F238E27FC236}">
                <a16:creationId xmlns:a16="http://schemas.microsoft.com/office/drawing/2014/main" id="{514F455A-31E6-61EF-596D-745E133CE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33" r="58182"/>
          <a:stretch/>
        </p:blipFill>
        <p:spPr>
          <a:xfrm>
            <a:off x="9379528" y="3254086"/>
            <a:ext cx="2867891" cy="360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EA8B9-1B75-01FA-5035-EB5F31718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778DD-CA75-1204-7755-2ADA446D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17A0583-9915-686F-E724-E304D24B8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66389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Eluviálny</a:t>
            </a:r>
            <a:r>
              <a:rPr lang="sk-SK" sz="1400" b="1" dirty="0"/>
              <a:t> horizont (E) </a:t>
            </a:r>
            <a:r>
              <a:rPr lang="sk-SK" sz="1400" dirty="0"/>
              <a:t>– charakteristické stratou určitých zložiek a to  buď podzolovým, </a:t>
            </a:r>
            <a:r>
              <a:rPr lang="sk-SK" sz="1400" dirty="0" err="1"/>
              <a:t>lessivačným</a:t>
            </a:r>
            <a:r>
              <a:rPr lang="sk-SK" sz="1400" dirty="0"/>
              <a:t>, či </a:t>
            </a:r>
            <a:r>
              <a:rPr lang="sk-SK" sz="1400" dirty="0" err="1"/>
              <a:t>oglejovacím</a:t>
            </a:r>
            <a:r>
              <a:rPr lang="sk-SK" sz="1400" dirty="0"/>
              <a:t> procesom (strata Al, Fe, ílu, Fe + Mn ). V dôsledku toho  sú relatívne obohatené nepohyblivými, internými zložkami a odolnými minerálmi, napr. kremeňom a stali sa teda hrubozrnnejšie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El - </a:t>
            </a:r>
            <a:r>
              <a:rPr lang="sk-SK" sz="1200" b="1" dirty="0" err="1"/>
              <a:t>eluviálny</a:t>
            </a:r>
            <a:r>
              <a:rPr lang="sk-SK" sz="1200" b="1" dirty="0"/>
              <a:t> </a:t>
            </a:r>
            <a:r>
              <a:rPr lang="sk-SK" sz="1200" b="1" dirty="0" err="1"/>
              <a:t>luvický</a:t>
            </a:r>
            <a:r>
              <a:rPr lang="sk-SK" sz="1200" b="1" dirty="0"/>
              <a:t> </a:t>
            </a:r>
            <a:r>
              <a:rPr lang="sk-SK" sz="1200" dirty="0"/>
              <a:t>horizont vznikol ochudobnením horizontu o ílovité častice, v menšej miere o </a:t>
            </a:r>
            <a:r>
              <a:rPr lang="sk-SK" sz="1200" dirty="0" err="1"/>
              <a:t>seskvioxidy</a:t>
            </a:r>
            <a:r>
              <a:rPr lang="sk-SK" sz="1200" dirty="0"/>
              <a:t>. Voči </a:t>
            </a:r>
            <a:r>
              <a:rPr lang="sk-SK" sz="1200" dirty="0" err="1"/>
              <a:t>En</a:t>
            </a:r>
            <a:r>
              <a:rPr lang="sk-SK" sz="1200" dirty="0"/>
              <a:t>- a </a:t>
            </a:r>
            <a:r>
              <a:rPr lang="sk-SK" sz="1200" dirty="0" err="1"/>
              <a:t>Ep</a:t>
            </a:r>
            <a:r>
              <a:rPr lang="sk-SK" sz="1200" dirty="0"/>
              <a:t>- horizontom je žltšieho sfarbenia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En</a:t>
            </a:r>
            <a:r>
              <a:rPr lang="sk-SK" sz="1200" b="1" dirty="0"/>
              <a:t> - </a:t>
            </a:r>
            <a:r>
              <a:rPr lang="sk-SK" sz="1200" b="1" dirty="0" err="1"/>
              <a:t>eluviálny</a:t>
            </a:r>
            <a:r>
              <a:rPr lang="sk-SK" sz="1200" b="1" dirty="0"/>
              <a:t> </a:t>
            </a:r>
            <a:r>
              <a:rPr lang="sk-SK" sz="1200" b="1" dirty="0" err="1"/>
              <a:t>hydromorfný</a:t>
            </a:r>
            <a:r>
              <a:rPr lang="sk-SK" sz="1200" b="1" dirty="0"/>
              <a:t> </a:t>
            </a:r>
            <a:r>
              <a:rPr lang="sk-SK" sz="1200" dirty="0"/>
              <a:t>horizont vznikol laterálnym pohybom pôdnej vody (bočným pohybom) a jej pôsobením na pôdnu hmotu nad mramorovaným horizontom </a:t>
            </a:r>
            <a:r>
              <a:rPr lang="sk-SK" sz="1200" dirty="0" err="1"/>
              <a:t>Bg</a:t>
            </a:r>
            <a:r>
              <a:rPr lang="sk-SK" sz="1200" dirty="0"/>
              <a:t> nepriepustným pre vodu. Má šedú farbu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Ep</a:t>
            </a:r>
            <a:r>
              <a:rPr lang="sk-SK" sz="1200" b="1" dirty="0"/>
              <a:t> - </a:t>
            </a:r>
            <a:r>
              <a:rPr lang="sk-SK" sz="1200" b="1" dirty="0" err="1"/>
              <a:t>eluviálny</a:t>
            </a:r>
            <a:r>
              <a:rPr lang="sk-SK" sz="1200" b="1" dirty="0"/>
              <a:t> podzolový </a:t>
            </a:r>
            <a:r>
              <a:rPr lang="sk-SK" sz="1200" dirty="0"/>
              <a:t>horizont, vznikol ochudobnením pôdnej hmoty o </a:t>
            </a:r>
            <a:r>
              <a:rPr lang="sk-SK" sz="1200" dirty="0" err="1"/>
              <a:t>seskvioxidy</a:t>
            </a:r>
            <a:r>
              <a:rPr lang="sk-SK" sz="1200" dirty="0"/>
              <a:t> (oxidy trojmocných kovov Al2O3, Fe2O3), prípadne aj o nízko-molekulárne organické látky. Má výrazne šedé sfarbenie s výskytom vybielených škvŕn</a:t>
            </a:r>
            <a:endParaRPr lang="sk-SK" sz="1200" b="1" dirty="0"/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konkrecionálny</a:t>
            </a:r>
            <a:r>
              <a:rPr lang="sk-SK" sz="1200" b="1" dirty="0"/>
              <a:t> horizont </a:t>
            </a:r>
            <a:r>
              <a:rPr lang="sk-SK" sz="1200" b="1" dirty="0" err="1"/>
              <a:t>pseudoglejových</a:t>
            </a:r>
            <a:r>
              <a:rPr lang="sk-SK" sz="1200" b="1" dirty="0"/>
              <a:t> pôd</a:t>
            </a:r>
            <a:r>
              <a:rPr lang="sk-SK" sz="1200" dirty="0"/>
              <a:t>, niekedy i výrazných </a:t>
            </a:r>
            <a:r>
              <a:rPr lang="sk-SK" sz="1200" dirty="0" err="1"/>
              <a:t>luvizemí</a:t>
            </a:r>
            <a:r>
              <a:rPr lang="sk-SK" sz="1200" dirty="0"/>
              <a:t> ( </a:t>
            </a:r>
            <a:r>
              <a:rPr lang="sk-SK" sz="1200" dirty="0" err="1"/>
              <a:t>Ecn</a:t>
            </a:r>
            <a:r>
              <a:rPr lang="sk-SK" sz="1200" dirty="0"/>
              <a:t> ) a </a:t>
            </a:r>
            <a:r>
              <a:rPr lang="sk-SK" sz="1200" dirty="0" err="1"/>
              <a:t>hydromorfne</a:t>
            </a:r>
            <a:r>
              <a:rPr lang="sk-SK" sz="1200" dirty="0"/>
              <a:t> laterálnym vymytím vybielený </a:t>
            </a:r>
            <a:r>
              <a:rPr lang="sk-SK" sz="1200" dirty="0" err="1"/>
              <a:t>dekolorovaný</a:t>
            </a:r>
            <a:r>
              <a:rPr lang="sk-SK" sz="1200" dirty="0"/>
              <a:t> </a:t>
            </a:r>
            <a:r>
              <a:rPr lang="sk-SK" sz="1200" b="1" dirty="0"/>
              <a:t>horizont svahových </a:t>
            </a:r>
            <a:r>
              <a:rPr lang="sk-SK" sz="1200" b="1" dirty="0" err="1"/>
              <a:t>hydromorfných</a:t>
            </a:r>
            <a:r>
              <a:rPr lang="sk-SK" sz="1200" b="1" dirty="0"/>
              <a:t> pôd </a:t>
            </a:r>
            <a:r>
              <a:rPr lang="sk-SK" sz="1200" dirty="0"/>
              <a:t>( Eg 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Majú svetlé farebné odtienky, presvetlenie je zrejme v porovnaní s nadložným i podložným horizontom. Pri El dominujú odtienky svetlohnedé, slamové a pri </a:t>
            </a:r>
            <a:r>
              <a:rPr lang="sk-SK" sz="1400" dirty="0" err="1"/>
              <a:t>Ep</a:t>
            </a:r>
            <a:r>
              <a:rPr lang="sk-SK" sz="1400" dirty="0"/>
              <a:t>, </a:t>
            </a:r>
            <a:r>
              <a:rPr lang="sk-SK" sz="1400" dirty="0" err="1"/>
              <a:t>Ecn</a:t>
            </a:r>
            <a:r>
              <a:rPr lang="sk-SK" sz="1400" dirty="0"/>
              <a:t>, Eg </a:t>
            </a:r>
            <a:r>
              <a:rPr lang="sk-SK" sz="1400" dirty="0" err="1"/>
              <a:t>svetlošedé</a:t>
            </a:r>
            <a:r>
              <a:rPr lang="sk-SK" sz="1400" dirty="0"/>
              <a:t> až popolavé</a:t>
            </a:r>
          </a:p>
        </p:txBody>
      </p:sp>
      <p:pic>
        <p:nvPicPr>
          <p:cNvPr id="6" name="Picture 5" descr="A collage of a mountain range&#10;&#10;AI-generated content may be incorrect.">
            <a:extLst>
              <a:ext uri="{FF2B5EF4-FFF2-40B4-BE49-F238E27FC236}">
                <a16:creationId xmlns:a16="http://schemas.microsoft.com/office/drawing/2014/main" id="{CC308915-8B58-7250-E0B2-A407887FB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5" r="63033"/>
          <a:stretch/>
        </p:blipFill>
        <p:spPr>
          <a:xfrm>
            <a:off x="7127788" y="681906"/>
            <a:ext cx="4499920" cy="590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03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811FA-4615-2F76-F81A-EBC22FD05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A5D1EB-1BAB-B65A-061D-93BAF7AAC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37AB9A1-9335-BCC0-FD4A-D16464CE4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72391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Iluviálne</a:t>
            </a:r>
            <a:r>
              <a:rPr lang="sk-SK" sz="1400" b="1" dirty="0"/>
              <a:t> horizonty (B) - </a:t>
            </a:r>
            <a:r>
              <a:rPr lang="sk-SK" sz="1400" dirty="0"/>
              <a:t>vždy s tmavším farebným odtieňom ako nad nimi ležiace </a:t>
            </a:r>
            <a:r>
              <a:rPr lang="sk-SK" sz="1400" dirty="0" err="1"/>
              <a:t>eluviálne</a:t>
            </a:r>
            <a:r>
              <a:rPr lang="sk-SK" sz="1400" dirty="0"/>
              <a:t> horizonty a sú </a:t>
            </a:r>
            <a:r>
              <a:rPr lang="sk-SK" sz="1400" dirty="0" err="1"/>
              <a:t>zrnitostne</a:t>
            </a:r>
            <a:r>
              <a:rPr lang="sk-SK" sz="1400" dirty="0"/>
              <a:t> jemnejšie a ťažšie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Iluviálny</a:t>
            </a:r>
            <a:r>
              <a:rPr lang="sk-SK" sz="1400" b="1" dirty="0"/>
              <a:t> horizont </a:t>
            </a:r>
            <a:r>
              <a:rPr lang="sk-SK" sz="1400" b="1" dirty="0" err="1"/>
              <a:t>luvický</a:t>
            </a:r>
            <a:r>
              <a:rPr lang="sk-SK" sz="1400" b="1" dirty="0"/>
              <a:t> (</a:t>
            </a:r>
            <a:r>
              <a:rPr lang="sk-SK" sz="1400" b="1" dirty="0" err="1"/>
              <a:t>Bt</a:t>
            </a:r>
            <a:r>
              <a:rPr lang="sk-SK" sz="1400" b="1" dirty="0"/>
              <a:t>)</a:t>
            </a:r>
            <a:r>
              <a:rPr lang="sk-SK" sz="1400" dirty="0"/>
              <a:t> - obyčajne hlinitý až </a:t>
            </a:r>
            <a:r>
              <a:rPr lang="sk-SK" sz="1400" dirty="0" err="1"/>
              <a:t>ílovitohlinitý</a:t>
            </a:r>
            <a:r>
              <a:rPr lang="sk-SK" sz="1400" dirty="0"/>
              <a:t>, ktorý je obohatený ílom pri </a:t>
            </a:r>
            <a:r>
              <a:rPr lang="sk-SK" sz="1400" dirty="0" err="1"/>
              <a:t>lessivácii</a:t>
            </a:r>
            <a:r>
              <a:rPr lang="sk-SK" sz="1400" dirty="0"/>
              <a:t> - horizont v ktorom nastali  výrazné zmeny textúry podmienené intenzívnym posunom ílovitej substancie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Humusovo- </a:t>
            </a:r>
            <a:r>
              <a:rPr lang="sk-SK" sz="1400" b="1" dirty="0" err="1"/>
              <a:t>sesquioxidový</a:t>
            </a:r>
            <a:r>
              <a:rPr lang="sk-SK" sz="1400" b="1" dirty="0"/>
              <a:t> </a:t>
            </a:r>
            <a:r>
              <a:rPr lang="sk-SK" sz="1400" b="1" dirty="0" err="1"/>
              <a:t>iluviálny</a:t>
            </a:r>
            <a:r>
              <a:rPr lang="sk-SK" sz="1400" b="1" dirty="0"/>
              <a:t> horizont (</a:t>
            </a:r>
            <a:r>
              <a:rPr lang="sk-SK" sz="1400" b="1" dirty="0" err="1"/>
              <a:t>Bhs</a:t>
            </a:r>
            <a:r>
              <a:rPr lang="sk-SK" sz="1400" b="1" dirty="0"/>
              <a:t>)</a:t>
            </a:r>
            <a:r>
              <a:rPr lang="sk-SK" sz="1400" dirty="0"/>
              <a:t> - má výraznú akumuláciu voľných amorfných kysličníkov Fe, Al, nízko molekulárnych organických zlúčenín i </a:t>
            </a:r>
            <a:r>
              <a:rPr lang="sk-SK" sz="1400" dirty="0" err="1"/>
              <a:t>fulvokyselín</a:t>
            </a:r>
            <a:r>
              <a:rPr lang="sk-SK" sz="1400" dirty="0"/>
              <a:t> a tvorí sa obyčajne na hrubozrnnom, </a:t>
            </a:r>
            <a:r>
              <a:rPr lang="sk-SK" sz="1400" dirty="0" err="1"/>
              <a:t>piesčitejšom</a:t>
            </a:r>
            <a:r>
              <a:rPr lang="sk-SK" sz="1400" dirty="0"/>
              <a:t> materiáli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Podzolový </a:t>
            </a:r>
            <a:r>
              <a:rPr lang="sk-SK" sz="1400" b="1" dirty="0" err="1"/>
              <a:t>iluviálny</a:t>
            </a:r>
            <a:r>
              <a:rPr lang="sk-SK" sz="1400" b="1" dirty="0"/>
              <a:t> horizont (</a:t>
            </a:r>
            <a:r>
              <a:rPr lang="sk-SK" sz="1400" b="1" dirty="0" err="1"/>
              <a:t>Bs</a:t>
            </a:r>
            <a:r>
              <a:rPr lang="sk-SK" sz="1400" b="1" dirty="0"/>
              <a:t>)</a:t>
            </a:r>
            <a:r>
              <a:rPr lang="sk-SK" sz="1400" dirty="0"/>
              <a:t> - má hrdzavú farbu a je obohatený </a:t>
            </a:r>
            <a:r>
              <a:rPr lang="sk-SK" sz="1400" dirty="0" err="1"/>
              <a:t>sesquioxidmi</a:t>
            </a:r>
            <a:r>
              <a:rPr lang="sk-SK" sz="1400" dirty="0"/>
              <a:t>. Sem patrí ďalej </a:t>
            </a:r>
            <a:r>
              <a:rPr lang="sk-SK" sz="1400" b="1" dirty="0" err="1"/>
              <a:t>Bn</a:t>
            </a:r>
            <a:r>
              <a:rPr lang="sk-SK" sz="1400" b="1" dirty="0"/>
              <a:t>- </a:t>
            </a:r>
            <a:r>
              <a:rPr lang="sk-SK" sz="1400" b="1" dirty="0" err="1"/>
              <a:t>iluviálny</a:t>
            </a:r>
            <a:r>
              <a:rPr lang="sk-SK" sz="1400" b="1" dirty="0"/>
              <a:t> horizont slaných pôd</a:t>
            </a:r>
            <a:r>
              <a:rPr lang="sk-SK" sz="1400" dirty="0"/>
              <a:t>, ktorý má veľa spoločných znakov s </a:t>
            </a:r>
            <a:r>
              <a:rPr lang="sk-SK" sz="1400" dirty="0" err="1"/>
              <a:t>luvickým</a:t>
            </a:r>
            <a:r>
              <a:rPr lang="sk-SK" sz="1400" dirty="0"/>
              <a:t> </a:t>
            </a:r>
            <a:r>
              <a:rPr lang="sk-SK" sz="1400" dirty="0" err="1"/>
              <a:t>Bt</a:t>
            </a:r>
            <a:r>
              <a:rPr lang="sk-SK" sz="1400" dirty="0"/>
              <a:t>, avšak nasýtenosť sorpčného komplexu sodíkom býva v ňom nad 15 %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</a:t>
            </a:r>
            <a:r>
              <a:rPr lang="sk-SK" sz="1400" dirty="0" err="1"/>
              <a:t>texturálnych</a:t>
            </a:r>
            <a:r>
              <a:rPr lang="sk-SK" sz="1400" dirty="0"/>
              <a:t> </a:t>
            </a:r>
            <a:r>
              <a:rPr lang="sk-SK" sz="1400" dirty="0" err="1"/>
              <a:t>iluviálnych</a:t>
            </a:r>
            <a:r>
              <a:rPr lang="sk-SK" sz="1400" dirty="0"/>
              <a:t> horizontoch sa môžu objaviť znaky zamokrenia v dôsledku zatiahnutia pórov vplaveným ílom a následného zadŕžania pôdy. Pri výrazných znakoch </a:t>
            </a:r>
            <a:r>
              <a:rPr lang="sk-SK" sz="1400" dirty="0" err="1"/>
              <a:t>oglejenia</a:t>
            </a:r>
            <a:r>
              <a:rPr lang="sk-SK" sz="1400" dirty="0"/>
              <a:t> hovoríme o mramorovaní, ktoré je charakteristické </a:t>
            </a:r>
            <a:r>
              <a:rPr lang="sk-SK" sz="1400" dirty="0" err="1"/>
              <a:t>šedohrdzavou</a:t>
            </a:r>
            <a:r>
              <a:rPr lang="sk-SK" sz="1400" dirty="0"/>
              <a:t> škvrnitosťou, konkréciami – </a:t>
            </a:r>
            <a:r>
              <a:rPr lang="sk-SK" sz="1400" b="1" dirty="0" err="1"/>
              <a:t>Iluviálny</a:t>
            </a:r>
            <a:r>
              <a:rPr lang="sk-SK" sz="1400" b="1" dirty="0"/>
              <a:t> Mramorovaný horizont (</a:t>
            </a:r>
            <a:r>
              <a:rPr lang="sk-SK" sz="1400" b="1" dirty="0" err="1"/>
              <a:t>Bm</a:t>
            </a:r>
            <a:r>
              <a:rPr lang="sk-SK" sz="1400" b="1" dirty="0"/>
              <a:t>)</a:t>
            </a:r>
          </a:p>
        </p:txBody>
      </p:sp>
      <p:pic>
        <p:nvPicPr>
          <p:cNvPr id="6" name="Picture 5" descr="A close-up of a landscape&#10;&#10;AI-generated content may be incorrect.">
            <a:extLst>
              <a:ext uri="{FF2B5EF4-FFF2-40B4-BE49-F238E27FC236}">
                <a16:creationId xmlns:a16="http://schemas.microsoft.com/office/drawing/2014/main" id="{20F9D5FB-07AB-D8CA-A6E8-7BA2BA89E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5" r="59519"/>
          <a:stretch/>
        </p:blipFill>
        <p:spPr>
          <a:xfrm>
            <a:off x="8977348" y="-1"/>
            <a:ext cx="2662715" cy="3177777"/>
          </a:xfrm>
          <a:prstGeom prst="rect">
            <a:avLst/>
          </a:prstGeom>
        </p:spPr>
      </p:pic>
      <p:pic>
        <p:nvPicPr>
          <p:cNvPr id="9" name="Picture 8" descr="A collage of a mountain range&#10;&#10;AI-generated content may be incorrect.">
            <a:extLst>
              <a:ext uri="{FF2B5EF4-FFF2-40B4-BE49-F238E27FC236}">
                <a16:creationId xmlns:a16="http://schemas.microsoft.com/office/drawing/2014/main" id="{197114A6-C684-5CA0-37A6-E34798F5D7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66" r="62222"/>
          <a:stretch/>
        </p:blipFill>
        <p:spPr>
          <a:xfrm>
            <a:off x="8977348" y="3429000"/>
            <a:ext cx="2662716" cy="341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54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D7F0A-491E-A325-45B4-6DFED481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C4642-8C1D-555D-B9E7-F1C163BDF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3083F27-C280-09D3-B990-0C478C982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745630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Kambické</a:t>
            </a:r>
            <a:r>
              <a:rPr lang="sk-SK" sz="1200" b="1" dirty="0"/>
              <a:t> horizonty (</a:t>
            </a:r>
            <a:r>
              <a:rPr lang="sk-SK" sz="1200" b="1" dirty="0" err="1"/>
              <a:t>Bv</a:t>
            </a:r>
            <a:r>
              <a:rPr lang="sk-SK" sz="1200" b="1" dirty="0"/>
              <a:t>)</a:t>
            </a:r>
            <a:r>
              <a:rPr lang="sk-SK" sz="1200" dirty="0"/>
              <a:t> - mierne kyslé až kyslé zo zjavným chemickým zvetrávaním prvotných nerastov za uvoľňovania železa a tvorby ílu (hnednutie - </a:t>
            </a:r>
            <a:r>
              <a:rPr lang="sk-SK" sz="1200" dirty="0" err="1"/>
              <a:t>brumifikácia</a:t>
            </a:r>
            <a:r>
              <a:rPr lang="sk-SK" sz="12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ťažších pôdach, kde býva prvotných minerálov menej, dochádza k premenám vnútornej stavby substrátu mrazom, vlhkostnými zmenami (</a:t>
            </a:r>
            <a:r>
              <a:rPr lang="sk-SK" sz="1200" dirty="0" err="1"/>
              <a:t>hydroturbácia</a:t>
            </a:r>
            <a:r>
              <a:rPr lang="sk-SK" sz="12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 týchto horizontoch nedochádza k výraznejšej akumulácii organických látok, ani ku </a:t>
            </a:r>
            <a:r>
              <a:rPr lang="sk-SK" sz="1200" dirty="0" err="1"/>
              <a:t>iluviácii</a:t>
            </a:r>
            <a:r>
              <a:rPr lang="sk-SK" sz="1200" dirty="0"/>
              <a:t> koloidov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Sú to horizonty hnedých farieb s konštantným pomerom voľných kysličníkov Fe k ílu, bez alebo len so slabou migráciou Al, bez pruhovitej plazmy, s obalmi kysličníkov Fe na prachovo- piesčitých zrnách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Patria sem aj horizonty </a:t>
            </a:r>
            <a:r>
              <a:rPr lang="sk-SK" sz="1200" dirty="0" err="1"/>
              <a:t>hnedohrdzavých</a:t>
            </a:r>
            <a:r>
              <a:rPr lang="sk-SK" sz="1200" dirty="0"/>
              <a:t> farieb, s vyšším podielom amorfného Fe ( </a:t>
            </a:r>
            <a:r>
              <a:rPr lang="sk-SK" sz="1200" dirty="0" err="1"/>
              <a:t>Feo</a:t>
            </a:r>
            <a:r>
              <a:rPr lang="sk-SK" sz="1200" dirty="0"/>
              <a:t>/ </a:t>
            </a:r>
            <a:r>
              <a:rPr lang="sk-SK" sz="1200" dirty="0" err="1"/>
              <a:t>Fed</a:t>
            </a:r>
            <a:r>
              <a:rPr lang="sk-SK" sz="1200" dirty="0"/>
              <a:t> ≥ 0,5 ), s jasnou migráciou Al a začínajúcou migráciou Fe, na výbrusoch je kyprá stavba podmienená tvorbou zaoblených </a:t>
            </a:r>
            <a:r>
              <a:rPr lang="sk-SK" sz="1200" dirty="0" err="1"/>
              <a:t>mikroagregátov</a:t>
            </a:r>
            <a:r>
              <a:rPr lang="sk-SK" sz="1200" dirty="0"/>
              <a:t>, stabilizovaných voľnými kysličníkmi Fe, Al ( červené)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Výnimku z takýchto koncepcií tvoria hnedé horizonty pôd </a:t>
            </a:r>
            <a:r>
              <a:rPr lang="sk-SK" sz="1200" dirty="0" err="1"/>
              <a:t>redzinových</a:t>
            </a:r>
            <a:r>
              <a:rPr lang="sk-SK" sz="1200" dirty="0"/>
              <a:t>, ktoré nie sú odvápnené a ich </a:t>
            </a:r>
            <a:r>
              <a:rPr lang="sk-SK" sz="1200" dirty="0" err="1"/>
              <a:t>jemnozem</a:t>
            </a:r>
            <a:r>
              <a:rPr lang="sk-SK" sz="1200" dirty="0"/>
              <a:t> má teda neutrálnu až mierne alkalickú reakciu. Vyskytujú sa na </a:t>
            </a:r>
            <a:r>
              <a:rPr lang="sk-SK" sz="1200" dirty="0" err="1"/>
              <a:t>svahovinách</a:t>
            </a:r>
            <a:r>
              <a:rPr lang="sk-SK" sz="1200" dirty="0"/>
              <a:t> z </a:t>
            </a:r>
            <a:r>
              <a:rPr lang="sk-SK" sz="1200" dirty="0" err="1"/>
              <a:t>karbonátových</a:t>
            </a:r>
            <a:r>
              <a:rPr lang="sk-SK" sz="1200" dirty="0"/>
              <a:t> hornín, ktoré majú v kyseline soľnej väčší nerozpustný zvyšok a v ňom sa nachodia zlúčeniny Fe, ktoré sa výrazne uplatňujú svojou farbou po zvetraní vápenca, ešte pred odvápnením zvetraliny. Alebo ide o cudzorodú prímes k vápencovému materiálu. Tieto horizonty nemajú väčšiu hrúbku ako 40 cm. Označujeme ich symbolom </a:t>
            </a:r>
            <a:r>
              <a:rPr lang="sk-SK" sz="1200" dirty="0" err="1"/>
              <a:t>Bca</a:t>
            </a:r>
            <a:r>
              <a:rPr lang="sk-SK" sz="1200" dirty="0"/>
              <a:t>.</a:t>
            </a:r>
          </a:p>
        </p:txBody>
      </p:sp>
      <p:pic>
        <p:nvPicPr>
          <p:cNvPr id="6" name="Picture 5" descr="A close-up of a field&#10;&#10;AI-generated content may be incorrect.">
            <a:extLst>
              <a:ext uri="{FF2B5EF4-FFF2-40B4-BE49-F238E27FC236}">
                <a16:creationId xmlns:a16="http://schemas.microsoft.com/office/drawing/2014/main" id="{B31196FB-6B64-778F-0B53-6C93B1502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7" r="65105"/>
          <a:stretch/>
        </p:blipFill>
        <p:spPr>
          <a:xfrm>
            <a:off x="8227540" y="1322173"/>
            <a:ext cx="3873296" cy="52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45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238AB-A927-37B1-0A40-DE6A07449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11FCEB-C70E-F2D7-55D8-C7123CA9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0583758-45DD-D8C4-B260-4C5DE5CC7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609600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Horizonty akumulácie karbonátov (Ca)</a:t>
            </a:r>
            <a:r>
              <a:rPr lang="sk-SK" sz="1400" dirty="0"/>
              <a:t> – </a:t>
            </a:r>
            <a:r>
              <a:rPr lang="sk-SK" sz="1400" dirty="0" err="1"/>
              <a:t>kalcikový</a:t>
            </a:r>
            <a:r>
              <a:rPr lang="sk-SK" sz="1400" dirty="0"/>
              <a:t> horizont, ktorý má nad 15 % Ca CO3, pričom musí byť v ňom aspoň o 5 % karbonátov viac ako v horizonte nižšie ležiacom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Hrizonty</a:t>
            </a:r>
            <a:r>
              <a:rPr lang="sk-SK" sz="1400" b="1" dirty="0"/>
              <a:t> akumulácie ľahko rozpustných solí</a:t>
            </a:r>
            <a:r>
              <a:rPr lang="sk-SK" sz="1400" dirty="0"/>
              <a:t>, ktoré sú však pri našich pôdach dosť zriedkavé -  </a:t>
            </a:r>
            <a:r>
              <a:rPr lang="sk-SK" sz="1400" b="1" dirty="0" err="1"/>
              <a:t>solončakový</a:t>
            </a:r>
            <a:r>
              <a:rPr lang="sk-SK" sz="1400" b="1" dirty="0"/>
              <a:t> horizont S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 err="1"/>
          </a:p>
        </p:txBody>
      </p:sp>
      <p:pic>
        <p:nvPicPr>
          <p:cNvPr id="4" name="Picture 3" descr="A close-up of a measuring tape&#10;&#10;AI-generated content may be incorrect.">
            <a:extLst>
              <a:ext uri="{FF2B5EF4-FFF2-40B4-BE49-F238E27FC236}">
                <a16:creationId xmlns:a16="http://schemas.microsoft.com/office/drawing/2014/main" id="{8670BD94-CF9D-ACFA-183F-651FF3259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27" y="0"/>
            <a:ext cx="4413421" cy="6620132"/>
          </a:xfrm>
          <a:prstGeom prst="rect">
            <a:avLst/>
          </a:prstGeom>
        </p:spPr>
      </p:pic>
      <p:pic>
        <p:nvPicPr>
          <p:cNvPr id="6" name="Picture 5" descr="A close-up of a soil&#10;&#10;AI-generated content may be incorrect.">
            <a:extLst>
              <a:ext uri="{FF2B5EF4-FFF2-40B4-BE49-F238E27FC236}">
                <a16:creationId xmlns:a16="http://schemas.microsoft.com/office/drawing/2014/main" id="{4AC7B00B-30C6-BCFB-71EA-769FA0C3A5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0" t="35285" r="35375"/>
          <a:stretch/>
        </p:blipFill>
        <p:spPr>
          <a:xfrm>
            <a:off x="845821" y="3090168"/>
            <a:ext cx="4985332" cy="371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17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F1DE8-C74A-549B-ADC3-E3868D947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7AA872-5DFB-3A10-8171-A50343973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F9D28E5-058D-E296-6A10-C743DCE64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6065110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Glejové horizonty (G) - </a:t>
            </a:r>
            <a:r>
              <a:rPr lang="sk-SK" sz="1400" dirty="0"/>
              <a:t>Horizonty premien a migrácie </a:t>
            </a:r>
            <a:r>
              <a:rPr lang="sk-SK" sz="1400" dirty="0" err="1"/>
              <a:t>hydromorfných</a:t>
            </a:r>
            <a:r>
              <a:rPr lang="sk-SK" sz="1400" dirty="0"/>
              <a:t> pôd - vytvárajú sa vplyvom zamokrenia spodnou vodou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Oxidačný glejový horizont (Go)</a:t>
            </a:r>
            <a:r>
              <a:rPr lang="sk-SK" sz="1400" dirty="0"/>
              <a:t> - tvoriaci sa v zóne kolísania sa hladiny spodnej vody. Vedľa šedých, redukovaných partií vyskytujú sa i hrdzavohnedé partie a škvrny. V niektorých prípadoch môžu hrdzavé partie prevládať, ba dochádza k pruhovitej akumulácii železa ( dobré podmienky pre kontakt vody so vzduchom )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Redukčný glejový horizont (</a:t>
            </a:r>
            <a:r>
              <a:rPr lang="sk-SK" sz="1400" b="1" dirty="0" err="1"/>
              <a:t>Gr</a:t>
            </a:r>
            <a:r>
              <a:rPr lang="sk-SK" sz="1400" b="1" dirty="0"/>
              <a:t>)</a:t>
            </a:r>
            <a:r>
              <a:rPr lang="sk-SK" sz="1400" dirty="0"/>
              <a:t> - s prevahou šedej, zelenavej až modro šedej farby, s malým množstvom hrdzavých škvŕn a najmä rúrok vôkol koreňových kanálikov. Pri týchto horizontoch chýbajú alebo sa len ojedinele vyskytujú konkrécie a hrdzavé či hnedé partie majú pozdĺžnu ( rúrovitú) formu, tvoria sa vôkol trhlín, koreňov a pod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Redukčno-oxidačný glejový horizont (Gro)</a:t>
            </a:r>
            <a:r>
              <a:rPr lang="sk-SK" sz="1400" dirty="0"/>
              <a:t> – striedajú sa horizontálne umiestnené šedé a hrdzavo - hnedé prúžky</a:t>
            </a:r>
          </a:p>
        </p:txBody>
      </p:sp>
      <p:pic>
        <p:nvPicPr>
          <p:cNvPr id="4" name="Picture 3" descr="A close-up of a brochure&#10;&#10;AI-generated content may be incorrect.">
            <a:extLst>
              <a:ext uri="{FF2B5EF4-FFF2-40B4-BE49-F238E27FC236}">
                <a16:creationId xmlns:a16="http://schemas.microsoft.com/office/drawing/2014/main" id="{568B1645-94B0-7C6F-1E97-6E00964B6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0" t="32432"/>
          <a:stretch/>
        </p:blipFill>
        <p:spPr>
          <a:xfrm>
            <a:off x="6369907" y="530674"/>
            <a:ext cx="5209226" cy="5536494"/>
          </a:xfrm>
          <a:prstGeom prst="rect">
            <a:avLst/>
          </a:prstGeom>
        </p:spPr>
      </p:pic>
      <p:pic>
        <p:nvPicPr>
          <p:cNvPr id="6" name="Picture 5" descr="A river and a canyon&#10;&#10;AI-generated content may be incorrect.">
            <a:extLst>
              <a:ext uri="{FF2B5EF4-FFF2-40B4-BE49-F238E27FC236}">
                <a16:creationId xmlns:a16="http://schemas.microsoft.com/office/drawing/2014/main" id="{EFEC60E1-4758-682A-80AD-6C697506F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2" r="58618"/>
          <a:stretch/>
        </p:blipFill>
        <p:spPr>
          <a:xfrm>
            <a:off x="9354065" y="530674"/>
            <a:ext cx="2837935" cy="35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64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90C5F-9751-55C5-26E0-C4CCD41F7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06E600-4AE2-608B-F135-E111720C7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BD7C66D-BE97-5D99-4203-B83539E75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7155184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Ďalšie povrchové diagnostické horizonty: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Kontaminovaný horizont (</a:t>
            </a:r>
            <a:r>
              <a:rPr lang="sk-SK" sz="1200" b="1" dirty="0" err="1"/>
              <a:t>Ax</a:t>
            </a:r>
            <a:r>
              <a:rPr lang="sk-SK" sz="1200" b="1" dirty="0"/>
              <a:t>) -</a:t>
            </a:r>
            <a:r>
              <a:rPr lang="sk-SK" sz="1200" dirty="0"/>
              <a:t> so zmenou chemických vlastností pôdnej hmoty zapríčinenej </a:t>
            </a:r>
            <a:r>
              <a:rPr lang="sk-SK" sz="1200" dirty="0" err="1"/>
              <a:t>antropicky</a:t>
            </a:r>
            <a:r>
              <a:rPr lang="sk-SK" sz="12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Ďalšie podpovrchové diagnostické horizonty: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Slancový alkalický horizont (</a:t>
            </a:r>
            <a:r>
              <a:rPr lang="sk-SK" sz="1200" b="1" dirty="0" err="1"/>
              <a:t>Bn</a:t>
            </a:r>
            <a:r>
              <a:rPr lang="sk-SK" sz="1200" b="1" dirty="0"/>
              <a:t>)</a:t>
            </a:r>
            <a:r>
              <a:rPr lang="sk-SK" sz="1200" dirty="0"/>
              <a:t> - charakteristický pre </a:t>
            </a:r>
            <a:r>
              <a:rPr lang="sk-SK" sz="1200" dirty="0" err="1"/>
              <a:t>salsodické</a:t>
            </a:r>
            <a:r>
              <a:rPr lang="sk-SK" sz="1200" dirty="0"/>
              <a:t> pôdy, ktorý je typický za mokra zliatou, za sucha stĺpikovitou alebo </a:t>
            </a:r>
            <a:r>
              <a:rPr lang="sk-SK" sz="1200" dirty="0" err="1"/>
              <a:t>prizmatickou</a:t>
            </a:r>
            <a:r>
              <a:rPr lang="sk-SK" sz="1200" dirty="0"/>
              <a:t> štruktúrou</a:t>
            </a:r>
            <a:endParaRPr lang="sk-SK" sz="1200" b="1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Petrokalcikový</a:t>
            </a:r>
            <a:r>
              <a:rPr lang="sk-SK" sz="1200" b="1" dirty="0"/>
              <a:t> horizont (</a:t>
            </a:r>
            <a:r>
              <a:rPr lang="sk-SK" sz="1200" b="1" dirty="0" err="1"/>
              <a:t>Xc</a:t>
            </a:r>
            <a:r>
              <a:rPr lang="sk-SK" sz="1200" b="1" dirty="0"/>
              <a:t>)</a:t>
            </a:r>
            <a:r>
              <a:rPr lang="sk-SK" sz="1200" dirty="0"/>
              <a:t> - vzniká cementáciou </a:t>
            </a:r>
            <a:r>
              <a:rPr lang="sk-SK" sz="1200" dirty="0" err="1"/>
              <a:t>karbonátových</a:t>
            </a:r>
            <a:r>
              <a:rPr lang="sk-SK" sz="1200" dirty="0"/>
              <a:t> materiálov do takého stupňa, že suché fragmenty horizontu sú tvrdé, nie sú </a:t>
            </a:r>
            <a:r>
              <a:rPr lang="sk-SK" sz="1200" dirty="0" err="1"/>
              <a:t>rozpadavé</a:t>
            </a:r>
            <a:r>
              <a:rPr lang="sk-SK" sz="1200" dirty="0"/>
              <a:t> vo vode a pre korene rastlín sú nepriechodné s výnimkou priestoru trhlín. Horizont má nízku priepustnosť, je masívny, často s charakterom doskovitej štruktúry</a:t>
            </a:r>
            <a:endParaRPr lang="sk-SK" sz="1200" b="1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Placikový</a:t>
            </a:r>
            <a:r>
              <a:rPr lang="sk-SK" sz="1200" b="1" dirty="0"/>
              <a:t> horizont (</a:t>
            </a:r>
            <a:r>
              <a:rPr lang="sk-SK" sz="1200" b="1" dirty="0" err="1"/>
              <a:t>Pl</a:t>
            </a:r>
            <a:r>
              <a:rPr lang="sk-SK" sz="1200" b="1" dirty="0"/>
              <a:t>)</a:t>
            </a:r>
            <a:r>
              <a:rPr lang="sk-SK" sz="1200" dirty="0"/>
              <a:t> - ireverzibilnej cementácie s akumulovaným Fe, Fe + Mn, Fe + organickým materiálom, červeno-hnedej až červeno-čiernej farby, s hrúbkou nad 5 mm, v hĺbke do 100 cm od povrchu. Je horizontálny a preto tvorí prekážku pre prienik vody a koreňov</a:t>
            </a:r>
          </a:p>
        </p:txBody>
      </p:sp>
      <p:pic>
        <p:nvPicPr>
          <p:cNvPr id="3" name="Picture 2" descr="A close-up of a soil&#10;&#10;AI-generated content may be incorrect.">
            <a:extLst>
              <a:ext uri="{FF2B5EF4-FFF2-40B4-BE49-F238E27FC236}">
                <a16:creationId xmlns:a16="http://schemas.microsoft.com/office/drawing/2014/main" id="{0AFB9E02-E540-0D6B-BC7B-15558C660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0" t="35285" r="77233"/>
          <a:stretch/>
        </p:blipFill>
        <p:spPr>
          <a:xfrm>
            <a:off x="8450581" y="334704"/>
            <a:ext cx="2971800" cy="618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95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CD24F-5382-1CBF-78FB-0A19A3CBA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5179F5-EDD1-4F76-E69E-44F71995C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D818B74-E8D0-C1A6-5FF3-0E2FE3C10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626225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Substrátové horizonty </a:t>
            </a:r>
            <a:r>
              <a:rPr lang="sk-SK" sz="1400" dirty="0"/>
              <a:t>- reprezentujú biologickou činnosťou menej ovplyvnený, na humus chudobný materiál s výrazne menšou mierou zvetrávania a premien ako je pri hmote nadložných horizontov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 Ide o horninový materiál, z ktorého vznikla minerálna časť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Substrátový silikátový horizont (C)</a:t>
            </a:r>
            <a:r>
              <a:rPr lang="sk-SK" sz="1200" dirty="0"/>
              <a:t> - s obsahom karbonátov &lt; 0,3%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Substrátový </a:t>
            </a:r>
            <a:r>
              <a:rPr lang="sk-SK" sz="1200" b="1" dirty="0" err="1"/>
              <a:t>karbonátový</a:t>
            </a:r>
            <a:r>
              <a:rPr lang="sk-SK" sz="1200" b="1" dirty="0"/>
              <a:t> horizont (Cc) </a:t>
            </a:r>
            <a:r>
              <a:rPr lang="sk-SK" sz="1200" dirty="0"/>
              <a:t>- s obsahom karbonátov &gt; 0,3%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Substrátový mramorovaný horizont (Ca)</a:t>
            </a:r>
            <a:r>
              <a:rPr lang="sk-SK" sz="1200" dirty="0"/>
              <a:t> - ovplyvnený </a:t>
            </a:r>
            <a:r>
              <a:rPr lang="sk-SK" sz="1200" dirty="0" err="1"/>
              <a:t>oglejením</a:t>
            </a:r>
            <a:r>
              <a:rPr lang="sk-SK" sz="1200" dirty="0"/>
              <a:t>, ktoré spôsobuje hrdzavé a sivé sfarbenie horizontu</a:t>
            </a:r>
          </a:p>
        </p:txBody>
      </p:sp>
      <p:pic>
        <p:nvPicPr>
          <p:cNvPr id="4" name="Picture 3" descr="A close-up of a soil erosion&#10;&#10;AI-generated content may be incorrect.">
            <a:extLst>
              <a:ext uri="{FF2B5EF4-FFF2-40B4-BE49-F238E27FC236}">
                <a16:creationId xmlns:a16="http://schemas.microsoft.com/office/drawing/2014/main" id="{133F4297-C83B-1EB9-79EA-BA1D43757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 t="30645" r="9311" b="31876"/>
          <a:stretch/>
        </p:blipFill>
        <p:spPr>
          <a:xfrm>
            <a:off x="2035922" y="4495800"/>
            <a:ext cx="3450998" cy="2247899"/>
          </a:xfrm>
          <a:prstGeom prst="rect">
            <a:avLst/>
          </a:prstGeom>
        </p:spPr>
      </p:pic>
      <p:pic>
        <p:nvPicPr>
          <p:cNvPr id="6" name="Picture 5" descr="A close-up of a field&#10;&#10;AI-generated content may be incorrect.">
            <a:extLst>
              <a:ext uri="{FF2B5EF4-FFF2-40B4-BE49-F238E27FC236}">
                <a16:creationId xmlns:a16="http://schemas.microsoft.com/office/drawing/2014/main" id="{1D74A6D9-AF54-799C-F442-122783BAA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2" r="65051"/>
          <a:stretch/>
        </p:blipFill>
        <p:spPr>
          <a:xfrm>
            <a:off x="7403060" y="1447800"/>
            <a:ext cx="3466193" cy="472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73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56786-9568-FA86-237A-0EC186C40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F9259A-0A14-C0C9-BE84-4C9C4B0B4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Typy pôdny horizontov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62BF52F-CB00-9EC8-AFA9-44685560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171575"/>
            <a:ext cx="6248402" cy="55721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Horizont podložných hornín </a:t>
            </a:r>
            <a:r>
              <a:rPr lang="sk-SK" sz="1400" dirty="0"/>
              <a:t>- hornina, ležiaca v bezprostrednom podloží horizontu C, z ktorého pôda vzniká, nepodieľa sa teda priamo na tvorbe pôdy, napriek tomu však môže svojimi extrémnymi fyzikálnymi alebo chemickými vlastnosťami pôdny vývoj vo svojom nadloží podstatne ovplyvniť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 horizonte D  hovoríme vtedy, ak sa v určitej hĺbke pôdy nachádza hornina alebo zemina, ktorá neposkytla materiál pre vytvorenie vlastnej pôdy a má iné vlastnosti ako hornina, v ktorej sa vytvorilo </a:t>
            </a:r>
            <a:r>
              <a:rPr lang="sk-SK" sz="1400" dirty="0" err="1"/>
              <a:t>solum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Horizont podložnej horniny (D) </a:t>
            </a:r>
            <a:r>
              <a:rPr lang="sk-SK" sz="1400" dirty="0"/>
              <a:t>- tvorený zvetralinou alebo zeminou, z ktorej nevznikla pôda (</a:t>
            </a:r>
            <a:r>
              <a:rPr lang="sk-SK" sz="1400" dirty="0" err="1"/>
              <a:t>solum</a:t>
            </a:r>
            <a:r>
              <a:rPr lang="sk-SK" sz="14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Horizont pevnej podložnej horniny (R)</a:t>
            </a:r>
            <a:r>
              <a:rPr lang="sk-SK" sz="1400" dirty="0"/>
              <a:t> - tvorí pevná materská hornina vo forme nezvetraných vrstiev</a:t>
            </a:r>
          </a:p>
        </p:txBody>
      </p:sp>
      <p:pic>
        <p:nvPicPr>
          <p:cNvPr id="6" name="Picture 5" descr="A close-up of a brochure&#10;&#10;AI-generated content may be incorrect.">
            <a:extLst>
              <a:ext uri="{FF2B5EF4-FFF2-40B4-BE49-F238E27FC236}">
                <a16:creationId xmlns:a16="http://schemas.microsoft.com/office/drawing/2014/main" id="{133AE259-E9D1-4342-5C71-8A54276A2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84" r="80967"/>
          <a:stretch/>
        </p:blipFill>
        <p:spPr>
          <a:xfrm>
            <a:off x="7548130" y="620783"/>
            <a:ext cx="2237509" cy="589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15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36675-B654-136C-193D-B584DFD53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93E927-F418-5903-2A1F-073A0303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4A21ACD-7A6B-9C7A-7C8C-7B31DD847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110490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Vo svojich začiatkoch bola pedológia súčasťou geológie a agrochémie a preto bola pôda chápaná ako zvláštna hornina premiešaná s humusom - Vytvorila sa „statická klasifikácia pôd“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Prvú genetickú klasifikáciu pôd zostavil r.1886 </a:t>
            </a:r>
            <a:r>
              <a:rPr lang="sk-SK" sz="1400" dirty="0" err="1"/>
              <a:t>Dokučajev</a:t>
            </a:r>
            <a:r>
              <a:rPr lang="sk-SK" sz="1400" dirty="0"/>
              <a:t> - zakladá sa na vyhodnotení všetkých </a:t>
            </a:r>
            <a:r>
              <a:rPr lang="sk-SK" sz="1400" dirty="0" err="1"/>
              <a:t>pôdotvorných</a:t>
            </a:r>
            <a:r>
              <a:rPr lang="sk-SK" sz="1400" dirty="0"/>
              <a:t> faktorov a podmienok a následne dešifruje dominantné a sprievodné </a:t>
            </a:r>
            <a:r>
              <a:rPr lang="sk-SK" sz="1400" dirty="0" err="1"/>
              <a:t>pedogenetické</a:t>
            </a:r>
            <a:r>
              <a:rPr lang="sk-SK" sz="1400" dirty="0"/>
              <a:t> procesy, ktorých prejavom je rozvrstvenie pôdneho telesa (pôdna hmota [</a:t>
            </a:r>
            <a:r>
              <a:rPr lang="sk-SK" sz="1400" dirty="0" err="1"/>
              <a:t>solum</a:t>
            </a:r>
            <a:r>
              <a:rPr lang="sk-SK" sz="1400" dirty="0"/>
              <a:t>] sa diferencuje na pôdne horizonty).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súčasnosti sa používa okrem genetického prístupu aj tzv. morfologická klasifikácia pôd (napr. americká [</a:t>
            </a:r>
            <a:r>
              <a:rPr lang="sk-SK" sz="1400" dirty="0" err="1"/>
              <a:t>Soil</a:t>
            </a:r>
            <a:r>
              <a:rPr lang="sk-SK" sz="1400" dirty="0"/>
              <a:t> </a:t>
            </a:r>
            <a:r>
              <a:rPr lang="sk-SK" sz="1400" dirty="0" err="1"/>
              <a:t>taxonomy</a:t>
            </a:r>
            <a:r>
              <a:rPr lang="sk-SK" sz="1400" dirty="0"/>
              <a:t>]), ktoré sa zakladajú na selektívnom výbere diagnostických znakov v diagnostických horizontoch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Ruský klasifikačný systém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geograficko-genetický -  (teplotné a zrážkové pomery klímy)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evolučno</a:t>
            </a:r>
            <a:r>
              <a:rPr lang="sk-SK" sz="1400" dirty="0"/>
              <a:t> genetický - korelácia so svetom snaha o historicko-genetické vzťahy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profilovo genetický – snaha o klasifikáciu nepoľnohospodárskych oblasti a rozšírenie na univerzálnu klasifikáciu pôd sveta – základ </a:t>
            </a:r>
            <a:r>
              <a:rPr lang="sk-SK" sz="1400" dirty="0" err="1"/>
              <a:t>geneticke</a:t>
            </a:r>
            <a:r>
              <a:rPr lang="sk-SK" sz="1400" dirty="0"/>
              <a:t> typy, </a:t>
            </a:r>
            <a:r>
              <a:rPr lang="sk-SK" sz="1400" dirty="0" err="1"/>
              <a:t>hydrotermicka</a:t>
            </a:r>
            <a:r>
              <a:rPr lang="sk-SK" sz="1400" dirty="0"/>
              <a:t> klasifikácia a  </a:t>
            </a:r>
            <a:r>
              <a:rPr lang="sk-SK" sz="1400" dirty="0" err="1"/>
              <a:t>litologicko-zrnitostná</a:t>
            </a:r>
            <a:endParaRPr lang="sk-SK" sz="14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klasifikácia pod sveta korelácia so svetovým vývojom</a:t>
            </a:r>
          </a:p>
        </p:txBody>
      </p:sp>
    </p:spTree>
    <p:extLst>
      <p:ext uri="{BB962C8B-B14F-4D97-AF65-F5344CB8AC3E}">
        <p14:creationId xmlns:p14="http://schemas.microsoft.com/office/powerpoint/2010/main" val="2149040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1A949-CC06-7148-CCF5-2F9A5DCC8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622B94-5905-A115-DB35-E1D18BB33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Schémy vybraných pôdnych profilov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04F2C29-9B47-C936-F48D-6DD54C253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93" y="1129928"/>
            <a:ext cx="11236413" cy="566121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sk-SK" sz="1200" dirty="0"/>
              <a:t>Profil v podzolovej zóne</a:t>
            </a:r>
          </a:p>
        </p:txBody>
      </p:sp>
      <p:pic>
        <p:nvPicPr>
          <p:cNvPr id="3" name="Picture 7" descr="obrazok3">
            <a:extLst>
              <a:ext uri="{FF2B5EF4-FFF2-40B4-BE49-F238E27FC236}">
                <a16:creationId xmlns:a16="http://schemas.microsoft.com/office/drawing/2014/main" id="{05BC711D-EB58-DFCD-721E-C393BC055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447" y="1709737"/>
            <a:ext cx="3960812" cy="5033962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7" descr="obrazok1">
            <a:extLst>
              <a:ext uri="{FF2B5EF4-FFF2-40B4-BE49-F238E27FC236}">
                <a16:creationId xmlns:a16="http://schemas.microsoft.com/office/drawing/2014/main" id="{E5608608-AE59-90DB-F01A-EF14E2B5C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9864" y="1709736"/>
            <a:ext cx="3581604" cy="5164137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1D7A47-0F60-7854-E401-F9ED9D26D9B3}"/>
              </a:ext>
            </a:extLst>
          </p:cNvPr>
          <p:cNvSpPr txBox="1"/>
          <p:nvPr/>
        </p:nvSpPr>
        <p:spPr>
          <a:xfrm>
            <a:off x="4331559" y="1098478"/>
            <a:ext cx="6096000" cy="61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Schéma pôdneho profilu </a:t>
            </a:r>
            <a:br>
              <a:rPr lang="sk-SK" sz="1200" dirty="0"/>
            </a:br>
            <a:r>
              <a:rPr lang="sk-SK" sz="1200" dirty="0"/>
              <a:t>o horizontoch A, Ca a C ( vápenec )</a:t>
            </a:r>
          </a:p>
        </p:txBody>
      </p:sp>
      <p:pic>
        <p:nvPicPr>
          <p:cNvPr id="8" name="Picture 7" descr="obrazok2">
            <a:extLst>
              <a:ext uri="{FF2B5EF4-FFF2-40B4-BE49-F238E27FC236}">
                <a16:creationId xmlns:a16="http://schemas.microsoft.com/office/drawing/2014/main" id="{354C4014-9A08-B1B3-07A5-CB2590F79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40676" y="1808047"/>
            <a:ext cx="3910353" cy="4976813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BA0DBC-5E02-8BB9-C613-3F8B96351937}"/>
              </a:ext>
            </a:extLst>
          </p:cNvPr>
          <p:cNvSpPr txBox="1"/>
          <p:nvPr/>
        </p:nvSpPr>
        <p:spPr>
          <a:xfrm>
            <a:off x="8022883" y="1098478"/>
            <a:ext cx="6096000" cy="61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Profilová schéma nivnej pôdy na </a:t>
            </a:r>
            <a:br>
              <a:rPr lang="sk-SK" sz="1200" dirty="0"/>
            </a:br>
            <a:r>
              <a:rPr lang="sk-SK" sz="1200" dirty="0"/>
              <a:t>povodňovej hline ( C ), v podloží štrku horizont ( D )</a:t>
            </a:r>
          </a:p>
        </p:txBody>
      </p:sp>
    </p:spTree>
    <p:extLst>
      <p:ext uri="{BB962C8B-B14F-4D97-AF65-F5344CB8AC3E}">
        <p14:creationId xmlns:p14="http://schemas.microsoft.com/office/powerpoint/2010/main" val="2168185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1781B-D6E3-12D1-07D9-BF7852CF6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98CC93-DDB1-F6F7-2DE1-25236CFB2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skupiny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1D1DB35-171C-1411-B209-193B06CDC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91381"/>
            <a:ext cx="11602068" cy="565231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A. Iniciálne pôdy</a:t>
            </a:r>
            <a:r>
              <a:rPr lang="sk-SK" sz="1200" dirty="0"/>
              <a:t>: Skupina pôd s </a:t>
            </a:r>
            <a:r>
              <a:rPr lang="sk-SK" sz="1200" b="1" dirty="0"/>
              <a:t>iniciálnym </a:t>
            </a:r>
            <a:r>
              <a:rPr lang="sk-SK" sz="1200" b="1" dirty="0" err="1"/>
              <a:t>pôdotvorným</a:t>
            </a:r>
            <a:r>
              <a:rPr lang="sk-SK" sz="1200" b="1" dirty="0"/>
              <a:t> procesom</a:t>
            </a:r>
            <a:r>
              <a:rPr lang="sk-SK" sz="1200" dirty="0"/>
              <a:t>, tlmeným či narúšaným rôznymi faktormi a podmienkami. Pôdy prevažne s </a:t>
            </a:r>
            <a:r>
              <a:rPr lang="sk-SK" sz="1200" dirty="0" err="1"/>
              <a:t>ochrickým</a:t>
            </a:r>
            <a:r>
              <a:rPr lang="sk-SK" sz="1200" dirty="0"/>
              <a:t> </a:t>
            </a:r>
            <a:r>
              <a:rPr lang="sk-SK" sz="1200" dirty="0" err="1"/>
              <a:t>Ao</a:t>
            </a:r>
            <a:r>
              <a:rPr lang="sk-SK" sz="1200" dirty="0"/>
              <a:t>- horizontom, silikátovým až </a:t>
            </a:r>
            <a:r>
              <a:rPr lang="sk-SK" sz="1200" dirty="0" err="1"/>
              <a:t>karbonátovým</a:t>
            </a:r>
            <a:r>
              <a:rPr lang="sk-SK" sz="1200" dirty="0"/>
              <a:t> bez ďalších diagnostických horizontov, s výnimkou glejového horizontu, občas s </a:t>
            </a:r>
            <a:r>
              <a:rPr lang="sk-SK" sz="1200" dirty="0" err="1"/>
              <a:t>umbrickým</a:t>
            </a:r>
            <a:r>
              <a:rPr lang="sk-SK" sz="1200" dirty="0"/>
              <a:t> (Au) horizontom a náznakmi ďalších horizontov - </a:t>
            </a:r>
            <a:r>
              <a:rPr lang="sk-SK" sz="1200" b="1" dirty="0" err="1"/>
              <a:t>Litozem</a:t>
            </a:r>
            <a:r>
              <a:rPr lang="sk-SK" sz="1200" b="1" dirty="0"/>
              <a:t>, </a:t>
            </a:r>
            <a:r>
              <a:rPr lang="sk-SK" sz="1200" b="1" dirty="0" err="1"/>
              <a:t>Regozem</a:t>
            </a:r>
            <a:r>
              <a:rPr lang="sk-SK" sz="1200" b="1" dirty="0"/>
              <a:t>, </a:t>
            </a:r>
            <a:r>
              <a:rPr lang="sk-SK" sz="1200" b="1" dirty="0" err="1"/>
              <a:t>Fluvizem</a:t>
            </a:r>
            <a:r>
              <a:rPr lang="sk-SK" sz="1200" b="1" dirty="0"/>
              <a:t>, </a:t>
            </a:r>
            <a:r>
              <a:rPr lang="sk-SK" sz="1200" b="1" dirty="0" err="1"/>
              <a:t>Ranker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B. </a:t>
            </a:r>
            <a:r>
              <a:rPr lang="sk-SK" sz="1200" b="1" dirty="0" err="1"/>
              <a:t>Rendzinové</a:t>
            </a:r>
            <a:r>
              <a:rPr lang="sk-SK" sz="1200" b="1" dirty="0"/>
              <a:t> pôdy</a:t>
            </a:r>
            <a:r>
              <a:rPr lang="sk-SK" sz="1200" dirty="0"/>
              <a:t>: Skupina pôd s </a:t>
            </a:r>
            <a:r>
              <a:rPr lang="sk-SK" sz="1200" b="1" dirty="0"/>
              <a:t>mačinovým </a:t>
            </a:r>
            <a:r>
              <a:rPr lang="sk-SK" sz="1200" b="1" dirty="0" err="1"/>
              <a:t>pôdotvorným</a:t>
            </a:r>
            <a:r>
              <a:rPr lang="sk-SK" sz="1200" b="1" dirty="0"/>
              <a:t> procesom </a:t>
            </a:r>
            <a:r>
              <a:rPr lang="sk-SK" sz="1200" dirty="0"/>
              <a:t>až po procesy </a:t>
            </a:r>
            <a:r>
              <a:rPr lang="sk-SK" sz="1200" b="1" dirty="0"/>
              <a:t>akumulácie a stabilizácie humusu</a:t>
            </a:r>
            <a:r>
              <a:rPr lang="sk-SK" sz="1200" dirty="0"/>
              <a:t>; s výnimkou pôd </a:t>
            </a:r>
            <a:r>
              <a:rPr lang="sk-SK" sz="1200" dirty="0" err="1"/>
              <a:t>recentných</a:t>
            </a:r>
            <a:r>
              <a:rPr lang="sk-SK" sz="1200" dirty="0"/>
              <a:t> alúvií. Pôdy s </a:t>
            </a:r>
            <a:r>
              <a:rPr lang="sk-SK" sz="1200" dirty="0" err="1"/>
              <a:t>molickým</a:t>
            </a:r>
            <a:r>
              <a:rPr lang="sk-SK" sz="1200" dirty="0"/>
              <a:t> Am-horizontom, niekedy až </a:t>
            </a:r>
            <a:r>
              <a:rPr lang="sk-SK" sz="1200" dirty="0" err="1"/>
              <a:t>ochrickým</a:t>
            </a:r>
            <a:r>
              <a:rPr lang="sk-SK" sz="1200" dirty="0"/>
              <a:t> horizontom bez ďalších diagnostických horizontov alebo len s ich náznakmi – </a:t>
            </a:r>
            <a:r>
              <a:rPr lang="sk-SK" sz="1200" b="1" dirty="0" err="1"/>
              <a:t>Rendzina</a:t>
            </a:r>
            <a:r>
              <a:rPr lang="sk-SK" sz="1200" b="1" dirty="0"/>
              <a:t>, </a:t>
            </a:r>
            <a:r>
              <a:rPr lang="sk-SK" sz="1200" b="1" dirty="0" err="1"/>
              <a:t>Pararendzina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C. </a:t>
            </a:r>
            <a:r>
              <a:rPr lang="sk-SK" sz="1200" b="1" dirty="0" err="1"/>
              <a:t>Molické</a:t>
            </a:r>
            <a:r>
              <a:rPr lang="sk-SK" sz="1200" b="1" dirty="0"/>
              <a:t> pôdy</a:t>
            </a:r>
            <a:r>
              <a:rPr lang="sk-SK" sz="1200" dirty="0"/>
              <a:t>: Skupina pôd s procesom </a:t>
            </a:r>
            <a:r>
              <a:rPr lang="sk-SK" sz="1200" b="1" dirty="0"/>
              <a:t>intenzívneho hromadenia a premeny organických látok </a:t>
            </a:r>
            <a:r>
              <a:rPr lang="sk-SK" sz="1200" dirty="0"/>
              <a:t>– </a:t>
            </a:r>
            <a:r>
              <a:rPr lang="sk-SK" sz="1200" dirty="0" err="1"/>
              <a:t>humifikácie</a:t>
            </a:r>
            <a:r>
              <a:rPr lang="sk-SK" sz="1200" dirty="0"/>
              <a:t> zvyškov hlavne stepnej a lužnej vegetácie, podmieňujúcim vznik </a:t>
            </a:r>
            <a:r>
              <a:rPr lang="sk-SK" sz="1200" dirty="0" err="1"/>
              <a:t>molického</a:t>
            </a:r>
            <a:r>
              <a:rPr lang="sk-SK" sz="1200" dirty="0"/>
              <a:t> Am - horizontu, v podmienkach nepriesakového až periodicky priesakového vodného režimu. Pôdy s dominantným </a:t>
            </a:r>
            <a:r>
              <a:rPr lang="sk-SK" sz="1200" dirty="0" err="1"/>
              <a:t>molickým</a:t>
            </a:r>
            <a:r>
              <a:rPr lang="sk-SK" sz="1200" dirty="0"/>
              <a:t> Am - horizontom, ktoré okrem možnej prítomnosti glejového horizontu sú bez ďalších diagnostických horizontov alebo len s ich náznakmi – </a:t>
            </a:r>
            <a:r>
              <a:rPr lang="sk-SK" sz="1200" b="1" dirty="0" err="1"/>
              <a:t>Smonica</a:t>
            </a:r>
            <a:r>
              <a:rPr lang="sk-SK" sz="1200" b="1" dirty="0"/>
              <a:t>, Černozem, </a:t>
            </a:r>
            <a:r>
              <a:rPr lang="sk-SK" sz="1200" b="1" dirty="0" err="1"/>
              <a:t>Čiernica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D. </a:t>
            </a:r>
            <a:r>
              <a:rPr lang="sk-SK" sz="1200" b="1" dirty="0" err="1"/>
              <a:t>Ilimerické</a:t>
            </a:r>
            <a:r>
              <a:rPr lang="sk-SK" sz="1200" b="1" dirty="0"/>
              <a:t> pôdy</a:t>
            </a:r>
            <a:r>
              <a:rPr lang="sk-SK" sz="1200" dirty="0"/>
              <a:t>: Skupina pôd s procesom </a:t>
            </a:r>
            <a:r>
              <a:rPr lang="sk-SK" sz="1200" b="1" dirty="0" err="1"/>
              <a:t>ilimerizácie</a:t>
            </a:r>
            <a:r>
              <a:rPr lang="sk-SK" sz="1200" b="1" dirty="0"/>
              <a:t> (</a:t>
            </a:r>
            <a:r>
              <a:rPr lang="sk-SK" sz="1200" b="1" dirty="0" err="1"/>
              <a:t>lessivácie</a:t>
            </a:r>
            <a:r>
              <a:rPr lang="sk-SK" sz="1200" b="1" dirty="0"/>
              <a:t>)</a:t>
            </a:r>
            <a:r>
              <a:rPr lang="sk-SK" sz="1200" dirty="0"/>
              <a:t>, </a:t>
            </a:r>
            <a:r>
              <a:rPr lang="sk-SK" sz="1200" dirty="0" err="1"/>
              <a:t>t.j</a:t>
            </a:r>
            <a:r>
              <a:rPr lang="sk-SK" sz="1200" dirty="0"/>
              <a:t>. </a:t>
            </a:r>
            <a:r>
              <a:rPr lang="sk-SK" sz="1200" dirty="0" err="1"/>
              <a:t>translokácie</a:t>
            </a:r>
            <a:r>
              <a:rPr lang="sk-SK" sz="1200" dirty="0"/>
              <a:t> a akumulácie koloidných ílovitých častíc, niektorých voľných </a:t>
            </a:r>
            <a:r>
              <a:rPr lang="sk-SK" sz="1200" dirty="0" err="1"/>
              <a:t>seskvioxidov</a:t>
            </a:r>
            <a:r>
              <a:rPr lang="sk-SK" sz="1200" dirty="0"/>
              <a:t> a rôzneho podielu organických látok, v podmienkach priesakového alebo sezónne priesakového typu vodného režimu. Pôdy </a:t>
            </a:r>
            <a:r>
              <a:rPr lang="sk-SK" sz="1200" dirty="0" err="1"/>
              <a:t>translokačné</a:t>
            </a:r>
            <a:r>
              <a:rPr lang="sk-SK" sz="1200" dirty="0"/>
              <a:t> s dominantným </a:t>
            </a:r>
            <a:r>
              <a:rPr lang="sk-SK" sz="1200" dirty="0" err="1"/>
              <a:t>luvickým</a:t>
            </a:r>
            <a:r>
              <a:rPr lang="sk-SK" sz="1200" dirty="0"/>
              <a:t> </a:t>
            </a:r>
            <a:r>
              <a:rPr lang="sk-SK" sz="1200" dirty="0" err="1"/>
              <a:t>Bt</a:t>
            </a:r>
            <a:r>
              <a:rPr lang="sk-SK" sz="1200" dirty="0"/>
              <a:t> – horizontom – </a:t>
            </a:r>
            <a:r>
              <a:rPr lang="sk-SK" sz="1200" b="1" dirty="0" err="1"/>
              <a:t>Hnedozem</a:t>
            </a:r>
            <a:r>
              <a:rPr lang="sk-SK" sz="1200" b="1" dirty="0"/>
              <a:t>, </a:t>
            </a:r>
            <a:r>
              <a:rPr lang="sk-SK" sz="1200" b="1" dirty="0" err="1"/>
              <a:t>Luvizem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E. Hnedé pôdy</a:t>
            </a:r>
            <a:r>
              <a:rPr lang="sk-SK" sz="1200" dirty="0"/>
              <a:t>: Skupina pôd s </a:t>
            </a:r>
            <a:r>
              <a:rPr lang="sk-SK" sz="1200" b="1" dirty="0"/>
              <a:t>procesom </a:t>
            </a:r>
            <a:r>
              <a:rPr lang="sk-SK" sz="1200" b="1" dirty="0" err="1"/>
              <a:t>brunifikácie</a:t>
            </a:r>
            <a:r>
              <a:rPr lang="sk-SK" sz="1200" dirty="0"/>
              <a:t>: </a:t>
            </a:r>
            <a:r>
              <a:rPr lang="sk-SK" sz="1200" dirty="0" err="1"/>
              <a:t>alterácie</a:t>
            </a:r>
            <a:r>
              <a:rPr lang="sk-SK" sz="1200" dirty="0"/>
              <a:t>, </a:t>
            </a:r>
            <a:r>
              <a:rPr lang="sk-SK" sz="1200" dirty="0" err="1"/>
              <a:t>oxidického</a:t>
            </a:r>
            <a:r>
              <a:rPr lang="sk-SK" sz="1200" dirty="0"/>
              <a:t> zvetrávania (fyzikálne a chemické premeny prvotných minerálov, oxidov železa a ílovitých minerálov). Pôdy s dominantným </a:t>
            </a:r>
            <a:r>
              <a:rPr lang="sk-SK" sz="1200" dirty="0" err="1"/>
              <a:t>kambickým</a:t>
            </a:r>
            <a:r>
              <a:rPr lang="sk-SK" sz="1200" dirty="0"/>
              <a:t> </a:t>
            </a:r>
            <a:r>
              <a:rPr lang="sk-SK" sz="1200" dirty="0" err="1"/>
              <a:t>Bv</a:t>
            </a:r>
            <a:r>
              <a:rPr lang="sk-SK" sz="1200" dirty="0"/>
              <a:t>- horizontom - </a:t>
            </a:r>
            <a:r>
              <a:rPr lang="sk-SK" sz="1200" b="1" dirty="0" err="1"/>
              <a:t>Kambizem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F. </a:t>
            </a:r>
            <a:r>
              <a:rPr lang="sk-SK" sz="1200" b="1" dirty="0" err="1"/>
              <a:t>Andozemné</a:t>
            </a:r>
            <a:r>
              <a:rPr lang="sk-SK" sz="1200" b="1" dirty="0"/>
              <a:t> pôdy</a:t>
            </a:r>
            <a:r>
              <a:rPr lang="sk-SK" sz="1200" dirty="0"/>
              <a:t>: Skupina pôd s </a:t>
            </a:r>
            <a:r>
              <a:rPr lang="sk-SK" sz="1200" b="1" dirty="0" err="1"/>
              <a:t>andozemným</a:t>
            </a:r>
            <a:r>
              <a:rPr lang="sk-SK" sz="1200" b="1" dirty="0"/>
              <a:t> </a:t>
            </a:r>
            <a:r>
              <a:rPr lang="sk-SK" sz="1200" b="1" dirty="0" err="1"/>
              <a:t>pôdotvorným</a:t>
            </a:r>
            <a:r>
              <a:rPr lang="sk-SK" sz="1200" b="1" dirty="0"/>
              <a:t> procesom</a:t>
            </a:r>
            <a:r>
              <a:rPr lang="sk-SK" sz="1200" dirty="0"/>
              <a:t>, zo sopečných hornín s výskytom </a:t>
            </a:r>
            <a:r>
              <a:rPr lang="sk-SK" sz="1200" dirty="0" err="1"/>
              <a:t>alofánu</a:t>
            </a:r>
            <a:r>
              <a:rPr lang="sk-SK" sz="1200" dirty="0"/>
              <a:t>, nadmernej akumulácie humusu a nízkej objemovej hmotnosti pôdy - </a:t>
            </a:r>
            <a:r>
              <a:rPr lang="sk-SK" sz="1200" b="1" dirty="0" err="1"/>
              <a:t>Andozem</a:t>
            </a:r>
            <a:endParaRPr lang="sk-SK" sz="1200" b="1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G. Podzolové pôdy</a:t>
            </a:r>
            <a:r>
              <a:rPr lang="sk-SK" sz="1200" dirty="0"/>
              <a:t>: Skupina pôd s </a:t>
            </a:r>
            <a:r>
              <a:rPr lang="sk-SK" sz="1200" b="1" dirty="0"/>
              <a:t>procesom </a:t>
            </a:r>
            <a:r>
              <a:rPr lang="sk-SK" sz="1200" b="1" dirty="0" err="1"/>
              <a:t>podzolizácie</a:t>
            </a:r>
            <a:r>
              <a:rPr lang="sk-SK" sz="1200" dirty="0"/>
              <a:t>, </a:t>
            </a:r>
            <a:r>
              <a:rPr lang="sk-SK" sz="1200" dirty="0" err="1"/>
              <a:t>vnútropôdneho</a:t>
            </a:r>
            <a:r>
              <a:rPr lang="sk-SK" sz="1200" dirty="0"/>
              <a:t> zvetrávania, </a:t>
            </a:r>
            <a:r>
              <a:rPr lang="sk-SK" sz="1200" dirty="0" err="1"/>
              <a:t>translokácie</a:t>
            </a:r>
            <a:r>
              <a:rPr lang="sk-SK" sz="1200" dirty="0"/>
              <a:t> a akumulácie </a:t>
            </a:r>
            <a:r>
              <a:rPr lang="sk-SK" sz="1200" dirty="0" err="1"/>
              <a:t>seskvioxidov</a:t>
            </a:r>
            <a:r>
              <a:rPr lang="sk-SK" sz="1200" dirty="0"/>
              <a:t> a humusových látok. Pôdy </a:t>
            </a:r>
            <a:r>
              <a:rPr lang="sk-SK" sz="1200" dirty="0" err="1"/>
              <a:t>alteračno</a:t>
            </a:r>
            <a:r>
              <a:rPr lang="sk-SK" sz="1200" dirty="0"/>
              <a:t> - </a:t>
            </a:r>
            <a:r>
              <a:rPr lang="sk-SK" sz="1200" dirty="0" err="1"/>
              <a:t>translokačné</a:t>
            </a:r>
            <a:r>
              <a:rPr lang="sk-SK" sz="1200" dirty="0"/>
              <a:t>, s dominantným podzolovým </a:t>
            </a:r>
            <a:r>
              <a:rPr lang="sk-SK" sz="1200" dirty="0" err="1"/>
              <a:t>Bs</a:t>
            </a:r>
            <a:r>
              <a:rPr lang="sk-SK" sz="1200" dirty="0"/>
              <a:t> – horizontom - </a:t>
            </a:r>
            <a:r>
              <a:rPr lang="sk-SK" sz="1200" b="1" dirty="0"/>
              <a:t>Podzol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H. </a:t>
            </a:r>
            <a:r>
              <a:rPr lang="sk-SK" sz="1200" b="1" dirty="0" err="1"/>
              <a:t>Hydromorfné</a:t>
            </a:r>
            <a:r>
              <a:rPr lang="sk-SK" sz="1200" b="1" dirty="0"/>
              <a:t> pôdy</a:t>
            </a:r>
            <a:r>
              <a:rPr lang="sk-SK" sz="1200" dirty="0"/>
              <a:t>: Skupina pôd s </a:t>
            </a:r>
            <a:r>
              <a:rPr lang="sk-SK" sz="1200" b="1" dirty="0" err="1"/>
              <a:t>hydromorfným</a:t>
            </a:r>
            <a:r>
              <a:rPr lang="sk-SK" sz="1200" b="1" dirty="0"/>
              <a:t> </a:t>
            </a:r>
            <a:r>
              <a:rPr lang="sk-SK" sz="1200" b="1" dirty="0" err="1"/>
              <a:t>pôdotvorným</a:t>
            </a:r>
            <a:r>
              <a:rPr lang="sk-SK" sz="1200" b="1" dirty="0"/>
              <a:t> procesom</a:t>
            </a:r>
            <a:r>
              <a:rPr lang="sk-SK" sz="1200" dirty="0"/>
              <a:t>, prebiehajúcim pod dlhodobým vplyvom zvýšenia pôdnej vlhkosti za nedostatku kyslíka v pôdnej hmote. Pôdy s dominantným mramorovaným </a:t>
            </a:r>
            <a:r>
              <a:rPr lang="sk-SK" sz="1200" dirty="0" err="1"/>
              <a:t>Bg</a:t>
            </a:r>
            <a:r>
              <a:rPr lang="sk-SK" sz="1200" dirty="0"/>
              <a:t>- horizontom, či glejovým G - horizontom alebo tiež rašelinovým O- horizontom – </a:t>
            </a:r>
            <a:r>
              <a:rPr lang="sk-SK" sz="1200" b="1" dirty="0" err="1"/>
              <a:t>Pseudoglej</a:t>
            </a:r>
            <a:r>
              <a:rPr lang="sk-SK" sz="1200" b="1" dirty="0"/>
              <a:t>, Glej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I. </a:t>
            </a:r>
            <a:r>
              <a:rPr lang="sk-SK" sz="1200" b="1" dirty="0" err="1"/>
              <a:t>Salinické</a:t>
            </a:r>
            <a:r>
              <a:rPr lang="sk-SK" sz="1200" b="1" dirty="0"/>
              <a:t> pôdy</a:t>
            </a:r>
            <a:r>
              <a:rPr lang="sk-SK" sz="1200" dirty="0"/>
              <a:t>: Skupina pôd so </a:t>
            </a:r>
            <a:r>
              <a:rPr lang="sk-SK" sz="1200" b="1" dirty="0" err="1"/>
              <a:t>salinickými</a:t>
            </a:r>
            <a:r>
              <a:rPr lang="sk-SK" sz="1200" b="1" dirty="0"/>
              <a:t> </a:t>
            </a:r>
            <a:r>
              <a:rPr lang="sk-SK" sz="1200" b="1" dirty="0" err="1"/>
              <a:t>pôdotvornými</a:t>
            </a:r>
            <a:r>
              <a:rPr lang="sk-SK" sz="1200" b="1" dirty="0"/>
              <a:t> procesmi </a:t>
            </a:r>
            <a:r>
              <a:rPr lang="sk-SK" sz="1200" dirty="0"/>
              <a:t>(zasolenie, </a:t>
            </a:r>
            <a:r>
              <a:rPr lang="sk-SK" sz="1200" dirty="0" err="1"/>
              <a:t>slancovanie</a:t>
            </a:r>
            <a:r>
              <a:rPr lang="sk-SK" sz="1200" dirty="0"/>
              <a:t>, </a:t>
            </a:r>
            <a:r>
              <a:rPr lang="sk-SK" sz="1200" dirty="0" err="1"/>
              <a:t>solodizácia</a:t>
            </a:r>
            <a:r>
              <a:rPr lang="sk-SK" sz="1200" dirty="0"/>
              <a:t>). Pôdy s dominantným </a:t>
            </a:r>
            <a:r>
              <a:rPr lang="sk-SK" sz="1200" dirty="0" err="1"/>
              <a:t>slaniskovým</a:t>
            </a:r>
            <a:r>
              <a:rPr lang="sk-SK" sz="1200" dirty="0"/>
              <a:t> S - horizontom alebo tiež slancovým </a:t>
            </a:r>
            <a:r>
              <a:rPr lang="sk-SK" sz="1200" dirty="0" err="1"/>
              <a:t>Bn</a:t>
            </a:r>
            <a:r>
              <a:rPr lang="sk-SK" sz="1200" dirty="0"/>
              <a:t> – horizontom – </a:t>
            </a:r>
            <a:r>
              <a:rPr lang="sk-SK" sz="1200" b="1" dirty="0"/>
              <a:t>Slanisko, Slanec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J. Antropické pôdy</a:t>
            </a:r>
            <a:r>
              <a:rPr lang="sk-SK" sz="1200" dirty="0"/>
              <a:t>: Skupina pôd s výrazne </a:t>
            </a:r>
            <a:r>
              <a:rPr lang="sk-SK" sz="1200" b="1" dirty="0"/>
              <a:t>antropickým (kultivačným či degradačným) </a:t>
            </a:r>
            <a:r>
              <a:rPr lang="sk-SK" sz="1200" b="1" dirty="0" err="1"/>
              <a:t>pôdotvorným</a:t>
            </a:r>
            <a:r>
              <a:rPr lang="sk-SK" sz="1200" b="1" dirty="0"/>
              <a:t> procesom</a:t>
            </a:r>
            <a:r>
              <a:rPr lang="sk-SK" sz="1200" dirty="0"/>
              <a:t>. Pôdy s dominantným kultivačným Ak-horizontom, alebo </a:t>
            </a:r>
            <a:r>
              <a:rPr lang="sk-SK" sz="1200" dirty="0" err="1"/>
              <a:t>antrozemným</a:t>
            </a:r>
            <a:r>
              <a:rPr lang="sk-SK" sz="1200" dirty="0"/>
              <a:t> Ad - horizontom bez ďalších diagnostických horizontov alebo len s ich náznakmi – </a:t>
            </a:r>
            <a:r>
              <a:rPr lang="sk-SK" sz="1200" b="1" dirty="0" err="1"/>
              <a:t>Kultizem</a:t>
            </a:r>
            <a:r>
              <a:rPr lang="sk-SK" sz="1200" b="1" dirty="0"/>
              <a:t>, </a:t>
            </a:r>
            <a:r>
              <a:rPr lang="sk-SK" sz="1200" b="1" dirty="0" err="1"/>
              <a:t>Antrozem</a:t>
            </a:r>
            <a:endParaRPr lang="sk-SK" sz="1200" b="1" dirty="0"/>
          </a:p>
        </p:txBody>
      </p:sp>
    </p:spTree>
    <p:extLst>
      <p:ext uri="{BB962C8B-B14F-4D97-AF65-F5344CB8AC3E}">
        <p14:creationId xmlns:p14="http://schemas.microsoft.com/office/powerpoint/2010/main" val="296154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A7A8B-257F-8EFE-89A2-963FAE954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map of austria with black text&#10;&#10;AI-generated content may be incorrect.">
            <a:extLst>
              <a:ext uri="{FF2B5EF4-FFF2-40B4-BE49-F238E27FC236}">
                <a16:creationId xmlns:a16="http://schemas.microsoft.com/office/drawing/2014/main" id="{876EA397-1CA5-EE03-07FD-41B73591D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F8D8D5B-1562-C80A-161A-AD60B416B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– </a:t>
            </a:r>
            <a:r>
              <a:rPr lang="sk-SK" sz="3200" b="1" dirty="0" err="1"/>
              <a:t>Litozeme</a:t>
            </a:r>
            <a:r>
              <a:rPr lang="sk-SK" sz="3200" b="1" dirty="0"/>
              <a:t> a </a:t>
            </a:r>
            <a:r>
              <a:rPr lang="sk-SK" sz="3200" b="1" dirty="0" err="1"/>
              <a:t>rankre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0B469B6-3E5B-61DF-9B81-B454E501F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968189"/>
            <a:ext cx="669915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Litozeme</a:t>
            </a:r>
            <a:r>
              <a:rPr lang="sk-SK" sz="1400" b="1" dirty="0"/>
              <a:t> (</a:t>
            </a:r>
            <a:r>
              <a:rPr lang="sk-SK" sz="1400" b="1" dirty="0" err="1"/>
              <a:t>Leptosols</a:t>
            </a:r>
            <a:r>
              <a:rPr lang="sk-SK" sz="1400" b="1" dirty="0"/>
              <a:t>)</a:t>
            </a:r>
            <a:r>
              <a:rPr lang="sk-SK" sz="1400" dirty="0"/>
              <a:t> - málo vyvinutá plytká pôda, s </a:t>
            </a:r>
            <a:r>
              <a:rPr lang="sk-SK" sz="1400" dirty="0" err="1"/>
              <a:t>ochrickým</a:t>
            </a:r>
            <a:r>
              <a:rPr lang="sk-SK" sz="1400" dirty="0"/>
              <a:t> </a:t>
            </a:r>
            <a:r>
              <a:rPr lang="sk-SK" sz="1400" dirty="0" err="1"/>
              <a:t>Ao</a:t>
            </a:r>
            <a:r>
              <a:rPr lang="sk-SK" sz="1400" dirty="0"/>
              <a:t> – horizontom bez ďalších diagnostických znakov, ktorá vznikla na pevných a spevnených </a:t>
            </a:r>
            <a:r>
              <a:rPr lang="sk-SK" sz="1400" dirty="0" err="1"/>
              <a:t>karbonátových</a:t>
            </a:r>
            <a:r>
              <a:rPr lang="sk-SK" sz="1400" dirty="0"/>
              <a:t> alebo silikátových horninách. Je bez porastu a vyskytuje sa vo vyšších polohách prevažne na alpínskych lúkach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Rankre</a:t>
            </a:r>
            <a:r>
              <a:rPr lang="sk-SK" sz="1400" b="1" dirty="0"/>
              <a:t> (</a:t>
            </a:r>
            <a:r>
              <a:rPr lang="sk-SK" sz="1400" b="1" dirty="0" err="1"/>
              <a:t>Leptosols</a:t>
            </a:r>
            <a:r>
              <a:rPr lang="sk-SK" sz="1400" b="1" dirty="0"/>
              <a:t>)</a:t>
            </a:r>
            <a:r>
              <a:rPr lang="sk-SK" sz="1400" dirty="0"/>
              <a:t> - </a:t>
            </a:r>
            <a:r>
              <a:rPr lang="sk-SK" sz="1400" dirty="0" err="1"/>
              <a:t>dvojhorizontové</a:t>
            </a:r>
            <a:r>
              <a:rPr lang="sk-SK" sz="1400" dirty="0"/>
              <a:t> A-C pôdy s vývojom zo silne </a:t>
            </a:r>
            <a:r>
              <a:rPr lang="sk-SK" sz="1400" dirty="0" err="1"/>
              <a:t>skeletnatých</a:t>
            </a:r>
            <a:r>
              <a:rPr lang="sk-SK" sz="1400" dirty="0"/>
              <a:t> plytkých zvetralín pevných a spevnených prevažne kyslých silikátových hornín.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Dominantným </a:t>
            </a:r>
            <a:r>
              <a:rPr lang="sk-SK" sz="1400" dirty="0" err="1"/>
              <a:t>pôdotvorným</a:t>
            </a:r>
            <a:r>
              <a:rPr lang="sk-SK" sz="1400" dirty="0"/>
              <a:t> procesom pri ich vzniku je </a:t>
            </a:r>
            <a:r>
              <a:rPr lang="sk-SK" sz="1400" b="1" dirty="0"/>
              <a:t>akumulácia organických látok </a:t>
            </a:r>
            <a:r>
              <a:rPr lang="sk-SK" sz="1400" dirty="0"/>
              <a:t>v podmienkach extrémnych svahov horskej až vysokohorskej klímy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 podmienkach priaznivejšieho reliéfu s menším eróznym vplyvom sa </a:t>
            </a:r>
            <a:r>
              <a:rPr lang="sk-SK" sz="1400" dirty="0" err="1"/>
              <a:t>rankre</a:t>
            </a:r>
            <a:r>
              <a:rPr lang="sk-SK" sz="1400" dirty="0"/>
              <a:t> pri ďalšom vývoji </a:t>
            </a:r>
            <a:r>
              <a:rPr lang="sk-SK" sz="1400" b="1" dirty="0"/>
              <a:t>menia na </a:t>
            </a:r>
            <a:r>
              <a:rPr lang="sk-SK" sz="1400" b="1" dirty="0" err="1"/>
              <a:t>kambizeme</a:t>
            </a:r>
            <a:r>
              <a:rPr lang="sk-SK" sz="1400" dirty="0"/>
              <a:t>, v podmienkach vysokohorskej klímy až na </a:t>
            </a:r>
            <a:r>
              <a:rPr lang="sk-SK" sz="1400" b="1" dirty="0"/>
              <a:t>podzoly</a:t>
            </a:r>
            <a:r>
              <a:rPr lang="sk-SK" sz="1400" dirty="0"/>
              <a:t>. Ak sú vyvinuté z vulkanických hornín s dostatočným zastúpením </a:t>
            </a:r>
            <a:r>
              <a:rPr lang="sk-SK" sz="1400" dirty="0" err="1"/>
              <a:t>vitrických</a:t>
            </a:r>
            <a:r>
              <a:rPr lang="sk-SK" sz="1400" dirty="0"/>
              <a:t> zložiek, vyvíjajú sa smerom k </a:t>
            </a:r>
            <a:r>
              <a:rPr lang="sk-SK" sz="1400" b="1" dirty="0" err="1"/>
              <a:t>andozemiam</a:t>
            </a:r>
            <a:r>
              <a:rPr lang="sk-SK" sz="1400" dirty="0"/>
              <a:t>. Ich A-horizont má rôzne sfarbenie a hrúbku. Jeho tmavosť, hrúbka a kyslosť narastajú s nadmorskou výškou</a:t>
            </a:r>
          </a:p>
        </p:txBody>
      </p:sp>
      <p:pic>
        <p:nvPicPr>
          <p:cNvPr id="8" name="Picture 7" descr="ranker_2">
            <a:extLst>
              <a:ext uri="{FF2B5EF4-FFF2-40B4-BE49-F238E27FC236}">
                <a16:creationId xmlns:a16="http://schemas.microsoft.com/office/drawing/2014/main" id="{A2ED9D87-5929-0E53-FDCB-5A91FB3F5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635" y="3093721"/>
            <a:ext cx="1579899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ranker_3">
            <a:extLst>
              <a:ext uri="{FF2B5EF4-FFF2-40B4-BE49-F238E27FC236}">
                <a16:creationId xmlns:a16="http://schemas.microsoft.com/office/drawing/2014/main" id="{3AFD8DCC-5CD4-157D-F19C-95C70F89F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71" y="3093720"/>
            <a:ext cx="2565321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2557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0B900-2F20-1237-0587-7068C5C08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map of austria with the legend&#10;&#10;AI-generated content may be incorrect.">
            <a:extLst>
              <a:ext uri="{FF2B5EF4-FFF2-40B4-BE49-F238E27FC236}">
                <a16:creationId xmlns:a16="http://schemas.microsoft.com/office/drawing/2014/main" id="{B6C748C9-A300-977C-619A-F7F623C42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5B7F4AAA-5922-004F-EBB4-42ABE735E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Regozem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153379B-7DA0-1392-B6EB-FD7B77E24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33984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Regozeme</a:t>
            </a:r>
            <a:r>
              <a:rPr lang="sk-SK" sz="1400" b="1" dirty="0"/>
              <a:t> (</a:t>
            </a:r>
            <a:r>
              <a:rPr lang="sk-SK" sz="1400" b="1" dirty="0" err="1"/>
              <a:t>Arenosols</a:t>
            </a:r>
            <a:r>
              <a:rPr lang="sk-SK" sz="1400" b="1" dirty="0"/>
              <a:t>)</a:t>
            </a:r>
            <a:r>
              <a:rPr lang="sk-SK" sz="1400" dirty="0"/>
              <a:t> - mladé </a:t>
            </a:r>
            <a:r>
              <a:rPr lang="sk-SK" sz="1400" dirty="0" err="1"/>
              <a:t>dvojhorizontové</a:t>
            </a:r>
            <a:r>
              <a:rPr lang="sk-SK" sz="1400" dirty="0"/>
              <a:t> A-C pôdy s iniciálnym </a:t>
            </a:r>
            <a:r>
              <a:rPr lang="sk-SK" sz="1400" b="1" dirty="0" err="1"/>
              <a:t>pôdotvorným</a:t>
            </a:r>
            <a:r>
              <a:rPr lang="sk-SK" sz="1400" b="1" dirty="0"/>
              <a:t> procesom narúšaným najmä eróziou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Vyvinuli sa na nealuviálnych, stredne ťažkých nespevnených </a:t>
            </a:r>
            <a:r>
              <a:rPr lang="sk-SK" sz="1400" dirty="0" err="1"/>
              <a:t>nekarbonátových</a:t>
            </a:r>
            <a:r>
              <a:rPr lang="sk-SK" sz="1400" dirty="0"/>
              <a:t> sedimentoch (sprašové a </a:t>
            </a:r>
            <a:r>
              <a:rPr lang="sk-SK" sz="1400" dirty="0" err="1"/>
              <a:t>polygenetické</a:t>
            </a:r>
            <a:r>
              <a:rPr lang="sk-SK" sz="1400" dirty="0"/>
              <a:t> hliny a i.) na konvexných (vypuklých) partiách reliéfu pahorkatín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RM1 - </a:t>
            </a:r>
            <a:r>
              <a:rPr lang="sk-SK" sz="1400" b="1" dirty="0" err="1"/>
              <a:t>regozeme</a:t>
            </a:r>
            <a:r>
              <a:rPr lang="sk-SK" sz="1400" b="1" dirty="0"/>
              <a:t> </a:t>
            </a:r>
            <a:r>
              <a:rPr lang="sk-SK" sz="1400" b="1" dirty="0" err="1"/>
              <a:t>arenické</a:t>
            </a:r>
            <a:r>
              <a:rPr lang="sk-SK" sz="1400" b="1" dirty="0"/>
              <a:t> silikátové</a:t>
            </a:r>
            <a:r>
              <a:rPr lang="sk-SK" sz="1400" dirty="0"/>
              <a:t>, sprievodné </a:t>
            </a:r>
            <a:r>
              <a:rPr lang="sk-SK" sz="1400" dirty="0" err="1"/>
              <a:t>kambizeme</a:t>
            </a:r>
            <a:r>
              <a:rPr lang="sk-SK" sz="1400" dirty="0"/>
              <a:t> </a:t>
            </a:r>
            <a:r>
              <a:rPr lang="sk-SK" sz="1400" dirty="0" err="1"/>
              <a:t>arenické</a:t>
            </a:r>
            <a:r>
              <a:rPr lang="sk-SK" sz="1400" dirty="0"/>
              <a:t> nasýtené, lokálne v </a:t>
            </a:r>
            <a:r>
              <a:rPr lang="sk-SK" sz="1400" dirty="0" err="1"/>
              <a:t>depresiach</a:t>
            </a:r>
            <a:r>
              <a:rPr lang="sk-SK" sz="1400" dirty="0"/>
              <a:t> gleje </a:t>
            </a:r>
            <a:r>
              <a:rPr lang="sk-SK" sz="1400" dirty="0" err="1"/>
              <a:t>arenické</a:t>
            </a:r>
            <a:r>
              <a:rPr lang="sk-SK" sz="1400" dirty="0"/>
              <a:t>; </a:t>
            </a:r>
            <a:r>
              <a:rPr lang="sk-SK" sz="1400" b="1" dirty="0"/>
              <a:t>na </a:t>
            </a:r>
            <a:r>
              <a:rPr lang="sk-SK" sz="1400" b="1" dirty="0" err="1"/>
              <a:t>nekarbonátových</a:t>
            </a:r>
            <a:r>
              <a:rPr lang="sk-SK" sz="1400" dirty="0"/>
              <a:t> </a:t>
            </a:r>
            <a:r>
              <a:rPr lang="sk-SK" sz="1400" b="1" dirty="0"/>
              <a:t>viatych a preplavených pieskoch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RM2 - </a:t>
            </a:r>
            <a:r>
              <a:rPr lang="sk-SK" sz="1400" b="1" dirty="0" err="1"/>
              <a:t>regozeme</a:t>
            </a:r>
            <a:r>
              <a:rPr lang="sk-SK" sz="1400" b="1" dirty="0"/>
              <a:t> </a:t>
            </a:r>
            <a:r>
              <a:rPr lang="sk-SK" sz="1400" b="1" dirty="0" err="1"/>
              <a:t>arenické</a:t>
            </a:r>
            <a:r>
              <a:rPr lang="sk-SK" sz="1400" b="1" dirty="0"/>
              <a:t> </a:t>
            </a:r>
            <a:r>
              <a:rPr lang="sk-SK" sz="1400" b="1" dirty="0" err="1"/>
              <a:t>karbonátové</a:t>
            </a:r>
            <a:r>
              <a:rPr lang="sk-SK" sz="1400" dirty="0"/>
              <a:t>, lokálne černozeme </a:t>
            </a:r>
            <a:r>
              <a:rPr lang="sk-SK" sz="1400" dirty="0" err="1"/>
              <a:t>arenické</a:t>
            </a:r>
            <a:r>
              <a:rPr lang="sk-SK" sz="1400" dirty="0"/>
              <a:t> </a:t>
            </a:r>
            <a:r>
              <a:rPr lang="sk-SK" sz="1400" dirty="0" err="1"/>
              <a:t>karbonátové</a:t>
            </a:r>
            <a:r>
              <a:rPr lang="sk-SK" sz="1400" dirty="0"/>
              <a:t>; </a:t>
            </a:r>
            <a:r>
              <a:rPr lang="sk-SK" sz="1400" b="1" dirty="0"/>
              <a:t>na viatych </a:t>
            </a:r>
            <a:r>
              <a:rPr lang="sk-SK" sz="1400" b="1" dirty="0" err="1"/>
              <a:t>karbonátových</a:t>
            </a:r>
            <a:r>
              <a:rPr lang="sk-SK" sz="1400" b="1" dirty="0"/>
              <a:t> pieskoch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RM3 - </a:t>
            </a:r>
            <a:r>
              <a:rPr lang="sk-SK" sz="1400" b="1" dirty="0" err="1"/>
              <a:t>regozeme</a:t>
            </a:r>
            <a:r>
              <a:rPr lang="sk-SK" sz="1400" b="1" dirty="0"/>
              <a:t> </a:t>
            </a:r>
            <a:r>
              <a:rPr lang="sk-SK" sz="1400" b="1" dirty="0" err="1"/>
              <a:t>arenické</a:t>
            </a:r>
            <a:r>
              <a:rPr lang="sk-SK" sz="1400" b="1" dirty="0"/>
              <a:t> silikátové a </a:t>
            </a:r>
            <a:r>
              <a:rPr lang="sk-SK" sz="1400" b="1" dirty="0" err="1"/>
              <a:t>kambizeme</a:t>
            </a:r>
            <a:r>
              <a:rPr lang="sk-SK" sz="1400" b="1" dirty="0"/>
              <a:t> </a:t>
            </a:r>
            <a:r>
              <a:rPr lang="sk-SK" sz="1400" b="1" dirty="0" err="1"/>
              <a:t>arenické</a:t>
            </a:r>
            <a:r>
              <a:rPr lang="sk-SK" sz="1400" b="1" dirty="0"/>
              <a:t> kyslé</a:t>
            </a:r>
            <a:r>
              <a:rPr lang="sk-SK" sz="1400" dirty="0"/>
              <a:t>, sprievodné podzoly </a:t>
            </a:r>
            <a:r>
              <a:rPr lang="sk-SK" sz="1400" dirty="0" err="1"/>
              <a:t>arenické</a:t>
            </a:r>
            <a:r>
              <a:rPr lang="sk-SK" sz="1400" dirty="0"/>
              <a:t>, lokálne v </a:t>
            </a:r>
            <a:r>
              <a:rPr lang="sk-SK" sz="1400" dirty="0" err="1"/>
              <a:t>depresiach</a:t>
            </a:r>
            <a:r>
              <a:rPr lang="sk-SK" sz="1400" dirty="0"/>
              <a:t> gleje </a:t>
            </a:r>
            <a:r>
              <a:rPr lang="sk-SK" sz="1400" dirty="0" err="1"/>
              <a:t>arenické</a:t>
            </a:r>
            <a:r>
              <a:rPr lang="sk-SK" sz="1400" dirty="0"/>
              <a:t>; </a:t>
            </a:r>
            <a:r>
              <a:rPr lang="sk-SK" sz="1400" b="1" dirty="0"/>
              <a:t>na </a:t>
            </a:r>
            <a:r>
              <a:rPr lang="sk-SK" sz="1400" b="1" dirty="0" err="1"/>
              <a:t>nekarbonátových</a:t>
            </a:r>
            <a:r>
              <a:rPr lang="sk-SK" sz="1400" b="1" dirty="0"/>
              <a:t> viatych pieskoch</a:t>
            </a:r>
          </a:p>
        </p:txBody>
      </p:sp>
      <p:pic>
        <p:nvPicPr>
          <p:cNvPr id="5" name="Picture 4" descr="regozem_2">
            <a:extLst>
              <a:ext uri="{FF2B5EF4-FFF2-40B4-BE49-F238E27FC236}">
                <a16:creationId xmlns:a16="http://schemas.microsoft.com/office/drawing/2014/main" id="{375A4BFA-605E-25F8-3F85-A493252E0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792" y="3078480"/>
            <a:ext cx="2395558" cy="377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regozem_3">
            <a:extLst>
              <a:ext uri="{FF2B5EF4-FFF2-40B4-BE49-F238E27FC236}">
                <a16:creationId xmlns:a16="http://schemas.microsoft.com/office/drawing/2014/main" id="{5ED11B0D-0969-7910-49A7-9FD257327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828" y="3078480"/>
            <a:ext cx="1579321" cy="377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782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ADE98-D6FC-6F83-4B40-4299F7919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map of the czech republic&#10;&#10;AI-generated content may be incorrect.">
            <a:extLst>
              <a:ext uri="{FF2B5EF4-FFF2-40B4-BE49-F238E27FC236}">
                <a16:creationId xmlns:a16="http://schemas.microsoft.com/office/drawing/2014/main" id="{3CFEAFF2-C472-F98D-7912-8B18CE1ED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-1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0B747CEF-29FF-C268-4B1A-4B6044589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Fluvizem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D87D124-D40D-EC97-73C7-870B1B2C3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85038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Fluvizeme</a:t>
            </a:r>
            <a:r>
              <a:rPr lang="sk-SK" sz="1400" b="1" dirty="0"/>
              <a:t> (</a:t>
            </a:r>
            <a:r>
              <a:rPr lang="sk-SK" sz="1400" b="1" dirty="0" err="1"/>
              <a:t>Fluvisols</a:t>
            </a:r>
            <a:r>
              <a:rPr lang="sk-SK" sz="1400" b="1" dirty="0"/>
              <a:t>)</a:t>
            </a:r>
            <a:r>
              <a:rPr lang="sk-SK" sz="1400" dirty="0"/>
              <a:t> – nivné pôdy sú mladé, </a:t>
            </a:r>
            <a:r>
              <a:rPr lang="sk-SK" sz="1400" dirty="0" err="1"/>
              <a:t>dvojhorizontové</a:t>
            </a:r>
            <a:r>
              <a:rPr lang="sk-SK" sz="1400" dirty="0"/>
              <a:t> A-C pôdy, vyvinuté výlučne z </a:t>
            </a:r>
            <a:r>
              <a:rPr lang="sk-SK" sz="1400" dirty="0" err="1"/>
              <a:t>holocénnych</a:t>
            </a:r>
            <a:r>
              <a:rPr lang="sk-SK" sz="1400" dirty="0"/>
              <a:t> fluviálnych - aluviálnych a proluviálnych silikátových a </a:t>
            </a:r>
            <a:r>
              <a:rPr lang="sk-SK" sz="1400" dirty="0" err="1"/>
              <a:t>karbonátových</a:t>
            </a:r>
            <a:r>
              <a:rPr lang="sk-SK" sz="1400" dirty="0"/>
              <a:t> sedimentov (alúviá tokov, náplavové kužele). Sú to pôdy v iniciálnom štádiu vývoja s </a:t>
            </a:r>
            <a:r>
              <a:rPr lang="sk-SK" sz="1400" dirty="0" err="1"/>
              <a:t>pôdotvorným</a:t>
            </a:r>
            <a:r>
              <a:rPr lang="sk-SK" sz="1400" dirty="0"/>
              <a:t> procesom </a:t>
            </a:r>
            <a:r>
              <a:rPr lang="sk-SK" sz="1400" b="1" dirty="0"/>
              <a:t>slabej tvorby a akumulácie humusu</a:t>
            </a:r>
            <a:r>
              <a:rPr lang="sk-SK" sz="1400" dirty="0"/>
              <a:t>, pretože tento proces je, resp. v nedávnej minulosti bol narúšaný záplavami a aluviálnou akumuláciou. Pre </a:t>
            </a:r>
            <a:r>
              <a:rPr lang="sk-SK" sz="1400" dirty="0" err="1"/>
              <a:t>fluvizeme</a:t>
            </a:r>
            <a:r>
              <a:rPr lang="sk-SK" sz="1400" dirty="0"/>
              <a:t> je typická </a:t>
            </a:r>
            <a:r>
              <a:rPr lang="sk-SK" sz="1400" dirty="0" err="1"/>
              <a:t>textúrna</a:t>
            </a:r>
            <a:r>
              <a:rPr lang="sk-SK" sz="1400" dirty="0"/>
              <a:t> rozmanitosť, rôzna minerálna bohatosť a rôzne vysoká hladina podzemnej vody, s následným vplyvom na </a:t>
            </a:r>
            <a:r>
              <a:rPr lang="sk-SK" sz="1400" b="1" dirty="0"/>
              <a:t>vývoj </a:t>
            </a:r>
            <a:r>
              <a:rPr lang="sk-SK" sz="1400" dirty="0"/>
              <a:t>ďalšieho, </a:t>
            </a:r>
            <a:r>
              <a:rPr lang="sk-SK" sz="1400" b="1" dirty="0"/>
              <a:t>glejového G-horizontu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FM1 - </a:t>
            </a:r>
            <a:r>
              <a:rPr lang="sk-SK" sz="1200" b="1" dirty="0" err="1"/>
              <a:t>fluvizeme</a:t>
            </a:r>
            <a:r>
              <a:rPr lang="sk-SK" sz="1200" b="1" dirty="0"/>
              <a:t> typické</a:t>
            </a:r>
            <a:r>
              <a:rPr lang="sk-SK" sz="1200" dirty="0"/>
              <a:t>, sprievodné </a:t>
            </a:r>
            <a:r>
              <a:rPr lang="sk-SK" sz="1200" dirty="0" err="1"/>
              <a:t>fluvizeme</a:t>
            </a:r>
            <a:r>
              <a:rPr lang="sk-SK" sz="1200" dirty="0"/>
              <a:t> glejové a </a:t>
            </a:r>
            <a:r>
              <a:rPr lang="sk-SK" sz="1200" dirty="0" err="1"/>
              <a:t>arenické</a:t>
            </a:r>
            <a:r>
              <a:rPr lang="sk-SK" sz="1200" dirty="0"/>
              <a:t>; na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FM2 - </a:t>
            </a:r>
            <a:r>
              <a:rPr lang="sk-SK" sz="1200" b="1" dirty="0" err="1"/>
              <a:t>fluvizeme</a:t>
            </a:r>
            <a:r>
              <a:rPr lang="sk-SK" sz="1200" b="1" dirty="0"/>
              <a:t> typické</a:t>
            </a:r>
            <a:r>
              <a:rPr lang="sk-SK" sz="1200" dirty="0"/>
              <a:t>, sprievodné </a:t>
            </a:r>
            <a:r>
              <a:rPr lang="sk-SK" sz="1200" dirty="0" err="1"/>
              <a:t>fluvizeme</a:t>
            </a:r>
            <a:r>
              <a:rPr lang="sk-SK" sz="1200" dirty="0"/>
              <a:t> glejové a </a:t>
            </a:r>
            <a:r>
              <a:rPr lang="sk-SK" sz="1200" dirty="0" err="1"/>
              <a:t>arenické</a:t>
            </a:r>
            <a:r>
              <a:rPr lang="sk-SK" sz="1200" dirty="0"/>
              <a:t> na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sedimentoch, sporadicky </a:t>
            </a:r>
            <a:r>
              <a:rPr lang="sk-SK" sz="1200" dirty="0" err="1"/>
              <a:t>regozeme</a:t>
            </a:r>
            <a:r>
              <a:rPr lang="sk-SK" sz="1200" dirty="0"/>
              <a:t> </a:t>
            </a:r>
            <a:r>
              <a:rPr lang="sk-SK" sz="1200" dirty="0" err="1"/>
              <a:t>arenické</a:t>
            </a:r>
            <a:r>
              <a:rPr lang="sk-SK" sz="1200" dirty="0"/>
              <a:t> na viatych pieskoch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FM3 - </a:t>
            </a:r>
            <a:r>
              <a:rPr lang="sk-SK" sz="1200" b="1" dirty="0" err="1"/>
              <a:t>fluvizeme</a:t>
            </a:r>
            <a:r>
              <a:rPr lang="sk-SK" sz="1200" b="1" dirty="0"/>
              <a:t> typické </a:t>
            </a:r>
            <a:r>
              <a:rPr lang="sk-SK" sz="1200" b="1" dirty="0" err="1"/>
              <a:t>karbonátové</a:t>
            </a:r>
            <a:r>
              <a:rPr lang="sk-SK" sz="1200" dirty="0"/>
              <a:t>, sprievodné </a:t>
            </a:r>
            <a:r>
              <a:rPr lang="sk-SK" sz="1200" dirty="0" err="1"/>
              <a:t>fluvizeme</a:t>
            </a:r>
            <a:r>
              <a:rPr lang="sk-SK" sz="1200" dirty="0"/>
              <a:t> glejové a </a:t>
            </a:r>
            <a:r>
              <a:rPr lang="sk-SK" sz="1200" dirty="0" err="1"/>
              <a:t>arenické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; na </a:t>
            </a:r>
            <a:r>
              <a:rPr lang="sk-SK" sz="1200" dirty="0" err="1"/>
              <a:t>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FM4 - </a:t>
            </a:r>
            <a:r>
              <a:rPr lang="sk-SK" sz="1200" b="1" dirty="0" err="1"/>
              <a:t>fluvizeme</a:t>
            </a:r>
            <a:r>
              <a:rPr lang="sk-SK" sz="1200" b="1" dirty="0"/>
              <a:t> glejové a </a:t>
            </a:r>
            <a:r>
              <a:rPr lang="sk-SK" sz="1200" b="1" dirty="0" err="1"/>
              <a:t>fluvizeme</a:t>
            </a:r>
            <a:r>
              <a:rPr lang="sk-SK" sz="1200" b="1" dirty="0"/>
              <a:t> </a:t>
            </a:r>
            <a:r>
              <a:rPr lang="sk-SK" sz="1200" b="1" dirty="0" err="1"/>
              <a:t>pelické</a:t>
            </a:r>
            <a:r>
              <a:rPr lang="sk-SK" sz="1200" b="1" dirty="0"/>
              <a:t> glejové</a:t>
            </a:r>
            <a:r>
              <a:rPr lang="sk-SK" sz="1200" dirty="0"/>
              <a:t>, sprievodné gleje; na veľmi ťažkých aluviálnych sedimentoch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FM5 - </a:t>
            </a:r>
            <a:r>
              <a:rPr lang="sk-SK" sz="1200" b="1" dirty="0" err="1"/>
              <a:t>fluvizeme</a:t>
            </a:r>
            <a:r>
              <a:rPr lang="sk-SK" sz="1200" b="1" dirty="0"/>
              <a:t> glejové</a:t>
            </a:r>
            <a:r>
              <a:rPr lang="sk-SK" sz="1200" dirty="0"/>
              <a:t>, sprievodné gleje - G; na </a:t>
            </a:r>
            <a:r>
              <a:rPr lang="sk-SK" sz="1200" dirty="0" err="1"/>
              <a:t>karbonátových</a:t>
            </a:r>
            <a:r>
              <a:rPr lang="sk-SK" sz="1200" dirty="0"/>
              <a:t> a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FM6 - </a:t>
            </a:r>
            <a:r>
              <a:rPr lang="sk-SK" sz="1200" b="1" dirty="0" err="1"/>
              <a:t>fluvizeme</a:t>
            </a:r>
            <a:r>
              <a:rPr lang="sk-SK" sz="1200" b="1" dirty="0"/>
              <a:t> </a:t>
            </a:r>
            <a:r>
              <a:rPr lang="sk-SK" sz="1200" b="1" dirty="0" err="1"/>
              <a:t>pelické</a:t>
            </a:r>
            <a:r>
              <a:rPr lang="sk-SK" sz="1200" b="1" dirty="0"/>
              <a:t> glejové</a:t>
            </a:r>
            <a:r>
              <a:rPr lang="sk-SK" sz="1200" dirty="0"/>
              <a:t>, sprievodné gleje, sporadické </a:t>
            </a:r>
            <a:r>
              <a:rPr lang="sk-SK" sz="1200" dirty="0" err="1"/>
              <a:t>fluvizeme</a:t>
            </a:r>
            <a:r>
              <a:rPr lang="sk-SK" sz="1200" dirty="0"/>
              <a:t> slancové až </a:t>
            </a:r>
            <a:r>
              <a:rPr lang="sk-SK" sz="1200" dirty="0" err="1"/>
              <a:t>solončakové</a:t>
            </a:r>
            <a:r>
              <a:rPr lang="sk-SK" sz="1200" dirty="0"/>
              <a:t> a </a:t>
            </a:r>
            <a:r>
              <a:rPr lang="sk-SK" sz="1200" dirty="0" err="1"/>
              <a:t>solončaky</a:t>
            </a:r>
            <a:r>
              <a:rPr lang="sk-SK" sz="1200" dirty="0"/>
              <a:t> až slance </a:t>
            </a:r>
            <a:r>
              <a:rPr lang="sk-SK" sz="1200" dirty="0" err="1"/>
              <a:t>solodové</a:t>
            </a:r>
            <a:r>
              <a:rPr lang="sk-SK" sz="1200" dirty="0"/>
              <a:t> - S; na veľmi ťažkých aluviálnych sedimentoch</a:t>
            </a:r>
          </a:p>
        </p:txBody>
      </p:sp>
      <p:pic>
        <p:nvPicPr>
          <p:cNvPr id="3" name="Picture 2" descr="fluvizem_3">
            <a:extLst>
              <a:ext uri="{FF2B5EF4-FFF2-40B4-BE49-F238E27FC236}">
                <a16:creationId xmlns:a16="http://schemas.microsoft.com/office/drawing/2014/main" id="{AB89A3FC-24AE-246E-91BF-765EC5485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760" y="3095625"/>
            <a:ext cx="25146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fluvizem_2">
            <a:extLst>
              <a:ext uri="{FF2B5EF4-FFF2-40B4-BE49-F238E27FC236}">
                <a16:creationId xmlns:a16="http://schemas.microsoft.com/office/drawing/2014/main" id="{ED8F7CD6-B591-313A-771A-65A612071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686" y="3095624"/>
            <a:ext cx="1576614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929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C370C-C9B7-8C27-C458-F60D71094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map of the country&#10;&#10;AI-generated content may be incorrect.">
            <a:extLst>
              <a:ext uri="{FF2B5EF4-FFF2-40B4-BE49-F238E27FC236}">
                <a16:creationId xmlns:a16="http://schemas.microsoft.com/office/drawing/2014/main" id="{C2D5C53B-D0DB-BE85-F41D-7D003EBBB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B887EF5-8AB0-E6FC-00D6-1A21E8DE9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Rendzina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68E0CEA-E292-A12F-9879-E032958EC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56082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Rendziny</a:t>
            </a:r>
            <a:r>
              <a:rPr lang="sk-SK" sz="1400" b="1" dirty="0"/>
              <a:t> (</a:t>
            </a:r>
            <a:r>
              <a:rPr lang="sk-SK" sz="1400" b="1" dirty="0" err="1"/>
              <a:t>Rendzic</a:t>
            </a:r>
            <a:r>
              <a:rPr lang="sk-SK" sz="1400" b="1" dirty="0"/>
              <a:t> </a:t>
            </a:r>
            <a:r>
              <a:rPr lang="sk-SK" sz="1400" b="1" dirty="0" err="1"/>
              <a:t>Leptsols</a:t>
            </a:r>
            <a:r>
              <a:rPr lang="sk-SK" sz="1400" b="1" dirty="0"/>
              <a:t>)</a:t>
            </a:r>
            <a:r>
              <a:rPr lang="sk-SK" sz="1400" dirty="0"/>
              <a:t> - </a:t>
            </a:r>
            <a:r>
              <a:rPr lang="sk-SK" sz="1400" dirty="0" err="1"/>
              <a:t>dvojhorizontové</a:t>
            </a:r>
            <a:r>
              <a:rPr lang="sk-SK" sz="1400" dirty="0"/>
              <a:t> A-C pôdy vyvinuté výlučne </a:t>
            </a:r>
            <a:r>
              <a:rPr lang="sk-SK" sz="1400" b="1" dirty="0"/>
              <a:t>zo zvetralín pevných </a:t>
            </a:r>
            <a:r>
              <a:rPr lang="sk-SK" sz="1400" b="1" dirty="0" err="1"/>
              <a:t>karbonátových</a:t>
            </a:r>
            <a:r>
              <a:rPr lang="sk-SK" sz="1400" b="1" dirty="0"/>
              <a:t> hornín</a:t>
            </a:r>
            <a:r>
              <a:rPr lang="sk-SK" sz="1400" dirty="0"/>
              <a:t>, ale s nedostatkom ďalších živín a malým nerozpustným minerálnym zvyškom (vápence, dolomity, vápnité zlepence, serpentíny, </a:t>
            </a:r>
            <a:r>
              <a:rPr lang="sk-SK" sz="1400" dirty="0" err="1"/>
              <a:t>sádrovce</a:t>
            </a:r>
            <a:r>
              <a:rPr lang="sk-SK" sz="14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vyvinuté z takýchto </a:t>
            </a:r>
            <a:r>
              <a:rPr lang="sk-SK" sz="1400" dirty="0" err="1"/>
              <a:t>pôdotvorných</a:t>
            </a:r>
            <a:r>
              <a:rPr lang="sk-SK" sz="1400" dirty="0"/>
              <a:t> substrátov a prevažne v členitom reliéfe sú spravidla plytké, stredne ťažké, so </a:t>
            </a:r>
            <a:r>
              <a:rPr lang="sk-SK" sz="1400" dirty="0" err="1"/>
              <a:t>skeletnatosťou</a:t>
            </a:r>
            <a:r>
              <a:rPr lang="sk-SK" sz="1400" dirty="0"/>
              <a:t> nad 30%. Dominantným </a:t>
            </a:r>
            <a:r>
              <a:rPr lang="sk-SK" sz="1400" dirty="0" err="1"/>
              <a:t>pôdotvorným</a:t>
            </a:r>
            <a:r>
              <a:rPr lang="sk-SK" sz="1400" dirty="0"/>
              <a:t> procesom pri ich vzniku a vývoji je </a:t>
            </a:r>
            <a:r>
              <a:rPr lang="sk-SK" sz="1400" b="1" dirty="0"/>
              <a:t>mačinový proces </a:t>
            </a:r>
            <a:r>
              <a:rPr lang="sk-SK" sz="1400" dirty="0"/>
              <a:t>až po </a:t>
            </a:r>
            <a:r>
              <a:rPr lang="sk-SK" sz="1400" b="1" dirty="0"/>
              <a:t>procesy akumulácie a stabilizácie humusu</a:t>
            </a:r>
            <a:r>
              <a:rPr lang="sk-SK" sz="1400" dirty="0"/>
              <a:t>. Humusový horizont sa u </a:t>
            </a:r>
            <a:r>
              <a:rPr lang="sk-SK" sz="1400" dirty="0" err="1"/>
              <a:t>rendzín</a:t>
            </a:r>
            <a:r>
              <a:rPr lang="sk-SK" sz="1400" dirty="0"/>
              <a:t> tvorí podstatne pomalšie ako u iných pôdnych jednotiek. Príčinou je malý podiel nerozpustných minerálov, podieľajúcich sa na jeho tvorbe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RA1 - </a:t>
            </a:r>
            <a:r>
              <a:rPr lang="sk-SK" sz="1200" b="1" dirty="0" err="1"/>
              <a:t>rendziny</a:t>
            </a:r>
            <a:r>
              <a:rPr lang="sk-SK" sz="1200" b="1" dirty="0"/>
              <a:t> a </a:t>
            </a:r>
            <a:r>
              <a:rPr lang="sk-SK" sz="1200" b="1" dirty="0" err="1"/>
              <a:t>kambizeme</a:t>
            </a:r>
            <a:r>
              <a:rPr lang="sk-SK" sz="1200" b="1" dirty="0"/>
              <a:t> </a:t>
            </a:r>
            <a:r>
              <a:rPr lang="sk-SK" sz="1200" b="1" dirty="0" err="1"/>
              <a:t>rendzinové</a:t>
            </a:r>
            <a:r>
              <a:rPr lang="sk-SK" sz="1200" dirty="0"/>
              <a:t>, sprievodné </a:t>
            </a:r>
            <a:r>
              <a:rPr lang="sk-SK" sz="1200" dirty="0" err="1"/>
              <a:t>litozeme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, lokálne </a:t>
            </a:r>
            <a:r>
              <a:rPr lang="sk-SK" sz="1200" dirty="0" err="1"/>
              <a:t>rendziny</a:t>
            </a:r>
            <a:r>
              <a:rPr lang="sk-SK" sz="1200" dirty="0"/>
              <a:t> sutinové; na zvetralinách pevných </a:t>
            </a:r>
            <a:r>
              <a:rPr lang="sk-SK" sz="1200" dirty="0" err="1"/>
              <a:t>karbonátových</a:t>
            </a:r>
            <a:r>
              <a:rPr lang="sk-SK" sz="1200" dirty="0"/>
              <a:t>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RA2 - </a:t>
            </a:r>
            <a:r>
              <a:rPr lang="sk-SK" sz="1200" b="1" dirty="0" err="1"/>
              <a:t>rendziny</a:t>
            </a:r>
            <a:r>
              <a:rPr lang="sk-SK" sz="1200" b="1" dirty="0"/>
              <a:t> typické</a:t>
            </a:r>
            <a:r>
              <a:rPr lang="sk-SK" sz="1200" dirty="0"/>
              <a:t>, </a:t>
            </a:r>
            <a:r>
              <a:rPr lang="sk-SK" sz="1200" dirty="0" err="1"/>
              <a:t>litické</a:t>
            </a:r>
            <a:r>
              <a:rPr lang="sk-SK" sz="1200" dirty="0"/>
              <a:t> a </a:t>
            </a:r>
            <a:r>
              <a:rPr lang="sk-SK" sz="1200" dirty="0" err="1"/>
              <a:t>rubefikované</a:t>
            </a:r>
            <a:r>
              <a:rPr lang="sk-SK" sz="1200" dirty="0"/>
              <a:t>, lokálne </a:t>
            </a:r>
            <a:r>
              <a:rPr lang="sk-SK" sz="1200" dirty="0" err="1"/>
              <a:t>litozeme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; na vápencoch, miestami s plytkými pokryvmi </a:t>
            </a:r>
            <a:r>
              <a:rPr lang="sk-SK" sz="1200" dirty="0" err="1"/>
              <a:t>terrae</a:t>
            </a:r>
            <a:r>
              <a:rPr lang="sk-SK" sz="1200" dirty="0"/>
              <a:t> </a:t>
            </a:r>
            <a:r>
              <a:rPr lang="sk-SK" sz="1200" dirty="0" err="1"/>
              <a:t>calcis</a:t>
            </a:r>
            <a:endParaRPr lang="sk-SK" sz="1200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RA3 - </a:t>
            </a:r>
            <a:r>
              <a:rPr lang="sk-SK" sz="1200" b="1" dirty="0" err="1"/>
              <a:t>rendziny</a:t>
            </a:r>
            <a:r>
              <a:rPr lang="sk-SK" sz="1200" b="1" dirty="0"/>
              <a:t> vylúhované a </a:t>
            </a:r>
            <a:r>
              <a:rPr lang="sk-SK" sz="1200" b="1" dirty="0" err="1"/>
              <a:t>kambizeme</a:t>
            </a:r>
            <a:r>
              <a:rPr lang="sk-SK" sz="1200" b="1" dirty="0"/>
              <a:t> </a:t>
            </a:r>
            <a:r>
              <a:rPr lang="sk-SK" sz="1200" b="1" dirty="0" err="1"/>
              <a:t>rendzinové</a:t>
            </a:r>
            <a:r>
              <a:rPr lang="sk-SK" sz="1200" dirty="0"/>
              <a:t>, sprievodné </a:t>
            </a:r>
            <a:r>
              <a:rPr lang="sk-SK" sz="1200" dirty="0" err="1"/>
              <a:t>litozeme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 a </a:t>
            </a:r>
            <a:r>
              <a:rPr lang="sk-SK" sz="1200" dirty="0" err="1"/>
              <a:t>rendziny</a:t>
            </a:r>
            <a:r>
              <a:rPr lang="sk-SK" sz="1200" dirty="0"/>
              <a:t> sutinové; na zvetralinách pevných </a:t>
            </a:r>
            <a:r>
              <a:rPr lang="sk-SK" sz="1200" dirty="0" err="1"/>
              <a:t>karbonátových</a:t>
            </a:r>
            <a:r>
              <a:rPr lang="sk-SK" sz="1200" dirty="0"/>
              <a:t>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RA4 - </a:t>
            </a:r>
            <a:r>
              <a:rPr lang="sk-SK" sz="1200" b="1" dirty="0" err="1"/>
              <a:t>rendziny</a:t>
            </a:r>
            <a:r>
              <a:rPr lang="sk-SK" sz="1200" b="1" dirty="0"/>
              <a:t> vylúhované a </a:t>
            </a:r>
            <a:r>
              <a:rPr lang="sk-SK" sz="1200" b="1" dirty="0" err="1"/>
              <a:t>rendziny</a:t>
            </a:r>
            <a:r>
              <a:rPr lang="sk-SK" sz="1200" b="1" dirty="0"/>
              <a:t> </a:t>
            </a:r>
            <a:r>
              <a:rPr lang="sk-SK" sz="1200" b="1" dirty="0" err="1"/>
              <a:t>organozemné</a:t>
            </a:r>
            <a:r>
              <a:rPr lang="sk-SK" sz="1200" dirty="0"/>
              <a:t>, sprievodné </a:t>
            </a:r>
            <a:r>
              <a:rPr lang="sk-SK" sz="1200" dirty="0" err="1"/>
              <a:t>litozeme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; na zvetralinách pevných </a:t>
            </a:r>
            <a:r>
              <a:rPr lang="sk-SK" sz="1200" dirty="0" err="1"/>
              <a:t>karbonátových</a:t>
            </a:r>
            <a:r>
              <a:rPr lang="sk-SK" sz="1200" dirty="0"/>
              <a:t> hornín</a:t>
            </a:r>
          </a:p>
        </p:txBody>
      </p:sp>
      <p:pic>
        <p:nvPicPr>
          <p:cNvPr id="3" name="Picture 2" descr="rendzina_2">
            <a:extLst>
              <a:ext uri="{FF2B5EF4-FFF2-40B4-BE49-F238E27FC236}">
                <a16:creationId xmlns:a16="http://schemas.microsoft.com/office/drawing/2014/main" id="{C7C52CE0-3358-F627-DEFA-1F51E7EA6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789" y="3147060"/>
            <a:ext cx="2302663" cy="371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rendzina_3">
            <a:extLst>
              <a:ext uri="{FF2B5EF4-FFF2-40B4-BE49-F238E27FC236}">
                <a16:creationId xmlns:a16="http://schemas.microsoft.com/office/drawing/2014/main" id="{C1EAD0F7-D042-ADB0-50DB-0207E0A38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9" y="3150162"/>
            <a:ext cx="2015171" cy="368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048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55E5-1F3E-9B04-8B9E-B1C3F4BF7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map of the country&#10;&#10;AI-generated content may be incorrect.">
            <a:extLst>
              <a:ext uri="{FF2B5EF4-FFF2-40B4-BE49-F238E27FC236}">
                <a16:creationId xmlns:a16="http://schemas.microsoft.com/office/drawing/2014/main" id="{860EF01A-F897-E8DE-E4B0-929955E5F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2E4E4D8C-040D-1F1F-6C16-31A63A9A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Pararendzina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BAAB7F3-2A0C-70BF-8034-D802331B0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56082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Pararendziny</a:t>
            </a:r>
            <a:r>
              <a:rPr lang="sk-SK" sz="1400" b="1" dirty="0"/>
              <a:t> (</a:t>
            </a:r>
            <a:r>
              <a:rPr lang="sk-SK" sz="1400" b="1" dirty="0" err="1"/>
              <a:t>Calcaric</a:t>
            </a:r>
            <a:r>
              <a:rPr lang="sk-SK" sz="1400" b="1" dirty="0"/>
              <a:t> </a:t>
            </a:r>
            <a:r>
              <a:rPr lang="sk-SK" sz="1400" b="1" dirty="0" err="1"/>
              <a:t>Cambisols</a:t>
            </a:r>
            <a:r>
              <a:rPr lang="sk-SK" sz="1400" b="1" dirty="0"/>
              <a:t>)</a:t>
            </a:r>
            <a:r>
              <a:rPr lang="sk-SK" sz="1400" dirty="0"/>
              <a:t> – Pôdy vzniknuté rozpadom a z bazálnych aj plytkých hlavných súvrství </a:t>
            </a:r>
            <a:r>
              <a:rPr lang="sk-SK" sz="1400" b="1" dirty="0" err="1"/>
              <a:t>karbonátosilikátových</a:t>
            </a:r>
            <a:r>
              <a:rPr lang="sk-SK" sz="1400" b="1" dirty="0"/>
              <a:t> spevnených hornín</a:t>
            </a:r>
            <a:r>
              <a:rPr lang="sk-SK" sz="1400" dirty="0"/>
              <a:t>, </a:t>
            </a:r>
            <a:r>
              <a:rPr lang="sk-SK" sz="1400" dirty="0" err="1"/>
              <a:t>skeletovité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so </a:t>
            </a:r>
            <a:r>
              <a:rPr lang="sk-SK" sz="1400" dirty="0" err="1"/>
              <a:t>stratigrafiou</a:t>
            </a:r>
            <a:r>
              <a:rPr lang="sk-SK" sz="1400" dirty="0"/>
              <a:t> O - Ah (Am) alebo </a:t>
            </a:r>
            <a:r>
              <a:rPr lang="sk-SK" sz="1400" dirty="0" err="1"/>
              <a:t>Ap</a:t>
            </a:r>
            <a:r>
              <a:rPr lang="sk-SK" sz="1400" dirty="0"/>
              <a:t> - Crk - </a:t>
            </a:r>
            <a:r>
              <a:rPr lang="sk-SK" sz="1400" dirty="0" err="1"/>
              <a:t>Rk</a:t>
            </a:r>
            <a:r>
              <a:rPr lang="sk-SK" sz="1400" dirty="0"/>
              <a:t>. Postupné vyplavovanie a prípadne tenká vrstva hlavného súvrstvia vytvárajú predpoklady na prechod ku </a:t>
            </a:r>
            <a:r>
              <a:rPr lang="sk-SK" sz="1400" dirty="0" err="1"/>
              <a:t>kambizemiam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Vyskytujú sa lokálne v rôznych klimatických podmienkach, najmä v oblastiach kriedových a flyšových spevnených sedimentov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PR1 - </a:t>
            </a:r>
            <a:r>
              <a:rPr lang="sk-SK" sz="1400" b="1" dirty="0" err="1"/>
              <a:t>pararendziny</a:t>
            </a:r>
            <a:r>
              <a:rPr lang="sk-SK" sz="1400" b="1" dirty="0"/>
              <a:t> a </a:t>
            </a:r>
            <a:r>
              <a:rPr lang="sk-SK" sz="1400" b="1" dirty="0" err="1"/>
              <a:t>regozeme</a:t>
            </a:r>
            <a:r>
              <a:rPr lang="sk-SK" sz="1400" b="1" dirty="0"/>
              <a:t> na stredne ťažkých až ľahších silikátovo-</a:t>
            </a:r>
            <a:r>
              <a:rPr lang="sk-SK" sz="1400" b="1" dirty="0" err="1"/>
              <a:t>karbonátových</a:t>
            </a:r>
            <a:r>
              <a:rPr lang="sk-SK" sz="1400" b="1" dirty="0"/>
              <a:t> terciérnych sedimentoch</a:t>
            </a:r>
            <a:r>
              <a:rPr lang="sk-SK" sz="1400" dirty="0"/>
              <a:t>, sprievodné </a:t>
            </a:r>
            <a:r>
              <a:rPr lang="sk-SK" sz="1400" dirty="0" err="1"/>
              <a:t>hnedozeme</a:t>
            </a:r>
            <a:r>
              <a:rPr lang="sk-SK" sz="1400" dirty="0"/>
              <a:t> erodované; na </a:t>
            </a:r>
            <a:r>
              <a:rPr lang="sk-SK" sz="1400" dirty="0" err="1"/>
              <a:t>polygenetických</a:t>
            </a:r>
            <a:r>
              <a:rPr lang="sk-SK" sz="1400" dirty="0"/>
              <a:t> hlinách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PR2 - </a:t>
            </a:r>
            <a:r>
              <a:rPr lang="sk-SK" sz="1400" b="1" dirty="0" err="1"/>
              <a:t>pararendziny</a:t>
            </a:r>
            <a:r>
              <a:rPr lang="sk-SK" sz="1400" b="1" dirty="0"/>
              <a:t>, </a:t>
            </a:r>
            <a:r>
              <a:rPr lang="sk-SK" sz="1400" b="1" dirty="0" err="1"/>
              <a:t>regozeme</a:t>
            </a:r>
            <a:r>
              <a:rPr lang="sk-SK" sz="1400" b="1" dirty="0"/>
              <a:t> a </a:t>
            </a:r>
            <a:r>
              <a:rPr lang="sk-SK" sz="1400" b="1" dirty="0" err="1"/>
              <a:t>kambizeme</a:t>
            </a:r>
            <a:r>
              <a:rPr lang="sk-SK" sz="1400" b="1" dirty="0"/>
              <a:t> </a:t>
            </a:r>
            <a:r>
              <a:rPr lang="sk-SK" sz="1400" b="1" dirty="0" err="1"/>
              <a:t>rendzinové</a:t>
            </a:r>
            <a:r>
              <a:rPr lang="sk-SK" sz="1400" dirty="0"/>
              <a:t>; na zvetralinách pieskovcovo-</a:t>
            </a:r>
            <a:r>
              <a:rPr lang="sk-SK" sz="1400" dirty="0" err="1"/>
              <a:t>slienovcových</a:t>
            </a:r>
            <a:r>
              <a:rPr lang="sk-SK" sz="1400" dirty="0"/>
              <a:t> hornín</a:t>
            </a:r>
          </a:p>
        </p:txBody>
      </p:sp>
      <p:pic>
        <p:nvPicPr>
          <p:cNvPr id="10" name="Picture 9" descr="A close-up of a cliff&#10;&#10;AI-generated content may be incorrect.">
            <a:extLst>
              <a:ext uri="{FF2B5EF4-FFF2-40B4-BE49-F238E27FC236}">
                <a16:creationId xmlns:a16="http://schemas.microsoft.com/office/drawing/2014/main" id="{AACA4884-63D2-8588-5196-21D4FD196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037" y="3212513"/>
            <a:ext cx="2216991" cy="35311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A87A80-47D9-968D-4901-BBE1CAF4B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229" y="3204893"/>
            <a:ext cx="2480127" cy="359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35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7967A-79B0-D8ED-06D7-DF3A90A05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26B409-5973-AF68-D215-19B2F04B8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Černozem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DB0DB29-B696-29DA-CDA5-C0392D6D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103622" cy="571499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Černozeme (</a:t>
            </a:r>
            <a:r>
              <a:rPr lang="sk-SK" sz="1200" b="1" dirty="0" err="1"/>
              <a:t>Chernozems</a:t>
            </a:r>
            <a:r>
              <a:rPr lang="sk-SK" sz="1200" b="1" dirty="0"/>
              <a:t>) - </a:t>
            </a:r>
            <a:r>
              <a:rPr lang="sk-SK" sz="1200" dirty="0"/>
              <a:t>sú </a:t>
            </a:r>
            <a:r>
              <a:rPr lang="sk-SK" sz="1200" dirty="0" err="1"/>
              <a:t>dvojhorizontové</a:t>
            </a:r>
            <a:r>
              <a:rPr lang="sk-SK" sz="1200" dirty="0"/>
              <a:t> A-C pôdy vyvinuté z rôznych nespevnených sedimentov, </a:t>
            </a:r>
            <a:r>
              <a:rPr lang="sk-SK" sz="1200" b="1" dirty="0"/>
              <a:t>prevažne spraší</a:t>
            </a:r>
            <a:r>
              <a:rPr lang="sk-SK" sz="1200" dirty="0"/>
              <a:t>. Majú dlhodobý, 5 – 7 tisícročný vývoj v podmienkach teplej suchej klímy, kde </a:t>
            </a:r>
            <a:r>
              <a:rPr lang="sk-SK" sz="1200" dirty="0" err="1"/>
              <a:t>evapotranspirácia</a:t>
            </a:r>
            <a:r>
              <a:rPr lang="sk-SK" sz="1200" dirty="0"/>
              <a:t> je trvalo vyššia ako zrážky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2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ČM1 - Černozeme typické </a:t>
            </a:r>
            <a:r>
              <a:rPr lang="sk-SK" sz="1200" b="1" dirty="0" err="1"/>
              <a:t>karbonátové</a:t>
            </a:r>
            <a:r>
              <a:rPr lang="sk-SK" sz="1200" dirty="0"/>
              <a:t>, lokálne erodované a </a:t>
            </a:r>
            <a:r>
              <a:rPr lang="sk-SK" sz="1200" dirty="0" err="1"/>
              <a:t>regozeme</a:t>
            </a:r>
            <a:r>
              <a:rPr lang="sk-SK" sz="1200" dirty="0"/>
              <a:t> typické </a:t>
            </a:r>
            <a:r>
              <a:rPr lang="sk-SK" sz="1200" dirty="0" err="1"/>
              <a:t>karbonátové</a:t>
            </a:r>
            <a:r>
              <a:rPr lang="sk-SK" sz="1200" dirty="0"/>
              <a:t>; na sprašiach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ČM2 - Černozeme typické</a:t>
            </a:r>
            <a:r>
              <a:rPr lang="sk-SK" sz="1200" dirty="0"/>
              <a:t>, lokálne erodované a </a:t>
            </a:r>
            <a:r>
              <a:rPr lang="sk-SK" sz="1200" dirty="0" err="1"/>
              <a:t>regozeme</a:t>
            </a:r>
            <a:r>
              <a:rPr lang="sk-SK" sz="1200" dirty="0"/>
              <a:t> typické </a:t>
            </a:r>
            <a:r>
              <a:rPr lang="sk-SK" sz="1200" dirty="0" err="1"/>
              <a:t>karbonátové</a:t>
            </a:r>
            <a:r>
              <a:rPr lang="sk-SK" sz="1200" dirty="0"/>
              <a:t>; na sprašiach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ČM3 - Černozeme typické </a:t>
            </a:r>
            <a:r>
              <a:rPr lang="sk-SK" sz="1200" b="1" dirty="0" err="1"/>
              <a:t>karbonátové</a:t>
            </a:r>
            <a:r>
              <a:rPr lang="sk-SK" sz="1200" b="1" dirty="0"/>
              <a:t> a černozeme </a:t>
            </a:r>
            <a:r>
              <a:rPr lang="sk-SK" sz="1200" b="1" dirty="0" err="1"/>
              <a:t>arenické</a:t>
            </a:r>
            <a:r>
              <a:rPr lang="sk-SK" sz="1200" b="1" dirty="0"/>
              <a:t> </a:t>
            </a:r>
            <a:r>
              <a:rPr lang="sk-SK" sz="1200" b="1" dirty="0" err="1"/>
              <a:t>karbonátové</a:t>
            </a:r>
            <a:r>
              <a:rPr lang="sk-SK" sz="1200" dirty="0"/>
              <a:t>, sprievodné </a:t>
            </a:r>
            <a:r>
              <a:rPr lang="sk-SK" sz="1200" dirty="0" err="1"/>
              <a:t>regozeme</a:t>
            </a:r>
            <a:r>
              <a:rPr lang="sk-SK" sz="1200" dirty="0"/>
              <a:t> </a:t>
            </a:r>
            <a:r>
              <a:rPr lang="sk-SK" sz="1200" dirty="0" err="1"/>
              <a:t>arenické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; na </a:t>
            </a:r>
            <a:r>
              <a:rPr lang="sk-SK" sz="1200" dirty="0" err="1"/>
              <a:t>karbonátových</a:t>
            </a:r>
            <a:r>
              <a:rPr lang="sk-SK" sz="1200" dirty="0"/>
              <a:t> pieskoch, miestami s </a:t>
            </a:r>
            <a:r>
              <a:rPr lang="sk-SK" sz="1200" dirty="0" err="1"/>
              <a:t>prekryvom</a:t>
            </a:r>
            <a:r>
              <a:rPr lang="sk-SK" sz="1200" dirty="0"/>
              <a:t> spraší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ČM4 - Černozeme hnedozemné a černozeme </a:t>
            </a:r>
            <a:r>
              <a:rPr lang="sk-SK" sz="1200" b="1" dirty="0" err="1"/>
              <a:t>pseudoglejové</a:t>
            </a:r>
            <a:r>
              <a:rPr lang="sk-SK" sz="1200" dirty="0"/>
              <a:t>; na sprašiach a sprašových hlinách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ČM5 - Černozeme typické </a:t>
            </a:r>
            <a:r>
              <a:rPr lang="sk-SK" sz="1200" b="1" dirty="0" err="1"/>
              <a:t>karbonátové</a:t>
            </a:r>
            <a:r>
              <a:rPr lang="sk-SK" sz="1200" dirty="0"/>
              <a:t>, sporadicky </a:t>
            </a:r>
            <a:r>
              <a:rPr lang="sk-SK" sz="1200" dirty="0" err="1"/>
              <a:t>čiernice</a:t>
            </a:r>
            <a:r>
              <a:rPr lang="sk-SK" sz="1200" dirty="0"/>
              <a:t> typické </a:t>
            </a:r>
            <a:r>
              <a:rPr lang="sk-SK" sz="1200" dirty="0" err="1"/>
              <a:t>karbonátové</a:t>
            </a:r>
            <a:r>
              <a:rPr lang="sk-SK" sz="1200" dirty="0"/>
              <a:t>; na starých </a:t>
            </a:r>
            <a:r>
              <a:rPr lang="sk-SK" sz="1200" dirty="0" err="1"/>
              <a:t>karbonátových</a:t>
            </a:r>
            <a:r>
              <a:rPr lang="sk-SK" sz="1200" dirty="0"/>
              <a:t> fluviálnych sedimentoch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ČM6 - Černozeme </a:t>
            </a:r>
            <a:r>
              <a:rPr lang="sk-SK" sz="1200" b="1" dirty="0" err="1"/>
              <a:t>čiernicové</a:t>
            </a:r>
            <a:r>
              <a:rPr lang="sk-SK" sz="1200" b="1" dirty="0"/>
              <a:t> </a:t>
            </a:r>
            <a:r>
              <a:rPr lang="sk-SK" sz="1200" b="1" dirty="0" err="1"/>
              <a:t>karbonátové</a:t>
            </a:r>
            <a:r>
              <a:rPr lang="sk-SK" sz="1200" dirty="0"/>
              <a:t>, lokálne </a:t>
            </a:r>
            <a:r>
              <a:rPr lang="sk-SK" sz="1200" dirty="0" err="1"/>
              <a:t>čiernice</a:t>
            </a:r>
            <a:r>
              <a:rPr lang="sk-SK" sz="1200" dirty="0"/>
              <a:t> černozemné </a:t>
            </a:r>
            <a:r>
              <a:rPr lang="sk-SK" sz="1200" dirty="0" err="1"/>
              <a:t>karbonátové</a:t>
            </a:r>
            <a:r>
              <a:rPr lang="sk-SK" sz="1200" dirty="0"/>
              <a:t> až </a:t>
            </a:r>
            <a:r>
              <a:rPr lang="sk-SK" sz="1200" dirty="0" err="1"/>
              <a:t>čiernice</a:t>
            </a:r>
            <a:r>
              <a:rPr lang="sk-SK" sz="1200" dirty="0"/>
              <a:t> glejové </a:t>
            </a:r>
            <a:r>
              <a:rPr lang="sk-SK" sz="1200" dirty="0" err="1"/>
              <a:t>karbonátové</a:t>
            </a:r>
            <a:r>
              <a:rPr lang="sk-SK" sz="1200" dirty="0"/>
              <a:t>; na starých </a:t>
            </a:r>
            <a:r>
              <a:rPr lang="sk-SK" sz="1200" dirty="0" err="1"/>
              <a:t>karbonátových</a:t>
            </a:r>
            <a:r>
              <a:rPr lang="sk-SK" sz="1200" dirty="0"/>
              <a:t> fluviálnych sedimentoch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ČM7 - Černozeme </a:t>
            </a:r>
            <a:r>
              <a:rPr lang="sk-SK" sz="1200" b="1" dirty="0" err="1"/>
              <a:t>čiernicové</a:t>
            </a:r>
            <a:r>
              <a:rPr lang="sk-SK" sz="1200" b="1" dirty="0"/>
              <a:t> </a:t>
            </a:r>
            <a:r>
              <a:rPr lang="sk-SK" sz="1200" b="1" dirty="0" err="1"/>
              <a:t>karbonátové</a:t>
            </a:r>
            <a:r>
              <a:rPr lang="sk-SK" sz="1200" dirty="0"/>
              <a:t>, sprievodné </a:t>
            </a:r>
            <a:r>
              <a:rPr lang="sk-SK" sz="1200" dirty="0" err="1"/>
              <a:t>čiernice</a:t>
            </a:r>
            <a:r>
              <a:rPr lang="sk-SK" sz="1200" dirty="0"/>
              <a:t> </a:t>
            </a:r>
            <a:r>
              <a:rPr lang="sk-SK" sz="1200" dirty="0" err="1"/>
              <a:t>karbonátové</a:t>
            </a:r>
            <a:r>
              <a:rPr lang="sk-SK" sz="1200" dirty="0"/>
              <a:t>, sporadicky slancové a </a:t>
            </a:r>
            <a:r>
              <a:rPr lang="sk-SK" sz="1200" dirty="0" err="1"/>
              <a:t>solončakové</a:t>
            </a:r>
            <a:r>
              <a:rPr lang="sk-SK" sz="1200" dirty="0"/>
              <a:t>, lokálne </a:t>
            </a:r>
            <a:r>
              <a:rPr lang="sk-SK" sz="1200" dirty="0" err="1"/>
              <a:t>solončaky</a:t>
            </a:r>
            <a:r>
              <a:rPr lang="sk-SK" sz="1200" dirty="0"/>
              <a:t> a slance - S; na </a:t>
            </a:r>
            <a:r>
              <a:rPr lang="sk-SK" sz="1200" dirty="0" err="1"/>
              <a:t>karbonátových</a:t>
            </a:r>
            <a:r>
              <a:rPr lang="sk-SK" sz="1200" dirty="0"/>
              <a:t> fluviálnych a sprašových sedimentoch</a:t>
            </a:r>
          </a:p>
        </p:txBody>
      </p:sp>
      <p:pic>
        <p:nvPicPr>
          <p:cNvPr id="3" name="Picture 2" descr="cernozem-_profil_">
            <a:extLst>
              <a:ext uri="{FF2B5EF4-FFF2-40B4-BE49-F238E27FC236}">
                <a16:creationId xmlns:a16="http://schemas.microsoft.com/office/drawing/2014/main" id="{963C7663-7CBB-EFD7-E8AB-54F413D71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521" y="3200400"/>
            <a:ext cx="2641858" cy="3543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ernozem_3">
            <a:extLst>
              <a:ext uri="{FF2B5EF4-FFF2-40B4-BE49-F238E27FC236}">
                <a16:creationId xmlns:a16="http://schemas.microsoft.com/office/drawing/2014/main" id="{F7CF0590-DA6E-91C3-7280-B7B815781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771" y="3200400"/>
            <a:ext cx="1977635" cy="361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 map of the country&#10;&#10;AI-generated content may be incorrect.">
            <a:extLst>
              <a:ext uri="{FF2B5EF4-FFF2-40B4-BE49-F238E27FC236}">
                <a16:creationId xmlns:a16="http://schemas.microsoft.com/office/drawing/2014/main" id="{83BF3083-F5D0-3E6E-A57C-EB77FC15F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9" y="1"/>
            <a:ext cx="5188052" cy="293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533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A0EF3-6190-A5E4-2E30-E637CC9E0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map of the united states&#10;&#10;AI-generated content may be incorrect.">
            <a:extLst>
              <a:ext uri="{FF2B5EF4-FFF2-40B4-BE49-F238E27FC236}">
                <a16:creationId xmlns:a16="http://schemas.microsoft.com/office/drawing/2014/main" id="{4E4C6515-DF16-6C73-30E7-81A98E59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1" cy="293151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DAD795C-F65D-9B2C-ADE7-73EC4331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Čiernica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BF7EE38-7FF6-5F77-EA5C-6D78C353E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85038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Čiernice</a:t>
            </a:r>
            <a:r>
              <a:rPr lang="sk-SK" sz="1400" b="1" dirty="0"/>
              <a:t> (</a:t>
            </a:r>
            <a:r>
              <a:rPr lang="sk-SK" sz="1400" b="1" dirty="0" err="1"/>
              <a:t>Mollic</a:t>
            </a:r>
            <a:r>
              <a:rPr lang="sk-SK" sz="1400" b="1" dirty="0"/>
              <a:t> </a:t>
            </a:r>
            <a:r>
              <a:rPr lang="sk-SK" sz="1400" b="1" dirty="0" err="1"/>
              <a:t>Fluvisols</a:t>
            </a:r>
            <a:r>
              <a:rPr lang="sk-SK" sz="1400" b="1" dirty="0"/>
              <a:t>, </a:t>
            </a:r>
            <a:r>
              <a:rPr lang="sk-SK" sz="1400" b="1" dirty="0" err="1"/>
              <a:t>Mollic</a:t>
            </a:r>
            <a:r>
              <a:rPr lang="sk-SK" sz="1400" b="1" dirty="0"/>
              <a:t> </a:t>
            </a:r>
            <a:r>
              <a:rPr lang="sk-SK" sz="1400" b="1" dirty="0" err="1"/>
              <a:t>Gleysols</a:t>
            </a:r>
            <a:r>
              <a:rPr lang="sk-SK" sz="1400" b="1" dirty="0"/>
              <a:t>)</a:t>
            </a:r>
            <a:r>
              <a:rPr lang="sk-SK" sz="1400" dirty="0"/>
              <a:t> – </a:t>
            </a:r>
            <a:r>
              <a:rPr lang="sk-SK" sz="1400" b="1" dirty="0"/>
              <a:t>lužné pôdy </a:t>
            </a:r>
            <a:r>
              <a:rPr lang="sk-SK" sz="1400" dirty="0"/>
              <a:t>sú v typickom vývoji </a:t>
            </a:r>
            <a:r>
              <a:rPr lang="sk-SK" sz="1400" dirty="0" err="1"/>
              <a:t>dvojhorizontové</a:t>
            </a:r>
            <a:r>
              <a:rPr lang="sk-SK" sz="1400" dirty="0"/>
              <a:t> A-CG pôdy, vyvinuté najčastejšie </a:t>
            </a:r>
            <a:r>
              <a:rPr lang="sk-SK" sz="1400" b="1" dirty="0"/>
              <a:t>z fluviálnych silikátových a </a:t>
            </a:r>
            <a:r>
              <a:rPr lang="sk-SK" sz="1400" b="1" dirty="0" err="1"/>
              <a:t>karbonátových</a:t>
            </a:r>
            <a:r>
              <a:rPr lang="sk-SK" sz="1400" b="1" dirty="0"/>
              <a:t> sedimentov </a:t>
            </a:r>
            <a:r>
              <a:rPr lang="sk-SK" sz="1400" dirty="0"/>
              <a:t>rôzneho veku na ktorých sa už neakumuluje nový sediment (napríklad z povodní). Vyvinuli sa tiež z iných nealuviálnych substrátov a </a:t>
            </a:r>
            <a:r>
              <a:rPr lang="sk-SK" sz="1400" dirty="0" err="1"/>
              <a:t>dvojsubstrátov</a:t>
            </a:r>
            <a:r>
              <a:rPr lang="sk-SK" sz="1400" dirty="0"/>
              <a:t> v rôznych terénnych depresiách. Podmienkou je teplá a suchá klíma, s výparným režimom. Ide teda o rovnaké podmienky vývoja ako u černozemí. Na rozdiel od nich je však potrebná pre vývoj </a:t>
            </a:r>
            <a:r>
              <a:rPr lang="sk-SK" sz="1400" dirty="0" err="1"/>
              <a:t>čiernic</a:t>
            </a:r>
            <a:r>
              <a:rPr lang="sk-SK" sz="1400" dirty="0"/>
              <a:t> aj ďalšia podmienka a to </a:t>
            </a:r>
            <a:r>
              <a:rPr lang="sk-SK" sz="1400" b="1" dirty="0"/>
              <a:t>dlhodobé periodické zvlhčovanie profilu podzemnou vodou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ČA1 - </a:t>
            </a:r>
            <a:r>
              <a:rPr lang="sk-SK" sz="1200" b="1" dirty="0" err="1"/>
              <a:t>čiernice</a:t>
            </a:r>
            <a:r>
              <a:rPr lang="sk-SK" sz="1200" b="1" dirty="0"/>
              <a:t> typické</a:t>
            </a:r>
            <a:r>
              <a:rPr lang="sk-SK" sz="1200" dirty="0"/>
              <a:t>, sprievodné </a:t>
            </a:r>
            <a:r>
              <a:rPr lang="sk-SK" sz="1200" dirty="0" err="1"/>
              <a:t>čiernice</a:t>
            </a:r>
            <a:r>
              <a:rPr lang="sk-SK" sz="1200" dirty="0"/>
              <a:t> glejové; prevažne na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ČA2 - </a:t>
            </a:r>
            <a:r>
              <a:rPr lang="sk-SK" sz="1200" b="1" dirty="0" err="1"/>
              <a:t>čiernice</a:t>
            </a:r>
            <a:r>
              <a:rPr lang="sk-SK" sz="1200" b="1" dirty="0"/>
              <a:t> </a:t>
            </a:r>
            <a:r>
              <a:rPr lang="sk-SK" sz="1200" b="1" dirty="0" err="1"/>
              <a:t>arenické</a:t>
            </a:r>
            <a:r>
              <a:rPr lang="sk-SK" sz="1200" dirty="0"/>
              <a:t>, sprievodné </a:t>
            </a:r>
            <a:r>
              <a:rPr lang="sk-SK" sz="1200" dirty="0" err="1"/>
              <a:t>čiernice</a:t>
            </a:r>
            <a:r>
              <a:rPr lang="sk-SK" sz="1200" dirty="0"/>
              <a:t> typické a </a:t>
            </a:r>
            <a:r>
              <a:rPr lang="sk-SK" sz="1200" dirty="0" err="1"/>
              <a:t>arenické</a:t>
            </a:r>
            <a:r>
              <a:rPr lang="sk-SK" sz="1200" dirty="0"/>
              <a:t> glejové a gleje </a:t>
            </a:r>
            <a:r>
              <a:rPr lang="sk-SK" sz="1200" dirty="0" err="1"/>
              <a:t>arenické</a:t>
            </a:r>
            <a:r>
              <a:rPr lang="sk-SK" sz="1200" dirty="0"/>
              <a:t>; prevažne na ľahkých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ČA3 - </a:t>
            </a:r>
            <a:r>
              <a:rPr lang="sk-SK" sz="1200" b="1" dirty="0" err="1"/>
              <a:t>čiernice</a:t>
            </a:r>
            <a:r>
              <a:rPr lang="sk-SK" sz="1200" b="1" dirty="0"/>
              <a:t> typické </a:t>
            </a:r>
            <a:r>
              <a:rPr lang="sk-SK" sz="1200" b="1" dirty="0" err="1"/>
              <a:t>karbonátové</a:t>
            </a:r>
            <a:r>
              <a:rPr lang="sk-SK" sz="1200" dirty="0"/>
              <a:t>, sprievodné </a:t>
            </a:r>
            <a:r>
              <a:rPr lang="sk-SK" sz="1200" dirty="0" err="1"/>
              <a:t>čiernice</a:t>
            </a:r>
            <a:r>
              <a:rPr lang="sk-SK" sz="1200" dirty="0"/>
              <a:t> černozemné, </a:t>
            </a:r>
            <a:r>
              <a:rPr lang="sk-SK" sz="1200" dirty="0" err="1"/>
              <a:t>pelické</a:t>
            </a:r>
            <a:r>
              <a:rPr lang="sk-SK" sz="1200" dirty="0"/>
              <a:t> a glejové </a:t>
            </a:r>
            <a:r>
              <a:rPr lang="sk-SK" sz="1200" dirty="0" err="1"/>
              <a:t>karbonátové</a:t>
            </a:r>
            <a:r>
              <a:rPr lang="sk-SK" sz="1200" dirty="0"/>
              <a:t>, lokálne </a:t>
            </a:r>
            <a:r>
              <a:rPr lang="sk-SK" sz="1200" dirty="0" err="1"/>
              <a:t>organozeme</a:t>
            </a:r>
            <a:r>
              <a:rPr lang="sk-SK" sz="1200" dirty="0"/>
              <a:t> typické a glejové nasýtené až </a:t>
            </a:r>
            <a:r>
              <a:rPr lang="sk-SK" sz="1200" dirty="0" err="1"/>
              <a:t>karbonátové</a:t>
            </a:r>
            <a:r>
              <a:rPr lang="sk-SK" sz="1200" dirty="0"/>
              <a:t>; na </a:t>
            </a:r>
            <a:r>
              <a:rPr lang="sk-SK" sz="1200" dirty="0" err="1"/>
              <a:t>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ČA4 - </a:t>
            </a:r>
            <a:r>
              <a:rPr lang="sk-SK" sz="1200" b="1" dirty="0" err="1"/>
              <a:t>čiernice</a:t>
            </a:r>
            <a:r>
              <a:rPr lang="sk-SK" sz="1200" b="1" dirty="0"/>
              <a:t> glejové</a:t>
            </a:r>
            <a:r>
              <a:rPr lang="sk-SK" sz="1200" dirty="0"/>
              <a:t>, sprievodné </a:t>
            </a:r>
            <a:r>
              <a:rPr lang="sk-SK" sz="1200" dirty="0" err="1"/>
              <a:t>čiernice</a:t>
            </a:r>
            <a:r>
              <a:rPr lang="sk-SK" sz="1200" dirty="0"/>
              <a:t> typické a gleje; na </a:t>
            </a:r>
            <a:r>
              <a:rPr lang="sk-SK" sz="1200" dirty="0" err="1"/>
              <a:t>karbonátových</a:t>
            </a:r>
            <a:r>
              <a:rPr lang="sk-SK" sz="1200" dirty="0"/>
              <a:t> a </a:t>
            </a:r>
            <a:r>
              <a:rPr lang="sk-SK" sz="1200" dirty="0" err="1"/>
              <a:t>nekarbonátových</a:t>
            </a:r>
            <a:r>
              <a:rPr lang="sk-SK" sz="1200" dirty="0"/>
              <a:t> aluviálnych sedimentoch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ČA5 - </a:t>
            </a:r>
            <a:r>
              <a:rPr lang="sk-SK" sz="1200" b="1" dirty="0" err="1"/>
              <a:t>čiernice</a:t>
            </a:r>
            <a:r>
              <a:rPr lang="sk-SK" sz="1200" b="1" dirty="0"/>
              <a:t> typické </a:t>
            </a:r>
            <a:r>
              <a:rPr lang="sk-SK" sz="1200" b="1" dirty="0" err="1"/>
              <a:t>karbonátové</a:t>
            </a:r>
            <a:r>
              <a:rPr lang="sk-SK" sz="1200" b="1" dirty="0"/>
              <a:t> a </a:t>
            </a:r>
            <a:r>
              <a:rPr lang="sk-SK" sz="1200" b="1" dirty="0" err="1"/>
              <a:t>čiernice</a:t>
            </a:r>
            <a:r>
              <a:rPr lang="sk-SK" sz="1200" b="1" dirty="0"/>
              <a:t> glejové </a:t>
            </a:r>
            <a:r>
              <a:rPr lang="sk-SK" sz="1200" b="1" dirty="0" err="1"/>
              <a:t>karbonátové</a:t>
            </a:r>
            <a:r>
              <a:rPr lang="sk-SK" sz="1200" dirty="0"/>
              <a:t>, sporadicky slancové až </a:t>
            </a:r>
            <a:r>
              <a:rPr lang="sk-SK" sz="1200" dirty="0" err="1"/>
              <a:t>solončakové</a:t>
            </a:r>
            <a:r>
              <a:rPr lang="sk-SK" sz="1200" dirty="0"/>
              <a:t> a </a:t>
            </a:r>
            <a:r>
              <a:rPr lang="sk-SK" sz="1200" dirty="0" err="1"/>
              <a:t>solončaky</a:t>
            </a:r>
            <a:r>
              <a:rPr lang="sk-SK" sz="1200" dirty="0"/>
              <a:t> až slance; na </a:t>
            </a:r>
            <a:r>
              <a:rPr lang="sk-SK" sz="1200" dirty="0" err="1"/>
              <a:t>karbonátových</a:t>
            </a:r>
            <a:r>
              <a:rPr lang="sk-SK" sz="1200" dirty="0"/>
              <a:t>, prevažne aluviálnych sedimentoch</a:t>
            </a:r>
            <a:endParaRPr lang="sk-SK" sz="1400" dirty="0"/>
          </a:p>
        </p:txBody>
      </p:sp>
      <p:pic>
        <p:nvPicPr>
          <p:cNvPr id="5" name="Picture 4" descr="ciernica_3">
            <a:extLst>
              <a:ext uri="{FF2B5EF4-FFF2-40B4-BE49-F238E27FC236}">
                <a16:creationId xmlns:a16="http://schemas.microsoft.com/office/drawing/2014/main" id="{66D0A01C-021C-0A6D-25AD-66C2EFF26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380" y="3093720"/>
            <a:ext cx="2335017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iernica_2">
            <a:extLst>
              <a:ext uri="{FF2B5EF4-FFF2-40B4-BE49-F238E27FC236}">
                <a16:creationId xmlns:a16="http://schemas.microsoft.com/office/drawing/2014/main" id="{3C19993C-92AC-6E9D-D108-C6C17EEB3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403" y="3093718"/>
            <a:ext cx="1574002" cy="376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4602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B880-E40A-D44F-262C-72FD30A71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map of the country&#10;&#10;AI-generated content may be incorrect.">
            <a:extLst>
              <a:ext uri="{FF2B5EF4-FFF2-40B4-BE49-F238E27FC236}">
                <a16:creationId xmlns:a16="http://schemas.microsoft.com/office/drawing/2014/main" id="{D84B80AA-AB8F-5B33-CD7F-6FC0B264A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9" y="0"/>
            <a:ext cx="5160526" cy="291596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04AF8D2-BBAA-3726-1A70-24433457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Hnedozem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A02B983-40E0-481F-8CFB-57C29AFDC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28701"/>
            <a:ext cx="6368949" cy="571499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Hnedozem</a:t>
            </a:r>
            <a:r>
              <a:rPr lang="sk-SK" sz="1400" b="1" dirty="0"/>
              <a:t> (</a:t>
            </a:r>
            <a:r>
              <a:rPr lang="sk-SK" sz="1400" b="1" dirty="0" err="1"/>
              <a:t>Haplic</a:t>
            </a:r>
            <a:r>
              <a:rPr lang="sk-SK" sz="1400" b="1" dirty="0"/>
              <a:t> </a:t>
            </a:r>
            <a:r>
              <a:rPr lang="sk-SK" sz="1400" b="1" dirty="0" err="1"/>
              <a:t>Luvisols</a:t>
            </a:r>
            <a:r>
              <a:rPr lang="sk-SK" sz="1400" b="1" dirty="0"/>
              <a:t>)</a:t>
            </a:r>
            <a:r>
              <a:rPr lang="sk-SK" sz="1400" dirty="0"/>
              <a:t> - </a:t>
            </a:r>
            <a:r>
              <a:rPr lang="sk-SK" sz="1400" dirty="0" err="1"/>
              <a:t>Hnedozeme</a:t>
            </a:r>
            <a:r>
              <a:rPr lang="sk-SK" sz="1400" dirty="0"/>
              <a:t> sa vytvorili hlavne v rovinatom alebo mierne zvlnenom reliéfe zo spraší, </a:t>
            </a:r>
            <a:r>
              <a:rPr lang="sk-SK" sz="1400" dirty="0" err="1"/>
              <a:t>prachovíc</a:t>
            </a:r>
            <a:r>
              <a:rPr lang="sk-SK" sz="1400" dirty="0"/>
              <a:t> a </a:t>
            </a:r>
            <a:r>
              <a:rPr lang="sk-SK" sz="1400" dirty="0" err="1"/>
              <a:t>polygenetických</a:t>
            </a:r>
            <a:r>
              <a:rPr lang="sk-SK" sz="1400" dirty="0"/>
              <a:t> hlín. Špecifické pôdy, ktoré zaraďujeme k </a:t>
            </a:r>
            <a:r>
              <a:rPr lang="sk-SK" sz="1400" dirty="0" err="1"/>
              <a:t>hnedozemiam</a:t>
            </a:r>
            <a:r>
              <a:rPr lang="sk-SK" sz="1400" dirty="0"/>
              <a:t>, </a:t>
            </a:r>
            <a:r>
              <a:rPr lang="sk-SK" sz="1400" b="1" dirty="0"/>
              <a:t>vznikli z eolického materiálu </a:t>
            </a:r>
            <a:r>
              <a:rPr lang="sk-SK" sz="1400" dirty="0"/>
              <a:t>obohateného </a:t>
            </a:r>
            <a:r>
              <a:rPr lang="sk-SK" sz="1400" b="1" dirty="0"/>
              <a:t>rezíduami </a:t>
            </a:r>
            <a:r>
              <a:rPr lang="sk-SK" sz="1400" dirty="0"/>
              <a:t>zvetrávania </a:t>
            </a:r>
            <a:r>
              <a:rPr lang="sk-SK" sz="1400" b="1" dirty="0"/>
              <a:t>vápencov</a:t>
            </a:r>
            <a:r>
              <a:rPr lang="sk-SK" sz="1400" dirty="0"/>
              <a:t> (</a:t>
            </a:r>
            <a:r>
              <a:rPr lang="sk-SK" sz="1400" dirty="0" err="1"/>
              <a:t>terra</a:t>
            </a:r>
            <a:r>
              <a:rPr lang="sk-SK" sz="1400" dirty="0"/>
              <a:t> </a:t>
            </a:r>
            <a:r>
              <a:rPr lang="sk-SK" sz="1400" dirty="0" err="1"/>
              <a:t>fusca</a:t>
            </a:r>
            <a:r>
              <a:rPr lang="sk-SK" sz="1400" dirty="0"/>
              <a:t>, </a:t>
            </a:r>
            <a:r>
              <a:rPr lang="sk-SK" sz="1400" dirty="0" err="1"/>
              <a:t>rossa</a:t>
            </a:r>
            <a:r>
              <a:rPr lang="sk-SK" sz="1400" dirty="0"/>
              <a:t>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150-400 m n. m., listnaté lesy. Dnes sú takmer všetky odlesnené.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Hnedozeme</a:t>
            </a:r>
            <a:r>
              <a:rPr lang="sk-SK" sz="1400" dirty="0"/>
              <a:t> sú typické svojim </a:t>
            </a:r>
            <a:r>
              <a:rPr lang="sk-SK" sz="1400" dirty="0" err="1"/>
              <a:t>trojhorizontovým</a:t>
            </a:r>
            <a:r>
              <a:rPr lang="sk-SK" sz="1400" dirty="0"/>
              <a:t> A-B-C pôdnym profilom. Vyvinuli sa prevažne na sprašiach a iných kvartérnych a neogénnych sedimentoch. 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HM1 - </a:t>
            </a:r>
            <a:r>
              <a:rPr lang="sk-SK" sz="1400" b="1" dirty="0" err="1"/>
              <a:t>hnedozeme</a:t>
            </a:r>
            <a:r>
              <a:rPr lang="sk-SK" sz="1400" b="1" dirty="0"/>
              <a:t> typické</a:t>
            </a:r>
            <a:r>
              <a:rPr lang="sk-SK" sz="1400" dirty="0"/>
              <a:t>, lokálne erodované a </a:t>
            </a:r>
            <a:r>
              <a:rPr lang="sk-SK" sz="1400" dirty="0" err="1"/>
              <a:t>regozeme</a:t>
            </a:r>
            <a:r>
              <a:rPr lang="sk-SK" sz="1400" dirty="0"/>
              <a:t> typické </a:t>
            </a:r>
            <a:r>
              <a:rPr lang="sk-SK" sz="1400" dirty="0" err="1"/>
              <a:t>karbonátové</a:t>
            </a:r>
            <a:r>
              <a:rPr lang="sk-SK" sz="1400" dirty="0"/>
              <a:t>; na sprašiach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HM2 - </a:t>
            </a:r>
            <a:r>
              <a:rPr lang="sk-SK" sz="1400" b="1" dirty="0" err="1"/>
              <a:t>hnedozeme</a:t>
            </a:r>
            <a:r>
              <a:rPr lang="sk-SK" sz="1400" b="1" dirty="0"/>
              <a:t> typické a </a:t>
            </a:r>
            <a:r>
              <a:rPr lang="sk-SK" sz="1400" b="1" dirty="0" err="1"/>
              <a:t>hnedozeme</a:t>
            </a:r>
            <a:r>
              <a:rPr lang="sk-SK" sz="1400" b="1" dirty="0"/>
              <a:t> typické erodované na </a:t>
            </a:r>
            <a:r>
              <a:rPr lang="sk-SK" sz="1400" b="1" dirty="0" err="1"/>
              <a:t>polygenetických</a:t>
            </a:r>
            <a:r>
              <a:rPr lang="sk-SK" sz="1400" b="1" dirty="0"/>
              <a:t> hlinách</a:t>
            </a:r>
            <a:r>
              <a:rPr lang="sk-SK" sz="1400" dirty="0"/>
              <a:t>, sprievodné </a:t>
            </a:r>
            <a:r>
              <a:rPr lang="sk-SK" sz="1400" dirty="0" err="1"/>
              <a:t>regozeme</a:t>
            </a:r>
            <a:r>
              <a:rPr lang="sk-SK" sz="1400" dirty="0"/>
              <a:t> typické </a:t>
            </a:r>
            <a:r>
              <a:rPr lang="sk-SK" sz="1400" dirty="0" err="1"/>
              <a:t>karbonátové</a:t>
            </a:r>
            <a:r>
              <a:rPr lang="sk-SK" sz="1400" dirty="0"/>
              <a:t> a </a:t>
            </a:r>
            <a:r>
              <a:rPr lang="sk-SK" sz="1400" dirty="0" err="1"/>
              <a:t>pararendziny</a:t>
            </a:r>
            <a:r>
              <a:rPr lang="sk-SK" sz="1400" dirty="0"/>
              <a:t> na stredne ťažkých až ľahších silikátovo-</a:t>
            </a:r>
            <a:r>
              <a:rPr lang="sk-SK" sz="1400" dirty="0" err="1"/>
              <a:t>karbonátových</a:t>
            </a:r>
            <a:r>
              <a:rPr lang="sk-SK" sz="1400" dirty="0"/>
              <a:t> terciérnych sedimentoch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HM3 - </a:t>
            </a:r>
            <a:r>
              <a:rPr lang="sk-SK" sz="1400" b="1" dirty="0" err="1"/>
              <a:t>hnedozeme</a:t>
            </a:r>
            <a:r>
              <a:rPr lang="sk-SK" sz="1400" b="1" dirty="0"/>
              <a:t> </a:t>
            </a:r>
            <a:r>
              <a:rPr lang="sk-SK" sz="1400" b="1" dirty="0" err="1"/>
              <a:t>rubefikované</a:t>
            </a:r>
            <a:r>
              <a:rPr lang="sk-SK" sz="1400" b="1" dirty="0"/>
              <a:t> a </a:t>
            </a:r>
            <a:r>
              <a:rPr lang="sk-SK" sz="1400" b="1" dirty="0" err="1"/>
              <a:t>luvizeme</a:t>
            </a:r>
            <a:r>
              <a:rPr lang="sk-SK" sz="1400" b="1" dirty="0"/>
              <a:t> </a:t>
            </a:r>
            <a:r>
              <a:rPr lang="sk-SK" sz="1400" b="1" dirty="0" err="1"/>
              <a:t>rubefikované</a:t>
            </a:r>
            <a:r>
              <a:rPr lang="sk-SK" sz="1400" b="1" dirty="0"/>
              <a:t> na hlbokých </a:t>
            </a:r>
            <a:r>
              <a:rPr lang="sk-SK" sz="1400" b="1" dirty="0" err="1"/>
              <a:t>terrae</a:t>
            </a:r>
            <a:r>
              <a:rPr lang="sk-SK" sz="1400" b="1" dirty="0"/>
              <a:t> </a:t>
            </a:r>
            <a:r>
              <a:rPr lang="sk-SK" sz="1400" b="1" dirty="0" err="1"/>
              <a:t>calcis</a:t>
            </a:r>
            <a:r>
              <a:rPr lang="sk-SK" sz="1400" b="1" dirty="0"/>
              <a:t> s prímesou sprašového materiálu na povrchu</a:t>
            </a:r>
            <a:r>
              <a:rPr lang="sk-SK" sz="1400" dirty="0"/>
              <a:t>, sprievodné </a:t>
            </a:r>
            <a:r>
              <a:rPr lang="sk-SK" sz="1400" dirty="0" err="1"/>
              <a:t>rendziny</a:t>
            </a:r>
            <a:r>
              <a:rPr lang="sk-SK" sz="1400" dirty="0"/>
              <a:t> na vápencoch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HM4 - </a:t>
            </a:r>
            <a:r>
              <a:rPr lang="sk-SK" sz="1400" b="1" dirty="0" err="1"/>
              <a:t>hnedozeme</a:t>
            </a:r>
            <a:r>
              <a:rPr lang="sk-SK" sz="1400" b="1" dirty="0"/>
              <a:t> </a:t>
            </a:r>
            <a:r>
              <a:rPr lang="sk-SK" sz="1400" b="1" dirty="0" err="1"/>
              <a:t>luvizemné</a:t>
            </a:r>
            <a:r>
              <a:rPr lang="sk-SK" sz="1400" b="1" dirty="0"/>
              <a:t> a </a:t>
            </a:r>
            <a:r>
              <a:rPr lang="sk-SK" sz="1400" b="1" dirty="0" err="1"/>
              <a:t>luvizeme</a:t>
            </a:r>
            <a:r>
              <a:rPr lang="sk-SK" sz="1400" dirty="0"/>
              <a:t>; na sprašových hlinách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HM5 - </a:t>
            </a:r>
            <a:r>
              <a:rPr lang="sk-SK" sz="1400" b="1" dirty="0" err="1"/>
              <a:t>hnedozeme</a:t>
            </a:r>
            <a:r>
              <a:rPr lang="sk-SK" sz="1400" b="1" dirty="0"/>
              <a:t> </a:t>
            </a:r>
            <a:r>
              <a:rPr lang="sk-SK" sz="1400" b="1" dirty="0" err="1"/>
              <a:t>pseudoglejové</a:t>
            </a:r>
            <a:r>
              <a:rPr lang="sk-SK" sz="1400" b="1" dirty="0"/>
              <a:t> a </a:t>
            </a:r>
            <a:r>
              <a:rPr lang="sk-SK" sz="1400" b="1" dirty="0" err="1"/>
              <a:t>pseudogleje</a:t>
            </a:r>
            <a:r>
              <a:rPr lang="sk-SK" sz="1400" dirty="0"/>
              <a:t>; na sprašových a </a:t>
            </a:r>
            <a:r>
              <a:rPr lang="sk-SK" sz="1400" dirty="0" err="1"/>
              <a:t>polygenetických</a:t>
            </a:r>
            <a:r>
              <a:rPr lang="sk-SK" sz="1400" dirty="0"/>
              <a:t> hlinách</a:t>
            </a:r>
          </a:p>
        </p:txBody>
      </p:sp>
      <p:pic>
        <p:nvPicPr>
          <p:cNvPr id="9" name="Picture 8" descr="hnedozem_3">
            <a:extLst>
              <a:ext uri="{FF2B5EF4-FFF2-40B4-BE49-F238E27FC236}">
                <a16:creationId xmlns:a16="http://schemas.microsoft.com/office/drawing/2014/main" id="{AF7B703C-927E-A705-02A1-2FA3543C4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279" y="3055620"/>
            <a:ext cx="2344562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hnedozem_2">
            <a:extLst>
              <a:ext uri="{FF2B5EF4-FFF2-40B4-BE49-F238E27FC236}">
                <a16:creationId xmlns:a16="http://schemas.microsoft.com/office/drawing/2014/main" id="{AB28E97A-501A-FC34-6D7C-F7DB1FDA7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340" y="3055620"/>
            <a:ext cx="1592737" cy="380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87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DC3FE-93A0-6D00-4383-644D50064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247968-6783-4C3A-8824-63B9B4EA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33BAA28-F151-51C4-4F79-4299B02CD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979932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Francúzsky klasifikačný systém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Je univerzálnou klasifikáciou. </a:t>
            </a:r>
            <a:r>
              <a:rPr lang="sk-SK" sz="1400" b="1" dirty="0"/>
              <a:t>Zavádza diagnostiku pôdnych horizontov</a:t>
            </a:r>
            <a:r>
              <a:rPr lang="sk-SK" sz="1400" dirty="0"/>
              <a:t>. Zastúpenie minerálnych a organických zložiek, referenčných horizontov, pozíciou v krajine, vlastnosťami substrátu a špecifikácia podľa vývojových tendencií. Klasifikácia koreluje s pôdnymi triedami svetových klasifikácií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Americká klasifikácia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Ide o </a:t>
            </a:r>
            <a:r>
              <a:rPr lang="sk-SK" sz="1400" b="1" dirty="0"/>
              <a:t>genetický systém</a:t>
            </a:r>
            <a:r>
              <a:rPr lang="sk-SK" sz="1400" dirty="0"/>
              <a:t>. Pôdy klasifikované na základe </a:t>
            </a:r>
            <a:r>
              <a:rPr lang="sk-SK" sz="1400" dirty="0" err="1"/>
              <a:t>stratygrafie</a:t>
            </a:r>
            <a:r>
              <a:rPr lang="sk-SK" sz="1400" dirty="0"/>
              <a:t> a morfológie profilov. Používanie diagnostických horizontov, akceptovanie termického a </a:t>
            </a:r>
            <a:r>
              <a:rPr lang="sk-SK" sz="1400" dirty="0" err="1"/>
              <a:t>hydrického</a:t>
            </a:r>
            <a:r>
              <a:rPr lang="sk-SK" sz="1400" dirty="0"/>
              <a:t> režimu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Nemecká a kanadská klasifikácia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použitie diagnostických horizontov klasifikácia na pôdy </a:t>
            </a:r>
            <a:r>
              <a:rPr lang="sk-SK" sz="1400" dirty="0" err="1"/>
              <a:t>hydromorfne</a:t>
            </a:r>
            <a:r>
              <a:rPr lang="sk-SK" sz="1400" dirty="0"/>
              <a:t> a </a:t>
            </a:r>
            <a:r>
              <a:rPr lang="sk-SK" sz="1400" dirty="0" err="1"/>
              <a:t>nehydromorfne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Klasifikácia FAO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súpis pôd so snahou vytvoriť jednotnú legendu s využitím diagnostických horizontov použitá </a:t>
            </a:r>
            <a:r>
              <a:rPr lang="sk-SK" sz="1400" b="1" dirty="0"/>
              <a:t>historicko-genetická</a:t>
            </a:r>
            <a:r>
              <a:rPr lang="sk-SK" sz="1400" dirty="0"/>
              <a:t> koncepcia, základom je vývoj pôdneho profilu základom </a:t>
            </a:r>
            <a:r>
              <a:rPr lang="sk-SK" sz="1400" dirty="0" err="1"/>
              <a:t>hydrický</a:t>
            </a:r>
            <a:r>
              <a:rPr lang="sk-SK" sz="1400" dirty="0"/>
              <a:t> a termický režim a </a:t>
            </a:r>
            <a:r>
              <a:rPr lang="sk-SK" sz="1400" dirty="0" err="1"/>
              <a:t>pôdotvorného</a:t>
            </a:r>
            <a:r>
              <a:rPr lang="sk-SK" sz="1400" dirty="0"/>
              <a:t> substrátu. Pôdy sú definované na základe diagnostických horizontov a vlastnosti pôdneho profilu</a:t>
            </a:r>
            <a:br>
              <a:rPr lang="sk-SK" sz="1600" dirty="0"/>
            </a:br>
            <a:endParaRPr lang="sk-SK" sz="1600" dirty="0"/>
          </a:p>
        </p:txBody>
      </p:sp>
    </p:spTree>
    <p:extLst>
      <p:ext uri="{BB962C8B-B14F-4D97-AF65-F5344CB8AC3E}">
        <p14:creationId xmlns:p14="http://schemas.microsoft.com/office/powerpoint/2010/main" val="3625363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2C755-46BF-8569-EC8D-EB2B6F8A3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map of luvzmen&#10;&#10;AI-generated content may be incorrect.">
            <a:extLst>
              <a:ext uri="{FF2B5EF4-FFF2-40B4-BE49-F238E27FC236}">
                <a16:creationId xmlns:a16="http://schemas.microsoft.com/office/drawing/2014/main" id="{4FC9437E-90AD-32C5-8C32-64FEA8843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344FAC3-DAF3-CE3B-63B5-CC6BA756A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Luvizem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1A1A9A5-9DE1-6B2A-E170-400D6E85C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56082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Luvizeme</a:t>
            </a:r>
            <a:r>
              <a:rPr lang="sk-SK" sz="1200" b="1" dirty="0"/>
              <a:t> (</a:t>
            </a:r>
            <a:r>
              <a:rPr lang="sk-SK" sz="1200" b="1" dirty="0" err="1"/>
              <a:t>Luvisols</a:t>
            </a:r>
            <a:r>
              <a:rPr lang="sk-SK" sz="1200" b="1" dirty="0"/>
              <a:t>)</a:t>
            </a:r>
            <a:r>
              <a:rPr lang="sk-SK" sz="1200" dirty="0"/>
              <a:t> - </a:t>
            </a:r>
            <a:r>
              <a:rPr lang="sk-SK" sz="1200" dirty="0" err="1"/>
              <a:t>štvorhorizontové</a:t>
            </a:r>
            <a:r>
              <a:rPr lang="sk-SK" sz="1200" dirty="0"/>
              <a:t> A-E-B-C pôdy vyvinuté z rôznych, prevažne </a:t>
            </a:r>
            <a:r>
              <a:rPr lang="sk-SK" sz="1200" dirty="0" err="1"/>
              <a:t>nekarbonátových</a:t>
            </a:r>
            <a:r>
              <a:rPr lang="sk-SK" sz="1200" dirty="0"/>
              <a:t> </a:t>
            </a:r>
            <a:r>
              <a:rPr lang="sk-SK" sz="1200" dirty="0" err="1"/>
              <a:t>pôdotvorných</a:t>
            </a:r>
            <a:r>
              <a:rPr lang="sk-SK" sz="1200" dirty="0"/>
              <a:t> substrátov </a:t>
            </a:r>
            <a:r>
              <a:rPr lang="sk-SK" sz="1200" b="1" dirty="0"/>
              <a:t>v podmienkach </a:t>
            </a:r>
            <a:r>
              <a:rPr lang="sk-SK" sz="1200" b="1" dirty="0" err="1"/>
              <a:t>premyvného</a:t>
            </a:r>
            <a:r>
              <a:rPr lang="sk-SK" sz="1200" b="1" dirty="0"/>
              <a:t> vodného režimu</a:t>
            </a:r>
            <a:r>
              <a:rPr lang="sk-SK" sz="1200" dirty="0"/>
              <a:t>. Na povrchu majú tzv. </a:t>
            </a:r>
            <a:r>
              <a:rPr lang="sk-SK" sz="1200" dirty="0" err="1"/>
              <a:t>ochrický</a:t>
            </a:r>
            <a:r>
              <a:rPr lang="sk-SK" sz="1200" dirty="0"/>
              <a:t> (svetlý humusový) horizont </a:t>
            </a:r>
            <a:r>
              <a:rPr lang="sk-SK" sz="1200" dirty="0" err="1"/>
              <a:t>Ao</a:t>
            </a:r>
            <a:r>
              <a:rPr lang="sk-SK" sz="1200" dirty="0"/>
              <a:t>. Pod ním sa nachádza dobre vyvinutý </a:t>
            </a:r>
            <a:r>
              <a:rPr lang="sk-SK" sz="1200" dirty="0" err="1"/>
              <a:t>eluviálny</a:t>
            </a:r>
            <a:r>
              <a:rPr lang="sk-SK" sz="1200" dirty="0"/>
              <a:t> E-horizont svetlejší ako nad a pod ním ležiace horizonty, ktorý vznikol vylúhovaním minerálnych a organických koloidov v dôsledku silného premývania povrchovými vodami. </a:t>
            </a:r>
            <a:r>
              <a:rPr lang="sk-SK" sz="1200" dirty="0" err="1"/>
              <a:t>Translokované</a:t>
            </a:r>
            <a:r>
              <a:rPr lang="sk-SK" sz="1200" dirty="0"/>
              <a:t> koloidné zložky vytvárajú nižší </a:t>
            </a:r>
            <a:r>
              <a:rPr lang="sk-SK" sz="1200" dirty="0" err="1"/>
              <a:t>Bt</a:t>
            </a:r>
            <a:r>
              <a:rPr lang="sk-SK" sz="1200" dirty="0"/>
              <a:t>-horizont, ktorý je hutný s obsahom až trikrát viac ílu ako vrchnejší E-horizont. V ňom koloidné zložky tvoria na povrchu agregátov tmavšie voľným okom viditeľné povlaky. V tomto horizonte sa bežne vyskytujú aj hrdzavé škvrny Fe3+ a tmavé </a:t>
            </a:r>
            <a:r>
              <a:rPr lang="sk-SK" sz="1200" dirty="0" err="1"/>
              <a:t>noduly</a:t>
            </a:r>
            <a:r>
              <a:rPr lang="sk-SK" sz="1200" dirty="0"/>
              <a:t> Mn4+ s obsahom do 10 %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endParaRPr lang="sk-SK" sz="1200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LM1 - </a:t>
            </a:r>
            <a:r>
              <a:rPr lang="sk-SK" sz="1200" b="1" dirty="0" err="1"/>
              <a:t>luvizeme</a:t>
            </a:r>
            <a:r>
              <a:rPr lang="sk-SK" sz="1200" b="1" dirty="0"/>
              <a:t> typické a </a:t>
            </a:r>
            <a:r>
              <a:rPr lang="sk-SK" sz="1200" b="1" dirty="0" err="1"/>
              <a:t>luvizeme</a:t>
            </a:r>
            <a:r>
              <a:rPr lang="sk-SK" sz="1200" b="1" dirty="0"/>
              <a:t> </a:t>
            </a:r>
            <a:r>
              <a:rPr lang="sk-SK" sz="1200" b="1" dirty="0" err="1"/>
              <a:t>pseudoglejové</a:t>
            </a:r>
            <a:r>
              <a:rPr lang="sk-SK" sz="1200" dirty="0"/>
              <a:t>, sprievodné </a:t>
            </a:r>
            <a:r>
              <a:rPr lang="sk-SK" sz="1200" dirty="0" err="1"/>
              <a:t>pseudogleje</a:t>
            </a:r>
            <a:r>
              <a:rPr lang="sk-SK" sz="1200" dirty="0"/>
              <a:t> </a:t>
            </a:r>
            <a:r>
              <a:rPr lang="sk-SK" sz="1200" dirty="0" err="1"/>
              <a:t>luvizemné</a:t>
            </a:r>
            <a:r>
              <a:rPr lang="sk-SK" sz="1200" dirty="0"/>
              <a:t>; na sprašových hlinách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LM2 - </a:t>
            </a:r>
            <a:r>
              <a:rPr lang="sk-SK" sz="1200" b="1" dirty="0" err="1"/>
              <a:t>luvizeme</a:t>
            </a:r>
            <a:r>
              <a:rPr lang="sk-SK" sz="1200" b="1" dirty="0"/>
              <a:t> typické a </a:t>
            </a:r>
            <a:r>
              <a:rPr lang="sk-SK" sz="1200" b="1" dirty="0" err="1"/>
              <a:t>luvizeme</a:t>
            </a:r>
            <a:r>
              <a:rPr lang="sk-SK" sz="1200" b="1" dirty="0"/>
              <a:t> </a:t>
            </a:r>
            <a:r>
              <a:rPr lang="sk-SK" sz="1200" b="1" dirty="0" err="1"/>
              <a:t>pseudoglejové</a:t>
            </a:r>
            <a:r>
              <a:rPr lang="sk-SK" sz="1200" b="1" dirty="0"/>
              <a:t> na sprašových hlinách</a:t>
            </a:r>
            <a:r>
              <a:rPr lang="sk-SK" sz="1200" dirty="0"/>
              <a:t>, sprievodné </a:t>
            </a:r>
            <a:r>
              <a:rPr lang="sk-SK" sz="1200" dirty="0" err="1"/>
              <a:t>rendziny</a:t>
            </a:r>
            <a:r>
              <a:rPr lang="sk-SK" sz="1200" dirty="0"/>
              <a:t> na zvetralinách pevných </a:t>
            </a:r>
            <a:r>
              <a:rPr lang="sk-SK" sz="1200" dirty="0" err="1"/>
              <a:t>karbonátových</a:t>
            </a:r>
            <a:r>
              <a:rPr lang="sk-SK" sz="1200" dirty="0"/>
              <a:t>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LM3 - </a:t>
            </a:r>
            <a:r>
              <a:rPr lang="sk-SK" sz="1200" b="1" dirty="0" err="1"/>
              <a:t>luvizeme</a:t>
            </a:r>
            <a:r>
              <a:rPr lang="sk-SK" sz="1200" b="1" dirty="0"/>
              <a:t> typické na tenkých </a:t>
            </a:r>
            <a:r>
              <a:rPr lang="sk-SK" sz="1200" b="1" dirty="0" err="1"/>
              <a:t>prekryvoch</a:t>
            </a:r>
            <a:r>
              <a:rPr lang="sk-SK" sz="1200" b="1" dirty="0"/>
              <a:t> sprašových hlín</a:t>
            </a:r>
            <a:r>
              <a:rPr lang="sk-SK" sz="1200" dirty="0"/>
              <a:t>, sprievodné </a:t>
            </a:r>
            <a:r>
              <a:rPr lang="sk-SK" sz="1200" dirty="0" err="1"/>
              <a:t>kambizeme</a:t>
            </a:r>
            <a:r>
              <a:rPr lang="sk-SK" sz="1200" dirty="0"/>
              <a:t> nasýtené, lokálne </a:t>
            </a:r>
            <a:r>
              <a:rPr lang="sk-SK" sz="1200" dirty="0" err="1"/>
              <a:t>pararendziny</a:t>
            </a:r>
            <a:r>
              <a:rPr lang="sk-SK" sz="1200" dirty="0"/>
              <a:t>; na </a:t>
            </a:r>
            <a:r>
              <a:rPr lang="sk-SK" sz="1200" dirty="0" err="1"/>
              <a:t>skeletnatých</a:t>
            </a:r>
            <a:r>
              <a:rPr lang="sk-SK" sz="1200" dirty="0"/>
              <a:t> prevažne terciérnych sedimentoch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LM4 - </a:t>
            </a:r>
            <a:r>
              <a:rPr lang="sk-SK" sz="1200" b="1" dirty="0" err="1"/>
              <a:t>luvizeme</a:t>
            </a:r>
            <a:r>
              <a:rPr lang="sk-SK" sz="1200" b="1" dirty="0"/>
              <a:t> </a:t>
            </a:r>
            <a:r>
              <a:rPr lang="sk-SK" sz="1200" b="1" dirty="0" err="1"/>
              <a:t>pseudoglejové</a:t>
            </a:r>
            <a:r>
              <a:rPr lang="sk-SK" sz="1200" dirty="0"/>
              <a:t>, sprievodné </a:t>
            </a:r>
            <a:r>
              <a:rPr lang="sk-SK" sz="1200" dirty="0" err="1"/>
              <a:t>pseudogleje</a:t>
            </a:r>
            <a:r>
              <a:rPr lang="sk-SK" sz="1200" dirty="0"/>
              <a:t> </a:t>
            </a:r>
            <a:r>
              <a:rPr lang="sk-SK" sz="1200" dirty="0" err="1"/>
              <a:t>luvizemné</a:t>
            </a:r>
            <a:r>
              <a:rPr lang="sk-SK" sz="1200" dirty="0"/>
              <a:t> na sprašových hlinách, lokálne </a:t>
            </a:r>
            <a:r>
              <a:rPr lang="sk-SK" sz="1200" dirty="0" err="1"/>
              <a:t>kambizeme</a:t>
            </a:r>
            <a:r>
              <a:rPr lang="sk-SK" sz="1200" dirty="0"/>
              <a:t> na kvartérnych a terciérnych </a:t>
            </a:r>
            <a:r>
              <a:rPr lang="sk-SK" sz="1200" dirty="0" err="1"/>
              <a:t>skeletnatých</a:t>
            </a:r>
            <a:r>
              <a:rPr lang="sk-SK" sz="1200" dirty="0"/>
              <a:t> sedimentoch</a:t>
            </a:r>
          </a:p>
        </p:txBody>
      </p:sp>
      <p:pic>
        <p:nvPicPr>
          <p:cNvPr id="3" name="Picture 2" descr="luvizem_2">
            <a:extLst>
              <a:ext uri="{FF2B5EF4-FFF2-40B4-BE49-F238E27FC236}">
                <a16:creationId xmlns:a16="http://schemas.microsoft.com/office/drawing/2014/main" id="{493E6DA7-20A7-5225-3E7A-4F49173B3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582" y="3002310"/>
            <a:ext cx="1607818" cy="384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luvizem_3">
            <a:extLst>
              <a:ext uri="{FF2B5EF4-FFF2-40B4-BE49-F238E27FC236}">
                <a16:creationId xmlns:a16="http://schemas.microsoft.com/office/drawing/2014/main" id="{DD0868A1-136F-D542-F306-4AA47128A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520" y="3004914"/>
            <a:ext cx="2392682" cy="384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194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88FE9-26E7-356B-0C71-F3701E2C1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map of kambizeme with brown and white colors&#10;&#10;AI-generated content may be incorrect.">
            <a:extLst>
              <a:ext uri="{FF2B5EF4-FFF2-40B4-BE49-F238E27FC236}">
                <a16:creationId xmlns:a16="http://schemas.microsoft.com/office/drawing/2014/main" id="{BA251980-5CE1-339E-4C17-0635BF4CA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6B17FC0-DFB0-429A-9E5F-3D4E64BD5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Kambizem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DC8680A-666E-A7C5-F51C-55C3356C0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40080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Kambizeme</a:t>
            </a:r>
            <a:r>
              <a:rPr lang="sk-SK" sz="1400" b="1" dirty="0"/>
              <a:t> (</a:t>
            </a:r>
            <a:r>
              <a:rPr lang="sk-SK" sz="1400" b="1" dirty="0" err="1"/>
              <a:t>Cambisols</a:t>
            </a:r>
            <a:r>
              <a:rPr lang="sk-SK" sz="1400" b="1" dirty="0"/>
              <a:t>)</a:t>
            </a:r>
            <a:r>
              <a:rPr lang="sk-SK" sz="1400" dirty="0"/>
              <a:t> - </a:t>
            </a:r>
            <a:r>
              <a:rPr lang="sk-SK" sz="1400" dirty="0" err="1"/>
              <a:t>trojhorizontové</a:t>
            </a:r>
            <a:r>
              <a:rPr lang="sk-SK" sz="1400" dirty="0"/>
              <a:t> A-B-C pôdy, vyvinuté zo zvetralín vyvretých, metamorfovaných a vulkanických hornín, prevažne </a:t>
            </a:r>
            <a:r>
              <a:rPr lang="sk-SK" sz="1400" dirty="0" err="1"/>
              <a:t>nekarbonátových</a:t>
            </a:r>
            <a:r>
              <a:rPr lang="sk-SK" sz="1400" dirty="0"/>
              <a:t> sedimentov </a:t>
            </a:r>
            <a:r>
              <a:rPr lang="sk-SK" sz="1400" dirty="0" err="1"/>
              <a:t>paleogénu</a:t>
            </a:r>
            <a:r>
              <a:rPr lang="sk-SK" sz="1400" dirty="0"/>
              <a:t> a neogénu, lokálne tiež z nespevnených sedimentov, napr. z viatych pieskov. Je to plošne </a:t>
            </a:r>
            <a:r>
              <a:rPr lang="sk-SK" sz="1400" b="1" dirty="0"/>
              <a:t>najrozšírenejší typ v SR</a:t>
            </a:r>
            <a:r>
              <a:rPr lang="sk-SK" sz="1400" dirty="0"/>
              <a:t>. Vyskytuje sa od 200-1500 m n. m. Listnaté, zmiešané a ihličnaté lesy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KM1 - </a:t>
            </a:r>
            <a:r>
              <a:rPr lang="sk-SK" sz="1050" b="1" dirty="0" err="1"/>
              <a:t>kambizeme</a:t>
            </a:r>
            <a:r>
              <a:rPr lang="sk-SK" sz="1050" b="1" dirty="0"/>
              <a:t> typické nasýtené až kyslé</a:t>
            </a:r>
            <a:r>
              <a:rPr lang="sk-SK" sz="1050" dirty="0"/>
              <a:t>, sprievodné </a:t>
            </a:r>
            <a:r>
              <a:rPr lang="sk-SK" sz="1050" dirty="0" err="1"/>
              <a:t>rankre</a:t>
            </a:r>
            <a:r>
              <a:rPr lang="sk-SK" sz="1050" dirty="0"/>
              <a:t> a </a:t>
            </a:r>
            <a:r>
              <a:rPr lang="sk-SK" sz="1050" dirty="0" err="1"/>
              <a:t>kambizeme</a:t>
            </a:r>
            <a:r>
              <a:rPr lang="sk-SK" sz="1050" dirty="0"/>
              <a:t> </a:t>
            </a:r>
            <a:r>
              <a:rPr lang="sk-SK" sz="1050" dirty="0" err="1"/>
              <a:t>pseudoglejové</a:t>
            </a:r>
            <a:r>
              <a:rPr lang="sk-SK" sz="1050" dirty="0"/>
              <a:t>; na stredne ťažkých až ľahších </a:t>
            </a:r>
            <a:r>
              <a:rPr lang="sk-SK" sz="1050" dirty="0" err="1"/>
              <a:t>skeletnatých</a:t>
            </a:r>
            <a:r>
              <a:rPr lang="sk-SK" sz="1050" dirty="0"/>
              <a:t> zvetralinách </a:t>
            </a:r>
            <a:r>
              <a:rPr lang="sk-SK" sz="1050" dirty="0" err="1"/>
              <a:t>nekarbonátových</a:t>
            </a:r>
            <a:r>
              <a:rPr lang="sk-SK" sz="1050" dirty="0"/>
              <a:t>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KM2 - </a:t>
            </a:r>
            <a:r>
              <a:rPr lang="sk-SK" sz="1050" b="1" dirty="0" err="1"/>
              <a:t>kambizeme</a:t>
            </a:r>
            <a:r>
              <a:rPr lang="sk-SK" sz="1050" b="1" dirty="0"/>
              <a:t> typické nasýtené</a:t>
            </a:r>
            <a:r>
              <a:rPr lang="sk-SK" sz="1050" dirty="0"/>
              <a:t>, sprievodné </a:t>
            </a:r>
            <a:r>
              <a:rPr lang="sk-SK" sz="1050" dirty="0" err="1"/>
              <a:t>kambizeme</a:t>
            </a:r>
            <a:r>
              <a:rPr lang="sk-SK" sz="1050" dirty="0"/>
              <a:t> </a:t>
            </a:r>
            <a:r>
              <a:rPr lang="sk-SK" sz="1050" dirty="0" err="1"/>
              <a:t>pseudoglejové</a:t>
            </a:r>
            <a:r>
              <a:rPr lang="sk-SK" sz="1050" dirty="0"/>
              <a:t>; na zvetralinách pieskovcovo-</a:t>
            </a:r>
            <a:r>
              <a:rPr lang="sk-SK" sz="1050" dirty="0" err="1"/>
              <a:t>ílovcových</a:t>
            </a:r>
            <a:r>
              <a:rPr lang="sk-SK" sz="1050" dirty="0"/>
              <a:t> hornín (flyš)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KM3 - </a:t>
            </a:r>
            <a:r>
              <a:rPr lang="sk-SK" sz="1050" b="1" dirty="0" err="1"/>
              <a:t>kambizeme</a:t>
            </a:r>
            <a:r>
              <a:rPr lang="sk-SK" sz="1050" b="1" dirty="0"/>
              <a:t> typické nasýtené</a:t>
            </a:r>
            <a:r>
              <a:rPr lang="sk-SK" sz="1050" dirty="0"/>
              <a:t>, sprievodné </a:t>
            </a:r>
            <a:r>
              <a:rPr lang="sk-SK" sz="1050" dirty="0" err="1"/>
              <a:t>rendziny</a:t>
            </a:r>
            <a:r>
              <a:rPr lang="sk-SK" sz="1050" dirty="0"/>
              <a:t> a </a:t>
            </a:r>
            <a:r>
              <a:rPr lang="sk-SK" sz="1050" dirty="0" err="1"/>
              <a:t>pararendziny</a:t>
            </a:r>
            <a:r>
              <a:rPr lang="sk-SK" sz="1050" dirty="0"/>
              <a:t>; na zvetralinách silikátovo-</a:t>
            </a:r>
            <a:r>
              <a:rPr lang="sk-SK" sz="1050" dirty="0" err="1"/>
              <a:t>karbonátových</a:t>
            </a:r>
            <a:r>
              <a:rPr lang="sk-SK" sz="1050" dirty="0"/>
              <a:t> hornín (flyš) a vápencoch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KM4 - </a:t>
            </a:r>
            <a:r>
              <a:rPr lang="sk-SK" sz="1050" b="1" dirty="0" err="1"/>
              <a:t>kambizeme</a:t>
            </a:r>
            <a:r>
              <a:rPr lang="sk-SK" sz="1050" b="1" dirty="0"/>
              <a:t> </a:t>
            </a:r>
            <a:r>
              <a:rPr lang="sk-SK" sz="1050" b="1" dirty="0" err="1"/>
              <a:t>pseudoglejové</a:t>
            </a:r>
            <a:r>
              <a:rPr lang="sk-SK" sz="1050" b="1" dirty="0"/>
              <a:t> nasýtené a </a:t>
            </a:r>
            <a:r>
              <a:rPr lang="sk-SK" sz="1050" b="1" dirty="0" err="1"/>
              <a:t>čiernice</a:t>
            </a:r>
            <a:r>
              <a:rPr lang="sk-SK" sz="1050" b="1" dirty="0"/>
              <a:t> typické</a:t>
            </a:r>
            <a:r>
              <a:rPr lang="sk-SK" sz="1050" dirty="0"/>
              <a:t>, sprievodné </a:t>
            </a:r>
            <a:r>
              <a:rPr lang="sk-SK" sz="1050" dirty="0" err="1"/>
              <a:t>čiernice</a:t>
            </a:r>
            <a:r>
              <a:rPr lang="sk-SK" sz="1050" dirty="0"/>
              <a:t> glejové, lokálne </a:t>
            </a:r>
            <a:r>
              <a:rPr lang="sk-SK" sz="1050" dirty="0" err="1"/>
              <a:t>organozeme</a:t>
            </a:r>
            <a:r>
              <a:rPr lang="sk-SK" sz="1050" dirty="0"/>
              <a:t>; na zvetralinách pieskovcovo-</a:t>
            </a:r>
            <a:r>
              <a:rPr lang="sk-SK" sz="1050" dirty="0" err="1"/>
              <a:t>ílovcových</a:t>
            </a:r>
            <a:r>
              <a:rPr lang="sk-SK" sz="1050" dirty="0"/>
              <a:t> hornín (flyš)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KM5 - </a:t>
            </a:r>
            <a:r>
              <a:rPr lang="sk-SK" sz="1050" b="1" dirty="0" err="1"/>
              <a:t>kambizeme</a:t>
            </a:r>
            <a:r>
              <a:rPr lang="sk-SK" sz="1050" b="1" dirty="0"/>
              <a:t> </a:t>
            </a:r>
            <a:r>
              <a:rPr lang="sk-SK" sz="1050" b="1" dirty="0" err="1"/>
              <a:t>pseudoglejové</a:t>
            </a:r>
            <a:r>
              <a:rPr lang="sk-SK" sz="1050" b="1" dirty="0"/>
              <a:t> nasýtené</a:t>
            </a:r>
            <a:r>
              <a:rPr lang="sk-SK" sz="1050" dirty="0"/>
              <a:t>, sprievodné </a:t>
            </a:r>
            <a:r>
              <a:rPr lang="sk-SK" sz="1050" dirty="0" err="1"/>
              <a:t>pseudogleje</a:t>
            </a:r>
            <a:r>
              <a:rPr lang="sk-SK" sz="1050" dirty="0"/>
              <a:t> typické, lokálne gleje; na zvetralinách rôznych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KM6 - </a:t>
            </a:r>
            <a:r>
              <a:rPr lang="sk-SK" sz="1050" b="1" dirty="0" err="1"/>
              <a:t>kambizeme</a:t>
            </a:r>
            <a:r>
              <a:rPr lang="sk-SK" sz="1050" b="1" dirty="0"/>
              <a:t> </a:t>
            </a:r>
            <a:r>
              <a:rPr lang="sk-SK" sz="1050" b="1" dirty="0" err="1"/>
              <a:t>dystrické</a:t>
            </a:r>
            <a:r>
              <a:rPr lang="sk-SK" sz="1050" b="1" dirty="0"/>
              <a:t> a </a:t>
            </a:r>
            <a:r>
              <a:rPr lang="sk-SK" sz="1050" b="1" dirty="0" err="1"/>
              <a:t>kambizeme</a:t>
            </a:r>
            <a:r>
              <a:rPr lang="sk-SK" sz="1050" b="1" dirty="0"/>
              <a:t> typické kyslé</a:t>
            </a:r>
            <a:r>
              <a:rPr lang="sk-SK" sz="1050" dirty="0"/>
              <a:t>, sprievodné </a:t>
            </a:r>
            <a:r>
              <a:rPr lang="sk-SK" sz="1050" dirty="0" err="1"/>
              <a:t>rankre</a:t>
            </a:r>
            <a:r>
              <a:rPr lang="sk-SK" sz="1050" dirty="0"/>
              <a:t>; na zvetralinách kyslých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KM7 - </a:t>
            </a:r>
            <a:r>
              <a:rPr lang="sk-SK" sz="1050" b="1" dirty="0" err="1"/>
              <a:t>kambizeme</a:t>
            </a:r>
            <a:r>
              <a:rPr lang="sk-SK" sz="1050" b="1" dirty="0"/>
              <a:t> typické kyslé</a:t>
            </a:r>
            <a:r>
              <a:rPr lang="sk-SK" sz="1050" dirty="0"/>
              <a:t>, sprievodné </a:t>
            </a:r>
            <a:r>
              <a:rPr lang="sk-SK" sz="1050" dirty="0" err="1"/>
              <a:t>rendziny</a:t>
            </a:r>
            <a:r>
              <a:rPr lang="sk-SK" sz="1050" dirty="0"/>
              <a:t> vylúhované; na zvetralinách slienitých vápencov a </a:t>
            </a:r>
            <a:r>
              <a:rPr lang="sk-SK" sz="1050" dirty="0" err="1"/>
              <a:t>slieňovcov</a:t>
            </a:r>
            <a:endParaRPr lang="sk-SK" sz="1050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KM8 - </a:t>
            </a:r>
            <a:r>
              <a:rPr lang="sk-SK" sz="1050" b="1" dirty="0" err="1"/>
              <a:t>kambizeme</a:t>
            </a:r>
            <a:r>
              <a:rPr lang="sk-SK" sz="1050" b="1" dirty="0"/>
              <a:t> </a:t>
            </a:r>
            <a:r>
              <a:rPr lang="sk-SK" sz="1050" b="1" dirty="0" err="1"/>
              <a:t>dystrické</a:t>
            </a:r>
            <a:r>
              <a:rPr lang="sk-SK" sz="1050" dirty="0"/>
              <a:t>, sprievodné podzoly </a:t>
            </a:r>
            <a:r>
              <a:rPr lang="sk-SK" sz="1050" dirty="0" err="1"/>
              <a:t>kambizemné</a:t>
            </a:r>
            <a:r>
              <a:rPr lang="sk-SK" sz="1050" dirty="0"/>
              <a:t> a </a:t>
            </a:r>
            <a:r>
              <a:rPr lang="sk-SK" sz="1050" dirty="0" err="1"/>
              <a:t>rankre</a:t>
            </a:r>
            <a:r>
              <a:rPr lang="sk-SK" sz="1050" dirty="0"/>
              <a:t>; na zvetralinách kyslých hornín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KM9 - </a:t>
            </a:r>
            <a:r>
              <a:rPr lang="sk-SK" sz="1050" b="1" dirty="0" err="1"/>
              <a:t>kambizeme</a:t>
            </a:r>
            <a:r>
              <a:rPr lang="sk-SK" sz="1050" b="1" dirty="0"/>
              <a:t> </a:t>
            </a:r>
            <a:r>
              <a:rPr lang="sk-SK" sz="1050" b="1" dirty="0" err="1"/>
              <a:t>pseudoglejové</a:t>
            </a:r>
            <a:r>
              <a:rPr lang="sk-SK" sz="1050" b="1" dirty="0"/>
              <a:t> kyslé</a:t>
            </a:r>
            <a:r>
              <a:rPr lang="sk-SK" sz="1050" dirty="0"/>
              <a:t>, lokálne </a:t>
            </a:r>
            <a:r>
              <a:rPr lang="sk-SK" sz="1050" dirty="0" err="1"/>
              <a:t>pseudogleje</a:t>
            </a:r>
            <a:r>
              <a:rPr lang="sk-SK" sz="1050" dirty="0"/>
              <a:t> typické kyslé a gleje; na zvetralinách rôznych hornín</a:t>
            </a:r>
          </a:p>
        </p:txBody>
      </p:sp>
      <p:pic>
        <p:nvPicPr>
          <p:cNvPr id="5" name="Picture 4" descr="kambizem_2">
            <a:extLst>
              <a:ext uri="{FF2B5EF4-FFF2-40B4-BE49-F238E27FC236}">
                <a16:creationId xmlns:a16="http://schemas.microsoft.com/office/drawing/2014/main" id="{B4E00229-51FE-4D3F-88A2-A2B9D0D37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705" y="3078479"/>
            <a:ext cx="1418443" cy="377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kambizem_3">
            <a:extLst>
              <a:ext uri="{FF2B5EF4-FFF2-40B4-BE49-F238E27FC236}">
                <a16:creationId xmlns:a16="http://schemas.microsoft.com/office/drawing/2014/main" id="{620758AC-6FE5-14DF-60DA-01BABC460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324" y="3078479"/>
            <a:ext cx="2261235" cy="378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648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2D8BA-ECEB-A5F6-CD81-C6C93014A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ando&#10;&#10;AI-generated content may be incorrect.">
            <a:extLst>
              <a:ext uri="{FF2B5EF4-FFF2-40B4-BE49-F238E27FC236}">
                <a16:creationId xmlns:a16="http://schemas.microsoft.com/office/drawing/2014/main" id="{67277972-2E5F-2AC6-0056-E067405F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2515467C-3A83-512E-B3D6-10D24744D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Andozem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4DBAE94-A9AF-DD78-3167-CFF1D6B7A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40080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Andozeme</a:t>
            </a:r>
            <a:r>
              <a:rPr lang="sk-SK" sz="1400" b="1" dirty="0"/>
              <a:t> (</a:t>
            </a:r>
            <a:r>
              <a:rPr lang="sk-SK" sz="1400" b="1" dirty="0" err="1"/>
              <a:t>Andosols</a:t>
            </a:r>
            <a:r>
              <a:rPr lang="sk-SK" sz="1400" b="1" dirty="0"/>
              <a:t>)</a:t>
            </a:r>
            <a:r>
              <a:rPr lang="sk-SK" sz="1400" dirty="0"/>
              <a:t> - pôda s </a:t>
            </a:r>
            <a:r>
              <a:rPr lang="sk-SK" sz="1400" dirty="0" err="1"/>
              <a:t>andickým</a:t>
            </a:r>
            <a:r>
              <a:rPr lang="sk-SK" sz="1400" dirty="0"/>
              <a:t> </a:t>
            </a:r>
            <a:r>
              <a:rPr lang="sk-SK" sz="1400" dirty="0" err="1"/>
              <a:t>Aa</a:t>
            </a:r>
            <a:r>
              <a:rPr lang="sk-SK" sz="1400" dirty="0"/>
              <a:t> - horizontom a s </a:t>
            </a:r>
            <a:r>
              <a:rPr lang="sk-SK" sz="1400" dirty="0" err="1"/>
              <a:t>kambickým</a:t>
            </a:r>
            <a:r>
              <a:rPr lang="sk-SK" sz="1400" dirty="0"/>
              <a:t> </a:t>
            </a:r>
            <a:r>
              <a:rPr lang="sk-SK" sz="1400" dirty="0" err="1"/>
              <a:t>andozemným</a:t>
            </a:r>
            <a:r>
              <a:rPr lang="sk-SK" sz="1400" dirty="0"/>
              <a:t> </a:t>
            </a:r>
            <a:r>
              <a:rPr lang="sk-SK" sz="1400" dirty="0" err="1"/>
              <a:t>Bvn</a:t>
            </a:r>
            <a:r>
              <a:rPr lang="sk-SK" sz="1400" dirty="0"/>
              <a:t> - horizontom zo zvetralín vulkanických hornín, v ktorých je prevaha </a:t>
            </a:r>
            <a:r>
              <a:rPr lang="sk-SK" sz="1400" dirty="0" err="1"/>
              <a:t>vitrických</a:t>
            </a:r>
            <a:r>
              <a:rPr lang="sk-SK" sz="1400" dirty="0"/>
              <a:t> substancií (látky s vysokým obsahom sklovitej fázy). Pôda je charakteristická extrémnou kyslosťou. V </a:t>
            </a:r>
            <a:r>
              <a:rPr lang="sk-SK" sz="1400" dirty="0" err="1"/>
              <a:t>Aa</a:t>
            </a:r>
            <a:r>
              <a:rPr lang="sk-SK" sz="1400" dirty="0"/>
              <a:t> - horizonte je obsah humusu spravidla nad 20% a v </a:t>
            </a:r>
            <a:r>
              <a:rPr lang="sk-SK" sz="1400" dirty="0" err="1"/>
              <a:t>Bvn</a:t>
            </a:r>
            <a:r>
              <a:rPr lang="sk-SK" sz="1400" dirty="0"/>
              <a:t> - horizonte nad 10%. </a:t>
            </a:r>
            <a:r>
              <a:rPr lang="sk-SK" sz="1400" b="1" dirty="0"/>
              <a:t>Substrát tvorí sopečný materiál (</a:t>
            </a:r>
            <a:r>
              <a:rPr lang="sk-SK" sz="1400" b="1" dirty="0" err="1"/>
              <a:t>pyroklastiká</a:t>
            </a:r>
            <a:r>
              <a:rPr lang="sk-SK" sz="1400" b="1" dirty="0"/>
              <a:t> andezitov)</a:t>
            </a:r>
            <a:r>
              <a:rPr lang="sk-SK" sz="1400" dirty="0"/>
              <a:t>. Čím je sopečný materiál mladší, tým je väčšia pravdepodobnosť výskytu tejto pôdy. Vyskytuje sa v treťohorných sopečných pohoriach Slovenského stredohoria pod listnatými lesmi, lokálne sa môže využívať ako orná pôda alebo pasienky</a:t>
            </a:r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AM1 - </a:t>
            </a:r>
            <a:r>
              <a:rPr lang="sk-SK" sz="1400" b="1" dirty="0" err="1"/>
              <a:t>andozeme</a:t>
            </a:r>
            <a:r>
              <a:rPr lang="sk-SK" sz="1400" b="1" dirty="0"/>
              <a:t> typické nasýtené</a:t>
            </a:r>
            <a:r>
              <a:rPr lang="sk-SK" sz="1400" dirty="0"/>
              <a:t>, </a:t>
            </a:r>
            <a:r>
              <a:rPr lang="sk-SK" sz="1400" dirty="0" err="1"/>
              <a:t>kambizeme</a:t>
            </a:r>
            <a:r>
              <a:rPr lang="sk-SK" sz="1400" dirty="0"/>
              <a:t> </a:t>
            </a:r>
            <a:r>
              <a:rPr lang="sk-SK" sz="1400" dirty="0" err="1"/>
              <a:t>andozemné</a:t>
            </a:r>
            <a:r>
              <a:rPr lang="sk-SK" sz="1400" dirty="0"/>
              <a:t> a </a:t>
            </a:r>
            <a:r>
              <a:rPr lang="sk-SK" sz="1400" dirty="0" err="1"/>
              <a:t>kambizeme</a:t>
            </a:r>
            <a:r>
              <a:rPr lang="sk-SK" sz="1400" dirty="0"/>
              <a:t> typické nasýtené, sprievodné </a:t>
            </a:r>
            <a:r>
              <a:rPr lang="sk-SK" sz="1400" dirty="0" err="1"/>
              <a:t>rankre</a:t>
            </a:r>
            <a:r>
              <a:rPr lang="sk-SK" sz="1400" dirty="0"/>
              <a:t>; na zvetralinách </a:t>
            </a:r>
            <a:r>
              <a:rPr lang="sk-SK" sz="1400" dirty="0" err="1"/>
              <a:t>neovulkanitov</a:t>
            </a:r>
            <a:r>
              <a:rPr lang="sk-SK" sz="1400" dirty="0"/>
              <a:t> a ich </a:t>
            </a:r>
            <a:r>
              <a:rPr lang="sk-SK" sz="1400" dirty="0" err="1"/>
              <a:t>pyroklastík</a:t>
            </a:r>
            <a:endParaRPr lang="sk-SK" sz="1400" dirty="0"/>
          </a:p>
          <a:p>
            <a:pPr>
              <a:spcBef>
                <a:spcPts val="6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AM2 - </a:t>
            </a:r>
            <a:r>
              <a:rPr lang="sk-SK" sz="1400" b="1" dirty="0" err="1"/>
              <a:t>andozeme</a:t>
            </a:r>
            <a:r>
              <a:rPr lang="sk-SK" sz="1400" b="1" dirty="0"/>
              <a:t> typické kyslé</a:t>
            </a:r>
            <a:r>
              <a:rPr lang="sk-SK" sz="1400" dirty="0"/>
              <a:t>, </a:t>
            </a:r>
            <a:r>
              <a:rPr lang="sk-SK" sz="1400" dirty="0" err="1"/>
              <a:t>kambizeme</a:t>
            </a:r>
            <a:r>
              <a:rPr lang="sk-SK" sz="1400" dirty="0"/>
              <a:t> </a:t>
            </a:r>
            <a:r>
              <a:rPr lang="sk-SK" sz="1400" dirty="0" err="1"/>
              <a:t>andozemné</a:t>
            </a:r>
            <a:r>
              <a:rPr lang="sk-SK" sz="1400" dirty="0"/>
              <a:t> a </a:t>
            </a:r>
            <a:r>
              <a:rPr lang="sk-SK" sz="1400" dirty="0" err="1"/>
              <a:t>kambizeme</a:t>
            </a:r>
            <a:r>
              <a:rPr lang="sk-SK" sz="1400" dirty="0"/>
              <a:t> typické kyslé, lokálne </a:t>
            </a:r>
            <a:r>
              <a:rPr lang="sk-SK" sz="1400" dirty="0" err="1"/>
              <a:t>rankre</a:t>
            </a:r>
            <a:r>
              <a:rPr lang="sk-SK" sz="1400" dirty="0"/>
              <a:t>; na zvetralinách </a:t>
            </a:r>
            <a:r>
              <a:rPr lang="sk-SK" sz="1400" dirty="0" err="1"/>
              <a:t>neovulkanitov</a:t>
            </a:r>
            <a:r>
              <a:rPr lang="sk-SK" sz="1400" dirty="0"/>
              <a:t> a ich </a:t>
            </a:r>
            <a:r>
              <a:rPr lang="sk-SK" sz="1400" dirty="0" err="1"/>
              <a:t>pyroklastík</a:t>
            </a:r>
            <a:endParaRPr lang="sk-SK" sz="1400" dirty="0"/>
          </a:p>
        </p:txBody>
      </p:sp>
      <p:pic>
        <p:nvPicPr>
          <p:cNvPr id="9" name="Picture 8" descr="A close-up of a soil layer&#10;&#10;AI-generated content may be incorrect.">
            <a:extLst>
              <a:ext uri="{FF2B5EF4-FFF2-40B4-BE49-F238E27FC236}">
                <a16:creationId xmlns:a16="http://schemas.microsoft.com/office/drawing/2014/main" id="{29982DD2-C1F8-B8D2-386F-6B776CA84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748" y="3069713"/>
            <a:ext cx="2094424" cy="3736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DC495D-0AF3-7BE1-337A-26DF0A0A8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3948" y="3332897"/>
            <a:ext cx="2644127" cy="339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51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4C84A-44EF-6991-D9E9-7F14A2156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map of poland with different colors&#10;&#10;AI-generated content may be incorrect.">
            <a:extLst>
              <a:ext uri="{FF2B5EF4-FFF2-40B4-BE49-F238E27FC236}">
                <a16:creationId xmlns:a16="http://schemas.microsoft.com/office/drawing/2014/main" id="{72BD0D88-572C-1DD6-A9BC-C5555B610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0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C1AC6B5-7219-DA43-0AF2-FA40FB8EC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Podzol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849E85D-BA2F-3434-A9AE-5F0B70F9E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40080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Podzoly (</a:t>
            </a:r>
            <a:r>
              <a:rPr lang="sk-SK" sz="1400" b="1" dirty="0" err="1"/>
              <a:t>Podzols</a:t>
            </a:r>
            <a:r>
              <a:rPr lang="sk-SK" sz="1400" b="1" dirty="0"/>
              <a:t>)</a:t>
            </a:r>
            <a:r>
              <a:rPr lang="sk-SK" sz="1400" dirty="0"/>
              <a:t> - </a:t>
            </a:r>
            <a:r>
              <a:rPr lang="sk-SK" sz="1400" dirty="0" err="1"/>
              <a:t>štvorhorizontové</a:t>
            </a:r>
            <a:r>
              <a:rPr lang="sk-SK" sz="1400" dirty="0"/>
              <a:t> A-E-B-C pôdy, vyvinuté prevažne z ľahších zvetralín kyslých hornín v podmienkach chladnej a vlhkej klímy </a:t>
            </a:r>
            <a:r>
              <a:rPr lang="sk-SK" sz="1400" b="1" dirty="0"/>
              <a:t>vysokohorských polôh (1500-1800 m n. m.)</a:t>
            </a:r>
            <a:r>
              <a:rPr lang="sk-SK" sz="1400" dirty="0"/>
              <a:t>. Lokálne sa však vyvinuli aj v stredných a nízkych polohách, ak </a:t>
            </a:r>
            <a:r>
              <a:rPr lang="sk-SK" sz="1400" dirty="0" err="1"/>
              <a:t>pôdotvorným</a:t>
            </a:r>
            <a:r>
              <a:rPr lang="sk-SK" sz="1400" dirty="0"/>
              <a:t> substrátom sú extrémne kyslé horniny – napríklad výstupy kremencov, kremité viate piesky a pod. Dominantným </a:t>
            </a:r>
            <a:r>
              <a:rPr lang="sk-SK" sz="1400" dirty="0" err="1"/>
              <a:t>pôdotvorným</a:t>
            </a:r>
            <a:r>
              <a:rPr lang="sk-SK" sz="1400" dirty="0"/>
              <a:t> procesom pri vývoji týchto pôd je </a:t>
            </a:r>
            <a:r>
              <a:rPr lang="sk-SK" sz="1400" b="1" dirty="0"/>
              <a:t>proces </a:t>
            </a:r>
            <a:r>
              <a:rPr lang="sk-SK" sz="1400" b="1" dirty="0" err="1"/>
              <a:t>podzolizácie</a:t>
            </a:r>
            <a:r>
              <a:rPr lang="sk-SK" sz="1400" b="1" dirty="0"/>
              <a:t> -</a:t>
            </a:r>
            <a:r>
              <a:rPr lang="sk-SK" sz="1400" dirty="0"/>
              <a:t> </a:t>
            </a:r>
            <a:r>
              <a:rPr lang="sk-SK" sz="1400" dirty="0" err="1"/>
              <a:t>vnútropôdne</a:t>
            </a:r>
            <a:r>
              <a:rPr lang="sk-SK" sz="1400" dirty="0"/>
              <a:t> zvetrávanie, s následnou </a:t>
            </a:r>
            <a:r>
              <a:rPr lang="sk-SK" sz="1400" dirty="0" err="1"/>
              <a:t>translokáciou</a:t>
            </a:r>
            <a:r>
              <a:rPr lang="sk-SK" sz="1400" dirty="0"/>
              <a:t> oxidov hliníka a železa a </a:t>
            </a:r>
            <a:r>
              <a:rPr lang="sk-SK" sz="1400" dirty="0" err="1"/>
              <a:t>nízkomolekulárnych</a:t>
            </a:r>
            <a:r>
              <a:rPr lang="sk-SK" sz="1400" dirty="0"/>
              <a:t> organických látok </a:t>
            </a:r>
            <a:r>
              <a:rPr lang="sk-SK" sz="1400" dirty="0" err="1"/>
              <a:t>perkolujúcimi</a:t>
            </a:r>
            <a:r>
              <a:rPr lang="sk-SK" sz="1400" dirty="0"/>
              <a:t> vodami a ich akumuláciou v podloží. Sú to pôdy extrémne kyslé vo všetkých horizontoch. </a:t>
            </a:r>
            <a:r>
              <a:rPr lang="sk-SK" sz="1400" b="1" dirty="0"/>
              <a:t>Pokrýva ich smrekový les a kosodrevina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PZ1 - podzoly typické</a:t>
            </a:r>
            <a:r>
              <a:rPr lang="sk-SK" sz="1400" dirty="0"/>
              <a:t>, sprievodné </a:t>
            </a:r>
            <a:r>
              <a:rPr lang="sk-SK" sz="1400" dirty="0" err="1"/>
              <a:t>litozeme</a:t>
            </a:r>
            <a:r>
              <a:rPr lang="sk-SK" sz="1400" dirty="0"/>
              <a:t> a </a:t>
            </a:r>
            <a:r>
              <a:rPr lang="sk-SK" sz="1400" dirty="0" err="1"/>
              <a:t>rankre</a:t>
            </a:r>
            <a:r>
              <a:rPr lang="sk-SK" sz="1400" dirty="0"/>
              <a:t>; na zvetralinách kremencov a na terciérnych sedimentoch s výrazným zastúpením kremenného skeletu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PZ2 - podzoly </a:t>
            </a:r>
            <a:r>
              <a:rPr lang="sk-SK" sz="1400" b="1" dirty="0" err="1"/>
              <a:t>kambizemné</a:t>
            </a:r>
            <a:r>
              <a:rPr lang="sk-SK" sz="1400" dirty="0"/>
              <a:t>, sprievodné </a:t>
            </a:r>
            <a:r>
              <a:rPr lang="sk-SK" sz="1400" dirty="0" err="1"/>
              <a:t>rankre</a:t>
            </a:r>
            <a:r>
              <a:rPr lang="sk-SK" sz="1400" dirty="0"/>
              <a:t> a </a:t>
            </a:r>
            <a:r>
              <a:rPr lang="sk-SK" sz="1400" dirty="0" err="1"/>
              <a:t>litozeme</a:t>
            </a:r>
            <a:r>
              <a:rPr lang="sk-SK" sz="1400" dirty="0"/>
              <a:t>; na ľahších zvetralinách kyslých hornín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PZ3 - podzoly typické</a:t>
            </a:r>
            <a:r>
              <a:rPr lang="sk-SK" sz="1400" dirty="0"/>
              <a:t>, sprievodné podzoly </a:t>
            </a:r>
            <a:r>
              <a:rPr lang="sk-SK" sz="1400" dirty="0" err="1"/>
              <a:t>organozemné</a:t>
            </a:r>
            <a:r>
              <a:rPr lang="sk-SK" sz="1400" dirty="0"/>
              <a:t>, </a:t>
            </a:r>
            <a:r>
              <a:rPr lang="sk-SK" sz="1400" dirty="0" err="1"/>
              <a:t>litozeme</a:t>
            </a:r>
            <a:r>
              <a:rPr lang="sk-SK" sz="1400" dirty="0"/>
              <a:t> a </a:t>
            </a:r>
            <a:r>
              <a:rPr lang="sk-SK" sz="1400" dirty="0" err="1"/>
              <a:t>rankre</a:t>
            </a:r>
            <a:r>
              <a:rPr lang="sk-SK" sz="1400" dirty="0"/>
              <a:t>; na ľahších zvetralinách kyslých hornín</a:t>
            </a:r>
          </a:p>
        </p:txBody>
      </p:sp>
      <p:pic>
        <p:nvPicPr>
          <p:cNvPr id="3" name="Picture 2" descr="podzol_2">
            <a:extLst>
              <a:ext uri="{FF2B5EF4-FFF2-40B4-BE49-F238E27FC236}">
                <a16:creationId xmlns:a16="http://schemas.microsoft.com/office/drawing/2014/main" id="{2A83ED80-E37C-981E-5D22-EBFE4EC46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050" y="3093720"/>
            <a:ext cx="2386285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podzol_3">
            <a:extLst>
              <a:ext uri="{FF2B5EF4-FFF2-40B4-BE49-F238E27FC236}">
                <a16:creationId xmlns:a16="http://schemas.microsoft.com/office/drawing/2014/main" id="{E33D9023-6675-7F39-55B0-6ED197DBA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219" y="3093720"/>
            <a:ext cx="1540969" cy="3688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45465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887CC-B0DE-8C99-06C2-9D4FCF036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map of the region of pseudgleje&#10;&#10;AI-generated content may be incorrect.">
            <a:extLst>
              <a:ext uri="{FF2B5EF4-FFF2-40B4-BE49-F238E27FC236}">
                <a16:creationId xmlns:a16="http://schemas.microsoft.com/office/drawing/2014/main" id="{E4098526-8E9A-2066-C764-31BBF45F9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-2"/>
            <a:ext cx="5188051" cy="293151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2E39804-CFB7-C3A3-F4AE-C09B3DD1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Pseudoglej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08C8C9F-C1A6-6443-176D-EA37EB17D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40080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Pseudogleje</a:t>
            </a:r>
            <a:r>
              <a:rPr lang="sk-SK" sz="1400" b="1" dirty="0"/>
              <a:t> (</a:t>
            </a:r>
            <a:r>
              <a:rPr lang="sk-SK" sz="1400" b="1" dirty="0" err="1"/>
              <a:t>Planosols</a:t>
            </a:r>
            <a:r>
              <a:rPr lang="sk-SK" sz="1400" b="1" dirty="0"/>
              <a:t>, </a:t>
            </a:r>
            <a:r>
              <a:rPr lang="sk-SK" sz="1400" b="1" dirty="0" err="1"/>
              <a:t>Stagnosols</a:t>
            </a:r>
            <a:r>
              <a:rPr lang="sk-SK" sz="1400" b="1" dirty="0"/>
              <a:t>) - </a:t>
            </a:r>
            <a:r>
              <a:rPr lang="sk-SK" sz="1400" dirty="0" err="1"/>
              <a:t>trojhorizontové</a:t>
            </a:r>
            <a:r>
              <a:rPr lang="sk-SK" sz="1400" dirty="0"/>
              <a:t> A-B-C, alebo až </a:t>
            </a:r>
            <a:r>
              <a:rPr lang="sk-SK" sz="1400" dirty="0" err="1"/>
              <a:t>štvorhorizontové</a:t>
            </a:r>
            <a:r>
              <a:rPr lang="sk-SK" sz="1400" dirty="0"/>
              <a:t> A-E-B-C pôdy, vyvinuté z rôznych, prevažne </a:t>
            </a:r>
            <a:r>
              <a:rPr lang="sk-SK" sz="1400" dirty="0" err="1"/>
              <a:t>nekarbonátových</a:t>
            </a:r>
            <a:r>
              <a:rPr lang="sk-SK" sz="1400" dirty="0"/>
              <a:t> </a:t>
            </a:r>
            <a:r>
              <a:rPr lang="sk-SK" sz="1400" dirty="0" err="1"/>
              <a:t>pôdotvorných</a:t>
            </a:r>
            <a:r>
              <a:rPr lang="sk-SK" sz="1400" dirty="0"/>
              <a:t> substrátov v podmienkach </a:t>
            </a:r>
            <a:r>
              <a:rPr lang="sk-SK" sz="1400" b="1" dirty="0" err="1"/>
              <a:t>premyvného</a:t>
            </a:r>
            <a:r>
              <a:rPr lang="sk-SK" sz="1400" b="1" dirty="0"/>
              <a:t> vodného režimu </a:t>
            </a:r>
            <a:r>
              <a:rPr lang="sk-SK" sz="1400" dirty="0"/>
              <a:t>s prebytkom povrchových, najčastejšie svahových vôd. Z toho dôvodu ich najčastejší výskyt je v úpätných alebo inak zarovnaných partiách svahov, kde </a:t>
            </a:r>
            <a:r>
              <a:rPr lang="sk-SK" sz="1400" dirty="0" err="1"/>
              <a:t>pôdotvornými</a:t>
            </a:r>
            <a:r>
              <a:rPr lang="sk-SK" sz="1400" dirty="0"/>
              <a:t> substrátmi sú úpätné </a:t>
            </a:r>
            <a:r>
              <a:rPr lang="sk-SK" sz="1400" dirty="0" err="1"/>
              <a:t>svahoviny</a:t>
            </a:r>
            <a:r>
              <a:rPr lang="sk-SK" sz="1400" dirty="0"/>
              <a:t> (</a:t>
            </a:r>
            <a:r>
              <a:rPr lang="sk-SK" sz="1400" dirty="0" err="1"/>
              <a:t>kolúviá</a:t>
            </a:r>
            <a:r>
              <a:rPr lang="sk-SK" sz="1400" dirty="0"/>
              <a:t>), zvrstvené terciérne, </a:t>
            </a:r>
            <a:r>
              <a:rPr lang="sk-SK" sz="1400" dirty="0" err="1"/>
              <a:t>fluvioglaciálne</a:t>
            </a:r>
            <a:r>
              <a:rPr lang="sk-SK" sz="1400" dirty="0"/>
              <a:t> a iné </a:t>
            </a:r>
            <a:r>
              <a:rPr lang="sk-SK" sz="1400" dirty="0" err="1"/>
              <a:t>polygenetické</a:t>
            </a:r>
            <a:r>
              <a:rPr lang="sk-SK" sz="1400" dirty="0"/>
              <a:t> sedimenty</a:t>
            </a:r>
          </a:p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PG1 - </a:t>
            </a:r>
            <a:r>
              <a:rPr lang="sk-SK" sz="1400" b="1" dirty="0" err="1"/>
              <a:t>pseudogleje</a:t>
            </a:r>
            <a:r>
              <a:rPr lang="sk-SK" sz="1400" b="1" dirty="0"/>
              <a:t> typické a </a:t>
            </a:r>
            <a:r>
              <a:rPr lang="sk-SK" sz="1400" b="1" dirty="0" err="1"/>
              <a:t>pseudogleje</a:t>
            </a:r>
            <a:r>
              <a:rPr lang="sk-SK" sz="1400" b="1" dirty="0"/>
              <a:t> </a:t>
            </a:r>
            <a:r>
              <a:rPr lang="sk-SK" sz="1400" b="1" dirty="0" err="1"/>
              <a:t>luvizemné</a:t>
            </a:r>
            <a:r>
              <a:rPr lang="sk-SK" sz="1400" dirty="0"/>
              <a:t>, nasýtené až kyslé; na sprašových hlinách a </a:t>
            </a:r>
            <a:r>
              <a:rPr lang="sk-SK" sz="1400" dirty="0" err="1"/>
              <a:t>svahovinách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PG2 - </a:t>
            </a:r>
            <a:r>
              <a:rPr lang="sk-SK" sz="1400" b="1" dirty="0" err="1"/>
              <a:t>pseudogleje</a:t>
            </a:r>
            <a:r>
              <a:rPr lang="sk-SK" sz="1400" b="1" dirty="0"/>
              <a:t> nasýtené na </a:t>
            </a:r>
            <a:r>
              <a:rPr lang="sk-SK" sz="1400" b="1" dirty="0" err="1"/>
              <a:t>polygenetických</a:t>
            </a:r>
            <a:r>
              <a:rPr lang="sk-SK" sz="1400" b="1" dirty="0"/>
              <a:t> hlinách</a:t>
            </a:r>
            <a:r>
              <a:rPr lang="sk-SK" sz="1400" dirty="0"/>
              <a:t>, sprievodné </a:t>
            </a:r>
            <a:r>
              <a:rPr lang="sk-SK" sz="1400" dirty="0" err="1"/>
              <a:t>čiernice</a:t>
            </a:r>
            <a:r>
              <a:rPr lang="sk-SK" sz="1400" dirty="0"/>
              <a:t> glejové prekryté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PG3 - </a:t>
            </a:r>
            <a:r>
              <a:rPr lang="sk-SK" sz="1400" b="1" dirty="0" err="1"/>
              <a:t>pseudogleje</a:t>
            </a:r>
            <a:r>
              <a:rPr lang="sk-SK" sz="1400" b="1" dirty="0"/>
              <a:t> typické kyslé až </a:t>
            </a:r>
            <a:r>
              <a:rPr lang="sk-SK" sz="1400" b="1" dirty="0" err="1"/>
              <a:t>pseudogleje</a:t>
            </a:r>
            <a:r>
              <a:rPr lang="sk-SK" sz="1400" b="1" dirty="0"/>
              <a:t> </a:t>
            </a:r>
            <a:r>
              <a:rPr lang="sk-SK" sz="1400" b="1" dirty="0" err="1"/>
              <a:t>stagnoglejové</a:t>
            </a:r>
            <a:r>
              <a:rPr lang="sk-SK" sz="1400" dirty="0"/>
              <a:t>, sprievodné </a:t>
            </a:r>
            <a:r>
              <a:rPr lang="sk-SK" sz="1400" dirty="0" err="1"/>
              <a:t>pseudogleje</a:t>
            </a:r>
            <a:r>
              <a:rPr lang="sk-SK" sz="1400" dirty="0"/>
              <a:t> </a:t>
            </a:r>
            <a:r>
              <a:rPr lang="sk-SK" sz="1400" dirty="0" err="1"/>
              <a:t>organozemné</a:t>
            </a:r>
            <a:r>
              <a:rPr lang="sk-SK" sz="1400" dirty="0"/>
              <a:t> - t a gleje; na </a:t>
            </a:r>
            <a:r>
              <a:rPr lang="sk-SK" sz="1400" dirty="0" err="1"/>
              <a:t>svahovinách</a:t>
            </a:r>
            <a:r>
              <a:rPr lang="sk-SK" sz="1400" dirty="0"/>
              <a:t> a proluviálnych sedimentoch</a:t>
            </a:r>
          </a:p>
        </p:txBody>
      </p:sp>
      <p:pic>
        <p:nvPicPr>
          <p:cNvPr id="3" name="Picture 2" descr="pseudoglej_2">
            <a:extLst>
              <a:ext uri="{FF2B5EF4-FFF2-40B4-BE49-F238E27FC236}">
                <a16:creationId xmlns:a16="http://schemas.microsoft.com/office/drawing/2014/main" id="{46BC1F90-BB0E-D5C6-FBC3-97A8021CE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953" y="3239361"/>
            <a:ext cx="1510507" cy="361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pseudoglej_3">
            <a:extLst>
              <a:ext uri="{FF2B5EF4-FFF2-40B4-BE49-F238E27FC236}">
                <a16:creationId xmlns:a16="http://schemas.microsoft.com/office/drawing/2014/main" id="{C8E0BA69-8AF4-B8F0-811D-0496B733B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694" y="3189338"/>
            <a:ext cx="2318032" cy="366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1151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73B09-642F-709A-6CE6-F3296654B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map of the country&#10;&#10;AI-generated content may be incorrect.">
            <a:extLst>
              <a:ext uri="{FF2B5EF4-FFF2-40B4-BE49-F238E27FC236}">
                <a16:creationId xmlns:a16="http://schemas.microsoft.com/office/drawing/2014/main" id="{F19050A6-2E3B-3DDD-66F1-2C6C9C146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48" y="-2"/>
            <a:ext cx="5188052" cy="29315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855CB79-4A5F-93F6-D79D-2DBE74C76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- </a:t>
            </a:r>
            <a:r>
              <a:rPr lang="sk-SK" sz="3200" b="1" dirty="0" err="1"/>
              <a:t>Organozem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A46DBBE-32FD-7A14-8351-A38AA17A2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623359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Organozeme</a:t>
            </a:r>
            <a:r>
              <a:rPr lang="sk-SK" sz="1400" b="1" dirty="0"/>
              <a:t> (</a:t>
            </a:r>
            <a:r>
              <a:rPr lang="sk-SK" sz="1400" b="1" dirty="0" err="1"/>
              <a:t>Histosols</a:t>
            </a:r>
            <a:r>
              <a:rPr lang="sk-SK" sz="1400" b="1" dirty="0"/>
              <a:t>) - </a:t>
            </a:r>
            <a:r>
              <a:rPr lang="sk-SK" sz="1400" dirty="0"/>
              <a:t>v starších klasifikáciách rašelinová pôda - pôda s rašelinovým </a:t>
            </a:r>
            <a:r>
              <a:rPr lang="sk-SK" sz="1400" dirty="0" err="1"/>
              <a:t>Ot</a:t>
            </a:r>
            <a:r>
              <a:rPr lang="sk-SK" sz="1400" dirty="0"/>
              <a:t> - alebo </a:t>
            </a:r>
            <a:r>
              <a:rPr lang="sk-SK" sz="1400" dirty="0" err="1"/>
              <a:t>humolitovým</a:t>
            </a:r>
            <a:r>
              <a:rPr lang="sk-SK" sz="1400" dirty="0"/>
              <a:t> Oh - horizontom s hĺbkou viac ako 0,5 m, nad glejovým G - horizontom alebo nad kompaktnou horninou zamedzujúcou odtok vody. </a:t>
            </a:r>
            <a:r>
              <a:rPr lang="sk-SK" sz="1400" dirty="0" err="1"/>
              <a:t>Pôdotvorný</a:t>
            </a:r>
            <a:r>
              <a:rPr lang="sk-SK" sz="1400" dirty="0"/>
              <a:t> substrát tvoria organogénne sedimenty – rašeliny slatinné, prechodné a </a:t>
            </a:r>
            <a:r>
              <a:rPr lang="sk-SK" sz="1400" dirty="0" err="1"/>
              <a:t>vrchovištné</a:t>
            </a:r>
            <a:r>
              <a:rPr lang="sk-SK" sz="1400" dirty="0"/>
              <a:t>. Táto pôda sa využíva na ťažbu rašeliny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OM1 - </a:t>
            </a:r>
            <a:r>
              <a:rPr lang="sk-SK" sz="1400" b="1" dirty="0" err="1"/>
              <a:t>organozeme</a:t>
            </a:r>
            <a:r>
              <a:rPr lang="sk-SK" sz="1400" b="1" dirty="0"/>
              <a:t> typické a </a:t>
            </a:r>
            <a:r>
              <a:rPr lang="sk-SK" sz="1400" b="1" dirty="0" err="1"/>
              <a:t>organozeme</a:t>
            </a:r>
            <a:r>
              <a:rPr lang="sk-SK" sz="1400" b="1" dirty="0"/>
              <a:t> glejové</a:t>
            </a:r>
            <a:r>
              <a:rPr lang="sk-SK" sz="1400" dirty="0"/>
              <a:t>, nasýtené až </a:t>
            </a:r>
            <a:r>
              <a:rPr lang="sk-SK" sz="1400" dirty="0" err="1"/>
              <a:t>karbonátové</a:t>
            </a:r>
            <a:r>
              <a:rPr lang="sk-SK" sz="1400" dirty="0"/>
              <a:t>; na slatinných rašelinách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OM2 - </a:t>
            </a:r>
            <a:r>
              <a:rPr lang="sk-SK" sz="1400" b="1" dirty="0" err="1"/>
              <a:t>organozeme</a:t>
            </a:r>
            <a:r>
              <a:rPr lang="sk-SK" sz="1400" b="1" dirty="0"/>
              <a:t> typické a </a:t>
            </a:r>
            <a:r>
              <a:rPr lang="sk-SK" sz="1400" b="1" dirty="0" err="1"/>
              <a:t>organozeme</a:t>
            </a:r>
            <a:r>
              <a:rPr lang="sk-SK" sz="1400" b="1" dirty="0"/>
              <a:t> </a:t>
            </a:r>
            <a:r>
              <a:rPr lang="sk-SK" sz="1400" b="1" dirty="0" err="1"/>
              <a:t>litické</a:t>
            </a:r>
            <a:r>
              <a:rPr lang="sk-SK" sz="1400" b="1" dirty="0"/>
              <a:t> kyslé</a:t>
            </a:r>
            <a:r>
              <a:rPr lang="sk-SK" sz="1400" dirty="0"/>
              <a:t>; na prechodných a </a:t>
            </a:r>
            <a:r>
              <a:rPr lang="sk-SK" sz="1400" dirty="0" err="1"/>
              <a:t>vrchoviskových</a:t>
            </a:r>
            <a:r>
              <a:rPr lang="sk-SK" sz="1400" dirty="0"/>
              <a:t> rašelinách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A912555-8B0A-A398-AD6A-AAAFA5093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893" y="3151365"/>
            <a:ext cx="2140254" cy="3798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F9AF635-A07A-53AC-EC65-F91FD7DF3F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0710" r="81514"/>
          <a:stretch/>
        </p:blipFill>
        <p:spPr>
          <a:xfrm>
            <a:off x="10333705" y="3059925"/>
            <a:ext cx="1309967" cy="35388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3F6268-20D3-1CE7-295D-FAE88EAD89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784" t="30453" r="50000" b="38298"/>
          <a:stretch/>
        </p:blipFill>
        <p:spPr>
          <a:xfrm>
            <a:off x="1927553" y="4662326"/>
            <a:ext cx="2873477" cy="214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481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197BC-285E-F4D2-76F0-603E96D5E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D8BE44-D425-D977-9960-46F45D8F1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– Slaniská a Slance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9601030-6888-3A1E-2045-DA9046E05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5899357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Spoločne ich nazývame ako </a:t>
            </a:r>
            <a:r>
              <a:rPr lang="sk-SK" sz="1400" dirty="0" err="1"/>
              <a:t>salinické</a:t>
            </a:r>
            <a:r>
              <a:rPr lang="sk-SK" sz="1400" dirty="0"/>
              <a:t> (zasolené)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Na ich vzniku sa podieľajú prevažne podzemné vody silne mineralizované soľami sodíka. Vyskytujú sa prevažne v alúviách väčších riek v teplých a suchých oblastiach Slovenska (výparný vodný režim). Sú veľmi málo úrodné.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Pukliny oddeľujú charakteristickú stĺpcovú štruktúru slancových pôd.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Na povrchu vidieť bielu soľ sodíka (soľný kvet), ktorá sa vyzrážala pri odparovaní mineralizovanej podzemnej vody z povrchu pôdy.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Salinické</a:t>
            </a:r>
            <a:r>
              <a:rPr lang="sk-SK" sz="1400" dirty="0"/>
              <a:t> pôdy sa využívajú prevažne ako poľnohospodárska pôda.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Lokálne podmieňujú výskyt vzácnej </a:t>
            </a:r>
            <a:r>
              <a:rPr lang="sk-SK" sz="1400" dirty="0" err="1"/>
              <a:t>slanomilnej</a:t>
            </a:r>
            <a:r>
              <a:rPr lang="sk-SK" sz="1400" dirty="0"/>
              <a:t> vegetácie.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0F780F-FD7E-2DC4-F656-D668A6A440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885" b="68765"/>
          <a:stretch/>
        </p:blipFill>
        <p:spPr>
          <a:xfrm>
            <a:off x="7160845" y="0"/>
            <a:ext cx="5031155" cy="31013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BF391C-76C5-6E75-2533-1CCD4B68C0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769" r="33914"/>
          <a:stretch/>
        </p:blipFill>
        <p:spPr>
          <a:xfrm>
            <a:off x="6981877" y="3034057"/>
            <a:ext cx="4905325" cy="37096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4FE087C-7857-E177-F312-A52AF63371AD}"/>
              </a:ext>
            </a:extLst>
          </p:cNvPr>
          <p:cNvSpPr/>
          <p:nvPr/>
        </p:nvSpPr>
        <p:spPr>
          <a:xfrm>
            <a:off x="10805160" y="0"/>
            <a:ext cx="1386840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7220D9-E7EE-517E-1098-45C1D23C53D3}"/>
              </a:ext>
            </a:extLst>
          </p:cNvPr>
          <p:cNvSpPr/>
          <p:nvPr/>
        </p:nvSpPr>
        <p:spPr>
          <a:xfrm>
            <a:off x="9540240" y="4977157"/>
            <a:ext cx="2346962" cy="1766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21140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48411-74B7-E57A-908E-3D00F6AE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7EE203-37BE-5EB6-48F8-D8D999FA2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typy – </a:t>
            </a:r>
            <a:r>
              <a:rPr lang="sk-SK" sz="3200" b="1" dirty="0" err="1"/>
              <a:t>Antrozeme</a:t>
            </a:r>
            <a:r>
              <a:rPr lang="sk-SK" sz="3200" b="1" dirty="0"/>
              <a:t> a </a:t>
            </a:r>
            <a:r>
              <a:rPr lang="sk-SK" sz="3200" b="1" dirty="0" err="1"/>
              <a:t>Kultizeme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037F19F-D3DF-3353-732D-8B77BE954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826008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Antrozeme</a:t>
            </a:r>
            <a:r>
              <a:rPr lang="sk-SK" sz="1400" b="1" dirty="0"/>
              <a:t> </a:t>
            </a:r>
            <a:r>
              <a:rPr lang="sk-SK" sz="1400" dirty="0"/>
              <a:t>sú pôdy na človekom vytvorených materiáloch (po rekultivácii skládok, hrádze, násypy, urbánne pôdy a pod.) - </a:t>
            </a:r>
            <a:r>
              <a:rPr lang="sk-SK" sz="1400" b="1" dirty="0"/>
              <a:t>Pôda vytváraná alebo vytvorená z človekom navrstvených substrátov, ktoré boli získané pri ťažobnej a stavebnej činnosti</a:t>
            </a:r>
            <a:r>
              <a:rPr lang="sk-SK" sz="1400" dirty="0"/>
              <a:t>. Charakter pôd je daný jednak vlastnosťami pôvodného materiálu, jednak antropogénnym vrstvením či miešaním materiálu. Ďalej je ovplyvnený usmernením procesu </a:t>
            </a:r>
            <a:r>
              <a:rPr lang="sk-SK" sz="1400" dirty="0" err="1"/>
              <a:t>pedogenézy</a:t>
            </a:r>
            <a:r>
              <a:rPr lang="sk-SK" sz="1400" dirty="0"/>
              <a:t> po rekultiváciách, ktoré sa zameriavajú na úpravu pôdnych vlastností pre poľnohospodárske, lesnícke a rekreačné využitie.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Kultizeme</a:t>
            </a:r>
            <a:r>
              <a:rPr lang="sk-SK" sz="1400" b="1" dirty="0"/>
              <a:t> - </a:t>
            </a:r>
            <a:r>
              <a:rPr lang="sk-SK" sz="1400" dirty="0"/>
              <a:t>Pôdy vzniknuté </a:t>
            </a:r>
            <a:r>
              <a:rPr lang="sk-SK" sz="1400" b="1" dirty="0"/>
              <a:t>kultivačnou činnosťou človeka</a:t>
            </a:r>
            <a:r>
              <a:rPr lang="sk-SK" sz="1400" dirty="0"/>
              <a:t>, ktorej vplyv presahuje vytvorenie ornice a bežné zlepšovanie jej vlastností minerálnym a organickým hnojením, spracovaním pôdy. Ide tiež o pôdy, pri ktorých melioračné zásahy presahujú vplyv úprav vodného režimu odvodnením, drenážou či závlahou. Výrazné úpravy pôdy bežnými agrotechnickými a melioračnými zákrokmi hodnotíme na úrovni antropických subtypov pôd. </a:t>
            </a:r>
            <a:r>
              <a:rPr lang="sk-SK" sz="1400" dirty="0" err="1"/>
              <a:t>Kultizeme</a:t>
            </a:r>
            <a:r>
              <a:rPr lang="sk-SK" sz="1400" dirty="0"/>
              <a:t> vznikajú pri mimoriadnom zapravení zúrodňovacích materiálov do ornice, ďalej hĺbkovým kyprením, rigolovaním, zapravením izolačných fólií a pod. U týchto pôd môžeme identifikovať podľa zachovaných profilových znakov alebo zo zvyškov horizontov rozvlečených antropogénnou </a:t>
            </a:r>
            <a:r>
              <a:rPr lang="sk-SK" sz="1400" dirty="0" err="1"/>
              <a:t>turbacitou</a:t>
            </a:r>
            <a:r>
              <a:rPr lang="sk-SK" sz="1400" dirty="0"/>
              <a:t>, že pôda vznikla in situ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Medzi antropické pôdy patria aj silne kontaminované pôdy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8505CF-350C-DD3D-C3B1-967393BEB7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983" r="66657"/>
          <a:stretch/>
        </p:blipFill>
        <p:spPr>
          <a:xfrm>
            <a:off x="9166860" y="2865216"/>
            <a:ext cx="2562542" cy="3787453"/>
          </a:xfrm>
          <a:prstGeom prst="rect">
            <a:avLst/>
          </a:prstGeom>
        </p:spPr>
      </p:pic>
      <p:pic>
        <p:nvPicPr>
          <p:cNvPr id="9" name="Picture 8" descr="A map of the country&#10;&#10;AI-generated content may be incorrect.">
            <a:extLst>
              <a:ext uri="{FF2B5EF4-FFF2-40B4-BE49-F238E27FC236}">
                <a16:creationId xmlns:a16="http://schemas.microsoft.com/office/drawing/2014/main" id="{6734B33D-6236-EC8C-166F-5F8DB82CF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440" y="388525"/>
            <a:ext cx="3718560" cy="230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104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1941B-1D3D-32B1-A3E6-70274C3CA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map of the czech republic&#10;&#10;AI-generated content may be incorrect.">
            <a:extLst>
              <a:ext uri="{FF2B5EF4-FFF2-40B4-BE49-F238E27FC236}">
                <a16:creationId xmlns:a16="http://schemas.microsoft.com/office/drawing/2014/main" id="{067C7772-6926-CED6-DC63-132C377E3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0" y="42138"/>
            <a:ext cx="10493760" cy="677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866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00BAE-648D-42BA-363F-48A0A0143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160FD4-AE9E-6B91-26C6-4FD89D7F1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3299" y="2344226"/>
            <a:ext cx="5090160" cy="4513774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B68E45D5-390F-7B63-25BF-BD8F26AC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</a:t>
            </a:r>
            <a:r>
              <a:rPr lang="en-GB" sz="3200" b="1" dirty="0" err="1"/>
              <a:t>druhy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221129A-C953-FBEB-E057-2A1281B1A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28701"/>
            <a:ext cx="851154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Pôdne druhy sa určujú podľa pôdnej zrnitosti, pričom sa berie do úvahy v pôdnej </a:t>
            </a:r>
            <a:br>
              <a:rPr lang="sk-SK" sz="1200" dirty="0"/>
            </a:br>
            <a:r>
              <a:rPr lang="sk-SK" sz="1200" dirty="0"/>
              <a:t>hmote sa vyskytujúci podiel: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jemnozeme</a:t>
            </a:r>
            <a:r>
              <a:rPr lang="sk-SK" sz="1200" dirty="0"/>
              <a:t> (piesku: frakcia 0,05 - 2 mm, prachu: frakcia 0,002 - 0,05 mm a ílu: frakcia &lt; 0,002 mm)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skeletu</a:t>
            </a:r>
            <a:r>
              <a:rPr lang="sk-SK" sz="1200" dirty="0"/>
              <a:t> (štrku: frakcia 2 - 50 mm, kameňa: frakcia 50 - 250 mm a balvana: frakcia &gt; 250 mm)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organických látok </a:t>
            </a:r>
            <a:r>
              <a:rPr lang="sk-SK" sz="1200" dirty="0"/>
              <a:t>(hrubšie, jemnejšie)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Pôdy sa podrobnejšie zatrieďujú podľa charakteru a veľkosti </a:t>
            </a:r>
            <a:r>
              <a:rPr lang="sk-SK" sz="1200" dirty="0" err="1"/>
              <a:t>zrnitostných</a:t>
            </a:r>
            <a:r>
              <a:rPr lang="sk-SK" sz="1200" dirty="0"/>
              <a:t> častíc, zastúpenia jednotlivých frakcií </a:t>
            </a:r>
            <a:r>
              <a:rPr lang="sk-SK" sz="1200" dirty="0" err="1"/>
              <a:t>jemnozeme</a:t>
            </a:r>
            <a:r>
              <a:rPr lang="sk-SK" sz="1200" dirty="0"/>
              <a:t> a na základe obsahu organických a minerálnych látok: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Organické zeminy:</a:t>
            </a:r>
          </a:p>
          <a:p>
            <a:pPr lvl="2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h – </a:t>
            </a:r>
            <a:r>
              <a:rPr lang="sk-SK" sz="1200" dirty="0" err="1"/>
              <a:t>histická</a:t>
            </a:r>
            <a:endParaRPr lang="sk-SK" sz="1200" dirty="0"/>
          </a:p>
          <a:p>
            <a:pPr lvl="2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hf</a:t>
            </a:r>
            <a:r>
              <a:rPr lang="sk-SK" sz="1200" dirty="0"/>
              <a:t> - </a:t>
            </a:r>
            <a:r>
              <a:rPr lang="sk-SK" sz="1200" dirty="0" err="1"/>
              <a:t>fibrická</a:t>
            </a:r>
            <a:r>
              <a:rPr lang="sk-SK" sz="1200" dirty="0"/>
              <a:t>: &gt; 70 % z organického podielu tvoria nerozložené organické látky</a:t>
            </a:r>
          </a:p>
          <a:p>
            <a:pPr lvl="2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hm - </a:t>
            </a:r>
            <a:r>
              <a:rPr lang="sk-SK" sz="1200" dirty="0" err="1"/>
              <a:t>mezická</a:t>
            </a:r>
            <a:r>
              <a:rPr lang="sk-SK" sz="1200" dirty="0"/>
              <a:t>: 30 - 70 % objemu organického podielu tvoria nerozložené organické látky</a:t>
            </a:r>
          </a:p>
          <a:p>
            <a:pPr lvl="2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hs</a:t>
            </a:r>
            <a:r>
              <a:rPr lang="sk-SK" sz="1200" dirty="0"/>
              <a:t> - </a:t>
            </a:r>
            <a:r>
              <a:rPr lang="sk-SK" sz="1200" dirty="0" err="1"/>
              <a:t>saprická</a:t>
            </a:r>
            <a:r>
              <a:rPr lang="sk-SK" sz="1200" dirty="0"/>
              <a:t>: &lt; 30 % organického podielu tvoria nerozložené organické látky</a:t>
            </a:r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Minerálne, resp. </a:t>
            </a:r>
            <a:r>
              <a:rPr lang="sk-SK" sz="1200" dirty="0" err="1"/>
              <a:t>organo</a:t>
            </a:r>
            <a:r>
              <a:rPr lang="sk-SK" sz="1200" dirty="0"/>
              <a:t>-minerálne zeminy:</a:t>
            </a:r>
          </a:p>
          <a:p>
            <a:pPr lvl="2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 – </a:t>
            </a:r>
            <a:r>
              <a:rPr lang="sk-SK" sz="1200" dirty="0" err="1"/>
              <a:t>psefitická</a:t>
            </a:r>
            <a:endParaRPr lang="sk-SK" sz="1200" dirty="0"/>
          </a:p>
          <a:p>
            <a:pPr lvl="3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ps – štrkovitá</a:t>
            </a:r>
          </a:p>
          <a:p>
            <a:pPr lvl="3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pk</a:t>
            </a:r>
            <a:r>
              <a:rPr lang="sk-SK" sz="1200" dirty="0"/>
              <a:t> – kamenitá</a:t>
            </a:r>
          </a:p>
          <a:p>
            <a:pPr lvl="3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pb</a:t>
            </a:r>
            <a:r>
              <a:rPr lang="sk-SK" sz="1200" dirty="0"/>
              <a:t> – </a:t>
            </a:r>
            <a:r>
              <a:rPr lang="sk-SK" sz="1200" dirty="0" err="1"/>
              <a:t>balvanitá</a:t>
            </a:r>
            <a:endParaRPr lang="sk-SK" sz="1200" dirty="0"/>
          </a:p>
          <a:p>
            <a:pPr lvl="2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l – ľahká</a:t>
            </a:r>
          </a:p>
          <a:p>
            <a:pPr lvl="3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lp</a:t>
            </a:r>
            <a:r>
              <a:rPr lang="sk-SK" sz="1200" dirty="0"/>
              <a:t> – piesčitá</a:t>
            </a:r>
          </a:p>
          <a:p>
            <a:pPr lvl="3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lh</a:t>
            </a:r>
            <a:r>
              <a:rPr lang="sk-SK" sz="1200" dirty="0"/>
              <a:t> - hlinito-piesčitá</a:t>
            </a:r>
          </a:p>
          <a:p>
            <a:pPr lvl="2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FBBB7A-1BA3-1B5F-C47D-A8C69D01D697}"/>
              </a:ext>
            </a:extLst>
          </p:cNvPr>
          <p:cNvSpPr txBox="1"/>
          <p:nvPr/>
        </p:nvSpPr>
        <p:spPr>
          <a:xfrm>
            <a:off x="2204086" y="4965246"/>
            <a:ext cx="6096000" cy="1838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 – stredná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sp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- piesčito-hlinitá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sh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– hlinitá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ssh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- prachovito-hlinitá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ss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– prachovitá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spi - piesčito-ílovito-hlinitá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si - ílovito-hlinitá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ssi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- prachovito-ílovito-hlinitá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AE1A39-2509-58B3-16E5-3C59B042542A}"/>
              </a:ext>
            </a:extLst>
          </p:cNvPr>
          <p:cNvSpPr txBox="1"/>
          <p:nvPr/>
        </p:nvSpPr>
        <p:spPr>
          <a:xfrm>
            <a:off x="4408171" y="4938315"/>
            <a:ext cx="609600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t - ťažká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tp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- piesčito-ílovitá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ts</a:t>
            </a: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- prachovito-ílovitá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55F51">
                  <a:lumMod val="75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sk-S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ti - ílovitá</a:t>
            </a: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195307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97886-D726-1E21-CA93-7EF7EE86F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56FC62-9943-5FDA-7006-E1B22C75C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794BABE-9350-4B88-26C9-07856EA08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1043178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Slovenský klasifikačný systém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Triedenie i nomenklatúra pôd je spracovaná v </a:t>
            </a:r>
            <a:r>
              <a:rPr lang="sk-SK" sz="1400" b="1" dirty="0" err="1"/>
              <a:t>Morfogenetickom</a:t>
            </a:r>
            <a:r>
              <a:rPr lang="sk-SK" sz="1400" b="1" dirty="0"/>
              <a:t> klasifikačnom systéme pôd Slovenska </a:t>
            </a:r>
            <a:r>
              <a:rPr lang="sk-SK" sz="1400" dirty="0"/>
              <a:t>zjednocujúcom poľnohospodársku a lesnícku pedológiu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Klasifikácia bola vytvorená na základe intenzity a charakteru pôsobenia </a:t>
            </a:r>
            <a:r>
              <a:rPr lang="sk-SK" sz="1400" dirty="0" err="1"/>
              <a:t>pôdotvorných</a:t>
            </a:r>
            <a:r>
              <a:rPr lang="sk-SK" sz="1400" dirty="0"/>
              <a:t> procesov, diagnostických horizontov a vplyvu substrátov. V klasifikačnom systéme rozlišujeme hierarchické jednotky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Skupina</a:t>
            </a:r>
            <a:r>
              <a:rPr lang="sk-SK" sz="1200" dirty="0"/>
              <a:t>: Zatriedenie podľa typu hlavného </a:t>
            </a:r>
            <a:r>
              <a:rPr lang="sk-SK" sz="1200" dirty="0" err="1"/>
              <a:t>pôdotvorného</a:t>
            </a:r>
            <a:r>
              <a:rPr lang="sk-SK" sz="1200" dirty="0"/>
              <a:t> procesu, identifikácia podľa dominantného diagnostického horizontu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Typ</a:t>
            </a:r>
            <a:r>
              <a:rPr lang="sk-SK" sz="1200" dirty="0"/>
              <a:t>: Kategorizácia a identifikácia podľa sledu diagnostických horizontov, prípadne variet horizontov (dominantné vizuálne </a:t>
            </a:r>
            <a:r>
              <a:rPr lang="sk-SK" sz="1200" dirty="0" err="1"/>
              <a:t>morfogenetické</a:t>
            </a:r>
            <a:r>
              <a:rPr lang="sk-SK" sz="1200" dirty="0"/>
              <a:t> znaky). U niektorých pôd aj podľa kombinácie: diagnostický horizont – </a:t>
            </a:r>
            <a:r>
              <a:rPr lang="sk-SK" sz="1200" dirty="0" err="1"/>
              <a:t>pôdotvorný</a:t>
            </a:r>
            <a:r>
              <a:rPr lang="sk-SK" sz="1200" dirty="0"/>
              <a:t> substrát (napr. </a:t>
            </a:r>
            <a:r>
              <a:rPr lang="sk-SK" sz="1200" dirty="0" err="1"/>
              <a:t>rendzina</a:t>
            </a:r>
            <a:r>
              <a:rPr lang="sk-SK" sz="1200" dirty="0"/>
              <a:t>, </a:t>
            </a:r>
            <a:r>
              <a:rPr lang="sk-SK" sz="1200" dirty="0" err="1"/>
              <a:t>pararenzina</a:t>
            </a:r>
            <a:r>
              <a:rPr lang="sk-SK" sz="1200" dirty="0"/>
              <a:t>)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Subtyp</a:t>
            </a:r>
            <a:r>
              <a:rPr lang="sk-SK" sz="1200" dirty="0"/>
              <a:t>: Kategorizácia a identifikácia podľa náznakov diagnostických horizontov, ktoré majú </a:t>
            </a:r>
            <a:r>
              <a:rPr lang="sk-SK" sz="1200" dirty="0" err="1"/>
              <a:t>medzitypový</a:t>
            </a:r>
            <a:r>
              <a:rPr lang="sk-SK" sz="1200" dirty="0"/>
              <a:t> charakter (znaky). U niektorých pôd prišlo k rozčleneniu podľa iných, významnejších vizuálnych znakov – napr. antropických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Varieta</a:t>
            </a:r>
            <a:r>
              <a:rPr lang="sk-SK" sz="1200" dirty="0"/>
              <a:t>: Kategorizácia a identifikácia podľa chemických vlastností diagnostických a ďalších horizontov, ktoré sa spravidla zisťujú analyticky, zriedka morfologicky. Pre všetky pôdy sa vyčleňujú kontaminované variety podľa kritérií špeciálnych prieskumov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Forma</a:t>
            </a:r>
            <a:r>
              <a:rPr lang="sk-SK" sz="1200" dirty="0"/>
              <a:t>: Kategorizácia a identifikácia podľa erózno-akumulačných znakov, podľa charakteru antropických zásahov, podľa formy nadložnej organickej hmoty, podľa humusovej formy (u lesných pôd)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Druh</a:t>
            </a:r>
            <a:r>
              <a:rPr lang="sk-SK" sz="1200" dirty="0"/>
              <a:t>: Kategorizácia a identifikácia pôdneho druhu </a:t>
            </a:r>
            <a:r>
              <a:rPr lang="sk-SK" sz="1200" dirty="0" err="1"/>
              <a:t>jemnozeme</a:t>
            </a:r>
            <a:r>
              <a:rPr lang="sk-SK" sz="1200" dirty="0"/>
              <a:t> (podľa </a:t>
            </a:r>
            <a:r>
              <a:rPr lang="sk-SK" sz="1200" dirty="0" err="1"/>
              <a:t>zrnitostného</a:t>
            </a:r>
            <a:r>
              <a:rPr lang="sk-SK" sz="1200" dirty="0"/>
              <a:t> trojuholníka), organických látok a skeletu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Substrát</a:t>
            </a:r>
            <a:r>
              <a:rPr lang="sk-SK" sz="1200" dirty="0"/>
              <a:t>: Kategorizácia a identifikácia podľa zoznamu </a:t>
            </a:r>
            <a:r>
              <a:rPr lang="sk-SK" sz="1200" dirty="0" err="1"/>
              <a:t>pôdotvorných</a:t>
            </a:r>
            <a:r>
              <a:rPr lang="sk-SK" sz="1200" dirty="0"/>
              <a:t> substrátov vrátane antropogénnych substrátov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672EA7-3F47-DE9D-F0C3-D5E47EA134E5}"/>
              </a:ext>
            </a:extLst>
          </p:cNvPr>
          <p:cNvSpPr txBox="1"/>
          <p:nvPr/>
        </p:nvSpPr>
        <p:spPr>
          <a:xfrm>
            <a:off x="5018241" y="-7171"/>
            <a:ext cx="71737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sk-SK" dirty="0"/>
              <a:t>Černozem modálna/</a:t>
            </a:r>
            <a:r>
              <a:rPr lang="sk-SK" dirty="0" err="1"/>
              <a:t>karbonátová</a:t>
            </a:r>
            <a:r>
              <a:rPr lang="sk-SK" dirty="0"/>
              <a:t> erodovaná – stredná/spraš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346408-C797-7787-0AA1-BD0AC0D6A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084148" y="-2705770"/>
            <a:ext cx="1121083" cy="709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40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B91BE-65D4-C91B-F856-88DBE18DE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5AC54-64A6-FD5F-E6CC-207304A9D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</a:t>
            </a:r>
            <a:r>
              <a:rPr lang="en-GB" sz="3200" b="1" dirty="0" err="1"/>
              <a:t>druhy</a:t>
            </a:r>
            <a:endParaRPr lang="fr-FR" sz="3200" b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4500223-BC0C-2BE9-6A1C-88B4AC9B6C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4" t="2920" r="1410" b="3284"/>
          <a:stretch/>
        </p:blipFill>
        <p:spPr>
          <a:xfrm>
            <a:off x="378233" y="807720"/>
            <a:ext cx="11417842" cy="6050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70DD81-2741-90DD-BF79-E29D52AE0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020" y="4852736"/>
            <a:ext cx="3271747" cy="20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04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35EE0-9048-6712-8637-1E86E6D6F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9B602D-3EF1-C35B-4072-39D6BBC40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Pôdotvorný</a:t>
            </a:r>
            <a:r>
              <a:rPr lang="sk-SK" sz="3200" b="1" dirty="0"/>
              <a:t> substrát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2B8F18D-5FB4-2C7D-B67E-8561A5F4A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98" y="1028701"/>
            <a:ext cx="10873742" cy="571499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Klasifikačný systém </a:t>
            </a:r>
            <a:r>
              <a:rPr lang="sk-SK" sz="1200" b="1" dirty="0" err="1"/>
              <a:t>pôdotvorných</a:t>
            </a:r>
            <a:r>
              <a:rPr lang="sk-SK" sz="1200" b="1" dirty="0"/>
              <a:t> substrátov a materských hornín </a:t>
            </a:r>
            <a:r>
              <a:rPr lang="sk-SK" sz="1200" dirty="0"/>
              <a:t>je rozpracovaný skôr na princípe kombinácie </a:t>
            </a:r>
            <a:r>
              <a:rPr lang="sk-SK" sz="1200" b="1" dirty="0" err="1"/>
              <a:t>litologických</a:t>
            </a:r>
            <a:r>
              <a:rPr lang="sk-SK" sz="1200" b="1" dirty="0"/>
              <a:t> a </a:t>
            </a:r>
            <a:r>
              <a:rPr lang="sk-SK" sz="1200" b="1" dirty="0" err="1"/>
              <a:t>zrnitostných</a:t>
            </a:r>
            <a:r>
              <a:rPr lang="sk-SK" sz="1200" b="1" dirty="0"/>
              <a:t> znakov </a:t>
            </a:r>
            <a:r>
              <a:rPr lang="sk-SK" sz="1200" dirty="0"/>
              <a:t>ako na stratigrafických a genetických princípoch. Okrem </a:t>
            </a:r>
            <a:r>
              <a:rPr lang="sk-SK" sz="1200" b="1" dirty="0"/>
              <a:t>antropogénnych (premiestnených) substrátov</a:t>
            </a:r>
            <a:r>
              <a:rPr lang="sk-SK" sz="1200" dirty="0"/>
              <a:t>, ktoré sú v tomto systéme klasifikované osobitne, rozpoznávame dve základné skupiny: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eluviálne</a:t>
            </a:r>
            <a:r>
              <a:rPr lang="sk-SK" sz="1200" b="1" dirty="0"/>
              <a:t> a </a:t>
            </a:r>
            <a:r>
              <a:rPr lang="sk-SK" sz="1200" b="1" dirty="0" err="1"/>
              <a:t>eluviálno-deluviálne</a:t>
            </a:r>
            <a:r>
              <a:rPr lang="sk-SK" sz="1200" b="1" dirty="0"/>
              <a:t> </a:t>
            </a:r>
            <a:r>
              <a:rPr lang="sk-SK" sz="1200" dirty="0"/>
              <a:t>produkty zvetrávania (pre </a:t>
            </a:r>
            <a:r>
              <a:rPr lang="sk-SK" sz="1200" dirty="0" err="1"/>
              <a:t>eluviálne</a:t>
            </a:r>
            <a:r>
              <a:rPr lang="sk-SK" sz="1200" dirty="0"/>
              <a:t> pôdy)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sedimenty</a:t>
            </a:r>
            <a:r>
              <a:rPr lang="sk-SK" sz="1200" dirty="0"/>
              <a:t>, alebo nespevnené horniny (pre </a:t>
            </a:r>
            <a:r>
              <a:rPr lang="sk-SK" sz="1200" dirty="0" err="1"/>
              <a:t>sedentárne</a:t>
            </a:r>
            <a:r>
              <a:rPr lang="sk-SK" sz="1200" dirty="0"/>
              <a:t> pôdy)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Pre potreby mapovania, klasifikácie a opisu pôd predkladáme klasifikačný systém, ktorý do určitej miery rešpektuje tradície, ale súčasne odráža potrebu prispôsobiť sa niektorým súčasným trendom. Rozlišujeme nasledovné kategórie: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Materské horniny </a:t>
            </a:r>
            <a:r>
              <a:rPr lang="sk-SK" sz="1200" dirty="0"/>
              <a:t>– zdrojové horniny pre tvorbu </a:t>
            </a:r>
            <a:r>
              <a:rPr lang="sk-SK" sz="1200" dirty="0" err="1"/>
              <a:t>pôdotvorných</a:t>
            </a:r>
            <a:r>
              <a:rPr lang="sk-SK" sz="1200" dirty="0"/>
              <a:t> substrátov, a to priamo alebo cez štádium premien (</a:t>
            </a:r>
            <a:r>
              <a:rPr lang="sk-SK" sz="1200" dirty="0" err="1"/>
              <a:t>regolit</a:t>
            </a:r>
            <a:r>
              <a:rPr lang="sk-SK" sz="1200" dirty="0"/>
              <a:t>, </a:t>
            </a:r>
            <a:r>
              <a:rPr lang="sk-SK" sz="1200" dirty="0" err="1"/>
              <a:t>saprolit</a:t>
            </a:r>
            <a:r>
              <a:rPr lang="sk-SK" sz="1200" dirty="0"/>
              <a:t>, </a:t>
            </a:r>
            <a:r>
              <a:rPr lang="sk-SK" sz="1200" dirty="0" err="1"/>
              <a:t>alterit</a:t>
            </a:r>
            <a:r>
              <a:rPr lang="sk-SK" sz="1200" dirty="0"/>
              <a:t>).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Pôdotvorné</a:t>
            </a:r>
            <a:r>
              <a:rPr lang="sk-SK" sz="1200" b="1" dirty="0"/>
              <a:t> substráty </a:t>
            </a:r>
            <a:r>
              <a:rPr lang="sk-SK" sz="1200" dirty="0"/>
              <a:t>– pojem sa používa pre nespevnené materiály, z ktorých vzniklo </a:t>
            </a:r>
            <a:r>
              <a:rPr lang="sk-SK" sz="1200" dirty="0" err="1"/>
              <a:t>solum</a:t>
            </a:r>
            <a:r>
              <a:rPr lang="sk-SK" sz="1200" dirty="0"/>
              <a:t> alebo aspoň časť </a:t>
            </a:r>
            <a:r>
              <a:rPr lang="sk-SK" sz="1200" dirty="0" err="1"/>
              <a:t>sola</a:t>
            </a:r>
            <a:r>
              <a:rPr lang="sk-SK" sz="1200" dirty="0"/>
              <a:t>. Zahŕňa predovšetkým C-horizonty.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Podložné horniny </a:t>
            </a:r>
            <a:r>
              <a:rPr lang="sk-SK" sz="1200" dirty="0"/>
              <a:t>– pojem pre nespevnené alebo spevnené horniny, o ktorých sa vie, že netvoria </a:t>
            </a:r>
            <a:r>
              <a:rPr lang="sk-SK" sz="1200" dirty="0" err="1"/>
              <a:t>pôdotvorné</a:t>
            </a:r>
            <a:r>
              <a:rPr lang="sk-SK" sz="1200" dirty="0"/>
              <a:t> substráty a materské horniny, alebo sú o tom vážne pochybnosti (napr. </a:t>
            </a:r>
            <a:r>
              <a:rPr lang="sk-SK" sz="1200" dirty="0" err="1"/>
              <a:t>diskordantné</a:t>
            </a:r>
            <a:r>
              <a:rPr lang="sk-SK" sz="1200" dirty="0"/>
              <a:t> uloženie, ostrá hranica a pod.)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Eluviálne</a:t>
            </a:r>
            <a:r>
              <a:rPr lang="sk-SK" sz="1200" b="1" dirty="0"/>
              <a:t> produkty zvetrávania (</a:t>
            </a:r>
            <a:r>
              <a:rPr lang="sk-SK" sz="1200" b="1" dirty="0" err="1"/>
              <a:t>alterity</a:t>
            </a:r>
            <a:r>
              <a:rPr lang="sk-SK" sz="1200" b="1" dirty="0"/>
              <a:t>) </a:t>
            </a:r>
            <a:r>
              <a:rPr lang="sk-SK" sz="1200" dirty="0"/>
              <a:t>sa delia na: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orto-eluviálne</a:t>
            </a:r>
            <a:r>
              <a:rPr lang="sk-SK" sz="1200" dirty="0"/>
              <a:t>, ak sú z vyvretých a metamorfovaných hornín</a:t>
            </a:r>
          </a:p>
          <a:p>
            <a:pPr lvl="1"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para-</a:t>
            </a:r>
            <a:r>
              <a:rPr lang="sk-SK" sz="1200" b="1" dirty="0" err="1"/>
              <a:t>eluviálne</a:t>
            </a:r>
            <a:r>
              <a:rPr lang="sk-SK" sz="1200" dirty="0"/>
              <a:t>, ak sú na zvetraninách sedimentárnych hornín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Podľa toho pôdy vyvinuté na zvetraninách sú </a:t>
            </a:r>
            <a:r>
              <a:rPr lang="sk-SK" sz="1200" dirty="0" err="1"/>
              <a:t>eluviálne</a:t>
            </a:r>
            <a:r>
              <a:rPr lang="sk-SK" sz="1200" dirty="0"/>
              <a:t>. Túto kategóriu možno chápať skôr ako výsledný produkt </a:t>
            </a:r>
            <a:r>
              <a:rPr lang="sk-SK" sz="1200" dirty="0" err="1"/>
              <a:t>eluviálnych</a:t>
            </a:r>
            <a:r>
              <a:rPr lang="sk-SK" sz="1200" dirty="0"/>
              <a:t> procesov, a nie ako produkty zvetrávania „in situ“. Predstava o existencii </a:t>
            </a:r>
            <a:r>
              <a:rPr lang="sk-SK" sz="1200" dirty="0" err="1"/>
              <a:t>elúvií</a:t>
            </a:r>
            <a:r>
              <a:rPr lang="sk-SK" sz="1200" dirty="0"/>
              <a:t> „in situ“ je často iba fikciou.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Druhou skupinou sú sedimenty (syn.: </a:t>
            </a:r>
            <a:r>
              <a:rPr lang="sk-SK" sz="1200" dirty="0" err="1"/>
              <a:t>pedolity</a:t>
            </a:r>
            <a:r>
              <a:rPr lang="sk-SK" sz="1200" dirty="0"/>
              <a:t>), t. j. nespevnené produkty, na ktorých sa priamo vyvinuli </a:t>
            </a:r>
            <a:r>
              <a:rPr lang="sk-SK" sz="1200" dirty="0" err="1"/>
              <a:t>sedentárne</a:t>
            </a:r>
            <a:r>
              <a:rPr lang="sk-SK" sz="1200" dirty="0"/>
              <a:t> (</a:t>
            </a:r>
            <a:r>
              <a:rPr lang="sk-SK" sz="1200" dirty="0" err="1"/>
              <a:t>neo-eluviálne</a:t>
            </a:r>
            <a:r>
              <a:rPr lang="sk-SK" sz="1200" dirty="0"/>
              <a:t>) pôdy</a:t>
            </a:r>
          </a:p>
        </p:txBody>
      </p:sp>
    </p:spTree>
    <p:extLst>
      <p:ext uri="{BB962C8B-B14F-4D97-AF65-F5344CB8AC3E}">
        <p14:creationId xmlns:p14="http://schemas.microsoft.com/office/powerpoint/2010/main" val="13199658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47B20-7DB1-CB12-982F-DE99CD7FB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22176C-B936-321A-B87C-553381048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Pôdotvorný</a:t>
            </a:r>
            <a:r>
              <a:rPr lang="sk-SK" sz="3200" b="1" dirty="0"/>
              <a:t> substrát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BDA703F-94FB-4B8F-7F19-DE37751AD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98" y="876300"/>
            <a:ext cx="10873742" cy="5867399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sk-SK" sz="1000" b="1" dirty="0"/>
              <a:t>Klasifikácia </a:t>
            </a:r>
            <a:r>
              <a:rPr lang="sk-SK" sz="1000" b="1" dirty="0" err="1"/>
              <a:t>pôdotvorných</a:t>
            </a:r>
            <a:r>
              <a:rPr lang="sk-SK" sz="1000" b="1" dirty="0"/>
              <a:t> substrátov a materských hornín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SEDIMENTY (n)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Fluviálne: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Aluviálne sedimenty (</a:t>
            </a:r>
            <a:r>
              <a:rPr lang="sk-SK" sz="1000" b="1" dirty="0" err="1"/>
              <a:t>nf</a:t>
            </a:r>
            <a:r>
              <a:rPr lang="sk-SK" sz="1000" b="1" dirty="0"/>
              <a:t>):</a:t>
            </a:r>
            <a:endParaRPr lang="sk-SK" sz="1000" dirty="0"/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štrky (</a:t>
            </a:r>
            <a:r>
              <a:rPr lang="sk-SK" sz="1000" b="1" dirty="0"/>
              <a:t>nf1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piesky (</a:t>
            </a:r>
            <a:r>
              <a:rPr lang="sk-SK" sz="1000" b="1" dirty="0"/>
              <a:t>nf2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hliny (</a:t>
            </a:r>
            <a:r>
              <a:rPr lang="sk-SK" sz="1000" b="1" dirty="0"/>
              <a:t>nf3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íly (</a:t>
            </a:r>
            <a:r>
              <a:rPr lang="sk-SK" sz="1000" b="1" dirty="0"/>
              <a:t>nf4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zmiešané (uvedie sa % skeletu a zatriedenie) (</a:t>
            </a:r>
            <a:r>
              <a:rPr lang="sk-SK" sz="1000" b="1" dirty="0"/>
              <a:t>nf5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Terasové sedimenty (nt):</a:t>
            </a:r>
            <a:endParaRPr lang="sk-SK" sz="1000" dirty="0"/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štrky (</a:t>
            </a:r>
            <a:r>
              <a:rPr lang="sk-SK" sz="1000" b="1" dirty="0"/>
              <a:t>nt1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piesky (</a:t>
            </a:r>
            <a:r>
              <a:rPr lang="sk-SK" sz="1000" b="1" dirty="0"/>
              <a:t>nt2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hliny (</a:t>
            </a:r>
            <a:r>
              <a:rPr lang="sk-SK" sz="1000" b="1" dirty="0"/>
              <a:t>nt3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zmiešané (uvedie sa % skeletu a zatriedenie) (</a:t>
            </a:r>
            <a:r>
              <a:rPr lang="sk-SK" sz="1000" b="1" dirty="0"/>
              <a:t>nt4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Proluviálne (a </a:t>
            </a:r>
            <a:r>
              <a:rPr lang="sk-SK" sz="1000" b="1" dirty="0" err="1"/>
              <a:t>glacio</a:t>
            </a:r>
            <a:r>
              <a:rPr lang="sk-SK" sz="1000" b="1" dirty="0"/>
              <a:t>-fluviálne) (</a:t>
            </a:r>
            <a:r>
              <a:rPr lang="sk-SK" sz="1000" b="1" dirty="0" err="1"/>
              <a:t>np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hlinité až piesčito-hlinité (</a:t>
            </a:r>
            <a:r>
              <a:rPr lang="sk-SK" sz="1000" b="1" dirty="0"/>
              <a:t>np1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hlinito-ílovité až ílovité (</a:t>
            </a:r>
            <a:r>
              <a:rPr lang="sk-SK" sz="1000" b="1" dirty="0"/>
              <a:t>np2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zmiešané (uvedie sa % skeletu a zatriedenie) (</a:t>
            </a:r>
            <a:r>
              <a:rPr lang="sk-SK" sz="1000" b="1" dirty="0"/>
              <a:t>np3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 err="1"/>
              <a:t>Deluviálno</a:t>
            </a:r>
            <a:r>
              <a:rPr lang="sk-SK" sz="1000" b="1" dirty="0"/>
              <a:t>-proluviálne (</a:t>
            </a:r>
            <a:r>
              <a:rPr lang="sk-SK" sz="1000" b="1" dirty="0" err="1"/>
              <a:t>nd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hlinité až piesčito-hlinité (</a:t>
            </a:r>
            <a:r>
              <a:rPr lang="sk-SK" sz="1000" b="1" dirty="0"/>
              <a:t>nd1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hlinité až ílovito-hlinité (</a:t>
            </a:r>
            <a:r>
              <a:rPr lang="sk-SK" sz="1000" b="1" dirty="0"/>
              <a:t>nd2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ílovité (íl) (</a:t>
            </a:r>
            <a:r>
              <a:rPr lang="sk-SK" sz="1000" b="1" dirty="0"/>
              <a:t>nd3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 prevahou </a:t>
            </a:r>
            <a:r>
              <a:rPr lang="sk-SK" sz="1000" dirty="0" err="1"/>
              <a:t>skeletnatého</a:t>
            </a:r>
            <a:r>
              <a:rPr lang="sk-SK" sz="1000" dirty="0"/>
              <a:t> materiálu &gt; 50 % (</a:t>
            </a:r>
            <a:r>
              <a:rPr lang="sk-SK" sz="1000" b="1" dirty="0"/>
              <a:t>nd4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Eolické (</a:t>
            </a:r>
            <a:r>
              <a:rPr lang="sk-SK" sz="1000" b="1" dirty="0" err="1"/>
              <a:t>ne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piesky (</a:t>
            </a:r>
            <a:r>
              <a:rPr lang="sk-SK" sz="1000" b="1" dirty="0"/>
              <a:t>ne1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spraše (</a:t>
            </a:r>
            <a:r>
              <a:rPr lang="sk-SK" sz="1000" b="1" dirty="0"/>
              <a:t>ne2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piesčité spraše (</a:t>
            </a:r>
            <a:r>
              <a:rPr lang="sk-SK" sz="1000" b="1" dirty="0"/>
              <a:t>ne3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Glaciálne a </a:t>
            </a:r>
            <a:r>
              <a:rPr lang="sk-SK" sz="1000" b="1" dirty="0" err="1"/>
              <a:t>fluvio</a:t>
            </a:r>
            <a:r>
              <a:rPr lang="sk-SK" sz="1000" b="1" dirty="0"/>
              <a:t>-glaciálne (</a:t>
            </a:r>
            <a:r>
              <a:rPr lang="sk-SK" sz="1000" b="1" dirty="0" err="1"/>
              <a:t>tilly</a:t>
            </a:r>
            <a:r>
              <a:rPr lang="sk-SK" sz="1000" b="1" dirty="0"/>
              <a:t> a morény) (</a:t>
            </a:r>
            <a:r>
              <a:rPr lang="sk-SK" sz="1000" b="1" dirty="0" err="1"/>
              <a:t>ng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triedený materiál (</a:t>
            </a:r>
            <a:r>
              <a:rPr lang="sk-SK" sz="1000" b="1" dirty="0"/>
              <a:t>ng1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netriedený materiál (</a:t>
            </a:r>
            <a:r>
              <a:rPr lang="sk-SK" sz="1000" b="1" dirty="0"/>
              <a:t>ng2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redeponovaný</a:t>
            </a:r>
            <a:r>
              <a:rPr lang="sk-SK" sz="1000" dirty="0"/>
              <a:t> materiál (</a:t>
            </a:r>
            <a:r>
              <a:rPr lang="sk-SK" sz="1000" b="1" dirty="0"/>
              <a:t>ng3</a:t>
            </a:r>
            <a:r>
              <a:rPr lang="sk-SK" sz="10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1003C2-606A-06D0-BC5F-34DB9DEB64AA}"/>
              </a:ext>
            </a:extLst>
          </p:cNvPr>
          <p:cNvSpPr txBox="1"/>
          <p:nvPr/>
        </p:nvSpPr>
        <p:spPr>
          <a:xfrm>
            <a:off x="4419600" y="1481919"/>
            <a:ext cx="6096000" cy="2977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sk-SK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Limnické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až </a:t>
            </a:r>
            <a:r>
              <a:rPr kumimoji="0" lang="sk-SK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brakické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(</a:t>
            </a:r>
            <a:r>
              <a:rPr kumimoji="0" lang="sk-SK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nl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):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E3DED1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štrky (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nl1</a:t>
            </a: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E3DED1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piesky (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nl2</a:t>
            </a: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)</a:t>
            </a:r>
          </a:p>
          <a:p>
            <a:pPr>
              <a:buNone/>
            </a:pPr>
            <a:r>
              <a:rPr lang="sk-SK" sz="1000" dirty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          </a:t>
            </a: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íly (</a:t>
            </a:r>
            <a:r>
              <a:rPr kumimoji="0" lang="sk-S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nl3</a:t>
            </a:r>
            <a:r>
              <a:rPr kumimoji="0" lang="sk-S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)</a:t>
            </a:r>
            <a:r>
              <a:rPr lang="sk-SK" sz="1000" b="1" dirty="0"/>
              <a:t> </a:t>
            </a:r>
          </a:p>
          <a:p>
            <a:pPr>
              <a:buNone/>
            </a:pPr>
            <a:r>
              <a:rPr lang="sk-SK" sz="1000" b="1" dirty="0"/>
              <a:t>Zmiešané sedimenty</a:t>
            </a:r>
          </a:p>
          <a:p>
            <a:r>
              <a:rPr lang="sk-SK" sz="1000" dirty="0"/>
              <a:t>	zmiešané (napr. zahlinené štrky, zahlinené piesky, apod.) (</a:t>
            </a:r>
            <a:r>
              <a:rPr lang="sk-SK" sz="1000" b="1" dirty="0"/>
              <a:t>nl4</a:t>
            </a:r>
            <a:r>
              <a:rPr lang="sk-SK" sz="1000" dirty="0"/>
              <a:t>)</a:t>
            </a:r>
          </a:p>
          <a:p>
            <a:pPr>
              <a:buNone/>
            </a:pPr>
            <a:r>
              <a:rPr lang="sk-SK" sz="1000" b="1" dirty="0"/>
              <a:t>Morské (nm):</a:t>
            </a:r>
          </a:p>
          <a:p>
            <a:r>
              <a:rPr lang="sk-SK" sz="1000" dirty="0"/>
              <a:t>	piesky (</a:t>
            </a:r>
            <a:r>
              <a:rPr lang="sk-SK" sz="1000" b="1" dirty="0"/>
              <a:t>nm1</a:t>
            </a:r>
            <a:r>
              <a:rPr lang="sk-SK" sz="1000" dirty="0"/>
              <a:t>)</a:t>
            </a:r>
          </a:p>
          <a:p>
            <a:pPr lvl="1"/>
            <a:r>
              <a:rPr lang="sk-SK" sz="1000" dirty="0"/>
              <a:t>íly, piesčité íly (</a:t>
            </a:r>
            <a:r>
              <a:rPr lang="sk-SK" sz="1000" b="1" dirty="0"/>
              <a:t>nm2</a:t>
            </a:r>
            <a:r>
              <a:rPr lang="sk-SK" sz="1000" dirty="0"/>
              <a:t>)</a:t>
            </a:r>
          </a:p>
          <a:p>
            <a:r>
              <a:rPr lang="sk-SK" sz="1000" dirty="0"/>
              <a:t>	slienité íly (</a:t>
            </a:r>
            <a:r>
              <a:rPr lang="sk-SK" sz="1000" b="1" dirty="0"/>
              <a:t>nm3</a:t>
            </a:r>
            <a:r>
              <a:rPr lang="sk-SK" sz="1000" dirty="0"/>
              <a:t>)</a:t>
            </a:r>
          </a:p>
          <a:p>
            <a:pPr>
              <a:buNone/>
            </a:pPr>
            <a:r>
              <a:rPr lang="sk-SK" sz="1000" b="1" dirty="0" err="1"/>
              <a:t>Polygenetické</a:t>
            </a:r>
            <a:r>
              <a:rPr lang="sk-SK" sz="1000" b="1" dirty="0"/>
              <a:t> a sprašové sedimenty (</a:t>
            </a:r>
            <a:r>
              <a:rPr lang="sk-SK" sz="1000" b="1" dirty="0" err="1"/>
              <a:t>ns</a:t>
            </a:r>
            <a:r>
              <a:rPr lang="sk-SK" sz="1000" b="1" dirty="0"/>
              <a:t>):</a:t>
            </a:r>
          </a:p>
          <a:p>
            <a:r>
              <a:rPr lang="sk-SK" sz="1000" dirty="0"/>
              <a:t>	hliny (sprašové a </a:t>
            </a:r>
            <a:r>
              <a:rPr lang="sk-SK" sz="1000" dirty="0" err="1"/>
              <a:t>polygenetické</a:t>
            </a:r>
            <a:r>
              <a:rPr lang="sk-SK" sz="1000" dirty="0"/>
              <a:t>) (</a:t>
            </a:r>
            <a:r>
              <a:rPr lang="sk-SK" sz="1000" b="1" dirty="0"/>
              <a:t>ns1</a:t>
            </a:r>
            <a:r>
              <a:rPr lang="sk-SK" sz="1000" dirty="0"/>
              <a:t>)</a:t>
            </a:r>
          </a:p>
          <a:p>
            <a:r>
              <a:rPr lang="sk-SK" sz="1000" dirty="0"/>
              <a:t>	zmiešané sedimenty (hlinité-ílovité, atď.) (</a:t>
            </a:r>
            <a:r>
              <a:rPr lang="sk-SK" sz="1000" b="1" dirty="0"/>
              <a:t>ns2</a:t>
            </a:r>
            <a:r>
              <a:rPr lang="sk-SK" sz="1000" dirty="0"/>
              <a:t>)</a:t>
            </a:r>
          </a:p>
          <a:p>
            <a:pPr>
              <a:buNone/>
            </a:pPr>
            <a:r>
              <a:rPr lang="sk-SK" sz="1000" b="1" dirty="0"/>
              <a:t>Organogénne sedimenty (no):</a:t>
            </a:r>
          </a:p>
          <a:p>
            <a:r>
              <a:rPr lang="sk-SK" sz="1000" dirty="0"/>
              <a:t>	slatinné rašeliny (</a:t>
            </a:r>
            <a:r>
              <a:rPr lang="sk-SK" sz="1000" b="1" dirty="0"/>
              <a:t>no1</a:t>
            </a:r>
            <a:r>
              <a:rPr lang="sk-SK" sz="1000" dirty="0"/>
              <a:t>)</a:t>
            </a:r>
          </a:p>
          <a:p>
            <a:r>
              <a:rPr lang="sk-SK" sz="1000" dirty="0"/>
              <a:t>	</a:t>
            </a:r>
            <a:r>
              <a:rPr lang="sk-SK" sz="1000" dirty="0" err="1"/>
              <a:t>vrchoviskové</a:t>
            </a:r>
            <a:r>
              <a:rPr lang="sk-SK" sz="1000" dirty="0"/>
              <a:t> rašeliny (</a:t>
            </a:r>
            <a:r>
              <a:rPr lang="sk-SK" sz="1000" b="1" dirty="0"/>
              <a:t>no2</a:t>
            </a:r>
            <a:r>
              <a:rPr lang="sk-SK" sz="1000" dirty="0"/>
              <a:t>)</a:t>
            </a:r>
          </a:p>
          <a:p>
            <a:r>
              <a:rPr lang="sk-SK" sz="1000" dirty="0"/>
              <a:t>	</a:t>
            </a:r>
            <a:r>
              <a:rPr lang="sk-SK" sz="1000" dirty="0" err="1"/>
              <a:t>humolity</a:t>
            </a:r>
            <a:r>
              <a:rPr lang="sk-SK" sz="1000" dirty="0"/>
              <a:t> (</a:t>
            </a:r>
            <a:r>
              <a:rPr lang="sk-SK" sz="1000" b="1" dirty="0"/>
              <a:t>no3</a:t>
            </a:r>
            <a:r>
              <a:rPr lang="sk-SK" sz="1000" dirty="0"/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E3DED1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endParaRPr kumimoji="0" lang="sk-SK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39182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2929D-64A9-949C-6FA5-4F86CE746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01B786-0209-141D-93E0-B158D3876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Pôdotvorný</a:t>
            </a:r>
            <a:r>
              <a:rPr lang="sk-SK" sz="3200" b="1" dirty="0"/>
              <a:t> substrát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6B1D611-D2C3-94D7-5ECA-22D925494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98" y="876300"/>
            <a:ext cx="10873742" cy="5867399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sk-SK" sz="1000" b="1" dirty="0"/>
              <a:t>Klasifikácia </a:t>
            </a:r>
            <a:r>
              <a:rPr lang="sk-SK" sz="1000" b="1" dirty="0" err="1"/>
              <a:t>pôdotvorných</a:t>
            </a:r>
            <a:r>
              <a:rPr lang="sk-SK" sz="1000" b="1" dirty="0"/>
              <a:t> substrátov a materských hornín</a:t>
            </a:r>
          </a:p>
          <a:p>
            <a:pPr>
              <a:buNone/>
            </a:pPr>
            <a:r>
              <a:rPr lang="sk-SK" sz="900" b="1" dirty="0" err="1"/>
              <a:t>Eluviálne</a:t>
            </a:r>
            <a:r>
              <a:rPr lang="sk-SK" sz="900" b="1" dirty="0"/>
              <a:t> (</a:t>
            </a:r>
            <a:r>
              <a:rPr lang="sk-SK" sz="900" b="1" dirty="0" err="1"/>
              <a:t>Eluviálno-Deluviálne</a:t>
            </a:r>
            <a:r>
              <a:rPr lang="sk-SK" sz="900" b="1" dirty="0"/>
              <a:t>) produkty zvetrávania a transportu pevných hornín (i, m, s, t, ks)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Vyvreté horniny (i):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kyslé (</a:t>
            </a:r>
            <a:r>
              <a:rPr lang="sk-SK" sz="1000" dirty="0" err="1"/>
              <a:t>granitoidy</a:t>
            </a:r>
            <a:r>
              <a:rPr lang="sk-SK" sz="1000" dirty="0"/>
              <a:t>, ryolity) (</a:t>
            </a:r>
            <a:r>
              <a:rPr lang="sk-SK" sz="1000" b="1" dirty="0" err="1"/>
              <a:t>ia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intermediárne</a:t>
            </a:r>
            <a:r>
              <a:rPr lang="sk-SK" sz="1000" dirty="0"/>
              <a:t> (</a:t>
            </a:r>
            <a:r>
              <a:rPr lang="sk-SK" sz="1000" dirty="0" err="1"/>
              <a:t>diority</a:t>
            </a:r>
            <a:r>
              <a:rPr lang="sk-SK" sz="1000" dirty="0"/>
              <a:t>, andezity) (</a:t>
            </a:r>
            <a:r>
              <a:rPr lang="sk-SK" sz="1000" b="1" dirty="0"/>
              <a:t>ii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bázické (bazalty a </a:t>
            </a:r>
            <a:r>
              <a:rPr lang="sk-SK" sz="1000" dirty="0" err="1"/>
              <a:t>paleobazalty</a:t>
            </a:r>
            <a:r>
              <a:rPr lang="sk-SK" sz="1000" dirty="0"/>
              <a:t>) (</a:t>
            </a:r>
            <a:r>
              <a:rPr lang="sk-SK" sz="1000" b="1" dirty="0" err="1"/>
              <a:t>ib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ultrabázické</a:t>
            </a:r>
            <a:r>
              <a:rPr lang="sk-SK" sz="1000" dirty="0"/>
              <a:t> (</a:t>
            </a:r>
            <a:r>
              <a:rPr lang="sk-SK" sz="1000" dirty="0" err="1"/>
              <a:t>peridotity</a:t>
            </a:r>
            <a:r>
              <a:rPr lang="sk-SK" sz="1000" dirty="0"/>
              <a:t>, </a:t>
            </a:r>
            <a:r>
              <a:rPr lang="sk-SK" sz="1000" dirty="0" err="1"/>
              <a:t>pyroxenity</a:t>
            </a:r>
            <a:r>
              <a:rPr lang="sk-SK" sz="1000" dirty="0"/>
              <a:t>, </a:t>
            </a:r>
            <a:r>
              <a:rPr lang="sk-SK" sz="1000" dirty="0" err="1"/>
              <a:t>serpentinity</a:t>
            </a:r>
            <a:r>
              <a:rPr lang="sk-SK" sz="1000" dirty="0"/>
              <a:t>) (</a:t>
            </a:r>
            <a:r>
              <a:rPr lang="sk-SK" sz="1000" b="1" dirty="0" err="1"/>
              <a:t>iu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Metamorfované horniny (m):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fylity</a:t>
            </a:r>
            <a:r>
              <a:rPr lang="sk-SK" sz="1000" dirty="0"/>
              <a:t> (rôzne typy + </a:t>
            </a:r>
            <a:r>
              <a:rPr lang="sk-SK" sz="1000" dirty="0" err="1"/>
              <a:t>porfyroidy</a:t>
            </a:r>
            <a:r>
              <a:rPr lang="sk-SK" sz="1000" dirty="0"/>
              <a:t>) (</a:t>
            </a:r>
            <a:r>
              <a:rPr lang="sk-SK" sz="1000" b="1" dirty="0" err="1"/>
              <a:t>mf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svory</a:t>
            </a:r>
            <a:r>
              <a:rPr lang="sk-SK" sz="1000" dirty="0"/>
              <a:t>, </a:t>
            </a:r>
            <a:r>
              <a:rPr lang="sk-SK" sz="1000" dirty="0" err="1"/>
              <a:t>diaftority</a:t>
            </a:r>
            <a:r>
              <a:rPr lang="sk-SK" sz="1000" dirty="0"/>
              <a:t> (</a:t>
            </a:r>
            <a:r>
              <a:rPr lang="sk-SK" sz="1000" b="1" dirty="0"/>
              <a:t>ms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ruly a </a:t>
            </a:r>
            <a:r>
              <a:rPr lang="sk-SK" sz="1000" dirty="0" err="1"/>
              <a:t>migmatity</a:t>
            </a:r>
            <a:r>
              <a:rPr lang="sk-SK" sz="1000" dirty="0"/>
              <a:t> (</a:t>
            </a:r>
            <a:r>
              <a:rPr lang="sk-SK" sz="1000" b="1" dirty="0"/>
              <a:t>mm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amfibolity (</a:t>
            </a:r>
            <a:r>
              <a:rPr lang="sk-SK" sz="1000" b="1" dirty="0"/>
              <a:t>ma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Sedimentárne horniny (s, t):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 err="1"/>
              <a:t>Klastické</a:t>
            </a:r>
            <a:r>
              <a:rPr lang="sk-SK" sz="1000" b="1" dirty="0"/>
              <a:t>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kremence, </a:t>
            </a:r>
            <a:r>
              <a:rPr lang="sk-SK" sz="1000" dirty="0" err="1"/>
              <a:t>kvarcity</a:t>
            </a:r>
            <a:r>
              <a:rPr lang="sk-SK" sz="1000" dirty="0"/>
              <a:t>, kremité pieskovce (</a:t>
            </a:r>
            <a:r>
              <a:rPr lang="sk-SK" sz="1000" b="1" dirty="0" err="1"/>
              <a:t>sq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zlepence a brekcie (</a:t>
            </a:r>
            <a:r>
              <a:rPr lang="sk-SK" sz="1000" dirty="0" err="1"/>
              <a:t>nekarbonátové</a:t>
            </a:r>
            <a:r>
              <a:rPr lang="sk-SK" sz="1000" dirty="0"/>
              <a:t>) (</a:t>
            </a:r>
            <a:r>
              <a:rPr lang="sk-SK" sz="1000" b="1" dirty="0" err="1"/>
              <a:t>sk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pieskovce (droby, arkózy) (</a:t>
            </a:r>
            <a:r>
              <a:rPr lang="sk-SK" sz="1000" b="1" dirty="0" err="1"/>
              <a:t>sp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prachovce</a:t>
            </a:r>
            <a:r>
              <a:rPr lang="sk-SK" sz="1000" dirty="0"/>
              <a:t>, </a:t>
            </a:r>
            <a:r>
              <a:rPr lang="sk-SK" sz="1000" dirty="0" err="1"/>
              <a:t>ílovce</a:t>
            </a:r>
            <a:r>
              <a:rPr lang="sk-SK" sz="1000" dirty="0"/>
              <a:t>, ílovité bridlice (</a:t>
            </a:r>
            <a:r>
              <a:rPr lang="sk-SK" sz="1000" b="1" dirty="0"/>
              <a:t>si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striedanie pieskovcov a bridlíc (napr. flyš) (</a:t>
            </a:r>
            <a:r>
              <a:rPr lang="sk-SK" sz="1000" b="1" dirty="0" err="1"/>
              <a:t>sm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Chemické a biochemické: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vápence, dolomity, travertíny, </a:t>
            </a:r>
            <a:r>
              <a:rPr lang="sk-SK" sz="1000" dirty="0" err="1"/>
              <a:t>karbonátové</a:t>
            </a:r>
            <a:r>
              <a:rPr lang="sk-SK" sz="1000" dirty="0"/>
              <a:t> zlepence a brekcie (</a:t>
            </a:r>
            <a:r>
              <a:rPr lang="sk-SK" sz="1000" b="1" dirty="0" err="1"/>
              <a:t>sv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sliene a slienité vápence (</a:t>
            </a:r>
            <a:r>
              <a:rPr lang="sk-SK" sz="1000" b="1" dirty="0" err="1"/>
              <a:t>sb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evapority</a:t>
            </a:r>
            <a:r>
              <a:rPr lang="sk-SK" sz="1000" dirty="0"/>
              <a:t> (sadrovce, </a:t>
            </a:r>
            <a:r>
              <a:rPr lang="sk-SK" sz="1000" dirty="0" err="1"/>
              <a:t>anhydrit</a:t>
            </a:r>
            <a:r>
              <a:rPr lang="sk-SK" sz="1000" dirty="0"/>
              <a:t>) (</a:t>
            </a:r>
            <a:r>
              <a:rPr lang="sk-SK" sz="1000" b="1" dirty="0" err="1"/>
              <a:t>se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 err="1"/>
              <a:t>Vulkanogénne</a:t>
            </a:r>
            <a:r>
              <a:rPr lang="sk-SK" sz="1000" b="1" dirty="0"/>
              <a:t> (</a:t>
            </a:r>
            <a:r>
              <a:rPr lang="sk-SK" sz="1000" b="1" dirty="0" err="1"/>
              <a:t>vulkanoklastiká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aglomeráty a </a:t>
            </a:r>
            <a:r>
              <a:rPr lang="sk-SK" sz="1000" dirty="0" err="1"/>
              <a:t>epiklastické</a:t>
            </a:r>
            <a:r>
              <a:rPr lang="sk-SK" sz="1000" dirty="0"/>
              <a:t> horniny (</a:t>
            </a:r>
            <a:r>
              <a:rPr lang="sk-SK" sz="1000" b="1" dirty="0"/>
              <a:t>ta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tufy a </a:t>
            </a:r>
            <a:r>
              <a:rPr lang="sk-SK" sz="1000" dirty="0" err="1"/>
              <a:t>tufity</a:t>
            </a:r>
            <a:r>
              <a:rPr lang="sk-SK" sz="1000" dirty="0"/>
              <a:t> z kyslého materiálu (ryolity) (</a:t>
            </a:r>
            <a:r>
              <a:rPr lang="sk-SK" sz="1000" b="1" dirty="0" err="1"/>
              <a:t>tk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tufy a </a:t>
            </a:r>
            <a:r>
              <a:rPr lang="sk-SK" sz="1000" dirty="0" err="1"/>
              <a:t>tufity</a:t>
            </a:r>
            <a:r>
              <a:rPr lang="sk-SK" sz="1000" dirty="0"/>
              <a:t> z </a:t>
            </a:r>
            <a:r>
              <a:rPr lang="sk-SK" sz="1000" dirty="0" err="1"/>
              <a:t>intermediárnych</a:t>
            </a:r>
            <a:r>
              <a:rPr lang="sk-SK" sz="1000" dirty="0"/>
              <a:t> hornín (</a:t>
            </a:r>
            <a:r>
              <a:rPr lang="sk-SK" sz="1000" b="1" dirty="0"/>
              <a:t>ti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900" dirty="0"/>
              <a:t>tufy a </a:t>
            </a:r>
            <a:r>
              <a:rPr lang="sk-SK" sz="900" dirty="0" err="1"/>
              <a:t>tufity</a:t>
            </a:r>
            <a:r>
              <a:rPr lang="sk-SK" sz="900" dirty="0"/>
              <a:t> z bázických a </a:t>
            </a:r>
            <a:r>
              <a:rPr lang="sk-SK" sz="900" dirty="0" err="1"/>
              <a:t>ultrabázických</a:t>
            </a:r>
            <a:r>
              <a:rPr lang="sk-SK" sz="900" dirty="0"/>
              <a:t> hornín (</a:t>
            </a:r>
            <a:r>
              <a:rPr lang="sk-SK" sz="900" b="1" dirty="0" err="1"/>
              <a:t>tb</a:t>
            </a:r>
            <a:r>
              <a:rPr lang="sk-SK" sz="900" dirty="0"/>
              <a:t>)</a:t>
            </a:r>
            <a:endParaRPr lang="sk-SK" sz="1000" dirty="0"/>
          </a:p>
          <a:p>
            <a:pPr marL="0" indent="0">
              <a:spcBef>
                <a:spcPts val="300"/>
              </a:spcBef>
              <a:buNone/>
            </a:pPr>
            <a:r>
              <a:rPr lang="fi-FI" sz="900" b="1" dirty="0"/>
              <a:t>Kamenné moria a sutiny:</a:t>
            </a:r>
            <a:r>
              <a:rPr lang="fi-FI" sz="900" dirty="0"/>
              <a:t> (</a:t>
            </a:r>
            <a:r>
              <a:rPr lang="fi-FI" sz="900" b="1" dirty="0"/>
              <a:t>ks</a:t>
            </a:r>
            <a:r>
              <a:rPr lang="fi-FI" sz="900" dirty="0"/>
              <a:t>)</a:t>
            </a:r>
            <a:endParaRPr lang="sk-SK" sz="1000" dirty="0"/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sk-SK" sz="1000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FFC7C9D-978F-D313-0E08-1DA09808CED3}"/>
              </a:ext>
            </a:extLst>
          </p:cNvPr>
          <p:cNvSpPr txBox="1">
            <a:spLocks/>
          </p:cNvSpPr>
          <p:nvPr/>
        </p:nvSpPr>
        <p:spPr>
          <a:xfrm>
            <a:off x="5097778" y="1571113"/>
            <a:ext cx="5676902" cy="4943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spcBef>
                <a:spcPts val="300"/>
              </a:spcBef>
              <a:buNone/>
            </a:pPr>
            <a:r>
              <a:rPr lang="sk-SK" sz="1000" b="1" dirty="0"/>
              <a:t>ANTROPOGÉNNE (PREMIESTNENÉ) SUBSTRÁTY (a)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Substráty prírodného pôvodu (</a:t>
            </a:r>
            <a:r>
              <a:rPr lang="sk-SK" sz="1000" b="1" dirty="0" err="1"/>
              <a:t>ap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piesky (</a:t>
            </a:r>
            <a:r>
              <a:rPr lang="sk-SK" sz="1000" b="1" dirty="0"/>
              <a:t>ap1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hliny (</a:t>
            </a:r>
            <a:r>
              <a:rPr lang="sk-SK" sz="1000" b="1" dirty="0"/>
              <a:t>ap2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íly (</a:t>
            </a:r>
            <a:r>
              <a:rPr lang="sk-SK" sz="1000" b="1" dirty="0"/>
              <a:t>ap3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štrky (</a:t>
            </a:r>
            <a:r>
              <a:rPr lang="sk-SK" sz="1000" b="1" dirty="0"/>
              <a:t>ap4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zahlinené štrkopiesky (</a:t>
            </a:r>
            <a:r>
              <a:rPr lang="sk-SK" sz="1000" b="1" dirty="0"/>
              <a:t>ap5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kamenitý až </a:t>
            </a:r>
            <a:r>
              <a:rPr lang="sk-SK" sz="1000" dirty="0" err="1"/>
              <a:t>balvanitý</a:t>
            </a:r>
            <a:r>
              <a:rPr lang="sk-SK" sz="1000" dirty="0"/>
              <a:t> materiál (</a:t>
            </a:r>
            <a:r>
              <a:rPr lang="sk-SK" sz="1000" b="1" dirty="0"/>
              <a:t>ap6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zmiešaný hlinitý-</a:t>
            </a:r>
            <a:r>
              <a:rPr lang="sk-SK" sz="1000" dirty="0" err="1"/>
              <a:t>štrko</a:t>
            </a:r>
            <a:r>
              <a:rPr lang="sk-SK" sz="1000" dirty="0"/>
              <a:t>-piesčitý a kamenitý materiál (</a:t>
            </a:r>
            <a:r>
              <a:rPr lang="sk-SK" sz="1000" b="1" dirty="0"/>
              <a:t>ap7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rašelinový a </a:t>
            </a:r>
            <a:r>
              <a:rPr lang="sk-SK" sz="1000" dirty="0" err="1"/>
              <a:t>humolitový</a:t>
            </a:r>
            <a:r>
              <a:rPr lang="sk-SK" sz="1000" dirty="0"/>
              <a:t> materiál (</a:t>
            </a:r>
            <a:r>
              <a:rPr lang="sk-SK" sz="1000" b="1" dirty="0"/>
              <a:t>ap8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Substráty prírodno-</a:t>
            </a:r>
            <a:r>
              <a:rPr lang="sk-SK" sz="1000" b="1" dirty="0" err="1"/>
              <a:t>technogénneho</a:t>
            </a:r>
            <a:r>
              <a:rPr lang="sk-SK" sz="1000" b="1" dirty="0"/>
              <a:t> pôvodu (</a:t>
            </a:r>
            <a:r>
              <a:rPr lang="sk-SK" sz="1000" b="1" dirty="0" err="1"/>
              <a:t>az</a:t>
            </a:r>
            <a:r>
              <a:rPr lang="sk-SK" sz="1000" b="1" dirty="0"/>
              <a:t>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hlušinový odpad banského priemyslu (</a:t>
            </a:r>
            <a:r>
              <a:rPr lang="sk-SK" sz="1000" b="1" dirty="0"/>
              <a:t>az1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hlušinový odpad metalurgického priemyslu (</a:t>
            </a:r>
            <a:r>
              <a:rPr lang="sk-SK" sz="1000" b="1" dirty="0"/>
              <a:t>az2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zmiešané technologicko-rekultivačné materiály (</a:t>
            </a:r>
            <a:r>
              <a:rPr lang="sk-SK" sz="1000" b="1" dirty="0"/>
              <a:t>az3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None/>
            </a:pPr>
            <a:r>
              <a:rPr lang="sk-SK" sz="1000" b="1" dirty="0"/>
              <a:t>Substráty </a:t>
            </a:r>
            <a:r>
              <a:rPr lang="sk-SK" sz="1000" b="1" dirty="0" err="1"/>
              <a:t>technogénneho</a:t>
            </a:r>
            <a:r>
              <a:rPr lang="sk-SK" sz="1000" b="1" dirty="0"/>
              <a:t> pôvodu (at):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stavebný odpadový materiál (s komponentmi tehla, betón, izolačný materiál, malta, cement, kovy, sklo, smola, atď.) (</a:t>
            </a:r>
            <a:r>
              <a:rPr lang="sk-SK" sz="1000" b="1" dirty="0"/>
              <a:t>at1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popolčeky (produkt spracovania čierneho a hnedého uhlia, horľavý odpad) (</a:t>
            </a:r>
            <a:r>
              <a:rPr lang="sk-SK" sz="1000" b="1" dirty="0"/>
              <a:t>at2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troska a </a:t>
            </a:r>
            <a:r>
              <a:rPr lang="sk-SK" sz="1000" dirty="0" err="1"/>
              <a:t>škvára</a:t>
            </a:r>
            <a:r>
              <a:rPr lang="sk-SK" sz="1000" dirty="0"/>
              <a:t> (odpad spracovania železa a farebných kovov) (</a:t>
            </a:r>
            <a:r>
              <a:rPr lang="sk-SK" sz="1000" b="1" dirty="0"/>
              <a:t>at3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smetiskový odpad (s komponentmi domového a komunálneho odpadu) (</a:t>
            </a:r>
            <a:r>
              <a:rPr lang="sk-SK" sz="1000" b="1" dirty="0"/>
              <a:t>at4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 err="1"/>
              <a:t>odkaliskové</a:t>
            </a:r>
            <a:r>
              <a:rPr lang="sk-SK" sz="1000" dirty="0"/>
              <a:t> bahná (kalový odpad) (</a:t>
            </a:r>
            <a:r>
              <a:rPr lang="sk-SK" sz="1000" b="1" dirty="0"/>
              <a:t>at5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industriálny odpad (odpadové produkty chemického, metalurgického, plastikového, drevospracujúceho, farbiarskeho, plynárenského priemyslu) (</a:t>
            </a:r>
            <a:r>
              <a:rPr lang="sk-SK" sz="1000" b="1" dirty="0"/>
              <a:t>at6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sk-SK" sz="1000" dirty="0"/>
              <a:t>biotechnologický odpad (kompostovaný organický odpad) (</a:t>
            </a:r>
            <a:r>
              <a:rPr lang="sk-SK" sz="1000" b="1" dirty="0"/>
              <a:t>at7</a:t>
            </a:r>
            <a:r>
              <a:rPr lang="sk-SK" sz="1000" dirty="0"/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sk-SK" sz="1000" dirty="0"/>
          </a:p>
        </p:txBody>
      </p:sp>
    </p:spTree>
    <p:extLst>
      <p:ext uri="{BB962C8B-B14F-4D97-AF65-F5344CB8AC3E}">
        <p14:creationId xmlns:p14="http://schemas.microsoft.com/office/powerpoint/2010/main" val="1528241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987EC-6977-27AA-43FF-EF8A3279C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CE227A-3107-8DA7-F4DA-2DF85A3BE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Systematický súpis pôd</a:t>
            </a:r>
            <a:endParaRPr lang="fr-FR" sz="3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8EDBCE-96F7-987C-9BE1-3118D6E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207493" y="-1116140"/>
            <a:ext cx="5002870" cy="989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562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42ABA-703C-5E17-1896-EF3C2F0C1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59DE01-14F3-80AB-BC96-DFBB7B318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Systematický súpis pôd</a:t>
            </a:r>
            <a:endParaRPr lang="fr-FR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4329B4-82FD-8911-415F-A9F916737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086193" y="-1517929"/>
            <a:ext cx="6513322" cy="989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153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2DC89-96FF-745F-EC16-75E90C8D2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C752BE-A5B6-C64F-2064-C4C77F42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Systematický súpis pôd</a:t>
            </a:r>
            <a:endParaRPr lang="fr-FR" sz="32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5F69B1-9C94-8D88-82FC-1E4EFF2A6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9386" y="-1005272"/>
            <a:ext cx="5908424" cy="985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588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DC250-343F-DD77-B8AE-1F87DBE4B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EDC4BB4-6A8D-7AE5-9769-946801800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Systematický súpis pôd</a:t>
            </a:r>
            <a:endParaRPr lang="fr-FR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682B6-36AC-6D4E-AA11-6833D6B94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64051" y="-1146090"/>
            <a:ext cx="5562588" cy="989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567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2A0FA-2341-11A6-A3A8-76CF1D70A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74BCE0-E350-59D2-8597-5311B24A5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Systematický súpis pôd</a:t>
            </a:r>
            <a:endParaRPr lang="fr-FR" sz="32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C3CA57-4CC6-661E-5E37-FC1916359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908771" y="-1312944"/>
            <a:ext cx="4873154" cy="989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857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71D6F-CC1B-8CB4-8AFF-2E440D8FA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F6F81B-6E4E-F9CB-A2B3-4AD1B8386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Terra</a:t>
            </a:r>
            <a:r>
              <a:rPr lang="sk-SK" sz="3200" b="1" dirty="0"/>
              <a:t> rosy</a:t>
            </a:r>
            <a:endParaRPr lang="pt-B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5860033-E8F7-64FC-D6A0-66D3FA1D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100203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Terra</a:t>
            </a:r>
            <a:r>
              <a:rPr lang="sk-SK" sz="1200" b="1" dirty="0"/>
              <a:t> rosy – červené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Stratigrafický význam týchto pôd spočíva v tom, že slúžia </a:t>
            </a:r>
            <a:br>
              <a:rPr lang="sk-SK" sz="1200" dirty="0"/>
            </a:br>
            <a:r>
              <a:rPr lang="sk-SK" sz="1200" dirty="0"/>
              <a:t>ako indikátory intenzity jednotlivých teplotných výkyvov: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dirty="0" err="1"/>
              <a:t>Alitické</a:t>
            </a:r>
            <a:r>
              <a:rPr lang="sk-SK" sz="1100" dirty="0"/>
              <a:t> </a:t>
            </a:r>
            <a:r>
              <a:rPr lang="sk-SK" sz="1100" dirty="0" err="1"/>
              <a:t>terra</a:t>
            </a:r>
            <a:r>
              <a:rPr lang="sk-SK" sz="1100" dirty="0"/>
              <a:t> rosy odpovedajú v strednej Európe terciéru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dirty="0" err="1"/>
              <a:t>Salitické</a:t>
            </a:r>
            <a:r>
              <a:rPr lang="sk-SK" sz="1100" dirty="0"/>
              <a:t> sa tvorili v teplých obdobiach najstaršieho </a:t>
            </a:r>
            <a:r>
              <a:rPr lang="sk-SK" sz="1200" dirty="0"/>
              <a:t>pleistocénu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Je dokladom teplejšieho, striedavo vlhkého podnebia </a:t>
            </a:r>
            <a:br>
              <a:rPr lang="sk-SK" sz="1200" dirty="0"/>
            </a:br>
            <a:r>
              <a:rPr lang="sk-SK" sz="1200" dirty="0" err="1"/>
              <a:t>submediterálneho</a:t>
            </a:r>
            <a:r>
              <a:rPr lang="sk-SK" sz="1200" dirty="0"/>
              <a:t> rázu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 pleistocénu je známa len z najstarších teplých období, keď ešte v strednej Európe existovala </a:t>
            </a:r>
            <a:r>
              <a:rPr lang="sk-SK" sz="1200" dirty="0" err="1"/>
              <a:t>submediterálna</a:t>
            </a:r>
            <a:r>
              <a:rPr lang="sk-SK" sz="1200" dirty="0"/>
              <a:t> fauna a flóra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červenohnedá odvápnená pôda, vznikajúca zvetrávaním </a:t>
            </a:r>
            <a:r>
              <a:rPr lang="sk-SK" sz="1200" dirty="0" err="1"/>
              <a:t>karbonátových</a:t>
            </a:r>
            <a:r>
              <a:rPr lang="sk-SK" sz="1200" dirty="0"/>
              <a:t> hornín. Tvoria ju nerozpustné zbytky materskej horniny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podmienkach SR - obsahujú materiál, ktorého pôvod nemožno odvodiť z podložných </a:t>
            </a:r>
            <a:r>
              <a:rPr lang="sk-SK" sz="1200" dirty="0" err="1"/>
              <a:t>karbonátových</a:t>
            </a:r>
            <a:r>
              <a:rPr lang="sk-SK" sz="1200" dirty="0"/>
              <a:t> hornín (čiže z vápencov a dolomitov) tvorba </a:t>
            </a:r>
            <a:r>
              <a:rPr lang="sk-SK" sz="1200" dirty="0" err="1"/>
              <a:t>terr</a:t>
            </a:r>
            <a:r>
              <a:rPr lang="sk-SK" sz="1200" dirty="0"/>
              <a:t> je veľmi pomalá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Rôzne variety </a:t>
            </a:r>
            <a:r>
              <a:rPr lang="sk-SK" sz="1200" dirty="0" err="1"/>
              <a:t>terra</a:t>
            </a:r>
            <a:r>
              <a:rPr lang="sk-SK" sz="1200" dirty="0"/>
              <a:t> rosy boli v našich vápencových oblastiach rozšírené predovšetkým v neogéne a v teplejších oblastiach najstaršieho pleistocénu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Od doby svojho vzniku boli niekoľkonásobne </a:t>
            </a:r>
            <a:r>
              <a:rPr lang="sk-SK" sz="1200" dirty="0" err="1"/>
              <a:t>redeponované</a:t>
            </a:r>
            <a:r>
              <a:rPr lang="sk-SK" sz="1200" dirty="0"/>
              <a:t>, a to ako povrchovo tak aj podzemnými krasovými cestami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Terrarosové</a:t>
            </a:r>
            <a:r>
              <a:rPr lang="sk-SK" sz="1200" dirty="0"/>
              <a:t> sedimenty ako aj reliktné výskyty sú významné, pretože si uchovávajú, pre svoju vysokú </a:t>
            </a:r>
            <a:r>
              <a:rPr lang="sk-SK" sz="1200" dirty="0" err="1"/>
              <a:t>pedochemickú</a:t>
            </a:r>
            <a:r>
              <a:rPr lang="sk-SK" sz="1200" dirty="0"/>
              <a:t> stabilitu, svoj pôvodný charakter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graphicFrame>
        <p:nvGraphicFramePr>
          <p:cNvPr id="5" name="Group 37">
            <a:extLst>
              <a:ext uri="{FF2B5EF4-FFF2-40B4-BE49-F238E27FC236}">
                <a16:creationId xmlns:a16="http://schemas.microsoft.com/office/drawing/2014/main" id="{F87DECA1-4BDC-4F8B-C3C3-FC0FBD29D4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228475"/>
              </p:ext>
            </p:extLst>
          </p:nvPr>
        </p:nvGraphicFramePr>
        <p:xfrm>
          <a:off x="6200775" y="1323975"/>
          <a:ext cx="5791199" cy="1997034"/>
        </p:xfrm>
        <a:graphic>
          <a:graphicData uri="http://schemas.openxmlformats.org/drawingml/2006/table">
            <a:tbl>
              <a:tblPr/>
              <a:tblGrid>
                <a:gridCol w="1135659">
                  <a:extLst>
                    <a:ext uri="{9D8B030D-6E8A-4147-A177-3AD203B41FA5}">
                      <a16:colId xmlns:a16="http://schemas.microsoft.com/office/drawing/2014/main" val="148617789"/>
                    </a:ext>
                  </a:extLst>
                </a:gridCol>
                <a:gridCol w="908749">
                  <a:extLst>
                    <a:ext uri="{9D8B030D-6E8A-4147-A177-3AD203B41FA5}">
                      <a16:colId xmlns:a16="http://schemas.microsoft.com/office/drawing/2014/main" val="2886885709"/>
                    </a:ext>
                  </a:extLst>
                </a:gridCol>
                <a:gridCol w="851191">
                  <a:extLst>
                    <a:ext uri="{9D8B030D-6E8A-4147-A177-3AD203B41FA5}">
                      <a16:colId xmlns:a16="http://schemas.microsoft.com/office/drawing/2014/main" val="1393759911"/>
                    </a:ext>
                  </a:extLst>
                </a:gridCol>
                <a:gridCol w="1021651">
                  <a:extLst>
                    <a:ext uri="{9D8B030D-6E8A-4147-A177-3AD203B41FA5}">
                      <a16:colId xmlns:a16="http://schemas.microsoft.com/office/drawing/2014/main" val="3846905234"/>
                    </a:ext>
                  </a:extLst>
                </a:gridCol>
                <a:gridCol w="1873949">
                  <a:extLst>
                    <a:ext uri="{9D8B030D-6E8A-4147-A177-3AD203B41FA5}">
                      <a16:colId xmlns:a16="http://schemas.microsoft.com/office/drawing/2014/main" val="3435742323"/>
                    </a:ext>
                  </a:extLst>
                </a:gridCol>
              </a:tblGrid>
              <a:tr h="5522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klasifikácia</a:t>
                      </a:r>
                      <a:endParaRPr kumimoji="0" lang="cs-CZ" altLang="sk-SK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Teplotný režim </a:t>
                      </a:r>
                      <a:endParaRPr kumimoji="0" lang="cs-CZ" altLang="sk-SK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Vodný režim</a:t>
                      </a: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cs-CZ" altLang="sk-SK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Mocnosť profilu (m)</a:t>
                      </a:r>
                      <a:endParaRPr kumimoji="0" lang="cs-CZ" altLang="sk-SK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Výskyt</a:t>
                      </a:r>
                      <a:endParaRPr kumimoji="0" lang="cs-CZ" altLang="sk-SK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25544"/>
                  </a:ext>
                </a:extLst>
              </a:tr>
              <a:tr h="12955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Chromosoly</a:t>
                      </a:r>
                      <a:endParaRPr kumimoji="0" lang="sk-SK" altLang="sk-SK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kumimoji="0" lang="sk-SK" altLang="sk-SK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chromozem</a:t>
                      </a:r>
                      <a:endParaRPr kumimoji="0" lang="cs-CZ" altLang="sk-SK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mezický</a:t>
                      </a:r>
                      <a:endParaRPr kumimoji="0" lang="cs-CZ" altLang="sk-SK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Mesický,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xerický</a:t>
                      </a:r>
                      <a:endParaRPr kumimoji="0" lang="cs-CZ" altLang="sk-SK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0,4 - 1</a:t>
                      </a:r>
                      <a:endParaRPr kumimoji="0" lang="cs-CZ" altLang="sk-SK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 suchými letami – Stredomorie, Kalifornia, </a:t>
                      </a:r>
                      <a:r>
                        <a:rPr kumimoji="0" lang="sk-SK" altLang="sk-SK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Chile,Austália</a:t>
                      </a:r>
                      <a:endParaRPr kumimoji="0" lang="sk-SK" altLang="sk-SK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 suchými zimami – S India, V Číny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 nás – krasové oblasti</a:t>
                      </a:r>
                      <a:endParaRPr kumimoji="0" lang="cs-CZ" altLang="sk-SK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43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530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21220-EF22-87CA-D476-1F8FFFED3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0D17A1-5A6D-8E9B-3F0A-F69E991E7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219B321F-A49A-75E2-8D99-5C8EEF9F0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6" y="1044145"/>
            <a:ext cx="3987787" cy="564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ok 4">
            <a:extLst>
              <a:ext uri="{FF2B5EF4-FFF2-40B4-BE49-F238E27FC236}">
                <a16:creationId xmlns:a16="http://schemas.microsoft.com/office/drawing/2014/main" id="{7D005804-DACB-4F9E-42AF-64BC6474A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765" y="1046530"/>
            <a:ext cx="4333789" cy="564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205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CDD8B-973F-2D3C-8059-21E4D8685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33E528-BF8F-D5D1-4ABB-4F062344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Terra</a:t>
            </a:r>
            <a:r>
              <a:rPr lang="sk-SK" sz="3200" b="1" dirty="0"/>
              <a:t> rosy</a:t>
            </a:r>
            <a:endParaRPr lang="pt-B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E6EF402-ABFD-A282-A003-9974CBB36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115824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Mezický</a:t>
            </a:r>
            <a:r>
              <a:rPr lang="sk-SK" sz="1400" b="1" dirty="0"/>
              <a:t> termický režim: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stredná ročná teplota 15 &gt; T &gt; 8 °C, T=8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sezónna diferenciácia D=5, D&gt;5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Xerický</a:t>
            </a:r>
            <a:r>
              <a:rPr lang="sk-SK" sz="1400" b="1" dirty="0"/>
              <a:t> vodný režim: </a:t>
            </a:r>
            <a:r>
              <a:rPr lang="sk-SK" sz="1400" dirty="0"/>
              <a:t>suchá pôda vo všetkých častiach profilu viac než 42 dní po letnej rovnodennosti, vlhká po rovnakú dobu po zimnom slnovrate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priemerná ročná teplota menšia ako 22 °C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rozdiel medzi zimnou a letnou teplotou menší ako 5 °C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graphicFrame>
        <p:nvGraphicFramePr>
          <p:cNvPr id="3" name="Group 188">
            <a:extLst>
              <a:ext uri="{FF2B5EF4-FFF2-40B4-BE49-F238E27FC236}">
                <a16:creationId xmlns:a16="http://schemas.microsoft.com/office/drawing/2014/main" id="{FD2A8108-66E1-981F-D649-BF4E30E456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8516869"/>
              </p:ext>
            </p:extLst>
          </p:nvPr>
        </p:nvGraphicFramePr>
        <p:xfrm>
          <a:off x="5175250" y="273377"/>
          <a:ext cx="6620823" cy="1631624"/>
        </p:xfrm>
        <a:graphic>
          <a:graphicData uri="http://schemas.openxmlformats.org/drawingml/2006/table">
            <a:tbl>
              <a:tblPr/>
              <a:tblGrid>
                <a:gridCol w="1324165">
                  <a:extLst>
                    <a:ext uri="{9D8B030D-6E8A-4147-A177-3AD203B41FA5}">
                      <a16:colId xmlns:a16="http://schemas.microsoft.com/office/drawing/2014/main" val="3023176809"/>
                    </a:ext>
                  </a:extLst>
                </a:gridCol>
                <a:gridCol w="1324164">
                  <a:extLst>
                    <a:ext uri="{9D8B030D-6E8A-4147-A177-3AD203B41FA5}">
                      <a16:colId xmlns:a16="http://schemas.microsoft.com/office/drawing/2014/main" val="4259862225"/>
                    </a:ext>
                  </a:extLst>
                </a:gridCol>
                <a:gridCol w="1324165">
                  <a:extLst>
                    <a:ext uri="{9D8B030D-6E8A-4147-A177-3AD203B41FA5}">
                      <a16:colId xmlns:a16="http://schemas.microsoft.com/office/drawing/2014/main" val="3795141400"/>
                    </a:ext>
                  </a:extLst>
                </a:gridCol>
                <a:gridCol w="1324164">
                  <a:extLst>
                    <a:ext uri="{9D8B030D-6E8A-4147-A177-3AD203B41FA5}">
                      <a16:colId xmlns:a16="http://schemas.microsoft.com/office/drawing/2014/main" val="503921081"/>
                    </a:ext>
                  </a:extLst>
                </a:gridCol>
                <a:gridCol w="1324165">
                  <a:extLst>
                    <a:ext uri="{9D8B030D-6E8A-4147-A177-3AD203B41FA5}">
                      <a16:colId xmlns:a16="http://schemas.microsoft.com/office/drawing/2014/main" val="232694708"/>
                    </a:ext>
                  </a:extLst>
                </a:gridCol>
              </a:tblGrid>
              <a:tr h="8158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Pôdny typ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Hĺbka profilu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Obsah vody</a:t>
                      </a:r>
                      <a:endParaRPr kumimoji="0" lang="cs-CZ" altLang="sk-SK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štruktúra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konzistencia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924442"/>
                  </a:ext>
                </a:extLst>
              </a:tr>
              <a:tr h="8158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červenozem</a:t>
                      </a:r>
                      <a:endParaRPr kumimoji="0" lang="cs-CZ" altLang="sk-SK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stredne hlboká</a:t>
                      </a:r>
                      <a:endParaRPr kumimoji="0" lang="cs-CZ" altLang="sk-SK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nízky, stredný</a:t>
                      </a:r>
                      <a:endParaRPr kumimoji="0" lang="cs-CZ" altLang="sk-SK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guľovitá, hranolovitá</a:t>
                      </a:r>
                      <a:endParaRPr kumimoji="0" lang="cs-CZ" altLang="sk-SK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tuhá</a:t>
                      </a:r>
                      <a:endParaRPr kumimoji="0" lang="cs-CZ" altLang="sk-SK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935348"/>
                  </a:ext>
                </a:extLst>
              </a:tr>
            </a:tbl>
          </a:graphicData>
        </a:graphic>
      </p:graphicFrame>
      <p:graphicFrame>
        <p:nvGraphicFramePr>
          <p:cNvPr id="4" name="Group 25">
            <a:extLst>
              <a:ext uri="{FF2B5EF4-FFF2-40B4-BE49-F238E27FC236}">
                <a16:creationId xmlns:a16="http://schemas.microsoft.com/office/drawing/2014/main" id="{40757BBE-6529-1CF1-8C1F-3A253830C5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2266371"/>
              </p:ext>
            </p:extLst>
          </p:nvPr>
        </p:nvGraphicFramePr>
        <p:xfrm>
          <a:off x="1479550" y="4679624"/>
          <a:ext cx="6711952" cy="1212850"/>
        </p:xfrm>
        <a:graphic>
          <a:graphicData uri="http://schemas.openxmlformats.org/drawingml/2006/table">
            <a:tbl>
              <a:tblPr/>
              <a:tblGrid>
                <a:gridCol w="1677988">
                  <a:extLst>
                    <a:ext uri="{9D8B030D-6E8A-4147-A177-3AD203B41FA5}">
                      <a16:colId xmlns:a16="http://schemas.microsoft.com/office/drawing/2014/main" val="2557974590"/>
                    </a:ext>
                  </a:extLst>
                </a:gridCol>
                <a:gridCol w="1677988">
                  <a:extLst>
                    <a:ext uri="{9D8B030D-6E8A-4147-A177-3AD203B41FA5}">
                      <a16:colId xmlns:a16="http://schemas.microsoft.com/office/drawing/2014/main" val="520608231"/>
                    </a:ext>
                  </a:extLst>
                </a:gridCol>
                <a:gridCol w="1677988">
                  <a:extLst>
                    <a:ext uri="{9D8B030D-6E8A-4147-A177-3AD203B41FA5}">
                      <a16:colId xmlns:a16="http://schemas.microsoft.com/office/drawing/2014/main" val="3863593779"/>
                    </a:ext>
                  </a:extLst>
                </a:gridCol>
                <a:gridCol w="1677988">
                  <a:extLst>
                    <a:ext uri="{9D8B030D-6E8A-4147-A177-3AD203B41FA5}">
                      <a16:colId xmlns:a16="http://schemas.microsoft.com/office/drawing/2014/main" val="44330631"/>
                    </a:ext>
                  </a:extLst>
                </a:gridCol>
              </a:tblGrid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Pôdny typ</a:t>
                      </a:r>
                      <a:endParaRPr kumimoji="0" lang="cs-CZ" altLang="sk-SK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Obsah humusu 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Pôdna reakcia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Pútanie latok</a:t>
                      </a:r>
                      <a:endParaRPr kumimoji="0" lang="cs-CZ" altLang="sk-SK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7591664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červenozem</a:t>
                      </a:r>
                      <a:endParaRPr kumimoji="0" lang="cs-CZ" altLang="sk-SK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Stredný </a:t>
                      </a:r>
                      <a:endParaRPr kumimoji="0" lang="cs-CZ" altLang="sk-SK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Neutrálna </a:t>
                      </a:r>
                      <a:endParaRPr kumimoji="0" lang="cs-CZ" altLang="sk-SK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stredné</a:t>
                      </a:r>
                      <a:endParaRPr kumimoji="0" lang="cs-CZ" altLang="sk-SK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727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9607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F70FD-5D04-6130-D6F5-CD9703705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74426F-C763-F16E-5811-EF5E854DB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Vývoj pôd v holocéne</a:t>
            </a:r>
            <a:endParaRPr lang="pt-B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B24EC32-97AF-DADF-7F03-D6A2D3DFC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487045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Vývoj pôd v kvartérnom sedimentačnom cykle je určený faktormi: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materská hornina – nové spraš, viate piesky a ľadovcové sedimenty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podnebie- teplé a vlhké strieda chladné a suché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pôsobenie organizmov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vplyv reliéfu – opakujúca sa erózia a akumulácia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čas – tvorba pôd v pravých </a:t>
            </a:r>
            <a:r>
              <a:rPr lang="sk-SK" sz="1200" dirty="0" err="1"/>
              <a:t>interglaciáloch</a:t>
            </a:r>
            <a:r>
              <a:rPr lang="sk-SK" sz="1200" dirty="0"/>
              <a:t> teplá a vlhka klíma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Bežný cyklus: sprašová </a:t>
            </a:r>
            <a:r>
              <a:rPr lang="sk-SK" sz="1400" dirty="0" err="1"/>
              <a:t>syrozem</a:t>
            </a:r>
            <a:r>
              <a:rPr lang="sk-SK" sz="1400" dirty="0"/>
              <a:t> – </a:t>
            </a:r>
            <a:r>
              <a:rPr lang="sk-SK" sz="1400" dirty="0" err="1"/>
              <a:t>pararendzina</a:t>
            </a:r>
            <a:r>
              <a:rPr lang="sk-SK" sz="1400" dirty="0"/>
              <a:t> – černozem – degradovaná černozem – štruktúrna pôda (druhotne mechanický narušená účinkom mrazu)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 err="1"/>
          </a:p>
        </p:txBody>
      </p:sp>
      <p:graphicFrame>
        <p:nvGraphicFramePr>
          <p:cNvPr id="3" name="Tabuľka 4">
            <a:extLst>
              <a:ext uri="{FF2B5EF4-FFF2-40B4-BE49-F238E27FC236}">
                <a16:creationId xmlns:a16="http://schemas.microsoft.com/office/drawing/2014/main" id="{2D5DDA70-D552-DFF6-3092-EC7898B39B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697841"/>
              </p:ext>
            </p:extLst>
          </p:nvPr>
        </p:nvGraphicFramePr>
        <p:xfrm>
          <a:off x="5308600" y="0"/>
          <a:ext cx="6883401" cy="6858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0873">
                  <a:extLst>
                    <a:ext uri="{9D8B030D-6E8A-4147-A177-3AD203B41FA5}">
                      <a16:colId xmlns:a16="http://schemas.microsoft.com/office/drawing/2014/main" val="3617304019"/>
                    </a:ext>
                  </a:extLst>
                </a:gridCol>
                <a:gridCol w="2452527">
                  <a:extLst>
                    <a:ext uri="{9D8B030D-6E8A-4147-A177-3AD203B41FA5}">
                      <a16:colId xmlns:a16="http://schemas.microsoft.com/office/drawing/2014/main" val="4124564800"/>
                    </a:ext>
                  </a:extLst>
                </a:gridCol>
                <a:gridCol w="2480001">
                  <a:extLst>
                    <a:ext uri="{9D8B030D-6E8A-4147-A177-3AD203B41FA5}">
                      <a16:colId xmlns:a16="http://schemas.microsoft.com/office/drawing/2014/main" val="47316572"/>
                    </a:ext>
                  </a:extLst>
                </a:gridCol>
              </a:tblGrid>
              <a:tr h="522810"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Chronológia</a:t>
                      </a: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Sedimentácia a tvorba pôd</a:t>
                      </a: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Stanovištné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pomery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4216651907"/>
                  </a:ext>
                </a:extLst>
              </a:tr>
              <a:tr h="374928"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subrecent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Iniciálne štádia černozemí</a:t>
                      </a: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Kultúrna step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1827017364"/>
                  </a:ext>
                </a:extLst>
              </a:tr>
              <a:tr h="1359364"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subatlantik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Odnos- hlavne vápnite substráty</a:t>
                      </a:r>
                    </a:p>
                    <a:p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Značna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akumulácia </a:t>
                      </a:r>
                      <a:r>
                        <a:rPr lang="sk-SK" sz="1200" u="none" baseline="0" dirty="0" err="1">
                          <a:latin typeface="+mn-lt"/>
                          <a:cs typeface="Times New Roman" panose="02020603050405020304" pitchFamily="18" charset="0"/>
                        </a:rPr>
                        <a:t>ronového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materiálu: slabo vyvinutá černozem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Intenzívne poľnohospodárstvo rozrušovanie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pôdy.</a:t>
                      </a:r>
                    </a:p>
                    <a:p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Sekundárna lesostep, pastviny so zbytkom lesa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3487313551"/>
                  </a:ext>
                </a:extLst>
              </a:tr>
              <a:tr h="731948"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subboreal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Pokročilá pôdna erózia vznik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polôh pôdnych sedimentov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Pokračuje odlesňovanie s rozšírením ornej pôdy na rovinách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1512255133"/>
                  </a:ext>
                </a:extLst>
              </a:tr>
              <a:tr h="941087"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epiatlantik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Tvorba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humóznych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horizontov z povrchových časti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ilimerizovaných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pôd- vznik černozemí</a:t>
                      </a: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Čiastočne odlesnenie a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zostepnenie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krajiny (neolitické osídlenie) vznik kultúrnej lesostepi 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3980924689"/>
                  </a:ext>
                </a:extLst>
              </a:tr>
              <a:tr h="1150225"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Starý až stredný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holocen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Sedimentačný a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odnosový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kľud, nerušené zvetrávanie spraše tvorba typických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k-SK" sz="1200" u="none" baseline="0" dirty="0" err="1">
                          <a:latin typeface="+mn-lt"/>
                          <a:cs typeface="Times New Roman" panose="02020603050405020304" pitchFamily="18" charset="0"/>
                        </a:rPr>
                        <a:t>parahnedozemí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sk-SK" sz="1200" u="none" baseline="0" dirty="0" err="1">
                          <a:latin typeface="+mn-lt"/>
                          <a:cs typeface="Times New Roman" panose="02020603050405020304" pitchFamily="18" charset="0"/>
                        </a:rPr>
                        <a:t>ilimerizované</a:t>
                      </a:r>
                      <a:r>
                        <a:rPr lang="sk-SK" sz="1200" u="none" baseline="0" dirty="0">
                          <a:latin typeface="+mn-lt"/>
                          <a:cs typeface="Times New Roman" panose="02020603050405020304" pitchFamily="18" charset="0"/>
                        </a:rPr>
                        <a:t> pôdy)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Úplne zalesnená krajina-zmiešaný listnatý les- klíma vlhkejšia ako dnes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2976242707"/>
                  </a:ext>
                </a:extLst>
              </a:tr>
              <a:tr h="1777640"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Wurmsky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pleniglaciál</a:t>
                      </a:r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Eolická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sedimentácia, tvorba spraše</a:t>
                      </a:r>
                    </a:p>
                    <a:p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Deluvioeolické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sedimenty, miestami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soliflukcia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, tvorba rytmicky zvrstvených zvetralín</a:t>
                      </a:r>
                    </a:p>
                  </a:txBody>
                  <a:tcPr marL="91447" marR="91447" marT="45704" marB="45704"/>
                </a:tc>
                <a:tc>
                  <a:txBody>
                    <a:bodyPr/>
                    <a:lstStyle/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Studená sprašová step, </a:t>
                      </a:r>
                      <a:r>
                        <a:rPr lang="sk-SK" sz="1200" u="none" dirty="0" err="1">
                          <a:latin typeface="+mn-lt"/>
                          <a:cs typeface="Times New Roman" panose="02020603050405020304" pitchFamily="18" charset="0"/>
                        </a:rPr>
                        <a:t>pokryvajúca</a:t>
                      </a:r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 rozsiahle areály</a:t>
                      </a:r>
                    </a:p>
                    <a:p>
                      <a:endParaRPr lang="sk-SK" sz="1200" u="none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r>
                        <a:rPr lang="sk-SK" sz="1200" u="none" dirty="0">
                          <a:latin typeface="+mn-lt"/>
                          <a:cs typeface="Times New Roman" panose="02020603050405020304" pitchFamily="18" charset="0"/>
                        </a:rPr>
                        <a:t>Chladná step s hojnými plochami bez vegetácie</a:t>
                      </a:r>
                    </a:p>
                  </a:txBody>
                  <a:tcPr marL="91447" marR="91447" marT="45704" marB="45704"/>
                </a:tc>
                <a:extLst>
                  <a:ext uri="{0D108BD9-81ED-4DB2-BD59-A6C34878D82A}">
                    <a16:rowId xmlns:a16="http://schemas.microsoft.com/office/drawing/2014/main" val="2602956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6463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ACCEE-030A-10C3-47EE-13B6623EC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5B75F2-185E-2499-348F-309EE4AD0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Vývoj pôd v holocéne</a:t>
            </a:r>
            <a:endParaRPr lang="pt-BR" sz="3200" b="1" dirty="0"/>
          </a:p>
        </p:txBody>
      </p:sp>
      <p:graphicFrame>
        <p:nvGraphicFramePr>
          <p:cNvPr id="4" name="Tabuľka 1">
            <a:extLst>
              <a:ext uri="{FF2B5EF4-FFF2-40B4-BE49-F238E27FC236}">
                <a16:creationId xmlns:a16="http://schemas.microsoft.com/office/drawing/2014/main" id="{16C21BC6-CC56-1B5A-DD51-208A34F6A3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645821"/>
              </p:ext>
            </p:extLst>
          </p:nvPr>
        </p:nvGraphicFramePr>
        <p:xfrm>
          <a:off x="274433" y="1169985"/>
          <a:ext cx="6096000" cy="5556255"/>
        </p:xfrm>
        <a:graphic>
          <a:graphicData uri="http://schemas.openxmlformats.org/drawingml/2006/table">
            <a:tbl>
              <a:tblPr/>
              <a:tblGrid>
                <a:gridCol w="838200">
                  <a:extLst>
                    <a:ext uri="{9D8B030D-6E8A-4147-A177-3AD203B41FA5}">
                      <a16:colId xmlns:a16="http://schemas.microsoft.com/office/drawing/2014/main" val="383584734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297339735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766277139"/>
                    </a:ext>
                  </a:extLst>
                </a:gridCol>
              </a:tblGrid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     g</a:t>
                      </a:r>
                      <a:endParaRPr kumimoji="0" lang="cs-CZ" altLang="sk-SK" sz="2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RAUNIS               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</a:t>
                      </a:r>
                      <a:endParaRPr kumimoji="0" lang="cs-CZ" altLang="sk-SK" sz="12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14500 – 13400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599985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      l</a:t>
                      </a:r>
                      <a:endParaRPr kumimoji="0" lang="cs-CZ" altLang="sk-SK" sz="2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STARÝ DRIAS   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 -</a:t>
                      </a:r>
                      <a:endParaRPr kumimoji="0" lang="cs-CZ" altLang="sk-SK" sz="12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13400 – 13000 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652629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z      a</a:t>
                      </a:r>
                      <a:endParaRPr kumimoji="0" lang="cs-CZ" altLang="sk-SK" sz="2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Ö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LLING           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</a:t>
                      </a:r>
                      <a:endParaRPr kumimoji="0" lang="cs-CZ" altLang="sk-SK" sz="12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13000 – 11950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517151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      c</a:t>
                      </a:r>
                      <a:endParaRPr kumimoji="0" lang="cs-CZ" altLang="sk-SK" sz="2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STREDNÝ DRIAS 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kumimoji="0" lang="cs-CZ" altLang="sk-SK" sz="12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11950 – 11750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55066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     iá</a:t>
                      </a:r>
                      <a:endParaRPr kumimoji="0" lang="cs-CZ" altLang="sk-SK" sz="2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ALLER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Ö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         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endParaRPr kumimoji="0" lang="cs-CZ" altLang="sk-SK" sz="18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11750 – 11000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5253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í       l</a:t>
                      </a:r>
                      <a:endParaRPr kumimoji="0" lang="cs-CZ" altLang="sk-SK" sz="2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MLADÝ DRIAS - - -</a:t>
                      </a:r>
                      <a:endParaRPr kumimoji="0" lang="cs-CZ" altLang="sk-SK" sz="18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11000 – 10300 BP</a:t>
                      </a:r>
                      <a:endParaRPr kumimoji="0" lang="cs-CZ" altLang="sk-SK" sz="18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367172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PREBOREÁL </a:t>
                      </a:r>
                      <a:r>
                        <a:rPr kumimoji="0" lang="sk-SK" altLang="sk-SK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</a:t>
                      </a:r>
                      <a:endParaRPr kumimoji="0" lang="cs-CZ" altLang="sk-SK" sz="12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10300</a:t>
                      </a: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9300BP </a:t>
                      </a:r>
                      <a:r>
                        <a:rPr kumimoji="0" lang="sk-SK" altLang="sk-SK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(7300 p.n.l.)</a:t>
                      </a:r>
                      <a:endParaRPr kumimoji="0" lang="cs-CZ" altLang="sk-SK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871381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BOREÁL        </a:t>
                      </a: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++ +</a:t>
                      </a: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cs-CZ" altLang="sk-SK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9300 </a:t>
                      </a: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8000 BP</a:t>
                      </a:r>
                      <a:r>
                        <a:rPr kumimoji="0" lang="sk-SK" altLang="sk-SK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(6000 p.n.l.)</a:t>
                      </a:r>
                      <a:endParaRPr kumimoji="0" lang="cs-CZ" altLang="sk-SK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75506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ATLANTIK  </a:t>
                      </a: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++++</a:t>
                      </a:r>
                      <a:endParaRPr kumimoji="0" lang="cs-CZ" altLang="sk-SK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8000 </a:t>
                      </a: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6000BP </a:t>
                      </a:r>
                      <a:r>
                        <a:rPr kumimoji="0" lang="sk-SK" altLang="sk-SK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(4000 p.n.l.)</a:t>
                      </a:r>
                      <a:endParaRPr kumimoji="0" lang="cs-CZ" altLang="sk-SK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249658"/>
                  </a:ext>
                </a:extLst>
              </a:tr>
              <a:tr h="4048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EPIATLANTIK</a:t>
                      </a: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+++</a:t>
                      </a:r>
                      <a:endParaRPr kumimoji="0" lang="cs-CZ" altLang="sk-SK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6000 </a:t>
                      </a:r>
                      <a:r>
                        <a:rPr kumimoji="0" lang="sk-SK" altLang="sk-SK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4500 BP </a:t>
                      </a:r>
                      <a:r>
                        <a:rPr kumimoji="0" lang="sk-SK" altLang="sk-SK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(2500 p.n.l.)</a:t>
                      </a:r>
                      <a:endParaRPr kumimoji="0" lang="cs-CZ" altLang="sk-SK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029235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SUBBOREÁL </a:t>
                      </a: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+++</a:t>
                      </a:r>
                      <a:endParaRPr kumimoji="0" lang="cs-CZ" altLang="sk-SK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4500 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2800 BP 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(800 </a:t>
                      </a:r>
                      <a:r>
                        <a:rPr kumimoji="0" lang="sk-SK" altLang="sk-SK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p.n.l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.)</a:t>
                      </a:r>
                      <a:endParaRPr kumimoji="0" lang="cs-CZ" altLang="sk-S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130231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É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SUBATLANTIK </a:t>
                      </a: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</a:t>
                      </a:r>
                      <a:endParaRPr kumimoji="0" lang="cs-CZ" altLang="sk-SK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2800 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1400 BP 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(600 </a:t>
                      </a:r>
                      <a:r>
                        <a:rPr kumimoji="0" lang="sk-SK" altLang="sk-SK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n.l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.)</a:t>
                      </a:r>
                      <a:endParaRPr kumimoji="0" lang="cs-CZ" altLang="sk-S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975831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kumimoji="0" lang="cs-CZ" altLang="sk-SK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SUBRECENT   </a:t>
                      </a: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++</a:t>
                      </a:r>
                      <a:endParaRPr kumimoji="0" lang="cs-CZ" altLang="sk-SK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1400 </a:t>
                      </a:r>
                      <a:r>
                        <a:rPr kumimoji="0" lang="sk-SK" altLang="sk-SK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  <a:r>
                        <a:rPr kumimoji="0" lang="sk-SK" altLang="sk-S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0BP    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(600-2007 </a:t>
                      </a:r>
                      <a:r>
                        <a:rPr kumimoji="0" lang="sk-SK" altLang="sk-SK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n.l</a:t>
                      </a: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.)</a:t>
                      </a:r>
                      <a:endParaRPr kumimoji="0" lang="cs-CZ" altLang="sk-S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300185"/>
                  </a:ext>
                </a:extLst>
              </a:tr>
              <a:tr h="39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altLang="sk-SK" sz="2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</a:rPr>
                        <a:t>RECENT</a:t>
                      </a:r>
                      <a:endParaRPr kumimoji="0" lang="cs-CZ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kumimoji="0" lang="cs-CZ" altLang="sk-S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62580"/>
                  </a:ext>
                </a:extLst>
              </a:tr>
            </a:tbl>
          </a:graphicData>
        </a:graphic>
      </p:graphicFrame>
      <p:pic>
        <p:nvPicPr>
          <p:cNvPr id="5" name="Picture 294" descr="lect07_dyras">
            <a:extLst>
              <a:ext uri="{FF2B5EF4-FFF2-40B4-BE49-F238E27FC236}">
                <a16:creationId xmlns:a16="http://schemas.microsoft.com/office/drawing/2014/main" id="{D25C2200-29AE-60F2-725A-87FF5B260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810" y="-5"/>
            <a:ext cx="4834477" cy="3948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ĺžnik 5">
            <a:extLst>
              <a:ext uri="{FF2B5EF4-FFF2-40B4-BE49-F238E27FC236}">
                <a16:creationId xmlns:a16="http://schemas.microsoft.com/office/drawing/2014/main" id="{8DB89E13-534F-AC5A-2C1D-36A875E10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9525" y="4325850"/>
            <a:ext cx="2841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k-SK" altLang="sk-SK" b="1" dirty="0"/>
              <a:t>klimatické optimum</a:t>
            </a:r>
            <a:endParaRPr lang="cs-CZ" altLang="sk-SK" b="1" dirty="0"/>
          </a:p>
        </p:txBody>
      </p:sp>
      <p:sp>
        <p:nvSpPr>
          <p:cNvPr id="8" name="Obdĺžnik 6">
            <a:extLst>
              <a:ext uri="{FF2B5EF4-FFF2-40B4-BE49-F238E27FC236}">
                <a16:creationId xmlns:a16="http://schemas.microsoft.com/office/drawing/2014/main" id="{4FA4AB31-1892-E255-9ED5-ED2F00ECD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5175978"/>
            <a:ext cx="3816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sk-SK" altLang="sk-SK"/>
              <a:t>700-1300 n.l. </a:t>
            </a:r>
          </a:p>
          <a:p>
            <a:pPr eaLnBrk="1" hangingPunct="1"/>
            <a:r>
              <a:rPr lang="sk-SK" altLang="sk-SK"/>
              <a:t>malé klimatické optimum</a:t>
            </a:r>
            <a:endParaRPr lang="cs-CZ" altLang="sk-SK"/>
          </a:p>
        </p:txBody>
      </p:sp>
      <p:sp>
        <p:nvSpPr>
          <p:cNvPr id="9" name="Obdĺžnik 7">
            <a:extLst>
              <a:ext uri="{FF2B5EF4-FFF2-40B4-BE49-F238E27FC236}">
                <a16:creationId xmlns:a16="http://schemas.microsoft.com/office/drawing/2014/main" id="{26CB3C1D-BC75-C079-74EF-503DA7A09F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5830028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sk-SK" altLang="sk-SK" dirty="0"/>
              <a:t>1550-1850 </a:t>
            </a:r>
            <a:r>
              <a:rPr lang="sk-SK" altLang="sk-SK" dirty="0" err="1"/>
              <a:t>n.l</a:t>
            </a:r>
            <a:r>
              <a:rPr lang="sk-SK" altLang="sk-SK" dirty="0"/>
              <a:t>. </a:t>
            </a:r>
          </a:p>
          <a:p>
            <a:pPr eaLnBrk="1" hangingPunct="1"/>
            <a:r>
              <a:rPr lang="sk-SK" altLang="sk-SK" dirty="0"/>
              <a:t>malá doba ľadová</a:t>
            </a:r>
            <a:endParaRPr lang="cs-CZ" altLang="sk-SK" dirty="0"/>
          </a:p>
        </p:txBody>
      </p:sp>
      <p:sp>
        <p:nvSpPr>
          <p:cNvPr id="10" name="Obdĺžnik 8">
            <a:extLst>
              <a:ext uri="{FF2B5EF4-FFF2-40B4-BE49-F238E27FC236}">
                <a16:creationId xmlns:a16="http://schemas.microsoft.com/office/drawing/2014/main" id="{0BCAFD06-6FFE-D674-A465-E30178442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5" y="6495190"/>
            <a:ext cx="399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sk-SK" altLang="sk-SK"/>
              <a:t>od 1950 n.l. globálne oteplenie</a:t>
            </a:r>
            <a:endParaRPr lang="cs-CZ" altLang="sk-SK"/>
          </a:p>
        </p:txBody>
      </p:sp>
      <p:sp>
        <p:nvSpPr>
          <p:cNvPr id="11" name="Line 216">
            <a:extLst>
              <a:ext uri="{FF2B5EF4-FFF2-40B4-BE49-F238E27FC236}">
                <a16:creationId xmlns:a16="http://schemas.microsoft.com/office/drawing/2014/main" id="{038E8A31-131E-666A-ADC0-EA6DD817B7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56338" y="5753828"/>
            <a:ext cx="468312" cy="2524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/>
          </a:p>
        </p:txBody>
      </p:sp>
      <p:sp>
        <p:nvSpPr>
          <p:cNvPr id="12" name="Line 216">
            <a:extLst>
              <a:ext uri="{FF2B5EF4-FFF2-40B4-BE49-F238E27FC236}">
                <a16:creationId xmlns:a16="http://schemas.microsoft.com/office/drawing/2014/main" id="{7970E8E6-96D9-2037-8D31-D67FFDA166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1424" y="6198326"/>
            <a:ext cx="403226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/>
          </a:p>
        </p:txBody>
      </p:sp>
      <p:sp>
        <p:nvSpPr>
          <p:cNvPr id="13" name="Line 216">
            <a:extLst>
              <a:ext uri="{FF2B5EF4-FFF2-40B4-BE49-F238E27FC236}">
                <a16:creationId xmlns:a16="http://schemas.microsoft.com/office/drawing/2014/main" id="{1D06A987-AAD0-60ED-351B-313BDC4F3C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56338" y="6198328"/>
            <a:ext cx="403225" cy="538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4123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EB9DD-1CC3-60D4-AF0C-3533044BB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3">
            <a:extLst>
              <a:ext uri="{FF2B5EF4-FFF2-40B4-BE49-F238E27FC236}">
                <a16:creationId xmlns:a16="http://schemas.microsoft.com/office/drawing/2014/main" id="{E38EF825-E773-4CA2-FDDB-FD884E172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0"/>
            <a:ext cx="8032750" cy="684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1">
            <a:extLst>
              <a:ext uri="{FF2B5EF4-FFF2-40B4-BE49-F238E27FC236}">
                <a16:creationId xmlns:a16="http://schemas.microsoft.com/office/drawing/2014/main" id="{0AB90575-7DF4-466F-A35C-02661F25C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2" y="2381250"/>
            <a:ext cx="509000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67892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BEC46-79F5-3B36-52C7-7D75A4811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2D39C6-9664-5829-D0B4-52EA7C56C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Vývoj pôd v holocéne</a:t>
            </a:r>
            <a:endParaRPr lang="pt-BR" sz="3200" b="1" dirty="0"/>
          </a:p>
        </p:txBody>
      </p:sp>
      <p:pic>
        <p:nvPicPr>
          <p:cNvPr id="4" name="Obrázok 1">
            <a:extLst>
              <a:ext uri="{FF2B5EF4-FFF2-40B4-BE49-F238E27FC236}">
                <a16:creationId xmlns:a16="http://schemas.microsoft.com/office/drawing/2014/main" id="{243936B0-EE00-45B2-D37E-FCA33E7DE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6" y="968189"/>
            <a:ext cx="4695092" cy="582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ok 1">
            <a:extLst>
              <a:ext uri="{FF2B5EF4-FFF2-40B4-BE49-F238E27FC236}">
                <a16:creationId xmlns:a16="http://schemas.microsoft.com/office/drawing/2014/main" id="{181F80F8-5EAB-462F-EAAA-797B995E4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1" y="-25385"/>
            <a:ext cx="6350000" cy="6129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ok 2">
            <a:extLst>
              <a:ext uri="{FF2B5EF4-FFF2-40B4-BE49-F238E27FC236}">
                <a16:creationId xmlns:a16="http://schemas.microsoft.com/office/drawing/2014/main" id="{627071C1-4AFF-7AB1-242D-D2B092BD35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103776"/>
            <a:ext cx="6096000" cy="75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1324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F5A84-6F3D-95A8-BE85-E89E6AD6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5CCAC6-D199-9984-4F60-0F850A96A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1430609-4DAC-0A26-7B16-ACCFAF301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5851"/>
            <a:ext cx="11087102" cy="565784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Pedon</a:t>
            </a:r>
            <a:r>
              <a:rPr lang="sk-SK" sz="1200" dirty="0"/>
              <a:t> = veľmi malá jednotka v priestore, ktorá zaberá plochu len niekoľko m2 alebo niekoľko desiatok m2 (Kartograficky v prípade väčšiny používaných mapových mierok zobraziteľný len v podobe bodu)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Základnou prirodzenou priestorovou pôdnou jednotkou je preto </a:t>
            </a:r>
            <a:r>
              <a:rPr lang="sk-SK" sz="1200" b="1" dirty="0" err="1"/>
              <a:t>polypedon</a:t>
            </a:r>
            <a:r>
              <a:rPr lang="sk-SK" sz="1200" dirty="0"/>
              <a:t> - súbor susedných </a:t>
            </a:r>
            <a:r>
              <a:rPr lang="sk-SK" sz="1200" dirty="0" err="1"/>
              <a:t>pedónov</a:t>
            </a:r>
            <a:r>
              <a:rPr lang="sk-SK" sz="1200" dirty="0"/>
              <a:t> približne rovnakých vlastností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Polypedon</a:t>
            </a:r>
            <a:r>
              <a:rPr lang="sk-SK" sz="1200" dirty="0"/>
              <a:t> tvorí najväčší možný výrez z </a:t>
            </a:r>
            <a:r>
              <a:rPr lang="sk-SK" sz="1200" dirty="0" err="1"/>
              <a:t>pedosféry</a:t>
            </a:r>
            <a:r>
              <a:rPr lang="sk-SK" sz="1200" dirty="0"/>
              <a:t>, ku ktorému je ešte možné bez pochybností, podľa zvolenej klasifikácie, priradiť jednotku najnižšieho stupňa, napr. konkrétny pôdny typ, subtyp a varietu...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Kvôli veľkej variabilite pôdnej pokrývky pôdny areál tvorený susednými </a:t>
            </a:r>
            <a:r>
              <a:rPr lang="sk-SK" sz="1200" dirty="0" err="1"/>
              <a:t>polypedonmi</a:t>
            </a:r>
            <a:r>
              <a:rPr lang="sk-SK" sz="1200" dirty="0"/>
              <a:t> rovnakých vlastností nemusí byť vždy vnútorne úplne čistý. </a:t>
            </a:r>
            <a:r>
              <a:rPr lang="sk-SK" sz="1200" dirty="0" err="1"/>
              <a:t>Polypedony</a:t>
            </a:r>
            <a:r>
              <a:rPr lang="sk-SK" sz="1200" dirty="0"/>
              <a:t> často v sebe uzatvárajú malé ostrovčeky odlišných </a:t>
            </a:r>
            <a:r>
              <a:rPr lang="sk-SK" sz="1200" dirty="0" err="1"/>
              <a:t>polypedonov</a:t>
            </a:r>
            <a:r>
              <a:rPr lang="sk-SK" sz="1200" dirty="0"/>
              <a:t>. V závislosti od pôsobenia zložiek iných </a:t>
            </a:r>
            <a:r>
              <a:rPr lang="sk-SK" sz="1200" dirty="0" err="1"/>
              <a:t>geosfér</a:t>
            </a:r>
            <a:r>
              <a:rPr lang="sk-SK" sz="1200" dirty="0"/>
              <a:t> na </a:t>
            </a:r>
            <a:r>
              <a:rPr lang="sk-SK" sz="1200" dirty="0" err="1"/>
              <a:t>pedosféru</a:t>
            </a:r>
            <a:r>
              <a:rPr lang="sk-SK" sz="1200" dirty="0"/>
              <a:t> k zmenám pôdnych vlastností v priestore nedochádza náhle ale postupne. Preto praktické určovanie presných hraníc medzi susednými </a:t>
            </a:r>
            <a:r>
              <a:rPr lang="sk-SK" sz="1200" dirty="0" err="1"/>
              <a:t>polypedonmi</a:t>
            </a:r>
            <a:r>
              <a:rPr lang="sk-SK" sz="1200" dirty="0"/>
              <a:t> je niekedy veľmi obťažné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 týchto dôvodov v rámci topickej geografickej dimenzie (najnižšej dimenzie), v ktorej môžeme študovať </a:t>
            </a:r>
            <a:r>
              <a:rPr lang="sk-SK" sz="1200" dirty="0" err="1"/>
              <a:t>fyzickogeografické</a:t>
            </a:r>
            <a:r>
              <a:rPr lang="sk-SK" sz="1200" dirty="0"/>
              <a:t> a teda i pôdne teritoriálne komplexy, základnými </a:t>
            </a:r>
            <a:r>
              <a:rPr lang="sk-SK" sz="1200" dirty="0" err="1"/>
              <a:t>mapovateľnými</a:t>
            </a:r>
            <a:r>
              <a:rPr lang="sk-SK" sz="1200" dirty="0"/>
              <a:t> jednotkami pôdy sú </a:t>
            </a:r>
            <a:r>
              <a:rPr lang="sk-SK" sz="1200" b="1" dirty="0" err="1"/>
              <a:t>pedotopy</a:t>
            </a:r>
            <a:endParaRPr lang="sk-SK" sz="12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 </a:t>
            </a:r>
            <a:r>
              <a:rPr lang="sk-SK" sz="1200" dirty="0" err="1"/>
              <a:t>pedogeografického</a:t>
            </a:r>
            <a:r>
              <a:rPr lang="sk-SK" sz="1200" dirty="0"/>
              <a:t> hľadiska sú </a:t>
            </a:r>
            <a:r>
              <a:rPr lang="sk-SK" sz="1200" dirty="0" err="1"/>
              <a:t>pedotopy</a:t>
            </a:r>
            <a:r>
              <a:rPr lang="sk-SK" sz="1200" dirty="0"/>
              <a:t> základnými prvkami subsystému </a:t>
            </a:r>
            <a:r>
              <a:rPr lang="sk-SK" sz="1200" dirty="0" err="1"/>
              <a:t>pedosféry</a:t>
            </a:r>
            <a:r>
              <a:rPr lang="sk-SK" sz="1200" dirty="0"/>
              <a:t>, ktorý študujeme na jeho najvyššej rozlišovacej úrovni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Pedotop</a:t>
            </a:r>
            <a:r>
              <a:rPr lang="sk-SK" sz="1200" b="1" dirty="0"/>
              <a:t> </a:t>
            </a:r>
            <a:r>
              <a:rPr lang="sk-SK" sz="1200" dirty="0"/>
              <a:t>je z podstatnej časti tvorený </a:t>
            </a:r>
            <a:r>
              <a:rPr lang="sk-SK" sz="1200" b="1" dirty="0"/>
              <a:t>jedným </a:t>
            </a:r>
            <a:r>
              <a:rPr lang="sk-SK" sz="1200" b="1" dirty="0" err="1"/>
              <a:t>polypedonom</a:t>
            </a:r>
            <a:r>
              <a:rPr lang="sk-SK" sz="1200" b="1" dirty="0"/>
              <a:t> </a:t>
            </a:r>
            <a:r>
              <a:rPr lang="sk-SK" sz="1200" dirty="0"/>
              <a:t>- Môže však v sebe zahŕňať i malé </a:t>
            </a:r>
            <a:r>
              <a:rPr lang="sk-SK" sz="1200" b="1" dirty="0"/>
              <a:t>areály iných </a:t>
            </a:r>
            <a:r>
              <a:rPr lang="sk-SK" sz="1200" b="1" dirty="0" err="1"/>
              <a:t>polypedonov</a:t>
            </a:r>
            <a:r>
              <a:rPr lang="sk-SK" sz="1200" dirty="0"/>
              <a:t>, resp. na svojich okrajoch areály prechodných </a:t>
            </a:r>
            <a:r>
              <a:rPr lang="sk-SK" sz="1200" dirty="0" err="1"/>
              <a:t>polypedonov</a:t>
            </a:r>
            <a:r>
              <a:rPr lang="sk-SK" sz="1200" dirty="0"/>
              <a:t> s vlastnosťami podobnými </a:t>
            </a:r>
            <a:r>
              <a:rPr lang="sk-SK" sz="1200" dirty="0" err="1"/>
              <a:t>polypedonom</a:t>
            </a:r>
            <a:r>
              <a:rPr lang="sk-SK" sz="1200" dirty="0"/>
              <a:t> susedných </a:t>
            </a:r>
            <a:r>
              <a:rPr lang="sk-SK" sz="1200" dirty="0" err="1"/>
              <a:t>pedotopov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Veľkosť areálov jednotlivých </a:t>
            </a:r>
            <a:r>
              <a:rPr lang="sk-SK" sz="1200" dirty="0" err="1"/>
              <a:t>pedotopov</a:t>
            </a:r>
            <a:r>
              <a:rPr lang="sk-SK" sz="1200" dirty="0"/>
              <a:t> môže byť rôzna a môže v závislosti od premenlivosti prírodných podmienok územia kolísať už od niekoľkých desiatok m2 až po niekoľko sto ha. Z praktických dôvodov sa pri mapovaní stanovuje </a:t>
            </a:r>
            <a:r>
              <a:rPr lang="sk-SK" sz="1200" b="1" dirty="0"/>
              <a:t>najmenšia plocha </a:t>
            </a:r>
            <a:r>
              <a:rPr lang="sk-SK" sz="1200" dirty="0"/>
              <a:t>ešte samostatne mapovaných </a:t>
            </a:r>
            <a:r>
              <a:rPr lang="sk-SK" sz="1200" dirty="0" err="1"/>
              <a:t>pedotopov</a:t>
            </a:r>
            <a:r>
              <a:rPr lang="sk-SK" sz="1200" dirty="0"/>
              <a:t> </a:t>
            </a:r>
            <a:r>
              <a:rPr lang="sk-SK" sz="1200" b="1" dirty="0"/>
              <a:t>(0,25 ha)</a:t>
            </a:r>
          </a:p>
        </p:txBody>
      </p:sp>
    </p:spTree>
    <p:extLst>
      <p:ext uri="{BB962C8B-B14F-4D97-AF65-F5344CB8AC3E}">
        <p14:creationId xmlns:p14="http://schemas.microsoft.com/office/powerpoint/2010/main" val="10266250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CFF0E-76AD-0ACF-6038-8E9633870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7488D0-20E6-123E-6354-24753F29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74AE72E-C2ED-C58F-07F9-CCB12FBC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5851"/>
            <a:ext cx="7131052" cy="565784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znížení rozlišovacej úrovne, to znamená prechodom do </a:t>
            </a:r>
            <a:r>
              <a:rPr lang="sk-SK" sz="1200" dirty="0" err="1"/>
              <a:t>chórickej</a:t>
            </a:r>
            <a:r>
              <a:rPr lang="sk-SK" sz="1200" dirty="0"/>
              <a:t> geografickej dimenzie sú základnými teritoriálnymi komplexmi subsystému </a:t>
            </a:r>
            <a:r>
              <a:rPr lang="sk-SK" sz="1200" dirty="0" err="1"/>
              <a:t>pedosféry</a:t>
            </a:r>
            <a:r>
              <a:rPr lang="sk-SK" sz="1200" dirty="0"/>
              <a:t> </a:t>
            </a:r>
            <a:r>
              <a:rPr lang="sk-SK" sz="1200" b="1" dirty="0" err="1"/>
              <a:t>pedochóry</a:t>
            </a:r>
            <a:r>
              <a:rPr lang="sk-SK" sz="1200" dirty="0"/>
              <a:t>. V pedológii je často používaným synonymom pre skupiny pôd, ktoré sa vyskytujú v </a:t>
            </a:r>
            <a:r>
              <a:rPr lang="sk-SK" sz="1200" dirty="0" err="1"/>
              <a:t>chórickej</a:t>
            </a:r>
            <a:r>
              <a:rPr lang="sk-SK" sz="1200" dirty="0"/>
              <a:t> geografickej dimenzii termín </a:t>
            </a:r>
            <a:r>
              <a:rPr lang="sk-SK" sz="1200" b="1" dirty="0"/>
              <a:t>pôdna asociácia</a:t>
            </a:r>
            <a:r>
              <a:rPr lang="sk-SK" sz="1200" dirty="0"/>
              <a:t>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Pedochóry</a:t>
            </a:r>
            <a:r>
              <a:rPr lang="sk-SK" sz="1200" dirty="0"/>
              <a:t> najnižšej hierarchickej úrovne, </a:t>
            </a:r>
            <a:r>
              <a:rPr lang="sk-SK" sz="1200" b="1" dirty="0" err="1"/>
              <a:t>nanopedochóry</a:t>
            </a:r>
            <a:r>
              <a:rPr lang="sk-SK" sz="1200" b="1" dirty="0"/>
              <a:t> </a:t>
            </a:r>
            <a:r>
              <a:rPr lang="sk-SK" sz="1200" dirty="0"/>
              <a:t>môžu byť zložené zo susedných </a:t>
            </a:r>
            <a:r>
              <a:rPr lang="sk-SK" sz="1200" dirty="0" err="1"/>
              <a:t>pedotopov</a:t>
            </a:r>
            <a:r>
              <a:rPr lang="sk-SK" sz="1200" dirty="0"/>
              <a:t> podobných vlastností alebo ich príbuznosť je určená na základe zvoleného geografického kritéria. Takým kritériom môže byť napr. príslušnosť k časti danej geomorfologickej formy. Aj napriek rovnakým východiskovým </a:t>
            </a:r>
            <a:r>
              <a:rPr lang="sk-SK" sz="1200" dirty="0" err="1"/>
              <a:t>litologickým</a:t>
            </a:r>
            <a:r>
              <a:rPr lang="sk-SK" sz="1200" dirty="0"/>
              <a:t> podmienkam už na relatívne malých plochách môže dôjsť k významnej diferenciácii pôdnej pokrývky a teda k výskytu kontrastných </a:t>
            </a:r>
            <a:r>
              <a:rPr lang="sk-SK" sz="1200" dirty="0" err="1"/>
              <a:t>pedotopov</a:t>
            </a:r>
            <a:r>
              <a:rPr lang="sk-SK" sz="1200" dirty="0"/>
              <a:t>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Georeliéf sa dominantne prejavuje pri vzniku </a:t>
            </a:r>
            <a:r>
              <a:rPr lang="sk-SK" sz="1200" b="1" dirty="0"/>
              <a:t>svahových pôdnych </a:t>
            </a:r>
            <a:r>
              <a:rPr lang="sk-SK" sz="1200" b="1" dirty="0" err="1"/>
              <a:t>katén</a:t>
            </a:r>
            <a:r>
              <a:rPr lang="sk-SK" sz="1200" dirty="0"/>
              <a:t> - reprezentujú </a:t>
            </a:r>
            <a:r>
              <a:rPr lang="sk-SK" sz="1200" b="1" dirty="0"/>
              <a:t>zákonitý sled pôd na svahu</a:t>
            </a:r>
            <a:r>
              <a:rPr lang="sk-SK" sz="1200" dirty="0"/>
              <a:t>, od jeho temena až k jeho úpätiu vytvorený jednosmernými svahovými transportnými procesmi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Pôdne </a:t>
            </a:r>
            <a:r>
              <a:rPr lang="sk-SK" sz="1200" dirty="0" err="1"/>
              <a:t>katény</a:t>
            </a:r>
            <a:r>
              <a:rPr lang="sk-SK" sz="1200" dirty="0"/>
              <a:t> na jednoduchých svahoch reprezentujú jednotlivé </a:t>
            </a:r>
            <a:r>
              <a:rPr lang="sk-SK" sz="1200" dirty="0" err="1"/>
              <a:t>nanopedochóry</a:t>
            </a:r>
            <a:r>
              <a:rPr lang="sk-SK" sz="1200" dirty="0"/>
              <a:t>. Na nakreslenom profile vidíme dve odlišné pôdne </a:t>
            </a:r>
            <a:r>
              <a:rPr lang="sk-SK" sz="1200" dirty="0" err="1"/>
              <a:t>katény</a:t>
            </a:r>
            <a:r>
              <a:rPr lang="sk-SK" sz="1200" dirty="0"/>
              <a:t> jednu na severnom a jednu na náprotivnom južnom svahu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Nanopedochóry</a:t>
            </a:r>
            <a:r>
              <a:rPr lang="sk-SK" sz="1200" dirty="0"/>
              <a:t> reprezentované týmito </a:t>
            </a:r>
            <a:r>
              <a:rPr lang="sk-SK" sz="1200" dirty="0" err="1"/>
              <a:t>katénami</a:t>
            </a:r>
            <a:r>
              <a:rPr lang="sk-SK" sz="1200" dirty="0"/>
              <a:t> môžeme spojiť do </a:t>
            </a:r>
            <a:r>
              <a:rPr lang="sk-SK" sz="1200" b="1" dirty="0" err="1"/>
              <a:t>mikropedochóry</a:t>
            </a:r>
            <a:r>
              <a:rPr lang="sk-SK" sz="1200" dirty="0"/>
              <a:t> južného, severného svahu, centrálnu, dnovú časť ako i obe vrcholové časti svahov s naznačeným pokračovaním v podobe vrcholových plošín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C054CA-A780-7B9D-880D-C4A0C8633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50" y="1633637"/>
            <a:ext cx="4660900" cy="3035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DA44C8-F921-549E-955D-D750AB3722C7}"/>
              </a:ext>
            </a:extLst>
          </p:cNvPr>
          <p:cNvSpPr txBox="1"/>
          <p:nvPr/>
        </p:nvSpPr>
        <p:spPr>
          <a:xfrm>
            <a:off x="7550150" y="4669472"/>
            <a:ext cx="51308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 – humusový horizont, 	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Bv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kambický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E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eluviálny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	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Bl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iluviálny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Omh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mačinový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hygrický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Bg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mramorovaný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pôdotvorný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substrát, R – pevná hornina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6934350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20436-2E11-4711-FC81-706626B0B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BE74C7-EE21-B2B8-7C6B-E12F895B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F1930C8-2C93-BC2D-F712-4F39BE7AE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5851"/>
            <a:ext cx="6858002" cy="565784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Spojením centrálnej dnovej </a:t>
            </a:r>
            <a:r>
              <a:rPr lang="sk-SK" sz="1200" dirty="0" err="1"/>
              <a:t>mikropedochóry</a:t>
            </a:r>
            <a:r>
              <a:rPr lang="sk-SK" sz="1200" dirty="0"/>
              <a:t> a </a:t>
            </a:r>
            <a:r>
              <a:rPr lang="sk-SK" sz="1200" dirty="0" err="1"/>
              <a:t>mikropedochór</a:t>
            </a:r>
            <a:r>
              <a:rPr lang="sk-SK" sz="1200" dirty="0"/>
              <a:t> okolitých svahov a na </a:t>
            </a:r>
            <a:r>
              <a:rPr lang="sk-SK" sz="1200" dirty="0" err="1"/>
              <a:t>ne</a:t>
            </a:r>
            <a:r>
              <a:rPr lang="sk-SK" sz="1200" dirty="0"/>
              <a:t> nadväzujúcich </a:t>
            </a:r>
            <a:r>
              <a:rPr lang="sk-SK" sz="1200" dirty="0" err="1"/>
              <a:t>mikropedochór</a:t>
            </a:r>
            <a:r>
              <a:rPr lang="sk-SK" sz="1200" dirty="0"/>
              <a:t> vrcholových plošín dostaneme </a:t>
            </a:r>
            <a:r>
              <a:rPr lang="sk-SK" sz="1200" b="1" dirty="0" err="1"/>
              <a:t>mezogeochóru</a:t>
            </a:r>
            <a:r>
              <a:rPr lang="sk-SK" sz="1200" dirty="0"/>
              <a:t> a teda aj </a:t>
            </a:r>
            <a:r>
              <a:rPr lang="sk-SK" sz="1200" b="1" dirty="0" err="1"/>
              <a:t>mezopedogeochóru</a:t>
            </a:r>
            <a:r>
              <a:rPr lang="sk-SK" sz="1200" dirty="0"/>
              <a:t>, ktorá bude charakterizovať uzavretý systém cirkulácie povrchovej vody a sedimentov, do ktorého nemôže prúdiť voda zo susedných areálov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prípade centrálnej časti profilu pretekaného vodným tokom s nivou by bolo možné dnovú </a:t>
            </a:r>
            <a:r>
              <a:rPr lang="sk-SK" sz="1200" dirty="0" err="1"/>
              <a:t>geochóru</a:t>
            </a:r>
            <a:r>
              <a:rPr lang="sk-SK" sz="1200" dirty="0"/>
              <a:t> zaradiť medzi </a:t>
            </a:r>
            <a:r>
              <a:rPr lang="sk-SK" sz="1200" dirty="0" err="1"/>
              <a:t>mezogeochóry</a:t>
            </a:r>
            <a:r>
              <a:rPr lang="sk-SK" sz="1200" dirty="0"/>
              <a:t>, rovnako ako susedné svahové </a:t>
            </a:r>
            <a:r>
              <a:rPr lang="sk-SK" sz="1200" dirty="0" err="1"/>
              <a:t>geochóry</a:t>
            </a:r>
            <a:r>
              <a:rPr lang="sk-SK" sz="1200" dirty="0"/>
              <a:t> spojené s </a:t>
            </a:r>
            <a:r>
              <a:rPr lang="sk-SK" sz="1200" dirty="0" err="1"/>
              <a:t>geochórami</a:t>
            </a:r>
            <a:r>
              <a:rPr lang="sk-SK" sz="1200" dirty="0"/>
              <a:t> svahov a na nich nadväzujúcich vrcholových plošín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formovaní </a:t>
            </a:r>
            <a:r>
              <a:rPr lang="sk-SK" sz="1200" dirty="0" err="1"/>
              <a:t>mezogeochóry</a:t>
            </a:r>
            <a:r>
              <a:rPr lang="sk-SK" sz="1200" dirty="0"/>
              <a:t> riečnej nivy sú dominantné väzby v smere prúdenia vodného toku. Transportné procesy kolmé na tento smer, ktoré prebiehajú v rámci oboch </a:t>
            </a:r>
            <a:r>
              <a:rPr lang="sk-SK" sz="1200" dirty="0" err="1"/>
              <a:t>mezogeochór</a:t>
            </a:r>
            <a:r>
              <a:rPr lang="sk-SK" sz="1200" dirty="0"/>
              <a:t> okolitých svahovitých oblastí ovplyvňujú charakter týchto väzieb len sekundárne, napr. prostredníctvom vplyvu na zmeny prietoku alebo zmeny množstva unášaných splavenín. Napriek tomu sú to </a:t>
            </a:r>
            <a:r>
              <a:rPr lang="sk-SK" sz="1200" dirty="0" err="1"/>
              <a:t>mezogeochóry</a:t>
            </a:r>
            <a:r>
              <a:rPr lang="sk-SK" sz="1200" dirty="0"/>
              <a:t>, ktoré spolu vytvárajú neopakovateľnú </a:t>
            </a:r>
            <a:r>
              <a:rPr lang="sk-SK" sz="1200" dirty="0" err="1"/>
              <a:t>makrogeochóru</a:t>
            </a:r>
            <a:r>
              <a:rPr lang="sk-SK" sz="1200" dirty="0"/>
              <a:t> riečneho povodia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zmysle teórie geografických dimenzií sa zoskupovaním </a:t>
            </a:r>
            <a:r>
              <a:rPr lang="sk-SK" sz="1200" dirty="0" err="1"/>
              <a:t>pedochór</a:t>
            </a:r>
            <a:r>
              <a:rPr lang="sk-SK" sz="1200" dirty="0"/>
              <a:t> nadväzujúcich hierarchických úrovni môžeme postupne prepracovať k priestorovým </a:t>
            </a:r>
            <a:r>
              <a:rPr lang="sk-SK" sz="1200" b="1" dirty="0"/>
              <a:t>pôdnym jednotkám regionálnej dimenzie </a:t>
            </a:r>
            <a:r>
              <a:rPr lang="sk-SK" sz="1200" dirty="0"/>
              <a:t>a ich ďalším zoskupovaním až k jednotkám </a:t>
            </a:r>
            <a:r>
              <a:rPr lang="sk-SK" sz="1200" b="1" dirty="0"/>
              <a:t>planetárnej dimenzie - pôdne areály </a:t>
            </a:r>
            <a:r>
              <a:rPr lang="sk-SK" sz="1200" dirty="0"/>
              <a:t>na pôdnych mapách kontinentov alebo sveta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FDA2C8-682E-04A7-BCAD-94DAC67EF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50" y="1633637"/>
            <a:ext cx="4660900" cy="30358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9F7536-4176-05BE-03CA-8F4B7B1B6C89}"/>
              </a:ext>
            </a:extLst>
          </p:cNvPr>
          <p:cNvSpPr txBox="1"/>
          <p:nvPr/>
        </p:nvSpPr>
        <p:spPr>
          <a:xfrm>
            <a:off x="7550150" y="4669472"/>
            <a:ext cx="51308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 – humusový horizont, 	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Bv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kambický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E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eluviálny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	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Bl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iluviálny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Omh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mačinový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hygrický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Bg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– mramorovaný horizont, </a:t>
            </a:r>
            <a:b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 – </a:t>
            </a:r>
            <a:r>
              <a:rPr lang="sk-SK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pôdotvorný</a:t>
            </a:r>
            <a:r>
              <a:rPr lang="sk-SK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substrát, R – pevná hornina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01606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00969-1272-EB53-8E91-5DD5B40B7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40CD30-66DA-667B-3EEC-0FF138A6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F1FF608-15E0-0E0C-6D03-193CAF092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314451"/>
            <a:ext cx="8921752" cy="542924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Pri štúdiu zákonitosti priestorovej diferenciácie </a:t>
            </a:r>
            <a:r>
              <a:rPr lang="sk-SK" sz="1600" dirty="0" err="1"/>
              <a:t>pedosféry</a:t>
            </a:r>
            <a:r>
              <a:rPr lang="sk-SK" sz="1600" dirty="0"/>
              <a:t> v rámci jednotlivých geografických dimenzií bude dôležitou hranicou rozdiel medzi </a:t>
            </a:r>
            <a:r>
              <a:rPr lang="sk-SK" sz="1600" b="1" dirty="0"/>
              <a:t>dominantnosťou</a:t>
            </a:r>
            <a:r>
              <a:rPr lang="sk-SK" sz="1600" dirty="0"/>
              <a:t> vplyvu </a:t>
            </a:r>
            <a:r>
              <a:rPr lang="sk-SK" sz="1600" b="1" dirty="0"/>
              <a:t>makroklimatických</a:t>
            </a:r>
            <a:r>
              <a:rPr lang="sk-SK" sz="1600" dirty="0"/>
              <a:t>, prípadne </a:t>
            </a:r>
            <a:r>
              <a:rPr lang="sk-SK" sz="1600" b="1" dirty="0" err="1"/>
              <a:t>mezoklimatických</a:t>
            </a:r>
            <a:r>
              <a:rPr lang="sk-SK" sz="1600" dirty="0"/>
              <a:t> charakteristík a </a:t>
            </a:r>
            <a:r>
              <a:rPr lang="sk-SK" sz="1600" b="1" dirty="0"/>
              <a:t>ostatných geografických podmienok </a:t>
            </a:r>
            <a:r>
              <a:rPr lang="sk-SK" sz="1600" dirty="0"/>
              <a:t>na pôdu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Na základe takto zatriedených charakteristík rozdeľujeme zákonitosti priestorovej diferenciácie </a:t>
            </a:r>
            <a:r>
              <a:rPr lang="sk-SK" sz="1600" dirty="0" err="1"/>
              <a:t>pedosféry</a:t>
            </a:r>
            <a:r>
              <a:rPr lang="sk-SK" sz="1600" dirty="0"/>
              <a:t> na: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zonálne</a:t>
            </a:r>
            <a:r>
              <a:rPr lang="sk-SK" sz="1600" b="1" dirty="0"/>
              <a:t> (podmienené bioklimaticky)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intrazonálne</a:t>
            </a:r>
            <a:r>
              <a:rPr lang="sk-SK" sz="1600" b="1" dirty="0"/>
              <a:t> (čiastočne podmienené bioklimaticky)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azonálne</a:t>
            </a:r>
            <a:r>
              <a:rPr lang="sk-SK" sz="1600" b="1" dirty="0"/>
              <a:t> zákonitosti (nepodmienené bioklimaticky)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Pôsobením týchto zákonitostí vznikajú </a:t>
            </a:r>
            <a:r>
              <a:rPr lang="sk-SK" sz="1600" dirty="0" err="1"/>
              <a:t>zonálne</a:t>
            </a:r>
            <a:r>
              <a:rPr lang="sk-SK" sz="1600" dirty="0"/>
              <a:t>, </a:t>
            </a:r>
            <a:r>
              <a:rPr lang="sk-SK" sz="1600" dirty="0" err="1"/>
              <a:t>intrazonálne</a:t>
            </a:r>
            <a:r>
              <a:rPr lang="sk-SK" sz="1600" dirty="0"/>
              <a:t> a </a:t>
            </a:r>
            <a:r>
              <a:rPr lang="sk-SK" sz="1600" dirty="0" err="1"/>
              <a:t>azonálne</a:t>
            </a:r>
            <a:r>
              <a:rPr lang="sk-SK" sz="1600" dirty="0"/>
              <a:t> pôdy</a:t>
            </a:r>
          </a:p>
        </p:txBody>
      </p:sp>
    </p:spTree>
    <p:extLst>
      <p:ext uri="{BB962C8B-B14F-4D97-AF65-F5344CB8AC3E}">
        <p14:creationId xmlns:p14="http://schemas.microsoft.com/office/powerpoint/2010/main" val="10683844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40CBE-A09C-1B54-BECF-7FD142EB5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56BE3E-3D4D-751D-D3CB-B034C4A89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016649B-CA5F-AE55-EA45-A535F8928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117600"/>
            <a:ext cx="11557002" cy="562609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Základné hierarchické úrovne teritoriálnych komplexov: Topická (miestna), </a:t>
            </a:r>
            <a:r>
              <a:rPr lang="sk-SK" sz="1200" dirty="0" err="1"/>
              <a:t>chórická</a:t>
            </a:r>
            <a:r>
              <a:rPr lang="sk-SK" sz="1200" dirty="0"/>
              <a:t> (priestorová),</a:t>
            </a:r>
            <a:br>
              <a:rPr lang="sk-SK" sz="1200" dirty="0"/>
            </a:br>
            <a:r>
              <a:rPr lang="sk-SK" sz="1200" dirty="0"/>
              <a:t>regionálna (oblastná), </a:t>
            </a:r>
            <a:r>
              <a:rPr lang="sk-SK" sz="1200" dirty="0" err="1"/>
              <a:t>subplanetárna</a:t>
            </a:r>
            <a:r>
              <a:rPr lang="sk-SK" sz="1200" dirty="0"/>
              <a:t> (kontinentálna) a planetárna (globálna)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väčšom území sa jednotlivé zložky </a:t>
            </a:r>
            <a:r>
              <a:rPr lang="sk-SK" sz="1200" dirty="0" err="1"/>
              <a:t>fyzickogeografickej</a:t>
            </a:r>
            <a:r>
              <a:rPr lang="sk-SK" sz="1200" dirty="0"/>
              <a:t> sféry organizujú do </a:t>
            </a:r>
            <a:r>
              <a:rPr lang="sk-SK" sz="1200" b="1" dirty="0" err="1"/>
              <a:t>geotopov</a:t>
            </a:r>
            <a:r>
              <a:rPr lang="sk-SK" sz="1200" b="1" dirty="0"/>
              <a:t> </a:t>
            </a:r>
            <a:br>
              <a:rPr lang="sk-SK" sz="1200" b="1" dirty="0"/>
            </a:br>
            <a:r>
              <a:rPr lang="sk-SK" sz="1200" dirty="0"/>
              <a:t>(mapy v mierkach 1:5 000 a 1:10 000) - </a:t>
            </a:r>
            <a:r>
              <a:rPr lang="sk-SK" sz="1200" b="1" dirty="0"/>
              <a:t>elementárne pôdne jednotky</a:t>
            </a:r>
            <a:r>
              <a:rPr lang="sk-SK" sz="1200" dirty="0"/>
              <a:t> (</a:t>
            </a:r>
            <a:r>
              <a:rPr lang="sk-SK" sz="1200" b="1" dirty="0" err="1"/>
              <a:t>pedotopy</a:t>
            </a:r>
            <a:r>
              <a:rPr lang="sk-SK" sz="1200" dirty="0"/>
              <a:t>) </a:t>
            </a:r>
            <a:br>
              <a:rPr lang="sk-SK" sz="1200" dirty="0"/>
            </a:br>
            <a:r>
              <a:rPr lang="sk-SK" sz="1200" dirty="0"/>
              <a:t>a nimi vytvorených </a:t>
            </a:r>
            <a:r>
              <a:rPr lang="sk-SK" sz="1200" b="1" dirty="0"/>
              <a:t>pôdnych komplexov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Pôdne asociácie</a:t>
            </a:r>
            <a:r>
              <a:rPr lang="sk-SK" sz="1200" dirty="0"/>
              <a:t> reprezentujú pôdy v </a:t>
            </a:r>
            <a:r>
              <a:rPr lang="sk-SK" sz="1200" b="1" dirty="0" err="1"/>
              <a:t>mezopriestore</a:t>
            </a:r>
            <a:r>
              <a:rPr lang="sk-SK" sz="1200" b="1" dirty="0"/>
              <a:t> </a:t>
            </a:r>
            <a:r>
              <a:rPr lang="sk-SK" sz="1200" dirty="0"/>
              <a:t>(mapy v mierke 1:25 000 až 1:100 000)  </a:t>
            </a:r>
            <a:br>
              <a:rPr lang="sk-SK" sz="1200" dirty="0"/>
            </a:br>
            <a:r>
              <a:rPr lang="sk-SK" sz="1200" dirty="0"/>
              <a:t>- môžu odzrkadľovať nielen charakter miestnej pôdnej pokrývky ale aj regionálne pôdne pomery </a:t>
            </a:r>
            <a:br>
              <a:rPr lang="sk-SK" sz="1200" dirty="0"/>
            </a:br>
            <a:r>
              <a:rPr lang="sk-SK" sz="1200" dirty="0"/>
              <a:t>a sú vytvárané súbormi pôdnych komplexov podobných vlastností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tejto dimenzii geografického priestoru sa začína prejavovať </a:t>
            </a:r>
            <a:r>
              <a:rPr lang="sk-SK" sz="1200" b="1" dirty="0"/>
              <a:t>predhorská </a:t>
            </a:r>
            <a:r>
              <a:rPr lang="sk-SK" sz="1200" b="1" dirty="0" err="1"/>
              <a:t>zonálnosť</a:t>
            </a:r>
            <a:r>
              <a:rPr lang="sk-SK" sz="1200" b="1" dirty="0"/>
              <a:t> </a:t>
            </a:r>
            <a:r>
              <a:rPr lang="sk-SK" sz="1200" dirty="0"/>
              <a:t>alebo </a:t>
            </a:r>
            <a:r>
              <a:rPr lang="sk-SK" sz="1200" b="1" dirty="0"/>
              <a:t>vertikálna stupňovitosť kotlín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Subplanetárne</a:t>
            </a:r>
            <a:r>
              <a:rPr lang="sk-SK" sz="1200" dirty="0"/>
              <a:t>, resp. </a:t>
            </a:r>
            <a:r>
              <a:rPr lang="sk-SK" sz="1200" b="1" dirty="0"/>
              <a:t>regionálne </a:t>
            </a:r>
            <a:r>
              <a:rPr lang="sk-SK" sz="1200" dirty="0"/>
              <a:t>geografické komplexy sa zachytávajú na mapách malých mierok - Na základe týchto údajov je už možné interpretovať prejavy zákonitosti </a:t>
            </a:r>
            <a:r>
              <a:rPr lang="sk-SK" sz="1200" dirty="0" err="1"/>
              <a:t>makropriestorového</a:t>
            </a:r>
            <a:r>
              <a:rPr lang="sk-SK" sz="1200" dirty="0"/>
              <a:t> usporiadania </a:t>
            </a:r>
            <a:r>
              <a:rPr lang="sk-SK" sz="1200" dirty="0" err="1"/>
              <a:t>pedosféry</a:t>
            </a:r>
            <a:r>
              <a:rPr lang="sk-SK" sz="1200" dirty="0"/>
              <a:t>, tieto prejavy sú výsledkom predovšetkým bioklimaticky podmienených vplyvov, ktoré sa prejavujú v diferenciácii pôdnej pokrývky až na rozsiahlych územiach. Z jednotlivých zákonitostí to je najmä </a:t>
            </a:r>
            <a:r>
              <a:rPr lang="sk-SK" sz="1200" b="1" dirty="0"/>
              <a:t>výšková stupňovitosť (</a:t>
            </a:r>
            <a:r>
              <a:rPr lang="sk-SK" sz="1200" b="1" dirty="0" err="1"/>
              <a:t>zonálnosť</a:t>
            </a:r>
            <a:r>
              <a:rPr lang="sk-SK" sz="1200" b="1" dirty="0"/>
              <a:t>) pôd </a:t>
            </a:r>
            <a:r>
              <a:rPr lang="sk-SK" sz="1200" dirty="0"/>
              <a:t>a </a:t>
            </a:r>
            <a:r>
              <a:rPr lang="sk-SK" sz="1200" dirty="0" err="1"/>
              <a:t>provincionálnosť</a:t>
            </a:r>
            <a:r>
              <a:rPr lang="sk-SK" sz="1200" dirty="0"/>
              <a:t> pôdneho krytu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rámci </a:t>
            </a:r>
            <a:r>
              <a:rPr lang="sk-SK" sz="1200" b="1" dirty="0"/>
              <a:t>celoplanetárneho priestoru </a:t>
            </a:r>
            <a:r>
              <a:rPr lang="sk-SK" sz="1200" dirty="0"/>
              <a:t>Zeme sa naplno prejavujú globálne planetárne zákonitosti rozšírenia pôd. Ide predovšetkým o </a:t>
            </a:r>
            <a:r>
              <a:rPr lang="sk-SK" sz="1200" b="1" dirty="0" err="1"/>
              <a:t>horizonálnu</a:t>
            </a:r>
            <a:r>
              <a:rPr lang="sk-SK" sz="1200" b="1" dirty="0"/>
              <a:t> </a:t>
            </a:r>
            <a:r>
              <a:rPr lang="sk-SK" sz="1200" b="1" dirty="0" err="1"/>
              <a:t>zonálnosť</a:t>
            </a:r>
            <a:r>
              <a:rPr lang="sk-SK" sz="1200" b="1" dirty="0"/>
              <a:t> pôd</a:t>
            </a:r>
            <a:r>
              <a:rPr lang="sk-SK" sz="1200" dirty="0"/>
              <a:t>. V tejto dimenzii sa zobrazujú len </a:t>
            </a:r>
            <a:r>
              <a:rPr lang="sk-SK" sz="1200" dirty="0" err="1"/>
              <a:t>taxóny</a:t>
            </a:r>
            <a:r>
              <a:rPr lang="sk-SK" sz="1200" dirty="0"/>
              <a:t>, ktoré vyjadrujú základné klasifikačné jednotky </a:t>
            </a:r>
            <a:r>
              <a:rPr lang="sk-SK" sz="1200" dirty="0" err="1"/>
              <a:t>pedosféry</a:t>
            </a:r>
            <a:r>
              <a:rPr lang="sk-SK" sz="1200" dirty="0"/>
              <a:t>: referenčné skupiny, triedy textúry, stupne </a:t>
            </a:r>
            <a:r>
              <a:rPr lang="sk-SK" sz="1200" dirty="0" err="1"/>
              <a:t>antropizácie</a:t>
            </a:r>
            <a:r>
              <a:rPr lang="sk-SK" sz="1200" dirty="0"/>
              <a:t> a pod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254E79-342C-0040-9005-F19E0F701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756" y="1279338"/>
            <a:ext cx="4196244" cy="205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5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2A53A-7CF4-36EF-0EF8-E34A90A18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42B9B0-32F7-84A8-F1F1-6E3CB9B2E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pic>
        <p:nvPicPr>
          <p:cNvPr id="5" name="Obrázok 1">
            <a:extLst>
              <a:ext uri="{FF2B5EF4-FFF2-40B4-BE49-F238E27FC236}">
                <a16:creationId xmlns:a16="http://schemas.microsoft.com/office/drawing/2014/main" id="{CB0CFFE7-8B6C-34B6-976F-71FD33F20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4185293" cy="55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ok 2">
            <a:extLst>
              <a:ext uri="{FF2B5EF4-FFF2-40B4-BE49-F238E27FC236}">
                <a16:creationId xmlns:a16="http://schemas.microsoft.com/office/drawing/2014/main" id="{E5197340-8DF4-29DD-7A3E-3C6951CAE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293" y="1225550"/>
            <a:ext cx="4082460" cy="55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">
            <a:extLst>
              <a:ext uri="{FF2B5EF4-FFF2-40B4-BE49-F238E27FC236}">
                <a16:creationId xmlns:a16="http://schemas.microsoft.com/office/drawing/2014/main" id="{75E081DC-997A-7D55-40D3-8694FC213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936" y="1225549"/>
            <a:ext cx="4007860" cy="55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117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FB5D3-5F7B-6C69-9C0B-DD20BEDAC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F202E0-1A34-ECB6-4159-E6B02C708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 fontScale="90000"/>
          </a:bodyPr>
          <a:lstStyle/>
          <a:p>
            <a:r>
              <a:rPr lang="sk-SK" sz="3200" b="1" dirty="0"/>
              <a:t>Hierarchické úrovne pôdnych teritoriálnych komplexov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D2C90C0-119A-6070-A616-33BA875A0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117600"/>
            <a:ext cx="11557002" cy="5626099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Pre </a:t>
            </a:r>
            <a:r>
              <a:rPr lang="sk-SK" sz="1300" dirty="0" err="1"/>
              <a:t>taxóny</a:t>
            </a:r>
            <a:r>
              <a:rPr lang="sk-SK" sz="1300" dirty="0"/>
              <a:t> geografických dimenzií sú charakteristické aj ďalšie morfologické znaky ako je napr. zreteľnosť ich hraníc, tvar a forma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Hranice jednotlivých </a:t>
            </a:r>
            <a:r>
              <a:rPr lang="sk-SK" sz="1300" dirty="0" err="1"/>
              <a:t>taxónov</a:t>
            </a:r>
            <a:r>
              <a:rPr lang="sk-SK" sz="1300" dirty="0"/>
              <a:t> geografických dimenzií sú vo všeobecnosti ľahko alebo ťažšie identifikovateľné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Zreteľnosť hraníc na úrovni jednotlivých dimenzií môžeme označiť ako ostrú, výraznú, neostrú a plynulú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Na topickej úrovni to poukazuje napr. na prepojenosť </a:t>
            </a:r>
            <a:r>
              <a:rPr lang="sk-SK" sz="1300" dirty="0" err="1"/>
              <a:t>pedotopu</a:t>
            </a:r>
            <a:r>
              <a:rPr lang="sk-SK" sz="1300" dirty="0"/>
              <a:t> s okolitými susednými </a:t>
            </a:r>
            <a:r>
              <a:rPr lang="sk-SK" sz="1300" dirty="0" err="1"/>
              <a:t>pedotopmi</a:t>
            </a:r>
            <a:r>
              <a:rPr lang="sk-SK" sz="1300" dirty="0"/>
              <a:t> podmienenú intenzitou zmien v charaktere reliéfu, vegetácie, horniny, hydrologických pomerov, mikroklímy alebo vplyvu človeka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Na území </a:t>
            </a:r>
            <a:r>
              <a:rPr lang="sk-SK" sz="1300" dirty="0" err="1"/>
              <a:t>mikropedochóry</a:t>
            </a:r>
            <a:r>
              <a:rPr lang="sk-SK" sz="1300" dirty="0"/>
              <a:t>, ktorá môže zaberať aj územie administratívnej jednotky, napr. katastrálne územie alebo sídlo, môžu byť pôdy výrazne antropogénne ovplyvnené – v týchto prípadoch sú hranice pôdnych </a:t>
            </a:r>
            <a:r>
              <a:rPr lang="sk-SK" sz="1300" dirty="0" err="1"/>
              <a:t>taxónov</a:t>
            </a:r>
            <a:r>
              <a:rPr lang="sk-SK" sz="1300" dirty="0"/>
              <a:t> často ostré a výrazné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Prevahu neostrých hraníc zaznamenávame pri vyčleňovaní </a:t>
            </a:r>
            <a:r>
              <a:rPr lang="sk-SK" sz="1300" dirty="0" err="1"/>
              <a:t>taxónov</a:t>
            </a:r>
            <a:r>
              <a:rPr lang="sk-SK" sz="1300" dirty="0"/>
              <a:t> kontinentálnych a planetárnych geografických dimenzií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Planetárna dimenzia zahrňuje rozsiahle </a:t>
            </a:r>
            <a:r>
              <a:rPr lang="sk-SK" sz="1300" dirty="0" err="1"/>
              <a:t>fyzickogeografické</a:t>
            </a:r>
            <a:r>
              <a:rPr lang="sk-SK" sz="1300" dirty="0"/>
              <a:t> komplexy, ktoré sa prejavujú ako charakteristické prírodné planetárne ekosystémy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Súčasťou konkrétneho planetárneho </a:t>
            </a:r>
            <a:r>
              <a:rPr lang="sk-SK" sz="1300" dirty="0" err="1"/>
              <a:t>fyzickogeografického</a:t>
            </a:r>
            <a:r>
              <a:rPr lang="sk-SK" sz="1300" dirty="0"/>
              <a:t> komplexu sú rozdielne referenčné skupiny pôd, triedy ich textúry a </a:t>
            </a:r>
            <a:r>
              <a:rPr lang="sk-SK" sz="1300" dirty="0" err="1"/>
              <a:t>pôdotvorné</a:t>
            </a:r>
            <a:r>
              <a:rPr lang="sk-SK" sz="1300" dirty="0"/>
              <a:t> substráty. Preto sú hranice pôdnych </a:t>
            </a:r>
            <a:r>
              <a:rPr lang="sk-SK" sz="1300" dirty="0" err="1"/>
              <a:t>taxónov</a:t>
            </a:r>
            <a:r>
              <a:rPr lang="sk-SK" sz="1300" dirty="0"/>
              <a:t> na mapách malých mierok často odvodené od hraníc ekosystémov, horninového podložia, charakteru reliéfu alebo rozdielnych klimatických podmienok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 err="1"/>
              <a:t>Pedochóry</a:t>
            </a:r>
            <a:r>
              <a:rPr lang="sk-SK" sz="1300" dirty="0"/>
              <a:t> sa zobrazujú na mapách v podobe pôdnych asociácií. Pôdne asociácie majú zreteľnejšie tvary a formy vzájomných vzťahov. Vznik pôdnych asociácií je podmienený predovšetkým nerovnomerným rozložením zrážok, členitosťou terénu, rôznym horninovým zložením alebo </a:t>
            </a:r>
            <a:r>
              <a:rPr lang="sk-SK" sz="1300" dirty="0" err="1"/>
              <a:t>antropizáciou</a:t>
            </a:r>
            <a:r>
              <a:rPr lang="sk-SK" sz="1300" dirty="0"/>
              <a:t> územia. Tvar týchto pôdnych zoskupení môže byť škvrnitý, mozaikový, pásový, koncentrický, vencový, stupňovitý, kopírujúci reliéf, </a:t>
            </a:r>
            <a:r>
              <a:rPr lang="sk-SK" sz="1300" dirty="0" err="1"/>
              <a:t>výbežkovitý</a:t>
            </a:r>
            <a:r>
              <a:rPr lang="sk-SK" sz="1300" dirty="0"/>
              <a:t>, štvorcový, obdĺžnikový...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dirty="0"/>
              <a:t>V rámci regionálnej a planetárnej geografickej dimenzie sú mapované tvary a formy pôdnych zoskupení (štruktúr) vo väčšej miere zastúpené pásmi alebo zónami (horizontálna </a:t>
            </a:r>
            <a:r>
              <a:rPr lang="sk-SK" sz="1300" dirty="0" err="1"/>
              <a:t>zonálnosť</a:t>
            </a:r>
            <a:r>
              <a:rPr lang="sk-SK" sz="1300" dirty="0"/>
              <a:t>, výšková stupňovitosť, </a:t>
            </a:r>
            <a:r>
              <a:rPr lang="sk-SK" sz="1300" dirty="0" err="1"/>
              <a:t>provincionálnosť</a:t>
            </a:r>
            <a:r>
              <a:rPr lang="sk-SK" sz="1300" dirty="0"/>
              <a:t>), prípadne aj škvrnitosťou a </a:t>
            </a:r>
            <a:r>
              <a:rPr lang="sk-SK" sz="1300" dirty="0" err="1"/>
              <a:t>vencovitosťou</a:t>
            </a:r>
            <a:r>
              <a:rPr lang="sk-SK" sz="1300" dirty="0"/>
              <a:t> (členitosť terénu, </a:t>
            </a:r>
            <a:r>
              <a:rPr lang="sk-SK" sz="1300" dirty="0" err="1"/>
              <a:t>hydromorfnosť</a:t>
            </a:r>
            <a:r>
              <a:rPr lang="sk-SK" sz="1300" dirty="0"/>
              <a:t>, substrátové podmienky). Kritériá pre ich ohraničenie sú oveľa subjektívnejšieho charakteru a viac závisia od zvolenej metódy tvorby pôdnych máp kontinentov a pevniny celej našej planéty ako od reálnej diferenciácie pôdnych vlastností na tejto úrovni geografického priestoru.</a:t>
            </a:r>
          </a:p>
        </p:txBody>
      </p:sp>
    </p:spTree>
    <p:extLst>
      <p:ext uri="{BB962C8B-B14F-4D97-AF65-F5344CB8AC3E}">
        <p14:creationId xmlns:p14="http://schemas.microsoft.com/office/powerpoint/2010/main" val="2002500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C3FF4-10BC-5AA0-D297-930B08690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49CE23-FDAA-00CB-0ACE-381094CAA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pt-BR" sz="3200" b="1" dirty="0"/>
              <a:t>Klasifikačné systémy</a:t>
            </a:r>
          </a:p>
        </p:txBody>
      </p:sp>
      <p:pic>
        <p:nvPicPr>
          <p:cNvPr id="3" name="Obrázok 1">
            <a:extLst>
              <a:ext uri="{FF2B5EF4-FFF2-40B4-BE49-F238E27FC236}">
                <a16:creationId xmlns:a16="http://schemas.microsoft.com/office/drawing/2014/main" id="{76F363BD-1346-D74B-7D9D-A24AC44B0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928110"/>
            <a:ext cx="3905250" cy="582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ok 2">
            <a:extLst>
              <a:ext uri="{FF2B5EF4-FFF2-40B4-BE49-F238E27FC236}">
                <a16:creationId xmlns:a16="http://schemas.microsoft.com/office/drawing/2014/main" id="{5EAF81BB-ED40-CC23-2206-85C83C123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63" y="928110"/>
            <a:ext cx="4720602" cy="582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46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ED7C3-30FD-82D8-B2BD-FE5B331C3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8E77CB-8DED-0D5A-3C36-609EB2A94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Pôdny profil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183E9D7-9491-BCF8-C90A-0F7FBC5B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646670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profil</a:t>
            </a:r>
            <a:r>
              <a:rPr lang="sk-SK" sz="1400" dirty="0"/>
              <a:t> - vertikálny prierez tej povrchovej časti zemskej kôry, ktorú zasahuje </a:t>
            </a:r>
            <a:r>
              <a:rPr lang="sk-SK" sz="1400" dirty="0" err="1"/>
              <a:t>pôdotvorný</a:t>
            </a:r>
            <a:r>
              <a:rPr lang="sk-SK" sz="1400" dirty="0"/>
              <a:t> proces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Vplyvom akumulácie, premeny a </a:t>
            </a:r>
            <a:r>
              <a:rPr lang="sk-SK" sz="1400" dirty="0" err="1"/>
              <a:t>translokácie</a:t>
            </a:r>
            <a:r>
              <a:rPr lang="sk-SK" sz="1400" dirty="0"/>
              <a:t> látok nadobúda pôda znaky a vlastnosti, ktorými sa výrazne odlišuje od materskej horniny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 pôdnom profile sa formujú </a:t>
            </a:r>
            <a:r>
              <a:rPr lang="sk-SK" sz="1400" b="1" dirty="0"/>
              <a:t>genetické horizonty</a:t>
            </a:r>
            <a:r>
              <a:rPr lang="sk-SK" sz="1400" dirty="0"/>
              <a:t>, ktoré sú výsledkom špecifického súboru čiastkových procesov prebiehajúcich v 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Každý genetický pôdny horizont má svoje vlastné, len pre neho typické morfologické znaky a vlastnosti, podľa ktorých ho môžeme v teréne opísať a určiť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Morfologické znaky </a:t>
            </a:r>
            <a:r>
              <a:rPr lang="sk-SK" sz="1400" dirty="0"/>
              <a:t>používané na opis pôdneho profilu: </a:t>
            </a:r>
            <a:r>
              <a:rPr lang="sk-SK" sz="1400" b="1" dirty="0"/>
              <a:t>farba, štruktúra</a:t>
            </a:r>
            <a:r>
              <a:rPr lang="sk-SK" sz="1400" dirty="0"/>
              <a:t>, </a:t>
            </a:r>
            <a:r>
              <a:rPr lang="sk-SK" sz="1400" b="1" dirty="0"/>
              <a:t>zrnitosť, </a:t>
            </a:r>
            <a:r>
              <a:rPr lang="sk-SK" sz="1400" b="1" dirty="0" err="1"/>
              <a:t>skeletovitosť</a:t>
            </a:r>
            <a:r>
              <a:rPr lang="sk-SK" sz="1400" b="1" dirty="0"/>
              <a:t>, vlhkosť, konzistencia, novotvary, obsah karbonátov a rozpustných solí, prekorenenie a biologické oživenie, pórovitosť a pukliny, charakter prechodu jedného horizontu do druhého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ABE07909-4A06-F41C-079F-32C53231E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7120" y="114301"/>
            <a:ext cx="5434880" cy="4318686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10847C-8821-F9B7-9D59-060AB1948B2D}"/>
              </a:ext>
            </a:extLst>
          </p:cNvPr>
          <p:cNvSpPr txBox="1"/>
          <p:nvPr/>
        </p:nvSpPr>
        <p:spPr>
          <a:xfrm>
            <a:off x="8384057" y="4362269"/>
            <a:ext cx="279262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sk-SK" dirty="0"/>
          </a:p>
          <a:p>
            <a:r>
              <a:rPr lang="sk-SK" dirty="0"/>
              <a:t>a – nevyzretý humus</a:t>
            </a:r>
          </a:p>
          <a:p>
            <a:r>
              <a:rPr lang="sk-SK" dirty="0"/>
              <a:t>b – vyzretý humus</a:t>
            </a:r>
          </a:p>
          <a:p>
            <a:r>
              <a:rPr lang="sk-SK" dirty="0"/>
              <a:t>c – zvetraná hornina</a:t>
            </a:r>
          </a:p>
          <a:p>
            <a:r>
              <a:rPr lang="sk-SK" dirty="0"/>
              <a:t>d – materská hornina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14429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EF208-3A7D-7762-E42E-D4C6B64C0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940120-DA90-AD4F-B2D3-20D8572EE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horizonty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BF0D153-2F48-C392-A06F-E6089D0FA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76311"/>
            <a:ext cx="7257538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horizont </a:t>
            </a:r>
            <a:r>
              <a:rPr lang="sk-SK" sz="1400" dirty="0"/>
              <a:t>- vrstva pôdy, ktorá má už na prvý pohľad zhodné vonkajšie znaky (farbu a charakter usporiadania, a pri bližšom skúmaní sa preukáže i rovnaké fyzikálne vlastnosti a chemické zloženie danej vrstvy)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Jednotlivé horizonty sa označujú veľkými písmenami abecedy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Typy pôdnych horizontov: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A) horizonty nadložného humusu ( organogénne pôdne horizonty ) - O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B) humózne povrchové horizonty - 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C) vybielené, </a:t>
            </a:r>
            <a:r>
              <a:rPr lang="sk-SK" sz="1200" dirty="0" err="1"/>
              <a:t>eluviálne</a:t>
            </a:r>
            <a:r>
              <a:rPr lang="sk-SK" sz="1200" dirty="0"/>
              <a:t> horizonty - 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D) </a:t>
            </a:r>
            <a:r>
              <a:rPr lang="sk-SK" sz="1200" dirty="0" err="1"/>
              <a:t>kambické</a:t>
            </a:r>
            <a:r>
              <a:rPr lang="sk-SK" sz="1200" dirty="0"/>
              <a:t> horizonty - </a:t>
            </a:r>
            <a:r>
              <a:rPr lang="sk-SK" sz="1200" dirty="0" err="1"/>
              <a:t>Bv</a:t>
            </a:r>
            <a:endParaRPr lang="sk-SK" sz="12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E) </a:t>
            </a:r>
            <a:r>
              <a:rPr lang="sk-SK" sz="1200" dirty="0" err="1"/>
              <a:t>iluviálne</a:t>
            </a:r>
            <a:r>
              <a:rPr lang="sk-SK" sz="1200" dirty="0"/>
              <a:t> horizonty - B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F) horizonty akumulácie karbonátov - Ca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G) horizonty premien a migrácie </a:t>
            </a:r>
            <a:r>
              <a:rPr lang="sk-SK" sz="1200" dirty="0" err="1"/>
              <a:t>hydromorfných</a:t>
            </a:r>
            <a:r>
              <a:rPr lang="sk-SK" sz="1200" dirty="0"/>
              <a:t> pôd - G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H) substrátové horizonty - C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I) horizonty podložných hornín - 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5" name="Picture 4" descr="A close-up of a structure&#10;&#10;AI-generated content may be incorrect.">
            <a:extLst>
              <a:ext uri="{FF2B5EF4-FFF2-40B4-BE49-F238E27FC236}">
                <a16:creationId xmlns:a16="http://schemas.microsoft.com/office/drawing/2014/main" id="{8FA6BB95-D026-AF7E-A329-58F4F7AE7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212" y="0"/>
            <a:ext cx="2284933" cy="3359727"/>
          </a:xfrm>
          <a:prstGeom prst="rect">
            <a:avLst/>
          </a:prstGeom>
        </p:spPr>
      </p:pic>
      <p:pic>
        <p:nvPicPr>
          <p:cNvPr id="8" name="Picture 7" descr="A diagram of different types of clay&#10;&#10;AI-generated content may be incorrect.">
            <a:extLst>
              <a:ext uri="{FF2B5EF4-FFF2-40B4-BE49-F238E27FC236}">
                <a16:creationId xmlns:a16="http://schemas.microsoft.com/office/drawing/2014/main" id="{C9A7AA1F-A0CB-432B-B9E5-2D5FA7E12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993" y="3467849"/>
            <a:ext cx="4779131" cy="335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598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ó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Ió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ó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11598</TotalTime>
  <Words>8746</Words>
  <Application>Microsoft Office PowerPoint</Application>
  <PresentationFormat>Widescreen</PresentationFormat>
  <Paragraphs>579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6" baseType="lpstr">
      <vt:lpstr>Arial</vt:lpstr>
      <vt:lpstr>Calibri</vt:lpstr>
      <vt:lpstr>Century Gothic</vt:lpstr>
      <vt:lpstr>Times New Roman</vt:lpstr>
      <vt:lpstr>Wingdings 3</vt:lpstr>
      <vt:lpstr>Ión</vt:lpstr>
      <vt:lpstr>4. Klasifikačné systémy</vt:lpstr>
      <vt:lpstr>Klasifikačné systémy</vt:lpstr>
      <vt:lpstr>Klasifikačné systémy</vt:lpstr>
      <vt:lpstr>Klasifikačné systémy</vt:lpstr>
      <vt:lpstr>Klasifikačné systémy</vt:lpstr>
      <vt:lpstr>Klasifikačné systémy</vt:lpstr>
      <vt:lpstr>Klasifikačné systémy</vt:lpstr>
      <vt:lpstr>Pôdny profil</vt:lpstr>
      <vt:lpstr>Pôdne horizonty</vt:lpstr>
      <vt:lpstr>Typy pôdny horizontov</vt:lpstr>
      <vt:lpstr>Typy pôdny horizontov</vt:lpstr>
      <vt:lpstr>Typy pôdny horizontov</vt:lpstr>
      <vt:lpstr>Typy pôdny horizontov</vt:lpstr>
      <vt:lpstr>Typy pôdny horizontov</vt:lpstr>
      <vt:lpstr>Typy pôdny horizontov</vt:lpstr>
      <vt:lpstr>Typy pôdny horizontov</vt:lpstr>
      <vt:lpstr>Typy pôdny horizontov</vt:lpstr>
      <vt:lpstr>Typy pôdny horizontov</vt:lpstr>
      <vt:lpstr>Typy pôdny horizontov</vt:lpstr>
      <vt:lpstr>Schémy vybraných pôdnych profilov</vt:lpstr>
      <vt:lpstr>Pôdne skupiny</vt:lpstr>
      <vt:lpstr>Pôdne typy – Litozeme a rankre</vt:lpstr>
      <vt:lpstr>Pôdne typy - Regozem</vt:lpstr>
      <vt:lpstr>Pôdne typy - Fluvizem</vt:lpstr>
      <vt:lpstr>Pôdne typy - Rendzina</vt:lpstr>
      <vt:lpstr>Pôdne typy - Pararendzina</vt:lpstr>
      <vt:lpstr>Pôdne typy - Černozem</vt:lpstr>
      <vt:lpstr>Pôdne typy - Čiernica</vt:lpstr>
      <vt:lpstr>Pôdne typy - Hnedozem</vt:lpstr>
      <vt:lpstr>Pôdne typy - Luvizem</vt:lpstr>
      <vt:lpstr>Pôdne typy - Kambizem</vt:lpstr>
      <vt:lpstr>Pôdne typy - Andozem</vt:lpstr>
      <vt:lpstr>Pôdne typy - Podzol</vt:lpstr>
      <vt:lpstr>Pôdne typy - Pseudoglej</vt:lpstr>
      <vt:lpstr>Pôdne typy - Organozem</vt:lpstr>
      <vt:lpstr>Pôdne typy – Slaniská a Slance</vt:lpstr>
      <vt:lpstr>Pôdne typy – Antrozeme a Kultizeme</vt:lpstr>
      <vt:lpstr>PowerPoint Presentation</vt:lpstr>
      <vt:lpstr>Pôdne druhy</vt:lpstr>
      <vt:lpstr>Pôdne druhy</vt:lpstr>
      <vt:lpstr>Pôdotvorný substrát</vt:lpstr>
      <vt:lpstr>Pôdotvorný substrát</vt:lpstr>
      <vt:lpstr>Pôdotvorný substrát</vt:lpstr>
      <vt:lpstr>Systematický súpis pôd</vt:lpstr>
      <vt:lpstr>Systematický súpis pôd</vt:lpstr>
      <vt:lpstr>Systematický súpis pôd</vt:lpstr>
      <vt:lpstr>Systematický súpis pôd</vt:lpstr>
      <vt:lpstr>Systematický súpis pôd</vt:lpstr>
      <vt:lpstr>Terra rosy</vt:lpstr>
      <vt:lpstr>Terra rosy</vt:lpstr>
      <vt:lpstr>Vývoj pôd v holocéne</vt:lpstr>
      <vt:lpstr>Vývoj pôd v holocéne</vt:lpstr>
      <vt:lpstr>PowerPoint Presentation</vt:lpstr>
      <vt:lpstr>Vývoj pôd v holocéne</vt:lpstr>
      <vt:lpstr>Hierarchické úrovne pôdnych teritoriálnych komplexov</vt:lpstr>
      <vt:lpstr>Hierarchické úrovne pôdnych teritoriálnych komplexov</vt:lpstr>
      <vt:lpstr>Hierarchické úrovne pôdnych teritoriálnych komplexov</vt:lpstr>
      <vt:lpstr>Hierarchické úrovne pôdnych teritoriálnych komplexov</vt:lpstr>
      <vt:lpstr>Hierarchické úrovne pôdnych teritoriálnych komplexov</vt:lpstr>
      <vt:lpstr>Hierarchické úrovne pôdnych teritoriálnych komplexov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Geografia atmosféry  a hydrosféry</dc:title>
  <dc:creator>Jozef Šupinský</dc:creator>
  <cp:lastModifiedBy>Jozef Šupinský</cp:lastModifiedBy>
  <cp:revision>183</cp:revision>
  <dcterms:created xsi:type="dcterms:W3CDTF">2022-09-18T09:08:28Z</dcterms:created>
  <dcterms:modified xsi:type="dcterms:W3CDTF">2025-03-11T11:28:09Z</dcterms:modified>
</cp:coreProperties>
</file>