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 id="308" r:id="rId3"/>
    <p:sldId id="333" r:id="rId4"/>
    <p:sldId id="334" r:id="rId5"/>
    <p:sldId id="337" r:id="rId6"/>
    <p:sldId id="309" r:id="rId7"/>
    <p:sldId id="341" r:id="rId8"/>
    <p:sldId id="342" r:id="rId9"/>
    <p:sldId id="310" r:id="rId10"/>
    <p:sldId id="328" r:id="rId11"/>
    <p:sldId id="329" r:id="rId12"/>
    <p:sldId id="315" r:id="rId13"/>
    <p:sldId id="365" r:id="rId14"/>
    <p:sldId id="367" r:id="rId15"/>
    <p:sldId id="368" r:id="rId16"/>
    <p:sldId id="369"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6" r:id="rId30"/>
    <p:sldId id="387" r:id="rId31"/>
    <p:sldId id="382" r:id="rId32"/>
    <p:sldId id="383" r:id="rId33"/>
    <p:sldId id="384" r:id="rId34"/>
    <p:sldId id="385" r:id="rId35"/>
    <p:sldId id="316" r:id="rId36"/>
    <p:sldId id="389" r:id="rId37"/>
    <p:sldId id="390" r:id="rId38"/>
    <p:sldId id="391" r:id="rId39"/>
    <p:sldId id="392" r:id="rId40"/>
    <p:sldId id="393" r:id="rId41"/>
    <p:sldId id="394" r:id="rId42"/>
    <p:sldId id="395" r:id="rId43"/>
    <p:sldId id="396" r:id="rId44"/>
    <p:sldId id="397" r:id="rId45"/>
    <p:sldId id="398" r:id="rId46"/>
    <p:sldId id="399" r:id="rId47"/>
    <p:sldId id="400" r:id="rId48"/>
    <p:sldId id="401" r:id="rId49"/>
    <p:sldId id="402" r:id="rId50"/>
    <p:sldId id="403" r:id="rId51"/>
    <p:sldId id="405" r:id="rId52"/>
    <p:sldId id="407" r:id="rId53"/>
    <p:sldId id="425" r:id="rId54"/>
    <p:sldId id="408" r:id="rId55"/>
    <p:sldId id="409" r:id="rId56"/>
    <p:sldId id="426" r:id="rId57"/>
    <p:sldId id="427" r:id="rId58"/>
    <p:sldId id="429" r:id="rId59"/>
    <p:sldId id="428" r:id="rId60"/>
    <p:sldId id="410" r:id="rId61"/>
    <p:sldId id="411" r:id="rId62"/>
    <p:sldId id="412" r:id="rId63"/>
    <p:sldId id="413" r:id="rId64"/>
    <p:sldId id="414" r:id="rId65"/>
    <p:sldId id="415" r:id="rId66"/>
    <p:sldId id="416" r:id="rId67"/>
    <p:sldId id="430" r:id="rId68"/>
    <p:sldId id="417" r:id="rId69"/>
    <p:sldId id="418" r:id="rId70"/>
    <p:sldId id="419" r:id="rId71"/>
    <p:sldId id="431" r:id="rId72"/>
    <p:sldId id="432" r:id="rId73"/>
    <p:sldId id="420" r:id="rId74"/>
    <p:sldId id="434" r:id="rId75"/>
    <p:sldId id="421" r:id="rId76"/>
    <p:sldId id="435" r:id="rId77"/>
    <p:sldId id="424" r:id="rId78"/>
    <p:sldId id="433"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vetlý štý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94660"/>
  </p:normalViewPr>
  <p:slideViewPr>
    <p:cSldViewPr snapToGrid="0" showGuides="1">
      <p:cViewPr varScale="1">
        <p:scale>
          <a:sx n="155" d="100"/>
          <a:sy n="155" d="100"/>
        </p:scale>
        <p:origin x="360" y="150"/>
      </p:cViewPr>
      <p:guideLst>
        <p:guide orient="horz" pos="129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sk-SK"/>
              <a:t>Kliknutím upravte štýl predlohy nadpisu</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848737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10. 3. 2025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032476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ov a po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sk-SK"/>
              <a:t>Kliknutím upravte štýl predlohy nadpisu</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37335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onuka s popiso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sk-SK"/>
              <a:t>Kliknutím upravte štýl predlohy nadpisu</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sk-SK"/>
              <a:t>Kliknite sem a upravte štýly predlohy textu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0110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s názv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100514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ĺpe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709457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tĺpec s obrázk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658196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nchor="t" anchorCtr="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387452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753998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428842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41275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040142C4-5240-4E93-8775-A104028A75FC}" type="datetimeFigureOut">
              <a:rPr lang="sk-SK" smtClean="0"/>
              <a:t>10. 3. 2025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26132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k-SK"/>
              <a:t>Kliknutím upravte štýl predlohy nadpisu</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040142C4-5240-4E93-8775-A104028A75FC}" type="datetimeFigureOut">
              <a:rPr lang="sk-SK" smtClean="0"/>
              <a:t>10. 3. 2025</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52885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7" name="Date Placeholder 2"/>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3"/>
          <p:cNvSpPr>
            <a:spLocks noGrp="1"/>
          </p:cNvSpPr>
          <p:nvPr>
            <p:ph type="ftr" sz="quarter" idx="11"/>
          </p:nvPr>
        </p:nvSpPr>
        <p:spPr/>
        <p:txBody>
          <a:bodyPr/>
          <a:lstStyle/>
          <a:p>
            <a:endParaRPr lang="sk-SK"/>
          </a:p>
        </p:txBody>
      </p:sp>
      <p:sp>
        <p:nvSpPr>
          <p:cNvPr id="6" name="Slide Number Placeholder 4"/>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53681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2"/>
          <p:cNvSpPr>
            <a:spLocks noGrp="1"/>
          </p:cNvSpPr>
          <p:nvPr>
            <p:ph type="ftr" sz="quarter" idx="11"/>
          </p:nvPr>
        </p:nvSpPr>
        <p:spPr/>
        <p:txBody>
          <a:bodyPr/>
          <a:lstStyle/>
          <a:p>
            <a:endParaRPr lang="sk-SK"/>
          </a:p>
        </p:txBody>
      </p:sp>
      <p:sp>
        <p:nvSpPr>
          <p:cNvPr id="6" name="Slide Number Placeholder 3"/>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798884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sk-SK"/>
              <a:t>Kliknutím upravte štýl predlohy nadpisu</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7" name="Date Placeholder 4"/>
          <p:cNvSpPr>
            <a:spLocks noGrp="1"/>
          </p:cNvSpPr>
          <p:nvPr>
            <p:ph type="dt" sz="half" idx="10"/>
          </p:nvPr>
        </p:nvSpPr>
        <p:spPr/>
        <p:txBody>
          <a:bodyPr/>
          <a:lstStyle/>
          <a:p>
            <a:fld id="{040142C4-5240-4E93-8775-A104028A75FC}" type="datetimeFigureOut">
              <a:rPr lang="sk-SK" smtClean="0"/>
              <a:t>10. 3. 2025</a:t>
            </a:fld>
            <a:endParaRPr lang="sk-SK"/>
          </a:p>
        </p:txBody>
      </p:sp>
      <p:sp>
        <p:nvSpPr>
          <p:cNvPr id="5" name="Footer Placeholder 5"/>
          <p:cNvSpPr>
            <a:spLocks noGrp="1"/>
          </p:cNvSpPr>
          <p:nvPr>
            <p:ph type="ftr" sz="quarter" idx="11"/>
          </p:nvPr>
        </p:nvSpPr>
        <p:spPr/>
        <p:txBody>
          <a:bodyPr/>
          <a:lstStyle/>
          <a:p>
            <a:endParaRPr lang="sk-SK"/>
          </a:p>
        </p:txBody>
      </p:sp>
      <p:sp>
        <p:nvSpPr>
          <p:cNvPr id="6"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18524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10. 3. 2025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61785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sk-SK"/>
              <a:t>Kliknutím upravte štýl predlohy nadpisu</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40142C4-5240-4E93-8775-A104028A75FC}" type="datetimeFigureOut">
              <a:rPr lang="sk-SK" smtClean="0"/>
              <a:t>10. 3. 2025</a:t>
            </a:fld>
            <a:endParaRPr lang="sk-SK"/>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sk-SK"/>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F21CC86-FD7F-4B68-B3FB-F80256CEA390}" type="slidenum">
              <a:rPr lang="sk-SK" smtClean="0"/>
              <a:t>‹#›</a:t>
            </a:fld>
            <a:endParaRPr lang="sk-SK"/>
          </a:p>
        </p:txBody>
      </p:sp>
    </p:spTree>
    <p:extLst>
      <p:ext uri="{BB962C8B-B14F-4D97-AF65-F5344CB8AC3E}">
        <p14:creationId xmlns:p14="http://schemas.microsoft.com/office/powerpoint/2010/main" val="309609720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5BEB97A-F669-D357-E728-A0692B908C56}"/>
              </a:ext>
            </a:extLst>
          </p:cNvPr>
          <p:cNvSpPr>
            <a:spLocks noGrp="1"/>
          </p:cNvSpPr>
          <p:nvPr>
            <p:ph type="ctrTitle"/>
          </p:nvPr>
        </p:nvSpPr>
        <p:spPr>
          <a:xfrm>
            <a:off x="5192793" y="2514600"/>
            <a:ext cx="5930819" cy="1943100"/>
          </a:xfrm>
        </p:spPr>
        <p:txBody>
          <a:bodyPr>
            <a:normAutofit/>
          </a:bodyPr>
          <a:lstStyle/>
          <a:p>
            <a:pPr algn="ctr">
              <a:lnSpc>
                <a:spcPct val="90000"/>
              </a:lnSpc>
            </a:pPr>
            <a:r>
              <a:rPr lang="sk-SK" sz="6100" b="1" dirty="0">
                <a:solidFill>
                  <a:srgbClr val="EBEBEB"/>
                </a:solidFill>
                <a:effectLst>
                  <a:outerShdw blurRad="38100" dist="38100" dir="2700000" algn="tl">
                    <a:srgbClr val="000000">
                      <a:alpha val="43137"/>
                    </a:srgbClr>
                  </a:outerShdw>
                </a:effectLst>
              </a:rPr>
              <a:t>3. Zloženie a vlastnosti pôdy</a:t>
            </a:r>
          </a:p>
        </p:txBody>
      </p:sp>
      <p:sp>
        <p:nvSpPr>
          <p:cNvPr id="11"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3" name="Freeform: Shape 12">
            <a:extLst>
              <a:ext uri="{FF2B5EF4-FFF2-40B4-BE49-F238E27FC236}">
                <a16:creationId xmlns:a16="http://schemas.microsoft.com/office/drawing/2014/main" id="{09811DF6-66E4-43D5-B564-315179653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81964" cy="6858000"/>
          </a:xfrm>
          <a:custGeom>
            <a:avLst/>
            <a:gdLst>
              <a:gd name="connsiteX0" fmla="*/ 3137249 w 4481964"/>
              <a:gd name="connsiteY0" fmla="*/ 0 h 6858000"/>
              <a:gd name="connsiteX1" fmla="*/ 4480787 w 4481964"/>
              <a:gd name="connsiteY1" fmla="*/ 0 h 6858000"/>
              <a:gd name="connsiteX2" fmla="*/ 4455742 w 4481964"/>
              <a:gd name="connsiteY2" fmla="*/ 155676 h 6858000"/>
              <a:gd name="connsiteX3" fmla="*/ 4431873 w 4481964"/>
              <a:gd name="connsiteY3" fmla="*/ 310667 h 6858000"/>
              <a:gd name="connsiteX4" fmla="*/ 4408509 w 4481964"/>
              <a:gd name="connsiteY4" fmla="*/ 466344 h 6858000"/>
              <a:gd name="connsiteX5" fmla="*/ 4388506 w 4481964"/>
              <a:gd name="connsiteY5" fmla="*/ 622706 h 6858000"/>
              <a:gd name="connsiteX6" fmla="*/ 4368335 w 4481964"/>
              <a:gd name="connsiteY6" fmla="*/ 778383 h 6858000"/>
              <a:gd name="connsiteX7" fmla="*/ 4349509 w 4481964"/>
              <a:gd name="connsiteY7" fmla="*/ 934745 h 6858000"/>
              <a:gd name="connsiteX8" fmla="*/ 4333373 w 4481964"/>
              <a:gd name="connsiteY8" fmla="*/ 1089050 h 6858000"/>
              <a:gd name="connsiteX9" fmla="*/ 4318077 w 4481964"/>
              <a:gd name="connsiteY9" fmla="*/ 1245413 h 6858000"/>
              <a:gd name="connsiteX10" fmla="*/ 4304125 w 4481964"/>
              <a:gd name="connsiteY10" fmla="*/ 1401089 h 6858000"/>
              <a:gd name="connsiteX11" fmla="*/ 4292023 w 4481964"/>
              <a:gd name="connsiteY11" fmla="*/ 1554023 h 6858000"/>
              <a:gd name="connsiteX12" fmla="*/ 4279920 w 4481964"/>
              <a:gd name="connsiteY12" fmla="*/ 1709013 h 6858000"/>
              <a:gd name="connsiteX13" fmla="*/ 4269835 w 4481964"/>
              <a:gd name="connsiteY13" fmla="*/ 1861947 h 6858000"/>
              <a:gd name="connsiteX14" fmla="*/ 4261935 w 4481964"/>
              <a:gd name="connsiteY14" fmla="*/ 2014880 h 6858000"/>
              <a:gd name="connsiteX15" fmla="*/ 4253698 w 4481964"/>
              <a:gd name="connsiteY15" fmla="*/ 2167128 h 6858000"/>
              <a:gd name="connsiteX16" fmla="*/ 4246807 w 4481964"/>
              <a:gd name="connsiteY16" fmla="*/ 2318004 h 6858000"/>
              <a:gd name="connsiteX17" fmla="*/ 4241932 w 4481964"/>
              <a:gd name="connsiteY17" fmla="*/ 2467508 h 6858000"/>
              <a:gd name="connsiteX18" fmla="*/ 4237730 w 4481964"/>
              <a:gd name="connsiteY18" fmla="*/ 2617013 h 6858000"/>
              <a:gd name="connsiteX19" fmla="*/ 4233696 w 4481964"/>
              <a:gd name="connsiteY19" fmla="*/ 2765145 h 6858000"/>
              <a:gd name="connsiteX20" fmla="*/ 4231847 w 4481964"/>
              <a:gd name="connsiteY20" fmla="*/ 2911221 h 6858000"/>
              <a:gd name="connsiteX21" fmla="*/ 4229830 w 4481964"/>
              <a:gd name="connsiteY21" fmla="*/ 3057296 h 6858000"/>
              <a:gd name="connsiteX22" fmla="*/ 4228821 w 4481964"/>
              <a:gd name="connsiteY22" fmla="*/ 3201314 h 6858000"/>
              <a:gd name="connsiteX23" fmla="*/ 4229830 w 4481964"/>
              <a:gd name="connsiteY23" fmla="*/ 3343960 h 6858000"/>
              <a:gd name="connsiteX24" fmla="*/ 4229830 w 4481964"/>
              <a:gd name="connsiteY24" fmla="*/ 3485235 h 6858000"/>
              <a:gd name="connsiteX25" fmla="*/ 4231847 w 4481964"/>
              <a:gd name="connsiteY25" fmla="*/ 3625138 h 6858000"/>
              <a:gd name="connsiteX26" fmla="*/ 4234872 w 4481964"/>
              <a:gd name="connsiteY26" fmla="*/ 3762298 h 6858000"/>
              <a:gd name="connsiteX27" fmla="*/ 4237730 w 4481964"/>
              <a:gd name="connsiteY27" fmla="*/ 3898087 h 6858000"/>
              <a:gd name="connsiteX28" fmla="*/ 4240924 w 4481964"/>
              <a:gd name="connsiteY28" fmla="*/ 4031132 h 6858000"/>
              <a:gd name="connsiteX29" fmla="*/ 4245798 w 4481964"/>
              <a:gd name="connsiteY29" fmla="*/ 4163491 h 6858000"/>
              <a:gd name="connsiteX30" fmla="*/ 4251009 w 4481964"/>
              <a:gd name="connsiteY30" fmla="*/ 4293793 h 6858000"/>
              <a:gd name="connsiteX31" fmla="*/ 4255715 w 4481964"/>
              <a:gd name="connsiteY31" fmla="*/ 4421352 h 6858000"/>
              <a:gd name="connsiteX32" fmla="*/ 4268995 w 4481964"/>
              <a:gd name="connsiteY32" fmla="*/ 4670298 h 6858000"/>
              <a:gd name="connsiteX33" fmla="*/ 4283114 w 4481964"/>
              <a:gd name="connsiteY33" fmla="*/ 4908956 h 6858000"/>
              <a:gd name="connsiteX34" fmla="*/ 4297906 w 4481964"/>
              <a:gd name="connsiteY34" fmla="*/ 5138013 h 6858000"/>
              <a:gd name="connsiteX35" fmla="*/ 4314211 w 4481964"/>
              <a:gd name="connsiteY35" fmla="*/ 5354726 h 6858000"/>
              <a:gd name="connsiteX36" fmla="*/ 4331188 w 4481964"/>
              <a:gd name="connsiteY36" fmla="*/ 5561838 h 6858000"/>
              <a:gd name="connsiteX37" fmla="*/ 4349509 w 4481964"/>
              <a:gd name="connsiteY37" fmla="*/ 5753862 h 6858000"/>
              <a:gd name="connsiteX38" fmla="*/ 4367495 w 4481964"/>
              <a:gd name="connsiteY38" fmla="*/ 5934227 h 6858000"/>
              <a:gd name="connsiteX39" fmla="*/ 4385480 w 4481964"/>
              <a:gd name="connsiteY39" fmla="*/ 6100191 h 6858000"/>
              <a:gd name="connsiteX40" fmla="*/ 4402457 w 4481964"/>
              <a:gd name="connsiteY40" fmla="*/ 6252438 h 6858000"/>
              <a:gd name="connsiteX41" fmla="*/ 4418594 w 4481964"/>
              <a:gd name="connsiteY41" fmla="*/ 6387541 h 6858000"/>
              <a:gd name="connsiteX42" fmla="*/ 4433890 w 4481964"/>
              <a:gd name="connsiteY42" fmla="*/ 6509613 h 6858000"/>
              <a:gd name="connsiteX43" fmla="*/ 4446665 w 4481964"/>
              <a:gd name="connsiteY43" fmla="*/ 6612483 h 6858000"/>
              <a:gd name="connsiteX44" fmla="*/ 4458767 w 4481964"/>
              <a:gd name="connsiteY44" fmla="*/ 6698894 h 6858000"/>
              <a:gd name="connsiteX45" fmla="*/ 4476081 w 4481964"/>
              <a:gd name="connsiteY45" fmla="*/ 6817538 h 6858000"/>
              <a:gd name="connsiteX46" fmla="*/ 4481964 w 4481964"/>
              <a:gd name="connsiteY46" fmla="*/ 6858000 h 6858000"/>
              <a:gd name="connsiteX47" fmla="*/ 3577807 w 4481964"/>
              <a:gd name="connsiteY47" fmla="*/ 6858000 h 6858000"/>
              <a:gd name="connsiteX48" fmla="*/ 3577807 w 4481964"/>
              <a:gd name="connsiteY48" fmla="*/ 6858000 h 6858000"/>
              <a:gd name="connsiteX49" fmla="*/ 0 w 4481964"/>
              <a:gd name="connsiteY49" fmla="*/ 6858000 h 6858000"/>
              <a:gd name="connsiteX50" fmla="*/ 0 w 4481964"/>
              <a:gd name="connsiteY50" fmla="*/ 0 h 6858000"/>
              <a:gd name="connsiteX51" fmla="*/ 3137249 w 448196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81964" h="6858000">
                <a:moveTo>
                  <a:pt x="3137249" y="0"/>
                </a:move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3577807" y="6858000"/>
                </a:lnTo>
                <a:lnTo>
                  <a:pt x="0" y="6858000"/>
                </a:lnTo>
                <a:lnTo>
                  <a:pt x="0" y="0"/>
                </a:lnTo>
                <a:lnTo>
                  <a:pt x="313724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sk-SK"/>
          </a:p>
        </p:txBody>
      </p:sp>
      <p:sp>
        <p:nvSpPr>
          <p:cNvPr id="4" name="BlokTextu 3">
            <a:extLst>
              <a:ext uri="{FF2B5EF4-FFF2-40B4-BE49-F238E27FC236}">
                <a16:creationId xmlns:a16="http://schemas.microsoft.com/office/drawing/2014/main" id="{D0E2AA1F-BC88-CFDA-D2FD-1C20D187620C}"/>
              </a:ext>
            </a:extLst>
          </p:cNvPr>
          <p:cNvSpPr txBox="1"/>
          <p:nvPr/>
        </p:nvSpPr>
        <p:spPr>
          <a:xfrm>
            <a:off x="8062126" y="6153779"/>
            <a:ext cx="4129874" cy="461665"/>
          </a:xfrm>
          <a:prstGeom prst="rect">
            <a:avLst/>
          </a:prstGeom>
          <a:noFill/>
        </p:spPr>
        <p:txBody>
          <a:bodyPr wrap="square">
            <a:spAutoFit/>
          </a:bodyPr>
          <a:lstStyle/>
          <a:p>
            <a:r>
              <a:rPr lang="sk-SK" sz="2400" b="1" dirty="0">
                <a:solidFill>
                  <a:schemeClr val="bg1">
                    <a:lumMod val="85000"/>
                  </a:schemeClr>
                </a:solidFill>
              </a:rPr>
              <a:t>Mgr. Jozef Šupinský PhD.</a:t>
            </a:r>
          </a:p>
        </p:txBody>
      </p:sp>
      <p:pic>
        <p:nvPicPr>
          <p:cNvPr id="8" name="Picture 7" descr="A green plant growing out of a dirt ground&#10;&#10;AI-generated content may be incorrect.">
            <a:extLst>
              <a:ext uri="{FF2B5EF4-FFF2-40B4-BE49-F238E27FC236}">
                <a16:creationId xmlns:a16="http://schemas.microsoft.com/office/drawing/2014/main" id="{272E2E3C-0598-DC92-A19B-C3972D879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481" y="2048309"/>
            <a:ext cx="2761382" cy="2761382"/>
          </a:xfrm>
          <a:prstGeom prst="rect">
            <a:avLst/>
          </a:prstGeom>
        </p:spPr>
      </p:pic>
    </p:spTree>
    <p:extLst>
      <p:ext uri="{BB962C8B-B14F-4D97-AF65-F5344CB8AC3E}">
        <p14:creationId xmlns:p14="http://schemas.microsoft.com/office/powerpoint/2010/main" val="814247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0075E-AB0B-FA4A-066D-7C007DE72D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1DAF1D-CBC4-B8C7-A51B-84C8F8C86BA0}"/>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DAEAEEC-E031-1F71-1F3E-F4E6C298F806}"/>
              </a:ext>
            </a:extLst>
          </p:cNvPr>
          <p:cNvSpPr>
            <a:spLocks noGrp="1"/>
          </p:cNvSpPr>
          <p:nvPr>
            <p:ph idx="1"/>
          </p:nvPr>
        </p:nvSpPr>
        <p:spPr>
          <a:xfrm>
            <a:off x="391297" y="946562"/>
            <a:ext cx="5811383" cy="5661210"/>
          </a:xfrm>
        </p:spPr>
        <p:txBody>
          <a:bodyPr>
            <a:noAutofit/>
          </a:bodyPr>
          <a:lstStyle/>
          <a:p>
            <a:pPr>
              <a:lnSpc>
                <a:spcPct val="150000"/>
              </a:lnSpc>
              <a:buClr>
                <a:schemeClr val="tx2">
                  <a:lumMod val="75000"/>
                </a:schemeClr>
              </a:buClr>
            </a:pPr>
            <a:r>
              <a:rPr lang="sk-SK" sz="1600" b="1" dirty="0"/>
              <a:t>Skelet</a:t>
            </a:r>
            <a:r>
              <a:rPr lang="sk-SK" sz="1600" dirty="0"/>
              <a:t> predstavuje súhrn úlomkov minerálov a hornín väčších ako 2 mm</a:t>
            </a:r>
          </a:p>
          <a:p>
            <a:pPr>
              <a:lnSpc>
                <a:spcPct val="150000"/>
              </a:lnSpc>
              <a:buClr>
                <a:schemeClr val="tx2">
                  <a:lumMod val="75000"/>
                </a:schemeClr>
              </a:buClr>
            </a:pPr>
            <a:r>
              <a:rPr lang="sk-SK" sz="1600" dirty="0"/>
              <a:t>Treba venovať pozornosť jeho mineralogickému zloženiu a taktiež i tvaru úlomkov</a:t>
            </a:r>
          </a:p>
          <a:p>
            <a:pPr>
              <a:lnSpc>
                <a:spcPct val="150000"/>
              </a:lnSpc>
              <a:buClr>
                <a:schemeClr val="tx2">
                  <a:lumMod val="75000"/>
                </a:schemeClr>
              </a:buClr>
            </a:pPr>
            <a:r>
              <a:rPr lang="sk-SK" sz="1600" dirty="0" err="1"/>
              <a:t>Ostrohranný</a:t>
            </a:r>
            <a:r>
              <a:rPr lang="sk-SK" sz="1600" dirty="0"/>
              <a:t>, neobrúsený a nezaoblený skelet svedčí o tom, že ide o uloženiny ležiace na mieste vzniku (in situ) alebo transportované len na malú vzdialenosť</a:t>
            </a:r>
          </a:p>
          <a:p>
            <a:pPr>
              <a:lnSpc>
                <a:spcPct val="150000"/>
              </a:lnSpc>
              <a:buClr>
                <a:schemeClr val="tx2">
                  <a:lumMod val="75000"/>
                </a:schemeClr>
              </a:buClr>
            </a:pPr>
            <a:r>
              <a:rPr lang="sk-SK" sz="1600" dirty="0"/>
              <a:t>Vysoké zastúpenie skeletu sťažuje spracovanie pôd. Pôda má nízku sorpčnú schopnosť, retenčnú vodnú kapacitu, a tiež neuvoľňuje skoro žiadne živiny pre rastliny</a:t>
            </a:r>
          </a:p>
        </p:txBody>
      </p:sp>
      <p:pic>
        <p:nvPicPr>
          <p:cNvPr id="3" name="Picture 5" descr="fig3">
            <a:extLst>
              <a:ext uri="{FF2B5EF4-FFF2-40B4-BE49-F238E27FC236}">
                <a16:creationId xmlns:a16="http://schemas.microsoft.com/office/drawing/2014/main" id="{82BA23DC-12F1-2F97-EFFB-BA7187F71D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8526" y="1645900"/>
            <a:ext cx="5268275" cy="458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542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1C9FE-B6B1-6717-E337-F29AAB20227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773002-7461-F7F1-1138-6DECCB14AF3C}"/>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69A6B585-996D-FAB5-665C-C06AB14B149E}"/>
              </a:ext>
            </a:extLst>
          </p:cNvPr>
          <p:cNvSpPr>
            <a:spLocks noGrp="1"/>
          </p:cNvSpPr>
          <p:nvPr>
            <p:ph idx="1"/>
          </p:nvPr>
        </p:nvSpPr>
        <p:spPr>
          <a:xfrm>
            <a:off x="391297" y="946562"/>
            <a:ext cx="10185263" cy="5661210"/>
          </a:xfrm>
        </p:spPr>
        <p:txBody>
          <a:bodyPr>
            <a:noAutofit/>
          </a:bodyPr>
          <a:lstStyle/>
          <a:p>
            <a:pPr>
              <a:lnSpc>
                <a:spcPct val="150000"/>
              </a:lnSpc>
              <a:buClr>
                <a:schemeClr val="tx2">
                  <a:lumMod val="75000"/>
                </a:schemeClr>
              </a:buClr>
            </a:pPr>
            <a:r>
              <a:rPr lang="sk-SK" sz="1200" b="1" dirty="0"/>
              <a:t>Piesok </a:t>
            </a:r>
            <a:r>
              <a:rPr lang="sk-SK" sz="1200" dirty="0"/>
              <a:t>má pre svoj malý aktívny povrch nízku schopnosť pútať živiny a vodu. Svojou zrnitosťou vytvára nekapilárne pôdy a spôsobuje vysokú priepustnosť vody a vzduchu v pôde a tým aj jej silné vysušovanie. Zrná piesku pri navlhčení kvapalinou nenapučiavajú. V obsahu piesku je dôležité rozlišovať jeho mineralogické zloženie, od ktorého závisí ďalšie zvetrávanie a uvoľňovanie živín pre rastliny.</a:t>
            </a:r>
          </a:p>
          <a:p>
            <a:pPr>
              <a:lnSpc>
                <a:spcPct val="150000"/>
              </a:lnSpc>
              <a:buClr>
                <a:schemeClr val="tx2">
                  <a:lumMod val="75000"/>
                </a:schemeClr>
              </a:buClr>
            </a:pPr>
            <a:r>
              <a:rPr lang="sk-SK" sz="1200" dirty="0"/>
              <a:t>Činnosť mikroorganizmov je vysoká, humus sa rýchlo oxiduje a živiny sa ľahko vyplavujú</a:t>
            </a:r>
          </a:p>
          <a:p>
            <a:pPr>
              <a:lnSpc>
                <a:spcPct val="150000"/>
              </a:lnSpc>
              <a:buClr>
                <a:schemeClr val="tx2">
                  <a:lumMod val="75000"/>
                </a:schemeClr>
              </a:buClr>
            </a:pPr>
            <a:r>
              <a:rPr lang="sk-SK" sz="1200" b="1" dirty="0"/>
              <a:t>Prach</a:t>
            </a:r>
            <a:r>
              <a:rPr lang="sk-SK" sz="1200" dirty="0"/>
              <a:t> má väčší povrch zŕn ako piesok, a preto priaznivejšie ovplyvňuje viazanie živín aj vody. Umožňuje lepšie prijímanie vody a vzduchu do pôdy a ich lepšie premiestňovanie. </a:t>
            </a:r>
          </a:p>
          <a:p>
            <a:pPr>
              <a:lnSpc>
                <a:spcPct val="150000"/>
              </a:lnSpc>
              <a:buClr>
                <a:schemeClr val="tx2">
                  <a:lumMod val="75000"/>
                </a:schemeClr>
              </a:buClr>
            </a:pPr>
            <a:r>
              <a:rPr lang="sk-SK" sz="1200" dirty="0"/>
              <a:t>Voda dobre vsakuje a udrží sa dlhší čas, ale aj pomerne rýchlo vzlína a do značnej výšky. Zadržanú vodu pomerne ľahko odovzdáva rastlinám. Pôdy s vyšším obsahom prachových častíc (hlinité) majú veľmi priaznivé </a:t>
            </a:r>
            <a:r>
              <a:rPr lang="sk-SK" sz="1200" dirty="0" err="1"/>
              <a:t>fyzikálno</a:t>
            </a:r>
            <a:r>
              <a:rPr lang="sk-SK" sz="1200" dirty="0"/>
              <a:t>–chemické a biologické vlastnosti a taktiež dobrý vodný, vzdušný a tepelný režim.</a:t>
            </a:r>
          </a:p>
          <a:p>
            <a:pPr>
              <a:lnSpc>
                <a:spcPct val="150000"/>
              </a:lnSpc>
              <a:buClr>
                <a:schemeClr val="tx2">
                  <a:lumMod val="75000"/>
                </a:schemeClr>
              </a:buClr>
            </a:pPr>
            <a:r>
              <a:rPr lang="sk-SK" sz="1200" b="1" dirty="0"/>
              <a:t>Íl </a:t>
            </a:r>
            <a:r>
              <a:rPr lang="sk-SK" sz="1200" dirty="0"/>
              <a:t>sa vyznačuje sa najväčším povrchom zŕn a zároveň je nositeľom elektrického náboja. Preto na povrchu ílových častíc môžu prebiehať povrchové javy ako sorpcia živín a vody. Okrem toho obmedzuje prevzdušnenie pôdy a príjem i pohyb vody. </a:t>
            </a:r>
          </a:p>
          <a:p>
            <a:pPr>
              <a:lnSpc>
                <a:spcPct val="150000"/>
              </a:lnSpc>
              <a:buClr>
                <a:schemeClr val="tx2">
                  <a:lumMod val="75000"/>
                </a:schemeClr>
              </a:buClr>
            </a:pPr>
            <a:r>
              <a:rPr lang="sk-SK" sz="1200" dirty="0"/>
              <a:t>Za sucha je súdržný, za vlhka lepkavý, pri zmene vlhkosti mení aj svoj objem – napučiava a sadá a tiež prejavuje plastickosť a väzkosť. Pôdy, v ktorých prevládajú ílovité častice, majú veľký merný odpor a ťažko sa obrábajú.</a:t>
            </a:r>
          </a:p>
          <a:p>
            <a:pPr>
              <a:lnSpc>
                <a:spcPct val="150000"/>
              </a:lnSpc>
              <a:buClr>
                <a:schemeClr val="tx2">
                  <a:lumMod val="75000"/>
                </a:schemeClr>
              </a:buClr>
            </a:pPr>
            <a:r>
              <a:rPr lang="sk-SK" sz="1200" b="1" dirty="0" err="1"/>
              <a:t>Koloidno</a:t>
            </a:r>
            <a:r>
              <a:rPr lang="sk-SK" sz="1200" b="1" dirty="0"/>
              <a:t>–disperzné častice </a:t>
            </a:r>
            <a:r>
              <a:rPr lang="sk-SK" sz="1200" dirty="0"/>
              <a:t>sa vyskytujú vo frakcii koloidného ílu. Zastúpené sú ílovými minerálmi, humusovými kyselinami, koloidnou kyselinou kremičitou. Okrem vonkajšieho povrchu majú aj vnútorný povrch. Vďaka veľkému aktívnemu povrchu sú rozhodujúcimi činiteľmi sorpčnej schopnosti pôdy.</a:t>
            </a:r>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1759781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17119-C956-2709-CB74-79F28689B1CD}"/>
            </a:ext>
          </a:extLst>
        </p:cNvPr>
        <p:cNvGrpSpPr/>
        <p:nvPr/>
      </p:nvGrpSpPr>
      <p:grpSpPr>
        <a:xfrm>
          <a:off x="0" y="0"/>
          <a:ext cx="0" cy="0"/>
          <a:chOff x="0" y="0"/>
          <a:chExt cx="0" cy="0"/>
        </a:xfrm>
      </p:grpSpPr>
      <p:pic>
        <p:nvPicPr>
          <p:cNvPr id="4" name="Picture 3" descr="A diagram of a variety of types of food&#10;&#10;AI-generated content may be incorrect.">
            <a:extLst>
              <a:ext uri="{FF2B5EF4-FFF2-40B4-BE49-F238E27FC236}">
                <a16:creationId xmlns:a16="http://schemas.microsoft.com/office/drawing/2014/main" id="{C5C3363A-4EF8-6F0D-485E-04DA8F7A96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784" y="506480"/>
            <a:ext cx="5168939" cy="3876704"/>
          </a:xfrm>
          <a:prstGeom prst="rect">
            <a:avLst/>
          </a:prstGeom>
        </p:spPr>
      </p:pic>
      <p:sp>
        <p:nvSpPr>
          <p:cNvPr id="2" name="Nadpis 1">
            <a:extLst>
              <a:ext uri="{FF2B5EF4-FFF2-40B4-BE49-F238E27FC236}">
                <a16:creationId xmlns:a16="http://schemas.microsoft.com/office/drawing/2014/main" id="{580C1526-7F1B-7A0E-3E5C-FDED55E628CF}"/>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7A6B6584-CA8F-D603-440E-32DA3FF3DA3C}"/>
              </a:ext>
            </a:extLst>
          </p:cNvPr>
          <p:cNvSpPr>
            <a:spLocks noGrp="1"/>
          </p:cNvSpPr>
          <p:nvPr>
            <p:ph idx="1"/>
          </p:nvPr>
        </p:nvSpPr>
        <p:spPr>
          <a:xfrm>
            <a:off x="391298" y="946562"/>
            <a:ext cx="6923902" cy="5661210"/>
          </a:xfrm>
        </p:spPr>
        <p:txBody>
          <a:bodyPr>
            <a:noAutofit/>
          </a:bodyPr>
          <a:lstStyle/>
          <a:p>
            <a:pPr>
              <a:lnSpc>
                <a:spcPct val="150000"/>
              </a:lnSpc>
              <a:buClr>
                <a:schemeClr val="tx2">
                  <a:lumMod val="75000"/>
                </a:schemeClr>
              </a:buClr>
            </a:pPr>
            <a:r>
              <a:rPr lang="sk-SK" sz="1200" dirty="0"/>
              <a:t>Druhým materiálnym komponentom tvoriacim pôdu je jej </a:t>
            </a:r>
            <a:r>
              <a:rPr lang="sk-SK" sz="1200" b="1" dirty="0"/>
              <a:t>organická zložka</a:t>
            </a:r>
            <a:endParaRPr lang="sk-SK" sz="1200" dirty="0"/>
          </a:p>
          <a:p>
            <a:pPr>
              <a:lnSpc>
                <a:spcPct val="150000"/>
              </a:lnSpc>
              <a:buClr>
                <a:schemeClr val="tx2">
                  <a:lumMod val="75000"/>
                </a:schemeClr>
              </a:buClr>
            </a:pPr>
            <a:r>
              <a:rPr lang="sk-SK" sz="1200" dirty="0"/>
              <a:t>Minerálne pôdy do 30 % objemu organického materiálu</a:t>
            </a:r>
          </a:p>
          <a:p>
            <a:pPr>
              <a:lnSpc>
                <a:spcPct val="150000"/>
              </a:lnSpc>
              <a:buClr>
                <a:schemeClr val="tx2">
                  <a:lumMod val="75000"/>
                </a:schemeClr>
              </a:buClr>
            </a:pPr>
            <a:r>
              <a:rPr lang="sk-SK" sz="1200" b="1" dirty="0" err="1"/>
              <a:t>Organominerálne</a:t>
            </a:r>
            <a:r>
              <a:rPr lang="sk-SK" sz="1200" b="1" dirty="0"/>
              <a:t> (</a:t>
            </a:r>
            <a:r>
              <a:rPr lang="sk-SK" sz="1200" b="1" dirty="0" err="1"/>
              <a:t>humolitové</a:t>
            </a:r>
            <a:r>
              <a:rPr lang="sk-SK" sz="1200" b="1" dirty="0"/>
              <a:t>)</a:t>
            </a:r>
            <a:r>
              <a:rPr lang="sk-SK" sz="1200" dirty="0"/>
              <a:t> pôdy 30 až 50 %</a:t>
            </a:r>
          </a:p>
          <a:p>
            <a:pPr>
              <a:lnSpc>
                <a:spcPct val="150000"/>
              </a:lnSpc>
              <a:buClr>
                <a:schemeClr val="tx2">
                  <a:lumMod val="75000"/>
                </a:schemeClr>
              </a:buClr>
            </a:pPr>
            <a:r>
              <a:rPr lang="sk-SK" sz="1200" b="1" dirty="0"/>
              <a:t>Organické </a:t>
            </a:r>
            <a:r>
              <a:rPr lang="sk-SK" sz="1200" b="1" dirty="0" err="1"/>
              <a:t>histické</a:t>
            </a:r>
            <a:r>
              <a:rPr lang="sk-SK" sz="1200" b="1" dirty="0"/>
              <a:t> </a:t>
            </a:r>
            <a:r>
              <a:rPr lang="sk-SK" sz="1200" dirty="0"/>
              <a:t>pôdy viac ako 50 % </a:t>
            </a:r>
          </a:p>
          <a:p>
            <a:pPr>
              <a:lnSpc>
                <a:spcPct val="150000"/>
              </a:lnSpc>
              <a:buClr>
                <a:schemeClr val="tx2">
                  <a:lumMod val="75000"/>
                </a:schemeClr>
              </a:buClr>
            </a:pPr>
            <a:r>
              <a:rPr lang="sk-SK" sz="1200" dirty="0"/>
              <a:t>Podiel organických látok v pôde pochádzajúci z mŕtvych organizmov jednoznačne prevláda nad pôdnym </a:t>
            </a:r>
            <a:r>
              <a:rPr lang="sk-SK" sz="1200" b="1" dirty="0" err="1"/>
              <a:t>edafónom</a:t>
            </a:r>
            <a:endParaRPr lang="sk-SK" sz="1200" b="1" dirty="0"/>
          </a:p>
          <a:p>
            <a:pPr>
              <a:lnSpc>
                <a:spcPct val="150000"/>
              </a:lnSpc>
              <a:buClr>
                <a:schemeClr val="tx2">
                  <a:lumMod val="75000"/>
                </a:schemeClr>
              </a:buClr>
            </a:pPr>
            <a:r>
              <a:rPr lang="sk-SK" sz="1200" b="1" dirty="0"/>
              <a:t>Neživý podiel </a:t>
            </a:r>
            <a:r>
              <a:rPr lang="sk-SK" sz="1200" dirty="0"/>
              <a:t>organických látok v pôde sa skladá z uhynutých zvyškov organizmov, pôde vlastných humusových látok ako sú </a:t>
            </a:r>
            <a:r>
              <a:rPr lang="sk-SK" sz="1200" dirty="0" err="1"/>
              <a:t>fulvokyseliny</a:t>
            </a:r>
            <a:r>
              <a:rPr lang="sk-SK" sz="1200" dirty="0"/>
              <a:t>, </a:t>
            </a:r>
            <a:r>
              <a:rPr lang="sk-SK" sz="1200" dirty="0" err="1"/>
              <a:t>humínové</a:t>
            </a:r>
            <a:r>
              <a:rPr lang="sk-SK" sz="1200" dirty="0"/>
              <a:t> kyseliny, </a:t>
            </a:r>
            <a:r>
              <a:rPr lang="sk-SK" sz="1200" dirty="0" err="1"/>
              <a:t>fulváty</a:t>
            </a:r>
            <a:r>
              <a:rPr lang="sk-SK" sz="1200" dirty="0"/>
              <a:t>, </a:t>
            </a:r>
            <a:r>
              <a:rPr lang="sk-SK" sz="1200" dirty="0" err="1"/>
              <a:t>ulmíny</a:t>
            </a:r>
            <a:r>
              <a:rPr lang="sk-SK" sz="1200" dirty="0"/>
              <a:t>, </a:t>
            </a:r>
            <a:r>
              <a:rPr lang="sk-SK" sz="1200" dirty="0" err="1"/>
              <a:t>humáty</a:t>
            </a:r>
            <a:r>
              <a:rPr lang="sk-SK" sz="1200" dirty="0"/>
              <a:t> atď., ako aj z rôznych ďalších organických zlúčenín akými sú fenoly, kyseliny, estery, alkaloidy atď., z ktorých mnohé sú biologicky aktívne látky</a:t>
            </a:r>
          </a:p>
          <a:p>
            <a:pPr>
              <a:lnSpc>
                <a:spcPct val="150000"/>
              </a:lnSpc>
              <a:buClr>
                <a:schemeClr val="tx2">
                  <a:lumMod val="75000"/>
                </a:schemeClr>
              </a:buClr>
            </a:pPr>
            <a:r>
              <a:rPr lang="sk-SK" sz="1200" b="1" dirty="0"/>
              <a:t>Živá časť </a:t>
            </a:r>
            <a:r>
              <a:rPr lang="sk-SK" sz="1200" dirty="0"/>
              <a:t>organického podielu pôdy (</a:t>
            </a:r>
            <a:r>
              <a:rPr lang="sk-SK" sz="1200" dirty="0" err="1"/>
              <a:t>edafón</a:t>
            </a:r>
            <a:r>
              <a:rPr lang="sk-SK" sz="1200" dirty="0"/>
              <a:t>), ktorá je </a:t>
            </a:r>
            <a:br>
              <a:rPr lang="sk-SK" sz="1200" dirty="0"/>
            </a:br>
            <a:r>
              <a:rPr lang="sk-SK" sz="1200" dirty="0"/>
              <a:t>súčasťou biosféry, pozostáva z drobných živočíchov, </a:t>
            </a:r>
            <a:br>
              <a:rPr lang="sk-SK" sz="1200" dirty="0"/>
            </a:br>
            <a:r>
              <a:rPr lang="sk-SK" sz="1200" dirty="0"/>
              <a:t>t. j. z rôznych vývojových štádií hmyzu, dážďoviek atď., </a:t>
            </a:r>
            <a:br>
              <a:rPr lang="sk-SK" sz="1200" dirty="0"/>
            </a:br>
            <a:r>
              <a:rPr lang="sk-SK" sz="1200" dirty="0"/>
              <a:t>z koreňov rastlín a z mikroorganizmov, t. j. z baktérií, plesní, </a:t>
            </a:r>
            <a:br>
              <a:rPr lang="sk-SK" sz="1200" dirty="0"/>
            </a:br>
            <a:r>
              <a:rPr lang="sk-SK" sz="1200" dirty="0"/>
              <a:t>mikroskopických húb, </a:t>
            </a:r>
            <a:r>
              <a:rPr lang="sk-SK" sz="1200" dirty="0" err="1"/>
              <a:t>bakteriofágov</a:t>
            </a:r>
            <a:r>
              <a:rPr lang="sk-SK" sz="1200" dirty="0"/>
              <a:t> a vírusov</a:t>
            </a:r>
          </a:p>
          <a:p>
            <a:pPr>
              <a:lnSpc>
                <a:spcPct val="150000"/>
              </a:lnSpc>
              <a:buClr>
                <a:schemeClr val="tx2">
                  <a:lumMod val="75000"/>
                </a:schemeClr>
              </a:buClr>
            </a:pPr>
            <a:endParaRPr lang="sk-SK" sz="1200" dirty="0"/>
          </a:p>
        </p:txBody>
      </p:sp>
      <p:pic>
        <p:nvPicPr>
          <p:cNvPr id="6" name="Picture 5" descr="A diagram of a plant life cycle&#10;&#10;AI-generated content may be incorrect.">
            <a:extLst>
              <a:ext uri="{FF2B5EF4-FFF2-40B4-BE49-F238E27FC236}">
                <a16:creationId xmlns:a16="http://schemas.microsoft.com/office/drawing/2014/main" id="{5AB9BFFC-D820-FDBC-15E2-7D3F37620A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4427" y="4470616"/>
            <a:ext cx="6427573" cy="2387384"/>
          </a:xfrm>
          <a:prstGeom prst="rect">
            <a:avLst/>
          </a:prstGeom>
        </p:spPr>
      </p:pic>
    </p:spTree>
    <p:extLst>
      <p:ext uri="{BB962C8B-B14F-4D97-AF65-F5344CB8AC3E}">
        <p14:creationId xmlns:p14="http://schemas.microsoft.com/office/powerpoint/2010/main" val="878951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A780-FBA0-BCBC-DA2D-C984FCC222C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A1CAA7B-B7F1-83F2-E343-840E2872D9EA}"/>
              </a:ext>
            </a:extLst>
          </p:cNvPr>
          <p:cNvSpPr>
            <a:spLocks noGrp="1"/>
          </p:cNvSpPr>
          <p:nvPr>
            <p:ph type="title"/>
          </p:nvPr>
        </p:nvSpPr>
        <p:spPr>
          <a:xfrm>
            <a:off x="391297" y="251750"/>
            <a:ext cx="10119674" cy="694812"/>
          </a:xfrm>
        </p:spPr>
        <p:txBody>
          <a:bodyPr>
            <a:normAutofit/>
          </a:bodyPr>
          <a:lstStyle/>
          <a:p>
            <a:r>
              <a:rPr lang="sk-SK" sz="3200" b="1" dirty="0"/>
              <a:t>Vznik a zloženie organického podielu pôdy</a:t>
            </a:r>
            <a:endParaRPr lang="fr-FR" sz="3200" b="1" dirty="0"/>
          </a:p>
        </p:txBody>
      </p:sp>
      <p:sp>
        <p:nvSpPr>
          <p:cNvPr id="7" name="Zástupný objekt pre obsah 2">
            <a:extLst>
              <a:ext uri="{FF2B5EF4-FFF2-40B4-BE49-F238E27FC236}">
                <a16:creationId xmlns:a16="http://schemas.microsoft.com/office/drawing/2014/main" id="{C5E7E74E-63C1-B916-AEDF-2841F9903B58}"/>
              </a:ext>
            </a:extLst>
          </p:cNvPr>
          <p:cNvSpPr>
            <a:spLocks noGrp="1"/>
          </p:cNvSpPr>
          <p:nvPr>
            <p:ph idx="1"/>
          </p:nvPr>
        </p:nvSpPr>
        <p:spPr>
          <a:xfrm>
            <a:off x="391298" y="946562"/>
            <a:ext cx="6923902" cy="5661210"/>
          </a:xfrm>
        </p:spPr>
        <p:txBody>
          <a:bodyPr>
            <a:noAutofit/>
          </a:bodyPr>
          <a:lstStyle/>
          <a:p>
            <a:pPr>
              <a:lnSpc>
                <a:spcPct val="150000"/>
              </a:lnSpc>
              <a:buClr>
                <a:schemeClr val="tx2">
                  <a:lumMod val="75000"/>
                </a:schemeClr>
              </a:buClr>
            </a:pPr>
            <a:r>
              <a:rPr lang="sk-SK" sz="1200" b="1" dirty="0"/>
              <a:t>Organický podiel </a:t>
            </a:r>
            <a:r>
              <a:rPr lang="sk-SK" sz="1200" dirty="0"/>
              <a:t>je dôležitým prvkom </a:t>
            </a:r>
            <a:r>
              <a:rPr lang="sk-SK" sz="1200" b="1" dirty="0"/>
              <a:t>pri vzniku a vývoji pôd </a:t>
            </a:r>
            <a:r>
              <a:rPr lang="sk-SK" sz="1200" dirty="0"/>
              <a:t>- pôsobením na minerálny podiel pôdy sa zúčastňuje </a:t>
            </a:r>
            <a:r>
              <a:rPr lang="sk-SK" sz="1200" b="1" dirty="0" err="1"/>
              <a:t>pôdotvorných</a:t>
            </a:r>
            <a:r>
              <a:rPr lang="sk-SK" sz="1200" b="1" dirty="0"/>
              <a:t> procesov</a:t>
            </a:r>
          </a:p>
          <a:p>
            <a:pPr>
              <a:lnSpc>
                <a:spcPct val="150000"/>
              </a:lnSpc>
              <a:buClr>
                <a:schemeClr val="tx2">
                  <a:lumMod val="75000"/>
                </a:schemeClr>
              </a:buClr>
            </a:pPr>
            <a:r>
              <a:rPr lang="sk-SK" sz="1200" b="1" dirty="0"/>
              <a:t>Organický podiel </a:t>
            </a:r>
            <a:r>
              <a:rPr lang="sk-SK" sz="1200" dirty="0"/>
              <a:t>je tvorený </a:t>
            </a:r>
            <a:r>
              <a:rPr lang="sk-SK" sz="1200" b="1" dirty="0"/>
              <a:t>živou</a:t>
            </a:r>
            <a:r>
              <a:rPr lang="sk-SK" sz="1200" dirty="0"/>
              <a:t> a </a:t>
            </a:r>
            <a:r>
              <a:rPr lang="sk-SK" sz="1200" b="1" dirty="0"/>
              <a:t>neživou</a:t>
            </a:r>
            <a:r>
              <a:rPr lang="sk-SK" sz="1200" dirty="0"/>
              <a:t> zložkou, ktoré sa podmieňujú a zapájajú do tokov energie a živín (1-5%)</a:t>
            </a:r>
          </a:p>
          <a:p>
            <a:pPr>
              <a:lnSpc>
                <a:spcPct val="150000"/>
              </a:lnSpc>
              <a:buClr>
                <a:schemeClr val="tx2">
                  <a:lumMod val="75000"/>
                </a:schemeClr>
              </a:buClr>
            </a:pPr>
            <a:r>
              <a:rPr lang="sk-SK" sz="1200" dirty="0"/>
              <a:t>Pôda je životným priestorom mnohých rastlinných  a živočíšnych spoločenstiev, ktoré sú zastúpené rôznymi veľkostnými kategóriami a ich množstvo a aktivita sú špecifické pre každý pôdny typ</a:t>
            </a:r>
          </a:p>
          <a:p>
            <a:pPr>
              <a:lnSpc>
                <a:spcPct val="150000"/>
              </a:lnSpc>
              <a:buClr>
                <a:schemeClr val="tx2">
                  <a:lumMod val="75000"/>
                </a:schemeClr>
              </a:buClr>
            </a:pPr>
            <a:r>
              <a:rPr lang="sk-SK" sz="1200" dirty="0"/>
              <a:t>Výskyt jednotlivých druhov je limitovaný biotickými (vzťahy medzi organizmami) a abiotickými (teplota, vlhkosť, prevzdušnenie, pH, textúra, zdroje potravy) faktormi</a:t>
            </a:r>
          </a:p>
          <a:p>
            <a:pPr>
              <a:lnSpc>
                <a:spcPct val="150000"/>
              </a:lnSpc>
              <a:buClr>
                <a:schemeClr val="tx2">
                  <a:lumMod val="75000"/>
                </a:schemeClr>
              </a:buClr>
            </a:pPr>
            <a:r>
              <a:rPr lang="sk-SK" sz="1200" dirty="0"/>
              <a:t>Pôdne organizmy (</a:t>
            </a:r>
            <a:r>
              <a:rPr lang="sk-SK" sz="1200" b="1" dirty="0" err="1"/>
              <a:t>edafón</a:t>
            </a:r>
            <a:r>
              <a:rPr lang="sk-SK" sz="1200" dirty="0"/>
              <a:t>) možno rozdeliť: </a:t>
            </a:r>
          </a:p>
          <a:p>
            <a:pPr lvl="1">
              <a:lnSpc>
                <a:spcPct val="150000"/>
              </a:lnSpc>
              <a:buClr>
                <a:schemeClr val="tx2">
                  <a:lumMod val="75000"/>
                </a:schemeClr>
              </a:buClr>
            </a:pPr>
            <a:r>
              <a:rPr lang="sk-SK" sz="1000" dirty="0"/>
              <a:t>A) podľa pôvodu: </a:t>
            </a:r>
            <a:r>
              <a:rPr lang="sk-SK" sz="1000" b="1" dirty="0" err="1"/>
              <a:t>fytoedafón</a:t>
            </a:r>
            <a:r>
              <a:rPr lang="sk-SK" sz="1000" b="1" dirty="0"/>
              <a:t> </a:t>
            </a:r>
            <a:br>
              <a:rPr lang="sk-SK" sz="1000" dirty="0"/>
            </a:br>
            <a:r>
              <a:rPr lang="sk-SK" sz="1000" dirty="0"/>
              <a:t>			 </a:t>
            </a:r>
            <a:r>
              <a:rPr lang="sk-SK" sz="1000" b="1" dirty="0" err="1"/>
              <a:t>zooedafón</a:t>
            </a:r>
            <a:endParaRPr lang="sk-SK" sz="1000" b="1" dirty="0"/>
          </a:p>
          <a:p>
            <a:pPr lvl="1">
              <a:lnSpc>
                <a:spcPct val="150000"/>
              </a:lnSpc>
              <a:buClr>
                <a:schemeClr val="tx2">
                  <a:lumMod val="75000"/>
                </a:schemeClr>
              </a:buClr>
            </a:pPr>
            <a:r>
              <a:rPr lang="sk-SK" sz="1000" dirty="0"/>
              <a:t>B) </a:t>
            </a:r>
            <a:r>
              <a:rPr lang="sk-SK" sz="1200" dirty="0"/>
              <a:t>podľa veľkosti: </a:t>
            </a:r>
            <a:r>
              <a:rPr lang="sk-SK" sz="1200" b="1" dirty="0" err="1"/>
              <a:t>mikroedafón</a:t>
            </a:r>
            <a:br>
              <a:rPr lang="sk-SK" sz="1200" dirty="0"/>
            </a:br>
            <a:r>
              <a:rPr lang="sk-SK" sz="1200" dirty="0"/>
              <a:t>                             </a:t>
            </a:r>
            <a:r>
              <a:rPr lang="sk-SK" sz="1200" b="1" dirty="0" err="1"/>
              <a:t>mezoedafón</a:t>
            </a:r>
            <a:br>
              <a:rPr lang="sk-SK" sz="1200" b="1" dirty="0"/>
            </a:br>
            <a:r>
              <a:rPr lang="sk-SK" sz="1200" b="1" dirty="0"/>
              <a:t>                             </a:t>
            </a:r>
            <a:r>
              <a:rPr lang="sk-SK" sz="1200" b="1" dirty="0" err="1"/>
              <a:t>makroedafón</a:t>
            </a:r>
            <a:endParaRPr lang="sk-SK" sz="1200" dirty="0"/>
          </a:p>
          <a:p>
            <a:pPr>
              <a:lnSpc>
                <a:spcPct val="150000"/>
              </a:lnSpc>
              <a:buClr>
                <a:schemeClr val="tx2">
                  <a:lumMod val="75000"/>
                </a:schemeClr>
              </a:buClr>
            </a:pPr>
            <a:r>
              <a:rPr lang="sk-SK" sz="1200" dirty="0"/>
              <a:t>Vzťahy organizmov v pôdnom trofickom reťazci, kde k transformácii energie </a:t>
            </a:r>
            <a:br>
              <a:rPr lang="sk-SK" sz="1200" dirty="0"/>
            </a:br>
            <a:r>
              <a:rPr lang="sk-SK" sz="1200" dirty="0"/>
              <a:t>a živín dochádza  požieraním jedného organizmu druhým</a:t>
            </a:r>
          </a:p>
        </p:txBody>
      </p:sp>
      <p:pic>
        <p:nvPicPr>
          <p:cNvPr id="5" name="Picture 4">
            <a:extLst>
              <a:ext uri="{FF2B5EF4-FFF2-40B4-BE49-F238E27FC236}">
                <a16:creationId xmlns:a16="http://schemas.microsoft.com/office/drawing/2014/main" id="{C78C24F8-E09A-6E19-95E3-F3D598C43202}"/>
              </a:ext>
            </a:extLst>
          </p:cNvPr>
          <p:cNvPicPr>
            <a:picLocks noChangeAspect="1"/>
          </p:cNvPicPr>
          <p:nvPr/>
        </p:nvPicPr>
        <p:blipFill>
          <a:blip r:embed="rId2"/>
          <a:stretch>
            <a:fillRect/>
          </a:stretch>
        </p:blipFill>
        <p:spPr>
          <a:xfrm>
            <a:off x="7017947" y="4022124"/>
            <a:ext cx="5174053" cy="2502667"/>
          </a:xfrm>
          <a:prstGeom prst="rect">
            <a:avLst/>
          </a:prstGeom>
        </p:spPr>
      </p:pic>
      <p:pic>
        <p:nvPicPr>
          <p:cNvPr id="9" name="Picture 8" descr="A close-up of a chart&#10;&#10;AI-generated content may be incorrect.">
            <a:extLst>
              <a:ext uri="{FF2B5EF4-FFF2-40B4-BE49-F238E27FC236}">
                <a16:creationId xmlns:a16="http://schemas.microsoft.com/office/drawing/2014/main" id="{68EFDED4-34ED-1BCE-6989-16236FDBD4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7613" y="946562"/>
            <a:ext cx="4891243" cy="2914924"/>
          </a:xfrm>
          <a:prstGeom prst="rect">
            <a:avLst/>
          </a:prstGeom>
        </p:spPr>
      </p:pic>
    </p:spTree>
    <p:extLst>
      <p:ext uri="{BB962C8B-B14F-4D97-AF65-F5344CB8AC3E}">
        <p14:creationId xmlns:p14="http://schemas.microsoft.com/office/powerpoint/2010/main" val="854926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1C1C6-82E6-BD0D-9083-A80AF14E323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1B18312-44E1-7E0A-08D4-A03111981DC2}"/>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EC61669A-BA91-6510-9453-21FFD6A7EDD1}"/>
              </a:ext>
            </a:extLst>
          </p:cNvPr>
          <p:cNvSpPr>
            <a:spLocks noGrp="1"/>
          </p:cNvSpPr>
          <p:nvPr>
            <p:ph idx="1"/>
          </p:nvPr>
        </p:nvSpPr>
        <p:spPr>
          <a:xfrm>
            <a:off x="391297" y="946562"/>
            <a:ext cx="11353799" cy="5661210"/>
          </a:xfrm>
        </p:spPr>
        <p:txBody>
          <a:bodyPr>
            <a:noAutofit/>
          </a:bodyPr>
          <a:lstStyle/>
          <a:p>
            <a:pPr>
              <a:buClr>
                <a:schemeClr val="tx2">
                  <a:lumMod val="75000"/>
                </a:schemeClr>
              </a:buClr>
            </a:pPr>
            <a:r>
              <a:rPr lang="sk-SK" sz="1400" dirty="0"/>
              <a:t>Množstvo a zloženie pôdnej mikroflóry, najvýznamnejšej z hľadiska kolobehu látok v prírode, závisí od pôdneho typu, druhu, od </a:t>
            </a:r>
            <a:r>
              <a:rPr lang="sk-SK" sz="1400" dirty="0" err="1"/>
              <a:t>hydrotermického</a:t>
            </a:r>
            <a:r>
              <a:rPr lang="sk-SK" sz="1400" dirty="0"/>
              <a:t> režimu prostredia, od množstva a chemického zloženia odumretých organických zvyškov, ako aj od zásoby živín (</a:t>
            </a:r>
            <a:r>
              <a:rPr lang="sk-SK" sz="1400" b="1" dirty="0"/>
              <a:t>baktérie</a:t>
            </a:r>
            <a:r>
              <a:rPr lang="sk-SK" sz="1400" dirty="0"/>
              <a:t>, </a:t>
            </a:r>
            <a:r>
              <a:rPr lang="sk-SK" sz="1400" b="1" dirty="0"/>
              <a:t>huby</a:t>
            </a:r>
            <a:r>
              <a:rPr lang="sk-SK" sz="1400" dirty="0"/>
              <a:t>, </a:t>
            </a:r>
            <a:r>
              <a:rPr lang="sk-SK" sz="1400" b="1" dirty="0" err="1"/>
              <a:t>aktinomycéty</a:t>
            </a:r>
            <a:r>
              <a:rPr lang="sk-SK" sz="1400" b="1" dirty="0"/>
              <a:t> </a:t>
            </a:r>
            <a:r>
              <a:rPr lang="sk-SK" sz="1400" dirty="0"/>
              <a:t>a </a:t>
            </a:r>
            <a:r>
              <a:rPr lang="sk-SK" sz="1400" b="1" dirty="0"/>
              <a:t>riasy</a:t>
            </a:r>
            <a:r>
              <a:rPr lang="sk-SK" sz="1400" dirty="0"/>
              <a:t>)</a:t>
            </a:r>
          </a:p>
          <a:p>
            <a:pPr>
              <a:buClr>
                <a:schemeClr val="tx2">
                  <a:lumMod val="75000"/>
                </a:schemeClr>
              </a:buClr>
            </a:pPr>
            <a:r>
              <a:rPr lang="sk-SK" sz="1400" b="1" dirty="0"/>
              <a:t>Baktérie </a:t>
            </a:r>
            <a:r>
              <a:rPr lang="sk-SK" sz="1400" dirty="0"/>
              <a:t>- významnou mierou sa podieľajú na procesoch transformácie organických látok a prispievajú k hromadeniu biomasy v pôde (V 1g pôdy sa nachádza 106–1010 jedincov), </a:t>
            </a:r>
            <a:r>
              <a:rPr lang="sk-SK" sz="1400" b="1" dirty="0"/>
              <a:t>rozkladajú a transformujú </a:t>
            </a:r>
            <a:r>
              <a:rPr lang="sk-SK" sz="1400" dirty="0"/>
              <a:t>odumreté organické zvyšky a ich jednotlivé chemické zložky (cukry, bielkoviny, celulózu, </a:t>
            </a:r>
            <a:r>
              <a:rPr lang="sk-SK" sz="1400" dirty="0" err="1"/>
              <a:t>hemicelulózu</a:t>
            </a:r>
            <a:r>
              <a:rPr lang="sk-SK" sz="1400" dirty="0"/>
              <a:t>, lignín)</a:t>
            </a:r>
          </a:p>
          <a:p>
            <a:pPr>
              <a:buClr>
                <a:schemeClr val="tx2">
                  <a:lumMod val="75000"/>
                </a:schemeClr>
              </a:buClr>
            </a:pPr>
            <a:r>
              <a:rPr lang="sk-SK" sz="1400" dirty="0"/>
              <a:t>Pôdne baktérie sa delia na 4 skupiny:</a:t>
            </a:r>
          </a:p>
          <a:p>
            <a:pPr lvl="1">
              <a:buClr>
                <a:schemeClr val="tx2">
                  <a:lumMod val="75000"/>
                </a:schemeClr>
              </a:buClr>
            </a:pPr>
            <a:r>
              <a:rPr lang="sk-SK" sz="1100" b="1" dirty="0"/>
              <a:t>a) </a:t>
            </a:r>
            <a:r>
              <a:rPr lang="sk-SK" sz="1100" b="1" dirty="0" err="1"/>
              <a:t>Rozkladače</a:t>
            </a:r>
            <a:r>
              <a:rPr lang="sk-SK" sz="1100" b="1" dirty="0"/>
              <a:t> - </a:t>
            </a:r>
            <a:r>
              <a:rPr lang="sk-SK" sz="1100" dirty="0"/>
              <a:t>využívajú jednoduché </a:t>
            </a:r>
            <a:r>
              <a:rPr lang="sk-SK" sz="1100" dirty="0" err="1"/>
              <a:t>uhlíkaté</a:t>
            </a:r>
            <a:r>
              <a:rPr lang="sk-SK" sz="1100" dirty="0"/>
              <a:t> zlúčeniny ako koreňové </a:t>
            </a:r>
            <a:r>
              <a:rPr lang="sk-SK" sz="1100" dirty="0" err="1"/>
              <a:t>exudáty</a:t>
            </a:r>
            <a:r>
              <a:rPr lang="sk-SK" sz="1100" dirty="0"/>
              <a:t> a čerstvý rastlinný </a:t>
            </a:r>
            <a:r>
              <a:rPr lang="sk-SK" sz="1100" dirty="0" err="1"/>
              <a:t>opad</a:t>
            </a:r>
            <a:r>
              <a:rPr lang="sk-SK" sz="1100" dirty="0"/>
              <a:t>, </a:t>
            </a:r>
            <a:br>
              <a:rPr lang="sk-SK" sz="1100" dirty="0"/>
            </a:br>
            <a:r>
              <a:rPr lang="sk-SK" sz="1100" dirty="0"/>
              <a:t>v tomto procese premieňajú energiu pôdnej organickej hmoty na formy vhodné pre ostatné organizmy v reťazci</a:t>
            </a:r>
          </a:p>
          <a:p>
            <a:pPr lvl="1">
              <a:buClr>
                <a:schemeClr val="tx2">
                  <a:lumMod val="75000"/>
                </a:schemeClr>
              </a:buClr>
            </a:pPr>
            <a:r>
              <a:rPr lang="sk-SK" sz="1100" b="1" dirty="0"/>
              <a:t>b) </a:t>
            </a:r>
            <a:r>
              <a:rPr lang="sk-SK" sz="1100" b="1" dirty="0" err="1"/>
              <a:t>Mutualisti</a:t>
            </a:r>
            <a:r>
              <a:rPr lang="sk-SK" sz="1100" b="1" dirty="0"/>
              <a:t> -</a:t>
            </a:r>
            <a:r>
              <a:rPr lang="sk-SK" sz="1100" dirty="0"/>
              <a:t> v spolužití s rastlinami, najznámejšie z nich sú baktérie fixujúce vzdušný dusík</a:t>
            </a:r>
          </a:p>
          <a:p>
            <a:pPr lvl="1">
              <a:buClr>
                <a:schemeClr val="tx2">
                  <a:lumMod val="75000"/>
                </a:schemeClr>
              </a:buClr>
            </a:pPr>
            <a:r>
              <a:rPr lang="sk-SK" sz="1100" b="1" dirty="0"/>
              <a:t>c) Patogény -</a:t>
            </a:r>
            <a:r>
              <a:rPr lang="sk-SK" sz="1100" dirty="0"/>
              <a:t> vytvárajú nádory na rastlinách</a:t>
            </a:r>
          </a:p>
          <a:p>
            <a:pPr lvl="1">
              <a:buClr>
                <a:schemeClr val="tx2">
                  <a:lumMod val="75000"/>
                </a:schemeClr>
              </a:buClr>
            </a:pPr>
            <a:r>
              <a:rPr lang="sk-SK" sz="1100" b="1" dirty="0"/>
              <a:t>d) </a:t>
            </a:r>
            <a:r>
              <a:rPr lang="sk-SK" sz="1100" b="1" dirty="0" err="1"/>
              <a:t>Chemoautotrofy</a:t>
            </a:r>
            <a:r>
              <a:rPr lang="sk-SK" sz="1100" b="1" dirty="0"/>
              <a:t> - </a:t>
            </a:r>
            <a:r>
              <a:rPr lang="sk-SK" sz="1100" dirty="0"/>
              <a:t>získavajú energiu z anorganických zlúčenín (N, S, Fe, H)</a:t>
            </a:r>
          </a:p>
          <a:p>
            <a:pPr>
              <a:buClr>
                <a:schemeClr val="tx2">
                  <a:lumMod val="75000"/>
                </a:schemeClr>
              </a:buClr>
            </a:pPr>
            <a:r>
              <a:rPr lang="sk-SK" sz="1400" dirty="0"/>
              <a:t>Baktérie sa podieľajú na tvorbe štruktúrnych agregátov, zlepšujú infiltračnú </a:t>
            </a:r>
            <a:br>
              <a:rPr lang="sk-SK" sz="1400" dirty="0"/>
            </a:br>
            <a:r>
              <a:rPr lang="sk-SK" sz="1400" dirty="0"/>
              <a:t>a </a:t>
            </a:r>
            <a:r>
              <a:rPr lang="sk-SK" sz="1400" dirty="0" err="1"/>
              <a:t>pútaciu</a:t>
            </a:r>
            <a:r>
              <a:rPr lang="sk-SK" sz="1400" dirty="0"/>
              <a:t> schopnosť pôdy</a:t>
            </a:r>
          </a:p>
          <a:p>
            <a:pPr>
              <a:buClr>
                <a:schemeClr val="tx2">
                  <a:lumMod val="75000"/>
                </a:schemeClr>
              </a:buClr>
            </a:pPr>
            <a:r>
              <a:rPr lang="sk-SK" sz="1400" b="1" dirty="0" err="1"/>
              <a:t>Nitrifikačné</a:t>
            </a:r>
            <a:r>
              <a:rPr lang="sk-SK" sz="1400" b="1" dirty="0"/>
              <a:t> baktérie - </a:t>
            </a:r>
            <a:r>
              <a:rPr lang="sk-SK" sz="1400" dirty="0"/>
              <a:t>menia amoniak na </a:t>
            </a:r>
            <a:r>
              <a:rPr lang="sk-SK" sz="1400" dirty="0" err="1"/>
              <a:t>dusitany</a:t>
            </a:r>
            <a:r>
              <a:rPr lang="sk-SK" sz="1400" dirty="0"/>
              <a:t> až dusičnany</a:t>
            </a:r>
          </a:p>
          <a:p>
            <a:pPr>
              <a:buClr>
                <a:schemeClr val="tx2">
                  <a:lumMod val="75000"/>
                </a:schemeClr>
              </a:buClr>
            </a:pPr>
            <a:r>
              <a:rPr lang="sk-SK" sz="1400" b="1" dirty="0" err="1"/>
              <a:t>Denitrifikačné</a:t>
            </a:r>
            <a:r>
              <a:rPr lang="sk-SK" sz="1400" b="1" dirty="0"/>
              <a:t> baktérie - </a:t>
            </a:r>
            <a:r>
              <a:rPr lang="sk-SK" sz="1400" dirty="0"/>
              <a:t>konvertujú nitrátový dusík na N2 a N2O a tak prispievajú k jeho stratám</a:t>
            </a:r>
          </a:p>
          <a:p>
            <a:pPr>
              <a:buClr>
                <a:schemeClr val="tx2">
                  <a:lumMod val="75000"/>
                </a:schemeClr>
              </a:buClr>
            </a:pPr>
            <a:r>
              <a:rPr lang="sk-SK" sz="1400" dirty="0"/>
              <a:t>Jednotlivé skupiny pôdnych baktérií majú odlišné nároky na zdroje dusíka - niektoré prijímajú </a:t>
            </a:r>
            <a:br>
              <a:rPr lang="sk-SK" sz="1400" dirty="0"/>
            </a:br>
            <a:r>
              <a:rPr lang="sk-SK" sz="1400" dirty="0"/>
              <a:t>iba dusík, nachádzajúci sa vo forme bielkovín (</a:t>
            </a:r>
            <a:r>
              <a:rPr lang="sk-SK" sz="1400" dirty="0" err="1"/>
              <a:t>amonizačné</a:t>
            </a:r>
            <a:r>
              <a:rPr lang="sk-SK" sz="1400" dirty="0"/>
              <a:t> baktérie), iné využívajú len amoniakálny </a:t>
            </a:r>
            <a:br>
              <a:rPr lang="sk-SK" sz="1400" dirty="0"/>
            </a:br>
            <a:r>
              <a:rPr lang="sk-SK" sz="1400" dirty="0"/>
              <a:t>dusík (</a:t>
            </a:r>
            <a:r>
              <a:rPr lang="sk-SK" sz="1400" dirty="0" err="1"/>
              <a:t>nitrifikačné</a:t>
            </a:r>
            <a:r>
              <a:rPr lang="sk-SK" sz="1400" dirty="0"/>
              <a:t> baktérie) a ďalšia skupina je schopná pútať dusík z atmosféry (nitrogénne baktérie)</a:t>
            </a:r>
          </a:p>
          <a:p>
            <a:pPr>
              <a:buClr>
                <a:schemeClr val="tx2">
                  <a:lumMod val="75000"/>
                </a:schemeClr>
              </a:buClr>
            </a:pPr>
            <a:r>
              <a:rPr lang="sk-SK" sz="1400" dirty="0"/>
              <a:t>pH prostredia ovplyvňuje rast a metabolizmus baktérií – optimálne 7</a:t>
            </a:r>
          </a:p>
        </p:txBody>
      </p:sp>
      <p:pic>
        <p:nvPicPr>
          <p:cNvPr id="4" name="Picture 3" descr="A soil with different types of bacteria&#10;&#10;AI-generated content may be incorrect.">
            <a:extLst>
              <a:ext uri="{FF2B5EF4-FFF2-40B4-BE49-F238E27FC236}">
                <a16:creationId xmlns:a16="http://schemas.microsoft.com/office/drawing/2014/main" id="{20CA466D-6629-7AE1-DB09-F369F19971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3738" y="2469765"/>
            <a:ext cx="3028262" cy="3041524"/>
          </a:xfrm>
          <a:prstGeom prst="rect">
            <a:avLst/>
          </a:prstGeom>
        </p:spPr>
      </p:pic>
    </p:spTree>
    <p:extLst>
      <p:ext uri="{BB962C8B-B14F-4D97-AF65-F5344CB8AC3E}">
        <p14:creationId xmlns:p14="http://schemas.microsoft.com/office/powerpoint/2010/main" val="1066424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C8805-941B-CB53-DCFF-BA50A7D437E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E4734E3-FA5A-3D40-D76B-706F8AE63333}"/>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929E970F-6C7B-E3F5-7EE2-80637583DF58}"/>
              </a:ext>
            </a:extLst>
          </p:cNvPr>
          <p:cNvSpPr>
            <a:spLocks noGrp="1"/>
          </p:cNvSpPr>
          <p:nvPr>
            <p:ph idx="1"/>
          </p:nvPr>
        </p:nvSpPr>
        <p:spPr>
          <a:xfrm>
            <a:off x="391297" y="1074420"/>
            <a:ext cx="7891643" cy="5533352"/>
          </a:xfrm>
        </p:spPr>
        <p:txBody>
          <a:bodyPr>
            <a:noAutofit/>
          </a:bodyPr>
          <a:lstStyle/>
          <a:p>
            <a:pPr>
              <a:lnSpc>
                <a:spcPct val="150000"/>
              </a:lnSpc>
              <a:buClr>
                <a:schemeClr val="tx2">
                  <a:lumMod val="75000"/>
                </a:schemeClr>
              </a:buClr>
            </a:pPr>
            <a:r>
              <a:rPr lang="sk-SK" sz="1200" b="1" dirty="0"/>
              <a:t>Pôdne huby </a:t>
            </a:r>
            <a:r>
              <a:rPr lang="sk-SK" sz="1200" dirty="0"/>
              <a:t>- sú rozšírenejšie viac v lesných spoločenstvách, s kyslou až silne kyslou reakciou prostredia (počet húb v lesných pôdach sa udáva od niekoľko stotisíc po niekoľko miliónov v 1g)</a:t>
            </a:r>
          </a:p>
          <a:p>
            <a:pPr>
              <a:lnSpc>
                <a:spcPct val="150000"/>
              </a:lnSpc>
              <a:buClr>
                <a:schemeClr val="tx2">
                  <a:lumMod val="75000"/>
                </a:schemeClr>
              </a:buClr>
            </a:pPr>
            <a:r>
              <a:rPr lang="sk-SK" sz="1200" dirty="0"/>
              <a:t>Najpočetnejšou skupinou sú mikroskopické huby (</a:t>
            </a:r>
            <a:r>
              <a:rPr lang="sk-SK" sz="1200" b="1" dirty="0" err="1"/>
              <a:t>mikromycéty</a:t>
            </a:r>
            <a:r>
              <a:rPr lang="sk-SK" sz="1200" dirty="0"/>
              <a:t>) rodov </a:t>
            </a:r>
            <a:r>
              <a:rPr lang="sk-SK" sz="1200" dirty="0" err="1"/>
              <a:t>Aspergillus</a:t>
            </a:r>
            <a:r>
              <a:rPr lang="sk-SK" sz="1200" dirty="0"/>
              <a:t>, </a:t>
            </a:r>
            <a:r>
              <a:rPr lang="sk-SK" sz="1200" dirty="0" err="1"/>
              <a:t>Penicillium</a:t>
            </a:r>
            <a:r>
              <a:rPr lang="sk-SK" sz="1200" dirty="0"/>
              <a:t>, </a:t>
            </a:r>
            <a:r>
              <a:rPr lang="sk-SK" sz="1200" dirty="0" err="1"/>
              <a:t>Trichoderma</a:t>
            </a:r>
            <a:r>
              <a:rPr lang="sk-SK" sz="1200" dirty="0"/>
              <a:t>, </a:t>
            </a:r>
            <a:r>
              <a:rPr lang="sk-SK" sz="1200" dirty="0" err="1"/>
              <a:t>Rhisopus</a:t>
            </a:r>
            <a:r>
              <a:rPr lang="sk-SK" sz="1200" dirty="0"/>
              <a:t> a iné. </a:t>
            </a:r>
          </a:p>
          <a:p>
            <a:pPr>
              <a:lnSpc>
                <a:spcPct val="150000"/>
              </a:lnSpc>
              <a:buClr>
                <a:schemeClr val="tx2">
                  <a:lumMod val="75000"/>
                </a:schemeClr>
              </a:buClr>
            </a:pPr>
            <a:r>
              <a:rPr lang="sk-SK" sz="1200" dirty="0"/>
              <a:t>Vyššie huby sa uplatňujú najmä v symbióze s koreňmi rastlín – </a:t>
            </a:r>
            <a:r>
              <a:rPr lang="sk-SK" sz="1200" b="1" dirty="0" err="1"/>
              <a:t>mykoríza</a:t>
            </a:r>
            <a:endParaRPr lang="sk-SK" sz="1200" dirty="0"/>
          </a:p>
          <a:p>
            <a:pPr>
              <a:lnSpc>
                <a:spcPct val="150000"/>
              </a:lnSpc>
              <a:buClr>
                <a:schemeClr val="tx2">
                  <a:lumMod val="75000"/>
                </a:schemeClr>
              </a:buClr>
            </a:pPr>
            <a:r>
              <a:rPr lang="sk-SK" sz="1200" dirty="0"/>
              <a:t>Huby ako </a:t>
            </a:r>
            <a:r>
              <a:rPr lang="sk-SK" sz="1200" dirty="0" err="1"/>
              <a:t>heterotrofné</a:t>
            </a:r>
            <a:r>
              <a:rPr lang="sk-SK" sz="1200" dirty="0"/>
              <a:t> mikroorganizmy sa pomocou bohatej enzymatickej činnosti v aeróbnych podmienkach zúčastňujú na procesoch rozkladu cukrov, bielkovín, lignínu, tukov a iných zlúčenín</a:t>
            </a:r>
          </a:p>
          <a:p>
            <a:pPr>
              <a:lnSpc>
                <a:spcPct val="150000"/>
              </a:lnSpc>
              <a:buClr>
                <a:schemeClr val="tx2">
                  <a:lumMod val="75000"/>
                </a:schemeClr>
              </a:buClr>
            </a:pPr>
            <a:r>
              <a:rPr lang="sk-SK" sz="1200" b="1" dirty="0" err="1"/>
              <a:t>Aktinomycéty</a:t>
            </a:r>
            <a:r>
              <a:rPr lang="sk-SK" sz="1200" b="1" dirty="0"/>
              <a:t> </a:t>
            </a:r>
            <a:r>
              <a:rPr lang="sk-SK" sz="1200" dirty="0"/>
              <a:t>- vláknité baktérie, </a:t>
            </a:r>
            <a:r>
              <a:rPr lang="sk-SK" sz="1200" dirty="0" err="1"/>
              <a:t>ích</a:t>
            </a:r>
            <a:r>
              <a:rPr lang="sk-SK" sz="1200" dirty="0"/>
              <a:t> množstvo v pôdach veľmi kolíše, keďže sú citlivé hlavne na pôdnu reakciu (vyžadujú neutrálnu až slabo alkalickú reakciu), ale aj na vlhkosť a teplotu pôdy</a:t>
            </a:r>
          </a:p>
          <a:p>
            <a:pPr>
              <a:lnSpc>
                <a:spcPct val="150000"/>
              </a:lnSpc>
              <a:buClr>
                <a:schemeClr val="tx2">
                  <a:lumMod val="75000"/>
                </a:schemeClr>
              </a:buClr>
            </a:pPr>
            <a:r>
              <a:rPr lang="sk-SK" sz="1200" dirty="0"/>
              <a:t>Hlavnými zástupcami sú rody </a:t>
            </a:r>
            <a:r>
              <a:rPr lang="sk-SK" sz="1200" dirty="0" err="1"/>
              <a:t>Streptomyces</a:t>
            </a:r>
            <a:r>
              <a:rPr lang="sk-SK" sz="1200" dirty="0"/>
              <a:t>, </a:t>
            </a:r>
            <a:r>
              <a:rPr lang="sk-SK" sz="1200" dirty="0" err="1"/>
              <a:t>Actinomyces</a:t>
            </a:r>
            <a:r>
              <a:rPr lang="sk-SK" sz="1200" dirty="0"/>
              <a:t>, </a:t>
            </a:r>
            <a:r>
              <a:rPr lang="sk-SK" sz="1200" dirty="0" err="1"/>
              <a:t>Nocardia</a:t>
            </a:r>
            <a:r>
              <a:rPr lang="sk-SK" sz="1200" dirty="0"/>
              <a:t> a </a:t>
            </a:r>
            <a:r>
              <a:rPr lang="sk-SK" sz="1200" dirty="0" err="1"/>
              <a:t>Micromonospora</a:t>
            </a:r>
            <a:endParaRPr lang="sk-SK" sz="1200" dirty="0"/>
          </a:p>
          <a:p>
            <a:pPr>
              <a:lnSpc>
                <a:spcPct val="150000"/>
              </a:lnSpc>
              <a:buClr>
                <a:schemeClr val="tx2">
                  <a:lumMod val="75000"/>
                </a:schemeClr>
              </a:buClr>
            </a:pPr>
            <a:r>
              <a:rPr lang="sk-SK" sz="1200" dirty="0"/>
              <a:t>Predstavujú skupinu aeróbnych </a:t>
            </a:r>
            <a:r>
              <a:rPr lang="sk-SK" sz="1200" dirty="0" err="1"/>
              <a:t>heterotrófov</a:t>
            </a:r>
            <a:r>
              <a:rPr lang="sk-SK" sz="1200" dirty="0"/>
              <a:t>, ktoré sú schopné rozkladať pre iné mikroorganizmy rezistentné organické látky, ako lignín, chitín a humusové látky</a:t>
            </a:r>
          </a:p>
          <a:p>
            <a:pPr>
              <a:lnSpc>
                <a:spcPct val="150000"/>
              </a:lnSpc>
              <a:buClr>
                <a:schemeClr val="tx2">
                  <a:lumMod val="75000"/>
                </a:schemeClr>
              </a:buClr>
            </a:pPr>
            <a:r>
              <a:rPr lang="sk-SK" sz="1200" dirty="0"/>
              <a:t>Ich hlavný výskyt sa z hľadiska sezónnej dynamiky obyčajne sústreďuje na koniec vegetačnej sezóny, práve pre ich schopnosť rozkladať aj ťažko rozložiteľné látky</a:t>
            </a:r>
          </a:p>
          <a:p>
            <a:pPr>
              <a:lnSpc>
                <a:spcPct val="150000"/>
              </a:lnSpc>
              <a:buClr>
                <a:schemeClr val="tx2">
                  <a:lumMod val="75000"/>
                </a:schemeClr>
              </a:buClr>
            </a:pPr>
            <a:r>
              <a:rPr lang="sk-SK" sz="1200" dirty="0"/>
              <a:t>V pôdach s priaznivou reakciou majú hlavný podiel spolu s baktériami i pri tvorbe humusu</a:t>
            </a:r>
          </a:p>
        </p:txBody>
      </p:sp>
      <p:pic>
        <p:nvPicPr>
          <p:cNvPr id="5" name="Picture 4" descr="A diagram of a mushroom life cycle&#10;&#10;AI-generated content may be incorrect.">
            <a:extLst>
              <a:ext uri="{FF2B5EF4-FFF2-40B4-BE49-F238E27FC236}">
                <a16:creationId xmlns:a16="http://schemas.microsoft.com/office/drawing/2014/main" id="{6B5833F7-FE57-F9DC-97D3-3A828CFCCA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8160" y="0"/>
            <a:ext cx="4053840" cy="2705938"/>
          </a:xfrm>
          <a:prstGeom prst="rect">
            <a:avLst/>
          </a:prstGeom>
        </p:spPr>
      </p:pic>
      <p:pic>
        <p:nvPicPr>
          <p:cNvPr id="8" name="Picture 7" descr="A diagram of different types of fungi&#10;&#10;AI-generated content may be incorrect.">
            <a:extLst>
              <a:ext uri="{FF2B5EF4-FFF2-40B4-BE49-F238E27FC236}">
                <a16:creationId xmlns:a16="http://schemas.microsoft.com/office/drawing/2014/main" id="{601B75BA-4973-ABA3-87CC-04FDDA565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7302" y="2690699"/>
            <a:ext cx="3944698" cy="1943929"/>
          </a:xfrm>
          <a:prstGeom prst="rect">
            <a:avLst/>
          </a:prstGeom>
        </p:spPr>
      </p:pic>
      <p:pic>
        <p:nvPicPr>
          <p:cNvPr id="10" name="Picture 9" descr="A diagram of life cycle&#10;&#10;AI-generated content may be incorrect.">
            <a:extLst>
              <a:ext uri="{FF2B5EF4-FFF2-40B4-BE49-F238E27FC236}">
                <a16:creationId xmlns:a16="http://schemas.microsoft.com/office/drawing/2014/main" id="{7480F03C-EE4C-E8B5-34E5-DF49EF7C9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8740" y="4634628"/>
            <a:ext cx="2727960" cy="2109622"/>
          </a:xfrm>
          <a:prstGeom prst="rect">
            <a:avLst/>
          </a:prstGeom>
        </p:spPr>
      </p:pic>
    </p:spTree>
    <p:extLst>
      <p:ext uri="{BB962C8B-B14F-4D97-AF65-F5344CB8AC3E}">
        <p14:creationId xmlns:p14="http://schemas.microsoft.com/office/powerpoint/2010/main" val="3409181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3DAF7-25AD-05D8-E2B7-59A41AAD6F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BD58727-B325-4105-063C-E2214321BFF1}"/>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BE8A1CE5-4833-6E5E-3103-8F4CA27DC2DC}"/>
              </a:ext>
            </a:extLst>
          </p:cNvPr>
          <p:cNvSpPr>
            <a:spLocks noGrp="1"/>
          </p:cNvSpPr>
          <p:nvPr>
            <p:ph idx="1"/>
          </p:nvPr>
        </p:nvSpPr>
        <p:spPr>
          <a:xfrm>
            <a:off x="391297" y="946562"/>
            <a:ext cx="6603863" cy="5661210"/>
          </a:xfrm>
        </p:spPr>
        <p:txBody>
          <a:bodyPr>
            <a:noAutofit/>
          </a:bodyPr>
          <a:lstStyle/>
          <a:p>
            <a:pPr>
              <a:lnSpc>
                <a:spcPct val="150000"/>
              </a:lnSpc>
              <a:buClr>
                <a:schemeClr val="tx2">
                  <a:lumMod val="75000"/>
                </a:schemeClr>
              </a:buClr>
            </a:pPr>
            <a:r>
              <a:rPr lang="sk-SK" sz="1400" b="1" dirty="0"/>
              <a:t>Riasy </a:t>
            </a:r>
            <a:r>
              <a:rPr lang="sk-SK" sz="1400" dirty="0"/>
              <a:t>- </a:t>
            </a:r>
            <a:r>
              <a:rPr lang="sk-SK" sz="1400" dirty="0" err="1"/>
              <a:t>fotoautotrofné</a:t>
            </a:r>
            <a:r>
              <a:rPr lang="sk-SK" sz="1400" dirty="0"/>
              <a:t> mikroorganizmy vyskytujúce sa najmä v povrchových vrstvách pôdy v rôznom množstve (až do 100 000 jedincov na 1 g)</a:t>
            </a:r>
          </a:p>
          <a:p>
            <a:pPr>
              <a:lnSpc>
                <a:spcPct val="150000"/>
              </a:lnSpc>
              <a:buClr>
                <a:schemeClr val="tx2">
                  <a:lumMod val="75000"/>
                </a:schemeClr>
              </a:buClr>
            </a:pPr>
            <a:r>
              <a:rPr lang="sk-SK" sz="1400" b="1" dirty="0"/>
              <a:t>Uskutočňujú fotosyntézu </a:t>
            </a:r>
            <a:r>
              <a:rPr lang="sk-SK" sz="1400" dirty="0"/>
              <a:t>spojenú s uvoľňovaním kyslíka a obsahujú </a:t>
            </a:r>
            <a:r>
              <a:rPr lang="sk-SK" sz="1400" dirty="0" err="1"/>
              <a:t>chloroplasty</a:t>
            </a:r>
            <a:endParaRPr lang="sk-SK" sz="1400" dirty="0"/>
          </a:p>
          <a:p>
            <a:pPr>
              <a:lnSpc>
                <a:spcPct val="150000"/>
              </a:lnSpc>
              <a:buClr>
                <a:schemeClr val="tx2">
                  <a:lumMod val="75000"/>
                </a:schemeClr>
              </a:buClr>
            </a:pPr>
            <a:r>
              <a:rPr lang="sk-SK" sz="1400" dirty="0"/>
              <a:t>Najväčšiu a najzložitejšiu skupinu tvoria </a:t>
            </a:r>
            <a:r>
              <a:rPr lang="sk-SK" sz="1400" b="1" dirty="0"/>
              <a:t>zelené riasy </a:t>
            </a:r>
            <a:r>
              <a:rPr lang="sk-SK" sz="1400" dirty="0"/>
              <a:t>(</a:t>
            </a:r>
            <a:r>
              <a:rPr lang="sk-SK" sz="1400" dirty="0" err="1"/>
              <a:t>Chlorophyta</a:t>
            </a:r>
            <a:r>
              <a:rPr lang="sk-SK" sz="1400" dirty="0"/>
              <a:t>), </a:t>
            </a:r>
            <a:r>
              <a:rPr lang="sk-SK" sz="1400" b="1" dirty="0"/>
              <a:t>hnedé riasy </a:t>
            </a:r>
            <a:r>
              <a:rPr lang="sk-SK" sz="1400" dirty="0"/>
              <a:t>(</a:t>
            </a:r>
            <a:r>
              <a:rPr lang="sk-SK" sz="1400" dirty="0" err="1"/>
              <a:t>Phaeophyta</a:t>
            </a:r>
            <a:r>
              <a:rPr lang="sk-SK" sz="1400" dirty="0"/>
              <a:t>) a </a:t>
            </a:r>
            <a:r>
              <a:rPr lang="sk-SK" sz="1400" b="1" dirty="0"/>
              <a:t>červené riasy </a:t>
            </a:r>
            <a:r>
              <a:rPr lang="sk-SK" sz="1400" dirty="0"/>
              <a:t>(</a:t>
            </a:r>
            <a:r>
              <a:rPr lang="sk-SK" sz="1400" dirty="0" err="1"/>
              <a:t>Rhodophyta</a:t>
            </a:r>
            <a:r>
              <a:rPr lang="sk-SK" sz="1400" dirty="0"/>
              <a:t>) majú svojich zástupcov žijúcich v pôde a v sladkých vodách</a:t>
            </a:r>
          </a:p>
          <a:p>
            <a:pPr>
              <a:lnSpc>
                <a:spcPct val="150000"/>
              </a:lnSpc>
              <a:buClr>
                <a:schemeClr val="tx2">
                  <a:lumMod val="75000"/>
                </a:schemeClr>
              </a:buClr>
            </a:pPr>
            <a:r>
              <a:rPr lang="sk-SK" sz="1400" dirty="0"/>
              <a:t>Pri väčšej zásobe vlahy a minerálnych živín sú schopné vytvárať veľké množstvo ľahko rozložiteľnej organickej hmoty pre iné skupiny mikroorganizmov</a:t>
            </a:r>
          </a:p>
          <a:p>
            <a:pPr>
              <a:lnSpc>
                <a:spcPct val="150000"/>
              </a:lnSpc>
              <a:buClr>
                <a:schemeClr val="tx2">
                  <a:lumMod val="75000"/>
                </a:schemeClr>
              </a:buClr>
            </a:pPr>
            <a:r>
              <a:rPr lang="sk-SK" sz="1400" dirty="0"/>
              <a:t>Aktívne sa zúčastňujú na zvetrávaní hornín a minerálov</a:t>
            </a:r>
          </a:p>
          <a:p>
            <a:pPr>
              <a:lnSpc>
                <a:spcPct val="150000"/>
              </a:lnSpc>
              <a:buClr>
                <a:schemeClr val="tx2">
                  <a:lumMod val="75000"/>
                </a:schemeClr>
              </a:buClr>
            </a:pPr>
            <a:r>
              <a:rPr lang="sk-SK" sz="1400" dirty="0"/>
              <a:t>Zelené riasy tým, že spotrebovávajú CO2 na tvorbu organickej hmoty a uvoľňujú kyslík, pomáhajú prevzdušňovať zamokrené a močiarové pôdy</a:t>
            </a:r>
          </a:p>
        </p:txBody>
      </p:sp>
      <p:pic>
        <p:nvPicPr>
          <p:cNvPr id="4" name="Picture 3" descr="A collage of microscopic images of cells&#10;&#10;AI-generated content may be incorrect.">
            <a:extLst>
              <a:ext uri="{FF2B5EF4-FFF2-40B4-BE49-F238E27FC236}">
                <a16:creationId xmlns:a16="http://schemas.microsoft.com/office/drawing/2014/main" id="{B9C24040-4484-2D75-1A6D-78F70D0CB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5801" y="0"/>
            <a:ext cx="4903076" cy="6858000"/>
          </a:xfrm>
          <a:prstGeom prst="rect">
            <a:avLst/>
          </a:prstGeom>
        </p:spPr>
      </p:pic>
    </p:spTree>
    <p:extLst>
      <p:ext uri="{BB962C8B-B14F-4D97-AF65-F5344CB8AC3E}">
        <p14:creationId xmlns:p14="http://schemas.microsoft.com/office/powerpoint/2010/main" val="2779331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4ABF5-DE31-244C-63B1-1BFB9A0D946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01AE13F-F13D-E7F0-F20E-E32678686675}"/>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mikrofauna</a:t>
            </a:r>
            <a:endParaRPr lang="fr-FR" sz="3200" b="1" dirty="0"/>
          </a:p>
        </p:txBody>
      </p:sp>
      <p:sp>
        <p:nvSpPr>
          <p:cNvPr id="7" name="Zástupný objekt pre obsah 2">
            <a:extLst>
              <a:ext uri="{FF2B5EF4-FFF2-40B4-BE49-F238E27FC236}">
                <a16:creationId xmlns:a16="http://schemas.microsoft.com/office/drawing/2014/main" id="{0132F22D-CC23-E4F2-1657-4920D224F47F}"/>
              </a:ext>
            </a:extLst>
          </p:cNvPr>
          <p:cNvSpPr>
            <a:spLocks noGrp="1"/>
          </p:cNvSpPr>
          <p:nvPr>
            <p:ph idx="1"/>
          </p:nvPr>
        </p:nvSpPr>
        <p:spPr>
          <a:xfrm>
            <a:off x="391297" y="946562"/>
            <a:ext cx="5761529" cy="5661210"/>
          </a:xfrm>
        </p:spPr>
        <p:txBody>
          <a:bodyPr>
            <a:noAutofit/>
          </a:bodyPr>
          <a:lstStyle/>
          <a:p>
            <a:pPr>
              <a:lnSpc>
                <a:spcPct val="150000"/>
              </a:lnSpc>
              <a:buClr>
                <a:schemeClr val="tx2">
                  <a:lumMod val="75000"/>
                </a:schemeClr>
              </a:buClr>
            </a:pPr>
            <a:r>
              <a:rPr lang="sk-SK" sz="1400" dirty="0"/>
              <a:t>V pôde zastúpená </a:t>
            </a:r>
            <a:r>
              <a:rPr lang="sk-SK" sz="1400" b="1" dirty="0"/>
              <a:t>prvokmi </a:t>
            </a:r>
            <a:r>
              <a:rPr lang="sk-SK" sz="1400" dirty="0"/>
              <a:t>- skupina jednobunkových mikroorganizmov živočíšneho pôvodu (bičíkovce (</a:t>
            </a:r>
            <a:r>
              <a:rPr lang="sk-SK" sz="1400" dirty="0" err="1"/>
              <a:t>Flagellata</a:t>
            </a:r>
            <a:r>
              <a:rPr lang="sk-SK" sz="1400" dirty="0"/>
              <a:t>), </a:t>
            </a:r>
            <a:r>
              <a:rPr lang="sk-SK" sz="1400" dirty="0" err="1"/>
              <a:t>koreňonožce</a:t>
            </a:r>
            <a:r>
              <a:rPr lang="sk-SK" sz="1400" dirty="0"/>
              <a:t> (</a:t>
            </a:r>
            <a:r>
              <a:rPr lang="sk-SK" sz="1400" dirty="0" err="1"/>
              <a:t>Rhizopôda</a:t>
            </a:r>
            <a:r>
              <a:rPr lang="sk-SK" sz="1400" dirty="0"/>
              <a:t>) a nálevníky (</a:t>
            </a:r>
            <a:r>
              <a:rPr lang="sk-SK" sz="1400" dirty="0" err="1"/>
              <a:t>Ciliata</a:t>
            </a:r>
            <a:r>
              <a:rPr lang="sk-SK" sz="1400" dirty="0"/>
              <a:t>))</a:t>
            </a:r>
          </a:p>
          <a:p>
            <a:pPr>
              <a:lnSpc>
                <a:spcPct val="150000"/>
              </a:lnSpc>
              <a:buClr>
                <a:schemeClr val="tx2">
                  <a:lumMod val="75000"/>
                </a:schemeClr>
              </a:buClr>
            </a:pPr>
            <a:r>
              <a:rPr lang="sk-SK" sz="1400" dirty="0"/>
              <a:t>Väčšinou sú to aeróbne </a:t>
            </a:r>
            <a:r>
              <a:rPr lang="sk-SK" sz="1400" dirty="0" err="1"/>
              <a:t>heterotrófne</a:t>
            </a:r>
            <a:r>
              <a:rPr lang="sk-SK" sz="1400" dirty="0"/>
              <a:t> organizmy nachádzajúce sa predovšetkým v povrchových vrstvách pôdy</a:t>
            </a:r>
          </a:p>
          <a:p>
            <a:pPr>
              <a:lnSpc>
                <a:spcPct val="150000"/>
              </a:lnSpc>
              <a:buClr>
                <a:schemeClr val="tx2">
                  <a:lumMod val="75000"/>
                </a:schemeClr>
              </a:buClr>
            </a:pPr>
            <a:r>
              <a:rPr lang="sk-SK" sz="1400" dirty="0"/>
              <a:t>Ich množstvo značne kolíše v závislosti od vlhkosti a zásoby organických látok</a:t>
            </a:r>
          </a:p>
        </p:txBody>
      </p:sp>
      <p:pic>
        <p:nvPicPr>
          <p:cNvPr id="5" name="Picture 4" descr="A collage of microscopic images&#10;&#10;AI-generated content may be incorrect.">
            <a:extLst>
              <a:ext uri="{FF2B5EF4-FFF2-40B4-BE49-F238E27FC236}">
                <a16:creationId xmlns:a16="http://schemas.microsoft.com/office/drawing/2014/main" id="{065D7729-3B39-F2B4-68E7-96596069D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435" y="366164"/>
            <a:ext cx="5761529" cy="6125671"/>
          </a:xfrm>
          <a:prstGeom prst="rect">
            <a:avLst/>
          </a:prstGeom>
        </p:spPr>
      </p:pic>
      <p:pic>
        <p:nvPicPr>
          <p:cNvPr id="8" name="Picture 7" descr="A diagram of different types of bacteria&#10;&#10;AI-generated content may be incorrect.">
            <a:extLst>
              <a:ext uri="{FF2B5EF4-FFF2-40B4-BE49-F238E27FC236}">
                <a16:creationId xmlns:a16="http://schemas.microsoft.com/office/drawing/2014/main" id="{CBF3F88E-BDFF-2946-1C28-411C5AF12D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44" y="4155886"/>
            <a:ext cx="4390390" cy="2571303"/>
          </a:xfrm>
          <a:prstGeom prst="rect">
            <a:avLst/>
          </a:prstGeom>
        </p:spPr>
      </p:pic>
    </p:spTree>
    <p:extLst>
      <p:ext uri="{BB962C8B-B14F-4D97-AF65-F5344CB8AC3E}">
        <p14:creationId xmlns:p14="http://schemas.microsoft.com/office/powerpoint/2010/main" val="3269598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11839-1F9C-3D04-01A2-4F4BC64E378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D4E3454-2602-8E75-353C-F3FF87CB4884}"/>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mezofauna</a:t>
            </a:r>
            <a:endParaRPr lang="fr-FR" sz="3200" b="1" dirty="0"/>
          </a:p>
        </p:txBody>
      </p:sp>
      <p:sp>
        <p:nvSpPr>
          <p:cNvPr id="7" name="Zástupný objekt pre obsah 2">
            <a:extLst>
              <a:ext uri="{FF2B5EF4-FFF2-40B4-BE49-F238E27FC236}">
                <a16:creationId xmlns:a16="http://schemas.microsoft.com/office/drawing/2014/main" id="{64CB7712-A6B4-DD5A-4FCE-D9666686DB55}"/>
              </a:ext>
            </a:extLst>
          </p:cNvPr>
          <p:cNvSpPr>
            <a:spLocks noGrp="1"/>
          </p:cNvSpPr>
          <p:nvPr>
            <p:ph idx="1"/>
          </p:nvPr>
        </p:nvSpPr>
        <p:spPr>
          <a:xfrm>
            <a:off x="391297" y="946562"/>
            <a:ext cx="11229203" cy="5661210"/>
          </a:xfrm>
        </p:spPr>
        <p:txBody>
          <a:bodyPr>
            <a:noAutofit/>
          </a:bodyPr>
          <a:lstStyle/>
          <a:p>
            <a:pPr>
              <a:lnSpc>
                <a:spcPct val="150000"/>
              </a:lnSpc>
              <a:buClr>
                <a:schemeClr val="tx2">
                  <a:lumMod val="75000"/>
                </a:schemeClr>
              </a:buClr>
            </a:pPr>
            <a:r>
              <a:rPr lang="sk-SK" sz="1200" dirty="0"/>
              <a:t>Zahrňuje živočíchov rôznej veľkosti s trvalým alebo dočasným sídlom v pôde</a:t>
            </a:r>
          </a:p>
          <a:p>
            <a:pPr>
              <a:lnSpc>
                <a:spcPct val="150000"/>
              </a:lnSpc>
              <a:buClr>
                <a:schemeClr val="tx2">
                  <a:lumMod val="75000"/>
                </a:schemeClr>
              </a:buClr>
            </a:pPr>
            <a:r>
              <a:rPr lang="sk-SK" sz="1200" dirty="0"/>
              <a:t>Podľa toho akú časť života trávia v pôde sa rozlišujú:</a:t>
            </a:r>
          </a:p>
          <a:p>
            <a:pPr lvl="1">
              <a:lnSpc>
                <a:spcPct val="150000"/>
              </a:lnSpc>
              <a:buClr>
                <a:schemeClr val="tx2">
                  <a:lumMod val="75000"/>
                </a:schemeClr>
              </a:buClr>
            </a:pPr>
            <a:r>
              <a:rPr lang="sk-SK" sz="1100" b="1" dirty="0" err="1"/>
              <a:t>Geobionty</a:t>
            </a:r>
            <a:r>
              <a:rPr lang="sk-SK" sz="1100" dirty="0"/>
              <a:t> - po celý život sú odkázané na pôdne prostredie</a:t>
            </a:r>
          </a:p>
          <a:p>
            <a:pPr lvl="1">
              <a:lnSpc>
                <a:spcPct val="150000"/>
              </a:lnSpc>
              <a:buClr>
                <a:schemeClr val="tx2">
                  <a:lumMod val="75000"/>
                </a:schemeClr>
              </a:buClr>
            </a:pPr>
            <a:r>
              <a:rPr lang="sk-SK" sz="1100" b="1" dirty="0" err="1"/>
              <a:t>Geofily</a:t>
            </a:r>
            <a:r>
              <a:rPr lang="sk-SK" sz="1100" dirty="0"/>
              <a:t> - ich vývoj prebieha v pôde, ostatnú časť žijú mimo nej</a:t>
            </a:r>
          </a:p>
          <a:p>
            <a:pPr lvl="1">
              <a:lnSpc>
                <a:spcPct val="150000"/>
              </a:lnSpc>
              <a:buClr>
                <a:schemeClr val="tx2">
                  <a:lumMod val="75000"/>
                </a:schemeClr>
              </a:buClr>
            </a:pPr>
            <a:r>
              <a:rPr lang="sk-SK" sz="1100" b="1" dirty="0" err="1"/>
              <a:t>Geoxény</a:t>
            </a:r>
            <a:r>
              <a:rPr lang="sk-SK" sz="1100" dirty="0"/>
              <a:t> - v pôde sa objavujú len náhodne</a:t>
            </a:r>
          </a:p>
          <a:p>
            <a:pPr>
              <a:lnSpc>
                <a:spcPct val="150000"/>
              </a:lnSpc>
              <a:buClr>
                <a:schemeClr val="tx2">
                  <a:lumMod val="75000"/>
                </a:schemeClr>
              </a:buClr>
            </a:pPr>
            <a:r>
              <a:rPr lang="sk-SK" sz="1200" dirty="0"/>
              <a:t>Množstvo druhov a jednotlivých zástupcov je závislé na vlastnostiach a zložení pôd, vyžadujú dostatočnú </a:t>
            </a:r>
            <a:br>
              <a:rPr lang="sk-SK" sz="1200" dirty="0"/>
            </a:br>
            <a:r>
              <a:rPr lang="sk-SK" sz="1200" dirty="0"/>
              <a:t>zásobu organických zvyškov, priaznivú pôdnu reakciu, vlhkosť a teplotu</a:t>
            </a:r>
          </a:p>
          <a:p>
            <a:pPr>
              <a:lnSpc>
                <a:spcPct val="150000"/>
              </a:lnSpc>
              <a:buClr>
                <a:schemeClr val="tx2">
                  <a:lumMod val="75000"/>
                </a:schemeClr>
              </a:buClr>
            </a:pPr>
            <a:r>
              <a:rPr lang="sk-SK" sz="1200" b="1" dirty="0"/>
              <a:t>Dážďovky </a:t>
            </a:r>
            <a:r>
              <a:rPr lang="sk-SK" sz="1200" dirty="0"/>
              <a:t>sa výrazne podieľajú na </a:t>
            </a:r>
            <a:r>
              <a:rPr lang="sk-SK" sz="1200" dirty="0" err="1"/>
              <a:t>pôdotvornom</a:t>
            </a:r>
            <a:r>
              <a:rPr lang="sk-SK" sz="1200" dirty="0"/>
              <a:t> procese - živia sa rastlinnými zvyškami a výkalmi živočíchov, </a:t>
            </a:r>
            <a:br>
              <a:rPr lang="sk-SK" sz="1200" dirty="0"/>
            </a:br>
            <a:r>
              <a:rPr lang="sk-SK" sz="1200" dirty="0"/>
              <a:t>vytváraním chodbičiek a kanálikov do hĺbky 0,60-1,50m zlepšujú fyzikálne vlastnosti pôd (pórovitosť, </a:t>
            </a:r>
            <a:r>
              <a:rPr lang="sk-SK" sz="1200" dirty="0" err="1"/>
              <a:t>prevzdušnenosť</a:t>
            </a:r>
            <a:r>
              <a:rPr lang="sk-SK" sz="1200" dirty="0"/>
              <a:t> a </a:t>
            </a:r>
            <a:r>
              <a:rPr lang="sk-SK" sz="1200" dirty="0" err="1"/>
              <a:t>vodopriepustnosť</a:t>
            </a:r>
            <a:r>
              <a:rPr lang="sk-SK" sz="1200" dirty="0"/>
              <a:t>):</a:t>
            </a:r>
          </a:p>
          <a:p>
            <a:pPr lvl="1">
              <a:lnSpc>
                <a:spcPct val="150000"/>
              </a:lnSpc>
              <a:buClr>
                <a:schemeClr val="tx2">
                  <a:lumMod val="75000"/>
                </a:schemeClr>
              </a:buClr>
            </a:pPr>
            <a:r>
              <a:rPr lang="sk-SK" sz="1100" dirty="0"/>
              <a:t>Požieraním organických zvyškov a minerálnych látok zabezpečujú v zažívacom trakte ich premenu a obohacovanie o vápnik, nimi vylučované </a:t>
            </a:r>
            <a:r>
              <a:rPr lang="sk-SK" sz="1100" dirty="0" err="1"/>
              <a:t>exkrementy</a:t>
            </a:r>
            <a:r>
              <a:rPr lang="sk-SK" sz="1100" dirty="0"/>
              <a:t>, označované ako </a:t>
            </a:r>
            <a:r>
              <a:rPr lang="sk-SK" sz="1100" dirty="0" err="1"/>
              <a:t>koprolity</a:t>
            </a:r>
            <a:r>
              <a:rPr lang="sk-SK" sz="1100" dirty="0"/>
              <a:t>, predstavujú </a:t>
            </a:r>
            <a:r>
              <a:rPr lang="sk-SK" sz="1100" dirty="0" err="1"/>
              <a:t>organominerálné</a:t>
            </a:r>
            <a:r>
              <a:rPr lang="sk-SK" sz="1100" dirty="0"/>
              <a:t> pevne stmelené zhluky - </a:t>
            </a:r>
            <a:r>
              <a:rPr lang="sk-SK" sz="1100" dirty="0" err="1"/>
              <a:t>vodoodolné</a:t>
            </a:r>
            <a:r>
              <a:rPr lang="sk-SK" sz="1100" dirty="0"/>
              <a:t> štruktúrne agregáty, pozostávajúce z minerálnych častíc, humusových látok a vápenatého tmelu</a:t>
            </a:r>
          </a:p>
          <a:p>
            <a:pPr lvl="1">
              <a:lnSpc>
                <a:spcPct val="150000"/>
              </a:lnSpc>
              <a:buClr>
                <a:schemeClr val="tx2">
                  <a:lumMod val="75000"/>
                </a:schemeClr>
              </a:buClr>
            </a:pPr>
            <a:r>
              <a:rPr lang="sk-SK" sz="1100" dirty="0"/>
              <a:t>V priaznivých podmienkach môžu na ploche 10 000 m2 premiestniť až okolo 120 ton pôdnej hmoty </a:t>
            </a:r>
            <a:br>
              <a:rPr lang="sk-SK" sz="1100" dirty="0"/>
            </a:br>
            <a:r>
              <a:rPr lang="sk-SK" sz="1100" dirty="0"/>
              <a:t>a uvoľniť okolo 15-20 ton </a:t>
            </a:r>
            <a:r>
              <a:rPr lang="sk-SK" sz="1100" dirty="0" err="1"/>
              <a:t>koprolitov</a:t>
            </a:r>
            <a:endParaRPr lang="sk-SK" sz="1100" dirty="0"/>
          </a:p>
          <a:p>
            <a:pPr>
              <a:lnSpc>
                <a:spcPct val="150000"/>
              </a:lnSpc>
              <a:buClr>
                <a:schemeClr val="tx2">
                  <a:lumMod val="75000"/>
                </a:schemeClr>
              </a:buClr>
            </a:pPr>
            <a:r>
              <a:rPr lang="sk-SK" sz="1200" b="1" dirty="0" err="1"/>
              <a:t>Mäkkonožce</a:t>
            </a:r>
            <a:r>
              <a:rPr lang="sk-SK" sz="1200" b="1" dirty="0"/>
              <a:t> </a:t>
            </a:r>
            <a:r>
              <a:rPr lang="sk-SK" sz="1200" dirty="0"/>
              <a:t>sa vyskytujú v povrchových vrstvách vlhších pôd, živia sa rastlinnými zvyškami (</a:t>
            </a:r>
            <a:r>
              <a:rPr lang="sk-SK" sz="1200" dirty="0" err="1"/>
              <a:t>Peripatus</a:t>
            </a:r>
            <a:r>
              <a:rPr lang="sk-SK" sz="1200" dirty="0"/>
              <a:t>)</a:t>
            </a:r>
          </a:p>
          <a:p>
            <a:pPr>
              <a:lnSpc>
                <a:spcPct val="150000"/>
              </a:lnSpc>
              <a:buClr>
                <a:schemeClr val="tx2">
                  <a:lumMod val="75000"/>
                </a:schemeClr>
              </a:buClr>
            </a:pPr>
            <a:r>
              <a:rPr lang="sk-SK" sz="1200" b="1" dirty="0"/>
              <a:t>Mäkkýše </a:t>
            </a:r>
            <a:r>
              <a:rPr lang="sk-SK" sz="1200" dirty="0"/>
              <a:t>- najmä slimáky tvoria rôznorodú skupinu živočíchov, vyskytujú sa na  </a:t>
            </a:r>
            <a:r>
              <a:rPr lang="sk-SK" sz="1200" dirty="0" err="1"/>
              <a:t>nevysýchaných</a:t>
            </a:r>
            <a:r>
              <a:rPr lang="sk-SK" sz="1200" dirty="0"/>
              <a:t> pôdach</a:t>
            </a:r>
          </a:p>
          <a:p>
            <a:pPr>
              <a:lnSpc>
                <a:spcPct val="150000"/>
              </a:lnSpc>
              <a:buClr>
                <a:schemeClr val="tx2">
                  <a:lumMod val="75000"/>
                </a:schemeClr>
              </a:buClr>
            </a:pPr>
            <a:r>
              <a:rPr lang="sk-SK" sz="1200" b="1" dirty="0"/>
              <a:t>Článkonožce </a:t>
            </a:r>
            <a:r>
              <a:rPr lang="sk-SK" sz="1200" dirty="0"/>
              <a:t>(pavúky, roztoče, hmyz) sa zapájajú do procesov obohacovania pôdy o organickú hmotu</a:t>
            </a:r>
          </a:p>
        </p:txBody>
      </p:sp>
      <p:pic>
        <p:nvPicPr>
          <p:cNvPr id="4" name="Picture 3" descr="A close up of a bug on a leaf&#10;&#10;AI-generated content may be incorrect.">
            <a:extLst>
              <a:ext uri="{FF2B5EF4-FFF2-40B4-BE49-F238E27FC236}">
                <a16:creationId xmlns:a16="http://schemas.microsoft.com/office/drawing/2014/main" id="{4CD08FC9-858E-C8E4-6EB9-B907D529D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5029200"/>
            <a:ext cx="2438400" cy="1828800"/>
          </a:xfrm>
          <a:prstGeom prst="rect">
            <a:avLst/>
          </a:prstGeom>
        </p:spPr>
      </p:pic>
      <p:pic>
        <p:nvPicPr>
          <p:cNvPr id="9" name="Picture 8" descr="A chart of different types of insects&#10;&#10;AI-generated content may be incorrect.">
            <a:extLst>
              <a:ext uri="{FF2B5EF4-FFF2-40B4-BE49-F238E27FC236}">
                <a16:creationId xmlns:a16="http://schemas.microsoft.com/office/drawing/2014/main" id="{4D94E593-11CC-57A4-F6C5-CBA293B54F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6442" y="-1"/>
            <a:ext cx="3245558" cy="3870961"/>
          </a:xfrm>
          <a:prstGeom prst="rect">
            <a:avLst/>
          </a:prstGeom>
        </p:spPr>
      </p:pic>
    </p:spTree>
    <p:extLst>
      <p:ext uri="{BB962C8B-B14F-4D97-AF65-F5344CB8AC3E}">
        <p14:creationId xmlns:p14="http://schemas.microsoft.com/office/powerpoint/2010/main" val="3867369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C460B-C842-FAD9-F5D3-4AD8A362659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08DE6C-CD48-CA20-09A6-D4E3DB7979DD}"/>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makrofauna</a:t>
            </a:r>
            <a:endParaRPr lang="fr-FR" sz="3200" b="1" dirty="0"/>
          </a:p>
        </p:txBody>
      </p:sp>
      <p:sp>
        <p:nvSpPr>
          <p:cNvPr id="7" name="Zástupný objekt pre obsah 2">
            <a:extLst>
              <a:ext uri="{FF2B5EF4-FFF2-40B4-BE49-F238E27FC236}">
                <a16:creationId xmlns:a16="http://schemas.microsoft.com/office/drawing/2014/main" id="{48546688-5D67-F125-1DB8-109C16587C0C}"/>
              </a:ext>
            </a:extLst>
          </p:cNvPr>
          <p:cNvSpPr>
            <a:spLocks noGrp="1"/>
          </p:cNvSpPr>
          <p:nvPr>
            <p:ph idx="1"/>
          </p:nvPr>
        </p:nvSpPr>
        <p:spPr>
          <a:xfrm>
            <a:off x="391297" y="946562"/>
            <a:ext cx="9339443" cy="5661210"/>
          </a:xfrm>
        </p:spPr>
        <p:txBody>
          <a:bodyPr>
            <a:noAutofit/>
          </a:bodyPr>
          <a:lstStyle/>
          <a:p>
            <a:pPr>
              <a:lnSpc>
                <a:spcPct val="150000"/>
              </a:lnSpc>
              <a:buClr>
                <a:schemeClr val="tx2">
                  <a:lumMod val="75000"/>
                </a:schemeClr>
              </a:buClr>
            </a:pPr>
            <a:r>
              <a:rPr lang="sk-SK" sz="1400" dirty="0"/>
              <a:t>V pôde je zastúpená </a:t>
            </a:r>
            <a:r>
              <a:rPr lang="sk-SK" sz="1400" b="1" dirty="0"/>
              <a:t>stavovcami </a:t>
            </a:r>
            <a:r>
              <a:rPr lang="sk-SK" sz="1400" dirty="0"/>
              <a:t>- krty, myši, hraboše, sysle, škrečky...</a:t>
            </a:r>
          </a:p>
          <a:p>
            <a:pPr>
              <a:lnSpc>
                <a:spcPct val="150000"/>
              </a:lnSpc>
              <a:buClr>
                <a:schemeClr val="tx2">
                  <a:lumMod val="75000"/>
                </a:schemeClr>
              </a:buClr>
            </a:pPr>
            <a:r>
              <a:rPr lang="sk-SK" sz="1400" dirty="0"/>
              <a:t>Ich význam spočíva v </a:t>
            </a:r>
            <a:r>
              <a:rPr lang="sk-SK" sz="1400" b="1" dirty="0"/>
              <a:t>kyprení a premiestňovaní </a:t>
            </a:r>
            <a:r>
              <a:rPr lang="sk-SK" sz="1400" dirty="0"/>
              <a:t>pôdnej hmoty a v obohacovaní </a:t>
            </a:r>
            <a:br>
              <a:rPr lang="sk-SK" sz="1400" dirty="0"/>
            </a:br>
            <a:r>
              <a:rPr lang="sk-SK" sz="1400" dirty="0"/>
              <a:t>pôd o </a:t>
            </a:r>
            <a:r>
              <a:rPr lang="sk-SK" sz="1400" b="1" dirty="0"/>
              <a:t>organické </a:t>
            </a:r>
            <a:r>
              <a:rPr lang="sk-SK" sz="1400" dirty="0"/>
              <a:t>zvyšky, ktoré z povrchu zanášajú do väčšej hĺbky profilu</a:t>
            </a:r>
          </a:p>
          <a:p>
            <a:pPr>
              <a:lnSpc>
                <a:spcPct val="150000"/>
              </a:lnSpc>
              <a:buClr>
                <a:schemeClr val="tx2">
                  <a:lumMod val="75000"/>
                </a:schemeClr>
              </a:buClr>
            </a:pPr>
            <a:r>
              <a:rPr lang="sk-SK" sz="1400" dirty="0"/>
              <a:t>Pôda vytvára pre organizmy životné podmienky, poskytuje im výživu, vlhkosť i teplo,</a:t>
            </a:r>
            <a:br>
              <a:rPr lang="sk-SK" sz="1400" dirty="0"/>
            </a:br>
            <a:r>
              <a:rPr lang="sk-SK" sz="1400" dirty="0"/>
              <a:t>môžu sa priaznivo rozvíjať len pri vhodných podmienkach vodného, vzdušného a tepelného režimu: 	</a:t>
            </a:r>
          </a:p>
          <a:p>
            <a:pPr lvl="1">
              <a:lnSpc>
                <a:spcPct val="150000"/>
              </a:lnSpc>
              <a:buClr>
                <a:schemeClr val="tx2">
                  <a:lumMod val="75000"/>
                </a:schemeClr>
              </a:buClr>
            </a:pPr>
            <a:r>
              <a:rPr lang="sk-SK" sz="1050" b="1" dirty="0"/>
              <a:t>Vlhkosť pôdy </a:t>
            </a:r>
            <a:r>
              <a:rPr lang="sk-SK" sz="1050" dirty="0"/>
              <a:t>- optimálna vyhovujúca prevažnej väčšine mikroorganizmov sa pohybuje v rozmedzí 50-80% z plnej vodnej kapacity</a:t>
            </a:r>
          </a:p>
          <a:p>
            <a:pPr lvl="1">
              <a:lnSpc>
                <a:spcPct val="150000"/>
              </a:lnSpc>
              <a:buClr>
                <a:schemeClr val="tx2">
                  <a:lumMod val="75000"/>
                </a:schemeClr>
              </a:buClr>
            </a:pPr>
            <a:r>
              <a:rPr lang="sk-SK" sz="1050" b="1" dirty="0"/>
              <a:t>Kyslík</a:t>
            </a:r>
            <a:r>
              <a:rPr lang="sk-SK" sz="1050" dirty="0"/>
              <a:t> - závisí od neho rozvoj aeróbnych mikroorganizmov a pôdnej fauny</a:t>
            </a:r>
          </a:p>
          <a:p>
            <a:pPr lvl="1">
              <a:lnSpc>
                <a:spcPct val="150000"/>
              </a:lnSpc>
              <a:buClr>
                <a:schemeClr val="tx2">
                  <a:lumMod val="75000"/>
                </a:schemeClr>
              </a:buClr>
            </a:pPr>
            <a:r>
              <a:rPr lang="sk-SK" sz="1050" b="1" dirty="0"/>
              <a:t>Teplota</a:t>
            </a:r>
            <a:r>
              <a:rPr lang="sk-SK" sz="1050" dirty="0"/>
              <a:t> - prevažná časť pôdnych organizmov má teplotné optimum medzi 25-35°C, proti nízkym teplotám sú hlavne baktérie a plesne veľmi odolné (sezónne zmeny aktivity s maximom na jar a jeseň)</a:t>
            </a:r>
          </a:p>
          <a:p>
            <a:pPr lvl="1">
              <a:lnSpc>
                <a:spcPct val="150000"/>
              </a:lnSpc>
              <a:buClr>
                <a:schemeClr val="tx2">
                  <a:lumMod val="75000"/>
                </a:schemeClr>
              </a:buClr>
            </a:pPr>
            <a:r>
              <a:rPr lang="sk-SK" sz="1050" b="1" dirty="0"/>
              <a:t>pH </a:t>
            </a:r>
            <a:r>
              <a:rPr lang="sk-SK" sz="1050" dirty="0"/>
              <a:t>- väčšina baktérií vyžaduje pôdnu reakciu v rozpätí pH 6 - 8</a:t>
            </a:r>
          </a:p>
          <a:p>
            <a:pPr>
              <a:lnSpc>
                <a:spcPct val="150000"/>
              </a:lnSpc>
              <a:buClr>
                <a:schemeClr val="tx2">
                  <a:lumMod val="75000"/>
                </a:schemeClr>
              </a:buClr>
            </a:pPr>
            <a:r>
              <a:rPr lang="sk-SK" sz="1400" dirty="0"/>
              <a:t>Vzájomné vzťahy organizmov v pôde sú veľmi pestré</a:t>
            </a:r>
          </a:p>
          <a:p>
            <a:pPr lvl="1">
              <a:lnSpc>
                <a:spcPct val="150000"/>
              </a:lnSpc>
              <a:buClr>
                <a:schemeClr val="tx2">
                  <a:lumMod val="75000"/>
                </a:schemeClr>
              </a:buClr>
            </a:pPr>
            <a:r>
              <a:rPr lang="sk-SK" sz="1050" b="1" dirty="0"/>
              <a:t>Symbióza</a:t>
            </a:r>
            <a:r>
              <a:rPr lang="sk-SK" sz="1050" dirty="0"/>
              <a:t> - </a:t>
            </a:r>
            <a:r>
              <a:rPr lang="sk-SK" sz="1050" dirty="0" err="1"/>
              <a:t>vzájomna</a:t>
            </a:r>
            <a:r>
              <a:rPr lang="sk-SK" sz="1050" dirty="0"/>
              <a:t> podpora (spolunažívanie) napr. </a:t>
            </a:r>
            <a:r>
              <a:rPr lang="sk-SK" sz="1050" dirty="0" err="1"/>
              <a:t>hrčkotvorných</a:t>
            </a:r>
            <a:r>
              <a:rPr lang="sk-SK" sz="1050" dirty="0"/>
              <a:t> baktérií </a:t>
            </a:r>
            <a:br>
              <a:rPr lang="sk-SK" sz="1050" dirty="0"/>
            </a:br>
            <a:r>
              <a:rPr lang="sk-SK" sz="1050" dirty="0"/>
              <a:t>(poskytujú rastlinám dusík, ktorý pútajú zo vzduchu) s koreňmi </a:t>
            </a:r>
            <a:r>
              <a:rPr lang="sk-SK" sz="1050" dirty="0" err="1"/>
              <a:t>vikovitých</a:t>
            </a:r>
            <a:r>
              <a:rPr lang="sk-SK" sz="1050" dirty="0"/>
              <a:t> rastlín</a:t>
            </a:r>
          </a:p>
          <a:p>
            <a:pPr lvl="1">
              <a:lnSpc>
                <a:spcPct val="150000"/>
              </a:lnSpc>
              <a:buClr>
                <a:schemeClr val="tx2">
                  <a:lumMod val="75000"/>
                </a:schemeClr>
              </a:buClr>
            </a:pPr>
            <a:r>
              <a:rPr lang="sk-SK" sz="1050" b="1" dirty="0" err="1"/>
              <a:t>Metabióza</a:t>
            </a:r>
            <a:r>
              <a:rPr lang="sk-SK" sz="1050" dirty="0"/>
              <a:t> - rýchly rozklad a mineralizácia organických látok pôdy podmienený </a:t>
            </a:r>
            <a:br>
              <a:rPr lang="sk-SK" sz="1050" dirty="0"/>
            </a:br>
            <a:r>
              <a:rPr lang="sk-SK" sz="1050" dirty="0"/>
              <a:t>činnosťou rôznorodých skupín mikroorganizmov</a:t>
            </a:r>
          </a:p>
          <a:p>
            <a:pPr lvl="1">
              <a:lnSpc>
                <a:spcPct val="150000"/>
              </a:lnSpc>
              <a:buClr>
                <a:schemeClr val="tx2">
                  <a:lumMod val="75000"/>
                </a:schemeClr>
              </a:buClr>
            </a:pPr>
            <a:r>
              <a:rPr lang="sk-SK" sz="1050" b="1" dirty="0"/>
              <a:t>Antagonizmus</a:t>
            </a:r>
            <a:r>
              <a:rPr lang="sk-SK" sz="1050" dirty="0"/>
              <a:t> - organizmy sa vzájomne nepodporujú, ale potláčajú </a:t>
            </a:r>
            <a:br>
              <a:rPr lang="sk-SK" sz="1050" dirty="0"/>
            </a:br>
            <a:r>
              <a:rPr lang="sk-SK" sz="1050" dirty="0"/>
              <a:t>- parazitické vzťahy organizmov, vyvolávajúce rôzne choroby (rakovina zemiakov)</a:t>
            </a:r>
          </a:p>
        </p:txBody>
      </p:sp>
      <p:pic>
        <p:nvPicPr>
          <p:cNvPr id="8" name="Picture 7" descr="A diagram of food web&#10;&#10;AI-generated content may be incorrect.">
            <a:extLst>
              <a:ext uri="{FF2B5EF4-FFF2-40B4-BE49-F238E27FC236}">
                <a16:creationId xmlns:a16="http://schemas.microsoft.com/office/drawing/2014/main" id="{56D280BD-2B46-AFF9-D4D3-CAC052569E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7696" y="0"/>
            <a:ext cx="3273323" cy="2506980"/>
          </a:xfrm>
          <a:prstGeom prst="rect">
            <a:avLst/>
          </a:prstGeom>
        </p:spPr>
      </p:pic>
      <p:pic>
        <p:nvPicPr>
          <p:cNvPr id="11" name="Picture 10" descr="A close-up of a chart&#10;&#10;AI-generated content may be incorrect.">
            <a:extLst>
              <a:ext uri="{FF2B5EF4-FFF2-40B4-BE49-F238E27FC236}">
                <a16:creationId xmlns:a16="http://schemas.microsoft.com/office/drawing/2014/main" id="{11C75684-A103-0179-1A2D-26881A266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300" y="4386651"/>
            <a:ext cx="5317719" cy="1901867"/>
          </a:xfrm>
          <a:prstGeom prst="rect">
            <a:avLst/>
          </a:prstGeom>
        </p:spPr>
      </p:pic>
    </p:spTree>
    <p:extLst>
      <p:ext uri="{BB962C8B-B14F-4D97-AF65-F5344CB8AC3E}">
        <p14:creationId xmlns:p14="http://schemas.microsoft.com/office/powerpoint/2010/main" val="3998310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ED7C3-30FD-82D8-B2BD-FE5B331C336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78E77CB-8DED-0D5A-3C36-609EB2A94E88}"/>
              </a:ext>
            </a:extLst>
          </p:cNvPr>
          <p:cNvSpPr>
            <a:spLocks noGrp="1"/>
          </p:cNvSpPr>
          <p:nvPr>
            <p:ph type="title"/>
          </p:nvPr>
        </p:nvSpPr>
        <p:spPr>
          <a:xfrm>
            <a:off x="395926" y="273377"/>
            <a:ext cx="10119674" cy="694812"/>
          </a:xfrm>
        </p:spPr>
        <p:txBody>
          <a:bodyPr>
            <a:normAutofit/>
          </a:bodyPr>
          <a:lstStyle/>
          <a:p>
            <a:r>
              <a:rPr lang="sk-SK" sz="3200" b="1" dirty="0"/>
              <a:t>Vlastnosti pôdy</a:t>
            </a:r>
            <a:endParaRPr lang="fr-FR" sz="3200" b="1" dirty="0"/>
          </a:p>
        </p:txBody>
      </p:sp>
      <p:sp>
        <p:nvSpPr>
          <p:cNvPr id="7" name="Zástupný objekt pre obsah 2">
            <a:extLst>
              <a:ext uri="{FF2B5EF4-FFF2-40B4-BE49-F238E27FC236}">
                <a16:creationId xmlns:a16="http://schemas.microsoft.com/office/drawing/2014/main" id="{0183E9D7-9491-BCF8-C90A-0F7FBC5BF907}"/>
              </a:ext>
            </a:extLst>
          </p:cNvPr>
          <p:cNvSpPr>
            <a:spLocks noGrp="1"/>
          </p:cNvSpPr>
          <p:nvPr>
            <p:ph idx="1"/>
          </p:nvPr>
        </p:nvSpPr>
        <p:spPr>
          <a:xfrm>
            <a:off x="304797" y="1082489"/>
            <a:ext cx="10884911" cy="5661210"/>
          </a:xfrm>
        </p:spPr>
        <p:txBody>
          <a:bodyPr>
            <a:noAutofit/>
          </a:bodyPr>
          <a:lstStyle/>
          <a:p>
            <a:pPr>
              <a:lnSpc>
                <a:spcPct val="150000"/>
              </a:lnSpc>
              <a:buClr>
                <a:schemeClr val="tx2">
                  <a:lumMod val="75000"/>
                </a:schemeClr>
              </a:buClr>
            </a:pPr>
            <a:r>
              <a:rPr lang="sk-SK" sz="1400" dirty="0"/>
              <a:t>1.fyzikálne (zrnitosť a štruktúra)</a:t>
            </a:r>
          </a:p>
          <a:p>
            <a:pPr>
              <a:lnSpc>
                <a:spcPct val="150000"/>
              </a:lnSpc>
              <a:buClr>
                <a:schemeClr val="tx2">
                  <a:lumMod val="75000"/>
                </a:schemeClr>
              </a:buClr>
            </a:pPr>
            <a:r>
              <a:rPr lang="sk-SK" sz="1400" dirty="0"/>
              <a:t>2.chemické (reakcia pôdy) </a:t>
            </a:r>
          </a:p>
          <a:p>
            <a:pPr>
              <a:lnSpc>
                <a:spcPct val="150000"/>
              </a:lnSpc>
              <a:buClr>
                <a:schemeClr val="tx2">
                  <a:lumMod val="75000"/>
                </a:schemeClr>
              </a:buClr>
            </a:pPr>
            <a:r>
              <a:rPr lang="sk-SK" sz="1400" dirty="0"/>
              <a:t>3.biologické (úrodnosť)</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zrnitosť – veľkosť minerálnych a horninových častíc, častice </a:t>
            </a:r>
            <a:r>
              <a:rPr lang="sk-SK" sz="1400" b="1" dirty="0"/>
              <a:t>väčšie ako 2mm </a:t>
            </a:r>
            <a:r>
              <a:rPr lang="sk-SK" sz="1400" dirty="0"/>
              <a:t>tvoria </a:t>
            </a:r>
            <a:r>
              <a:rPr lang="sk-SK" sz="1400" b="1" dirty="0"/>
              <a:t>skelet</a:t>
            </a:r>
            <a:r>
              <a:rPr lang="sk-SK" sz="1400" dirty="0"/>
              <a:t>, </a:t>
            </a:r>
            <a:r>
              <a:rPr lang="sk-SK" sz="1400" b="1" dirty="0"/>
              <a:t>menšie ako 2mm </a:t>
            </a:r>
            <a:r>
              <a:rPr lang="sk-SK" sz="1400" b="1" dirty="0" err="1"/>
              <a:t>jemnozem</a:t>
            </a:r>
            <a:r>
              <a:rPr lang="sk-SK" sz="1400" b="1" dirty="0"/>
              <a:t> </a:t>
            </a:r>
            <a:r>
              <a:rPr lang="sk-SK" sz="1400" dirty="0"/>
              <a:t>(íl, prach, prachový piesok)</a:t>
            </a:r>
          </a:p>
          <a:p>
            <a:pPr>
              <a:lnSpc>
                <a:spcPct val="150000"/>
              </a:lnSpc>
              <a:buClr>
                <a:schemeClr val="tx2">
                  <a:lumMod val="75000"/>
                </a:schemeClr>
              </a:buClr>
            </a:pPr>
            <a:r>
              <a:rPr lang="sk-SK" sz="1400" b="1" dirty="0"/>
              <a:t>podľa zrnitosti určujeme pôdne druhy </a:t>
            </a:r>
            <a:r>
              <a:rPr lang="sk-SK" sz="1400" dirty="0"/>
              <a:t>– používa sa napr. </a:t>
            </a:r>
            <a:r>
              <a:rPr lang="sk-SK" sz="1400" dirty="0" err="1"/>
              <a:t>Novákova</a:t>
            </a:r>
            <a:r>
              <a:rPr lang="sk-SK" sz="1400" dirty="0"/>
              <a:t> klasifikačná stupnica – podľa obsahu ílových častíc (častice menšie ako 0,01 mm) v pôde rozlišujeme:</a:t>
            </a:r>
          </a:p>
          <a:p>
            <a:pPr>
              <a:lnSpc>
                <a:spcPct val="150000"/>
              </a:lnSpc>
              <a:buClr>
                <a:schemeClr val="tx2">
                  <a:lumMod val="75000"/>
                </a:schemeClr>
              </a:buClr>
            </a:pPr>
            <a:endParaRPr lang="sk-SK" sz="1400" dirty="0"/>
          </a:p>
        </p:txBody>
      </p:sp>
      <p:graphicFrame>
        <p:nvGraphicFramePr>
          <p:cNvPr id="4" name="Group 29">
            <a:extLst>
              <a:ext uri="{FF2B5EF4-FFF2-40B4-BE49-F238E27FC236}">
                <a16:creationId xmlns:a16="http://schemas.microsoft.com/office/drawing/2014/main" id="{B3E0F467-049C-1B20-836A-D99A5F8A29BA}"/>
              </a:ext>
            </a:extLst>
          </p:cNvPr>
          <p:cNvGraphicFramePr>
            <a:graphicFrameLocks/>
          </p:cNvGraphicFramePr>
          <p:nvPr>
            <p:extLst>
              <p:ext uri="{D42A27DB-BD31-4B8C-83A1-F6EECF244321}">
                <p14:modId xmlns:p14="http://schemas.microsoft.com/office/powerpoint/2010/main" val="832461323"/>
              </p:ext>
            </p:extLst>
          </p:nvPr>
        </p:nvGraphicFramePr>
        <p:xfrm>
          <a:off x="1961636" y="4419600"/>
          <a:ext cx="7220464" cy="2324099"/>
        </p:xfrm>
        <a:graphic>
          <a:graphicData uri="http://schemas.openxmlformats.org/drawingml/2006/table">
            <a:tbl>
              <a:tblPr/>
              <a:tblGrid>
                <a:gridCol w="3420631">
                  <a:extLst>
                    <a:ext uri="{9D8B030D-6E8A-4147-A177-3AD203B41FA5}">
                      <a16:colId xmlns:a16="http://schemas.microsoft.com/office/drawing/2014/main" val="20000"/>
                    </a:ext>
                  </a:extLst>
                </a:gridCol>
                <a:gridCol w="3799833">
                  <a:extLst>
                    <a:ext uri="{9D8B030D-6E8A-4147-A177-3AD203B41FA5}">
                      <a16:colId xmlns:a16="http://schemas.microsoft.com/office/drawing/2014/main" val="20001"/>
                    </a:ext>
                  </a:extLst>
                </a:gridCol>
              </a:tblGrid>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Kategória zrnitosti</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Obsah častíc &lt; 0,01 mm</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0"/>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ľahké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piesočnaté</a:t>
                      </a:r>
                      <a:r>
                        <a:rPr kumimoji="0" lang="sk-SK" altLang="sk-SK" sz="1400" b="0" i="0" u="none" strike="noStrike" cap="none" normalizeH="0" baseline="0">
                          <a:ln>
                            <a:noFill/>
                          </a:ln>
                          <a:solidFill>
                            <a:schemeClr val="tx1"/>
                          </a:solidFill>
                          <a:effectLst/>
                          <a:latin typeface="Verdana" pitchFamily="34" charset="0"/>
                        </a:rPr>
                        <a:t> (0 - 10%)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hlinitopiesočnaté</a:t>
                      </a:r>
                      <a:r>
                        <a:rPr kumimoji="0" lang="sk-SK" altLang="sk-SK" sz="1400" b="0" i="0" u="none" strike="noStrike" cap="none" normalizeH="0" baseline="0">
                          <a:ln>
                            <a:noFill/>
                          </a:ln>
                          <a:solidFill>
                            <a:schemeClr val="tx1"/>
                          </a:solidFill>
                          <a:effectLst/>
                          <a:latin typeface="Verdana" pitchFamily="34" charset="0"/>
                        </a:rPr>
                        <a:t> (10 - 20%)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stredne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piesočnatohlinité</a:t>
                      </a:r>
                      <a:r>
                        <a:rPr kumimoji="0" lang="sk-SK" altLang="sk-SK" sz="1400" b="0" i="0" u="none" strike="noStrike" cap="none" normalizeH="0" baseline="0">
                          <a:ln>
                            <a:noFill/>
                          </a:ln>
                          <a:solidFill>
                            <a:schemeClr val="tx1"/>
                          </a:solidFill>
                          <a:effectLst/>
                          <a:latin typeface="Verdana" pitchFamily="34" charset="0"/>
                        </a:rPr>
                        <a:t> (20 - 30%)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hlinité</a:t>
                      </a:r>
                      <a:r>
                        <a:rPr kumimoji="0" lang="sk-SK" altLang="sk-SK" sz="1400" b="0" i="0" u="none" strike="noStrike" cap="none" normalizeH="0" baseline="0">
                          <a:ln>
                            <a:noFill/>
                          </a:ln>
                          <a:solidFill>
                            <a:schemeClr val="tx1"/>
                          </a:solidFill>
                          <a:effectLst/>
                          <a:latin typeface="Verdana" pitchFamily="34" charset="0"/>
                        </a:rPr>
                        <a:t> (30 - 45%)</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ílovitohlinité</a:t>
                      </a:r>
                      <a:r>
                        <a:rPr kumimoji="0" lang="sk-SK" altLang="sk-SK" sz="1400" b="0" i="0" u="none" strike="noStrike" cap="none" normalizeH="0" baseline="0">
                          <a:ln>
                            <a:noFill/>
                          </a:ln>
                          <a:solidFill>
                            <a:schemeClr val="tx1"/>
                          </a:solidFill>
                          <a:effectLst/>
                          <a:latin typeface="Verdana" pitchFamily="34" charset="0"/>
                        </a:rPr>
                        <a:t> (45 - 60%)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veľmi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600" b="0" i="0" u="none" strike="noStrike" cap="none" normalizeH="0" baseline="0" dirty="0">
                          <a:ln>
                            <a:noFill/>
                          </a:ln>
                          <a:solidFill>
                            <a:schemeClr val="tx1"/>
                          </a:solidFill>
                          <a:effectLst/>
                          <a:latin typeface="Verdana" pitchFamily="34" charset="0"/>
                        </a:rPr>
                        <a:t>- </a:t>
                      </a:r>
                      <a:r>
                        <a:rPr kumimoji="0" lang="sk-SK" altLang="sk-SK" sz="1400" b="0" i="0" u="none" strike="noStrike" cap="none" normalizeH="0" baseline="0" dirty="0">
                          <a:ln>
                            <a:noFill/>
                          </a:ln>
                          <a:solidFill>
                            <a:schemeClr val="tx1"/>
                          </a:solidFill>
                          <a:effectLst/>
                          <a:latin typeface="Arial Black" pitchFamily="34" charset="0"/>
                        </a:rPr>
                        <a:t>ílovité</a:t>
                      </a:r>
                      <a:r>
                        <a:rPr kumimoji="0" lang="sk-SK" altLang="sk-SK" sz="1400" b="0" i="0" u="none" strike="noStrike" cap="none" normalizeH="0" baseline="0" dirty="0">
                          <a:ln>
                            <a:noFill/>
                          </a:ln>
                          <a:solidFill>
                            <a:schemeClr val="tx1"/>
                          </a:solidFill>
                          <a:effectLst/>
                          <a:latin typeface="Verdana" pitchFamily="34" charset="0"/>
                        </a:rPr>
                        <a:t> (60 - 75%)</a:t>
                      </a:r>
                      <a:br>
                        <a:rPr kumimoji="0" lang="sk-SK" altLang="sk-SK" sz="600" b="0" i="0" u="none" strike="noStrike" cap="none" normalizeH="0" baseline="0" dirty="0">
                          <a:ln>
                            <a:noFill/>
                          </a:ln>
                          <a:solidFill>
                            <a:schemeClr val="tx1"/>
                          </a:solidFill>
                          <a:effectLst/>
                          <a:latin typeface="Verdana" pitchFamily="34" charset="0"/>
                        </a:rPr>
                      </a:br>
                      <a:r>
                        <a:rPr kumimoji="0" lang="sk-SK" altLang="sk-SK" sz="1400" b="0" i="0" u="none" strike="noStrike" cap="none" normalizeH="0" baseline="0" dirty="0">
                          <a:ln>
                            <a:noFill/>
                          </a:ln>
                          <a:solidFill>
                            <a:schemeClr val="tx1"/>
                          </a:solidFill>
                          <a:effectLst/>
                          <a:latin typeface="Arial Black" pitchFamily="34" charset="0"/>
                        </a:rPr>
                        <a:t>- íly</a:t>
                      </a:r>
                      <a:r>
                        <a:rPr kumimoji="0" lang="sk-SK" altLang="sk-SK" sz="1400" b="0" i="0" u="none" strike="noStrike" cap="none" normalizeH="0" baseline="0" dirty="0">
                          <a:ln>
                            <a:noFill/>
                          </a:ln>
                          <a:solidFill>
                            <a:schemeClr val="tx1"/>
                          </a:solidFill>
                          <a:effectLst/>
                          <a:latin typeface="Verdana" pitchFamily="34" charset="0"/>
                        </a:rPr>
                        <a:t> (&gt; 75%)</a:t>
                      </a:r>
                      <a:endParaRPr kumimoji="0" lang="sk-SK" altLang="sk-SK" sz="1400" b="0" i="0" u="none" strike="noStrike" cap="none" normalizeH="0" baseline="0" dirty="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14429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122DA-6416-DBBD-6127-7F07339840A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3ED0F8-2763-08E9-CB1E-FB0461815A73}"/>
              </a:ext>
            </a:extLst>
          </p:cNvPr>
          <p:cNvSpPr>
            <a:spLocks noGrp="1"/>
          </p:cNvSpPr>
          <p:nvPr>
            <p:ph type="title"/>
          </p:nvPr>
        </p:nvSpPr>
        <p:spPr>
          <a:xfrm>
            <a:off x="391297" y="251750"/>
            <a:ext cx="10119674" cy="694812"/>
          </a:xfrm>
        </p:spPr>
        <p:txBody>
          <a:bodyPr>
            <a:normAutofit/>
          </a:bodyPr>
          <a:lstStyle/>
          <a:p>
            <a:r>
              <a:rPr lang="sk-SK" sz="3200" b="1" dirty="0"/>
              <a:t>Kolobeh uhlíka</a:t>
            </a:r>
            <a:endParaRPr lang="fr-FR" sz="3200" b="1" dirty="0"/>
          </a:p>
        </p:txBody>
      </p:sp>
      <p:sp>
        <p:nvSpPr>
          <p:cNvPr id="7" name="Zástupný objekt pre obsah 2">
            <a:extLst>
              <a:ext uri="{FF2B5EF4-FFF2-40B4-BE49-F238E27FC236}">
                <a16:creationId xmlns:a16="http://schemas.microsoft.com/office/drawing/2014/main" id="{09E1A725-722E-3FC3-976A-73151890055F}"/>
              </a:ext>
            </a:extLst>
          </p:cNvPr>
          <p:cNvSpPr>
            <a:spLocks noGrp="1"/>
          </p:cNvSpPr>
          <p:nvPr>
            <p:ph idx="1"/>
          </p:nvPr>
        </p:nvSpPr>
        <p:spPr>
          <a:xfrm>
            <a:off x="391297" y="1114424"/>
            <a:ext cx="11238728" cy="5493347"/>
          </a:xfrm>
        </p:spPr>
        <p:txBody>
          <a:bodyPr>
            <a:noAutofit/>
          </a:bodyPr>
          <a:lstStyle/>
          <a:p>
            <a:pPr>
              <a:lnSpc>
                <a:spcPct val="150000"/>
              </a:lnSpc>
              <a:buClr>
                <a:schemeClr val="tx2">
                  <a:lumMod val="75000"/>
                </a:schemeClr>
              </a:buClr>
            </a:pPr>
            <a:r>
              <a:rPr lang="sk-SK" sz="1200" dirty="0"/>
              <a:t>Pôdny </a:t>
            </a:r>
            <a:r>
              <a:rPr lang="sk-SK" sz="1200" dirty="0" err="1"/>
              <a:t>edafón</a:t>
            </a:r>
            <a:r>
              <a:rPr lang="sk-SK" sz="1200" dirty="0"/>
              <a:t> sa </a:t>
            </a:r>
            <a:r>
              <a:rPr lang="sk-SK" sz="1200" dirty="0" err="1"/>
              <a:t>podiela</a:t>
            </a:r>
            <a:r>
              <a:rPr lang="sk-SK" sz="1200" dirty="0"/>
              <a:t> nielen na zložitej premene organických látok,</a:t>
            </a:r>
            <a:br>
              <a:rPr lang="sk-SK" sz="1200" dirty="0"/>
            </a:br>
            <a:r>
              <a:rPr lang="sk-SK" sz="1200" dirty="0"/>
              <a:t>ale aj na kolobehu biogénnych prvkov</a:t>
            </a:r>
          </a:p>
          <a:p>
            <a:pPr>
              <a:lnSpc>
                <a:spcPct val="150000"/>
              </a:lnSpc>
              <a:buClr>
                <a:schemeClr val="tx2">
                  <a:lumMod val="75000"/>
                </a:schemeClr>
              </a:buClr>
            </a:pPr>
            <a:r>
              <a:rPr lang="sk-SK" sz="1200" dirty="0"/>
              <a:t>Veľký význam majú najmä tieto kolobehy prvkov v prírode:</a:t>
            </a:r>
          </a:p>
          <a:p>
            <a:pPr>
              <a:lnSpc>
                <a:spcPct val="150000"/>
              </a:lnSpc>
              <a:buClr>
                <a:schemeClr val="tx2">
                  <a:lumMod val="75000"/>
                </a:schemeClr>
              </a:buClr>
            </a:pPr>
            <a:r>
              <a:rPr lang="sk-SK" sz="1200" b="1" dirty="0"/>
              <a:t>Kolobeh uhlíka </a:t>
            </a:r>
            <a:r>
              <a:rPr lang="sk-SK" sz="1200" dirty="0"/>
              <a:t>zabezpečujú </a:t>
            </a:r>
            <a:r>
              <a:rPr lang="sk-SK" sz="1200" dirty="0" err="1"/>
              <a:t>heterotrofné</a:t>
            </a:r>
            <a:r>
              <a:rPr lang="sk-SK" sz="1200" dirty="0"/>
              <a:t> aeróbne a anaeróbne </a:t>
            </a:r>
            <a:br>
              <a:rPr lang="sk-SK" sz="1200" dirty="0"/>
            </a:br>
            <a:r>
              <a:rPr lang="sk-SK" sz="1200" dirty="0"/>
              <a:t>mikroorganizmy, ktoré pre svoju výživu potrebujú organické látky </a:t>
            </a:r>
            <a:br>
              <a:rPr lang="sk-SK" sz="1200" dirty="0"/>
            </a:br>
            <a:r>
              <a:rPr lang="sk-SK" sz="1200" dirty="0"/>
              <a:t>- v kolobehu uhlíka má najväčší význam rozklad celulózy a lignínu</a:t>
            </a:r>
          </a:p>
          <a:p>
            <a:pPr>
              <a:lnSpc>
                <a:spcPct val="150000"/>
              </a:lnSpc>
              <a:buClr>
                <a:schemeClr val="tx2">
                  <a:lumMod val="75000"/>
                </a:schemeClr>
              </a:buClr>
            </a:pPr>
            <a:r>
              <a:rPr lang="sk-SK" sz="1200" dirty="0"/>
              <a:t>Hlavným zdrojom pre väčšinu ekosystémov zostáva slnečná energia. </a:t>
            </a:r>
            <a:br>
              <a:rPr lang="sk-SK" sz="1200" dirty="0"/>
            </a:br>
            <a:r>
              <a:rPr lang="sk-SK" sz="1200" dirty="0"/>
              <a:t>Prenos energie – tok medzi jednotlivými zložkami a vo vnútri nich </a:t>
            </a:r>
            <a:br>
              <a:rPr lang="sk-SK" sz="1200" dirty="0"/>
            </a:br>
            <a:r>
              <a:rPr lang="sk-SK" sz="1200" dirty="0"/>
              <a:t>– je súčasťou a hlavnou hybnou silou činnosti ekosystému. </a:t>
            </a:r>
          </a:p>
          <a:p>
            <a:pPr>
              <a:lnSpc>
                <a:spcPct val="150000"/>
              </a:lnSpc>
              <a:buClr>
                <a:schemeClr val="tx2">
                  <a:lumMod val="75000"/>
                </a:schemeClr>
              </a:buClr>
            </a:pPr>
            <a:r>
              <a:rPr lang="sk-SK" sz="1200" dirty="0"/>
              <a:t>Trofický (výživný) reťazec sa začína ponukou potravy z rastlín a končí </a:t>
            </a:r>
            <a:br>
              <a:rPr lang="sk-SK" sz="1200" dirty="0"/>
            </a:br>
            <a:r>
              <a:rPr lang="sk-SK" sz="1200" dirty="0"/>
              <a:t>procesmi transformácie a rozkladu organickej hmoty v pôde, vrátane tvorby pôdneho humusu. V reťazci sa zákonite objem energie od primárnych producentov (rastliny) cez </a:t>
            </a:r>
            <a:r>
              <a:rPr lang="sk-SK" sz="1200" dirty="0" err="1"/>
              <a:t>konzumenty</a:t>
            </a:r>
            <a:r>
              <a:rPr lang="sk-SK" sz="1200" dirty="0"/>
              <a:t> (živočíchy) po </a:t>
            </a:r>
            <a:r>
              <a:rPr lang="sk-SK" sz="1200" dirty="0" err="1"/>
              <a:t>reducentov</a:t>
            </a:r>
            <a:r>
              <a:rPr lang="sk-SK" sz="1200" dirty="0"/>
              <a:t> (mikroorganizmy) znižuje. Úmerne s energetickým obsahom článkov trofického reťazca klesá i biomasa organizmov a tento proces je podmienený premenou chemicky viazanej energie na teplo, ktoré ekosystém nevyužíva a ktoré sa rozptyľuje do prostredia.</a:t>
            </a:r>
          </a:p>
          <a:p>
            <a:pPr>
              <a:lnSpc>
                <a:spcPct val="150000"/>
              </a:lnSpc>
              <a:buClr>
                <a:schemeClr val="tx2">
                  <a:lumMod val="75000"/>
                </a:schemeClr>
              </a:buClr>
            </a:pPr>
            <a:r>
              <a:rPr lang="sk-SK" sz="1200" dirty="0"/>
              <a:t>Hlavnými zložkami uhlíkového cyklu sú </a:t>
            </a:r>
            <a:r>
              <a:rPr lang="sk-SK" sz="1200" dirty="0" err="1"/>
              <a:t>metan</a:t>
            </a:r>
            <a:r>
              <a:rPr lang="sk-SK" sz="1200" dirty="0"/>
              <a:t> (CH4), oxid uhoľnatý (CO), oxid uhličitý (CO2) a organická hmota (CH2O). Podrobnú schému uhlíkového cyklu s vybilancovaním prúdov i obsahov v jednotlivých zložkách ekosystému predložili </a:t>
            </a:r>
            <a:r>
              <a:rPr lang="sk-SK" sz="1200" dirty="0" err="1"/>
              <a:t>Garrels</a:t>
            </a:r>
            <a:r>
              <a:rPr lang="sk-SK" sz="1200" dirty="0"/>
              <a:t> et.al. (1975). Jednoduchšiu schému kolobehu uhlíka zohľadňujúcu i proces fotosyntézy publikoval </a:t>
            </a:r>
            <a:r>
              <a:rPr lang="sk-SK" sz="1200" dirty="0" err="1"/>
              <a:t>Jenkinson</a:t>
            </a:r>
            <a:r>
              <a:rPr lang="sk-SK" sz="1200" dirty="0"/>
              <a:t> (1981).</a:t>
            </a:r>
          </a:p>
        </p:txBody>
      </p:sp>
      <p:pic>
        <p:nvPicPr>
          <p:cNvPr id="4" name="Picture 3" descr="A diagram of a cow in a field&#10;&#10;AI-generated content may be incorrect.">
            <a:extLst>
              <a:ext uri="{FF2B5EF4-FFF2-40B4-BE49-F238E27FC236}">
                <a16:creationId xmlns:a16="http://schemas.microsoft.com/office/drawing/2014/main" id="{FA09CBC8-31C5-89FE-9EC4-2F97CBFD0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4381" y="-1"/>
            <a:ext cx="5957619" cy="4210051"/>
          </a:xfrm>
          <a:prstGeom prst="rect">
            <a:avLst/>
          </a:prstGeom>
        </p:spPr>
      </p:pic>
    </p:spTree>
    <p:extLst>
      <p:ext uri="{BB962C8B-B14F-4D97-AF65-F5344CB8AC3E}">
        <p14:creationId xmlns:p14="http://schemas.microsoft.com/office/powerpoint/2010/main" val="2975508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D9B11-67DE-3398-2750-26AF5658D0D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127D1CA-DC3F-924E-7003-4E60BE2BE731}"/>
              </a:ext>
            </a:extLst>
          </p:cNvPr>
          <p:cNvSpPr>
            <a:spLocks noGrp="1"/>
          </p:cNvSpPr>
          <p:nvPr>
            <p:ph type="title"/>
          </p:nvPr>
        </p:nvSpPr>
        <p:spPr>
          <a:xfrm>
            <a:off x="391297" y="251750"/>
            <a:ext cx="10119674" cy="694812"/>
          </a:xfrm>
        </p:spPr>
        <p:txBody>
          <a:bodyPr>
            <a:normAutofit/>
          </a:bodyPr>
          <a:lstStyle/>
          <a:p>
            <a:r>
              <a:rPr lang="sk-SK" sz="3200" b="1" dirty="0"/>
              <a:t>Kolobeh dusíka</a:t>
            </a:r>
            <a:endParaRPr lang="fr-FR" sz="3200" b="1" dirty="0"/>
          </a:p>
        </p:txBody>
      </p:sp>
      <p:sp>
        <p:nvSpPr>
          <p:cNvPr id="7" name="Zástupný objekt pre obsah 2">
            <a:extLst>
              <a:ext uri="{FF2B5EF4-FFF2-40B4-BE49-F238E27FC236}">
                <a16:creationId xmlns:a16="http://schemas.microsoft.com/office/drawing/2014/main" id="{069947DB-231E-2C61-DC0D-DDFBB926D8C4}"/>
              </a:ext>
            </a:extLst>
          </p:cNvPr>
          <p:cNvSpPr>
            <a:spLocks noGrp="1"/>
          </p:cNvSpPr>
          <p:nvPr>
            <p:ph idx="1"/>
          </p:nvPr>
        </p:nvSpPr>
        <p:spPr>
          <a:xfrm>
            <a:off x="391297" y="946562"/>
            <a:ext cx="11714978" cy="5661209"/>
          </a:xfrm>
        </p:spPr>
        <p:txBody>
          <a:bodyPr>
            <a:noAutofit/>
          </a:bodyPr>
          <a:lstStyle/>
          <a:p>
            <a:pPr>
              <a:lnSpc>
                <a:spcPct val="150000"/>
              </a:lnSpc>
              <a:buClr>
                <a:schemeClr val="tx2">
                  <a:lumMod val="75000"/>
                </a:schemeClr>
              </a:buClr>
            </a:pPr>
            <a:r>
              <a:rPr lang="sk-SK" sz="1100" b="1" dirty="0"/>
              <a:t>Kolobeh dusíka </a:t>
            </a:r>
            <a:r>
              <a:rPr lang="sk-SK" sz="1100" dirty="0"/>
              <a:t>v pôde uskutočňujú špecifické skupiny pôdnych mikroorganizmov</a:t>
            </a:r>
          </a:p>
          <a:p>
            <a:pPr>
              <a:lnSpc>
                <a:spcPct val="150000"/>
              </a:lnSpc>
              <a:buClr>
                <a:schemeClr val="tx2">
                  <a:lumMod val="75000"/>
                </a:schemeClr>
              </a:buClr>
            </a:pPr>
            <a:r>
              <a:rPr lang="sk-SK" sz="1100" dirty="0"/>
              <a:t>Na </a:t>
            </a:r>
            <a:r>
              <a:rPr lang="sk-SK" sz="1100" dirty="0" err="1"/>
              <a:t>asymbiotickom</a:t>
            </a:r>
            <a:r>
              <a:rPr lang="sk-SK" sz="1100" dirty="0"/>
              <a:t> pútaní vzdušného dusíka sa podieľajú nitrogénne baktérie</a:t>
            </a:r>
          </a:p>
          <a:p>
            <a:pPr>
              <a:lnSpc>
                <a:spcPct val="150000"/>
              </a:lnSpc>
              <a:buClr>
                <a:schemeClr val="tx2">
                  <a:lumMod val="75000"/>
                </a:schemeClr>
              </a:buClr>
            </a:pPr>
            <a:r>
              <a:rPr lang="sk-SK" sz="1100" dirty="0"/>
              <a:t>Zo symbiotických mikroorganizmov </a:t>
            </a:r>
            <a:r>
              <a:rPr lang="sk-SK" sz="1100" b="1" dirty="0"/>
              <a:t>fixujúce dusík z atmosféry </a:t>
            </a:r>
            <a:r>
              <a:rPr lang="sk-SK" sz="1100" dirty="0"/>
              <a:t>sú významné </a:t>
            </a:r>
            <a:br>
              <a:rPr lang="sk-SK" sz="1100" dirty="0"/>
            </a:br>
            <a:r>
              <a:rPr lang="sk-SK" sz="1100" dirty="0" err="1"/>
              <a:t>hrčkotvorné</a:t>
            </a:r>
            <a:r>
              <a:rPr lang="sk-SK" sz="1100" dirty="0"/>
              <a:t> baktérie (rod </a:t>
            </a:r>
            <a:r>
              <a:rPr lang="sk-SK" sz="1100" dirty="0" err="1"/>
              <a:t>Rhizobium</a:t>
            </a:r>
            <a:r>
              <a:rPr lang="sk-SK" sz="1100" dirty="0"/>
              <a:t>), z ostatných mikroorganizmov schopných </a:t>
            </a:r>
            <a:br>
              <a:rPr lang="sk-SK" sz="1100" dirty="0"/>
            </a:br>
            <a:r>
              <a:rPr lang="sk-SK" sz="1100" dirty="0"/>
              <a:t>viazať dusík z ovzdušia možno uviesť </a:t>
            </a:r>
            <a:r>
              <a:rPr lang="sk-SK" sz="1100" dirty="0" err="1"/>
              <a:t>aktinomycéty</a:t>
            </a:r>
            <a:r>
              <a:rPr lang="sk-SK" sz="1100" dirty="0"/>
              <a:t> (</a:t>
            </a:r>
            <a:r>
              <a:rPr lang="sk-SK" sz="1100" dirty="0" err="1"/>
              <a:t>Actinomyces</a:t>
            </a:r>
            <a:r>
              <a:rPr lang="sk-SK" sz="1100" dirty="0"/>
              <a:t> </a:t>
            </a:r>
            <a:r>
              <a:rPr lang="sk-SK" sz="1100" dirty="0" err="1"/>
              <a:t>spinae</a:t>
            </a:r>
            <a:r>
              <a:rPr lang="sk-SK" sz="1100" dirty="0"/>
              <a:t>), </a:t>
            </a:r>
            <a:br>
              <a:rPr lang="sk-SK" sz="1100" dirty="0"/>
            </a:br>
            <a:r>
              <a:rPr lang="sk-SK" sz="1100" dirty="0"/>
              <a:t>huby (</a:t>
            </a:r>
            <a:r>
              <a:rPr lang="sk-SK" sz="1100" dirty="0" err="1"/>
              <a:t>Penicillium</a:t>
            </a:r>
            <a:r>
              <a:rPr lang="sk-SK" sz="1100" dirty="0"/>
              <a:t> </a:t>
            </a:r>
            <a:r>
              <a:rPr lang="sk-SK" sz="1100" dirty="0" err="1"/>
              <a:t>glaucum</a:t>
            </a:r>
            <a:r>
              <a:rPr lang="sk-SK" sz="1100" dirty="0"/>
              <a:t>, </a:t>
            </a:r>
            <a:r>
              <a:rPr lang="sk-SK" sz="1100" dirty="0" err="1"/>
              <a:t>Aspergillus</a:t>
            </a:r>
            <a:r>
              <a:rPr lang="sk-SK" sz="1100" dirty="0"/>
              <a:t> </a:t>
            </a:r>
            <a:r>
              <a:rPr lang="sk-SK" sz="1100" dirty="0" err="1"/>
              <a:t>niger</a:t>
            </a:r>
            <a:r>
              <a:rPr lang="sk-SK" sz="1100" dirty="0"/>
              <a:t>) a niektoré kvasinky</a:t>
            </a:r>
          </a:p>
          <a:p>
            <a:pPr>
              <a:lnSpc>
                <a:spcPct val="150000"/>
              </a:lnSpc>
              <a:buClr>
                <a:schemeClr val="tx2">
                  <a:lumMod val="75000"/>
                </a:schemeClr>
              </a:buClr>
            </a:pPr>
            <a:r>
              <a:rPr lang="sk-SK" sz="1100" dirty="0"/>
              <a:t>Z bielkovín a ostatných dusíkatých organických zlúčenín sa </a:t>
            </a:r>
            <a:r>
              <a:rPr lang="sk-SK" sz="1100" b="1" dirty="0"/>
              <a:t>uvoľňuje</a:t>
            </a:r>
            <a:r>
              <a:rPr lang="sk-SK" sz="1100" dirty="0"/>
              <a:t> </a:t>
            </a:r>
            <a:br>
              <a:rPr lang="sk-SK" sz="1100" dirty="0"/>
            </a:br>
            <a:r>
              <a:rPr lang="sk-SK" sz="1100" dirty="0"/>
              <a:t>dusík </a:t>
            </a:r>
            <a:r>
              <a:rPr lang="sk-SK" sz="1100" b="1" dirty="0"/>
              <a:t>rozkladom</a:t>
            </a:r>
            <a:r>
              <a:rPr lang="sk-SK" sz="1100" dirty="0"/>
              <a:t> - </a:t>
            </a:r>
            <a:r>
              <a:rPr lang="sk-SK" sz="1100" b="1" dirty="0" err="1"/>
              <a:t>amonizáciou</a:t>
            </a:r>
            <a:r>
              <a:rPr lang="sk-SK" sz="1100" b="1" dirty="0"/>
              <a:t> </a:t>
            </a:r>
            <a:r>
              <a:rPr lang="sk-SK" sz="1100" dirty="0"/>
              <a:t>(na rozklade sa zúčastňujú </a:t>
            </a:r>
            <a:br>
              <a:rPr lang="sk-SK" sz="1100" dirty="0"/>
            </a:br>
            <a:r>
              <a:rPr lang="sk-SK" sz="1100" dirty="0" err="1"/>
              <a:t>amonizačné</a:t>
            </a:r>
            <a:r>
              <a:rPr lang="sk-SK" sz="1100" dirty="0"/>
              <a:t> baktérie, mnohé plesne a </a:t>
            </a:r>
            <a:r>
              <a:rPr lang="sk-SK" sz="1100" dirty="0" err="1"/>
              <a:t>aktinomycéty</a:t>
            </a:r>
            <a:r>
              <a:rPr lang="sk-SK" sz="1100" dirty="0"/>
              <a:t>)</a:t>
            </a:r>
          </a:p>
          <a:p>
            <a:pPr>
              <a:lnSpc>
                <a:spcPct val="150000"/>
              </a:lnSpc>
              <a:buClr>
                <a:schemeClr val="tx2">
                  <a:lumMod val="75000"/>
                </a:schemeClr>
              </a:buClr>
            </a:pPr>
            <a:r>
              <a:rPr lang="sk-SK" sz="1100" dirty="0"/>
              <a:t>Amoniakálny dusík sa síce </a:t>
            </a:r>
            <a:r>
              <a:rPr lang="sk-SK" sz="1100" dirty="0" err="1"/>
              <a:t>sorbuje</a:t>
            </a:r>
            <a:r>
              <a:rPr lang="sk-SK" sz="1100" dirty="0"/>
              <a:t> pôdou, ako NH4+-ión, ale súčasne podľa podmienok podlieha rýchlej premene - </a:t>
            </a:r>
            <a:r>
              <a:rPr lang="sk-SK" sz="1100" b="1" dirty="0"/>
              <a:t>oxidácii</a:t>
            </a:r>
            <a:r>
              <a:rPr lang="sk-SK" sz="1100" dirty="0"/>
              <a:t>. Deje sa to činnosťou </a:t>
            </a:r>
            <a:r>
              <a:rPr lang="sk-SK" sz="1100" dirty="0" err="1"/>
              <a:t>nitrifikačných</a:t>
            </a:r>
            <a:r>
              <a:rPr lang="sk-SK" sz="1100" dirty="0"/>
              <a:t> baktérií, ktoré ho využívajú ako </a:t>
            </a:r>
            <a:r>
              <a:rPr lang="sk-SK" sz="1100" b="1" dirty="0"/>
              <a:t>zdroj energie</a:t>
            </a:r>
            <a:r>
              <a:rPr lang="sk-SK" sz="1100" dirty="0"/>
              <a:t>. </a:t>
            </a:r>
            <a:r>
              <a:rPr lang="sk-SK" sz="1100" b="1" dirty="0" err="1"/>
              <a:t>Nitrifikácia</a:t>
            </a:r>
            <a:r>
              <a:rPr lang="sk-SK" sz="1100" dirty="0"/>
              <a:t> prebieha v dvoch fázach. Oxidáciu </a:t>
            </a:r>
            <a:r>
              <a:rPr lang="sk-SK" sz="1100" b="1" dirty="0"/>
              <a:t>amoniaku na </a:t>
            </a:r>
            <a:r>
              <a:rPr lang="sk-SK" sz="1100" b="1" dirty="0" err="1"/>
              <a:t>dusitany</a:t>
            </a:r>
            <a:r>
              <a:rPr lang="sk-SK" sz="1100" b="1" dirty="0"/>
              <a:t> </a:t>
            </a:r>
            <a:r>
              <a:rPr lang="sk-SK" sz="1100" dirty="0"/>
              <a:t>zabezpečujú </a:t>
            </a:r>
            <a:r>
              <a:rPr lang="sk-SK" sz="1100" dirty="0" err="1"/>
              <a:t>nitritačné</a:t>
            </a:r>
            <a:r>
              <a:rPr lang="sk-SK" sz="1100" dirty="0"/>
              <a:t> baktérie (z rodu </a:t>
            </a:r>
            <a:r>
              <a:rPr lang="sk-SK" sz="1100" dirty="0" err="1"/>
              <a:t>Nitrosomonas</a:t>
            </a:r>
            <a:r>
              <a:rPr lang="sk-SK" sz="1100" dirty="0"/>
              <a:t>) a ďalšiu oxidáciu </a:t>
            </a:r>
            <a:r>
              <a:rPr lang="sk-SK" sz="1100" b="1" dirty="0" err="1"/>
              <a:t>dusitanov</a:t>
            </a:r>
            <a:r>
              <a:rPr lang="sk-SK" sz="1100" b="1" dirty="0"/>
              <a:t> na dusičnany </a:t>
            </a:r>
            <a:r>
              <a:rPr lang="sk-SK" sz="1100" dirty="0"/>
              <a:t>spôsobujú </a:t>
            </a:r>
            <a:r>
              <a:rPr lang="sk-SK" sz="1100" dirty="0" err="1"/>
              <a:t>nitratačné</a:t>
            </a:r>
            <a:r>
              <a:rPr lang="sk-SK" sz="1100" dirty="0"/>
              <a:t> baktérie (z rodu </a:t>
            </a:r>
            <a:r>
              <a:rPr lang="sk-SK" sz="1100" dirty="0" err="1"/>
              <a:t>Nitrobacter</a:t>
            </a:r>
            <a:r>
              <a:rPr lang="sk-SK" sz="1100" dirty="0"/>
              <a:t>).</a:t>
            </a:r>
          </a:p>
          <a:p>
            <a:pPr>
              <a:lnSpc>
                <a:spcPct val="150000"/>
              </a:lnSpc>
              <a:buClr>
                <a:schemeClr val="tx2">
                  <a:lumMod val="75000"/>
                </a:schemeClr>
              </a:buClr>
            </a:pPr>
            <a:r>
              <a:rPr lang="sk-SK" sz="1100" b="1" dirty="0"/>
              <a:t>V nepriaznivých anaeróbnych podmienkach </a:t>
            </a:r>
            <a:r>
              <a:rPr lang="sk-SK" sz="1100" dirty="0"/>
              <a:t>sa dusičnany môžu spätne cez </a:t>
            </a:r>
            <a:r>
              <a:rPr lang="sk-SK" sz="1100" dirty="0" err="1"/>
              <a:t>dusitany</a:t>
            </a:r>
            <a:r>
              <a:rPr lang="sk-SK" sz="1100" dirty="0"/>
              <a:t> redukovať </a:t>
            </a:r>
            <a:r>
              <a:rPr lang="sk-SK" sz="1100" b="1" dirty="0"/>
              <a:t>až na voľný molekulový dusík</a:t>
            </a:r>
            <a:r>
              <a:rPr lang="sk-SK" sz="1100" dirty="0"/>
              <a:t>. Proces redukcie NO3- nazývame </a:t>
            </a:r>
            <a:r>
              <a:rPr lang="sk-SK" sz="1100" b="1" dirty="0" err="1"/>
              <a:t>denitrifikácia</a:t>
            </a:r>
            <a:r>
              <a:rPr lang="sk-SK" sz="1100" dirty="0"/>
              <a:t>, ktorá môže byť pravá a nepravá. </a:t>
            </a:r>
          </a:p>
          <a:p>
            <a:pPr>
              <a:buClr>
                <a:schemeClr val="tx2">
                  <a:lumMod val="75000"/>
                </a:schemeClr>
              </a:buClr>
            </a:pPr>
            <a:r>
              <a:rPr lang="sk-SK" sz="1100" dirty="0"/>
              <a:t>Pravú </a:t>
            </a:r>
            <a:r>
              <a:rPr lang="sk-SK" sz="1100" dirty="0" err="1"/>
              <a:t>denitrifikáciu</a:t>
            </a:r>
            <a:r>
              <a:rPr lang="sk-SK" sz="1100" dirty="0"/>
              <a:t> (disimilačná redukciu NO3-) uskutočňuje skupina fakultatívne anaeróbnych mikroorganizmov (rodov </a:t>
            </a:r>
            <a:r>
              <a:rPr lang="sk-SK" sz="1100" dirty="0" err="1"/>
              <a:t>Bacillus</a:t>
            </a:r>
            <a:r>
              <a:rPr lang="sk-SK" sz="1100" dirty="0"/>
              <a:t> a </a:t>
            </a:r>
            <a:r>
              <a:rPr lang="sk-SK" sz="1100" dirty="0" err="1"/>
              <a:t>Pseudomonas</a:t>
            </a:r>
            <a:r>
              <a:rPr lang="sk-SK" sz="1100" dirty="0"/>
              <a:t>), ktoré pri dýchaní využívajú kyslík nitrátov ako náhradný </a:t>
            </a:r>
            <a:r>
              <a:rPr lang="sk-SK" sz="1100" dirty="0" err="1"/>
              <a:t>akceptor</a:t>
            </a:r>
            <a:r>
              <a:rPr lang="sk-SK" sz="1100" dirty="0"/>
              <a:t> vodíka namiesto molekulového kyslíka, nitráty sa redukujú na plynné zlúčeniny, oxidy dusíka alebo N2, ktoré unikajú do atmosféry.</a:t>
            </a:r>
          </a:p>
          <a:p>
            <a:pPr>
              <a:buClr>
                <a:schemeClr val="tx2">
                  <a:lumMod val="75000"/>
                </a:schemeClr>
              </a:buClr>
            </a:pPr>
            <a:r>
              <a:rPr lang="sk-SK" sz="1100" dirty="0"/>
              <a:t>Nepravá </a:t>
            </a:r>
            <a:r>
              <a:rPr lang="sk-SK" sz="1100" dirty="0" err="1"/>
              <a:t>denitrifikácia</a:t>
            </a:r>
            <a:r>
              <a:rPr lang="sk-SK" sz="1100" dirty="0"/>
              <a:t> (asimilačná redukcia NO3-) beží v organizmoch, ktoré prijímajú NO3-  ako zdroj dusíkatej výživy (vyššie rastliny, baktérie, huby, </a:t>
            </a:r>
            <a:r>
              <a:rPr lang="sk-SK" sz="1100" dirty="0" err="1"/>
              <a:t>aktinomycéty</a:t>
            </a:r>
            <a:r>
              <a:rPr lang="sk-SK" sz="1100" dirty="0"/>
              <a:t>). Prijatý NO3--anión sa v bunke najprv redukuje na amoniak, ktorý reaguje s organickými kyselinami a vytvárajú sa </a:t>
            </a:r>
            <a:r>
              <a:rPr lang="sk-SK" sz="1100" dirty="0" err="1"/>
              <a:t>amínokyseliny</a:t>
            </a:r>
            <a:r>
              <a:rPr lang="sk-SK" sz="1100" dirty="0"/>
              <a:t>. Nedochádza k stratám dusíka z pôdy, pretože dusík ostáva </a:t>
            </a:r>
            <a:r>
              <a:rPr lang="sk-SK" sz="1100" dirty="0" err="1"/>
              <a:t>immobilizovaný</a:t>
            </a:r>
            <a:r>
              <a:rPr lang="sk-SK" sz="1100" dirty="0"/>
              <a:t> v bielkovinách rastlín a mikroflóry ako potenciálna rezerva živín.</a:t>
            </a:r>
          </a:p>
        </p:txBody>
      </p:sp>
      <p:pic>
        <p:nvPicPr>
          <p:cNvPr id="5" name="Picture 4" descr="Diagram of a plant life cycle&#10;&#10;AI-generated content may be incorrect.">
            <a:extLst>
              <a:ext uri="{FF2B5EF4-FFF2-40B4-BE49-F238E27FC236}">
                <a16:creationId xmlns:a16="http://schemas.microsoft.com/office/drawing/2014/main" id="{63B395C9-2093-CB34-9F20-3CFF7DF61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488" y="0"/>
            <a:ext cx="5705512" cy="3695700"/>
          </a:xfrm>
          <a:prstGeom prst="rect">
            <a:avLst/>
          </a:prstGeom>
        </p:spPr>
      </p:pic>
    </p:spTree>
    <p:extLst>
      <p:ext uri="{BB962C8B-B14F-4D97-AF65-F5344CB8AC3E}">
        <p14:creationId xmlns:p14="http://schemas.microsoft.com/office/powerpoint/2010/main" val="2091240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14171-FD47-DB07-D15F-0805E776885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79055E7-6CEA-CDBF-329F-71F96E8B46E8}"/>
              </a:ext>
            </a:extLst>
          </p:cNvPr>
          <p:cNvSpPr>
            <a:spLocks noGrp="1"/>
          </p:cNvSpPr>
          <p:nvPr>
            <p:ph type="title"/>
          </p:nvPr>
        </p:nvSpPr>
        <p:spPr>
          <a:xfrm>
            <a:off x="391297" y="251750"/>
            <a:ext cx="10119674" cy="694812"/>
          </a:xfrm>
        </p:spPr>
        <p:txBody>
          <a:bodyPr>
            <a:normAutofit/>
          </a:bodyPr>
          <a:lstStyle/>
          <a:p>
            <a:r>
              <a:rPr lang="sk-SK" sz="3200" b="1" dirty="0"/>
              <a:t>Kolobeh S, P, K</a:t>
            </a:r>
            <a:endParaRPr lang="fr-FR" sz="3200" b="1" dirty="0"/>
          </a:p>
        </p:txBody>
      </p:sp>
      <p:sp>
        <p:nvSpPr>
          <p:cNvPr id="7" name="Zástupný objekt pre obsah 2">
            <a:extLst>
              <a:ext uri="{FF2B5EF4-FFF2-40B4-BE49-F238E27FC236}">
                <a16:creationId xmlns:a16="http://schemas.microsoft.com/office/drawing/2014/main" id="{2F98163A-79A2-5F44-D98A-5DBE666ED446}"/>
              </a:ext>
            </a:extLst>
          </p:cNvPr>
          <p:cNvSpPr>
            <a:spLocks noGrp="1"/>
          </p:cNvSpPr>
          <p:nvPr>
            <p:ph idx="1"/>
          </p:nvPr>
        </p:nvSpPr>
        <p:spPr>
          <a:xfrm>
            <a:off x="391297" y="946562"/>
            <a:ext cx="5533237" cy="5661209"/>
          </a:xfrm>
        </p:spPr>
        <p:txBody>
          <a:bodyPr>
            <a:noAutofit/>
          </a:bodyPr>
          <a:lstStyle/>
          <a:p>
            <a:pPr>
              <a:lnSpc>
                <a:spcPct val="150000"/>
              </a:lnSpc>
              <a:buClr>
                <a:schemeClr val="tx2">
                  <a:lumMod val="75000"/>
                </a:schemeClr>
              </a:buClr>
            </a:pPr>
            <a:r>
              <a:rPr lang="sk-SK" sz="1100" b="1" dirty="0"/>
              <a:t>Kolobeh síry </a:t>
            </a:r>
            <a:r>
              <a:rPr lang="sk-SK" sz="1100" dirty="0"/>
              <a:t>zabezpečujú sírne baktérie rodov </a:t>
            </a:r>
            <a:r>
              <a:rPr lang="sk-SK" sz="1100" dirty="0" err="1"/>
              <a:t>Thiobacillus</a:t>
            </a:r>
            <a:r>
              <a:rPr lang="sk-SK" sz="1100" dirty="0"/>
              <a:t>, </a:t>
            </a:r>
            <a:r>
              <a:rPr lang="sk-SK" sz="1100" dirty="0" err="1"/>
              <a:t>Thiothrix</a:t>
            </a:r>
            <a:r>
              <a:rPr lang="sk-SK" sz="1100" dirty="0"/>
              <a:t>, </a:t>
            </a:r>
            <a:r>
              <a:rPr lang="sk-SK" sz="1100" dirty="0" err="1"/>
              <a:t>Thiophysa</a:t>
            </a:r>
            <a:r>
              <a:rPr lang="sk-SK" sz="1100" dirty="0"/>
              <a:t>, </a:t>
            </a:r>
            <a:r>
              <a:rPr lang="sk-SK" sz="1100" dirty="0" err="1"/>
              <a:t>Thioploca</a:t>
            </a:r>
            <a:r>
              <a:rPr lang="sk-SK" sz="1100" dirty="0"/>
              <a:t>, </a:t>
            </a:r>
            <a:r>
              <a:rPr lang="sk-SK" sz="1100" dirty="0" err="1"/>
              <a:t>Beggiatra</a:t>
            </a:r>
            <a:r>
              <a:rPr lang="sk-SK" sz="1100" dirty="0"/>
              <a:t> a i. </a:t>
            </a:r>
          </a:p>
          <a:p>
            <a:pPr>
              <a:lnSpc>
                <a:spcPct val="150000"/>
              </a:lnSpc>
              <a:buClr>
                <a:schemeClr val="tx2">
                  <a:lumMod val="75000"/>
                </a:schemeClr>
              </a:buClr>
            </a:pPr>
            <a:r>
              <a:rPr lang="sk-SK" sz="1100" dirty="0"/>
              <a:t>Pri rozklade sírnych </a:t>
            </a:r>
            <a:r>
              <a:rPr lang="sk-SK" sz="1100" dirty="0" err="1"/>
              <a:t>amínokyselín</a:t>
            </a:r>
            <a:r>
              <a:rPr lang="sk-SK" sz="1100" dirty="0"/>
              <a:t> sa uvoľňuje H2S. V aeróbnych podmienkach oxidáciou H2S vznikajú viac alebo menej oxidované zlúčeniny síry, najmä sírany, ktoré sú prijateľné pre rastliny - </a:t>
            </a:r>
            <a:r>
              <a:rPr lang="sk-SK" sz="1100" b="1" dirty="0"/>
              <a:t>proces </a:t>
            </a:r>
            <a:r>
              <a:rPr lang="sk-SK" sz="1100" b="1" dirty="0" err="1"/>
              <a:t>sulfurikácie</a:t>
            </a:r>
            <a:r>
              <a:rPr lang="sk-SK" sz="1100" dirty="0"/>
              <a:t>. Oxidácia sírovodíka sírnymi baktériami je veľmi dôležitá, pretože H2S pôsobí toxicky na rastliny. Súčasne so </a:t>
            </a:r>
            <a:r>
              <a:rPr lang="sk-SK" sz="1100" dirty="0" err="1"/>
              <a:t>sulfurikáciou</a:t>
            </a:r>
            <a:r>
              <a:rPr lang="sk-SK" sz="1100" dirty="0"/>
              <a:t> môže v pôdach prebiehať aj opačný proces, </a:t>
            </a:r>
            <a:r>
              <a:rPr lang="sk-SK" sz="1100" dirty="0" err="1"/>
              <a:t>t.j</a:t>
            </a:r>
            <a:r>
              <a:rPr lang="sk-SK" sz="1100" dirty="0"/>
              <a:t>. redukcia síranov na H2S pôsobením </a:t>
            </a:r>
            <a:r>
              <a:rPr lang="sk-SK" sz="1100" dirty="0" err="1"/>
              <a:t>desulfurikačných</a:t>
            </a:r>
            <a:r>
              <a:rPr lang="sk-SK" sz="1100" dirty="0"/>
              <a:t> baktérií - </a:t>
            </a:r>
            <a:r>
              <a:rPr lang="sk-SK" sz="1100" b="1" dirty="0" err="1"/>
              <a:t>desulfurikácia</a:t>
            </a:r>
            <a:endParaRPr lang="sk-SK" sz="1100" dirty="0"/>
          </a:p>
          <a:p>
            <a:pPr>
              <a:lnSpc>
                <a:spcPct val="150000"/>
              </a:lnSpc>
              <a:buClr>
                <a:schemeClr val="tx2">
                  <a:lumMod val="75000"/>
                </a:schemeClr>
              </a:buClr>
            </a:pPr>
            <a:r>
              <a:rPr lang="sk-SK" sz="1100" b="1" dirty="0"/>
              <a:t>Kolobeh fosforu </a:t>
            </a:r>
            <a:r>
              <a:rPr lang="sk-SK" sz="1100" dirty="0"/>
              <a:t>je v porovnaní s kolobehmi uhlíka, dusíka a síry jednoduchší, nevyskytuje sa v atmosfére. Po vstupe do rastliny nemení fosfor svoju formu zostáva v oxidovanej forme PO43- aj v organických zlúčeninách. Premenu fosforu a jeho zlúčenín uskutočňujú rôzne druhy mikroorganizmov, ktoré nazývame </a:t>
            </a:r>
            <a:r>
              <a:rPr lang="sk-SK" sz="1100" b="1" dirty="0" err="1"/>
              <a:t>fosfobaktérie</a:t>
            </a:r>
            <a:endParaRPr lang="sk-SK" sz="1100" dirty="0"/>
          </a:p>
          <a:p>
            <a:pPr>
              <a:lnSpc>
                <a:spcPct val="150000"/>
              </a:lnSpc>
              <a:buClr>
                <a:schemeClr val="tx2">
                  <a:lumMod val="75000"/>
                </a:schemeClr>
              </a:buClr>
            </a:pPr>
            <a:r>
              <a:rPr lang="sk-SK" sz="1100" b="1" dirty="0"/>
              <a:t>Kolobeh draslíka </a:t>
            </a:r>
            <a:r>
              <a:rPr lang="sk-SK" sz="1100" dirty="0"/>
              <a:t>zabezpečujú v pôdach tzv. </a:t>
            </a:r>
            <a:r>
              <a:rPr lang="sk-SK" sz="1100" b="1" dirty="0"/>
              <a:t>silikátové baktérie</a:t>
            </a:r>
            <a:r>
              <a:rPr lang="sk-SK" sz="1100" dirty="0"/>
              <a:t>, ktoré rozkladajú </a:t>
            </a:r>
            <a:r>
              <a:rPr lang="sk-SK" sz="1100" dirty="0" err="1"/>
              <a:t>alumosilikáty</a:t>
            </a:r>
            <a:r>
              <a:rPr lang="sk-SK" sz="1100" dirty="0"/>
              <a:t>, pričom sa uvoľňuje draslík vo forme prístupnej pre rastliny</a:t>
            </a:r>
          </a:p>
          <a:p>
            <a:pPr>
              <a:lnSpc>
                <a:spcPct val="150000"/>
              </a:lnSpc>
              <a:buClr>
                <a:schemeClr val="tx2">
                  <a:lumMod val="75000"/>
                </a:schemeClr>
              </a:buClr>
            </a:pPr>
            <a:r>
              <a:rPr lang="sk-SK" sz="1100" dirty="0"/>
              <a:t>Pôdne organizmy svojou činnosťou zasahujú nielen do biochemických procesov, ale ovplyvňujú i fyzikálne a chemické vlastnosti pôd - sorpciu, pH, tvorbu a deštrukciu štruktúrnych agregátov</a:t>
            </a:r>
          </a:p>
        </p:txBody>
      </p:sp>
      <p:pic>
        <p:nvPicPr>
          <p:cNvPr id="4" name="Picture 3" descr="A diagram of a sulfur cycle&#10;&#10;AI-generated content may be incorrect.">
            <a:extLst>
              <a:ext uri="{FF2B5EF4-FFF2-40B4-BE49-F238E27FC236}">
                <a16:creationId xmlns:a16="http://schemas.microsoft.com/office/drawing/2014/main" id="{90C5065C-6AA5-7F32-1F8A-E991928E21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546" y="51184"/>
            <a:ext cx="3287593" cy="3287593"/>
          </a:xfrm>
          <a:prstGeom prst="rect">
            <a:avLst/>
          </a:prstGeom>
        </p:spPr>
      </p:pic>
      <p:pic>
        <p:nvPicPr>
          <p:cNvPr id="8" name="Picture 7" descr="A diagram of soil solution&#10;&#10;AI-generated content may be incorrect.">
            <a:extLst>
              <a:ext uri="{FF2B5EF4-FFF2-40B4-BE49-F238E27FC236}">
                <a16:creationId xmlns:a16="http://schemas.microsoft.com/office/drawing/2014/main" id="{5AC15EFE-718B-49C5-1DFC-66E780E3D8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4837" y="3338777"/>
            <a:ext cx="4884331" cy="3519223"/>
          </a:xfrm>
          <a:prstGeom prst="rect">
            <a:avLst/>
          </a:prstGeom>
        </p:spPr>
      </p:pic>
      <p:pic>
        <p:nvPicPr>
          <p:cNvPr id="10" name="Picture 9" descr="A diagram of a plant life cycle&#10;&#10;AI-generated content may be incorrect.">
            <a:extLst>
              <a:ext uri="{FF2B5EF4-FFF2-40B4-BE49-F238E27FC236}">
                <a16:creationId xmlns:a16="http://schemas.microsoft.com/office/drawing/2014/main" id="{2A4412EF-CDF7-AF73-5308-AEF9721886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2720" y="358076"/>
            <a:ext cx="3396501" cy="2814084"/>
          </a:xfrm>
          <a:prstGeom prst="rect">
            <a:avLst/>
          </a:prstGeom>
        </p:spPr>
      </p:pic>
    </p:spTree>
    <p:extLst>
      <p:ext uri="{BB962C8B-B14F-4D97-AF65-F5344CB8AC3E}">
        <p14:creationId xmlns:p14="http://schemas.microsoft.com/office/powerpoint/2010/main" val="1072475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C98C6-F1D7-EAB5-1004-EA3D5B69E16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E89703F-3907-6829-130D-DF330023AA9C}"/>
              </a:ext>
            </a:extLst>
          </p:cNvPr>
          <p:cNvSpPr>
            <a:spLocks noGrp="1"/>
          </p:cNvSpPr>
          <p:nvPr>
            <p:ph type="title"/>
          </p:nvPr>
        </p:nvSpPr>
        <p:spPr>
          <a:xfrm>
            <a:off x="391297" y="251750"/>
            <a:ext cx="10119674" cy="694812"/>
          </a:xfrm>
        </p:spPr>
        <p:txBody>
          <a:bodyPr>
            <a:normAutofit/>
          </a:bodyPr>
          <a:lstStyle/>
          <a:p>
            <a:r>
              <a:rPr lang="sk-SK" sz="3200" b="1" dirty="0"/>
              <a:t>Pôdny humus</a:t>
            </a:r>
            <a:endParaRPr lang="fr-FR" sz="3200" b="1" dirty="0"/>
          </a:p>
        </p:txBody>
      </p:sp>
      <p:sp>
        <p:nvSpPr>
          <p:cNvPr id="7" name="Zástupný objekt pre obsah 2">
            <a:extLst>
              <a:ext uri="{FF2B5EF4-FFF2-40B4-BE49-F238E27FC236}">
                <a16:creationId xmlns:a16="http://schemas.microsoft.com/office/drawing/2014/main" id="{7C65CBF2-AF39-776A-10BE-7AACC4A9E34E}"/>
              </a:ext>
            </a:extLst>
          </p:cNvPr>
          <p:cNvSpPr>
            <a:spLocks noGrp="1"/>
          </p:cNvSpPr>
          <p:nvPr>
            <p:ph idx="1"/>
          </p:nvPr>
        </p:nvSpPr>
        <p:spPr>
          <a:xfrm>
            <a:off x="391296" y="946562"/>
            <a:ext cx="11671163" cy="5661209"/>
          </a:xfrm>
        </p:spPr>
        <p:txBody>
          <a:bodyPr>
            <a:noAutofit/>
          </a:bodyPr>
          <a:lstStyle/>
          <a:p>
            <a:pPr>
              <a:lnSpc>
                <a:spcPct val="150000"/>
              </a:lnSpc>
              <a:buClr>
                <a:schemeClr val="tx2">
                  <a:lumMod val="75000"/>
                </a:schemeClr>
              </a:buClr>
            </a:pPr>
            <a:r>
              <a:rPr lang="sk-SK" sz="1100" b="1" dirty="0"/>
              <a:t>Organická hmota pôdy</a:t>
            </a:r>
            <a:r>
              <a:rPr lang="sk-SK" sz="1100" dirty="0"/>
              <a:t> - súbor všetkých odumretých zvyškov, ktoré sa môžu nachádzať </a:t>
            </a:r>
            <a:br>
              <a:rPr lang="sk-SK" sz="1100" dirty="0"/>
            </a:br>
            <a:r>
              <a:rPr lang="sk-SK" sz="1100" dirty="0"/>
              <a:t>v rozličnom stupni premeny (odumreté telá rastlín a živočíchov aj so zachovanou pôvodnou anatomickou štruktúrou a humus)</a:t>
            </a:r>
          </a:p>
          <a:p>
            <a:pPr>
              <a:lnSpc>
                <a:spcPct val="150000"/>
              </a:lnSpc>
              <a:buClr>
                <a:schemeClr val="tx2">
                  <a:lumMod val="75000"/>
                </a:schemeClr>
              </a:buClr>
            </a:pPr>
            <a:r>
              <a:rPr lang="sk-SK" sz="1100" b="1" dirty="0"/>
              <a:t>Humus - </a:t>
            </a:r>
            <a:r>
              <a:rPr lang="sk-SK" sz="1100" dirty="0"/>
              <a:t>dynamický komplex zložitých organických zlúčenín tvoriacich sa pri </a:t>
            </a:r>
            <a:r>
              <a:rPr lang="sk-SK" sz="1100" b="1" dirty="0"/>
              <a:t>rozklade a </a:t>
            </a:r>
            <a:r>
              <a:rPr lang="sk-SK" sz="1100" b="1" dirty="0" err="1"/>
              <a:t>humifikácii</a:t>
            </a:r>
            <a:r>
              <a:rPr lang="sk-SK" sz="1100" b="1" dirty="0"/>
              <a:t> </a:t>
            </a:r>
            <a:r>
              <a:rPr lang="sk-SK" sz="1100" dirty="0"/>
              <a:t>organických látok v pôde</a:t>
            </a:r>
          </a:p>
          <a:p>
            <a:pPr>
              <a:lnSpc>
                <a:spcPct val="150000"/>
              </a:lnSpc>
              <a:buClr>
                <a:schemeClr val="tx2">
                  <a:lumMod val="75000"/>
                </a:schemeClr>
              </a:buClr>
            </a:pPr>
            <a:r>
              <a:rPr lang="sk-SK" sz="1100" dirty="0"/>
              <a:t>Hlavným zdrojom organických látok v pôde sú </a:t>
            </a:r>
            <a:r>
              <a:rPr lang="sk-SK" sz="1100" b="1" dirty="0"/>
              <a:t>odumreté zvyšky vyšších rastlín</a:t>
            </a:r>
            <a:r>
              <a:rPr lang="sk-SK" sz="1100" dirty="0"/>
              <a:t>, </a:t>
            </a:r>
            <a:r>
              <a:rPr lang="sk-SK" sz="1100" b="1" dirty="0"/>
              <a:t>mikroorganizmov </a:t>
            </a:r>
            <a:r>
              <a:rPr lang="sk-SK" sz="1100" dirty="0"/>
              <a:t>a </a:t>
            </a:r>
            <a:r>
              <a:rPr lang="sk-SK" sz="1100" b="1" dirty="0"/>
              <a:t>živočíchov</a:t>
            </a:r>
            <a:endParaRPr lang="sk-SK" sz="1100" dirty="0"/>
          </a:p>
          <a:p>
            <a:pPr>
              <a:lnSpc>
                <a:spcPct val="150000"/>
              </a:lnSpc>
              <a:buClr>
                <a:schemeClr val="tx2">
                  <a:lumMod val="75000"/>
                </a:schemeClr>
              </a:buClr>
            </a:pPr>
            <a:r>
              <a:rPr lang="sk-SK" sz="1100" dirty="0"/>
              <a:t>V obhospodarovaných pôdach k zdrojom </a:t>
            </a:r>
            <a:r>
              <a:rPr lang="sk-SK" sz="1100" dirty="0" err="1"/>
              <a:t>humusotvorného</a:t>
            </a:r>
            <a:r>
              <a:rPr lang="sk-SK" sz="1100" dirty="0"/>
              <a:t> materiálu zaraďujeme tiež </a:t>
            </a:r>
            <a:r>
              <a:rPr lang="sk-SK" sz="1100" b="1" dirty="0"/>
              <a:t>organické hnojivá</a:t>
            </a:r>
            <a:r>
              <a:rPr lang="sk-SK" sz="1100" dirty="0"/>
              <a:t> (maštaľný hnoj, komposty, slama) a iné priemyselné i poľnohospodárske </a:t>
            </a:r>
            <a:r>
              <a:rPr lang="sk-SK" sz="1100" b="1" dirty="0"/>
              <a:t>odpady </a:t>
            </a:r>
            <a:r>
              <a:rPr lang="sk-SK" sz="1100" dirty="0"/>
              <a:t>neobsahujúce cudzorodé látky</a:t>
            </a:r>
          </a:p>
          <a:p>
            <a:pPr>
              <a:lnSpc>
                <a:spcPct val="150000"/>
              </a:lnSpc>
              <a:buClr>
                <a:schemeClr val="tx2">
                  <a:lumMod val="75000"/>
                </a:schemeClr>
              </a:buClr>
            </a:pPr>
            <a:r>
              <a:rPr lang="sk-SK" sz="1100" b="1" dirty="0"/>
              <a:t>Lesné spoločenstvá - </a:t>
            </a:r>
            <a:r>
              <a:rPr lang="sk-SK" sz="1100" dirty="0"/>
              <a:t>vyznačujú sa veľkou pestrosťou zloženia </a:t>
            </a:r>
            <a:r>
              <a:rPr lang="sk-SK" sz="1100" dirty="0" err="1"/>
              <a:t>drevinných</a:t>
            </a:r>
            <a:r>
              <a:rPr lang="sk-SK" sz="1100" dirty="0"/>
              <a:t> a trávnych formácií rozmiestnených v niekoľkých etážach (tropické a subtropické lesy 500-1700 t.ha-1, mierne pásmo 50-350 t.ha-1, tundra len 4-30 t.ha-1) </a:t>
            </a:r>
          </a:p>
          <a:p>
            <a:pPr>
              <a:lnSpc>
                <a:spcPct val="150000"/>
              </a:lnSpc>
              <a:buClr>
                <a:schemeClr val="tx2">
                  <a:lumMod val="75000"/>
                </a:schemeClr>
              </a:buClr>
            </a:pPr>
            <a:r>
              <a:rPr lang="sk-SK" sz="1100" dirty="0"/>
              <a:t>Pre </a:t>
            </a:r>
            <a:r>
              <a:rPr lang="sk-SK" sz="1100" b="1" dirty="0" err="1"/>
              <a:t>humusotvorný</a:t>
            </a:r>
            <a:r>
              <a:rPr lang="sk-SK" sz="1100" b="1" dirty="0"/>
              <a:t> proces </a:t>
            </a:r>
            <a:r>
              <a:rPr lang="sk-SK" sz="1100" dirty="0"/>
              <a:t>má podstatný význam </a:t>
            </a:r>
            <a:r>
              <a:rPr lang="sk-SK" sz="1100" b="1" dirty="0"/>
              <a:t>lesná </a:t>
            </a:r>
            <a:r>
              <a:rPr lang="sk-SK" sz="1100" b="1" dirty="0" err="1"/>
              <a:t>opadanka</a:t>
            </a:r>
            <a:r>
              <a:rPr lang="sk-SK" sz="1100" dirty="0"/>
              <a:t>, jej zásoba môže predstavovať v miernych pásmach 10-70 t.ha-1, pri ročnom prírastku 2-7 t.ha-1. V tropických a subtropických pásmach je pre intenzívnu mineralizáciu celková zásoba lesnej </a:t>
            </a:r>
            <a:r>
              <a:rPr lang="sk-SK" sz="1100" dirty="0" err="1"/>
              <a:t>opadanky</a:t>
            </a:r>
            <a:r>
              <a:rPr lang="sk-SK" sz="1100" dirty="0"/>
              <a:t> veľmi malá asi 2-10 t.ha-1, napriek ročnému prírastku 100-250 t.ha-1. Pomer medzi nadzemnou a koreňovou hmotou sa v lesných spoločenstvách pohybuje v rozpätí  4 - 3 : 1.</a:t>
            </a:r>
          </a:p>
          <a:p>
            <a:pPr>
              <a:lnSpc>
                <a:spcPct val="150000"/>
              </a:lnSpc>
              <a:buClr>
                <a:schemeClr val="tx2">
                  <a:lumMod val="75000"/>
                </a:schemeClr>
              </a:buClr>
            </a:pPr>
            <a:r>
              <a:rPr lang="sk-SK" sz="1100" dirty="0"/>
              <a:t>Pod </a:t>
            </a:r>
            <a:r>
              <a:rPr lang="sk-SK" sz="1100" b="1" dirty="0"/>
              <a:t>trávnym porastom </a:t>
            </a:r>
            <a:r>
              <a:rPr lang="sk-SK" sz="1100" dirty="0"/>
              <a:t>hlavným zdrojom </a:t>
            </a:r>
            <a:r>
              <a:rPr lang="sk-SK" sz="1100" dirty="0" err="1"/>
              <a:t>humusotvorného</a:t>
            </a:r>
            <a:r>
              <a:rPr lang="sk-SK" sz="1100" dirty="0"/>
              <a:t> materiálu sú </a:t>
            </a:r>
            <a:r>
              <a:rPr lang="sk-SK" sz="1100" b="1" dirty="0"/>
              <a:t>korene</a:t>
            </a:r>
            <a:r>
              <a:rPr lang="sk-SK" sz="1100" dirty="0"/>
              <a:t> - v zóne stepí predstavuje zásoba organickej hmoty vo vrstve 1 m pôdy 8-28 t.ha-1, v zóne lesostepí 6-13 t.ha-1  a v zóne púští 3-12 t.ha-1. Každoročný prírastok odumretej koreňovej hmoty môže predstavovať priemerne 3-15 t.ha-1 v 1m vrstve pôdy. Pomer medzi nadzemnou a koreňovou hmotou je v porovnaní s lesným spoločenstvom opačný, a to okolo 1 : 6</a:t>
            </a:r>
          </a:p>
          <a:p>
            <a:pPr>
              <a:lnSpc>
                <a:spcPct val="150000"/>
              </a:lnSpc>
              <a:buClr>
                <a:schemeClr val="tx2">
                  <a:lumMod val="75000"/>
                </a:schemeClr>
              </a:buClr>
            </a:pPr>
            <a:r>
              <a:rPr lang="sk-SK" sz="1100" dirty="0"/>
              <a:t>Kvantifikácia zdrojov organickej hmoty v </a:t>
            </a:r>
            <a:r>
              <a:rPr lang="sk-SK" sz="1100" b="1" dirty="0"/>
              <a:t>orných pôdach </a:t>
            </a:r>
            <a:r>
              <a:rPr lang="sk-SK" sz="1100" dirty="0"/>
              <a:t>je zložitejšia ako v pôdach pod prirodzeným rastlinstvom. V rovnakých podmienkach môžeme rozdielnou sústavou hospodárenia dosiahnuť výrazne odlišné úrody rastlinnej hmoty. Z agrotechnických opatrení má prvoradý význam </a:t>
            </a:r>
            <a:r>
              <a:rPr lang="sk-SK" sz="1100" b="1" dirty="0"/>
              <a:t>osevný postup </a:t>
            </a:r>
            <a:r>
              <a:rPr lang="sk-SK" sz="1100" dirty="0"/>
              <a:t>a </a:t>
            </a:r>
            <a:r>
              <a:rPr lang="sk-SK" sz="1100" b="1" dirty="0"/>
              <a:t>striedanie plodín</a:t>
            </a:r>
            <a:r>
              <a:rPr lang="sk-SK" sz="1100" dirty="0"/>
              <a:t>. Na zvýšenú </a:t>
            </a:r>
            <a:r>
              <a:rPr lang="sk-SK" sz="1100" b="1" dirty="0"/>
              <a:t>akumuláciu</a:t>
            </a:r>
            <a:r>
              <a:rPr lang="sk-SK" sz="1100" dirty="0"/>
              <a:t> organických látok nestačí iba </a:t>
            </a:r>
            <a:r>
              <a:rPr lang="sk-SK" sz="1100" b="1" dirty="0"/>
              <a:t>správny osevný postup</a:t>
            </a:r>
            <a:r>
              <a:rPr lang="sk-SK" sz="1100" dirty="0"/>
              <a:t>, ale treba upraviť </a:t>
            </a:r>
            <a:r>
              <a:rPr lang="sk-SK" sz="1100" b="1" dirty="0"/>
              <a:t>pôdne vlastnosti a režimy</a:t>
            </a:r>
            <a:r>
              <a:rPr lang="sk-SK" sz="1100" dirty="0"/>
              <a:t>, ktoré musia byť v súlade s prírodnými podmienkami a požiadavkami pestovaných rastlín</a:t>
            </a:r>
          </a:p>
        </p:txBody>
      </p:sp>
    </p:spTree>
    <p:extLst>
      <p:ext uri="{BB962C8B-B14F-4D97-AF65-F5344CB8AC3E}">
        <p14:creationId xmlns:p14="http://schemas.microsoft.com/office/powerpoint/2010/main" val="1875179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02F0D-B4FC-C1CD-BEBE-DEC2658DC51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BA7733A-E9D3-B36E-8A27-AEAFD87D6E26}"/>
              </a:ext>
            </a:extLst>
          </p:cNvPr>
          <p:cNvSpPr>
            <a:spLocks noGrp="1"/>
          </p:cNvSpPr>
          <p:nvPr>
            <p:ph type="title"/>
          </p:nvPr>
        </p:nvSpPr>
        <p:spPr>
          <a:xfrm>
            <a:off x="391297" y="251750"/>
            <a:ext cx="10119674" cy="694812"/>
          </a:xfrm>
        </p:spPr>
        <p:txBody>
          <a:bodyPr>
            <a:normAutofit/>
          </a:bodyPr>
          <a:lstStyle/>
          <a:p>
            <a:r>
              <a:rPr lang="sk-SK" sz="3200" b="1" dirty="0"/>
              <a:t>Pôdny humus</a:t>
            </a:r>
            <a:endParaRPr lang="fr-FR" sz="3200" b="1" dirty="0"/>
          </a:p>
        </p:txBody>
      </p:sp>
      <p:sp>
        <p:nvSpPr>
          <p:cNvPr id="7" name="Zástupný objekt pre obsah 2">
            <a:extLst>
              <a:ext uri="{FF2B5EF4-FFF2-40B4-BE49-F238E27FC236}">
                <a16:creationId xmlns:a16="http://schemas.microsoft.com/office/drawing/2014/main" id="{4B65D3AB-6CB6-05E9-E4DC-9F7C01EB8438}"/>
              </a:ext>
            </a:extLst>
          </p:cNvPr>
          <p:cNvSpPr>
            <a:spLocks noGrp="1"/>
          </p:cNvSpPr>
          <p:nvPr>
            <p:ph idx="1"/>
          </p:nvPr>
        </p:nvSpPr>
        <p:spPr>
          <a:xfrm>
            <a:off x="391297" y="946562"/>
            <a:ext cx="11409406" cy="5661209"/>
          </a:xfrm>
        </p:spPr>
        <p:txBody>
          <a:bodyPr>
            <a:noAutofit/>
          </a:bodyPr>
          <a:lstStyle/>
          <a:p>
            <a:pPr>
              <a:lnSpc>
                <a:spcPct val="150000"/>
              </a:lnSpc>
              <a:buClr>
                <a:schemeClr val="tx2">
                  <a:lumMod val="75000"/>
                </a:schemeClr>
              </a:buClr>
            </a:pPr>
            <a:r>
              <a:rPr lang="sk-SK" sz="1100" dirty="0"/>
              <a:t>V osevnom postupe sa každý rok dostáva do pôdy viac ako 3 t.ha-1 pozberových zvyškov, </a:t>
            </a:r>
            <a:br>
              <a:rPr lang="sk-SK" sz="1100" dirty="0"/>
            </a:br>
            <a:r>
              <a:rPr lang="sk-SK" sz="1100" dirty="0"/>
              <a:t>pričom maximálne množstvo poskytujú viacročné krmoviny a najmenšie okopaniny – využiteľné pre výpočet vstupov množstva rastlinných zvyškov na základe skutočných úrod pestovaných plodín pri bilancii organickej hmoty </a:t>
            </a:r>
          </a:p>
          <a:p>
            <a:pPr>
              <a:lnSpc>
                <a:spcPct val="150000"/>
              </a:lnSpc>
              <a:buClr>
                <a:schemeClr val="tx2">
                  <a:lumMod val="75000"/>
                </a:schemeClr>
              </a:buClr>
            </a:pPr>
            <a:r>
              <a:rPr lang="sk-SK" sz="1100" dirty="0"/>
              <a:t>Množstvo zvyškov mikrobiálneho pôvodu sa pohybuje v rozpätí 0,2-0,9 t.ha-1</a:t>
            </a:r>
          </a:p>
          <a:p>
            <a:pPr>
              <a:lnSpc>
                <a:spcPct val="150000"/>
              </a:lnSpc>
              <a:buClr>
                <a:schemeClr val="tx2">
                  <a:lumMod val="75000"/>
                </a:schemeClr>
              </a:buClr>
            </a:pPr>
            <a:r>
              <a:rPr lang="sk-SK" sz="1100" dirty="0"/>
              <a:t>Pôdne živočíchy poskytujú ešte menšie množstvo </a:t>
            </a:r>
            <a:r>
              <a:rPr lang="sk-SK" sz="1100" dirty="0" err="1"/>
              <a:t>humusotvornej</a:t>
            </a:r>
            <a:r>
              <a:rPr lang="sk-SK" sz="1100" dirty="0"/>
              <a:t> hmoty, ktoré predstavuje okolo 100-200 kg sušiny na 1 ha</a:t>
            </a:r>
          </a:p>
          <a:p>
            <a:pPr>
              <a:lnSpc>
                <a:spcPct val="150000"/>
              </a:lnSpc>
              <a:buClr>
                <a:schemeClr val="tx2">
                  <a:lumMod val="75000"/>
                </a:schemeClr>
              </a:buClr>
            </a:pPr>
            <a:r>
              <a:rPr lang="sk-SK" sz="1100" dirty="0"/>
              <a:t>V podmienkach našej poľnohospodárskej výroby pri nízkej zásobe humusu v pôdach nestačia vstupy organickej hmoty kryť jej potrebu (pri vysokom zastúpení obilnín a nedostatku viacročných krmovín v osevných postupoch)</a:t>
            </a:r>
          </a:p>
          <a:p>
            <a:pPr>
              <a:lnSpc>
                <a:spcPct val="150000"/>
              </a:lnSpc>
              <a:buClr>
                <a:schemeClr val="tx2">
                  <a:lumMod val="75000"/>
                </a:schemeClr>
              </a:buClr>
            </a:pPr>
            <a:r>
              <a:rPr lang="sk-SK" sz="1100" dirty="0"/>
              <a:t>Výdatným zdrojom organických hnojív zostávajú maštaľný hnoj, hnojovica, komposty a slama. S rastlinnými zvyškami a organickými hnojivami sa dostávajú do pôdy rôznorodé organické zlúčeniny, rozličného chemizmu a vlastností, ktoré sa priamo či nepriamo zúčastňujú na tvorbe humusu.</a:t>
            </a:r>
          </a:p>
          <a:p>
            <a:pPr>
              <a:lnSpc>
                <a:spcPct val="150000"/>
              </a:lnSpc>
              <a:buClr>
                <a:schemeClr val="tx2">
                  <a:lumMod val="75000"/>
                </a:schemeClr>
              </a:buClr>
            </a:pPr>
            <a:r>
              <a:rPr lang="sk-SK" sz="1100" dirty="0"/>
              <a:t>V čerstvých zvyškoch značná časť hmoty pripadá na vodu (75-90 %)</a:t>
            </a:r>
          </a:p>
          <a:p>
            <a:pPr>
              <a:lnSpc>
                <a:spcPct val="150000"/>
              </a:lnSpc>
              <a:buClr>
                <a:schemeClr val="tx2">
                  <a:lumMod val="75000"/>
                </a:schemeClr>
              </a:buClr>
            </a:pPr>
            <a:r>
              <a:rPr lang="sk-SK" sz="1100" dirty="0"/>
              <a:t>Na sušine sa podieľajú viac ako 50 % celulóza, </a:t>
            </a:r>
            <a:r>
              <a:rPr lang="sk-SK" sz="1100" dirty="0" err="1"/>
              <a:t>hemicelulóza</a:t>
            </a:r>
            <a:r>
              <a:rPr lang="sk-SK" sz="1100" dirty="0"/>
              <a:t> a lignín</a:t>
            </a:r>
          </a:p>
          <a:p>
            <a:pPr>
              <a:lnSpc>
                <a:spcPct val="150000"/>
              </a:lnSpc>
              <a:buClr>
                <a:schemeClr val="tx2">
                  <a:lumMod val="75000"/>
                </a:schemeClr>
              </a:buClr>
            </a:pPr>
            <a:r>
              <a:rPr lang="sk-SK" sz="1100" dirty="0"/>
              <a:t>Zvyšok pripadá na cukry rozpustné vo vode, bielkoviny, tuky, vosky, živice a triesloviny</a:t>
            </a:r>
          </a:p>
          <a:p>
            <a:pPr>
              <a:lnSpc>
                <a:spcPct val="150000"/>
              </a:lnSpc>
              <a:buClr>
                <a:schemeClr val="tx2">
                  <a:lumMod val="75000"/>
                </a:schemeClr>
              </a:buClr>
            </a:pPr>
            <a:r>
              <a:rPr lang="sk-SK" sz="1100" dirty="0"/>
              <a:t>Organická hmota drevín je bohatá na lignín, živice, triesloviny a s veľmi nízkym obsahom bielkovín</a:t>
            </a:r>
          </a:p>
          <a:p>
            <a:pPr>
              <a:lnSpc>
                <a:spcPct val="150000"/>
              </a:lnSpc>
              <a:buClr>
                <a:schemeClr val="tx2">
                  <a:lumMod val="75000"/>
                </a:schemeClr>
              </a:buClr>
            </a:pPr>
            <a:r>
              <a:rPr lang="sk-SK" sz="1100" dirty="0"/>
              <a:t>Najvýraznejšie je chemické zloženie baktérií, ktorých sušina obsahuje 40 až 70 % bielkovín</a:t>
            </a:r>
          </a:p>
          <a:p>
            <a:pPr>
              <a:lnSpc>
                <a:spcPct val="150000"/>
              </a:lnSpc>
              <a:buClr>
                <a:schemeClr val="tx2">
                  <a:lumMod val="75000"/>
                </a:schemeClr>
              </a:buClr>
            </a:pPr>
            <a:r>
              <a:rPr lang="sk-SK" sz="1100" dirty="0"/>
              <a:t>Okrem organických zlúčenín sa s odumretými zvyškami dostávajú do pôdy i </a:t>
            </a:r>
            <a:r>
              <a:rPr lang="sk-SK" sz="1100" dirty="0" err="1"/>
              <a:t>popoloviny</a:t>
            </a:r>
            <a:r>
              <a:rPr lang="sk-SK" sz="1100" dirty="0"/>
              <a:t> </a:t>
            </a:r>
            <a:br>
              <a:rPr lang="sk-SK" sz="1100" dirty="0"/>
            </a:br>
            <a:r>
              <a:rPr lang="sk-SK" sz="1100" dirty="0"/>
              <a:t>(K, Ca, Mg, Na, Si, P. S, Fe a iné) v celkovom množstve priemerne 4-8 %</a:t>
            </a:r>
          </a:p>
          <a:p>
            <a:pPr>
              <a:lnSpc>
                <a:spcPct val="150000"/>
              </a:lnSpc>
              <a:buClr>
                <a:schemeClr val="tx2">
                  <a:lumMod val="75000"/>
                </a:schemeClr>
              </a:buClr>
            </a:pPr>
            <a:endParaRPr lang="sk-SK" sz="1100" dirty="0"/>
          </a:p>
          <a:p>
            <a:pPr>
              <a:lnSpc>
                <a:spcPct val="150000"/>
              </a:lnSpc>
              <a:buClr>
                <a:schemeClr val="tx2">
                  <a:lumMod val="75000"/>
                </a:schemeClr>
              </a:buClr>
            </a:pPr>
            <a:endParaRPr lang="sk-SK" sz="1100" dirty="0"/>
          </a:p>
        </p:txBody>
      </p:sp>
      <p:pic>
        <p:nvPicPr>
          <p:cNvPr id="4" name="Picture 3">
            <a:extLst>
              <a:ext uri="{FF2B5EF4-FFF2-40B4-BE49-F238E27FC236}">
                <a16:creationId xmlns:a16="http://schemas.microsoft.com/office/drawing/2014/main" id="{871DA508-ABC1-96BB-FEF4-02C7CCB5652D}"/>
              </a:ext>
            </a:extLst>
          </p:cNvPr>
          <p:cNvPicPr>
            <a:picLocks noChangeAspect="1"/>
          </p:cNvPicPr>
          <p:nvPr/>
        </p:nvPicPr>
        <p:blipFill>
          <a:blip r:embed="rId2"/>
          <a:stretch>
            <a:fillRect/>
          </a:stretch>
        </p:blipFill>
        <p:spPr>
          <a:xfrm>
            <a:off x="7729073" y="3968056"/>
            <a:ext cx="3782070" cy="2776117"/>
          </a:xfrm>
          <a:prstGeom prst="rect">
            <a:avLst/>
          </a:prstGeom>
        </p:spPr>
      </p:pic>
    </p:spTree>
    <p:extLst>
      <p:ext uri="{BB962C8B-B14F-4D97-AF65-F5344CB8AC3E}">
        <p14:creationId xmlns:p14="http://schemas.microsoft.com/office/powerpoint/2010/main" val="2910637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2CDAF-A53B-CF9E-0732-DD6FF911D11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683E490-E5A9-93BF-13EF-2EAC4600117D}"/>
              </a:ext>
            </a:extLst>
          </p:cNvPr>
          <p:cNvSpPr>
            <a:spLocks noGrp="1"/>
          </p:cNvSpPr>
          <p:nvPr>
            <p:ph type="title"/>
          </p:nvPr>
        </p:nvSpPr>
        <p:spPr>
          <a:xfrm>
            <a:off x="391297" y="251750"/>
            <a:ext cx="10119674" cy="694812"/>
          </a:xfrm>
        </p:spPr>
        <p:txBody>
          <a:bodyPr>
            <a:normAutofit/>
          </a:bodyPr>
          <a:lstStyle/>
          <a:p>
            <a:r>
              <a:rPr lang="sk-SK" sz="3200" b="1" dirty="0"/>
              <a:t>Procesy premeny organických látok v pôde</a:t>
            </a:r>
            <a:endParaRPr lang="fr-FR" sz="3200" b="1" dirty="0"/>
          </a:p>
        </p:txBody>
      </p:sp>
      <p:sp>
        <p:nvSpPr>
          <p:cNvPr id="7" name="Zástupný objekt pre obsah 2">
            <a:extLst>
              <a:ext uri="{FF2B5EF4-FFF2-40B4-BE49-F238E27FC236}">
                <a16:creationId xmlns:a16="http://schemas.microsoft.com/office/drawing/2014/main" id="{0B9C502C-B7B6-D94B-A9AF-C4FC7D3C5C91}"/>
              </a:ext>
            </a:extLst>
          </p:cNvPr>
          <p:cNvSpPr>
            <a:spLocks noGrp="1"/>
          </p:cNvSpPr>
          <p:nvPr>
            <p:ph idx="1"/>
          </p:nvPr>
        </p:nvSpPr>
        <p:spPr>
          <a:xfrm>
            <a:off x="391297" y="946562"/>
            <a:ext cx="7731623" cy="5661209"/>
          </a:xfrm>
        </p:spPr>
        <p:txBody>
          <a:bodyPr>
            <a:noAutofit/>
          </a:bodyPr>
          <a:lstStyle/>
          <a:p>
            <a:pPr>
              <a:lnSpc>
                <a:spcPct val="150000"/>
              </a:lnSpc>
              <a:buClr>
                <a:schemeClr val="tx2">
                  <a:lumMod val="75000"/>
                </a:schemeClr>
              </a:buClr>
            </a:pPr>
            <a:r>
              <a:rPr lang="sk-SK" sz="1200" dirty="0"/>
              <a:t>Organické zvyšky v pôde podliehajú veľmi rôznorodým premenám, ktoré sú v podstate biochemického charakteru a uskutočňujú sa za účasti mikroorganizmov, živočíchov, enzýmov, kyslíka a vody</a:t>
            </a:r>
          </a:p>
          <a:p>
            <a:pPr>
              <a:lnSpc>
                <a:spcPct val="150000"/>
              </a:lnSpc>
              <a:buClr>
                <a:schemeClr val="tx2">
                  <a:lumMod val="75000"/>
                </a:schemeClr>
              </a:buClr>
            </a:pPr>
            <a:r>
              <a:rPr lang="sk-SK" sz="1200" dirty="0"/>
              <a:t>V procese </a:t>
            </a:r>
            <a:r>
              <a:rPr lang="sk-SK" sz="1200" b="1" dirty="0"/>
              <a:t>rozkladu</a:t>
            </a:r>
            <a:r>
              <a:rPr lang="sk-SK" sz="1200" dirty="0"/>
              <a:t> zvyšky strácajú anatomickú stavbu, pričom pôvodné organické zlúčeniny sa postupne menia na jednoduchšie, vo vode ľahšie rozpustné, a preto aj pohyblivejšie komponenty. Časť medziproduktov rozkladu mikroorganizmy úplne mineralizujú. Vzniknuté produkty využívajú vyššie rastliny a autotrofné mikroorganizmy ako zdroj výživy. Druhú časť medziproduktov rozkladu organickej povahy využívajú </a:t>
            </a:r>
            <a:r>
              <a:rPr lang="sk-SK" sz="1200" dirty="0" err="1"/>
              <a:t>heterotrofné</a:t>
            </a:r>
            <a:r>
              <a:rPr lang="sk-SK" sz="1200" dirty="0"/>
              <a:t> mikroorganizmy na syntézu sekundárnych bielkovín, cukrov, tukov a iných zlúčenín, ktoré sú súčasťou mikrobiálnej plazmy. Po odumretí mikroorganizmy podliehajú rozkladu, časť zlúčenín môže mineralizovať a z časti sa môžu tvoriť zložité vysokomolekulové látky - humusové látky. Určitý podiel medziproduktov rozkladu organických zvyškov sa môže priamo zúčastniť na tvorbe </a:t>
            </a:r>
            <a:r>
              <a:rPr lang="sk-SK" sz="1200" dirty="0" err="1"/>
              <a:t>špecifikých</a:t>
            </a:r>
            <a:r>
              <a:rPr lang="sk-SK" sz="1200" dirty="0"/>
              <a:t> vysokomolekulových zložiek humusu.</a:t>
            </a:r>
          </a:p>
          <a:p>
            <a:pPr>
              <a:lnSpc>
                <a:spcPct val="150000"/>
              </a:lnSpc>
              <a:buClr>
                <a:schemeClr val="tx2">
                  <a:lumMod val="75000"/>
                </a:schemeClr>
              </a:buClr>
            </a:pPr>
            <a:r>
              <a:rPr lang="sk-SK" sz="1200" dirty="0"/>
              <a:t>Najrozšírenejšími procesmi premeny odumretých zvyškov sú procesy </a:t>
            </a:r>
            <a:r>
              <a:rPr lang="sk-SK" sz="1200" b="1" dirty="0"/>
              <a:t>mineralizácie</a:t>
            </a:r>
            <a:r>
              <a:rPr lang="sk-SK" sz="1200" dirty="0"/>
              <a:t> a </a:t>
            </a:r>
            <a:r>
              <a:rPr lang="sk-SK" sz="1200" b="1" dirty="0" err="1"/>
              <a:t>humifikácie</a:t>
            </a:r>
            <a:endParaRPr lang="sk-SK" sz="1200" dirty="0"/>
          </a:p>
          <a:p>
            <a:pPr>
              <a:lnSpc>
                <a:spcPct val="150000"/>
              </a:lnSpc>
              <a:buClr>
                <a:schemeClr val="tx2">
                  <a:lumMod val="75000"/>
                </a:schemeClr>
              </a:buClr>
            </a:pPr>
            <a:r>
              <a:rPr lang="sk-SK" sz="1200" dirty="0"/>
              <a:t>V nepriaznivých podmienkach, kde je obmedzená mikrobiálna činnosť (nepriaznivé hlavne vlhkostné a teplotné pomery, pH a nedostatok živín) sa nemôže uskutočňovať biologický rozklad ani </a:t>
            </a:r>
            <a:r>
              <a:rPr lang="sk-SK" sz="1200" dirty="0" err="1"/>
              <a:t>humifikácia</a:t>
            </a:r>
            <a:r>
              <a:rPr lang="sk-SK" sz="1200" dirty="0"/>
              <a:t>. V podmienkach nadbytku vlahy prebieha </a:t>
            </a:r>
            <a:r>
              <a:rPr lang="sk-SK" sz="1200" b="1" dirty="0" err="1"/>
              <a:t>rašelinenie</a:t>
            </a:r>
            <a:r>
              <a:rPr lang="sk-SK" sz="1200" b="1" dirty="0"/>
              <a:t> </a:t>
            </a:r>
            <a:r>
              <a:rPr lang="sk-SK" sz="1200" dirty="0"/>
              <a:t>a pri nedostatku vlahy </a:t>
            </a:r>
            <a:r>
              <a:rPr lang="sk-SK" sz="1200" b="1" dirty="0"/>
              <a:t>uhoľnatenie</a:t>
            </a:r>
            <a:endParaRPr lang="sk-SK" sz="1200" dirty="0"/>
          </a:p>
          <a:p>
            <a:pPr>
              <a:lnSpc>
                <a:spcPct val="150000"/>
              </a:lnSpc>
              <a:buClr>
                <a:schemeClr val="tx2">
                  <a:lumMod val="75000"/>
                </a:schemeClr>
              </a:buClr>
            </a:pPr>
            <a:endParaRPr lang="sk-SK" sz="1200" dirty="0"/>
          </a:p>
        </p:txBody>
      </p:sp>
      <p:pic>
        <p:nvPicPr>
          <p:cNvPr id="5" name="Picture 4" descr="Diagram of a plant life cycle&#10;&#10;AI-generated content may be incorrect.">
            <a:extLst>
              <a:ext uri="{FF2B5EF4-FFF2-40B4-BE49-F238E27FC236}">
                <a16:creationId xmlns:a16="http://schemas.microsoft.com/office/drawing/2014/main" id="{72C7C32D-76FA-F6E6-7055-72A3E4D4A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4178" y="2165763"/>
            <a:ext cx="3957822" cy="2970118"/>
          </a:xfrm>
          <a:prstGeom prst="rect">
            <a:avLst/>
          </a:prstGeom>
        </p:spPr>
      </p:pic>
    </p:spTree>
    <p:extLst>
      <p:ext uri="{BB962C8B-B14F-4D97-AF65-F5344CB8AC3E}">
        <p14:creationId xmlns:p14="http://schemas.microsoft.com/office/powerpoint/2010/main" val="3564047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B8E38-C5AC-7EDB-98AF-1F7FE12B4B9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E979435-93A6-6365-8509-CBA255BEF686}"/>
              </a:ext>
            </a:extLst>
          </p:cNvPr>
          <p:cNvSpPr>
            <a:spLocks noGrp="1"/>
          </p:cNvSpPr>
          <p:nvPr>
            <p:ph type="title"/>
          </p:nvPr>
        </p:nvSpPr>
        <p:spPr>
          <a:xfrm>
            <a:off x="391297" y="251750"/>
            <a:ext cx="10119674" cy="694812"/>
          </a:xfrm>
        </p:spPr>
        <p:txBody>
          <a:bodyPr>
            <a:normAutofit/>
          </a:bodyPr>
          <a:lstStyle/>
          <a:p>
            <a:r>
              <a:rPr lang="sk-SK" sz="3200" b="1" dirty="0"/>
              <a:t>Procesy premeny organických látok v pôde</a:t>
            </a:r>
            <a:endParaRPr lang="fr-FR" sz="3200" b="1" dirty="0"/>
          </a:p>
        </p:txBody>
      </p:sp>
      <p:sp>
        <p:nvSpPr>
          <p:cNvPr id="7" name="Zástupný objekt pre obsah 2">
            <a:extLst>
              <a:ext uri="{FF2B5EF4-FFF2-40B4-BE49-F238E27FC236}">
                <a16:creationId xmlns:a16="http://schemas.microsoft.com/office/drawing/2014/main" id="{85B5A967-E037-D88D-0DE0-CBBE8149AB18}"/>
              </a:ext>
            </a:extLst>
          </p:cNvPr>
          <p:cNvSpPr>
            <a:spLocks noGrp="1"/>
          </p:cNvSpPr>
          <p:nvPr>
            <p:ph idx="1"/>
          </p:nvPr>
        </p:nvSpPr>
        <p:spPr>
          <a:xfrm>
            <a:off x="391297" y="946562"/>
            <a:ext cx="10261464" cy="5661209"/>
          </a:xfrm>
        </p:spPr>
        <p:txBody>
          <a:bodyPr>
            <a:noAutofit/>
          </a:bodyPr>
          <a:lstStyle/>
          <a:p>
            <a:pPr>
              <a:buClr>
                <a:schemeClr val="tx2">
                  <a:lumMod val="75000"/>
                </a:schemeClr>
              </a:buClr>
            </a:pPr>
            <a:r>
              <a:rPr lang="sk-SK" sz="1200" b="1" dirty="0"/>
              <a:t>Mineralizácia</a:t>
            </a:r>
            <a:r>
              <a:rPr lang="sk-SK" sz="1200" dirty="0"/>
              <a:t> organických zvyškov je v počiatočných fázach veľmi rýchla, pretože tieto obsahujú väčšie množstvo ľahšie rozložiteľných organických zlúčenín. Postupom času sa intenzita rozkladu a mineralizácie spomaľuje pre relatívne zvyšovanie ťažšie rozložiteľných organických zlúčenín. Podstatná časť organických zvyškov pri priaznivých podmienkach v pôde (teplotného, vodného a vzdušného režimu) mineralizuje, </a:t>
            </a:r>
            <a:r>
              <a:rPr lang="sk-SK" sz="1200" dirty="0" err="1"/>
              <a:t>t.j</a:t>
            </a:r>
            <a:r>
              <a:rPr lang="sk-SK" sz="1200" dirty="0"/>
              <a:t>. rozkladá sa až na H2O, CO2, NH3 a jednoduché soli. Koeficient mineralizácie sa pohybuje v rozmedzí 0,5 - 0,85.</a:t>
            </a:r>
          </a:p>
          <a:p>
            <a:pPr>
              <a:buClr>
                <a:schemeClr val="tx2">
                  <a:lumMod val="75000"/>
                </a:schemeClr>
              </a:buClr>
            </a:pPr>
            <a:r>
              <a:rPr lang="sk-SK" sz="1200" dirty="0"/>
              <a:t>Súbežne s procesmi rozkladu a mineralizácie prebieha i </a:t>
            </a:r>
            <a:r>
              <a:rPr lang="sk-SK" sz="1200" b="1" dirty="0" err="1"/>
              <a:t>humifikácia</a:t>
            </a:r>
            <a:r>
              <a:rPr lang="sk-SK" sz="1200" b="1" dirty="0"/>
              <a:t> </a:t>
            </a:r>
            <a:r>
              <a:rPr lang="sk-SK" sz="1200" dirty="0"/>
              <a:t>organických zvyškov. Je to proces veľmi zložitý, dodnes plne neprebádaný, zahrňujúci rozličné premeny organických zvyškov, prevažne biochemického charakteru, vedúce k tvorbe humusu. Mechanizmy tohoto procesu sú súčasne prebiehajúce reakcie hydrolýzy, oxidácie a syntézy. Pri premene odumretých zvyškov rozhodujúcu úlohu majú komplexy pôdnych mikroorganizmov. Tieto sa podieľajú na rozklade rastlinných zvyškov, na </a:t>
            </a:r>
            <a:r>
              <a:rPr lang="sk-SK" sz="1200" dirty="0" err="1"/>
              <a:t>resyntéze</a:t>
            </a:r>
            <a:r>
              <a:rPr lang="sk-SK" sz="1200" dirty="0"/>
              <a:t> a výmene látok za súčasnej stavby molekúl jednotlivých zložiek humusu. Mikroorganizmy zabezpečujú aj oxidáciu </a:t>
            </a:r>
            <a:r>
              <a:rPr lang="sk-SK" sz="1200" dirty="0" err="1"/>
              <a:t>polyfenolov</a:t>
            </a:r>
            <a:r>
              <a:rPr lang="sk-SK" sz="1200" dirty="0"/>
              <a:t> na </a:t>
            </a:r>
            <a:r>
              <a:rPr lang="sk-SK" sz="1200" dirty="0" err="1"/>
              <a:t>chinóny</a:t>
            </a:r>
            <a:r>
              <a:rPr lang="sk-SK" sz="1200" dirty="0"/>
              <a:t> pomocou enzýmov </a:t>
            </a:r>
            <a:r>
              <a:rPr lang="sk-SK" sz="1200" dirty="0" err="1"/>
              <a:t>polyfenoloxidáz</a:t>
            </a:r>
            <a:r>
              <a:rPr lang="sk-SK" sz="1200" dirty="0"/>
              <a:t>.</a:t>
            </a:r>
          </a:p>
          <a:p>
            <a:pPr>
              <a:buClr>
                <a:schemeClr val="tx2">
                  <a:lumMod val="75000"/>
                </a:schemeClr>
              </a:buClr>
            </a:pPr>
            <a:r>
              <a:rPr lang="sk-SK" sz="1200" dirty="0"/>
              <a:t>O vzniku humusu a o priebehu humifikačných procesov existuje veľa hypotéz. Od klasickej </a:t>
            </a:r>
            <a:r>
              <a:rPr lang="sk-SK" sz="1200" dirty="0" err="1"/>
              <a:t>Waksmanovej</a:t>
            </a:r>
            <a:r>
              <a:rPr lang="sk-SK" sz="1200" dirty="0"/>
              <a:t> „</a:t>
            </a:r>
            <a:r>
              <a:rPr lang="sk-SK" sz="1200" dirty="0" err="1"/>
              <a:t>lignínovo</a:t>
            </a:r>
            <a:r>
              <a:rPr lang="sk-SK" sz="1200" dirty="0"/>
              <a:t>-proteínovej“ hypotézy, alebo hypotéz z nej vychádzajúcich (</a:t>
            </a:r>
            <a:r>
              <a:rPr lang="sk-SK" sz="1200" dirty="0" err="1"/>
              <a:t>Flaigova</a:t>
            </a:r>
            <a:r>
              <a:rPr lang="sk-SK" sz="1200" dirty="0"/>
              <a:t>, </a:t>
            </a:r>
            <a:r>
              <a:rPr lang="sk-SK" sz="1200" dirty="0" err="1"/>
              <a:t>Schefferova</a:t>
            </a:r>
            <a:r>
              <a:rPr lang="sk-SK" sz="1200" dirty="0"/>
              <a:t>), cez hypotézy </a:t>
            </a:r>
            <a:r>
              <a:rPr lang="sk-SK" sz="1200" dirty="0" err="1"/>
              <a:t>Aleksandrovej</a:t>
            </a:r>
            <a:r>
              <a:rPr lang="sk-SK" sz="1200" dirty="0"/>
              <a:t> a </a:t>
            </a:r>
            <a:r>
              <a:rPr lang="sk-SK" sz="1200" dirty="0" err="1"/>
              <a:t>Kononovej</a:t>
            </a:r>
            <a:r>
              <a:rPr lang="sk-SK" sz="1200" dirty="0"/>
              <a:t> o syntéze humusových látok väčšinou mikrobiálnou cestou. I na mechanizmy tvorby humusu, sú názory  značne rozdielne. Orlov (1977) z </a:t>
            </a:r>
            <a:r>
              <a:rPr lang="sk-SK" sz="1200" dirty="0" err="1"/>
              <a:t>biotermodynamického</a:t>
            </a:r>
            <a:r>
              <a:rPr lang="sk-SK" sz="1200" dirty="0"/>
              <a:t> hľadiska pokladá </a:t>
            </a:r>
            <a:r>
              <a:rPr lang="sk-SK" sz="1200" dirty="0" err="1"/>
              <a:t>humifikáciu</a:t>
            </a:r>
            <a:r>
              <a:rPr lang="sk-SK" sz="1200" dirty="0"/>
              <a:t> za proces postupnej selekcie stabilných produktov rôznorodých reakcií, pričom limitujúcou je najpomalšia reakcia a na princípe podmienenosti rýchlosti reakcií prostredím vypracoval „kinetickú teóriu </a:t>
            </a:r>
            <a:r>
              <a:rPr lang="sk-SK" sz="1200" dirty="0" err="1"/>
              <a:t>humifikácie</a:t>
            </a:r>
            <a:r>
              <a:rPr lang="sk-SK" sz="1200" dirty="0"/>
              <a:t>“.</a:t>
            </a:r>
          </a:p>
          <a:p>
            <a:pPr>
              <a:buClr>
                <a:schemeClr val="tx2">
                  <a:lumMod val="75000"/>
                </a:schemeClr>
              </a:buClr>
            </a:pPr>
            <a:r>
              <a:rPr lang="sk-SK" sz="1200" dirty="0"/>
              <a:t>Z viacerých schém znázorňujúcich </a:t>
            </a:r>
            <a:r>
              <a:rPr lang="sk-SK" sz="1200" dirty="0" err="1"/>
              <a:t>biochemizmus</a:t>
            </a:r>
            <a:r>
              <a:rPr lang="sk-SK" sz="1200" dirty="0"/>
              <a:t> premeny organických zvyškov a tvorbu nových vysokomolekulových dusíkatých látok uvádzame schému humifikačného procesu podľa </a:t>
            </a:r>
            <a:r>
              <a:rPr lang="sk-SK" sz="1200" dirty="0" err="1"/>
              <a:t>Kononovej</a:t>
            </a:r>
            <a:r>
              <a:rPr lang="sk-SK" sz="1200" dirty="0"/>
              <a:t>, ktorá svoje predstavy o </a:t>
            </a:r>
            <a:r>
              <a:rPr lang="sk-SK" sz="1200" dirty="0" err="1"/>
              <a:t>humifikácii</a:t>
            </a:r>
            <a:r>
              <a:rPr lang="sk-SK" sz="1200" dirty="0"/>
              <a:t> zhrňuje takto:</a:t>
            </a:r>
          </a:p>
          <a:p>
            <a:pPr lvl="1">
              <a:buClr>
                <a:schemeClr val="tx2">
                  <a:lumMod val="75000"/>
                </a:schemeClr>
              </a:buClr>
            </a:pPr>
            <a:r>
              <a:rPr lang="sk-SK" sz="1000" dirty="0" err="1"/>
              <a:t>humifikáciu</a:t>
            </a:r>
            <a:r>
              <a:rPr lang="sk-SK" sz="1000" dirty="0"/>
              <a:t> sprevádza mineralizácia organických zvyškov,</a:t>
            </a:r>
          </a:p>
          <a:p>
            <a:pPr lvl="1">
              <a:buClr>
                <a:schemeClr val="tx2">
                  <a:lumMod val="75000"/>
                </a:schemeClr>
              </a:buClr>
            </a:pPr>
            <a:r>
              <a:rPr lang="sk-SK" sz="1000" dirty="0"/>
              <a:t>všetky zložky rastlinných tkanív môžu byť prvotným zdrojom štruktúrnych jednotiek v podobe produktov rozkladu (fenolové zlúčeniny z lignínov, trieslovín a i.), metabolizmu (zlúčeniny fenolového typu ako metabolity pôvodných cukrov), rozkladu a </a:t>
            </a:r>
            <a:r>
              <a:rPr lang="sk-SK" sz="1000" dirty="0" err="1"/>
              <a:t>resynzéty</a:t>
            </a:r>
            <a:r>
              <a:rPr lang="sk-SK" sz="1000" dirty="0"/>
              <a:t> (</a:t>
            </a:r>
            <a:r>
              <a:rPr lang="sk-SK" sz="1000" dirty="0" err="1"/>
              <a:t>amínokyseliny</a:t>
            </a:r>
            <a:r>
              <a:rPr lang="sk-SK" sz="1000" dirty="0"/>
              <a:t> a peptidy pochádzajúce z rozkladu bielkovín a metabolitov mikroorganizmov),</a:t>
            </a:r>
          </a:p>
          <a:p>
            <a:pPr lvl="1">
              <a:buClr>
                <a:schemeClr val="tx2">
                  <a:lumMod val="75000"/>
                </a:schemeClr>
              </a:buClr>
            </a:pPr>
            <a:r>
              <a:rPr lang="sk-SK" sz="1000" dirty="0"/>
              <a:t>kondenzácia štruktúrnych jednotiek sa uskutočňuje enzýmovou oxidáciou fenolov na </a:t>
            </a:r>
            <a:r>
              <a:rPr lang="sk-SK" sz="1000" dirty="0" err="1"/>
              <a:t>chinóny</a:t>
            </a:r>
            <a:r>
              <a:rPr lang="sk-SK" sz="1000" dirty="0"/>
              <a:t> a vzájomnou reakciou </a:t>
            </a:r>
            <a:r>
              <a:rPr lang="sk-SK" sz="1000" dirty="0" err="1"/>
              <a:t>chinónov</a:t>
            </a:r>
            <a:r>
              <a:rPr lang="sk-SK" sz="1000" dirty="0"/>
              <a:t> s </a:t>
            </a:r>
            <a:r>
              <a:rPr lang="sk-SK" sz="1000" dirty="0" err="1"/>
              <a:t>amínokyselinami</a:t>
            </a:r>
            <a:r>
              <a:rPr lang="sk-SK" sz="1000" dirty="0"/>
              <a:t> a peptidmi,</a:t>
            </a:r>
          </a:p>
          <a:p>
            <a:pPr>
              <a:buClr>
                <a:schemeClr val="tx2">
                  <a:lumMod val="75000"/>
                </a:schemeClr>
              </a:buClr>
            </a:pPr>
            <a:r>
              <a:rPr lang="sk-SK" sz="1200" dirty="0"/>
              <a:t> V procese </a:t>
            </a:r>
            <a:r>
              <a:rPr lang="sk-SK" sz="1200" dirty="0" err="1"/>
              <a:t>humifikácie</a:t>
            </a:r>
            <a:r>
              <a:rPr lang="sk-SK" sz="1200" dirty="0"/>
              <a:t> sa v pôde tvoria vysokomolekulové dusíkaté organické zlúčeniny s rôznym prvkovým zložením, molekulovou hmotnosťou, pohyblivosťou a akumulačnou schopnosťou - označované ako </a:t>
            </a:r>
            <a:r>
              <a:rPr lang="sk-SK" sz="1200" b="1" dirty="0"/>
              <a:t>humusové látky</a:t>
            </a:r>
          </a:p>
          <a:p>
            <a:pPr>
              <a:buClr>
                <a:schemeClr val="tx2">
                  <a:lumMod val="75000"/>
                </a:schemeClr>
              </a:buClr>
            </a:pPr>
            <a:endParaRPr lang="sk-SK" sz="1200" dirty="0"/>
          </a:p>
          <a:p>
            <a:pPr>
              <a:buClr>
                <a:schemeClr val="tx2">
                  <a:lumMod val="75000"/>
                </a:schemeClr>
              </a:buClr>
            </a:pPr>
            <a:endParaRPr lang="sk-SK" sz="1200" dirty="0"/>
          </a:p>
          <a:p>
            <a:pPr>
              <a:buClr>
                <a:schemeClr val="tx2">
                  <a:lumMod val="75000"/>
                </a:schemeClr>
              </a:buClr>
            </a:pPr>
            <a:endParaRPr lang="sk-SK" sz="1200" dirty="0"/>
          </a:p>
        </p:txBody>
      </p:sp>
    </p:spTree>
    <p:extLst>
      <p:ext uri="{BB962C8B-B14F-4D97-AF65-F5344CB8AC3E}">
        <p14:creationId xmlns:p14="http://schemas.microsoft.com/office/powerpoint/2010/main" val="1499149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FD947-673E-7625-CF74-EE79196156F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BFC99B7-7998-3666-CA5E-7D10D743FE01}"/>
              </a:ext>
            </a:extLst>
          </p:cNvPr>
          <p:cNvSpPr>
            <a:spLocks noGrp="1"/>
          </p:cNvSpPr>
          <p:nvPr>
            <p:ph type="title"/>
          </p:nvPr>
        </p:nvSpPr>
        <p:spPr>
          <a:xfrm>
            <a:off x="391297" y="251750"/>
            <a:ext cx="10119674" cy="694812"/>
          </a:xfrm>
        </p:spPr>
        <p:txBody>
          <a:bodyPr>
            <a:normAutofit/>
          </a:bodyPr>
          <a:lstStyle/>
          <a:p>
            <a:r>
              <a:rPr lang="sk-SK" sz="3200" b="1" dirty="0"/>
              <a:t>Vplyv podmienok</a:t>
            </a:r>
            <a:endParaRPr lang="fr-FR" sz="3200" b="1" dirty="0"/>
          </a:p>
        </p:txBody>
      </p:sp>
      <p:sp>
        <p:nvSpPr>
          <p:cNvPr id="7" name="Zástupný objekt pre obsah 2">
            <a:extLst>
              <a:ext uri="{FF2B5EF4-FFF2-40B4-BE49-F238E27FC236}">
                <a16:creationId xmlns:a16="http://schemas.microsoft.com/office/drawing/2014/main" id="{1FCAE64C-425F-3518-0BC0-47DC05E53250}"/>
              </a:ext>
            </a:extLst>
          </p:cNvPr>
          <p:cNvSpPr>
            <a:spLocks noGrp="1"/>
          </p:cNvSpPr>
          <p:nvPr>
            <p:ph idx="1"/>
          </p:nvPr>
        </p:nvSpPr>
        <p:spPr>
          <a:xfrm>
            <a:off x="391297" y="946562"/>
            <a:ext cx="11694023" cy="5661209"/>
          </a:xfrm>
        </p:spPr>
        <p:txBody>
          <a:bodyPr>
            <a:noAutofit/>
          </a:bodyPr>
          <a:lstStyle/>
          <a:p>
            <a:pPr>
              <a:buClr>
                <a:schemeClr val="tx2">
                  <a:lumMod val="75000"/>
                </a:schemeClr>
              </a:buClr>
            </a:pPr>
            <a:r>
              <a:rPr lang="sk-SK" sz="1400" dirty="0"/>
              <a:t>Pri premene organických zvyškov v pôde dôležitú úlohu zohrávajú </a:t>
            </a:r>
            <a:br>
              <a:rPr lang="sk-SK" sz="1400" dirty="0"/>
            </a:br>
            <a:r>
              <a:rPr lang="sk-SK" sz="1400" b="1" dirty="0"/>
              <a:t>teplotné a vlhkostné pomery</a:t>
            </a:r>
            <a:r>
              <a:rPr lang="sk-SK" sz="1400" dirty="0"/>
              <a:t>. Optimálna teplota je pre činnosť pôdnych </a:t>
            </a:r>
            <a:br>
              <a:rPr lang="sk-SK" sz="1400" dirty="0"/>
            </a:br>
            <a:r>
              <a:rPr lang="sk-SK" sz="1400" dirty="0"/>
              <a:t>organizmov pri rozkladných a syntetických procesoch 25-30°C</a:t>
            </a:r>
          </a:p>
          <a:p>
            <a:pPr>
              <a:buClr>
                <a:schemeClr val="tx2">
                  <a:lumMod val="75000"/>
                </a:schemeClr>
              </a:buClr>
            </a:pPr>
            <a:r>
              <a:rPr lang="sk-SK" sz="1400" dirty="0"/>
              <a:t>Pri nízkych (okolo 0°C) a pri vysokých teplotách (nad 35°C) sa </a:t>
            </a:r>
            <a:br>
              <a:rPr lang="sk-SK" sz="1400" dirty="0"/>
            </a:br>
            <a:r>
              <a:rPr lang="sk-SK" sz="1400" b="1" dirty="0"/>
              <a:t>znižuje biologická aktivita pôd - </a:t>
            </a:r>
            <a:r>
              <a:rPr lang="sk-SK" sz="1400" dirty="0"/>
              <a:t>preto i biochemické reakcie rozkladu, </a:t>
            </a:r>
            <a:br>
              <a:rPr lang="sk-SK" sz="1400" dirty="0"/>
            </a:br>
            <a:r>
              <a:rPr lang="sk-SK" sz="1400" dirty="0"/>
              <a:t>mineralizácie a </a:t>
            </a:r>
            <a:r>
              <a:rPr lang="sk-SK" sz="1400" dirty="0" err="1"/>
              <a:t>humifikácie</a:t>
            </a:r>
            <a:r>
              <a:rPr lang="sk-SK" sz="1400" dirty="0"/>
              <a:t> sú výrazne obmedzené</a:t>
            </a:r>
          </a:p>
          <a:p>
            <a:pPr>
              <a:buClr>
                <a:schemeClr val="tx2">
                  <a:lumMod val="75000"/>
                </a:schemeClr>
              </a:buClr>
            </a:pPr>
            <a:r>
              <a:rPr lang="sk-SK" sz="1400" dirty="0"/>
              <a:t>Prebytočná zásoba vlahy (nad 80 % z plnej vodnej kapacity) vytvára </a:t>
            </a:r>
            <a:br>
              <a:rPr lang="sk-SK" sz="1400" dirty="0"/>
            </a:br>
            <a:r>
              <a:rPr lang="sk-SK" sz="1400" dirty="0"/>
              <a:t>anaeróbne podmienky, naopak nízka zásoba vlahy umožňuje silné </a:t>
            </a:r>
            <a:br>
              <a:rPr lang="sk-SK" sz="1400" dirty="0"/>
            </a:br>
            <a:r>
              <a:rPr lang="sk-SK" sz="1400" dirty="0"/>
              <a:t>prevzdušňovanie. </a:t>
            </a:r>
            <a:r>
              <a:rPr lang="sk-SK" sz="1400" b="1" dirty="0"/>
              <a:t>Optimum vlhkosti </a:t>
            </a:r>
            <a:r>
              <a:rPr lang="sk-SK" sz="1400" dirty="0"/>
              <a:t>pre väčšinu pôdnych </a:t>
            </a:r>
            <a:br>
              <a:rPr lang="sk-SK" sz="1400" dirty="0"/>
            </a:br>
            <a:r>
              <a:rPr lang="sk-SK" sz="1400" dirty="0"/>
              <a:t>mikroorganizmov je na úrovni </a:t>
            </a:r>
            <a:r>
              <a:rPr lang="sk-SK" sz="1400" b="1" dirty="0"/>
              <a:t>60 - 80% </a:t>
            </a:r>
            <a:r>
              <a:rPr lang="sk-SK" sz="1400" dirty="0"/>
              <a:t>z plnej vodnej kapacity. </a:t>
            </a:r>
            <a:br>
              <a:rPr lang="sk-SK" sz="1400" dirty="0"/>
            </a:br>
            <a:r>
              <a:rPr lang="sk-SK" sz="1400" dirty="0"/>
              <a:t>Najpriaznivejšie podmienky na maximálnu akumuláciu humusu sa </a:t>
            </a:r>
            <a:br>
              <a:rPr lang="sk-SK" sz="1400" dirty="0"/>
            </a:br>
            <a:r>
              <a:rPr lang="sk-SK" sz="1400" dirty="0"/>
              <a:t>vytvárajú pri periodickom opakovaní prevlhčenia a vysúšania pôdy (černozeme)</a:t>
            </a:r>
          </a:p>
          <a:p>
            <a:pPr>
              <a:buClr>
                <a:schemeClr val="tx2">
                  <a:lumMod val="75000"/>
                </a:schemeClr>
              </a:buClr>
            </a:pPr>
            <a:r>
              <a:rPr lang="sk-SK" sz="1400" b="1" dirty="0"/>
              <a:t>Anaeróbne </a:t>
            </a:r>
            <a:r>
              <a:rPr lang="sk-SK" sz="1400" dirty="0"/>
              <a:t>podmienky </a:t>
            </a:r>
            <a:r>
              <a:rPr lang="sk-SK" sz="1400" b="1" dirty="0"/>
              <a:t>spomaľujú mineralizáciu</a:t>
            </a:r>
            <a:r>
              <a:rPr lang="sk-SK" sz="1400" dirty="0"/>
              <a:t>, obmedzujú procesy </a:t>
            </a:r>
            <a:r>
              <a:rPr lang="sk-SK" sz="1400" dirty="0" err="1"/>
              <a:t>humifikácie</a:t>
            </a:r>
            <a:r>
              <a:rPr lang="sk-SK" sz="1400" dirty="0"/>
              <a:t> a výrazne ovplyvňujú zloženie vznikajúcich humusových látok (tvorba </a:t>
            </a:r>
            <a:r>
              <a:rPr lang="sk-SK" sz="1400" dirty="0" err="1"/>
              <a:t>nízkomolekulových</a:t>
            </a:r>
            <a:r>
              <a:rPr lang="sk-SK" sz="1400" dirty="0"/>
              <a:t> organických zlúčenín a </a:t>
            </a:r>
            <a:r>
              <a:rPr lang="sk-SK" sz="1400" dirty="0" err="1"/>
              <a:t>fulvokyselín</a:t>
            </a:r>
            <a:r>
              <a:rPr lang="sk-SK" sz="1400" dirty="0"/>
              <a:t>)</a:t>
            </a:r>
          </a:p>
          <a:p>
            <a:pPr>
              <a:buClr>
                <a:schemeClr val="tx2">
                  <a:lumMod val="75000"/>
                </a:schemeClr>
              </a:buClr>
            </a:pPr>
            <a:r>
              <a:rPr lang="sk-SK" sz="1400" dirty="0"/>
              <a:t>Činnosť pôdnej mikroflóry, rozklad a syntéza organických zlúčenín sú vždy úzko späté s </a:t>
            </a:r>
            <a:r>
              <a:rPr lang="sk-SK" sz="1400" b="1" dirty="0" err="1"/>
              <a:t>oxidoredukčnými</a:t>
            </a:r>
            <a:r>
              <a:rPr lang="sk-SK" sz="1400" b="1" dirty="0"/>
              <a:t> reakciami </a:t>
            </a:r>
            <a:r>
              <a:rPr lang="sk-SK" sz="1400" dirty="0"/>
              <a:t>(</a:t>
            </a:r>
            <a:r>
              <a:rPr lang="sk-SK" sz="1400" dirty="0" err="1"/>
              <a:t>redox</a:t>
            </a:r>
            <a:r>
              <a:rPr lang="sk-SK" sz="1400" dirty="0"/>
              <a:t> potenciálom - Eh). Optimálny priebeh </a:t>
            </a:r>
            <a:r>
              <a:rPr lang="sk-SK" sz="1400" dirty="0" err="1"/>
              <a:t>humifikácie</a:t>
            </a:r>
            <a:r>
              <a:rPr lang="sk-SK" sz="1400" dirty="0"/>
              <a:t> je pri Eh okolo 500 </a:t>
            </a:r>
            <a:r>
              <a:rPr lang="sk-SK" sz="1400" dirty="0" err="1"/>
              <a:t>mV</a:t>
            </a:r>
            <a:r>
              <a:rPr lang="sk-SK" sz="1400" dirty="0"/>
              <a:t>. V anaeróbnych podmienkach, s Eh (pod 200 </a:t>
            </a:r>
            <a:r>
              <a:rPr lang="sk-SK" sz="1400" dirty="0" err="1"/>
              <a:t>mV</a:t>
            </a:r>
            <a:r>
              <a:rPr lang="sk-SK" sz="1400" dirty="0"/>
              <a:t>) neprebieha </a:t>
            </a:r>
            <a:r>
              <a:rPr lang="sk-SK" sz="1400" dirty="0" err="1"/>
              <a:t>humifikácia</a:t>
            </a:r>
            <a:r>
              <a:rPr lang="sk-SK" sz="1400" dirty="0"/>
              <a:t>, naopak pri silnej </a:t>
            </a:r>
            <a:r>
              <a:rPr lang="sk-SK" sz="1400" dirty="0" err="1"/>
              <a:t>aerácii</a:t>
            </a:r>
            <a:r>
              <a:rPr lang="sk-SK" sz="1400" dirty="0"/>
              <a:t> pôd rýchlo mineralizujú organické zvyšky i  humusu</a:t>
            </a:r>
          </a:p>
          <a:p>
            <a:pPr>
              <a:buClr>
                <a:schemeClr val="tx2">
                  <a:lumMod val="75000"/>
                </a:schemeClr>
              </a:buClr>
            </a:pPr>
            <a:r>
              <a:rPr lang="sk-SK" sz="1400" dirty="0"/>
              <a:t>Dôležitú úlohu v dynamike premeny organických zvyškov majú i chemické a fyzikálno-chemické vlastnosti pôd. Sú to hlavne </a:t>
            </a:r>
            <a:r>
              <a:rPr lang="sk-SK" sz="1400" b="1" dirty="0"/>
              <a:t>pôdna reakcia</a:t>
            </a:r>
            <a:r>
              <a:rPr lang="sk-SK" sz="1400" dirty="0"/>
              <a:t>, </a:t>
            </a:r>
            <a:r>
              <a:rPr lang="sk-SK" sz="1400" b="1" dirty="0"/>
              <a:t>sorpčná kapacita</a:t>
            </a:r>
            <a:r>
              <a:rPr lang="sk-SK" sz="1400" dirty="0"/>
              <a:t>, </a:t>
            </a:r>
            <a:r>
              <a:rPr lang="sk-SK" sz="1400" b="1" dirty="0"/>
              <a:t>obsah výmenných báz</a:t>
            </a:r>
            <a:r>
              <a:rPr lang="sk-SK" sz="1400" dirty="0"/>
              <a:t>, </a:t>
            </a:r>
            <a:r>
              <a:rPr lang="sk-SK" sz="1400" b="1" dirty="0"/>
              <a:t>mineralogická skladba </a:t>
            </a:r>
            <a:r>
              <a:rPr lang="sk-SK" sz="1400" dirty="0"/>
              <a:t>a </a:t>
            </a:r>
            <a:r>
              <a:rPr lang="sk-SK" sz="1400" b="1" dirty="0"/>
              <a:t>obsah živín</a:t>
            </a:r>
            <a:r>
              <a:rPr lang="sk-SK" sz="1400" dirty="0"/>
              <a:t>, </a:t>
            </a:r>
            <a:r>
              <a:rPr lang="sk-SK" sz="1400" b="1" dirty="0"/>
              <a:t>obsah koloidno-disperznej frakcie..</a:t>
            </a:r>
            <a:r>
              <a:rPr lang="sk-SK" sz="1400" dirty="0"/>
              <a:t>.</a:t>
            </a:r>
          </a:p>
          <a:p>
            <a:pPr>
              <a:buClr>
                <a:schemeClr val="tx2">
                  <a:lumMod val="75000"/>
                </a:schemeClr>
              </a:buClr>
            </a:pPr>
            <a:r>
              <a:rPr lang="sk-SK" sz="1400" dirty="0"/>
              <a:t>Významný vplyv na premenu organickej hmoty v obhospodarovaných pôdach majú aj </a:t>
            </a:r>
            <a:r>
              <a:rPr lang="sk-SK" sz="1400" b="1" dirty="0"/>
              <a:t>agrotechnické zásahy </a:t>
            </a:r>
            <a:r>
              <a:rPr lang="sk-SK" sz="1400" dirty="0"/>
              <a:t>do pôdneho prostredia (obrábanie, hnojenie organickými a priemyselnými hnojivami, vápnenie, vyľahčovanie a zhutňovanie pôd). V kyprej, optimálne prevzdušnenej ornici (asi 20 % O2) sú priaznivé podmienky pre mineralizáciu</a:t>
            </a:r>
          </a:p>
        </p:txBody>
      </p:sp>
      <p:pic>
        <p:nvPicPr>
          <p:cNvPr id="4" name="Picture 3">
            <a:extLst>
              <a:ext uri="{FF2B5EF4-FFF2-40B4-BE49-F238E27FC236}">
                <a16:creationId xmlns:a16="http://schemas.microsoft.com/office/drawing/2014/main" id="{E8E0B860-07A2-77C7-85BC-947C06588798}"/>
              </a:ext>
            </a:extLst>
          </p:cNvPr>
          <p:cNvPicPr>
            <a:picLocks noChangeAspect="1"/>
          </p:cNvPicPr>
          <p:nvPr/>
        </p:nvPicPr>
        <p:blipFill>
          <a:blip r:embed="rId2"/>
          <a:stretch>
            <a:fillRect/>
          </a:stretch>
        </p:blipFill>
        <p:spPr>
          <a:xfrm>
            <a:off x="7093549" y="0"/>
            <a:ext cx="5098451" cy="3429000"/>
          </a:xfrm>
          <a:prstGeom prst="rect">
            <a:avLst/>
          </a:prstGeom>
        </p:spPr>
      </p:pic>
    </p:spTree>
    <p:extLst>
      <p:ext uri="{BB962C8B-B14F-4D97-AF65-F5344CB8AC3E}">
        <p14:creationId xmlns:p14="http://schemas.microsoft.com/office/powerpoint/2010/main" val="2263487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D9EF-83C6-D00B-EBCB-E020A1EB429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E2D283E-BB60-EC54-D392-B0566ACBD150}"/>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77AE26F8-1125-0B01-76CC-77A60DC2B070}"/>
              </a:ext>
            </a:extLst>
          </p:cNvPr>
          <p:cNvSpPr>
            <a:spLocks noGrp="1"/>
          </p:cNvSpPr>
          <p:nvPr>
            <p:ph idx="1"/>
          </p:nvPr>
        </p:nvSpPr>
        <p:spPr>
          <a:xfrm>
            <a:off x="391297" y="946562"/>
            <a:ext cx="8935583" cy="5661209"/>
          </a:xfrm>
        </p:spPr>
        <p:txBody>
          <a:bodyPr>
            <a:noAutofit/>
          </a:bodyPr>
          <a:lstStyle/>
          <a:p>
            <a:pPr>
              <a:buClr>
                <a:schemeClr val="tx2">
                  <a:lumMod val="75000"/>
                </a:schemeClr>
              </a:buClr>
            </a:pPr>
            <a:r>
              <a:rPr lang="sk-SK" sz="1400" dirty="0"/>
              <a:t>Pôdny humus predstavuje zložitý, premenlivý súbor organických látok, líšiacich sa pôvodom, spätosťou s minerálnym podielom, fyzikálnymi a chemickými vlastnosťami</a:t>
            </a:r>
          </a:p>
          <a:p>
            <a:pPr>
              <a:buClr>
                <a:schemeClr val="tx2">
                  <a:lumMod val="75000"/>
                </a:schemeClr>
              </a:buClr>
            </a:pPr>
            <a:r>
              <a:rPr lang="sk-SK" sz="1400" dirty="0"/>
              <a:t>Humus tvoria dve skupiny organických látok:</a:t>
            </a:r>
          </a:p>
          <a:p>
            <a:pPr lvl="1">
              <a:buClr>
                <a:schemeClr val="tx2">
                  <a:lumMod val="75000"/>
                </a:schemeClr>
              </a:buClr>
            </a:pPr>
            <a:r>
              <a:rPr lang="sk-SK" sz="1400" b="1" dirty="0"/>
              <a:t>nešpecifické humusové látky - </a:t>
            </a:r>
            <a:r>
              <a:rPr lang="sk-SK" sz="1400" dirty="0"/>
              <a:t>jednoduchšie, identifikovateľné organické zlúčeniny (chemické indivíduá ako napr. cukry, bielkoviny, lignín, mastné kyseliny, alkoholy, étery, aldehydy a i.) nachádzajúce sa v rastlinných a živočíšnych zvyškoch, v produktoch mikrobiálnej </a:t>
            </a:r>
            <a:r>
              <a:rPr lang="sk-SK" sz="1400" dirty="0" err="1"/>
              <a:t>resyntézy</a:t>
            </a:r>
            <a:r>
              <a:rPr lang="sk-SK" sz="1400" dirty="0"/>
              <a:t>, ako aj v medziproduktoch rozkladu, zastúpenie v humuse do 15 %</a:t>
            </a:r>
          </a:p>
          <a:p>
            <a:pPr lvl="1">
              <a:buClr>
                <a:schemeClr val="tx2">
                  <a:lumMod val="75000"/>
                </a:schemeClr>
              </a:buClr>
            </a:pPr>
            <a:r>
              <a:rPr lang="sk-SK" sz="1400" b="1" dirty="0"/>
              <a:t>špecifické humusové látky</a:t>
            </a:r>
            <a:r>
              <a:rPr lang="sk-SK" sz="1400" dirty="0"/>
              <a:t> - tvoria podstatnú časť  humusu (85-90 %), predstavujú komplex vysokomolekulových dusíkatých organických zlúčenín s cyklickou stavbou a vlastnosťami kyselín, charakteristickou zvláštnosťou humusových látok je ich zložitý heterogénny </a:t>
            </a:r>
            <a:r>
              <a:rPr lang="sk-SK" sz="1400" dirty="0" err="1"/>
              <a:t>polydisperzný</a:t>
            </a:r>
            <a:r>
              <a:rPr lang="sk-SK" sz="1400" dirty="0"/>
              <a:t> systém organických zlúčenín, ktoré sa líšia stupňom </a:t>
            </a:r>
            <a:r>
              <a:rPr lang="sk-SK" sz="1400" dirty="0" err="1"/>
              <a:t>humifikácie</a:t>
            </a:r>
            <a:r>
              <a:rPr lang="sk-SK" sz="1400" dirty="0"/>
              <a:t>. Odlišujú sa nielen rôznym stupňom premeny, ale aj chemickým zložením, štruktúrou stavby, </a:t>
            </a:r>
            <a:r>
              <a:rPr lang="sk-SK" sz="1400" dirty="0" err="1"/>
              <a:t>disperznosťou</a:t>
            </a:r>
            <a:r>
              <a:rPr lang="sk-SK" sz="1400" dirty="0"/>
              <a:t>, rozpustnosťou, pohyblivosťou a úlohou v </a:t>
            </a:r>
            <a:r>
              <a:rPr lang="sk-SK" sz="1400" dirty="0" err="1"/>
              <a:t>pôdotvornom</a:t>
            </a:r>
            <a:r>
              <a:rPr lang="sk-SK" sz="1400" dirty="0"/>
              <a:t> procese</a:t>
            </a:r>
          </a:p>
          <a:p>
            <a:pPr>
              <a:buClr>
                <a:schemeClr val="tx2">
                  <a:lumMod val="75000"/>
                </a:schemeClr>
              </a:buClr>
            </a:pPr>
            <a:r>
              <a:rPr lang="sk-SK" sz="1400" dirty="0"/>
              <a:t>Základné skupiny humusových látok:</a:t>
            </a:r>
          </a:p>
          <a:p>
            <a:pPr lvl="1">
              <a:buClr>
                <a:schemeClr val="tx2">
                  <a:lumMod val="75000"/>
                </a:schemeClr>
              </a:buClr>
            </a:pPr>
            <a:r>
              <a:rPr lang="sk-SK" sz="1400" dirty="0"/>
              <a:t>skupina </a:t>
            </a:r>
            <a:r>
              <a:rPr lang="sk-SK" sz="1400" b="1" dirty="0" err="1"/>
              <a:t>tmavosfarbených</a:t>
            </a:r>
            <a:r>
              <a:rPr lang="sk-SK" sz="1400" b="1" dirty="0"/>
              <a:t> </a:t>
            </a:r>
            <a:r>
              <a:rPr lang="sk-SK" sz="1400" b="1" dirty="0" err="1"/>
              <a:t>humínových</a:t>
            </a:r>
            <a:r>
              <a:rPr lang="sk-SK" sz="1400" b="1" dirty="0"/>
              <a:t> kyselín - </a:t>
            </a:r>
            <a:r>
              <a:rPr lang="sk-SK" sz="1400" dirty="0"/>
              <a:t>zahrňujúca spolu </a:t>
            </a:r>
            <a:r>
              <a:rPr lang="sk-SK" sz="1400" dirty="0" err="1"/>
              <a:t>humínové</a:t>
            </a:r>
            <a:r>
              <a:rPr lang="sk-SK" sz="1400" dirty="0"/>
              <a:t> kyseliny (sivé </a:t>
            </a:r>
            <a:r>
              <a:rPr lang="sk-SK" sz="1400" dirty="0" err="1"/>
              <a:t>humínové</a:t>
            </a:r>
            <a:r>
              <a:rPr lang="sk-SK" sz="1400" dirty="0"/>
              <a:t> kyseliny) a </a:t>
            </a:r>
            <a:r>
              <a:rPr lang="sk-SK" sz="1400" dirty="0" err="1"/>
              <a:t>ulmínové</a:t>
            </a:r>
            <a:r>
              <a:rPr lang="sk-SK" sz="1400" dirty="0"/>
              <a:t> (hnedé </a:t>
            </a:r>
            <a:r>
              <a:rPr lang="sk-SK" sz="1400" dirty="0" err="1"/>
              <a:t>humínové</a:t>
            </a:r>
            <a:r>
              <a:rPr lang="sk-SK" sz="1400" dirty="0"/>
              <a:t> kyseliny). Do tejto skupiny sú zaraďované aj </a:t>
            </a:r>
            <a:r>
              <a:rPr lang="sk-SK" sz="1400" dirty="0" err="1"/>
              <a:t>hymatomelánové</a:t>
            </a:r>
            <a:r>
              <a:rPr lang="sk-SK" sz="1400" dirty="0"/>
              <a:t> kyseliny</a:t>
            </a:r>
          </a:p>
          <a:p>
            <a:pPr lvl="1">
              <a:buClr>
                <a:schemeClr val="tx2">
                  <a:lumMod val="75000"/>
                </a:schemeClr>
              </a:buClr>
            </a:pPr>
            <a:r>
              <a:rPr lang="sk-SK" sz="1400" dirty="0"/>
              <a:t>skupina </a:t>
            </a:r>
            <a:r>
              <a:rPr lang="sk-SK" sz="1400" b="1" dirty="0" err="1"/>
              <a:t>žltosfarbených</a:t>
            </a:r>
            <a:r>
              <a:rPr lang="sk-SK" sz="1400" b="1" dirty="0"/>
              <a:t> </a:t>
            </a:r>
            <a:r>
              <a:rPr lang="sk-SK" sz="1400" b="1" dirty="0" err="1"/>
              <a:t>fulvokyselín</a:t>
            </a:r>
            <a:r>
              <a:rPr lang="sk-SK" sz="1400" b="1" dirty="0"/>
              <a:t> - </a:t>
            </a:r>
            <a:r>
              <a:rPr lang="sk-SK" sz="1400" dirty="0"/>
              <a:t>(podľa </a:t>
            </a:r>
            <a:r>
              <a:rPr lang="sk-SK" sz="1400" dirty="0" err="1"/>
              <a:t>Berzelliusa</a:t>
            </a:r>
            <a:r>
              <a:rPr lang="sk-SK" sz="1400" dirty="0"/>
              <a:t> </a:t>
            </a:r>
            <a:r>
              <a:rPr lang="sk-SK" sz="1400" dirty="0" err="1"/>
              <a:t>krenové</a:t>
            </a:r>
            <a:r>
              <a:rPr lang="sk-SK" sz="1400" dirty="0"/>
              <a:t> a </a:t>
            </a:r>
            <a:r>
              <a:rPr lang="sk-SK" sz="1400" dirty="0" err="1"/>
              <a:t>apokrenové</a:t>
            </a:r>
            <a:r>
              <a:rPr lang="sk-SK" sz="1400" dirty="0"/>
              <a:t>)</a:t>
            </a:r>
          </a:p>
          <a:p>
            <a:pPr lvl="1">
              <a:buClr>
                <a:schemeClr val="tx2">
                  <a:lumMod val="75000"/>
                </a:schemeClr>
              </a:buClr>
            </a:pPr>
            <a:r>
              <a:rPr lang="sk-SK" sz="1400" dirty="0"/>
              <a:t>skupina </a:t>
            </a:r>
            <a:r>
              <a:rPr lang="sk-SK" sz="1400" b="1" dirty="0" err="1"/>
              <a:t>humínov</a:t>
            </a:r>
            <a:r>
              <a:rPr lang="sk-SK" sz="1400" dirty="0"/>
              <a:t> - komplex </a:t>
            </a:r>
            <a:r>
              <a:rPr lang="sk-SK" sz="1400" dirty="0" err="1"/>
              <a:t>humínových</a:t>
            </a:r>
            <a:r>
              <a:rPr lang="sk-SK" sz="1400" dirty="0"/>
              <a:t> kyselín veľmi pevne viazaných s minerálnou časťou pôdy</a:t>
            </a:r>
          </a:p>
          <a:p>
            <a:pPr>
              <a:buClr>
                <a:schemeClr val="tx2">
                  <a:lumMod val="75000"/>
                </a:schemeClr>
              </a:buClr>
            </a:pPr>
            <a:endParaRPr lang="sk-SK" sz="1400" dirty="0"/>
          </a:p>
        </p:txBody>
      </p:sp>
    </p:spTree>
    <p:extLst>
      <p:ext uri="{BB962C8B-B14F-4D97-AF65-F5344CB8AC3E}">
        <p14:creationId xmlns:p14="http://schemas.microsoft.com/office/powerpoint/2010/main" val="272734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02B6B-62F9-559E-BFC1-0F42C274456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D927E43-6F10-FECB-D195-86EABD2D8793}"/>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3CFEB8C1-E186-5E73-45BA-5BE339FC808A}"/>
              </a:ext>
            </a:extLst>
          </p:cNvPr>
          <p:cNvSpPr>
            <a:spLocks noGrp="1"/>
          </p:cNvSpPr>
          <p:nvPr>
            <p:ph idx="1"/>
          </p:nvPr>
        </p:nvSpPr>
        <p:spPr>
          <a:xfrm>
            <a:off x="391297" y="946562"/>
            <a:ext cx="9301343" cy="5661209"/>
          </a:xfrm>
        </p:spPr>
        <p:txBody>
          <a:bodyPr>
            <a:noAutofit/>
          </a:bodyPr>
          <a:lstStyle/>
          <a:p>
            <a:pPr>
              <a:buClr>
                <a:schemeClr val="tx2">
                  <a:lumMod val="75000"/>
                </a:schemeClr>
              </a:buClr>
            </a:pPr>
            <a:r>
              <a:rPr lang="sk-SK" sz="1400" b="1" dirty="0" err="1"/>
              <a:t>Humínové</a:t>
            </a:r>
            <a:r>
              <a:rPr lang="sk-SK" sz="1400" b="1" dirty="0"/>
              <a:t> kyseliny (HK) </a:t>
            </a:r>
            <a:r>
              <a:rPr lang="sk-SK" sz="1400" dirty="0"/>
              <a:t>obsahujú 50-62 % uhlíka, 2,8-6,6 % vodíka, 31-40 % kyslíka, 2-6 % dusíka, 1-5 % </a:t>
            </a:r>
            <a:r>
              <a:rPr lang="sk-SK" sz="1400" dirty="0" err="1"/>
              <a:t>popolovín</a:t>
            </a:r>
            <a:r>
              <a:rPr lang="sk-SK" sz="1400" dirty="0"/>
              <a:t>. Elementárne zloženie HK ovplyvňuje pôdny typ, chemické zloženie rozkladajúcich sa organických zvyškov, podmienky </a:t>
            </a:r>
            <a:r>
              <a:rPr lang="sk-SK" sz="1400" dirty="0" err="1"/>
              <a:t>humifikácie</a:t>
            </a:r>
            <a:r>
              <a:rPr lang="sk-SK" sz="1400" dirty="0"/>
              <a:t> a spôsob ich izolácie.</a:t>
            </a:r>
          </a:p>
          <a:p>
            <a:pPr>
              <a:buClr>
                <a:schemeClr val="tx2">
                  <a:lumMod val="75000"/>
                </a:schemeClr>
              </a:buClr>
            </a:pPr>
            <a:r>
              <a:rPr lang="sk-SK" sz="1400" dirty="0" err="1"/>
              <a:t>Humínové</a:t>
            </a:r>
            <a:r>
              <a:rPr lang="sk-SK" sz="1400" dirty="0"/>
              <a:t> kyseliny predstavujú amorfné látky, v podstate </a:t>
            </a:r>
            <a:r>
              <a:rPr lang="sk-SK" sz="1400" dirty="0" err="1"/>
              <a:t>sférokoloidy</a:t>
            </a:r>
            <a:r>
              <a:rPr lang="sk-SK" sz="1400" dirty="0"/>
              <a:t> s veľkosťou okolo 3-10 nm. Tvar molekúl má veľký význam pri tvorbe pôdnej štruktúry. Podstatný význam v </a:t>
            </a:r>
            <a:r>
              <a:rPr lang="sk-SK" sz="1400" dirty="0" err="1"/>
              <a:t>pôdotvorných</a:t>
            </a:r>
            <a:r>
              <a:rPr lang="sk-SK" sz="1400" dirty="0"/>
              <a:t> procesoch má aj to, že molekuly HK majú </a:t>
            </a:r>
            <a:r>
              <a:rPr lang="sk-SK" sz="1400" dirty="0" err="1"/>
              <a:t>poróznu</a:t>
            </a:r>
            <a:r>
              <a:rPr lang="sk-SK" sz="1400" dirty="0"/>
              <a:t> stavbu, čo potvrdzuje ich </a:t>
            </a:r>
            <a:r>
              <a:rPr lang="sk-SK" sz="1400" b="1" dirty="0"/>
              <a:t>vysokú </a:t>
            </a:r>
            <a:r>
              <a:rPr lang="sk-SK" sz="1400" b="1" dirty="0" err="1"/>
              <a:t>vododržnosť</a:t>
            </a:r>
            <a:r>
              <a:rPr lang="sk-SK" sz="1400" b="1" dirty="0"/>
              <a:t> </a:t>
            </a:r>
            <a:r>
              <a:rPr lang="sk-SK" sz="1400" dirty="0"/>
              <a:t>a </a:t>
            </a:r>
            <a:r>
              <a:rPr lang="sk-SK" sz="1400" b="1" dirty="0"/>
              <a:t>sorpčnú schopnosť</a:t>
            </a:r>
            <a:r>
              <a:rPr lang="sk-SK" sz="1400" dirty="0"/>
              <a:t>. </a:t>
            </a:r>
            <a:r>
              <a:rPr lang="sk-SK" sz="1400" dirty="0" err="1"/>
              <a:t>Hydrofilnosť</a:t>
            </a:r>
            <a:r>
              <a:rPr lang="sk-SK" sz="1400" dirty="0"/>
              <a:t> a </a:t>
            </a:r>
            <a:r>
              <a:rPr lang="sk-SK" sz="1400" dirty="0" err="1"/>
              <a:t>hydrofóbnosť</a:t>
            </a:r>
            <a:r>
              <a:rPr lang="sk-SK" sz="1400" dirty="0"/>
              <a:t> HK podmieňuje ich </a:t>
            </a:r>
            <a:r>
              <a:rPr lang="sk-SK" sz="1400" dirty="0" err="1"/>
              <a:t>peptizačnú</a:t>
            </a:r>
            <a:r>
              <a:rPr lang="sk-SK" sz="1400" dirty="0"/>
              <a:t> a koagulačnú schopnosť, ktorá závisí od pomeru medzi aromatickými zlúčeninami jadra a bočnými reťazcami, obsahujúcimi hydrofilné skupiny.</a:t>
            </a:r>
          </a:p>
          <a:p>
            <a:pPr>
              <a:buClr>
                <a:schemeClr val="tx2">
                  <a:lumMod val="75000"/>
                </a:schemeClr>
              </a:buClr>
            </a:pPr>
            <a:r>
              <a:rPr lang="sk-SK" sz="1400" b="1" dirty="0" err="1"/>
              <a:t>Humínové</a:t>
            </a:r>
            <a:r>
              <a:rPr lang="sk-SK" sz="1400" b="1" dirty="0"/>
              <a:t> kyseliny </a:t>
            </a:r>
            <a:r>
              <a:rPr lang="sk-SK" sz="1400" dirty="0"/>
              <a:t>majú charakteristické zloženie a stavbu podľa pôdnych typov a zákonite sa menia od podzolov po černozeme. V tomto poradí pôdnych typov sa menia znaky a vlastnosti, najmä optická hustota, </a:t>
            </a:r>
            <a:r>
              <a:rPr lang="sk-SK" sz="1400" dirty="0" err="1"/>
              <a:t>hydrofóbnosť</a:t>
            </a:r>
            <a:r>
              <a:rPr lang="sk-SK" sz="1400" dirty="0"/>
              <a:t> a </a:t>
            </a:r>
            <a:r>
              <a:rPr lang="sk-SK" sz="1400" dirty="0" err="1"/>
              <a:t>hydrofilnosť</a:t>
            </a:r>
            <a:r>
              <a:rPr lang="sk-SK" sz="1400" dirty="0"/>
              <a:t>, sklon ku koagulácii či </a:t>
            </a:r>
            <a:r>
              <a:rPr lang="sk-SK" sz="1400" dirty="0" err="1"/>
              <a:t>peptizácii</a:t>
            </a:r>
            <a:r>
              <a:rPr lang="sk-SK" sz="1400" dirty="0"/>
              <a:t>, rozpustnosti a tvorbe </a:t>
            </a:r>
            <a:r>
              <a:rPr lang="sk-SK" sz="1400" dirty="0" err="1"/>
              <a:t>organominerálnych</a:t>
            </a:r>
            <a:r>
              <a:rPr lang="sk-SK" sz="1400" dirty="0"/>
              <a:t> zlúčenín. K všeobecne uznávaným znakom HK patrí tiež ich rozpustnosť v slabých alkalických roztokoch a schopnosť vyzrážať sa minerálnymi kyselinami. Z roztokov sa ľahko vyzrážajú nielen pôsobením vodíka minerálnych kyselín, ale aj dvoj- a trojmocnými katiónmi (Ca2+, Mg2+, Fe3+, Al3+).</a:t>
            </a:r>
          </a:p>
          <a:p>
            <a:pPr>
              <a:buClr>
                <a:schemeClr val="tx2">
                  <a:lumMod val="75000"/>
                </a:schemeClr>
              </a:buClr>
            </a:pPr>
            <a:r>
              <a:rPr lang="sk-SK" sz="1400" b="1" dirty="0" err="1"/>
              <a:t>Ulmínové</a:t>
            </a:r>
            <a:r>
              <a:rPr lang="sk-SK" sz="1400" b="1" dirty="0"/>
              <a:t> kyseliny </a:t>
            </a:r>
            <a:r>
              <a:rPr lang="sk-SK" sz="1400" dirty="0"/>
              <a:t>sú blízke štruktúrou a vlastnosťami </a:t>
            </a:r>
            <a:r>
              <a:rPr lang="sk-SK" sz="1400" dirty="0" err="1"/>
              <a:t>humínovým</a:t>
            </a:r>
            <a:r>
              <a:rPr lang="sk-SK" sz="1400" dirty="0"/>
              <a:t> kyselinám</a:t>
            </a:r>
          </a:p>
          <a:p>
            <a:pPr>
              <a:buClr>
                <a:schemeClr val="tx2">
                  <a:lumMod val="75000"/>
                </a:schemeClr>
              </a:buClr>
            </a:pPr>
            <a:r>
              <a:rPr lang="sk-SK" sz="1400" b="1" dirty="0" err="1"/>
              <a:t>Hymatomelánové</a:t>
            </a:r>
            <a:r>
              <a:rPr lang="sk-SK" sz="1400" b="1" dirty="0"/>
              <a:t> kyseliny </a:t>
            </a:r>
            <a:r>
              <a:rPr lang="sk-SK" sz="1400" dirty="0"/>
              <a:t>sú frakciou </a:t>
            </a:r>
            <a:r>
              <a:rPr lang="sk-SK" sz="1400" dirty="0" err="1"/>
              <a:t>humínových</a:t>
            </a:r>
            <a:r>
              <a:rPr lang="sk-SK" sz="1400" dirty="0"/>
              <a:t> kyselín, ktorá je rozpustná v etanole, s </a:t>
            </a:r>
            <a:r>
              <a:rPr lang="sk-SK" sz="1400" dirty="0" err="1"/>
              <a:t>nižšiou</a:t>
            </a:r>
            <a:r>
              <a:rPr lang="sk-SK" sz="1400" dirty="0"/>
              <a:t> molekulovou hmotnosťou ako </a:t>
            </a:r>
            <a:r>
              <a:rPr lang="sk-SK" sz="1400" dirty="0" err="1"/>
              <a:t>humínové</a:t>
            </a:r>
            <a:r>
              <a:rPr lang="sk-SK" sz="1400" dirty="0"/>
              <a:t> kyseliny</a:t>
            </a:r>
          </a:p>
        </p:txBody>
      </p:sp>
    </p:spTree>
    <p:extLst>
      <p:ext uri="{BB962C8B-B14F-4D97-AF65-F5344CB8AC3E}">
        <p14:creationId xmlns:p14="http://schemas.microsoft.com/office/powerpoint/2010/main" val="613138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B093-54AF-ACBF-19EF-EF8F6D9ECD9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A78386-081E-5047-6172-BE34F0E01E59}"/>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CD49B5E1-5A27-F289-9F31-AF94492830D8}"/>
              </a:ext>
            </a:extLst>
          </p:cNvPr>
          <p:cNvSpPr>
            <a:spLocks noGrp="1"/>
          </p:cNvSpPr>
          <p:nvPr>
            <p:ph idx="1"/>
          </p:nvPr>
        </p:nvSpPr>
        <p:spPr>
          <a:xfrm>
            <a:off x="391297" y="1130300"/>
            <a:ext cx="6720703" cy="5477472"/>
          </a:xfrm>
        </p:spPr>
        <p:txBody>
          <a:bodyPr>
            <a:noAutofit/>
          </a:bodyPr>
          <a:lstStyle/>
          <a:p>
            <a:pPr>
              <a:lnSpc>
                <a:spcPct val="150000"/>
              </a:lnSpc>
              <a:buClr>
                <a:schemeClr val="tx2">
                  <a:lumMod val="75000"/>
                </a:schemeClr>
              </a:buClr>
            </a:pPr>
            <a:r>
              <a:rPr lang="sk-SK" sz="1600" dirty="0"/>
              <a:t>Podľa </a:t>
            </a:r>
            <a:r>
              <a:rPr lang="sk-SK" sz="1600" dirty="0" err="1"/>
              <a:t>morfogentického</a:t>
            </a:r>
            <a:r>
              <a:rPr lang="sk-SK" sz="1600" dirty="0"/>
              <a:t> klasifikačného systému pôd Slovenska sa </a:t>
            </a:r>
            <a:r>
              <a:rPr lang="sk-SK" sz="1600" b="1" dirty="0"/>
              <a:t>pôdne druhy</a:t>
            </a:r>
            <a:r>
              <a:rPr lang="sk-SK" sz="1600" dirty="0"/>
              <a:t> určujú </a:t>
            </a:r>
            <a:r>
              <a:rPr lang="sk-SK" sz="1600" b="1" dirty="0"/>
              <a:t>podľa zrnitosti </a:t>
            </a:r>
          </a:p>
          <a:p>
            <a:pPr>
              <a:lnSpc>
                <a:spcPct val="150000"/>
              </a:lnSpc>
              <a:buClr>
                <a:schemeClr val="tx2">
                  <a:lumMod val="75000"/>
                </a:schemeClr>
              </a:buClr>
            </a:pPr>
            <a:r>
              <a:rPr lang="sk-SK" sz="1600" dirty="0"/>
              <a:t>Do úvahy sa berie podiel:</a:t>
            </a:r>
          </a:p>
          <a:p>
            <a:pPr lvl="1">
              <a:lnSpc>
                <a:spcPct val="150000"/>
              </a:lnSpc>
              <a:buClr>
                <a:schemeClr val="tx2">
                  <a:lumMod val="75000"/>
                </a:schemeClr>
              </a:buClr>
            </a:pPr>
            <a:r>
              <a:rPr lang="sk-SK" sz="1600" b="1" dirty="0"/>
              <a:t>organických látok</a:t>
            </a:r>
          </a:p>
          <a:p>
            <a:pPr lvl="1">
              <a:lnSpc>
                <a:spcPct val="150000"/>
              </a:lnSpc>
              <a:buClr>
                <a:schemeClr val="tx2">
                  <a:lumMod val="75000"/>
                </a:schemeClr>
              </a:buClr>
            </a:pPr>
            <a:r>
              <a:rPr lang="sk-SK" sz="1600" b="1" dirty="0"/>
              <a:t>skeletu (štrk, kamene, balvany)</a:t>
            </a:r>
          </a:p>
          <a:p>
            <a:pPr lvl="1">
              <a:lnSpc>
                <a:spcPct val="150000"/>
              </a:lnSpc>
              <a:buClr>
                <a:schemeClr val="tx2">
                  <a:lumMod val="75000"/>
                </a:schemeClr>
              </a:buClr>
            </a:pPr>
            <a:r>
              <a:rPr lang="sk-SK" sz="1600" b="1" dirty="0" err="1"/>
              <a:t>jemnozeme</a:t>
            </a:r>
            <a:r>
              <a:rPr lang="sk-SK" sz="1600" b="1" dirty="0"/>
              <a:t> (piesok, prach, íl)</a:t>
            </a:r>
          </a:p>
          <a:p>
            <a:pPr>
              <a:lnSpc>
                <a:spcPct val="150000"/>
              </a:lnSpc>
              <a:buClr>
                <a:schemeClr val="tx2">
                  <a:lumMod val="75000"/>
                </a:schemeClr>
              </a:buClr>
            </a:pPr>
            <a:r>
              <a:rPr lang="sk-SK" sz="1600" dirty="0"/>
              <a:t>Pôdne druhy:</a:t>
            </a:r>
          </a:p>
          <a:p>
            <a:pPr lvl="1">
              <a:lnSpc>
                <a:spcPct val="150000"/>
              </a:lnSpc>
              <a:buClr>
                <a:schemeClr val="tx2">
                  <a:lumMod val="75000"/>
                </a:schemeClr>
              </a:buClr>
            </a:pPr>
            <a:r>
              <a:rPr lang="sk-SK" sz="1600" b="1" dirty="0"/>
              <a:t>Organické pôdy</a:t>
            </a:r>
          </a:p>
          <a:p>
            <a:pPr lvl="1">
              <a:lnSpc>
                <a:spcPct val="150000"/>
              </a:lnSpc>
              <a:buClr>
                <a:schemeClr val="tx2">
                  <a:lumMod val="75000"/>
                </a:schemeClr>
              </a:buClr>
            </a:pPr>
            <a:r>
              <a:rPr lang="sk-SK" sz="1600" b="1" dirty="0"/>
              <a:t>Minerálne a Organicko-minerálne pôdy</a:t>
            </a:r>
          </a:p>
        </p:txBody>
      </p:sp>
      <p:pic>
        <p:nvPicPr>
          <p:cNvPr id="4" name="Picture 3">
            <a:extLst>
              <a:ext uri="{FF2B5EF4-FFF2-40B4-BE49-F238E27FC236}">
                <a16:creationId xmlns:a16="http://schemas.microsoft.com/office/drawing/2014/main" id="{98AC14D5-BC87-035D-B676-0ECA869EFC4E}"/>
              </a:ext>
            </a:extLst>
          </p:cNvPr>
          <p:cNvPicPr>
            <a:picLocks noChangeAspect="1"/>
          </p:cNvPicPr>
          <p:nvPr/>
        </p:nvPicPr>
        <p:blipFill>
          <a:blip r:embed="rId2"/>
          <a:stretch>
            <a:fillRect/>
          </a:stretch>
        </p:blipFill>
        <p:spPr>
          <a:xfrm>
            <a:off x="5456059" y="1634612"/>
            <a:ext cx="6735941" cy="4207388"/>
          </a:xfrm>
          <a:prstGeom prst="rect">
            <a:avLst/>
          </a:prstGeom>
        </p:spPr>
      </p:pic>
    </p:spTree>
    <p:extLst>
      <p:ext uri="{BB962C8B-B14F-4D97-AF65-F5344CB8AC3E}">
        <p14:creationId xmlns:p14="http://schemas.microsoft.com/office/powerpoint/2010/main" val="3205155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70C3B-EF27-E4F1-BA9D-033A1E1D691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4783A8-1205-9B61-D38C-208C3FFB2108}"/>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8FFFC4A8-BFF4-C468-44C5-68736BFB41F4}"/>
              </a:ext>
            </a:extLst>
          </p:cNvPr>
          <p:cNvSpPr>
            <a:spLocks noGrp="1"/>
          </p:cNvSpPr>
          <p:nvPr>
            <p:ph idx="1"/>
          </p:nvPr>
        </p:nvSpPr>
        <p:spPr>
          <a:xfrm>
            <a:off x="391298" y="946562"/>
            <a:ext cx="10119674" cy="5661209"/>
          </a:xfrm>
        </p:spPr>
        <p:txBody>
          <a:bodyPr>
            <a:noAutofit/>
          </a:bodyPr>
          <a:lstStyle/>
          <a:p>
            <a:pPr>
              <a:buClr>
                <a:schemeClr val="tx2">
                  <a:lumMod val="75000"/>
                </a:schemeClr>
              </a:buClr>
            </a:pPr>
            <a:r>
              <a:rPr lang="sk-SK" sz="1600" b="1" dirty="0" err="1"/>
              <a:t>Fulvokyseliny</a:t>
            </a:r>
            <a:r>
              <a:rPr lang="sk-SK" sz="1600" b="1" dirty="0"/>
              <a:t> (FK) </a:t>
            </a:r>
            <a:r>
              <a:rPr lang="sk-SK" sz="1600" dirty="0"/>
              <a:t>majú vysokomolekulovú povahu a veľmi veľkú migračnú schopnosť v pôdnom profile. Genetické vzťahy medzi </a:t>
            </a:r>
            <a:r>
              <a:rPr lang="sk-SK" sz="1600" dirty="0" err="1"/>
              <a:t>fulvokyselinami</a:t>
            </a:r>
            <a:r>
              <a:rPr lang="sk-SK" sz="1600" dirty="0"/>
              <a:t> a </a:t>
            </a:r>
            <a:r>
              <a:rPr lang="sk-SK" sz="1600" dirty="0" err="1"/>
              <a:t>humínovými</a:t>
            </a:r>
            <a:r>
              <a:rPr lang="sk-SK" sz="1600" dirty="0"/>
              <a:t> kyselinami sú zložité, vzhľadom na úzku genetickú spojitosť medzi nimi a na možnosť spätného prechodu. </a:t>
            </a:r>
            <a:r>
              <a:rPr lang="sk-SK" sz="1600" dirty="0" err="1"/>
              <a:t>Fulvokyseliny</a:t>
            </a:r>
            <a:r>
              <a:rPr lang="sk-SK" sz="1600" dirty="0"/>
              <a:t>  sa pokladajú za </a:t>
            </a:r>
            <a:r>
              <a:rPr lang="sk-SK" sz="1600" b="1" dirty="0"/>
              <a:t>primárne štádium v tvorbe </a:t>
            </a:r>
            <a:r>
              <a:rPr lang="sk-SK" sz="1600" b="1" dirty="0" err="1"/>
              <a:t>humínových</a:t>
            </a:r>
            <a:r>
              <a:rPr lang="sk-SK" sz="1600" b="1" dirty="0"/>
              <a:t> kyselín</a:t>
            </a:r>
            <a:r>
              <a:rPr lang="sk-SK" sz="1600" dirty="0"/>
              <a:t>, pričom môžu byť i produktom deštrukcie </a:t>
            </a:r>
            <a:r>
              <a:rPr lang="sk-SK" sz="1600" dirty="0" err="1"/>
              <a:t>humínových</a:t>
            </a:r>
            <a:r>
              <a:rPr lang="sk-SK" sz="1600" dirty="0"/>
              <a:t> kyselín. </a:t>
            </a:r>
            <a:r>
              <a:rPr lang="sk-SK" sz="1600" dirty="0" err="1"/>
              <a:t>Aleksandrovova</a:t>
            </a:r>
            <a:r>
              <a:rPr lang="sk-SK" sz="1600" dirty="0"/>
              <a:t> (1969) uvádza, že </a:t>
            </a:r>
            <a:r>
              <a:rPr lang="sk-SK" sz="1600" dirty="0" err="1"/>
              <a:t>fulvokyseliny</a:t>
            </a:r>
            <a:r>
              <a:rPr lang="sk-SK" sz="1600" dirty="0"/>
              <a:t> sa </a:t>
            </a:r>
            <a:r>
              <a:rPr lang="sk-SK" sz="1600" dirty="0" err="1"/>
              <a:t>odštiepujú</a:t>
            </a:r>
            <a:r>
              <a:rPr lang="sk-SK" sz="1600" dirty="0"/>
              <a:t> v procese </a:t>
            </a:r>
            <a:r>
              <a:rPr lang="sk-SK" sz="1600" dirty="0" err="1"/>
              <a:t>humifikácie</a:t>
            </a:r>
            <a:r>
              <a:rPr lang="sk-SK" sz="1600" dirty="0"/>
              <a:t> od mladých </a:t>
            </a:r>
            <a:r>
              <a:rPr lang="sk-SK" sz="1600" dirty="0" err="1"/>
              <a:t>humínových</a:t>
            </a:r>
            <a:r>
              <a:rPr lang="sk-SK" sz="1600" dirty="0"/>
              <a:t> kyselín. </a:t>
            </a:r>
            <a:r>
              <a:rPr lang="sk-SK" sz="1600" dirty="0" err="1"/>
              <a:t>Fulvokyseliny</a:t>
            </a:r>
            <a:r>
              <a:rPr lang="sk-SK" sz="1600" dirty="0"/>
              <a:t> ako samostatná skupina špecifických humusových látok sa vyznačuje nielen jednoduchšou stavbou makromolekuly, zložením, rozpustnosťou, pohyblivosťou, ale i odlišnou funkciou v </a:t>
            </a:r>
            <a:r>
              <a:rPr lang="sk-SK" sz="1600" dirty="0" err="1"/>
              <a:t>pôdotvornom</a:t>
            </a:r>
            <a:r>
              <a:rPr lang="sk-SK" sz="1600" dirty="0"/>
              <a:t> procese a úrodnosti pôd</a:t>
            </a:r>
          </a:p>
          <a:p>
            <a:pPr>
              <a:buClr>
                <a:schemeClr val="tx2">
                  <a:lumMod val="75000"/>
                </a:schemeClr>
              </a:buClr>
            </a:pPr>
            <a:r>
              <a:rPr lang="sk-SK" sz="1600" b="1" dirty="0" err="1"/>
              <a:t>Fulvokyseliny</a:t>
            </a:r>
            <a:r>
              <a:rPr lang="sk-SK" sz="1600" b="1" dirty="0"/>
              <a:t> </a:t>
            </a:r>
            <a:r>
              <a:rPr lang="sk-SK" sz="1600" dirty="0"/>
              <a:t>zostávajú v roztoku po vyzrážaní </a:t>
            </a:r>
            <a:r>
              <a:rPr lang="sk-SK" sz="1600" dirty="0" err="1"/>
              <a:t>humínových</a:t>
            </a:r>
            <a:r>
              <a:rPr lang="sk-SK" sz="1600" dirty="0"/>
              <a:t> kyselín (kyselinami). Ich elementárne zloženie kolíše v rozsahu 40-52 % uhlíka, 4-6 % vodíka, 40-48 % kyslíka, 2-6 % dusíka. Stavba makromolekuly </a:t>
            </a:r>
            <a:r>
              <a:rPr lang="sk-SK" sz="1600" dirty="0" err="1"/>
              <a:t>fulvokyselín</a:t>
            </a:r>
            <a:r>
              <a:rPr lang="sk-SK" sz="1600" dirty="0"/>
              <a:t> je podobná ako u </a:t>
            </a:r>
            <a:r>
              <a:rPr lang="sk-SK" sz="1600" dirty="0" err="1"/>
              <a:t>humínových</a:t>
            </a:r>
            <a:r>
              <a:rPr lang="sk-SK" sz="1600" dirty="0"/>
              <a:t> kyselín, s tým rozdielom, že aromatická zložka jadra je menej výrazná. Z funkčných skupín majú prevahu karboxylové a </a:t>
            </a:r>
            <a:r>
              <a:rPr lang="sk-SK" sz="1600" dirty="0" err="1"/>
              <a:t>fenolické</a:t>
            </a:r>
            <a:r>
              <a:rPr lang="sk-SK" sz="1600" dirty="0"/>
              <a:t> skupiny. V porovnaní s </a:t>
            </a:r>
            <a:r>
              <a:rPr lang="sk-SK" sz="1600" dirty="0" err="1"/>
              <a:t>humínovými</a:t>
            </a:r>
            <a:r>
              <a:rPr lang="sk-SK" sz="1600" dirty="0"/>
              <a:t> kyselinami majú väčší počet bočných reťazcov a tým aj funkčných skupín, čo určuje ich </a:t>
            </a:r>
            <a:r>
              <a:rPr lang="sk-SK" sz="1600" b="1" dirty="0" err="1"/>
              <a:t>hydrofilnejší</a:t>
            </a:r>
            <a:r>
              <a:rPr lang="sk-SK" sz="1600" b="1" dirty="0"/>
              <a:t> charakter </a:t>
            </a:r>
            <a:r>
              <a:rPr lang="sk-SK" sz="1600" dirty="0"/>
              <a:t>a napomáha </a:t>
            </a:r>
            <a:r>
              <a:rPr lang="sk-SK" sz="1600" dirty="0" err="1"/>
              <a:t>fulvokyselinám</a:t>
            </a:r>
            <a:r>
              <a:rPr lang="sk-SK" sz="1600" dirty="0"/>
              <a:t> k </a:t>
            </a:r>
            <a:r>
              <a:rPr lang="sk-SK" sz="1600" b="1" dirty="0"/>
              <a:t>lepšej rozpustnosti</a:t>
            </a:r>
            <a:r>
              <a:rPr lang="sk-SK" sz="1600" dirty="0"/>
              <a:t> (aj vo vode), väčšej pohyblivosti a agresivite voči minerálnym zložkám pôdy</a:t>
            </a:r>
          </a:p>
          <a:p>
            <a:pPr>
              <a:buClr>
                <a:schemeClr val="tx2">
                  <a:lumMod val="75000"/>
                </a:schemeClr>
              </a:buClr>
            </a:pPr>
            <a:r>
              <a:rPr lang="sk-SK" sz="1600" b="1" dirty="0" err="1"/>
              <a:t>Humíny</a:t>
            </a:r>
            <a:r>
              <a:rPr lang="sk-SK" sz="1600" b="1" dirty="0"/>
              <a:t> </a:t>
            </a:r>
            <a:r>
              <a:rPr lang="sk-SK" sz="1600" dirty="0"/>
              <a:t>- skupina látok s ešte väčšou molekulovou hmotnosťou ako </a:t>
            </a:r>
            <a:r>
              <a:rPr lang="sk-SK" sz="1600" dirty="0" err="1"/>
              <a:t>humínové</a:t>
            </a:r>
            <a:r>
              <a:rPr lang="sk-SK" sz="1600" dirty="0"/>
              <a:t> kyseliny, ktorá je súčasne relatívne ochudobnená o niektoré periférne skupiny, čím sa celá makromolekula stáva </a:t>
            </a:r>
            <a:r>
              <a:rPr lang="sk-SK" sz="1600" b="1" dirty="0"/>
              <a:t>menej hydrofilnou</a:t>
            </a:r>
            <a:r>
              <a:rPr lang="sk-SK" sz="1600" dirty="0"/>
              <a:t>. </a:t>
            </a:r>
            <a:r>
              <a:rPr lang="sk-SK" sz="1600" dirty="0" err="1"/>
              <a:t>Ťurin</a:t>
            </a:r>
            <a:r>
              <a:rPr lang="sk-SK" sz="1600" dirty="0"/>
              <a:t> (1963) predpokladá, že </a:t>
            </a:r>
            <a:r>
              <a:rPr lang="sk-SK" sz="1600" dirty="0" err="1"/>
              <a:t>humíny</a:t>
            </a:r>
            <a:r>
              <a:rPr lang="sk-SK" sz="1600" dirty="0"/>
              <a:t> sú kondenzovanejšie a dehydratovanejšie látky ako </a:t>
            </a:r>
            <a:r>
              <a:rPr lang="sk-SK" sz="1600" dirty="0" err="1"/>
              <a:t>humínové</a:t>
            </a:r>
            <a:r>
              <a:rPr lang="sk-SK" sz="1600" dirty="0"/>
              <a:t> kyseliny. Pre svoju vysokú chemickú stabilitu až inertnosť sa </a:t>
            </a:r>
            <a:r>
              <a:rPr lang="sk-SK" sz="1600" dirty="0" err="1"/>
              <a:t>humíny</a:t>
            </a:r>
            <a:r>
              <a:rPr lang="sk-SK" sz="1600" dirty="0"/>
              <a:t> len obmedzene zúčastňujú na </a:t>
            </a:r>
            <a:r>
              <a:rPr lang="sk-SK" sz="1600" dirty="0" err="1"/>
              <a:t>pôdotvornom</a:t>
            </a:r>
            <a:r>
              <a:rPr lang="sk-SK" sz="1600" dirty="0"/>
              <a:t> procese a </a:t>
            </a:r>
            <a:r>
              <a:rPr lang="sk-SK" sz="1600" b="1" dirty="0"/>
              <a:t>neplnia funkciu pravého humusu</a:t>
            </a:r>
          </a:p>
          <a:p>
            <a:pPr>
              <a:buClr>
                <a:schemeClr val="tx2">
                  <a:lumMod val="75000"/>
                </a:schemeClr>
              </a:buClr>
            </a:pPr>
            <a:endParaRPr lang="sk-SK" sz="1600" dirty="0"/>
          </a:p>
        </p:txBody>
      </p:sp>
    </p:spTree>
    <p:extLst>
      <p:ext uri="{BB962C8B-B14F-4D97-AF65-F5344CB8AC3E}">
        <p14:creationId xmlns:p14="http://schemas.microsoft.com/office/powerpoint/2010/main" val="1847928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454-61B8-DEDD-4E74-E6B6CE0AB99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ABEA2D3-0D95-183F-973C-E3B9BE6F7E0E}"/>
              </a:ext>
            </a:extLst>
          </p:cNvPr>
          <p:cNvSpPr>
            <a:spLocks noGrp="1"/>
          </p:cNvSpPr>
          <p:nvPr>
            <p:ph type="title"/>
          </p:nvPr>
        </p:nvSpPr>
        <p:spPr>
          <a:xfrm>
            <a:off x="391297" y="251750"/>
            <a:ext cx="10119674" cy="694812"/>
          </a:xfrm>
        </p:spPr>
        <p:txBody>
          <a:bodyPr>
            <a:normAutofit/>
          </a:bodyPr>
          <a:lstStyle/>
          <a:p>
            <a:r>
              <a:rPr lang="sk-SK" sz="3200" b="1" dirty="0" err="1"/>
              <a:t>Organominerálne</a:t>
            </a:r>
            <a:r>
              <a:rPr lang="sk-SK" sz="3200" b="1" dirty="0"/>
              <a:t> zlúčeniny v pôde</a:t>
            </a:r>
            <a:endParaRPr lang="fr-FR" sz="3200" b="1" dirty="0"/>
          </a:p>
        </p:txBody>
      </p:sp>
      <p:sp>
        <p:nvSpPr>
          <p:cNvPr id="7" name="Zástupný objekt pre obsah 2">
            <a:extLst>
              <a:ext uri="{FF2B5EF4-FFF2-40B4-BE49-F238E27FC236}">
                <a16:creationId xmlns:a16="http://schemas.microsoft.com/office/drawing/2014/main" id="{1DEB0AEC-B872-3D60-96A6-0B12DF9AD26C}"/>
              </a:ext>
            </a:extLst>
          </p:cNvPr>
          <p:cNvSpPr>
            <a:spLocks noGrp="1"/>
          </p:cNvSpPr>
          <p:nvPr>
            <p:ph idx="1"/>
          </p:nvPr>
        </p:nvSpPr>
        <p:spPr>
          <a:xfrm>
            <a:off x="391297" y="946562"/>
            <a:ext cx="9926183" cy="5661209"/>
          </a:xfrm>
        </p:spPr>
        <p:txBody>
          <a:bodyPr>
            <a:noAutofit/>
          </a:bodyPr>
          <a:lstStyle/>
          <a:p>
            <a:pPr>
              <a:buClr>
                <a:schemeClr val="tx2">
                  <a:lumMod val="75000"/>
                </a:schemeClr>
              </a:buClr>
            </a:pPr>
            <a:r>
              <a:rPr lang="sk-SK" sz="1200" dirty="0"/>
              <a:t>Vzájomným pôsobením produktov rozličného stupňa premeny organických zvyškov a humusových látok s minerálnym podielom pôdy dochádza k tvorbe </a:t>
            </a:r>
            <a:r>
              <a:rPr lang="sk-SK" sz="1200" dirty="0" err="1"/>
              <a:t>organominerálnych</a:t>
            </a:r>
            <a:r>
              <a:rPr lang="sk-SK" sz="1200" dirty="0"/>
              <a:t> zlúčenín</a:t>
            </a:r>
          </a:p>
          <a:p>
            <a:pPr>
              <a:buClr>
                <a:schemeClr val="tx2">
                  <a:lumMod val="75000"/>
                </a:schemeClr>
              </a:buClr>
            </a:pPr>
            <a:r>
              <a:rPr lang="sk-SK" sz="1200" dirty="0"/>
              <a:t>Vznik rôzneho typu komplexov závisí od pomeru medzi aromatickou zložkou jadra a </a:t>
            </a:r>
            <a:r>
              <a:rPr lang="sk-SK" sz="1200" dirty="0" err="1"/>
              <a:t>perifernými</a:t>
            </a:r>
            <a:r>
              <a:rPr lang="sk-SK" sz="1200" dirty="0"/>
              <a:t> reťazcami s hydrofilnými funkčnými skupinami. Pri tvorbe </a:t>
            </a:r>
            <a:r>
              <a:rPr lang="sk-SK" sz="1200" dirty="0" err="1"/>
              <a:t>organominerálnych</a:t>
            </a:r>
            <a:r>
              <a:rPr lang="sk-SK" sz="1200" dirty="0"/>
              <a:t> zlúčenín sa uplatňujú medzi organickou a minerálnou zložkou pôdy rôzne typy väzieb.</a:t>
            </a:r>
          </a:p>
          <a:p>
            <a:pPr>
              <a:buClr>
                <a:schemeClr val="tx2">
                  <a:lumMod val="75000"/>
                </a:schemeClr>
              </a:buClr>
            </a:pPr>
            <a:r>
              <a:rPr lang="sk-SK" sz="1200" dirty="0" err="1"/>
              <a:t>Aleksandrovova</a:t>
            </a:r>
            <a:r>
              <a:rPr lang="sk-SK" sz="1200" dirty="0"/>
              <a:t> (1970) vyčlenila tieto 3 základné skupiny </a:t>
            </a:r>
            <a:r>
              <a:rPr lang="sk-SK" sz="1200" dirty="0" err="1"/>
              <a:t>organominerálnych</a:t>
            </a:r>
            <a:r>
              <a:rPr lang="sk-SK" sz="1200" dirty="0"/>
              <a:t> zlúčenín:</a:t>
            </a:r>
          </a:p>
          <a:p>
            <a:pPr lvl="1">
              <a:buClr>
                <a:schemeClr val="tx2">
                  <a:lumMod val="75000"/>
                </a:schemeClr>
              </a:buClr>
            </a:pPr>
            <a:r>
              <a:rPr lang="sk-SK" sz="1200" b="1" dirty="0" err="1"/>
              <a:t>Heteropolárne</a:t>
            </a:r>
            <a:r>
              <a:rPr lang="sk-SK" sz="1200" b="1" dirty="0"/>
              <a:t> soli </a:t>
            </a:r>
            <a:r>
              <a:rPr lang="sk-SK" sz="1200" dirty="0"/>
              <a:t>sa tvoria výmenou vodíka </a:t>
            </a:r>
            <a:r>
              <a:rPr lang="sk-SK" sz="1200" dirty="0" err="1"/>
              <a:t>acidických</a:t>
            </a:r>
            <a:r>
              <a:rPr lang="sk-SK" sz="1200" dirty="0"/>
              <a:t> funkčných skupín humusových látok (HK a FK) za bázické katióny minerálnej časti pôdy, prípadne pôdneho roztoku. </a:t>
            </a:r>
            <a:r>
              <a:rPr lang="sk-SK" sz="1200" dirty="0" err="1"/>
              <a:t>Heteropolárne</a:t>
            </a:r>
            <a:r>
              <a:rPr lang="sk-SK" sz="1200" dirty="0"/>
              <a:t> soli </a:t>
            </a:r>
            <a:r>
              <a:rPr lang="sk-SK" sz="1200" dirty="0" err="1"/>
              <a:t>humínových</a:t>
            </a:r>
            <a:r>
              <a:rPr lang="sk-SK" sz="1200" dirty="0"/>
              <a:t> kyselín označujeme ako </a:t>
            </a:r>
            <a:r>
              <a:rPr lang="sk-SK" sz="1200" dirty="0" err="1"/>
              <a:t>humáty</a:t>
            </a:r>
            <a:r>
              <a:rPr lang="sk-SK" sz="1200" dirty="0"/>
              <a:t> a </a:t>
            </a:r>
            <a:r>
              <a:rPr lang="sk-SK" sz="1200" dirty="0" err="1"/>
              <a:t>fulvokyselín</a:t>
            </a:r>
            <a:r>
              <a:rPr lang="sk-SK" sz="1200" dirty="0"/>
              <a:t> - </a:t>
            </a:r>
            <a:r>
              <a:rPr lang="sk-SK" sz="1200" dirty="0" err="1"/>
              <a:t>fulváty</a:t>
            </a:r>
            <a:r>
              <a:rPr lang="sk-SK" sz="1200" dirty="0"/>
              <a:t>. </a:t>
            </a:r>
            <a:r>
              <a:rPr lang="sk-SK" sz="1200" dirty="0" err="1"/>
              <a:t>Humáty</a:t>
            </a:r>
            <a:r>
              <a:rPr lang="sk-SK" sz="1200" dirty="0"/>
              <a:t> alkálií a NH4+ sú rozpustné vo vode a ľahko migrujú v pôdnom profile. </a:t>
            </a:r>
            <a:r>
              <a:rPr lang="sk-SK" sz="1200" dirty="0" err="1"/>
              <a:t>Humáty</a:t>
            </a:r>
            <a:r>
              <a:rPr lang="sk-SK" sz="1200" dirty="0"/>
              <a:t> Ca sú prakticky nerozpustné vo vode a vytvárajú </a:t>
            </a:r>
            <a:r>
              <a:rPr lang="sk-SK" sz="1200" dirty="0" err="1"/>
              <a:t>vodostále</a:t>
            </a:r>
            <a:r>
              <a:rPr lang="sk-SK" sz="1200" dirty="0"/>
              <a:t> gély, zatiaľ čo </a:t>
            </a:r>
            <a:r>
              <a:rPr lang="sk-SK" sz="1200" dirty="0" err="1"/>
              <a:t>humáty</a:t>
            </a:r>
            <a:r>
              <a:rPr lang="sk-SK" sz="1200" dirty="0"/>
              <a:t> Mg vo vode čiastočne </a:t>
            </a:r>
            <a:r>
              <a:rPr lang="sk-SK" sz="1200" dirty="0" err="1"/>
              <a:t>peptizujú</a:t>
            </a:r>
            <a:r>
              <a:rPr lang="sk-SK" sz="1200" dirty="0"/>
              <a:t>, preto sú pohyblivejšie. Všetky </a:t>
            </a:r>
            <a:r>
              <a:rPr lang="sk-SK" sz="1200" dirty="0" err="1"/>
              <a:t>fulváty</a:t>
            </a:r>
            <a:r>
              <a:rPr lang="sk-SK" sz="1200" dirty="0"/>
              <a:t> a </a:t>
            </a:r>
            <a:r>
              <a:rPr lang="sk-SK" sz="1200" dirty="0" err="1"/>
              <a:t>humáty</a:t>
            </a:r>
            <a:r>
              <a:rPr lang="sk-SK" sz="1200" dirty="0"/>
              <a:t> jednomocných katiónov sa vo vode dobre rozpúšťajú, preto sa z pôdy ľahko vymývajú</a:t>
            </a:r>
          </a:p>
          <a:p>
            <a:pPr lvl="1">
              <a:buClr>
                <a:schemeClr val="tx2">
                  <a:lumMod val="75000"/>
                </a:schemeClr>
              </a:buClr>
            </a:pPr>
            <a:r>
              <a:rPr lang="sk-SK" sz="1200" b="1" dirty="0"/>
              <a:t>Komplexno-</a:t>
            </a:r>
            <a:r>
              <a:rPr lang="sk-SK" sz="1200" b="1" dirty="0" err="1"/>
              <a:t>heteropolárne</a:t>
            </a:r>
            <a:r>
              <a:rPr lang="sk-SK" sz="1200" b="1" dirty="0"/>
              <a:t> soli </a:t>
            </a:r>
            <a:r>
              <a:rPr lang="sk-SK" sz="1200" dirty="0"/>
              <a:t>vznikajú pri vzájomnej reakcii humusových látok  (HK, FK) s </a:t>
            </a:r>
            <a:r>
              <a:rPr lang="sk-SK" sz="1200" dirty="0" err="1"/>
              <a:t>komplexotvornými</a:t>
            </a:r>
            <a:r>
              <a:rPr lang="sk-SK" sz="1200" dirty="0"/>
              <a:t> iónmi kovov (Fe, Al, Cu, Zn, Ni). Humusové látky majú značnú schopnosť tvoriť komplexné a </a:t>
            </a:r>
            <a:r>
              <a:rPr lang="sk-SK" sz="1200" dirty="0" err="1"/>
              <a:t>vnútrokomplexné</a:t>
            </a:r>
            <a:r>
              <a:rPr lang="sk-SK" sz="1200" dirty="0"/>
              <a:t> zlúčeniny, a to hlavne so železom a hliníkom. V </a:t>
            </a:r>
            <a:r>
              <a:rPr lang="sk-SK" sz="1200" dirty="0" err="1"/>
              <a:t>komplexo-heteropolárnych</a:t>
            </a:r>
            <a:r>
              <a:rPr lang="sk-SK" sz="1200" dirty="0"/>
              <a:t> zlúčeninách všetko železo a určité množstvo hliníka tvorí súčasť humusovej molekuly a viaže časť karboxylových skupín, ktoré strácajú schopnosť výmenných reakcií. Časť funkčných skupín v humusových látkach je voľná, a teda schopná výmenných reakcií s ďalšími katiónmi.</a:t>
            </a:r>
          </a:p>
          <a:p>
            <a:pPr lvl="1">
              <a:buClr>
                <a:schemeClr val="tx2">
                  <a:lumMod val="75000"/>
                </a:schemeClr>
              </a:buClr>
            </a:pPr>
            <a:r>
              <a:rPr lang="sk-SK" sz="1200" b="1" dirty="0"/>
              <a:t>Adsorpčné komplexy </a:t>
            </a:r>
            <a:r>
              <a:rPr lang="sk-SK" sz="1200" dirty="0"/>
              <a:t>sa tvoria pri reakcii humusových látok (HK, FK) a ich solí s ílovými minerálmi a nesilikátovými </a:t>
            </a:r>
            <a:r>
              <a:rPr lang="sk-SK" sz="1200" dirty="0" err="1"/>
              <a:t>sesquioxidmi</a:t>
            </a:r>
            <a:r>
              <a:rPr lang="sk-SK" sz="1200" dirty="0"/>
              <a:t> (vznik zložitých </a:t>
            </a:r>
            <a:r>
              <a:rPr lang="sk-SK" sz="1200" dirty="0" err="1"/>
              <a:t>mikroagregátov</a:t>
            </a:r>
            <a:r>
              <a:rPr lang="sk-SK" sz="1200" dirty="0"/>
              <a:t> s rôznym stupňom </a:t>
            </a:r>
            <a:r>
              <a:rPr lang="sk-SK" sz="1200" dirty="0" err="1"/>
              <a:t>disperznosti</a:t>
            </a:r>
            <a:r>
              <a:rPr lang="sk-SK" sz="1200" dirty="0"/>
              <a:t>). Humusové látky môžu s povrchom ílových minerálov reagovať dvojakým spôsobom. Uplatnením </a:t>
            </a:r>
            <a:r>
              <a:rPr lang="sk-SK" sz="1200" dirty="0" err="1"/>
              <a:t>elektrokinetických</a:t>
            </a:r>
            <a:r>
              <a:rPr lang="sk-SK" sz="1200" dirty="0"/>
              <a:t> a elektrostatických síl, ako aj uplatnením vodíkových väzieb pri adsorpcii a súčasnej dehydratácii povlaku. Adsorpčné komplexy sa tvoria aj vnikaním humusových látok do </a:t>
            </a:r>
            <a:r>
              <a:rPr lang="sk-SK" sz="1200" dirty="0" err="1"/>
              <a:t>medzimriežkových</a:t>
            </a:r>
            <a:r>
              <a:rPr lang="sk-SK" sz="1200" dirty="0"/>
              <a:t> priestorov ílových minerálov. Najčastejšie sa v pôdach tvoria adsorpčné komplexy koaguláciou - vyzrážaním humusových látok na povrchu ílových minerálov prostredníctvom výmenných katiónov. </a:t>
            </a:r>
            <a:r>
              <a:rPr lang="sk-SK" sz="1200" dirty="0" err="1"/>
              <a:t>Vzniklé</a:t>
            </a:r>
            <a:r>
              <a:rPr lang="sk-SK" sz="1200" dirty="0"/>
              <a:t> </a:t>
            </a:r>
            <a:r>
              <a:rPr lang="sk-SK" sz="1200" dirty="0" err="1"/>
              <a:t>organominerálne</a:t>
            </a:r>
            <a:r>
              <a:rPr lang="sk-SK" sz="1200" dirty="0"/>
              <a:t> zlúčeniny sa významne zúčastňujú pri formovaní sorpčného komplexu a na tvorbe pôdnych štruktúrnych agregátov</a:t>
            </a:r>
          </a:p>
          <a:p>
            <a:pPr>
              <a:buClr>
                <a:schemeClr val="tx2">
                  <a:lumMod val="75000"/>
                </a:schemeClr>
              </a:buClr>
            </a:pPr>
            <a:endParaRPr lang="sk-SK" sz="1200" dirty="0"/>
          </a:p>
        </p:txBody>
      </p:sp>
    </p:spTree>
    <p:extLst>
      <p:ext uri="{BB962C8B-B14F-4D97-AF65-F5344CB8AC3E}">
        <p14:creationId xmlns:p14="http://schemas.microsoft.com/office/powerpoint/2010/main" val="620415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4C0A4-33E0-3020-B3B6-99B3914F98F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699FF8-E2AA-0A04-C934-2711B40ED7BE}"/>
              </a:ext>
            </a:extLst>
          </p:cNvPr>
          <p:cNvSpPr>
            <a:spLocks noGrp="1"/>
          </p:cNvSpPr>
          <p:nvPr>
            <p:ph type="title"/>
          </p:nvPr>
        </p:nvSpPr>
        <p:spPr>
          <a:xfrm>
            <a:off x="391297" y="251750"/>
            <a:ext cx="10119674" cy="694812"/>
          </a:xfrm>
        </p:spPr>
        <p:txBody>
          <a:bodyPr>
            <a:normAutofit/>
          </a:bodyPr>
          <a:lstStyle/>
          <a:p>
            <a:r>
              <a:rPr lang="sk-SK" sz="3200" b="1" dirty="0"/>
              <a:t>Ukazovatele humusu v pôde</a:t>
            </a:r>
            <a:endParaRPr lang="fr-FR" sz="3200" b="1" dirty="0"/>
          </a:p>
        </p:txBody>
      </p:sp>
      <p:sp>
        <p:nvSpPr>
          <p:cNvPr id="7" name="Zástupný objekt pre obsah 2">
            <a:extLst>
              <a:ext uri="{FF2B5EF4-FFF2-40B4-BE49-F238E27FC236}">
                <a16:creationId xmlns:a16="http://schemas.microsoft.com/office/drawing/2014/main" id="{A52BB7AA-57A9-8EE1-770C-2F360CDD3C14}"/>
              </a:ext>
            </a:extLst>
          </p:cNvPr>
          <p:cNvSpPr>
            <a:spLocks noGrp="1"/>
          </p:cNvSpPr>
          <p:nvPr>
            <p:ph idx="1"/>
          </p:nvPr>
        </p:nvSpPr>
        <p:spPr>
          <a:xfrm>
            <a:off x="391297" y="946562"/>
            <a:ext cx="11739743" cy="5661209"/>
          </a:xfrm>
        </p:spPr>
        <p:txBody>
          <a:bodyPr>
            <a:noAutofit/>
          </a:bodyPr>
          <a:lstStyle/>
          <a:p>
            <a:pPr>
              <a:buClr>
                <a:schemeClr val="tx2">
                  <a:lumMod val="75000"/>
                </a:schemeClr>
              </a:buClr>
            </a:pPr>
            <a:r>
              <a:rPr lang="sk-SK" sz="1200" dirty="0"/>
              <a:t>Základnými ukazovateľmi humusového režimu pôd sú </a:t>
            </a:r>
            <a:r>
              <a:rPr lang="sk-SK" sz="1200" b="1" dirty="0"/>
              <a:t>zásoby humusu </a:t>
            </a:r>
            <a:r>
              <a:rPr lang="sk-SK" sz="1200" dirty="0"/>
              <a:t>a jeho </a:t>
            </a:r>
            <a:r>
              <a:rPr lang="sk-SK" sz="1200" b="1" dirty="0"/>
              <a:t>kvalita</a:t>
            </a:r>
            <a:endParaRPr lang="sk-SK" sz="1200" dirty="0"/>
          </a:p>
          <a:p>
            <a:pPr>
              <a:buClr>
                <a:schemeClr val="tx2">
                  <a:lumMod val="75000"/>
                </a:schemeClr>
              </a:buClr>
            </a:pPr>
            <a:r>
              <a:rPr lang="sk-SK" sz="1200" b="1" dirty="0"/>
              <a:t>Obsah humusu </a:t>
            </a:r>
            <a:r>
              <a:rPr lang="sk-SK" sz="1200" dirty="0"/>
              <a:t>(%) v pôde a jeho zloženie úzko súvisí s pôdnym typom, </a:t>
            </a:r>
            <a:r>
              <a:rPr lang="sk-SK" sz="1200" dirty="0" err="1"/>
              <a:t>zrnitostným</a:t>
            </a:r>
            <a:r>
              <a:rPr lang="sk-SK" sz="1200" dirty="0"/>
              <a:t> zložením a stupňom skultúrnenia. Pre každý pôdny typ je charakteristická určitá zásoba humusu špecifického zloženia a rozmiestnenia v profile pôdy. Vplyvom systémov obrábania, pestovania rastlín, používania priemyselných hnojív a erózie sa mení obsah humusu a jeho kvalitatívne zloženie.</a:t>
            </a:r>
          </a:p>
          <a:p>
            <a:pPr>
              <a:buClr>
                <a:schemeClr val="tx2">
                  <a:lumMod val="75000"/>
                </a:schemeClr>
              </a:buClr>
            </a:pPr>
            <a:r>
              <a:rPr lang="sk-SK" sz="1200" b="1" dirty="0"/>
              <a:t>Podľa celkového obsahu humusu (Hm) rozlišujeme pôdy:</a:t>
            </a:r>
          </a:p>
          <a:p>
            <a:pPr lvl="1">
              <a:buClr>
                <a:schemeClr val="tx2">
                  <a:lumMod val="75000"/>
                </a:schemeClr>
              </a:buClr>
            </a:pPr>
            <a:r>
              <a:rPr lang="sk-SK" sz="1000" dirty="0"/>
              <a:t>slabo humózne, s obsahom Hm menej ako 1 %,</a:t>
            </a:r>
          </a:p>
          <a:p>
            <a:pPr lvl="1">
              <a:buClr>
                <a:schemeClr val="tx2">
                  <a:lumMod val="75000"/>
                </a:schemeClr>
              </a:buClr>
            </a:pPr>
            <a:r>
              <a:rPr lang="sk-SK" sz="1000" dirty="0"/>
              <a:t>mierne humózne, s obsahom Hm l - 2 %,</a:t>
            </a:r>
          </a:p>
          <a:p>
            <a:pPr lvl="1">
              <a:buClr>
                <a:schemeClr val="tx2">
                  <a:lumMod val="75000"/>
                </a:schemeClr>
              </a:buClr>
            </a:pPr>
            <a:r>
              <a:rPr lang="sk-SK" sz="1000" dirty="0"/>
              <a:t>stredne humózne, s obsahom Hm 2 - 3 %,</a:t>
            </a:r>
          </a:p>
          <a:p>
            <a:pPr lvl="1">
              <a:buClr>
                <a:schemeClr val="tx2">
                  <a:lumMod val="75000"/>
                </a:schemeClr>
              </a:buClr>
            </a:pPr>
            <a:r>
              <a:rPr lang="sk-SK" sz="1000" dirty="0"/>
              <a:t>silne humózne, s obsahom Hm 3 - 5 % a</a:t>
            </a:r>
          </a:p>
          <a:p>
            <a:pPr lvl="1">
              <a:buClr>
                <a:schemeClr val="tx2">
                  <a:lumMod val="75000"/>
                </a:schemeClr>
              </a:buClr>
            </a:pPr>
            <a:r>
              <a:rPr lang="sk-SK" sz="1000" dirty="0"/>
              <a:t>veľmi silne humózne, s obsahom Hm nad 5 %.</a:t>
            </a:r>
          </a:p>
          <a:p>
            <a:pPr>
              <a:buClr>
                <a:schemeClr val="tx2">
                  <a:lumMod val="75000"/>
                </a:schemeClr>
              </a:buClr>
            </a:pPr>
            <a:r>
              <a:rPr lang="sk-SK" sz="1200" b="1" dirty="0"/>
              <a:t>Najdôležitejšími parametrami  humusového zloženia pôd sú:</a:t>
            </a:r>
          </a:p>
          <a:p>
            <a:pPr lvl="1">
              <a:buClr>
                <a:schemeClr val="tx2">
                  <a:lumMod val="75000"/>
                </a:schemeClr>
              </a:buClr>
            </a:pPr>
            <a:r>
              <a:rPr lang="sk-SK" sz="1000" dirty="0"/>
              <a:t>1.	obsah uhlíka (humusu) a jeho prirodzená variabilita</a:t>
            </a:r>
          </a:p>
          <a:p>
            <a:pPr lvl="1">
              <a:buClr>
                <a:schemeClr val="tx2">
                  <a:lumMod val="75000"/>
                </a:schemeClr>
              </a:buClr>
            </a:pPr>
            <a:r>
              <a:rPr lang="sk-SK" sz="1000" dirty="0"/>
              <a:t>2.	profilové rozdelenie humusu</a:t>
            </a:r>
          </a:p>
          <a:p>
            <a:pPr lvl="1">
              <a:buClr>
                <a:schemeClr val="tx2">
                  <a:lumMod val="75000"/>
                </a:schemeClr>
              </a:buClr>
            </a:pPr>
            <a:r>
              <a:rPr lang="sk-SK" sz="1000" dirty="0"/>
              <a:t>3.	zásoby humusu v profile pôdy na jednotku plochy</a:t>
            </a:r>
          </a:p>
          <a:p>
            <a:pPr lvl="1">
              <a:buClr>
                <a:schemeClr val="tx2">
                  <a:lumMod val="75000"/>
                </a:schemeClr>
              </a:buClr>
            </a:pPr>
            <a:r>
              <a:rPr lang="sk-SK" sz="1000" dirty="0"/>
              <a:t>4.	</a:t>
            </a:r>
            <a:r>
              <a:rPr lang="sk-SK" sz="1000" dirty="0" err="1"/>
              <a:t>obohatenosť</a:t>
            </a:r>
            <a:r>
              <a:rPr lang="sk-SK" sz="1000" dirty="0"/>
              <a:t> organickej hmoty dusíkom</a:t>
            </a:r>
          </a:p>
          <a:p>
            <a:pPr lvl="1">
              <a:buClr>
                <a:schemeClr val="tx2">
                  <a:lumMod val="75000"/>
                </a:schemeClr>
              </a:buClr>
            </a:pPr>
            <a:r>
              <a:rPr lang="sk-SK" sz="1000" dirty="0"/>
              <a:t>5.	stupeň </a:t>
            </a:r>
            <a:r>
              <a:rPr lang="sk-SK" sz="1000" dirty="0" err="1"/>
              <a:t>humifikácie</a:t>
            </a:r>
            <a:r>
              <a:rPr lang="sk-SK" sz="1000" dirty="0"/>
              <a:t> organickej hmoty pôdy</a:t>
            </a:r>
          </a:p>
          <a:p>
            <a:pPr lvl="1">
              <a:buClr>
                <a:schemeClr val="tx2">
                  <a:lumMod val="75000"/>
                </a:schemeClr>
              </a:buClr>
            </a:pPr>
            <a:r>
              <a:rPr lang="sk-SK" sz="1000" dirty="0"/>
              <a:t>6.	typ humusu</a:t>
            </a:r>
          </a:p>
          <a:p>
            <a:pPr lvl="1">
              <a:buClr>
                <a:schemeClr val="tx2">
                  <a:lumMod val="75000"/>
                </a:schemeClr>
              </a:buClr>
            </a:pPr>
            <a:r>
              <a:rPr lang="sk-SK" sz="1000" dirty="0"/>
              <a:t>7.	biologická aktivita pôdy</a:t>
            </a:r>
          </a:p>
          <a:p>
            <a:pPr>
              <a:buClr>
                <a:schemeClr val="tx2">
                  <a:lumMod val="75000"/>
                </a:schemeClr>
              </a:buClr>
            </a:pPr>
            <a:r>
              <a:rPr lang="sk-SK" sz="1200" dirty="0"/>
              <a:t>Pri intenzívnom využívaní pôd, používaní organických  a minerálnych hnojív dochádza k zmene celého profilu pôdy aj ich humusového zloženia</a:t>
            </a:r>
          </a:p>
          <a:p>
            <a:pPr>
              <a:buClr>
                <a:schemeClr val="tx2">
                  <a:lumMod val="75000"/>
                </a:schemeClr>
              </a:buClr>
            </a:pPr>
            <a:r>
              <a:rPr lang="sk-SK" sz="1200" b="1" dirty="0"/>
              <a:t>Kvalita humusu </a:t>
            </a:r>
            <a:r>
              <a:rPr lang="sk-SK" sz="1200" dirty="0"/>
              <a:t>sa najčastejšie posudzuje podľa obsahu uhlíka </a:t>
            </a:r>
            <a:r>
              <a:rPr lang="sk-SK" sz="1200" dirty="0" err="1"/>
              <a:t>humínových</a:t>
            </a:r>
            <a:r>
              <a:rPr lang="sk-SK" sz="1200" dirty="0"/>
              <a:t> kyselín (CHK) a </a:t>
            </a:r>
            <a:r>
              <a:rPr lang="sk-SK" sz="1200" dirty="0" err="1"/>
              <a:t>fulvokyselín</a:t>
            </a:r>
            <a:r>
              <a:rPr lang="sk-SK" sz="1200" dirty="0"/>
              <a:t> (CFK), prípadne pomeru C:N. Pomer medzi CHK : CFK v humuse vyšší ako 1  </a:t>
            </a:r>
            <a:r>
              <a:rPr lang="sk-SK" sz="1200" dirty="0" err="1"/>
              <a:t>pokladame</a:t>
            </a:r>
            <a:r>
              <a:rPr lang="sk-SK" sz="1200" dirty="0"/>
              <a:t> za priaznivý, s pomerom nižším ako 1 za menej kvalitný. Priemerný pomer C:N v humusových látkach je 10:1. Užší pomer je výrazom vyššej a širší nízkej kvality humusu</a:t>
            </a:r>
          </a:p>
          <a:p>
            <a:pPr>
              <a:buClr>
                <a:schemeClr val="tx2">
                  <a:lumMod val="75000"/>
                </a:schemeClr>
              </a:buClr>
            </a:pPr>
            <a:endParaRPr lang="sk-SK" sz="1200" dirty="0"/>
          </a:p>
        </p:txBody>
      </p:sp>
      <p:pic>
        <p:nvPicPr>
          <p:cNvPr id="4" name="Picture 3">
            <a:extLst>
              <a:ext uri="{FF2B5EF4-FFF2-40B4-BE49-F238E27FC236}">
                <a16:creationId xmlns:a16="http://schemas.microsoft.com/office/drawing/2014/main" id="{1B561640-A75E-1EAB-EFFA-1CE92885483C}"/>
              </a:ext>
            </a:extLst>
          </p:cNvPr>
          <p:cNvPicPr>
            <a:picLocks noChangeAspect="1"/>
          </p:cNvPicPr>
          <p:nvPr/>
        </p:nvPicPr>
        <p:blipFill>
          <a:blip r:embed="rId2"/>
          <a:stretch>
            <a:fillRect/>
          </a:stretch>
        </p:blipFill>
        <p:spPr>
          <a:xfrm>
            <a:off x="5865406" y="2104898"/>
            <a:ext cx="5935297" cy="1438401"/>
          </a:xfrm>
          <a:prstGeom prst="rect">
            <a:avLst/>
          </a:prstGeom>
        </p:spPr>
      </p:pic>
      <p:grpSp>
        <p:nvGrpSpPr>
          <p:cNvPr id="9" name="Group 8">
            <a:extLst>
              <a:ext uri="{FF2B5EF4-FFF2-40B4-BE49-F238E27FC236}">
                <a16:creationId xmlns:a16="http://schemas.microsoft.com/office/drawing/2014/main" id="{519E6526-BADD-54EA-2E5A-67F5703B31CB}"/>
              </a:ext>
            </a:extLst>
          </p:cNvPr>
          <p:cNvGrpSpPr/>
          <p:nvPr/>
        </p:nvGrpSpPr>
        <p:grpSpPr>
          <a:xfrm>
            <a:off x="6676968" y="4048960"/>
            <a:ext cx="4088490" cy="1443455"/>
            <a:chOff x="6676968" y="4048960"/>
            <a:chExt cx="4088490" cy="1443455"/>
          </a:xfrm>
        </p:grpSpPr>
        <p:pic>
          <p:nvPicPr>
            <p:cNvPr id="6" name="Picture 5">
              <a:extLst>
                <a:ext uri="{FF2B5EF4-FFF2-40B4-BE49-F238E27FC236}">
                  <a16:creationId xmlns:a16="http://schemas.microsoft.com/office/drawing/2014/main" id="{69953544-0A5B-56A1-62B8-872C9B2F5F7B}"/>
                </a:ext>
              </a:extLst>
            </p:cNvPr>
            <p:cNvPicPr>
              <a:picLocks noChangeAspect="1"/>
            </p:cNvPicPr>
            <p:nvPr/>
          </p:nvPicPr>
          <p:blipFill>
            <a:blip r:embed="rId3"/>
            <a:stretch>
              <a:fillRect/>
            </a:stretch>
          </p:blipFill>
          <p:spPr>
            <a:xfrm>
              <a:off x="8831580" y="4051486"/>
              <a:ext cx="1933878" cy="1440929"/>
            </a:xfrm>
            <a:prstGeom prst="rect">
              <a:avLst/>
            </a:prstGeom>
          </p:spPr>
        </p:pic>
        <p:pic>
          <p:nvPicPr>
            <p:cNvPr id="8" name="Picture 7">
              <a:extLst>
                <a:ext uri="{FF2B5EF4-FFF2-40B4-BE49-F238E27FC236}">
                  <a16:creationId xmlns:a16="http://schemas.microsoft.com/office/drawing/2014/main" id="{54ABB804-8B32-03AF-38B8-91EC50D3795D}"/>
                </a:ext>
              </a:extLst>
            </p:cNvPr>
            <p:cNvPicPr>
              <a:picLocks noChangeAspect="1"/>
            </p:cNvPicPr>
            <p:nvPr/>
          </p:nvPicPr>
          <p:blipFill>
            <a:blip r:embed="rId2"/>
            <a:srcRect r="63762"/>
            <a:stretch/>
          </p:blipFill>
          <p:spPr>
            <a:xfrm>
              <a:off x="6676968" y="4048960"/>
              <a:ext cx="2154613" cy="1440928"/>
            </a:xfrm>
            <a:prstGeom prst="rect">
              <a:avLst/>
            </a:prstGeom>
          </p:spPr>
        </p:pic>
      </p:grpSp>
    </p:spTree>
    <p:extLst>
      <p:ext uri="{BB962C8B-B14F-4D97-AF65-F5344CB8AC3E}">
        <p14:creationId xmlns:p14="http://schemas.microsoft.com/office/powerpoint/2010/main" val="10935581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0FC07-BA2F-809A-F434-B0B7E857030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879C735-CA22-5950-56F9-D45F89CB58CE}"/>
              </a:ext>
            </a:extLst>
          </p:cNvPr>
          <p:cNvSpPr>
            <a:spLocks noGrp="1"/>
          </p:cNvSpPr>
          <p:nvPr>
            <p:ph type="title"/>
          </p:nvPr>
        </p:nvSpPr>
        <p:spPr>
          <a:xfrm>
            <a:off x="391297" y="251750"/>
            <a:ext cx="10119674" cy="694812"/>
          </a:xfrm>
        </p:spPr>
        <p:txBody>
          <a:bodyPr>
            <a:normAutofit/>
          </a:bodyPr>
          <a:lstStyle/>
          <a:p>
            <a:r>
              <a:rPr lang="sk-SK" sz="3200" b="1" dirty="0"/>
              <a:t>Funkcie humusu v pôde</a:t>
            </a:r>
            <a:endParaRPr lang="fr-FR" sz="3200" b="1" dirty="0"/>
          </a:p>
        </p:txBody>
      </p:sp>
      <p:sp>
        <p:nvSpPr>
          <p:cNvPr id="7" name="Zástupný objekt pre obsah 2">
            <a:extLst>
              <a:ext uri="{FF2B5EF4-FFF2-40B4-BE49-F238E27FC236}">
                <a16:creationId xmlns:a16="http://schemas.microsoft.com/office/drawing/2014/main" id="{205B8F99-9104-EE35-F3BE-D3E716DCE573}"/>
              </a:ext>
            </a:extLst>
          </p:cNvPr>
          <p:cNvSpPr>
            <a:spLocks noGrp="1"/>
          </p:cNvSpPr>
          <p:nvPr>
            <p:ph idx="1"/>
          </p:nvPr>
        </p:nvSpPr>
        <p:spPr>
          <a:xfrm>
            <a:off x="391297" y="946562"/>
            <a:ext cx="10119674" cy="5661209"/>
          </a:xfrm>
        </p:spPr>
        <p:txBody>
          <a:bodyPr>
            <a:noAutofit/>
          </a:bodyPr>
          <a:lstStyle/>
          <a:p>
            <a:pPr>
              <a:buClr>
                <a:schemeClr val="tx2">
                  <a:lumMod val="75000"/>
                </a:schemeClr>
              </a:buClr>
            </a:pPr>
            <a:r>
              <a:rPr lang="sk-SK" sz="1200" dirty="0"/>
              <a:t>Humusové látky a ich komplexy majú mnohostranný vplyv na pôdnu úrodnosť. Výrazne pôsobia na zmeny v mineralogickom, chemickom a čiastočne i v </a:t>
            </a:r>
            <a:r>
              <a:rPr lang="sk-SK" sz="1200" dirty="0" err="1"/>
              <a:t>zrnitostnom</a:t>
            </a:r>
            <a:r>
              <a:rPr lang="sk-SK" sz="1200" dirty="0"/>
              <a:t> zložení substrátov a pôd. Formovanie pôdneho profilu úzko súvisí s obsahom humusu a jeho skladbou. Humusové horizonty vznikajú v priaznivých podmienkach </a:t>
            </a:r>
            <a:r>
              <a:rPr lang="sk-SK" sz="1200" dirty="0" err="1"/>
              <a:t>humifikácie</a:t>
            </a:r>
            <a:r>
              <a:rPr lang="sk-SK" sz="1200" dirty="0"/>
              <a:t> s prevládajúcou tvorbou </a:t>
            </a:r>
            <a:r>
              <a:rPr lang="sk-SK" sz="1200" dirty="0" err="1"/>
              <a:t>humínových</a:t>
            </a:r>
            <a:r>
              <a:rPr lang="sk-SK" sz="1200" dirty="0"/>
              <a:t> kyselín. </a:t>
            </a:r>
            <a:r>
              <a:rPr lang="sk-SK" sz="1200" b="1" dirty="0" err="1"/>
              <a:t>Eluviovanie</a:t>
            </a:r>
            <a:r>
              <a:rPr lang="sk-SK" sz="1200" b="1" dirty="0"/>
              <a:t> a </a:t>
            </a:r>
            <a:r>
              <a:rPr lang="sk-SK" sz="1200" b="1" dirty="0" err="1"/>
              <a:t>iluviovanie</a:t>
            </a:r>
            <a:r>
              <a:rPr lang="sk-SK" sz="1200" b="1" dirty="0"/>
              <a:t> </a:t>
            </a:r>
            <a:r>
              <a:rPr lang="sk-SK" sz="1200" dirty="0"/>
              <a:t>obyčajne </a:t>
            </a:r>
            <a:r>
              <a:rPr lang="sk-SK" sz="1200" b="1" dirty="0"/>
              <a:t>súvisí s činnosťou </a:t>
            </a:r>
            <a:r>
              <a:rPr lang="sk-SK" sz="1200" b="1" dirty="0" err="1"/>
              <a:t>fulvokyselín</a:t>
            </a:r>
            <a:r>
              <a:rPr lang="sk-SK" sz="1200" b="1" dirty="0"/>
              <a:t> </a:t>
            </a:r>
            <a:r>
              <a:rPr lang="sk-SK" sz="1200" dirty="0"/>
              <a:t>a </a:t>
            </a:r>
            <a:r>
              <a:rPr lang="sk-SK" sz="1200" dirty="0" err="1"/>
              <a:t>nízkomolekulových</a:t>
            </a:r>
            <a:r>
              <a:rPr lang="sk-SK" sz="1200" dirty="0"/>
              <a:t> zlúčenín na rozklad a migráciu minerálnych zložiek (procesy </a:t>
            </a:r>
            <a:r>
              <a:rPr lang="sk-SK" sz="1200" b="1" dirty="0" err="1"/>
              <a:t>illimerizácie</a:t>
            </a:r>
            <a:r>
              <a:rPr lang="sk-SK" sz="1200" b="1" dirty="0"/>
              <a:t>, </a:t>
            </a:r>
            <a:r>
              <a:rPr lang="sk-SK" sz="1200" b="1" dirty="0" err="1"/>
              <a:t>podzolizácie</a:t>
            </a:r>
            <a:r>
              <a:rPr lang="sk-SK" sz="1200" b="1" dirty="0"/>
              <a:t>, </a:t>
            </a:r>
            <a:r>
              <a:rPr lang="sk-SK" sz="1200" b="1" dirty="0" err="1"/>
              <a:t>vnútropôdneho</a:t>
            </a:r>
            <a:r>
              <a:rPr lang="sk-SK" sz="1200" b="1" dirty="0"/>
              <a:t> zvetrávania a transformácie</a:t>
            </a:r>
            <a:r>
              <a:rPr lang="sk-SK" sz="1200" dirty="0"/>
              <a:t>)</a:t>
            </a:r>
          </a:p>
          <a:p>
            <a:pPr>
              <a:buClr>
                <a:schemeClr val="tx2">
                  <a:lumMod val="75000"/>
                </a:schemeClr>
              </a:buClr>
            </a:pPr>
            <a:r>
              <a:rPr lang="sk-SK" sz="1200" dirty="0"/>
              <a:t>Humus v prírode a v pôde plní nasledovné funkcie:</a:t>
            </a:r>
          </a:p>
          <a:p>
            <a:pPr lvl="1">
              <a:buClr>
                <a:schemeClr val="tx2">
                  <a:lumMod val="75000"/>
                </a:schemeClr>
              </a:buClr>
            </a:pPr>
            <a:r>
              <a:rPr lang="sk-SK" sz="1200" b="1" dirty="0"/>
              <a:t>podieľa sa na tvorbe  a formovaní fyzikálnych a  technologických vlastností</a:t>
            </a:r>
            <a:r>
              <a:rPr lang="sk-SK" sz="1200" dirty="0"/>
              <a:t>: </a:t>
            </a:r>
            <a:r>
              <a:rPr lang="en-GB" sz="1200" dirty="0" err="1"/>
              <a:t>najm</a:t>
            </a:r>
            <a:r>
              <a:rPr lang="sk-SK" sz="1200" dirty="0"/>
              <a:t>ä znižovanie objemovej hmotnosti a tým aj zvýšenie pórovitosti</a:t>
            </a:r>
          </a:p>
          <a:p>
            <a:pPr lvl="1">
              <a:buClr>
                <a:schemeClr val="tx2">
                  <a:lumMod val="75000"/>
                </a:schemeClr>
              </a:buClr>
            </a:pPr>
            <a:r>
              <a:rPr lang="sk-SK" sz="1200" b="1" dirty="0"/>
              <a:t>účasť na kolobehu biogénnych prvkov </a:t>
            </a:r>
            <a:r>
              <a:rPr lang="sk-SK" sz="1200" dirty="0"/>
              <a:t>– podliehajú procesom transformácie - časť sa zabudováva do humusu, z neho sa zase uvoľňujú v procese mineralizácie a sprístupňujú sa rastlinám</a:t>
            </a:r>
          </a:p>
          <a:p>
            <a:pPr lvl="1">
              <a:buClr>
                <a:schemeClr val="tx2">
                  <a:lumMod val="75000"/>
                </a:schemeClr>
              </a:buClr>
            </a:pPr>
            <a:r>
              <a:rPr lang="sk-SK" sz="1200" b="1" dirty="0"/>
              <a:t>zabezpečenie energie a uhlíka pre pôdne mikroorganizmy </a:t>
            </a:r>
            <a:r>
              <a:rPr lang="sk-SK" sz="1200" dirty="0"/>
              <a:t>-  humusom budujú svoju plazmu a po ich odumretí sa zase zapájajú do procesov transformácie organických látok</a:t>
            </a:r>
          </a:p>
          <a:p>
            <a:pPr lvl="1">
              <a:buClr>
                <a:schemeClr val="tx2">
                  <a:lumMod val="75000"/>
                </a:schemeClr>
              </a:buClr>
            </a:pPr>
            <a:r>
              <a:rPr lang="sk-SK" sz="1200" b="1" dirty="0"/>
              <a:t>účasť na procesoch iónovej výmeny </a:t>
            </a:r>
            <a:r>
              <a:rPr lang="sk-SK" sz="1200" dirty="0"/>
              <a:t>– poskytuje výmenné miesta pre väzbu predovšetkým katiónov, ide o frakciu koloidov (humus 3000–14000 mmol(p+)/kg)</a:t>
            </a:r>
          </a:p>
          <a:p>
            <a:pPr lvl="1">
              <a:buClr>
                <a:schemeClr val="tx2">
                  <a:lumMod val="75000"/>
                </a:schemeClr>
              </a:buClr>
            </a:pPr>
            <a:r>
              <a:rPr lang="sk-SK" sz="1200" b="1" dirty="0"/>
              <a:t>vplyv na rozpustnosť a migráciu prvkov v prírodnom prostredí</a:t>
            </a:r>
          </a:p>
          <a:p>
            <a:pPr lvl="1">
              <a:buClr>
                <a:schemeClr val="tx2">
                  <a:lumMod val="75000"/>
                </a:schemeClr>
              </a:buClr>
            </a:pPr>
            <a:r>
              <a:rPr lang="sk-SK" sz="1200" b="1" dirty="0"/>
              <a:t>regulácia </a:t>
            </a:r>
            <a:r>
              <a:rPr lang="sk-SK" sz="1200" b="1" dirty="0" err="1"/>
              <a:t>pufrovacej</a:t>
            </a:r>
            <a:r>
              <a:rPr lang="sk-SK" sz="1200" b="1" dirty="0"/>
              <a:t> schopnosti pôd</a:t>
            </a:r>
          </a:p>
          <a:p>
            <a:pPr lvl="1">
              <a:buClr>
                <a:schemeClr val="tx2">
                  <a:lumMod val="75000"/>
                </a:schemeClr>
              </a:buClr>
            </a:pPr>
            <a:r>
              <a:rPr lang="sk-SK" sz="1200" b="1" dirty="0"/>
              <a:t>pozitívny vplyv celého radu biologicky aktívnych látok</a:t>
            </a:r>
          </a:p>
          <a:p>
            <a:pPr lvl="1">
              <a:buClr>
                <a:schemeClr val="tx2">
                  <a:lumMod val="75000"/>
                </a:schemeClr>
              </a:buClr>
            </a:pPr>
            <a:r>
              <a:rPr lang="sk-SK" sz="1200" b="1" dirty="0"/>
              <a:t>regulácia </a:t>
            </a:r>
            <a:r>
              <a:rPr lang="sk-SK" sz="1200" b="1" dirty="0" err="1"/>
              <a:t>redox</a:t>
            </a:r>
            <a:r>
              <a:rPr lang="sk-SK" sz="1200" b="1" dirty="0"/>
              <a:t> potenciálu pôd</a:t>
            </a:r>
          </a:p>
          <a:p>
            <a:pPr lvl="1">
              <a:buClr>
                <a:schemeClr val="tx2">
                  <a:lumMod val="75000"/>
                </a:schemeClr>
              </a:buClr>
            </a:pPr>
            <a:r>
              <a:rPr lang="sk-SK" sz="1200" b="1" dirty="0"/>
              <a:t>viazanie pesticídov a ťažkých kovov</a:t>
            </a:r>
            <a:r>
              <a:rPr lang="sk-SK" sz="1200" dirty="0"/>
              <a:t> – Pb2+,Cd2+,Cu2+,Mn2+,Zn2+ a iné </a:t>
            </a:r>
            <a:r>
              <a:rPr lang="sk-SK" sz="1200" dirty="0" err="1"/>
              <a:t>polyvalentné</a:t>
            </a:r>
            <a:r>
              <a:rPr lang="sk-SK" sz="1200" dirty="0"/>
              <a:t> katióny, </a:t>
            </a:r>
            <a:r>
              <a:rPr lang="sk-SK" sz="1200" dirty="0" err="1"/>
              <a:t>biodegradabilita</a:t>
            </a:r>
            <a:r>
              <a:rPr lang="sk-SK" sz="1200" dirty="0"/>
              <a:t> pesticídov</a:t>
            </a:r>
          </a:p>
          <a:p>
            <a:pPr lvl="1">
              <a:buClr>
                <a:schemeClr val="tx2">
                  <a:lumMod val="75000"/>
                </a:schemeClr>
              </a:buClr>
            </a:pPr>
            <a:r>
              <a:rPr lang="sk-SK" sz="1200" b="1" dirty="0"/>
              <a:t>brzdenie rozvoja  niektorých rastlinných patogénov</a:t>
            </a:r>
          </a:p>
          <a:p>
            <a:pPr lvl="1">
              <a:buClr>
                <a:schemeClr val="tx2">
                  <a:lumMod val="75000"/>
                </a:schemeClr>
              </a:buClr>
            </a:pPr>
            <a:r>
              <a:rPr lang="sk-SK" sz="1200" dirty="0"/>
              <a:t>ďalšie funkcie ako </a:t>
            </a:r>
            <a:r>
              <a:rPr lang="sk-SK" sz="1200" b="1" dirty="0"/>
              <a:t>tvorba štruktúrnych agregátov</a:t>
            </a:r>
            <a:r>
              <a:rPr lang="sk-SK" sz="1200" dirty="0"/>
              <a:t>, ich </a:t>
            </a:r>
            <a:r>
              <a:rPr lang="sk-SK" sz="1200" dirty="0" err="1"/>
              <a:t>vodoodolnosť</a:t>
            </a:r>
            <a:r>
              <a:rPr lang="sk-SK" sz="1200" dirty="0"/>
              <a:t>, </a:t>
            </a:r>
            <a:r>
              <a:rPr lang="sk-SK" sz="1200" b="1" dirty="0" err="1"/>
              <a:t>poróznosť</a:t>
            </a:r>
            <a:r>
              <a:rPr lang="sk-SK" sz="1200" b="1" dirty="0"/>
              <a:t> </a:t>
            </a:r>
            <a:r>
              <a:rPr lang="sk-SK" sz="1200" dirty="0"/>
              <a:t>pôdy, </a:t>
            </a:r>
            <a:r>
              <a:rPr lang="sk-SK" sz="1200" b="1" dirty="0"/>
              <a:t>tepelná bilancia</a:t>
            </a:r>
            <a:r>
              <a:rPr lang="sk-SK" sz="1200" dirty="0"/>
              <a:t>, </a:t>
            </a:r>
            <a:r>
              <a:rPr lang="sk-SK" sz="1200" b="1" dirty="0" err="1"/>
              <a:t>vododržnosť</a:t>
            </a:r>
            <a:r>
              <a:rPr lang="sk-SK" sz="1200" dirty="0"/>
              <a:t>, </a:t>
            </a:r>
            <a:r>
              <a:rPr lang="sk-SK" sz="1200" b="1" dirty="0"/>
              <a:t>chemická a biologická detoxikácia </a:t>
            </a:r>
            <a:r>
              <a:rPr lang="sk-SK" sz="1200" dirty="0"/>
              <a:t>pôd, cez farbu </a:t>
            </a:r>
            <a:r>
              <a:rPr lang="sk-SK" sz="1200" b="1" dirty="0"/>
              <a:t>vplyv na teplotu </a:t>
            </a:r>
            <a:r>
              <a:rPr lang="sk-SK" sz="1200" dirty="0"/>
              <a:t>pôdy, </a:t>
            </a:r>
            <a:r>
              <a:rPr lang="sk-SK" sz="1200" b="1" dirty="0"/>
              <a:t>vodná </a:t>
            </a:r>
            <a:r>
              <a:rPr lang="sk-SK" sz="1200" b="1" dirty="0" err="1"/>
              <a:t>retencia</a:t>
            </a:r>
            <a:r>
              <a:rPr lang="sk-SK" sz="1200" b="1" dirty="0"/>
              <a:t> </a:t>
            </a:r>
            <a:r>
              <a:rPr lang="sk-SK" sz="1200" dirty="0"/>
              <a:t>– organická hmota môže zadržať 20  násobok jej hmotnosti</a:t>
            </a:r>
          </a:p>
        </p:txBody>
      </p:sp>
    </p:spTree>
    <p:extLst>
      <p:ext uri="{BB962C8B-B14F-4D97-AF65-F5344CB8AC3E}">
        <p14:creationId xmlns:p14="http://schemas.microsoft.com/office/powerpoint/2010/main" val="140686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78E74-03EB-1951-EF7F-DBDC911BDA5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9C9F66C-3E5F-8E2F-77A4-B265F20B3BB4}"/>
              </a:ext>
            </a:extLst>
          </p:cNvPr>
          <p:cNvSpPr>
            <a:spLocks noGrp="1"/>
          </p:cNvSpPr>
          <p:nvPr>
            <p:ph type="title"/>
          </p:nvPr>
        </p:nvSpPr>
        <p:spPr>
          <a:xfrm>
            <a:off x="391297" y="251750"/>
            <a:ext cx="10119674" cy="694812"/>
          </a:xfrm>
        </p:spPr>
        <p:txBody>
          <a:bodyPr>
            <a:normAutofit/>
          </a:bodyPr>
          <a:lstStyle/>
          <a:p>
            <a:r>
              <a:rPr lang="sk-SK" sz="3200" b="1" dirty="0"/>
              <a:t>Spôsoby zvyšovania organickej zložky</a:t>
            </a:r>
            <a:endParaRPr lang="fr-FR" sz="3200" b="1" dirty="0"/>
          </a:p>
        </p:txBody>
      </p:sp>
      <p:sp>
        <p:nvSpPr>
          <p:cNvPr id="7" name="Zástupný objekt pre obsah 2">
            <a:extLst>
              <a:ext uri="{FF2B5EF4-FFF2-40B4-BE49-F238E27FC236}">
                <a16:creationId xmlns:a16="http://schemas.microsoft.com/office/drawing/2014/main" id="{A9005A97-9320-1BAC-00ED-C7DC2C2430D9}"/>
              </a:ext>
            </a:extLst>
          </p:cNvPr>
          <p:cNvSpPr>
            <a:spLocks noGrp="1"/>
          </p:cNvSpPr>
          <p:nvPr>
            <p:ph idx="1"/>
          </p:nvPr>
        </p:nvSpPr>
        <p:spPr>
          <a:xfrm>
            <a:off x="391298" y="946562"/>
            <a:ext cx="10119674" cy="5661209"/>
          </a:xfrm>
        </p:spPr>
        <p:txBody>
          <a:bodyPr>
            <a:noAutofit/>
          </a:bodyPr>
          <a:lstStyle/>
          <a:p>
            <a:pPr>
              <a:buClr>
                <a:schemeClr val="tx2">
                  <a:lumMod val="75000"/>
                </a:schemeClr>
              </a:buClr>
            </a:pPr>
            <a:r>
              <a:rPr lang="sk-SK" sz="1200" dirty="0"/>
              <a:t>Zásoba a kvalita humusu v našich orných pôdach nie je uspokojivá a dostala sa aj v niektorých najprodukčnejších oblastiach na nízku úroveň. Nie najvhodnejšia skladba rastlinnej výroby a nízka intenzita hnojenia organickými hnojivami spôsobili stagnáciu až pokles úrodnosti aj najkvalitnejších pôd. Používanie vysokých dávok priemyselných hnojív bez prísunu organickej hmoty do pôdy sa ukázalo ako nesprávne a často aj škodlivé (nahromadenie solí v pôde spôsobuje pokles úrody). Pôda potrebuje organickú hmotu, ktorá limituje biologickú rovnováhu v pôde. Len pri dostatočnom obsahu uhlíka nastáva biologická rovnováha, vzniká </a:t>
            </a:r>
            <a:r>
              <a:rPr lang="sk-SK" sz="1200" b="1" dirty="0"/>
              <a:t>vyvážený stav medzi mineralizáciou a </a:t>
            </a:r>
            <a:r>
              <a:rPr lang="sk-SK" sz="1200" b="1" dirty="0" err="1"/>
              <a:t>humifikáciou</a:t>
            </a:r>
            <a:endParaRPr lang="sk-SK" sz="1200" dirty="0"/>
          </a:p>
          <a:p>
            <a:pPr>
              <a:buClr>
                <a:schemeClr val="tx2">
                  <a:lumMod val="75000"/>
                </a:schemeClr>
              </a:buClr>
            </a:pPr>
            <a:r>
              <a:rPr lang="sk-SK" sz="1200" dirty="0"/>
              <a:t>Z poznatkov o dynamike organickej hmoty obhospodarovaných pôd vyplýva, že treba vychádzať z rýchlosti mineralizácie a </a:t>
            </a:r>
            <a:r>
              <a:rPr lang="sk-SK" sz="1200" dirty="0" err="1"/>
              <a:t>humifikácie</a:t>
            </a:r>
            <a:r>
              <a:rPr lang="sk-SK" sz="1200" dirty="0"/>
              <a:t>, pôvodnej zásoby humusu, koreňových </a:t>
            </a:r>
            <a:r>
              <a:rPr lang="sk-SK" sz="1200" dirty="0" err="1"/>
              <a:t>exudátov</a:t>
            </a:r>
            <a:r>
              <a:rPr lang="sk-SK" sz="1200" dirty="0"/>
              <a:t>, pozberových zvyškov a organických hnojív</a:t>
            </a:r>
          </a:p>
          <a:p>
            <a:pPr>
              <a:buClr>
                <a:schemeClr val="tx2">
                  <a:lumMod val="75000"/>
                </a:schemeClr>
              </a:buClr>
            </a:pPr>
            <a:r>
              <a:rPr lang="sk-SK" sz="1200" dirty="0"/>
              <a:t>Primárnym zdrojom </a:t>
            </a:r>
            <a:r>
              <a:rPr lang="sk-SK" sz="1200" b="1" dirty="0" err="1"/>
              <a:t>humusotvorného</a:t>
            </a:r>
            <a:r>
              <a:rPr lang="sk-SK" sz="1200" b="1" dirty="0"/>
              <a:t> materiálu </a:t>
            </a:r>
            <a:r>
              <a:rPr lang="sk-SK" sz="1200" dirty="0"/>
              <a:t>sú na </a:t>
            </a:r>
            <a:r>
              <a:rPr lang="sk-SK" sz="1200" b="1" dirty="0"/>
              <a:t>poľnohospodárskej pôde </a:t>
            </a:r>
            <a:r>
              <a:rPr lang="sk-SK" sz="1200" dirty="0"/>
              <a:t>najmä </a:t>
            </a:r>
            <a:r>
              <a:rPr lang="sk-SK" sz="1200" b="1" dirty="0"/>
              <a:t>pozberové a koreňové zvyšky rastlín</a:t>
            </a:r>
            <a:r>
              <a:rPr lang="sk-SK" sz="1200" dirty="0"/>
              <a:t>. Tieto však kryjú ročnú potrebu organických látok na ornej pôde v závislosti od štruktúry pestovaných plodín iba asi na 50-60 %. Deficit organickej hmoty je nutné doplniť organickými hnojivami.</a:t>
            </a:r>
          </a:p>
          <a:p>
            <a:pPr>
              <a:buClr>
                <a:schemeClr val="tx2">
                  <a:lumMod val="75000"/>
                </a:schemeClr>
              </a:buClr>
            </a:pPr>
            <a:r>
              <a:rPr lang="sk-SK" sz="1200" dirty="0"/>
              <a:t>Významným zdrojom organických látok je </a:t>
            </a:r>
            <a:r>
              <a:rPr lang="sk-SK" sz="1200" b="1" dirty="0"/>
              <a:t>maštaľný hnoj</a:t>
            </a:r>
            <a:r>
              <a:rPr lang="sk-SK" sz="1200" dirty="0"/>
              <a:t>, na regulovanie humusového režimu orných pôd možno využiť aj </a:t>
            </a:r>
            <a:r>
              <a:rPr lang="sk-SK" sz="1200" b="1" dirty="0"/>
              <a:t>hnojovicu</a:t>
            </a:r>
            <a:endParaRPr lang="sk-SK" sz="1200" dirty="0"/>
          </a:p>
          <a:p>
            <a:pPr>
              <a:buClr>
                <a:schemeClr val="tx2">
                  <a:lumMod val="75000"/>
                </a:schemeClr>
              </a:buClr>
            </a:pPr>
            <a:r>
              <a:rPr lang="sk-SK" sz="1200" dirty="0"/>
              <a:t>Ďalším zdrojom, ktorým dodávame do pôdy organickú hmotu s minimálnymi nákladmi je priame </a:t>
            </a:r>
            <a:r>
              <a:rPr lang="sk-SK" sz="1200" b="1" dirty="0"/>
              <a:t>hnojenie slamou </a:t>
            </a:r>
            <a:r>
              <a:rPr lang="sk-SK" sz="1200" dirty="0"/>
              <a:t>(včítane kukuričia). Je však dôležité vzhľadom na široký pomer C : N v tomto zdroji (80 - 90 : 1) vyrovnať deficit dusíka, aby pri mikrobiálnom rozklade slamy nedochádzalo k zníženiu prístupného dusíka v pôde. Prihnojenie zapravenej slamy dusíkom a fosforom tiež zintenzívňuje procesy premeny slamy</a:t>
            </a:r>
          </a:p>
          <a:p>
            <a:pPr>
              <a:buClr>
                <a:schemeClr val="tx2">
                  <a:lumMod val="75000"/>
                </a:schemeClr>
              </a:buClr>
            </a:pPr>
            <a:r>
              <a:rPr lang="sk-SK" sz="1200" b="1" dirty="0"/>
              <a:t>Hnojenie zelenou </a:t>
            </a:r>
            <a:r>
              <a:rPr lang="sk-SK" sz="1200" b="1" dirty="0" err="1"/>
              <a:t>fytomasou</a:t>
            </a:r>
            <a:r>
              <a:rPr lang="sk-SK" sz="1200" b="1" dirty="0"/>
              <a:t> </a:t>
            </a:r>
            <a:r>
              <a:rPr lang="sk-SK" sz="1200" dirty="0"/>
              <a:t>je veľmi účinné zúrodňovacie opatrenie na všetkých pôdach, ktorým sa nahrádza nedostatok maštaľného hnoja. Mimoriadne uplatnenie má mať predovšetkým v špecializovaných poľnohospodárskych podnikoch bez živočíšnej výroby, ale aj na honoch s nízkou produkčnou schopnosťou, alebo osevných postupoch s vysokým zastúpením obilnín. Zvlášť významné je hnojenie zelenou organickou hmotou v pásmach hygienickej ochrany vôd</a:t>
            </a:r>
          </a:p>
          <a:p>
            <a:pPr>
              <a:buClr>
                <a:schemeClr val="tx2">
                  <a:lumMod val="75000"/>
                </a:schemeClr>
              </a:buClr>
            </a:pPr>
            <a:r>
              <a:rPr lang="sk-SK" sz="1200" dirty="0"/>
              <a:t>Doplnkom hospodárskych organických hnojív môžu byť </a:t>
            </a:r>
            <a:r>
              <a:rPr lang="sk-SK" sz="1200" b="1" dirty="0"/>
              <a:t>priemyselné komposty</a:t>
            </a:r>
            <a:r>
              <a:rPr lang="sk-SK" sz="1200" dirty="0"/>
              <a:t>, pri výrobe ktorých sa používa rašelina a rozličné druhy domového i priemyselného odpadu</a:t>
            </a:r>
          </a:p>
          <a:p>
            <a:pPr>
              <a:buClr>
                <a:schemeClr val="tx2">
                  <a:lumMod val="75000"/>
                </a:schemeClr>
              </a:buClr>
            </a:pPr>
            <a:r>
              <a:rPr lang="sk-SK" sz="1200" dirty="0"/>
              <a:t>Ak sa zvolia správne sústavy hospodárenia (štruktúra zastúpenia plodín v osevnom postupe), systematické hnojenie organickými hnojivami (na podklade poznania zásoby humusu a jeho kvality v konkrétnych pôdach) ako aj cieľavedomé používanie minerálnych hnojív, nedochádza k úbytku organickej hmoty a zaznamenáva sa mierny vzostup humusu</a:t>
            </a:r>
          </a:p>
          <a:p>
            <a:pPr>
              <a:buClr>
                <a:schemeClr val="tx2">
                  <a:lumMod val="75000"/>
                </a:schemeClr>
              </a:buClr>
            </a:pPr>
            <a:endParaRPr lang="sk-SK" sz="1200" dirty="0"/>
          </a:p>
        </p:txBody>
      </p:sp>
    </p:spTree>
    <p:extLst>
      <p:ext uri="{BB962C8B-B14F-4D97-AF65-F5344CB8AC3E}">
        <p14:creationId xmlns:p14="http://schemas.microsoft.com/office/powerpoint/2010/main" val="3502952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32209-5E42-21F9-7E73-3E9014E8C2A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F0608CC-9323-E47F-1B32-756CE74C4E8D}"/>
              </a:ext>
            </a:extLst>
          </p:cNvPr>
          <p:cNvSpPr>
            <a:spLocks noGrp="1"/>
          </p:cNvSpPr>
          <p:nvPr>
            <p:ph type="title"/>
          </p:nvPr>
        </p:nvSpPr>
        <p:spPr>
          <a:xfrm>
            <a:off x="391297" y="251750"/>
            <a:ext cx="10119674" cy="694812"/>
          </a:xfrm>
        </p:spPr>
        <p:txBody>
          <a:bodyPr>
            <a:normAutofit/>
          </a:bodyPr>
          <a:lstStyle/>
          <a:p>
            <a:r>
              <a:rPr lang="sk-SK" sz="3200" b="1" dirty="0"/>
              <a:t>Chemické vlastnosti pôdy </a:t>
            </a:r>
            <a:endParaRPr lang="fr-FR" sz="3200" b="1" dirty="0"/>
          </a:p>
        </p:txBody>
      </p:sp>
      <p:sp>
        <p:nvSpPr>
          <p:cNvPr id="7" name="Zástupný objekt pre obsah 2">
            <a:extLst>
              <a:ext uri="{FF2B5EF4-FFF2-40B4-BE49-F238E27FC236}">
                <a16:creationId xmlns:a16="http://schemas.microsoft.com/office/drawing/2014/main" id="{4661E45F-229C-B3F7-8045-126637B4771B}"/>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400" dirty="0"/>
              <a:t>Pretože pôda je viacfázová sústava, jej chemické vlastnosti môžeme charakterizovať chemickým zložením jednotlivých fáz, ako aj charakterom pomerne zložitých reakcií, ktoré neustále prebiehajú medzi jednotlivými fázami, najmä reakcií, ktoré prebiehajú medzi pôdnym roztokom a koloidnou časťou pôdy a tých, ktoré prebiehajú medzi pôdou a koreňovou sústavou rastlín</a:t>
            </a:r>
          </a:p>
          <a:p>
            <a:pPr>
              <a:lnSpc>
                <a:spcPct val="150000"/>
              </a:lnSpc>
              <a:buClr>
                <a:schemeClr val="tx2">
                  <a:lumMod val="75000"/>
                </a:schemeClr>
              </a:buClr>
            </a:pPr>
            <a:r>
              <a:rPr lang="sk-SK" sz="1400" dirty="0"/>
              <a:t>Chemické vlastnosti môžeme rozdeliť na:</a:t>
            </a:r>
          </a:p>
          <a:p>
            <a:pPr lvl="1">
              <a:lnSpc>
                <a:spcPct val="150000"/>
              </a:lnSpc>
              <a:buClr>
                <a:schemeClr val="tx2">
                  <a:lumMod val="75000"/>
                </a:schemeClr>
              </a:buClr>
            </a:pPr>
            <a:r>
              <a:rPr lang="sk-SK" sz="1400" b="1" dirty="0"/>
              <a:t>chemické zloženie minerálneho podielu pôdy</a:t>
            </a:r>
          </a:p>
          <a:p>
            <a:pPr lvl="1">
              <a:lnSpc>
                <a:spcPct val="150000"/>
              </a:lnSpc>
              <a:buClr>
                <a:schemeClr val="tx2">
                  <a:lumMod val="75000"/>
                </a:schemeClr>
              </a:buClr>
            </a:pPr>
            <a:r>
              <a:rPr lang="sk-SK" sz="1400" b="1" dirty="0"/>
              <a:t>organický podiel pôdy </a:t>
            </a:r>
            <a:r>
              <a:rPr lang="sk-SK" sz="1400" dirty="0"/>
              <a:t>(obsah humusu a jeho kvalitatívne zloženie)</a:t>
            </a:r>
          </a:p>
          <a:p>
            <a:pPr lvl="1">
              <a:lnSpc>
                <a:spcPct val="150000"/>
              </a:lnSpc>
              <a:buClr>
                <a:schemeClr val="tx2">
                  <a:lumMod val="75000"/>
                </a:schemeClr>
              </a:buClr>
            </a:pPr>
            <a:r>
              <a:rPr lang="sk-SK" sz="1400" b="1" dirty="0"/>
              <a:t>sorpčnú schopnosť pôdy a charakter sorpčného komplexu</a:t>
            </a:r>
          </a:p>
          <a:p>
            <a:pPr lvl="1">
              <a:lnSpc>
                <a:spcPct val="150000"/>
              </a:lnSpc>
              <a:buClr>
                <a:schemeClr val="tx2">
                  <a:lumMod val="75000"/>
                </a:schemeClr>
              </a:buClr>
            </a:pPr>
            <a:r>
              <a:rPr lang="sk-SK" sz="1400" b="1" dirty="0"/>
              <a:t>pôdnu reakciu a tlmivú schopnosť pôdy</a:t>
            </a:r>
          </a:p>
          <a:p>
            <a:pPr lvl="1">
              <a:lnSpc>
                <a:spcPct val="150000"/>
              </a:lnSpc>
              <a:buClr>
                <a:schemeClr val="tx2">
                  <a:lumMod val="75000"/>
                </a:schemeClr>
              </a:buClr>
            </a:pPr>
            <a:r>
              <a:rPr lang="sk-SK" sz="1400" b="1" dirty="0"/>
              <a:t>obsah uhličitanov v pôde</a:t>
            </a:r>
          </a:p>
          <a:p>
            <a:pPr lvl="1">
              <a:lnSpc>
                <a:spcPct val="150000"/>
              </a:lnSpc>
              <a:buClr>
                <a:schemeClr val="tx2">
                  <a:lumMod val="75000"/>
                </a:schemeClr>
              </a:buClr>
            </a:pPr>
            <a:r>
              <a:rPr lang="sk-SK" sz="1400" b="1" dirty="0"/>
              <a:t>oxidačno-redukčný potenciál pôdy </a:t>
            </a:r>
            <a:r>
              <a:rPr lang="sk-SK" sz="1400" dirty="0"/>
              <a:t>(</a:t>
            </a:r>
            <a:r>
              <a:rPr lang="sk-SK" sz="1400" dirty="0" err="1"/>
              <a:t>redox</a:t>
            </a:r>
            <a:r>
              <a:rPr lang="sk-SK" sz="1400" dirty="0"/>
              <a:t> potenciál)</a:t>
            </a:r>
          </a:p>
          <a:p>
            <a:pPr lvl="1">
              <a:lnSpc>
                <a:spcPct val="150000"/>
              </a:lnSpc>
              <a:buClr>
                <a:schemeClr val="tx2">
                  <a:lumMod val="75000"/>
                </a:schemeClr>
              </a:buClr>
            </a:pPr>
            <a:r>
              <a:rPr lang="sk-SK" sz="1400" b="1" dirty="0"/>
              <a:t>chemické zloženie pôdneho roztoku</a:t>
            </a:r>
          </a:p>
        </p:txBody>
      </p:sp>
    </p:spTree>
    <p:extLst>
      <p:ext uri="{BB962C8B-B14F-4D97-AF65-F5344CB8AC3E}">
        <p14:creationId xmlns:p14="http://schemas.microsoft.com/office/powerpoint/2010/main" val="1908559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A5EB7-3280-3E7B-486C-49C9F3BDC43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C120B85-2E8D-B7E3-3FA8-31B469BF01AA}"/>
              </a:ext>
            </a:extLst>
          </p:cNvPr>
          <p:cNvSpPr>
            <a:spLocks noGrp="1"/>
          </p:cNvSpPr>
          <p:nvPr>
            <p:ph type="title"/>
          </p:nvPr>
        </p:nvSpPr>
        <p:spPr>
          <a:xfrm>
            <a:off x="391297" y="251750"/>
            <a:ext cx="10119674" cy="694812"/>
          </a:xfrm>
        </p:spPr>
        <p:txBody>
          <a:bodyPr>
            <a:normAutofit/>
          </a:bodyPr>
          <a:lstStyle/>
          <a:p>
            <a:r>
              <a:rPr lang="sk-SK" sz="3200" b="1" dirty="0"/>
              <a:t>Chemické zloženie minerálneho podielu pôdy</a:t>
            </a:r>
            <a:endParaRPr lang="fr-FR" sz="3200" b="1" dirty="0"/>
          </a:p>
        </p:txBody>
      </p:sp>
      <p:sp>
        <p:nvSpPr>
          <p:cNvPr id="7" name="Zástupný objekt pre obsah 2">
            <a:extLst>
              <a:ext uri="{FF2B5EF4-FFF2-40B4-BE49-F238E27FC236}">
                <a16:creationId xmlns:a16="http://schemas.microsoft.com/office/drawing/2014/main" id="{CA6E7228-A5B2-51FE-00AE-B9F9F99225E1}"/>
              </a:ext>
            </a:extLst>
          </p:cNvPr>
          <p:cNvSpPr>
            <a:spLocks noGrp="1"/>
          </p:cNvSpPr>
          <p:nvPr>
            <p:ph idx="1"/>
          </p:nvPr>
        </p:nvSpPr>
        <p:spPr>
          <a:xfrm>
            <a:off x="391297" y="1097280"/>
            <a:ext cx="11046323" cy="5510492"/>
          </a:xfrm>
        </p:spPr>
        <p:txBody>
          <a:bodyPr>
            <a:noAutofit/>
          </a:bodyPr>
          <a:lstStyle/>
          <a:p>
            <a:pPr>
              <a:lnSpc>
                <a:spcPct val="150000"/>
              </a:lnSpc>
              <a:buClr>
                <a:schemeClr val="tx2">
                  <a:lumMod val="75000"/>
                </a:schemeClr>
              </a:buClr>
            </a:pPr>
            <a:r>
              <a:rPr lang="sk-SK" sz="1400" dirty="0"/>
              <a:t>Chemické zloženie minerálneho podielu pôdy závisí od charakteru horniny, z ktorej pôda vznikla a od charakteru </a:t>
            </a:r>
            <a:r>
              <a:rPr lang="sk-SK" sz="1400" dirty="0" err="1"/>
              <a:t>pôdotvorného</a:t>
            </a:r>
            <a:r>
              <a:rPr lang="sk-SK" sz="1400" dirty="0"/>
              <a:t> procesu</a:t>
            </a:r>
          </a:p>
          <a:p>
            <a:pPr>
              <a:lnSpc>
                <a:spcPct val="150000"/>
              </a:lnSpc>
              <a:buClr>
                <a:schemeClr val="tx2">
                  <a:lumMod val="75000"/>
                </a:schemeClr>
              </a:buClr>
            </a:pPr>
            <a:r>
              <a:rPr lang="sk-SK" sz="1400" dirty="0"/>
              <a:t>Totálny (celkový) chemický rozbor minerálnej časti pôdy poskytuje informácie o tzv. </a:t>
            </a:r>
            <a:r>
              <a:rPr lang="sk-SK" sz="1400" b="1" dirty="0"/>
              <a:t>minerálnej sile pôdy </a:t>
            </a:r>
            <a:r>
              <a:rPr lang="sk-SK" sz="1400" dirty="0"/>
              <a:t>(horniny)</a:t>
            </a:r>
          </a:p>
          <a:p>
            <a:pPr>
              <a:lnSpc>
                <a:spcPct val="150000"/>
              </a:lnSpc>
              <a:buClr>
                <a:schemeClr val="tx2">
                  <a:lumMod val="75000"/>
                </a:schemeClr>
              </a:buClr>
            </a:pPr>
            <a:r>
              <a:rPr lang="sk-SK" sz="1400" dirty="0"/>
              <a:t>Stupeň minerálnej sily pôdy posudzujeme aj na základe pomeru </a:t>
            </a:r>
            <a:r>
              <a:rPr lang="sk-SK" sz="1400" dirty="0" err="1"/>
              <a:t>zvetrateľného</a:t>
            </a:r>
            <a:r>
              <a:rPr lang="sk-SK" sz="1400" dirty="0"/>
              <a:t> minerálneho podielu s obsahom dôležitých biogénnych prvkov k celkovému minerálnemu podielu</a:t>
            </a:r>
          </a:p>
          <a:p>
            <a:pPr>
              <a:lnSpc>
                <a:spcPct val="150000"/>
              </a:lnSpc>
              <a:buClr>
                <a:schemeClr val="tx2">
                  <a:lumMod val="75000"/>
                </a:schemeClr>
              </a:buClr>
            </a:pPr>
            <a:r>
              <a:rPr lang="sk-SK" sz="1400" dirty="0"/>
              <a:t>Chemické zloženie minerálneho podielu slúži aj na zistenie stupňa zvetrávania horniny, zistenie procesov </a:t>
            </a:r>
            <a:r>
              <a:rPr lang="sk-SK" sz="1400" b="1" dirty="0" err="1"/>
              <a:t>translokácie</a:t>
            </a:r>
            <a:r>
              <a:rPr lang="sk-SK" sz="1400" b="1" dirty="0"/>
              <a:t> </a:t>
            </a:r>
            <a:r>
              <a:rPr lang="sk-SK" sz="1400" dirty="0"/>
              <a:t>a </a:t>
            </a:r>
            <a:r>
              <a:rPr lang="sk-SK" sz="1400" b="1" dirty="0"/>
              <a:t>akumulácie </a:t>
            </a:r>
            <a:r>
              <a:rPr lang="sk-SK" sz="1400" dirty="0"/>
              <a:t>látok</a:t>
            </a:r>
          </a:p>
          <a:p>
            <a:pPr>
              <a:lnSpc>
                <a:spcPct val="150000"/>
              </a:lnSpc>
              <a:buClr>
                <a:schemeClr val="tx2">
                  <a:lumMod val="75000"/>
                </a:schemeClr>
              </a:buClr>
            </a:pPr>
            <a:r>
              <a:rPr lang="sk-SK" sz="1400" b="1" dirty="0"/>
              <a:t>Zlúčeniny železa </a:t>
            </a:r>
            <a:r>
              <a:rPr lang="sk-SK" sz="1400" dirty="0"/>
              <a:t>v pôde sú </a:t>
            </a:r>
            <a:r>
              <a:rPr lang="sk-SK" sz="1400" b="1" dirty="0"/>
              <a:t>indikátormi drenážnych </a:t>
            </a:r>
            <a:r>
              <a:rPr lang="sk-SK" sz="1400" dirty="0"/>
              <a:t>a </a:t>
            </a:r>
            <a:r>
              <a:rPr lang="sk-SK" sz="1400" b="1" dirty="0"/>
              <a:t>zvetrávacích </a:t>
            </a:r>
            <a:r>
              <a:rPr lang="sk-SK" sz="1400" dirty="0"/>
              <a:t>podmienok. Okrem toho silne ovplyvňujú pôdnu štruktúru a farbu pôdy - železo v dôsledku hydrolýzy prispieva k </a:t>
            </a:r>
            <a:r>
              <a:rPr lang="sk-SK" sz="1400" dirty="0" err="1"/>
              <a:t>okyseľovaniu</a:t>
            </a:r>
            <a:r>
              <a:rPr lang="sk-SK" sz="1400" dirty="0"/>
              <a:t> pôdy</a:t>
            </a:r>
          </a:p>
          <a:p>
            <a:pPr>
              <a:lnSpc>
                <a:spcPct val="150000"/>
              </a:lnSpc>
              <a:buClr>
                <a:schemeClr val="tx2">
                  <a:lumMod val="75000"/>
                </a:schemeClr>
              </a:buClr>
            </a:pPr>
            <a:r>
              <a:rPr lang="sk-SK" sz="1400" dirty="0"/>
              <a:t>K najrozšírenejším prvkom v pôde patrí </a:t>
            </a:r>
            <a:r>
              <a:rPr lang="sk-SK" sz="1400" b="1" dirty="0"/>
              <a:t>hliník - </a:t>
            </a:r>
            <a:r>
              <a:rPr lang="sk-SK" sz="1400" dirty="0"/>
              <a:t>Výmenný hliník škodlivo pôsobí na rastliny - ovplyvňuje rast koreňov a prebytok Al3+ akumulovaný v koreňoch znižuje ich kapacitu pre </a:t>
            </a:r>
            <a:r>
              <a:rPr lang="sk-SK" sz="1400" dirty="0" err="1"/>
              <a:t>translokáciu</a:t>
            </a:r>
            <a:r>
              <a:rPr lang="sk-SK" sz="1400" dirty="0"/>
              <a:t> fosforu - výmenný Al3+ </a:t>
            </a:r>
            <a:r>
              <a:rPr lang="sk-SK" sz="1400" b="1" dirty="0"/>
              <a:t>indikuje </a:t>
            </a:r>
            <a:r>
              <a:rPr lang="sk-SK" sz="1400" dirty="0"/>
              <a:t>stupeň </a:t>
            </a:r>
            <a:r>
              <a:rPr lang="sk-SK" sz="1400" b="1" dirty="0"/>
              <a:t>degradácie pôdy</a:t>
            </a:r>
          </a:p>
          <a:p>
            <a:pPr>
              <a:lnSpc>
                <a:spcPct val="150000"/>
              </a:lnSpc>
              <a:buClr>
                <a:schemeClr val="tx2">
                  <a:lumMod val="75000"/>
                </a:schemeClr>
              </a:buClr>
            </a:pPr>
            <a:r>
              <a:rPr lang="sk-SK" sz="1400" dirty="0"/>
              <a:t>Hliník má schopnosť meniť náboj v závislosti od reakcie prostredia. </a:t>
            </a:r>
            <a:r>
              <a:rPr lang="sk-SK" sz="1400" dirty="0" err="1"/>
              <a:t>Desorbované</a:t>
            </a:r>
            <a:r>
              <a:rPr lang="sk-SK" sz="1400" dirty="0"/>
              <a:t> ióny Al3+ hydrolyzujú, a tým podmieňujú </a:t>
            </a:r>
            <a:r>
              <a:rPr lang="sk-SK" sz="1400" dirty="0" err="1"/>
              <a:t>acidifikáciu</a:t>
            </a:r>
            <a:r>
              <a:rPr lang="sk-SK" sz="1400" dirty="0"/>
              <a:t> pôd</a:t>
            </a:r>
          </a:p>
          <a:p>
            <a:pPr>
              <a:lnSpc>
                <a:spcPct val="150000"/>
              </a:lnSpc>
              <a:buClr>
                <a:schemeClr val="tx2">
                  <a:lumMod val="75000"/>
                </a:schemeClr>
              </a:buClr>
            </a:pPr>
            <a:endParaRPr lang="sk-SK" sz="1400" dirty="0"/>
          </a:p>
        </p:txBody>
      </p:sp>
    </p:spTree>
    <p:extLst>
      <p:ext uri="{BB962C8B-B14F-4D97-AF65-F5344CB8AC3E}">
        <p14:creationId xmlns:p14="http://schemas.microsoft.com/office/powerpoint/2010/main" val="37781018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9F68-9425-9784-2250-5020BB90990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9FC398E-CD24-6BAD-73FE-0C7C6D19C243}"/>
              </a:ext>
            </a:extLst>
          </p:cNvPr>
          <p:cNvSpPr>
            <a:spLocks noGrp="1"/>
          </p:cNvSpPr>
          <p:nvPr>
            <p:ph type="title"/>
          </p:nvPr>
        </p:nvSpPr>
        <p:spPr>
          <a:xfrm>
            <a:off x="391297" y="251750"/>
            <a:ext cx="10119674" cy="694812"/>
          </a:xfrm>
        </p:spPr>
        <p:txBody>
          <a:bodyPr>
            <a:normAutofit/>
          </a:bodyPr>
          <a:lstStyle/>
          <a:p>
            <a:r>
              <a:rPr lang="sk-SK" sz="3200" b="1" dirty="0"/>
              <a:t>Pôdne koloidy</a:t>
            </a:r>
          </a:p>
        </p:txBody>
      </p:sp>
      <p:sp>
        <p:nvSpPr>
          <p:cNvPr id="7" name="Zástupný objekt pre obsah 2">
            <a:extLst>
              <a:ext uri="{FF2B5EF4-FFF2-40B4-BE49-F238E27FC236}">
                <a16:creationId xmlns:a16="http://schemas.microsoft.com/office/drawing/2014/main" id="{EE105035-2B56-38D3-C47C-47F5D85C0FF5}"/>
              </a:ext>
            </a:extLst>
          </p:cNvPr>
          <p:cNvSpPr>
            <a:spLocks noGrp="1"/>
          </p:cNvSpPr>
          <p:nvPr>
            <p:ph idx="1"/>
          </p:nvPr>
        </p:nvSpPr>
        <p:spPr>
          <a:xfrm>
            <a:off x="391297" y="840259"/>
            <a:ext cx="11046323" cy="5767513"/>
          </a:xfrm>
        </p:spPr>
        <p:txBody>
          <a:bodyPr>
            <a:noAutofit/>
          </a:bodyPr>
          <a:lstStyle/>
          <a:p>
            <a:pPr>
              <a:buClr>
                <a:schemeClr val="tx2">
                  <a:lumMod val="75000"/>
                </a:schemeClr>
              </a:buClr>
            </a:pPr>
            <a:r>
              <a:rPr lang="sk-SK" sz="1100" dirty="0"/>
              <a:t>Pre pôdu je charakteristický výskyt pôdnych koloidov, ktoré majú významnú úlohu pri </a:t>
            </a:r>
            <a:r>
              <a:rPr lang="sk-SK" sz="1100" dirty="0" err="1"/>
              <a:t>iónovýmenných</a:t>
            </a:r>
            <a:r>
              <a:rPr lang="sk-SK" sz="1100" dirty="0"/>
              <a:t> reakciách. </a:t>
            </a:r>
            <a:br>
              <a:rPr lang="sk-SK" sz="1100" dirty="0"/>
            </a:br>
            <a:r>
              <a:rPr lang="sk-SK" sz="1100" dirty="0"/>
              <a:t>Nositeľmi </a:t>
            </a:r>
            <a:r>
              <a:rPr lang="sk-SK" sz="1100" dirty="0" err="1"/>
              <a:t>iónovýmenných</a:t>
            </a:r>
            <a:r>
              <a:rPr lang="sk-SK" sz="1100" dirty="0"/>
              <a:t> reakcií sú koloidné častice, ktoré majú veľkosť v rozmedzí 0,1 </a:t>
            </a:r>
            <a:r>
              <a:rPr lang="el-GR" sz="1100" dirty="0"/>
              <a:t>μ</a:t>
            </a:r>
            <a:r>
              <a:rPr lang="sk-SK" sz="1100" dirty="0"/>
              <a:t>m až 1 nm. </a:t>
            </a:r>
            <a:br>
              <a:rPr lang="sk-SK" sz="1100" dirty="0"/>
            </a:br>
            <a:r>
              <a:rPr lang="sk-SK" sz="1100" dirty="0"/>
              <a:t>Je pre </a:t>
            </a:r>
            <a:r>
              <a:rPr lang="sk-SK" sz="1100" dirty="0" err="1"/>
              <a:t>ne</a:t>
            </a:r>
            <a:r>
              <a:rPr lang="sk-SK" sz="1100" dirty="0"/>
              <a:t> charakteristický veľký merný povrch a veľká povrchová energia, a preto sa u nich najsilnejšie uplatňujú </a:t>
            </a:r>
            <a:br>
              <a:rPr lang="sk-SK" sz="1100" dirty="0"/>
            </a:br>
            <a:r>
              <a:rPr lang="sk-SK" sz="1100" dirty="0"/>
              <a:t>povrchové javy. </a:t>
            </a:r>
            <a:r>
              <a:rPr lang="sk-SK" sz="1100" b="1" dirty="0"/>
              <a:t>Sú podstatou sorpčných vlastností pôdy</a:t>
            </a:r>
          </a:p>
          <a:p>
            <a:pPr>
              <a:buClr>
                <a:schemeClr val="tx2">
                  <a:lumMod val="75000"/>
                </a:schemeClr>
              </a:buClr>
            </a:pPr>
            <a:r>
              <a:rPr lang="sk-SK" sz="1100" dirty="0"/>
              <a:t>Koloidné systémy v pôdach môžu byť tvorené </a:t>
            </a:r>
            <a:r>
              <a:rPr lang="sk-SK" sz="1100" b="1" dirty="0"/>
              <a:t>kremičitanmi a </a:t>
            </a:r>
            <a:r>
              <a:rPr lang="sk-SK" sz="1100" b="1" dirty="0" err="1"/>
              <a:t>hlinitokremičitanmi</a:t>
            </a:r>
            <a:r>
              <a:rPr lang="sk-SK" sz="1100" b="1" dirty="0"/>
              <a:t> </a:t>
            </a:r>
            <a:r>
              <a:rPr lang="sk-SK" sz="1100" dirty="0"/>
              <a:t>(čiastočky sekundárnych minerálov </a:t>
            </a:r>
            <a:br>
              <a:rPr lang="sk-SK" sz="1100" dirty="0"/>
            </a:br>
            <a:r>
              <a:rPr lang="sk-SK" sz="1100" b="1" dirty="0"/>
              <a:t>kaolinit, </a:t>
            </a:r>
            <a:r>
              <a:rPr lang="sk-SK" sz="1100" b="1" dirty="0" err="1"/>
              <a:t>montmorillonit</a:t>
            </a:r>
            <a:r>
              <a:rPr lang="sk-SK" sz="1100" b="1" dirty="0"/>
              <a:t> a </a:t>
            </a:r>
            <a:r>
              <a:rPr lang="sk-SK" sz="1100" b="1" dirty="0" err="1"/>
              <a:t>illit</a:t>
            </a:r>
            <a:r>
              <a:rPr lang="sk-SK" sz="1100" dirty="0"/>
              <a:t>), hydratovanými oxidmi, fosforečnanmi alebo </a:t>
            </a:r>
            <a:r>
              <a:rPr lang="sk-SK" sz="1100" b="1" dirty="0"/>
              <a:t>organickými koloidmi</a:t>
            </a:r>
            <a:r>
              <a:rPr lang="sk-SK" sz="1100" dirty="0"/>
              <a:t> – môže ísť o čiastočky </a:t>
            </a:r>
            <a:br>
              <a:rPr lang="sk-SK" sz="1100" dirty="0"/>
            </a:br>
            <a:r>
              <a:rPr lang="sk-SK" sz="1100" dirty="0"/>
              <a:t>bielkovín, enzýmov, pektínov, celulózy, chitínu, škrobu</a:t>
            </a:r>
          </a:p>
          <a:p>
            <a:pPr>
              <a:buClr>
                <a:schemeClr val="tx2">
                  <a:lumMod val="75000"/>
                </a:schemeClr>
              </a:buClr>
            </a:pPr>
            <a:r>
              <a:rPr lang="sk-SK" sz="1100" dirty="0"/>
              <a:t>Povrch koloidných častíc môže byť polárny, nepolárny alebo heterogénny. </a:t>
            </a:r>
            <a:br>
              <a:rPr lang="sk-SK" sz="1100" dirty="0"/>
            </a:br>
            <a:r>
              <a:rPr lang="sk-SK" sz="1100" dirty="0"/>
              <a:t>Miesta s polárnymi skupinami na heterogénnom povrchu sa nazývajú aktívne centrá.</a:t>
            </a:r>
          </a:p>
          <a:p>
            <a:pPr>
              <a:buClr>
                <a:schemeClr val="tx2">
                  <a:lumMod val="75000"/>
                </a:schemeClr>
              </a:buClr>
            </a:pPr>
            <a:r>
              <a:rPr lang="sk-SK" sz="1100" b="1" dirty="0"/>
              <a:t>Koloidná </a:t>
            </a:r>
            <a:r>
              <a:rPr lang="sk-SK" sz="1100" b="1" dirty="0" err="1"/>
              <a:t>micela</a:t>
            </a:r>
            <a:r>
              <a:rPr lang="sk-SK" sz="1100" b="1" dirty="0"/>
              <a:t> </a:t>
            </a:r>
            <a:r>
              <a:rPr lang="sk-SK" sz="1100" dirty="0"/>
              <a:t>je tvorená </a:t>
            </a:r>
            <a:r>
              <a:rPr lang="sk-SK" sz="1100" b="1" dirty="0"/>
              <a:t>pevným jadrom </a:t>
            </a:r>
            <a:r>
              <a:rPr lang="sk-SK" sz="1100" dirty="0"/>
              <a:t>a </a:t>
            </a:r>
            <a:r>
              <a:rPr lang="sk-SK" sz="1100" b="1" dirty="0"/>
              <a:t>polárnym povrchom</a:t>
            </a:r>
            <a:r>
              <a:rPr lang="sk-SK" sz="1100" dirty="0"/>
              <a:t>. Polárne skupiny sa orientujú do kvapalnej fázy a tvoria tzv. konštitučnú nabíjaciu vrstvu. Elektrický náboj na povrchu </a:t>
            </a:r>
            <a:r>
              <a:rPr lang="sk-SK" sz="1100" dirty="0" err="1"/>
              <a:t>micely</a:t>
            </a:r>
            <a:r>
              <a:rPr lang="sk-SK" sz="1100" dirty="0"/>
              <a:t> môže byť kladný alebo záporný a je kompenzovaný opačne nabitými iónmi v kompenzačnej vrstve. Posledné dve tvoria elektrickú </a:t>
            </a:r>
            <a:r>
              <a:rPr lang="sk-SK" sz="1100" dirty="0" err="1"/>
              <a:t>dvojvrstvu</a:t>
            </a:r>
            <a:r>
              <a:rPr lang="sk-SK" sz="1100" dirty="0"/>
              <a:t>. Veľkosť povrchu a náboja určuje sorpčnú schopnosť </a:t>
            </a:r>
            <a:r>
              <a:rPr lang="sk-SK" sz="1100" dirty="0" err="1"/>
              <a:t>micely</a:t>
            </a:r>
            <a:endParaRPr lang="sk-SK" sz="1100" dirty="0"/>
          </a:p>
          <a:p>
            <a:pPr>
              <a:buClr>
                <a:schemeClr val="tx2">
                  <a:lumMod val="75000"/>
                </a:schemeClr>
              </a:buClr>
            </a:pPr>
            <a:r>
              <a:rPr lang="sk-SK" sz="1100" dirty="0"/>
              <a:t>Zastúpenie koloidných častíc v pôdnej hmote umožňuje pôde zadržiavať zlúčeniny alebo ich časti nachádzajúce sa v rozpustnom stave a koloidno-disperzné častice minerálnych a organických zlúčenín. Sorpčné vlastnosti koloidov sú funkciou ich veľkého merného povrchu a vysokej povrchovej energie</a:t>
            </a:r>
          </a:p>
          <a:p>
            <a:pPr>
              <a:buClr>
                <a:schemeClr val="tx2">
                  <a:lumMod val="75000"/>
                </a:schemeClr>
              </a:buClr>
            </a:pPr>
            <a:r>
              <a:rPr lang="sk-SK" sz="1100" b="1" dirty="0"/>
              <a:t>Koloidy </a:t>
            </a:r>
            <a:r>
              <a:rPr lang="sk-SK" sz="1100" b="1" dirty="0" err="1"/>
              <a:t>alumosilikátového</a:t>
            </a:r>
            <a:r>
              <a:rPr lang="sk-SK" sz="1100" b="1" dirty="0"/>
              <a:t> a silikátového pôvodu </a:t>
            </a:r>
            <a:r>
              <a:rPr lang="sk-SK" sz="1100" dirty="0"/>
              <a:t>vznikajú pri zvetrávaní </a:t>
            </a:r>
            <a:r>
              <a:rPr lang="sk-SK" sz="1100" dirty="0" err="1"/>
              <a:t>dispergáciou</a:t>
            </a:r>
            <a:r>
              <a:rPr lang="sk-SK" sz="1100" dirty="0"/>
              <a:t>, termickou dezintegráciou (rozdrobovaním) a štiepením minerálov. Tvorbu koloidov uvedeného pôvodu urýchľujú reakcie hydrolýzy, hydratácie a oxidácie minerálov</a:t>
            </a:r>
          </a:p>
          <a:p>
            <a:pPr>
              <a:buClr>
                <a:schemeClr val="tx2">
                  <a:lumMod val="75000"/>
                </a:schemeClr>
              </a:buClr>
            </a:pPr>
            <a:r>
              <a:rPr lang="sk-SK" sz="1100" b="1" dirty="0"/>
              <a:t>Koloidy hydratovaných oxidov </a:t>
            </a:r>
            <a:r>
              <a:rPr lang="sk-SK" sz="1100" dirty="0"/>
              <a:t>vznikajú asociáciou (spojovaním) molekúl hydroxidov uvoľnených pri zvetrávaní. Pri asociácii sa uplatňujú reakcie polymerizácie a kondenzácie a čiastočnej dehydratácie</a:t>
            </a:r>
          </a:p>
          <a:p>
            <a:pPr>
              <a:buClr>
                <a:schemeClr val="tx2">
                  <a:lumMod val="75000"/>
                </a:schemeClr>
              </a:buClr>
            </a:pPr>
            <a:r>
              <a:rPr lang="sk-SK" sz="1100" b="1" dirty="0"/>
              <a:t>Organické koloidy </a:t>
            </a:r>
            <a:r>
              <a:rPr lang="sk-SK" sz="1100" dirty="0"/>
              <a:t>vznikajú mikrobiálnou činnosťou ako produkty enzymatickej hydrolýzy rastlinných a živočíšnych zvyškov a makromolekulárne produkty mikrobiálnej syntézy. Asociáciou, polymerizáciou a </a:t>
            </a:r>
            <a:r>
              <a:rPr lang="sk-SK" sz="1100" dirty="0" err="1"/>
              <a:t>polykondenzáciou</a:t>
            </a:r>
            <a:r>
              <a:rPr lang="sk-SK" sz="1100" dirty="0"/>
              <a:t> vznikajú organické agregáty s vlastnosťami koloidov.</a:t>
            </a:r>
          </a:p>
          <a:p>
            <a:pPr>
              <a:buClr>
                <a:schemeClr val="tx2">
                  <a:lumMod val="75000"/>
                </a:schemeClr>
              </a:buClr>
            </a:pPr>
            <a:r>
              <a:rPr lang="sk-SK" sz="1100" b="1" dirty="0"/>
              <a:t>Minerálne koloidy </a:t>
            </a:r>
            <a:r>
              <a:rPr lang="sk-SK" sz="1100" dirty="0"/>
              <a:t>sú v pôde zastúpené podstatne väčším podielom ako organické koloidy. Do skupiny minerálnych koloidov zaraďujeme ílové minerály (prevažne </a:t>
            </a:r>
            <a:r>
              <a:rPr lang="sk-SK" sz="1100" dirty="0" err="1"/>
              <a:t>alumosilikáty</a:t>
            </a:r>
            <a:r>
              <a:rPr lang="sk-SK" sz="1100" dirty="0"/>
              <a:t>), jemno disperzné primárne minerály (silikáty, </a:t>
            </a:r>
            <a:r>
              <a:rPr lang="sk-SK" sz="1100" dirty="0" err="1"/>
              <a:t>alumosilikáty</a:t>
            </a:r>
            <a:r>
              <a:rPr lang="sk-SK" sz="1100" dirty="0"/>
              <a:t>), </a:t>
            </a:r>
            <a:r>
              <a:rPr lang="sk-SK" sz="1100" dirty="0" err="1"/>
              <a:t>polymernú</a:t>
            </a:r>
            <a:r>
              <a:rPr lang="sk-SK" sz="1100" dirty="0"/>
              <a:t> koloidnú kyselinu kremičitú a hydratované </a:t>
            </a:r>
            <a:r>
              <a:rPr lang="sk-SK" sz="1100" dirty="0" err="1"/>
              <a:t>polymerné</a:t>
            </a:r>
            <a:r>
              <a:rPr lang="sk-SK" sz="1100" dirty="0"/>
              <a:t> oxidy hliníka, železa a mangánu.</a:t>
            </a:r>
          </a:p>
          <a:p>
            <a:pPr>
              <a:buClr>
                <a:schemeClr val="tx2">
                  <a:lumMod val="75000"/>
                </a:schemeClr>
              </a:buClr>
            </a:pPr>
            <a:r>
              <a:rPr lang="sk-SK" sz="1100" b="1" dirty="0"/>
              <a:t>Organické koloidy </a:t>
            </a:r>
            <a:r>
              <a:rPr lang="sk-SK" sz="1100" dirty="0"/>
              <a:t>v pôde sú zastúpené hlavne humusovými látkami (</a:t>
            </a:r>
            <a:r>
              <a:rPr lang="sk-SK" sz="1100" dirty="0" err="1"/>
              <a:t>humínové</a:t>
            </a:r>
            <a:r>
              <a:rPr lang="sk-SK" sz="1100" dirty="0"/>
              <a:t> kyseliny, </a:t>
            </a:r>
            <a:r>
              <a:rPr lang="sk-SK" sz="1100" dirty="0" err="1"/>
              <a:t>fulvokyseliny</a:t>
            </a:r>
            <a:r>
              <a:rPr lang="sk-SK" sz="1100" dirty="0"/>
              <a:t>, </a:t>
            </a:r>
            <a:r>
              <a:rPr lang="sk-SK" sz="1100" dirty="0" err="1"/>
              <a:t>humíny</a:t>
            </a:r>
            <a:r>
              <a:rPr lang="sk-SK" sz="1100" dirty="0"/>
              <a:t>) a v menšej miere bielkovinami, </a:t>
            </a:r>
            <a:r>
              <a:rPr lang="sk-SK" sz="1100" dirty="0" err="1"/>
              <a:t>lignínovými</a:t>
            </a:r>
            <a:r>
              <a:rPr lang="sk-SK" sz="1100" dirty="0"/>
              <a:t> látkami, </a:t>
            </a:r>
            <a:r>
              <a:rPr lang="sk-SK" sz="1100" dirty="0" err="1"/>
              <a:t>polyuronidami</a:t>
            </a:r>
            <a:r>
              <a:rPr lang="sk-SK" sz="1100" dirty="0"/>
              <a:t> a i.</a:t>
            </a:r>
          </a:p>
          <a:p>
            <a:pPr>
              <a:buClr>
                <a:schemeClr val="tx2">
                  <a:lumMod val="75000"/>
                </a:schemeClr>
              </a:buClr>
            </a:pPr>
            <a:r>
              <a:rPr lang="sk-SK" sz="1100" b="1" dirty="0"/>
              <a:t>Minerálne a organické koloidy </a:t>
            </a:r>
            <a:r>
              <a:rPr lang="sk-SK" sz="1100" dirty="0"/>
              <a:t>väčšinou nie sú v pôde oddelené, ale vytvárajú veľmi zložitý </a:t>
            </a:r>
            <a:r>
              <a:rPr lang="sk-SK" sz="1100" dirty="0" err="1"/>
              <a:t>organominerálny</a:t>
            </a:r>
            <a:r>
              <a:rPr lang="sk-SK" sz="1100" dirty="0"/>
              <a:t> koloidný komplex. V podstate tým spôsobom, že na povrchu </a:t>
            </a:r>
            <a:r>
              <a:rPr lang="sk-SK" sz="1100" dirty="0" err="1"/>
              <a:t>alumosilikátov</a:t>
            </a:r>
            <a:r>
              <a:rPr lang="sk-SK" sz="1100" dirty="0"/>
              <a:t> sa adsorpčne viaže vrstva hydratovaných </a:t>
            </a:r>
            <a:r>
              <a:rPr lang="sk-SK" sz="1100" dirty="0" err="1"/>
              <a:t>sesquioxidov</a:t>
            </a:r>
            <a:r>
              <a:rPr lang="sk-SK" sz="1100" dirty="0"/>
              <a:t> (Fe2O3, Al2O3) kombinovaných s organickými koloidmi</a:t>
            </a:r>
          </a:p>
        </p:txBody>
      </p:sp>
      <p:pic>
        <p:nvPicPr>
          <p:cNvPr id="4" name="Picture 3" descr="A diagram of a molecule&#10;&#10;AI-generated content may be incorrect.">
            <a:extLst>
              <a:ext uri="{FF2B5EF4-FFF2-40B4-BE49-F238E27FC236}">
                <a16:creationId xmlns:a16="http://schemas.microsoft.com/office/drawing/2014/main" id="{8A831EEB-7544-1EF2-7B2F-8B8124A213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7438" y="250228"/>
            <a:ext cx="3344562" cy="2293414"/>
          </a:xfrm>
          <a:prstGeom prst="rect">
            <a:avLst/>
          </a:prstGeom>
        </p:spPr>
      </p:pic>
    </p:spTree>
    <p:extLst>
      <p:ext uri="{BB962C8B-B14F-4D97-AF65-F5344CB8AC3E}">
        <p14:creationId xmlns:p14="http://schemas.microsoft.com/office/powerpoint/2010/main" val="10378014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05090-9A71-0770-5A3A-42FBE53F136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8B6386C-79BC-9DEA-455B-4E52A4BFBB80}"/>
              </a:ext>
            </a:extLst>
          </p:cNvPr>
          <p:cNvSpPr>
            <a:spLocks noGrp="1"/>
          </p:cNvSpPr>
          <p:nvPr>
            <p:ph type="title"/>
          </p:nvPr>
        </p:nvSpPr>
        <p:spPr>
          <a:xfrm>
            <a:off x="391297" y="251750"/>
            <a:ext cx="10119674" cy="694812"/>
          </a:xfrm>
        </p:spPr>
        <p:txBody>
          <a:bodyPr>
            <a:normAutofit/>
          </a:bodyPr>
          <a:lstStyle/>
          <a:p>
            <a:r>
              <a:rPr lang="sk-SK" sz="3200" b="1" dirty="0"/>
              <a:t>Sorpčná schopnosť pôdy</a:t>
            </a:r>
          </a:p>
        </p:txBody>
      </p:sp>
      <p:sp>
        <p:nvSpPr>
          <p:cNvPr id="7" name="Zástupný objekt pre obsah 2">
            <a:extLst>
              <a:ext uri="{FF2B5EF4-FFF2-40B4-BE49-F238E27FC236}">
                <a16:creationId xmlns:a16="http://schemas.microsoft.com/office/drawing/2014/main" id="{12094850-E049-E36C-A111-ABA92CE7D265}"/>
              </a:ext>
            </a:extLst>
          </p:cNvPr>
          <p:cNvSpPr>
            <a:spLocks noGrp="1"/>
          </p:cNvSpPr>
          <p:nvPr>
            <p:ph idx="1"/>
          </p:nvPr>
        </p:nvSpPr>
        <p:spPr>
          <a:xfrm>
            <a:off x="391297" y="1028700"/>
            <a:ext cx="11046323" cy="5579072"/>
          </a:xfrm>
        </p:spPr>
        <p:txBody>
          <a:bodyPr>
            <a:noAutofit/>
          </a:bodyPr>
          <a:lstStyle/>
          <a:p>
            <a:pPr>
              <a:lnSpc>
                <a:spcPct val="150000"/>
              </a:lnSpc>
              <a:buClr>
                <a:schemeClr val="tx2">
                  <a:lumMod val="75000"/>
                </a:schemeClr>
              </a:buClr>
            </a:pPr>
            <a:r>
              <a:rPr lang="sk-SK" sz="1200" b="1" dirty="0"/>
              <a:t>Sorpčná schopnosť pôdy - </a:t>
            </a:r>
            <a:r>
              <a:rPr lang="sk-SK" sz="1200" dirty="0"/>
              <a:t>Schopnosť pôdy pútať ióny, molekuly rôznych látok z roztoku</a:t>
            </a:r>
          </a:p>
          <a:p>
            <a:pPr>
              <a:lnSpc>
                <a:spcPct val="150000"/>
              </a:lnSpc>
              <a:buClr>
                <a:schemeClr val="tx2">
                  <a:lumMod val="75000"/>
                </a:schemeClr>
              </a:buClr>
            </a:pPr>
            <a:r>
              <a:rPr lang="sk-SK" sz="1200" dirty="0"/>
              <a:t>Formovanie tejto vlastnosti pôdy podmieňuje </a:t>
            </a:r>
            <a:r>
              <a:rPr lang="sk-SK" sz="1200" b="1" dirty="0"/>
              <a:t>pôdny koloidný komplex </a:t>
            </a:r>
            <a:r>
              <a:rPr lang="sk-SK" sz="1200" dirty="0"/>
              <a:t>(minerálny a organický)</a:t>
            </a:r>
          </a:p>
          <a:p>
            <a:pPr>
              <a:lnSpc>
                <a:spcPct val="150000"/>
              </a:lnSpc>
              <a:buClr>
                <a:schemeClr val="tx2">
                  <a:lumMod val="75000"/>
                </a:schemeClr>
              </a:buClr>
            </a:pPr>
            <a:r>
              <a:rPr lang="sk-SK" sz="1200" dirty="0"/>
              <a:t>Hlavné mechanizmy sorpcie v pôde:</a:t>
            </a:r>
          </a:p>
          <a:p>
            <a:pPr lvl="1">
              <a:lnSpc>
                <a:spcPct val="150000"/>
              </a:lnSpc>
              <a:buClr>
                <a:schemeClr val="tx2">
                  <a:lumMod val="75000"/>
                </a:schemeClr>
              </a:buClr>
            </a:pPr>
            <a:r>
              <a:rPr lang="sk-SK" sz="1200" b="1" dirty="0"/>
              <a:t>Mechanická sorpcia - </a:t>
            </a:r>
            <a:r>
              <a:rPr lang="sk-SK" sz="1200" dirty="0"/>
              <a:t>v mechanické </a:t>
            </a:r>
            <a:r>
              <a:rPr lang="sk-SK" sz="1200" b="1" dirty="0"/>
              <a:t>zadržiavanie jemných častíc v pôdnych póroch </a:t>
            </a:r>
            <a:r>
              <a:rPr lang="sk-SK" sz="1200" dirty="0"/>
              <a:t>(závisí od </a:t>
            </a:r>
            <a:r>
              <a:rPr lang="sk-SK" sz="1200" dirty="0" err="1"/>
              <a:t>zrnitostného</a:t>
            </a:r>
            <a:r>
              <a:rPr lang="sk-SK" sz="1200" dirty="0"/>
              <a:t> a agregátového zloženia pôd - pôdy stredne ťažké, ťažké a jemno agregátové sa vyznačujú vyššou mechanickou sorpciou ako pôdy piesočnaté a hrubo agregátové)</a:t>
            </a:r>
          </a:p>
          <a:p>
            <a:pPr lvl="1">
              <a:lnSpc>
                <a:spcPct val="150000"/>
              </a:lnSpc>
              <a:buClr>
                <a:schemeClr val="tx2">
                  <a:lumMod val="75000"/>
                </a:schemeClr>
              </a:buClr>
            </a:pPr>
            <a:r>
              <a:rPr lang="sk-SK" sz="1200" b="1" dirty="0"/>
              <a:t>Fyzikálna sorpcia - </a:t>
            </a:r>
            <a:r>
              <a:rPr lang="sk-SK" sz="1200" dirty="0"/>
              <a:t>súvisí s povrchovými javmi na fázovom rozhraní koloidnej sústavy. Podmienená je voľnou povrchovou energiou, ktorá vzniká na rozhraní pevných častí pôdy a pôdneho roztoku. Prejavuje sa </a:t>
            </a:r>
            <a:r>
              <a:rPr lang="sk-SK" sz="1200" b="1" dirty="0"/>
              <a:t>zväčšovaním </a:t>
            </a:r>
            <a:r>
              <a:rPr lang="sk-SK" sz="1200" dirty="0"/>
              <a:t>(pozitívna sorpcia) alebo </a:t>
            </a:r>
            <a:r>
              <a:rPr lang="sk-SK" sz="1200" b="1" dirty="0"/>
              <a:t>zmenšovaním </a:t>
            </a:r>
            <a:r>
              <a:rPr lang="sk-SK" sz="1200" dirty="0"/>
              <a:t>(negatívna sorpcia) </a:t>
            </a:r>
            <a:r>
              <a:rPr lang="sk-SK" sz="1200" b="1" dirty="0"/>
              <a:t>koncentrácie molekúl </a:t>
            </a:r>
            <a:r>
              <a:rPr lang="sk-SK" sz="1200" dirty="0"/>
              <a:t>na povrchu pevnej fázy a ich poklesom alebo vzostupom v pôdnom roztoku</a:t>
            </a:r>
          </a:p>
          <a:p>
            <a:pPr lvl="1">
              <a:lnSpc>
                <a:spcPct val="150000"/>
              </a:lnSpc>
              <a:buClr>
                <a:schemeClr val="tx2">
                  <a:lumMod val="75000"/>
                </a:schemeClr>
              </a:buClr>
            </a:pPr>
            <a:r>
              <a:rPr lang="sk-SK" sz="1200" b="1" dirty="0"/>
              <a:t>Fyzikálno-chemická</a:t>
            </a:r>
            <a:r>
              <a:rPr lang="sk-SK" sz="1200" dirty="0"/>
              <a:t> </a:t>
            </a:r>
            <a:r>
              <a:rPr lang="sk-SK" sz="1200" b="1" dirty="0"/>
              <a:t>(výmenná) sorpcia - výmena iónov medzi pôdnym koloidným komplexom a pôdnym roztokom</a:t>
            </a:r>
            <a:r>
              <a:rPr lang="sk-SK" sz="1200" dirty="0"/>
              <a:t>, ktorá sa uskutočňuje v ekvivalentných pomeroch. Energia výmeny katiónov závisí od ich mocenstva, atómovej hmotnosti a veľkosti polomeru – najdôležitejšia sorpcia</a:t>
            </a:r>
          </a:p>
          <a:p>
            <a:pPr lvl="1">
              <a:lnSpc>
                <a:spcPct val="150000"/>
              </a:lnSpc>
              <a:buClr>
                <a:schemeClr val="tx2">
                  <a:lumMod val="75000"/>
                </a:schemeClr>
              </a:buClr>
            </a:pPr>
            <a:r>
              <a:rPr lang="sk-SK" sz="1200" b="1" dirty="0"/>
              <a:t>Chemická sorpcia - zadržiavanie </a:t>
            </a:r>
            <a:r>
              <a:rPr lang="sk-SK" sz="1200" dirty="0"/>
              <a:t>tých </a:t>
            </a:r>
            <a:r>
              <a:rPr lang="sk-SK" sz="1200" b="1" dirty="0"/>
              <a:t>iónov v pôde</a:t>
            </a:r>
            <a:r>
              <a:rPr lang="sk-SK" sz="1200" dirty="0"/>
              <a:t>, ktoré za určitých podmienok vytvárajú málo rozpustné resp. nerozpustné zlúčeniny (zrazeniny). Tie sú potom mechanicky zadržiavané pevnou fázou pôdy a tvoria jej súčasť</a:t>
            </a:r>
          </a:p>
          <a:p>
            <a:pPr lvl="1">
              <a:lnSpc>
                <a:spcPct val="150000"/>
              </a:lnSpc>
              <a:buClr>
                <a:schemeClr val="tx2">
                  <a:lumMod val="75000"/>
                </a:schemeClr>
              </a:buClr>
            </a:pPr>
            <a:r>
              <a:rPr lang="sk-SK" sz="1200" b="1" dirty="0"/>
              <a:t>Biologická sorpcia - </a:t>
            </a:r>
            <a:r>
              <a:rPr lang="sk-SK" sz="1200" dirty="0"/>
              <a:t>prejavuje sa </a:t>
            </a:r>
            <a:r>
              <a:rPr lang="sk-SK" sz="1200" b="1" dirty="0"/>
              <a:t>prijímaním biogénnych prvkov </a:t>
            </a:r>
            <a:r>
              <a:rPr lang="sk-SK" sz="1200" dirty="0"/>
              <a:t>rastlinami a mikroorganizmami z pôdneho roztoku alebo z pôdneho koloidného komplexu. Biologická sorpcia je selektívna (výberová), pretože organizmy absorbujú tie prvky, ktoré potrebujú k svojmu životu</a:t>
            </a:r>
          </a:p>
        </p:txBody>
      </p:sp>
    </p:spTree>
    <p:extLst>
      <p:ext uri="{BB962C8B-B14F-4D97-AF65-F5344CB8AC3E}">
        <p14:creationId xmlns:p14="http://schemas.microsoft.com/office/powerpoint/2010/main" val="4053281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2101-0AEB-8288-3C92-A99B27807B5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7E80279-3628-5DAC-BE4D-345A461FBD1A}"/>
              </a:ext>
            </a:extLst>
          </p:cNvPr>
          <p:cNvSpPr>
            <a:spLocks noGrp="1"/>
          </p:cNvSpPr>
          <p:nvPr>
            <p:ph type="title"/>
          </p:nvPr>
        </p:nvSpPr>
        <p:spPr>
          <a:xfrm>
            <a:off x="391297" y="251750"/>
            <a:ext cx="10119674" cy="694812"/>
          </a:xfrm>
        </p:spPr>
        <p:txBody>
          <a:bodyPr>
            <a:normAutofit/>
          </a:bodyPr>
          <a:lstStyle/>
          <a:p>
            <a:r>
              <a:rPr lang="sk-SK" sz="3200" b="1" dirty="0"/>
              <a:t>Pôdna reakcia</a:t>
            </a:r>
          </a:p>
        </p:txBody>
      </p:sp>
      <p:sp>
        <p:nvSpPr>
          <p:cNvPr id="7" name="Zástupný objekt pre obsah 2">
            <a:extLst>
              <a:ext uri="{FF2B5EF4-FFF2-40B4-BE49-F238E27FC236}">
                <a16:creationId xmlns:a16="http://schemas.microsoft.com/office/drawing/2014/main" id="{B21E2B06-B728-2257-543D-24D2A68C0DA9}"/>
              </a:ext>
            </a:extLst>
          </p:cNvPr>
          <p:cNvSpPr>
            <a:spLocks noGrp="1"/>
          </p:cNvSpPr>
          <p:nvPr>
            <p:ph idx="1"/>
          </p:nvPr>
        </p:nvSpPr>
        <p:spPr>
          <a:xfrm>
            <a:off x="391297" y="1028700"/>
            <a:ext cx="11656541" cy="5579072"/>
          </a:xfrm>
        </p:spPr>
        <p:txBody>
          <a:bodyPr>
            <a:noAutofit/>
          </a:bodyPr>
          <a:lstStyle/>
          <a:p>
            <a:pPr>
              <a:lnSpc>
                <a:spcPct val="150000"/>
              </a:lnSpc>
              <a:buClr>
                <a:schemeClr val="tx2">
                  <a:lumMod val="75000"/>
                </a:schemeClr>
              </a:buClr>
            </a:pPr>
            <a:r>
              <a:rPr lang="sk-SK" sz="1100" b="1" dirty="0"/>
              <a:t>Pôdna reakcia</a:t>
            </a:r>
            <a:r>
              <a:rPr lang="sk-SK" sz="1100" dirty="0"/>
              <a:t> významne ovplyvňuje vlastnosti pôd a je jedným z dôležitých </a:t>
            </a:r>
            <a:r>
              <a:rPr lang="sk-SK" sz="1100" b="1" dirty="0"/>
              <a:t>ukazovateľov pôdnej úrodnosti</a:t>
            </a:r>
            <a:endParaRPr lang="sk-SK" sz="1100" dirty="0"/>
          </a:p>
          <a:p>
            <a:pPr>
              <a:lnSpc>
                <a:spcPct val="150000"/>
              </a:lnSpc>
              <a:buClr>
                <a:schemeClr val="tx2">
                  <a:lumMod val="75000"/>
                </a:schemeClr>
              </a:buClr>
            </a:pPr>
            <a:r>
              <a:rPr lang="sk-SK" sz="1100" dirty="0"/>
              <a:t>Zasahuje do mnohých </a:t>
            </a:r>
            <a:r>
              <a:rPr lang="sk-SK" sz="1100" dirty="0" err="1"/>
              <a:t>pôdotvorných</a:t>
            </a:r>
            <a:r>
              <a:rPr lang="sk-SK" sz="1100" dirty="0"/>
              <a:t> procesov a ovplyvňuje životnú činnosť pôdnych organizmov. Zároveň bezprostredne ovplyvňuje predovšetkým rozpustnosť mnohých látok, prístupnosť živín, adsorpciu a </a:t>
            </a:r>
            <a:r>
              <a:rPr lang="sk-SK" sz="1100" dirty="0" err="1"/>
              <a:t>desorpciu</a:t>
            </a:r>
            <a:r>
              <a:rPr lang="sk-SK" sz="1100" dirty="0"/>
              <a:t> katiónov, biochemické reakcie, štruktúru pôdy a tým i fyzikálne vlastnosti...</a:t>
            </a:r>
          </a:p>
          <a:p>
            <a:pPr>
              <a:lnSpc>
                <a:spcPct val="150000"/>
              </a:lnSpc>
              <a:buClr>
                <a:schemeClr val="tx2">
                  <a:lumMod val="75000"/>
                </a:schemeClr>
              </a:buClr>
            </a:pPr>
            <a:r>
              <a:rPr lang="sk-SK" sz="1100" dirty="0"/>
              <a:t>Pôdna reakcia sa vyjadruje v </a:t>
            </a:r>
            <a:r>
              <a:rPr lang="sk-SK" sz="1100" b="1" dirty="0"/>
              <a:t>pH </a:t>
            </a:r>
            <a:r>
              <a:rPr lang="sk-SK" sz="1100" dirty="0"/>
              <a:t>jednotkách. </a:t>
            </a:r>
            <a:r>
              <a:rPr lang="sk-SK" sz="1100" dirty="0" err="1"/>
              <a:t>Sörensen</a:t>
            </a:r>
            <a:r>
              <a:rPr lang="sk-SK" sz="1100" dirty="0"/>
              <a:t> definoval pH ako záporný dekadický logaritmus aktivity vodíkových (</a:t>
            </a:r>
            <a:r>
              <a:rPr lang="sk-SK" sz="1100" dirty="0" err="1"/>
              <a:t>hydroxóniových</a:t>
            </a:r>
            <a:r>
              <a:rPr lang="sk-SK" sz="1100" dirty="0"/>
              <a:t>) katiónov.                     </a:t>
            </a:r>
          </a:p>
          <a:p>
            <a:pPr>
              <a:lnSpc>
                <a:spcPct val="150000"/>
              </a:lnSpc>
              <a:buClr>
                <a:schemeClr val="tx2">
                  <a:lumMod val="75000"/>
                </a:schemeClr>
              </a:buClr>
            </a:pPr>
            <a:r>
              <a:rPr lang="sk-SK" sz="1100" dirty="0"/>
              <a:t>V dôsledku veľkej zložitosti vzťahov v pôde, sa rozlišuje pôdna reakcia na: </a:t>
            </a:r>
            <a:r>
              <a:rPr lang="sk-SK" sz="1100" b="1" dirty="0"/>
              <a:t>aktívnu</a:t>
            </a:r>
            <a:r>
              <a:rPr lang="sk-SK" sz="1100" dirty="0"/>
              <a:t> a </a:t>
            </a:r>
            <a:r>
              <a:rPr lang="sk-SK" sz="1100" b="1" dirty="0"/>
              <a:t>výmennú</a:t>
            </a:r>
            <a:endParaRPr lang="sk-SK" sz="1100" dirty="0"/>
          </a:p>
          <a:p>
            <a:pPr>
              <a:lnSpc>
                <a:spcPct val="150000"/>
              </a:lnSpc>
              <a:buClr>
                <a:schemeClr val="tx2">
                  <a:lumMod val="75000"/>
                </a:schemeClr>
              </a:buClr>
            </a:pPr>
            <a:r>
              <a:rPr lang="sk-SK" sz="1100" dirty="0"/>
              <a:t>Aktívna pôdna reakcia je určovaná H+ iónmi (presnejšie H3O+) a OH- voľne prítomnými v pôdnom roztoku. Vyjadruje sa v pH</a:t>
            </a:r>
          </a:p>
          <a:p>
            <a:pPr>
              <a:lnSpc>
                <a:spcPct val="150000"/>
              </a:lnSpc>
              <a:buClr>
                <a:schemeClr val="tx2">
                  <a:lumMod val="75000"/>
                </a:schemeClr>
              </a:buClr>
            </a:pPr>
            <a:r>
              <a:rPr lang="sk-SK" sz="1100" dirty="0"/>
              <a:t>Výmenná pôdna reakcia je okrem voľných H+ a OH- iónov determinovaná obsahom H+ a Al3+ iónov adsorbovaných pôdnym koloidným komplexom, ktoré sa uvoľnia do pôdneho roztoku pôsobením hydrolyticky neutrálnych solí (</a:t>
            </a:r>
            <a:r>
              <a:rPr lang="sk-SK" sz="1100" dirty="0" err="1"/>
              <a:t>NaCl</a:t>
            </a:r>
            <a:r>
              <a:rPr lang="sk-SK" sz="1100" dirty="0"/>
              <a:t>, </a:t>
            </a:r>
            <a:r>
              <a:rPr lang="sk-SK" sz="1100" dirty="0" err="1"/>
              <a:t>KCl</a:t>
            </a:r>
            <a:r>
              <a:rPr lang="sk-SK" sz="1100" dirty="0"/>
              <a:t>, CaCl2). Udáva sa v jednotkách pH alebo v mmol (p+).kg-1 pôdy</a:t>
            </a:r>
          </a:p>
          <a:p>
            <a:pPr>
              <a:lnSpc>
                <a:spcPct val="150000"/>
              </a:lnSpc>
              <a:buClr>
                <a:schemeClr val="tx2">
                  <a:lumMod val="75000"/>
                </a:schemeClr>
              </a:buClr>
            </a:pPr>
            <a:r>
              <a:rPr lang="sk-SK" sz="1100" b="1" dirty="0"/>
              <a:t>Pôdna kyslosť </a:t>
            </a:r>
            <a:r>
              <a:rPr lang="sk-SK" sz="1100" dirty="0"/>
              <a:t>(</a:t>
            </a:r>
            <a:r>
              <a:rPr lang="sk-SK" sz="1100" dirty="0" err="1"/>
              <a:t>acidita</a:t>
            </a:r>
            <a:r>
              <a:rPr lang="sk-SK" sz="1100" dirty="0"/>
              <a:t>) - v regiónoch, kde sú dostatočne vysoké zrážky, spôsobujúce </a:t>
            </a:r>
            <a:r>
              <a:rPr lang="sk-SK" sz="1100" b="1" dirty="0"/>
              <a:t>vylúhovanie </a:t>
            </a:r>
            <a:r>
              <a:rPr lang="sk-SK" sz="1100" dirty="0"/>
              <a:t>značných množstiev výmenných bázických (Ca2+, Mg2+) a alkalických (Na+, K+) katiónov z povrchových vrstiev pôdy. Jednou z príčin vzniku pôdnej </a:t>
            </a:r>
            <a:r>
              <a:rPr lang="sk-SK" sz="1100" dirty="0" err="1"/>
              <a:t>acidity</a:t>
            </a:r>
            <a:r>
              <a:rPr lang="sk-SK" sz="1100" dirty="0"/>
              <a:t> môže byť veľká produkcia CO2 pôdnymi organizmami. Zvetrávaním </a:t>
            </a:r>
            <a:r>
              <a:rPr lang="sk-SK" sz="1100" dirty="0" err="1"/>
              <a:t>pôdotvorných</a:t>
            </a:r>
            <a:r>
              <a:rPr lang="sk-SK" sz="1100" dirty="0"/>
              <a:t> minerálov sa tiež môžu uvoľňovať rozpustné soli, zvyšujúce aktivitu H+ iónov po ich hydrolýze. Biochemickou cestou pri rozklade organickej hmoty vznikajú voľné organické kyseliny a pri </a:t>
            </a:r>
            <a:r>
              <a:rPr lang="sk-SK" sz="1100" b="1" dirty="0" err="1"/>
              <a:t>humifikácii</a:t>
            </a:r>
            <a:r>
              <a:rPr lang="sk-SK" sz="1100" b="1" dirty="0"/>
              <a:t> </a:t>
            </a:r>
            <a:r>
              <a:rPr lang="sk-SK" sz="1100" dirty="0"/>
              <a:t>sa vytvára i značné množstvo </a:t>
            </a:r>
            <a:r>
              <a:rPr lang="sk-SK" sz="1100" b="1" dirty="0" err="1"/>
              <a:t>fulvokyselín</a:t>
            </a:r>
            <a:r>
              <a:rPr lang="sk-SK" sz="1100" dirty="0"/>
              <a:t>. V poslednom období sa na </a:t>
            </a:r>
            <a:r>
              <a:rPr lang="sk-SK" sz="1100" dirty="0" err="1"/>
              <a:t>acidifikácii</a:t>
            </a:r>
            <a:r>
              <a:rPr lang="sk-SK" sz="1100" dirty="0"/>
              <a:t> pôd výrazne podieľajú i </a:t>
            </a:r>
            <a:r>
              <a:rPr lang="sk-SK" sz="1100" b="1" dirty="0"/>
              <a:t>priemyselné hnojivá </a:t>
            </a:r>
            <a:r>
              <a:rPr lang="sk-SK" sz="1100" dirty="0"/>
              <a:t>a </a:t>
            </a:r>
            <a:r>
              <a:rPr lang="sk-SK" sz="1100" b="1" dirty="0"/>
              <a:t>kyslé dažde</a:t>
            </a:r>
            <a:endParaRPr lang="sk-SK" sz="1100" dirty="0"/>
          </a:p>
          <a:p>
            <a:pPr>
              <a:lnSpc>
                <a:spcPct val="150000"/>
              </a:lnSpc>
              <a:buClr>
                <a:schemeClr val="tx2">
                  <a:lumMod val="75000"/>
                </a:schemeClr>
              </a:buClr>
            </a:pPr>
            <a:r>
              <a:rPr lang="sk-SK" sz="1100" b="1" dirty="0"/>
              <a:t>Alkalita pôdy - </a:t>
            </a:r>
            <a:r>
              <a:rPr lang="sk-SK" sz="1100" dirty="0"/>
              <a:t>je podmienená prítomnosťou zásaditých solí, ktoré ľahko hydrolyzujú a umožňujú tvorbu zásad. Hodnoty pôdnej reakcie pH &gt; 7 sú spojené s prítomnosťou karbonátov v pôde a v pôdnom roztoku. </a:t>
            </a:r>
          </a:p>
          <a:p>
            <a:pPr>
              <a:lnSpc>
                <a:spcPct val="150000"/>
              </a:lnSpc>
              <a:buClr>
                <a:schemeClr val="tx2">
                  <a:lumMod val="75000"/>
                </a:schemeClr>
              </a:buClr>
            </a:pPr>
            <a:r>
              <a:rPr lang="sk-SK" sz="1100" b="1" dirty="0"/>
              <a:t>Vápnenie a </a:t>
            </a:r>
            <a:r>
              <a:rPr lang="sk-SK" sz="1100" b="1" dirty="0" err="1"/>
              <a:t>sádrovanie</a:t>
            </a:r>
            <a:r>
              <a:rPr lang="sk-SK" sz="1100" b="1" dirty="0"/>
              <a:t> </a:t>
            </a:r>
            <a:r>
              <a:rPr lang="sk-SK" sz="1100" dirty="0"/>
              <a:t>pôd sú opatrenia, ktorými upravujeme pôdnu reakciu, stupeň nasýtenosti pôdneho koloidného komplexu, ako i zastúpenie katiónov v ňom</a:t>
            </a:r>
          </a:p>
          <a:p>
            <a:pPr>
              <a:lnSpc>
                <a:spcPct val="150000"/>
              </a:lnSpc>
              <a:buClr>
                <a:schemeClr val="tx2">
                  <a:lumMod val="75000"/>
                </a:schemeClr>
              </a:buClr>
            </a:pPr>
            <a:r>
              <a:rPr lang="sk-SK" sz="1100" dirty="0"/>
              <a:t>Pôdnu kyslosť je možné znížiť vápnením, a to použitím vápenatých hmôt (mletý vápenec, dolomit, hasené vápno, saturačné kaly a pod.)</a:t>
            </a:r>
          </a:p>
        </p:txBody>
      </p:sp>
    </p:spTree>
    <p:extLst>
      <p:ext uri="{BB962C8B-B14F-4D97-AF65-F5344CB8AC3E}">
        <p14:creationId xmlns:p14="http://schemas.microsoft.com/office/powerpoint/2010/main" val="3319208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54B64-F082-0125-7EA1-84A7540F0E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5953DB7-80DD-5CA0-D3E4-BE87165CB970}"/>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8714AB6A-5A91-1EC7-0CFD-50A6DB1B8961}"/>
              </a:ext>
            </a:extLst>
          </p:cNvPr>
          <p:cNvSpPr>
            <a:spLocks noGrp="1"/>
          </p:cNvSpPr>
          <p:nvPr>
            <p:ph idx="1"/>
          </p:nvPr>
        </p:nvSpPr>
        <p:spPr>
          <a:xfrm>
            <a:off x="391297" y="827098"/>
            <a:ext cx="12181703" cy="5780674"/>
          </a:xfrm>
        </p:spPr>
        <p:txBody>
          <a:bodyPr>
            <a:noAutofit/>
          </a:bodyPr>
          <a:lstStyle/>
          <a:p>
            <a:pPr>
              <a:lnSpc>
                <a:spcPct val="150000"/>
              </a:lnSpc>
              <a:buClr>
                <a:schemeClr val="tx2">
                  <a:lumMod val="75000"/>
                </a:schemeClr>
              </a:buClr>
            </a:pPr>
            <a:r>
              <a:rPr lang="sk-SK" sz="1400" b="1" dirty="0"/>
              <a:t>Organické pôdy:</a:t>
            </a:r>
          </a:p>
          <a:p>
            <a:pPr>
              <a:lnSpc>
                <a:spcPct val="150000"/>
              </a:lnSpc>
              <a:buClr>
                <a:schemeClr val="tx2">
                  <a:lumMod val="75000"/>
                </a:schemeClr>
              </a:buClr>
            </a:pPr>
            <a:r>
              <a:rPr lang="sk-SK" sz="1400" dirty="0"/>
              <a:t>h – </a:t>
            </a:r>
            <a:r>
              <a:rPr lang="sk-SK" sz="1400" dirty="0" err="1"/>
              <a:t>histická</a:t>
            </a:r>
            <a:endParaRPr lang="sk-SK" sz="1400" dirty="0"/>
          </a:p>
          <a:p>
            <a:pPr lvl="1">
              <a:lnSpc>
                <a:spcPct val="150000"/>
              </a:lnSpc>
              <a:buClr>
                <a:schemeClr val="tx2">
                  <a:lumMod val="75000"/>
                </a:schemeClr>
              </a:buClr>
            </a:pPr>
            <a:r>
              <a:rPr lang="sk-SK" sz="1200" dirty="0" err="1"/>
              <a:t>hf</a:t>
            </a:r>
            <a:r>
              <a:rPr lang="sk-SK" sz="1200" dirty="0"/>
              <a:t> – </a:t>
            </a:r>
            <a:r>
              <a:rPr lang="sk-SK" sz="1200" dirty="0" err="1"/>
              <a:t>fibrická</a:t>
            </a:r>
            <a:r>
              <a:rPr lang="sk-SK" sz="1200" dirty="0"/>
              <a:t> 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a:t>hm – </a:t>
            </a:r>
            <a:r>
              <a:rPr lang="sk-SK" sz="1200" dirty="0" err="1"/>
              <a:t>mezická</a:t>
            </a:r>
            <a:r>
              <a:rPr lang="sk-SK" sz="1200" dirty="0"/>
              <a:t> 30-70%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err="1"/>
              <a:t>hs</a:t>
            </a:r>
            <a:r>
              <a:rPr lang="sk-SK" sz="1200" dirty="0"/>
              <a:t> – </a:t>
            </a:r>
            <a:r>
              <a:rPr lang="sk-SK" sz="1200" dirty="0" err="1"/>
              <a:t>saprická</a:t>
            </a:r>
            <a:r>
              <a:rPr lang="sk-SK" sz="1200" dirty="0"/>
              <a:t> &lt; 30% </a:t>
            </a:r>
            <a:r>
              <a:rPr lang="sk-SK" sz="1200" dirty="0" err="1"/>
              <a:t>org</a:t>
            </a:r>
            <a:r>
              <a:rPr lang="sk-SK" sz="1200" dirty="0"/>
              <a:t>. podielu tvoria nerozložené organické látky</a:t>
            </a:r>
          </a:p>
          <a:p>
            <a:pPr>
              <a:lnSpc>
                <a:spcPct val="150000"/>
              </a:lnSpc>
              <a:buClr>
                <a:schemeClr val="tx2">
                  <a:lumMod val="75000"/>
                </a:schemeClr>
              </a:buClr>
            </a:pPr>
            <a:r>
              <a:rPr lang="sk-SK" sz="1400" b="1" dirty="0"/>
              <a:t>Minerálne a organicko-minerálne:</a:t>
            </a:r>
          </a:p>
          <a:p>
            <a:pPr>
              <a:lnSpc>
                <a:spcPct val="150000"/>
              </a:lnSpc>
              <a:buClr>
                <a:schemeClr val="tx2">
                  <a:lumMod val="75000"/>
                </a:schemeClr>
              </a:buClr>
            </a:pPr>
            <a:r>
              <a:rPr lang="sk-SK" sz="1400" dirty="0"/>
              <a:t>p – </a:t>
            </a:r>
            <a:r>
              <a:rPr lang="sk-SK" sz="1400" dirty="0" err="1"/>
              <a:t>psefitická</a:t>
            </a:r>
            <a:r>
              <a:rPr lang="sk-SK" sz="1400" dirty="0"/>
              <a:t> </a:t>
            </a:r>
          </a:p>
          <a:p>
            <a:pPr lvl="1">
              <a:lnSpc>
                <a:spcPct val="150000"/>
              </a:lnSpc>
              <a:buClr>
                <a:schemeClr val="tx2">
                  <a:lumMod val="75000"/>
                </a:schemeClr>
              </a:buClr>
            </a:pPr>
            <a:r>
              <a:rPr lang="sk-SK" sz="1200" dirty="0"/>
              <a:t>ps – štrkovitá, </a:t>
            </a:r>
            <a:r>
              <a:rPr lang="sk-SK" sz="1200" dirty="0" err="1"/>
              <a:t>pk</a:t>
            </a:r>
            <a:r>
              <a:rPr lang="sk-SK" sz="1200" dirty="0"/>
              <a:t> – kamenitá, </a:t>
            </a:r>
            <a:r>
              <a:rPr lang="sk-SK" sz="1200" dirty="0" err="1"/>
              <a:t>pb</a:t>
            </a:r>
            <a:r>
              <a:rPr lang="sk-SK" sz="1200" dirty="0"/>
              <a:t> – </a:t>
            </a:r>
            <a:r>
              <a:rPr lang="sk-SK" sz="1200" dirty="0" err="1"/>
              <a:t>balvanitá</a:t>
            </a:r>
            <a:endParaRPr lang="sk-SK" sz="1200" dirty="0"/>
          </a:p>
          <a:p>
            <a:pPr>
              <a:lnSpc>
                <a:spcPct val="150000"/>
              </a:lnSpc>
              <a:buClr>
                <a:schemeClr val="tx2">
                  <a:lumMod val="75000"/>
                </a:schemeClr>
              </a:buClr>
            </a:pPr>
            <a:r>
              <a:rPr lang="sk-SK" sz="1400" dirty="0"/>
              <a:t>l – ľahká </a:t>
            </a:r>
          </a:p>
          <a:p>
            <a:pPr lvl="1">
              <a:lnSpc>
                <a:spcPct val="150000"/>
              </a:lnSpc>
              <a:buClr>
                <a:schemeClr val="tx2">
                  <a:lumMod val="75000"/>
                </a:schemeClr>
              </a:buClr>
            </a:pPr>
            <a:r>
              <a:rPr lang="sk-SK" sz="1200" dirty="0" err="1"/>
              <a:t>lp</a:t>
            </a:r>
            <a:r>
              <a:rPr lang="sk-SK" sz="1200" dirty="0"/>
              <a:t> – piesčitá, </a:t>
            </a:r>
            <a:r>
              <a:rPr lang="sk-SK" sz="1200" dirty="0" err="1"/>
              <a:t>lh</a:t>
            </a:r>
            <a:r>
              <a:rPr lang="sk-SK" sz="1200" dirty="0"/>
              <a:t> – hlinito-piesčitá</a:t>
            </a:r>
          </a:p>
          <a:p>
            <a:pPr>
              <a:lnSpc>
                <a:spcPct val="150000"/>
              </a:lnSpc>
              <a:buClr>
                <a:schemeClr val="tx2">
                  <a:lumMod val="75000"/>
                </a:schemeClr>
              </a:buClr>
            </a:pPr>
            <a:r>
              <a:rPr lang="sk-SK" sz="1400" dirty="0"/>
              <a:t>s – stredná</a:t>
            </a:r>
          </a:p>
          <a:p>
            <a:pPr lvl="1">
              <a:lnSpc>
                <a:spcPct val="150000"/>
              </a:lnSpc>
              <a:buClr>
                <a:schemeClr val="tx2">
                  <a:lumMod val="75000"/>
                </a:schemeClr>
              </a:buClr>
            </a:pPr>
            <a:r>
              <a:rPr lang="sk-SK" sz="1200" dirty="0" err="1"/>
              <a:t>sp</a:t>
            </a:r>
            <a:r>
              <a:rPr lang="sk-SK" sz="1200" dirty="0"/>
              <a:t> – piesčito-hlinitá, </a:t>
            </a:r>
            <a:r>
              <a:rPr lang="sk-SK" sz="1200" dirty="0" err="1"/>
              <a:t>sh</a:t>
            </a:r>
            <a:r>
              <a:rPr lang="sk-SK" sz="1200" dirty="0"/>
              <a:t> – hlinitá, </a:t>
            </a:r>
            <a:r>
              <a:rPr lang="sk-SK" sz="1200" dirty="0" err="1"/>
              <a:t>ssh</a:t>
            </a:r>
            <a:r>
              <a:rPr lang="sk-SK" sz="1200" dirty="0"/>
              <a:t> – prachovito-hlinitá, </a:t>
            </a:r>
            <a:r>
              <a:rPr lang="sk-SK" sz="1200" dirty="0" err="1"/>
              <a:t>ss</a:t>
            </a:r>
            <a:r>
              <a:rPr lang="sk-SK" sz="1200" dirty="0"/>
              <a:t> – prachovitá, spi – piesčito-ílovito-hlinitá, si – ílovito-hlinitá, </a:t>
            </a:r>
            <a:r>
              <a:rPr lang="sk-SK" sz="1200" dirty="0" err="1"/>
              <a:t>ssi</a:t>
            </a:r>
            <a:r>
              <a:rPr lang="sk-SK" sz="1200" dirty="0"/>
              <a:t> – prachovito-ílovito-hlinitá</a:t>
            </a:r>
          </a:p>
          <a:p>
            <a:pPr>
              <a:lnSpc>
                <a:spcPct val="150000"/>
              </a:lnSpc>
              <a:buClr>
                <a:schemeClr val="tx2">
                  <a:lumMod val="75000"/>
                </a:schemeClr>
              </a:buClr>
            </a:pPr>
            <a:r>
              <a:rPr lang="sk-SK" sz="1400" dirty="0"/>
              <a:t>t – ťažká</a:t>
            </a:r>
          </a:p>
          <a:p>
            <a:pPr lvl="1">
              <a:lnSpc>
                <a:spcPct val="150000"/>
              </a:lnSpc>
              <a:buClr>
                <a:schemeClr val="tx2">
                  <a:lumMod val="75000"/>
                </a:schemeClr>
              </a:buClr>
            </a:pPr>
            <a:r>
              <a:rPr lang="sk-SK" sz="1200" dirty="0" err="1"/>
              <a:t>tp</a:t>
            </a:r>
            <a:r>
              <a:rPr lang="sk-SK" sz="1200" dirty="0"/>
              <a:t> – piesčito-ílovitá,  </a:t>
            </a:r>
            <a:r>
              <a:rPr lang="sk-SK" sz="1200" dirty="0" err="1"/>
              <a:t>ts</a:t>
            </a:r>
            <a:r>
              <a:rPr lang="sk-SK" sz="1200" dirty="0"/>
              <a:t> – prachovito-ílovitá, ti – ílovitá</a:t>
            </a:r>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p:txBody>
      </p:sp>
      <p:pic>
        <p:nvPicPr>
          <p:cNvPr id="5" name="Picture 4">
            <a:extLst>
              <a:ext uri="{FF2B5EF4-FFF2-40B4-BE49-F238E27FC236}">
                <a16:creationId xmlns:a16="http://schemas.microsoft.com/office/drawing/2014/main" id="{880CCDC5-2511-B0D3-32AA-C2D116A04BB1}"/>
              </a:ext>
            </a:extLst>
          </p:cNvPr>
          <p:cNvPicPr>
            <a:picLocks noChangeAspect="1"/>
          </p:cNvPicPr>
          <p:nvPr/>
        </p:nvPicPr>
        <p:blipFill>
          <a:blip r:embed="rId2"/>
          <a:srcRect l="5976" t="1331" r="1902" b="2594"/>
          <a:stretch/>
        </p:blipFill>
        <p:spPr>
          <a:xfrm>
            <a:off x="6351402" y="0"/>
            <a:ext cx="5840597" cy="5343525"/>
          </a:xfrm>
          <a:prstGeom prst="rect">
            <a:avLst/>
          </a:prstGeom>
        </p:spPr>
      </p:pic>
    </p:spTree>
    <p:extLst>
      <p:ext uri="{BB962C8B-B14F-4D97-AF65-F5344CB8AC3E}">
        <p14:creationId xmlns:p14="http://schemas.microsoft.com/office/powerpoint/2010/main" val="2806375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57644-A365-CF4F-4D63-EC8CD01CDFB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F6DFF9B-C152-8E1D-2262-CBB585C60026}"/>
              </a:ext>
            </a:extLst>
          </p:cNvPr>
          <p:cNvSpPr>
            <a:spLocks noGrp="1"/>
          </p:cNvSpPr>
          <p:nvPr>
            <p:ph type="title"/>
          </p:nvPr>
        </p:nvSpPr>
        <p:spPr>
          <a:xfrm>
            <a:off x="391297" y="251750"/>
            <a:ext cx="10119674" cy="694812"/>
          </a:xfrm>
        </p:spPr>
        <p:txBody>
          <a:bodyPr>
            <a:normAutofit/>
          </a:bodyPr>
          <a:lstStyle/>
          <a:p>
            <a:r>
              <a:rPr lang="sk-SK" sz="3200" b="1" dirty="0"/>
              <a:t>Tlmivosť pôdy (</a:t>
            </a:r>
            <a:r>
              <a:rPr lang="sk-SK" sz="3200" b="1" dirty="0" err="1"/>
              <a:t>prufovitosť</a:t>
            </a:r>
            <a:r>
              <a:rPr lang="sk-SK" sz="3200" b="1" dirty="0"/>
              <a:t>)</a:t>
            </a:r>
          </a:p>
        </p:txBody>
      </p:sp>
      <p:sp>
        <p:nvSpPr>
          <p:cNvPr id="7" name="Zástupný objekt pre obsah 2">
            <a:extLst>
              <a:ext uri="{FF2B5EF4-FFF2-40B4-BE49-F238E27FC236}">
                <a16:creationId xmlns:a16="http://schemas.microsoft.com/office/drawing/2014/main" id="{52C07238-AA33-3F1A-6D0A-5789FEE04411}"/>
              </a:ext>
            </a:extLst>
          </p:cNvPr>
          <p:cNvSpPr>
            <a:spLocks noGrp="1"/>
          </p:cNvSpPr>
          <p:nvPr>
            <p:ph idx="1"/>
          </p:nvPr>
        </p:nvSpPr>
        <p:spPr>
          <a:xfrm>
            <a:off x="391297" y="1028700"/>
            <a:ext cx="11046323" cy="5579072"/>
          </a:xfrm>
        </p:spPr>
        <p:txBody>
          <a:bodyPr>
            <a:noAutofit/>
          </a:bodyPr>
          <a:lstStyle/>
          <a:p>
            <a:pPr>
              <a:lnSpc>
                <a:spcPct val="150000"/>
              </a:lnSpc>
              <a:buClr>
                <a:schemeClr val="tx2">
                  <a:lumMod val="75000"/>
                </a:schemeClr>
              </a:buClr>
            </a:pPr>
            <a:r>
              <a:rPr lang="sk-SK" sz="1200" b="1" dirty="0"/>
              <a:t>Tlmivosť -</a:t>
            </a:r>
            <a:r>
              <a:rPr lang="sk-SK" sz="1200" dirty="0"/>
              <a:t> predstavuje </a:t>
            </a:r>
            <a:r>
              <a:rPr lang="sk-SK" sz="1200" b="1" dirty="0"/>
              <a:t>schopnosť pôd zabraňovať výraznej zmene pôdnej reakcie </a:t>
            </a:r>
            <a:r>
              <a:rPr lang="sk-SK" sz="1200" dirty="0"/>
              <a:t>v dôsledku: zmien vlhkosti pôdy, sorpcie a </a:t>
            </a:r>
            <a:r>
              <a:rPr lang="sk-SK" sz="1200" dirty="0" err="1"/>
              <a:t>desorpcie</a:t>
            </a:r>
            <a:r>
              <a:rPr lang="sk-SK" sz="1200" dirty="0"/>
              <a:t> iónov, pôsobenia hnojív, výlučkov koreňov rastlín a činnosti mikroorganizmov. Na tejto schopnosti sa </a:t>
            </a:r>
            <a:r>
              <a:rPr lang="sk-SK" sz="1200" dirty="0" err="1"/>
              <a:t>podielajú</a:t>
            </a:r>
            <a:r>
              <a:rPr lang="sk-SK" sz="1200" dirty="0"/>
              <a:t> popri </a:t>
            </a:r>
            <a:r>
              <a:rPr lang="sk-SK" sz="1200" b="1" dirty="0"/>
              <a:t>uhličitanoch </a:t>
            </a:r>
            <a:r>
              <a:rPr lang="sk-SK" sz="1200" dirty="0"/>
              <a:t>(CO32-), </a:t>
            </a:r>
            <a:r>
              <a:rPr lang="sk-SK" sz="1200" b="1" dirty="0" err="1"/>
              <a:t>hydrogénuhličitanoch</a:t>
            </a:r>
            <a:r>
              <a:rPr lang="sk-SK" sz="1200" dirty="0"/>
              <a:t> (HCO3-), H2CO3 a </a:t>
            </a:r>
            <a:r>
              <a:rPr lang="sk-SK" sz="1200" b="1" dirty="0" err="1"/>
              <a:t>fosforečnanových</a:t>
            </a:r>
            <a:r>
              <a:rPr lang="sk-SK" sz="1200" b="1" dirty="0"/>
              <a:t> iónov</a:t>
            </a:r>
            <a:r>
              <a:rPr lang="sk-SK" sz="1200" dirty="0"/>
              <a:t> hlavne </a:t>
            </a:r>
            <a:r>
              <a:rPr lang="sk-SK" sz="1200" b="1" dirty="0"/>
              <a:t>pôdne koloidy</a:t>
            </a:r>
            <a:endParaRPr lang="sk-SK" sz="1200" dirty="0"/>
          </a:p>
          <a:p>
            <a:pPr>
              <a:lnSpc>
                <a:spcPct val="150000"/>
              </a:lnSpc>
              <a:buClr>
                <a:schemeClr val="tx2">
                  <a:lumMod val="75000"/>
                </a:schemeClr>
              </a:buClr>
            </a:pPr>
            <a:r>
              <a:rPr lang="sk-SK" sz="1200" dirty="0" err="1"/>
              <a:t>Pufrovacia</a:t>
            </a:r>
            <a:r>
              <a:rPr lang="sk-SK" sz="1200" dirty="0"/>
              <a:t> schopnosť je úzko spojená so sorpčnými procesmi, </a:t>
            </a:r>
            <a:r>
              <a:rPr lang="sk-SK" sz="1200" dirty="0" err="1"/>
              <a:t>vytesňovaním</a:t>
            </a:r>
            <a:r>
              <a:rPr lang="sk-SK" sz="1200" dirty="0"/>
              <a:t> a uvoľňovaním iónov a ich pútaním, neutralizáciou a </a:t>
            </a:r>
            <a:r>
              <a:rPr lang="sk-SK" sz="1200" dirty="0" err="1"/>
              <a:t>vyzrážavaním</a:t>
            </a:r>
            <a:r>
              <a:rPr lang="sk-SK" sz="1200" dirty="0"/>
              <a:t> zlúčenín</a:t>
            </a:r>
          </a:p>
          <a:p>
            <a:pPr>
              <a:lnSpc>
                <a:spcPct val="150000"/>
              </a:lnSpc>
              <a:buClr>
                <a:schemeClr val="tx2">
                  <a:lumMod val="75000"/>
                </a:schemeClr>
              </a:buClr>
            </a:pPr>
            <a:r>
              <a:rPr lang="sk-SK" sz="1200" dirty="0"/>
              <a:t>Rozlišujeme </a:t>
            </a:r>
            <a:r>
              <a:rPr lang="sk-SK" sz="1200" dirty="0" err="1"/>
              <a:t>pufrovaciu</a:t>
            </a:r>
            <a:r>
              <a:rPr lang="sk-SK" sz="1200" dirty="0"/>
              <a:t> schopnosť pôdy vo vzťahu ku kyselinám a k zásadám. V pôdach, schopných neutralizovať vznikajúce kyseliny zohráva výraznú úlohu obsah karbonátov, fosforečnanov Fe, Al a Ca a oxidov, alebo hydroxidov Fe, Al, Mn</a:t>
            </a:r>
          </a:p>
          <a:p>
            <a:pPr>
              <a:lnSpc>
                <a:spcPct val="150000"/>
              </a:lnSpc>
              <a:buClr>
                <a:schemeClr val="tx2">
                  <a:lumMod val="75000"/>
                </a:schemeClr>
              </a:buClr>
            </a:pPr>
            <a:r>
              <a:rPr lang="sk-SK" sz="1200" b="1" dirty="0"/>
              <a:t>Najvyššiu </a:t>
            </a:r>
            <a:r>
              <a:rPr lang="sk-SK" sz="1200" b="1" dirty="0" err="1"/>
              <a:t>pufrovaciu</a:t>
            </a:r>
            <a:r>
              <a:rPr lang="sk-SK" sz="1200" b="1" dirty="0"/>
              <a:t> schopnosť </a:t>
            </a:r>
            <a:r>
              <a:rPr lang="sk-SK" sz="1200" dirty="0"/>
              <a:t>majú pôdy s </a:t>
            </a:r>
            <a:r>
              <a:rPr lang="sk-SK" sz="1200" b="1" dirty="0"/>
              <a:t>vysokým obsahom humusu</a:t>
            </a:r>
            <a:r>
              <a:rPr lang="sk-SK" sz="1200" dirty="0"/>
              <a:t>, slabo vylúhované a bohaté na karbonáty</a:t>
            </a:r>
          </a:p>
          <a:p>
            <a:pPr>
              <a:lnSpc>
                <a:spcPct val="150000"/>
              </a:lnSpc>
              <a:buClr>
                <a:schemeClr val="tx2">
                  <a:lumMod val="75000"/>
                </a:schemeClr>
              </a:buClr>
            </a:pPr>
            <a:r>
              <a:rPr lang="sk-SK" sz="1200" dirty="0"/>
              <a:t>Výraznou </a:t>
            </a:r>
            <a:r>
              <a:rPr lang="sk-SK" sz="1200" dirty="0" err="1"/>
              <a:t>pufrovitosťou</a:t>
            </a:r>
            <a:r>
              <a:rPr lang="sk-SK" sz="1200" dirty="0"/>
              <a:t> voči </a:t>
            </a:r>
            <a:r>
              <a:rPr lang="sk-SK" sz="1200" dirty="0" err="1"/>
              <a:t>alkalizácii</a:t>
            </a:r>
            <a:r>
              <a:rPr lang="sk-SK" sz="1200" dirty="0"/>
              <a:t> sa vyznačujú pôdy s vysokým obsahom ílu, výmenného vodíka a hliníka a kyslého humusu</a:t>
            </a:r>
          </a:p>
          <a:p>
            <a:pPr>
              <a:lnSpc>
                <a:spcPct val="150000"/>
              </a:lnSpc>
              <a:buClr>
                <a:schemeClr val="tx2">
                  <a:lumMod val="75000"/>
                </a:schemeClr>
              </a:buClr>
            </a:pPr>
            <a:r>
              <a:rPr lang="sk-SK" sz="1200" dirty="0"/>
              <a:t>Základnými činiteľmi ovplyvňujúcimi </a:t>
            </a:r>
            <a:r>
              <a:rPr lang="sk-SK" sz="1200" dirty="0" err="1"/>
              <a:t>pufrovaciu</a:t>
            </a:r>
            <a:r>
              <a:rPr lang="sk-SK" sz="1200" dirty="0"/>
              <a:t> schopnosť pôd sú: </a:t>
            </a:r>
          </a:p>
          <a:p>
            <a:pPr lvl="1">
              <a:lnSpc>
                <a:spcPct val="150000"/>
              </a:lnSpc>
              <a:buClr>
                <a:schemeClr val="tx2">
                  <a:lumMod val="75000"/>
                </a:schemeClr>
              </a:buClr>
            </a:pPr>
            <a:r>
              <a:rPr lang="sk-SK" sz="1000" dirty="0" err="1"/>
              <a:t>zrnitostné</a:t>
            </a:r>
            <a:r>
              <a:rPr lang="sk-SK" sz="1000" dirty="0"/>
              <a:t> zloženie pôd</a:t>
            </a:r>
          </a:p>
          <a:p>
            <a:pPr lvl="1">
              <a:lnSpc>
                <a:spcPct val="150000"/>
              </a:lnSpc>
              <a:buClr>
                <a:schemeClr val="tx2">
                  <a:lumMod val="75000"/>
                </a:schemeClr>
              </a:buClr>
            </a:pPr>
            <a:r>
              <a:rPr lang="sk-SK" sz="1000" dirty="0"/>
              <a:t>sorpčná kapacita</a:t>
            </a:r>
          </a:p>
          <a:p>
            <a:pPr lvl="1">
              <a:lnSpc>
                <a:spcPct val="150000"/>
              </a:lnSpc>
              <a:buClr>
                <a:schemeClr val="tx2">
                  <a:lumMod val="75000"/>
                </a:schemeClr>
              </a:buClr>
            </a:pPr>
            <a:r>
              <a:rPr lang="sk-SK" sz="1000" dirty="0"/>
              <a:t>obsah látok schopných neutralizovať kyseliny a zásady</a:t>
            </a:r>
          </a:p>
          <a:p>
            <a:pPr>
              <a:lnSpc>
                <a:spcPct val="150000"/>
              </a:lnSpc>
              <a:buClr>
                <a:schemeClr val="tx2">
                  <a:lumMod val="75000"/>
                </a:schemeClr>
              </a:buClr>
            </a:pPr>
            <a:r>
              <a:rPr lang="sk-SK" sz="1200" dirty="0"/>
              <a:t>Čím je vyšší obsah koloidov a ich sorpčná kapacita, tým je vyššia i tlmivá schopnosť pôd</a:t>
            </a:r>
          </a:p>
          <a:p>
            <a:pPr>
              <a:lnSpc>
                <a:spcPct val="150000"/>
              </a:lnSpc>
              <a:buClr>
                <a:schemeClr val="tx2">
                  <a:lumMod val="75000"/>
                </a:schemeClr>
              </a:buClr>
            </a:pPr>
            <a:r>
              <a:rPr lang="sk-SK" sz="1200" dirty="0"/>
              <a:t>Najmenšiu </a:t>
            </a:r>
            <a:r>
              <a:rPr lang="sk-SK" sz="1200" dirty="0" err="1"/>
              <a:t>pufrovaciu</a:t>
            </a:r>
            <a:r>
              <a:rPr lang="sk-SK" sz="1200" dirty="0"/>
              <a:t> schopnosť majú piesočnaté a najvyššiu ílové pôdy</a:t>
            </a:r>
          </a:p>
        </p:txBody>
      </p:sp>
    </p:spTree>
    <p:extLst>
      <p:ext uri="{BB962C8B-B14F-4D97-AF65-F5344CB8AC3E}">
        <p14:creationId xmlns:p14="http://schemas.microsoft.com/office/powerpoint/2010/main" val="9320068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1C618-DD67-6D90-2D45-A89C4D373C4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99C1E9-C33C-3991-3571-FC0001DF6A01}"/>
              </a:ext>
            </a:extLst>
          </p:cNvPr>
          <p:cNvSpPr>
            <a:spLocks noGrp="1"/>
          </p:cNvSpPr>
          <p:nvPr>
            <p:ph type="title"/>
          </p:nvPr>
        </p:nvSpPr>
        <p:spPr>
          <a:xfrm>
            <a:off x="391297" y="251750"/>
            <a:ext cx="10119674" cy="694812"/>
          </a:xfrm>
        </p:spPr>
        <p:txBody>
          <a:bodyPr>
            <a:normAutofit/>
          </a:bodyPr>
          <a:lstStyle/>
          <a:p>
            <a:r>
              <a:rPr lang="sk-SK" sz="3200" b="1" dirty="0"/>
              <a:t>Oxidačno-redukčný potenciál pôdy</a:t>
            </a:r>
          </a:p>
        </p:txBody>
      </p:sp>
      <p:sp>
        <p:nvSpPr>
          <p:cNvPr id="7" name="Zástupný objekt pre obsah 2">
            <a:extLst>
              <a:ext uri="{FF2B5EF4-FFF2-40B4-BE49-F238E27FC236}">
                <a16:creationId xmlns:a16="http://schemas.microsoft.com/office/drawing/2014/main" id="{C63E2B97-DAF7-977B-690A-30036C7250CE}"/>
              </a:ext>
            </a:extLst>
          </p:cNvPr>
          <p:cNvSpPr>
            <a:spLocks noGrp="1"/>
          </p:cNvSpPr>
          <p:nvPr>
            <p:ph idx="1"/>
          </p:nvPr>
        </p:nvSpPr>
        <p:spPr>
          <a:xfrm>
            <a:off x="391297" y="1028700"/>
            <a:ext cx="10581503" cy="5579072"/>
          </a:xfrm>
        </p:spPr>
        <p:txBody>
          <a:bodyPr>
            <a:noAutofit/>
          </a:bodyPr>
          <a:lstStyle/>
          <a:p>
            <a:pPr>
              <a:lnSpc>
                <a:spcPct val="150000"/>
              </a:lnSpc>
              <a:buClr>
                <a:schemeClr val="tx2">
                  <a:lumMod val="75000"/>
                </a:schemeClr>
              </a:buClr>
            </a:pPr>
            <a:r>
              <a:rPr lang="sk-SK" sz="1200" dirty="0"/>
              <a:t>Pôdy je možné charakterizovať i ako zložité </a:t>
            </a:r>
            <a:r>
              <a:rPr lang="sk-SK" sz="1200" b="1" dirty="0"/>
              <a:t>oxidačno-redukčné sústavy</a:t>
            </a:r>
          </a:p>
          <a:p>
            <a:pPr>
              <a:lnSpc>
                <a:spcPct val="150000"/>
              </a:lnSpc>
              <a:buClr>
                <a:schemeClr val="tx2">
                  <a:lumMod val="75000"/>
                </a:schemeClr>
              </a:buClr>
            </a:pPr>
            <a:r>
              <a:rPr lang="sk-SK" sz="1200" dirty="0"/>
              <a:t>Z faktorov, ktoré určujú </a:t>
            </a:r>
            <a:r>
              <a:rPr lang="sk-SK" sz="1200" b="1" dirty="0"/>
              <a:t>podmienky </a:t>
            </a:r>
            <a:r>
              <a:rPr lang="sk-SK" sz="1200" dirty="0"/>
              <a:t>pre </a:t>
            </a:r>
            <a:r>
              <a:rPr lang="sk-SK" sz="1200" b="1" dirty="0"/>
              <a:t>oxidačno-redukčné procesy </a:t>
            </a:r>
            <a:r>
              <a:rPr lang="sk-SK" sz="1200" dirty="0"/>
              <a:t>môžeme vyzdvihnúť: </a:t>
            </a:r>
            <a:r>
              <a:rPr lang="sk-SK" sz="1200" b="1" dirty="0"/>
              <a:t>pôdnu vlhkosť</a:t>
            </a:r>
            <a:r>
              <a:rPr lang="sk-SK" sz="1200" dirty="0"/>
              <a:t>, </a:t>
            </a:r>
            <a:r>
              <a:rPr lang="sk-SK" sz="1200" b="1" dirty="0"/>
              <a:t>obsah kyslíka </a:t>
            </a:r>
            <a:r>
              <a:rPr lang="sk-SK" sz="1200" dirty="0"/>
              <a:t>v pôdnom vzduchu a roztoku, </a:t>
            </a:r>
            <a:r>
              <a:rPr lang="sk-SK" sz="1200" b="1" dirty="0"/>
              <a:t>organické látky</a:t>
            </a:r>
            <a:r>
              <a:rPr lang="sk-SK" sz="1200" dirty="0"/>
              <a:t>, zlúčeniny </a:t>
            </a:r>
            <a:r>
              <a:rPr lang="sk-SK" sz="1200" b="1" dirty="0"/>
              <a:t>Fe, Mn, N, S</a:t>
            </a:r>
            <a:r>
              <a:rPr lang="sk-SK" sz="1200" dirty="0"/>
              <a:t>, ako i </a:t>
            </a:r>
            <a:r>
              <a:rPr lang="sk-SK" sz="1200" b="1" dirty="0"/>
              <a:t>činnosť mikroorganizmov</a:t>
            </a:r>
            <a:endParaRPr lang="sk-SK" sz="1200" dirty="0"/>
          </a:p>
          <a:p>
            <a:pPr>
              <a:lnSpc>
                <a:spcPct val="150000"/>
              </a:lnSpc>
              <a:buClr>
                <a:schemeClr val="tx2">
                  <a:lumMod val="75000"/>
                </a:schemeClr>
              </a:buClr>
            </a:pPr>
            <a:r>
              <a:rPr lang="sk-SK" sz="1200" b="1" dirty="0"/>
              <a:t>Oxidácia </a:t>
            </a:r>
            <a:r>
              <a:rPr lang="sk-SK" sz="1200" dirty="0"/>
              <a:t>= </a:t>
            </a:r>
            <a:r>
              <a:rPr lang="sk-SK" sz="1200" b="1" dirty="0"/>
              <a:t>dodávanie</a:t>
            </a:r>
            <a:r>
              <a:rPr lang="sk-SK" sz="1200" dirty="0"/>
              <a:t>, </a:t>
            </a:r>
            <a:r>
              <a:rPr lang="sk-SK" sz="1200" b="1" dirty="0"/>
              <a:t>redukcia = príjem </a:t>
            </a:r>
            <a:r>
              <a:rPr lang="sk-SK" sz="1200" dirty="0"/>
              <a:t>elektrónov. </a:t>
            </a:r>
            <a:r>
              <a:rPr lang="sk-SK" sz="1200" dirty="0" err="1"/>
              <a:t>Oxidovadlo</a:t>
            </a:r>
            <a:r>
              <a:rPr lang="sk-SK" sz="1200" dirty="0"/>
              <a:t> prijíma elektróny z iných látok a redukuje sa, kým </a:t>
            </a:r>
            <a:r>
              <a:rPr lang="sk-SK" sz="1200" dirty="0" err="1"/>
              <a:t>redukovadlo</a:t>
            </a:r>
            <a:r>
              <a:rPr lang="sk-SK" sz="1200" dirty="0"/>
              <a:t> odovzdáva elektróny a tak sa oxiduje.</a:t>
            </a:r>
          </a:p>
          <a:p>
            <a:pPr>
              <a:lnSpc>
                <a:spcPct val="150000"/>
              </a:lnSpc>
              <a:buClr>
                <a:schemeClr val="tx2">
                  <a:lumMod val="75000"/>
                </a:schemeClr>
              </a:buClr>
            </a:pPr>
            <a:r>
              <a:rPr lang="sk-SK" sz="1200" b="1" dirty="0"/>
              <a:t>Oxidačno-redukčný potenciál (Eh) - </a:t>
            </a:r>
            <a:r>
              <a:rPr lang="sk-SK" sz="1200" dirty="0"/>
              <a:t>odráža celkový efekt rôznych oxidačných a redukčných reakcií v určitom čase. Jeho hodnota (v </a:t>
            </a:r>
            <a:r>
              <a:rPr lang="sk-SK" sz="1200" dirty="0" err="1"/>
              <a:t>mV</a:t>
            </a:r>
            <a:r>
              <a:rPr lang="sk-SK" sz="1200" dirty="0"/>
              <a:t>, alebo V) závisí predovšetkým od vlhkosti, </a:t>
            </a:r>
            <a:r>
              <a:rPr lang="sk-SK" sz="1200" dirty="0" err="1"/>
              <a:t>prevzdušnenosti</a:t>
            </a:r>
            <a:r>
              <a:rPr lang="sk-SK" sz="1200" dirty="0"/>
              <a:t> a štruktúrnosti pôdy, od obsahu čerstvej organickej hmoty, ktorá sa môže rozkladať</a:t>
            </a:r>
          </a:p>
          <a:p>
            <a:pPr>
              <a:lnSpc>
                <a:spcPct val="150000"/>
              </a:lnSpc>
              <a:buClr>
                <a:schemeClr val="tx2">
                  <a:lumMod val="75000"/>
                </a:schemeClr>
              </a:buClr>
            </a:pPr>
            <a:r>
              <a:rPr lang="sk-SK" sz="1200" dirty="0"/>
              <a:t>Počas roka hodnoty Eh výrazne kolíšu v súlade so zmenami vlhkosti, teploty pôdy a aktivity pôdnych organizmov. Významný podiel na zmenách Eh má pôdna reakcia</a:t>
            </a:r>
          </a:p>
          <a:p>
            <a:pPr>
              <a:lnSpc>
                <a:spcPct val="150000"/>
              </a:lnSpc>
              <a:buClr>
                <a:schemeClr val="tx2">
                  <a:lumMod val="75000"/>
                </a:schemeClr>
              </a:buClr>
            </a:pPr>
            <a:r>
              <a:rPr lang="sk-SK" sz="1200" dirty="0" err="1"/>
              <a:t>Oxidačno</a:t>
            </a:r>
            <a:r>
              <a:rPr lang="sk-SK" sz="1200" dirty="0"/>
              <a:t> - redukčné podmienky výrazne kolíšu vo veľmi malých vzdialenostiach - v aeróbnych pôdach v </a:t>
            </a:r>
            <a:r>
              <a:rPr lang="sk-SK" sz="1200" dirty="0" err="1"/>
              <a:t>mikrozónach</a:t>
            </a:r>
            <a:r>
              <a:rPr lang="sk-SK" sz="1200" dirty="0"/>
              <a:t>, vo vnútri pôdnych agregátov môžu byť anaeróbne podmienky, zmeny dostatku či nedostatku kyslíka sa v pôde môžu prejaviť vo vzdialenosti niekoľkých milimetrov</a:t>
            </a:r>
          </a:p>
          <a:p>
            <a:pPr>
              <a:lnSpc>
                <a:spcPct val="150000"/>
              </a:lnSpc>
              <a:buClr>
                <a:schemeClr val="tx2">
                  <a:lumMod val="75000"/>
                </a:schemeClr>
              </a:buClr>
            </a:pPr>
            <a:r>
              <a:rPr lang="sk-SK" sz="1200" dirty="0"/>
              <a:t>Homogénnejšie podmienky sú vo vlhkých a zamokrených pôdach. </a:t>
            </a:r>
          </a:p>
          <a:p>
            <a:pPr>
              <a:lnSpc>
                <a:spcPct val="150000"/>
              </a:lnSpc>
              <a:buClr>
                <a:schemeClr val="tx2">
                  <a:lumMod val="75000"/>
                </a:schemeClr>
              </a:buClr>
            </a:pPr>
            <a:r>
              <a:rPr lang="sk-SK" sz="1200" b="1" dirty="0"/>
              <a:t>Hodnoty Eh pôd</a:t>
            </a:r>
            <a:r>
              <a:rPr lang="sk-SK" sz="1200" dirty="0"/>
              <a:t> i keď sa pohybujú v širokom rozpätí a ovplyvňujú ich ďalšie parametre (pH, vlhkosť, teplota, </a:t>
            </a:r>
            <a:r>
              <a:rPr lang="sk-SK" sz="1200" dirty="0" err="1"/>
              <a:t>prevzdušnenosť</a:t>
            </a:r>
            <a:r>
              <a:rPr lang="sk-SK" sz="1200" dirty="0"/>
              <a:t>...) </a:t>
            </a:r>
            <a:r>
              <a:rPr lang="sk-SK" sz="1200" b="1" dirty="0"/>
              <a:t>poukazujú na </a:t>
            </a:r>
            <a:r>
              <a:rPr lang="sk-SK" sz="1200" dirty="0"/>
              <a:t>to, či prevládajú </a:t>
            </a:r>
            <a:r>
              <a:rPr lang="sk-SK" sz="1200" b="1" dirty="0"/>
              <a:t>oxidačné procesy </a:t>
            </a:r>
            <a:r>
              <a:rPr lang="sk-SK" sz="1200" dirty="0"/>
              <a:t>(pri vysokých hodnotách Eh &gt; 600 </a:t>
            </a:r>
            <a:r>
              <a:rPr lang="sk-SK" sz="1200" dirty="0" err="1"/>
              <a:t>mV</a:t>
            </a:r>
            <a:r>
              <a:rPr lang="sk-SK" sz="1200" dirty="0"/>
              <a:t>), alebo </a:t>
            </a:r>
            <a:r>
              <a:rPr lang="sk-SK" sz="1200" b="1" dirty="0"/>
              <a:t>redukčné </a:t>
            </a:r>
            <a:r>
              <a:rPr lang="sk-SK" sz="1200" dirty="0"/>
              <a:t>(Eh &lt; 200 </a:t>
            </a:r>
            <a:r>
              <a:rPr lang="sk-SK" sz="1200" dirty="0" err="1"/>
              <a:t>mV</a:t>
            </a:r>
            <a:r>
              <a:rPr lang="sk-SK" sz="1200" dirty="0"/>
              <a:t>)</a:t>
            </a:r>
          </a:p>
        </p:txBody>
      </p:sp>
    </p:spTree>
    <p:extLst>
      <p:ext uri="{BB962C8B-B14F-4D97-AF65-F5344CB8AC3E}">
        <p14:creationId xmlns:p14="http://schemas.microsoft.com/office/powerpoint/2010/main" val="6238004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593E7-319B-6662-2F0D-D3E3E36470A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EDEDAB7-4032-09CE-BDB6-50AA4AFB6A7D}"/>
              </a:ext>
            </a:extLst>
          </p:cNvPr>
          <p:cNvSpPr>
            <a:spLocks noGrp="1"/>
          </p:cNvSpPr>
          <p:nvPr>
            <p:ph type="title"/>
          </p:nvPr>
        </p:nvSpPr>
        <p:spPr>
          <a:xfrm>
            <a:off x="391297" y="251750"/>
            <a:ext cx="10119674" cy="694812"/>
          </a:xfrm>
        </p:spPr>
        <p:txBody>
          <a:bodyPr>
            <a:normAutofit/>
          </a:bodyPr>
          <a:lstStyle/>
          <a:p>
            <a:r>
              <a:rPr lang="sk-SK" sz="3200" b="1" dirty="0"/>
              <a:t>Uhličitany v pôde</a:t>
            </a:r>
          </a:p>
        </p:txBody>
      </p:sp>
      <p:sp>
        <p:nvSpPr>
          <p:cNvPr id="7" name="Zástupný objekt pre obsah 2">
            <a:extLst>
              <a:ext uri="{FF2B5EF4-FFF2-40B4-BE49-F238E27FC236}">
                <a16:creationId xmlns:a16="http://schemas.microsoft.com/office/drawing/2014/main" id="{FCE75550-F763-B967-B7A5-9E3A435AABD6}"/>
              </a:ext>
            </a:extLst>
          </p:cNvPr>
          <p:cNvSpPr>
            <a:spLocks noGrp="1"/>
          </p:cNvSpPr>
          <p:nvPr>
            <p:ph idx="1"/>
          </p:nvPr>
        </p:nvSpPr>
        <p:spPr>
          <a:xfrm>
            <a:off x="391297" y="946562"/>
            <a:ext cx="11046323" cy="5661210"/>
          </a:xfrm>
        </p:spPr>
        <p:txBody>
          <a:bodyPr>
            <a:noAutofit/>
          </a:bodyPr>
          <a:lstStyle/>
          <a:p>
            <a:pPr>
              <a:lnSpc>
                <a:spcPct val="150000"/>
              </a:lnSpc>
              <a:buClr>
                <a:schemeClr val="tx2">
                  <a:lumMod val="75000"/>
                </a:schemeClr>
              </a:buClr>
            </a:pPr>
            <a:r>
              <a:rPr lang="sk-SK" sz="1100" b="1" dirty="0"/>
              <a:t>Obsah vápnika </a:t>
            </a:r>
            <a:r>
              <a:rPr lang="sk-SK" sz="1100" dirty="0"/>
              <a:t>v pôdach je premenlivý a výrazne ovplyvnený materskou horninou a zrážkami. Pôdy, ktoré sa vyvinuli na vápenatých materských horninách často obsahujú CaCO3 v celom pôdnom profile a hodnoty pôdnej reakcie sa v nich pohybujú v rozpätí 7,0 - 8,4. V regiónoch s obmedzenými zrážkami sa </a:t>
            </a:r>
            <a:r>
              <a:rPr lang="sk-SK" sz="1100" b="1" dirty="0"/>
              <a:t>karbonáty</a:t>
            </a:r>
            <a:r>
              <a:rPr lang="sk-SK" sz="1100" dirty="0"/>
              <a:t> (obzvlášť CaCO3) </a:t>
            </a:r>
            <a:r>
              <a:rPr lang="sk-SK" sz="1100" b="1" dirty="0"/>
              <a:t>akumulujú v pôdach</a:t>
            </a:r>
            <a:endParaRPr lang="sk-SK" sz="1100" dirty="0"/>
          </a:p>
          <a:p>
            <a:pPr>
              <a:lnSpc>
                <a:spcPct val="150000"/>
              </a:lnSpc>
              <a:buClr>
                <a:schemeClr val="tx2">
                  <a:lumMod val="75000"/>
                </a:schemeClr>
              </a:buClr>
            </a:pPr>
            <a:r>
              <a:rPr lang="sk-SK" sz="1100" dirty="0"/>
              <a:t>Rozvojom zvetrávania a vysokými zrážkami sa kalcit a väčšina vápnitých minerálov vyplavuje z povrchovej vrstvy pôdy</a:t>
            </a:r>
            <a:endParaRPr lang="en-GB" sz="1100" dirty="0"/>
          </a:p>
          <a:p>
            <a:pPr>
              <a:lnSpc>
                <a:spcPct val="150000"/>
              </a:lnSpc>
              <a:buClr>
                <a:schemeClr val="tx2">
                  <a:lumMod val="75000"/>
                </a:schemeClr>
              </a:buClr>
            </a:pPr>
            <a:r>
              <a:rPr lang="sk-SK" sz="1100" dirty="0"/>
              <a:t>Hoci prírodné podmienky v pôdach, kde dochádza k akumulácii karbonátov (uhličitanov) sú rozdielne a kolíšu, samotná chemická reakcia popisujúca ich tvorbu je jednoduchá. Alkalické prostredie podporuje akumuláciu CaCO3 </a:t>
            </a:r>
          </a:p>
          <a:p>
            <a:pPr>
              <a:lnSpc>
                <a:spcPct val="150000"/>
              </a:lnSpc>
              <a:buClr>
                <a:schemeClr val="tx2">
                  <a:lumMod val="75000"/>
                </a:schemeClr>
              </a:buClr>
            </a:pPr>
            <a:r>
              <a:rPr lang="sk-SK" sz="1100" dirty="0"/>
              <a:t>Ak </a:t>
            </a:r>
            <a:r>
              <a:rPr lang="sk-SK" sz="1100" b="1" dirty="0"/>
              <a:t>obsah kalcitu </a:t>
            </a:r>
            <a:r>
              <a:rPr lang="sk-SK" sz="1100" dirty="0"/>
              <a:t>v pôde prevyšuje </a:t>
            </a:r>
            <a:r>
              <a:rPr lang="sk-SK" sz="1100" b="1" dirty="0"/>
              <a:t>niekoľko percent</a:t>
            </a:r>
            <a:r>
              <a:rPr lang="sk-SK" sz="1100" dirty="0"/>
              <a:t>, tak </a:t>
            </a:r>
            <a:r>
              <a:rPr lang="sk-SK" sz="1100" b="1" dirty="0"/>
              <a:t>kontroluje ako pôdnu reakciu </a:t>
            </a:r>
            <a:r>
              <a:rPr lang="sk-SK" sz="1100" dirty="0"/>
              <a:t>(pH), tak i </a:t>
            </a:r>
            <a:r>
              <a:rPr lang="sk-SK" sz="1100" b="1" dirty="0"/>
              <a:t>koncentráciu Ca2+ </a:t>
            </a:r>
            <a:r>
              <a:rPr lang="sk-SK" sz="1100" dirty="0"/>
              <a:t>v pôdnom roztoku</a:t>
            </a:r>
          </a:p>
          <a:p>
            <a:pPr>
              <a:lnSpc>
                <a:spcPct val="150000"/>
              </a:lnSpc>
              <a:buClr>
                <a:schemeClr val="tx2">
                  <a:lumMod val="75000"/>
                </a:schemeClr>
              </a:buClr>
            </a:pPr>
            <a:r>
              <a:rPr lang="sk-SK" sz="1100" dirty="0"/>
              <a:t>V pôdach so zvýšenou koncentráciou HCO3- v pôdnom roztoku sa tento stav pripisuje zvýšenej pôdnej reakcii, alebo zvýšenej koncentrácii CO2.</a:t>
            </a:r>
          </a:p>
          <a:p>
            <a:pPr>
              <a:lnSpc>
                <a:spcPct val="150000"/>
              </a:lnSpc>
              <a:buClr>
                <a:schemeClr val="tx2">
                  <a:lumMod val="75000"/>
                </a:schemeClr>
              </a:buClr>
            </a:pPr>
            <a:r>
              <a:rPr lang="sk-SK" sz="1100" dirty="0"/>
              <a:t>K akumulácii kalcitu a aragonitu v pôdnom profile môže dôjsť vzlínaním na CO2-bohatých vôd a ako dôsledok hydrostatického tlaku a kapilarity spôsobujúcich pohyb Ca2+ iónov.  Strata CO2 do atmosféry a </a:t>
            </a:r>
            <a:r>
              <a:rPr lang="sk-SK" sz="1100" dirty="0" err="1"/>
              <a:t>evaporácia</a:t>
            </a:r>
            <a:r>
              <a:rPr lang="sk-SK" sz="1100" dirty="0"/>
              <a:t> vody vyvolávajú následné vyzrážanie CaCO3.</a:t>
            </a:r>
          </a:p>
          <a:p>
            <a:pPr>
              <a:lnSpc>
                <a:spcPct val="150000"/>
              </a:lnSpc>
              <a:buClr>
                <a:schemeClr val="tx2">
                  <a:lumMod val="75000"/>
                </a:schemeClr>
              </a:buClr>
            </a:pPr>
            <a:r>
              <a:rPr lang="sk-SK" sz="1100" dirty="0"/>
              <a:t>Zvýšená hodnota pôdnej reakcie (pH &gt; 7) v pôdach znižuje rozpustnosť železa a mangánu, čo môže indukovať chlorózu pestovaných rastlín. Znižuje sa tiež i prístupnosť fosforu a mikroelementov (Cu, Zn). Vysoký obsah vápnika v pôdach spôsobuje i zníženie príjmu Mg a K rastlinami.</a:t>
            </a:r>
          </a:p>
          <a:p>
            <a:pPr>
              <a:lnSpc>
                <a:spcPct val="150000"/>
              </a:lnSpc>
              <a:buClr>
                <a:schemeClr val="tx2">
                  <a:lumMod val="75000"/>
                </a:schemeClr>
              </a:buClr>
            </a:pPr>
            <a:r>
              <a:rPr lang="sk-SK" sz="1100" dirty="0"/>
              <a:t>Podľa obsahu kalcitu rozoznávame zeminy:</a:t>
            </a:r>
          </a:p>
          <a:p>
            <a:pPr lvl="1">
              <a:lnSpc>
                <a:spcPct val="150000"/>
              </a:lnSpc>
              <a:buClr>
                <a:schemeClr val="tx2">
                  <a:lumMod val="75000"/>
                </a:schemeClr>
              </a:buClr>
            </a:pPr>
            <a:r>
              <a:rPr lang="sk-SK" sz="900" dirty="0"/>
              <a:t>1. </a:t>
            </a:r>
            <a:r>
              <a:rPr lang="sk-SK" sz="900" dirty="0" err="1"/>
              <a:t>Bezuhličitanové</a:t>
            </a:r>
            <a:r>
              <a:rPr lang="en-GB" sz="900" dirty="0"/>
              <a:t> </a:t>
            </a:r>
            <a:r>
              <a:rPr lang="sk-SK" sz="900" dirty="0"/>
              <a:t>(menej ako  0,3 % CaCO3)</a:t>
            </a:r>
          </a:p>
          <a:p>
            <a:pPr lvl="1">
              <a:lnSpc>
                <a:spcPct val="150000"/>
              </a:lnSpc>
              <a:buClr>
                <a:schemeClr val="tx2">
                  <a:lumMod val="75000"/>
                </a:schemeClr>
              </a:buClr>
            </a:pPr>
            <a:r>
              <a:rPr lang="sk-SK" sz="900" dirty="0"/>
              <a:t>2. Slabo vápenaté (1 - 5 % CaCO3)</a:t>
            </a:r>
          </a:p>
          <a:p>
            <a:pPr lvl="1">
              <a:lnSpc>
                <a:spcPct val="150000"/>
              </a:lnSpc>
              <a:buClr>
                <a:schemeClr val="tx2">
                  <a:lumMod val="75000"/>
                </a:schemeClr>
              </a:buClr>
            </a:pPr>
            <a:r>
              <a:rPr lang="sk-SK" sz="900" dirty="0"/>
              <a:t>3. Vápenaté /slieňovité/ (5 - 20 % CaCO3)</a:t>
            </a:r>
          </a:p>
          <a:p>
            <a:pPr lvl="1">
              <a:lnSpc>
                <a:spcPct val="150000"/>
              </a:lnSpc>
              <a:buClr>
                <a:schemeClr val="tx2">
                  <a:lumMod val="75000"/>
                </a:schemeClr>
              </a:buClr>
            </a:pPr>
            <a:r>
              <a:rPr lang="sk-SK" sz="900" dirty="0"/>
              <a:t>4. Silne vápenaté /sliene/ (20 - 60 % CaCO3)</a:t>
            </a:r>
          </a:p>
          <a:p>
            <a:pPr lvl="1">
              <a:lnSpc>
                <a:spcPct val="150000"/>
              </a:lnSpc>
              <a:buClr>
                <a:schemeClr val="tx2">
                  <a:lumMod val="75000"/>
                </a:schemeClr>
              </a:buClr>
            </a:pPr>
            <a:r>
              <a:rPr lang="sk-SK" sz="900" dirty="0"/>
              <a:t>5. Vápencové  (nad 60 % CaCO3)</a:t>
            </a:r>
          </a:p>
          <a:p>
            <a:pPr marL="0" indent="0">
              <a:lnSpc>
                <a:spcPct val="150000"/>
              </a:lnSpc>
              <a:buClr>
                <a:schemeClr val="tx2">
                  <a:lumMod val="75000"/>
                </a:schemeClr>
              </a:buClr>
              <a:buNone/>
            </a:pPr>
            <a:endParaRPr lang="sk-SK" sz="1100" dirty="0"/>
          </a:p>
        </p:txBody>
      </p:sp>
      <p:pic>
        <p:nvPicPr>
          <p:cNvPr id="4" name="Picture 3" descr="A diagram of a soil&#10;&#10;AI-generated content may be incorrect.">
            <a:extLst>
              <a:ext uri="{FF2B5EF4-FFF2-40B4-BE49-F238E27FC236}">
                <a16:creationId xmlns:a16="http://schemas.microsoft.com/office/drawing/2014/main" id="{74E37AB7-8CFB-05E6-8CCF-245BB725D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5919" y="5096243"/>
            <a:ext cx="5368865" cy="1630390"/>
          </a:xfrm>
          <a:prstGeom prst="rect">
            <a:avLst/>
          </a:prstGeom>
        </p:spPr>
      </p:pic>
    </p:spTree>
    <p:extLst>
      <p:ext uri="{BB962C8B-B14F-4D97-AF65-F5344CB8AC3E}">
        <p14:creationId xmlns:p14="http://schemas.microsoft.com/office/powerpoint/2010/main" val="15131616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E047C-D425-8869-BFD7-27B418CF5FF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9814CCB-B6A3-B4BB-74C1-175CC69FC877}"/>
              </a:ext>
            </a:extLst>
          </p:cNvPr>
          <p:cNvSpPr>
            <a:spLocks noGrp="1"/>
          </p:cNvSpPr>
          <p:nvPr>
            <p:ph type="title"/>
          </p:nvPr>
        </p:nvSpPr>
        <p:spPr>
          <a:xfrm>
            <a:off x="391297" y="251750"/>
            <a:ext cx="10119674" cy="694812"/>
          </a:xfrm>
        </p:spPr>
        <p:txBody>
          <a:bodyPr>
            <a:normAutofit/>
          </a:bodyPr>
          <a:lstStyle/>
          <a:p>
            <a:r>
              <a:rPr lang="sk-SK" sz="3200" b="1" dirty="0"/>
              <a:t>Pôdny roztok</a:t>
            </a:r>
          </a:p>
        </p:txBody>
      </p:sp>
      <p:sp>
        <p:nvSpPr>
          <p:cNvPr id="7" name="Zástupný objekt pre obsah 2">
            <a:extLst>
              <a:ext uri="{FF2B5EF4-FFF2-40B4-BE49-F238E27FC236}">
                <a16:creationId xmlns:a16="http://schemas.microsoft.com/office/drawing/2014/main" id="{2B45B84D-E444-28E4-0C1B-6318681FA113}"/>
              </a:ext>
            </a:extLst>
          </p:cNvPr>
          <p:cNvSpPr>
            <a:spLocks noGrp="1"/>
          </p:cNvSpPr>
          <p:nvPr>
            <p:ph idx="1"/>
          </p:nvPr>
        </p:nvSpPr>
        <p:spPr>
          <a:xfrm>
            <a:off x="391297" y="1028700"/>
            <a:ext cx="9895703" cy="5579072"/>
          </a:xfrm>
        </p:spPr>
        <p:txBody>
          <a:bodyPr>
            <a:noAutofit/>
          </a:bodyPr>
          <a:lstStyle/>
          <a:p>
            <a:pPr>
              <a:lnSpc>
                <a:spcPct val="150000"/>
              </a:lnSpc>
              <a:buClr>
                <a:schemeClr val="tx2">
                  <a:lumMod val="75000"/>
                </a:schemeClr>
              </a:buClr>
            </a:pPr>
            <a:r>
              <a:rPr lang="sk-SK" sz="1100" b="1" dirty="0"/>
              <a:t>Pôdny roztok </a:t>
            </a:r>
            <a:r>
              <a:rPr lang="sk-SK" sz="1100" dirty="0"/>
              <a:t>- kvapalná fáza v pôde s rozpustenými soľami, organickými zlúčeninami, plynmi a </a:t>
            </a:r>
            <a:r>
              <a:rPr lang="sk-SK" sz="1100" dirty="0" err="1"/>
              <a:t>dispergovanými</a:t>
            </a:r>
            <a:r>
              <a:rPr lang="sk-SK" sz="1100" dirty="0"/>
              <a:t> látkami rozličného pôvodu</a:t>
            </a:r>
          </a:p>
          <a:p>
            <a:pPr>
              <a:lnSpc>
                <a:spcPct val="150000"/>
              </a:lnSpc>
              <a:buClr>
                <a:schemeClr val="tx2">
                  <a:lumMod val="75000"/>
                </a:schemeClr>
              </a:buClr>
            </a:pPr>
            <a:r>
              <a:rPr lang="sk-SK" sz="1100" dirty="0"/>
              <a:t>Predstavuje veľmi dynamickú zložku pôdy, ktorej zloženie závisí od zmien pôdnej vlhkosti, ale i reakcií pôdnej vody s minerálnym i organickým podielom</a:t>
            </a:r>
          </a:p>
          <a:p>
            <a:pPr>
              <a:lnSpc>
                <a:spcPct val="150000"/>
              </a:lnSpc>
              <a:buClr>
                <a:schemeClr val="tx2">
                  <a:lumMod val="75000"/>
                </a:schemeClr>
              </a:buClr>
            </a:pPr>
            <a:r>
              <a:rPr lang="sk-SK" sz="1100" dirty="0"/>
              <a:t>Priamou súčasťou pôdneho roztoku je len tá časť pôdnej vody, ktorá je schopná rozpúšťať elektrolyty, plyny a </a:t>
            </a:r>
            <a:r>
              <a:rPr lang="sk-SK" sz="1100" dirty="0" err="1"/>
              <a:t>dispergovať</a:t>
            </a:r>
            <a:r>
              <a:rPr lang="sk-SK" sz="1100" dirty="0"/>
              <a:t> koloidy - plynná a adsorpčne viazaná voda nie je súčasťou pôdneho roztoku</a:t>
            </a:r>
          </a:p>
          <a:p>
            <a:pPr>
              <a:lnSpc>
                <a:spcPct val="150000"/>
              </a:lnSpc>
              <a:buClr>
                <a:schemeClr val="tx2">
                  <a:lumMod val="75000"/>
                </a:schemeClr>
              </a:buClr>
            </a:pPr>
            <a:r>
              <a:rPr lang="sk-SK" sz="1100" dirty="0"/>
              <a:t>Z minerálnych látok prevládajú v pôdnom roztoku </a:t>
            </a:r>
            <a:br>
              <a:rPr lang="sk-SK" sz="1100" dirty="0"/>
            </a:br>
            <a:r>
              <a:rPr lang="sk-SK" sz="1100" dirty="0"/>
              <a:t>rozpustné soli, najmä chloridy, dusičnany, uhličitany, </a:t>
            </a:r>
            <a:br>
              <a:rPr lang="sk-SK" sz="1100" dirty="0"/>
            </a:br>
            <a:r>
              <a:rPr lang="sk-SK" sz="1100" dirty="0"/>
              <a:t>sírany a fosforečnany</a:t>
            </a:r>
          </a:p>
          <a:p>
            <a:pPr>
              <a:lnSpc>
                <a:spcPct val="150000"/>
              </a:lnSpc>
              <a:buClr>
                <a:schemeClr val="tx2">
                  <a:lumMod val="75000"/>
                </a:schemeClr>
              </a:buClr>
            </a:pPr>
            <a:r>
              <a:rPr lang="sk-SK" sz="1100" dirty="0"/>
              <a:t>Z organických zlúčenín sú v pôdnom roztoku najviac</a:t>
            </a:r>
            <a:br>
              <a:rPr lang="sk-SK" sz="1100" dirty="0"/>
            </a:br>
            <a:r>
              <a:rPr lang="sk-SK" sz="1100" dirty="0"/>
              <a:t>zastúpené rozličné </a:t>
            </a:r>
            <a:r>
              <a:rPr lang="sk-SK" sz="1100" dirty="0" err="1"/>
              <a:t>nízkomolekulové</a:t>
            </a:r>
            <a:r>
              <a:rPr lang="sk-SK" sz="1100" dirty="0"/>
              <a:t> látky, </a:t>
            </a:r>
            <a:br>
              <a:rPr lang="sk-SK" sz="1100" dirty="0"/>
            </a:br>
            <a:r>
              <a:rPr lang="sk-SK" sz="1100" dirty="0" err="1"/>
              <a:t>fulvokyseliny</a:t>
            </a:r>
            <a:r>
              <a:rPr lang="sk-SK" sz="1100" dirty="0"/>
              <a:t> a rozpustné </a:t>
            </a:r>
            <a:r>
              <a:rPr lang="sk-SK" sz="1100" dirty="0" err="1"/>
              <a:t>organominerálne</a:t>
            </a:r>
            <a:r>
              <a:rPr lang="sk-SK" sz="1100" dirty="0"/>
              <a:t> </a:t>
            </a:r>
            <a:br>
              <a:rPr lang="sk-SK" sz="1100" dirty="0"/>
            </a:br>
            <a:r>
              <a:rPr lang="sk-SK" sz="1100" dirty="0"/>
              <a:t>zlúčeniny typu </a:t>
            </a:r>
            <a:r>
              <a:rPr lang="sk-SK" sz="1100" dirty="0" err="1"/>
              <a:t>chelátov</a:t>
            </a:r>
            <a:r>
              <a:rPr lang="sk-SK" sz="1100" dirty="0"/>
              <a:t>, organického pôvodu </a:t>
            </a:r>
            <a:br>
              <a:rPr lang="sk-SK" sz="1100" dirty="0"/>
            </a:br>
            <a:r>
              <a:rPr lang="sk-SK" sz="1100" dirty="0"/>
              <a:t>býva aj časť </a:t>
            </a:r>
            <a:r>
              <a:rPr lang="sk-SK" sz="1100" dirty="0" err="1"/>
              <a:t>dispergovaných</a:t>
            </a:r>
            <a:r>
              <a:rPr lang="sk-SK" sz="1100" dirty="0"/>
              <a:t> koloidov</a:t>
            </a:r>
          </a:p>
          <a:p>
            <a:pPr>
              <a:lnSpc>
                <a:spcPct val="150000"/>
              </a:lnSpc>
              <a:buClr>
                <a:schemeClr val="tx2">
                  <a:lumMod val="75000"/>
                </a:schemeClr>
              </a:buClr>
            </a:pPr>
            <a:r>
              <a:rPr lang="sk-SK" sz="1100" dirty="0"/>
              <a:t>Vzájomný pomer minerálnych a organických </a:t>
            </a:r>
            <a:br>
              <a:rPr lang="sk-SK" sz="1100" dirty="0"/>
            </a:br>
            <a:r>
              <a:rPr lang="sk-SK" sz="1100" dirty="0"/>
              <a:t>látok v pôdnom roztoku sa mení podľa pôdneho </a:t>
            </a:r>
            <a:br>
              <a:rPr lang="sk-SK" sz="1100" dirty="0"/>
            </a:br>
            <a:r>
              <a:rPr lang="sk-SK" sz="1100" dirty="0"/>
              <a:t>typu, horizontov a ročného obdobia</a:t>
            </a:r>
          </a:p>
        </p:txBody>
      </p:sp>
      <p:pic>
        <p:nvPicPr>
          <p:cNvPr id="4" name="Picture 3">
            <a:extLst>
              <a:ext uri="{FF2B5EF4-FFF2-40B4-BE49-F238E27FC236}">
                <a16:creationId xmlns:a16="http://schemas.microsoft.com/office/drawing/2014/main" id="{3FA03F15-C455-5A93-A51C-6C24B427CE26}"/>
              </a:ext>
            </a:extLst>
          </p:cNvPr>
          <p:cNvPicPr>
            <a:picLocks noChangeAspect="1"/>
          </p:cNvPicPr>
          <p:nvPr/>
        </p:nvPicPr>
        <p:blipFill>
          <a:blip r:embed="rId2"/>
          <a:stretch>
            <a:fillRect/>
          </a:stretch>
        </p:blipFill>
        <p:spPr>
          <a:xfrm>
            <a:off x="4539456" y="2819400"/>
            <a:ext cx="7477285" cy="3520150"/>
          </a:xfrm>
          <a:prstGeom prst="rect">
            <a:avLst/>
          </a:prstGeom>
        </p:spPr>
      </p:pic>
    </p:spTree>
    <p:extLst>
      <p:ext uri="{BB962C8B-B14F-4D97-AF65-F5344CB8AC3E}">
        <p14:creationId xmlns:p14="http://schemas.microsoft.com/office/powerpoint/2010/main" val="10301759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79420-68DA-7F2F-C003-7B0F5E8506D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F5AB03B-B310-1186-91C1-9F2111661F97}"/>
              </a:ext>
            </a:extLst>
          </p:cNvPr>
          <p:cNvSpPr>
            <a:spLocks noGrp="1"/>
          </p:cNvSpPr>
          <p:nvPr>
            <p:ph type="title"/>
          </p:nvPr>
        </p:nvSpPr>
        <p:spPr>
          <a:xfrm>
            <a:off x="391297" y="251750"/>
            <a:ext cx="10119674" cy="694812"/>
          </a:xfrm>
        </p:spPr>
        <p:txBody>
          <a:bodyPr>
            <a:normAutofit/>
          </a:bodyPr>
          <a:lstStyle/>
          <a:p>
            <a:r>
              <a:rPr lang="sk-SK" sz="3200" b="1" dirty="0"/>
              <a:t>Chemické zloženie pôdneho roztoku</a:t>
            </a:r>
          </a:p>
        </p:txBody>
      </p:sp>
      <p:sp>
        <p:nvSpPr>
          <p:cNvPr id="7" name="Zástupný objekt pre obsah 2">
            <a:extLst>
              <a:ext uri="{FF2B5EF4-FFF2-40B4-BE49-F238E27FC236}">
                <a16:creationId xmlns:a16="http://schemas.microsoft.com/office/drawing/2014/main" id="{497884A5-36FE-C5B0-CA47-612DF7150FD1}"/>
              </a:ext>
            </a:extLst>
          </p:cNvPr>
          <p:cNvSpPr>
            <a:spLocks noGrp="1"/>
          </p:cNvSpPr>
          <p:nvPr>
            <p:ph idx="1"/>
          </p:nvPr>
        </p:nvSpPr>
        <p:spPr>
          <a:xfrm>
            <a:off x="391297" y="1028700"/>
            <a:ext cx="10429103" cy="5579072"/>
          </a:xfrm>
        </p:spPr>
        <p:txBody>
          <a:bodyPr>
            <a:noAutofit/>
          </a:bodyPr>
          <a:lstStyle/>
          <a:p>
            <a:pPr>
              <a:lnSpc>
                <a:spcPct val="150000"/>
              </a:lnSpc>
            </a:pPr>
            <a:r>
              <a:rPr lang="sk-SK" sz="1600" dirty="0">
                <a:effectLst/>
                <a:latin typeface="+mn-lt"/>
                <a:ea typeface="Times New Roman" panose="02020603050405020304" pitchFamily="18" charset="0"/>
              </a:rPr>
              <a:t>Zloženie a koncentrácia pôdneho roztoku je výsledkom biologických, fyzikálno-chemických, fyzikálnych a chemických procesov, ktoré sa uskutočňujú v pôdach pri rôznom pôsobení teploty, vlhkosti a prevzdušnenia</a:t>
            </a:r>
          </a:p>
          <a:p>
            <a:pPr>
              <a:lnSpc>
                <a:spcPct val="150000"/>
              </a:lnSpc>
            </a:pPr>
            <a:r>
              <a:rPr lang="sk-SK" sz="1600" dirty="0">
                <a:effectLst/>
                <a:latin typeface="+mn-lt"/>
                <a:ea typeface="Times New Roman" panose="02020603050405020304" pitchFamily="18" charset="0"/>
              </a:rPr>
              <a:t>Koncentrácia </a:t>
            </a:r>
            <a:r>
              <a:rPr lang="sk-SK" sz="1600" b="1" dirty="0">
                <a:effectLst/>
                <a:latin typeface="+mn-lt"/>
                <a:ea typeface="Times New Roman" panose="02020603050405020304" pitchFamily="18" charset="0"/>
              </a:rPr>
              <a:t>vodorozpustných solí </a:t>
            </a:r>
            <a:r>
              <a:rPr lang="sk-SK" sz="1600" dirty="0">
                <a:effectLst/>
                <a:latin typeface="+mn-lt"/>
                <a:ea typeface="Times New Roman" panose="02020603050405020304" pitchFamily="18" charset="0"/>
              </a:rPr>
              <a:t>v pôdnom roztoku nezasolených pôd je </a:t>
            </a:r>
            <a:r>
              <a:rPr lang="sk-SK" sz="1600" b="1" dirty="0">
                <a:effectLst/>
                <a:latin typeface="+mn-lt"/>
                <a:ea typeface="Times New Roman" panose="02020603050405020304" pitchFamily="18" charset="0"/>
              </a:rPr>
              <a:t>veľmi nízka </a:t>
            </a:r>
            <a:r>
              <a:rPr lang="sk-SK" sz="1600" dirty="0">
                <a:effectLst/>
                <a:latin typeface="+mn-lt"/>
                <a:ea typeface="Times New Roman" panose="02020603050405020304" pitchFamily="18" charset="0"/>
              </a:rPr>
              <a:t>a predstavuje niekoľko desatín až niekoľko gramov na 1 liter. V zasolených pôdach môže obsah solí predstavovať </a:t>
            </a:r>
            <a:r>
              <a:rPr lang="sk-SK" sz="1600" b="1" dirty="0">
                <a:effectLst/>
                <a:latin typeface="+mn-lt"/>
                <a:ea typeface="Times New Roman" panose="02020603050405020304" pitchFamily="18" charset="0"/>
              </a:rPr>
              <a:t>niekoľko desiatok gramov </a:t>
            </a:r>
            <a:r>
              <a:rPr lang="sk-SK" sz="1600" dirty="0">
                <a:effectLst/>
                <a:latin typeface="+mn-lt"/>
                <a:ea typeface="Times New Roman" panose="02020603050405020304" pitchFamily="18" charset="0"/>
              </a:rPr>
              <a:t>na 1 liter pôdneho roztoku, zriedkavo môže byť koncentrácia pôdneho roztoku vyššia než 1 %</a:t>
            </a:r>
          </a:p>
          <a:p>
            <a:pPr>
              <a:lnSpc>
                <a:spcPct val="150000"/>
              </a:lnSpc>
            </a:pPr>
            <a:r>
              <a:rPr lang="sk-SK" sz="1600" dirty="0">
                <a:effectLst/>
                <a:latin typeface="+mn-lt"/>
                <a:ea typeface="Times New Roman" panose="02020603050405020304" pitchFamily="18" charset="0"/>
              </a:rPr>
              <a:t>Z aniónov sú v našich pôdach v pôdnych roztokoch najviac zastúpené </a:t>
            </a:r>
            <a:r>
              <a:rPr lang="sk-SK" sz="1600" b="1" dirty="0">
                <a:effectLst/>
                <a:latin typeface="+mn-lt"/>
                <a:ea typeface="Times New Roman" panose="02020603050405020304" pitchFamily="18" charset="0"/>
              </a:rPr>
              <a:t>HCO</a:t>
            </a:r>
            <a:r>
              <a:rPr lang="sk-SK" sz="1600" b="1" baseline="-25000" dirty="0">
                <a:effectLst/>
                <a:latin typeface="+mn-lt"/>
                <a:ea typeface="Times New Roman" panose="02020603050405020304" pitchFamily="18" charset="0"/>
              </a:rPr>
              <a:t>3</a:t>
            </a:r>
            <a:r>
              <a:rPr lang="sk-SK" sz="1600" b="1"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a NO</a:t>
            </a:r>
            <a:r>
              <a:rPr lang="sk-SK" sz="1600" b="1" baseline="-25000" dirty="0">
                <a:effectLst/>
                <a:latin typeface="+mn-lt"/>
                <a:ea typeface="Times New Roman" panose="02020603050405020304" pitchFamily="18" charset="0"/>
              </a:rPr>
              <a:t>3</a:t>
            </a:r>
            <a:r>
              <a:rPr lang="sk-SK" sz="1600" b="1"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ióny</a:t>
            </a:r>
            <a:r>
              <a:rPr lang="sk-SK" sz="1600" dirty="0">
                <a:effectLst/>
                <a:latin typeface="+mn-lt"/>
                <a:ea typeface="Times New Roman" panose="02020603050405020304" pitchFamily="18" charset="0"/>
              </a:rPr>
              <a:t>, ktoré tvoria až 90 % z celkového množstva aniónov. Zvyšok pripadá v nezasolených pôdach na SO</a:t>
            </a:r>
            <a:r>
              <a:rPr lang="sk-SK" sz="1600" baseline="-25000" dirty="0">
                <a:effectLst/>
                <a:latin typeface="+mn-lt"/>
                <a:ea typeface="Times New Roman" panose="02020603050405020304" pitchFamily="18" charset="0"/>
              </a:rPr>
              <a:t>4</a:t>
            </a:r>
            <a:r>
              <a:rPr lang="sk-SK" sz="1600" baseline="30000" dirty="0">
                <a:effectLst/>
                <a:latin typeface="+mn-lt"/>
                <a:ea typeface="Times New Roman" panose="02020603050405020304" pitchFamily="18" charset="0"/>
              </a:rPr>
              <a:t>2- </a:t>
            </a:r>
            <a:r>
              <a:rPr lang="sk-SK" sz="1600" dirty="0">
                <a:effectLst/>
                <a:latin typeface="+mn-lt"/>
                <a:ea typeface="Times New Roman" panose="02020603050405020304" pitchFamily="18" charset="0"/>
              </a:rPr>
              <a:t>a Cl</a:t>
            </a:r>
            <a:r>
              <a:rPr lang="sk-SK" sz="1600" baseline="30000" dirty="0">
                <a:effectLst/>
                <a:latin typeface="+mn-lt"/>
                <a:ea typeface="Times New Roman" panose="02020603050405020304" pitchFamily="18" charset="0"/>
              </a:rPr>
              <a:t>-</a:t>
            </a:r>
            <a:r>
              <a:rPr lang="sk-SK" sz="1600" dirty="0">
                <a:effectLst/>
                <a:latin typeface="+mn-lt"/>
                <a:ea typeface="Times New Roman" panose="02020603050405020304" pitchFamily="18" charset="0"/>
              </a:rPr>
              <a:t>. Obsah </a:t>
            </a:r>
            <a:r>
              <a:rPr lang="sk-SK" sz="1600" dirty="0" err="1">
                <a:effectLst/>
                <a:latin typeface="+mn-lt"/>
                <a:ea typeface="Times New Roman" panose="02020603050405020304" pitchFamily="18" charset="0"/>
              </a:rPr>
              <a:t>fosforečnanových</a:t>
            </a:r>
            <a:r>
              <a:rPr lang="sk-SK" sz="1600" dirty="0">
                <a:effectLst/>
                <a:latin typeface="+mn-lt"/>
                <a:ea typeface="Times New Roman" panose="02020603050405020304" pitchFamily="18" charset="0"/>
              </a:rPr>
              <a:t> aniónov je pre ich malú rozpustnosť nízky. </a:t>
            </a:r>
            <a:r>
              <a:rPr lang="sk-SK" sz="1600" b="1" dirty="0">
                <a:effectLst/>
                <a:latin typeface="+mn-lt"/>
                <a:ea typeface="Times New Roman" panose="02020603050405020304" pitchFamily="18" charset="0"/>
              </a:rPr>
              <a:t>Z katiónov je najviac v pôdnom roztoku H</a:t>
            </a:r>
            <a:r>
              <a:rPr lang="sk-SK" sz="1600" b="1" baseline="30000" dirty="0">
                <a:effectLst/>
                <a:latin typeface="+mn-lt"/>
                <a:ea typeface="Times New Roman" panose="02020603050405020304" pitchFamily="18" charset="0"/>
              </a:rPr>
              <a:t>+</a:t>
            </a:r>
            <a:r>
              <a:rPr lang="sk-SK" sz="1600" b="1" dirty="0">
                <a:effectLst/>
                <a:latin typeface="+mn-lt"/>
                <a:ea typeface="Times New Roman" panose="02020603050405020304" pitchFamily="18" charset="0"/>
              </a:rPr>
              <a:t>, Ca</a:t>
            </a:r>
            <a:r>
              <a:rPr lang="sk-SK" sz="1600" b="1" baseline="30000" dirty="0">
                <a:effectLst/>
                <a:latin typeface="+mn-lt"/>
                <a:ea typeface="Times New Roman" panose="02020603050405020304" pitchFamily="18" charset="0"/>
              </a:rPr>
              <a:t>2+</a:t>
            </a:r>
            <a:r>
              <a:rPr lang="sk-SK" sz="1600" b="1" dirty="0">
                <a:effectLst/>
                <a:latin typeface="+mn-lt"/>
                <a:ea typeface="Times New Roman" panose="02020603050405020304" pitchFamily="18" charset="0"/>
              </a:rPr>
              <a:t>, Mg</a:t>
            </a:r>
            <a:r>
              <a:rPr lang="sk-SK" sz="1600" b="1" baseline="30000" dirty="0">
                <a:effectLst/>
                <a:latin typeface="+mn-lt"/>
                <a:ea typeface="Times New Roman" panose="02020603050405020304" pitchFamily="18" charset="0"/>
              </a:rPr>
              <a:t>2+</a:t>
            </a:r>
            <a:r>
              <a:rPr lang="sk-SK" sz="1600" b="1" dirty="0">
                <a:effectLst/>
                <a:latin typeface="+mn-lt"/>
                <a:ea typeface="Times New Roman" panose="02020603050405020304" pitchFamily="18" charset="0"/>
              </a:rPr>
              <a:t>, NH</a:t>
            </a:r>
            <a:r>
              <a:rPr lang="sk-SK" sz="1600" b="1" baseline="-25000" dirty="0">
                <a:effectLst/>
                <a:latin typeface="+mn-lt"/>
                <a:ea typeface="Times New Roman" panose="02020603050405020304" pitchFamily="18" charset="0"/>
              </a:rPr>
              <a:t>4</a:t>
            </a:r>
            <a:r>
              <a:rPr lang="sk-SK" sz="1600" b="1" baseline="30000" dirty="0">
                <a:effectLst/>
                <a:latin typeface="+mn-lt"/>
                <a:ea typeface="Times New Roman" panose="02020603050405020304" pitchFamily="18" charset="0"/>
              </a:rPr>
              <a:t>+</a:t>
            </a:r>
            <a:r>
              <a:rPr lang="sk-SK" sz="1600" b="1" dirty="0">
                <a:effectLst/>
                <a:latin typeface="+mn-lt"/>
                <a:ea typeface="Times New Roman" panose="02020603050405020304" pitchFamily="18" charset="0"/>
              </a:rPr>
              <a:t>, K</a:t>
            </a:r>
            <a:r>
              <a:rPr lang="sk-SK" sz="1600" b="1" baseline="30000" dirty="0">
                <a:effectLst/>
                <a:latin typeface="+mn-lt"/>
                <a:ea typeface="Times New Roman" panose="02020603050405020304" pitchFamily="18" charset="0"/>
              </a:rPr>
              <a:t>+</a:t>
            </a:r>
            <a:r>
              <a:rPr lang="sk-SK" sz="1600"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a v menšom množstve Fe</a:t>
            </a:r>
            <a:r>
              <a:rPr lang="sk-SK" sz="1600" b="1" baseline="30000" dirty="0">
                <a:effectLst/>
                <a:latin typeface="+mn-lt"/>
                <a:ea typeface="Times New Roman" panose="02020603050405020304" pitchFamily="18" charset="0"/>
              </a:rPr>
              <a:t>3+ </a:t>
            </a:r>
            <a:r>
              <a:rPr lang="sk-SK" sz="1600" b="1" dirty="0">
                <a:effectLst/>
                <a:latin typeface="+mn-lt"/>
                <a:ea typeface="Times New Roman" panose="02020603050405020304" pitchFamily="18" charset="0"/>
              </a:rPr>
              <a:t>a Al</a:t>
            </a:r>
            <a:r>
              <a:rPr lang="sk-SK" sz="1600" b="1" baseline="30000" dirty="0">
                <a:effectLst/>
                <a:latin typeface="+mn-lt"/>
                <a:ea typeface="Times New Roman" panose="02020603050405020304" pitchFamily="18" charset="0"/>
              </a:rPr>
              <a:t>3+ </a:t>
            </a:r>
            <a:r>
              <a:rPr lang="sk-SK" sz="1600" b="1" dirty="0">
                <a:effectLst/>
                <a:latin typeface="+mn-lt"/>
                <a:ea typeface="Times New Roman" panose="02020603050405020304" pitchFamily="18" charset="0"/>
              </a:rPr>
              <a:t>ióny</a:t>
            </a:r>
            <a:endParaRPr lang="sk-SK" sz="1600" dirty="0">
              <a:effectLst/>
              <a:latin typeface="+mn-lt"/>
              <a:ea typeface="Times New Roman" panose="02020603050405020304" pitchFamily="18" charset="0"/>
            </a:endParaRPr>
          </a:p>
          <a:p>
            <a:pPr>
              <a:lnSpc>
                <a:spcPct val="150000"/>
              </a:lnSpc>
            </a:pPr>
            <a:r>
              <a:rPr lang="sk-SK" sz="1600" dirty="0">
                <a:effectLst/>
                <a:latin typeface="+mn-lt"/>
                <a:ea typeface="Times New Roman" panose="02020603050405020304" pitchFamily="18" charset="0"/>
              </a:rPr>
              <a:t>V pôdnom roztoku zasolených pôd sa vyskytuje zvýšené množstvo najmä Cl</a:t>
            </a:r>
            <a:r>
              <a:rPr lang="sk-SK" sz="1600" baseline="30000" dirty="0">
                <a:effectLst/>
                <a:latin typeface="+mn-lt"/>
                <a:ea typeface="Times New Roman" panose="02020603050405020304" pitchFamily="18" charset="0"/>
              </a:rPr>
              <a:t>- </a:t>
            </a:r>
            <a:r>
              <a:rPr lang="sk-SK" sz="1600" dirty="0">
                <a:effectLst/>
                <a:latin typeface="+mn-lt"/>
                <a:ea typeface="Times New Roman" panose="02020603050405020304" pitchFamily="18" charset="0"/>
              </a:rPr>
              <a:t>a SO</a:t>
            </a:r>
            <a:r>
              <a:rPr lang="sk-SK" sz="1600" baseline="-25000" dirty="0">
                <a:effectLst/>
                <a:latin typeface="+mn-lt"/>
                <a:ea typeface="Times New Roman" panose="02020603050405020304" pitchFamily="18" charset="0"/>
              </a:rPr>
              <a:t>4</a:t>
            </a:r>
            <a:r>
              <a:rPr lang="sk-SK" sz="1600" baseline="30000" dirty="0">
                <a:effectLst/>
                <a:latin typeface="+mn-lt"/>
                <a:ea typeface="Times New Roman" panose="02020603050405020304" pitchFamily="18" charset="0"/>
              </a:rPr>
              <a:t>2- </a:t>
            </a:r>
            <a:r>
              <a:rPr lang="sk-SK" sz="1600" dirty="0">
                <a:effectLst/>
                <a:latin typeface="+mn-lt"/>
                <a:ea typeface="Times New Roman" panose="02020603050405020304" pitchFamily="18" charset="0"/>
              </a:rPr>
              <a:t>aniónov a zvyšuje sa aj pomerné zastúpenie katiónov Na</a:t>
            </a:r>
            <a:r>
              <a:rPr lang="sk-SK" sz="1600" baseline="30000" dirty="0">
                <a:effectLst/>
                <a:latin typeface="+mn-lt"/>
                <a:ea typeface="Times New Roman" panose="02020603050405020304" pitchFamily="18" charset="0"/>
              </a:rPr>
              <a:t>+ </a:t>
            </a:r>
            <a:r>
              <a:rPr lang="sk-SK" sz="1600" dirty="0">
                <a:effectLst/>
                <a:latin typeface="+mn-lt"/>
                <a:ea typeface="Times New Roman" panose="02020603050405020304" pitchFamily="18" charset="0"/>
              </a:rPr>
              <a:t>a Mg</a:t>
            </a:r>
            <a:r>
              <a:rPr lang="sk-SK" sz="1600" baseline="30000" dirty="0">
                <a:effectLst/>
                <a:latin typeface="+mn-lt"/>
                <a:ea typeface="Times New Roman" panose="02020603050405020304" pitchFamily="18" charset="0"/>
              </a:rPr>
              <a:t>2+</a:t>
            </a:r>
            <a:endParaRPr lang="sk-SK" sz="1050" dirty="0">
              <a:latin typeface="+mn-lt"/>
            </a:endParaRPr>
          </a:p>
        </p:txBody>
      </p:sp>
    </p:spTree>
    <p:extLst>
      <p:ext uri="{BB962C8B-B14F-4D97-AF65-F5344CB8AC3E}">
        <p14:creationId xmlns:p14="http://schemas.microsoft.com/office/powerpoint/2010/main" val="34299837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663D5-49A2-0AB8-2972-6AB48C5728B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9896C1E-A788-E15C-3D2A-B3D624E78B39}"/>
              </a:ext>
            </a:extLst>
          </p:cNvPr>
          <p:cNvSpPr>
            <a:spLocks noGrp="1"/>
          </p:cNvSpPr>
          <p:nvPr>
            <p:ph type="title"/>
          </p:nvPr>
        </p:nvSpPr>
        <p:spPr>
          <a:xfrm>
            <a:off x="391297" y="251750"/>
            <a:ext cx="10119674" cy="694812"/>
          </a:xfrm>
        </p:spPr>
        <p:txBody>
          <a:bodyPr>
            <a:normAutofit/>
          </a:bodyPr>
          <a:lstStyle/>
          <a:p>
            <a:r>
              <a:rPr lang="sk-SK" sz="3200" b="1" dirty="0"/>
              <a:t>Vlastnosti pôdneho roztoku</a:t>
            </a:r>
          </a:p>
        </p:txBody>
      </p:sp>
      <p:sp>
        <p:nvSpPr>
          <p:cNvPr id="7" name="Zástupný objekt pre obsah 2">
            <a:extLst>
              <a:ext uri="{FF2B5EF4-FFF2-40B4-BE49-F238E27FC236}">
                <a16:creationId xmlns:a16="http://schemas.microsoft.com/office/drawing/2014/main" id="{A1269709-843B-6BB3-2B56-CCE491F35222}"/>
              </a:ext>
            </a:extLst>
          </p:cNvPr>
          <p:cNvSpPr>
            <a:spLocks noGrp="1"/>
          </p:cNvSpPr>
          <p:nvPr>
            <p:ph idx="1"/>
          </p:nvPr>
        </p:nvSpPr>
        <p:spPr>
          <a:xfrm>
            <a:off x="391297" y="1028700"/>
            <a:ext cx="11046323" cy="5579072"/>
          </a:xfrm>
        </p:spPr>
        <p:txBody>
          <a:bodyPr>
            <a:noAutofit/>
          </a:bodyPr>
          <a:lstStyle/>
          <a:p>
            <a:pPr>
              <a:lnSpc>
                <a:spcPct val="150000"/>
              </a:lnSpc>
            </a:pPr>
            <a:r>
              <a:rPr lang="sk-SK" sz="1400" b="1" dirty="0" err="1">
                <a:effectLst/>
                <a:latin typeface="+mn-lt"/>
                <a:ea typeface="Times New Roman" panose="02020603050405020304" pitchFamily="18" charset="0"/>
              </a:rPr>
              <a:t>Osmotický</a:t>
            </a:r>
            <a:r>
              <a:rPr lang="sk-SK" sz="1400" b="1" dirty="0">
                <a:effectLst/>
                <a:latin typeface="+mn-lt"/>
                <a:ea typeface="Times New Roman" panose="02020603050405020304" pitchFamily="18" charset="0"/>
              </a:rPr>
              <a:t> tlak </a:t>
            </a:r>
            <a:r>
              <a:rPr lang="sk-SK" sz="1400" dirty="0">
                <a:effectLst/>
                <a:latin typeface="+mn-lt"/>
                <a:ea typeface="Times New Roman" panose="02020603050405020304" pitchFamily="18" charset="0"/>
              </a:rPr>
              <a:t>- priamo závislý od koncentrácie vodorozpustných látok a od stupňa ich </a:t>
            </a:r>
            <a:r>
              <a:rPr lang="sk-SK" sz="1400" dirty="0" err="1">
                <a:effectLst/>
                <a:latin typeface="+mn-lt"/>
                <a:ea typeface="Times New Roman" panose="02020603050405020304" pitchFamily="18" charset="0"/>
              </a:rPr>
              <a:t>disociácie</a:t>
            </a:r>
            <a:r>
              <a:rPr lang="sk-SK" sz="1400" dirty="0">
                <a:effectLst/>
                <a:latin typeface="+mn-lt"/>
                <a:ea typeface="Times New Roman" panose="02020603050405020304" pitchFamily="18" charset="0"/>
              </a:rPr>
              <a:t>. Pokiaľ jeho hodnota prevýši hodnotu </a:t>
            </a:r>
            <a:r>
              <a:rPr lang="sk-SK" sz="1400" dirty="0" err="1">
                <a:effectLst/>
                <a:latin typeface="+mn-lt"/>
                <a:ea typeface="Times New Roman" panose="02020603050405020304" pitchFamily="18" charset="0"/>
              </a:rPr>
              <a:t>osmotického</a:t>
            </a:r>
            <a:r>
              <a:rPr lang="sk-SK" sz="1400" dirty="0">
                <a:effectLst/>
                <a:latin typeface="+mn-lt"/>
                <a:ea typeface="Times New Roman" panose="02020603050405020304" pitchFamily="18" charset="0"/>
              </a:rPr>
              <a:t> tlaku v bunkách, nie sú tieto schopné prijímať vodu. Najvyšší </a:t>
            </a:r>
            <a:r>
              <a:rPr lang="sk-SK" sz="1400" dirty="0" err="1">
                <a:effectLst/>
                <a:latin typeface="+mn-lt"/>
                <a:ea typeface="Times New Roman" panose="02020603050405020304" pitchFamily="18" charset="0"/>
              </a:rPr>
              <a:t>osmotický</a:t>
            </a:r>
            <a:r>
              <a:rPr lang="sk-SK" sz="1400" dirty="0">
                <a:effectLst/>
                <a:latin typeface="+mn-lt"/>
                <a:ea typeface="Times New Roman" panose="02020603050405020304" pitchFamily="18" charset="0"/>
              </a:rPr>
              <a:t> tlak má pôdny roztok zasolených pôd. Pre praktické účely môže byť </a:t>
            </a:r>
            <a:r>
              <a:rPr lang="sk-SK" sz="1400" dirty="0" err="1">
                <a:effectLst/>
                <a:latin typeface="+mn-lt"/>
                <a:ea typeface="Times New Roman" panose="02020603050405020304" pitchFamily="18" charset="0"/>
              </a:rPr>
              <a:t>osmotický</a:t>
            </a:r>
            <a:r>
              <a:rPr lang="sk-SK" sz="1400" dirty="0">
                <a:effectLst/>
                <a:latin typeface="+mn-lt"/>
                <a:ea typeface="Times New Roman" panose="02020603050405020304" pitchFamily="18" charset="0"/>
              </a:rPr>
              <a:t> tlak pôdneho roztoku v MPa vypočítaný ako súčin </a:t>
            </a:r>
            <a:r>
              <a:rPr lang="sk-SK" sz="1400" b="1" dirty="0">
                <a:effectLst/>
                <a:latin typeface="+mn-lt"/>
                <a:ea typeface="Times New Roman" panose="02020603050405020304" pitchFamily="18" charset="0"/>
              </a:rPr>
              <a:t>-  0,04 x EC </a:t>
            </a:r>
            <a:r>
              <a:rPr lang="sk-SK" sz="1400" dirty="0">
                <a:effectLst/>
                <a:latin typeface="+mn-lt"/>
                <a:ea typeface="Times New Roman" panose="02020603050405020304" pitchFamily="18" charset="0"/>
              </a:rPr>
              <a:t> (</a:t>
            </a:r>
            <a:r>
              <a:rPr lang="sk-SK" sz="1400" dirty="0" err="1">
                <a:effectLst/>
                <a:latin typeface="+mn-lt"/>
                <a:ea typeface="Times New Roman" panose="02020603050405020304" pitchFamily="18" charset="0"/>
              </a:rPr>
              <a:t>t.j</a:t>
            </a:r>
            <a:r>
              <a:rPr lang="sk-SK" sz="1400" dirty="0">
                <a:effectLst/>
                <a:latin typeface="+mn-lt"/>
                <a:ea typeface="Times New Roman" panose="02020603050405020304" pitchFamily="18" charset="0"/>
              </a:rPr>
              <a:t>. elektrická vodivosť v dS.m</a:t>
            </a:r>
            <a:r>
              <a:rPr lang="sk-SK" sz="1400" baseline="30000" dirty="0">
                <a:effectLst/>
                <a:latin typeface="+mn-lt"/>
                <a:ea typeface="Times New Roman" panose="02020603050405020304" pitchFamily="18" charset="0"/>
              </a:rPr>
              <a:t>-1</a:t>
            </a:r>
            <a:r>
              <a:rPr lang="sk-SK" sz="1400" dirty="0">
                <a:effectLst/>
                <a:latin typeface="+mn-lt"/>
                <a:ea typeface="Times New Roman" panose="02020603050405020304" pitchFamily="18" charset="0"/>
              </a:rPr>
              <a:t>) a potom koncentrácia solí v pôdnom roztoku pri poľnej vodnej kapacite je približne dvojnásobnou hodnotou, stanovenou v nasýtenom extrakte</a:t>
            </a:r>
          </a:p>
          <a:p>
            <a:pPr>
              <a:lnSpc>
                <a:spcPct val="150000"/>
              </a:lnSpc>
            </a:pPr>
            <a:r>
              <a:rPr lang="sk-SK" sz="1400" b="1" dirty="0">
                <a:effectLst/>
                <a:latin typeface="+mn-lt"/>
                <a:ea typeface="Times New Roman" panose="02020603050405020304" pitchFamily="18" charset="0"/>
              </a:rPr>
              <a:t>Reakcia pôdneho roztoku</a:t>
            </a:r>
            <a:r>
              <a:rPr lang="sk-SK" sz="1400" dirty="0">
                <a:effectLst/>
                <a:latin typeface="+mn-lt"/>
                <a:ea typeface="Times New Roman" panose="02020603050405020304" pitchFamily="18" charset="0"/>
              </a:rPr>
              <a:t> - vystihuje aktívnu reakciu pôdy a má bezprostredný vplyv na priebeh všetkých chemických, </a:t>
            </a:r>
            <a:r>
              <a:rPr lang="sk-SK" sz="1400" dirty="0" err="1">
                <a:effectLst/>
                <a:latin typeface="+mn-lt"/>
                <a:ea typeface="Times New Roman" panose="02020603050405020304" pitchFamily="18" charset="0"/>
              </a:rPr>
              <a:t>fyzikálno</a:t>
            </a:r>
            <a:r>
              <a:rPr lang="sk-SK" sz="1400" dirty="0">
                <a:effectLst/>
                <a:latin typeface="+mn-lt"/>
                <a:ea typeface="Times New Roman" panose="02020603050405020304" pitchFamily="18" charset="0"/>
              </a:rPr>
              <a:t> - chemických a biologických procesov v pôde. Reakciu pôdneho roztoku ovplyvňuje predovšetkým prítomnosť rozpustených kyselín a kyslých, alebo zásaditých solí, jej hodnota sa zvyčajne pohybuje v rozpätí </a:t>
            </a:r>
            <a:r>
              <a:rPr lang="sk-SK" sz="1400" b="1" dirty="0">
                <a:effectLst/>
                <a:latin typeface="+mn-lt"/>
                <a:ea typeface="Times New Roman" panose="02020603050405020304" pitchFamily="18" charset="0"/>
              </a:rPr>
              <a:t>pH=4,0-8,5</a:t>
            </a:r>
            <a:r>
              <a:rPr lang="sk-SK" sz="1400" dirty="0">
                <a:effectLst/>
                <a:latin typeface="+mn-lt"/>
                <a:ea typeface="Times New Roman" panose="02020603050405020304" pitchFamily="18" charset="0"/>
              </a:rPr>
              <a:t> </a:t>
            </a:r>
            <a:r>
              <a:rPr lang="sk-SK" sz="1400" i="1" dirty="0">
                <a:effectLst/>
                <a:latin typeface="+mn-lt"/>
                <a:ea typeface="Times New Roman" panose="02020603050405020304" pitchFamily="18" charset="0"/>
              </a:rPr>
              <a:t>Najpriaznivejšie sa prejavuje neutrálna reakcia pôdneho roztoku pri pH 6,5-7,2</a:t>
            </a:r>
            <a:endParaRPr lang="sk-SK" sz="1400" dirty="0">
              <a:effectLst/>
              <a:latin typeface="+mn-lt"/>
              <a:ea typeface="Times New Roman" panose="02020603050405020304" pitchFamily="18" charset="0"/>
            </a:endParaRPr>
          </a:p>
          <a:p>
            <a:pPr>
              <a:lnSpc>
                <a:spcPct val="150000"/>
              </a:lnSpc>
            </a:pPr>
            <a:r>
              <a:rPr lang="sk-SK" sz="1400" b="1" dirty="0" err="1">
                <a:effectLst/>
                <a:latin typeface="+mn-lt"/>
                <a:ea typeface="Times New Roman" panose="02020603050405020304" pitchFamily="18" charset="0"/>
              </a:rPr>
              <a:t>Pufrovacia</a:t>
            </a:r>
            <a:r>
              <a:rPr lang="sk-SK" sz="1400" b="1" dirty="0">
                <a:effectLst/>
                <a:latin typeface="+mn-lt"/>
                <a:ea typeface="Times New Roman" panose="02020603050405020304" pitchFamily="18" charset="0"/>
              </a:rPr>
              <a:t> schopnosť pôdneho roztoku</a:t>
            </a:r>
            <a:r>
              <a:rPr lang="sk-SK" sz="1400" dirty="0">
                <a:effectLst/>
                <a:latin typeface="+mn-lt"/>
                <a:ea typeface="Times New Roman" panose="02020603050405020304" pitchFamily="18" charset="0"/>
              </a:rPr>
              <a:t> sa prejavuje obmedzovaním zmien v hodnotách pôdnej reakcie. Táto schopnosť závisí od prítomnosti slabých kyselín alebo zásad a ich solí. V pôdnom roztoku sa najčastejšie uplatňuje </a:t>
            </a:r>
            <a:r>
              <a:rPr lang="sk-SK" sz="1400" dirty="0" err="1">
                <a:effectLst/>
                <a:latin typeface="+mn-lt"/>
                <a:ea typeface="Times New Roman" panose="02020603050405020304" pitchFamily="18" charset="0"/>
              </a:rPr>
              <a:t>pufrovací</a:t>
            </a:r>
            <a:r>
              <a:rPr lang="sk-SK" sz="1400" dirty="0">
                <a:effectLst/>
                <a:latin typeface="+mn-lt"/>
                <a:ea typeface="Times New Roman" panose="02020603050405020304" pitchFamily="18" charset="0"/>
              </a:rPr>
              <a:t> systém H</a:t>
            </a:r>
            <a:r>
              <a:rPr lang="sk-SK" sz="1400" baseline="-25000" dirty="0">
                <a:effectLst/>
                <a:latin typeface="+mn-lt"/>
                <a:ea typeface="Times New Roman" panose="02020603050405020304" pitchFamily="18" charset="0"/>
              </a:rPr>
              <a:t>2</a:t>
            </a:r>
            <a:r>
              <a:rPr lang="sk-SK" sz="1400" dirty="0">
                <a:effectLst/>
                <a:latin typeface="+mn-lt"/>
                <a:ea typeface="Times New Roman" panose="02020603050405020304" pitchFamily="18" charset="0"/>
              </a:rPr>
              <a:t>CO</a:t>
            </a:r>
            <a:r>
              <a:rPr lang="sk-SK" sz="1400" baseline="-25000" dirty="0">
                <a:effectLst/>
                <a:latin typeface="+mn-lt"/>
                <a:ea typeface="Times New Roman" panose="02020603050405020304" pitchFamily="18" charset="0"/>
              </a:rPr>
              <a:t>3 </a:t>
            </a:r>
            <a:r>
              <a:rPr lang="sk-SK" sz="1400" dirty="0">
                <a:effectLst/>
                <a:latin typeface="+mn-lt"/>
                <a:ea typeface="Times New Roman" panose="02020603050405020304" pitchFamily="18" charset="0"/>
              </a:rPr>
              <a:t>+ Ca(HCO</a:t>
            </a:r>
            <a:r>
              <a:rPr lang="sk-SK" sz="1400" baseline="-25000" dirty="0">
                <a:effectLst/>
                <a:latin typeface="+mn-lt"/>
                <a:ea typeface="Times New Roman" panose="02020603050405020304" pitchFamily="18" charset="0"/>
              </a:rPr>
              <a:t>3</a:t>
            </a:r>
            <a:r>
              <a:rPr lang="sk-SK" sz="1400" dirty="0">
                <a:effectLst/>
                <a:latin typeface="+mn-lt"/>
                <a:ea typeface="Times New Roman" panose="02020603050405020304" pitchFamily="18" charset="0"/>
              </a:rPr>
              <a:t>)</a:t>
            </a:r>
            <a:r>
              <a:rPr lang="sk-SK" sz="1400" baseline="-25000" dirty="0">
                <a:effectLst/>
                <a:latin typeface="+mn-lt"/>
                <a:ea typeface="Times New Roman" panose="02020603050405020304" pitchFamily="18" charset="0"/>
              </a:rPr>
              <a:t>2</a:t>
            </a:r>
            <a:r>
              <a:rPr lang="sk-SK" sz="1400" dirty="0">
                <a:effectLst/>
                <a:latin typeface="+mn-lt"/>
                <a:ea typeface="Times New Roman" panose="02020603050405020304" pitchFamily="18" charset="0"/>
              </a:rPr>
              <a:t>, prípadne kyseliny fosforečnej a fosforečnanov</a:t>
            </a:r>
          </a:p>
          <a:p>
            <a:pPr>
              <a:lnSpc>
                <a:spcPct val="150000"/>
              </a:lnSpc>
            </a:pPr>
            <a:r>
              <a:rPr lang="sk-SK" sz="1400" b="1" dirty="0">
                <a:effectLst/>
                <a:latin typeface="+mn-lt"/>
                <a:ea typeface="Times New Roman" panose="02020603050405020304" pitchFamily="18" charset="0"/>
              </a:rPr>
              <a:t>Oxidačno-redukčný potenciál</a:t>
            </a:r>
            <a:r>
              <a:rPr lang="sk-SK" sz="1400" dirty="0">
                <a:effectLst/>
                <a:latin typeface="+mn-lt"/>
                <a:ea typeface="Times New Roman" panose="02020603050405020304" pitchFamily="18" charset="0"/>
              </a:rPr>
              <a:t>, je mierou oxidačnej sily pôdneho roztoku a charakterizuje priebeh oxidačných a redukčných reakcií. Označuje sa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a vyjadruje sa v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Nízke hodnoty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(-200 až +200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charakterizujú redukčné podmienky, kým vysoké hodnoty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(nad 550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znamenajú oxidačné podmienky. Pre väčšinu rastlín sa optimálna hodnota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pohybuje v rozpätí 200 - 700 </a:t>
            </a:r>
            <a:r>
              <a:rPr lang="sk-SK" sz="1400" dirty="0" err="1">
                <a:effectLst/>
                <a:latin typeface="+mn-lt"/>
                <a:ea typeface="Times New Roman" panose="02020603050405020304" pitchFamily="18" charset="0"/>
              </a:rPr>
              <a:t>mV</a:t>
            </a:r>
            <a:endParaRPr lang="sk-SK"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16867063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AB96C-F639-BA7F-2EF2-DEA40645288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AF02E18-BB6D-7150-A670-517AB280F0B4}"/>
              </a:ext>
            </a:extLst>
          </p:cNvPr>
          <p:cNvSpPr>
            <a:spLocks noGrp="1"/>
          </p:cNvSpPr>
          <p:nvPr>
            <p:ph type="title"/>
          </p:nvPr>
        </p:nvSpPr>
        <p:spPr>
          <a:xfrm>
            <a:off x="391297" y="251750"/>
            <a:ext cx="10119674" cy="694812"/>
          </a:xfrm>
        </p:spPr>
        <p:txBody>
          <a:bodyPr>
            <a:normAutofit/>
          </a:bodyPr>
          <a:lstStyle/>
          <a:p>
            <a:r>
              <a:rPr lang="sk-SK" sz="3200" b="1" dirty="0"/>
              <a:t>Pôdny roztok zasolených pôd</a:t>
            </a:r>
          </a:p>
        </p:txBody>
      </p:sp>
      <p:sp>
        <p:nvSpPr>
          <p:cNvPr id="7" name="Zástupný objekt pre obsah 2">
            <a:extLst>
              <a:ext uri="{FF2B5EF4-FFF2-40B4-BE49-F238E27FC236}">
                <a16:creationId xmlns:a16="http://schemas.microsoft.com/office/drawing/2014/main" id="{6B735660-FEB9-32FE-5DDE-25647F75FD9B}"/>
              </a:ext>
            </a:extLst>
          </p:cNvPr>
          <p:cNvSpPr>
            <a:spLocks noGrp="1"/>
          </p:cNvSpPr>
          <p:nvPr>
            <p:ph idx="1"/>
          </p:nvPr>
        </p:nvSpPr>
        <p:spPr>
          <a:xfrm>
            <a:off x="391297" y="1028700"/>
            <a:ext cx="11046323" cy="5579072"/>
          </a:xfrm>
        </p:spPr>
        <p:txBody>
          <a:bodyPr>
            <a:noAutofit/>
          </a:bodyPr>
          <a:lstStyle/>
          <a:p>
            <a:pPr>
              <a:lnSpc>
                <a:spcPct val="150000"/>
              </a:lnSpc>
            </a:pPr>
            <a:r>
              <a:rPr lang="sk-SK" sz="1400" b="1" dirty="0">
                <a:effectLst/>
                <a:latin typeface="+mn-lt"/>
                <a:ea typeface="Times New Roman" panose="02020603050405020304" pitchFamily="18" charset="0"/>
              </a:rPr>
              <a:t>Zdrojmi zasolenia pôd sú v prevažnej miere mineralizované podzemné vody</a:t>
            </a:r>
            <a:r>
              <a:rPr lang="sk-SK" sz="1400" dirty="0">
                <a:effectLst/>
                <a:latin typeface="+mn-lt"/>
                <a:ea typeface="Times New Roman" panose="02020603050405020304" pitchFamily="18" charset="0"/>
              </a:rPr>
              <a:t>, ktorých hladina je blízko k povrchu pôdy</a:t>
            </a:r>
            <a:br>
              <a:rPr lang="sk-SK" sz="1400" dirty="0">
                <a:effectLst/>
                <a:latin typeface="+mn-lt"/>
                <a:ea typeface="Times New Roman" panose="02020603050405020304" pitchFamily="18" charset="0"/>
              </a:rPr>
            </a:br>
            <a:r>
              <a:rPr lang="sk-SK" sz="1400" dirty="0">
                <a:effectLst/>
                <a:latin typeface="+mn-lt"/>
                <a:ea typeface="Times New Roman" panose="02020603050405020304" pitchFamily="18" charset="0"/>
              </a:rPr>
              <a:t>Pri intenzívnom výpare sa môže pôdny profil obohacovať o rozpustné soli</a:t>
            </a:r>
          </a:p>
          <a:p>
            <a:pPr>
              <a:lnSpc>
                <a:spcPct val="150000"/>
              </a:lnSpc>
            </a:pPr>
            <a:r>
              <a:rPr lang="sk-SK" sz="1400" dirty="0">
                <a:effectLst/>
                <a:latin typeface="+mn-lt"/>
                <a:ea typeface="Times New Roman" panose="02020603050405020304" pitchFamily="18" charset="0"/>
              </a:rPr>
              <a:t>Soli sa do podzemných vôd dostávajú vylúhovaním z materských hornín, alebo sedimentov bohatých na soli, z ktorých sa ako vodorozpustné uvoľňujú v dôsledku zvetrávacích procesov. Zdrojmi môžu byť i zasolené sedimenty morského či jazerného pôvodu, morská voda, mineralizovaná závlahová voda... </a:t>
            </a:r>
          </a:p>
          <a:p>
            <a:pPr>
              <a:lnSpc>
                <a:spcPct val="150000"/>
              </a:lnSpc>
            </a:pPr>
            <a:r>
              <a:rPr lang="sk-SK" sz="1400" dirty="0">
                <a:effectLst/>
                <a:latin typeface="+mn-lt"/>
                <a:ea typeface="Times New Roman" panose="02020603050405020304" pitchFamily="18" charset="0"/>
              </a:rPr>
              <a:t>Vplyv na akumuláciu solí v pôdach a v pôdnom roztoku majú i pôdne mikroorganizmy, ktoré rozkladajú organickú hmotu, a tak podporujú tvorbu uhličitanov a síranov</a:t>
            </a:r>
          </a:p>
          <a:p>
            <a:pPr>
              <a:lnSpc>
                <a:spcPct val="150000"/>
              </a:lnSpc>
            </a:pPr>
            <a:r>
              <a:rPr lang="sk-SK" sz="1400" b="1" dirty="0">
                <a:effectLst/>
                <a:latin typeface="+mn-lt"/>
                <a:ea typeface="Times New Roman" panose="02020603050405020304" pitchFamily="18" charset="0"/>
              </a:rPr>
              <a:t>Proces zasoľovania úzko súvisí s výparným typom pôdneho režimu</a:t>
            </a:r>
            <a:r>
              <a:rPr lang="sk-SK" sz="1400" dirty="0">
                <a:effectLst/>
                <a:latin typeface="+mn-lt"/>
                <a:ea typeface="Times New Roman" panose="02020603050405020304" pitchFamily="18" charset="0"/>
              </a:rPr>
              <a:t> - intenzívny výpar vody podporuje kapilárny zdvih podzemných vôd, a tým aj rozpustených solí k povrchovým horizontom, prípadne až na povrch pôdy. Zasolené pôdy sa preto najčastejšie vyskytujú v </a:t>
            </a:r>
            <a:r>
              <a:rPr lang="sk-SK" sz="1400" dirty="0" err="1">
                <a:effectLst/>
                <a:latin typeface="+mn-lt"/>
                <a:ea typeface="Times New Roman" panose="02020603050405020304" pitchFamily="18" charset="0"/>
              </a:rPr>
              <a:t>arídnych</a:t>
            </a:r>
            <a:r>
              <a:rPr lang="sk-SK" sz="1400" dirty="0">
                <a:effectLst/>
                <a:latin typeface="+mn-lt"/>
                <a:ea typeface="Times New Roman" panose="02020603050405020304" pitchFamily="18" charset="0"/>
              </a:rPr>
              <a:t> (suchých) klimatických podmienkach a v depresiách reliéfu</a:t>
            </a:r>
          </a:p>
          <a:p>
            <a:pPr>
              <a:lnSpc>
                <a:spcPct val="150000"/>
              </a:lnSpc>
            </a:pPr>
            <a:r>
              <a:rPr lang="sk-SK" sz="1400" dirty="0" err="1">
                <a:effectLst/>
                <a:latin typeface="+mn-lt"/>
                <a:ea typeface="Times New Roman" panose="02020603050405020304" pitchFamily="18" charset="0"/>
              </a:rPr>
              <a:t>Szabolcs</a:t>
            </a:r>
            <a:r>
              <a:rPr lang="sk-SK" sz="1400" dirty="0">
                <a:effectLst/>
                <a:latin typeface="+mn-lt"/>
                <a:ea typeface="Times New Roman" panose="02020603050405020304" pitchFamily="18" charset="0"/>
              </a:rPr>
              <a:t> (1989) rozlíšil podľa zastúpenia solí nasledovné typy zasolenia:</a:t>
            </a:r>
          </a:p>
          <a:p>
            <a:pPr marL="571500" lvl="1" indent="-171450"/>
            <a:r>
              <a:rPr lang="sk-SK" sz="1200" b="1" dirty="0">
                <a:effectLst/>
                <a:latin typeface="+mn-lt"/>
                <a:ea typeface="Times New Roman" panose="02020603050405020304" pitchFamily="18" charset="0"/>
              </a:rPr>
              <a:t>zasolené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saline</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viac než 2 % solí  (</a:t>
            </a:r>
            <a:r>
              <a:rPr lang="sk-SK" sz="1200" dirty="0" err="1">
                <a:effectLst/>
                <a:latin typeface="+mn-lt"/>
                <a:ea typeface="Times New Roman" panose="02020603050405020304" pitchFamily="18" charset="0"/>
              </a:rPr>
              <a:t>NaCl</a:t>
            </a:r>
            <a:r>
              <a:rPr lang="sk-SK" sz="1200" dirty="0">
                <a:effectLst/>
                <a:latin typeface="+mn-lt"/>
                <a:ea typeface="Times New Roman" panose="02020603050405020304" pitchFamily="18" charset="0"/>
              </a:rPr>
              <a:t>, Na</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SO</a:t>
            </a:r>
            <a:r>
              <a:rPr lang="sk-SK" sz="1200" baseline="-25000" dirty="0">
                <a:effectLst/>
                <a:latin typeface="+mn-lt"/>
                <a:ea typeface="Times New Roman" panose="02020603050405020304" pitchFamily="18" charset="0"/>
              </a:rPr>
              <a:t>4</a:t>
            </a:r>
            <a:r>
              <a:rPr lang="sk-SK" sz="1200" dirty="0">
                <a:effectLst/>
                <a:latin typeface="+mn-lt"/>
                <a:ea typeface="Times New Roman" panose="02020603050405020304" pitchFamily="18" charset="0"/>
              </a:rPr>
              <a:t>, príp. NO</a:t>
            </a:r>
            <a:r>
              <a:rPr lang="sk-SK" sz="1200" baseline="-25000" dirty="0">
                <a:effectLst/>
                <a:latin typeface="+mn-lt"/>
                <a:ea typeface="Times New Roman" panose="02020603050405020304" pitchFamily="18" charset="0"/>
              </a:rPr>
              <a:t>3</a:t>
            </a:r>
            <a:r>
              <a:rPr lang="sk-SK" sz="1200" baseline="30000" dirty="0">
                <a:effectLst/>
                <a:latin typeface="+mn-lt"/>
                <a:ea typeface="Times New Roman" panose="02020603050405020304" pitchFamily="18" charset="0"/>
              </a:rPr>
              <a:t>-</a:t>
            </a:r>
            <a:r>
              <a:rPr lang="sk-SK" sz="1200" dirty="0">
                <a:effectLst/>
                <a:latin typeface="+mn-lt"/>
                <a:ea typeface="Times New Roman" panose="02020603050405020304" pitchFamily="18" charset="0"/>
              </a:rPr>
              <a:t>) - (hlavný pôdny typ - </a:t>
            </a:r>
            <a:r>
              <a:rPr lang="sk-SK" sz="1200" dirty="0" err="1">
                <a:effectLst/>
                <a:latin typeface="+mn-lt"/>
                <a:ea typeface="Times New Roman" panose="02020603050405020304" pitchFamily="18" charset="0"/>
              </a:rPr>
              <a:t>solončak</a:t>
            </a:r>
            <a:r>
              <a:rPr lang="sk-SK" sz="1200" dirty="0">
                <a:effectLst/>
                <a:latin typeface="+mn-lt"/>
                <a:ea typeface="Times New Roman" panose="02020603050405020304" pitchFamily="18" charset="0"/>
              </a:rPr>
              <a:t>)</a:t>
            </a:r>
          </a:p>
          <a:p>
            <a:pPr marL="571500" lvl="1" indent="-171450"/>
            <a:r>
              <a:rPr lang="sk-SK" sz="1200" b="1" dirty="0">
                <a:effectLst/>
                <a:latin typeface="+mn-lt"/>
                <a:ea typeface="Times New Roman" panose="02020603050405020304" pitchFamily="18" charset="0"/>
              </a:rPr>
              <a:t>alkalické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alkali</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Na</a:t>
            </a:r>
            <a:r>
              <a:rPr lang="sk-SK" sz="1200" baseline="30000" dirty="0">
                <a:effectLst/>
                <a:latin typeface="+mn-lt"/>
                <a:ea typeface="Times New Roman" panose="02020603050405020304" pitchFamily="18" charset="0"/>
              </a:rPr>
              <a:t>+ </a:t>
            </a:r>
            <a:r>
              <a:rPr lang="sk-SK" sz="1200" dirty="0">
                <a:effectLst/>
                <a:latin typeface="+mn-lt"/>
                <a:ea typeface="Times New Roman" panose="02020603050405020304" pitchFamily="18" charset="0"/>
              </a:rPr>
              <a:t>ióny schopné  alkalickej hydrolýzy, obvykle majú nižší obsah solí a vyššie  hodnoty pH než predchádzajúce pôdy - (hlavný pôdny typ -  slanec)</a:t>
            </a:r>
          </a:p>
          <a:p>
            <a:pPr marL="571500" lvl="1" indent="-171450"/>
            <a:r>
              <a:rPr lang="sk-SK" sz="1200" b="1" dirty="0">
                <a:effectLst/>
                <a:latin typeface="+mn-lt"/>
                <a:ea typeface="Times New Roman" panose="02020603050405020304" pitchFamily="18" charset="0"/>
              </a:rPr>
              <a:t>horčíkové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magnesium</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Mg</a:t>
            </a:r>
            <a:r>
              <a:rPr lang="sk-SK" sz="1200" baseline="30000" dirty="0">
                <a:effectLst/>
                <a:latin typeface="+mn-lt"/>
                <a:ea typeface="Times New Roman" panose="02020603050405020304" pitchFamily="18" charset="0"/>
              </a:rPr>
              <a:t>2+ </a:t>
            </a:r>
            <a:r>
              <a:rPr lang="sk-SK" sz="1200" dirty="0">
                <a:effectLst/>
                <a:latin typeface="+mn-lt"/>
                <a:ea typeface="Times New Roman" panose="02020603050405020304" pitchFamily="18" charset="0"/>
              </a:rPr>
              <a:t>ióny,  vyskytujú sa často v asociácii s alkalickými pôdami</a:t>
            </a:r>
            <a:endParaRPr lang="sk-SK" sz="1200" dirty="0">
              <a:latin typeface="+mn-lt"/>
              <a:ea typeface="Times New Roman" panose="02020603050405020304" pitchFamily="18" charset="0"/>
            </a:endParaRPr>
          </a:p>
          <a:p>
            <a:pPr marL="571500" lvl="1" indent="-171450"/>
            <a:r>
              <a:rPr lang="sk-SK" sz="1200" b="1" dirty="0">
                <a:effectLst/>
                <a:latin typeface="+mn-lt"/>
                <a:ea typeface="Times New Roman" panose="02020603050405020304" pitchFamily="18" charset="0"/>
              </a:rPr>
              <a:t>sadrovcové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gypsiferous</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hlavne CaSO</a:t>
            </a:r>
            <a:r>
              <a:rPr lang="sk-SK" sz="1200" baseline="-25000" dirty="0">
                <a:effectLst/>
                <a:latin typeface="+mn-lt"/>
                <a:ea typeface="Times New Roman" panose="02020603050405020304" pitchFamily="18" charset="0"/>
              </a:rPr>
              <a:t>4</a:t>
            </a:r>
            <a:r>
              <a:rPr lang="sk-SK" sz="1200" dirty="0">
                <a:effectLst/>
                <a:latin typeface="+mn-lt"/>
                <a:ea typeface="Times New Roman" panose="02020603050405020304" pitchFamily="18" charset="0"/>
              </a:rPr>
              <a:t>, niekedy až polovicu pôdneho materiálu, preto ich  poľnohospodárske využitie je prakticky nemožné</a:t>
            </a:r>
          </a:p>
        </p:txBody>
      </p:sp>
    </p:spTree>
    <p:extLst>
      <p:ext uri="{BB962C8B-B14F-4D97-AF65-F5344CB8AC3E}">
        <p14:creationId xmlns:p14="http://schemas.microsoft.com/office/powerpoint/2010/main" val="8646401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B817F-82A5-224D-316F-1D6A7BDAA48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5E106DC-A14D-075D-D559-6F0A69B5FCC4}"/>
              </a:ext>
            </a:extLst>
          </p:cNvPr>
          <p:cNvSpPr>
            <a:spLocks noGrp="1"/>
          </p:cNvSpPr>
          <p:nvPr>
            <p:ph type="title"/>
          </p:nvPr>
        </p:nvSpPr>
        <p:spPr>
          <a:xfrm>
            <a:off x="391297" y="251750"/>
            <a:ext cx="10119674" cy="694812"/>
          </a:xfrm>
        </p:spPr>
        <p:txBody>
          <a:bodyPr>
            <a:normAutofit/>
          </a:bodyPr>
          <a:lstStyle/>
          <a:p>
            <a:r>
              <a:rPr lang="sk-SK" sz="3200" b="1" dirty="0"/>
              <a:t>Fyzikálne vlastnosti pôdy</a:t>
            </a:r>
          </a:p>
        </p:txBody>
      </p:sp>
      <p:sp>
        <p:nvSpPr>
          <p:cNvPr id="7" name="Zástupný objekt pre obsah 2">
            <a:extLst>
              <a:ext uri="{FF2B5EF4-FFF2-40B4-BE49-F238E27FC236}">
                <a16:creationId xmlns:a16="http://schemas.microsoft.com/office/drawing/2014/main" id="{4752A7FF-CC0F-F9F0-BA6E-CB1BD5035EF4}"/>
              </a:ext>
            </a:extLst>
          </p:cNvPr>
          <p:cNvSpPr>
            <a:spLocks noGrp="1"/>
          </p:cNvSpPr>
          <p:nvPr>
            <p:ph idx="1"/>
          </p:nvPr>
        </p:nvSpPr>
        <p:spPr>
          <a:xfrm>
            <a:off x="391297" y="1028700"/>
            <a:ext cx="11046323" cy="5579072"/>
          </a:xfrm>
        </p:spPr>
        <p:txBody>
          <a:bodyPr>
            <a:noAutofit/>
          </a:bodyPr>
          <a:lstStyle/>
          <a:p>
            <a:r>
              <a:rPr lang="sk-SK" sz="1600" dirty="0">
                <a:effectLst/>
                <a:ea typeface="Times New Roman" panose="02020603050405020304" pitchFamily="18" charset="0"/>
              </a:rPr>
              <a:t>vlastnosti, ktoré možno ohodnotiť </a:t>
            </a:r>
            <a:r>
              <a:rPr lang="sk-SK" sz="1600" b="1" dirty="0">
                <a:effectLst/>
                <a:ea typeface="Times New Roman" panose="02020603050405020304" pitchFamily="18" charset="0"/>
              </a:rPr>
              <a:t>vizuálne alebo hmatom</a:t>
            </a:r>
            <a:r>
              <a:rPr lang="sk-SK" sz="1600" dirty="0">
                <a:effectLst/>
                <a:ea typeface="Times New Roman" panose="02020603050405020304" pitchFamily="18" charset="0"/>
              </a:rPr>
              <a:t> a určiť pomocou </a:t>
            </a:r>
            <a:br>
              <a:rPr lang="sk-SK" sz="1600" dirty="0">
                <a:effectLst/>
                <a:ea typeface="Times New Roman" panose="02020603050405020304" pitchFamily="18" charset="0"/>
              </a:rPr>
            </a:br>
            <a:r>
              <a:rPr lang="sk-SK" sz="1600" dirty="0">
                <a:effectLst/>
                <a:ea typeface="Times New Roman" panose="02020603050405020304" pitchFamily="18" charset="0"/>
              </a:rPr>
              <a:t>škál a stupníc </a:t>
            </a:r>
            <a:r>
              <a:rPr lang="sk-SK" sz="1600" b="1" dirty="0">
                <a:effectLst/>
                <a:ea typeface="Times New Roman" panose="02020603050405020304" pitchFamily="18" charset="0"/>
              </a:rPr>
              <a:t>tvar, veľkosť, silu a intenzitu</a:t>
            </a:r>
            <a:endParaRPr lang="sk-SK" sz="1600" dirty="0">
              <a:effectLst/>
              <a:ea typeface="Times New Roman" panose="02020603050405020304" pitchFamily="18" charset="0"/>
            </a:endParaRPr>
          </a:p>
          <a:p>
            <a:r>
              <a:rPr lang="sk-SK" sz="1600" dirty="0">
                <a:effectLst/>
                <a:ea typeface="Times New Roman" panose="02020603050405020304" pitchFamily="18" charset="0"/>
              </a:rPr>
              <a:t>Každá pôda je charakteristická súborom fyzikálnych vlastností závislých od prírody a relatívneho množstva prítomných komponentov, ako i vzájomného prepojenia</a:t>
            </a:r>
          </a:p>
          <a:p>
            <a:r>
              <a:rPr lang="sk-SK" sz="1600" dirty="0">
                <a:effectLst/>
                <a:ea typeface="Times New Roman" panose="02020603050405020304" pitchFamily="18" charset="0"/>
              </a:rPr>
              <a:t>Množstvo a veľkosť disperzných častíc a ich priestorové usporiadanie má veľký význam pri vzniku pórov, ich rozmerov a spôsobe rozmiestnenia a taktiež pri vsakovaní a priepustnosti vody a vzduchu</a:t>
            </a:r>
          </a:p>
          <a:p>
            <a:r>
              <a:rPr lang="sk-SK" sz="1600" dirty="0">
                <a:effectLst/>
                <a:ea typeface="Times New Roman" panose="02020603050405020304" pitchFamily="18" charset="0"/>
              </a:rPr>
              <a:t>V pôdnych póroch sa vždy nachádza vzduch, voda a mikroorganizmy</a:t>
            </a:r>
          </a:p>
          <a:p>
            <a:r>
              <a:rPr lang="sk-SK" sz="1600" dirty="0">
                <a:effectLst/>
                <a:ea typeface="Times New Roman" panose="02020603050405020304" pitchFamily="18" charset="0"/>
              </a:rPr>
              <a:t>Fyzikálne vlastnosti pôdy významnou mierou vplývajú na priebeh a rýchlosť rôznych fyzikálno-chemických a biologických procesov a taktiež na rozvoj pôdnych mikroorganizmov</a:t>
            </a:r>
          </a:p>
          <a:p>
            <a:r>
              <a:rPr lang="sk-SK" sz="1600" dirty="0">
                <a:effectLst/>
                <a:ea typeface="Times New Roman" panose="02020603050405020304" pitchFamily="18" charset="0"/>
              </a:rPr>
              <a:t>Dôležitý vplyv majú na hĺbku pôdy obývanú koreňovým systémom rastlín a na pomerné zastúpenie vody a vzduchu a taktiež i na fyzickú stavbu pôdnych horizontov</a:t>
            </a:r>
          </a:p>
          <a:p>
            <a:r>
              <a:rPr lang="sk-SK" sz="1600" dirty="0">
                <a:effectLst/>
                <a:ea typeface="Times New Roman" panose="02020603050405020304" pitchFamily="18" charset="0"/>
              </a:rPr>
              <a:t>Na základe výskumu a poznatkov rozčleňujeme fyzikálne vlastnosti podľa  funkčnosti na dve skupiny:</a:t>
            </a:r>
          </a:p>
          <a:p>
            <a:pPr lvl="1" indent="-342900">
              <a:buFont typeface="Symbol" panose="05050102010706020507" pitchFamily="18" charset="2"/>
              <a:buChar char=""/>
              <a:tabLst>
                <a:tab pos="228600" algn="l"/>
              </a:tabLst>
            </a:pPr>
            <a:r>
              <a:rPr lang="sk-SK" sz="1400" b="1" dirty="0">
                <a:effectLst/>
                <a:ea typeface="Times New Roman" panose="02020603050405020304" pitchFamily="18" charset="0"/>
              </a:rPr>
              <a:t>Základné </a:t>
            </a:r>
            <a:r>
              <a:rPr lang="sk-SK" sz="1400" dirty="0">
                <a:effectLst/>
                <a:ea typeface="Times New Roman" panose="02020603050405020304" pitchFamily="18" charset="0"/>
              </a:rPr>
              <a:t>(prvotné) vlastnosti - sú úzko spojené s priestorovým usporiadaním pôdnej hmoty a jej kvalitatívnymi vlastnosťami - </a:t>
            </a:r>
            <a:r>
              <a:rPr lang="sk-SK" sz="1400" b="1" dirty="0">
                <a:effectLst/>
                <a:ea typeface="Times New Roman" panose="02020603050405020304" pitchFamily="18" charset="0"/>
              </a:rPr>
              <a:t>merná a objemová hmotnosť, štruktúrnosť, pórovitosť</a:t>
            </a:r>
            <a:endParaRPr lang="sk-SK" sz="1400" dirty="0">
              <a:effectLst/>
              <a:ea typeface="Times New Roman" panose="02020603050405020304" pitchFamily="18" charset="0"/>
            </a:endParaRPr>
          </a:p>
          <a:p>
            <a:pPr lvl="1" indent="-342900">
              <a:buFont typeface="Symbol" panose="05050102010706020507" pitchFamily="18" charset="2"/>
              <a:buChar char=""/>
              <a:tabLst>
                <a:tab pos="228600" algn="l"/>
              </a:tabLst>
            </a:pPr>
            <a:r>
              <a:rPr lang="sk-SK" sz="1400" b="1" dirty="0">
                <a:effectLst/>
                <a:ea typeface="Times New Roman" panose="02020603050405020304" pitchFamily="18" charset="0"/>
              </a:rPr>
              <a:t>Funkčné </a:t>
            </a:r>
            <a:r>
              <a:rPr lang="sk-SK" sz="1400" dirty="0">
                <a:effectLst/>
                <a:ea typeface="Times New Roman" panose="02020603050405020304" pitchFamily="18" charset="0"/>
              </a:rPr>
              <a:t>(druhotné) vlastnosti - závisia od základných a</a:t>
            </a:r>
            <a:r>
              <a:rPr lang="sk-SK" sz="1400" b="1" dirty="0">
                <a:effectLst/>
                <a:ea typeface="Times New Roman" panose="02020603050405020304" pitchFamily="18" charset="0"/>
              </a:rPr>
              <a:t> </a:t>
            </a:r>
            <a:r>
              <a:rPr lang="sk-SK" sz="1400" dirty="0">
                <a:effectLst/>
                <a:ea typeface="Times New Roman" panose="02020603050405020304" pitchFamily="18" charset="0"/>
              </a:rPr>
              <a:t>sú výsledkom funkcie pôdy, ako prostredia obývaného rastlinami a</a:t>
            </a:r>
            <a:r>
              <a:rPr lang="sk-SK" sz="1400" b="1" dirty="0">
                <a:effectLst/>
                <a:ea typeface="Times New Roman" panose="02020603050405020304" pitchFamily="18" charset="0"/>
              </a:rPr>
              <a:t> </a:t>
            </a:r>
            <a:r>
              <a:rPr lang="sk-SK" sz="1400" dirty="0">
                <a:effectLst/>
                <a:ea typeface="Times New Roman" panose="02020603050405020304" pitchFamily="18" charset="0"/>
              </a:rPr>
              <a:t>živočíchmi. Charakterizujú jej vzťah k </a:t>
            </a:r>
            <a:r>
              <a:rPr lang="sk-SK" sz="1400" b="1" dirty="0">
                <a:effectLst/>
                <a:ea typeface="Times New Roman" panose="02020603050405020304" pitchFamily="18" charset="0"/>
              </a:rPr>
              <a:t>vzduchu, teplu, vode a fyzikálno-mechanickým </a:t>
            </a:r>
            <a:r>
              <a:rPr lang="sk-SK" sz="1400" dirty="0">
                <a:effectLst/>
                <a:ea typeface="Times New Roman" panose="02020603050405020304" pitchFamily="18" charset="0"/>
              </a:rPr>
              <a:t>(technologickým)</a:t>
            </a:r>
            <a:r>
              <a:rPr lang="sk-SK" sz="1400" b="1" dirty="0">
                <a:effectLst/>
                <a:ea typeface="Times New Roman" panose="02020603050405020304" pitchFamily="18" charset="0"/>
              </a:rPr>
              <a:t>  vlastnostiam. </a:t>
            </a:r>
            <a:r>
              <a:rPr lang="sk-SK" sz="1400" dirty="0">
                <a:effectLst/>
                <a:ea typeface="Times New Roman" panose="02020603050405020304" pitchFamily="18" charset="0"/>
              </a:rPr>
              <a:t>Zaraďujeme k nim </a:t>
            </a:r>
            <a:r>
              <a:rPr lang="sk-SK" sz="1400" b="1" dirty="0">
                <a:effectLst/>
                <a:ea typeface="Times New Roman" panose="02020603050405020304" pitchFamily="18" charset="0"/>
              </a:rPr>
              <a:t>vzdušný, tepelný a vodný režim, </a:t>
            </a:r>
            <a:r>
              <a:rPr lang="sk-SK" sz="1400" dirty="0">
                <a:effectLst/>
                <a:ea typeface="Times New Roman" panose="02020603050405020304" pitchFamily="18" charset="0"/>
              </a:rPr>
              <a:t>ďalej k nim patria </a:t>
            </a:r>
            <a:r>
              <a:rPr lang="sk-SK" sz="1400" b="1" dirty="0">
                <a:effectLst/>
                <a:ea typeface="Times New Roman" panose="02020603050405020304" pitchFamily="18" charset="0"/>
              </a:rPr>
              <a:t>súdržnosť, lepivosť, konzistencia, vláčnosť, plastickosť, napučiavanie, usadanie, orbový odpor, zrelosť pôdy a pôdny prísušok</a:t>
            </a:r>
            <a:endParaRPr lang="sk-SK" sz="1400" dirty="0">
              <a:effectLst/>
              <a:ea typeface="Times New Roman" panose="02020603050405020304" pitchFamily="18" charset="0"/>
            </a:endParaRPr>
          </a:p>
        </p:txBody>
      </p:sp>
    </p:spTree>
    <p:extLst>
      <p:ext uri="{BB962C8B-B14F-4D97-AF65-F5344CB8AC3E}">
        <p14:creationId xmlns:p14="http://schemas.microsoft.com/office/powerpoint/2010/main" val="40538930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82EF8-F9BF-6AA9-A3BD-84ACD85F24A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75352F4-ADBA-CC03-8DDB-A0C876ED9082}"/>
              </a:ext>
            </a:extLst>
          </p:cNvPr>
          <p:cNvSpPr>
            <a:spLocks noGrp="1"/>
          </p:cNvSpPr>
          <p:nvPr>
            <p:ph type="title"/>
          </p:nvPr>
        </p:nvSpPr>
        <p:spPr>
          <a:xfrm>
            <a:off x="391297" y="251750"/>
            <a:ext cx="10119674" cy="694812"/>
          </a:xfrm>
        </p:spPr>
        <p:txBody>
          <a:bodyPr>
            <a:normAutofit/>
          </a:bodyPr>
          <a:lstStyle/>
          <a:p>
            <a:r>
              <a:rPr lang="sk-SK" sz="3200" b="1" dirty="0"/>
              <a:t>Priestorové usporiadanie pôdnej hmoty</a:t>
            </a:r>
          </a:p>
        </p:txBody>
      </p:sp>
      <p:sp>
        <p:nvSpPr>
          <p:cNvPr id="7" name="Zástupný objekt pre obsah 2">
            <a:extLst>
              <a:ext uri="{FF2B5EF4-FFF2-40B4-BE49-F238E27FC236}">
                <a16:creationId xmlns:a16="http://schemas.microsoft.com/office/drawing/2014/main" id="{AD23E764-163D-7906-2AF6-2152BE11CFB1}"/>
              </a:ext>
            </a:extLst>
          </p:cNvPr>
          <p:cNvSpPr>
            <a:spLocks noGrp="1"/>
          </p:cNvSpPr>
          <p:nvPr>
            <p:ph idx="1"/>
          </p:nvPr>
        </p:nvSpPr>
        <p:spPr>
          <a:xfrm>
            <a:off x="391297" y="1028700"/>
            <a:ext cx="11046323" cy="5579072"/>
          </a:xfrm>
        </p:spPr>
        <p:txBody>
          <a:bodyPr>
            <a:noAutofit/>
          </a:bodyPr>
          <a:lstStyle/>
          <a:p>
            <a:pPr>
              <a:lnSpc>
                <a:spcPct val="150000"/>
              </a:lnSpc>
            </a:pPr>
            <a:r>
              <a:rPr lang="sk-SK" sz="1400" dirty="0">
                <a:effectLst/>
                <a:ea typeface="Times New Roman" panose="02020603050405020304" pitchFamily="18" charset="0"/>
              </a:rPr>
              <a:t>Usporiadanie pôdnych zložiek mikroskopických rozmerov - elementov pevnej fázy a pórov</a:t>
            </a:r>
          </a:p>
          <a:p>
            <a:pPr>
              <a:lnSpc>
                <a:spcPct val="150000"/>
              </a:lnSpc>
            </a:pPr>
            <a:r>
              <a:rPr lang="sk-SK" sz="1400" dirty="0">
                <a:effectLst/>
                <a:ea typeface="Times New Roman" panose="02020603050405020304" pitchFamily="18" charset="0"/>
              </a:rPr>
              <a:t>Štúdiom znakov vnútornej stavby pôdy sa zaoberá samostatný odbor - </a:t>
            </a:r>
            <a:r>
              <a:rPr lang="sk-SK" sz="1400" b="1" dirty="0" err="1">
                <a:effectLst/>
                <a:ea typeface="Times New Roman" panose="02020603050405020304" pitchFamily="18" charset="0"/>
              </a:rPr>
              <a:t>mikromorfológia</a:t>
            </a:r>
            <a:r>
              <a:rPr lang="sk-SK" sz="1400" b="1" dirty="0">
                <a:effectLst/>
                <a:ea typeface="Times New Roman" panose="02020603050405020304" pitchFamily="18" charset="0"/>
              </a:rPr>
              <a:t> pôd</a:t>
            </a:r>
            <a:endParaRPr lang="sk-SK" sz="1400" dirty="0">
              <a:effectLst/>
              <a:ea typeface="Times New Roman" panose="02020603050405020304" pitchFamily="18" charset="0"/>
            </a:endParaRPr>
          </a:p>
          <a:p>
            <a:pPr>
              <a:lnSpc>
                <a:spcPct val="150000"/>
              </a:lnSpc>
            </a:pPr>
            <a:r>
              <a:rPr lang="sk-SK" sz="1400" dirty="0">
                <a:effectLst/>
                <a:ea typeface="Times New Roman" panose="02020603050405020304" pitchFamily="18" charset="0"/>
              </a:rPr>
              <a:t>Základné skupiny zložiek pôdnej hmoty: </a:t>
            </a:r>
          </a:p>
          <a:p>
            <a:pPr lvl="1">
              <a:lnSpc>
                <a:spcPct val="150000"/>
              </a:lnSpc>
            </a:pPr>
            <a:r>
              <a:rPr lang="sk-SK" sz="1200" b="1" dirty="0">
                <a:effectLst/>
                <a:ea typeface="Times New Roman" panose="02020603050405020304" pitchFamily="18" charset="0"/>
              </a:rPr>
              <a:t>Skelet</a:t>
            </a:r>
            <a:r>
              <a:rPr lang="sk-SK" sz="1200" dirty="0">
                <a:effectLst/>
                <a:ea typeface="Times New Roman" panose="02020603050405020304" pitchFamily="18" charset="0"/>
              </a:rPr>
              <a:t> - tvoria jednotlivé zrná minerálov nekoloidných rozmerov, ktoré sú pomerne stabilné a ťažko sa premiestňujú alebo menia v </a:t>
            </a:r>
            <a:r>
              <a:rPr lang="sk-SK" sz="1200" dirty="0" err="1">
                <a:effectLst/>
                <a:ea typeface="Times New Roman" panose="02020603050405020304" pitchFamily="18" charset="0"/>
              </a:rPr>
              <a:t>pôdotvornom</a:t>
            </a:r>
            <a:r>
              <a:rPr lang="sk-SK" sz="1200" dirty="0">
                <a:effectLst/>
                <a:ea typeface="Times New Roman" panose="02020603050405020304" pitchFamily="18" charset="0"/>
              </a:rPr>
              <a:t> procese. </a:t>
            </a:r>
            <a:r>
              <a:rPr lang="sk-SK" sz="1200" dirty="0" err="1">
                <a:effectLst/>
                <a:ea typeface="Times New Roman" panose="02020603050405020304" pitchFamily="18" charset="0"/>
              </a:rPr>
              <a:t>Mikroskelet</a:t>
            </a:r>
            <a:r>
              <a:rPr lang="sk-SK" sz="1200" dirty="0">
                <a:effectLst/>
                <a:ea typeface="Times New Roman" panose="02020603050405020304" pitchFamily="18" charset="0"/>
              </a:rPr>
              <a:t> je zastúpený zrnami prachu a piesku</a:t>
            </a:r>
          </a:p>
          <a:p>
            <a:pPr lvl="1">
              <a:lnSpc>
                <a:spcPct val="150000"/>
              </a:lnSpc>
            </a:pPr>
            <a:r>
              <a:rPr lang="sk-SK" sz="1200" b="1" dirty="0">
                <a:effectLst/>
                <a:ea typeface="Times New Roman" panose="02020603050405020304" pitchFamily="18" charset="0"/>
              </a:rPr>
              <a:t>Plazma</a:t>
            </a:r>
            <a:r>
              <a:rPr lang="sk-SK" sz="1200" dirty="0">
                <a:effectLst/>
                <a:ea typeface="Times New Roman" panose="02020603050405020304" pitchFamily="18" charset="0"/>
              </a:rPr>
              <a:t> - tvorená minerálnymi a organickými koloidno- i molekulárne disperznými zložkami pôdnej hmoty, ktoré nie sú viazané v zrnách skeletu. Zložky plazmy sú schopné sa premiestňovať, koncentrovať alebo </a:t>
            </a:r>
            <a:r>
              <a:rPr lang="sk-SK" sz="1200" dirty="0" err="1">
                <a:effectLst/>
                <a:ea typeface="Times New Roman" panose="02020603050405020304" pitchFamily="18" charset="0"/>
              </a:rPr>
              <a:t>rozptylovať</a:t>
            </a:r>
            <a:r>
              <a:rPr lang="sk-SK" sz="1200" dirty="0">
                <a:effectLst/>
                <a:ea typeface="Times New Roman" panose="02020603050405020304" pitchFamily="18" charset="0"/>
              </a:rPr>
              <a:t> v pôdnej hmote. Svojou potenciálnou aktivitou a mobilitou spôsobuje plazma diferenciáciu pôdneho materiálu, vytváranie novotvarov a formovanie jednotlivých pôdnych horizontov a pôdnych profilov</a:t>
            </a:r>
          </a:p>
          <a:p>
            <a:pPr>
              <a:lnSpc>
                <a:spcPct val="150000"/>
              </a:lnSpc>
            </a:pPr>
            <a:r>
              <a:rPr lang="sk-SK" sz="1400" dirty="0">
                <a:effectLst/>
                <a:ea typeface="Times New Roman" panose="02020603050405020304" pitchFamily="18" charset="0"/>
              </a:rPr>
              <a:t>Pri opise pôdneho materiálu z hľadiska </a:t>
            </a:r>
            <a:r>
              <a:rPr lang="sk-SK" sz="1400" dirty="0" err="1">
                <a:effectLst/>
                <a:ea typeface="Times New Roman" panose="02020603050405020304" pitchFamily="18" charset="0"/>
              </a:rPr>
              <a:t>mikromorfologického</a:t>
            </a:r>
            <a:r>
              <a:rPr lang="sk-SK" sz="1400" dirty="0">
                <a:effectLst/>
                <a:ea typeface="Times New Roman" panose="02020603050405020304" pitchFamily="18" charset="0"/>
              </a:rPr>
              <a:t> sa rozlišujú nasledovné jednotky</a:t>
            </a:r>
            <a:r>
              <a:rPr lang="sk-SK" sz="1400" b="1" dirty="0">
                <a:effectLst/>
                <a:ea typeface="Times New Roman" panose="02020603050405020304" pitchFamily="18" charset="0"/>
              </a:rPr>
              <a:t>:</a:t>
            </a:r>
            <a:endParaRPr lang="sk-SK" sz="1400" dirty="0">
              <a:effectLst/>
              <a:ea typeface="Times New Roman" panose="02020603050405020304" pitchFamily="18" charset="0"/>
            </a:endParaRPr>
          </a:p>
          <a:p>
            <a:pPr lvl="1">
              <a:lnSpc>
                <a:spcPct val="150000"/>
              </a:lnSpc>
            </a:pPr>
            <a:r>
              <a:rPr lang="sk-SK" sz="1050" b="1" dirty="0">
                <a:effectLst/>
                <a:ea typeface="Times New Roman" panose="02020603050405020304" pitchFamily="18" charset="0"/>
              </a:rPr>
              <a:t>S-</a:t>
            </a:r>
            <a:r>
              <a:rPr lang="sk-SK" sz="1050" b="1" dirty="0" err="1">
                <a:effectLst/>
                <a:ea typeface="Times New Roman" panose="02020603050405020304" pitchFamily="18" charset="0"/>
              </a:rPr>
              <a:t>matrix</a:t>
            </a:r>
            <a:r>
              <a:rPr lang="sk-SK" sz="1050" b="1" dirty="0">
                <a:effectLst/>
                <a:ea typeface="Times New Roman" panose="02020603050405020304" pitchFamily="18" charset="0"/>
              </a:rPr>
              <a:t> </a:t>
            </a:r>
            <a:r>
              <a:rPr lang="sk-SK" sz="1050" dirty="0">
                <a:effectLst/>
                <a:ea typeface="Times New Roman" panose="02020603050405020304" pitchFamily="18" charset="0"/>
              </a:rPr>
              <a:t>(pôdny materiál najjednoduchších elementov vnútornej stavby (štruktúrnych elementov), ktorý sa skladá z plazmy, zŕn </a:t>
            </a:r>
            <a:r>
              <a:rPr lang="sk-SK" sz="1050" dirty="0" err="1">
                <a:effectLst/>
                <a:ea typeface="Times New Roman" panose="02020603050405020304" pitchFamily="18" charset="0"/>
              </a:rPr>
              <a:t>mikroskeletu</a:t>
            </a:r>
            <a:r>
              <a:rPr lang="sk-SK" sz="1050" dirty="0">
                <a:effectLst/>
                <a:ea typeface="Times New Roman" panose="02020603050405020304" pitchFamily="18" charset="0"/>
              </a:rPr>
              <a:t> a pórov s určitým spôsobom usporiadania)</a:t>
            </a:r>
            <a:endParaRPr lang="sk-SK" sz="1050" b="1" dirty="0">
              <a:effectLst/>
              <a:ea typeface="Times New Roman" panose="02020603050405020304" pitchFamily="18" charset="0"/>
            </a:endParaRPr>
          </a:p>
          <a:p>
            <a:pPr lvl="1">
              <a:lnSpc>
                <a:spcPct val="150000"/>
              </a:lnSpc>
            </a:pPr>
            <a:r>
              <a:rPr lang="sk-SK" sz="1050" b="1" dirty="0">
                <a:effectLst/>
                <a:ea typeface="Times New Roman" panose="02020603050405020304" pitchFamily="18" charset="0"/>
              </a:rPr>
              <a:t>Pôdne novotvary</a:t>
            </a:r>
          </a:p>
          <a:p>
            <a:pPr lvl="1">
              <a:lnSpc>
                <a:spcPct val="150000"/>
              </a:lnSpc>
            </a:pPr>
            <a:r>
              <a:rPr lang="sk-SK" sz="1050" b="1" dirty="0">
                <a:effectLst/>
                <a:ea typeface="Times New Roman" panose="02020603050405020304" pitchFamily="18" charset="0"/>
              </a:rPr>
              <a:t>Pôdne póry </a:t>
            </a:r>
          </a:p>
          <a:p>
            <a:pPr lvl="1">
              <a:lnSpc>
                <a:spcPct val="150000"/>
              </a:lnSpc>
            </a:pPr>
            <a:r>
              <a:rPr lang="sk-SK" sz="1050" b="1" dirty="0">
                <a:effectLst/>
                <a:ea typeface="Times New Roman" panose="02020603050405020304" pitchFamily="18" charset="0"/>
              </a:rPr>
              <a:t>Zložené elementy vnútornej stavby pôdy (</a:t>
            </a:r>
            <a:r>
              <a:rPr lang="sk-SK" sz="1050" b="1" dirty="0" err="1">
                <a:effectLst/>
                <a:ea typeface="Times New Roman" panose="02020603050405020304" pitchFamily="18" charset="0"/>
              </a:rPr>
              <a:t>peds</a:t>
            </a:r>
            <a:r>
              <a:rPr lang="sk-SK" sz="1050" b="1" dirty="0">
                <a:effectLst/>
                <a:ea typeface="Times New Roman" panose="02020603050405020304" pitchFamily="18" charset="0"/>
              </a:rPr>
              <a:t>) - </a:t>
            </a:r>
            <a:r>
              <a:rPr lang="sk-SK" sz="1050" dirty="0">
                <a:effectLst/>
                <a:ea typeface="Times New Roman" panose="02020603050405020304" pitchFamily="18" charset="0"/>
              </a:rPr>
              <a:t>predstavujú v </a:t>
            </a:r>
            <a:r>
              <a:rPr lang="sk-SK" sz="1050" dirty="0" err="1">
                <a:effectLst/>
                <a:ea typeface="Times New Roman" panose="02020603050405020304" pitchFamily="18" charset="0"/>
              </a:rPr>
              <a:t>mikromorfológii</a:t>
            </a:r>
            <a:r>
              <a:rPr lang="sk-SK" sz="1050" dirty="0">
                <a:effectLst/>
                <a:ea typeface="Times New Roman" panose="02020603050405020304" pitchFamily="18" charset="0"/>
              </a:rPr>
              <a:t> elementy, ktoré sú výrazne ohraničené deliacimi plochami. Niekedy sa tieto elementy označujú tiež ako štruktúrne, avšak s odlišným poňatím v porovnaní so štruktúrnymi elementami (agregátmi) v </a:t>
            </a:r>
            <a:r>
              <a:rPr lang="sk-SK" sz="1050" dirty="0" err="1">
                <a:effectLst/>
                <a:ea typeface="Times New Roman" panose="02020603050405020304" pitchFamily="18" charset="0"/>
              </a:rPr>
              <a:t>makromorfológii</a:t>
            </a:r>
            <a:endParaRPr lang="sk-SK" sz="900" dirty="0">
              <a:effectLst/>
              <a:ea typeface="Times New Roman" panose="02020603050405020304" pitchFamily="18" charset="0"/>
            </a:endParaRPr>
          </a:p>
        </p:txBody>
      </p:sp>
    </p:spTree>
    <p:extLst>
      <p:ext uri="{BB962C8B-B14F-4D97-AF65-F5344CB8AC3E}">
        <p14:creationId xmlns:p14="http://schemas.microsoft.com/office/powerpoint/2010/main" val="1629751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B991C-2B10-8B1F-1D87-89626A851B1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323D91A-6B46-4217-537E-77D6F69F7433}"/>
              </a:ext>
            </a:extLst>
          </p:cNvPr>
          <p:cNvSpPr>
            <a:spLocks noGrp="1"/>
          </p:cNvSpPr>
          <p:nvPr>
            <p:ph type="title"/>
          </p:nvPr>
        </p:nvSpPr>
        <p:spPr>
          <a:xfrm>
            <a:off x="391297" y="251750"/>
            <a:ext cx="10119674" cy="694812"/>
          </a:xfrm>
        </p:spPr>
        <p:txBody>
          <a:bodyPr>
            <a:normAutofit/>
          </a:bodyPr>
          <a:lstStyle/>
          <a:p>
            <a:r>
              <a:rPr lang="sk-SK" sz="3200" b="1" dirty="0"/>
              <a:t>Merná hmotnosť pôdy</a:t>
            </a:r>
          </a:p>
        </p:txBody>
      </p:sp>
      <p:sp>
        <p:nvSpPr>
          <p:cNvPr id="7" name="Zástupný objekt pre obsah 2">
            <a:extLst>
              <a:ext uri="{FF2B5EF4-FFF2-40B4-BE49-F238E27FC236}">
                <a16:creationId xmlns:a16="http://schemas.microsoft.com/office/drawing/2014/main" id="{A514B8A5-829E-69CF-F7C7-7927F930C8E4}"/>
              </a:ext>
            </a:extLst>
          </p:cNvPr>
          <p:cNvSpPr>
            <a:spLocks noGrp="1"/>
          </p:cNvSpPr>
          <p:nvPr>
            <p:ph idx="1"/>
          </p:nvPr>
        </p:nvSpPr>
        <p:spPr>
          <a:xfrm>
            <a:off x="391297" y="946562"/>
            <a:ext cx="11046323" cy="5661210"/>
          </a:xfrm>
        </p:spPr>
        <p:txBody>
          <a:bodyPr>
            <a:noAutofit/>
          </a:bodyPr>
          <a:lstStyle/>
          <a:p>
            <a:pPr>
              <a:lnSpc>
                <a:spcPct val="150000"/>
              </a:lnSpc>
            </a:pPr>
            <a:r>
              <a:rPr lang="sk-SK" sz="1400" b="1" dirty="0">
                <a:effectLst/>
                <a:ea typeface="Times New Roman" panose="02020603050405020304" pitchFamily="18" charset="0"/>
              </a:rPr>
              <a:t>Merná (špecifická) hmotnosť (symbol </a:t>
            </a:r>
            <a:r>
              <a:rPr lang="sk-SK" sz="14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400" b="1" baseline="-25000" dirty="0">
                <a:effectLst/>
                <a:ea typeface="Times New Roman" panose="02020603050405020304" pitchFamily="18" charset="0"/>
              </a:rPr>
              <a:t>s</a:t>
            </a:r>
            <a:r>
              <a:rPr lang="sk-SK" sz="1400" baseline="-25000" dirty="0">
                <a:effectLst/>
                <a:ea typeface="Times New Roman" panose="02020603050405020304" pitchFamily="18" charset="0"/>
              </a:rPr>
              <a:t> </a:t>
            </a:r>
            <a:r>
              <a:rPr lang="sk-SK" sz="1400" b="1" dirty="0">
                <a:effectLst/>
                <a:ea typeface="Times New Roman" panose="02020603050405020304" pitchFamily="18" charset="0"/>
              </a:rPr>
              <a:t>)</a:t>
            </a:r>
            <a:r>
              <a:rPr lang="sk-SK" sz="1400" dirty="0">
                <a:effectLst/>
                <a:ea typeface="Times New Roman" panose="02020603050405020304" pitchFamily="18" charset="0"/>
              </a:rPr>
              <a:t> - vyjadruje hmotnosť objemovej jednotky (napr. 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pevnej fázy pôd bez pórov a bez vody. Taktiež ju môžeme charakterizovať ako hmotnosť 1 m</a:t>
            </a:r>
            <a:r>
              <a:rPr lang="sk-SK" sz="1400" baseline="30000" dirty="0">
                <a:effectLst/>
                <a:ea typeface="Times New Roman" panose="02020603050405020304" pitchFamily="18" charset="0"/>
              </a:rPr>
              <a:t>3 </a:t>
            </a:r>
            <a:r>
              <a:rPr lang="sk-SK" sz="1400" dirty="0">
                <a:effectLst/>
                <a:ea typeface="Times New Roman" panose="02020603050405020304" pitchFamily="18" charset="0"/>
              </a:rPr>
              <a:t>pôdnej hmoty bez pórov a bez vody, ktorú vyjadrujeme v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alebo v kg.m</a:t>
            </a:r>
            <a:r>
              <a:rPr lang="sk-SK" sz="1400" baseline="30000" dirty="0">
                <a:effectLst/>
                <a:ea typeface="Times New Roman" panose="02020603050405020304" pitchFamily="18" charset="0"/>
              </a:rPr>
              <a:t>-3</a:t>
            </a:r>
            <a:endParaRPr lang="sk-SK" sz="1400" dirty="0">
              <a:effectLst/>
              <a:ea typeface="Times New Roman" panose="02020603050405020304" pitchFamily="18" charset="0"/>
            </a:endParaRPr>
          </a:p>
          <a:p>
            <a:pPr>
              <a:lnSpc>
                <a:spcPct val="150000"/>
              </a:lnSpc>
            </a:pPr>
            <a:r>
              <a:rPr lang="sk-SK" sz="1400" b="1" dirty="0">
                <a:effectLst/>
                <a:ea typeface="Times New Roman" panose="02020603050405020304" pitchFamily="18" charset="0"/>
              </a:rPr>
              <a:t>Merná hmotnosť pôdnej hmoty</a:t>
            </a:r>
            <a:r>
              <a:rPr lang="sk-SK" sz="1400" dirty="0">
                <a:effectLst/>
                <a:ea typeface="Times New Roman" panose="02020603050405020304" pitchFamily="18" charset="0"/>
              </a:rPr>
              <a:t> sa mení len veľmi málo, pretože je závislá predovšetkým od mernej hmotnosti minerálov, z ktorých pôda pozostáva a od obsahu humusu v pôde</a:t>
            </a:r>
            <a:endParaRPr lang="sk-SK" sz="1400" b="1" dirty="0">
              <a:effectLst/>
              <a:ea typeface="Times New Roman" panose="02020603050405020304" pitchFamily="18" charset="0"/>
            </a:endParaRPr>
          </a:p>
          <a:p>
            <a:pPr>
              <a:lnSpc>
                <a:spcPct val="150000"/>
              </a:lnSpc>
            </a:pPr>
            <a:r>
              <a:rPr lang="sk-SK" sz="1400" b="1" dirty="0">
                <a:effectLst/>
                <a:ea typeface="Times New Roman" panose="02020603050405020304" pitchFamily="18" charset="0"/>
              </a:rPr>
              <a:t>Minerálny</a:t>
            </a:r>
            <a:r>
              <a:rPr lang="sk-SK" sz="1400" dirty="0">
                <a:effectLst/>
                <a:ea typeface="Times New Roman" panose="02020603050405020304" pitchFamily="18" charset="0"/>
              </a:rPr>
              <a:t> </a:t>
            </a:r>
            <a:r>
              <a:rPr lang="sk-SK" sz="1400" b="1" dirty="0">
                <a:effectLst/>
                <a:ea typeface="Times New Roman" panose="02020603050405020304" pitchFamily="18" charset="0"/>
              </a:rPr>
              <a:t>podiel pôdy</a:t>
            </a:r>
            <a:r>
              <a:rPr lang="sk-SK" sz="1400" dirty="0">
                <a:effectLst/>
                <a:ea typeface="Times New Roman" panose="02020603050405020304" pitchFamily="18" charset="0"/>
              </a:rPr>
              <a:t> zastúpený prevažne kremeňom, živcami, sľudami a ílovými minerálmi má priemernú hodnotu hmotnosti v rozpätí </a:t>
            </a:r>
            <a:r>
              <a:rPr lang="sk-SK" sz="1400" b="1" dirty="0">
                <a:effectLst/>
                <a:ea typeface="Times New Roman" panose="02020603050405020304" pitchFamily="18" charset="0"/>
              </a:rPr>
              <a:t>2,6-2,7 t.m</a:t>
            </a:r>
            <a:r>
              <a:rPr lang="sk-SK" sz="1400" b="1" baseline="30000" dirty="0">
                <a:effectLst/>
                <a:ea typeface="Times New Roman" panose="02020603050405020304" pitchFamily="18" charset="0"/>
              </a:rPr>
              <a:t>-3</a:t>
            </a:r>
            <a:r>
              <a:rPr lang="sk-SK" sz="1400" dirty="0">
                <a:effectLst/>
                <a:ea typeface="Times New Roman" panose="02020603050405020304" pitchFamily="18" charset="0"/>
              </a:rPr>
              <a:t> - na zvýšenie mernej hmotnosti značne vplýva prítomnosť železitých minerálov. Organické hmoty </a:t>
            </a:r>
            <a:r>
              <a:rPr lang="sk-SK" sz="1400" dirty="0" err="1">
                <a:effectLst/>
                <a:ea typeface="Times New Roman" panose="02020603050405020304" pitchFamily="18" charset="0"/>
              </a:rPr>
              <a:t>zapravované</a:t>
            </a:r>
            <a:r>
              <a:rPr lang="sk-SK" sz="1400" dirty="0">
                <a:effectLst/>
                <a:ea typeface="Times New Roman" panose="02020603050405020304" pitchFamily="18" charset="0"/>
              </a:rPr>
              <a:t> do pôdy a pôdny humus majú mernú hmotnosť od 1,0-1,6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a:t>
            </a:r>
          </a:p>
          <a:p>
            <a:pPr>
              <a:lnSpc>
                <a:spcPct val="150000"/>
              </a:lnSpc>
            </a:pPr>
            <a:r>
              <a:rPr lang="sk-SK" sz="1400" dirty="0">
                <a:effectLst/>
                <a:ea typeface="Times New Roman" panose="02020603050405020304" pitchFamily="18" charset="0"/>
              </a:rPr>
              <a:t>V pôdnych vzorkách jednotlivých pôdnych horizontov merná hmotnosť sa pohybuje v rozmedzí 2,35-2,75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Nižšie hodnoty sa vyskytujú len v rašelinných pôdach -  Merná hmotnosť sa používa hlavne </a:t>
            </a:r>
            <a:r>
              <a:rPr lang="sk-SK" sz="1400" b="1" dirty="0">
                <a:effectLst/>
                <a:ea typeface="Times New Roman" panose="02020603050405020304" pitchFamily="18" charset="0"/>
              </a:rPr>
              <a:t>pre výpočet pórovitosti a stanovenia zrnitosti pôdy</a:t>
            </a:r>
            <a:endParaRPr lang="sk-SK" sz="1400" dirty="0">
              <a:effectLst/>
              <a:ea typeface="Times New Roman" panose="02020603050405020304" pitchFamily="18" charset="0"/>
            </a:endParaRPr>
          </a:p>
          <a:p>
            <a:pPr>
              <a:lnSpc>
                <a:spcPct val="150000"/>
              </a:lnSpc>
            </a:pPr>
            <a:r>
              <a:rPr lang="sk-SK" sz="1400" dirty="0">
                <a:effectLst/>
                <a:ea typeface="Times New Roman" panose="02020603050405020304" pitchFamily="18" charset="0"/>
              </a:rPr>
              <a:t>K zníženiu hodnôt mernej hmotnosti dochádza častejšie v humusovom horizonte (oráčine) v dôsledku </a:t>
            </a:r>
            <a:r>
              <a:rPr lang="sk-SK" sz="1400" dirty="0" err="1">
                <a:effectLst/>
                <a:ea typeface="Times New Roman" panose="02020603050405020304" pitchFamily="18" charset="0"/>
              </a:rPr>
              <a:t>zapravovania</a:t>
            </a:r>
            <a:r>
              <a:rPr lang="sk-SK" sz="1400" dirty="0">
                <a:effectLst/>
                <a:ea typeface="Times New Roman" panose="02020603050405020304" pitchFamily="18" charset="0"/>
              </a:rPr>
              <a:t> rôzneho množstva organických hmôt (rašelina, </a:t>
            </a:r>
            <a:r>
              <a:rPr lang="sk-SK" sz="1400" dirty="0" err="1">
                <a:effectLst/>
                <a:ea typeface="Times New Roman" panose="02020603050405020304" pitchFamily="18" charset="0"/>
              </a:rPr>
              <a:t>vitahum</a:t>
            </a:r>
            <a:r>
              <a:rPr lang="sk-SK" sz="1400" dirty="0">
                <a:effectLst/>
                <a:ea typeface="Times New Roman" panose="02020603050405020304" pitchFamily="18" charset="0"/>
              </a:rPr>
              <a:t>, pozberové zvyšky a </a:t>
            </a:r>
            <a:r>
              <a:rPr lang="sk-SK" sz="1400" dirty="0" err="1">
                <a:effectLst/>
                <a:ea typeface="Times New Roman" panose="02020603050405020304" pitchFamily="18" charset="0"/>
              </a:rPr>
              <a:t>maštalný</a:t>
            </a:r>
            <a:r>
              <a:rPr lang="sk-SK" sz="1400" dirty="0">
                <a:effectLst/>
                <a:ea typeface="Times New Roman" panose="02020603050405020304" pitchFamily="18" charset="0"/>
              </a:rPr>
              <a:t> hnoj)</a:t>
            </a:r>
          </a:p>
          <a:p>
            <a:pPr>
              <a:lnSpc>
                <a:spcPct val="150000"/>
              </a:lnSpc>
            </a:pPr>
            <a:r>
              <a:rPr lang="sk-SK" sz="1400" dirty="0">
                <a:effectLst/>
                <a:ea typeface="Times New Roman" panose="02020603050405020304" pitchFamily="18" charset="0"/>
              </a:rPr>
              <a:t>K zvýšeniu dochádza v dôsledku dlhodobého nedodávania organickej hmoty, poklesu obsahu humusu v pôde a taktiež </a:t>
            </a:r>
            <a:r>
              <a:rPr lang="sk-SK" sz="1400" dirty="0" err="1">
                <a:effectLst/>
                <a:ea typeface="Times New Roman" panose="02020603050405020304" pitchFamily="18" charset="0"/>
              </a:rPr>
              <a:t>zmyvom</a:t>
            </a:r>
            <a:r>
              <a:rPr lang="sk-SK" sz="1400" dirty="0">
                <a:effectLst/>
                <a:ea typeface="Times New Roman" panose="02020603050405020304" pitchFamily="18" charset="0"/>
              </a:rPr>
              <a:t> alebo prehlbovaním ornice, do ktorej sa dostáva väčšia časť minerálneho podielu z nižšie ležiacich horizontov s prímesou kremeňa alebo železa</a:t>
            </a:r>
          </a:p>
        </p:txBody>
      </p:sp>
    </p:spTree>
    <p:extLst>
      <p:ext uri="{BB962C8B-B14F-4D97-AF65-F5344CB8AC3E}">
        <p14:creationId xmlns:p14="http://schemas.microsoft.com/office/powerpoint/2010/main" val="2339619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A04C3-CD49-2825-7C99-60597A17EA0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E3EFD7B-030F-4F88-C0AB-BEBF5531CE91}"/>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3C5EBEEA-CEBF-5B55-EEB4-C66548412E08}"/>
              </a:ext>
            </a:extLst>
          </p:cNvPr>
          <p:cNvSpPr>
            <a:spLocks noGrp="1"/>
          </p:cNvSpPr>
          <p:nvPr>
            <p:ph idx="1"/>
          </p:nvPr>
        </p:nvSpPr>
        <p:spPr>
          <a:xfrm>
            <a:off x="302396" y="1066800"/>
            <a:ext cx="4968103" cy="5540972"/>
          </a:xfrm>
        </p:spPr>
        <p:txBody>
          <a:bodyPr>
            <a:noAutofit/>
          </a:bodyPr>
          <a:lstStyle/>
          <a:p>
            <a:pPr>
              <a:lnSpc>
                <a:spcPct val="150000"/>
              </a:lnSpc>
              <a:buClr>
                <a:schemeClr val="tx2">
                  <a:lumMod val="75000"/>
                </a:schemeClr>
              </a:buClr>
            </a:pPr>
            <a:r>
              <a:rPr lang="sk-SK" sz="1800" b="1" dirty="0" err="1"/>
              <a:t>Psefitické</a:t>
            </a:r>
            <a:r>
              <a:rPr lang="sk-SK" sz="1800" b="1" dirty="0"/>
              <a:t>:</a:t>
            </a:r>
          </a:p>
          <a:p>
            <a:pPr lvl="1">
              <a:lnSpc>
                <a:spcPct val="150000"/>
              </a:lnSpc>
              <a:buClr>
                <a:schemeClr val="tx2">
                  <a:lumMod val="75000"/>
                </a:schemeClr>
              </a:buClr>
            </a:pPr>
            <a:r>
              <a:rPr lang="sk-SK" sz="1600" b="1" dirty="0"/>
              <a:t>Štrkovité pôdy -</a:t>
            </a:r>
            <a:r>
              <a:rPr lang="sk-SK" sz="1600" dirty="0"/>
              <a:t> nachádzajú sa na aluviálnych sedimentoch nív, na terasách a proluviálnych sedimentoch, pri riekach, na neogénnych štrkoch a zlepencoch (2-50 mm)</a:t>
            </a:r>
          </a:p>
          <a:p>
            <a:pPr lvl="1">
              <a:lnSpc>
                <a:spcPct val="150000"/>
              </a:lnSpc>
              <a:buClr>
                <a:schemeClr val="tx2">
                  <a:lumMod val="75000"/>
                </a:schemeClr>
              </a:buClr>
            </a:pPr>
            <a:r>
              <a:rPr lang="sk-SK" sz="1600" b="1" dirty="0"/>
              <a:t>Kamenité pôdy - </a:t>
            </a:r>
            <a:r>
              <a:rPr lang="sk-SK" sz="1600" dirty="0"/>
              <a:t>vytvárajú sa na svahoch pohorí. Nachádzajú sa vo všetkých geomorfologických celkoch (50-250 mm)</a:t>
            </a:r>
          </a:p>
          <a:p>
            <a:pPr lvl="1">
              <a:lnSpc>
                <a:spcPct val="150000"/>
              </a:lnSpc>
              <a:buClr>
                <a:schemeClr val="tx2">
                  <a:lumMod val="75000"/>
                </a:schemeClr>
              </a:buClr>
            </a:pPr>
            <a:r>
              <a:rPr lang="sk-SK" sz="1600" b="1" dirty="0" err="1"/>
              <a:t>Balvanité</a:t>
            </a:r>
            <a:r>
              <a:rPr lang="sk-SK" sz="1600" b="1" dirty="0"/>
              <a:t> pôdy -</a:t>
            </a:r>
            <a:r>
              <a:rPr lang="sk-SK" sz="1600" dirty="0"/>
              <a:t> vyskytujú sa na veľmi odolných horninách. Najmä v jadrových pohoriach v Rudohorí a </a:t>
            </a:r>
            <a:r>
              <a:rPr lang="sk-SK" sz="1600" dirty="0" err="1"/>
              <a:t>neovulkanitoch</a:t>
            </a:r>
            <a:r>
              <a:rPr lang="sk-SK" sz="1600" dirty="0"/>
              <a:t> (&gt;250 mm)</a:t>
            </a:r>
          </a:p>
          <a:p>
            <a:pPr>
              <a:lnSpc>
                <a:spcPct val="150000"/>
              </a:lnSpc>
              <a:buClr>
                <a:schemeClr val="tx2">
                  <a:lumMod val="75000"/>
                </a:schemeClr>
              </a:buClr>
            </a:pPr>
            <a:endParaRPr lang="sk-SK" sz="1800" dirty="0"/>
          </a:p>
        </p:txBody>
      </p:sp>
      <p:pic>
        <p:nvPicPr>
          <p:cNvPr id="5" name="Picture 5" descr="Low-level Pleistocene gravel between Southbourne and Hengistbury Head, Bournemouth, Dorset">
            <a:extLst>
              <a:ext uri="{FF2B5EF4-FFF2-40B4-BE49-F238E27FC236}">
                <a16:creationId xmlns:a16="http://schemas.microsoft.com/office/drawing/2014/main" id="{63B1B802-9F1F-9711-1B16-D750CB715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275" y="0"/>
            <a:ext cx="4114799"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image010">
            <a:extLst>
              <a:ext uri="{FF2B5EF4-FFF2-40B4-BE49-F238E27FC236}">
                <a16:creationId xmlns:a16="http://schemas.microsoft.com/office/drawing/2014/main" id="{C6A700FB-78AC-606D-2646-3C536564AB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6761"/>
          <a:stretch/>
        </p:blipFill>
        <p:spPr bwMode="auto">
          <a:xfrm>
            <a:off x="5277275" y="4178300"/>
            <a:ext cx="4114567"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3741-1">
            <a:extLst>
              <a:ext uri="{FF2B5EF4-FFF2-40B4-BE49-F238E27FC236}">
                <a16:creationId xmlns:a16="http://schemas.microsoft.com/office/drawing/2014/main" id="{D047DBD9-5260-FBD5-CC43-43E6D88A4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1198312"/>
            <a:ext cx="3822700" cy="392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50077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CBBFD-C8E4-62EC-91AF-89612C059E2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5D3EDC3-F05A-05D3-DFBC-8BE75EBC7CC4}"/>
              </a:ext>
            </a:extLst>
          </p:cNvPr>
          <p:cNvSpPr>
            <a:spLocks noGrp="1"/>
          </p:cNvSpPr>
          <p:nvPr>
            <p:ph type="title"/>
          </p:nvPr>
        </p:nvSpPr>
        <p:spPr>
          <a:xfrm>
            <a:off x="391297" y="251750"/>
            <a:ext cx="10119674" cy="694812"/>
          </a:xfrm>
        </p:spPr>
        <p:txBody>
          <a:bodyPr>
            <a:normAutofit/>
          </a:bodyPr>
          <a:lstStyle/>
          <a:p>
            <a:r>
              <a:rPr lang="sk-SK" sz="3200" b="1" dirty="0"/>
              <a:t>Objemová hmotnosť pôdy</a:t>
            </a:r>
          </a:p>
        </p:txBody>
      </p:sp>
      <p:sp>
        <p:nvSpPr>
          <p:cNvPr id="7" name="Zástupný objekt pre obsah 2">
            <a:extLst>
              <a:ext uri="{FF2B5EF4-FFF2-40B4-BE49-F238E27FC236}">
                <a16:creationId xmlns:a16="http://schemas.microsoft.com/office/drawing/2014/main" id="{68B1752E-0FB3-A0C9-8E94-288E9BABC69A}"/>
              </a:ext>
            </a:extLst>
          </p:cNvPr>
          <p:cNvSpPr>
            <a:spLocks noGrp="1"/>
          </p:cNvSpPr>
          <p:nvPr>
            <p:ph idx="1"/>
          </p:nvPr>
        </p:nvSpPr>
        <p:spPr>
          <a:xfrm>
            <a:off x="391297" y="876300"/>
            <a:ext cx="11061563" cy="5731472"/>
          </a:xfrm>
        </p:spPr>
        <p:txBody>
          <a:bodyPr>
            <a:noAutofit/>
          </a:bodyPr>
          <a:lstStyle/>
          <a:p>
            <a:r>
              <a:rPr lang="sk-SK" sz="1200" b="1" dirty="0">
                <a:effectLst/>
                <a:ea typeface="Times New Roman" panose="02020603050405020304" pitchFamily="18" charset="0"/>
              </a:rPr>
              <a:t>Objemová hmotnosť (symbol </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d</a:t>
            </a:r>
            <a:r>
              <a:rPr lang="sk-SK" sz="1200" b="1" dirty="0">
                <a:effectLst/>
                <a:ea typeface="Times New Roman" panose="02020603050405020304" pitchFamily="18" charset="0"/>
              </a:rPr>
              <a:t>)</a:t>
            </a:r>
            <a:r>
              <a:rPr lang="sk-SK" sz="1200" dirty="0">
                <a:effectLst/>
                <a:ea typeface="Times New Roman" panose="02020603050405020304" pitchFamily="18" charset="0"/>
              </a:rPr>
              <a:t> - hmotnosť objemovej jednotky pôdy (1 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v prirodzenom uložení </a:t>
            </a:r>
            <a:br>
              <a:rPr lang="sk-SK" sz="1200" dirty="0">
                <a:effectLst/>
                <a:ea typeface="Times New Roman" panose="02020603050405020304" pitchFamily="18" charset="0"/>
              </a:rPr>
            </a:br>
            <a:r>
              <a:rPr lang="sk-SK" sz="1200" dirty="0">
                <a:effectLst/>
                <a:ea typeface="Times New Roman" panose="02020603050405020304" pitchFamily="18" charset="0"/>
              </a:rPr>
              <a:t>(hodnoty sú vždy nižšie ako hodnoty mernej hmotnosti - vyjadrujú aj hmotnosť kvapalnej a plynnej fázy pôdy)</a:t>
            </a:r>
          </a:p>
          <a:p>
            <a:r>
              <a:rPr lang="sk-SK" sz="1200" dirty="0">
                <a:effectLst/>
                <a:ea typeface="Times New Roman" panose="02020603050405020304" pitchFamily="18" charset="0"/>
              </a:rPr>
              <a:t>Vyjadruje sa v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alebo v kg.m</a:t>
            </a:r>
            <a:r>
              <a:rPr lang="sk-SK" sz="1200" baseline="30000" dirty="0">
                <a:effectLst/>
                <a:ea typeface="Times New Roman" panose="02020603050405020304" pitchFamily="18" charset="0"/>
              </a:rPr>
              <a:t>-3 </a:t>
            </a:r>
            <a:endParaRPr lang="sk-SK" sz="1200" dirty="0">
              <a:effectLst/>
              <a:ea typeface="Times New Roman" panose="02020603050405020304" pitchFamily="18" charset="0"/>
            </a:endParaRPr>
          </a:p>
          <a:p>
            <a:r>
              <a:rPr lang="sk-SK" sz="1200" dirty="0">
                <a:effectLst/>
                <a:ea typeface="Times New Roman" panose="02020603050405020304" pitchFamily="18" charset="0"/>
              </a:rPr>
              <a:t>Závisí predovšetkým od: </a:t>
            </a:r>
            <a:r>
              <a:rPr lang="sk-SK" sz="1200" b="1" dirty="0">
                <a:effectLst/>
                <a:ea typeface="Times New Roman" panose="02020603050405020304" pitchFamily="18" charset="0"/>
              </a:rPr>
              <a:t>priestorového usporiadania pôdnych častíc</a:t>
            </a:r>
            <a:r>
              <a:rPr lang="sk-SK" sz="1200" dirty="0">
                <a:effectLst/>
                <a:ea typeface="Times New Roman" panose="02020603050405020304" pitchFamily="18" charset="0"/>
              </a:rPr>
              <a:t>, od </a:t>
            </a:r>
            <a:r>
              <a:rPr lang="sk-SK" sz="1200" b="1" dirty="0" err="1">
                <a:effectLst/>
                <a:ea typeface="Times New Roman" panose="02020603050405020304" pitchFamily="18" charset="0"/>
              </a:rPr>
              <a:t>zrnitostného</a:t>
            </a:r>
            <a:r>
              <a:rPr lang="sk-SK" sz="1200" b="1" dirty="0">
                <a:effectLst/>
                <a:ea typeface="Times New Roman" panose="02020603050405020304" pitchFamily="18" charset="0"/>
              </a:rPr>
              <a:t> zloženia</a:t>
            </a:r>
            <a:r>
              <a:rPr lang="sk-SK" sz="1200" dirty="0">
                <a:effectLst/>
                <a:ea typeface="Times New Roman" panose="02020603050405020304" pitchFamily="18" charset="0"/>
              </a:rPr>
              <a:t>, </a:t>
            </a:r>
            <a:r>
              <a:rPr lang="sk-SK" sz="1200" b="1" dirty="0">
                <a:effectLst/>
                <a:ea typeface="Times New Roman" panose="02020603050405020304" pitchFamily="18" charset="0"/>
              </a:rPr>
              <a:t>štruktúry a momentálneho obsahu vody a vzduchu </a:t>
            </a:r>
            <a:r>
              <a:rPr lang="sk-SK" sz="1200" dirty="0">
                <a:effectLst/>
                <a:ea typeface="Times New Roman" panose="02020603050405020304" pitchFamily="18" charset="0"/>
              </a:rPr>
              <a:t>v pôde</a:t>
            </a:r>
          </a:p>
          <a:p>
            <a:r>
              <a:rPr lang="sk-SK" sz="1200" dirty="0">
                <a:effectLst/>
                <a:ea typeface="Times New Roman" panose="02020603050405020304" pitchFamily="18" charset="0"/>
              </a:rPr>
              <a:t>Rozlišuje sa: </a:t>
            </a:r>
          </a:p>
          <a:p>
            <a:pPr lvl="1"/>
            <a:r>
              <a:rPr lang="sk-SK" sz="1200" b="1" dirty="0">
                <a:effectLst/>
                <a:ea typeface="Times New Roman" panose="02020603050405020304" pitchFamily="18" charset="0"/>
              </a:rPr>
              <a:t>objemová hmotnosť neredukovaná</a:t>
            </a:r>
            <a:r>
              <a:rPr lang="sk-SK" sz="1200" dirty="0">
                <a:effectLst/>
                <a:ea typeface="Times New Roman" panose="02020603050405020304" pitchFamily="18" charset="0"/>
              </a:rPr>
              <a:t> </a:t>
            </a:r>
            <a:r>
              <a:rPr lang="sk-SK" sz="1200" b="1" dirty="0">
                <a:effectLst/>
                <a:ea typeface="Times New Roman" panose="02020603050405020304" pitchFamily="18" charset="0"/>
              </a:rPr>
              <a:t>(</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w</a:t>
            </a:r>
            <a:r>
              <a:rPr lang="sk-SK" sz="1200" dirty="0">
                <a:effectLst/>
                <a:ea typeface="Times New Roman" panose="02020603050405020304" pitchFamily="18" charset="0"/>
              </a:rPr>
              <a:t>) - zodpovedá hmotnosti určitého objemu pôdy s momentálnym obsahom vody a vzduchu</a:t>
            </a:r>
            <a:endParaRPr lang="sk-SK" sz="1200" dirty="0">
              <a:ea typeface="Times New Roman" panose="02020603050405020304" pitchFamily="18" charset="0"/>
            </a:endParaRPr>
          </a:p>
          <a:p>
            <a:pPr lvl="1"/>
            <a:r>
              <a:rPr lang="sk-SK" sz="1200" b="1" dirty="0">
                <a:effectLst/>
                <a:ea typeface="Times New Roman" panose="02020603050405020304" pitchFamily="18" charset="0"/>
              </a:rPr>
              <a:t>objemová hmotnosť redukovaná</a:t>
            </a:r>
            <a:r>
              <a:rPr lang="sk-SK" sz="1200" dirty="0">
                <a:effectLst/>
                <a:ea typeface="Times New Roman" panose="02020603050405020304" pitchFamily="18" charset="0"/>
              </a:rPr>
              <a:t> (</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d</a:t>
            </a:r>
            <a:r>
              <a:rPr lang="sk-SK" sz="1200" dirty="0">
                <a:effectLst/>
                <a:ea typeface="Times New Roman" panose="02020603050405020304" pitchFamily="18" charset="0"/>
              </a:rPr>
              <a:t>) - predstavuje hmotnosť určitej objemovej jednotky pôdy po vysušení vzorky pri teplote 105</a:t>
            </a:r>
            <a:r>
              <a:rPr lang="sk-SK" sz="1200"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C</a:t>
            </a:r>
          </a:p>
          <a:p>
            <a:r>
              <a:rPr lang="sk-SK" sz="1200" dirty="0">
                <a:effectLst/>
                <a:ea typeface="Times New Roman" panose="02020603050405020304" pitchFamily="18" charset="0"/>
              </a:rPr>
              <a:t>Zisťuje sa pomocou neporušenej vzorky pôdy, odobratej do oceľového valčeka známeho objemu (10</a:t>
            </a:r>
            <a:r>
              <a:rPr lang="sk-SK" sz="1200" baseline="30000" dirty="0">
                <a:effectLst/>
                <a:ea typeface="Times New Roman" panose="02020603050405020304" pitchFamily="18" charset="0"/>
              </a:rPr>
              <a:t>5</a:t>
            </a:r>
            <a:r>
              <a:rPr lang="sk-SK" sz="1200" dirty="0">
                <a:effectLst/>
                <a:ea typeface="Times New Roman" panose="02020603050405020304" pitchFamily="18" charset="0"/>
              </a:rPr>
              <a:t> mm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alebo 100 ml) v prirodzenom uložení</a:t>
            </a:r>
          </a:p>
          <a:p>
            <a:r>
              <a:rPr lang="sk-SK" sz="1200" dirty="0">
                <a:effectLst/>
                <a:ea typeface="Times New Roman" panose="02020603050405020304" pitchFamily="18" charset="0"/>
              </a:rPr>
              <a:t>Prirodzené zmeny objemu pôdy vznikajú aj v závislosti od obsahu vody, najmä v pôdach s vysokým obsahom ílových častíc, ktoré vo vlhkom stave napučiavajú, pri vysychaní naopak sa zmršťujú a zmenšujú svoj objem</a:t>
            </a:r>
          </a:p>
          <a:p>
            <a:r>
              <a:rPr lang="sk-SK" sz="1200" dirty="0">
                <a:effectLst/>
                <a:ea typeface="Times New Roman" panose="02020603050405020304" pitchFamily="18" charset="0"/>
              </a:rPr>
              <a:t>Objemová hmotnosť </a:t>
            </a:r>
            <a:r>
              <a:rPr lang="sk-SK" sz="1200" b="1" dirty="0">
                <a:effectLst/>
                <a:ea typeface="Times New Roman" panose="02020603050405020304" pitchFamily="18" charset="0"/>
              </a:rPr>
              <a:t>minerálnych pôd </a:t>
            </a:r>
            <a:r>
              <a:rPr lang="sk-SK" sz="1200" dirty="0">
                <a:effectLst/>
                <a:ea typeface="Times New Roman" panose="02020603050405020304" pitchFamily="18" charset="0"/>
              </a:rPr>
              <a:t>kolíše v rozpätí 0,8-1,8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V </a:t>
            </a:r>
            <a:r>
              <a:rPr lang="sk-SK" sz="1200" b="1" dirty="0">
                <a:effectLst/>
                <a:ea typeface="Times New Roman" panose="02020603050405020304" pitchFamily="18" charset="0"/>
              </a:rPr>
              <a:t>rašelinových pôdach </a:t>
            </a:r>
            <a:r>
              <a:rPr lang="sk-SK" sz="1200" dirty="0">
                <a:effectLst/>
                <a:ea typeface="Times New Roman" panose="02020603050405020304" pitchFamily="18" charset="0"/>
              </a:rPr>
              <a:t>sa pohybuje od 0,20-1,50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Najčastejšie </a:t>
            </a:r>
            <a:r>
              <a:rPr lang="sk-SK" sz="1200" b="1" dirty="0">
                <a:effectLst/>
                <a:ea typeface="Times New Roman" panose="02020603050405020304" pitchFamily="18" charset="0"/>
              </a:rPr>
              <a:t>pôdy s malou zásobou humusu </a:t>
            </a:r>
            <a:r>
              <a:rPr lang="sk-SK" sz="1200" dirty="0">
                <a:effectLst/>
                <a:ea typeface="Times New Roman" panose="02020603050405020304" pitchFamily="18" charset="0"/>
              </a:rPr>
              <a:t>majú objemovú hmotnosť 1,3-1,6 t.m</a:t>
            </a:r>
            <a:r>
              <a:rPr lang="sk-SK" sz="1200" baseline="30000" dirty="0">
                <a:effectLst/>
                <a:ea typeface="Times New Roman" panose="02020603050405020304" pitchFamily="18" charset="0"/>
              </a:rPr>
              <a:t>-3 </a:t>
            </a:r>
            <a:r>
              <a:rPr lang="sk-SK" sz="1200" dirty="0">
                <a:effectLst/>
                <a:ea typeface="Times New Roman" panose="02020603050405020304" pitchFamily="18" charset="0"/>
              </a:rPr>
              <a:t>v </a:t>
            </a:r>
            <a:r>
              <a:rPr lang="sk-SK" sz="1200" b="1" dirty="0">
                <a:effectLst/>
                <a:ea typeface="Times New Roman" panose="02020603050405020304" pitchFamily="18" charset="0"/>
              </a:rPr>
              <a:t>dôsledku orby </a:t>
            </a:r>
            <a:r>
              <a:rPr lang="sk-SK" sz="1200" dirty="0">
                <a:effectLst/>
                <a:ea typeface="Times New Roman" panose="02020603050405020304" pitchFamily="18" charset="0"/>
              </a:rPr>
              <a:t>sa výrazne mení a </a:t>
            </a:r>
            <a:r>
              <a:rPr lang="sk-SK" sz="1200" b="1" dirty="0">
                <a:effectLst/>
                <a:ea typeface="Times New Roman" panose="02020603050405020304" pitchFamily="18" charset="0"/>
              </a:rPr>
              <a:t>klesá </a:t>
            </a:r>
            <a:r>
              <a:rPr lang="sk-SK" sz="1200" dirty="0">
                <a:effectLst/>
                <a:ea typeface="Times New Roman" panose="02020603050405020304" pitchFamily="18" charset="0"/>
              </a:rPr>
              <a:t>až do 0,80  potom pôda sa postupne zhutňuje a objemová hmotnosť sa zvyšuje až dosiahne pre danú pôdu konštantnú rovnovážnu hodnotu (</a:t>
            </a:r>
            <a:r>
              <a:rPr lang="sk-SK" sz="1200" b="1" dirty="0">
                <a:effectLst/>
                <a:ea typeface="Times New Roman" panose="02020603050405020304" pitchFamily="18" charset="0"/>
              </a:rPr>
              <a:t>černozem 1,4 t.m</a:t>
            </a:r>
            <a:r>
              <a:rPr lang="sk-SK" sz="1200" b="1" baseline="30000" dirty="0">
                <a:effectLst/>
                <a:ea typeface="Times New Roman" panose="02020603050405020304" pitchFamily="18" charset="0"/>
              </a:rPr>
              <a:t>-3</a:t>
            </a:r>
            <a:r>
              <a:rPr lang="sk-SK" sz="1200" b="1" dirty="0">
                <a:effectLst/>
                <a:ea typeface="Times New Roman" panose="02020603050405020304" pitchFamily="18" charset="0"/>
              </a:rPr>
              <a:t>; </a:t>
            </a:r>
            <a:r>
              <a:rPr lang="sk-SK" sz="1200" b="1" dirty="0" err="1">
                <a:effectLst/>
                <a:ea typeface="Times New Roman" panose="02020603050405020304" pitchFamily="18" charset="0"/>
              </a:rPr>
              <a:t>hnedozem</a:t>
            </a:r>
            <a:r>
              <a:rPr lang="sk-SK" sz="1200" b="1" dirty="0">
                <a:effectLst/>
                <a:ea typeface="Times New Roman" panose="02020603050405020304" pitchFamily="18" charset="0"/>
              </a:rPr>
              <a:t> 1,5 t.m</a:t>
            </a:r>
            <a:r>
              <a:rPr lang="sk-SK" sz="1200" b="1" baseline="30000" dirty="0">
                <a:effectLst/>
                <a:ea typeface="Times New Roman" panose="02020603050405020304" pitchFamily="18" charset="0"/>
              </a:rPr>
              <a:t>-3</a:t>
            </a:r>
            <a:r>
              <a:rPr lang="sk-SK" sz="1200" dirty="0">
                <a:effectLst/>
                <a:ea typeface="Times New Roman" panose="02020603050405020304" pitchFamily="18" charset="0"/>
              </a:rPr>
              <a:t>)</a:t>
            </a:r>
          </a:p>
          <a:p>
            <a:r>
              <a:rPr lang="sk-SK" sz="1200" b="1" dirty="0">
                <a:effectLst/>
                <a:ea typeface="Times New Roman" panose="02020603050405020304" pitchFamily="18" charset="0"/>
              </a:rPr>
              <a:t>0bjemová hmotnosť</a:t>
            </a:r>
            <a:r>
              <a:rPr lang="sk-SK" sz="1200" dirty="0">
                <a:effectLst/>
                <a:ea typeface="Times New Roman" panose="02020603050405020304" pitchFamily="18" charset="0"/>
              </a:rPr>
              <a:t> odráža stav priestorového usporiadania pôdnej hmoty a jej pórovitosti</a:t>
            </a:r>
          </a:p>
          <a:p>
            <a:r>
              <a:rPr lang="sk-SK" sz="1200" dirty="0">
                <a:effectLst/>
                <a:ea typeface="Times New Roman" panose="02020603050405020304" pitchFamily="18" charset="0"/>
              </a:rPr>
              <a:t>Prejavom rôznej objemovej hmotnosti je určitý </a:t>
            </a:r>
            <a:r>
              <a:rPr lang="sk-SK" sz="1200" b="1" dirty="0">
                <a:effectLst/>
                <a:ea typeface="Times New Roman" panose="02020603050405020304" pitchFamily="18" charset="0"/>
              </a:rPr>
              <a:t>stupeň kyprosti a zhutnenia pôd</a:t>
            </a:r>
            <a:endParaRPr lang="sk-SK" sz="1200" dirty="0">
              <a:effectLst/>
              <a:ea typeface="Times New Roman" panose="02020603050405020304" pitchFamily="18" charset="0"/>
            </a:endParaRPr>
          </a:p>
          <a:p>
            <a:r>
              <a:rPr lang="sk-SK" sz="1200" b="1" dirty="0">
                <a:effectLst/>
                <a:ea typeface="Times New Roman" panose="02020603050405020304" pitchFamily="18" charset="0"/>
              </a:rPr>
              <a:t>Za kyprú pôdu </a:t>
            </a:r>
            <a:r>
              <a:rPr lang="sk-SK" sz="1200" dirty="0">
                <a:effectLst/>
                <a:ea typeface="Times New Roman" panose="02020603050405020304" pitchFamily="18" charset="0"/>
              </a:rPr>
              <a:t>považujeme takú, v ktorej pôdne častice najčastejšie sa nachádzajú v stave drobnohrudkovitých štruktúrnych agregátov, voľne uložených, s prevahou nekapilárnych pórov</a:t>
            </a:r>
          </a:p>
          <a:p>
            <a:r>
              <a:rPr lang="sk-SK" sz="1200" b="1" dirty="0">
                <a:effectLst/>
                <a:ea typeface="Times New Roman" panose="02020603050405020304" pitchFamily="18" charset="0"/>
              </a:rPr>
              <a:t>Zhutnená pôda</a:t>
            </a:r>
            <a:r>
              <a:rPr lang="sk-SK" sz="1200" dirty="0">
                <a:effectLst/>
                <a:ea typeface="Times New Roman" panose="02020603050405020304" pitchFamily="18" charset="0"/>
              </a:rPr>
              <a:t> sa vyznačuje tesnejším uložením pôdnych častíc a mikroštruktúrnych agregátov, v dôsledku čoho vznikajú hlavne kapilárne póry</a:t>
            </a:r>
          </a:p>
          <a:p>
            <a:r>
              <a:rPr lang="sk-SK" sz="1200" dirty="0">
                <a:effectLst/>
                <a:ea typeface="Times New Roman" panose="02020603050405020304" pitchFamily="18" charset="0"/>
              </a:rPr>
              <a:t>Dokázalo sa, že pri objemovej hmotnosti </a:t>
            </a:r>
            <a:r>
              <a:rPr lang="sk-SK" sz="1200" b="1" dirty="0">
                <a:effectLst/>
                <a:ea typeface="Times New Roman" panose="02020603050405020304" pitchFamily="18" charset="0"/>
              </a:rPr>
              <a:t>vyššej než 1,94 t.m-3  </a:t>
            </a:r>
            <a:r>
              <a:rPr lang="sk-SK" sz="1200" dirty="0">
                <a:effectLst/>
                <a:ea typeface="Times New Roman" panose="02020603050405020304" pitchFamily="18" charset="0"/>
              </a:rPr>
              <a:t>už nerastú žiadne rastliny</a:t>
            </a:r>
          </a:p>
        </p:txBody>
      </p:sp>
      <p:pic>
        <p:nvPicPr>
          <p:cNvPr id="1026" name="Picture 2">
            <a:extLst>
              <a:ext uri="{FF2B5EF4-FFF2-40B4-BE49-F238E27FC236}">
                <a16:creationId xmlns:a16="http://schemas.microsoft.com/office/drawing/2014/main" id="{D9AC94A6-83E6-5E48-B0CC-C5DF872EE8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969" y="81401"/>
            <a:ext cx="3346003" cy="153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62556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3BF1-D49D-C854-CA61-1EAD6E33BE0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CA360DA-9444-4B91-918D-A9578F85A00E}"/>
              </a:ext>
            </a:extLst>
          </p:cNvPr>
          <p:cNvSpPr>
            <a:spLocks noGrp="1"/>
          </p:cNvSpPr>
          <p:nvPr>
            <p:ph type="title"/>
          </p:nvPr>
        </p:nvSpPr>
        <p:spPr>
          <a:xfrm>
            <a:off x="391297" y="251750"/>
            <a:ext cx="10119674" cy="694812"/>
          </a:xfrm>
        </p:spPr>
        <p:txBody>
          <a:bodyPr>
            <a:normAutofit/>
          </a:bodyPr>
          <a:lstStyle/>
          <a:p>
            <a:r>
              <a:rPr lang="sk-SK" sz="3200" b="1" dirty="0"/>
              <a:t>Štruktúrnosť pôdy</a:t>
            </a:r>
          </a:p>
        </p:txBody>
      </p:sp>
      <p:sp>
        <p:nvSpPr>
          <p:cNvPr id="7" name="Zástupný objekt pre obsah 2">
            <a:extLst>
              <a:ext uri="{FF2B5EF4-FFF2-40B4-BE49-F238E27FC236}">
                <a16:creationId xmlns:a16="http://schemas.microsoft.com/office/drawing/2014/main" id="{4E0205E4-3B5A-931F-D2E1-102F435F85EB}"/>
              </a:ext>
            </a:extLst>
          </p:cNvPr>
          <p:cNvSpPr>
            <a:spLocks noGrp="1"/>
          </p:cNvSpPr>
          <p:nvPr>
            <p:ph idx="1"/>
          </p:nvPr>
        </p:nvSpPr>
        <p:spPr>
          <a:xfrm>
            <a:off x="391297" y="946562"/>
            <a:ext cx="11046323" cy="5661210"/>
          </a:xfrm>
        </p:spPr>
        <p:txBody>
          <a:bodyPr>
            <a:noAutofit/>
          </a:bodyPr>
          <a:lstStyle/>
          <a:p>
            <a:r>
              <a:rPr lang="sk-SK" sz="1600" b="1" dirty="0">
                <a:effectLst/>
                <a:ea typeface="Times New Roman" panose="02020603050405020304" pitchFamily="18" charset="0"/>
              </a:rPr>
              <a:t>Pórovitosť pôdy</a:t>
            </a:r>
            <a:r>
              <a:rPr lang="sk-SK" sz="1600" dirty="0">
                <a:effectLst/>
                <a:ea typeface="Times New Roman" panose="02020603050405020304" pitchFamily="18" charset="0"/>
              </a:rPr>
              <a:t> (symbol P) - vyjadruje sumárny objem všetkých pórov a medzier nachádzajúcich</a:t>
            </a:r>
            <a:br>
              <a:rPr lang="sk-SK" sz="1600" dirty="0">
                <a:effectLst/>
                <a:ea typeface="Times New Roman" panose="02020603050405020304" pitchFamily="18" charset="0"/>
              </a:rPr>
            </a:br>
            <a:r>
              <a:rPr lang="sk-SK" sz="1600" dirty="0">
                <a:effectLst/>
                <a:ea typeface="Times New Roman" panose="02020603050405020304" pitchFamily="18" charset="0"/>
              </a:rPr>
              <a:t>sa medzi pevnými časticami </a:t>
            </a:r>
            <a:r>
              <a:rPr lang="sk-SK" sz="1600" b="1" dirty="0">
                <a:effectLst/>
                <a:ea typeface="Times New Roman" panose="02020603050405020304" pitchFamily="18" charset="0"/>
              </a:rPr>
              <a:t>vyjadrený v % k celkovému objemu pôdy </a:t>
            </a:r>
            <a:r>
              <a:rPr lang="sk-SK" sz="1600" dirty="0">
                <a:effectLst/>
                <a:ea typeface="Times New Roman" panose="02020603050405020304" pitchFamily="18" charset="0"/>
              </a:rPr>
              <a:t>v neporušenom stave</a:t>
            </a:r>
          </a:p>
          <a:p>
            <a:r>
              <a:rPr lang="sk-SK" sz="1600" dirty="0">
                <a:effectLst/>
                <a:ea typeface="Times New Roman" panose="02020603050405020304" pitchFamily="18" charset="0"/>
              </a:rPr>
              <a:t>Pre teoretický výpočet možnej pórovitosti sa obyčajne zohľadňuje </a:t>
            </a:r>
            <a:br>
              <a:rPr lang="sk-SK" sz="1600" dirty="0">
                <a:effectLst/>
                <a:ea typeface="Times New Roman" panose="02020603050405020304" pitchFamily="18" charset="0"/>
              </a:rPr>
            </a:br>
            <a:r>
              <a:rPr lang="sk-SK" sz="1600" dirty="0">
                <a:effectLst/>
                <a:ea typeface="Times New Roman" panose="02020603050405020304" pitchFamily="18" charset="0"/>
              </a:rPr>
              <a:t>priestorové usporiadanie pôdnej hmoty. Pri kubickom usporiadaní </a:t>
            </a:r>
            <a:br>
              <a:rPr lang="sk-SK" sz="1600" dirty="0">
                <a:effectLst/>
                <a:ea typeface="Times New Roman" panose="02020603050405020304" pitchFamily="18" charset="0"/>
              </a:rPr>
            </a:br>
            <a:r>
              <a:rPr lang="sk-SK" sz="1600" dirty="0">
                <a:effectLst/>
                <a:ea typeface="Times New Roman" panose="02020603050405020304" pitchFamily="18" charset="0"/>
              </a:rPr>
              <a:t>guličiek, keď sa z nich dotýka 6 susedných guličiek, je teoreticky </a:t>
            </a:r>
            <a:br>
              <a:rPr lang="sk-SK" sz="1600" dirty="0">
                <a:effectLst/>
                <a:ea typeface="Times New Roman" panose="02020603050405020304" pitchFamily="18" charset="0"/>
              </a:rPr>
            </a:br>
            <a:r>
              <a:rPr lang="sk-SK" sz="1600" dirty="0">
                <a:effectLst/>
                <a:ea typeface="Times New Roman" panose="02020603050405020304" pitchFamily="18" charset="0"/>
              </a:rPr>
              <a:t>možná 47,64 % pórovitosť a 52,36 % zaberá pevná fáza pôdy</a:t>
            </a:r>
          </a:p>
          <a:p>
            <a:r>
              <a:rPr lang="sk-SK" sz="1600" dirty="0">
                <a:effectLst/>
                <a:ea typeface="Times New Roman" panose="02020603050405020304" pitchFamily="18" charset="0"/>
              </a:rPr>
              <a:t>Pri hexagonálnom alebo </a:t>
            </a:r>
            <a:r>
              <a:rPr lang="sk-SK" sz="1600" dirty="0" err="1">
                <a:effectLst/>
                <a:ea typeface="Times New Roman" panose="02020603050405020304" pitchFamily="18" charset="0"/>
              </a:rPr>
              <a:t>rombickom</a:t>
            </a:r>
            <a:r>
              <a:rPr lang="sk-SK" sz="1600" dirty="0">
                <a:effectLst/>
                <a:ea typeface="Times New Roman" panose="02020603050405020304" pitchFamily="18" charset="0"/>
              </a:rPr>
              <a:t> usporiadaní, keď sa dotýka </a:t>
            </a:r>
            <a:br>
              <a:rPr lang="sk-SK" sz="1600" dirty="0">
                <a:effectLst/>
                <a:ea typeface="Times New Roman" panose="02020603050405020304" pitchFamily="18" charset="0"/>
              </a:rPr>
            </a:br>
            <a:r>
              <a:rPr lang="sk-SK" sz="1600" dirty="0">
                <a:effectLst/>
                <a:ea typeface="Times New Roman" panose="02020603050405020304" pitchFamily="18" charset="0"/>
              </a:rPr>
              <a:t>12 guličiek je pórovitosť len 25,95 % a pevná fáza zaberá objem 74,05 %</a:t>
            </a:r>
          </a:p>
          <a:p>
            <a:r>
              <a:rPr lang="sk-SK" sz="1600" dirty="0">
                <a:effectLst/>
                <a:ea typeface="Times New Roman" panose="02020603050405020304" pitchFamily="18" charset="0"/>
              </a:rPr>
              <a:t>V pôde sa však nachádzajú častice rôznych rozmerov, preto i hodnoty pórovitosti sú iné</a:t>
            </a:r>
            <a:endParaRPr lang="sk-SK" sz="1600" dirty="0">
              <a:ea typeface="Times New Roman" panose="02020603050405020304" pitchFamily="18" charset="0"/>
            </a:endParaRPr>
          </a:p>
          <a:p>
            <a:r>
              <a:rPr lang="sk-SK" sz="1600" dirty="0">
                <a:effectLst/>
                <a:ea typeface="Times New Roman" panose="02020603050405020304" pitchFamily="18" charset="0"/>
              </a:rPr>
              <a:t>Pórovitosť je typickou vlastnosťou pôdy, ktorá vyplýva z jej stavby a skladby</a:t>
            </a:r>
          </a:p>
          <a:p>
            <a:r>
              <a:rPr lang="sk-SK" sz="1600" dirty="0">
                <a:effectLst/>
                <a:ea typeface="Times New Roman" panose="02020603050405020304" pitchFamily="18" charset="0"/>
              </a:rPr>
              <a:t>Na vznik pórov v pôdnej hmote vplýva ako činnosť organizmov, únik plynov, vznik trhlín objemovými zmenami, tak aj iné činitele</a:t>
            </a:r>
          </a:p>
          <a:p>
            <a:r>
              <a:rPr lang="sk-SK" sz="1600" b="1" dirty="0">
                <a:effectLst/>
                <a:ea typeface="Times New Roman" panose="02020603050405020304" pitchFamily="18" charset="0"/>
              </a:rPr>
              <a:t>Pórovitosť pôdy spolu so štruktúrou pôdy je hlavným ukazovateľom priestorového usporiadania pôdneho telesa</a:t>
            </a:r>
            <a:r>
              <a:rPr lang="sk-SK" sz="1600" dirty="0">
                <a:effectLst/>
                <a:ea typeface="Times New Roman" panose="02020603050405020304" pitchFamily="18" charset="0"/>
              </a:rPr>
              <a:t> a ukazuje na to, že </a:t>
            </a:r>
            <a:r>
              <a:rPr lang="sk-SK" sz="1600" b="1" dirty="0">
                <a:effectLst/>
                <a:ea typeface="Times New Roman" panose="02020603050405020304" pitchFamily="18" charset="0"/>
              </a:rPr>
              <a:t>pôda je </a:t>
            </a:r>
            <a:r>
              <a:rPr lang="sk-SK" sz="1600" b="1" dirty="0" err="1">
                <a:effectLst/>
                <a:ea typeface="Times New Roman" panose="02020603050405020304" pitchFamily="18" charset="0"/>
              </a:rPr>
              <a:t>poróznym</a:t>
            </a:r>
            <a:r>
              <a:rPr lang="sk-SK" sz="1600" b="1" dirty="0">
                <a:effectLst/>
                <a:ea typeface="Times New Roman" panose="02020603050405020304" pitchFamily="18" charset="0"/>
              </a:rPr>
              <a:t> útvarom</a:t>
            </a:r>
            <a:endParaRPr lang="sk-SK" sz="1600" dirty="0">
              <a:effectLst/>
              <a:ea typeface="Times New Roman" panose="02020603050405020304" pitchFamily="18" charset="0"/>
            </a:endParaRPr>
          </a:p>
          <a:p>
            <a:r>
              <a:rPr lang="sk-SK" sz="1600" dirty="0">
                <a:effectLst/>
                <a:ea typeface="Times New Roman" panose="02020603050405020304" pitchFamily="18" charset="0"/>
              </a:rPr>
              <a:t>Medzi pevnými časticami a ich zhlukmi, ako i vo vnútri zhlukov sa formujú voľné </a:t>
            </a:r>
            <a:br>
              <a:rPr lang="sk-SK" sz="1600" dirty="0">
                <a:effectLst/>
                <a:ea typeface="Times New Roman" panose="02020603050405020304" pitchFamily="18" charset="0"/>
              </a:rPr>
            </a:br>
            <a:r>
              <a:rPr lang="sk-SK" sz="1600" dirty="0">
                <a:effectLst/>
                <a:ea typeface="Times New Roman" panose="02020603050405020304" pitchFamily="18" charset="0"/>
              </a:rPr>
              <a:t>priestory - póry, ktoré umožňujú zakoreňovanie a upevňovanie</a:t>
            </a:r>
            <a:r>
              <a:rPr lang="sk-SK" sz="1600" dirty="0">
                <a:ea typeface="Times New Roman" panose="02020603050405020304" pitchFamily="18" charset="0"/>
              </a:rPr>
              <a:t> </a:t>
            </a:r>
            <a:r>
              <a:rPr lang="sk-SK" sz="1600" dirty="0">
                <a:effectLst/>
                <a:ea typeface="Times New Roman" panose="02020603050405020304" pitchFamily="18" charset="0"/>
              </a:rPr>
              <a:t>rastlín, existenciu </a:t>
            </a:r>
            <a:br>
              <a:rPr lang="sk-SK" sz="1600" dirty="0">
                <a:effectLst/>
                <a:ea typeface="Times New Roman" panose="02020603050405020304" pitchFamily="18" charset="0"/>
              </a:rPr>
            </a:br>
            <a:r>
              <a:rPr lang="sk-SK" sz="1600" dirty="0">
                <a:effectLst/>
                <a:ea typeface="Times New Roman" panose="02020603050405020304" pitchFamily="18" charset="0"/>
              </a:rPr>
              <a:t>pôdnych organizmov, príjem, uvoľňovanie i cirkuláciu vody a vzduchu</a:t>
            </a:r>
          </a:p>
          <a:p>
            <a:r>
              <a:rPr lang="sk-SK" sz="1600" dirty="0">
                <a:effectLst/>
                <a:ea typeface="Times New Roman" panose="02020603050405020304" pitchFamily="18" charset="0"/>
              </a:rPr>
              <a:t>Okrem toho sa v póroch uskutočňujú všetky fyzikálne, fyzikálno-chemické, </a:t>
            </a:r>
            <a:br>
              <a:rPr lang="sk-SK" sz="1600" dirty="0">
                <a:effectLst/>
                <a:ea typeface="Times New Roman" panose="02020603050405020304" pitchFamily="18" charset="0"/>
              </a:rPr>
            </a:br>
            <a:r>
              <a:rPr lang="sk-SK" sz="1600" dirty="0">
                <a:effectLst/>
                <a:ea typeface="Times New Roman" panose="02020603050405020304" pitchFamily="18" charset="0"/>
              </a:rPr>
              <a:t>chemické a biologické procesy, ktoré sú pre život pôdy a jej vývoj veľmi dôležité</a:t>
            </a:r>
            <a:endParaRPr lang="sk-SK" sz="1050" dirty="0">
              <a:effectLst/>
              <a:ea typeface="Times New Roman" panose="02020603050405020304" pitchFamily="18" charset="0"/>
            </a:endParaRPr>
          </a:p>
        </p:txBody>
      </p:sp>
      <p:pic>
        <p:nvPicPr>
          <p:cNvPr id="4" name="Picture 3">
            <a:extLst>
              <a:ext uri="{FF2B5EF4-FFF2-40B4-BE49-F238E27FC236}">
                <a16:creationId xmlns:a16="http://schemas.microsoft.com/office/drawing/2014/main" id="{AF7CA937-D7A3-C0B7-6E99-AC9D282328ED}"/>
              </a:ext>
            </a:extLst>
          </p:cNvPr>
          <p:cNvPicPr>
            <a:picLocks noChangeAspect="1"/>
          </p:cNvPicPr>
          <p:nvPr/>
        </p:nvPicPr>
        <p:blipFill>
          <a:blip r:embed="rId2"/>
          <a:stretch>
            <a:fillRect/>
          </a:stretch>
        </p:blipFill>
        <p:spPr>
          <a:xfrm>
            <a:off x="8092441" y="1565512"/>
            <a:ext cx="3345180" cy="1656660"/>
          </a:xfrm>
          <a:prstGeom prst="rect">
            <a:avLst/>
          </a:prstGeom>
        </p:spPr>
      </p:pic>
      <p:pic>
        <p:nvPicPr>
          <p:cNvPr id="6" name="Picture 5">
            <a:extLst>
              <a:ext uri="{FF2B5EF4-FFF2-40B4-BE49-F238E27FC236}">
                <a16:creationId xmlns:a16="http://schemas.microsoft.com/office/drawing/2014/main" id="{075F30FA-9618-D59D-851E-836BE228B416}"/>
              </a:ext>
            </a:extLst>
          </p:cNvPr>
          <p:cNvPicPr>
            <a:picLocks noChangeAspect="1"/>
          </p:cNvPicPr>
          <p:nvPr/>
        </p:nvPicPr>
        <p:blipFill>
          <a:blip r:embed="rId3"/>
          <a:stretch>
            <a:fillRect/>
          </a:stretch>
        </p:blipFill>
        <p:spPr>
          <a:xfrm>
            <a:off x="8883751" y="5044542"/>
            <a:ext cx="3096057" cy="1733792"/>
          </a:xfrm>
          <a:prstGeom prst="rect">
            <a:avLst/>
          </a:prstGeom>
        </p:spPr>
      </p:pic>
    </p:spTree>
    <p:extLst>
      <p:ext uri="{BB962C8B-B14F-4D97-AF65-F5344CB8AC3E}">
        <p14:creationId xmlns:p14="http://schemas.microsoft.com/office/powerpoint/2010/main" val="27589993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F4E80-2FD1-3A89-6728-D196A231F5B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A054BFB-C37E-55A7-E870-17F143C243A7}"/>
              </a:ext>
            </a:extLst>
          </p:cNvPr>
          <p:cNvSpPr>
            <a:spLocks noGrp="1"/>
          </p:cNvSpPr>
          <p:nvPr>
            <p:ph type="title"/>
          </p:nvPr>
        </p:nvSpPr>
        <p:spPr>
          <a:xfrm>
            <a:off x="391297" y="251750"/>
            <a:ext cx="10119674" cy="694812"/>
          </a:xfrm>
        </p:spPr>
        <p:txBody>
          <a:bodyPr>
            <a:normAutofit/>
          </a:bodyPr>
          <a:lstStyle/>
          <a:p>
            <a:r>
              <a:rPr lang="sk-SK" sz="3200" b="1" dirty="0" err="1"/>
              <a:t>Hydrofyzikálne</a:t>
            </a:r>
            <a:r>
              <a:rPr lang="sk-SK" sz="3200" b="1" dirty="0"/>
              <a:t> vlastnosti pôdy</a:t>
            </a:r>
          </a:p>
        </p:txBody>
      </p:sp>
      <p:sp>
        <p:nvSpPr>
          <p:cNvPr id="7" name="Zástupný objekt pre obsah 2">
            <a:extLst>
              <a:ext uri="{FF2B5EF4-FFF2-40B4-BE49-F238E27FC236}">
                <a16:creationId xmlns:a16="http://schemas.microsoft.com/office/drawing/2014/main" id="{75E0C0D9-B0A9-1A56-3CE4-9F83F4412411}"/>
              </a:ext>
            </a:extLst>
          </p:cNvPr>
          <p:cNvSpPr>
            <a:spLocks noGrp="1"/>
          </p:cNvSpPr>
          <p:nvPr>
            <p:ph idx="1"/>
          </p:nvPr>
        </p:nvSpPr>
        <p:spPr>
          <a:xfrm>
            <a:off x="391297" y="1028700"/>
            <a:ext cx="9903323" cy="5579072"/>
          </a:xfrm>
        </p:spPr>
        <p:txBody>
          <a:bodyPr>
            <a:noAutofit/>
          </a:bodyPr>
          <a:lstStyle/>
          <a:p>
            <a:r>
              <a:rPr lang="sk-SK" sz="1200" dirty="0">
                <a:effectLst/>
                <a:ea typeface="Times New Roman" panose="02020603050405020304" pitchFamily="18" charset="0"/>
              </a:rPr>
              <a:t>Pojem </a:t>
            </a:r>
            <a:r>
              <a:rPr lang="sk-SK" sz="1200" b="1" dirty="0">
                <a:effectLst/>
                <a:ea typeface="Times New Roman" panose="02020603050405020304" pitchFamily="18" charset="0"/>
              </a:rPr>
              <a:t>„pôdna voda“ </a:t>
            </a:r>
            <a:r>
              <a:rPr lang="sk-SK" sz="1200" dirty="0">
                <a:effectLst/>
                <a:ea typeface="Times New Roman" panose="02020603050405020304" pitchFamily="18" charset="0"/>
              </a:rPr>
              <a:t>vyjadruje súborné označenie všetkej vody v kvapalnom, pevnom  i plynnom  skupenstve, ktorá sa nachádza v pôdnom profile a je zadržiavaná adhéznymi alebo kapilárnymi silami</a:t>
            </a:r>
          </a:p>
          <a:p>
            <a:r>
              <a:rPr lang="sk-SK" sz="1200" dirty="0">
                <a:effectLst/>
                <a:ea typeface="Times New Roman" panose="02020603050405020304" pitchFamily="18" charset="0"/>
              </a:rPr>
              <a:t>To sa týka i súvislej podzemnej vody, ktorá zasahuje svojou hladinou pôdny profil, alebo keď vzlínaním podzemná voda významnejšie zasahuje do pôdneho profilu sústavnejšie, alebo len sezónne</a:t>
            </a:r>
          </a:p>
          <a:p>
            <a:r>
              <a:rPr lang="sk-SK" sz="1200" dirty="0">
                <a:effectLst/>
                <a:ea typeface="Times New Roman" panose="02020603050405020304" pitchFamily="18" charset="0"/>
              </a:rPr>
              <a:t>Pôdna voda nie je čistá, v skutočnosti je to roztok obsahujúci rôzne druhy rozpustených a suspendovaných látok v závislosti od aplikovaných hnojív, pesticídov, kvality závlahovej vody a od zvetrávania primárnych pôdnych častíc</a:t>
            </a:r>
          </a:p>
          <a:p>
            <a:r>
              <a:rPr lang="sk-SK" sz="1200" dirty="0">
                <a:effectLst/>
                <a:ea typeface="Times New Roman" panose="02020603050405020304" pitchFamily="18" charset="0"/>
              </a:rPr>
              <a:t>V povrchovej časti pôd sú v pôdnej vode prítomné aj pôdne mikroorganizmy</a:t>
            </a:r>
          </a:p>
          <a:p>
            <a:r>
              <a:rPr lang="sk-SK" sz="1200" dirty="0">
                <a:effectLst/>
                <a:ea typeface="Times New Roman" panose="02020603050405020304" pitchFamily="18" charset="0"/>
              </a:rPr>
              <a:t>Z hľadiska </a:t>
            </a:r>
            <a:r>
              <a:rPr lang="sk-SK" sz="1200" dirty="0" err="1">
                <a:effectLst/>
                <a:ea typeface="Times New Roman" panose="02020603050405020304" pitchFamily="18" charset="0"/>
              </a:rPr>
              <a:t>pedogenetického</a:t>
            </a:r>
            <a:r>
              <a:rPr lang="sk-SK" sz="1200" dirty="0">
                <a:effectLst/>
                <a:ea typeface="Times New Roman" panose="02020603050405020304" pitchFamily="18" charset="0"/>
              </a:rPr>
              <a:t> je </a:t>
            </a:r>
            <a:r>
              <a:rPr lang="sk-SK" sz="1200" b="1" dirty="0">
                <a:effectLst/>
                <a:ea typeface="Times New Roman" panose="02020603050405020304" pitchFamily="18" charset="0"/>
              </a:rPr>
              <a:t>pôdna voda hybnou silou </a:t>
            </a:r>
            <a:r>
              <a:rPr lang="sk-SK" sz="1200" dirty="0">
                <a:effectLst/>
                <a:ea typeface="Times New Roman" panose="02020603050405020304" pitchFamily="18" charset="0"/>
              </a:rPr>
              <a:t>rôznych fyzikálnych, chemických, fyzikálno-chemických, biochemických a biologických javov, ktoré prebiehajú v povrchovej vrstve litosféry</a:t>
            </a:r>
          </a:p>
          <a:p>
            <a:r>
              <a:rPr lang="sk-SK" sz="1200" dirty="0">
                <a:effectLst/>
                <a:ea typeface="Times New Roman" panose="02020603050405020304" pitchFamily="18" charset="0"/>
              </a:rPr>
              <a:t>Bez vody by nebolo ani pôdy, bez života a dynamiky spôsobovanej vodou by sa nemohol rozvíjať ani biologický kolobeh látok, ktorý je podstatný pre vznik a vývoj </a:t>
            </a:r>
            <a:r>
              <a:rPr lang="sk-SK" sz="1200" dirty="0" err="1">
                <a:effectLst/>
                <a:ea typeface="Times New Roman" panose="02020603050405020304" pitchFamily="18" charset="0"/>
              </a:rPr>
              <a:t>pedosféry</a:t>
            </a:r>
            <a:endParaRPr lang="sk-SK" sz="1200" dirty="0">
              <a:effectLst/>
              <a:ea typeface="Times New Roman" panose="02020603050405020304" pitchFamily="18" charset="0"/>
            </a:endParaRPr>
          </a:p>
          <a:p>
            <a:r>
              <a:rPr lang="sk-SK" sz="1200" dirty="0">
                <a:effectLst/>
                <a:ea typeface="Times New Roman" panose="02020603050405020304" pitchFamily="18" charset="0"/>
              </a:rPr>
              <a:t>Z hľadiska  fyziologického pôdna voda má význam v tom, že je nenahraditeľným životným faktorom pre rastliny a pôdny </a:t>
            </a:r>
            <a:r>
              <a:rPr lang="sk-SK" sz="1200" dirty="0" err="1">
                <a:effectLst/>
                <a:ea typeface="Times New Roman" panose="02020603050405020304" pitchFamily="18" charset="0"/>
              </a:rPr>
              <a:t>edafón</a:t>
            </a:r>
            <a:r>
              <a:rPr lang="sk-SK" sz="1200" dirty="0">
                <a:effectLst/>
                <a:ea typeface="Times New Roman" panose="02020603050405020304" pitchFamily="18" charset="0"/>
              </a:rPr>
              <a:t>. Prostredníctvom nej prijímajú organizmy živiny. Z hľadiska prebiehajúcich procesov v pôde najväčší význam má voda v kvapalnom stave.</a:t>
            </a:r>
          </a:p>
          <a:p>
            <a:r>
              <a:rPr lang="sk-SK" sz="1200" dirty="0">
                <a:effectLst/>
                <a:ea typeface="Times New Roman" panose="02020603050405020304" pitchFamily="18" charset="0"/>
              </a:rPr>
              <a:t>Z hľadiska </a:t>
            </a:r>
            <a:r>
              <a:rPr lang="sk-SK" sz="1200" dirty="0" err="1">
                <a:effectLst/>
                <a:ea typeface="Times New Roman" panose="02020603050405020304" pitchFamily="18" charset="0"/>
              </a:rPr>
              <a:t>úrodotvorného</a:t>
            </a:r>
            <a:r>
              <a:rPr lang="sk-SK" sz="1200" dirty="0">
                <a:effectLst/>
                <a:ea typeface="Times New Roman" panose="02020603050405020304" pitchFamily="18" charset="0"/>
              </a:rPr>
              <a:t> pôdna voda má dôležitý význam hlavne pre život rastlín a tvorbu úrod, pretože umožňuje reprodukciu všetkých živých organizmov. Voda, ktorú čerpajú rastliny z pôdy pomocou svojich koreňov, tvorí podstatnú časť ich tela (85 - 95 %). Okrem toho pôdna voda rozpúšťa a privádza prístupné živiny a kyslík ku koreňom a rozvádza ich po celom rastlinnom organizme. Taktiež voda v pôde </a:t>
            </a:r>
            <a:r>
              <a:rPr lang="sk-SK" sz="1200" b="1" dirty="0">
                <a:effectLst/>
                <a:ea typeface="Times New Roman" panose="02020603050405020304" pitchFamily="18" charset="0"/>
              </a:rPr>
              <a:t>pôsobí ako </a:t>
            </a:r>
            <a:r>
              <a:rPr lang="sk-SK" sz="1200" b="1" dirty="0" err="1">
                <a:effectLst/>
                <a:ea typeface="Times New Roman" panose="02020603050405020304" pitchFamily="18" charset="0"/>
              </a:rPr>
              <a:t>termoregulátor</a:t>
            </a:r>
            <a:r>
              <a:rPr lang="sk-SK" sz="1200" b="1" dirty="0">
                <a:effectLst/>
                <a:ea typeface="Times New Roman" panose="02020603050405020304" pitchFamily="18" charset="0"/>
              </a:rPr>
              <a:t> </a:t>
            </a:r>
            <a:r>
              <a:rPr lang="sk-SK" sz="1200" dirty="0">
                <a:effectLst/>
                <a:ea typeface="Times New Roman" panose="02020603050405020304" pitchFamily="18" charset="0"/>
              </a:rPr>
              <a:t>pri výpare a transpirácii.</a:t>
            </a:r>
          </a:p>
          <a:p>
            <a:r>
              <a:rPr lang="sk-SK" sz="1200" dirty="0">
                <a:effectLst/>
                <a:ea typeface="Times New Roman" panose="02020603050405020304" pitchFamily="18" charset="0"/>
              </a:rPr>
              <a:t>Hlavným </a:t>
            </a:r>
            <a:r>
              <a:rPr lang="sk-SK" sz="1200" b="1" dirty="0">
                <a:effectLst/>
                <a:ea typeface="Times New Roman" panose="02020603050405020304" pitchFamily="18" charset="0"/>
              </a:rPr>
              <a:t>zdrojom </a:t>
            </a:r>
            <a:r>
              <a:rPr lang="sk-SK" sz="1200" dirty="0">
                <a:effectLst/>
                <a:ea typeface="Times New Roman" panose="02020603050405020304" pitchFamily="18" charset="0"/>
              </a:rPr>
              <a:t>pôdnej vody sú </a:t>
            </a:r>
            <a:r>
              <a:rPr lang="sk-SK" sz="1200" b="1" dirty="0">
                <a:effectLst/>
                <a:ea typeface="Times New Roman" panose="02020603050405020304" pitchFamily="18" charset="0"/>
              </a:rPr>
              <a:t>atmosférické zrážky</a:t>
            </a:r>
            <a:r>
              <a:rPr lang="sk-SK" sz="1200" dirty="0">
                <a:effectLst/>
                <a:ea typeface="Times New Roman" panose="02020603050405020304" pitchFamily="18" charset="0"/>
              </a:rPr>
              <a:t>, ktoré pôda prijíma, zadržiava, akumuluje na určitý čas a taktiež prerozdeľuje medzi jednotlivými zložkami prírodného prostredia. Ďalšími zdrojmi pôdnej vody môžu byť </a:t>
            </a:r>
            <a:r>
              <a:rPr lang="sk-SK" sz="1200" b="1" dirty="0">
                <a:effectLst/>
                <a:ea typeface="Times New Roman" panose="02020603050405020304" pitchFamily="18" charset="0"/>
              </a:rPr>
              <a:t>povrchové a vnútorné prítoky </a:t>
            </a:r>
            <a:r>
              <a:rPr lang="sk-SK" sz="1200" dirty="0">
                <a:effectLst/>
                <a:ea typeface="Times New Roman" panose="02020603050405020304" pitchFamily="18" charset="0"/>
              </a:rPr>
              <a:t>a taktiež </a:t>
            </a:r>
            <a:r>
              <a:rPr lang="sk-SK" sz="1200" b="1" dirty="0">
                <a:effectLst/>
                <a:ea typeface="Times New Roman" panose="02020603050405020304" pitchFamily="18" charset="0"/>
              </a:rPr>
              <a:t>vzlínanie podzemnej vody</a:t>
            </a:r>
            <a:r>
              <a:rPr lang="sk-SK" sz="1200" dirty="0">
                <a:effectLst/>
                <a:ea typeface="Times New Roman" panose="02020603050405020304" pitchFamily="18" charset="0"/>
              </a:rPr>
              <a:t>. Za málo výdatný zdroj pôdnej vody sa považuje i </a:t>
            </a:r>
            <a:r>
              <a:rPr lang="sk-SK" sz="1200" b="1" dirty="0">
                <a:effectLst/>
                <a:ea typeface="Times New Roman" panose="02020603050405020304" pitchFamily="18" charset="0"/>
              </a:rPr>
              <a:t>kondenzácia vodných pár</a:t>
            </a:r>
            <a:r>
              <a:rPr lang="sk-SK" sz="1200" dirty="0">
                <a:effectLst/>
                <a:ea typeface="Times New Roman" panose="02020603050405020304" pitchFamily="18" charset="0"/>
              </a:rPr>
              <a:t>, ktoré sa dostávajú do pôdy z ovzdušia</a:t>
            </a:r>
            <a:r>
              <a:rPr lang="sk-SK" sz="1200" dirty="0">
                <a:ea typeface="Times New Roman" panose="02020603050405020304" pitchFamily="18" charset="0"/>
              </a:rPr>
              <a:t>, </a:t>
            </a:r>
            <a:r>
              <a:rPr lang="sk-SK" sz="1200" dirty="0">
                <a:effectLst/>
                <a:ea typeface="Times New Roman" panose="02020603050405020304" pitchFamily="18" charset="0"/>
              </a:rPr>
              <a:t>umelým zdrojom vody v pôde je </a:t>
            </a:r>
            <a:r>
              <a:rPr lang="sk-SK" sz="1200" b="1" dirty="0">
                <a:effectLst/>
                <a:ea typeface="Times New Roman" panose="02020603050405020304" pitchFamily="18" charset="0"/>
              </a:rPr>
              <a:t>závlahová voda</a:t>
            </a:r>
            <a:endParaRPr lang="sk-SK" sz="1200" dirty="0">
              <a:effectLst/>
              <a:ea typeface="Times New Roman" panose="02020603050405020304" pitchFamily="18" charset="0"/>
            </a:endParaRPr>
          </a:p>
        </p:txBody>
      </p:sp>
    </p:spTree>
    <p:extLst>
      <p:ext uri="{BB962C8B-B14F-4D97-AF65-F5344CB8AC3E}">
        <p14:creationId xmlns:p14="http://schemas.microsoft.com/office/powerpoint/2010/main" val="3376724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E1CC7-AB30-5CC3-204A-2364B954F8B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D882E56-E9DE-E127-D02A-1BB3EC39C9A1}"/>
              </a:ext>
            </a:extLst>
          </p:cNvPr>
          <p:cNvSpPr>
            <a:spLocks noGrp="1"/>
          </p:cNvSpPr>
          <p:nvPr>
            <p:ph type="title"/>
          </p:nvPr>
        </p:nvSpPr>
        <p:spPr>
          <a:xfrm>
            <a:off x="391297" y="251750"/>
            <a:ext cx="10119674" cy="694812"/>
          </a:xfrm>
        </p:spPr>
        <p:txBody>
          <a:bodyPr>
            <a:normAutofit/>
          </a:bodyPr>
          <a:lstStyle/>
          <a:p>
            <a:r>
              <a:rPr lang="sk-SK" sz="3200" b="1" dirty="0" err="1"/>
              <a:t>Hydrofyzikálne</a:t>
            </a:r>
            <a:r>
              <a:rPr lang="sk-SK" sz="3200" b="1" dirty="0"/>
              <a:t> vlastnosti pôdy</a:t>
            </a:r>
          </a:p>
        </p:txBody>
      </p:sp>
      <p:sp>
        <p:nvSpPr>
          <p:cNvPr id="7" name="Zástupný objekt pre obsah 2">
            <a:extLst>
              <a:ext uri="{FF2B5EF4-FFF2-40B4-BE49-F238E27FC236}">
                <a16:creationId xmlns:a16="http://schemas.microsoft.com/office/drawing/2014/main" id="{F78F2D47-9C51-1737-E27A-B9D2CBA60887}"/>
              </a:ext>
            </a:extLst>
          </p:cNvPr>
          <p:cNvSpPr>
            <a:spLocks noGrp="1"/>
          </p:cNvSpPr>
          <p:nvPr>
            <p:ph idx="1"/>
          </p:nvPr>
        </p:nvSpPr>
        <p:spPr>
          <a:xfrm>
            <a:off x="391297" y="1028700"/>
            <a:ext cx="11046323" cy="5579072"/>
          </a:xfrm>
        </p:spPr>
        <p:txBody>
          <a:bodyPr>
            <a:noAutofit/>
          </a:bodyPr>
          <a:lstStyle/>
          <a:p>
            <a:r>
              <a:rPr lang="sk-SK" sz="1200" b="1" dirty="0">
                <a:effectLst/>
                <a:latin typeface="+mn-lt"/>
                <a:ea typeface="Times New Roman" panose="02020603050405020304" pitchFamily="18" charset="0"/>
              </a:rPr>
              <a:t>Význam pôdnej vody </a:t>
            </a:r>
            <a:r>
              <a:rPr lang="sk-SK" sz="1200" dirty="0">
                <a:effectLst/>
                <a:latin typeface="+mn-lt"/>
                <a:ea typeface="Times New Roman" panose="02020603050405020304" pitchFamily="18" charset="0"/>
              </a:rPr>
              <a:t>vyplýva z jej mnohostranných funkcií. Jej kvapalná fáza </a:t>
            </a:r>
            <a:r>
              <a:rPr lang="sk-SK" sz="1200" b="1" dirty="0">
                <a:effectLst/>
                <a:latin typeface="+mn-lt"/>
                <a:ea typeface="Times New Roman" panose="02020603050405020304" pitchFamily="18" charset="0"/>
              </a:rPr>
              <a:t>zabezpečuje predovšetkým dynamiku všetkých</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mechanických, fyzikálnych, fyzikálno-chemických a biologických </a:t>
            </a:r>
            <a:r>
              <a:rPr lang="sk-SK" sz="1200" b="1" dirty="0">
                <a:effectLst/>
                <a:latin typeface="+mn-lt"/>
                <a:ea typeface="Times New Roman" panose="02020603050405020304" pitchFamily="18" charset="0"/>
              </a:rPr>
              <a:t>procesov</a:t>
            </a:r>
            <a:r>
              <a:rPr lang="sk-SK" sz="1200" dirty="0">
                <a:effectLst/>
                <a:latin typeface="+mn-lt"/>
                <a:ea typeface="Times New Roman" panose="02020603050405020304" pitchFamily="18" charset="0"/>
              </a:rPr>
              <a:t>. Okrem toho sa </a:t>
            </a:r>
            <a:r>
              <a:rPr lang="sk-SK" sz="1200" b="1" dirty="0">
                <a:effectLst/>
                <a:latin typeface="+mn-lt"/>
                <a:ea typeface="Times New Roman" panose="02020603050405020304" pitchFamily="18" charset="0"/>
              </a:rPr>
              <a:t>aktívne </a:t>
            </a:r>
            <a:r>
              <a:rPr lang="sk-SK" sz="1200" b="1" dirty="0" err="1">
                <a:effectLst/>
                <a:latin typeface="+mn-lt"/>
                <a:ea typeface="Times New Roman" panose="02020603050405020304" pitchFamily="18" charset="0"/>
              </a:rPr>
              <a:t>podiela</a:t>
            </a:r>
            <a:r>
              <a:rPr lang="sk-SK" sz="1200" b="1" dirty="0">
                <a:effectLst/>
                <a:latin typeface="+mn-lt"/>
                <a:ea typeface="Times New Roman" panose="02020603050405020304" pitchFamily="18" charset="0"/>
              </a:rPr>
              <a:t> </a:t>
            </a:r>
            <a:r>
              <a:rPr lang="sk-SK" sz="1200" dirty="0">
                <a:effectLst/>
                <a:latin typeface="+mn-lt"/>
                <a:ea typeface="Times New Roman" panose="02020603050405020304" pitchFamily="18" charset="0"/>
              </a:rPr>
              <a:t>na </a:t>
            </a:r>
            <a:r>
              <a:rPr lang="sk-SK" sz="1200" dirty="0" err="1">
                <a:effectLst/>
                <a:latin typeface="+mn-lt"/>
                <a:ea typeface="Times New Roman" panose="02020603050405020304" pitchFamily="18" charset="0"/>
              </a:rPr>
              <a:t>dispergácii</a:t>
            </a:r>
            <a:r>
              <a:rPr lang="sk-SK" sz="1200" dirty="0">
                <a:effectLst/>
                <a:latin typeface="+mn-lt"/>
                <a:ea typeface="Times New Roman" panose="02020603050405020304" pitchFamily="18" charset="0"/>
              </a:rPr>
              <a:t>, hydrolýze, rozpúšťaní, syntéze a </a:t>
            </a:r>
            <a:r>
              <a:rPr lang="sk-SK" sz="1200" dirty="0" err="1">
                <a:effectLst/>
                <a:latin typeface="+mn-lt"/>
                <a:ea typeface="Times New Roman" panose="02020603050405020304" pitchFamily="18" charset="0"/>
              </a:rPr>
              <a:t>translokácii</a:t>
            </a:r>
            <a:r>
              <a:rPr lang="sk-SK" sz="1200" dirty="0">
                <a:effectLst/>
                <a:latin typeface="+mn-lt"/>
                <a:ea typeface="Times New Roman" panose="02020603050405020304" pitchFamily="18" charset="0"/>
              </a:rPr>
              <a:t> minerálnych a organických zlúčenín</a:t>
            </a:r>
          </a:p>
          <a:p>
            <a:r>
              <a:rPr lang="sk-SK" sz="1200" dirty="0">
                <a:effectLst/>
                <a:latin typeface="+mn-lt"/>
                <a:ea typeface="Times New Roman" panose="02020603050405020304" pitchFamily="18" charset="0"/>
              </a:rPr>
              <a:t>Vytvorenie v pôdnom profile zákonite usporiadaných genetických horizontov, charakteristických pre každý pôdny typ je tiež do značnej miery výsledkom </a:t>
            </a:r>
            <a:r>
              <a:rPr lang="sk-SK" sz="1200" b="1" dirty="0" err="1">
                <a:effectLst/>
                <a:latin typeface="+mn-lt"/>
                <a:ea typeface="Times New Roman" panose="02020603050405020304" pitchFamily="18" charset="0"/>
              </a:rPr>
              <a:t>translokačnej</a:t>
            </a:r>
            <a:r>
              <a:rPr lang="sk-SK" sz="1200" b="1" dirty="0">
                <a:effectLst/>
                <a:latin typeface="+mn-lt"/>
                <a:ea typeface="Times New Roman" panose="02020603050405020304" pitchFamily="18" charset="0"/>
              </a:rPr>
              <a:t> činnosti kvapalnej vody</a:t>
            </a:r>
            <a:endParaRPr lang="sk-SK" sz="1200" dirty="0">
              <a:effectLst/>
              <a:latin typeface="+mn-lt"/>
              <a:ea typeface="Times New Roman" panose="02020603050405020304" pitchFamily="18" charset="0"/>
            </a:endParaRPr>
          </a:p>
          <a:p>
            <a:r>
              <a:rPr lang="sk-SK" sz="1200" dirty="0">
                <a:effectLst/>
                <a:latin typeface="+mn-lt"/>
                <a:ea typeface="Times New Roman" panose="02020603050405020304" pitchFamily="18" charset="0"/>
              </a:rPr>
              <a:t>O tom, aké </a:t>
            </a:r>
            <a:r>
              <a:rPr lang="sk-SK" sz="1200" b="1" dirty="0">
                <a:effectLst/>
                <a:latin typeface="+mn-lt"/>
                <a:ea typeface="Times New Roman" panose="02020603050405020304" pitchFamily="18" charset="0"/>
              </a:rPr>
              <a:t>množstvo vody </a:t>
            </a:r>
            <a:r>
              <a:rPr lang="sk-SK" sz="1200" dirty="0">
                <a:effectLst/>
                <a:latin typeface="+mn-lt"/>
                <a:ea typeface="Times New Roman" panose="02020603050405020304" pitchFamily="18" charset="0"/>
              </a:rPr>
              <a:t>sa dostane do pôdy, ako sa dlho v nej zadrží, alebo bude sa v nej pohybovať, rozhoduje viac faktorov ako napríklad </a:t>
            </a:r>
            <a:r>
              <a:rPr lang="sk-SK" sz="1200" b="1" dirty="0">
                <a:effectLst/>
                <a:latin typeface="+mn-lt"/>
                <a:ea typeface="Times New Roman" panose="02020603050405020304" pitchFamily="18" charset="0"/>
              </a:rPr>
              <a:t>stupeň svahovitosti</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rastlinný pokryv</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zrnitosť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štruktúrnosť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pórovitosť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objemová hmotnosť </a:t>
            </a:r>
            <a:r>
              <a:rPr lang="sk-SK" sz="1200" dirty="0">
                <a:effectLst/>
                <a:latin typeface="+mn-lt"/>
                <a:ea typeface="Times New Roman" panose="02020603050405020304" pitchFamily="18" charset="0"/>
              </a:rPr>
              <a:t>...</a:t>
            </a:r>
          </a:p>
          <a:p>
            <a:r>
              <a:rPr lang="sk-SK" sz="1200" b="1" dirty="0">
                <a:effectLst/>
                <a:latin typeface="+mn-lt"/>
                <a:ea typeface="Times New Roman" panose="02020603050405020304" pitchFamily="18" charset="0"/>
              </a:rPr>
              <a:t>Pôdna vlhkosť - </a:t>
            </a:r>
            <a:r>
              <a:rPr lang="sk-SK" sz="1200" dirty="0">
                <a:effectLst/>
                <a:latin typeface="+mn-lt"/>
                <a:ea typeface="Times New Roman" panose="02020603050405020304" pitchFamily="18" charset="0"/>
              </a:rPr>
              <a:t>udáva momentálne množstvo vody v pôde, ktoré sa vyjadruje v % k pôde vysušenej pri konštantnej teplote. Pôdna vlhkosť zdôrazňuje spojitosť systému pôda - voda - vegetácia. Voda vyjadrujúca pôdnu vlhkosť je neoddeliteľnou súčasťou vody cirkulujúcej v prírode medzi atmosférou, litosférou, hydrosférou a biosférou</a:t>
            </a:r>
          </a:p>
          <a:p>
            <a:r>
              <a:rPr lang="sk-SK" sz="1200" dirty="0">
                <a:effectLst/>
                <a:latin typeface="+mn-lt"/>
                <a:ea typeface="Times New Roman" panose="02020603050405020304" pitchFamily="18" charset="0"/>
              </a:rPr>
              <a:t>Momentálna vlhkosť pôd je hodnota veľmi premenlivá najmä v povrchovej časti pôd - v nižších častiach pôdneho profilu nedochádza k takým veľkým výkyvom vlhkosti ako na povrchu pôdy</a:t>
            </a:r>
          </a:p>
          <a:p>
            <a:r>
              <a:rPr lang="sk-SK" sz="1200" b="1" dirty="0">
                <a:effectLst/>
                <a:latin typeface="+mn-lt"/>
                <a:ea typeface="Times New Roman" panose="02020603050405020304" pitchFamily="18" charset="0"/>
              </a:rPr>
              <a:t>Momentálna vlhkosť pôdy - </a:t>
            </a:r>
            <a:r>
              <a:rPr lang="sk-SK" sz="1200" dirty="0">
                <a:effectLst/>
                <a:latin typeface="+mn-lt"/>
                <a:ea typeface="Times New Roman" panose="02020603050405020304" pitchFamily="18" charset="0"/>
              </a:rPr>
              <a:t>môže byť vyjadrená v objemových % (</a:t>
            </a:r>
            <a:r>
              <a:rPr lang="sk-SK" sz="1200" dirty="0">
                <a:effectLst/>
                <a:latin typeface="+mn-lt"/>
                <a:ea typeface="Times New Roman" panose="02020603050405020304" pitchFamily="18" charset="0"/>
                <a:cs typeface="Times New Roman" panose="02020603050405020304" pitchFamily="18" charset="0"/>
                <a:sym typeface="Symbol" panose="05050102010706020507" pitchFamily="18" charset="2"/>
              </a:rPr>
              <a:t></a:t>
            </a:r>
            <a:r>
              <a:rPr lang="sk-SK" sz="1200" dirty="0">
                <a:effectLst/>
                <a:latin typeface="+mn-lt"/>
                <a:ea typeface="Times New Roman" panose="02020603050405020304" pitchFamily="18" charset="0"/>
              </a:rPr>
              <a:t>) ak bola odobraná v neporušenom stave do valčekov, alebo v hmotnostných percentách (w) bez známeho objemu -porušenom stave</a:t>
            </a:r>
          </a:p>
          <a:p>
            <a:r>
              <a:rPr lang="sk-SK" sz="1200" b="1" dirty="0">
                <a:effectLst/>
                <a:latin typeface="+mn-lt"/>
                <a:ea typeface="Times New Roman" panose="02020603050405020304" pitchFamily="18" charset="0"/>
              </a:rPr>
              <a:t>Objemová vlhkosť pôd </a:t>
            </a:r>
            <a:r>
              <a:rPr lang="sk-SK" sz="1200" dirty="0">
                <a:effectLst/>
                <a:latin typeface="+mn-lt"/>
                <a:ea typeface="Times New Roman" panose="02020603050405020304" pitchFamily="18" charset="0"/>
              </a:rPr>
              <a:t>- vyjadruje pomer objemu vody k objemu odobranej vzorky pôdy v prirodzenom, </a:t>
            </a:r>
            <a:r>
              <a:rPr lang="sk-SK" sz="1200" dirty="0" err="1">
                <a:effectLst/>
                <a:latin typeface="+mn-lt"/>
                <a:ea typeface="Times New Roman" panose="02020603050405020304" pitchFamily="18" charset="0"/>
              </a:rPr>
              <a:t>t.j</a:t>
            </a:r>
            <a:r>
              <a:rPr lang="sk-SK" sz="1200" dirty="0">
                <a:effectLst/>
                <a:latin typeface="+mn-lt"/>
                <a:ea typeface="Times New Roman" panose="02020603050405020304" pitchFamily="18" charset="0"/>
              </a:rPr>
              <a:t>. neporušenom stave</a:t>
            </a:r>
          </a:p>
          <a:p>
            <a:r>
              <a:rPr lang="sk-SK" sz="1200" b="1" dirty="0">
                <a:effectLst/>
                <a:latin typeface="+mn-lt"/>
                <a:ea typeface="Times New Roman" panose="02020603050405020304" pitchFamily="18" charset="0"/>
              </a:rPr>
              <a:t>Hmotnostná vlhkosť pôd </a:t>
            </a:r>
            <a:r>
              <a:rPr lang="sk-SK" sz="1200" dirty="0">
                <a:effectLst/>
                <a:latin typeface="+mn-lt"/>
                <a:ea typeface="Times New Roman" panose="02020603050405020304" pitchFamily="18" charset="0"/>
              </a:rPr>
              <a:t>- vyjadruje pomer hmotnosti vody k hmotnosti pevnej fázy pôdy odobranej v porušenom stave - koľko gramov vody pripadá na 100 g sušiny</a:t>
            </a:r>
          </a:p>
          <a:p>
            <a:r>
              <a:rPr lang="sk-SK" sz="1200" b="1" dirty="0">
                <a:effectLst/>
                <a:latin typeface="+mn-lt"/>
                <a:ea typeface="Times New Roman" panose="02020603050405020304" pitchFamily="18" charset="0"/>
              </a:rPr>
              <a:t>Relatívna vlhkosť pôdy </a:t>
            </a:r>
            <a:r>
              <a:rPr lang="sk-SK" sz="1200" dirty="0">
                <a:effectLst/>
                <a:latin typeface="+mn-lt"/>
                <a:ea typeface="Times New Roman" panose="02020603050405020304" pitchFamily="18" charset="0"/>
              </a:rPr>
              <a:t>(</a:t>
            </a:r>
            <a:r>
              <a:rPr lang="sk-SK" sz="1200" dirty="0" err="1">
                <a:effectLst/>
                <a:latin typeface="+mn-lt"/>
                <a:ea typeface="Times New Roman" panose="02020603050405020304" pitchFamily="18" charset="0"/>
              </a:rPr>
              <a:t>wr</a:t>
            </a:r>
            <a:r>
              <a:rPr lang="sk-SK" sz="1200" dirty="0">
                <a:effectLst/>
                <a:latin typeface="+mn-lt"/>
                <a:ea typeface="Times New Roman" panose="02020603050405020304" pitchFamily="18" charset="0"/>
              </a:rPr>
              <a:t>) - pomer objemovej vlhkosti v pôde k objemu pórov. Vypočíta sa zo známej objemovej vlhkosti () úmerou za predpokladu, že pórovitosť sa rovná sto % teda</a:t>
            </a:r>
          </a:p>
          <a:p>
            <a:r>
              <a:rPr lang="sk-SK" sz="1200" b="1" dirty="0">
                <a:effectLst/>
                <a:latin typeface="+mn-lt"/>
                <a:ea typeface="Times New Roman" panose="02020603050405020304" pitchFamily="18" charset="0"/>
              </a:rPr>
              <a:t>Zásobná vlhkosť (voda) v pôde </a:t>
            </a:r>
            <a:r>
              <a:rPr lang="sk-SK" sz="1200" dirty="0">
                <a:effectLst/>
                <a:latin typeface="+mn-lt"/>
                <a:ea typeface="Times New Roman" panose="02020603050405020304" pitchFamily="18" charset="0"/>
              </a:rPr>
              <a:t>- množstvo vody v pôdach, vyjadrené v mm vodného stĺpca (Ako je známe, 1mm zrážok (závlah) predstavuje príspevok 1 litra vody na plochu 1 m2 povrchu pôdy, </a:t>
            </a:r>
            <a:r>
              <a:rPr lang="sk-SK" sz="1200" dirty="0" err="1">
                <a:effectLst/>
                <a:latin typeface="+mn-lt"/>
                <a:ea typeface="Times New Roman" panose="02020603050405020304" pitchFamily="18" charset="0"/>
              </a:rPr>
              <a:t>t.j</a:t>
            </a:r>
            <a:r>
              <a:rPr lang="sk-SK" sz="1200" dirty="0">
                <a:effectLst/>
                <a:latin typeface="+mn-lt"/>
                <a:ea typeface="Times New Roman" panose="02020603050405020304" pitchFamily="18" charset="0"/>
              </a:rPr>
              <a:t>. 10 m3 na 1 ha. Po vsiaknutí do pôdy to znamená zvýšenie vlhkosti o 1 % objemové vo vrstve 0.1 m)</a:t>
            </a:r>
          </a:p>
        </p:txBody>
      </p:sp>
    </p:spTree>
    <p:extLst>
      <p:ext uri="{BB962C8B-B14F-4D97-AF65-F5344CB8AC3E}">
        <p14:creationId xmlns:p14="http://schemas.microsoft.com/office/powerpoint/2010/main" val="28578759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8CACB-5A89-2983-574D-007A794743C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E8EC018-1A10-BB3F-F083-E60E34BDFCF0}"/>
              </a:ext>
            </a:extLst>
          </p:cNvPr>
          <p:cNvSpPr>
            <a:spLocks noGrp="1"/>
          </p:cNvSpPr>
          <p:nvPr>
            <p:ph type="title"/>
          </p:nvPr>
        </p:nvSpPr>
        <p:spPr>
          <a:xfrm>
            <a:off x="391297" y="251750"/>
            <a:ext cx="10119674" cy="694812"/>
          </a:xfrm>
        </p:spPr>
        <p:txBody>
          <a:bodyPr>
            <a:normAutofit/>
          </a:bodyPr>
          <a:lstStyle/>
          <a:p>
            <a:r>
              <a:rPr lang="sk-SK" sz="3200" b="1" dirty="0" err="1"/>
              <a:t>Vododržnosť</a:t>
            </a:r>
            <a:endParaRPr lang="sk-SK" sz="3200" b="1" dirty="0"/>
          </a:p>
        </p:txBody>
      </p:sp>
      <p:sp>
        <p:nvSpPr>
          <p:cNvPr id="7" name="Zástupný objekt pre obsah 2">
            <a:extLst>
              <a:ext uri="{FF2B5EF4-FFF2-40B4-BE49-F238E27FC236}">
                <a16:creationId xmlns:a16="http://schemas.microsoft.com/office/drawing/2014/main" id="{22654F26-FD8D-9DB2-7700-76DD36ED8E94}"/>
              </a:ext>
            </a:extLst>
          </p:cNvPr>
          <p:cNvSpPr>
            <a:spLocks noGrp="1"/>
          </p:cNvSpPr>
          <p:nvPr>
            <p:ph idx="1"/>
          </p:nvPr>
        </p:nvSpPr>
        <p:spPr>
          <a:xfrm>
            <a:off x="391297" y="1028700"/>
            <a:ext cx="11046323" cy="5579072"/>
          </a:xfrm>
        </p:spPr>
        <p:txBody>
          <a:bodyPr>
            <a:noAutofit/>
          </a:bodyPr>
          <a:lstStyle/>
          <a:p>
            <a:pPr>
              <a:lnSpc>
                <a:spcPct val="150000"/>
              </a:lnSpc>
            </a:pPr>
            <a:r>
              <a:rPr lang="sk-SK" sz="1200" dirty="0">
                <a:effectLst/>
                <a:ea typeface="Times New Roman" panose="02020603050405020304" pitchFamily="18" charset="0"/>
              </a:rPr>
              <a:t>Voda v pôdach podlieha pôsobeniu komplexu síl rôznej podstaty, smeru a veľkosti. </a:t>
            </a:r>
            <a:r>
              <a:rPr lang="sk-SK" sz="1200" b="1" dirty="0">
                <a:effectLst/>
                <a:ea typeface="Times New Roman" panose="02020603050405020304" pitchFamily="18" charset="0"/>
              </a:rPr>
              <a:t>Tieto sily pôsobia na všetky smery</a:t>
            </a:r>
            <a:r>
              <a:rPr lang="sk-SK" sz="1200" dirty="0">
                <a:effectLst/>
                <a:ea typeface="Times New Roman" panose="02020603050405020304" pitchFamily="18" charset="0"/>
              </a:rPr>
              <a:t>, ich účinok v </a:t>
            </a:r>
            <a:r>
              <a:rPr lang="sk-SK" sz="1200" dirty="0" err="1">
                <a:effectLst/>
                <a:ea typeface="Times New Roman" panose="02020603050405020304" pitchFamily="18" charset="0"/>
              </a:rPr>
              <a:t>ľubovolnom</a:t>
            </a:r>
            <a:r>
              <a:rPr lang="sk-SK" sz="1200" dirty="0">
                <a:effectLst/>
                <a:ea typeface="Times New Roman" panose="02020603050405020304" pitchFamily="18" charset="0"/>
              </a:rPr>
              <a:t> smere je daný ich výslednicou. Keď je táto </a:t>
            </a:r>
            <a:r>
              <a:rPr lang="sk-SK" sz="1200" b="1" dirty="0">
                <a:effectLst/>
                <a:ea typeface="Times New Roman" panose="02020603050405020304" pitchFamily="18" charset="0"/>
              </a:rPr>
              <a:t>nulová</a:t>
            </a:r>
            <a:r>
              <a:rPr lang="sk-SK" sz="1200" dirty="0">
                <a:effectLst/>
                <a:ea typeface="Times New Roman" panose="02020603050405020304" pitchFamily="18" charset="0"/>
              </a:rPr>
              <a:t>, sú pôsobiace sily v rovnováhe, </a:t>
            </a:r>
            <a:r>
              <a:rPr lang="sk-SK" sz="1200" b="1" dirty="0">
                <a:effectLst/>
                <a:ea typeface="Times New Roman" panose="02020603050405020304" pitchFamily="18" charset="0"/>
              </a:rPr>
              <a:t>nedochádza k pohybu vody</a:t>
            </a:r>
            <a:r>
              <a:rPr lang="sk-SK" sz="1200" dirty="0">
                <a:effectLst/>
                <a:ea typeface="Times New Roman" panose="02020603050405020304" pitchFamily="18" charset="0"/>
              </a:rPr>
              <a:t>, nastáva </a:t>
            </a:r>
            <a:r>
              <a:rPr lang="sk-SK" sz="1200" b="1" dirty="0">
                <a:effectLst/>
                <a:ea typeface="Times New Roman" panose="02020603050405020304" pitchFamily="18" charset="0"/>
              </a:rPr>
              <a:t>rovnovážny stav</a:t>
            </a:r>
            <a:endParaRPr lang="sk-SK" sz="1200" dirty="0">
              <a:ea typeface="Times New Roman" panose="02020603050405020304" pitchFamily="18" charset="0"/>
            </a:endParaRPr>
          </a:p>
          <a:p>
            <a:pPr>
              <a:lnSpc>
                <a:spcPct val="150000"/>
              </a:lnSpc>
            </a:pPr>
            <a:r>
              <a:rPr lang="sk-SK" sz="1200" dirty="0">
                <a:effectLst/>
                <a:ea typeface="Times New Roman" panose="02020603050405020304" pitchFamily="18" charset="0"/>
              </a:rPr>
              <a:t>Rovnováha pôsobiacich síl sa často porušuje predovšetkým zmenou vonkajšieho prostredia. Z toho vyplýva, že </a:t>
            </a:r>
            <a:r>
              <a:rPr lang="sk-SK" sz="1200" b="1" dirty="0">
                <a:effectLst/>
                <a:ea typeface="Times New Roman" panose="02020603050405020304" pitchFamily="18" charset="0"/>
              </a:rPr>
              <a:t>pôdna voda je v neustálom pohybe</a:t>
            </a:r>
            <a:r>
              <a:rPr lang="sk-SK" sz="1200" dirty="0">
                <a:effectLst/>
                <a:ea typeface="Times New Roman" panose="02020603050405020304" pitchFamily="18" charset="0"/>
              </a:rPr>
              <a:t>, i keď zanedbateľnou rýchlosťou. Takýto stav, keď pôsobiace sily nie sú v rovnováhe, ich výslednice sú veľmi malé, takže pohyb vody je málo evidentný, to sa označuje ako stav skoro rovnovážny - kvazistacionárny. Z uvedeného je teraz zrejmé, že pod pojmom statika pôdnej vody sa charakterizuje určité množstvo vody v pôde a vyjadruje ju momentálna vlhkosť a vodné kapacity.</a:t>
            </a:r>
          </a:p>
          <a:p>
            <a:pPr>
              <a:lnSpc>
                <a:spcPct val="150000"/>
              </a:lnSpc>
            </a:pPr>
            <a:r>
              <a:rPr lang="sk-SK" sz="1200" b="1" dirty="0">
                <a:effectLst/>
                <a:ea typeface="Times New Roman" panose="02020603050405020304" pitchFamily="18" charset="0"/>
              </a:rPr>
              <a:t>Dynamika pôdnej </a:t>
            </a:r>
            <a:r>
              <a:rPr lang="sk-SK" sz="1200" dirty="0">
                <a:effectLst/>
                <a:ea typeface="Times New Roman" panose="02020603050405020304" pitchFamily="18" charset="0"/>
              </a:rPr>
              <a:t>vody zisťuje a študuje podmienky pohybu pôdnej vody, ktorý je podmienený </a:t>
            </a:r>
            <a:r>
              <a:rPr lang="sk-SK" sz="1200" dirty="0" err="1">
                <a:effectLst/>
                <a:ea typeface="Times New Roman" panose="02020603050405020304" pitchFamily="18" charset="0"/>
              </a:rPr>
              <a:t>exitenciou</a:t>
            </a:r>
            <a:r>
              <a:rPr lang="sk-SK" sz="1200" dirty="0">
                <a:effectLst/>
                <a:ea typeface="Times New Roman" panose="02020603050405020304" pitchFamily="18" charset="0"/>
              </a:rPr>
              <a:t> výslednice pôsobiacich síl, pôsobenie rôznych síl, ktoré umožňujú pohyb vody v pôde </a:t>
            </a:r>
            <a:r>
              <a:rPr lang="sk-SK" sz="1200" b="1" dirty="0" err="1">
                <a:effectLst/>
                <a:ea typeface="Times New Roman" panose="02020603050405020304" pitchFamily="18" charset="0"/>
              </a:rPr>
              <a:t>zasakovaním</a:t>
            </a:r>
            <a:r>
              <a:rPr lang="sk-SK" sz="1200" dirty="0">
                <a:effectLst/>
                <a:ea typeface="Times New Roman" panose="02020603050405020304" pitchFamily="18" charset="0"/>
              </a:rPr>
              <a:t>, </a:t>
            </a:r>
            <a:r>
              <a:rPr lang="sk-SK" sz="1200" b="1" dirty="0">
                <a:effectLst/>
                <a:ea typeface="Times New Roman" panose="02020603050405020304" pitchFamily="18" charset="0"/>
              </a:rPr>
              <a:t>presakovaním </a:t>
            </a:r>
            <a:r>
              <a:rPr lang="sk-SK" sz="1200" dirty="0">
                <a:effectLst/>
                <a:ea typeface="Times New Roman" panose="02020603050405020304" pitchFamily="18" charset="0"/>
              </a:rPr>
              <a:t>a </a:t>
            </a:r>
            <a:r>
              <a:rPr lang="sk-SK" sz="1200" b="1" dirty="0">
                <a:effectLst/>
                <a:ea typeface="Times New Roman" panose="02020603050405020304" pitchFamily="18" charset="0"/>
              </a:rPr>
              <a:t>vzlínaním</a:t>
            </a:r>
            <a:r>
              <a:rPr lang="sk-SK" sz="1200" dirty="0">
                <a:effectLst/>
                <a:ea typeface="Times New Roman" panose="02020603050405020304" pitchFamily="18" charset="0"/>
              </a:rPr>
              <a:t>, alebo tento pohyb obmedzujú</a:t>
            </a:r>
          </a:p>
          <a:p>
            <a:pPr>
              <a:lnSpc>
                <a:spcPct val="150000"/>
              </a:lnSpc>
            </a:pPr>
            <a:r>
              <a:rPr lang="sk-SK" sz="1200" b="1" dirty="0" err="1">
                <a:effectLst/>
                <a:ea typeface="Times New Roman" panose="02020603050405020304" pitchFamily="18" charset="0"/>
              </a:rPr>
              <a:t>Matrixové</a:t>
            </a:r>
            <a:r>
              <a:rPr lang="sk-SK" sz="1200" b="1" dirty="0">
                <a:effectLst/>
                <a:ea typeface="Times New Roman" panose="02020603050405020304" pitchFamily="18" charset="0"/>
              </a:rPr>
              <a:t> sily </a:t>
            </a:r>
            <a:r>
              <a:rPr lang="sk-SK" sz="1200" dirty="0">
                <a:effectLst/>
                <a:ea typeface="Times New Roman" panose="02020603050405020304" pitchFamily="18" charset="0"/>
              </a:rPr>
              <a:t>- sily, ktoré pútajú vodu vzájomným pôsobením medzi molekulami vody a povrchom pevnej fázy a aj medzi samotnými molekulami vody. K dôležitým pútajúcim silám v pôde patria predovšetkým </a:t>
            </a:r>
            <a:r>
              <a:rPr lang="sk-SK" sz="1200" b="1" dirty="0">
                <a:effectLst/>
                <a:ea typeface="Times New Roman" panose="02020603050405020304" pitchFamily="18" charset="0"/>
              </a:rPr>
              <a:t>adsorpčné sily</a:t>
            </a:r>
            <a:r>
              <a:rPr lang="sk-SK" sz="1200" dirty="0">
                <a:effectLst/>
                <a:ea typeface="Times New Roman" panose="02020603050405020304" pitchFamily="18" charset="0"/>
              </a:rPr>
              <a:t>. Tieto sily sú zaraďované k adhéznym silám a zahrňujú Van der </a:t>
            </a:r>
            <a:r>
              <a:rPr lang="sk-SK" sz="1200" dirty="0" err="1">
                <a:effectLst/>
                <a:ea typeface="Times New Roman" panose="02020603050405020304" pitchFamily="18" charset="0"/>
              </a:rPr>
              <a:t>Waalsove</a:t>
            </a:r>
            <a:r>
              <a:rPr lang="sk-SK" sz="1200" dirty="0">
                <a:effectLst/>
                <a:ea typeface="Times New Roman" panose="02020603050405020304" pitchFamily="18" charset="0"/>
              </a:rPr>
              <a:t> sily a väzbu vodíkovými mostíkmi. </a:t>
            </a:r>
          </a:p>
          <a:p>
            <a:pPr>
              <a:lnSpc>
                <a:spcPct val="150000"/>
              </a:lnSpc>
            </a:pPr>
            <a:r>
              <a:rPr lang="sk-SK" sz="1200" dirty="0">
                <a:effectLst/>
                <a:ea typeface="Times New Roman" panose="02020603050405020304" pitchFamily="18" charset="0"/>
              </a:rPr>
              <a:t>Okrem nich sa voda nachádza pod vplyvom </a:t>
            </a:r>
            <a:r>
              <a:rPr lang="sk-SK" sz="1200" b="1" dirty="0">
                <a:effectLst/>
                <a:ea typeface="Times New Roman" panose="02020603050405020304" pitchFamily="18" charset="0"/>
              </a:rPr>
              <a:t>kapilárnych síl</a:t>
            </a:r>
            <a:r>
              <a:rPr lang="sk-SK" sz="1200" dirty="0">
                <a:effectLst/>
                <a:ea typeface="Times New Roman" panose="02020603050405020304" pitchFamily="18" charset="0"/>
              </a:rPr>
              <a:t>, ktoré sú výsledkom kombinácie adhéznych a kohéznych síl medzi vodou a pevnou fázou a medzi vodnými molekulami, prejavujúcimi sa </a:t>
            </a:r>
            <a:r>
              <a:rPr lang="sk-SK" sz="1200" b="1" dirty="0">
                <a:effectLst/>
                <a:ea typeface="Times New Roman" panose="02020603050405020304" pitchFamily="18" charset="0"/>
              </a:rPr>
              <a:t>vytváraním zakrivených povrchov </a:t>
            </a:r>
            <a:r>
              <a:rPr lang="sk-SK" sz="1200" dirty="0">
                <a:effectLst/>
                <a:ea typeface="Times New Roman" panose="02020603050405020304" pitchFamily="18" charset="0"/>
              </a:rPr>
              <a:t>- meniskov. Taktiež treba pri väzbe vody v pôde uvažovať i o vplyve adsorbovaných iónov na povrchu pôdnych častíc.</a:t>
            </a:r>
          </a:p>
          <a:p>
            <a:pPr>
              <a:lnSpc>
                <a:spcPct val="150000"/>
              </a:lnSpc>
            </a:pPr>
            <a:r>
              <a:rPr lang="sk-SK" sz="1200" dirty="0">
                <a:effectLst/>
                <a:ea typeface="Times New Roman" panose="02020603050405020304" pitchFamily="18" charset="0"/>
              </a:rPr>
              <a:t>Sila tiaže (gravitácie) pôsobí na pôdnu vodu celkove, svoj pôvod má mimo pôdy. Jej pôsobenie je do určitej miery možné ovplyvňovať vlastnosťami pôdy (</a:t>
            </a:r>
            <a:r>
              <a:rPr lang="sk-SK" sz="1200" dirty="0" err="1">
                <a:effectLst/>
                <a:ea typeface="Times New Roman" panose="02020603050405020304" pitchFamily="18" charset="0"/>
              </a:rPr>
              <a:t>zrnitostné</a:t>
            </a:r>
            <a:r>
              <a:rPr lang="sk-SK" sz="1200" dirty="0">
                <a:effectLst/>
                <a:ea typeface="Times New Roman" panose="02020603050405020304" pitchFamily="18" charset="0"/>
              </a:rPr>
              <a:t> zloženie a veľkosť pórov).</a:t>
            </a:r>
          </a:p>
        </p:txBody>
      </p:sp>
    </p:spTree>
    <p:extLst>
      <p:ext uri="{BB962C8B-B14F-4D97-AF65-F5344CB8AC3E}">
        <p14:creationId xmlns:p14="http://schemas.microsoft.com/office/powerpoint/2010/main" val="27364764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A8323-C709-29C4-ACA4-844FA480B58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34507DF-4108-21FA-F8C5-909517118C84}"/>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10FD1087-87CE-F858-2833-EEFDDA93D6AD}"/>
              </a:ext>
            </a:extLst>
          </p:cNvPr>
          <p:cNvSpPr>
            <a:spLocks noGrp="1"/>
          </p:cNvSpPr>
          <p:nvPr>
            <p:ph idx="1"/>
          </p:nvPr>
        </p:nvSpPr>
        <p:spPr>
          <a:xfrm>
            <a:off x="391297" y="1028700"/>
            <a:ext cx="10003653" cy="5579072"/>
          </a:xfrm>
        </p:spPr>
        <p:txBody>
          <a:bodyPr>
            <a:noAutofit/>
          </a:bodyPr>
          <a:lstStyle/>
          <a:p>
            <a:r>
              <a:rPr lang="sk-SK" sz="1400" dirty="0">
                <a:effectLst/>
                <a:ea typeface="Times New Roman" panose="02020603050405020304" pitchFamily="18" charset="0"/>
              </a:rPr>
              <a:t>Všetka voda, nachádzajúca sa v pôde od najnižších až po najvyššie vlhkosti je pod vplyvom pôsobenia komplexu účinných síl rôznej podstaty, smeru a intenzity, ktoré podstatnou mierou ovplyvňujú jej vlastnosti, pohyblivosť a využiteľnosť rastlinami. Preto je možné a výhodné, použiť tieto energetické vzťahy vody v pôde ako kritériá na klasifikáciu a rozdelenie celého rozsahu vody v pôde na jednotlivé energetické kategórie.</a:t>
            </a:r>
          </a:p>
          <a:p>
            <a:r>
              <a:rPr lang="sk-SK" sz="1400" dirty="0">
                <a:effectLst/>
                <a:ea typeface="Times New Roman" panose="02020603050405020304" pitchFamily="18" charset="0"/>
              </a:rPr>
              <a:t>Tieto energetické kategórie sa vyznačujú pôsobením </a:t>
            </a:r>
            <a:r>
              <a:rPr lang="sk-SK" sz="1400" b="1" dirty="0">
                <a:effectLst/>
                <a:ea typeface="Times New Roman" panose="02020603050405020304" pitchFamily="18" charset="0"/>
              </a:rPr>
              <a:t>príťažlivých, kapilárnych, hydrostatických, </a:t>
            </a:r>
            <a:r>
              <a:rPr lang="sk-SK" sz="1400" b="1" dirty="0" err="1">
                <a:effectLst/>
                <a:ea typeface="Times New Roman" panose="02020603050405020304" pitchFamily="18" charset="0"/>
              </a:rPr>
              <a:t>osmotických</a:t>
            </a:r>
            <a:r>
              <a:rPr lang="sk-SK" sz="1400" b="1" dirty="0">
                <a:effectLst/>
                <a:ea typeface="Times New Roman" panose="02020603050405020304" pitchFamily="18" charset="0"/>
              </a:rPr>
              <a:t> a tlakových síl. </a:t>
            </a:r>
            <a:r>
              <a:rPr lang="sk-SK" sz="1400" dirty="0">
                <a:effectLst/>
                <a:ea typeface="Times New Roman" panose="02020603050405020304" pitchFamily="18" charset="0"/>
              </a:rPr>
              <a:t>To znamená, že energetické kategórie vody v pôde sú dané intervalmi vlhkosti, v ktorých má voda k pôde energetický vzťah tej istej povahy, to znamená, že pre určitú kategóriu je charakteristické výhradné prevládanie síl jednej kategórie nad ostatnými silami komplexu. </a:t>
            </a:r>
          </a:p>
          <a:p>
            <a:r>
              <a:rPr lang="sk-SK" sz="1400" dirty="0">
                <a:effectLst/>
                <a:ea typeface="Times New Roman" panose="02020603050405020304" pitchFamily="18" charset="0"/>
              </a:rPr>
              <a:t>Z celého komplexu pôsobiacich síl sú pre pôdnu vodu za najpodstatnejšie označované sily </a:t>
            </a:r>
            <a:r>
              <a:rPr lang="sk-SK" sz="1400" b="1" dirty="0">
                <a:effectLst/>
                <a:ea typeface="Times New Roman" panose="02020603050405020304" pitchFamily="18" charset="0"/>
              </a:rPr>
              <a:t>adsorpčné, kapilárne a gravitačné</a:t>
            </a:r>
            <a:endParaRPr lang="sk-SK" sz="1400" dirty="0">
              <a:effectLst/>
              <a:ea typeface="Times New Roman" panose="02020603050405020304" pitchFamily="18" charset="0"/>
            </a:endParaRPr>
          </a:p>
          <a:p>
            <a:r>
              <a:rPr lang="sk-SK" sz="1400" dirty="0">
                <a:effectLst/>
                <a:ea typeface="Times New Roman" panose="02020603050405020304" pitchFamily="18" charset="0"/>
              </a:rPr>
              <a:t>Vychádzajúc z prevládajúceho pôsobenia jednej kategórie síl, Drbal navrhol celý rozsah vody v pôde deliť na kategórie </a:t>
            </a:r>
            <a:r>
              <a:rPr lang="sk-SK" sz="1400" b="1" dirty="0">
                <a:effectLst/>
                <a:ea typeface="Times New Roman" panose="02020603050405020304" pitchFamily="18" charset="0"/>
              </a:rPr>
              <a:t>adsorpčnej, kapilárnej</a:t>
            </a:r>
            <a:r>
              <a:rPr lang="sk-SK" sz="1400" dirty="0">
                <a:effectLst/>
                <a:ea typeface="Times New Roman" panose="02020603050405020304" pitchFamily="18" charset="0"/>
              </a:rPr>
              <a:t> a </a:t>
            </a:r>
            <a:r>
              <a:rPr lang="sk-SK" sz="1400" b="1" dirty="0">
                <a:effectLst/>
                <a:ea typeface="Times New Roman" panose="02020603050405020304" pitchFamily="18" charset="0"/>
              </a:rPr>
              <a:t>gravitačnej </a:t>
            </a:r>
            <a:r>
              <a:rPr lang="sk-SK" sz="1400" dirty="0">
                <a:effectLst/>
                <a:ea typeface="Times New Roman" panose="02020603050405020304" pitchFamily="18" charset="0"/>
              </a:rPr>
              <a:t>pôdnej vody</a:t>
            </a:r>
          </a:p>
          <a:p>
            <a:r>
              <a:rPr lang="sk-SK" sz="1400" b="1" dirty="0">
                <a:effectLst/>
                <a:ea typeface="Times New Roman" panose="02020603050405020304" pitchFamily="18" charset="0"/>
              </a:rPr>
              <a:t>Adsorpčná pôdna voda - </a:t>
            </a:r>
            <a:r>
              <a:rPr lang="sk-SK" sz="1400" dirty="0">
                <a:effectLst/>
                <a:ea typeface="Times New Roman" panose="02020603050405020304" pitchFamily="18" charset="0"/>
              </a:rPr>
              <a:t>Povrch častíc suchej pôdy má schopnosť pútať svojimi príťažlivými silami molekuly vody. Tieto sily nazývame adsorpčné a pod tým pojmom zahŕňajú sily rôzneho charakteru s podobným vonkajším prejavom.</a:t>
            </a:r>
          </a:p>
          <a:p>
            <a:r>
              <a:rPr lang="sk-SK" sz="1400" dirty="0">
                <a:effectLst/>
                <a:ea typeface="Times New Roman" panose="02020603050405020304" pitchFamily="18" charset="0"/>
              </a:rPr>
              <a:t>Po ukončení pôsobenia adsorpčných síl prestáva sa prejavovať orientované priťahovanie molekúl vody a tieto sa neusporiadane ukladajú do voľnejšieho priestoru a neskôr postupne prechádza táto voda pod vplyv kapilárnych síl a vytvára </a:t>
            </a:r>
            <a:r>
              <a:rPr lang="sk-SK" sz="1400" b="1" dirty="0">
                <a:effectLst/>
                <a:ea typeface="Times New Roman" panose="02020603050405020304" pitchFamily="18" charset="0"/>
              </a:rPr>
              <a:t>kapilárnu vodu</a:t>
            </a:r>
            <a:r>
              <a:rPr lang="sk-SK" sz="1400" dirty="0">
                <a:effectLst/>
                <a:ea typeface="Times New Roman" panose="02020603050405020304" pitchFamily="18" charset="0"/>
              </a:rPr>
              <a:t>. Adsorpčná voda svojimi vlastnosťami sa líši od iných kategórií odlišnou hustotou, nižším bodom mrazu, chýbajúcou rozpustnosťou a schopnosťou sa premiestňovať iba difúziou vodných pár a nie v kvapalnom skupenstve</a:t>
            </a:r>
          </a:p>
        </p:txBody>
      </p:sp>
    </p:spTree>
    <p:extLst>
      <p:ext uri="{BB962C8B-B14F-4D97-AF65-F5344CB8AC3E}">
        <p14:creationId xmlns:p14="http://schemas.microsoft.com/office/powerpoint/2010/main" val="19457701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D9B4C-6EA9-1677-C965-C641955370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C96C9CD-A123-ECDE-837D-7F1B25DE0180}"/>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5DD31AE2-9335-1461-A0D9-B80AB6027DD8}"/>
              </a:ext>
            </a:extLst>
          </p:cNvPr>
          <p:cNvSpPr>
            <a:spLocks noGrp="1"/>
          </p:cNvSpPr>
          <p:nvPr>
            <p:ph idx="1"/>
          </p:nvPr>
        </p:nvSpPr>
        <p:spPr>
          <a:xfrm>
            <a:off x="260351" y="1028700"/>
            <a:ext cx="11177270" cy="5579072"/>
          </a:xfrm>
        </p:spPr>
        <p:txBody>
          <a:bodyPr>
            <a:noAutofit/>
          </a:bodyPr>
          <a:lstStyle/>
          <a:p>
            <a:r>
              <a:rPr lang="sk-SK" sz="1400" b="1" dirty="0">
                <a:effectLst/>
                <a:ea typeface="Times New Roman" panose="02020603050405020304" pitchFamily="18" charset="0"/>
              </a:rPr>
              <a:t>Hygroskopický proces adsorpcie</a:t>
            </a:r>
            <a:r>
              <a:rPr lang="sk-SK" sz="1400" dirty="0">
                <a:effectLst/>
                <a:ea typeface="Times New Roman" panose="02020603050405020304" pitchFamily="18" charset="0"/>
              </a:rPr>
              <a:t> sa prejavuje množstvom vody, ktorá sa vytvorila adsorpciou na povrchu pevných častíc (</a:t>
            </a:r>
            <a:r>
              <a:rPr lang="sk-SK" sz="1400" dirty="0" err="1">
                <a:effectLst/>
                <a:ea typeface="Times New Roman" panose="02020603050405020304" pitchFamily="18" charset="0"/>
              </a:rPr>
              <a:t>adsorbentov</a:t>
            </a:r>
            <a:r>
              <a:rPr lang="sk-SK" sz="1400" dirty="0">
                <a:effectLst/>
                <a:ea typeface="Times New Roman" panose="02020603050405020304" pitchFamily="18" charset="0"/>
              </a:rPr>
              <a:t>) a závisí od vlhkosti ovzdušia v prostredí okolo vzorky, veľkosti pôdnych častíc a charakteru ich povrchu. Hodnota adsorpcie sa zväčšuje s rastom relatívnej vlhkosti ovzdušia a taktiež merného povrchu pôdnych častíc. Množstvo adsorbovanej vody veľmi závisí od zloženia ílovej frakcie, obsahu a kvality humusu a taktiež od výmenných katiónov v sorpčnom komplexe pôdy. Za konštantných podmienok dôjde po určitom čase k rovnovážnemu stavu medzi vlhkosťou ovzdušia (v prostredí vzorky) a medzi množstvom adsorbovanej vody v pôdnej vzorke (jej vlhkosť)</a:t>
            </a:r>
          </a:p>
          <a:p>
            <a:r>
              <a:rPr lang="sk-SK" sz="1400" b="1" dirty="0">
                <a:effectLst/>
                <a:ea typeface="Times New Roman" panose="02020603050405020304" pitchFamily="18" charset="0"/>
              </a:rPr>
              <a:t>Hygroskopická voda</a:t>
            </a:r>
            <a:r>
              <a:rPr lang="sk-SK" sz="1400" dirty="0">
                <a:effectLst/>
                <a:ea typeface="Times New Roman" panose="02020603050405020304" pitchFamily="18" charset="0"/>
              </a:rPr>
              <a:t> - jednou z foriem adsorpčnej kategórie pôdnej vody. Je skupenstvom vody, ktorá vzniká v pôde pri hygroskopickom procese v celom rozsahu relatívneho napätia vodných pár prostredia p/p</a:t>
            </a:r>
            <a:r>
              <a:rPr lang="sk-SK" sz="1400" baseline="-25000" dirty="0">
                <a:effectLst/>
                <a:ea typeface="Times New Roman" panose="02020603050405020304" pitchFamily="18" charset="0"/>
              </a:rPr>
              <a:t>o </a:t>
            </a:r>
            <a:r>
              <a:rPr lang="sk-SK" sz="1400" dirty="0">
                <a:effectLst/>
                <a:ea typeface="Times New Roman" panose="02020603050405020304" pitchFamily="18" charset="0"/>
              </a:rPr>
              <a:t>= 0 do 1</a:t>
            </a:r>
          </a:p>
          <a:p>
            <a:r>
              <a:rPr lang="sk-SK" sz="1400" dirty="0">
                <a:effectLst/>
                <a:ea typeface="Times New Roman" panose="02020603050405020304" pitchFamily="18" charset="0"/>
              </a:rPr>
              <a:t>V pôde sa pohybuje vo forme pár a intenzita jej pohybu závisí od teplotných zmien.  Pôdne vrstvy v rôznej hĺbke majú rôznu teplotu. Z toho dôvodu </a:t>
            </a:r>
            <a:r>
              <a:rPr lang="sk-SK" sz="1400" b="1" dirty="0">
                <a:effectLst/>
                <a:ea typeface="Times New Roman" panose="02020603050405020304" pitchFamily="18" charset="0"/>
              </a:rPr>
              <a:t>hygroskopická voda sa pohybuje z miest teplejších </a:t>
            </a:r>
            <a:r>
              <a:rPr lang="sk-SK" sz="1400" dirty="0">
                <a:effectLst/>
                <a:ea typeface="Times New Roman" panose="02020603050405020304" pitchFamily="18" charset="0"/>
              </a:rPr>
              <a:t>k miestam </a:t>
            </a:r>
            <a:r>
              <a:rPr lang="sk-SK" sz="1400" b="1" dirty="0">
                <a:effectLst/>
                <a:ea typeface="Times New Roman" panose="02020603050405020304" pitchFamily="18" charset="0"/>
              </a:rPr>
              <a:t>chladnejším</a:t>
            </a:r>
            <a:r>
              <a:rPr lang="sk-SK" sz="1400" dirty="0">
                <a:effectLst/>
                <a:ea typeface="Times New Roman" panose="02020603050405020304" pitchFamily="18" charset="0"/>
              </a:rPr>
              <a:t>, kde sa môže </a:t>
            </a:r>
            <a:r>
              <a:rPr lang="sk-SK" sz="1400" b="1" dirty="0">
                <a:effectLst/>
                <a:ea typeface="Times New Roman" panose="02020603050405020304" pitchFamily="18" charset="0"/>
              </a:rPr>
              <a:t>vyzrážať v podobe kvapiek</a:t>
            </a:r>
            <a:r>
              <a:rPr lang="sk-SK" sz="1400" dirty="0">
                <a:effectLst/>
                <a:ea typeface="Times New Roman" panose="02020603050405020304" pitchFamily="18" charset="0"/>
              </a:rPr>
              <a:t>. Takýto pohyb hygroskopickej vody nastáva obyčajne v jesennom období, keď spodnejšie polohy pôdneho profilu majú ešte vyššiu teplotu, než povrchové vrstvy, takže vodná para sa môže pohybovať do vrchných pôdnych horizontov. Zmenou dennej a nočnej teploty sa vodné pary kondenzujú v pôde i na povrchu pôdy. Takým spôsobom sa vytvára rosa i inovať. Hygroskopická voda tvorí hlavný podiel vlahy v zemine na vzduchu vysušenej. Množstvo hygroskopickej vody v závislosti len od zrnitosti sa vyskytuje v piesočnatých pôdach okolo 1 %, v hlinitých a ílovitých 1 - 8 %</a:t>
            </a:r>
          </a:p>
          <a:p>
            <a:r>
              <a:rPr lang="sk-SK" sz="1400" b="1" dirty="0">
                <a:effectLst/>
                <a:ea typeface="Times New Roman" panose="02020603050405020304" pitchFamily="18" charset="0"/>
              </a:rPr>
              <a:t>Obalová (</a:t>
            </a:r>
            <a:r>
              <a:rPr lang="sk-SK" sz="1400" b="1" dirty="0" err="1">
                <a:effectLst/>
                <a:ea typeface="Times New Roman" panose="02020603050405020304" pitchFamily="18" charset="0"/>
              </a:rPr>
              <a:t>lentokapilárna</a:t>
            </a:r>
            <a:r>
              <a:rPr lang="sk-SK" sz="1400" b="1" dirty="0">
                <a:effectLst/>
                <a:ea typeface="Times New Roman" panose="02020603050405020304" pitchFamily="18" charset="0"/>
              </a:rPr>
              <a:t>) voda </a:t>
            </a:r>
            <a:r>
              <a:rPr lang="sk-SK" sz="1400" dirty="0">
                <a:effectLst/>
                <a:ea typeface="Times New Roman" panose="02020603050405020304" pitchFamily="18" charset="0"/>
              </a:rPr>
              <a:t>je druhou formou adsorpčnej kategórie pôdnej vody. Vytvára na povrchu pevných častíc tenké obaly kvapalnej vody, ktoré ju pútajú povrchovou molekulárnou príťažlivosťou (adsorpciou). Obalová voda vzniká z prebytočného množstva hygroskopickej vody, takže predstavuje prechodnú formu vody, pevne viazanú časticami pôdy a voľnú kapilárnu vodu. Na rozdiel od hygroskopickej vody, ktorá sa môže pohybovať iba vo forme vodných pár (z miesta vyššieho napätia pár na miesta s nižším napätím) obalová voda sa pohybuje už ako kvapalná, ale veľmi pomaly. Preto sa tiež nazýva pohyblivou alebo </a:t>
            </a:r>
            <a:r>
              <a:rPr lang="sk-SK" sz="1400" dirty="0" err="1">
                <a:effectLst/>
                <a:ea typeface="Times New Roman" panose="02020603050405020304" pitchFamily="18" charset="0"/>
              </a:rPr>
              <a:t>lentokapilárnou</a:t>
            </a:r>
            <a:r>
              <a:rPr lang="sk-SK" sz="1400" dirty="0">
                <a:effectLst/>
                <a:ea typeface="Times New Roman" panose="02020603050405020304" pitchFamily="18" charset="0"/>
              </a:rPr>
              <a:t> vodou (od latinského slova </a:t>
            </a:r>
            <a:r>
              <a:rPr lang="sk-SK" sz="1400" dirty="0" err="1">
                <a:effectLst/>
                <a:ea typeface="Times New Roman" panose="02020603050405020304" pitchFamily="18" charset="0"/>
              </a:rPr>
              <a:t>lente</a:t>
            </a:r>
            <a:r>
              <a:rPr lang="sk-SK" sz="1400" dirty="0">
                <a:effectLst/>
                <a:ea typeface="Times New Roman" panose="02020603050405020304" pitchFamily="18" charset="0"/>
              </a:rPr>
              <a:t> - pomaly). Pretože nepodlieha gravitácii, môže sa pohybovať všetkými smermi, pôsobením molekulárnych síl a to od častíc pôdy s hrubším obalom k časticiam s tenším obalom vody. Pútanie obalovej vody závisí tiež od zrnitosti, väčšie častice pôdy udržujú hrubší obal vody. Napriek určitej, síce ťažkej pohyblivosti, menšej sily pútania, obalová voda nemôže byť prístupná pre rastliny</a:t>
            </a:r>
          </a:p>
        </p:txBody>
      </p:sp>
    </p:spTree>
    <p:extLst>
      <p:ext uri="{BB962C8B-B14F-4D97-AF65-F5344CB8AC3E}">
        <p14:creationId xmlns:p14="http://schemas.microsoft.com/office/powerpoint/2010/main" val="7008100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E5921-1201-DACD-1252-C857F882142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8562104-0028-628F-F792-ECE2F15CD793}"/>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1A27BE22-942D-ADDE-36BE-01FB4130BEC0}"/>
              </a:ext>
            </a:extLst>
          </p:cNvPr>
          <p:cNvSpPr>
            <a:spLocks noGrp="1"/>
          </p:cNvSpPr>
          <p:nvPr>
            <p:ph idx="1"/>
          </p:nvPr>
        </p:nvSpPr>
        <p:spPr>
          <a:xfrm>
            <a:off x="391297" y="1028700"/>
            <a:ext cx="11046323" cy="5579072"/>
          </a:xfrm>
        </p:spPr>
        <p:txBody>
          <a:bodyPr>
            <a:noAutofit/>
          </a:bodyPr>
          <a:lstStyle/>
          <a:p>
            <a:r>
              <a:rPr lang="sk-SK" sz="1200" b="1" dirty="0">
                <a:effectLst/>
                <a:ea typeface="Times New Roman" panose="02020603050405020304" pitchFamily="18" charset="0"/>
              </a:rPr>
              <a:t>Kapilárna pôdna voda - </a:t>
            </a:r>
            <a:r>
              <a:rPr lang="sk-SK" sz="1200" dirty="0">
                <a:effectLst/>
                <a:ea typeface="Times New Roman" panose="02020603050405020304" pitchFamily="18" charset="0"/>
              </a:rPr>
              <a:t>keď už molekuly vody v pôde sa dostanú mimo vplyvu adsorpčných síl, nastáva zmena v komplexe pôsobiacich síl. </a:t>
            </a:r>
            <a:r>
              <a:rPr lang="sk-SK" sz="1200" b="1" dirty="0">
                <a:effectLst/>
                <a:ea typeface="Times New Roman" panose="02020603050405020304" pitchFamily="18" charset="0"/>
              </a:rPr>
              <a:t>Adsorpčné sily</a:t>
            </a:r>
            <a:r>
              <a:rPr lang="sk-SK" sz="1200" dirty="0">
                <a:effectLst/>
                <a:ea typeface="Times New Roman" panose="02020603050405020304" pitchFamily="18" charset="0"/>
              </a:rPr>
              <a:t> sa postupne nahrádzajú </a:t>
            </a:r>
            <a:r>
              <a:rPr lang="sk-SK" sz="1200" b="1" dirty="0">
                <a:effectLst/>
                <a:ea typeface="Times New Roman" panose="02020603050405020304" pitchFamily="18" charset="0"/>
              </a:rPr>
              <a:t>kapilárnymi</a:t>
            </a:r>
            <a:r>
              <a:rPr lang="sk-SK" sz="1200" dirty="0">
                <a:effectLst/>
                <a:ea typeface="Times New Roman" panose="02020603050405020304" pitchFamily="18" charset="0"/>
              </a:rPr>
              <a:t> silami, ktorých vznik a existencia sú spojené so zvláštnymi pomermi molekulárnych síl na rozhraní pevnej, kvapalnej a plynnej fázy</a:t>
            </a:r>
          </a:p>
          <a:p>
            <a:r>
              <a:rPr lang="sk-SK" sz="1200" dirty="0">
                <a:effectLst/>
                <a:ea typeface="Times New Roman" panose="02020603050405020304" pitchFamily="18" charset="0"/>
              </a:rPr>
              <a:t>Energetická kategória kapilárnej vody je určovaná intervalom vlhkosti, v ktorom z celého komplexu pôsobiacich síl prevažne prevládajú kapilárne sily. Ony sú výsledkom kombinácie kohéznych síl medzi molekulami vody (povrchové napätie a povrchový tlak) s adhéznymi silami medzi molekulami vody a molekulami iných látok (zmáčanie). Prejavujú sa zakrivením vody do meniskov, preto niekedy sa označujú ako </a:t>
            </a:r>
            <a:r>
              <a:rPr lang="sk-SK" sz="1200" dirty="0" err="1">
                <a:effectLst/>
                <a:ea typeface="Times New Roman" panose="02020603050405020304" pitchFamily="18" charset="0"/>
              </a:rPr>
              <a:t>meniskové</a:t>
            </a:r>
            <a:r>
              <a:rPr lang="sk-SK" sz="1200" dirty="0">
                <a:effectLst/>
                <a:ea typeface="Times New Roman" panose="02020603050405020304" pitchFamily="18" charset="0"/>
              </a:rPr>
              <a:t> sily.</a:t>
            </a:r>
          </a:p>
          <a:p>
            <a:r>
              <a:rPr lang="sk-SK" sz="1200" b="1" dirty="0">
                <a:effectLst/>
                <a:ea typeface="Times New Roman" panose="02020603050405020304" pitchFamily="18" charset="0"/>
              </a:rPr>
              <a:t>Zavesená kapilárna voda</a:t>
            </a:r>
            <a:r>
              <a:rPr lang="sk-SK" sz="1200" dirty="0">
                <a:effectLst/>
                <a:ea typeface="Times New Roman" panose="02020603050405020304" pitchFamily="18" charset="0"/>
              </a:rPr>
              <a:t> - voda zadržaná kapilárnymi pórmi v povrchových horizontoch pôdy dlhší čas po zavlažení atmosférickými zrážkami alebo závlahovou dávkou. Táto voda s podzemnou vodou nesúvisí ani hydraulicky ani kapilárne. Zavesená voda sa udržiava v kapilárach nosnou silou meniskov. Medzi horizontom zavesenej vody a podzemnou vodou existuje medzivrstva rôznej objemovej hmotnosti s pomerne nízkou vlhkosťou, ktorú nazývame </a:t>
            </a:r>
            <a:r>
              <a:rPr lang="sk-SK" sz="1200" dirty="0" err="1">
                <a:effectLst/>
                <a:ea typeface="Times New Roman" panose="02020603050405020304" pitchFamily="18" charset="0"/>
              </a:rPr>
              <a:t>dispulzívny</a:t>
            </a:r>
            <a:r>
              <a:rPr lang="sk-SK" sz="1200" dirty="0">
                <a:effectLst/>
                <a:ea typeface="Times New Roman" panose="02020603050405020304" pitchFamily="18" charset="0"/>
              </a:rPr>
              <a:t> alebo mŕtvy horizont</a:t>
            </a:r>
            <a:r>
              <a:rPr lang="sk-SK" sz="1200" dirty="0">
                <a:ea typeface="Times New Roman" panose="02020603050405020304" pitchFamily="18" charset="0"/>
              </a:rPr>
              <a:t>, c</a:t>
            </a:r>
            <a:r>
              <a:rPr lang="sk-SK" sz="1200" dirty="0">
                <a:effectLst/>
                <a:ea typeface="Times New Roman" panose="02020603050405020304" pitchFamily="18" charset="0"/>
              </a:rPr>
              <a:t>hovanie a objem zavesenej kapilárnej vody závisí hlavne od </a:t>
            </a:r>
            <a:r>
              <a:rPr lang="sk-SK" sz="1200" dirty="0" err="1">
                <a:effectLst/>
                <a:ea typeface="Times New Roman" panose="02020603050405020304" pitchFamily="18" charset="0"/>
              </a:rPr>
              <a:t>zrnitostného</a:t>
            </a:r>
            <a:r>
              <a:rPr lang="sk-SK" sz="1200" dirty="0">
                <a:effectLst/>
                <a:ea typeface="Times New Roman" panose="02020603050405020304" pitchFamily="18" charset="0"/>
              </a:rPr>
              <a:t> zloženia a štruktúrnosti pôdy, vyznačuje sa menšou pohyblivosťou. Je známe, že čím je nižší stupeň vývoja štruktúry, tým je väčšie množstvo pórov, zaplnených zavesenou kapilárnou vodou. Príčinou zavesenia vody je schopnosť pôdy zadržať určité množstvo vody proti pôsobeniu gravitačných síl, zavesená kapilárna voda sa výparom ľahko stráca, lebo kapilaritou sa dostáva na povrchové vrstvy a do ovzdušia. Táto strata sa nenahradí vzlínaním vody z hladiny podzemnej vody, lebo spojenie zavesenej kapilárnej vody s hladinou podzemnej vody je prerušené.</a:t>
            </a:r>
          </a:p>
          <a:p>
            <a:r>
              <a:rPr lang="sk-SK" sz="1200" b="1" dirty="0">
                <a:effectLst/>
                <a:ea typeface="Times New Roman" panose="02020603050405020304" pitchFamily="18" charset="0"/>
              </a:rPr>
              <a:t>Vzlínajúca (podopretá) kapilárna voda</a:t>
            </a:r>
            <a:r>
              <a:rPr lang="sk-SK" sz="1200" dirty="0">
                <a:effectLst/>
                <a:ea typeface="Times New Roman" panose="02020603050405020304" pitchFamily="18" charset="0"/>
              </a:rPr>
              <a:t> vyskytuje sa v kapilárnych póroch nad hladinou podzemnej vody vtedy, keď kapilárna voda </a:t>
            </a:r>
            <a:r>
              <a:rPr lang="sk-SK" sz="1200" dirty="0" err="1">
                <a:effectLst/>
                <a:ea typeface="Times New Roman" panose="02020603050405020304" pitchFamily="18" charset="0"/>
              </a:rPr>
              <a:t>zasakujúca</a:t>
            </a:r>
            <a:r>
              <a:rPr lang="sk-SK" sz="1200" dirty="0">
                <a:effectLst/>
                <a:ea typeface="Times New Roman" panose="02020603050405020304" pitchFamily="18" charset="0"/>
              </a:rPr>
              <a:t> z povrchu do pôdy sa spája so vzlínajúcou podopretou o hladinu podzemnej vody. Výška kapilárneho vzlínania závisí taktiež od zrnitosti a štruktúrnosti pôdy, V kapilárnej vode sa ešte významne prejavuje jej vzťah k vzduchu v pôde a podľa toho sú rozlišované dve formy:</a:t>
            </a:r>
          </a:p>
          <a:p>
            <a:r>
              <a:rPr lang="sk-SK" sz="1200" dirty="0">
                <a:effectLst/>
                <a:ea typeface="Times New Roman" panose="02020603050405020304" pitchFamily="18" charset="0"/>
              </a:rPr>
              <a:t>	</a:t>
            </a:r>
            <a:r>
              <a:rPr lang="sk-SK" sz="1200" b="1" dirty="0">
                <a:effectLst/>
                <a:ea typeface="Times New Roman" panose="02020603050405020304" pitchFamily="18" charset="0"/>
              </a:rPr>
              <a:t>kapilárna voda uzavretá</a:t>
            </a:r>
            <a:r>
              <a:rPr lang="sk-SK" sz="1200" dirty="0">
                <a:effectLst/>
                <a:ea typeface="Times New Roman" panose="02020603050405020304" pitchFamily="18" charset="0"/>
              </a:rPr>
              <a:t>, je taká, kde sú všetky kapiláry vyplnené vodou bez vzdušných bublín (napr. nad hladinou podzemnej vody),</a:t>
            </a:r>
          </a:p>
          <a:p>
            <a:r>
              <a:rPr lang="sk-SK" sz="1200" dirty="0">
                <a:effectLst/>
                <a:ea typeface="Times New Roman" panose="02020603050405020304" pitchFamily="18" charset="0"/>
              </a:rPr>
              <a:t>	</a:t>
            </a:r>
            <a:r>
              <a:rPr lang="sk-SK" sz="1200" b="1" dirty="0">
                <a:effectLst/>
                <a:ea typeface="Times New Roman" panose="02020603050405020304" pitchFamily="18" charset="0"/>
              </a:rPr>
              <a:t>kapilárna voda otvorená</a:t>
            </a:r>
            <a:r>
              <a:rPr lang="sk-SK" sz="1200" dirty="0">
                <a:effectLst/>
                <a:ea typeface="Times New Roman" panose="02020603050405020304" pitchFamily="18" charset="0"/>
              </a:rPr>
              <a:t>, je taká, kde sa v kapilárach striedajú časti vyplnené vodou i vzdušnými bublinami.</a:t>
            </a:r>
          </a:p>
          <a:p>
            <a:r>
              <a:rPr lang="sk-SK" sz="1200" dirty="0">
                <a:effectLst/>
                <a:ea typeface="Times New Roman" panose="02020603050405020304" pitchFamily="18" charset="0"/>
              </a:rPr>
              <a:t>	Z charakteristiky kapilárnej kategórie pôdnej vody vyplýva, že jej vlastnosti nie sú homogénne. Pri nižších vlhkostiach v kvapalnom skupenstve je nepohyblivá. So zvyšovaním celkovej vlhkosti pôdy sa stáva v kvapalnom skupenstve pohyblivá. Medzi pohyblivou a nepohyblivou kapilárnou vodou existuje pozvoľný prechod v určitom vlhkostnom intervale.</a:t>
            </a:r>
          </a:p>
        </p:txBody>
      </p:sp>
    </p:spTree>
    <p:extLst>
      <p:ext uri="{BB962C8B-B14F-4D97-AF65-F5344CB8AC3E}">
        <p14:creationId xmlns:p14="http://schemas.microsoft.com/office/powerpoint/2010/main" val="11304815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BA865-2105-731F-4A25-407EB15EDD1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1F1B5A4-43F3-3922-E2D8-18C117A65BA8}"/>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3180C266-43D0-56FA-D2D5-406663D47E97}"/>
              </a:ext>
            </a:extLst>
          </p:cNvPr>
          <p:cNvSpPr>
            <a:spLocks noGrp="1"/>
          </p:cNvSpPr>
          <p:nvPr>
            <p:ph idx="1"/>
          </p:nvPr>
        </p:nvSpPr>
        <p:spPr>
          <a:xfrm>
            <a:off x="391297" y="1028700"/>
            <a:ext cx="11046323" cy="5579072"/>
          </a:xfrm>
        </p:spPr>
        <p:txBody>
          <a:bodyPr>
            <a:noAutofit/>
          </a:bodyPr>
          <a:lstStyle/>
          <a:p>
            <a:pPr>
              <a:lnSpc>
                <a:spcPct val="150000"/>
              </a:lnSpc>
            </a:pPr>
            <a:r>
              <a:rPr lang="sk-SK" sz="1200" b="1" dirty="0">
                <a:effectLst/>
                <a:ea typeface="Times New Roman" panose="02020603050405020304" pitchFamily="18" charset="0"/>
              </a:rPr>
              <a:t>Gravitačná voda - </a:t>
            </a:r>
            <a:r>
              <a:rPr lang="sk-SK" sz="1200" dirty="0">
                <a:effectLst/>
                <a:ea typeface="Times New Roman" panose="02020603050405020304" pitchFamily="18" charset="0"/>
              </a:rPr>
              <a:t>z celého komplexu pôsobiacich síl v tejto energetickej kategórii dominuje sila gravitácie. Pri zvyšovaní vlhkosti pôdy začnú gravitačné sily prevládať nad kapilárnymi silami, čo sa stáva hlavným a určujúcim znakom tejto energetickej kategórie pôdnej vody.</a:t>
            </a:r>
          </a:p>
          <a:p>
            <a:pPr>
              <a:lnSpc>
                <a:spcPct val="150000"/>
              </a:lnSpc>
            </a:pPr>
            <a:r>
              <a:rPr lang="sk-SK" sz="1200" dirty="0">
                <a:effectLst/>
                <a:ea typeface="Times New Roman" panose="02020603050405020304" pitchFamily="18" charset="0"/>
              </a:rPr>
              <a:t>Gravitačná voda sa voľne pohybuje vždy v smere pôsobenia gravitačnej sily v nekapilárnych póroch. Zdrojom vody v pôde sú atmosférické zrážky a povrchové vody. Jej pohyb závisí od množstva a veľkosti nekapilárnych pórov a od priepustnosti. Výskyt gravitačnej vody v pôdnom profile po zrážkach i po zavlažení je dočasný a krátkodobý. Pôsobením gravitačných síl voda pomerne rýchlo steká v nekapilárnych póroch a pomalšie v </a:t>
            </a:r>
            <a:r>
              <a:rPr lang="sk-SK" sz="1200" dirty="0" err="1">
                <a:effectLst/>
                <a:ea typeface="Times New Roman" panose="02020603050405020304" pitchFamily="18" charset="0"/>
              </a:rPr>
              <a:t>semikapilárnych</a:t>
            </a:r>
            <a:r>
              <a:rPr lang="sk-SK" sz="1200" dirty="0">
                <a:effectLst/>
                <a:ea typeface="Times New Roman" panose="02020603050405020304" pitchFamily="18" charset="0"/>
              </a:rPr>
              <a:t> póroch. Pre svoj krátkodobý výskyt vo vegetačnom profile nemá pre zásobovanie rastlín podstatnejší význam. Pre pôdu má význam v tom, že odnáša so sebou rozpustné a </a:t>
            </a:r>
            <a:r>
              <a:rPr lang="sk-SK" sz="1200" dirty="0" err="1">
                <a:effectLst/>
                <a:ea typeface="Times New Roman" panose="02020603050405020304" pitchFamily="18" charset="0"/>
              </a:rPr>
              <a:t>dispergované</a:t>
            </a:r>
            <a:r>
              <a:rPr lang="sk-SK" sz="1200" dirty="0">
                <a:effectLst/>
                <a:ea typeface="Times New Roman" panose="02020603050405020304" pitchFamily="18" charset="0"/>
              </a:rPr>
              <a:t> látky z povrchových vrstiev do spodiny. Ak narazí na nepriepustné vrstvy stagnuje a stáva sa zdrojom vytvárania foriem gravitačnej vody a taktiež podzemnej vody.</a:t>
            </a:r>
          </a:p>
          <a:p>
            <a:pPr>
              <a:lnSpc>
                <a:spcPct val="150000"/>
              </a:lnSpc>
            </a:pPr>
            <a:r>
              <a:rPr lang="sk-SK" sz="1200" dirty="0">
                <a:effectLst/>
                <a:ea typeface="Times New Roman" panose="02020603050405020304" pitchFamily="18" charset="0"/>
              </a:rPr>
              <a:t>Po nadbytočnom navlhčení pôdy zrážkovou alebo závlahovou vodou sa v povrchových horizontoch zaplnia všetky póry, z nekapilárnych pórov gravitačná voda odtečie a uvoľní priestory pre ďalšiu možnú infiltráciu. Vodu takto rýchlo sa pohybujúcu (</a:t>
            </a:r>
            <a:r>
              <a:rPr lang="sk-SK" sz="1200" dirty="0" err="1">
                <a:effectLst/>
                <a:ea typeface="Times New Roman" panose="02020603050405020304" pitchFamily="18" charset="0"/>
              </a:rPr>
              <a:t>perkolujúcu</a:t>
            </a:r>
            <a:r>
              <a:rPr lang="sk-SK" sz="1200" dirty="0">
                <a:effectLst/>
                <a:ea typeface="Times New Roman" panose="02020603050405020304" pitchFamily="18" charset="0"/>
              </a:rPr>
              <a:t>) v profile označujeme podľa formy ako </a:t>
            </a:r>
            <a:r>
              <a:rPr lang="sk-SK" sz="1200" b="1" dirty="0">
                <a:effectLst/>
                <a:ea typeface="Times New Roman" panose="02020603050405020304" pitchFamily="18" charset="0"/>
              </a:rPr>
              <a:t>presakujúcu </a:t>
            </a:r>
            <a:r>
              <a:rPr lang="sk-SK" sz="1200" dirty="0">
                <a:effectLst/>
                <a:ea typeface="Times New Roman" panose="02020603050405020304" pitchFamily="18" charset="0"/>
              </a:rPr>
              <a:t>gravitačnú vodu.</a:t>
            </a:r>
          </a:p>
          <a:p>
            <a:pPr>
              <a:lnSpc>
                <a:spcPct val="150000"/>
              </a:lnSpc>
            </a:pPr>
            <a:r>
              <a:rPr lang="sk-SK" sz="1200" dirty="0">
                <a:effectLst/>
                <a:ea typeface="Times New Roman" panose="02020603050405020304" pitchFamily="18" charset="0"/>
              </a:rPr>
              <a:t>V prípade, keď sú v ceste presakujúcej gravitačnej vody nejaké mechanické prekážky (vo forme nepriepustných vrstiev), prechádza gravitačná voda do formy </a:t>
            </a:r>
            <a:r>
              <a:rPr lang="sk-SK" sz="1200" b="1" dirty="0">
                <a:effectLst/>
                <a:ea typeface="Times New Roman" panose="02020603050405020304" pitchFamily="18" charset="0"/>
              </a:rPr>
              <a:t>podopretej </a:t>
            </a:r>
            <a:r>
              <a:rPr lang="sk-SK" sz="1200" dirty="0">
                <a:effectLst/>
                <a:ea typeface="Times New Roman" panose="02020603050405020304" pitchFamily="18" charset="0"/>
              </a:rPr>
              <a:t>gravitačnej vody. Podopretá gravitačná voda môže vytvárať buď súvislú alebo nesúvislú vrstvu. V prípade, keď súvislá vrstva dosiahne dostatočnú mocnosť, vytvára v sonde hladinu voľnej vody. Úroveň korešpondujúcu s ustálenou hladinou vody v sonde označujeme ako hladinu podzemnej vody, v ktorej sa celkový potenciál pôdnej vody stáva nulovým. Nad touto plochou pôsobia kapilárne sily, pod vplyvom ktorých dochádza ku kapilárnemu vzlínaniu. </a:t>
            </a:r>
            <a:r>
              <a:rPr lang="sk-SK" sz="1200" dirty="0" err="1">
                <a:effectLst/>
                <a:ea typeface="Times New Roman" panose="02020603050405020304" pitchFamily="18" charset="0"/>
              </a:rPr>
              <a:t>Ovšem</a:t>
            </a:r>
            <a:r>
              <a:rPr lang="sk-SK" sz="1200" dirty="0">
                <a:effectLst/>
                <a:ea typeface="Times New Roman" panose="02020603050405020304" pitchFamily="18" charset="0"/>
              </a:rPr>
              <a:t> voda, ktorá sa nachádza v spodnej časti kapilárneho pásma, je voda gravitačná.</a:t>
            </a:r>
          </a:p>
        </p:txBody>
      </p:sp>
    </p:spTree>
    <p:extLst>
      <p:ext uri="{BB962C8B-B14F-4D97-AF65-F5344CB8AC3E}">
        <p14:creationId xmlns:p14="http://schemas.microsoft.com/office/powerpoint/2010/main" val="33169023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6D512-2792-3CE5-9381-549B69864AA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A9FAA1D-2C70-A98D-8D13-0E7E6317A849}"/>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96CF4A1E-5BA8-9ECF-438F-6A845DDAA795}"/>
              </a:ext>
            </a:extLst>
          </p:cNvPr>
          <p:cNvSpPr>
            <a:spLocks noGrp="1"/>
          </p:cNvSpPr>
          <p:nvPr>
            <p:ph idx="1"/>
          </p:nvPr>
        </p:nvSpPr>
        <p:spPr>
          <a:xfrm>
            <a:off x="391297" y="784860"/>
            <a:ext cx="11046323" cy="5822912"/>
          </a:xfrm>
        </p:spPr>
        <p:txBody>
          <a:bodyPr>
            <a:noAutofit/>
          </a:bodyPr>
          <a:lstStyle/>
          <a:p>
            <a:pPr>
              <a:lnSpc>
                <a:spcPct val="150000"/>
              </a:lnSpc>
            </a:pPr>
            <a:r>
              <a:rPr lang="sk-SK" sz="1200" b="1" dirty="0">
                <a:effectLst/>
                <a:ea typeface="Times New Roman" panose="02020603050405020304" pitchFamily="18" charset="0"/>
              </a:rPr>
              <a:t>Podzemná voda</a:t>
            </a:r>
            <a:r>
              <a:rPr lang="sk-SK" sz="1200" dirty="0">
                <a:effectLst/>
                <a:ea typeface="Times New Roman" panose="02020603050405020304" pitchFamily="18" charset="0"/>
              </a:rPr>
              <a:t> je dôležitým </a:t>
            </a:r>
            <a:r>
              <a:rPr lang="sk-SK" sz="1200" dirty="0" err="1">
                <a:effectLst/>
                <a:ea typeface="Times New Roman" panose="02020603050405020304" pitchFamily="18" charset="0"/>
              </a:rPr>
              <a:t>pôdotvorným</a:t>
            </a:r>
            <a:r>
              <a:rPr lang="sk-SK" sz="1200" dirty="0">
                <a:effectLst/>
                <a:ea typeface="Times New Roman" panose="02020603050405020304" pitchFamily="18" charset="0"/>
              </a:rPr>
              <a:t> činiteľom. Na intenzitu jej pôsobenia ako </a:t>
            </a:r>
            <a:r>
              <a:rPr lang="sk-SK" sz="1200" dirty="0" err="1">
                <a:effectLst/>
                <a:ea typeface="Times New Roman" panose="02020603050405020304" pitchFamily="18" charset="0"/>
              </a:rPr>
              <a:t>pôdotvorného</a:t>
            </a:r>
            <a:r>
              <a:rPr lang="sk-SK" sz="1200" dirty="0">
                <a:effectLst/>
                <a:ea typeface="Times New Roman" panose="02020603050405020304" pitchFamily="18" charset="0"/>
              </a:rPr>
              <a:t> činiteľa vplýva jej hĺbka. Pod hĺbkou podzemnej vody sa rozumie kolmá vzdialenosť od hladiny podzemnej vody k vodorovnej vrstve. Podzemná voda vzniká hromadením kvapalnej vody na nepriepustných </a:t>
            </a:r>
            <a:r>
              <a:rPr lang="sk-SK" sz="1200" dirty="0" err="1">
                <a:effectLst/>
                <a:ea typeface="Times New Roman" panose="02020603050405020304" pitchFamily="18" charset="0"/>
              </a:rPr>
              <a:t>vodonosných</a:t>
            </a:r>
            <a:r>
              <a:rPr lang="sk-SK" sz="1200" dirty="0">
                <a:effectLst/>
                <a:ea typeface="Times New Roman" panose="02020603050405020304" pitchFamily="18" charset="0"/>
              </a:rPr>
              <a:t> vrstvách v rozličných hĺbkach, pod povrchom terénu. Hĺbka a množstvo nahromadenej podzemnej vody závisí od geologickej stavby územia, reliéfu, charakteru klímy a rastlinného pokryvu.</a:t>
            </a:r>
          </a:p>
          <a:p>
            <a:pPr>
              <a:lnSpc>
                <a:spcPct val="150000"/>
              </a:lnSpc>
            </a:pPr>
            <a:r>
              <a:rPr lang="sk-SK" sz="1200" dirty="0">
                <a:effectLst/>
                <a:ea typeface="Times New Roman" panose="02020603050405020304" pitchFamily="18" charset="0"/>
              </a:rPr>
              <a:t>Podzemná voda vzlínaním sa kapilárnymi </a:t>
            </a:r>
            <a:r>
              <a:rPr lang="sk-SK" sz="1200" dirty="0" err="1">
                <a:effectLst/>
                <a:ea typeface="Times New Roman" panose="02020603050405020304" pitchFamily="18" charset="0"/>
              </a:rPr>
              <a:t>pórami</a:t>
            </a:r>
            <a:r>
              <a:rPr lang="sk-SK" sz="1200" dirty="0">
                <a:effectLst/>
                <a:ea typeface="Times New Roman" panose="02020603050405020304" pitchFamily="18" charset="0"/>
              </a:rPr>
              <a:t> dostáva nad hladinu a tvorí tzv. kapilárny lem (obrubu) alebo hranicu kapilarity. Ak je </a:t>
            </a:r>
            <a:r>
              <a:rPr lang="sk-SK" sz="1200" dirty="0" err="1">
                <a:effectLst/>
                <a:ea typeface="Times New Roman" panose="02020603050405020304" pitchFamily="18" charset="0"/>
              </a:rPr>
              <a:t>vodonosná</a:t>
            </a:r>
            <a:r>
              <a:rPr lang="sk-SK" sz="1200" dirty="0">
                <a:effectLst/>
                <a:ea typeface="Times New Roman" panose="02020603050405020304" pitchFamily="18" charset="0"/>
              </a:rPr>
              <a:t> vrstva uložená horizontálne, podzemná voda stagnuje, hovoríme o stojatej podzemnej vode. Ak má táto vrstva spád, podzemná voda môže mať podpovrchový stok a nazýva sa </a:t>
            </a:r>
            <a:r>
              <a:rPr lang="sk-SK" sz="1200" dirty="0" err="1">
                <a:effectLst/>
                <a:ea typeface="Times New Roman" panose="02020603050405020304" pitchFamily="18" charset="0"/>
              </a:rPr>
              <a:t>tekúcou</a:t>
            </a:r>
            <a:r>
              <a:rPr lang="sk-SK" sz="1200" dirty="0">
                <a:effectLst/>
                <a:ea typeface="Times New Roman" panose="02020603050405020304" pitchFamily="18" charset="0"/>
              </a:rPr>
              <a:t>.</a:t>
            </a:r>
          </a:p>
          <a:p>
            <a:pPr>
              <a:lnSpc>
                <a:spcPct val="150000"/>
              </a:lnSpc>
            </a:pPr>
            <a:r>
              <a:rPr lang="sk-SK" sz="1200" dirty="0">
                <a:effectLst/>
                <a:ea typeface="Times New Roman" panose="02020603050405020304" pitchFamily="18" charset="0"/>
              </a:rPr>
              <a:t>Podzemná voda vzniká zo </a:t>
            </a:r>
            <a:r>
              <a:rPr lang="sk-SK" sz="1200" dirty="0" err="1">
                <a:effectLst/>
                <a:ea typeface="Times New Roman" panose="02020603050405020304" pitchFamily="18" charset="0"/>
              </a:rPr>
              <a:t>zasakujúcej</a:t>
            </a:r>
            <a:r>
              <a:rPr lang="sk-SK" sz="1200" dirty="0">
                <a:effectLst/>
                <a:ea typeface="Times New Roman" panose="02020603050405020304" pitchFamily="18" charset="0"/>
              </a:rPr>
              <a:t> gravitačnej vody infiltráciou a kondenzáciou vodných pár. V niektorých oblastiach, pri striedaní vlhších a suchších období vzniká podzemná voda infiltráciou gravitačnej vody a kondenzáciou vodných pár.</a:t>
            </a:r>
          </a:p>
          <a:p>
            <a:pPr>
              <a:lnSpc>
                <a:spcPct val="150000"/>
              </a:lnSpc>
            </a:pPr>
            <a:r>
              <a:rPr lang="sk-SK" sz="1200" dirty="0">
                <a:effectLst/>
                <a:ea typeface="Times New Roman" panose="02020603050405020304" pitchFamily="18" charset="0"/>
              </a:rPr>
              <a:t>Množstvo a hladina podzemnej vody sa neustále menia, čo súvisí s množstvom zrážok, priepustnosťou pôdy, výparom, </a:t>
            </a:r>
            <a:r>
              <a:rPr lang="sk-SK" sz="1200" dirty="0" err="1">
                <a:effectLst/>
                <a:ea typeface="Times New Roman" panose="02020603050405020304" pitchFamily="18" charset="0"/>
              </a:rPr>
              <a:t>desukciou</a:t>
            </a:r>
            <a:r>
              <a:rPr lang="sk-SK" sz="1200" dirty="0">
                <a:effectLst/>
                <a:ea typeface="Times New Roman" panose="02020603050405020304" pitchFamily="18" charset="0"/>
              </a:rPr>
              <a:t> a podzemných odtokom. Značný pokles hladiny podzemnej vody zapríčiňuje rozsiahlejší lesný porast, ktorý odoberá veľké množstvo vody, najmä z hlbších vrstiev. Maximálnu výšku dosahuje hladina podzemnej vody v jarnom období, po topení snehu.</a:t>
            </a:r>
          </a:p>
          <a:p>
            <a:pPr>
              <a:lnSpc>
                <a:spcPct val="150000"/>
              </a:lnSpc>
            </a:pPr>
            <a:r>
              <a:rPr lang="sk-SK" sz="1200" dirty="0">
                <a:effectLst/>
                <a:ea typeface="Times New Roman" panose="02020603050405020304" pitchFamily="18" charset="0"/>
              </a:rPr>
              <a:t>Podzemná voda stagnujúca v pôdnom profile nepriaznivo vplýva na pôdu i na rastliny. Spôsobuje vytváranie anaeróbnych redukčných podmienok, </a:t>
            </a:r>
            <a:r>
              <a:rPr lang="sk-SK" sz="1200" b="1" dirty="0">
                <a:effectLst/>
                <a:ea typeface="Times New Roman" panose="02020603050405020304" pitchFamily="18" charset="0"/>
              </a:rPr>
              <a:t>glejovatenie</a:t>
            </a:r>
            <a:r>
              <a:rPr lang="sk-SK" sz="1200" dirty="0">
                <a:effectLst/>
                <a:ea typeface="Times New Roman" panose="02020603050405020304" pitchFamily="18" charset="0"/>
              </a:rPr>
              <a:t> a obmedzuje rozvoj koreňovej sústavy rastlín. Doplnkovým zdrojom vody pre rastliny môže byť len vtedy, keď je v priaznivej hĺbke a nie je silne mineralizovaná. Kopecký uvádza pre jednotlivé kultúry nasledujúce hodnoty kritickej hĺbky podzemnej vody: pre lúčne porasty 0,5 - 0,6 m, pre poľné plodiny 1,0-1,2 m, ovocné sady 1,4-1,6 m a pre chmeľnice 1,8-2,0 m.</a:t>
            </a:r>
          </a:p>
          <a:p>
            <a:pPr>
              <a:lnSpc>
                <a:spcPct val="150000"/>
              </a:lnSpc>
            </a:pPr>
            <a:r>
              <a:rPr lang="sk-SK" sz="1200" dirty="0">
                <a:effectLst/>
                <a:ea typeface="Times New Roman" panose="02020603050405020304" pitchFamily="18" charset="0"/>
              </a:rPr>
              <a:t>Okrem uvedených energetických kategórií pôdnej vody vyskytuje sa v pôde ešte:</a:t>
            </a:r>
          </a:p>
          <a:p>
            <a:pPr lvl="1">
              <a:lnSpc>
                <a:spcPct val="150000"/>
              </a:lnSpc>
            </a:pPr>
            <a:r>
              <a:rPr lang="sk-SK" sz="1000" b="1" dirty="0">
                <a:effectLst/>
                <a:ea typeface="Times New Roman" panose="02020603050405020304" pitchFamily="18" charset="0"/>
              </a:rPr>
              <a:t>Chemicky viazaná voda</a:t>
            </a:r>
            <a:r>
              <a:rPr lang="sk-SK" sz="1000" dirty="0">
                <a:effectLst/>
                <a:ea typeface="Times New Roman" panose="02020603050405020304" pitchFamily="18" charset="0"/>
              </a:rPr>
              <a:t>  je súčasťou rôznych  sekundárnych </a:t>
            </a:r>
            <a:r>
              <a:rPr lang="sk-SK" sz="1000" dirty="0" err="1">
                <a:effectLst/>
                <a:ea typeface="Times New Roman" panose="02020603050405020304" pitchFamily="18" charset="0"/>
              </a:rPr>
              <a:t>hlinitokremičitanov</a:t>
            </a:r>
            <a:r>
              <a:rPr lang="sk-SK" sz="1000" dirty="0">
                <a:effectLst/>
                <a:ea typeface="Times New Roman" panose="02020603050405020304" pitchFamily="18" charset="0"/>
              </a:rPr>
              <a:t>. </a:t>
            </a:r>
            <a:r>
              <a:rPr lang="sk-SK" sz="1000" dirty="0" err="1">
                <a:effectLst/>
                <a:ea typeface="Times New Roman" panose="02020603050405020304" pitchFamily="18" charset="0"/>
              </a:rPr>
              <a:t>Može</a:t>
            </a:r>
            <a:r>
              <a:rPr lang="sk-SK" sz="1000" dirty="0">
                <a:effectLst/>
                <a:ea typeface="Times New Roman" panose="02020603050405020304" pitchFamily="18" charset="0"/>
              </a:rPr>
              <a:t> sa </a:t>
            </a:r>
            <a:r>
              <a:rPr lang="sk-SK" sz="1000" dirty="0" err="1">
                <a:effectLst/>
                <a:ea typeface="Times New Roman" panose="02020603050405020304" pitchFamily="18" charset="0"/>
              </a:rPr>
              <a:t>uvolniť</a:t>
            </a:r>
            <a:r>
              <a:rPr lang="sk-SK" sz="1000" dirty="0">
                <a:effectLst/>
                <a:ea typeface="Times New Roman" panose="02020603050405020304" pitchFamily="18" charset="0"/>
              </a:rPr>
              <a:t> len pri vysokých teplotách od 150 - 300 </a:t>
            </a:r>
            <a:r>
              <a:rPr lang="sk-SK" sz="1000" baseline="30000" dirty="0" err="1">
                <a:effectLst/>
                <a:ea typeface="Times New Roman" panose="02020603050405020304" pitchFamily="18" charset="0"/>
              </a:rPr>
              <a:t>o</a:t>
            </a:r>
            <a:r>
              <a:rPr lang="sk-SK" sz="1000" dirty="0" err="1">
                <a:effectLst/>
                <a:ea typeface="Times New Roman" panose="02020603050405020304" pitchFamily="18" charset="0"/>
              </a:rPr>
              <a:t>C</a:t>
            </a:r>
            <a:r>
              <a:rPr lang="sk-SK" sz="1000" dirty="0">
                <a:effectLst/>
                <a:ea typeface="Times New Roman" panose="02020603050405020304" pitchFamily="18" charset="0"/>
              </a:rPr>
              <a:t> </a:t>
            </a:r>
          </a:p>
          <a:p>
            <a:pPr lvl="1">
              <a:lnSpc>
                <a:spcPct val="150000"/>
              </a:lnSpc>
            </a:pPr>
            <a:r>
              <a:rPr lang="sk-SK" sz="1000" b="1" dirty="0" err="1">
                <a:effectLst/>
                <a:ea typeface="Times New Roman" panose="02020603050405020304" pitchFamily="18" charset="0"/>
              </a:rPr>
              <a:t>Vnútrobunečná</a:t>
            </a:r>
            <a:r>
              <a:rPr lang="sk-SK" sz="1000" b="1" dirty="0">
                <a:effectLst/>
                <a:ea typeface="Times New Roman" panose="02020603050405020304" pitchFamily="18" charset="0"/>
              </a:rPr>
              <a:t> voda</a:t>
            </a:r>
            <a:r>
              <a:rPr lang="sk-SK" sz="1000" dirty="0">
                <a:effectLst/>
                <a:ea typeface="Times New Roman" panose="02020603050405020304" pitchFamily="18" charset="0"/>
              </a:rPr>
              <a:t> je uzavretá v odumretých a nerozložených zvyškoch rastlín v pôde.</a:t>
            </a:r>
          </a:p>
        </p:txBody>
      </p:sp>
    </p:spTree>
    <p:extLst>
      <p:ext uri="{BB962C8B-B14F-4D97-AF65-F5344CB8AC3E}">
        <p14:creationId xmlns:p14="http://schemas.microsoft.com/office/powerpoint/2010/main" val="3334415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285BE-6D81-C1D7-6A37-21D3DFDE1F8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5EC0177-E400-54F2-ED17-D039AB11FE5A}"/>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5429375-FD6A-8E3B-B4DF-E441B81D8E75}"/>
              </a:ext>
            </a:extLst>
          </p:cNvPr>
          <p:cNvSpPr>
            <a:spLocks noGrp="1"/>
          </p:cNvSpPr>
          <p:nvPr>
            <p:ph idx="1"/>
          </p:nvPr>
        </p:nvSpPr>
        <p:spPr>
          <a:xfrm>
            <a:off x="304797" y="1082489"/>
            <a:ext cx="6870703" cy="5661210"/>
          </a:xfrm>
        </p:spPr>
        <p:txBody>
          <a:bodyPr>
            <a:noAutofit/>
          </a:bodyPr>
          <a:lstStyle/>
          <a:p>
            <a:pPr>
              <a:lnSpc>
                <a:spcPct val="150000"/>
              </a:lnSpc>
              <a:buClr>
                <a:schemeClr val="tx2">
                  <a:lumMod val="75000"/>
                </a:schemeClr>
              </a:buClr>
            </a:pPr>
            <a:r>
              <a:rPr lang="sk-SK" sz="1600" b="1" dirty="0"/>
              <a:t>Ľahké - piesočnaté pôdy </a:t>
            </a:r>
            <a:r>
              <a:rPr lang="sk-SK" sz="1600" dirty="0"/>
              <a:t>– obsahujú veľa zŕn piesku, vznikli napr. v Záhorskej a Východoslovenskej nížine na naviatych pieskoch a riečnych náplavoch</a:t>
            </a:r>
          </a:p>
          <a:p>
            <a:pPr>
              <a:lnSpc>
                <a:spcPct val="150000"/>
              </a:lnSpc>
              <a:buClr>
                <a:schemeClr val="tx2">
                  <a:lumMod val="75000"/>
                </a:schemeClr>
              </a:buClr>
            </a:pPr>
            <a:r>
              <a:rPr lang="sk-SK" sz="1600" dirty="0"/>
              <a:t>Majú medzi zrnami piesku veľa vzduchu a ľahko vysychajú</a:t>
            </a:r>
          </a:p>
          <a:p>
            <a:pPr>
              <a:lnSpc>
                <a:spcPct val="150000"/>
              </a:lnSpc>
              <a:buClr>
                <a:schemeClr val="tx2">
                  <a:lumMod val="75000"/>
                </a:schemeClr>
              </a:buClr>
            </a:pPr>
            <a:r>
              <a:rPr lang="sk-SK" sz="1600" dirty="0"/>
              <a:t>Ľahko prepúšťajú vodu čím sa odplavujú živiny do hlbších vrstiev, preto sú málo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3" name="Picture 4" descr="Ent_06b">
            <a:extLst>
              <a:ext uri="{FF2B5EF4-FFF2-40B4-BE49-F238E27FC236}">
                <a16:creationId xmlns:a16="http://schemas.microsoft.com/office/drawing/2014/main" id="{5D854423-6902-2660-3118-17E16F5435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8101" y="0"/>
            <a:ext cx="4533900" cy="690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onion growing in the dirt&#10;&#10;AI-generated content may be incorrect.">
            <a:extLst>
              <a:ext uri="{FF2B5EF4-FFF2-40B4-BE49-F238E27FC236}">
                <a16:creationId xmlns:a16="http://schemas.microsoft.com/office/drawing/2014/main" id="{8432857C-0B60-4BE8-FA3E-AE3A08F8D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298" y="3686173"/>
            <a:ext cx="5638802" cy="3171826"/>
          </a:xfrm>
          <a:prstGeom prst="rect">
            <a:avLst/>
          </a:prstGeom>
        </p:spPr>
      </p:pic>
    </p:spTree>
    <p:extLst>
      <p:ext uri="{BB962C8B-B14F-4D97-AF65-F5344CB8AC3E}">
        <p14:creationId xmlns:p14="http://schemas.microsoft.com/office/powerpoint/2010/main" val="28224488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9C49E-7FB7-9A04-6D97-063DE5832C1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61CB5BD-15CB-6299-A5AE-6EA28E058F0B}"/>
              </a:ext>
            </a:extLst>
          </p:cNvPr>
          <p:cNvSpPr>
            <a:spLocks noGrp="1"/>
          </p:cNvSpPr>
          <p:nvPr>
            <p:ph type="title"/>
          </p:nvPr>
        </p:nvSpPr>
        <p:spPr>
          <a:xfrm>
            <a:off x="391297" y="251750"/>
            <a:ext cx="10119674" cy="694812"/>
          </a:xfrm>
        </p:spPr>
        <p:txBody>
          <a:bodyPr>
            <a:normAutofit/>
          </a:bodyPr>
          <a:lstStyle/>
          <a:p>
            <a:r>
              <a:rPr lang="sk-SK" sz="3200" b="1" dirty="0"/>
              <a:t>Pôdne </a:t>
            </a:r>
            <a:r>
              <a:rPr lang="sk-SK" sz="3200" b="1" dirty="0" err="1"/>
              <a:t>hydrolimity</a:t>
            </a:r>
            <a:endParaRPr lang="sk-SK" sz="3200" b="1" dirty="0"/>
          </a:p>
        </p:txBody>
      </p:sp>
      <p:sp>
        <p:nvSpPr>
          <p:cNvPr id="7" name="Zástupný objekt pre obsah 2">
            <a:extLst>
              <a:ext uri="{FF2B5EF4-FFF2-40B4-BE49-F238E27FC236}">
                <a16:creationId xmlns:a16="http://schemas.microsoft.com/office/drawing/2014/main" id="{72A14F04-C8AF-0B07-049D-72BF1CE26B70}"/>
              </a:ext>
            </a:extLst>
          </p:cNvPr>
          <p:cNvSpPr>
            <a:spLocks noGrp="1"/>
          </p:cNvSpPr>
          <p:nvPr>
            <p:ph idx="1"/>
          </p:nvPr>
        </p:nvSpPr>
        <p:spPr>
          <a:xfrm>
            <a:off x="1" y="754380"/>
            <a:ext cx="12054840" cy="5853392"/>
          </a:xfrm>
        </p:spPr>
        <p:txBody>
          <a:bodyPr>
            <a:noAutofit/>
          </a:bodyPr>
          <a:lstStyle/>
          <a:p>
            <a:pPr>
              <a:spcBef>
                <a:spcPts val="300"/>
              </a:spcBef>
            </a:pPr>
            <a:r>
              <a:rPr lang="sk-SK" sz="1100" b="1" dirty="0" err="1">
                <a:effectLst/>
                <a:ea typeface="Times New Roman" panose="02020603050405020304" pitchFamily="18" charset="0"/>
              </a:rPr>
              <a:t>Hydrolimit</a:t>
            </a:r>
            <a:r>
              <a:rPr lang="sk-SK" sz="1100" dirty="0">
                <a:effectLst/>
                <a:ea typeface="Times New Roman" panose="02020603050405020304" pitchFamily="18" charset="0"/>
              </a:rPr>
              <a:t> - teoretická hodnota, ktorá vyjadruje objektívne existujúce rozmedzie energetických kategórií, ku ktorým </a:t>
            </a:r>
            <a:br>
              <a:rPr lang="sk-SK" sz="1100" dirty="0">
                <a:effectLst/>
                <a:ea typeface="Times New Roman" panose="02020603050405020304" pitchFamily="18" charset="0"/>
              </a:rPr>
            </a:br>
            <a:r>
              <a:rPr lang="sk-SK" sz="1100" dirty="0">
                <a:effectLst/>
                <a:ea typeface="Times New Roman" panose="02020603050405020304" pitchFamily="18" charset="0"/>
              </a:rPr>
              <a:t>sa rozborové hodnoty podľa rôznych metód stanovenia viac menej približujú	</a:t>
            </a:r>
          </a:p>
          <a:p>
            <a:pPr>
              <a:spcBef>
                <a:spcPts val="300"/>
              </a:spcBef>
            </a:pPr>
            <a:r>
              <a:rPr lang="sk-SK" sz="1100" dirty="0" err="1">
                <a:effectLst/>
                <a:ea typeface="Times New Roman" panose="02020603050405020304" pitchFamily="18" charset="0"/>
              </a:rPr>
              <a:t>Hydrolimity</a:t>
            </a:r>
            <a:r>
              <a:rPr lang="sk-SK" sz="1100" dirty="0">
                <a:effectLst/>
                <a:ea typeface="Times New Roman" panose="02020603050405020304" pitchFamily="18" charset="0"/>
              </a:rPr>
              <a:t> delíme  podľa dôležitosti na dve skupiny:</a:t>
            </a:r>
          </a:p>
          <a:p>
            <a:pPr lvl="1">
              <a:spcBef>
                <a:spcPts val="300"/>
              </a:spcBef>
            </a:pPr>
            <a:r>
              <a:rPr lang="sk-SK" sz="1100" dirty="0">
                <a:effectLst/>
                <a:ea typeface="Times New Roman" panose="02020603050405020304" pitchFamily="18" charset="0"/>
              </a:rPr>
              <a:t>1.  </a:t>
            </a:r>
            <a:r>
              <a:rPr lang="sk-SK" sz="1100" b="1" dirty="0">
                <a:effectLst/>
                <a:ea typeface="Times New Roman" panose="02020603050405020304" pitchFamily="18" charset="0"/>
              </a:rPr>
              <a:t>Základné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 </a:t>
            </a:r>
            <a:r>
              <a:rPr lang="sk-SK" sz="1100" dirty="0">
                <a:effectLst/>
                <a:ea typeface="Times New Roman" panose="02020603050405020304" pitchFamily="18" charset="0"/>
              </a:rPr>
              <a:t>Hranice medzi jednotlivými energetickými kategóriami pôdnej vody nie sú úplne ostré, ale existuje určité rozhranie v úzkom intervale vlhkosti, v ktorom sa prevládajúce sily jednej kategórie postupne zmenšujú a sú nahradzované silami, patriacimi už nasledujúcej kategórii. Za hraničnú hodnotu vlhkosti medzi energetickými kategóriami -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 možno pokladať približne stred prechodného intervalu</a:t>
            </a:r>
          </a:p>
          <a:p>
            <a:pPr lvl="2">
              <a:spcBef>
                <a:spcPts val="300"/>
              </a:spcBef>
            </a:pPr>
            <a:r>
              <a:rPr lang="sk-SK" sz="1100" b="1" i="1" dirty="0">
                <a:effectLst/>
                <a:ea typeface="Times New Roman" panose="02020603050405020304" pitchFamily="18" charset="0"/>
              </a:rPr>
              <a:t>A)Bod zníženej dostupnosti</a:t>
            </a:r>
            <a:r>
              <a:rPr lang="sk-SK" sz="1100" dirty="0">
                <a:effectLst/>
                <a:ea typeface="Times New Roman" panose="02020603050405020304" pitchFamily="18" charset="0"/>
              </a:rPr>
              <a:t> -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z</a:t>
            </a:r>
            <a:r>
              <a:rPr lang="sk-SK" sz="1100" dirty="0" err="1">
                <a:effectLst/>
                <a:ea typeface="Times New Roman" panose="02020603050405020304" pitchFamily="18" charset="0"/>
              </a:rPr>
              <a:t>D</a:t>
            </a:r>
            <a:r>
              <a:rPr lang="sk-SK" sz="1100" dirty="0">
                <a:effectLst/>
                <a:ea typeface="Times New Roman" panose="02020603050405020304" pitchFamily="18" charset="0"/>
              </a:rPr>
              <a:t>, </a:t>
            </a:r>
            <a:r>
              <a:rPr lang="sk-SK" sz="1100" cap="all" dirty="0" err="1">
                <a:effectLst/>
                <a:ea typeface="Times New Roman" panose="02020603050405020304" pitchFamily="18" charset="0"/>
              </a:rPr>
              <a:t>WzD</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 </a:t>
            </a:r>
            <a:r>
              <a:rPr lang="sk-SK" sz="1100" i="1" u="sng" dirty="0" err="1">
                <a:effectLst/>
                <a:ea typeface="Times New Roman" panose="02020603050405020304" pitchFamily="18" charset="0"/>
              </a:rPr>
              <a:t>lentokapilárny</a:t>
            </a:r>
            <a:r>
              <a:rPr lang="sk-SK" sz="1100" i="1" u="sng" dirty="0">
                <a:effectLst/>
                <a:ea typeface="Times New Roman" panose="02020603050405020304" pitchFamily="18" charset="0"/>
              </a:rPr>
              <a:t> bod</a:t>
            </a:r>
            <a:r>
              <a:rPr lang="sk-SK" sz="1100" dirty="0">
                <a:effectLst/>
                <a:ea typeface="Times New Roman" panose="02020603050405020304" pitchFamily="18" charset="0"/>
              </a:rPr>
              <a:t> - LB je vlhkosť, pri ktorej sa podstatne znižuje pohyblivosť pôdnej vody a tým aj jej využiteľnosť rastlinami</a:t>
            </a:r>
          </a:p>
          <a:p>
            <a:pPr lvl="2">
              <a:spcBef>
                <a:spcPts val="300"/>
              </a:spcBef>
            </a:pPr>
            <a:r>
              <a:rPr lang="sk-SK" sz="1100" b="1" dirty="0">
                <a:effectLst/>
                <a:ea typeface="Times New Roman" panose="02020603050405020304" pitchFamily="18" charset="0"/>
              </a:rPr>
              <a:t>B)</a:t>
            </a:r>
            <a:r>
              <a:rPr lang="sk-SK" sz="1100" dirty="0">
                <a:effectLst/>
                <a:ea typeface="Times New Roman" panose="02020603050405020304" pitchFamily="18" charset="0"/>
              </a:rPr>
              <a:t> </a:t>
            </a:r>
            <a:r>
              <a:rPr lang="sk-SK" sz="1100" b="1" i="1" dirty="0" err="1">
                <a:effectLst/>
                <a:ea typeface="Times New Roman" panose="02020603050405020304" pitchFamily="18" charset="0"/>
              </a:rPr>
              <a:t>Lentokakapilárny</a:t>
            </a:r>
            <a:r>
              <a:rPr lang="sk-SK" sz="1100" b="1" i="1" dirty="0">
                <a:effectLst/>
                <a:ea typeface="Times New Roman" panose="02020603050405020304" pitchFamily="18" charset="0"/>
              </a:rPr>
              <a:t> bod</a:t>
            </a:r>
            <a:r>
              <a:rPr lang="sk-SK" sz="1100" dirty="0">
                <a:effectLst/>
                <a:ea typeface="Times New Roman" panose="02020603050405020304" pitchFamily="18" charset="0"/>
              </a:rPr>
              <a:t> je synonymom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z</a:t>
            </a:r>
            <a:r>
              <a:rPr lang="sk-SK" sz="1100" dirty="0" err="1">
                <a:effectLst/>
                <a:ea typeface="Times New Roman" panose="02020603050405020304" pitchFamily="18" charset="0"/>
              </a:rPr>
              <a:t>D</a:t>
            </a:r>
            <a:r>
              <a:rPr lang="sk-SK" sz="1100" dirty="0">
                <a:effectLst/>
                <a:ea typeface="Times New Roman" panose="02020603050405020304" pitchFamily="18" charset="0"/>
              </a:rPr>
              <a:t> (BZD). Oba pojmy označujú taký stav vody v pôde, pri ktorom nastáva náhly pokles pohyblivosti kapilárnej vody, ktorý sa dá vysvetliť tým, že v pôde dochádza k prerušeniu súvislosti stĺpca kapilárnej vody a pozostávajúca kapilárna voda sa vyskytuje už len medzi kontaktami pôdnych častíc v najjemnejších kapilárach</a:t>
            </a:r>
          </a:p>
          <a:p>
            <a:pPr lvl="2">
              <a:spcBef>
                <a:spcPts val="300"/>
              </a:spcBef>
            </a:pPr>
            <a:r>
              <a:rPr lang="sk-SK" sz="1100" b="1" i="1" dirty="0">
                <a:ea typeface="Times New Roman" panose="02020603050405020304" pitchFamily="18" charset="0"/>
              </a:rPr>
              <a:t>C) </a:t>
            </a:r>
            <a:r>
              <a:rPr lang="sk-SK" sz="1100" b="1" i="1" dirty="0">
                <a:effectLst/>
                <a:ea typeface="Times New Roman" panose="02020603050405020304" pitchFamily="18" charset="0"/>
              </a:rPr>
              <a:t>Retenčná vodná kapacita</a:t>
            </a:r>
            <a:r>
              <a:rPr lang="sk-SK" sz="1100" dirty="0">
                <a:effectLst/>
                <a:ea typeface="Times New Roman" panose="02020603050405020304" pitchFamily="18" charset="0"/>
              </a:rPr>
              <a:t> -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rk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najväčšie množstvo zavesenej vody, ktoré môže pôda prijať a zadržať v  ucelenom pôdnom profile, odmerané v poľných podmienkach, bez vplyvu podopretej podzemnej vody. Je teoretickou hodnotou pre rozmedzie energetickej kategórie kapilárnej a gravitačnej vody</a:t>
            </a:r>
          </a:p>
          <a:p>
            <a:pPr lvl="1">
              <a:spcBef>
                <a:spcPts val="300"/>
              </a:spcBef>
            </a:pPr>
            <a:r>
              <a:rPr lang="sk-SK" sz="1100" dirty="0">
                <a:effectLst/>
                <a:ea typeface="Times New Roman" panose="02020603050405020304" pitchFamily="18" charset="0"/>
              </a:rPr>
              <a:t>2. </a:t>
            </a:r>
            <a:r>
              <a:rPr lang="sk-SK" sz="1100" b="1" dirty="0">
                <a:effectLst/>
                <a:ea typeface="Times New Roman" panose="02020603050405020304" pitchFamily="18" charset="0"/>
              </a:rPr>
              <a:t>Aplikované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 </a:t>
            </a:r>
            <a:r>
              <a:rPr lang="sk-SK" sz="1100" dirty="0">
                <a:effectLst/>
                <a:ea typeface="Times New Roman" panose="02020603050405020304" pitchFamily="18" charset="0"/>
              </a:rPr>
              <a:t>Aplikované </a:t>
            </a:r>
            <a:r>
              <a:rPr lang="sk-SK" sz="1100" dirty="0" err="1">
                <a:effectLst/>
                <a:ea typeface="Times New Roman" panose="02020603050405020304" pitchFamily="18" charset="0"/>
              </a:rPr>
              <a:t>hydrolimity</a:t>
            </a:r>
            <a:r>
              <a:rPr lang="sk-SK" sz="1100" dirty="0">
                <a:effectLst/>
                <a:ea typeface="Times New Roman" panose="02020603050405020304" pitchFamily="18" charset="0"/>
              </a:rPr>
              <a:t> sú pôdne vlahové charakteristiky, ktoré zachytávajú zvláštne vlhkostné stavy pôdy významné pre chovanie vody v pôde, a hlavne s prihliadnutím na rastliny</a:t>
            </a:r>
          </a:p>
          <a:p>
            <a:pPr lvl="2">
              <a:spcBef>
                <a:spcPts val="300"/>
              </a:spcBef>
            </a:pPr>
            <a:r>
              <a:rPr lang="sk-SK" sz="1100" b="1" dirty="0">
                <a:effectLst/>
                <a:ea typeface="Times New Roman" panose="02020603050405020304" pitchFamily="18" charset="0"/>
              </a:rPr>
              <a:t>A)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a:t>
            </a:r>
            <a:r>
              <a:rPr lang="sk-SK" sz="1100" b="1" dirty="0" err="1">
                <a:effectLst/>
                <a:ea typeface="Times New Roman" panose="02020603050405020304" pitchFamily="18" charset="0"/>
              </a:rPr>
              <a:t>hygroskopicitu</a:t>
            </a:r>
            <a:r>
              <a:rPr lang="sk-SK" sz="1100" b="1" dirty="0">
                <a:effectLst/>
                <a:ea typeface="Times New Roman" panose="02020603050405020304" pitchFamily="18" charset="0"/>
              </a:rPr>
              <a:t> pôdy – i) </a:t>
            </a:r>
            <a:r>
              <a:rPr lang="sk-SK" sz="1100" b="1" i="1" dirty="0" err="1">
                <a:effectLst/>
                <a:ea typeface="Times New Roman" panose="02020603050405020304" pitchFamily="18" charset="0"/>
              </a:rPr>
              <a:t>Monomolekulárna</a:t>
            </a:r>
            <a:r>
              <a:rPr lang="sk-SK" sz="1100" b="1" i="1" dirty="0">
                <a:effectLst/>
                <a:ea typeface="Times New Roman" panose="02020603050405020304" pitchFamily="18" charset="0"/>
              </a:rPr>
              <a:t> adsorpčná vodná kapacita</a:t>
            </a:r>
            <a:r>
              <a:rPr lang="sk-SK" sz="1100" dirty="0">
                <a:effectLst/>
                <a:ea typeface="Times New Roman" panose="02020603050405020304" pitchFamily="18" charset="0"/>
              </a:rPr>
              <a:t> </a:t>
            </a:r>
            <a:r>
              <a:rPr lang="sk-SK" sz="1100" b="1" dirty="0">
                <a:effectLst/>
                <a:ea typeface="Times New Roman" panose="02020603050405020304" pitchFamily="18" charset="0"/>
              </a:rPr>
              <a:t>(MAK)</a:t>
            </a:r>
            <a:r>
              <a:rPr lang="sk-SK" sz="1100" dirty="0">
                <a:effectLst/>
                <a:ea typeface="Times New Roman" panose="02020603050405020304" pitchFamily="18" charset="0"/>
              </a:rPr>
              <a:t> zodpovedá obsahu pôdnej vody v </a:t>
            </a:r>
            <a:r>
              <a:rPr lang="sk-SK" sz="1100" dirty="0" err="1">
                <a:effectLst/>
                <a:ea typeface="Times New Roman" panose="02020603050405020304" pitchFamily="18" charset="0"/>
              </a:rPr>
              <a:t>monomolekulárnej</a:t>
            </a:r>
            <a:r>
              <a:rPr lang="sk-SK" sz="1100" dirty="0">
                <a:effectLst/>
                <a:ea typeface="Times New Roman" panose="02020603050405020304" pitchFamily="18" charset="0"/>
              </a:rPr>
              <a:t> adsorpčnej vrstve na povrchu pôdnych častíc. Využíva sa pre určenie merného povrchu. Presné stanovenie je možné len z </a:t>
            </a:r>
            <a:r>
              <a:rPr lang="sk-SK" sz="1100" i="1" dirty="0">
                <a:effectLst/>
                <a:ea typeface="Times New Roman" panose="02020603050405020304" pitchFamily="18" charset="0"/>
              </a:rPr>
              <a:t>adsorpčnej izotermy</a:t>
            </a:r>
            <a:endParaRPr lang="sk-SK" sz="1100" dirty="0">
              <a:ea typeface="Times New Roman" panose="02020603050405020304" pitchFamily="18" charset="0"/>
            </a:endParaRPr>
          </a:p>
          <a:p>
            <a:pPr lvl="2">
              <a:spcBef>
                <a:spcPts val="300"/>
              </a:spcBef>
            </a:pPr>
            <a:r>
              <a:rPr lang="sk-SK" sz="1100" b="1" dirty="0">
                <a:ea typeface="Times New Roman" panose="02020603050405020304" pitchFamily="18" charset="0"/>
              </a:rPr>
              <a:t>ii</a:t>
            </a:r>
            <a:r>
              <a:rPr lang="sk-SK" sz="1100" b="1" dirty="0">
                <a:effectLst/>
                <a:ea typeface="Times New Roman" panose="02020603050405020304" pitchFamily="18" charset="0"/>
              </a:rPr>
              <a:t>)</a:t>
            </a:r>
            <a:r>
              <a:rPr lang="sk-SK" sz="1100" dirty="0">
                <a:effectLst/>
                <a:ea typeface="Times New Roman" panose="02020603050405020304" pitchFamily="18" charset="0"/>
              </a:rPr>
              <a:t> </a:t>
            </a:r>
            <a:r>
              <a:rPr lang="sk-SK" sz="1100" b="1" i="1" dirty="0">
                <a:effectLst/>
                <a:ea typeface="Times New Roman" panose="02020603050405020304" pitchFamily="18" charset="0"/>
              </a:rPr>
              <a:t>Číslo </a:t>
            </a:r>
            <a:r>
              <a:rPr lang="sk-SK" sz="1100" b="1" i="1" dirty="0" err="1">
                <a:effectLst/>
                <a:ea typeface="Times New Roman" panose="02020603050405020304" pitchFamily="18" charset="0"/>
              </a:rPr>
              <a:t>hygroskopicity</a:t>
            </a:r>
            <a:r>
              <a:rPr lang="sk-SK" sz="1100" dirty="0">
                <a:effectLst/>
                <a:ea typeface="Times New Roman" panose="02020603050405020304" pitchFamily="18" charset="0"/>
              </a:rPr>
              <a:t> - </a:t>
            </a:r>
            <a:r>
              <a:rPr lang="sk-SK" sz="1100" b="1" dirty="0" err="1">
                <a:effectLst/>
                <a:ea typeface="Times New Roman" panose="02020603050405020304" pitchFamily="18" charset="0"/>
              </a:rPr>
              <a:t>wH</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ktorý charakterizuje maximálne množstvo hygroskopickej rovnovážnej vody v pôde, s napätím vodných pár nad 10 % H</a:t>
            </a:r>
            <a:r>
              <a:rPr lang="sk-SK" sz="1100" baseline="-25000" dirty="0">
                <a:effectLst/>
                <a:ea typeface="Times New Roman" panose="02020603050405020304" pitchFamily="18" charset="0"/>
              </a:rPr>
              <a:t>2</a:t>
            </a:r>
            <a:r>
              <a:rPr lang="sk-SK" sz="1100" dirty="0">
                <a:effectLst/>
                <a:ea typeface="Times New Roman" panose="02020603050405020304" pitchFamily="18" charset="0"/>
              </a:rPr>
              <a:t>SO</a:t>
            </a:r>
            <a:r>
              <a:rPr lang="sk-SK" sz="1100" baseline="-25000" dirty="0">
                <a:effectLst/>
                <a:ea typeface="Times New Roman" panose="02020603050405020304" pitchFamily="18" charset="0"/>
              </a:rPr>
              <a:t>4 </a:t>
            </a:r>
            <a:r>
              <a:rPr lang="sk-SK" sz="1100" dirty="0">
                <a:effectLst/>
                <a:ea typeface="Times New Roman" panose="02020603050405020304" pitchFamily="18" charset="0"/>
              </a:rPr>
              <a:t>pri 20 </a:t>
            </a:r>
            <a:r>
              <a:rPr lang="sk-SK" sz="1100" baseline="30000" dirty="0" err="1">
                <a:effectLst/>
                <a:ea typeface="Times New Roman" panose="02020603050405020304" pitchFamily="18" charset="0"/>
              </a:rPr>
              <a:t>o</a:t>
            </a:r>
            <a:r>
              <a:rPr lang="sk-SK" sz="1100" dirty="0" err="1">
                <a:effectLst/>
                <a:ea typeface="Times New Roman" panose="02020603050405020304" pitchFamily="18" charset="0"/>
              </a:rPr>
              <a:t>C</a:t>
            </a:r>
            <a:r>
              <a:rPr lang="sk-SK" sz="1100" dirty="0">
                <a:effectLst/>
                <a:ea typeface="Times New Roman" panose="02020603050405020304" pitchFamily="18" charset="0"/>
              </a:rPr>
              <a:t>, pri p/p</a:t>
            </a:r>
            <a:r>
              <a:rPr lang="sk-SK" sz="1100" baseline="-25000" dirty="0">
                <a:effectLst/>
                <a:ea typeface="Times New Roman" panose="02020603050405020304" pitchFamily="18" charset="0"/>
              </a:rPr>
              <a:t>o </a:t>
            </a:r>
            <a:r>
              <a:rPr lang="sk-SK" sz="1100" dirty="0">
                <a:effectLst/>
                <a:ea typeface="Times New Roman" panose="02020603050405020304" pitchFamily="18" charset="0"/>
              </a:rPr>
              <a:t>= 0,996,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4,68-4,87</a:t>
            </a:r>
            <a:r>
              <a:rPr lang="sk-SK" sz="1100" dirty="0">
                <a:effectLst/>
                <a:ea typeface="Times New Roman" panose="02020603050405020304" pitchFamily="18" charset="0"/>
              </a:rPr>
              <a:t> </a:t>
            </a:r>
            <a:br>
              <a:rPr lang="sk-SK" sz="1100" dirty="0">
                <a:effectLst/>
                <a:ea typeface="Times New Roman" panose="02020603050405020304" pitchFamily="18" charset="0"/>
              </a:rPr>
            </a:br>
            <a:r>
              <a:rPr lang="sk-SK" sz="1100" dirty="0">
                <a:effectLst/>
                <a:ea typeface="Times New Roman" panose="02020603050405020304" pitchFamily="18" charset="0"/>
              </a:rPr>
              <a:t>( 46,6 .10</a:t>
            </a:r>
            <a:r>
              <a:rPr lang="sk-SK" sz="1100" baseline="30000" dirty="0">
                <a:effectLst/>
                <a:ea typeface="Times New Roman" panose="02020603050405020304" pitchFamily="18" charset="0"/>
              </a:rPr>
              <a:t>5 </a:t>
            </a:r>
            <a:r>
              <a:rPr lang="sk-SK" sz="1100" dirty="0">
                <a:effectLst/>
                <a:ea typeface="Times New Roman" panose="02020603050405020304" pitchFamily="18" charset="0"/>
              </a:rPr>
              <a:t>Pa.) </a:t>
            </a:r>
          </a:p>
          <a:p>
            <a:pPr lvl="2">
              <a:spcBef>
                <a:spcPts val="300"/>
              </a:spcBef>
            </a:pPr>
            <a:r>
              <a:rPr lang="sk-SK" sz="1100" b="1" i="1" dirty="0">
                <a:ea typeface="Times New Roman" panose="02020603050405020304" pitchFamily="18" charset="0"/>
              </a:rPr>
              <a:t>iii) </a:t>
            </a:r>
            <a:r>
              <a:rPr lang="sk-SK" sz="1100" b="1" i="1" dirty="0">
                <a:effectLst/>
                <a:ea typeface="Times New Roman" panose="02020603050405020304" pitchFamily="18" charset="0"/>
              </a:rPr>
              <a:t>Maximálna </a:t>
            </a:r>
            <a:r>
              <a:rPr lang="sk-SK" sz="1100" b="1" i="1" dirty="0" err="1">
                <a:effectLst/>
                <a:ea typeface="Times New Roman" panose="02020603050405020304" pitchFamily="18" charset="0"/>
              </a:rPr>
              <a:t>hygroskopicita</a:t>
            </a:r>
            <a:r>
              <a:rPr lang="sk-SK" sz="1100" dirty="0">
                <a:effectLst/>
                <a:ea typeface="Times New Roman" panose="02020603050405020304" pitchFamily="18" charset="0"/>
              </a:rPr>
              <a:t> - </a:t>
            </a:r>
            <a:r>
              <a:rPr lang="sk-SK" sz="1100" b="1" dirty="0" err="1">
                <a:effectLst/>
                <a:ea typeface="Times New Roman" panose="02020603050405020304" pitchFamily="18" charset="0"/>
              </a:rPr>
              <a:t>wMH</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ktorý charakterizuje maximálne množstvo hygroskopickej rovnovážnej vlhkosti pôdy, stanovenej podľa </a:t>
            </a:r>
            <a:r>
              <a:rPr lang="sk-SK" sz="1100" dirty="0" err="1">
                <a:effectLst/>
                <a:ea typeface="Times New Roman" panose="02020603050405020304" pitchFamily="18" charset="0"/>
              </a:rPr>
              <a:t>Nikolajeva</a:t>
            </a:r>
            <a:r>
              <a:rPr lang="sk-SK" sz="1100" dirty="0">
                <a:effectLst/>
                <a:ea typeface="Times New Roman" panose="02020603050405020304" pitchFamily="18" charset="0"/>
              </a:rPr>
              <a:t> nad nasýteným roztokom K</a:t>
            </a:r>
            <a:r>
              <a:rPr lang="sk-SK" sz="1100" baseline="-25000" dirty="0">
                <a:effectLst/>
                <a:ea typeface="Times New Roman" panose="02020603050405020304" pitchFamily="18" charset="0"/>
              </a:rPr>
              <a:t>2</a:t>
            </a:r>
            <a:r>
              <a:rPr lang="sk-SK" sz="1100" dirty="0">
                <a:effectLst/>
                <a:ea typeface="Times New Roman" panose="02020603050405020304" pitchFamily="18" charset="0"/>
              </a:rPr>
              <a:t>SO</a:t>
            </a:r>
            <a:r>
              <a:rPr lang="sk-SK" sz="1100" baseline="-25000" dirty="0">
                <a:effectLst/>
                <a:ea typeface="Times New Roman" panose="02020603050405020304" pitchFamily="18" charset="0"/>
              </a:rPr>
              <a:t>4</a:t>
            </a:r>
            <a:r>
              <a:rPr lang="sk-SK" sz="1100" dirty="0">
                <a:effectLst/>
                <a:ea typeface="Times New Roman" panose="02020603050405020304" pitchFamily="18" charset="0"/>
              </a:rPr>
              <a:t>, s napätím pár p/p</a:t>
            </a:r>
            <a:r>
              <a:rPr lang="sk-SK" sz="1100" baseline="-25000" dirty="0">
                <a:effectLst/>
                <a:ea typeface="Times New Roman" panose="02020603050405020304" pitchFamily="18" charset="0"/>
              </a:rPr>
              <a:t>o </a:t>
            </a:r>
            <a:r>
              <a:rPr lang="sk-SK" sz="1100" dirty="0">
                <a:effectLst/>
                <a:ea typeface="Times New Roman" panose="02020603050405020304" pitchFamily="18" charset="0"/>
              </a:rPr>
              <a:t>= 0,986;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4,28</a:t>
            </a:r>
            <a:r>
              <a:rPr lang="sk-SK" sz="1100" dirty="0">
                <a:effectLst/>
                <a:ea typeface="Times New Roman" panose="02020603050405020304" pitchFamily="18" charset="0"/>
              </a:rPr>
              <a:t> (18,7 .10</a:t>
            </a:r>
            <a:r>
              <a:rPr lang="sk-SK" sz="1100" baseline="30000" dirty="0">
                <a:effectLst/>
                <a:ea typeface="Times New Roman" panose="02020603050405020304" pitchFamily="18" charset="0"/>
              </a:rPr>
              <a:t>5 </a:t>
            </a:r>
            <a:r>
              <a:rPr lang="sk-SK" sz="1100" dirty="0">
                <a:effectLst/>
                <a:ea typeface="Times New Roman" panose="02020603050405020304" pitchFamily="18" charset="0"/>
              </a:rPr>
              <a:t>Pa). </a:t>
            </a:r>
          </a:p>
          <a:p>
            <a:pPr lvl="2">
              <a:spcBef>
                <a:spcPts val="300"/>
              </a:spcBef>
            </a:pPr>
            <a:r>
              <a:rPr lang="sk-SK" sz="1100" b="1" dirty="0">
                <a:effectLst/>
                <a:ea typeface="Times New Roman" panose="02020603050405020304" pitchFamily="18" charset="0"/>
              </a:rPr>
              <a:t>B)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pôdnu vlhkosť z hľadiska vädnutia rastlín</a:t>
            </a:r>
            <a:r>
              <a:rPr lang="sk-SK" sz="1100" dirty="0">
                <a:ea typeface="Times New Roman" panose="02020603050405020304" pitchFamily="18" charset="0"/>
              </a:rPr>
              <a:t> – </a:t>
            </a:r>
            <a:r>
              <a:rPr lang="sk-SK" sz="1100" b="1" dirty="0">
                <a:ea typeface="Times New Roman" panose="02020603050405020304" pitchFamily="18" charset="0"/>
              </a:rPr>
              <a:t>i)</a:t>
            </a:r>
            <a:r>
              <a:rPr lang="sk-SK" sz="1100" b="1" dirty="0">
                <a:effectLst/>
                <a:ea typeface="Times New Roman" panose="02020603050405020304" pitchFamily="18" charset="0"/>
              </a:rPr>
              <a:t>Vlhkosť vädnutia</a:t>
            </a:r>
            <a:r>
              <a:rPr lang="sk-SK" sz="1100" dirty="0">
                <a:effectLst/>
                <a:ea typeface="Times New Roman" panose="02020603050405020304" pitchFamily="18" charset="0"/>
              </a:rPr>
              <a:t> - </a:t>
            </a:r>
            <a:r>
              <a:rPr lang="sk-SK" sz="1100" b="1" dirty="0" err="1">
                <a:effectLst/>
                <a:ea typeface="Times New Roman" panose="02020603050405020304" pitchFamily="18" charset="0"/>
              </a:rPr>
              <a:t>wV</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vlhkosť pôdy, pri ktorej sa prejavuje vädnutie určitého druhu rastliny v určitom vývojovom štádiu a v daných atmosférických podmienkach</a:t>
            </a:r>
          </a:p>
          <a:p>
            <a:pPr lvl="2">
              <a:spcBef>
                <a:spcPts val="300"/>
              </a:spcBef>
            </a:pPr>
            <a:r>
              <a:rPr lang="sk-SK" sz="1100" b="1" dirty="0">
                <a:ea typeface="Times New Roman" panose="02020603050405020304" pitchFamily="18" charset="0"/>
              </a:rPr>
              <a:t>ii) </a:t>
            </a:r>
            <a:r>
              <a:rPr lang="sk-SK" sz="1100" b="1" dirty="0">
                <a:effectLst/>
                <a:ea typeface="Times New Roman" panose="02020603050405020304" pitchFamily="18" charset="0"/>
              </a:rPr>
              <a:t>Bod vädnutia</a:t>
            </a:r>
            <a:r>
              <a:rPr lang="sk-SK" sz="1100" dirty="0">
                <a:effectLst/>
                <a:ea typeface="Times New Roman" panose="02020603050405020304" pitchFamily="18" charset="0"/>
              </a:rPr>
              <a:t> </a:t>
            </a:r>
            <a:r>
              <a:rPr lang="sk-SK" sz="1100" b="1" dirty="0">
                <a:effectLst/>
                <a:ea typeface="Times New Roman" panose="02020603050405020304" pitchFamily="18" charset="0"/>
              </a:rPr>
              <a:t>- </a:t>
            </a:r>
            <a:r>
              <a:rPr lang="sk-SK" sz="1100" b="1" dirty="0" err="1">
                <a:effectLst/>
                <a:ea typeface="Times New Roman" panose="02020603050405020304" pitchFamily="18" charset="0"/>
              </a:rPr>
              <a:t>wV</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vlhkosť pôdy, keď rastliny sú trvale nedostatočne zásobené pôdnou vodu a vädnú, odpovedá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4,18</a:t>
            </a:r>
            <a:r>
              <a:rPr lang="sk-SK" sz="1100" dirty="0">
                <a:effectLst/>
                <a:ea typeface="Times New Roman" panose="02020603050405020304" pitchFamily="18" charset="0"/>
              </a:rPr>
              <a:t> (1,5 MPa) sacieho tlaku pôdnej vody</a:t>
            </a:r>
          </a:p>
          <a:p>
            <a:pPr lvl="2">
              <a:spcBef>
                <a:spcPts val="300"/>
              </a:spcBef>
            </a:pPr>
            <a:r>
              <a:rPr lang="sk-SK" sz="1100" b="1" dirty="0">
                <a:ea typeface="Times New Roman" panose="02020603050405020304" pitchFamily="18" charset="0"/>
              </a:rPr>
              <a:t>C)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maximálne ustálenú vlhkosť pôdy (</a:t>
            </a:r>
            <a:r>
              <a:rPr lang="sk-SK" sz="1100" b="1" dirty="0" err="1">
                <a:effectLst/>
                <a:ea typeface="Times New Roman" panose="02020603050405020304" pitchFamily="18" charset="0"/>
              </a:rPr>
              <a:t>vododržnosť</a:t>
            </a:r>
            <a:r>
              <a:rPr lang="sk-SK" sz="1100" b="1" dirty="0">
                <a:effectLst/>
                <a:ea typeface="Times New Roman" panose="02020603050405020304" pitchFamily="18" charset="0"/>
              </a:rPr>
              <a:t>) – i) </a:t>
            </a:r>
            <a:r>
              <a:rPr lang="sk-SK" sz="1100" b="1" i="1" dirty="0">
                <a:effectLst/>
                <a:ea typeface="Times New Roman" panose="02020603050405020304" pitchFamily="18" charset="0"/>
              </a:rPr>
              <a:t>Poľná vodná kapacita </a:t>
            </a:r>
            <a:r>
              <a:rPr lang="sk-SK" sz="1100" i="1" dirty="0">
                <a:effectLst/>
                <a:ea typeface="Times New Roman" panose="02020603050405020304" pitchFamily="18" charset="0"/>
              </a:rPr>
              <a:t>-</a:t>
            </a:r>
            <a:r>
              <a:rPr lang="sk-SK" sz="1100" dirty="0">
                <a:effectLst/>
                <a:ea typeface="Times New Roman" panose="02020603050405020304" pitchFamily="18" charset="0"/>
              </a:rPr>
              <a:t> </a:t>
            </a:r>
            <a:r>
              <a:rPr lang="sk-SK" sz="1100" dirty="0">
                <a:effectLst/>
                <a:ea typeface="Times New Roman" panose="02020603050405020304" pitchFamily="18" charset="0"/>
                <a:sym typeface="Symbol" panose="05050102010706020507" pitchFamily="18" charset="2"/>
              </a:rPr>
              <a:t></a:t>
            </a:r>
            <a:r>
              <a:rPr lang="sk-SK" sz="1100" dirty="0">
                <a:effectLst/>
                <a:ea typeface="Times New Roman" panose="02020603050405020304" pitchFamily="18" charset="0"/>
              </a:rPr>
              <a:t>PK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maximálne množstvo zavesenej vody, ktoré je pôda schopná po úplnom nasýtení dlhší čas udržiavať v kapilárach v celom profile pri vylúčení vplyvu zrážok, výparu a kapilárneho prítoku z podzemnej vody. Pri nasýtení pôdy na poľnú vodnú kapacitu majú rastliny k dispozícii maximálne množstvo vody, pretože</a:t>
            </a:r>
            <a:r>
              <a:rPr lang="sk-SK" sz="1100" b="1" dirty="0">
                <a:effectLst/>
                <a:ea typeface="Times New Roman" panose="02020603050405020304" pitchFamily="18" charset="0"/>
              </a:rPr>
              <a:t> 50-70% pórov je zaplnené vodou</a:t>
            </a:r>
            <a:r>
              <a:rPr lang="sk-SK" sz="1100" dirty="0">
                <a:effectLst/>
                <a:ea typeface="Times New Roman" panose="02020603050405020304" pitchFamily="18" charset="0"/>
              </a:rPr>
              <a:t>. Tento stav odpovedá hodnotám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2,0 - 2,7.</a:t>
            </a:r>
            <a:r>
              <a:rPr lang="sk-SK" sz="1100" dirty="0">
                <a:effectLst/>
                <a:ea typeface="Times New Roman" panose="02020603050405020304" pitchFamily="18" charset="0"/>
              </a:rPr>
              <a:t> </a:t>
            </a:r>
            <a:r>
              <a:rPr lang="sk-SK" sz="1100" dirty="0">
                <a:effectLst/>
                <a:ea typeface="Times New Roman" panose="02020603050405020304" pitchFamily="18" charset="0"/>
                <a:sym typeface="Symbol" panose="05050102010706020507" pitchFamily="18" charset="2"/>
              </a:rPr>
              <a:t></a:t>
            </a:r>
            <a:r>
              <a:rPr lang="sk-SK" sz="1100" dirty="0">
                <a:effectLst/>
                <a:ea typeface="Times New Roman" panose="02020603050405020304" pitchFamily="18" charset="0"/>
              </a:rPr>
              <a:t>PK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jediným </a:t>
            </a:r>
            <a:r>
              <a:rPr lang="sk-SK" sz="1100" i="1" dirty="0" err="1">
                <a:effectLst/>
                <a:ea typeface="Times New Roman" panose="02020603050405020304" pitchFamily="18" charset="0"/>
              </a:rPr>
              <a:t>hydrolimitom</a:t>
            </a:r>
            <a:r>
              <a:rPr lang="sk-SK" sz="1100" dirty="0">
                <a:effectLst/>
                <a:ea typeface="Times New Roman" panose="02020603050405020304" pitchFamily="18" charset="0"/>
              </a:rPr>
              <a:t>, ktorý sa stanovuje pre celý pôdny profil a charakterizuje tak nielen ustálené stavy vlhkosti v rôznych hĺbkach profilu, ale i ich súvislosť, vyplývajúcu zo stavby a vlastností prirodzeného pôdneho profilu. Poľná vodná kapacita vyjadruje skutočné pomery zadržania vody v konkrétnej pôde, a tým sa stáva najcharakteristickejšou veličinou </a:t>
            </a:r>
            <a:r>
              <a:rPr lang="sk-SK" sz="1100" dirty="0" err="1">
                <a:effectLst/>
                <a:ea typeface="Times New Roman" panose="02020603050405020304" pitchFamily="18" charset="0"/>
              </a:rPr>
              <a:t>vododržnosti</a:t>
            </a:r>
            <a:r>
              <a:rPr lang="sk-SK" sz="1100" dirty="0">
                <a:effectLst/>
                <a:ea typeface="Times New Roman" panose="02020603050405020304" pitchFamily="18" charset="0"/>
              </a:rPr>
              <a:t> pôdy.</a:t>
            </a:r>
          </a:p>
        </p:txBody>
      </p:sp>
    </p:spTree>
    <p:extLst>
      <p:ext uri="{BB962C8B-B14F-4D97-AF65-F5344CB8AC3E}">
        <p14:creationId xmlns:p14="http://schemas.microsoft.com/office/powerpoint/2010/main" val="38247168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BB3CE-ED21-8BA0-4304-DBC8DA19057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A16A0FA-5BAF-E7D0-A3C5-55C47C815301}"/>
              </a:ext>
            </a:extLst>
          </p:cNvPr>
          <p:cNvSpPr>
            <a:spLocks noGrp="1"/>
          </p:cNvSpPr>
          <p:nvPr>
            <p:ph type="title"/>
          </p:nvPr>
        </p:nvSpPr>
        <p:spPr>
          <a:xfrm>
            <a:off x="391297" y="251750"/>
            <a:ext cx="10119674" cy="694812"/>
          </a:xfrm>
        </p:spPr>
        <p:txBody>
          <a:bodyPr>
            <a:normAutofit/>
          </a:bodyPr>
          <a:lstStyle/>
          <a:p>
            <a:r>
              <a:rPr lang="sk-SK" sz="3200" b="1" dirty="0"/>
              <a:t>Fyziologická účinnosť a prístupnosť pôdnej vody</a:t>
            </a:r>
          </a:p>
        </p:txBody>
      </p:sp>
      <p:sp>
        <p:nvSpPr>
          <p:cNvPr id="7" name="Zástupný objekt pre obsah 2">
            <a:extLst>
              <a:ext uri="{FF2B5EF4-FFF2-40B4-BE49-F238E27FC236}">
                <a16:creationId xmlns:a16="http://schemas.microsoft.com/office/drawing/2014/main" id="{4DBF86B9-3A32-3548-79DE-C29D07E307BA}"/>
              </a:ext>
            </a:extLst>
          </p:cNvPr>
          <p:cNvSpPr>
            <a:spLocks noGrp="1"/>
          </p:cNvSpPr>
          <p:nvPr>
            <p:ph idx="1"/>
          </p:nvPr>
        </p:nvSpPr>
        <p:spPr>
          <a:xfrm>
            <a:off x="391297" y="861060"/>
            <a:ext cx="11046323" cy="5746712"/>
          </a:xfrm>
        </p:spPr>
        <p:txBody>
          <a:bodyPr>
            <a:noAutofit/>
          </a:bodyPr>
          <a:lstStyle/>
          <a:p>
            <a:pPr>
              <a:lnSpc>
                <a:spcPct val="150000"/>
              </a:lnSpc>
            </a:pPr>
            <a:r>
              <a:rPr lang="sk-SK" sz="1400" dirty="0">
                <a:effectLst/>
                <a:ea typeface="Times New Roman" panose="02020603050405020304" pitchFamily="18" charset="0"/>
              </a:rPr>
              <a:t>Dôležitou charakteristikou pôdnej vody je okrem energetickej väzby a pohybu </a:t>
            </a:r>
            <a:br>
              <a:rPr lang="sk-SK" sz="1400" dirty="0">
                <a:effectLst/>
                <a:ea typeface="Times New Roman" panose="02020603050405020304" pitchFamily="18" charset="0"/>
              </a:rPr>
            </a:br>
            <a:r>
              <a:rPr lang="sk-SK" sz="1400" dirty="0">
                <a:effectLst/>
                <a:ea typeface="Times New Roman" panose="02020603050405020304" pitchFamily="18" charset="0"/>
              </a:rPr>
              <a:t>aj jej fyziologická účinnosť a prístupnosť.</a:t>
            </a:r>
          </a:p>
          <a:p>
            <a:pPr>
              <a:lnSpc>
                <a:spcPct val="150000"/>
              </a:lnSpc>
            </a:pPr>
            <a:r>
              <a:rPr lang="sk-SK" sz="1400" dirty="0">
                <a:effectLst/>
                <a:ea typeface="Times New Roman" panose="02020603050405020304" pitchFamily="18" charset="0"/>
              </a:rPr>
              <a:t>Z hľadiska fyziologickej účinnosti pôdnej vody, ktorá závisí od schopnosti pôd uvoľňovať vodu pre potreby rastlín, rozlišujeme fyziologicky </a:t>
            </a:r>
            <a:r>
              <a:rPr lang="sk-SK" sz="1400" b="1" dirty="0">
                <a:effectLst/>
                <a:ea typeface="Times New Roman" panose="02020603050405020304" pitchFamily="18" charset="0"/>
              </a:rPr>
              <a:t>užitočnú a mŕtvu vodu</a:t>
            </a:r>
            <a:r>
              <a:rPr lang="sk-SK" sz="1400" dirty="0">
                <a:effectLst/>
                <a:ea typeface="Times New Roman" panose="02020603050405020304" pitchFamily="18" charset="0"/>
              </a:rPr>
              <a:t>. Podľa pevnosti väzby a pohyblivosti vody v pôde vo vzťahu k rastlinám, rozlišujeme statickú a dynamickú prístupnosť. </a:t>
            </a:r>
            <a:r>
              <a:rPr lang="sk-SK" sz="1400" b="1" dirty="0">
                <a:effectLst/>
                <a:ea typeface="Times New Roman" panose="02020603050405020304" pitchFamily="18" charset="0"/>
              </a:rPr>
              <a:t>Staticky prístupnou</a:t>
            </a:r>
            <a:r>
              <a:rPr lang="sk-SK" sz="1400" dirty="0">
                <a:effectLst/>
                <a:ea typeface="Times New Roman" panose="02020603050405020304" pitchFamily="18" charset="0"/>
              </a:rPr>
              <a:t> nazývame tú časť prístupnej vody, ktorú môžu koreňové vlásky odoberať z pôdnych častíc</a:t>
            </a:r>
            <a:r>
              <a:rPr lang="sk-SK" sz="1400" b="1" dirty="0">
                <a:effectLst/>
                <a:ea typeface="Times New Roman" panose="02020603050405020304" pitchFamily="18" charset="0"/>
              </a:rPr>
              <a:t> priamo</a:t>
            </a:r>
            <a:r>
              <a:rPr lang="sk-SK" sz="1400" dirty="0">
                <a:effectLst/>
                <a:ea typeface="Times New Roman" panose="02020603050405020304" pitchFamily="18" charset="0"/>
              </a:rPr>
              <a:t>. </a:t>
            </a:r>
            <a:r>
              <a:rPr lang="sk-SK" sz="1400" b="1" dirty="0">
                <a:effectLst/>
                <a:ea typeface="Times New Roman" panose="02020603050405020304" pitchFamily="18" charset="0"/>
              </a:rPr>
              <a:t>Dynamicky prístupnú</a:t>
            </a:r>
            <a:r>
              <a:rPr lang="sk-SK" sz="1400" dirty="0">
                <a:effectLst/>
                <a:ea typeface="Times New Roman" panose="02020603050405020304" pitchFamily="18" charset="0"/>
              </a:rPr>
              <a:t> nazývame tú časť využiteľnej vlahy, ktorú je pôda schopná privádzať ku koreňom rastlín v dostatočnom množstve. Túto schopnosť určuje pomer pevnosti väzby vody v pôde a sacej sily pôdy k sacej sile koreňov rastlín. </a:t>
            </a:r>
          </a:p>
          <a:p>
            <a:pPr>
              <a:lnSpc>
                <a:spcPct val="150000"/>
              </a:lnSpc>
            </a:pPr>
            <a:r>
              <a:rPr lang="sk-SK" sz="1400" dirty="0">
                <a:effectLst/>
                <a:ea typeface="Times New Roman" panose="02020603050405020304" pitchFamily="18" charset="0"/>
              </a:rPr>
              <a:t>Podľa fyziologickej prístupnosti vody rozlišuje RODE (1960) nasledovné kategórie:</a:t>
            </a:r>
          </a:p>
          <a:p>
            <a:pPr lvl="1" indent="-342900">
              <a:lnSpc>
                <a:spcPct val="150000"/>
              </a:lnSpc>
              <a:buFont typeface="Wingdings" panose="05000000000000000000" pitchFamily="2" charset="2"/>
              <a:buChar char=""/>
              <a:tabLst>
                <a:tab pos="288290" algn="l"/>
              </a:tabLst>
            </a:pPr>
            <a:r>
              <a:rPr lang="sk-SK" sz="1050" b="1" dirty="0">
                <a:effectLst/>
                <a:ea typeface="Times New Roman" panose="02020603050405020304" pitchFamily="18" charset="0"/>
              </a:rPr>
              <a:t>Mŕtva zásoba vody v pôde</a:t>
            </a:r>
            <a:r>
              <a:rPr lang="sk-SK" sz="1050" dirty="0">
                <a:effectLst/>
                <a:ea typeface="Times New Roman" panose="02020603050405020304" pitchFamily="18" charset="0"/>
              </a:rPr>
              <a:t> - rastlinám neprístupná</a:t>
            </a:r>
          </a:p>
          <a:p>
            <a:pPr lvl="1" indent="-342900">
              <a:lnSpc>
                <a:spcPct val="150000"/>
              </a:lnSpc>
              <a:buFont typeface="Wingdings" panose="05000000000000000000" pitchFamily="2" charset="2"/>
              <a:buChar char=""/>
              <a:tabLst>
                <a:tab pos="288290" algn="l"/>
              </a:tabLst>
            </a:pPr>
            <a:r>
              <a:rPr lang="sk-SK" sz="1050" b="1" dirty="0">
                <a:effectLst/>
                <a:ea typeface="Times New Roman" panose="02020603050405020304" pitchFamily="18" charset="0"/>
              </a:rPr>
              <a:t>Veľmi ťažko prístupná voda -</a:t>
            </a:r>
            <a:r>
              <a:rPr lang="sk-SK" sz="1050" dirty="0">
                <a:effectLst/>
                <a:ea typeface="Times New Roman" panose="02020603050405020304" pitchFamily="18" charset="0"/>
              </a:rPr>
              <a:t> rastliny prejavujú výrazné príznaky nedostatku vlahy, i keď úplne neodumierajú (</a:t>
            </a:r>
            <a:r>
              <a:rPr lang="sk-SK" sz="1050" dirty="0" err="1">
                <a:effectLst/>
                <a:ea typeface="Times New Roman" panose="02020603050405020304" pitchFamily="18" charset="0"/>
              </a:rPr>
              <a:t>wV</a:t>
            </a:r>
            <a:r>
              <a:rPr lang="sk-SK" sz="1050" dirty="0">
                <a:effectLst/>
                <a:ea typeface="Times New Roman" panose="02020603050405020304" pitchFamily="18" charset="0"/>
              </a:rPr>
              <a:t>, </a:t>
            </a:r>
            <a:r>
              <a:rPr lang="sk-SK" sz="1050" dirty="0" err="1">
                <a:effectLst/>
                <a:ea typeface="Times New Roman" panose="02020603050405020304" pitchFamily="18" charset="0"/>
              </a:rPr>
              <a:t>wTV</a:t>
            </a:r>
            <a:r>
              <a:rPr lang="sk-SK" sz="1050" dirty="0">
                <a:effectLst/>
                <a:ea typeface="Times New Roman" panose="02020603050405020304" pitchFamily="18" charset="0"/>
              </a:rPr>
              <a:t>)</a:t>
            </a:r>
          </a:p>
          <a:p>
            <a:pPr lvl="1" indent="-342900">
              <a:lnSpc>
                <a:spcPct val="150000"/>
              </a:lnSpc>
              <a:buFont typeface="Wingdings" panose="05000000000000000000" pitchFamily="2" charset="2"/>
              <a:buChar char=""/>
              <a:tabLst>
                <a:tab pos="288290" algn="l"/>
              </a:tabLst>
            </a:pPr>
            <a:r>
              <a:rPr lang="sk-SK" sz="1050" b="1" dirty="0">
                <a:effectLst/>
                <a:ea typeface="Times New Roman" panose="02020603050405020304" pitchFamily="18" charset="0"/>
              </a:rPr>
              <a:t>Ťažko prístupná voda</a:t>
            </a:r>
            <a:r>
              <a:rPr lang="sk-SK" sz="1050" dirty="0">
                <a:effectLst/>
                <a:ea typeface="Times New Roman" panose="02020603050405020304" pitchFamily="18" charset="0"/>
              </a:rPr>
              <a:t> - rastliny nejavia príznaky nedostatku vlahy, ale dávajú nízke úrody (</a:t>
            </a:r>
            <a:r>
              <a:rPr lang="sk-SK" sz="1050" dirty="0" err="1">
                <a:effectLst/>
                <a:ea typeface="Times New Roman" panose="02020603050405020304" pitchFamily="18" charset="0"/>
              </a:rPr>
              <a:t>wSD</a:t>
            </a:r>
            <a:r>
              <a:rPr lang="sk-SK" sz="1050" dirty="0">
                <a:effectLst/>
                <a:ea typeface="Times New Roman" panose="02020603050405020304" pitchFamily="18" charset="0"/>
              </a:rPr>
              <a:t>)</a:t>
            </a:r>
          </a:p>
          <a:p>
            <a:pPr lvl="1" indent="-342900">
              <a:lnSpc>
                <a:spcPct val="150000"/>
              </a:lnSpc>
              <a:buFont typeface="Wingdings" panose="05000000000000000000" pitchFamily="2" charset="2"/>
              <a:buChar char=""/>
              <a:tabLst>
                <a:tab pos="288290" algn="l"/>
              </a:tabLst>
            </a:pPr>
            <a:r>
              <a:rPr lang="sk-SK" sz="1050" b="1" dirty="0">
                <a:effectLst/>
                <a:ea typeface="Times New Roman" panose="02020603050405020304" pitchFamily="18" charset="0"/>
              </a:rPr>
              <a:t>Ľahko prístupná voda</a:t>
            </a:r>
            <a:r>
              <a:rPr lang="sk-SK" sz="1050" dirty="0">
                <a:effectLst/>
                <a:ea typeface="Times New Roman" panose="02020603050405020304" pitchFamily="18" charset="0"/>
              </a:rPr>
              <a:t> - rastliny ju môžu prijímať a plne využiť na tvorbu úrody. Prebytočná voda však spôsobuje obmedzovanie prístupu kyslíka ku koreňom, čím sa znižuje dýchanie rastlín, a tým úmerne i množstvo vody</a:t>
            </a:r>
          </a:p>
          <a:p>
            <a:pPr>
              <a:lnSpc>
                <a:spcPct val="150000"/>
              </a:lnSpc>
            </a:pPr>
            <a:r>
              <a:rPr lang="sk-SK" sz="1400" dirty="0">
                <a:effectLst/>
                <a:ea typeface="Times New Roman" panose="02020603050405020304" pitchFamily="18" charset="0"/>
              </a:rPr>
              <a:t>Poznanie režimu vlhkosti pôd je prvoradým problémom predovšetkým v podmienkach závlahového hospodárstva. Pri zameraní sa na najefektívnejšie využívanie pôdnej vody v záujme dosiahnutia vysokých úrod, nemožno sa uspokojiť len so sledovaním množstva vody v pôde</a:t>
            </a:r>
          </a:p>
        </p:txBody>
      </p:sp>
    </p:spTree>
    <p:extLst>
      <p:ext uri="{BB962C8B-B14F-4D97-AF65-F5344CB8AC3E}">
        <p14:creationId xmlns:p14="http://schemas.microsoft.com/office/powerpoint/2010/main" val="1018359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9C494-F383-1237-ECC7-4D82B495127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D0109A7-52B3-480C-B1B7-DB524FD7B420}"/>
              </a:ext>
            </a:extLst>
          </p:cNvPr>
          <p:cNvSpPr>
            <a:spLocks noGrp="1"/>
          </p:cNvSpPr>
          <p:nvPr>
            <p:ph type="title"/>
          </p:nvPr>
        </p:nvSpPr>
        <p:spPr>
          <a:xfrm>
            <a:off x="391297" y="251750"/>
            <a:ext cx="10119674" cy="694812"/>
          </a:xfrm>
        </p:spPr>
        <p:txBody>
          <a:bodyPr>
            <a:normAutofit/>
          </a:bodyPr>
          <a:lstStyle/>
          <a:p>
            <a:r>
              <a:rPr lang="sk-SK" sz="3200" b="1" dirty="0"/>
              <a:t>Priepustnosť pôdy pre vodu</a:t>
            </a:r>
          </a:p>
        </p:txBody>
      </p:sp>
      <p:sp>
        <p:nvSpPr>
          <p:cNvPr id="7" name="Zástupný objekt pre obsah 2">
            <a:extLst>
              <a:ext uri="{FF2B5EF4-FFF2-40B4-BE49-F238E27FC236}">
                <a16:creationId xmlns:a16="http://schemas.microsoft.com/office/drawing/2014/main" id="{17CB5FE2-999D-21E1-6124-6448D7AA7E46}"/>
              </a:ext>
            </a:extLst>
          </p:cNvPr>
          <p:cNvSpPr>
            <a:spLocks noGrp="1"/>
          </p:cNvSpPr>
          <p:nvPr>
            <p:ph idx="1"/>
          </p:nvPr>
        </p:nvSpPr>
        <p:spPr>
          <a:xfrm>
            <a:off x="391297" y="1028700"/>
            <a:ext cx="11046323" cy="5579072"/>
          </a:xfrm>
        </p:spPr>
        <p:txBody>
          <a:bodyPr>
            <a:noAutofit/>
          </a:bodyPr>
          <a:lstStyle/>
          <a:p>
            <a:pPr>
              <a:lnSpc>
                <a:spcPct val="150000"/>
              </a:lnSpc>
            </a:pPr>
            <a:r>
              <a:rPr lang="sk-SK" sz="1200" dirty="0">
                <a:effectLst/>
                <a:latin typeface="+mn-lt"/>
                <a:ea typeface="Times New Roman" panose="02020603050405020304" pitchFamily="18" charset="0"/>
              </a:rPr>
              <a:t>Premiestňovanie vody v pôde sa pokladá za normálny jav. Tento pohyb je vyvolávaný rôznymi silami, ktoré na pôdnu vodu pôsobia nepretržite. Pohyb pôdnej vody prúdením môže sa uskutočňovať vo forme plynnej alebo kvapalnej.</a:t>
            </a:r>
          </a:p>
          <a:p>
            <a:pPr>
              <a:lnSpc>
                <a:spcPct val="150000"/>
              </a:lnSpc>
            </a:pPr>
            <a:r>
              <a:rPr lang="sk-SK" sz="1200" dirty="0">
                <a:effectLst/>
                <a:latin typeface="+mn-lt"/>
                <a:ea typeface="Times New Roman" panose="02020603050405020304" pitchFamily="18" charset="0"/>
              </a:rPr>
              <a:t>V závislosti od vlhkosti pôdy, skupenstva pohybujúcej sa vody a druhu síl, ktoré spôsobujú pohyb, poznáme niekoľko odlišujúcich sa navzájom pohybov ako </a:t>
            </a:r>
            <a:r>
              <a:rPr lang="sk-SK" sz="1200" b="1" dirty="0">
                <a:effectLst/>
                <a:latin typeface="+mn-lt"/>
                <a:ea typeface="Times New Roman" panose="02020603050405020304" pitchFamily="18" charset="0"/>
              </a:rPr>
              <a:t>kapilárny, </a:t>
            </a:r>
            <a:r>
              <a:rPr lang="sk-SK" sz="1200" b="1" dirty="0" err="1">
                <a:effectLst/>
                <a:latin typeface="+mn-lt"/>
                <a:ea typeface="Times New Roman" panose="02020603050405020304" pitchFamily="18" charset="0"/>
              </a:rPr>
              <a:t>osmotický</a:t>
            </a:r>
            <a:r>
              <a:rPr lang="sk-SK" sz="1200" b="1" dirty="0">
                <a:effectLst/>
                <a:latin typeface="+mn-lt"/>
                <a:ea typeface="Times New Roman" panose="02020603050405020304" pitchFamily="18" charset="0"/>
              </a:rPr>
              <a:t>, gravitačný filtračný</a:t>
            </a:r>
            <a:r>
              <a:rPr lang="sk-SK" sz="1200" dirty="0">
                <a:effectLst/>
                <a:latin typeface="+mn-lt"/>
                <a:ea typeface="Times New Roman" panose="02020603050405020304" pitchFamily="18" charset="0"/>
              </a:rPr>
              <a:t> a iné. Pohybovú rýchlosť každého z nich je možno vyjadriť samostatným vzťahom. .</a:t>
            </a:r>
          </a:p>
          <a:p>
            <a:pPr>
              <a:lnSpc>
                <a:spcPct val="150000"/>
              </a:lnSpc>
            </a:pPr>
            <a:r>
              <a:rPr lang="sk-SK" sz="1200" b="1" dirty="0">
                <a:effectLst/>
                <a:latin typeface="+mn-lt"/>
                <a:ea typeface="Times New Roman" panose="02020603050405020304" pitchFamily="18" charset="0"/>
              </a:rPr>
              <a:t>Najjednoduchším</a:t>
            </a:r>
            <a:r>
              <a:rPr lang="sk-SK" sz="1200" dirty="0">
                <a:effectLst/>
                <a:latin typeface="+mn-lt"/>
                <a:ea typeface="Times New Roman" panose="02020603050405020304" pitchFamily="18" charset="0"/>
              </a:rPr>
              <a:t> druhom pohybu pôdnej vlahy z hľadiska pôsobenia síl v pôde je </a:t>
            </a:r>
            <a:r>
              <a:rPr lang="sk-SK" sz="1200" b="1" dirty="0">
                <a:effectLst/>
                <a:latin typeface="+mn-lt"/>
                <a:ea typeface="Times New Roman" panose="02020603050405020304" pitchFamily="18" charset="0"/>
              </a:rPr>
              <a:t>filtračný pohyb</a:t>
            </a:r>
            <a:r>
              <a:rPr lang="sk-SK" sz="1200" dirty="0">
                <a:effectLst/>
                <a:latin typeface="+mn-lt"/>
                <a:ea typeface="Times New Roman" panose="02020603050405020304" pitchFamily="18" charset="0"/>
              </a:rPr>
              <a:t>. K filtračnému pohybu dochádza v nasýtenej zemine, takže v oblasti pohybu nepôsobia </a:t>
            </a:r>
            <a:r>
              <a:rPr lang="sk-SK" sz="1200" dirty="0" err="1">
                <a:effectLst/>
                <a:latin typeface="+mn-lt"/>
                <a:ea typeface="Times New Roman" panose="02020603050405020304" pitchFamily="18" charset="0"/>
              </a:rPr>
              <a:t>meniskové</a:t>
            </a:r>
            <a:r>
              <a:rPr lang="sk-SK" sz="1200" dirty="0">
                <a:effectLst/>
                <a:latin typeface="+mn-lt"/>
                <a:ea typeface="Times New Roman" panose="02020603050405020304" pitchFamily="18" charset="0"/>
              </a:rPr>
              <a:t> sily.</a:t>
            </a:r>
          </a:p>
          <a:p>
            <a:pPr>
              <a:lnSpc>
                <a:spcPct val="150000"/>
              </a:lnSpc>
            </a:pPr>
            <a:r>
              <a:rPr lang="sk-SK" sz="1200" dirty="0">
                <a:effectLst/>
                <a:latin typeface="+mn-lt"/>
                <a:ea typeface="Times New Roman" panose="02020603050405020304" pitchFamily="18" charset="0"/>
              </a:rPr>
              <a:t>Pôdna voda sa môže v pôde pohybovať buď v prostredí vodou úplne nasýtenom alebo prostredí len čiastočne nasýtenom vodou. Prvý prípad je ľahšie riešiteľný. V druhom prípade riešenie je komplikovanejšie, jednak koexistujúcim pohybom vody vo fáze kvapalnej a plynnej, jednak tým, že na stupni nasýtenia prostredia je závislá pohyblivosť pôdnej vody.</a:t>
            </a:r>
          </a:p>
          <a:p>
            <a:pPr>
              <a:lnSpc>
                <a:spcPct val="150000"/>
              </a:lnSpc>
            </a:pPr>
            <a:r>
              <a:rPr lang="sk-SK" sz="1200" b="1" dirty="0">
                <a:effectLst/>
                <a:latin typeface="+mn-lt"/>
                <a:ea typeface="Times New Roman" panose="02020603050405020304" pitchFamily="18" charset="0"/>
              </a:rPr>
              <a:t>Ďalším</a:t>
            </a:r>
            <a:r>
              <a:rPr lang="sk-SK" sz="1200" dirty="0">
                <a:effectLst/>
                <a:latin typeface="+mn-lt"/>
                <a:ea typeface="Times New Roman" panose="02020603050405020304" pitchFamily="18" charset="0"/>
              </a:rPr>
              <a:t> druhom pohybu vody v zemine, ktorý hrá významnú úlohu vo vodnom režime pôdy, je </a:t>
            </a:r>
            <a:r>
              <a:rPr lang="sk-SK" sz="1200" b="1" dirty="0">
                <a:effectLst/>
                <a:latin typeface="+mn-lt"/>
                <a:ea typeface="Times New Roman" panose="02020603050405020304" pitchFamily="18" charset="0"/>
              </a:rPr>
              <a:t>infiltrácia</a:t>
            </a:r>
            <a:r>
              <a:rPr lang="sk-SK" sz="1200" dirty="0">
                <a:effectLst/>
                <a:latin typeface="+mn-lt"/>
                <a:ea typeface="Times New Roman" panose="02020603050405020304" pitchFamily="18" charset="0"/>
              </a:rPr>
              <a:t> vody do pôdy. Pri tomto pohybe spolupôsobia gravitačné kapilárne sily a pri veľmi nízkych vlhkostiach pôdy aj sily adsorpčné, v prípade veľkej koncentrácie pôdneho roztoku aj </a:t>
            </a:r>
            <a:r>
              <a:rPr lang="sk-SK" sz="1200" dirty="0" err="1">
                <a:effectLst/>
                <a:latin typeface="+mn-lt"/>
                <a:ea typeface="Times New Roman" panose="02020603050405020304" pitchFamily="18" charset="0"/>
              </a:rPr>
              <a:t>osmotické</a:t>
            </a:r>
            <a:r>
              <a:rPr lang="sk-SK" sz="1200" dirty="0">
                <a:effectLst/>
                <a:latin typeface="+mn-lt"/>
                <a:ea typeface="Times New Roman" panose="02020603050405020304" pitchFamily="18" charset="0"/>
              </a:rPr>
              <a:t> sily.</a:t>
            </a:r>
          </a:p>
          <a:p>
            <a:pPr>
              <a:lnSpc>
                <a:spcPct val="150000"/>
              </a:lnSpc>
            </a:pPr>
            <a:r>
              <a:rPr lang="sk-SK" sz="1200" b="1" dirty="0">
                <a:effectLst/>
                <a:latin typeface="+mn-lt"/>
                <a:ea typeface="Times New Roman" panose="02020603050405020304" pitchFamily="18" charset="0"/>
              </a:rPr>
              <a:t>Množstvo vody, ktoré vsiakne do pôdy </a:t>
            </a:r>
            <a:r>
              <a:rPr lang="sk-SK" sz="1200" dirty="0">
                <a:effectLst/>
                <a:latin typeface="+mn-lt"/>
                <a:ea typeface="Times New Roman" panose="02020603050405020304" pitchFamily="18" charset="0"/>
              </a:rPr>
              <a:t>za jednotku času, nazývame</a:t>
            </a:r>
            <a:r>
              <a:rPr lang="sk-SK" sz="1200" i="1" dirty="0">
                <a:effectLst/>
                <a:latin typeface="+mn-lt"/>
                <a:ea typeface="Times New Roman" panose="02020603050405020304" pitchFamily="18" charset="0"/>
              </a:rPr>
              <a:t> </a:t>
            </a:r>
            <a:r>
              <a:rPr lang="sk-SK" sz="1200" b="1" i="1" dirty="0">
                <a:effectLst/>
                <a:latin typeface="+mn-lt"/>
                <a:ea typeface="Times New Roman" panose="02020603050405020304" pitchFamily="18" charset="0"/>
              </a:rPr>
              <a:t>intenzitou</a:t>
            </a:r>
            <a:r>
              <a:rPr lang="sk-SK" sz="1200" dirty="0">
                <a:effectLst/>
                <a:latin typeface="+mn-lt"/>
                <a:ea typeface="Times New Roman" panose="02020603050405020304" pitchFamily="18" charset="0"/>
              </a:rPr>
              <a:t>, alebo </a:t>
            </a:r>
            <a:r>
              <a:rPr lang="sk-SK" sz="1200" b="1" i="1" dirty="0">
                <a:effectLst/>
                <a:latin typeface="+mn-lt"/>
                <a:ea typeface="Times New Roman" panose="02020603050405020304" pitchFamily="18" charset="0"/>
              </a:rPr>
              <a:t>rýchlosťou</a:t>
            </a:r>
            <a:r>
              <a:rPr lang="sk-SK" sz="1200" b="1" dirty="0">
                <a:effectLst/>
                <a:latin typeface="+mn-lt"/>
                <a:ea typeface="Times New Roman" panose="02020603050405020304" pitchFamily="18" charset="0"/>
              </a:rPr>
              <a:t> infiltrácie</a:t>
            </a:r>
            <a:r>
              <a:rPr lang="sk-SK" sz="1200" dirty="0">
                <a:effectLst/>
                <a:latin typeface="+mn-lt"/>
                <a:ea typeface="Times New Roman" panose="02020603050405020304" pitchFamily="18" charset="0"/>
              </a:rPr>
              <a:t>. Ako jednotka sa používa </a:t>
            </a:r>
            <a:r>
              <a:rPr lang="sk-SK" sz="1200" b="1" dirty="0">
                <a:effectLst/>
                <a:latin typeface="+mn-lt"/>
                <a:ea typeface="Times New Roman" panose="02020603050405020304" pitchFamily="18" charset="0"/>
              </a:rPr>
              <a:t>mm.min</a:t>
            </a:r>
            <a:r>
              <a:rPr lang="sk-SK" sz="1200" b="1" baseline="30000" dirty="0">
                <a:effectLst/>
                <a:latin typeface="+mn-lt"/>
                <a:ea typeface="Times New Roman" panose="02020603050405020304" pitchFamily="18" charset="0"/>
              </a:rPr>
              <a:t>-1</a:t>
            </a:r>
            <a:r>
              <a:rPr lang="sk-SK" sz="1200" dirty="0">
                <a:effectLst/>
                <a:latin typeface="+mn-lt"/>
                <a:ea typeface="Times New Roman" panose="02020603050405020304" pitchFamily="18" charset="0"/>
              </a:rPr>
              <a:t> Intenzita infiltrácie závisí od intenzity zrážok a od množstva dodanej vody</a:t>
            </a:r>
          </a:p>
          <a:p>
            <a:pPr>
              <a:lnSpc>
                <a:spcPct val="150000"/>
              </a:lnSpc>
            </a:pPr>
            <a:r>
              <a:rPr lang="sk-SK" sz="1200" dirty="0">
                <a:effectLst/>
                <a:latin typeface="+mn-lt"/>
                <a:ea typeface="Times New Roman" panose="02020603050405020304" pitchFamily="18" charset="0"/>
              </a:rPr>
              <a:t>Priebeh infiltrácie závisí od počiatočnej vlhkosti pôdy, od obsahu vzduchu uzavretého vsakujúcou vodou do pôdy, </a:t>
            </a:r>
            <a:r>
              <a:rPr lang="sk-SK" sz="1200" dirty="0" err="1">
                <a:effectLst/>
                <a:latin typeface="+mn-lt"/>
                <a:ea typeface="Times New Roman" panose="02020603050405020304" pitchFamily="18" charset="0"/>
              </a:rPr>
              <a:t>vodoodolnosti</a:t>
            </a:r>
            <a:r>
              <a:rPr lang="sk-SK" sz="1200" dirty="0">
                <a:effectLst/>
                <a:latin typeface="+mn-lt"/>
                <a:ea typeface="Times New Roman" panose="02020603050405020304" pitchFamily="18" charset="0"/>
              </a:rPr>
              <a:t> agregátov, množstva </a:t>
            </a:r>
            <a:r>
              <a:rPr lang="sk-SK" sz="1200" dirty="0" err="1">
                <a:effectLst/>
                <a:latin typeface="+mn-lt"/>
                <a:ea typeface="Times New Roman" panose="02020603050405020304" pitchFamily="18" charset="0"/>
              </a:rPr>
              <a:t>pseudoagregátov</a:t>
            </a:r>
            <a:r>
              <a:rPr lang="sk-SK" sz="1200" dirty="0">
                <a:effectLst/>
                <a:latin typeface="+mn-lt"/>
                <a:ea typeface="Times New Roman" panose="02020603050405020304" pitchFamily="18" charset="0"/>
              </a:rPr>
              <a:t>, od objemu voľných pórov a od nekapilárnych pórov. Pri </a:t>
            </a:r>
            <a:r>
              <a:rPr lang="sk-SK" sz="1200" dirty="0" err="1">
                <a:effectLst/>
                <a:latin typeface="+mn-lt"/>
                <a:ea typeface="Times New Roman" panose="02020603050405020304" pitchFamily="18" charset="0"/>
              </a:rPr>
              <a:t>vsaku</a:t>
            </a:r>
            <a:r>
              <a:rPr lang="sk-SK" sz="1200" dirty="0">
                <a:effectLst/>
                <a:latin typeface="+mn-lt"/>
                <a:ea typeface="Times New Roman" panose="02020603050405020304" pitchFamily="18" charset="0"/>
              </a:rPr>
              <a:t> vody do pôdy sa pohybuje nielen vsakujúca voda v hrubých nekapilárnych póroch, ale dochádza aj k postupnému pohybu kapilárnej vody, ktorú pôda obsahovala už pred vsakovaním.</a:t>
            </a:r>
          </a:p>
          <a:p>
            <a:pPr>
              <a:lnSpc>
                <a:spcPct val="150000"/>
              </a:lnSpc>
            </a:pPr>
            <a:endParaRPr lang="sk-SK" sz="1200" dirty="0">
              <a:effectLst/>
              <a:latin typeface="+mn-lt"/>
              <a:ea typeface="Times New Roman" panose="02020603050405020304" pitchFamily="18" charset="0"/>
            </a:endParaRPr>
          </a:p>
        </p:txBody>
      </p:sp>
    </p:spTree>
    <p:extLst>
      <p:ext uri="{BB962C8B-B14F-4D97-AF65-F5344CB8AC3E}">
        <p14:creationId xmlns:p14="http://schemas.microsoft.com/office/powerpoint/2010/main" val="6145889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7F910-A27B-6397-E96A-D20F3C6F204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CA3890-F10D-E497-C6A2-CA11F35121D4}"/>
              </a:ext>
            </a:extLst>
          </p:cNvPr>
          <p:cNvSpPr>
            <a:spLocks noGrp="1"/>
          </p:cNvSpPr>
          <p:nvPr>
            <p:ph type="title"/>
          </p:nvPr>
        </p:nvSpPr>
        <p:spPr>
          <a:xfrm>
            <a:off x="391297" y="251750"/>
            <a:ext cx="10119674" cy="694812"/>
          </a:xfrm>
        </p:spPr>
        <p:txBody>
          <a:bodyPr>
            <a:normAutofit/>
          </a:bodyPr>
          <a:lstStyle/>
          <a:p>
            <a:r>
              <a:rPr lang="sk-SK" sz="3200" b="1" dirty="0"/>
              <a:t>Vodný režim pôd</a:t>
            </a:r>
          </a:p>
        </p:txBody>
      </p:sp>
      <p:sp>
        <p:nvSpPr>
          <p:cNvPr id="7" name="Zástupný objekt pre obsah 2">
            <a:extLst>
              <a:ext uri="{FF2B5EF4-FFF2-40B4-BE49-F238E27FC236}">
                <a16:creationId xmlns:a16="http://schemas.microsoft.com/office/drawing/2014/main" id="{A8DDF983-F7F7-71A3-090F-6AE4C4262A78}"/>
              </a:ext>
            </a:extLst>
          </p:cNvPr>
          <p:cNvSpPr>
            <a:spLocks noGrp="1"/>
          </p:cNvSpPr>
          <p:nvPr>
            <p:ph idx="1"/>
          </p:nvPr>
        </p:nvSpPr>
        <p:spPr>
          <a:xfrm>
            <a:off x="391297" y="883920"/>
            <a:ext cx="11351123" cy="5723852"/>
          </a:xfrm>
        </p:spPr>
        <p:txBody>
          <a:bodyPr>
            <a:noAutofit/>
          </a:bodyPr>
          <a:lstStyle/>
          <a:p>
            <a:r>
              <a:rPr lang="sk-SK" sz="1200" dirty="0">
                <a:effectLst/>
                <a:ea typeface="Times New Roman" panose="02020603050405020304" pitchFamily="18" charset="0"/>
              </a:rPr>
              <a:t>Vodný režim zahŕňa </a:t>
            </a:r>
            <a:r>
              <a:rPr lang="sk-SK" sz="1200" b="1" dirty="0">
                <a:effectLst/>
                <a:ea typeface="Times New Roman" panose="02020603050405020304" pitchFamily="18" charset="0"/>
              </a:rPr>
              <a:t>vodnú bilanciu</a:t>
            </a:r>
            <a:r>
              <a:rPr lang="sk-SK" sz="1200" dirty="0">
                <a:effectLst/>
                <a:ea typeface="Times New Roman" panose="02020603050405020304" pitchFamily="18" charset="0"/>
              </a:rPr>
              <a:t> pôdy, ktorá sa skladá z </a:t>
            </a:r>
            <a:r>
              <a:rPr lang="sk-SK" sz="1200" b="1" dirty="0">
                <a:effectLst/>
                <a:ea typeface="Times New Roman" panose="02020603050405020304" pitchFamily="18" charset="0"/>
              </a:rPr>
              <a:t>príjmu, pohybu, zadržania a unikania</a:t>
            </a:r>
            <a:r>
              <a:rPr lang="sk-SK" sz="1200" dirty="0">
                <a:effectLst/>
                <a:ea typeface="Times New Roman" panose="02020603050405020304" pitchFamily="18" charset="0"/>
              </a:rPr>
              <a:t> za určité obdobie </a:t>
            </a:r>
            <a:br>
              <a:rPr lang="sk-SK" sz="1200" dirty="0">
                <a:effectLst/>
                <a:ea typeface="Times New Roman" panose="02020603050405020304" pitchFamily="18" charset="0"/>
              </a:rPr>
            </a:br>
            <a:r>
              <a:rPr lang="sk-SK" sz="1200" dirty="0">
                <a:effectLst/>
                <a:ea typeface="Times New Roman" panose="02020603050405020304" pitchFamily="18" charset="0"/>
              </a:rPr>
              <a:t>v určitej geografickej oblasti a je budovaný na režime vlhkosti a priemernej mnohoročnej vodnej bilancie, kde sa berie </a:t>
            </a:r>
            <a:br>
              <a:rPr lang="sk-SK" sz="1200" dirty="0">
                <a:effectLst/>
                <a:ea typeface="Times New Roman" panose="02020603050405020304" pitchFamily="18" charset="0"/>
              </a:rPr>
            </a:br>
            <a:r>
              <a:rPr lang="sk-SK" sz="1200" dirty="0">
                <a:effectLst/>
                <a:ea typeface="Times New Roman" panose="02020603050405020304" pitchFamily="18" charset="0"/>
              </a:rPr>
              <a:t>do úvahy aj mnohoročné kolísanie hodnôt, ktoré v konečnom dôsledku určujú bilanciu</a:t>
            </a:r>
          </a:p>
          <a:p>
            <a:r>
              <a:rPr lang="sk-SK" sz="1200" dirty="0">
                <a:effectLst/>
                <a:ea typeface="Times New Roman" panose="02020603050405020304" pitchFamily="18" charset="0"/>
              </a:rPr>
              <a:t>Bilancovanie pôdnej vody môžeme robiť podľa nasledovnej </a:t>
            </a:r>
            <a:r>
              <a:rPr lang="sk-SK" sz="1200" b="1" dirty="0">
                <a:effectLst/>
                <a:ea typeface="Times New Roman" panose="02020603050405020304" pitchFamily="18" charset="0"/>
              </a:rPr>
              <a:t>bilančnej rovnice:</a:t>
            </a:r>
            <a:endParaRPr lang="sk-SK" sz="1200" dirty="0">
              <a:effectLst/>
              <a:ea typeface="Times New Roman" panose="02020603050405020304" pitchFamily="18" charset="0"/>
            </a:endParaRPr>
          </a:p>
          <a:p>
            <a:r>
              <a:rPr lang="sk-SK" sz="1200" b="1" dirty="0" err="1">
                <a:effectLst/>
                <a:ea typeface="Times New Roman" panose="02020603050405020304" pitchFamily="18" charset="0"/>
              </a:rPr>
              <a:t>Z</a:t>
            </a:r>
            <a:r>
              <a:rPr lang="sk-SK" sz="1200" b="1" baseline="-25000" dirty="0" err="1">
                <a:effectLst/>
                <a:ea typeface="Times New Roman" panose="02020603050405020304" pitchFamily="18" charset="0"/>
              </a:rPr>
              <a:t>z</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S + </a:t>
            </a:r>
            <a:r>
              <a:rPr lang="sk-SK" sz="1200" b="1" dirty="0" err="1">
                <a:effectLst/>
                <a:ea typeface="Times New Roman" panose="02020603050405020304" pitchFamily="18" charset="0"/>
              </a:rPr>
              <a:t>P</a:t>
            </a:r>
            <a:r>
              <a:rPr lang="sk-SK" sz="1200" b="1" baseline="-25000" dirty="0" err="1">
                <a:effectLst/>
                <a:ea typeface="Times New Roman" panose="02020603050405020304" pitchFamily="18" charset="0"/>
              </a:rPr>
              <a:t>pv</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err="1">
                <a:effectLst/>
                <a:ea typeface="Times New Roman" panose="02020603050405020304" pitchFamily="18" charset="0"/>
              </a:rPr>
              <a:t>P</a:t>
            </a:r>
            <a:r>
              <a:rPr lang="sk-SK" sz="1200" b="1" baseline="-25000" dirty="0" err="1">
                <a:effectLst/>
                <a:ea typeface="Times New Roman" panose="02020603050405020304" pitchFamily="18" charset="0"/>
              </a:rPr>
              <a:t>pz</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K = E + T + </a:t>
            </a:r>
            <a:r>
              <a:rPr lang="sk-SK" sz="1200" b="1" dirty="0" err="1">
                <a:effectLst/>
                <a:ea typeface="Times New Roman" panose="02020603050405020304" pitchFamily="18" charset="0"/>
              </a:rPr>
              <a:t>O</a:t>
            </a:r>
            <a:r>
              <a:rPr lang="sk-SK" sz="1200" b="1" baseline="-25000" dirty="0" err="1">
                <a:effectLst/>
                <a:ea typeface="Times New Roman" panose="02020603050405020304" pitchFamily="18" charset="0"/>
              </a:rPr>
              <a:t>pv</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err="1">
                <a:effectLst/>
                <a:ea typeface="Times New Roman" panose="02020603050405020304" pitchFamily="18" charset="0"/>
              </a:rPr>
              <a:t>Z</a:t>
            </a:r>
            <a:r>
              <a:rPr lang="sk-SK" sz="1200" b="1" baseline="-25000" dirty="0" err="1">
                <a:effectLst/>
                <a:ea typeface="Times New Roman" panose="02020603050405020304" pitchFamily="18" charset="0"/>
              </a:rPr>
              <a:t>k</a:t>
            </a:r>
            <a:r>
              <a:rPr lang="sk-SK" sz="1200" b="1" dirty="0">
                <a:effectLst/>
                <a:ea typeface="Times New Roman" panose="02020603050405020304" pitchFamily="18" charset="0"/>
              </a:rPr>
              <a:t> +</a:t>
            </a:r>
            <a:r>
              <a:rPr lang="sk-SK" sz="1200" b="1" dirty="0" err="1">
                <a:effectLst/>
                <a:ea typeface="Times New Roman" panose="02020603050405020304" pitchFamily="18" charset="0"/>
              </a:rPr>
              <a:t>O</a:t>
            </a:r>
            <a:r>
              <a:rPr lang="sk-SK" sz="1200" b="1" baseline="-25000" dirty="0" err="1">
                <a:effectLst/>
                <a:ea typeface="Times New Roman" panose="02020603050405020304" pitchFamily="18" charset="0"/>
              </a:rPr>
              <a:t>pz</a:t>
            </a:r>
            <a:endParaRPr lang="sk-SK" sz="1200" dirty="0">
              <a:effectLst/>
              <a:ea typeface="Times New Roman" panose="02020603050405020304" pitchFamily="18" charset="0"/>
            </a:endParaRPr>
          </a:p>
          <a:p>
            <a:pPr lvl="1">
              <a:tabLst>
                <a:tab pos="180340" algn="l"/>
              </a:tabLst>
            </a:pPr>
            <a:r>
              <a:rPr lang="sk-SK" sz="1000" dirty="0">
                <a:effectLst/>
                <a:ea typeface="Times New Roman" panose="02020603050405020304" pitchFamily="18" charset="0"/>
              </a:rPr>
              <a:t>kde </a:t>
            </a:r>
            <a:r>
              <a:rPr lang="sk-SK" sz="1000" dirty="0" err="1">
                <a:effectLst/>
                <a:ea typeface="Times New Roman" panose="02020603050405020304" pitchFamily="18" charset="0"/>
              </a:rPr>
              <a:t>Z</a:t>
            </a:r>
            <a:r>
              <a:rPr lang="sk-SK" sz="1000" baseline="-25000" dirty="0" err="1">
                <a:effectLst/>
                <a:ea typeface="Times New Roman" panose="02020603050405020304" pitchFamily="18" charset="0"/>
              </a:rPr>
              <a:t>z</a:t>
            </a:r>
            <a:r>
              <a:rPr lang="sk-SK" sz="1000" baseline="-25000" dirty="0">
                <a:effectLst/>
                <a:ea typeface="Times New Roman" panose="02020603050405020304" pitchFamily="18" charset="0"/>
              </a:rPr>
              <a:t> </a:t>
            </a:r>
            <a:r>
              <a:rPr lang="sk-SK" sz="1000" dirty="0">
                <a:effectLst/>
                <a:ea typeface="Times New Roman" panose="02020603050405020304" pitchFamily="18" charset="0"/>
              </a:rPr>
              <a:t>= zásoba vody v pôde na začiatku bilančného obdobia, S = úhrn zrážok, </a:t>
            </a:r>
            <a:r>
              <a:rPr lang="sk-SK" sz="1000" dirty="0" err="1">
                <a:effectLst/>
                <a:ea typeface="Times New Roman" panose="02020603050405020304" pitchFamily="18" charset="0"/>
              </a:rPr>
              <a:t>P</a:t>
            </a:r>
            <a:r>
              <a:rPr lang="sk-SK" sz="1000" baseline="-25000" dirty="0" err="1">
                <a:effectLst/>
                <a:ea typeface="Times New Roman" panose="02020603050405020304" pitchFamily="18" charset="0"/>
              </a:rPr>
              <a:t>pv</a:t>
            </a:r>
            <a:r>
              <a:rPr lang="sk-SK" sz="1000" baseline="-25000" dirty="0">
                <a:effectLst/>
                <a:ea typeface="Times New Roman" panose="02020603050405020304" pitchFamily="18" charset="0"/>
              </a:rPr>
              <a:t> </a:t>
            </a:r>
            <a:r>
              <a:rPr lang="sk-SK" sz="1000" dirty="0">
                <a:effectLst/>
                <a:ea typeface="Times New Roman" panose="02020603050405020304" pitchFamily="18" charset="0"/>
              </a:rPr>
              <a:t>= povrchový prítok vody,</a:t>
            </a:r>
          </a:p>
          <a:p>
            <a:r>
              <a:rPr lang="sk-SK" sz="1200" dirty="0">
                <a:effectLst/>
                <a:ea typeface="Times New Roman" panose="02020603050405020304" pitchFamily="18" charset="0"/>
              </a:rPr>
              <a:t>           	 </a:t>
            </a:r>
            <a:r>
              <a:rPr lang="sk-SK" sz="1200" dirty="0" err="1">
                <a:effectLst/>
                <a:ea typeface="Times New Roman" panose="02020603050405020304" pitchFamily="18" charset="0"/>
              </a:rPr>
              <a:t>P</a:t>
            </a:r>
            <a:r>
              <a:rPr lang="sk-SK" sz="1200" baseline="-25000" dirty="0" err="1">
                <a:effectLst/>
                <a:ea typeface="Times New Roman" panose="02020603050405020304" pitchFamily="18" charset="0"/>
              </a:rPr>
              <a:t>pz</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podzemný prítok (vrátane vzlínania od hladiny podzemnej vody), K = kondenzácia vodných pár,</a:t>
            </a:r>
          </a:p>
          <a:p>
            <a:r>
              <a:rPr lang="sk-SK" sz="1200" dirty="0">
                <a:effectLst/>
                <a:ea typeface="Times New Roman" panose="02020603050405020304" pitchFamily="18" charset="0"/>
              </a:rPr>
              <a:t>           	 E = </a:t>
            </a:r>
            <a:r>
              <a:rPr lang="sk-SK" sz="1200" dirty="0" err="1">
                <a:effectLst/>
                <a:ea typeface="Times New Roman" panose="02020603050405020304" pitchFamily="18" charset="0"/>
              </a:rPr>
              <a:t>evapotranspirácia</a:t>
            </a:r>
            <a:r>
              <a:rPr lang="sk-SK" sz="1200" dirty="0">
                <a:effectLst/>
                <a:ea typeface="Times New Roman" panose="02020603050405020304" pitchFamily="18" charset="0"/>
              </a:rPr>
              <a:t> ( výpar z rastliny a pôdy), T= transpirácia (rastlinami do atmosféry),</a:t>
            </a:r>
            <a:r>
              <a:rPr lang="sk-SK" sz="1200" dirty="0" err="1">
                <a:effectLst/>
                <a:ea typeface="Times New Roman" panose="02020603050405020304" pitchFamily="18" charset="0"/>
              </a:rPr>
              <a:t>O</a:t>
            </a:r>
            <a:r>
              <a:rPr lang="sk-SK" sz="1200" baseline="-25000" dirty="0" err="1">
                <a:effectLst/>
                <a:ea typeface="Times New Roman" panose="02020603050405020304" pitchFamily="18" charset="0"/>
              </a:rPr>
              <a:t>pv</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povrchový odtok,</a:t>
            </a:r>
          </a:p>
          <a:p>
            <a:r>
              <a:rPr lang="sk-SK" sz="1200" dirty="0">
                <a:effectLst/>
                <a:ea typeface="Times New Roman" panose="02020603050405020304" pitchFamily="18" charset="0"/>
              </a:rPr>
              <a:t>            	</a:t>
            </a:r>
            <a:r>
              <a:rPr lang="sk-SK" sz="1200" dirty="0" err="1">
                <a:effectLst/>
                <a:ea typeface="Times New Roman" panose="02020603050405020304" pitchFamily="18" charset="0"/>
              </a:rPr>
              <a:t>O</a:t>
            </a:r>
            <a:r>
              <a:rPr lang="sk-SK" sz="1200" baseline="-25000" dirty="0" err="1">
                <a:effectLst/>
                <a:ea typeface="Times New Roman" panose="02020603050405020304" pitchFamily="18" charset="0"/>
              </a:rPr>
              <a:t>pz</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podzemný odtok, </a:t>
            </a:r>
            <a:r>
              <a:rPr lang="sk-SK" sz="1200" dirty="0" err="1">
                <a:effectLst/>
                <a:ea typeface="Times New Roman" panose="02020603050405020304" pitchFamily="18" charset="0"/>
              </a:rPr>
              <a:t>Z</a:t>
            </a:r>
            <a:r>
              <a:rPr lang="sk-SK" sz="1200" baseline="-25000" dirty="0" err="1">
                <a:effectLst/>
                <a:ea typeface="Times New Roman" panose="02020603050405020304" pitchFamily="18" charset="0"/>
              </a:rPr>
              <a:t>k</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zásoba vody v pôde na konci bilančného obdobia.</a:t>
            </a:r>
          </a:p>
          <a:p>
            <a:r>
              <a:rPr lang="sk-SK" sz="1200" dirty="0">
                <a:effectLst/>
                <a:ea typeface="Times New Roman" panose="02020603050405020304" pitchFamily="18" charset="0"/>
              </a:rPr>
              <a:t>Všetky zložky sa hodnotia za to isté bilančné obdobie a ich hodnoty sú vyjadrované v mm vodného stĺpca podobne ako zrážky.</a:t>
            </a:r>
          </a:p>
          <a:p>
            <a:r>
              <a:rPr lang="sk-SK" sz="1200" dirty="0">
                <a:effectLst/>
                <a:ea typeface="Times New Roman" panose="02020603050405020304" pitchFamily="18" charset="0"/>
              </a:rPr>
              <a:t>Vzhľadom k tomu, že nie všetka pôdna voda je rovnako pohyblivá a pre rastliny prístupná, pri bilancovaní pôdnej vody sa používa hodnota, ktorú nazývame </a:t>
            </a:r>
            <a:r>
              <a:rPr lang="sk-SK" sz="1200" b="1" dirty="0">
                <a:effectLst/>
                <a:ea typeface="Times New Roman" panose="02020603050405020304" pitchFamily="18" charset="0"/>
              </a:rPr>
              <a:t>využiteľná vodná kapacita</a:t>
            </a:r>
            <a:r>
              <a:rPr lang="sk-SK" sz="1200" dirty="0">
                <a:effectLst/>
                <a:ea typeface="Times New Roman" panose="02020603050405020304" pitchFamily="18" charset="0"/>
              </a:rPr>
              <a:t> - </a:t>
            </a:r>
            <a:r>
              <a:rPr lang="sk-SK" sz="1200" dirty="0">
                <a:effectLst/>
                <a:ea typeface="Times New Roman" panose="02020603050405020304" pitchFamily="18" charset="0"/>
                <a:sym typeface="Symbol" panose="05050102010706020507" pitchFamily="18" charset="2"/>
              </a:rPr>
              <a:t></a:t>
            </a:r>
            <a:r>
              <a:rPr lang="sk-SK" sz="1200" cap="all" dirty="0">
                <a:effectLst/>
                <a:ea typeface="Times New Roman" panose="02020603050405020304" pitchFamily="18" charset="0"/>
              </a:rPr>
              <a:t>p</a:t>
            </a:r>
            <a:r>
              <a:rPr lang="sk-SK" sz="1200" dirty="0">
                <a:effectLst/>
                <a:ea typeface="Times New Roman" panose="02020603050405020304" pitchFamily="18" charset="0"/>
              </a:rPr>
              <a:t>, je množstvo vody medzi poľnou vodnou kapacitou (</a:t>
            </a:r>
            <a:r>
              <a:rPr lang="sk-SK" sz="1200" dirty="0">
                <a:effectLst/>
                <a:ea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PK) a bodom vädnutia (</a:t>
            </a:r>
            <a:r>
              <a:rPr lang="sk-SK" sz="1200" dirty="0">
                <a:effectLst/>
                <a:ea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V), čiže</a:t>
            </a:r>
          </a:p>
          <a:p>
            <a:r>
              <a:rPr lang="sk-SK" sz="1200"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cap="all" dirty="0">
                <a:effectLst/>
                <a:ea typeface="Times New Roman" panose="02020603050405020304" pitchFamily="18" charset="0"/>
              </a:rPr>
              <a:t>p</a:t>
            </a:r>
            <a:r>
              <a:rPr lang="sk-SK" sz="1200" b="1" dirty="0">
                <a:effectLst/>
                <a:ea typeface="Times New Roman" panose="02020603050405020304" pitchFamily="18" charset="0"/>
              </a:rPr>
              <a:t> </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dirty="0">
                <a:effectLst/>
                <a:ea typeface="Times New Roman" panose="02020603050405020304" pitchFamily="18" charset="0"/>
              </a:rPr>
              <a:t>PK </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dirty="0">
                <a:effectLst/>
                <a:ea typeface="Times New Roman" panose="02020603050405020304" pitchFamily="18" charset="0"/>
              </a:rPr>
              <a:t>V</a:t>
            </a:r>
            <a:r>
              <a:rPr lang="sk-SK" sz="1200" dirty="0">
                <a:effectLst/>
                <a:ea typeface="Times New Roman" panose="02020603050405020304" pitchFamily="18" charset="0"/>
              </a:rPr>
              <a:t> </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(mm)</a:t>
            </a:r>
          </a:p>
          <a:p>
            <a:r>
              <a:rPr lang="sk-SK" sz="1200" b="1" dirty="0">
                <a:effectLst/>
                <a:ea typeface="Times New Roman" panose="02020603050405020304" pitchFamily="18" charset="0"/>
              </a:rPr>
              <a:t>Využiteľná vodná kapacita (</a:t>
            </a:r>
            <a:r>
              <a:rPr lang="sk-SK" sz="1200" b="1" dirty="0">
                <a:effectLst/>
                <a:ea typeface="Times New Roman" panose="02020603050405020304" pitchFamily="18" charset="0"/>
                <a:sym typeface="Symbol" panose="05050102010706020507" pitchFamily="18" charset="2"/>
              </a:rPr>
              <a:t></a:t>
            </a:r>
            <a:r>
              <a:rPr lang="sk-SK" sz="1200" b="1" cap="all" dirty="0">
                <a:effectLst/>
                <a:ea typeface="Times New Roman" panose="02020603050405020304" pitchFamily="18" charset="0"/>
              </a:rPr>
              <a:t>p</a:t>
            </a:r>
            <a:r>
              <a:rPr lang="sk-SK" sz="1200" b="1" dirty="0">
                <a:effectLst/>
                <a:ea typeface="Times New Roman" panose="02020603050405020304" pitchFamily="18" charset="0"/>
              </a:rPr>
              <a:t>)</a:t>
            </a:r>
            <a:r>
              <a:rPr lang="sk-SK" sz="1200" dirty="0">
                <a:effectLst/>
                <a:ea typeface="Times New Roman" panose="02020603050405020304" pitchFamily="18" charset="0"/>
              </a:rPr>
              <a:t> sa vyskytuje v závislosti od </a:t>
            </a:r>
            <a:r>
              <a:rPr lang="sk-SK" sz="1200" dirty="0" err="1">
                <a:effectLst/>
                <a:ea typeface="Times New Roman" panose="02020603050405020304" pitchFamily="18" charset="0"/>
              </a:rPr>
              <a:t>zrnitostného</a:t>
            </a:r>
            <a:r>
              <a:rPr lang="sk-SK" sz="1200" dirty="0">
                <a:effectLst/>
                <a:ea typeface="Times New Roman" panose="02020603050405020304" pitchFamily="18" charset="0"/>
              </a:rPr>
              <a:t> zloženia, štruktúry a typu genetického pôdneho horizontu v rozmedzí od 5 - 25 %. Najvyššie veličiny tejto kapacity sa dosahujú v humusových hlinitých horizontoch černozeme a </a:t>
            </a:r>
            <a:r>
              <a:rPr lang="sk-SK" sz="1200" dirty="0" err="1">
                <a:effectLst/>
                <a:ea typeface="Times New Roman" panose="02020603050405020304" pitchFamily="18" charset="0"/>
              </a:rPr>
              <a:t>hnedozeme</a:t>
            </a:r>
            <a:r>
              <a:rPr lang="sk-SK" sz="1200" dirty="0">
                <a:effectLst/>
                <a:ea typeface="Times New Roman" panose="02020603050405020304" pitchFamily="18" charset="0"/>
              </a:rPr>
              <a:t>. Nižšie hodnoty sa vyskytujú v ťažkých (ílovitých) pôdach a najnižšie v piesočnatých. Z hľadiska pôdneho profilu najnižšie hodnoty sa vyskytujú v </a:t>
            </a:r>
            <a:r>
              <a:rPr lang="sk-SK" sz="1200" dirty="0" err="1">
                <a:effectLst/>
                <a:ea typeface="Times New Roman" panose="02020603050405020304" pitchFamily="18" charset="0"/>
              </a:rPr>
              <a:t>iluviálnych</a:t>
            </a:r>
            <a:r>
              <a:rPr lang="sk-SK" sz="1200" dirty="0">
                <a:effectLst/>
                <a:ea typeface="Times New Roman" panose="02020603050405020304" pitchFamily="18" charset="0"/>
              </a:rPr>
              <a:t> horizontoch.</a:t>
            </a:r>
          </a:p>
          <a:p>
            <a:r>
              <a:rPr lang="sk-SK" sz="1200" dirty="0">
                <a:effectLst/>
                <a:ea typeface="Times New Roman" panose="02020603050405020304" pitchFamily="18" charset="0"/>
              </a:rPr>
              <a:t>Dôležitou charakteristikou vodného režimu je </a:t>
            </a:r>
            <a:r>
              <a:rPr lang="sk-SK" sz="1200" b="1" dirty="0">
                <a:effectLst/>
                <a:ea typeface="Times New Roman" panose="02020603050405020304" pitchFamily="18" charset="0"/>
              </a:rPr>
              <a:t>zásoba využiteľnej vody</a:t>
            </a:r>
            <a:r>
              <a:rPr lang="sk-SK" sz="1200" dirty="0">
                <a:effectLst/>
                <a:ea typeface="Times New Roman" panose="02020603050405020304" pitchFamily="18" charset="0"/>
              </a:rPr>
              <a:t> a </a:t>
            </a:r>
            <a:r>
              <a:rPr lang="sk-SK" sz="1200" b="1" dirty="0">
                <a:effectLst/>
                <a:ea typeface="Times New Roman" panose="02020603050405020304" pitchFamily="18" charset="0"/>
              </a:rPr>
              <a:t>deficit pôdnej vody</a:t>
            </a:r>
            <a:r>
              <a:rPr lang="sk-SK" sz="1200" dirty="0">
                <a:effectLst/>
                <a:ea typeface="Times New Roman" panose="02020603050405020304" pitchFamily="18" charset="0"/>
              </a:rPr>
              <a:t>.</a:t>
            </a:r>
          </a:p>
          <a:p>
            <a:r>
              <a:rPr lang="sk-SK" sz="1200" b="1" i="1" dirty="0">
                <a:effectLst/>
                <a:ea typeface="Times New Roman" panose="02020603050405020304" pitchFamily="18" charset="0"/>
              </a:rPr>
              <a:t>Zásoba využiteľnej vody - </a:t>
            </a:r>
            <a:r>
              <a:rPr lang="sk-SK" sz="1200" b="1" i="1" dirty="0" err="1">
                <a:effectLst/>
                <a:ea typeface="Times New Roman" panose="02020603050405020304" pitchFamily="18" charset="0"/>
              </a:rPr>
              <a:t>W</a:t>
            </a:r>
            <a:r>
              <a:rPr lang="sk-SK" sz="1200" b="1" i="1" baseline="-25000" dirty="0" err="1">
                <a:effectLst/>
                <a:ea typeface="Times New Roman" panose="02020603050405020304" pitchFamily="18" charset="0"/>
              </a:rPr>
              <a:t>v</a:t>
            </a:r>
            <a:r>
              <a:rPr lang="sk-SK" sz="1200" u="sng" baseline="-25000" dirty="0">
                <a:effectLst/>
                <a:ea typeface="Times New Roman" panose="02020603050405020304" pitchFamily="18" charset="0"/>
              </a:rPr>
              <a:t> </a:t>
            </a:r>
            <a:r>
              <a:rPr lang="sk-SK" sz="1200" dirty="0">
                <a:effectLst/>
                <a:ea typeface="Times New Roman" panose="02020603050405020304" pitchFamily="18" charset="0"/>
              </a:rPr>
              <a:t>je množstvo fyziologicky využiteľnej vody v pôdnom profile vyjadrené v mm. Predstavuje ho rozdiel medzi vlhkosťou pôdy (momentálnou) a bodom vädnutia v mm.</a:t>
            </a:r>
          </a:p>
          <a:p>
            <a:r>
              <a:rPr lang="sk-SK" sz="1200" b="1" i="1" dirty="0">
                <a:effectLst/>
                <a:ea typeface="Times New Roman" panose="02020603050405020304" pitchFamily="18" charset="0"/>
              </a:rPr>
              <a:t>Deficit pôdnej vlahy - </a:t>
            </a:r>
            <a:r>
              <a:rPr lang="sk-SK" sz="1200" b="1" i="1" dirty="0" err="1">
                <a:effectLst/>
                <a:ea typeface="Times New Roman" panose="02020603050405020304" pitchFamily="18" charset="0"/>
              </a:rPr>
              <a:t>W</a:t>
            </a:r>
            <a:r>
              <a:rPr lang="sk-SK" sz="1200" b="1" i="1" baseline="-25000" dirty="0" err="1">
                <a:effectLst/>
                <a:ea typeface="Times New Roman" panose="02020603050405020304" pitchFamily="18" charset="0"/>
              </a:rPr>
              <a:t>d</a:t>
            </a:r>
            <a:r>
              <a:rPr lang="sk-SK" sz="1200" b="1" i="1" baseline="-25000" dirty="0">
                <a:effectLst/>
                <a:ea typeface="Times New Roman" panose="02020603050405020304" pitchFamily="18" charset="0"/>
              </a:rPr>
              <a:t> </a:t>
            </a:r>
            <a:r>
              <a:rPr lang="sk-SK" sz="1200" dirty="0">
                <a:effectLst/>
                <a:ea typeface="Times New Roman" panose="02020603050405020304" pitchFamily="18" charset="0"/>
              </a:rPr>
              <a:t>je rozdiel medzi využiteľnou zásobou pôdnej vody (W</a:t>
            </a:r>
            <a:r>
              <a:rPr lang="sk-SK" sz="1200" baseline="-25000" dirty="0">
                <a:effectLst/>
                <a:ea typeface="Times New Roman" panose="02020603050405020304" pitchFamily="18" charset="0"/>
              </a:rPr>
              <a:t>V</a:t>
            </a:r>
            <a:r>
              <a:rPr lang="sk-SK" sz="1200" dirty="0">
                <a:effectLst/>
                <a:ea typeface="Times New Roman" panose="02020603050405020304" pitchFamily="18" charset="0"/>
              </a:rPr>
              <a:t>) a momentálnou zásobou pôdnej vody (W), ktorá je menšia ako W</a:t>
            </a:r>
            <a:r>
              <a:rPr lang="sk-SK" sz="1200" baseline="-25000" dirty="0">
                <a:effectLst/>
                <a:ea typeface="Times New Roman" panose="02020603050405020304" pitchFamily="18" charset="0"/>
              </a:rPr>
              <a:t>V </a:t>
            </a:r>
            <a:r>
              <a:rPr lang="sk-SK" sz="1200" dirty="0">
                <a:effectLst/>
                <a:ea typeface="Times New Roman" panose="02020603050405020304" pitchFamily="18" charset="0"/>
              </a:rPr>
              <a:t>v mm.</a:t>
            </a:r>
          </a:p>
          <a:p>
            <a:r>
              <a:rPr lang="sk-SK" sz="1200" dirty="0">
                <a:effectLst/>
                <a:ea typeface="Times New Roman" panose="02020603050405020304" pitchFamily="18" charset="0"/>
              </a:rPr>
              <a:t>	                                                    </a:t>
            </a:r>
            <a:r>
              <a:rPr lang="sk-SK" sz="1200" b="1" dirty="0" err="1">
                <a:effectLst/>
                <a:ea typeface="Times New Roman" panose="02020603050405020304" pitchFamily="18" charset="0"/>
              </a:rPr>
              <a:t>W</a:t>
            </a:r>
            <a:r>
              <a:rPr lang="sk-SK" sz="1200" b="1" baseline="-25000" dirty="0" err="1">
                <a:effectLst/>
                <a:ea typeface="Times New Roman" panose="02020603050405020304" pitchFamily="18" charset="0"/>
              </a:rPr>
              <a:t>d</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W</a:t>
            </a:r>
            <a:r>
              <a:rPr lang="sk-SK" sz="1200" b="1" baseline="-25000" dirty="0">
                <a:effectLst/>
                <a:ea typeface="Times New Roman" panose="02020603050405020304" pitchFamily="18" charset="0"/>
              </a:rPr>
              <a:t>V </a:t>
            </a:r>
            <a:r>
              <a:rPr lang="sk-SK" sz="1200" b="1" dirty="0">
                <a:effectLst/>
                <a:ea typeface="Times New Roman" panose="02020603050405020304" pitchFamily="18" charset="0"/>
              </a:rPr>
              <a:t>- W </a:t>
            </a:r>
            <a:r>
              <a:rPr lang="sk-SK" sz="1200" dirty="0">
                <a:effectLst/>
                <a:ea typeface="Times New Roman" panose="02020603050405020304" pitchFamily="18" charset="0"/>
              </a:rPr>
              <a:t>(mm)</a:t>
            </a:r>
          </a:p>
        </p:txBody>
      </p:sp>
    </p:spTree>
    <p:extLst>
      <p:ext uri="{BB962C8B-B14F-4D97-AF65-F5344CB8AC3E}">
        <p14:creationId xmlns:p14="http://schemas.microsoft.com/office/powerpoint/2010/main" val="31681952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28712-14C0-5503-4AE2-0990DF27516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DFDAD41-98B3-47B2-6C7E-87B2F7783EA8}"/>
              </a:ext>
            </a:extLst>
          </p:cNvPr>
          <p:cNvSpPr>
            <a:spLocks noGrp="1"/>
          </p:cNvSpPr>
          <p:nvPr>
            <p:ph type="title"/>
          </p:nvPr>
        </p:nvSpPr>
        <p:spPr>
          <a:xfrm>
            <a:off x="391297" y="251750"/>
            <a:ext cx="10119674" cy="694812"/>
          </a:xfrm>
        </p:spPr>
        <p:txBody>
          <a:bodyPr>
            <a:normAutofit/>
          </a:bodyPr>
          <a:lstStyle/>
          <a:p>
            <a:r>
              <a:rPr lang="pt-BR" sz="3200" b="1" dirty="0"/>
              <a:t>Zdroje vody v pôde a evapotranspirácia</a:t>
            </a:r>
            <a:endParaRPr lang="sk-SK" sz="3200" b="1" dirty="0"/>
          </a:p>
        </p:txBody>
      </p:sp>
      <p:sp>
        <p:nvSpPr>
          <p:cNvPr id="7" name="Zástupný objekt pre obsah 2">
            <a:extLst>
              <a:ext uri="{FF2B5EF4-FFF2-40B4-BE49-F238E27FC236}">
                <a16:creationId xmlns:a16="http://schemas.microsoft.com/office/drawing/2014/main" id="{72E7FB25-6F9E-17D0-9FFC-C05E3336BD0F}"/>
              </a:ext>
            </a:extLst>
          </p:cNvPr>
          <p:cNvSpPr>
            <a:spLocks noGrp="1"/>
          </p:cNvSpPr>
          <p:nvPr>
            <p:ph idx="1"/>
          </p:nvPr>
        </p:nvSpPr>
        <p:spPr>
          <a:xfrm>
            <a:off x="391297" y="1028700"/>
            <a:ext cx="8524103" cy="5579072"/>
          </a:xfrm>
        </p:spPr>
        <p:txBody>
          <a:bodyPr>
            <a:noAutofit/>
          </a:bodyPr>
          <a:lstStyle/>
          <a:p>
            <a:r>
              <a:rPr lang="sk-SK" sz="1400" dirty="0">
                <a:effectLst/>
                <a:ea typeface="Times New Roman" panose="02020603050405020304" pitchFamily="18" charset="0"/>
              </a:rPr>
              <a:t>Hlavným zdrojom pôdnej vody v</a:t>
            </a:r>
            <a:r>
              <a:rPr lang="sk-SK" sz="1400" b="1" dirty="0">
                <a:effectLst/>
                <a:ea typeface="Times New Roman" panose="02020603050405020304" pitchFamily="18" charset="0"/>
              </a:rPr>
              <a:t> </a:t>
            </a:r>
            <a:r>
              <a:rPr lang="sk-SK" sz="1400" b="1" dirty="0" err="1">
                <a:effectLst/>
                <a:ea typeface="Times New Roman" panose="02020603050405020304" pitchFamily="18" charset="0"/>
              </a:rPr>
              <a:t>automorfných</a:t>
            </a:r>
            <a:r>
              <a:rPr lang="sk-SK" sz="1400" dirty="0">
                <a:effectLst/>
                <a:ea typeface="Times New Roman" panose="02020603050405020304" pitchFamily="18" charset="0"/>
              </a:rPr>
              <a:t> pôdach sú </a:t>
            </a:r>
            <a:r>
              <a:rPr lang="sk-SK" sz="1400" b="1" dirty="0">
                <a:effectLst/>
                <a:ea typeface="Times New Roman" panose="02020603050405020304" pitchFamily="18" charset="0"/>
              </a:rPr>
              <a:t>zrážky</a:t>
            </a:r>
            <a:r>
              <a:rPr lang="sk-SK" sz="1400" dirty="0">
                <a:effectLst/>
                <a:ea typeface="Times New Roman" panose="02020603050405020304" pitchFamily="18" charset="0"/>
              </a:rPr>
              <a:t>. Avšak množstvo vody, </a:t>
            </a:r>
            <a:r>
              <a:rPr lang="sk-SK" sz="1400" b="1" dirty="0">
                <a:effectLst/>
                <a:ea typeface="Times New Roman" panose="02020603050405020304" pitchFamily="18" charset="0"/>
              </a:rPr>
              <a:t>ktoré pôda prijíma,</a:t>
            </a:r>
            <a:r>
              <a:rPr lang="sk-SK" sz="1400" dirty="0">
                <a:effectLst/>
                <a:ea typeface="Times New Roman" panose="02020603050405020304" pitchFamily="18" charset="0"/>
              </a:rPr>
              <a:t> spravidla sa </a:t>
            </a:r>
            <a:r>
              <a:rPr lang="sk-SK" sz="1400" b="1" dirty="0">
                <a:effectLst/>
                <a:ea typeface="Times New Roman" panose="02020603050405020304" pitchFamily="18" charset="0"/>
              </a:rPr>
              <a:t>nerovná výške zrážok</a:t>
            </a:r>
            <a:r>
              <a:rPr lang="sk-SK" sz="1400" dirty="0">
                <a:effectLst/>
                <a:ea typeface="Times New Roman" panose="02020603050405020304" pitchFamily="18" charset="0"/>
              </a:rPr>
              <a:t>. Prvým</a:t>
            </a:r>
            <a:r>
              <a:rPr lang="sk-SK" sz="1400" b="1" dirty="0">
                <a:effectLst/>
                <a:ea typeface="Times New Roman" panose="02020603050405020304" pitchFamily="18" charset="0"/>
              </a:rPr>
              <a:t> regulátorom</a:t>
            </a:r>
            <a:r>
              <a:rPr lang="sk-SK" sz="1400" dirty="0">
                <a:effectLst/>
                <a:ea typeface="Times New Roman" panose="02020603050405020304" pitchFamily="18" charset="0"/>
              </a:rPr>
              <a:t> príjmu zrážkovej vody je </a:t>
            </a:r>
            <a:r>
              <a:rPr lang="sk-SK" sz="1400" b="1" dirty="0">
                <a:effectLst/>
                <a:ea typeface="Times New Roman" panose="02020603050405020304" pitchFamily="18" charset="0"/>
              </a:rPr>
              <a:t>vegetácia - </a:t>
            </a:r>
            <a:r>
              <a:rPr lang="sk-SK" sz="1400" dirty="0">
                <a:effectLst/>
                <a:ea typeface="Times New Roman" panose="02020603050405020304" pitchFamily="18" charset="0"/>
              </a:rPr>
              <a:t>vegetačná pokrývka zadržuje 10 - 55 % vody zo zrážok</a:t>
            </a:r>
            <a:r>
              <a:rPr lang="sk-SK" sz="1400" i="1" dirty="0">
                <a:effectLst/>
                <a:ea typeface="Times New Roman" panose="02020603050405020304" pitchFamily="18" charset="0"/>
              </a:rPr>
              <a:t>. </a:t>
            </a:r>
          </a:p>
          <a:p>
            <a:r>
              <a:rPr lang="sk-SK" sz="1400" dirty="0">
                <a:effectLst/>
                <a:ea typeface="Times New Roman" panose="02020603050405020304" pitchFamily="18" charset="0"/>
              </a:rPr>
              <a:t>Pri hydrologickom bilancovaní vody sa niekedy predpokladá, že množstvo zadržanej vody podľahne výparu - rýchlosť výparu z listov je väčšia, než rýchlosť výparu z pôdy. Je to voda, ktorá sa bez väčšej retardácie v pôdnom prostredí okamžite vráti do hydrologického cyklu. Na druhej strane tento výpar vody zadržaný vegetačným krytom znižuje vysušovanie pôdy.</a:t>
            </a:r>
          </a:p>
          <a:p>
            <a:r>
              <a:rPr lang="sk-SK" sz="1400" dirty="0">
                <a:effectLst/>
                <a:ea typeface="Times New Roman" panose="02020603050405020304" pitchFamily="18" charset="0"/>
              </a:rPr>
              <a:t>Ďalším činiteľom, ktorý pôsobí na retardáciu vody v pôdnom prostredí je povrchový </a:t>
            </a:r>
            <a:r>
              <a:rPr lang="sk-SK" sz="1400" b="1" dirty="0">
                <a:effectLst/>
                <a:ea typeface="Times New Roman" panose="02020603050405020304" pitchFamily="18" charset="0"/>
              </a:rPr>
              <a:t>odtok</a:t>
            </a:r>
            <a:r>
              <a:rPr lang="sk-SK" sz="1400" dirty="0">
                <a:effectLst/>
                <a:ea typeface="Times New Roman" panose="02020603050405020304" pitchFamily="18" charset="0"/>
              </a:rPr>
              <a:t>. Intenzitu </a:t>
            </a:r>
            <a:r>
              <a:rPr lang="sk-SK" sz="1400" dirty="0" err="1">
                <a:effectLst/>
                <a:ea typeface="Times New Roman" panose="02020603050405020304" pitchFamily="18" charset="0"/>
              </a:rPr>
              <a:t>infitrácie</a:t>
            </a:r>
            <a:r>
              <a:rPr lang="sk-SK" sz="1400" dirty="0">
                <a:effectLst/>
                <a:ea typeface="Times New Roman" panose="02020603050405020304" pitchFamily="18" charset="0"/>
              </a:rPr>
              <a:t> znižuje povrch bez vegetácie, podobne aj nestabilná štruktúra a jednoliaty povrch. Proti akumulácii vody v pôde pôsobí </a:t>
            </a:r>
            <a:r>
              <a:rPr lang="sk-SK" sz="1400" b="1" dirty="0">
                <a:effectLst/>
                <a:ea typeface="Times New Roman" panose="02020603050405020304" pitchFamily="18" charset="0"/>
              </a:rPr>
              <a:t>výpar</a:t>
            </a:r>
            <a:r>
              <a:rPr lang="sk-SK" sz="1400" dirty="0">
                <a:effectLst/>
                <a:ea typeface="Times New Roman" panose="02020603050405020304" pitchFamily="18" charset="0"/>
              </a:rPr>
              <a:t>. Rozoznávame </a:t>
            </a:r>
            <a:r>
              <a:rPr lang="sk-SK" sz="1400" u="sng" dirty="0">
                <a:effectLst/>
                <a:ea typeface="Times New Roman" panose="02020603050405020304" pitchFamily="18" charset="0"/>
              </a:rPr>
              <a:t>výpar z pôdy</a:t>
            </a:r>
            <a:r>
              <a:rPr lang="sk-SK" sz="1400" dirty="0">
                <a:effectLst/>
                <a:ea typeface="Times New Roman" panose="02020603050405020304" pitchFamily="18" charset="0"/>
              </a:rPr>
              <a:t> a </a:t>
            </a:r>
            <a:r>
              <a:rPr lang="sk-SK" sz="1400" u="sng" dirty="0">
                <a:effectLst/>
                <a:ea typeface="Times New Roman" panose="02020603050405020304" pitchFamily="18" charset="0"/>
              </a:rPr>
              <a:t>výpar z vegetačného krytu</a:t>
            </a:r>
            <a:r>
              <a:rPr lang="sk-SK" sz="1400" dirty="0">
                <a:effectLst/>
                <a:ea typeface="Times New Roman" panose="02020603050405020304" pitchFamily="18" charset="0"/>
              </a:rPr>
              <a:t>. Výpar sa ako neoddeliteľná súčasť fyziologických funkcií nadzemných častí rastlín sa nazýva </a:t>
            </a:r>
            <a:r>
              <a:rPr lang="sk-SK" sz="1400" b="1" dirty="0">
                <a:effectLst/>
                <a:ea typeface="Times New Roman" panose="02020603050405020304" pitchFamily="18" charset="0"/>
              </a:rPr>
              <a:t>transpiráciou</a:t>
            </a:r>
            <a:r>
              <a:rPr lang="sk-SK" sz="1400" dirty="0">
                <a:effectLst/>
                <a:ea typeface="Times New Roman" panose="02020603050405020304" pitchFamily="18" charset="0"/>
              </a:rPr>
              <a:t>. Súhrnná hodnota výparu z pôdy a transpirácie sa nazýva </a:t>
            </a:r>
            <a:r>
              <a:rPr lang="sk-SK" sz="1400" b="1" dirty="0" err="1">
                <a:effectLst/>
                <a:ea typeface="Times New Roman" panose="02020603050405020304" pitchFamily="18" charset="0"/>
              </a:rPr>
              <a:t>evapotranspirácia</a:t>
            </a:r>
            <a:r>
              <a:rPr lang="sk-SK" sz="1400" dirty="0">
                <a:effectLst/>
                <a:ea typeface="Times New Roman" panose="02020603050405020304" pitchFamily="18" charset="0"/>
              </a:rPr>
              <a:t>.</a:t>
            </a:r>
          </a:p>
          <a:p>
            <a:r>
              <a:rPr lang="sk-SK" sz="1400" dirty="0">
                <a:effectLst/>
                <a:ea typeface="Times New Roman" panose="02020603050405020304" pitchFamily="18" charset="0"/>
              </a:rPr>
              <a:t>Rozoznávame </a:t>
            </a:r>
            <a:r>
              <a:rPr lang="sk-SK" sz="1400" b="1" i="1" dirty="0">
                <a:effectLst/>
                <a:ea typeface="Times New Roman" panose="02020603050405020304" pitchFamily="18" charset="0"/>
              </a:rPr>
              <a:t>potenciálnu </a:t>
            </a:r>
            <a:r>
              <a:rPr lang="sk-SK" sz="1400" dirty="0">
                <a:effectLst/>
                <a:ea typeface="Times New Roman" panose="02020603050405020304" pitchFamily="18" charset="0"/>
              </a:rPr>
              <a:t>a </a:t>
            </a:r>
            <a:r>
              <a:rPr lang="sk-SK" sz="1400" b="1" i="1" dirty="0">
                <a:effectLst/>
                <a:ea typeface="Times New Roman" panose="02020603050405020304" pitchFamily="18" charset="0"/>
              </a:rPr>
              <a:t>aktuálnu</a:t>
            </a:r>
            <a:r>
              <a:rPr lang="sk-SK" sz="1400" dirty="0">
                <a:effectLst/>
                <a:ea typeface="Times New Roman" panose="02020603050405020304" pitchFamily="18" charset="0"/>
              </a:rPr>
              <a:t> </a:t>
            </a:r>
            <a:r>
              <a:rPr lang="sk-SK" sz="1400" dirty="0" err="1">
                <a:effectLst/>
                <a:ea typeface="Times New Roman" panose="02020603050405020304" pitchFamily="18" charset="0"/>
              </a:rPr>
              <a:t>evapotranspiráciu</a:t>
            </a:r>
            <a:r>
              <a:rPr lang="sk-SK" sz="1400" dirty="0">
                <a:effectLst/>
                <a:ea typeface="Times New Roman" panose="02020603050405020304" pitchFamily="18" charset="0"/>
              </a:rPr>
              <a:t>. Potenciálna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maximálna hodnota pri optimálnych vlahových </a:t>
            </a:r>
            <a:r>
              <a:rPr lang="sk-SK" sz="1400" dirty="0" err="1">
                <a:effectLst/>
                <a:ea typeface="Times New Roman" panose="02020603050405020304" pitchFamily="18" charset="0"/>
              </a:rPr>
              <a:t>podmienakch</a:t>
            </a:r>
            <a:r>
              <a:rPr lang="sk-SK" sz="1400" dirty="0">
                <a:effectLst/>
                <a:ea typeface="Times New Roman" panose="02020603050405020304" pitchFamily="18" charset="0"/>
              </a:rPr>
              <a:t> pre rastliny. Aktuálna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menšia než potenciálna, je znížená zhoršenými vlhkostnými pomermi v pôde.</a:t>
            </a:r>
          </a:p>
          <a:p>
            <a:r>
              <a:rPr lang="sk-SK" sz="1400" dirty="0">
                <a:effectLst/>
                <a:ea typeface="Times New Roman" panose="02020603050405020304" pitchFamily="18" charset="0"/>
              </a:rPr>
              <a:t>Výpar vody z pôdy je podmienený rovnakými meteorologickými prvkami ako transpirácia. Koreňový systém rastlín odsávaním vody pôsobí na premiestňovanie vody v pôdnom profile. Výsledkom je vysušovanie pôdy</a:t>
            </a:r>
          </a:p>
        </p:txBody>
      </p:sp>
    </p:spTree>
    <p:extLst>
      <p:ext uri="{BB962C8B-B14F-4D97-AF65-F5344CB8AC3E}">
        <p14:creationId xmlns:p14="http://schemas.microsoft.com/office/powerpoint/2010/main" val="13236721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3DA6A-226C-8F17-288E-0D0CD0F42E5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5201B00-2942-ED97-038B-2AEA0C3210E2}"/>
              </a:ext>
            </a:extLst>
          </p:cNvPr>
          <p:cNvSpPr>
            <a:spLocks noGrp="1"/>
          </p:cNvSpPr>
          <p:nvPr>
            <p:ph type="title"/>
          </p:nvPr>
        </p:nvSpPr>
        <p:spPr>
          <a:xfrm>
            <a:off x="391297" y="251750"/>
            <a:ext cx="10119674" cy="694812"/>
          </a:xfrm>
        </p:spPr>
        <p:txBody>
          <a:bodyPr>
            <a:normAutofit fontScale="90000"/>
          </a:bodyPr>
          <a:lstStyle/>
          <a:p>
            <a:r>
              <a:rPr lang="pt-BR" sz="3200" b="1" dirty="0"/>
              <a:t>Hlavné typy vodných režimov a ich charakteristika</a:t>
            </a:r>
            <a:endParaRPr lang="sk-SK" sz="3200" b="1" dirty="0"/>
          </a:p>
        </p:txBody>
      </p:sp>
      <p:sp>
        <p:nvSpPr>
          <p:cNvPr id="7" name="Zástupný objekt pre obsah 2">
            <a:extLst>
              <a:ext uri="{FF2B5EF4-FFF2-40B4-BE49-F238E27FC236}">
                <a16:creationId xmlns:a16="http://schemas.microsoft.com/office/drawing/2014/main" id="{7F23DE73-D5B4-035E-5731-532A8D954DD6}"/>
              </a:ext>
            </a:extLst>
          </p:cNvPr>
          <p:cNvSpPr>
            <a:spLocks noGrp="1"/>
          </p:cNvSpPr>
          <p:nvPr>
            <p:ph idx="1"/>
          </p:nvPr>
        </p:nvSpPr>
        <p:spPr>
          <a:xfrm>
            <a:off x="391297" y="1028700"/>
            <a:ext cx="10429103" cy="5579072"/>
          </a:xfrm>
        </p:spPr>
        <p:txBody>
          <a:bodyPr>
            <a:noAutofit/>
          </a:bodyPr>
          <a:lstStyle/>
          <a:p>
            <a:r>
              <a:rPr lang="sk-SK" sz="1600" dirty="0">
                <a:effectLst/>
                <a:ea typeface="Times New Roman" panose="02020603050405020304" pitchFamily="18" charset="0"/>
              </a:rPr>
              <a:t>Pre naše pôdno-klimatické podmienky vyčleňujeme nasledovné typy vodného režimu:</a:t>
            </a:r>
          </a:p>
          <a:p>
            <a:pPr lvl="1" indent="-342900">
              <a:buFont typeface="+mj-lt"/>
              <a:buAutoNum type="arabicPeriod"/>
            </a:pPr>
            <a:r>
              <a:rPr lang="sk-SK" sz="1400" b="1" dirty="0" err="1">
                <a:effectLst/>
                <a:ea typeface="Times New Roman" panose="02020603050405020304" pitchFamily="18" charset="0"/>
              </a:rPr>
              <a:t>premyvný</a:t>
            </a:r>
            <a:r>
              <a:rPr lang="sk-SK" sz="1400" dirty="0">
                <a:effectLst/>
                <a:ea typeface="Times New Roman" panose="02020603050405020304" pitchFamily="18" charset="0"/>
              </a:rPr>
              <a:t> - intenzívne prevlhčenie, prenikanie vody pôdou niekoľkokrát v priebehu roka, </a:t>
            </a:r>
            <a:r>
              <a:rPr lang="sk-SK" sz="1400" b="1" dirty="0">
                <a:effectLst/>
                <a:ea typeface="Times New Roman" panose="02020603050405020304" pitchFamily="18" charset="0"/>
              </a:rPr>
              <a:t>KZ &gt; 1 </a:t>
            </a:r>
            <a:r>
              <a:rPr lang="sk-SK" sz="1400" dirty="0">
                <a:effectLst/>
                <a:ea typeface="Times New Roman" panose="02020603050405020304" pitchFamily="18" charset="0"/>
              </a:rPr>
              <a:t>(koeficient zrážkovej účinnosti),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po celý rok je menšia ako infiltrácia,</a:t>
            </a:r>
          </a:p>
          <a:p>
            <a:pPr lvl="1" indent="-342900">
              <a:buFont typeface="+mj-lt"/>
              <a:buAutoNum type="arabicPeriod"/>
            </a:pPr>
            <a:r>
              <a:rPr lang="sk-SK" sz="1400" b="1" dirty="0">
                <a:effectLst/>
                <a:ea typeface="Times New Roman" panose="02020603050405020304" pitchFamily="18" charset="0"/>
              </a:rPr>
              <a:t>periodicky </a:t>
            </a:r>
            <a:r>
              <a:rPr lang="sk-SK" sz="1400" b="1" dirty="0" err="1">
                <a:effectLst/>
                <a:ea typeface="Times New Roman" panose="02020603050405020304" pitchFamily="18" charset="0"/>
              </a:rPr>
              <a:t>premyvný</a:t>
            </a:r>
            <a:r>
              <a:rPr lang="sk-SK" sz="1400" b="1" dirty="0">
                <a:effectLst/>
                <a:ea typeface="Times New Roman" panose="02020603050405020304" pitchFamily="18" charset="0"/>
              </a:rPr>
              <a:t> </a:t>
            </a:r>
            <a:r>
              <a:rPr lang="sk-SK" sz="1400" dirty="0">
                <a:effectLst/>
                <a:ea typeface="Times New Roman" panose="02020603050405020304" pitchFamily="18" charset="0"/>
              </a:rPr>
              <a:t>- intenzívne prevlhčenie a prenikanie vody pôdnym profilom nenastáva každoročne, </a:t>
            </a:r>
            <a:r>
              <a:rPr lang="sk-SK" sz="1400" b="1" dirty="0">
                <a:effectLst/>
                <a:ea typeface="Times New Roman" panose="02020603050405020304" pitchFamily="18" charset="0"/>
              </a:rPr>
              <a:t>KZ = 1</a:t>
            </a:r>
            <a:r>
              <a:rPr lang="sk-SK" sz="1400" dirty="0">
                <a:effectLst/>
                <a:ea typeface="Times New Roman" panose="02020603050405020304" pitchFamily="18" charset="0"/>
              </a:rPr>
              <a:t> alebo mierne pod 1,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občas vyššia ako infiltrácia,</a:t>
            </a:r>
          </a:p>
          <a:p>
            <a:pPr lvl="1" indent="-342900">
              <a:buFont typeface="+mj-lt"/>
              <a:buAutoNum type="arabicPeriod"/>
            </a:pPr>
            <a:r>
              <a:rPr lang="sk-SK" sz="1400" b="1" dirty="0" err="1">
                <a:effectLst/>
                <a:ea typeface="Times New Roman" panose="02020603050405020304" pitchFamily="18" charset="0"/>
              </a:rPr>
              <a:t>nepremyvný</a:t>
            </a:r>
            <a:r>
              <a:rPr lang="sk-SK" sz="1400" b="1" dirty="0">
                <a:effectLst/>
                <a:ea typeface="Times New Roman" panose="02020603050405020304" pitchFamily="18" charset="0"/>
              </a:rPr>
              <a:t> </a:t>
            </a:r>
            <a:r>
              <a:rPr lang="sk-SK" sz="1400" dirty="0">
                <a:effectLst/>
                <a:ea typeface="Times New Roman" panose="02020603050405020304" pitchFamily="18" charset="0"/>
              </a:rPr>
              <a:t>- každoročný kolobeh vody sa uskutočňuje len v časti pôdneho profilu, k prevlhčeniu celého pôdneho profilu ani </a:t>
            </a:r>
            <a:r>
              <a:rPr lang="sk-SK" sz="1400" dirty="0" err="1">
                <a:effectLst/>
                <a:ea typeface="Times New Roman" panose="02020603050405020304" pitchFamily="18" charset="0"/>
              </a:rPr>
              <a:t>zeminného</a:t>
            </a:r>
            <a:r>
              <a:rPr lang="sk-SK" sz="1400" dirty="0">
                <a:effectLst/>
                <a:ea typeface="Times New Roman" panose="02020603050405020304" pitchFamily="18" charset="0"/>
              </a:rPr>
              <a:t> podložia nedochádza, pôdny odtok chýba, </a:t>
            </a:r>
            <a:r>
              <a:rPr lang="sk-SK" sz="1400" b="1" dirty="0">
                <a:effectLst/>
                <a:ea typeface="Times New Roman" panose="02020603050405020304" pitchFamily="18" charset="0"/>
              </a:rPr>
              <a:t>KZ &lt; 1</a:t>
            </a:r>
            <a:r>
              <a:rPr lang="sk-SK" sz="1400" dirty="0">
                <a:effectLst/>
                <a:ea typeface="Times New Roman" panose="02020603050405020304" pitchFamily="18" charset="0"/>
              </a:rPr>
              <a:t>,</a:t>
            </a:r>
          </a:p>
          <a:p>
            <a:pPr lvl="1" indent="-342900">
              <a:buFont typeface="+mj-lt"/>
              <a:buAutoNum type="arabicPeriod"/>
            </a:pPr>
            <a:r>
              <a:rPr lang="sk-SK" sz="1400" b="1" dirty="0">
                <a:effectLst/>
                <a:ea typeface="Times New Roman" panose="02020603050405020304" pitchFamily="18" charset="0"/>
              </a:rPr>
              <a:t>výparný </a:t>
            </a:r>
            <a:r>
              <a:rPr lang="sk-SK" sz="1400" dirty="0">
                <a:effectLst/>
                <a:ea typeface="Times New Roman" panose="02020603050405020304" pitchFamily="18" charset="0"/>
              </a:rPr>
              <a:t>- je typický prevládajúcim výstupným pohybom vody nad zostupným pohybom, zdrojom vlhkosti je kapilárne </a:t>
            </a:r>
            <a:r>
              <a:rPr lang="sk-SK" sz="1400" dirty="0" err="1">
                <a:effectLst/>
                <a:ea typeface="Times New Roman" panose="02020603050405020304" pitchFamily="18" charset="0"/>
              </a:rPr>
              <a:t>ovlhčovanie</a:t>
            </a:r>
            <a:r>
              <a:rPr lang="sk-SK" sz="1400" dirty="0">
                <a:effectLst/>
                <a:ea typeface="Times New Roman" panose="02020603050405020304" pitchFamily="18" charset="0"/>
              </a:rPr>
              <a:t> z podzemnej vody, </a:t>
            </a:r>
            <a:r>
              <a:rPr lang="sk-SK" sz="1400" b="1" dirty="0">
                <a:effectLst/>
                <a:ea typeface="Times New Roman" panose="02020603050405020304" pitchFamily="18" charset="0"/>
              </a:rPr>
              <a:t>KZ &lt; 1</a:t>
            </a:r>
            <a:r>
              <a:rPr lang="sk-SK" sz="1400" dirty="0">
                <a:effectLst/>
                <a:ea typeface="Times New Roman" panose="02020603050405020304" pitchFamily="18" charset="0"/>
              </a:rPr>
              <a:t>,</a:t>
            </a:r>
          </a:p>
          <a:p>
            <a:pPr lvl="1" indent="-342900">
              <a:buFont typeface="+mj-lt"/>
              <a:buAutoNum type="arabicPeriod"/>
            </a:pPr>
            <a:r>
              <a:rPr lang="sk-SK" sz="1400" b="1" dirty="0" err="1">
                <a:effectLst/>
                <a:ea typeface="Times New Roman" panose="02020603050405020304" pitchFamily="18" charset="0"/>
              </a:rPr>
              <a:t>bažinný</a:t>
            </a:r>
            <a:r>
              <a:rPr lang="sk-SK" sz="1400" b="1" dirty="0">
                <a:effectLst/>
                <a:ea typeface="Times New Roman" panose="02020603050405020304" pitchFamily="18" charset="0"/>
              </a:rPr>
              <a:t> </a:t>
            </a:r>
            <a:r>
              <a:rPr lang="sk-SK" sz="1400" dirty="0">
                <a:effectLst/>
                <a:ea typeface="Times New Roman" panose="02020603050405020304" pitchFamily="18" charset="0"/>
              </a:rPr>
              <a:t>- hladina podzemnej vody sa nachádza blízko povrchu pôdy a pásmo kapilárneho vzlínania dosahuje až k povrchu pôdy,</a:t>
            </a:r>
          </a:p>
          <a:p>
            <a:pPr lvl="1" indent="-342900">
              <a:buFont typeface="+mj-lt"/>
              <a:buAutoNum type="arabicPeriod"/>
            </a:pPr>
            <a:r>
              <a:rPr lang="sk-SK" sz="1400" b="1" dirty="0">
                <a:effectLst/>
                <a:ea typeface="Times New Roman" panose="02020603050405020304" pitchFamily="18" charset="0"/>
              </a:rPr>
              <a:t>závlahový </a:t>
            </a:r>
            <a:r>
              <a:rPr lang="sk-SK" sz="1400" dirty="0">
                <a:effectLst/>
                <a:ea typeface="Times New Roman" panose="02020603050405020304" pitchFamily="18" charset="0"/>
              </a:rPr>
              <a:t>- pôda je </a:t>
            </a:r>
            <a:r>
              <a:rPr lang="sk-SK" sz="1400" dirty="0" err="1">
                <a:effectLst/>
                <a:ea typeface="Times New Roman" panose="02020603050405020304" pitchFamily="18" charset="0"/>
              </a:rPr>
              <a:t>doplnkove</a:t>
            </a:r>
            <a:r>
              <a:rPr lang="sk-SK" sz="1400" dirty="0">
                <a:effectLst/>
                <a:ea typeface="Times New Roman" panose="02020603050405020304" pitchFamily="18" charset="0"/>
              </a:rPr>
              <a:t> zavlažovaná vodou z povrchu, </a:t>
            </a:r>
            <a:r>
              <a:rPr lang="sk-SK" sz="1400" b="1" dirty="0">
                <a:effectLst/>
                <a:ea typeface="Times New Roman" panose="02020603050405020304" pitchFamily="18" charset="0"/>
              </a:rPr>
              <a:t>KZ &lt; 1</a:t>
            </a:r>
            <a:r>
              <a:rPr lang="sk-SK" sz="1400" dirty="0">
                <a:effectLst/>
                <a:ea typeface="Times New Roman" panose="02020603050405020304" pitchFamily="18" charset="0"/>
              </a:rPr>
              <a:t>. U tohoto typu vodného režimu sa vytvárajú tri podtypy závlahového režimu: a) </a:t>
            </a:r>
            <a:r>
              <a:rPr lang="sk-SK" sz="1400" b="1" i="1" dirty="0" err="1">
                <a:effectLst/>
                <a:ea typeface="Times New Roman" panose="02020603050405020304" pitchFamily="18" charset="0"/>
              </a:rPr>
              <a:t>nepremyvný</a:t>
            </a:r>
            <a:r>
              <a:rPr lang="sk-SK" sz="1400" dirty="0">
                <a:effectLst/>
                <a:ea typeface="Times New Roman" panose="02020603050405020304" pitchFamily="18" charset="0"/>
              </a:rPr>
              <a:t>, b) </a:t>
            </a:r>
            <a:r>
              <a:rPr lang="sk-SK" sz="1400" b="1" i="1" dirty="0">
                <a:effectLst/>
                <a:ea typeface="Times New Roman" panose="02020603050405020304" pitchFamily="18" charset="0"/>
              </a:rPr>
              <a:t>periodicky </a:t>
            </a:r>
            <a:r>
              <a:rPr lang="sk-SK" sz="1400" b="1" i="1" dirty="0" err="1">
                <a:effectLst/>
                <a:ea typeface="Times New Roman" panose="02020603050405020304" pitchFamily="18" charset="0"/>
              </a:rPr>
              <a:t>premyvný</a:t>
            </a:r>
            <a:r>
              <a:rPr lang="sk-SK" sz="1400" dirty="0">
                <a:effectLst/>
                <a:ea typeface="Times New Roman" panose="02020603050405020304" pitchFamily="18" charset="0"/>
              </a:rPr>
              <a:t>, c) </a:t>
            </a:r>
            <a:r>
              <a:rPr lang="sk-SK" sz="1400" b="1" i="1" dirty="0">
                <a:effectLst/>
                <a:ea typeface="Times New Roman" panose="02020603050405020304" pitchFamily="18" charset="0"/>
              </a:rPr>
              <a:t>výparný</a:t>
            </a:r>
            <a:endParaRPr lang="sk-SK" sz="1400" dirty="0">
              <a:effectLst/>
              <a:ea typeface="Times New Roman" panose="02020603050405020304" pitchFamily="18" charset="0"/>
            </a:endParaRPr>
          </a:p>
          <a:p>
            <a:r>
              <a:rPr lang="sk-SK" sz="1600" dirty="0">
                <a:effectLst/>
                <a:ea typeface="Times New Roman" panose="02020603050405020304" pitchFamily="18" charset="0"/>
              </a:rPr>
              <a:t>Úprava vodného režimu sa prejaví zmenou vzdušného, tepelného, mikrobiologického a živinového režimu pôd. Základným opatrením pre úpravu vodného režimu zamokrených pôd je </a:t>
            </a:r>
            <a:r>
              <a:rPr lang="sk-SK" sz="1600" b="1" dirty="0">
                <a:effectLst/>
                <a:ea typeface="Times New Roman" panose="02020603050405020304" pitchFamily="18" charset="0"/>
              </a:rPr>
              <a:t>odvodnenie</a:t>
            </a:r>
            <a:r>
              <a:rPr lang="sk-SK" sz="1600" dirty="0">
                <a:effectLst/>
                <a:ea typeface="Times New Roman" panose="02020603050405020304" pitchFamily="18" charset="0"/>
              </a:rPr>
              <a:t>, pri vysušených pôdach </a:t>
            </a:r>
            <a:r>
              <a:rPr lang="sk-SK" sz="1600" b="1" dirty="0">
                <a:effectLst/>
                <a:ea typeface="Times New Roman" panose="02020603050405020304" pitchFamily="18" charset="0"/>
              </a:rPr>
              <a:t>zavlažovanie</a:t>
            </a:r>
            <a:r>
              <a:rPr lang="sk-SK" sz="1600" dirty="0">
                <a:effectLst/>
                <a:ea typeface="Times New Roman" panose="02020603050405020304" pitchFamily="18" charset="0"/>
              </a:rPr>
              <a:t>, súčasne treba používať aj ostatné potrebné agrotechnické zásahy. Škodlivý vplyv nadbytku alebo nedostatku vody v pôde možno odstrániť </a:t>
            </a:r>
            <a:r>
              <a:rPr lang="sk-SK" sz="1600" b="1" dirty="0" err="1">
                <a:effectLst/>
                <a:ea typeface="Times New Roman" panose="02020603050405020304" pitchFamily="18" charset="0"/>
              </a:rPr>
              <a:t>hydromelioráciami</a:t>
            </a:r>
            <a:r>
              <a:rPr lang="sk-SK" sz="1600" dirty="0">
                <a:effectLst/>
                <a:ea typeface="Times New Roman" panose="02020603050405020304" pitchFamily="18" charset="0"/>
              </a:rPr>
              <a:t>.</a:t>
            </a:r>
            <a:endParaRPr lang="sk-SK" sz="1200" dirty="0">
              <a:effectLst/>
              <a:ea typeface="Times New Roman" panose="02020603050405020304" pitchFamily="18" charset="0"/>
            </a:endParaRPr>
          </a:p>
        </p:txBody>
      </p:sp>
    </p:spTree>
    <p:extLst>
      <p:ext uri="{BB962C8B-B14F-4D97-AF65-F5344CB8AC3E}">
        <p14:creationId xmlns:p14="http://schemas.microsoft.com/office/powerpoint/2010/main" val="27329840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3B2B9-B3BE-7428-FB06-B097D87B866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BF6D521-FD0C-86C2-04E4-9BCF8CCC2250}"/>
              </a:ext>
            </a:extLst>
          </p:cNvPr>
          <p:cNvSpPr>
            <a:spLocks noGrp="1"/>
          </p:cNvSpPr>
          <p:nvPr>
            <p:ph type="title"/>
          </p:nvPr>
        </p:nvSpPr>
        <p:spPr>
          <a:xfrm>
            <a:off x="391297" y="251750"/>
            <a:ext cx="10119674" cy="694812"/>
          </a:xfrm>
        </p:spPr>
        <p:txBody>
          <a:bodyPr>
            <a:normAutofit/>
          </a:bodyPr>
          <a:lstStyle/>
          <a:p>
            <a:r>
              <a:rPr lang="sk-SK" sz="3200" b="1" dirty="0"/>
              <a:t>Pôdny vzduch</a:t>
            </a:r>
          </a:p>
        </p:txBody>
      </p:sp>
      <p:sp>
        <p:nvSpPr>
          <p:cNvPr id="7" name="Zástupný objekt pre obsah 2">
            <a:extLst>
              <a:ext uri="{FF2B5EF4-FFF2-40B4-BE49-F238E27FC236}">
                <a16:creationId xmlns:a16="http://schemas.microsoft.com/office/drawing/2014/main" id="{B57F2B49-810E-87E8-43C0-8303CDEAAC02}"/>
              </a:ext>
            </a:extLst>
          </p:cNvPr>
          <p:cNvSpPr>
            <a:spLocks noGrp="1"/>
          </p:cNvSpPr>
          <p:nvPr>
            <p:ph idx="1"/>
          </p:nvPr>
        </p:nvSpPr>
        <p:spPr>
          <a:xfrm>
            <a:off x="391297" y="1028700"/>
            <a:ext cx="11046323" cy="5579072"/>
          </a:xfrm>
        </p:spPr>
        <p:txBody>
          <a:bodyPr>
            <a:noAutofit/>
          </a:bodyPr>
          <a:lstStyle/>
          <a:p>
            <a:pPr>
              <a:lnSpc>
                <a:spcPct val="150000"/>
              </a:lnSpc>
            </a:pPr>
            <a:r>
              <a:rPr lang="sk-SK" sz="1200" dirty="0">
                <a:effectLst/>
                <a:ea typeface="Times New Roman" panose="02020603050405020304" pitchFamily="18" charset="0"/>
              </a:rPr>
              <a:t>Vzduch sa dostáva do pôdy z atmosféry pôsobením</a:t>
            </a:r>
            <a:r>
              <a:rPr lang="sk-SK" sz="1200" b="1" dirty="0">
                <a:effectLst/>
                <a:ea typeface="Times New Roman" panose="02020603050405020304" pitchFamily="18" charset="0"/>
              </a:rPr>
              <a:t> teploty</a:t>
            </a:r>
            <a:r>
              <a:rPr lang="sk-SK" sz="1200" dirty="0">
                <a:effectLst/>
                <a:ea typeface="Times New Roman" panose="02020603050405020304" pitchFamily="18" charset="0"/>
              </a:rPr>
              <a:t>,</a:t>
            </a:r>
            <a:r>
              <a:rPr lang="sk-SK" sz="1200" b="1" dirty="0">
                <a:effectLst/>
                <a:ea typeface="Times New Roman" panose="02020603050405020304" pitchFamily="18" charset="0"/>
              </a:rPr>
              <a:t> pohybu vzduchu</a:t>
            </a:r>
            <a:r>
              <a:rPr lang="sk-SK" sz="1200" dirty="0">
                <a:effectLst/>
                <a:ea typeface="Times New Roman" panose="02020603050405020304" pitchFamily="18" charset="0"/>
              </a:rPr>
              <a:t> a </a:t>
            </a:r>
            <a:r>
              <a:rPr lang="sk-SK" sz="1200" b="1" dirty="0">
                <a:effectLst/>
                <a:ea typeface="Times New Roman" panose="02020603050405020304" pitchFamily="18" charset="0"/>
              </a:rPr>
              <a:t>barometrického tlaku</a:t>
            </a:r>
            <a:endParaRPr lang="sk-SK" sz="1200" dirty="0">
              <a:effectLst/>
              <a:ea typeface="Times New Roman" panose="02020603050405020304" pitchFamily="18" charset="0"/>
            </a:endParaRPr>
          </a:p>
          <a:p>
            <a:pPr>
              <a:lnSpc>
                <a:spcPct val="150000"/>
              </a:lnSpc>
            </a:pPr>
            <a:r>
              <a:rPr lang="sk-SK" sz="1200" dirty="0">
                <a:effectLst/>
                <a:ea typeface="Times New Roman" panose="02020603050405020304" pitchFamily="18" charset="0"/>
              </a:rPr>
              <a:t>Príjem vzduchu do pôdy závisí od pórovitosti, vlhkosti a pohybu vody v pôde</a:t>
            </a:r>
          </a:p>
          <a:p>
            <a:pPr>
              <a:lnSpc>
                <a:spcPct val="150000"/>
              </a:lnSpc>
            </a:pPr>
            <a:r>
              <a:rPr lang="sk-SK" sz="1200" dirty="0">
                <a:effectLst/>
                <a:ea typeface="Times New Roman" panose="02020603050405020304" pitchFamily="18" charset="0"/>
              </a:rPr>
              <a:t>Pôdny vzduch sa svojím chemickým kvantitatívnym i kvalitatívnym zložením odlišuje od </a:t>
            </a:r>
            <a:r>
              <a:rPr lang="sk-SK" sz="1200" dirty="0" err="1">
                <a:effectLst/>
                <a:ea typeface="Times New Roman" panose="02020603050405020304" pitchFamily="18" charset="0"/>
              </a:rPr>
              <a:t>atmosferického</a:t>
            </a:r>
            <a:r>
              <a:rPr lang="sk-SK" sz="1200" dirty="0">
                <a:effectLst/>
                <a:ea typeface="Times New Roman" panose="02020603050405020304" pitchFamily="18" charset="0"/>
              </a:rPr>
              <a:t> vzduchu, ktorý prenikajúc do pôdy sa v nej obohacuje plynnými produktami rozkladu organických látok (CO</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NH</a:t>
            </a:r>
            <a:r>
              <a:rPr lang="sk-SK" sz="1200" baseline="-25000" dirty="0">
                <a:effectLst/>
                <a:ea typeface="Times New Roman" panose="02020603050405020304" pitchFamily="18" charset="0"/>
              </a:rPr>
              <a:t>3</a:t>
            </a:r>
            <a:r>
              <a:rPr lang="sk-SK" sz="1200" dirty="0">
                <a:effectLst/>
                <a:ea typeface="Times New Roman" panose="02020603050405020304" pitchFamily="18" charset="0"/>
              </a:rPr>
              <a:t>,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S,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a vodnými parami, preto pôdny vzduch je spravidla </a:t>
            </a:r>
            <a:r>
              <a:rPr lang="sk-SK" sz="1200" b="1" dirty="0">
                <a:effectLst/>
                <a:ea typeface="Times New Roman" panose="02020603050405020304" pitchFamily="18" charset="0"/>
              </a:rPr>
              <a:t>bohatší na CO</a:t>
            </a:r>
            <a:r>
              <a:rPr lang="sk-SK" sz="1200" b="1" baseline="-25000" dirty="0">
                <a:effectLst/>
                <a:ea typeface="Times New Roman" panose="02020603050405020304" pitchFamily="18" charset="0"/>
              </a:rPr>
              <a:t>2 </a:t>
            </a:r>
            <a:r>
              <a:rPr lang="sk-SK" sz="1200" b="1" dirty="0">
                <a:effectLst/>
                <a:ea typeface="Times New Roman" panose="02020603050405020304" pitchFamily="18" charset="0"/>
              </a:rPr>
              <a:t>i vodné pary </a:t>
            </a:r>
            <a:r>
              <a:rPr lang="sk-SK" sz="1200" dirty="0">
                <a:effectLst/>
                <a:ea typeface="Times New Roman" panose="02020603050405020304" pitchFamily="18" charset="0"/>
              </a:rPr>
              <a:t>a </a:t>
            </a:r>
            <a:r>
              <a:rPr lang="sk-SK" sz="1200" b="1" dirty="0">
                <a:effectLst/>
                <a:ea typeface="Times New Roman" panose="02020603050405020304" pitchFamily="18" charset="0"/>
              </a:rPr>
              <a:t>chudobnejší na O</a:t>
            </a:r>
            <a:r>
              <a:rPr lang="sk-SK" sz="1200" b="1" baseline="-25000" dirty="0">
                <a:effectLst/>
                <a:ea typeface="Times New Roman" panose="02020603050405020304" pitchFamily="18" charset="0"/>
              </a:rPr>
              <a:t>2</a:t>
            </a:r>
            <a:endParaRPr lang="sk-SK" sz="1200" dirty="0">
              <a:effectLst/>
              <a:ea typeface="Times New Roman" panose="02020603050405020304" pitchFamily="18" charset="0"/>
            </a:endParaRPr>
          </a:p>
          <a:p>
            <a:pPr>
              <a:lnSpc>
                <a:spcPct val="150000"/>
              </a:lnSpc>
            </a:pPr>
            <a:r>
              <a:rPr lang="sk-SK" sz="1200" b="1" dirty="0">
                <a:effectLst/>
                <a:ea typeface="Times New Roman" panose="02020603050405020304" pitchFamily="18" charset="0"/>
              </a:rPr>
              <a:t>Obsah CO</a:t>
            </a:r>
            <a:r>
              <a:rPr lang="sk-SK" sz="1200" b="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kolíše od 0,1 - 1,0 % v oráčine a v </a:t>
            </a:r>
            <a:r>
              <a:rPr lang="sk-SK" sz="1200" dirty="0" err="1">
                <a:effectLst/>
                <a:ea typeface="Times New Roman" panose="02020603050405020304" pitchFamily="18" charset="0"/>
              </a:rPr>
              <a:t>podorničí</a:t>
            </a:r>
            <a:r>
              <a:rPr lang="sk-SK" sz="1200" dirty="0">
                <a:effectLst/>
                <a:ea typeface="Times New Roman" panose="02020603050405020304" pitchFamily="18" charset="0"/>
              </a:rPr>
              <a:t> do 5 % i viac.</a:t>
            </a:r>
            <a:r>
              <a:rPr lang="sk-SK" sz="1200" i="1" dirty="0">
                <a:effectLst/>
                <a:ea typeface="Times New Roman" panose="02020603050405020304" pitchFamily="18" charset="0"/>
              </a:rPr>
              <a:t> </a:t>
            </a:r>
            <a:r>
              <a:rPr lang="sk-SK" sz="1200" b="1" i="1" dirty="0">
                <a:effectLst/>
                <a:ea typeface="Times New Roman" panose="02020603050405020304" pitchFamily="18" charset="0"/>
              </a:rPr>
              <a:t>Hlavným</a:t>
            </a:r>
            <a:r>
              <a:rPr lang="sk-SK" sz="1200" b="1" dirty="0">
                <a:effectLst/>
                <a:ea typeface="Times New Roman" panose="02020603050405020304" pitchFamily="18" charset="0"/>
              </a:rPr>
              <a:t> </a:t>
            </a:r>
            <a:r>
              <a:rPr lang="sk-SK" sz="1200" b="1" i="1" dirty="0">
                <a:effectLst/>
                <a:ea typeface="Times New Roman" panose="02020603050405020304" pitchFamily="18" charset="0"/>
              </a:rPr>
              <a:t>zdrojom vzniku CO</a:t>
            </a:r>
            <a:r>
              <a:rPr lang="sk-SK" sz="1200" b="1"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je </a:t>
            </a:r>
            <a:r>
              <a:rPr lang="sk-SK" sz="1200" b="1" dirty="0">
                <a:effectLst/>
                <a:ea typeface="Times New Roman" panose="02020603050405020304" pitchFamily="18" charset="0"/>
              </a:rPr>
              <a:t>rozkladajúca sa </a:t>
            </a:r>
            <a:r>
              <a:rPr lang="sk-SK" sz="1200" b="1" i="1" dirty="0">
                <a:effectLst/>
                <a:ea typeface="Times New Roman" panose="02020603050405020304" pitchFamily="18" charset="0"/>
              </a:rPr>
              <a:t>organická hmota</a:t>
            </a:r>
            <a:r>
              <a:rPr lang="sk-SK" sz="1200" i="1" dirty="0">
                <a:effectLst/>
                <a:ea typeface="Times New Roman" panose="02020603050405020304" pitchFamily="18" charset="0"/>
              </a:rPr>
              <a:t>, </a:t>
            </a:r>
            <a:r>
              <a:rPr lang="sk-SK" sz="1200" b="1" i="1" dirty="0">
                <a:effectLst/>
                <a:ea typeface="Times New Roman" panose="02020603050405020304" pitchFamily="18" charset="0"/>
              </a:rPr>
              <a:t>dýchanie mikroorganizmov</a:t>
            </a:r>
            <a:r>
              <a:rPr lang="sk-SK" sz="1200" dirty="0">
                <a:effectLst/>
                <a:ea typeface="Times New Roman" panose="02020603050405020304" pitchFamily="18" charset="0"/>
              </a:rPr>
              <a:t>, </a:t>
            </a:r>
            <a:r>
              <a:rPr lang="sk-SK" sz="1200" b="1" i="1" dirty="0">
                <a:effectLst/>
                <a:ea typeface="Times New Roman" panose="02020603050405020304" pitchFamily="18" charset="0"/>
              </a:rPr>
              <a:t>živočíšnych organizmov a koreňov rastlín v aeróbnych podmienkach</a:t>
            </a:r>
            <a:r>
              <a:rPr lang="sk-SK" sz="1200" dirty="0">
                <a:effectLst/>
                <a:ea typeface="Times New Roman" panose="02020603050405020304" pitchFamily="18" charset="0"/>
              </a:rPr>
              <a:t>. Pôdny vzduch je hlavným zásobovateľom i vzduchu atmosféry CO</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ktorý je nevyhnutný pri zásobovaní vyšších rastlín uhlíkom. CO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sa ľahko rozpúšťa v pôdnej vode a vo forme vytvorenej slabej kyseliny uhličitej sa stáva účinným rozpúšťadlom, napomáhajúcim sprístupňovanie živín a taktiež je dôležitým regulátorom pôdnej reakcie. </a:t>
            </a:r>
            <a:r>
              <a:rPr lang="sk-SK" sz="1200" b="1" i="1" dirty="0">
                <a:effectLst/>
                <a:ea typeface="Times New Roman" panose="02020603050405020304" pitchFamily="18" charset="0"/>
              </a:rPr>
              <a:t>Zvýšenie koncentrácie CO</a:t>
            </a:r>
            <a:r>
              <a:rPr lang="sk-SK" sz="1200" b="1"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a:t>
            </a:r>
            <a:r>
              <a:rPr lang="sk-SK" sz="1200" b="1" dirty="0">
                <a:effectLst/>
                <a:ea typeface="Times New Roman" panose="02020603050405020304" pitchFamily="18" charset="0"/>
              </a:rPr>
              <a:t>na 10 - 20 % </a:t>
            </a:r>
            <a:r>
              <a:rPr lang="sk-SK" sz="1200" b="1" i="1" dirty="0">
                <a:effectLst/>
                <a:ea typeface="Times New Roman" panose="02020603050405020304" pitchFamily="18" charset="0"/>
              </a:rPr>
              <a:t>pôsobí toxicky</a:t>
            </a:r>
            <a:r>
              <a:rPr lang="sk-SK" sz="1200" b="1" dirty="0">
                <a:effectLst/>
                <a:ea typeface="Times New Roman" panose="02020603050405020304" pitchFamily="18" charset="0"/>
              </a:rPr>
              <a:t> </a:t>
            </a:r>
            <a:r>
              <a:rPr lang="sk-SK" sz="1200" dirty="0">
                <a:effectLst/>
                <a:ea typeface="Times New Roman" panose="02020603050405020304" pitchFamily="18" charset="0"/>
              </a:rPr>
              <a:t>na rastliny. Nakoľko CO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je spojený s biologickou činnosťou pôdy, je považovaný za indikátor pôdnej aktivity (oživenia), podľa ktorej sa posudzuje i úrodnosť pôdy</a:t>
            </a:r>
          </a:p>
          <a:p>
            <a:pPr>
              <a:lnSpc>
                <a:spcPct val="150000"/>
              </a:lnSpc>
            </a:pPr>
            <a:r>
              <a:rPr lang="sk-SK" sz="1200" b="1" dirty="0">
                <a:effectLst/>
                <a:ea typeface="Times New Roman" panose="02020603050405020304" pitchFamily="18" charset="0"/>
              </a:rPr>
              <a:t>Obsah O</a:t>
            </a:r>
            <a:r>
              <a:rPr lang="sk-SK" sz="1200" b="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sa vyskytuje v rozpätí 10 - 20 % a je </a:t>
            </a:r>
            <a:r>
              <a:rPr lang="sk-SK" sz="1200" i="1" dirty="0">
                <a:effectLst/>
                <a:ea typeface="Times New Roman" panose="02020603050405020304" pitchFamily="18" charset="0"/>
              </a:rPr>
              <a:t>nevyhnutný</a:t>
            </a:r>
            <a:r>
              <a:rPr lang="sk-SK" sz="1200" dirty="0">
                <a:effectLst/>
                <a:ea typeface="Times New Roman" panose="02020603050405020304" pitchFamily="18" charset="0"/>
              </a:rPr>
              <a:t> </a:t>
            </a:r>
            <a:r>
              <a:rPr lang="sk-SK" sz="1200" b="1" dirty="0">
                <a:effectLst/>
                <a:ea typeface="Times New Roman" panose="02020603050405020304" pitchFamily="18" charset="0"/>
              </a:rPr>
              <a:t>pre existenciu </a:t>
            </a:r>
            <a:r>
              <a:rPr lang="sk-SK" sz="1200" dirty="0">
                <a:effectLst/>
                <a:ea typeface="Times New Roman" panose="02020603050405020304" pitchFamily="18" charset="0"/>
              </a:rPr>
              <a:t>takmer všetkých pôdnych organizmov </a:t>
            </a:r>
            <a:r>
              <a:rPr lang="sk-SK" sz="1200" b="1" dirty="0">
                <a:effectLst/>
                <a:ea typeface="Times New Roman" panose="02020603050405020304" pitchFamily="18" charset="0"/>
              </a:rPr>
              <a:t>a pre oxidáciu organických a minerálnych zlúčenín</a:t>
            </a:r>
            <a:r>
              <a:rPr lang="sk-SK" sz="1200" dirty="0">
                <a:effectLst/>
                <a:ea typeface="Times New Roman" panose="02020603050405020304" pitchFamily="18" charset="0"/>
              </a:rPr>
              <a:t>. Zníženie množstva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 celkovom obsahu pôdneho vzduchu v rozmedzí 10 - 15% spôsobuje výrazné zníženie úrod a v nich i obsahu cukru, škrobu a </a:t>
            </a:r>
            <a:r>
              <a:rPr lang="sk-SK" sz="1200" dirty="0" err="1">
                <a:effectLst/>
                <a:ea typeface="Times New Roman" panose="02020603050405020304" pitchFamily="18" charset="0"/>
              </a:rPr>
              <a:t>popolovín</a:t>
            </a:r>
            <a:r>
              <a:rPr lang="sk-SK" sz="1200" dirty="0">
                <a:effectLst/>
                <a:ea typeface="Times New Roman" panose="02020603050405020304" pitchFamily="18" charset="0"/>
              </a:rPr>
              <a:t>. Pri </a:t>
            </a:r>
            <a:r>
              <a:rPr lang="sk-SK" sz="1200" i="1" dirty="0">
                <a:effectLst/>
                <a:ea typeface="Times New Roman" panose="02020603050405020304" pitchFamily="18" charset="0"/>
              </a:rPr>
              <a:t>znížení O</a:t>
            </a:r>
            <a:r>
              <a:rPr lang="sk-SK" sz="1200"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na 6 - 9 % </a:t>
            </a:r>
            <a:r>
              <a:rPr lang="sk-SK" sz="1200" i="1" dirty="0">
                <a:effectLst/>
                <a:ea typeface="Times New Roman" panose="02020603050405020304" pitchFamily="18" charset="0"/>
              </a:rPr>
              <a:t>narušuje </a:t>
            </a:r>
            <a:r>
              <a:rPr lang="sk-SK" sz="1200" dirty="0">
                <a:effectLst/>
                <a:ea typeface="Times New Roman" panose="02020603050405020304" pitchFamily="18" charset="0"/>
              </a:rPr>
              <a:t>sa proces </a:t>
            </a:r>
            <a:r>
              <a:rPr lang="sk-SK" sz="1200" i="1" dirty="0">
                <a:effectLst/>
                <a:ea typeface="Times New Roman" panose="02020603050405020304" pitchFamily="18" charset="0"/>
              </a:rPr>
              <a:t>syntézy proteínov a znižuje</a:t>
            </a:r>
            <a:r>
              <a:rPr lang="sk-SK" sz="1200" dirty="0">
                <a:effectLst/>
                <a:ea typeface="Times New Roman" panose="02020603050405020304" pitchFamily="18" charset="0"/>
              </a:rPr>
              <a:t> sa na minimum množstvo prijímaných živín. Za </a:t>
            </a:r>
            <a:r>
              <a:rPr lang="sk-SK" sz="1200" dirty="0" err="1">
                <a:effectLst/>
                <a:ea typeface="Times New Roman" panose="02020603050405020304" pitchFamily="18" charset="0"/>
              </a:rPr>
              <a:t>najoptimálnejší</a:t>
            </a:r>
            <a:r>
              <a:rPr lang="sk-SK" sz="1200" dirty="0">
                <a:effectLst/>
                <a:ea typeface="Times New Roman" panose="02020603050405020304" pitchFamily="18" charset="0"/>
              </a:rPr>
              <a:t> obsah sa pokladá zastúpenie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 rozsah 19-21%. Koreňovou sústavou sa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využíva ako zdroj energie nevyhnutný pre rast a vývoj koreňov a selekciu </a:t>
            </a:r>
            <a:r>
              <a:rPr lang="sk-SK" sz="1200" dirty="0" err="1">
                <a:effectLst/>
                <a:ea typeface="Times New Roman" panose="02020603050405020304" pitchFamily="18" charset="0"/>
              </a:rPr>
              <a:t>sorbovaných</a:t>
            </a:r>
            <a:r>
              <a:rPr lang="sk-SK" sz="1200" dirty="0">
                <a:effectLst/>
                <a:ea typeface="Times New Roman" panose="02020603050405020304" pitchFamily="18" charset="0"/>
              </a:rPr>
              <a:t> iónov. Pri nedostatku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sa rozvíjajú procesy </a:t>
            </a:r>
            <a:r>
              <a:rPr lang="sk-SK" sz="1200" dirty="0" err="1">
                <a:effectLst/>
                <a:ea typeface="Times New Roman" panose="02020603050405020304" pitchFamily="18" charset="0"/>
              </a:rPr>
              <a:t>denitrifikácie</a:t>
            </a:r>
            <a:r>
              <a:rPr lang="sk-SK" sz="1200" dirty="0">
                <a:effectLst/>
                <a:ea typeface="Times New Roman" panose="02020603050405020304" pitchFamily="18" charset="0"/>
              </a:rPr>
              <a:t> a hromadia sa nežiadúce zlúčeniny a škodlivé plyny ako CH</a:t>
            </a:r>
            <a:r>
              <a:rPr lang="sk-SK" sz="1200" baseline="-25000" dirty="0">
                <a:effectLst/>
                <a:ea typeface="Times New Roman" panose="02020603050405020304" pitchFamily="18" charset="0"/>
              </a:rPr>
              <a:t>4</a:t>
            </a:r>
            <a:r>
              <a:rPr lang="sk-SK" sz="1200" dirty="0">
                <a:effectLst/>
                <a:ea typeface="Times New Roman" panose="02020603050405020304" pitchFamily="18" charset="0"/>
              </a:rPr>
              <a:t>,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S a iné.</a:t>
            </a:r>
          </a:p>
        </p:txBody>
      </p:sp>
    </p:spTree>
    <p:extLst>
      <p:ext uri="{BB962C8B-B14F-4D97-AF65-F5344CB8AC3E}">
        <p14:creationId xmlns:p14="http://schemas.microsoft.com/office/powerpoint/2010/main" val="27302106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095F4-0E7C-18FE-EC1D-CAC23B4C321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76D1F97-3AED-0F34-0A04-6A06F920401E}"/>
              </a:ext>
            </a:extLst>
          </p:cNvPr>
          <p:cNvSpPr>
            <a:spLocks noGrp="1"/>
          </p:cNvSpPr>
          <p:nvPr>
            <p:ph type="title"/>
          </p:nvPr>
        </p:nvSpPr>
        <p:spPr>
          <a:xfrm>
            <a:off x="391297" y="251750"/>
            <a:ext cx="10119674" cy="694812"/>
          </a:xfrm>
        </p:spPr>
        <p:txBody>
          <a:bodyPr>
            <a:normAutofit/>
          </a:bodyPr>
          <a:lstStyle/>
          <a:p>
            <a:r>
              <a:rPr lang="sk-SK" sz="3200" b="1" dirty="0"/>
              <a:t>Pôdny vzduch</a:t>
            </a:r>
          </a:p>
        </p:txBody>
      </p:sp>
      <p:sp>
        <p:nvSpPr>
          <p:cNvPr id="7" name="Zástupný objekt pre obsah 2">
            <a:extLst>
              <a:ext uri="{FF2B5EF4-FFF2-40B4-BE49-F238E27FC236}">
                <a16:creationId xmlns:a16="http://schemas.microsoft.com/office/drawing/2014/main" id="{8CDD3A4A-AAA5-AB76-AFEE-09F0B0C9A2C8}"/>
              </a:ext>
            </a:extLst>
          </p:cNvPr>
          <p:cNvSpPr>
            <a:spLocks noGrp="1"/>
          </p:cNvSpPr>
          <p:nvPr>
            <p:ph idx="1"/>
          </p:nvPr>
        </p:nvSpPr>
        <p:spPr>
          <a:xfrm>
            <a:off x="391297" y="1028700"/>
            <a:ext cx="11213963" cy="5579072"/>
          </a:xfrm>
        </p:spPr>
        <p:txBody>
          <a:bodyPr>
            <a:noAutofit/>
          </a:bodyPr>
          <a:lstStyle/>
          <a:p>
            <a:r>
              <a:rPr lang="sk-SK" sz="1400" b="1" dirty="0">
                <a:effectLst/>
                <a:ea typeface="Times New Roman" panose="02020603050405020304" pitchFamily="18" charset="0"/>
              </a:rPr>
              <a:t>Obsah N</a:t>
            </a:r>
            <a:r>
              <a:rPr lang="sk-SK" sz="1400" b="1" baseline="-25000" dirty="0">
                <a:effectLst/>
                <a:ea typeface="Times New Roman" panose="02020603050405020304" pitchFamily="18" charset="0"/>
              </a:rPr>
              <a:t>2</a:t>
            </a:r>
            <a:r>
              <a:rPr lang="sk-SK" sz="1400" baseline="-25000" dirty="0">
                <a:effectLst/>
                <a:ea typeface="Times New Roman" panose="02020603050405020304" pitchFamily="18" charset="0"/>
              </a:rPr>
              <a:t> </a:t>
            </a:r>
            <a:r>
              <a:rPr lang="sk-SK" sz="1400" dirty="0">
                <a:effectLst/>
                <a:ea typeface="Times New Roman" panose="02020603050405020304" pitchFamily="18" charset="0"/>
              </a:rPr>
              <a:t>v pôdnom vzduchu je približne taký ako i v ovzduší (78 %) a uplatňuje sa predovšetkým ako</a:t>
            </a:r>
            <a:r>
              <a:rPr lang="sk-SK" sz="1400" i="1" dirty="0">
                <a:effectLst/>
                <a:ea typeface="Times New Roman" panose="02020603050405020304" pitchFamily="18" charset="0"/>
              </a:rPr>
              <a:t> biologický</a:t>
            </a:r>
            <a:r>
              <a:rPr lang="sk-SK" sz="1400" dirty="0">
                <a:effectLst/>
                <a:ea typeface="Times New Roman" panose="02020603050405020304" pitchFamily="18" charset="0"/>
              </a:rPr>
              <a:t> faktor. Je </a:t>
            </a:r>
            <a:r>
              <a:rPr lang="sk-SK" sz="1400" i="1" dirty="0">
                <a:effectLst/>
                <a:ea typeface="Times New Roman" panose="02020603050405020304" pitchFamily="18" charset="0"/>
              </a:rPr>
              <a:t>východiskom </a:t>
            </a:r>
            <a:r>
              <a:rPr lang="sk-SK" sz="1400" dirty="0">
                <a:effectLst/>
                <a:ea typeface="Times New Roman" panose="02020603050405020304" pitchFamily="18" charset="0"/>
              </a:rPr>
              <a:t>aj </a:t>
            </a:r>
            <a:r>
              <a:rPr lang="sk-SK" sz="1400" i="1" dirty="0">
                <a:effectLst/>
                <a:ea typeface="Times New Roman" panose="02020603050405020304" pitchFamily="18" charset="0"/>
              </a:rPr>
              <a:t>konečným produktom</a:t>
            </a:r>
            <a:r>
              <a:rPr lang="sk-SK" sz="1400" dirty="0">
                <a:effectLst/>
                <a:ea typeface="Times New Roman" panose="02020603050405020304" pitchFamily="18" charset="0"/>
              </a:rPr>
              <a:t> tvorby a premeny dusíkatých organických a minerálnych zlúčenín. NH</a:t>
            </a:r>
            <a:r>
              <a:rPr lang="sk-SK" sz="1400" baseline="-25000" dirty="0">
                <a:effectLst/>
                <a:ea typeface="Times New Roman" panose="02020603050405020304" pitchFamily="18" charset="0"/>
              </a:rPr>
              <a:t>3 </a:t>
            </a:r>
            <a:r>
              <a:rPr lang="sk-SK" sz="1400" dirty="0">
                <a:effectLst/>
                <a:ea typeface="Times New Roman" panose="02020603050405020304" pitchFamily="18" charset="0"/>
              </a:rPr>
              <a:t>je produktom aeróbneho rozkladu bielkovín za účasti </a:t>
            </a:r>
            <a:r>
              <a:rPr lang="sk-SK" sz="1400" dirty="0" err="1">
                <a:effectLst/>
                <a:ea typeface="Times New Roman" panose="02020603050405020304" pitchFamily="18" charset="0"/>
              </a:rPr>
              <a:t>amonizačných</a:t>
            </a:r>
            <a:r>
              <a:rPr lang="sk-SK" sz="1400" dirty="0">
                <a:effectLst/>
                <a:ea typeface="Times New Roman" panose="02020603050405020304" pitchFamily="18" charset="0"/>
              </a:rPr>
              <a:t> baktérií</a:t>
            </a:r>
          </a:p>
          <a:p>
            <a:r>
              <a:rPr lang="sk-SK" sz="1400" dirty="0">
                <a:effectLst/>
                <a:ea typeface="Times New Roman" panose="02020603050405020304" pitchFamily="18" charset="0"/>
              </a:rPr>
              <a:t>Zloženie pôdneho vzduchu sa mení smerom do hĺbky pôdy i v čase (v priebehu roka). Množstvo CO</a:t>
            </a:r>
            <a:r>
              <a:rPr lang="sk-SK" sz="1400" baseline="-25000" dirty="0">
                <a:effectLst/>
                <a:ea typeface="Times New Roman" panose="02020603050405020304" pitchFamily="18" charset="0"/>
              </a:rPr>
              <a:t>2 </a:t>
            </a:r>
            <a:r>
              <a:rPr lang="sk-SK" sz="1400" dirty="0">
                <a:effectLst/>
                <a:ea typeface="Times New Roman" panose="02020603050405020304" pitchFamily="18" charset="0"/>
              </a:rPr>
              <a:t>v pôde je väčšie v teplom ročnom období a menšie v chladnom. Pri zvýšenej vlhkosti v jarnom období pri nedostatku vzduchu vznikajú anaeróbne procesy v pôde. Zvlášť extrémne sa prejavujú v zamokrených pôdach. </a:t>
            </a:r>
          </a:p>
          <a:p>
            <a:r>
              <a:rPr lang="sk-SK" sz="1400" dirty="0">
                <a:effectLst/>
                <a:ea typeface="Times New Roman" panose="02020603050405020304" pitchFamily="18" charset="0"/>
              </a:rPr>
              <a:t>Celkovú schopnosť pôdy pútať a udržiavať vzduch v póroch vyjadruje </a:t>
            </a:r>
            <a:r>
              <a:rPr lang="sk-SK" sz="1400" b="1" i="1" dirty="0">
                <a:effectLst/>
                <a:ea typeface="Times New Roman" panose="02020603050405020304" pitchFamily="18" charset="0"/>
              </a:rPr>
              <a:t>vzdušná kapacita pôdy</a:t>
            </a:r>
            <a:r>
              <a:rPr lang="sk-SK" sz="1400" dirty="0">
                <a:effectLst/>
                <a:ea typeface="Times New Roman" panose="02020603050405020304" pitchFamily="18" charset="0"/>
              </a:rPr>
              <a:t>. V rámci nej treba rozlišovať</a:t>
            </a:r>
            <a:r>
              <a:rPr lang="sk-SK" sz="1400" i="1" dirty="0">
                <a:effectLst/>
                <a:ea typeface="Times New Roman" panose="02020603050405020304" pitchFamily="18" charset="0"/>
              </a:rPr>
              <a:t> </a:t>
            </a:r>
            <a:r>
              <a:rPr lang="sk-SK" sz="1400" b="1" dirty="0" err="1">
                <a:effectLst/>
                <a:ea typeface="Times New Roman" panose="02020603050405020304" pitchFamily="18" charset="0"/>
              </a:rPr>
              <a:t>prevzdušnenosť</a:t>
            </a:r>
            <a:r>
              <a:rPr lang="sk-SK" sz="1400" dirty="0">
                <a:effectLst/>
                <a:ea typeface="Times New Roman" panose="02020603050405020304" pitchFamily="18" charset="0"/>
              </a:rPr>
              <a:t>, </a:t>
            </a:r>
            <a:r>
              <a:rPr lang="sk-SK" sz="1400" b="1" dirty="0">
                <a:effectLst/>
                <a:ea typeface="Times New Roman" panose="02020603050405020304" pitchFamily="18" charset="0"/>
              </a:rPr>
              <a:t>vzdušnú kapacitu a minimálnu vzdušnú kapacitu</a:t>
            </a:r>
            <a:r>
              <a:rPr lang="sk-SK" sz="1400" dirty="0">
                <a:effectLst/>
                <a:ea typeface="Times New Roman" panose="02020603050405020304" pitchFamily="18" charset="0"/>
              </a:rPr>
              <a:t>, ktorá vyjadruje najmenšie množstvo vzduchu (10%) potrebné pre rastliny, mikroorganizmy a oxidáciu organických a minerálnych zlúčenín</a:t>
            </a:r>
          </a:p>
          <a:p>
            <a:r>
              <a:rPr lang="sk-SK" sz="1400" b="1" dirty="0" err="1">
                <a:effectLst/>
                <a:ea typeface="Times New Roman" panose="02020603050405020304" pitchFamily="18" charset="0"/>
              </a:rPr>
              <a:t>Prevzdušnenosť</a:t>
            </a:r>
            <a:r>
              <a:rPr lang="sk-SK" sz="1400" b="1" dirty="0">
                <a:effectLst/>
                <a:ea typeface="Times New Roman" panose="02020603050405020304" pitchFamily="18" charset="0"/>
              </a:rPr>
              <a:t> pôdy</a:t>
            </a:r>
            <a:r>
              <a:rPr lang="sk-SK" sz="1400" dirty="0">
                <a:effectLst/>
                <a:ea typeface="Times New Roman" panose="02020603050405020304" pitchFamily="18" charset="0"/>
              </a:rPr>
              <a:t> - predstavuje objem vzduchu v pôde s momentálnou vlhkosťou. Je to veľmi premenlivá hodnota, pretože je určovaná objemom pórov, ktoré nie sú zaplnené vodou. Vypočítame ju tak, keď od </a:t>
            </a:r>
            <a:r>
              <a:rPr lang="sk-SK" sz="1400" b="1" dirty="0">
                <a:effectLst/>
                <a:ea typeface="Times New Roman" panose="02020603050405020304" pitchFamily="18" charset="0"/>
              </a:rPr>
              <a:t>celkovej pórovitosti (P) odčítame momentálnu vlhkosť v objemových % (</a:t>
            </a:r>
            <a:r>
              <a:rPr lang="sk-SK" sz="1400" b="1" dirty="0">
                <a:effectLst/>
                <a:ea typeface="Times New Roman" panose="02020603050405020304" pitchFamily="18" charset="0"/>
                <a:sym typeface="Symbol" panose="05050102010706020507" pitchFamily="18" charset="2"/>
              </a:rPr>
              <a:t></a:t>
            </a:r>
            <a:r>
              <a:rPr lang="sk-SK" sz="1400" b="1" dirty="0">
                <a:effectLst/>
                <a:ea typeface="Times New Roman" panose="02020603050405020304" pitchFamily="18" charset="0"/>
              </a:rPr>
              <a:t>).</a:t>
            </a:r>
            <a:r>
              <a:rPr lang="sk-SK" sz="1400" dirty="0">
                <a:effectLst/>
                <a:ea typeface="Times New Roman" panose="02020603050405020304" pitchFamily="18" charset="0"/>
              </a:rPr>
              <a:t> </a:t>
            </a:r>
            <a:r>
              <a:rPr lang="sk-SK" sz="1400" dirty="0" err="1">
                <a:effectLst/>
                <a:ea typeface="Times New Roman" panose="02020603050405020304" pitchFamily="18" charset="0"/>
              </a:rPr>
              <a:t>Prevzdušnenosť</a:t>
            </a:r>
            <a:r>
              <a:rPr lang="sk-SK" sz="1400" dirty="0">
                <a:effectLst/>
                <a:ea typeface="Times New Roman" panose="02020603050405020304" pitchFamily="18" charset="0"/>
              </a:rPr>
              <a:t> pôdy sa môže vyskytovať od nuly v plne nasýtených pôdach až po hodnotu pórovitosti v suchých pôdach. </a:t>
            </a:r>
            <a:r>
              <a:rPr lang="sk-SK" sz="1400" i="1" dirty="0">
                <a:effectLst/>
                <a:ea typeface="Times New Roman" panose="02020603050405020304" pitchFamily="18" charset="0"/>
              </a:rPr>
              <a:t>Za optimálny stav </a:t>
            </a:r>
            <a:r>
              <a:rPr lang="sk-SK" sz="1400" i="1" dirty="0" err="1">
                <a:effectLst/>
                <a:ea typeface="Times New Roman" panose="02020603050405020304" pitchFamily="18" charset="0"/>
              </a:rPr>
              <a:t>prevzdušnenosti</a:t>
            </a:r>
            <a:r>
              <a:rPr lang="sk-SK" sz="1400" i="1" dirty="0">
                <a:effectLst/>
                <a:ea typeface="Times New Roman" panose="02020603050405020304" pitchFamily="18" charset="0"/>
              </a:rPr>
              <a:t> sa považuje taký, keď 40 % pórov (nekapilárnych) je vyplnených vzduchom a 60 % pórov (kapilárnych) vodou.</a:t>
            </a:r>
            <a:r>
              <a:rPr lang="sk-SK" sz="1400" dirty="0">
                <a:effectLst/>
                <a:ea typeface="Times New Roman" panose="02020603050405020304" pitchFamily="18" charset="0"/>
              </a:rPr>
              <a:t> Nižšie hodnoty </a:t>
            </a:r>
            <a:r>
              <a:rPr lang="sk-SK" sz="1400" dirty="0" err="1">
                <a:effectLst/>
                <a:ea typeface="Times New Roman" panose="02020603050405020304" pitchFamily="18" charset="0"/>
              </a:rPr>
              <a:t>prevzdušnenosti</a:t>
            </a:r>
            <a:r>
              <a:rPr lang="sk-SK" sz="1400" dirty="0">
                <a:effectLst/>
                <a:ea typeface="Times New Roman" panose="02020603050405020304" pitchFamily="18" charset="0"/>
              </a:rPr>
              <a:t> svedčia o zamokrení pôdy, čo vyžaduje vykonávať melioračné zásahy</a:t>
            </a:r>
          </a:p>
          <a:p>
            <a:r>
              <a:rPr lang="sk-SK" sz="1400" b="1" dirty="0">
                <a:effectLst/>
                <a:ea typeface="Times New Roman" panose="02020603050405020304" pitchFamily="18" charset="0"/>
              </a:rPr>
              <a:t>Vzdušná kapacita pôdy</a:t>
            </a:r>
            <a:r>
              <a:rPr lang="sk-SK" sz="1400" dirty="0">
                <a:effectLst/>
                <a:ea typeface="Times New Roman" panose="02020603050405020304" pitchFamily="18" charset="0"/>
              </a:rPr>
              <a:t> - obsah vzduchu v pôde pri rôznych vodných kapacitách, </a:t>
            </a:r>
            <a:r>
              <a:rPr lang="sk-SK" sz="1400" dirty="0" err="1">
                <a:effectLst/>
                <a:ea typeface="Times New Roman" panose="02020603050405020304" pitchFamily="18" charset="0"/>
              </a:rPr>
              <a:t>t.j</a:t>
            </a:r>
            <a:r>
              <a:rPr lang="sk-SK" sz="1400" dirty="0">
                <a:effectLst/>
                <a:ea typeface="Times New Roman" panose="02020603050405020304" pitchFamily="18" charset="0"/>
              </a:rPr>
              <a:t>. pri poľnej vodnej kapacite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PK) maximálnej kapilárnej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KMK) a retenčnej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RK</a:t>
            </a:r>
            <a:r>
              <a:rPr lang="sk-SK" sz="1400" baseline="-25000" dirty="0">
                <a:effectLst/>
                <a:ea typeface="Times New Roman" panose="02020603050405020304" pitchFamily="18" charset="0"/>
              </a:rPr>
              <a:t>24</a:t>
            </a:r>
            <a:r>
              <a:rPr lang="sk-SK" sz="1400" dirty="0">
                <a:effectLst/>
                <a:ea typeface="Times New Roman" panose="02020603050405020304" pitchFamily="18" charset="0"/>
              </a:rPr>
              <a:t>) vodnej kapacite. Vzdušná kapacita je hodnota menlivá zvlášť v </a:t>
            </a:r>
            <a:r>
              <a:rPr lang="sk-SK" sz="1400" dirty="0" err="1">
                <a:effectLst/>
                <a:ea typeface="Times New Roman" panose="02020603050405020304" pitchFamily="18" charset="0"/>
              </a:rPr>
              <a:t>orničnej</a:t>
            </a:r>
            <a:r>
              <a:rPr lang="sk-SK" sz="1400" dirty="0">
                <a:effectLst/>
                <a:ea typeface="Times New Roman" panose="02020603050405020304" pitchFamily="18" charset="0"/>
              </a:rPr>
              <a:t> časti pôdneho profilu podľa stavu zhutnenia a zmeny pórovitosti</a:t>
            </a:r>
          </a:p>
          <a:p>
            <a:r>
              <a:rPr lang="sk-SK" sz="1400" b="1" dirty="0">
                <a:effectLst/>
                <a:ea typeface="Times New Roman" panose="02020603050405020304" pitchFamily="18" charset="0"/>
              </a:rPr>
              <a:t>Priepustnosť pôdy pre vzduch</a:t>
            </a:r>
            <a:r>
              <a:rPr lang="sk-SK" sz="1400" dirty="0">
                <a:effectLst/>
                <a:ea typeface="Times New Roman" panose="02020603050405020304" pitchFamily="18" charset="0"/>
              </a:rPr>
              <a:t> - závislá od diferenciácií pôdnych pórov podľa veľkosti (kapilárne, </a:t>
            </a:r>
            <a:r>
              <a:rPr lang="sk-SK" sz="1400" dirty="0" err="1">
                <a:effectLst/>
                <a:ea typeface="Times New Roman" panose="02020603050405020304" pitchFamily="18" charset="0"/>
              </a:rPr>
              <a:t>semikapilárne</a:t>
            </a:r>
            <a:r>
              <a:rPr lang="sk-SK" sz="1400" dirty="0">
                <a:effectLst/>
                <a:ea typeface="Times New Roman" panose="02020603050405020304" pitchFamily="18" charset="0"/>
              </a:rPr>
              <a:t> a nekapilárne), zrnitosti a štruktúry pôdy. Pri dobrej stabilnej štruktúre sa voda udržuje v kapilárnych póroch agregátov, a vzduch môže cirkulovať v nekapilárnych </a:t>
            </a:r>
            <a:r>
              <a:rPr lang="sk-SK" sz="1400" dirty="0" err="1">
                <a:effectLst/>
                <a:ea typeface="Times New Roman" panose="02020603050405020304" pitchFamily="18" charset="0"/>
              </a:rPr>
              <a:t>medziagregátových</a:t>
            </a:r>
            <a:r>
              <a:rPr lang="sk-SK" sz="1400" dirty="0">
                <a:effectLst/>
                <a:ea typeface="Times New Roman" panose="02020603050405020304" pitchFamily="18" charset="0"/>
              </a:rPr>
              <a:t> póroch, ktoré sa stávajú hlavným prostredím tejto cirkulácie.</a:t>
            </a:r>
          </a:p>
          <a:p>
            <a:r>
              <a:rPr lang="sk-SK" sz="1400" dirty="0">
                <a:effectLst/>
                <a:ea typeface="Times New Roman" panose="02020603050405020304" pitchFamily="18" charset="0"/>
              </a:rPr>
              <a:t>Výmena vzduchu medzi pôdou a ovzduším je intenzívnejšia v pôdach s vyšším obsahom nekapilárnych pórov. Na orných pôdach je účinným zásahom do výmeny vzduchu obrábanie, najmä hlboká orba, kyprenie, podrývanie </a:t>
            </a:r>
            <a:r>
              <a:rPr lang="sk-SK" sz="1400" dirty="0" err="1">
                <a:effectLst/>
                <a:ea typeface="Times New Roman" panose="02020603050405020304" pitchFamily="18" charset="0"/>
              </a:rPr>
              <a:t>podornice</a:t>
            </a:r>
            <a:r>
              <a:rPr lang="sk-SK" sz="1400" dirty="0">
                <a:effectLst/>
                <a:ea typeface="Times New Roman" panose="02020603050405020304" pitchFamily="18" charset="0"/>
              </a:rPr>
              <a:t> a i.</a:t>
            </a:r>
          </a:p>
        </p:txBody>
      </p:sp>
    </p:spTree>
    <p:extLst>
      <p:ext uri="{BB962C8B-B14F-4D97-AF65-F5344CB8AC3E}">
        <p14:creationId xmlns:p14="http://schemas.microsoft.com/office/powerpoint/2010/main" val="17356216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C22A7-CF6F-A713-8A7C-D4E465D56B4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0C73D21-C07F-7D8B-AE8B-9F6A93F47C6D}"/>
              </a:ext>
            </a:extLst>
          </p:cNvPr>
          <p:cNvSpPr>
            <a:spLocks noGrp="1"/>
          </p:cNvSpPr>
          <p:nvPr>
            <p:ph type="title"/>
          </p:nvPr>
        </p:nvSpPr>
        <p:spPr>
          <a:xfrm>
            <a:off x="391297" y="251750"/>
            <a:ext cx="10119674" cy="694812"/>
          </a:xfrm>
        </p:spPr>
        <p:txBody>
          <a:bodyPr>
            <a:normAutofit/>
          </a:bodyPr>
          <a:lstStyle/>
          <a:p>
            <a:r>
              <a:rPr lang="sk-SK" sz="3200" b="1" dirty="0"/>
              <a:t>Vzdušný režim</a:t>
            </a:r>
          </a:p>
        </p:txBody>
      </p:sp>
      <p:sp>
        <p:nvSpPr>
          <p:cNvPr id="7" name="Zástupný objekt pre obsah 2">
            <a:extLst>
              <a:ext uri="{FF2B5EF4-FFF2-40B4-BE49-F238E27FC236}">
                <a16:creationId xmlns:a16="http://schemas.microsoft.com/office/drawing/2014/main" id="{C3259A6B-5361-2A8C-0394-A54106DE7D09}"/>
              </a:ext>
            </a:extLst>
          </p:cNvPr>
          <p:cNvSpPr>
            <a:spLocks noGrp="1"/>
          </p:cNvSpPr>
          <p:nvPr>
            <p:ph idx="1"/>
          </p:nvPr>
        </p:nvSpPr>
        <p:spPr>
          <a:xfrm>
            <a:off x="391297" y="1028700"/>
            <a:ext cx="9979523" cy="5579072"/>
          </a:xfrm>
        </p:spPr>
        <p:txBody>
          <a:bodyPr>
            <a:noAutofit/>
          </a:bodyPr>
          <a:lstStyle/>
          <a:p>
            <a:r>
              <a:rPr lang="sk-SK" sz="1400" b="1" dirty="0">
                <a:effectLst/>
                <a:ea typeface="Times New Roman" panose="02020603050405020304" pitchFamily="18" charset="0"/>
              </a:rPr>
              <a:t>Vzdušný režim</a:t>
            </a:r>
            <a:r>
              <a:rPr lang="sk-SK" sz="1400" dirty="0">
                <a:effectLst/>
                <a:ea typeface="Times New Roman" panose="02020603050405020304" pitchFamily="18" charset="0"/>
              </a:rPr>
              <a:t> charakterizuje súbor činiteľov, pôsobiacich na intenzívnosť výmeny vzduchu medzi </a:t>
            </a:r>
            <a:br>
              <a:rPr lang="sk-SK" sz="1400" dirty="0">
                <a:effectLst/>
                <a:ea typeface="Times New Roman" panose="02020603050405020304" pitchFamily="18" charset="0"/>
              </a:rPr>
            </a:br>
            <a:r>
              <a:rPr lang="sk-SK" sz="1400" dirty="0">
                <a:effectLst/>
                <a:ea typeface="Times New Roman" panose="02020603050405020304" pitchFamily="18" charset="0"/>
              </a:rPr>
              <a:t>pôdou a atmosférou za určitý časový úsek. Odlišnosť v dynamike vzdušných režimov pôdy sa vyjadruje ich </a:t>
            </a:r>
            <a:r>
              <a:rPr lang="sk-SK" sz="1400" b="1" i="1" dirty="0">
                <a:effectLst/>
                <a:ea typeface="Times New Roman" panose="02020603050405020304" pitchFamily="18" charset="0"/>
              </a:rPr>
              <a:t>typom</a:t>
            </a:r>
            <a:endParaRPr lang="sk-SK" sz="1400" dirty="0">
              <a:effectLst/>
              <a:ea typeface="Times New Roman" panose="02020603050405020304" pitchFamily="18" charset="0"/>
            </a:endParaRPr>
          </a:p>
          <a:p>
            <a:r>
              <a:rPr lang="sk-SK" sz="1400" dirty="0">
                <a:effectLst/>
                <a:ea typeface="Times New Roman" panose="02020603050405020304" pitchFamily="18" charset="0"/>
              </a:rPr>
              <a:t>Podľa </a:t>
            </a:r>
            <a:r>
              <a:rPr lang="sk-SK" sz="1400" dirty="0" err="1">
                <a:effectLst/>
                <a:ea typeface="Times New Roman" panose="02020603050405020304" pitchFamily="18" charset="0"/>
              </a:rPr>
              <a:t>Bedrnu</a:t>
            </a:r>
            <a:r>
              <a:rPr lang="sk-SK" sz="1400" dirty="0">
                <a:effectLst/>
                <a:ea typeface="Times New Roman" panose="02020603050405020304" pitchFamily="18" charset="0"/>
              </a:rPr>
              <a:t> rozlišujeme nasledovné </a:t>
            </a:r>
            <a:r>
              <a:rPr lang="sk-SK" sz="1400" b="1" i="1" dirty="0">
                <a:effectLst/>
                <a:ea typeface="Times New Roman" panose="02020603050405020304" pitchFamily="18" charset="0"/>
              </a:rPr>
              <a:t>typy vzdušného režimu pôdy:</a:t>
            </a:r>
            <a:endParaRPr lang="sk-SK" sz="1400" dirty="0">
              <a:effectLst/>
              <a:ea typeface="Times New Roman" panose="02020603050405020304" pitchFamily="18" charset="0"/>
            </a:endParaRPr>
          </a:p>
          <a:p>
            <a:pPr lvl="1" indent="-342900">
              <a:buFont typeface="+mj-lt"/>
              <a:buAutoNum type="arabicPeriod"/>
              <a:tabLst>
                <a:tab pos="228600" algn="l"/>
              </a:tabLst>
            </a:pPr>
            <a:r>
              <a:rPr lang="sk-SK" sz="1400" b="1" dirty="0">
                <a:effectLst/>
                <a:ea typeface="Times New Roman" panose="02020603050405020304" pitchFamily="18" charset="0"/>
              </a:rPr>
              <a:t>Nepriedušný typ</a:t>
            </a:r>
            <a:r>
              <a:rPr lang="sk-SK" sz="1400" dirty="0">
                <a:effectLst/>
                <a:ea typeface="Times New Roman" panose="02020603050405020304" pitchFamily="18" charset="0"/>
              </a:rPr>
              <a:t> - vyskytuje sa v pôdach s minimálnou, </a:t>
            </a:r>
            <a:r>
              <a:rPr lang="sk-SK" sz="1400" dirty="0" err="1">
                <a:effectLst/>
                <a:ea typeface="Times New Roman" panose="02020603050405020304" pitchFamily="18" charset="0"/>
              </a:rPr>
              <a:t>vnútropôdnou</a:t>
            </a:r>
            <a:r>
              <a:rPr lang="sk-SK" sz="1400" dirty="0">
                <a:effectLst/>
                <a:ea typeface="Times New Roman" panose="02020603050405020304" pitchFamily="18" charset="0"/>
              </a:rPr>
              <a:t> i </a:t>
            </a:r>
            <a:r>
              <a:rPr lang="sk-SK" sz="1400" dirty="0" err="1">
                <a:effectLst/>
                <a:ea typeface="Times New Roman" panose="02020603050405020304" pitchFamily="18" charset="0"/>
              </a:rPr>
              <a:t>mimopôdnou</a:t>
            </a:r>
            <a:r>
              <a:rPr lang="sk-SK" sz="1400" dirty="0">
                <a:effectLst/>
                <a:ea typeface="Times New Roman" panose="02020603050405020304" pitchFamily="18" charset="0"/>
              </a:rPr>
              <a:t> cirkuláciou pôdneho vzduchu</a:t>
            </a:r>
          </a:p>
          <a:p>
            <a:pPr lvl="1" indent="-342900">
              <a:buFont typeface="+mj-lt"/>
              <a:buAutoNum type="arabicPeriod"/>
              <a:tabLst>
                <a:tab pos="228600" algn="l"/>
              </a:tabLst>
            </a:pPr>
            <a:r>
              <a:rPr lang="sk-SK" sz="1400" b="1" dirty="0">
                <a:effectLst/>
                <a:ea typeface="Times New Roman" panose="02020603050405020304" pitchFamily="18" charset="0"/>
              </a:rPr>
              <a:t>Tlmený typ</a:t>
            </a:r>
            <a:r>
              <a:rPr lang="sk-SK" sz="1400" dirty="0">
                <a:effectLst/>
                <a:ea typeface="Times New Roman" panose="02020603050405020304" pitchFamily="18" charset="0"/>
              </a:rPr>
              <a:t> - typický pre pôdy, v ktorých je výmena vzduchu medzi pôdou a atmosférou v priebehu roka málo výrazná a uskutočňuje sa iba v období niekoľkých mesiacov</a:t>
            </a:r>
          </a:p>
          <a:p>
            <a:pPr lvl="1" indent="-342900">
              <a:buFont typeface="+mj-lt"/>
              <a:buAutoNum type="arabicPeriod"/>
              <a:tabLst>
                <a:tab pos="228600" algn="l"/>
              </a:tabLst>
            </a:pPr>
            <a:r>
              <a:rPr lang="sk-SK" sz="1400" b="1" dirty="0">
                <a:effectLst/>
                <a:ea typeface="Times New Roman" panose="02020603050405020304" pitchFamily="18" charset="0"/>
              </a:rPr>
              <a:t>Sezónne tlmený typ</a:t>
            </a:r>
            <a:r>
              <a:rPr lang="sk-SK" sz="1400" dirty="0">
                <a:effectLst/>
                <a:ea typeface="Times New Roman" panose="02020603050405020304" pitchFamily="18" charset="0"/>
              </a:rPr>
              <a:t> - charakteristický pre oblasti s niekoľko mesačnou zimou so snehom. Počas vegetačného obdobia je cirkulácia vzduchu medzi pôdou a atmosférou dosť intenzívna, ale počas vegetačného kľudu sa celkom zastavuje</a:t>
            </a:r>
          </a:p>
          <a:p>
            <a:pPr lvl="1" indent="-342900">
              <a:buFont typeface="+mj-lt"/>
              <a:buAutoNum type="arabicPeriod"/>
              <a:tabLst>
                <a:tab pos="228600" algn="l"/>
              </a:tabLst>
            </a:pPr>
            <a:r>
              <a:rPr lang="sk-SK" sz="1400" b="1" dirty="0" err="1">
                <a:effectLst/>
                <a:ea typeface="Times New Roman" panose="02020603050405020304" pitchFamily="18" charset="0"/>
              </a:rPr>
              <a:t>Krátkodobosezónne</a:t>
            </a:r>
            <a:r>
              <a:rPr lang="sk-SK" sz="1400" b="1" dirty="0">
                <a:effectLst/>
                <a:ea typeface="Times New Roman" panose="02020603050405020304" pitchFamily="18" charset="0"/>
              </a:rPr>
              <a:t> tlmený typ</a:t>
            </a:r>
            <a:r>
              <a:rPr lang="sk-SK" sz="1400" dirty="0">
                <a:effectLst/>
                <a:ea typeface="Times New Roman" panose="02020603050405020304" pitchFamily="18" charset="0"/>
              </a:rPr>
              <a:t> - majú tie pôdy, v ktorých je normálne prúdenie vzduchu medzi pôdou a atmosférou (vo vnútri pôdy môže byť prerušenie iba počas niekoľkých dní, prípadne týždňov)</a:t>
            </a:r>
          </a:p>
          <a:p>
            <a:pPr lvl="1" indent="-342900">
              <a:buFont typeface="+mj-lt"/>
              <a:buAutoNum type="arabicPeriod"/>
              <a:tabLst>
                <a:tab pos="228600" algn="l"/>
              </a:tabLst>
            </a:pPr>
            <a:r>
              <a:rPr lang="sk-SK" sz="1400" b="1" dirty="0">
                <a:effectLst/>
                <a:ea typeface="Times New Roman" panose="02020603050405020304" pitchFamily="18" charset="0"/>
              </a:rPr>
              <a:t>Priedušný typ</a:t>
            </a:r>
            <a:r>
              <a:rPr lang="sk-SK" sz="1400" dirty="0">
                <a:effectLst/>
                <a:ea typeface="Times New Roman" panose="02020603050405020304" pitchFamily="18" charset="0"/>
              </a:rPr>
              <a:t> - sa vyskytuje v podmienkach trvalej a intenzívnej </a:t>
            </a:r>
            <a:r>
              <a:rPr lang="sk-SK" sz="1400" dirty="0" err="1">
                <a:effectLst/>
                <a:ea typeface="Times New Roman" panose="02020603050405020304" pitchFamily="18" charset="0"/>
              </a:rPr>
              <a:t>aerácie</a:t>
            </a:r>
            <a:r>
              <a:rPr lang="sk-SK" sz="1400" dirty="0">
                <a:effectLst/>
                <a:ea typeface="Times New Roman" panose="02020603050405020304" pitchFamily="18" charset="0"/>
              </a:rPr>
              <a:t> pôdnej hmoty</a:t>
            </a:r>
          </a:p>
          <a:p>
            <a:r>
              <a:rPr lang="sk-SK" sz="1400" dirty="0">
                <a:effectLst/>
                <a:ea typeface="Times New Roman" panose="02020603050405020304" pitchFamily="18" charset="0"/>
              </a:rPr>
              <a:t>Prudké zhoršenie </a:t>
            </a:r>
            <a:r>
              <a:rPr lang="sk-SK" sz="1400" dirty="0" err="1">
                <a:effectLst/>
                <a:ea typeface="Times New Roman" panose="02020603050405020304" pitchFamily="18" charset="0"/>
              </a:rPr>
              <a:t>prevzdušnenosti</a:t>
            </a:r>
            <a:r>
              <a:rPr lang="sk-SK" sz="1400" dirty="0">
                <a:effectLst/>
                <a:ea typeface="Times New Roman" panose="02020603050405020304" pitchFamily="18" charset="0"/>
              </a:rPr>
              <a:t> pôd je spôsobené záporným vplyvom mnohonásobných prejazdov ťažkej poľnohospodárskej techniky po povrchu pôdy ako pri </a:t>
            </a:r>
            <a:r>
              <a:rPr lang="sk-SK" sz="1400" dirty="0" err="1">
                <a:effectLst/>
                <a:ea typeface="Times New Roman" panose="02020603050405020304" pitchFamily="18" charset="0"/>
              </a:rPr>
              <a:t>zapravovaní</a:t>
            </a:r>
            <a:r>
              <a:rPr lang="sk-SK" sz="1400" dirty="0">
                <a:effectLst/>
                <a:ea typeface="Times New Roman" panose="02020603050405020304" pitchFamily="18" charset="0"/>
              </a:rPr>
              <a:t> hnojív, herbicídov a pesticídov, pri zbere a odvoze úrody</a:t>
            </a:r>
          </a:p>
          <a:p>
            <a:r>
              <a:rPr lang="sk-SK" sz="1400" dirty="0">
                <a:effectLst/>
                <a:ea typeface="Times New Roman" panose="02020603050405020304" pitchFamily="18" charset="0"/>
              </a:rPr>
              <a:t>V súčasnom období </a:t>
            </a:r>
            <a:r>
              <a:rPr lang="sk-SK" sz="1400" b="1" i="1" dirty="0" err="1">
                <a:effectLst/>
                <a:ea typeface="Times New Roman" panose="02020603050405020304" pitchFamily="18" charset="0"/>
              </a:rPr>
              <a:t>prevzdušnenos</a:t>
            </a:r>
            <a:r>
              <a:rPr lang="sk-SK" sz="1400" b="1" dirty="0" err="1">
                <a:effectLst/>
                <a:ea typeface="Times New Roman" panose="02020603050405020304" pitchFamily="18" charset="0"/>
              </a:rPr>
              <a:t>ť</a:t>
            </a:r>
            <a:r>
              <a:rPr lang="sk-SK" sz="1400" dirty="0">
                <a:effectLst/>
                <a:ea typeface="Times New Roman" panose="02020603050405020304" pitchFamily="18" charset="0"/>
              </a:rPr>
              <a:t> pôd sa stáva </a:t>
            </a:r>
            <a:r>
              <a:rPr lang="sk-SK" sz="1400" b="1" i="1" dirty="0">
                <a:effectLst/>
                <a:ea typeface="Times New Roman" panose="02020603050405020304" pitchFamily="18" charset="0"/>
              </a:rPr>
              <a:t>limitujúcim faktorom</a:t>
            </a:r>
            <a:r>
              <a:rPr lang="sk-SK" sz="1400" dirty="0">
                <a:effectLst/>
                <a:ea typeface="Times New Roman" panose="02020603050405020304" pitchFamily="18" charset="0"/>
              </a:rPr>
              <a:t> zvyšovania úrod poľnohospodárskych plodín, pretože nedostatok živín a vody možno kompenzovať zapravením potrebného množstva hnojív a použitím potrebných dávok závlahovej vody</a:t>
            </a:r>
          </a:p>
        </p:txBody>
      </p:sp>
    </p:spTree>
    <p:extLst>
      <p:ext uri="{BB962C8B-B14F-4D97-AF65-F5344CB8AC3E}">
        <p14:creationId xmlns:p14="http://schemas.microsoft.com/office/powerpoint/2010/main" val="37436648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C6FBC-306E-C924-6537-03BA8679379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19C7FDE-0FFE-ED6C-2B13-11ED80262CCC}"/>
              </a:ext>
            </a:extLst>
          </p:cNvPr>
          <p:cNvSpPr>
            <a:spLocks noGrp="1"/>
          </p:cNvSpPr>
          <p:nvPr>
            <p:ph type="title"/>
          </p:nvPr>
        </p:nvSpPr>
        <p:spPr>
          <a:xfrm>
            <a:off x="391297" y="251750"/>
            <a:ext cx="10119674" cy="694812"/>
          </a:xfrm>
        </p:spPr>
        <p:txBody>
          <a:bodyPr>
            <a:normAutofit/>
          </a:bodyPr>
          <a:lstStyle/>
          <a:p>
            <a:r>
              <a:rPr lang="sk-SK" sz="3200" b="1" dirty="0"/>
              <a:t>Tepelné vlastnosti</a:t>
            </a:r>
          </a:p>
        </p:txBody>
      </p:sp>
      <p:sp>
        <p:nvSpPr>
          <p:cNvPr id="7" name="Zástupný objekt pre obsah 2">
            <a:extLst>
              <a:ext uri="{FF2B5EF4-FFF2-40B4-BE49-F238E27FC236}">
                <a16:creationId xmlns:a16="http://schemas.microsoft.com/office/drawing/2014/main" id="{4CD4A00A-A819-91A1-E00F-1DABD42AE75B}"/>
              </a:ext>
            </a:extLst>
          </p:cNvPr>
          <p:cNvSpPr>
            <a:spLocks noGrp="1"/>
          </p:cNvSpPr>
          <p:nvPr>
            <p:ph idx="1"/>
          </p:nvPr>
        </p:nvSpPr>
        <p:spPr>
          <a:xfrm>
            <a:off x="391297" y="876300"/>
            <a:ext cx="11046323" cy="5731472"/>
          </a:xfrm>
        </p:spPr>
        <p:txBody>
          <a:bodyPr>
            <a:noAutofit/>
          </a:bodyPr>
          <a:lstStyle/>
          <a:p>
            <a:pPr>
              <a:lnSpc>
                <a:spcPct val="150000"/>
              </a:lnSpc>
            </a:pPr>
            <a:r>
              <a:rPr lang="sk-SK" sz="1200" dirty="0">
                <a:effectLst/>
                <a:latin typeface="+mn-lt"/>
                <a:ea typeface="Times New Roman" panose="02020603050405020304" pitchFamily="18" charset="0"/>
              </a:rPr>
              <a:t>Teplota pôd je nevyhnutným činiteľom pre existenciu života rastlín, živočíchov a najmä pôdnych mikroorganizmov.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Ovplyvňuje </a:t>
            </a:r>
            <a:r>
              <a:rPr lang="sk-SK" sz="1200" dirty="0" err="1">
                <a:effectLst/>
                <a:latin typeface="+mn-lt"/>
                <a:ea typeface="Times New Roman" panose="02020603050405020304" pitchFamily="18" charset="0"/>
              </a:rPr>
              <a:t>výpar,vlhkosť</a:t>
            </a:r>
            <a:r>
              <a:rPr lang="sk-SK" sz="1200" dirty="0">
                <a:effectLst/>
                <a:latin typeface="+mn-lt"/>
                <a:ea typeface="Times New Roman" panose="02020603050405020304" pitchFamily="18" charset="0"/>
              </a:rPr>
              <a:t> pôdy, pohyb vzduchu a taktiež mnohé </a:t>
            </a:r>
            <a:r>
              <a:rPr lang="sk-SK" sz="1200" dirty="0" err="1">
                <a:effectLst/>
                <a:latin typeface="+mn-lt"/>
                <a:ea typeface="Times New Roman" panose="02020603050405020304" pitchFamily="18" charset="0"/>
              </a:rPr>
              <a:t>fyzikálne,chemické</a:t>
            </a:r>
            <a:r>
              <a:rPr lang="sk-SK" sz="1200" dirty="0">
                <a:effectLst/>
                <a:latin typeface="+mn-lt"/>
                <a:ea typeface="Times New Roman" panose="02020603050405020304" pitchFamily="18" charset="0"/>
              </a:rPr>
              <a:t> a fyzikálno-chemické reakcie. Rozhodujúcou mierou ovplyvňuje </a:t>
            </a:r>
            <a:r>
              <a:rPr lang="sk-SK" sz="1200" b="1" i="1" dirty="0">
                <a:effectLst/>
                <a:latin typeface="+mn-lt"/>
                <a:ea typeface="Times New Roman" panose="02020603050405020304" pitchFamily="18" charset="0"/>
              </a:rPr>
              <a:t>klíčenie </a:t>
            </a:r>
            <a:r>
              <a:rPr lang="sk-SK" sz="1200" dirty="0">
                <a:effectLst/>
                <a:latin typeface="+mn-lt"/>
                <a:ea typeface="Times New Roman" panose="02020603050405020304" pitchFamily="18" charset="0"/>
              </a:rPr>
              <a:t>semien pestovaných rastlín,</a:t>
            </a:r>
            <a:r>
              <a:rPr lang="sk-SK" sz="1200" b="1" i="1" dirty="0">
                <a:effectLst/>
                <a:latin typeface="+mn-lt"/>
                <a:ea typeface="Times New Roman" panose="02020603050405020304" pitchFamily="18" charset="0"/>
              </a:rPr>
              <a:t> </a:t>
            </a:r>
            <a:r>
              <a:rPr lang="sk-SK" sz="1200" b="1" i="1" dirty="0" err="1">
                <a:effectLst/>
                <a:latin typeface="+mn-lt"/>
                <a:ea typeface="Times New Roman" panose="02020603050405020304" pitchFamily="18" charset="0"/>
              </a:rPr>
              <a:t>vzchádzanie</a:t>
            </a:r>
            <a:r>
              <a:rPr lang="sk-SK" sz="1200" dirty="0" err="1">
                <a:effectLst/>
                <a:latin typeface="+mn-lt"/>
                <a:ea typeface="Times New Roman" panose="02020603050405020304" pitchFamily="18" charset="0"/>
              </a:rPr>
              <a:t>,</a:t>
            </a:r>
            <a:r>
              <a:rPr lang="sk-SK" sz="1200" b="1" i="1" dirty="0" err="1">
                <a:effectLst/>
                <a:latin typeface="+mn-lt"/>
                <a:ea typeface="Times New Roman" panose="02020603050405020304" pitchFamily="18" charset="0"/>
              </a:rPr>
              <a:t>rast</a:t>
            </a:r>
            <a:r>
              <a:rPr lang="sk-SK" sz="1200" dirty="0">
                <a:effectLst/>
                <a:latin typeface="+mn-lt"/>
                <a:ea typeface="Times New Roman" panose="02020603050405020304" pitchFamily="18" charset="0"/>
              </a:rPr>
              <a:t> a </a:t>
            </a:r>
            <a:r>
              <a:rPr lang="sk-SK" sz="1200" b="1" i="1" dirty="0">
                <a:effectLst/>
                <a:latin typeface="+mn-lt"/>
                <a:ea typeface="Times New Roman" panose="02020603050405020304" pitchFamily="18" charset="0"/>
              </a:rPr>
              <a:t>vývoj</a:t>
            </a:r>
            <a:r>
              <a:rPr lang="sk-SK" sz="1200" dirty="0">
                <a:effectLst/>
                <a:latin typeface="+mn-lt"/>
                <a:ea typeface="Times New Roman" panose="02020603050405020304" pitchFamily="18" charset="0"/>
              </a:rPr>
              <a:t> nadzemnej časti plodín a ich koreňového systému.</a:t>
            </a:r>
          </a:p>
          <a:p>
            <a:pPr>
              <a:lnSpc>
                <a:spcPct val="150000"/>
              </a:lnSpc>
            </a:pPr>
            <a:r>
              <a:rPr lang="sk-SK" sz="1200" b="1" dirty="0">
                <a:effectLst/>
                <a:latin typeface="+mn-lt"/>
                <a:ea typeface="Times New Roman" panose="02020603050405020304" pitchFamily="18" charset="0"/>
              </a:rPr>
              <a:t>Hlavným zdrojom</a:t>
            </a:r>
            <a:r>
              <a:rPr lang="sk-SK" sz="1200" dirty="0">
                <a:effectLst/>
                <a:latin typeface="+mn-lt"/>
                <a:ea typeface="Times New Roman" panose="02020603050405020304" pitchFamily="18" charset="0"/>
              </a:rPr>
              <a:t> tepelnej energie je </a:t>
            </a:r>
            <a:r>
              <a:rPr lang="sk-SK" sz="1200" b="1" dirty="0">
                <a:effectLst/>
                <a:latin typeface="+mn-lt"/>
                <a:ea typeface="Times New Roman" panose="02020603050405020304" pitchFamily="18" charset="0"/>
              </a:rPr>
              <a:t>slnečné žiarenie</a:t>
            </a:r>
            <a:r>
              <a:rPr lang="sk-SK" sz="1200" dirty="0">
                <a:effectLst/>
                <a:latin typeface="+mn-lt"/>
                <a:ea typeface="Times New Roman" panose="02020603050405020304" pitchFamily="18" charset="0"/>
              </a:rPr>
              <a:t>. Ostatné zdroje tepla, ktoré sa uvoľňujú pri chemických reakciách majú druhoradý význam. Pôdy pôsobia ako </a:t>
            </a:r>
            <a:r>
              <a:rPr lang="sk-SK" sz="1200" b="1" i="1" dirty="0">
                <a:effectLst/>
                <a:latin typeface="+mn-lt"/>
                <a:ea typeface="Times New Roman" panose="02020603050405020304" pitchFamily="18" charset="0"/>
              </a:rPr>
              <a:t>transformátory</a:t>
            </a:r>
            <a:r>
              <a:rPr lang="sk-SK" sz="1200" dirty="0">
                <a:effectLst/>
                <a:latin typeface="+mn-lt"/>
                <a:ea typeface="Times New Roman" panose="02020603050405020304" pitchFamily="18" charset="0"/>
              </a:rPr>
              <a:t> slnečnej energie a zároveň sú aj</a:t>
            </a:r>
            <a:r>
              <a:rPr lang="sk-SK" sz="1200" b="1" i="1" dirty="0">
                <a:effectLst/>
                <a:latin typeface="+mn-lt"/>
                <a:ea typeface="Times New Roman" panose="02020603050405020304" pitchFamily="18" charset="0"/>
              </a:rPr>
              <a:t> akumulátormi</a:t>
            </a:r>
            <a:r>
              <a:rPr lang="sk-SK" sz="1200" dirty="0">
                <a:effectLst/>
                <a:latin typeface="+mn-lt"/>
                <a:ea typeface="Times New Roman" panose="02020603050405020304" pitchFamily="18" charset="0"/>
              </a:rPr>
              <a:t> tejto energie a </a:t>
            </a:r>
            <a:r>
              <a:rPr lang="sk-SK" sz="1200" b="1" i="1" dirty="0">
                <a:effectLst/>
                <a:latin typeface="+mn-lt"/>
                <a:ea typeface="Times New Roman" panose="02020603050405020304" pitchFamily="18" charset="0"/>
              </a:rPr>
              <a:t>regulátormi</a:t>
            </a:r>
            <a:r>
              <a:rPr lang="sk-SK" sz="1200" dirty="0">
                <a:effectLst/>
                <a:latin typeface="+mn-lt"/>
                <a:ea typeface="Times New Roman" panose="02020603050405020304" pitchFamily="18" charset="0"/>
              </a:rPr>
              <a:t> tepelného a teplotného režimu prízemných vrstiev atmosféry. Na stav momentálnej teploty každej pôdy pôsobí hlavne prijaté množstvo slnečnej energie, jej kumulovanie a tepelná vodivosť pôd.</a:t>
            </a:r>
          </a:p>
          <a:p>
            <a:pPr>
              <a:lnSpc>
                <a:spcPct val="150000"/>
              </a:lnSpc>
            </a:pPr>
            <a:r>
              <a:rPr lang="sk-SK" sz="1200" b="1" dirty="0">
                <a:effectLst/>
                <a:latin typeface="+mn-lt"/>
                <a:ea typeface="Times New Roman" panose="02020603050405020304" pitchFamily="18" charset="0"/>
              </a:rPr>
              <a:t>Adsorpcia tepla</a:t>
            </a:r>
            <a:r>
              <a:rPr lang="sk-SK" sz="1200" dirty="0">
                <a:effectLst/>
                <a:latin typeface="+mn-lt"/>
                <a:ea typeface="Times New Roman" panose="02020603050405020304" pitchFamily="18" charset="0"/>
              </a:rPr>
              <a:t> povrchom pôd, ich zohrievanie a ochladzovanie</a:t>
            </a:r>
            <a:r>
              <a:rPr lang="sk-SK" sz="1200" b="1" dirty="0">
                <a:effectLst/>
                <a:latin typeface="+mn-lt"/>
                <a:ea typeface="Times New Roman" panose="02020603050405020304" pitchFamily="18" charset="0"/>
              </a:rPr>
              <a:t> </a:t>
            </a:r>
            <a:r>
              <a:rPr lang="sk-SK" sz="1200" dirty="0">
                <a:effectLst/>
                <a:latin typeface="+mn-lt"/>
                <a:ea typeface="Times New Roman" panose="02020603050405020304" pitchFamily="18" charset="0"/>
              </a:rPr>
              <a:t>závisí hlavne od </a:t>
            </a:r>
            <a:r>
              <a:rPr lang="sk-SK" sz="1200" b="1" dirty="0">
                <a:effectLst/>
                <a:latin typeface="+mn-lt"/>
                <a:ea typeface="Times New Roman" panose="02020603050405020304" pitchFamily="18" charset="0"/>
              </a:rPr>
              <a:t>výškovej polohy</a:t>
            </a:r>
            <a:r>
              <a:rPr lang="sk-SK" sz="1200" dirty="0">
                <a:effectLst/>
                <a:latin typeface="+mn-lt"/>
                <a:ea typeface="Times New Roman" panose="02020603050405020304" pitchFamily="18" charset="0"/>
              </a:rPr>
              <a:t> výskytu pôd, </a:t>
            </a:r>
            <a:r>
              <a:rPr lang="sk-SK" sz="1200" b="1" dirty="0">
                <a:effectLst/>
                <a:latin typeface="+mn-lt"/>
                <a:ea typeface="Times New Roman" panose="02020603050405020304" pitchFamily="18" charset="0"/>
              </a:rPr>
              <a:t>reliéfu, expozície</a:t>
            </a:r>
            <a:r>
              <a:rPr lang="sk-SK" sz="1200" dirty="0">
                <a:effectLst/>
                <a:latin typeface="+mn-lt"/>
                <a:ea typeface="Times New Roman" panose="02020603050405020304" pitchFamily="18" charset="0"/>
              </a:rPr>
              <a:t> svahov, </a:t>
            </a:r>
            <a:r>
              <a:rPr lang="sk-SK" sz="1200" b="1" dirty="0">
                <a:effectLst/>
                <a:latin typeface="+mn-lt"/>
                <a:ea typeface="Times New Roman" panose="02020603050405020304" pitchFamily="18" charset="0"/>
              </a:rPr>
              <a:t>porastu, štruktúrnosti</a:t>
            </a:r>
            <a:r>
              <a:rPr lang="sk-SK" sz="1200" dirty="0">
                <a:effectLst/>
                <a:latin typeface="+mn-lt"/>
                <a:ea typeface="Times New Roman" panose="02020603050405020304" pitchFamily="18" charset="0"/>
              </a:rPr>
              <a:t> pôdy, </a:t>
            </a:r>
            <a:r>
              <a:rPr lang="sk-SK" sz="1200" b="1" dirty="0">
                <a:effectLst/>
                <a:latin typeface="+mn-lt"/>
                <a:ea typeface="Times New Roman" panose="02020603050405020304" pitchFamily="18" charset="0"/>
              </a:rPr>
              <a:t>pórovitosti, vlhkosti</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výparnosti</a:t>
            </a:r>
            <a:r>
              <a:rPr lang="sk-SK" sz="1200" dirty="0">
                <a:effectLst/>
                <a:latin typeface="+mn-lt"/>
                <a:ea typeface="Times New Roman" panose="02020603050405020304" pitchFamily="18" charset="0"/>
              </a:rPr>
              <a:t> a tepelných vlastností jednotlivých zložiek pôd.</a:t>
            </a:r>
          </a:p>
          <a:p>
            <a:pPr>
              <a:lnSpc>
                <a:spcPct val="150000"/>
              </a:lnSpc>
            </a:pPr>
            <a:r>
              <a:rPr lang="sk-SK" sz="1200" b="1" dirty="0">
                <a:effectLst/>
                <a:latin typeface="+mn-lt"/>
                <a:ea typeface="Times New Roman" panose="02020603050405020304" pitchFamily="18" charset="0"/>
              </a:rPr>
              <a:t>Denné </a:t>
            </a:r>
            <a:r>
              <a:rPr lang="sk-SK" sz="1200" dirty="0">
                <a:effectLst/>
                <a:latin typeface="+mn-lt"/>
                <a:ea typeface="Times New Roman" panose="02020603050405020304" pitchFamily="18" charset="0"/>
              </a:rPr>
              <a:t>výkyvy teplôt zasahujú v našich zemepisných podmienkach do hĺbky 0,75 - 1,0 m, </a:t>
            </a:r>
            <a:r>
              <a:rPr lang="sk-SK" sz="1200" b="1" dirty="0">
                <a:effectLst/>
                <a:latin typeface="+mn-lt"/>
                <a:ea typeface="Times New Roman" panose="02020603050405020304" pitchFamily="18" charset="0"/>
              </a:rPr>
              <a:t>mesačné</a:t>
            </a:r>
            <a:r>
              <a:rPr lang="sk-SK" sz="1200" dirty="0">
                <a:effectLst/>
                <a:latin typeface="+mn-lt"/>
                <a:ea typeface="Times New Roman" panose="02020603050405020304" pitchFamily="18" charset="0"/>
              </a:rPr>
              <a:t> asi do 5 m a </a:t>
            </a:r>
            <a:r>
              <a:rPr lang="sk-SK" sz="1200" b="1" dirty="0">
                <a:effectLst/>
                <a:latin typeface="+mn-lt"/>
                <a:ea typeface="Times New Roman" panose="02020603050405020304" pitchFamily="18" charset="0"/>
              </a:rPr>
              <a:t>ročné</a:t>
            </a:r>
            <a:r>
              <a:rPr lang="sk-SK" sz="1200" dirty="0">
                <a:effectLst/>
                <a:latin typeface="+mn-lt"/>
                <a:ea typeface="Times New Roman" panose="02020603050405020304" pitchFamily="18" charset="0"/>
              </a:rPr>
              <a:t> do 6 - 20 m. Pôda v jednotlivých rokoch zamŕza najviac do hĺbky 1,0 m, ohrievanie dosahuje hĺbku až 1,5 m. Na základe týchto poznatkov treba drenážne rúrky pri odvodňovaní klásť hlbšie ako 1 m, aby sa mrazom nepoškodili rúrky ani vodovodné potrubia a v lete aby nedochádzalo k zahrievaniu vody.</a:t>
            </a:r>
          </a:p>
          <a:p>
            <a:pPr>
              <a:lnSpc>
                <a:spcPct val="150000"/>
              </a:lnSpc>
            </a:pPr>
            <a:r>
              <a:rPr lang="sk-SK" sz="1200" dirty="0">
                <a:effectLst/>
                <a:latin typeface="+mn-lt"/>
                <a:ea typeface="Times New Roman" panose="02020603050405020304" pitchFamily="18" charset="0"/>
              </a:rPr>
              <a:t>Teplotné výkyvy v rôznych hĺbkach pôdy majú značný vplyv na pohyb vodnej pary a jej kondenzáciu. Vystupujúce vodné pary z teplejších spodných častí pôdneho profilu k chladnejším povrchovým sa kondenzujú a vytvárajú </a:t>
            </a:r>
            <a:r>
              <a:rPr lang="sk-SK" sz="1200" b="1" dirty="0">
                <a:effectLst/>
                <a:latin typeface="+mn-lt"/>
                <a:ea typeface="Times New Roman" panose="02020603050405020304" pitchFamily="18" charset="0"/>
              </a:rPr>
              <a:t>pôdnu rosu</a:t>
            </a:r>
            <a:r>
              <a:rPr lang="sk-SK" sz="1200" dirty="0">
                <a:effectLst/>
                <a:latin typeface="+mn-lt"/>
                <a:ea typeface="Times New Roman" panose="02020603050405020304" pitchFamily="18" charset="0"/>
              </a:rPr>
              <a:t>. Zostupujúce vodné pary z teplejších povrchových do chladnejších hĺbok profilu môžu po skondenzovaní vytvárať </a:t>
            </a:r>
            <a:r>
              <a:rPr lang="sk-SK" sz="1200" b="1" dirty="0">
                <a:effectLst/>
                <a:latin typeface="+mn-lt"/>
                <a:ea typeface="Times New Roman" panose="02020603050405020304" pitchFamily="18" charset="0"/>
              </a:rPr>
              <a:t>pôdnu vodu </a:t>
            </a:r>
            <a:r>
              <a:rPr lang="sk-SK" sz="1200" dirty="0">
                <a:effectLst/>
                <a:latin typeface="+mn-lt"/>
                <a:ea typeface="Times New Roman" panose="02020603050405020304" pitchFamily="18" charset="0"/>
              </a:rPr>
              <a:t>( pôdnu vlhkosť ).</a:t>
            </a:r>
          </a:p>
          <a:p>
            <a:pPr>
              <a:lnSpc>
                <a:spcPct val="150000"/>
              </a:lnSpc>
            </a:pPr>
            <a:r>
              <a:rPr lang="sk-SK" sz="1200" dirty="0">
                <a:effectLst/>
                <a:latin typeface="+mn-lt"/>
                <a:ea typeface="Times New Roman" panose="02020603050405020304" pitchFamily="18" charset="0"/>
              </a:rPr>
              <a:t>Pôda ako akumulátor tepla si na jeseň dlhšie zachováva teplotu a je teplejšia než ovzdušie, na jar sa naopak pomalšie zahrieva a je chladnejšia ako ovzdušie nad pôdou. Nahromadené teplo v letnom období pôda na jeseň a v zime postupne uvoľňuje (vyžaruje), čím zároveň otepľuje prízemné vrstvy atmosféry a tiež podporuje vývoj ozimín. Na jar zasa pôda ochladzuje ovzdušie blízko nad ňou, čím zabraňuje predčasnej vegetácii. Najchladnejšia pôda je v mesiaci marci.</a:t>
            </a:r>
          </a:p>
        </p:txBody>
      </p:sp>
    </p:spTree>
    <p:extLst>
      <p:ext uri="{BB962C8B-B14F-4D97-AF65-F5344CB8AC3E}">
        <p14:creationId xmlns:p14="http://schemas.microsoft.com/office/powerpoint/2010/main" val="143478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AF8FE-0811-AE5E-9112-2C00C998AF2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70A932E-5FED-241B-99C9-BEAE9739B0F6}"/>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9A31949E-E356-1D5F-7A73-60784E08E95D}"/>
              </a:ext>
            </a:extLst>
          </p:cNvPr>
          <p:cNvSpPr>
            <a:spLocks noGrp="1"/>
          </p:cNvSpPr>
          <p:nvPr>
            <p:ph idx="1"/>
          </p:nvPr>
        </p:nvSpPr>
        <p:spPr>
          <a:xfrm>
            <a:off x="304797" y="1082489"/>
            <a:ext cx="6540503" cy="5661210"/>
          </a:xfrm>
        </p:spPr>
        <p:txBody>
          <a:bodyPr>
            <a:noAutofit/>
          </a:bodyPr>
          <a:lstStyle/>
          <a:p>
            <a:pPr>
              <a:lnSpc>
                <a:spcPct val="150000"/>
              </a:lnSpc>
              <a:buClr>
                <a:schemeClr val="tx2">
                  <a:lumMod val="75000"/>
                </a:schemeClr>
              </a:buClr>
            </a:pPr>
            <a:r>
              <a:rPr lang="sk-SK" sz="1600" b="1" dirty="0"/>
              <a:t>Stredne ťažké - hlinité pôdy </a:t>
            </a:r>
            <a:r>
              <a:rPr lang="sk-SK" sz="1600" dirty="0"/>
              <a:t>– obsahujú veľa prachových častíc</a:t>
            </a:r>
          </a:p>
          <a:p>
            <a:pPr>
              <a:lnSpc>
                <a:spcPct val="150000"/>
              </a:lnSpc>
              <a:buClr>
                <a:schemeClr val="tx2">
                  <a:lumMod val="75000"/>
                </a:schemeClr>
              </a:buClr>
            </a:pPr>
            <a:r>
              <a:rPr lang="sk-SK" sz="1600" dirty="0"/>
              <a:t> Vyvinuli sa napr. na sprašiach Podunajskej nížiny, Juhoslovenskej kotliny a Východoslovenskej nížiny, vyskytujú sa aj na sopečných horninách</a:t>
            </a:r>
          </a:p>
          <a:p>
            <a:pPr>
              <a:lnSpc>
                <a:spcPct val="150000"/>
              </a:lnSpc>
              <a:buClr>
                <a:schemeClr val="tx2">
                  <a:lumMod val="75000"/>
                </a:schemeClr>
              </a:buClr>
            </a:pPr>
            <a:r>
              <a:rPr lang="sk-SK" sz="1600" dirty="0"/>
              <a:t>Najlepšie poľnohospodárske pôdy, neodplavujú sa z nich živiny v takej veľkej miere ako z piesočnatých pôd</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5" name="Picture 6" descr="IMG_6471_%C4%8Cernozem_kultizemna">
            <a:extLst>
              <a:ext uri="{FF2B5EF4-FFF2-40B4-BE49-F238E27FC236}">
                <a16:creationId xmlns:a16="http://schemas.microsoft.com/office/drawing/2014/main" id="{D7F01162-7CB7-5D21-9617-31C0DBFFEA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528" y="0"/>
            <a:ext cx="52174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IMG_5239">
            <a:extLst>
              <a:ext uri="{FF2B5EF4-FFF2-40B4-BE49-F238E27FC236}">
                <a16:creationId xmlns:a16="http://schemas.microsoft.com/office/drawing/2014/main" id="{4CA27F5E-468B-7AD8-AB9A-CBDD15FBE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140" y="4132926"/>
            <a:ext cx="2060160" cy="272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Close-up of a pile of dirt&#10;&#10;AI-generated content may be incorrect.">
            <a:extLst>
              <a:ext uri="{FF2B5EF4-FFF2-40B4-BE49-F238E27FC236}">
                <a16:creationId xmlns:a16="http://schemas.microsoft.com/office/drawing/2014/main" id="{E5C8C37D-C89C-E636-0A65-46C46FBD1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85" y="4132925"/>
            <a:ext cx="4090167" cy="2725074"/>
          </a:xfrm>
          <a:prstGeom prst="rect">
            <a:avLst/>
          </a:prstGeom>
        </p:spPr>
      </p:pic>
    </p:spTree>
    <p:extLst>
      <p:ext uri="{BB962C8B-B14F-4D97-AF65-F5344CB8AC3E}">
        <p14:creationId xmlns:p14="http://schemas.microsoft.com/office/powerpoint/2010/main" val="32979177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526B3-EDE1-1BB1-A42B-A29F607D064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15B144E-3BFF-8A1B-CD24-39494811307B}"/>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3E693676-9458-50AF-F85E-871D91F25EF5}"/>
              </a:ext>
            </a:extLst>
          </p:cNvPr>
          <p:cNvSpPr>
            <a:spLocks noGrp="1"/>
          </p:cNvSpPr>
          <p:nvPr>
            <p:ph idx="1"/>
          </p:nvPr>
        </p:nvSpPr>
        <p:spPr>
          <a:xfrm>
            <a:off x="391297" y="1028700"/>
            <a:ext cx="11046323" cy="5579072"/>
          </a:xfrm>
        </p:spPr>
        <p:txBody>
          <a:bodyPr>
            <a:noAutofit/>
          </a:bodyPr>
          <a:lstStyle/>
          <a:p>
            <a:pPr>
              <a:lnSpc>
                <a:spcPct val="150000"/>
              </a:lnSpc>
            </a:pPr>
            <a:r>
              <a:rPr lang="sk-SK" sz="1200" b="1" dirty="0">
                <a:effectLst/>
                <a:ea typeface="Times New Roman" panose="02020603050405020304" pitchFamily="18" charset="0"/>
              </a:rPr>
              <a:t>Tepelný režim pôdy</a:t>
            </a:r>
            <a:r>
              <a:rPr lang="sk-SK" sz="1200" dirty="0">
                <a:effectLst/>
                <a:ea typeface="Times New Roman" panose="02020603050405020304" pitchFamily="18" charset="0"/>
              </a:rPr>
              <a:t> zahŕňa všetky javy </a:t>
            </a:r>
            <a:r>
              <a:rPr lang="sk-SK" sz="1200" b="1" i="1" dirty="0">
                <a:effectLst/>
                <a:ea typeface="Times New Roman" panose="02020603050405020304" pitchFamily="18" charset="0"/>
              </a:rPr>
              <a:t>pohlcovania, akumulácie, premiestňovania a vyžarovania</a:t>
            </a:r>
            <a:r>
              <a:rPr lang="sk-SK" sz="1200" dirty="0">
                <a:effectLst/>
                <a:ea typeface="Times New Roman" panose="02020603050405020304" pitchFamily="18" charset="0"/>
              </a:rPr>
              <a:t> tepla medzi </a:t>
            </a:r>
            <a:r>
              <a:rPr lang="sk-SK" sz="1200" dirty="0" err="1">
                <a:effectLst/>
                <a:ea typeface="Times New Roman" panose="02020603050405020304" pitchFamily="18" charset="0"/>
              </a:rPr>
              <a:t>pedosférou</a:t>
            </a:r>
            <a:r>
              <a:rPr lang="sk-SK" sz="1200" dirty="0">
                <a:effectLst/>
                <a:ea typeface="Times New Roman" panose="02020603050405020304" pitchFamily="18" charset="0"/>
              </a:rPr>
              <a:t> a atmosférou. To všetko predstavuje energetické zmeny v pôde, ktoré sa prejavujú zmenami teplôt a sú charakterizované teplotným režimom pôdy.</a:t>
            </a:r>
          </a:p>
          <a:p>
            <a:pPr>
              <a:lnSpc>
                <a:spcPct val="150000"/>
              </a:lnSpc>
            </a:pPr>
            <a:r>
              <a:rPr lang="sk-SK" sz="1200" b="1" dirty="0">
                <a:effectLst/>
                <a:ea typeface="Times New Roman" panose="02020603050405020304" pitchFamily="18" charset="0"/>
              </a:rPr>
              <a:t>Teplotný režim pôdy</a:t>
            </a:r>
            <a:r>
              <a:rPr lang="sk-SK" sz="1200" dirty="0">
                <a:effectLst/>
                <a:ea typeface="Times New Roman" panose="02020603050405020304" pitchFamily="18" charset="0"/>
              </a:rPr>
              <a:t> je určovaný zmenou teploty pôdnej hmoty (zahrievanie a ochladzovanie) za kratšie časové obdobie (deň, sezóna, rok) vo vymedzenom priestore pôdy</a:t>
            </a:r>
          </a:p>
          <a:p>
            <a:pPr>
              <a:lnSpc>
                <a:spcPct val="150000"/>
              </a:lnSpc>
            </a:pPr>
            <a:r>
              <a:rPr lang="sk-SK" sz="1200" dirty="0">
                <a:effectLst/>
                <a:ea typeface="Times New Roman" panose="02020603050405020304" pitchFamily="18" charset="0"/>
              </a:rPr>
              <a:t>K základným tepelným vlastnostiam pôdy zaraďujeme </a:t>
            </a:r>
            <a:r>
              <a:rPr lang="sk-SK" sz="1200" b="1" dirty="0">
                <a:effectLst/>
                <a:ea typeface="Times New Roman" panose="02020603050405020304" pitchFamily="18" charset="0"/>
              </a:rPr>
              <a:t>tepelnú kapacitu </a:t>
            </a:r>
            <a:r>
              <a:rPr lang="sk-SK" sz="1200" dirty="0">
                <a:effectLst/>
                <a:ea typeface="Times New Roman" panose="02020603050405020304" pitchFamily="18" charset="0"/>
              </a:rPr>
              <a:t>a </a:t>
            </a:r>
            <a:r>
              <a:rPr lang="sk-SK" sz="1200" b="1" dirty="0">
                <a:effectLst/>
                <a:ea typeface="Times New Roman" panose="02020603050405020304" pitchFamily="18" charset="0"/>
              </a:rPr>
              <a:t>tepelnú vodivosť</a:t>
            </a:r>
            <a:endParaRPr lang="sk-SK" sz="1200" dirty="0">
              <a:effectLst/>
              <a:ea typeface="Times New Roman" panose="02020603050405020304" pitchFamily="18" charset="0"/>
            </a:endParaRPr>
          </a:p>
          <a:p>
            <a:pPr>
              <a:lnSpc>
                <a:spcPct val="150000"/>
              </a:lnSpc>
            </a:pPr>
            <a:r>
              <a:rPr lang="sk-SK" sz="1200" b="1" i="1" dirty="0" err="1">
                <a:effectLst/>
                <a:ea typeface="Times New Roman" panose="02020603050405020304" pitchFamily="18" charset="0"/>
              </a:rPr>
              <a:t>Tepelnu</a:t>
            </a:r>
            <a:r>
              <a:rPr lang="sk-SK" sz="1200" b="1" i="1" dirty="0">
                <a:effectLst/>
                <a:ea typeface="Times New Roman" panose="02020603050405020304" pitchFamily="18" charset="0"/>
              </a:rPr>
              <a:t> kapacitu pôdy</a:t>
            </a:r>
            <a:r>
              <a:rPr lang="sk-SK" sz="1200" dirty="0">
                <a:effectLst/>
                <a:ea typeface="Times New Roman" panose="02020603050405020304" pitchFamily="18" charset="0"/>
              </a:rPr>
              <a:t> určuje </a:t>
            </a:r>
            <a:r>
              <a:rPr lang="sk-SK" sz="1200" b="1" dirty="0">
                <a:effectLst/>
                <a:ea typeface="Times New Roman" panose="02020603050405020304" pitchFamily="18" charset="0"/>
              </a:rPr>
              <a:t>merné teplo</a:t>
            </a:r>
            <a:r>
              <a:rPr lang="sk-SK" sz="1200" dirty="0">
                <a:effectLst/>
                <a:ea typeface="Times New Roman" panose="02020603050405020304" pitchFamily="18" charset="0"/>
              </a:rPr>
              <a:t> kvapalnej, plynnej a pevnej zložky pôdy pri ich zastúpení v určitom pomere. Rozlišujeme </a:t>
            </a:r>
            <a:r>
              <a:rPr lang="sk-SK" sz="1200" b="1" dirty="0">
                <a:effectLst/>
                <a:ea typeface="Times New Roman" panose="02020603050405020304" pitchFamily="18" charset="0"/>
              </a:rPr>
              <a:t>hmotnostnú</a:t>
            </a:r>
            <a:r>
              <a:rPr lang="sk-SK" sz="1200" dirty="0">
                <a:effectLst/>
                <a:ea typeface="Times New Roman" panose="02020603050405020304" pitchFamily="18" charset="0"/>
              </a:rPr>
              <a:t> a </a:t>
            </a:r>
            <a:r>
              <a:rPr lang="sk-SK" sz="1200" b="1" dirty="0">
                <a:effectLst/>
                <a:ea typeface="Times New Roman" panose="02020603050405020304" pitchFamily="18" charset="0"/>
              </a:rPr>
              <a:t>objemovú</a:t>
            </a:r>
            <a:r>
              <a:rPr lang="sk-SK" sz="1200" dirty="0">
                <a:effectLst/>
                <a:ea typeface="Times New Roman" panose="02020603050405020304" pitchFamily="18" charset="0"/>
              </a:rPr>
              <a:t> tepelnú kapacitu. </a:t>
            </a:r>
            <a:r>
              <a:rPr lang="sk-SK" sz="1200" i="1" dirty="0">
                <a:effectLst/>
                <a:ea typeface="Times New Roman" panose="02020603050405020304" pitchFamily="18" charset="0"/>
              </a:rPr>
              <a:t>Merné teplo pôdnych zložiek</a:t>
            </a:r>
            <a:r>
              <a:rPr lang="sk-SK" sz="1200" dirty="0">
                <a:effectLst/>
                <a:ea typeface="Times New Roman" panose="02020603050405020304" pitchFamily="18" charset="0"/>
              </a:rPr>
              <a:t> sa vyjadruje v </a:t>
            </a:r>
            <a:r>
              <a:rPr lang="sk-SK" sz="1200" i="1" dirty="0">
                <a:effectLst/>
                <a:ea typeface="Times New Roman" panose="02020603050405020304" pitchFamily="18" charset="0"/>
              </a:rPr>
              <a:t>jouloch na 1 g látky</a:t>
            </a:r>
            <a:r>
              <a:rPr lang="sk-SK" sz="1200" dirty="0">
                <a:effectLst/>
                <a:ea typeface="Times New Roman" panose="02020603050405020304" pitchFamily="18" charset="0"/>
              </a:rPr>
              <a:t> (</a:t>
            </a:r>
            <a:r>
              <a:rPr lang="sk-SK" sz="1200" b="1" dirty="0">
                <a:effectLst/>
                <a:ea typeface="Times New Roman" panose="02020603050405020304" pitchFamily="18" charset="0"/>
              </a:rPr>
              <a:t>J .g</a:t>
            </a:r>
            <a:r>
              <a:rPr lang="sk-SK" sz="1200" b="1" baseline="30000" dirty="0">
                <a:effectLst/>
                <a:ea typeface="Times New Roman" panose="02020603050405020304" pitchFamily="18" charset="0"/>
              </a:rPr>
              <a:t>-1</a:t>
            </a:r>
            <a:r>
              <a:rPr lang="sk-SK" sz="1200" dirty="0">
                <a:effectLst/>
                <a:ea typeface="Times New Roman" panose="02020603050405020304" pitchFamily="18" charset="0"/>
              </a:rPr>
              <a:t>) alebo prepočtom na objem (</a:t>
            </a:r>
            <a:r>
              <a:rPr lang="sk-SK" sz="1200" b="1" dirty="0">
                <a:effectLst/>
                <a:ea typeface="Times New Roman" panose="02020603050405020304" pitchFamily="18" charset="0"/>
              </a:rPr>
              <a:t>J .m</a:t>
            </a:r>
            <a:r>
              <a:rPr lang="sk-SK" sz="1200" b="1" baseline="30000" dirty="0">
                <a:effectLst/>
                <a:ea typeface="Times New Roman" panose="02020603050405020304" pitchFamily="18" charset="0"/>
              </a:rPr>
              <a:t>-3</a:t>
            </a:r>
            <a:r>
              <a:rPr lang="sk-SK" sz="1200" dirty="0">
                <a:effectLst/>
                <a:ea typeface="Times New Roman" panose="02020603050405020304" pitchFamily="18" charset="0"/>
              </a:rPr>
              <a:t>) vynásobením merného tepla objemovou hmotnosťou. Merné teplo pevných častíc je pre objemovú jednotku približne rovnaké, podstatné rozdiely sa prejavujú za prítomnosti vody a vzduchu.</a:t>
            </a:r>
          </a:p>
          <a:p>
            <a:pPr>
              <a:lnSpc>
                <a:spcPct val="150000"/>
              </a:lnSpc>
            </a:pPr>
            <a:r>
              <a:rPr lang="sk-SK" sz="1200" dirty="0">
                <a:effectLst/>
                <a:ea typeface="Times New Roman" panose="02020603050405020304" pitchFamily="18" charset="0"/>
              </a:rPr>
              <a:t>Na </a:t>
            </a:r>
            <a:r>
              <a:rPr lang="sk-SK" sz="1200" b="1" dirty="0">
                <a:effectLst/>
                <a:ea typeface="Times New Roman" panose="02020603050405020304" pitchFamily="18" charset="0"/>
              </a:rPr>
              <a:t>teplotu</a:t>
            </a:r>
            <a:r>
              <a:rPr lang="sk-SK" sz="1200" dirty="0">
                <a:effectLst/>
                <a:ea typeface="Times New Roman" panose="02020603050405020304" pitchFamily="18" charset="0"/>
              </a:rPr>
              <a:t> pôd najviac vplýva </a:t>
            </a:r>
            <a:r>
              <a:rPr lang="sk-SK" sz="1200" b="1" dirty="0">
                <a:effectLst/>
                <a:ea typeface="Times New Roman" panose="02020603050405020304" pitchFamily="18" charset="0"/>
              </a:rPr>
              <a:t>obsah vody</a:t>
            </a:r>
            <a:r>
              <a:rPr lang="sk-SK" sz="1200" dirty="0">
                <a:effectLst/>
                <a:ea typeface="Times New Roman" panose="02020603050405020304" pitchFamily="18" charset="0"/>
              </a:rPr>
              <a:t> v nej, nakoľko má najväčšie merné teplo, ktoré predstavuje množstvo tepla potrebné na zahriatie 1 g, prípadne 1 cm</a:t>
            </a:r>
            <a:r>
              <a:rPr lang="sk-SK" sz="1200" baseline="30000" dirty="0">
                <a:effectLst/>
                <a:ea typeface="Times New Roman" panose="02020603050405020304" pitchFamily="18" charset="0"/>
              </a:rPr>
              <a:t>3 </a:t>
            </a:r>
            <a:r>
              <a:rPr lang="sk-SK" sz="1200" dirty="0">
                <a:effectLst/>
                <a:ea typeface="Times New Roman" panose="02020603050405020304" pitchFamily="18" charset="0"/>
              </a:rPr>
              <a:t>vody o 1 </a:t>
            </a:r>
            <a:r>
              <a:rPr lang="sk-SK" sz="1200" baseline="30000" dirty="0" err="1">
                <a:effectLst/>
                <a:ea typeface="Times New Roman" panose="02020603050405020304" pitchFamily="18" charset="0"/>
              </a:rPr>
              <a:t>o</a:t>
            </a:r>
            <a:r>
              <a:rPr lang="sk-SK" sz="1200" dirty="0" err="1">
                <a:effectLst/>
                <a:ea typeface="Times New Roman" panose="02020603050405020304" pitchFamily="18" charset="0"/>
              </a:rPr>
              <a:t>C</a:t>
            </a:r>
            <a:r>
              <a:rPr lang="sk-SK" sz="1200" dirty="0">
                <a:effectLst/>
                <a:ea typeface="Times New Roman" panose="02020603050405020304" pitchFamily="18" charset="0"/>
              </a:rPr>
              <a:t>. </a:t>
            </a:r>
            <a:r>
              <a:rPr lang="sk-SK" sz="1200" b="1" dirty="0">
                <a:effectLst/>
                <a:ea typeface="Times New Roman" panose="02020603050405020304" pitchFamily="18" charset="0"/>
              </a:rPr>
              <a:t>Voda </a:t>
            </a:r>
            <a:r>
              <a:rPr lang="sk-SK" sz="1200" dirty="0">
                <a:effectLst/>
                <a:ea typeface="Times New Roman" panose="02020603050405020304" pitchFamily="18" charset="0"/>
              </a:rPr>
              <a:t>má merné teplo </a:t>
            </a:r>
            <a:r>
              <a:rPr lang="sk-SK" sz="1200" b="1" dirty="0">
                <a:effectLst/>
                <a:ea typeface="Times New Roman" panose="02020603050405020304" pitchFamily="18" charset="0"/>
              </a:rPr>
              <a:t>4,19</a:t>
            </a:r>
            <a:r>
              <a:rPr lang="sk-SK" sz="1200" dirty="0">
                <a:effectLst/>
                <a:ea typeface="Times New Roman" panose="02020603050405020304" pitchFamily="18" charset="0"/>
              </a:rPr>
              <a:t> </a:t>
            </a:r>
            <a:r>
              <a:rPr lang="sk-SK" sz="1200" b="1" dirty="0">
                <a:effectLst/>
                <a:ea typeface="Times New Roman" panose="02020603050405020304" pitchFamily="18" charset="0"/>
              </a:rPr>
              <a:t>J</a:t>
            </a:r>
            <a:r>
              <a:rPr lang="sk-SK" sz="1200" dirty="0">
                <a:effectLst/>
                <a:ea typeface="Times New Roman" panose="02020603050405020304" pitchFamily="18" charset="0"/>
              </a:rPr>
              <a:t>, </a:t>
            </a:r>
            <a:r>
              <a:rPr lang="sk-SK" sz="1200" b="1" dirty="0">
                <a:effectLst/>
                <a:ea typeface="Times New Roman" panose="02020603050405020304" pitchFamily="18" charset="0"/>
              </a:rPr>
              <a:t>pevné častice</a:t>
            </a:r>
            <a:r>
              <a:rPr lang="sk-SK" sz="1200" dirty="0">
                <a:effectLst/>
                <a:ea typeface="Times New Roman" panose="02020603050405020304" pitchFamily="18" charset="0"/>
              </a:rPr>
              <a:t> len </a:t>
            </a:r>
            <a:r>
              <a:rPr lang="sk-SK" sz="1200" b="1" dirty="0">
                <a:effectLst/>
                <a:ea typeface="Times New Roman" panose="02020603050405020304" pitchFamily="18" charset="0"/>
              </a:rPr>
              <a:t>2,09-2,51 J</a:t>
            </a:r>
            <a:r>
              <a:rPr lang="sk-SK" sz="1200" dirty="0">
                <a:effectLst/>
                <a:ea typeface="Times New Roman" panose="02020603050405020304" pitchFamily="18" charset="0"/>
              </a:rPr>
              <a:t>, </a:t>
            </a:r>
            <a:r>
              <a:rPr lang="sk-SK" sz="1200" b="1" dirty="0">
                <a:effectLst/>
                <a:ea typeface="Times New Roman" panose="02020603050405020304" pitchFamily="18" charset="0"/>
              </a:rPr>
              <a:t>humus 1,97 J,  kremitý piesok 0,82 J</a:t>
            </a:r>
            <a:r>
              <a:rPr lang="sk-SK" sz="1200" dirty="0">
                <a:effectLst/>
                <a:ea typeface="Times New Roman" panose="02020603050405020304" pitchFamily="18" charset="0"/>
              </a:rPr>
              <a:t> a vzduch má najmenšiu hodnotu merného tepla. Čím je vyšší obsah vody v pôde, tým vyššia je tepelná kapacita (piesočnaté pôdy majú 1,26-3,01 </a:t>
            </a:r>
            <a:r>
              <a:rPr lang="sk-SK" sz="1200" dirty="0" err="1">
                <a:effectLst/>
                <a:ea typeface="Times New Roman" panose="02020603050405020304" pitchFamily="18" charset="0"/>
              </a:rPr>
              <a:t>J,hlinité</a:t>
            </a:r>
            <a:r>
              <a:rPr lang="sk-SK" sz="1200" dirty="0">
                <a:effectLst/>
                <a:ea typeface="Times New Roman" panose="02020603050405020304" pitchFamily="18" charset="0"/>
              </a:rPr>
              <a:t> 1,00-3,47 </a:t>
            </a:r>
            <a:r>
              <a:rPr lang="sk-SK" sz="1200" dirty="0" err="1">
                <a:effectLst/>
                <a:ea typeface="Times New Roman" panose="02020603050405020304" pitchFamily="18" charset="0"/>
              </a:rPr>
              <a:t>J,rašelinové</a:t>
            </a:r>
            <a:r>
              <a:rPr lang="sk-SK" sz="1200" dirty="0">
                <a:effectLst/>
                <a:ea typeface="Times New Roman" panose="02020603050405020304" pitchFamily="18" charset="0"/>
              </a:rPr>
              <a:t> 0,63- 3,81 J)</a:t>
            </a:r>
          </a:p>
          <a:p>
            <a:pPr>
              <a:lnSpc>
                <a:spcPct val="150000"/>
              </a:lnSpc>
            </a:pPr>
            <a:r>
              <a:rPr lang="sk-SK" sz="1200" b="1" dirty="0">
                <a:effectLst/>
                <a:ea typeface="Times New Roman" panose="02020603050405020304" pitchFamily="18" charset="0"/>
              </a:rPr>
              <a:t>Tepelná kapacita</a:t>
            </a:r>
            <a:r>
              <a:rPr lang="sk-SK" sz="1200" dirty="0">
                <a:effectLst/>
                <a:ea typeface="Times New Roman" panose="02020603050405020304" pitchFamily="18" charset="0"/>
              </a:rPr>
              <a:t> určitého objemu pôdy sa vyjadruje súčtom merného tepla, jednotlivých pôdnych zložiek, násobených objemovou hmotnosťou pôdy. Rozdiely tepelnej kapacity a taktiež </a:t>
            </a:r>
            <a:r>
              <a:rPr lang="sk-SK" sz="1200" dirty="0" err="1">
                <a:effectLst/>
                <a:ea typeface="Times New Roman" panose="02020603050405020304" pitchFamily="18" charset="0"/>
              </a:rPr>
              <a:t>záhrevnosti</a:t>
            </a:r>
            <a:r>
              <a:rPr lang="sk-SK" sz="1200" dirty="0">
                <a:effectLst/>
                <a:ea typeface="Times New Roman" panose="02020603050405020304" pitchFamily="18" charset="0"/>
              </a:rPr>
              <a:t> pôdy súvisia predovšetkým s jej vlhkosťou. </a:t>
            </a:r>
            <a:r>
              <a:rPr lang="sk-SK" sz="1200" b="1" dirty="0">
                <a:effectLst/>
                <a:ea typeface="Times New Roman" panose="02020603050405020304" pitchFamily="18" charset="0"/>
              </a:rPr>
              <a:t>Slabá </a:t>
            </a:r>
            <a:r>
              <a:rPr lang="sk-SK" sz="1200" b="1" dirty="0" err="1">
                <a:effectLst/>
                <a:ea typeface="Times New Roman" panose="02020603050405020304" pitchFamily="18" charset="0"/>
              </a:rPr>
              <a:t>záhrevnosť</a:t>
            </a:r>
            <a:r>
              <a:rPr lang="sk-SK" sz="1200" dirty="0">
                <a:effectLst/>
                <a:ea typeface="Times New Roman" panose="02020603050405020304" pitchFamily="18" charset="0"/>
              </a:rPr>
              <a:t> vlhkých pôd značne</a:t>
            </a:r>
            <a:r>
              <a:rPr lang="sk-SK" sz="1200" b="1" dirty="0">
                <a:effectLst/>
                <a:ea typeface="Times New Roman" panose="02020603050405020304" pitchFamily="18" charset="0"/>
              </a:rPr>
              <a:t> oneskoruje</a:t>
            </a:r>
            <a:r>
              <a:rPr lang="sk-SK" sz="1200" dirty="0">
                <a:effectLst/>
                <a:ea typeface="Times New Roman" panose="02020603050405020304" pitchFamily="18" charset="0"/>
              </a:rPr>
              <a:t> jarné práce a znižuje mikrobiálnu činnosť. Ťažké a vlhké pôdy sú </a:t>
            </a:r>
            <a:r>
              <a:rPr lang="sk-SK" sz="1200" b="1" dirty="0">
                <a:effectLst/>
                <a:ea typeface="Times New Roman" panose="02020603050405020304" pitchFamily="18" charset="0"/>
              </a:rPr>
              <a:t>veľmi chladné</a:t>
            </a:r>
            <a:r>
              <a:rPr lang="sk-SK" sz="1200" dirty="0">
                <a:effectLst/>
                <a:ea typeface="Times New Roman" panose="02020603050405020304" pitchFamily="18" charset="0"/>
              </a:rPr>
              <a:t>, pomaly sa zahrievajú, ale aj pomaly ochladzujú.</a:t>
            </a:r>
          </a:p>
        </p:txBody>
      </p:sp>
    </p:spTree>
    <p:extLst>
      <p:ext uri="{BB962C8B-B14F-4D97-AF65-F5344CB8AC3E}">
        <p14:creationId xmlns:p14="http://schemas.microsoft.com/office/powerpoint/2010/main" val="17309781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C14B5-29E3-4D8D-154C-25F91C5316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7EE2C87-4A3A-AA6E-4D3A-11BD1B44D1E7}"/>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AFF45E82-9B85-12C7-54A3-8E301259D06E}"/>
              </a:ext>
            </a:extLst>
          </p:cNvPr>
          <p:cNvSpPr>
            <a:spLocks noGrp="1"/>
          </p:cNvSpPr>
          <p:nvPr>
            <p:ph idx="1"/>
          </p:nvPr>
        </p:nvSpPr>
        <p:spPr>
          <a:xfrm>
            <a:off x="391297" y="1028700"/>
            <a:ext cx="11046323" cy="5579072"/>
          </a:xfrm>
        </p:spPr>
        <p:txBody>
          <a:bodyPr>
            <a:noAutofit/>
          </a:bodyPr>
          <a:lstStyle/>
          <a:p>
            <a:pPr>
              <a:lnSpc>
                <a:spcPct val="150000"/>
              </a:lnSpc>
            </a:pPr>
            <a:r>
              <a:rPr lang="sk-SK" sz="1200" b="1" dirty="0">
                <a:effectLst/>
                <a:ea typeface="Times New Roman" panose="02020603050405020304" pitchFamily="18" charset="0"/>
              </a:rPr>
              <a:t>Tepelná vodivosť</a:t>
            </a:r>
            <a:r>
              <a:rPr lang="sk-SK" sz="1200" dirty="0">
                <a:effectLst/>
                <a:ea typeface="Times New Roman" panose="02020603050405020304" pitchFamily="18" charset="0"/>
              </a:rPr>
              <a:t> je schopnosť pôdnych častíc viesť teplo z povrchu do hlbších vrstiev. Vyjadruje sa množstvom tepla, ktoré prejde za jednu </a:t>
            </a:r>
            <a:r>
              <a:rPr lang="sk-SK" sz="1200" dirty="0" err="1">
                <a:effectLst/>
                <a:ea typeface="Times New Roman" panose="02020603050405020304" pitchFamily="18" charset="0"/>
              </a:rPr>
              <a:t>sekudnu</a:t>
            </a:r>
            <a:r>
              <a:rPr lang="sk-SK" sz="1200" dirty="0">
                <a:effectLst/>
                <a:ea typeface="Times New Roman" panose="02020603050405020304" pitchFamily="18" charset="0"/>
              </a:rPr>
              <a:t> plochou 1 mm</a:t>
            </a:r>
            <a:r>
              <a:rPr lang="sk-SK" sz="1200" baseline="30000" dirty="0">
                <a:effectLst/>
                <a:ea typeface="Times New Roman" panose="02020603050405020304" pitchFamily="18" charset="0"/>
              </a:rPr>
              <a:t>2 </a:t>
            </a:r>
            <a:r>
              <a:rPr lang="sk-SK" sz="1200" dirty="0">
                <a:effectLst/>
                <a:ea typeface="Times New Roman" panose="02020603050405020304" pitchFamily="18" charset="0"/>
              </a:rPr>
              <a:t>pri teplotnom </a:t>
            </a:r>
            <a:r>
              <a:rPr lang="sk-SK" sz="1200" dirty="0" err="1">
                <a:effectLst/>
                <a:ea typeface="Times New Roman" panose="02020603050405020304" pitchFamily="18" charset="0"/>
              </a:rPr>
              <a:t>gradiende</a:t>
            </a:r>
            <a:r>
              <a:rPr lang="sk-SK" sz="1200" dirty="0">
                <a:effectLst/>
                <a:ea typeface="Times New Roman" panose="02020603050405020304" pitchFamily="18" charset="0"/>
              </a:rPr>
              <a:t> 1 </a:t>
            </a:r>
            <a:r>
              <a:rPr lang="sk-SK" sz="1200" baseline="30000" dirty="0" err="1">
                <a:effectLst/>
                <a:ea typeface="Times New Roman" panose="02020603050405020304" pitchFamily="18" charset="0"/>
              </a:rPr>
              <a:t>o</a:t>
            </a:r>
            <a:r>
              <a:rPr lang="sk-SK" sz="1200" dirty="0" err="1">
                <a:effectLst/>
                <a:ea typeface="Times New Roman" panose="02020603050405020304" pitchFamily="18" charset="0"/>
              </a:rPr>
              <a:t>C</a:t>
            </a:r>
            <a:r>
              <a:rPr lang="sk-SK" sz="1200" dirty="0">
                <a:effectLst/>
                <a:ea typeface="Times New Roman" panose="02020603050405020304" pitchFamily="18" charset="0"/>
              </a:rPr>
              <a:t> do hĺbky 10 mm (udáva sa v J .mm</a:t>
            </a:r>
            <a:r>
              <a:rPr lang="sk-SK" sz="1200" baseline="30000" dirty="0">
                <a:effectLst/>
                <a:ea typeface="Times New Roman" panose="02020603050405020304" pitchFamily="18" charset="0"/>
              </a:rPr>
              <a:t>-2 </a:t>
            </a:r>
            <a:r>
              <a:rPr lang="sk-SK" sz="1200" dirty="0">
                <a:effectLst/>
                <a:ea typeface="Times New Roman" panose="02020603050405020304" pitchFamily="18" charset="0"/>
              </a:rPr>
              <a:t>.s</a:t>
            </a:r>
            <a:r>
              <a:rPr lang="sk-SK" sz="1200" baseline="30000" dirty="0">
                <a:effectLst/>
                <a:ea typeface="Times New Roman" panose="02020603050405020304" pitchFamily="18" charset="0"/>
              </a:rPr>
              <a:t>-1</a:t>
            </a:r>
            <a:r>
              <a:rPr lang="sk-SK" sz="1200" dirty="0">
                <a:effectLst/>
                <a:ea typeface="Times New Roman" panose="02020603050405020304" pitchFamily="18" charset="0"/>
              </a:rPr>
              <a:t>). Z hľadiska porovnávania </a:t>
            </a:r>
            <a:r>
              <a:rPr lang="sk-SK" sz="1200" b="1" dirty="0">
                <a:effectLst/>
                <a:ea typeface="Times New Roman" panose="02020603050405020304" pitchFamily="18" charset="0"/>
              </a:rPr>
              <a:t>najväčšou</a:t>
            </a:r>
            <a:r>
              <a:rPr lang="sk-SK" sz="1200" dirty="0">
                <a:effectLst/>
                <a:ea typeface="Times New Roman" panose="02020603050405020304" pitchFamily="18" charset="0"/>
              </a:rPr>
              <a:t> vodivosťou v pôdach sa vyznačuje </a:t>
            </a:r>
            <a:r>
              <a:rPr lang="sk-SK" sz="1200" b="1" dirty="0">
                <a:effectLst/>
                <a:ea typeface="Times New Roman" panose="02020603050405020304" pitchFamily="18" charset="0"/>
              </a:rPr>
              <a:t>voda</a:t>
            </a:r>
            <a:r>
              <a:rPr lang="sk-SK" sz="1200" dirty="0">
                <a:effectLst/>
                <a:ea typeface="Times New Roman" panose="02020603050405020304" pitchFamily="18" charset="0"/>
              </a:rPr>
              <a:t> </a:t>
            </a:r>
            <a:r>
              <a:rPr lang="sk-SK" sz="1200" b="1" dirty="0">
                <a:effectLst/>
                <a:ea typeface="Times New Roman" panose="02020603050405020304" pitchFamily="18" charset="0"/>
              </a:rPr>
              <a:t>- 0,57 J</a:t>
            </a:r>
            <a:r>
              <a:rPr lang="sk-SK" sz="1200" dirty="0">
                <a:effectLst/>
                <a:ea typeface="Times New Roman" panose="02020603050405020304" pitchFamily="18" charset="0"/>
              </a:rPr>
              <a:t> </a:t>
            </a:r>
            <a:r>
              <a:rPr lang="sk-SK" sz="1200" b="1" dirty="0">
                <a:effectLst/>
                <a:ea typeface="Times New Roman" panose="02020603050405020304" pitchFamily="18" charset="0"/>
              </a:rPr>
              <a:t>mm</a:t>
            </a:r>
            <a:r>
              <a:rPr lang="sk-SK" sz="1200" b="1" baseline="30000" dirty="0">
                <a:effectLst/>
                <a:ea typeface="Times New Roman" panose="02020603050405020304" pitchFamily="18" charset="0"/>
              </a:rPr>
              <a:t>-2 </a:t>
            </a:r>
            <a:r>
              <a:rPr lang="sk-SK" sz="1200" b="1" dirty="0">
                <a:effectLst/>
                <a:ea typeface="Times New Roman" panose="02020603050405020304" pitchFamily="18" charset="0"/>
              </a:rPr>
              <a:t>.s</a:t>
            </a:r>
            <a:r>
              <a:rPr lang="sk-SK" sz="1200" b="1" baseline="30000" dirty="0">
                <a:effectLst/>
                <a:ea typeface="Times New Roman" panose="02020603050405020304" pitchFamily="18" charset="0"/>
              </a:rPr>
              <a:t>-1</a:t>
            </a:r>
            <a:r>
              <a:rPr lang="sk-SK" sz="1200" baseline="30000" dirty="0">
                <a:effectLst/>
                <a:ea typeface="Times New Roman" panose="02020603050405020304" pitchFamily="18" charset="0"/>
              </a:rPr>
              <a:t> </a:t>
            </a:r>
            <a:r>
              <a:rPr lang="sk-SK" sz="1200" dirty="0">
                <a:effectLst/>
                <a:ea typeface="Times New Roman" panose="02020603050405020304" pitchFamily="18" charset="0"/>
              </a:rPr>
              <a:t>a</a:t>
            </a:r>
            <a:r>
              <a:rPr lang="sk-SK" sz="1200" b="1" dirty="0">
                <a:effectLst/>
                <a:ea typeface="Times New Roman" panose="02020603050405020304" pitchFamily="18" charset="0"/>
              </a:rPr>
              <a:t> najmenšou vzduch - 0,023 J mm</a:t>
            </a:r>
            <a:r>
              <a:rPr lang="sk-SK" sz="1200" b="1" baseline="30000" dirty="0">
                <a:effectLst/>
                <a:ea typeface="Times New Roman" panose="02020603050405020304" pitchFamily="18" charset="0"/>
              </a:rPr>
              <a:t>-1 </a:t>
            </a:r>
            <a:r>
              <a:rPr lang="sk-SK" sz="1200" b="1" dirty="0">
                <a:effectLst/>
                <a:ea typeface="Times New Roman" panose="02020603050405020304" pitchFamily="18" charset="0"/>
              </a:rPr>
              <a:t>.s</a:t>
            </a:r>
            <a:r>
              <a:rPr lang="sk-SK" sz="1200" b="1" baseline="30000" dirty="0">
                <a:effectLst/>
                <a:ea typeface="Times New Roman" panose="02020603050405020304" pitchFamily="18" charset="0"/>
              </a:rPr>
              <a:t>-1</a:t>
            </a:r>
            <a:r>
              <a:rPr lang="sk-SK" sz="1200" dirty="0">
                <a:effectLst/>
                <a:ea typeface="Times New Roman" panose="02020603050405020304" pitchFamily="18" charset="0"/>
              </a:rPr>
              <a:t>. To znamená, že voda má - </a:t>
            </a:r>
            <a:r>
              <a:rPr lang="sk-SK" sz="1200" b="1" dirty="0">
                <a:effectLst/>
                <a:ea typeface="Times New Roman" panose="02020603050405020304" pitchFamily="18" charset="0"/>
              </a:rPr>
              <a:t>24,8 krát</a:t>
            </a:r>
            <a:r>
              <a:rPr lang="sk-SK" sz="1200" dirty="0">
                <a:effectLst/>
                <a:ea typeface="Times New Roman" panose="02020603050405020304" pitchFamily="18" charset="0"/>
              </a:rPr>
              <a:t> vyššiu vodivosť ako vzduch. Minerálne častice majú lepšiu vodivosť ako humus a tá je tiež závislá od veľkosti a pôvodu častíc. Preto tepelná vodivosť pôd vždy bude závisieť hlavne od vzájomného množstva vody a vzduchu.</a:t>
            </a:r>
          </a:p>
          <a:p>
            <a:pPr>
              <a:lnSpc>
                <a:spcPct val="150000"/>
              </a:lnSpc>
            </a:pPr>
            <a:r>
              <a:rPr lang="sk-SK" sz="1200" dirty="0">
                <a:effectLst/>
                <a:ea typeface="Times New Roman" panose="02020603050405020304" pitchFamily="18" charset="0"/>
              </a:rPr>
              <a:t>Uvedené charakteristiky teplotných vlastností pôdy majú veľký vplyv na </a:t>
            </a:r>
            <a:r>
              <a:rPr lang="sk-SK" sz="1200" b="1" dirty="0" err="1">
                <a:effectLst/>
                <a:ea typeface="Times New Roman" panose="02020603050405020304" pitchFamily="18" charset="0"/>
              </a:rPr>
              <a:t>záhrevnosť</a:t>
            </a:r>
            <a:r>
              <a:rPr lang="sk-SK" sz="1200" dirty="0">
                <a:effectLst/>
                <a:ea typeface="Times New Roman" panose="02020603050405020304" pitchFamily="18" charset="0"/>
              </a:rPr>
              <a:t> a </a:t>
            </a:r>
            <a:r>
              <a:rPr lang="sk-SK" sz="1200" b="1" dirty="0">
                <a:effectLst/>
                <a:ea typeface="Times New Roman" panose="02020603050405020304" pitchFamily="18" charset="0"/>
              </a:rPr>
              <a:t>premazanie</a:t>
            </a:r>
            <a:r>
              <a:rPr lang="sk-SK" sz="1200" dirty="0">
                <a:effectLst/>
                <a:ea typeface="Times New Roman" panose="02020603050405020304" pitchFamily="18" charset="0"/>
              </a:rPr>
              <a:t> pôd v pôdnom profile. Suché a </a:t>
            </a:r>
            <a:r>
              <a:rPr lang="sk-SK" sz="1200" dirty="0" err="1">
                <a:effectLst/>
                <a:ea typeface="Times New Roman" panose="02020603050405020304" pitchFamily="18" charset="0"/>
              </a:rPr>
              <a:t>zrnitostne</a:t>
            </a:r>
            <a:r>
              <a:rPr lang="sk-SK" sz="1200" dirty="0">
                <a:effectLst/>
                <a:ea typeface="Times New Roman" panose="02020603050405020304" pitchFamily="18" charset="0"/>
              </a:rPr>
              <a:t> ľahšie pôdy sa zahrievajú rýchlejšie ako ílovité a vlhké. Za </a:t>
            </a:r>
            <a:r>
              <a:rPr lang="sk-SK" sz="1200" dirty="0" err="1">
                <a:effectLst/>
                <a:ea typeface="Times New Roman" panose="02020603050405020304" pitchFamily="18" charset="0"/>
              </a:rPr>
              <a:t>najzáhrevnejšie</a:t>
            </a:r>
            <a:r>
              <a:rPr lang="sk-SK" sz="1200" dirty="0">
                <a:effectLst/>
                <a:ea typeface="Times New Roman" panose="02020603050405020304" pitchFamily="18" charset="0"/>
              </a:rPr>
              <a:t> pôdne typy sa pokladajú </a:t>
            </a:r>
            <a:r>
              <a:rPr lang="sk-SK" sz="1200" b="1" dirty="0">
                <a:effectLst/>
                <a:ea typeface="Times New Roman" panose="02020603050405020304" pitchFamily="18" charset="0"/>
              </a:rPr>
              <a:t>černozeme, tmavé </a:t>
            </a:r>
            <a:r>
              <a:rPr lang="sk-SK" sz="1200" b="1" dirty="0" err="1">
                <a:effectLst/>
                <a:ea typeface="Times New Roman" panose="02020603050405020304" pitchFamily="18" charset="0"/>
              </a:rPr>
              <a:t>rendziny</a:t>
            </a:r>
            <a:r>
              <a:rPr lang="sk-SK" sz="1200" dirty="0">
                <a:effectLst/>
                <a:ea typeface="Times New Roman" panose="02020603050405020304" pitchFamily="18" charset="0"/>
              </a:rPr>
              <a:t> a </a:t>
            </a:r>
            <a:r>
              <a:rPr lang="sk-SK" sz="1200" b="1" dirty="0" err="1">
                <a:effectLst/>
                <a:ea typeface="Times New Roman" panose="02020603050405020304" pitchFamily="18" charset="0"/>
              </a:rPr>
              <a:t>čiernice</a:t>
            </a:r>
            <a:r>
              <a:rPr lang="sk-SK" sz="1200" dirty="0">
                <a:effectLst/>
                <a:ea typeface="Times New Roman" panose="02020603050405020304" pitchFamily="18" charset="0"/>
              </a:rPr>
              <a:t>.</a:t>
            </a:r>
          </a:p>
          <a:p>
            <a:pPr>
              <a:lnSpc>
                <a:spcPct val="150000"/>
              </a:lnSpc>
            </a:pPr>
            <a:r>
              <a:rPr lang="sk-SK" sz="1200" dirty="0">
                <a:effectLst/>
                <a:ea typeface="Times New Roman" panose="02020603050405020304" pitchFamily="18" charset="0"/>
              </a:rPr>
              <a:t>Väčšia tepelná kapacita a slabšia vodivosť pôd v porovnaní s ovzduším spôsobuje to, že prijímané teplo preniká do pomerne malej hĺbky, pričom priebeh teploty v pôde zaostáva za ovzduším (retardácia). Postupné prenikanie tepla do hlbších častí pôdneho profilu, spôsobuje oneskorenie ako maximálnych, tak aj minimálnych hodnôt. Retardácia (spomalenie) sa prejavuje v denných i ročných výkyvoch teplôt.</a:t>
            </a:r>
          </a:p>
          <a:p>
            <a:pPr>
              <a:lnSpc>
                <a:spcPct val="150000"/>
              </a:lnSpc>
            </a:pPr>
            <a:r>
              <a:rPr lang="sk-SK" sz="1200" b="1" dirty="0">
                <a:effectLst/>
                <a:ea typeface="Times New Roman" panose="02020603050405020304" pitchFamily="18" charset="0"/>
              </a:rPr>
              <a:t>Tepelná bilancia</a:t>
            </a:r>
            <a:r>
              <a:rPr lang="sk-SK" sz="1200" dirty="0">
                <a:effectLst/>
                <a:ea typeface="Times New Roman" panose="02020603050405020304" pitchFamily="18" charset="0"/>
              </a:rPr>
              <a:t> môže byť v určitom časovom rozmedzí  </a:t>
            </a:r>
            <a:r>
              <a:rPr lang="sk-SK" sz="1200" b="1" dirty="0">
                <a:effectLst/>
                <a:ea typeface="Times New Roman" panose="02020603050405020304" pitchFamily="18" charset="0"/>
              </a:rPr>
              <a:t>kladná</a:t>
            </a:r>
            <a:r>
              <a:rPr lang="sk-SK" sz="1200" dirty="0">
                <a:effectLst/>
                <a:ea typeface="Times New Roman" panose="02020603050405020304" pitchFamily="18" charset="0"/>
              </a:rPr>
              <a:t>, alebo </a:t>
            </a:r>
            <a:r>
              <a:rPr lang="sk-SK" sz="1200" b="1" dirty="0">
                <a:effectLst/>
                <a:ea typeface="Times New Roman" panose="02020603050405020304" pitchFamily="18" charset="0"/>
              </a:rPr>
              <a:t>záporná</a:t>
            </a:r>
            <a:r>
              <a:rPr lang="sk-SK" sz="1200" dirty="0">
                <a:effectLst/>
                <a:ea typeface="Times New Roman" panose="02020603050405020304" pitchFamily="18" charset="0"/>
              </a:rPr>
              <a:t> (niekedy nulová). </a:t>
            </a:r>
            <a:r>
              <a:rPr lang="sk-SK" sz="1200" b="1" dirty="0">
                <a:effectLst/>
                <a:ea typeface="Times New Roman" panose="02020603050405020304" pitchFamily="18" charset="0"/>
              </a:rPr>
              <a:t>Kladná </a:t>
            </a:r>
            <a:r>
              <a:rPr lang="sk-SK" sz="1200" dirty="0">
                <a:effectLst/>
                <a:ea typeface="Times New Roman" panose="02020603050405020304" pitchFamily="18" charset="0"/>
              </a:rPr>
              <a:t>je v priebehu dňa počas vegetácie, pretože prijaté teplo zahrieva pôdu a pôda vzduch a tak tiež spotrebováva sa na výpar. V ročnom období je</a:t>
            </a:r>
            <a:r>
              <a:rPr lang="sk-SK" sz="1200" b="1" dirty="0">
                <a:effectLst/>
                <a:ea typeface="Times New Roman" panose="02020603050405020304" pitchFamily="18" charset="0"/>
              </a:rPr>
              <a:t> záporná</a:t>
            </a:r>
            <a:r>
              <a:rPr lang="sk-SK" sz="1200" dirty="0">
                <a:effectLst/>
                <a:ea typeface="Times New Roman" panose="02020603050405020304" pitchFamily="18" charset="0"/>
              </a:rPr>
              <a:t>, to znamená, že pôda a rastlinstvo strácajú teplo efektívnym vyžarovaním, avšak i táto strata sa čiastočne kompenzuje prítokom tepla z hĺbky pôdy, zo vzduchu a teplom uvoľneným pri </a:t>
            </a:r>
            <a:r>
              <a:rPr lang="sk-SK" sz="1200" b="1" dirty="0">
                <a:effectLst/>
                <a:ea typeface="Times New Roman" panose="02020603050405020304" pitchFamily="18" charset="0"/>
              </a:rPr>
              <a:t>kondenzácii</a:t>
            </a:r>
            <a:r>
              <a:rPr lang="sk-SK" sz="1200" dirty="0">
                <a:effectLst/>
                <a:ea typeface="Times New Roman" panose="02020603050405020304" pitchFamily="18" charset="0"/>
              </a:rPr>
              <a:t> vodnej pary (vznik rosy).</a:t>
            </a:r>
          </a:p>
          <a:p>
            <a:pPr>
              <a:lnSpc>
                <a:spcPct val="150000"/>
              </a:lnSpc>
            </a:pPr>
            <a:r>
              <a:rPr lang="sk-SK" sz="1200" dirty="0">
                <a:effectLst/>
                <a:ea typeface="Times New Roman" panose="02020603050405020304" pitchFamily="18" charset="0"/>
              </a:rPr>
              <a:t>Aj tieto periodické zmeny spôsobené striedaním dňa, noci, letného a zimného obdobia sú narušované takými neregulárnymi epizodickými javmi ako je oblačnosť, chladné i teplé vlny vzdušných hmôt, lejaky a snehové búrky, periodické suchá a iné. K týmto vonkajším zmenám treba pripočítať zmeny vlastných pôdnych vlastností ako je </a:t>
            </a:r>
            <a:r>
              <a:rPr lang="sk-SK" sz="1200" b="1" dirty="0">
                <a:effectLst/>
                <a:ea typeface="Times New Roman" panose="02020603050405020304" pitchFamily="18" charset="0"/>
              </a:rPr>
              <a:t>tepelná kapacita</a:t>
            </a:r>
            <a:r>
              <a:rPr lang="sk-SK" sz="1200" dirty="0">
                <a:effectLst/>
                <a:ea typeface="Times New Roman" panose="02020603050405020304" pitchFamily="18" charset="0"/>
              </a:rPr>
              <a:t> spojená so striedavým vysušovaním a zavlažovaním, expozícia a </a:t>
            </a:r>
            <a:r>
              <a:rPr lang="sk-SK" sz="1200" dirty="0" err="1">
                <a:effectLst/>
                <a:ea typeface="Times New Roman" panose="02020603050405020304" pitchFamily="18" charset="0"/>
              </a:rPr>
              <a:t>sklonovitosť</a:t>
            </a:r>
            <a:r>
              <a:rPr lang="sk-SK" sz="1200" dirty="0">
                <a:effectLst/>
                <a:ea typeface="Times New Roman" panose="02020603050405020304" pitchFamily="18" charset="0"/>
              </a:rPr>
              <a:t> svahov, zloženie a hustota rastlinného krytu a iné. Napriek tomu tepelný režim </a:t>
            </a:r>
            <a:r>
              <a:rPr lang="sk-SK" sz="1200" dirty="0" err="1">
                <a:effectLst/>
                <a:ea typeface="Times New Roman" panose="02020603050405020304" pitchFamily="18" charset="0"/>
              </a:rPr>
              <a:t>určtého</a:t>
            </a:r>
            <a:r>
              <a:rPr lang="sk-SK" sz="1200" dirty="0">
                <a:effectLst/>
                <a:ea typeface="Times New Roman" panose="02020603050405020304" pitchFamily="18" charset="0"/>
              </a:rPr>
              <a:t> krajinného celku a pôd možno </a:t>
            </a:r>
            <a:r>
              <a:rPr lang="sk-SK" sz="1200" i="1" dirty="0" err="1">
                <a:effectLst/>
                <a:ea typeface="Times New Roman" panose="02020603050405020304" pitchFamily="18" charset="0"/>
              </a:rPr>
              <a:t>poznať,predpovedať</a:t>
            </a:r>
            <a:r>
              <a:rPr lang="sk-SK" sz="1200" dirty="0">
                <a:effectLst/>
                <a:ea typeface="Times New Roman" panose="02020603050405020304" pitchFamily="18" charset="0"/>
              </a:rPr>
              <a:t> a v žiadúcej miere i </a:t>
            </a:r>
            <a:r>
              <a:rPr lang="sk-SK" sz="1200" i="1" dirty="0">
                <a:effectLst/>
                <a:ea typeface="Times New Roman" panose="02020603050405020304" pitchFamily="18" charset="0"/>
              </a:rPr>
              <a:t>regulovať</a:t>
            </a:r>
            <a:r>
              <a:rPr lang="sk-SK" sz="1200" dirty="0">
                <a:effectLst/>
                <a:ea typeface="Times New Roman" panose="02020603050405020304" pitchFamily="18" charset="0"/>
              </a:rPr>
              <a:t>.</a:t>
            </a:r>
          </a:p>
        </p:txBody>
      </p:sp>
    </p:spTree>
    <p:extLst>
      <p:ext uri="{BB962C8B-B14F-4D97-AF65-F5344CB8AC3E}">
        <p14:creationId xmlns:p14="http://schemas.microsoft.com/office/powerpoint/2010/main" val="6043733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AA3BA-1FFE-B416-42C3-47D4143EDF0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AD65A18-6394-1AB6-C179-6F90CD42E157}"/>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01D10266-ACFD-FEEB-C946-A4AD0F6ED548}"/>
              </a:ext>
            </a:extLst>
          </p:cNvPr>
          <p:cNvSpPr>
            <a:spLocks noGrp="1"/>
          </p:cNvSpPr>
          <p:nvPr>
            <p:ph idx="1"/>
          </p:nvPr>
        </p:nvSpPr>
        <p:spPr>
          <a:xfrm>
            <a:off x="391297" y="1028700"/>
            <a:ext cx="11412083" cy="5579072"/>
          </a:xfrm>
        </p:spPr>
        <p:txBody>
          <a:bodyPr>
            <a:noAutofit/>
          </a:bodyPr>
          <a:lstStyle/>
          <a:p>
            <a:r>
              <a:rPr lang="sk-SK" sz="1400" b="1" i="1" dirty="0">
                <a:effectLst/>
                <a:ea typeface="Times New Roman" panose="02020603050405020304" pitchFamily="18" charset="0"/>
              </a:rPr>
              <a:t>Metódy regulovania teploty pôdy</a:t>
            </a:r>
            <a:r>
              <a:rPr lang="sk-SK" sz="1400" dirty="0">
                <a:effectLst/>
                <a:ea typeface="Times New Roman" panose="02020603050405020304" pitchFamily="18" charset="0"/>
              </a:rPr>
              <a:t> - Najefektívnejším prostriedkom ovplyvňujúcim teplotný režim pôdy je </a:t>
            </a:r>
            <a:r>
              <a:rPr lang="sk-SK" sz="1400" b="1" dirty="0" err="1">
                <a:effectLst/>
                <a:ea typeface="Times New Roman" panose="02020603050405020304" pitchFamily="18" charset="0"/>
              </a:rPr>
              <a:t>mulčovanie</a:t>
            </a:r>
            <a:r>
              <a:rPr lang="sk-SK" sz="1400" b="1" dirty="0">
                <a:effectLst/>
                <a:ea typeface="Times New Roman" panose="02020603050405020304" pitchFamily="18" charset="0"/>
              </a:rPr>
              <a:t> </a:t>
            </a:r>
            <a:r>
              <a:rPr lang="sk-SK" sz="1400" dirty="0">
                <a:effectLst/>
                <a:ea typeface="Times New Roman" panose="02020603050405020304" pitchFamily="18" charset="0"/>
              </a:rPr>
              <a:t>(pokrývanie skyprenej pôdy. Pokrytie povrchu pôdy rôznymi prirodzenými alebo priemyselne vyrobenými látkami. Najčastejšie sa používajú: slama, lístie, rašelina, piesok, rôzne farby, latexy a fólie. Použitím </a:t>
            </a:r>
            <a:r>
              <a:rPr lang="sk-SK" sz="1400" dirty="0" err="1">
                <a:effectLst/>
                <a:ea typeface="Times New Roman" panose="02020603050405020304" pitchFamily="18" charset="0"/>
              </a:rPr>
              <a:t>mulčovania</a:t>
            </a:r>
            <a:r>
              <a:rPr lang="sk-SK" sz="1400" dirty="0">
                <a:effectLst/>
                <a:ea typeface="Times New Roman" panose="02020603050405020304" pitchFamily="18" charset="0"/>
              </a:rPr>
              <a:t> menia sa podmienky výmeny tepla a vzduchu medzi pôdou a prízemnou vrstvou atmosféry, a pozitívne ovplyvňujú podmienky rozhodujúce o raste a vývoji rastlín.</a:t>
            </a:r>
          </a:p>
          <a:p>
            <a:r>
              <a:rPr lang="sk-SK" sz="1400" dirty="0">
                <a:effectLst/>
                <a:ea typeface="Times New Roman" panose="02020603050405020304" pitchFamily="18" charset="0"/>
              </a:rPr>
              <a:t>Najčastejšie sa používa</a:t>
            </a:r>
            <a:r>
              <a:rPr lang="sk-SK" sz="1400" b="1" dirty="0">
                <a:effectLst/>
                <a:ea typeface="Times New Roman" panose="02020603050405020304" pitchFamily="18" charset="0"/>
              </a:rPr>
              <a:t> kyprenie</a:t>
            </a:r>
            <a:r>
              <a:rPr lang="sk-SK" sz="1400" dirty="0">
                <a:effectLst/>
                <a:ea typeface="Times New Roman" panose="02020603050405020304" pitchFamily="18" charset="0"/>
              </a:rPr>
              <a:t> a </a:t>
            </a:r>
            <a:r>
              <a:rPr lang="sk-SK" sz="1400" b="1" dirty="0">
                <a:effectLst/>
                <a:ea typeface="Times New Roman" panose="02020603050405020304" pitchFamily="18" charset="0"/>
              </a:rPr>
              <a:t>utužovanie</a:t>
            </a:r>
            <a:r>
              <a:rPr lang="sk-SK" sz="1400" dirty="0">
                <a:effectLst/>
                <a:ea typeface="Times New Roman" panose="02020603050405020304" pitchFamily="18" charset="0"/>
              </a:rPr>
              <a:t> (zhutňovanie) </a:t>
            </a:r>
            <a:r>
              <a:rPr lang="sk-SK" sz="1400" dirty="0" err="1">
                <a:effectLst/>
                <a:ea typeface="Times New Roman" panose="02020603050405020304" pitchFamily="18" charset="0"/>
              </a:rPr>
              <a:t>orničnej</a:t>
            </a:r>
            <a:r>
              <a:rPr lang="sk-SK" sz="1400" dirty="0">
                <a:effectLst/>
                <a:ea typeface="Times New Roman" panose="02020603050405020304" pitchFamily="18" charset="0"/>
              </a:rPr>
              <a:t> časti pôdy. Termický efekt, podmienený agrotechnickými zásahmi je spojený so zmenou </a:t>
            </a:r>
            <a:r>
              <a:rPr lang="sk-SK" sz="1400" dirty="0" err="1">
                <a:effectLst/>
                <a:ea typeface="Times New Roman" panose="02020603050405020304" pitchFamily="18" charset="0"/>
              </a:rPr>
              <a:t>teplofyzikálnych</a:t>
            </a:r>
            <a:r>
              <a:rPr lang="sk-SK" sz="1400" dirty="0">
                <a:effectLst/>
                <a:ea typeface="Times New Roman" panose="02020603050405020304" pitchFamily="18" charset="0"/>
              </a:rPr>
              <a:t> charakteristík. </a:t>
            </a:r>
            <a:r>
              <a:rPr lang="sk-SK" sz="1400" b="1" dirty="0">
                <a:effectLst/>
                <a:ea typeface="Times New Roman" panose="02020603050405020304" pitchFamily="18" charset="0"/>
              </a:rPr>
              <a:t>Kyprenie pôdy</a:t>
            </a:r>
            <a:r>
              <a:rPr lang="sk-SK" sz="1400" dirty="0">
                <a:effectLst/>
                <a:ea typeface="Times New Roman" panose="02020603050405020304" pitchFamily="18" charset="0"/>
              </a:rPr>
              <a:t> spôsobuje zvýšenie pórovitosti a zníženie tepelnej vodivosti. Preto teplota v ornici sa zvyšuje. </a:t>
            </a:r>
            <a:r>
              <a:rPr lang="sk-SK" sz="1400" b="1" dirty="0">
                <a:effectLst/>
                <a:ea typeface="Times New Roman" panose="02020603050405020304" pitchFamily="18" charset="0"/>
              </a:rPr>
              <a:t>Utuženie pôdy</a:t>
            </a:r>
            <a:r>
              <a:rPr lang="sk-SK" sz="1400" dirty="0">
                <a:effectLst/>
                <a:ea typeface="Times New Roman" panose="02020603050405020304" pitchFamily="18" charset="0"/>
              </a:rPr>
              <a:t> znižuje pórovitosť i teplotu pôdy. Evidentne priaznivý vplyv na zvýšenie teploty pôdy má i </a:t>
            </a:r>
            <a:r>
              <a:rPr lang="sk-SK" sz="1400" b="1" dirty="0" err="1">
                <a:effectLst/>
                <a:ea typeface="Times New Roman" panose="02020603050405020304" pitchFamily="18" charset="0"/>
              </a:rPr>
              <a:t>hriadkovanie</a:t>
            </a:r>
            <a:r>
              <a:rPr lang="sk-SK" sz="1400" dirty="0">
                <a:effectLst/>
                <a:ea typeface="Times New Roman" panose="02020603050405020304" pitchFamily="18" charset="0"/>
              </a:rPr>
              <a:t> (napr. zemiakov), kde sa zvyšuje povrchová plocha pôdy</a:t>
            </a:r>
          </a:p>
          <a:p>
            <a:r>
              <a:rPr lang="sk-SK" sz="1400" b="1" dirty="0">
                <a:effectLst/>
                <a:ea typeface="Times New Roman" panose="02020603050405020304" pitchFamily="18" charset="0"/>
              </a:rPr>
              <a:t>Drenážovanie</a:t>
            </a:r>
            <a:r>
              <a:rPr lang="sk-SK" sz="1400" dirty="0">
                <a:effectLst/>
                <a:ea typeface="Times New Roman" panose="02020603050405020304" pitchFamily="18" charset="0"/>
              </a:rPr>
              <a:t> (odvodňovanie) pôdy urýchľuje jej ohrievanie o 2-3 </a:t>
            </a:r>
            <a:r>
              <a:rPr lang="sk-SK" sz="1400" baseline="30000" dirty="0" err="1">
                <a:effectLst/>
                <a:ea typeface="Times New Roman" panose="02020603050405020304" pitchFamily="18" charset="0"/>
              </a:rPr>
              <a:t>o</a:t>
            </a:r>
            <a:r>
              <a:rPr lang="sk-SK" sz="1400" dirty="0" err="1">
                <a:effectLst/>
                <a:ea typeface="Times New Roman" panose="02020603050405020304" pitchFamily="18" charset="0"/>
              </a:rPr>
              <a:t>C</a:t>
            </a:r>
            <a:r>
              <a:rPr lang="sk-SK" sz="1400" dirty="0">
                <a:effectLst/>
                <a:ea typeface="Times New Roman" panose="02020603050405020304" pitchFamily="18" charset="0"/>
              </a:rPr>
              <a:t>, pretože znížením vlhkosti sa spomaľuje i tepelná vodivosť. Zavlažovanie vplýva na teplotu pôdy v závislosti od pôvodnej teploty pôdy a vody a taktiež od prírodných podmienok a hustoty porastu. V </a:t>
            </a:r>
            <a:r>
              <a:rPr lang="sk-SK" sz="1400" dirty="0" err="1">
                <a:effectLst/>
                <a:ea typeface="Times New Roman" panose="02020603050405020304" pitchFamily="18" charset="0"/>
              </a:rPr>
              <a:t>arídnych</a:t>
            </a:r>
            <a:r>
              <a:rPr lang="sk-SK" sz="1400" dirty="0">
                <a:effectLst/>
                <a:ea typeface="Times New Roman" panose="02020603050405020304" pitchFamily="18" charset="0"/>
              </a:rPr>
              <a:t> podmienkach zavlaženie obyčajne spôsobuje rýchle ale krátke zníženie teploty pôdy v dôsledku použitia chladnejšej závlahovej vody, zvýšenia tepelnej vodivosti a ochladenia pôdy spôsobeného zvyšujúcim sa výparom.</a:t>
            </a:r>
          </a:p>
          <a:p>
            <a:r>
              <a:rPr lang="sk-SK" sz="1400" dirty="0">
                <a:effectLst/>
                <a:ea typeface="Times New Roman" panose="02020603050405020304" pitchFamily="18" charset="0"/>
              </a:rPr>
              <a:t>V klimatických podmienkach Slovenska </a:t>
            </a:r>
            <a:r>
              <a:rPr lang="sk-SK" sz="1400" dirty="0" err="1">
                <a:effectLst/>
                <a:ea typeface="Times New Roman" panose="02020603050405020304" pitchFamily="18" charset="0"/>
              </a:rPr>
              <a:t>Bedrna</a:t>
            </a:r>
            <a:r>
              <a:rPr lang="sk-SK" sz="1400" dirty="0">
                <a:effectLst/>
                <a:ea typeface="Times New Roman" panose="02020603050405020304" pitchFamily="18" charset="0"/>
              </a:rPr>
              <a:t> vyčlenil </a:t>
            </a:r>
            <a:r>
              <a:rPr lang="sk-SK" sz="1400" b="1" dirty="0">
                <a:effectLst/>
                <a:ea typeface="Times New Roman" panose="02020603050405020304" pitchFamily="18" charset="0"/>
              </a:rPr>
              <a:t>6  typov tepelného režimu pôd</a:t>
            </a:r>
            <a:r>
              <a:rPr lang="sk-SK" sz="1400" dirty="0">
                <a:effectLst/>
                <a:ea typeface="Times New Roman" panose="02020603050405020304" pitchFamily="18" charset="0"/>
              </a:rPr>
              <a:t>:</a:t>
            </a:r>
          </a:p>
          <a:p>
            <a:pPr lvl="1" indent="-342900">
              <a:buFont typeface="+mj-lt"/>
              <a:buAutoNum type="arabicPeriod"/>
            </a:pPr>
            <a:r>
              <a:rPr lang="sk-SK" sz="1050" b="1" dirty="0">
                <a:effectLst/>
                <a:ea typeface="Times New Roman" panose="02020603050405020304" pitchFamily="18" charset="0"/>
              </a:rPr>
              <a:t>Sústavne mrazový typ </a:t>
            </a:r>
            <a:r>
              <a:rPr lang="sk-SK" sz="1050" dirty="0">
                <a:effectLst/>
                <a:ea typeface="Times New Roman" panose="02020603050405020304" pitchFamily="18" charset="0"/>
              </a:rPr>
              <a:t>sa charakterizuje zápornou priemernou ročnou teplotou pôdy, keď je v pôde súvislá vrstva ľadu, ktorá nadväzuje na stále zamrznuté podložie horniny.</a:t>
            </a:r>
          </a:p>
          <a:p>
            <a:pPr lvl="1" indent="-342900">
              <a:buFont typeface="+mj-lt"/>
              <a:buAutoNum type="arabicPeriod"/>
            </a:pPr>
            <a:r>
              <a:rPr lang="sk-SK" sz="1050" b="1" dirty="0">
                <a:effectLst/>
                <a:ea typeface="Times New Roman" panose="02020603050405020304" pitchFamily="18" charset="0"/>
              </a:rPr>
              <a:t>Dlhodobo mrazový typ </a:t>
            </a:r>
            <a:r>
              <a:rPr lang="sk-SK" sz="1050" dirty="0">
                <a:effectLst/>
                <a:ea typeface="Times New Roman" panose="02020603050405020304" pitchFamily="18" charset="0"/>
              </a:rPr>
              <a:t>sa prejavuje v pôdach chladných oblastí, kde je pôda zamrznutá viac ako 5 mesiacov v roku.</a:t>
            </a:r>
          </a:p>
          <a:p>
            <a:pPr lvl="1" indent="-342900">
              <a:buFont typeface="+mj-lt"/>
              <a:buAutoNum type="arabicPeriod"/>
            </a:pPr>
            <a:r>
              <a:rPr lang="sk-SK" sz="1050" b="1" dirty="0">
                <a:effectLst/>
                <a:ea typeface="Times New Roman" panose="02020603050405020304" pitchFamily="18" charset="0"/>
              </a:rPr>
              <a:t>Sezónne premŕzajúci typ </a:t>
            </a:r>
            <a:r>
              <a:rPr lang="sk-SK" sz="1050" dirty="0">
                <a:effectLst/>
                <a:ea typeface="Times New Roman" panose="02020603050405020304" pitchFamily="18" charset="0"/>
              </a:rPr>
              <a:t>sa vyznačuje dlhším obdobím s kladnou</a:t>
            </a:r>
            <a:r>
              <a:rPr lang="sk-SK" sz="1050" b="1" dirty="0">
                <a:effectLst/>
                <a:ea typeface="Times New Roman" panose="02020603050405020304" pitchFamily="18" charset="0"/>
              </a:rPr>
              <a:t> </a:t>
            </a:r>
            <a:r>
              <a:rPr lang="sk-SK" sz="1050" dirty="0">
                <a:effectLst/>
                <a:ea typeface="Times New Roman" panose="02020603050405020304" pitchFamily="18" charset="0"/>
              </a:rPr>
              <a:t>teplotou pôdy. K premŕzaniu dochádza v priebehu 1-5 mesiacov v roku a iba do malej hĺbky.</a:t>
            </a:r>
          </a:p>
          <a:p>
            <a:pPr lvl="1" indent="-342900">
              <a:buFont typeface="+mj-lt"/>
              <a:buAutoNum type="arabicPeriod"/>
            </a:pPr>
            <a:r>
              <a:rPr lang="sk-SK" sz="1050" b="1" dirty="0">
                <a:effectLst/>
                <a:ea typeface="Times New Roman" panose="02020603050405020304" pitchFamily="18" charset="0"/>
              </a:rPr>
              <a:t>Nepremŕzajúci typ </a:t>
            </a:r>
            <a:r>
              <a:rPr lang="sk-SK" sz="1050" dirty="0">
                <a:effectLst/>
                <a:ea typeface="Times New Roman" panose="02020603050405020304" pitchFamily="18" charset="0"/>
              </a:rPr>
              <a:t>sa prejavuje v oblastiach, kde záporné teploty v pôde v priebehu roka sa nevyskytujú, alebo len niekoľko dní.</a:t>
            </a:r>
          </a:p>
          <a:p>
            <a:pPr lvl="1" indent="-342900">
              <a:buFont typeface="+mj-lt"/>
              <a:buAutoNum type="arabicPeriod"/>
            </a:pPr>
            <a:r>
              <a:rPr lang="sk-SK" sz="1050" b="1" dirty="0">
                <a:effectLst/>
                <a:ea typeface="Times New Roman" panose="02020603050405020304" pitchFamily="18" charset="0"/>
              </a:rPr>
              <a:t>Výhrevný typ </a:t>
            </a:r>
            <a:r>
              <a:rPr lang="sk-SK" sz="1050" dirty="0">
                <a:effectLst/>
                <a:ea typeface="Times New Roman" panose="02020603050405020304" pitchFamily="18" charset="0"/>
              </a:rPr>
              <a:t>(trvalej biologickej aktivity) sa prejavuje v</a:t>
            </a:r>
            <a:r>
              <a:rPr lang="sk-SK" sz="1050" b="1" dirty="0">
                <a:effectLst/>
                <a:ea typeface="Times New Roman" panose="02020603050405020304" pitchFamily="18" charset="0"/>
              </a:rPr>
              <a:t> </a:t>
            </a:r>
            <a:r>
              <a:rPr lang="sk-SK" sz="1050" dirty="0">
                <a:effectLst/>
                <a:ea typeface="Times New Roman" panose="02020603050405020304" pitchFamily="18" charset="0"/>
              </a:rPr>
              <a:t>tropických a </a:t>
            </a:r>
            <a:r>
              <a:rPr lang="sk-SK" sz="1050" dirty="0" err="1">
                <a:effectLst/>
                <a:ea typeface="Times New Roman" panose="02020603050405020304" pitchFamily="18" charset="0"/>
              </a:rPr>
              <a:t>subtropickýách</a:t>
            </a:r>
            <a:r>
              <a:rPr lang="sk-SK" sz="1050" dirty="0">
                <a:effectLst/>
                <a:ea typeface="Times New Roman" panose="02020603050405020304" pitchFamily="18" charset="0"/>
              </a:rPr>
              <a:t> oblastiach, kde priemerná teplota neklesne počas celého roka nižšie ako na + 10</a:t>
            </a:r>
            <a:r>
              <a:rPr lang="sk-SK" sz="1050" baseline="30000" dirty="0">
                <a:effectLst/>
                <a:ea typeface="Times New Roman" panose="02020603050405020304" pitchFamily="18" charset="0"/>
              </a:rPr>
              <a:t>o</a:t>
            </a:r>
            <a:r>
              <a:rPr lang="sk-SK" sz="1050" dirty="0">
                <a:effectLst/>
                <a:ea typeface="Times New Roman" panose="02020603050405020304" pitchFamily="18" charset="0"/>
              </a:rPr>
              <a:t>C,a dosť často ani nižšie ako + 20</a:t>
            </a:r>
            <a:r>
              <a:rPr lang="sk-SK" sz="1050" baseline="30000" dirty="0">
                <a:effectLst/>
                <a:ea typeface="Times New Roman" panose="02020603050405020304" pitchFamily="18" charset="0"/>
              </a:rPr>
              <a:t>o</a:t>
            </a:r>
            <a:r>
              <a:rPr lang="sk-SK" sz="1050" dirty="0">
                <a:effectLst/>
                <a:ea typeface="Times New Roman" panose="02020603050405020304" pitchFamily="18" charset="0"/>
              </a:rPr>
              <a:t>C.</a:t>
            </a:r>
          </a:p>
          <a:p>
            <a:pPr lvl="1" indent="-342900">
              <a:buFont typeface="+mj-lt"/>
              <a:buAutoNum type="arabicPeriod"/>
            </a:pPr>
            <a:r>
              <a:rPr lang="sk-SK" sz="1050" b="1" dirty="0">
                <a:effectLst/>
                <a:ea typeface="Times New Roman" panose="02020603050405020304" pitchFamily="18" charset="0"/>
              </a:rPr>
              <a:t>Pareniskový typ </a:t>
            </a:r>
            <a:r>
              <a:rPr lang="sk-SK" sz="1050" dirty="0">
                <a:effectLst/>
                <a:ea typeface="Times New Roman" panose="02020603050405020304" pitchFamily="18" charset="0"/>
              </a:rPr>
              <a:t>tepelného režimu pôdy (substrátu) </a:t>
            </a:r>
            <a:r>
              <a:rPr lang="sk-SK" sz="1050" b="1" dirty="0">
                <a:effectLst/>
                <a:ea typeface="Times New Roman" panose="02020603050405020304" pitchFamily="18" charset="0"/>
              </a:rPr>
              <a:t> </a:t>
            </a:r>
            <a:r>
              <a:rPr lang="sk-SK" sz="1050" dirty="0">
                <a:effectLst/>
                <a:ea typeface="Times New Roman" panose="02020603050405020304" pitchFamily="18" charset="0"/>
              </a:rPr>
              <a:t>usmerňuje k efektívnemu využitiu človek.</a:t>
            </a:r>
          </a:p>
        </p:txBody>
      </p:sp>
    </p:spTree>
    <p:extLst>
      <p:ext uri="{BB962C8B-B14F-4D97-AF65-F5344CB8AC3E}">
        <p14:creationId xmlns:p14="http://schemas.microsoft.com/office/powerpoint/2010/main" val="30461360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55199-A0FD-83DC-2AF3-2C06EF02288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313CB14-52C9-8AC3-D995-9958DEC7C01F}"/>
              </a:ext>
            </a:extLst>
          </p:cNvPr>
          <p:cNvSpPr>
            <a:spLocks noGrp="1"/>
          </p:cNvSpPr>
          <p:nvPr>
            <p:ph type="title"/>
          </p:nvPr>
        </p:nvSpPr>
        <p:spPr>
          <a:xfrm>
            <a:off x="391297" y="251750"/>
            <a:ext cx="10119674" cy="694812"/>
          </a:xfrm>
        </p:spPr>
        <p:txBody>
          <a:bodyPr>
            <a:normAutofit/>
          </a:bodyPr>
          <a:lstStyle/>
          <a:p>
            <a:r>
              <a:rPr lang="sk-SK" sz="3200" b="1" dirty="0"/>
              <a:t>Farba pôdy</a:t>
            </a:r>
          </a:p>
        </p:txBody>
      </p:sp>
      <p:sp>
        <p:nvSpPr>
          <p:cNvPr id="7" name="Zástupný objekt pre obsah 2">
            <a:extLst>
              <a:ext uri="{FF2B5EF4-FFF2-40B4-BE49-F238E27FC236}">
                <a16:creationId xmlns:a16="http://schemas.microsoft.com/office/drawing/2014/main" id="{E0CAD1A6-BE47-7FAD-BE48-35052B5966F9}"/>
              </a:ext>
            </a:extLst>
          </p:cNvPr>
          <p:cNvSpPr>
            <a:spLocks noGrp="1"/>
          </p:cNvSpPr>
          <p:nvPr>
            <p:ph idx="1"/>
          </p:nvPr>
        </p:nvSpPr>
        <p:spPr>
          <a:xfrm>
            <a:off x="391297" y="1028700"/>
            <a:ext cx="11046323" cy="5579072"/>
          </a:xfrm>
        </p:spPr>
        <p:txBody>
          <a:bodyPr>
            <a:noAutofit/>
          </a:bodyPr>
          <a:lstStyle/>
          <a:p>
            <a:pPr>
              <a:spcBef>
                <a:spcPts val="600"/>
              </a:spcBef>
            </a:pPr>
            <a:r>
              <a:rPr lang="sk-SK" sz="1200" dirty="0">
                <a:effectLst/>
                <a:latin typeface="+mn-lt"/>
                <a:ea typeface="Times New Roman" panose="02020603050405020304" pitchFamily="18" charset="0"/>
              </a:rPr>
              <a:t>Farba pôdy a hlavne jej vrchných horizontov, je</a:t>
            </a:r>
            <a:r>
              <a:rPr lang="sk-SK" sz="1200" b="1" dirty="0">
                <a:effectLst/>
                <a:latin typeface="+mn-lt"/>
                <a:ea typeface="Times New Roman" panose="02020603050405020304" pitchFamily="18" charset="0"/>
              </a:rPr>
              <a:t> najvýraznejším morfologickým znakom</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Mnohé  pomenovania pôdnych typov boli a sú založené na farebných odlišnostiach ako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napr. černozem, </a:t>
            </a:r>
            <a:r>
              <a:rPr lang="sk-SK" sz="1200" dirty="0" err="1">
                <a:effectLst/>
                <a:latin typeface="+mn-lt"/>
                <a:ea typeface="Times New Roman" panose="02020603050405020304" pitchFamily="18" charset="0"/>
              </a:rPr>
              <a:t>hnedozem</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šedozem</a:t>
            </a:r>
            <a:r>
              <a:rPr lang="sk-SK" sz="1200" dirty="0">
                <a:effectLst/>
                <a:latin typeface="+mn-lt"/>
                <a:ea typeface="Times New Roman" panose="02020603050405020304" pitchFamily="18" charset="0"/>
              </a:rPr>
              <a:t>, podzol, </a:t>
            </a:r>
            <a:r>
              <a:rPr lang="sk-SK" sz="1200" dirty="0" err="1">
                <a:effectLst/>
                <a:latin typeface="+mn-lt"/>
                <a:ea typeface="Times New Roman" panose="02020603050405020304" pitchFamily="18" charset="0"/>
              </a:rPr>
              <a:t>žltozem</a:t>
            </a:r>
            <a:r>
              <a:rPr lang="sk-SK" sz="1200" dirty="0">
                <a:effectLst/>
                <a:latin typeface="+mn-lt"/>
                <a:ea typeface="Times New Roman" panose="02020603050405020304" pitchFamily="18" charset="0"/>
              </a:rPr>
              <a:t>, gaštanové pôdy...</a:t>
            </a:r>
          </a:p>
          <a:p>
            <a:pPr>
              <a:spcBef>
                <a:spcPts val="600"/>
              </a:spcBef>
            </a:pPr>
            <a:r>
              <a:rPr lang="sk-SK" sz="1200" dirty="0">
                <a:effectLst/>
                <a:latin typeface="+mn-lt"/>
                <a:ea typeface="Times New Roman" panose="02020603050405020304" pitchFamily="18" charset="0"/>
              </a:rPr>
              <a:t>Pre </a:t>
            </a:r>
            <a:r>
              <a:rPr lang="sk-SK" sz="1200" b="1" dirty="0">
                <a:effectLst/>
                <a:latin typeface="+mn-lt"/>
                <a:ea typeface="Times New Roman" panose="02020603050405020304" pitchFamily="18" charset="0"/>
              </a:rPr>
              <a:t>objektívne</a:t>
            </a:r>
            <a:r>
              <a:rPr lang="sk-SK" sz="1200" dirty="0">
                <a:effectLst/>
                <a:latin typeface="+mn-lt"/>
                <a:ea typeface="Times New Roman" panose="02020603050405020304" pitchFamily="18" charset="0"/>
              </a:rPr>
              <a:t> posúdenie farby pôdy sa používajú </a:t>
            </a:r>
            <a:r>
              <a:rPr lang="sk-SK" sz="1200" b="1" dirty="0">
                <a:effectLst/>
                <a:latin typeface="+mn-lt"/>
                <a:ea typeface="Times New Roman" panose="02020603050405020304" pitchFamily="18" charset="0"/>
              </a:rPr>
              <a:t>farebné škály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Munsell</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Color</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Charts</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Pomocou nich sa jednotlivé farby na vzduchu vysušenej prachovitej pôdnej vzorky označujú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určitými symbolmi farebných odtieňov </a:t>
            </a:r>
            <a:r>
              <a:rPr lang="sk-SK" sz="1200" dirty="0" err="1">
                <a:effectLst/>
                <a:latin typeface="+mn-lt"/>
                <a:ea typeface="Times New Roman" panose="02020603050405020304" pitchFamily="18" charset="0"/>
              </a:rPr>
              <a:t>Munsellovej</a:t>
            </a:r>
            <a:r>
              <a:rPr lang="sk-SK" sz="1200" dirty="0">
                <a:effectLst/>
                <a:latin typeface="+mn-lt"/>
                <a:ea typeface="Times New Roman" panose="02020603050405020304" pitchFamily="18" charset="0"/>
              </a:rPr>
              <a:t> škály, čo umožňuje objektívnejšie vzájomné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porovnanie farieb rôznych pôd</a:t>
            </a:r>
          </a:p>
          <a:p>
            <a:pPr>
              <a:spcBef>
                <a:spcPts val="600"/>
              </a:spcBef>
            </a:pPr>
            <a:r>
              <a:rPr lang="sk-SK" sz="1200" dirty="0">
                <a:effectLst/>
                <a:latin typeface="+mn-lt"/>
                <a:ea typeface="Times New Roman" panose="02020603050405020304" pitchFamily="18" charset="0"/>
              </a:rPr>
              <a:t>Pri slovnom označení farby spravidla sa používa </a:t>
            </a:r>
            <a:r>
              <a:rPr lang="sk-SK" sz="1200" b="1" dirty="0">
                <a:effectLst/>
                <a:latin typeface="+mn-lt"/>
                <a:ea typeface="Times New Roman" panose="02020603050405020304" pitchFamily="18" charset="0"/>
              </a:rPr>
              <a:t>trojslovné označenie:</a:t>
            </a:r>
            <a:endParaRPr lang="sk-SK" sz="1200" dirty="0">
              <a:effectLst/>
              <a:latin typeface="+mn-lt"/>
              <a:ea typeface="Times New Roman" panose="02020603050405020304" pitchFamily="18" charset="0"/>
            </a:endParaRPr>
          </a:p>
          <a:p>
            <a:pPr lvl="1">
              <a:spcBef>
                <a:spcPts val="600"/>
              </a:spcBef>
            </a:pPr>
            <a:r>
              <a:rPr lang="sk-SK" sz="1000" b="1" dirty="0">
                <a:effectLst/>
                <a:latin typeface="+mn-lt"/>
                <a:ea typeface="Times New Roman" panose="02020603050405020304" pitchFamily="18" charset="0"/>
              </a:rPr>
              <a:t>Intenzita </a:t>
            </a:r>
            <a:r>
              <a:rPr lang="sk-SK" sz="1000" dirty="0">
                <a:effectLst/>
                <a:latin typeface="+mn-lt"/>
                <a:ea typeface="Times New Roman" panose="02020603050405020304" pitchFamily="18" charset="0"/>
              </a:rPr>
              <a:t>základnej farby</a:t>
            </a:r>
            <a:endParaRPr lang="sk-SK" sz="1000" b="1" dirty="0">
              <a:effectLst/>
              <a:latin typeface="+mn-lt"/>
              <a:ea typeface="Times New Roman" panose="02020603050405020304" pitchFamily="18" charset="0"/>
            </a:endParaRPr>
          </a:p>
          <a:p>
            <a:pPr lvl="1">
              <a:spcBef>
                <a:spcPts val="600"/>
              </a:spcBef>
            </a:pPr>
            <a:r>
              <a:rPr lang="sk-SK" sz="1000" b="1" dirty="0">
                <a:effectLst/>
                <a:latin typeface="+mn-lt"/>
                <a:ea typeface="Times New Roman" panose="02020603050405020304" pitchFamily="18" charset="0"/>
              </a:rPr>
              <a:t>Farebný odtieň</a:t>
            </a:r>
            <a:r>
              <a:rPr lang="sk-SK" sz="1000" dirty="0">
                <a:effectLst/>
                <a:latin typeface="+mn-lt"/>
                <a:ea typeface="Times New Roman" panose="02020603050405020304" pitchFamily="18" charset="0"/>
              </a:rPr>
              <a:t> </a:t>
            </a:r>
          </a:p>
          <a:p>
            <a:pPr lvl="1">
              <a:spcBef>
                <a:spcPts val="600"/>
              </a:spcBef>
            </a:pPr>
            <a:r>
              <a:rPr lang="sk-SK" sz="1000" b="1" dirty="0">
                <a:effectLst/>
                <a:latin typeface="+mn-lt"/>
                <a:ea typeface="Times New Roman" panose="02020603050405020304" pitchFamily="18" charset="0"/>
              </a:rPr>
              <a:t>Základná farba </a:t>
            </a:r>
            <a:r>
              <a:rPr lang="sk-SK" sz="1000" dirty="0">
                <a:effectLst/>
                <a:latin typeface="+mn-lt"/>
                <a:ea typeface="Times New Roman" panose="02020603050405020304" pitchFamily="18" charset="0"/>
              </a:rPr>
              <a:t>(napr. tmavo-sivo-hnedá pôda)</a:t>
            </a:r>
          </a:p>
          <a:p>
            <a:pPr>
              <a:spcBef>
                <a:spcPts val="600"/>
              </a:spcBef>
            </a:pPr>
            <a:r>
              <a:rPr lang="sk-SK" sz="1200" dirty="0">
                <a:effectLst/>
                <a:latin typeface="+mn-lt"/>
                <a:ea typeface="Times New Roman" panose="02020603050405020304" pitchFamily="18" charset="0"/>
              </a:rPr>
              <a:t>Pri dvojslovnom označení, ak základná farba nemá odtieň, používa sa napr. </a:t>
            </a:r>
            <a:r>
              <a:rPr lang="sk-SK" sz="1200" dirty="0" err="1">
                <a:effectLst/>
                <a:latin typeface="+mn-lt"/>
                <a:ea typeface="Times New Roman" panose="02020603050405020304" pitchFamily="18" charset="0"/>
              </a:rPr>
              <a:t>jasnošedá</a:t>
            </a:r>
            <a:r>
              <a:rPr lang="sk-SK" sz="1200" dirty="0">
                <a:effectLst/>
                <a:latin typeface="+mn-lt"/>
                <a:ea typeface="Times New Roman" panose="02020603050405020304" pitchFamily="18" charset="0"/>
              </a:rPr>
              <a:t>. Pri pestrých rozlične sfarbených horizontoch sa uvádza heterogenita farby vzhľadom na vyskytujúce sa štruktúrne agregáty, povlaky alebo škvrny</a:t>
            </a:r>
          </a:p>
          <a:p>
            <a:pPr algn="just">
              <a:spcBef>
                <a:spcPts val="600"/>
              </a:spcBef>
            </a:pPr>
            <a:r>
              <a:rPr lang="cs-CZ" sz="1200" dirty="0" err="1">
                <a:effectLst/>
                <a:latin typeface="+mn-lt"/>
                <a:ea typeface="Times New Roman" panose="02020603050405020304" pitchFamily="18" charset="0"/>
                <a:cs typeface="Times New Roman" panose="02020603050405020304" pitchFamily="18" charset="0"/>
              </a:rPr>
              <a:t>Najpodstatnejšími</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zložkami</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pôdy</a:t>
            </a:r>
            <a:r>
              <a:rPr lang="cs-CZ" sz="1200" dirty="0">
                <a:effectLst/>
                <a:latin typeface="+mn-lt"/>
                <a:ea typeface="Times New Roman" panose="02020603050405020304" pitchFamily="18" charset="0"/>
                <a:cs typeface="Times New Roman" panose="02020603050405020304" pitchFamily="18" charset="0"/>
              </a:rPr>
              <a:t>, od </a:t>
            </a:r>
            <a:r>
              <a:rPr lang="cs-CZ" sz="1200" dirty="0" err="1">
                <a:effectLst/>
                <a:latin typeface="+mn-lt"/>
                <a:ea typeface="Times New Roman" panose="02020603050405020304" pitchFamily="18" charset="0"/>
                <a:cs typeface="Times New Roman" panose="02020603050405020304" pitchFamily="18" charset="0"/>
              </a:rPr>
              <a:t>ktorých</a:t>
            </a:r>
            <a:r>
              <a:rPr lang="cs-CZ" sz="1200" dirty="0">
                <a:effectLst/>
                <a:latin typeface="+mn-lt"/>
                <a:ea typeface="Times New Roman" panose="02020603050405020304" pitchFamily="18" charset="0"/>
                <a:cs typeface="Times New Roman" panose="02020603050405020304" pitchFamily="18" charset="0"/>
              </a:rPr>
              <a:t> závisí </a:t>
            </a:r>
            <a:r>
              <a:rPr lang="cs-CZ" sz="1200" dirty="0" err="1">
                <a:effectLst/>
                <a:latin typeface="+mn-lt"/>
                <a:ea typeface="Times New Roman" panose="02020603050405020304" pitchFamily="18" charset="0"/>
                <a:cs typeface="Times New Roman" panose="02020603050405020304" pitchFamily="18" charset="0"/>
              </a:rPr>
              <a:t>sfarbenie</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pôdy</a:t>
            </a:r>
            <a:r>
              <a:rPr lang="cs-CZ" sz="1200" dirty="0">
                <a:effectLst/>
                <a:latin typeface="+mn-lt"/>
                <a:ea typeface="Times New Roman" panose="02020603050405020304" pitchFamily="18" charset="0"/>
                <a:cs typeface="Times New Roman" panose="02020603050405020304" pitchFamily="18" charset="0"/>
              </a:rPr>
              <a:t> sú organické látky (humus), oxidy železa, </a:t>
            </a:r>
            <a:r>
              <a:rPr lang="cs-CZ" sz="1200" dirty="0" err="1">
                <a:effectLst/>
                <a:latin typeface="+mn-lt"/>
                <a:ea typeface="Times New Roman" panose="02020603050405020304" pitchFamily="18" charset="0"/>
                <a:cs typeface="Times New Roman" panose="02020603050405020304" pitchFamily="18" charset="0"/>
              </a:rPr>
              <a:t>kremeň</a:t>
            </a:r>
            <a:r>
              <a:rPr lang="cs-CZ" sz="1200" dirty="0">
                <a:effectLst/>
                <a:latin typeface="+mn-lt"/>
                <a:ea typeface="Times New Roman" panose="02020603050405020304" pitchFamily="18" charset="0"/>
                <a:cs typeface="Times New Roman" panose="02020603050405020304" pitchFamily="18" charset="0"/>
              </a:rPr>
              <a:t>, živce a uhličitany</a:t>
            </a:r>
            <a:endParaRPr lang="sk-SK" sz="1200" dirty="0">
              <a:effectLst/>
              <a:latin typeface="+mn-lt"/>
              <a:ea typeface="Times New Roman" panose="02020603050405020304" pitchFamily="18" charset="0"/>
              <a:cs typeface="Times New Roman" panose="02020603050405020304" pitchFamily="18" charset="0"/>
            </a:endParaRPr>
          </a:p>
          <a:p>
            <a:pPr>
              <a:spcBef>
                <a:spcPts val="600"/>
              </a:spcBef>
            </a:pPr>
            <a:r>
              <a:rPr lang="sk-SK" sz="1200" b="1" dirty="0">
                <a:effectLst/>
                <a:latin typeface="+mn-lt"/>
                <a:ea typeface="Times New Roman" panose="02020603050405020304" pitchFamily="18" charset="0"/>
              </a:rPr>
              <a:t>Humusové látky</a:t>
            </a:r>
            <a:r>
              <a:rPr lang="sk-SK" sz="1200" dirty="0">
                <a:effectLst/>
                <a:latin typeface="+mn-lt"/>
                <a:ea typeface="Times New Roman" panose="02020603050405020304" pitchFamily="18" charset="0"/>
              </a:rPr>
              <a:t> podmieňujú výskyt č</a:t>
            </a:r>
            <a:r>
              <a:rPr lang="sk-SK" sz="1200" i="1" dirty="0">
                <a:effectLst/>
                <a:latin typeface="+mn-lt"/>
                <a:ea typeface="Times New Roman" panose="02020603050405020304" pitchFamily="18" charset="0"/>
              </a:rPr>
              <a:t>iernych, šedých</a:t>
            </a:r>
            <a:r>
              <a:rPr lang="sk-SK" sz="1200" dirty="0">
                <a:effectLst/>
                <a:latin typeface="+mn-lt"/>
                <a:ea typeface="Times New Roman" panose="02020603050405020304" pitchFamily="18" charset="0"/>
              </a:rPr>
              <a:t> alebo </a:t>
            </a:r>
            <a:r>
              <a:rPr lang="sk-SK" sz="1200" i="1" dirty="0">
                <a:effectLst/>
                <a:latin typeface="+mn-lt"/>
                <a:ea typeface="Times New Roman" panose="02020603050405020304" pitchFamily="18" charset="0"/>
              </a:rPr>
              <a:t>hnedých</a:t>
            </a:r>
            <a:r>
              <a:rPr lang="sk-SK" sz="1200" dirty="0">
                <a:effectLst/>
                <a:latin typeface="+mn-lt"/>
                <a:ea typeface="Times New Roman" panose="02020603050405020304" pitchFamily="18" charset="0"/>
              </a:rPr>
              <a:t> farebných odtieňov v pôde. Intenzita sfarbenia nezávisí len do množstva, ale aj od jeho kvalitatívneho zloženia</a:t>
            </a:r>
          </a:p>
          <a:p>
            <a:pPr>
              <a:spcBef>
                <a:spcPts val="600"/>
              </a:spcBef>
            </a:pPr>
            <a:r>
              <a:rPr lang="sk-SK" sz="1200" dirty="0">
                <a:effectLst/>
                <a:latin typeface="+mn-lt"/>
                <a:ea typeface="Times New Roman" panose="02020603050405020304" pitchFamily="18" charset="0"/>
              </a:rPr>
              <a:t>Zlúčeniny </a:t>
            </a:r>
            <a:r>
              <a:rPr lang="sk-SK" sz="1200" b="1" dirty="0">
                <a:effectLst/>
                <a:latin typeface="+mn-lt"/>
                <a:ea typeface="Times New Roman" panose="02020603050405020304" pitchFamily="18" charset="0"/>
              </a:rPr>
              <a:t>oxidu železitého</a:t>
            </a:r>
            <a:r>
              <a:rPr lang="sk-SK" sz="1200" dirty="0">
                <a:effectLst/>
                <a:latin typeface="+mn-lt"/>
                <a:ea typeface="Times New Roman" panose="02020603050405020304" pitchFamily="18" charset="0"/>
              </a:rPr>
              <a:t> (Fe</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a:t>
            </a:r>
            <a:r>
              <a:rPr lang="sk-SK" sz="1200" baseline="-25000" dirty="0">
                <a:effectLst/>
                <a:latin typeface="+mn-lt"/>
                <a:ea typeface="Times New Roman" panose="02020603050405020304" pitchFamily="18" charset="0"/>
              </a:rPr>
              <a:t>3 </a:t>
            </a:r>
            <a:r>
              <a:rPr lang="sk-SK" sz="1200" dirty="0">
                <a:effectLst/>
                <a:latin typeface="+mn-lt"/>
                <a:ea typeface="Times New Roman" panose="02020603050405020304" pitchFamily="18" charset="0"/>
              </a:rPr>
              <a:t>.nH</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 vyskytujú sa v pôde voľne vo forme minerálov limonitu a </a:t>
            </a:r>
            <a:r>
              <a:rPr lang="sk-SK" sz="1200" dirty="0" err="1">
                <a:effectLst/>
                <a:latin typeface="+mn-lt"/>
                <a:ea typeface="Times New Roman" panose="02020603050405020304" pitchFamily="18" charset="0"/>
              </a:rPr>
              <a:t>geotitu</a:t>
            </a:r>
            <a:r>
              <a:rPr lang="sk-SK" sz="1200" dirty="0">
                <a:effectLst/>
                <a:latin typeface="+mn-lt"/>
                <a:ea typeface="Times New Roman" panose="02020603050405020304" pitchFamily="18" charset="0"/>
              </a:rPr>
              <a:t>. Tieto minerály sfarbujú pôdy prevažne do </a:t>
            </a:r>
            <a:r>
              <a:rPr lang="sk-SK" sz="1200" b="1" dirty="0">
                <a:effectLst/>
                <a:latin typeface="+mn-lt"/>
                <a:ea typeface="Times New Roman" panose="02020603050405020304" pitchFamily="18" charset="0"/>
              </a:rPr>
              <a:t>č</a:t>
            </a:r>
            <a:r>
              <a:rPr lang="sk-SK" sz="1200" b="1" i="1" dirty="0">
                <a:effectLst/>
                <a:latin typeface="+mn-lt"/>
                <a:ea typeface="Times New Roman" panose="02020603050405020304" pitchFamily="18" charset="0"/>
              </a:rPr>
              <a:t>ervena</a:t>
            </a:r>
            <a:r>
              <a:rPr lang="sk-SK" sz="1200" b="1" dirty="0">
                <a:effectLst/>
                <a:latin typeface="+mn-lt"/>
                <a:ea typeface="Times New Roman" panose="02020603050405020304" pitchFamily="18" charset="0"/>
              </a:rPr>
              <a:t> a </a:t>
            </a:r>
            <a:r>
              <a:rPr lang="sk-SK" sz="1200" b="1" i="1" dirty="0" err="1">
                <a:effectLst/>
                <a:latin typeface="+mn-lt"/>
                <a:ea typeface="Times New Roman" panose="02020603050405020304" pitchFamily="18" charset="0"/>
              </a:rPr>
              <a:t>hrdzavohneda</a:t>
            </a:r>
            <a:r>
              <a:rPr lang="sk-SK" sz="1200" dirty="0">
                <a:effectLst/>
                <a:latin typeface="+mn-lt"/>
                <a:ea typeface="Times New Roman" panose="02020603050405020304" pitchFamily="18" charset="0"/>
              </a:rPr>
              <a:t>, menej do </a:t>
            </a:r>
            <a:r>
              <a:rPr lang="sk-SK" sz="1200" b="1" dirty="0" err="1">
                <a:effectLst/>
                <a:latin typeface="+mn-lt"/>
                <a:ea typeface="Times New Roman" panose="02020603050405020304" pitchFamily="18" charset="0"/>
              </a:rPr>
              <a:t>ž</a:t>
            </a:r>
            <a:r>
              <a:rPr lang="sk-SK" sz="1200" b="1" i="1" dirty="0" err="1">
                <a:effectLst/>
                <a:latin typeface="+mn-lt"/>
                <a:ea typeface="Times New Roman" panose="02020603050405020304" pitchFamily="18" charset="0"/>
              </a:rPr>
              <a:t>ltooranžova</a:t>
            </a:r>
            <a:endParaRPr lang="sk-SK" sz="1200" dirty="0">
              <a:effectLst/>
              <a:latin typeface="+mn-lt"/>
              <a:ea typeface="Times New Roman" panose="02020603050405020304" pitchFamily="18" charset="0"/>
            </a:endParaRPr>
          </a:p>
          <a:p>
            <a:pPr>
              <a:spcBef>
                <a:spcPts val="600"/>
              </a:spcBef>
            </a:pPr>
            <a:r>
              <a:rPr lang="sk-SK" sz="1200" dirty="0">
                <a:effectLst/>
                <a:latin typeface="+mn-lt"/>
                <a:ea typeface="Times New Roman" panose="02020603050405020304" pitchFamily="18" charset="0"/>
              </a:rPr>
              <a:t>Zlúčeniny </a:t>
            </a:r>
            <a:r>
              <a:rPr lang="sk-SK" sz="1200" b="1" dirty="0">
                <a:effectLst/>
                <a:latin typeface="+mn-lt"/>
                <a:ea typeface="Times New Roman" panose="02020603050405020304" pitchFamily="18" charset="0"/>
              </a:rPr>
              <a:t>oxidu železnatého</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FeO</a:t>
            </a:r>
            <a:r>
              <a:rPr lang="sk-SK" sz="1200" dirty="0">
                <a:effectLst/>
                <a:latin typeface="+mn-lt"/>
                <a:ea typeface="Times New Roman" panose="02020603050405020304" pitchFamily="18" charset="0"/>
              </a:rPr>
              <a:t>) sa vyskytujú v zamokrených a málo prevzdušnených aluviálnych naplaveninách a rašelinových podložiach a sfarbujú ich do </a:t>
            </a:r>
            <a:r>
              <a:rPr lang="sk-SK" sz="1200" b="1" i="1" dirty="0">
                <a:effectLst/>
                <a:latin typeface="+mn-lt"/>
                <a:ea typeface="Times New Roman" panose="02020603050405020304" pitchFamily="18" charset="0"/>
              </a:rPr>
              <a:t>zelenkastého</a:t>
            </a:r>
            <a:r>
              <a:rPr lang="sk-SK" sz="1200" b="1" dirty="0">
                <a:effectLst/>
                <a:latin typeface="+mn-lt"/>
                <a:ea typeface="Times New Roman" panose="02020603050405020304" pitchFamily="18" charset="0"/>
              </a:rPr>
              <a:t> alebo</a:t>
            </a:r>
            <a:r>
              <a:rPr lang="sk-SK" sz="1200" b="1" i="1" dirty="0">
                <a:effectLst/>
                <a:latin typeface="+mn-lt"/>
                <a:ea typeface="Times New Roman" panose="02020603050405020304" pitchFamily="18" charset="0"/>
              </a:rPr>
              <a:t> modrastého</a:t>
            </a:r>
            <a:r>
              <a:rPr lang="sk-SK" sz="1200" dirty="0">
                <a:effectLst/>
                <a:latin typeface="+mn-lt"/>
                <a:ea typeface="Times New Roman" panose="02020603050405020304" pitchFamily="18" charset="0"/>
              </a:rPr>
              <a:t> odtieňa. Poklesom hladiny vody a vnikaním do pôdnych pórov vzduchu sa železnaté zlúčeniny oxidujú na železité a zmenia farbu pôdy na hnedastú až </a:t>
            </a:r>
            <a:r>
              <a:rPr lang="sk-SK" sz="1200" dirty="0" err="1">
                <a:effectLst/>
                <a:latin typeface="+mn-lt"/>
                <a:ea typeface="Times New Roman" panose="02020603050405020304" pitchFamily="18" charset="0"/>
              </a:rPr>
              <a:t>hrdzavočervenkastú</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Zlúčeniny Mn</a:t>
            </a:r>
            <a:r>
              <a:rPr lang="sk-SK" sz="1200" b="1" baseline="30000" dirty="0">
                <a:effectLst/>
                <a:latin typeface="+mn-lt"/>
                <a:ea typeface="Times New Roman" panose="02020603050405020304" pitchFamily="18" charset="0"/>
              </a:rPr>
              <a:t>2+</a:t>
            </a:r>
            <a:r>
              <a:rPr lang="sk-SK" sz="1200" baseline="30000" dirty="0">
                <a:effectLst/>
                <a:latin typeface="+mn-lt"/>
                <a:ea typeface="Times New Roman" panose="02020603050405020304" pitchFamily="18" charset="0"/>
              </a:rPr>
              <a:t> </a:t>
            </a:r>
            <a:r>
              <a:rPr lang="sk-SK" sz="1200" dirty="0">
                <a:effectLst/>
                <a:latin typeface="+mn-lt"/>
                <a:ea typeface="Times New Roman" panose="02020603050405020304" pitchFamily="18" charset="0"/>
              </a:rPr>
              <a:t>vytvárajú </a:t>
            </a:r>
            <a:r>
              <a:rPr lang="sk-SK" sz="1200" b="1" i="1" dirty="0">
                <a:effectLst/>
                <a:latin typeface="+mn-lt"/>
                <a:ea typeface="Times New Roman" panose="02020603050405020304" pitchFamily="18" charset="0"/>
              </a:rPr>
              <a:t>fialovú až ružovú farbu</a:t>
            </a:r>
            <a:r>
              <a:rPr lang="sk-SK" sz="1200" dirty="0">
                <a:effectLst/>
                <a:latin typeface="+mn-lt"/>
                <a:ea typeface="Times New Roman" panose="02020603050405020304" pitchFamily="18" charset="0"/>
              </a:rPr>
              <a:t> pôdy</a:t>
            </a:r>
          </a:p>
          <a:p>
            <a:pPr>
              <a:spcBef>
                <a:spcPts val="600"/>
              </a:spcBef>
            </a:pPr>
            <a:r>
              <a:rPr lang="sk-SK" sz="1200" b="1" dirty="0">
                <a:effectLst/>
                <a:latin typeface="+mn-lt"/>
                <a:ea typeface="Times New Roman" panose="02020603050405020304" pitchFamily="18" charset="0"/>
              </a:rPr>
              <a:t>Uhličitan vápenatý</a:t>
            </a:r>
            <a:r>
              <a:rPr lang="sk-SK" sz="1200" dirty="0">
                <a:effectLst/>
                <a:latin typeface="+mn-lt"/>
                <a:ea typeface="Times New Roman" panose="02020603050405020304" pitchFamily="18" charset="0"/>
              </a:rPr>
              <a:t> (CaCO</a:t>
            </a:r>
            <a:r>
              <a:rPr lang="sk-SK" sz="1200" baseline="-25000" dirty="0">
                <a:effectLst/>
                <a:latin typeface="+mn-lt"/>
                <a:ea typeface="Times New Roman" panose="02020603050405020304" pitchFamily="18" charset="0"/>
              </a:rPr>
              <a:t>3</a:t>
            </a:r>
            <a:r>
              <a:rPr lang="sk-SK" sz="1200" dirty="0">
                <a:effectLst/>
                <a:latin typeface="+mn-lt"/>
                <a:ea typeface="Times New Roman" panose="02020603050405020304" pitchFamily="18" charset="0"/>
              </a:rPr>
              <a:t>),</a:t>
            </a:r>
            <a:r>
              <a:rPr lang="sk-SK" sz="1200" b="1" dirty="0">
                <a:effectLst/>
                <a:latin typeface="+mn-lt"/>
                <a:ea typeface="Times New Roman" panose="02020603050405020304" pitchFamily="18" charset="0"/>
              </a:rPr>
              <a:t> kyselina kremičitá</a:t>
            </a:r>
            <a:r>
              <a:rPr lang="sk-SK" sz="1200" dirty="0">
                <a:effectLst/>
                <a:latin typeface="+mn-lt"/>
                <a:ea typeface="Times New Roman" panose="02020603050405020304" pitchFamily="18" charset="0"/>
              </a:rPr>
              <a:t> (SiO</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 a zlúčeniny </a:t>
            </a:r>
            <a:r>
              <a:rPr lang="sk-SK" sz="1200" b="1" dirty="0">
                <a:effectLst/>
                <a:latin typeface="+mn-lt"/>
                <a:ea typeface="Times New Roman" panose="02020603050405020304" pitchFamily="18" charset="0"/>
              </a:rPr>
              <a:t>hydroxidov hliníka</a:t>
            </a:r>
            <a:r>
              <a:rPr lang="sk-SK" sz="1200" dirty="0">
                <a:effectLst/>
                <a:latin typeface="+mn-lt"/>
                <a:ea typeface="Times New Roman" panose="02020603050405020304" pitchFamily="18" charset="0"/>
              </a:rPr>
              <a:t> (Al</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a:t>
            </a:r>
            <a:r>
              <a:rPr lang="sk-SK" sz="1200" baseline="-25000" dirty="0">
                <a:effectLst/>
                <a:latin typeface="+mn-lt"/>
                <a:ea typeface="Times New Roman" panose="02020603050405020304" pitchFamily="18" charset="0"/>
              </a:rPr>
              <a:t>3 </a:t>
            </a:r>
            <a:r>
              <a:rPr lang="sk-SK" sz="1200" dirty="0">
                <a:effectLst/>
                <a:latin typeface="+mn-lt"/>
                <a:ea typeface="Times New Roman" panose="02020603050405020304" pitchFamily="18" charset="0"/>
              </a:rPr>
              <a:t>.nH</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 sfarbujú pôdy do </a:t>
            </a:r>
            <a:r>
              <a:rPr lang="sk-SK" sz="1200" b="1" i="1" dirty="0">
                <a:effectLst/>
                <a:latin typeface="+mn-lt"/>
                <a:ea typeface="Times New Roman" panose="02020603050405020304" pitchFamily="18" charset="0"/>
              </a:rPr>
              <a:t>biela, siva</a:t>
            </a:r>
            <a:r>
              <a:rPr lang="sk-SK" sz="1200" b="1" dirty="0">
                <a:effectLst/>
                <a:latin typeface="+mn-lt"/>
                <a:ea typeface="Times New Roman" panose="02020603050405020304" pitchFamily="18" charset="0"/>
              </a:rPr>
              <a:t> a </a:t>
            </a:r>
            <a:r>
              <a:rPr lang="sk-SK" sz="1200" b="1" dirty="0" err="1">
                <a:effectLst/>
                <a:latin typeface="+mn-lt"/>
                <a:ea typeface="Times New Roman" panose="02020603050405020304" pitchFamily="18" charset="0"/>
              </a:rPr>
              <a:t>ž</a:t>
            </a:r>
            <a:r>
              <a:rPr lang="sk-SK" sz="1200" b="1" i="1" dirty="0" err="1">
                <a:effectLst/>
                <a:latin typeface="+mn-lt"/>
                <a:ea typeface="Times New Roman" panose="02020603050405020304" pitchFamily="18" charset="0"/>
              </a:rPr>
              <a:t>ltkasta</a:t>
            </a:r>
            <a:r>
              <a:rPr lang="sk-SK" sz="1200" i="1" dirty="0">
                <a:effectLst/>
                <a:latin typeface="+mn-lt"/>
                <a:ea typeface="Times New Roman" panose="02020603050405020304" pitchFamily="18" charset="0"/>
              </a:rPr>
              <a:t> </a:t>
            </a:r>
            <a:r>
              <a:rPr lang="sk-SK" sz="1200" dirty="0">
                <a:effectLst/>
                <a:latin typeface="+mn-lt"/>
                <a:ea typeface="Times New Roman" panose="02020603050405020304" pitchFamily="18" charset="0"/>
              </a:rPr>
              <a:t>(</a:t>
            </a:r>
            <a:r>
              <a:rPr lang="sk-SK" sz="1200" dirty="0" err="1">
                <a:effectLst/>
                <a:latin typeface="+mn-lt"/>
                <a:ea typeface="Times New Roman" panose="02020603050405020304" pitchFamily="18" charset="0"/>
              </a:rPr>
              <a:t>eluviovaný</a:t>
            </a:r>
            <a:r>
              <a:rPr lang="sk-SK" sz="1200" dirty="0">
                <a:effectLst/>
                <a:latin typeface="+mn-lt"/>
                <a:ea typeface="Times New Roman" panose="02020603050405020304" pitchFamily="18" charset="0"/>
              </a:rPr>
              <a:t> horizont u vyvinutého podzolu)</a:t>
            </a:r>
          </a:p>
          <a:p>
            <a:pPr>
              <a:spcBef>
                <a:spcPts val="600"/>
              </a:spcBef>
            </a:pPr>
            <a:r>
              <a:rPr lang="sk-SK" sz="1200" dirty="0">
                <a:effectLst/>
                <a:latin typeface="+mn-lt"/>
                <a:ea typeface="Times New Roman" panose="02020603050405020304" pitchFamily="18" charset="0"/>
              </a:rPr>
              <a:t>Sfarbenie pôd značne vplýva na </a:t>
            </a:r>
            <a:r>
              <a:rPr lang="sk-SK" sz="1200" i="1" dirty="0">
                <a:effectLst/>
                <a:latin typeface="+mn-lt"/>
                <a:ea typeface="Times New Roman" panose="02020603050405020304" pitchFamily="18" charset="0"/>
              </a:rPr>
              <a:t>teplotné, vlhkostné</a:t>
            </a:r>
            <a:r>
              <a:rPr lang="sk-SK" sz="1200" dirty="0">
                <a:effectLst/>
                <a:latin typeface="+mn-lt"/>
                <a:ea typeface="Times New Roman" panose="02020603050405020304" pitchFamily="18" charset="0"/>
              </a:rPr>
              <a:t> a iné pomery v pôde. Tmavé pôdy prijímajú väčšie množstvo tepelnej slnečnej energie ako svetlé, ale väčšou </a:t>
            </a:r>
            <a:r>
              <a:rPr lang="sk-SK" sz="1200" dirty="0" err="1">
                <a:effectLst/>
                <a:latin typeface="+mn-lt"/>
                <a:ea typeface="Times New Roman" panose="02020603050405020304" pitchFamily="18" charset="0"/>
              </a:rPr>
              <a:t>záhrevnosťou</a:t>
            </a:r>
            <a:r>
              <a:rPr lang="sk-SK" sz="1200" dirty="0">
                <a:effectLst/>
                <a:latin typeface="+mn-lt"/>
                <a:ea typeface="Times New Roman" panose="02020603050405020304" pitchFamily="18" charset="0"/>
              </a:rPr>
              <a:t> sa zvyšuje výpar a znižuje vlhkosť pôd. To všetko ovplyvňuje aj biologickú aktivitu pôdnych organizmov a pestovaných rastlín</a:t>
            </a:r>
            <a:endParaRPr lang="sk-SK" sz="1000" dirty="0">
              <a:effectLst/>
              <a:latin typeface="+mn-lt"/>
              <a:ea typeface="Times New Roman" panose="02020603050405020304" pitchFamily="18" charset="0"/>
            </a:endParaRPr>
          </a:p>
        </p:txBody>
      </p:sp>
      <p:pic>
        <p:nvPicPr>
          <p:cNvPr id="5" name="Picture 4" descr="A book with a color chart&#10;&#10;AI-generated content may be incorrect.">
            <a:extLst>
              <a:ext uri="{FF2B5EF4-FFF2-40B4-BE49-F238E27FC236}">
                <a16:creationId xmlns:a16="http://schemas.microsoft.com/office/drawing/2014/main" id="{F0ABB1C3-F17F-6898-5FA9-F638FDF2BC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1460" y="137469"/>
            <a:ext cx="4219746" cy="3038217"/>
          </a:xfrm>
          <a:prstGeom prst="rect">
            <a:avLst/>
          </a:prstGeom>
        </p:spPr>
      </p:pic>
    </p:spTree>
    <p:extLst>
      <p:ext uri="{BB962C8B-B14F-4D97-AF65-F5344CB8AC3E}">
        <p14:creationId xmlns:p14="http://schemas.microsoft.com/office/powerpoint/2010/main" val="22352383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33D00-81D7-D8CD-2EB8-A8F47CA5134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5318E4-3F38-3EC7-D79B-473BE34E1659}"/>
              </a:ext>
            </a:extLst>
          </p:cNvPr>
          <p:cNvSpPr>
            <a:spLocks noGrp="1"/>
          </p:cNvSpPr>
          <p:nvPr>
            <p:ph type="title"/>
          </p:nvPr>
        </p:nvSpPr>
        <p:spPr>
          <a:xfrm>
            <a:off x="391297" y="251750"/>
            <a:ext cx="10119674" cy="694812"/>
          </a:xfrm>
        </p:spPr>
        <p:txBody>
          <a:bodyPr>
            <a:normAutofit/>
          </a:bodyPr>
          <a:lstStyle/>
          <a:p>
            <a:r>
              <a:rPr lang="sk-SK" sz="3200" b="1" dirty="0"/>
              <a:t>Škvrnitosť</a:t>
            </a:r>
          </a:p>
        </p:txBody>
      </p:sp>
      <p:sp>
        <p:nvSpPr>
          <p:cNvPr id="7" name="Zástupný objekt pre obsah 2">
            <a:extLst>
              <a:ext uri="{FF2B5EF4-FFF2-40B4-BE49-F238E27FC236}">
                <a16:creationId xmlns:a16="http://schemas.microsoft.com/office/drawing/2014/main" id="{06656CB5-2E85-3F4F-A486-038F0405520F}"/>
              </a:ext>
            </a:extLst>
          </p:cNvPr>
          <p:cNvSpPr>
            <a:spLocks noGrp="1"/>
          </p:cNvSpPr>
          <p:nvPr>
            <p:ph idx="1"/>
          </p:nvPr>
        </p:nvSpPr>
        <p:spPr>
          <a:xfrm>
            <a:off x="391298" y="1028700"/>
            <a:ext cx="5625719" cy="5579072"/>
          </a:xfrm>
        </p:spPr>
        <p:txBody>
          <a:bodyPr>
            <a:noAutofit/>
          </a:bodyPr>
          <a:lstStyle/>
          <a:p>
            <a:pPr>
              <a:lnSpc>
                <a:spcPct val="150000"/>
              </a:lnSpc>
              <a:spcBef>
                <a:spcPts val="600"/>
              </a:spcBef>
            </a:pPr>
            <a:r>
              <a:rPr lang="sk-SK" sz="1400" dirty="0">
                <a:effectLst/>
                <a:latin typeface="+mn-lt"/>
                <a:ea typeface="Times New Roman" panose="02020603050405020304" pitchFamily="18" charset="0"/>
              </a:rPr>
              <a:t>Pri hodnotení farby pôdy sa zisťuje aj údaj o škvrnitosti, pričom sa hodnotí jej:</a:t>
            </a:r>
          </a:p>
          <a:p>
            <a:pPr lvl="1">
              <a:lnSpc>
                <a:spcPct val="150000"/>
              </a:lnSpc>
              <a:spcBef>
                <a:spcPts val="600"/>
              </a:spcBef>
            </a:pPr>
            <a:r>
              <a:rPr lang="sk-SK" sz="1400" b="1" dirty="0">
                <a:effectLst/>
                <a:latin typeface="+mn-lt"/>
                <a:ea typeface="Times New Roman" panose="02020603050405020304" pitchFamily="18" charset="0"/>
              </a:rPr>
              <a:t>Množstvo</a:t>
            </a:r>
            <a:r>
              <a:rPr lang="sk-SK" sz="1400" dirty="0">
                <a:effectLst/>
                <a:latin typeface="+mn-lt"/>
                <a:ea typeface="Times New Roman" panose="02020603050405020304" pitchFamily="18" charset="0"/>
              </a:rPr>
              <a:t> - uvádza sa v percentách jeho plošného zastúpenia a tiež slovným vyjadrením</a:t>
            </a:r>
          </a:p>
          <a:p>
            <a:pPr lvl="1">
              <a:lnSpc>
                <a:spcPct val="150000"/>
              </a:lnSpc>
              <a:spcBef>
                <a:spcPts val="600"/>
              </a:spcBef>
            </a:pPr>
            <a:r>
              <a:rPr lang="sk-SK" sz="1400" b="1" dirty="0">
                <a:effectLst/>
                <a:latin typeface="+mn-lt"/>
                <a:ea typeface="Times New Roman" panose="02020603050405020304" pitchFamily="18" charset="0"/>
              </a:rPr>
              <a:t>Veľkosť</a:t>
            </a:r>
            <a:r>
              <a:rPr lang="sk-SK" sz="1400" dirty="0">
                <a:effectLst/>
                <a:latin typeface="+mn-lt"/>
                <a:ea typeface="Times New Roman" panose="02020603050405020304" pitchFamily="18" charset="0"/>
              </a:rPr>
              <a:t> – približný priemer jednotlivých škvŕn sa uvádza v milimetroch a tiež aj slovným vyjadrením</a:t>
            </a:r>
          </a:p>
          <a:p>
            <a:pPr lvl="1">
              <a:lnSpc>
                <a:spcPct val="150000"/>
              </a:lnSpc>
              <a:spcBef>
                <a:spcPts val="600"/>
              </a:spcBef>
            </a:pPr>
            <a:r>
              <a:rPr lang="sk-SK" sz="1400" b="1" dirty="0">
                <a:effectLst/>
                <a:latin typeface="+mn-lt"/>
                <a:ea typeface="Times New Roman" panose="02020603050405020304" pitchFamily="18" charset="0"/>
              </a:rPr>
              <a:t>Kontrastnosť</a:t>
            </a:r>
            <a:r>
              <a:rPr lang="sk-SK" sz="1400" dirty="0">
                <a:effectLst/>
                <a:latin typeface="+mn-lt"/>
                <a:ea typeface="Times New Roman" panose="02020603050405020304" pitchFamily="18" charset="0"/>
              </a:rPr>
              <a:t> – vzťah medzi sfarbením škvrny a sfarbením susediacich plôch. Vyjadruje sa slovne, podľa kategorizácie</a:t>
            </a:r>
          </a:p>
          <a:p>
            <a:pPr lvl="1">
              <a:lnSpc>
                <a:spcPct val="150000"/>
              </a:lnSpc>
              <a:spcBef>
                <a:spcPts val="600"/>
              </a:spcBef>
            </a:pPr>
            <a:r>
              <a:rPr lang="sk-SK" sz="1400" b="1" dirty="0">
                <a:effectLst/>
                <a:latin typeface="+mn-lt"/>
                <a:ea typeface="Times New Roman" panose="02020603050405020304" pitchFamily="18" charset="0"/>
              </a:rPr>
              <a:t>Ostrosť hraníc</a:t>
            </a:r>
            <a:r>
              <a:rPr lang="sk-SK" sz="1400" dirty="0">
                <a:effectLst/>
                <a:latin typeface="+mn-lt"/>
                <a:ea typeface="Times New Roman" panose="02020603050405020304" pitchFamily="18" charset="0"/>
              </a:rPr>
              <a:t> – ostrosť ohraničenia škvŕn od susediacich plôch matrice (ostrosť prechodu ich farieb). Vyjadruje sa slovne, podľa kategorizácie</a:t>
            </a:r>
          </a:p>
        </p:txBody>
      </p:sp>
      <p:pic>
        <p:nvPicPr>
          <p:cNvPr id="4" name="Picture 3">
            <a:extLst>
              <a:ext uri="{FF2B5EF4-FFF2-40B4-BE49-F238E27FC236}">
                <a16:creationId xmlns:a16="http://schemas.microsoft.com/office/drawing/2014/main" id="{BF2759EF-6AFF-059C-3220-538480F9C2EA}"/>
              </a:ext>
            </a:extLst>
          </p:cNvPr>
          <p:cNvPicPr>
            <a:picLocks noChangeAspect="1"/>
          </p:cNvPicPr>
          <p:nvPr/>
        </p:nvPicPr>
        <p:blipFill>
          <a:blip r:embed="rId2"/>
          <a:srcRect t="3499"/>
          <a:stretch/>
        </p:blipFill>
        <p:spPr>
          <a:xfrm>
            <a:off x="6722105" y="796675"/>
            <a:ext cx="5115639" cy="974453"/>
          </a:xfrm>
          <a:prstGeom prst="rect">
            <a:avLst/>
          </a:prstGeom>
        </p:spPr>
      </p:pic>
      <p:pic>
        <p:nvPicPr>
          <p:cNvPr id="8" name="Picture 7">
            <a:extLst>
              <a:ext uri="{FF2B5EF4-FFF2-40B4-BE49-F238E27FC236}">
                <a16:creationId xmlns:a16="http://schemas.microsoft.com/office/drawing/2014/main" id="{7B76CC7A-4A16-389A-A626-5B58A2C990EE}"/>
              </a:ext>
            </a:extLst>
          </p:cNvPr>
          <p:cNvPicPr>
            <a:picLocks noChangeAspect="1"/>
          </p:cNvPicPr>
          <p:nvPr/>
        </p:nvPicPr>
        <p:blipFill>
          <a:blip r:embed="rId3"/>
          <a:stretch>
            <a:fillRect/>
          </a:stretch>
        </p:blipFill>
        <p:spPr>
          <a:xfrm>
            <a:off x="6441078" y="2190516"/>
            <a:ext cx="5677692" cy="724001"/>
          </a:xfrm>
          <a:prstGeom prst="rect">
            <a:avLst/>
          </a:prstGeom>
        </p:spPr>
      </p:pic>
      <p:pic>
        <p:nvPicPr>
          <p:cNvPr id="10" name="Picture 9">
            <a:extLst>
              <a:ext uri="{FF2B5EF4-FFF2-40B4-BE49-F238E27FC236}">
                <a16:creationId xmlns:a16="http://schemas.microsoft.com/office/drawing/2014/main" id="{9C2B7EAA-FF07-31EB-1CDF-A83528B632B0}"/>
              </a:ext>
            </a:extLst>
          </p:cNvPr>
          <p:cNvPicPr>
            <a:picLocks noChangeAspect="1"/>
          </p:cNvPicPr>
          <p:nvPr/>
        </p:nvPicPr>
        <p:blipFill>
          <a:blip r:embed="rId4"/>
          <a:stretch>
            <a:fillRect/>
          </a:stretch>
        </p:blipFill>
        <p:spPr>
          <a:xfrm>
            <a:off x="6493051" y="4158213"/>
            <a:ext cx="5625719" cy="1970738"/>
          </a:xfrm>
          <a:prstGeom prst="rect">
            <a:avLst/>
          </a:prstGeom>
        </p:spPr>
      </p:pic>
      <p:pic>
        <p:nvPicPr>
          <p:cNvPr id="12" name="Picture 11">
            <a:extLst>
              <a:ext uri="{FF2B5EF4-FFF2-40B4-BE49-F238E27FC236}">
                <a16:creationId xmlns:a16="http://schemas.microsoft.com/office/drawing/2014/main" id="{DB29B411-098B-FE89-D6CC-D1BC9E6FA8C9}"/>
              </a:ext>
            </a:extLst>
          </p:cNvPr>
          <p:cNvPicPr>
            <a:picLocks noChangeAspect="1"/>
          </p:cNvPicPr>
          <p:nvPr/>
        </p:nvPicPr>
        <p:blipFill>
          <a:blip r:embed="rId5"/>
          <a:stretch>
            <a:fillRect/>
          </a:stretch>
        </p:blipFill>
        <p:spPr>
          <a:xfrm>
            <a:off x="6845947" y="3160075"/>
            <a:ext cx="4867954" cy="752580"/>
          </a:xfrm>
          <a:prstGeom prst="rect">
            <a:avLst/>
          </a:prstGeom>
        </p:spPr>
      </p:pic>
    </p:spTree>
    <p:extLst>
      <p:ext uri="{BB962C8B-B14F-4D97-AF65-F5344CB8AC3E}">
        <p14:creationId xmlns:p14="http://schemas.microsoft.com/office/powerpoint/2010/main" val="2406683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FE62E-ED7D-E4F1-C92C-AF0C2524C0C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F74E1EE-11A9-7D65-FA34-661086DA3C54}"/>
              </a:ext>
            </a:extLst>
          </p:cNvPr>
          <p:cNvSpPr>
            <a:spLocks noGrp="1"/>
          </p:cNvSpPr>
          <p:nvPr>
            <p:ph type="title"/>
          </p:nvPr>
        </p:nvSpPr>
        <p:spPr>
          <a:xfrm>
            <a:off x="391297" y="251750"/>
            <a:ext cx="10119674" cy="694812"/>
          </a:xfrm>
        </p:spPr>
        <p:txBody>
          <a:bodyPr>
            <a:normAutofit/>
          </a:bodyPr>
          <a:lstStyle/>
          <a:p>
            <a:r>
              <a:rPr lang="sk-SK" sz="3200" b="1" dirty="0"/>
              <a:t>Vlhkosť a konzistencia</a:t>
            </a:r>
          </a:p>
        </p:txBody>
      </p:sp>
      <p:sp>
        <p:nvSpPr>
          <p:cNvPr id="7" name="Zástupný objekt pre obsah 2">
            <a:extLst>
              <a:ext uri="{FF2B5EF4-FFF2-40B4-BE49-F238E27FC236}">
                <a16:creationId xmlns:a16="http://schemas.microsoft.com/office/drawing/2014/main" id="{8512FBCB-B92F-23BA-246B-668636921533}"/>
              </a:ext>
            </a:extLst>
          </p:cNvPr>
          <p:cNvSpPr>
            <a:spLocks noGrp="1"/>
          </p:cNvSpPr>
          <p:nvPr>
            <p:ph idx="1"/>
          </p:nvPr>
        </p:nvSpPr>
        <p:spPr>
          <a:xfrm>
            <a:off x="391298" y="1028700"/>
            <a:ext cx="6349314" cy="5579072"/>
          </a:xfrm>
        </p:spPr>
        <p:txBody>
          <a:bodyPr>
            <a:noAutofit/>
          </a:bodyPr>
          <a:lstStyle/>
          <a:p>
            <a:r>
              <a:rPr lang="sk-SK" sz="1400" dirty="0">
                <a:effectLst/>
                <a:latin typeface="+mn-lt"/>
                <a:ea typeface="Times New Roman" panose="02020603050405020304" pitchFamily="18" charset="0"/>
              </a:rPr>
              <a:t>Pod </a:t>
            </a:r>
            <a:r>
              <a:rPr lang="sk-SK" sz="1400" b="1" dirty="0">
                <a:effectLst/>
                <a:latin typeface="+mn-lt"/>
                <a:ea typeface="Times New Roman" panose="02020603050405020304" pitchFamily="18" charset="0"/>
              </a:rPr>
              <a:t>vlhkosťou </a:t>
            </a:r>
            <a:r>
              <a:rPr lang="sk-SK" sz="1400" dirty="0">
                <a:effectLst/>
                <a:latin typeface="+mn-lt"/>
                <a:ea typeface="Times New Roman" panose="02020603050405020304" pitchFamily="18" charset="0"/>
              </a:rPr>
              <a:t>sa rozumie momentálny stav obsahu vody v pôde. </a:t>
            </a:r>
            <a:br>
              <a:rPr lang="sk-SK" sz="1400" dirty="0">
                <a:effectLst/>
                <a:latin typeface="+mn-lt"/>
                <a:ea typeface="Times New Roman" panose="02020603050405020304" pitchFamily="18" charset="0"/>
              </a:rPr>
            </a:br>
            <a:r>
              <a:rPr lang="sk-SK" sz="1400" dirty="0">
                <a:effectLst/>
                <a:latin typeface="+mn-lt"/>
                <a:ea typeface="Times New Roman" panose="02020603050405020304" pitchFamily="18" charset="0"/>
              </a:rPr>
              <a:t>V teréne sa uplatňuje hodnotenie pomocou zmyslov. Pôdy sa zatrieďujú do piatich vlhkostných skupín. V pôdnom zápisníku sa vlhkosť udáva slovne, podľa kategorizácie:</a:t>
            </a:r>
          </a:p>
          <a:p>
            <a:r>
              <a:rPr lang="sk-SK" sz="1400" b="1" dirty="0">
                <a:effectLst/>
                <a:latin typeface="+mn-lt"/>
                <a:ea typeface="Times New Roman" panose="02020603050405020304" pitchFamily="18" charset="0"/>
              </a:rPr>
              <a:t>Konzistencia </a:t>
            </a:r>
            <a:r>
              <a:rPr lang="sk-SK" sz="1400" dirty="0">
                <a:effectLst/>
                <a:latin typeface="+mn-lt"/>
                <a:ea typeface="Times New Roman" panose="02020603050405020304" pitchFamily="18" charset="0"/>
              </a:rPr>
              <a:t>vo všeobecnom význame sa vzťahuje na tie znaky pôdneho materiálu, ktoré vytvárajú vzájomné pútanie pôdnych častíc (kohézia, súdržnosť), priľnavosť k iným telesám (adhézia), alebo odolnosť voči deformácii pri zlome. Konzistencia zahrňuje: odolnosť pôdy voči zlomeniu (pevnosť), odolnosť voči penetrácii, </a:t>
            </a:r>
            <a:r>
              <a:rPr lang="sk-SK" sz="1400" dirty="0" err="1">
                <a:effectLst/>
                <a:latin typeface="+mn-lt"/>
                <a:ea typeface="Times New Roman" panose="02020603050405020304" pitchFamily="18" charset="0"/>
              </a:rPr>
              <a:t>plasticitu</a:t>
            </a:r>
            <a:r>
              <a:rPr lang="sk-SK" sz="1400" dirty="0">
                <a:effectLst/>
                <a:latin typeface="+mn-lt"/>
                <a:ea typeface="Times New Roman" panose="02020603050405020304" pitchFamily="18" charset="0"/>
              </a:rPr>
              <a:t>, </a:t>
            </a:r>
            <a:r>
              <a:rPr lang="sk-SK" sz="1400" dirty="0" err="1">
                <a:effectLst/>
                <a:latin typeface="+mn-lt"/>
                <a:ea typeface="Times New Roman" panose="02020603050405020304" pitchFamily="18" charset="0"/>
              </a:rPr>
              <a:t>hnetivosť</a:t>
            </a:r>
            <a:r>
              <a:rPr lang="sk-SK" sz="1400" dirty="0">
                <a:effectLst/>
                <a:latin typeface="+mn-lt"/>
                <a:ea typeface="Times New Roman" panose="02020603050405020304" pitchFamily="18" charset="0"/>
              </a:rPr>
              <a:t>, prípadne odolnosť pri kopaní</a:t>
            </a:r>
          </a:p>
          <a:p>
            <a:r>
              <a:rPr lang="sk-SK" sz="1400" b="1" dirty="0">
                <a:effectLst/>
                <a:latin typeface="+mn-lt"/>
                <a:ea typeface="Times New Roman" panose="02020603050405020304" pitchFamily="18" charset="0"/>
              </a:rPr>
              <a:t>Súdržnosť</a:t>
            </a:r>
            <a:r>
              <a:rPr lang="sk-SK" sz="1400" dirty="0">
                <a:effectLst/>
                <a:latin typeface="+mn-lt"/>
                <a:ea typeface="Times New Roman" panose="02020603050405020304" pitchFamily="18" charset="0"/>
              </a:rPr>
              <a:t> - kohéziu pôdy spôsobuje vzájomná príťažlivosť medzi molekulami a mechanickými elementami. Prejavuje sa schopnosťou pôdy odolávať vonkajšiemu tlaku pôsobiacemu na drobenie agregátov a schopnosť klásť odpor pri vnikaní cudzích telies do pôdy</a:t>
            </a:r>
          </a:p>
          <a:p>
            <a:r>
              <a:rPr lang="sk-SK" sz="1400" b="1" dirty="0">
                <a:effectLst/>
                <a:latin typeface="+mn-lt"/>
                <a:ea typeface="Times New Roman" panose="02020603050405020304" pitchFamily="18" charset="0"/>
              </a:rPr>
              <a:t>Lepivosť </a:t>
            </a:r>
            <a:r>
              <a:rPr lang="sk-SK" sz="1400" dirty="0">
                <a:effectLst/>
                <a:latin typeface="+mn-lt"/>
                <a:ea typeface="Times New Roman" panose="02020603050405020304" pitchFamily="18" charset="0"/>
              </a:rPr>
              <a:t>- adhézia pôdy je daná vzájomným priťahovaním pôdnych častíc s časticami telesa vnikajúceho do pôdy. Prejavuje sa prilepovaním pôdnej hmoty na teleso (náradie, nôž, dláto a iné). Najintenzívnejšie pôsobia adhézne sily pri vlhkosti pôdy, ktorá zodpovedá vyššej hodnote ako je dolná hranica plastickosti pôdy</a:t>
            </a:r>
          </a:p>
          <a:p>
            <a:endParaRPr lang="sk-SK" sz="1400" dirty="0">
              <a:effectLst/>
              <a:latin typeface="+mn-lt"/>
              <a:ea typeface="Times New Roman" panose="02020603050405020304" pitchFamily="18" charset="0"/>
            </a:endParaRPr>
          </a:p>
        </p:txBody>
      </p:sp>
      <p:pic>
        <p:nvPicPr>
          <p:cNvPr id="4" name="Picture 3">
            <a:extLst>
              <a:ext uri="{FF2B5EF4-FFF2-40B4-BE49-F238E27FC236}">
                <a16:creationId xmlns:a16="http://schemas.microsoft.com/office/drawing/2014/main" id="{5F9AC3E1-DD1E-6181-F67B-B6E603964831}"/>
              </a:ext>
            </a:extLst>
          </p:cNvPr>
          <p:cNvPicPr>
            <a:picLocks noChangeAspect="1"/>
          </p:cNvPicPr>
          <p:nvPr/>
        </p:nvPicPr>
        <p:blipFill>
          <a:blip r:embed="rId2"/>
          <a:stretch>
            <a:fillRect/>
          </a:stretch>
        </p:blipFill>
        <p:spPr>
          <a:xfrm>
            <a:off x="6895069" y="250228"/>
            <a:ext cx="5224641" cy="2392965"/>
          </a:xfrm>
          <a:prstGeom prst="rect">
            <a:avLst/>
          </a:prstGeom>
        </p:spPr>
      </p:pic>
      <p:pic>
        <p:nvPicPr>
          <p:cNvPr id="6" name="Picture 5">
            <a:extLst>
              <a:ext uri="{FF2B5EF4-FFF2-40B4-BE49-F238E27FC236}">
                <a16:creationId xmlns:a16="http://schemas.microsoft.com/office/drawing/2014/main" id="{76AB0149-6283-1396-6A29-E789B9388947}"/>
              </a:ext>
            </a:extLst>
          </p:cNvPr>
          <p:cNvPicPr>
            <a:picLocks noChangeAspect="1"/>
          </p:cNvPicPr>
          <p:nvPr/>
        </p:nvPicPr>
        <p:blipFill>
          <a:blip r:embed="rId3"/>
          <a:stretch>
            <a:fillRect/>
          </a:stretch>
        </p:blipFill>
        <p:spPr>
          <a:xfrm>
            <a:off x="7117492" y="2759729"/>
            <a:ext cx="4779796" cy="4048843"/>
          </a:xfrm>
          <a:prstGeom prst="rect">
            <a:avLst/>
          </a:prstGeom>
        </p:spPr>
      </p:pic>
    </p:spTree>
    <p:extLst>
      <p:ext uri="{BB962C8B-B14F-4D97-AF65-F5344CB8AC3E}">
        <p14:creationId xmlns:p14="http://schemas.microsoft.com/office/powerpoint/2010/main" val="27574557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75382-37E0-AC49-7118-E66407FDCD9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DAC8EE2-6A2C-29CB-A619-94A6932852AF}"/>
              </a:ext>
            </a:extLst>
          </p:cNvPr>
          <p:cNvSpPr>
            <a:spLocks noGrp="1"/>
          </p:cNvSpPr>
          <p:nvPr>
            <p:ph type="title"/>
          </p:nvPr>
        </p:nvSpPr>
        <p:spPr>
          <a:xfrm>
            <a:off x="391297" y="251750"/>
            <a:ext cx="10119674" cy="694812"/>
          </a:xfrm>
        </p:spPr>
        <p:txBody>
          <a:bodyPr>
            <a:normAutofit/>
          </a:bodyPr>
          <a:lstStyle/>
          <a:p>
            <a:r>
              <a:rPr lang="sk-SK" sz="3200" b="1" dirty="0"/>
              <a:t>Vlhkosť a konzistencia</a:t>
            </a:r>
          </a:p>
        </p:txBody>
      </p:sp>
      <p:sp>
        <p:nvSpPr>
          <p:cNvPr id="7" name="Zástupný objekt pre obsah 2">
            <a:extLst>
              <a:ext uri="{FF2B5EF4-FFF2-40B4-BE49-F238E27FC236}">
                <a16:creationId xmlns:a16="http://schemas.microsoft.com/office/drawing/2014/main" id="{22AD71E3-AE20-93B0-18A6-926677A29717}"/>
              </a:ext>
            </a:extLst>
          </p:cNvPr>
          <p:cNvSpPr>
            <a:spLocks noGrp="1"/>
          </p:cNvSpPr>
          <p:nvPr>
            <p:ph idx="1"/>
          </p:nvPr>
        </p:nvSpPr>
        <p:spPr>
          <a:xfrm>
            <a:off x="391298" y="1028700"/>
            <a:ext cx="6349314" cy="5579072"/>
          </a:xfrm>
        </p:spPr>
        <p:txBody>
          <a:bodyPr>
            <a:noAutofit/>
          </a:bodyPr>
          <a:lstStyle/>
          <a:p>
            <a:r>
              <a:rPr lang="sk-SK" sz="1400" dirty="0">
                <a:effectLst/>
                <a:latin typeface="+mn-lt"/>
                <a:ea typeface="Times New Roman" panose="02020603050405020304" pitchFamily="18" charset="0"/>
              </a:rPr>
              <a:t>Pod </a:t>
            </a:r>
            <a:r>
              <a:rPr lang="sk-SK" sz="1400" b="1" dirty="0">
                <a:effectLst/>
                <a:latin typeface="+mn-lt"/>
                <a:ea typeface="Times New Roman" panose="02020603050405020304" pitchFamily="18" charset="0"/>
              </a:rPr>
              <a:t>vlhkosťou </a:t>
            </a:r>
            <a:r>
              <a:rPr lang="sk-SK" sz="1400" dirty="0">
                <a:effectLst/>
                <a:latin typeface="+mn-lt"/>
                <a:ea typeface="Times New Roman" panose="02020603050405020304" pitchFamily="18" charset="0"/>
              </a:rPr>
              <a:t>sa rozumie momentálny stav obsahu vody v pôde. </a:t>
            </a:r>
            <a:br>
              <a:rPr lang="sk-SK" sz="1400" dirty="0">
                <a:effectLst/>
                <a:latin typeface="+mn-lt"/>
                <a:ea typeface="Times New Roman" panose="02020603050405020304" pitchFamily="18" charset="0"/>
              </a:rPr>
            </a:br>
            <a:r>
              <a:rPr lang="sk-SK" sz="1400" dirty="0">
                <a:effectLst/>
                <a:latin typeface="+mn-lt"/>
                <a:ea typeface="Times New Roman" panose="02020603050405020304" pitchFamily="18" charset="0"/>
              </a:rPr>
              <a:t>V teréne sa uplatňuje hodnotenie pomocou zmyslov. Pôdy sa zatrieďujú do piatich vlhkostných skupín. V pôdnom zápisníku sa vlhkosť udáva slovne, podľa kategorizácie:</a:t>
            </a:r>
          </a:p>
          <a:p>
            <a:r>
              <a:rPr lang="sk-SK" sz="1400" b="1" dirty="0">
                <a:effectLst/>
                <a:latin typeface="+mn-lt"/>
                <a:ea typeface="Times New Roman" panose="02020603050405020304" pitchFamily="18" charset="0"/>
              </a:rPr>
              <a:t>Konzistencia </a:t>
            </a:r>
            <a:r>
              <a:rPr lang="sk-SK" sz="1400" dirty="0">
                <a:effectLst/>
                <a:latin typeface="+mn-lt"/>
                <a:ea typeface="Times New Roman" panose="02020603050405020304" pitchFamily="18" charset="0"/>
              </a:rPr>
              <a:t>vo všeobecnom význame sa vzťahuje na tie znaky pôdneho materiálu, ktoré vytvárajú vzájomné pútanie pôdnych častíc (kohézia, súdržnosť), priľnavosť k iným telesám (adhézia), alebo odolnosť voči deformácii pri zlome. Konzistencia zahrňuje: odolnosť pôdy voči zlomeniu (pevnosť), odolnosť voči penetrácii, </a:t>
            </a:r>
            <a:r>
              <a:rPr lang="sk-SK" sz="1400" dirty="0" err="1">
                <a:effectLst/>
                <a:latin typeface="+mn-lt"/>
                <a:ea typeface="Times New Roman" panose="02020603050405020304" pitchFamily="18" charset="0"/>
              </a:rPr>
              <a:t>plasticitu</a:t>
            </a:r>
            <a:r>
              <a:rPr lang="sk-SK" sz="1400" dirty="0">
                <a:effectLst/>
                <a:latin typeface="+mn-lt"/>
                <a:ea typeface="Times New Roman" panose="02020603050405020304" pitchFamily="18" charset="0"/>
              </a:rPr>
              <a:t>, </a:t>
            </a:r>
            <a:r>
              <a:rPr lang="sk-SK" sz="1400" dirty="0" err="1">
                <a:effectLst/>
                <a:latin typeface="+mn-lt"/>
                <a:ea typeface="Times New Roman" panose="02020603050405020304" pitchFamily="18" charset="0"/>
              </a:rPr>
              <a:t>hnetivosť</a:t>
            </a:r>
            <a:r>
              <a:rPr lang="sk-SK" sz="1400" dirty="0">
                <a:effectLst/>
                <a:latin typeface="+mn-lt"/>
                <a:ea typeface="Times New Roman" panose="02020603050405020304" pitchFamily="18" charset="0"/>
              </a:rPr>
              <a:t>, prípadne odolnosť pri kopaní</a:t>
            </a:r>
          </a:p>
          <a:p>
            <a:r>
              <a:rPr lang="sk-SK" sz="1400" b="1" dirty="0">
                <a:effectLst/>
                <a:latin typeface="+mn-lt"/>
                <a:ea typeface="Times New Roman" panose="02020603050405020304" pitchFamily="18" charset="0"/>
              </a:rPr>
              <a:t>Súdržnosť</a:t>
            </a:r>
            <a:r>
              <a:rPr lang="sk-SK" sz="1400" dirty="0">
                <a:effectLst/>
                <a:latin typeface="+mn-lt"/>
                <a:ea typeface="Times New Roman" panose="02020603050405020304" pitchFamily="18" charset="0"/>
              </a:rPr>
              <a:t> - kohéziu pôdy spôsobuje vzájomná príťažlivosť medzi molekulami a mechanickými elementami. Prejavuje sa schopnosťou pôdy odolávať vonkajšiemu tlaku pôsobiacemu na drobenie agregátov a schopnosť klásť odpor pri vnikaní cudzích telies do pôdy</a:t>
            </a:r>
          </a:p>
          <a:p>
            <a:r>
              <a:rPr lang="sk-SK" sz="1400" b="1" dirty="0">
                <a:effectLst/>
                <a:latin typeface="+mn-lt"/>
                <a:ea typeface="Times New Roman" panose="02020603050405020304" pitchFamily="18" charset="0"/>
              </a:rPr>
              <a:t>Lepivosť </a:t>
            </a:r>
            <a:r>
              <a:rPr lang="sk-SK" sz="1400" dirty="0">
                <a:effectLst/>
                <a:latin typeface="+mn-lt"/>
                <a:ea typeface="Times New Roman" panose="02020603050405020304" pitchFamily="18" charset="0"/>
              </a:rPr>
              <a:t>- adhézia pôdy je daná vzájomným priťahovaním pôdnych častíc s časticami telesa vnikajúceho do pôdy. Prejavuje sa prilepovaním pôdnej hmoty na teleso (náradie, nôž, dláto a iné). Najintenzívnejšie pôsobia adhézne sily pri vlhkosti pôdy, ktorá zodpovedá vyššej hodnote ako je dolná hranica plastickosti pôdy</a:t>
            </a:r>
          </a:p>
          <a:p>
            <a:endParaRPr lang="sk-SK" sz="1400" dirty="0">
              <a:effectLst/>
              <a:latin typeface="+mn-lt"/>
              <a:ea typeface="Times New Roman" panose="02020603050405020304" pitchFamily="18" charset="0"/>
            </a:endParaRPr>
          </a:p>
        </p:txBody>
      </p:sp>
      <p:pic>
        <p:nvPicPr>
          <p:cNvPr id="4" name="Picture 3">
            <a:extLst>
              <a:ext uri="{FF2B5EF4-FFF2-40B4-BE49-F238E27FC236}">
                <a16:creationId xmlns:a16="http://schemas.microsoft.com/office/drawing/2014/main" id="{78AD7982-B1EE-54B1-4A91-550E854A958C}"/>
              </a:ext>
            </a:extLst>
          </p:cNvPr>
          <p:cNvPicPr>
            <a:picLocks noChangeAspect="1"/>
          </p:cNvPicPr>
          <p:nvPr/>
        </p:nvPicPr>
        <p:blipFill>
          <a:blip r:embed="rId2"/>
          <a:stretch>
            <a:fillRect/>
          </a:stretch>
        </p:blipFill>
        <p:spPr>
          <a:xfrm>
            <a:off x="6895069" y="250228"/>
            <a:ext cx="5224641" cy="2392965"/>
          </a:xfrm>
          <a:prstGeom prst="rect">
            <a:avLst/>
          </a:prstGeom>
        </p:spPr>
      </p:pic>
      <p:pic>
        <p:nvPicPr>
          <p:cNvPr id="6" name="Picture 5">
            <a:extLst>
              <a:ext uri="{FF2B5EF4-FFF2-40B4-BE49-F238E27FC236}">
                <a16:creationId xmlns:a16="http://schemas.microsoft.com/office/drawing/2014/main" id="{5FB43139-1340-F666-344A-B38A1AEC5117}"/>
              </a:ext>
            </a:extLst>
          </p:cNvPr>
          <p:cNvPicPr>
            <a:picLocks noChangeAspect="1"/>
          </p:cNvPicPr>
          <p:nvPr/>
        </p:nvPicPr>
        <p:blipFill>
          <a:blip r:embed="rId3"/>
          <a:stretch>
            <a:fillRect/>
          </a:stretch>
        </p:blipFill>
        <p:spPr>
          <a:xfrm>
            <a:off x="7117492" y="2759729"/>
            <a:ext cx="4779796" cy="4048843"/>
          </a:xfrm>
          <a:prstGeom prst="rect">
            <a:avLst/>
          </a:prstGeom>
        </p:spPr>
      </p:pic>
    </p:spTree>
    <p:extLst>
      <p:ext uri="{BB962C8B-B14F-4D97-AF65-F5344CB8AC3E}">
        <p14:creationId xmlns:p14="http://schemas.microsoft.com/office/powerpoint/2010/main" val="13372296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2C86A-FEB3-7FA6-1252-670C00383C3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3B7EEC8-1467-B031-518B-0DD86729EFBA}"/>
              </a:ext>
            </a:extLst>
          </p:cNvPr>
          <p:cNvSpPr>
            <a:spLocks noGrp="1"/>
          </p:cNvSpPr>
          <p:nvPr>
            <p:ph type="title"/>
          </p:nvPr>
        </p:nvSpPr>
        <p:spPr>
          <a:xfrm>
            <a:off x="391297" y="251750"/>
            <a:ext cx="10119674" cy="694812"/>
          </a:xfrm>
        </p:spPr>
        <p:txBody>
          <a:bodyPr>
            <a:normAutofit/>
          </a:bodyPr>
          <a:lstStyle/>
          <a:p>
            <a:r>
              <a:rPr lang="sk-SK" sz="3200" b="1" dirty="0"/>
              <a:t>Ďalšie fyzikálno-mechanické vlastnosti pôdy</a:t>
            </a:r>
          </a:p>
        </p:txBody>
      </p:sp>
      <p:sp>
        <p:nvSpPr>
          <p:cNvPr id="7" name="Zástupný objekt pre obsah 2">
            <a:extLst>
              <a:ext uri="{FF2B5EF4-FFF2-40B4-BE49-F238E27FC236}">
                <a16:creationId xmlns:a16="http://schemas.microsoft.com/office/drawing/2014/main" id="{3DBD2778-6494-5699-A401-1819DAA0143F}"/>
              </a:ext>
            </a:extLst>
          </p:cNvPr>
          <p:cNvSpPr>
            <a:spLocks noGrp="1"/>
          </p:cNvSpPr>
          <p:nvPr>
            <p:ph idx="1"/>
          </p:nvPr>
        </p:nvSpPr>
        <p:spPr>
          <a:xfrm>
            <a:off x="391297" y="1028700"/>
            <a:ext cx="9880463" cy="5579072"/>
          </a:xfrm>
        </p:spPr>
        <p:txBody>
          <a:bodyPr>
            <a:noAutofit/>
          </a:bodyPr>
          <a:lstStyle/>
          <a:p>
            <a:r>
              <a:rPr lang="sk-SK" sz="1400" b="1" dirty="0">
                <a:effectLst/>
                <a:latin typeface="+mn-lt"/>
                <a:ea typeface="Times New Roman" panose="02020603050405020304" pitchFamily="18" charset="0"/>
              </a:rPr>
              <a:t>Napučiavanie pôdy</a:t>
            </a:r>
            <a:r>
              <a:rPr lang="sk-SK" sz="1400" dirty="0">
                <a:effectLst/>
                <a:latin typeface="+mn-lt"/>
                <a:ea typeface="Times New Roman" panose="02020603050405020304" pitchFamily="18" charset="0"/>
              </a:rPr>
              <a:t> je sprevádzané objemovými zmenami, ktoré podmieňuje premenlivý obsah vody a vysoký obsah koloidov. Prijímaním vody koloidy </a:t>
            </a:r>
            <a:r>
              <a:rPr lang="sk-SK" sz="1400" b="1" dirty="0">
                <a:effectLst/>
                <a:latin typeface="+mn-lt"/>
                <a:ea typeface="Times New Roman" panose="02020603050405020304" pitchFamily="18" charset="0"/>
              </a:rPr>
              <a:t>hydratujú</a:t>
            </a:r>
            <a:r>
              <a:rPr lang="sk-SK" sz="1400" dirty="0">
                <a:effectLst/>
                <a:latin typeface="+mn-lt"/>
                <a:ea typeface="Times New Roman" panose="02020603050405020304" pitchFamily="18" charset="0"/>
              </a:rPr>
              <a:t>, vzájomne sa od seba </a:t>
            </a:r>
            <a:r>
              <a:rPr lang="sk-SK" sz="1400" b="1" dirty="0">
                <a:effectLst/>
                <a:latin typeface="+mn-lt"/>
                <a:ea typeface="Times New Roman" panose="02020603050405020304" pitchFamily="18" charset="0"/>
              </a:rPr>
              <a:t>oddeľujú</a:t>
            </a:r>
            <a:r>
              <a:rPr lang="sk-SK" sz="1400" dirty="0">
                <a:effectLst/>
                <a:latin typeface="+mn-lt"/>
                <a:ea typeface="Times New Roman" panose="02020603050405020304" pitchFamily="18" charset="0"/>
              </a:rPr>
              <a:t>, a tým zväčšujú svoj objem. Napučiavať môžu len koloidné disperzie a ílovité častice, ktoré prijímaním vody vytvárajú okolo seba hydratačný obal, zväčšujúc medzi sebou vzdialenosť a tým aj celkový objem. Najlepšie napučiavajú </a:t>
            </a:r>
            <a:r>
              <a:rPr lang="sk-SK" sz="1400" b="1" i="1" dirty="0" err="1">
                <a:effectLst/>
                <a:latin typeface="+mn-lt"/>
                <a:ea typeface="Times New Roman" panose="02020603050405020304" pitchFamily="18" charset="0"/>
              </a:rPr>
              <a:t>montmorillonitové</a:t>
            </a:r>
            <a:r>
              <a:rPr lang="sk-SK" sz="1400" b="1" i="1" dirty="0">
                <a:effectLst/>
                <a:latin typeface="+mn-lt"/>
                <a:ea typeface="Times New Roman" panose="02020603050405020304" pitchFamily="18" charset="0"/>
              </a:rPr>
              <a:t> íly</a:t>
            </a:r>
            <a:r>
              <a:rPr lang="sk-SK" sz="1400" dirty="0">
                <a:effectLst/>
                <a:latin typeface="+mn-lt"/>
                <a:ea typeface="Times New Roman" panose="02020603050405020304" pitchFamily="18" charset="0"/>
              </a:rPr>
              <a:t>, ktoré majú kryštalické jadro s veľmi labilnou, pohyblivou kryštalickou mriežkou, do ktorej môžu prenikať molekuly vody a rozťahovať ju. Napučiavanie ílových minerálov klesá v poradí: </a:t>
            </a:r>
            <a:r>
              <a:rPr lang="sk-SK" sz="1400" b="1" i="1" dirty="0" err="1">
                <a:effectLst/>
                <a:latin typeface="+mn-lt"/>
                <a:ea typeface="Times New Roman" panose="02020603050405020304" pitchFamily="18" charset="0"/>
              </a:rPr>
              <a:t>montmorillonit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beidellit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vermikulit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halloysit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illit</a:t>
            </a:r>
            <a:r>
              <a:rPr lang="sk-SK" sz="1400" dirty="0">
                <a:effectLst/>
                <a:latin typeface="+mn-lt"/>
                <a:ea typeface="Times New Roman" panose="02020603050405020304" pitchFamily="18" charset="0"/>
              </a:rPr>
              <a:t>.</a:t>
            </a:r>
          </a:p>
          <a:p>
            <a:r>
              <a:rPr lang="sk-SK" sz="1400" dirty="0">
                <a:effectLst/>
                <a:latin typeface="+mn-lt"/>
                <a:ea typeface="Times New Roman" panose="02020603050405020304" pitchFamily="18" charset="0"/>
              </a:rPr>
              <a:t>Humusové látky majú tiež dobrú schopnosť napučiavať. Veľký význam pre napučiavanie má i katiónové zloženie pôdnych koloidov. Vápnik spôsobuje zníženie schopností k napučiavaniu. Značne napučiavajú pôdy, nasýtené sodíkom, slabšie draslíkom.</a:t>
            </a:r>
          </a:p>
          <a:p>
            <a:r>
              <a:rPr lang="sk-SK" sz="1400" b="1" i="1" dirty="0">
                <a:effectLst/>
                <a:latin typeface="+mn-lt"/>
                <a:ea typeface="Times New Roman" panose="02020603050405020304" pitchFamily="18" charset="0"/>
              </a:rPr>
              <a:t>Napučiavanie</a:t>
            </a:r>
            <a:r>
              <a:rPr lang="sk-SK" sz="1400" dirty="0">
                <a:effectLst/>
                <a:latin typeface="+mn-lt"/>
                <a:ea typeface="Times New Roman" panose="02020603050405020304" pitchFamily="18" charset="0"/>
              </a:rPr>
              <a:t> sa prejavuje tlakom na okolie, preto ho môžeme</a:t>
            </a:r>
            <a:r>
              <a:rPr lang="sk-SK" sz="1400" i="1" dirty="0">
                <a:effectLst/>
                <a:latin typeface="+mn-lt"/>
                <a:ea typeface="Times New Roman" panose="02020603050405020304" pitchFamily="18" charset="0"/>
              </a:rPr>
              <a:t> zistiť meraním tlaku</a:t>
            </a:r>
            <a:r>
              <a:rPr lang="sk-SK" sz="1400" dirty="0">
                <a:effectLst/>
                <a:latin typeface="+mn-lt"/>
                <a:ea typeface="Times New Roman" panose="02020603050405020304" pitchFamily="18" charset="0"/>
              </a:rPr>
              <a:t>. ďalej ho môžeme vyjadrovať množstvom prijímanej vody alebo percentom zväčšenia objemu. </a:t>
            </a:r>
            <a:r>
              <a:rPr lang="sk-SK" sz="1400" i="1" dirty="0">
                <a:effectLst/>
                <a:latin typeface="+mn-lt"/>
                <a:ea typeface="Times New Roman" panose="02020603050405020304" pitchFamily="18" charset="0"/>
              </a:rPr>
              <a:t>Voda</a:t>
            </a:r>
            <a:r>
              <a:rPr lang="sk-SK" sz="1400" dirty="0">
                <a:effectLst/>
                <a:latin typeface="+mn-lt"/>
                <a:ea typeface="Times New Roman" panose="02020603050405020304" pitchFamily="18" charset="0"/>
              </a:rPr>
              <a:t>, ktorá spôsobuje napučiavanie, sa niekedy nazýva</a:t>
            </a:r>
            <a:r>
              <a:rPr lang="sk-SK" sz="1400" i="1" dirty="0">
                <a:effectLst/>
                <a:latin typeface="+mn-lt"/>
                <a:ea typeface="Times New Roman" panose="02020603050405020304" pitchFamily="18" charset="0"/>
              </a:rPr>
              <a:t> inhibičná</a:t>
            </a:r>
            <a:r>
              <a:rPr lang="sk-SK" sz="1400" dirty="0">
                <a:effectLst/>
                <a:latin typeface="+mn-lt"/>
                <a:ea typeface="Times New Roman" panose="02020603050405020304" pitchFamily="18" charset="0"/>
              </a:rPr>
              <a:t>. Rýchlosť napučiavania je na začiatku vysoká, neskoršie sa spomaľuje do rovnovážneho stavu.</a:t>
            </a:r>
          </a:p>
          <a:p>
            <a:r>
              <a:rPr lang="sk-SK" sz="1400" b="1" dirty="0">
                <a:effectLst/>
                <a:latin typeface="+mn-lt"/>
                <a:ea typeface="Times New Roman" panose="02020603050405020304" pitchFamily="18" charset="0"/>
              </a:rPr>
              <a:t>Usadenie pôdy</a:t>
            </a:r>
            <a:r>
              <a:rPr lang="sk-SK" sz="1400" dirty="0">
                <a:effectLst/>
                <a:latin typeface="+mn-lt"/>
                <a:ea typeface="Times New Roman" panose="02020603050405020304" pitchFamily="18" charset="0"/>
              </a:rPr>
              <a:t> je dôsledok straty vody, ktoré taktiež veľmi účinne pôsobí na štruktúrne vlastností pôdy, niekedy účinky usadenia pôd pôsobia veľmi škodlivo nielen na pôdne vlastnosti, ale aj na vegetáciu. Pri </a:t>
            </a:r>
            <a:r>
              <a:rPr lang="sk-SK" sz="1400" dirty="0" err="1">
                <a:effectLst/>
                <a:latin typeface="+mn-lt"/>
                <a:ea typeface="Times New Roman" panose="02020603050405020304" pitchFamily="18" charset="0"/>
              </a:rPr>
              <a:t>vysýchaní</a:t>
            </a:r>
            <a:r>
              <a:rPr lang="sk-SK" sz="1400" dirty="0">
                <a:effectLst/>
                <a:latin typeface="+mn-lt"/>
                <a:ea typeface="Times New Roman" panose="02020603050405020304" pitchFamily="18" charset="0"/>
              </a:rPr>
              <a:t> ťažkých pôd a ich usadení vznikajú až 0,15 m široké a 1-3 m hlboké pukliny. Usadenie pôdy býva jednou z príčin povrchového zosunu pôd na svahovitom </a:t>
            </a:r>
            <a:r>
              <a:rPr lang="sk-SK" sz="1400" dirty="0" err="1">
                <a:effectLst/>
                <a:latin typeface="+mn-lt"/>
                <a:ea typeface="Times New Roman" panose="02020603050405020304" pitchFamily="18" charset="0"/>
              </a:rPr>
              <a:t>teréne.Usadenie</a:t>
            </a:r>
            <a:r>
              <a:rPr lang="sk-SK" sz="1400" dirty="0">
                <a:effectLst/>
                <a:latin typeface="+mn-lt"/>
                <a:ea typeface="Times New Roman" panose="02020603050405020304" pitchFamily="18" charset="0"/>
              </a:rPr>
              <a:t> pôdy ako napučiavanie závisí od </a:t>
            </a:r>
            <a:r>
              <a:rPr lang="sk-SK" sz="1400" dirty="0" err="1">
                <a:effectLst/>
                <a:latin typeface="+mn-lt"/>
                <a:ea typeface="Times New Roman" panose="02020603050405020304" pitchFamily="18" charset="0"/>
              </a:rPr>
              <a:t>disperznosti</a:t>
            </a:r>
            <a:r>
              <a:rPr lang="sk-SK" sz="1400" dirty="0">
                <a:effectLst/>
                <a:latin typeface="+mn-lt"/>
                <a:ea typeface="Times New Roman" panose="02020603050405020304" pitchFamily="18" charset="0"/>
              </a:rPr>
              <a:t> zeminy, od množstva vlahy a od katiónového zloženia. Usadenie pôdy vyjadrujeme v</a:t>
            </a:r>
            <a:r>
              <a:rPr lang="sk-SK" sz="1400" i="1" dirty="0">
                <a:effectLst/>
                <a:latin typeface="+mn-lt"/>
                <a:ea typeface="Times New Roman" panose="02020603050405020304" pitchFamily="18" charset="0"/>
              </a:rPr>
              <a:t> % k  pôvodnému objemu pôdy</a:t>
            </a:r>
            <a:r>
              <a:rPr lang="sk-SK" sz="1400" dirty="0">
                <a:effectLst/>
                <a:latin typeface="+mn-lt"/>
                <a:ea typeface="Times New Roman" panose="02020603050405020304" pitchFamily="18" charset="0"/>
              </a:rPr>
              <a:t>.</a:t>
            </a:r>
          </a:p>
          <a:p>
            <a:r>
              <a:rPr lang="sk-SK" sz="1400" b="1" dirty="0">
                <a:effectLst/>
                <a:latin typeface="+mn-lt"/>
                <a:ea typeface="Times New Roman" panose="02020603050405020304" pitchFamily="18" charset="0"/>
              </a:rPr>
              <a:t>Zrelosť pôdy</a:t>
            </a:r>
            <a:r>
              <a:rPr lang="sk-SK" sz="1400" dirty="0">
                <a:effectLst/>
                <a:latin typeface="+mn-lt"/>
                <a:ea typeface="Times New Roman" panose="02020603050405020304" pitchFamily="18" charset="0"/>
              </a:rPr>
              <a:t> predstavuje optimálny stav pôdy, ktorý umožňuje najvhodnejšie obrábanie  a sú priaznivé podmienky pre rast a vývoj rastlín. </a:t>
            </a:r>
            <a:r>
              <a:rPr lang="sk-SK" sz="1400" i="1" dirty="0">
                <a:effectLst/>
                <a:latin typeface="+mn-lt"/>
                <a:ea typeface="Times New Roman" panose="02020603050405020304" pitchFamily="18" charset="0"/>
              </a:rPr>
              <a:t>Základnou podmienkou</a:t>
            </a:r>
            <a:r>
              <a:rPr lang="sk-SK" sz="1400" dirty="0">
                <a:effectLst/>
                <a:latin typeface="+mn-lt"/>
                <a:ea typeface="Times New Roman" panose="02020603050405020304" pitchFamily="18" charset="0"/>
              </a:rPr>
              <a:t> </a:t>
            </a:r>
            <a:r>
              <a:rPr lang="sk-SK" sz="1400" i="1" dirty="0">
                <a:effectLst/>
                <a:latin typeface="+mn-lt"/>
                <a:ea typeface="Times New Roman" panose="02020603050405020304" pitchFamily="18" charset="0"/>
              </a:rPr>
              <a:t>zrelosti</a:t>
            </a:r>
            <a:r>
              <a:rPr lang="sk-SK" sz="1400" dirty="0">
                <a:effectLst/>
                <a:latin typeface="+mn-lt"/>
                <a:ea typeface="Times New Roman" panose="02020603050405020304" pitchFamily="18" charset="0"/>
              </a:rPr>
              <a:t> je stabilná,</a:t>
            </a:r>
            <a:r>
              <a:rPr lang="sk-SK" sz="1400" i="1" dirty="0">
                <a:effectLst/>
                <a:latin typeface="+mn-lt"/>
                <a:ea typeface="Times New Roman" panose="02020603050405020304" pitchFamily="18" charset="0"/>
              </a:rPr>
              <a:t> drobnohrudkovitá</a:t>
            </a:r>
            <a:r>
              <a:rPr lang="sk-SK" sz="1400" dirty="0">
                <a:effectLst/>
                <a:latin typeface="+mn-lt"/>
                <a:ea typeface="Times New Roman" panose="02020603050405020304" pitchFamily="18" charset="0"/>
              </a:rPr>
              <a:t> štruktúra, ktorá je schopná dlhší čas udržiavať optimálnu vlhkosť.</a:t>
            </a:r>
          </a:p>
        </p:txBody>
      </p:sp>
    </p:spTree>
    <p:extLst>
      <p:ext uri="{BB962C8B-B14F-4D97-AF65-F5344CB8AC3E}">
        <p14:creationId xmlns:p14="http://schemas.microsoft.com/office/powerpoint/2010/main" val="31215451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6AF19-B618-F09F-2CB0-B443D59CFB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3DC3739-E81E-F5B0-F4C6-2B7502C723FE}"/>
              </a:ext>
            </a:extLst>
          </p:cNvPr>
          <p:cNvSpPr>
            <a:spLocks noGrp="1"/>
          </p:cNvSpPr>
          <p:nvPr>
            <p:ph type="title"/>
          </p:nvPr>
        </p:nvSpPr>
        <p:spPr>
          <a:xfrm>
            <a:off x="391297" y="251750"/>
            <a:ext cx="10119674" cy="694812"/>
          </a:xfrm>
        </p:spPr>
        <p:txBody>
          <a:bodyPr>
            <a:normAutofit/>
          </a:bodyPr>
          <a:lstStyle/>
          <a:p>
            <a:r>
              <a:rPr lang="sk-SK" sz="3200" b="1" dirty="0"/>
              <a:t>Ďalšie fyzikálno-mechanické vlastnosti pôdy</a:t>
            </a:r>
          </a:p>
        </p:txBody>
      </p:sp>
      <p:sp>
        <p:nvSpPr>
          <p:cNvPr id="7" name="Zástupný objekt pre obsah 2">
            <a:extLst>
              <a:ext uri="{FF2B5EF4-FFF2-40B4-BE49-F238E27FC236}">
                <a16:creationId xmlns:a16="http://schemas.microsoft.com/office/drawing/2014/main" id="{2B6D080A-DF98-78E6-8869-AB908E3A3FDA}"/>
              </a:ext>
            </a:extLst>
          </p:cNvPr>
          <p:cNvSpPr>
            <a:spLocks noGrp="1"/>
          </p:cNvSpPr>
          <p:nvPr>
            <p:ph idx="1"/>
          </p:nvPr>
        </p:nvSpPr>
        <p:spPr>
          <a:xfrm>
            <a:off x="391297" y="1028700"/>
            <a:ext cx="10878683" cy="5579072"/>
          </a:xfrm>
        </p:spPr>
        <p:txBody>
          <a:bodyPr>
            <a:noAutofit/>
          </a:bodyPr>
          <a:lstStyle/>
          <a:p>
            <a:r>
              <a:rPr lang="sk-SK" sz="1400" b="1" dirty="0">
                <a:effectLst/>
                <a:latin typeface="+mn-lt"/>
                <a:ea typeface="Times New Roman" panose="02020603050405020304" pitchFamily="18" charset="0"/>
              </a:rPr>
              <a:t>Fyzická zrelosť pôdy</a:t>
            </a:r>
            <a:r>
              <a:rPr lang="sk-SK" sz="1400" dirty="0">
                <a:effectLst/>
                <a:latin typeface="+mn-lt"/>
                <a:ea typeface="Times New Roman" panose="02020603050405020304" pitchFamily="18" charset="0"/>
              </a:rPr>
              <a:t> umožňuje obrábanie a súvisí so štruktúrou a vlhkosťou pôd. V jarnom období podporuje rozpad odvalov na drobnejšie hrudky spôsobené </a:t>
            </a:r>
            <a:r>
              <a:rPr lang="sk-SK" sz="1400" dirty="0" err="1">
                <a:effectLst/>
                <a:latin typeface="+mn-lt"/>
                <a:ea typeface="Times New Roman" panose="02020603050405020304" pitchFamily="18" charset="0"/>
              </a:rPr>
              <a:t>mrazom.Vo</a:t>
            </a:r>
            <a:r>
              <a:rPr lang="sk-SK" sz="1400" dirty="0">
                <a:effectLst/>
                <a:latin typeface="+mn-lt"/>
                <a:ea typeface="Times New Roman" panose="02020603050405020304" pitchFamily="18" charset="0"/>
              </a:rPr>
              <a:t> vegetačnom období udržuje fyzickú zrelosť rastlinný kryt, ktorý chráni povrch pred neproduktívnym výparom. Po zbere úrody chráni pôdu pred silným vysychaním plytká podmietka.</a:t>
            </a:r>
          </a:p>
          <a:p>
            <a:r>
              <a:rPr lang="sk-SK" sz="1400" b="1" dirty="0">
                <a:effectLst/>
                <a:latin typeface="+mn-lt"/>
                <a:ea typeface="Times New Roman" panose="02020603050405020304" pitchFamily="18" charset="0"/>
              </a:rPr>
              <a:t>Biologická zrelosť</a:t>
            </a:r>
            <a:r>
              <a:rPr lang="sk-SK" sz="1400" dirty="0">
                <a:effectLst/>
                <a:latin typeface="+mn-lt"/>
                <a:ea typeface="Times New Roman" panose="02020603050405020304" pitchFamily="18" charset="0"/>
              </a:rPr>
              <a:t> - zabezpečuje intenzívny rozvoj a činnosť pôdnych mikroorganizmov, ako aj uvoľňovanie a sprístupňovanie živín. </a:t>
            </a:r>
          </a:p>
          <a:p>
            <a:r>
              <a:rPr lang="sk-SK" sz="1400" b="1" dirty="0">
                <a:effectLst/>
                <a:latin typeface="+mn-lt"/>
                <a:ea typeface="Times New Roman" panose="02020603050405020304" pitchFamily="18" charset="0"/>
              </a:rPr>
              <a:t>Trenie pôdy</a:t>
            </a:r>
            <a:r>
              <a:rPr lang="sk-SK" sz="1400" dirty="0">
                <a:effectLst/>
                <a:latin typeface="+mn-lt"/>
                <a:ea typeface="Times New Roman" panose="02020603050405020304" pitchFamily="18" charset="0"/>
              </a:rPr>
              <a:t> - prejavuje sa pri obrábaní pôdy a vyplýva z odporu proti deformácii a z trecieho odporu pôdy, ktorá sa kĺže po kovovom povrchu náradia, hovoríme o</a:t>
            </a:r>
            <a:r>
              <a:rPr lang="sk-SK" sz="1400" i="1" dirty="0">
                <a:effectLst/>
                <a:latin typeface="+mn-lt"/>
                <a:ea typeface="Times New Roman" panose="02020603050405020304" pitchFamily="18" charset="0"/>
              </a:rPr>
              <a:t> vonkajšom trení</a:t>
            </a:r>
            <a:r>
              <a:rPr lang="sk-SK" sz="1400" dirty="0">
                <a:effectLst/>
                <a:latin typeface="+mn-lt"/>
                <a:ea typeface="Times New Roman" panose="02020603050405020304" pitchFamily="18" charset="0"/>
              </a:rPr>
              <a:t> a keď nastáva kĺzanie zeminy po zemine, hovoríme o </a:t>
            </a:r>
            <a:r>
              <a:rPr lang="sk-SK" sz="1400" i="1" dirty="0">
                <a:effectLst/>
                <a:latin typeface="+mn-lt"/>
                <a:ea typeface="Times New Roman" panose="02020603050405020304" pitchFamily="18" charset="0"/>
              </a:rPr>
              <a:t>vnútornom trení</a:t>
            </a:r>
            <a:r>
              <a:rPr lang="sk-SK" sz="1400" dirty="0">
                <a:effectLst/>
                <a:latin typeface="+mn-lt"/>
                <a:ea typeface="Times New Roman" panose="02020603050405020304" pitchFamily="18" charset="0"/>
              </a:rPr>
              <a:t>. Pri pohybe zeminy po kovovom povrchu alebo zeminy po zemine narážajú na seba povrchové nerovnosti a buď sa odlamujú alebo plasticky deformujú. Veľkosť kĺzavého trenia závisí od stavu trecích plôch a tlaku, ktorý pôsobí na zeminu, od trecieho uhla (postavenie náradia a jeho pohybu), od zrnitosti, štruktúrnosti a vlhkosti pôdy. Koeficient trenia sa značne mení od 0,2-1,0. Zvyšovaním obsahu vody sa trenie zväčšuje, maximum dosahuje pri 55% vlhkosti z plnej vodnej kapacity.</a:t>
            </a:r>
          </a:p>
          <a:p>
            <a:r>
              <a:rPr lang="sk-SK" sz="1400" b="1" dirty="0">
                <a:effectLst/>
                <a:latin typeface="+mn-lt"/>
                <a:ea typeface="Times New Roman" panose="02020603050405020304" pitchFamily="18" charset="0"/>
              </a:rPr>
              <a:t>Orbový odpor</a:t>
            </a:r>
            <a:r>
              <a:rPr lang="sk-SK" sz="1400" dirty="0">
                <a:effectLst/>
                <a:latin typeface="+mn-lt"/>
                <a:ea typeface="Times New Roman" panose="02020603050405020304" pitchFamily="18" charset="0"/>
              </a:rPr>
              <a:t> v poľnohospodárskej praxi sa nazýva </a:t>
            </a:r>
            <a:r>
              <a:rPr lang="sk-SK" sz="1400" i="1" dirty="0">
                <a:effectLst/>
                <a:latin typeface="+mn-lt"/>
                <a:ea typeface="Times New Roman" panose="02020603050405020304" pitchFamily="18" charset="0"/>
              </a:rPr>
              <a:t>merný odpor</a:t>
            </a:r>
            <a:r>
              <a:rPr lang="sk-SK" sz="1400" dirty="0">
                <a:effectLst/>
                <a:latin typeface="+mn-lt"/>
                <a:ea typeface="Times New Roman" panose="02020603050405020304" pitchFamily="18" charset="0"/>
              </a:rPr>
              <a:t>, ktorý pôda kladie pri krájaní, drobení a obracaní priečneho rezu odvalu. Pri zisťovaní orbových odporov sa súčasne skúma potreba ťažnej sily a výkon na háku.</a:t>
            </a:r>
          </a:p>
          <a:p>
            <a:r>
              <a:rPr lang="sk-SK" sz="1400" b="1" dirty="0">
                <a:effectLst/>
                <a:latin typeface="+mn-lt"/>
                <a:ea typeface="Times New Roman" panose="02020603050405020304" pitchFamily="18" charset="0"/>
              </a:rPr>
              <a:t>Pôdny prísušok</a:t>
            </a:r>
            <a:r>
              <a:rPr lang="sk-SK" sz="1400" dirty="0">
                <a:effectLst/>
                <a:latin typeface="+mn-lt"/>
                <a:ea typeface="Times New Roman" panose="02020603050405020304" pitchFamily="18" charset="0"/>
              </a:rPr>
              <a:t> vytvára sa obyčajne na povrchu ťažších pôd po rýchlom vysušení prevlhnutej a štruktúrne rozrušenej pôdy. </a:t>
            </a:r>
            <a:r>
              <a:rPr lang="sk-SK" sz="1400" i="1" dirty="0">
                <a:effectLst/>
                <a:latin typeface="+mn-lt"/>
                <a:ea typeface="Times New Roman" panose="02020603050405020304" pitchFamily="18" charset="0"/>
              </a:rPr>
              <a:t>Príčinou tvorby</a:t>
            </a:r>
            <a:r>
              <a:rPr lang="sk-SK" sz="1400" dirty="0">
                <a:effectLst/>
                <a:latin typeface="+mn-lt"/>
                <a:ea typeface="Times New Roman" panose="02020603050405020304" pitchFamily="18" charset="0"/>
              </a:rPr>
              <a:t> pôdneho prísušku popri</a:t>
            </a:r>
            <a:r>
              <a:rPr lang="sk-SK" sz="1400" i="1" dirty="0">
                <a:effectLst/>
                <a:latin typeface="+mn-lt"/>
                <a:ea typeface="Times New Roman" panose="02020603050405020304" pitchFamily="18" charset="0"/>
              </a:rPr>
              <a:t> vyššom obsahu ílu</a:t>
            </a:r>
            <a:r>
              <a:rPr lang="sk-SK" sz="1400" dirty="0">
                <a:effectLst/>
                <a:latin typeface="+mn-lt"/>
                <a:ea typeface="Times New Roman" panose="02020603050405020304" pitchFamily="18" charset="0"/>
              </a:rPr>
              <a:t> môžu byť aj </a:t>
            </a:r>
            <a:r>
              <a:rPr lang="sk-SK" sz="1400" i="1" dirty="0">
                <a:effectLst/>
                <a:latin typeface="+mn-lt"/>
                <a:ea typeface="Times New Roman" panose="02020603050405020304" pitchFamily="18" charset="0"/>
              </a:rPr>
              <a:t>sodné soli</a:t>
            </a:r>
            <a:r>
              <a:rPr lang="sk-SK" sz="1400" dirty="0">
                <a:effectLst/>
                <a:latin typeface="+mn-lt"/>
                <a:ea typeface="Times New Roman" panose="02020603050405020304" pitchFamily="18" charset="0"/>
              </a:rPr>
              <a:t> (na </a:t>
            </a:r>
            <a:r>
              <a:rPr lang="sk-SK" sz="1400" dirty="0" err="1">
                <a:effectLst/>
                <a:latin typeface="+mn-lt"/>
                <a:ea typeface="Times New Roman" panose="02020603050405020304" pitchFamily="18" charset="0"/>
              </a:rPr>
              <a:t>solončakových</a:t>
            </a:r>
            <a:r>
              <a:rPr lang="sk-SK" sz="1400" dirty="0">
                <a:effectLst/>
                <a:latin typeface="+mn-lt"/>
                <a:ea typeface="Times New Roman" panose="02020603050405020304" pitchFamily="18" charset="0"/>
              </a:rPr>
              <a:t> pôdach). Tvorbu prísušku často spôsobuje aj prudký, prípadne dlho trvajúci dážď, zavlažovanie postrekom a obrábanie pôdy pri nevhodnej vlhkosti. Prísušok obmedzuje prijímanie vody pôdou, zvyšuje neproduktívny výpar, obmedzuje prevzdušňovanie a vývoj koreňovej sústavy. Odstraňujeme ho včasným povrchovým kyprením a udržiavaním pôdy v dobrom štruktúrnom stave.</a:t>
            </a:r>
          </a:p>
          <a:p>
            <a:r>
              <a:rPr lang="sk-SK" sz="1400" b="1" dirty="0" err="1">
                <a:effectLst/>
                <a:latin typeface="+mn-lt"/>
                <a:ea typeface="Times New Roman" panose="02020603050405020304" pitchFamily="18" charset="0"/>
              </a:rPr>
              <a:t>Podorničná</a:t>
            </a:r>
            <a:r>
              <a:rPr lang="sk-SK" sz="1400" b="1" dirty="0">
                <a:effectLst/>
                <a:latin typeface="+mn-lt"/>
                <a:ea typeface="Times New Roman" panose="02020603050405020304" pitchFamily="18" charset="0"/>
              </a:rPr>
              <a:t> podlaha</a:t>
            </a:r>
            <a:r>
              <a:rPr lang="sk-SK" sz="1400" dirty="0">
                <a:effectLst/>
                <a:latin typeface="+mn-lt"/>
                <a:ea typeface="Times New Roman" panose="02020603050405020304" pitchFamily="18" charset="0"/>
              </a:rPr>
              <a:t> sa vytvára na slabo štruktúrnych pôdach systematickým tlakom obrábajúceho náradia v určitej hĺbke. Hutnosť </a:t>
            </a:r>
            <a:r>
              <a:rPr lang="sk-SK" sz="1400" dirty="0" err="1">
                <a:effectLst/>
                <a:latin typeface="+mn-lt"/>
                <a:ea typeface="Times New Roman" panose="02020603050405020304" pitchFamily="18" charset="0"/>
              </a:rPr>
              <a:t>podorničnej</a:t>
            </a:r>
            <a:r>
              <a:rPr lang="sk-SK" sz="1400" dirty="0">
                <a:effectLst/>
                <a:latin typeface="+mn-lt"/>
                <a:ea typeface="Times New Roman" panose="02020603050405020304" pitchFamily="18" charset="0"/>
              </a:rPr>
              <a:t> podlahy (vrstvy) zväčšuje prítomnosť vysokého obsahu ílových častíc, vyplavovaných z ornice. </a:t>
            </a:r>
            <a:r>
              <a:rPr lang="sk-SK" sz="1400" dirty="0" err="1">
                <a:effectLst/>
                <a:latin typeface="+mn-lt"/>
                <a:ea typeface="Times New Roman" panose="02020603050405020304" pitchFamily="18" charset="0"/>
              </a:rPr>
              <a:t>Podorničná</a:t>
            </a:r>
            <a:r>
              <a:rPr lang="sk-SK" sz="1400" dirty="0">
                <a:effectLst/>
                <a:latin typeface="+mn-lt"/>
                <a:ea typeface="Times New Roman" panose="02020603050405020304" pitchFamily="18" charset="0"/>
              </a:rPr>
              <a:t> podlaha zhoršuje </a:t>
            </a:r>
            <a:r>
              <a:rPr lang="sk-SK" sz="1400" b="1" dirty="0">
                <a:effectLst/>
                <a:latin typeface="+mn-lt"/>
                <a:ea typeface="Times New Roman" panose="02020603050405020304" pitchFamily="18" charset="0"/>
              </a:rPr>
              <a:t>pórovitosť</a:t>
            </a:r>
            <a:r>
              <a:rPr lang="sk-SK" sz="1400" dirty="0">
                <a:effectLst/>
                <a:latin typeface="+mn-lt"/>
                <a:ea typeface="Times New Roman" panose="02020603050405020304" pitchFamily="18" charset="0"/>
              </a:rPr>
              <a:t> ornice, </a:t>
            </a:r>
            <a:r>
              <a:rPr lang="sk-SK" sz="1400" dirty="0" err="1">
                <a:effectLst/>
                <a:latin typeface="+mn-lt"/>
                <a:ea typeface="Times New Roman" panose="02020603050405020304" pitchFamily="18" charset="0"/>
              </a:rPr>
              <a:t>aeráciu</a:t>
            </a:r>
            <a:r>
              <a:rPr lang="sk-SK" sz="1400" dirty="0">
                <a:effectLst/>
                <a:latin typeface="+mn-lt"/>
                <a:ea typeface="Times New Roman" panose="02020603050405020304" pitchFamily="18" charset="0"/>
              </a:rPr>
              <a:t>, vodný režim, ako aj prenikanie koreňovej sústavy.</a:t>
            </a:r>
          </a:p>
        </p:txBody>
      </p:sp>
    </p:spTree>
    <p:extLst>
      <p:ext uri="{BB962C8B-B14F-4D97-AF65-F5344CB8AC3E}">
        <p14:creationId xmlns:p14="http://schemas.microsoft.com/office/powerpoint/2010/main" val="3841447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938FB-F02D-C581-F0F0-A91425C7B9D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61A0246-CFC3-2E24-FA42-93F6154E1099}"/>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72E9E25-C929-CF9D-E0C8-B407F2BC5228}"/>
              </a:ext>
            </a:extLst>
          </p:cNvPr>
          <p:cNvSpPr>
            <a:spLocks noGrp="1"/>
          </p:cNvSpPr>
          <p:nvPr>
            <p:ph idx="1"/>
          </p:nvPr>
        </p:nvSpPr>
        <p:spPr>
          <a:xfrm>
            <a:off x="304797" y="1082489"/>
            <a:ext cx="6680203" cy="5661210"/>
          </a:xfrm>
        </p:spPr>
        <p:txBody>
          <a:bodyPr>
            <a:noAutofit/>
          </a:bodyPr>
          <a:lstStyle/>
          <a:p>
            <a:pPr>
              <a:lnSpc>
                <a:spcPct val="150000"/>
              </a:lnSpc>
              <a:buClr>
                <a:schemeClr val="tx2">
                  <a:lumMod val="75000"/>
                </a:schemeClr>
              </a:buClr>
            </a:pPr>
            <a:r>
              <a:rPr lang="sk-SK" sz="1600" b="1" dirty="0"/>
              <a:t>Ťažké - ílovité pôdy </a:t>
            </a:r>
            <a:r>
              <a:rPr lang="sk-SK" sz="1600" dirty="0"/>
              <a:t>– sa nachádzajú na ílovitých horninách, ktoré vznikli usadzovaním jemného bahna na dne morí a jazier v minulosti</a:t>
            </a:r>
          </a:p>
          <a:p>
            <a:pPr>
              <a:lnSpc>
                <a:spcPct val="150000"/>
              </a:lnSpc>
              <a:buClr>
                <a:schemeClr val="tx2">
                  <a:lumMod val="75000"/>
                </a:schemeClr>
              </a:buClr>
            </a:pPr>
            <a:r>
              <a:rPr lang="sk-SK" sz="1600" dirty="0"/>
              <a:t>vyskytujú sa v podhorských častiach nížin a v kotlinách</a:t>
            </a:r>
          </a:p>
          <a:p>
            <a:pPr>
              <a:lnSpc>
                <a:spcPct val="150000"/>
              </a:lnSpc>
              <a:buClr>
                <a:schemeClr val="tx2">
                  <a:lumMod val="75000"/>
                </a:schemeClr>
              </a:buClr>
            </a:pPr>
            <a:r>
              <a:rPr lang="sk-SK" sz="1600" dirty="0"/>
              <a:t>za sucha tvrdnú a pukajú, nasiaknuté vodou sú mazľavé, ťažko sa obrábajú a sú menej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8" name="Picture 5" descr="soil-clay">
            <a:extLst>
              <a:ext uri="{FF2B5EF4-FFF2-40B4-BE49-F238E27FC236}">
                <a16:creationId xmlns:a16="http://schemas.microsoft.com/office/drawing/2014/main" id="{8CEEFDB4-C987-3CE3-0170-17F6AE1B55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900" y="1430730"/>
            <a:ext cx="4964727" cy="496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close-up of a muddy field&#10;&#10;AI-generated content may be incorrect.">
            <a:extLst>
              <a:ext uri="{FF2B5EF4-FFF2-40B4-BE49-F238E27FC236}">
                <a16:creationId xmlns:a16="http://schemas.microsoft.com/office/drawing/2014/main" id="{320AA315-A916-B2BC-2431-FAA04479B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897" y="3813950"/>
            <a:ext cx="5041903" cy="3044049"/>
          </a:xfrm>
          <a:prstGeom prst="rect">
            <a:avLst/>
          </a:prstGeom>
        </p:spPr>
      </p:pic>
    </p:spTree>
    <p:extLst>
      <p:ext uri="{BB962C8B-B14F-4D97-AF65-F5344CB8AC3E}">
        <p14:creationId xmlns:p14="http://schemas.microsoft.com/office/powerpoint/2010/main" val="1147376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07944-3796-4B8A-ACC3-163ABA52503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1055579-1C16-5B41-75B4-C1A507C26E03}"/>
              </a:ext>
            </a:extLst>
          </p:cNvPr>
          <p:cNvSpPr>
            <a:spLocks noGrp="1"/>
          </p:cNvSpPr>
          <p:nvPr>
            <p:ph type="title"/>
          </p:nvPr>
        </p:nvSpPr>
        <p:spPr>
          <a:xfrm>
            <a:off x="395926" y="273377"/>
            <a:ext cx="10119674" cy="694812"/>
          </a:xfrm>
        </p:spPr>
        <p:txBody>
          <a:bodyPr>
            <a:normAutofit/>
          </a:bodyPr>
          <a:lstStyle/>
          <a:p>
            <a:r>
              <a:rPr lang="sk-SK" sz="3200" b="1" dirty="0"/>
              <a:t>Vlastnosti pôdy</a:t>
            </a:r>
          </a:p>
        </p:txBody>
      </p:sp>
      <p:sp>
        <p:nvSpPr>
          <p:cNvPr id="7" name="Zástupný objekt pre obsah 2">
            <a:extLst>
              <a:ext uri="{FF2B5EF4-FFF2-40B4-BE49-F238E27FC236}">
                <a16:creationId xmlns:a16="http://schemas.microsoft.com/office/drawing/2014/main" id="{5AD2035E-AE22-B807-A7F2-3D5955C44BF0}"/>
              </a:ext>
            </a:extLst>
          </p:cNvPr>
          <p:cNvSpPr>
            <a:spLocks noGrp="1"/>
          </p:cNvSpPr>
          <p:nvPr>
            <p:ph idx="1"/>
          </p:nvPr>
        </p:nvSpPr>
        <p:spPr>
          <a:xfrm>
            <a:off x="304798" y="1082489"/>
            <a:ext cx="7210904" cy="5661210"/>
          </a:xfrm>
        </p:spPr>
        <p:txBody>
          <a:bodyPr>
            <a:noAutofit/>
          </a:bodyPr>
          <a:lstStyle/>
          <a:p>
            <a:pPr>
              <a:lnSpc>
                <a:spcPct val="150000"/>
              </a:lnSpc>
              <a:buClr>
                <a:schemeClr val="tx2">
                  <a:lumMod val="75000"/>
                </a:schemeClr>
              </a:buClr>
            </a:pPr>
            <a:r>
              <a:rPr lang="sk-SK" sz="1400" dirty="0"/>
              <a:t>pôdna štruktúra - schopnosť pôdnych častíc (zrnká pôdy) zhlukovať sa alebo rozpadávať sa na štruktúrne agregáty, od nej závisí úrodnosť pôdy, najvhodnejšia je </a:t>
            </a:r>
            <a:r>
              <a:rPr lang="sk-SK" sz="1400" dirty="0" err="1"/>
              <a:t>drobnohrudková</a:t>
            </a:r>
            <a:r>
              <a:rPr lang="sk-SK" sz="1400" dirty="0"/>
              <a:t> štruktúra – medzi jednotlivými agregátmi je dostatok voľného priestoru, má </a:t>
            </a:r>
            <a:r>
              <a:rPr lang="sk-SK" sz="1400" dirty="0" err="1"/>
              <a:t>špongiovitý</a:t>
            </a:r>
            <a:r>
              <a:rPr lang="sk-SK" sz="1400" dirty="0"/>
              <a:t> charakter</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reakcia pôdy – neutrálna(pH=7), kyslá(pH&lt;7), zásaditá(pH&gt;7), ovplyvňuje procesy v pôde</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úrodnosť - schopnosť pôdy poskytovať rastlinám také životné podmienky, ktoré môžu uspokojiť ich požiadavky na vodu, živiny a pôdny vzduch počas celého vegetačného obdobia. Môže byť prirodzená – bez zásahu človeka (lesné pôdy) a kultúrna úrodnosť – vznikla obrábaním, hnojením,...prirodzených pôd.</a:t>
            </a:r>
            <a:br>
              <a:rPr lang="sk-SK" sz="1400" dirty="0"/>
            </a:br>
            <a:br>
              <a:rPr lang="sk-SK" sz="1400" dirty="0"/>
            </a:br>
            <a:br>
              <a:rPr lang="sk-SK" sz="1400" dirty="0"/>
            </a:br>
            <a:endParaRPr lang="sk-SK" sz="1400" dirty="0"/>
          </a:p>
        </p:txBody>
      </p:sp>
      <p:pic>
        <p:nvPicPr>
          <p:cNvPr id="4" name="Picture 4" descr="soil%20structure">
            <a:extLst>
              <a:ext uri="{FF2B5EF4-FFF2-40B4-BE49-F238E27FC236}">
                <a16:creationId xmlns:a16="http://schemas.microsoft.com/office/drawing/2014/main" id="{9AE876A8-F800-1956-4F2F-62447C733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8261" y="123824"/>
            <a:ext cx="4243739" cy="282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3">
            <a:extLst>
              <a:ext uri="{FF2B5EF4-FFF2-40B4-BE49-F238E27FC236}">
                <a16:creationId xmlns:a16="http://schemas.microsoft.com/office/drawing/2014/main" id="{BF9D946D-AD3D-BA10-AE75-593B7A992B03}"/>
              </a:ext>
            </a:extLst>
          </p:cNvPr>
          <p:cNvPicPr>
            <a:picLocks noChangeAspect="1"/>
          </p:cNvPicPr>
          <p:nvPr/>
        </p:nvPicPr>
        <p:blipFill rotWithShape="1">
          <a:blip r:embed="rId3">
            <a:extLst>
              <a:ext uri="{28A0092B-C50C-407E-A947-70E740481C1C}">
                <a14:useLocalDpi xmlns:a14="http://schemas.microsoft.com/office/drawing/2010/main" val="0"/>
              </a:ext>
            </a:extLst>
          </a:blip>
          <a:srcRect b="14055"/>
          <a:stretch/>
        </p:blipFill>
        <p:spPr bwMode="auto">
          <a:xfrm>
            <a:off x="7515702" y="3103074"/>
            <a:ext cx="4676298" cy="229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ok 4">
            <a:extLst>
              <a:ext uri="{FF2B5EF4-FFF2-40B4-BE49-F238E27FC236}">
                <a16:creationId xmlns:a16="http://schemas.microsoft.com/office/drawing/2014/main" id="{62A34656-6963-825E-C234-FD364CECC3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68789" y="5420256"/>
            <a:ext cx="2695340" cy="143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ok 5">
            <a:extLst>
              <a:ext uri="{FF2B5EF4-FFF2-40B4-BE49-F238E27FC236}">
                <a16:creationId xmlns:a16="http://schemas.microsoft.com/office/drawing/2014/main" id="{A13CAE9C-0822-9BAE-2046-444E5C77CC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64129" y="5471007"/>
            <a:ext cx="2695339" cy="137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559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ó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ó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ó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11352</TotalTime>
  <Words>20121</Words>
  <Application>Microsoft Office PowerPoint</Application>
  <PresentationFormat>Widescreen</PresentationFormat>
  <Paragraphs>682</Paragraphs>
  <Slides>78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78</vt:i4>
      </vt:variant>
    </vt:vector>
  </HeadingPairs>
  <TitlesOfParts>
    <vt:vector size="87" baseType="lpstr">
      <vt:lpstr>Arial</vt:lpstr>
      <vt:lpstr>Arial Black</vt:lpstr>
      <vt:lpstr>Century Gothic</vt:lpstr>
      <vt:lpstr>Symbol</vt:lpstr>
      <vt:lpstr>Times New Roman</vt:lpstr>
      <vt:lpstr>Verdana</vt:lpstr>
      <vt:lpstr>Wingdings</vt:lpstr>
      <vt:lpstr>Wingdings 3</vt:lpstr>
      <vt:lpstr>Ión</vt:lpstr>
      <vt:lpstr>3. Zloženie a vlastnosti pôdy</vt:lpstr>
      <vt:lpstr>Vlastnosti pôdy</vt:lpstr>
      <vt:lpstr>Pôdne druhy</vt:lpstr>
      <vt:lpstr>Pôdne druhy</vt:lpstr>
      <vt:lpstr>Pôdne druhy</vt:lpstr>
      <vt:lpstr>Pôdne druhy </vt:lpstr>
      <vt:lpstr>Pôdne druhy </vt:lpstr>
      <vt:lpstr>Pôdne druhy </vt:lpstr>
      <vt:lpstr>Vlastnosti pôdy</vt:lpstr>
      <vt:lpstr>Vlastnosti pôdy </vt:lpstr>
      <vt:lpstr>Vlastnosti pôdy </vt:lpstr>
      <vt:lpstr>Vlastnosti pôdy </vt:lpstr>
      <vt:lpstr>Vznik a zloženie organického podielu pôdy</vt:lpstr>
      <vt:lpstr>Mikrofytoedafón</vt:lpstr>
      <vt:lpstr>Mikrofytoedafón</vt:lpstr>
      <vt:lpstr>Mikrofytoedafón</vt:lpstr>
      <vt:lpstr>Pôdna mikrofauna</vt:lpstr>
      <vt:lpstr>Pôdna mezofauna</vt:lpstr>
      <vt:lpstr>Pôdna makrofauna</vt:lpstr>
      <vt:lpstr>Kolobeh uhlíka</vt:lpstr>
      <vt:lpstr>Kolobeh dusíka</vt:lpstr>
      <vt:lpstr>Kolobeh S, P, K</vt:lpstr>
      <vt:lpstr>Pôdny humus</vt:lpstr>
      <vt:lpstr>Pôdny humus</vt:lpstr>
      <vt:lpstr>Procesy premeny organických látok v pôde</vt:lpstr>
      <vt:lpstr>Procesy premeny organických látok v pôde</vt:lpstr>
      <vt:lpstr>Vplyv podmienok</vt:lpstr>
      <vt:lpstr>Zloženie humusu</vt:lpstr>
      <vt:lpstr>Zloženie humusu</vt:lpstr>
      <vt:lpstr>Zloženie humusu</vt:lpstr>
      <vt:lpstr>Organominerálne zlúčeniny v pôde</vt:lpstr>
      <vt:lpstr>Ukazovatele humusu v pôde</vt:lpstr>
      <vt:lpstr>Funkcie humusu v pôde</vt:lpstr>
      <vt:lpstr>Spôsoby zvyšovania organickej zložky</vt:lpstr>
      <vt:lpstr>Chemické vlastnosti pôdy </vt:lpstr>
      <vt:lpstr>Chemické zloženie minerálneho podielu pôdy</vt:lpstr>
      <vt:lpstr>Pôdne koloidy</vt:lpstr>
      <vt:lpstr>Sorpčná schopnosť pôdy</vt:lpstr>
      <vt:lpstr>Pôdna reakcia</vt:lpstr>
      <vt:lpstr>Tlmivosť pôdy (prufovitosť)</vt:lpstr>
      <vt:lpstr>Oxidačno-redukčný potenciál pôdy</vt:lpstr>
      <vt:lpstr>Uhličitany v pôde</vt:lpstr>
      <vt:lpstr>Pôdny roztok</vt:lpstr>
      <vt:lpstr>Chemické zloženie pôdneho roztoku</vt:lpstr>
      <vt:lpstr>Vlastnosti pôdneho roztoku</vt:lpstr>
      <vt:lpstr>Pôdny roztok zasolených pôd</vt:lpstr>
      <vt:lpstr>Fyzikálne vlastnosti pôdy</vt:lpstr>
      <vt:lpstr>Priestorové usporiadanie pôdnej hmoty</vt:lpstr>
      <vt:lpstr>Merná hmotnosť pôdy</vt:lpstr>
      <vt:lpstr>Objemová hmotnosť pôdy</vt:lpstr>
      <vt:lpstr>Štruktúrnosť pôdy</vt:lpstr>
      <vt:lpstr>Hydrofyzikálne vlastnosti pôdy</vt:lpstr>
      <vt:lpstr>Hydrofyzikálne vlastnosti pôdy</vt:lpstr>
      <vt:lpstr>Vododržnosť</vt:lpstr>
      <vt:lpstr>Energetické kategórie pôdnej vody</vt:lpstr>
      <vt:lpstr>Energetické kategórie pôdnej vody</vt:lpstr>
      <vt:lpstr>Energetické kategórie pôdnej vody</vt:lpstr>
      <vt:lpstr>Energetické kategórie pôdnej vody</vt:lpstr>
      <vt:lpstr>Energetické kategórie pôdnej vody</vt:lpstr>
      <vt:lpstr>Pôdne hydrolimity</vt:lpstr>
      <vt:lpstr>Fyziologická účinnosť a prístupnosť pôdnej vody</vt:lpstr>
      <vt:lpstr>Priepustnosť pôdy pre vodu</vt:lpstr>
      <vt:lpstr>Vodný režim pôd</vt:lpstr>
      <vt:lpstr>Zdroje vody v pôde a evapotranspirácia</vt:lpstr>
      <vt:lpstr>Hlavné typy vodných režimov a ich charakteristika</vt:lpstr>
      <vt:lpstr>Pôdny vzduch</vt:lpstr>
      <vt:lpstr>Pôdny vzduch</vt:lpstr>
      <vt:lpstr>Vzdušný režim</vt:lpstr>
      <vt:lpstr>Tepelné vlastnosti</vt:lpstr>
      <vt:lpstr>Tepelný režim</vt:lpstr>
      <vt:lpstr>Tepelný režim</vt:lpstr>
      <vt:lpstr>Tepelný režim</vt:lpstr>
      <vt:lpstr>Farba pôdy</vt:lpstr>
      <vt:lpstr>Škvrnitosť</vt:lpstr>
      <vt:lpstr>Vlhkosť a konzistencia</vt:lpstr>
      <vt:lpstr>Vlhkosť a konzistencia</vt:lpstr>
      <vt:lpstr>Ďalšie fyzikálno-mechanické vlastnosti pôdy</vt:lpstr>
      <vt:lpstr>Ďalšie fyzikálno-mechanické vlastnosti pôdy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Geografia atmosféry  a hydrosféry</dc:title>
  <dc:creator>Jozef Šupinský</dc:creator>
  <cp:lastModifiedBy>Jozef Šupinský</cp:lastModifiedBy>
  <cp:revision>126</cp:revision>
  <dcterms:created xsi:type="dcterms:W3CDTF">2022-09-18T09:08:28Z</dcterms:created>
  <dcterms:modified xsi:type="dcterms:W3CDTF">2025-03-11T11:38:08Z</dcterms:modified>
</cp:coreProperties>
</file>