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8" r:id="rId1"/>
  </p:sldMasterIdLst>
  <p:sldIdLst>
    <p:sldId id="256" r:id="rId2"/>
    <p:sldId id="343" r:id="rId3"/>
    <p:sldId id="323" r:id="rId4"/>
    <p:sldId id="346" r:id="rId5"/>
    <p:sldId id="347" r:id="rId6"/>
    <p:sldId id="311" r:id="rId7"/>
    <p:sldId id="312" r:id="rId8"/>
    <p:sldId id="292" r:id="rId9"/>
    <p:sldId id="289" r:id="rId10"/>
    <p:sldId id="348" r:id="rId11"/>
    <p:sldId id="293" r:id="rId12"/>
    <p:sldId id="294" r:id="rId13"/>
    <p:sldId id="295" r:id="rId14"/>
    <p:sldId id="296" r:id="rId15"/>
    <p:sldId id="297" r:id="rId16"/>
    <p:sldId id="350" r:id="rId17"/>
    <p:sldId id="351" r:id="rId18"/>
    <p:sldId id="352" r:id="rId19"/>
    <p:sldId id="298" r:id="rId20"/>
    <p:sldId id="353" r:id="rId21"/>
    <p:sldId id="354" r:id="rId22"/>
    <p:sldId id="299" r:id="rId23"/>
    <p:sldId id="302" r:id="rId24"/>
    <p:sldId id="345" r:id="rId25"/>
    <p:sldId id="305" r:id="rId26"/>
    <p:sldId id="288" r:id="rId27"/>
    <p:sldId id="355" r:id="rId28"/>
    <p:sldId id="356" r:id="rId29"/>
    <p:sldId id="357" r:id="rId30"/>
    <p:sldId id="358" r:id="rId31"/>
    <p:sldId id="314" r:id="rId32"/>
    <p:sldId id="359" r:id="rId33"/>
    <p:sldId id="360" r:id="rId34"/>
    <p:sldId id="361" r:id="rId35"/>
    <p:sldId id="364" r:id="rId36"/>
    <p:sldId id="363" r:id="rId37"/>
    <p:sldId id="326" r:id="rId38"/>
    <p:sldId id="308" r:id="rId39"/>
    <p:sldId id="327" r:id="rId40"/>
    <p:sldId id="333" r:id="rId41"/>
    <p:sldId id="334" r:id="rId42"/>
    <p:sldId id="337" r:id="rId43"/>
    <p:sldId id="309" r:id="rId44"/>
    <p:sldId id="341" r:id="rId45"/>
    <p:sldId id="342" r:id="rId46"/>
    <p:sldId id="310" r:id="rId47"/>
    <p:sldId id="328" r:id="rId48"/>
    <p:sldId id="329" r:id="rId49"/>
    <p:sldId id="330" r:id="rId50"/>
    <p:sldId id="331" r:id="rId51"/>
    <p:sldId id="332" r:id="rId52"/>
    <p:sldId id="315" r:id="rId53"/>
    <p:sldId id="316" r:id="rId54"/>
    <p:sldId id="317" r:id="rId55"/>
    <p:sldId id="318" r:id="rId56"/>
    <p:sldId id="319" r:id="rId57"/>
    <p:sldId id="320" r:id="rId58"/>
    <p:sldId id="321" r:id="rId59"/>
    <p:sldId id="322" r:id="rId6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98"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redný štýl 2 - zvýrazneni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Svetlý štýl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353" autoAdjust="0"/>
    <p:restoredTop sz="94660"/>
  </p:normalViewPr>
  <p:slideViewPr>
    <p:cSldViewPr snapToGrid="0" showGuides="1">
      <p:cViewPr varScale="1">
        <p:scale>
          <a:sx n="155" d="100"/>
          <a:sy n="155" d="100"/>
        </p:scale>
        <p:origin x="360" y="150"/>
      </p:cViewPr>
      <p:guideLst>
        <p:guide orient="horz" pos="1298"/>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á snímka">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sk-SK"/>
              <a:t>Kliknutím upravte štýl predlohy nadpisu</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k-SK"/>
              <a:t>Kliknutím upravte štýl predlohy podnadpisu</a:t>
            </a:r>
            <a:endParaRPr lang="en-US" dirty="0"/>
          </a:p>
        </p:txBody>
      </p:sp>
      <p:sp>
        <p:nvSpPr>
          <p:cNvPr id="4" name="Date Placeholder 3"/>
          <p:cNvSpPr>
            <a:spLocks noGrp="1"/>
          </p:cNvSpPr>
          <p:nvPr>
            <p:ph type="dt" sz="half" idx="10"/>
          </p:nvPr>
        </p:nvSpPr>
        <p:spPr/>
        <p:txBody>
          <a:bodyPr/>
          <a:lstStyle/>
          <a:p>
            <a:fld id="{040142C4-5240-4E93-8775-A104028A75FC}" type="datetimeFigureOut">
              <a:rPr lang="sk-SK" smtClean="0"/>
              <a:t>17. 2. 2025</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8487370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atický obrázok s popisom">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sk-SK"/>
              <a:t>Kliknutím upravte štýl predlohy nadpisu</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sk-SK"/>
              <a:t>Kliknutím na ikonu pridáte obrázok</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a:t>Kliknite sem a upravte štýly predlohy textu</a:t>
            </a:r>
          </a:p>
        </p:txBody>
      </p:sp>
      <p:sp>
        <p:nvSpPr>
          <p:cNvPr id="5" name="Date Placeholder 4"/>
          <p:cNvSpPr>
            <a:spLocks noGrp="1"/>
          </p:cNvSpPr>
          <p:nvPr>
            <p:ph type="dt" sz="half" idx="10"/>
          </p:nvPr>
        </p:nvSpPr>
        <p:spPr/>
        <p:txBody>
          <a:bodyPr/>
          <a:lstStyle/>
          <a:p>
            <a:fld id="{040142C4-5240-4E93-8775-A104028A75FC}" type="datetimeFigureOut">
              <a:rPr lang="sk-SK" smtClean="0"/>
              <a:t>17. 2. 2025</a:t>
            </a:fld>
            <a:endParaRPr lang="sk-SK"/>
          </a:p>
        </p:txBody>
      </p:sp>
      <p:sp>
        <p:nvSpPr>
          <p:cNvPr id="6" name="Footer Placeholder 5"/>
          <p:cNvSpPr>
            <a:spLocks noGrp="1"/>
          </p:cNvSpPr>
          <p:nvPr>
            <p:ph type="ftr" sz="quarter" idx="11"/>
          </p:nvPr>
        </p:nvSpPr>
        <p:spPr/>
        <p:txBody>
          <a:bodyPr/>
          <a:lstStyle/>
          <a:p>
            <a:endParaRPr lang="sk-SK"/>
          </a:p>
        </p:txBody>
      </p:sp>
      <p:sp>
        <p:nvSpPr>
          <p:cNvPr id="7" name="Slide Number Placeholder 6"/>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10324766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Názov a popis">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sk-SK"/>
              <a:t>Kliknutím upravte štýl predlohy nadpisu</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a:t>Kliknite sem a upravte štýly predlohy textu</a:t>
            </a:r>
          </a:p>
        </p:txBody>
      </p:sp>
      <p:sp>
        <p:nvSpPr>
          <p:cNvPr id="4" name="Date Placeholder 3"/>
          <p:cNvSpPr>
            <a:spLocks noGrp="1"/>
          </p:cNvSpPr>
          <p:nvPr>
            <p:ph type="dt" sz="half" idx="10"/>
          </p:nvPr>
        </p:nvSpPr>
        <p:spPr/>
        <p:txBody>
          <a:bodyPr/>
          <a:lstStyle/>
          <a:p>
            <a:fld id="{040142C4-5240-4E93-8775-A104028A75FC}" type="datetimeFigureOut">
              <a:rPr lang="sk-SK" smtClean="0"/>
              <a:t>17. 2. 2025</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13733540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Ponuka s popisom">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sk-SK"/>
              <a:t>Kliknutím upravte štýl predlohy nadpisu</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sk-SK"/>
              <a:t>Kliknite sem a upravte štýly predlohy textu</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a:t>Kliknite sem a upravte štýly predlohy textu</a:t>
            </a:r>
          </a:p>
        </p:txBody>
      </p:sp>
      <p:sp>
        <p:nvSpPr>
          <p:cNvPr id="4" name="Date Placeholder 3"/>
          <p:cNvSpPr>
            <a:spLocks noGrp="1"/>
          </p:cNvSpPr>
          <p:nvPr>
            <p:ph type="dt" sz="half" idx="10"/>
          </p:nvPr>
        </p:nvSpPr>
        <p:spPr/>
        <p:txBody>
          <a:bodyPr/>
          <a:lstStyle/>
          <a:p>
            <a:fld id="{040142C4-5240-4E93-8775-A104028A75FC}" type="datetimeFigureOut">
              <a:rPr lang="sk-SK" smtClean="0"/>
              <a:t>17. 2. 2025</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1F21CC86-FD7F-4B68-B3FB-F80256CEA390}" type="slidenum">
              <a:rPr lang="sk-SK" smtClean="0"/>
              <a:t>‹#›</a:t>
            </a:fld>
            <a:endParaRPr lang="sk-SK"/>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15011097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Karta s názvom">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sk-SK"/>
              <a:t>Kliknutím upravte štýl predlohy nadpisu</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k-SK"/>
              <a:t>Kliknite sem a upravte štýly predlohy textu</a:t>
            </a:r>
          </a:p>
        </p:txBody>
      </p:sp>
      <p:sp>
        <p:nvSpPr>
          <p:cNvPr id="4" name="Date Placeholder 3"/>
          <p:cNvSpPr>
            <a:spLocks noGrp="1"/>
          </p:cNvSpPr>
          <p:nvPr>
            <p:ph type="dt" sz="half" idx="10"/>
          </p:nvPr>
        </p:nvSpPr>
        <p:spPr/>
        <p:txBody>
          <a:bodyPr/>
          <a:lstStyle/>
          <a:p>
            <a:fld id="{040142C4-5240-4E93-8775-A104028A75FC}" type="datetimeFigureOut">
              <a:rPr lang="sk-SK" smtClean="0"/>
              <a:t>17. 2. 2025</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21005144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Stĺpec">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sk-SK"/>
              <a:t>Kliknutím upravte štýl predlohy nadpisu</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Kliknite sem a upravte štýly predlohy textu</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a:t>Kliknite sem a upravte štýly predlohy textu</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Kliknite sem a upravte štýly predlohy textu</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a:t>Kliknite sem a upravte štýly predlohy textu</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Kliknite sem a upravte štýly predlohy textu</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a:t>Kliknite sem a upravte štýly predlohy textu</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040142C4-5240-4E93-8775-A104028A75FC}" type="datetimeFigureOut">
              <a:rPr lang="sk-SK" smtClean="0"/>
              <a:t>17. 2. 2025</a:t>
            </a:fld>
            <a:endParaRPr lang="sk-SK"/>
          </a:p>
        </p:txBody>
      </p:sp>
      <p:sp>
        <p:nvSpPr>
          <p:cNvPr id="4"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7094575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Stĺpec s obrázk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sk-SK"/>
              <a:t>Kliknutím upravte štýl predlohy nadpisu</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Kliknite sem a upravte štýly predlohy textu</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sk-SK"/>
              <a:t>Kliknutím na ikonu pridáte obrázok</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a:t>Kliknite sem a upravte štýly predlohy textu</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Kliknite sem a upravte štýly predlohy textu</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sk-SK"/>
              <a:t>Kliknutím na ikonu pridáte obrázok</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a:t>Kliknite sem a upravte štýly predlohy textu</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Kliknite sem a upravte štýly predlohy textu</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sk-SK"/>
              <a:t>Kliknutím na ikonu pridáte obrázok</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a:t>Kliknite sem a upravte štýly predlohy textu</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040142C4-5240-4E93-8775-A104028A75FC}" type="datetimeFigureOut">
              <a:rPr lang="sk-SK" smtClean="0"/>
              <a:t>17. 2. 2025</a:t>
            </a:fld>
            <a:endParaRPr lang="sk-SK"/>
          </a:p>
        </p:txBody>
      </p:sp>
      <p:sp>
        <p:nvSpPr>
          <p:cNvPr id="4"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26581961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Nadpis a zvislý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a:t>Kliknutím upravte štýl predlohy nadpisu</a:t>
            </a:r>
            <a:endParaRPr lang="en-US" dirty="0"/>
          </a:p>
        </p:txBody>
      </p:sp>
      <p:sp>
        <p:nvSpPr>
          <p:cNvPr id="3" name="Vertical Text Placeholder 2"/>
          <p:cNvSpPr>
            <a:spLocks noGrp="1"/>
          </p:cNvSpPr>
          <p:nvPr>
            <p:ph type="body" orient="vert" idx="1"/>
          </p:nvPr>
        </p:nvSpPr>
        <p:spPr/>
        <p:txBody>
          <a:bodyPr vert="eaVert" anchor="t" anchorCtr="0"/>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4" name="Date Placeholder 3"/>
          <p:cNvSpPr>
            <a:spLocks noGrp="1"/>
          </p:cNvSpPr>
          <p:nvPr>
            <p:ph type="dt" sz="half" idx="10"/>
          </p:nvPr>
        </p:nvSpPr>
        <p:spPr/>
        <p:txBody>
          <a:bodyPr/>
          <a:lstStyle/>
          <a:p>
            <a:fld id="{040142C4-5240-4E93-8775-A104028A75FC}" type="datetimeFigureOut">
              <a:rPr lang="sk-SK" smtClean="0"/>
              <a:t>17. 2. 2025</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33874520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Zvislý nadpis a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sk-SK"/>
              <a:t>Kliknutím upravte štýl predlohy nadpisu</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4" name="Date Placeholder 3"/>
          <p:cNvSpPr>
            <a:spLocks noGrp="1"/>
          </p:cNvSpPr>
          <p:nvPr>
            <p:ph type="dt" sz="half" idx="10"/>
          </p:nvPr>
        </p:nvSpPr>
        <p:spPr/>
        <p:txBody>
          <a:bodyPr/>
          <a:lstStyle/>
          <a:p>
            <a:fld id="{040142C4-5240-4E93-8775-A104028A75FC}" type="datetimeFigureOut">
              <a:rPr lang="sk-SK" smtClean="0"/>
              <a:t>17. 2. 2025</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17539985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a:t>Kliknutím upravte štýl predlohy nadpisu</a:t>
            </a:r>
            <a:endParaRPr lang="en-US" dirty="0"/>
          </a:p>
        </p:txBody>
      </p:sp>
      <p:sp>
        <p:nvSpPr>
          <p:cNvPr id="3" name="Content Placeholder 2"/>
          <p:cNvSpPr>
            <a:spLocks noGrp="1"/>
          </p:cNvSpPr>
          <p:nvPr>
            <p:ph idx="1"/>
          </p:nvPr>
        </p:nvSpPr>
        <p:spPr/>
        <p:txBody>
          <a:body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7" name="Date Placeholder 3"/>
          <p:cNvSpPr>
            <a:spLocks noGrp="1"/>
          </p:cNvSpPr>
          <p:nvPr>
            <p:ph type="dt" sz="half" idx="10"/>
          </p:nvPr>
        </p:nvSpPr>
        <p:spPr/>
        <p:txBody>
          <a:bodyPr/>
          <a:lstStyle/>
          <a:p>
            <a:fld id="{040142C4-5240-4E93-8775-A104028A75FC}" type="datetimeFigureOut">
              <a:rPr lang="sk-SK" smtClean="0"/>
              <a:t>17. 2. 2025</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4288427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Hlavička sekcie">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sk-SK"/>
              <a:t>Kliknutím upravte štýl predlohy nadpisu</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k-SK"/>
              <a:t>Kliknite sem a upravte štýly predlohy textu</a:t>
            </a:r>
          </a:p>
        </p:txBody>
      </p:sp>
      <p:sp>
        <p:nvSpPr>
          <p:cNvPr id="4" name="Date Placeholder 3"/>
          <p:cNvSpPr>
            <a:spLocks noGrp="1"/>
          </p:cNvSpPr>
          <p:nvPr>
            <p:ph type="dt" sz="half" idx="10"/>
          </p:nvPr>
        </p:nvSpPr>
        <p:spPr/>
        <p:txBody>
          <a:bodyPr/>
          <a:lstStyle/>
          <a:p>
            <a:fld id="{040142C4-5240-4E93-8775-A104028A75FC}" type="datetimeFigureOut">
              <a:rPr lang="sk-SK" smtClean="0"/>
              <a:t>17. 2. 2025</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14127505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a:t>Kliknutím upravte štýl predlohy nadpisu</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5" name="Date Placeholder 4"/>
          <p:cNvSpPr>
            <a:spLocks noGrp="1"/>
          </p:cNvSpPr>
          <p:nvPr>
            <p:ph type="dt" sz="half" idx="10"/>
          </p:nvPr>
        </p:nvSpPr>
        <p:spPr/>
        <p:txBody>
          <a:bodyPr/>
          <a:lstStyle/>
          <a:p>
            <a:fld id="{040142C4-5240-4E93-8775-A104028A75FC}" type="datetimeFigureOut">
              <a:rPr lang="sk-SK" smtClean="0"/>
              <a:t>17. 2. 2025</a:t>
            </a:fld>
            <a:endParaRPr lang="sk-SK"/>
          </a:p>
        </p:txBody>
      </p:sp>
      <p:sp>
        <p:nvSpPr>
          <p:cNvPr id="6" name="Footer Placeholder 5"/>
          <p:cNvSpPr>
            <a:spLocks noGrp="1"/>
          </p:cNvSpPr>
          <p:nvPr>
            <p:ph type="ftr" sz="quarter" idx="11"/>
          </p:nvPr>
        </p:nvSpPr>
        <p:spPr/>
        <p:txBody>
          <a:bodyPr/>
          <a:lstStyle/>
          <a:p>
            <a:endParaRPr lang="sk-SK"/>
          </a:p>
        </p:txBody>
      </p:sp>
      <p:sp>
        <p:nvSpPr>
          <p:cNvPr id="7" name="Slide Number Placeholder 6"/>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32613236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ani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sk-SK"/>
              <a:t>Kliknutím upravte štýl predlohy nadpisu</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Kliknite sem a upravte štýly predlohy textu</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Kliknite sem a upravte štýly predlohy textu</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7" name="Date Placeholder 6"/>
          <p:cNvSpPr>
            <a:spLocks noGrp="1"/>
          </p:cNvSpPr>
          <p:nvPr>
            <p:ph type="dt" sz="half" idx="10"/>
          </p:nvPr>
        </p:nvSpPr>
        <p:spPr/>
        <p:txBody>
          <a:bodyPr/>
          <a:lstStyle/>
          <a:p>
            <a:fld id="{040142C4-5240-4E93-8775-A104028A75FC}" type="datetimeFigureOut">
              <a:rPr lang="sk-SK" smtClean="0"/>
              <a:t>17. 2. 2025</a:t>
            </a:fld>
            <a:endParaRPr lang="sk-SK"/>
          </a:p>
        </p:txBody>
      </p:sp>
      <p:sp>
        <p:nvSpPr>
          <p:cNvPr id="8" name="Footer Placeholder 7"/>
          <p:cNvSpPr>
            <a:spLocks noGrp="1"/>
          </p:cNvSpPr>
          <p:nvPr>
            <p:ph type="ftr" sz="quarter" idx="11"/>
          </p:nvPr>
        </p:nvSpPr>
        <p:spPr/>
        <p:txBody>
          <a:bodyPr/>
          <a:lstStyle/>
          <a:p>
            <a:endParaRPr lang="sk-SK"/>
          </a:p>
        </p:txBody>
      </p:sp>
      <p:sp>
        <p:nvSpPr>
          <p:cNvPr id="9" name="Slide Number Placeholder 8"/>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528857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Len nadpi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a:t>Kliknutím upravte štýl predlohy nadpisu</a:t>
            </a:r>
            <a:endParaRPr lang="en-US" dirty="0"/>
          </a:p>
        </p:txBody>
      </p:sp>
      <p:sp>
        <p:nvSpPr>
          <p:cNvPr id="7" name="Date Placeholder 2"/>
          <p:cNvSpPr>
            <a:spLocks noGrp="1"/>
          </p:cNvSpPr>
          <p:nvPr>
            <p:ph type="dt" sz="half" idx="10"/>
          </p:nvPr>
        </p:nvSpPr>
        <p:spPr/>
        <p:txBody>
          <a:bodyPr/>
          <a:lstStyle/>
          <a:p>
            <a:fld id="{040142C4-5240-4E93-8775-A104028A75FC}" type="datetimeFigureOut">
              <a:rPr lang="sk-SK" smtClean="0"/>
              <a:t>17. 2. 2025</a:t>
            </a:fld>
            <a:endParaRPr lang="sk-SK"/>
          </a:p>
        </p:txBody>
      </p:sp>
      <p:sp>
        <p:nvSpPr>
          <p:cNvPr id="5" name="Footer Placeholder 3"/>
          <p:cNvSpPr>
            <a:spLocks noGrp="1"/>
          </p:cNvSpPr>
          <p:nvPr>
            <p:ph type="ftr" sz="quarter" idx="11"/>
          </p:nvPr>
        </p:nvSpPr>
        <p:spPr/>
        <p:txBody>
          <a:bodyPr/>
          <a:lstStyle/>
          <a:p>
            <a:endParaRPr lang="sk-SK"/>
          </a:p>
        </p:txBody>
      </p:sp>
      <p:sp>
        <p:nvSpPr>
          <p:cNvPr id="6" name="Slide Number Placeholder 4"/>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35368163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a">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040142C4-5240-4E93-8775-A104028A75FC}" type="datetimeFigureOut">
              <a:rPr lang="sk-SK" smtClean="0"/>
              <a:t>17. 2. 2025</a:t>
            </a:fld>
            <a:endParaRPr lang="sk-SK"/>
          </a:p>
        </p:txBody>
      </p:sp>
      <p:sp>
        <p:nvSpPr>
          <p:cNvPr id="5" name="Footer Placeholder 2"/>
          <p:cNvSpPr>
            <a:spLocks noGrp="1"/>
          </p:cNvSpPr>
          <p:nvPr>
            <p:ph type="ftr" sz="quarter" idx="11"/>
          </p:nvPr>
        </p:nvSpPr>
        <p:spPr/>
        <p:txBody>
          <a:bodyPr/>
          <a:lstStyle/>
          <a:p>
            <a:endParaRPr lang="sk-SK"/>
          </a:p>
        </p:txBody>
      </p:sp>
      <p:sp>
        <p:nvSpPr>
          <p:cNvPr id="6" name="Slide Number Placeholder 3"/>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37988846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popisom">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sk-SK"/>
              <a:t>Kliknutím upravte štýl predlohy nadpisu</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a:t>Kliknite sem a upravte štýly predlohy textu</a:t>
            </a:r>
          </a:p>
        </p:txBody>
      </p:sp>
      <p:sp>
        <p:nvSpPr>
          <p:cNvPr id="7" name="Date Placeholder 4"/>
          <p:cNvSpPr>
            <a:spLocks noGrp="1"/>
          </p:cNvSpPr>
          <p:nvPr>
            <p:ph type="dt" sz="half" idx="10"/>
          </p:nvPr>
        </p:nvSpPr>
        <p:spPr/>
        <p:txBody>
          <a:bodyPr/>
          <a:lstStyle/>
          <a:p>
            <a:fld id="{040142C4-5240-4E93-8775-A104028A75FC}" type="datetimeFigureOut">
              <a:rPr lang="sk-SK" smtClean="0"/>
              <a:t>17. 2. 2025</a:t>
            </a:fld>
            <a:endParaRPr lang="sk-SK"/>
          </a:p>
        </p:txBody>
      </p:sp>
      <p:sp>
        <p:nvSpPr>
          <p:cNvPr id="5" name="Footer Placeholder 5"/>
          <p:cNvSpPr>
            <a:spLocks noGrp="1"/>
          </p:cNvSpPr>
          <p:nvPr>
            <p:ph type="ftr" sz="quarter" idx="11"/>
          </p:nvPr>
        </p:nvSpPr>
        <p:spPr/>
        <p:txBody>
          <a:bodyPr/>
          <a:lstStyle/>
          <a:p>
            <a:endParaRPr lang="sk-SK"/>
          </a:p>
        </p:txBody>
      </p:sp>
      <p:sp>
        <p:nvSpPr>
          <p:cNvPr id="6" name="Slide Number Placeholder 6"/>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1185242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ok s popisom">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sk-SK"/>
              <a:t>Kliknutím upravte štýl predlohy nadpisu</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sk-SK"/>
              <a:t>Kliknutím na ikonu pridáte obrázok</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a:t>Kliknite sem a upravte štýly predlohy textu</a:t>
            </a:r>
          </a:p>
        </p:txBody>
      </p:sp>
      <p:sp>
        <p:nvSpPr>
          <p:cNvPr id="5" name="Date Placeholder 4"/>
          <p:cNvSpPr>
            <a:spLocks noGrp="1"/>
          </p:cNvSpPr>
          <p:nvPr>
            <p:ph type="dt" sz="half" idx="10"/>
          </p:nvPr>
        </p:nvSpPr>
        <p:spPr/>
        <p:txBody>
          <a:bodyPr/>
          <a:lstStyle/>
          <a:p>
            <a:fld id="{040142C4-5240-4E93-8775-A104028A75FC}" type="datetimeFigureOut">
              <a:rPr lang="sk-SK" smtClean="0"/>
              <a:t>17. 2. 2025</a:t>
            </a:fld>
            <a:endParaRPr lang="sk-SK"/>
          </a:p>
        </p:txBody>
      </p:sp>
      <p:sp>
        <p:nvSpPr>
          <p:cNvPr id="6" name="Footer Placeholder 5"/>
          <p:cNvSpPr>
            <a:spLocks noGrp="1"/>
          </p:cNvSpPr>
          <p:nvPr>
            <p:ph type="ftr" sz="quarter" idx="11"/>
          </p:nvPr>
        </p:nvSpPr>
        <p:spPr/>
        <p:txBody>
          <a:bodyPr/>
          <a:lstStyle/>
          <a:p>
            <a:endParaRPr lang="sk-SK"/>
          </a:p>
        </p:txBody>
      </p:sp>
      <p:sp>
        <p:nvSpPr>
          <p:cNvPr id="7" name="Slide Number Placeholder 6"/>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1617850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sk-SK"/>
              <a:t>Kliknutím upravte štýl predlohy nadpisu</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040142C4-5240-4E93-8775-A104028A75FC}" type="datetimeFigureOut">
              <a:rPr lang="sk-SK" smtClean="0"/>
              <a:t>17. 2. 2025</a:t>
            </a:fld>
            <a:endParaRPr lang="sk-SK"/>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sk-SK"/>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1F21CC86-FD7F-4B68-B3FB-F80256CEA390}" type="slidenum">
              <a:rPr lang="sk-SK" smtClean="0"/>
              <a:t>‹#›</a:t>
            </a:fld>
            <a:endParaRPr lang="sk-SK"/>
          </a:p>
        </p:txBody>
      </p:sp>
    </p:spTree>
    <p:extLst>
      <p:ext uri="{BB962C8B-B14F-4D97-AF65-F5344CB8AC3E}">
        <p14:creationId xmlns:p14="http://schemas.microsoft.com/office/powerpoint/2010/main" val="3096097206"/>
      </p:ext>
    </p:extLst>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 id="2147483727" r:id="rId9"/>
    <p:sldLayoutId id="2147483728" r:id="rId10"/>
    <p:sldLayoutId id="2147483729" r:id="rId11"/>
    <p:sldLayoutId id="2147483730" r:id="rId12"/>
    <p:sldLayoutId id="2147483731" r:id="rId13"/>
    <p:sldLayoutId id="2147483732" r:id="rId14"/>
    <p:sldLayoutId id="2147483733" r:id="rId15"/>
    <p:sldLayoutId id="2147483734" r:id="rId16"/>
    <p:sldLayoutId id="2147483735"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emf"/><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0.emf"/><Relationship Id="rId7" Type="http://schemas.openxmlformats.org/officeDocument/2006/relationships/image" Target="../media/image32.png"/><Relationship Id="rId2" Type="http://schemas.openxmlformats.org/officeDocument/2006/relationships/image" Target="../media/image29.emf"/><Relationship Id="rId1" Type="http://schemas.openxmlformats.org/officeDocument/2006/relationships/slideLayout" Target="../slideLayouts/slideLayout2.xml"/><Relationship Id="rId6" Type="http://schemas.openxmlformats.org/officeDocument/2006/relationships/oleObject" Target="../embeddings/oleObject2.bin"/><Relationship Id="rId5" Type="http://schemas.openxmlformats.org/officeDocument/2006/relationships/image" Target="../media/image31.png"/><Relationship Id="rId4" Type="http://schemas.openxmlformats.org/officeDocument/2006/relationships/oleObject" Target="../embeddings/oleObject1.bin"/></Relationships>
</file>

<file path=ppt/slides/_rels/slide3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oleObject" Target="../embeddings/oleObject3.bin"/><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oleObject" Target="../embeddings/oleObject4.bin"/><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4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 Id="rId4" Type="http://schemas.openxmlformats.org/officeDocument/2006/relationships/image" Target="../media/image47.jpg"/></Relationships>
</file>

<file path=ppt/slides/_rels/slide45.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jpeg"/><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52.png"/></Relationships>
</file>

<file path=ppt/slides/_rels/slide4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A81905-F480-46A4-BC10-215D24EA1A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2" name="Nadpis 1">
            <a:extLst>
              <a:ext uri="{FF2B5EF4-FFF2-40B4-BE49-F238E27FC236}">
                <a16:creationId xmlns:a16="http://schemas.microsoft.com/office/drawing/2014/main" id="{65BEB97A-F669-D357-E728-A0692B908C56}"/>
              </a:ext>
            </a:extLst>
          </p:cNvPr>
          <p:cNvSpPr>
            <a:spLocks noGrp="1"/>
          </p:cNvSpPr>
          <p:nvPr>
            <p:ph type="ctrTitle"/>
          </p:nvPr>
        </p:nvSpPr>
        <p:spPr>
          <a:xfrm>
            <a:off x="5192793" y="2678668"/>
            <a:ext cx="5930819" cy="2029256"/>
          </a:xfrm>
        </p:spPr>
        <p:txBody>
          <a:bodyPr>
            <a:normAutofit fontScale="90000"/>
          </a:bodyPr>
          <a:lstStyle/>
          <a:p>
            <a:pPr algn="ctr">
              <a:lnSpc>
                <a:spcPct val="90000"/>
              </a:lnSpc>
            </a:pPr>
            <a:r>
              <a:rPr lang="sk-SK" sz="6100" b="1" dirty="0">
                <a:solidFill>
                  <a:srgbClr val="EBEBEB"/>
                </a:solidFill>
                <a:effectLst>
                  <a:outerShdw blurRad="38100" dist="38100" dir="2700000" algn="tl">
                    <a:srgbClr val="000000">
                      <a:alpha val="43137"/>
                    </a:srgbClr>
                  </a:outerShdw>
                </a:effectLst>
              </a:rPr>
              <a:t>2. </a:t>
            </a:r>
            <a:r>
              <a:rPr lang="en-GB" sz="6100" b="1" dirty="0">
                <a:solidFill>
                  <a:srgbClr val="EBEBEB"/>
                </a:solidFill>
                <a:effectLst>
                  <a:outerShdw blurRad="38100" dist="38100" dir="2700000" algn="tl">
                    <a:srgbClr val="000000">
                      <a:alpha val="43137"/>
                    </a:srgbClr>
                  </a:outerShdw>
                </a:effectLst>
              </a:rPr>
              <a:t>P</a:t>
            </a:r>
            <a:r>
              <a:rPr lang="sk-SK" sz="6100" b="1" dirty="0" err="1">
                <a:solidFill>
                  <a:srgbClr val="EBEBEB"/>
                </a:solidFill>
                <a:effectLst>
                  <a:outerShdw blurRad="38100" dist="38100" dir="2700000" algn="tl">
                    <a:srgbClr val="000000">
                      <a:alpha val="43137"/>
                    </a:srgbClr>
                  </a:outerShdw>
                </a:effectLst>
              </a:rPr>
              <a:t>ôdotvorné</a:t>
            </a:r>
            <a:r>
              <a:rPr lang="sk-SK" sz="6100" b="1" dirty="0">
                <a:solidFill>
                  <a:srgbClr val="EBEBEB"/>
                </a:solidFill>
                <a:effectLst>
                  <a:outerShdw blurRad="38100" dist="38100" dir="2700000" algn="tl">
                    <a:srgbClr val="000000">
                      <a:alpha val="43137"/>
                    </a:srgbClr>
                  </a:outerShdw>
                </a:effectLst>
              </a:rPr>
              <a:t> procesy </a:t>
            </a:r>
            <a:r>
              <a:rPr lang="en-GB" sz="6100" b="1" dirty="0">
                <a:solidFill>
                  <a:srgbClr val="EBEBEB"/>
                </a:solidFill>
                <a:effectLst>
                  <a:outerShdw blurRad="38100" dist="38100" dir="2700000" algn="tl">
                    <a:srgbClr val="000000">
                      <a:alpha val="43137"/>
                    </a:srgbClr>
                  </a:outerShdw>
                </a:effectLst>
              </a:rPr>
              <a:t>a z</a:t>
            </a:r>
            <a:r>
              <a:rPr lang="sk-SK" sz="6100" b="1" dirty="0" err="1">
                <a:solidFill>
                  <a:srgbClr val="EBEBEB"/>
                </a:solidFill>
                <a:effectLst>
                  <a:outerShdw blurRad="38100" dist="38100" dir="2700000" algn="tl">
                    <a:srgbClr val="000000">
                      <a:alpha val="43137"/>
                    </a:srgbClr>
                  </a:outerShdw>
                </a:effectLst>
              </a:rPr>
              <a:t>loženie</a:t>
            </a:r>
            <a:r>
              <a:rPr lang="sk-SK" sz="6100" b="1" dirty="0">
                <a:solidFill>
                  <a:srgbClr val="EBEBEB"/>
                </a:solidFill>
                <a:effectLst>
                  <a:outerShdw blurRad="38100" dist="38100" dir="2700000" algn="tl">
                    <a:srgbClr val="000000">
                      <a:alpha val="43137"/>
                    </a:srgbClr>
                  </a:outerShdw>
                </a:effectLst>
              </a:rPr>
              <a:t> pôdy</a:t>
            </a:r>
          </a:p>
        </p:txBody>
      </p:sp>
      <p:sp>
        <p:nvSpPr>
          <p:cNvPr id="11" name="Freeform 8">
            <a:extLst>
              <a:ext uri="{FF2B5EF4-FFF2-40B4-BE49-F238E27FC236}">
                <a16:creationId xmlns:a16="http://schemas.microsoft.com/office/drawing/2014/main" id="{36FD4D9D-3784-41E8-8405-A42B72F513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135692" y="-1"/>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bg1">
              <a:alpha val="20000"/>
            </a:schemeClr>
          </a:solidFill>
          <a:ln>
            <a:noFill/>
          </a:ln>
        </p:spPr>
        <p:txBody>
          <a:bodyPr rtlCol="0" anchor="ctr"/>
          <a:lstStyle/>
          <a:p>
            <a:pPr algn="ctr"/>
            <a:endParaRPr lang="en-US"/>
          </a:p>
        </p:txBody>
      </p:sp>
      <p:sp useBgFill="1">
        <p:nvSpPr>
          <p:cNvPr id="13" name="Freeform: Shape 12">
            <a:extLst>
              <a:ext uri="{FF2B5EF4-FFF2-40B4-BE49-F238E27FC236}">
                <a16:creationId xmlns:a16="http://schemas.microsoft.com/office/drawing/2014/main" id="{09811DF6-66E4-43D5-B564-3151796531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481964" cy="6858000"/>
          </a:xfrm>
          <a:custGeom>
            <a:avLst/>
            <a:gdLst>
              <a:gd name="connsiteX0" fmla="*/ 3137249 w 4481964"/>
              <a:gd name="connsiteY0" fmla="*/ 0 h 6858000"/>
              <a:gd name="connsiteX1" fmla="*/ 4480787 w 4481964"/>
              <a:gd name="connsiteY1" fmla="*/ 0 h 6858000"/>
              <a:gd name="connsiteX2" fmla="*/ 4455742 w 4481964"/>
              <a:gd name="connsiteY2" fmla="*/ 155676 h 6858000"/>
              <a:gd name="connsiteX3" fmla="*/ 4431873 w 4481964"/>
              <a:gd name="connsiteY3" fmla="*/ 310667 h 6858000"/>
              <a:gd name="connsiteX4" fmla="*/ 4408509 w 4481964"/>
              <a:gd name="connsiteY4" fmla="*/ 466344 h 6858000"/>
              <a:gd name="connsiteX5" fmla="*/ 4388506 w 4481964"/>
              <a:gd name="connsiteY5" fmla="*/ 622706 h 6858000"/>
              <a:gd name="connsiteX6" fmla="*/ 4368335 w 4481964"/>
              <a:gd name="connsiteY6" fmla="*/ 778383 h 6858000"/>
              <a:gd name="connsiteX7" fmla="*/ 4349509 w 4481964"/>
              <a:gd name="connsiteY7" fmla="*/ 934745 h 6858000"/>
              <a:gd name="connsiteX8" fmla="*/ 4333373 w 4481964"/>
              <a:gd name="connsiteY8" fmla="*/ 1089050 h 6858000"/>
              <a:gd name="connsiteX9" fmla="*/ 4318077 w 4481964"/>
              <a:gd name="connsiteY9" fmla="*/ 1245413 h 6858000"/>
              <a:gd name="connsiteX10" fmla="*/ 4304125 w 4481964"/>
              <a:gd name="connsiteY10" fmla="*/ 1401089 h 6858000"/>
              <a:gd name="connsiteX11" fmla="*/ 4292023 w 4481964"/>
              <a:gd name="connsiteY11" fmla="*/ 1554023 h 6858000"/>
              <a:gd name="connsiteX12" fmla="*/ 4279920 w 4481964"/>
              <a:gd name="connsiteY12" fmla="*/ 1709013 h 6858000"/>
              <a:gd name="connsiteX13" fmla="*/ 4269835 w 4481964"/>
              <a:gd name="connsiteY13" fmla="*/ 1861947 h 6858000"/>
              <a:gd name="connsiteX14" fmla="*/ 4261935 w 4481964"/>
              <a:gd name="connsiteY14" fmla="*/ 2014880 h 6858000"/>
              <a:gd name="connsiteX15" fmla="*/ 4253698 w 4481964"/>
              <a:gd name="connsiteY15" fmla="*/ 2167128 h 6858000"/>
              <a:gd name="connsiteX16" fmla="*/ 4246807 w 4481964"/>
              <a:gd name="connsiteY16" fmla="*/ 2318004 h 6858000"/>
              <a:gd name="connsiteX17" fmla="*/ 4241932 w 4481964"/>
              <a:gd name="connsiteY17" fmla="*/ 2467508 h 6858000"/>
              <a:gd name="connsiteX18" fmla="*/ 4237730 w 4481964"/>
              <a:gd name="connsiteY18" fmla="*/ 2617013 h 6858000"/>
              <a:gd name="connsiteX19" fmla="*/ 4233696 w 4481964"/>
              <a:gd name="connsiteY19" fmla="*/ 2765145 h 6858000"/>
              <a:gd name="connsiteX20" fmla="*/ 4231847 w 4481964"/>
              <a:gd name="connsiteY20" fmla="*/ 2911221 h 6858000"/>
              <a:gd name="connsiteX21" fmla="*/ 4229830 w 4481964"/>
              <a:gd name="connsiteY21" fmla="*/ 3057296 h 6858000"/>
              <a:gd name="connsiteX22" fmla="*/ 4228821 w 4481964"/>
              <a:gd name="connsiteY22" fmla="*/ 3201314 h 6858000"/>
              <a:gd name="connsiteX23" fmla="*/ 4229830 w 4481964"/>
              <a:gd name="connsiteY23" fmla="*/ 3343960 h 6858000"/>
              <a:gd name="connsiteX24" fmla="*/ 4229830 w 4481964"/>
              <a:gd name="connsiteY24" fmla="*/ 3485235 h 6858000"/>
              <a:gd name="connsiteX25" fmla="*/ 4231847 w 4481964"/>
              <a:gd name="connsiteY25" fmla="*/ 3625138 h 6858000"/>
              <a:gd name="connsiteX26" fmla="*/ 4234872 w 4481964"/>
              <a:gd name="connsiteY26" fmla="*/ 3762298 h 6858000"/>
              <a:gd name="connsiteX27" fmla="*/ 4237730 w 4481964"/>
              <a:gd name="connsiteY27" fmla="*/ 3898087 h 6858000"/>
              <a:gd name="connsiteX28" fmla="*/ 4240924 w 4481964"/>
              <a:gd name="connsiteY28" fmla="*/ 4031132 h 6858000"/>
              <a:gd name="connsiteX29" fmla="*/ 4245798 w 4481964"/>
              <a:gd name="connsiteY29" fmla="*/ 4163491 h 6858000"/>
              <a:gd name="connsiteX30" fmla="*/ 4251009 w 4481964"/>
              <a:gd name="connsiteY30" fmla="*/ 4293793 h 6858000"/>
              <a:gd name="connsiteX31" fmla="*/ 4255715 w 4481964"/>
              <a:gd name="connsiteY31" fmla="*/ 4421352 h 6858000"/>
              <a:gd name="connsiteX32" fmla="*/ 4268995 w 4481964"/>
              <a:gd name="connsiteY32" fmla="*/ 4670298 h 6858000"/>
              <a:gd name="connsiteX33" fmla="*/ 4283114 w 4481964"/>
              <a:gd name="connsiteY33" fmla="*/ 4908956 h 6858000"/>
              <a:gd name="connsiteX34" fmla="*/ 4297906 w 4481964"/>
              <a:gd name="connsiteY34" fmla="*/ 5138013 h 6858000"/>
              <a:gd name="connsiteX35" fmla="*/ 4314211 w 4481964"/>
              <a:gd name="connsiteY35" fmla="*/ 5354726 h 6858000"/>
              <a:gd name="connsiteX36" fmla="*/ 4331188 w 4481964"/>
              <a:gd name="connsiteY36" fmla="*/ 5561838 h 6858000"/>
              <a:gd name="connsiteX37" fmla="*/ 4349509 w 4481964"/>
              <a:gd name="connsiteY37" fmla="*/ 5753862 h 6858000"/>
              <a:gd name="connsiteX38" fmla="*/ 4367495 w 4481964"/>
              <a:gd name="connsiteY38" fmla="*/ 5934227 h 6858000"/>
              <a:gd name="connsiteX39" fmla="*/ 4385480 w 4481964"/>
              <a:gd name="connsiteY39" fmla="*/ 6100191 h 6858000"/>
              <a:gd name="connsiteX40" fmla="*/ 4402457 w 4481964"/>
              <a:gd name="connsiteY40" fmla="*/ 6252438 h 6858000"/>
              <a:gd name="connsiteX41" fmla="*/ 4418594 w 4481964"/>
              <a:gd name="connsiteY41" fmla="*/ 6387541 h 6858000"/>
              <a:gd name="connsiteX42" fmla="*/ 4433890 w 4481964"/>
              <a:gd name="connsiteY42" fmla="*/ 6509613 h 6858000"/>
              <a:gd name="connsiteX43" fmla="*/ 4446665 w 4481964"/>
              <a:gd name="connsiteY43" fmla="*/ 6612483 h 6858000"/>
              <a:gd name="connsiteX44" fmla="*/ 4458767 w 4481964"/>
              <a:gd name="connsiteY44" fmla="*/ 6698894 h 6858000"/>
              <a:gd name="connsiteX45" fmla="*/ 4476081 w 4481964"/>
              <a:gd name="connsiteY45" fmla="*/ 6817538 h 6858000"/>
              <a:gd name="connsiteX46" fmla="*/ 4481964 w 4481964"/>
              <a:gd name="connsiteY46" fmla="*/ 6858000 h 6858000"/>
              <a:gd name="connsiteX47" fmla="*/ 3577807 w 4481964"/>
              <a:gd name="connsiteY47" fmla="*/ 6858000 h 6858000"/>
              <a:gd name="connsiteX48" fmla="*/ 3577807 w 4481964"/>
              <a:gd name="connsiteY48" fmla="*/ 6858000 h 6858000"/>
              <a:gd name="connsiteX49" fmla="*/ 0 w 4481964"/>
              <a:gd name="connsiteY49" fmla="*/ 6858000 h 6858000"/>
              <a:gd name="connsiteX50" fmla="*/ 0 w 4481964"/>
              <a:gd name="connsiteY50" fmla="*/ 0 h 6858000"/>
              <a:gd name="connsiteX51" fmla="*/ 3137249 w 4481964"/>
              <a:gd name="connsiteY5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4481964" h="6858000">
                <a:moveTo>
                  <a:pt x="3137249" y="0"/>
                </a:moveTo>
                <a:lnTo>
                  <a:pt x="4480787" y="0"/>
                </a:lnTo>
                <a:lnTo>
                  <a:pt x="4455742" y="155676"/>
                </a:lnTo>
                <a:lnTo>
                  <a:pt x="4431873" y="310667"/>
                </a:lnTo>
                <a:lnTo>
                  <a:pt x="4408509" y="466344"/>
                </a:lnTo>
                <a:lnTo>
                  <a:pt x="4388506" y="622706"/>
                </a:lnTo>
                <a:lnTo>
                  <a:pt x="4368335" y="778383"/>
                </a:lnTo>
                <a:lnTo>
                  <a:pt x="4349509" y="934745"/>
                </a:lnTo>
                <a:lnTo>
                  <a:pt x="4333373" y="1089050"/>
                </a:lnTo>
                <a:lnTo>
                  <a:pt x="4318077" y="1245413"/>
                </a:lnTo>
                <a:lnTo>
                  <a:pt x="4304125" y="1401089"/>
                </a:lnTo>
                <a:lnTo>
                  <a:pt x="4292023" y="1554023"/>
                </a:lnTo>
                <a:lnTo>
                  <a:pt x="4279920" y="1709013"/>
                </a:lnTo>
                <a:lnTo>
                  <a:pt x="4269835" y="1861947"/>
                </a:lnTo>
                <a:lnTo>
                  <a:pt x="4261935" y="2014880"/>
                </a:lnTo>
                <a:lnTo>
                  <a:pt x="4253698" y="2167128"/>
                </a:lnTo>
                <a:lnTo>
                  <a:pt x="4246807" y="2318004"/>
                </a:lnTo>
                <a:lnTo>
                  <a:pt x="4241932" y="2467508"/>
                </a:lnTo>
                <a:lnTo>
                  <a:pt x="4237730" y="2617013"/>
                </a:lnTo>
                <a:lnTo>
                  <a:pt x="4233696" y="2765145"/>
                </a:lnTo>
                <a:lnTo>
                  <a:pt x="4231847" y="2911221"/>
                </a:lnTo>
                <a:lnTo>
                  <a:pt x="4229830" y="3057296"/>
                </a:lnTo>
                <a:lnTo>
                  <a:pt x="4228821" y="3201314"/>
                </a:lnTo>
                <a:lnTo>
                  <a:pt x="4229830" y="3343960"/>
                </a:lnTo>
                <a:lnTo>
                  <a:pt x="4229830" y="3485235"/>
                </a:lnTo>
                <a:lnTo>
                  <a:pt x="4231847" y="3625138"/>
                </a:lnTo>
                <a:lnTo>
                  <a:pt x="4234872" y="3762298"/>
                </a:lnTo>
                <a:lnTo>
                  <a:pt x="4237730" y="3898087"/>
                </a:lnTo>
                <a:lnTo>
                  <a:pt x="4240924" y="4031132"/>
                </a:lnTo>
                <a:lnTo>
                  <a:pt x="4245798" y="4163491"/>
                </a:lnTo>
                <a:lnTo>
                  <a:pt x="4251009" y="4293793"/>
                </a:lnTo>
                <a:lnTo>
                  <a:pt x="4255715" y="4421352"/>
                </a:lnTo>
                <a:lnTo>
                  <a:pt x="4268995" y="4670298"/>
                </a:lnTo>
                <a:lnTo>
                  <a:pt x="4283114" y="4908956"/>
                </a:lnTo>
                <a:lnTo>
                  <a:pt x="4297906" y="5138013"/>
                </a:lnTo>
                <a:lnTo>
                  <a:pt x="4314211" y="5354726"/>
                </a:lnTo>
                <a:lnTo>
                  <a:pt x="4331188" y="5561838"/>
                </a:lnTo>
                <a:lnTo>
                  <a:pt x="4349509" y="5753862"/>
                </a:lnTo>
                <a:lnTo>
                  <a:pt x="4367495" y="5934227"/>
                </a:lnTo>
                <a:lnTo>
                  <a:pt x="4385480" y="6100191"/>
                </a:lnTo>
                <a:lnTo>
                  <a:pt x="4402457" y="6252438"/>
                </a:lnTo>
                <a:lnTo>
                  <a:pt x="4418594" y="6387541"/>
                </a:lnTo>
                <a:lnTo>
                  <a:pt x="4433890" y="6509613"/>
                </a:lnTo>
                <a:lnTo>
                  <a:pt x="4446665" y="6612483"/>
                </a:lnTo>
                <a:lnTo>
                  <a:pt x="4458767" y="6698894"/>
                </a:lnTo>
                <a:lnTo>
                  <a:pt x="4476081" y="6817538"/>
                </a:lnTo>
                <a:lnTo>
                  <a:pt x="4481964" y="6858000"/>
                </a:lnTo>
                <a:lnTo>
                  <a:pt x="3577807" y="6858000"/>
                </a:lnTo>
                <a:lnTo>
                  <a:pt x="3577807" y="6858000"/>
                </a:lnTo>
                <a:lnTo>
                  <a:pt x="0" y="6858000"/>
                </a:lnTo>
                <a:lnTo>
                  <a:pt x="0" y="0"/>
                </a:lnTo>
                <a:lnTo>
                  <a:pt x="3137249"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Rectangle 14">
            <a:extLst>
              <a:ext uri="{FF2B5EF4-FFF2-40B4-BE49-F238E27FC236}">
                <a16:creationId xmlns:a16="http://schemas.microsoft.com/office/drawing/2014/main" id="{60817A52-B891-4228-A61E-0C0A57632D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sk-SK"/>
          </a:p>
        </p:txBody>
      </p:sp>
      <p:sp>
        <p:nvSpPr>
          <p:cNvPr id="4" name="BlokTextu 3">
            <a:extLst>
              <a:ext uri="{FF2B5EF4-FFF2-40B4-BE49-F238E27FC236}">
                <a16:creationId xmlns:a16="http://schemas.microsoft.com/office/drawing/2014/main" id="{D0E2AA1F-BC88-CFDA-D2FD-1C20D187620C}"/>
              </a:ext>
            </a:extLst>
          </p:cNvPr>
          <p:cNvSpPr txBox="1"/>
          <p:nvPr/>
        </p:nvSpPr>
        <p:spPr>
          <a:xfrm>
            <a:off x="8062126" y="6153779"/>
            <a:ext cx="4129874" cy="461665"/>
          </a:xfrm>
          <a:prstGeom prst="rect">
            <a:avLst/>
          </a:prstGeom>
          <a:noFill/>
        </p:spPr>
        <p:txBody>
          <a:bodyPr wrap="square">
            <a:spAutoFit/>
          </a:bodyPr>
          <a:lstStyle/>
          <a:p>
            <a:r>
              <a:rPr lang="sk-SK" sz="2400" b="1" dirty="0">
                <a:solidFill>
                  <a:schemeClr val="bg1">
                    <a:lumMod val="85000"/>
                  </a:schemeClr>
                </a:solidFill>
              </a:rPr>
              <a:t>Mgr. Jozef Šupinský PhD.</a:t>
            </a:r>
          </a:p>
        </p:txBody>
      </p:sp>
      <p:pic>
        <p:nvPicPr>
          <p:cNvPr id="8" name="Picture 7" descr="A green plant growing out of a dirt ground&#10;&#10;AI-generated content may be incorrect.">
            <a:extLst>
              <a:ext uri="{FF2B5EF4-FFF2-40B4-BE49-F238E27FC236}">
                <a16:creationId xmlns:a16="http://schemas.microsoft.com/office/drawing/2014/main" id="{272E2E3C-0598-DC92-A19B-C3972D879D1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3481" y="2048309"/>
            <a:ext cx="2761382" cy="2761382"/>
          </a:xfrm>
          <a:prstGeom prst="rect">
            <a:avLst/>
          </a:prstGeom>
        </p:spPr>
      </p:pic>
    </p:spTree>
    <p:extLst>
      <p:ext uri="{BB962C8B-B14F-4D97-AF65-F5344CB8AC3E}">
        <p14:creationId xmlns:p14="http://schemas.microsoft.com/office/powerpoint/2010/main" val="8142478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953EEE-3EB5-4128-0F3F-028550058EE4}"/>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31F428CC-597E-53A4-8DDB-9D78D8E8D536}"/>
              </a:ext>
            </a:extLst>
          </p:cNvPr>
          <p:cNvSpPr>
            <a:spLocks noGrp="1"/>
          </p:cNvSpPr>
          <p:nvPr>
            <p:ph type="title"/>
          </p:nvPr>
        </p:nvSpPr>
        <p:spPr>
          <a:xfrm>
            <a:off x="391297" y="251750"/>
            <a:ext cx="10119674" cy="694812"/>
          </a:xfrm>
        </p:spPr>
        <p:txBody>
          <a:bodyPr>
            <a:normAutofit/>
          </a:bodyPr>
          <a:lstStyle/>
          <a:p>
            <a:r>
              <a:rPr lang="pl-PL" sz="3200" b="1" dirty="0"/>
              <a:t>Materská hornina </a:t>
            </a:r>
            <a:endParaRPr lang="fr-FR" sz="3200" b="1" dirty="0"/>
          </a:p>
        </p:txBody>
      </p:sp>
      <p:sp>
        <p:nvSpPr>
          <p:cNvPr id="7" name="Zástupný objekt pre obsah 2">
            <a:extLst>
              <a:ext uri="{FF2B5EF4-FFF2-40B4-BE49-F238E27FC236}">
                <a16:creationId xmlns:a16="http://schemas.microsoft.com/office/drawing/2014/main" id="{BE5B7B28-359A-37E1-B6EB-F6F0C7275B35}"/>
              </a:ext>
            </a:extLst>
          </p:cNvPr>
          <p:cNvSpPr>
            <a:spLocks noGrp="1"/>
          </p:cNvSpPr>
          <p:nvPr>
            <p:ph idx="1"/>
          </p:nvPr>
        </p:nvSpPr>
        <p:spPr>
          <a:xfrm>
            <a:off x="391297" y="1112108"/>
            <a:ext cx="11409406" cy="5495663"/>
          </a:xfrm>
        </p:spPr>
        <p:txBody>
          <a:bodyPr>
            <a:noAutofit/>
          </a:bodyPr>
          <a:lstStyle/>
          <a:p>
            <a:pPr>
              <a:lnSpc>
                <a:spcPct val="150000"/>
              </a:lnSpc>
              <a:buClr>
                <a:schemeClr val="tx2">
                  <a:lumMod val="75000"/>
                </a:schemeClr>
              </a:buClr>
            </a:pPr>
            <a:r>
              <a:rPr lang="sk-SK" sz="1400" b="1" dirty="0"/>
              <a:t>Materská hornina ako </a:t>
            </a:r>
            <a:r>
              <a:rPr lang="sk-SK" sz="1400" b="1" dirty="0" err="1"/>
              <a:t>pôdotvorný</a:t>
            </a:r>
            <a:r>
              <a:rPr lang="sk-SK" sz="1400" b="1" dirty="0"/>
              <a:t> faktor</a:t>
            </a:r>
            <a:r>
              <a:rPr lang="sk-SK" sz="1400" dirty="0"/>
              <a:t> pôsobí materiálne (čiastočne i energeticky) a vytvára podstatnú časť pevnej pôdnej hmoty (95 - 99 %; minerálna zložka)</a:t>
            </a:r>
          </a:p>
          <a:p>
            <a:pPr>
              <a:lnSpc>
                <a:spcPct val="150000"/>
              </a:lnSpc>
              <a:buClr>
                <a:schemeClr val="tx2">
                  <a:lumMod val="75000"/>
                </a:schemeClr>
              </a:buClr>
            </a:pPr>
            <a:r>
              <a:rPr lang="sk-SK" sz="1400" dirty="0"/>
              <a:t>Podmieňuje prvkové, mineralogické, chemické, </a:t>
            </a:r>
            <a:r>
              <a:rPr lang="sk-SK" sz="1400" dirty="0" err="1"/>
              <a:t>zrnitostné</a:t>
            </a:r>
            <a:r>
              <a:rPr lang="sk-SK" sz="1400" dirty="0"/>
              <a:t> zloženie pôdy, priebeh a intenzitu </a:t>
            </a:r>
            <a:r>
              <a:rPr lang="sk-SK" sz="1400" dirty="0" err="1"/>
              <a:t>pôdotvorného</a:t>
            </a:r>
            <a:r>
              <a:rPr lang="sk-SK" sz="1400" dirty="0"/>
              <a:t> procesu</a:t>
            </a:r>
          </a:p>
          <a:p>
            <a:pPr>
              <a:lnSpc>
                <a:spcPct val="150000"/>
              </a:lnSpc>
              <a:buClr>
                <a:schemeClr val="tx2">
                  <a:lumMod val="75000"/>
                </a:schemeClr>
              </a:buClr>
            </a:pPr>
            <a:r>
              <a:rPr lang="sk-SK" sz="1400" dirty="0"/>
              <a:t>Horniny podľa charakteru ich vzniku rozdeľujeme na:</a:t>
            </a:r>
          </a:p>
          <a:p>
            <a:pPr lvl="1">
              <a:lnSpc>
                <a:spcPct val="150000"/>
              </a:lnSpc>
              <a:buClr>
                <a:schemeClr val="tx2">
                  <a:lumMod val="75000"/>
                </a:schemeClr>
              </a:buClr>
            </a:pPr>
            <a:r>
              <a:rPr lang="sk-SK" sz="1200" b="1" dirty="0"/>
              <a:t>Magmatické (vyvreté) - </a:t>
            </a:r>
            <a:r>
              <a:rPr lang="sk-SK" sz="1200" dirty="0"/>
              <a:t>vznikli tuhnutím magmy pod zemským povrchom alebo na povrchu - Podľa obsahu SiO2 sa delia na </a:t>
            </a:r>
            <a:r>
              <a:rPr lang="sk-SK" sz="1200" b="1" dirty="0"/>
              <a:t>kyslé </a:t>
            </a:r>
            <a:r>
              <a:rPr lang="sk-SK" sz="1200" dirty="0"/>
              <a:t>s viac ako 65 % SiO2 - pri zvetrávaní tvoria hrubo disperzné substráty s nízkym obsahom bázických katiónov - Ca2+,Mg2+, K+, Na+, </a:t>
            </a:r>
            <a:r>
              <a:rPr lang="sk-SK" sz="1200" b="1" dirty="0"/>
              <a:t>neutrálne </a:t>
            </a:r>
            <a:r>
              <a:rPr lang="sk-SK" sz="1200" dirty="0"/>
              <a:t>s obsahom 52 - 65 % SiO2 - poskytujú substráty s priaznivejším </a:t>
            </a:r>
            <a:r>
              <a:rPr lang="sk-SK" sz="1200" dirty="0" err="1"/>
              <a:t>zrnitostným</a:t>
            </a:r>
            <a:r>
              <a:rPr lang="sk-SK" sz="1200" dirty="0"/>
              <a:t> a chemických zložením a </a:t>
            </a:r>
            <a:r>
              <a:rPr lang="sk-SK" sz="1200" b="1" dirty="0"/>
              <a:t>zásadité </a:t>
            </a:r>
            <a:r>
              <a:rPr lang="sk-SK" sz="1200" dirty="0"/>
              <a:t>obsahujú 45 - 52 % SiO2 - väčšie množstvo bázických katiónov a tým vytvárajú priaznivejšie substráty pre tvorbu pôdy</a:t>
            </a:r>
          </a:p>
          <a:p>
            <a:pPr lvl="1">
              <a:lnSpc>
                <a:spcPct val="150000"/>
              </a:lnSpc>
              <a:buClr>
                <a:schemeClr val="tx2">
                  <a:lumMod val="75000"/>
                </a:schemeClr>
              </a:buClr>
            </a:pPr>
            <a:r>
              <a:rPr lang="sk-SK" sz="1200" b="1" dirty="0"/>
              <a:t>Metamorfované (premenené)</a:t>
            </a:r>
            <a:r>
              <a:rPr lang="sk-SK" sz="1200" dirty="0"/>
              <a:t> - vznikli </a:t>
            </a:r>
            <a:r>
              <a:rPr lang="sk-SK" sz="1200" dirty="0" err="1"/>
              <a:t>prekryštalizovaním</a:t>
            </a:r>
            <a:r>
              <a:rPr lang="sk-SK" sz="1200" dirty="0"/>
              <a:t> vyvretých a usadených hornín pôsobením vysokých tlakov a teplôt</a:t>
            </a:r>
          </a:p>
          <a:p>
            <a:pPr lvl="1">
              <a:lnSpc>
                <a:spcPct val="150000"/>
              </a:lnSpc>
              <a:buClr>
                <a:schemeClr val="tx2">
                  <a:lumMod val="75000"/>
                </a:schemeClr>
              </a:buClr>
            </a:pPr>
            <a:r>
              <a:rPr lang="sk-SK" sz="1200" b="1" dirty="0"/>
              <a:t>Sedimentárne (usadené) </a:t>
            </a:r>
            <a:r>
              <a:rPr lang="sk-SK" sz="1200" dirty="0"/>
              <a:t>- vznikli prenosom produktov zvetrávania vyvretých a premenených hornín činnosťou vody, vetra, ľadovca, ďalej biologickou činnosťou a chemickým vyzrážaním solí - na geologickej stavbe Slovenska sa podieľajú 73 % (viac ako 90 % poľnohospodárskych pôd sa vytvorilo na  sedimentárnych horninách)</a:t>
            </a:r>
          </a:p>
          <a:p>
            <a:pPr>
              <a:lnSpc>
                <a:spcPct val="150000"/>
              </a:lnSpc>
              <a:buClr>
                <a:schemeClr val="tx2">
                  <a:lumMod val="75000"/>
                </a:schemeClr>
              </a:buClr>
            </a:pPr>
            <a:r>
              <a:rPr lang="sk-SK" sz="1400" b="1" dirty="0"/>
              <a:t>Horniny na zemskom povrchu zvetrávajú </a:t>
            </a:r>
            <a:r>
              <a:rPr lang="sk-SK" sz="1400" dirty="0"/>
              <a:t>- menia stavbu a zloženie - najvýznamnejšími faktormi zvetrávania sú klimatické pomery, najmä kolísanie teploty a zmeny vlhkosti, pri </a:t>
            </a:r>
            <a:r>
              <a:rPr lang="sk-SK" sz="1400" b="1" dirty="0"/>
              <a:t>chemickom zvetrávaní </a:t>
            </a:r>
            <a:r>
              <a:rPr lang="sk-SK" sz="1400" dirty="0"/>
              <a:t>sa mení chemické zloženie hornín, predovšetkým v dôsledku pôsobenia vody vo vlhkých a teplých oblastiach </a:t>
            </a:r>
          </a:p>
        </p:txBody>
      </p:sp>
    </p:spTree>
    <p:extLst>
      <p:ext uri="{BB962C8B-B14F-4D97-AF65-F5344CB8AC3E}">
        <p14:creationId xmlns:p14="http://schemas.microsoft.com/office/powerpoint/2010/main" val="24747819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A8AB09-242F-24AC-E7C9-39784CD62748}"/>
            </a:ext>
          </a:extLst>
        </p:cNvPr>
        <p:cNvGrpSpPr/>
        <p:nvPr/>
      </p:nvGrpSpPr>
      <p:grpSpPr>
        <a:xfrm>
          <a:off x="0" y="0"/>
          <a:ext cx="0" cy="0"/>
          <a:chOff x="0" y="0"/>
          <a:chExt cx="0" cy="0"/>
        </a:xfrm>
      </p:grpSpPr>
      <p:pic>
        <p:nvPicPr>
          <p:cNvPr id="4" name="Picture 4" descr="teplota-ily">
            <a:extLst>
              <a:ext uri="{FF2B5EF4-FFF2-40B4-BE49-F238E27FC236}">
                <a16:creationId xmlns:a16="http://schemas.microsoft.com/office/drawing/2014/main" id="{F99CC2BE-0BD8-EB3C-A847-23CC1A3D4BC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1393" y="1839120"/>
            <a:ext cx="5350607" cy="4450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Nadpis 1">
            <a:extLst>
              <a:ext uri="{FF2B5EF4-FFF2-40B4-BE49-F238E27FC236}">
                <a16:creationId xmlns:a16="http://schemas.microsoft.com/office/drawing/2014/main" id="{591AA7D1-E42D-0761-4D75-7AF2DAF9687B}"/>
              </a:ext>
            </a:extLst>
          </p:cNvPr>
          <p:cNvSpPr>
            <a:spLocks noGrp="1"/>
          </p:cNvSpPr>
          <p:nvPr>
            <p:ph type="title"/>
          </p:nvPr>
        </p:nvSpPr>
        <p:spPr>
          <a:xfrm>
            <a:off x="391297" y="251750"/>
            <a:ext cx="10119674" cy="694812"/>
          </a:xfrm>
        </p:spPr>
        <p:txBody>
          <a:bodyPr>
            <a:normAutofit/>
          </a:bodyPr>
          <a:lstStyle/>
          <a:p>
            <a:r>
              <a:rPr lang="pl-PL" sz="3200" b="1" dirty="0"/>
              <a:t>Vplyv klímy - zrážky</a:t>
            </a:r>
          </a:p>
        </p:txBody>
      </p:sp>
      <p:sp>
        <p:nvSpPr>
          <p:cNvPr id="7" name="Zástupný objekt pre obsah 2">
            <a:extLst>
              <a:ext uri="{FF2B5EF4-FFF2-40B4-BE49-F238E27FC236}">
                <a16:creationId xmlns:a16="http://schemas.microsoft.com/office/drawing/2014/main" id="{3AFECF4D-1A18-6220-431B-A15AF695D4CE}"/>
              </a:ext>
            </a:extLst>
          </p:cNvPr>
          <p:cNvSpPr>
            <a:spLocks noGrp="1"/>
          </p:cNvSpPr>
          <p:nvPr>
            <p:ph idx="1"/>
          </p:nvPr>
        </p:nvSpPr>
        <p:spPr>
          <a:xfrm>
            <a:off x="297821" y="1257300"/>
            <a:ext cx="6992665" cy="5632217"/>
          </a:xfrm>
        </p:spPr>
        <p:txBody>
          <a:bodyPr>
            <a:noAutofit/>
          </a:bodyPr>
          <a:lstStyle/>
          <a:p>
            <a:pPr>
              <a:lnSpc>
                <a:spcPct val="150000"/>
              </a:lnSpc>
              <a:buClr>
                <a:schemeClr val="tx2">
                  <a:lumMod val="75000"/>
                </a:schemeClr>
              </a:buClr>
            </a:pPr>
            <a:r>
              <a:rPr lang="sk-SK" sz="1400" dirty="0"/>
              <a:t>Vplyv atmosféry a jej vlastných meteorologických javov na procesy, ktoré prebiehajú pri tvorbe a vývoji pôdy je podstatný</a:t>
            </a:r>
          </a:p>
          <a:p>
            <a:pPr>
              <a:lnSpc>
                <a:spcPct val="150000"/>
              </a:lnSpc>
              <a:buClr>
                <a:schemeClr val="tx2">
                  <a:lumMod val="75000"/>
                </a:schemeClr>
              </a:buClr>
            </a:pPr>
            <a:r>
              <a:rPr lang="sk-SK" sz="1400" dirty="0"/>
              <a:t>Predovšetkým ide o </a:t>
            </a:r>
            <a:r>
              <a:rPr lang="sk-SK" sz="1400" b="1" dirty="0"/>
              <a:t>množstvo zrážok</a:t>
            </a:r>
            <a:r>
              <a:rPr lang="sk-SK" sz="1400" dirty="0"/>
              <a:t>, ktoré sa dostáva na pôdu a ich rozdelenie počas roka a výpar</a:t>
            </a:r>
          </a:p>
          <a:p>
            <a:pPr>
              <a:lnSpc>
                <a:spcPct val="150000"/>
              </a:lnSpc>
              <a:buClr>
                <a:schemeClr val="tx2">
                  <a:lumMod val="75000"/>
                </a:schemeClr>
              </a:buClr>
            </a:pPr>
            <a:r>
              <a:rPr lang="sk-SK" sz="1400" b="1" dirty="0" err="1"/>
              <a:t>Humídnejšie</a:t>
            </a:r>
            <a:r>
              <a:rPr lang="sk-SK" sz="1400" b="1" dirty="0"/>
              <a:t> prostredie </a:t>
            </a:r>
            <a:r>
              <a:rPr lang="sk-SK" sz="1400" dirty="0"/>
              <a:t>spojené s nadbytkom vody najvýraznejšie ovplyvňuje preplachovanie pôdneho profilu vodou – </a:t>
            </a:r>
            <a:r>
              <a:rPr lang="sk-SK" sz="1400" b="1" dirty="0"/>
              <a:t>rozpúšťanie, hydrolýzu </a:t>
            </a:r>
            <a:r>
              <a:rPr lang="sk-SK" sz="1400" dirty="0"/>
              <a:t>(rozklad) a </a:t>
            </a:r>
            <a:r>
              <a:rPr lang="sk-SK" sz="1400" b="1" dirty="0" err="1"/>
              <a:t>translokáciu</a:t>
            </a:r>
            <a:r>
              <a:rPr lang="sk-SK" sz="1400" dirty="0"/>
              <a:t> (premiestňovanie) látok v pôde</a:t>
            </a:r>
          </a:p>
          <a:p>
            <a:pPr>
              <a:lnSpc>
                <a:spcPct val="150000"/>
              </a:lnSpc>
              <a:buClr>
                <a:schemeClr val="tx2">
                  <a:lumMod val="75000"/>
                </a:schemeClr>
              </a:buClr>
            </a:pPr>
            <a:r>
              <a:rPr lang="sk-SK" sz="1400" dirty="0"/>
              <a:t>Prebytok vody zapríčiňuje presun látok v smere tiaže, ochudobňovanie vrchných vrstiev, či vymývanie rozpustených solí</a:t>
            </a:r>
          </a:p>
          <a:p>
            <a:pPr>
              <a:lnSpc>
                <a:spcPct val="150000"/>
              </a:lnSpc>
              <a:buClr>
                <a:schemeClr val="tx2">
                  <a:lumMod val="75000"/>
                </a:schemeClr>
              </a:buClr>
            </a:pPr>
            <a:r>
              <a:rPr lang="sk-SK" sz="1400" dirty="0"/>
              <a:t>Ľahko rozpustné soli boli u nás počas holocénu vo väčšine vymyté </a:t>
            </a:r>
          </a:p>
          <a:p>
            <a:pPr>
              <a:lnSpc>
                <a:spcPct val="150000"/>
              </a:lnSpc>
              <a:buClr>
                <a:schemeClr val="tx2">
                  <a:lumMod val="75000"/>
                </a:schemeClr>
              </a:buClr>
            </a:pPr>
            <a:r>
              <a:rPr lang="sk-SK" sz="1400" dirty="0"/>
              <a:t>Pôdny roztok pôd humídnych oblastí býva zriedený a kyslý - chemické zvetrávanie a tvorba ílu je intenzívnejšia</a:t>
            </a:r>
          </a:p>
          <a:p>
            <a:pPr>
              <a:lnSpc>
                <a:spcPct val="150000"/>
              </a:lnSpc>
              <a:buClr>
                <a:schemeClr val="tx2">
                  <a:lumMod val="75000"/>
                </a:schemeClr>
              </a:buClr>
            </a:pPr>
            <a:endParaRPr lang="sk-SK" sz="1400" dirty="0"/>
          </a:p>
        </p:txBody>
      </p:sp>
    </p:spTree>
    <p:extLst>
      <p:ext uri="{BB962C8B-B14F-4D97-AF65-F5344CB8AC3E}">
        <p14:creationId xmlns:p14="http://schemas.microsoft.com/office/powerpoint/2010/main" val="7771604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98326C-6D0C-78A0-DE47-99EDC834694F}"/>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01F6BA5E-16A4-800C-122D-46C75CACB1FB}"/>
              </a:ext>
            </a:extLst>
          </p:cNvPr>
          <p:cNvSpPr>
            <a:spLocks noGrp="1"/>
          </p:cNvSpPr>
          <p:nvPr>
            <p:ph type="title"/>
          </p:nvPr>
        </p:nvSpPr>
        <p:spPr>
          <a:xfrm>
            <a:off x="391297" y="251750"/>
            <a:ext cx="10119674" cy="694812"/>
          </a:xfrm>
        </p:spPr>
        <p:txBody>
          <a:bodyPr>
            <a:normAutofit/>
          </a:bodyPr>
          <a:lstStyle/>
          <a:p>
            <a:r>
              <a:rPr lang="pl-PL" sz="3200" b="1" dirty="0"/>
              <a:t>Vplyv klímy - zrážky</a:t>
            </a:r>
          </a:p>
        </p:txBody>
      </p:sp>
      <p:sp>
        <p:nvSpPr>
          <p:cNvPr id="7" name="Zástupný objekt pre obsah 2">
            <a:extLst>
              <a:ext uri="{FF2B5EF4-FFF2-40B4-BE49-F238E27FC236}">
                <a16:creationId xmlns:a16="http://schemas.microsoft.com/office/drawing/2014/main" id="{63104CE5-B8F7-B3B2-0343-1CE03B56E1D7}"/>
              </a:ext>
            </a:extLst>
          </p:cNvPr>
          <p:cNvSpPr>
            <a:spLocks noGrp="1"/>
          </p:cNvSpPr>
          <p:nvPr>
            <p:ph idx="1"/>
          </p:nvPr>
        </p:nvSpPr>
        <p:spPr>
          <a:xfrm>
            <a:off x="297821" y="1371600"/>
            <a:ext cx="6659033" cy="5517917"/>
          </a:xfrm>
        </p:spPr>
        <p:txBody>
          <a:bodyPr>
            <a:noAutofit/>
          </a:bodyPr>
          <a:lstStyle/>
          <a:p>
            <a:pPr>
              <a:lnSpc>
                <a:spcPct val="150000"/>
              </a:lnSpc>
              <a:buClr>
                <a:schemeClr val="tx2">
                  <a:lumMod val="75000"/>
                </a:schemeClr>
              </a:buClr>
            </a:pPr>
            <a:r>
              <a:rPr lang="sk-SK" sz="1400" b="1" dirty="0" err="1"/>
              <a:t>Arídnejšie</a:t>
            </a:r>
            <a:r>
              <a:rPr lang="sk-SK" sz="1400" b="1" dirty="0"/>
              <a:t> podnebie </a:t>
            </a:r>
            <a:r>
              <a:rPr lang="sk-SK" sz="1400" dirty="0"/>
              <a:t>s nedostatkom vody má za následok hromadenie látok, ktoré vznikli chemickými zvetrávacími procesmi v pôde, alebo boli privedené z podložných vrstiev kapilárnym prívodom pri výpare vody</a:t>
            </a:r>
          </a:p>
          <a:p>
            <a:pPr>
              <a:lnSpc>
                <a:spcPct val="150000"/>
              </a:lnSpc>
              <a:buClr>
                <a:schemeClr val="tx2">
                  <a:lumMod val="75000"/>
                </a:schemeClr>
              </a:buClr>
            </a:pPr>
            <a:r>
              <a:rPr lang="sk-SK" sz="1400" dirty="0"/>
              <a:t>Pôdne vrstvy sú </a:t>
            </a:r>
            <a:r>
              <a:rPr lang="sk-SK" sz="1400" b="1" dirty="0"/>
              <a:t>nedostatočne preplachované </a:t>
            </a:r>
            <a:r>
              <a:rPr lang="sk-SK" sz="1400" dirty="0"/>
              <a:t>a </a:t>
            </a:r>
            <a:r>
              <a:rPr lang="sk-SK" sz="1400" b="1" dirty="0"/>
              <a:t>ľahko rozpustené soli sa v nich hromadia</a:t>
            </a:r>
          </a:p>
          <a:p>
            <a:pPr>
              <a:lnSpc>
                <a:spcPct val="150000"/>
              </a:lnSpc>
              <a:buClr>
                <a:schemeClr val="tx2">
                  <a:lumMod val="75000"/>
                </a:schemeClr>
              </a:buClr>
            </a:pPr>
            <a:r>
              <a:rPr lang="sk-SK" sz="1400" dirty="0"/>
              <a:t>Pôdny roztok pôd týchto oblastí býva koncentrovanejší, neutrálny až zásaditý, chemické zvetrávanie a tvorba ílu je spomalená</a:t>
            </a:r>
          </a:p>
          <a:p>
            <a:pPr>
              <a:lnSpc>
                <a:spcPct val="150000"/>
              </a:lnSpc>
              <a:buClr>
                <a:schemeClr val="tx2">
                  <a:lumMod val="75000"/>
                </a:schemeClr>
              </a:buClr>
            </a:pPr>
            <a:r>
              <a:rPr lang="sk-SK" sz="1400" dirty="0"/>
              <a:t>Výskyt zasolených a slaných pôd u nás je viac podmienený zlou drenážou pôd (alebo aj petrograficky), než </a:t>
            </a:r>
            <a:r>
              <a:rPr lang="sk-SK" sz="1400" dirty="0" err="1"/>
              <a:t>ariditou</a:t>
            </a:r>
            <a:r>
              <a:rPr lang="sk-SK" sz="1400" dirty="0"/>
              <a:t> klímy. </a:t>
            </a:r>
          </a:p>
        </p:txBody>
      </p:sp>
      <p:pic>
        <p:nvPicPr>
          <p:cNvPr id="3" name="Picture 4" descr="ph">
            <a:extLst>
              <a:ext uri="{FF2B5EF4-FFF2-40B4-BE49-F238E27FC236}">
                <a16:creationId xmlns:a16="http://schemas.microsoft.com/office/drawing/2014/main" id="{84B6FA59-77C3-D7F7-780C-2058CE7DDD1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34198" y="1067511"/>
            <a:ext cx="4960938" cy="230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descr="klima-profily">
            <a:extLst>
              <a:ext uri="{FF2B5EF4-FFF2-40B4-BE49-F238E27FC236}">
                <a16:creationId xmlns:a16="http://schemas.microsoft.com/office/drawing/2014/main" id="{C3E6E405-4A4B-9855-4C81-66D31065253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34198" y="3490202"/>
            <a:ext cx="4957802" cy="3116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785075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EE363C-0EA3-E7CA-E22A-706858979B8F}"/>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D410EB12-CA69-78F8-6981-A006BF80BC14}"/>
              </a:ext>
            </a:extLst>
          </p:cNvPr>
          <p:cNvSpPr>
            <a:spLocks noGrp="1"/>
          </p:cNvSpPr>
          <p:nvPr>
            <p:ph type="title"/>
          </p:nvPr>
        </p:nvSpPr>
        <p:spPr>
          <a:xfrm>
            <a:off x="391297" y="251750"/>
            <a:ext cx="10119674" cy="694812"/>
          </a:xfrm>
        </p:spPr>
        <p:txBody>
          <a:bodyPr>
            <a:normAutofit/>
          </a:bodyPr>
          <a:lstStyle/>
          <a:p>
            <a:r>
              <a:rPr lang="pl-PL" sz="3200" b="1" dirty="0"/>
              <a:t>Vplyv klímy - slnečné žiarenie</a:t>
            </a:r>
          </a:p>
        </p:txBody>
      </p:sp>
      <p:sp>
        <p:nvSpPr>
          <p:cNvPr id="7" name="Zástupný objekt pre obsah 2">
            <a:extLst>
              <a:ext uri="{FF2B5EF4-FFF2-40B4-BE49-F238E27FC236}">
                <a16:creationId xmlns:a16="http://schemas.microsoft.com/office/drawing/2014/main" id="{CAC0572E-60F9-ABB3-673A-19DFED90196F}"/>
              </a:ext>
            </a:extLst>
          </p:cNvPr>
          <p:cNvSpPr>
            <a:spLocks noGrp="1"/>
          </p:cNvSpPr>
          <p:nvPr>
            <p:ph idx="1"/>
          </p:nvPr>
        </p:nvSpPr>
        <p:spPr>
          <a:xfrm>
            <a:off x="297821" y="1235676"/>
            <a:ext cx="11107465" cy="5653841"/>
          </a:xfrm>
        </p:spPr>
        <p:txBody>
          <a:bodyPr>
            <a:noAutofit/>
          </a:bodyPr>
          <a:lstStyle/>
          <a:p>
            <a:pPr>
              <a:lnSpc>
                <a:spcPct val="150000"/>
              </a:lnSpc>
              <a:buClr>
                <a:schemeClr val="tx2">
                  <a:lumMod val="75000"/>
                </a:schemeClr>
              </a:buClr>
            </a:pPr>
            <a:r>
              <a:rPr lang="sk-SK" sz="1400" b="1" dirty="0"/>
              <a:t>Tepelný režim </a:t>
            </a:r>
            <a:r>
              <a:rPr lang="sk-SK" sz="1400" dirty="0"/>
              <a:t>je súhrn javov spojených s preberaním, pohybom a odovzdávaním tepla v pôde </a:t>
            </a:r>
          </a:p>
          <a:p>
            <a:pPr>
              <a:lnSpc>
                <a:spcPct val="150000"/>
              </a:lnSpc>
              <a:buClr>
                <a:schemeClr val="tx2">
                  <a:lumMod val="75000"/>
                </a:schemeClr>
              </a:buClr>
            </a:pPr>
            <a:r>
              <a:rPr lang="sk-SK" sz="1400" dirty="0"/>
              <a:t>Hlavným zdrojom tepla je slnečné žiarenie</a:t>
            </a:r>
          </a:p>
          <a:p>
            <a:pPr>
              <a:lnSpc>
                <a:spcPct val="150000"/>
              </a:lnSpc>
              <a:buClr>
                <a:schemeClr val="tx2">
                  <a:lumMod val="75000"/>
                </a:schemeClr>
              </a:buClr>
            </a:pPr>
            <a:r>
              <a:rPr lang="sk-SK" sz="1400" b="1" dirty="0"/>
              <a:t>Zahrievanie pôdy </a:t>
            </a:r>
            <a:r>
              <a:rPr lang="sk-SK" sz="1400" dirty="0"/>
              <a:t>či výmena tepla s ovzduším závisí od </a:t>
            </a:r>
            <a:r>
              <a:rPr lang="sk-SK" sz="1400" dirty="0" err="1"/>
              <a:t>mimopôdnych</a:t>
            </a:r>
            <a:r>
              <a:rPr lang="sk-SK" sz="1400" dirty="0"/>
              <a:t> a </a:t>
            </a:r>
            <a:r>
              <a:rPr lang="sk-SK" sz="1400" dirty="0" err="1"/>
              <a:t>vnútropôdnych</a:t>
            </a:r>
            <a:r>
              <a:rPr lang="sk-SK" sz="1400" dirty="0"/>
              <a:t> činiteľov a okolností</a:t>
            </a:r>
          </a:p>
          <a:p>
            <a:pPr lvl="1">
              <a:lnSpc>
                <a:spcPct val="150000"/>
              </a:lnSpc>
              <a:buClr>
                <a:schemeClr val="tx2">
                  <a:lumMod val="75000"/>
                </a:schemeClr>
              </a:buClr>
            </a:pPr>
            <a:r>
              <a:rPr lang="sk-SK" sz="1400" b="1" dirty="0" err="1"/>
              <a:t>Mimopôdne</a:t>
            </a:r>
            <a:r>
              <a:rPr lang="sk-SK" sz="1400" b="1" dirty="0"/>
              <a:t> činitele</a:t>
            </a:r>
            <a:r>
              <a:rPr lang="sk-SK" sz="1400" dirty="0"/>
              <a:t>: intenzita žiarenia, uhol dopadu slnečných lúčov</a:t>
            </a:r>
          </a:p>
          <a:p>
            <a:pPr lvl="1">
              <a:lnSpc>
                <a:spcPct val="150000"/>
              </a:lnSpc>
              <a:buClr>
                <a:schemeClr val="tx2">
                  <a:lumMod val="75000"/>
                </a:schemeClr>
              </a:buClr>
            </a:pPr>
            <a:r>
              <a:rPr lang="sk-SK" sz="1400" b="1" dirty="0" err="1"/>
              <a:t>Vnútropôdne</a:t>
            </a:r>
            <a:r>
              <a:rPr lang="sk-SK" sz="1400" b="1" dirty="0"/>
              <a:t> činitele</a:t>
            </a:r>
            <a:r>
              <a:rPr lang="sk-SK" sz="1400" dirty="0"/>
              <a:t>: </a:t>
            </a:r>
            <a:r>
              <a:rPr lang="sk-SK" sz="1400" dirty="0" err="1"/>
              <a:t>memné</a:t>
            </a:r>
            <a:r>
              <a:rPr lang="sk-SK" sz="1400" dirty="0"/>
              <a:t> teplo, tepelná a teplotná vodivosť</a:t>
            </a:r>
          </a:p>
          <a:p>
            <a:pPr>
              <a:lnSpc>
                <a:spcPct val="150000"/>
              </a:lnSpc>
              <a:buClr>
                <a:schemeClr val="tx2">
                  <a:lumMod val="75000"/>
                </a:schemeClr>
              </a:buClr>
            </a:pPr>
            <a:r>
              <a:rPr lang="sk-SK" sz="1400" b="1" dirty="0"/>
              <a:t>Intenzita žiarenia a uhol dopadu</a:t>
            </a:r>
          </a:p>
          <a:p>
            <a:pPr lvl="1">
              <a:lnSpc>
                <a:spcPct val="150000"/>
              </a:lnSpc>
              <a:buClr>
                <a:schemeClr val="tx2">
                  <a:lumMod val="75000"/>
                </a:schemeClr>
              </a:buClr>
            </a:pPr>
            <a:r>
              <a:rPr lang="sk-SK" sz="1400" dirty="0"/>
              <a:t>Závisia od zemepisnej šírky, ročného a denného obdobia, sklonu a expozície svahu a nadmorskej výšky</a:t>
            </a:r>
          </a:p>
          <a:p>
            <a:pPr lvl="1">
              <a:lnSpc>
                <a:spcPct val="150000"/>
              </a:lnSpc>
              <a:buClr>
                <a:schemeClr val="tx2">
                  <a:lumMod val="75000"/>
                </a:schemeClr>
              </a:buClr>
            </a:pPr>
            <a:r>
              <a:rPr lang="sk-SK" sz="1400" dirty="0"/>
              <a:t>Pôdy južných svahov sú najteplejšie a s najväčšími extrémami</a:t>
            </a:r>
          </a:p>
          <a:p>
            <a:pPr lvl="1">
              <a:lnSpc>
                <a:spcPct val="150000"/>
              </a:lnSpc>
              <a:buClr>
                <a:schemeClr val="tx2">
                  <a:lumMod val="75000"/>
                </a:schemeClr>
              </a:buClr>
            </a:pPr>
            <a:r>
              <a:rPr lang="sk-SK" sz="1400" dirty="0"/>
              <a:t>Pôdy severných svahov sú najchladnejšie s oneskorenými a menšími extrémami</a:t>
            </a:r>
          </a:p>
          <a:p>
            <a:pPr lvl="1">
              <a:lnSpc>
                <a:spcPct val="150000"/>
              </a:lnSpc>
              <a:buClr>
                <a:schemeClr val="tx2">
                  <a:lumMod val="75000"/>
                </a:schemeClr>
              </a:buClr>
            </a:pPr>
            <a:r>
              <a:rPr lang="sk-SK" sz="1400" dirty="0"/>
              <a:t>Čím kolmejšie dopadajú slnečné lúče na pôdu, tým menšia časť z nich </a:t>
            </a:r>
            <a:br>
              <a:rPr lang="sk-SK" sz="1400" dirty="0"/>
            </a:br>
            <a:r>
              <a:rPr lang="sk-SK" sz="1400" dirty="0"/>
              <a:t>sa odráža - teda o to viac sa môže pôda zohrievať</a:t>
            </a:r>
          </a:p>
          <a:p>
            <a:pPr lvl="1">
              <a:lnSpc>
                <a:spcPct val="150000"/>
              </a:lnSpc>
              <a:buClr>
                <a:schemeClr val="tx2">
                  <a:lumMod val="75000"/>
                </a:schemeClr>
              </a:buClr>
            </a:pPr>
            <a:r>
              <a:rPr lang="sk-SK" sz="1400" dirty="0"/>
              <a:t>Rozdiely v expozícii svahov sú veľké najmä vo vyšších polohách (viac UV žiarenia)</a:t>
            </a:r>
          </a:p>
        </p:txBody>
      </p:sp>
    </p:spTree>
    <p:extLst>
      <p:ext uri="{BB962C8B-B14F-4D97-AF65-F5344CB8AC3E}">
        <p14:creationId xmlns:p14="http://schemas.microsoft.com/office/powerpoint/2010/main" val="21532805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210232-8856-E463-A039-C9FBC4C93819}"/>
            </a:ext>
          </a:extLst>
        </p:cNvPr>
        <p:cNvGrpSpPr/>
        <p:nvPr/>
      </p:nvGrpSpPr>
      <p:grpSpPr>
        <a:xfrm>
          <a:off x="0" y="0"/>
          <a:ext cx="0" cy="0"/>
          <a:chOff x="0" y="0"/>
          <a:chExt cx="0" cy="0"/>
        </a:xfrm>
      </p:grpSpPr>
      <p:pic>
        <p:nvPicPr>
          <p:cNvPr id="3" name="Picture 4" descr="dennychod">
            <a:extLst>
              <a:ext uri="{FF2B5EF4-FFF2-40B4-BE49-F238E27FC236}">
                <a16:creationId xmlns:a16="http://schemas.microsoft.com/office/drawing/2014/main" id="{F27F9CAA-B1C7-05AA-8F87-A73DA8314C9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61256" y="4094366"/>
            <a:ext cx="4130744" cy="2511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Nadpis 1">
            <a:extLst>
              <a:ext uri="{FF2B5EF4-FFF2-40B4-BE49-F238E27FC236}">
                <a16:creationId xmlns:a16="http://schemas.microsoft.com/office/drawing/2014/main" id="{16E8FD1A-C0F4-98F4-2652-27543D4FC87A}"/>
              </a:ext>
            </a:extLst>
          </p:cNvPr>
          <p:cNvSpPr>
            <a:spLocks noGrp="1"/>
          </p:cNvSpPr>
          <p:nvPr>
            <p:ph type="title"/>
          </p:nvPr>
        </p:nvSpPr>
        <p:spPr>
          <a:xfrm>
            <a:off x="391297" y="251750"/>
            <a:ext cx="10119674" cy="694812"/>
          </a:xfrm>
        </p:spPr>
        <p:txBody>
          <a:bodyPr>
            <a:normAutofit/>
          </a:bodyPr>
          <a:lstStyle/>
          <a:p>
            <a:r>
              <a:rPr lang="pl-PL" sz="3200" b="1" dirty="0"/>
              <a:t>Vplyv klímy - slnečné žiarenie</a:t>
            </a:r>
          </a:p>
        </p:txBody>
      </p:sp>
      <p:sp>
        <p:nvSpPr>
          <p:cNvPr id="7" name="Zástupný objekt pre obsah 2">
            <a:extLst>
              <a:ext uri="{FF2B5EF4-FFF2-40B4-BE49-F238E27FC236}">
                <a16:creationId xmlns:a16="http://schemas.microsoft.com/office/drawing/2014/main" id="{0D03C0F4-5288-0D6F-475D-DA104B253C2C}"/>
              </a:ext>
            </a:extLst>
          </p:cNvPr>
          <p:cNvSpPr>
            <a:spLocks noGrp="1"/>
          </p:cNvSpPr>
          <p:nvPr>
            <p:ph idx="1"/>
          </p:nvPr>
        </p:nvSpPr>
        <p:spPr>
          <a:xfrm>
            <a:off x="297821" y="1047750"/>
            <a:ext cx="8071479" cy="5841767"/>
          </a:xfrm>
        </p:spPr>
        <p:txBody>
          <a:bodyPr>
            <a:noAutofit/>
          </a:bodyPr>
          <a:lstStyle/>
          <a:p>
            <a:pPr>
              <a:buClr>
                <a:schemeClr val="tx2">
                  <a:lumMod val="75000"/>
                </a:schemeClr>
              </a:buClr>
            </a:pPr>
            <a:r>
              <a:rPr lang="sk-SK" sz="1400" b="1" dirty="0"/>
              <a:t>Nadmorská výška</a:t>
            </a:r>
          </a:p>
          <a:p>
            <a:pPr lvl="1">
              <a:buClr>
                <a:schemeClr val="tx2">
                  <a:lumMod val="75000"/>
                </a:schemeClr>
              </a:buClr>
            </a:pPr>
            <a:r>
              <a:rPr lang="sk-SK" sz="1400" dirty="0"/>
              <a:t>Podobne ako teplota ovzdušia i teplota pôdy klesá s nadmorskou výškou, </a:t>
            </a:r>
            <a:br>
              <a:rPr lang="sk-SK" sz="1400" dirty="0"/>
            </a:br>
            <a:r>
              <a:rPr lang="sk-SK" sz="1400" dirty="0"/>
              <a:t>teplotný gradient je však menší (v zime cca 0,1°C/100 m; v lete cca 0,5°C/100 m)</a:t>
            </a:r>
          </a:p>
          <a:p>
            <a:pPr>
              <a:buClr>
                <a:schemeClr val="tx2">
                  <a:lumMod val="75000"/>
                </a:schemeClr>
              </a:buClr>
            </a:pPr>
            <a:r>
              <a:rPr lang="sk-SK" sz="1400" b="1" dirty="0" err="1"/>
              <a:t>Vnútropôdne</a:t>
            </a:r>
            <a:r>
              <a:rPr lang="sk-SK" sz="1400" b="1" dirty="0"/>
              <a:t> činitele:</a:t>
            </a:r>
          </a:p>
          <a:p>
            <a:pPr>
              <a:buClr>
                <a:schemeClr val="tx2">
                  <a:lumMod val="75000"/>
                </a:schemeClr>
              </a:buClr>
            </a:pPr>
            <a:r>
              <a:rPr lang="sk-SK" sz="1400" b="1" dirty="0"/>
              <a:t>Merné teplo a tepelná </a:t>
            </a:r>
            <a:r>
              <a:rPr lang="sk-SK" sz="1400" b="1" dirty="0" err="1"/>
              <a:t>vodivost</a:t>
            </a:r>
            <a:endParaRPr lang="sk-SK" sz="1400" b="1" dirty="0"/>
          </a:p>
          <a:p>
            <a:pPr lvl="1">
              <a:buClr>
                <a:schemeClr val="tx2">
                  <a:lumMod val="75000"/>
                </a:schemeClr>
              </a:buClr>
            </a:pPr>
            <a:r>
              <a:rPr lang="sk-SK" sz="1400" dirty="0"/>
              <a:t>Na tepelnú charakteristiku pôd vplýva vlhkosť, zrnitosť, štruktúra i farba pôd</a:t>
            </a:r>
          </a:p>
          <a:p>
            <a:pPr lvl="1">
              <a:buClr>
                <a:schemeClr val="tx2">
                  <a:lumMod val="75000"/>
                </a:schemeClr>
              </a:buClr>
            </a:pPr>
            <a:r>
              <a:rPr lang="sk-SK" sz="1400" dirty="0"/>
              <a:t>Napr. Vlhké pôdy majú vyššiu vodivosť a merné teplo ako suché pôdy; piesčité</a:t>
            </a:r>
          </a:p>
          <a:p>
            <a:pPr lvl="1">
              <a:buClr>
                <a:schemeClr val="tx2">
                  <a:lumMod val="75000"/>
                </a:schemeClr>
              </a:buClr>
            </a:pPr>
            <a:r>
              <a:rPr lang="sk-SK" sz="1400" dirty="0"/>
              <a:t>pôdy majú väčšie denné tepelné výkyvy ako ílovité pôdy; tmavé pôdy sú teplejšie (menšie </a:t>
            </a:r>
            <a:r>
              <a:rPr lang="sk-SK" sz="1400" dirty="0" err="1"/>
              <a:t>albedo</a:t>
            </a:r>
            <a:r>
              <a:rPr lang="sk-SK" sz="1400" dirty="0"/>
              <a:t>)</a:t>
            </a:r>
          </a:p>
          <a:p>
            <a:pPr>
              <a:buClr>
                <a:schemeClr val="tx2">
                  <a:lumMod val="75000"/>
                </a:schemeClr>
              </a:buClr>
            </a:pPr>
            <a:r>
              <a:rPr lang="sk-SK" sz="1400" b="1" dirty="0"/>
              <a:t>Denný a ročný priebeh teploty pôdy</a:t>
            </a:r>
          </a:p>
          <a:p>
            <a:pPr lvl="1">
              <a:buClr>
                <a:schemeClr val="tx2">
                  <a:lumMod val="75000"/>
                </a:schemeClr>
              </a:buClr>
            </a:pPr>
            <a:r>
              <a:rPr lang="sk-SK" sz="1400" dirty="0"/>
              <a:t>Pri porovnávaní priebehu teploty ovzdušia s priebehom teploty pôdy môžeme sledovať dva charakteristické javy:</a:t>
            </a:r>
          </a:p>
          <a:p>
            <a:pPr lvl="2">
              <a:buClr>
                <a:schemeClr val="tx2">
                  <a:lumMod val="75000"/>
                </a:schemeClr>
              </a:buClr>
            </a:pPr>
            <a:r>
              <a:rPr lang="sk-SK" sz="1400" dirty="0"/>
              <a:t>Oneskorenie sa maxím a miním smerom do hĺbky</a:t>
            </a:r>
          </a:p>
          <a:p>
            <a:pPr lvl="2">
              <a:buClr>
                <a:schemeClr val="tx2">
                  <a:lumMod val="75000"/>
                </a:schemeClr>
              </a:buClr>
            </a:pPr>
            <a:r>
              <a:rPr lang="sk-SK" sz="1400" dirty="0"/>
              <a:t>Zmenšovanie rozdielov medzi najvyššou a najnižšou teplotou</a:t>
            </a:r>
          </a:p>
          <a:p>
            <a:pPr lvl="1">
              <a:buClr>
                <a:schemeClr val="tx2">
                  <a:lumMod val="75000"/>
                </a:schemeClr>
              </a:buClr>
            </a:pPr>
            <a:r>
              <a:rPr lang="sk-SK" sz="1400" dirty="0"/>
              <a:t>Vo vegetačnom období pôdny povrch je najchladnejší ráno pri východe slnka, maximum na povrchu dosahuje medzi 12-14 h.</a:t>
            </a:r>
          </a:p>
          <a:p>
            <a:pPr lvl="1">
              <a:buClr>
                <a:schemeClr val="tx2">
                  <a:lumMod val="75000"/>
                </a:schemeClr>
              </a:buClr>
            </a:pPr>
            <a:r>
              <a:rPr lang="sk-SK" sz="1400" dirty="0"/>
              <a:t>Cez deň pôda teplo </a:t>
            </a:r>
            <a:r>
              <a:rPr lang="sk-SK" sz="1400" dirty="0" err="1"/>
              <a:t>sorbuje</a:t>
            </a:r>
            <a:r>
              <a:rPr lang="sk-SK" sz="1400" dirty="0"/>
              <a:t>, v noci ho vyžaruje</a:t>
            </a:r>
          </a:p>
        </p:txBody>
      </p:sp>
    </p:spTree>
    <p:extLst>
      <p:ext uri="{BB962C8B-B14F-4D97-AF65-F5344CB8AC3E}">
        <p14:creationId xmlns:p14="http://schemas.microsoft.com/office/powerpoint/2010/main" val="39582551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11978F-C5A7-55B9-8D29-0D9A5503D499}"/>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5F4C4BD9-3C16-9AC1-7615-0A7A64424330}"/>
              </a:ext>
            </a:extLst>
          </p:cNvPr>
          <p:cNvSpPr>
            <a:spLocks noGrp="1"/>
          </p:cNvSpPr>
          <p:nvPr>
            <p:ph type="title"/>
          </p:nvPr>
        </p:nvSpPr>
        <p:spPr>
          <a:xfrm>
            <a:off x="391297" y="251750"/>
            <a:ext cx="10119674" cy="694812"/>
          </a:xfrm>
        </p:spPr>
        <p:txBody>
          <a:bodyPr>
            <a:normAutofit/>
          </a:bodyPr>
          <a:lstStyle/>
          <a:p>
            <a:r>
              <a:rPr lang="pl-PL" sz="3200" b="1" dirty="0"/>
              <a:t>Vplyv klímy - slnečné žiarenie</a:t>
            </a:r>
          </a:p>
        </p:txBody>
      </p:sp>
      <p:sp>
        <p:nvSpPr>
          <p:cNvPr id="7" name="Zástupný objekt pre obsah 2">
            <a:extLst>
              <a:ext uri="{FF2B5EF4-FFF2-40B4-BE49-F238E27FC236}">
                <a16:creationId xmlns:a16="http://schemas.microsoft.com/office/drawing/2014/main" id="{E9088534-12D9-AED6-F85D-6F5D81B4590E}"/>
              </a:ext>
            </a:extLst>
          </p:cNvPr>
          <p:cNvSpPr>
            <a:spLocks noGrp="1"/>
          </p:cNvSpPr>
          <p:nvPr>
            <p:ph idx="1"/>
          </p:nvPr>
        </p:nvSpPr>
        <p:spPr>
          <a:xfrm>
            <a:off x="297822" y="1235676"/>
            <a:ext cx="6362470" cy="5653841"/>
          </a:xfrm>
        </p:spPr>
        <p:txBody>
          <a:bodyPr>
            <a:noAutofit/>
          </a:bodyPr>
          <a:lstStyle/>
          <a:p>
            <a:pPr>
              <a:lnSpc>
                <a:spcPct val="150000"/>
              </a:lnSpc>
              <a:buClr>
                <a:schemeClr val="tx2">
                  <a:lumMod val="75000"/>
                </a:schemeClr>
              </a:buClr>
            </a:pPr>
            <a:r>
              <a:rPr lang="sk-SK" sz="1400" b="1" dirty="0"/>
              <a:t>V zime má </a:t>
            </a:r>
            <a:r>
              <a:rPr lang="sk-SK" sz="1400" dirty="0"/>
              <a:t>na tepelný režim pôdy veľký vplyv </a:t>
            </a:r>
            <a:r>
              <a:rPr lang="sk-SK" sz="1400" b="1" dirty="0"/>
              <a:t>snehová pokrývka </a:t>
            </a:r>
            <a:r>
              <a:rPr lang="sk-SK" sz="1400" dirty="0"/>
              <a:t>(sneh je zlý vodič tepla, zmenšuje vyžarovanie tepla z pôdy a tým jej ochladzovanie)</a:t>
            </a:r>
          </a:p>
          <a:p>
            <a:pPr>
              <a:lnSpc>
                <a:spcPct val="150000"/>
              </a:lnSpc>
              <a:buClr>
                <a:schemeClr val="tx2">
                  <a:lumMod val="75000"/>
                </a:schemeClr>
              </a:buClr>
            </a:pPr>
            <a:r>
              <a:rPr lang="sk-SK" sz="1400" b="1" dirty="0"/>
              <a:t>Hĺbka premrznutia </a:t>
            </a:r>
            <a:r>
              <a:rPr lang="sk-SK" sz="1400" dirty="0"/>
              <a:t>pôdy závisí od vegetačnej a snehovej pokrývky, hrúbky humusu, expozície svahu a i.</a:t>
            </a:r>
          </a:p>
          <a:p>
            <a:pPr>
              <a:lnSpc>
                <a:spcPct val="150000"/>
              </a:lnSpc>
              <a:buClr>
                <a:schemeClr val="tx2">
                  <a:lumMod val="75000"/>
                </a:schemeClr>
              </a:buClr>
            </a:pPr>
            <a:r>
              <a:rPr lang="sk-SK" sz="1400" b="1" dirty="0"/>
              <a:t>Zamrznutie pôdy </a:t>
            </a:r>
            <a:r>
              <a:rPr lang="sk-SK" sz="1400" dirty="0"/>
              <a:t>má kladné aj záporné stránky</a:t>
            </a:r>
          </a:p>
          <a:p>
            <a:pPr lvl="1">
              <a:lnSpc>
                <a:spcPct val="150000"/>
              </a:lnSpc>
              <a:buClr>
                <a:schemeClr val="tx2">
                  <a:lumMod val="75000"/>
                </a:schemeClr>
              </a:buClr>
            </a:pPr>
            <a:r>
              <a:rPr lang="sk-SK" sz="1200" b="1" dirty="0"/>
              <a:t>Kladné</a:t>
            </a:r>
            <a:r>
              <a:rPr lang="sk-SK" sz="1200" dirty="0"/>
              <a:t>: zlepšenie štruktúry spôsobené koaguláciou koloidov a tlakom ľadu, rozklad antisepticky pôsobiacich látok, migrácia pôdnych živočíchov do hlbších vrstiev a tým prekyprenie pôdy</a:t>
            </a:r>
          </a:p>
          <a:p>
            <a:pPr lvl="1">
              <a:lnSpc>
                <a:spcPct val="150000"/>
              </a:lnSpc>
              <a:buClr>
                <a:schemeClr val="tx2">
                  <a:lumMod val="75000"/>
                </a:schemeClr>
              </a:buClr>
            </a:pPr>
            <a:r>
              <a:rPr lang="sk-SK" sz="1200" b="1" dirty="0"/>
              <a:t>Záporné</a:t>
            </a:r>
            <a:r>
              <a:rPr lang="sk-SK" sz="1200" dirty="0"/>
              <a:t>: zníženie priepustnosti pre vodu - väčší povrchový odtok, podviazanie chemických a mikrobiálnych procesov, vymŕzanie semien</a:t>
            </a:r>
            <a:endParaRPr lang="sk-SK" sz="1000" dirty="0"/>
          </a:p>
        </p:txBody>
      </p:sp>
      <p:pic>
        <p:nvPicPr>
          <p:cNvPr id="3" name="Picture 4" descr="dennychod">
            <a:extLst>
              <a:ext uri="{FF2B5EF4-FFF2-40B4-BE49-F238E27FC236}">
                <a16:creationId xmlns:a16="http://schemas.microsoft.com/office/drawing/2014/main" id="{B9F9A14C-5D0C-237E-8CEA-B9E2FC2633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43003" y="0"/>
            <a:ext cx="4848997" cy="294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4" descr="rocnychod">
            <a:extLst>
              <a:ext uri="{FF2B5EF4-FFF2-40B4-BE49-F238E27FC236}">
                <a16:creationId xmlns:a16="http://schemas.microsoft.com/office/drawing/2014/main" id="{109D565E-35FA-D614-CF94-70E9FC3930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72987" y="3429000"/>
            <a:ext cx="5619013" cy="268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52624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3E6146-F6DE-0457-E8C4-50C1115438CB}"/>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1FBB3C15-AD2B-6A68-7DCD-55D1623596F4}"/>
              </a:ext>
            </a:extLst>
          </p:cNvPr>
          <p:cNvSpPr>
            <a:spLocks noGrp="1"/>
          </p:cNvSpPr>
          <p:nvPr>
            <p:ph type="title"/>
          </p:nvPr>
        </p:nvSpPr>
        <p:spPr>
          <a:xfrm>
            <a:off x="391297" y="251750"/>
            <a:ext cx="10119674" cy="694812"/>
          </a:xfrm>
        </p:spPr>
        <p:txBody>
          <a:bodyPr>
            <a:normAutofit/>
          </a:bodyPr>
          <a:lstStyle/>
          <a:p>
            <a:r>
              <a:rPr lang="pl-PL" sz="3200" b="1" dirty="0"/>
              <a:t>Živé organizmy </a:t>
            </a:r>
          </a:p>
        </p:txBody>
      </p:sp>
      <p:sp>
        <p:nvSpPr>
          <p:cNvPr id="7" name="Zástupný objekt pre obsah 2">
            <a:extLst>
              <a:ext uri="{FF2B5EF4-FFF2-40B4-BE49-F238E27FC236}">
                <a16:creationId xmlns:a16="http://schemas.microsoft.com/office/drawing/2014/main" id="{773EB84B-041C-6A97-2659-B99F311C30C9}"/>
              </a:ext>
            </a:extLst>
          </p:cNvPr>
          <p:cNvSpPr>
            <a:spLocks noGrp="1"/>
          </p:cNvSpPr>
          <p:nvPr>
            <p:ph idx="1"/>
          </p:nvPr>
        </p:nvSpPr>
        <p:spPr>
          <a:xfrm>
            <a:off x="297822" y="1136822"/>
            <a:ext cx="11453454" cy="5752696"/>
          </a:xfrm>
        </p:spPr>
        <p:txBody>
          <a:bodyPr>
            <a:noAutofit/>
          </a:bodyPr>
          <a:lstStyle/>
          <a:p>
            <a:pPr>
              <a:buClr>
                <a:schemeClr val="tx2">
                  <a:lumMod val="75000"/>
                </a:schemeClr>
              </a:buClr>
            </a:pPr>
            <a:r>
              <a:rPr lang="sk-SK" sz="1200" dirty="0"/>
              <a:t>Živé organizmy rastlinného a živočíšneho pôvodu sú dôležitou súčasťou </a:t>
            </a:r>
            <a:r>
              <a:rPr lang="sk-SK" sz="1200" dirty="0" err="1"/>
              <a:t>pôdotvorného</a:t>
            </a:r>
            <a:r>
              <a:rPr lang="sk-SK" sz="1200" dirty="0"/>
              <a:t> procesu, ktorý ovplyvňujú materiálne i energeticky</a:t>
            </a:r>
            <a:endParaRPr lang="en-GB" sz="1200" dirty="0"/>
          </a:p>
          <a:p>
            <a:pPr>
              <a:buClr>
                <a:schemeClr val="tx2">
                  <a:lumMod val="75000"/>
                </a:schemeClr>
              </a:buClr>
            </a:pPr>
            <a:r>
              <a:rPr lang="sk-SK" sz="1200" dirty="0"/>
              <a:t>Biologickým javom v </a:t>
            </a:r>
            <a:r>
              <a:rPr lang="sk-SK" sz="1200" dirty="0" err="1"/>
              <a:t>pôdotvornom</a:t>
            </a:r>
            <a:r>
              <a:rPr lang="sk-SK" sz="1200" dirty="0"/>
              <a:t> procese sa priznáva funkcia </a:t>
            </a:r>
            <a:r>
              <a:rPr lang="sk-SK" sz="1200" b="1" dirty="0"/>
              <a:t>najaktívnejšieho činiteľa</a:t>
            </a:r>
            <a:r>
              <a:rPr lang="en-GB" sz="1200" b="1" dirty="0"/>
              <a:t> </a:t>
            </a:r>
            <a:r>
              <a:rPr lang="sk-SK" sz="1200" dirty="0"/>
              <a:t>-</a:t>
            </a:r>
            <a:r>
              <a:rPr lang="en-GB" sz="1200" dirty="0"/>
              <a:t> </a:t>
            </a:r>
            <a:r>
              <a:rPr lang="sk-SK" sz="1200" dirty="0"/>
              <a:t>organizmy oživujú horninu, zapájajú ju do zložitých procesov rozkladu a syntézy, akumulácie a migrácie</a:t>
            </a:r>
          </a:p>
          <a:p>
            <a:pPr>
              <a:buClr>
                <a:schemeClr val="tx2">
                  <a:lumMod val="75000"/>
                </a:schemeClr>
              </a:buClr>
            </a:pPr>
            <a:r>
              <a:rPr lang="sk-SK" sz="1200" dirty="0"/>
              <a:t>Hlavnú zásluhu majú aj na vytváraní kvalitatívne nových vlastností </a:t>
            </a:r>
            <a:r>
              <a:rPr lang="sk-SK" sz="1200" dirty="0" err="1"/>
              <a:t>pôdotvorného</a:t>
            </a:r>
            <a:r>
              <a:rPr lang="sk-SK" sz="1200" dirty="0"/>
              <a:t> substrátu, najmä úrodnosti</a:t>
            </a:r>
          </a:p>
          <a:p>
            <a:pPr>
              <a:buClr>
                <a:schemeClr val="tx2">
                  <a:lumMod val="75000"/>
                </a:schemeClr>
              </a:buClr>
            </a:pPr>
            <a:r>
              <a:rPr lang="sk-SK" sz="1200" b="1" dirty="0"/>
              <a:t>Na tvorbe a akumulácii organickej hmoty </a:t>
            </a:r>
            <a:r>
              <a:rPr lang="sk-SK" sz="1200" dirty="0"/>
              <a:t>majú najväčší podiel </a:t>
            </a:r>
            <a:r>
              <a:rPr lang="sk-SK" sz="1200" b="1" dirty="0"/>
              <a:t>vyššie rastliny</a:t>
            </a:r>
          </a:p>
          <a:p>
            <a:pPr>
              <a:buClr>
                <a:schemeClr val="tx2">
                  <a:lumMod val="75000"/>
                </a:schemeClr>
              </a:buClr>
            </a:pPr>
            <a:r>
              <a:rPr lang="sk-SK" sz="1200" b="1" dirty="0"/>
              <a:t>Premenu odumretých zvyškov </a:t>
            </a:r>
            <a:r>
              <a:rPr lang="sk-SK" sz="1200" dirty="0"/>
              <a:t>a mnohých minerálnych zlúčenín uskutočňujú predovšetkým </a:t>
            </a:r>
            <a:r>
              <a:rPr lang="sk-SK" sz="1200" b="1" dirty="0"/>
              <a:t>mikroorganizmy</a:t>
            </a:r>
          </a:p>
          <a:p>
            <a:pPr>
              <a:buClr>
                <a:schemeClr val="tx2">
                  <a:lumMod val="75000"/>
                </a:schemeClr>
              </a:buClr>
            </a:pPr>
            <a:r>
              <a:rPr lang="sk-SK" sz="1200" dirty="0"/>
              <a:t>Jednotlivé rastlinné spoločenstvá sa líšia celkovou produkciou organickej hmoty, spôsobom jej uloženia a chemickým zložením:</a:t>
            </a:r>
          </a:p>
          <a:p>
            <a:pPr>
              <a:buClr>
                <a:schemeClr val="tx2">
                  <a:lumMod val="75000"/>
                </a:schemeClr>
              </a:buClr>
            </a:pPr>
            <a:r>
              <a:rPr lang="sk-SK" sz="1200" b="1" dirty="0"/>
              <a:t>Lesné spoločenstvá - </a:t>
            </a:r>
            <a:r>
              <a:rPr lang="sk-SK" sz="1200" dirty="0"/>
              <a:t>hlavným zdrojom organickej hmoty sú </a:t>
            </a:r>
            <a:r>
              <a:rPr lang="sk-SK" sz="1200" b="1" dirty="0"/>
              <a:t>odumreté zvyšky drevín</a:t>
            </a:r>
            <a:r>
              <a:rPr lang="sk-SK" sz="1200" dirty="0"/>
              <a:t> (na povrchu pôdy vo forme </a:t>
            </a:r>
            <a:r>
              <a:rPr lang="sk-SK" sz="1200" b="1" dirty="0"/>
              <a:t>lesnej </a:t>
            </a:r>
            <a:r>
              <a:rPr lang="sk-SK" sz="1200" b="1" dirty="0" err="1"/>
              <a:t>opadanky</a:t>
            </a:r>
            <a:r>
              <a:rPr lang="sk-SK" sz="1200" b="1" dirty="0"/>
              <a:t>),</a:t>
            </a:r>
            <a:r>
              <a:rPr lang="sk-SK" sz="1200" dirty="0"/>
              <a:t> koreňová sústava drevín je len nepatrným zdrojom organickej hmoty, avšak významne pôsobí pri mechanickom i chemickom rozrušovaní minerálnej časti pôdy, lesný porast vytvára špecifické podmienky pre </a:t>
            </a:r>
            <a:r>
              <a:rPr lang="sk-SK" sz="1200" b="1" dirty="0"/>
              <a:t>tvorbu vodného režimu </a:t>
            </a:r>
            <a:r>
              <a:rPr lang="sk-SK" sz="1200" dirty="0"/>
              <a:t>- ochraňuje povrch pôdy pred mechanickým odnosom (eróziou), obmedzuje výpar vody, vlhšie povrchové horizonty a suchšie nižšie ležiace vrstvy (výdatné odčerpávanie vlahy </a:t>
            </a:r>
            <a:r>
              <a:rPr lang="sk-SK" sz="1200" dirty="0" err="1"/>
              <a:t>koreňami</a:t>
            </a:r>
            <a:r>
              <a:rPr lang="sk-SK" sz="1200" dirty="0"/>
              <a:t> drevín) podporujú pohyb vody a tým i vodorozpustných látok smerom zhora nadol, pod lesnými spoločenstvami sa vytvárajú aj špecifické podmienky na premenu organických látok - vo väčšine prípadov sa vytvára tzv. </a:t>
            </a:r>
            <a:r>
              <a:rPr lang="sk-SK" sz="1200" b="1" dirty="0"/>
              <a:t>surový humus </a:t>
            </a:r>
            <a:r>
              <a:rPr lang="sk-SK" sz="1200" dirty="0"/>
              <a:t>so značným zastúpením </a:t>
            </a:r>
            <a:r>
              <a:rPr lang="sk-SK" sz="1200" dirty="0" err="1"/>
              <a:t>nízkomolekulárnych</a:t>
            </a:r>
            <a:r>
              <a:rPr lang="sk-SK" sz="1200" dirty="0"/>
              <a:t> organických zlúčenín a </a:t>
            </a:r>
            <a:r>
              <a:rPr lang="sk-SK" sz="1200" dirty="0" err="1"/>
              <a:t>fulvokyselín</a:t>
            </a:r>
            <a:r>
              <a:rPr lang="sk-SK" sz="1200" dirty="0"/>
              <a:t> (agresívne pôsobia na minerálny podiel, ktorý rozkladajú, a tým podporujú jeho migráciu v pôde)</a:t>
            </a:r>
          </a:p>
          <a:p>
            <a:pPr>
              <a:buClr>
                <a:schemeClr val="tx2">
                  <a:lumMod val="75000"/>
                </a:schemeClr>
              </a:buClr>
            </a:pPr>
            <a:r>
              <a:rPr lang="sk-SK" sz="1200" b="1" dirty="0"/>
              <a:t>Bylinné spoločenstvá </a:t>
            </a:r>
            <a:r>
              <a:rPr lang="sk-SK" sz="1200" dirty="0"/>
              <a:t>poskytujú predovšetkým </a:t>
            </a:r>
            <a:r>
              <a:rPr lang="sk-SK" sz="1200" b="1" dirty="0"/>
              <a:t>koreňovú hmotu </a:t>
            </a:r>
            <a:r>
              <a:rPr lang="sk-SK" sz="1200" dirty="0"/>
              <a:t>pre tvorbu humusu, ktorá sa ukladá priamo v pôde. V porovnaní s lesnou </a:t>
            </a:r>
            <a:r>
              <a:rPr lang="sk-SK" sz="1200" dirty="0" err="1"/>
              <a:t>opadankou</a:t>
            </a:r>
            <a:r>
              <a:rPr lang="sk-SK" sz="1200" dirty="0"/>
              <a:t> sú odumreté zvyšky bylín bohatšie na ľahšie rozložiteľné </a:t>
            </a:r>
            <a:r>
              <a:rPr lang="sk-SK" sz="1200" b="1" dirty="0"/>
              <a:t>organické zlúčeniny, bielkoviny a </a:t>
            </a:r>
            <a:r>
              <a:rPr lang="sk-SK" sz="1200" b="1" dirty="0" err="1"/>
              <a:t>popoloviny</a:t>
            </a:r>
            <a:r>
              <a:rPr lang="sk-SK" sz="1200" dirty="0"/>
              <a:t> - najviac vlahy odčerpávajú z povrchových vrstiev, ktoré vysušujú a tým podporujú pohyb vlahy zdola nahor, </a:t>
            </a:r>
            <a:r>
              <a:rPr lang="sk-SK" sz="1200" b="1" dirty="0"/>
              <a:t>obmedzovanie presakovania vody do pôdy</a:t>
            </a:r>
            <a:r>
              <a:rPr lang="sk-SK" sz="1200" dirty="0"/>
              <a:t>, </a:t>
            </a:r>
            <a:r>
              <a:rPr lang="sk-SK" sz="1200" b="1" dirty="0"/>
              <a:t>podporovanie vzlínania </a:t>
            </a:r>
            <a:r>
              <a:rPr lang="sk-SK" sz="1200" dirty="0"/>
              <a:t>určuje i charakter pohybu látok v </a:t>
            </a:r>
            <a:r>
              <a:rPr lang="sk-SK" sz="1200" dirty="0" err="1"/>
              <a:t>pôdotvornom</a:t>
            </a:r>
            <a:r>
              <a:rPr lang="sk-SK" sz="1200" dirty="0"/>
              <a:t> procese</a:t>
            </a:r>
          </a:p>
          <a:p>
            <a:pPr>
              <a:buClr>
                <a:schemeClr val="tx2">
                  <a:lumMod val="75000"/>
                </a:schemeClr>
              </a:buClr>
            </a:pPr>
            <a:r>
              <a:rPr lang="sk-SK" sz="1200" b="1" dirty="0"/>
              <a:t>Machy</a:t>
            </a:r>
            <a:r>
              <a:rPr lang="sk-SK" sz="1200" dirty="0"/>
              <a:t>, ktoré sú rozhodujúcou zložkou rašelinného spoločenstva alebo súčasťou lesného spoločenstva sú schopné zadržiavať päť až desaťnásobné množstvo vody v porovnaní s hmotnosťou ich sušiny, dôležitou vlastnosťou je aj schopnosť zachytávať sa a vegetovať  na rozkladajúcich sa zvyškoch organickej hmoty - zadržiavaním značného množstva vody podporujú </a:t>
            </a:r>
            <a:r>
              <a:rPr lang="sk-SK" sz="1200" b="1" dirty="0" err="1"/>
              <a:t>prevlhčovanie</a:t>
            </a:r>
            <a:r>
              <a:rPr lang="sk-SK" sz="1200" b="1" dirty="0"/>
              <a:t> pôdy</a:t>
            </a:r>
            <a:r>
              <a:rPr lang="sk-SK" sz="1200" dirty="0"/>
              <a:t>, </a:t>
            </a:r>
            <a:r>
              <a:rPr lang="sk-SK" sz="1200" b="1" dirty="0"/>
              <a:t>vytváranie anaeróbnych podmienok</a:t>
            </a:r>
            <a:r>
              <a:rPr lang="sk-SK" sz="1200" dirty="0"/>
              <a:t>, </a:t>
            </a:r>
            <a:r>
              <a:rPr lang="sk-SK" sz="1200" b="1" dirty="0"/>
              <a:t>obmedzovanie premeny odumretých zvyškov </a:t>
            </a:r>
            <a:r>
              <a:rPr lang="sk-SK" sz="1200" dirty="0"/>
              <a:t>a ich </a:t>
            </a:r>
            <a:r>
              <a:rPr lang="sk-SK" sz="1200" b="1" dirty="0" err="1"/>
              <a:t>rašelinenie</a:t>
            </a:r>
            <a:endParaRPr lang="sk-SK" sz="1200" b="1" dirty="0"/>
          </a:p>
          <a:p>
            <a:pPr>
              <a:buClr>
                <a:schemeClr val="tx2">
                  <a:lumMod val="75000"/>
                </a:schemeClr>
              </a:buClr>
            </a:pPr>
            <a:r>
              <a:rPr lang="sk-SK" sz="1200" dirty="0"/>
              <a:t>Okrem rastlinstva majú pre tvorbu pôdy význam i </a:t>
            </a:r>
            <a:r>
              <a:rPr lang="sk-SK" sz="1200" b="1" dirty="0"/>
              <a:t>živočíchy</a:t>
            </a:r>
            <a:r>
              <a:rPr lang="sk-SK" sz="1200" dirty="0"/>
              <a:t>, ktoré sa nachádzajú v pôde - zúčastňujú sa na </a:t>
            </a:r>
            <a:r>
              <a:rPr lang="sk-SK" sz="1200" b="1" dirty="0"/>
              <a:t>rozdrobovaní a premene </a:t>
            </a:r>
            <a:r>
              <a:rPr lang="sk-SK" sz="1200" dirty="0"/>
              <a:t>zvyškov rastlín ich zanášaním do hlbších častí pôdy, ako aj ich </a:t>
            </a:r>
            <a:r>
              <a:rPr lang="sk-SK" sz="1200" b="1" dirty="0"/>
              <a:t>premiešavania</a:t>
            </a:r>
          </a:p>
        </p:txBody>
      </p:sp>
    </p:spTree>
    <p:extLst>
      <p:ext uri="{BB962C8B-B14F-4D97-AF65-F5344CB8AC3E}">
        <p14:creationId xmlns:p14="http://schemas.microsoft.com/office/powerpoint/2010/main" val="14323983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EB4418-428C-C934-ED12-785321E38347}"/>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655ED959-B1C9-85D8-E5D2-BF92761A3490}"/>
              </a:ext>
            </a:extLst>
          </p:cNvPr>
          <p:cNvSpPr>
            <a:spLocks noGrp="1"/>
          </p:cNvSpPr>
          <p:nvPr>
            <p:ph type="title"/>
          </p:nvPr>
        </p:nvSpPr>
        <p:spPr>
          <a:xfrm>
            <a:off x="391297" y="251750"/>
            <a:ext cx="10119674" cy="694812"/>
          </a:xfrm>
        </p:spPr>
        <p:txBody>
          <a:bodyPr>
            <a:normAutofit/>
          </a:bodyPr>
          <a:lstStyle/>
          <a:p>
            <a:r>
              <a:rPr lang="pl-PL" sz="3200" b="1" dirty="0"/>
              <a:t>Podzemná voda a reliéf </a:t>
            </a:r>
          </a:p>
        </p:txBody>
      </p:sp>
      <p:sp>
        <p:nvSpPr>
          <p:cNvPr id="7" name="Zástupný objekt pre obsah 2">
            <a:extLst>
              <a:ext uri="{FF2B5EF4-FFF2-40B4-BE49-F238E27FC236}">
                <a16:creationId xmlns:a16="http://schemas.microsoft.com/office/drawing/2014/main" id="{3856FB54-40C7-AAE1-81B9-BBE50C5D8B18}"/>
              </a:ext>
            </a:extLst>
          </p:cNvPr>
          <p:cNvSpPr>
            <a:spLocks noGrp="1"/>
          </p:cNvSpPr>
          <p:nvPr>
            <p:ph idx="1"/>
          </p:nvPr>
        </p:nvSpPr>
        <p:spPr>
          <a:xfrm>
            <a:off x="297822" y="1050324"/>
            <a:ext cx="10119674" cy="5839194"/>
          </a:xfrm>
        </p:spPr>
        <p:txBody>
          <a:bodyPr>
            <a:noAutofit/>
          </a:bodyPr>
          <a:lstStyle/>
          <a:p>
            <a:pPr>
              <a:lnSpc>
                <a:spcPct val="150000"/>
              </a:lnSpc>
              <a:buClr>
                <a:schemeClr val="tx2">
                  <a:lumMod val="75000"/>
                </a:schemeClr>
              </a:buClr>
            </a:pPr>
            <a:r>
              <a:rPr lang="sk-SK" sz="1200" b="1" dirty="0"/>
              <a:t>Podzemná voda </a:t>
            </a:r>
            <a:r>
              <a:rPr lang="sk-SK" sz="1200" dirty="0"/>
              <a:t>patrí medzi priamo pôsobiace </a:t>
            </a:r>
            <a:r>
              <a:rPr lang="sk-SK" sz="1200" dirty="0" err="1"/>
              <a:t>pôdotvorné</a:t>
            </a:r>
            <a:r>
              <a:rPr lang="sk-SK" sz="1200" dirty="0"/>
              <a:t> činitele, ale jej vplyv sa </a:t>
            </a:r>
            <a:r>
              <a:rPr lang="sk-SK" sz="1200" b="1" dirty="0"/>
              <a:t>prejavuje</a:t>
            </a:r>
            <a:r>
              <a:rPr lang="sk-SK" sz="1200" dirty="0"/>
              <a:t> len v podmienkach, kde je jej </a:t>
            </a:r>
            <a:r>
              <a:rPr lang="sk-SK" sz="1200" b="1" dirty="0"/>
              <a:t>hladina pomerne vysoko </a:t>
            </a:r>
            <a:r>
              <a:rPr lang="sk-SK" sz="1200" dirty="0"/>
              <a:t>pod povrchom</a:t>
            </a:r>
          </a:p>
          <a:p>
            <a:pPr>
              <a:lnSpc>
                <a:spcPct val="150000"/>
              </a:lnSpc>
              <a:buClr>
                <a:schemeClr val="tx2">
                  <a:lumMod val="75000"/>
                </a:schemeClr>
              </a:buClr>
            </a:pPr>
            <a:r>
              <a:rPr lang="sk-SK" sz="1200" dirty="0"/>
              <a:t>Nad hladinou podzemnej vody sa udržiava zvýšená vlhkosť, ktorá spôsobuje vytváranie anaeróbnych podmienok, podporuje redukčné procesy a spomaľuje rozklad organických látok, čím napomáha ich hromadeniu</a:t>
            </a:r>
          </a:p>
          <a:p>
            <a:pPr>
              <a:lnSpc>
                <a:spcPct val="150000"/>
              </a:lnSpc>
              <a:buClr>
                <a:schemeClr val="tx2">
                  <a:lumMod val="75000"/>
                </a:schemeClr>
              </a:buClr>
            </a:pPr>
            <a:r>
              <a:rPr lang="sk-SK" sz="1200" dirty="0"/>
              <a:t>So zvýšenou vlhkosťou v pôde súvisí aj </a:t>
            </a:r>
            <a:r>
              <a:rPr lang="sk-SK" sz="1200" b="1" dirty="0"/>
              <a:t>glejový proces</a:t>
            </a:r>
            <a:r>
              <a:rPr lang="sk-SK" sz="1200" dirty="0"/>
              <a:t>, ktorý spočíva v akumulácii ílu a redukcii zlúčenín železa a mangánu</a:t>
            </a:r>
          </a:p>
          <a:p>
            <a:pPr>
              <a:lnSpc>
                <a:spcPct val="150000"/>
              </a:lnSpc>
              <a:buClr>
                <a:schemeClr val="tx2">
                  <a:lumMod val="75000"/>
                </a:schemeClr>
              </a:buClr>
            </a:pPr>
            <a:r>
              <a:rPr lang="sk-SK" sz="1200" dirty="0"/>
              <a:t>Silne mineralizovaná podzemná voda v podmienkach výparného typu vodného režimu podmieňuje aj akumuláciu solí v pôdnom profile</a:t>
            </a:r>
          </a:p>
          <a:p>
            <a:pPr>
              <a:lnSpc>
                <a:spcPct val="150000"/>
              </a:lnSpc>
              <a:buClr>
                <a:schemeClr val="tx2">
                  <a:lumMod val="75000"/>
                </a:schemeClr>
              </a:buClr>
            </a:pPr>
            <a:r>
              <a:rPr lang="sk-SK" sz="1200" b="1" dirty="0"/>
              <a:t>Reliéf územia </a:t>
            </a:r>
            <a:r>
              <a:rPr lang="sk-SK" sz="1200" dirty="0"/>
              <a:t>pôsobí na </a:t>
            </a:r>
            <a:r>
              <a:rPr lang="sk-SK" sz="1200" dirty="0" err="1"/>
              <a:t>pôdotvorný</a:t>
            </a:r>
            <a:r>
              <a:rPr lang="sk-SK" sz="1200" dirty="0"/>
              <a:t> proces  nepriamo, prostredníctvom  priamo pôsobiacich činiteľov, najmä mikroklímy, vegetácie, podzemnej vody... </a:t>
            </a:r>
          </a:p>
          <a:p>
            <a:pPr>
              <a:lnSpc>
                <a:spcPct val="150000"/>
              </a:lnSpc>
              <a:buClr>
                <a:schemeClr val="tx2">
                  <a:lumMod val="75000"/>
                </a:schemeClr>
              </a:buClr>
            </a:pPr>
            <a:r>
              <a:rPr lang="sk-SK" sz="1200" dirty="0"/>
              <a:t>Na </a:t>
            </a:r>
            <a:r>
              <a:rPr lang="sk-SK" sz="1200" dirty="0" err="1"/>
              <a:t>pôdotvorný</a:t>
            </a:r>
            <a:r>
              <a:rPr lang="sk-SK" sz="1200" dirty="0"/>
              <a:t> proces vplýva nadmorskou výškou a geomorfologickými tvarmi územia. </a:t>
            </a:r>
          </a:p>
          <a:p>
            <a:pPr>
              <a:lnSpc>
                <a:spcPct val="150000"/>
              </a:lnSpc>
              <a:buClr>
                <a:schemeClr val="tx2">
                  <a:lumMod val="75000"/>
                </a:schemeClr>
              </a:buClr>
            </a:pPr>
            <a:r>
              <a:rPr lang="sk-SK" sz="1200" dirty="0"/>
              <a:t>So stúpajúcou nadmorskou výškou znižuje sa teplota a zvyšuje sa vlhkosť, intenzita chemického zvetrávania, vylúhovania a </a:t>
            </a:r>
            <a:r>
              <a:rPr lang="sk-SK" sz="1200" dirty="0" err="1"/>
              <a:t>eluviovania</a:t>
            </a:r>
            <a:r>
              <a:rPr lang="sk-SK" sz="1200" dirty="0"/>
              <a:t>, s nadmorskou výškou sa mení aj charakter rastlinného krytu</a:t>
            </a:r>
          </a:p>
          <a:p>
            <a:pPr>
              <a:lnSpc>
                <a:spcPct val="150000"/>
              </a:lnSpc>
              <a:buClr>
                <a:schemeClr val="tx2">
                  <a:lumMod val="75000"/>
                </a:schemeClr>
              </a:buClr>
            </a:pPr>
            <a:r>
              <a:rPr lang="sk-SK" sz="1200" dirty="0"/>
              <a:t>Reliéf ovplyvňuje predovšetkým rozdelenie tepla a vody a mechanický transport pôdnej hmoty. Sú to predovšetkým svahy s rôznou expozíciou a inklináciou, ktoré odlišne pôsobia na stupeň ohrievania, ovlhčenia, a na odnos pôdy</a:t>
            </a:r>
          </a:p>
          <a:p>
            <a:pPr>
              <a:lnSpc>
                <a:spcPct val="150000"/>
              </a:lnSpc>
              <a:buClr>
                <a:schemeClr val="tx2">
                  <a:lumMod val="75000"/>
                </a:schemeClr>
              </a:buClr>
            </a:pPr>
            <a:r>
              <a:rPr lang="sk-SK" sz="1200" dirty="0"/>
              <a:t>V rovinných a svahových depresiách sa vytvárajú špecifické podmienky </a:t>
            </a:r>
            <a:r>
              <a:rPr lang="sk-SK" sz="1200" dirty="0" err="1"/>
              <a:t>pôdotvorného</a:t>
            </a:r>
            <a:r>
              <a:rPr lang="sk-SK" sz="1200" dirty="0"/>
              <a:t> procesu. Spravidla tu dochádza ku akumulácii </a:t>
            </a:r>
            <a:r>
              <a:rPr lang="sk-SK" sz="1200" dirty="0" err="1"/>
              <a:t>jemnozrnnejšieho</a:t>
            </a:r>
            <a:r>
              <a:rPr lang="sk-SK" sz="1200" dirty="0"/>
              <a:t> materiálu, organických látok, zvýšeniu vlhkosti, prípadne hladiny podzemnej vody</a:t>
            </a:r>
          </a:p>
        </p:txBody>
      </p:sp>
    </p:spTree>
    <p:extLst>
      <p:ext uri="{BB962C8B-B14F-4D97-AF65-F5344CB8AC3E}">
        <p14:creationId xmlns:p14="http://schemas.microsoft.com/office/powerpoint/2010/main" val="32482142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498DF9-42E1-5C77-A58A-EFEA27E4E404}"/>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66CC86C1-3D84-6998-4FD9-96A71BFC9946}"/>
              </a:ext>
            </a:extLst>
          </p:cNvPr>
          <p:cNvSpPr>
            <a:spLocks noGrp="1"/>
          </p:cNvSpPr>
          <p:nvPr>
            <p:ph type="title"/>
          </p:nvPr>
        </p:nvSpPr>
        <p:spPr>
          <a:xfrm>
            <a:off x="391297" y="251750"/>
            <a:ext cx="10119674" cy="694812"/>
          </a:xfrm>
        </p:spPr>
        <p:txBody>
          <a:bodyPr>
            <a:normAutofit/>
          </a:bodyPr>
          <a:lstStyle/>
          <a:p>
            <a:r>
              <a:rPr lang="pl-PL" sz="3200" b="1" dirty="0"/>
              <a:t>Vek pôdy a kultivácia</a:t>
            </a:r>
          </a:p>
        </p:txBody>
      </p:sp>
      <p:sp>
        <p:nvSpPr>
          <p:cNvPr id="7" name="Zástupný objekt pre obsah 2">
            <a:extLst>
              <a:ext uri="{FF2B5EF4-FFF2-40B4-BE49-F238E27FC236}">
                <a16:creationId xmlns:a16="http://schemas.microsoft.com/office/drawing/2014/main" id="{1CDB1659-22CF-B8B6-CBEA-2D1CC059888C}"/>
              </a:ext>
            </a:extLst>
          </p:cNvPr>
          <p:cNvSpPr>
            <a:spLocks noGrp="1"/>
          </p:cNvSpPr>
          <p:nvPr>
            <p:ph idx="1"/>
          </p:nvPr>
        </p:nvSpPr>
        <p:spPr>
          <a:xfrm>
            <a:off x="297822" y="946562"/>
            <a:ext cx="11712946" cy="5942956"/>
          </a:xfrm>
        </p:spPr>
        <p:txBody>
          <a:bodyPr>
            <a:noAutofit/>
          </a:bodyPr>
          <a:lstStyle/>
          <a:p>
            <a:pPr>
              <a:buClr>
                <a:schemeClr val="tx2">
                  <a:lumMod val="75000"/>
                </a:schemeClr>
              </a:buClr>
            </a:pPr>
            <a:r>
              <a:rPr lang="sk-SK" sz="1400" b="1" dirty="0"/>
              <a:t>Vek pôdy a krajiny</a:t>
            </a:r>
            <a:r>
              <a:rPr lang="sk-SK" sz="1400" dirty="0"/>
              <a:t> súvisí s históriou vývoja </a:t>
            </a:r>
            <a:r>
              <a:rPr lang="sk-SK" sz="1400" dirty="0" err="1"/>
              <a:t>pôdotvorného</a:t>
            </a:r>
            <a:r>
              <a:rPr lang="sk-SK" sz="1400" dirty="0"/>
              <a:t> procesu v určitých prírodných </a:t>
            </a:r>
            <a:br>
              <a:rPr lang="sk-SK" sz="1400" dirty="0"/>
            </a:br>
            <a:r>
              <a:rPr lang="sk-SK" sz="1400" dirty="0"/>
              <a:t>podmienkach - patrí medzi nepriamo pôsobiace činitele</a:t>
            </a:r>
          </a:p>
          <a:p>
            <a:pPr>
              <a:buClr>
                <a:schemeClr val="tx2">
                  <a:lumMod val="75000"/>
                </a:schemeClr>
              </a:buClr>
            </a:pPr>
            <a:r>
              <a:rPr lang="sk-SK" sz="1400" dirty="0"/>
              <a:t>Vývoj pôdy sa prejavuje postupnou zmenou materskej horniny a tvorbou pôdneho profilu</a:t>
            </a:r>
          </a:p>
          <a:p>
            <a:pPr>
              <a:buClr>
                <a:schemeClr val="tx2">
                  <a:lumMod val="75000"/>
                </a:schemeClr>
              </a:buClr>
            </a:pPr>
            <a:r>
              <a:rPr lang="sk-SK" sz="1400" dirty="0"/>
              <a:t>Z hľadiska vývoja  rozlišujeme pôdy: </a:t>
            </a:r>
            <a:r>
              <a:rPr lang="sk-SK" sz="1400" b="1" dirty="0"/>
              <a:t>slabo vyvinuté (mladé)</a:t>
            </a:r>
            <a:r>
              <a:rPr lang="sk-SK" sz="1400" dirty="0"/>
              <a:t> a </a:t>
            </a:r>
            <a:r>
              <a:rPr lang="sk-SK" sz="1400" b="1" dirty="0"/>
              <a:t>vyvinuté (zrelé)</a:t>
            </a:r>
            <a:endParaRPr lang="sk-SK" sz="1400" dirty="0"/>
          </a:p>
          <a:p>
            <a:pPr>
              <a:buClr>
                <a:schemeClr val="tx2">
                  <a:lumMod val="75000"/>
                </a:schemeClr>
              </a:buClr>
            </a:pPr>
            <a:r>
              <a:rPr lang="sk-SK" sz="1400" dirty="0"/>
              <a:t>Vývoj pôd sa datuje od výskytu rastlinstva, teda už od starších geologických dôb</a:t>
            </a:r>
          </a:p>
          <a:p>
            <a:pPr>
              <a:buClr>
                <a:schemeClr val="tx2">
                  <a:lumMod val="75000"/>
                </a:schemeClr>
              </a:buClr>
            </a:pPr>
            <a:r>
              <a:rPr lang="sk-SK" sz="1400" dirty="0"/>
              <a:t>Pri hodnotení veku pôdy sa rozlišujú </a:t>
            </a:r>
            <a:r>
              <a:rPr lang="sk-SK" sz="1400" b="1" dirty="0"/>
              <a:t>fosílne</a:t>
            </a:r>
            <a:r>
              <a:rPr lang="sk-SK" sz="1400" dirty="0"/>
              <a:t>, </a:t>
            </a:r>
            <a:r>
              <a:rPr lang="sk-SK" sz="1400" b="1" dirty="0"/>
              <a:t>reliktové </a:t>
            </a:r>
            <a:r>
              <a:rPr lang="sk-SK" sz="1400" dirty="0"/>
              <a:t>a </a:t>
            </a:r>
            <a:r>
              <a:rPr lang="sk-SK" sz="1400" b="1" dirty="0" err="1"/>
              <a:t>recentné</a:t>
            </a:r>
            <a:r>
              <a:rPr lang="sk-SK" sz="1400" b="1" dirty="0"/>
              <a:t> </a:t>
            </a:r>
            <a:r>
              <a:rPr lang="sk-SK" sz="1400" dirty="0"/>
              <a:t>pôdy </a:t>
            </a:r>
          </a:p>
          <a:p>
            <a:pPr>
              <a:buClr>
                <a:schemeClr val="tx2">
                  <a:lumMod val="75000"/>
                </a:schemeClr>
              </a:buClr>
            </a:pPr>
            <a:r>
              <a:rPr lang="sk-SK" sz="1400" dirty="0"/>
              <a:t>Fosílne (prekryté novými sedimentami) a reliktové (</a:t>
            </a:r>
            <a:r>
              <a:rPr lang="sk-SK" sz="1400" dirty="0" err="1"/>
              <a:t>pozostatkové</a:t>
            </a:r>
            <a:r>
              <a:rPr lang="sk-SK" sz="1400" dirty="0"/>
              <a:t>, zachovali sa na povrchu pôdy) sú tzv. </a:t>
            </a:r>
            <a:r>
              <a:rPr lang="sk-SK" sz="1400" b="1" dirty="0" err="1"/>
              <a:t>paleopôdy</a:t>
            </a:r>
            <a:r>
              <a:rPr lang="sk-SK" sz="1400" b="1" dirty="0"/>
              <a:t> </a:t>
            </a:r>
            <a:r>
              <a:rPr lang="sk-SK" sz="1400" dirty="0"/>
              <a:t>(vznikli v starších geologických dobách) a </a:t>
            </a:r>
            <a:r>
              <a:rPr lang="sk-SK" sz="1400" dirty="0" err="1"/>
              <a:t>recentné</a:t>
            </a:r>
            <a:r>
              <a:rPr lang="sk-SK" sz="1400" dirty="0"/>
              <a:t> pôdy vznikli a vyvíjajú sa v </a:t>
            </a:r>
            <a:r>
              <a:rPr lang="sk-SK" sz="1400" dirty="0" err="1"/>
              <a:t>poľadovej</a:t>
            </a:r>
            <a:r>
              <a:rPr lang="sk-SK" sz="1400" dirty="0"/>
              <a:t> - </a:t>
            </a:r>
            <a:r>
              <a:rPr lang="sk-SK" sz="1400" dirty="0" err="1"/>
              <a:t>holocénnej</a:t>
            </a:r>
            <a:r>
              <a:rPr lang="sk-SK" sz="1400" dirty="0"/>
              <a:t> dobe</a:t>
            </a:r>
          </a:p>
          <a:p>
            <a:pPr>
              <a:buClr>
                <a:schemeClr val="tx2">
                  <a:lumMod val="75000"/>
                </a:schemeClr>
              </a:buClr>
            </a:pPr>
            <a:r>
              <a:rPr lang="sk-SK" sz="1400" b="1" dirty="0"/>
              <a:t>Kultivácia</a:t>
            </a:r>
            <a:r>
              <a:rPr lang="sk-SK" sz="1400" dirty="0"/>
              <a:t> zasahuje do </a:t>
            </a:r>
            <a:r>
              <a:rPr lang="sk-SK" sz="1400" dirty="0" err="1"/>
              <a:t>pôdotvorného</a:t>
            </a:r>
            <a:r>
              <a:rPr lang="sk-SK" sz="1400" dirty="0"/>
              <a:t> procesu na určitom stupni vývoja ľudskej spoločnosti, s ktorým je späté využívanie pôdy ako výrobného prostriedku - zmenou pôvodnej vegetácie sa ovplyvnil obsah humusu, vodný režim a celkový chemizmus pôdnych procesov</a:t>
            </a:r>
          </a:p>
          <a:p>
            <a:pPr>
              <a:buClr>
                <a:schemeClr val="tx2">
                  <a:lumMod val="75000"/>
                </a:schemeClr>
              </a:buClr>
            </a:pPr>
            <a:r>
              <a:rPr lang="sk-SK" sz="1400" dirty="0"/>
              <a:t>Kyprením pôdy sa zásadne zmenil prírodný vodný a tepelný režim a podmienky rozkladu organických látok v pôde</a:t>
            </a:r>
          </a:p>
          <a:p>
            <a:pPr>
              <a:buClr>
                <a:schemeClr val="tx2">
                  <a:lumMod val="75000"/>
                </a:schemeClr>
              </a:buClr>
            </a:pPr>
            <a:r>
              <a:rPr lang="sk-SK" sz="1400" dirty="0"/>
              <a:t>Človek </a:t>
            </a:r>
            <a:r>
              <a:rPr lang="sk-SK" sz="1400" dirty="0" err="1"/>
              <a:t>hydrotechnickými</a:t>
            </a:r>
            <a:r>
              <a:rPr lang="sk-SK" sz="1400" dirty="0"/>
              <a:t> zásahmi mení predovšetkým </a:t>
            </a:r>
            <a:r>
              <a:rPr lang="sk-SK" sz="1400" b="1" dirty="0"/>
              <a:t>vodný režim </a:t>
            </a:r>
            <a:r>
              <a:rPr lang="sk-SK" sz="1400" dirty="0"/>
              <a:t>a v dôsledku toho aj rôzne </a:t>
            </a:r>
            <a:r>
              <a:rPr lang="sk-SK" sz="1400" b="1" dirty="0"/>
              <a:t>chemické a biochemické procesy </a:t>
            </a:r>
            <a:r>
              <a:rPr lang="sk-SK" sz="1400" dirty="0"/>
              <a:t>v pôde</a:t>
            </a:r>
          </a:p>
          <a:p>
            <a:pPr>
              <a:buClr>
                <a:schemeClr val="tx2">
                  <a:lumMod val="75000"/>
                </a:schemeClr>
              </a:buClr>
            </a:pPr>
            <a:r>
              <a:rPr lang="sk-SK" sz="1400" dirty="0"/>
              <a:t>Uvedenými zásahmi do </a:t>
            </a:r>
            <a:r>
              <a:rPr lang="sk-SK" sz="1400" dirty="0" err="1"/>
              <a:t>pôdotvorného</a:t>
            </a:r>
            <a:r>
              <a:rPr lang="sk-SK" sz="1400" dirty="0"/>
              <a:t> procesu výrazne sa znížil obsah humusu (zintenzívnením procesu mineralizácie a zmenšením zdroja </a:t>
            </a:r>
            <a:r>
              <a:rPr lang="sk-SK" sz="1400" dirty="0" err="1"/>
              <a:t>humusotvorného</a:t>
            </a:r>
            <a:r>
              <a:rPr lang="sk-SK" sz="1400" dirty="0"/>
              <a:t> materiálu) a </a:t>
            </a:r>
            <a:r>
              <a:rPr lang="sk-SK" sz="1400" b="1" dirty="0"/>
              <a:t>vytvorila sa kultúrna vrstva - ornica</a:t>
            </a:r>
            <a:endParaRPr lang="sk-SK" sz="1400" dirty="0"/>
          </a:p>
          <a:p>
            <a:pPr>
              <a:buClr>
                <a:schemeClr val="tx2">
                  <a:lumMod val="75000"/>
                </a:schemeClr>
              </a:buClr>
            </a:pPr>
            <a:r>
              <a:rPr lang="sk-SK" sz="1400" b="1" dirty="0"/>
              <a:t>Hnojenie organickými a minerálnymi hnojivami </a:t>
            </a:r>
            <a:r>
              <a:rPr lang="sk-SK" sz="1400" dirty="0"/>
              <a:t>ovplyvňuje vlastnosti pôd a zasahuje do prírodného kolobehu látok - používanie vysokých dávok priemyselných hnojív spôsobuje </a:t>
            </a:r>
            <a:r>
              <a:rPr lang="sk-SK" sz="1400" b="1" dirty="0" err="1"/>
              <a:t>okysľovovanie</a:t>
            </a:r>
            <a:r>
              <a:rPr lang="sk-SK" sz="1400" dirty="0"/>
              <a:t>, </a:t>
            </a:r>
            <a:r>
              <a:rPr lang="sk-SK" sz="1400" b="1" dirty="0"/>
              <a:t>degradáciu </a:t>
            </a:r>
            <a:r>
              <a:rPr lang="sk-SK" sz="1400" dirty="0"/>
              <a:t>a </a:t>
            </a:r>
            <a:r>
              <a:rPr lang="sk-SK" sz="1400" b="1" dirty="0"/>
              <a:t>deštrukciu </a:t>
            </a:r>
            <a:r>
              <a:rPr lang="sk-SK" sz="1400" dirty="0"/>
              <a:t>pôdnych agregátov</a:t>
            </a:r>
          </a:p>
          <a:p>
            <a:pPr>
              <a:buClr>
                <a:schemeClr val="tx2">
                  <a:lumMod val="75000"/>
                </a:schemeClr>
              </a:buClr>
            </a:pPr>
            <a:r>
              <a:rPr lang="sk-SK" sz="1400" dirty="0"/>
              <a:t>Naopak </a:t>
            </a:r>
            <a:r>
              <a:rPr lang="sk-SK" sz="1400" b="1" dirty="0"/>
              <a:t>vápnenie a hnojenie </a:t>
            </a:r>
            <a:r>
              <a:rPr lang="sk-SK" sz="1400" dirty="0"/>
              <a:t>organickými hnojivami obmedzuje nielen </a:t>
            </a:r>
            <a:r>
              <a:rPr lang="sk-SK" sz="1400" dirty="0" err="1"/>
              <a:t>okysľovanie,ale</a:t>
            </a:r>
            <a:r>
              <a:rPr lang="sk-SK" sz="1400" dirty="0"/>
              <a:t> aj </a:t>
            </a:r>
            <a:r>
              <a:rPr lang="sk-SK" sz="1400" b="1" dirty="0"/>
              <a:t>intenzitu procesov </a:t>
            </a:r>
            <a:r>
              <a:rPr lang="sk-SK" sz="1400" b="1" dirty="0" err="1"/>
              <a:t>illimerizácie</a:t>
            </a:r>
            <a:r>
              <a:rPr lang="sk-SK" sz="1400" dirty="0"/>
              <a:t>, prípadne </a:t>
            </a:r>
            <a:r>
              <a:rPr lang="sk-SK" sz="1400" b="1" dirty="0" err="1"/>
              <a:t>podzolizácie</a:t>
            </a:r>
            <a:r>
              <a:rPr lang="sk-SK" sz="1400" b="1" dirty="0"/>
              <a:t> </a:t>
            </a:r>
            <a:r>
              <a:rPr lang="sk-SK" sz="1400" dirty="0"/>
              <a:t>v pôde</a:t>
            </a:r>
          </a:p>
        </p:txBody>
      </p:sp>
    </p:spTree>
    <p:extLst>
      <p:ext uri="{BB962C8B-B14F-4D97-AF65-F5344CB8AC3E}">
        <p14:creationId xmlns:p14="http://schemas.microsoft.com/office/powerpoint/2010/main" val="17336737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6A2F68-A9FA-6FA0-C314-54F72D21BEE4}"/>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A7202CC5-92E0-6915-F6D5-A8DF3AE6F4EF}"/>
              </a:ext>
            </a:extLst>
          </p:cNvPr>
          <p:cNvSpPr>
            <a:spLocks noGrp="1"/>
          </p:cNvSpPr>
          <p:nvPr>
            <p:ph type="title"/>
          </p:nvPr>
        </p:nvSpPr>
        <p:spPr>
          <a:xfrm>
            <a:off x="391297" y="251750"/>
            <a:ext cx="10119674" cy="694812"/>
          </a:xfrm>
        </p:spPr>
        <p:txBody>
          <a:bodyPr>
            <a:normAutofit/>
          </a:bodyPr>
          <a:lstStyle/>
          <a:p>
            <a:r>
              <a:rPr lang="pl-PL" sz="3200" b="1" dirty="0"/>
              <a:t>Pôdotvorné procesy</a:t>
            </a:r>
          </a:p>
        </p:txBody>
      </p:sp>
      <p:sp>
        <p:nvSpPr>
          <p:cNvPr id="7" name="Zástupný objekt pre obsah 2">
            <a:extLst>
              <a:ext uri="{FF2B5EF4-FFF2-40B4-BE49-F238E27FC236}">
                <a16:creationId xmlns:a16="http://schemas.microsoft.com/office/drawing/2014/main" id="{812507E2-4BEB-6FB8-6237-54DDAC6EE97B}"/>
              </a:ext>
            </a:extLst>
          </p:cNvPr>
          <p:cNvSpPr>
            <a:spLocks noGrp="1"/>
          </p:cNvSpPr>
          <p:nvPr>
            <p:ph idx="1"/>
          </p:nvPr>
        </p:nvSpPr>
        <p:spPr>
          <a:xfrm>
            <a:off x="297821" y="946563"/>
            <a:ext cx="11329887" cy="5745244"/>
          </a:xfrm>
        </p:spPr>
        <p:txBody>
          <a:bodyPr>
            <a:noAutofit/>
          </a:bodyPr>
          <a:lstStyle/>
          <a:p>
            <a:pPr>
              <a:lnSpc>
                <a:spcPct val="150000"/>
              </a:lnSpc>
              <a:buClr>
                <a:schemeClr val="tx2">
                  <a:lumMod val="75000"/>
                </a:schemeClr>
              </a:buClr>
            </a:pPr>
            <a:r>
              <a:rPr lang="sk-SK" sz="1200" dirty="0"/>
              <a:t>Pri formovaní pôdy prebiehajú elementárne procesy - chemické a biochemické reakcie, fyzikálne deje a energetické zmeny</a:t>
            </a:r>
          </a:p>
          <a:p>
            <a:pPr>
              <a:lnSpc>
                <a:spcPct val="150000"/>
              </a:lnSpc>
              <a:buClr>
                <a:schemeClr val="tx2">
                  <a:lumMod val="75000"/>
                </a:schemeClr>
              </a:buClr>
            </a:pPr>
            <a:r>
              <a:rPr lang="sk-SK" sz="1200" dirty="0"/>
              <a:t>Podľa konkrétnych podmienok sa elementárne procesy spájajú do menších súborov alebo skupín - </a:t>
            </a:r>
            <a:r>
              <a:rPr lang="sk-SK" sz="1200" b="1" dirty="0"/>
              <a:t>čiastkových </a:t>
            </a:r>
            <a:r>
              <a:rPr lang="sk-SK" sz="1200" b="1" dirty="0" err="1"/>
              <a:t>pôdotvorných</a:t>
            </a:r>
            <a:r>
              <a:rPr lang="sk-SK" sz="1200" b="1" dirty="0"/>
              <a:t> procesov</a:t>
            </a:r>
            <a:r>
              <a:rPr lang="sk-SK" sz="1200" dirty="0"/>
              <a:t> </a:t>
            </a:r>
          </a:p>
          <a:p>
            <a:pPr>
              <a:lnSpc>
                <a:spcPct val="150000"/>
              </a:lnSpc>
              <a:buClr>
                <a:schemeClr val="tx2">
                  <a:lumMod val="75000"/>
                </a:schemeClr>
              </a:buClr>
            </a:pPr>
            <a:r>
              <a:rPr lang="sk-SK" sz="1200" dirty="0"/>
              <a:t>Úplný proces vytvárania pôdy sa skladá zo súboru čiastkových </a:t>
            </a:r>
            <a:r>
              <a:rPr lang="sk-SK" sz="1200" dirty="0" err="1"/>
              <a:t>pôdotvorných</a:t>
            </a:r>
            <a:r>
              <a:rPr lang="sk-SK" sz="1200" dirty="0"/>
              <a:t> procesov a nazýva sa </a:t>
            </a:r>
            <a:r>
              <a:rPr lang="sk-SK" sz="1200" b="1" dirty="0"/>
              <a:t>hlavný (komplexný) </a:t>
            </a:r>
            <a:r>
              <a:rPr lang="sk-SK" sz="1200" b="1" dirty="0" err="1"/>
              <a:t>pôdotvorný</a:t>
            </a:r>
            <a:r>
              <a:rPr lang="sk-SK" sz="1200" b="1" dirty="0"/>
              <a:t> proces</a:t>
            </a:r>
            <a:r>
              <a:rPr lang="sk-SK" sz="1200" dirty="0"/>
              <a:t> - v každom hlavnom </a:t>
            </a:r>
            <a:r>
              <a:rPr lang="sk-SK" sz="1200" dirty="0" err="1"/>
              <a:t>pôdotvornom</a:t>
            </a:r>
            <a:r>
              <a:rPr lang="sk-SK" sz="1200" dirty="0"/>
              <a:t> procese, ktorý zabezpečuje tvorbu a vývoj určitej pôdy na niektorom konkrétnom území, sa príslušné čiastkové procesy uplatňujú v rozličnej kvalite a intenzite.</a:t>
            </a:r>
          </a:p>
          <a:p>
            <a:pPr>
              <a:lnSpc>
                <a:spcPct val="150000"/>
              </a:lnSpc>
              <a:buClr>
                <a:schemeClr val="tx2">
                  <a:lumMod val="75000"/>
                </a:schemeClr>
              </a:buClr>
            </a:pPr>
            <a:r>
              <a:rPr lang="sk-SK" sz="1200" dirty="0"/>
              <a:t>Rozoznávame: </a:t>
            </a:r>
          </a:p>
          <a:p>
            <a:pPr lvl="1">
              <a:lnSpc>
                <a:spcPct val="150000"/>
              </a:lnSpc>
              <a:buClr>
                <a:schemeClr val="tx2">
                  <a:lumMod val="75000"/>
                </a:schemeClr>
              </a:buClr>
            </a:pPr>
            <a:r>
              <a:rPr lang="sk-SK" sz="1200" b="1" dirty="0"/>
              <a:t>1. </a:t>
            </a:r>
            <a:r>
              <a:rPr lang="sk-SK" sz="1200" b="1" dirty="0" err="1"/>
              <a:t>Pôdotvorné</a:t>
            </a:r>
            <a:r>
              <a:rPr lang="sk-SK" sz="1200" b="1" dirty="0"/>
              <a:t> </a:t>
            </a:r>
            <a:r>
              <a:rPr lang="sk-SK" sz="1200" b="1" dirty="0" err="1"/>
              <a:t>mikroprocesy</a:t>
            </a:r>
            <a:r>
              <a:rPr lang="sk-SK" sz="1200" b="1" dirty="0"/>
              <a:t> </a:t>
            </a:r>
            <a:r>
              <a:rPr lang="sk-SK" sz="1200" dirty="0"/>
              <a:t>(elementárne zložky </a:t>
            </a:r>
            <a:r>
              <a:rPr lang="sk-SK" sz="1200" dirty="0" err="1"/>
              <a:t>pôdotvorného</a:t>
            </a:r>
            <a:r>
              <a:rPr lang="sk-SK" sz="1200" dirty="0"/>
              <a:t> procesu) - odrážajú charakter pôsobenia významných fyzikálnych, chemických, biochemických a biologických procesov a interakcií s kvapalnou, plynnou a pevnou fázou pôd, ako aj ich pôsobenia na pôdne organizmy - tieto procesy nie sú špecifické pre tvorbu určitých horizontov a skupín pôd</a:t>
            </a:r>
          </a:p>
          <a:p>
            <a:pPr lvl="1">
              <a:lnSpc>
                <a:spcPct val="150000"/>
              </a:lnSpc>
              <a:buClr>
                <a:schemeClr val="tx2">
                  <a:lumMod val="75000"/>
                </a:schemeClr>
              </a:buClr>
            </a:pPr>
            <a:r>
              <a:rPr lang="sk-SK" sz="1200" b="1" dirty="0"/>
              <a:t>2. Špeciálne </a:t>
            </a:r>
            <a:r>
              <a:rPr lang="sk-SK" sz="1200" b="1" dirty="0" err="1"/>
              <a:t>pôdotvorné</a:t>
            </a:r>
            <a:r>
              <a:rPr lang="sk-SK" sz="1200" b="1" dirty="0"/>
              <a:t> procesy</a:t>
            </a:r>
            <a:r>
              <a:rPr lang="sk-SK" sz="1200" dirty="0"/>
              <a:t> (čiastkové) - predstavujú kombináciu </a:t>
            </a:r>
            <a:r>
              <a:rPr lang="sk-SK" sz="1200" dirty="0" err="1"/>
              <a:t>pôdotvorných</a:t>
            </a:r>
            <a:r>
              <a:rPr lang="sk-SK" sz="1200" dirty="0"/>
              <a:t> </a:t>
            </a:r>
            <a:r>
              <a:rPr lang="sk-SK" sz="1200" dirty="0" err="1"/>
              <a:t>mikroprocesov</a:t>
            </a:r>
            <a:r>
              <a:rPr lang="sk-SK" sz="1200" dirty="0"/>
              <a:t>, ktoré </a:t>
            </a:r>
            <a:r>
              <a:rPr lang="sk-SK" sz="1200" b="1" dirty="0"/>
              <a:t>vedú k vzniku pôdnych horizontov </a:t>
            </a:r>
            <a:r>
              <a:rPr lang="sk-SK" sz="1200" dirty="0"/>
              <a:t>a </a:t>
            </a:r>
            <a:r>
              <a:rPr lang="sk-SK" sz="1200" b="1" dirty="0"/>
              <a:t>významných znakov </a:t>
            </a:r>
            <a:r>
              <a:rPr lang="sk-SK" sz="1200" dirty="0"/>
              <a:t>určitých pôdnych </a:t>
            </a:r>
            <a:r>
              <a:rPr lang="sk-SK" sz="1200" dirty="0" err="1"/>
              <a:t>taxónov</a:t>
            </a:r>
            <a:endParaRPr lang="sk-SK" sz="1200" dirty="0"/>
          </a:p>
          <a:p>
            <a:pPr lvl="1">
              <a:lnSpc>
                <a:spcPct val="150000"/>
              </a:lnSpc>
              <a:buClr>
                <a:schemeClr val="tx2">
                  <a:lumMod val="75000"/>
                </a:schemeClr>
              </a:buClr>
            </a:pPr>
            <a:r>
              <a:rPr lang="sk-SK" sz="1200" b="1" dirty="0"/>
              <a:t>3. </a:t>
            </a:r>
            <a:r>
              <a:rPr lang="sk-SK" sz="1200" b="1" dirty="0" err="1"/>
              <a:t>Pôdotvorné</a:t>
            </a:r>
            <a:r>
              <a:rPr lang="sk-SK" sz="1200" b="1" dirty="0"/>
              <a:t> </a:t>
            </a:r>
            <a:r>
              <a:rPr lang="sk-SK" sz="1200" b="1" dirty="0" err="1"/>
              <a:t>makroprocesy</a:t>
            </a:r>
            <a:r>
              <a:rPr lang="sk-SK" sz="1200" dirty="0"/>
              <a:t> - predstavujú komplexy špeciálnych </a:t>
            </a:r>
            <a:r>
              <a:rPr lang="sk-SK" sz="1200" dirty="0" err="1"/>
              <a:t>pôdotvorných</a:t>
            </a:r>
            <a:r>
              <a:rPr lang="sk-SK" sz="1200" dirty="0"/>
              <a:t> procesov, ktoré vedú k vzniku skupín pôdnych typov</a:t>
            </a:r>
          </a:p>
          <a:p>
            <a:pPr>
              <a:lnSpc>
                <a:spcPct val="150000"/>
              </a:lnSpc>
              <a:buClr>
                <a:schemeClr val="tx2">
                  <a:lumMod val="75000"/>
                </a:schemeClr>
              </a:buClr>
            </a:pPr>
            <a:r>
              <a:rPr lang="sk-SK" sz="1200" b="1" dirty="0"/>
              <a:t>Základne </a:t>
            </a:r>
            <a:r>
              <a:rPr lang="sk-SK" sz="1200" b="1" dirty="0" err="1"/>
              <a:t>mikroprocesy</a:t>
            </a:r>
            <a:r>
              <a:rPr lang="sk-SK" sz="1200" b="1" dirty="0"/>
              <a:t>:</a:t>
            </a:r>
          </a:p>
          <a:p>
            <a:pPr lvl="1">
              <a:buClr>
                <a:schemeClr val="tx2">
                  <a:lumMod val="75000"/>
                </a:schemeClr>
              </a:buClr>
            </a:pPr>
            <a:r>
              <a:rPr lang="sk-SK" sz="1200" dirty="0"/>
              <a:t>1. Prínos organických a minerálnych zložiek do pôd</a:t>
            </a:r>
          </a:p>
          <a:p>
            <a:pPr lvl="1">
              <a:buClr>
                <a:schemeClr val="tx2">
                  <a:lumMod val="75000"/>
                </a:schemeClr>
              </a:buClr>
            </a:pPr>
            <a:r>
              <a:rPr lang="sk-SK" sz="1200" dirty="0"/>
              <a:t>2. Odnos organických a minerálnych zložiek z pôd</a:t>
            </a:r>
          </a:p>
          <a:p>
            <a:pPr lvl="1">
              <a:buClr>
                <a:schemeClr val="tx2">
                  <a:lumMod val="75000"/>
                </a:schemeClr>
              </a:buClr>
            </a:pPr>
            <a:r>
              <a:rPr lang="sk-SK" sz="1200" dirty="0"/>
              <a:t>3. Premiestňovanie (</a:t>
            </a:r>
            <a:r>
              <a:rPr lang="sk-SK" sz="1200" dirty="0" err="1"/>
              <a:t>translokácia</a:t>
            </a:r>
            <a:r>
              <a:rPr lang="sk-SK" sz="1200" dirty="0"/>
              <a:t>) látok v rámci pôdneho profilu vertikálne a laterálne</a:t>
            </a:r>
          </a:p>
          <a:p>
            <a:pPr lvl="1">
              <a:buClr>
                <a:schemeClr val="tx2">
                  <a:lumMod val="75000"/>
                </a:schemeClr>
              </a:buClr>
            </a:pPr>
            <a:r>
              <a:rPr lang="sk-SK" sz="1200" dirty="0"/>
              <a:t>4. Premena minerálnych a organických látok v pôdach</a:t>
            </a:r>
          </a:p>
          <a:p>
            <a:pPr>
              <a:lnSpc>
                <a:spcPct val="150000"/>
              </a:lnSpc>
              <a:buClr>
                <a:schemeClr val="tx2">
                  <a:lumMod val="75000"/>
                </a:schemeClr>
              </a:buClr>
            </a:pPr>
            <a:endParaRPr lang="sk-SK" sz="1200" dirty="0"/>
          </a:p>
        </p:txBody>
      </p:sp>
    </p:spTree>
    <p:extLst>
      <p:ext uri="{BB962C8B-B14F-4D97-AF65-F5344CB8AC3E}">
        <p14:creationId xmlns:p14="http://schemas.microsoft.com/office/powerpoint/2010/main" val="9390729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FAA655-4495-2B07-6FB1-ACEE507E96FA}"/>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A24102C1-14B0-65D5-7A4C-B8150E7E5D54}"/>
              </a:ext>
            </a:extLst>
          </p:cNvPr>
          <p:cNvSpPr>
            <a:spLocks noGrp="1"/>
          </p:cNvSpPr>
          <p:nvPr>
            <p:ph type="title"/>
          </p:nvPr>
        </p:nvSpPr>
        <p:spPr>
          <a:xfrm>
            <a:off x="391297" y="251750"/>
            <a:ext cx="10119674" cy="694812"/>
          </a:xfrm>
        </p:spPr>
        <p:txBody>
          <a:bodyPr>
            <a:normAutofit/>
          </a:bodyPr>
          <a:lstStyle/>
          <a:p>
            <a:r>
              <a:rPr lang="pl-PL" sz="3200" b="1" dirty="0"/>
              <a:t>Vznik pôdy a jej vlastnosti</a:t>
            </a:r>
            <a:endParaRPr lang="fr-FR" sz="3200" b="1" dirty="0"/>
          </a:p>
        </p:txBody>
      </p:sp>
      <p:sp>
        <p:nvSpPr>
          <p:cNvPr id="7" name="Zástupný objekt pre obsah 2">
            <a:extLst>
              <a:ext uri="{FF2B5EF4-FFF2-40B4-BE49-F238E27FC236}">
                <a16:creationId xmlns:a16="http://schemas.microsoft.com/office/drawing/2014/main" id="{A16E7E30-5881-7BA5-18A1-BA788923CA40}"/>
              </a:ext>
            </a:extLst>
          </p:cNvPr>
          <p:cNvSpPr>
            <a:spLocks noGrp="1"/>
          </p:cNvSpPr>
          <p:nvPr>
            <p:ph idx="1"/>
          </p:nvPr>
        </p:nvSpPr>
        <p:spPr>
          <a:xfrm>
            <a:off x="391297" y="1028700"/>
            <a:ext cx="6342878" cy="5579072"/>
          </a:xfrm>
        </p:spPr>
        <p:txBody>
          <a:bodyPr>
            <a:noAutofit/>
          </a:bodyPr>
          <a:lstStyle/>
          <a:p>
            <a:pPr>
              <a:lnSpc>
                <a:spcPct val="150000"/>
              </a:lnSpc>
              <a:buClr>
                <a:schemeClr val="tx2">
                  <a:lumMod val="75000"/>
                </a:schemeClr>
              </a:buClr>
            </a:pPr>
            <a:r>
              <a:rPr lang="sk-SK" sz="1200" b="1" dirty="0"/>
              <a:t>Pôdny príkrov = </a:t>
            </a:r>
            <a:r>
              <a:rPr lang="sk-SK" sz="1200" b="1" dirty="0" err="1"/>
              <a:t>pedosféra</a:t>
            </a:r>
            <a:r>
              <a:rPr lang="sk-SK" sz="1200" b="1" dirty="0"/>
              <a:t> </a:t>
            </a:r>
            <a:r>
              <a:rPr lang="sk-SK" sz="1200" dirty="0"/>
              <a:t>predstavuje</a:t>
            </a:r>
            <a:r>
              <a:rPr lang="sk-SK" sz="1200" b="1" dirty="0"/>
              <a:t> </a:t>
            </a:r>
            <a:r>
              <a:rPr lang="sk-SK" sz="1200" dirty="0"/>
              <a:t>pomerne tenkú </a:t>
            </a:r>
            <a:r>
              <a:rPr lang="sk-SK" sz="1200" dirty="0" err="1"/>
              <a:t>vrstv</a:t>
            </a:r>
            <a:r>
              <a:rPr lang="en-GB" sz="1200" dirty="0"/>
              <a:t>u</a:t>
            </a:r>
            <a:r>
              <a:rPr lang="sk-SK" sz="1200" dirty="0"/>
              <a:t>, väčšinou nepresahuje hĺbku niekoľkých centimetrov, decimetrov alebo metrov</a:t>
            </a:r>
          </a:p>
          <a:p>
            <a:pPr>
              <a:lnSpc>
                <a:spcPct val="150000"/>
              </a:lnSpc>
              <a:buClr>
                <a:schemeClr val="tx2">
                  <a:lumMod val="75000"/>
                </a:schemeClr>
              </a:buClr>
            </a:pPr>
            <a:r>
              <a:rPr lang="sk-SK" sz="1200" dirty="0"/>
              <a:t>Vyznačuje sa mimoriadnou </a:t>
            </a:r>
            <a:r>
              <a:rPr lang="sk-SK" sz="1200" b="1" dirty="0"/>
              <a:t>schopnosťou hromadiť energiu </a:t>
            </a:r>
            <a:r>
              <a:rPr lang="sk-SK" sz="1200" dirty="0"/>
              <a:t>slnečného žiarenia a prostredníctvom fotosyntézy ju využiť na </a:t>
            </a:r>
            <a:r>
              <a:rPr lang="sk-SK" sz="1200" b="1" dirty="0"/>
              <a:t>tvorbu novej organickej hmoty</a:t>
            </a:r>
          </a:p>
          <a:p>
            <a:pPr>
              <a:lnSpc>
                <a:spcPct val="150000"/>
              </a:lnSpc>
              <a:buClr>
                <a:schemeClr val="tx2">
                  <a:lumMod val="75000"/>
                </a:schemeClr>
              </a:buClr>
            </a:pPr>
            <a:r>
              <a:rPr lang="sk-SK" sz="1200" dirty="0"/>
              <a:t>Najdôležitejšiu </a:t>
            </a:r>
            <a:r>
              <a:rPr lang="sk-SK" sz="1200" b="1" dirty="0"/>
              <a:t>biologickú súčasť</a:t>
            </a:r>
            <a:r>
              <a:rPr lang="sk-SK" sz="1200" dirty="0"/>
              <a:t> pôdnej vrstvy tvoria </a:t>
            </a:r>
            <a:r>
              <a:rPr lang="sk-SK" sz="1200" b="1" dirty="0"/>
              <a:t>rastliny</a:t>
            </a:r>
            <a:r>
              <a:rPr lang="sk-SK" sz="1200" dirty="0"/>
              <a:t>, ktoré sú hlavným zdrojom organickej hmoty a </a:t>
            </a:r>
            <a:r>
              <a:rPr lang="sk-SK" sz="1200" b="1" dirty="0"/>
              <a:t>mikroorganizmy</a:t>
            </a:r>
            <a:r>
              <a:rPr lang="sk-SK" sz="1200" dirty="0"/>
              <a:t>, ktoré rozkladajú odumreté telá rastlín a živočíchov, a tým sa zúčastňujú na premene odumretej organickej hmoty na humus</a:t>
            </a:r>
          </a:p>
          <a:p>
            <a:pPr>
              <a:lnSpc>
                <a:spcPct val="150000"/>
              </a:lnSpc>
              <a:buClr>
                <a:schemeClr val="tx2">
                  <a:lumMod val="75000"/>
                </a:schemeClr>
              </a:buClr>
            </a:pPr>
            <a:r>
              <a:rPr lang="sk-SK" sz="1200" b="1" dirty="0" err="1"/>
              <a:t>Pôdotvorný</a:t>
            </a:r>
            <a:r>
              <a:rPr lang="sk-SK" sz="1200" b="1" dirty="0"/>
              <a:t> proces </a:t>
            </a:r>
            <a:r>
              <a:rPr lang="sk-SK" sz="1200" dirty="0"/>
              <a:t>- prírodný jav, ktorý zahŕňa všetky deje, prebiehajúce pri vzniku pôdy, ako aj všetky nasledujúce premeny pôdnych zložiek súvisiace s ďalším vývojom pôdnej vrstvy </a:t>
            </a:r>
          </a:p>
          <a:p>
            <a:pPr marL="457200" lvl="1" indent="0">
              <a:lnSpc>
                <a:spcPct val="150000"/>
              </a:lnSpc>
              <a:buClr>
                <a:schemeClr val="tx2">
                  <a:lumMod val="75000"/>
                </a:schemeClr>
              </a:buClr>
              <a:buNone/>
            </a:pPr>
            <a:r>
              <a:rPr lang="sk-SK" sz="1000" dirty="0"/>
              <a:t>- vzniká pôsobením </a:t>
            </a:r>
            <a:r>
              <a:rPr lang="sk-SK" sz="1000" dirty="0" err="1"/>
              <a:t>pôdotvorných</a:t>
            </a:r>
            <a:r>
              <a:rPr lang="sk-SK" sz="1000" dirty="0"/>
              <a:t> činiteľov </a:t>
            </a:r>
            <a:br>
              <a:rPr lang="sk-SK" sz="1000" dirty="0"/>
            </a:br>
            <a:r>
              <a:rPr lang="sk-SK" sz="1000" dirty="0"/>
              <a:t>- vývoj pôdy je dlhodobý </a:t>
            </a:r>
            <a:r>
              <a:rPr lang="en-GB" sz="1000" dirty="0" err="1"/>
              <a:t>komplexn</a:t>
            </a:r>
            <a:r>
              <a:rPr lang="sk-SK" sz="1000" dirty="0"/>
              <a:t>ý proces</a:t>
            </a:r>
            <a:br>
              <a:rPr lang="sk-SK" sz="1000" dirty="0"/>
            </a:br>
            <a:r>
              <a:rPr lang="sk-SK" sz="1000" dirty="0"/>
              <a:t>- predstavuje súbor fyzikálnych, chemických a biologických javov, kt. prebiehajú v pôde (dochádza k rozkladu látok, premiestňovaniu a vzniku nových látok)</a:t>
            </a:r>
            <a:br>
              <a:rPr lang="sk-SK" sz="1000" dirty="0"/>
            </a:br>
            <a:r>
              <a:rPr lang="sk-SK" sz="1000" dirty="0"/>
              <a:t>- prebieha v </a:t>
            </a:r>
            <a:r>
              <a:rPr lang="sk-SK" sz="1000" dirty="0" err="1"/>
              <a:t>pedosfére</a:t>
            </a:r>
            <a:r>
              <a:rPr lang="sk-SK" sz="1000" dirty="0"/>
              <a:t>, ale zasahuje aj do atmosféry a hydrosféry</a:t>
            </a:r>
          </a:p>
          <a:p>
            <a:pPr>
              <a:lnSpc>
                <a:spcPct val="150000"/>
              </a:lnSpc>
              <a:buClr>
                <a:schemeClr val="tx2">
                  <a:lumMod val="75000"/>
                </a:schemeClr>
              </a:buClr>
            </a:pPr>
            <a:r>
              <a:rPr lang="sk-SK" sz="1200" b="1" dirty="0" err="1"/>
              <a:t>Pôdotvorný</a:t>
            </a:r>
            <a:r>
              <a:rPr lang="sk-SK" sz="1200" b="1" dirty="0"/>
              <a:t> činiteľ </a:t>
            </a:r>
            <a:r>
              <a:rPr lang="sk-SK" sz="1200" dirty="0"/>
              <a:t>– všetko, čo pôsobí na vznik, vývoj, vlastnosti a rozšírenie pôd (materská hornina, klíma, georeliéf, živé organizmy, podzemná voda, človek)</a:t>
            </a:r>
          </a:p>
          <a:p>
            <a:pPr>
              <a:lnSpc>
                <a:spcPct val="150000"/>
              </a:lnSpc>
              <a:buClr>
                <a:schemeClr val="tx2">
                  <a:lumMod val="75000"/>
                </a:schemeClr>
              </a:buClr>
            </a:pPr>
            <a:endParaRPr lang="sk-SK" sz="1200" dirty="0"/>
          </a:p>
        </p:txBody>
      </p:sp>
      <p:pic>
        <p:nvPicPr>
          <p:cNvPr id="8" name="Picture 7" descr="A close-up of a diagram&#10;&#10;AI-generated content may be incorrect.">
            <a:extLst>
              <a:ext uri="{FF2B5EF4-FFF2-40B4-BE49-F238E27FC236}">
                <a16:creationId xmlns:a16="http://schemas.microsoft.com/office/drawing/2014/main" id="{3846486E-6066-8259-57A0-0F404C3433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29056" y="1966332"/>
            <a:ext cx="5262944" cy="4014338"/>
          </a:xfrm>
          <a:prstGeom prst="rect">
            <a:avLst/>
          </a:prstGeom>
        </p:spPr>
      </p:pic>
    </p:spTree>
    <p:extLst>
      <p:ext uri="{BB962C8B-B14F-4D97-AF65-F5344CB8AC3E}">
        <p14:creationId xmlns:p14="http://schemas.microsoft.com/office/powerpoint/2010/main" val="7343588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963E11-8180-4C01-E3E6-F65B5B6E3761}"/>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AC08C160-8703-6B04-A55F-9D52F09960DE}"/>
              </a:ext>
            </a:extLst>
          </p:cNvPr>
          <p:cNvSpPr>
            <a:spLocks noGrp="1"/>
          </p:cNvSpPr>
          <p:nvPr>
            <p:ph type="title"/>
          </p:nvPr>
        </p:nvSpPr>
        <p:spPr>
          <a:xfrm>
            <a:off x="391297" y="251750"/>
            <a:ext cx="10119674" cy="694812"/>
          </a:xfrm>
        </p:spPr>
        <p:txBody>
          <a:bodyPr>
            <a:normAutofit/>
          </a:bodyPr>
          <a:lstStyle/>
          <a:p>
            <a:r>
              <a:rPr lang="pl-PL" sz="3200" b="1" dirty="0"/>
              <a:t>Základné čiastkové pôdotvorné procesy</a:t>
            </a:r>
          </a:p>
        </p:txBody>
      </p:sp>
      <p:sp>
        <p:nvSpPr>
          <p:cNvPr id="7" name="Zástupný objekt pre obsah 2">
            <a:extLst>
              <a:ext uri="{FF2B5EF4-FFF2-40B4-BE49-F238E27FC236}">
                <a16:creationId xmlns:a16="http://schemas.microsoft.com/office/drawing/2014/main" id="{624CDE86-9B0D-3301-6A5B-EEC2F3DF32D6}"/>
              </a:ext>
            </a:extLst>
          </p:cNvPr>
          <p:cNvSpPr>
            <a:spLocks noGrp="1"/>
          </p:cNvSpPr>
          <p:nvPr>
            <p:ph idx="1"/>
          </p:nvPr>
        </p:nvSpPr>
        <p:spPr>
          <a:xfrm>
            <a:off x="135924" y="1149177"/>
            <a:ext cx="12056076" cy="5542629"/>
          </a:xfrm>
        </p:spPr>
        <p:txBody>
          <a:bodyPr>
            <a:noAutofit/>
          </a:bodyPr>
          <a:lstStyle/>
          <a:p>
            <a:pPr>
              <a:buClr>
                <a:schemeClr val="tx2">
                  <a:lumMod val="75000"/>
                </a:schemeClr>
              </a:buClr>
            </a:pPr>
            <a:r>
              <a:rPr lang="sk-SK" sz="1400" b="1" dirty="0" err="1"/>
              <a:t>Humifikácia</a:t>
            </a:r>
            <a:r>
              <a:rPr lang="sk-SK" sz="1400" dirty="0"/>
              <a:t> - </a:t>
            </a:r>
            <a:r>
              <a:rPr lang="sk-SK" sz="1400" dirty="0" err="1"/>
              <a:t>jednen</a:t>
            </a:r>
            <a:r>
              <a:rPr lang="sk-SK" sz="1400" dirty="0"/>
              <a:t> z najvýznamnejších čiastkových procesov, ktorého výsledkom je tvorba a akumulácia humusu v povrchovej časti pôdnej vrstvy - zahrňuje mikrobiálne a chemické deje, pri ktorých vzniká z odumretej organickej hmoty humus. Pri </a:t>
            </a:r>
            <a:r>
              <a:rPr lang="sk-SK" sz="1400" dirty="0" err="1"/>
              <a:t>humifikácii</a:t>
            </a:r>
            <a:r>
              <a:rPr lang="sk-SK" sz="1400" dirty="0"/>
              <a:t> organická hmota mení svoju chemickú skladbu a získava nové vlastnosti. Z chemickej stránky predstavujú produkty </a:t>
            </a:r>
            <a:r>
              <a:rPr lang="sk-SK" sz="1400" dirty="0" err="1"/>
              <a:t>humifikácie</a:t>
            </a:r>
            <a:r>
              <a:rPr lang="sk-SK" sz="1400" dirty="0"/>
              <a:t> veľmi heterogénny materiál, v ktorom </a:t>
            </a:r>
            <a:r>
              <a:rPr lang="sk-SK" sz="1400" b="1" dirty="0"/>
              <a:t>prevládajú vysokomolekulárne dusíkaté zlúčeniny </a:t>
            </a:r>
            <a:r>
              <a:rPr lang="sk-SK" sz="1400" dirty="0"/>
              <a:t>s veľkým zastúpením aromatických zložiek</a:t>
            </a:r>
          </a:p>
          <a:p>
            <a:pPr>
              <a:buClr>
                <a:schemeClr val="tx2">
                  <a:lumMod val="75000"/>
                </a:schemeClr>
              </a:buClr>
            </a:pPr>
            <a:r>
              <a:rPr lang="sk-SK" sz="1400" b="1" dirty="0" err="1"/>
              <a:t>Eluviovanie</a:t>
            </a:r>
            <a:r>
              <a:rPr lang="sk-SK" sz="1400" dirty="0"/>
              <a:t> - premiestňovanie produktov premeny účinkami vody smerom zhora nadol, pričom podľa intenzity rozkladu, </a:t>
            </a:r>
            <a:r>
              <a:rPr lang="sk-SK" sz="1400" dirty="0" err="1"/>
              <a:t>dispergácie</a:t>
            </a:r>
            <a:r>
              <a:rPr lang="sk-SK" sz="1400" dirty="0"/>
              <a:t> a rozpúšťania látok a ich premiestňovania môžeme rozlišovať:</a:t>
            </a:r>
          </a:p>
          <a:p>
            <a:pPr lvl="1">
              <a:buClr>
                <a:schemeClr val="tx2">
                  <a:lumMod val="75000"/>
                </a:schemeClr>
              </a:buClr>
            </a:pPr>
            <a:r>
              <a:rPr lang="sk-SK" sz="1200" b="1" dirty="0"/>
              <a:t>Vylúhovanie (</a:t>
            </a:r>
            <a:r>
              <a:rPr lang="sk-SK" sz="1200" b="1" dirty="0" err="1"/>
              <a:t>dealkalizácia</a:t>
            </a:r>
            <a:r>
              <a:rPr lang="sk-SK" sz="1200" b="1" dirty="0"/>
              <a:t>)</a:t>
            </a:r>
            <a:r>
              <a:rPr lang="sk-SK" sz="1200" dirty="0"/>
              <a:t> - vyplavovanie rozpustných solí z povrchových horizontov pôdneho profilu</a:t>
            </a:r>
          </a:p>
          <a:p>
            <a:pPr lvl="1">
              <a:buClr>
                <a:schemeClr val="tx2">
                  <a:lumMod val="75000"/>
                </a:schemeClr>
              </a:buClr>
            </a:pPr>
            <a:r>
              <a:rPr lang="sk-SK" sz="1200" b="1" dirty="0"/>
              <a:t>Degradácia </a:t>
            </a:r>
            <a:r>
              <a:rPr lang="sk-SK" sz="1200" dirty="0"/>
              <a:t>- vylúhovanie ľahšie i ťažšie rozpustných solí ako je napr. CaCO3, pri degradácii sa </a:t>
            </a:r>
            <a:r>
              <a:rPr lang="sk-SK" sz="1200" dirty="0" err="1"/>
              <a:t>vytesňuje</a:t>
            </a:r>
            <a:r>
              <a:rPr lang="sk-SK" sz="1200" dirty="0"/>
              <a:t> tiež časť výmenného vápnika (Ca2+) vodíkom (H+) v sorpčnom komplexe, pritom môže nastať aj posun </a:t>
            </a:r>
            <a:r>
              <a:rPr lang="sk-SK" sz="1200" dirty="0" err="1"/>
              <a:t>nízkomolekulárnych</a:t>
            </a:r>
            <a:r>
              <a:rPr lang="sk-SK" sz="1200" dirty="0"/>
              <a:t> organických zlúčenín</a:t>
            </a:r>
          </a:p>
          <a:p>
            <a:pPr lvl="1">
              <a:buClr>
                <a:schemeClr val="tx2">
                  <a:lumMod val="75000"/>
                </a:schemeClr>
              </a:buClr>
            </a:pPr>
            <a:r>
              <a:rPr lang="sk-SK" sz="1200" b="1" dirty="0" err="1"/>
              <a:t>Ilimerizácia</a:t>
            </a:r>
            <a:r>
              <a:rPr lang="sk-SK" sz="1200" b="1" dirty="0"/>
              <a:t> </a:t>
            </a:r>
            <a:r>
              <a:rPr lang="sk-SK" sz="1200" dirty="0"/>
              <a:t>– premiestňovanie (</a:t>
            </a:r>
            <a:r>
              <a:rPr lang="sk-SK" sz="1200" dirty="0" err="1"/>
              <a:t>translokácia</a:t>
            </a:r>
            <a:r>
              <a:rPr lang="sk-SK" sz="1200" dirty="0"/>
              <a:t>) minerálnych a organických koloidov (častice od 1 000 nm do 1 nm) bez ich podstatnejšej deštrukcie. K </a:t>
            </a:r>
            <a:r>
              <a:rPr lang="sk-SK" sz="1200" dirty="0" err="1"/>
              <a:t>translokácii</a:t>
            </a:r>
            <a:r>
              <a:rPr lang="sk-SK" sz="1200" dirty="0"/>
              <a:t> koloidov dochádza v období  zvýšenej vlhkosti (vyššia hydratácia koloidov, pokles koncentrácie koagulujúcich iónov, najmä Ca2+ v pôdnom roztoku) premiestňovaním koloidov vytvára sa ochudobnený - </a:t>
            </a:r>
            <a:r>
              <a:rPr lang="sk-SK" sz="1200" b="1" dirty="0" err="1"/>
              <a:t>eluviálny</a:t>
            </a:r>
            <a:r>
              <a:rPr lang="sk-SK" sz="1200" b="1" dirty="0"/>
              <a:t> horizont </a:t>
            </a:r>
            <a:r>
              <a:rPr lang="sk-SK" sz="1200" dirty="0"/>
              <a:t>(E-hor.). Poklesom vlhkosti v spodnej časti profilu a zvýšením koncentrácie pôdneho roztoku dochádza k </a:t>
            </a:r>
            <a:r>
              <a:rPr lang="sk-SK" sz="1200" dirty="0" err="1"/>
              <a:t>imobilizácii</a:t>
            </a:r>
            <a:r>
              <a:rPr lang="sk-SK" sz="1200" dirty="0"/>
              <a:t> koloidov a tým k vytvoreniu </a:t>
            </a:r>
            <a:r>
              <a:rPr lang="sk-SK" sz="1200" b="1" dirty="0" err="1"/>
              <a:t>luvického</a:t>
            </a:r>
            <a:r>
              <a:rPr lang="sk-SK" sz="1200" b="1" dirty="0"/>
              <a:t> </a:t>
            </a:r>
            <a:r>
              <a:rPr lang="sk-SK" sz="1200" b="1" dirty="0" err="1"/>
              <a:t>Bt</a:t>
            </a:r>
            <a:r>
              <a:rPr lang="sk-SK" sz="1200" b="1" dirty="0"/>
              <a:t>-horizontu </a:t>
            </a:r>
            <a:r>
              <a:rPr lang="sk-SK" sz="1200" dirty="0"/>
              <a:t>(čiastkový proces - </a:t>
            </a:r>
            <a:r>
              <a:rPr lang="sk-SK" sz="1200" dirty="0" err="1"/>
              <a:t>iluviovanie</a:t>
            </a:r>
            <a:r>
              <a:rPr lang="sk-SK" sz="1200" dirty="0"/>
              <a:t>)</a:t>
            </a:r>
          </a:p>
          <a:p>
            <a:pPr lvl="1">
              <a:buClr>
                <a:schemeClr val="tx2">
                  <a:lumMod val="75000"/>
                </a:schemeClr>
              </a:buClr>
            </a:pPr>
            <a:r>
              <a:rPr lang="sk-SK" sz="1200" b="1" dirty="0" err="1"/>
              <a:t>Slancovanie</a:t>
            </a:r>
            <a:r>
              <a:rPr lang="sk-SK" sz="1200" b="1" dirty="0"/>
              <a:t> </a:t>
            </a:r>
            <a:r>
              <a:rPr lang="sk-SK" sz="1200" dirty="0"/>
              <a:t>- </a:t>
            </a:r>
            <a:r>
              <a:rPr lang="sk-SK" sz="1200" dirty="0" err="1"/>
              <a:t>peptizácia</a:t>
            </a:r>
            <a:r>
              <a:rPr lang="sk-SK" sz="1200" dirty="0"/>
              <a:t> pôdnych koloidov pôsobením výmenného Na+ a s </a:t>
            </a:r>
            <a:r>
              <a:rPr lang="sk-SK" sz="1200" dirty="0" err="1"/>
              <a:t>translokácia</a:t>
            </a:r>
            <a:r>
              <a:rPr lang="sk-SK" sz="1200" dirty="0"/>
              <a:t> </a:t>
            </a:r>
            <a:r>
              <a:rPr lang="sk-SK" sz="1200" dirty="0" err="1"/>
              <a:t>peptizovaných</a:t>
            </a:r>
            <a:r>
              <a:rPr lang="sk-SK" sz="1200" dirty="0"/>
              <a:t> </a:t>
            </a:r>
            <a:r>
              <a:rPr lang="sk-SK" sz="1200" dirty="0" err="1"/>
              <a:t>koloidov.V</a:t>
            </a:r>
            <a:r>
              <a:rPr lang="sk-SK" sz="1200" dirty="0"/>
              <a:t> určitej hĺbke dochádza ku koagulácii koloidov vplyvom zvýšeného obsahu rozpustných solí. Premiestňovaním koloidov sa vytvára tenký a svetlý </a:t>
            </a:r>
            <a:r>
              <a:rPr lang="sk-SK" sz="1200" b="1" dirty="0" err="1"/>
              <a:t>humuso-eluviálny</a:t>
            </a:r>
            <a:r>
              <a:rPr lang="sk-SK" sz="1200" b="1" dirty="0"/>
              <a:t> horizont </a:t>
            </a:r>
            <a:r>
              <a:rPr lang="sk-SK" sz="1200" dirty="0"/>
              <a:t>(poprípade </a:t>
            </a:r>
            <a:r>
              <a:rPr lang="sk-SK" sz="1200" dirty="0" err="1"/>
              <a:t>eluviálny</a:t>
            </a:r>
            <a:r>
              <a:rPr lang="sk-SK" sz="1200" dirty="0"/>
              <a:t> horizont) a v dôsledku ich akumulácie v určitej hĺbke pôdneho profilu tmavý až čierny </a:t>
            </a:r>
            <a:r>
              <a:rPr lang="sk-SK" sz="1200" b="1" dirty="0"/>
              <a:t>slancový </a:t>
            </a:r>
            <a:r>
              <a:rPr lang="sk-SK" sz="1200" b="1" dirty="0" err="1"/>
              <a:t>Bn</a:t>
            </a:r>
            <a:r>
              <a:rPr lang="sk-SK" sz="1200" b="1" dirty="0"/>
              <a:t>-horizont</a:t>
            </a:r>
            <a:endParaRPr lang="sk-SK" sz="1200" dirty="0"/>
          </a:p>
          <a:p>
            <a:pPr lvl="1">
              <a:buClr>
                <a:schemeClr val="tx2">
                  <a:lumMod val="75000"/>
                </a:schemeClr>
              </a:buClr>
            </a:pPr>
            <a:r>
              <a:rPr lang="sk-SK" sz="1200" b="1" dirty="0" err="1"/>
              <a:t>Solodizácia</a:t>
            </a:r>
            <a:r>
              <a:rPr lang="sk-SK" sz="1200" b="1" dirty="0"/>
              <a:t> </a:t>
            </a:r>
            <a:r>
              <a:rPr lang="sk-SK" sz="1200" dirty="0"/>
              <a:t>- premiestňovanie </a:t>
            </a:r>
            <a:r>
              <a:rPr lang="sk-SK" sz="1200" dirty="0" err="1"/>
              <a:t>peptizovaných</a:t>
            </a:r>
            <a:r>
              <a:rPr lang="sk-SK" sz="1200" dirty="0"/>
              <a:t> koloidov, pri ktorom dochádza okysľovaniu alkalických pôd a k čiastočnému rozkladu ílových minerálov. Pri </a:t>
            </a:r>
            <a:r>
              <a:rPr lang="sk-SK" sz="1200" dirty="0" err="1"/>
              <a:t>solodizácii</a:t>
            </a:r>
            <a:r>
              <a:rPr lang="sk-SK" sz="1200" dirty="0"/>
              <a:t> dochádza k </a:t>
            </a:r>
            <a:r>
              <a:rPr lang="sk-SK" sz="1200" dirty="0" err="1"/>
              <a:t>vytesňovaniu</a:t>
            </a:r>
            <a:r>
              <a:rPr lang="sk-SK" sz="1200" dirty="0"/>
              <a:t> výmenného Na+ vodíkom (H+)</a:t>
            </a:r>
          </a:p>
          <a:p>
            <a:pPr lvl="1">
              <a:buClr>
                <a:schemeClr val="tx2">
                  <a:lumMod val="75000"/>
                </a:schemeClr>
              </a:buClr>
            </a:pPr>
            <a:r>
              <a:rPr lang="sk-SK" sz="1200" b="1" dirty="0" err="1"/>
              <a:t>Podzolizácia</a:t>
            </a:r>
            <a:r>
              <a:rPr lang="sk-SK" sz="1200" b="1" dirty="0"/>
              <a:t> </a:t>
            </a:r>
            <a:r>
              <a:rPr lang="sk-SK" sz="1200" dirty="0"/>
              <a:t>-	</a:t>
            </a:r>
            <a:r>
              <a:rPr lang="sk-SK" sz="1200" dirty="0" err="1"/>
              <a:t>peptizácia</a:t>
            </a:r>
            <a:r>
              <a:rPr lang="sk-SK" sz="1200" dirty="0"/>
              <a:t> humusu a </a:t>
            </a:r>
            <a:r>
              <a:rPr lang="sk-SK" sz="1200" dirty="0" err="1"/>
              <a:t>uvolňovanie</a:t>
            </a:r>
            <a:r>
              <a:rPr lang="sk-SK" sz="1200" dirty="0"/>
              <a:t> Al a Fe z minerálov (deštrukcia minerálov), kde migráciou  materiálu presakujúcimi vodami a jeho následnou </a:t>
            </a:r>
            <a:r>
              <a:rPr lang="sk-SK" sz="1200" dirty="0" err="1"/>
              <a:t>imobilizáciou</a:t>
            </a:r>
            <a:r>
              <a:rPr lang="sk-SK" sz="1200" dirty="0"/>
              <a:t> v určitej hĺbke pôdneho profilu v podmienkach silne kyslej reakcie (pHH2O &lt; 5,0)  vzniká výrazne ochudobnený E-horizont, pod ktorým sa vytvára výrazne obohatený </a:t>
            </a:r>
            <a:r>
              <a:rPr lang="sk-SK" sz="1200" b="1" dirty="0"/>
              <a:t>podzolový </a:t>
            </a:r>
            <a:r>
              <a:rPr lang="sk-SK" sz="1200" b="1" dirty="0" err="1"/>
              <a:t>Bs</a:t>
            </a:r>
            <a:r>
              <a:rPr lang="sk-SK" sz="1200" b="1" dirty="0"/>
              <a:t>-horizont  </a:t>
            </a:r>
            <a:r>
              <a:rPr lang="sk-SK" sz="1200" dirty="0"/>
              <a:t>    (obohatený o </a:t>
            </a:r>
            <a:r>
              <a:rPr lang="sk-SK" sz="1200" dirty="0" err="1"/>
              <a:t>sesquioxidy</a:t>
            </a:r>
            <a:r>
              <a:rPr lang="sk-SK" sz="1200" dirty="0"/>
              <a:t> - Al2O3, Fe2O3, alebo o </a:t>
            </a:r>
            <a:r>
              <a:rPr lang="sk-SK" sz="1200" dirty="0" err="1"/>
              <a:t>sesquioxidy</a:t>
            </a:r>
            <a:r>
              <a:rPr lang="sk-SK" sz="1200" dirty="0"/>
              <a:t> a humusové látky )</a:t>
            </a:r>
          </a:p>
          <a:p>
            <a:pPr lvl="1">
              <a:buClr>
                <a:schemeClr val="tx2">
                  <a:lumMod val="75000"/>
                </a:schemeClr>
              </a:buClr>
            </a:pPr>
            <a:r>
              <a:rPr lang="sk-SK" sz="1200" b="1" dirty="0" err="1"/>
              <a:t>Laterizácia</a:t>
            </a:r>
            <a:r>
              <a:rPr lang="sk-SK" sz="1200" b="1" dirty="0"/>
              <a:t> </a:t>
            </a:r>
            <a:r>
              <a:rPr lang="sk-SK" sz="1200" dirty="0"/>
              <a:t>- premiestňovanie kyseliny kremičitej (</a:t>
            </a:r>
            <a:r>
              <a:rPr lang="sk-SK" sz="1200" dirty="0" err="1"/>
              <a:t>desilikácia</a:t>
            </a:r>
            <a:r>
              <a:rPr lang="sk-SK" sz="1200" dirty="0"/>
              <a:t>) v podmienkach s vysokou vlhkosťou, teplotou a intenzívnou biologickou činnosťou (subtropické a tropické pásma)</a:t>
            </a:r>
          </a:p>
          <a:p>
            <a:pPr>
              <a:buClr>
                <a:schemeClr val="tx2">
                  <a:lumMod val="75000"/>
                </a:schemeClr>
              </a:buClr>
            </a:pPr>
            <a:endParaRPr lang="sk-SK" sz="1400" dirty="0"/>
          </a:p>
        </p:txBody>
      </p:sp>
    </p:spTree>
    <p:extLst>
      <p:ext uri="{BB962C8B-B14F-4D97-AF65-F5344CB8AC3E}">
        <p14:creationId xmlns:p14="http://schemas.microsoft.com/office/powerpoint/2010/main" val="30878034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3C91EA-588F-BCD2-CEDA-C98D4A1D4CB4}"/>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79569134-78B8-CBAF-ED5C-DC3BF2E6853A}"/>
              </a:ext>
            </a:extLst>
          </p:cNvPr>
          <p:cNvSpPr>
            <a:spLocks noGrp="1"/>
          </p:cNvSpPr>
          <p:nvPr>
            <p:ph type="title"/>
          </p:nvPr>
        </p:nvSpPr>
        <p:spPr>
          <a:xfrm>
            <a:off x="391297" y="251750"/>
            <a:ext cx="10119674" cy="694812"/>
          </a:xfrm>
        </p:spPr>
        <p:txBody>
          <a:bodyPr>
            <a:normAutofit/>
          </a:bodyPr>
          <a:lstStyle/>
          <a:p>
            <a:r>
              <a:rPr lang="pl-PL" sz="3200" b="1" dirty="0"/>
              <a:t>Základné čiastkové pôdotvorné procesy</a:t>
            </a:r>
          </a:p>
        </p:txBody>
      </p:sp>
      <p:sp>
        <p:nvSpPr>
          <p:cNvPr id="7" name="Zástupný objekt pre obsah 2">
            <a:extLst>
              <a:ext uri="{FF2B5EF4-FFF2-40B4-BE49-F238E27FC236}">
                <a16:creationId xmlns:a16="http://schemas.microsoft.com/office/drawing/2014/main" id="{265B07C9-D3B8-52FA-2BA5-F0AF60DDCA90}"/>
              </a:ext>
            </a:extLst>
          </p:cNvPr>
          <p:cNvSpPr>
            <a:spLocks noGrp="1"/>
          </p:cNvSpPr>
          <p:nvPr>
            <p:ph idx="1"/>
          </p:nvPr>
        </p:nvSpPr>
        <p:spPr>
          <a:xfrm>
            <a:off x="135924" y="803189"/>
            <a:ext cx="11899557" cy="5888618"/>
          </a:xfrm>
        </p:spPr>
        <p:txBody>
          <a:bodyPr>
            <a:noAutofit/>
          </a:bodyPr>
          <a:lstStyle/>
          <a:p>
            <a:pPr>
              <a:spcBef>
                <a:spcPts val="300"/>
              </a:spcBef>
              <a:buClr>
                <a:schemeClr val="tx2">
                  <a:lumMod val="75000"/>
                </a:schemeClr>
              </a:buClr>
            </a:pPr>
            <a:r>
              <a:rPr lang="sk-SK" sz="1400" b="1" dirty="0" err="1"/>
              <a:t>Iluviovanie</a:t>
            </a:r>
            <a:r>
              <a:rPr lang="sk-SK" sz="1400" dirty="0"/>
              <a:t> - akumulácia </a:t>
            </a:r>
            <a:r>
              <a:rPr lang="sk-SK" sz="1400" dirty="0" err="1"/>
              <a:t>eluviovaných</a:t>
            </a:r>
            <a:r>
              <a:rPr lang="sk-SK" sz="1400" dirty="0"/>
              <a:t> látok v hlbšej časti pôdneho profilu, hromadením koloidných látok, </a:t>
            </a:r>
            <a:br>
              <a:rPr lang="sk-SK" sz="1400" dirty="0"/>
            </a:br>
            <a:r>
              <a:rPr lang="sk-SK" sz="1400" dirty="0" err="1"/>
              <a:t>sesquioxidov</a:t>
            </a:r>
            <a:r>
              <a:rPr lang="sk-SK" sz="1400" dirty="0"/>
              <a:t> a organických komponentov vznikajú </a:t>
            </a:r>
            <a:r>
              <a:rPr lang="sk-SK" sz="1400" b="1" dirty="0"/>
              <a:t>obohatené B-horizonty </a:t>
            </a:r>
            <a:r>
              <a:rPr lang="sk-SK" sz="1400" dirty="0"/>
              <a:t>(</a:t>
            </a:r>
            <a:r>
              <a:rPr lang="sk-SK" sz="1400" dirty="0" err="1"/>
              <a:t>luvický</a:t>
            </a:r>
            <a:r>
              <a:rPr lang="sk-SK" sz="1400" dirty="0"/>
              <a:t> </a:t>
            </a:r>
            <a:r>
              <a:rPr lang="sk-SK" sz="1400" dirty="0" err="1"/>
              <a:t>Bt</a:t>
            </a:r>
            <a:r>
              <a:rPr lang="sk-SK" sz="1400" dirty="0"/>
              <a:t>-hor., podzolový </a:t>
            </a:r>
            <a:r>
              <a:rPr lang="sk-SK" sz="1400" dirty="0" err="1"/>
              <a:t>Bs</a:t>
            </a:r>
            <a:r>
              <a:rPr lang="sk-SK" sz="1400" dirty="0"/>
              <a:t>-hor. </a:t>
            </a:r>
            <a:br>
              <a:rPr lang="sk-SK" sz="1400" dirty="0"/>
            </a:br>
            <a:r>
              <a:rPr lang="sk-SK" sz="1400" dirty="0"/>
              <a:t>a slancový </a:t>
            </a:r>
            <a:r>
              <a:rPr lang="sk-SK" sz="1400" dirty="0" err="1"/>
              <a:t>Bn</a:t>
            </a:r>
            <a:r>
              <a:rPr lang="sk-SK" sz="1400" dirty="0"/>
              <a:t>-hor.), ktorých vlastnosti závisia od príčin procesu </a:t>
            </a:r>
            <a:r>
              <a:rPr lang="sk-SK" sz="1400" dirty="0" err="1"/>
              <a:t>eluviovania</a:t>
            </a:r>
            <a:endParaRPr lang="sk-SK" sz="1400" dirty="0"/>
          </a:p>
          <a:p>
            <a:pPr>
              <a:spcBef>
                <a:spcPts val="300"/>
              </a:spcBef>
              <a:buClr>
                <a:schemeClr val="tx2">
                  <a:lumMod val="75000"/>
                </a:schemeClr>
              </a:buClr>
            </a:pPr>
            <a:r>
              <a:rPr lang="sk-SK" sz="1400" b="1" dirty="0"/>
              <a:t>Zasoľovanie</a:t>
            </a:r>
            <a:r>
              <a:rPr lang="sk-SK" sz="1400" dirty="0"/>
              <a:t> - akumulácia vodorozpustných solí v povrchových horizontoch pôdy - proces prebieha v podmienkach s výparným typom vodného režimu, kde hladina silne mineralizovanej podzemnej vody je vysoko pod povrchom</a:t>
            </a:r>
          </a:p>
          <a:p>
            <a:pPr>
              <a:spcBef>
                <a:spcPts val="300"/>
              </a:spcBef>
              <a:buClr>
                <a:schemeClr val="tx2">
                  <a:lumMod val="75000"/>
                </a:schemeClr>
              </a:buClr>
            </a:pPr>
            <a:r>
              <a:rPr lang="sk-SK" sz="1400" b="1" dirty="0"/>
              <a:t>Glejovatenie </a:t>
            </a:r>
            <a:r>
              <a:rPr lang="sk-SK" sz="1400" dirty="0"/>
              <a:t>– proces, ktorý prebieha </a:t>
            </a:r>
            <a:r>
              <a:rPr lang="sk-SK" sz="1400" b="1" dirty="0"/>
              <a:t>pod hladinou podzemnej vody </a:t>
            </a:r>
            <a:r>
              <a:rPr lang="sk-SK" sz="1400" dirty="0"/>
              <a:t>(redukčné podmienky) alebo </a:t>
            </a:r>
            <a:r>
              <a:rPr lang="sk-SK" sz="1400" b="1" dirty="0"/>
              <a:t>v zóne jej pôsobenia </a:t>
            </a:r>
            <a:r>
              <a:rPr lang="sk-SK" sz="1400" dirty="0"/>
              <a:t>(striedanie redukčných podmienok s oxidačnými). Charakteristickým prejavom procesu je: redukcia Fe a Mn a jeho migrácia - špecifická tvor-ba a premena ílu (častice &lt; 0,001 mm, výrazná hydratácia ílových minerálov), nepriaznivá </a:t>
            </a:r>
            <a:r>
              <a:rPr lang="sk-SK" sz="1400" dirty="0" err="1"/>
              <a:t>mikroštruktúra</a:t>
            </a:r>
            <a:r>
              <a:rPr lang="sk-SK" sz="1400" dirty="0"/>
              <a:t> (vysoká objemová hmotnosť), obmedzená mineralizácia organických látok a výrazná tvorba rašeliny a </a:t>
            </a:r>
            <a:r>
              <a:rPr lang="sk-SK" sz="1400" dirty="0" err="1"/>
              <a:t>nízkomolekulárnych</a:t>
            </a:r>
            <a:r>
              <a:rPr lang="sk-SK" sz="1400" dirty="0"/>
              <a:t> organických látok, sivé, </a:t>
            </a:r>
            <a:r>
              <a:rPr lang="sk-SK" sz="1400" dirty="0" err="1"/>
              <a:t>zelenosivé</a:t>
            </a:r>
            <a:r>
              <a:rPr lang="sk-SK" sz="1400" dirty="0"/>
              <a:t> a modrosivé zafarbenie od redukovaných zlúčenín Fe a Mn. Glejovatenie </a:t>
            </a:r>
            <a:r>
              <a:rPr lang="sk-SK" sz="1400" b="1" dirty="0"/>
              <a:t>najintenzívnejšie prebieha v podmienkach kyslej reakcie</a:t>
            </a:r>
            <a:r>
              <a:rPr lang="sk-SK" sz="1400" dirty="0"/>
              <a:t>, kde organické látky sú najaktívnejšie a katióny Fe2+, Mn2+ a Al3+ sú v iónovej forme. V zóne striedania redukčných a oxidačných procesov dochádza k čiastočnej oxidácii Fe2+ a Mn2+ (Fe3+, Mn4+) a k ich vyzrážaniu, čo sa prejavuje i zmenou farby na </a:t>
            </a:r>
            <a:r>
              <a:rPr lang="sk-SK" sz="1400" b="1" dirty="0"/>
              <a:t>hrdzavočervenú </a:t>
            </a:r>
            <a:r>
              <a:rPr lang="sk-SK" sz="1400" dirty="0"/>
              <a:t>(Fe3+) alebo </a:t>
            </a:r>
            <a:r>
              <a:rPr lang="sk-SK" sz="1400" b="1" dirty="0" err="1"/>
              <a:t>čiernomodrú</a:t>
            </a:r>
            <a:r>
              <a:rPr lang="sk-SK" sz="1400" b="1" dirty="0"/>
              <a:t> </a:t>
            </a:r>
            <a:r>
              <a:rPr lang="sk-SK" sz="1400" dirty="0"/>
              <a:t>(Mn4+). </a:t>
            </a:r>
            <a:r>
              <a:rPr lang="sk-SK" sz="1400" b="1" dirty="0"/>
              <a:t>Vzniká glejový </a:t>
            </a:r>
            <a:r>
              <a:rPr lang="sk-SK" sz="1400" b="1" dirty="0" err="1"/>
              <a:t>Gr</a:t>
            </a:r>
            <a:r>
              <a:rPr lang="sk-SK" sz="1400" b="1" dirty="0"/>
              <a:t>-horizont</a:t>
            </a:r>
            <a:r>
              <a:rPr lang="sk-SK" sz="1400" dirty="0"/>
              <a:t>, v ktorom podiel sivej, </a:t>
            </a:r>
            <a:r>
              <a:rPr lang="sk-SK" sz="1400" dirty="0" err="1"/>
              <a:t>zelenosivej</a:t>
            </a:r>
            <a:r>
              <a:rPr lang="sk-SK" sz="1400" dirty="0"/>
              <a:t> a modrosivej farby je &gt; 50 %</a:t>
            </a:r>
          </a:p>
          <a:p>
            <a:pPr>
              <a:spcBef>
                <a:spcPts val="300"/>
              </a:spcBef>
              <a:buClr>
                <a:schemeClr val="tx2">
                  <a:lumMod val="75000"/>
                </a:schemeClr>
              </a:buClr>
            </a:pPr>
            <a:r>
              <a:rPr lang="sk-SK" sz="1400" b="1" dirty="0" err="1"/>
              <a:t>Pseudoglejovatenie</a:t>
            </a:r>
            <a:r>
              <a:rPr lang="sk-SK" sz="1400" dirty="0"/>
              <a:t> - prebieha v podmienkach, kde je stupeň vnútornej drenáže značne obmedzený ťažko priepustnou vrstvou v pôdnom profile. Takýto stav podmieňuje vo vlhkých obdobiach nahromadenie zrážkovej vody v profile. V periódach so zvýšenou vlhkosťou dochádza k mobilizácii redukovaného Fe a Mn a zlúčenín Al </a:t>
            </a:r>
            <a:r>
              <a:rPr lang="sk-SK" sz="1400" dirty="0" err="1"/>
              <a:t>nízkomolekulárnymi</a:t>
            </a:r>
            <a:r>
              <a:rPr lang="sk-SK" sz="1400" dirty="0"/>
              <a:t> organickými látkami, s ktorými tieto katióny vytvárajú pohyblivé komplexné zlúčeniny - </a:t>
            </a:r>
            <a:r>
              <a:rPr lang="sk-SK" sz="1400" dirty="0" err="1"/>
              <a:t>cheláty</a:t>
            </a:r>
            <a:r>
              <a:rPr lang="sk-SK" sz="1400" dirty="0"/>
              <a:t>. Morfologicky sa to prejavuje vytvorením </a:t>
            </a:r>
            <a:r>
              <a:rPr lang="sk-SK" sz="1400" b="1" dirty="0"/>
              <a:t>vybielených redukovaných lokalít </a:t>
            </a:r>
            <a:r>
              <a:rPr lang="sk-SK" sz="1400" dirty="0"/>
              <a:t>(žilky, kliny, škvrny). K </a:t>
            </a:r>
            <a:r>
              <a:rPr lang="sk-SK" sz="1400" dirty="0" err="1"/>
              <a:t>imobilizácii</a:t>
            </a:r>
            <a:r>
              <a:rPr lang="sk-SK" sz="1400" dirty="0"/>
              <a:t> a tvorbe oxidovaných častí  (čiernohnedé - Mn4+, hrdzavohnedé, </a:t>
            </a:r>
            <a:r>
              <a:rPr lang="sk-SK" sz="1400" dirty="0" err="1"/>
              <a:t>oranžovohnedé</a:t>
            </a:r>
            <a:r>
              <a:rPr lang="sk-SK" sz="1400" dirty="0"/>
              <a:t> - Fe3+  konkrécie, povlaky, škvrny) dochádza po vysušení pôdy (v letnom období), </a:t>
            </a:r>
            <a:r>
              <a:rPr lang="sk-SK" sz="1400" b="1" dirty="0"/>
              <a:t>vzniká mramorovaný   </a:t>
            </a:r>
            <a:r>
              <a:rPr lang="sk-SK" sz="1400" b="1" dirty="0" err="1"/>
              <a:t>Bm</a:t>
            </a:r>
            <a:r>
              <a:rPr lang="sk-SK" sz="1400" b="1" dirty="0"/>
              <a:t>-horizont</a:t>
            </a:r>
          </a:p>
          <a:p>
            <a:pPr>
              <a:spcBef>
                <a:spcPts val="300"/>
              </a:spcBef>
              <a:buClr>
                <a:schemeClr val="tx2">
                  <a:lumMod val="75000"/>
                </a:schemeClr>
              </a:buClr>
            </a:pPr>
            <a:r>
              <a:rPr lang="sk-SK" sz="1400" b="1" dirty="0" err="1"/>
              <a:t>Vnútroprofilové</a:t>
            </a:r>
            <a:r>
              <a:rPr lang="sk-SK" sz="1400" b="1" dirty="0"/>
              <a:t> zvetrávanie</a:t>
            </a:r>
            <a:r>
              <a:rPr lang="sk-SK" sz="1400" dirty="0"/>
              <a:t>(in situ) - proces, pri ktorom sa uvoľňujú bázické katióny (Ca2+,Mg2+,K+,Na+), </a:t>
            </a:r>
            <a:r>
              <a:rPr lang="sk-SK" sz="1400" dirty="0" err="1"/>
              <a:t>sesquioxidy</a:t>
            </a:r>
            <a:r>
              <a:rPr lang="sk-SK" sz="1400" dirty="0"/>
              <a:t> (Al2O3, Fe2O3) a vznikajú druhotné minerály. Intenzita závisí od mineralogického zloženia hornín, kyslosti a </a:t>
            </a:r>
            <a:r>
              <a:rPr lang="sk-SK" sz="1400" dirty="0" err="1"/>
              <a:t>hydrotermických</a:t>
            </a:r>
            <a:r>
              <a:rPr lang="sk-SK" sz="1400" dirty="0"/>
              <a:t> podmienok prostredia. Výrazným prejavom procesu je </a:t>
            </a:r>
            <a:r>
              <a:rPr lang="sk-SK" sz="1400" b="1" dirty="0"/>
              <a:t>hnednutie </a:t>
            </a:r>
            <a:r>
              <a:rPr lang="sk-SK" sz="1400" dirty="0"/>
              <a:t>spôsobené uvoľňovaním Fe2O3 z minerálov a jeho rozptýlením na povrchu pôdnych častíc (predovšetkým v chladnejších a vlhkejších podmienkach; tvorba ílu v takýchto podmienkach je malá). </a:t>
            </a:r>
            <a:r>
              <a:rPr lang="sk-SK" sz="1400" dirty="0" err="1"/>
              <a:t>Nízkomolekulárne</a:t>
            </a:r>
            <a:r>
              <a:rPr lang="sk-SK" sz="1400" dirty="0"/>
              <a:t> organické látky sa neutralizujú R2O3 (Fe2O3 + Al2O3) a dvojmocnými bázickými katiónmi (Ca2+, Mg2+), preto nevyvolávajú </a:t>
            </a:r>
            <a:r>
              <a:rPr lang="sk-SK" sz="1400" dirty="0" err="1"/>
              <a:t>podzolizáciu</a:t>
            </a:r>
            <a:r>
              <a:rPr lang="sk-SK" sz="1400" dirty="0"/>
              <a:t> (organické kyseliny sú viazané na ílové minerály). Uvedené procesy zabraňujú výraznejšej migrácii </a:t>
            </a:r>
            <a:r>
              <a:rPr lang="sk-SK" sz="1400" dirty="0" err="1"/>
              <a:t>sesquioxidov</a:t>
            </a:r>
            <a:r>
              <a:rPr lang="sk-SK" sz="1400" dirty="0"/>
              <a:t> a ílu v pôdnom profile. </a:t>
            </a:r>
            <a:r>
              <a:rPr lang="sk-SK" sz="1400" dirty="0" err="1"/>
              <a:t>Vnútroprofilové</a:t>
            </a:r>
            <a:r>
              <a:rPr lang="sk-SK" sz="1400" dirty="0"/>
              <a:t> zvetrávanie podmieňuje vznik </a:t>
            </a:r>
            <a:r>
              <a:rPr lang="sk-SK" sz="1400" b="1" dirty="0" err="1"/>
              <a:t>kambického</a:t>
            </a:r>
            <a:r>
              <a:rPr lang="sk-SK" sz="1400" b="1" dirty="0"/>
              <a:t>  </a:t>
            </a:r>
            <a:r>
              <a:rPr lang="sk-SK" sz="1400" b="1" dirty="0" err="1"/>
              <a:t>Bv</a:t>
            </a:r>
            <a:r>
              <a:rPr lang="sk-SK" sz="1400" b="1" dirty="0"/>
              <a:t>-horizontu</a:t>
            </a:r>
            <a:endParaRPr lang="sk-SK" sz="1400" dirty="0"/>
          </a:p>
          <a:p>
            <a:pPr>
              <a:spcBef>
                <a:spcPts val="300"/>
              </a:spcBef>
              <a:buClr>
                <a:schemeClr val="tx2">
                  <a:lumMod val="75000"/>
                </a:schemeClr>
              </a:buClr>
            </a:pPr>
            <a:endParaRPr lang="sk-SK" sz="1400" dirty="0"/>
          </a:p>
          <a:p>
            <a:pPr>
              <a:spcBef>
                <a:spcPts val="300"/>
              </a:spcBef>
              <a:buClr>
                <a:schemeClr val="tx2">
                  <a:lumMod val="75000"/>
                </a:schemeClr>
              </a:buClr>
            </a:pPr>
            <a:endParaRPr lang="sk-SK" sz="1400" dirty="0"/>
          </a:p>
        </p:txBody>
      </p:sp>
    </p:spTree>
    <p:extLst>
      <p:ext uri="{BB962C8B-B14F-4D97-AF65-F5344CB8AC3E}">
        <p14:creationId xmlns:p14="http://schemas.microsoft.com/office/powerpoint/2010/main" val="3208288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34E4E7-C839-FEC9-75EE-4A0E15429B3F}"/>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52D25077-DB40-DE00-F4D0-0AEDF31E5D69}"/>
              </a:ext>
            </a:extLst>
          </p:cNvPr>
          <p:cNvSpPr>
            <a:spLocks noGrp="1"/>
          </p:cNvSpPr>
          <p:nvPr>
            <p:ph type="title"/>
          </p:nvPr>
        </p:nvSpPr>
        <p:spPr>
          <a:xfrm>
            <a:off x="391297" y="251750"/>
            <a:ext cx="10119674" cy="694812"/>
          </a:xfrm>
        </p:spPr>
        <p:txBody>
          <a:bodyPr>
            <a:normAutofit/>
          </a:bodyPr>
          <a:lstStyle/>
          <a:p>
            <a:r>
              <a:rPr lang="pl-PL" sz="3200" b="1" dirty="0"/>
              <a:t>Čiastkové pôdotvorné procesy</a:t>
            </a:r>
          </a:p>
        </p:txBody>
      </p:sp>
      <p:sp>
        <p:nvSpPr>
          <p:cNvPr id="7" name="Zástupný objekt pre obsah 2">
            <a:extLst>
              <a:ext uri="{FF2B5EF4-FFF2-40B4-BE49-F238E27FC236}">
                <a16:creationId xmlns:a16="http://schemas.microsoft.com/office/drawing/2014/main" id="{4DDE9A91-90E3-8C77-9C8C-4C78752A7E46}"/>
              </a:ext>
            </a:extLst>
          </p:cNvPr>
          <p:cNvSpPr>
            <a:spLocks noGrp="1"/>
          </p:cNvSpPr>
          <p:nvPr>
            <p:ph idx="1"/>
          </p:nvPr>
        </p:nvSpPr>
        <p:spPr>
          <a:xfrm>
            <a:off x="297821" y="946563"/>
            <a:ext cx="11663519" cy="5745244"/>
          </a:xfrm>
        </p:spPr>
        <p:txBody>
          <a:bodyPr>
            <a:noAutofit/>
          </a:bodyPr>
          <a:lstStyle/>
          <a:p>
            <a:pPr>
              <a:spcBef>
                <a:spcPts val="0"/>
              </a:spcBef>
              <a:buClr>
                <a:schemeClr val="tx2">
                  <a:lumMod val="75000"/>
                </a:schemeClr>
              </a:buClr>
            </a:pPr>
            <a:r>
              <a:rPr lang="sk-SK" sz="1600" b="1" dirty="0"/>
              <a:t>Špeciálne procesy premien minerálnych pôdnych zložiek (</a:t>
            </a:r>
            <a:r>
              <a:rPr lang="sk-SK" sz="1600" b="1" dirty="0" err="1"/>
              <a:t>Čurlík</a:t>
            </a:r>
            <a:r>
              <a:rPr lang="sk-SK" sz="1600" b="1" dirty="0"/>
              <a:t> a Šurina, 1998):</a:t>
            </a:r>
          </a:p>
          <a:p>
            <a:pPr>
              <a:spcBef>
                <a:spcPts val="0"/>
              </a:spcBef>
              <a:buClr>
                <a:schemeClr val="tx2">
                  <a:lumMod val="75000"/>
                </a:schemeClr>
              </a:buClr>
            </a:pPr>
            <a:r>
              <a:rPr lang="sk-SK" sz="1200" b="1" dirty="0"/>
              <a:t>Rozpúšťanie</a:t>
            </a:r>
            <a:r>
              <a:rPr lang="sk-SK" sz="1200" dirty="0"/>
              <a:t> - heterogénny proces, pri ktorom minerály (solí), alebo plyny v pôdach </a:t>
            </a:r>
            <a:r>
              <a:rPr lang="sk-SK" sz="1200" dirty="0" err="1"/>
              <a:t>prejdu</a:t>
            </a:r>
            <a:r>
              <a:rPr lang="sk-SK" sz="1200" dirty="0"/>
              <a:t> pod vplyvom interakcie s kvapalinou do roztoku</a:t>
            </a:r>
          </a:p>
          <a:p>
            <a:pPr>
              <a:spcBef>
                <a:spcPts val="0"/>
              </a:spcBef>
              <a:buClr>
                <a:schemeClr val="tx2">
                  <a:lumMod val="75000"/>
                </a:schemeClr>
              </a:buClr>
            </a:pPr>
            <a:r>
              <a:rPr lang="sk-SK" sz="1200" b="1" dirty="0"/>
              <a:t>Hydratácia</a:t>
            </a:r>
            <a:r>
              <a:rPr lang="sk-SK" sz="1200" dirty="0"/>
              <a:t> - elektrostatické interakcie medzi iónmi exponovanými na povrchu minerálov a molekúl vody. Pri tomto procese sa uvoľňuje teplo, preto hodnota hydratačnej </a:t>
            </a:r>
            <a:r>
              <a:rPr lang="sk-SK" sz="1200" dirty="0" err="1"/>
              <a:t>entalpie</a:t>
            </a:r>
            <a:r>
              <a:rPr lang="sk-SK" sz="1200" dirty="0"/>
              <a:t> je záporná. Je to proces, ktorý vedie k narušeniu stability minerálov (hydratácia → rozpúšťanie; hydratácia → hydrolýza)</a:t>
            </a:r>
          </a:p>
          <a:p>
            <a:pPr>
              <a:spcBef>
                <a:spcPts val="0"/>
              </a:spcBef>
              <a:buClr>
                <a:schemeClr val="tx2">
                  <a:lumMod val="75000"/>
                </a:schemeClr>
              </a:buClr>
            </a:pPr>
            <a:r>
              <a:rPr lang="sk-SK" sz="1200" b="1" dirty="0"/>
              <a:t>Hydrolýza</a:t>
            </a:r>
            <a:r>
              <a:rPr lang="sk-SK" sz="1200" dirty="0"/>
              <a:t> - reakcia medzi uvoľnenými iónmi na povrchu minerálov s disociovanými produktami vody (</a:t>
            </a:r>
            <a:r>
              <a:rPr lang="sk-SK" sz="1200" dirty="0" err="1"/>
              <a:t>hydroxoniovými</a:t>
            </a:r>
            <a:r>
              <a:rPr lang="sk-SK" sz="1200" dirty="0"/>
              <a:t> H3O+ a </a:t>
            </a:r>
            <a:r>
              <a:rPr lang="sk-SK" sz="1200" dirty="0" err="1"/>
              <a:t>hydroxylovými</a:t>
            </a:r>
            <a:r>
              <a:rPr lang="sk-SK" sz="1200" dirty="0"/>
              <a:t> OH iónmi). Je to </a:t>
            </a:r>
            <a:r>
              <a:rPr lang="sk-SK" sz="1200" dirty="0" err="1"/>
              <a:t>najzákladnejší</a:t>
            </a:r>
            <a:r>
              <a:rPr lang="sk-SK" sz="1200" dirty="0"/>
              <a:t> mechanizmus zvetrávania hornín a minerálov. Člení sa na čiastočnú a úplnú hydrolýzu (v závislosti od podmienok vzniku: → </a:t>
            </a:r>
            <a:r>
              <a:rPr lang="sk-SK" sz="1200" dirty="0" err="1"/>
              <a:t>acidolýza</a:t>
            </a:r>
            <a:r>
              <a:rPr lang="sk-SK" sz="1200" dirty="0"/>
              <a:t>, </a:t>
            </a:r>
            <a:r>
              <a:rPr lang="sk-SK" sz="1200" dirty="0" err="1"/>
              <a:t>alkalinolýza</a:t>
            </a:r>
            <a:r>
              <a:rPr lang="sk-SK" sz="1200" dirty="0"/>
              <a:t>, </a:t>
            </a:r>
            <a:r>
              <a:rPr lang="sk-SK" sz="1200" dirty="0" err="1"/>
              <a:t>salinolýza</a:t>
            </a:r>
            <a:r>
              <a:rPr lang="sk-SK" sz="1200" dirty="0"/>
              <a:t>). Pri hydrolýze sú pohyblivé bázické katióny a Si, s čím súvisí </a:t>
            </a:r>
            <a:r>
              <a:rPr lang="sk-SK" sz="1200" dirty="0" err="1"/>
              <a:t>dealkalizácia</a:t>
            </a:r>
            <a:r>
              <a:rPr lang="sk-SK" sz="1200" dirty="0"/>
              <a:t> a </a:t>
            </a:r>
            <a:r>
              <a:rPr lang="sk-SK" sz="1200" dirty="0" err="1"/>
              <a:t>desilifikácia</a:t>
            </a:r>
            <a:r>
              <a:rPr lang="sk-SK" sz="1200" dirty="0"/>
              <a:t> (viď </a:t>
            </a:r>
            <a:r>
              <a:rPr lang="sk-SK" sz="1200" dirty="0" err="1"/>
              <a:t>mono</a:t>
            </a:r>
            <a:r>
              <a:rPr lang="sk-SK" sz="1200" dirty="0"/>
              <a:t>-/bi- </a:t>
            </a:r>
            <a:r>
              <a:rPr lang="sk-SK" sz="1200" dirty="0" err="1"/>
              <a:t>sialitizácia</a:t>
            </a:r>
            <a:r>
              <a:rPr lang="sk-SK" sz="1200" dirty="0"/>
              <a:t>)</a:t>
            </a:r>
          </a:p>
          <a:p>
            <a:pPr>
              <a:spcBef>
                <a:spcPts val="0"/>
              </a:spcBef>
              <a:buClr>
                <a:schemeClr val="tx2">
                  <a:lumMod val="75000"/>
                </a:schemeClr>
              </a:buClr>
            </a:pPr>
            <a:r>
              <a:rPr lang="sk-SK" sz="1200" b="1" dirty="0"/>
              <a:t>Kyslá hydrolýza (</a:t>
            </a:r>
            <a:r>
              <a:rPr lang="sk-SK" sz="1200" b="1" dirty="0" err="1"/>
              <a:t>acidolýza</a:t>
            </a:r>
            <a:r>
              <a:rPr lang="sk-SK" sz="1200" b="1" dirty="0"/>
              <a:t>) -</a:t>
            </a:r>
            <a:r>
              <a:rPr lang="sk-SK" sz="1200" dirty="0"/>
              <a:t> hydrolýza, ktorá prebieha v kyslom prostredí (hodnota pH &lt; 4,2) s aktívnym humusom a s inými organickými kyselinami → </a:t>
            </a:r>
            <a:r>
              <a:rPr lang="sk-SK" sz="1200" dirty="0" err="1"/>
              <a:t>acido-komplexolýza</a:t>
            </a:r>
            <a:r>
              <a:rPr lang="sk-SK" sz="1200" dirty="0"/>
              <a:t>. V týchto podmienkach vznikajú komplexy kovov s organickými látkami (</a:t>
            </a:r>
            <a:r>
              <a:rPr lang="sk-SK" sz="1200" dirty="0" err="1"/>
              <a:t>fulváty</a:t>
            </a:r>
            <a:r>
              <a:rPr lang="sk-SK" sz="1200" dirty="0"/>
              <a:t>), čo vedie k odnosu </a:t>
            </a:r>
            <a:r>
              <a:rPr lang="sk-SK" sz="1200" dirty="0" err="1"/>
              <a:t>medzivrstevných</a:t>
            </a:r>
            <a:r>
              <a:rPr lang="sk-SK" sz="1200" dirty="0"/>
              <a:t> bázických iónov a ich nahradením Al3+, ktorý sa uvoľňuje zo štruktúry silikátov. V týchto podmienkach sa tvoria Al-</a:t>
            </a:r>
            <a:r>
              <a:rPr lang="sk-SK" sz="1200" dirty="0" err="1"/>
              <a:t>vermikulity</a:t>
            </a:r>
            <a:r>
              <a:rPr lang="sk-SK" sz="1200" dirty="0"/>
              <a:t> a Al-</a:t>
            </a:r>
            <a:r>
              <a:rPr lang="sk-SK" sz="1200" dirty="0" err="1"/>
              <a:t>smektity</a:t>
            </a:r>
            <a:r>
              <a:rPr lang="sk-SK" sz="1200" dirty="0"/>
              <a:t>. Tento mechanizmus rozkladu a tvorby </a:t>
            </a:r>
            <a:r>
              <a:rPr lang="sk-SK" sz="1200" dirty="0" err="1"/>
              <a:t>chelátov</a:t>
            </a:r>
            <a:r>
              <a:rPr lang="sk-SK" sz="1200" dirty="0"/>
              <a:t> Fe a Al je typický pre vznik podzolových (</a:t>
            </a:r>
            <a:r>
              <a:rPr lang="sk-SK" sz="1200" dirty="0" err="1"/>
              <a:t>spodikových</a:t>
            </a:r>
            <a:r>
              <a:rPr lang="sk-SK" sz="1200" dirty="0"/>
              <a:t>) horizontov</a:t>
            </a:r>
          </a:p>
          <a:p>
            <a:pPr>
              <a:spcBef>
                <a:spcPts val="0"/>
              </a:spcBef>
              <a:buClr>
                <a:schemeClr val="tx2">
                  <a:lumMod val="75000"/>
                </a:schemeClr>
              </a:buClr>
            </a:pPr>
            <a:r>
              <a:rPr lang="sk-SK" sz="1200" b="1" dirty="0" err="1"/>
              <a:t>Alkalinolýza</a:t>
            </a:r>
            <a:r>
              <a:rPr lang="sk-SK" sz="1200" b="1" dirty="0"/>
              <a:t> (alkalická hydrolýza) </a:t>
            </a:r>
            <a:r>
              <a:rPr lang="sk-SK" sz="1200" dirty="0"/>
              <a:t>- hydrolýza v alkalickom prostredí, výsledkom ktorej je tvorba </a:t>
            </a:r>
            <a:r>
              <a:rPr lang="sk-SK" sz="1200" dirty="0" err="1"/>
              <a:t>zeolitov</a:t>
            </a:r>
            <a:r>
              <a:rPr lang="sk-SK" sz="1200" dirty="0"/>
              <a:t>, </a:t>
            </a:r>
            <a:r>
              <a:rPr lang="sk-SK" sz="1200" dirty="0" err="1"/>
              <a:t>sepiolitu</a:t>
            </a:r>
            <a:r>
              <a:rPr lang="sk-SK" sz="1200" dirty="0"/>
              <a:t> a </a:t>
            </a:r>
            <a:r>
              <a:rPr lang="sk-SK" sz="1200" dirty="0" err="1"/>
              <a:t>palygorskitu</a:t>
            </a:r>
            <a:r>
              <a:rPr lang="sk-SK" sz="1200" dirty="0"/>
              <a:t>, prípadne hydroxidov. V alkalickom prostredí sú pohyblivé </a:t>
            </a:r>
            <a:r>
              <a:rPr lang="sk-SK" sz="1200" dirty="0" err="1"/>
              <a:t>hlinitanové</a:t>
            </a:r>
            <a:r>
              <a:rPr lang="sk-SK" sz="1200" dirty="0"/>
              <a:t> a </a:t>
            </a:r>
            <a:r>
              <a:rPr lang="sk-SK" sz="1200" dirty="0" err="1"/>
              <a:t>kremičitanové</a:t>
            </a:r>
            <a:r>
              <a:rPr lang="sk-SK" sz="1200" dirty="0"/>
              <a:t> ióny, ktoré reagujú s bázickými iónmi</a:t>
            </a:r>
          </a:p>
          <a:p>
            <a:pPr>
              <a:spcBef>
                <a:spcPts val="0"/>
              </a:spcBef>
              <a:buClr>
                <a:schemeClr val="tx2">
                  <a:lumMod val="75000"/>
                </a:schemeClr>
              </a:buClr>
            </a:pPr>
            <a:r>
              <a:rPr lang="sk-SK" sz="1200" b="1" dirty="0" err="1"/>
              <a:t>Monosialitizácia</a:t>
            </a:r>
            <a:r>
              <a:rPr lang="sk-SK" sz="1200" dirty="0"/>
              <a:t> - proces pokročilej hydrolýzy, pri ktorej dochádza k úplnej </a:t>
            </a:r>
            <a:r>
              <a:rPr lang="sk-SK" sz="1200" dirty="0" err="1"/>
              <a:t>dealkalizácii</a:t>
            </a:r>
            <a:r>
              <a:rPr lang="sk-SK" sz="1200" dirty="0"/>
              <a:t> a pokročilej </a:t>
            </a:r>
            <a:r>
              <a:rPr lang="sk-SK" sz="1200" dirty="0" err="1"/>
              <a:t>desilifikácii</a:t>
            </a:r>
            <a:r>
              <a:rPr lang="sk-SK" sz="1200" dirty="0"/>
              <a:t>. Výsledkom toho je vznik minerálov 1:1 - kaolinitu. </a:t>
            </a:r>
            <a:r>
              <a:rPr lang="sk-SK" sz="1200" dirty="0" err="1"/>
              <a:t>Bisialitizácia</a:t>
            </a:r>
            <a:r>
              <a:rPr lang="sk-SK" sz="1200" dirty="0"/>
              <a:t> - proces neúplnej proces neúplnej hydrolýzy, pri ktorom nedochádza k úplnej </a:t>
            </a:r>
            <a:r>
              <a:rPr lang="sk-SK" sz="1200" dirty="0" err="1"/>
              <a:t>dealkalizácii</a:t>
            </a:r>
            <a:r>
              <a:rPr lang="sk-SK" sz="1200" dirty="0"/>
              <a:t> a </a:t>
            </a:r>
            <a:r>
              <a:rPr lang="sk-SK" sz="1200" dirty="0" err="1"/>
              <a:t>desilifikácii</a:t>
            </a:r>
            <a:r>
              <a:rPr lang="sk-SK" sz="1200" dirty="0"/>
              <a:t>. Produktom potom sú minerály 2:1 - </a:t>
            </a:r>
            <a:r>
              <a:rPr lang="sk-SK" sz="1200" dirty="0" err="1"/>
              <a:t>smektity</a:t>
            </a:r>
            <a:endParaRPr lang="sk-SK" sz="1200" dirty="0"/>
          </a:p>
          <a:p>
            <a:pPr>
              <a:spcBef>
                <a:spcPts val="0"/>
              </a:spcBef>
              <a:buClr>
                <a:schemeClr val="tx2">
                  <a:lumMod val="75000"/>
                </a:schemeClr>
              </a:buClr>
            </a:pPr>
            <a:r>
              <a:rPr lang="sk-SK" sz="1200" b="1" dirty="0" err="1"/>
              <a:t>Rubifikácia</a:t>
            </a:r>
            <a:r>
              <a:rPr lang="sk-SK" sz="1200" b="1" dirty="0"/>
              <a:t> - </a:t>
            </a:r>
            <a:r>
              <a:rPr lang="sk-SK" sz="1200" dirty="0"/>
              <a:t>proces, pri ktorom v subtropických klimatických podmienkach so striedaním suchých a vlhkých období dochádza v </a:t>
            </a:r>
            <a:r>
              <a:rPr lang="sk-SK" sz="1200" dirty="0" err="1"/>
              <a:t>humidnom</a:t>
            </a:r>
            <a:r>
              <a:rPr lang="sk-SK" sz="1200" dirty="0"/>
              <a:t> období k uvoľneniu železa (vo forme </a:t>
            </a:r>
            <a:r>
              <a:rPr lang="sk-SK" sz="1200" dirty="0" err="1"/>
              <a:t>goethitu</a:t>
            </a:r>
            <a:r>
              <a:rPr lang="sk-SK" sz="1200" dirty="0"/>
              <a:t>, hematitu). Uvoľnené Fe sa v suchých obdobiach oxiduje a vo forme oxidov viaže na íl, ktorému dáva typické červené zafarbenie (najmä tam, kde vzniká hematit). V podmienkach intenzívneho zvetrávania dochádza pritom najmä k tvorbe minerálov </a:t>
            </a:r>
            <a:r>
              <a:rPr lang="sk-SK" sz="1200" dirty="0" err="1"/>
              <a:t>kaolinitovej</a:t>
            </a:r>
            <a:r>
              <a:rPr lang="sk-SK" sz="1200" dirty="0"/>
              <a:t> skupiny</a:t>
            </a:r>
          </a:p>
          <a:p>
            <a:pPr>
              <a:spcBef>
                <a:spcPts val="0"/>
              </a:spcBef>
              <a:buClr>
                <a:schemeClr val="tx2">
                  <a:lumMod val="75000"/>
                </a:schemeClr>
              </a:buClr>
            </a:pPr>
            <a:r>
              <a:rPr lang="sk-SK" sz="1200" b="1" dirty="0"/>
              <a:t>Hnednutie (</a:t>
            </a:r>
            <a:r>
              <a:rPr lang="sk-SK" sz="1200" b="1" dirty="0" err="1"/>
              <a:t>brunifikácia</a:t>
            </a:r>
            <a:r>
              <a:rPr lang="sk-SK" sz="1200" b="1" dirty="0"/>
              <a:t>) </a:t>
            </a:r>
            <a:r>
              <a:rPr lang="sk-SK" sz="1200" dirty="0"/>
              <a:t>- proces zvetrávania, pri ktorom sa uvoľnené železo z primárnych minerálov (zmes </a:t>
            </a:r>
            <a:r>
              <a:rPr lang="sk-SK" sz="1200" dirty="0" err="1"/>
              <a:t>goethitu</a:t>
            </a:r>
            <a:r>
              <a:rPr lang="sk-SK" sz="1200" dirty="0"/>
              <a:t> a Fe-</a:t>
            </a:r>
            <a:r>
              <a:rPr lang="sk-SK" sz="1200" dirty="0" err="1"/>
              <a:t>hydroxyoxidov</a:t>
            </a:r>
            <a:r>
              <a:rPr lang="sk-SK" sz="1200" dirty="0"/>
              <a:t>) difúzne </a:t>
            </a:r>
            <a:r>
              <a:rPr lang="sk-SK" sz="1200" dirty="0" err="1"/>
              <a:t>rozptyluje</a:t>
            </a:r>
            <a:r>
              <a:rPr lang="sk-SK" sz="1200" dirty="0"/>
              <a:t> v matrici zmiešanej povahy (</a:t>
            </a:r>
            <a:r>
              <a:rPr lang="sk-SK" sz="1200" dirty="0" err="1"/>
              <a:t>illit</a:t>
            </a:r>
            <a:r>
              <a:rPr lang="sk-SK" sz="1200" dirty="0"/>
              <a:t>, </a:t>
            </a:r>
            <a:r>
              <a:rPr lang="sk-SK" sz="1200" dirty="0" err="1"/>
              <a:t>vermikulit</a:t>
            </a:r>
            <a:r>
              <a:rPr lang="sk-SK" sz="1200" dirty="0"/>
              <a:t>, </a:t>
            </a:r>
            <a:r>
              <a:rPr lang="sk-SK" sz="1200" dirty="0" err="1"/>
              <a:t>smektit</a:t>
            </a:r>
            <a:r>
              <a:rPr lang="sk-SK" sz="1200" dirty="0"/>
              <a:t>). Proces je spojený s oxidáciou a hydratáciou Fe v horninách bohatých na Fe, v podmienkach s nižšou intenzitou zvetrávania (viď </a:t>
            </a:r>
            <a:r>
              <a:rPr lang="sk-SK" sz="1200" dirty="0" err="1"/>
              <a:t>kambizemný</a:t>
            </a:r>
            <a:r>
              <a:rPr lang="sk-SK" sz="1200" dirty="0"/>
              <a:t> proces)</a:t>
            </a:r>
          </a:p>
          <a:p>
            <a:pPr>
              <a:spcBef>
                <a:spcPts val="0"/>
              </a:spcBef>
              <a:buClr>
                <a:schemeClr val="tx2">
                  <a:lumMod val="75000"/>
                </a:schemeClr>
              </a:buClr>
            </a:pPr>
            <a:r>
              <a:rPr lang="sk-SK" sz="1200" b="1" dirty="0" err="1"/>
              <a:t>Alitizácia</a:t>
            </a:r>
            <a:r>
              <a:rPr lang="sk-SK" sz="1200" dirty="0"/>
              <a:t> - proces intenzívneho zvetrávania </a:t>
            </a:r>
            <a:r>
              <a:rPr lang="sk-SK" sz="1200" dirty="0" err="1"/>
              <a:t>ferralitických</a:t>
            </a:r>
            <a:r>
              <a:rPr lang="sk-SK" sz="1200" dirty="0"/>
              <a:t> pôd v humídnej tropickej klíme, pri ktorom sú bázické ióny, Si a železo mobilizované (v dôsledku jeho redukcie) a postupne odnášané z profilu pôd. Výsledné produkty prakticky pozostávajú z hydroxidov hliníka (</a:t>
            </a:r>
            <a:r>
              <a:rPr lang="sk-SK" sz="1200" dirty="0" err="1"/>
              <a:t>gibsit</a:t>
            </a:r>
            <a:r>
              <a:rPr lang="sk-SK" sz="1200" dirty="0"/>
              <a:t>) → </a:t>
            </a:r>
            <a:r>
              <a:rPr lang="sk-SK" sz="1200" dirty="0" err="1"/>
              <a:t>bauxitizácia</a:t>
            </a:r>
            <a:endParaRPr lang="sk-SK" sz="1200" dirty="0"/>
          </a:p>
          <a:p>
            <a:pPr>
              <a:spcBef>
                <a:spcPts val="0"/>
              </a:spcBef>
              <a:buClr>
                <a:schemeClr val="tx2">
                  <a:lumMod val="75000"/>
                </a:schemeClr>
              </a:buClr>
            </a:pPr>
            <a:r>
              <a:rPr lang="sk-SK" sz="1200" b="1" dirty="0" err="1"/>
              <a:t>Ferralitizácia</a:t>
            </a:r>
            <a:r>
              <a:rPr lang="sk-SK" sz="1200" dirty="0"/>
              <a:t> - proces zvetrávania spojený s úplnou hydrolýzou, pri ktorom primárne minerály podliehajú úplnej hydrolýze, so zachovaním konečných produktov </a:t>
            </a:r>
            <a:r>
              <a:rPr lang="sk-SK" sz="1200" dirty="0" err="1"/>
              <a:t>hydrolyzátov</a:t>
            </a:r>
            <a:r>
              <a:rPr lang="sk-SK" sz="1200" dirty="0"/>
              <a:t> oxidov železa a hliníka. Ostatné prvky sú odnesené z profilu v dôsledku úplnej </a:t>
            </a:r>
            <a:r>
              <a:rPr lang="sk-SK" sz="1200" dirty="0" err="1"/>
              <a:t>dealkalizácie</a:t>
            </a:r>
            <a:r>
              <a:rPr lang="sk-SK" sz="1200" dirty="0"/>
              <a:t> a </a:t>
            </a:r>
            <a:r>
              <a:rPr lang="sk-SK" sz="1200" dirty="0" err="1"/>
              <a:t>desilifikácie</a:t>
            </a:r>
            <a:r>
              <a:rPr lang="sk-SK" sz="1200" dirty="0"/>
              <a:t>. </a:t>
            </a:r>
            <a:r>
              <a:rPr lang="sk-SK" sz="1200" dirty="0" err="1"/>
              <a:t>Ferralitické</a:t>
            </a:r>
            <a:r>
              <a:rPr lang="sk-SK" sz="1200" dirty="0"/>
              <a:t> pôdy - reprezentujú finálnu fázu vývoja a zvetrávania pôd v horúcej </a:t>
            </a:r>
            <a:r>
              <a:rPr lang="sk-SK" sz="1200" dirty="0" err="1"/>
              <a:t>humidnej</a:t>
            </a:r>
            <a:r>
              <a:rPr lang="sk-SK" sz="1200" dirty="0"/>
              <a:t> klíme, s profilmi, ktoré sa vyznačujú veľkou mocnosťou. </a:t>
            </a:r>
            <a:r>
              <a:rPr lang="sk-SK" sz="1200" dirty="0" err="1"/>
              <a:t>Novotvorenými</a:t>
            </a:r>
            <a:r>
              <a:rPr lang="sk-SK" sz="1200" dirty="0"/>
              <a:t> ílmi sú </a:t>
            </a:r>
            <a:r>
              <a:rPr lang="sk-SK" sz="1200" dirty="0" err="1"/>
              <a:t>prevážne</a:t>
            </a:r>
            <a:r>
              <a:rPr lang="sk-SK" sz="1200" dirty="0"/>
              <a:t> kaolinity a v prostredí s nedostatkom kremíka aj voľné formy hliníka</a:t>
            </a:r>
          </a:p>
          <a:p>
            <a:pPr>
              <a:spcBef>
                <a:spcPts val="0"/>
              </a:spcBef>
              <a:buClr>
                <a:schemeClr val="tx2">
                  <a:lumMod val="75000"/>
                </a:schemeClr>
              </a:buClr>
            </a:pPr>
            <a:r>
              <a:rPr lang="sk-SK" sz="1200" b="1" dirty="0" err="1"/>
              <a:t>Ferritizácia</a:t>
            </a:r>
            <a:r>
              <a:rPr lang="sk-SK" sz="1200" b="1" dirty="0"/>
              <a:t> </a:t>
            </a:r>
            <a:r>
              <a:rPr lang="sk-SK" sz="1200" dirty="0"/>
              <a:t>- zvyšovanie obsahu železa v profile alebo v jeho časti premenou minerálov alebo prínosom Fe. Procesy zvyčajne spojené s tropickými humídnymi oblasťami. Odrazom týchto procesov je tvorba železitých horizontov, železitého tmelu a železitých kôr (,,</a:t>
            </a:r>
            <a:r>
              <a:rPr lang="sk-SK" sz="1200" dirty="0" err="1"/>
              <a:t>ortštejnové</a:t>
            </a:r>
            <a:r>
              <a:rPr lang="sk-SK" sz="1200" dirty="0"/>
              <a:t>" horizonty)</a:t>
            </a:r>
          </a:p>
          <a:p>
            <a:pPr>
              <a:spcBef>
                <a:spcPts val="0"/>
              </a:spcBef>
              <a:buClr>
                <a:schemeClr val="tx2">
                  <a:lumMod val="75000"/>
                </a:schemeClr>
              </a:buClr>
            </a:pPr>
            <a:endParaRPr lang="sk-SK" sz="1200" dirty="0"/>
          </a:p>
          <a:p>
            <a:pPr>
              <a:spcBef>
                <a:spcPts val="0"/>
              </a:spcBef>
              <a:buClr>
                <a:schemeClr val="tx2">
                  <a:lumMod val="75000"/>
                </a:schemeClr>
              </a:buClr>
            </a:pPr>
            <a:endParaRPr lang="sk-SK" sz="1200" dirty="0"/>
          </a:p>
        </p:txBody>
      </p:sp>
    </p:spTree>
    <p:extLst>
      <p:ext uri="{BB962C8B-B14F-4D97-AF65-F5344CB8AC3E}">
        <p14:creationId xmlns:p14="http://schemas.microsoft.com/office/powerpoint/2010/main" val="6065635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A6677F-DD48-C3DF-85CF-E97F60AC90F9}"/>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2895843F-5261-6B53-F9D9-87044034329E}"/>
              </a:ext>
            </a:extLst>
          </p:cNvPr>
          <p:cNvSpPr>
            <a:spLocks noGrp="1"/>
          </p:cNvSpPr>
          <p:nvPr>
            <p:ph type="title"/>
          </p:nvPr>
        </p:nvSpPr>
        <p:spPr>
          <a:xfrm>
            <a:off x="391297" y="251750"/>
            <a:ext cx="10119674" cy="694812"/>
          </a:xfrm>
        </p:spPr>
        <p:txBody>
          <a:bodyPr>
            <a:normAutofit/>
          </a:bodyPr>
          <a:lstStyle/>
          <a:p>
            <a:r>
              <a:rPr lang="pl-PL" sz="3200" b="1" dirty="0"/>
              <a:t>Čiastkové pôdotvorné procesy</a:t>
            </a:r>
          </a:p>
        </p:txBody>
      </p:sp>
      <p:sp>
        <p:nvSpPr>
          <p:cNvPr id="7" name="Zástupný objekt pre obsah 2">
            <a:extLst>
              <a:ext uri="{FF2B5EF4-FFF2-40B4-BE49-F238E27FC236}">
                <a16:creationId xmlns:a16="http://schemas.microsoft.com/office/drawing/2014/main" id="{030B3635-6E8A-3010-3F6A-2450CBC2B519}"/>
              </a:ext>
            </a:extLst>
          </p:cNvPr>
          <p:cNvSpPr>
            <a:spLocks noGrp="1"/>
          </p:cNvSpPr>
          <p:nvPr>
            <p:ph idx="1"/>
          </p:nvPr>
        </p:nvSpPr>
        <p:spPr>
          <a:xfrm>
            <a:off x="297821" y="946563"/>
            <a:ext cx="11894179" cy="5745244"/>
          </a:xfrm>
        </p:spPr>
        <p:txBody>
          <a:bodyPr>
            <a:noAutofit/>
          </a:bodyPr>
          <a:lstStyle/>
          <a:p>
            <a:pPr>
              <a:buClr>
                <a:schemeClr val="tx2">
                  <a:lumMod val="75000"/>
                </a:schemeClr>
              </a:buClr>
            </a:pPr>
            <a:r>
              <a:rPr lang="sk-SK" sz="1600" b="1" dirty="0"/>
              <a:t>Špeciálne procesy akumulácie a premien organických látok v pôdach:</a:t>
            </a:r>
          </a:p>
          <a:p>
            <a:pPr>
              <a:buClr>
                <a:schemeClr val="tx2">
                  <a:lumMod val="75000"/>
                </a:schemeClr>
              </a:buClr>
            </a:pPr>
            <a:r>
              <a:rPr lang="sk-SK" sz="1400" b="1" dirty="0"/>
              <a:t>Akumulácia organických látok </a:t>
            </a:r>
            <a:r>
              <a:rPr lang="sk-SK" sz="1400" dirty="0"/>
              <a:t>- procesy, ktoré vedú k nahromadeniu zvyškov rastlín a živočíchov na povrchu pôd a ktoré sú bioklimaticky podmieňované</a:t>
            </a:r>
          </a:p>
          <a:p>
            <a:pPr>
              <a:buClr>
                <a:schemeClr val="tx2">
                  <a:lumMod val="75000"/>
                </a:schemeClr>
              </a:buClr>
            </a:pPr>
            <a:r>
              <a:rPr lang="sk-SK" sz="1400" b="1" dirty="0"/>
              <a:t>Dekompozícia organických látok </a:t>
            </a:r>
            <a:r>
              <a:rPr lang="sk-SK" sz="1400" dirty="0"/>
              <a:t>- rozklad organických látok pôsobením mikrobiálnych procesov a pôsobením </a:t>
            </a:r>
            <a:r>
              <a:rPr lang="sk-SK" sz="1400" dirty="0" err="1"/>
              <a:t>zooedafónu</a:t>
            </a:r>
            <a:r>
              <a:rPr lang="sk-SK" sz="1400" dirty="0"/>
              <a:t> v pôdach</a:t>
            </a:r>
          </a:p>
          <a:p>
            <a:pPr>
              <a:buClr>
                <a:schemeClr val="tx2">
                  <a:lumMod val="75000"/>
                </a:schemeClr>
              </a:buClr>
            </a:pPr>
            <a:r>
              <a:rPr lang="sk-SK" sz="1400" b="1" dirty="0" err="1"/>
              <a:t>Humifikácia</a:t>
            </a:r>
            <a:r>
              <a:rPr lang="sk-SK" sz="1400" dirty="0"/>
              <a:t> - premena organických látok v pôdach na humus a tvorba humóznych horizontov</a:t>
            </a:r>
          </a:p>
          <a:p>
            <a:pPr>
              <a:buClr>
                <a:schemeClr val="tx2">
                  <a:lumMod val="75000"/>
                </a:schemeClr>
              </a:buClr>
            </a:pPr>
            <a:r>
              <a:rPr lang="sk-SK" sz="1400" b="1" dirty="0"/>
              <a:t>Mineralizácia</a:t>
            </a:r>
            <a:r>
              <a:rPr lang="sk-SK" sz="1400" dirty="0"/>
              <a:t> - je rozklad organických látok a uvoľňovanie jednoduchých rozkladných produktov v pôde (CO2, H2O)</a:t>
            </a:r>
          </a:p>
          <a:p>
            <a:pPr>
              <a:buClr>
                <a:schemeClr val="tx2">
                  <a:lumMod val="75000"/>
                </a:schemeClr>
              </a:buClr>
            </a:pPr>
            <a:r>
              <a:rPr lang="sk-SK" sz="1400" b="1" dirty="0"/>
              <a:t>Transformácia organických látok - </a:t>
            </a:r>
            <a:r>
              <a:rPr lang="sk-SK" sz="1400" dirty="0"/>
              <a:t>fragmentácia pomocou </a:t>
            </a:r>
            <a:r>
              <a:rPr lang="sk-SK" sz="1400" dirty="0" err="1"/>
              <a:t>zooedafónu</a:t>
            </a:r>
            <a:r>
              <a:rPr lang="sk-SK" sz="1400" dirty="0"/>
              <a:t>, hromadenie premenených produktov, </a:t>
            </a:r>
            <a:r>
              <a:rPr lang="sk-SK" sz="1400" dirty="0" err="1"/>
              <a:t>humifikácia</a:t>
            </a:r>
            <a:r>
              <a:rPr lang="sk-SK" sz="1400" dirty="0"/>
              <a:t> a mineralizácia, stabilizácia humusu a tvorba </a:t>
            </a:r>
            <a:r>
              <a:rPr lang="sk-SK" sz="1400" dirty="0" err="1"/>
              <a:t>organominerálnych</a:t>
            </a:r>
            <a:r>
              <a:rPr lang="sk-SK" sz="1400" dirty="0"/>
              <a:t> komplexov v pôde</a:t>
            </a:r>
          </a:p>
          <a:p>
            <a:pPr>
              <a:buClr>
                <a:schemeClr val="tx2">
                  <a:lumMod val="75000"/>
                </a:schemeClr>
              </a:buClr>
            </a:pPr>
            <a:r>
              <a:rPr lang="sk-SK" sz="1400" b="1" dirty="0" err="1"/>
              <a:t>Rašelinenie</a:t>
            </a:r>
            <a:r>
              <a:rPr lang="sk-SK" sz="1400" dirty="0"/>
              <a:t> - akumulácia organických látok v </a:t>
            </a:r>
            <a:r>
              <a:rPr lang="sk-SK" sz="1400" dirty="0" err="1"/>
              <a:t>hydromorfných</a:t>
            </a:r>
            <a:r>
              <a:rPr lang="sk-SK" sz="1400" dirty="0"/>
              <a:t> podmienkach (anaeróbnych), pri ktorých dochádza k premiešaniu málo rozložených organických látok a humusu za vzniku rašeliny</a:t>
            </a:r>
          </a:p>
          <a:p>
            <a:pPr>
              <a:buClr>
                <a:schemeClr val="tx2">
                  <a:lumMod val="75000"/>
                </a:schemeClr>
              </a:buClr>
            </a:pPr>
            <a:r>
              <a:rPr lang="sk-SK" sz="1600" b="1" dirty="0"/>
              <a:t>Špeciálne procesy organizácie pôdneho materiálu:</a:t>
            </a:r>
          </a:p>
          <a:p>
            <a:pPr>
              <a:buClr>
                <a:schemeClr val="tx2">
                  <a:lumMod val="75000"/>
                </a:schemeClr>
              </a:buClr>
            </a:pPr>
            <a:r>
              <a:rPr lang="sk-SK" sz="1400" dirty="0"/>
              <a:t>Ide o usporiadanie primárnych a </a:t>
            </a:r>
            <a:r>
              <a:rPr lang="sk-SK" sz="1400" dirty="0" err="1"/>
              <a:t>sekundárných</a:t>
            </a:r>
            <a:r>
              <a:rPr lang="sk-SK" sz="1400" dirty="0"/>
              <a:t> pôdnych zložiek v pôdnej matrici - je odrazom </a:t>
            </a:r>
            <a:r>
              <a:rPr lang="sk-SK" sz="1400" dirty="0" err="1"/>
              <a:t>sedimetačných</a:t>
            </a:r>
            <a:r>
              <a:rPr lang="sk-SK" sz="1400" dirty="0"/>
              <a:t> a </a:t>
            </a:r>
            <a:r>
              <a:rPr lang="sk-SK" sz="1400" dirty="0" err="1"/>
              <a:t>pedogenných</a:t>
            </a:r>
            <a:r>
              <a:rPr lang="sk-SK" sz="1400" dirty="0"/>
              <a:t> procesov - dá sa sledovať na makro- a </a:t>
            </a:r>
            <a:r>
              <a:rPr lang="sk-SK" sz="1400" dirty="0" err="1"/>
              <a:t>mikro</a:t>
            </a:r>
            <a:r>
              <a:rPr lang="sk-SK" sz="1400" dirty="0"/>
              <a:t>- úrovni (</a:t>
            </a:r>
            <a:r>
              <a:rPr lang="sk-SK" sz="1400" dirty="0" err="1"/>
              <a:t>mikroskladba</a:t>
            </a:r>
            <a:r>
              <a:rPr lang="sk-SK" sz="1400" dirty="0"/>
              <a:t>)</a:t>
            </a:r>
          </a:p>
          <a:p>
            <a:pPr>
              <a:buClr>
                <a:schemeClr val="tx2">
                  <a:lumMod val="75000"/>
                </a:schemeClr>
              </a:buClr>
            </a:pPr>
            <a:r>
              <a:rPr lang="sk-SK" sz="1400" b="1" dirty="0"/>
              <a:t>Procesy tvorby lesklých povrchov agregátov </a:t>
            </a:r>
            <a:r>
              <a:rPr lang="sk-SK" sz="1400" dirty="0"/>
              <a:t>(</a:t>
            </a:r>
            <a:r>
              <a:rPr lang="sk-SK" sz="1400" dirty="0" err="1"/>
              <a:t>slickensides</a:t>
            </a:r>
            <a:r>
              <a:rPr lang="sk-SK" sz="1400" dirty="0"/>
              <a:t>) – napučiavanie a s tým spojené tlakové uhládzanie povrchov agregátov, kde dochádza k vzniku tlakových povlakov orientovaného ílu</a:t>
            </a:r>
          </a:p>
          <a:p>
            <a:pPr>
              <a:buClr>
                <a:schemeClr val="tx2">
                  <a:lumMod val="75000"/>
                </a:schemeClr>
              </a:buClr>
            </a:pPr>
            <a:r>
              <a:rPr lang="sk-SK" sz="1400" b="1" dirty="0"/>
              <a:t>Tvorba škvrnitosti </a:t>
            </a:r>
            <a:r>
              <a:rPr lang="sk-SK" sz="1400" dirty="0"/>
              <a:t>- prejavy oxidačno-redukčnej alebo </a:t>
            </a:r>
            <a:r>
              <a:rPr lang="sk-SK" sz="1400" dirty="0" err="1"/>
              <a:t>hydromorfnej</a:t>
            </a:r>
            <a:r>
              <a:rPr lang="sk-SK" sz="1400" dirty="0"/>
              <a:t> segregácie pôdneho materiálu s rozdielnym obsahom železa, organických látok a karbonátov, čo sa prejavuje,,</a:t>
            </a:r>
            <a:r>
              <a:rPr lang="sk-SK" sz="1400" dirty="0" err="1"/>
              <a:t>mramorizáciou</a:t>
            </a:r>
            <a:r>
              <a:rPr lang="sk-SK" sz="1400" dirty="0"/>
              <a:t>" - vznikom škvrnitej pôdnej matrice</a:t>
            </a:r>
          </a:p>
          <a:p>
            <a:pPr>
              <a:buClr>
                <a:schemeClr val="tx2">
                  <a:lumMod val="75000"/>
                </a:schemeClr>
              </a:buClr>
            </a:pPr>
            <a:r>
              <a:rPr lang="sk-SK" sz="1400" b="1" dirty="0"/>
              <a:t>Laminácia </a:t>
            </a:r>
            <a:r>
              <a:rPr lang="sk-SK" sz="1400" dirty="0"/>
              <a:t>- väčšinou </a:t>
            </a:r>
            <a:r>
              <a:rPr lang="sk-SK" sz="1400" dirty="0" err="1"/>
              <a:t>sedimentogénne</a:t>
            </a:r>
            <a:r>
              <a:rPr lang="sk-SK" sz="1400" dirty="0"/>
              <a:t> podmienené usporiadanie pôdneho materiálu vo forme jemných </a:t>
            </a:r>
            <a:r>
              <a:rPr lang="sk-SK" sz="1400" dirty="0" err="1"/>
              <a:t>lamín</a:t>
            </a:r>
            <a:r>
              <a:rPr lang="sk-SK" sz="1400" dirty="0"/>
              <a:t> (zriedkavé javy). Tento pojem sa používa v literatúre aj na označenie vzniku tzv. „</a:t>
            </a:r>
            <a:r>
              <a:rPr lang="sk-SK" sz="1400" dirty="0" err="1"/>
              <a:t>lamelárnej</a:t>
            </a:r>
            <a:r>
              <a:rPr lang="sk-SK" sz="1400" dirty="0"/>
              <a:t>” štruktúry</a:t>
            </a:r>
          </a:p>
          <a:p>
            <a:pPr>
              <a:buClr>
                <a:schemeClr val="tx2">
                  <a:lumMod val="75000"/>
                </a:schemeClr>
              </a:buClr>
            </a:pPr>
            <a:endParaRPr lang="sk-SK" sz="1400" dirty="0"/>
          </a:p>
        </p:txBody>
      </p:sp>
    </p:spTree>
    <p:extLst>
      <p:ext uri="{BB962C8B-B14F-4D97-AF65-F5344CB8AC3E}">
        <p14:creationId xmlns:p14="http://schemas.microsoft.com/office/powerpoint/2010/main" val="11459886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0136C5-CEFD-1CB8-6F64-D077186166EE}"/>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E9EA5C6B-F91D-7D1F-2D3F-A1FD1605CB38}"/>
              </a:ext>
            </a:extLst>
          </p:cNvPr>
          <p:cNvSpPr>
            <a:spLocks noGrp="1"/>
          </p:cNvSpPr>
          <p:nvPr>
            <p:ph type="title"/>
          </p:nvPr>
        </p:nvSpPr>
        <p:spPr>
          <a:xfrm>
            <a:off x="391297" y="251750"/>
            <a:ext cx="10119674" cy="694812"/>
          </a:xfrm>
        </p:spPr>
        <p:txBody>
          <a:bodyPr>
            <a:normAutofit/>
          </a:bodyPr>
          <a:lstStyle/>
          <a:p>
            <a:r>
              <a:rPr lang="pl-PL" sz="3200" b="1" dirty="0"/>
              <a:t>Čiastkové pôdotvorné procesy</a:t>
            </a:r>
          </a:p>
        </p:txBody>
      </p:sp>
      <p:sp>
        <p:nvSpPr>
          <p:cNvPr id="7" name="Zástupný objekt pre obsah 2">
            <a:extLst>
              <a:ext uri="{FF2B5EF4-FFF2-40B4-BE49-F238E27FC236}">
                <a16:creationId xmlns:a16="http://schemas.microsoft.com/office/drawing/2014/main" id="{1A9ADD9F-88AD-FF34-D46D-8210A89D35F5}"/>
              </a:ext>
            </a:extLst>
          </p:cNvPr>
          <p:cNvSpPr>
            <a:spLocks noGrp="1"/>
          </p:cNvSpPr>
          <p:nvPr>
            <p:ph idx="1"/>
          </p:nvPr>
        </p:nvSpPr>
        <p:spPr>
          <a:xfrm>
            <a:off x="297821" y="852617"/>
            <a:ext cx="10786190" cy="5839190"/>
          </a:xfrm>
        </p:spPr>
        <p:txBody>
          <a:bodyPr>
            <a:noAutofit/>
          </a:bodyPr>
          <a:lstStyle/>
          <a:p>
            <a:pPr>
              <a:spcBef>
                <a:spcPts val="300"/>
              </a:spcBef>
              <a:buClr>
                <a:schemeClr val="tx2">
                  <a:lumMod val="75000"/>
                </a:schemeClr>
              </a:buClr>
            </a:pPr>
            <a:r>
              <a:rPr lang="sk-SK" sz="1600" b="1" dirty="0"/>
              <a:t>Fenomény preskupenia látok v pôdach:</a:t>
            </a:r>
          </a:p>
          <a:p>
            <a:pPr>
              <a:spcBef>
                <a:spcPts val="300"/>
              </a:spcBef>
              <a:buClr>
                <a:schemeClr val="tx2">
                  <a:lumMod val="75000"/>
                </a:schemeClr>
              </a:buClr>
            </a:pPr>
            <a:r>
              <a:rPr lang="sk-SK" sz="1200" b="1" dirty="0" err="1"/>
              <a:t>Pedoturbácia</a:t>
            </a:r>
            <a:r>
              <a:rPr lang="sk-SK" sz="1200" b="1" dirty="0"/>
              <a:t> - </a:t>
            </a:r>
            <a:r>
              <a:rPr lang="sk-SK" sz="1200" dirty="0"/>
              <a:t>procesy miešania pôdneho materiálu pod vplyvom fauny (</a:t>
            </a:r>
            <a:r>
              <a:rPr lang="sk-SK" sz="1200" dirty="0" err="1"/>
              <a:t>faunoturbácia</a:t>
            </a:r>
            <a:r>
              <a:rPr lang="sk-SK" sz="1200" dirty="0"/>
              <a:t>), flóry (</a:t>
            </a:r>
            <a:r>
              <a:rPr lang="sk-SK" sz="1200" dirty="0" err="1"/>
              <a:t>floroturbácia</a:t>
            </a:r>
            <a:r>
              <a:rPr lang="sk-SK" sz="1200" dirty="0"/>
              <a:t>), mrazu (</a:t>
            </a:r>
            <a:r>
              <a:rPr lang="sk-SK" sz="1200" dirty="0" err="1"/>
              <a:t>kryoturbácia</a:t>
            </a:r>
            <a:r>
              <a:rPr lang="sk-SK" sz="1200" dirty="0"/>
              <a:t>), gravitácie (</a:t>
            </a:r>
            <a:r>
              <a:rPr lang="sk-SK" sz="1200" dirty="0" err="1"/>
              <a:t>gravi</a:t>
            </a:r>
            <a:r>
              <a:rPr lang="sk-SK" sz="1200" dirty="0"/>
              <a:t>- </a:t>
            </a:r>
            <a:r>
              <a:rPr lang="sk-SK" sz="1200" dirty="0" err="1"/>
              <a:t>pedoturbácia</a:t>
            </a:r>
            <a:r>
              <a:rPr lang="sk-SK" sz="1200" dirty="0"/>
              <a:t>) a podobne. Niekedy tieto procesy vyústia do homogenizácie materiálu. Tieto procesy sa generujú aj vplyvom človeka</a:t>
            </a:r>
          </a:p>
          <a:p>
            <a:pPr>
              <a:spcBef>
                <a:spcPts val="300"/>
              </a:spcBef>
              <a:buClr>
                <a:schemeClr val="tx2">
                  <a:lumMod val="75000"/>
                </a:schemeClr>
              </a:buClr>
            </a:pPr>
            <a:r>
              <a:rPr lang="sk-SK" sz="1200" b="1" dirty="0" err="1"/>
              <a:t>Pedokompakcia</a:t>
            </a:r>
            <a:r>
              <a:rPr lang="sk-SK" sz="1200" dirty="0"/>
              <a:t> - procesy zhutňovania pôdy pod vplyvom prírodných (flóra, fauna, voda, hmotnosť nadložia atď.) alebo antropických faktorov (poľná technika)</a:t>
            </a:r>
          </a:p>
          <a:p>
            <a:pPr>
              <a:spcBef>
                <a:spcPts val="300"/>
              </a:spcBef>
              <a:buClr>
                <a:schemeClr val="tx2">
                  <a:lumMod val="75000"/>
                </a:schemeClr>
              </a:buClr>
            </a:pPr>
            <a:r>
              <a:rPr lang="sk-SK" sz="1200" b="1" dirty="0" err="1"/>
              <a:t>Pedokoncentrácia</a:t>
            </a:r>
            <a:r>
              <a:rPr lang="sk-SK" sz="1200" b="1" dirty="0"/>
              <a:t> </a:t>
            </a:r>
            <a:r>
              <a:rPr lang="sk-SK" sz="1200" dirty="0"/>
              <a:t>- akumulácia pôdnych komponentov spojená s ich mobilizáciou (segregáciou) pod vplyvom prírodných aj antropogénnych procesov</a:t>
            </a:r>
          </a:p>
          <a:p>
            <a:pPr>
              <a:spcBef>
                <a:spcPts val="300"/>
              </a:spcBef>
              <a:buClr>
                <a:schemeClr val="tx2">
                  <a:lumMod val="75000"/>
                </a:schemeClr>
              </a:buClr>
            </a:pPr>
            <a:r>
              <a:rPr lang="sk-SK" sz="1600" b="1" dirty="0"/>
              <a:t>Špeciálne procesy prenosu, odnosu a transformácie látok:</a:t>
            </a:r>
          </a:p>
          <a:p>
            <a:pPr>
              <a:spcBef>
                <a:spcPts val="300"/>
              </a:spcBef>
              <a:buClr>
                <a:schemeClr val="tx2">
                  <a:lumMod val="75000"/>
                </a:schemeClr>
              </a:buClr>
            </a:pPr>
            <a:r>
              <a:rPr lang="sk-SK" sz="1200" b="1" dirty="0" err="1"/>
              <a:t>Translokácia</a:t>
            </a:r>
            <a:r>
              <a:rPr lang="sk-SK" sz="1200" b="1" dirty="0"/>
              <a:t> ílov </a:t>
            </a:r>
            <a:r>
              <a:rPr lang="sk-SK" sz="1200" dirty="0"/>
              <a:t>(</a:t>
            </a:r>
            <a:r>
              <a:rPr lang="sk-SK" sz="1200" dirty="0" err="1"/>
              <a:t>illimerizácia</a:t>
            </a:r>
            <a:r>
              <a:rPr lang="sk-SK" sz="1200" dirty="0"/>
              <a:t>, </a:t>
            </a:r>
            <a:r>
              <a:rPr lang="sk-SK" sz="1200" dirty="0" err="1"/>
              <a:t>lessiváge</a:t>
            </a:r>
            <a:r>
              <a:rPr lang="sk-SK" sz="1200" dirty="0"/>
              <a:t>, </a:t>
            </a:r>
            <a:r>
              <a:rPr lang="sk-SK" sz="1200" dirty="0" err="1"/>
              <a:t>clay</a:t>
            </a:r>
            <a:r>
              <a:rPr lang="sk-SK" sz="1200" dirty="0"/>
              <a:t> </a:t>
            </a:r>
            <a:r>
              <a:rPr lang="sk-SK" sz="1200" dirty="0" err="1"/>
              <a:t>iluviation</a:t>
            </a:r>
            <a:r>
              <a:rPr lang="sk-SK" sz="1200" dirty="0"/>
              <a:t>) - všeobecný pojem pre premiestňovanie ílových komponentov ako dôsledok ich </a:t>
            </a:r>
            <a:r>
              <a:rPr lang="sk-SK" sz="1200" dirty="0" err="1"/>
              <a:t>peptizácie</a:t>
            </a:r>
            <a:r>
              <a:rPr lang="sk-SK" sz="1200" dirty="0"/>
              <a:t> vo vyšších horizontoch a </a:t>
            </a:r>
            <a:r>
              <a:rPr lang="sk-SK" sz="1200" dirty="0" err="1"/>
              <a:t>translokácie</a:t>
            </a:r>
            <a:r>
              <a:rPr lang="sk-SK" sz="1200" dirty="0"/>
              <a:t> do nižších horizontov (vznik </a:t>
            </a:r>
            <a:r>
              <a:rPr lang="sk-SK" sz="1200" dirty="0" err="1"/>
              <a:t>Bt</a:t>
            </a:r>
            <a:r>
              <a:rPr lang="sk-SK" sz="1200" dirty="0"/>
              <a:t>-horizontov) alebo aj laterálne (</a:t>
            </a:r>
            <a:r>
              <a:rPr lang="sk-SK" sz="1200" dirty="0" err="1"/>
              <a:t>Duchaufour</a:t>
            </a:r>
            <a:r>
              <a:rPr lang="sk-SK" sz="1200" dirty="0"/>
              <a:t>, 1974, </a:t>
            </a:r>
            <a:r>
              <a:rPr lang="sk-SK" sz="1200" dirty="0" err="1"/>
              <a:t>Stoops</a:t>
            </a:r>
            <a:r>
              <a:rPr lang="sk-SK" sz="1200" dirty="0"/>
              <a:t> et al., 2009)</a:t>
            </a:r>
          </a:p>
          <a:p>
            <a:pPr>
              <a:spcBef>
                <a:spcPts val="300"/>
              </a:spcBef>
              <a:buClr>
                <a:schemeClr val="tx2">
                  <a:lumMod val="75000"/>
                </a:schemeClr>
              </a:buClr>
            </a:pPr>
            <a:r>
              <a:rPr lang="sk-SK" sz="1200" b="1" dirty="0" err="1"/>
              <a:t>Translokácia</a:t>
            </a:r>
            <a:r>
              <a:rPr lang="sk-SK" sz="1200" b="1" dirty="0"/>
              <a:t> humusu </a:t>
            </a:r>
            <a:r>
              <a:rPr lang="sk-SK" sz="1200" dirty="0"/>
              <a:t>- premiestňovanie humusu v pôdnom profile vo veľmi kyslom (</a:t>
            </a:r>
            <a:r>
              <a:rPr lang="sk-SK" sz="1200" dirty="0" err="1"/>
              <a:t>chelatujúcom</a:t>
            </a:r>
            <a:r>
              <a:rPr lang="sk-SK" sz="1200" dirty="0"/>
              <a:t>) prostredí, alebo humusu a ílu v alkalickom (sódovom) prostredí</a:t>
            </a:r>
          </a:p>
          <a:p>
            <a:pPr>
              <a:spcBef>
                <a:spcPts val="300"/>
              </a:spcBef>
              <a:buClr>
                <a:schemeClr val="tx2">
                  <a:lumMod val="75000"/>
                </a:schemeClr>
              </a:buClr>
            </a:pPr>
            <a:r>
              <a:rPr lang="sk-SK" sz="1200" b="1" dirty="0" err="1"/>
              <a:t>Chelatizácia</a:t>
            </a:r>
            <a:r>
              <a:rPr lang="sk-SK" sz="1200" dirty="0"/>
              <a:t> - mobilizácia oxidov Fe a Al (Mn, Cu) </a:t>
            </a:r>
            <a:r>
              <a:rPr lang="sk-SK" sz="1200" dirty="0" err="1"/>
              <a:t>komplexotvornými</a:t>
            </a:r>
            <a:r>
              <a:rPr lang="sk-SK" sz="1200" dirty="0"/>
              <a:t> organickými látkami a ich migrácia vo forme </a:t>
            </a:r>
            <a:r>
              <a:rPr lang="sk-SK" sz="1200" dirty="0" err="1"/>
              <a:t>chelátov</a:t>
            </a:r>
            <a:r>
              <a:rPr lang="sk-SK" sz="1200" dirty="0"/>
              <a:t> - organických komplexov kovov</a:t>
            </a:r>
          </a:p>
          <a:p>
            <a:pPr>
              <a:spcBef>
                <a:spcPts val="300"/>
              </a:spcBef>
              <a:buClr>
                <a:schemeClr val="tx2">
                  <a:lumMod val="75000"/>
                </a:schemeClr>
              </a:buClr>
            </a:pPr>
            <a:r>
              <a:rPr lang="sk-SK" sz="1200" b="1" dirty="0" err="1"/>
              <a:t>Lixivácia</a:t>
            </a:r>
            <a:r>
              <a:rPr lang="sk-SK" sz="1200" b="1" dirty="0"/>
              <a:t> </a:t>
            </a:r>
            <a:r>
              <a:rPr lang="sk-SK" sz="1200" dirty="0"/>
              <a:t>- odnos rozpustených solí z profilu pôd, prevažne solí bázických iónov (Na*, Ca2+, K+, Mg2+). Termín je nejasný a často sa nahrádza neutrálnym pojmom → vylúhovanie</a:t>
            </a:r>
          </a:p>
          <a:p>
            <a:pPr>
              <a:spcBef>
                <a:spcPts val="300"/>
              </a:spcBef>
              <a:buClr>
                <a:schemeClr val="tx2">
                  <a:lumMod val="75000"/>
                </a:schemeClr>
              </a:buClr>
            </a:pPr>
            <a:r>
              <a:rPr lang="sk-SK" sz="1200" b="1" dirty="0" err="1"/>
              <a:t>Eluviácia</a:t>
            </a:r>
            <a:r>
              <a:rPr lang="sk-SK" sz="1200" dirty="0"/>
              <a:t> - descendenčný proces odnosu látok spojený s procesmi zvetrávania a s tvorbou </a:t>
            </a:r>
            <a:r>
              <a:rPr lang="sk-SK" sz="1200" dirty="0" err="1"/>
              <a:t>elúvií</a:t>
            </a:r>
            <a:r>
              <a:rPr lang="sk-SK" sz="1200" dirty="0"/>
              <a:t>. Je to proces, ktorý sa najzreteľnejšie prejaví pri povrchu pôd (</a:t>
            </a:r>
            <a:r>
              <a:rPr lang="sk-SK" sz="1200" dirty="0" err="1"/>
              <a:t>eluviálne</a:t>
            </a:r>
            <a:r>
              <a:rPr lang="sk-SK" sz="1200" dirty="0"/>
              <a:t> horizonty), hoci všeobecne odnos je typický pre celé </a:t>
            </a:r>
            <a:r>
              <a:rPr lang="sk-SK" sz="1200" dirty="0" err="1"/>
              <a:t>elúvium</a:t>
            </a:r>
            <a:endParaRPr lang="sk-SK" sz="1200" dirty="0"/>
          </a:p>
          <a:p>
            <a:pPr>
              <a:spcBef>
                <a:spcPts val="300"/>
              </a:spcBef>
              <a:buClr>
                <a:schemeClr val="tx2">
                  <a:lumMod val="75000"/>
                </a:schemeClr>
              </a:buClr>
            </a:pPr>
            <a:r>
              <a:rPr lang="sk-SK" sz="1200" b="1" dirty="0" err="1"/>
              <a:t>Iluviácia</a:t>
            </a:r>
            <a:r>
              <a:rPr lang="sk-SK" sz="1200" dirty="0"/>
              <a:t> - kumulácia </a:t>
            </a:r>
            <a:r>
              <a:rPr lang="sk-SK" sz="1200" dirty="0" err="1"/>
              <a:t>eluviáciou</a:t>
            </a:r>
            <a:r>
              <a:rPr lang="sk-SK" sz="1200" dirty="0"/>
              <a:t> premiestnených komponentov, ktoré sa väčšinou </a:t>
            </a:r>
            <a:r>
              <a:rPr lang="sk-SK" sz="1200" dirty="0" err="1"/>
              <a:t>translokujú</a:t>
            </a:r>
            <a:r>
              <a:rPr lang="sk-SK" sz="1200" dirty="0"/>
              <a:t> do spodnejších horizontov (</a:t>
            </a:r>
            <a:r>
              <a:rPr lang="sk-SK" sz="1200" dirty="0" err="1"/>
              <a:t>argilikový</a:t>
            </a:r>
            <a:r>
              <a:rPr lang="sk-SK" sz="1200" dirty="0"/>
              <a:t> a -podzolový (</a:t>
            </a:r>
            <a:r>
              <a:rPr lang="sk-SK" sz="1200" dirty="0" err="1"/>
              <a:t>spodikový</a:t>
            </a:r>
            <a:r>
              <a:rPr lang="sk-SK" sz="1200" dirty="0"/>
              <a:t>) horizont) (viď </a:t>
            </a:r>
            <a:r>
              <a:rPr lang="sk-SK" sz="1200" dirty="0" err="1"/>
              <a:t>translokácia</a:t>
            </a:r>
            <a:r>
              <a:rPr lang="sk-SK" sz="1200" dirty="0"/>
              <a:t> ílov)</a:t>
            </a:r>
          </a:p>
          <a:p>
            <a:pPr>
              <a:spcBef>
                <a:spcPts val="300"/>
              </a:spcBef>
              <a:buClr>
                <a:schemeClr val="tx2">
                  <a:lumMod val="75000"/>
                </a:schemeClr>
              </a:buClr>
            </a:pPr>
            <a:r>
              <a:rPr lang="sk-SK" sz="1200" b="1" dirty="0"/>
              <a:t>Vylúhovanie</a:t>
            </a:r>
            <a:r>
              <a:rPr lang="sk-SK" sz="1200" dirty="0"/>
              <a:t> - všeobecný a nejednoznačne definovaný pojem na označovanie vymývania rozpustných komponentov z pôdy</a:t>
            </a:r>
          </a:p>
          <a:p>
            <a:pPr>
              <a:spcBef>
                <a:spcPts val="300"/>
              </a:spcBef>
              <a:buClr>
                <a:schemeClr val="tx2">
                  <a:lumMod val="75000"/>
                </a:schemeClr>
              </a:buClr>
            </a:pPr>
            <a:r>
              <a:rPr lang="sk-SK" sz="1200" b="1" dirty="0" err="1"/>
              <a:t>Karbonatizácia</a:t>
            </a:r>
            <a:r>
              <a:rPr lang="sk-SK" sz="1200" dirty="0"/>
              <a:t> - tvorba sekundárnych karbonátov v pôdach. Ako proces sa veľmi široko uplatňuje vo všetkých útvaroch </a:t>
            </a:r>
            <a:r>
              <a:rPr lang="sk-SK" sz="1200" dirty="0" err="1"/>
              <a:t>hypergénnej</a:t>
            </a:r>
            <a:r>
              <a:rPr lang="sk-SK" sz="1200" dirty="0"/>
              <a:t> zóny nielen v pôde</a:t>
            </a:r>
          </a:p>
          <a:p>
            <a:pPr>
              <a:spcBef>
                <a:spcPts val="300"/>
              </a:spcBef>
              <a:buClr>
                <a:schemeClr val="tx2">
                  <a:lumMod val="75000"/>
                </a:schemeClr>
              </a:buClr>
            </a:pPr>
            <a:r>
              <a:rPr lang="sk-SK" sz="1200" b="1" dirty="0" err="1"/>
              <a:t>Dekarbonatizácia</a:t>
            </a:r>
            <a:r>
              <a:rPr lang="sk-SK" sz="1200" dirty="0"/>
              <a:t> - rozpustenie a odnos karbonátov z pôdneho profilu alebo z jeho časti (ak nepoznáme zloženie karbonátov, uprednostníme tento termín pred </a:t>
            </a:r>
            <a:r>
              <a:rPr lang="sk-SK" sz="1200" dirty="0" err="1"/>
              <a:t>dekalcifikáciou</a:t>
            </a:r>
            <a:r>
              <a:rPr lang="sk-SK" sz="1200" dirty="0"/>
              <a:t>, ktorá sa vzťahuje len na kalcit)</a:t>
            </a:r>
          </a:p>
          <a:p>
            <a:pPr>
              <a:spcBef>
                <a:spcPts val="300"/>
              </a:spcBef>
              <a:buClr>
                <a:schemeClr val="tx2">
                  <a:lumMod val="75000"/>
                </a:schemeClr>
              </a:buClr>
            </a:pPr>
            <a:r>
              <a:rPr lang="sk-SK" sz="1200" b="1" dirty="0" err="1"/>
              <a:t>Salinizácia</a:t>
            </a:r>
            <a:r>
              <a:rPr lang="sk-SK" sz="1200" dirty="0"/>
              <a:t> - proces akumulácie solí z primárnych alebo sekundárnych zdrojov</a:t>
            </a:r>
          </a:p>
          <a:p>
            <a:pPr>
              <a:spcBef>
                <a:spcPts val="300"/>
              </a:spcBef>
              <a:buClr>
                <a:schemeClr val="tx2">
                  <a:lumMod val="75000"/>
                </a:schemeClr>
              </a:buClr>
            </a:pPr>
            <a:endParaRPr lang="sk-SK" sz="1200" dirty="0"/>
          </a:p>
        </p:txBody>
      </p:sp>
    </p:spTree>
    <p:extLst>
      <p:ext uri="{BB962C8B-B14F-4D97-AF65-F5344CB8AC3E}">
        <p14:creationId xmlns:p14="http://schemas.microsoft.com/office/powerpoint/2010/main" val="11116200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EB8F65-2107-50DD-F1CC-BE509F5C7964}"/>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177E2FD8-2C12-9F0A-211D-DCEAF0BFAA55}"/>
              </a:ext>
            </a:extLst>
          </p:cNvPr>
          <p:cNvSpPr>
            <a:spLocks noGrp="1"/>
          </p:cNvSpPr>
          <p:nvPr>
            <p:ph type="title"/>
          </p:nvPr>
        </p:nvSpPr>
        <p:spPr>
          <a:xfrm>
            <a:off x="391297" y="251750"/>
            <a:ext cx="10119674" cy="694812"/>
          </a:xfrm>
        </p:spPr>
        <p:txBody>
          <a:bodyPr>
            <a:normAutofit/>
          </a:bodyPr>
          <a:lstStyle/>
          <a:p>
            <a:r>
              <a:rPr lang="pl-PL" sz="3200" b="1" dirty="0"/>
              <a:t>Čiastkové pôdotvorné procesy</a:t>
            </a:r>
          </a:p>
        </p:txBody>
      </p:sp>
      <p:sp>
        <p:nvSpPr>
          <p:cNvPr id="7" name="Zástupný objekt pre obsah 2">
            <a:extLst>
              <a:ext uri="{FF2B5EF4-FFF2-40B4-BE49-F238E27FC236}">
                <a16:creationId xmlns:a16="http://schemas.microsoft.com/office/drawing/2014/main" id="{1A518C66-CE9C-8F06-BB9A-0BBA54CA9C92}"/>
              </a:ext>
            </a:extLst>
          </p:cNvPr>
          <p:cNvSpPr>
            <a:spLocks noGrp="1"/>
          </p:cNvSpPr>
          <p:nvPr>
            <p:ph idx="1"/>
          </p:nvPr>
        </p:nvSpPr>
        <p:spPr>
          <a:xfrm>
            <a:off x="297821" y="1095374"/>
            <a:ext cx="11579854" cy="5336935"/>
          </a:xfrm>
        </p:spPr>
        <p:txBody>
          <a:bodyPr>
            <a:noAutofit/>
          </a:bodyPr>
          <a:lstStyle/>
          <a:p>
            <a:pPr>
              <a:buClr>
                <a:schemeClr val="tx2">
                  <a:lumMod val="75000"/>
                </a:schemeClr>
              </a:buClr>
            </a:pPr>
            <a:r>
              <a:rPr lang="sk-SK" sz="1600" b="1" dirty="0"/>
              <a:t>Špeciálne procesy transformácie a transportu látok pri oxidačno-redukčných zmenách:</a:t>
            </a:r>
          </a:p>
          <a:p>
            <a:pPr>
              <a:buClr>
                <a:schemeClr val="tx2">
                  <a:lumMod val="75000"/>
                </a:schemeClr>
              </a:buClr>
            </a:pPr>
            <a:r>
              <a:rPr lang="sk-SK" sz="1200" b="1" dirty="0"/>
              <a:t>Glejovatenie</a:t>
            </a:r>
            <a:r>
              <a:rPr lang="sk-SK" sz="1200" dirty="0"/>
              <a:t> - redukčný proces, spojený s </a:t>
            </a:r>
            <a:r>
              <a:rPr lang="sk-SK" sz="1200" dirty="0" err="1"/>
              <a:t>hydromorfným</a:t>
            </a:r>
            <a:r>
              <a:rPr lang="sk-SK" sz="1200" dirty="0"/>
              <a:t> ovplyvnením pôd pri plytkej hladine podzemných </a:t>
            </a:r>
            <a:r>
              <a:rPr lang="sk-SK" sz="1200" dirty="0" err="1"/>
              <a:t>bezkyslíkatých</a:t>
            </a:r>
            <a:r>
              <a:rPr lang="sk-SK" sz="1200" dirty="0"/>
              <a:t> vôd (glejových"), ktoré spôsobujú redukciu železa, prípadne jeho odnos laterálnou migráciou</a:t>
            </a:r>
          </a:p>
          <a:p>
            <a:pPr>
              <a:buClr>
                <a:schemeClr val="tx2">
                  <a:lumMod val="75000"/>
                </a:schemeClr>
              </a:buClr>
            </a:pPr>
            <a:r>
              <a:rPr lang="sk-SK" sz="1200" b="1" dirty="0" err="1"/>
              <a:t>Oglejenie</a:t>
            </a:r>
            <a:r>
              <a:rPr lang="sk-SK" sz="1200" dirty="0"/>
              <a:t> - redukčný proces, spojený s povrchovým prevlhčením (</a:t>
            </a:r>
            <a:r>
              <a:rPr lang="sk-SK" sz="1200" dirty="0" err="1"/>
              <a:t>hydromorfizmom</a:t>
            </a:r>
            <a:r>
              <a:rPr lang="sk-SK" sz="1200" dirty="0"/>
              <a:t>) pod vplyvom zrážok a malou drenážnou schopnosťou pôd. Železo uvoľnené redukciou sa pohybuje na malú vzdialenosť a opäť sa vylučuje po </a:t>
            </a:r>
            <a:r>
              <a:rPr lang="sk-SK" sz="1200" dirty="0" err="1"/>
              <a:t>reoxidácii</a:t>
            </a:r>
            <a:r>
              <a:rPr lang="sk-SK" sz="1200" dirty="0"/>
              <a:t>, čo dáva horizontom hrdzavý, škvrnitý výzor</a:t>
            </a:r>
          </a:p>
          <a:p>
            <a:pPr>
              <a:buClr>
                <a:schemeClr val="tx2">
                  <a:lumMod val="75000"/>
                </a:schemeClr>
              </a:buClr>
            </a:pPr>
            <a:r>
              <a:rPr lang="sk-SK" sz="1200" b="1" dirty="0" err="1"/>
              <a:t>Reoxidácia</a:t>
            </a:r>
            <a:r>
              <a:rPr lang="sk-SK" sz="1200" dirty="0"/>
              <a:t> - proces spätnej oxidácie dvojmocného železa (prípadne Mn) uvoľneného pri redukcií, pri styku so vzdušným kyslíkom → </a:t>
            </a:r>
            <a:r>
              <a:rPr lang="sk-SK" sz="1200" dirty="0" err="1"/>
              <a:t>reoxický</a:t>
            </a:r>
            <a:r>
              <a:rPr lang="sk-SK" sz="1200" dirty="0"/>
              <a:t> horizont u </a:t>
            </a:r>
            <a:r>
              <a:rPr lang="sk-SK" sz="1200" dirty="0" err="1"/>
              <a:t>pseudoglejov</a:t>
            </a:r>
            <a:endParaRPr lang="sk-SK" sz="1200" dirty="0"/>
          </a:p>
          <a:p>
            <a:pPr>
              <a:buClr>
                <a:schemeClr val="tx2">
                  <a:lumMod val="75000"/>
                </a:schemeClr>
              </a:buClr>
            </a:pPr>
            <a:r>
              <a:rPr lang="sk-SK" sz="1200" b="1" dirty="0" err="1"/>
              <a:t>Plintitizácia</a:t>
            </a:r>
            <a:r>
              <a:rPr lang="sk-SK" sz="1200" dirty="0"/>
              <a:t> - osobitný typ oxidačno-redukčných zmien v tropických a subtropických oblastiach spojených so striedaním suchých a vlhkých období. Vznikajú škvrnité červeno-biele masy, v skutočnosti </a:t>
            </a:r>
            <a:r>
              <a:rPr lang="sk-SK" sz="1200" dirty="0" err="1"/>
              <a:t>kaolinické</a:t>
            </a:r>
            <a:r>
              <a:rPr lang="sk-SK" sz="1200" dirty="0"/>
              <a:t>, lokálne bohaté na hematit a </a:t>
            </a:r>
            <a:r>
              <a:rPr lang="sk-SK" sz="1200" dirty="0" err="1"/>
              <a:t>goethit</a:t>
            </a:r>
            <a:r>
              <a:rPr lang="sk-SK" sz="1200" dirty="0"/>
              <a:t> (</a:t>
            </a:r>
            <a:r>
              <a:rPr lang="sk-SK" sz="1200" dirty="0" err="1"/>
              <a:t>plintit</a:t>
            </a:r>
            <a:r>
              <a:rPr lang="sk-SK" sz="1200" dirty="0"/>
              <a:t>) (Obr. 5). V prípade jeho intenzívneho vysušenia, môže byť čiastočne </a:t>
            </a:r>
            <a:r>
              <a:rPr lang="sk-SK" sz="1200" dirty="0" err="1"/>
              <a:t>solidifikovaný</a:t>
            </a:r>
            <a:endParaRPr lang="sk-SK" sz="1200" dirty="0"/>
          </a:p>
          <a:p>
            <a:pPr>
              <a:buClr>
                <a:schemeClr val="tx2">
                  <a:lumMod val="75000"/>
                </a:schemeClr>
              </a:buClr>
            </a:pPr>
            <a:r>
              <a:rPr lang="sk-SK" sz="1200" b="1" dirty="0" err="1"/>
              <a:t>Alkalizácia</a:t>
            </a:r>
            <a:r>
              <a:rPr lang="sk-SK" sz="1200" dirty="0"/>
              <a:t> - akumulácia sodíkových iónov v sorpčnom komplexe pôd</a:t>
            </a:r>
          </a:p>
          <a:p>
            <a:pPr>
              <a:buClr>
                <a:schemeClr val="tx2">
                  <a:lumMod val="75000"/>
                </a:schemeClr>
              </a:buClr>
            </a:pPr>
            <a:r>
              <a:rPr lang="sk-SK" sz="1200" b="1" dirty="0" err="1"/>
              <a:t>Dealkalizácia</a:t>
            </a:r>
            <a:r>
              <a:rPr lang="sk-SK" sz="1200" dirty="0"/>
              <a:t> - odnos sodíkových iónov zo sorpčného komplexu pôd</a:t>
            </a:r>
          </a:p>
          <a:p>
            <a:pPr>
              <a:buClr>
                <a:schemeClr val="tx2">
                  <a:lumMod val="75000"/>
                </a:schemeClr>
              </a:buClr>
            </a:pPr>
            <a:r>
              <a:rPr lang="sk-SK" sz="1200" b="1" dirty="0" err="1"/>
              <a:t>Acidifikácia</a:t>
            </a:r>
            <a:r>
              <a:rPr lang="sk-SK" sz="1200" dirty="0"/>
              <a:t> - proces (prirodzený, antropogénny) postupného vymývania rozpustných solí, karbonátov, bázických iónov a mobilizácia Al3+, spojený s </a:t>
            </a:r>
            <a:r>
              <a:rPr lang="sk-SK" sz="1200" dirty="0" err="1"/>
              <a:t>desalinizáciou</a:t>
            </a:r>
            <a:r>
              <a:rPr lang="sk-SK" sz="1200" dirty="0"/>
              <a:t> sorpčného komplexu za vzniku kyslých pôd (horizontov)</a:t>
            </a:r>
          </a:p>
          <a:p>
            <a:pPr>
              <a:buClr>
                <a:schemeClr val="tx2">
                  <a:lumMod val="75000"/>
                </a:schemeClr>
              </a:buClr>
            </a:pPr>
            <a:r>
              <a:rPr lang="sk-SK" sz="1200" b="1" dirty="0" err="1"/>
              <a:t>Desalinizácia</a:t>
            </a:r>
            <a:r>
              <a:rPr lang="sk-SK" sz="1200" dirty="0"/>
              <a:t> (odsoľovanie) - proces </a:t>
            </a:r>
            <a:r>
              <a:rPr lang="sk-SK" sz="1200" dirty="0" err="1"/>
              <a:t>vyluhovania</a:t>
            </a:r>
            <a:r>
              <a:rPr lang="sk-SK" sz="1200" dirty="0"/>
              <a:t> a odnosu rozpustných solí z pôd po zmene klímy alebo zmene hladín podzemných vôd. Širší pojem - odsoľovanie krajín</a:t>
            </a:r>
          </a:p>
          <a:p>
            <a:pPr>
              <a:buClr>
                <a:schemeClr val="tx2">
                  <a:lumMod val="75000"/>
                </a:schemeClr>
              </a:buClr>
            </a:pPr>
            <a:r>
              <a:rPr lang="sk-SK" sz="1200" b="1" dirty="0" err="1"/>
              <a:t>Slancovanie</a:t>
            </a:r>
            <a:r>
              <a:rPr lang="sk-SK" sz="1200" dirty="0"/>
              <a:t> - proces </a:t>
            </a:r>
            <a:r>
              <a:rPr lang="sk-SK" sz="1200" dirty="0" err="1"/>
              <a:t>dispergácie</a:t>
            </a:r>
            <a:r>
              <a:rPr lang="sk-SK" sz="1200" dirty="0"/>
              <a:t> a </a:t>
            </a:r>
            <a:r>
              <a:rPr lang="sk-SK" sz="1200" dirty="0" err="1"/>
              <a:t>translokácie</a:t>
            </a:r>
            <a:r>
              <a:rPr lang="sk-SK" sz="1200" dirty="0"/>
              <a:t> ílu (humusu) pri nadbytku Na* iónov v sorpčnom komplexe</a:t>
            </a:r>
          </a:p>
          <a:p>
            <a:pPr>
              <a:buClr>
                <a:schemeClr val="tx2">
                  <a:lumMod val="75000"/>
                </a:schemeClr>
              </a:buClr>
            </a:pPr>
            <a:r>
              <a:rPr lang="sk-SK" sz="1200" b="1" dirty="0" err="1"/>
              <a:t>Solodizácia</a:t>
            </a:r>
            <a:r>
              <a:rPr lang="sk-SK" sz="1200" dirty="0"/>
              <a:t> - slabnúca forma migrácie ílu po výnose sodíka a bázických </a:t>
            </a:r>
            <a:r>
              <a:rPr lang="sk-SK" sz="1200" dirty="0" err="1"/>
              <a:t>íónov</a:t>
            </a:r>
            <a:r>
              <a:rPr lang="sk-SK" sz="1200" dirty="0"/>
              <a:t> zo sorpčného komplexu soľných pôd a následná </a:t>
            </a:r>
            <a:r>
              <a:rPr lang="sk-SK" sz="1200" dirty="0" err="1"/>
              <a:t>acidifikácia</a:t>
            </a:r>
            <a:r>
              <a:rPr lang="sk-SK" sz="1200" dirty="0"/>
              <a:t> vrchnej časti </a:t>
            </a:r>
            <a:r>
              <a:rPr lang="sk-SK" sz="1200" dirty="0" err="1"/>
              <a:t>sola.V</a:t>
            </a:r>
            <a:r>
              <a:rPr lang="sk-SK" sz="1200" dirty="0"/>
              <a:t> tejto skupine procesov sa prakticky strieda descendenčný pohyb látok stotožnený s infiltráciou, s procesmi, ktoré sú stotožnené sa výparným pohybom vody. V dôsledku toho sa tieto procesy môžu uplatniť nielen v pôdach ale aj v iných povrchových útvaroch </a:t>
            </a:r>
            <a:r>
              <a:rPr lang="sk-SK" sz="1200" dirty="0" err="1"/>
              <a:t>hypergennej</a:t>
            </a:r>
            <a:r>
              <a:rPr lang="sk-SK" sz="1200" dirty="0"/>
              <a:t> zóny, napríklad v aluviálnych a eolických sedimentoch, v kôrach zvetrávania. Napríklad väčšina našich spraší a aluviálnych sedimentov Podunajskej nížiny obsahuje prevahu sekundárnych karbonátov, ktoré sú spojené s </a:t>
            </a:r>
            <a:r>
              <a:rPr lang="sk-SK" sz="1200" dirty="0" err="1"/>
              <a:t>ascendenčným</a:t>
            </a:r>
            <a:r>
              <a:rPr lang="sk-SK" sz="1200" dirty="0"/>
              <a:t> pohybom vody (roztokov) v dôsledku ich výparu</a:t>
            </a:r>
          </a:p>
        </p:txBody>
      </p:sp>
    </p:spTree>
    <p:extLst>
      <p:ext uri="{BB962C8B-B14F-4D97-AF65-F5344CB8AC3E}">
        <p14:creationId xmlns:p14="http://schemas.microsoft.com/office/powerpoint/2010/main" val="31658901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B9945B-338E-FBFC-907E-73CFC1F9AF32}"/>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766C71C4-4519-BEA6-1902-8400276C7DA0}"/>
              </a:ext>
            </a:extLst>
          </p:cNvPr>
          <p:cNvSpPr>
            <a:spLocks noGrp="1"/>
          </p:cNvSpPr>
          <p:nvPr>
            <p:ph type="title"/>
          </p:nvPr>
        </p:nvSpPr>
        <p:spPr>
          <a:xfrm>
            <a:off x="391297" y="251750"/>
            <a:ext cx="10119674" cy="694812"/>
          </a:xfrm>
        </p:spPr>
        <p:txBody>
          <a:bodyPr>
            <a:normAutofit/>
          </a:bodyPr>
          <a:lstStyle/>
          <a:p>
            <a:r>
              <a:rPr lang="sk-SK" sz="3200" b="1" dirty="0"/>
              <a:t>Zloženie pôdy </a:t>
            </a:r>
            <a:endParaRPr lang="fr-FR" sz="3200" b="1" dirty="0"/>
          </a:p>
        </p:txBody>
      </p:sp>
      <p:sp>
        <p:nvSpPr>
          <p:cNvPr id="7" name="Zástupný objekt pre obsah 2">
            <a:extLst>
              <a:ext uri="{FF2B5EF4-FFF2-40B4-BE49-F238E27FC236}">
                <a16:creationId xmlns:a16="http://schemas.microsoft.com/office/drawing/2014/main" id="{D6F83C52-4D5D-E30E-2533-CFD8C08A2A78}"/>
              </a:ext>
            </a:extLst>
          </p:cNvPr>
          <p:cNvSpPr>
            <a:spLocks noGrp="1"/>
          </p:cNvSpPr>
          <p:nvPr>
            <p:ph idx="1"/>
          </p:nvPr>
        </p:nvSpPr>
        <p:spPr>
          <a:xfrm>
            <a:off x="403654" y="946562"/>
            <a:ext cx="7825946" cy="5661210"/>
          </a:xfrm>
        </p:spPr>
        <p:txBody>
          <a:bodyPr>
            <a:noAutofit/>
          </a:bodyPr>
          <a:lstStyle/>
          <a:p>
            <a:pPr>
              <a:buClr>
                <a:schemeClr val="tx2">
                  <a:lumMod val="75000"/>
                </a:schemeClr>
              </a:buClr>
            </a:pPr>
            <a:r>
              <a:rPr lang="sk-SK" sz="1600" b="1" dirty="0"/>
              <a:t>Pôdna hmota</a:t>
            </a:r>
            <a:r>
              <a:rPr lang="sk-SK" sz="1600" dirty="0"/>
              <a:t>, ktorá sa vytvorila v </a:t>
            </a:r>
            <a:r>
              <a:rPr lang="sk-SK" sz="1600" dirty="0" err="1"/>
              <a:t>pôdotvornom</a:t>
            </a:r>
            <a:r>
              <a:rPr lang="sk-SK" sz="1600" dirty="0"/>
              <a:t> procese pozostáva z viacerých zložiek: </a:t>
            </a:r>
          </a:p>
          <a:p>
            <a:pPr lvl="1">
              <a:buClr>
                <a:schemeClr val="tx2">
                  <a:lumMod val="75000"/>
                </a:schemeClr>
              </a:buClr>
            </a:pPr>
            <a:r>
              <a:rPr lang="sk-SK" sz="1200" b="1" dirty="0"/>
              <a:t>Póry (50 % objemu)</a:t>
            </a:r>
            <a:r>
              <a:rPr lang="sk-SK" sz="1200" dirty="0"/>
              <a:t>, v ktorých sa nachádza pôdna voda (pôdny roztok) a vzduch </a:t>
            </a:r>
          </a:p>
          <a:p>
            <a:pPr lvl="1">
              <a:buClr>
                <a:schemeClr val="tx2">
                  <a:lumMod val="75000"/>
                </a:schemeClr>
              </a:buClr>
            </a:pPr>
            <a:r>
              <a:rPr lang="sk-SK" sz="1200" b="1" dirty="0"/>
              <a:t>Minerálny a organický podiel (50 % objemu)</a:t>
            </a:r>
            <a:r>
              <a:rPr lang="sk-SK" sz="1200" dirty="0"/>
              <a:t> - na vytváraní pevnej časti pôdnej hmoty sa minerálny podiel zúčastňuje 95-99 % a organický podiel 1-5 %</a:t>
            </a:r>
          </a:p>
          <a:p>
            <a:pPr>
              <a:buClr>
                <a:schemeClr val="tx2">
                  <a:lumMod val="75000"/>
                </a:schemeClr>
              </a:buClr>
            </a:pPr>
            <a:r>
              <a:rPr lang="sk-SK" sz="1600" dirty="0"/>
              <a:t>Pôda sa skladá z </a:t>
            </a:r>
            <a:r>
              <a:rPr lang="sk-SK" sz="1600" b="1" dirty="0"/>
              <a:t>neživej</a:t>
            </a:r>
            <a:r>
              <a:rPr lang="sk-SK" sz="1600" dirty="0"/>
              <a:t> a </a:t>
            </a:r>
            <a:r>
              <a:rPr lang="sk-SK" sz="1600" b="1" dirty="0"/>
              <a:t>živej</a:t>
            </a:r>
            <a:r>
              <a:rPr lang="sk-SK" sz="1600" dirty="0"/>
              <a:t> zložky:</a:t>
            </a:r>
          </a:p>
          <a:p>
            <a:pPr lvl="1">
              <a:buClr>
                <a:schemeClr val="tx2">
                  <a:lumMod val="75000"/>
                </a:schemeClr>
              </a:buClr>
            </a:pPr>
            <a:r>
              <a:rPr lang="sk-SK" sz="1200" b="1" dirty="0"/>
              <a:t>Živá zložka </a:t>
            </a:r>
            <a:r>
              <a:rPr lang="sk-SK" sz="1200" dirty="0"/>
              <a:t>- korene rastlín, </a:t>
            </a:r>
            <a:r>
              <a:rPr lang="sk-SK" sz="1200" b="1" dirty="0"/>
              <a:t>pôdny </a:t>
            </a:r>
            <a:r>
              <a:rPr lang="sk-SK" sz="1200" b="1" dirty="0" err="1"/>
              <a:t>edafón</a:t>
            </a:r>
            <a:r>
              <a:rPr lang="sk-SK" sz="1200" b="1" dirty="0"/>
              <a:t> </a:t>
            </a:r>
            <a:r>
              <a:rPr lang="sk-SK" sz="1200" dirty="0"/>
              <a:t>= pôdne organizmy (baktérie, plesne, huby, červy, hlodavce,...)</a:t>
            </a:r>
          </a:p>
          <a:p>
            <a:pPr lvl="1">
              <a:buClr>
                <a:schemeClr val="tx2">
                  <a:lumMod val="75000"/>
                </a:schemeClr>
              </a:buClr>
            </a:pPr>
            <a:r>
              <a:rPr lang="sk-SK" sz="1200" b="1" dirty="0"/>
              <a:t>Neživá zložka </a:t>
            </a:r>
            <a:r>
              <a:rPr lang="sk-SK" sz="1200" dirty="0"/>
              <a:t>- anorganická a organická časť:</a:t>
            </a:r>
          </a:p>
          <a:p>
            <a:pPr lvl="2">
              <a:buClr>
                <a:schemeClr val="tx2">
                  <a:lumMod val="75000"/>
                </a:schemeClr>
              </a:buClr>
            </a:pPr>
            <a:r>
              <a:rPr lang="sk-SK" sz="1050" b="1" dirty="0"/>
              <a:t>Anorganická časť -</a:t>
            </a:r>
            <a:r>
              <a:rPr lang="en-GB" sz="1050" b="1" dirty="0"/>
              <a:t> </a:t>
            </a:r>
            <a:r>
              <a:rPr lang="sk-SK" sz="1050" dirty="0"/>
              <a:t>tvorí ju pevný (</a:t>
            </a:r>
            <a:r>
              <a:rPr lang="sk-SK" sz="1050" b="1" dirty="0"/>
              <a:t>minerálne a horninové časti</a:t>
            </a:r>
            <a:r>
              <a:rPr lang="sk-SK" sz="1050" dirty="0"/>
              <a:t>), kvapalný (</a:t>
            </a:r>
            <a:r>
              <a:rPr lang="sk-SK" sz="1050" b="1" dirty="0"/>
              <a:t>pôdna voda</a:t>
            </a:r>
            <a:r>
              <a:rPr lang="sk-SK" sz="1050" dirty="0"/>
              <a:t>) a plynný (</a:t>
            </a:r>
            <a:r>
              <a:rPr lang="sk-SK" sz="1050" b="1" dirty="0"/>
              <a:t>pôdny vzduch</a:t>
            </a:r>
            <a:r>
              <a:rPr lang="sk-SK" sz="1050" dirty="0"/>
              <a:t>) podiel</a:t>
            </a:r>
          </a:p>
          <a:p>
            <a:pPr lvl="2">
              <a:buClr>
                <a:schemeClr val="tx2">
                  <a:lumMod val="75000"/>
                </a:schemeClr>
              </a:buClr>
            </a:pPr>
            <a:r>
              <a:rPr lang="sk-SK" sz="1050" dirty="0"/>
              <a:t>Pôdna voda a pôdny vzduch sú vo voľných priestoroch – </a:t>
            </a:r>
            <a:r>
              <a:rPr lang="sk-SK" sz="1050" b="1" dirty="0"/>
              <a:t>pôdnych póroch</a:t>
            </a:r>
          </a:p>
          <a:p>
            <a:pPr lvl="2">
              <a:buClr>
                <a:schemeClr val="tx2">
                  <a:lumMod val="75000"/>
                </a:schemeClr>
              </a:buClr>
            </a:pPr>
            <a:r>
              <a:rPr lang="sk-SK" sz="1050" b="1" dirty="0"/>
              <a:t>Organická časť </a:t>
            </a:r>
            <a:r>
              <a:rPr lang="sk-SK" sz="1050" dirty="0"/>
              <a:t>– </a:t>
            </a:r>
            <a:r>
              <a:rPr lang="sk-SK" sz="1050" b="1" dirty="0"/>
              <a:t>humus</a:t>
            </a:r>
            <a:r>
              <a:rPr lang="sk-SK" sz="1050" dirty="0"/>
              <a:t>, ktorý vzniká premenou odumretých rastlín a živočíchov (veľkú časť humusu tvorí uhlík a dusík, ovplyvňuje úrodnosť pôdy)</a:t>
            </a:r>
          </a:p>
        </p:txBody>
      </p:sp>
      <p:graphicFrame>
        <p:nvGraphicFramePr>
          <p:cNvPr id="3" name="Group 35">
            <a:extLst>
              <a:ext uri="{FF2B5EF4-FFF2-40B4-BE49-F238E27FC236}">
                <a16:creationId xmlns:a16="http://schemas.microsoft.com/office/drawing/2014/main" id="{CBAD10E0-E544-53CB-2749-BA0BCDE1FAFD}"/>
              </a:ext>
            </a:extLst>
          </p:cNvPr>
          <p:cNvGraphicFramePr>
            <a:graphicFrameLocks/>
          </p:cNvGraphicFramePr>
          <p:nvPr>
            <p:extLst>
              <p:ext uri="{D42A27DB-BD31-4B8C-83A1-F6EECF244321}">
                <p14:modId xmlns:p14="http://schemas.microsoft.com/office/powerpoint/2010/main" val="981685508"/>
              </p:ext>
            </p:extLst>
          </p:nvPr>
        </p:nvGraphicFramePr>
        <p:xfrm>
          <a:off x="560837" y="4789798"/>
          <a:ext cx="8351837" cy="1982787"/>
        </p:xfrm>
        <a:graphic>
          <a:graphicData uri="http://schemas.openxmlformats.org/drawingml/2006/table">
            <a:tbl>
              <a:tblPr/>
              <a:tblGrid>
                <a:gridCol w="3429000">
                  <a:extLst>
                    <a:ext uri="{9D8B030D-6E8A-4147-A177-3AD203B41FA5}">
                      <a16:colId xmlns:a16="http://schemas.microsoft.com/office/drawing/2014/main" val="20000"/>
                    </a:ext>
                  </a:extLst>
                </a:gridCol>
                <a:gridCol w="1389062">
                  <a:extLst>
                    <a:ext uri="{9D8B030D-6E8A-4147-A177-3AD203B41FA5}">
                      <a16:colId xmlns:a16="http://schemas.microsoft.com/office/drawing/2014/main" val="20001"/>
                    </a:ext>
                  </a:extLst>
                </a:gridCol>
                <a:gridCol w="779463">
                  <a:extLst>
                    <a:ext uri="{9D8B030D-6E8A-4147-A177-3AD203B41FA5}">
                      <a16:colId xmlns:a16="http://schemas.microsoft.com/office/drawing/2014/main" val="20002"/>
                    </a:ext>
                  </a:extLst>
                </a:gridCol>
                <a:gridCol w="1393825">
                  <a:extLst>
                    <a:ext uri="{9D8B030D-6E8A-4147-A177-3AD203B41FA5}">
                      <a16:colId xmlns:a16="http://schemas.microsoft.com/office/drawing/2014/main" val="20003"/>
                    </a:ext>
                  </a:extLst>
                </a:gridCol>
                <a:gridCol w="1360487">
                  <a:extLst>
                    <a:ext uri="{9D8B030D-6E8A-4147-A177-3AD203B41FA5}">
                      <a16:colId xmlns:a16="http://schemas.microsoft.com/office/drawing/2014/main" val="20004"/>
                    </a:ext>
                  </a:extLst>
                </a:gridCol>
              </a:tblGrid>
              <a:tr h="274364">
                <a:tc gridSpan="4">
                  <a:txBody>
                    <a:bodyPr/>
                    <a:lstStyle>
                      <a:lvl1pPr>
                        <a:spcBef>
                          <a:spcPct val="20000"/>
                        </a:spcBef>
                        <a:buClr>
                          <a:schemeClr val="accent1"/>
                        </a:buClr>
                        <a:buSzPct val="65000"/>
                        <a:buFont typeface="Wingdings" pitchFamily="2" charset="2"/>
                        <a:defRPr sz="2600">
                          <a:solidFill>
                            <a:schemeClr val="tx1"/>
                          </a:solidFill>
                          <a:latin typeface="Arial" charset="0"/>
                        </a:defRPr>
                      </a:lvl1pPr>
                      <a:lvl2pPr>
                        <a:spcBef>
                          <a:spcPct val="20000"/>
                        </a:spcBef>
                        <a:buClr>
                          <a:schemeClr val="accent2"/>
                        </a:buClr>
                        <a:buSzPct val="60000"/>
                        <a:buFont typeface="Wingdings" pitchFamily="2" charset="2"/>
                        <a:defRPr sz="2200">
                          <a:solidFill>
                            <a:schemeClr val="tx1"/>
                          </a:solidFill>
                          <a:latin typeface="Arial" charset="0"/>
                        </a:defRPr>
                      </a:lvl2pPr>
                      <a:lvl3pPr>
                        <a:spcBef>
                          <a:spcPct val="20000"/>
                        </a:spcBef>
                        <a:buClr>
                          <a:schemeClr val="accent1"/>
                        </a:buClr>
                        <a:buSzPct val="65000"/>
                        <a:buFont typeface="Wingdings" pitchFamily="2" charset="2"/>
                        <a:defRPr sz="2000">
                          <a:solidFill>
                            <a:schemeClr val="tx1"/>
                          </a:solidFill>
                          <a:latin typeface="Arial" charset="0"/>
                        </a:defRPr>
                      </a:lvl3pPr>
                      <a:lvl4pPr>
                        <a:spcBef>
                          <a:spcPct val="20000"/>
                        </a:spcBef>
                        <a:buClr>
                          <a:schemeClr val="accent2"/>
                        </a:buClr>
                        <a:buSzPct val="70000"/>
                        <a:buFont typeface="Wingdings" pitchFamily="2" charset="2"/>
                        <a:defRPr>
                          <a:solidFill>
                            <a:schemeClr val="tx1"/>
                          </a:solidFill>
                          <a:latin typeface="Arial" charset="0"/>
                        </a:defRPr>
                      </a:lvl4pPr>
                      <a:lvl5pPr>
                        <a:spcBef>
                          <a:spcPct val="20000"/>
                        </a:spcBef>
                        <a:buClr>
                          <a:schemeClr val="accent1"/>
                        </a:buClr>
                        <a:buSzPct val="75000"/>
                        <a:buFont typeface="Wingdings" pitchFamily="2" charset="2"/>
                        <a:defRPr>
                          <a:solidFill>
                            <a:schemeClr val="tx1"/>
                          </a:solidFill>
                          <a:latin typeface="Arial" charset="0"/>
                        </a:defRPr>
                      </a:lvl5pPr>
                      <a:lvl6pPr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k-SK" altLang="sk-SK" sz="1200" b="0" i="0" u="none" strike="noStrike" cap="none" normalizeH="0" baseline="0" dirty="0">
                          <a:ln>
                            <a:noFill/>
                          </a:ln>
                          <a:solidFill>
                            <a:schemeClr val="tx1"/>
                          </a:solidFill>
                          <a:effectLst/>
                          <a:latin typeface="Times New Roman" pitchFamily="18" charset="0"/>
                          <a:cs typeface="Times New Roman" pitchFamily="18" charset="0"/>
                        </a:rPr>
                        <a:t>Neživá zložka</a:t>
                      </a:r>
                      <a:endParaRPr kumimoji="0" lang="sk-SK" altLang="sk-SK" sz="1800" b="0" i="0" u="none" strike="noStrike" cap="none" normalizeH="0" baseline="0" dirty="0">
                        <a:ln>
                          <a:noFill/>
                        </a:ln>
                        <a:solidFill>
                          <a:schemeClr val="tx1"/>
                        </a:solidFill>
                        <a:effectLst/>
                        <a:latin typeface="Arial" charset="0"/>
                      </a:endParaRPr>
                    </a:p>
                  </a:txBody>
                  <a:tcPr marT="45727" marB="4572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sk-SK"/>
                    </a:p>
                  </a:txBody>
                  <a:tcPr/>
                </a:tc>
                <a:tc hMerge="1">
                  <a:txBody>
                    <a:bodyPr/>
                    <a:lstStyle/>
                    <a:p>
                      <a:endParaRPr lang="sk-SK"/>
                    </a:p>
                  </a:txBody>
                  <a:tcPr/>
                </a:tc>
                <a:tc hMerge="1">
                  <a:txBody>
                    <a:bodyPr/>
                    <a:lstStyle/>
                    <a:p>
                      <a:endParaRPr lang="sk-SK"/>
                    </a:p>
                  </a:txBody>
                  <a:tcPr/>
                </a:tc>
                <a:tc>
                  <a:txBody>
                    <a:bodyPr/>
                    <a:lstStyle>
                      <a:lvl1pPr>
                        <a:spcBef>
                          <a:spcPct val="20000"/>
                        </a:spcBef>
                        <a:buClr>
                          <a:schemeClr val="accent1"/>
                        </a:buClr>
                        <a:buSzPct val="65000"/>
                        <a:buFont typeface="Wingdings" pitchFamily="2" charset="2"/>
                        <a:defRPr sz="2600">
                          <a:solidFill>
                            <a:schemeClr val="tx1"/>
                          </a:solidFill>
                          <a:latin typeface="Arial" charset="0"/>
                        </a:defRPr>
                      </a:lvl1pPr>
                      <a:lvl2pPr>
                        <a:spcBef>
                          <a:spcPct val="20000"/>
                        </a:spcBef>
                        <a:buClr>
                          <a:schemeClr val="accent2"/>
                        </a:buClr>
                        <a:buSzPct val="60000"/>
                        <a:buFont typeface="Wingdings" pitchFamily="2" charset="2"/>
                        <a:defRPr sz="2200">
                          <a:solidFill>
                            <a:schemeClr val="tx1"/>
                          </a:solidFill>
                          <a:latin typeface="Arial" charset="0"/>
                        </a:defRPr>
                      </a:lvl2pPr>
                      <a:lvl3pPr>
                        <a:spcBef>
                          <a:spcPct val="20000"/>
                        </a:spcBef>
                        <a:buClr>
                          <a:schemeClr val="accent1"/>
                        </a:buClr>
                        <a:buSzPct val="65000"/>
                        <a:buFont typeface="Wingdings" pitchFamily="2" charset="2"/>
                        <a:defRPr sz="2000">
                          <a:solidFill>
                            <a:schemeClr val="tx1"/>
                          </a:solidFill>
                          <a:latin typeface="Arial" charset="0"/>
                        </a:defRPr>
                      </a:lvl3pPr>
                      <a:lvl4pPr>
                        <a:spcBef>
                          <a:spcPct val="20000"/>
                        </a:spcBef>
                        <a:buClr>
                          <a:schemeClr val="accent2"/>
                        </a:buClr>
                        <a:buSzPct val="70000"/>
                        <a:buFont typeface="Wingdings" pitchFamily="2" charset="2"/>
                        <a:defRPr>
                          <a:solidFill>
                            <a:schemeClr val="tx1"/>
                          </a:solidFill>
                          <a:latin typeface="Arial" charset="0"/>
                        </a:defRPr>
                      </a:lvl4pPr>
                      <a:lvl5pPr>
                        <a:spcBef>
                          <a:spcPct val="20000"/>
                        </a:spcBef>
                        <a:buClr>
                          <a:schemeClr val="accent1"/>
                        </a:buClr>
                        <a:buSzPct val="75000"/>
                        <a:buFont typeface="Wingdings" pitchFamily="2" charset="2"/>
                        <a:defRPr>
                          <a:solidFill>
                            <a:schemeClr val="tx1"/>
                          </a:solidFill>
                          <a:latin typeface="Arial" charset="0"/>
                        </a:defRPr>
                      </a:lvl5pPr>
                      <a:lvl6pPr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k-SK" altLang="sk-SK" sz="1200" b="0" i="0" u="none" strike="noStrike" cap="none" normalizeH="0" baseline="0">
                          <a:ln>
                            <a:noFill/>
                          </a:ln>
                          <a:solidFill>
                            <a:schemeClr val="tx1"/>
                          </a:solidFill>
                          <a:effectLst/>
                          <a:latin typeface="Times New Roman" pitchFamily="18" charset="0"/>
                          <a:cs typeface="Times New Roman" pitchFamily="18" charset="0"/>
                        </a:rPr>
                        <a:t>Živá zložka</a:t>
                      </a:r>
                      <a:endParaRPr kumimoji="0" lang="sk-SK" altLang="sk-SK" sz="1800" b="0" i="0" u="none" strike="noStrike" cap="none" normalizeH="0" baseline="0">
                        <a:ln>
                          <a:noFill/>
                        </a:ln>
                        <a:solidFill>
                          <a:schemeClr val="tx1"/>
                        </a:solidFill>
                        <a:effectLst/>
                        <a:latin typeface="Arial" charset="0"/>
                      </a:endParaRPr>
                    </a:p>
                  </a:txBody>
                  <a:tcPr marT="45727" marB="4572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82734">
                <a:tc>
                  <a:txBody>
                    <a:bodyPr/>
                    <a:lstStyle>
                      <a:lvl1pPr>
                        <a:spcBef>
                          <a:spcPct val="20000"/>
                        </a:spcBef>
                        <a:buClr>
                          <a:schemeClr val="accent1"/>
                        </a:buClr>
                        <a:buSzPct val="65000"/>
                        <a:buFont typeface="Wingdings" pitchFamily="2" charset="2"/>
                        <a:defRPr sz="2600">
                          <a:solidFill>
                            <a:schemeClr val="tx1"/>
                          </a:solidFill>
                          <a:latin typeface="Arial" charset="0"/>
                        </a:defRPr>
                      </a:lvl1pPr>
                      <a:lvl2pPr marL="344488">
                        <a:spcBef>
                          <a:spcPct val="20000"/>
                        </a:spcBef>
                        <a:buClr>
                          <a:schemeClr val="accent2"/>
                        </a:buClr>
                        <a:buSzPct val="60000"/>
                        <a:buFont typeface="Wingdings" pitchFamily="2" charset="2"/>
                        <a:defRPr sz="2200">
                          <a:solidFill>
                            <a:schemeClr val="tx1"/>
                          </a:solidFill>
                          <a:latin typeface="Arial" charset="0"/>
                        </a:defRPr>
                      </a:lvl2pPr>
                      <a:lvl3pPr marL="671513">
                        <a:spcBef>
                          <a:spcPct val="20000"/>
                        </a:spcBef>
                        <a:buClr>
                          <a:schemeClr val="accent1"/>
                        </a:buClr>
                        <a:buSzPct val="65000"/>
                        <a:buFont typeface="Wingdings" pitchFamily="2" charset="2"/>
                        <a:defRPr sz="2000">
                          <a:solidFill>
                            <a:schemeClr val="tx1"/>
                          </a:solidFill>
                          <a:latin typeface="Arial" charset="0"/>
                        </a:defRPr>
                      </a:lvl3pPr>
                      <a:lvl4pPr marL="1023938">
                        <a:spcBef>
                          <a:spcPct val="20000"/>
                        </a:spcBef>
                        <a:buClr>
                          <a:schemeClr val="accent2"/>
                        </a:buClr>
                        <a:buSzPct val="70000"/>
                        <a:buFont typeface="Wingdings" pitchFamily="2" charset="2"/>
                        <a:defRPr>
                          <a:solidFill>
                            <a:schemeClr val="tx1"/>
                          </a:solidFill>
                          <a:latin typeface="Arial" charset="0"/>
                        </a:defRPr>
                      </a:lvl4pPr>
                      <a:lvl5pPr marL="1341438">
                        <a:spcBef>
                          <a:spcPct val="20000"/>
                        </a:spcBef>
                        <a:buClr>
                          <a:schemeClr val="accent1"/>
                        </a:buClr>
                        <a:buSzPct val="75000"/>
                        <a:buFont typeface="Wingdings" pitchFamily="2" charset="2"/>
                        <a:defRPr>
                          <a:solidFill>
                            <a:schemeClr val="tx1"/>
                          </a:solidFill>
                          <a:latin typeface="Arial" charset="0"/>
                        </a:defRPr>
                      </a:lvl5pPr>
                      <a:lvl6pPr marL="1798638"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255838"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2713038"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170238"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sk-SK" altLang="sk-SK" sz="2600" b="0" i="0" u="none" strike="noStrike" cap="none" normalizeH="0" baseline="0" dirty="0">
                        <a:ln>
                          <a:noFill/>
                        </a:ln>
                        <a:solidFill>
                          <a:schemeClr val="tx1"/>
                        </a:solidFill>
                        <a:effectLst/>
                        <a:latin typeface="Arial" charset="0"/>
                      </a:endParaRPr>
                    </a:p>
                  </a:txBody>
                  <a:tcPr marT="45727" marB="4572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800000"/>
                    </a:solidFill>
                  </a:tcPr>
                </a:tc>
                <a:tc>
                  <a:txBody>
                    <a:bodyPr/>
                    <a:lstStyle>
                      <a:lvl1pPr>
                        <a:spcBef>
                          <a:spcPct val="20000"/>
                        </a:spcBef>
                        <a:buClr>
                          <a:schemeClr val="accent1"/>
                        </a:buClr>
                        <a:buSzPct val="65000"/>
                        <a:buFont typeface="Wingdings" pitchFamily="2" charset="2"/>
                        <a:defRPr sz="2600">
                          <a:solidFill>
                            <a:schemeClr val="tx1"/>
                          </a:solidFill>
                          <a:latin typeface="Arial" charset="0"/>
                        </a:defRPr>
                      </a:lvl1pPr>
                      <a:lvl2pPr marL="344488">
                        <a:spcBef>
                          <a:spcPct val="20000"/>
                        </a:spcBef>
                        <a:buClr>
                          <a:schemeClr val="accent2"/>
                        </a:buClr>
                        <a:buSzPct val="60000"/>
                        <a:buFont typeface="Wingdings" pitchFamily="2" charset="2"/>
                        <a:defRPr sz="2200">
                          <a:solidFill>
                            <a:schemeClr val="tx1"/>
                          </a:solidFill>
                          <a:latin typeface="Arial" charset="0"/>
                        </a:defRPr>
                      </a:lvl2pPr>
                      <a:lvl3pPr marL="671513">
                        <a:spcBef>
                          <a:spcPct val="20000"/>
                        </a:spcBef>
                        <a:buClr>
                          <a:schemeClr val="accent1"/>
                        </a:buClr>
                        <a:buSzPct val="65000"/>
                        <a:buFont typeface="Wingdings" pitchFamily="2" charset="2"/>
                        <a:defRPr sz="2000">
                          <a:solidFill>
                            <a:schemeClr val="tx1"/>
                          </a:solidFill>
                          <a:latin typeface="Arial" charset="0"/>
                        </a:defRPr>
                      </a:lvl3pPr>
                      <a:lvl4pPr marL="1023938">
                        <a:spcBef>
                          <a:spcPct val="20000"/>
                        </a:spcBef>
                        <a:buClr>
                          <a:schemeClr val="accent2"/>
                        </a:buClr>
                        <a:buSzPct val="70000"/>
                        <a:buFont typeface="Wingdings" pitchFamily="2" charset="2"/>
                        <a:defRPr>
                          <a:solidFill>
                            <a:schemeClr val="tx1"/>
                          </a:solidFill>
                          <a:latin typeface="Arial" charset="0"/>
                        </a:defRPr>
                      </a:lvl4pPr>
                      <a:lvl5pPr marL="1341438">
                        <a:spcBef>
                          <a:spcPct val="20000"/>
                        </a:spcBef>
                        <a:buClr>
                          <a:schemeClr val="accent1"/>
                        </a:buClr>
                        <a:buSzPct val="75000"/>
                        <a:buFont typeface="Wingdings" pitchFamily="2" charset="2"/>
                        <a:defRPr>
                          <a:solidFill>
                            <a:schemeClr val="tx1"/>
                          </a:solidFill>
                          <a:latin typeface="Arial" charset="0"/>
                        </a:defRPr>
                      </a:lvl5pPr>
                      <a:lvl6pPr marL="1798638"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255838"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2713038"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170238"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sk-SK" altLang="sk-SK" sz="2600" b="0" i="0" u="none" strike="noStrike" cap="none" normalizeH="0" baseline="0" dirty="0">
                        <a:ln>
                          <a:noFill/>
                        </a:ln>
                        <a:solidFill>
                          <a:schemeClr val="tx1"/>
                        </a:solidFill>
                        <a:effectLst/>
                        <a:latin typeface="Arial" charset="0"/>
                      </a:endParaRPr>
                    </a:p>
                  </a:txBody>
                  <a:tcPr marT="45727" marB="4572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6600"/>
                    </a:solidFill>
                  </a:tcPr>
                </a:tc>
                <a:tc>
                  <a:txBody>
                    <a:bodyPr/>
                    <a:lstStyle>
                      <a:lvl1pPr>
                        <a:spcBef>
                          <a:spcPct val="20000"/>
                        </a:spcBef>
                        <a:buClr>
                          <a:schemeClr val="accent1"/>
                        </a:buClr>
                        <a:buSzPct val="65000"/>
                        <a:buFont typeface="Wingdings" pitchFamily="2" charset="2"/>
                        <a:defRPr sz="2600">
                          <a:solidFill>
                            <a:schemeClr val="tx1"/>
                          </a:solidFill>
                          <a:latin typeface="Arial" charset="0"/>
                        </a:defRPr>
                      </a:lvl1pPr>
                      <a:lvl2pPr marL="344488">
                        <a:spcBef>
                          <a:spcPct val="20000"/>
                        </a:spcBef>
                        <a:buClr>
                          <a:schemeClr val="accent2"/>
                        </a:buClr>
                        <a:buSzPct val="60000"/>
                        <a:buFont typeface="Wingdings" pitchFamily="2" charset="2"/>
                        <a:defRPr sz="2200">
                          <a:solidFill>
                            <a:schemeClr val="tx1"/>
                          </a:solidFill>
                          <a:latin typeface="Arial" charset="0"/>
                        </a:defRPr>
                      </a:lvl2pPr>
                      <a:lvl3pPr marL="671513">
                        <a:spcBef>
                          <a:spcPct val="20000"/>
                        </a:spcBef>
                        <a:buClr>
                          <a:schemeClr val="accent1"/>
                        </a:buClr>
                        <a:buSzPct val="65000"/>
                        <a:buFont typeface="Wingdings" pitchFamily="2" charset="2"/>
                        <a:defRPr sz="2000">
                          <a:solidFill>
                            <a:schemeClr val="tx1"/>
                          </a:solidFill>
                          <a:latin typeface="Arial" charset="0"/>
                        </a:defRPr>
                      </a:lvl3pPr>
                      <a:lvl4pPr marL="1023938">
                        <a:spcBef>
                          <a:spcPct val="20000"/>
                        </a:spcBef>
                        <a:buClr>
                          <a:schemeClr val="accent2"/>
                        </a:buClr>
                        <a:buSzPct val="70000"/>
                        <a:buFont typeface="Wingdings" pitchFamily="2" charset="2"/>
                        <a:defRPr>
                          <a:solidFill>
                            <a:schemeClr val="tx1"/>
                          </a:solidFill>
                          <a:latin typeface="Arial" charset="0"/>
                        </a:defRPr>
                      </a:lvl4pPr>
                      <a:lvl5pPr marL="1341438">
                        <a:spcBef>
                          <a:spcPct val="20000"/>
                        </a:spcBef>
                        <a:buClr>
                          <a:schemeClr val="accent1"/>
                        </a:buClr>
                        <a:buSzPct val="75000"/>
                        <a:buFont typeface="Wingdings" pitchFamily="2" charset="2"/>
                        <a:defRPr>
                          <a:solidFill>
                            <a:schemeClr val="tx1"/>
                          </a:solidFill>
                          <a:latin typeface="Arial" charset="0"/>
                        </a:defRPr>
                      </a:lvl5pPr>
                      <a:lvl6pPr marL="1798638"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255838"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2713038"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170238"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sk-SK" altLang="sk-SK" sz="2600" b="0" i="0" u="none" strike="noStrike" cap="none" normalizeH="0" baseline="0">
                        <a:ln>
                          <a:noFill/>
                        </a:ln>
                        <a:solidFill>
                          <a:schemeClr val="tx1"/>
                        </a:solidFill>
                        <a:effectLst/>
                        <a:latin typeface="Arial" charset="0"/>
                      </a:endParaRPr>
                    </a:p>
                  </a:txBody>
                  <a:tcPr marT="45727" marB="4572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9900"/>
                    </a:solidFill>
                  </a:tcPr>
                </a:tc>
                <a:tc>
                  <a:txBody>
                    <a:bodyPr/>
                    <a:lstStyle>
                      <a:lvl1pPr>
                        <a:spcBef>
                          <a:spcPct val="20000"/>
                        </a:spcBef>
                        <a:buClr>
                          <a:schemeClr val="accent1"/>
                        </a:buClr>
                        <a:buSzPct val="65000"/>
                        <a:buFont typeface="Wingdings" pitchFamily="2" charset="2"/>
                        <a:defRPr sz="2600">
                          <a:solidFill>
                            <a:schemeClr val="tx1"/>
                          </a:solidFill>
                          <a:latin typeface="Arial" charset="0"/>
                        </a:defRPr>
                      </a:lvl1pPr>
                      <a:lvl2pPr marL="344488">
                        <a:spcBef>
                          <a:spcPct val="20000"/>
                        </a:spcBef>
                        <a:buClr>
                          <a:schemeClr val="accent2"/>
                        </a:buClr>
                        <a:buSzPct val="60000"/>
                        <a:buFont typeface="Wingdings" pitchFamily="2" charset="2"/>
                        <a:defRPr sz="2200">
                          <a:solidFill>
                            <a:schemeClr val="tx1"/>
                          </a:solidFill>
                          <a:latin typeface="Arial" charset="0"/>
                        </a:defRPr>
                      </a:lvl2pPr>
                      <a:lvl3pPr marL="671513">
                        <a:spcBef>
                          <a:spcPct val="20000"/>
                        </a:spcBef>
                        <a:buClr>
                          <a:schemeClr val="accent1"/>
                        </a:buClr>
                        <a:buSzPct val="65000"/>
                        <a:buFont typeface="Wingdings" pitchFamily="2" charset="2"/>
                        <a:defRPr sz="2000">
                          <a:solidFill>
                            <a:schemeClr val="tx1"/>
                          </a:solidFill>
                          <a:latin typeface="Arial" charset="0"/>
                        </a:defRPr>
                      </a:lvl3pPr>
                      <a:lvl4pPr marL="1023938">
                        <a:spcBef>
                          <a:spcPct val="20000"/>
                        </a:spcBef>
                        <a:buClr>
                          <a:schemeClr val="accent2"/>
                        </a:buClr>
                        <a:buSzPct val="70000"/>
                        <a:buFont typeface="Wingdings" pitchFamily="2" charset="2"/>
                        <a:defRPr>
                          <a:solidFill>
                            <a:schemeClr val="tx1"/>
                          </a:solidFill>
                          <a:latin typeface="Arial" charset="0"/>
                        </a:defRPr>
                      </a:lvl4pPr>
                      <a:lvl5pPr marL="1341438">
                        <a:spcBef>
                          <a:spcPct val="20000"/>
                        </a:spcBef>
                        <a:buClr>
                          <a:schemeClr val="accent1"/>
                        </a:buClr>
                        <a:buSzPct val="75000"/>
                        <a:buFont typeface="Wingdings" pitchFamily="2" charset="2"/>
                        <a:defRPr>
                          <a:solidFill>
                            <a:schemeClr val="tx1"/>
                          </a:solidFill>
                          <a:latin typeface="Arial" charset="0"/>
                        </a:defRPr>
                      </a:lvl5pPr>
                      <a:lvl6pPr marL="1798638"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255838"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2713038"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170238"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sk-SK" altLang="sk-SK" sz="2600" b="0" i="0" u="none" strike="noStrike" cap="none" normalizeH="0" baseline="0">
                        <a:ln>
                          <a:noFill/>
                        </a:ln>
                        <a:solidFill>
                          <a:schemeClr val="tx1"/>
                        </a:solidFill>
                        <a:effectLst/>
                        <a:latin typeface="Arial" charset="0"/>
                      </a:endParaRPr>
                    </a:p>
                  </a:txBody>
                  <a:tcPr marT="45727" marB="4572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339966"/>
                    </a:solidFill>
                  </a:tcPr>
                </a:tc>
                <a:tc>
                  <a:txBody>
                    <a:bodyPr/>
                    <a:lstStyle>
                      <a:lvl1pPr>
                        <a:spcBef>
                          <a:spcPct val="20000"/>
                        </a:spcBef>
                        <a:buClr>
                          <a:schemeClr val="accent1"/>
                        </a:buClr>
                        <a:buSzPct val="65000"/>
                        <a:buFont typeface="Wingdings" pitchFamily="2" charset="2"/>
                        <a:defRPr sz="2600">
                          <a:solidFill>
                            <a:schemeClr val="tx1"/>
                          </a:solidFill>
                          <a:latin typeface="Arial" charset="0"/>
                        </a:defRPr>
                      </a:lvl1pPr>
                      <a:lvl2pPr marL="344488">
                        <a:spcBef>
                          <a:spcPct val="20000"/>
                        </a:spcBef>
                        <a:buClr>
                          <a:schemeClr val="accent2"/>
                        </a:buClr>
                        <a:buSzPct val="60000"/>
                        <a:buFont typeface="Wingdings" pitchFamily="2" charset="2"/>
                        <a:defRPr sz="2200">
                          <a:solidFill>
                            <a:schemeClr val="tx1"/>
                          </a:solidFill>
                          <a:latin typeface="Arial" charset="0"/>
                        </a:defRPr>
                      </a:lvl2pPr>
                      <a:lvl3pPr marL="671513">
                        <a:spcBef>
                          <a:spcPct val="20000"/>
                        </a:spcBef>
                        <a:buClr>
                          <a:schemeClr val="accent1"/>
                        </a:buClr>
                        <a:buSzPct val="65000"/>
                        <a:buFont typeface="Wingdings" pitchFamily="2" charset="2"/>
                        <a:defRPr sz="2000">
                          <a:solidFill>
                            <a:schemeClr val="tx1"/>
                          </a:solidFill>
                          <a:latin typeface="Arial" charset="0"/>
                        </a:defRPr>
                      </a:lvl3pPr>
                      <a:lvl4pPr marL="1023938">
                        <a:spcBef>
                          <a:spcPct val="20000"/>
                        </a:spcBef>
                        <a:buClr>
                          <a:schemeClr val="accent2"/>
                        </a:buClr>
                        <a:buSzPct val="70000"/>
                        <a:buFont typeface="Wingdings" pitchFamily="2" charset="2"/>
                        <a:defRPr>
                          <a:solidFill>
                            <a:schemeClr val="tx1"/>
                          </a:solidFill>
                          <a:latin typeface="Arial" charset="0"/>
                        </a:defRPr>
                      </a:lvl4pPr>
                      <a:lvl5pPr marL="1341438">
                        <a:spcBef>
                          <a:spcPct val="20000"/>
                        </a:spcBef>
                        <a:buClr>
                          <a:schemeClr val="accent1"/>
                        </a:buClr>
                        <a:buSzPct val="75000"/>
                        <a:buFont typeface="Wingdings" pitchFamily="2" charset="2"/>
                        <a:defRPr>
                          <a:solidFill>
                            <a:schemeClr val="tx1"/>
                          </a:solidFill>
                          <a:latin typeface="Arial" charset="0"/>
                        </a:defRPr>
                      </a:lvl5pPr>
                      <a:lvl6pPr marL="1798638"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255838"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2713038"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170238"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sk-SK" altLang="sk-SK" sz="2600" b="0" i="0" u="none" strike="noStrike" cap="none" normalizeH="0" baseline="0">
                        <a:ln>
                          <a:noFill/>
                        </a:ln>
                        <a:solidFill>
                          <a:schemeClr val="tx1"/>
                        </a:solidFill>
                        <a:effectLst/>
                        <a:latin typeface="Arial" charset="0"/>
                      </a:endParaRPr>
                    </a:p>
                  </a:txBody>
                  <a:tcPr marT="45727" marB="4572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00"/>
                    </a:solidFill>
                  </a:tcPr>
                </a:tc>
                <a:extLst>
                  <a:ext uri="{0D108BD9-81ED-4DB2-BD59-A6C34878D82A}">
                    <a16:rowId xmlns:a16="http://schemas.microsoft.com/office/drawing/2014/main" val="10001"/>
                  </a:ext>
                </a:extLst>
              </a:tr>
              <a:tr h="639865">
                <a:tc>
                  <a:txBody>
                    <a:bodyPr/>
                    <a:lstStyle>
                      <a:lvl1pPr>
                        <a:spcBef>
                          <a:spcPct val="20000"/>
                        </a:spcBef>
                        <a:buClr>
                          <a:schemeClr val="accent1"/>
                        </a:buClr>
                        <a:buSzPct val="65000"/>
                        <a:buFont typeface="Wingdings" pitchFamily="2" charset="2"/>
                        <a:defRPr sz="2600">
                          <a:solidFill>
                            <a:schemeClr val="tx1"/>
                          </a:solidFill>
                          <a:latin typeface="Arial" charset="0"/>
                        </a:defRPr>
                      </a:lvl1pPr>
                      <a:lvl2pPr>
                        <a:spcBef>
                          <a:spcPct val="20000"/>
                        </a:spcBef>
                        <a:buClr>
                          <a:schemeClr val="accent2"/>
                        </a:buClr>
                        <a:buSzPct val="60000"/>
                        <a:buFont typeface="Wingdings" pitchFamily="2" charset="2"/>
                        <a:defRPr sz="2200">
                          <a:solidFill>
                            <a:schemeClr val="tx1"/>
                          </a:solidFill>
                          <a:latin typeface="Arial" charset="0"/>
                        </a:defRPr>
                      </a:lvl2pPr>
                      <a:lvl3pPr>
                        <a:spcBef>
                          <a:spcPct val="20000"/>
                        </a:spcBef>
                        <a:buClr>
                          <a:schemeClr val="accent1"/>
                        </a:buClr>
                        <a:buSzPct val="65000"/>
                        <a:buFont typeface="Wingdings" pitchFamily="2" charset="2"/>
                        <a:defRPr sz="2000">
                          <a:solidFill>
                            <a:schemeClr val="tx1"/>
                          </a:solidFill>
                          <a:latin typeface="Arial" charset="0"/>
                        </a:defRPr>
                      </a:lvl3pPr>
                      <a:lvl4pPr>
                        <a:spcBef>
                          <a:spcPct val="20000"/>
                        </a:spcBef>
                        <a:buClr>
                          <a:schemeClr val="accent2"/>
                        </a:buClr>
                        <a:buSzPct val="70000"/>
                        <a:buFont typeface="Wingdings" pitchFamily="2" charset="2"/>
                        <a:defRPr>
                          <a:solidFill>
                            <a:schemeClr val="tx1"/>
                          </a:solidFill>
                          <a:latin typeface="Arial" charset="0"/>
                        </a:defRPr>
                      </a:lvl4pPr>
                      <a:lvl5pPr>
                        <a:spcBef>
                          <a:spcPct val="20000"/>
                        </a:spcBef>
                        <a:buClr>
                          <a:schemeClr val="accent1"/>
                        </a:buClr>
                        <a:buSzPct val="75000"/>
                        <a:buFont typeface="Wingdings" pitchFamily="2" charset="2"/>
                        <a:defRPr>
                          <a:solidFill>
                            <a:schemeClr val="tx1"/>
                          </a:solidFill>
                          <a:latin typeface="Arial" charset="0"/>
                        </a:defRPr>
                      </a:lvl5pPr>
                      <a:lvl6pPr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k-SK" altLang="sk-SK" sz="1200" b="0" i="0" u="none" strike="noStrike" cap="none" normalizeH="0" baseline="0">
                          <a:ln>
                            <a:noFill/>
                          </a:ln>
                          <a:solidFill>
                            <a:schemeClr val="tx1"/>
                          </a:solidFill>
                          <a:effectLst/>
                          <a:latin typeface="Times New Roman" pitchFamily="18" charset="0"/>
                          <a:cs typeface="Times New Roman" pitchFamily="18" charset="0"/>
                        </a:rPr>
                        <a:t>Pevný podiel</a:t>
                      </a:r>
                      <a:endParaRPr kumimoji="0" lang="sk-SK" altLang="sk-SK" sz="1800" b="0" i="0" u="none" strike="noStrike" cap="none" normalizeH="0" baseline="0">
                        <a:ln>
                          <a:noFill/>
                        </a:ln>
                        <a:solidFill>
                          <a:schemeClr val="tx1"/>
                        </a:solidFill>
                        <a:effectLst/>
                        <a:latin typeface="Arial" charset="0"/>
                      </a:endParaRPr>
                    </a:p>
                  </a:txBody>
                  <a:tcPr marT="45727" marB="4572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pitchFamily="2" charset="2"/>
                        <a:defRPr sz="2600">
                          <a:solidFill>
                            <a:schemeClr val="tx1"/>
                          </a:solidFill>
                          <a:latin typeface="Arial" charset="0"/>
                        </a:defRPr>
                      </a:lvl1pPr>
                      <a:lvl2pPr>
                        <a:spcBef>
                          <a:spcPct val="20000"/>
                        </a:spcBef>
                        <a:buClr>
                          <a:schemeClr val="accent2"/>
                        </a:buClr>
                        <a:buSzPct val="60000"/>
                        <a:buFont typeface="Wingdings" pitchFamily="2" charset="2"/>
                        <a:defRPr sz="2200">
                          <a:solidFill>
                            <a:schemeClr val="tx1"/>
                          </a:solidFill>
                          <a:latin typeface="Arial" charset="0"/>
                        </a:defRPr>
                      </a:lvl2pPr>
                      <a:lvl3pPr>
                        <a:spcBef>
                          <a:spcPct val="20000"/>
                        </a:spcBef>
                        <a:buClr>
                          <a:schemeClr val="accent1"/>
                        </a:buClr>
                        <a:buSzPct val="65000"/>
                        <a:buFont typeface="Wingdings" pitchFamily="2" charset="2"/>
                        <a:defRPr sz="2000">
                          <a:solidFill>
                            <a:schemeClr val="tx1"/>
                          </a:solidFill>
                          <a:latin typeface="Arial" charset="0"/>
                        </a:defRPr>
                      </a:lvl3pPr>
                      <a:lvl4pPr>
                        <a:spcBef>
                          <a:spcPct val="20000"/>
                        </a:spcBef>
                        <a:buClr>
                          <a:schemeClr val="accent2"/>
                        </a:buClr>
                        <a:buSzPct val="70000"/>
                        <a:buFont typeface="Wingdings" pitchFamily="2" charset="2"/>
                        <a:defRPr>
                          <a:solidFill>
                            <a:schemeClr val="tx1"/>
                          </a:solidFill>
                          <a:latin typeface="Arial" charset="0"/>
                        </a:defRPr>
                      </a:lvl4pPr>
                      <a:lvl5pPr>
                        <a:spcBef>
                          <a:spcPct val="20000"/>
                        </a:spcBef>
                        <a:buClr>
                          <a:schemeClr val="accent1"/>
                        </a:buClr>
                        <a:buSzPct val="75000"/>
                        <a:buFont typeface="Wingdings" pitchFamily="2" charset="2"/>
                        <a:defRPr>
                          <a:solidFill>
                            <a:schemeClr val="tx1"/>
                          </a:solidFill>
                          <a:latin typeface="Arial" charset="0"/>
                        </a:defRPr>
                      </a:lvl5pPr>
                      <a:lvl6pPr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k-SK" altLang="sk-SK" sz="1200" b="0" i="0" u="none" strike="noStrike" cap="none" normalizeH="0" baseline="0" dirty="0">
                          <a:ln>
                            <a:noFill/>
                          </a:ln>
                          <a:solidFill>
                            <a:schemeClr val="tx1"/>
                          </a:solidFill>
                          <a:effectLst/>
                          <a:latin typeface="Times New Roman" pitchFamily="18" charset="0"/>
                          <a:cs typeface="Times New Roman" pitchFamily="18" charset="0"/>
                        </a:rPr>
                        <a:t>Kvapalný</a:t>
                      </a:r>
                      <a:endParaRPr kumimoji="0" lang="sk-SK" altLang="sk-SK" sz="1800" b="0" i="0" u="none" strike="noStrike" cap="none" normalizeH="0" baseline="0" dirty="0">
                        <a:ln>
                          <a:noFill/>
                        </a:ln>
                        <a:solidFill>
                          <a:schemeClr val="tx1"/>
                        </a:solidFill>
                        <a:effectLst/>
                        <a:latin typeface="Arial" charset="0"/>
                      </a:endParaRPr>
                    </a:p>
                  </a:txBody>
                  <a:tcPr marT="45727" marB="4572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pitchFamily="2" charset="2"/>
                        <a:defRPr sz="2600">
                          <a:solidFill>
                            <a:schemeClr val="tx1"/>
                          </a:solidFill>
                          <a:latin typeface="Arial" charset="0"/>
                        </a:defRPr>
                      </a:lvl1pPr>
                      <a:lvl2pPr>
                        <a:spcBef>
                          <a:spcPct val="20000"/>
                        </a:spcBef>
                        <a:buClr>
                          <a:schemeClr val="accent2"/>
                        </a:buClr>
                        <a:buSzPct val="60000"/>
                        <a:buFont typeface="Wingdings" pitchFamily="2" charset="2"/>
                        <a:defRPr sz="2200">
                          <a:solidFill>
                            <a:schemeClr val="tx1"/>
                          </a:solidFill>
                          <a:latin typeface="Arial" charset="0"/>
                        </a:defRPr>
                      </a:lvl2pPr>
                      <a:lvl3pPr>
                        <a:spcBef>
                          <a:spcPct val="20000"/>
                        </a:spcBef>
                        <a:buClr>
                          <a:schemeClr val="accent1"/>
                        </a:buClr>
                        <a:buSzPct val="65000"/>
                        <a:buFont typeface="Wingdings" pitchFamily="2" charset="2"/>
                        <a:defRPr sz="2000">
                          <a:solidFill>
                            <a:schemeClr val="tx1"/>
                          </a:solidFill>
                          <a:latin typeface="Arial" charset="0"/>
                        </a:defRPr>
                      </a:lvl3pPr>
                      <a:lvl4pPr>
                        <a:spcBef>
                          <a:spcPct val="20000"/>
                        </a:spcBef>
                        <a:buClr>
                          <a:schemeClr val="accent2"/>
                        </a:buClr>
                        <a:buSzPct val="70000"/>
                        <a:buFont typeface="Wingdings" pitchFamily="2" charset="2"/>
                        <a:defRPr>
                          <a:solidFill>
                            <a:schemeClr val="tx1"/>
                          </a:solidFill>
                          <a:latin typeface="Arial" charset="0"/>
                        </a:defRPr>
                      </a:lvl4pPr>
                      <a:lvl5pPr>
                        <a:spcBef>
                          <a:spcPct val="20000"/>
                        </a:spcBef>
                        <a:buClr>
                          <a:schemeClr val="accent1"/>
                        </a:buClr>
                        <a:buSzPct val="75000"/>
                        <a:buFont typeface="Wingdings" pitchFamily="2" charset="2"/>
                        <a:defRPr>
                          <a:solidFill>
                            <a:schemeClr val="tx1"/>
                          </a:solidFill>
                          <a:latin typeface="Arial" charset="0"/>
                        </a:defRPr>
                      </a:lvl5pPr>
                      <a:lvl6pPr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k-SK" altLang="sk-SK" sz="1200" b="0" i="0" u="none" strike="noStrike" cap="none" normalizeH="0" baseline="0">
                          <a:ln>
                            <a:noFill/>
                          </a:ln>
                          <a:solidFill>
                            <a:schemeClr val="tx1"/>
                          </a:solidFill>
                          <a:effectLst/>
                          <a:latin typeface="Times New Roman" pitchFamily="18" charset="0"/>
                          <a:cs typeface="Times New Roman" pitchFamily="18" charset="0"/>
                        </a:rPr>
                        <a:t>Plynný</a:t>
                      </a:r>
                      <a:endParaRPr kumimoji="0" lang="sk-SK" altLang="sk-SK" sz="1800" b="0" i="0" u="none" strike="noStrike" cap="none" normalizeH="0" baseline="0">
                        <a:ln>
                          <a:noFill/>
                        </a:ln>
                        <a:solidFill>
                          <a:schemeClr val="tx1"/>
                        </a:solidFill>
                        <a:effectLst/>
                        <a:latin typeface="Arial" charset="0"/>
                      </a:endParaRPr>
                    </a:p>
                  </a:txBody>
                  <a:tcPr marT="45727" marB="4572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pitchFamily="2" charset="2"/>
                        <a:defRPr sz="2600">
                          <a:solidFill>
                            <a:schemeClr val="tx1"/>
                          </a:solidFill>
                          <a:latin typeface="Arial" charset="0"/>
                        </a:defRPr>
                      </a:lvl1pPr>
                      <a:lvl2pPr>
                        <a:spcBef>
                          <a:spcPct val="20000"/>
                        </a:spcBef>
                        <a:buClr>
                          <a:schemeClr val="accent2"/>
                        </a:buClr>
                        <a:buSzPct val="60000"/>
                        <a:buFont typeface="Wingdings" pitchFamily="2" charset="2"/>
                        <a:defRPr sz="2200">
                          <a:solidFill>
                            <a:schemeClr val="tx1"/>
                          </a:solidFill>
                          <a:latin typeface="Arial" charset="0"/>
                        </a:defRPr>
                      </a:lvl2pPr>
                      <a:lvl3pPr>
                        <a:spcBef>
                          <a:spcPct val="20000"/>
                        </a:spcBef>
                        <a:buClr>
                          <a:schemeClr val="accent1"/>
                        </a:buClr>
                        <a:buSzPct val="65000"/>
                        <a:buFont typeface="Wingdings" pitchFamily="2" charset="2"/>
                        <a:defRPr sz="2000">
                          <a:solidFill>
                            <a:schemeClr val="tx1"/>
                          </a:solidFill>
                          <a:latin typeface="Arial" charset="0"/>
                        </a:defRPr>
                      </a:lvl3pPr>
                      <a:lvl4pPr>
                        <a:spcBef>
                          <a:spcPct val="20000"/>
                        </a:spcBef>
                        <a:buClr>
                          <a:schemeClr val="accent2"/>
                        </a:buClr>
                        <a:buSzPct val="70000"/>
                        <a:buFont typeface="Wingdings" pitchFamily="2" charset="2"/>
                        <a:defRPr>
                          <a:solidFill>
                            <a:schemeClr val="tx1"/>
                          </a:solidFill>
                          <a:latin typeface="Arial" charset="0"/>
                        </a:defRPr>
                      </a:lvl4pPr>
                      <a:lvl5pPr>
                        <a:spcBef>
                          <a:spcPct val="20000"/>
                        </a:spcBef>
                        <a:buClr>
                          <a:schemeClr val="accent1"/>
                        </a:buClr>
                        <a:buSzPct val="75000"/>
                        <a:buFont typeface="Wingdings" pitchFamily="2" charset="2"/>
                        <a:defRPr>
                          <a:solidFill>
                            <a:schemeClr val="tx1"/>
                          </a:solidFill>
                          <a:latin typeface="Arial" charset="0"/>
                        </a:defRPr>
                      </a:lvl5pPr>
                      <a:lvl6pPr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k-SK" altLang="sk-SK" sz="1200" b="0" i="0" u="none" strike="noStrike" cap="none" normalizeH="0" baseline="0">
                          <a:ln>
                            <a:noFill/>
                          </a:ln>
                          <a:solidFill>
                            <a:schemeClr val="tx1"/>
                          </a:solidFill>
                          <a:effectLst/>
                          <a:latin typeface="Times New Roman" pitchFamily="18" charset="0"/>
                          <a:cs typeface="Times New Roman" pitchFamily="18" charset="0"/>
                        </a:rPr>
                        <a:t>humus</a:t>
                      </a:r>
                      <a:endParaRPr kumimoji="0" lang="sk-SK" altLang="sk-SK" sz="1800" b="0" i="0" u="none" strike="noStrike" cap="none" normalizeH="0" baseline="0">
                        <a:ln>
                          <a:noFill/>
                        </a:ln>
                        <a:solidFill>
                          <a:schemeClr val="tx1"/>
                        </a:solidFill>
                        <a:effectLst/>
                        <a:latin typeface="Arial" charset="0"/>
                      </a:endParaRPr>
                    </a:p>
                  </a:txBody>
                  <a:tcPr marT="45727" marB="4572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pitchFamily="2" charset="2"/>
                        <a:defRPr sz="2600">
                          <a:solidFill>
                            <a:schemeClr val="tx1"/>
                          </a:solidFill>
                          <a:latin typeface="Arial" charset="0"/>
                        </a:defRPr>
                      </a:lvl1pPr>
                      <a:lvl2pPr>
                        <a:spcBef>
                          <a:spcPct val="20000"/>
                        </a:spcBef>
                        <a:buClr>
                          <a:schemeClr val="accent2"/>
                        </a:buClr>
                        <a:buSzPct val="60000"/>
                        <a:buFont typeface="Wingdings" pitchFamily="2" charset="2"/>
                        <a:defRPr sz="2200">
                          <a:solidFill>
                            <a:schemeClr val="tx1"/>
                          </a:solidFill>
                          <a:latin typeface="Arial" charset="0"/>
                        </a:defRPr>
                      </a:lvl2pPr>
                      <a:lvl3pPr>
                        <a:spcBef>
                          <a:spcPct val="20000"/>
                        </a:spcBef>
                        <a:buClr>
                          <a:schemeClr val="accent1"/>
                        </a:buClr>
                        <a:buSzPct val="65000"/>
                        <a:buFont typeface="Wingdings" pitchFamily="2" charset="2"/>
                        <a:defRPr sz="2000">
                          <a:solidFill>
                            <a:schemeClr val="tx1"/>
                          </a:solidFill>
                          <a:latin typeface="Arial" charset="0"/>
                        </a:defRPr>
                      </a:lvl3pPr>
                      <a:lvl4pPr>
                        <a:spcBef>
                          <a:spcPct val="20000"/>
                        </a:spcBef>
                        <a:buClr>
                          <a:schemeClr val="accent2"/>
                        </a:buClr>
                        <a:buSzPct val="70000"/>
                        <a:buFont typeface="Wingdings" pitchFamily="2" charset="2"/>
                        <a:defRPr>
                          <a:solidFill>
                            <a:schemeClr val="tx1"/>
                          </a:solidFill>
                          <a:latin typeface="Arial" charset="0"/>
                        </a:defRPr>
                      </a:lvl4pPr>
                      <a:lvl5pPr>
                        <a:spcBef>
                          <a:spcPct val="20000"/>
                        </a:spcBef>
                        <a:buClr>
                          <a:schemeClr val="accent1"/>
                        </a:buClr>
                        <a:buSzPct val="75000"/>
                        <a:buFont typeface="Wingdings" pitchFamily="2" charset="2"/>
                        <a:defRPr>
                          <a:solidFill>
                            <a:schemeClr val="tx1"/>
                          </a:solidFill>
                          <a:latin typeface="Arial" charset="0"/>
                        </a:defRPr>
                      </a:lvl5pPr>
                      <a:lvl6pPr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k-SK" altLang="sk-SK" sz="1200" b="0" i="0" u="none" strike="noStrike" cap="none" normalizeH="0" baseline="0">
                          <a:ln>
                            <a:noFill/>
                          </a:ln>
                          <a:solidFill>
                            <a:schemeClr val="tx1"/>
                          </a:solidFill>
                          <a:effectLst/>
                          <a:latin typeface="Times New Roman" pitchFamily="18" charset="0"/>
                          <a:cs typeface="Times New Roman" pitchFamily="18" charset="0"/>
                        </a:rPr>
                        <a:t>biomasa</a:t>
                      </a:r>
                      <a:endParaRPr kumimoji="0" lang="sk-SK" altLang="sk-SK" sz="1800" b="0" i="0" u="none" strike="noStrike" cap="none" normalizeH="0" baseline="0">
                        <a:ln>
                          <a:noFill/>
                        </a:ln>
                        <a:solidFill>
                          <a:schemeClr val="tx1"/>
                        </a:solidFill>
                        <a:effectLst/>
                        <a:latin typeface="Arial" charset="0"/>
                      </a:endParaRPr>
                    </a:p>
                  </a:txBody>
                  <a:tcPr marT="45727" marB="4572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85824">
                <a:tc gridSpan="3">
                  <a:txBody>
                    <a:bodyPr/>
                    <a:lstStyle>
                      <a:lvl1pPr>
                        <a:spcBef>
                          <a:spcPct val="20000"/>
                        </a:spcBef>
                        <a:buClr>
                          <a:schemeClr val="accent1"/>
                        </a:buClr>
                        <a:buSzPct val="65000"/>
                        <a:buFont typeface="Wingdings" pitchFamily="2" charset="2"/>
                        <a:defRPr sz="2600">
                          <a:solidFill>
                            <a:schemeClr val="tx1"/>
                          </a:solidFill>
                          <a:latin typeface="Arial" charset="0"/>
                        </a:defRPr>
                      </a:lvl1pPr>
                      <a:lvl2pPr>
                        <a:spcBef>
                          <a:spcPct val="20000"/>
                        </a:spcBef>
                        <a:buClr>
                          <a:schemeClr val="accent2"/>
                        </a:buClr>
                        <a:buSzPct val="60000"/>
                        <a:buFont typeface="Wingdings" pitchFamily="2" charset="2"/>
                        <a:defRPr sz="2200">
                          <a:solidFill>
                            <a:schemeClr val="tx1"/>
                          </a:solidFill>
                          <a:latin typeface="Arial" charset="0"/>
                        </a:defRPr>
                      </a:lvl2pPr>
                      <a:lvl3pPr>
                        <a:spcBef>
                          <a:spcPct val="20000"/>
                        </a:spcBef>
                        <a:buClr>
                          <a:schemeClr val="accent1"/>
                        </a:buClr>
                        <a:buSzPct val="65000"/>
                        <a:buFont typeface="Wingdings" pitchFamily="2" charset="2"/>
                        <a:defRPr sz="2000">
                          <a:solidFill>
                            <a:schemeClr val="tx1"/>
                          </a:solidFill>
                          <a:latin typeface="Arial" charset="0"/>
                        </a:defRPr>
                      </a:lvl3pPr>
                      <a:lvl4pPr>
                        <a:spcBef>
                          <a:spcPct val="20000"/>
                        </a:spcBef>
                        <a:buClr>
                          <a:schemeClr val="accent2"/>
                        </a:buClr>
                        <a:buSzPct val="70000"/>
                        <a:buFont typeface="Wingdings" pitchFamily="2" charset="2"/>
                        <a:defRPr>
                          <a:solidFill>
                            <a:schemeClr val="tx1"/>
                          </a:solidFill>
                          <a:latin typeface="Arial" charset="0"/>
                        </a:defRPr>
                      </a:lvl4pPr>
                      <a:lvl5pPr>
                        <a:spcBef>
                          <a:spcPct val="20000"/>
                        </a:spcBef>
                        <a:buClr>
                          <a:schemeClr val="accent1"/>
                        </a:buClr>
                        <a:buSzPct val="75000"/>
                        <a:buFont typeface="Wingdings" pitchFamily="2" charset="2"/>
                        <a:defRPr>
                          <a:solidFill>
                            <a:schemeClr val="tx1"/>
                          </a:solidFill>
                          <a:latin typeface="Arial" charset="0"/>
                        </a:defRPr>
                      </a:lvl5pPr>
                      <a:lvl6pPr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k-SK" altLang="sk-SK" sz="1200" b="0" i="0" u="none" strike="noStrike" cap="none" normalizeH="0" baseline="0">
                          <a:ln>
                            <a:noFill/>
                          </a:ln>
                          <a:solidFill>
                            <a:schemeClr val="tx1"/>
                          </a:solidFill>
                          <a:effectLst/>
                          <a:latin typeface="Times New Roman" pitchFamily="18" charset="0"/>
                          <a:cs typeface="Times New Roman" pitchFamily="18" charset="0"/>
                        </a:rPr>
                        <a:t>Anorganická zložka</a:t>
                      </a:r>
                      <a:endParaRPr kumimoji="0" lang="sk-SK" altLang="sk-SK" sz="1800" b="0" i="0" u="none" strike="noStrike" cap="none" normalizeH="0" baseline="0">
                        <a:ln>
                          <a:noFill/>
                        </a:ln>
                        <a:solidFill>
                          <a:schemeClr val="tx1"/>
                        </a:solidFill>
                        <a:effectLst/>
                        <a:latin typeface="Arial" charset="0"/>
                      </a:endParaRPr>
                    </a:p>
                  </a:txBody>
                  <a:tcPr marT="45727" marB="4572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sk-SK"/>
                    </a:p>
                  </a:txBody>
                  <a:tcPr/>
                </a:tc>
                <a:tc hMerge="1">
                  <a:txBody>
                    <a:bodyPr/>
                    <a:lstStyle/>
                    <a:p>
                      <a:endParaRPr lang="sk-SK"/>
                    </a:p>
                  </a:txBody>
                  <a:tcPr/>
                </a:tc>
                <a:tc gridSpan="2">
                  <a:txBody>
                    <a:bodyPr/>
                    <a:lstStyle>
                      <a:lvl1pPr>
                        <a:spcBef>
                          <a:spcPct val="20000"/>
                        </a:spcBef>
                        <a:buClr>
                          <a:schemeClr val="accent1"/>
                        </a:buClr>
                        <a:buSzPct val="65000"/>
                        <a:buFont typeface="Wingdings" pitchFamily="2" charset="2"/>
                        <a:defRPr sz="2600">
                          <a:solidFill>
                            <a:schemeClr val="tx1"/>
                          </a:solidFill>
                          <a:latin typeface="Arial" charset="0"/>
                        </a:defRPr>
                      </a:lvl1pPr>
                      <a:lvl2pPr>
                        <a:spcBef>
                          <a:spcPct val="20000"/>
                        </a:spcBef>
                        <a:buClr>
                          <a:schemeClr val="accent2"/>
                        </a:buClr>
                        <a:buSzPct val="60000"/>
                        <a:buFont typeface="Wingdings" pitchFamily="2" charset="2"/>
                        <a:defRPr sz="2200">
                          <a:solidFill>
                            <a:schemeClr val="tx1"/>
                          </a:solidFill>
                          <a:latin typeface="Arial" charset="0"/>
                        </a:defRPr>
                      </a:lvl2pPr>
                      <a:lvl3pPr>
                        <a:spcBef>
                          <a:spcPct val="20000"/>
                        </a:spcBef>
                        <a:buClr>
                          <a:schemeClr val="accent1"/>
                        </a:buClr>
                        <a:buSzPct val="65000"/>
                        <a:buFont typeface="Wingdings" pitchFamily="2" charset="2"/>
                        <a:defRPr sz="2000">
                          <a:solidFill>
                            <a:schemeClr val="tx1"/>
                          </a:solidFill>
                          <a:latin typeface="Arial" charset="0"/>
                        </a:defRPr>
                      </a:lvl3pPr>
                      <a:lvl4pPr>
                        <a:spcBef>
                          <a:spcPct val="20000"/>
                        </a:spcBef>
                        <a:buClr>
                          <a:schemeClr val="accent2"/>
                        </a:buClr>
                        <a:buSzPct val="70000"/>
                        <a:buFont typeface="Wingdings" pitchFamily="2" charset="2"/>
                        <a:defRPr>
                          <a:solidFill>
                            <a:schemeClr val="tx1"/>
                          </a:solidFill>
                          <a:latin typeface="Arial" charset="0"/>
                        </a:defRPr>
                      </a:lvl4pPr>
                      <a:lvl5pPr>
                        <a:spcBef>
                          <a:spcPct val="20000"/>
                        </a:spcBef>
                        <a:buClr>
                          <a:schemeClr val="accent1"/>
                        </a:buClr>
                        <a:buSzPct val="75000"/>
                        <a:buFont typeface="Wingdings" pitchFamily="2" charset="2"/>
                        <a:defRPr>
                          <a:solidFill>
                            <a:schemeClr val="tx1"/>
                          </a:solidFill>
                          <a:latin typeface="Arial" charset="0"/>
                        </a:defRPr>
                      </a:lvl5pPr>
                      <a:lvl6pPr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k-SK" altLang="sk-SK" sz="1200" b="0" i="0" u="none" strike="noStrike" cap="none" normalizeH="0" baseline="0" dirty="0">
                          <a:ln>
                            <a:noFill/>
                          </a:ln>
                          <a:solidFill>
                            <a:schemeClr val="tx1"/>
                          </a:solidFill>
                          <a:effectLst/>
                          <a:latin typeface="Times New Roman" pitchFamily="18" charset="0"/>
                          <a:cs typeface="Times New Roman" pitchFamily="18" charset="0"/>
                        </a:rPr>
                        <a:t>Organická zložka</a:t>
                      </a:r>
                      <a:endParaRPr kumimoji="0" lang="sk-SK" altLang="sk-SK" sz="1800" b="0" i="0" u="none" strike="noStrike" cap="none" normalizeH="0" baseline="0" dirty="0">
                        <a:ln>
                          <a:noFill/>
                        </a:ln>
                        <a:solidFill>
                          <a:schemeClr val="tx1"/>
                        </a:solidFill>
                        <a:effectLst/>
                        <a:latin typeface="Arial" charset="0"/>
                      </a:endParaRPr>
                    </a:p>
                  </a:txBody>
                  <a:tcPr marT="45727" marB="4572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sk-SK"/>
                    </a:p>
                  </a:txBody>
                  <a:tcPr/>
                </a:tc>
                <a:extLst>
                  <a:ext uri="{0D108BD9-81ED-4DB2-BD59-A6C34878D82A}">
                    <a16:rowId xmlns:a16="http://schemas.microsoft.com/office/drawing/2014/main" val="10003"/>
                  </a:ext>
                </a:extLst>
              </a:tr>
            </a:tbl>
          </a:graphicData>
        </a:graphic>
      </p:graphicFrame>
      <p:pic>
        <p:nvPicPr>
          <p:cNvPr id="5" name="Picture 5" descr="ideal topsoil pie chart">
            <a:extLst>
              <a:ext uri="{FF2B5EF4-FFF2-40B4-BE49-F238E27FC236}">
                <a16:creationId xmlns:a16="http://schemas.microsoft.com/office/drawing/2014/main" id="{180B87B6-A3E1-A506-BD49-D28ACAD17D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12674" y="1515143"/>
            <a:ext cx="3030156" cy="290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247920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240057-297E-1156-487A-41B16239F9C4}"/>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25AF977E-B06D-4A50-9833-2FA0ADC5A5D2}"/>
              </a:ext>
            </a:extLst>
          </p:cNvPr>
          <p:cNvSpPr>
            <a:spLocks noGrp="1"/>
          </p:cNvSpPr>
          <p:nvPr>
            <p:ph type="title"/>
          </p:nvPr>
        </p:nvSpPr>
        <p:spPr>
          <a:xfrm>
            <a:off x="391297" y="251750"/>
            <a:ext cx="10119674" cy="694812"/>
          </a:xfrm>
        </p:spPr>
        <p:txBody>
          <a:bodyPr>
            <a:normAutofit/>
          </a:bodyPr>
          <a:lstStyle/>
          <a:p>
            <a:r>
              <a:rPr lang="sk-SK" sz="3200" b="1" dirty="0"/>
              <a:t>Minerálny podiel pôdy </a:t>
            </a:r>
            <a:endParaRPr lang="fr-FR" sz="3200" b="1" dirty="0"/>
          </a:p>
        </p:txBody>
      </p:sp>
      <p:sp>
        <p:nvSpPr>
          <p:cNvPr id="7" name="Zástupný objekt pre obsah 2">
            <a:extLst>
              <a:ext uri="{FF2B5EF4-FFF2-40B4-BE49-F238E27FC236}">
                <a16:creationId xmlns:a16="http://schemas.microsoft.com/office/drawing/2014/main" id="{2160711E-BDD6-5D67-5D0D-4E1BB6A70792}"/>
              </a:ext>
            </a:extLst>
          </p:cNvPr>
          <p:cNvSpPr>
            <a:spLocks noGrp="1"/>
          </p:cNvSpPr>
          <p:nvPr>
            <p:ph idx="1"/>
          </p:nvPr>
        </p:nvSpPr>
        <p:spPr>
          <a:xfrm>
            <a:off x="391298" y="946562"/>
            <a:ext cx="7195751" cy="5661210"/>
          </a:xfrm>
        </p:spPr>
        <p:txBody>
          <a:bodyPr>
            <a:noAutofit/>
          </a:bodyPr>
          <a:lstStyle/>
          <a:p>
            <a:pPr>
              <a:lnSpc>
                <a:spcPct val="150000"/>
              </a:lnSpc>
              <a:buClr>
                <a:schemeClr val="tx2">
                  <a:lumMod val="75000"/>
                </a:schemeClr>
              </a:buClr>
            </a:pPr>
            <a:r>
              <a:rPr lang="sk-SK" sz="1200" dirty="0"/>
              <a:t>Najpodstatnejšiu časť pôdnej hmoty tvorí jej </a:t>
            </a:r>
            <a:r>
              <a:rPr lang="sk-SK" sz="1200" b="1" dirty="0"/>
              <a:t>minerálny podiel </a:t>
            </a:r>
            <a:r>
              <a:rPr lang="sk-SK" sz="1200" dirty="0"/>
              <a:t>- zdrojom bola materská hornina</a:t>
            </a:r>
          </a:p>
          <a:p>
            <a:pPr>
              <a:lnSpc>
                <a:spcPct val="150000"/>
              </a:lnSpc>
              <a:buClr>
                <a:schemeClr val="tx2">
                  <a:lumMod val="75000"/>
                </a:schemeClr>
              </a:buClr>
            </a:pPr>
            <a:r>
              <a:rPr lang="sk-SK" sz="1200" b="1" dirty="0"/>
              <a:t>Minerálny podiel </a:t>
            </a:r>
            <a:r>
              <a:rPr lang="sk-SK" sz="1200" dirty="0"/>
              <a:t>predstavuje v minerálnych pôdach často viac ako 90 % ich hmoty</a:t>
            </a:r>
          </a:p>
          <a:p>
            <a:pPr>
              <a:lnSpc>
                <a:spcPct val="150000"/>
              </a:lnSpc>
              <a:buClr>
                <a:schemeClr val="tx2">
                  <a:lumMod val="75000"/>
                </a:schemeClr>
              </a:buClr>
            </a:pPr>
            <a:r>
              <a:rPr lang="sk-SK" sz="1200" dirty="0"/>
              <a:t>V pôde sú obsiahnuté </a:t>
            </a:r>
            <a:r>
              <a:rPr lang="sk-SK" sz="1200" b="1" dirty="0"/>
              <a:t>prvotné </a:t>
            </a:r>
            <a:r>
              <a:rPr lang="sk-SK" sz="1200" dirty="0"/>
              <a:t>(primárne) aj </a:t>
            </a:r>
            <a:r>
              <a:rPr lang="sk-SK" sz="1200" b="1" dirty="0"/>
              <a:t>druhotné</a:t>
            </a:r>
            <a:r>
              <a:rPr lang="sk-SK" sz="1200" dirty="0"/>
              <a:t> (sekundárne) minerály</a:t>
            </a:r>
          </a:p>
          <a:p>
            <a:pPr>
              <a:lnSpc>
                <a:spcPct val="150000"/>
              </a:lnSpc>
              <a:buClr>
                <a:schemeClr val="tx2">
                  <a:lumMod val="75000"/>
                </a:schemeClr>
              </a:buClr>
            </a:pPr>
            <a:r>
              <a:rPr lang="sk-SK" sz="1200" b="1" dirty="0"/>
              <a:t>Primárne minerály - </a:t>
            </a:r>
            <a:r>
              <a:rPr lang="sk-SK" sz="1200" dirty="0"/>
              <a:t>najčastejšie kremeň (SiO2) a rôzne zložitejšie kremičitany, v menšej miere sú v pôdnej hmote zastúpené aj ďalšie oxidy napr. hliníka a železa, dôležité sú aj uhličitany alebo fosforečnany a sírany</a:t>
            </a:r>
          </a:p>
          <a:p>
            <a:pPr>
              <a:lnSpc>
                <a:spcPct val="150000"/>
              </a:lnSpc>
              <a:buClr>
                <a:schemeClr val="tx2">
                  <a:lumMod val="75000"/>
                </a:schemeClr>
              </a:buClr>
            </a:pPr>
            <a:r>
              <a:rPr lang="sk-SK" sz="1200" b="1" dirty="0"/>
              <a:t>Sekundárne minerály - </a:t>
            </a:r>
            <a:r>
              <a:rPr lang="sk-SK" sz="1200" dirty="0"/>
              <a:t>vznikajú premenou primárnych minerálov za účasti procesov zvetrávania prebiehajúcich v pôde, alebo môžu byť obsiahnuté priamo v sedimentárnej materskej hornine</a:t>
            </a:r>
          </a:p>
          <a:p>
            <a:pPr>
              <a:lnSpc>
                <a:spcPct val="150000"/>
              </a:lnSpc>
              <a:buClr>
                <a:schemeClr val="tx2">
                  <a:lumMod val="75000"/>
                </a:schemeClr>
              </a:buClr>
            </a:pPr>
            <a:r>
              <a:rPr lang="sk-SK" sz="1200" dirty="0"/>
              <a:t>Najdôležitejšími sekundárnymi minerálmi v pôde sú </a:t>
            </a:r>
            <a:r>
              <a:rPr lang="sk-SK" sz="1200" b="1" dirty="0"/>
              <a:t>ílové minerály</a:t>
            </a:r>
          </a:p>
          <a:p>
            <a:pPr marL="0" indent="0">
              <a:lnSpc>
                <a:spcPct val="150000"/>
              </a:lnSpc>
              <a:buClr>
                <a:schemeClr val="tx2">
                  <a:lumMod val="75000"/>
                </a:schemeClr>
              </a:buClr>
              <a:buNone/>
            </a:pPr>
            <a:endParaRPr lang="sk-SK" sz="1200" dirty="0"/>
          </a:p>
        </p:txBody>
      </p:sp>
      <p:pic>
        <p:nvPicPr>
          <p:cNvPr id="3" name="Obrázok 1">
            <a:extLst>
              <a:ext uri="{FF2B5EF4-FFF2-40B4-BE49-F238E27FC236}">
                <a16:creationId xmlns:a16="http://schemas.microsoft.com/office/drawing/2014/main" id="{659BE27A-C9E8-B9BA-8668-3911E63382D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547288" y="3990393"/>
            <a:ext cx="4582927" cy="2282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Obrázok 2">
            <a:extLst>
              <a:ext uri="{FF2B5EF4-FFF2-40B4-BE49-F238E27FC236}">
                <a16:creationId xmlns:a16="http://schemas.microsoft.com/office/drawing/2014/main" id="{4E88A4DA-FE85-4CCD-3EAF-D0F28779171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451865" y="1146776"/>
            <a:ext cx="4740135" cy="2282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a:extLst>
              <a:ext uri="{FF2B5EF4-FFF2-40B4-BE49-F238E27FC236}">
                <a16:creationId xmlns:a16="http://schemas.microsoft.com/office/drawing/2014/main" id="{BEE41B1D-4B38-8A9D-115B-A9283DF070A8}"/>
              </a:ext>
            </a:extLst>
          </p:cNvPr>
          <p:cNvPicPr>
            <a:picLocks noChangeAspect="1"/>
          </p:cNvPicPr>
          <p:nvPr/>
        </p:nvPicPr>
        <p:blipFill>
          <a:blip r:embed="rId4"/>
          <a:stretch>
            <a:fillRect/>
          </a:stretch>
        </p:blipFill>
        <p:spPr>
          <a:xfrm>
            <a:off x="729764" y="4728208"/>
            <a:ext cx="6450227" cy="2129792"/>
          </a:xfrm>
          <a:prstGeom prst="rect">
            <a:avLst/>
          </a:prstGeom>
        </p:spPr>
      </p:pic>
    </p:spTree>
    <p:extLst>
      <p:ext uri="{BB962C8B-B14F-4D97-AF65-F5344CB8AC3E}">
        <p14:creationId xmlns:p14="http://schemas.microsoft.com/office/powerpoint/2010/main" val="6952530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346D38-5216-90E6-B112-227C56CA3665}"/>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5976B2BC-33F8-FE73-6E58-E04D7A84BC05}"/>
              </a:ext>
            </a:extLst>
          </p:cNvPr>
          <p:cNvSpPr>
            <a:spLocks noGrp="1"/>
          </p:cNvSpPr>
          <p:nvPr>
            <p:ph type="title"/>
          </p:nvPr>
        </p:nvSpPr>
        <p:spPr>
          <a:xfrm>
            <a:off x="391297" y="251750"/>
            <a:ext cx="10119674" cy="694812"/>
          </a:xfrm>
        </p:spPr>
        <p:txBody>
          <a:bodyPr>
            <a:normAutofit/>
          </a:bodyPr>
          <a:lstStyle/>
          <a:p>
            <a:r>
              <a:rPr lang="sk-SK" sz="3200" b="1" dirty="0"/>
              <a:t>Minerálny podiel pôdy </a:t>
            </a:r>
            <a:endParaRPr lang="fr-FR" sz="3200" b="1" dirty="0"/>
          </a:p>
        </p:txBody>
      </p:sp>
      <p:sp>
        <p:nvSpPr>
          <p:cNvPr id="7" name="Zástupný objekt pre obsah 2">
            <a:extLst>
              <a:ext uri="{FF2B5EF4-FFF2-40B4-BE49-F238E27FC236}">
                <a16:creationId xmlns:a16="http://schemas.microsoft.com/office/drawing/2014/main" id="{863F7100-B19C-BC99-534E-E75F385465D3}"/>
              </a:ext>
            </a:extLst>
          </p:cNvPr>
          <p:cNvSpPr>
            <a:spLocks noGrp="1"/>
          </p:cNvSpPr>
          <p:nvPr>
            <p:ph idx="1"/>
          </p:nvPr>
        </p:nvSpPr>
        <p:spPr>
          <a:xfrm>
            <a:off x="335693" y="995989"/>
            <a:ext cx="8103972" cy="5661210"/>
          </a:xfrm>
        </p:spPr>
        <p:txBody>
          <a:bodyPr>
            <a:noAutofit/>
          </a:bodyPr>
          <a:lstStyle/>
          <a:p>
            <a:pPr>
              <a:buClr>
                <a:schemeClr val="tx2">
                  <a:lumMod val="75000"/>
                </a:schemeClr>
              </a:buClr>
            </a:pPr>
            <a:r>
              <a:rPr lang="sk-SK" sz="1600" dirty="0"/>
              <a:t>Minerálny podiel pôdy ako </a:t>
            </a:r>
            <a:r>
              <a:rPr lang="sk-SK" sz="1600" dirty="0" err="1"/>
              <a:t>polydisperzný</a:t>
            </a:r>
            <a:r>
              <a:rPr lang="sk-SK" sz="1600" dirty="0"/>
              <a:t> systém je rôzneho petrografického, mineralogického a chemického zloženia a skladá sa z veľkého súboru častíc o rôznej veľkosti</a:t>
            </a:r>
          </a:p>
          <a:p>
            <a:pPr>
              <a:buClr>
                <a:schemeClr val="tx2">
                  <a:lumMod val="75000"/>
                </a:schemeClr>
              </a:buClr>
            </a:pPr>
            <a:r>
              <a:rPr lang="sk-SK" sz="1600" b="1" dirty="0"/>
              <a:t>Petrografické a mineralogické </a:t>
            </a:r>
            <a:r>
              <a:rPr lang="sk-SK" sz="1600" dirty="0"/>
              <a:t>zloženie </a:t>
            </a:r>
            <a:r>
              <a:rPr lang="sk-SK" sz="1600" dirty="0" err="1"/>
              <a:t>pôdotvorných</a:t>
            </a:r>
            <a:r>
              <a:rPr lang="sk-SK" sz="1600" dirty="0"/>
              <a:t> materiálov je </a:t>
            </a:r>
            <a:r>
              <a:rPr lang="sk-SK" sz="1600" b="1" dirty="0"/>
              <a:t>pestré</a:t>
            </a:r>
            <a:r>
              <a:rPr lang="sk-SK" sz="1600" dirty="0"/>
              <a:t>, čo vyplýva i z toho, že pri zvetrávaní a </a:t>
            </a:r>
            <a:r>
              <a:rPr lang="sk-SK" sz="1600" dirty="0" err="1"/>
              <a:t>pôdotvorných</a:t>
            </a:r>
            <a:r>
              <a:rPr lang="sk-SK" sz="1600" dirty="0"/>
              <a:t> procesoch sa mení pôvodné zloženie v prospech väčšieho zastúpenia ťažko zvetrávajúcich minerálov, najmä kremeňa a ílových minerálov na úkor ľahšie zvetrávajúcich minerálov</a:t>
            </a:r>
          </a:p>
          <a:p>
            <a:pPr>
              <a:buClr>
                <a:schemeClr val="tx2">
                  <a:lumMod val="75000"/>
                </a:schemeClr>
              </a:buClr>
            </a:pPr>
            <a:r>
              <a:rPr lang="sk-SK" sz="1600" b="1" dirty="0"/>
              <a:t>Pri hodnotení minerálneho podielu </a:t>
            </a:r>
            <a:r>
              <a:rPr lang="sk-SK" sz="1600" dirty="0"/>
              <a:t>pôd v prvom rade vychádzame z jeho </a:t>
            </a:r>
            <a:r>
              <a:rPr lang="sk-SK" sz="1600" b="1" dirty="0"/>
              <a:t>mineralogického a chemického zloženia</a:t>
            </a:r>
            <a:r>
              <a:rPr lang="sk-SK" sz="1600" dirty="0"/>
              <a:t>, ktoré je významne závislé na jeho zrnitosti</a:t>
            </a:r>
          </a:p>
          <a:p>
            <a:pPr>
              <a:buClr>
                <a:schemeClr val="tx2">
                  <a:lumMod val="75000"/>
                </a:schemeClr>
              </a:buClr>
            </a:pPr>
            <a:r>
              <a:rPr lang="sk-SK" sz="1600" b="1" dirty="0"/>
              <a:t>Hrubo disperzné častice </a:t>
            </a:r>
            <a:r>
              <a:rPr lang="sk-SK" sz="1600" dirty="0"/>
              <a:t>sú pritom </a:t>
            </a:r>
            <a:r>
              <a:rPr lang="sk-SK" sz="1600" b="1" dirty="0"/>
              <a:t>bohaté na kremeň a primárne minerály</a:t>
            </a:r>
            <a:r>
              <a:rPr lang="sk-SK" sz="1600" dirty="0"/>
              <a:t>, ktoré ťažšie zvetrávajú</a:t>
            </a:r>
          </a:p>
          <a:p>
            <a:pPr>
              <a:buClr>
                <a:schemeClr val="tx2">
                  <a:lumMod val="75000"/>
                </a:schemeClr>
              </a:buClr>
            </a:pPr>
            <a:r>
              <a:rPr lang="sk-SK" sz="1600" b="1" dirty="0"/>
              <a:t>V jemne disperzných frakciách </a:t>
            </a:r>
            <a:r>
              <a:rPr lang="sk-SK" sz="1600" dirty="0"/>
              <a:t>stúpa obsah </a:t>
            </a:r>
            <a:r>
              <a:rPr lang="sk-SK" sz="1600" b="1" dirty="0"/>
              <a:t>sekundárnych minerálov</a:t>
            </a:r>
            <a:r>
              <a:rPr lang="sk-SK" sz="1600" dirty="0"/>
              <a:t>, </a:t>
            </a:r>
            <a:r>
              <a:rPr lang="sk-SK" sz="1600" b="1" dirty="0"/>
              <a:t>najmä ílových </a:t>
            </a:r>
          </a:p>
          <a:p>
            <a:pPr>
              <a:buClr>
                <a:schemeClr val="tx2">
                  <a:lumMod val="75000"/>
                </a:schemeClr>
              </a:buClr>
            </a:pPr>
            <a:r>
              <a:rPr lang="sk-SK" sz="1600" dirty="0"/>
              <a:t>Spravidla </a:t>
            </a:r>
            <a:r>
              <a:rPr lang="sk-SK" sz="1600" b="1" dirty="0"/>
              <a:t>zvyšovaním stupňa </a:t>
            </a:r>
            <a:r>
              <a:rPr lang="sk-SK" sz="1600" b="1" dirty="0" err="1"/>
              <a:t>disperznosti</a:t>
            </a:r>
            <a:r>
              <a:rPr lang="sk-SK" sz="1600" b="1" dirty="0"/>
              <a:t> </a:t>
            </a:r>
            <a:r>
              <a:rPr lang="sk-SK" sz="1600" dirty="0"/>
              <a:t>minerálneho podielu dochádza k </a:t>
            </a:r>
            <a:r>
              <a:rPr lang="sk-SK" sz="1600" b="1" dirty="0"/>
              <a:t>znižovaniu obsahu kremíka </a:t>
            </a:r>
            <a:r>
              <a:rPr lang="sk-SK" sz="1600" dirty="0"/>
              <a:t>a súčasnému </a:t>
            </a:r>
            <a:r>
              <a:rPr lang="sk-SK" sz="1600" b="1" dirty="0"/>
              <a:t>narastaniu zastúpenia ďalších prvkov</a:t>
            </a:r>
            <a:r>
              <a:rPr lang="sk-SK" sz="1600" dirty="0"/>
              <a:t> ako sú hliník, železo, vápnik, horčík a draslík</a:t>
            </a:r>
          </a:p>
        </p:txBody>
      </p:sp>
      <p:pic>
        <p:nvPicPr>
          <p:cNvPr id="6" name="Picture 5">
            <a:extLst>
              <a:ext uri="{FF2B5EF4-FFF2-40B4-BE49-F238E27FC236}">
                <a16:creationId xmlns:a16="http://schemas.microsoft.com/office/drawing/2014/main" id="{AFC1FBB4-035A-6C52-4DDA-CD7524729090}"/>
              </a:ext>
            </a:extLst>
          </p:cNvPr>
          <p:cNvPicPr>
            <a:picLocks noChangeAspect="1"/>
          </p:cNvPicPr>
          <p:nvPr/>
        </p:nvPicPr>
        <p:blipFill>
          <a:blip r:embed="rId2"/>
          <a:stretch>
            <a:fillRect/>
          </a:stretch>
        </p:blipFill>
        <p:spPr>
          <a:xfrm>
            <a:off x="8714890" y="803438"/>
            <a:ext cx="3477110" cy="5734850"/>
          </a:xfrm>
          <a:prstGeom prst="rect">
            <a:avLst/>
          </a:prstGeom>
        </p:spPr>
      </p:pic>
    </p:spTree>
    <p:extLst>
      <p:ext uri="{BB962C8B-B14F-4D97-AF65-F5344CB8AC3E}">
        <p14:creationId xmlns:p14="http://schemas.microsoft.com/office/powerpoint/2010/main" val="21078186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6F1846-C9EE-FFC9-CFE5-2B0A3EFCCBE2}"/>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B503AC82-FDA2-D3C6-5C54-D7E080ECB4A8}"/>
              </a:ext>
            </a:extLst>
          </p:cNvPr>
          <p:cNvSpPr>
            <a:spLocks noGrp="1"/>
          </p:cNvSpPr>
          <p:nvPr>
            <p:ph type="title"/>
          </p:nvPr>
        </p:nvSpPr>
        <p:spPr>
          <a:xfrm>
            <a:off x="391297" y="251750"/>
            <a:ext cx="10119674" cy="694812"/>
          </a:xfrm>
        </p:spPr>
        <p:txBody>
          <a:bodyPr>
            <a:normAutofit/>
          </a:bodyPr>
          <a:lstStyle/>
          <a:p>
            <a:r>
              <a:rPr lang="sk-SK" sz="3200" b="1" dirty="0"/>
              <a:t>Minerálny podiel pôdy </a:t>
            </a:r>
            <a:endParaRPr lang="fr-FR" sz="3200" b="1" dirty="0"/>
          </a:p>
        </p:txBody>
      </p:sp>
      <p:sp>
        <p:nvSpPr>
          <p:cNvPr id="7" name="Zástupný objekt pre obsah 2">
            <a:extLst>
              <a:ext uri="{FF2B5EF4-FFF2-40B4-BE49-F238E27FC236}">
                <a16:creationId xmlns:a16="http://schemas.microsoft.com/office/drawing/2014/main" id="{F42649DD-D6C3-E596-4C83-6EFB3CF75374}"/>
              </a:ext>
            </a:extLst>
          </p:cNvPr>
          <p:cNvSpPr>
            <a:spLocks noGrp="1"/>
          </p:cNvSpPr>
          <p:nvPr>
            <p:ph idx="1"/>
          </p:nvPr>
        </p:nvSpPr>
        <p:spPr>
          <a:xfrm>
            <a:off x="391298" y="946562"/>
            <a:ext cx="7411216" cy="5661210"/>
          </a:xfrm>
        </p:spPr>
        <p:txBody>
          <a:bodyPr>
            <a:noAutofit/>
          </a:bodyPr>
          <a:lstStyle/>
          <a:p>
            <a:pPr>
              <a:spcBef>
                <a:spcPts val="300"/>
              </a:spcBef>
              <a:buClr>
                <a:schemeClr val="tx2">
                  <a:lumMod val="75000"/>
                </a:schemeClr>
              </a:buClr>
            </a:pPr>
            <a:r>
              <a:rPr lang="sk-SK" sz="1200" b="1" dirty="0"/>
              <a:t>Piesočnatá a prachová frakcia </a:t>
            </a:r>
            <a:r>
              <a:rPr lang="sk-SK" sz="1200" dirty="0"/>
              <a:t>obsahujú kryštalické minerálne častice pôvodom z hornín, alebo ich fragmentov ale i mikrokryštalické agregáty prípadne amorfné zložky tvorené z CaCO3, hydroxidov Al a Fe alebo Si, ktoré vznikli z produktov zvetrávania</a:t>
            </a:r>
          </a:p>
          <a:p>
            <a:pPr>
              <a:spcBef>
                <a:spcPts val="300"/>
              </a:spcBef>
              <a:buClr>
                <a:schemeClr val="tx2">
                  <a:lumMod val="75000"/>
                </a:schemeClr>
              </a:buClr>
            </a:pPr>
            <a:r>
              <a:rPr lang="sk-SK" sz="1200" dirty="0"/>
              <a:t>Základnými minerálmi nachádzajúcimi sa v pôdach vo frakciách piesku a prachu sú:</a:t>
            </a:r>
          </a:p>
          <a:p>
            <a:pPr lvl="1">
              <a:spcBef>
                <a:spcPts val="300"/>
              </a:spcBef>
              <a:buClr>
                <a:schemeClr val="tx2">
                  <a:lumMod val="75000"/>
                </a:schemeClr>
              </a:buClr>
            </a:pPr>
            <a:r>
              <a:rPr lang="sk-SK" sz="1200" b="1" dirty="0"/>
              <a:t>Kremeň, SiO2 </a:t>
            </a:r>
            <a:r>
              <a:rPr lang="sk-SK" sz="1200" dirty="0"/>
              <a:t>-  najrozšírenejší minerál vo väčšine pôd, je najodolnejší voči rozkladu. V pôdach vyvinutých na sedimentárnych horninách, v piesočnatých a prachových </a:t>
            </a:r>
            <a:r>
              <a:rPr lang="sk-SK" sz="1200" dirty="0" err="1"/>
              <a:t>frakciach</a:t>
            </a:r>
            <a:r>
              <a:rPr lang="sk-SK" sz="1200" dirty="0"/>
              <a:t> je jeho zastúpenie až 90 - 95 %</a:t>
            </a:r>
          </a:p>
          <a:p>
            <a:pPr lvl="1">
              <a:spcBef>
                <a:spcPts val="300"/>
              </a:spcBef>
              <a:buClr>
                <a:schemeClr val="tx2">
                  <a:lumMod val="75000"/>
                </a:schemeClr>
              </a:buClr>
            </a:pPr>
            <a:r>
              <a:rPr lang="sk-SK" sz="1200" b="1" dirty="0"/>
              <a:t>Živce: draselné živce </a:t>
            </a:r>
            <a:r>
              <a:rPr lang="sk-SK" sz="1200" dirty="0"/>
              <a:t>- K(AlSi3O8) - </a:t>
            </a:r>
            <a:r>
              <a:rPr lang="sk-SK" sz="1200" dirty="0" err="1"/>
              <a:t>ortoklas</a:t>
            </a:r>
            <a:r>
              <a:rPr lang="sk-SK" sz="1200" dirty="0"/>
              <a:t>, </a:t>
            </a:r>
            <a:r>
              <a:rPr lang="sk-SK" sz="1200" dirty="0" err="1"/>
              <a:t>sanidín</a:t>
            </a:r>
            <a:r>
              <a:rPr lang="sk-SK" sz="1200" dirty="0"/>
              <a:t>, </a:t>
            </a:r>
            <a:r>
              <a:rPr lang="sk-SK" sz="1200" dirty="0" err="1"/>
              <a:t>mikroklin</a:t>
            </a:r>
            <a:r>
              <a:rPr lang="sk-SK" sz="1200" dirty="0"/>
              <a:t>, sú za určitých podmienok odolné voči zvetrávaniu; </a:t>
            </a:r>
            <a:r>
              <a:rPr lang="sk-SK" sz="1200" b="1" dirty="0" err="1"/>
              <a:t>plagioklasy</a:t>
            </a:r>
            <a:r>
              <a:rPr lang="sk-SK" sz="1200" dirty="0"/>
              <a:t>, sú sériou zmiešaných kryštálov, počínajúc </a:t>
            </a:r>
            <a:r>
              <a:rPr lang="sk-SK" sz="1200" dirty="0" err="1"/>
              <a:t>albitom</a:t>
            </a:r>
            <a:r>
              <a:rPr lang="sk-SK" sz="1200" dirty="0"/>
              <a:t>, čiže Na-živcom a končiac </a:t>
            </a:r>
            <a:r>
              <a:rPr lang="sk-SK" sz="1200" dirty="0" err="1"/>
              <a:t>anortitom</a:t>
            </a:r>
            <a:r>
              <a:rPr lang="sk-SK" sz="1200" dirty="0"/>
              <a:t>, </a:t>
            </a:r>
            <a:r>
              <a:rPr lang="sk-SK" sz="1200" dirty="0" err="1"/>
              <a:t>t.j</a:t>
            </a:r>
            <a:r>
              <a:rPr lang="sk-SK" sz="1200" dirty="0"/>
              <a:t>. Ca-živcom. Je známe, že Na-bohaté zložky sú rovnako odolné voči zvetrávaniu ako </a:t>
            </a:r>
            <a:r>
              <a:rPr lang="sk-SK" sz="1200" dirty="0" err="1"/>
              <a:t>ortoklas</a:t>
            </a:r>
            <a:r>
              <a:rPr lang="sk-SK" sz="1200" dirty="0"/>
              <a:t>, kým Ca-bohaté zložky sú ľahšie </a:t>
            </a:r>
            <a:r>
              <a:rPr lang="sk-SK" sz="1200" dirty="0" err="1"/>
              <a:t>zvetrateľné</a:t>
            </a:r>
            <a:endParaRPr lang="sk-SK" sz="1200" dirty="0"/>
          </a:p>
          <a:p>
            <a:pPr lvl="1">
              <a:spcBef>
                <a:spcPts val="300"/>
              </a:spcBef>
              <a:buClr>
                <a:schemeClr val="tx2">
                  <a:lumMod val="75000"/>
                </a:schemeClr>
              </a:buClr>
            </a:pPr>
            <a:r>
              <a:rPr lang="sk-SK" sz="1200" b="1" dirty="0"/>
              <a:t>Sľudy - </a:t>
            </a:r>
            <a:r>
              <a:rPr lang="sk-SK" sz="1200" b="1" dirty="0" err="1"/>
              <a:t>dioktaédrické</a:t>
            </a:r>
            <a:r>
              <a:rPr lang="sk-SK" sz="1200" b="1" dirty="0"/>
              <a:t> </a:t>
            </a:r>
            <a:r>
              <a:rPr lang="sk-SK" sz="1200" dirty="0"/>
              <a:t>neobsahujú dvojmocné kovy, napr. muskovit, </a:t>
            </a:r>
            <a:r>
              <a:rPr lang="sk-SK" sz="1200" dirty="0" err="1"/>
              <a:t>hlinitokremičitan</a:t>
            </a:r>
            <a:r>
              <a:rPr lang="sk-SK" sz="1200" dirty="0"/>
              <a:t> draselný - KAl2(AlSi3O10)(F,OH)2, sú značne stabilné voči zvetrávaniu; </a:t>
            </a:r>
            <a:r>
              <a:rPr lang="sk-SK" sz="1200" b="1" dirty="0" err="1"/>
              <a:t>trioktaédrické</a:t>
            </a:r>
            <a:r>
              <a:rPr lang="sk-SK" sz="1200" b="1" dirty="0"/>
              <a:t> sľudy </a:t>
            </a:r>
            <a:r>
              <a:rPr lang="sk-SK" sz="1200" dirty="0"/>
              <a:t>obvykle obsahujúce dvojmocné kovy, napr. biotit, </a:t>
            </a:r>
            <a:r>
              <a:rPr lang="sk-SK" sz="1200" dirty="0" err="1"/>
              <a:t>hlinitokremičitan</a:t>
            </a:r>
            <a:r>
              <a:rPr lang="sk-SK" sz="1200" dirty="0"/>
              <a:t> železnato-</a:t>
            </a:r>
            <a:r>
              <a:rPr lang="sk-SK" sz="1200" dirty="0" err="1"/>
              <a:t>horečnato</a:t>
            </a:r>
            <a:r>
              <a:rPr lang="sk-SK" sz="1200" dirty="0"/>
              <a:t>-draselný, K(</a:t>
            </a:r>
            <a:r>
              <a:rPr lang="sk-SK" sz="1200" dirty="0" err="1"/>
              <a:t>MgFe</a:t>
            </a:r>
            <a:r>
              <a:rPr lang="sk-SK" sz="1200" dirty="0"/>
              <a:t>)3(AlSi3O10)(F,OH)2, patria medzi </a:t>
            </a:r>
            <a:r>
              <a:rPr lang="sk-SK" sz="1200" dirty="0" err="1"/>
              <a:t>máloodolné</a:t>
            </a:r>
            <a:r>
              <a:rPr lang="sk-SK" sz="1200" dirty="0"/>
              <a:t> voči rozkladu; </a:t>
            </a:r>
            <a:r>
              <a:rPr lang="sk-SK" sz="1200" b="1" dirty="0"/>
              <a:t>glaukonit</a:t>
            </a:r>
            <a:r>
              <a:rPr lang="sk-SK" sz="1200" dirty="0"/>
              <a:t>, draselná </a:t>
            </a:r>
            <a:r>
              <a:rPr lang="sk-SK" sz="1200" dirty="0" err="1"/>
              <a:t>ilovitá</a:t>
            </a:r>
            <a:r>
              <a:rPr lang="sk-SK" sz="1200" dirty="0"/>
              <a:t> sľuda</a:t>
            </a:r>
          </a:p>
          <a:p>
            <a:pPr lvl="1">
              <a:spcBef>
                <a:spcPts val="300"/>
              </a:spcBef>
              <a:buClr>
                <a:schemeClr val="tx2">
                  <a:lumMod val="75000"/>
                </a:schemeClr>
              </a:buClr>
            </a:pPr>
            <a:r>
              <a:rPr lang="sk-SK" sz="1200" b="1" dirty="0"/>
              <a:t>Fe, Mg – silikáty</a:t>
            </a:r>
            <a:r>
              <a:rPr lang="sk-SK" sz="1200" dirty="0"/>
              <a:t> - </a:t>
            </a:r>
            <a:r>
              <a:rPr lang="sk-SK" sz="1200" b="1" dirty="0" err="1"/>
              <a:t>pyroxény</a:t>
            </a:r>
            <a:r>
              <a:rPr lang="sk-SK" sz="1200" b="1" dirty="0"/>
              <a:t> </a:t>
            </a:r>
            <a:r>
              <a:rPr lang="sk-SK" sz="1200" dirty="0"/>
              <a:t>(</a:t>
            </a:r>
            <a:r>
              <a:rPr lang="sk-SK" sz="1200" dirty="0" err="1"/>
              <a:t>MgFe</a:t>
            </a:r>
            <a:r>
              <a:rPr lang="sk-SK" sz="1200" dirty="0"/>
              <a:t>)2 (Si2O6), </a:t>
            </a:r>
            <a:r>
              <a:rPr lang="sk-SK" sz="1200" b="1" dirty="0"/>
              <a:t>amfiboly</a:t>
            </a:r>
            <a:r>
              <a:rPr lang="sk-SK" sz="1200" dirty="0"/>
              <a:t> (</a:t>
            </a:r>
            <a:r>
              <a:rPr lang="sk-SK" sz="1200" dirty="0" err="1"/>
              <a:t>MgFe</a:t>
            </a:r>
            <a:r>
              <a:rPr lang="sk-SK" sz="1200" dirty="0"/>
              <a:t>)7 (Si4Oll)2 (OH)2 a </a:t>
            </a:r>
            <a:r>
              <a:rPr lang="sk-SK" sz="1200" b="1" dirty="0"/>
              <a:t>olivíny</a:t>
            </a:r>
            <a:r>
              <a:rPr lang="sk-SK" sz="1200" dirty="0"/>
              <a:t> (</a:t>
            </a:r>
            <a:r>
              <a:rPr lang="sk-SK" sz="1200" dirty="0" err="1"/>
              <a:t>MgFe</a:t>
            </a:r>
            <a:r>
              <a:rPr lang="sk-SK" sz="1200" dirty="0"/>
              <a:t>)2SiO4. Mg a Fe ióny môžu byť substituované obvykle Ca2+-iónmi. Tieto minerály nie sú veľmi odolné voči rozkladu</a:t>
            </a:r>
          </a:p>
          <a:p>
            <a:pPr lvl="1">
              <a:spcBef>
                <a:spcPts val="300"/>
              </a:spcBef>
              <a:buClr>
                <a:schemeClr val="tx2">
                  <a:lumMod val="75000"/>
                </a:schemeClr>
              </a:buClr>
            </a:pPr>
            <a:r>
              <a:rPr lang="sk-SK" sz="1200" dirty="0"/>
              <a:t>Rôzne minerály ako </a:t>
            </a:r>
            <a:r>
              <a:rPr lang="sk-SK" sz="1200" b="1" dirty="0" err="1"/>
              <a:t>zirkon</a:t>
            </a:r>
            <a:r>
              <a:rPr lang="sk-SK" sz="1200" dirty="0"/>
              <a:t>, </a:t>
            </a:r>
            <a:r>
              <a:rPr lang="sk-SK" sz="1200" b="1" dirty="0"/>
              <a:t>granáty</a:t>
            </a:r>
            <a:r>
              <a:rPr lang="sk-SK" sz="1200" dirty="0"/>
              <a:t>, </a:t>
            </a:r>
            <a:r>
              <a:rPr lang="sk-SK" sz="1200" b="1" dirty="0"/>
              <a:t>apatit</a:t>
            </a:r>
            <a:r>
              <a:rPr lang="sk-SK" sz="1200" dirty="0"/>
              <a:t>, </a:t>
            </a:r>
            <a:r>
              <a:rPr lang="sk-SK" sz="1200" b="1" dirty="0"/>
              <a:t>ilmenit</a:t>
            </a:r>
            <a:r>
              <a:rPr lang="sk-SK" sz="1200" dirty="0"/>
              <a:t>, </a:t>
            </a:r>
            <a:r>
              <a:rPr lang="sk-SK" sz="1200" b="1" dirty="0"/>
              <a:t>hematit </a:t>
            </a:r>
            <a:r>
              <a:rPr lang="sk-SK" sz="1200" dirty="0"/>
              <a:t>a </a:t>
            </a:r>
            <a:r>
              <a:rPr lang="sk-SK" sz="1200" b="1" dirty="0"/>
              <a:t>magnetit</a:t>
            </a:r>
            <a:endParaRPr lang="sk-SK" sz="1200" dirty="0"/>
          </a:p>
          <a:p>
            <a:pPr lvl="1">
              <a:spcBef>
                <a:spcPts val="300"/>
              </a:spcBef>
              <a:buClr>
                <a:schemeClr val="tx2">
                  <a:lumMod val="75000"/>
                </a:schemeClr>
              </a:buClr>
            </a:pPr>
            <a:r>
              <a:rPr lang="sk-SK" sz="1200" dirty="0"/>
              <a:t>V pieskovej a prachovej frakcii môžu byť zastúpené aj ílové minerály ako </a:t>
            </a:r>
            <a:r>
              <a:rPr lang="sk-SK" sz="1200" dirty="0" err="1"/>
              <a:t>vermikulity</a:t>
            </a:r>
            <a:r>
              <a:rPr lang="sk-SK" sz="1200" dirty="0"/>
              <a:t> a chlority hlavne v pôdach vytvorených na bázických vyvretých horninách. Kaolinity sú často prítomné, pôvodom sú z granitov. Tieto ílové minerály môžu byť cementované hydratovanými oxidmi železa a hliníka, alebo dehydratovanými oxidmi Fe</a:t>
            </a:r>
          </a:p>
          <a:p>
            <a:pPr>
              <a:spcBef>
                <a:spcPts val="300"/>
              </a:spcBef>
              <a:buClr>
                <a:schemeClr val="tx2">
                  <a:lumMod val="75000"/>
                </a:schemeClr>
              </a:buClr>
            </a:pPr>
            <a:r>
              <a:rPr lang="sk-SK" sz="1200" dirty="0"/>
              <a:t>Poznatky o množstve týchto minerálov v pôde sú dôležité ako z fyzikálneho, tak i chemického hľadiska. Veľké častice a ich prítomnosť ovplyvňujú permeabilitu, zároveň však majú malú povrchovú plochu a tým aj nízku sorpčnú schopnosť</a:t>
            </a:r>
          </a:p>
          <a:p>
            <a:pPr>
              <a:spcBef>
                <a:spcPts val="300"/>
              </a:spcBef>
              <a:buClr>
                <a:schemeClr val="tx2">
                  <a:lumMod val="75000"/>
                </a:schemeClr>
              </a:buClr>
            </a:pPr>
            <a:endParaRPr lang="sk-SK" sz="1200" dirty="0"/>
          </a:p>
        </p:txBody>
      </p:sp>
      <p:pic>
        <p:nvPicPr>
          <p:cNvPr id="4" name="Picture 3">
            <a:extLst>
              <a:ext uri="{FF2B5EF4-FFF2-40B4-BE49-F238E27FC236}">
                <a16:creationId xmlns:a16="http://schemas.microsoft.com/office/drawing/2014/main" id="{D2B2A71A-88C8-E22F-5D4B-1C2A1087A635}"/>
              </a:ext>
            </a:extLst>
          </p:cNvPr>
          <p:cNvPicPr>
            <a:picLocks noChangeAspect="1"/>
          </p:cNvPicPr>
          <p:nvPr/>
        </p:nvPicPr>
        <p:blipFill>
          <a:blip r:embed="rId2"/>
          <a:stretch>
            <a:fillRect/>
          </a:stretch>
        </p:blipFill>
        <p:spPr>
          <a:xfrm>
            <a:off x="7881554" y="3191727"/>
            <a:ext cx="4209612" cy="1262884"/>
          </a:xfrm>
          <a:prstGeom prst="rect">
            <a:avLst/>
          </a:prstGeom>
        </p:spPr>
      </p:pic>
      <p:sp>
        <p:nvSpPr>
          <p:cNvPr id="5" name="Zástupný objekt pre obsah 2">
            <a:extLst>
              <a:ext uri="{FF2B5EF4-FFF2-40B4-BE49-F238E27FC236}">
                <a16:creationId xmlns:a16="http://schemas.microsoft.com/office/drawing/2014/main" id="{60DCBFB7-7FD0-4C4A-00A2-10F35FBA1B6F}"/>
              </a:ext>
            </a:extLst>
          </p:cNvPr>
          <p:cNvSpPr txBox="1">
            <a:spLocks/>
          </p:cNvSpPr>
          <p:nvPr/>
        </p:nvSpPr>
        <p:spPr>
          <a:xfrm>
            <a:off x="7970398" y="1799354"/>
            <a:ext cx="4288652" cy="1629646"/>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a:spcBef>
                <a:spcPts val="300"/>
              </a:spcBef>
              <a:buClr>
                <a:schemeClr val="tx2">
                  <a:lumMod val="75000"/>
                </a:schemeClr>
              </a:buClr>
            </a:pPr>
            <a:r>
              <a:rPr lang="sk-SK" sz="1200" dirty="0"/>
              <a:t>Chemické zloženie </a:t>
            </a:r>
            <a:r>
              <a:rPr lang="sk-SK" sz="1200" dirty="0" err="1"/>
              <a:t>pôdotvorných</a:t>
            </a:r>
            <a:r>
              <a:rPr lang="sk-SK" sz="1200" dirty="0"/>
              <a:t> hornín, substrátov a pôd sa vyznačuje veľkou rôznorodosťou a premenlivosťou. Podstatnú časť tvoria obvykle oxidy Si, Al, Fe, Mg, Ca, Na a K, niekedy až 99 % v litosfére, na oxidy ostatných prvkov pripadá len 1% </a:t>
            </a:r>
          </a:p>
        </p:txBody>
      </p:sp>
    </p:spTree>
    <p:extLst>
      <p:ext uri="{BB962C8B-B14F-4D97-AF65-F5344CB8AC3E}">
        <p14:creationId xmlns:p14="http://schemas.microsoft.com/office/powerpoint/2010/main" val="1226295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BBDA07-0E75-AE00-A186-CD242D77C9A4}"/>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01FEBB35-0302-517A-73BA-CC2CFA58B54F}"/>
              </a:ext>
            </a:extLst>
          </p:cNvPr>
          <p:cNvSpPr>
            <a:spLocks noGrp="1"/>
          </p:cNvSpPr>
          <p:nvPr>
            <p:ph type="title"/>
          </p:nvPr>
        </p:nvSpPr>
        <p:spPr>
          <a:xfrm>
            <a:off x="391297" y="251750"/>
            <a:ext cx="10119674" cy="694812"/>
          </a:xfrm>
        </p:spPr>
        <p:txBody>
          <a:bodyPr>
            <a:normAutofit/>
          </a:bodyPr>
          <a:lstStyle/>
          <a:p>
            <a:r>
              <a:rPr lang="pl-PL" sz="3200" b="1" dirty="0"/>
              <a:t>Obeh látok </a:t>
            </a:r>
            <a:endParaRPr lang="fr-FR" sz="3200" b="1" dirty="0"/>
          </a:p>
        </p:txBody>
      </p:sp>
      <p:sp>
        <p:nvSpPr>
          <p:cNvPr id="7" name="Zástupný objekt pre obsah 2">
            <a:extLst>
              <a:ext uri="{FF2B5EF4-FFF2-40B4-BE49-F238E27FC236}">
                <a16:creationId xmlns:a16="http://schemas.microsoft.com/office/drawing/2014/main" id="{F380E3CB-BF2F-2D4A-7BA5-08E33ACE6EEA}"/>
              </a:ext>
            </a:extLst>
          </p:cNvPr>
          <p:cNvSpPr>
            <a:spLocks noGrp="1"/>
          </p:cNvSpPr>
          <p:nvPr>
            <p:ph idx="1"/>
          </p:nvPr>
        </p:nvSpPr>
        <p:spPr>
          <a:xfrm>
            <a:off x="391297" y="946562"/>
            <a:ext cx="10593859" cy="5661209"/>
          </a:xfrm>
        </p:spPr>
        <p:txBody>
          <a:bodyPr>
            <a:noAutofit/>
          </a:bodyPr>
          <a:lstStyle/>
          <a:p>
            <a:pPr>
              <a:lnSpc>
                <a:spcPct val="150000"/>
              </a:lnSpc>
              <a:buClr>
                <a:schemeClr val="tx2">
                  <a:lumMod val="75000"/>
                </a:schemeClr>
              </a:buClr>
            </a:pPr>
            <a:r>
              <a:rPr lang="sk-SK" sz="1400" b="1" dirty="0"/>
              <a:t>Pôda je výsledkom </a:t>
            </a:r>
            <a:r>
              <a:rPr lang="sk-SK" sz="1400" b="1" dirty="0" err="1"/>
              <a:t>pôdotvorného</a:t>
            </a:r>
            <a:r>
              <a:rPr lang="sk-SK" sz="1400" b="1" dirty="0"/>
              <a:t> procesu</a:t>
            </a:r>
            <a:r>
              <a:rPr lang="sk-SK" sz="1400" dirty="0"/>
              <a:t>, v ktorom má významnú rolu biologický a geologický obeh látok</a:t>
            </a:r>
          </a:p>
          <a:p>
            <a:pPr>
              <a:lnSpc>
                <a:spcPct val="150000"/>
              </a:lnSpc>
              <a:buClr>
                <a:schemeClr val="tx2">
                  <a:lumMod val="75000"/>
                </a:schemeClr>
              </a:buClr>
            </a:pPr>
            <a:r>
              <a:rPr lang="sk-SK" sz="1400" dirty="0" err="1"/>
              <a:t>Zvetralá</a:t>
            </a:r>
            <a:r>
              <a:rPr lang="sk-SK" sz="1400" dirty="0"/>
              <a:t> hornina v </a:t>
            </a:r>
            <a:r>
              <a:rPr lang="sk-SK" sz="1400" dirty="0" err="1"/>
              <a:t>pôdotvornom</a:t>
            </a:r>
            <a:r>
              <a:rPr lang="sk-SK" sz="1400" dirty="0"/>
              <a:t> procese postupne nadobúda kvalitatívne novú vlastnosť - úrodnosť a stáva sa pôdou - prirodzená úrodnosť sa vytvára najmä v procese biologického kolobehu látok, ktorého pôsobením sa vo vrchnej časti pôdneho profilu koncentrujú živiny a organické látky</a:t>
            </a:r>
          </a:p>
          <a:p>
            <a:pPr>
              <a:lnSpc>
                <a:spcPct val="150000"/>
              </a:lnSpc>
              <a:buClr>
                <a:schemeClr val="tx2">
                  <a:lumMod val="75000"/>
                </a:schemeClr>
              </a:buClr>
            </a:pPr>
            <a:r>
              <a:rPr lang="sk-SK" sz="1400" b="1" dirty="0" err="1"/>
              <a:t>Pôdotvorný</a:t>
            </a:r>
            <a:r>
              <a:rPr lang="sk-SK" sz="1400" b="1" dirty="0"/>
              <a:t> proces</a:t>
            </a:r>
            <a:r>
              <a:rPr lang="sk-SK" sz="1400" dirty="0"/>
              <a:t> nekončí vznikom pôdy - </a:t>
            </a:r>
            <a:r>
              <a:rPr lang="sk-SK" sz="1400" b="1" dirty="0"/>
              <a:t>prebieha nepretržite</a:t>
            </a:r>
            <a:endParaRPr lang="sk-SK" sz="1400" dirty="0"/>
          </a:p>
          <a:p>
            <a:pPr>
              <a:lnSpc>
                <a:spcPct val="150000"/>
              </a:lnSpc>
              <a:buClr>
                <a:schemeClr val="tx2">
                  <a:lumMod val="75000"/>
                </a:schemeClr>
              </a:buClr>
            </a:pPr>
            <a:r>
              <a:rPr lang="sk-SK" sz="1400" b="1" dirty="0"/>
              <a:t>Biologický obeh látok</a:t>
            </a:r>
            <a:r>
              <a:rPr lang="sk-SK" sz="1400" dirty="0"/>
              <a:t> podmieňuje procesy </a:t>
            </a:r>
            <a:br>
              <a:rPr lang="sk-SK" sz="1400" dirty="0"/>
            </a:br>
            <a:r>
              <a:rPr lang="sk-SK" sz="1400" dirty="0"/>
              <a:t>biologickej akumulácie organických </a:t>
            </a:r>
            <a:br>
              <a:rPr lang="sk-SK" sz="1400" dirty="0"/>
            </a:br>
            <a:r>
              <a:rPr lang="sk-SK" sz="1400" dirty="0"/>
              <a:t>a minerálnych zlúčenín v povrchových </a:t>
            </a:r>
            <a:br>
              <a:rPr lang="sk-SK" sz="1400" dirty="0"/>
            </a:br>
            <a:r>
              <a:rPr lang="sk-SK" sz="1400" dirty="0"/>
              <a:t>vrstvách pôdy a </a:t>
            </a:r>
            <a:r>
              <a:rPr lang="sk-SK" sz="1400" b="1" dirty="0"/>
              <a:t>formovanie humusového horizontu</a:t>
            </a:r>
          </a:p>
          <a:p>
            <a:pPr>
              <a:lnSpc>
                <a:spcPct val="150000"/>
              </a:lnSpc>
              <a:buClr>
                <a:schemeClr val="tx2">
                  <a:lumMod val="75000"/>
                </a:schemeClr>
              </a:buClr>
            </a:pPr>
            <a:endParaRPr lang="sk-SK" sz="1400" dirty="0"/>
          </a:p>
        </p:txBody>
      </p:sp>
      <p:sp>
        <p:nvSpPr>
          <p:cNvPr id="6" name="Zástupný objekt pre obsah 2">
            <a:extLst>
              <a:ext uri="{FF2B5EF4-FFF2-40B4-BE49-F238E27FC236}">
                <a16:creationId xmlns:a16="http://schemas.microsoft.com/office/drawing/2014/main" id="{894878C3-8842-C7E2-7BD8-FF0B59CF4D92}"/>
              </a:ext>
            </a:extLst>
          </p:cNvPr>
          <p:cNvSpPr txBox="1">
            <a:spLocks/>
          </p:cNvSpPr>
          <p:nvPr/>
        </p:nvSpPr>
        <p:spPr>
          <a:xfrm>
            <a:off x="6096000" y="2879124"/>
            <a:ext cx="5704702" cy="3727127"/>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a:lnSpc>
                <a:spcPct val="150000"/>
              </a:lnSpc>
              <a:buClr>
                <a:schemeClr val="tx2">
                  <a:lumMod val="75000"/>
                </a:schemeClr>
              </a:buClr>
            </a:pPr>
            <a:r>
              <a:rPr lang="sk-SK" sz="1400" b="1" dirty="0"/>
              <a:t>Geologický obeh látok - </a:t>
            </a:r>
            <a:r>
              <a:rPr lang="sk-SK" sz="1400" dirty="0"/>
              <a:t>charakterizovaný procesmi rozkladu a migrácie minerálnych a organických zlúčenín (geologické </a:t>
            </a:r>
            <a:r>
              <a:rPr lang="sk-SK" sz="1400" dirty="0" err="1"/>
              <a:t>eluviovanie</a:t>
            </a:r>
            <a:r>
              <a:rPr lang="sk-SK" sz="1400" dirty="0"/>
              <a:t>) spôsobuje </a:t>
            </a:r>
            <a:r>
              <a:rPr lang="sk-SK" sz="1400" b="1" dirty="0"/>
              <a:t>ochudobňovanie povrchových vrstiev </a:t>
            </a:r>
            <a:r>
              <a:rPr lang="sk-SK" sz="1400" dirty="0"/>
              <a:t>pôdy, </a:t>
            </a:r>
            <a:r>
              <a:rPr lang="sk-SK" sz="1400" b="1" dirty="0"/>
              <a:t>členenie pôdneho profilu</a:t>
            </a:r>
            <a:r>
              <a:rPr lang="sk-SK" sz="1400" dirty="0"/>
              <a:t>, prípadne i jeho </a:t>
            </a:r>
            <a:r>
              <a:rPr lang="sk-SK" sz="1400" b="1" dirty="0"/>
              <a:t>rozrušovanie</a:t>
            </a:r>
            <a:endParaRPr lang="sk-SK" sz="1400" dirty="0"/>
          </a:p>
          <a:p>
            <a:pPr>
              <a:lnSpc>
                <a:spcPct val="150000"/>
              </a:lnSpc>
              <a:buClr>
                <a:schemeClr val="tx2">
                  <a:lumMod val="75000"/>
                </a:schemeClr>
              </a:buClr>
            </a:pPr>
            <a:endParaRPr lang="sk-SK" sz="1400" dirty="0"/>
          </a:p>
        </p:txBody>
      </p:sp>
      <p:pic>
        <p:nvPicPr>
          <p:cNvPr id="9" name="Picture 8" descr="A black background with a black square&#10;&#10;AI-generated content may be incorrect.">
            <a:extLst>
              <a:ext uri="{FF2B5EF4-FFF2-40B4-BE49-F238E27FC236}">
                <a16:creationId xmlns:a16="http://schemas.microsoft.com/office/drawing/2014/main" id="{4CC4200A-6E6A-DC2D-4527-43D32BBD3733}"/>
              </a:ext>
            </a:extLst>
          </p:cNvPr>
          <p:cNvPicPr>
            <a:picLocks noChangeAspect="1"/>
          </p:cNvPicPr>
          <p:nvPr/>
        </p:nvPicPr>
        <p:blipFill>
          <a:blip r:embed="rId2">
            <a:extLst>
              <a:ext uri="{28A0092B-C50C-407E-A947-70E740481C1C}">
                <a14:useLocalDpi xmlns:a14="http://schemas.microsoft.com/office/drawing/2010/main" val="0"/>
              </a:ext>
            </a:extLst>
          </a:blip>
          <a:srcRect l="45359" b="14311"/>
          <a:stretch/>
        </p:blipFill>
        <p:spPr>
          <a:xfrm>
            <a:off x="6096000" y="4702219"/>
            <a:ext cx="5140435" cy="2155781"/>
          </a:xfrm>
          <a:prstGeom prst="rect">
            <a:avLst/>
          </a:prstGeom>
        </p:spPr>
      </p:pic>
      <p:pic>
        <p:nvPicPr>
          <p:cNvPr id="10" name="Picture 9" descr="A black background with a black square&#10;&#10;AI-generated content may be incorrect.">
            <a:extLst>
              <a:ext uri="{FF2B5EF4-FFF2-40B4-BE49-F238E27FC236}">
                <a16:creationId xmlns:a16="http://schemas.microsoft.com/office/drawing/2014/main" id="{215BFCEA-D201-E1F3-14B1-02E1F7E74538}"/>
              </a:ext>
            </a:extLst>
          </p:cNvPr>
          <p:cNvPicPr>
            <a:picLocks noChangeAspect="1"/>
          </p:cNvPicPr>
          <p:nvPr/>
        </p:nvPicPr>
        <p:blipFill>
          <a:blip r:embed="rId2">
            <a:extLst>
              <a:ext uri="{28A0092B-C50C-407E-A947-70E740481C1C}">
                <a14:useLocalDpi xmlns:a14="http://schemas.microsoft.com/office/drawing/2010/main" val="0"/>
              </a:ext>
            </a:extLst>
          </a:blip>
          <a:srcRect r="59189" b="14311"/>
          <a:stretch/>
        </p:blipFill>
        <p:spPr>
          <a:xfrm>
            <a:off x="955565" y="4577104"/>
            <a:ext cx="3839392" cy="2155781"/>
          </a:xfrm>
          <a:prstGeom prst="rect">
            <a:avLst/>
          </a:prstGeom>
        </p:spPr>
      </p:pic>
    </p:spTree>
    <p:extLst>
      <p:ext uri="{BB962C8B-B14F-4D97-AF65-F5344CB8AC3E}">
        <p14:creationId xmlns:p14="http://schemas.microsoft.com/office/powerpoint/2010/main" val="18455244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6A97F7-BE4C-4FE9-4DE2-B76331BF7004}"/>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C36E1360-E43E-05E6-B0EA-0AA1631A4809}"/>
              </a:ext>
            </a:extLst>
          </p:cNvPr>
          <p:cNvSpPr>
            <a:spLocks noGrp="1"/>
          </p:cNvSpPr>
          <p:nvPr>
            <p:ph type="title"/>
          </p:nvPr>
        </p:nvSpPr>
        <p:spPr>
          <a:xfrm>
            <a:off x="391297" y="251750"/>
            <a:ext cx="10119674" cy="694812"/>
          </a:xfrm>
        </p:spPr>
        <p:txBody>
          <a:bodyPr>
            <a:normAutofit/>
          </a:bodyPr>
          <a:lstStyle/>
          <a:p>
            <a:r>
              <a:rPr lang="sk-SK" sz="3200" b="1" dirty="0"/>
              <a:t>Minerálny podiel pôdy </a:t>
            </a:r>
            <a:endParaRPr lang="fr-FR" sz="3200" b="1" dirty="0"/>
          </a:p>
        </p:txBody>
      </p:sp>
      <p:sp>
        <p:nvSpPr>
          <p:cNvPr id="7" name="Zástupný objekt pre obsah 2">
            <a:extLst>
              <a:ext uri="{FF2B5EF4-FFF2-40B4-BE49-F238E27FC236}">
                <a16:creationId xmlns:a16="http://schemas.microsoft.com/office/drawing/2014/main" id="{EE0734A8-F625-46B4-47CD-B1E1ADE2036D}"/>
              </a:ext>
            </a:extLst>
          </p:cNvPr>
          <p:cNvSpPr>
            <a:spLocks noGrp="1"/>
          </p:cNvSpPr>
          <p:nvPr>
            <p:ph idx="1"/>
          </p:nvPr>
        </p:nvSpPr>
        <p:spPr>
          <a:xfrm>
            <a:off x="477793" y="945040"/>
            <a:ext cx="9630033" cy="5661210"/>
          </a:xfrm>
        </p:spPr>
        <p:txBody>
          <a:bodyPr>
            <a:noAutofit/>
          </a:bodyPr>
          <a:lstStyle/>
          <a:p>
            <a:pPr>
              <a:lnSpc>
                <a:spcPct val="150000"/>
              </a:lnSpc>
              <a:spcBef>
                <a:spcPts val="300"/>
              </a:spcBef>
              <a:buClr>
                <a:schemeClr val="tx2">
                  <a:lumMod val="75000"/>
                </a:schemeClr>
              </a:buClr>
            </a:pPr>
            <a:r>
              <a:rPr lang="sk-SK" sz="1200" b="1" dirty="0"/>
              <a:t>Ílová  frakcia </a:t>
            </a:r>
            <a:r>
              <a:rPr lang="sk-SK" sz="1200" dirty="0"/>
              <a:t>je mineralogicky diferencovaná od piesočnatej a prachovej frakcie v pôdach</a:t>
            </a:r>
          </a:p>
          <a:p>
            <a:pPr>
              <a:lnSpc>
                <a:spcPct val="150000"/>
              </a:lnSpc>
              <a:spcBef>
                <a:spcPts val="300"/>
              </a:spcBef>
              <a:buClr>
                <a:schemeClr val="tx2">
                  <a:lumMod val="75000"/>
                </a:schemeClr>
              </a:buClr>
            </a:pPr>
            <a:r>
              <a:rPr lang="sk-SK" sz="1200" dirty="0"/>
              <a:t>Je zložená hlavne z minerálov - produktov zvetrávania - nenachádzajúcich sa v </a:t>
            </a:r>
            <a:r>
              <a:rPr lang="sk-SK" sz="1200" dirty="0" err="1"/>
              <a:t>nezvetralých</a:t>
            </a:r>
            <a:r>
              <a:rPr lang="sk-SK" sz="1200" dirty="0"/>
              <a:t> horninách</a:t>
            </a:r>
          </a:p>
          <a:p>
            <a:pPr>
              <a:lnSpc>
                <a:spcPct val="150000"/>
              </a:lnSpc>
              <a:spcBef>
                <a:spcPts val="300"/>
              </a:spcBef>
              <a:buClr>
                <a:schemeClr val="tx2">
                  <a:lumMod val="75000"/>
                </a:schemeClr>
              </a:buClr>
            </a:pPr>
            <a:r>
              <a:rPr lang="sk-SK" sz="1200" dirty="0"/>
              <a:t>Hrubšie ílové frakcie môžu obsahovať ešte značné množstvo kremeňa a niečo sľúd, kým jemnejšie ílové frakcie sú tvorené hlavne ílovými minerálmi a ďalšími produktami zvetrávania, napr. hydratovanými oxidmi Fe, Al, Ti a Mn</a:t>
            </a:r>
          </a:p>
          <a:p>
            <a:pPr>
              <a:lnSpc>
                <a:spcPct val="150000"/>
              </a:lnSpc>
              <a:spcBef>
                <a:spcPts val="300"/>
              </a:spcBef>
              <a:buClr>
                <a:schemeClr val="tx2">
                  <a:lumMod val="75000"/>
                </a:schemeClr>
              </a:buClr>
            </a:pPr>
            <a:r>
              <a:rPr lang="sk-SK" sz="1200" dirty="0"/>
              <a:t>Ako hlavné minerály v ílovej frakcii sú hydratované sľudy - </a:t>
            </a:r>
            <a:r>
              <a:rPr lang="sk-SK" sz="1200" dirty="0" err="1"/>
              <a:t>illity</a:t>
            </a:r>
            <a:r>
              <a:rPr lang="sk-SK" sz="1200" dirty="0"/>
              <a:t> a </a:t>
            </a:r>
            <a:r>
              <a:rPr lang="sk-SK" sz="1200" dirty="0" err="1"/>
              <a:t>vermikulity</a:t>
            </a:r>
            <a:r>
              <a:rPr lang="sk-SK" sz="1200" dirty="0"/>
              <a:t>, kaolinity, </a:t>
            </a:r>
            <a:r>
              <a:rPr lang="sk-SK" sz="1200" dirty="0" err="1"/>
              <a:t>halloyzity</a:t>
            </a:r>
            <a:r>
              <a:rPr lang="sk-SK" sz="1200" dirty="0"/>
              <a:t>, </a:t>
            </a:r>
            <a:r>
              <a:rPr lang="sk-SK" sz="1200" dirty="0" err="1"/>
              <a:t>montmorillonity</a:t>
            </a:r>
            <a:endParaRPr lang="sk-SK" sz="1200" dirty="0"/>
          </a:p>
          <a:p>
            <a:pPr>
              <a:lnSpc>
                <a:spcPct val="150000"/>
              </a:lnSpc>
              <a:spcBef>
                <a:spcPts val="300"/>
              </a:spcBef>
              <a:buClr>
                <a:schemeClr val="tx2">
                  <a:lumMod val="75000"/>
                </a:schemeClr>
              </a:buClr>
            </a:pPr>
            <a:r>
              <a:rPr lang="sk-SK" sz="1200" dirty="0"/>
              <a:t>Z agronomického hľadiska určujeme hodnotu minerálov v pôde podľa obsahu a druhu prístupných živín pre rastliny. V procese zvetrávania sa z minerálov uvoľňujú biogénne prvky, ktoré čiastočne </a:t>
            </a:r>
            <a:r>
              <a:rPr lang="sk-SK" sz="1200" dirty="0" err="1"/>
              <a:t>prechá-dzajú</a:t>
            </a:r>
            <a:r>
              <a:rPr lang="sk-SK" sz="1200" dirty="0"/>
              <a:t> do rozpustných foriem a z časti sa viažu na pôdne koloidy</a:t>
            </a:r>
          </a:p>
          <a:p>
            <a:pPr>
              <a:lnSpc>
                <a:spcPct val="150000"/>
              </a:lnSpc>
              <a:spcBef>
                <a:spcPts val="300"/>
              </a:spcBef>
              <a:buClr>
                <a:schemeClr val="tx2">
                  <a:lumMod val="75000"/>
                </a:schemeClr>
              </a:buClr>
            </a:pPr>
            <a:r>
              <a:rPr lang="sk-SK" sz="1200" b="1" dirty="0"/>
              <a:t>Podľa množstva minerálov</a:t>
            </a:r>
            <a:r>
              <a:rPr lang="sk-SK" sz="1200" dirty="0"/>
              <a:t> bohatých na hlavné biogénne prvky sa posudzuje i </a:t>
            </a:r>
            <a:r>
              <a:rPr lang="sk-SK" sz="1200" b="1" dirty="0"/>
              <a:t>minerálna sila pôdy: </a:t>
            </a:r>
            <a:br>
              <a:rPr lang="sk-SK" sz="1200" b="1" dirty="0"/>
            </a:br>
            <a:r>
              <a:rPr lang="sk-SK" sz="1200" dirty="0"/>
              <a:t>pomer </a:t>
            </a:r>
            <a:r>
              <a:rPr lang="sk-SK" sz="1200" dirty="0" err="1"/>
              <a:t>zvetrateľného</a:t>
            </a:r>
            <a:r>
              <a:rPr lang="sk-SK" sz="1200" dirty="0"/>
              <a:t> minerálneho podielu v pôde s obsahom biogénnych prvkov k celkovému minerálnemu podielu pôdy</a:t>
            </a:r>
          </a:p>
          <a:p>
            <a:pPr>
              <a:lnSpc>
                <a:spcPct val="150000"/>
              </a:lnSpc>
              <a:spcBef>
                <a:spcPts val="300"/>
              </a:spcBef>
              <a:buClr>
                <a:schemeClr val="tx2">
                  <a:lumMod val="75000"/>
                </a:schemeClr>
              </a:buClr>
            </a:pPr>
            <a:r>
              <a:rPr lang="sk-SK" sz="1200" dirty="0"/>
              <a:t>Na základe „minerálnej sily pôdy“ Novák (l954) zatriedil pôdy do kategórií:</a:t>
            </a:r>
          </a:p>
          <a:p>
            <a:pPr>
              <a:lnSpc>
                <a:spcPct val="150000"/>
              </a:lnSpc>
              <a:spcBef>
                <a:spcPts val="300"/>
              </a:spcBef>
              <a:buClr>
                <a:schemeClr val="tx2">
                  <a:lumMod val="75000"/>
                </a:schemeClr>
              </a:buClr>
            </a:pPr>
            <a:endParaRPr lang="sk-SK" sz="1200" dirty="0"/>
          </a:p>
        </p:txBody>
      </p:sp>
      <p:pic>
        <p:nvPicPr>
          <p:cNvPr id="4" name="Picture 3">
            <a:extLst>
              <a:ext uri="{FF2B5EF4-FFF2-40B4-BE49-F238E27FC236}">
                <a16:creationId xmlns:a16="http://schemas.microsoft.com/office/drawing/2014/main" id="{BFCFE2CF-8A6C-F187-3683-0CDE553EB3A6}"/>
              </a:ext>
            </a:extLst>
          </p:cNvPr>
          <p:cNvPicPr>
            <a:picLocks noChangeAspect="1"/>
          </p:cNvPicPr>
          <p:nvPr/>
        </p:nvPicPr>
        <p:blipFill>
          <a:blip r:embed="rId2"/>
          <a:stretch>
            <a:fillRect/>
          </a:stretch>
        </p:blipFill>
        <p:spPr>
          <a:xfrm>
            <a:off x="321441" y="4399005"/>
            <a:ext cx="11659145" cy="1824133"/>
          </a:xfrm>
          <a:prstGeom prst="rect">
            <a:avLst/>
          </a:prstGeom>
        </p:spPr>
      </p:pic>
    </p:spTree>
    <p:extLst>
      <p:ext uri="{BB962C8B-B14F-4D97-AF65-F5344CB8AC3E}">
        <p14:creationId xmlns:p14="http://schemas.microsoft.com/office/powerpoint/2010/main" val="360278729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82A1D2-23F0-9409-F381-34F46F614915}"/>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C2F278E2-C63B-3C2F-3326-2AB79049CDAF}"/>
              </a:ext>
            </a:extLst>
          </p:cNvPr>
          <p:cNvSpPr>
            <a:spLocks noGrp="1"/>
          </p:cNvSpPr>
          <p:nvPr>
            <p:ph type="title"/>
          </p:nvPr>
        </p:nvSpPr>
        <p:spPr>
          <a:xfrm>
            <a:off x="391297" y="251750"/>
            <a:ext cx="10119674" cy="694812"/>
          </a:xfrm>
        </p:spPr>
        <p:txBody>
          <a:bodyPr>
            <a:normAutofit/>
          </a:bodyPr>
          <a:lstStyle/>
          <a:p>
            <a:r>
              <a:rPr lang="sk-SK" sz="3200" b="1" dirty="0"/>
              <a:t>Minerálny podiel pôdy </a:t>
            </a:r>
            <a:endParaRPr lang="fr-FR" sz="3200" b="1" dirty="0"/>
          </a:p>
        </p:txBody>
      </p:sp>
      <p:sp>
        <p:nvSpPr>
          <p:cNvPr id="7" name="Zástupný objekt pre obsah 2">
            <a:extLst>
              <a:ext uri="{FF2B5EF4-FFF2-40B4-BE49-F238E27FC236}">
                <a16:creationId xmlns:a16="http://schemas.microsoft.com/office/drawing/2014/main" id="{F31C1FF4-3447-009E-99D9-99102C867E58}"/>
              </a:ext>
            </a:extLst>
          </p:cNvPr>
          <p:cNvSpPr>
            <a:spLocks noGrp="1"/>
          </p:cNvSpPr>
          <p:nvPr>
            <p:ph idx="1"/>
          </p:nvPr>
        </p:nvSpPr>
        <p:spPr>
          <a:xfrm>
            <a:off x="391298" y="946562"/>
            <a:ext cx="8678561" cy="5661210"/>
          </a:xfrm>
        </p:spPr>
        <p:txBody>
          <a:bodyPr>
            <a:noAutofit/>
          </a:bodyPr>
          <a:lstStyle/>
          <a:p>
            <a:pPr>
              <a:lnSpc>
                <a:spcPct val="150000"/>
              </a:lnSpc>
              <a:buClr>
                <a:schemeClr val="tx2">
                  <a:lumMod val="75000"/>
                </a:schemeClr>
              </a:buClr>
            </a:pPr>
            <a:r>
              <a:rPr lang="sk-SK" sz="1200" dirty="0"/>
              <a:t>Íl má veľký vplyv na fyzikálno-chemickú sorpciu pôdy, ktorá spočíva vo výmene iónov medzi pôdnym sorpčným komplexom a pôdnym roztokom</a:t>
            </a:r>
          </a:p>
          <a:p>
            <a:pPr>
              <a:lnSpc>
                <a:spcPct val="150000"/>
              </a:lnSpc>
              <a:buClr>
                <a:schemeClr val="tx2">
                  <a:lumMod val="75000"/>
                </a:schemeClr>
              </a:buClr>
            </a:pPr>
            <a:r>
              <a:rPr lang="sk-SK" sz="1200" dirty="0"/>
              <a:t>Ílová frakcia pôdy je jedným zo zdrojov pôdnych koloidov, tvoriacich pôdny sorpčný komplex</a:t>
            </a:r>
          </a:p>
          <a:p>
            <a:pPr>
              <a:lnSpc>
                <a:spcPct val="150000"/>
              </a:lnSpc>
              <a:buClr>
                <a:schemeClr val="tx2">
                  <a:lumMod val="75000"/>
                </a:schemeClr>
              </a:buClr>
            </a:pPr>
            <a:r>
              <a:rPr lang="sk-SK" sz="1200" dirty="0"/>
              <a:t>Na povrch pôdnych koloidov sa viažu ióny, z ktorých výmenné pôdne bázy, t. j. katióny Ca2+, Mg2+, K+, Na+ sú významným zdrojom živín pre rastliny </a:t>
            </a:r>
          </a:p>
          <a:p>
            <a:pPr>
              <a:lnSpc>
                <a:spcPct val="150000"/>
              </a:lnSpc>
              <a:buClr>
                <a:schemeClr val="tx2">
                  <a:lumMod val="75000"/>
                </a:schemeClr>
              </a:buClr>
            </a:pPr>
            <a:r>
              <a:rPr lang="sk-SK" sz="1200" dirty="0"/>
              <a:t>Výmena iónov medzi pôdnym roztokom a sorpčným komplexom zabraňuje vyplavovaniu pôdnych báz/živín z pôdneho komplexu, na druhej strane uvoľňovanie živín zo sorpčného komplexu do pôdneho roztoku transformuje tieto živiny do formy ľahšie prístupnej rastlinám</a:t>
            </a:r>
          </a:p>
          <a:p>
            <a:pPr>
              <a:lnSpc>
                <a:spcPct val="150000"/>
              </a:lnSpc>
              <a:buClr>
                <a:schemeClr val="tx2">
                  <a:lumMod val="75000"/>
                </a:schemeClr>
              </a:buClr>
            </a:pPr>
            <a:r>
              <a:rPr lang="sk-SK" sz="1200" dirty="0"/>
              <a:t>Celková sorpčná kapacita (T): najväčšie množstvo iónov v mmol (p+), ktoré môže pútať 1 kg pôdy</a:t>
            </a:r>
          </a:p>
          <a:p>
            <a:pPr lvl="1">
              <a:lnSpc>
                <a:spcPct val="150000"/>
              </a:lnSpc>
              <a:buClr>
                <a:schemeClr val="tx2">
                  <a:lumMod val="75000"/>
                </a:schemeClr>
              </a:buClr>
            </a:pPr>
            <a:r>
              <a:rPr lang="sk-SK" sz="1000" dirty="0"/>
              <a:t>Piesočnaté pôdy 20 až 100</a:t>
            </a:r>
          </a:p>
          <a:p>
            <a:pPr lvl="1">
              <a:lnSpc>
                <a:spcPct val="150000"/>
              </a:lnSpc>
              <a:buClr>
                <a:schemeClr val="tx2">
                  <a:lumMod val="75000"/>
                </a:schemeClr>
              </a:buClr>
            </a:pPr>
            <a:r>
              <a:rPr lang="sk-SK" sz="1000" dirty="0"/>
              <a:t>Hlinité 200 až 300</a:t>
            </a:r>
          </a:p>
          <a:p>
            <a:pPr lvl="1">
              <a:lnSpc>
                <a:spcPct val="150000"/>
              </a:lnSpc>
              <a:buClr>
                <a:schemeClr val="tx2">
                  <a:lumMod val="75000"/>
                </a:schemeClr>
              </a:buClr>
            </a:pPr>
            <a:r>
              <a:rPr lang="sk-SK" sz="1000" dirty="0"/>
              <a:t>Ílovité 400 až 500</a:t>
            </a:r>
          </a:p>
          <a:p>
            <a:pPr lvl="1">
              <a:lnSpc>
                <a:spcPct val="150000"/>
              </a:lnSpc>
              <a:buClr>
                <a:schemeClr val="tx2">
                  <a:lumMod val="75000"/>
                </a:schemeClr>
              </a:buClr>
            </a:pPr>
            <a:r>
              <a:rPr lang="sk-SK" sz="1000" dirty="0"/>
              <a:t>Organické (</a:t>
            </a:r>
            <a:r>
              <a:rPr lang="sk-SK" sz="1000" dirty="0" err="1"/>
              <a:t>organozem</a:t>
            </a:r>
            <a:r>
              <a:rPr lang="sk-SK" sz="1000" dirty="0"/>
              <a:t>) okolo 1 500 mmol (p+).kg-1</a:t>
            </a:r>
          </a:p>
          <a:p>
            <a:pPr>
              <a:lnSpc>
                <a:spcPct val="150000"/>
              </a:lnSpc>
              <a:buClr>
                <a:schemeClr val="tx2">
                  <a:lumMod val="75000"/>
                </a:schemeClr>
              </a:buClr>
            </a:pPr>
            <a:r>
              <a:rPr lang="sk-SK" sz="1200" dirty="0"/>
              <a:t>Ak poznáme celkové množstvo výmenných pôdnych báz (CEC) a celkovú sorpčnú kapacitu (T) môžeme vyjadriť percentuálny stupeň nasýtenia pôdy výmennými bázickými katiónmi (V) na základe vzťahu:</a:t>
            </a:r>
          </a:p>
          <a:p>
            <a:pPr>
              <a:lnSpc>
                <a:spcPct val="150000"/>
              </a:lnSpc>
              <a:buClr>
                <a:schemeClr val="tx2">
                  <a:lumMod val="75000"/>
                </a:schemeClr>
              </a:buClr>
            </a:pPr>
            <a:r>
              <a:rPr lang="sk-SK" sz="1200" dirty="0"/>
              <a:t>V = (CEC / T) × 100</a:t>
            </a:r>
          </a:p>
          <a:p>
            <a:pPr marL="0" indent="0">
              <a:lnSpc>
                <a:spcPct val="150000"/>
              </a:lnSpc>
              <a:buClr>
                <a:schemeClr val="tx2">
                  <a:lumMod val="75000"/>
                </a:schemeClr>
              </a:buClr>
              <a:buNone/>
            </a:pPr>
            <a:endParaRPr lang="sk-SK" sz="1200" dirty="0"/>
          </a:p>
        </p:txBody>
      </p:sp>
    </p:spTree>
    <p:extLst>
      <p:ext uri="{BB962C8B-B14F-4D97-AF65-F5344CB8AC3E}">
        <p14:creationId xmlns:p14="http://schemas.microsoft.com/office/powerpoint/2010/main" val="21287300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C2BFE9-4975-FBD8-5ACF-588B3789FF35}"/>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846EF05A-CE9D-C100-7C9A-5E9E0353CF69}"/>
              </a:ext>
            </a:extLst>
          </p:cNvPr>
          <p:cNvSpPr>
            <a:spLocks noGrp="1"/>
          </p:cNvSpPr>
          <p:nvPr>
            <p:ph type="title"/>
          </p:nvPr>
        </p:nvSpPr>
        <p:spPr>
          <a:xfrm>
            <a:off x="391297" y="251750"/>
            <a:ext cx="10119674" cy="694812"/>
          </a:xfrm>
        </p:spPr>
        <p:txBody>
          <a:bodyPr>
            <a:normAutofit/>
          </a:bodyPr>
          <a:lstStyle/>
          <a:p>
            <a:r>
              <a:rPr lang="sk-SK" sz="3200" b="1" dirty="0"/>
              <a:t>Primárne minerály</a:t>
            </a:r>
            <a:endParaRPr lang="fr-FR" sz="3200" b="1" dirty="0"/>
          </a:p>
        </p:txBody>
      </p:sp>
      <p:sp>
        <p:nvSpPr>
          <p:cNvPr id="7" name="Zástupný objekt pre obsah 2">
            <a:extLst>
              <a:ext uri="{FF2B5EF4-FFF2-40B4-BE49-F238E27FC236}">
                <a16:creationId xmlns:a16="http://schemas.microsoft.com/office/drawing/2014/main" id="{EFD8A512-81FC-B240-2749-C0FC5A8536C1}"/>
              </a:ext>
            </a:extLst>
          </p:cNvPr>
          <p:cNvSpPr>
            <a:spLocks noGrp="1"/>
          </p:cNvSpPr>
          <p:nvPr>
            <p:ph idx="1"/>
          </p:nvPr>
        </p:nvSpPr>
        <p:spPr>
          <a:xfrm>
            <a:off x="391298" y="946562"/>
            <a:ext cx="9049264" cy="5661210"/>
          </a:xfrm>
        </p:spPr>
        <p:txBody>
          <a:bodyPr>
            <a:noAutofit/>
          </a:bodyPr>
          <a:lstStyle/>
          <a:p>
            <a:pPr>
              <a:lnSpc>
                <a:spcPct val="150000"/>
              </a:lnSpc>
              <a:buClr>
                <a:schemeClr val="tx2">
                  <a:lumMod val="75000"/>
                </a:schemeClr>
              </a:buClr>
            </a:pPr>
            <a:r>
              <a:rPr lang="sk-SK" sz="1400" dirty="0"/>
              <a:t>Primárne minerály sa vyskytujú v pôde vo forme zvyškov magmatických hornín. Sú hlavnou zásobárňou minerálnych živín pre rastliny. Fyzikálno-chemické procesy v pôde ovplyvňujú nepatrne, pretože vytvárajú pomerne veľké zrná (sú hlavnou súčasťou piesku a prachu), ktoré majú malý špecifický povrch.</a:t>
            </a:r>
          </a:p>
          <a:p>
            <a:pPr>
              <a:lnSpc>
                <a:spcPct val="150000"/>
              </a:lnSpc>
              <a:buClr>
                <a:schemeClr val="tx2">
                  <a:lumMod val="75000"/>
                </a:schemeClr>
              </a:buClr>
            </a:pPr>
            <a:r>
              <a:rPr lang="sk-SK" sz="1400" dirty="0"/>
              <a:t>K najdôležitejším primárnym minerálom patria:</a:t>
            </a:r>
          </a:p>
          <a:p>
            <a:pPr lvl="1">
              <a:lnSpc>
                <a:spcPct val="150000"/>
              </a:lnSpc>
              <a:buClr>
                <a:schemeClr val="tx2">
                  <a:lumMod val="75000"/>
                </a:schemeClr>
              </a:buClr>
            </a:pPr>
            <a:r>
              <a:rPr lang="sk-SK" sz="1400" b="1" dirty="0"/>
              <a:t>Kremeň – SiO2 </a:t>
            </a:r>
            <a:r>
              <a:rPr lang="sk-SK" sz="1400" dirty="0"/>
              <a:t>– v prírode nepodlieha chemickým premenám len </a:t>
            </a:r>
            <a:r>
              <a:rPr lang="sk-SK" sz="1400" dirty="0" err="1"/>
              <a:t>mechnicky</a:t>
            </a:r>
            <a:r>
              <a:rPr lang="sk-SK" sz="1400" dirty="0"/>
              <a:t> sa drobí. Preto je výrazne zastúpený v pôdach a mechanických sedimentoch.</a:t>
            </a:r>
          </a:p>
          <a:p>
            <a:pPr lvl="1">
              <a:lnSpc>
                <a:spcPct val="150000"/>
              </a:lnSpc>
              <a:buClr>
                <a:schemeClr val="tx2">
                  <a:lumMod val="75000"/>
                </a:schemeClr>
              </a:buClr>
            </a:pPr>
            <a:r>
              <a:rPr lang="sk-SK" sz="1400" b="1" dirty="0"/>
              <a:t>Živce</a:t>
            </a:r>
            <a:r>
              <a:rPr lang="sk-SK" sz="1400" dirty="0"/>
              <a:t> – </a:t>
            </a:r>
            <a:r>
              <a:rPr lang="sk-SK" sz="1400" dirty="0" err="1"/>
              <a:t>alumosilikáty</a:t>
            </a:r>
            <a:r>
              <a:rPr lang="sk-SK" sz="1400" dirty="0"/>
              <a:t> - </a:t>
            </a:r>
            <a:r>
              <a:rPr lang="sk-SK" sz="1400" b="1" dirty="0"/>
              <a:t>draselný živec </a:t>
            </a:r>
            <a:r>
              <a:rPr lang="sk-SK" sz="1400" dirty="0"/>
              <a:t>(</a:t>
            </a:r>
            <a:r>
              <a:rPr lang="sk-SK" sz="1400" dirty="0" err="1"/>
              <a:t>ortoklas</a:t>
            </a:r>
            <a:r>
              <a:rPr lang="sk-SK" sz="1400" dirty="0"/>
              <a:t>) K(AlSi3O8); </a:t>
            </a:r>
            <a:r>
              <a:rPr lang="sk-SK" sz="1400" b="1" dirty="0"/>
              <a:t>sodný živec </a:t>
            </a:r>
            <a:r>
              <a:rPr lang="sk-SK" sz="1400" dirty="0"/>
              <a:t>(</a:t>
            </a:r>
            <a:r>
              <a:rPr lang="sk-SK" sz="1400" dirty="0" err="1"/>
              <a:t>albit</a:t>
            </a:r>
            <a:r>
              <a:rPr lang="sk-SK" sz="1400" dirty="0"/>
              <a:t>) Na(AlSi3O8); </a:t>
            </a:r>
            <a:r>
              <a:rPr lang="sk-SK" sz="1400" b="1" dirty="0"/>
              <a:t>vápenatý živec </a:t>
            </a:r>
            <a:r>
              <a:rPr lang="sk-SK" sz="1400" dirty="0"/>
              <a:t>(</a:t>
            </a:r>
            <a:r>
              <a:rPr lang="sk-SK" sz="1400" dirty="0" err="1"/>
              <a:t>anorlit</a:t>
            </a:r>
            <a:r>
              <a:rPr lang="sk-SK" sz="1400" dirty="0"/>
              <a:t>) Ca(Al2Si2O8); Medzi </a:t>
            </a:r>
            <a:r>
              <a:rPr lang="sk-SK" sz="1400" dirty="0" err="1"/>
              <a:t>albitom</a:t>
            </a:r>
            <a:r>
              <a:rPr lang="sk-SK" sz="1400" dirty="0"/>
              <a:t> a </a:t>
            </a:r>
            <a:r>
              <a:rPr lang="sk-SK" sz="1400" dirty="0" err="1"/>
              <a:t>anorlitom</a:t>
            </a:r>
            <a:r>
              <a:rPr lang="sk-SK" sz="1400" dirty="0"/>
              <a:t> existujú </a:t>
            </a:r>
            <a:r>
              <a:rPr lang="sk-SK" sz="1400" b="1" dirty="0" err="1"/>
              <a:t>plagioklasy</a:t>
            </a:r>
            <a:r>
              <a:rPr lang="sk-SK" sz="1400" dirty="0"/>
              <a:t> (sodno-vápenaté živce); </a:t>
            </a:r>
            <a:r>
              <a:rPr lang="sk-SK" sz="1400" dirty="0" err="1"/>
              <a:t>Ortoklas</a:t>
            </a:r>
            <a:r>
              <a:rPr lang="sk-SK" sz="1400" dirty="0"/>
              <a:t> je hlavným zdrojom draslíka a </a:t>
            </a:r>
            <a:r>
              <a:rPr lang="sk-SK" sz="1400" dirty="0" err="1"/>
              <a:t>plagioklasy</a:t>
            </a:r>
            <a:r>
              <a:rPr lang="sk-SK" sz="1400" dirty="0"/>
              <a:t> vápnika a sodíka v pôde</a:t>
            </a:r>
          </a:p>
          <a:p>
            <a:pPr lvl="1">
              <a:lnSpc>
                <a:spcPct val="150000"/>
              </a:lnSpc>
              <a:buClr>
                <a:schemeClr val="tx2">
                  <a:lumMod val="75000"/>
                </a:schemeClr>
              </a:buClr>
            </a:pPr>
            <a:r>
              <a:rPr lang="sk-SK" sz="1400" dirty="0"/>
              <a:t>Zástupcovia živcov  s vysokým obsahom draslíka je </a:t>
            </a:r>
            <a:r>
              <a:rPr lang="sk-SK" sz="1400" b="1" dirty="0" err="1"/>
              <a:t>leucit</a:t>
            </a:r>
            <a:r>
              <a:rPr lang="sk-SK" sz="1400" dirty="0"/>
              <a:t> – K(AlSi2O6) a so zvýšeným obsahom sodíka </a:t>
            </a:r>
            <a:r>
              <a:rPr lang="sk-SK" sz="1400" b="1" dirty="0" err="1"/>
              <a:t>nefelín</a:t>
            </a:r>
            <a:r>
              <a:rPr lang="sk-SK" sz="1400" dirty="0"/>
              <a:t> – Na(AlSiO4), Živce sú súčasťou hlavne hrubších frakcií</a:t>
            </a:r>
          </a:p>
          <a:p>
            <a:pPr lvl="1">
              <a:lnSpc>
                <a:spcPct val="150000"/>
              </a:lnSpc>
              <a:buClr>
                <a:schemeClr val="tx2">
                  <a:lumMod val="75000"/>
                </a:schemeClr>
              </a:buClr>
            </a:pPr>
            <a:r>
              <a:rPr lang="sk-SK" sz="1400" b="1" dirty="0"/>
              <a:t>Sľudy</a:t>
            </a:r>
            <a:r>
              <a:rPr lang="sk-SK" sz="1400" dirty="0"/>
              <a:t> – </a:t>
            </a:r>
            <a:r>
              <a:rPr lang="sk-SK" sz="1400" dirty="0" err="1"/>
              <a:t>alumosilikáty</a:t>
            </a:r>
            <a:r>
              <a:rPr lang="sk-SK" sz="1400" dirty="0"/>
              <a:t> – sú veľmi rozšírené minerály. Majú </a:t>
            </a:r>
            <a:r>
              <a:rPr lang="sk-SK" sz="1400" dirty="0" err="1"/>
              <a:t>šupinkovitý</a:t>
            </a:r>
            <a:r>
              <a:rPr lang="sk-SK" sz="1400" dirty="0"/>
              <a:t> tvar a výbornú štiepateľnosť - </a:t>
            </a:r>
            <a:r>
              <a:rPr lang="sk-SK" sz="1400" b="1" dirty="0"/>
              <a:t>biotit </a:t>
            </a:r>
            <a:r>
              <a:rPr lang="sk-SK" sz="1400" dirty="0"/>
              <a:t>– K(Mg, Fe)3[AlSi3O10][OH, F]2 – tmavá sľuda; </a:t>
            </a:r>
            <a:r>
              <a:rPr lang="sk-SK" sz="1400" b="1" dirty="0"/>
              <a:t>muskovit </a:t>
            </a:r>
            <a:r>
              <a:rPr lang="sk-SK" sz="1400" dirty="0"/>
              <a:t>– KAl2[AlSi3O10][OH, F]2 – svetlá sľuda</a:t>
            </a:r>
          </a:p>
          <a:p>
            <a:pPr>
              <a:lnSpc>
                <a:spcPct val="150000"/>
              </a:lnSpc>
              <a:buClr>
                <a:schemeClr val="tx2">
                  <a:lumMod val="75000"/>
                </a:schemeClr>
              </a:buClr>
            </a:pPr>
            <a:endParaRPr lang="sk-SK" sz="1400" dirty="0"/>
          </a:p>
        </p:txBody>
      </p:sp>
      <p:pic>
        <p:nvPicPr>
          <p:cNvPr id="4" name="Picture 3" descr="A pile of silver pieces&#10;&#10;AI-generated content may be incorrect.">
            <a:extLst>
              <a:ext uri="{FF2B5EF4-FFF2-40B4-BE49-F238E27FC236}">
                <a16:creationId xmlns:a16="http://schemas.microsoft.com/office/drawing/2014/main" id="{559E2C19-8F0F-B4FB-1310-3710BF12B7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40562" y="4794420"/>
            <a:ext cx="2751438" cy="2063579"/>
          </a:xfrm>
          <a:prstGeom prst="rect">
            <a:avLst/>
          </a:prstGeom>
        </p:spPr>
      </p:pic>
      <p:pic>
        <p:nvPicPr>
          <p:cNvPr id="6" name="Picture 5" descr="A group of rocks on a white surface&#10;&#10;AI-generated content may be incorrect.">
            <a:extLst>
              <a:ext uri="{FF2B5EF4-FFF2-40B4-BE49-F238E27FC236}">
                <a16:creationId xmlns:a16="http://schemas.microsoft.com/office/drawing/2014/main" id="{A00C5556-3B26-9054-856D-1F5BD57D94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40560" y="3238522"/>
            <a:ext cx="2751439" cy="1562075"/>
          </a:xfrm>
          <a:prstGeom prst="rect">
            <a:avLst/>
          </a:prstGeom>
        </p:spPr>
      </p:pic>
      <p:pic>
        <p:nvPicPr>
          <p:cNvPr id="9" name="Picture 8" descr="A pile of rocks on a white background&#10;&#10;AI-generated content may be incorrect.">
            <a:extLst>
              <a:ext uri="{FF2B5EF4-FFF2-40B4-BE49-F238E27FC236}">
                <a16:creationId xmlns:a16="http://schemas.microsoft.com/office/drawing/2014/main" id="{5C0EFC08-315B-D7FD-8093-970832F7701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37748" y="1075038"/>
            <a:ext cx="2754251" cy="2065688"/>
          </a:xfrm>
          <a:prstGeom prst="rect">
            <a:avLst/>
          </a:prstGeom>
        </p:spPr>
      </p:pic>
    </p:spTree>
    <p:extLst>
      <p:ext uri="{BB962C8B-B14F-4D97-AF65-F5344CB8AC3E}">
        <p14:creationId xmlns:p14="http://schemas.microsoft.com/office/powerpoint/2010/main" val="368485088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85738F-9C9F-F13F-0062-23A514BAB5EE}"/>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B3232E55-A470-1DE6-E0FB-BFB867B9C1EE}"/>
              </a:ext>
            </a:extLst>
          </p:cNvPr>
          <p:cNvSpPr>
            <a:spLocks noGrp="1"/>
          </p:cNvSpPr>
          <p:nvPr>
            <p:ph type="title"/>
          </p:nvPr>
        </p:nvSpPr>
        <p:spPr>
          <a:xfrm>
            <a:off x="391297" y="251750"/>
            <a:ext cx="10119674" cy="694812"/>
          </a:xfrm>
        </p:spPr>
        <p:txBody>
          <a:bodyPr>
            <a:normAutofit/>
          </a:bodyPr>
          <a:lstStyle/>
          <a:p>
            <a:r>
              <a:rPr lang="sk-SK" sz="3200" b="1" dirty="0"/>
              <a:t>Sekundárne minerály</a:t>
            </a:r>
            <a:endParaRPr lang="fr-FR" sz="3200" b="1" dirty="0"/>
          </a:p>
        </p:txBody>
      </p:sp>
      <p:sp>
        <p:nvSpPr>
          <p:cNvPr id="7" name="Zástupný objekt pre obsah 2">
            <a:extLst>
              <a:ext uri="{FF2B5EF4-FFF2-40B4-BE49-F238E27FC236}">
                <a16:creationId xmlns:a16="http://schemas.microsoft.com/office/drawing/2014/main" id="{89F3ED0A-532C-BDA2-D87B-720486B6857A}"/>
              </a:ext>
            </a:extLst>
          </p:cNvPr>
          <p:cNvSpPr>
            <a:spLocks noGrp="1"/>
          </p:cNvSpPr>
          <p:nvPr>
            <p:ph idx="1"/>
          </p:nvPr>
        </p:nvSpPr>
        <p:spPr>
          <a:xfrm>
            <a:off x="391297" y="946562"/>
            <a:ext cx="10865707" cy="5661210"/>
          </a:xfrm>
        </p:spPr>
        <p:txBody>
          <a:bodyPr>
            <a:noAutofit/>
          </a:bodyPr>
          <a:lstStyle/>
          <a:p>
            <a:pPr>
              <a:buClr>
                <a:schemeClr val="tx2">
                  <a:lumMod val="75000"/>
                </a:schemeClr>
              </a:buClr>
            </a:pPr>
            <a:r>
              <a:rPr lang="sk-SK" sz="1400" dirty="0"/>
              <a:t>Sekundárne minerály vznikli pri zvetrávaní hornín</a:t>
            </a:r>
          </a:p>
          <a:p>
            <a:pPr>
              <a:buClr>
                <a:schemeClr val="tx2">
                  <a:lumMod val="75000"/>
                </a:schemeClr>
              </a:buClr>
            </a:pPr>
            <a:r>
              <a:rPr lang="sk-SK" sz="1400" dirty="0"/>
              <a:t>Najrozšírenejšie z nich sú </a:t>
            </a:r>
            <a:r>
              <a:rPr lang="sk-SK" sz="1400" b="1" dirty="0"/>
              <a:t>opál</a:t>
            </a:r>
            <a:r>
              <a:rPr lang="sk-SK" sz="1400" dirty="0"/>
              <a:t> – SiO2 . nH20; </a:t>
            </a:r>
            <a:r>
              <a:rPr lang="sk-SK" sz="1400" b="1" dirty="0"/>
              <a:t>kalcit </a:t>
            </a:r>
            <a:r>
              <a:rPr lang="sk-SK" sz="1400" dirty="0"/>
              <a:t>– CaCO3, zriedkavejšie</a:t>
            </a:r>
            <a:r>
              <a:rPr lang="sk-SK" sz="1400" b="1" dirty="0"/>
              <a:t> aragonit </a:t>
            </a:r>
            <a:r>
              <a:rPr lang="sk-SK" sz="1400" dirty="0"/>
              <a:t>– CaCO3; </a:t>
            </a:r>
            <a:r>
              <a:rPr lang="sk-SK" sz="1400" b="1" dirty="0"/>
              <a:t>dolomit </a:t>
            </a:r>
            <a:r>
              <a:rPr lang="sk-SK" sz="1400" dirty="0"/>
              <a:t>– </a:t>
            </a:r>
            <a:r>
              <a:rPr lang="sk-SK" sz="1400" dirty="0" err="1"/>
              <a:t>CaMg</a:t>
            </a:r>
            <a:r>
              <a:rPr lang="sk-SK" sz="1400" dirty="0"/>
              <a:t>(CO3)2; </a:t>
            </a:r>
            <a:r>
              <a:rPr lang="sk-SK" sz="1400" b="1" dirty="0"/>
              <a:t>vzácne magnezit </a:t>
            </a:r>
            <a:r>
              <a:rPr lang="sk-SK" sz="1400" dirty="0"/>
              <a:t>– MgCO3; </a:t>
            </a:r>
            <a:r>
              <a:rPr lang="sk-SK" sz="1400" b="1" dirty="0"/>
              <a:t>siderit </a:t>
            </a:r>
            <a:r>
              <a:rPr lang="sk-SK" sz="1400" dirty="0"/>
              <a:t>– FeCO3</a:t>
            </a:r>
          </a:p>
          <a:p>
            <a:pPr>
              <a:buClr>
                <a:schemeClr val="tx2">
                  <a:lumMod val="75000"/>
                </a:schemeClr>
              </a:buClr>
            </a:pPr>
            <a:r>
              <a:rPr lang="sk-SK" sz="1400" dirty="0"/>
              <a:t>Dôležitou skupinou sekundárnych minerálov sú ílové minerály, ktoré vznikli pri zvetrávaní primárnych minerálov. Od prvotných minerálov sa líšia chemickým zložením, vrstevnatou kryštalickou mriežkou a vysokou </a:t>
            </a:r>
            <a:r>
              <a:rPr lang="sk-SK" sz="1400" dirty="0" err="1"/>
              <a:t>disperznosťou</a:t>
            </a:r>
            <a:r>
              <a:rPr lang="sk-SK" sz="1400" dirty="0"/>
              <a:t>, väčšinou na úrovni koloidných rozmerov. Sú hlavnou zložkou ílovej frakcie pôd.</a:t>
            </a:r>
          </a:p>
          <a:p>
            <a:pPr>
              <a:buClr>
                <a:schemeClr val="tx2">
                  <a:lumMod val="75000"/>
                </a:schemeClr>
              </a:buClr>
            </a:pPr>
            <a:r>
              <a:rPr lang="sk-SK" sz="1400" dirty="0"/>
              <a:t>Základnými stavebnými časticami ílových minerálov sú kremíkové tetraédre (štvorsteny) – SiO44- (môžu byť aj AlO45-, resp. FeO45-) a </a:t>
            </a:r>
            <a:r>
              <a:rPr lang="sk-SK" sz="1400" dirty="0" err="1"/>
              <a:t>oktaédre</a:t>
            </a:r>
            <a:r>
              <a:rPr lang="sk-SK" sz="1400" dirty="0"/>
              <a:t> (osemsteny), najčastejšie Al2(OH)6, Mg3(OH)6 a Fe2(OH)6</a:t>
            </a:r>
          </a:p>
          <a:p>
            <a:pPr>
              <a:buClr>
                <a:schemeClr val="tx2">
                  <a:lumMod val="75000"/>
                </a:schemeClr>
              </a:buClr>
            </a:pPr>
            <a:r>
              <a:rPr lang="sk-SK" sz="1400" dirty="0"/>
              <a:t>Za základ klasifikácie ílových minerálov slúži vzájomné postavenie </a:t>
            </a:r>
            <a:r>
              <a:rPr lang="sk-SK" sz="1400" dirty="0" err="1"/>
              <a:t>tetraédrových</a:t>
            </a:r>
            <a:r>
              <a:rPr lang="sk-SK" sz="1400" dirty="0"/>
              <a:t> a </a:t>
            </a:r>
            <a:r>
              <a:rPr lang="sk-SK" sz="1400" dirty="0" err="1"/>
              <a:t>oktaédrových</a:t>
            </a:r>
            <a:r>
              <a:rPr lang="sk-SK" sz="1400" dirty="0"/>
              <a:t> elementárnych vrstiev v kryštalickej mriežke. V pôdach sa najčastejšie vyskytujú ílové minerály týchto základných skupín:</a:t>
            </a:r>
          </a:p>
          <a:p>
            <a:pPr lvl="1">
              <a:buClr>
                <a:schemeClr val="tx2">
                  <a:lumMod val="75000"/>
                </a:schemeClr>
              </a:buClr>
            </a:pPr>
            <a:r>
              <a:rPr lang="sk-SK" sz="1050" dirty="0"/>
              <a:t>1.	</a:t>
            </a:r>
            <a:r>
              <a:rPr lang="sk-SK" sz="1050" b="1" dirty="0" err="1"/>
              <a:t>Allofanová</a:t>
            </a:r>
            <a:r>
              <a:rPr lang="sk-SK" sz="1050" b="1" dirty="0"/>
              <a:t> </a:t>
            </a:r>
            <a:r>
              <a:rPr lang="sk-SK" sz="1050" dirty="0"/>
              <a:t>– bez pravidelnej štruktúry</a:t>
            </a:r>
          </a:p>
          <a:p>
            <a:pPr lvl="1">
              <a:buClr>
                <a:schemeClr val="tx2">
                  <a:lumMod val="75000"/>
                </a:schemeClr>
              </a:buClr>
            </a:pPr>
            <a:r>
              <a:rPr lang="sk-SK" sz="1050" dirty="0"/>
              <a:t>2.	</a:t>
            </a:r>
            <a:r>
              <a:rPr lang="sk-SK" sz="1050" b="1" dirty="0" err="1"/>
              <a:t>Kaolinitová</a:t>
            </a:r>
            <a:r>
              <a:rPr lang="sk-SK" sz="1050" dirty="0"/>
              <a:t> – štruktúra dvojvrstvová, označovaná tiež symbolom 1 : 1. Súčasť štruktúry tvorí jedna </a:t>
            </a:r>
            <a:r>
              <a:rPr lang="sk-SK" sz="1050" dirty="0" err="1"/>
              <a:t>tetraédrová</a:t>
            </a:r>
            <a:r>
              <a:rPr lang="sk-SK" sz="1050" dirty="0"/>
              <a:t> a jedna </a:t>
            </a:r>
            <a:r>
              <a:rPr lang="sk-SK" sz="1050" dirty="0" err="1"/>
              <a:t>oktaédrová</a:t>
            </a:r>
            <a:r>
              <a:rPr lang="sk-SK" sz="1050" dirty="0"/>
              <a:t> vrstva</a:t>
            </a:r>
          </a:p>
          <a:p>
            <a:pPr lvl="1">
              <a:buClr>
                <a:schemeClr val="tx2">
                  <a:lumMod val="75000"/>
                </a:schemeClr>
              </a:buClr>
            </a:pPr>
            <a:r>
              <a:rPr lang="sk-SK" sz="1050" dirty="0"/>
              <a:t>3.	</a:t>
            </a:r>
            <a:r>
              <a:rPr lang="sk-SK" sz="1050" b="1" dirty="0" err="1"/>
              <a:t>Montmorillonitová</a:t>
            </a:r>
            <a:r>
              <a:rPr lang="sk-SK" sz="1050" b="1" dirty="0"/>
              <a:t> </a:t>
            </a:r>
            <a:r>
              <a:rPr lang="sk-SK" sz="1050" dirty="0"/>
              <a:t>– štruktúra trojvrstvová, označovaná symbolom 2 : 1. </a:t>
            </a:r>
            <a:r>
              <a:rPr lang="sk-SK" sz="1050" dirty="0" err="1"/>
              <a:t>Oktaédrickú</a:t>
            </a:r>
            <a:r>
              <a:rPr lang="sk-SK" sz="1050" dirty="0"/>
              <a:t> vrstvu obklopujú dve </a:t>
            </a:r>
            <a:r>
              <a:rPr lang="sk-SK" sz="1050" dirty="0" err="1"/>
              <a:t>tetraédrické</a:t>
            </a:r>
            <a:r>
              <a:rPr lang="sk-SK" sz="1050" dirty="0"/>
              <a:t> vrstvy</a:t>
            </a:r>
          </a:p>
          <a:p>
            <a:pPr lvl="1">
              <a:buClr>
                <a:schemeClr val="tx2">
                  <a:lumMod val="75000"/>
                </a:schemeClr>
              </a:buClr>
            </a:pPr>
            <a:r>
              <a:rPr lang="sk-SK" sz="1050" dirty="0"/>
              <a:t>4.	</a:t>
            </a:r>
            <a:r>
              <a:rPr lang="sk-SK" sz="1050" b="1" dirty="0" err="1"/>
              <a:t>Hydrosľudová</a:t>
            </a:r>
            <a:r>
              <a:rPr lang="sk-SK" sz="1050" b="1" dirty="0"/>
              <a:t> </a:t>
            </a:r>
            <a:r>
              <a:rPr lang="sk-SK" sz="1050" dirty="0"/>
              <a:t>– štruktúra podobná ako </a:t>
            </a:r>
            <a:r>
              <a:rPr lang="sk-SK" sz="1050" dirty="0" err="1"/>
              <a:t>montmorillonitová</a:t>
            </a:r>
            <a:r>
              <a:rPr lang="sk-SK" sz="1050" dirty="0"/>
              <a:t>. Medzi </a:t>
            </a:r>
            <a:r>
              <a:rPr lang="sk-SK" sz="1050" dirty="0" err="1"/>
              <a:t>trojvrstvami</a:t>
            </a:r>
            <a:r>
              <a:rPr lang="sk-SK" sz="1050" dirty="0"/>
              <a:t> je viazaný draslík</a:t>
            </a:r>
          </a:p>
          <a:p>
            <a:pPr>
              <a:buClr>
                <a:schemeClr val="tx2">
                  <a:lumMod val="75000"/>
                </a:schemeClr>
              </a:buClr>
            </a:pPr>
            <a:r>
              <a:rPr lang="sk-SK" sz="1400" dirty="0"/>
              <a:t>V pôdach sa ďalej vyskytuje skupina chloritu – skladá sa  zo striedajúcich sa sľudových a </a:t>
            </a:r>
            <a:r>
              <a:rPr lang="sk-SK" sz="1400" dirty="0" err="1"/>
              <a:t>brucitových</a:t>
            </a:r>
            <a:r>
              <a:rPr lang="sk-SK" sz="1400" dirty="0"/>
              <a:t> (Mg, Al)6(OH)12) vrstiev (symbol je teda 2 : 1 : 1 (2 : 2)). Ďalšia skupina </a:t>
            </a:r>
            <a:r>
              <a:rPr lang="sk-SK" sz="1400" dirty="0" err="1"/>
              <a:t>sepiolitu</a:t>
            </a:r>
            <a:r>
              <a:rPr lang="sk-SK" sz="1400" dirty="0"/>
              <a:t> (vodnatý ílový minerál s Mg), morská pena sa vyskytuje zriedka.</a:t>
            </a:r>
          </a:p>
          <a:p>
            <a:pPr>
              <a:buClr>
                <a:schemeClr val="tx2">
                  <a:lumMod val="75000"/>
                </a:schemeClr>
              </a:buClr>
            </a:pPr>
            <a:r>
              <a:rPr lang="sk-SK" sz="1400" dirty="0"/>
              <a:t>Vedľa iných minerálov, ktoré sú stavané štruktúrne jednotne, vyskytuje sa v pôdach veľa takých, ktoré sa skladajú z pravidelne alebo nepravidelne sa striedajúcich elementárnych vrstiev dvoch, alebo viacerých ílových minerálov. Súhrnne sa označujú ako zmiešané vrstevnaté ílové minerály.</a:t>
            </a:r>
          </a:p>
          <a:p>
            <a:pPr>
              <a:buClr>
                <a:schemeClr val="tx2">
                  <a:lumMod val="75000"/>
                </a:schemeClr>
              </a:buClr>
            </a:pPr>
            <a:endParaRPr lang="sk-SK" sz="1400" dirty="0"/>
          </a:p>
        </p:txBody>
      </p:sp>
    </p:spTree>
    <p:extLst>
      <p:ext uri="{BB962C8B-B14F-4D97-AF65-F5344CB8AC3E}">
        <p14:creationId xmlns:p14="http://schemas.microsoft.com/office/powerpoint/2010/main" val="195005444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A47AD6-D9A5-93B0-978D-5BCDC0970BC7}"/>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CF3AC071-139C-C388-C8EF-D66AF6E508EB}"/>
              </a:ext>
            </a:extLst>
          </p:cNvPr>
          <p:cNvSpPr>
            <a:spLocks noGrp="1"/>
          </p:cNvSpPr>
          <p:nvPr>
            <p:ph type="title"/>
          </p:nvPr>
        </p:nvSpPr>
        <p:spPr>
          <a:xfrm>
            <a:off x="391297" y="251750"/>
            <a:ext cx="10119674" cy="694812"/>
          </a:xfrm>
        </p:spPr>
        <p:txBody>
          <a:bodyPr>
            <a:normAutofit/>
          </a:bodyPr>
          <a:lstStyle/>
          <a:p>
            <a:r>
              <a:rPr lang="sk-SK" sz="3200" b="1" dirty="0"/>
              <a:t>Ílové minerály</a:t>
            </a:r>
            <a:endParaRPr lang="fr-FR" sz="3200" b="1" dirty="0"/>
          </a:p>
        </p:txBody>
      </p:sp>
      <p:sp>
        <p:nvSpPr>
          <p:cNvPr id="7" name="Zástupný objekt pre obsah 2">
            <a:extLst>
              <a:ext uri="{FF2B5EF4-FFF2-40B4-BE49-F238E27FC236}">
                <a16:creationId xmlns:a16="http://schemas.microsoft.com/office/drawing/2014/main" id="{05D0E662-C796-7343-CF39-62414EBE7C6A}"/>
              </a:ext>
            </a:extLst>
          </p:cNvPr>
          <p:cNvSpPr>
            <a:spLocks noGrp="1"/>
          </p:cNvSpPr>
          <p:nvPr>
            <p:ph idx="1"/>
          </p:nvPr>
        </p:nvSpPr>
        <p:spPr>
          <a:xfrm>
            <a:off x="391299" y="946562"/>
            <a:ext cx="5428734" cy="5661210"/>
          </a:xfrm>
        </p:spPr>
        <p:txBody>
          <a:bodyPr>
            <a:noAutofit/>
          </a:bodyPr>
          <a:lstStyle/>
          <a:p>
            <a:pPr>
              <a:buClr>
                <a:schemeClr val="tx2">
                  <a:lumMod val="75000"/>
                </a:schemeClr>
              </a:buClr>
            </a:pPr>
            <a:r>
              <a:rPr lang="sk-SK" sz="1400" b="1" dirty="0"/>
              <a:t>Kaolinit</a:t>
            </a:r>
            <a:r>
              <a:rPr lang="sk-SK" sz="1400" dirty="0"/>
              <a:t> je minerál kryštalizujúci v </a:t>
            </a:r>
            <a:r>
              <a:rPr lang="sk-SK" sz="1400" dirty="0" err="1"/>
              <a:t>triklinickej</a:t>
            </a:r>
            <a:r>
              <a:rPr lang="sk-SK" sz="1400" dirty="0"/>
              <a:t> sústave, chemicky zásaditý kremičitan hlinitý - Al2Si2O5(OH)4</a:t>
            </a:r>
          </a:p>
          <a:p>
            <a:pPr>
              <a:buClr>
                <a:schemeClr val="tx2">
                  <a:lumMod val="75000"/>
                </a:schemeClr>
              </a:buClr>
            </a:pPr>
            <a:r>
              <a:rPr lang="sk-SK" sz="1400" dirty="0"/>
              <a:t>Minerály tejto skupiny, do ktorej patria kaolinit, </a:t>
            </a:r>
            <a:r>
              <a:rPr lang="sk-SK" sz="1400" dirty="0" err="1"/>
              <a:t>nakrit</a:t>
            </a:r>
            <a:r>
              <a:rPr lang="sk-SK" sz="1400" dirty="0"/>
              <a:t>, </a:t>
            </a:r>
            <a:r>
              <a:rPr lang="sk-SK" sz="1400" dirty="0" err="1"/>
              <a:t>halloyzit</a:t>
            </a:r>
            <a:r>
              <a:rPr lang="sk-SK" sz="1400" dirty="0"/>
              <a:t> a ďalšie, tvoria veľmi malé </a:t>
            </a:r>
            <a:r>
              <a:rPr lang="sk-SK" sz="1400" dirty="0" err="1"/>
              <a:t>pseudohexagonálne</a:t>
            </a:r>
            <a:r>
              <a:rPr lang="sk-SK" sz="1400" dirty="0"/>
              <a:t> lupienky a šupinky. Môžu sa vyskytovať v podobe celistvých, zemitých alebo ílovitých agregátov. Farba sa mení od bielej a bezfarebnej po žltkastú, červenkastú alebo modrastú; vryp je biely. Minerály </a:t>
            </a:r>
            <a:r>
              <a:rPr lang="sk-SK" sz="1400" dirty="0" err="1"/>
              <a:t>kaolinitovej</a:t>
            </a:r>
            <a:r>
              <a:rPr lang="sk-SK" sz="1400" dirty="0"/>
              <a:t> skupiny bývajú priehľadné až priesvitné a vyznačujú sa perleťovým až matným alebo zemitým leskom</a:t>
            </a:r>
          </a:p>
          <a:p>
            <a:pPr>
              <a:buClr>
                <a:schemeClr val="tx2">
                  <a:lumMod val="75000"/>
                </a:schemeClr>
              </a:buClr>
            </a:pPr>
            <a:r>
              <a:rPr lang="sk-SK" sz="1400" dirty="0"/>
              <a:t>Tvoria sa premenou živcov a iných kremičitanov bohatých na hliník pri zvetrávaní, a to najmä vo vlhkých oblastiach. Vo väčšom meradle vznikajú pri prenikaní </a:t>
            </a:r>
            <a:r>
              <a:rPr lang="sk-SK" sz="1400" dirty="0" err="1"/>
              <a:t>hydrotermálnych</a:t>
            </a:r>
            <a:r>
              <a:rPr lang="sk-SK" sz="1400" dirty="0"/>
              <a:t> roztokov cez horniny. Granity sa môžu zmeniť až na nespevnenú masu, ktorú tvorí najmä kremeň, sľuda a kaolinitický íl</a:t>
            </a:r>
          </a:p>
          <a:p>
            <a:pPr>
              <a:buClr>
                <a:schemeClr val="tx2">
                  <a:lumMod val="75000"/>
                </a:schemeClr>
              </a:buClr>
            </a:pPr>
            <a:r>
              <a:rPr lang="sk-SK" sz="1400" dirty="0" err="1"/>
              <a:t>Kaolinitové</a:t>
            </a:r>
            <a:r>
              <a:rPr lang="sk-SK" sz="1400" dirty="0"/>
              <a:t> minerály sú vo vlhkom stave plastické a pri zohrievaní v uzatvorenej skúmavke strácajú vodu. Na určenie jednotlivých minerálov skupiny kaolinitu sú potrebné špeciálne optické metódy</a:t>
            </a:r>
          </a:p>
          <a:p>
            <a:pPr>
              <a:buClr>
                <a:schemeClr val="tx2">
                  <a:lumMod val="75000"/>
                </a:schemeClr>
              </a:buClr>
            </a:pPr>
            <a:r>
              <a:rPr lang="sk-SK" sz="1400" b="1" dirty="0" err="1"/>
              <a:t>Halloyzit</a:t>
            </a:r>
            <a:r>
              <a:rPr lang="sk-SK" sz="1400" dirty="0"/>
              <a:t> je minerál kryštalizujúci v </a:t>
            </a:r>
            <a:r>
              <a:rPr lang="sk-SK" sz="1400" dirty="0" err="1"/>
              <a:t>monoklinickej</a:t>
            </a:r>
            <a:r>
              <a:rPr lang="sk-SK" sz="1400" dirty="0"/>
              <a:t> sústave, chemicky zásaditý kremičitan hlinitý - Al2Si2O5(OH)4</a:t>
            </a:r>
          </a:p>
          <a:p>
            <a:pPr>
              <a:buClr>
                <a:schemeClr val="tx2">
                  <a:lumMod val="75000"/>
                </a:schemeClr>
              </a:buClr>
            </a:pPr>
            <a:endParaRPr lang="sk-SK" sz="1400" dirty="0"/>
          </a:p>
        </p:txBody>
      </p:sp>
      <p:pic>
        <p:nvPicPr>
          <p:cNvPr id="3" name="Zástupný objekt pre obsah 1">
            <a:extLst>
              <a:ext uri="{FF2B5EF4-FFF2-40B4-BE49-F238E27FC236}">
                <a16:creationId xmlns:a16="http://schemas.microsoft.com/office/drawing/2014/main" id="{3F9EE577-9772-9A9D-D7EF-E1E6427FA48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8653607" y="0"/>
            <a:ext cx="3524589" cy="2953265"/>
          </a:xfrm>
          <a:prstGeom prst="rect">
            <a:avLst/>
          </a:prstGeom>
        </p:spPr>
      </p:pic>
      <p:pic>
        <p:nvPicPr>
          <p:cNvPr id="4" name="Obrázok 4">
            <a:extLst>
              <a:ext uri="{FF2B5EF4-FFF2-40B4-BE49-F238E27FC236}">
                <a16:creationId xmlns:a16="http://schemas.microsoft.com/office/drawing/2014/main" id="{DF44DB4F-F974-66A0-C792-81DB2168CC81}"/>
              </a:ext>
            </a:extLst>
          </p:cNvPr>
          <p:cNvPicPr>
            <a:picLocks noChangeAspect="1"/>
          </p:cNvPicPr>
          <p:nvPr/>
        </p:nvPicPr>
        <p:blipFill rotWithShape="1">
          <a:blip r:embed="rId3">
            <a:extLst>
              <a:ext uri="{28A0092B-C50C-407E-A947-70E740481C1C}">
                <a14:useLocalDpi xmlns:a14="http://schemas.microsoft.com/office/drawing/2010/main" val="0"/>
              </a:ext>
            </a:extLst>
          </a:blip>
          <a:srcRect r="24072"/>
          <a:stretch/>
        </p:blipFill>
        <p:spPr bwMode="auto">
          <a:xfrm>
            <a:off x="8788344" y="3429000"/>
            <a:ext cx="3291026" cy="2953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2F8FDDEF-1BF3-8E4C-9777-26325BDD47E2}"/>
              </a:ext>
            </a:extLst>
          </p:cNvPr>
          <p:cNvSpPr/>
          <p:nvPr/>
        </p:nvSpPr>
        <p:spPr>
          <a:xfrm>
            <a:off x="11816483" y="5764427"/>
            <a:ext cx="375517" cy="61783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graphicFrame>
        <p:nvGraphicFramePr>
          <p:cNvPr id="6" name="Object 7">
            <a:extLst>
              <a:ext uri="{FF2B5EF4-FFF2-40B4-BE49-F238E27FC236}">
                <a16:creationId xmlns:a16="http://schemas.microsoft.com/office/drawing/2014/main" id="{5066F907-2CBD-AC8F-324C-C32A2D3B83FB}"/>
              </a:ext>
            </a:extLst>
          </p:cNvPr>
          <p:cNvGraphicFramePr>
            <a:graphicFrameLocks noChangeAspect="1"/>
          </p:cNvGraphicFramePr>
          <p:nvPr>
            <p:extLst>
              <p:ext uri="{D42A27DB-BD31-4B8C-83A1-F6EECF244321}">
                <p14:modId xmlns:p14="http://schemas.microsoft.com/office/powerpoint/2010/main" val="3632165722"/>
              </p:ext>
            </p:extLst>
          </p:nvPr>
        </p:nvGraphicFramePr>
        <p:xfrm>
          <a:off x="5811908" y="735173"/>
          <a:ext cx="2841699" cy="2360141"/>
        </p:xfrm>
        <a:graphic>
          <a:graphicData uri="http://schemas.openxmlformats.org/presentationml/2006/ole">
            <mc:AlternateContent xmlns:mc="http://schemas.openxmlformats.org/markup-compatibility/2006">
              <mc:Choice xmlns:v="urn:schemas-microsoft-com:vml" Requires="v">
                <p:oleObj name="CorelPhotoPaint.Image.8" r:id="rId4" imgW="4571429" imgH="3796825" progId="CorelPhotoPaint.Image.8">
                  <p:embed/>
                </p:oleObj>
              </mc:Choice>
              <mc:Fallback>
                <p:oleObj name="CorelPhotoPaint.Image.8" r:id="rId4" imgW="4571429" imgH="3796825" progId="CorelPhotoPaint.Image.8">
                  <p:embed/>
                  <p:pic>
                    <p:nvPicPr>
                      <p:cNvPr id="34819" name="Object 7">
                        <a:extLst>
                          <a:ext uri="{FF2B5EF4-FFF2-40B4-BE49-F238E27FC236}">
                            <a16:creationId xmlns:a16="http://schemas.microsoft.com/office/drawing/2014/main" id="{7E242600-1CAD-48DC-0AFE-A4C7BB76A9EB}"/>
                          </a:ext>
                        </a:extLst>
                      </p:cNvPr>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11908" y="735173"/>
                        <a:ext cx="2841699" cy="2360141"/>
                      </a:xfrm>
                      <a:prstGeom prst="rect">
                        <a:avLst/>
                      </a:prstGeom>
                      <a:noFill/>
                      <a:ln>
                        <a:noFill/>
                      </a:ln>
                    </p:spPr>
                  </p:pic>
                </p:oleObj>
              </mc:Fallback>
            </mc:AlternateContent>
          </a:graphicData>
        </a:graphic>
      </p:graphicFrame>
      <p:graphicFrame>
        <p:nvGraphicFramePr>
          <p:cNvPr id="8" name="Object 9">
            <a:extLst>
              <a:ext uri="{FF2B5EF4-FFF2-40B4-BE49-F238E27FC236}">
                <a16:creationId xmlns:a16="http://schemas.microsoft.com/office/drawing/2014/main" id="{410F5CC6-DC28-62D4-82CF-5D2E8B2E674E}"/>
              </a:ext>
            </a:extLst>
          </p:cNvPr>
          <p:cNvGraphicFramePr>
            <a:graphicFrameLocks noChangeAspect="1"/>
          </p:cNvGraphicFramePr>
          <p:nvPr>
            <p:extLst>
              <p:ext uri="{D42A27DB-BD31-4B8C-83A1-F6EECF244321}">
                <p14:modId xmlns:p14="http://schemas.microsoft.com/office/powerpoint/2010/main" val="2497981971"/>
              </p:ext>
            </p:extLst>
          </p:nvPr>
        </p:nvGraphicFramePr>
        <p:xfrm>
          <a:off x="5820033" y="4517958"/>
          <a:ext cx="2880403" cy="2088292"/>
        </p:xfrm>
        <a:graphic>
          <a:graphicData uri="http://schemas.openxmlformats.org/presentationml/2006/ole">
            <mc:AlternateContent xmlns:mc="http://schemas.openxmlformats.org/markup-compatibility/2006">
              <mc:Choice xmlns:v="urn:schemas-microsoft-com:vml" Requires="v">
                <p:oleObj name="CorelPhotoPaint.Image.8" r:id="rId6" imgW="1904762" imgH="2844444" progId="CorelPhotoPaint.Image.8">
                  <p:embed/>
                </p:oleObj>
              </mc:Choice>
              <mc:Fallback>
                <p:oleObj name="CorelPhotoPaint.Image.8" r:id="rId6" imgW="1904762" imgH="2844444" progId="CorelPhotoPaint.Image.8">
                  <p:embed/>
                  <p:pic>
                    <p:nvPicPr>
                      <p:cNvPr id="36869" name="Object 9">
                        <a:extLst>
                          <a:ext uri="{FF2B5EF4-FFF2-40B4-BE49-F238E27FC236}">
                            <a16:creationId xmlns:a16="http://schemas.microsoft.com/office/drawing/2014/main" id="{70F237A2-FAC1-626C-FA8F-DD0E42B6575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20033" y="4517958"/>
                        <a:ext cx="2880403" cy="2088292"/>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24783426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0B15B7-8527-2C7A-78D6-389D1D94815E}"/>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A12B5707-5AFD-B710-A243-F9C7CE81E95D}"/>
              </a:ext>
            </a:extLst>
          </p:cNvPr>
          <p:cNvSpPr>
            <a:spLocks noGrp="1"/>
          </p:cNvSpPr>
          <p:nvPr>
            <p:ph type="title"/>
          </p:nvPr>
        </p:nvSpPr>
        <p:spPr>
          <a:xfrm>
            <a:off x="391297" y="251750"/>
            <a:ext cx="10119674" cy="694812"/>
          </a:xfrm>
        </p:spPr>
        <p:txBody>
          <a:bodyPr>
            <a:normAutofit/>
          </a:bodyPr>
          <a:lstStyle/>
          <a:p>
            <a:r>
              <a:rPr lang="sk-SK" sz="3200" b="1" dirty="0"/>
              <a:t>Ílové minerály</a:t>
            </a:r>
            <a:endParaRPr lang="fr-FR" sz="3200" b="1" dirty="0"/>
          </a:p>
        </p:txBody>
      </p:sp>
      <p:sp>
        <p:nvSpPr>
          <p:cNvPr id="7" name="Zástupný objekt pre obsah 2">
            <a:extLst>
              <a:ext uri="{FF2B5EF4-FFF2-40B4-BE49-F238E27FC236}">
                <a16:creationId xmlns:a16="http://schemas.microsoft.com/office/drawing/2014/main" id="{CB6C7B72-4681-290C-3D1E-FEBA1F1FA8FF}"/>
              </a:ext>
            </a:extLst>
          </p:cNvPr>
          <p:cNvSpPr>
            <a:spLocks noGrp="1"/>
          </p:cNvSpPr>
          <p:nvPr>
            <p:ph idx="1"/>
          </p:nvPr>
        </p:nvSpPr>
        <p:spPr>
          <a:xfrm>
            <a:off x="391298" y="946562"/>
            <a:ext cx="4819567" cy="5661210"/>
          </a:xfrm>
        </p:spPr>
        <p:txBody>
          <a:bodyPr>
            <a:noAutofit/>
          </a:bodyPr>
          <a:lstStyle/>
          <a:p>
            <a:pPr>
              <a:buClr>
                <a:schemeClr val="tx2">
                  <a:lumMod val="75000"/>
                </a:schemeClr>
              </a:buClr>
            </a:pPr>
            <a:r>
              <a:rPr lang="sk-SK" sz="1400" b="1" dirty="0"/>
              <a:t>Skupina </a:t>
            </a:r>
            <a:r>
              <a:rPr lang="sk-SK" sz="1400" b="1" dirty="0" err="1"/>
              <a:t>smektitu</a:t>
            </a:r>
            <a:r>
              <a:rPr lang="sk-SK" sz="1400" b="1" dirty="0"/>
              <a:t> </a:t>
            </a:r>
            <a:r>
              <a:rPr lang="sk-SK" sz="1400" dirty="0"/>
              <a:t>s veľmi kolísavým zložením v dôsledku izomorfnej substitúcie. Do tejto skupiny patrí viacero nerastov. Najvýznamnejšie z nich sú </a:t>
            </a:r>
            <a:r>
              <a:rPr lang="sk-SK" sz="1400" dirty="0" err="1"/>
              <a:t>montmorillonit</a:t>
            </a:r>
            <a:r>
              <a:rPr lang="sk-SK" sz="1400" dirty="0"/>
              <a:t>, </a:t>
            </a:r>
            <a:r>
              <a:rPr lang="sk-SK" sz="1400" dirty="0" err="1"/>
              <a:t>beidellit</a:t>
            </a:r>
            <a:r>
              <a:rPr lang="sk-SK" sz="1400" dirty="0"/>
              <a:t> a </a:t>
            </a:r>
            <a:r>
              <a:rPr lang="sk-SK" sz="1400" dirty="0" err="1"/>
              <a:t>nontronit</a:t>
            </a:r>
            <a:r>
              <a:rPr lang="sk-SK" sz="1400" dirty="0"/>
              <a:t>. Vzhľadom na malé väzbové sily medzi elementárnymi vrstvami môžu </a:t>
            </a:r>
            <a:r>
              <a:rPr lang="sk-SK" sz="1400" dirty="0" err="1"/>
              <a:t>smektity</a:t>
            </a:r>
            <a:r>
              <a:rPr lang="sk-SK" sz="1400" dirty="0"/>
              <a:t> napučiavať, lebo </a:t>
            </a:r>
            <a:r>
              <a:rPr lang="sk-SK" sz="1400" dirty="0" err="1"/>
              <a:t>medzipriestory</a:t>
            </a:r>
            <a:r>
              <a:rPr lang="sk-SK" sz="1400" dirty="0"/>
              <a:t> sú prístupné pre zabudovanie katiónov a polárnych molekúl kvapalín</a:t>
            </a:r>
          </a:p>
          <a:p>
            <a:pPr>
              <a:buClr>
                <a:schemeClr val="tx2">
                  <a:lumMod val="75000"/>
                </a:schemeClr>
              </a:buClr>
            </a:pPr>
            <a:r>
              <a:rPr lang="sk-SK" sz="1400" b="1" dirty="0" err="1"/>
              <a:t>Montmorillonit</a:t>
            </a:r>
            <a:r>
              <a:rPr lang="sk-SK" sz="1400" b="1" dirty="0"/>
              <a:t> </a:t>
            </a:r>
            <a:r>
              <a:rPr lang="sk-SK" sz="1400" dirty="0"/>
              <a:t>je minerál kryštalizujúci v </a:t>
            </a:r>
            <a:r>
              <a:rPr lang="sk-SK" sz="1400" dirty="0" err="1"/>
              <a:t>monoklinickej</a:t>
            </a:r>
            <a:r>
              <a:rPr lang="sk-SK" sz="1400" dirty="0"/>
              <a:t> sústave, chemicky hydratovaný zásaditý kremičitan sodíka, vápnika, horčíka a hliníka - (</a:t>
            </a:r>
            <a:r>
              <a:rPr lang="sk-SK" sz="1400" dirty="0" err="1"/>
              <a:t>Na,Ca</a:t>
            </a:r>
            <a:r>
              <a:rPr lang="sk-SK" sz="1400" dirty="0"/>
              <a:t>)0,3(</a:t>
            </a:r>
            <a:r>
              <a:rPr lang="sk-SK" sz="1400" dirty="0" err="1"/>
              <a:t>Al,Mg</a:t>
            </a:r>
            <a:r>
              <a:rPr lang="sk-SK" sz="1400" dirty="0"/>
              <a:t>)2Si4O10(OH)2·nH2O. Patrí do skupiny </a:t>
            </a:r>
            <a:r>
              <a:rPr lang="sk-SK" sz="1400" dirty="0" err="1"/>
              <a:t>smektitu</a:t>
            </a:r>
            <a:r>
              <a:rPr lang="sk-SK" sz="1400" dirty="0"/>
              <a:t> (ílových minerálov)</a:t>
            </a:r>
          </a:p>
          <a:p>
            <a:pPr>
              <a:buClr>
                <a:schemeClr val="tx2">
                  <a:lumMod val="75000"/>
                </a:schemeClr>
              </a:buClr>
            </a:pPr>
            <a:r>
              <a:rPr lang="sk-SK" sz="1400" dirty="0" err="1"/>
              <a:t>Montmorillonit</a:t>
            </a:r>
            <a:r>
              <a:rPr lang="sk-SK" sz="1400" dirty="0"/>
              <a:t> sa vyskytuje v kompaktnej podobe, kusový, zrnitý alebo drobivý. Má bielu, sivobielu, žltkastú alebo hnedastú farbu. Vryp </a:t>
            </a:r>
            <a:r>
              <a:rPr lang="sk-SK" sz="1400" dirty="0" err="1"/>
              <a:t>montmorillonitu</a:t>
            </a:r>
            <a:r>
              <a:rPr lang="sk-SK" sz="1400" dirty="0"/>
              <a:t> je biely. Kusový </a:t>
            </a:r>
            <a:r>
              <a:rPr lang="sk-SK" sz="1400" dirty="0" err="1"/>
              <a:t>montmorillonit</a:t>
            </a:r>
            <a:r>
              <a:rPr lang="sk-SK" sz="1400" dirty="0"/>
              <a:t> je nepriehľadný minerál s matným leskom. Na dotyk býva takmer mastný. Vzniká hlavne v íloch, sopečných tufoch. Je hlavnou súčasťou tzv. </a:t>
            </a:r>
            <a:r>
              <a:rPr lang="sk-SK" sz="1400" dirty="0" err="1"/>
              <a:t>bentonitových</a:t>
            </a:r>
            <a:r>
              <a:rPr lang="sk-SK" sz="1400" dirty="0"/>
              <a:t> ílov. </a:t>
            </a:r>
            <a:r>
              <a:rPr lang="sk-SK" sz="1400" dirty="0" err="1"/>
              <a:t>Montmorillonit</a:t>
            </a:r>
            <a:r>
              <a:rPr lang="sk-SK" sz="1400" dirty="0"/>
              <a:t> má schopnosť až niekoľkonásobne zväčšiť svoj objem prijímaním vody</a:t>
            </a:r>
          </a:p>
        </p:txBody>
      </p:sp>
      <p:sp>
        <p:nvSpPr>
          <p:cNvPr id="5" name="Rectangle 4">
            <a:extLst>
              <a:ext uri="{FF2B5EF4-FFF2-40B4-BE49-F238E27FC236}">
                <a16:creationId xmlns:a16="http://schemas.microsoft.com/office/drawing/2014/main" id="{77218923-718C-A8C1-1D91-CB79417F06A0}"/>
              </a:ext>
            </a:extLst>
          </p:cNvPr>
          <p:cNvSpPr/>
          <p:nvPr/>
        </p:nvSpPr>
        <p:spPr>
          <a:xfrm>
            <a:off x="11816483" y="5764427"/>
            <a:ext cx="375517" cy="61783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graphicFrame>
        <p:nvGraphicFramePr>
          <p:cNvPr id="9" name="Object 7">
            <a:extLst>
              <a:ext uri="{FF2B5EF4-FFF2-40B4-BE49-F238E27FC236}">
                <a16:creationId xmlns:a16="http://schemas.microsoft.com/office/drawing/2014/main" id="{9A1157AD-83A2-6154-2D31-2081522290A0}"/>
              </a:ext>
            </a:extLst>
          </p:cNvPr>
          <p:cNvGraphicFramePr>
            <a:graphicFrameLocks noChangeAspect="1"/>
          </p:cNvGraphicFramePr>
          <p:nvPr>
            <p:extLst>
              <p:ext uri="{D42A27DB-BD31-4B8C-83A1-F6EECF244321}">
                <p14:modId xmlns:p14="http://schemas.microsoft.com/office/powerpoint/2010/main" val="4031304568"/>
              </p:ext>
            </p:extLst>
          </p:nvPr>
        </p:nvGraphicFramePr>
        <p:xfrm>
          <a:off x="5908580" y="1489085"/>
          <a:ext cx="7778588" cy="4576163"/>
        </p:xfrm>
        <a:graphic>
          <a:graphicData uri="http://schemas.openxmlformats.org/presentationml/2006/ole">
            <mc:AlternateContent xmlns:mc="http://schemas.openxmlformats.org/markup-compatibility/2006">
              <mc:Choice xmlns:v="urn:schemas-microsoft-com:vml" Requires="v">
                <p:oleObj name="CorelPhotoPaint.Image.8" r:id="rId2" imgW="4317460" imgH="2539683" progId="CorelPhotoPaint.Image.8">
                  <p:embed/>
                </p:oleObj>
              </mc:Choice>
              <mc:Fallback>
                <p:oleObj name="CorelPhotoPaint.Image.8" r:id="rId2" imgW="4317460" imgH="2539683" progId="CorelPhotoPaint.Image.8">
                  <p:embed/>
                  <p:pic>
                    <p:nvPicPr>
                      <p:cNvPr id="9" name="Object 7">
                        <a:extLst>
                          <a:ext uri="{FF2B5EF4-FFF2-40B4-BE49-F238E27FC236}">
                            <a16:creationId xmlns:a16="http://schemas.microsoft.com/office/drawing/2014/main" id="{EFA0D0D2-EB8F-15B5-C218-85A8961C2134}"/>
                          </a:ext>
                        </a:extLst>
                      </p:cNvPr>
                      <p:cNvPicPr>
                        <a:picLocks noGrp="1"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08580" y="1489085"/>
                        <a:ext cx="7778588" cy="4576163"/>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22370587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33983F-40CB-CBC5-8C8B-E792E6464B38}"/>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5B836EF2-2B6E-B0B2-E2AF-21EE196B3B5C}"/>
              </a:ext>
            </a:extLst>
          </p:cNvPr>
          <p:cNvSpPr>
            <a:spLocks noGrp="1"/>
          </p:cNvSpPr>
          <p:nvPr>
            <p:ph type="title"/>
          </p:nvPr>
        </p:nvSpPr>
        <p:spPr>
          <a:xfrm>
            <a:off x="391297" y="251750"/>
            <a:ext cx="10119674" cy="694812"/>
          </a:xfrm>
        </p:spPr>
        <p:txBody>
          <a:bodyPr>
            <a:normAutofit/>
          </a:bodyPr>
          <a:lstStyle/>
          <a:p>
            <a:r>
              <a:rPr lang="sk-SK" sz="3200" b="1" dirty="0"/>
              <a:t>Ílové minerály</a:t>
            </a:r>
            <a:endParaRPr lang="fr-FR" sz="3200" b="1" dirty="0"/>
          </a:p>
        </p:txBody>
      </p:sp>
      <p:sp>
        <p:nvSpPr>
          <p:cNvPr id="7" name="Zástupný objekt pre obsah 2">
            <a:extLst>
              <a:ext uri="{FF2B5EF4-FFF2-40B4-BE49-F238E27FC236}">
                <a16:creationId xmlns:a16="http://schemas.microsoft.com/office/drawing/2014/main" id="{9B2F8435-214A-61AE-D34B-52F776AE5E9B}"/>
              </a:ext>
            </a:extLst>
          </p:cNvPr>
          <p:cNvSpPr>
            <a:spLocks noGrp="1"/>
          </p:cNvSpPr>
          <p:nvPr>
            <p:ph idx="1"/>
          </p:nvPr>
        </p:nvSpPr>
        <p:spPr>
          <a:xfrm>
            <a:off x="391299" y="1470454"/>
            <a:ext cx="5416378" cy="5137318"/>
          </a:xfrm>
        </p:spPr>
        <p:txBody>
          <a:bodyPr>
            <a:noAutofit/>
          </a:bodyPr>
          <a:lstStyle/>
          <a:p>
            <a:pPr>
              <a:buClr>
                <a:schemeClr val="tx2">
                  <a:lumMod val="75000"/>
                </a:schemeClr>
              </a:buClr>
            </a:pPr>
            <a:r>
              <a:rPr lang="sk-SK" sz="1400" b="1" dirty="0" err="1"/>
              <a:t>Nontronit</a:t>
            </a:r>
            <a:r>
              <a:rPr lang="sk-SK" sz="1400" dirty="0"/>
              <a:t> je minerál kryštalizujúci v </a:t>
            </a:r>
            <a:r>
              <a:rPr lang="sk-SK" sz="1400" dirty="0" err="1"/>
              <a:t>monoklinickej</a:t>
            </a:r>
            <a:r>
              <a:rPr lang="sk-SK" sz="1400" dirty="0"/>
              <a:t> sústave, chemicky zložitý kremičitan vápenato-železitý - (Ca0,5,Na)0,3Fe3+2(</a:t>
            </a:r>
            <a:r>
              <a:rPr lang="sk-SK" sz="1400" dirty="0" err="1"/>
              <a:t>Si,Al</a:t>
            </a:r>
            <a:r>
              <a:rPr lang="sk-SK" sz="1400" dirty="0"/>
              <a:t>)4O10(OH)2·nH2O, patriaci do skupiny ílových minerálov</a:t>
            </a:r>
          </a:p>
          <a:p>
            <a:pPr>
              <a:buClr>
                <a:schemeClr val="tx2">
                  <a:lumMod val="75000"/>
                </a:schemeClr>
              </a:buClr>
            </a:pPr>
            <a:r>
              <a:rPr lang="sk-SK" sz="1400" dirty="0"/>
              <a:t>Vytvára najčastejšie zemité, </a:t>
            </a:r>
            <a:r>
              <a:rPr lang="sk-SK" sz="1400" dirty="0" err="1"/>
              <a:t>skrytokryštalické</a:t>
            </a:r>
            <a:r>
              <a:rPr lang="sk-SK" sz="1400" dirty="0"/>
              <a:t> agregáty, zriedkavejšie sa vyskytuje v celistvých masách. Má zelenú, žltozelenú alebo hnedozelenú farbu, vryp </a:t>
            </a:r>
            <a:r>
              <a:rPr lang="sk-SK" sz="1400" dirty="0" err="1"/>
              <a:t>nontronitu</a:t>
            </a:r>
            <a:r>
              <a:rPr lang="sk-SK" sz="1400" dirty="0"/>
              <a:t> je svetlozelený. Lesk kyprých odrôd je matný, celistvé masy majú lesk voskový. </a:t>
            </a:r>
            <a:r>
              <a:rPr lang="sk-SK" sz="1400" dirty="0" err="1"/>
              <a:t>Nontronit</a:t>
            </a:r>
            <a:r>
              <a:rPr lang="sk-SK" sz="1400" dirty="0"/>
              <a:t> vzniká pri exogénnych pochodoch pri vetraní hornín bohatých na železo a horčík, najmä </a:t>
            </a:r>
            <a:r>
              <a:rPr lang="sk-SK" sz="1400" dirty="0" err="1"/>
              <a:t>vyvrelých</a:t>
            </a:r>
            <a:r>
              <a:rPr lang="sk-SK" sz="1400" dirty="0"/>
              <a:t> hornín. V produktoch zvetrania môžeme predpokladať prítomnosť </a:t>
            </a:r>
            <a:r>
              <a:rPr lang="sk-SK" sz="1400" dirty="0" err="1"/>
              <a:t>nontonitu</a:t>
            </a:r>
            <a:r>
              <a:rPr lang="sk-SK" sz="1400" dirty="0"/>
              <a:t> podľa zemitých agregátov </a:t>
            </a:r>
            <a:r>
              <a:rPr lang="sk-SK" sz="1400" dirty="0" err="1"/>
              <a:t>zelenkavožltej</a:t>
            </a:r>
            <a:r>
              <a:rPr lang="sk-SK" sz="1400" dirty="0"/>
              <a:t> alebo zelenej farby. Rozkladá sa v kyseline chlorovodíkovej a zanecháva rôsolovitý zvyšok</a:t>
            </a:r>
          </a:p>
        </p:txBody>
      </p:sp>
      <p:sp>
        <p:nvSpPr>
          <p:cNvPr id="5" name="Rectangle 4">
            <a:extLst>
              <a:ext uri="{FF2B5EF4-FFF2-40B4-BE49-F238E27FC236}">
                <a16:creationId xmlns:a16="http://schemas.microsoft.com/office/drawing/2014/main" id="{3F5462CF-B2DE-4DAF-FBA6-EADCA52ACB3F}"/>
              </a:ext>
            </a:extLst>
          </p:cNvPr>
          <p:cNvSpPr/>
          <p:nvPr/>
        </p:nvSpPr>
        <p:spPr>
          <a:xfrm>
            <a:off x="11816483" y="5764427"/>
            <a:ext cx="375517" cy="61783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graphicFrame>
        <p:nvGraphicFramePr>
          <p:cNvPr id="10" name="Object 3">
            <a:extLst>
              <a:ext uri="{FF2B5EF4-FFF2-40B4-BE49-F238E27FC236}">
                <a16:creationId xmlns:a16="http://schemas.microsoft.com/office/drawing/2014/main" id="{718877AE-9B14-3F09-639B-4AC82549B3BF}"/>
              </a:ext>
            </a:extLst>
          </p:cNvPr>
          <p:cNvGraphicFramePr>
            <a:graphicFrameLocks noChangeAspect="1"/>
          </p:cNvGraphicFramePr>
          <p:nvPr>
            <p:extLst>
              <p:ext uri="{D42A27DB-BD31-4B8C-83A1-F6EECF244321}">
                <p14:modId xmlns:p14="http://schemas.microsoft.com/office/powerpoint/2010/main" val="3985092039"/>
              </p:ext>
            </p:extLst>
          </p:nvPr>
        </p:nvGraphicFramePr>
        <p:xfrm>
          <a:off x="5762369" y="1641374"/>
          <a:ext cx="7299612" cy="4293973"/>
        </p:xfrm>
        <a:graphic>
          <a:graphicData uri="http://schemas.openxmlformats.org/presentationml/2006/ole">
            <mc:AlternateContent xmlns:mc="http://schemas.openxmlformats.org/markup-compatibility/2006">
              <mc:Choice xmlns:v="urn:schemas-microsoft-com:vml" Requires="v">
                <p:oleObj name="CorelPhotoPaint.Image.8" r:id="rId2" imgW="4317460" imgH="2539683" progId="CorelPhotoPaint.Image.8">
                  <p:embed/>
                </p:oleObj>
              </mc:Choice>
              <mc:Fallback>
                <p:oleObj name="CorelPhotoPaint.Image.8" r:id="rId2" imgW="4317460" imgH="2539683" progId="CorelPhotoPaint.Image.8">
                  <p:embed/>
                  <p:pic>
                    <p:nvPicPr>
                      <p:cNvPr id="44035" name="Object 3">
                        <a:extLst>
                          <a:ext uri="{FF2B5EF4-FFF2-40B4-BE49-F238E27FC236}">
                            <a16:creationId xmlns:a16="http://schemas.microsoft.com/office/drawing/2014/main" id="{0D4BB50E-6400-292F-E3E9-447FC5B1E82F}"/>
                          </a:ext>
                        </a:extLst>
                      </p:cNvPr>
                      <p:cNvPicPr>
                        <a:picLocks noGrp="1"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62369" y="1641374"/>
                        <a:ext cx="7299612" cy="4293973"/>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414558587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B322A3-6C1A-D389-743B-2EA9520D2140}"/>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5B4A9C64-A775-39A9-3BD4-A74AC2B0EF7C}"/>
              </a:ext>
            </a:extLst>
          </p:cNvPr>
          <p:cNvSpPr>
            <a:spLocks noGrp="1"/>
          </p:cNvSpPr>
          <p:nvPr>
            <p:ph type="title"/>
          </p:nvPr>
        </p:nvSpPr>
        <p:spPr>
          <a:xfrm>
            <a:off x="391297" y="251750"/>
            <a:ext cx="10119674" cy="694812"/>
          </a:xfrm>
        </p:spPr>
        <p:txBody>
          <a:bodyPr>
            <a:normAutofit/>
          </a:bodyPr>
          <a:lstStyle/>
          <a:p>
            <a:r>
              <a:rPr lang="sk-SK" sz="3200" b="1" dirty="0"/>
              <a:t>Vlastnosti pôdy </a:t>
            </a:r>
            <a:endParaRPr lang="fr-FR" sz="3200" b="1" dirty="0"/>
          </a:p>
        </p:txBody>
      </p:sp>
      <p:sp>
        <p:nvSpPr>
          <p:cNvPr id="7" name="Zástupný objekt pre obsah 2">
            <a:extLst>
              <a:ext uri="{FF2B5EF4-FFF2-40B4-BE49-F238E27FC236}">
                <a16:creationId xmlns:a16="http://schemas.microsoft.com/office/drawing/2014/main" id="{681AA592-8702-ADB3-51A7-47A97BC98F21}"/>
              </a:ext>
            </a:extLst>
          </p:cNvPr>
          <p:cNvSpPr>
            <a:spLocks noGrp="1"/>
          </p:cNvSpPr>
          <p:nvPr>
            <p:ph idx="1"/>
          </p:nvPr>
        </p:nvSpPr>
        <p:spPr>
          <a:xfrm>
            <a:off x="391297" y="946562"/>
            <a:ext cx="7887729" cy="5661210"/>
          </a:xfrm>
        </p:spPr>
        <p:txBody>
          <a:bodyPr>
            <a:noAutofit/>
          </a:bodyPr>
          <a:lstStyle/>
          <a:p>
            <a:pPr>
              <a:lnSpc>
                <a:spcPct val="150000"/>
              </a:lnSpc>
              <a:buClr>
                <a:schemeClr val="tx2">
                  <a:lumMod val="75000"/>
                </a:schemeClr>
              </a:buClr>
            </a:pPr>
            <a:r>
              <a:rPr lang="sk-SK" sz="1200" b="1" dirty="0"/>
              <a:t>Pevná fáza pôdy </a:t>
            </a:r>
            <a:r>
              <a:rPr lang="sk-SK" sz="1200" dirty="0"/>
              <a:t>sa skladá z </a:t>
            </a:r>
            <a:r>
              <a:rPr lang="sk-SK" sz="1200" b="1" dirty="0"/>
              <a:t>elementárnych častíc </a:t>
            </a:r>
            <a:r>
              <a:rPr lang="sk-SK" sz="1200" dirty="0"/>
              <a:t>(zŕn, granúl), </a:t>
            </a:r>
            <a:r>
              <a:rPr lang="sk-SK" sz="1200" b="1" dirty="0"/>
              <a:t>rôznej veľkosti </a:t>
            </a:r>
            <a:r>
              <a:rPr lang="sk-SK" sz="1200" dirty="0"/>
              <a:t>(kamene, štrk, piesok, prach, íl, a koloidy), ktoré spolu tvoria </a:t>
            </a:r>
            <a:r>
              <a:rPr lang="sk-SK" sz="1200" dirty="0" err="1"/>
              <a:t>polydisperzný</a:t>
            </a:r>
            <a:r>
              <a:rPr lang="sk-SK" sz="1200" dirty="0"/>
              <a:t> systém rôzneho mineralogického aj chemického zloženia</a:t>
            </a:r>
          </a:p>
          <a:p>
            <a:pPr>
              <a:lnSpc>
                <a:spcPct val="150000"/>
              </a:lnSpc>
              <a:buClr>
                <a:schemeClr val="tx2">
                  <a:lumMod val="75000"/>
                </a:schemeClr>
              </a:buClr>
            </a:pPr>
            <a:r>
              <a:rPr lang="sk-SK" sz="1200" b="1" dirty="0"/>
              <a:t>Jednotlivé častice podobných rozmerov </a:t>
            </a:r>
            <a:r>
              <a:rPr lang="sk-SK" sz="1200" dirty="0"/>
              <a:t>nazývame </a:t>
            </a:r>
            <a:r>
              <a:rPr lang="sk-SK" sz="1200" b="1" dirty="0"/>
              <a:t>frakciami</a:t>
            </a:r>
            <a:r>
              <a:rPr lang="sk-SK" sz="1200" dirty="0"/>
              <a:t>, alebo kategóriami </a:t>
            </a:r>
            <a:r>
              <a:rPr lang="sk-SK" sz="1200" dirty="0" err="1"/>
              <a:t>zrnitostného</a:t>
            </a:r>
            <a:r>
              <a:rPr lang="sk-SK" sz="1200" dirty="0"/>
              <a:t> zloženia. Množstvo rôznych častíc sa v pôde nachádza vo forme zhlukov (agregáty, hrudky). Spojovaním elementárnych častíc rôznymi tmeliacimi látkami dochádza k vytváraniu pôdnych agregátov</a:t>
            </a:r>
          </a:p>
          <a:p>
            <a:pPr>
              <a:lnSpc>
                <a:spcPct val="150000"/>
              </a:lnSpc>
              <a:buClr>
                <a:schemeClr val="tx2">
                  <a:lumMod val="75000"/>
                </a:schemeClr>
              </a:buClr>
            </a:pPr>
            <a:r>
              <a:rPr lang="sk-SK" sz="1200" b="1" dirty="0"/>
              <a:t>Triedenie zemín a pôd podľa zrnitosti </a:t>
            </a:r>
            <a:r>
              <a:rPr lang="sk-SK" sz="1200" dirty="0"/>
              <a:t>patrí medzi </a:t>
            </a:r>
            <a:r>
              <a:rPr lang="sk-SK" sz="1200" b="1" dirty="0"/>
              <a:t>najstaršie klasifikačné systémy pôdy</a:t>
            </a:r>
            <a:r>
              <a:rPr lang="sk-SK" sz="1200" dirty="0"/>
              <a:t>. Je založené na stanovení podielu frakcií rôznej veľkosti a posúdenia množstva (% zastúpenia) jednej, alebo viacerých kategórií elementárnych častíc. Takéto triedenie pôd podľa </a:t>
            </a:r>
            <a:r>
              <a:rPr lang="sk-SK" sz="1200" dirty="0" err="1"/>
              <a:t>zrnitostného</a:t>
            </a:r>
            <a:r>
              <a:rPr lang="sk-SK" sz="1200" dirty="0"/>
              <a:t> zloženia nám pomáha určiť a vyčleniť pôdny druh ako napr. pôda piesčitá, hlinitá, ílovito-hlinitá, atď. Okrem zrnitosti má veľký vplyv na vyčleňovanie pôdnych druhov obsah CaCO3 a humusu</a:t>
            </a:r>
          </a:p>
          <a:p>
            <a:pPr>
              <a:lnSpc>
                <a:spcPct val="150000"/>
              </a:lnSpc>
              <a:buClr>
                <a:schemeClr val="tx2">
                  <a:lumMod val="75000"/>
                </a:schemeClr>
              </a:buClr>
            </a:pPr>
            <a:r>
              <a:rPr lang="sk-SK" sz="1200" dirty="0"/>
              <a:t>V poľnohospodárskej praxi sa zaužívalo zjednodušené triedenie pôdy podľa zrnitosti na: ťažké, stredné a ľahké</a:t>
            </a:r>
          </a:p>
          <a:p>
            <a:pPr>
              <a:lnSpc>
                <a:spcPct val="150000"/>
              </a:lnSpc>
              <a:buClr>
                <a:schemeClr val="tx2">
                  <a:lumMod val="75000"/>
                </a:schemeClr>
              </a:buClr>
            </a:pPr>
            <a:r>
              <a:rPr lang="sk-SK" sz="1200" dirty="0"/>
              <a:t>Vo svete sa požíva viac klasifikačných systémov. Modernejšiu klasifikáciu možno dosiahnuť podľa </a:t>
            </a:r>
            <a:r>
              <a:rPr lang="sk-SK" sz="1200" b="1" dirty="0"/>
              <a:t>trojuholníkového diagramu</a:t>
            </a:r>
          </a:p>
          <a:p>
            <a:pPr>
              <a:lnSpc>
                <a:spcPct val="150000"/>
              </a:lnSpc>
              <a:buClr>
                <a:schemeClr val="tx2">
                  <a:lumMod val="75000"/>
                </a:schemeClr>
              </a:buClr>
            </a:pPr>
            <a:r>
              <a:rPr lang="sk-SK" sz="1200" b="1" dirty="0"/>
              <a:t>Krivka zrnitosti </a:t>
            </a:r>
            <a:r>
              <a:rPr lang="sk-SK" sz="1200" dirty="0"/>
              <a:t>- </a:t>
            </a:r>
            <a:r>
              <a:rPr lang="sk-SK" sz="1200" dirty="0" err="1"/>
              <a:t>zrnitostné</a:t>
            </a:r>
            <a:r>
              <a:rPr lang="sk-SK" sz="1200" dirty="0"/>
              <a:t> zloženie pôdy charakterizujeme ako zastúpenie jednotlivých frakcií v pôdnej vzorke, vyjadrené v hmotnostných percentách</a:t>
            </a:r>
          </a:p>
        </p:txBody>
      </p:sp>
      <p:pic>
        <p:nvPicPr>
          <p:cNvPr id="5" name="Picture 4">
            <a:extLst>
              <a:ext uri="{FF2B5EF4-FFF2-40B4-BE49-F238E27FC236}">
                <a16:creationId xmlns:a16="http://schemas.microsoft.com/office/drawing/2014/main" id="{2F870A9C-49C5-3EF0-F26E-300FF407A23E}"/>
              </a:ext>
            </a:extLst>
          </p:cNvPr>
          <p:cNvPicPr>
            <a:picLocks noChangeAspect="1"/>
          </p:cNvPicPr>
          <p:nvPr/>
        </p:nvPicPr>
        <p:blipFill>
          <a:blip r:embed="rId2"/>
          <a:stretch>
            <a:fillRect/>
          </a:stretch>
        </p:blipFill>
        <p:spPr>
          <a:xfrm>
            <a:off x="8185904" y="-1"/>
            <a:ext cx="4006096" cy="3503141"/>
          </a:xfrm>
          <a:prstGeom prst="rect">
            <a:avLst/>
          </a:prstGeom>
        </p:spPr>
      </p:pic>
      <p:pic>
        <p:nvPicPr>
          <p:cNvPr id="9" name="Picture 8">
            <a:extLst>
              <a:ext uri="{FF2B5EF4-FFF2-40B4-BE49-F238E27FC236}">
                <a16:creationId xmlns:a16="http://schemas.microsoft.com/office/drawing/2014/main" id="{76A74ECB-D63E-84FE-7F34-7BDD4F43DA30}"/>
              </a:ext>
            </a:extLst>
          </p:cNvPr>
          <p:cNvPicPr>
            <a:picLocks noChangeAspect="1"/>
          </p:cNvPicPr>
          <p:nvPr/>
        </p:nvPicPr>
        <p:blipFill>
          <a:blip r:embed="rId3"/>
          <a:stretch>
            <a:fillRect/>
          </a:stretch>
        </p:blipFill>
        <p:spPr>
          <a:xfrm>
            <a:off x="8119710" y="3630953"/>
            <a:ext cx="4072290" cy="2767576"/>
          </a:xfrm>
          <a:prstGeom prst="rect">
            <a:avLst/>
          </a:prstGeom>
        </p:spPr>
      </p:pic>
    </p:spTree>
    <p:extLst>
      <p:ext uri="{BB962C8B-B14F-4D97-AF65-F5344CB8AC3E}">
        <p14:creationId xmlns:p14="http://schemas.microsoft.com/office/powerpoint/2010/main" val="131639215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CED7C3-30FD-82D8-B2BD-FE5B331C336E}"/>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E78E77CB-8DED-0D5A-3C36-609EB2A94E88}"/>
              </a:ext>
            </a:extLst>
          </p:cNvPr>
          <p:cNvSpPr>
            <a:spLocks noGrp="1"/>
          </p:cNvSpPr>
          <p:nvPr>
            <p:ph type="title"/>
          </p:nvPr>
        </p:nvSpPr>
        <p:spPr>
          <a:xfrm>
            <a:off x="395926" y="273377"/>
            <a:ext cx="10119674" cy="694812"/>
          </a:xfrm>
        </p:spPr>
        <p:txBody>
          <a:bodyPr>
            <a:normAutofit/>
          </a:bodyPr>
          <a:lstStyle/>
          <a:p>
            <a:r>
              <a:rPr lang="sk-SK" sz="3200" b="1" dirty="0"/>
              <a:t>Vlastnosti pôdy</a:t>
            </a:r>
            <a:endParaRPr lang="fr-FR" sz="3200" b="1" dirty="0"/>
          </a:p>
        </p:txBody>
      </p:sp>
      <p:sp>
        <p:nvSpPr>
          <p:cNvPr id="7" name="Zástupný objekt pre obsah 2">
            <a:extLst>
              <a:ext uri="{FF2B5EF4-FFF2-40B4-BE49-F238E27FC236}">
                <a16:creationId xmlns:a16="http://schemas.microsoft.com/office/drawing/2014/main" id="{0183E9D7-9491-BCF8-C90A-0F7FBC5BF907}"/>
              </a:ext>
            </a:extLst>
          </p:cNvPr>
          <p:cNvSpPr>
            <a:spLocks noGrp="1"/>
          </p:cNvSpPr>
          <p:nvPr>
            <p:ph idx="1"/>
          </p:nvPr>
        </p:nvSpPr>
        <p:spPr>
          <a:xfrm>
            <a:off x="304797" y="1082489"/>
            <a:ext cx="10884911" cy="5661210"/>
          </a:xfrm>
        </p:spPr>
        <p:txBody>
          <a:bodyPr>
            <a:noAutofit/>
          </a:bodyPr>
          <a:lstStyle/>
          <a:p>
            <a:pPr>
              <a:lnSpc>
                <a:spcPct val="150000"/>
              </a:lnSpc>
              <a:buClr>
                <a:schemeClr val="tx2">
                  <a:lumMod val="75000"/>
                </a:schemeClr>
              </a:buClr>
            </a:pPr>
            <a:r>
              <a:rPr lang="sk-SK" sz="1400" dirty="0"/>
              <a:t>1.fyzikálne (zrnitosť a štruktúra)</a:t>
            </a:r>
          </a:p>
          <a:p>
            <a:pPr>
              <a:lnSpc>
                <a:spcPct val="150000"/>
              </a:lnSpc>
              <a:buClr>
                <a:schemeClr val="tx2">
                  <a:lumMod val="75000"/>
                </a:schemeClr>
              </a:buClr>
            </a:pPr>
            <a:r>
              <a:rPr lang="sk-SK" sz="1400" dirty="0"/>
              <a:t>2.chemické (reakcia pôdy) </a:t>
            </a:r>
          </a:p>
          <a:p>
            <a:pPr>
              <a:lnSpc>
                <a:spcPct val="150000"/>
              </a:lnSpc>
              <a:buClr>
                <a:schemeClr val="tx2">
                  <a:lumMod val="75000"/>
                </a:schemeClr>
              </a:buClr>
            </a:pPr>
            <a:r>
              <a:rPr lang="sk-SK" sz="1400" dirty="0"/>
              <a:t>3.biologické (úrodnosť)</a:t>
            </a:r>
          </a:p>
          <a:p>
            <a:pPr>
              <a:lnSpc>
                <a:spcPct val="150000"/>
              </a:lnSpc>
              <a:buClr>
                <a:schemeClr val="tx2">
                  <a:lumMod val="75000"/>
                </a:schemeClr>
              </a:buClr>
            </a:pPr>
            <a:endParaRPr lang="sk-SK" sz="1400" dirty="0"/>
          </a:p>
          <a:p>
            <a:pPr>
              <a:lnSpc>
                <a:spcPct val="150000"/>
              </a:lnSpc>
              <a:buClr>
                <a:schemeClr val="tx2">
                  <a:lumMod val="75000"/>
                </a:schemeClr>
              </a:buClr>
            </a:pPr>
            <a:r>
              <a:rPr lang="sk-SK" sz="1400" dirty="0"/>
              <a:t>zrnitosť – veľkosť minerálnych a horninových častíc, častice </a:t>
            </a:r>
            <a:r>
              <a:rPr lang="sk-SK" sz="1400" b="1" dirty="0"/>
              <a:t>väčšie ako 2mm </a:t>
            </a:r>
            <a:r>
              <a:rPr lang="sk-SK" sz="1400" dirty="0"/>
              <a:t>tvoria </a:t>
            </a:r>
            <a:r>
              <a:rPr lang="sk-SK" sz="1400" b="1" dirty="0"/>
              <a:t>skelet</a:t>
            </a:r>
            <a:r>
              <a:rPr lang="sk-SK" sz="1400" dirty="0"/>
              <a:t>, </a:t>
            </a:r>
            <a:r>
              <a:rPr lang="sk-SK" sz="1400" b="1" dirty="0"/>
              <a:t>menšie ako 2mm </a:t>
            </a:r>
            <a:r>
              <a:rPr lang="sk-SK" sz="1400" b="1" dirty="0" err="1"/>
              <a:t>jemnozem</a:t>
            </a:r>
            <a:r>
              <a:rPr lang="sk-SK" sz="1400" b="1" dirty="0"/>
              <a:t> </a:t>
            </a:r>
            <a:r>
              <a:rPr lang="sk-SK" sz="1400" dirty="0"/>
              <a:t>(íl, prach, prachový piesok)</a:t>
            </a:r>
          </a:p>
          <a:p>
            <a:pPr>
              <a:lnSpc>
                <a:spcPct val="150000"/>
              </a:lnSpc>
              <a:buClr>
                <a:schemeClr val="tx2">
                  <a:lumMod val="75000"/>
                </a:schemeClr>
              </a:buClr>
            </a:pPr>
            <a:r>
              <a:rPr lang="sk-SK" sz="1400" b="1" dirty="0"/>
              <a:t>podľa zrnitosti určujeme pôdne druhy </a:t>
            </a:r>
            <a:r>
              <a:rPr lang="sk-SK" sz="1400" dirty="0"/>
              <a:t>– používa sa napr. </a:t>
            </a:r>
            <a:r>
              <a:rPr lang="sk-SK" sz="1400" dirty="0" err="1"/>
              <a:t>Novákova</a:t>
            </a:r>
            <a:r>
              <a:rPr lang="sk-SK" sz="1400" dirty="0"/>
              <a:t> klasifikačná stupnica – podľa obsahu ílových častíc (častice menšie ako 0,01 mm) v pôde rozlišujeme:</a:t>
            </a:r>
          </a:p>
          <a:p>
            <a:pPr>
              <a:lnSpc>
                <a:spcPct val="150000"/>
              </a:lnSpc>
              <a:buClr>
                <a:schemeClr val="tx2">
                  <a:lumMod val="75000"/>
                </a:schemeClr>
              </a:buClr>
            </a:pPr>
            <a:endParaRPr lang="sk-SK" sz="1400" dirty="0"/>
          </a:p>
        </p:txBody>
      </p:sp>
      <p:graphicFrame>
        <p:nvGraphicFramePr>
          <p:cNvPr id="4" name="Group 29">
            <a:extLst>
              <a:ext uri="{FF2B5EF4-FFF2-40B4-BE49-F238E27FC236}">
                <a16:creationId xmlns:a16="http://schemas.microsoft.com/office/drawing/2014/main" id="{B3E0F467-049C-1B20-836A-D99A5F8A29BA}"/>
              </a:ext>
            </a:extLst>
          </p:cNvPr>
          <p:cNvGraphicFramePr>
            <a:graphicFrameLocks/>
          </p:cNvGraphicFramePr>
          <p:nvPr>
            <p:extLst>
              <p:ext uri="{D42A27DB-BD31-4B8C-83A1-F6EECF244321}">
                <p14:modId xmlns:p14="http://schemas.microsoft.com/office/powerpoint/2010/main" val="832461323"/>
              </p:ext>
            </p:extLst>
          </p:nvPr>
        </p:nvGraphicFramePr>
        <p:xfrm>
          <a:off x="1961636" y="4419600"/>
          <a:ext cx="7220464" cy="2324099"/>
        </p:xfrm>
        <a:graphic>
          <a:graphicData uri="http://schemas.openxmlformats.org/drawingml/2006/table">
            <a:tbl>
              <a:tblPr/>
              <a:tblGrid>
                <a:gridCol w="3420631">
                  <a:extLst>
                    <a:ext uri="{9D8B030D-6E8A-4147-A177-3AD203B41FA5}">
                      <a16:colId xmlns:a16="http://schemas.microsoft.com/office/drawing/2014/main" val="20000"/>
                    </a:ext>
                  </a:extLst>
                </a:gridCol>
                <a:gridCol w="3799833">
                  <a:extLst>
                    <a:ext uri="{9D8B030D-6E8A-4147-A177-3AD203B41FA5}">
                      <a16:colId xmlns:a16="http://schemas.microsoft.com/office/drawing/2014/main" val="20001"/>
                    </a:ext>
                  </a:extLst>
                </a:gridCol>
              </a:tblGrid>
              <a:tr h="350203">
                <a:tc>
                  <a:txBody>
                    <a:bodyPr/>
                    <a:lstStyle>
                      <a:lvl1pPr>
                        <a:spcBef>
                          <a:spcPct val="20000"/>
                        </a:spcBef>
                        <a:buClr>
                          <a:schemeClr val="accent1"/>
                        </a:buClr>
                        <a:buSzPct val="65000"/>
                        <a:buFont typeface="Wingdings" pitchFamily="2" charset="2"/>
                        <a:defRPr sz="2600">
                          <a:solidFill>
                            <a:schemeClr val="tx1"/>
                          </a:solidFill>
                          <a:latin typeface="Arial" charset="0"/>
                        </a:defRPr>
                      </a:lvl1pPr>
                      <a:lvl2pPr>
                        <a:spcBef>
                          <a:spcPct val="20000"/>
                        </a:spcBef>
                        <a:buClr>
                          <a:schemeClr val="accent2"/>
                        </a:buClr>
                        <a:buSzPct val="60000"/>
                        <a:buFont typeface="Wingdings" pitchFamily="2" charset="2"/>
                        <a:defRPr sz="2200">
                          <a:solidFill>
                            <a:schemeClr val="tx1"/>
                          </a:solidFill>
                          <a:latin typeface="Arial" charset="0"/>
                        </a:defRPr>
                      </a:lvl2pPr>
                      <a:lvl3pPr>
                        <a:spcBef>
                          <a:spcPct val="20000"/>
                        </a:spcBef>
                        <a:buClr>
                          <a:schemeClr val="accent1"/>
                        </a:buClr>
                        <a:buSzPct val="65000"/>
                        <a:buFont typeface="Wingdings" pitchFamily="2" charset="2"/>
                        <a:defRPr sz="2000">
                          <a:solidFill>
                            <a:schemeClr val="tx1"/>
                          </a:solidFill>
                          <a:latin typeface="Arial" charset="0"/>
                        </a:defRPr>
                      </a:lvl3pPr>
                      <a:lvl4pPr>
                        <a:spcBef>
                          <a:spcPct val="20000"/>
                        </a:spcBef>
                        <a:buClr>
                          <a:schemeClr val="accent2"/>
                        </a:buClr>
                        <a:buSzPct val="70000"/>
                        <a:buFont typeface="Wingdings" pitchFamily="2" charset="2"/>
                        <a:defRPr>
                          <a:solidFill>
                            <a:schemeClr val="tx1"/>
                          </a:solidFill>
                          <a:latin typeface="Arial" charset="0"/>
                        </a:defRPr>
                      </a:lvl4pPr>
                      <a:lvl5pPr>
                        <a:spcBef>
                          <a:spcPct val="20000"/>
                        </a:spcBef>
                        <a:buClr>
                          <a:schemeClr val="accent1"/>
                        </a:buClr>
                        <a:buSzPct val="75000"/>
                        <a:buFont typeface="Wingdings" pitchFamily="2" charset="2"/>
                        <a:defRPr>
                          <a:solidFill>
                            <a:schemeClr val="tx1"/>
                          </a:solidFill>
                          <a:latin typeface="Arial" charset="0"/>
                        </a:defRPr>
                      </a:lvl5pPr>
                      <a:lvl6pPr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k-SK" altLang="sk-SK" sz="1600" b="1" i="0" u="none" strike="noStrike" cap="none" normalizeH="0" baseline="0" dirty="0">
                          <a:ln>
                            <a:noFill/>
                          </a:ln>
                          <a:solidFill>
                            <a:schemeClr val="tx1"/>
                          </a:solidFill>
                          <a:effectLst/>
                          <a:latin typeface="Arial Black" pitchFamily="34" charset="0"/>
                        </a:rPr>
                        <a:t>Kategória zrnitosti</a:t>
                      </a:r>
                    </a:p>
                  </a:txBody>
                  <a:tcPr marT="45713" marB="45713" anchor="ctr" horzOverflow="overflow">
                    <a:lnL w="0" cap="flat" cmpd="sng" algn="ctr">
                      <a:solidFill>
                        <a:srgbClr val="808080"/>
                      </a:solidFill>
                      <a:prstDash val="solid"/>
                      <a:round/>
                      <a:headEnd type="none" w="med" len="med"/>
                      <a:tailEnd type="none" w="med" len="med"/>
                    </a:lnL>
                    <a:lnR w="0" cap="flat" cmpd="sng" algn="ctr">
                      <a:solidFill>
                        <a:srgbClr val="808080"/>
                      </a:solidFill>
                      <a:prstDash val="solid"/>
                      <a:round/>
                      <a:headEnd type="none" w="med" len="med"/>
                      <a:tailEnd type="none" w="med" len="med"/>
                    </a:lnR>
                    <a:lnT w="0" cap="flat" cmpd="sng" algn="ctr">
                      <a:solidFill>
                        <a:srgbClr val="808080"/>
                      </a:solidFill>
                      <a:prstDash val="solid"/>
                      <a:round/>
                      <a:headEnd type="none" w="med" len="med"/>
                      <a:tailEnd type="none" w="med" len="med"/>
                    </a:lnT>
                    <a:lnB w="0" cap="flat" cmpd="sng" algn="ctr">
                      <a:solidFill>
                        <a:srgbClr val="808080"/>
                      </a:solidFill>
                      <a:prstDash val="solid"/>
                      <a:round/>
                      <a:headEnd type="none" w="med" len="med"/>
                      <a:tailEnd type="none" w="med" len="med"/>
                    </a:lnB>
                    <a:lnTlToBr>
                      <a:noFill/>
                    </a:lnTlToBr>
                    <a:lnBlToTr>
                      <a:noFill/>
                    </a:lnBlToTr>
                    <a:solidFill>
                      <a:srgbClr val="CCCCCC"/>
                    </a:solidFill>
                  </a:tcPr>
                </a:tc>
                <a:tc>
                  <a:txBody>
                    <a:bodyPr/>
                    <a:lstStyle>
                      <a:lvl1pPr>
                        <a:spcBef>
                          <a:spcPct val="20000"/>
                        </a:spcBef>
                        <a:buClr>
                          <a:schemeClr val="accent1"/>
                        </a:buClr>
                        <a:buSzPct val="65000"/>
                        <a:buFont typeface="Wingdings" pitchFamily="2" charset="2"/>
                        <a:defRPr sz="2600">
                          <a:solidFill>
                            <a:schemeClr val="tx1"/>
                          </a:solidFill>
                          <a:latin typeface="Arial" charset="0"/>
                        </a:defRPr>
                      </a:lvl1pPr>
                      <a:lvl2pPr>
                        <a:spcBef>
                          <a:spcPct val="20000"/>
                        </a:spcBef>
                        <a:buClr>
                          <a:schemeClr val="accent2"/>
                        </a:buClr>
                        <a:buSzPct val="60000"/>
                        <a:buFont typeface="Wingdings" pitchFamily="2" charset="2"/>
                        <a:defRPr sz="2200">
                          <a:solidFill>
                            <a:schemeClr val="tx1"/>
                          </a:solidFill>
                          <a:latin typeface="Arial" charset="0"/>
                        </a:defRPr>
                      </a:lvl2pPr>
                      <a:lvl3pPr>
                        <a:spcBef>
                          <a:spcPct val="20000"/>
                        </a:spcBef>
                        <a:buClr>
                          <a:schemeClr val="accent1"/>
                        </a:buClr>
                        <a:buSzPct val="65000"/>
                        <a:buFont typeface="Wingdings" pitchFamily="2" charset="2"/>
                        <a:defRPr sz="2000">
                          <a:solidFill>
                            <a:schemeClr val="tx1"/>
                          </a:solidFill>
                          <a:latin typeface="Arial" charset="0"/>
                        </a:defRPr>
                      </a:lvl3pPr>
                      <a:lvl4pPr>
                        <a:spcBef>
                          <a:spcPct val="20000"/>
                        </a:spcBef>
                        <a:buClr>
                          <a:schemeClr val="accent2"/>
                        </a:buClr>
                        <a:buSzPct val="70000"/>
                        <a:buFont typeface="Wingdings" pitchFamily="2" charset="2"/>
                        <a:defRPr>
                          <a:solidFill>
                            <a:schemeClr val="tx1"/>
                          </a:solidFill>
                          <a:latin typeface="Arial" charset="0"/>
                        </a:defRPr>
                      </a:lvl4pPr>
                      <a:lvl5pPr>
                        <a:spcBef>
                          <a:spcPct val="20000"/>
                        </a:spcBef>
                        <a:buClr>
                          <a:schemeClr val="accent1"/>
                        </a:buClr>
                        <a:buSzPct val="75000"/>
                        <a:buFont typeface="Wingdings" pitchFamily="2" charset="2"/>
                        <a:defRPr>
                          <a:solidFill>
                            <a:schemeClr val="tx1"/>
                          </a:solidFill>
                          <a:latin typeface="Arial" charset="0"/>
                        </a:defRPr>
                      </a:lvl5pPr>
                      <a:lvl6pPr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k-SK" altLang="sk-SK" sz="1600" b="1" i="0" u="none" strike="noStrike" cap="none" normalizeH="0" baseline="0">
                          <a:ln>
                            <a:noFill/>
                          </a:ln>
                          <a:solidFill>
                            <a:schemeClr val="tx1"/>
                          </a:solidFill>
                          <a:effectLst/>
                          <a:latin typeface="Arial Black" pitchFamily="34" charset="0"/>
                        </a:rPr>
                        <a:t>Obsah častíc &lt; 0,01 mm</a:t>
                      </a:r>
                    </a:p>
                  </a:txBody>
                  <a:tcPr marT="45713" marB="45713" anchor="ctr" horzOverflow="overflow">
                    <a:lnL w="0" cap="flat" cmpd="sng" algn="ctr">
                      <a:solidFill>
                        <a:srgbClr val="808080"/>
                      </a:solidFill>
                      <a:prstDash val="solid"/>
                      <a:round/>
                      <a:headEnd type="none" w="med" len="med"/>
                      <a:tailEnd type="none" w="med" len="med"/>
                    </a:lnL>
                    <a:lnR w="0" cap="flat" cmpd="sng" algn="ctr">
                      <a:solidFill>
                        <a:srgbClr val="808080"/>
                      </a:solidFill>
                      <a:prstDash val="solid"/>
                      <a:round/>
                      <a:headEnd type="none" w="med" len="med"/>
                      <a:tailEnd type="none" w="med" len="med"/>
                    </a:lnR>
                    <a:lnT w="0" cap="flat" cmpd="sng" algn="ctr">
                      <a:solidFill>
                        <a:srgbClr val="808080"/>
                      </a:solidFill>
                      <a:prstDash val="solid"/>
                      <a:round/>
                      <a:headEnd type="none" w="med" len="med"/>
                      <a:tailEnd type="none" w="med" len="med"/>
                    </a:lnT>
                    <a:lnB w="0" cap="flat" cmpd="sng" algn="ctr">
                      <a:solidFill>
                        <a:srgbClr val="808080"/>
                      </a:solidFill>
                      <a:prstDash val="solid"/>
                      <a:round/>
                      <a:headEnd type="none" w="med" len="med"/>
                      <a:tailEnd type="none" w="med" len="med"/>
                    </a:lnB>
                    <a:lnTlToBr>
                      <a:noFill/>
                    </a:lnTlToBr>
                    <a:lnBlToTr>
                      <a:noFill/>
                    </a:lnBlToTr>
                    <a:solidFill>
                      <a:srgbClr val="CCCCCC"/>
                    </a:solidFill>
                  </a:tcPr>
                </a:tc>
                <a:extLst>
                  <a:ext uri="{0D108BD9-81ED-4DB2-BD59-A6C34878D82A}">
                    <a16:rowId xmlns:a16="http://schemas.microsoft.com/office/drawing/2014/main" val="10000"/>
                  </a:ext>
                </a:extLst>
              </a:tr>
              <a:tr h="541231">
                <a:tc>
                  <a:txBody>
                    <a:bodyPr/>
                    <a:lstStyle>
                      <a:lvl1pPr>
                        <a:spcBef>
                          <a:spcPct val="20000"/>
                        </a:spcBef>
                        <a:buClr>
                          <a:schemeClr val="accent1"/>
                        </a:buClr>
                        <a:buSzPct val="65000"/>
                        <a:buFont typeface="Wingdings" pitchFamily="2" charset="2"/>
                        <a:defRPr sz="2600">
                          <a:solidFill>
                            <a:schemeClr val="tx1"/>
                          </a:solidFill>
                          <a:latin typeface="Arial" charset="0"/>
                        </a:defRPr>
                      </a:lvl1pPr>
                      <a:lvl2pPr>
                        <a:spcBef>
                          <a:spcPct val="20000"/>
                        </a:spcBef>
                        <a:buClr>
                          <a:schemeClr val="accent2"/>
                        </a:buClr>
                        <a:buSzPct val="60000"/>
                        <a:buFont typeface="Wingdings" pitchFamily="2" charset="2"/>
                        <a:defRPr sz="2200">
                          <a:solidFill>
                            <a:schemeClr val="tx1"/>
                          </a:solidFill>
                          <a:latin typeface="Arial" charset="0"/>
                        </a:defRPr>
                      </a:lvl2pPr>
                      <a:lvl3pPr>
                        <a:spcBef>
                          <a:spcPct val="20000"/>
                        </a:spcBef>
                        <a:buClr>
                          <a:schemeClr val="accent1"/>
                        </a:buClr>
                        <a:buSzPct val="65000"/>
                        <a:buFont typeface="Wingdings" pitchFamily="2" charset="2"/>
                        <a:defRPr sz="2000">
                          <a:solidFill>
                            <a:schemeClr val="tx1"/>
                          </a:solidFill>
                          <a:latin typeface="Arial" charset="0"/>
                        </a:defRPr>
                      </a:lvl3pPr>
                      <a:lvl4pPr>
                        <a:spcBef>
                          <a:spcPct val="20000"/>
                        </a:spcBef>
                        <a:buClr>
                          <a:schemeClr val="accent2"/>
                        </a:buClr>
                        <a:buSzPct val="70000"/>
                        <a:buFont typeface="Wingdings" pitchFamily="2" charset="2"/>
                        <a:defRPr>
                          <a:solidFill>
                            <a:schemeClr val="tx1"/>
                          </a:solidFill>
                          <a:latin typeface="Arial" charset="0"/>
                        </a:defRPr>
                      </a:lvl4pPr>
                      <a:lvl5pPr>
                        <a:spcBef>
                          <a:spcPct val="20000"/>
                        </a:spcBef>
                        <a:buClr>
                          <a:schemeClr val="accent1"/>
                        </a:buClr>
                        <a:buSzPct val="75000"/>
                        <a:buFont typeface="Wingdings" pitchFamily="2" charset="2"/>
                        <a:defRPr>
                          <a:solidFill>
                            <a:schemeClr val="tx1"/>
                          </a:solidFill>
                          <a:latin typeface="Arial" charset="0"/>
                        </a:defRPr>
                      </a:lvl5pPr>
                      <a:lvl6pPr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k-SK" altLang="sk-SK" sz="1600" b="1" i="0" u="none" strike="noStrike" cap="none" normalizeH="0" baseline="0" dirty="0">
                          <a:ln>
                            <a:noFill/>
                          </a:ln>
                          <a:solidFill>
                            <a:schemeClr val="tx1"/>
                          </a:solidFill>
                          <a:effectLst/>
                          <a:latin typeface="Arial Black" pitchFamily="34" charset="0"/>
                        </a:rPr>
                        <a:t>pôdy ľahké</a:t>
                      </a:r>
                    </a:p>
                  </a:txBody>
                  <a:tcPr marT="45713" marB="45713" anchor="ctr" horzOverflow="overflow">
                    <a:lnL w="0" cap="flat" cmpd="sng" algn="ctr">
                      <a:solidFill>
                        <a:srgbClr val="808080"/>
                      </a:solidFill>
                      <a:prstDash val="solid"/>
                      <a:round/>
                      <a:headEnd type="none" w="med" len="med"/>
                      <a:tailEnd type="none" w="med" len="med"/>
                    </a:lnL>
                    <a:lnR w="0" cap="flat" cmpd="sng" algn="ctr">
                      <a:solidFill>
                        <a:srgbClr val="808080"/>
                      </a:solidFill>
                      <a:prstDash val="solid"/>
                      <a:round/>
                      <a:headEnd type="none" w="med" len="med"/>
                      <a:tailEnd type="none" w="med" len="med"/>
                    </a:lnR>
                    <a:lnT w="0" cap="flat" cmpd="sng" algn="ctr">
                      <a:solidFill>
                        <a:srgbClr val="808080"/>
                      </a:solidFill>
                      <a:prstDash val="solid"/>
                      <a:round/>
                      <a:headEnd type="none" w="med" len="med"/>
                      <a:tailEnd type="none" w="med" len="med"/>
                    </a:lnT>
                    <a:lnB w="0" cap="flat" cmpd="sng" algn="ctr">
                      <a:solidFill>
                        <a:srgbClr val="808080"/>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pitchFamily="2" charset="2"/>
                        <a:defRPr sz="2600">
                          <a:solidFill>
                            <a:schemeClr val="tx1"/>
                          </a:solidFill>
                          <a:latin typeface="Arial" charset="0"/>
                        </a:defRPr>
                      </a:lvl1pPr>
                      <a:lvl2pPr>
                        <a:spcBef>
                          <a:spcPct val="20000"/>
                        </a:spcBef>
                        <a:buClr>
                          <a:schemeClr val="accent2"/>
                        </a:buClr>
                        <a:buSzPct val="60000"/>
                        <a:buFont typeface="Wingdings" pitchFamily="2" charset="2"/>
                        <a:defRPr sz="2200">
                          <a:solidFill>
                            <a:schemeClr val="tx1"/>
                          </a:solidFill>
                          <a:latin typeface="Arial" charset="0"/>
                        </a:defRPr>
                      </a:lvl2pPr>
                      <a:lvl3pPr>
                        <a:spcBef>
                          <a:spcPct val="20000"/>
                        </a:spcBef>
                        <a:buClr>
                          <a:schemeClr val="accent1"/>
                        </a:buClr>
                        <a:buSzPct val="65000"/>
                        <a:buFont typeface="Wingdings" pitchFamily="2" charset="2"/>
                        <a:defRPr sz="2000">
                          <a:solidFill>
                            <a:schemeClr val="tx1"/>
                          </a:solidFill>
                          <a:latin typeface="Arial" charset="0"/>
                        </a:defRPr>
                      </a:lvl3pPr>
                      <a:lvl4pPr>
                        <a:spcBef>
                          <a:spcPct val="20000"/>
                        </a:spcBef>
                        <a:buClr>
                          <a:schemeClr val="accent2"/>
                        </a:buClr>
                        <a:buSzPct val="70000"/>
                        <a:buFont typeface="Wingdings" pitchFamily="2" charset="2"/>
                        <a:defRPr>
                          <a:solidFill>
                            <a:schemeClr val="tx1"/>
                          </a:solidFill>
                          <a:latin typeface="Arial" charset="0"/>
                        </a:defRPr>
                      </a:lvl4pPr>
                      <a:lvl5pPr>
                        <a:spcBef>
                          <a:spcPct val="20000"/>
                        </a:spcBef>
                        <a:buClr>
                          <a:schemeClr val="accent1"/>
                        </a:buClr>
                        <a:buSzPct val="75000"/>
                        <a:buFont typeface="Wingdings" pitchFamily="2" charset="2"/>
                        <a:defRPr>
                          <a:solidFill>
                            <a:schemeClr val="tx1"/>
                          </a:solidFill>
                          <a:latin typeface="Arial" charset="0"/>
                        </a:defRPr>
                      </a:lvl5pPr>
                      <a:lvl6pPr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k-SK" altLang="sk-SK" sz="1400" b="0" i="0" u="none" strike="noStrike" cap="none" normalizeH="0" baseline="0">
                          <a:ln>
                            <a:noFill/>
                          </a:ln>
                          <a:solidFill>
                            <a:schemeClr val="tx1"/>
                          </a:solidFill>
                          <a:effectLst/>
                          <a:latin typeface="Arial Black" pitchFamily="34" charset="0"/>
                        </a:rPr>
                        <a:t>- piesočnaté</a:t>
                      </a:r>
                      <a:r>
                        <a:rPr kumimoji="0" lang="sk-SK" altLang="sk-SK" sz="1400" b="0" i="0" u="none" strike="noStrike" cap="none" normalizeH="0" baseline="0">
                          <a:ln>
                            <a:noFill/>
                          </a:ln>
                          <a:solidFill>
                            <a:schemeClr val="tx1"/>
                          </a:solidFill>
                          <a:effectLst/>
                          <a:latin typeface="Verdana" pitchFamily="34" charset="0"/>
                        </a:rPr>
                        <a:t> (0 - 10%)</a:t>
                      </a:r>
                      <a:br>
                        <a:rPr kumimoji="0" lang="sk-SK" altLang="sk-SK" sz="1400" b="0" i="0" u="none" strike="noStrike" cap="none" normalizeH="0" baseline="0">
                          <a:ln>
                            <a:noFill/>
                          </a:ln>
                          <a:solidFill>
                            <a:schemeClr val="tx1"/>
                          </a:solidFill>
                          <a:effectLst/>
                          <a:latin typeface="Verdana" pitchFamily="34" charset="0"/>
                        </a:rPr>
                      </a:br>
                      <a:r>
                        <a:rPr kumimoji="0" lang="sk-SK" altLang="sk-SK" sz="1400" b="0" i="0" u="none" strike="noStrike" cap="none" normalizeH="0" baseline="0">
                          <a:ln>
                            <a:noFill/>
                          </a:ln>
                          <a:solidFill>
                            <a:schemeClr val="tx1"/>
                          </a:solidFill>
                          <a:effectLst/>
                          <a:latin typeface="Arial Black" pitchFamily="34" charset="0"/>
                        </a:rPr>
                        <a:t>- hlinitopiesočnaté</a:t>
                      </a:r>
                      <a:r>
                        <a:rPr kumimoji="0" lang="sk-SK" altLang="sk-SK" sz="1400" b="0" i="0" u="none" strike="noStrike" cap="none" normalizeH="0" baseline="0">
                          <a:ln>
                            <a:noFill/>
                          </a:ln>
                          <a:solidFill>
                            <a:schemeClr val="tx1"/>
                          </a:solidFill>
                          <a:effectLst/>
                          <a:latin typeface="Verdana" pitchFamily="34" charset="0"/>
                        </a:rPr>
                        <a:t> (10 - 20%)</a:t>
                      </a:r>
                      <a:endParaRPr kumimoji="0" lang="sk-SK" altLang="sk-SK" sz="1400" b="0" i="0" u="none" strike="noStrike" cap="none" normalizeH="0" baseline="0">
                        <a:ln>
                          <a:noFill/>
                        </a:ln>
                        <a:solidFill>
                          <a:schemeClr val="tx1"/>
                        </a:solidFill>
                        <a:effectLst/>
                        <a:latin typeface="Arial" charset="0"/>
                      </a:endParaRPr>
                    </a:p>
                  </a:txBody>
                  <a:tcPr marT="45713" marB="45713" anchor="ctr" horzOverflow="overflow">
                    <a:lnL w="0" cap="flat" cmpd="sng" algn="ctr">
                      <a:solidFill>
                        <a:srgbClr val="808080"/>
                      </a:solidFill>
                      <a:prstDash val="solid"/>
                      <a:round/>
                      <a:headEnd type="none" w="med" len="med"/>
                      <a:tailEnd type="none" w="med" len="med"/>
                    </a:lnL>
                    <a:lnR w="0" cap="flat" cmpd="sng" algn="ctr">
                      <a:solidFill>
                        <a:srgbClr val="808080"/>
                      </a:solidFill>
                      <a:prstDash val="solid"/>
                      <a:round/>
                      <a:headEnd type="none" w="med" len="med"/>
                      <a:tailEnd type="none" w="med" len="med"/>
                    </a:lnR>
                    <a:lnT w="0" cap="flat" cmpd="sng" algn="ctr">
                      <a:solidFill>
                        <a:srgbClr val="808080"/>
                      </a:solidFill>
                      <a:prstDash val="solid"/>
                      <a:round/>
                      <a:headEnd type="none" w="med" len="med"/>
                      <a:tailEnd type="none" w="med" len="med"/>
                    </a:lnT>
                    <a:lnB w="0" cap="flat" cmpd="sng" algn="ctr">
                      <a:solidFill>
                        <a:srgbClr val="80808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41231">
                <a:tc>
                  <a:txBody>
                    <a:bodyPr/>
                    <a:lstStyle>
                      <a:lvl1pPr>
                        <a:spcBef>
                          <a:spcPct val="20000"/>
                        </a:spcBef>
                        <a:buClr>
                          <a:schemeClr val="accent1"/>
                        </a:buClr>
                        <a:buSzPct val="65000"/>
                        <a:buFont typeface="Wingdings" pitchFamily="2" charset="2"/>
                        <a:defRPr sz="2600">
                          <a:solidFill>
                            <a:schemeClr val="tx1"/>
                          </a:solidFill>
                          <a:latin typeface="Arial" charset="0"/>
                        </a:defRPr>
                      </a:lvl1pPr>
                      <a:lvl2pPr>
                        <a:spcBef>
                          <a:spcPct val="20000"/>
                        </a:spcBef>
                        <a:buClr>
                          <a:schemeClr val="accent2"/>
                        </a:buClr>
                        <a:buSzPct val="60000"/>
                        <a:buFont typeface="Wingdings" pitchFamily="2" charset="2"/>
                        <a:defRPr sz="2200">
                          <a:solidFill>
                            <a:schemeClr val="tx1"/>
                          </a:solidFill>
                          <a:latin typeface="Arial" charset="0"/>
                        </a:defRPr>
                      </a:lvl2pPr>
                      <a:lvl3pPr>
                        <a:spcBef>
                          <a:spcPct val="20000"/>
                        </a:spcBef>
                        <a:buClr>
                          <a:schemeClr val="accent1"/>
                        </a:buClr>
                        <a:buSzPct val="65000"/>
                        <a:buFont typeface="Wingdings" pitchFamily="2" charset="2"/>
                        <a:defRPr sz="2000">
                          <a:solidFill>
                            <a:schemeClr val="tx1"/>
                          </a:solidFill>
                          <a:latin typeface="Arial" charset="0"/>
                        </a:defRPr>
                      </a:lvl3pPr>
                      <a:lvl4pPr>
                        <a:spcBef>
                          <a:spcPct val="20000"/>
                        </a:spcBef>
                        <a:buClr>
                          <a:schemeClr val="accent2"/>
                        </a:buClr>
                        <a:buSzPct val="70000"/>
                        <a:buFont typeface="Wingdings" pitchFamily="2" charset="2"/>
                        <a:defRPr>
                          <a:solidFill>
                            <a:schemeClr val="tx1"/>
                          </a:solidFill>
                          <a:latin typeface="Arial" charset="0"/>
                        </a:defRPr>
                      </a:lvl4pPr>
                      <a:lvl5pPr>
                        <a:spcBef>
                          <a:spcPct val="20000"/>
                        </a:spcBef>
                        <a:buClr>
                          <a:schemeClr val="accent1"/>
                        </a:buClr>
                        <a:buSzPct val="75000"/>
                        <a:buFont typeface="Wingdings" pitchFamily="2" charset="2"/>
                        <a:defRPr>
                          <a:solidFill>
                            <a:schemeClr val="tx1"/>
                          </a:solidFill>
                          <a:latin typeface="Arial" charset="0"/>
                        </a:defRPr>
                      </a:lvl5pPr>
                      <a:lvl6pPr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k-SK" altLang="sk-SK" sz="1600" b="1" i="0" u="none" strike="noStrike" cap="none" normalizeH="0" baseline="0">
                          <a:ln>
                            <a:noFill/>
                          </a:ln>
                          <a:solidFill>
                            <a:schemeClr val="tx1"/>
                          </a:solidFill>
                          <a:effectLst/>
                          <a:latin typeface="Arial Black" pitchFamily="34" charset="0"/>
                        </a:rPr>
                        <a:t>pôdy stredne ťažké</a:t>
                      </a:r>
                    </a:p>
                  </a:txBody>
                  <a:tcPr marT="45713" marB="45713" anchor="ctr" horzOverflow="overflow">
                    <a:lnL w="0" cap="flat" cmpd="sng" algn="ctr">
                      <a:solidFill>
                        <a:srgbClr val="808080"/>
                      </a:solidFill>
                      <a:prstDash val="solid"/>
                      <a:round/>
                      <a:headEnd type="none" w="med" len="med"/>
                      <a:tailEnd type="none" w="med" len="med"/>
                    </a:lnL>
                    <a:lnR w="0" cap="flat" cmpd="sng" algn="ctr">
                      <a:solidFill>
                        <a:srgbClr val="808080"/>
                      </a:solidFill>
                      <a:prstDash val="solid"/>
                      <a:round/>
                      <a:headEnd type="none" w="med" len="med"/>
                      <a:tailEnd type="none" w="med" len="med"/>
                    </a:lnR>
                    <a:lnT w="0" cap="flat" cmpd="sng" algn="ctr">
                      <a:solidFill>
                        <a:srgbClr val="808080"/>
                      </a:solidFill>
                      <a:prstDash val="solid"/>
                      <a:round/>
                      <a:headEnd type="none" w="med" len="med"/>
                      <a:tailEnd type="none" w="med" len="med"/>
                    </a:lnT>
                    <a:lnB w="0" cap="flat" cmpd="sng" algn="ctr">
                      <a:solidFill>
                        <a:srgbClr val="808080"/>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pitchFamily="2" charset="2"/>
                        <a:defRPr sz="2600">
                          <a:solidFill>
                            <a:schemeClr val="tx1"/>
                          </a:solidFill>
                          <a:latin typeface="Arial" charset="0"/>
                        </a:defRPr>
                      </a:lvl1pPr>
                      <a:lvl2pPr>
                        <a:spcBef>
                          <a:spcPct val="20000"/>
                        </a:spcBef>
                        <a:buClr>
                          <a:schemeClr val="accent2"/>
                        </a:buClr>
                        <a:buSzPct val="60000"/>
                        <a:buFont typeface="Wingdings" pitchFamily="2" charset="2"/>
                        <a:defRPr sz="2200">
                          <a:solidFill>
                            <a:schemeClr val="tx1"/>
                          </a:solidFill>
                          <a:latin typeface="Arial" charset="0"/>
                        </a:defRPr>
                      </a:lvl2pPr>
                      <a:lvl3pPr>
                        <a:spcBef>
                          <a:spcPct val="20000"/>
                        </a:spcBef>
                        <a:buClr>
                          <a:schemeClr val="accent1"/>
                        </a:buClr>
                        <a:buSzPct val="65000"/>
                        <a:buFont typeface="Wingdings" pitchFamily="2" charset="2"/>
                        <a:defRPr sz="2000">
                          <a:solidFill>
                            <a:schemeClr val="tx1"/>
                          </a:solidFill>
                          <a:latin typeface="Arial" charset="0"/>
                        </a:defRPr>
                      </a:lvl3pPr>
                      <a:lvl4pPr>
                        <a:spcBef>
                          <a:spcPct val="20000"/>
                        </a:spcBef>
                        <a:buClr>
                          <a:schemeClr val="accent2"/>
                        </a:buClr>
                        <a:buSzPct val="70000"/>
                        <a:buFont typeface="Wingdings" pitchFamily="2" charset="2"/>
                        <a:defRPr>
                          <a:solidFill>
                            <a:schemeClr val="tx1"/>
                          </a:solidFill>
                          <a:latin typeface="Arial" charset="0"/>
                        </a:defRPr>
                      </a:lvl4pPr>
                      <a:lvl5pPr>
                        <a:spcBef>
                          <a:spcPct val="20000"/>
                        </a:spcBef>
                        <a:buClr>
                          <a:schemeClr val="accent1"/>
                        </a:buClr>
                        <a:buSzPct val="75000"/>
                        <a:buFont typeface="Wingdings" pitchFamily="2" charset="2"/>
                        <a:defRPr>
                          <a:solidFill>
                            <a:schemeClr val="tx1"/>
                          </a:solidFill>
                          <a:latin typeface="Arial" charset="0"/>
                        </a:defRPr>
                      </a:lvl5pPr>
                      <a:lvl6pPr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k-SK" altLang="sk-SK" sz="1400" b="0" i="0" u="none" strike="noStrike" cap="none" normalizeH="0" baseline="0">
                          <a:ln>
                            <a:noFill/>
                          </a:ln>
                          <a:solidFill>
                            <a:schemeClr val="tx1"/>
                          </a:solidFill>
                          <a:effectLst/>
                          <a:latin typeface="Arial Black" pitchFamily="34" charset="0"/>
                        </a:rPr>
                        <a:t>- piesočnatohlinité</a:t>
                      </a:r>
                      <a:r>
                        <a:rPr kumimoji="0" lang="sk-SK" altLang="sk-SK" sz="1400" b="0" i="0" u="none" strike="noStrike" cap="none" normalizeH="0" baseline="0">
                          <a:ln>
                            <a:noFill/>
                          </a:ln>
                          <a:solidFill>
                            <a:schemeClr val="tx1"/>
                          </a:solidFill>
                          <a:effectLst/>
                          <a:latin typeface="Verdana" pitchFamily="34" charset="0"/>
                        </a:rPr>
                        <a:t> (20 - 30%)</a:t>
                      </a:r>
                      <a:br>
                        <a:rPr kumimoji="0" lang="sk-SK" altLang="sk-SK" sz="1400" b="0" i="0" u="none" strike="noStrike" cap="none" normalizeH="0" baseline="0">
                          <a:ln>
                            <a:noFill/>
                          </a:ln>
                          <a:solidFill>
                            <a:schemeClr val="tx1"/>
                          </a:solidFill>
                          <a:effectLst/>
                          <a:latin typeface="Verdana" pitchFamily="34" charset="0"/>
                        </a:rPr>
                      </a:br>
                      <a:r>
                        <a:rPr kumimoji="0" lang="sk-SK" altLang="sk-SK" sz="1400" b="0" i="0" u="none" strike="noStrike" cap="none" normalizeH="0" baseline="0">
                          <a:ln>
                            <a:noFill/>
                          </a:ln>
                          <a:solidFill>
                            <a:schemeClr val="tx1"/>
                          </a:solidFill>
                          <a:effectLst/>
                          <a:latin typeface="Arial Black" pitchFamily="34" charset="0"/>
                        </a:rPr>
                        <a:t>- hlinité</a:t>
                      </a:r>
                      <a:r>
                        <a:rPr kumimoji="0" lang="sk-SK" altLang="sk-SK" sz="1400" b="0" i="0" u="none" strike="noStrike" cap="none" normalizeH="0" baseline="0">
                          <a:ln>
                            <a:noFill/>
                          </a:ln>
                          <a:solidFill>
                            <a:schemeClr val="tx1"/>
                          </a:solidFill>
                          <a:effectLst/>
                          <a:latin typeface="Verdana" pitchFamily="34" charset="0"/>
                        </a:rPr>
                        <a:t> (30 - 45%)</a:t>
                      </a:r>
                      <a:endParaRPr kumimoji="0" lang="sk-SK" altLang="sk-SK" sz="1400" b="0" i="0" u="none" strike="noStrike" cap="none" normalizeH="0" baseline="0">
                        <a:ln>
                          <a:noFill/>
                        </a:ln>
                        <a:solidFill>
                          <a:schemeClr val="tx1"/>
                        </a:solidFill>
                        <a:effectLst/>
                        <a:latin typeface="Arial" charset="0"/>
                      </a:endParaRPr>
                    </a:p>
                  </a:txBody>
                  <a:tcPr marT="45713" marB="45713" anchor="ctr" horzOverflow="overflow">
                    <a:lnL w="0" cap="flat" cmpd="sng" algn="ctr">
                      <a:solidFill>
                        <a:srgbClr val="808080"/>
                      </a:solidFill>
                      <a:prstDash val="solid"/>
                      <a:round/>
                      <a:headEnd type="none" w="med" len="med"/>
                      <a:tailEnd type="none" w="med" len="med"/>
                    </a:lnL>
                    <a:lnR w="0" cap="flat" cmpd="sng" algn="ctr">
                      <a:solidFill>
                        <a:srgbClr val="808080"/>
                      </a:solidFill>
                      <a:prstDash val="solid"/>
                      <a:round/>
                      <a:headEnd type="none" w="med" len="med"/>
                      <a:tailEnd type="none" w="med" len="med"/>
                    </a:lnR>
                    <a:lnT w="0" cap="flat" cmpd="sng" algn="ctr">
                      <a:solidFill>
                        <a:srgbClr val="808080"/>
                      </a:solidFill>
                      <a:prstDash val="solid"/>
                      <a:round/>
                      <a:headEnd type="none" w="med" len="med"/>
                      <a:tailEnd type="none" w="med" len="med"/>
                    </a:lnT>
                    <a:lnB w="0" cap="flat" cmpd="sng" algn="ctr">
                      <a:solidFill>
                        <a:srgbClr val="80808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0203">
                <a:tc>
                  <a:txBody>
                    <a:bodyPr/>
                    <a:lstStyle>
                      <a:lvl1pPr>
                        <a:spcBef>
                          <a:spcPct val="20000"/>
                        </a:spcBef>
                        <a:buClr>
                          <a:schemeClr val="accent1"/>
                        </a:buClr>
                        <a:buSzPct val="65000"/>
                        <a:buFont typeface="Wingdings" pitchFamily="2" charset="2"/>
                        <a:defRPr sz="2600">
                          <a:solidFill>
                            <a:schemeClr val="tx1"/>
                          </a:solidFill>
                          <a:latin typeface="Arial" charset="0"/>
                        </a:defRPr>
                      </a:lvl1pPr>
                      <a:lvl2pPr>
                        <a:spcBef>
                          <a:spcPct val="20000"/>
                        </a:spcBef>
                        <a:buClr>
                          <a:schemeClr val="accent2"/>
                        </a:buClr>
                        <a:buSzPct val="60000"/>
                        <a:buFont typeface="Wingdings" pitchFamily="2" charset="2"/>
                        <a:defRPr sz="2200">
                          <a:solidFill>
                            <a:schemeClr val="tx1"/>
                          </a:solidFill>
                          <a:latin typeface="Arial" charset="0"/>
                        </a:defRPr>
                      </a:lvl2pPr>
                      <a:lvl3pPr>
                        <a:spcBef>
                          <a:spcPct val="20000"/>
                        </a:spcBef>
                        <a:buClr>
                          <a:schemeClr val="accent1"/>
                        </a:buClr>
                        <a:buSzPct val="65000"/>
                        <a:buFont typeface="Wingdings" pitchFamily="2" charset="2"/>
                        <a:defRPr sz="2000">
                          <a:solidFill>
                            <a:schemeClr val="tx1"/>
                          </a:solidFill>
                          <a:latin typeface="Arial" charset="0"/>
                        </a:defRPr>
                      </a:lvl3pPr>
                      <a:lvl4pPr>
                        <a:spcBef>
                          <a:spcPct val="20000"/>
                        </a:spcBef>
                        <a:buClr>
                          <a:schemeClr val="accent2"/>
                        </a:buClr>
                        <a:buSzPct val="70000"/>
                        <a:buFont typeface="Wingdings" pitchFamily="2" charset="2"/>
                        <a:defRPr>
                          <a:solidFill>
                            <a:schemeClr val="tx1"/>
                          </a:solidFill>
                          <a:latin typeface="Arial" charset="0"/>
                        </a:defRPr>
                      </a:lvl4pPr>
                      <a:lvl5pPr>
                        <a:spcBef>
                          <a:spcPct val="20000"/>
                        </a:spcBef>
                        <a:buClr>
                          <a:schemeClr val="accent1"/>
                        </a:buClr>
                        <a:buSzPct val="75000"/>
                        <a:buFont typeface="Wingdings" pitchFamily="2" charset="2"/>
                        <a:defRPr>
                          <a:solidFill>
                            <a:schemeClr val="tx1"/>
                          </a:solidFill>
                          <a:latin typeface="Arial" charset="0"/>
                        </a:defRPr>
                      </a:lvl5pPr>
                      <a:lvl6pPr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k-SK" altLang="sk-SK" sz="1600" b="1" i="0" u="none" strike="noStrike" cap="none" normalizeH="0" baseline="0" dirty="0">
                          <a:ln>
                            <a:noFill/>
                          </a:ln>
                          <a:solidFill>
                            <a:schemeClr val="tx1"/>
                          </a:solidFill>
                          <a:effectLst/>
                          <a:latin typeface="Arial Black" pitchFamily="34" charset="0"/>
                        </a:rPr>
                        <a:t>pôdy ťažké</a:t>
                      </a:r>
                    </a:p>
                  </a:txBody>
                  <a:tcPr marT="45713" marB="45713" anchor="ctr" horzOverflow="overflow">
                    <a:lnL w="0" cap="flat" cmpd="sng" algn="ctr">
                      <a:solidFill>
                        <a:srgbClr val="808080"/>
                      </a:solidFill>
                      <a:prstDash val="solid"/>
                      <a:round/>
                      <a:headEnd type="none" w="med" len="med"/>
                      <a:tailEnd type="none" w="med" len="med"/>
                    </a:lnL>
                    <a:lnR w="0" cap="flat" cmpd="sng" algn="ctr">
                      <a:solidFill>
                        <a:srgbClr val="808080"/>
                      </a:solidFill>
                      <a:prstDash val="solid"/>
                      <a:round/>
                      <a:headEnd type="none" w="med" len="med"/>
                      <a:tailEnd type="none" w="med" len="med"/>
                    </a:lnR>
                    <a:lnT w="0" cap="flat" cmpd="sng" algn="ctr">
                      <a:solidFill>
                        <a:srgbClr val="808080"/>
                      </a:solidFill>
                      <a:prstDash val="solid"/>
                      <a:round/>
                      <a:headEnd type="none" w="med" len="med"/>
                      <a:tailEnd type="none" w="med" len="med"/>
                    </a:lnT>
                    <a:lnB w="0" cap="flat" cmpd="sng" algn="ctr">
                      <a:solidFill>
                        <a:srgbClr val="808080"/>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pitchFamily="2" charset="2"/>
                        <a:defRPr sz="2600">
                          <a:solidFill>
                            <a:schemeClr val="tx1"/>
                          </a:solidFill>
                          <a:latin typeface="Arial" charset="0"/>
                        </a:defRPr>
                      </a:lvl1pPr>
                      <a:lvl2pPr>
                        <a:spcBef>
                          <a:spcPct val="20000"/>
                        </a:spcBef>
                        <a:buClr>
                          <a:schemeClr val="accent2"/>
                        </a:buClr>
                        <a:buSzPct val="60000"/>
                        <a:buFont typeface="Wingdings" pitchFamily="2" charset="2"/>
                        <a:defRPr sz="2200">
                          <a:solidFill>
                            <a:schemeClr val="tx1"/>
                          </a:solidFill>
                          <a:latin typeface="Arial" charset="0"/>
                        </a:defRPr>
                      </a:lvl2pPr>
                      <a:lvl3pPr>
                        <a:spcBef>
                          <a:spcPct val="20000"/>
                        </a:spcBef>
                        <a:buClr>
                          <a:schemeClr val="accent1"/>
                        </a:buClr>
                        <a:buSzPct val="65000"/>
                        <a:buFont typeface="Wingdings" pitchFamily="2" charset="2"/>
                        <a:defRPr sz="2000">
                          <a:solidFill>
                            <a:schemeClr val="tx1"/>
                          </a:solidFill>
                          <a:latin typeface="Arial" charset="0"/>
                        </a:defRPr>
                      </a:lvl3pPr>
                      <a:lvl4pPr>
                        <a:spcBef>
                          <a:spcPct val="20000"/>
                        </a:spcBef>
                        <a:buClr>
                          <a:schemeClr val="accent2"/>
                        </a:buClr>
                        <a:buSzPct val="70000"/>
                        <a:buFont typeface="Wingdings" pitchFamily="2" charset="2"/>
                        <a:defRPr>
                          <a:solidFill>
                            <a:schemeClr val="tx1"/>
                          </a:solidFill>
                          <a:latin typeface="Arial" charset="0"/>
                        </a:defRPr>
                      </a:lvl4pPr>
                      <a:lvl5pPr>
                        <a:spcBef>
                          <a:spcPct val="20000"/>
                        </a:spcBef>
                        <a:buClr>
                          <a:schemeClr val="accent1"/>
                        </a:buClr>
                        <a:buSzPct val="75000"/>
                        <a:buFont typeface="Wingdings" pitchFamily="2" charset="2"/>
                        <a:defRPr>
                          <a:solidFill>
                            <a:schemeClr val="tx1"/>
                          </a:solidFill>
                          <a:latin typeface="Arial" charset="0"/>
                        </a:defRPr>
                      </a:lvl5pPr>
                      <a:lvl6pPr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k-SK" altLang="sk-SK" sz="1400" b="0" i="0" u="none" strike="noStrike" cap="none" normalizeH="0" baseline="0">
                          <a:ln>
                            <a:noFill/>
                          </a:ln>
                          <a:solidFill>
                            <a:schemeClr val="tx1"/>
                          </a:solidFill>
                          <a:effectLst/>
                          <a:latin typeface="Arial Black" pitchFamily="34" charset="0"/>
                        </a:rPr>
                        <a:t>- ílovitohlinité</a:t>
                      </a:r>
                      <a:r>
                        <a:rPr kumimoji="0" lang="sk-SK" altLang="sk-SK" sz="1400" b="0" i="0" u="none" strike="noStrike" cap="none" normalizeH="0" baseline="0">
                          <a:ln>
                            <a:noFill/>
                          </a:ln>
                          <a:solidFill>
                            <a:schemeClr val="tx1"/>
                          </a:solidFill>
                          <a:effectLst/>
                          <a:latin typeface="Verdana" pitchFamily="34" charset="0"/>
                        </a:rPr>
                        <a:t> (45 - 60%)</a:t>
                      </a:r>
                      <a:endParaRPr kumimoji="0" lang="sk-SK" altLang="sk-SK" sz="1400" b="0" i="0" u="none" strike="noStrike" cap="none" normalizeH="0" baseline="0">
                        <a:ln>
                          <a:noFill/>
                        </a:ln>
                        <a:solidFill>
                          <a:schemeClr val="tx1"/>
                        </a:solidFill>
                        <a:effectLst/>
                        <a:latin typeface="Arial" charset="0"/>
                      </a:endParaRPr>
                    </a:p>
                  </a:txBody>
                  <a:tcPr marT="45713" marB="45713" anchor="ctr" horzOverflow="overflow">
                    <a:lnL w="0" cap="flat" cmpd="sng" algn="ctr">
                      <a:solidFill>
                        <a:srgbClr val="808080"/>
                      </a:solidFill>
                      <a:prstDash val="solid"/>
                      <a:round/>
                      <a:headEnd type="none" w="med" len="med"/>
                      <a:tailEnd type="none" w="med" len="med"/>
                    </a:lnL>
                    <a:lnR w="0" cap="flat" cmpd="sng" algn="ctr">
                      <a:solidFill>
                        <a:srgbClr val="808080"/>
                      </a:solidFill>
                      <a:prstDash val="solid"/>
                      <a:round/>
                      <a:headEnd type="none" w="med" len="med"/>
                      <a:tailEnd type="none" w="med" len="med"/>
                    </a:lnR>
                    <a:lnT w="0" cap="flat" cmpd="sng" algn="ctr">
                      <a:solidFill>
                        <a:srgbClr val="808080"/>
                      </a:solidFill>
                      <a:prstDash val="solid"/>
                      <a:round/>
                      <a:headEnd type="none" w="med" len="med"/>
                      <a:tailEnd type="none" w="med" len="med"/>
                    </a:lnT>
                    <a:lnB w="0" cap="flat" cmpd="sng" algn="ctr">
                      <a:solidFill>
                        <a:srgbClr val="80808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41231">
                <a:tc>
                  <a:txBody>
                    <a:bodyPr/>
                    <a:lstStyle>
                      <a:lvl1pPr>
                        <a:spcBef>
                          <a:spcPct val="20000"/>
                        </a:spcBef>
                        <a:buClr>
                          <a:schemeClr val="accent1"/>
                        </a:buClr>
                        <a:buSzPct val="65000"/>
                        <a:buFont typeface="Wingdings" pitchFamily="2" charset="2"/>
                        <a:defRPr sz="2600">
                          <a:solidFill>
                            <a:schemeClr val="tx1"/>
                          </a:solidFill>
                          <a:latin typeface="Arial" charset="0"/>
                        </a:defRPr>
                      </a:lvl1pPr>
                      <a:lvl2pPr>
                        <a:spcBef>
                          <a:spcPct val="20000"/>
                        </a:spcBef>
                        <a:buClr>
                          <a:schemeClr val="accent2"/>
                        </a:buClr>
                        <a:buSzPct val="60000"/>
                        <a:buFont typeface="Wingdings" pitchFamily="2" charset="2"/>
                        <a:defRPr sz="2200">
                          <a:solidFill>
                            <a:schemeClr val="tx1"/>
                          </a:solidFill>
                          <a:latin typeface="Arial" charset="0"/>
                        </a:defRPr>
                      </a:lvl2pPr>
                      <a:lvl3pPr>
                        <a:spcBef>
                          <a:spcPct val="20000"/>
                        </a:spcBef>
                        <a:buClr>
                          <a:schemeClr val="accent1"/>
                        </a:buClr>
                        <a:buSzPct val="65000"/>
                        <a:buFont typeface="Wingdings" pitchFamily="2" charset="2"/>
                        <a:defRPr sz="2000">
                          <a:solidFill>
                            <a:schemeClr val="tx1"/>
                          </a:solidFill>
                          <a:latin typeface="Arial" charset="0"/>
                        </a:defRPr>
                      </a:lvl3pPr>
                      <a:lvl4pPr>
                        <a:spcBef>
                          <a:spcPct val="20000"/>
                        </a:spcBef>
                        <a:buClr>
                          <a:schemeClr val="accent2"/>
                        </a:buClr>
                        <a:buSzPct val="70000"/>
                        <a:buFont typeface="Wingdings" pitchFamily="2" charset="2"/>
                        <a:defRPr>
                          <a:solidFill>
                            <a:schemeClr val="tx1"/>
                          </a:solidFill>
                          <a:latin typeface="Arial" charset="0"/>
                        </a:defRPr>
                      </a:lvl4pPr>
                      <a:lvl5pPr>
                        <a:spcBef>
                          <a:spcPct val="20000"/>
                        </a:spcBef>
                        <a:buClr>
                          <a:schemeClr val="accent1"/>
                        </a:buClr>
                        <a:buSzPct val="75000"/>
                        <a:buFont typeface="Wingdings" pitchFamily="2" charset="2"/>
                        <a:defRPr>
                          <a:solidFill>
                            <a:schemeClr val="tx1"/>
                          </a:solidFill>
                          <a:latin typeface="Arial" charset="0"/>
                        </a:defRPr>
                      </a:lvl5pPr>
                      <a:lvl6pPr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k-SK" altLang="sk-SK" sz="1600" b="1" i="0" u="none" strike="noStrike" cap="none" normalizeH="0" baseline="0">
                          <a:ln>
                            <a:noFill/>
                          </a:ln>
                          <a:solidFill>
                            <a:schemeClr val="tx1"/>
                          </a:solidFill>
                          <a:effectLst/>
                          <a:latin typeface="Arial Black" pitchFamily="34" charset="0"/>
                        </a:rPr>
                        <a:t>pôdy veľmi ťažké</a:t>
                      </a:r>
                    </a:p>
                  </a:txBody>
                  <a:tcPr marT="45713" marB="45713" anchor="ctr" horzOverflow="overflow">
                    <a:lnL w="0" cap="flat" cmpd="sng" algn="ctr">
                      <a:solidFill>
                        <a:srgbClr val="808080"/>
                      </a:solidFill>
                      <a:prstDash val="solid"/>
                      <a:round/>
                      <a:headEnd type="none" w="med" len="med"/>
                      <a:tailEnd type="none" w="med" len="med"/>
                    </a:lnL>
                    <a:lnR w="0" cap="flat" cmpd="sng" algn="ctr">
                      <a:solidFill>
                        <a:srgbClr val="808080"/>
                      </a:solidFill>
                      <a:prstDash val="solid"/>
                      <a:round/>
                      <a:headEnd type="none" w="med" len="med"/>
                      <a:tailEnd type="none" w="med" len="med"/>
                    </a:lnR>
                    <a:lnT w="0" cap="flat" cmpd="sng" algn="ctr">
                      <a:solidFill>
                        <a:srgbClr val="808080"/>
                      </a:solidFill>
                      <a:prstDash val="solid"/>
                      <a:round/>
                      <a:headEnd type="none" w="med" len="med"/>
                      <a:tailEnd type="none" w="med" len="med"/>
                    </a:lnT>
                    <a:lnB w="0" cap="flat" cmpd="sng" algn="ctr">
                      <a:solidFill>
                        <a:srgbClr val="808080"/>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pitchFamily="2" charset="2"/>
                        <a:defRPr sz="2600">
                          <a:solidFill>
                            <a:schemeClr val="tx1"/>
                          </a:solidFill>
                          <a:latin typeface="Arial" charset="0"/>
                        </a:defRPr>
                      </a:lvl1pPr>
                      <a:lvl2pPr>
                        <a:spcBef>
                          <a:spcPct val="20000"/>
                        </a:spcBef>
                        <a:buClr>
                          <a:schemeClr val="accent2"/>
                        </a:buClr>
                        <a:buSzPct val="60000"/>
                        <a:buFont typeface="Wingdings" pitchFamily="2" charset="2"/>
                        <a:defRPr sz="2200">
                          <a:solidFill>
                            <a:schemeClr val="tx1"/>
                          </a:solidFill>
                          <a:latin typeface="Arial" charset="0"/>
                        </a:defRPr>
                      </a:lvl2pPr>
                      <a:lvl3pPr>
                        <a:spcBef>
                          <a:spcPct val="20000"/>
                        </a:spcBef>
                        <a:buClr>
                          <a:schemeClr val="accent1"/>
                        </a:buClr>
                        <a:buSzPct val="65000"/>
                        <a:buFont typeface="Wingdings" pitchFamily="2" charset="2"/>
                        <a:defRPr sz="2000">
                          <a:solidFill>
                            <a:schemeClr val="tx1"/>
                          </a:solidFill>
                          <a:latin typeface="Arial" charset="0"/>
                        </a:defRPr>
                      </a:lvl3pPr>
                      <a:lvl4pPr>
                        <a:spcBef>
                          <a:spcPct val="20000"/>
                        </a:spcBef>
                        <a:buClr>
                          <a:schemeClr val="accent2"/>
                        </a:buClr>
                        <a:buSzPct val="70000"/>
                        <a:buFont typeface="Wingdings" pitchFamily="2" charset="2"/>
                        <a:defRPr>
                          <a:solidFill>
                            <a:schemeClr val="tx1"/>
                          </a:solidFill>
                          <a:latin typeface="Arial" charset="0"/>
                        </a:defRPr>
                      </a:lvl4pPr>
                      <a:lvl5pPr>
                        <a:spcBef>
                          <a:spcPct val="20000"/>
                        </a:spcBef>
                        <a:buClr>
                          <a:schemeClr val="accent1"/>
                        </a:buClr>
                        <a:buSzPct val="75000"/>
                        <a:buFont typeface="Wingdings" pitchFamily="2" charset="2"/>
                        <a:defRPr>
                          <a:solidFill>
                            <a:schemeClr val="tx1"/>
                          </a:solidFill>
                          <a:latin typeface="Arial" charset="0"/>
                        </a:defRPr>
                      </a:lvl5pPr>
                      <a:lvl6pPr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k-SK" altLang="sk-SK" sz="600" b="0" i="0" u="none" strike="noStrike" cap="none" normalizeH="0" baseline="0" dirty="0">
                          <a:ln>
                            <a:noFill/>
                          </a:ln>
                          <a:solidFill>
                            <a:schemeClr val="tx1"/>
                          </a:solidFill>
                          <a:effectLst/>
                          <a:latin typeface="Verdana" pitchFamily="34" charset="0"/>
                        </a:rPr>
                        <a:t>- </a:t>
                      </a:r>
                      <a:r>
                        <a:rPr kumimoji="0" lang="sk-SK" altLang="sk-SK" sz="1400" b="0" i="0" u="none" strike="noStrike" cap="none" normalizeH="0" baseline="0" dirty="0">
                          <a:ln>
                            <a:noFill/>
                          </a:ln>
                          <a:solidFill>
                            <a:schemeClr val="tx1"/>
                          </a:solidFill>
                          <a:effectLst/>
                          <a:latin typeface="Arial Black" pitchFamily="34" charset="0"/>
                        </a:rPr>
                        <a:t>ílovité</a:t>
                      </a:r>
                      <a:r>
                        <a:rPr kumimoji="0" lang="sk-SK" altLang="sk-SK" sz="1400" b="0" i="0" u="none" strike="noStrike" cap="none" normalizeH="0" baseline="0" dirty="0">
                          <a:ln>
                            <a:noFill/>
                          </a:ln>
                          <a:solidFill>
                            <a:schemeClr val="tx1"/>
                          </a:solidFill>
                          <a:effectLst/>
                          <a:latin typeface="Verdana" pitchFamily="34" charset="0"/>
                        </a:rPr>
                        <a:t> (60 - 75%)</a:t>
                      </a:r>
                      <a:br>
                        <a:rPr kumimoji="0" lang="sk-SK" altLang="sk-SK" sz="600" b="0" i="0" u="none" strike="noStrike" cap="none" normalizeH="0" baseline="0" dirty="0">
                          <a:ln>
                            <a:noFill/>
                          </a:ln>
                          <a:solidFill>
                            <a:schemeClr val="tx1"/>
                          </a:solidFill>
                          <a:effectLst/>
                          <a:latin typeface="Verdana" pitchFamily="34" charset="0"/>
                        </a:rPr>
                      </a:br>
                      <a:r>
                        <a:rPr kumimoji="0" lang="sk-SK" altLang="sk-SK" sz="1400" b="0" i="0" u="none" strike="noStrike" cap="none" normalizeH="0" baseline="0" dirty="0">
                          <a:ln>
                            <a:noFill/>
                          </a:ln>
                          <a:solidFill>
                            <a:schemeClr val="tx1"/>
                          </a:solidFill>
                          <a:effectLst/>
                          <a:latin typeface="Arial Black" pitchFamily="34" charset="0"/>
                        </a:rPr>
                        <a:t>- íly</a:t>
                      </a:r>
                      <a:r>
                        <a:rPr kumimoji="0" lang="sk-SK" altLang="sk-SK" sz="1400" b="0" i="0" u="none" strike="noStrike" cap="none" normalizeH="0" baseline="0" dirty="0">
                          <a:ln>
                            <a:noFill/>
                          </a:ln>
                          <a:solidFill>
                            <a:schemeClr val="tx1"/>
                          </a:solidFill>
                          <a:effectLst/>
                          <a:latin typeface="Verdana" pitchFamily="34" charset="0"/>
                        </a:rPr>
                        <a:t> (&gt; 75%)</a:t>
                      </a:r>
                      <a:endParaRPr kumimoji="0" lang="sk-SK" altLang="sk-SK" sz="1400" b="0" i="0" u="none" strike="noStrike" cap="none" normalizeH="0" baseline="0" dirty="0">
                        <a:ln>
                          <a:noFill/>
                        </a:ln>
                        <a:solidFill>
                          <a:schemeClr val="tx1"/>
                        </a:solidFill>
                        <a:effectLst/>
                        <a:latin typeface="Arial" charset="0"/>
                      </a:endParaRPr>
                    </a:p>
                  </a:txBody>
                  <a:tcPr marT="45713" marB="45713" anchor="ctr" horzOverflow="overflow">
                    <a:lnL w="0" cap="flat" cmpd="sng" algn="ctr">
                      <a:solidFill>
                        <a:srgbClr val="808080"/>
                      </a:solidFill>
                      <a:prstDash val="solid"/>
                      <a:round/>
                      <a:headEnd type="none" w="med" len="med"/>
                      <a:tailEnd type="none" w="med" len="med"/>
                    </a:lnL>
                    <a:lnR w="0" cap="flat" cmpd="sng" algn="ctr">
                      <a:solidFill>
                        <a:srgbClr val="808080"/>
                      </a:solidFill>
                      <a:prstDash val="solid"/>
                      <a:round/>
                      <a:headEnd type="none" w="med" len="med"/>
                      <a:tailEnd type="none" w="med" len="med"/>
                    </a:lnR>
                    <a:lnT w="0" cap="flat" cmpd="sng" algn="ctr">
                      <a:solidFill>
                        <a:srgbClr val="808080"/>
                      </a:solidFill>
                      <a:prstDash val="solid"/>
                      <a:round/>
                      <a:headEnd type="none" w="med" len="med"/>
                      <a:tailEnd type="none" w="med" len="med"/>
                    </a:lnT>
                    <a:lnB w="0" cap="flat" cmpd="sng" algn="ctr">
                      <a:solidFill>
                        <a:srgbClr val="80808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421442977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C46377-5A11-16CA-4CE1-9857A512F807}"/>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8716BAAC-BD95-BE6C-A213-D169DF55AE75}"/>
              </a:ext>
            </a:extLst>
          </p:cNvPr>
          <p:cNvSpPr>
            <a:spLocks noGrp="1"/>
          </p:cNvSpPr>
          <p:nvPr>
            <p:ph type="title"/>
          </p:nvPr>
        </p:nvSpPr>
        <p:spPr>
          <a:xfrm>
            <a:off x="391297" y="251750"/>
            <a:ext cx="10119674" cy="694812"/>
          </a:xfrm>
        </p:spPr>
        <p:txBody>
          <a:bodyPr>
            <a:normAutofit/>
          </a:bodyPr>
          <a:lstStyle/>
          <a:p>
            <a:r>
              <a:rPr lang="sk-SK" sz="3200" b="1" dirty="0"/>
              <a:t>Vlastnosti pôdy </a:t>
            </a:r>
            <a:endParaRPr lang="fr-FR" sz="3200" b="1" dirty="0"/>
          </a:p>
        </p:txBody>
      </p:sp>
      <p:pic>
        <p:nvPicPr>
          <p:cNvPr id="12" name="Picture 11">
            <a:extLst>
              <a:ext uri="{FF2B5EF4-FFF2-40B4-BE49-F238E27FC236}">
                <a16:creationId xmlns:a16="http://schemas.microsoft.com/office/drawing/2014/main" id="{C2DE67E7-9D36-AA9C-65C5-44CB25BAB401}"/>
              </a:ext>
            </a:extLst>
          </p:cNvPr>
          <p:cNvPicPr>
            <a:picLocks noChangeAspect="1"/>
          </p:cNvPicPr>
          <p:nvPr/>
        </p:nvPicPr>
        <p:blipFill>
          <a:blip r:embed="rId2"/>
          <a:stretch>
            <a:fillRect/>
          </a:stretch>
        </p:blipFill>
        <p:spPr>
          <a:xfrm>
            <a:off x="967672" y="756594"/>
            <a:ext cx="8966923" cy="6101406"/>
          </a:xfrm>
          <a:prstGeom prst="rect">
            <a:avLst/>
          </a:prstGeom>
        </p:spPr>
      </p:pic>
    </p:spTree>
    <p:extLst>
      <p:ext uri="{BB962C8B-B14F-4D97-AF65-F5344CB8AC3E}">
        <p14:creationId xmlns:p14="http://schemas.microsoft.com/office/powerpoint/2010/main" val="26115865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36E83C-842D-4EFA-D0CB-DB6A79B29DBC}"/>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8CC1F583-1DEE-0D05-EC14-D20146C2299C}"/>
              </a:ext>
            </a:extLst>
          </p:cNvPr>
          <p:cNvSpPr>
            <a:spLocks noGrp="1"/>
          </p:cNvSpPr>
          <p:nvPr>
            <p:ph type="title"/>
          </p:nvPr>
        </p:nvSpPr>
        <p:spPr>
          <a:xfrm>
            <a:off x="391297" y="251750"/>
            <a:ext cx="10119674" cy="694812"/>
          </a:xfrm>
        </p:spPr>
        <p:txBody>
          <a:bodyPr>
            <a:normAutofit/>
          </a:bodyPr>
          <a:lstStyle/>
          <a:p>
            <a:r>
              <a:rPr lang="pl-PL" sz="3200" b="1" dirty="0"/>
              <a:t>Pôdotvorný proces </a:t>
            </a:r>
            <a:endParaRPr lang="fr-FR" sz="3200" b="1" dirty="0"/>
          </a:p>
        </p:txBody>
      </p:sp>
      <p:sp>
        <p:nvSpPr>
          <p:cNvPr id="7" name="Zástupný objekt pre obsah 2">
            <a:extLst>
              <a:ext uri="{FF2B5EF4-FFF2-40B4-BE49-F238E27FC236}">
                <a16:creationId xmlns:a16="http://schemas.microsoft.com/office/drawing/2014/main" id="{EFAAF949-4131-740E-3F87-EE3D467FC3DC}"/>
              </a:ext>
            </a:extLst>
          </p:cNvPr>
          <p:cNvSpPr>
            <a:spLocks noGrp="1"/>
          </p:cNvSpPr>
          <p:nvPr>
            <p:ph idx="1"/>
          </p:nvPr>
        </p:nvSpPr>
        <p:spPr>
          <a:xfrm>
            <a:off x="391298" y="1066800"/>
            <a:ext cx="11532972" cy="5540971"/>
          </a:xfrm>
        </p:spPr>
        <p:txBody>
          <a:bodyPr>
            <a:noAutofit/>
          </a:bodyPr>
          <a:lstStyle/>
          <a:p>
            <a:pPr>
              <a:lnSpc>
                <a:spcPct val="150000"/>
              </a:lnSpc>
              <a:buClr>
                <a:schemeClr val="tx2">
                  <a:lumMod val="75000"/>
                </a:schemeClr>
              </a:buClr>
            </a:pPr>
            <a:r>
              <a:rPr lang="sk-SK" sz="1200" dirty="0"/>
              <a:t>Podstatou zákonitosti </a:t>
            </a:r>
            <a:r>
              <a:rPr lang="sk-SK" sz="1200" dirty="0" err="1"/>
              <a:t>pôdotvorného</a:t>
            </a:r>
            <a:r>
              <a:rPr lang="sk-SK" sz="1200" dirty="0"/>
              <a:t> procesu sú procesy:</a:t>
            </a:r>
          </a:p>
          <a:p>
            <a:pPr lvl="1">
              <a:buClr>
                <a:schemeClr val="tx2">
                  <a:lumMod val="75000"/>
                </a:schemeClr>
              </a:buClr>
            </a:pPr>
            <a:r>
              <a:rPr lang="sk-SK" sz="1200" b="1" dirty="0"/>
              <a:t>biologickej akumulácie </a:t>
            </a:r>
            <a:r>
              <a:rPr lang="sk-SK" sz="1200" dirty="0"/>
              <a:t>organických a minerálnych zlúčenín</a:t>
            </a:r>
          </a:p>
          <a:p>
            <a:pPr lvl="1">
              <a:buClr>
                <a:schemeClr val="tx2">
                  <a:lumMod val="75000"/>
                </a:schemeClr>
              </a:buClr>
            </a:pPr>
            <a:r>
              <a:rPr lang="sk-SK" sz="1200" b="1" dirty="0"/>
              <a:t>procesy neustálej premeny </a:t>
            </a:r>
            <a:r>
              <a:rPr lang="sk-SK" sz="1200" dirty="0"/>
              <a:t>organických a minerálnych zlúčenín </a:t>
            </a:r>
          </a:p>
          <a:p>
            <a:pPr lvl="1">
              <a:buClr>
                <a:schemeClr val="tx2">
                  <a:lumMod val="75000"/>
                </a:schemeClr>
              </a:buClr>
            </a:pPr>
            <a:r>
              <a:rPr lang="sk-SK" sz="1200" dirty="0"/>
              <a:t>procesy vertikálnej </a:t>
            </a:r>
            <a:r>
              <a:rPr lang="sk-SK" sz="1200" b="1" dirty="0" err="1"/>
              <a:t>translokácie</a:t>
            </a:r>
            <a:r>
              <a:rPr lang="sk-SK" sz="1200" dirty="0"/>
              <a:t> organických a minerálnych zlúčenín</a:t>
            </a:r>
            <a:r>
              <a:rPr lang="sk-SK" sz="1200" b="1" dirty="0"/>
              <a:t> v pôdnom profile</a:t>
            </a:r>
          </a:p>
          <a:p>
            <a:pPr>
              <a:lnSpc>
                <a:spcPct val="150000"/>
              </a:lnSpc>
              <a:buClr>
                <a:schemeClr val="tx2">
                  <a:lumMod val="75000"/>
                </a:schemeClr>
              </a:buClr>
            </a:pPr>
            <a:r>
              <a:rPr lang="sk-SK" sz="1200" dirty="0"/>
              <a:t>Proces vzniku pôdy na rôznych miestach zemského povrchu prebieha v rôznej intenzite, pričom výrazne na tvorbu pôdy pôsobia najmä: </a:t>
            </a:r>
          </a:p>
          <a:p>
            <a:pPr lvl="1">
              <a:buClr>
                <a:schemeClr val="tx2">
                  <a:lumMod val="75000"/>
                </a:schemeClr>
              </a:buClr>
            </a:pPr>
            <a:r>
              <a:rPr lang="sk-SK" sz="1200" b="1" dirty="0"/>
              <a:t>klimatické činitele</a:t>
            </a:r>
            <a:r>
              <a:rPr lang="sk-SK" sz="1200" dirty="0"/>
              <a:t> (zrážky, slnečné žiarenie)</a:t>
            </a:r>
          </a:p>
          <a:p>
            <a:pPr lvl="1">
              <a:buClr>
                <a:schemeClr val="tx2">
                  <a:lumMod val="75000"/>
                </a:schemeClr>
              </a:buClr>
            </a:pPr>
            <a:r>
              <a:rPr lang="sk-SK" sz="1200" b="1" dirty="0"/>
              <a:t>textúra</a:t>
            </a:r>
          </a:p>
          <a:p>
            <a:pPr lvl="1">
              <a:buClr>
                <a:schemeClr val="tx2">
                  <a:lumMod val="75000"/>
                </a:schemeClr>
              </a:buClr>
            </a:pPr>
            <a:r>
              <a:rPr lang="sk-SK" sz="1200" b="1" dirty="0"/>
              <a:t>mineralogické a chemické zloženie materskej horniny</a:t>
            </a:r>
          </a:p>
          <a:p>
            <a:pPr lvl="1">
              <a:buClr>
                <a:schemeClr val="tx2">
                  <a:lumMod val="75000"/>
                </a:schemeClr>
              </a:buClr>
            </a:pPr>
            <a:r>
              <a:rPr lang="sk-SK" sz="1200" b="1" dirty="0"/>
              <a:t>rozdielne druhy rastlín</a:t>
            </a:r>
          </a:p>
          <a:p>
            <a:pPr lvl="1">
              <a:buClr>
                <a:schemeClr val="tx2">
                  <a:lumMod val="75000"/>
                </a:schemeClr>
              </a:buClr>
            </a:pPr>
            <a:r>
              <a:rPr lang="sk-SK" sz="1200" b="1" dirty="0"/>
              <a:t>chemické zloženie podzemnej vody</a:t>
            </a:r>
          </a:p>
          <a:p>
            <a:pPr>
              <a:lnSpc>
                <a:spcPct val="150000"/>
              </a:lnSpc>
              <a:buClr>
                <a:schemeClr val="tx2">
                  <a:lumMod val="75000"/>
                </a:schemeClr>
              </a:buClr>
            </a:pPr>
            <a:r>
              <a:rPr lang="sk-SK" sz="1200" dirty="0"/>
              <a:t>Biologické procesy a zvetrávanie postupne s hĺbkou vyznievajú a spodné horizonty </a:t>
            </a:r>
            <a:br>
              <a:rPr lang="sk-SK" sz="1200" dirty="0"/>
            </a:br>
            <a:r>
              <a:rPr lang="sk-SK" sz="1200" dirty="0"/>
              <a:t>sa povahou viac a viac približujú materským horninám</a:t>
            </a:r>
          </a:p>
          <a:p>
            <a:pPr>
              <a:lnSpc>
                <a:spcPct val="150000"/>
              </a:lnSpc>
              <a:buClr>
                <a:schemeClr val="tx2">
                  <a:lumMod val="75000"/>
                </a:schemeClr>
              </a:buClr>
            </a:pPr>
            <a:r>
              <a:rPr lang="sk-SK" sz="1200" dirty="0"/>
              <a:t>Zvetrávaním hornín sa produkujú </a:t>
            </a:r>
            <a:r>
              <a:rPr lang="sk-SK" sz="1200" b="1" dirty="0" err="1"/>
              <a:t>pôdotvorné</a:t>
            </a:r>
            <a:r>
              <a:rPr lang="sk-SK" sz="1200" b="1" dirty="0"/>
              <a:t> substráty</a:t>
            </a:r>
            <a:r>
              <a:rPr lang="sk-SK" sz="1200" dirty="0"/>
              <a:t>, ktoré obsahujú sekundárne zložky, </a:t>
            </a:r>
            <a:br>
              <a:rPr lang="sk-SK" sz="1200" dirty="0"/>
            </a:br>
            <a:r>
              <a:rPr lang="sk-SK" sz="1200" dirty="0"/>
              <a:t>ktoré sú rozdielne rozpustné vo vode sa pohybujú vertikálne v profile, alebo laterálne, </a:t>
            </a:r>
            <a:br>
              <a:rPr lang="sk-SK" sz="1200" dirty="0"/>
            </a:br>
            <a:r>
              <a:rPr lang="sk-SK" sz="1200" dirty="0"/>
              <a:t>samotným účinkom vody alebo aktivitou organizmov</a:t>
            </a:r>
          </a:p>
          <a:p>
            <a:pPr>
              <a:lnSpc>
                <a:spcPct val="150000"/>
              </a:lnSpc>
              <a:buClr>
                <a:schemeClr val="tx2">
                  <a:lumMod val="75000"/>
                </a:schemeClr>
              </a:buClr>
            </a:pPr>
            <a:r>
              <a:rPr lang="sk-SK" sz="1200" dirty="0"/>
              <a:t>Výsledkom toho je vznik </a:t>
            </a:r>
            <a:r>
              <a:rPr lang="sk-SK" sz="1200" b="1" dirty="0"/>
              <a:t>pôdneho profilu</a:t>
            </a:r>
            <a:r>
              <a:rPr lang="sk-SK" sz="1200" dirty="0"/>
              <a:t>, ktorý sa vyznačuje prítomnosťou určitých vertikálne členených </a:t>
            </a:r>
            <a:br>
              <a:rPr lang="sk-SK" sz="1200" dirty="0"/>
            </a:br>
            <a:r>
              <a:rPr lang="sk-SK" sz="1200" b="1" dirty="0"/>
              <a:t>pôdnych horizontov </a:t>
            </a:r>
            <a:r>
              <a:rPr lang="sk-SK" sz="1200" dirty="0"/>
              <a:t>(vrstiev), ktoré sú usporiadané v určitom genetickom slede v závislosti od podmienok vzniku a vývoja danej pôdy</a:t>
            </a:r>
          </a:p>
          <a:p>
            <a:pPr>
              <a:lnSpc>
                <a:spcPct val="150000"/>
              </a:lnSpc>
              <a:buClr>
                <a:schemeClr val="tx2">
                  <a:lumMod val="75000"/>
                </a:schemeClr>
              </a:buClr>
            </a:pPr>
            <a:endParaRPr lang="sk-SK" sz="1200" b="1" dirty="0"/>
          </a:p>
          <a:p>
            <a:pPr>
              <a:lnSpc>
                <a:spcPct val="150000"/>
              </a:lnSpc>
              <a:buClr>
                <a:schemeClr val="tx2">
                  <a:lumMod val="75000"/>
                </a:schemeClr>
              </a:buClr>
            </a:pPr>
            <a:endParaRPr lang="sk-SK" sz="1200" dirty="0"/>
          </a:p>
        </p:txBody>
      </p:sp>
      <p:pic>
        <p:nvPicPr>
          <p:cNvPr id="5" name="Picture 6">
            <a:extLst>
              <a:ext uri="{FF2B5EF4-FFF2-40B4-BE49-F238E27FC236}">
                <a16:creationId xmlns:a16="http://schemas.microsoft.com/office/drawing/2014/main" id="{FC97C8DF-4096-84D9-E787-EEC4B4CDE97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6102"/>
          <a:stretch/>
        </p:blipFill>
        <p:spPr bwMode="auto">
          <a:xfrm>
            <a:off x="8140510" y="0"/>
            <a:ext cx="3188043" cy="2394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descr="Diagram of a plant life cycle&#10;&#10;AI-generated content may be incorrect.">
            <a:extLst>
              <a:ext uri="{FF2B5EF4-FFF2-40B4-BE49-F238E27FC236}">
                <a16:creationId xmlns:a16="http://schemas.microsoft.com/office/drawing/2014/main" id="{275F7358-282E-722A-23CD-2B9E0168B7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8979" y="2814213"/>
            <a:ext cx="3571103" cy="3090588"/>
          </a:xfrm>
          <a:prstGeom prst="rect">
            <a:avLst/>
          </a:prstGeom>
        </p:spPr>
      </p:pic>
    </p:spTree>
    <p:extLst>
      <p:ext uri="{BB962C8B-B14F-4D97-AF65-F5344CB8AC3E}">
        <p14:creationId xmlns:p14="http://schemas.microsoft.com/office/powerpoint/2010/main" val="250547341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50B093-54AF-ACBF-19EF-EF8F6D9ECD9A}"/>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FAA78386-081E-5047-6172-BE34F0E01E59}"/>
              </a:ext>
            </a:extLst>
          </p:cNvPr>
          <p:cNvSpPr>
            <a:spLocks noGrp="1"/>
          </p:cNvSpPr>
          <p:nvPr>
            <p:ph type="title"/>
          </p:nvPr>
        </p:nvSpPr>
        <p:spPr>
          <a:xfrm>
            <a:off x="391297" y="251750"/>
            <a:ext cx="10119674" cy="694812"/>
          </a:xfrm>
        </p:spPr>
        <p:txBody>
          <a:bodyPr>
            <a:normAutofit/>
          </a:bodyPr>
          <a:lstStyle/>
          <a:p>
            <a:r>
              <a:rPr lang="sk-SK" sz="3200" b="1" dirty="0"/>
              <a:t>Pôdne druhy</a:t>
            </a:r>
            <a:endParaRPr lang="fr-FR" sz="3200" b="1" dirty="0"/>
          </a:p>
        </p:txBody>
      </p:sp>
      <p:sp>
        <p:nvSpPr>
          <p:cNvPr id="7" name="Zástupný objekt pre obsah 2">
            <a:extLst>
              <a:ext uri="{FF2B5EF4-FFF2-40B4-BE49-F238E27FC236}">
                <a16:creationId xmlns:a16="http://schemas.microsoft.com/office/drawing/2014/main" id="{CD49B5E1-5A27-F289-9F31-AF94492830D8}"/>
              </a:ext>
            </a:extLst>
          </p:cNvPr>
          <p:cNvSpPr>
            <a:spLocks noGrp="1"/>
          </p:cNvSpPr>
          <p:nvPr>
            <p:ph idx="1"/>
          </p:nvPr>
        </p:nvSpPr>
        <p:spPr>
          <a:xfrm>
            <a:off x="391297" y="1130300"/>
            <a:ext cx="6720703" cy="5477472"/>
          </a:xfrm>
        </p:spPr>
        <p:txBody>
          <a:bodyPr>
            <a:noAutofit/>
          </a:bodyPr>
          <a:lstStyle/>
          <a:p>
            <a:pPr>
              <a:lnSpc>
                <a:spcPct val="150000"/>
              </a:lnSpc>
              <a:buClr>
                <a:schemeClr val="tx2">
                  <a:lumMod val="75000"/>
                </a:schemeClr>
              </a:buClr>
            </a:pPr>
            <a:r>
              <a:rPr lang="sk-SK" sz="1600" dirty="0"/>
              <a:t>Podľa </a:t>
            </a:r>
            <a:r>
              <a:rPr lang="sk-SK" sz="1600" dirty="0" err="1"/>
              <a:t>morfogentického</a:t>
            </a:r>
            <a:r>
              <a:rPr lang="sk-SK" sz="1600" dirty="0"/>
              <a:t> klasifikačného systému pôd Slovenska sa </a:t>
            </a:r>
            <a:r>
              <a:rPr lang="sk-SK" sz="1600" b="1" dirty="0"/>
              <a:t>pôdne druhy</a:t>
            </a:r>
            <a:r>
              <a:rPr lang="sk-SK" sz="1600" dirty="0"/>
              <a:t> určujú </a:t>
            </a:r>
            <a:r>
              <a:rPr lang="sk-SK" sz="1600" b="1" dirty="0"/>
              <a:t>podľa zrnitosti </a:t>
            </a:r>
          </a:p>
          <a:p>
            <a:pPr>
              <a:lnSpc>
                <a:spcPct val="150000"/>
              </a:lnSpc>
              <a:buClr>
                <a:schemeClr val="tx2">
                  <a:lumMod val="75000"/>
                </a:schemeClr>
              </a:buClr>
            </a:pPr>
            <a:r>
              <a:rPr lang="sk-SK" sz="1600" dirty="0"/>
              <a:t>Do úvahy sa berie podiel:</a:t>
            </a:r>
          </a:p>
          <a:p>
            <a:pPr lvl="1">
              <a:lnSpc>
                <a:spcPct val="150000"/>
              </a:lnSpc>
              <a:buClr>
                <a:schemeClr val="tx2">
                  <a:lumMod val="75000"/>
                </a:schemeClr>
              </a:buClr>
            </a:pPr>
            <a:r>
              <a:rPr lang="sk-SK" sz="1600" b="1" dirty="0"/>
              <a:t>organických látok</a:t>
            </a:r>
          </a:p>
          <a:p>
            <a:pPr lvl="1">
              <a:lnSpc>
                <a:spcPct val="150000"/>
              </a:lnSpc>
              <a:buClr>
                <a:schemeClr val="tx2">
                  <a:lumMod val="75000"/>
                </a:schemeClr>
              </a:buClr>
            </a:pPr>
            <a:r>
              <a:rPr lang="sk-SK" sz="1600" b="1" dirty="0"/>
              <a:t>skeletu (štrk, kamene, balvany)</a:t>
            </a:r>
          </a:p>
          <a:p>
            <a:pPr lvl="1">
              <a:lnSpc>
                <a:spcPct val="150000"/>
              </a:lnSpc>
              <a:buClr>
                <a:schemeClr val="tx2">
                  <a:lumMod val="75000"/>
                </a:schemeClr>
              </a:buClr>
            </a:pPr>
            <a:r>
              <a:rPr lang="sk-SK" sz="1600" b="1" dirty="0" err="1"/>
              <a:t>jemnozeme</a:t>
            </a:r>
            <a:r>
              <a:rPr lang="sk-SK" sz="1600" b="1" dirty="0"/>
              <a:t> (piesok, prach, íl)</a:t>
            </a:r>
          </a:p>
          <a:p>
            <a:pPr>
              <a:lnSpc>
                <a:spcPct val="150000"/>
              </a:lnSpc>
              <a:buClr>
                <a:schemeClr val="tx2">
                  <a:lumMod val="75000"/>
                </a:schemeClr>
              </a:buClr>
            </a:pPr>
            <a:r>
              <a:rPr lang="sk-SK" sz="1600" dirty="0"/>
              <a:t>Pôdne druhy:</a:t>
            </a:r>
          </a:p>
          <a:p>
            <a:pPr lvl="1">
              <a:lnSpc>
                <a:spcPct val="150000"/>
              </a:lnSpc>
              <a:buClr>
                <a:schemeClr val="tx2">
                  <a:lumMod val="75000"/>
                </a:schemeClr>
              </a:buClr>
            </a:pPr>
            <a:r>
              <a:rPr lang="sk-SK" sz="1600" b="1" dirty="0"/>
              <a:t>Organické pôdy</a:t>
            </a:r>
          </a:p>
          <a:p>
            <a:pPr lvl="1">
              <a:lnSpc>
                <a:spcPct val="150000"/>
              </a:lnSpc>
              <a:buClr>
                <a:schemeClr val="tx2">
                  <a:lumMod val="75000"/>
                </a:schemeClr>
              </a:buClr>
            </a:pPr>
            <a:r>
              <a:rPr lang="sk-SK" sz="1600" b="1" dirty="0"/>
              <a:t>Minerálne a Organicko-minerálne pôdy</a:t>
            </a:r>
          </a:p>
        </p:txBody>
      </p:sp>
      <p:pic>
        <p:nvPicPr>
          <p:cNvPr id="4" name="Picture 3">
            <a:extLst>
              <a:ext uri="{FF2B5EF4-FFF2-40B4-BE49-F238E27FC236}">
                <a16:creationId xmlns:a16="http://schemas.microsoft.com/office/drawing/2014/main" id="{98AC14D5-BC87-035D-B676-0ECA869EFC4E}"/>
              </a:ext>
            </a:extLst>
          </p:cNvPr>
          <p:cNvPicPr>
            <a:picLocks noChangeAspect="1"/>
          </p:cNvPicPr>
          <p:nvPr/>
        </p:nvPicPr>
        <p:blipFill>
          <a:blip r:embed="rId2"/>
          <a:stretch>
            <a:fillRect/>
          </a:stretch>
        </p:blipFill>
        <p:spPr>
          <a:xfrm>
            <a:off x="5456059" y="1634612"/>
            <a:ext cx="6735941" cy="4207388"/>
          </a:xfrm>
          <a:prstGeom prst="rect">
            <a:avLst/>
          </a:prstGeom>
        </p:spPr>
      </p:pic>
    </p:spTree>
    <p:extLst>
      <p:ext uri="{BB962C8B-B14F-4D97-AF65-F5344CB8AC3E}">
        <p14:creationId xmlns:p14="http://schemas.microsoft.com/office/powerpoint/2010/main" val="32051559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454B64-F082-0125-7EA1-84A7540F0EE4}"/>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C5953DB7-80DD-5CA0-D3E4-BE87165CB970}"/>
              </a:ext>
            </a:extLst>
          </p:cNvPr>
          <p:cNvSpPr>
            <a:spLocks noGrp="1"/>
          </p:cNvSpPr>
          <p:nvPr>
            <p:ph type="title"/>
          </p:nvPr>
        </p:nvSpPr>
        <p:spPr>
          <a:xfrm>
            <a:off x="391297" y="251750"/>
            <a:ext cx="10119674" cy="694812"/>
          </a:xfrm>
        </p:spPr>
        <p:txBody>
          <a:bodyPr>
            <a:normAutofit/>
          </a:bodyPr>
          <a:lstStyle/>
          <a:p>
            <a:r>
              <a:rPr lang="sk-SK" sz="3200" b="1" dirty="0"/>
              <a:t>Pôdne druhy</a:t>
            </a:r>
            <a:endParaRPr lang="fr-FR" sz="3200" b="1" dirty="0"/>
          </a:p>
        </p:txBody>
      </p:sp>
      <p:sp>
        <p:nvSpPr>
          <p:cNvPr id="7" name="Zástupný objekt pre obsah 2">
            <a:extLst>
              <a:ext uri="{FF2B5EF4-FFF2-40B4-BE49-F238E27FC236}">
                <a16:creationId xmlns:a16="http://schemas.microsoft.com/office/drawing/2014/main" id="{8714AB6A-5A91-1EC7-0CFD-50A6DB1B8961}"/>
              </a:ext>
            </a:extLst>
          </p:cNvPr>
          <p:cNvSpPr>
            <a:spLocks noGrp="1"/>
          </p:cNvSpPr>
          <p:nvPr>
            <p:ph idx="1"/>
          </p:nvPr>
        </p:nvSpPr>
        <p:spPr>
          <a:xfrm>
            <a:off x="391297" y="827098"/>
            <a:ext cx="12181703" cy="5780674"/>
          </a:xfrm>
        </p:spPr>
        <p:txBody>
          <a:bodyPr>
            <a:noAutofit/>
          </a:bodyPr>
          <a:lstStyle/>
          <a:p>
            <a:pPr>
              <a:lnSpc>
                <a:spcPct val="150000"/>
              </a:lnSpc>
              <a:buClr>
                <a:schemeClr val="tx2">
                  <a:lumMod val="75000"/>
                </a:schemeClr>
              </a:buClr>
            </a:pPr>
            <a:r>
              <a:rPr lang="sk-SK" sz="1400" b="1" dirty="0"/>
              <a:t>Organické pôdy:</a:t>
            </a:r>
          </a:p>
          <a:p>
            <a:pPr>
              <a:lnSpc>
                <a:spcPct val="150000"/>
              </a:lnSpc>
              <a:buClr>
                <a:schemeClr val="tx2">
                  <a:lumMod val="75000"/>
                </a:schemeClr>
              </a:buClr>
            </a:pPr>
            <a:r>
              <a:rPr lang="sk-SK" sz="1400" dirty="0"/>
              <a:t>h – </a:t>
            </a:r>
            <a:r>
              <a:rPr lang="sk-SK" sz="1400" dirty="0" err="1"/>
              <a:t>histická</a:t>
            </a:r>
            <a:endParaRPr lang="sk-SK" sz="1400" dirty="0"/>
          </a:p>
          <a:p>
            <a:pPr lvl="1">
              <a:lnSpc>
                <a:spcPct val="150000"/>
              </a:lnSpc>
              <a:buClr>
                <a:schemeClr val="tx2">
                  <a:lumMod val="75000"/>
                </a:schemeClr>
              </a:buClr>
            </a:pPr>
            <a:r>
              <a:rPr lang="sk-SK" sz="1200" dirty="0" err="1"/>
              <a:t>hf</a:t>
            </a:r>
            <a:r>
              <a:rPr lang="sk-SK" sz="1200" dirty="0"/>
              <a:t> – </a:t>
            </a:r>
            <a:r>
              <a:rPr lang="sk-SK" sz="1200" dirty="0" err="1"/>
              <a:t>fibrická</a:t>
            </a:r>
            <a:r>
              <a:rPr lang="sk-SK" sz="1200" dirty="0"/>
              <a:t> 70% </a:t>
            </a:r>
            <a:r>
              <a:rPr lang="sk-SK" sz="1200" dirty="0" err="1"/>
              <a:t>org</a:t>
            </a:r>
            <a:r>
              <a:rPr lang="sk-SK" sz="1200" dirty="0"/>
              <a:t>. podielu tvoria nerozložené organické látky</a:t>
            </a:r>
          </a:p>
          <a:p>
            <a:pPr lvl="1">
              <a:lnSpc>
                <a:spcPct val="150000"/>
              </a:lnSpc>
              <a:buClr>
                <a:schemeClr val="tx2">
                  <a:lumMod val="75000"/>
                </a:schemeClr>
              </a:buClr>
            </a:pPr>
            <a:r>
              <a:rPr lang="sk-SK" sz="1200" dirty="0"/>
              <a:t>hm – </a:t>
            </a:r>
            <a:r>
              <a:rPr lang="sk-SK" sz="1200" dirty="0" err="1"/>
              <a:t>mezická</a:t>
            </a:r>
            <a:r>
              <a:rPr lang="sk-SK" sz="1200" dirty="0"/>
              <a:t> 30-70% </a:t>
            </a:r>
            <a:r>
              <a:rPr lang="sk-SK" sz="1200" dirty="0" err="1"/>
              <a:t>org</a:t>
            </a:r>
            <a:r>
              <a:rPr lang="sk-SK" sz="1200" dirty="0"/>
              <a:t>. podielu tvoria nerozložené organické látky</a:t>
            </a:r>
          </a:p>
          <a:p>
            <a:pPr lvl="1">
              <a:lnSpc>
                <a:spcPct val="150000"/>
              </a:lnSpc>
              <a:buClr>
                <a:schemeClr val="tx2">
                  <a:lumMod val="75000"/>
                </a:schemeClr>
              </a:buClr>
            </a:pPr>
            <a:r>
              <a:rPr lang="sk-SK" sz="1200" dirty="0" err="1"/>
              <a:t>hs</a:t>
            </a:r>
            <a:r>
              <a:rPr lang="sk-SK" sz="1200" dirty="0"/>
              <a:t> – </a:t>
            </a:r>
            <a:r>
              <a:rPr lang="sk-SK" sz="1200" dirty="0" err="1"/>
              <a:t>saprická</a:t>
            </a:r>
            <a:r>
              <a:rPr lang="sk-SK" sz="1200" dirty="0"/>
              <a:t> &lt; 30% </a:t>
            </a:r>
            <a:r>
              <a:rPr lang="sk-SK" sz="1200" dirty="0" err="1"/>
              <a:t>org</a:t>
            </a:r>
            <a:r>
              <a:rPr lang="sk-SK" sz="1200" dirty="0"/>
              <a:t>. podielu tvoria nerozložené organické látky</a:t>
            </a:r>
          </a:p>
          <a:p>
            <a:pPr>
              <a:lnSpc>
                <a:spcPct val="150000"/>
              </a:lnSpc>
              <a:buClr>
                <a:schemeClr val="tx2">
                  <a:lumMod val="75000"/>
                </a:schemeClr>
              </a:buClr>
            </a:pPr>
            <a:r>
              <a:rPr lang="sk-SK" sz="1400" b="1" dirty="0"/>
              <a:t>Minerálne a organicko-minerálne:</a:t>
            </a:r>
          </a:p>
          <a:p>
            <a:pPr>
              <a:lnSpc>
                <a:spcPct val="150000"/>
              </a:lnSpc>
              <a:buClr>
                <a:schemeClr val="tx2">
                  <a:lumMod val="75000"/>
                </a:schemeClr>
              </a:buClr>
            </a:pPr>
            <a:r>
              <a:rPr lang="sk-SK" sz="1400" dirty="0"/>
              <a:t>p – </a:t>
            </a:r>
            <a:r>
              <a:rPr lang="sk-SK" sz="1400" dirty="0" err="1"/>
              <a:t>psefitická</a:t>
            </a:r>
            <a:r>
              <a:rPr lang="sk-SK" sz="1400" dirty="0"/>
              <a:t> </a:t>
            </a:r>
          </a:p>
          <a:p>
            <a:pPr lvl="1">
              <a:lnSpc>
                <a:spcPct val="150000"/>
              </a:lnSpc>
              <a:buClr>
                <a:schemeClr val="tx2">
                  <a:lumMod val="75000"/>
                </a:schemeClr>
              </a:buClr>
            </a:pPr>
            <a:r>
              <a:rPr lang="sk-SK" sz="1200" dirty="0"/>
              <a:t>ps – štrkovitá, </a:t>
            </a:r>
            <a:r>
              <a:rPr lang="sk-SK" sz="1200" dirty="0" err="1"/>
              <a:t>pk</a:t>
            </a:r>
            <a:r>
              <a:rPr lang="sk-SK" sz="1200" dirty="0"/>
              <a:t> – kamenitá, </a:t>
            </a:r>
            <a:r>
              <a:rPr lang="sk-SK" sz="1200" dirty="0" err="1"/>
              <a:t>pb</a:t>
            </a:r>
            <a:r>
              <a:rPr lang="sk-SK" sz="1200" dirty="0"/>
              <a:t> – </a:t>
            </a:r>
            <a:r>
              <a:rPr lang="sk-SK" sz="1200" dirty="0" err="1"/>
              <a:t>balvanitá</a:t>
            </a:r>
            <a:endParaRPr lang="sk-SK" sz="1200" dirty="0"/>
          </a:p>
          <a:p>
            <a:pPr>
              <a:lnSpc>
                <a:spcPct val="150000"/>
              </a:lnSpc>
              <a:buClr>
                <a:schemeClr val="tx2">
                  <a:lumMod val="75000"/>
                </a:schemeClr>
              </a:buClr>
            </a:pPr>
            <a:r>
              <a:rPr lang="sk-SK" sz="1400" dirty="0"/>
              <a:t>l – ľahká </a:t>
            </a:r>
          </a:p>
          <a:p>
            <a:pPr lvl="1">
              <a:lnSpc>
                <a:spcPct val="150000"/>
              </a:lnSpc>
              <a:buClr>
                <a:schemeClr val="tx2">
                  <a:lumMod val="75000"/>
                </a:schemeClr>
              </a:buClr>
            </a:pPr>
            <a:r>
              <a:rPr lang="sk-SK" sz="1200" dirty="0" err="1"/>
              <a:t>lp</a:t>
            </a:r>
            <a:r>
              <a:rPr lang="sk-SK" sz="1200" dirty="0"/>
              <a:t> – piesčitá, </a:t>
            </a:r>
            <a:r>
              <a:rPr lang="sk-SK" sz="1200" dirty="0" err="1"/>
              <a:t>lh</a:t>
            </a:r>
            <a:r>
              <a:rPr lang="sk-SK" sz="1200" dirty="0"/>
              <a:t> – hlinito-piesčitá</a:t>
            </a:r>
          </a:p>
          <a:p>
            <a:pPr>
              <a:lnSpc>
                <a:spcPct val="150000"/>
              </a:lnSpc>
              <a:buClr>
                <a:schemeClr val="tx2">
                  <a:lumMod val="75000"/>
                </a:schemeClr>
              </a:buClr>
            </a:pPr>
            <a:r>
              <a:rPr lang="sk-SK" sz="1400" dirty="0"/>
              <a:t>s – stredná</a:t>
            </a:r>
          </a:p>
          <a:p>
            <a:pPr lvl="1">
              <a:lnSpc>
                <a:spcPct val="150000"/>
              </a:lnSpc>
              <a:buClr>
                <a:schemeClr val="tx2">
                  <a:lumMod val="75000"/>
                </a:schemeClr>
              </a:buClr>
            </a:pPr>
            <a:r>
              <a:rPr lang="sk-SK" sz="1200" dirty="0" err="1"/>
              <a:t>sp</a:t>
            </a:r>
            <a:r>
              <a:rPr lang="sk-SK" sz="1200" dirty="0"/>
              <a:t> – piesčito-hlinitá, </a:t>
            </a:r>
            <a:r>
              <a:rPr lang="sk-SK" sz="1200" dirty="0" err="1"/>
              <a:t>sh</a:t>
            </a:r>
            <a:r>
              <a:rPr lang="sk-SK" sz="1200" dirty="0"/>
              <a:t> – hlinitá, </a:t>
            </a:r>
            <a:r>
              <a:rPr lang="sk-SK" sz="1200" dirty="0" err="1"/>
              <a:t>ssh</a:t>
            </a:r>
            <a:r>
              <a:rPr lang="sk-SK" sz="1200" dirty="0"/>
              <a:t> – prachovito-hlinitá, </a:t>
            </a:r>
            <a:r>
              <a:rPr lang="sk-SK" sz="1200" dirty="0" err="1"/>
              <a:t>ss</a:t>
            </a:r>
            <a:r>
              <a:rPr lang="sk-SK" sz="1200" dirty="0"/>
              <a:t> – prachovitá, spi – piesčito-ílovito-hlinitá, si – ílovito-hlinitá, </a:t>
            </a:r>
            <a:r>
              <a:rPr lang="sk-SK" sz="1200" dirty="0" err="1"/>
              <a:t>ssi</a:t>
            </a:r>
            <a:r>
              <a:rPr lang="sk-SK" sz="1200" dirty="0"/>
              <a:t> – prachovito-ílovito-hlinitá</a:t>
            </a:r>
          </a:p>
          <a:p>
            <a:pPr>
              <a:lnSpc>
                <a:spcPct val="150000"/>
              </a:lnSpc>
              <a:buClr>
                <a:schemeClr val="tx2">
                  <a:lumMod val="75000"/>
                </a:schemeClr>
              </a:buClr>
            </a:pPr>
            <a:r>
              <a:rPr lang="sk-SK" sz="1400" dirty="0"/>
              <a:t>t – ťažká</a:t>
            </a:r>
          </a:p>
          <a:p>
            <a:pPr lvl="1">
              <a:lnSpc>
                <a:spcPct val="150000"/>
              </a:lnSpc>
              <a:buClr>
                <a:schemeClr val="tx2">
                  <a:lumMod val="75000"/>
                </a:schemeClr>
              </a:buClr>
            </a:pPr>
            <a:r>
              <a:rPr lang="sk-SK" sz="1200" dirty="0" err="1"/>
              <a:t>tp</a:t>
            </a:r>
            <a:r>
              <a:rPr lang="sk-SK" sz="1200" dirty="0"/>
              <a:t> – piesčito-ílovitá,  </a:t>
            </a:r>
            <a:r>
              <a:rPr lang="sk-SK" sz="1200" dirty="0" err="1"/>
              <a:t>ts</a:t>
            </a:r>
            <a:r>
              <a:rPr lang="sk-SK" sz="1200" dirty="0"/>
              <a:t> – prachovito-ílovitá, ti – ílovitá</a:t>
            </a:r>
          </a:p>
          <a:p>
            <a:pPr>
              <a:lnSpc>
                <a:spcPct val="150000"/>
              </a:lnSpc>
              <a:buClr>
                <a:schemeClr val="tx2">
                  <a:lumMod val="75000"/>
                </a:schemeClr>
              </a:buClr>
            </a:pPr>
            <a:endParaRPr lang="sk-SK" sz="1400" dirty="0"/>
          </a:p>
          <a:p>
            <a:pPr>
              <a:lnSpc>
                <a:spcPct val="150000"/>
              </a:lnSpc>
              <a:buClr>
                <a:schemeClr val="tx2">
                  <a:lumMod val="75000"/>
                </a:schemeClr>
              </a:buClr>
            </a:pPr>
            <a:endParaRPr lang="sk-SK" sz="1400" dirty="0"/>
          </a:p>
          <a:p>
            <a:pPr>
              <a:lnSpc>
                <a:spcPct val="150000"/>
              </a:lnSpc>
              <a:buClr>
                <a:schemeClr val="tx2">
                  <a:lumMod val="75000"/>
                </a:schemeClr>
              </a:buClr>
            </a:pPr>
            <a:endParaRPr lang="sk-SK" sz="1400" dirty="0"/>
          </a:p>
          <a:p>
            <a:pPr>
              <a:lnSpc>
                <a:spcPct val="150000"/>
              </a:lnSpc>
              <a:buClr>
                <a:schemeClr val="tx2">
                  <a:lumMod val="75000"/>
                </a:schemeClr>
              </a:buClr>
            </a:pPr>
            <a:endParaRPr lang="sk-SK" sz="1400" dirty="0"/>
          </a:p>
        </p:txBody>
      </p:sp>
      <p:pic>
        <p:nvPicPr>
          <p:cNvPr id="5" name="Picture 4">
            <a:extLst>
              <a:ext uri="{FF2B5EF4-FFF2-40B4-BE49-F238E27FC236}">
                <a16:creationId xmlns:a16="http://schemas.microsoft.com/office/drawing/2014/main" id="{880CCDC5-2511-B0D3-32AA-C2D116A04BB1}"/>
              </a:ext>
            </a:extLst>
          </p:cNvPr>
          <p:cNvPicPr>
            <a:picLocks noChangeAspect="1"/>
          </p:cNvPicPr>
          <p:nvPr/>
        </p:nvPicPr>
        <p:blipFill>
          <a:blip r:embed="rId2"/>
          <a:srcRect l="5976" t="1331" r="1902" b="2594"/>
          <a:stretch/>
        </p:blipFill>
        <p:spPr>
          <a:xfrm>
            <a:off x="6351402" y="0"/>
            <a:ext cx="5840597" cy="5343525"/>
          </a:xfrm>
          <a:prstGeom prst="rect">
            <a:avLst/>
          </a:prstGeom>
        </p:spPr>
      </p:pic>
    </p:spTree>
    <p:extLst>
      <p:ext uri="{BB962C8B-B14F-4D97-AF65-F5344CB8AC3E}">
        <p14:creationId xmlns:p14="http://schemas.microsoft.com/office/powerpoint/2010/main" val="280637563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1A04C3-CD49-2825-7C99-60597A17EA0B}"/>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7E3EFD7B-030F-4F88-C0AB-BEBF5531CE91}"/>
              </a:ext>
            </a:extLst>
          </p:cNvPr>
          <p:cNvSpPr>
            <a:spLocks noGrp="1"/>
          </p:cNvSpPr>
          <p:nvPr>
            <p:ph type="title"/>
          </p:nvPr>
        </p:nvSpPr>
        <p:spPr>
          <a:xfrm>
            <a:off x="391297" y="251750"/>
            <a:ext cx="10119674" cy="694812"/>
          </a:xfrm>
        </p:spPr>
        <p:txBody>
          <a:bodyPr>
            <a:normAutofit/>
          </a:bodyPr>
          <a:lstStyle/>
          <a:p>
            <a:r>
              <a:rPr lang="sk-SK" sz="3200" b="1" dirty="0"/>
              <a:t>Pôdne druhy</a:t>
            </a:r>
            <a:endParaRPr lang="fr-FR" sz="3200" b="1" dirty="0"/>
          </a:p>
        </p:txBody>
      </p:sp>
      <p:sp>
        <p:nvSpPr>
          <p:cNvPr id="7" name="Zástupný objekt pre obsah 2">
            <a:extLst>
              <a:ext uri="{FF2B5EF4-FFF2-40B4-BE49-F238E27FC236}">
                <a16:creationId xmlns:a16="http://schemas.microsoft.com/office/drawing/2014/main" id="{3C5EBEEA-CEBF-5B55-EEB4-C66548412E08}"/>
              </a:ext>
            </a:extLst>
          </p:cNvPr>
          <p:cNvSpPr>
            <a:spLocks noGrp="1"/>
          </p:cNvSpPr>
          <p:nvPr>
            <p:ph idx="1"/>
          </p:nvPr>
        </p:nvSpPr>
        <p:spPr>
          <a:xfrm>
            <a:off x="302396" y="1066800"/>
            <a:ext cx="4968103" cy="5540972"/>
          </a:xfrm>
        </p:spPr>
        <p:txBody>
          <a:bodyPr>
            <a:noAutofit/>
          </a:bodyPr>
          <a:lstStyle/>
          <a:p>
            <a:pPr>
              <a:lnSpc>
                <a:spcPct val="150000"/>
              </a:lnSpc>
              <a:buClr>
                <a:schemeClr val="tx2">
                  <a:lumMod val="75000"/>
                </a:schemeClr>
              </a:buClr>
            </a:pPr>
            <a:r>
              <a:rPr lang="sk-SK" sz="1800" b="1" dirty="0" err="1"/>
              <a:t>Psefitické</a:t>
            </a:r>
            <a:r>
              <a:rPr lang="sk-SK" sz="1800" b="1" dirty="0"/>
              <a:t>:</a:t>
            </a:r>
          </a:p>
          <a:p>
            <a:pPr lvl="1">
              <a:lnSpc>
                <a:spcPct val="150000"/>
              </a:lnSpc>
              <a:buClr>
                <a:schemeClr val="tx2">
                  <a:lumMod val="75000"/>
                </a:schemeClr>
              </a:buClr>
            </a:pPr>
            <a:r>
              <a:rPr lang="sk-SK" sz="1600" b="1" dirty="0"/>
              <a:t>Štrkovité pôdy -</a:t>
            </a:r>
            <a:r>
              <a:rPr lang="sk-SK" sz="1600" dirty="0"/>
              <a:t> nachádzajú sa na aluviálnych sedimentoch nív, na terasách a proluviálnych sedimentoch, pri riekach, na neogénnych štrkoch a zlepencoch (2-50 mm)</a:t>
            </a:r>
          </a:p>
          <a:p>
            <a:pPr lvl="1">
              <a:lnSpc>
                <a:spcPct val="150000"/>
              </a:lnSpc>
              <a:buClr>
                <a:schemeClr val="tx2">
                  <a:lumMod val="75000"/>
                </a:schemeClr>
              </a:buClr>
            </a:pPr>
            <a:r>
              <a:rPr lang="sk-SK" sz="1600" b="1" dirty="0"/>
              <a:t>Kamenité pôdy - </a:t>
            </a:r>
            <a:r>
              <a:rPr lang="sk-SK" sz="1600" dirty="0"/>
              <a:t>vytvárajú sa na svahoch pohorí. Nachádzajú sa vo všetkých geomorfologických celkoch (50-250 mm)</a:t>
            </a:r>
          </a:p>
          <a:p>
            <a:pPr lvl="1">
              <a:lnSpc>
                <a:spcPct val="150000"/>
              </a:lnSpc>
              <a:buClr>
                <a:schemeClr val="tx2">
                  <a:lumMod val="75000"/>
                </a:schemeClr>
              </a:buClr>
            </a:pPr>
            <a:r>
              <a:rPr lang="sk-SK" sz="1600" b="1" dirty="0" err="1"/>
              <a:t>Balvanité</a:t>
            </a:r>
            <a:r>
              <a:rPr lang="sk-SK" sz="1600" b="1" dirty="0"/>
              <a:t> pôdy -</a:t>
            </a:r>
            <a:r>
              <a:rPr lang="sk-SK" sz="1600" dirty="0"/>
              <a:t> vyskytujú sa na veľmi odolných horninách. Najmä v jadrových pohoriach v Rudohorí a </a:t>
            </a:r>
            <a:r>
              <a:rPr lang="sk-SK" sz="1600" dirty="0" err="1"/>
              <a:t>neovulkanitoch</a:t>
            </a:r>
            <a:r>
              <a:rPr lang="sk-SK" sz="1600" dirty="0"/>
              <a:t> (&gt;250 mm)</a:t>
            </a:r>
          </a:p>
          <a:p>
            <a:pPr>
              <a:lnSpc>
                <a:spcPct val="150000"/>
              </a:lnSpc>
              <a:buClr>
                <a:schemeClr val="tx2">
                  <a:lumMod val="75000"/>
                </a:schemeClr>
              </a:buClr>
            </a:pPr>
            <a:endParaRPr lang="sk-SK" sz="1800" dirty="0"/>
          </a:p>
        </p:txBody>
      </p:sp>
      <p:pic>
        <p:nvPicPr>
          <p:cNvPr id="5" name="Picture 5" descr="Low-level Pleistocene gravel between Southbourne and Hengistbury Head, Bournemouth, Dorset">
            <a:extLst>
              <a:ext uri="{FF2B5EF4-FFF2-40B4-BE49-F238E27FC236}">
                <a16:creationId xmlns:a16="http://schemas.microsoft.com/office/drawing/2014/main" id="{63B1B802-9F1F-9711-1B16-D750CB715CD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77275" y="0"/>
            <a:ext cx="4114799"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4" descr="image010">
            <a:extLst>
              <a:ext uri="{FF2B5EF4-FFF2-40B4-BE49-F238E27FC236}">
                <a16:creationId xmlns:a16="http://schemas.microsoft.com/office/drawing/2014/main" id="{C6A700FB-78AC-606D-2646-3C536564AB1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46761"/>
          <a:stretch/>
        </p:blipFill>
        <p:spPr bwMode="auto">
          <a:xfrm>
            <a:off x="5277275" y="4178300"/>
            <a:ext cx="4114567" cy="267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5" descr="3741-1">
            <a:extLst>
              <a:ext uri="{FF2B5EF4-FFF2-40B4-BE49-F238E27FC236}">
                <a16:creationId xmlns:a16="http://schemas.microsoft.com/office/drawing/2014/main" id="{D047DBD9-5260-FBD5-CC43-43E6D88A413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69300" y="1198312"/>
            <a:ext cx="3822700" cy="3926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0500775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3285BE-6D81-C1D7-6A37-21D3DFDE1F8D}"/>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B5EC0177-E400-54F2-ED17-D039AB11FE5A}"/>
              </a:ext>
            </a:extLst>
          </p:cNvPr>
          <p:cNvSpPr>
            <a:spLocks noGrp="1"/>
          </p:cNvSpPr>
          <p:nvPr>
            <p:ph type="title"/>
          </p:nvPr>
        </p:nvSpPr>
        <p:spPr>
          <a:xfrm>
            <a:off x="395926" y="273377"/>
            <a:ext cx="10119674" cy="694812"/>
          </a:xfrm>
        </p:spPr>
        <p:txBody>
          <a:bodyPr>
            <a:normAutofit/>
          </a:bodyPr>
          <a:lstStyle/>
          <a:p>
            <a:r>
              <a:rPr lang="sk-SK" sz="3200" b="1" dirty="0"/>
              <a:t>Pôdne druhy </a:t>
            </a:r>
          </a:p>
        </p:txBody>
      </p:sp>
      <p:sp>
        <p:nvSpPr>
          <p:cNvPr id="7" name="Zástupný objekt pre obsah 2">
            <a:extLst>
              <a:ext uri="{FF2B5EF4-FFF2-40B4-BE49-F238E27FC236}">
                <a16:creationId xmlns:a16="http://schemas.microsoft.com/office/drawing/2014/main" id="{55429375-FD6A-8E3B-B4DF-E441B81D8E75}"/>
              </a:ext>
            </a:extLst>
          </p:cNvPr>
          <p:cNvSpPr>
            <a:spLocks noGrp="1"/>
          </p:cNvSpPr>
          <p:nvPr>
            <p:ph idx="1"/>
          </p:nvPr>
        </p:nvSpPr>
        <p:spPr>
          <a:xfrm>
            <a:off x="304797" y="1082489"/>
            <a:ext cx="6870703" cy="5661210"/>
          </a:xfrm>
        </p:spPr>
        <p:txBody>
          <a:bodyPr>
            <a:noAutofit/>
          </a:bodyPr>
          <a:lstStyle/>
          <a:p>
            <a:pPr>
              <a:lnSpc>
                <a:spcPct val="150000"/>
              </a:lnSpc>
              <a:buClr>
                <a:schemeClr val="tx2">
                  <a:lumMod val="75000"/>
                </a:schemeClr>
              </a:buClr>
            </a:pPr>
            <a:r>
              <a:rPr lang="sk-SK" sz="1600" b="1" dirty="0"/>
              <a:t>Ľahké - piesočnaté pôdy </a:t>
            </a:r>
            <a:r>
              <a:rPr lang="sk-SK" sz="1600" dirty="0"/>
              <a:t>– obsahujú veľa zŕn piesku, vznikli napr. v Záhorskej a Východoslovenskej nížine na naviatych pieskoch a riečnych náplavoch</a:t>
            </a:r>
          </a:p>
          <a:p>
            <a:pPr>
              <a:lnSpc>
                <a:spcPct val="150000"/>
              </a:lnSpc>
              <a:buClr>
                <a:schemeClr val="tx2">
                  <a:lumMod val="75000"/>
                </a:schemeClr>
              </a:buClr>
            </a:pPr>
            <a:r>
              <a:rPr lang="sk-SK" sz="1600" dirty="0"/>
              <a:t>Majú medzi zrnami piesku veľa vzduchu a ľahko vysychajú</a:t>
            </a:r>
          </a:p>
          <a:p>
            <a:pPr>
              <a:lnSpc>
                <a:spcPct val="150000"/>
              </a:lnSpc>
              <a:buClr>
                <a:schemeClr val="tx2">
                  <a:lumMod val="75000"/>
                </a:schemeClr>
              </a:buClr>
            </a:pPr>
            <a:r>
              <a:rPr lang="sk-SK" sz="1600" dirty="0"/>
              <a:t>Ľahko prepúšťajú vodu čím sa odplavujú živiny do hlbších vrstiev, preto sú málo úrodné</a:t>
            </a:r>
          </a:p>
          <a:p>
            <a:pPr>
              <a:lnSpc>
                <a:spcPct val="150000"/>
              </a:lnSpc>
              <a:buClr>
                <a:schemeClr val="tx2">
                  <a:lumMod val="75000"/>
                </a:schemeClr>
              </a:buClr>
            </a:pPr>
            <a:endParaRPr lang="sk-SK" sz="1600" dirty="0"/>
          </a:p>
          <a:p>
            <a:pPr>
              <a:lnSpc>
                <a:spcPct val="150000"/>
              </a:lnSpc>
              <a:buClr>
                <a:schemeClr val="tx2">
                  <a:lumMod val="75000"/>
                </a:schemeClr>
              </a:buClr>
            </a:pPr>
            <a:endParaRPr lang="sk-SK" sz="1600" dirty="0"/>
          </a:p>
        </p:txBody>
      </p:sp>
      <p:pic>
        <p:nvPicPr>
          <p:cNvPr id="3" name="Picture 4" descr="Ent_06b">
            <a:extLst>
              <a:ext uri="{FF2B5EF4-FFF2-40B4-BE49-F238E27FC236}">
                <a16:creationId xmlns:a16="http://schemas.microsoft.com/office/drawing/2014/main" id="{5D854423-6902-2660-3118-17E16F5435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58101" y="0"/>
            <a:ext cx="4533900" cy="6907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descr="A onion growing in the dirt&#10;&#10;AI-generated content may be incorrect.">
            <a:extLst>
              <a:ext uri="{FF2B5EF4-FFF2-40B4-BE49-F238E27FC236}">
                <a16:creationId xmlns:a16="http://schemas.microsoft.com/office/drawing/2014/main" id="{8432857C-0B60-4BE8-FA3E-AE3A08F8D6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6298" y="3686173"/>
            <a:ext cx="5638802" cy="3171826"/>
          </a:xfrm>
          <a:prstGeom prst="rect">
            <a:avLst/>
          </a:prstGeom>
        </p:spPr>
      </p:pic>
    </p:spTree>
    <p:extLst>
      <p:ext uri="{BB962C8B-B14F-4D97-AF65-F5344CB8AC3E}">
        <p14:creationId xmlns:p14="http://schemas.microsoft.com/office/powerpoint/2010/main" val="282244881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5AF8FE-0811-AE5E-9112-2C00C998AF2A}"/>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270A932E-5FED-241B-99C9-BEAE9739B0F6}"/>
              </a:ext>
            </a:extLst>
          </p:cNvPr>
          <p:cNvSpPr>
            <a:spLocks noGrp="1"/>
          </p:cNvSpPr>
          <p:nvPr>
            <p:ph type="title"/>
          </p:nvPr>
        </p:nvSpPr>
        <p:spPr>
          <a:xfrm>
            <a:off x="395926" y="273377"/>
            <a:ext cx="10119674" cy="694812"/>
          </a:xfrm>
        </p:spPr>
        <p:txBody>
          <a:bodyPr>
            <a:normAutofit/>
          </a:bodyPr>
          <a:lstStyle/>
          <a:p>
            <a:r>
              <a:rPr lang="sk-SK" sz="3200" b="1" dirty="0"/>
              <a:t>Pôdne druhy </a:t>
            </a:r>
          </a:p>
        </p:txBody>
      </p:sp>
      <p:sp>
        <p:nvSpPr>
          <p:cNvPr id="7" name="Zástupný objekt pre obsah 2">
            <a:extLst>
              <a:ext uri="{FF2B5EF4-FFF2-40B4-BE49-F238E27FC236}">
                <a16:creationId xmlns:a16="http://schemas.microsoft.com/office/drawing/2014/main" id="{9A31949E-E356-1D5F-7A73-60784E08E95D}"/>
              </a:ext>
            </a:extLst>
          </p:cNvPr>
          <p:cNvSpPr>
            <a:spLocks noGrp="1"/>
          </p:cNvSpPr>
          <p:nvPr>
            <p:ph idx="1"/>
          </p:nvPr>
        </p:nvSpPr>
        <p:spPr>
          <a:xfrm>
            <a:off x="304797" y="1082489"/>
            <a:ext cx="6540503" cy="5661210"/>
          </a:xfrm>
        </p:spPr>
        <p:txBody>
          <a:bodyPr>
            <a:noAutofit/>
          </a:bodyPr>
          <a:lstStyle/>
          <a:p>
            <a:pPr>
              <a:lnSpc>
                <a:spcPct val="150000"/>
              </a:lnSpc>
              <a:buClr>
                <a:schemeClr val="tx2">
                  <a:lumMod val="75000"/>
                </a:schemeClr>
              </a:buClr>
            </a:pPr>
            <a:r>
              <a:rPr lang="sk-SK" sz="1600" b="1" dirty="0"/>
              <a:t>Stredne ťažké - hlinité pôdy </a:t>
            </a:r>
            <a:r>
              <a:rPr lang="sk-SK" sz="1600" dirty="0"/>
              <a:t>– obsahujú veľa prachových častíc</a:t>
            </a:r>
          </a:p>
          <a:p>
            <a:pPr>
              <a:lnSpc>
                <a:spcPct val="150000"/>
              </a:lnSpc>
              <a:buClr>
                <a:schemeClr val="tx2">
                  <a:lumMod val="75000"/>
                </a:schemeClr>
              </a:buClr>
            </a:pPr>
            <a:r>
              <a:rPr lang="sk-SK" sz="1600" dirty="0"/>
              <a:t> Vyvinuli sa napr. na sprašiach Podunajskej nížiny, Juhoslovenskej kotliny a Východoslovenskej nížiny, vyskytujú sa aj na sopečných horninách</a:t>
            </a:r>
          </a:p>
          <a:p>
            <a:pPr>
              <a:lnSpc>
                <a:spcPct val="150000"/>
              </a:lnSpc>
              <a:buClr>
                <a:schemeClr val="tx2">
                  <a:lumMod val="75000"/>
                </a:schemeClr>
              </a:buClr>
            </a:pPr>
            <a:r>
              <a:rPr lang="sk-SK" sz="1600" dirty="0"/>
              <a:t>Najlepšie poľnohospodárske pôdy, neodplavujú sa z nich živiny v takej veľkej miere ako z piesočnatých pôd</a:t>
            </a:r>
          </a:p>
          <a:p>
            <a:pPr>
              <a:lnSpc>
                <a:spcPct val="150000"/>
              </a:lnSpc>
              <a:buClr>
                <a:schemeClr val="tx2">
                  <a:lumMod val="75000"/>
                </a:schemeClr>
              </a:buClr>
            </a:pPr>
            <a:endParaRPr lang="sk-SK" sz="1600" dirty="0"/>
          </a:p>
          <a:p>
            <a:pPr>
              <a:lnSpc>
                <a:spcPct val="150000"/>
              </a:lnSpc>
              <a:buClr>
                <a:schemeClr val="tx2">
                  <a:lumMod val="75000"/>
                </a:schemeClr>
              </a:buClr>
            </a:pPr>
            <a:endParaRPr lang="sk-SK" sz="1600" dirty="0"/>
          </a:p>
          <a:p>
            <a:pPr>
              <a:lnSpc>
                <a:spcPct val="150000"/>
              </a:lnSpc>
              <a:buClr>
                <a:schemeClr val="tx2">
                  <a:lumMod val="75000"/>
                </a:schemeClr>
              </a:buClr>
            </a:pPr>
            <a:endParaRPr lang="sk-SK" sz="1600" dirty="0"/>
          </a:p>
        </p:txBody>
      </p:sp>
      <p:pic>
        <p:nvPicPr>
          <p:cNvPr id="5" name="Picture 6" descr="IMG_6471_%C4%8Cernozem_kultizemna">
            <a:extLst>
              <a:ext uri="{FF2B5EF4-FFF2-40B4-BE49-F238E27FC236}">
                <a16:creationId xmlns:a16="http://schemas.microsoft.com/office/drawing/2014/main" id="{D7F01162-7CB7-5D21-9617-31C0DBFFEA4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74528" y="0"/>
            <a:ext cx="521747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8" descr="IMG_5239">
            <a:extLst>
              <a:ext uri="{FF2B5EF4-FFF2-40B4-BE49-F238E27FC236}">
                <a16:creationId xmlns:a16="http://schemas.microsoft.com/office/drawing/2014/main" id="{4CA27F5E-468B-7AD8-AB9A-CBDD15FBE2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5140" y="4132926"/>
            <a:ext cx="2060160" cy="2725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descr="Close-up of a pile of dirt&#10;&#10;AI-generated content may be incorrect.">
            <a:extLst>
              <a:ext uri="{FF2B5EF4-FFF2-40B4-BE49-F238E27FC236}">
                <a16:creationId xmlns:a16="http://schemas.microsoft.com/office/drawing/2014/main" id="{E5C8C37D-C89C-E636-0A65-46C46FBD14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9885" y="4132925"/>
            <a:ext cx="4090167" cy="2725074"/>
          </a:xfrm>
          <a:prstGeom prst="rect">
            <a:avLst/>
          </a:prstGeom>
        </p:spPr>
      </p:pic>
    </p:spTree>
    <p:extLst>
      <p:ext uri="{BB962C8B-B14F-4D97-AF65-F5344CB8AC3E}">
        <p14:creationId xmlns:p14="http://schemas.microsoft.com/office/powerpoint/2010/main" val="329791772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D938FB-F02D-C581-F0F0-A91425C7B9D9}"/>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561A0246-CFC3-2E24-FA42-93F6154E1099}"/>
              </a:ext>
            </a:extLst>
          </p:cNvPr>
          <p:cNvSpPr>
            <a:spLocks noGrp="1"/>
          </p:cNvSpPr>
          <p:nvPr>
            <p:ph type="title"/>
          </p:nvPr>
        </p:nvSpPr>
        <p:spPr>
          <a:xfrm>
            <a:off x="395926" y="273377"/>
            <a:ext cx="10119674" cy="694812"/>
          </a:xfrm>
        </p:spPr>
        <p:txBody>
          <a:bodyPr>
            <a:normAutofit/>
          </a:bodyPr>
          <a:lstStyle/>
          <a:p>
            <a:r>
              <a:rPr lang="sk-SK" sz="3200" b="1" dirty="0"/>
              <a:t>Pôdne druhy </a:t>
            </a:r>
          </a:p>
        </p:txBody>
      </p:sp>
      <p:sp>
        <p:nvSpPr>
          <p:cNvPr id="7" name="Zástupný objekt pre obsah 2">
            <a:extLst>
              <a:ext uri="{FF2B5EF4-FFF2-40B4-BE49-F238E27FC236}">
                <a16:creationId xmlns:a16="http://schemas.microsoft.com/office/drawing/2014/main" id="{572E9E25-C929-CF9D-E0C8-B407F2BC5228}"/>
              </a:ext>
            </a:extLst>
          </p:cNvPr>
          <p:cNvSpPr>
            <a:spLocks noGrp="1"/>
          </p:cNvSpPr>
          <p:nvPr>
            <p:ph idx="1"/>
          </p:nvPr>
        </p:nvSpPr>
        <p:spPr>
          <a:xfrm>
            <a:off x="304797" y="1082489"/>
            <a:ext cx="6680203" cy="5661210"/>
          </a:xfrm>
        </p:spPr>
        <p:txBody>
          <a:bodyPr>
            <a:noAutofit/>
          </a:bodyPr>
          <a:lstStyle/>
          <a:p>
            <a:pPr>
              <a:lnSpc>
                <a:spcPct val="150000"/>
              </a:lnSpc>
              <a:buClr>
                <a:schemeClr val="tx2">
                  <a:lumMod val="75000"/>
                </a:schemeClr>
              </a:buClr>
            </a:pPr>
            <a:r>
              <a:rPr lang="sk-SK" sz="1600" b="1" dirty="0"/>
              <a:t>Ťažké - ílovité pôdy </a:t>
            </a:r>
            <a:r>
              <a:rPr lang="sk-SK" sz="1600" dirty="0"/>
              <a:t>– sa nachádzajú na ílovitých horninách, ktoré vznikli usadzovaním jemného bahna na dne morí a jazier v minulosti</a:t>
            </a:r>
          </a:p>
          <a:p>
            <a:pPr>
              <a:lnSpc>
                <a:spcPct val="150000"/>
              </a:lnSpc>
              <a:buClr>
                <a:schemeClr val="tx2">
                  <a:lumMod val="75000"/>
                </a:schemeClr>
              </a:buClr>
            </a:pPr>
            <a:r>
              <a:rPr lang="sk-SK" sz="1600" dirty="0"/>
              <a:t>vyskytujú sa v podhorských častiach nížin a v kotlinách</a:t>
            </a:r>
          </a:p>
          <a:p>
            <a:pPr>
              <a:lnSpc>
                <a:spcPct val="150000"/>
              </a:lnSpc>
              <a:buClr>
                <a:schemeClr val="tx2">
                  <a:lumMod val="75000"/>
                </a:schemeClr>
              </a:buClr>
            </a:pPr>
            <a:r>
              <a:rPr lang="sk-SK" sz="1600" dirty="0"/>
              <a:t>za sucha tvrdnú a pukajú, nasiaknuté vodou sú mazľavé, ťažko sa obrábajú a sú menej úrodné</a:t>
            </a:r>
          </a:p>
          <a:p>
            <a:pPr>
              <a:lnSpc>
                <a:spcPct val="150000"/>
              </a:lnSpc>
              <a:buClr>
                <a:schemeClr val="tx2">
                  <a:lumMod val="75000"/>
                </a:schemeClr>
              </a:buClr>
            </a:pPr>
            <a:endParaRPr lang="sk-SK" sz="1600" dirty="0"/>
          </a:p>
          <a:p>
            <a:pPr>
              <a:lnSpc>
                <a:spcPct val="150000"/>
              </a:lnSpc>
              <a:buClr>
                <a:schemeClr val="tx2">
                  <a:lumMod val="75000"/>
                </a:schemeClr>
              </a:buClr>
            </a:pPr>
            <a:endParaRPr lang="sk-SK" sz="1600" dirty="0"/>
          </a:p>
          <a:p>
            <a:pPr>
              <a:lnSpc>
                <a:spcPct val="150000"/>
              </a:lnSpc>
              <a:buClr>
                <a:schemeClr val="tx2">
                  <a:lumMod val="75000"/>
                </a:schemeClr>
              </a:buClr>
            </a:pPr>
            <a:endParaRPr lang="sk-SK" sz="1600" dirty="0"/>
          </a:p>
        </p:txBody>
      </p:sp>
      <p:pic>
        <p:nvPicPr>
          <p:cNvPr id="8" name="Picture 5" descr="soil-clay">
            <a:extLst>
              <a:ext uri="{FF2B5EF4-FFF2-40B4-BE49-F238E27FC236}">
                <a16:creationId xmlns:a16="http://schemas.microsoft.com/office/drawing/2014/main" id="{8CEEFDB4-C987-3CE3-0170-17F6AE1B55C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00900" y="1430730"/>
            <a:ext cx="4964727" cy="4964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descr="A close-up of a muddy field&#10;&#10;AI-generated content may be incorrect.">
            <a:extLst>
              <a:ext uri="{FF2B5EF4-FFF2-40B4-BE49-F238E27FC236}">
                <a16:creationId xmlns:a16="http://schemas.microsoft.com/office/drawing/2014/main" id="{320AA315-A916-B2BC-2431-FAA04479B2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1897" y="3813950"/>
            <a:ext cx="5041903" cy="3044049"/>
          </a:xfrm>
          <a:prstGeom prst="rect">
            <a:avLst/>
          </a:prstGeom>
        </p:spPr>
      </p:pic>
    </p:spTree>
    <p:extLst>
      <p:ext uri="{BB962C8B-B14F-4D97-AF65-F5344CB8AC3E}">
        <p14:creationId xmlns:p14="http://schemas.microsoft.com/office/powerpoint/2010/main" val="114737623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F07944-3796-4B8A-ACC3-163ABA52503D}"/>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71055579-1C16-5B41-75B4-C1A507C26E03}"/>
              </a:ext>
            </a:extLst>
          </p:cNvPr>
          <p:cNvSpPr>
            <a:spLocks noGrp="1"/>
          </p:cNvSpPr>
          <p:nvPr>
            <p:ph type="title"/>
          </p:nvPr>
        </p:nvSpPr>
        <p:spPr>
          <a:xfrm>
            <a:off x="395926" y="273377"/>
            <a:ext cx="10119674" cy="694812"/>
          </a:xfrm>
        </p:spPr>
        <p:txBody>
          <a:bodyPr>
            <a:normAutofit/>
          </a:bodyPr>
          <a:lstStyle/>
          <a:p>
            <a:r>
              <a:rPr lang="sk-SK" sz="3200" b="1" dirty="0"/>
              <a:t>Vlastnosti pôdy</a:t>
            </a:r>
          </a:p>
        </p:txBody>
      </p:sp>
      <p:sp>
        <p:nvSpPr>
          <p:cNvPr id="7" name="Zástupný objekt pre obsah 2">
            <a:extLst>
              <a:ext uri="{FF2B5EF4-FFF2-40B4-BE49-F238E27FC236}">
                <a16:creationId xmlns:a16="http://schemas.microsoft.com/office/drawing/2014/main" id="{5AD2035E-AE22-B807-A7F2-3D5955C44BF0}"/>
              </a:ext>
            </a:extLst>
          </p:cNvPr>
          <p:cNvSpPr>
            <a:spLocks noGrp="1"/>
          </p:cNvSpPr>
          <p:nvPr>
            <p:ph idx="1"/>
          </p:nvPr>
        </p:nvSpPr>
        <p:spPr>
          <a:xfrm>
            <a:off x="304798" y="1082489"/>
            <a:ext cx="7210904" cy="5661210"/>
          </a:xfrm>
        </p:spPr>
        <p:txBody>
          <a:bodyPr>
            <a:noAutofit/>
          </a:bodyPr>
          <a:lstStyle/>
          <a:p>
            <a:pPr>
              <a:lnSpc>
                <a:spcPct val="150000"/>
              </a:lnSpc>
              <a:buClr>
                <a:schemeClr val="tx2">
                  <a:lumMod val="75000"/>
                </a:schemeClr>
              </a:buClr>
            </a:pPr>
            <a:r>
              <a:rPr lang="sk-SK" sz="1400" dirty="0"/>
              <a:t>pôdna štruktúra - schopnosť pôdnych častíc (zrnká pôdy) zhlukovať sa alebo rozpadávať sa na štruktúrne agregáty, od nej závisí úrodnosť pôdy, najvhodnejšia je </a:t>
            </a:r>
            <a:r>
              <a:rPr lang="sk-SK" sz="1400" dirty="0" err="1"/>
              <a:t>drobnohrudková</a:t>
            </a:r>
            <a:r>
              <a:rPr lang="sk-SK" sz="1400" dirty="0"/>
              <a:t> štruktúra – medzi jednotlivými agregátmi je dostatok voľného priestoru, má </a:t>
            </a:r>
            <a:r>
              <a:rPr lang="sk-SK" sz="1400" dirty="0" err="1"/>
              <a:t>špongiovitý</a:t>
            </a:r>
            <a:r>
              <a:rPr lang="sk-SK" sz="1400" dirty="0"/>
              <a:t> charakter</a:t>
            </a:r>
          </a:p>
          <a:p>
            <a:pPr>
              <a:lnSpc>
                <a:spcPct val="150000"/>
              </a:lnSpc>
              <a:buClr>
                <a:schemeClr val="tx2">
                  <a:lumMod val="75000"/>
                </a:schemeClr>
              </a:buClr>
            </a:pPr>
            <a:endParaRPr lang="sk-SK" sz="1400" dirty="0"/>
          </a:p>
          <a:p>
            <a:pPr>
              <a:lnSpc>
                <a:spcPct val="150000"/>
              </a:lnSpc>
              <a:buClr>
                <a:schemeClr val="tx2">
                  <a:lumMod val="75000"/>
                </a:schemeClr>
              </a:buClr>
            </a:pPr>
            <a:r>
              <a:rPr lang="sk-SK" sz="1400" dirty="0"/>
              <a:t>reakcia pôdy – neutrálna(pH=7), kyslá(pH&lt;7), zásaditá(pH&gt;7), ovplyvňuje procesy v pôde</a:t>
            </a:r>
          </a:p>
          <a:p>
            <a:pPr>
              <a:lnSpc>
                <a:spcPct val="150000"/>
              </a:lnSpc>
              <a:buClr>
                <a:schemeClr val="tx2">
                  <a:lumMod val="75000"/>
                </a:schemeClr>
              </a:buClr>
            </a:pPr>
            <a:endParaRPr lang="sk-SK" sz="1400" dirty="0"/>
          </a:p>
          <a:p>
            <a:pPr>
              <a:lnSpc>
                <a:spcPct val="150000"/>
              </a:lnSpc>
              <a:buClr>
                <a:schemeClr val="tx2">
                  <a:lumMod val="75000"/>
                </a:schemeClr>
              </a:buClr>
            </a:pPr>
            <a:r>
              <a:rPr lang="sk-SK" sz="1400" dirty="0"/>
              <a:t>úrodnosť - schopnosť pôdy poskytovať rastlinám také životné podmienky, ktoré môžu uspokojiť ich požiadavky na vodu, živiny a pôdny vzduch počas celého vegetačného obdobia. Môže byť prirodzená – bez zásahu človeka (lesné pôdy) a kultúrna úrodnosť – vznikla obrábaním, hnojením,...prirodzených pôd.</a:t>
            </a:r>
            <a:br>
              <a:rPr lang="sk-SK" sz="1400" dirty="0"/>
            </a:br>
            <a:br>
              <a:rPr lang="sk-SK" sz="1400" dirty="0"/>
            </a:br>
            <a:br>
              <a:rPr lang="sk-SK" sz="1400" dirty="0"/>
            </a:br>
            <a:endParaRPr lang="sk-SK" sz="1400" dirty="0"/>
          </a:p>
        </p:txBody>
      </p:sp>
      <p:pic>
        <p:nvPicPr>
          <p:cNvPr id="4" name="Picture 4" descr="soil%20structure">
            <a:extLst>
              <a:ext uri="{FF2B5EF4-FFF2-40B4-BE49-F238E27FC236}">
                <a16:creationId xmlns:a16="http://schemas.microsoft.com/office/drawing/2014/main" id="{9AE876A8-F800-1956-4F2F-62447C7338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48261" y="123824"/>
            <a:ext cx="4243739" cy="2829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ok 3">
            <a:extLst>
              <a:ext uri="{FF2B5EF4-FFF2-40B4-BE49-F238E27FC236}">
                <a16:creationId xmlns:a16="http://schemas.microsoft.com/office/drawing/2014/main" id="{BF9D946D-AD3D-BA10-AE75-593B7A992B03}"/>
              </a:ext>
            </a:extLst>
          </p:cNvPr>
          <p:cNvPicPr>
            <a:picLocks noChangeAspect="1"/>
          </p:cNvPicPr>
          <p:nvPr/>
        </p:nvPicPr>
        <p:blipFill rotWithShape="1">
          <a:blip r:embed="rId3">
            <a:extLst>
              <a:ext uri="{28A0092B-C50C-407E-A947-70E740481C1C}">
                <a14:useLocalDpi xmlns:a14="http://schemas.microsoft.com/office/drawing/2010/main" val="0"/>
              </a:ext>
            </a:extLst>
          </a:blip>
          <a:srcRect b="14055"/>
          <a:stretch/>
        </p:blipFill>
        <p:spPr bwMode="auto">
          <a:xfrm>
            <a:off x="7515702" y="3103074"/>
            <a:ext cx="4676298" cy="2296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Obrázok 4">
            <a:extLst>
              <a:ext uri="{FF2B5EF4-FFF2-40B4-BE49-F238E27FC236}">
                <a16:creationId xmlns:a16="http://schemas.microsoft.com/office/drawing/2014/main" id="{62A34656-6963-825E-C234-FD364CECC3D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868789" y="5420256"/>
            <a:ext cx="2695340" cy="143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Obrázok 5">
            <a:extLst>
              <a:ext uri="{FF2B5EF4-FFF2-40B4-BE49-F238E27FC236}">
                <a16:creationId xmlns:a16="http://schemas.microsoft.com/office/drawing/2014/main" id="{A13CAE9C-0822-9BAE-2046-444E5C77CCF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564129" y="5471007"/>
            <a:ext cx="2695339" cy="1377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195592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A0075E-AB0B-FA4A-066D-7C007DE72D5B}"/>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491DAF1D-CBC4-B8C7-A51B-84C8F8C86BA0}"/>
              </a:ext>
            </a:extLst>
          </p:cNvPr>
          <p:cNvSpPr>
            <a:spLocks noGrp="1"/>
          </p:cNvSpPr>
          <p:nvPr>
            <p:ph type="title"/>
          </p:nvPr>
        </p:nvSpPr>
        <p:spPr>
          <a:xfrm>
            <a:off x="391297" y="251750"/>
            <a:ext cx="10119674" cy="694812"/>
          </a:xfrm>
        </p:spPr>
        <p:txBody>
          <a:bodyPr>
            <a:normAutofit/>
          </a:bodyPr>
          <a:lstStyle/>
          <a:p>
            <a:r>
              <a:rPr lang="sk-SK" sz="3200" b="1" dirty="0"/>
              <a:t>Vlastnosti pôdy </a:t>
            </a:r>
            <a:endParaRPr lang="fr-FR" sz="3200" b="1" dirty="0"/>
          </a:p>
        </p:txBody>
      </p:sp>
      <p:sp>
        <p:nvSpPr>
          <p:cNvPr id="7" name="Zástupný objekt pre obsah 2">
            <a:extLst>
              <a:ext uri="{FF2B5EF4-FFF2-40B4-BE49-F238E27FC236}">
                <a16:creationId xmlns:a16="http://schemas.microsoft.com/office/drawing/2014/main" id="{4DAEAEEC-E031-1F71-1F3E-F4E6C298F806}"/>
              </a:ext>
            </a:extLst>
          </p:cNvPr>
          <p:cNvSpPr>
            <a:spLocks noGrp="1"/>
          </p:cNvSpPr>
          <p:nvPr>
            <p:ph idx="1"/>
          </p:nvPr>
        </p:nvSpPr>
        <p:spPr>
          <a:xfrm>
            <a:off x="391297" y="946562"/>
            <a:ext cx="6441989" cy="5661210"/>
          </a:xfrm>
        </p:spPr>
        <p:txBody>
          <a:bodyPr>
            <a:noAutofit/>
          </a:bodyPr>
          <a:lstStyle/>
          <a:p>
            <a:pPr>
              <a:lnSpc>
                <a:spcPct val="150000"/>
              </a:lnSpc>
              <a:buClr>
                <a:schemeClr val="tx2">
                  <a:lumMod val="75000"/>
                </a:schemeClr>
              </a:buClr>
            </a:pPr>
            <a:r>
              <a:rPr lang="sk-SK" sz="1200" b="1" dirty="0"/>
              <a:t>Skelet</a:t>
            </a:r>
            <a:r>
              <a:rPr lang="sk-SK" sz="1200" dirty="0"/>
              <a:t> predstavuje súhrn úlomkov minerálov a hornín väčších ako 2 mm</a:t>
            </a:r>
          </a:p>
          <a:p>
            <a:pPr>
              <a:lnSpc>
                <a:spcPct val="150000"/>
              </a:lnSpc>
              <a:buClr>
                <a:schemeClr val="tx2">
                  <a:lumMod val="75000"/>
                </a:schemeClr>
              </a:buClr>
            </a:pPr>
            <a:r>
              <a:rPr lang="sk-SK" sz="1200" dirty="0"/>
              <a:t>Treba venovať pozornosť jeho mineralogickému zloženiu a taktiež i tvaru úlomkov</a:t>
            </a:r>
          </a:p>
          <a:p>
            <a:pPr>
              <a:lnSpc>
                <a:spcPct val="150000"/>
              </a:lnSpc>
              <a:buClr>
                <a:schemeClr val="tx2">
                  <a:lumMod val="75000"/>
                </a:schemeClr>
              </a:buClr>
            </a:pPr>
            <a:r>
              <a:rPr lang="sk-SK" sz="1200" dirty="0" err="1"/>
              <a:t>Ostrohranný</a:t>
            </a:r>
            <a:r>
              <a:rPr lang="sk-SK" sz="1200" dirty="0"/>
              <a:t>, neobrúsený a nezaoblený skelet svedčí o tom, že ide o uloženiny ležiace na mieste vzniku (in situ) alebo transportované len na malú vzdialenosť</a:t>
            </a:r>
          </a:p>
          <a:p>
            <a:pPr>
              <a:lnSpc>
                <a:spcPct val="150000"/>
              </a:lnSpc>
              <a:buClr>
                <a:schemeClr val="tx2">
                  <a:lumMod val="75000"/>
                </a:schemeClr>
              </a:buClr>
            </a:pPr>
            <a:r>
              <a:rPr lang="sk-SK" sz="1200" dirty="0"/>
              <a:t>Vysoké zastúpenie skeletu sťažuje spracovanie pôd. Pôda má nízku sorpčnú schopnosť, retenčnú vodnú kapacitu, a tiež neuvoľňuje skoro žiadne živiny pre rastliny. </a:t>
            </a:r>
          </a:p>
          <a:p>
            <a:pPr>
              <a:lnSpc>
                <a:spcPct val="150000"/>
              </a:lnSpc>
              <a:buClr>
                <a:schemeClr val="tx2">
                  <a:lumMod val="75000"/>
                </a:schemeClr>
              </a:buClr>
            </a:pPr>
            <a:r>
              <a:rPr lang="sk-SK" sz="1200" b="1" dirty="0"/>
              <a:t>Priepustnosť:</a:t>
            </a:r>
          </a:p>
        </p:txBody>
      </p:sp>
      <p:pic>
        <p:nvPicPr>
          <p:cNvPr id="3" name="Picture 5" descr="fig3">
            <a:extLst>
              <a:ext uri="{FF2B5EF4-FFF2-40B4-BE49-F238E27FC236}">
                <a16:creationId xmlns:a16="http://schemas.microsoft.com/office/drawing/2014/main" id="{82BA23DC-12F1-2F97-EFFB-BA7187F71DB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86371" y="3619480"/>
            <a:ext cx="3770477" cy="3283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2554224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B1C9FE-B6B1-6717-E337-F29AAB20227F}"/>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FC773002-7461-F7F1-1138-6DECCB14AF3C}"/>
              </a:ext>
            </a:extLst>
          </p:cNvPr>
          <p:cNvSpPr>
            <a:spLocks noGrp="1"/>
          </p:cNvSpPr>
          <p:nvPr>
            <p:ph type="title"/>
          </p:nvPr>
        </p:nvSpPr>
        <p:spPr>
          <a:xfrm>
            <a:off x="391297" y="251750"/>
            <a:ext cx="10119674" cy="694812"/>
          </a:xfrm>
        </p:spPr>
        <p:txBody>
          <a:bodyPr>
            <a:normAutofit/>
          </a:bodyPr>
          <a:lstStyle/>
          <a:p>
            <a:r>
              <a:rPr lang="sk-SK" sz="3200" b="1" dirty="0"/>
              <a:t>Vlastnosti pôdy </a:t>
            </a:r>
            <a:endParaRPr lang="fr-FR" sz="3200" b="1" dirty="0"/>
          </a:p>
        </p:txBody>
      </p:sp>
      <p:sp>
        <p:nvSpPr>
          <p:cNvPr id="7" name="Zástupný objekt pre obsah 2">
            <a:extLst>
              <a:ext uri="{FF2B5EF4-FFF2-40B4-BE49-F238E27FC236}">
                <a16:creationId xmlns:a16="http://schemas.microsoft.com/office/drawing/2014/main" id="{69A6B585-996D-FAB5-665C-C06AB14B149E}"/>
              </a:ext>
            </a:extLst>
          </p:cNvPr>
          <p:cNvSpPr>
            <a:spLocks noGrp="1"/>
          </p:cNvSpPr>
          <p:nvPr>
            <p:ph idx="1"/>
          </p:nvPr>
        </p:nvSpPr>
        <p:spPr>
          <a:xfrm>
            <a:off x="391297" y="946562"/>
            <a:ext cx="6441989" cy="5661210"/>
          </a:xfrm>
        </p:spPr>
        <p:txBody>
          <a:bodyPr>
            <a:noAutofit/>
          </a:bodyPr>
          <a:lstStyle/>
          <a:p>
            <a:pPr>
              <a:lnSpc>
                <a:spcPct val="150000"/>
              </a:lnSpc>
              <a:buClr>
                <a:schemeClr val="tx2">
                  <a:lumMod val="75000"/>
                </a:schemeClr>
              </a:buClr>
            </a:pPr>
            <a:r>
              <a:rPr lang="sk-SK" sz="1200" dirty="0"/>
              <a:t>Piesok má pre svoj malý aktívny povrch nízku schopnosť pútať živiny a vodu. Svojou zrnitosťou vytvára nekapilárne pôdy a spôsobuje vysokú priepustnosť vody a vzduchu v pôde a tým aj jej silné vysušovanie. Zrná piesku pri navlhčení kvapalinou nenapučiavajú. V obsahu piesku je dôležité rozlišovať jeho mineralogické zloženie, od ktorého závisí ďalšie zvetrávanie a uvoľňovanie živín pre rastliny.</a:t>
            </a:r>
          </a:p>
          <a:p>
            <a:pPr>
              <a:lnSpc>
                <a:spcPct val="150000"/>
              </a:lnSpc>
              <a:buClr>
                <a:schemeClr val="tx2">
                  <a:lumMod val="75000"/>
                </a:schemeClr>
              </a:buClr>
            </a:pPr>
            <a:r>
              <a:rPr lang="sk-SK" sz="1200" dirty="0"/>
              <a:t>Činnosť mikroorganizmov je vysoká, humus sa rýchlo oxiduje a živiny sa ľahko vyplavujú. </a:t>
            </a:r>
          </a:p>
        </p:txBody>
      </p:sp>
    </p:spTree>
    <p:extLst>
      <p:ext uri="{BB962C8B-B14F-4D97-AF65-F5344CB8AC3E}">
        <p14:creationId xmlns:p14="http://schemas.microsoft.com/office/powerpoint/2010/main" val="175978116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65F279-2CB9-E0C3-D608-C8961014164F}"/>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CC41CF8E-37D5-A2B8-2721-59E0E77975F5}"/>
              </a:ext>
            </a:extLst>
          </p:cNvPr>
          <p:cNvSpPr>
            <a:spLocks noGrp="1"/>
          </p:cNvSpPr>
          <p:nvPr>
            <p:ph type="title"/>
          </p:nvPr>
        </p:nvSpPr>
        <p:spPr>
          <a:xfrm>
            <a:off x="391297" y="251750"/>
            <a:ext cx="10119674" cy="694812"/>
          </a:xfrm>
        </p:spPr>
        <p:txBody>
          <a:bodyPr>
            <a:normAutofit/>
          </a:bodyPr>
          <a:lstStyle/>
          <a:p>
            <a:r>
              <a:rPr lang="sk-SK" sz="3200" b="1" dirty="0"/>
              <a:t>Vlastnosti pôdy </a:t>
            </a:r>
            <a:endParaRPr lang="fr-FR" sz="3200" b="1" dirty="0"/>
          </a:p>
        </p:txBody>
      </p:sp>
      <p:sp>
        <p:nvSpPr>
          <p:cNvPr id="7" name="Zástupný objekt pre obsah 2">
            <a:extLst>
              <a:ext uri="{FF2B5EF4-FFF2-40B4-BE49-F238E27FC236}">
                <a16:creationId xmlns:a16="http://schemas.microsoft.com/office/drawing/2014/main" id="{4D8400D0-BA67-B2E0-A972-AACA31448263}"/>
              </a:ext>
            </a:extLst>
          </p:cNvPr>
          <p:cNvSpPr>
            <a:spLocks noGrp="1"/>
          </p:cNvSpPr>
          <p:nvPr>
            <p:ph idx="1"/>
          </p:nvPr>
        </p:nvSpPr>
        <p:spPr>
          <a:xfrm>
            <a:off x="391297" y="946562"/>
            <a:ext cx="6441989" cy="5661210"/>
          </a:xfrm>
        </p:spPr>
        <p:txBody>
          <a:bodyPr>
            <a:noAutofit/>
          </a:bodyPr>
          <a:lstStyle/>
          <a:p>
            <a:pPr>
              <a:lnSpc>
                <a:spcPct val="150000"/>
              </a:lnSpc>
              <a:buClr>
                <a:schemeClr val="tx2">
                  <a:lumMod val="75000"/>
                </a:schemeClr>
              </a:buClr>
            </a:pPr>
            <a:r>
              <a:rPr lang="sk-SK" sz="1200" dirty="0"/>
              <a:t>Prach má väčší povrch zŕn ako piesok, a preto priaznivejšie ovplyvňuje viazanie živín aj vody. Umožňuje lepšie prijímanie vody a vzduchu do pôdy a ich lepšie premiestňovanie. </a:t>
            </a:r>
          </a:p>
          <a:p>
            <a:pPr>
              <a:lnSpc>
                <a:spcPct val="150000"/>
              </a:lnSpc>
              <a:buClr>
                <a:schemeClr val="tx2">
                  <a:lumMod val="75000"/>
                </a:schemeClr>
              </a:buClr>
            </a:pPr>
            <a:r>
              <a:rPr lang="sk-SK" sz="1200" dirty="0"/>
              <a:t>Voda dobre vsakuje a udrží sa dlhší čas, ale aj pomerne rýchlo vzlína a do značnej výšky. Zadržanú vodu pomerne ľahko odovzdáva rastlinám. Pôdy s vyšším obsahom prachových častíc (hlinité) majú veľmi priaznivé </a:t>
            </a:r>
            <a:r>
              <a:rPr lang="sk-SK" sz="1200" dirty="0" err="1"/>
              <a:t>fyzikálno</a:t>
            </a:r>
            <a:r>
              <a:rPr lang="sk-SK" sz="1200" dirty="0"/>
              <a:t>–chemické a biologické vlastnosti a taktiež dobrý vodný, vzdušný a tepelný režim.</a:t>
            </a:r>
          </a:p>
        </p:txBody>
      </p:sp>
    </p:spTree>
    <p:extLst>
      <p:ext uri="{BB962C8B-B14F-4D97-AF65-F5344CB8AC3E}">
        <p14:creationId xmlns:p14="http://schemas.microsoft.com/office/powerpoint/2010/main" val="39692317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BDF0DF-BFA8-CADC-8AFC-EC744CFB0032}"/>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58C28D0D-9816-BE83-C50D-EBECF8D92572}"/>
              </a:ext>
            </a:extLst>
          </p:cNvPr>
          <p:cNvSpPr>
            <a:spLocks noGrp="1"/>
          </p:cNvSpPr>
          <p:nvPr>
            <p:ph type="title"/>
          </p:nvPr>
        </p:nvSpPr>
        <p:spPr>
          <a:xfrm>
            <a:off x="391297" y="251750"/>
            <a:ext cx="10119674" cy="694812"/>
          </a:xfrm>
        </p:spPr>
        <p:txBody>
          <a:bodyPr>
            <a:normAutofit/>
          </a:bodyPr>
          <a:lstStyle/>
          <a:p>
            <a:r>
              <a:rPr lang="sk-SK" sz="3200" b="1" dirty="0"/>
              <a:t>Pôdny profil</a:t>
            </a:r>
            <a:endParaRPr lang="fr-FR" sz="3200" b="1" dirty="0"/>
          </a:p>
        </p:txBody>
      </p:sp>
      <p:sp>
        <p:nvSpPr>
          <p:cNvPr id="7" name="Zástupný objekt pre obsah 2">
            <a:extLst>
              <a:ext uri="{FF2B5EF4-FFF2-40B4-BE49-F238E27FC236}">
                <a16:creationId xmlns:a16="http://schemas.microsoft.com/office/drawing/2014/main" id="{10E04F70-A312-BE51-F6E7-F647BDBFABC8}"/>
              </a:ext>
            </a:extLst>
          </p:cNvPr>
          <p:cNvSpPr>
            <a:spLocks noGrp="1"/>
          </p:cNvSpPr>
          <p:nvPr>
            <p:ph idx="1"/>
          </p:nvPr>
        </p:nvSpPr>
        <p:spPr>
          <a:xfrm>
            <a:off x="391297" y="946562"/>
            <a:ext cx="8340547" cy="5661209"/>
          </a:xfrm>
        </p:spPr>
        <p:txBody>
          <a:bodyPr>
            <a:noAutofit/>
          </a:bodyPr>
          <a:lstStyle/>
          <a:p>
            <a:pPr>
              <a:buClr>
                <a:schemeClr val="tx2">
                  <a:lumMod val="75000"/>
                </a:schemeClr>
              </a:buClr>
            </a:pPr>
            <a:r>
              <a:rPr lang="sk-SK" sz="1400" b="1" dirty="0"/>
              <a:t>Pôdny profil</a:t>
            </a:r>
            <a:r>
              <a:rPr lang="sk-SK" sz="1400" dirty="0"/>
              <a:t> s typickými  vlastnosťami sa postupne vytvorí vplyvom dlhodobého pôsobenia určitého </a:t>
            </a:r>
            <a:br>
              <a:rPr lang="sk-SK" sz="1400" dirty="0"/>
            </a:br>
            <a:r>
              <a:rPr lang="sk-SK" sz="1400" dirty="0" err="1"/>
              <a:t>pôdotvorného</a:t>
            </a:r>
            <a:r>
              <a:rPr lang="sk-SK" sz="1400" dirty="0"/>
              <a:t> procesu - kolmý rez pôdou (u nás približne 1m) – umožňuje sledovať pôdne horizonty</a:t>
            </a:r>
          </a:p>
          <a:p>
            <a:pPr>
              <a:buClr>
                <a:schemeClr val="tx2">
                  <a:lumMod val="75000"/>
                </a:schemeClr>
              </a:buClr>
            </a:pPr>
            <a:r>
              <a:rPr lang="sk-SK" sz="1400" b="1" dirty="0"/>
              <a:t>Pôdny horizont -</a:t>
            </a:r>
            <a:r>
              <a:rPr lang="sk-SK" sz="1400" dirty="0"/>
              <a:t> vrstva pôdy, ktorá má zhodné vonkajšie znaky (farbu a charakter usporiadania, </a:t>
            </a:r>
            <a:br>
              <a:rPr lang="sk-SK" sz="1400" dirty="0"/>
            </a:br>
            <a:r>
              <a:rPr lang="sk-SK" sz="1400" dirty="0"/>
              <a:t>rovnaké fyzikálne vlastnosti a chemické zloženie)</a:t>
            </a:r>
          </a:p>
          <a:p>
            <a:pPr>
              <a:buClr>
                <a:schemeClr val="tx2">
                  <a:lumMod val="75000"/>
                </a:schemeClr>
              </a:buClr>
            </a:pPr>
            <a:r>
              <a:rPr lang="sk-SK" sz="1400" dirty="0"/>
              <a:t>Pôdne horizonty sa označujú veľkými písmenami abecedy:</a:t>
            </a:r>
          </a:p>
          <a:p>
            <a:pPr lvl="1">
              <a:buClr>
                <a:schemeClr val="tx2">
                  <a:lumMod val="75000"/>
                </a:schemeClr>
              </a:buClr>
            </a:pPr>
            <a:r>
              <a:rPr lang="sk-SK" sz="1200" b="1" dirty="0"/>
              <a:t>A humusový horizont</a:t>
            </a:r>
            <a:r>
              <a:rPr lang="sk-SK" sz="1200" dirty="0"/>
              <a:t> - najvrchnejšia vrstva pôdy, v ktorej prebiehajú najintenzívnejšie biochemické </a:t>
            </a:r>
            <a:br>
              <a:rPr lang="sk-SK" sz="1200" dirty="0"/>
            </a:br>
            <a:r>
              <a:rPr lang="sk-SK" sz="1200" dirty="0"/>
              <a:t>premeny, jeho hrúbka a vyzretosť určuje aj úrodnosť pôdy</a:t>
            </a:r>
          </a:p>
          <a:p>
            <a:pPr lvl="1">
              <a:buClr>
                <a:schemeClr val="tx2">
                  <a:lumMod val="75000"/>
                </a:schemeClr>
              </a:buClr>
            </a:pPr>
            <a:r>
              <a:rPr lang="sk-SK" sz="1200" b="1" dirty="0"/>
              <a:t>B obohatený alebo </a:t>
            </a:r>
            <a:r>
              <a:rPr lang="sk-SK" sz="1200" b="1" dirty="0" err="1"/>
              <a:t>iluviálny</a:t>
            </a:r>
            <a:r>
              <a:rPr lang="sk-SK" sz="1200" b="1" dirty="0"/>
              <a:t> horizont - </a:t>
            </a:r>
            <a:r>
              <a:rPr lang="sk-SK" sz="1200" dirty="0"/>
              <a:t>hromadenie minerálnych látok s prvkami, ktoré sem transportuje voda </a:t>
            </a:r>
          </a:p>
          <a:p>
            <a:pPr lvl="1">
              <a:buClr>
                <a:schemeClr val="tx2">
                  <a:lumMod val="75000"/>
                </a:schemeClr>
              </a:buClr>
            </a:pPr>
            <a:r>
              <a:rPr lang="sk-SK" sz="1200" b="1" dirty="0"/>
              <a:t>C </a:t>
            </a:r>
            <a:r>
              <a:rPr lang="sk-SK" sz="1200" b="1" dirty="0" err="1"/>
              <a:t>pôdotvorný</a:t>
            </a:r>
            <a:r>
              <a:rPr lang="sk-SK" sz="1200" b="1" dirty="0"/>
              <a:t> substrát </a:t>
            </a:r>
            <a:r>
              <a:rPr lang="sk-SK" sz="1200" dirty="0"/>
              <a:t>- zvetraná materská hornina </a:t>
            </a:r>
          </a:p>
          <a:p>
            <a:pPr lvl="1">
              <a:buClr>
                <a:schemeClr val="tx2">
                  <a:lumMod val="75000"/>
                </a:schemeClr>
              </a:buClr>
            </a:pPr>
            <a:r>
              <a:rPr lang="sk-SK" sz="1200" b="1" dirty="0"/>
              <a:t>D materská hornina</a:t>
            </a:r>
            <a:r>
              <a:rPr lang="sk-SK" sz="1200" dirty="0"/>
              <a:t> - pevná, neporušená hornina</a:t>
            </a:r>
          </a:p>
          <a:p>
            <a:pPr lvl="1">
              <a:buClr>
                <a:schemeClr val="tx2">
                  <a:lumMod val="75000"/>
                </a:schemeClr>
              </a:buClr>
            </a:pPr>
            <a:r>
              <a:rPr lang="sk-SK" sz="1200" b="1" dirty="0"/>
              <a:t>G glejový horizont </a:t>
            </a:r>
            <a:r>
              <a:rPr lang="sk-SK" sz="1200" dirty="0"/>
              <a:t>- pôdny horizont nepriaznivo ovplyvnený vysokou hladinou podzemnej vody, </a:t>
            </a:r>
            <a:br>
              <a:rPr lang="sk-SK" sz="1200" dirty="0"/>
            </a:br>
            <a:r>
              <a:rPr lang="sk-SK" sz="1200" dirty="0"/>
              <a:t>ktorá vypĺňa všetky pôdne póry a spolu so vzduchom z nich vytláča i mikroorganizmy</a:t>
            </a:r>
          </a:p>
          <a:p>
            <a:pPr lvl="1">
              <a:buClr>
                <a:schemeClr val="tx2">
                  <a:lumMod val="75000"/>
                </a:schemeClr>
              </a:buClr>
            </a:pPr>
            <a:r>
              <a:rPr lang="sk-SK" sz="1200" b="1" dirty="0"/>
              <a:t>O </a:t>
            </a:r>
            <a:r>
              <a:rPr lang="sk-SK" sz="1200" b="1" dirty="0" err="1"/>
              <a:t>opandankový</a:t>
            </a:r>
            <a:r>
              <a:rPr lang="sk-SK" sz="1200" b="1" dirty="0"/>
              <a:t> horizont</a:t>
            </a:r>
            <a:r>
              <a:rPr lang="sk-SK" sz="1200" dirty="0"/>
              <a:t>– nadložný </a:t>
            </a:r>
            <a:r>
              <a:rPr lang="sk-SK" sz="1200" dirty="0" err="1"/>
              <a:t>terestrický</a:t>
            </a:r>
            <a:r>
              <a:rPr lang="sk-SK" sz="1200" dirty="0"/>
              <a:t> organogénny horizont z lesnej </a:t>
            </a:r>
            <a:r>
              <a:rPr lang="sk-SK" sz="1200" dirty="0" err="1"/>
              <a:t>opadanky</a:t>
            </a:r>
            <a:r>
              <a:rPr lang="sk-SK" sz="1200" dirty="0"/>
              <a:t> a produktov jej premeny</a:t>
            </a:r>
          </a:p>
          <a:p>
            <a:pPr>
              <a:buClr>
                <a:schemeClr val="tx2">
                  <a:lumMod val="75000"/>
                </a:schemeClr>
              </a:buClr>
            </a:pPr>
            <a:r>
              <a:rPr lang="sk-SK" sz="1400" dirty="0"/>
              <a:t>Všetky horizonty sa ďalej členia ešte na </a:t>
            </a:r>
            <a:r>
              <a:rPr lang="sk-SK" sz="1400" b="1" dirty="0" err="1"/>
              <a:t>subhorizonty</a:t>
            </a:r>
            <a:r>
              <a:rPr lang="sk-SK" sz="1400" b="1" dirty="0"/>
              <a:t> </a:t>
            </a:r>
            <a:r>
              <a:rPr lang="sk-SK" sz="1400" dirty="0"/>
              <a:t>označované číslom, alebo malým písmenom za označením horizontu </a:t>
            </a:r>
          </a:p>
          <a:p>
            <a:pPr>
              <a:buClr>
                <a:schemeClr val="tx2">
                  <a:lumMod val="75000"/>
                </a:schemeClr>
              </a:buClr>
            </a:pPr>
            <a:r>
              <a:rPr lang="sk-SK" sz="1400" b="1" dirty="0"/>
              <a:t>Typ pôdy </a:t>
            </a:r>
            <a:r>
              <a:rPr lang="sk-SK" sz="1400" dirty="0"/>
              <a:t>má charakteristický pôdny profil daný typickým sledom a hrúbkou jednotlivých horizontov</a:t>
            </a:r>
          </a:p>
          <a:p>
            <a:pPr>
              <a:buClr>
                <a:schemeClr val="tx2">
                  <a:lumMod val="75000"/>
                </a:schemeClr>
              </a:buClr>
            </a:pPr>
            <a:endParaRPr lang="sk-SK" sz="1400" dirty="0"/>
          </a:p>
        </p:txBody>
      </p:sp>
      <p:pic>
        <p:nvPicPr>
          <p:cNvPr id="3" name="Picture 6" descr="Súbor:Soil profile.jpg">
            <a:extLst>
              <a:ext uri="{FF2B5EF4-FFF2-40B4-BE49-F238E27FC236}">
                <a16:creationId xmlns:a16="http://schemas.microsoft.com/office/drawing/2014/main" id="{0D7749A2-B443-5BEA-2968-02AD3925691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91833" y="2100175"/>
            <a:ext cx="3120081" cy="3806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6730988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B92371-9EA8-7893-DA75-6723FA51BF17}"/>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30C550E9-D774-E777-F237-CF20D09147E5}"/>
              </a:ext>
            </a:extLst>
          </p:cNvPr>
          <p:cNvSpPr>
            <a:spLocks noGrp="1"/>
          </p:cNvSpPr>
          <p:nvPr>
            <p:ph type="title"/>
          </p:nvPr>
        </p:nvSpPr>
        <p:spPr>
          <a:xfrm>
            <a:off x="391297" y="251750"/>
            <a:ext cx="10119674" cy="694812"/>
          </a:xfrm>
        </p:spPr>
        <p:txBody>
          <a:bodyPr>
            <a:normAutofit/>
          </a:bodyPr>
          <a:lstStyle/>
          <a:p>
            <a:r>
              <a:rPr lang="sk-SK" sz="3200" b="1" dirty="0"/>
              <a:t>Vlastnosti pôdy </a:t>
            </a:r>
            <a:endParaRPr lang="fr-FR" sz="3200" b="1" dirty="0"/>
          </a:p>
        </p:txBody>
      </p:sp>
      <p:sp>
        <p:nvSpPr>
          <p:cNvPr id="7" name="Zástupný objekt pre obsah 2">
            <a:extLst>
              <a:ext uri="{FF2B5EF4-FFF2-40B4-BE49-F238E27FC236}">
                <a16:creationId xmlns:a16="http://schemas.microsoft.com/office/drawing/2014/main" id="{785A2114-3E80-4F3F-6C8E-C6F7789C0E50}"/>
              </a:ext>
            </a:extLst>
          </p:cNvPr>
          <p:cNvSpPr>
            <a:spLocks noGrp="1"/>
          </p:cNvSpPr>
          <p:nvPr>
            <p:ph idx="1"/>
          </p:nvPr>
        </p:nvSpPr>
        <p:spPr>
          <a:xfrm>
            <a:off x="391297" y="946562"/>
            <a:ext cx="6441989" cy="5661210"/>
          </a:xfrm>
        </p:spPr>
        <p:txBody>
          <a:bodyPr>
            <a:noAutofit/>
          </a:bodyPr>
          <a:lstStyle/>
          <a:p>
            <a:pPr>
              <a:lnSpc>
                <a:spcPct val="150000"/>
              </a:lnSpc>
              <a:buClr>
                <a:schemeClr val="tx2">
                  <a:lumMod val="75000"/>
                </a:schemeClr>
              </a:buClr>
            </a:pPr>
            <a:r>
              <a:rPr lang="sk-SK" sz="1200" dirty="0"/>
              <a:t>Íl sa vyznačuje sa najväčším povrchom zŕn a zároveň je nositeľom elektrického náboja. Preto na povrchu ílových častíc môžu prebiehať povrchové javy ako sorpcia živín a vody. Okrem toho obmedzuje prevzdušnenie pôdy a príjem i pohyb vody. </a:t>
            </a:r>
          </a:p>
          <a:p>
            <a:pPr>
              <a:lnSpc>
                <a:spcPct val="150000"/>
              </a:lnSpc>
              <a:buClr>
                <a:schemeClr val="tx2">
                  <a:lumMod val="75000"/>
                </a:schemeClr>
              </a:buClr>
            </a:pPr>
            <a:r>
              <a:rPr lang="sk-SK" sz="1200" dirty="0"/>
              <a:t>Za sucha je súdržný, za vlhka lepkavý, pri zmene vlhkosti mení aj svoj objem – napučiava a sadá a tiež prejavuje plastickosť a väzkosť. Pôdy, v ktorých prevládajú ílovité častice, majú veľký merný odpor a ťažko sa obrábajú. </a:t>
            </a:r>
          </a:p>
          <a:p>
            <a:pPr>
              <a:lnSpc>
                <a:spcPct val="150000"/>
              </a:lnSpc>
              <a:buClr>
                <a:schemeClr val="tx2">
                  <a:lumMod val="75000"/>
                </a:schemeClr>
              </a:buClr>
            </a:pPr>
            <a:endParaRPr lang="sk-SK" sz="1200" dirty="0"/>
          </a:p>
        </p:txBody>
      </p:sp>
    </p:spTree>
    <p:extLst>
      <p:ext uri="{BB962C8B-B14F-4D97-AF65-F5344CB8AC3E}">
        <p14:creationId xmlns:p14="http://schemas.microsoft.com/office/powerpoint/2010/main" val="410509387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B7B141-E8DE-C456-515E-D1B221511102}"/>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F0075BA2-6EF1-F2F9-7D7E-7BE6ECE9C717}"/>
              </a:ext>
            </a:extLst>
          </p:cNvPr>
          <p:cNvSpPr>
            <a:spLocks noGrp="1"/>
          </p:cNvSpPr>
          <p:nvPr>
            <p:ph type="title"/>
          </p:nvPr>
        </p:nvSpPr>
        <p:spPr>
          <a:xfrm>
            <a:off x="391297" y="251750"/>
            <a:ext cx="10119674" cy="694812"/>
          </a:xfrm>
        </p:spPr>
        <p:txBody>
          <a:bodyPr>
            <a:normAutofit/>
          </a:bodyPr>
          <a:lstStyle/>
          <a:p>
            <a:r>
              <a:rPr lang="sk-SK" sz="3200" b="1" dirty="0"/>
              <a:t>Vlastnosti pôdy </a:t>
            </a:r>
            <a:endParaRPr lang="fr-FR" sz="3200" b="1" dirty="0"/>
          </a:p>
        </p:txBody>
      </p:sp>
      <p:sp>
        <p:nvSpPr>
          <p:cNvPr id="7" name="Zástupný objekt pre obsah 2">
            <a:extLst>
              <a:ext uri="{FF2B5EF4-FFF2-40B4-BE49-F238E27FC236}">
                <a16:creationId xmlns:a16="http://schemas.microsoft.com/office/drawing/2014/main" id="{D518E187-F11D-1E7C-3086-0A10A94219A1}"/>
              </a:ext>
            </a:extLst>
          </p:cNvPr>
          <p:cNvSpPr>
            <a:spLocks noGrp="1"/>
          </p:cNvSpPr>
          <p:nvPr>
            <p:ph idx="1"/>
          </p:nvPr>
        </p:nvSpPr>
        <p:spPr>
          <a:xfrm>
            <a:off x="391297" y="946562"/>
            <a:ext cx="6441989" cy="5661210"/>
          </a:xfrm>
        </p:spPr>
        <p:txBody>
          <a:bodyPr>
            <a:noAutofit/>
          </a:bodyPr>
          <a:lstStyle/>
          <a:p>
            <a:pPr>
              <a:lnSpc>
                <a:spcPct val="150000"/>
              </a:lnSpc>
              <a:buClr>
                <a:schemeClr val="tx2">
                  <a:lumMod val="75000"/>
                </a:schemeClr>
              </a:buClr>
            </a:pPr>
            <a:r>
              <a:rPr lang="sk-SK" sz="1200" dirty="0" err="1"/>
              <a:t>Koloidno</a:t>
            </a:r>
            <a:r>
              <a:rPr lang="sk-SK" sz="1200" dirty="0"/>
              <a:t>–disperzné častice sa vyskytujú vo frakcii koloidného ílu. Zastúpené sú ílovými minerálmi, humusovými kyselinami, koloidnou kyselinou kremičitou. Okrem vonkajšieho povrchu majú aj vnútorný povrch. Vďaka veľkému aktívnemu povrchu sú rozhodujúcimi činiteľmi sorpčnej schopnosti pôdy.</a:t>
            </a:r>
          </a:p>
          <a:p>
            <a:pPr>
              <a:lnSpc>
                <a:spcPct val="150000"/>
              </a:lnSpc>
              <a:buClr>
                <a:schemeClr val="tx2">
                  <a:lumMod val="75000"/>
                </a:schemeClr>
              </a:buClr>
            </a:pPr>
            <a:endParaRPr lang="sk-SK" sz="1200" dirty="0"/>
          </a:p>
        </p:txBody>
      </p:sp>
    </p:spTree>
    <p:extLst>
      <p:ext uri="{BB962C8B-B14F-4D97-AF65-F5344CB8AC3E}">
        <p14:creationId xmlns:p14="http://schemas.microsoft.com/office/powerpoint/2010/main" val="1786378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D17119-C956-2709-CB74-79F28689B1CD}"/>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580C1526-7F1B-7A0E-3E5C-FDED55E628CF}"/>
              </a:ext>
            </a:extLst>
          </p:cNvPr>
          <p:cNvSpPr>
            <a:spLocks noGrp="1"/>
          </p:cNvSpPr>
          <p:nvPr>
            <p:ph type="title"/>
          </p:nvPr>
        </p:nvSpPr>
        <p:spPr>
          <a:xfrm>
            <a:off x="391297" y="251750"/>
            <a:ext cx="10119674" cy="694812"/>
          </a:xfrm>
        </p:spPr>
        <p:txBody>
          <a:bodyPr>
            <a:normAutofit/>
          </a:bodyPr>
          <a:lstStyle/>
          <a:p>
            <a:r>
              <a:rPr lang="sk-SK" sz="3200" b="1" dirty="0"/>
              <a:t>Vlastnosti pôdy </a:t>
            </a:r>
            <a:endParaRPr lang="fr-FR" sz="3200" b="1" dirty="0"/>
          </a:p>
        </p:txBody>
      </p:sp>
      <p:sp>
        <p:nvSpPr>
          <p:cNvPr id="7" name="Zástupný objekt pre obsah 2">
            <a:extLst>
              <a:ext uri="{FF2B5EF4-FFF2-40B4-BE49-F238E27FC236}">
                <a16:creationId xmlns:a16="http://schemas.microsoft.com/office/drawing/2014/main" id="{7A6B6584-CA8F-D603-440E-32DA3FF3DA3C}"/>
              </a:ext>
            </a:extLst>
          </p:cNvPr>
          <p:cNvSpPr>
            <a:spLocks noGrp="1"/>
          </p:cNvSpPr>
          <p:nvPr>
            <p:ph idx="1"/>
          </p:nvPr>
        </p:nvSpPr>
        <p:spPr>
          <a:xfrm>
            <a:off x="391298" y="946562"/>
            <a:ext cx="8783594" cy="5661210"/>
          </a:xfrm>
        </p:spPr>
        <p:txBody>
          <a:bodyPr>
            <a:noAutofit/>
          </a:bodyPr>
          <a:lstStyle/>
          <a:p>
            <a:pPr>
              <a:lnSpc>
                <a:spcPct val="150000"/>
              </a:lnSpc>
              <a:buClr>
                <a:schemeClr val="tx2">
                  <a:lumMod val="75000"/>
                </a:schemeClr>
              </a:buClr>
            </a:pPr>
            <a:r>
              <a:rPr lang="sk-SK" sz="1200" dirty="0"/>
              <a:t>Druhým materiálnym komponentom tvoriacim pôdu je jej </a:t>
            </a:r>
            <a:r>
              <a:rPr lang="sk-SK" sz="1200" b="1" dirty="0"/>
              <a:t>organická zložka</a:t>
            </a:r>
            <a:endParaRPr lang="sk-SK" sz="1200" dirty="0"/>
          </a:p>
          <a:p>
            <a:pPr>
              <a:lnSpc>
                <a:spcPct val="150000"/>
              </a:lnSpc>
              <a:buClr>
                <a:schemeClr val="tx2">
                  <a:lumMod val="75000"/>
                </a:schemeClr>
              </a:buClr>
            </a:pPr>
            <a:r>
              <a:rPr lang="sk-SK" sz="1200" dirty="0"/>
              <a:t>Minerálne pôdy do 30 % objemu organického materiálu</a:t>
            </a:r>
          </a:p>
          <a:p>
            <a:pPr>
              <a:lnSpc>
                <a:spcPct val="150000"/>
              </a:lnSpc>
              <a:buClr>
                <a:schemeClr val="tx2">
                  <a:lumMod val="75000"/>
                </a:schemeClr>
              </a:buClr>
            </a:pPr>
            <a:r>
              <a:rPr lang="sk-SK" sz="1200" dirty="0" err="1"/>
              <a:t>Organominerálne</a:t>
            </a:r>
            <a:r>
              <a:rPr lang="sk-SK" sz="1200" dirty="0"/>
              <a:t> (</a:t>
            </a:r>
            <a:r>
              <a:rPr lang="sk-SK" sz="1200" dirty="0" err="1"/>
              <a:t>humolitové</a:t>
            </a:r>
            <a:r>
              <a:rPr lang="sk-SK" sz="1200" dirty="0"/>
              <a:t>) pôdy 30 až 50 %</a:t>
            </a:r>
          </a:p>
          <a:p>
            <a:pPr>
              <a:lnSpc>
                <a:spcPct val="150000"/>
              </a:lnSpc>
              <a:buClr>
                <a:schemeClr val="tx2">
                  <a:lumMod val="75000"/>
                </a:schemeClr>
              </a:buClr>
            </a:pPr>
            <a:r>
              <a:rPr lang="sk-SK" sz="1200" dirty="0"/>
              <a:t>Organické </a:t>
            </a:r>
            <a:r>
              <a:rPr lang="sk-SK" sz="1200" dirty="0" err="1"/>
              <a:t>histické</a:t>
            </a:r>
            <a:r>
              <a:rPr lang="sk-SK" sz="1200" dirty="0"/>
              <a:t> pôdy viac ako 50 % </a:t>
            </a:r>
          </a:p>
          <a:p>
            <a:pPr>
              <a:lnSpc>
                <a:spcPct val="150000"/>
              </a:lnSpc>
              <a:buClr>
                <a:schemeClr val="tx2">
                  <a:lumMod val="75000"/>
                </a:schemeClr>
              </a:buClr>
            </a:pPr>
            <a:r>
              <a:rPr lang="sk-SK" sz="1200" dirty="0"/>
              <a:t>Podiel organických látok v pôde pochádzajúci z mŕtvych organizmov jednoznačne prevláda nad pôdnym </a:t>
            </a:r>
            <a:r>
              <a:rPr lang="sk-SK" sz="1200" dirty="0" err="1"/>
              <a:t>edafónom</a:t>
            </a:r>
            <a:endParaRPr lang="sk-SK" sz="1200" dirty="0"/>
          </a:p>
          <a:p>
            <a:pPr>
              <a:lnSpc>
                <a:spcPct val="150000"/>
              </a:lnSpc>
              <a:buClr>
                <a:schemeClr val="tx2">
                  <a:lumMod val="75000"/>
                </a:schemeClr>
              </a:buClr>
            </a:pPr>
            <a:r>
              <a:rPr lang="sk-SK" sz="1200" dirty="0"/>
              <a:t>Neživý podiel organických látok v pôde sa skladá z uhynutých zvyškov organizmov, pôde vlastných humusových látok ako sú </a:t>
            </a:r>
            <a:r>
              <a:rPr lang="sk-SK" sz="1200" dirty="0" err="1"/>
              <a:t>fulvokyseliny</a:t>
            </a:r>
            <a:r>
              <a:rPr lang="sk-SK" sz="1200" dirty="0"/>
              <a:t>, </a:t>
            </a:r>
            <a:r>
              <a:rPr lang="sk-SK" sz="1200" dirty="0" err="1"/>
              <a:t>humínové</a:t>
            </a:r>
            <a:r>
              <a:rPr lang="sk-SK" sz="1200" dirty="0"/>
              <a:t> kyseliny, </a:t>
            </a:r>
            <a:r>
              <a:rPr lang="sk-SK" sz="1200" dirty="0" err="1"/>
              <a:t>fulváty</a:t>
            </a:r>
            <a:r>
              <a:rPr lang="sk-SK" sz="1200" dirty="0"/>
              <a:t>, </a:t>
            </a:r>
            <a:r>
              <a:rPr lang="sk-SK" sz="1200" dirty="0" err="1"/>
              <a:t>ulmíny</a:t>
            </a:r>
            <a:r>
              <a:rPr lang="sk-SK" sz="1200" dirty="0"/>
              <a:t>, </a:t>
            </a:r>
            <a:r>
              <a:rPr lang="sk-SK" sz="1200" dirty="0" err="1"/>
              <a:t>humáty</a:t>
            </a:r>
            <a:r>
              <a:rPr lang="sk-SK" sz="1200" dirty="0"/>
              <a:t> atď., ako aj z rôznych ďalších organických zlúčenín akými sú fenoly, kyseliny, estery, alkaloidy atď., z ktorých mnohé sú biologicky aktívne látky</a:t>
            </a:r>
          </a:p>
          <a:p>
            <a:pPr>
              <a:lnSpc>
                <a:spcPct val="150000"/>
              </a:lnSpc>
              <a:buClr>
                <a:schemeClr val="tx2">
                  <a:lumMod val="75000"/>
                </a:schemeClr>
              </a:buClr>
            </a:pPr>
            <a:r>
              <a:rPr lang="sk-SK" sz="1200" dirty="0"/>
              <a:t>Živá časť organického podielu pôdy (</a:t>
            </a:r>
            <a:r>
              <a:rPr lang="sk-SK" sz="1200" dirty="0" err="1"/>
              <a:t>edafón</a:t>
            </a:r>
            <a:r>
              <a:rPr lang="sk-SK" sz="1200" dirty="0"/>
              <a:t>), ktorá je súčasťou biosféry, pozostáva z drobných živočíchov, t. j. z rôznych vývojových štádií hmyzu, dážďoviek atď., z koreňov rastlín a z mikroorganizmov, t. j. z baktérií, plesní, mikroskopických húb, </a:t>
            </a:r>
            <a:r>
              <a:rPr lang="sk-SK" sz="1200" dirty="0" err="1"/>
              <a:t>bakteriofágov</a:t>
            </a:r>
            <a:r>
              <a:rPr lang="sk-SK" sz="1200" dirty="0"/>
              <a:t> a vírusov</a:t>
            </a:r>
          </a:p>
          <a:p>
            <a:pPr>
              <a:lnSpc>
                <a:spcPct val="150000"/>
              </a:lnSpc>
              <a:buClr>
                <a:schemeClr val="tx2">
                  <a:lumMod val="75000"/>
                </a:schemeClr>
              </a:buClr>
            </a:pPr>
            <a:endParaRPr lang="sk-SK" sz="1200" dirty="0"/>
          </a:p>
        </p:txBody>
      </p:sp>
    </p:spTree>
    <p:extLst>
      <p:ext uri="{BB962C8B-B14F-4D97-AF65-F5344CB8AC3E}">
        <p14:creationId xmlns:p14="http://schemas.microsoft.com/office/powerpoint/2010/main" val="87895172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D32209-5E42-21F9-7E73-3E9014E8C2A7}"/>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7F0608CC-9323-E47F-1B32-756CE74C4E8D}"/>
              </a:ext>
            </a:extLst>
          </p:cNvPr>
          <p:cNvSpPr>
            <a:spLocks noGrp="1"/>
          </p:cNvSpPr>
          <p:nvPr>
            <p:ph type="title"/>
          </p:nvPr>
        </p:nvSpPr>
        <p:spPr>
          <a:xfrm>
            <a:off x="391297" y="251750"/>
            <a:ext cx="10119674" cy="694812"/>
          </a:xfrm>
        </p:spPr>
        <p:txBody>
          <a:bodyPr>
            <a:normAutofit/>
          </a:bodyPr>
          <a:lstStyle/>
          <a:p>
            <a:r>
              <a:rPr lang="sk-SK" sz="3200" b="1" dirty="0"/>
              <a:t>Vlastnosti pôdy </a:t>
            </a:r>
            <a:endParaRPr lang="fr-FR" sz="3200" b="1" dirty="0"/>
          </a:p>
        </p:txBody>
      </p:sp>
      <p:sp>
        <p:nvSpPr>
          <p:cNvPr id="7" name="Zástupný objekt pre obsah 2">
            <a:extLst>
              <a:ext uri="{FF2B5EF4-FFF2-40B4-BE49-F238E27FC236}">
                <a16:creationId xmlns:a16="http://schemas.microsoft.com/office/drawing/2014/main" id="{4661E45F-229C-B3F7-8045-126637B4771B}"/>
              </a:ext>
            </a:extLst>
          </p:cNvPr>
          <p:cNvSpPr>
            <a:spLocks noGrp="1"/>
          </p:cNvSpPr>
          <p:nvPr>
            <p:ph idx="1"/>
          </p:nvPr>
        </p:nvSpPr>
        <p:spPr>
          <a:xfrm>
            <a:off x="391298" y="946562"/>
            <a:ext cx="8783594" cy="5661210"/>
          </a:xfrm>
        </p:spPr>
        <p:txBody>
          <a:bodyPr>
            <a:noAutofit/>
          </a:bodyPr>
          <a:lstStyle/>
          <a:p>
            <a:pPr>
              <a:lnSpc>
                <a:spcPct val="150000"/>
              </a:lnSpc>
              <a:buClr>
                <a:schemeClr val="tx2">
                  <a:lumMod val="75000"/>
                </a:schemeClr>
              </a:buClr>
            </a:pPr>
            <a:r>
              <a:rPr lang="sk-SK" sz="1200" dirty="0"/>
              <a:t>Pôdu tvorí heterogénny materiál, ktorý okrem pevného minerálneho a organického podielu pozostáva aj z kvapalnej a plynnej zložky, ktorá je súčasťou hydrosféry a atmosféry</a:t>
            </a:r>
          </a:p>
          <a:p>
            <a:pPr>
              <a:lnSpc>
                <a:spcPct val="150000"/>
              </a:lnSpc>
              <a:buClr>
                <a:schemeClr val="tx2">
                  <a:lumMod val="75000"/>
                </a:schemeClr>
              </a:buClr>
            </a:pPr>
            <a:r>
              <a:rPr lang="sk-SK" sz="1200" dirty="0"/>
              <a:t>Roztok pôdy je koncentrovaný a obsahuje vo vode rozpustné soli</a:t>
            </a:r>
          </a:p>
          <a:p>
            <a:pPr>
              <a:lnSpc>
                <a:spcPct val="150000"/>
              </a:lnSpc>
              <a:buClr>
                <a:schemeClr val="tx2">
                  <a:lumMod val="75000"/>
                </a:schemeClr>
              </a:buClr>
            </a:pPr>
            <a:r>
              <a:rPr lang="sk-SK" sz="1200" dirty="0"/>
              <a:t>Vodný výluh z nezasolenej pôdy obsahuje spravidla menej ako 0,15 % solí</a:t>
            </a:r>
          </a:p>
          <a:p>
            <a:pPr>
              <a:lnSpc>
                <a:spcPct val="150000"/>
              </a:lnSpc>
              <a:buClr>
                <a:schemeClr val="tx2">
                  <a:lumMod val="75000"/>
                </a:schemeClr>
              </a:buClr>
            </a:pPr>
            <a:r>
              <a:rPr lang="sk-SK" sz="1200" dirty="0"/>
              <a:t>Pôdy s vyšším obsahom solí ako 0,15 % sú slabo zasolené a s viac ako 1 % obsahom solí sú silne zasolené (napr. slanisko) </a:t>
            </a:r>
          </a:p>
          <a:p>
            <a:pPr>
              <a:lnSpc>
                <a:spcPct val="150000"/>
              </a:lnSpc>
              <a:buClr>
                <a:schemeClr val="tx2">
                  <a:lumMod val="75000"/>
                </a:schemeClr>
              </a:buClr>
            </a:pPr>
            <a:r>
              <a:rPr lang="sk-SK" sz="1200" dirty="0"/>
              <a:t>Pôdny vzduch, ktorý sa podobne ako pôdny roztok nachádza v dutinách, póroch a štrbinách pôdnej hmoty obsahuje na rozdiel od atmosférického vzduchu viac CO2, CH4 (metánu) a menej O2</a:t>
            </a:r>
          </a:p>
          <a:p>
            <a:pPr>
              <a:lnSpc>
                <a:spcPct val="150000"/>
              </a:lnSpc>
              <a:buClr>
                <a:schemeClr val="tx2">
                  <a:lumMod val="75000"/>
                </a:schemeClr>
              </a:buClr>
            </a:pPr>
            <a:r>
              <a:rPr lang="sk-SK" sz="1200" dirty="0"/>
              <a:t>Spôsobujú to životné prejavy </a:t>
            </a:r>
            <a:r>
              <a:rPr lang="sk-SK" sz="1200" dirty="0" err="1"/>
              <a:t>edafónu</a:t>
            </a:r>
            <a:r>
              <a:rPr lang="sk-SK" sz="1200" dirty="0"/>
              <a:t> ale aj procesy rozkladu organických látok</a:t>
            </a:r>
          </a:p>
        </p:txBody>
      </p:sp>
    </p:spTree>
    <p:extLst>
      <p:ext uri="{BB962C8B-B14F-4D97-AF65-F5344CB8AC3E}">
        <p14:creationId xmlns:p14="http://schemas.microsoft.com/office/powerpoint/2010/main" val="190855991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507624-AA75-FA9E-1980-148FF147948A}"/>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E5E838FD-4BCA-3A27-549A-9B58C01A5713}"/>
              </a:ext>
            </a:extLst>
          </p:cNvPr>
          <p:cNvSpPr>
            <a:spLocks noGrp="1"/>
          </p:cNvSpPr>
          <p:nvPr>
            <p:ph type="title"/>
          </p:nvPr>
        </p:nvSpPr>
        <p:spPr>
          <a:xfrm>
            <a:off x="391297" y="251750"/>
            <a:ext cx="10119674" cy="694812"/>
          </a:xfrm>
        </p:spPr>
        <p:txBody>
          <a:bodyPr>
            <a:normAutofit/>
          </a:bodyPr>
          <a:lstStyle/>
          <a:p>
            <a:r>
              <a:rPr lang="sk-SK" sz="3200" b="1" dirty="0"/>
              <a:t>Vlastnosti pôdy </a:t>
            </a:r>
            <a:endParaRPr lang="fr-FR" sz="3200" b="1" dirty="0"/>
          </a:p>
        </p:txBody>
      </p:sp>
      <p:sp>
        <p:nvSpPr>
          <p:cNvPr id="7" name="Zástupný objekt pre obsah 2">
            <a:extLst>
              <a:ext uri="{FF2B5EF4-FFF2-40B4-BE49-F238E27FC236}">
                <a16:creationId xmlns:a16="http://schemas.microsoft.com/office/drawing/2014/main" id="{DC46C679-46A7-4BEC-4F35-E587284DE94A}"/>
              </a:ext>
            </a:extLst>
          </p:cNvPr>
          <p:cNvSpPr>
            <a:spLocks noGrp="1"/>
          </p:cNvSpPr>
          <p:nvPr>
            <p:ph idx="1"/>
          </p:nvPr>
        </p:nvSpPr>
        <p:spPr>
          <a:xfrm>
            <a:off x="391298" y="946562"/>
            <a:ext cx="8783594" cy="5661210"/>
          </a:xfrm>
        </p:spPr>
        <p:txBody>
          <a:bodyPr>
            <a:noAutofit/>
          </a:bodyPr>
          <a:lstStyle/>
          <a:p>
            <a:pPr>
              <a:lnSpc>
                <a:spcPct val="150000"/>
              </a:lnSpc>
              <a:buClr>
                <a:schemeClr val="tx2">
                  <a:lumMod val="75000"/>
                </a:schemeClr>
              </a:buClr>
            </a:pPr>
            <a:r>
              <a:rPr lang="sk-SK" sz="1200" dirty="0"/>
              <a:t>Fyzikálne vlastnosti pôd sa prejavujú v jej: </a:t>
            </a:r>
          </a:p>
          <a:p>
            <a:pPr lvl="1">
              <a:lnSpc>
                <a:spcPct val="150000"/>
              </a:lnSpc>
              <a:buClr>
                <a:schemeClr val="tx2">
                  <a:lumMod val="75000"/>
                </a:schemeClr>
              </a:buClr>
            </a:pPr>
            <a:r>
              <a:rPr lang="sk-SK" sz="1000" b="1" dirty="0"/>
              <a:t>Textúre (zrnitosti)</a:t>
            </a:r>
          </a:p>
          <a:p>
            <a:pPr lvl="1">
              <a:lnSpc>
                <a:spcPct val="150000"/>
              </a:lnSpc>
              <a:buClr>
                <a:schemeClr val="tx2">
                  <a:lumMod val="75000"/>
                </a:schemeClr>
              </a:buClr>
            </a:pPr>
            <a:r>
              <a:rPr lang="sk-SK" sz="1000" b="1" dirty="0"/>
              <a:t>Štruktúre</a:t>
            </a:r>
          </a:p>
          <a:p>
            <a:pPr lvl="1">
              <a:lnSpc>
                <a:spcPct val="150000"/>
              </a:lnSpc>
              <a:buClr>
                <a:schemeClr val="tx2">
                  <a:lumMod val="75000"/>
                </a:schemeClr>
              </a:buClr>
            </a:pPr>
            <a:r>
              <a:rPr lang="sk-SK" sz="1000" b="1" dirty="0" err="1"/>
              <a:t>Kompakcii</a:t>
            </a:r>
            <a:endParaRPr lang="sk-SK" sz="1000" b="1" dirty="0"/>
          </a:p>
          <a:p>
            <a:pPr lvl="1">
              <a:lnSpc>
                <a:spcPct val="150000"/>
              </a:lnSpc>
              <a:buClr>
                <a:schemeClr val="tx2">
                  <a:lumMod val="75000"/>
                </a:schemeClr>
              </a:buClr>
            </a:pPr>
            <a:r>
              <a:rPr lang="sk-SK" sz="1000" b="1" dirty="0"/>
              <a:t>Konzistencii</a:t>
            </a:r>
          </a:p>
          <a:p>
            <a:pPr>
              <a:lnSpc>
                <a:spcPct val="150000"/>
              </a:lnSpc>
              <a:buClr>
                <a:schemeClr val="tx2">
                  <a:lumMod val="75000"/>
                </a:schemeClr>
              </a:buClr>
            </a:pPr>
            <a:r>
              <a:rPr lang="sk-SK" sz="1200" dirty="0"/>
              <a:t>Textúra - sa klasifikuje na základe dominancie elementárnych častíc pôdy rôznej veľkosti zoskupených do jednotlivých frakcií. Na základe obsahu </a:t>
            </a:r>
            <a:r>
              <a:rPr lang="sk-SK" sz="1200" dirty="0" err="1"/>
              <a:t>jemnozeme</a:t>
            </a:r>
            <a:r>
              <a:rPr lang="sk-SK" sz="1200" dirty="0"/>
              <a:t>, skeletu a organického materiálu rozoznávame </a:t>
            </a:r>
            <a:r>
              <a:rPr lang="sk-SK" sz="1200" dirty="0" err="1"/>
              <a:t>textúrne</a:t>
            </a:r>
            <a:r>
              <a:rPr lang="sk-SK" sz="1200" dirty="0"/>
              <a:t> triedy jemnozrnných, </a:t>
            </a:r>
            <a:r>
              <a:rPr lang="sk-SK" sz="1200" dirty="0" err="1"/>
              <a:t>psefitických</a:t>
            </a:r>
            <a:r>
              <a:rPr lang="sk-SK" sz="1200" dirty="0"/>
              <a:t>, </a:t>
            </a:r>
            <a:r>
              <a:rPr lang="sk-SK" sz="1200" dirty="0" err="1"/>
              <a:t>humolitových</a:t>
            </a:r>
            <a:r>
              <a:rPr lang="sk-SK" sz="1200" dirty="0"/>
              <a:t> a </a:t>
            </a:r>
            <a:r>
              <a:rPr lang="sk-SK" sz="1200" dirty="0" err="1"/>
              <a:t>histických</a:t>
            </a:r>
            <a:r>
              <a:rPr lang="sk-SK" sz="1200" dirty="0"/>
              <a:t> pôd. Trieda </a:t>
            </a:r>
            <a:r>
              <a:rPr lang="sk-SK" sz="1200" dirty="0" err="1"/>
              <a:t>jemnozrných</a:t>
            </a:r>
            <a:r>
              <a:rPr lang="sk-SK" sz="1200" dirty="0"/>
              <a:t> pôd je podľa percentuálnej hodnoty hmotnostného obsahu minerálnych frakcií </a:t>
            </a:r>
            <a:r>
              <a:rPr lang="sk-SK" sz="1200" dirty="0" err="1"/>
              <a:t>jemnozeme</a:t>
            </a:r>
            <a:r>
              <a:rPr lang="sk-SK" sz="1200" dirty="0"/>
              <a:t>, t. j. ílu (častice &lt; 0,002 mm), prachu (0,002 až 0,05 mm) a piesku (0,05 až 2 mm) rozčlenená na </a:t>
            </a:r>
            <a:r>
              <a:rPr lang="sk-SK" sz="1200" dirty="0" err="1"/>
              <a:t>zrnitostne</a:t>
            </a:r>
            <a:r>
              <a:rPr lang="sk-SK" sz="1200" dirty="0"/>
              <a:t> ľahkú (piesočnatú), strednú (hlinitú) a ťažkú (ílovitú) skupinu pôd, pričom pôdne druhy tvoriace vymenované skupiny pôd (napr. piesočnatá, piesočnato-hlinitá, piesočnato-ílovitá pôda) sú klasifikované na základe </a:t>
            </a:r>
            <a:r>
              <a:rPr lang="sk-SK" sz="1200" dirty="0" err="1"/>
              <a:t>textúrneho</a:t>
            </a:r>
            <a:r>
              <a:rPr lang="sk-SK" sz="1200" dirty="0"/>
              <a:t> trojuholníka. </a:t>
            </a:r>
            <a:r>
              <a:rPr lang="sk-SK" sz="1200" dirty="0" err="1"/>
              <a:t>Psefitické</a:t>
            </a:r>
            <a:r>
              <a:rPr lang="sk-SK" sz="1200" dirty="0"/>
              <a:t> (</a:t>
            </a:r>
            <a:r>
              <a:rPr lang="sk-SK" sz="1200" dirty="0" err="1"/>
              <a:t>skeletovité</a:t>
            </a:r>
            <a:r>
              <a:rPr lang="sk-SK" sz="1200" dirty="0"/>
              <a:t>) pôdy sa podľa prevládajúcej minerálnej frakcie skeletu členia na štrkovitú, kamenitú a </a:t>
            </a:r>
            <a:r>
              <a:rPr lang="sk-SK" sz="1200" dirty="0" err="1"/>
              <a:t>balvanitú</a:t>
            </a:r>
            <a:r>
              <a:rPr lang="sk-SK" sz="1200" dirty="0"/>
              <a:t> skupinu pôd. Pôdne druhy </a:t>
            </a:r>
            <a:r>
              <a:rPr lang="sk-SK" sz="1200" dirty="0" err="1"/>
              <a:t>psefitických</a:t>
            </a:r>
            <a:r>
              <a:rPr lang="sk-SK" sz="1200" dirty="0"/>
              <a:t> skupín pôd určuje prevládajúca frakcia </a:t>
            </a:r>
            <a:r>
              <a:rPr lang="sk-SK" sz="1200" dirty="0" err="1"/>
              <a:t>jemnozeme</a:t>
            </a:r>
            <a:r>
              <a:rPr lang="sk-SK" sz="1200" dirty="0"/>
              <a:t> alebo viac ako 30 % </a:t>
            </a:r>
            <a:r>
              <a:rPr lang="sk-SK" sz="1200" dirty="0" err="1"/>
              <a:t>obj</a:t>
            </a:r>
            <a:r>
              <a:rPr lang="sk-SK" sz="1200" dirty="0"/>
              <a:t>. obsah organického materiálu v doplnkovej frakcii (ľahká, stredná, ťažká alebo organická pôda). </a:t>
            </a:r>
            <a:r>
              <a:rPr lang="sk-SK" sz="1200" dirty="0" err="1"/>
              <a:t>Histické</a:t>
            </a:r>
            <a:r>
              <a:rPr lang="sk-SK" sz="1200" dirty="0"/>
              <a:t> pôdy s obsahom organických látok väčším ako 50 % </a:t>
            </a:r>
            <a:r>
              <a:rPr lang="sk-SK" sz="1200" dirty="0" err="1"/>
              <a:t>obj</a:t>
            </a:r>
            <a:r>
              <a:rPr lang="sk-SK" sz="1200" dirty="0"/>
              <a:t>. a </a:t>
            </a:r>
            <a:r>
              <a:rPr lang="sk-SK" sz="1200" dirty="0" err="1"/>
              <a:t>humolitové</a:t>
            </a:r>
            <a:r>
              <a:rPr lang="sk-SK" sz="1200" dirty="0"/>
              <a:t> pôdy s obsahom organických látok od 30 do 50 % </a:t>
            </a:r>
            <a:r>
              <a:rPr lang="sk-SK" sz="1200" dirty="0" err="1"/>
              <a:t>obj</a:t>
            </a:r>
            <a:r>
              <a:rPr lang="sk-SK" sz="1200" dirty="0"/>
              <a:t>. sa podľa stupňa a charakteru rozkladu organického materiálu členia na </a:t>
            </a:r>
            <a:r>
              <a:rPr lang="sk-SK" sz="1200" dirty="0" err="1"/>
              <a:t>fibrickú</a:t>
            </a:r>
            <a:r>
              <a:rPr lang="sk-SK" sz="1200" dirty="0"/>
              <a:t> (prevažuje nerozložený alebo len čiastočne rozložený organický materiál), </a:t>
            </a:r>
            <a:r>
              <a:rPr lang="sk-SK" sz="1200" dirty="0" err="1"/>
              <a:t>mezickú</a:t>
            </a:r>
            <a:r>
              <a:rPr lang="sk-SK" sz="1200" dirty="0"/>
              <a:t> (prevažuje stredne rozložený organický materiál) a </a:t>
            </a:r>
            <a:r>
              <a:rPr lang="sk-SK" sz="1200" dirty="0" err="1"/>
              <a:t>saprickú</a:t>
            </a:r>
            <a:r>
              <a:rPr lang="sk-SK" sz="1200" dirty="0"/>
              <a:t> (prevažuje rozložený organický materiál) skupinu pôd. Pôdne druhy </a:t>
            </a:r>
            <a:r>
              <a:rPr lang="sk-SK" sz="1200" dirty="0" err="1"/>
              <a:t>histických</a:t>
            </a:r>
            <a:r>
              <a:rPr lang="sk-SK" sz="1200" dirty="0"/>
              <a:t> a </a:t>
            </a:r>
            <a:r>
              <a:rPr lang="sk-SK" sz="1200" dirty="0" err="1"/>
              <a:t>humolitových</a:t>
            </a:r>
            <a:r>
              <a:rPr lang="sk-SK" sz="1200" dirty="0"/>
              <a:t> pôd určuje prevládajúca minerálna frakcia (ľahká, stredná, ťažká, štrkovitá, kamenitá a </a:t>
            </a:r>
            <a:r>
              <a:rPr lang="sk-SK" sz="1200" dirty="0" err="1"/>
              <a:t>balvanitá</a:t>
            </a:r>
            <a:r>
              <a:rPr lang="sk-SK" sz="1200" dirty="0"/>
              <a:t> pôda).</a:t>
            </a:r>
          </a:p>
        </p:txBody>
      </p:sp>
    </p:spTree>
    <p:extLst>
      <p:ext uri="{BB962C8B-B14F-4D97-AF65-F5344CB8AC3E}">
        <p14:creationId xmlns:p14="http://schemas.microsoft.com/office/powerpoint/2010/main" val="295266357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C7188B-4EEB-A3C3-E87C-3577CCA56DB0}"/>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85379D02-3878-1F09-2CAB-8A0850B74B18}"/>
              </a:ext>
            </a:extLst>
          </p:cNvPr>
          <p:cNvSpPr>
            <a:spLocks noGrp="1"/>
          </p:cNvSpPr>
          <p:nvPr>
            <p:ph type="title"/>
          </p:nvPr>
        </p:nvSpPr>
        <p:spPr>
          <a:xfrm>
            <a:off x="391297" y="251750"/>
            <a:ext cx="10119674" cy="694812"/>
          </a:xfrm>
        </p:spPr>
        <p:txBody>
          <a:bodyPr>
            <a:normAutofit/>
          </a:bodyPr>
          <a:lstStyle/>
          <a:p>
            <a:r>
              <a:rPr lang="sk-SK" sz="3200" b="1" dirty="0"/>
              <a:t>Vlastnosti pôdy </a:t>
            </a:r>
            <a:endParaRPr lang="fr-FR" sz="3200" b="1" dirty="0"/>
          </a:p>
        </p:txBody>
      </p:sp>
      <p:sp>
        <p:nvSpPr>
          <p:cNvPr id="7" name="Zástupný objekt pre obsah 2">
            <a:extLst>
              <a:ext uri="{FF2B5EF4-FFF2-40B4-BE49-F238E27FC236}">
                <a16:creationId xmlns:a16="http://schemas.microsoft.com/office/drawing/2014/main" id="{4F693AB3-0329-880F-96E6-57B46B70DDA2}"/>
              </a:ext>
            </a:extLst>
          </p:cNvPr>
          <p:cNvSpPr>
            <a:spLocks noGrp="1"/>
          </p:cNvSpPr>
          <p:nvPr>
            <p:ph idx="1"/>
          </p:nvPr>
        </p:nvSpPr>
        <p:spPr>
          <a:xfrm>
            <a:off x="391298" y="946562"/>
            <a:ext cx="8783594" cy="5661210"/>
          </a:xfrm>
        </p:spPr>
        <p:txBody>
          <a:bodyPr>
            <a:noAutofit/>
          </a:bodyPr>
          <a:lstStyle/>
          <a:p>
            <a:pPr>
              <a:lnSpc>
                <a:spcPct val="150000"/>
              </a:lnSpc>
              <a:buClr>
                <a:schemeClr val="tx2">
                  <a:lumMod val="75000"/>
                </a:schemeClr>
              </a:buClr>
            </a:pPr>
            <a:r>
              <a:rPr lang="sk-SK" sz="1200" b="1" dirty="0"/>
              <a:t>Štruktúru pôdnej</a:t>
            </a:r>
            <a:r>
              <a:rPr lang="sk-SK" sz="1200" dirty="0"/>
              <a:t> </a:t>
            </a:r>
            <a:r>
              <a:rPr lang="sk-SK" sz="1200" b="1" dirty="0"/>
              <a:t>hmoty </a:t>
            </a:r>
            <a:r>
              <a:rPr lang="sk-SK" sz="1200" dirty="0"/>
              <a:t>vytvárajú pôdne agregáty a konglomeráty, ktoré vznikajú stmelením elementárnych pôdnych častíc. Štruktúrne elementy sa klasifikujú podľa tvaru (napr. guľaté, hranaté, polyedrické), veľkosti (napr. drobnohrudkovité, hrudovité), konzistencie (napr. nestále, </a:t>
            </a:r>
            <a:r>
              <a:rPr lang="sk-SK" sz="1200" dirty="0" err="1"/>
              <a:t>vodostále</a:t>
            </a:r>
            <a:r>
              <a:rPr lang="sk-SK" sz="1200" dirty="0"/>
              <a:t>) a stupňa stmelenia (elementárne častice, agregáty, konglomeráty). Štruktúra minerálnych pôd sa líši od </a:t>
            </a:r>
            <a:r>
              <a:rPr lang="sk-SK" sz="1200" dirty="0" err="1"/>
              <a:t>humolitových</a:t>
            </a:r>
            <a:r>
              <a:rPr lang="sk-SK" sz="1200" dirty="0"/>
              <a:t> a najmä </a:t>
            </a:r>
            <a:r>
              <a:rPr lang="sk-SK" sz="1200" dirty="0" err="1"/>
              <a:t>histických</a:t>
            </a:r>
            <a:r>
              <a:rPr lang="sk-SK" sz="1200" dirty="0"/>
              <a:t> pôd. Konglomeráty </a:t>
            </a:r>
            <a:r>
              <a:rPr lang="sk-SK" sz="1200" dirty="0" err="1"/>
              <a:t>organominerálnych</a:t>
            </a:r>
            <a:r>
              <a:rPr lang="sk-SK" sz="1200" dirty="0"/>
              <a:t> a organických pôd sú menej spevnené ako agregáty minerálnych pôd.</a:t>
            </a:r>
          </a:p>
          <a:p>
            <a:pPr>
              <a:lnSpc>
                <a:spcPct val="150000"/>
              </a:lnSpc>
              <a:buClr>
                <a:schemeClr val="tx2">
                  <a:lumMod val="75000"/>
                </a:schemeClr>
              </a:buClr>
            </a:pPr>
            <a:r>
              <a:rPr lang="sk-SK" sz="1200" b="1" dirty="0" err="1"/>
              <a:t>Kompakciu</a:t>
            </a:r>
            <a:r>
              <a:rPr lang="sk-SK" sz="1200" b="1" dirty="0"/>
              <a:t> pôdy</a:t>
            </a:r>
            <a:r>
              <a:rPr lang="sk-SK" sz="1200" dirty="0"/>
              <a:t> vyjadruje pomer objemu pevnej minerálnej a organickej hmoty pôdy k objemu priestoru, ktorý je zaplnený vodou alebo vzduchom. Vysoká objemová hmotnosť pôdy (viac ako 1 700, resp. 2 000 kg.m-3) signalizuje nepriaznivé prostredie pre korenenie rastlín a rozvoj populácii pôdnych mikroorganizmov. V organických pôdach je veľa prázdneho priestoru a tak ich objemová hmotnosť často nepresahuje 500 kg.m-3.</a:t>
            </a:r>
          </a:p>
          <a:p>
            <a:pPr>
              <a:lnSpc>
                <a:spcPct val="150000"/>
              </a:lnSpc>
              <a:buClr>
                <a:schemeClr val="tx2">
                  <a:lumMod val="75000"/>
                </a:schemeClr>
              </a:buClr>
            </a:pPr>
            <a:r>
              <a:rPr lang="sk-SK" sz="1200" b="1" dirty="0"/>
              <a:t>Konzistencia</a:t>
            </a:r>
            <a:r>
              <a:rPr lang="sk-SK" sz="1200" dirty="0"/>
              <a:t> je vlastnosť pôdy, ktorá vyjadruje odolnosť pôdy proti prenikaniu cudzích telies, jej plastickosť, lepivosť a schopnosť napučiavania (zväčšovania objemu). V teréne sa meria </a:t>
            </a:r>
            <a:r>
              <a:rPr lang="sk-SK" sz="1200" dirty="0" err="1"/>
              <a:t>penetrometrom</a:t>
            </a:r>
            <a:r>
              <a:rPr lang="sk-SK" sz="1200" dirty="0"/>
              <a:t>.</a:t>
            </a:r>
          </a:p>
        </p:txBody>
      </p:sp>
    </p:spTree>
    <p:extLst>
      <p:ext uri="{BB962C8B-B14F-4D97-AF65-F5344CB8AC3E}">
        <p14:creationId xmlns:p14="http://schemas.microsoft.com/office/powerpoint/2010/main" val="385006311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9EA07E-2A8A-A5E0-C575-910D0524D9B9}"/>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569C4D19-E117-D58E-8D25-9A86089FE921}"/>
              </a:ext>
            </a:extLst>
          </p:cNvPr>
          <p:cNvSpPr>
            <a:spLocks noGrp="1"/>
          </p:cNvSpPr>
          <p:nvPr>
            <p:ph type="title"/>
          </p:nvPr>
        </p:nvSpPr>
        <p:spPr>
          <a:xfrm>
            <a:off x="391297" y="251750"/>
            <a:ext cx="10119674" cy="694812"/>
          </a:xfrm>
        </p:spPr>
        <p:txBody>
          <a:bodyPr>
            <a:normAutofit/>
          </a:bodyPr>
          <a:lstStyle/>
          <a:p>
            <a:r>
              <a:rPr lang="sk-SK" sz="3200" b="1" dirty="0"/>
              <a:t>Vlastnosti pôdy </a:t>
            </a:r>
            <a:endParaRPr lang="fr-FR" sz="3200" b="1" dirty="0"/>
          </a:p>
        </p:txBody>
      </p:sp>
      <p:sp>
        <p:nvSpPr>
          <p:cNvPr id="7" name="Zástupný objekt pre obsah 2">
            <a:extLst>
              <a:ext uri="{FF2B5EF4-FFF2-40B4-BE49-F238E27FC236}">
                <a16:creationId xmlns:a16="http://schemas.microsoft.com/office/drawing/2014/main" id="{ED71CCA2-E554-284D-1484-B28857F68ED1}"/>
              </a:ext>
            </a:extLst>
          </p:cNvPr>
          <p:cNvSpPr>
            <a:spLocks noGrp="1"/>
          </p:cNvSpPr>
          <p:nvPr>
            <p:ph idx="1"/>
          </p:nvPr>
        </p:nvSpPr>
        <p:spPr>
          <a:xfrm>
            <a:off x="391298" y="946562"/>
            <a:ext cx="8783594" cy="5661210"/>
          </a:xfrm>
        </p:spPr>
        <p:txBody>
          <a:bodyPr>
            <a:noAutofit/>
          </a:bodyPr>
          <a:lstStyle/>
          <a:p>
            <a:pPr>
              <a:lnSpc>
                <a:spcPct val="150000"/>
              </a:lnSpc>
              <a:buClr>
                <a:schemeClr val="tx2">
                  <a:lumMod val="75000"/>
                </a:schemeClr>
              </a:buClr>
            </a:pPr>
            <a:r>
              <a:rPr lang="sk-SK" sz="1200" b="1" dirty="0"/>
              <a:t>Chemické vlastnosti pôd - </a:t>
            </a:r>
            <a:r>
              <a:rPr lang="sk-SK" sz="1200" dirty="0"/>
              <a:t>najčastejšie sa určuje </a:t>
            </a:r>
            <a:r>
              <a:rPr lang="sk-SK" sz="1200" b="1" dirty="0"/>
              <a:t>chemická pôdna reakcia </a:t>
            </a:r>
            <a:r>
              <a:rPr lang="sk-SK" sz="1200" dirty="0"/>
              <a:t>a </a:t>
            </a:r>
            <a:r>
              <a:rPr lang="sk-SK" sz="1200" b="1" dirty="0"/>
              <a:t>obsah toxických prvkov</a:t>
            </a:r>
            <a:r>
              <a:rPr lang="sk-SK" sz="1200" dirty="0"/>
              <a:t>, vo vode rozpustných solí, železa, mangánu alebo uhličitanov</a:t>
            </a:r>
          </a:p>
          <a:p>
            <a:pPr>
              <a:lnSpc>
                <a:spcPct val="150000"/>
              </a:lnSpc>
              <a:buClr>
                <a:schemeClr val="tx2">
                  <a:lumMod val="75000"/>
                </a:schemeClr>
              </a:buClr>
            </a:pPr>
            <a:r>
              <a:rPr lang="sk-SK" sz="1200" dirty="0"/>
              <a:t>Chemická rekcia pôdy môže byť kyslá, neutrálna alebo alkalická (zásaditá) - reakciu pôdy vyjadruje hodnota pH: extrémne kyslá (pH 4 a menej), neutrálna (pH od 6,5 do 7,4) a silne alkalická (pH viac ako 8,5)</a:t>
            </a:r>
          </a:p>
          <a:p>
            <a:pPr>
              <a:lnSpc>
                <a:spcPct val="150000"/>
              </a:lnSpc>
              <a:buClr>
                <a:schemeClr val="tx2">
                  <a:lumMod val="75000"/>
                </a:schemeClr>
              </a:buClr>
            </a:pPr>
            <a:r>
              <a:rPr lang="sk-SK" sz="1200" dirty="0"/>
              <a:t>Pôdy s extrémne kyslou alebo silno alkalickou pôdnou reakciou sú menej vhodným prostredím pre rast väčšiny rastlín – toto prostredie osídľujú špecifické druhy rastlín, ktoré sú dobrým indikátorom pôd s extrémnou pôdnou reakciou</a:t>
            </a:r>
          </a:p>
          <a:p>
            <a:pPr>
              <a:lnSpc>
                <a:spcPct val="150000"/>
              </a:lnSpc>
              <a:buClr>
                <a:schemeClr val="tx2">
                  <a:lumMod val="75000"/>
                </a:schemeClr>
              </a:buClr>
            </a:pPr>
            <a:r>
              <a:rPr lang="sk-SK" sz="1200" dirty="0"/>
              <a:t>Podobne je tomu pri vyššom obsahu železa a mangánu, ako aj síranov, chloritov, </a:t>
            </a:r>
            <a:r>
              <a:rPr lang="sk-SK" sz="1200" dirty="0" err="1"/>
              <a:t>hydrouhličitanov</a:t>
            </a:r>
            <a:r>
              <a:rPr lang="sk-SK" sz="1200" dirty="0"/>
              <a:t> a uhličitanov alebo toxických chemických prvkov (Cd, As, Hg, Pb atď.)</a:t>
            </a:r>
          </a:p>
          <a:p>
            <a:pPr>
              <a:lnSpc>
                <a:spcPct val="150000"/>
              </a:lnSpc>
              <a:buClr>
                <a:schemeClr val="tx2">
                  <a:lumMod val="75000"/>
                </a:schemeClr>
              </a:buClr>
            </a:pPr>
            <a:r>
              <a:rPr lang="sk-SK" sz="1200" dirty="0"/>
              <a:t>Vyšší obsah železa a mangánu sprevádza tvorbu </a:t>
            </a:r>
            <a:r>
              <a:rPr lang="sk-SK" sz="1200" dirty="0" err="1"/>
              <a:t>ferrických</a:t>
            </a:r>
            <a:r>
              <a:rPr lang="sk-SK" sz="1200" dirty="0"/>
              <a:t> a </a:t>
            </a:r>
            <a:r>
              <a:rPr lang="sk-SK" sz="1200" dirty="0" err="1"/>
              <a:t>ferralických</a:t>
            </a:r>
            <a:r>
              <a:rPr lang="sk-SK" sz="1200" dirty="0"/>
              <a:t>, zatiaľ čo síranov </a:t>
            </a:r>
            <a:r>
              <a:rPr lang="sk-SK" sz="1200" dirty="0" err="1"/>
              <a:t>gypsických</a:t>
            </a:r>
            <a:r>
              <a:rPr lang="sk-SK" sz="1200" dirty="0"/>
              <a:t> a uhličitanov </a:t>
            </a:r>
            <a:r>
              <a:rPr lang="sk-SK" sz="1200" dirty="0" err="1"/>
              <a:t>kalcikových</a:t>
            </a:r>
            <a:r>
              <a:rPr lang="sk-SK" sz="1200" dirty="0"/>
              <a:t> a </a:t>
            </a:r>
            <a:r>
              <a:rPr lang="sk-SK" sz="1200" dirty="0" err="1"/>
              <a:t>petrokalcikových</a:t>
            </a:r>
            <a:r>
              <a:rPr lang="sk-SK" sz="1200" dirty="0"/>
              <a:t> horizontov pôdy</a:t>
            </a:r>
          </a:p>
        </p:txBody>
      </p:sp>
    </p:spTree>
    <p:extLst>
      <p:ext uri="{BB962C8B-B14F-4D97-AF65-F5344CB8AC3E}">
        <p14:creationId xmlns:p14="http://schemas.microsoft.com/office/powerpoint/2010/main" val="123938638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624396-F053-2DFE-135F-868AC1BA1869}"/>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7D355B81-99B5-D0B8-B516-064EDF8D811C}"/>
              </a:ext>
            </a:extLst>
          </p:cNvPr>
          <p:cNvSpPr>
            <a:spLocks noGrp="1"/>
          </p:cNvSpPr>
          <p:nvPr>
            <p:ph type="title"/>
          </p:nvPr>
        </p:nvSpPr>
        <p:spPr>
          <a:xfrm>
            <a:off x="391297" y="251750"/>
            <a:ext cx="10119674" cy="694812"/>
          </a:xfrm>
        </p:spPr>
        <p:txBody>
          <a:bodyPr>
            <a:normAutofit/>
          </a:bodyPr>
          <a:lstStyle/>
          <a:p>
            <a:r>
              <a:rPr lang="sk-SK" sz="3200" b="1" dirty="0"/>
              <a:t>Vlastnosti pôdy </a:t>
            </a:r>
            <a:endParaRPr lang="fr-FR" sz="3200" b="1" dirty="0"/>
          </a:p>
        </p:txBody>
      </p:sp>
      <p:sp>
        <p:nvSpPr>
          <p:cNvPr id="7" name="Zástupný objekt pre obsah 2">
            <a:extLst>
              <a:ext uri="{FF2B5EF4-FFF2-40B4-BE49-F238E27FC236}">
                <a16:creationId xmlns:a16="http://schemas.microsoft.com/office/drawing/2014/main" id="{D7E936E4-1259-DFB6-12F6-056DF9A1828C}"/>
              </a:ext>
            </a:extLst>
          </p:cNvPr>
          <p:cNvSpPr>
            <a:spLocks noGrp="1"/>
          </p:cNvSpPr>
          <p:nvPr>
            <p:ph idx="1"/>
          </p:nvPr>
        </p:nvSpPr>
        <p:spPr>
          <a:xfrm>
            <a:off x="391298" y="946562"/>
            <a:ext cx="8783594" cy="5661210"/>
          </a:xfrm>
        </p:spPr>
        <p:txBody>
          <a:bodyPr>
            <a:noAutofit/>
          </a:bodyPr>
          <a:lstStyle/>
          <a:p>
            <a:pPr>
              <a:lnSpc>
                <a:spcPct val="150000"/>
              </a:lnSpc>
              <a:buClr>
                <a:schemeClr val="tx2">
                  <a:lumMod val="75000"/>
                </a:schemeClr>
              </a:buClr>
            </a:pPr>
            <a:r>
              <a:rPr lang="sk-SK" sz="1200" b="1" dirty="0"/>
              <a:t>Biologické vlastnosti pôd - </a:t>
            </a:r>
            <a:r>
              <a:rPr lang="sk-SK" sz="1200" dirty="0"/>
              <a:t>prejavujú sa predovšetkým v obsahu a v kvalite humusu. Obsah a kvalita humusu v pôvodných prirodzených pôdach je výsledkom procesov umožňujúcich výmenu látok medzi biosférou a </a:t>
            </a:r>
            <a:r>
              <a:rPr lang="sk-SK" sz="1200" dirty="0" err="1"/>
              <a:t>pedosférou</a:t>
            </a:r>
            <a:r>
              <a:rPr lang="sk-SK" sz="1200" dirty="0"/>
              <a:t>. V tomto kontexte má pôda osobitný význam pri štúdiu ekosystémov a zase naopak.</a:t>
            </a:r>
          </a:p>
          <a:p>
            <a:pPr>
              <a:lnSpc>
                <a:spcPct val="150000"/>
              </a:lnSpc>
              <a:buClr>
                <a:schemeClr val="tx2">
                  <a:lumMod val="75000"/>
                </a:schemeClr>
              </a:buClr>
            </a:pPr>
            <a:r>
              <a:rPr lang="sk-SK" sz="1200" dirty="0"/>
              <a:t>Z uvedených vlastností pôd je pre rast rastlín dôležitá štruktúra, obsah vody, živín, humusu a solí, teplota, textúra, pôdna reakcia a konzistencia. Dôležitá je aj samotná hĺbka pôdy. Pôda vytvára substrát pre rastliny a je teda priestorom pre ich zakoreňovanie. Plytká pôda je príčinou vývratov stromov. Nedostatok vody v pôde prerieďuje porasty. Aridné podnebie podmieňuje vznik púští, kde sa môžeme stretnúť len s náznakmi primitívneho </a:t>
            </a:r>
            <a:r>
              <a:rPr lang="sk-SK" sz="1200" dirty="0" err="1"/>
              <a:t>pôdotvorenia</a:t>
            </a:r>
            <a:r>
              <a:rPr lang="sk-SK" sz="1200" dirty="0"/>
              <a:t>. Trvalo zamrznutá pôda vytvára podmienky len pre rast lišajníkov, machov a zakorenenie zakrpatených drevín v rámci jej tenkej, vrchnej v lete rozmrznutej a často zamokrenej vrstve.</a:t>
            </a:r>
          </a:p>
        </p:txBody>
      </p:sp>
    </p:spTree>
    <p:extLst>
      <p:ext uri="{BB962C8B-B14F-4D97-AF65-F5344CB8AC3E}">
        <p14:creationId xmlns:p14="http://schemas.microsoft.com/office/powerpoint/2010/main" val="365663297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EB0B7-712C-F8BE-9249-A757A14276ED}"/>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C113A73D-7312-6AC3-722A-3BE0A8B53B37}"/>
              </a:ext>
            </a:extLst>
          </p:cNvPr>
          <p:cNvSpPr>
            <a:spLocks noGrp="1"/>
          </p:cNvSpPr>
          <p:nvPr>
            <p:ph type="title"/>
          </p:nvPr>
        </p:nvSpPr>
        <p:spPr>
          <a:xfrm>
            <a:off x="391297" y="251750"/>
            <a:ext cx="10119674" cy="694812"/>
          </a:xfrm>
        </p:spPr>
        <p:txBody>
          <a:bodyPr>
            <a:normAutofit/>
          </a:bodyPr>
          <a:lstStyle/>
          <a:p>
            <a:r>
              <a:rPr lang="sk-SK" sz="3200" b="1" dirty="0"/>
              <a:t>Vlastnosti pôdy </a:t>
            </a:r>
            <a:endParaRPr lang="fr-FR" sz="3200" b="1" dirty="0"/>
          </a:p>
        </p:txBody>
      </p:sp>
      <p:sp>
        <p:nvSpPr>
          <p:cNvPr id="7" name="Zástupný objekt pre obsah 2">
            <a:extLst>
              <a:ext uri="{FF2B5EF4-FFF2-40B4-BE49-F238E27FC236}">
                <a16:creationId xmlns:a16="http://schemas.microsoft.com/office/drawing/2014/main" id="{FE0746FE-222E-527B-39B7-7471AF5A303C}"/>
              </a:ext>
            </a:extLst>
          </p:cNvPr>
          <p:cNvSpPr>
            <a:spLocks noGrp="1"/>
          </p:cNvSpPr>
          <p:nvPr>
            <p:ph idx="1"/>
          </p:nvPr>
        </p:nvSpPr>
        <p:spPr>
          <a:xfrm>
            <a:off x="391298" y="946562"/>
            <a:ext cx="9759778" cy="5661210"/>
          </a:xfrm>
        </p:spPr>
        <p:txBody>
          <a:bodyPr>
            <a:noAutofit/>
          </a:bodyPr>
          <a:lstStyle/>
          <a:p>
            <a:pPr>
              <a:lnSpc>
                <a:spcPct val="150000"/>
              </a:lnSpc>
              <a:buClr>
                <a:schemeClr val="tx2">
                  <a:lumMod val="75000"/>
                </a:schemeClr>
              </a:buClr>
            </a:pPr>
            <a:r>
              <a:rPr lang="sk-SK" sz="1200" dirty="0"/>
              <a:t>Stabilita a dynamika fyzikálnych, chemických a biologických parametrov pôd súvisí s priebehom </a:t>
            </a:r>
            <a:r>
              <a:rPr lang="sk-SK" sz="1200" dirty="0" err="1"/>
              <a:t>pôdotvorných</a:t>
            </a:r>
            <a:r>
              <a:rPr lang="sk-SK" sz="1200" dirty="0"/>
              <a:t> procesov a pôdnych režimov</a:t>
            </a:r>
          </a:p>
          <a:p>
            <a:pPr>
              <a:lnSpc>
                <a:spcPct val="150000"/>
              </a:lnSpc>
              <a:buClr>
                <a:schemeClr val="tx2">
                  <a:lumMod val="75000"/>
                </a:schemeClr>
              </a:buClr>
            </a:pPr>
            <a:r>
              <a:rPr lang="sk-SK" sz="1200" b="1" dirty="0"/>
              <a:t>Stabilnejšie parametre</a:t>
            </a:r>
            <a:r>
              <a:rPr lang="sk-SK" sz="1200" dirty="0"/>
              <a:t> sú napríklad </a:t>
            </a:r>
            <a:r>
              <a:rPr lang="sk-SK" sz="1200" b="1" dirty="0"/>
              <a:t>farba</a:t>
            </a:r>
            <a:r>
              <a:rPr lang="sk-SK" sz="1200" dirty="0"/>
              <a:t>, </a:t>
            </a:r>
            <a:r>
              <a:rPr lang="sk-SK" sz="1200" b="1" dirty="0"/>
              <a:t>hĺbka pôdneho profilu</a:t>
            </a:r>
            <a:r>
              <a:rPr lang="sk-SK" sz="1200" dirty="0"/>
              <a:t>, </a:t>
            </a:r>
            <a:r>
              <a:rPr lang="sk-SK" sz="1200" b="1" dirty="0"/>
              <a:t>zrnitosť</a:t>
            </a:r>
            <a:r>
              <a:rPr lang="sk-SK" sz="1200" dirty="0"/>
              <a:t>, </a:t>
            </a:r>
            <a:r>
              <a:rPr lang="sk-SK" sz="1200" b="1" dirty="0"/>
              <a:t>obsah karbonátov</a:t>
            </a:r>
            <a:r>
              <a:rPr lang="sk-SK" sz="1200" dirty="0"/>
              <a:t>, </a:t>
            </a:r>
            <a:r>
              <a:rPr lang="sk-SK" sz="1200" b="1" dirty="0"/>
              <a:t>mramorovanie...</a:t>
            </a:r>
            <a:endParaRPr lang="sk-SK" sz="1200" dirty="0"/>
          </a:p>
          <a:p>
            <a:pPr>
              <a:lnSpc>
                <a:spcPct val="150000"/>
              </a:lnSpc>
              <a:buClr>
                <a:schemeClr val="tx2">
                  <a:lumMod val="75000"/>
                </a:schemeClr>
              </a:buClr>
            </a:pPr>
            <a:r>
              <a:rPr lang="sk-SK" sz="1200" b="1" dirty="0"/>
              <a:t>Dynamické parametre </a:t>
            </a:r>
            <a:r>
              <a:rPr lang="sk-SK" sz="1200" dirty="0"/>
              <a:t>sú prejavom náhlych zmien v pôdnej reakcii, teplote, vlhkosti, obsahu vzduchu </a:t>
            </a:r>
            <a:r>
              <a:rPr lang="sk-SK" sz="1200" dirty="0" err="1"/>
              <a:t>atď</a:t>
            </a:r>
            <a:endParaRPr lang="sk-SK" sz="1200" dirty="0"/>
          </a:p>
          <a:p>
            <a:pPr>
              <a:lnSpc>
                <a:spcPct val="150000"/>
              </a:lnSpc>
              <a:buClr>
                <a:schemeClr val="tx2">
                  <a:lumMod val="75000"/>
                </a:schemeClr>
              </a:buClr>
            </a:pPr>
            <a:r>
              <a:rPr lang="sk-SK" sz="1200" dirty="0"/>
              <a:t>Náhle zmeny dynamických parametrov určujú typy pôdnych režimov</a:t>
            </a:r>
          </a:p>
          <a:p>
            <a:pPr>
              <a:lnSpc>
                <a:spcPct val="150000"/>
              </a:lnSpc>
              <a:buClr>
                <a:schemeClr val="tx2">
                  <a:lumMod val="75000"/>
                </a:schemeClr>
              </a:buClr>
            </a:pPr>
            <a:r>
              <a:rPr lang="sk-SK" sz="1200" dirty="0"/>
              <a:t>Pôdne režimy ovplyvňujú zmeny pôdnych vlastností v priebehu kratšieho časového úseku (deň, sezóna, rok). Tieto zmeny majú cyklický, zvratný charakter. Pôdne režimy sú cyklické kvantitatívne a kvalitatívne zmeny prebiehajúce v </a:t>
            </a:r>
            <a:r>
              <a:rPr lang="sk-SK" sz="1200" dirty="0" err="1"/>
              <a:t>pedosfére</a:t>
            </a:r>
            <a:r>
              <a:rPr lang="sk-SK" sz="1200" dirty="0"/>
              <a:t>, ktoré sú spôsobené výmenou látok a energie medzi </a:t>
            </a:r>
            <a:r>
              <a:rPr lang="sk-SK" sz="1200" dirty="0" err="1"/>
              <a:t>pedosférou</a:t>
            </a:r>
            <a:r>
              <a:rPr lang="sk-SK" sz="1200" dirty="0"/>
              <a:t> a ďalšími </a:t>
            </a:r>
            <a:r>
              <a:rPr lang="sk-SK" sz="1200" dirty="0" err="1"/>
              <a:t>geosférami</a:t>
            </a:r>
            <a:endParaRPr lang="sk-SK" sz="1200" dirty="0"/>
          </a:p>
          <a:p>
            <a:pPr>
              <a:lnSpc>
                <a:spcPct val="150000"/>
              </a:lnSpc>
              <a:buClr>
                <a:schemeClr val="tx2">
                  <a:lumMod val="75000"/>
                </a:schemeClr>
              </a:buClr>
            </a:pPr>
            <a:r>
              <a:rPr lang="sk-SK" sz="1200" dirty="0"/>
              <a:t>V pôde môžeme identifikovať napríklad tieto režimy: </a:t>
            </a:r>
          </a:p>
          <a:p>
            <a:pPr lvl="1">
              <a:lnSpc>
                <a:spcPct val="150000"/>
              </a:lnSpc>
              <a:buClr>
                <a:schemeClr val="tx2">
                  <a:lumMod val="75000"/>
                </a:schemeClr>
              </a:buClr>
            </a:pPr>
            <a:r>
              <a:rPr lang="sk-SK" sz="1000" dirty="0"/>
              <a:t>vodný režim (pohyb vody v pôde)</a:t>
            </a:r>
          </a:p>
          <a:p>
            <a:pPr lvl="1">
              <a:lnSpc>
                <a:spcPct val="150000"/>
              </a:lnSpc>
              <a:buClr>
                <a:schemeClr val="tx2">
                  <a:lumMod val="75000"/>
                </a:schemeClr>
              </a:buClr>
            </a:pPr>
            <a:r>
              <a:rPr lang="sk-SK" sz="1000" dirty="0"/>
              <a:t>vlhkostný režim (zmeny obsahu vody v pôde)</a:t>
            </a:r>
          </a:p>
          <a:p>
            <a:pPr lvl="1">
              <a:lnSpc>
                <a:spcPct val="150000"/>
              </a:lnSpc>
              <a:buClr>
                <a:schemeClr val="tx2">
                  <a:lumMod val="75000"/>
                </a:schemeClr>
              </a:buClr>
            </a:pPr>
            <a:r>
              <a:rPr lang="sk-SK" sz="1000" dirty="0"/>
              <a:t>vzdušný režim (pohyb vzduchu v pôde)</a:t>
            </a:r>
          </a:p>
          <a:p>
            <a:pPr lvl="1">
              <a:lnSpc>
                <a:spcPct val="150000"/>
              </a:lnSpc>
              <a:buClr>
                <a:schemeClr val="tx2">
                  <a:lumMod val="75000"/>
                </a:schemeClr>
              </a:buClr>
            </a:pPr>
            <a:r>
              <a:rPr lang="sk-SK" sz="1000" dirty="0"/>
              <a:t>tepelný režim (pohlcovanie, akumulácia, prenášanie a vyžarovanie tepla pôdou)</a:t>
            </a:r>
          </a:p>
          <a:p>
            <a:pPr lvl="1">
              <a:lnSpc>
                <a:spcPct val="150000"/>
              </a:lnSpc>
              <a:buClr>
                <a:schemeClr val="tx2">
                  <a:lumMod val="75000"/>
                </a:schemeClr>
              </a:buClr>
            </a:pPr>
            <a:r>
              <a:rPr lang="sk-SK" sz="1000" dirty="0"/>
              <a:t>teplotný režim (zmeny teploty pôdy)</a:t>
            </a:r>
          </a:p>
          <a:p>
            <a:pPr lvl="1">
              <a:lnSpc>
                <a:spcPct val="150000"/>
              </a:lnSpc>
              <a:buClr>
                <a:schemeClr val="tx2">
                  <a:lumMod val="75000"/>
                </a:schemeClr>
              </a:buClr>
            </a:pPr>
            <a:r>
              <a:rPr lang="sk-SK" sz="1000" dirty="0"/>
              <a:t>režim solí (pohyb solí v pôde)</a:t>
            </a:r>
          </a:p>
          <a:p>
            <a:pPr lvl="1">
              <a:lnSpc>
                <a:spcPct val="150000"/>
              </a:lnSpc>
              <a:buClr>
                <a:schemeClr val="tx2">
                  <a:lumMod val="75000"/>
                </a:schemeClr>
              </a:buClr>
            </a:pPr>
            <a:r>
              <a:rPr lang="sk-SK" sz="1000" dirty="0"/>
              <a:t>biologický režim (aktivita pôdneho </a:t>
            </a:r>
            <a:r>
              <a:rPr lang="sk-SK" sz="1000" dirty="0" err="1"/>
              <a:t>edafónu</a:t>
            </a:r>
            <a:r>
              <a:rPr lang="sk-SK" sz="1000" dirty="0"/>
              <a:t>)</a:t>
            </a:r>
          </a:p>
        </p:txBody>
      </p:sp>
    </p:spTree>
    <p:extLst>
      <p:ext uri="{BB962C8B-B14F-4D97-AF65-F5344CB8AC3E}">
        <p14:creationId xmlns:p14="http://schemas.microsoft.com/office/powerpoint/2010/main" val="252828562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161684-7B0B-6452-602C-A0A8EB3FCE14}"/>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0FEE0925-3340-4082-6B7B-F15D88153306}"/>
              </a:ext>
            </a:extLst>
          </p:cNvPr>
          <p:cNvSpPr>
            <a:spLocks noGrp="1"/>
          </p:cNvSpPr>
          <p:nvPr>
            <p:ph type="title"/>
          </p:nvPr>
        </p:nvSpPr>
        <p:spPr>
          <a:xfrm>
            <a:off x="391297" y="251750"/>
            <a:ext cx="10119674" cy="694812"/>
          </a:xfrm>
        </p:spPr>
        <p:txBody>
          <a:bodyPr>
            <a:normAutofit/>
          </a:bodyPr>
          <a:lstStyle/>
          <a:p>
            <a:r>
              <a:rPr lang="sk-SK" sz="3200" b="1" dirty="0"/>
              <a:t>Vlastnosti pôdy </a:t>
            </a:r>
            <a:endParaRPr lang="fr-FR" sz="3200" b="1" dirty="0"/>
          </a:p>
        </p:txBody>
      </p:sp>
      <p:sp>
        <p:nvSpPr>
          <p:cNvPr id="7" name="Zástupný objekt pre obsah 2">
            <a:extLst>
              <a:ext uri="{FF2B5EF4-FFF2-40B4-BE49-F238E27FC236}">
                <a16:creationId xmlns:a16="http://schemas.microsoft.com/office/drawing/2014/main" id="{E4B239CE-24CB-2546-764A-898A2E0A3D91}"/>
              </a:ext>
            </a:extLst>
          </p:cNvPr>
          <p:cNvSpPr>
            <a:spLocks noGrp="1"/>
          </p:cNvSpPr>
          <p:nvPr>
            <p:ph idx="1"/>
          </p:nvPr>
        </p:nvSpPr>
        <p:spPr>
          <a:xfrm>
            <a:off x="391298" y="946562"/>
            <a:ext cx="6046572" cy="5661210"/>
          </a:xfrm>
        </p:spPr>
        <p:txBody>
          <a:bodyPr>
            <a:noAutofit/>
          </a:bodyPr>
          <a:lstStyle/>
          <a:p>
            <a:pPr>
              <a:lnSpc>
                <a:spcPct val="150000"/>
              </a:lnSpc>
              <a:buClr>
                <a:schemeClr val="tx2">
                  <a:lumMod val="75000"/>
                </a:schemeClr>
              </a:buClr>
            </a:pPr>
            <a:r>
              <a:rPr lang="sk-SK" sz="1200" dirty="0"/>
              <a:t>Stabilita pôdnych režimov je len dočasná a dnes tieto režimy môžu byť iné ako režimy, ktoré sú v súlade s klimatickými a inými ekologickým podmienkami nutnými pre vznik pretrvávajúcich pôd (</a:t>
            </a:r>
            <a:r>
              <a:rPr lang="sk-SK" sz="1200" dirty="0" err="1"/>
              <a:t>kultizemné</a:t>
            </a:r>
            <a:r>
              <a:rPr lang="sk-SK" sz="1200" dirty="0"/>
              <a:t> </a:t>
            </a:r>
            <a:r>
              <a:rPr lang="sk-SK" sz="1200" dirty="0" err="1"/>
              <a:t>hnedozeme</a:t>
            </a:r>
            <a:r>
              <a:rPr lang="sk-SK" sz="1200" dirty="0"/>
              <a:t>, prípadne </a:t>
            </a:r>
            <a:r>
              <a:rPr lang="sk-SK" sz="1200" dirty="0" err="1"/>
              <a:t>luvizeme</a:t>
            </a:r>
            <a:r>
              <a:rPr lang="sk-SK" sz="1200" dirty="0"/>
              <a:t>, kde priesakový vodný režim v území sa po odstránení lesných porastov zmenil na periodicky priesakový) </a:t>
            </a:r>
          </a:p>
          <a:p>
            <a:pPr>
              <a:lnSpc>
                <a:spcPct val="150000"/>
              </a:lnSpc>
              <a:buClr>
                <a:schemeClr val="tx2">
                  <a:lumMod val="75000"/>
                </a:schemeClr>
              </a:buClr>
            </a:pPr>
            <a:r>
              <a:rPr lang="sk-SK" sz="1200" dirty="0"/>
              <a:t>Pôda má veľký ekonomický a sociálny význam - pôda patrí k ťažko obnoviteľným prírodným zdrojom</a:t>
            </a:r>
          </a:p>
          <a:p>
            <a:pPr>
              <a:lnSpc>
                <a:spcPct val="150000"/>
              </a:lnSpc>
              <a:buClr>
                <a:schemeClr val="tx2">
                  <a:lumMod val="75000"/>
                </a:schemeClr>
              </a:buClr>
            </a:pPr>
            <a:r>
              <a:rPr lang="sk-SK" sz="1200" dirty="0"/>
              <a:t>Príklady degradácie a záberu pôdy zo Slovenska je budovanie závodov na výrobu automobilov alebo logistických centier na úrodných černozemiach</a:t>
            </a:r>
          </a:p>
          <a:p>
            <a:pPr>
              <a:lnSpc>
                <a:spcPct val="150000"/>
              </a:lnSpc>
              <a:buClr>
                <a:schemeClr val="tx2">
                  <a:lumMod val="75000"/>
                </a:schemeClr>
              </a:buClr>
            </a:pPr>
            <a:r>
              <a:rPr lang="sk-SK" sz="1200" dirty="0"/>
              <a:t>Právne úpravy jednotlivých štátov len obmedzene zohľadňujú </a:t>
            </a:r>
            <a:r>
              <a:rPr lang="sk-SK" sz="1200" dirty="0" err="1"/>
              <a:t>nepostrádateľnosť</a:t>
            </a:r>
            <a:r>
              <a:rPr lang="sk-SK" sz="1200" dirty="0"/>
              <a:t> pôdy pri zabezpečovaní potravinovej bezpečnosti, ako aj jej význam pre prírodu</a:t>
            </a:r>
          </a:p>
          <a:p>
            <a:pPr>
              <a:lnSpc>
                <a:spcPct val="150000"/>
              </a:lnSpc>
              <a:buClr>
                <a:schemeClr val="tx2">
                  <a:lumMod val="75000"/>
                </a:schemeClr>
              </a:buClr>
            </a:pPr>
            <a:r>
              <a:rPr lang="sk-SK" sz="1200" dirty="0"/>
              <a:t>Pôda je jedným z hlavných prírodných regulátorov kolobehu vody, uhlíka a energie (živín) v lokálnom ako aj v celosvetovom meradle</a:t>
            </a:r>
            <a:endParaRPr lang="sk-SK" sz="1000" dirty="0"/>
          </a:p>
        </p:txBody>
      </p:sp>
    </p:spTree>
    <p:extLst>
      <p:ext uri="{BB962C8B-B14F-4D97-AF65-F5344CB8AC3E}">
        <p14:creationId xmlns:p14="http://schemas.microsoft.com/office/powerpoint/2010/main" val="21685269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5A4190-2D4B-907C-AC9E-DE5C0BA86BE4}"/>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3C107E3D-C0FC-2635-822B-EBA0684F1037}"/>
              </a:ext>
            </a:extLst>
          </p:cNvPr>
          <p:cNvSpPr>
            <a:spLocks noGrp="1"/>
          </p:cNvSpPr>
          <p:nvPr>
            <p:ph type="title"/>
          </p:nvPr>
        </p:nvSpPr>
        <p:spPr>
          <a:xfrm>
            <a:off x="391297" y="251750"/>
            <a:ext cx="10119674" cy="694812"/>
          </a:xfrm>
        </p:spPr>
        <p:txBody>
          <a:bodyPr>
            <a:normAutofit/>
          </a:bodyPr>
          <a:lstStyle/>
          <a:p>
            <a:r>
              <a:rPr lang="sk-SK" sz="3200" b="1" dirty="0"/>
              <a:t>Vlastnosti pôdy </a:t>
            </a:r>
            <a:endParaRPr lang="fr-FR" sz="3200" b="1" dirty="0"/>
          </a:p>
        </p:txBody>
      </p:sp>
      <p:sp>
        <p:nvSpPr>
          <p:cNvPr id="7" name="Zástupný objekt pre obsah 2">
            <a:extLst>
              <a:ext uri="{FF2B5EF4-FFF2-40B4-BE49-F238E27FC236}">
                <a16:creationId xmlns:a16="http://schemas.microsoft.com/office/drawing/2014/main" id="{B6C25E7B-65C8-D339-612F-D10F384316DF}"/>
              </a:ext>
            </a:extLst>
          </p:cNvPr>
          <p:cNvSpPr>
            <a:spLocks noGrp="1"/>
          </p:cNvSpPr>
          <p:nvPr>
            <p:ph idx="1"/>
          </p:nvPr>
        </p:nvSpPr>
        <p:spPr>
          <a:xfrm>
            <a:off x="391297" y="946562"/>
            <a:ext cx="11267303" cy="5661210"/>
          </a:xfrm>
        </p:spPr>
        <p:txBody>
          <a:bodyPr>
            <a:noAutofit/>
          </a:bodyPr>
          <a:lstStyle/>
          <a:p>
            <a:pPr>
              <a:lnSpc>
                <a:spcPct val="150000"/>
              </a:lnSpc>
              <a:buClr>
                <a:schemeClr val="tx2">
                  <a:lumMod val="75000"/>
                </a:schemeClr>
              </a:buClr>
            </a:pPr>
            <a:r>
              <a:rPr lang="sk-SK" sz="1200" b="1" dirty="0" err="1"/>
              <a:t>Pedon</a:t>
            </a:r>
            <a:r>
              <a:rPr lang="sk-SK" sz="1200" b="1" dirty="0"/>
              <a:t> - </a:t>
            </a:r>
            <a:r>
              <a:rPr lang="sk-SK" sz="1200" dirty="0"/>
              <a:t>najmenšia priestorová jednotka pôdy, ktorá je reprezentovaná trojrozmerným výrezom z </a:t>
            </a:r>
            <a:r>
              <a:rPr lang="sk-SK" sz="1200" dirty="0" err="1"/>
              <a:t>pedosféry</a:t>
            </a:r>
            <a:r>
              <a:rPr lang="sk-SK" sz="1200" dirty="0"/>
              <a:t> (pôdnej pokrývky), ktorý obsahuje všetky vertikálne vrstvy pôdy, ktoré nie sú diferencované v horizontálnom smere</a:t>
            </a:r>
          </a:p>
          <a:p>
            <a:pPr>
              <a:lnSpc>
                <a:spcPct val="150000"/>
              </a:lnSpc>
              <a:buClr>
                <a:schemeClr val="tx2">
                  <a:lumMod val="75000"/>
                </a:schemeClr>
              </a:buClr>
            </a:pPr>
            <a:r>
              <a:rPr lang="sk-SK" sz="1200" dirty="0"/>
              <a:t>Vznik vertikálnych vrstiev v pôde je prejavom jej diferenciácie viditeľnej v rámci </a:t>
            </a:r>
            <a:r>
              <a:rPr lang="sk-SK" sz="1200" b="1" dirty="0"/>
              <a:t>pôdneho profilu</a:t>
            </a:r>
            <a:r>
              <a:rPr lang="sk-SK" sz="1200" dirty="0"/>
              <a:t> (vertikálne vedeného rezu naprieč pôdou)</a:t>
            </a:r>
          </a:p>
          <a:p>
            <a:pPr>
              <a:lnSpc>
                <a:spcPct val="150000"/>
              </a:lnSpc>
              <a:buClr>
                <a:schemeClr val="tx2">
                  <a:lumMod val="75000"/>
                </a:schemeClr>
              </a:buClr>
            </a:pPr>
            <a:r>
              <a:rPr lang="sk-SK" sz="1200" dirty="0"/>
              <a:t>Pôdny profil a teda i každý ním reprezentovaný výrez z </a:t>
            </a:r>
            <a:r>
              <a:rPr lang="sk-SK" sz="1200" dirty="0" err="1"/>
              <a:t>pedosféry</a:t>
            </a:r>
            <a:r>
              <a:rPr lang="sk-SK" sz="1200" dirty="0"/>
              <a:t> siaha až po </a:t>
            </a:r>
            <a:r>
              <a:rPr lang="sk-SK" sz="1200" dirty="0" err="1"/>
              <a:t>pôdotvorný</a:t>
            </a:r>
            <a:r>
              <a:rPr lang="sk-SK" sz="1200" dirty="0"/>
              <a:t> substrát</a:t>
            </a:r>
          </a:p>
          <a:p>
            <a:pPr>
              <a:lnSpc>
                <a:spcPct val="150000"/>
              </a:lnSpc>
              <a:buClr>
                <a:schemeClr val="tx2">
                  <a:lumMod val="75000"/>
                </a:schemeClr>
              </a:buClr>
            </a:pPr>
            <a:r>
              <a:rPr lang="sk-SK" sz="1200" b="1" dirty="0" err="1"/>
              <a:t>Pôdotvorný</a:t>
            </a:r>
            <a:r>
              <a:rPr lang="sk-SK" sz="1200" b="1" dirty="0"/>
              <a:t> substrát </a:t>
            </a:r>
            <a:r>
              <a:rPr lang="sk-SK" sz="1200" dirty="0"/>
              <a:t>je tá časť zvetraného okraja litosféry, ktorá je už veľmi slabo ovplyvnená </a:t>
            </a:r>
            <a:r>
              <a:rPr lang="sk-SK" sz="1200" dirty="0" err="1"/>
              <a:t>pôdotvornými</a:t>
            </a:r>
            <a:r>
              <a:rPr lang="sk-SK" sz="1200" dirty="0"/>
              <a:t> procesmi, je však zdrojom minerálnej časti pôdy</a:t>
            </a:r>
          </a:p>
          <a:p>
            <a:pPr>
              <a:lnSpc>
                <a:spcPct val="150000"/>
              </a:lnSpc>
              <a:buClr>
                <a:schemeClr val="tx2">
                  <a:lumMod val="75000"/>
                </a:schemeClr>
              </a:buClr>
            </a:pPr>
            <a:r>
              <a:rPr lang="sk-SK" sz="1200" dirty="0"/>
              <a:t>Z hľadiska pôdnych vlastností </a:t>
            </a:r>
            <a:r>
              <a:rPr lang="sk-SK" sz="1200" dirty="0" err="1"/>
              <a:t>kvázihomogénne</a:t>
            </a:r>
            <a:r>
              <a:rPr lang="sk-SK" sz="1200" dirty="0"/>
              <a:t> vrstvy </a:t>
            </a:r>
            <a:r>
              <a:rPr lang="sk-SK" sz="1200" dirty="0" err="1"/>
              <a:t>pedonu</a:t>
            </a:r>
            <a:r>
              <a:rPr lang="sk-SK" sz="1200" dirty="0"/>
              <a:t>, spravidla paralelné s povrchom pôdy, ktoré ležia nad </a:t>
            </a:r>
            <a:r>
              <a:rPr lang="sk-SK" sz="1200" dirty="0" err="1"/>
              <a:t>pôdotvorným</a:t>
            </a:r>
            <a:r>
              <a:rPr lang="sk-SK" sz="1200" dirty="0"/>
              <a:t> substrátom, a ktoré vznikli pôsobením </a:t>
            </a:r>
            <a:r>
              <a:rPr lang="sk-SK" sz="1200" dirty="0" err="1"/>
              <a:t>pôdotvorných</a:t>
            </a:r>
            <a:r>
              <a:rPr lang="sk-SK" sz="1200" dirty="0"/>
              <a:t> procesov predstavujú </a:t>
            </a:r>
            <a:r>
              <a:rPr lang="sk-SK" sz="1200" b="1" dirty="0"/>
              <a:t>genetické pôdne horizonty</a:t>
            </a:r>
            <a:endParaRPr lang="sk-SK" sz="1200" dirty="0"/>
          </a:p>
          <a:p>
            <a:pPr>
              <a:lnSpc>
                <a:spcPct val="150000"/>
              </a:lnSpc>
              <a:buClr>
                <a:schemeClr val="tx2">
                  <a:lumMod val="75000"/>
                </a:schemeClr>
              </a:buClr>
            </a:pPr>
            <a:r>
              <a:rPr lang="sk-SK" sz="1200" b="1" dirty="0"/>
              <a:t>Pôdne </a:t>
            </a:r>
            <a:r>
              <a:rPr lang="sk-SK" sz="1200" b="1" dirty="0" err="1"/>
              <a:t>solum</a:t>
            </a:r>
            <a:r>
              <a:rPr lang="sk-SK" sz="1200" dirty="0"/>
              <a:t> (označenie pôdy latinsky) tvoria genetické pôdne horizonty</a:t>
            </a:r>
          </a:p>
          <a:p>
            <a:pPr>
              <a:lnSpc>
                <a:spcPct val="150000"/>
              </a:lnSpc>
              <a:buClr>
                <a:schemeClr val="tx2">
                  <a:lumMod val="75000"/>
                </a:schemeClr>
              </a:buClr>
            </a:pPr>
            <a:r>
              <a:rPr lang="sk-SK" sz="1200" b="1" dirty="0"/>
              <a:t>Pôdna vrstva</a:t>
            </a:r>
            <a:r>
              <a:rPr lang="sk-SK" sz="1200" dirty="0"/>
              <a:t> - negenetický pôdny horizont, ktorú tvorí pôdny materiál, ktorý je menej postihnutý </a:t>
            </a:r>
            <a:r>
              <a:rPr lang="sk-SK" sz="1200" dirty="0" err="1"/>
              <a:t>pôdotvornými</a:t>
            </a:r>
            <a:r>
              <a:rPr lang="sk-SK" sz="1200" dirty="0"/>
              <a:t> procesmi (prikrytá vrstva pôdneho materiálu, ktorá vznikla geologickými procesmi, napr. hrubší erózno-akumulačný / aluviálny / </a:t>
            </a:r>
            <a:r>
              <a:rPr lang="sk-SK" sz="1200" dirty="0" err="1"/>
              <a:t>deluviálny</a:t>
            </a:r>
            <a:r>
              <a:rPr lang="sk-SK" sz="1200" dirty="0"/>
              <a:t> / proluviálny materiál, pokrývkové hmoty - lesná ihličnatá a listnatá </a:t>
            </a:r>
            <a:r>
              <a:rPr lang="sk-SK" sz="1200" dirty="0" err="1"/>
              <a:t>hrabanka</a:t>
            </a:r>
            <a:r>
              <a:rPr lang="sk-SK" sz="1200" dirty="0"/>
              <a:t>, mačinové </a:t>
            </a:r>
            <a:r>
              <a:rPr lang="sk-SK" sz="1200" dirty="0" err="1"/>
              <a:t>terestrické</a:t>
            </a:r>
            <a:r>
              <a:rPr lang="sk-SK" sz="1200" dirty="0"/>
              <a:t> a </a:t>
            </a:r>
            <a:r>
              <a:rPr lang="sk-SK" sz="1200" dirty="0" err="1"/>
              <a:t>hydrické</a:t>
            </a:r>
            <a:r>
              <a:rPr lang="sk-SK" sz="1200" dirty="0"/>
              <a:t> zvyšky odumretých bylín, rašelina, </a:t>
            </a:r>
            <a:r>
              <a:rPr lang="sk-SK" sz="1200" dirty="0" err="1"/>
              <a:t>humolitová</a:t>
            </a:r>
            <a:r>
              <a:rPr lang="sk-SK" sz="1200" dirty="0"/>
              <a:t> a antropogénna zemina)</a:t>
            </a:r>
          </a:p>
          <a:p>
            <a:pPr>
              <a:lnSpc>
                <a:spcPct val="150000"/>
              </a:lnSpc>
              <a:buClr>
                <a:schemeClr val="tx2">
                  <a:lumMod val="75000"/>
                </a:schemeClr>
              </a:buClr>
            </a:pPr>
            <a:r>
              <a:rPr lang="sk-SK" sz="1200" b="1" dirty="0"/>
              <a:t>Genetické pôdne horizonty </a:t>
            </a:r>
            <a:r>
              <a:rPr lang="sk-SK" sz="1200" dirty="0"/>
              <a:t>- povrchové a podpovrchové pôdne horizonty</a:t>
            </a:r>
          </a:p>
          <a:p>
            <a:pPr>
              <a:lnSpc>
                <a:spcPct val="150000"/>
              </a:lnSpc>
              <a:buClr>
                <a:schemeClr val="tx2">
                  <a:lumMod val="75000"/>
                </a:schemeClr>
              </a:buClr>
            </a:pPr>
            <a:r>
              <a:rPr lang="sk-SK" sz="1200" b="1" dirty="0"/>
              <a:t>Povrchové </a:t>
            </a:r>
            <a:r>
              <a:rPr lang="sk-SK" sz="1200" dirty="0"/>
              <a:t>pôdne horizonty zvyčajne obsahujú organické látky - predovšetkým humusové horizonty, ktoré sa delia podľa množstva, pôvodu a kvality</a:t>
            </a:r>
          </a:p>
          <a:p>
            <a:pPr>
              <a:lnSpc>
                <a:spcPct val="150000"/>
              </a:lnSpc>
              <a:buClr>
                <a:schemeClr val="tx2">
                  <a:lumMod val="75000"/>
                </a:schemeClr>
              </a:buClr>
            </a:pPr>
            <a:r>
              <a:rPr lang="sk-SK" sz="1200" b="1" dirty="0"/>
              <a:t>Podpovrchové</a:t>
            </a:r>
            <a:r>
              <a:rPr lang="sk-SK" sz="1200" dirty="0"/>
              <a:t> genetické horizonty môžu podľa charakteru a intenzity </a:t>
            </a:r>
            <a:r>
              <a:rPr lang="sk-SK" sz="1200" dirty="0" err="1"/>
              <a:t>pôdotvorných</a:t>
            </a:r>
            <a:r>
              <a:rPr lang="sk-SK" sz="1200" dirty="0"/>
              <a:t> procesov nadobúdať rôzny charakter</a:t>
            </a:r>
          </a:p>
          <a:p>
            <a:pPr>
              <a:lnSpc>
                <a:spcPct val="150000"/>
              </a:lnSpc>
              <a:buClr>
                <a:schemeClr val="tx2">
                  <a:lumMod val="75000"/>
                </a:schemeClr>
              </a:buClr>
            </a:pPr>
            <a:endParaRPr lang="sk-SK" sz="1200" dirty="0"/>
          </a:p>
        </p:txBody>
      </p:sp>
    </p:spTree>
    <p:extLst>
      <p:ext uri="{BB962C8B-B14F-4D97-AF65-F5344CB8AC3E}">
        <p14:creationId xmlns:p14="http://schemas.microsoft.com/office/powerpoint/2010/main" val="2442492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1A6A87-0E3D-7EA7-AD4D-F8730994BEBA}"/>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49C9E6B5-75D5-969E-6EB8-9EC5CFB713C5}"/>
              </a:ext>
            </a:extLst>
          </p:cNvPr>
          <p:cNvSpPr>
            <a:spLocks noGrp="1"/>
          </p:cNvSpPr>
          <p:nvPr>
            <p:ph type="title"/>
          </p:nvPr>
        </p:nvSpPr>
        <p:spPr>
          <a:xfrm>
            <a:off x="391297" y="251750"/>
            <a:ext cx="10119674" cy="694812"/>
          </a:xfrm>
        </p:spPr>
        <p:txBody>
          <a:bodyPr>
            <a:normAutofit/>
          </a:bodyPr>
          <a:lstStyle/>
          <a:p>
            <a:r>
              <a:rPr lang="sk-SK" sz="3200" b="1" dirty="0"/>
              <a:t>Vlastnosti pôdy </a:t>
            </a:r>
            <a:endParaRPr lang="fr-FR" sz="3200" b="1" dirty="0"/>
          </a:p>
        </p:txBody>
      </p:sp>
      <p:sp>
        <p:nvSpPr>
          <p:cNvPr id="7" name="Zástupný objekt pre obsah 2">
            <a:extLst>
              <a:ext uri="{FF2B5EF4-FFF2-40B4-BE49-F238E27FC236}">
                <a16:creationId xmlns:a16="http://schemas.microsoft.com/office/drawing/2014/main" id="{DBF5374F-BC4A-CFFB-DEB9-4E213C504519}"/>
              </a:ext>
            </a:extLst>
          </p:cNvPr>
          <p:cNvSpPr>
            <a:spLocks noGrp="1"/>
          </p:cNvSpPr>
          <p:nvPr>
            <p:ph idx="1"/>
          </p:nvPr>
        </p:nvSpPr>
        <p:spPr>
          <a:xfrm>
            <a:off x="391297" y="946562"/>
            <a:ext cx="6732373" cy="5661210"/>
          </a:xfrm>
        </p:spPr>
        <p:txBody>
          <a:bodyPr>
            <a:noAutofit/>
          </a:bodyPr>
          <a:lstStyle/>
          <a:p>
            <a:pPr>
              <a:lnSpc>
                <a:spcPct val="150000"/>
              </a:lnSpc>
              <a:buClr>
                <a:schemeClr val="tx2">
                  <a:lumMod val="75000"/>
                </a:schemeClr>
              </a:buClr>
            </a:pPr>
            <a:r>
              <a:rPr lang="sk-SK" sz="1200" dirty="0"/>
              <a:t>Pôdny profil môžu tvoriť: </a:t>
            </a:r>
          </a:p>
          <a:p>
            <a:pPr lvl="1">
              <a:lnSpc>
                <a:spcPct val="150000"/>
              </a:lnSpc>
              <a:buClr>
                <a:schemeClr val="tx2">
                  <a:lumMod val="75000"/>
                </a:schemeClr>
              </a:buClr>
            </a:pPr>
            <a:r>
              <a:rPr lang="sk-SK" sz="1000" b="1" dirty="0"/>
              <a:t>Pokrývková pôdna vrstva</a:t>
            </a:r>
            <a:endParaRPr lang="sk-SK" sz="1000" dirty="0"/>
          </a:p>
          <a:p>
            <a:pPr lvl="1">
              <a:lnSpc>
                <a:spcPct val="150000"/>
              </a:lnSpc>
              <a:buClr>
                <a:schemeClr val="tx2">
                  <a:lumMod val="75000"/>
                </a:schemeClr>
              </a:buClr>
            </a:pPr>
            <a:r>
              <a:rPr lang="sk-SK" sz="1000" b="1" dirty="0"/>
              <a:t>Povrchový genetický pôdny horizont</a:t>
            </a:r>
          </a:p>
          <a:p>
            <a:pPr lvl="1">
              <a:lnSpc>
                <a:spcPct val="150000"/>
              </a:lnSpc>
              <a:buClr>
                <a:schemeClr val="tx2">
                  <a:lumMod val="75000"/>
                </a:schemeClr>
              </a:buClr>
            </a:pPr>
            <a:r>
              <a:rPr lang="sk-SK" sz="1000" b="1" dirty="0"/>
              <a:t>Podpovrchový genetický pôdny horizont alebo horizonty</a:t>
            </a:r>
            <a:endParaRPr lang="sk-SK" sz="1000" dirty="0"/>
          </a:p>
          <a:p>
            <a:pPr lvl="1">
              <a:lnSpc>
                <a:spcPct val="150000"/>
              </a:lnSpc>
              <a:buClr>
                <a:schemeClr val="tx2">
                  <a:lumMod val="75000"/>
                </a:schemeClr>
              </a:buClr>
            </a:pPr>
            <a:r>
              <a:rPr lang="sk-SK" sz="1000" b="1" dirty="0"/>
              <a:t>Prekryté pôdne vrstvy vrátane hornej hranice vrstvy </a:t>
            </a:r>
            <a:r>
              <a:rPr lang="sk-SK" sz="1000" b="1" dirty="0" err="1"/>
              <a:t>pôdotvorného</a:t>
            </a:r>
            <a:r>
              <a:rPr lang="sk-SK" sz="1000" b="1" dirty="0"/>
              <a:t> substrátu</a:t>
            </a:r>
            <a:endParaRPr lang="sk-SK" sz="1000" dirty="0"/>
          </a:p>
          <a:p>
            <a:pPr lvl="1">
              <a:lnSpc>
                <a:spcPct val="150000"/>
              </a:lnSpc>
              <a:buClr>
                <a:schemeClr val="tx2">
                  <a:lumMod val="75000"/>
                </a:schemeClr>
              </a:buClr>
            </a:pPr>
            <a:r>
              <a:rPr lang="sk-SK" sz="1000" b="1" dirty="0"/>
              <a:t>Materská hornina</a:t>
            </a:r>
            <a:endParaRPr lang="sk-SK" sz="1000" dirty="0"/>
          </a:p>
          <a:p>
            <a:pPr>
              <a:lnSpc>
                <a:spcPct val="150000"/>
              </a:lnSpc>
              <a:buClr>
                <a:schemeClr val="tx2">
                  <a:lumMod val="75000"/>
                </a:schemeClr>
              </a:buClr>
            </a:pPr>
            <a:r>
              <a:rPr lang="sk-SK" sz="1200" dirty="0"/>
              <a:t>Niektorá z pôdnych vrstiev alebo niektorý z pôdnych horizontov môže chýbať (pokrývková pôdna vrstva, podpovrchový genetický pôdny horizont). </a:t>
            </a:r>
          </a:p>
          <a:p>
            <a:pPr>
              <a:lnSpc>
                <a:spcPct val="150000"/>
              </a:lnSpc>
              <a:buClr>
                <a:schemeClr val="tx2">
                  <a:lumMod val="75000"/>
                </a:schemeClr>
              </a:buClr>
            </a:pPr>
            <a:r>
              <a:rPr lang="sk-SK" sz="1200" b="1" dirty="0"/>
              <a:t>Za pôdu sa považuje aj samostatný </a:t>
            </a:r>
            <a:r>
              <a:rPr lang="sk-SK" sz="1200" b="1" dirty="0" err="1"/>
              <a:t>pôdotvorný</a:t>
            </a:r>
            <a:r>
              <a:rPr lang="sk-SK" sz="1200" b="1" dirty="0"/>
              <a:t> substrát</a:t>
            </a:r>
            <a:r>
              <a:rPr lang="sk-SK" sz="1200" dirty="0"/>
              <a:t>, ktorý má potenciál premeniť sa na genetický pôdny horizont</a:t>
            </a:r>
          </a:p>
          <a:p>
            <a:pPr>
              <a:lnSpc>
                <a:spcPct val="150000"/>
              </a:lnSpc>
              <a:buClr>
                <a:schemeClr val="tx2">
                  <a:lumMod val="75000"/>
                </a:schemeClr>
              </a:buClr>
            </a:pPr>
            <a:r>
              <a:rPr lang="sk-SK" sz="1200" dirty="0"/>
              <a:t>Opis pôd v teréne sa realizuje na stenách kopaných pôdnych sond spravidla do hĺbky jedného metra </a:t>
            </a:r>
          </a:p>
          <a:p>
            <a:pPr>
              <a:lnSpc>
                <a:spcPct val="150000"/>
              </a:lnSpc>
              <a:buClr>
                <a:schemeClr val="tx2">
                  <a:lumMod val="75000"/>
                </a:schemeClr>
              </a:buClr>
            </a:pPr>
            <a:r>
              <a:rPr lang="sk-SK" sz="1200" dirty="0"/>
              <a:t>Opis </a:t>
            </a:r>
            <a:r>
              <a:rPr lang="sk-SK" sz="1200" dirty="0" err="1"/>
              <a:t>stratigrafie</a:t>
            </a:r>
            <a:r>
              <a:rPr lang="sk-SK" sz="1200" dirty="0"/>
              <a:t> - zloženia pôdneho profilu spočíva v opise predovšetkým morfologických znakov jednotlivých pôdnych vrstiev a genetických horizontov</a:t>
            </a:r>
          </a:p>
          <a:p>
            <a:pPr>
              <a:lnSpc>
                <a:spcPct val="150000"/>
              </a:lnSpc>
              <a:buClr>
                <a:schemeClr val="tx2">
                  <a:lumMod val="75000"/>
                </a:schemeClr>
              </a:buClr>
            </a:pPr>
            <a:r>
              <a:rPr lang="sk-SK" sz="1200" dirty="0"/>
              <a:t>Ak sú genetické pôdne horizonty v profile dobre rozoznateľné dajú sa využiť ako diagnostické horizonty pre pôdnu klasifikáciu</a:t>
            </a:r>
          </a:p>
        </p:txBody>
      </p:sp>
      <p:pic>
        <p:nvPicPr>
          <p:cNvPr id="3" name="Picture 6" descr="Súbor:Soil profile.jpg">
            <a:extLst>
              <a:ext uri="{FF2B5EF4-FFF2-40B4-BE49-F238E27FC236}">
                <a16:creationId xmlns:a16="http://schemas.microsoft.com/office/drawing/2014/main" id="{F4BFA718-3F1C-B86D-EFA3-E4BB45F369A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09919" y="296562"/>
            <a:ext cx="2947086" cy="3595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Zástupný objekt pre obsah 2">
            <a:extLst>
              <a:ext uri="{FF2B5EF4-FFF2-40B4-BE49-F238E27FC236}">
                <a16:creationId xmlns:a16="http://schemas.microsoft.com/office/drawing/2014/main" id="{B83F98C5-D9DC-C442-D695-69D498DE67EC}"/>
              </a:ext>
            </a:extLst>
          </p:cNvPr>
          <p:cNvSpPr txBox="1">
            <a:spLocks/>
          </p:cNvSpPr>
          <p:nvPr/>
        </p:nvSpPr>
        <p:spPr>
          <a:xfrm>
            <a:off x="7512907" y="4144643"/>
            <a:ext cx="4417542" cy="2416795"/>
          </a:xfrm>
          <a:prstGeom prst="rect">
            <a:avLst/>
          </a:prstGeom>
          <a:noFill/>
        </p:spPr>
        <p:txBody>
          <a:bodyPr vert="horz" lIns="91440" tIns="45720" rIns="91440" bIns="45720" numCol="2" rtlCol="0">
            <a:no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a:buClr>
                <a:schemeClr val="tx2">
                  <a:lumMod val="75000"/>
                </a:schemeClr>
              </a:buClr>
            </a:pPr>
            <a:r>
              <a:rPr lang="sk-SK" sz="1400" b="1" dirty="0"/>
              <a:t>Hodnotí sa:</a:t>
            </a:r>
          </a:p>
          <a:p>
            <a:pPr lvl="1">
              <a:buClr>
                <a:schemeClr val="tx2">
                  <a:lumMod val="75000"/>
                </a:schemeClr>
              </a:buClr>
            </a:pPr>
            <a:r>
              <a:rPr lang="sk-SK" sz="1000" dirty="0"/>
              <a:t>farba</a:t>
            </a:r>
          </a:p>
          <a:p>
            <a:pPr lvl="1">
              <a:buClr>
                <a:schemeClr val="tx2">
                  <a:lumMod val="75000"/>
                </a:schemeClr>
              </a:buClr>
            </a:pPr>
            <a:r>
              <a:rPr lang="sk-SK" sz="1000" dirty="0"/>
              <a:t>štruktúra</a:t>
            </a:r>
          </a:p>
          <a:p>
            <a:pPr lvl="1">
              <a:buClr>
                <a:schemeClr val="tx2">
                  <a:lumMod val="75000"/>
                </a:schemeClr>
              </a:buClr>
            </a:pPr>
            <a:r>
              <a:rPr lang="sk-SK" sz="1000" dirty="0"/>
              <a:t>zrnitosť</a:t>
            </a:r>
          </a:p>
          <a:p>
            <a:pPr lvl="1">
              <a:buClr>
                <a:schemeClr val="tx2">
                  <a:lumMod val="75000"/>
                </a:schemeClr>
              </a:buClr>
            </a:pPr>
            <a:r>
              <a:rPr lang="sk-SK" sz="1000" dirty="0" err="1"/>
              <a:t>skeletovitosť</a:t>
            </a:r>
            <a:endParaRPr lang="sk-SK" sz="1000" dirty="0"/>
          </a:p>
          <a:p>
            <a:pPr lvl="1">
              <a:buClr>
                <a:schemeClr val="tx2">
                  <a:lumMod val="75000"/>
                </a:schemeClr>
              </a:buClr>
            </a:pPr>
            <a:r>
              <a:rPr lang="sk-SK" sz="1000" dirty="0"/>
              <a:t>vlhkosť</a:t>
            </a:r>
          </a:p>
          <a:p>
            <a:pPr lvl="1">
              <a:buClr>
                <a:schemeClr val="tx2">
                  <a:lumMod val="75000"/>
                </a:schemeClr>
              </a:buClr>
            </a:pPr>
            <a:r>
              <a:rPr lang="sk-SK" sz="1000" dirty="0"/>
              <a:t>Konzistencia</a:t>
            </a:r>
          </a:p>
          <a:p>
            <a:pPr lvl="1">
              <a:buClr>
                <a:schemeClr val="tx2">
                  <a:lumMod val="75000"/>
                </a:schemeClr>
              </a:buClr>
            </a:pPr>
            <a:endParaRPr lang="sk-SK" sz="1000" dirty="0"/>
          </a:p>
          <a:p>
            <a:pPr lvl="1">
              <a:buClr>
                <a:schemeClr val="tx2">
                  <a:lumMod val="75000"/>
                </a:schemeClr>
              </a:buClr>
            </a:pPr>
            <a:endParaRPr lang="sk-SK" sz="1000" dirty="0"/>
          </a:p>
          <a:p>
            <a:pPr lvl="1">
              <a:buClr>
                <a:schemeClr val="tx2">
                  <a:lumMod val="75000"/>
                </a:schemeClr>
              </a:buClr>
            </a:pPr>
            <a:r>
              <a:rPr lang="sk-SK" sz="1000" dirty="0"/>
              <a:t>novotvary</a:t>
            </a:r>
          </a:p>
          <a:p>
            <a:pPr lvl="1">
              <a:buClr>
                <a:schemeClr val="tx2">
                  <a:lumMod val="75000"/>
                </a:schemeClr>
              </a:buClr>
            </a:pPr>
            <a:r>
              <a:rPr lang="sk-SK" sz="1000" dirty="0"/>
              <a:t>obsah karbonátov a rozpustných solí</a:t>
            </a:r>
          </a:p>
          <a:p>
            <a:pPr lvl="1">
              <a:buClr>
                <a:schemeClr val="tx2">
                  <a:lumMod val="75000"/>
                </a:schemeClr>
              </a:buClr>
            </a:pPr>
            <a:r>
              <a:rPr lang="sk-SK" sz="1000" dirty="0"/>
              <a:t>prekorenenie a biologické oživenie</a:t>
            </a:r>
          </a:p>
          <a:p>
            <a:pPr lvl="1">
              <a:buClr>
                <a:schemeClr val="tx2">
                  <a:lumMod val="75000"/>
                </a:schemeClr>
              </a:buClr>
            </a:pPr>
            <a:r>
              <a:rPr lang="sk-SK" sz="1000" dirty="0"/>
              <a:t>pórovitosť a pukliny</a:t>
            </a:r>
          </a:p>
          <a:p>
            <a:pPr lvl="1">
              <a:buClr>
                <a:schemeClr val="tx2">
                  <a:lumMod val="75000"/>
                </a:schemeClr>
              </a:buClr>
            </a:pPr>
            <a:r>
              <a:rPr lang="sk-SK" sz="1000" dirty="0"/>
              <a:t>charakter prechodu jedného horizontu do druhého</a:t>
            </a:r>
          </a:p>
        </p:txBody>
      </p:sp>
    </p:spTree>
    <p:extLst>
      <p:ext uri="{BB962C8B-B14F-4D97-AF65-F5344CB8AC3E}">
        <p14:creationId xmlns:p14="http://schemas.microsoft.com/office/powerpoint/2010/main" val="42365475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41550A-F560-714D-7549-73D63125417F}"/>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E58A9CE4-FB2A-B89D-665A-BD0374537E41}"/>
              </a:ext>
            </a:extLst>
          </p:cNvPr>
          <p:cNvSpPr>
            <a:spLocks noGrp="1"/>
          </p:cNvSpPr>
          <p:nvPr>
            <p:ph type="title"/>
          </p:nvPr>
        </p:nvSpPr>
        <p:spPr>
          <a:xfrm>
            <a:off x="391297" y="251750"/>
            <a:ext cx="10119674" cy="694812"/>
          </a:xfrm>
        </p:spPr>
        <p:txBody>
          <a:bodyPr>
            <a:normAutofit/>
          </a:bodyPr>
          <a:lstStyle/>
          <a:p>
            <a:r>
              <a:rPr lang="pl-PL" sz="3200" b="1" dirty="0"/>
              <a:t>Vznik pôd</a:t>
            </a:r>
            <a:endParaRPr lang="fr-FR" sz="3200" b="1" dirty="0"/>
          </a:p>
        </p:txBody>
      </p:sp>
      <p:sp>
        <p:nvSpPr>
          <p:cNvPr id="7" name="Zástupný objekt pre obsah 2">
            <a:extLst>
              <a:ext uri="{FF2B5EF4-FFF2-40B4-BE49-F238E27FC236}">
                <a16:creationId xmlns:a16="http://schemas.microsoft.com/office/drawing/2014/main" id="{5B1A3D96-A989-B7BC-4D0D-C8D38BF96185}"/>
              </a:ext>
            </a:extLst>
          </p:cNvPr>
          <p:cNvSpPr>
            <a:spLocks noGrp="1"/>
          </p:cNvSpPr>
          <p:nvPr>
            <p:ph idx="1"/>
          </p:nvPr>
        </p:nvSpPr>
        <p:spPr>
          <a:xfrm>
            <a:off x="297821" y="2233900"/>
            <a:ext cx="9605319" cy="4616116"/>
          </a:xfrm>
        </p:spPr>
        <p:txBody>
          <a:bodyPr>
            <a:noAutofit/>
          </a:bodyPr>
          <a:lstStyle/>
          <a:p>
            <a:pPr>
              <a:lnSpc>
                <a:spcPct val="150000"/>
              </a:lnSpc>
              <a:buClr>
                <a:schemeClr val="tx2">
                  <a:lumMod val="75000"/>
                </a:schemeClr>
              </a:buClr>
            </a:pPr>
            <a:r>
              <a:rPr lang="sk-SK" sz="1600" dirty="0"/>
              <a:t>Vznik pôdy je spojený s rozpadom a rozkladom hornín pri zvetrávaní:</a:t>
            </a:r>
          </a:p>
          <a:p>
            <a:pPr>
              <a:lnSpc>
                <a:spcPct val="150000"/>
              </a:lnSpc>
              <a:buClr>
                <a:schemeClr val="tx2">
                  <a:lumMod val="75000"/>
                </a:schemeClr>
              </a:buClr>
            </a:pPr>
            <a:r>
              <a:rPr lang="sk-SK" sz="1600" b="1" dirty="0"/>
              <a:t>1. mechanické zvetrávanie hornín </a:t>
            </a:r>
            <a:r>
              <a:rPr lang="sk-SK" sz="1600" dirty="0"/>
              <a:t>– prebieha hlavne pôsobením klimatických činiteľov (teplotné zmeny)</a:t>
            </a:r>
          </a:p>
          <a:p>
            <a:pPr>
              <a:lnSpc>
                <a:spcPct val="150000"/>
              </a:lnSpc>
              <a:buClr>
                <a:schemeClr val="tx2">
                  <a:lumMod val="75000"/>
                </a:schemeClr>
              </a:buClr>
            </a:pPr>
            <a:r>
              <a:rPr lang="sk-SK" sz="1600" b="1" dirty="0"/>
              <a:t>2. chemické zvetrávanie </a:t>
            </a:r>
            <a:r>
              <a:rPr lang="sk-SK" sz="1600" dirty="0"/>
              <a:t>– prebieha medzi pôdnymi časticami, pôdnou vodou a slabými kyselinami – dochádza tu pomocou chemických reakcií k vzniku nových látok v pôde</a:t>
            </a:r>
          </a:p>
          <a:p>
            <a:pPr>
              <a:lnSpc>
                <a:spcPct val="150000"/>
              </a:lnSpc>
              <a:buClr>
                <a:schemeClr val="tx2">
                  <a:lumMod val="75000"/>
                </a:schemeClr>
              </a:buClr>
            </a:pPr>
            <a:r>
              <a:rPr lang="sk-SK" sz="1600" b="1" dirty="0"/>
              <a:t>3. biologické zvetrávanie </a:t>
            </a:r>
            <a:r>
              <a:rPr lang="sk-SK" sz="1600" dirty="0"/>
              <a:t>– pôsobením živých organizmov – rozkladajú, rozpúšťajú, premiešavajú pôdu</a:t>
            </a:r>
          </a:p>
          <a:p>
            <a:pPr>
              <a:lnSpc>
                <a:spcPct val="150000"/>
              </a:lnSpc>
              <a:buClr>
                <a:schemeClr val="tx2">
                  <a:lumMod val="75000"/>
                </a:schemeClr>
              </a:buClr>
            </a:pPr>
            <a:endParaRPr lang="sk-SK" sz="1600" dirty="0"/>
          </a:p>
          <a:p>
            <a:pPr>
              <a:lnSpc>
                <a:spcPct val="150000"/>
              </a:lnSpc>
              <a:buClr>
                <a:schemeClr val="tx2">
                  <a:lumMod val="75000"/>
                </a:schemeClr>
              </a:buClr>
            </a:pPr>
            <a:r>
              <a:rPr lang="sk-SK" sz="1600" dirty="0" err="1"/>
              <a:t>Pôdotvorné</a:t>
            </a:r>
            <a:r>
              <a:rPr lang="sk-SK" sz="1600" dirty="0"/>
              <a:t> faktory sa pri určitom uplatnení procesov </a:t>
            </a:r>
            <a:br>
              <a:rPr lang="sk-SK" sz="1600" dirty="0"/>
            </a:br>
            <a:r>
              <a:rPr lang="sk-SK" sz="1600" dirty="0"/>
              <a:t>odrážajú v atribútoch pôdy</a:t>
            </a:r>
          </a:p>
          <a:p>
            <a:pPr>
              <a:lnSpc>
                <a:spcPct val="150000"/>
              </a:lnSpc>
              <a:buClr>
                <a:schemeClr val="tx2">
                  <a:lumMod val="75000"/>
                </a:schemeClr>
              </a:buClr>
            </a:pPr>
            <a:endParaRPr lang="sk-SK" sz="1600" dirty="0"/>
          </a:p>
        </p:txBody>
      </p:sp>
      <p:grpSp>
        <p:nvGrpSpPr>
          <p:cNvPr id="3" name="Group 4">
            <a:extLst>
              <a:ext uri="{FF2B5EF4-FFF2-40B4-BE49-F238E27FC236}">
                <a16:creationId xmlns:a16="http://schemas.microsoft.com/office/drawing/2014/main" id="{124CF906-A0FF-A3AB-CA72-8212EEB01BAC}"/>
              </a:ext>
            </a:extLst>
          </p:cNvPr>
          <p:cNvGrpSpPr>
            <a:grpSpLocks noChangeAspect="1"/>
          </p:cNvGrpSpPr>
          <p:nvPr/>
        </p:nvGrpSpPr>
        <p:grpSpPr bwMode="auto">
          <a:xfrm>
            <a:off x="1706647" y="7985"/>
            <a:ext cx="8804324" cy="2162346"/>
            <a:chOff x="2197" y="1848"/>
            <a:chExt cx="7200" cy="1728"/>
          </a:xfrm>
        </p:grpSpPr>
        <p:sp>
          <p:nvSpPr>
            <p:cNvPr id="5" name="AutoShape 5">
              <a:extLst>
                <a:ext uri="{FF2B5EF4-FFF2-40B4-BE49-F238E27FC236}">
                  <a16:creationId xmlns:a16="http://schemas.microsoft.com/office/drawing/2014/main" id="{C551E5FF-DA7C-5A37-C882-EC4A9ADA49FC}"/>
                </a:ext>
              </a:extLst>
            </p:cNvPr>
            <p:cNvSpPr>
              <a:spLocks noChangeAspect="1" noChangeArrowheads="1"/>
            </p:cNvSpPr>
            <p:nvPr/>
          </p:nvSpPr>
          <p:spPr bwMode="auto">
            <a:xfrm>
              <a:off x="2197" y="1848"/>
              <a:ext cx="7200" cy="1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eaLnBrk="1" hangingPunct="1">
                <a:spcBef>
                  <a:spcPct val="0"/>
                </a:spcBef>
                <a:buClrTx/>
                <a:buFontTx/>
                <a:buNone/>
              </a:pPr>
              <a:endParaRPr lang="sk-SK" altLang="sk-SK">
                <a:solidFill>
                  <a:schemeClr val="tx1"/>
                </a:solidFill>
                <a:latin typeface="Arial Black" panose="020B0A04020102020204" pitchFamily="34" charset="0"/>
              </a:endParaRPr>
            </a:p>
          </p:txBody>
        </p:sp>
        <p:sp>
          <p:nvSpPr>
            <p:cNvPr id="6" name="Rectangle 6">
              <a:extLst>
                <a:ext uri="{FF2B5EF4-FFF2-40B4-BE49-F238E27FC236}">
                  <a16:creationId xmlns:a16="http://schemas.microsoft.com/office/drawing/2014/main" id="{548B492A-CAC8-A242-6DD2-27280910E426}"/>
                </a:ext>
              </a:extLst>
            </p:cNvPr>
            <p:cNvSpPr>
              <a:spLocks noChangeArrowheads="1"/>
            </p:cNvSpPr>
            <p:nvPr/>
          </p:nvSpPr>
          <p:spPr bwMode="auto">
            <a:xfrm>
              <a:off x="2338" y="2856"/>
              <a:ext cx="1130" cy="576"/>
            </a:xfrm>
            <a:prstGeom prst="rect">
              <a:avLst/>
            </a:prstGeom>
            <a:solidFill>
              <a:srgbClr val="FFFFFF"/>
            </a:solidFill>
            <a:ln w="9525">
              <a:solidFill>
                <a:srgbClr val="000000"/>
              </a:solidFill>
              <a:miter lim="800000"/>
              <a:headEnd/>
              <a:tailEnd/>
            </a:ln>
          </p:spPr>
          <p:txBody>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algn="ctr" eaLnBrk="1" hangingPunct="1">
                <a:spcBef>
                  <a:spcPct val="0"/>
                </a:spcBef>
                <a:buClrTx/>
                <a:buFontTx/>
                <a:buNone/>
              </a:pPr>
              <a:r>
                <a:rPr lang="sk-SK" altLang="sk-SK" sz="1200">
                  <a:solidFill>
                    <a:schemeClr val="tx1"/>
                  </a:solidFill>
                  <a:latin typeface="Arial Black" panose="020B0A04020102020204" pitchFamily="34" charset="0"/>
                </a:rPr>
                <a:t>pôdotvorné</a:t>
              </a:r>
              <a:r>
                <a:rPr lang="sk-SK" altLang="sk-SK" sz="1400">
                  <a:solidFill>
                    <a:schemeClr val="tx1"/>
                  </a:solidFill>
                  <a:latin typeface="Arial Black" panose="020B0A04020102020204" pitchFamily="34" charset="0"/>
                </a:rPr>
                <a:t>  činitele</a:t>
              </a:r>
            </a:p>
          </p:txBody>
        </p:sp>
        <p:sp>
          <p:nvSpPr>
            <p:cNvPr id="8" name="Rectangle 7">
              <a:extLst>
                <a:ext uri="{FF2B5EF4-FFF2-40B4-BE49-F238E27FC236}">
                  <a16:creationId xmlns:a16="http://schemas.microsoft.com/office/drawing/2014/main" id="{C2633C41-5835-5B57-0E88-97978004D5D3}"/>
                </a:ext>
              </a:extLst>
            </p:cNvPr>
            <p:cNvSpPr>
              <a:spLocks noChangeArrowheads="1"/>
            </p:cNvSpPr>
            <p:nvPr/>
          </p:nvSpPr>
          <p:spPr bwMode="auto">
            <a:xfrm>
              <a:off x="3750" y="2856"/>
              <a:ext cx="1129" cy="576"/>
            </a:xfrm>
            <a:prstGeom prst="rect">
              <a:avLst/>
            </a:prstGeom>
            <a:solidFill>
              <a:srgbClr val="FFFFFF"/>
            </a:solidFill>
            <a:ln w="9525">
              <a:solidFill>
                <a:srgbClr val="000000"/>
              </a:solidFill>
              <a:miter lim="800000"/>
              <a:headEnd/>
              <a:tailEnd/>
            </a:ln>
          </p:spPr>
          <p:txBody>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algn="ctr" eaLnBrk="1" hangingPunct="1">
                <a:spcBef>
                  <a:spcPct val="0"/>
                </a:spcBef>
                <a:buClrTx/>
                <a:buFontTx/>
                <a:buNone/>
              </a:pPr>
              <a:r>
                <a:rPr lang="sk-SK" altLang="sk-SK" sz="1400">
                  <a:solidFill>
                    <a:schemeClr val="tx1"/>
                  </a:solidFill>
                  <a:latin typeface="Arial Black" panose="020B0A04020102020204" pitchFamily="34" charset="0"/>
                </a:rPr>
                <a:t>pôdotvorý </a:t>
              </a:r>
              <a:br>
                <a:rPr lang="sk-SK" altLang="sk-SK" sz="1400">
                  <a:solidFill>
                    <a:schemeClr val="tx1"/>
                  </a:solidFill>
                  <a:latin typeface="Arial Black" panose="020B0A04020102020204" pitchFamily="34" charset="0"/>
                </a:rPr>
              </a:br>
              <a:r>
                <a:rPr lang="sk-SK" altLang="sk-SK" sz="1400">
                  <a:solidFill>
                    <a:schemeClr val="tx1"/>
                  </a:solidFill>
                  <a:latin typeface="Arial Black" panose="020B0A04020102020204" pitchFamily="34" charset="0"/>
                </a:rPr>
                <a:t>proces</a:t>
              </a:r>
            </a:p>
          </p:txBody>
        </p:sp>
        <p:sp>
          <p:nvSpPr>
            <p:cNvPr id="9" name="Rectangle 8">
              <a:extLst>
                <a:ext uri="{FF2B5EF4-FFF2-40B4-BE49-F238E27FC236}">
                  <a16:creationId xmlns:a16="http://schemas.microsoft.com/office/drawing/2014/main" id="{EC75EEC3-C8F1-EB74-3E04-B2179DD6E5CA}"/>
                </a:ext>
              </a:extLst>
            </p:cNvPr>
            <p:cNvSpPr>
              <a:spLocks noChangeArrowheads="1"/>
            </p:cNvSpPr>
            <p:nvPr/>
          </p:nvSpPr>
          <p:spPr bwMode="auto">
            <a:xfrm>
              <a:off x="5162" y="2856"/>
              <a:ext cx="1131" cy="576"/>
            </a:xfrm>
            <a:prstGeom prst="rect">
              <a:avLst/>
            </a:prstGeom>
            <a:solidFill>
              <a:srgbClr val="FFFFFF"/>
            </a:solidFill>
            <a:ln w="9525">
              <a:solidFill>
                <a:srgbClr val="000000"/>
              </a:solidFill>
              <a:miter lim="800000"/>
              <a:headEnd/>
              <a:tailEnd/>
            </a:ln>
          </p:spPr>
          <p:txBody>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algn="ctr" eaLnBrk="1" hangingPunct="1">
                <a:spcBef>
                  <a:spcPct val="0"/>
                </a:spcBef>
                <a:buClrTx/>
                <a:buFontTx/>
                <a:buNone/>
              </a:pPr>
              <a:r>
                <a:rPr lang="sk-SK" altLang="sk-SK" sz="1400">
                  <a:solidFill>
                    <a:schemeClr val="tx1"/>
                  </a:solidFill>
                  <a:latin typeface="Arial Black" panose="020B0A04020102020204" pitchFamily="34" charset="0"/>
                </a:rPr>
                <a:t>pôdne </a:t>
              </a:r>
              <a:br>
                <a:rPr lang="sk-SK" altLang="sk-SK" sz="1400">
                  <a:solidFill>
                    <a:schemeClr val="tx1"/>
                  </a:solidFill>
                  <a:latin typeface="Arial Black" panose="020B0A04020102020204" pitchFamily="34" charset="0"/>
                </a:rPr>
              </a:br>
              <a:r>
                <a:rPr lang="sk-SK" altLang="sk-SK" sz="1400">
                  <a:solidFill>
                    <a:schemeClr val="tx1"/>
                  </a:solidFill>
                  <a:latin typeface="Arial Black" panose="020B0A04020102020204" pitchFamily="34" charset="0"/>
                </a:rPr>
                <a:t>horizonty</a:t>
              </a:r>
            </a:p>
          </p:txBody>
        </p:sp>
        <p:sp>
          <p:nvSpPr>
            <p:cNvPr id="10" name="Rectangle 9">
              <a:extLst>
                <a:ext uri="{FF2B5EF4-FFF2-40B4-BE49-F238E27FC236}">
                  <a16:creationId xmlns:a16="http://schemas.microsoft.com/office/drawing/2014/main" id="{A5AB218C-4C1D-08A4-CCF7-3DDFBBA1A479}"/>
                </a:ext>
              </a:extLst>
            </p:cNvPr>
            <p:cNvSpPr>
              <a:spLocks noChangeArrowheads="1"/>
            </p:cNvSpPr>
            <p:nvPr/>
          </p:nvSpPr>
          <p:spPr bwMode="auto">
            <a:xfrm>
              <a:off x="6573" y="2856"/>
              <a:ext cx="1131" cy="576"/>
            </a:xfrm>
            <a:prstGeom prst="rect">
              <a:avLst/>
            </a:prstGeom>
            <a:solidFill>
              <a:srgbClr val="FFFFFF"/>
            </a:solidFill>
            <a:ln w="9525">
              <a:solidFill>
                <a:srgbClr val="000000"/>
              </a:solidFill>
              <a:miter lim="800000"/>
              <a:headEnd/>
              <a:tailEnd/>
            </a:ln>
          </p:spPr>
          <p:txBody>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algn="ctr" eaLnBrk="1" hangingPunct="1">
                <a:spcBef>
                  <a:spcPct val="0"/>
                </a:spcBef>
                <a:buClrTx/>
                <a:buFontTx/>
                <a:buNone/>
              </a:pPr>
              <a:r>
                <a:rPr lang="sk-SK" altLang="sk-SK" sz="1400">
                  <a:solidFill>
                    <a:schemeClr val="tx1"/>
                  </a:solidFill>
                  <a:latin typeface="Arial Black" panose="020B0A04020102020204" pitchFamily="34" charset="0"/>
                </a:rPr>
                <a:t>pôdny profil</a:t>
              </a:r>
            </a:p>
          </p:txBody>
        </p:sp>
        <p:sp>
          <p:nvSpPr>
            <p:cNvPr id="11" name="Rectangle 10">
              <a:extLst>
                <a:ext uri="{FF2B5EF4-FFF2-40B4-BE49-F238E27FC236}">
                  <a16:creationId xmlns:a16="http://schemas.microsoft.com/office/drawing/2014/main" id="{292B02A8-FCDF-2B77-0BCF-D8A89BDD31E8}"/>
                </a:ext>
              </a:extLst>
            </p:cNvPr>
            <p:cNvSpPr>
              <a:spLocks noChangeArrowheads="1"/>
            </p:cNvSpPr>
            <p:nvPr/>
          </p:nvSpPr>
          <p:spPr bwMode="auto">
            <a:xfrm>
              <a:off x="7985" y="2856"/>
              <a:ext cx="1131" cy="576"/>
            </a:xfrm>
            <a:prstGeom prst="rect">
              <a:avLst/>
            </a:prstGeom>
            <a:solidFill>
              <a:srgbClr val="FFFFFF"/>
            </a:solidFill>
            <a:ln w="9525">
              <a:solidFill>
                <a:srgbClr val="000000"/>
              </a:solidFill>
              <a:miter lim="800000"/>
              <a:headEnd/>
              <a:tailEnd/>
            </a:ln>
          </p:spPr>
          <p:txBody>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algn="ctr" eaLnBrk="1" hangingPunct="1">
                <a:spcBef>
                  <a:spcPct val="0"/>
                </a:spcBef>
                <a:buClrTx/>
                <a:buFontTx/>
                <a:buNone/>
              </a:pPr>
              <a:r>
                <a:rPr lang="sk-SK" altLang="sk-SK" sz="1400">
                  <a:solidFill>
                    <a:schemeClr val="tx1"/>
                  </a:solidFill>
                  <a:latin typeface="Arial Black" panose="020B0A04020102020204" pitchFamily="34" charset="0"/>
                </a:rPr>
                <a:t>pôdny</a:t>
              </a:r>
              <a:br>
                <a:rPr lang="sk-SK" altLang="sk-SK" sz="1400">
                  <a:solidFill>
                    <a:schemeClr val="tx1"/>
                  </a:solidFill>
                  <a:latin typeface="Arial Black" panose="020B0A04020102020204" pitchFamily="34" charset="0"/>
                </a:rPr>
              </a:br>
              <a:r>
                <a:rPr lang="sk-SK" altLang="sk-SK" sz="1400">
                  <a:solidFill>
                    <a:schemeClr val="tx1"/>
                  </a:solidFill>
                  <a:latin typeface="Arial Black" panose="020B0A04020102020204" pitchFamily="34" charset="0"/>
                </a:rPr>
                <a:t>typ</a:t>
              </a:r>
            </a:p>
          </p:txBody>
        </p:sp>
        <p:sp>
          <p:nvSpPr>
            <p:cNvPr id="12" name="Rectangle 11">
              <a:extLst>
                <a:ext uri="{FF2B5EF4-FFF2-40B4-BE49-F238E27FC236}">
                  <a16:creationId xmlns:a16="http://schemas.microsoft.com/office/drawing/2014/main" id="{52A8D143-FAFC-C368-BABA-E2702BDB2B4E}"/>
                </a:ext>
              </a:extLst>
            </p:cNvPr>
            <p:cNvSpPr>
              <a:spLocks noChangeArrowheads="1"/>
            </p:cNvSpPr>
            <p:nvPr/>
          </p:nvSpPr>
          <p:spPr bwMode="auto">
            <a:xfrm>
              <a:off x="5162" y="1992"/>
              <a:ext cx="1129" cy="576"/>
            </a:xfrm>
            <a:prstGeom prst="rect">
              <a:avLst/>
            </a:prstGeom>
            <a:solidFill>
              <a:srgbClr val="FFFFFF"/>
            </a:solidFill>
            <a:ln w="9525">
              <a:solidFill>
                <a:srgbClr val="000000"/>
              </a:solidFill>
              <a:miter lim="800000"/>
              <a:headEnd/>
              <a:tailEnd/>
            </a:ln>
          </p:spPr>
          <p:txBody>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algn="ctr" eaLnBrk="1" hangingPunct="1">
                <a:spcBef>
                  <a:spcPct val="0"/>
                </a:spcBef>
                <a:buClrTx/>
                <a:buFontTx/>
                <a:buNone/>
              </a:pPr>
              <a:r>
                <a:rPr lang="sk-SK" altLang="sk-SK" sz="1400" dirty="0">
                  <a:solidFill>
                    <a:schemeClr val="tx1"/>
                  </a:solidFill>
                  <a:latin typeface="Arial Black" panose="020B0A04020102020204" pitchFamily="34" charset="0"/>
                </a:rPr>
                <a:t>PÔDA</a:t>
              </a:r>
            </a:p>
          </p:txBody>
        </p:sp>
        <p:sp>
          <p:nvSpPr>
            <p:cNvPr id="13" name="Line 12">
              <a:extLst>
                <a:ext uri="{FF2B5EF4-FFF2-40B4-BE49-F238E27FC236}">
                  <a16:creationId xmlns:a16="http://schemas.microsoft.com/office/drawing/2014/main" id="{80E0F0A6-F7B5-D5D9-2415-9FFB482F534D}"/>
                </a:ext>
              </a:extLst>
            </p:cNvPr>
            <p:cNvSpPr>
              <a:spLocks noChangeShapeType="1"/>
            </p:cNvSpPr>
            <p:nvPr/>
          </p:nvSpPr>
          <p:spPr bwMode="auto">
            <a:xfrm>
              <a:off x="2903" y="2712"/>
              <a:ext cx="564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sk-SK"/>
            </a:p>
          </p:txBody>
        </p:sp>
        <p:sp>
          <p:nvSpPr>
            <p:cNvPr id="14" name="Line 13">
              <a:extLst>
                <a:ext uri="{FF2B5EF4-FFF2-40B4-BE49-F238E27FC236}">
                  <a16:creationId xmlns:a16="http://schemas.microsoft.com/office/drawing/2014/main" id="{99BE1B49-48D9-C95D-D765-125E0552B859}"/>
                </a:ext>
              </a:extLst>
            </p:cNvPr>
            <p:cNvSpPr>
              <a:spLocks noChangeShapeType="1"/>
            </p:cNvSpPr>
            <p:nvPr/>
          </p:nvSpPr>
          <p:spPr bwMode="auto">
            <a:xfrm flipV="1">
              <a:off x="4315" y="2712"/>
              <a:ext cx="0" cy="14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sk-SK"/>
            </a:p>
          </p:txBody>
        </p:sp>
        <p:sp>
          <p:nvSpPr>
            <p:cNvPr id="15" name="Line 14">
              <a:extLst>
                <a:ext uri="{FF2B5EF4-FFF2-40B4-BE49-F238E27FC236}">
                  <a16:creationId xmlns:a16="http://schemas.microsoft.com/office/drawing/2014/main" id="{06738FEE-C840-395C-C1B9-C080FC22C25E}"/>
                </a:ext>
              </a:extLst>
            </p:cNvPr>
            <p:cNvSpPr>
              <a:spLocks noChangeShapeType="1"/>
            </p:cNvSpPr>
            <p:nvPr/>
          </p:nvSpPr>
          <p:spPr bwMode="auto">
            <a:xfrm>
              <a:off x="2903" y="2712"/>
              <a:ext cx="0" cy="14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sk-SK"/>
            </a:p>
          </p:txBody>
        </p:sp>
        <p:sp>
          <p:nvSpPr>
            <p:cNvPr id="16" name="Line 15">
              <a:extLst>
                <a:ext uri="{FF2B5EF4-FFF2-40B4-BE49-F238E27FC236}">
                  <a16:creationId xmlns:a16="http://schemas.microsoft.com/office/drawing/2014/main" id="{76C708F1-F640-D5A5-FE9C-66EF2E7891A5}"/>
                </a:ext>
              </a:extLst>
            </p:cNvPr>
            <p:cNvSpPr>
              <a:spLocks noChangeShapeType="1"/>
            </p:cNvSpPr>
            <p:nvPr/>
          </p:nvSpPr>
          <p:spPr bwMode="auto">
            <a:xfrm>
              <a:off x="7138" y="2712"/>
              <a:ext cx="0" cy="14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sk-SK"/>
            </a:p>
          </p:txBody>
        </p:sp>
        <p:sp>
          <p:nvSpPr>
            <p:cNvPr id="17" name="Line 16">
              <a:extLst>
                <a:ext uri="{FF2B5EF4-FFF2-40B4-BE49-F238E27FC236}">
                  <a16:creationId xmlns:a16="http://schemas.microsoft.com/office/drawing/2014/main" id="{087C0B57-3961-CD9E-16EF-51BE0B33A3CE}"/>
                </a:ext>
              </a:extLst>
            </p:cNvPr>
            <p:cNvSpPr>
              <a:spLocks noChangeShapeType="1"/>
            </p:cNvSpPr>
            <p:nvPr/>
          </p:nvSpPr>
          <p:spPr bwMode="auto">
            <a:xfrm>
              <a:off x="8550" y="2712"/>
              <a:ext cx="0" cy="14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sk-SK"/>
            </a:p>
          </p:txBody>
        </p:sp>
        <p:sp>
          <p:nvSpPr>
            <p:cNvPr id="18" name="Line 17">
              <a:extLst>
                <a:ext uri="{FF2B5EF4-FFF2-40B4-BE49-F238E27FC236}">
                  <a16:creationId xmlns:a16="http://schemas.microsoft.com/office/drawing/2014/main" id="{6770FC98-705F-CBF4-EAE8-662C4830FD67}"/>
                </a:ext>
              </a:extLst>
            </p:cNvPr>
            <p:cNvSpPr>
              <a:spLocks noChangeShapeType="1"/>
            </p:cNvSpPr>
            <p:nvPr/>
          </p:nvSpPr>
          <p:spPr bwMode="auto">
            <a:xfrm flipV="1">
              <a:off x="5726" y="2568"/>
              <a:ext cx="0" cy="288"/>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sk-SK"/>
            </a:p>
          </p:txBody>
        </p:sp>
      </p:grpSp>
      <p:pic>
        <p:nvPicPr>
          <p:cNvPr id="19" name="Obrázok 1">
            <a:extLst>
              <a:ext uri="{FF2B5EF4-FFF2-40B4-BE49-F238E27FC236}">
                <a16:creationId xmlns:a16="http://schemas.microsoft.com/office/drawing/2014/main" id="{DF87F1F9-D270-790C-640A-2B6D20197CC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104092" y="4970841"/>
            <a:ext cx="6001265" cy="1879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791187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C26D29-533A-3868-49F0-5CF18C430078}"/>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B3163EE4-21F0-D242-69CC-10E9F0F02436}"/>
              </a:ext>
            </a:extLst>
          </p:cNvPr>
          <p:cNvSpPr>
            <a:spLocks noGrp="1"/>
          </p:cNvSpPr>
          <p:nvPr>
            <p:ph type="title"/>
          </p:nvPr>
        </p:nvSpPr>
        <p:spPr>
          <a:xfrm>
            <a:off x="391297" y="251750"/>
            <a:ext cx="10119674" cy="694812"/>
          </a:xfrm>
        </p:spPr>
        <p:txBody>
          <a:bodyPr>
            <a:normAutofit/>
          </a:bodyPr>
          <a:lstStyle/>
          <a:p>
            <a:r>
              <a:rPr lang="pl-PL" sz="3200" b="1" dirty="0"/>
              <a:t>Pôdotvorné faktory a podmienky</a:t>
            </a:r>
            <a:endParaRPr lang="fr-FR" sz="3200" b="1" dirty="0"/>
          </a:p>
        </p:txBody>
      </p:sp>
      <p:sp>
        <p:nvSpPr>
          <p:cNvPr id="7" name="Zástupný objekt pre obsah 2">
            <a:extLst>
              <a:ext uri="{FF2B5EF4-FFF2-40B4-BE49-F238E27FC236}">
                <a16:creationId xmlns:a16="http://schemas.microsoft.com/office/drawing/2014/main" id="{CFEDFFF4-1B18-D167-D106-568172CFC2FB}"/>
              </a:ext>
            </a:extLst>
          </p:cNvPr>
          <p:cNvSpPr>
            <a:spLocks noGrp="1"/>
          </p:cNvSpPr>
          <p:nvPr>
            <p:ph idx="1"/>
          </p:nvPr>
        </p:nvSpPr>
        <p:spPr>
          <a:xfrm>
            <a:off x="391297" y="1112108"/>
            <a:ext cx="11409406" cy="5495663"/>
          </a:xfrm>
        </p:spPr>
        <p:txBody>
          <a:bodyPr>
            <a:noAutofit/>
          </a:bodyPr>
          <a:lstStyle/>
          <a:p>
            <a:pPr>
              <a:lnSpc>
                <a:spcPct val="150000"/>
              </a:lnSpc>
              <a:buClr>
                <a:schemeClr val="tx2">
                  <a:lumMod val="75000"/>
                </a:schemeClr>
              </a:buClr>
            </a:pPr>
            <a:r>
              <a:rPr lang="sk-SK" sz="1400" b="1" dirty="0"/>
              <a:t>Pôda sa </a:t>
            </a:r>
            <a:r>
              <a:rPr lang="sk-SK" sz="1400" dirty="0"/>
              <a:t>chápe ako útvar, ktorý vznikol v dôsledku zložitého komplexného pôsobenia </a:t>
            </a:r>
            <a:r>
              <a:rPr lang="sk-SK" sz="1400" b="1" dirty="0"/>
              <a:t>vonkajších</a:t>
            </a:r>
            <a:r>
              <a:rPr lang="sk-SK" sz="1400" dirty="0"/>
              <a:t> (exogénnych) </a:t>
            </a:r>
            <a:r>
              <a:rPr lang="sk-SK" sz="1400" b="1" dirty="0"/>
              <a:t>činiteľov </a:t>
            </a:r>
            <a:r>
              <a:rPr lang="sk-SK" sz="1400" dirty="0"/>
              <a:t>(klíma, organizmy, podzemná voda, reliéf) </a:t>
            </a:r>
            <a:r>
              <a:rPr lang="sk-SK" sz="1400" b="1" dirty="0"/>
              <a:t>na materskú horninu </a:t>
            </a:r>
            <a:r>
              <a:rPr lang="sk-SK" sz="1400" dirty="0"/>
              <a:t>(endogénny činiteľ) </a:t>
            </a:r>
            <a:r>
              <a:rPr lang="sk-SK" sz="1400" b="1" dirty="0"/>
              <a:t>v určitom čase</a:t>
            </a:r>
          </a:p>
          <a:p>
            <a:pPr>
              <a:lnSpc>
                <a:spcPct val="150000"/>
              </a:lnSpc>
              <a:buClr>
                <a:schemeClr val="tx2">
                  <a:lumMod val="75000"/>
                </a:schemeClr>
              </a:buClr>
            </a:pPr>
            <a:r>
              <a:rPr lang="sk-SK" sz="1400" dirty="0"/>
              <a:t>Na </a:t>
            </a:r>
            <a:r>
              <a:rPr lang="sk-SK" sz="1400" b="1" dirty="0"/>
              <a:t>poľnohospodárskych pôdach </a:t>
            </a:r>
            <a:r>
              <a:rPr lang="sk-SK" sz="1400" dirty="0"/>
              <a:t>dôležitým činiteľom, ktorý ovplyvňuje priebeh </a:t>
            </a:r>
            <a:r>
              <a:rPr lang="sk-SK" sz="1400" dirty="0" err="1"/>
              <a:t>pôdotvorného</a:t>
            </a:r>
            <a:r>
              <a:rPr lang="sk-SK" sz="1400" dirty="0"/>
              <a:t> procesu je </a:t>
            </a:r>
            <a:r>
              <a:rPr lang="sk-SK" sz="1400" b="1" dirty="0"/>
              <a:t>kultivačná činnosť človeka</a:t>
            </a:r>
          </a:p>
          <a:p>
            <a:pPr>
              <a:lnSpc>
                <a:spcPct val="150000"/>
              </a:lnSpc>
              <a:buClr>
                <a:schemeClr val="tx2">
                  <a:lumMod val="75000"/>
                </a:schemeClr>
              </a:buClr>
            </a:pPr>
            <a:r>
              <a:rPr lang="sk-SK" sz="1400" b="1" dirty="0" err="1"/>
              <a:t>Pôdotvorné</a:t>
            </a:r>
            <a:r>
              <a:rPr lang="sk-SK" sz="1400" b="1" dirty="0"/>
              <a:t> činitele sa rozdeľujú na dve skupiny: </a:t>
            </a:r>
          </a:p>
          <a:p>
            <a:pPr lvl="1">
              <a:lnSpc>
                <a:spcPct val="150000"/>
              </a:lnSpc>
              <a:buClr>
                <a:schemeClr val="tx2">
                  <a:lumMod val="75000"/>
                </a:schemeClr>
              </a:buClr>
            </a:pPr>
            <a:r>
              <a:rPr lang="sk-SK" sz="1400" b="1" dirty="0"/>
              <a:t>Faktory </a:t>
            </a:r>
            <a:r>
              <a:rPr lang="sk-SK" sz="1400" b="1" dirty="0" err="1"/>
              <a:t>pôdotvorného</a:t>
            </a:r>
            <a:r>
              <a:rPr lang="sk-SK" sz="1400" b="1" dirty="0"/>
              <a:t> procesu - </a:t>
            </a:r>
            <a:r>
              <a:rPr lang="sk-SK" sz="1400" dirty="0"/>
              <a:t>zúčastňujú sa na tvorbe pôdy </a:t>
            </a:r>
            <a:br>
              <a:rPr lang="sk-SK" sz="1400" dirty="0"/>
            </a:br>
            <a:r>
              <a:rPr lang="sk-SK" sz="1400" dirty="0"/>
              <a:t>materiálne (poskytujú materiál pre vznik pôdy ako napr. horniny </a:t>
            </a:r>
            <a:br>
              <a:rPr lang="sk-SK" sz="1400" dirty="0"/>
            </a:br>
            <a:r>
              <a:rPr lang="sk-SK" sz="1400" dirty="0"/>
              <a:t>a rastlinstvo), alebo energeticky (dodávajú energiu potrebnú </a:t>
            </a:r>
            <a:br>
              <a:rPr lang="sk-SK" sz="1400" dirty="0"/>
            </a:br>
            <a:r>
              <a:rPr lang="sk-SK" sz="1400" dirty="0"/>
              <a:t>pre priebeh </a:t>
            </a:r>
            <a:r>
              <a:rPr lang="sk-SK" sz="1400" dirty="0" err="1"/>
              <a:t>pôdotvorného</a:t>
            </a:r>
            <a:r>
              <a:rPr lang="sk-SK" sz="1400" dirty="0"/>
              <a:t> procesu ako napr. slnečná radiácia), </a:t>
            </a:r>
            <a:br>
              <a:rPr lang="sk-SK" sz="1400" dirty="0"/>
            </a:br>
            <a:r>
              <a:rPr lang="sk-SK" sz="1400" dirty="0"/>
              <a:t>pôsobia bezprostredne a priamo na </a:t>
            </a:r>
            <a:r>
              <a:rPr lang="sk-SK" sz="1400" dirty="0" err="1"/>
              <a:t>pôdotvorný</a:t>
            </a:r>
            <a:r>
              <a:rPr lang="sk-SK" sz="1400" dirty="0"/>
              <a:t> proces </a:t>
            </a:r>
            <a:br>
              <a:rPr lang="sk-SK" sz="1400" dirty="0"/>
            </a:br>
            <a:r>
              <a:rPr lang="sk-SK" sz="1400" dirty="0"/>
              <a:t>(horniny, klíma, organizmy, podzemná voda, kultivácia)</a:t>
            </a:r>
          </a:p>
          <a:p>
            <a:pPr lvl="1">
              <a:lnSpc>
                <a:spcPct val="150000"/>
              </a:lnSpc>
              <a:buClr>
                <a:schemeClr val="tx2">
                  <a:lumMod val="75000"/>
                </a:schemeClr>
              </a:buClr>
            </a:pPr>
            <a:r>
              <a:rPr lang="sk-SK" sz="1400" b="1" dirty="0"/>
              <a:t>Podmienky </a:t>
            </a:r>
            <a:r>
              <a:rPr lang="sk-SK" sz="1400" b="1" dirty="0" err="1"/>
              <a:t>pôdotvorného</a:t>
            </a:r>
            <a:r>
              <a:rPr lang="sk-SK" sz="1400" b="1" dirty="0"/>
              <a:t> procesu - </a:t>
            </a:r>
            <a:r>
              <a:rPr lang="sk-SK" sz="1400" dirty="0"/>
              <a:t>tie </a:t>
            </a:r>
            <a:r>
              <a:rPr lang="sk-SK" sz="1400" dirty="0" err="1"/>
              <a:t>pôdotvorné</a:t>
            </a:r>
            <a:r>
              <a:rPr lang="sk-SK" sz="1400" dirty="0"/>
              <a:t> činitele, ktoré sa nezúčastňujú </a:t>
            </a:r>
            <a:br>
              <a:rPr lang="sk-SK" sz="1400" dirty="0"/>
            </a:br>
            <a:r>
              <a:rPr lang="sk-SK" sz="1400" dirty="0"/>
              <a:t>na </a:t>
            </a:r>
            <a:r>
              <a:rPr lang="sk-SK" sz="1400" dirty="0" err="1"/>
              <a:t>pôdotvornom</a:t>
            </a:r>
            <a:r>
              <a:rPr lang="sk-SK" sz="1400" dirty="0"/>
              <a:t> procese ani materiálovo ani energeticky, ale ovplyvňujú </a:t>
            </a:r>
            <a:br>
              <a:rPr lang="sk-SK" sz="1400" dirty="0"/>
            </a:br>
            <a:r>
              <a:rPr lang="sk-SK" sz="1400" dirty="0"/>
              <a:t>pôsobenie ostatných priamo pôsobiacich činiteľov, teda pôsobia nepriamo (reliéf, vek pôdy)</a:t>
            </a:r>
          </a:p>
          <a:p>
            <a:pPr>
              <a:lnSpc>
                <a:spcPct val="150000"/>
              </a:lnSpc>
              <a:buClr>
                <a:schemeClr val="tx2">
                  <a:lumMod val="75000"/>
                </a:schemeClr>
              </a:buClr>
            </a:pPr>
            <a:r>
              <a:rPr lang="sk-SK" sz="1400" dirty="0"/>
              <a:t>Výsledkom týchto procesov je špecifická stavba pôd, ktorú v teréne rozlišujeme na základe jej morfológie</a:t>
            </a:r>
          </a:p>
          <a:p>
            <a:pPr>
              <a:lnSpc>
                <a:spcPct val="150000"/>
              </a:lnSpc>
              <a:buClr>
                <a:schemeClr val="tx2">
                  <a:lumMod val="75000"/>
                </a:schemeClr>
              </a:buClr>
            </a:pPr>
            <a:endParaRPr lang="sk-SK" sz="1400" dirty="0"/>
          </a:p>
        </p:txBody>
      </p:sp>
      <p:pic>
        <p:nvPicPr>
          <p:cNvPr id="5" name="Picture 4">
            <a:extLst>
              <a:ext uri="{FF2B5EF4-FFF2-40B4-BE49-F238E27FC236}">
                <a16:creationId xmlns:a16="http://schemas.microsoft.com/office/drawing/2014/main" id="{960688F4-F112-4CAC-031C-087D99AA0BD4}"/>
              </a:ext>
            </a:extLst>
          </p:cNvPr>
          <p:cNvPicPr>
            <a:picLocks noChangeAspect="1"/>
          </p:cNvPicPr>
          <p:nvPr/>
        </p:nvPicPr>
        <p:blipFill>
          <a:blip r:embed="rId2"/>
          <a:stretch>
            <a:fillRect/>
          </a:stretch>
        </p:blipFill>
        <p:spPr>
          <a:xfrm>
            <a:off x="7092777" y="2657566"/>
            <a:ext cx="4883105" cy="2404746"/>
          </a:xfrm>
          <a:prstGeom prst="rect">
            <a:avLst/>
          </a:prstGeom>
        </p:spPr>
      </p:pic>
    </p:spTree>
    <p:extLst>
      <p:ext uri="{BB962C8B-B14F-4D97-AF65-F5344CB8AC3E}">
        <p14:creationId xmlns:p14="http://schemas.microsoft.com/office/powerpoint/2010/main" val="90412020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ón">
  <a:themeElements>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Ió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ó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6186</TotalTime>
  <Words>10761</Words>
  <Application>Microsoft Office PowerPoint</Application>
  <PresentationFormat>Widescreen</PresentationFormat>
  <Paragraphs>511</Paragraphs>
  <Slides>59</Slides>
  <Notes>0</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2</vt:i4>
      </vt:variant>
      <vt:variant>
        <vt:lpstr>Slide Titles</vt:lpstr>
      </vt:variant>
      <vt:variant>
        <vt:i4>59</vt:i4>
      </vt:variant>
    </vt:vector>
  </HeadingPairs>
  <TitlesOfParts>
    <vt:vector size="69" baseType="lpstr">
      <vt:lpstr>Arial</vt:lpstr>
      <vt:lpstr>Arial Black</vt:lpstr>
      <vt:lpstr>Century Gothic</vt:lpstr>
      <vt:lpstr>Times New Roman</vt:lpstr>
      <vt:lpstr>Verdana</vt:lpstr>
      <vt:lpstr>Wingdings</vt:lpstr>
      <vt:lpstr>Wingdings 3</vt:lpstr>
      <vt:lpstr>Ión</vt:lpstr>
      <vt:lpstr>Corel PHOTO-PAINT 8.0 Image</vt:lpstr>
      <vt:lpstr>CorelPhotoPaint.Image.8</vt:lpstr>
      <vt:lpstr>2. Pôdotvorné procesy a zloženie pôdy</vt:lpstr>
      <vt:lpstr>Vznik pôdy a jej vlastnosti</vt:lpstr>
      <vt:lpstr>Obeh látok </vt:lpstr>
      <vt:lpstr>Pôdotvorný proces </vt:lpstr>
      <vt:lpstr>Pôdny profil</vt:lpstr>
      <vt:lpstr>Vlastnosti pôdy </vt:lpstr>
      <vt:lpstr>Vlastnosti pôdy </vt:lpstr>
      <vt:lpstr>Vznik pôd</vt:lpstr>
      <vt:lpstr>Pôdotvorné faktory a podmienky</vt:lpstr>
      <vt:lpstr>Materská hornina </vt:lpstr>
      <vt:lpstr>Vplyv klímy - zrážky</vt:lpstr>
      <vt:lpstr>Vplyv klímy - zrážky</vt:lpstr>
      <vt:lpstr>Vplyv klímy - slnečné žiarenie</vt:lpstr>
      <vt:lpstr>Vplyv klímy - slnečné žiarenie</vt:lpstr>
      <vt:lpstr>Vplyv klímy - slnečné žiarenie</vt:lpstr>
      <vt:lpstr>Živé organizmy </vt:lpstr>
      <vt:lpstr>Podzemná voda a reliéf </vt:lpstr>
      <vt:lpstr>Vek pôdy a kultivácia</vt:lpstr>
      <vt:lpstr>Pôdotvorné procesy</vt:lpstr>
      <vt:lpstr>Základné čiastkové pôdotvorné procesy</vt:lpstr>
      <vt:lpstr>Základné čiastkové pôdotvorné procesy</vt:lpstr>
      <vt:lpstr>Čiastkové pôdotvorné procesy</vt:lpstr>
      <vt:lpstr>Čiastkové pôdotvorné procesy</vt:lpstr>
      <vt:lpstr>Čiastkové pôdotvorné procesy</vt:lpstr>
      <vt:lpstr>Čiastkové pôdotvorné procesy</vt:lpstr>
      <vt:lpstr>Zloženie pôdy </vt:lpstr>
      <vt:lpstr>Minerálny podiel pôdy </vt:lpstr>
      <vt:lpstr>Minerálny podiel pôdy </vt:lpstr>
      <vt:lpstr>Minerálny podiel pôdy </vt:lpstr>
      <vt:lpstr>Minerálny podiel pôdy </vt:lpstr>
      <vt:lpstr>Minerálny podiel pôdy </vt:lpstr>
      <vt:lpstr>Primárne minerály</vt:lpstr>
      <vt:lpstr>Sekundárne minerály</vt:lpstr>
      <vt:lpstr>Ílové minerály</vt:lpstr>
      <vt:lpstr>Ílové minerály</vt:lpstr>
      <vt:lpstr>Ílové minerály</vt:lpstr>
      <vt:lpstr>Vlastnosti pôdy </vt:lpstr>
      <vt:lpstr>Vlastnosti pôdy</vt:lpstr>
      <vt:lpstr>Vlastnosti pôdy </vt:lpstr>
      <vt:lpstr>Pôdne druhy</vt:lpstr>
      <vt:lpstr>Pôdne druhy</vt:lpstr>
      <vt:lpstr>Pôdne druhy</vt:lpstr>
      <vt:lpstr>Pôdne druhy </vt:lpstr>
      <vt:lpstr>Pôdne druhy </vt:lpstr>
      <vt:lpstr>Pôdne druhy </vt:lpstr>
      <vt:lpstr>Vlastnosti pôdy</vt:lpstr>
      <vt:lpstr>Vlastnosti pôdy </vt:lpstr>
      <vt:lpstr>Vlastnosti pôdy </vt:lpstr>
      <vt:lpstr>Vlastnosti pôdy </vt:lpstr>
      <vt:lpstr>Vlastnosti pôdy </vt:lpstr>
      <vt:lpstr>Vlastnosti pôdy </vt:lpstr>
      <vt:lpstr>Vlastnosti pôdy </vt:lpstr>
      <vt:lpstr>Vlastnosti pôdy </vt:lpstr>
      <vt:lpstr>Vlastnosti pôdy </vt:lpstr>
      <vt:lpstr>Vlastnosti pôdy </vt:lpstr>
      <vt:lpstr>Vlastnosti pôdy </vt:lpstr>
      <vt:lpstr>Vlastnosti pôdy </vt:lpstr>
      <vt:lpstr>Vlastnosti pôdy </vt:lpstr>
      <vt:lpstr>Vlastnosti pôdy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Geografia atmosféry  a hydrosféry</dc:title>
  <dc:creator>Jozef Šupinský</dc:creator>
  <cp:lastModifiedBy>Jozef Šupinský</cp:lastModifiedBy>
  <cp:revision>67</cp:revision>
  <dcterms:created xsi:type="dcterms:W3CDTF">2022-09-18T09:08:28Z</dcterms:created>
  <dcterms:modified xsi:type="dcterms:W3CDTF">2025-02-18T11:35:52Z</dcterms:modified>
</cp:coreProperties>
</file>