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80" r:id="rId8"/>
    <p:sldId id="282" r:id="rId9"/>
    <p:sldId id="284" r:id="rId10"/>
    <p:sldId id="312" r:id="rId11"/>
    <p:sldId id="307" r:id="rId12"/>
    <p:sldId id="311" r:id="rId13"/>
    <p:sldId id="283" r:id="rId14"/>
    <p:sldId id="313" r:id="rId15"/>
    <p:sldId id="314" r:id="rId16"/>
    <p:sldId id="315" r:id="rId17"/>
    <p:sldId id="316" r:id="rId18"/>
    <p:sldId id="317" r:id="rId19"/>
    <p:sldId id="290" r:id="rId20"/>
    <p:sldId id="318" r:id="rId21"/>
    <p:sldId id="319" r:id="rId22"/>
    <p:sldId id="320" r:id="rId23"/>
    <p:sldId id="288" r:id="rId24"/>
    <p:sldId id="289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281" r:id="rId42"/>
    <p:sldId id="308" r:id="rId43"/>
    <p:sldId id="309" r:id="rId44"/>
    <p:sldId id="310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vetlý štý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1476" y="780"/>
      </p:cViewPr>
      <p:guideLst>
        <p:guide orient="horz" pos="129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48737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32476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 a p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73354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nuka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sk-SK"/>
              <a:t>Kliknite sem a upravte štýly predlohy textu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01109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s náz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00514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9457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 s obráz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58196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87452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5399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8842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12750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61323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2885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36816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98884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8524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1785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40142C4-5240-4E93-8775-A104028A75FC}" type="datetimeFigureOut">
              <a:rPr lang="sk-SK" smtClean="0"/>
              <a:t>10. 2. 2025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96097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6A81905-F480-46A4-BC10-215D24EA1A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5BEB97A-F669-D357-E728-A0692B908C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9226" y="1412099"/>
            <a:ext cx="5565800" cy="332958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Geografia </a:t>
            </a:r>
            <a:r>
              <a:rPr lang="en-GB" sz="6100" b="1" dirty="0" err="1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pedosf</a:t>
            </a:r>
            <a: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éry </a:t>
            </a:r>
            <a:b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biosféry</a:t>
            </a: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36FD4D9D-3784-41E8-8405-A42B72F51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5692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09811DF6-66E4-43D5-B564-315179653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81964" cy="6858000"/>
          </a:xfrm>
          <a:custGeom>
            <a:avLst/>
            <a:gdLst>
              <a:gd name="connsiteX0" fmla="*/ 3137249 w 4481964"/>
              <a:gd name="connsiteY0" fmla="*/ 0 h 6858000"/>
              <a:gd name="connsiteX1" fmla="*/ 4480787 w 4481964"/>
              <a:gd name="connsiteY1" fmla="*/ 0 h 6858000"/>
              <a:gd name="connsiteX2" fmla="*/ 4455742 w 4481964"/>
              <a:gd name="connsiteY2" fmla="*/ 155676 h 6858000"/>
              <a:gd name="connsiteX3" fmla="*/ 4431873 w 4481964"/>
              <a:gd name="connsiteY3" fmla="*/ 310667 h 6858000"/>
              <a:gd name="connsiteX4" fmla="*/ 4408509 w 4481964"/>
              <a:gd name="connsiteY4" fmla="*/ 466344 h 6858000"/>
              <a:gd name="connsiteX5" fmla="*/ 4388506 w 4481964"/>
              <a:gd name="connsiteY5" fmla="*/ 622706 h 6858000"/>
              <a:gd name="connsiteX6" fmla="*/ 4368335 w 4481964"/>
              <a:gd name="connsiteY6" fmla="*/ 778383 h 6858000"/>
              <a:gd name="connsiteX7" fmla="*/ 4349509 w 4481964"/>
              <a:gd name="connsiteY7" fmla="*/ 934745 h 6858000"/>
              <a:gd name="connsiteX8" fmla="*/ 4333373 w 4481964"/>
              <a:gd name="connsiteY8" fmla="*/ 1089050 h 6858000"/>
              <a:gd name="connsiteX9" fmla="*/ 4318077 w 4481964"/>
              <a:gd name="connsiteY9" fmla="*/ 1245413 h 6858000"/>
              <a:gd name="connsiteX10" fmla="*/ 4304125 w 4481964"/>
              <a:gd name="connsiteY10" fmla="*/ 1401089 h 6858000"/>
              <a:gd name="connsiteX11" fmla="*/ 4292023 w 4481964"/>
              <a:gd name="connsiteY11" fmla="*/ 1554023 h 6858000"/>
              <a:gd name="connsiteX12" fmla="*/ 4279920 w 4481964"/>
              <a:gd name="connsiteY12" fmla="*/ 1709013 h 6858000"/>
              <a:gd name="connsiteX13" fmla="*/ 4269835 w 4481964"/>
              <a:gd name="connsiteY13" fmla="*/ 1861947 h 6858000"/>
              <a:gd name="connsiteX14" fmla="*/ 4261935 w 4481964"/>
              <a:gd name="connsiteY14" fmla="*/ 2014880 h 6858000"/>
              <a:gd name="connsiteX15" fmla="*/ 4253698 w 4481964"/>
              <a:gd name="connsiteY15" fmla="*/ 2167128 h 6858000"/>
              <a:gd name="connsiteX16" fmla="*/ 4246807 w 4481964"/>
              <a:gd name="connsiteY16" fmla="*/ 2318004 h 6858000"/>
              <a:gd name="connsiteX17" fmla="*/ 4241932 w 4481964"/>
              <a:gd name="connsiteY17" fmla="*/ 2467508 h 6858000"/>
              <a:gd name="connsiteX18" fmla="*/ 4237730 w 4481964"/>
              <a:gd name="connsiteY18" fmla="*/ 2617013 h 6858000"/>
              <a:gd name="connsiteX19" fmla="*/ 4233696 w 4481964"/>
              <a:gd name="connsiteY19" fmla="*/ 2765145 h 6858000"/>
              <a:gd name="connsiteX20" fmla="*/ 4231847 w 4481964"/>
              <a:gd name="connsiteY20" fmla="*/ 2911221 h 6858000"/>
              <a:gd name="connsiteX21" fmla="*/ 4229830 w 4481964"/>
              <a:gd name="connsiteY21" fmla="*/ 3057296 h 6858000"/>
              <a:gd name="connsiteX22" fmla="*/ 4228821 w 4481964"/>
              <a:gd name="connsiteY22" fmla="*/ 3201314 h 6858000"/>
              <a:gd name="connsiteX23" fmla="*/ 4229830 w 4481964"/>
              <a:gd name="connsiteY23" fmla="*/ 3343960 h 6858000"/>
              <a:gd name="connsiteX24" fmla="*/ 4229830 w 4481964"/>
              <a:gd name="connsiteY24" fmla="*/ 3485235 h 6858000"/>
              <a:gd name="connsiteX25" fmla="*/ 4231847 w 4481964"/>
              <a:gd name="connsiteY25" fmla="*/ 3625138 h 6858000"/>
              <a:gd name="connsiteX26" fmla="*/ 4234872 w 4481964"/>
              <a:gd name="connsiteY26" fmla="*/ 3762298 h 6858000"/>
              <a:gd name="connsiteX27" fmla="*/ 4237730 w 4481964"/>
              <a:gd name="connsiteY27" fmla="*/ 3898087 h 6858000"/>
              <a:gd name="connsiteX28" fmla="*/ 4240924 w 4481964"/>
              <a:gd name="connsiteY28" fmla="*/ 4031132 h 6858000"/>
              <a:gd name="connsiteX29" fmla="*/ 4245798 w 4481964"/>
              <a:gd name="connsiteY29" fmla="*/ 4163491 h 6858000"/>
              <a:gd name="connsiteX30" fmla="*/ 4251009 w 4481964"/>
              <a:gd name="connsiteY30" fmla="*/ 4293793 h 6858000"/>
              <a:gd name="connsiteX31" fmla="*/ 4255715 w 4481964"/>
              <a:gd name="connsiteY31" fmla="*/ 4421352 h 6858000"/>
              <a:gd name="connsiteX32" fmla="*/ 4268995 w 4481964"/>
              <a:gd name="connsiteY32" fmla="*/ 4670298 h 6858000"/>
              <a:gd name="connsiteX33" fmla="*/ 4283114 w 4481964"/>
              <a:gd name="connsiteY33" fmla="*/ 4908956 h 6858000"/>
              <a:gd name="connsiteX34" fmla="*/ 4297906 w 4481964"/>
              <a:gd name="connsiteY34" fmla="*/ 5138013 h 6858000"/>
              <a:gd name="connsiteX35" fmla="*/ 4314211 w 4481964"/>
              <a:gd name="connsiteY35" fmla="*/ 5354726 h 6858000"/>
              <a:gd name="connsiteX36" fmla="*/ 4331188 w 4481964"/>
              <a:gd name="connsiteY36" fmla="*/ 5561838 h 6858000"/>
              <a:gd name="connsiteX37" fmla="*/ 4349509 w 4481964"/>
              <a:gd name="connsiteY37" fmla="*/ 5753862 h 6858000"/>
              <a:gd name="connsiteX38" fmla="*/ 4367495 w 4481964"/>
              <a:gd name="connsiteY38" fmla="*/ 5934227 h 6858000"/>
              <a:gd name="connsiteX39" fmla="*/ 4385480 w 4481964"/>
              <a:gd name="connsiteY39" fmla="*/ 6100191 h 6858000"/>
              <a:gd name="connsiteX40" fmla="*/ 4402457 w 4481964"/>
              <a:gd name="connsiteY40" fmla="*/ 6252438 h 6858000"/>
              <a:gd name="connsiteX41" fmla="*/ 4418594 w 4481964"/>
              <a:gd name="connsiteY41" fmla="*/ 6387541 h 6858000"/>
              <a:gd name="connsiteX42" fmla="*/ 4433890 w 4481964"/>
              <a:gd name="connsiteY42" fmla="*/ 6509613 h 6858000"/>
              <a:gd name="connsiteX43" fmla="*/ 4446665 w 4481964"/>
              <a:gd name="connsiteY43" fmla="*/ 6612483 h 6858000"/>
              <a:gd name="connsiteX44" fmla="*/ 4458767 w 4481964"/>
              <a:gd name="connsiteY44" fmla="*/ 6698894 h 6858000"/>
              <a:gd name="connsiteX45" fmla="*/ 4476081 w 4481964"/>
              <a:gd name="connsiteY45" fmla="*/ 6817538 h 6858000"/>
              <a:gd name="connsiteX46" fmla="*/ 4481964 w 4481964"/>
              <a:gd name="connsiteY46" fmla="*/ 6858000 h 6858000"/>
              <a:gd name="connsiteX47" fmla="*/ 3577807 w 4481964"/>
              <a:gd name="connsiteY47" fmla="*/ 6858000 h 6858000"/>
              <a:gd name="connsiteX48" fmla="*/ 3577807 w 4481964"/>
              <a:gd name="connsiteY48" fmla="*/ 6858000 h 6858000"/>
              <a:gd name="connsiteX49" fmla="*/ 0 w 4481964"/>
              <a:gd name="connsiteY49" fmla="*/ 6858000 h 6858000"/>
              <a:gd name="connsiteX50" fmla="*/ 0 w 4481964"/>
              <a:gd name="connsiteY50" fmla="*/ 0 h 6858000"/>
              <a:gd name="connsiteX51" fmla="*/ 3137249 w 448196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481964" h="6858000">
                <a:moveTo>
                  <a:pt x="3137249" y="0"/>
                </a:moveTo>
                <a:lnTo>
                  <a:pt x="4480787" y="0"/>
                </a:lnTo>
                <a:lnTo>
                  <a:pt x="4455742" y="155676"/>
                </a:lnTo>
                <a:lnTo>
                  <a:pt x="4431873" y="310667"/>
                </a:lnTo>
                <a:lnTo>
                  <a:pt x="4408509" y="466344"/>
                </a:lnTo>
                <a:lnTo>
                  <a:pt x="4388506" y="622706"/>
                </a:lnTo>
                <a:lnTo>
                  <a:pt x="4368335" y="778383"/>
                </a:lnTo>
                <a:lnTo>
                  <a:pt x="4349509" y="934745"/>
                </a:lnTo>
                <a:lnTo>
                  <a:pt x="4333373" y="1089050"/>
                </a:lnTo>
                <a:lnTo>
                  <a:pt x="4318077" y="1245413"/>
                </a:lnTo>
                <a:lnTo>
                  <a:pt x="4304125" y="1401089"/>
                </a:lnTo>
                <a:lnTo>
                  <a:pt x="4292023" y="1554023"/>
                </a:lnTo>
                <a:lnTo>
                  <a:pt x="4279920" y="1709013"/>
                </a:lnTo>
                <a:lnTo>
                  <a:pt x="4269835" y="1861947"/>
                </a:lnTo>
                <a:lnTo>
                  <a:pt x="4261935" y="2014880"/>
                </a:lnTo>
                <a:lnTo>
                  <a:pt x="4253698" y="2167128"/>
                </a:lnTo>
                <a:lnTo>
                  <a:pt x="4246807" y="2318004"/>
                </a:lnTo>
                <a:lnTo>
                  <a:pt x="4241932" y="2467508"/>
                </a:lnTo>
                <a:lnTo>
                  <a:pt x="4237730" y="2617013"/>
                </a:lnTo>
                <a:lnTo>
                  <a:pt x="4233696" y="2765145"/>
                </a:lnTo>
                <a:lnTo>
                  <a:pt x="4231847" y="2911221"/>
                </a:lnTo>
                <a:lnTo>
                  <a:pt x="4229830" y="3057296"/>
                </a:lnTo>
                <a:lnTo>
                  <a:pt x="4228821" y="3201314"/>
                </a:lnTo>
                <a:lnTo>
                  <a:pt x="4229830" y="3343960"/>
                </a:lnTo>
                <a:lnTo>
                  <a:pt x="4229830" y="3485235"/>
                </a:lnTo>
                <a:lnTo>
                  <a:pt x="4231847" y="3625138"/>
                </a:lnTo>
                <a:lnTo>
                  <a:pt x="4234872" y="3762298"/>
                </a:lnTo>
                <a:lnTo>
                  <a:pt x="4237730" y="3898087"/>
                </a:lnTo>
                <a:lnTo>
                  <a:pt x="4240924" y="4031132"/>
                </a:lnTo>
                <a:lnTo>
                  <a:pt x="4245798" y="4163491"/>
                </a:lnTo>
                <a:lnTo>
                  <a:pt x="4251009" y="4293793"/>
                </a:lnTo>
                <a:lnTo>
                  <a:pt x="4255715" y="4421352"/>
                </a:lnTo>
                <a:lnTo>
                  <a:pt x="4268995" y="4670298"/>
                </a:lnTo>
                <a:lnTo>
                  <a:pt x="4283114" y="4908956"/>
                </a:lnTo>
                <a:lnTo>
                  <a:pt x="4297906" y="5138013"/>
                </a:lnTo>
                <a:lnTo>
                  <a:pt x="4314211" y="5354726"/>
                </a:lnTo>
                <a:lnTo>
                  <a:pt x="4331188" y="5561838"/>
                </a:lnTo>
                <a:lnTo>
                  <a:pt x="4349509" y="5753862"/>
                </a:lnTo>
                <a:lnTo>
                  <a:pt x="4367495" y="5934227"/>
                </a:lnTo>
                <a:lnTo>
                  <a:pt x="4385480" y="6100191"/>
                </a:lnTo>
                <a:lnTo>
                  <a:pt x="4402457" y="6252438"/>
                </a:lnTo>
                <a:lnTo>
                  <a:pt x="4418594" y="6387541"/>
                </a:lnTo>
                <a:lnTo>
                  <a:pt x="4433890" y="6509613"/>
                </a:lnTo>
                <a:lnTo>
                  <a:pt x="4446665" y="6612483"/>
                </a:lnTo>
                <a:lnTo>
                  <a:pt x="4458767" y="6698894"/>
                </a:lnTo>
                <a:lnTo>
                  <a:pt x="4476081" y="6817538"/>
                </a:lnTo>
                <a:lnTo>
                  <a:pt x="4481964" y="6858000"/>
                </a:lnTo>
                <a:lnTo>
                  <a:pt x="3577807" y="6858000"/>
                </a:lnTo>
                <a:lnTo>
                  <a:pt x="3577807" y="6858000"/>
                </a:lnTo>
                <a:lnTo>
                  <a:pt x="0" y="6858000"/>
                </a:lnTo>
                <a:lnTo>
                  <a:pt x="0" y="0"/>
                </a:lnTo>
                <a:lnTo>
                  <a:pt x="313724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817A52-B891-4228-A61E-0C0A57632D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D0E2AA1F-BC88-CFDA-D2FD-1C20D187620C}"/>
              </a:ext>
            </a:extLst>
          </p:cNvPr>
          <p:cNvSpPr txBox="1"/>
          <p:nvPr/>
        </p:nvSpPr>
        <p:spPr>
          <a:xfrm>
            <a:off x="8062126" y="6153779"/>
            <a:ext cx="4129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b="1" dirty="0">
                <a:solidFill>
                  <a:schemeClr val="bg1">
                    <a:lumMod val="85000"/>
                  </a:schemeClr>
                </a:solidFill>
              </a:rPr>
              <a:t>Mgr. Jozef Šupinský PhD.</a:t>
            </a:r>
          </a:p>
        </p:txBody>
      </p:sp>
      <p:pic>
        <p:nvPicPr>
          <p:cNvPr id="8" name="Picture 7" descr="A green plant growing out of a dirt ground&#10;&#10;AI-generated content may be incorrect.">
            <a:extLst>
              <a:ext uri="{FF2B5EF4-FFF2-40B4-BE49-F238E27FC236}">
                <a16:creationId xmlns:a16="http://schemas.microsoft.com/office/drawing/2014/main" id="{272E2E3C-0598-DC92-A19B-C3972D879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81" y="2048309"/>
            <a:ext cx="2761382" cy="276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247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0936CC-079B-7169-8570-DCDB5D30C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D68E5C-C4A4-C63A-F056-B702D0B21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80304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Pamäť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9324385-3102-F3D3-A24D-2FB93445D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975116"/>
            <a:ext cx="6385841" cy="577547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Pamäť pôdy </a:t>
            </a:r>
            <a:r>
              <a:rPr lang="sk-SK" sz="1400" dirty="0"/>
              <a:t>- ovplyvňovanie pôd prírodnými podmienkami zanecháva v pôdach nezameniteľný podpis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Pôda je schopná počas svojho vzniku a vývoja </a:t>
            </a:r>
            <a:r>
              <a:rPr lang="sk-SK" sz="1400" b="1" dirty="0"/>
              <a:t>uchovať znaky pôsobenia prírodných procesov</a:t>
            </a:r>
            <a:r>
              <a:rPr lang="sk-SK" sz="1400" dirty="0"/>
              <a:t>, prebiehajúcich nielen v súčasnosti, ale aj v minulosti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Komplexné pôsobenie procesov sa odráža v </a:t>
            </a:r>
            <a:r>
              <a:rPr lang="sk-SK" sz="1400" b="1" dirty="0" err="1"/>
              <a:t>stratigrafii</a:t>
            </a:r>
            <a:r>
              <a:rPr lang="sk-SK" sz="1400" b="1" dirty="0"/>
              <a:t> (štruktúre) pôdnych profilov</a:t>
            </a:r>
            <a:r>
              <a:rPr lang="sk-SK" sz="1400" dirty="0"/>
              <a:t> - vylúhovanie, zvetrávanie, </a:t>
            </a:r>
            <a:r>
              <a:rPr lang="sk-SK" sz="1400" dirty="0" err="1"/>
              <a:t>pseudooglejenie</a:t>
            </a:r>
            <a:r>
              <a:rPr lang="sk-SK" sz="1400" dirty="0"/>
              <a:t>, </a:t>
            </a:r>
            <a:r>
              <a:rPr lang="sk-SK" sz="1400" dirty="0" err="1"/>
              <a:t>ilimerizácia</a:t>
            </a:r>
            <a:r>
              <a:rPr lang="sk-SK" sz="1400" dirty="0"/>
              <a:t>, </a:t>
            </a:r>
            <a:r>
              <a:rPr lang="sk-SK" sz="1400" dirty="0" err="1"/>
              <a:t>petrifikácia</a:t>
            </a:r>
            <a:r>
              <a:rPr lang="sk-SK" sz="1400" dirty="0"/>
              <a:t>, mineralizácia humusu...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Okrem </a:t>
            </a:r>
            <a:r>
              <a:rPr lang="sk-SK" sz="1400" b="1" dirty="0"/>
              <a:t>pedologickej</a:t>
            </a:r>
            <a:r>
              <a:rPr lang="sk-SK" sz="1400" dirty="0"/>
              <a:t> pamäti má pôda aj </a:t>
            </a:r>
            <a:r>
              <a:rPr lang="sk-SK" sz="1400" b="1" dirty="0" err="1"/>
              <a:t>litogénnu</a:t>
            </a:r>
            <a:r>
              <a:rPr lang="sk-SK" sz="1400" dirty="0"/>
              <a:t> (zvetrávanie minerálov v horninách) a </a:t>
            </a:r>
            <a:r>
              <a:rPr lang="sk-SK" sz="1400" b="1" dirty="0"/>
              <a:t>biologickú</a:t>
            </a:r>
            <a:r>
              <a:rPr lang="sk-SK" sz="1400" dirty="0"/>
              <a:t> pamäť (organické zvyšky –peľové zrná)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Informácie uložené v pôde vytvárajú predpoklad pre </a:t>
            </a:r>
            <a:r>
              <a:rPr lang="sk-SK" sz="1400" b="1" dirty="0"/>
              <a:t>pochopenie dominantných prírodných procesov</a:t>
            </a:r>
            <a:r>
              <a:rPr lang="sk-SK" sz="1400" dirty="0"/>
              <a:t> pôsobiacich v danom čase v konkrétnych podmienkach jednotlivých </a:t>
            </a:r>
            <a:r>
              <a:rPr lang="sk-SK" sz="1400" dirty="0" err="1"/>
              <a:t>geosystémov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Pôda funguje aj ako </a:t>
            </a:r>
            <a:r>
              <a:rPr lang="sk-SK" sz="1400" b="1" dirty="0"/>
              <a:t>kultúrne médium</a:t>
            </a:r>
            <a:r>
              <a:rPr lang="sk-SK" sz="1400" dirty="0"/>
              <a:t>, ktoré obsahuje  </a:t>
            </a:r>
            <a:br>
              <a:rPr lang="sk-SK" sz="1400" dirty="0"/>
            </a:br>
            <a:r>
              <a:rPr lang="sk-SK" sz="1400" dirty="0"/>
              <a:t>bohaté informácie o vývoji ľudskej spoločnosti</a:t>
            </a:r>
          </a:p>
        </p:txBody>
      </p:sp>
      <p:pic>
        <p:nvPicPr>
          <p:cNvPr id="4" name="Picture 3" descr="A diagram of soil layers&#10;&#10;AI-generated content may be incorrect.">
            <a:extLst>
              <a:ext uri="{FF2B5EF4-FFF2-40B4-BE49-F238E27FC236}">
                <a16:creationId xmlns:a16="http://schemas.microsoft.com/office/drawing/2014/main" id="{0AC379ED-D63D-222F-D78F-F425D2E46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639" y="435789"/>
            <a:ext cx="5501361" cy="34841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A68E5D-790A-3CC3-1591-1E4F2B755C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906" y="4267199"/>
            <a:ext cx="5128403" cy="238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09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7A41D-A58A-34F1-263B-45D0D58D2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55E079-3D2E-E065-E191-078625BD0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Vznik pôdy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9BE43F77-79C4-B372-2493-0ACBCE549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38225"/>
            <a:ext cx="7743827" cy="57054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 závislosti od meniacich sa prírodných podmienok prebiehajú jednotlivé </a:t>
            </a:r>
            <a:r>
              <a:rPr lang="sk-SK" sz="1400" dirty="0" err="1"/>
              <a:t>pôdotvorné</a:t>
            </a:r>
            <a:r>
              <a:rPr lang="sk-SK" sz="1400" dirty="0"/>
              <a:t> (</a:t>
            </a:r>
            <a:r>
              <a:rPr lang="sk-SK" sz="1400" dirty="0" err="1"/>
              <a:t>pedogenetické</a:t>
            </a:r>
            <a:r>
              <a:rPr lang="sk-SK" sz="1400" dirty="0"/>
              <a:t>) procesy = </a:t>
            </a:r>
            <a:r>
              <a:rPr lang="sk-SK" sz="1400" b="1" dirty="0"/>
              <a:t>procesy, ktoré vedú k vzniku pôdy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štúdiom </a:t>
            </a:r>
            <a:r>
              <a:rPr lang="sk-SK" sz="1400" b="1" dirty="0" err="1"/>
              <a:t>pôdotvorných</a:t>
            </a:r>
            <a:r>
              <a:rPr lang="sk-SK" sz="1400" b="1" dirty="0"/>
              <a:t> procesov </a:t>
            </a:r>
            <a:r>
              <a:rPr lang="sk-SK" sz="1400" dirty="0"/>
              <a:t>ako aj ich spolupôsobenia spolu so štúdiom vlastností pôdneho komplexu a klasifikáciou pôd sa </a:t>
            </a:r>
            <a:r>
              <a:rPr lang="sk-SK" sz="1400" b="1" dirty="0"/>
              <a:t>zaoberá pedológia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Hlavné </a:t>
            </a:r>
            <a:r>
              <a:rPr lang="sk-SK" sz="1400" b="1" dirty="0" err="1"/>
              <a:t>pedogenetické</a:t>
            </a:r>
            <a:r>
              <a:rPr lang="sk-SK" sz="1400" b="1" dirty="0"/>
              <a:t> procesy</a:t>
            </a:r>
            <a:r>
              <a:rPr lang="sk-SK" sz="1400" dirty="0"/>
              <a:t>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pt-BR" sz="1400" dirty="0"/>
              <a:t>Transformácia hornín na pôdne substráty</a:t>
            </a:r>
            <a:endParaRPr lang="sk-SK" sz="14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Akumulácia organickej hmoty, tvorba humusu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pt-BR" sz="1400" dirty="0"/>
              <a:t>Presun živín a minerálov v pôdnom profile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Hlavné faktory </a:t>
            </a:r>
            <a:r>
              <a:rPr lang="sk-SK" sz="1400" b="1" dirty="0" err="1"/>
              <a:t>pôdotvorných</a:t>
            </a:r>
            <a:r>
              <a:rPr lang="sk-SK" sz="1400" b="1" dirty="0"/>
              <a:t> procesov</a:t>
            </a:r>
            <a:r>
              <a:rPr lang="sk-SK" sz="1400" dirty="0"/>
              <a:t>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Klíma: Teplota, zrážky ovplyvňujú rýchlosť zvetrávania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Vegetácia: Zdroj organickej hmoty, ochrana pred eróziou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Georeliéf: Sklon a výška terénu ovplyvňujú hromadenie materiálu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Výsledkom </a:t>
            </a:r>
            <a:r>
              <a:rPr lang="sk-SK" sz="1400" dirty="0" err="1"/>
              <a:t>pôdotvorných</a:t>
            </a:r>
            <a:r>
              <a:rPr lang="sk-SK" sz="1400" dirty="0"/>
              <a:t> procesov je </a:t>
            </a:r>
            <a:r>
              <a:rPr lang="sk-SK" sz="1400" b="1" dirty="0"/>
              <a:t>široká škála pôdnych foriem a ich vlastností</a:t>
            </a:r>
          </a:p>
        </p:txBody>
      </p:sp>
      <p:pic>
        <p:nvPicPr>
          <p:cNvPr id="8" name="Picture 7" descr="A diagram of soil layers&#10;&#10;AI-generated content may be incorrect.">
            <a:extLst>
              <a:ext uri="{FF2B5EF4-FFF2-40B4-BE49-F238E27FC236}">
                <a16:creationId xmlns:a16="http://schemas.microsoft.com/office/drawing/2014/main" id="{34DC7F4C-CFA6-7664-5B06-152918A4E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799" y="2647950"/>
            <a:ext cx="5248275" cy="275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435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FB1EB-2C20-5B59-E1AA-A70E79F8F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CC85807-BEDB-C2B1-FEB1-DAF863D86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Vznik pôdy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2B637104-F3E2-D70D-E793-9FAE34AA94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515606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Vznik pôdy (</a:t>
            </a:r>
            <a:r>
              <a:rPr lang="sk-SK" sz="1200" b="1" dirty="0" err="1"/>
              <a:t>pôdotvorné</a:t>
            </a:r>
            <a:r>
              <a:rPr lang="sk-SK" sz="1200" b="1" dirty="0"/>
              <a:t> procesy):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Fyzikálne zvetrávanie: Rozpad hornín v dôsledku teplotných zmien, vetra a vody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Chemické zvetrávanie: Reakcie medzi minerálmi, vodou a kyselinami (napr. oxidácia, hydrolýza)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Biologické zvetrávanie: Činnosť organizmov (machy, lišajníky, mikroorganizmy)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Tvorba humusu: Rozklad organických zvyškov pôsobením mikroorganizmov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Význam pôdy: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základný výrobný prostriedok v poľnohospodárstve a lesníctve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ovplyvňuje hydrologické pomery – napomáha vytvárať zásoby podzemnej vody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spolu s rastlinstvom napomáha regenerácii ovzdušia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F9B22D-7333-329C-1E1E-1415A527349A}"/>
              </a:ext>
            </a:extLst>
          </p:cNvPr>
          <p:cNvSpPr txBox="1"/>
          <p:nvPr/>
        </p:nvSpPr>
        <p:spPr>
          <a:xfrm>
            <a:off x="5905500" y="111728"/>
            <a:ext cx="60980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dirty="0"/>
              <a:t>Doba v rokoch potrebná na vývoj niektorých typov pôd</a:t>
            </a:r>
          </a:p>
        </p:txBody>
      </p:sp>
      <p:pic>
        <p:nvPicPr>
          <p:cNvPr id="8" name="Obrázok 1">
            <a:extLst>
              <a:ext uri="{FF2B5EF4-FFF2-40B4-BE49-F238E27FC236}">
                <a16:creationId xmlns:a16="http://schemas.microsoft.com/office/drawing/2014/main" id="{F7820903-5CBE-969E-E89C-6779A932C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760" y="422595"/>
            <a:ext cx="6321240" cy="272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A diagram of soil formation&#10;&#10;AI-generated content may be incorrect.">
            <a:extLst>
              <a:ext uri="{FF2B5EF4-FFF2-40B4-BE49-F238E27FC236}">
                <a16:creationId xmlns:a16="http://schemas.microsoft.com/office/drawing/2014/main" id="{6180CB60-C2C9-1CE8-3EA9-E1BB3DF65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3301219"/>
            <a:ext cx="496062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11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E8F75-A685-4315-5075-33E1CE5CE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A3A6DB-2906-07AC-6F2E-18B42D938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Klasifikácia pôd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20C27110-A136-11A8-F718-CC8A39E3A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767994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Genetický prístup </a:t>
            </a:r>
            <a:r>
              <a:rPr lang="sk-SK" sz="1400" dirty="0"/>
              <a:t>- vychádzal z preferencie vplyvu prírodných podmienok (klímy, reliéfu, vegetácie...) pri vytváraní typu pôdy na danom mieste (ruská škola </a:t>
            </a:r>
            <a:r>
              <a:rPr lang="sk-SK" sz="1400" dirty="0" err="1"/>
              <a:t>Dokučajev</a:t>
            </a:r>
            <a:r>
              <a:rPr lang="sk-SK" sz="1400" dirty="0"/>
              <a:t>, </a:t>
            </a:r>
            <a:r>
              <a:rPr lang="sk-SK" sz="1400" dirty="0" err="1"/>
              <a:t>Gerasimov</a:t>
            </a:r>
            <a:r>
              <a:rPr lang="sk-SK" sz="1400" dirty="0"/>
              <a:t>, </a:t>
            </a:r>
            <a:r>
              <a:rPr lang="sk-SK" sz="1400" dirty="0" err="1"/>
              <a:t>Glazovskaja</a:t>
            </a:r>
            <a:r>
              <a:rPr lang="sk-SK" sz="1400" dirty="0"/>
              <a:t>...)</a:t>
            </a:r>
            <a:r>
              <a:rPr lang="sk-SK" sz="1400" b="1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Mapy svetového rozloženia pôd (FAO-UNESCO) však poukázali, že tieto zákonitosti neplatia vždy a rozloženie pôd je komplikované - niekedy sa nedá vysvetliť pôsobením dominantného prírodného faktora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Morfologický prístup </a:t>
            </a:r>
            <a:r>
              <a:rPr lang="sk-SK" sz="1400" dirty="0"/>
              <a:t>– vychádzajú len z morfologických (dominancia ílu, výskyt redukčných zón, vyzrážanie karbonátov, existencia antropogénnych artefaktov...) a </a:t>
            </a:r>
            <a:r>
              <a:rPr lang="sk-SK" sz="1400" dirty="0" err="1"/>
              <a:t>textúrnych</a:t>
            </a:r>
            <a:r>
              <a:rPr lang="sk-SK" sz="1400" dirty="0"/>
              <a:t> (</a:t>
            </a:r>
            <a:r>
              <a:rPr lang="sk-SK" sz="1400" dirty="0" err="1"/>
              <a:t>zrnitostných</a:t>
            </a:r>
            <a:r>
              <a:rPr lang="sk-SK" sz="1400" dirty="0"/>
              <a:t>) vlastností pôd </a:t>
            </a:r>
            <a:br>
              <a:rPr lang="sk-SK" sz="1400" dirty="0"/>
            </a:br>
            <a:r>
              <a:rPr lang="sk-SK" sz="1400" dirty="0"/>
              <a:t>- USDA </a:t>
            </a:r>
            <a:r>
              <a:rPr lang="sk-SK" sz="1400" dirty="0" err="1"/>
              <a:t>Soil</a:t>
            </a:r>
            <a:r>
              <a:rPr lang="sk-SK" sz="1400" dirty="0"/>
              <a:t> </a:t>
            </a:r>
            <a:r>
              <a:rPr lang="sk-SK" sz="1400" dirty="0" err="1"/>
              <a:t>Taxonomy</a:t>
            </a:r>
            <a:r>
              <a:rPr lang="sk-SK" sz="1400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opomína však význam </a:t>
            </a:r>
            <a:r>
              <a:rPr lang="sk-SK" sz="1400" dirty="0" err="1"/>
              <a:t>pôdotvorych</a:t>
            </a:r>
            <a:r>
              <a:rPr lang="sk-SK" sz="1400" dirty="0"/>
              <a:t> procesov pri vzniku, tvorbe a vývoji rôznorodých pôdnych štruktúr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Morfogenetický</a:t>
            </a:r>
            <a:r>
              <a:rPr lang="sk-SK" sz="1400" b="1" dirty="0"/>
              <a:t> prístup </a:t>
            </a:r>
            <a:r>
              <a:rPr lang="sk-SK" sz="1400" dirty="0"/>
              <a:t>- majú snahu využiť prednosti morfologických ukazovateľov spolu s významnými prejavmi </a:t>
            </a:r>
            <a:r>
              <a:rPr lang="sk-SK" sz="1400" dirty="0" err="1"/>
              <a:t>pôdotvorných</a:t>
            </a:r>
            <a:r>
              <a:rPr lang="sk-SK" sz="1400" dirty="0"/>
              <a:t> procesov (IUSS </a:t>
            </a:r>
            <a:r>
              <a:rPr lang="sk-SK" sz="1400" dirty="0" err="1"/>
              <a:t>Working</a:t>
            </a:r>
            <a:r>
              <a:rPr lang="sk-SK" sz="1400" dirty="0"/>
              <a:t> Group WRB, Slovenský klasifikačný systém)</a:t>
            </a:r>
          </a:p>
        </p:txBody>
      </p:sp>
      <p:pic>
        <p:nvPicPr>
          <p:cNvPr id="5" name="Picture 4" descr="A map of the world&#10;&#10;AI-generated content may be incorrect.">
            <a:extLst>
              <a:ext uri="{FF2B5EF4-FFF2-40B4-BE49-F238E27FC236}">
                <a16:creationId xmlns:a16="http://schemas.microsoft.com/office/drawing/2014/main" id="{CAAAE01F-AF84-B295-E977-318F01178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3"/>
          <a:stretch/>
        </p:blipFill>
        <p:spPr>
          <a:xfrm>
            <a:off x="8364059" y="929"/>
            <a:ext cx="3143823" cy="1934519"/>
          </a:xfrm>
          <a:prstGeom prst="rect">
            <a:avLst/>
          </a:prstGeom>
        </p:spPr>
      </p:pic>
      <p:pic>
        <p:nvPicPr>
          <p:cNvPr id="8" name="Picture 7" descr="A map of the czech republic&#10;&#10;AI-generated content may be incorrect.">
            <a:extLst>
              <a:ext uri="{FF2B5EF4-FFF2-40B4-BE49-F238E27FC236}">
                <a16:creationId xmlns:a16="http://schemas.microsoft.com/office/drawing/2014/main" id="{5DAD47E3-14D0-C31B-9F3F-D3283BC315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0580" y="2130634"/>
            <a:ext cx="3360420" cy="2169152"/>
          </a:xfrm>
          <a:prstGeom prst="rect">
            <a:avLst/>
          </a:prstGeom>
        </p:spPr>
      </p:pic>
      <p:sp>
        <p:nvSpPr>
          <p:cNvPr id="14" name="Zástupný objekt pre obsah 2">
            <a:extLst>
              <a:ext uri="{FF2B5EF4-FFF2-40B4-BE49-F238E27FC236}">
                <a16:creationId xmlns:a16="http://schemas.microsoft.com/office/drawing/2014/main" id="{FDE4B1A4-DEDB-481F-B13F-A908D93FCB3F}"/>
              </a:ext>
            </a:extLst>
          </p:cNvPr>
          <p:cNvSpPr txBox="1">
            <a:spLocks/>
          </p:cNvSpPr>
          <p:nvPr/>
        </p:nvSpPr>
        <p:spPr>
          <a:xfrm>
            <a:off x="7862819" y="4183380"/>
            <a:ext cx="4329181" cy="30308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Členenie pôd: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Pôdne typy</a:t>
            </a:r>
            <a:r>
              <a:rPr lang="sk-SK" sz="1000" dirty="0"/>
              <a:t> - Diagnostické horizonty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Skupiny pôd </a:t>
            </a:r>
            <a:r>
              <a:rPr lang="sk-SK" sz="1000" dirty="0"/>
              <a:t>- Dominantné </a:t>
            </a:r>
            <a:r>
              <a:rPr lang="sk-SK" sz="1000" dirty="0" err="1"/>
              <a:t>pôdotvorné</a:t>
            </a:r>
            <a:r>
              <a:rPr lang="sk-SK" sz="1000" dirty="0"/>
              <a:t> procesy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Pôdne druhy </a:t>
            </a:r>
            <a:r>
              <a:rPr lang="sk-SK" sz="1000" dirty="0"/>
              <a:t>- zastúpenie frakcií </a:t>
            </a:r>
            <a:r>
              <a:rPr lang="sk-SK" sz="1000" dirty="0" err="1"/>
              <a:t>jemnozeme</a:t>
            </a:r>
            <a:r>
              <a:rPr lang="sk-SK" sz="1000" dirty="0"/>
              <a:t> – piesku, prachu, ílu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 err="1"/>
              <a:t>Textúrne</a:t>
            </a:r>
            <a:r>
              <a:rPr lang="sk-SK" sz="1000" b="1" dirty="0"/>
              <a:t> triedy </a:t>
            </a:r>
            <a:r>
              <a:rPr lang="sk-SK" sz="1000" dirty="0"/>
              <a:t>– podľa obsahu </a:t>
            </a:r>
            <a:r>
              <a:rPr lang="sk-SK" sz="1000" dirty="0" err="1"/>
              <a:t>jemnozeme</a:t>
            </a:r>
            <a:r>
              <a:rPr lang="sk-SK" sz="1000" dirty="0"/>
              <a:t>, skeletu a organickej hmoty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 err="1"/>
              <a:t>Textúrne</a:t>
            </a:r>
            <a:r>
              <a:rPr lang="sk-SK" sz="1000" b="1" dirty="0"/>
              <a:t> skupiny pôd </a:t>
            </a:r>
            <a:r>
              <a:rPr lang="sk-SK" sz="1000" dirty="0"/>
              <a:t>- podľa prevládajúcich frakcií</a:t>
            </a:r>
          </a:p>
        </p:txBody>
      </p:sp>
    </p:spTree>
    <p:extLst>
      <p:ext uri="{BB962C8B-B14F-4D97-AF65-F5344CB8AC3E}">
        <p14:creationId xmlns:p14="http://schemas.microsoft.com/office/powerpoint/2010/main" val="3218838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C4D05-B3B5-D89E-8549-FB2B47CEE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1CC1FA-DC34-80BE-CBF0-5AFD25C48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69D8CE8-6556-4262-DA94-ACD002FFA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598170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Pedosféra</a:t>
            </a:r>
            <a:r>
              <a:rPr lang="sk-SK" sz="1400" dirty="0"/>
              <a:t> je najmladšou </a:t>
            </a:r>
            <a:r>
              <a:rPr lang="sk-SK" sz="1400" dirty="0" err="1"/>
              <a:t>fyzickogeografickou</a:t>
            </a:r>
            <a:r>
              <a:rPr lang="sk-SK" sz="1400" dirty="0"/>
              <a:t> sférou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Zem približne 4,6 mld. rokov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Živé organizmy 3,5 mld. rokov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Prvé pôdy </a:t>
            </a:r>
            <a:r>
              <a:rPr lang="sk-SK" sz="1400" dirty="0"/>
              <a:t>po osídlení pevniny rastlinami a živočíchmi približne </a:t>
            </a:r>
            <a:br>
              <a:rPr lang="sk-SK" sz="1400" dirty="0"/>
            </a:br>
            <a:r>
              <a:rPr lang="sk-SK" sz="1400" b="1" dirty="0"/>
              <a:t>pred 1,2 mld</a:t>
            </a:r>
            <a:r>
              <a:rPr lang="sk-SK" sz="1400" dirty="0"/>
              <a:t>. rokov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Mnoho </a:t>
            </a:r>
            <a:r>
              <a:rPr lang="sk-SK" sz="1400" b="1" dirty="0"/>
              <a:t>prvotných pôd </a:t>
            </a:r>
            <a:r>
              <a:rPr lang="sk-SK" sz="1400" dirty="0"/>
              <a:t>bolo v dôsledku geologickej činnosti </a:t>
            </a:r>
            <a:r>
              <a:rPr lang="sk-SK" sz="1400" b="1" dirty="0"/>
              <a:t>prekrytých</a:t>
            </a:r>
            <a:r>
              <a:rPr lang="sk-SK" sz="1400" dirty="0"/>
              <a:t> kontinentálnymi ale aj morskými </a:t>
            </a:r>
            <a:r>
              <a:rPr lang="sk-SK" sz="1400" b="1" dirty="0"/>
              <a:t>sedimentmi</a:t>
            </a:r>
            <a:r>
              <a:rPr lang="sk-SK" sz="1400" dirty="0"/>
              <a:t> a sopečnými </a:t>
            </a:r>
            <a:r>
              <a:rPr lang="sk-SK" sz="1400" b="1" dirty="0"/>
              <a:t>vyvrelinami</a:t>
            </a:r>
            <a:r>
              <a:rPr lang="sk-SK" sz="1400" dirty="0"/>
              <a:t> a pôdy boli likvidované </a:t>
            </a:r>
            <a:r>
              <a:rPr lang="sk-SK" sz="1400" b="1" dirty="0"/>
              <a:t>eróziou</a:t>
            </a:r>
            <a:r>
              <a:rPr lang="sk-SK" sz="1400" dirty="0"/>
              <a:t> a </a:t>
            </a:r>
            <a:r>
              <a:rPr lang="sk-SK" sz="1400" b="1" dirty="0" err="1"/>
              <a:t>orogénnymi</a:t>
            </a:r>
            <a:r>
              <a:rPr lang="sk-SK" sz="1400" dirty="0"/>
              <a:t> procesmi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Holopedogenéza</a:t>
            </a:r>
            <a:r>
              <a:rPr lang="sk-SK" sz="1400" dirty="0"/>
              <a:t> - historický celosvetový vývoj pôdy pozostávajúci zo štádií, ktoré sa prejavovali </a:t>
            </a:r>
            <a:r>
              <a:rPr lang="sk-SK" sz="1400" b="1" dirty="0"/>
              <a:t>rozdielnymi podmienkami </a:t>
            </a:r>
            <a:r>
              <a:rPr lang="sk-SK" sz="1400" dirty="0" err="1"/>
              <a:t>pôdotvorenia</a:t>
            </a:r>
            <a:r>
              <a:rPr lang="sk-SK" sz="1400" dirty="0"/>
              <a:t> ako aj dominanciou určitých </a:t>
            </a:r>
            <a:r>
              <a:rPr lang="sk-SK" sz="1400" b="1" dirty="0"/>
              <a:t>typických pôdnych predstaviteľov</a:t>
            </a:r>
          </a:p>
        </p:txBody>
      </p:sp>
      <p:pic>
        <p:nvPicPr>
          <p:cNvPr id="4" name="Picture 3" descr="A close-up of a diagram&#10;&#10;AI-generated content may be incorrect.">
            <a:extLst>
              <a:ext uri="{FF2B5EF4-FFF2-40B4-BE49-F238E27FC236}">
                <a16:creationId xmlns:a16="http://schemas.microsoft.com/office/drawing/2014/main" id="{7CF7F88F-8F32-B545-208A-3EDA70631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421" y="0"/>
            <a:ext cx="4472940" cy="679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92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739E1-56BF-0041-B9A9-898612AC8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014731-572B-75FE-A06A-EB310EFA8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Holopedogenéza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2BC6DCE6-FCCA-1E77-55E2-5E9022D40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767334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1. Štádium </a:t>
            </a:r>
            <a:r>
              <a:rPr lang="sk-SK" sz="1400" dirty="0"/>
              <a:t>- pred 1,2 miliardami rokov v </a:t>
            </a:r>
            <a:r>
              <a:rPr lang="sk-SK" sz="1400" dirty="0" err="1"/>
              <a:t>proterozoiku</a:t>
            </a:r>
            <a:r>
              <a:rPr lang="sk-SK" sz="1400" dirty="0"/>
              <a:t> - na pevnine (</a:t>
            </a:r>
            <a:r>
              <a:rPr lang="sk-SK" sz="1400" b="1" dirty="0"/>
              <a:t>charakter púšte</a:t>
            </a:r>
            <a:r>
              <a:rPr lang="sk-SK" sz="1400" dirty="0"/>
              <a:t>) sa vyskytovali oázy života len v tesnej blízkosti sladkovodných plôch (</a:t>
            </a:r>
            <a:r>
              <a:rPr lang="sk-SK" sz="1400" dirty="0" err="1"/>
              <a:t>prototrofické</a:t>
            </a:r>
            <a:r>
              <a:rPr lang="sk-SK" sz="1400" dirty="0"/>
              <a:t> baktérie) - v období pred silúrom bol najrozšírenejší </a:t>
            </a:r>
            <a:r>
              <a:rPr lang="sk-SK" sz="1400" b="1" dirty="0" err="1"/>
              <a:t>subhydrický</a:t>
            </a:r>
            <a:r>
              <a:rPr lang="sk-SK" sz="1400" b="1" dirty="0"/>
              <a:t> typ </a:t>
            </a:r>
            <a:r>
              <a:rPr lang="sk-SK" sz="1400" b="1" dirty="0" err="1"/>
              <a:t>pôdotvorného</a:t>
            </a:r>
            <a:r>
              <a:rPr lang="sk-SK" sz="1400" b="1" dirty="0"/>
              <a:t> procesu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2. Štádium - </a:t>
            </a:r>
            <a:r>
              <a:rPr lang="sk-SK" sz="1400" dirty="0"/>
              <a:t>začína v silúre približne pred 420 mil. rokov, končí v polovici permu - </a:t>
            </a:r>
            <a:r>
              <a:rPr lang="sk-SK" sz="1400" b="1" dirty="0"/>
              <a:t>prvé suchozemské rastliny</a:t>
            </a:r>
            <a:r>
              <a:rPr lang="sk-SK" sz="1400" dirty="0"/>
              <a:t>, okrem </a:t>
            </a:r>
            <a:r>
              <a:rPr lang="sk-SK" sz="1400" b="1" dirty="0" err="1"/>
              <a:t>hygromorfných</a:t>
            </a:r>
            <a:r>
              <a:rPr lang="sk-SK" sz="1400" b="1" dirty="0"/>
              <a:t> pôd typu glej, </a:t>
            </a:r>
            <a:r>
              <a:rPr lang="sk-SK" sz="1400" b="1" dirty="0" err="1"/>
              <a:t>pseudoglej</a:t>
            </a:r>
            <a:r>
              <a:rPr lang="sk-SK" sz="1400" b="1" dirty="0"/>
              <a:t> a </a:t>
            </a:r>
            <a:r>
              <a:rPr lang="sk-SK" sz="1400" b="1" dirty="0" err="1"/>
              <a:t>organozem</a:t>
            </a:r>
            <a:r>
              <a:rPr lang="sk-SK" sz="1400" b="1" dirty="0"/>
              <a:t> </a:t>
            </a:r>
            <a:r>
              <a:rPr lang="sk-SK" sz="1400" dirty="0"/>
              <a:t>vznikajú aj </a:t>
            </a:r>
            <a:r>
              <a:rPr lang="sk-SK" sz="1400" b="1" dirty="0" err="1"/>
              <a:t>kambizeme</a:t>
            </a:r>
            <a:r>
              <a:rPr lang="sk-SK" sz="1400" dirty="0"/>
              <a:t> a železité </a:t>
            </a:r>
            <a:r>
              <a:rPr lang="sk-SK" sz="1400" b="1" dirty="0" err="1"/>
              <a:t>ferralsoly</a:t>
            </a:r>
            <a:r>
              <a:rPr lang="sk-SK" sz="1400" dirty="0"/>
              <a:t> - Permských pôd je pomerne málo - </a:t>
            </a:r>
            <a:r>
              <a:rPr lang="sk-SK" sz="1400" b="1" dirty="0"/>
              <a:t>veľká časť pevniny stále púšťou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3. Štádium - </a:t>
            </a:r>
            <a:r>
              <a:rPr lang="sk-SK" sz="1400" dirty="0"/>
              <a:t>začalo v polovici permu - na pevninách prevládalo </a:t>
            </a:r>
            <a:r>
              <a:rPr lang="sk-SK" sz="1400" b="1" dirty="0"/>
              <a:t>chladnejšie a suchšie podnebie </a:t>
            </a:r>
            <a:r>
              <a:rPr lang="sk-SK" sz="1400" dirty="0"/>
              <a:t>- </a:t>
            </a:r>
            <a:r>
              <a:rPr lang="sk-SK" sz="1400" dirty="0" err="1"/>
              <a:t>plavúňovité</a:t>
            </a:r>
            <a:r>
              <a:rPr lang="sk-SK" sz="1400" dirty="0"/>
              <a:t> a </a:t>
            </a:r>
            <a:r>
              <a:rPr lang="sk-SK" sz="1400" dirty="0" err="1"/>
              <a:t>papraďovité</a:t>
            </a:r>
            <a:r>
              <a:rPr lang="sk-SK" sz="1400" dirty="0"/>
              <a:t> rastliny ustupujú nahosemenným ihličnatým drevinám, ktorých rozširovanie vrcholí v období jury, vytláčanie nahosemenných rastlín dokonalejšími krytosemennými rastlinami začalo na konci mezozoika. Rozšírili sa </a:t>
            </a:r>
            <a:r>
              <a:rPr lang="sk-SK" sz="1400" b="1" dirty="0" err="1"/>
              <a:t>kryogénne</a:t>
            </a:r>
            <a:r>
              <a:rPr lang="sk-SK" sz="1400" b="1" dirty="0"/>
              <a:t> pôdy</a:t>
            </a:r>
            <a:r>
              <a:rPr lang="sk-SK" sz="1400" dirty="0"/>
              <a:t>, v zriedkavejších vlhších a teplejších podmienkach </a:t>
            </a:r>
            <a:r>
              <a:rPr lang="sk-SK" sz="1400" b="1" dirty="0"/>
              <a:t>podzoly a </a:t>
            </a:r>
            <a:r>
              <a:rPr lang="sk-SK" sz="1400" b="1" dirty="0" err="1"/>
              <a:t>luvizeme</a:t>
            </a:r>
            <a:r>
              <a:rPr lang="sk-SK" sz="1400" dirty="0"/>
              <a:t>. Zasolené substráty, z ktorých sa vyvinuli pôdy typu </a:t>
            </a:r>
            <a:r>
              <a:rPr lang="sk-SK" sz="1400" b="1" dirty="0"/>
              <a:t>slanec a slanisko</a:t>
            </a:r>
            <a:r>
              <a:rPr lang="sk-SK" sz="1400" dirty="0"/>
              <a:t> začali osídľovať </a:t>
            </a:r>
            <a:r>
              <a:rPr lang="sk-SK" sz="1400" dirty="0" err="1"/>
              <a:t>slanomilné</a:t>
            </a:r>
            <a:r>
              <a:rPr lang="sk-SK" sz="1400" dirty="0"/>
              <a:t> rastliny...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0877C4-C5AE-2A65-D7FF-52EE7952C1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923"/>
          <a:stretch/>
        </p:blipFill>
        <p:spPr>
          <a:xfrm>
            <a:off x="8202623" y="0"/>
            <a:ext cx="3989378" cy="1762325"/>
          </a:xfrm>
          <a:prstGeom prst="rect">
            <a:avLst/>
          </a:prstGeom>
        </p:spPr>
      </p:pic>
      <p:pic>
        <p:nvPicPr>
          <p:cNvPr id="6" name="Picture 5" descr="A prehistoric landscape with trees and a volcano&#10;&#10;AI-generated content may be incorrect.">
            <a:extLst>
              <a:ext uri="{FF2B5EF4-FFF2-40B4-BE49-F238E27FC236}">
                <a16:creationId xmlns:a16="http://schemas.microsoft.com/office/drawing/2014/main" id="{BE432E20-3285-52B2-FA4D-562A08296A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621" y="4266257"/>
            <a:ext cx="3989379" cy="2613043"/>
          </a:xfrm>
          <a:prstGeom prst="rect">
            <a:avLst/>
          </a:prstGeom>
        </p:spPr>
      </p:pic>
      <p:pic>
        <p:nvPicPr>
          <p:cNvPr id="9" name="Picture 8" descr="A dinosaur with a long tail&#10;&#10;AI-generated content may be incorrect.">
            <a:extLst>
              <a:ext uri="{FF2B5EF4-FFF2-40B4-BE49-F238E27FC236}">
                <a16:creationId xmlns:a16="http://schemas.microsoft.com/office/drawing/2014/main" id="{D0152DD3-6005-C45B-3F93-5D732DA3FA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4" b="11055"/>
          <a:stretch/>
        </p:blipFill>
        <p:spPr>
          <a:xfrm>
            <a:off x="8202622" y="1762325"/>
            <a:ext cx="3989378" cy="252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451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FF1A8-29D3-D3C9-49B1-FA9F74A52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995F4F-B705-CD60-FB2C-BE30E6654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Holopedogenéza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CED6095-3A3E-605F-23BB-58997E690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810768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4. Štádium </a:t>
            </a:r>
            <a:r>
              <a:rPr lang="sk-SK" sz="1400" dirty="0"/>
              <a:t>- začalo v terciéri a trvalo približne 63 mil. rokov – vyvinuli sa nové druhy krytosemenných rastlín veľmi podobné dnešným druhom. V pomerne širokom pásme mierneho podnebia na kontinentoch severnej pologule rastú listnaté lesy. V Európe sa začala významne prejavovať diferenciácia prírodného prostredia, podmienená alpínskym a karpatským vrásnením. Masovo sa vyskytujú </a:t>
            </a:r>
            <a:r>
              <a:rPr lang="sk-SK" sz="1400" b="1" dirty="0"/>
              <a:t>takmer všetky súčasné typy pôd </a:t>
            </a:r>
            <a:r>
              <a:rPr lang="sk-SK" sz="1400" dirty="0"/>
              <a:t>(okrem černozemných a antropogénnych </a:t>
            </a:r>
            <a:r>
              <a:rPr lang="sk-SK" sz="1400" dirty="0" err="1"/>
              <a:t>taxónov</a:t>
            </a:r>
            <a:r>
              <a:rPr lang="sk-SK" sz="1400" dirty="0"/>
              <a:t> pôd)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5. Štádium - </a:t>
            </a:r>
            <a:r>
              <a:rPr lang="sk-SK" sz="1400" dirty="0"/>
              <a:t>začalo v kvartéri - pôdnu pokrývku tvoria </a:t>
            </a:r>
            <a:r>
              <a:rPr lang="sk-SK" sz="1400" b="1" dirty="0"/>
              <a:t>všetky súčasné typy pôd </a:t>
            </a:r>
            <a:r>
              <a:rPr lang="sk-SK" sz="1400" dirty="0"/>
              <a:t>(okrem antropogénne podmienených </a:t>
            </a:r>
            <a:r>
              <a:rPr lang="sk-SK" sz="1400" dirty="0" err="1"/>
              <a:t>taxónov</a:t>
            </a:r>
            <a:r>
              <a:rPr lang="sk-SK" sz="1400" dirty="0"/>
              <a:t>). K zmenám v rozšírení pôd významne prispievalo periodické striedanie ľadových a medziľadových dôb. V Európe v období glaciálov prevládalo </a:t>
            </a:r>
            <a:r>
              <a:rPr lang="sk-SK" sz="1400" b="1" dirty="0"/>
              <a:t>studené podnebie </a:t>
            </a:r>
            <a:r>
              <a:rPr lang="sk-SK" sz="1400" dirty="0"/>
              <a:t>s teplotou priemerne o 10 až 12 °C nižšou ako v súčasnosti. </a:t>
            </a:r>
            <a:r>
              <a:rPr lang="sk-SK" sz="1400" dirty="0" err="1"/>
              <a:t>Vpleistocéne</a:t>
            </a:r>
            <a:r>
              <a:rPr lang="sk-SK" sz="1400" dirty="0"/>
              <a:t> </a:t>
            </a:r>
            <a:r>
              <a:rPr lang="sk-SK" sz="1400" b="1" dirty="0"/>
              <a:t>v </a:t>
            </a:r>
            <a:r>
              <a:rPr lang="sk-SK" sz="1400" b="1" dirty="0" err="1"/>
              <a:t>interglaciáloch</a:t>
            </a:r>
            <a:r>
              <a:rPr lang="sk-SK" sz="1400" b="1" dirty="0"/>
              <a:t> </a:t>
            </a:r>
            <a:r>
              <a:rPr lang="sk-SK" sz="1400" dirty="0"/>
              <a:t>v strednej Európe začala na veľkých plochách rásť </a:t>
            </a:r>
            <a:r>
              <a:rPr lang="sk-SK" sz="1400" b="1" dirty="0"/>
              <a:t>stepná vegetácia</a:t>
            </a:r>
            <a:r>
              <a:rPr lang="sk-SK" sz="1400" dirty="0"/>
              <a:t>, ktorá </a:t>
            </a:r>
            <a:r>
              <a:rPr lang="sk-SK" sz="1400" b="1" dirty="0"/>
              <a:t>podmienila vznik černozemí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6. Štádium - </a:t>
            </a:r>
            <a:r>
              <a:rPr lang="sk-SK" sz="1400" dirty="0"/>
              <a:t>ľudia začali obrábaním pôdy ovplyvňovať </a:t>
            </a:r>
            <a:r>
              <a:rPr lang="sk-SK" sz="1400" dirty="0" err="1"/>
              <a:t>pedosféru</a:t>
            </a:r>
            <a:r>
              <a:rPr lang="sk-SK" sz="1400" dirty="0"/>
              <a:t> pred 10 tisíc rokmi. Spočiatku to bolo iba kyprenie pôdy potrebné kvôli pestovaniu vybraných rastlín. Neskôr sa k nemu pripojilo </a:t>
            </a:r>
            <a:r>
              <a:rPr lang="sk-SK" sz="1400" b="1" dirty="0"/>
              <a:t>hnojenie, vápnenie, odvodňovanie a zavlažovanie</a:t>
            </a:r>
            <a:r>
              <a:rPr lang="sk-SK" sz="1400" dirty="0"/>
              <a:t>. Dnes je vývoj </a:t>
            </a:r>
            <a:r>
              <a:rPr lang="sk-SK" sz="1400" dirty="0" err="1"/>
              <a:t>pedosféry</a:t>
            </a:r>
            <a:r>
              <a:rPr lang="sk-SK" sz="1400" dirty="0"/>
              <a:t> silno </a:t>
            </a:r>
            <a:r>
              <a:rPr lang="sk-SK" sz="1400" b="1" dirty="0"/>
              <a:t>ovplyvňovaný činnosťou človeka</a:t>
            </a:r>
            <a:r>
              <a:rPr lang="sk-SK" sz="1400" dirty="0"/>
              <a:t>, ktorý podmieňuje vznik </a:t>
            </a:r>
            <a:r>
              <a:rPr lang="sk-SK" sz="1400" b="1" dirty="0"/>
              <a:t>kultivačných</a:t>
            </a:r>
            <a:r>
              <a:rPr lang="sk-SK" sz="1400" dirty="0"/>
              <a:t> (</a:t>
            </a:r>
            <a:r>
              <a:rPr lang="sk-SK" sz="1400" dirty="0" err="1"/>
              <a:t>kultizem</a:t>
            </a:r>
            <a:r>
              <a:rPr lang="sk-SK" sz="1400" dirty="0"/>
              <a:t>, </a:t>
            </a:r>
            <a:r>
              <a:rPr lang="sk-SK" sz="1400" dirty="0" err="1"/>
              <a:t>hortizem</a:t>
            </a:r>
            <a:r>
              <a:rPr lang="sk-SK" sz="1400" dirty="0"/>
              <a:t>) a </a:t>
            </a:r>
            <a:r>
              <a:rPr lang="sk-SK" sz="1400" b="1" dirty="0" err="1"/>
              <a:t>technogénnych</a:t>
            </a:r>
            <a:r>
              <a:rPr lang="sk-SK" sz="1400" dirty="0"/>
              <a:t> (</a:t>
            </a:r>
            <a:r>
              <a:rPr lang="sk-SK" sz="1400" dirty="0" err="1"/>
              <a:t>antrozem</a:t>
            </a:r>
            <a:r>
              <a:rPr lang="sk-SK" sz="1400" dirty="0"/>
              <a:t>, </a:t>
            </a:r>
            <a:r>
              <a:rPr lang="sk-SK" sz="1400" dirty="0" err="1"/>
              <a:t>technozem</a:t>
            </a:r>
            <a:r>
              <a:rPr lang="sk-SK" sz="1400" dirty="0"/>
              <a:t>) typov pôd</a:t>
            </a:r>
          </a:p>
        </p:txBody>
      </p:sp>
      <p:pic>
        <p:nvPicPr>
          <p:cNvPr id="4" name="Picture 3" descr="A painting of a landscape with trees and mountains&#10;&#10;AI-generated content may be incorrect.">
            <a:extLst>
              <a:ext uri="{FF2B5EF4-FFF2-40B4-BE49-F238E27FC236}">
                <a16:creationId xmlns:a16="http://schemas.microsoft.com/office/drawing/2014/main" id="{B79699F9-3D2D-3F90-479A-1B59A69F04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827" y="-754380"/>
            <a:ext cx="3599173" cy="3223260"/>
          </a:xfrm>
          <a:prstGeom prst="rect">
            <a:avLst/>
          </a:prstGeom>
        </p:spPr>
      </p:pic>
      <p:pic>
        <p:nvPicPr>
          <p:cNvPr id="6" name="Picture 5" descr="A caveman in the mountains&#10;&#10;AI-generated content may be incorrect.">
            <a:extLst>
              <a:ext uri="{FF2B5EF4-FFF2-40B4-BE49-F238E27FC236}">
                <a16:creationId xmlns:a16="http://schemas.microsoft.com/office/drawing/2014/main" id="{014DB920-F378-94BE-5FEE-767A39E4ED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826" y="1844040"/>
            <a:ext cx="3599173" cy="2879338"/>
          </a:xfrm>
          <a:prstGeom prst="rect">
            <a:avLst/>
          </a:prstGeom>
        </p:spPr>
      </p:pic>
      <p:pic>
        <p:nvPicPr>
          <p:cNvPr id="9" name="Picture 8" descr="A green field with mountains in the background&#10;&#10;AI-generated content may be incorrect.">
            <a:extLst>
              <a:ext uri="{FF2B5EF4-FFF2-40B4-BE49-F238E27FC236}">
                <a16:creationId xmlns:a16="http://schemas.microsoft.com/office/drawing/2014/main" id="{9B2ACD7C-32BF-645C-03CF-6924437E41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825" y="4448296"/>
            <a:ext cx="3599174" cy="240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3122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F79DF-0710-E0ED-19DC-F242DB057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F3969A-C390-A70F-65BC-BCB5BAE4F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BC2D2C55-171B-A8C4-5F42-44958E272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402079"/>
            <a:ext cx="6383442" cy="534161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Hrúbka </a:t>
            </a:r>
            <a:r>
              <a:rPr lang="sk-SK" sz="1400" b="1" dirty="0" err="1"/>
              <a:t>pedosféry</a:t>
            </a:r>
            <a:r>
              <a:rPr lang="sk-SK" sz="1400" b="1" dirty="0"/>
              <a:t> (0,1 - 30 m) </a:t>
            </a:r>
            <a:r>
              <a:rPr lang="sk-SK" sz="1400" dirty="0"/>
              <a:t>je neporovnateľne menšia ako v prípade litosféry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Pri </a:t>
            </a:r>
            <a:r>
              <a:rPr lang="sk-SK" sz="1400" b="1" dirty="0"/>
              <a:t>pevných horninách </a:t>
            </a:r>
            <a:r>
              <a:rPr lang="sk-SK" sz="1400" dirty="0"/>
              <a:t>je hranica </a:t>
            </a:r>
            <a:r>
              <a:rPr lang="sk-SK" sz="1400" b="1" dirty="0"/>
              <a:t>ľahko definovateľná</a:t>
            </a:r>
            <a:r>
              <a:rPr lang="sk-SK" sz="1400" dirty="0"/>
              <a:t>: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rozhranie medzi pevnými blokmi horniny a </a:t>
            </a:r>
            <a:r>
              <a:rPr lang="sk-SK" sz="1400" dirty="0" err="1"/>
              <a:t>pôdotvorným</a:t>
            </a:r>
            <a:r>
              <a:rPr lang="sk-SK" sz="1400" dirty="0"/>
              <a:t> substrátom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Pri mocných </a:t>
            </a:r>
            <a:r>
              <a:rPr lang="sk-SK" sz="1400" b="1" dirty="0"/>
              <a:t>vrstvách sedimentov komplikovaná</a:t>
            </a:r>
            <a:r>
              <a:rPr lang="sk-SK" sz="1400" dirty="0"/>
              <a:t> hranica - v zmysle definície, ktorá hovorí, že pôda je oživená hornina, môžeme za túto hranicu považovať </a:t>
            </a:r>
            <a:r>
              <a:rPr lang="sk-SK" sz="1400" b="1" dirty="0"/>
              <a:t>zónu dosiahnuteľnú koreňmi rastlín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Pochované, fosílne pôdy a vrstvy organických látok</a:t>
            </a:r>
            <a:r>
              <a:rPr lang="sk-SK" sz="1400" dirty="0"/>
              <a:t>, ako sú rašelina alebo uhlie, </a:t>
            </a:r>
            <a:r>
              <a:rPr lang="sk-SK" sz="1400" b="1" dirty="0"/>
              <a:t>nie sú súčasťou </a:t>
            </a:r>
            <a:r>
              <a:rPr lang="sk-SK" sz="1400" b="1" dirty="0" err="1"/>
              <a:t>pedosféry</a:t>
            </a: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Hranica medzi hydrosférou a </a:t>
            </a:r>
            <a:r>
              <a:rPr lang="sk-SK" sz="1400" dirty="0" err="1"/>
              <a:t>pedosférou</a:t>
            </a:r>
            <a:r>
              <a:rPr lang="sk-SK" sz="1400" dirty="0"/>
              <a:t> taktiež nemusí byť vždy zreteľná - </a:t>
            </a:r>
            <a:r>
              <a:rPr lang="sk-SK" sz="1400" b="1" dirty="0"/>
              <a:t>kvapalná zložka pôdy je súčasťou hydrosféry</a:t>
            </a:r>
          </a:p>
        </p:txBody>
      </p:sp>
      <p:pic>
        <p:nvPicPr>
          <p:cNvPr id="4" name="Picture 3" descr="A diagram of soil layers&#10;&#10;AI-generated content may be incorrect.">
            <a:extLst>
              <a:ext uri="{FF2B5EF4-FFF2-40B4-BE49-F238E27FC236}">
                <a16:creationId xmlns:a16="http://schemas.microsoft.com/office/drawing/2014/main" id="{96A1551F-605F-858B-9E7D-9A0C1E862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740" y="0"/>
            <a:ext cx="3714750" cy="4284345"/>
          </a:xfrm>
          <a:prstGeom prst="rect">
            <a:avLst/>
          </a:prstGeom>
        </p:spPr>
      </p:pic>
      <p:pic>
        <p:nvPicPr>
          <p:cNvPr id="6" name="Picture 5" descr="A diagram of soil profile&#10;&#10;AI-generated content may be incorrect.">
            <a:extLst>
              <a:ext uri="{FF2B5EF4-FFF2-40B4-BE49-F238E27FC236}">
                <a16:creationId xmlns:a16="http://schemas.microsoft.com/office/drawing/2014/main" id="{6A6D9E12-52D1-9FC0-10D2-3ACCAE2B3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131" y="4656764"/>
            <a:ext cx="4704611" cy="192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17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CE471-6D21-F938-7785-9C8E776C9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 of a diagram of different types of soil&#10;&#10;AI-generated content may be incorrect.">
            <a:extLst>
              <a:ext uri="{FF2B5EF4-FFF2-40B4-BE49-F238E27FC236}">
                <a16:creationId xmlns:a16="http://schemas.microsoft.com/office/drawing/2014/main" id="{CF226F3C-A28B-F567-6F92-E1EF11B32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24" y="2120201"/>
            <a:ext cx="3957937" cy="398954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6C910EE-1DA7-B313-D2FA-DA6B3BAED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14ED298-3AC1-0D52-0588-C6919FD34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803148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Medzi jednotlivými </a:t>
            </a:r>
            <a:r>
              <a:rPr lang="sk-SK" sz="1400" b="1" dirty="0" err="1"/>
              <a:t>geosférami</a:t>
            </a:r>
            <a:r>
              <a:rPr lang="sk-SK" sz="1400" b="1" dirty="0"/>
              <a:t> Zeme </a:t>
            </a:r>
            <a:r>
              <a:rPr lang="sk-SK" sz="1400" dirty="0"/>
              <a:t>prebieha </a:t>
            </a:r>
            <a:r>
              <a:rPr lang="sk-SK" sz="1400" b="1" dirty="0"/>
              <a:t>neustála výmena látok</a:t>
            </a:r>
            <a:r>
              <a:rPr lang="sk-SK" sz="1400" dirty="0"/>
              <a:t>, </a:t>
            </a:r>
            <a:br>
              <a:rPr lang="sk-SK" sz="1400" dirty="0"/>
            </a:br>
            <a:r>
              <a:rPr lang="sk-SK" sz="1400" b="1" dirty="0"/>
              <a:t>energie</a:t>
            </a:r>
            <a:r>
              <a:rPr lang="sk-SK" sz="1400" dirty="0"/>
              <a:t> a </a:t>
            </a:r>
            <a:r>
              <a:rPr lang="sk-SK" sz="1400" b="1" dirty="0"/>
              <a:t>informácie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Osobitný význam pre život na Zemi má výmena látok a energie medzi </a:t>
            </a:r>
            <a:r>
              <a:rPr lang="sk-SK" sz="1400" dirty="0" err="1"/>
              <a:t>pedosférou</a:t>
            </a:r>
            <a:r>
              <a:rPr lang="sk-SK" sz="1400" dirty="0"/>
              <a:t> a biosférou - </a:t>
            </a:r>
            <a:r>
              <a:rPr lang="sk-SK" sz="1400" b="1" dirty="0" err="1"/>
              <a:t>pedosféra</a:t>
            </a:r>
            <a:r>
              <a:rPr lang="sk-SK" sz="1400" b="1" dirty="0"/>
              <a:t> poskytuje rastlinám živiny - biosféra </a:t>
            </a:r>
            <a:r>
              <a:rPr lang="sk-SK" sz="1400" dirty="0"/>
              <a:t>to vracia v podobe </a:t>
            </a:r>
            <a:r>
              <a:rPr lang="sk-SK" sz="1400" b="1" dirty="0"/>
              <a:t>hromadenia organických látok a humusu</a:t>
            </a:r>
            <a:r>
              <a:rPr lang="sk-SK" sz="1400" dirty="0"/>
              <a:t>, prostredníctvom ktorých sa v pôde vo forme uhlíka </a:t>
            </a:r>
            <a:r>
              <a:rPr lang="sk-SK" sz="1400" b="1" dirty="0"/>
              <a:t>akumuluje slnečná energia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Geosféry</a:t>
            </a:r>
            <a:r>
              <a:rPr lang="sk-SK" sz="1400" dirty="0"/>
              <a:t> v spolupôsobení človeka vplývajú na pôdu a zase naopak samotná </a:t>
            </a:r>
            <a:br>
              <a:rPr lang="sk-SK" sz="1400" dirty="0"/>
            </a:br>
            <a:r>
              <a:rPr lang="sk-SK" sz="1400" dirty="0"/>
              <a:t>pôda prostredníctvom spätnej väzby vplýva na tieto </a:t>
            </a:r>
            <a:r>
              <a:rPr lang="sk-SK" sz="1400" dirty="0" err="1"/>
              <a:t>geosféry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Ambíciou </a:t>
            </a:r>
            <a:r>
              <a:rPr lang="sk-SK" sz="1400" b="1" dirty="0" err="1"/>
              <a:t>pedogeografie</a:t>
            </a:r>
            <a:r>
              <a:rPr lang="sk-SK" sz="1400" b="1" dirty="0"/>
              <a:t> </a:t>
            </a:r>
            <a:r>
              <a:rPr lang="sk-SK" sz="1400" dirty="0"/>
              <a:t>je </a:t>
            </a:r>
            <a:r>
              <a:rPr lang="sk-SK" sz="1400" b="1" dirty="0"/>
              <a:t>opísať</a:t>
            </a:r>
            <a:r>
              <a:rPr lang="sk-SK" sz="1400" dirty="0"/>
              <a:t> široké spektrum </a:t>
            </a:r>
            <a:r>
              <a:rPr lang="sk-SK" sz="1400" b="1" dirty="0"/>
              <a:t>vzťahov medzi pôdou </a:t>
            </a:r>
            <a:br>
              <a:rPr lang="sk-SK" sz="1400" b="1" dirty="0"/>
            </a:br>
            <a:r>
              <a:rPr lang="sk-SK" sz="1400" b="1" dirty="0"/>
              <a:t>a ostatnými </a:t>
            </a:r>
            <a:r>
              <a:rPr lang="sk-SK" sz="1400" b="1" dirty="0" err="1"/>
              <a:t>geosférami</a:t>
            </a:r>
            <a:r>
              <a:rPr lang="sk-SK" sz="1400" dirty="0"/>
              <a:t>, prípadne, v závislosti od dosiahnutého stupňa vývoja jednotlivých </a:t>
            </a:r>
            <a:r>
              <a:rPr lang="sk-SK" sz="1400" dirty="0" err="1"/>
              <a:t>geovedných</a:t>
            </a:r>
            <a:r>
              <a:rPr lang="sk-SK" sz="1400" dirty="0"/>
              <a:t> disciplín, </a:t>
            </a:r>
            <a:r>
              <a:rPr lang="sk-SK" sz="1400" b="1" dirty="0"/>
              <a:t>tieto vzťahy formalizovať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Pedosféra</a:t>
            </a:r>
            <a:r>
              <a:rPr lang="sk-SK" sz="1400" b="1" dirty="0"/>
              <a:t> plní aj ďalšie významné úlohy</a:t>
            </a:r>
            <a:r>
              <a:rPr lang="sk-SK" sz="1400" dirty="0"/>
              <a:t>: akumuluje vodu a živiny, púta a asanuje škodliviny, transformuje a premieňa chemické látky, umožňuje udržiavať génovú rezervu rastlín a mikroorganizmov, zabezpečuje pohyb plynov, vody, vo vode rozpustných solí a tak napomáha procesom, ktoré sú súčasťou veľkého a malého kolobehu látok v prírode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3926635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E9BB8-7AF1-BD4C-01EC-4B7C81A55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920F8C3-9052-5D3B-B258-898250FD3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Funkcie </a:t>
            </a:r>
            <a:r>
              <a:rPr lang="sk-SK" sz="3200" b="1" dirty="0" err="1"/>
              <a:t>pedosféry</a:t>
            </a:r>
            <a:endParaRPr lang="sk-SK" sz="3200" b="1" dirty="0"/>
          </a:p>
        </p:txBody>
      </p:sp>
      <p:pic>
        <p:nvPicPr>
          <p:cNvPr id="5" name="Obrázok 1">
            <a:extLst>
              <a:ext uri="{FF2B5EF4-FFF2-40B4-BE49-F238E27FC236}">
                <a16:creationId xmlns:a16="http://schemas.microsoft.com/office/drawing/2014/main" id="{73643EA5-1027-4758-2D59-23D7BBF67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75" y="1645920"/>
            <a:ext cx="599592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Zástupný objekt pre obsah 2">
            <a:extLst>
              <a:ext uri="{FF2B5EF4-FFF2-40B4-BE49-F238E27FC236}">
                <a16:creationId xmlns:a16="http://schemas.microsoft.com/office/drawing/2014/main" id="{148EEA72-34ED-4C5B-F3EC-F1F603315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161" y="1204165"/>
            <a:ext cx="5961914" cy="538045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Pôdy plnia celý rad funkcií: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Ekologické</a:t>
            </a:r>
            <a:r>
              <a:rPr lang="sk-SK" sz="1200" dirty="0"/>
              <a:t> (environmentálne) a </a:t>
            </a:r>
            <a:r>
              <a:rPr lang="sk-SK" sz="1200" b="1" dirty="0" err="1"/>
              <a:t>socio</a:t>
            </a:r>
            <a:r>
              <a:rPr lang="sk-SK" sz="1200" b="1" dirty="0"/>
              <a:t>-ekonomické</a:t>
            </a:r>
            <a:r>
              <a:rPr lang="sk-SK" sz="1200" dirty="0"/>
              <a:t> (</a:t>
            </a:r>
            <a:r>
              <a:rPr lang="sk-SK" sz="1200" dirty="0" err="1"/>
              <a:t>Bedrna</a:t>
            </a:r>
            <a:r>
              <a:rPr lang="sk-SK" sz="1200" dirty="0"/>
              <a:t> 2002)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Funkcie </a:t>
            </a:r>
            <a:r>
              <a:rPr lang="sk-SK" sz="1200" b="1" dirty="0"/>
              <a:t>prostredia života </a:t>
            </a:r>
            <a:r>
              <a:rPr lang="sk-SK" sz="1200" dirty="0"/>
              <a:t>(</a:t>
            </a:r>
            <a:r>
              <a:rPr lang="sk-SK" sz="1200" dirty="0" err="1"/>
              <a:t>habitatu</a:t>
            </a:r>
            <a:r>
              <a:rPr lang="sk-SK" sz="1200" dirty="0"/>
              <a:t>), </a:t>
            </a:r>
            <a:r>
              <a:rPr lang="sk-SK" sz="1200" b="1" dirty="0"/>
              <a:t>Regulačné</a:t>
            </a:r>
            <a:r>
              <a:rPr lang="sk-SK" sz="1200" dirty="0"/>
              <a:t>, </a:t>
            </a:r>
            <a:r>
              <a:rPr lang="sk-SK" sz="1200" b="1" dirty="0" err="1"/>
              <a:t>Utilizačné</a:t>
            </a:r>
            <a:r>
              <a:rPr lang="sk-SK" sz="1200" dirty="0"/>
              <a:t> (produkčná, nosná a informačná) a </a:t>
            </a:r>
            <a:r>
              <a:rPr lang="sk-SK" sz="1200" b="1" dirty="0"/>
              <a:t>kultúrne</a:t>
            </a:r>
            <a:r>
              <a:rPr lang="sk-SK" sz="1200" dirty="0"/>
              <a:t> funkcie (</a:t>
            </a:r>
            <a:r>
              <a:rPr lang="sk-SK" sz="1200" dirty="0" err="1"/>
              <a:t>Blum</a:t>
            </a:r>
            <a:r>
              <a:rPr lang="sk-SK" sz="1200" dirty="0"/>
              <a:t> 2005)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Ekologické funkcie - </a:t>
            </a:r>
            <a:r>
              <a:rPr lang="sk-SK" sz="1200" dirty="0"/>
              <a:t>Filtrácia a uchovávanie vody, Podpora biologickej diverzity.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Produkčné funkcie - </a:t>
            </a:r>
            <a:r>
              <a:rPr lang="sk-SK" sz="1200" dirty="0"/>
              <a:t>Poľnohospodárska a lesnícka produkcia, Zabezpečenie potravinových zdrojov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Informačná funkcia - </a:t>
            </a:r>
            <a:r>
              <a:rPr lang="sk-SK" sz="1200" dirty="0"/>
              <a:t>Historické záznamy o zmenách prostredia a ľudskej činnosti</a:t>
            </a:r>
            <a:br>
              <a:rPr lang="sk-SK" sz="1200" dirty="0"/>
            </a:br>
            <a:endParaRPr lang="sk-SK" sz="12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Ohrozenie pôdy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pl-PL" sz="1200" dirty="0"/>
              <a:t>Erózia, strata organickej hmoty, zasolenie, kontaminácia</a:t>
            </a:r>
            <a:endParaRPr lang="sk-SK" sz="12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Dôsledky - znížená úrodnosť a biodiverzita, zhoršená kvalita </a:t>
            </a:r>
            <a:br>
              <a:rPr lang="sk-SK" sz="1200" dirty="0"/>
            </a:br>
            <a:r>
              <a:rPr lang="sk-SK" sz="1200" dirty="0"/>
              <a:t>vody a vzduchu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Prevencia - zachovanie vegetačného krytu, racionálne využívanie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</p:spTree>
    <p:extLst>
      <p:ext uri="{BB962C8B-B14F-4D97-AF65-F5344CB8AC3E}">
        <p14:creationId xmlns:p14="http://schemas.microsoft.com/office/powerpoint/2010/main" val="4121527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7">
            <a:extLst>
              <a:ext uri="{FF2B5EF4-FFF2-40B4-BE49-F238E27FC236}">
                <a16:creationId xmlns:a16="http://schemas.microsoft.com/office/drawing/2014/main" id="{052BEFF1-896C-45B1-B02C-96A6A1BC38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36">
            <a:extLst>
              <a:ext uri="{FF2B5EF4-FFF2-40B4-BE49-F238E27FC236}">
                <a16:creationId xmlns:a16="http://schemas.microsoft.com/office/drawing/2014/main" id="{BB237A14-61B1-4C00-A670-5D8D68A866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44637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11">
            <a:extLst>
              <a:ext uri="{FF2B5EF4-FFF2-40B4-BE49-F238E27FC236}">
                <a16:creationId xmlns:a16="http://schemas.microsoft.com/office/drawing/2014/main" id="{8598F259-6F54-47A3-8D13-1603D786A3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13">
            <a:extLst>
              <a:ext uri="{FF2B5EF4-FFF2-40B4-BE49-F238E27FC236}">
                <a16:creationId xmlns:a16="http://schemas.microsoft.com/office/drawing/2014/main" id="{0BA768A8-4FED-4ED8-9E46-6BE72188EC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D1C6FE2-AA41-1F05-A3B5-AFAB64EE0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1645920"/>
            <a:ext cx="3522879" cy="4470821"/>
          </a:xfrm>
        </p:spPr>
        <p:txBody>
          <a:bodyPr>
            <a:normAutofit/>
          </a:bodyPr>
          <a:lstStyle/>
          <a:p>
            <a:pPr algn="r"/>
            <a:r>
              <a:rPr lang="sk-SK" sz="4800" b="1" dirty="0">
                <a:solidFill>
                  <a:srgbClr val="FFFFFF"/>
                </a:solidFill>
              </a:rPr>
              <a:t>Obsah predmetu</a:t>
            </a:r>
          </a:p>
        </p:txBody>
      </p:sp>
      <p:sp>
        <p:nvSpPr>
          <p:cNvPr id="30" name="Zástupný objekt pre obsah 2">
            <a:extLst>
              <a:ext uri="{FF2B5EF4-FFF2-40B4-BE49-F238E27FC236}">
                <a16:creationId xmlns:a16="http://schemas.microsoft.com/office/drawing/2014/main" id="{6E0A6CB8-4026-FA4C-08FD-1415ADE1D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4109" y="1645920"/>
            <a:ext cx="5919503" cy="4470821"/>
          </a:xfrm>
        </p:spPr>
        <p:txBody>
          <a:bodyPr>
            <a:norm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sk-SK" dirty="0"/>
              <a:t>Týždenne 3P/1C – 6 kreditov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sk-SK" dirty="0"/>
              <a:t>6 Prednášok a cvičení z </a:t>
            </a:r>
            <a:r>
              <a:rPr lang="sk-SK" dirty="0" err="1"/>
              <a:t>Pedosféry</a:t>
            </a:r>
            <a:endParaRPr lang="sk-SK" dirty="0"/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sk-SK" dirty="0"/>
              <a:t>6 Prednášok a cvičení z Biosféry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sk-SK" dirty="0"/>
              <a:t>Vyučujúci:</a:t>
            </a:r>
          </a:p>
          <a:p>
            <a:pPr lvl="1">
              <a:buClr>
                <a:schemeClr val="accent1">
                  <a:lumMod val="75000"/>
                </a:schemeClr>
              </a:buClr>
            </a:pPr>
            <a:r>
              <a:rPr lang="sk-SK" dirty="0"/>
              <a:t> Prednášky </a:t>
            </a:r>
            <a:r>
              <a:rPr lang="sk-SK" dirty="0" err="1"/>
              <a:t>Pedosféra</a:t>
            </a:r>
            <a:r>
              <a:rPr lang="sk-SK" dirty="0"/>
              <a:t> (Šupinský)</a:t>
            </a:r>
          </a:p>
          <a:p>
            <a:pPr lvl="1">
              <a:buClr>
                <a:schemeClr val="accent1">
                  <a:lumMod val="75000"/>
                </a:schemeClr>
              </a:buClr>
            </a:pPr>
            <a:r>
              <a:rPr lang="sk-SK" dirty="0"/>
              <a:t> Prednášky Biosféra (</a:t>
            </a:r>
            <a:r>
              <a:rPr lang="sk-SK" dirty="0" err="1"/>
              <a:t>Gessert</a:t>
            </a:r>
            <a:r>
              <a:rPr lang="sk-SK" dirty="0"/>
              <a:t>)</a:t>
            </a:r>
          </a:p>
          <a:p>
            <a:pPr lvl="1">
              <a:buClr>
                <a:schemeClr val="accent1">
                  <a:lumMod val="75000"/>
                </a:schemeClr>
              </a:buClr>
            </a:pPr>
            <a:r>
              <a:rPr lang="sk-SK" dirty="0"/>
              <a:t> Cvičenia (</a:t>
            </a:r>
            <a:r>
              <a:rPr lang="sk-SK" dirty="0" err="1"/>
              <a:t>Uhrin</a:t>
            </a:r>
            <a:r>
              <a:rPr lang="sk-SK" dirty="0"/>
              <a:t>)</a:t>
            </a:r>
          </a:p>
          <a:p>
            <a:pPr marL="457200" lvl="1" indent="0">
              <a:buClr>
                <a:schemeClr val="accent1">
                  <a:lumMod val="75000"/>
                </a:schemeClr>
              </a:buClr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2707571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CDF3E-29CF-4D66-D37B-E2FD660D5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AACFEE-8153-BBEC-76A5-D5139566A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16C2192-00B8-29F1-E714-8622A24F20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682752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Systémový prístup </a:t>
            </a:r>
            <a:r>
              <a:rPr lang="sk-SK" sz="1400" dirty="0"/>
              <a:t>umožňuje komplexne opísať vzájomné pôsobenie </a:t>
            </a:r>
            <a:r>
              <a:rPr lang="sk-SK" sz="1400" dirty="0" err="1"/>
              <a:t>pedosféry</a:t>
            </a:r>
            <a:r>
              <a:rPr lang="sk-SK" sz="1400" dirty="0"/>
              <a:t> a ostatných </a:t>
            </a:r>
            <a:r>
              <a:rPr lang="sk-SK" sz="1400" dirty="0" err="1"/>
              <a:t>geosfér</a:t>
            </a:r>
            <a:r>
              <a:rPr lang="sk-SK" sz="1400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Geografická/krajinná sféra </a:t>
            </a:r>
            <a:r>
              <a:rPr lang="sk-SK" sz="1400" dirty="0"/>
              <a:t>je zložitý dynamický, priestorovo organizovaný celoplanetárny komplex, ktorý na najnižšej rozlišovacej úrovni pozostáva z </a:t>
            </a:r>
            <a:r>
              <a:rPr lang="sk-SK" sz="1400" b="1" dirty="0"/>
              <a:t>FG sféry </a:t>
            </a:r>
            <a:r>
              <a:rPr lang="sk-SK" sz="1400" dirty="0"/>
              <a:t>(prírodná časť krajinnej sféry) </a:t>
            </a:r>
            <a:br>
              <a:rPr lang="sk-SK" sz="1400" dirty="0"/>
            </a:br>
            <a:r>
              <a:rPr lang="sk-SK" sz="1400" dirty="0"/>
              <a:t>a z </a:t>
            </a:r>
            <a:r>
              <a:rPr lang="sk-SK" sz="1400" b="1" dirty="0"/>
              <a:t>HG sféry </a:t>
            </a:r>
            <a:r>
              <a:rPr lang="sk-SK" sz="1400" dirty="0"/>
              <a:t>tvorenej ľudskou spoločnosťou s jej priestorovou aktivitou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Abiotické </a:t>
            </a:r>
            <a:r>
              <a:rPr lang="sk-SK" sz="1400" dirty="0" err="1"/>
              <a:t>geosféry</a:t>
            </a:r>
            <a:r>
              <a:rPr lang="sk-SK" sz="1400" dirty="0"/>
              <a:t> = atmosféra, hydrosféra a litosféra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Abioticko-biotická </a:t>
            </a:r>
            <a:r>
              <a:rPr lang="sk-SK" sz="1400" dirty="0" err="1"/>
              <a:t>geosféra</a:t>
            </a:r>
            <a:r>
              <a:rPr lang="sk-SK" sz="1400" dirty="0"/>
              <a:t> = </a:t>
            </a:r>
            <a:r>
              <a:rPr lang="sk-SK" sz="1400" dirty="0" err="1"/>
              <a:t>pedosféra</a:t>
            </a:r>
            <a:r>
              <a:rPr lang="sk-SK" sz="1400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Biotická </a:t>
            </a:r>
            <a:r>
              <a:rPr lang="sk-SK" sz="1400" dirty="0" err="1"/>
              <a:t>geosféra</a:t>
            </a:r>
            <a:r>
              <a:rPr lang="sk-SK" sz="1400" dirty="0"/>
              <a:t> = biosféra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 dôsledku interakcie </a:t>
            </a:r>
            <a:r>
              <a:rPr lang="sk-SK" sz="1400" dirty="0" err="1"/>
              <a:t>geosfér</a:t>
            </a:r>
            <a:r>
              <a:rPr lang="sk-SK" sz="1400" dirty="0"/>
              <a:t> dochádza v oblasti ich vzájomného prieniku k procesom, ktoré sú typické iba pre túto oblasť a sú charakterizované špecifickým obehom látok, energie a informácie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Fyzickogeografická</a:t>
            </a:r>
            <a:r>
              <a:rPr lang="sk-SK" sz="1400" dirty="0"/>
              <a:t> sféra, tvorí </a:t>
            </a:r>
            <a:r>
              <a:rPr lang="sk-SK" sz="1400" b="1" dirty="0"/>
              <a:t>základné materiálne prostredie človeka</a:t>
            </a:r>
            <a:r>
              <a:rPr lang="sk-SK" sz="1400" dirty="0"/>
              <a:t>, </a:t>
            </a:r>
            <a:br>
              <a:rPr lang="sk-SK" sz="1400" dirty="0"/>
            </a:br>
            <a:r>
              <a:rPr lang="sk-SK" sz="1400" dirty="0"/>
              <a:t>v ktorom ľudská spoločnosť realizuje svoje priestorové aktivity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1FE3B-E88E-5D8B-2C05-9DB35BF381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8363"/>
          <a:stretch/>
        </p:blipFill>
        <p:spPr>
          <a:xfrm>
            <a:off x="6895370" y="1930290"/>
            <a:ext cx="5079941" cy="338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21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067EA-783B-A581-1D41-8C911167F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26CD5BD-08DA-B7FC-4E62-6849D52A5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AC15F33-5A7A-616D-CEF9-7954F8CF4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640842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Pedosféra</a:t>
            </a:r>
            <a:r>
              <a:rPr lang="sk-SK" sz="1400" dirty="0"/>
              <a:t> ako subsystém </a:t>
            </a:r>
            <a:r>
              <a:rPr lang="sk-SK" sz="1400" dirty="0" err="1"/>
              <a:t>fyzickogeografickej</a:t>
            </a:r>
            <a:r>
              <a:rPr lang="sk-SK" sz="1400" dirty="0"/>
              <a:t> sféry </a:t>
            </a:r>
            <a:r>
              <a:rPr lang="sk-SK" sz="1400" b="1" dirty="0"/>
              <a:t>je ovplyvňovaná</a:t>
            </a:r>
            <a:r>
              <a:rPr lang="sk-SK" sz="1400" dirty="0"/>
              <a:t>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okolím geografickej sféry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aktivitami HG sféry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ďalšími subsystémami systému FG sféry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Dôsledkom je </a:t>
            </a:r>
            <a:r>
              <a:rPr lang="sk-SK" sz="1400" b="1" dirty="0"/>
              <a:t>diferenciácia </a:t>
            </a:r>
            <a:r>
              <a:rPr lang="sk-SK" sz="1400" b="1" dirty="0" err="1"/>
              <a:t>pedosféry</a:t>
            </a:r>
            <a:r>
              <a:rPr lang="sk-SK" sz="1400" b="1" dirty="0"/>
              <a:t> - </a:t>
            </a:r>
            <a:r>
              <a:rPr lang="sk-SK" sz="1400" dirty="0"/>
              <a:t>vznik charakteristických foriem pôd, ktoré sa viditeľnými alebo merateľnými znakmi odlišujú od iných pôd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Konkrétne stavy </a:t>
            </a:r>
            <a:r>
              <a:rPr lang="sk-SK" sz="1400" dirty="0"/>
              <a:t>jednotlivých čiastkových </a:t>
            </a:r>
            <a:r>
              <a:rPr lang="sk-SK" sz="1400" dirty="0" err="1"/>
              <a:t>geosfér</a:t>
            </a:r>
            <a:r>
              <a:rPr lang="sk-SK" sz="1400" dirty="0"/>
              <a:t> </a:t>
            </a:r>
            <a:r>
              <a:rPr lang="sk-SK" sz="1400" b="1" dirty="0"/>
              <a:t>na danom mieste </a:t>
            </a:r>
            <a:r>
              <a:rPr lang="sk-SK" sz="1400" dirty="0"/>
              <a:t>sú príčinou danej intenzity pôsobenia jednotlivých </a:t>
            </a:r>
            <a:r>
              <a:rPr lang="sk-SK" sz="1400" b="1" dirty="0" err="1"/>
              <a:t>pôdotvorných</a:t>
            </a:r>
            <a:r>
              <a:rPr lang="sk-SK" sz="1400" b="1" dirty="0"/>
              <a:t> procesov</a:t>
            </a:r>
            <a:r>
              <a:rPr lang="sk-SK" sz="1400" dirty="0"/>
              <a:t>, čo vedie v danom časovom úseku k </a:t>
            </a:r>
            <a:r>
              <a:rPr lang="sk-SK" sz="1400" b="1" dirty="0"/>
              <a:t>vzniku danej pôdnej formy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Geografické podmienky </a:t>
            </a:r>
            <a:r>
              <a:rPr lang="sk-SK" sz="1400" dirty="0"/>
              <a:t>sa však v závislosti od hodnôt jednotlivých stavových veličín krajinnej sféry </a:t>
            </a:r>
            <a:r>
              <a:rPr lang="sk-SK" sz="1400" b="1" dirty="0"/>
              <a:t>môžu v priestore meniť </a:t>
            </a:r>
            <a:r>
              <a:rPr lang="sk-SK" sz="1400" dirty="0"/>
              <a:t>= </a:t>
            </a:r>
            <a:r>
              <a:rPr lang="sk-SK" sz="1400" b="1" dirty="0"/>
              <a:t>príčina priestorovej diferenciácie pôdnej pokrývky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8EEDAF-488A-9FA0-228D-2B0D121E57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8363"/>
          <a:stretch/>
        </p:blipFill>
        <p:spPr>
          <a:xfrm>
            <a:off x="6895370" y="1930290"/>
            <a:ext cx="5079941" cy="338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232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41267-5D8F-00C9-5D12-D672442F5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8889CD-876E-882D-6BF2-291228050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BBC1819-9DE0-47DC-713C-87968190B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604266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Zákonitosti priestorovej diferenciácie </a:t>
            </a:r>
            <a:r>
              <a:rPr lang="sk-SK" sz="1400" dirty="0"/>
              <a:t>jednotlivých </a:t>
            </a:r>
            <a:r>
              <a:rPr lang="sk-SK" sz="1400" b="1" dirty="0"/>
              <a:t>zložiek FG sféry </a:t>
            </a:r>
            <a:br>
              <a:rPr lang="sk-SK" sz="1400" b="1" dirty="0"/>
            </a:br>
            <a:r>
              <a:rPr lang="sk-SK" sz="1400" dirty="0"/>
              <a:t>sa teda musia zákonite prejaviť i v </a:t>
            </a:r>
            <a:r>
              <a:rPr lang="sk-SK" sz="1400" b="1" dirty="0"/>
              <a:t>priestorovej diferenciácii pôdnej pokrývky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Poznanie týchto zákonitosti a pochopenie ich vplyvu </a:t>
            </a:r>
            <a:r>
              <a:rPr lang="sk-SK" sz="1400" dirty="0"/>
              <a:t>na diferenciáciu pôdnej pokrývky je </a:t>
            </a:r>
            <a:r>
              <a:rPr lang="sk-SK" sz="1400" b="1" dirty="0"/>
              <a:t>náplňou štúdia </a:t>
            </a:r>
            <a:r>
              <a:rPr lang="sk-SK" sz="1400" b="1" dirty="0" err="1"/>
              <a:t>pedogeografie</a:t>
            </a:r>
            <a:r>
              <a:rPr lang="sk-SK" sz="1400" b="1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Pôdna forma = charakteristika krajiny</a:t>
            </a:r>
            <a:r>
              <a:rPr lang="sk-SK" sz="1400" dirty="0"/>
              <a:t> - vďaka zmapovaným jednotlivým formám pôd by sme mali byť </a:t>
            </a:r>
            <a:r>
              <a:rPr lang="sk-SK" sz="1400" b="1" dirty="0"/>
              <a:t>schopní dedukovať vlastnosti zložiek ďalších čiastkových </a:t>
            </a:r>
            <a:r>
              <a:rPr lang="sk-SK" sz="1400" b="1" dirty="0" err="1"/>
              <a:t>geosfér</a:t>
            </a:r>
            <a:r>
              <a:rPr lang="sk-SK" sz="1400" b="1" dirty="0"/>
              <a:t> </a:t>
            </a:r>
            <a:r>
              <a:rPr lang="sk-SK" sz="1400" dirty="0"/>
              <a:t>resp. ak poznáme stavy jednotlivých zložiek </a:t>
            </a:r>
            <a:r>
              <a:rPr lang="sk-SK" sz="1400" dirty="0" err="1"/>
              <a:t>ostaných</a:t>
            </a:r>
            <a:r>
              <a:rPr lang="sk-SK" sz="1400" dirty="0"/>
              <a:t> čiastkových </a:t>
            </a:r>
            <a:r>
              <a:rPr lang="sk-SK" sz="1400" dirty="0" err="1"/>
              <a:t>geosfér</a:t>
            </a:r>
            <a:r>
              <a:rPr lang="sk-SK" sz="1400" dirty="0"/>
              <a:t>, mali by sme byť viac či menej schopní určiť vlastnosti pôdnej pokrývky na danom mieste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Vymedzenie je značne závislé od kvality a komplexnosti nahromadených poznatkov o jednotlivých čiastkových </a:t>
            </a:r>
            <a:r>
              <a:rPr lang="sk-SK" sz="1400" dirty="0" err="1"/>
              <a:t>geosférach</a:t>
            </a:r>
            <a:r>
              <a:rPr lang="sk-SK" sz="1400" dirty="0"/>
              <a:t> na jednej strane alebo o pôde na strane druhej, a to nielen v danom čase, ale aj v minulosti</a:t>
            </a:r>
          </a:p>
        </p:txBody>
      </p:sp>
      <p:pic>
        <p:nvPicPr>
          <p:cNvPr id="4" name="Picture 3" descr="A map of europe with soil and soil&#10;&#10;AI-generated content may be incorrect.">
            <a:extLst>
              <a:ext uri="{FF2B5EF4-FFF2-40B4-BE49-F238E27FC236}">
                <a16:creationId xmlns:a16="http://schemas.microsoft.com/office/drawing/2014/main" id="{8B782165-35DD-E60D-ADAA-EFC305244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623" y="0"/>
            <a:ext cx="3268438" cy="3352019"/>
          </a:xfrm>
          <a:prstGeom prst="rect">
            <a:avLst/>
          </a:prstGeom>
        </p:spPr>
      </p:pic>
      <p:pic>
        <p:nvPicPr>
          <p:cNvPr id="6" name="Picture 5" descr="A map of europe with different colored areas&#10;&#10;AI-generated content may be incorrect.">
            <a:extLst>
              <a:ext uri="{FF2B5EF4-FFF2-40B4-BE49-F238E27FC236}">
                <a16:creationId xmlns:a16="http://schemas.microsoft.com/office/drawing/2014/main" id="{FE18DF6A-1F82-0423-7D6D-0F812F703F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782" y="3429000"/>
            <a:ext cx="4770120" cy="337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439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9945B-338E-FBFC-907E-73CFC1F9A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6C71C4-4519-BEA6-1902-8400276C7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Zloženie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D6F83C52-4D5D-E30E-2533-CFD8C08A2A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570470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Pôda sa skladá z neživej a živej zložky – korene rastlín, pôdny </a:t>
            </a:r>
            <a:r>
              <a:rPr lang="sk-SK" sz="1200" dirty="0" err="1"/>
              <a:t>edafón</a:t>
            </a:r>
            <a:r>
              <a:rPr lang="sk-SK" sz="1200" dirty="0"/>
              <a:t> = pôdne organizmy (baktérie, plesne, huby, červy, hlodavce,...)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neživá zložka je tvorená anorganickou a organickou časťou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Anorganickú časť tvorí pevný (minerálne a horninové časti), kvapalný (pôdna voda) a plynný (pôdny vzduch) podiel. Pôdna voda a pôdny vzduch sú vo voľných priestoroch – pôdnych póroch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Organickú časť tvorí humus – vzniká premenou odumretých rastlín a živočíchov, veľkú časť humusu tvorí uhlík a dusík, ovplyvňuje úrodnosť pôdy</a:t>
            </a:r>
          </a:p>
        </p:txBody>
      </p:sp>
      <p:graphicFrame>
        <p:nvGraphicFramePr>
          <p:cNvPr id="3" name="Group 35">
            <a:extLst>
              <a:ext uri="{FF2B5EF4-FFF2-40B4-BE49-F238E27FC236}">
                <a16:creationId xmlns:a16="http://schemas.microsoft.com/office/drawing/2014/main" id="{CBAD10E0-E544-53CB-2749-BA0BCDE1FA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7587812"/>
              </p:ext>
            </p:extLst>
          </p:nvPr>
        </p:nvGraphicFramePr>
        <p:xfrm>
          <a:off x="727805" y="4388323"/>
          <a:ext cx="8351837" cy="1982787"/>
        </p:xfrm>
        <a:graphic>
          <a:graphicData uri="http://schemas.openxmlformats.org/drawingml/2006/table">
            <a:tbl>
              <a:tblPr/>
              <a:tblGrid>
                <a:gridCol w="342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94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3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04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364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Neživá zložka</a:t>
                      </a:r>
                      <a:endParaRPr kumimoji="0" lang="sk-SK" altLang="sk-SK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Živá zložka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73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6715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0239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3414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17986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2558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27130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1702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sk-SK" altLang="sk-SK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6715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0239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3414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17986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2558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27130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1702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sk-SK" altLang="sk-SK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6715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0239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3414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17986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2558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27130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1702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sk-SK" altLang="sk-SK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6715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0239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3414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17986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2558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27130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1702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sk-SK" altLang="sk-SK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6715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0239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3414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17986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2558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27130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1702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sk-SK" altLang="sk-SK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8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Pevný podiel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Kvapalný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Plynný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humus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biomasa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82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Anorganická zložka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Organická zložka</a:t>
                      </a:r>
                      <a:endParaRPr kumimoji="0" lang="sk-SK" altLang="sk-SK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47920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C26D29-533A-3868-49F0-5CF18C430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163EE4-21F0-D242-69CC-10E9F0F02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Vznik pôdy a jej vlastnosti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FEDFFF4-1B18-D167-D106-568172CFC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570470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Vývoj pôdy je dlhodobý proces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Pôdotvorný</a:t>
            </a:r>
            <a:r>
              <a:rPr lang="sk-SK" sz="1200" b="1" dirty="0"/>
              <a:t> činiteľ </a:t>
            </a:r>
            <a:r>
              <a:rPr lang="sk-SK" sz="1200" dirty="0"/>
              <a:t>– je všetko to, čo pôsobí na vznik, vývoj, vlastnosti a rozšírenie pôd (materská hornina, klíma, georeliéf, živé organizmy, podzemná voda, človek)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Pôdotvorný</a:t>
            </a:r>
            <a:r>
              <a:rPr lang="sk-SK" sz="1200" b="1" dirty="0"/>
              <a:t> proces </a:t>
            </a:r>
            <a:r>
              <a:rPr lang="sk-SK" sz="1200" dirty="0"/>
              <a:t>– vzniká pôsobením </a:t>
            </a:r>
            <a:r>
              <a:rPr lang="sk-SK" sz="1200" dirty="0" err="1"/>
              <a:t>pôdotvorných</a:t>
            </a:r>
            <a:r>
              <a:rPr lang="sk-SK" sz="1200" dirty="0"/>
              <a:t> činiteľov – je to súbor fyzikálnych, chemických a biologických javov, kt. prebiehajú v pôde (dochádza k rozkladu látok, premiestňovaniu a vzniku nových látok)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Pôdne horizonty </a:t>
            </a:r>
            <a:r>
              <a:rPr lang="sk-SK" sz="1200" dirty="0"/>
              <a:t>– vrstvy, vytvorené </a:t>
            </a:r>
            <a:r>
              <a:rPr lang="sk-SK" sz="1200" dirty="0" err="1"/>
              <a:t>pôdotvorným</a:t>
            </a:r>
            <a:r>
              <a:rPr lang="sk-SK" sz="1200" dirty="0"/>
              <a:t> procesom, odlišujú sa farbou a vlastnosťami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Pôdny profil </a:t>
            </a:r>
            <a:r>
              <a:rPr lang="sk-SK" sz="1200" dirty="0"/>
              <a:t>– kolmý rez pôdou (asi 120 - 150 cm), môžeme na ňom sledovať pôdne horizonty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Pôdny typ </a:t>
            </a:r>
            <a:r>
              <a:rPr lang="sk-SK" sz="1200" dirty="0"/>
              <a:t>– určitý pôdny typ je veľká skupina pôd, kt. vznikli pôsobením približne rovnakej kombinácie </a:t>
            </a:r>
            <a:r>
              <a:rPr lang="sk-SK" sz="1200" dirty="0" err="1"/>
              <a:t>pôdotvorných</a:t>
            </a:r>
            <a:r>
              <a:rPr lang="sk-SK" sz="1200" dirty="0"/>
              <a:t> činiteľov</a:t>
            </a:r>
          </a:p>
        </p:txBody>
      </p:sp>
    </p:spTree>
    <p:extLst>
      <p:ext uri="{BB962C8B-B14F-4D97-AF65-F5344CB8AC3E}">
        <p14:creationId xmlns:p14="http://schemas.microsoft.com/office/powerpoint/2010/main" val="4198634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E2647-2A94-EC06-8401-687D24FD5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3FEEE7-F02C-EAC0-2925-97C99A126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Pôdotvorné procesy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82D74C4-5C9E-F9B9-8147-F15F59878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8727989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Pôda</a:t>
            </a:r>
            <a:r>
              <a:rPr lang="sk-SK" sz="1400" dirty="0"/>
              <a:t> je výsledkom premien minerálnych zložiek pri vzájomnom pôsobení klimatických (zrážky, teplota), biologických (vegetácia, živočíchy, mikroorganizmy) a krajinných faktorov (reliéf), ktoré v určitom časovom meradle rezultujú vo vytvorení pôdy. Hovoríme im </a:t>
            </a:r>
            <a:r>
              <a:rPr lang="sk-SK" sz="1400" b="1" dirty="0" err="1"/>
              <a:t>pôdotvorné</a:t>
            </a:r>
            <a:r>
              <a:rPr lang="sk-SK" sz="1400" b="1" dirty="0"/>
              <a:t> faktory</a:t>
            </a:r>
            <a:r>
              <a:rPr lang="sk-SK" sz="1400" dirty="0"/>
              <a:t>, kedy P= f(k, o, r, m, t)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Pôdotvorné</a:t>
            </a:r>
            <a:r>
              <a:rPr lang="sk-SK" sz="1400" b="1" dirty="0"/>
              <a:t> </a:t>
            </a:r>
            <a:r>
              <a:rPr lang="sk-SK" sz="1400" b="1" dirty="0" err="1"/>
              <a:t>procey</a:t>
            </a:r>
            <a:r>
              <a:rPr lang="sk-SK" sz="1400" b="1" dirty="0"/>
              <a:t> </a:t>
            </a:r>
            <a:r>
              <a:rPr lang="sk-SK" sz="1400" dirty="0"/>
              <a:t>- súbor procesov a nimi podmienené typy zmien a reakcií, ktoré sa môžu vyskytnúť pri premene materských hornín (materiálov) na pôdu - sú kombináciou vplyvov fyzikálnych, chemických, biologických a antropogénnych procesov na </a:t>
            </a:r>
            <a:r>
              <a:rPr lang="sk-SK" sz="1400" dirty="0" err="1"/>
              <a:t>pôdotvorný</a:t>
            </a:r>
            <a:r>
              <a:rPr lang="sk-SK" sz="1400" dirty="0"/>
              <a:t> substrát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Tieto procesy zahrňujú </a:t>
            </a:r>
            <a:r>
              <a:rPr lang="sk-SK" sz="1400" b="1" dirty="0"/>
              <a:t>prínos a odnos</a:t>
            </a:r>
            <a:r>
              <a:rPr lang="sk-SK" sz="1400" dirty="0"/>
              <a:t>, </a:t>
            </a:r>
            <a:r>
              <a:rPr lang="sk-SK" sz="1400" b="1" dirty="0"/>
              <a:t>premeny a premiestňovanie </a:t>
            </a:r>
            <a:r>
              <a:rPr lang="sk-SK" sz="1400" dirty="0"/>
              <a:t>látok (</a:t>
            </a:r>
            <a:r>
              <a:rPr lang="sk-SK" sz="1400" dirty="0" err="1"/>
              <a:t>Simonson</a:t>
            </a:r>
            <a:r>
              <a:rPr lang="sk-SK" sz="1400" dirty="0"/>
              <a:t>, 1959).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Biologické procesy a zvetrávanie postupne s hĺbkou vyznievajú a spodné horizonty sa povahou viac a viac približujú materským horninám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Zvetrávaním hornín sa produkujú </a:t>
            </a:r>
            <a:r>
              <a:rPr lang="sk-SK" sz="1400" dirty="0" err="1"/>
              <a:t>pôdotvorné</a:t>
            </a:r>
            <a:r>
              <a:rPr lang="sk-SK" sz="1400" dirty="0"/>
              <a:t> substráty, ktoré obsahujú sekundárne zložky.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Zložky, ktoré sú rozdielne rozpustné vo vode sa pohybujú vertikálne v profile, alebo laterálne, samotným účinkom vody alebo aktivitou organizmov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Výsledkom toho je vznik pôdneho profilu, ktorý sa vyznačuje prítomnosťou určitých vertikálne členených pôdnych horizontov (vrstiev).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0688F4-F112-4CAC-031C-087D99AA0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0432" y="1867122"/>
            <a:ext cx="3171568" cy="156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122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1550A-F560-714D-7549-73D631254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8A9CE4-FB2A-B89D-665A-BD0374537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Vznik pôd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5B1A3D96-A989-B7BC-4D0D-C8D38BF96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2068571"/>
            <a:ext cx="9605319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Vznik pôdy je spojený s rozpadom a rozkladom hornín pri zvetrávaní: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1. mechanické zvetrávanie hornín </a:t>
            </a:r>
            <a:r>
              <a:rPr lang="sk-SK" sz="1600" dirty="0"/>
              <a:t>– prebieha hlavne pôsobením klimatických činiteľov (teplotné zmeny)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2. chemické zvetrávanie </a:t>
            </a:r>
            <a:r>
              <a:rPr lang="sk-SK" sz="1600" dirty="0"/>
              <a:t>– prebieha medzi pôdnymi časticami, pôdnou vodou a slabými kyselinami – dochádza tu pomocou chemických reakcií k vzniku nových látok v pôde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3. biologické zvetrávanie </a:t>
            </a:r>
            <a:r>
              <a:rPr lang="sk-SK" sz="1600" dirty="0"/>
              <a:t>– pôsobením živých organizmov – rozkladajú, rozpúšťajú, premiešavajú pôdu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 err="1"/>
              <a:t>Pôdotvorné</a:t>
            </a:r>
            <a:r>
              <a:rPr lang="sk-SK" sz="1600" dirty="0"/>
              <a:t> faktory sa pri určitom uplatnení procesov </a:t>
            </a:r>
            <a:br>
              <a:rPr lang="sk-SK" sz="1600" dirty="0"/>
            </a:br>
            <a:r>
              <a:rPr lang="sk-SK" sz="1600" dirty="0"/>
              <a:t>odrážajú v atribútoch pôdy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124CF906-A0FF-A3AB-CA72-8212EEB01BA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61017" y="86584"/>
            <a:ext cx="8069965" cy="1981987"/>
            <a:chOff x="2197" y="1848"/>
            <a:chExt cx="7200" cy="1728"/>
          </a:xfrm>
        </p:grpSpPr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C551E5FF-DA7C-5A37-C882-EC4A9ADA49F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197" y="1848"/>
              <a:ext cx="7200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sk-SK" altLang="sk-SK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Rectangle 6">
              <a:extLst>
                <a:ext uri="{FF2B5EF4-FFF2-40B4-BE49-F238E27FC236}">
                  <a16:creationId xmlns:a16="http://schemas.microsoft.com/office/drawing/2014/main" id="{548B492A-CAC8-A242-6DD2-27280910E4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2856"/>
              <a:ext cx="1130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200">
                  <a:solidFill>
                    <a:schemeClr val="tx1"/>
                  </a:solidFill>
                  <a:latin typeface="Arial Black" panose="020B0A04020102020204" pitchFamily="34" charset="0"/>
                </a:rPr>
                <a:t>pôdotvorné</a:t>
              </a: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  činitele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2633C41-5835-5B57-0E88-97978004D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0" y="2856"/>
              <a:ext cx="1129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pôdotvorý </a:t>
              </a:r>
              <a:b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</a:b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proces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C75EEC3-C8F1-EB74-3E04-B2179DD6E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" y="2856"/>
              <a:ext cx="1131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pôdne </a:t>
              </a:r>
              <a:b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</a:b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horizonty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5AB218C-4C1D-08A4-CCF7-3DDFBBA1A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" y="2856"/>
              <a:ext cx="1131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pôdny profil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92B02A8-FCDF-2B77-0BCF-D8A89BDD3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5" y="2856"/>
              <a:ext cx="1131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pôdny</a:t>
              </a:r>
              <a:b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</a:b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typ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2A8D143-FAFC-C368-BABA-E2702BDB2B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" y="1992"/>
              <a:ext cx="1129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400" dirty="0">
                  <a:solidFill>
                    <a:schemeClr val="tx1"/>
                  </a:solidFill>
                  <a:latin typeface="Arial Black" panose="020B0A04020102020204" pitchFamily="34" charset="0"/>
                </a:rPr>
                <a:t>PÔDA</a:t>
              </a:r>
            </a:p>
          </p:txBody>
        </p:sp>
        <p:sp>
          <p:nvSpPr>
            <p:cNvPr id="13" name="Line 12">
              <a:extLst>
                <a:ext uri="{FF2B5EF4-FFF2-40B4-BE49-F238E27FC236}">
                  <a16:creationId xmlns:a16="http://schemas.microsoft.com/office/drawing/2014/main" id="{80E0F0A6-F7B5-D5D9-2415-9FFB482F53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3" y="2712"/>
              <a:ext cx="564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14" name="Line 13">
              <a:extLst>
                <a:ext uri="{FF2B5EF4-FFF2-40B4-BE49-F238E27FC236}">
                  <a16:creationId xmlns:a16="http://schemas.microsoft.com/office/drawing/2014/main" id="{99BE1B49-48D9-C95D-D765-125E0552B8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15" y="2712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15" name="Line 14">
              <a:extLst>
                <a:ext uri="{FF2B5EF4-FFF2-40B4-BE49-F238E27FC236}">
                  <a16:creationId xmlns:a16="http://schemas.microsoft.com/office/drawing/2014/main" id="{06738FEE-C840-395C-C1B9-C080FC22C2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3" y="2712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16" name="Line 15">
              <a:extLst>
                <a:ext uri="{FF2B5EF4-FFF2-40B4-BE49-F238E27FC236}">
                  <a16:creationId xmlns:a16="http://schemas.microsoft.com/office/drawing/2014/main" id="{76C708F1-F640-D5A5-FE9C-66EF2E7891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38" y="2712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17" name="Line 16">
              <a:extLst>
                <a:ext uri="{FF2B5EF4-FFF2-40B4-BE49-F238E27FC236}">
                  <a16:creationId xmlns:a16="http://schemas.microsoft.com/office/drawing/2014/main" id="{087C0B57-3961-CD9E-16EF-51BE0B33A3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50" y="2712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6770FC98-705F-CBF4-EAE8-662C4830FD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26" y="2568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</p:grpSp>
      <p:pic>
        <p:nvPicPr>
          <p:cNvPr id="19" name="Obrázok 1">
            <a:extLst>
              <a:ext uri="{FF2B5EF4-FFF2-40B4-BE49-F238E27FC236}">
                <a16:creationId xmlns:a16="http://schemas.microsoft.com/office/drawing/2014/main" id="{DF87F1F9-D270-790C-640A-2B6D20197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092" y="4970841"/>
            <a:ext cx="6001265" cy="187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7926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A8AB09-242F-24AC-E7C9-39784CD62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1AA7D1-E42D-0761-4D75-7AF2DAF96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Vplyv atmosféry - zrážky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3AFECF4D-1A18-6220-431B-A15AF695D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544595"/>
            <a:ext cx="6992665" cy="534492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Vplyv atmosféry a jej vlastných meteorologických javov na procesy, ktoré prebiehajú pri tvorbe a vývoji pôdy je podstatný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Predovšetkým ide o </a:t>
            </a:r>
            <a:r>
              <a:rPr lang="sk-SK" sz="1400" b="1" dirty="0"/>
              <a:t>množstvo zrážok</a:t>
            </a:r>
            <a:r>
              <a:rPr lang="sk-SK" sz="1400" dirty="0"/>
              <a:t>, ktoré sa dostáva na pôdu a ich rozdelenie počas roka a výpar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Humídnejšie</a:t>
            </a:r>
            <a:r>
              <a:rPr lang="sk-SK" sz="1400" b="1" dirty="0"/>
              <a:t> prostredie </a:t>
            </a:r>
            <a:r>
              <a:rPr lang="sk-SK" sz="1400" dirty="0"/>
              <a:t>spojené s nadbytkom vody najvýraznejšie ovplyvňuje preplachovanie pôdneho profilu vodou – </a:t>
            </a:r>
            <a:r>
              <a:rPr lang="sk-SK" sz="1400" b="1" dirty="0"/>
              <a:t>rozpúšťanie, hydrolýzu </a:t>
            </a:r>
            <a:r>
              <a:rPr lang="sk-SK" sz="1400" dirty="0"/>
              <a:t>(rozklad) a </a:t>
            </a:r>
            <a:r>
              <a:rPr lang="sk-SK" sz="1400" b="1" dirty="0" err="1"/>
              <a:t>translokáciu</a:t>
            </a:r>
            <a:r>
              <a:rPr lang="sk-SK" sz="1400" dirty="0"/>
              <a:t> (premiestňovanie) látok v pôde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Prebytok vody zapríčiňuje presun látok v smere tiaže, ochudobňovanie vrchných vrstiev, či vymývanie rozpustených solí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Ľahko rozpustné soli boli u nás počas holocénu vo väčšine vymyté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Pôdny roztok pôd humídnych oblastí býva zriedený a kyslý - chemické zvetrávanie a tvorba ílu je intenzívnejšia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pic>
        <p:nvPicPr>
          <p:cNvPr id="4" name="Picture 4" descr="teplota-ily">
            <a:extLst>
              <a:ext uri="{FF2B5EF4-FFF2-40B4-BE49-F238E27FC236}">
                <a16:creationId xmlns:a16="http://schemas.microsoft.com/office/drawing/2014/main" id="{F99CC2BE-0BD8-EB3C-A847-23CC1A3D4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073" y="1839120"/>
            <a:ext cx="4904927" cy="4079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35716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8326C-6D0C-78A0-DE47-99EDC8346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F6BA5E-16A4-800C-122D-46C75CACB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Vplyv atmosféry - zrážky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63104CE5-B8F7-B3B2-0343-1CE03B56E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544595"/>
            <a:ext cx="6659033" cy="534492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Arídnejšie</a:t>
            </a:r>
            <a:r>
              <a:rPr lang="sk-SK" sz="1400" dirty="0"/>
              <a:t> podnebie s nedostatkom vody má za následok hromadenie látok, ktoré vznikli chemickými zvetrávacími procesmi v pôde, alebo boli privedené z podložných vrstiev kapilárnym prívodom pri výpare vody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Pôdne vrstvy sú nedostatočne preplachované a ľahko rozpustené soli sa v nich hromadia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Pôdny roztok pôd týchto oblastí býva koncentrovanejší, neutrálny až zásaditý, chemické zvetrávanie a tvorba ílu je spomalená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Výskyt zasolených a slaných pôd u nás je viac podmienený zlou drenážou pôd (alebo aj petrograficky), než </a:t>
            </a:r>
            <a:r>
              <a:rPr lang="sk-SK" sz="1400" dirty="0" err="1"/>
              <a:t>ariditou</a:t>
            </a:r>
            <a:r>
              <a:rPr lang="sk-SK" sz="1400" dirty="0"/>
              <a:t> klímy. </a:t>
            </a:r>
          </a:p>
        </p:txBody>
      </p:sp>
      <p:pic>
        <p:nvPicPr>
          <p:cNvPr id="3" name="Picture 4" descr="ph">
            <a:extLst>
              <a:ext uri="{FF2B5EF4-FFF2-40B4-BE49-F238E27FC236}">
                <a16:creationId xmlns:a16="http://schemas.microsoft.com/office/drawing/2014/main" id="{84B6FA59-77C3-D7F7-780C-2058CE7DD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062" y="815762"/>
            <a:ext cx="4960938" cy="230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klima-profily">
            <a:extLst>
              <a:ext uri="{FF2B5EF4-FFF2-40B4-BE49-F238E27FC236}">
                <a16:creationId xmlns:a16="http://schemas.microsoft.com/office/drawing/2014/main" id="{C3E6E405-4A4B-9855-4C81-66D310652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198" y="3490202"/>
            <a:ext cx="4957802" cy="3116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6050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E363C-0EA3-E7CA-E22A-706858979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10EB12-CA69-78F8-6981-A006BF80B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Vplyv slnečného žiarenia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AC0572E-60F9-ABB3-673A-19DFED901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235676"/>
            <a:ext cx="11107465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Tepelný režim je súhrn javov spojených s preberaním, pohybom a odovzdávaním tepla v pôde Hlavným zdrojom tepla je slnečné žiarenie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Zahrievanie pôdy či výmena tepla s ovzduším závisí od </a:t>
            </a:r>
            <a:r>
              <a:rPr lang="sk-SK" sz="1400" dirty="0" err="1"/>
              <a:t>mimopôdnych</a:t>
            </a:r>
            <a:r>
              <a:rPr lang="sk-SK" sz="1400" dirty="0"/>
              <a:t> a </a:t>
            </a:r>
            <a:r>
              <a:rPr lang="sk-SK" sz="1400" dirty="0" err="1"/>
              <a:t>vnútropôdnych</a:t>
            </a:r>
            <a:r>
              <a:rPr lang="sk-SK" sz="1400" dirty="0"/>
              <a:t> činiteľov a okolností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Mimopôdne</a:t>
            </a:r>
            <a:r>
              <a:rPr lang="sk-SK" sz="1400" dirty="0"/>
              <a:t> činitele: intenzita žiarenia, uhol dopadu slnečných lúčov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Vnútropôdne</a:t>
            </a:r>
            <a:r>
              <a:rPr lang="sk-SK" sz="1400" dirty="0"/>
              <a:t> činitele: </a:t>
            </a:r>
            <a:r>
              <a:rPr lang="sk-SK" sz="1400" dirty="0" err="1"/>
              <a:t>memné</a:t>
            </a:r>
            <a:r>
              <a:rPr lang="sk-SK" sz="1400" dirty="0"/>
              <a:t> teplo, tepelná a teplotná vodivosť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Intenzita žiarenia a uhol dopadu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Závisia od zemepisnej šírky, ročného a denného obdobia, sklonu a expozície svahu a nadmorskej výšky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Pôdy južných svahov sú najteplejšie a s najväčšími extrémami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Pôdy severných svahov sú najchladnejšie s oneskorenými a menšími extrémami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Čím kolmejšie dopadajú slnečné lúče na pôdu, tým menšia časť z nich sa odráža - teda o to viac sa môže pôda zohrievať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Rozdiely v expozícii svahov sú veľké najmä vo vyšších polohách (viac UV žiarenia)</a:t>
            </a:r>
          </a:p>
        </p:txBody>
      </p:sp>
    </p:spTree>
    <p:extLst>
      <p:ext uri="{BB962C8B-B14F-4D97-AF65-F5344CB8AC3E}">
        <p14:creationId xmlns:p14="http://schemas.microsoft.com/office/powerpoint/2010/main" val="2607196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1C6FE2-AA41-1F05-A3B5-AFAB64EE0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Obsah predmetu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6E0A6CB8-4026-FA4C-08FD-1415ADE1D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8945"/>
            <a:ext cx="5098774" cy="466725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2400" dirty="0">
                <a:latin typeface="+mn-lt"/>
              </a:rPr>
              <a:t>Prednášky z </a:t>
            </a:r>
            <a:r>
              <a:rPr lang="sk-SK" sz="2400" dirty="0" err="1">
                <a:latin typeface="+mn-lt"/>
              </a:rPr>
              <a:t>Pedosféry</a:t>
            </a:r>
            <a:r>
              <a:rPr lang="sk-SK" sz="2400" dirty="0">
                <a:latin typeface="+mn-lt"/>
              </a:rPr>
              <a:t>:</a:t>
            </a: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1.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 err="1">
                <a:latin typeface="+mn-lt"/>
              </a:rPr>
              <a:t>Pedosféra</a:t>
            </a:r>
            <a:r>
              <a:rPr lang="sk-SK" sz="1500" i="0" u="none" strike="noStrike" baseline="0" dirty="0">
                <a:latin typeface="+mn-lt"/>
              </a:rPr>
              <a:t> ako súčasť FG sféry, predmet pedológie a </a:t>
            </a:r>
            <a:r>
              <a:rPr lang="sk-SK" sz="1500" i="0" u="none" strike="noStrike" baseline="0" dirty="0" err="1">
                <a:latin typeface="+mn-lt"/>
              </a:rPr>
              <a:t>pedogeografie</a:t>
            </a:r>
            <a:endParaRPr lang="sk-SK" sz="1500" dirty="0">
              <a:latin typeface="+mn-lt"/>
            </a:endParaRP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2.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>
                <a:latin typeface="+mn-lt"/>
              </a:rPr>
              <a:t>Zložky pôdy, chemické zloženie pôdy, </a:t>
            </a:r>
            <a:br>
              <a:rPr lang="sk-SK" sz="1500" i="0" u="none" strike="noStrike" baseline="0" dirty="0">
                <a:latin typeface="+mn-lt"/>
              </a:rPr>
            </a:br>
            <a:r>
              <a:rPr lang="sk-SK" sz="1500" i="0" u="none" strike="noStrike" baseline="0" dirty="0" err="1">
                <a:latin typeface="+mn-lt"/>
              </a:rPr>
              <a:t>zrnitostné</a:t>
            </a:r>
            <a:r>
              <a:rPr lang="sk-SK" sz="1500" i="0" u="none" strike="noStrike" baseline="0" dirty="0">
                <a:latin typeface="+mn-lt"/>
              </a:rPr>
              <a:t> frakcie, pôdne druhy</a:t>
            </a: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3.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>
                <a:latin typeface="+mn-lt"/>
              </a:rPr>
              <a:t>Štruktúra pôdy, vznik a typy humusu, ílové minerály a ich podiel na tvorbe pôd. Humusovo – ílový sorpčný komplex pôdy</a:t>
            </a: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4.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 err="1">
                <a:latin typeface="+mn-lt"/>
              </a:rPr>
              <a:t>Pôdotvorné</a:t>
            </a:r>
            <a:r>
              <a:rPr lang="sk-SK" sz="1500" i="0" u="none" strike="noStrike" baseline="0" dirty="0">
                <a:latin typeface="+mn-lt"/>
              </a:rPr>
              <a:t> činitele. Základné </a:t>
            </a:r>
            <a:r>
              <a:rPr lang="sk-SK" sz="1500" i="0" u="none" strike="noStrike" baseline="0" dirty="0" err="1">
                <a:latin typeface="+mn-lt"/>
              </a:rPr>
              <a:t>pôdotvorné</a:t>
            </a:r>
            <a:r>
              <a:rPr lang="sk-SK" sz="1500" i="0" u="none" strike="noStrike" baseline="0" dirty="0">
                <a:latin typeface="+mn-lt"/>
              </a:rPr>
              <a:t> procesy a ich charakteristika. Pôdne typy, klasifikačné systémy (</a:t>
            </a:r>
            <a:r>
              <a:rPr lang="sk-SK" sz="1500" i="0" u="none" strike="noStrike" baseline="0" dirty="0" err="1">
                <a:latin typeface="+mn-lt"/>
              </a:rPr>
              <a:t>Fao</a:t>
            </a:r>
            <a:r>
              <a:rPr lang="sk-SK" sz="1500" i="0" u="none" strike="noStrike" baseline="0" dirty="0">
                <a:latin typeface="+mn-lt"/>
              </a:rPr>
              <a:t> – </a:t>
            </a:r>
            <a:r>
              <a:rPr lang="sk-SK" sz="1500" i="0" u="none" strike="noStrike" baseline="0" dirty="0" err="1">
                <a:latin typeface="+mn-lt"/>
              </a:rPr>
              <a:t>Unesco</a:t>
            </a:r>
            <a:r>
              <a:rPr lang="sk-SK" sz="1500" i="0" u="none" strike="noStrike" baseline="0" dirty="0">
                <a:latin typeface="+mn-lt"/>
              </a:rPr>
              <a:t>, </a:t>
            </a:r>
            <a:r>
              <a:rPr lang="sk-SK" sz="1500" i="0" u="none" strike="noStrike" baseline="0" dirty="0" err="1">
                <a:latin typeface="+mn-lt"/>
              </a:rPr>
              <a:t>morfogenetický</a:t>
            </a:r>
            <a:r>
              <a:rPr lang="sk-SK" sz="1500" i="0" u="none" strike="noStrike" baseline="0" dirty="0">
                <a:latin typeface="+mn-lt"/>
              </a:rPr>
              <a:t> klasifikačný systém)</a:t>
            </a: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5. Pôdy </a:t>
            </a:r>
            <a:r>
              <a:rPr lang="sk-SK" sz="1500" i="0" u="none" strike="noStrike" baseline="0" dirty="0" err="1">
                <a:latin typeface="+mn-lt"/>
              </a:rPr>
              <a:t>terestrické</a:t>
            </a:r>
            <a:r>
              <a:rPr lang="sk-SK" sz="1500" i="0" u="none" strike="noStrike" baseline="0" dirty="0">
                <a:latin typeface="+mn-lt"/>
              </a:rPr>
              <a:t>, </a:t>
            </a:r>
            <a:r>
              <a:rPr lang="sk-SK" sz="1500" i="0" u="none" strike="noStrike" baseline="0" dirty="0" err="1">
                <a:latin typeface="+mn-lt"/>
              </a:rPr>
              <a:t>hydromorfné</a:t>
            </a:r>
            <a:r>
              <a:rPr lang="sk-SK" sz="1500" i="0" u="none" strike="noStrike" baseline="0" dirty="0">
                <a:latin typeface="+mn-lt"/>
              </a:rPr>
              <a:t> pôdy, pôdy Zeme. Zákonitosti teritoriálnej diferenciácie pôdneho krytu, </a:t>
            </a:r>
            <a:r>
              <a:rPr lang="sk-SK" sz="1500" i="0" u="none" strike="noStrike" baseline="0" dirty="0" err="1">
                <a:latin typeface="+mn-lt"/>
              </a:rPr>
              <a:t>zonalita</a:t>
            </a:r>
            <a:r>
              <a:rPr lang="sk-SK" sz="1500" dirty="0">
                <a:latin typeface="+mn-lt"/>
              </a:rPr>
              <a:t> pôd</a:t>
            </a:r>
            <a:endParaRPr lang="sk-SK" sz="1500" i="0" u="none" strike="noStrike" baseline="0" dirty="0">
              <a:latin typeface="+mn-lt"/>
            </a:endParaRP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6.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>
                <a:latin typeface="+mn-lt"/>
              </a:rPr>
              <a:t>Pôdno-geografická regionalizácia SR</a:t>
            </a:r>
            <a:endParaRPr lang="sk-SK" sz="1500" dirty="0">
              <a:latin typeface="+mn-lt"/>
            </a:endParaRPr>
          </a:p>
        </p:txBody>
      </p:sp>
      <p:sp>
        <p:nvSpPr>
          <p:cNvPr id="4" name="Zástupný objekt pre obsah 2">
            <a:extLst>
              <a:ext uri="{FF2B5EF4-FFF2-40B4-BE49-F238E27FC236}">
                <a16:creationId xmlns:a16="http://schemas.microsoft.com/office/drawing/2014/main" id="{C4214266-8C06-A984-0456-FFD86408991C}"/>
              </a:ext>
            </a:extLst>
          </p:cNvPr>
          <p:cNvSpPr txBox="1">
            <a:spLocks/>
          </p:cNvSpPr>
          <p:nvPr/>
        </p:nvSpPr>
        <p:spPr>
          <a:xfrm>
            <a:off x="6255026" y="1695656"/>
            <a:ext cx="509877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400" dirty="0"/>
              <a:t>Cvičenia z </a:t>
            </a:r>
            <a:r>
              <a:rPr lang="sk-SK" sz="2400" dirty="0" err="1"/>
              <a:t>Pedosféry</a:t>
            </a:r>
            <a:r>
              <a:rPr lang="sk-SK" sz="2400" dirty="0"/>
              <a:t>: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1.</a:t>
            </a:r>
            <a:r>
              <a:rPr lang="en-GB" sz="1500" dirty="0"/>
              <a:t> </a:t>
            </a:r>
            <a:r>
              <a:rPr lang="sk-SK" sz="1500" dirty="0"/>
              <a:t>Úvodné informácie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2.</a:t>
            </a:r>
            <a:r>
              <a:rPr lang="en-GB" sz="1500" dirty="0"/>
              <a:t> </a:t>
            </a:r>
            <a:r>
              <a:rPr lang="sk-SK" sz="1500" dirty="0"/>
              <a:t>Pôdne profily - práca v teréne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3.</a:t>
            </a:r>
            <a:r>
              <a:rPr lang="en-GB" sz="1500" dirty="0"/>
              <a:t> </a:t>
            </a:r>
            <a:r>
              <a:rPr lang="sk-SK" sz="1500" dirty="0"/>
              <a:t>Práca s BPEJ a VÚPOP portálom a tvorba máp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4.</a:t>
            </a:r>
            <a:r>
              <a:rPr lang="en-GB" sz="1500" dirty="0"/>
              <a:t> </a:t>
            </a:r>
            <a:r>
              <a:rPr lang="sk-SK" sz="1500" dirty="0"/>
              <a:t>Práca s lesnými pôdami a tvorba mapy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5.</a:t>
            </a:r>
            <a:r>
              <a:rPr lang="en-GB" sz="1500" dirty="0"/>
              <a:t> </a:t>
            </a:r>
            <a:r>
              <a:rPr lang="sk-SK" sz="1500" dirty="0"/>
              <a:t>Laboratórne cvičenie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6.</a:t>
            </a:r>
            <a:r>
              <a:rPr lang="en-GB" sz="1500" dirty="0"/>
              <a:t> </a:t>
            </a:r>
            <a:r>
              <a:rPr lang="sk-SK" sz="1500" dirty="0"/>
              <a:t>Písomná previerka - pôdne profily</a:t>
            </a:r>
          </a:p>
        </p:txBody>
      </p:sp>
    </p:spTree>
    <p:extLst>
      <p:ext uri="{BB962C8B-B14F-4D97-AF65-F5344CB8AC3E}">
        <p14:creationId xmlns:p14="http://schemas.microsoft.com/office/powerpoint/2010/main" val="1951379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10232-8856-E463-A039-C9FBC4C93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6E8FD1A-C0F4-98F4-2652-27543D4FC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Vplyv slnečného žiarenia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D03C0F4-5288-0D6F-475D-DA104B253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235676"/>
            <a:ext cx="11107465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Nadmorská výška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Podobne ako teplota ovzdušia i teplota pôdy klesá s nadmorskou výškou, </a:t>
            </a:r>
            <a:br>
              <a:rPr lang="sk-SK" sz="1200" dirty="0"/>
            </a:br>
            <a:r>
              <a:rPr lang="sk-SK" sz="1200" dirty="0"/>
              <a:t>teplotný gradient je však menší (v zime cca 0,1°C/100 m; v lete cca 0,5°C/100 m)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Vnútropôdne</a:t>
            </a:r>
            <a:r>
              <a:rPr lang="sk-SK" sz="1400" dirty="0"/>
              <a:t> činitele: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Merné teplo a tepelná </a:t>
            </a:r>
            <a:r>
              <a:rPr lang="sk-SK" sz="1400" dirty="0" err="1"/>
              <a:t>vodivost</a:t>
            </a:r>
            <a:endParaRPr lang="sk-SK" sz="14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Na tepelnú charakteristiku pôd vplýva vlhkosť, zrnitosť, štruktúra i farba pôd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Napr. Vlhké pôdy majú vyššiu vodivosť a merné teplo ako suché pôdy; piesčité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pôdy majú väčšie denné tepelné výkyvy ako ílovité pôdy; tmavé pôdy sú teplejšie (menšie </a:t>
            </a:r>
            <a:r>
              <a:rPr lang="sk-SK" sz="1200" dirty="0" err="1"/>
              <a:t>albedo</a:t>
            </a:r>
            <a:r>
              <a:rPr lang="sk-SK" sz="1200" dirty="0"/>
              <a:t>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Denný a ročný priebeh teploty pôdy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Pri porovnávaní priebehu teploty ovzdušia s priebehom teploty pôdy môžeme sledovať dva charakteristické javy:</a:t>
            </a:r>
          </a:p>
          <a:p>
            <a:pPr lvl="2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dirty="0"/>
              <a:t>Oneskorenie sa maxím a miním smerom do hĺbky</a:t>
            </a:r>
          </a:p>
          <a:p>
            <a:pPr lvl="2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dirty="0"/>
              <a:t>Zmenšovanie rozdielov medzi najvyššou a najnižšou teplotou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Vo vegetačnom období pôdny povrch je najchladnejší ráno pri východe slnka, maximum na povrchu dosahuje medzi 12-14 hod.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Cez deň pôda teplo </a:t>
            </a:r>
            <a:r>
              <a:rPr lang="sk-SK" sz="1200" dirty="0" err="1"/>
              <a:t>sorbuje</a:t>
            </a:r>
            <a:r>
              <a:rPr lang="sk-SK" sz="1200" dirty="0"/>
              <a:t>, v noci ho vyžaruje</a:t>
            </a:r>
          </a:p>
        </p:txBody>
      </p:sp>
      <p:pic>
        <p:nvPicPr>
          <p:cNvPr id="3" name="Picture 4" descr="dennychod">
            <a:extLst>
              <a:ext uri="{FF2B5EF4-FFF2-40B4-BE49-F238E27FC236}">
                <a16:creationId xmlns:a16="http://schemas.microsoft.com/office/drawing/2014/main" id="{F27F9CAA-B1C7-05AA-8F87-A73DA8314C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003" y="0"/>
            <a:ext cx="4848997" cy="294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66965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1978F-C5A7-55B9-8D29-0D9A5503D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4C4BD9-3C16-9AC1-7615-0A7A64424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Vplyv slnečného žiarenia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9088534-12D9-AED6-F85D-6F5D81B45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2" y="1235676"/>
            <a:ext cx="6362470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 zime má na tepelný režim pôdy veľký vplyv snehová pokrývka (sneh je zlý vodič tepla, zmenšuje vyžarovanie tepla z pôdy a tým jej ochladzovanie)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Hĺbka premrznutia pôdy závisí od vegetačnej a snehovej pokrývky, hrúbky humusu, expozície svahu a i.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Zamrznutie pôdy má kladné aj záporné stránky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Kladné: zlepšenie štruktúry spôsobené koaguláciou koloidov a tlakom ľadu, rozklad antisepticky pôsobiacich látok, migrácia pôdnych živočíchov do hlbších vrstiev a tým prekyprenie pôdy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Záporné: zníženie priepustnosti pre vodu - väčší povrchový odtok, podviazanie chemických a mikrobiálnych procesov, vymŕzanie semien</a:t>
            </a:r>
            <a:endParaRPr lang="sk-SK" sz="1000" dirty="0"/>
          </a:p>
        </p:txBody>
      </p:sp>
      <p:pic>
        <p:nvPicPr>
          <p:cNvPr id="3" name="Picture 4" descr="dennychod">
            <a:extLst>
              <a:ext uri="{FF2B5EF4-FFF2-40B4-BE49-F238E27FC236}">
                <a16:creationId xmlns:a16="http://schemas.microsoft.com/office/drawing/2014/main" id="{B9F9A14C-5D0C-237E-8CEA-B9E2FC263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003" y="0"/>
            <a:ext cx="4848997" cy="294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rocnychod">
            <a:extLst>
              <a:ext uri="{FF2B5EF4-FFF2-40B4-BE49-F238E27FC236}">
                <a16:creationId xmlns:a16="http://schemas.microsoft.com/office/drawing/2014/main" id="{109D565E-35FA-D614-CF94-70E9FC393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987" y="3492944"/>
            <a:ext cx="5619013" cy="26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3076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A2F68-A9FA-6FA0-C314-54F72D21B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202CC5-92E0-6915-F6D5-A8DF3AE6F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Pôdotvorné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812507E2-4BEB-6FB8-6237-54DDAC6EE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2" y="1037965"/>
            <a:ext cx="8351908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Rozoznávame: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1. </a:t>
            </a:r>
            <a:r>
              <a:rPr lang="sk-SK" sz="1200" b="1" dirty="0" err="1"/>
              <a:t>Pôdotvorné</a:t>
            </a:r>
            <a:r>
              <a:rPr lang="sk-SK" sz="1200" b="1" dirty="0"/>
              <a:t> </a:t>
            </a:r>
            <a:r>
              <a:rPr lang="sk-SK" sz="1200" b="1" dirty="0" err="1"/>
              <a:t>mikroprocesy</a:t>
            </a:r>
            <a:r>
              <a:rPr lang="sk-SK" sz="1200" b="1" dirty="0"/>
              <a:t> (</a:t>
            </a:r>
            <a:r>
              <a:rPr lang="sk-SK" sz="1200" dirty="0"/>
              <a:t>elementárne zložky </a:t>
            </a:r>
            <a:r>
              <a:rPr lang="sk-SK" sz="1200" dirty="0" err="1"/>
              <a:t>pôdotvorného</a:t>
            </a:r>
            <a:r>
              <a:rPr lang="sk-SK" sz="1200" dirty="0"/>
              <a:t> procesu alebo všeobecné pôdne </a:t>
            </a:r>
            <a:r>
              <a:rPr lang="sk-SK" sz="1200" dirty="0" err="1"/>
              <a:t>mikroprocesy</a:t>
            </a:r>
            <a:r>
              <a:rPr lang="sk-SK" sz="1200" dirty="0"/>
              <a:t>) - odrážajú charakter pôsobenia významných fyzikálnych, chemických, biochemických a biologických procesov a interakcií s kvapalnou, plynnou a pevnou fázou pôd, ako aj ich pôsobenia na pôdne organizmy. Tieto procesy nie sú špecifické pre tvorbu určitých horizontov a skupín pôd.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2. Špeciálne </a:t>
            </a:r>
            <a:r>
              <a:rPr lang="sk-SK" sz="1200" b="1" dirty="0" err="1"/>
              <a:t>pôdotvorné</a:t>
            </a:r>
            <a:r>
              <a:rPr lang="sk-SK" sz="1200" b="1" dirty="0"/>
              <a:t> procesy</a:t>
            </a:r>
            <a:r>
              <a:rPr lang="sk-SK" sz="1200" dirty="0"/>
              <a:t> (čiastkové) - predstavujú kombináciu </a:t>
            </a:r>
            <a:r>
              <a:rPr lang="sk-SK" sz="1200" dirty="0" err="1"/>
              <a:t>pôdotvorných</a:t>
            </a:r>
            <a:r>
              <a:rPr lang="sk-SK" sz="1200" dirty="0"/>
              <a:t> </a:t>
            </a:r>
            <a:r>
              <a:rPr lang="sk-SK" sz="1200" dirty="0" err="1"/>
              <a:t>mikroprocesov</a:t>
            </a:r>
            <a:r>
              <a:rPr lang="sk-SK" sz="1200" dirty="0"/>
              <a:t>, ktoré vedú k vzniku pôdnych horizontov a významných znakov určitých pôdnych </a:t>
            </a:r>
            <a:r>
              <a:rPr lang="sk-SK" sz="1200" dirty="0" err="1"/>
              <a:t>taxónov</a:t>
            </a:r>
            <a:endParaRPr lang="sk-SK" sz="12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3. </a:t>
            </a:r>
            <a:r>
              <a:rPr lang="sk-SK" sz="1200" b="1" dirty="0" err="1"/>
              <a:t>Pôdotvorné</a:t>
            </a:r>
            <a:r>
              <a:rPr lang="sk-SK" sz="1200" b="1" dirty="0"/>
              <a:t> </a:t>
            </a:r>
            <a:r>
              <a:rPr lang="sk-SK" sz="1200" b="1" dirty="0" err="1"/>
              <a:t>makroprocesy</a:t>
            </a:r>
            <a:r>
              <a:rPr lang="sk-SK" sz="1200" dirty="0"/>
              <a:t> - predstavujú komplexy špeciálnych </a:t>
            </a:r>
            <a:r>
              <a:rPr lang="sk-SK" sz="1200" dirty="0" err="1"/>
              <a:t>pôdotvorných</a:t>
            </a:r>
            <a:r>
              <a:rPr lang="sk-SK" sz="1200" dirty="0"/>
              <a:t> procesov, ktoré vedú k vzniku skupín pôdnych typov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Základne </a:t>
            </a:r>
            <a:r>
              <a:rPr lang="sk-SK" sz="1200" b="1" dirty="0" err="1"/>
              <a:t>mikroprocesy</a:t>
            </a:r>
            <a:r>
              <a:rPr lang="sk-SK" sz="1200" b="1" dirty="0"/>
              <a:t>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1. Prínos organických a minerálnych zložiek do pôd.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2. Odnos organických a minerálnych zložiek z pôd.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3. Premiestňovanie (</a:t>
            </a:r>
            <a:r>
              <a:rPr lang="sk-SK" sz="1200" dirty="0" err="1"/>
              <a:t>translokácia</a:t>
            </a:r>
            <a:r>
              <a:rPr lang="sk-SK" sz="1200" dirty="0"/>
              <a:t>) látok v rámci pôdneho profilu vertikálne a laterálne.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4. Premena minerálnych a organických látok v pôdach.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</p:spTree>
    <p:extLst>
      <p:ext uri="{BB962C8B-B14F-4D97-AF65-F5344CB8AC3E}">
        <p14:creationId xmlns:p14="http://schemas.microsoft.com/office/powerpoint/2010/main" val="31180433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4E4E7-C839-FEC9-75EE-4A0E15429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D25077-DB40-DE00-F4D0-0AEDF31E5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pôdne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4DDE9A91-90E3-8C77-9C8C-4C78752A7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2" y="1037965"/>
            <a:ext cx="8042990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a) Špeciálne procesy premien minerálnych pôdnych zložiek (</a:t>
            </a:r>
            <a:r>
              <a:rPr lang="sk-SK" sz="1200" b="1" dirty="0" err="1"/>
              <a:t>Čurlík</a:t>
            </a:r>
            <a:r>
              <a:rPr lang="sk-SK" sz="1200" b="1" dirty="0"/>
              <a:t> a Šurina, 1998):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Sem patria mechanizmy zvetrávania hornín, o ktorých budeme ešte podrobne hovoriť' v nasledovných kapitolách. Ich encyklopedický prehľad tu uvádzame v súvislosti s úvodným tvrdením v tejto kapitole, že zvetrávanie je potrebné chápať ako súčasť </a:t>
            </a:r>
            <a:r>
              <a:rPr lang="sk-SK" sz="1200" dirty="0" err="1"/>
              <a:t>pedogenézy</a:t>
            </a:r>
            <a:r>
              <a:rPr lang="sk-SK" sz="1200" dirty="0"/>
              <a:t>, najmä jeho chemický a biologický </a:t>
            </a:r>
            <a:r>
              <a:rPr lang="sk-SK" sz="1200" dirty="0" err="1"/>
              <a:t>subefekt</a:t>
            </a:r>
            <a:r>
              <a:rPr lang="sk-SK" sz="1200" dirty="0"/>
              <a:t>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Rozpúšťanie</a:t>
            </a:r>
            <a:r>
              <a:rPr lang="sk-SK" sz="1200" dirty="0"/>
              <a:t> - heterogénny proces, pri ktorom minerály (solí), alebo plyny v pôdach </a:t>
            </a:r>
            <a:r>
              <a:rPr lang="sk-SK" sz="1200" dirty="0" err="1"/>
              <a:t>prejdu</a:t>
            </a:r>
            <a:r>
              <a:rPr lang="sk-SK" sz="1200" dirty="0"/>
              <a:t> pod vplyvom interakcie s kvapalinou do roztoku.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Hydratácia</a:t>
            </a:r>
            <a:r>
              <a:rPr lang="sk-SK" sz="1200" dirty="0"/>
              <a:t> - elektrostatické interakcie medzi iónmi exponovanými na povrchu minerálov a molekúl vody. Pri tomto procese sa uvoľňuje teplo, preto hodnota hydratačnej </a:t>
            </a:r>
            <a:r>
              <a:rPr lang="sk-SK" sz="1200" dirty="0" err="1"/>
              <a:t>entalpie</a:t>
            </a:r>
            <a:r>
              <a:rPr lang="sk-SK" sz="1200" dirty="0"/>
              <a:t> je záporná. Je to proces, ktorý vedie k narušeniu stability minerálov (hydratácia → rozpúšťanie; hydratácia → hydrolýza).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Hydrolýza</a:t>
            </a:r>
            <a:r>
              <a:rPr lang="sk-SK" sz="1200" dirty="0"/>
              <a:t> - reakcia medzi uvoľnenými iónmi na povrchu minerálov s disociovanými produktami vody (</a:t>
            </a:r>
            <a:r>
              <a:rPr lang="sk-SK" sz="1200" dirty="0" err="1"/>
              <a:t>hydroxoniovými</a:t>
            </a:r>
            <a:r>
              <a:rPr lang="sk-SK" sz="1200" dirty="0"/>
              <a:t> H3O+ a </a:t>
            </a:r>
            <a:r>
              <a:rPr lang="sk-SK" sz="1200" dirty="0" err="1"/>
              <a:t>hydroxylovými</a:t>
            </a:r>
            <a:r>
              <a:rPr lang="sk-SK" sz="1200" dirty="0"/>
              <a:t> OH iónmi). Je to </a:t>
            </a:r>
            <a:r>
              <a:rPr lang="sk-SK" sz="1200" dirty="0" err="1"/>
              <a:t>najzákladnejší</a:t>
            </a:r>
            <a:r>
              <a:rPr lang="sk-SK" sz="1200" dirty="0"/>
              <a:t> mechanizmus zvetrávania hornín a minerálov. Člení sa na čiastočnú a úplnú hydrolýzu (v závislosti od podmienok vzniku: → </a:t>
            </a:r>
            <a:r>
              <a:rPr lang="sk-SK" sz="1200" dirty="0" err="1"/>
              <a:t>acidolýza</a:t>
            </a:r>
            <a:r>
              <a:rPr lang="sk-SK" sz="1200" dirty="0"/>
              <a:t>, </a:t>
            </a:r>
            <a:r>
              <a:rPr lang="sk-SK" sz="1200" dirty="0" err="1"/>
              <a:t>alkalinolýza</a:t>
            </a:r>
            <a:r>
              <a:rPr lang="sk-SK" sz="1200" dirty="0"/>
              <a:t>, </a:t>
            </a:r>
            <a:r>
              <a:rPr lang="sk-SK" sz="1200" dirty="0" err="1"/>
              <a:t>salinolýza</a:t>
            </a:r>
            <a:r>
              <a:rPr lang="sk-SK" sz="1200" dirty="0"/>
              <a:t>). Pri hydrolýze sú pohyblivé bázické katióny a Si, s čím súvisí </a:t>
            </a:r>
            <a:r>
              <a:rPr lang="sk-SK" sz="1200" dirty="0" err="1"/>
              <a:t>dealkalizácia</a:t>
            </a:r>
            <a:r>
              <a:rPr lang="sk-SK" sz="1200" dirty="0"/>
              <a:t> a </a:t>
            </a:r>
            <a:r>
              <a:rPr lang="sk-SK" sz="1200" dirty="0" err="1"/>
              <a:t>desilifikácia</a:t>
            </a:r>
            <a:r>
              <a:rPr lang="sk-SK" sz="1200" dirty="0"/>
              <a:t> (viď </a:t>
            </a:r>
            <a:r>
              <a:rPr lang="sk-SK" sz="1200" dirty="0" err="1"/>
              <a:t>mono</a:t>
            </a:r>
            <a:r>
              <a:rPr lang="sk-SK" sz="1200" dirty="0"/>
              <a:t>-/bi- </a:t>
            </a:r>
            <a:r>
              <a:rPr lang="sk-SK" sz="1200" dirty="0" err="1"/>
              <a:t>sialitizácia</a:t>
            </a:r>
            <a:r>
              <a:rPr lang="sk-SK" sz="12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7906603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B6839-56F6-F27A-84B6-881DDF220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6E20F9-71B5-1200-4E48-711E7ECCD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pôdne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983F8698-5B3E-D77C-2AFC-FAB343162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2" y="1037965"/>
            <a:ext cx="8883248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a) Špeciálne procesy premien minerálnych pôdnych zložiek (</a:t>
            </a:r>
            <a:r>
              <a:rPr lang="sk-SK" sz="1200" b="1" dirty="0" err="1"/>
              <a:t>Čurlík</a:t>
            </a:r>
            <a:r>
              <a:rPr lang="sk-SK" sz="1200" b="1" dirty="0"/>
              <a:t> a Šurina, 1998):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Kyslá hydrolýza </a:t>
            </a:r>
            <a:r>
              <a:rPr lang="sk-SK" sz="1200" dirty="0"/>
              <a:t>(</a:t>
            </a:r>
            <a:r>
              <a:rPr lang="sk-SK" sz="1200" dirty="0" err="1"/>
              <a:t>acidolýza</a:t>
            </a:r>
            <a:r>
              <a:rPr lang="sk-SK" sz="1200" dirty="0"/>
              <a:t>) hydrolýza, ktorá prebieha v kyslom prostredí (hodnota pH &lt; 4,2) s aktívnym humusom a s inými organickými kyselinami → </a:t>
            </a:r>
            <a:r>
              <a:rPr lang="sk-SK" sz="1200" dirty="0" err="1"/>
              <a:t>acido</a:t>
            </a:r>
            <a:r>
              <a:rPr lang="sk-SK" sz="1200" dirty="0"/>
              <a:t>- </a:t>
            </a:r>
            <a:r>
              <a:rPr lang="sk-SK" sz="1200" dirty="0" err="1"/>
              <a:t>komplexolýza</a:t>
            </a:r>
            <a:r>
              <a:rPr lang="sk-SK" sz="1200" dirty="0"/>
              <a:t>. V týchto podmienkach vznikajú komplexy kovov s organickými látkami (</a:t>
            </a:r>
            <a:r>
              <a:rPr lang="sk-SK" sz="1200" dirty="0" err="1"/>
              <a:t>fulváty</a:t>
            </a:r>
            <a:r>
              <a:rPr lang="sk-SK" sz="1200" dirty="0"/>
              <a:t>), čo vedie k odnosu </a:t>
            </a:r>
            <a:r>
              <a:rPr lang="sk-SK" sz="1200" dirty="0" err="1"/>
              <a:t>medzivrstevných</a:t>
            </a:r>
            <a:r>
              <a:rPr lang="sk-SK" sz="1200" dirty="0"/>
              <a:t> bázických iónov a ich nahradením Al3+, ktorý sa uvoľňuje zo štruktúry silikátov. V týchto podmienkach sa tvoria Al-</a:t>
            </a:r>
            <a:r>
              <a:rPr lang="sk-SK" sz="1200" dirty="0" err="1"/>
              <a:t>vermikulity</a:t>
            </a:r>
            <a:r>
              <a:rPr lang="sk-SK" sz="1200" dirty="0"/>
              <a:t> a Al-</a:t>
            </a:r>
            <a:r>
              <a:rPr lang="sk-SK" sz="1200" dirty="0" err="1"/>
              <a:t>smektity</a:t>
            </a:r>
            <a:r>
              <a:rPr lang="sk-SK" sz="1200" dirty="0"/>
              <a:t>. Tento mechanizmus rozkladu a tvorby </a:t>
            </a:r>
            <a:r>
              <a:rPr lang="sk-SK" sz="1200" dirty="0" err="1"/>
              <a:t>chelátov</a:t>
            </a:r>
            <a:r>
              <a:rPr lang="sk-SK" sz="1200" dirty="0"/>
              <a:t> Fe a Al je typický pre vznik podzolových (</a:t>
            </a:r>
            <a:r>
              <a:rPr lang="sk-SK" sz="1200" dirty="0" err="1"/>
              <a:t>spodikových</a:t>
            </a:r>
            <a:r>
              <a:rPr lang="sk-SK" sz="1200" dirty="0"/>
              <a:t>) horizontov.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Alkalinolýza</a:t>
            </a:r>
            <a:r>
              <a:rPr lang="sk-SK" sz="1200" dirty="0"/>
              <a:t> (alkalická hydrolýza) - hydrolýza v alkalickom prostredí, výsledkom ktorej je tvorba </a:t>
            </a:r>
            <a:r>
              <a:rPr lang="sk-SK" sz="1200" dirty="0" err="1"/>
              <a:t>zeolitov</a:t>
            </a:r>
            <a:r>
              <a:rPr lang="sk-SK" sz="1200" dirty="0"/>
              <a:t>, </a:t>
            </a:r>
            <a:r>
              <a:rPr lang="sk-SK" sz="1200" dirty="0" err="1"/>
              <a:t>sepiolitu</a:t>
            </a:r>
            <a:r>
              <a:rPr lang="sk-SK" sz="1200" dirty="0"/>
              <a:t> a </a:t>
            </a:r>
            <a:r>
              <a:rPr lang="sk-SK" sz="1200" dirty="0" err="1"/>
              <a:t>palygorskitu</a:t>
            </a:r>
            <a:r>
              <a:rPr lang="sk-SK" sz="1200" dirty="0"/>
              <a:t>, prípadne hydroxidov. V alkalickom prostredí sú pohyblivé </a:t>
            </a:r>
            <a:r>
              <a:rPr lang="sk-SK" sz="1200" dirty="0" err="1"/>
              <a:t>hlinitanové</a:t>
            </a:r>
            <a:r>
              <a:rPr lang="sk-SK" sz="1200" dirty="0"/>
              <a:t> a </a:t>
            </a:r>
            <a:r>
              <a:rPr lang="sk-SK" sz="1200" dirty="0" err="1"/>
              <a:t>kremičitanové</a:t>
            </a:r>
            <a:r>
              <a:rPr lang="sk-SK" sz="1200" dirty="0"/>
              <a:t> ióny, ktoré reagujú s bázickými iónmi.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Monosialitizácia</a:t>
            </a:r>
            <a:r>
              <a:rPr lang="sk-SK" sz="1200" dirty="0"/>
              <a:t> - proces pokročilej hydrolýzy, pri ktorej dochádza k úplnej </a:t>
            </a:r>
            <a:r>
              <a:rPr lang="sk-SK" sz="1200" dirty="0" err="1"/>
              <a:t>dealkalizácii</a:t>
            </a:r>
            <a:r>
              <a:rPr lang="sk-SK" sz="1200" dirty="0"/>
              <a:t> a pokročilej </a:t>
            </a:r>
            <a:r>
              <a:rPr lang="sk-SK" sz="1200" dirty="0" err="1"/>
              <a:t>desilifikácii</a:t>
            </a:r>
            <a:r>
              <a:rPr lang="sk-SK" sz="1200" dirty="0"/>
              <a:t>. Výsledkom toho je vznik minerálov 1:1 - kaolinitu. </a:t>
            </a:r>
            <a:r>
              <a:rPr lang="sk-SK" sz="1200" dirty="0" err="1"/>
              <a:t>Bisialitizácia</a:t>
            </a:r>
            <a:r>
              <a:rPr lang="sk-SK" sz="1200" dirty="0"/>
              <a:t> - proces neúplnej proces neúplnej hydrolýzy, pri ktorom nedochádza k úplnej </a:t>
            </a:r>
            <a:r>
              <a:rPr lang="sk-SK" sz="1200" dirty="0" err="1"/>
              <a:t>dealkalizácii</a:t>
            </a:r>
            <a:r>
              <a:rPr lang="sk-SK" sz="1200" dirty="0"/>
              <a:t> a </a:t>
            </a:r>
            <a:r>
              <a:rPr lang="sk-SK" sz="1200" dirty="0" err="1"/>
              <a:t>desilifikácii</a:t>
            </a:r>
            <a:r>
              <a:rPr lang="sk-SK" sz="1200" dirty="0"/>
              <a:t>. Produktom potom sú minerály 2:1 - </a:t>
            </a:r>
            <a:r>
              <a:rPr lang="sk-SK" sz="1200" dirty="0" err="1"/>
              <a:t>smektity</a:t>
            </a:r>
            <a:r>
              <a:rPr lang="sk-SK" sz="1200" dirty="0"/>
              <a:t>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Rubifikácia</a:t>
            </a:r>
            <a:r>
              <a:rPr lang="sk-SK" sz="1200" b="1" dirty="0"/>
              <a:t> - </a:t>
            </a:r>
            <a:r>
              <a:rPr lang="sk-SK" sz="1200" dirty="0"/>
              <a:t>proces, pri ktorom v subtropických klimatických podmienkach so striedaním suchých a vlhkých období dochádza v </a:t>
            </a:r>
            <a:r>
              <a:rPr lang="sk-SK" sz="1200" dirty="0" err="1"/>
              <a:t>humidnom</a:t>
            </a:r>
            <a:r>
              <a:rPr lang="sk-SK" sz="1200" dirty="0"/>
              <a:t> období k uvoľneniu železa (vo forme </a:t>
            </a:r>
            <a:r>
              <a:rPr lang="sk-SK" sz="1200" dirty="0" err="1"/>
              <a:t>goethitu</a:t>
            </a:r>
            <a:r>
              <a:rPr lang="sk-SK" sz="1200" dirty="0"/>
              <a:t>, hematitu). Uvoľnené Fe sa v suchých obdobiach oxiduje a vo forme oxidov viaže na íl, ktorému dáva typické červené zafarbenie (najmä tam, kde vzniká hematit). V podmienkach intenzívneho zvetrávania dochádza pritom najmä k tvorbe minerálov </a:t>
            </a:r>
            <a:r>
              <a:rPr lang="sk-SK" sz="1200" dirty="0" err="1"/>
              <a:t>kaolinitovej</a:t>
            </a:r>
            <a:r>
              <a:rPr lang="sk-SK" sz="1200" dirty="0"/>
              <a:t> skupiny.</a:t>
            </a:r>
          </a:p>
        </p:txBody>
      </p:sp>
    </p:spTree>
    <p:extLst>
      <p:ext uri="{BB962C8B-B14F-4D97-AF65-F5344CB8AC3E}">
        <p14:creationId xmlns:p14="http://schemas.microsoft.com/office/powerpoint/2010/main" val="42508044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442B6-865A-6311-AFC3-2236C678B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062FB97-2AB0-8FDA-970B-964C00B30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pôdne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8BA3542-BFAD-5D3A-835B-164261915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2" y="1037965"/>
            <a:ext cx="8685540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a) Špeciálne procesy premien minerálnych pôdnych zložiek (</a:t>
            </a:r>
            <a:r>
              <a:rPr lang="sk-SK" sz="1200" b="1" dirty="0" err="1"/>
              <a:t>Čurlík</a:t>
            </a:r>
            <a:r>
              <a:rPr lang="sk-SK" sz="1200" b="1" dirty="0"/>
              <a:t> a Šurina, 1998):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Hnednutie</a:t>
            </a:r>
            <a:r>
              <a:rPr lang="sk-SK" sz="1200" dirty="0"/>
              <a:t> (</a:t>
            </a:r>
            <a:r>
              <a:rPr lang="sk-SK" sz="1200" dirty="0" err="1"/>
              <a:t>brunifikácia</a:t>
            </a:r>
            <a:r>
              <a:rPr lang="sk-SK" sz="1200" dirty="0"/>
              <a:t>) - proces zvetrávania, pri ktorom sa uvoľnené železo z primárnych minerálov (zmes </a:t>
            </a:r>
            <a:r>
              <a:rPr lang="sk-SK" sz="1200" dirty="0" err="1"/>
              <a:t>goethitu</a:t>
            </a:r>
            <a:r>
              <a:rPr lang="sk-SK" sz="1200" dirty="0"/>
              <a:t> a Fe-</a:t>
            </a:r>
            <a:r>
              <a:rPr lang="sk-SK" sz="1200" dirty="0" err="1"/>
              <a:t>hydroxyoxidov</a:t>
            </a:r>
            <a:r>
              <a:rPr lang="sk-SK" sz="1200" dirty="0"/>
              <a:t>) difúzne </a:t>
            </a:r>
            <a:r>
              <a:rPr lang="sk-SK" sz="1200" dirty="0" err="1"/>
              <a:t>rozptyluje</a:t>
            </a:r>
            <a:r>
              <a:rPr lang="sk-SK" sz="1200" dirty="0"/>
              <a:t> v matrici zmiešanej povahy (</a:t>
            </a:r>
            <a:r>
              <a:rPr lang="sk-SK" sz="1200" dirty="0" err="1"/>
              <a:t>illit</a:t>
            </a:r>
            <a:r>
              <a:rPr lang="sk-SK" sz="1200" dirty="0"/>
              <a:t>, </a:t>
            </a:r>
            <a:r>
              <a:rPr lang="sk-SK" sz="1200" dirty="0" err="1"/>
              <a:t>vermikulit</a:t>
            </a:r>
            <a:r>
              <a:rPr lang="sk-SK" sz="1200" dirty="0"/>
              <a:t>, </a:t>
            </a:r>
            <a:r>
              <a:rPr lang="sk-SK" sz="1200" dirty="0" err="1"/>
              <a:t>smektit</a:t>
            </a:r>
            <a:r>
              <a:rPr lang="sk-SK" sz="1200" dirty="0"/>
              <a:t>). Proces je spojený s oxidáciou a hydratáciou Fe v horninách bohatých na Fe, v podmienkach s nižšou intenzitou zvetrávania (viď </a:t>
            </a:r>
            <a:r>
              <a:rPr lang="sk-SK" sz="1200" dirty="0" err="1"/>
              <a:t>kambizemný</a:t>
            </a:r>
            <a:r>
              <a:rPr lang="sk-SK" sz="1200" dirty="0"/>
              <a:t> proces).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Alitizácia</a:t>
            </a:r>
            <a:r>
              <a:rPr lang="sk-SK" sz="1200" dirty="0"/>
              <a:t> - proces intenzívneho zvetrávania </a:t>
            </a:r>
            <a:r>
              <a:rPr lang="sk-SK" sz="1200" dirty="0" err="1"/>
              <a:t>ferralitických</a:t>
            </a:r>
            <a:r>
              <a:rPr lang="sk-SK" sz="1200" dirty="0"/>
              <a:t> pôd v humídnej tropickej klíme, pri ktorom sú bázické ióny, Si a železo mobilizované (v dôsledku jeho redukcie) a postupne odnášané z profilu pôd. Výsledné produkty prakticky pozostávajú z hydroxidov hliníka (</a:t>
            </a:r>
            <a:r>
              <a:rPr lang="sk-SK" sz="1200" dirty="0" err="1"/>
              <a:t>gibsit</a:t>
            </a:r>
            <a:r>
              <a:rPr lang="sk-SK" sz="1200" dirty="0"/>
              <a:t>) → </a:t>
            </a:r>
            <a:r>
              <a:rPr lang="sk-SK" sz="1200" dirty="0" err="1"/>
              <a:t>bauxitizácia</a:t>
            </a:r>
            <a:r>
              <a:rPr lang="sk-SK" sz="1200" dirty="0"/>
              <a:t>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Ferralitizácia</a:t>
            </a:r>
            <a:r>
              <a:rPr lang="sk-SK" sz="1200" dirty="0"/>
              <a:t> - proces zvetrávania spojený s úplnou hydrolýzou, pri ktorom primárne minerály podliehajú úplnej hydrolýze, so zachovaním konečných produktov </a:t>
            </a:r>
            <a:r>
              <a:rPr lang="sk-SK" sz="1200" dirty="0" err="1"/>
              <a:t>hydrolyzátov</a:t>
            </a:r>
            <a:r>
              <a:rPr lang="sk-SK" sz="1200" dirty="0"/>
              <a:t> oxidov železa a hliníka. Ostatné prvky sú odnesené z profilu v dôsledku úplnej </a:t>
            </a:r>
            <a:r>
              <a:rPr lang="sk-SK" sz="1200" dirty="0" err="1"/>
              <a:t>dealkalizácie</a:t>
            </a:r>
            <a:r>
              <a:rPr lang="sk-SK" sz="1200" dirty="0"/>
              <a:t> a </a:t>
            </a:r>
            <a:r>
              <a:rPr lang="sk-SK" sz="1200" dirty="0" err="1"/>
              <a:t>desilifikácie</a:t>
            </a:r>
            <a:r>
              <a:rPr lang="sk-SK" sz="1200" dirty="0"/>
              <a:t>. </a:t>
            </a:r>
            <a:r>
              <a:rPr lang="sk-SK" sz="1200" dirty="0" err="1"/>
              <a:t>Ferralitické</a:t>
            </a:r>
            <a:r>
              <a:rPr lang="sk-SK" sz="1200" dirty="0"/>
              <a:t> pôdy - reprezentujú finálnu fázu vývoja a zvetrávania pôd v horúcej </a:t>
            </a:r>
            <a:r>
              <a:rPr lang="sk-SK" sz="1200" dirty="0" err="1"/>
              <a:t>humidnej</a:t>
            </a:r>
            <a:r>
              <a:rPr lang="sk-SK" sz="1200" dirty="0"/>
              <a:t> klíme, s profilmi, ktoré sa vyznačujú veľkou mocnosťou. </a:t>
            </a:r>
            <a:r>
              <a:rPr lang="sk-SK" sz="1200" dirty="0" err="1"/>
              <a:t>Novotvorenými</a:t>
            </a:r>
            <a:r>
              <a:rPr lang="sk-SK" sz="1200" dirty="0"/>
              <a:t> ílmi sú </a:t>
            </a:r>
            <a:r>
              <a:rPr lang="sk-SK" sz="1200" dirty="0" err="1"/>
              <a:t>prevážne</a:t>
            </a:r>
            <a:r>
              <a:rPr lang="sk-SK" sz="1200" dirty="0"/>
              <a:t> kaolinity a v prostredí s nedostatkom kremíka aj voľné formy hliníka.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Ferritizácia</a:t>
            </a:r>
            <a:r>
              <a:rPr lang="sk-SK" sz="1200" b="1" dirty="0"/>
              <a:t> </a:t>
            </a:r>
            <a:r>
              <a:rPr lang="sk-SK" sz="1200" dirty="0"/>
              <a:t>- zvyšovanie obsahu železa v profile alebo v jeho časti premenou minerálov alebo prínosom Fe. Procesy zvyčajne spojené s tropickými humídnymi oblasťami. Odrazom týchto procesov je tvorba železitých horizontov, železitého tmelu a železitých kôr (,,</a:t>
            </a:r>
            <a:r>
              <a:rPr lang="sk-SK" sz="1200" dirty="0" err="1"/>
              <a:t>ortštejnové</a:t>
            </a:r>
            <a:r>
              <a:rPr lang="sk-SK" sz="1200" dirty="0"/>
              <a:t>" horizonty).</a:t>
            </a:r>
          </a:p>
        </p:txBody>
      </p:sp>
    </p:spTree>
    <p:extLst>
      <p:ext uri="{BB962C8B-B14F-4D97-AF65-F5344CB8AC3E}">
        <p14:creationId xmlns:p14="http://schemas.microsoft.com/office/powerpoint/2010/main" val="25811178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6677F-DD48-C3DF-85CF-E97F60AC9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95843F-5261-6B53-F9D9-870440343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pôdne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30B3635-6E8A-3010-3F6A-2450CBC2B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2" y="1037965"/>
            <a:ext cx="8685540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b) Špeciálne procesy akumulácie a premien organických látok v pôdach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Akumulácia organických látok </a:t>
            </a:r>
            <a:r>
              <a:rPr lang="sk-SK" sz="1200" dirty="0"/>
              <a:t>- procesy, ktoré vedú k nahromadeniu zvyškov rastlín a živočíchov na povrchu pôd a ktoré sú bioklimaticky podmieňované.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Dekompozícia organických látok </a:t>
            </a:r>
            <a:r>
              <a:rPr lang="sk-SK" sz="1200" dirty="0"/>
              <a:t>- rozklad organických látok pôsobením mikrobiálnych procesov a pôsobením </a:t>
            </a:r>
            <a:r>
              <a:rPr lang="sk-SK" sz="1200" dirty="0" err="1"/>
              <a:t>zooedafónu</a:t>
            </a:r>
            <a:r>
              <a:rPr lang="sk-SK" sz="1200" dirty="0"/>
              <a:t> v pôdach.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Humifikácia</a:t>
            </a:r>
            <a:r>
              <a:rPr lang="sk-SK" sz="1200" dirty="0"/>
              <a:t> - premena organických látok v pôdach na humus a tvorba humóznych horizontov.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Mineralizácia</a:t>
            </a:r>
            <a:r>
              <a:rPr lang="sk-SK" sz="1200" dirty="0"/>
              <a:t> - je rozklad organických látok a uvoľňovanie jednoduchých rozkladných produktov v pôde (CO2, H2O).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Transformácia organických látok - </a:t>
            </a:r>
            <a:r>
              <a:rPr lang="sk-SK" sz="1200" dirty="0"/>
              <a:t>fragmentácia pomocou </a:t>
            </a:r>
            <a:r>
              <a:rPr lang="sk-SK" sz="1200" dirty="0" err="1"/>
              <a:t>zooedafónu</a:t>
            </a:r>
            <a:r>
              <a:rPr lang="sk-SK" sz="1200" dirty="0"/>
              <a:t>, hromadenie premenených produktov, </a:t>
            </a:r>
            <a:r>
              <a:rPr lang="sk-SK" sz="1200" dirty="0" err="1"/>
              <a:t>humifikácia</a:t>
            </a:r>
            <a:r>
              <a:rPr lang="sk-SK" sz="1200" dirty="0"/>
              <a:t> a mineralizácia, stabilizácia humusu a tvorba </a:t>
            </a:r>
            <a:r>
              <a:rPr lang="sk-SK" sz="1200" dirty="0" err="1"/>
              <a:t>organominerálnych</a:t>
            </a:r>
            <a:r>
              <a:rPr lang="sk-SK" sz="1200" dirty="0"/>
              <a:t> komplexov v pôde.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Rašelinenie</a:t>
            </a:r>
            <a:r>
              <a:rPr lang="sk-SK" sz="1200" dirty="0"/>
              <a:t> - akumulácia organických látok v </a:t>
            </a:r>
            <a:r>
              <a:rPr lang="sk-SK" sz="1200" dirty="0" err="1"/>
              <a:t>hydromorfných</a:t>
            </a:r>
            <a:r>
              <a:rPr lang="sk-SK" sz="1200" dirty="0"/>
              <a:t> podmienkach (anaeróbnych), pri ktorých dochádza k premiešaniu málo rozložených organických látok a humusu za vzniku rašeliny.</a:t>
            </a:r>
          </a:p>
        </p:txBody>
      </p:sp>
    </p:spTree>
    <p:extLst>
      <p:ext uri="{BB962C8B-B14F-4D97-AF65-F5344CB8AC3E}">
        <p14:creationId xmlns:p14="http://schemas.microsoft.com/office/powerpoint/2010/main" val="38836136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DB493-7DA5-5869-E3C4-C778C9368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F9938D-0948-8BB1-7470-2A043E23C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pôdne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9789D390-B06D-C472-C0D2-CF3DB285C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852617"/>
            <a:ext cx="11894179" cy="583919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c) Špeciálne procesy organizácie pôdneho materiálu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Pod organizáciou pôdneho materiálu rozumieme priestorové usporiadanie primárnych a </a:t>
            </a:r>
            <a:r>
              <a:rPr lang="sk-SK" sz="1200" dirty="0" err="1"/>
              <a:t>sekundárných</a:t>
            </a:r>
            <a:r>
              <a:rPr lang="sk-SK" sz="1200" dirty="0"/>
              <a:t> pôdnych zložiek v pôdnej matrici. Je odrazom </a:t>
            </a:r>
            <a:r>
              <a:rPr lang="sk-SK" sz="1200" dirty="0" err="1"/>
              <a:t>sedimetačných</a:t>
            </a:r>
            <a:r>
              <a:rPr lang="sk-SK" sz="1200" dirty="0"/>
              <a:t> a </a:t>
            </a:r>
            <a:r>
              <a:rPr lang="sk-SK" sz="1200" dirty="0" err="1"/>
              <a:t>pedogenných</a:t>
            </a:r>
            <a:r>
              <a:rPr lang="sk-SK" sz="1200" dirty="0"/>
              <a:t> procesov. Dá sa sledovať na makro- a </a:t>
            </a:r>
            <a:r>
              <a:rPr lang="sk-SK" sz="1200" dirty="0" err="1"/>
              <a:t>mikro</a:t>
            </a:r>
            <a:r>
              <a:rPr lang="sk-SK" sz="1200" dirty="0"/>
              <a:t>- úrovni (</a:t>
            </a:r>
            <a:r>
              <a:rPr lang="sk-SK" sz="1200" dirty="0" err="1"/>
              <a:t>mikroskladba</a:t>
            </a:r>
            <a:r>
              <a:rPr lang="sk-SK" sz="1200" dirty="0"/>
              <a:t>). Organizácia </a:t>
            </a:r>
            <a:r>
              <a:rPr lang="sk-SK" sz="1200" dirty="0" err="1"/>
              <a:t>elementárných</a:t>
            </a:r>
            <a:r>
              <a:rPr lang="sk-SK" sz="1200" dirty="0"/>
              <a:t> pôdnych zložiek sa dá najlepšie posúdiť mikroskopickým štúdiom, teda ako </a:t>
            </a:r>
            <a:r>
              <a:rPr lang="sk-SK" sz="1200" dirty="0" err="1"/>
              <a:t>mikroskladba</a:t>
            </a:r>
            <a:r>
              <a:rPr lang="sk-SK" sz="1200" dirty="0"/>
              <a:t>. O jednotlivých typoch </a:t>
            </a:r>
            <a:r>
              <a:rPr lang="sk-SK" sz="1200" dirty="0" err="1"/>
              <a:t>mikroskladby</a:t>
            </a:r>
            <a:r>
              <a:rPr lang="sk-SK" sz="1200" dirty="0"/>
              <a:t> pôd sa možno dozvedieť z </a:t>
            </a:r>
            <a:r>
              <a:rPr lang="sk-SK" sz="1200" dirty="0" err="1"/>
              <a:t>mikromorfologického</a:t>
            </a:r>
            <a:r>
              <a:rPr lang="sk-SK" sz="1200" dirty="0"/>
              <a:t> štúdia (napr. </a:t>
            </a:r>
            <a:r>
              <a:rPr lang="sk-SK" sz="1200" dirty="0" err="1"/>
              <a:t>Stoops</a:t>
            </a:r>
            <a:r>
              <a:rPr lang="sk-SK" sz="1200" dirty="0"/>
              <a:t> et al., 2009), čo je mimo rámec tejto učebnice. Pre ďalšie praktické úvahy je vhodné uviesť len niektoré z týchto procesov: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Procesy tvorby lesklých povrchov agregátov </a:t>
            </a:r>
            <a:r>
              <a:rPr lang="sk-SK" sz="1200" dirty="0"/>
              <a:t>(</a:t>
            </a:r>
            <a:r>
              <a:rPr lang="sk-SK" sz="1200" dirty="0" err="1"/>
              <a:t>slickensides</a:t>
            </a:r>
            <a:r>
              <a:rPr lang="sk-SK" sz="1200" dirty="0"/>
              <a:t>) – napučiavanie a s tým spojené tlakové uhládzanie povrchov agregátov, kde dochádza k vzniku tlakových povlakov orientovaného ílu.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Tvorba škvrnitosti </a:t>
            </a:r>
            <a:r>
              <a:rPr lang="sk-SK" sz="1200" dirty="0"/>
              <a:t>- prejavy oxidačno-redukčnej alebo </a:t>
            </a:r>
            <a:r>
              <a:rPr lang="sk-SK" sz="1200" dirty="0" err="1"/>
              <a:t>hydromorfnej</a:t>
            </a:r>
            <a:r>
              <a:rPr lang="sk-SK" sz="1200" dirty="0"/>
              <a:t> segregácie pôdneho materiálu s rozdielnym obsahom železa, organických látok a karbonátov, čo sa prejavuje,,</a:t>
            </a:r>
            <a:r>
              <a:rPr lang="sk-SK" sz="1200" dirty="0" err="1"/>
              <a:t>mramorizáciou</a:t>
            </a:r>
            <a:r>
              <a:rPr lang="sk-SK" sz="1200" dirty="0"/>
              <a:t>" - vznikom škvrnitej pôdnej matrice.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Laminácia</a:t>
            </a:r>
            <a:r>
              <a:rPr lang="sk-SK" sz="1200" dirty="0"/>
              <a:t> - väčšinou </a:t>
            </a:r>
            <a:r>
              <a:rPr lang="sk-SK" sz="1200" dirty="0" err="1"/>
              <a:t>sedimentogénne</a:t>
            </a:r>
            <a:r>
              <a:rPr lang="sk-SK" sz="1200" dirty="0"/>
              <a:t> podmienené usporiadanie pôdneho materiálu vo forme jemných </a:t>
            </a:r>
            <a:r>
              <a:rPr lang="sk-SK" sz="1200" dirty="0" err="1"/>
              <a:t>lamín</a:t>
            </a:r>
            <a:r>
              <a:rPr lang="sk-SK" sz="1200" dirty="0"/>
              <a:t> (zriedkavé javy). Tento pojem sa používa v literatúre aj na označenie vzniku tzv. „</a:t>
            </a:r>
            <a:r>
              <a:rPr lang="sk-SK" sz="1200" dirty="0" err="1"/>
              <a:t>lamelárnej</a:t>
            </a:r>
            <a:r>
              <a:rPr lang="sk-SK" sz="1200" dirty="0"/>
              <a:t>” štruktúry.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d) Fenomény preskupenia látok v pôdach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Pedoturbácia</a:t>
            </a:r>
            <a:r>
              <a:rPr lang="sk-SK" sz="1200" b="1" dirty="0"/>
              <a:t> - </a:t>
            </a:r>
            <a:r>
              <a:rPr lang="sk-SK" sz="1200" dirty="0"/>
              <a:t>procesy miešania pôdneho materiálu pod vplyvom fauny (</a:t>
            </a:r>
            <a:r>
              <a:rPr lang="sk-SK" sz="1200" dirty="0" err="1"/>
              <a:t>faunoturbácia</a:t>
            </a:r>
            <a:r>
              <a:rPr lang="sk-SK" sz="1200" dirty="0"/>
              <a:t>), flóry (</a:t>
            </a:r>
            <a:r>
              <a:rPr lang="sk-SK" sz="1200" dirty="0" err="1"/>
              <a:t>floroturbácia</a:t>
            </a:r>
            <a:r>
              <a:rPr lang="sk-SK" sz="1200" dirty="0"/>
              <a:t>), mrazu (</a:t>
            </a:r>
            <a:r>
              <a:rPr lang="sk-SK" sz="1200" dirty="0" err="1"/>
              <a:t>kryoturbácia</a:t>
            </a:r>
            <a:r>
              <a:rPr lang="sk-SK" sz="1200" dirty="0"/>
              <a:t>), gravitácie (</a:t>
            </a:r>
            <a:r>
              <a:rPr lang="sk-SK" sz="1200" dirty="0" err="1"/>
              <a:t>gravi</a:t>
            </a:r>
            <a:r>
              <a:rPr lang="sk-SK" sz="1200" dirty="0"/>
              <a:t>- </a:t>
            </a:r>
            <a:r>
              <a:rPr lang="sk-SK" sz="1200" dirty="0" err="1"/>
              <a:t>pedoturbácia</a:t>
            </a:r>
            <a:r>
              <a:rPr lang="sk-SK" sz="1200" dirty="0"/>
              <a:t>) a podobne. Niekedy tieto procesy vyústia do homogenizácie materiálu. Tieto procesy sa generujú aj vplyvom človeka.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Pedokompakcia</a:t>
            </a:r>
            <a:r>
              <a:rPr lang="sk-SK" sz="1200" dirty="0"/>
              <a:t> - procesy zhutňovania pôdy pod vplyvom prírodných (flóra, fauna, voda, hmotnosť nadložia atď.) alebo antropických faktorov (poľná technika).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Pedokoncentrácia</a:t>
            </a:r>
            <a:r>
              <a:rPr lang="sk-SK" sz="1200" b="1" dirty="0"/>
              <a:t> </a:t>
            </a:r>
            <a:r>
              <a:rPr lang="sk-SK" sz="1200" dirty="0"/>
              <a:t>- akumulácia pôdnych komponentov spojená s ich mobilizáciou (segregáciou) pod vplyvom prírodných aj antropogénnych procesov. Podrobnejšie o všetkých troch fenoménoch sa píše najmä v prácach </a:t>
            </a:r>
            <a:r>
              <a:rPr lang="sk-SK" sz="1200" dirty="0" err="1"/>
              <a:t>Jongeriusa</a:t>
            </a:r>
            <a:r>
              <a:rPr lang="sk-SK" sz="1200" dirty="0"/>
              <a:t> (1970).</a:t>
            </a:r>
          </a:p>
        </p:txBody>
      </p:sp>
    </p:spTree>
    <p:extLst>
      <p:ext uri="{BB962C8B-B14F-4D97-AF65-F5344CB8AC3E}">
        <p14:creationId xmlns:p14="http://schemas.microsoft.com/office/powerpoint/2010/main" val="583531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82358-1D26-0AE6-034E-F7E887C74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74A692-6B20-D6BE-0E45-773E7AD29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pôdne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D6AE23B0-8366-AD37-904A-0FF16DCCA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963822"/>
            <a:ext cx="10860330" cy="5468488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e) Špeciálne procesy prenosu, odnosu a transformácie látok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Translokácia</a:t>
            </a:r>
            <a:r>
              <a:rPr lang="sk-SK" sz="1200" b="1" dirty="0"/>
              <a:t> ílov </a:t>
            </a:r>
            <a:r>
              <a:rPr lang="sk-SK" sz="1200" dirty="0"/>
              <a:t>(</a:t>
            </a:r>
            <a:r>
              <a:rPr lang="sk-SK" sz="1200" dirty="0" err="1"/>
              <a:t>illimerizácia</a:t>
            </a:r>
            <a:r>
              <a:rPr lang="sk-SK" sz="1200" dirty="0"/>
              <a:t>, </a:t>
            </a:r>
            <a:r>
              <a:rPr lang="sk-SK" sz="1200" dirty="0" err="1"/>
              <a:t>lessiváge</a:t>
            </a:r>
            <a:r>
              <a:rPr lang="sk-SK" sz="1200" dirty="0"/>
              <a:t>, </a:t>
            </a:r>
            <a:r>
              <a:rPr lang="sk-SK" sz="1200" dirty="0" err="1"/>
              <a:t>clay</a:t>
            </a:r>
            <a:r>
              <a:rPr lang="sk-SK" sz="1200" dirty="0"/>
              <a:t> </a:t>
            </a:r>
            <a:r>
              <a:rPr lang="sk-SK" sz="1200" dirty="0" err="1"/>
              <a:t>iluviation</a:t>
            </a:r>
            <a:r>
              <a:rPr lang="sk-SK" sz="1200" dirty="0"/>
              <a:t>) - všeobecný pojem pre premiestňovanie ílových komponentov ako dôsledok ich </a:t>
            </a:r>
            <a:r>
              <a:rPr lang="sk-SK" sz="1200" dirty="0" err="1"/>
              <a:t>peptizácie</a:t>
            </a:r>
            <a:r>
              <a:rPr lang="sk-SK" sz="1200" dirty="0"/>
              <a:t> vo vyšších horizontoch a </a:t>
            </a:r>
            <a:r>
              <a:rPr lang="sk-SK" sz="1200" dirty="0" err="1"/>
              <a:t>translokácie</a:t>
            </a:r>
            <a:r>
              <a:rPr lang="sk-SK" sz="1200" dirty="0"/>
              <a:t> do nižších horizontov (vznik </a:t>
            </a:r>
            <a:r>
              <a:rPr lang="sk-SK" sz="1200" dirty="0" err="1"/>
              <a:t>Bt</a:t>
            </a:r>
            <a:r>
              <a:rPr lang="sk-SK" sz="1200" dirty="0"/>
              <a:t>-horizontov) alebo aj laterálne (</a:t>
            </a:r>
            <a:r>
              <a:rPr lang="sk-SK" sz="1200" dirty="0" err="1"/>
              <a:t>Duchaufour</a:t>
            </a:r>
            <a:r>
              <a:rPr lang="sk-SK" sz="1200" dirty="0"/>
              <a:t>,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dirty="0"/>
              <a:t>1974, </a:t>
            </a:r>
            <a:r>
              <a:rPr lang="sk-SK" sz="1200" dirty="0" err="1"/>
              <a:t>Stoops</a:t>
            </a:r>
            <a:r>
              <a:rPr lang="sk-SK" sz="1200" dirty="0"/>
              <a:t> et al., 2009).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Translokácia</a:t>
            </a:r>
            <a:r>
              <a:rPr lang="sk-SK" sz="1200" b="1" dirty="0"/>
              <a:t> humusu </a:t>
            </a:r>
            <a:r>
              <a:rPr lang="sk-SK" sz="1200" dirty="0"/>
              <a:t>- premiestňovanie humusu v pôdnom profile vo veľmi kyslom (</a:t>
            </a:r>
            <a:r>
              <a:rPr lang="sk-SK" sz="1200" dirty="0" err="1"/>
              <a:t>chelatujúcom</a:t>
            </a:r>
            <a:r>
              <a:rPr lang="sk-SK" sz="1200" dirty="0"/>
              <a:t>) prostredí, alebo humusu a ílu v alkalickom (sódovom) prostredí.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Chelatizácia</a:t>
            </a:r>
            <a:r>
              <a:rPr lang="sk-SK" sz="1200" dirty="0"/>
              <a:t> - mobilizácia oxidov Fe a Al (Mn, Cu) </a:t>
            </a:r>
            <a:r>
              <a:rPr lang="sk-SK" sz="1200" dirty="0" err="1"/>
              <a:t>komplexotvornými</a:t>
            </a:r>
            <a:r>
              <a:rPr lang="sk-SK" sz="1200" dirty="0"/>
              <a:t> organickými látkami a ich migrácia vo forme </a:t>
            </a:r>
            <a:r>
              <a:rPr lang="sk-SK" sz="1200" dirty="0" err="1"/>
              <a:t>chelátov</a:t>
            </a:r>
            <a:r>
              <a:rPr lang="sk-SK" sz="1200" dirty="0"/>
              <a:t> - organických komplexov kovov.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Lixivácia</a:t>
            </a:r>
            <a:r>
              <a:rPr lang="sk-SK" sz="1200" dirty="0"/>
              <a:t> - odnos rozpustených solí z profilu pôd, prevažne solí bázických iónov (Na*, Ca2+, K+, Mg2+). Termín je nejasný a často sa nahrádza neutrálnym pojmom → vylúhovanie. 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Eluviácia</a:t>
            </a:r>
            <a:r>
              <a:rPr lang="sk-SK" sz="1200" b="1" dirty="0"/>
              <a:t> </a:t>
            </a:r>
            <a:r>
              <a:rPr lang="sk-SK" sz="1200" dirty="0"/>
              <a:t>- descendenčný proces odnosu látok spojený s procesmi zvetrávania a s tvorbou </a:t>
            </a:r>
            <a:r>
              <a:rPr lang="sk-SK" sz="1200" dirty="0" err="1"/>
              <a:t>elúvií</a:t>
            </a:r>
            <a:r>
              <a:rPr lang="sk-SK" sz="1200" dirty="0"/>
              <a:t>. Je to proces, ktorý sa najzreteľnejšie prejaví pri povrchu pôd (</a:t>
            </a:r>
            <a:r>
              <a:rPr lang="sk-SK" sz="1200" dirty="0" err="1"/>
              <a:t>eluviálne</a:t>
            </a:r>
            <a:r>
              <a:rPr lang="sk-SK" sz="1200" dirty="0"/>
              <a:t> horizonty), hoci všeobecne odnos je typický pre celé </a:t>
            </a:r>
            <a:r>
              <a:rPr lang="sk-SK" sz="1200" dirty="0" err="1"/>
              <a:t>elúvium</a:t>
            </a:r>
            <a:r>
              <a:rPr lang="sk-SK" sz="1200" dirty="0"/>
              <a:t>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Iluviácia</a:t>
            </a:r>
            <a:r>
              <a:rPr lang="sk-SK" sz="1200" dirty="0"/>
              <a:t> - kumulácia </a:t>
            </a:r>
            <a:r>
              <a:rPr lang="sk-SK" sz="1200" dirty="0" err="1"/>
              <a:t>eluviáciou</a:t>
            </a:r>
            <a:r>
              <a:rPr lang="sk-SK" sz="1200" dirty="0"/>
              <a:t> premiestnených komponentov, ktoré sa väčšinou </a:t>
            </a:r>
            <a:r>
              <a:rPr lang="sk-SK" sz="1200" dirty="0" err="1"/>
              <a:t>translokujú</a:t>
            </a:r>
            <a:r>
              <a:rPr lang="sk-SK" sz="1200" dirty="0"/>
              <a:t> do spodnejších horizontov (</a:t>
            </a:r>
            <a:r>
              <a:rPr lang="sk-SK" sz="1200" dirty="0" err="1"/>
              <a:t>argilikový</a:t>
            </a:r>
            <a:r>
              <a:rPr lang="sk-SK" sz="1200" dirty="0"/>
              <a:t> a -podzolový (</a:t>
            </a:r>
            <a:r>
              <a:rPr lang="sk-SK" sz="1200" dirty="0" err="1"/>
              <a:t>spodikový</a:t>
            </a:r>
            <a:r>
              <a:rPr lang="sk-SK" sz="1200" dirty="0"/>
              <a:t>) horizont) (viď </a:t>
            </a:r>
            <a:r>
              <a:rPr lang="sk-SK" sz="1200" dirty="0" err="1"/>
              <a:t>translokácia</a:t>
            </a:r>
            <a:r>
              <a:rPr lang="sk-SK" sz="1200" dirty="0"/>
              <a:t> ílov)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Vylúhovanie</a:t>
            </a:r>
            <a:r>
              <a:rPr lang="sk-SK" sz="1200" dirty="0"/>
              <a:t> - všeobecný a nejednoznačne definovaný pojem na označovanie vymývania rozpustných komponentov z pôdy.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Karbonatizácia</a:t>
            </a:r>
            <a:r>
              <a:rPr lang="sk-SK" sz="1200" dirty="0"/>
              <a:t> - tvorba sekundárnych karbonátov v pôdach. Ako proces sa veľmi široko uplatňuje vo všetkých útvaroch </a:t>
            </a:r>
            <a:r>
              <a:rPr lang="sk-SK" sz="1200" dirty="0" err="1"/>
              <a:t>hypergénnej</a:t>
            </a:r>
            <a:r>
              <a:rPr lang="sk-SK" sz="1200" dirty="0"/>
              <a:t> zóny nielen v pôde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Dekarbonatizácia</a:t>
            </a:r>
            <a:r>
              <a:rPr lang="sk-SK" sz="1200" dirty="0"/>
              <a:t> - rozpustenie a odnos karbonátov z pôdneho profilu alebo z jeho časti (ak nepoznáme zloženie karbonátov, uprednostníme tento termín pred </a:t>
            </a:r>
            <a:r>
              <a:rPr lang="sk-SK" sz="1200" dirty="0" err="1"/>
              <a:t>dekalcifikáciou</a:t>
            </a:r>
            <a:r>
              <a:rPr lang="sk-SK" sz="1200" dirty="0"/>
              <a:t>, ktorá sa vzťahuje len na kalcit).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Salinizácia</a:t>
            </a:r>
            <a:r>
              <a:rPr lang="sk-SK" sz="1200" dirty="0"/>
              <a:t> - proces akumulácie solí z primárnych alebo sekundárnych zdrojov.</a:t>
            </a:r>
          </a:p>
        </p:txBody>
      </p:sp>
    </p:spTree>
    <p:extLst>
      <p:ext uri="{BB962C8B-B14F-4D97-AF65-F5344CB8AC3E}">
        <p14:creationId xmlns:p14="http://schemas.microsoft.com/office/powerpoint/2010/main" val="35463078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B8F65-2107-50DD-F1CC-BE509F5C7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7E2FD8-2C12-9F0A-211D-DCEAF0BFA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pôdne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1A518C66-CE9C-8F06-BB9A-0BBA54CA9C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963822"/>
            <a:ext cx="10860330" cy="5468488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f) Špeciálne procesy transformácie a transportu látok pri oxidačno-redukčných zmenách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Glejovatenie</a:t>
            </a:r>
            <a:r>
              <a:rPr lang="sk-SK" sz="1200" dirty="0"/>
              <a:t> - redukčný proces, spojený s </a:t>
            </a:r>
            <a:r>
              <a:rPr lang="sk-SK" sz="1200" dirty="0" err="1"/>
              <a:t>hydromorfným</a:t>
            </a:r>
            <a:r>
              <a:rPr lang="sk-SK" sz="1200" dirty="0"/>
              <a:t> ovplyvnením pôd pri plytkej hladine podzemných </a:t>
            </a:r>
            <a:r>
              <a:rPr lang="sk-SK" sz="1200" dirty="0" err="1"/>
              <a:t>bezkyslíkatých</a:t>
            </a:r>
            <a:r>
              <a:rPr lang="sk-SK" sz="1200" dirty="0"/>
              <a:t> vôd (glejových"), ktoré spôsobujú redukciu železa, prípadne jeho odnos laterálnou migráciou.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Oglejenie</a:t>
            </a:r>
            <a:r>
              <a:rPr lang="sk-SK" sz="1200" dirty="0"/>
              <a:t> - redukčný proces, spojený s povrchovým prevlhčením (</a:t>
            </a:r>
            <a:r>
              <a:rPr lang="sk-SK" sz="1200" dirty="0" err="1"/>
              <a:t>hydromorfizmom</a:t>
            </a:r>
            <a:r>
              <a:rPr lang="sk-SK" sz="1200" dirty="0"/>
              <a:t>) pod vplyvom zrážok a malou drenážnou schopnosťou pôd. Železo uvoľnené redukciou sa pohybuje na malú vzdialenosť a opäť sa vylučuje po </a:t>
            </a:r>
            <a:r>
              <a:rPr lang="sk-SK" sz="1200" dirty="0" err="1"/>
              <a:t>reoxidácii</a:t>
            </a:r>
            <a:r>
              <a:rPr lang="sk-SK" sz="1200" dirty="0"/>
              <a:t>, čo dáva horizontom hrdzavý, škvrnitý výzor.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Reoxidácia</a:t>
            </a:r>
            <a:r>
              <a:rPr lang="sk-SK" sz="1200" dirty="0"/>
              <a:t> - proces spätnej oxidácie dvojmocného železa (prípadne Mn) uvoľneného pri redukcií, pri styku so vzdušným kyslíkom → </a:t>
            </a:r>
            <a:r>
              <a:rPr lang="sk-SK" sz="1200" dirty="0" err="1"/>
              <a:t>reoxický</a:t>
            </a:r>
            <a:r>
              <a:rPr lang="sk-SK" sz="1200" dirty="0"/>
              <a:t> horizont u </a:t>
            </a:r>
            <a:r>
              <a:rPr lang="sk-SK" sz="1200" dirty="0" err="1"/>
              <a:t>pseudoglejov</a:t>
            </a:r>
            <a:r>
              <a:rPr lang="sk-SK" sz="1200" dirty="0"/>
              <a:t>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Plintitizácia</a:t>
            </a:r>
            <a:r>
              <a:rPr lang="sk-SK" sz="1200" dirty="0"/>
              <a:t> - osobitný typ oxidačno-redukčných zmien v tropických a subtropických oblastiach spojených so striedaním suchých a vlhkých období. Vznikajú škvrnité červeno-biele masy, v skutočnosti </a:t>
            </a:r>
            <a:r>
              <a:rPr lang="sk-SK" sz="1200" dirty="0" err="1"/>
              <a:t>kaolinické</a:t>
            </a:r>
            <a:r>
              <a:rPr lang="sk-SK" sz="1200" dirty="0"/>
              <a:t>, lokálne bohaté na hematit a </a:t>
            </a:r>
            <a:r>
              <a:rPr lang="sk-SK" sz="1200" dirty="0" err="1"/>
              <a:t>goethit</a:t>
            </a:r>
            <a:r>
              <a:rPr lang="sk-SK" sz="1200" dirty="0"/>
              <a:t> (</a:t>
            </a:r>
            <a:r>
              <a:rPr lang="sk-SK" sz="1200" dirty="0" err="1"/>
              <a:t>plintit</a:t>
            </a:r>
            <a:r>
              <a:rPr lang="sk-SK" sz="1200" dirty="0"/>
              <a:t>) (Obr. 5). V prípade jeho intenzívneho vysušenia, môže byť čiastočne </a:t>
            </a:r>
            <a:r>
              <a:rPr lang="sk-SK" sz="1200" dirty="0" err="1"/>
              <a:t>solidifikovaný</a:t>
            </a:r>
            <a:r>
              <a:rPr lang="sk-SK" sz="1200" dirty="0"/>
              <a:t>. Tvorí sa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Alkalizácia</a:t>
            </a:r>
            <a:r>
              <a:rPr lang="sk-SK" sz="1200" dirty="0"/>
              <a:t> - akumulácia sodíkových iónov v sorpčnom komplexe pôd.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Dealkalizácia</a:t>
            </a:r>
            <a:r>
              <a:rPr lang="sk-SK" sz="1200" dirty="0"/>
              <a:t> - odnos sodíkových iónov zo sorpčného komplexu pôd.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Acidifikácia</a:t>
            </a:r>
            <a:r>
              <a:rPr lang="sk-SK" sz="1200" dirty="0"/>
              <a:t> - proces (prirodzený, antropogénny) postupného vymývania rozpustných solí, karbonátov, bázických iónov a mobilizácia Al3+, spojený s </a:t>
            </a:r>
            <a:r>
              <a:rPr lang="sk-SK" sz="1200" dirty="0" err="1"/>
              <a:t>desalinizáciou</a:t>
            </a:r>
            <a:r>
              <a:rPr lang="sk-SK" sz="1200" dirty="0"/>
              <a:t> sorpčného komplexu za vzniku kyslých pôd (horizontov).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Desalinizácia</a:t>
            </a:r>
            <a:r>
              <a:rPr lang="sk-SK" sz="1200" dirty="0"/>
              <a:t> (odsoľovanie) - proces </a:t>
            </a:r>
            <a:r>
              <a:rPr lang="sk-SK" sz="1200" dirty="0" err="1"/>
              <a:t>vyluhovania</a:t>
            </a:r>
            <a:r>
              <a:rPr lang="sk-SK" sz="1200" dirty="0"/>
              <a:t> a odnosu rozpustných solí z pôd po zmene klímy alebo zmene hladín podzemných vôd. Širší pojem - odsoľovanie krajín.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Slancovanie</a:t>
            </a:r>
            <a:r>
              <a:rPr lang="sk-SK" sz="1200" dirty="0"/>
              <a:t> - proces </a:t>
            </a:r>
            <a:r>
              <a:rPr lang="sk-SK" sz="1200" dirty="0" err="1"/>
              <a:t>dispergácie</a:t>
            </a:r>
            <a:r>
              <a:rPr lang="sk-SK" sz="1200" dirty="0"/>
              <a:t> a </a:t>
            </a:r>
            <a:r>
              <a:rPr lang="sk-SK" sz="1200" dirty="0" err="1"/>
              <a:t>translokácie</a:t>
            </a:r>
            <a:r>
              <a:rPr lang="sk-SK" sz="1200" dirty="0"/>
              <a:t> ílu (humusu) pri nadbytku Na* iónov v sorpčnom komplexe.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Solodizácia</a:t>
            </a:r>
            <a:r>
              <a:rPr lang="sk-SK" sz="1200" dirty="0"/>
              <a:t> - slabnúca forma migrácie ílu po výnose sodíka a bázických </a:t>
            </a:r>
            <a:r>
              <a:rPr lang="sk-SK" sz="1200" dirty="0" err="1"/>
              <a:t>íónov</a:t>
            </a:r>
            <a:r>
              <a:rPr lang="sk-SK" sz="1200" dirty="0"/>
              <a:t> zo sorpčného komplexu soľných pôd a následná </a:t>
            </a:r>
            <a:r>
              <a:rPr lang="sk-SK" sz="1200" dirty="0" err="1"/>
              <a:t>acidifikácia</a:t>
            </a:r>
            <a:r>
              <a:rPr lang="sk-SK" sz="1200" dirty="0"/>
              <a:t> vrchnej časti </a:t>
            </a:r>
            <a:r>
              <a:rPr lang="sk-SK" sz="1200" dirty="0" err="1"/>
              <a:t>sola.V</a:t>
            </a:r>
            <a:r>
              <a:rPr lang="sk-SK" sz="1200" dirty="0"/>
              <a:t> tejto skupine procesov sa prakticky strieda descendenčný pohyb látok stotožnený s infiltráciou, s procesmi, ktoré sú stotožnené sa výparným pohybom vody. V dôsledku toho sa tieto procesy môžu uplatniť nielen v pôdach ale aj v iných povrchových útvaroch </a:t>
            </a:r>
            <a:r>
              <a:rPr lang="sk-SK" sz="1200" dirty="0" err="1"/>
              <a:t>hypergennej</a:t>
            </a:r>
            <a:r>
              <a:rPr lang="sk-SK" sz="1200" dirty="0"/>
              <a:t> zóny, napríklad v aluviálnych a eolických sedimentoch, v kôrach zvetrávania. Napríklad väčšina našich spraší a aluviálnych sedimentov Podunajskej nížiny obsahuje prevahu sekundárnych karbonátov, ktoré sú spojené s </a:t>
            </a:r>
            <a:r>
              <a:rPr lang="sk-SK" sz="1200" dirty="0" err="1"/>
              <a:t>ascendenčným</a:t>
            </a:r>
            <a:r>
              <a:rPr lang="sk-SK" sz="1200" dirty="0"/>
              <a:t> pohybom vody (roztokov) v dôsledku ich výparu.</a:t>
            </a:r>
          </a:p>
        </p:txBody>
      </p:sp>
    </p:spTree>
    <p:extLst>
      <p:ext uri="{BB962C8B-B14F-4D97-AF65-F5344CB8AC3E}">
        <p14:creationId xmlns:p14="http://schemas.microsoft.com/office/powerpoint/2010/main" val="1645493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1C6FE2-AA41-1F05-A3B5-AFAB64EE0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Obsah predmetu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6E0A6CB8-4026-FA4C-08FD-1415ADE1D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084"/>
            <a:ext cx="5098774" cy="49601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2400" dirty="0"/>
              <a:t>Prednášky z Biosféry:</a:t>
            </a:r>
          </a:p>
          <a:p>
            <a:pPr algn="l">
              <a:buClr>
                <a:schemeClr val="tx2">
                  <a:lumMod val="75000"/>
                </a:schemeClr>
              </a:buClr>
            </a:pPr>
            <a:r>
              <a:rPr lang="sk-SK" sz="1500" i="0" u="none" strike="noStrike" baseline="0" dirty="0">
                <a:latin typeface="+mn-lt"/>
              </a:rPr>
              <a:t>1.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>
                <a:latin typeface="+mn-lt"/>
              </a:rPr>
              <a:t>Vývoj a dejiny </a:t>
            </a:r>
            <a:r>
              <a:rPr lang="sk-SK" sz="1500" i="0" u="none" strike="noStrike" baseline="0" dirty="0" err="1">
                <a:latin typeface="+mn-lt"/>
              </a:rPr>
              <a:t>biogeografie</a:t>
            </a:r>
            <a:r>
              <a:rPr lang="sk-SK" sz="1500" i="0" u="none" strike="noStrike" baseline="0" dirty="0">
                <a:latin typeface="+mn-lt"/>
              </a:rPr>
              <a:t>, jej postavenie v systéme vied</a:t>
            </a:r>
          </a:p>
          <a:p>
            <a:pPr algn="l">
              <a:buClr>
                <a:schemeClr val="tx2">
                  <a:lumMod val="75000"/>
                </a:schemeClr>
              </a:buClr>
            </a:pPr>
            <a:r>
              <a:rPr lang="sk-SK" sz="1500" i="0" u="none" strike="noStrike" baseline="0" dirty="0">
                <a:latin typeface="+mn-lt"/>
              </a:rPr>
              <a:t>2.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 err="1">
                <a:latin typeface="+mn-lt"/>
              </a:rPr>
              <a:t>Geobiosféra</a:t>
            </a:r>
            <a:r>
              <a:rPr lang="sk-SK" sz="1500" i="0" u="none" strike="noStrike" baseline="0" dirty="0">
                <a:latin typeface="+mn-lt"/>
              </a:rPr>
              <a:t>, jej vznik a historický vývoj. Taxonomické jednotky používané pri klasifikácii organického sveta</a:t>
            </a:r>
          </a:p>
          <a:p>
            <a:pPr algn="l">
              <a:buClr>
                <a:schemeClr val="tx2">
                  <a:lumMod val="75000"/>
                </a:schemeClr>
              </a:buClr>
            </a:pPr>
            <a:r>
              <a:rPr lang="sk-SK" sz="1500" i="0" u="none" strike="noStrike" baseline="0" dirty="0">
                <a:latin typeface="+mn-lt"/>
              </a:rPr>
              <a:t>3. 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>
                <a:latin typeface="+mn-lt"/>
              </a:rPr>
              <a:t>Ekologické faktory a podmienky životného prostredia. </a:t>
            </a:r>
            <a:r>
              <a:rPr lang="sk-SK" sz="1500" i="0" u="none" strike="noStrike" baseline="0" dirty="0" err="1">
                <a:latin typeface="+mn-lt"/>
              </a:rPr>
              <a:t>Ro</a:t>
            </a:r>
            <a:r>
              <a:rPr lang="en-GB" sz="1500" dirty="0">
                <a:latin typeface="+mn-lt"/>
              </a:rPr>
              <a:t>z</a:t>
            </a:r>
            <a:r>
              <a:rPr lang="sk-SK" sz="1500" i="0" u="none" strike="noStrike" baseline="0" dirty="0">
                <a:latin typeface="+mn-lt"/>
              </a:rPr>
              <a:t>šírenie organizmov na Zemi, areály a lokality</a:t>
            </a:r>
          </a:p>
          <a:p>
            <a:pPr algn="l">
              <a:buClr>
                <a:schemeClr val="tx2">
                  <a:lumMod val="75000"/>
                </a:schemeClr>
              </a:buClr>
            </a:pPr>
            <a:r>
              <a:rPr lang="sk-SK" sz="1500" i="0" u="none" strike="noStrike" baseline="0" dirty="0">
                <a:latin typeface="+mn-lt"/>
              </a:rPr>
              <a:t>4.-5. </a:t>
            </a:r>
            <a:r>
              <a:rPr lang="sk-SK" sz="1500" i="0" u="none" strike="noStrike" baseline="0" dirty="0" err="1">
                <a:latin typeface="+mn-lt"/>
              </a:rPr>
              <a:t>Floristické</a:t>
            </a:r>
            <a:r>
              <a:rPr lang="sk-SK" sz="1500" i="0" u="none" strike="noStrike" baseline="0" dirty="0">
                <a:latin typeface="+mn-lt"/>
              </a:rPr>
              <a:t> oblasti Zeme. </a:t>
            </a:r>
            <a:r>
              <a:rPr lang="sk-SK" sz="1500" i="0" u="none" strike="noStrike" baseline="0" dirty="0" err="1">
                <a:latin typeface="+mn-lt"/>
              </a:rPr>
              <a:t>Faunistické</a:t>
            </a:r>
            <a:r>
              <a:rPr lang="sk-SK" sz="1500" i="0" u="none" strike="noStrike" baseline="0" dirty="0">
                <a:latin typeface="+mn-lt"/>
              </a:rPr>
              <a:t> oblasti Zeme. Oblasť </a:t>
            </a:r>
            <a:r>
              <a:rPr lang="sk-SK" sz="1500" i="0" u="none" strike="noStrike" baseline="0" dirty="0" err="1">
                <a:latin typeface="+mn-lt"/>
              </a:rPr>
              <a:t>Holarktická</a:t>
            </a:r>
            <a:r>
              <a:rPr lang="sk-SK" sz="1500" i="0" u="none" strike="noStrike" baseline="0" dirty="0">
                <a:latin typeface="+mn-lt"/>
              </a:rPr>
              <a:t>, </a:t>
            </a:r>
            <a:r>
              <a:rPr lang="sk-SK" sz="1500" i="0" u="none" strike="noStrike" baseline="0" dirty="0" err="1">
                <a:latin typeface="+mn-lt"/>
              </a:rPr>
              <a:t>Neotropická</a:t>
            </a:r>
            <a:r>
              <a:rPr lang="sk-SK" sz="1500" i="0" u="none" strike="noStrike" baseline="0" dirty="0">
                <a:latin typeface="+mn-lt"/>
              </a:rPr>
              <a:t>, </a:t>
            </a:r>
            <a:r>
              <a:rPr lang="sk-SK" sz="1500" i="0" u="none" strike="noStrike" baseline="0" dirty="0" err="1">
                <a:latin typeface="+mn-lt"/>
              </a:rPr>
              <a:t>Kapská</a:t>
            </a:r>
            <a:r>
              <a:rPr lang="sk-SK" sz="1500" i="0" u="none" strike="noStrike" baseline="0" dirty="0">
                <a:latin typeface="+mn-lt"/>
              </a:rPr>
              <a:t>, Austrálska a Antarktická</a:t>
            </a:r>
          </a:p>
          <a:p>
            <a:pPr algn="l">
              <a:buClr>
                <a:schemeClr val="tx2">
                  <a:lumMod val="75000"/>
                </a:schemeClr>
              </a:buClr>
            </a:pPr>
            <a:r>
              <a:rPr lang="sk-SK" sz="1500" i="0" u="none" strike="noStrike" baseline="0" dirty="0">
                <a:latin typeface="+mn-lt"/>
              </a:rPr>
              <a:t>6. Fytogeografické členenie Slovenska. Rastlinné spoločenstvá Slovenska. Zoogeografické členenie Slovenska. Génové centra základných kultúrnych plodín</a:t>
            </a:r>
            <a:endParaRPr lang="sk-SK" sz="1500" dirty="0">
              <a:latin typeface="+mn-lt"/>
            </a:endParaRPr>
          </a:p>
        </p:txBody>
      </p:sp>
      <p:sp>
        <p:nvSpPr>
          <p:cNvPr id="5" name="Zástupný objekt pre obsah 2">
            <a:extLst>
              <a:ext uri="{FF2B5EF4-FFF2-40B4-BE49-F238E27FC236}">
                <a16:creationId xmlns:a16="http://schemas.microsoft.com/office/drawing/2014/main" id="{7B14520E-E606-CDF4-FCD6-6085B56CE971}"/>
              </a:ext>
            </a:extLst>
          </p:cNvPr>
          <p:cNvSpPr txBox="1">
            <a:spLocks/>
          </p:cNvSpPr>
          <p:nvPr/>
        </p:nvSpPr>
        <p:spPr>
          <a:xfrm>
            <a:off x="6255026" y="1758272"/>
            <a:ext cx="5098774" cy="36649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3100" dirty="0"/>
              <a:t>Cvičenia z Biosféry: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1. Ekologická stopa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2. </a:t>
            </a:r>
            <a:r>
              <a:rPr lang="sk-SK" sz="2100" dirty="0" err="1"/>
              <a:t>Biómy</a:t>
            </a:r>
            <a:r>
              <a:rPr lang="sk-SK" sz="2100" dirty="0"/>
              <a:t> Zeme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3. Rozšírenie živočíchov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4. Environmentálne faktory a rozšírenie druhov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5. Pozorovanie rastlín - práca v teréne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6. Písomná previerka – „</a:t>
            </a:r>
            <a:r>
              <a:rPr lang="sk-SK" sz="2100" dirty="0" err="1"/>
              <a:t>poznávačka</a:t>
            </a:r>
            <a:r>
              <a:rPr lang="sk-SK" sz="2100" dirty="0"/>
              <a:t>“ rastlín</a:t>
            </a:r>
          </a:p>
        </p:txBody>
      </p:sp>
    </p:spTree>
    <p:extLst>
      <p:ext uri="{BB962C8B-B14F-4D97-AF65-F5344CB8AC3E}">
        <p14:creationId xmlns:p14="http://schemas.microsoft.com/office/powerpoint/2010/main" val="21605577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811BE-3BE2-2EC6-CF0E-E9367DBA2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A710CEC-494D-02ED-C67C-22F789440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Zrnitosť pôd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930B806D-0C5E-F108-5ABF-EFB54CBAC3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963822"/>
            <a:ext cx="5798179" cy="5468488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dirty="0"/>
              <a:t>Zrnitosť pôdy sa vzťahuje na relatívne zastúpenie piesku, prachu a ílu. Je obyčajne najdôležitejšou pôdnou charakteristikou pri opise pôd, lebo od nej závisí veľa pôdnych vlastností (vodná kapacita a infiltrácia, </a:t>
            </a:r>
            <a:r>
              <a:rPr lang="sk-SK" sz="1200" dirty="0" err="1"/>
              <a:t>zásobennosť</a:t>
            </a:r>
            <a:r>
              <a:rPr lang="sk-SK" sz="1200" dirty="0"/>
              <a:t> vodou, </a:t>
            </a:r>
            <a:r>
              <a:rPr lang="sk-SK" sz="1200" dirty="0" err="1"/>
              <a:t>aerácia</a:t>
            </a:r>
            <a:r>
              <a:rPr lang="sk-SK" sz="1200" dirty="0"/>
              <a:t>, pôdna úrodnosť, </a:t>
            </a:r>
            <a:r>
              <a:rPr lang="sk-SK" sz="1200" dirty="0" err="1"/>
              <a:t>obrabáteľnosť</a:t>
            </a:r>
            <a:r>
              <a:rPr lang="sk-SK" sz="1200" dirty="0"/>
              <a:t> a pod.). V súčasnosti sa určujú tzv. </a:t>
            </a:r>
            <a:r>
              <a:rPr lang="sk-SK" sz="1200" dirty="0" err="1"/>
              <a:t>zrnitostné</a:t>
            </a:r>
            <a:r>
              <a:rPr lang="sk-SK" sz="1200" dirty="0"/>
              <a:t> triedy na základe </a:t>
            </a:r>
            <a:r>
              <a:rPr lang="sk-SK" sz="1200" dirty="0" err="1"/>
              <a:t>zrnitostného</a:t>
            </a:r>
            <a:r>
              <a:rPr lang="sk-SK" sz="1200" dirty="0"/>
              <a:t> trojuholníka, v rohoch, ktorého sa nachádzajú piesok, prach a </a:t>
            </a:r>
            <a:r>
              <a:rPr lang="sk-SK" sz="1200" dirty="0" err="1"/>
              <a:t>il</a:t>
            </a:r>
            <a:r>
              <a:rPr lang="sk-SK" sz="1200" dirty="0"/>
              <a:t> </a:t>
            </a:r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F22458DA-5C5F-1827-0D10-A178B6E56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156" y="963822"/>
            <a:ext cx="5762139" cy="277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ázok 1">
            <a:extLst>
              <a:ext uri="{FF2B5EF4-FFF2-40B4-BE49-F238E27FC236}">
                <a16:creationId xmlns:a16="http://schemas.microsoft.com/office/drawing/2014/main" id="{0B3CDAD3-DAD5-1261-4D7C-16152C2C7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155" y="3988548"/>
            <a:ext cx="5762139" cy="2869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4796B5-AE28-3503-93EA-65C4435A679A}"/>
              </a:ext>
            </a:extLst>
          </p:cNvPr>
          <p:cNvSpPr txBox="1"/>
          <p:nvPr/>
        </p:nvSpPr>
        <p:spPr>
          <a:xfrm>
            <a:off x="6681917" y="538132"/>
            <a:ext cx="6098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800" dirty="0"/>
              <a:t>Primárne </a:t>
            </a:r>
            <a:r>
              <a:rPr lang="sk-SK" sz="1800" dirty="0" err="1"/>
              <a:t>mineraly</a:t>
            </a:r>
            <a:r>
              <a:rPr lang="sk-SK" sz="1800" dirty="0"/>
              <a:t> v pôde</a:t>
            </a:r>
          </a:p>
        </p:txBody>
      </p:sp>
      <p:pic>
        <p:nvPicPr>
          <p:cNvPr id="8" name="Obrázok 1">
            <a:extLst>
              <a:ext uri="{FF2B5EF4-FFF2-40B4-BE49-F238E27FC236}">
                <a16:creationId xmlns:a16="http://schemas.microsoft.com/office/drawing/2014/main" id="{F383AD73-9925-9B00-E0B8-8FC96601CB1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86" t="27090"/>
          <a:stretch/>
        </p:blipFill>
        <p:spPr bwMode="auto">
          <a:xfrm>
            <a:off x="391297" y="2627978"/>
            <a:ext cx="5203868" cy="4009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45321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B4BF7-8F89-ACDE-1AB5-779B31CD1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A08818-CB8F-0ABB-788A-57A52E79F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Pôdotvorný</a:t>
            </a:r>
            <a:r>
              <a:rPr lang="sk-SK" sz="3200" b="1" dirty="0"/>
              <a:t> proces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131BFC8-C209-B837-DC7C-21BE02E68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8740348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Horizonty sa označujú písmenami A, B, C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horizont A – humusový, má hrúbku 10-30 cm, hnedú až čiernu farbu, bohatý na živiny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horizont B – nachádza sa pod horizontom A – obohatený alebo </a:t>
            </a:r>
            <a:r>
              <a:rPr lang="sk-SK" sz="1400" dirty="0" err="1"/>
              <a:t>iluviálny</a:t>
            </a:r>
            <a:r>
              <a:rPr lang="sk-SK" sz="1400" dirty="0"/>
              <a:t> horizont,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    </a:t>
            </a:r>
            <a:r>
              <a:rPr lang="sk-SK" sz="1400" dirty="0" err="1"/>
              <a:t>vnútropôdne</a:t>
            </a:r>
            <a:r>
              <a:rPr lang="sk-SK" sz="1400" dirty="0"/>
              <a:t> zvetrávanie, obsahuje menej organických látok, možný výskyt jemných ílovitých častíc, kt. boli premiestnené presakujúcou vodou z horizontu A, žltá až hnedá farba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horizont C – </a:t>
            </a:r>
            <a:r>
              <a:rPr lang="sk-SK" sz="1400" dirty="0" err="1"/>
              <a:t>pôdotvorný</a:t>
            </a:r>
            <a:r>
              <a:rPr lang="sk-SK" sz="1400" dirty="0"/>
              <a:t> substrát, tvorený zvetranou materskou horninou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FC97C8DF-4096-84D9-E787-EEC4B4CDE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844" y="3699854"/>
            <a:ext cx="3806101" cy="3043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puda_rez">
            <a:extLst>
              <a:ext uri="{FF2B5EF4-FFF2-40B4-BE49-F238E27FC236}">
                <a16:creationId xmlns:a16="http://schemas.microsoft.com/office/drawing/2014/main" id="{4BDF3267-1E4F-06A9-8DE0-0093C66D7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00"/>
          <a:stretch>
            <a:fillRect/>
          </a:stretch>
        </p:blipFill>
        <p:spPr>
          <a:xfrm>
            <a:off x="9045146" y="968189"/>
            <a:ext cx="2921000" cy="55435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23858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ED7C3-30FD-82D8-B2BD-FE5B331C3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8E77CB-8DED-0D5A-3C36-609EB2A94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183E9D7-9491-BCF8-C90A-0F7FBC5BF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10884911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1.fyzikálne (zrnitosť a štruktúra)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2.chemické (reakcia pôdy)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3.biologické (úrodnosť)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zrnitosť – veľkosť minerálnych a horninových častíc, častice väčšie ako 2mm tvoria skelet, menšie ako 2mm </a:t>
            </a:r>
            <a:r>
              <a:rPr lang="sk-SK" sz="1400" dirty="0" err="1"/>
              <a:t>jemnozem</a:t>
            </a:r>
            <a:r>
              <a:rPr lang="sk-SK" sz="1400" dirty="0"/>
              <a:t> (íl, prach, prachový piesok)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podľa zrnitosti určujeme pôdne druhy – používa sa napr. </a:t>
            </a:r>
            <a:r>
              <a:rPr lang="sk-SK" sz="1400" dirty="0" err="1"/>
              <a:t>Novákova</a:t>
            </a:r>
            <a:r>
              <a:rPr lang="sk-SK" sz="1400" dirty="0"/>
              <a:t> klasifikačná stupnica – podľa obsahu ílových častíc (častice menšie ako 0,01 mm) v pôde rozlišujeme: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graphicFrame>
        <p:nvGraphicFramePr>
          <p:cNvPr id="4" name="Group 29">
            <a:extLst>
              <a:ext uri="{FF2B5EF4-FFF2-40B4-BE49-F238E27FC236}">
                <a16:creationId xmlns:a16="http://schemas.microsoft.com/office/drawing/2014/main" id="{B3E0F467-049C-1B20-836A-D99A5F8A29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3200861"/>
              </p:ext>
            </p:extLst>
          </p:nvPr>
        </p:nvGraphicFramePr>
        <p:xfrm>
          <a:off x="1618736" y="4463624"/>
          <a:ext cx="7247902" cy="2280075"/>
        </p:xfrm>
        <a:graphic>
          <a:graphicData uri="http://schemas.openxmlformats.org/drawingml/2006/table">
            <a:tbl>
              <a:tblPr/>
              <a:tblGrid>
                <a:gridCol w="3433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42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647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Kategória zrnitosti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Obsah častíc &lt; 0,01 mm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9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pôdy ľahké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piesočnaté</a:t>
                      </a:r>
                      <a: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(0 - 10%)</a:t>
                      </a:r>
                      <a:b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hlinitopiesočnaté</a:t>
                      </a:r>
                      <a: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(10 - 20%)</a:t>
                      </a:r>
                      <a:endParaRPr kumimoji="0" lang="sk-SK" altLang="sk-SK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3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pôdy stredne ťažké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piesočnatohlinité</a:t>
                      </a:r>
                      <a: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(20 - 30%)</a:t>
                      </a:r>
                      <a:b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hlinité</a:t>
                      </a:r>
                      <a: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(30 - 45%)</a:t>
                      </a:r>
                      <a:endParaRPr kumimoji="0" lang="sk-SK" altLang="sk-SK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1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pôdy ťažké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ílovitohlinité</a:t>
                      </a:r>
                      <a:r>
                        <a:rPr kumimoji="0" lang="sk-SK" altLang="sk-SK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(45 - 60%)</a:t>
                      </a:r>
                      <a:endParaRPr kumimoji="0" lang="sk-SK" altLang="sk-SK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3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pôdy veľmi ťažké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 </a:t>
                      </a:r>
                      <a:r>
                        <a:rPr kumimoji="0" lang="sk-SK" altLang="sk-SK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ílovité</a:t>
                      </a:r>
                      <a:r>
                        <a:rPr kumimoji="0" lang="sk-SK" altLang="sk-SK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(60 - 75%)</a:t>
                      </a:r>
                      <a:br>
                        <a:rPr kumimoji="0" lang="sk-SK" altLang="sk-SK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sk-SK" altLang="sk-SK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íly</a:t>
                      </a:r>
                      <a:r>
                        <a:rPr kumimoji="0" lang="sk-SK" altLang="sk-SK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(&gt; 75%)</a:t>
                      </a:r>
                      <a:endParaRPr kumimoji="0" lang="sk-SK" altLang="sk-SK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4545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285BE-6D81-C1D7-6A37-21D3DFDE1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EC0177-E400-54F2-ED17-D039AB11F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druhy 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55429375-FD6A-8E3B-B4DF-E441B81D8E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7764165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1. Ľahké - piesočnaté pôdy – obsahujú veľa zŕn piesku, vznikli napr. v Záhorskej a Východoslovenskej nížine na naviatych pieskoch a riečnych náplavoch. Majú medzi zrnami piesku veľa vzduchu a ľahko vysychajú. Ľahko prepúšťajú vodu čím sa odplavujú živiny do hlbších vrstiev, preto sú málo úrodné.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2. Stredne ťažké - hlinité pôdy – obsahujú veľa prachových častíc. Vyvinuli sa napr. na sprašiach Podunajskej nížiny, Juhoslovenskej kotliny a Východoslovenskej nížiny. Vyskytujú sa aj na sopečných horninách. Sú to najlepšie poľnohospodárske pôdy, pretože sa z nich neodplavujú živiny v takej veľkej miere ako z piesočnatých pôd.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3. Ťažké - ílovité pôdy – sa nachádzajú na ílovitých horninách, ktoré vznikli usadzovaním jemného bahna na dne morí a jazier v minulosti. Vyskytujú sa v podhorských častiach nížin a v kotlinách. Za sucha tvrdnú a pukajú, nasiaknuté vodou sú mazľavé. Ťažko sa obrábajú a sú menej úrodné.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pic>
        <p:nvPicPr>
          <p:cNvPr id="3" name="Picture 4" descr="Ent_06b">
            <a:extLst>
              <a:ext uri="{FF2B5EF4-FFF2-40B4-BE49-F238E27FC236}">
                <a16:creationId xmlns:a16="http://schemas.microsoft.com/office/drawing/2014/main" id="{5D854423-6902-2660-3118-17E16F543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515" y="114301"/>
            <a:ext cx="1322531" cy="201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IMG_6471_%C4%8Cernozem_kultizemna">
            <a:extLst>
              <a:ext uri="{FF2B5EF4-FFF2-40B4-BE49-F238E27FC236}">
                <a16:creationId xmlns:a16="http://schemas.microsoft.com/office/drawing/2014/main" id="{96B269A2-900D-BFEF-DBF4-31DA82350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4324" y="2169319"/>
            <a:ext cx="1997676" cy="262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IMG_5239">
            <a:extLst>
              <a:ext uri="{FF2B5EF4-FFF2-40B4-BE49-F238E27FC236}">
                <a16:creationId xmlns:a16="http://schemas.microsoft.com/office/drawing/2014/main" id="{08BCA253-0AE3-A0DD-1621-A510D43DA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540" y="2169319"/>
            <a:ext cx="1954784" cy="258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soil-clay">
            <a:extLst>
              <a:ext uri="{FF2B5EF4-FFF2-40B4-BE49-F238E27FC236}">
                <a16:creationId xmlns:a16="http://schemas.microsoft.com/office/drawing/2014/main" id="{7BCD49A3-C26F-C974-6E11-FE27ADDD6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032" y="4483043"/>
            <a:ext cx="2300773" cy="2300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B-Hill%20Day4%20002">
            <a:extLst>
              <a:ext uri="{FF2B5EF4-FFF2-40B4-BE49-F238E27FC236}">
                <a16:creationId xmlns:a16="http://schemas.microsoft.com/office/drawing/2014/main" id="{AB25BED8-6840-E05B-179F-10A70C6A9F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78"/>
          <a:stretch/>
        </p:blipFill>
        <p:spPr bwMode="auto">
          <a:xfrm>
            <a:off x="10061805" y="4570292"/>
            <a:ext cx="2130195" cy="221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07690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07944-3796-4B8A-ACC3-163ABA525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055579-1C16-5B41-75B4-C1A507C26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druhy 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5AD2035E-AE22-B807-A7F2-3D5955C44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7210904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pôdna štruktúra - schopnosť pôdnych častíc (zrnká pôdy) zhlukovať sa alebo rozpadávať sa na štruktúrne agregáty, od nej závisí úrodnosť pôdy, najvhodnejšia je </a:t>
            </a:r>
            <a:r>
              <a:rPr lang="sk-SK" sz="1400" dirty="0" err="1"/>
              <a:t>drobnohrudková</a:t>
            </a:r>
            <a:r>
              <a:rPr lang="sk-SK" sz="1400" dirty="0"/>
              <a:t> štruktúra – medzi jednotlivými agregátmi je dostatok voľného priestoru, má </a:t>
            </a:r>
            <a:r>
              <a:rPr lang="sk-SK" sz="1400" dirty="0" err="1"/>
              <a:t>špongiovitý</a:t>
            </a:r>
            <a:r>
              <a:rPr lang="sk-SK" sz="1400" dirty="0"/>
              <a:t> charakter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reakcia pôdy – neutrálna(pH=7), kyslá(pH&lt;7), zásaditá(pH&gt;7), ovplyvňuje procesy v pôde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úrodnosť - schopnosť pôdy poskytovať rastlinám také životné podmienky, ktoré môžu uspokojiť ich požiadavky na vodu, živiny a pôdny vzduch počas celého vegetačného obdobia. Môže byť prirodzená – bez zásahu človeka (lesné pôdy) a kultúrna úrodnosť – vznikla obrábaním, hnojením,...prirodzených pôd.</a:t>
            </a:r>
            <a:br>
              <a:rPr lang="sk-SK" sz="1400" dirty="0"/>
            </a:br>
            <a:br>
              <a:rPr lang="sk-SK" sz="1400" dirty="0"/>
            </a:br>
            <a:br>
              <a:rPr lang="sk-SK" sz="1400" dirty="0"/>
            </a:br>
            <a:endParaRPr lang="sk-SK" sz="1400" dirty="0"/>
          </a:p>
        </p:txBody>
      </p:sp>
      <p:pic>
        <p:nvPicPr>
          <p:cNvPr id="4" name="Picture 4" descr="soil%20structure">
            <a:extLst>
              <a:ext uri="{FF2B5EF4-FFF2-40B4-BE49-F238E27FC236}">
                <a16:creationId xmlns:a16="http://schemas.microsoft.com/office/drawing/2014/main" id="{9AE876A8-F800-1956-4F2F-62447C7338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261" y="123824"/>
            <a:ext cx="4243739" cy="2829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3">
            <a:extLst>
              <a:ext uri="{FF2B5EF4-FFF2-40B4-BE49-F238E27FC236}">
                <a16:creationId xmlns:a16="http://schemas.microsoft.com/office/drawing/2014/main" id="{BF9D946D-AD3D-BA10-AE75-593B7A992B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55"/>
          <a:stretch/>
        </p:blipFill>
        <p:spPr bwMode="auto">
          <a:xfrm>
            <a:off x="7515702" y="3103074"/>
            <a:ext cx="4676298" cy="2296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ázok 4">
            <a:extLst>
              <a:ext uri="{FF2B5EF4-FFF2-40B4-BE49-F238E27FC236}">
                <a16:creationId xmlns:a16="http://schemas.microsoft.com/office/drawing/2014/main" id="{62A34656-6963-825E-C234-FD364CECC3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789" y="5420256"/>
            <a:ext cx="2695340" cy="143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ok 5">
            <a:extLst>
              <a:ext uri="{FF2B5EF4-FFF2-40B4-BE49-F238E27FC236}">
                <a16:creationId xmlns:a16="http://schemas.microsoft.com/office/drawing/2014/main" id="{A13CAE9C-0822-9BAE-2046-444E5C77CC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4129" y="5471007"/>
            <a:ext cx="2695339" cy="137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2397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1C6FE2-AA41-1F05-A3B5-AFAB64EE0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660321" cy="1400530"/>
          </a:xfrm>
        </p:spPr>
        <p:txBody>
          <a:bodyPr/>
          <a:lstStyle/>
          <a:p>
            <a:r>
              <a:rPr lang="sk-SK" dirty="0"/>
              <a:t>Podmienky absolvovania predmetu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6E0A6CB8-4026-FA4C-08FD-1415ADE1D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10326688" cy="419548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dirty="0"/>
              <a:t>Cvičenia s celkovou váhou 20 % (z toho 50 % </a:t>
            </a:r>
            <a:r>
              <a:rPr lang="sk-SK" dirty="0" err="1"/>
              <a:t>pedosféra</a:t>
            </a:r>
            <a:r>
              <a:rPr lang="sk-SK" dirty="0"/>
              <a:t> a 50% biosféra)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dirty="0"/>
              <a:t>Po absolvovaní časti cvičení z </a:t>
            </a:r>
            <a:r>
              <a:rPr lang="sk-SK" dirty="0" err="1"/>
              <a:t>Pedosféry</a:t>
            </a:r>
            <a:r>
              <a:rPr lang="sk-SK" dirty="0"/>
              <a:t> písomka z pôdnych profilov </a:t>
            </a:r>
            <a:br>
              <a:rPr lang="sk-SK" dirty="0"/>
            </a:br>
            <a:r>
              <a:rPr lang="sk-SK" dirty="0"/>
              <a:t>s úspešnosťou nad 51%.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dirty="0"/>
              <a:t>Po absolvovaní cvičení z Biosféry </a:t>
            </a:r>
            <a:r>
              <a:rPr lang="sk-SK" dirty="0" err="1"/>
              <a:t>poznávačka</a:t>
            </a:r>
            <a:r>
              <a:rPr lang="sk-SK" dirty="0"/>
              <a:t> rastlín s </a:t>
            </a:r>
            <a:r>
              <a:rPr lang="sk-SK" dirty="0" err="1"/>
              <a:t>uspešnosťou</a:t>
            </a:r>
            <a:r>
              <a:rPr lang="sk-SK" dirty="0"/>
              <a:t> nad 51%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dirty="0"/>
              <a:t>Prednášky: písomná skúška s ústnym doskúšaním s úspešnosťou nad 50 % s váhou 80 % z celkového hodnotenia (každá časť predmetu s váhou 50 %)</a:t>
            </a:r>
          </a:p>
        </p:txBody>
      </p:sp>
    </p:spTree>
    <p:extLst>
      <p:ext uri="{BB962C8B-B14F-4D97-AF65-F5344CB8AC3E}">
        <p14:creationId xmlns:p14="http://schemas.microsoft.com/office/powerpoint/2010/main" val="1593130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A0B882D-4FEF-4E28-9811-11D57386D4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5BEB97A-F669-D357-E728-A0692B908C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4571" y="2293208"/>
            <a:ext cx="9282857" cy="2271584"/>
          </a:xfrm>
        </p:spPr>
        <p:txBody>
          <a:bodyPr>
            <a:normAutofit/>
          </a:bodyPr>
          <a:lstStyle/>
          <a:p>
            <a:pPr marL="990600" indent="-990600">
              <a:lnSpc>
                <a:spcPct val="90000"/>
              </a:lnSpc>
            </a:pPr>
            <a:r>
              <a:rPr lang="sk-SK" dirty="0"/>
              <a:t>1. </a:t>
            </a:r>
            <a:r>
              <a:rPr lang="pt-BR" dirty="0"/>
              <a:t>Úvod do </a:t>
            </a:r>
            <a:r>
              <a:rPr lang="sk-SK" dirty="0"/>
              <a:t>štúdia </a:t>
            </a:r>
            <a:r>
              <a:rPr lang="sk-SK" dirty="0" err="1"/>
              <a:t>pedosféry</a:t>
            </a:r>
            <a:endParaRPr lang="sk-SK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DA6D14-0849-4180-8DEF-F2F6BF1232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2753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7120A-1C93-ACD7-A937-968347DE2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F1F486-1F05-D4D7-8A34-19C2C59E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/>
              <a:t>Úvod do 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7BBA7D88-2CB7-F50D-6F60-BF9EED26B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1075037"/>
            <a:ext cx="7171037" cy="549566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 err="1"/>
              <a:t>Pedosféra</a:t>
            </a:r>
            <a:r>
              <a:rPr lang="sk-SK" sz="1600" dirty="0"/>
              <a:t> – pôdny pokryv Zeme, je najmladšou časťou FGS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vznikla po osídlení súše živými organizmami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Pôda</a:t>
            </a:r>
            <a:r>
              <a:rPr lang="sk-SK" sz="1600" dirty="0"/>
              <a:t> - povrchová vrstva Zeme, pozostávajúca z minerálov, organickej hmoty, vody, vzduchu a živých organizmov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Zohráva kľúčovú úlohu v ekosystémoch: poskytuje živiny, reguluje vodný cyklus, podporuje biologickú diverzitu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</p:txBody>
      </p:sp>
      <p:pic>
        <p:nvPicPr>
          <p:cNvPr id="3" name="Obrázok 6">
            <a:extLst>
              <a:ext uri="{FF2B5EF4-FFF2-40B4-BE49-F238E27FC236}">
                <a16:creationId xmlns:a16="http://schemas.microsoft.com/office/drawing/2014/main" id="{DE6E3841-8300-2655-B74F-1CED38521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681" y="0"/>
            <a:ext cx="4102477" cy="351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Diagram of a diagram of a plant growth&#10;&#10;AI-generated content may be incorrect.">
            <a:extLst>
              <a:ext uri="{FF2B5EF4-FFF2-40B4-BE49-F238E27FC236}">
                <a16:creationId xmlns:a16="http://schemas.microsoft.com/office/drawing/2014/main" id="{ACE53E34-D6F2-1DDE-A5CC-39CA69D496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368" y="3817431"/>
            <a:ext cx="3577812" cy="3040569"/>
          </a:xfrm>
          <a:prstGeom prst="rect">
            <a:avLst/>
          </a:prstGeom>
        </p:spPr>
      </p:pic>
      <p:pic>
        <p:nvPicPr>
          <p:cNvPr id="14" name="Picture 13" descr="A stream flowing through a forest&#10;&#10;AI-generated content may be incorrect.">
            <a:extLst>
              <a:ext uri="{FF2B5EF4-FFF2-40B4-BE49-F238E27FC236}">
                <a16:creationId xmlns:a16="http://schemas.microsoft.com/office/drawing/2014/main" id="{5A92D353-3BBA-0EB8-1613-526B8846EF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892" y="3619049"/>
            <a:ext cx="4721266" cy="314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995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8A34F-44AD-F64B-E3F8-51F867C6C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987D0C-E7C3-BDDB-D39F-F87A72C62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Pedológia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774C008-0A6F-BCF0-348D-7BD4D99D9F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7324727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Pedológia (pôdoznalectvo)</a:t>
            </a:r>
            <a:r>
              <a:rPr lang="sk-SK" sz="1400" dirty="0"/>
              <a:t> - veda, ktorá študuje pôdu ako samostatný </a:t>
            </a:r>
            <a:br>
              <a:rPr lang="sk-SK" sz="1400" dirty="0"/>
            </a:br>
            <a:r>
              <a:rPr lang="sk-SK" sz="1400" dirty="0"/>
              <a:t>prírodný útvar a jej interakcie s prostredím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Zgréckeho</a:t>
            </a:r>
            <a:r>
              <a:rPr lang="sk-SK" sz="1400" dirty="0"/>
              <a:t> „</a:t>
            </a:r>
            <a:r>
              <a:rPr lang="sk-SK" sz="1400" b="1" dirty="0" err="1"/>
              <a:t>Pedon</a:t>
            </a:r>
            <a:r>
              <a:rPr lang="sk-SK" sz="1400" dirty="0"/>
              <a:t>“ = pôda a „</a:t>
            </a:r>
            <a:r>
              <a:rPr lang="sk-SK" sz="1400" b="1" dirty="0" err="1"/>
              <a:t>Logos</a:t>
            </a:r>
            <a:r>
              <a:rPr lang="sk-SK" sz="1400" dirty="0"/>
              <a:t>“ = náuka/veda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Predmetom skúmania je </a:t>
            </a:r>
            <a:r>
              <a:rPr lang="sk-SK" sz="1400" b="1" dirty="0"/>
              <a:t>pôda</a:t>
            </a:r>
            <a:r>
              <a:rPr lang="sk-SK" sz="1400" dirty="0"/>
              <a:t> resp. pôdna pokrývka Zeme – </a:t>
            </a:r>
            <a:r>
              <a:rPr lang="sk-SK" sz="1400" b="1" dirty="0" err="1"/>
              <a:t>pedosféra</a:t>
            </a: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Oblasti výskumu: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Vznik pôdy</a:t>
            </a:r>
            <a:r>
              <a:rPr lang="sk-SK" sz="1400" dirty="0"/>
              <a:t>: Ako vzniká pôda a aké faktory na ňu vplývajú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Vlastnosti pôdy</a:t>
            </a:r>
            <a:r>
              <a:rPr lang="sk-SK" sz="1400" dirty="0"/>
              <a:t>: Zrnitosť, štruktúra, reakcia, biologická aktivita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Funkcie pôdy</a:t>
            </a:r>
            <a:r>
              <a:rPr lang="sk-SK" sz="1400" dirty="0"/>
              <a:t>: Úrodnosť, zásobovanie vodou a živinami, uhlíkový cyklus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Degradácia pôdy</a:t>
            </a:r>
            <a:r>
              <a:rPr lang="sk-SK" sz="1400" dirty="0"/>
              <a:t>: Erózia, zasolenie, úbytok organickej hmoty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Význam pedológie: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pochopenie pôdnych procesov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udržateľné hospodárenie a ochrana pôdy</a:t>
            </a:r>
          </a:p>
        </p:txBody>
      </p:sp>
      <p:pic>
        <p:nvPicPr>
          <p:cNvPr id="9" name="Picture 8" descr="A diagram of a diagram&#10;&#10;AI-generated content may be incorrect.">
            <a:extLst>
              <a:ext uri="{FF2B5EF4-FFF2-40B4-BE49-F238E27FC236}">
                <a16:creationId xmlns:a16="http://schemas.microsoft.com/office/drawing/2014/main" id="{3E4AD657-953E-9F44-B374-C86941C7C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775" y="7709"/>
            <a:ext cx="3581400" cy="3421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044586-D047-C310-D42A-D741B5793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2" y="3469517"/>
            <a:ext cx="4152900" cy="338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506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D4D58-FE04-C0A8-3B91-392CD6898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diagram of a soil layer&#10;&#10;AI-generated content may be incorrect.">
            <a:extLst>
              <a:ext uri="{FF2B5EF4-FFF2-40B4-BE49-F238E27FC236}">
                <a16:creationId xmlns:a16="http://schemas.microsoft.com/office/drawing/2014/main" id="{5DD8CCB6-266F-3853-AF01-CEB050E00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565" y="2710404"/>
            <a:ext cx="2939435" cy="3356763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D0C0F450-868C-2E48-8B2B-16FB1A08B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Pedogeografia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B78FCD65-34DE-D368-E9D2-80505E830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9379"/>
            <a:ext cx="8900986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Pedogeografia</a:t>
            </a:r>
            <a:r>
              <a:rPr lang="sk-SK" sz="1400" dirty="0"/>
              <a:t> </a:t>
            </a:r>
            <a:r>
              <a:rPr lang="sk-SK" sz="1400" b="1" dirty="0"/>
              <a:t>(geografia pôdy)</a:t>
            </a:r>
            <a:r>
              <a:rPr lang="sk-SK" sz="1400" dirty="0"/>
              <a:t> – vedná disciplína fyzickej geografie, ktorá skúma okrem </a:t>
            </a:r>
            <a:r>
              <a:rPr lang="sk-SK" sz="1400" b="1" dirty="0"/>
              <a:t>zákonitostí priestorovej diferenciácie </a:t>
            </a:r>
            <a:r>
              <a:rPr lang="sk-SK" sz="1400" b="1" dirty="0" err="1"/>
              <a:t>pedosféry</a:t>
            </a:r>
            <a:r>
              <a:rPr lang="sk-SK" sz="1400" b="1" dirty="0"/>
              <a:t> </a:t>
            </a:r>
            <a:r>
              <a:rPr lang="sk-SK" sz="1400" dirty="0"/>
              <a:t>a </a:t>
            </a:r>
            <a:r>
              <a:rPr lang="sk-SK" sz="1400" b="1" dirty="0"/>
              <a:t>rozšírenia pôd </a:t>
            </a:r>
            <a:r>
              <a:rPr lang="sk-SK" sz="1400" dirty="0"/>
              <a:t>aj vzťahy medzi pôdnou pokrývkou a inými zložkami systému FG ale i HG sféry a úlohu pôdy pri formovaní FG ale i totálnych geografických systémov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Mladá vedná disciplína, ktorej základy sa začali formovať až koncom 19. storočia – </a:t>
            </a:r>
            <a:r>
              <a:rPr lang="sk-SK" sz="1400" b="1" dirty="0"/>
              <a:t>V.V. </a:t>
            </a:r>
            <a:r>
              <a:rPr lang="sk-SK" sz="1400" b="1" dirty="0" err="1"/>
              <a:t>Dokučajev</a:t>
            </a:r>
            <a:r>
              <a:rPr lang="sk-SK" sz="1400" b="1" dirty="0"/>
              <a:t> </a:t>
            </a:r>
            <a:r>
              <a:rPr lang="sk-SK" sz="1400" dirty="0"/>
              <a:t>si všimol </a:t>
            </a:r>
            <a:r>
              <a:rPr lang="sk-SK" sz="1400" b="1" dirty="0"/>
              <a:t>závislosť výskytu ruských černozemí a podzolov </a:t>
            </a:r>
            <a:r>
              <a:rPr lang="sk-SK" sz="1400" dirty="0"/>
              <a:t>na pôsobení niektorých prírodných podmienok: suchej a vlhkej klímy, ako aj stepnej a lesnej vegetácie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 hľadiska pedológov je </a:t>
            </a:r>
            <a:r>
              <a:rPr lang="sk-SK" sz="1400" dirty="0" err="1"/>
              <a:t>pedogeografia</a:t>
            </a:r>
            <a:r>
              <a:rPr lang="sk-SK" sz="1400" dirty="0"/>
              <a:t> neúplne definovaná ako veda na hranici dvoch odvetví, ktorá opisuje </a:t>
            </a:r>
            <a:r>
              <a:rPr lang="sk-SK" sz="1400" b="1" dirty="0"/>
              <a:t>priestorovú diferenciáciu pôd </a:t>
            </a:r>
            <a:r>
              <a:rPr lang="sk-SK" sz="1400" dirty="0"/>
              <a:t>a ich vzťahy z funkčného hľadiska, </a:t>
            </a:r>
            <a:r>
              <a:rPr lang="sk-SK" sz="1400" b="1" dirty="0" err="1"/>
              <a:t>pôdotvorné</a:t>
            </a:r>
            <a:r>
              <a:rPr lang="sk-SK" sz="1400" b="1" dirty="0"/>
              <a:t> procesy </a:t>
            </a:r>
            <a:r>
              <a:rPr lang="sk-SK" sz="1400" dirty="0"/>
              <a:t>a </a:t>
            </a:r>
            <a:r>
              <a:rPr lang="sk-SK" sz="1400" b="1" dirty="0" err="1"/>
              <a:t>zonálnosť</a:t>
            </a:r>
            <a:r>
              <a:rPr lang="sk-SK" sz="1400" b="1" dirty="0"/>
              <a:t> v priestore </a:t>
            </a:r>
            <a:r>
              <a:rPr lang="sk-SK" sz="1400" dirty="0"/>
              <a:t>a </a:t>
            </a:r>
            <a:r>
              <a:rPr lang="sk-SK" sz="1400" b="1" dirty="0"/>
              <a:t>bioklimatické podmienky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Skúma teda </a:t>
            </a:r>
            <a:r>
              <a:rPr lang="sk-SK" sz="1400" b="1" dirty="0"/>
              <a:t>pôdu ako súčasť krajiny</a:t>
            </a:r>
            <a:r>
              <a:rPr lang="sk-SK" sz="1400" dirty="0"/>
              <a:t>, skúma </a:t>
            </a:r>
            <a:r>
              <a:rPr lang="sk-SK" sz="1400" b="1" dirty="0"/>
              <a:t>rozšírenie pôd</a:t>
            </a:r>
            <a:r>
              <a:rPr lang="sk-SK" sz="1400" dirty="0"/>
              <a:t>, ich </a:t>
            </a:r>
            <a:r>
              <a:rPr lang="sk-SK" sz="1400" b="1" dirty="0"/>
              <a:t>vzťah k ostatným zložkám krajiny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Predmet štúdia </a:t>
            </a:r>
            <a:r>
              <a:rPr lang="sk-SK" sz="1400" dirty="0" err="1"/>
              <a:t>pedogeografie</a:t>
            </a:r>
            <a:r>
              <a:rPr lang="sk-SK" sz="1400" dirty="0"/>
              <a:t> = </a:t>
            </a:r>
            <a:r>
              <a:rPr lang="sk-SK" sz="1400" b="1" dirty="0" err="1"/>
              <a:t>pedosféra</a:t>
            </a:r>
            <a:r>
              <a:rPr lang="sk-SK" sz="1400" b="1" dirty="0"/>
              <a:t> z hľadiska subsystému FG sféry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Pedogeografia</a:t>
            </a:r>
            <a:r>
              <a:rPr lang="sk-SK" sz="1400" dirty="0"/>
              <a:t> nepatrí medzi jednotlivé špecializácie pedológie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Ťažko definovateľná subjektívna hranica medzi pedológiou a </a:t>
            </a:r>
            <a:r>
              <a:rPr lang="sk-SK" sz="1400" dirty="0" err="1"/>
              <a:t>pedogeografiou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23561603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ó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Ió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ó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4652</TotalTime>
  <Words>6134</Words>
  <Application>Microsoft Office PowerPoint</Application>
  <PresentationFormat>Widescreen</PresentationFormat>
  <Paragraphs>365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2" baseType="lpstr">
      <vt:lpstr>Arial</vt:lpstr>
      <vt:lpstr>Arial Black</vt:lpstr>
      <vt:lpstr>Century Gothic</vt:lpstr>
      <vt:lpstr>Times New Roman</vt:lpstr>
      <vt:lpstr>Verdana</vt:lpstr>
      <vt:lpstr>Wingdings</vt:lpstr>
      <vt:lpstr>Wingdings 3</vt:lpstr>
      <vt:lpstr>Ión</vt:lpstr>
      <vt:lpstr>Geografia pedosféry  a biosféry</vt:lpstr>
      <vt:lpstr>Obsah predmetu</vt:lpstr>
      <vt:lpstr>Obsah predmetu</vt:lpstr>
      <vt:lpstr>Obsah predmetu</vt:lpstr>
      <vt:lpstr>Podmienky absolvovania predmetu</vt:lpstr>
      <vt:lpstr>1. Úvod do štúdia pedosféry</vt:lpstr>
      <vt:lpstr>Úvod do pedosféry</vt:lpstr>
      <vt:lpstr>Pedológia</vt:lpstr>
      <vt:lpstr>Pedogeografia</vt:lpstr>
      <vt:lpstr>Pamäť pôdy </vt:lpstr>
      <vt:lpstr>Vznik pôdy</vt:lpstr>
      <vt:lpstr>Vznik pôdy</vt:lpstr>
      <vt:lpstr>Klasifikácia pôd</vt:lpstr>
      <vt:lpstr>Vymedzenie pedosféry</vt:lpstr>
      <vt:lpstr>Holopedogenéza</vt:lpstr>
      <vt:lpstr>Holopedogenéza</vt:lpstr>
      <vt:lpstr>Vymedzenie pedosféry</vt:lpstr>
      <vt:lpstr>Vymedzenie pedosféry</vt:lpstr>
      <vt:lpstr>Funkcie pedosféry</vt:lpstr>
      <vt:lpstr>Vymedzenie pedosféry</vt:lpstr>
      <vt:lpstr>Vymedzenie pedosféry</vt:lpstr>
      <vt:lpstr>Vymedzenie pedosféry</vt:lpstr>
      <vt:lpstr>Zloženie pôdy </vt:lpstr>
      <vt:lpstr>Vznik pôdy a jej vlastnosti</vt:lpstr>
      <vt:lpstr>Pôdotvorné procesy</vt:lpstr>
      <vt:lpstr>Vznik pôd</vt:lpstr>
      <vt:lpstr>Vplyv atmosféry - zrážky</vt:lpstr>
      <vt:lpstr>Vplyv atmosféry - zrážky</vt:lpstr>
      <vt:lpstr>Vplyv slnečného žiarenia</vt:lpstr>
      <vt:lpstr>Vplyv slnečného žiarenia</vt:lpstr>
      <vt:lpstr>Vplyv slnečného žiarenia</vt:lpstr>
      <vt:lpstr>Pôdotvorné procesy</vt:lpstr>
      <vt:lpstr>Špeciálne pôdne procesy</vt:lpstr>
      <vt:lpstr>Špeciálne pôdne procesy</vt:lpstr>
      <vt:lpstr>Špeciálne pôdne procesy</vt:lpstr>
      <vt:lpstr>Špeciálne pôdne procesy</vt:lpstr>
      <vt:lpstr>Špeciálne pôdne procesy</vt:lpstr>
      <vt:lpstr>Špeciálne pôdne procesy</vt:lpstr>
      <vt:lpstr>Špeciálne pôdne procesy</vt:lpstr>
      <vt:lpstr>Zrnitosť pôd</vt:lpstr>
      <vt:lpstr>Pôdotvorný proces</vt:lpstr>
      <vt:lpstr>Vlastnosti pôdy</vt:lpstr>
      <vt:lpstr>Pôdne druhy </vt:lpstr>
      <vt:lpstr>Pôdne druhy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Geografia atmosféry  a hydrosféry</dc:title>
  <dc:creator>Jozef Šupinský</dc:creator>
  <cp:lastModifiedBy>Jozef Šupinský</cp:lastModifiedBy>
  <cp:revision>46</cp:revision>
  <dcterms:created xsi:type="dcterms:W3CDTF">2022-09-18T09:08:28Z</dcterms:created>
  <dcterms:modified xsi:type="dcterms:W3CDTF">2025-02-11T11:32:59Z</dcterms:modified>
</cp:coreProperties>
</file>