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9"/>
  </p:notesMasterIdLst>
  <p:sldIdLst>
    <p:sldId id="260" r:id="rId2"/>
    <p:sldId id="342" r:id="rId3"/>
    <p:sldId id="346" r:id="rId4"/>
    <p:sldId id="374" r:id="rId5"/>
    <p:sldId id="332" r:id="rId6"/>
    <p:sldId id="341" r:id="rId7"/>
    <p:sldId id="375" r:id="rId8"/>
    <p:sldId id="340" r:id="rId9"/>
    <p:sldId id="339" r:id="rId10"/>
    <p:sldId id="378" r:id="rId11"/>
    <p:sldId id="379" r:id="rId12"/>
    <p:sldId id="380" r:id="rId13"/>
    <p:sldId id="377" r:id="rId14"/>
    <p:sldId id="347" r:id="rId15"/>
    <p:sldId id="321" r:id="rId16"/>
    <p:sldId id="322" r:id="rId17"/>
    <p:sldId id="323" r:id="rId18"/>
    <p:sldId id="334" r:id="rId19"/>
    <p:sldId id="324" r:id="rId20"/>
    <p:sldId id="325" r:id="rId21"/>
    <p:sldId id="326" r:id="rId22"/>
    <p:sldId id="273" r:id="rId23"/>
    <p:sldId id="318" r:id="rId24"/>
    <p:sldId id="320" r:id="rId25"/>
    <p:sldId id="317" r:id="rId26"/>
    <p:sldId id="327" r:id="rId27"/>
    <p:sldId id="360" r:id="rId28"/>
    <p:sldId id="328" r:id="rId29"/>
    <p:sldId id="329" r:id="rId30"/>
    <p:sldId id="330" r:id="rId31"/>
    <p:sldId id="331" r:id="rId32"/>
    <p:sldId id="335" r:id="rId33"/>
    <p:sldId id="336" r:id="rId34"/>
    <p:sldId id="337" r:id="rId35"/>
    <p:sldId id="338" r:id="rId36"/>
    <p:sldId id="367" r:id="rId37"/>
    <p:sldId id="368" r:id="rId38"/>
    <p:sldId id="366" r:id="rId39"/>
    <p:sldId id="369" r:id="rId40"/>
    <p:sldId id="362" r:id="rId41"/>
    <p:sldId id="363" r:id="rId42"/>
    <p:sldId id="376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6" r:id="rId51"/>
    <p:sldId id="371" r:id="rId52"/>
    <p:sldId id="370" r:id="rId53"/>
    <p:sldId id="357" r:id="rId54"/>
    <p:sldId id="372" r:id="rId55"/>
    <p:sldId id="373" r:id="rId56"/>
    <p:sldId id="358" r:id="rId57"/>
    <p:sldId id="359" r:id="rId58"/>
  </p:sldIdLst>
  <p:sldSz cx="9144000" cy="5143500" type="screen16x9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94" autoAdjust="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DFBFE-C11A-45FC-9D99-17727FAE06BD}" type="datetimeFigureOut">
              <a:rPr lang="sk-SK" smtClean="0"/>
              <a:t>8. 10. 2019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8C133-AA56-42A3-BB0F-D85AEE54C7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910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50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998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err="1" smtClean="0"/>
              <a:t>Fi</a:t>
            </a:r>
            <a:r>
              <a:rPr lang="sk-SK" dirty="0" smtClean="0"/>
              <a:t> =48, </a:t>
            </a:r>
            <a:r>
              <a:rPr lang="sk-SK" dirty="0" err="1" smtClean="0"/>
              <a:t>lambda</a:t>
            </a:r>
            <a:r>
              <a:rPr lang="sk-SK" dirty="0" smtClean="0"/>
              <a:t> = 22, h = 600</a:t>
            </a:r>
          </a:p>
          <a:p>
            <a:endParaRPr lang="sk-SK" dirty="0" smtClean="0"/>
          </a:p>
          <a:p>
            <a:r>
              <a:rPr lang="sk-SK" dirty="0" smtClean="0"/>
              <a:t>GRS80</a:t>
            </a:r>
          </a:p>
          <a:p>
            <a:r>
              <a:rPr lang="sk-SK" dirty="0" smtClean="0"/>
              <a:t>3964748.75865806</a:t>
            </a:r>
          </a:p>
          <a:p>
            <a:r>
              <a:rPr lang="sk-SK" dirty="0" smtClean="0"/>
              <a:t>1601862.47734524</a:t>
            </a:r>
          </a:p>
          <a:p>
            <a:r>
              <a:rPr lang="sk-SK" dirty="0" smtClean="0"/>
              <a:t>4717322.21683806</a:t>
            </a:r>
          </a:p>
          <a:p>
            <a:endParaRPr lang="sk-SK" dirty="0" smtClean="0"/>
          </a:p>
          <a:p>
            <a:r>
              <a:rPr lang="sk-SK" dirty="0" smtClean="0"/>
              <a:t>WGS84</a:t>
            </a:r>
          </a:p>
          <a:p>
            <a:r>
              <a:rPr lang="sk-SK" sz="1200" dirty="0" smtClean="0"/>
              <a:t>3964748.75862206</a:t>
            </a:r>
          </a:p>
          <a:p>
            <a:r>
              <a:rPr lang="sk-SK" sz="1200" dirty="0" smtClean="0"/>
              <a:t>1601862.4773307</a:t>
            </a:r>
          </a:p>
          <a:p>
            <a:r>
              <a:rPr lang="sk-SK" sz="1200" dirty="0" smtClean="0"/>
              <a:t>4717322.21694364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555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500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50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50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50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Súradnice ETRS89 sa vyjadrujú buď v pravouhlých karteziánskych súradniciach XYZ, alebo v </a:t>
            </a:r>
            <a:r>
              <a:rPr lang="sk-SK" dirty="0" err="1" smtClean="0"/>
              <a:t>elipsoidických</a:t>
            </a:r>
            <a:r>
              <a:rPr lang="sk-SK" dirty="0" smtClean="0"/>
              <a:t> (geodetických) súradniciach </a:t>
            </a:r>
            <a:r>
              <a:rPr lang="el-GR" dirty="0" smtClean="0"/>
              <a:t>φλ</a:t>
            </a:r>
            <a:r>
              <a:rPr lang="sk-SK" dirty="0" smtClean="0"/>
              <a:t>h, kde „</a:t>
            </a:r>
            <a:r>
              <a:rPr lang="el-GR" dirty="0" smtClean="0"/>
              <a:t>φ“ </a:t>
            </a:r>
            <a:r>
              <a:rPr lang="sk-SK" dirty="0" smtClean="0"/>
              <a:t>je </a:t>
            </a:r>
            <a:r>
              <a:rPr lang="sk-SK" dirty="0" err="1" smtClean="0"/>
              <a:t>elipsoidická</a:t>
            </a:r>
            <a:r>
              <a:rPr lang="sk-SK" dirty="0" smtClean="0"/>
              <a:t> (geodetická) šírka, „</a:t>
            </a:r>
            <a:r>
              <a:rPr lang="el-GR" dirty="0" smtClean="0"/>
              <a:t>λ“ </a:t>
            </a:r>
            <a:r>
              <a:rPr lang="sk-SK" dirty="0" err="1" smtClean="0"/>
              <a:t>elipsoidická</a:t>
            </a:r>
            <a:r>
              <a:rPr lang="sk-SK" dirty="0" smtClean="0"/>
              <a:t> (geodetická) dĺžka a „h“ </a:t>
            </a:r>
            <a:r>
              <a:rPr lang="sk-SK" dirty="0" err="1" smtClean="0"/>
              <a:t>elipsoidická</a:t>
            </a:r>
            <a:r>
              <a:rPr lang="sk-SK" dirty="0" smtClean="0"/>
              <a:t> (geodetická) výška. </a:t>
            </a:r>
            <a:r>
              <a:rPr lang="sk-SK" dirty="0" err="1" smtClean="0"/>
              <a:t>Elipsoidické</a:t>
            </a:r>
            <a:r>
              <a:rPr lang="sk-SK" dirty="0" smtClean="0"/>
              <a:t> (geodetické) súradnice ETRS89 sú vztiahnuté na elipsoid GRS80 so základným poludníkom Greenwich a s konštantami a=6 378 137m a f=1:298,257222101, kde „a“ je dĺžka hlavnej polosi a „f“ sploštenie, ktoré je vypočítané z konštánt GM= 3 986 005 × 108m3.s-2, J2 = 108 263 × 10-8 a </a:t>
            </a:r>
            <a:r>
              <a:rPr lang="el-GR" dirty="0" smtClean="0"/>
              <a:t>ω = 7 292 115 × 10-11 </a:t>
            </a:r>
            <a:r>
              <a:rPr lang="sk-SK" dirty="0" smtClean="0"/>
              <a:t>rad.s-1, kde „GM“ je geocentrická gravitačná konštanta, „J2“ je </a:t>
            </a:r>
            <a:r>
              <a:rPr lang="sk-SK" dirty="0" err="1" smtClean="0"/>
              <a:t>zonálny</a:t>
            </a:r>
            <a:r>
              <a:rPr lang="sk-SK" dirty="0" smtClean="0"/>
              <a:t> </a:t>
            </a:r>
            <a:r>
              <a:rPr lang="sk-SK" dirty="0" err="1" smtClean="0"/>
              <a:t>geopotenciálny</a:t>
            </a:r>
            <a:r>
              <a:rPr lang="sk-SK" dirty="0" smtClean="0"/>
              <a:t> koeficient druhého stupňa a „</a:t>
            </a:r>
            <a:r>
              <a:rPr lang="el-GR" dirty="0" smtClean="0"/>
              <a:t>ω – </a:t>
            </a:r>
            <a:r>
              <a:rPr lang="sk-SK" dirty="0" smtClean="0"/>
              <a:t>omega“ je uhlová rýchlosť rotácie Zeme.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33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sk-SK" sz="2000" dirty="0" err="1" smtClean="0"/>
              <a:t>Křovákove</a:t>
            </a:r>
            <a:r>
              <a:rPr lang="sk-SK" sz="2000" dirty="0" smtClean="0"/>
              <a:t> zobrazenie pozostáva zo štyroch na seba nadväzujúcich krokov: </a:t>
            </a:r>
          </a:p>
          <a:p>
            <a:pPr lvl="1"/>
            <a:r>
              <a:rPr lang="sk-SK" sz="2000" dirty="0" smtClean="0"/>
              <a:t>1. zo zobrazenia </a:t>
            </a:r>
            <a:r>
              <a:rPr lang="sk-SK" sz="2000" dirty="0" err="1" smtClean="0"/>
              <a:t>Besselovho</a:t>
            </a:r>
            <a:r>
              <a:rPr lang="sk-SK" sz="2000" dirty="0" smtClean="0"/>
              <a:t> elipsoidu na guľovú plochu, </a:t>
            </a:r>
          </a:p>
          <a:p>
            <a:pPr lvl="1"/>
            <a:r>
              <a:rPr lang="sk-SK" sz="2000" dirty="0" smtClean="0"/>
              <a:t>2. z transformácie zemepisných sférických súradníc na sférické kartografické súradnice na guľovej ploche, </a:t>
            </a:r>
          </a:p>
          <a:p>
            <a:pPr lvl="1"/>
            <a:r>
              <a:rPr lang="sk-SK" sz="2000" dirty="0" smtClean="0"/>
              <a:t>3. zo zmenšenia guľovej plochy a jej konformného zobrazenia na dotykový kužeľ vo všeobecnej polohe</a:t>
            </a:r>
          </a:p>
          <a:p>
            <a:pPr lvl="1"/>
            <a:r>
              <a:rPr lang="sk-SK" sz="2000" dirty="0" smtClean="0"/>
              <a:t>4. z rozvinutia plochy dotykového kužeľa do roviny, pričom os x pravouhlého rovinného súradnicového systému smeruje na juh a os y na západ. </a:t>
            </a:r>
          </a:p>
          <a:p>
            <a:pPr lvl="1"/>
            <a:r>
              <a:rPr lang="sk-SK" sz="2000" dirty="0" smtClean="0"/>
              <a:t>Konštanty vystupujúce v zobrazovacích rovniciach </a:t>
            </a:r>
            <a:r>
              <a:rPr lang="sk-SK" sz="2000" dirty="0" err="1" smtClean="0"/>
              <a:t>Křovákovho</a:t>
            </a:r>
            <a:r>
              <a:rPr lang="sk-SK" sz="2000" dirty="0" smtClean="0"/>
              <a:t> zobrazenia sú </a:t>
            </a:r>
            <a:r>
              <a:rPr lang="el-GR" sz="2000" dirty="0" smtClean="0"/>
              <a:t>φ0 = 49°30ʹ, λ = 42°30ʺ, α = 1,000 597 498 372, </a:t>
            </a:r>
            <a:r>
              <a:rPr lang="sk-SK" sz="2000" dirty="0" smtClean="0"/>
              <a:t>k = 1,003 419 164, a = 30°17ʹ17,30311ʺ, k1 = 0,9999 a Š0=78°30ʹ, kde „</a:t>
            </a:r>
            <a:r>
              <a:rPr lang="el-GR" sz="2000" dirty="0" smtClean="0"/>
              <a:t>φ0“ </a:t>
            </a:r>
            <a:r>
              <a:rPr lang="sk-SK" sz="2000" dirty="0" smtClean="0"/>
              <a:t>je hodnota zemepisnej šírky základnej neskreslenej rovnobežky na </a:t>
            </a:r>
            <a:r>
              <a:rPr lang="sk-SK" sz="2000" dirty="0" err="1" smtClean="0"/>
              <a:t>Besselovom</a:t>
            </a:r>
            <a:r>
              <a:rPr lang="sk-SK" sz="2000" dirty="0" smtClean="0"/>
              <a:t> elipsoide, „</a:t>
            </a:r>
            <a:r>
              <a:rPr lang="el-GR" sz="2000" dirty="0" smtClean="0"/>
              <a:t>λ“ </a:t>
            </a:r>
            <a:r>
              <a:rPr lang="sk-SK" sz="2000" dirty="0" smtClean="0"/>
              <a:t>je zemepisná dĺžka kartografického pólu na </a:t>
            </a:r>
            <a:r>
              <a:rPr lang="sk-SK" sz="2000" dirty="0" err="1" smtClean="0"/>
              <a:t>Besselovom</a:t>
            </a:r>
            <a:r>
              <a:rPr lang="sk-SK" sz="2000" dirty="0" smtClean="0"/>
              <a:t> elipsoide definovaná od základného poludníka </a:t>
            </a:r>
            <a:r>
              <a:rPr lang="sk-SK" sz="2000" dirty="0" err="1" smtClean="0"/>
              <a:t>Ferro</a:t>
            </a:r>
            <a:r>
              <a:rPr lang="sk-SK" sz="2000" dirty="0" smtClean="0"/>
              <a:t>, „</a:t>
            </a:r>
            <a:r>
              <a:rPr lang="el-GR" sz="2000" dirty="0" smtClean="0"/>
              <a:t>α“ </a:t>
            </a:r>
            <a:r>
              <a:rPr lang="sk-SK" sz="2000" dirty="0" smtClean="0"/>
              <a:t>a „k“ predstavujú parametre charakterizujúce konformné zobrazenie </a:t>
            </a:r>
            <a:r>
              <a:rPr lang="sk-SK" sz="2000" dirty="0" err="1" smtClean="0"/>
              <a:t>Besselovho</a:t>
            </a:r>
            <a:r>
              <a:rPr lang="sk-SK" sz="2000" dirty="0" smtClean="0"/>
              <a:t> elipsoidu na guľovú plochu, „a“ je pólová vzdialenosť kartografického pólu na guľovej ploche, „k1“ je koeficient zmenšenia guľovej plochy a „Š0“ je základná kartografická šírka na guľovej ploche.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176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Konštanty vystupujúce v zobrazovacích rovniciach </a:t>
            </a:r>
            <a:r>
              <a:rPr lang="sk-SK" dirty="0" err="1" smtClean="0"/>
              <a:t>Křovákovho</a:t>
            </a:r>
            <a:r>
              <a:rPr lang="sk-SK" dirty="0" smtClean="0"/>
              <a:t> zobrazenia sú </a:t>
            </a:r>
            <a:r>
              <a:rPr lang="el-GR" dirty="0" smtClean="0"/>
              <a:t>φ0 = 49°30ʹ, λ = 42°30ʺ, α = 1,000 597 498 372, </a:t>
            </a:r>
            <a:r>
              <a:rPr lang="sk-SK" dirty="0" smtClean="0"/>
              <a:t>k = 1,003 419 164, a = 30°17ʹ17,30311ʺ, k1 = 0,9999 a Š0=78°30ʹ, kde „</a:t>
            </a:r>
            <a:r>
              <a:rPr lang="el-GR" dirty="0" smtClean="0"/>
              <a:t>φ0“ </a:t>
            </a:r>
            <a:r>
              <a:rPr lang="sk-SK" dirty="0" smtClean="0"/>
              <a:t>je hodnota zemepisnej šírky základnej neskreslenej rovnobežky na </a:t>
            </a:r>
            <a:r>
              <a:rPr lang="sk-SK" dirty="0" err="1" smtClean="0"/>
              <a:t>Besselovom</a:t>
            </a:r>
            <a:r>
              <a:rPr lang="sk-SK" dirty="0" smtClean="0"/>
              <a:t> elipsoide, „</a:t>
            </a:r>
            <a:r>
              <a:rPr lang="el-GR" dirty="0" smtClean="0"/>
              <a:t>λ“ </a:t>
            </a:r>
            <a:r>
              <a:rPr lang="sk-SK" dirty="0" smtClean="0"/>
              <a:t>je zemepisná dĺžka kartografického pólu na </a:t>
            </a:r>
            <a:r>
              <a:rPr lang="sk-SK" dirty="0" err="1" smtClean="0"/>
              <a:t>Besselovom</a:t>
            </a:r>
            <a:r>
              <a:rPr lang="sk-SK" dirty="0" smtClean="0"/>
              <a:t> elipsoide definovaná od základného poludníka </a:t>
            </a:r>
            <a:r>
              <a:rPr lang="sk-SK" dirty="0" err="1" smtClean="0"/>
              <a:t>Ferro</a:t>
            </a:r>
            <a:r>
              <a:rPr lang="sk-SK" dirty="0" smtClean="0"/>
              <a:t>, „</a:t>
            </a:r>
            <a:r>
              <a:rPr lang="el-GR" dirty="0" smtClean="0"/>
              <a:t>α“ </a:t>
            </a:r>
            <a:r>
              <a:rPr lang="sk-SK" dirty="0" smtClean="0"/>
              <a:t>a „k“ predstavujú parametre charakterizujúce konformné zobrazenie </a:t>
            </a:r>
            <a:r>
              <a:rPr lang="sk-SK" dirty="0" err="1" smtClean="0"/>
              <a:t>Besselovho</a:t>
            </a:r>
            <a:r>
              <a:rPr lang="sk-SK" dirty="0" smtClean="0"/>
              <a:t> elipsoidu na guľovú plochu, „a“ je pólová vzdialenosť kartografického pólu na guľovej ploche, „k1“ je koeficient zmenšenia guľovej plochy a „Š0“ je základná kartografická šírka na guľovej ploche.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176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+</a:t>
            </a:r>
            <a:r>
              <a:rPr lang="sk-SK" dirty="0" err="1" smtClean="0"/>
              <a:t>proj=krovak</a:t>
            </a:r>
            <a:r>
              <a:rPr lang="sk-SK" dirty="0" smtClean="0"/>
              <a:t> +lat_0=49.5 +lon_0=24.83333333333333 +alpha=30.28813972222222 +k=0.9999 +x_0=0 +y_0=0 +</a:t>
            </a:r>
            <a:r>
              <a:rPr lang="sk-SK" dirty="0" err="1" smtClean="0"/>
              <a:t>ellps=bessel</a:t>
            </a:r>
            <a:r>
              <a:rPr lang="sk-SK" dirty="0" smtClean="0"/>
              <a:t> +towgs84=485,169.5,483.8,7.786,4.398,4.103,0 +</a:t>
            </a:r>
            <a:r>
              <a:rPr lang="sk-SK" dirty="0" err="1" smtClean="0"/>
              <a:t>units=m</a:t>
            </a:r>
            <a:r>
              <a:rPr lang="sk-SK" dirty="0" smtClean="0"/>
              <a:t> +</a:t>
            </a:r>
            <a:r>
              <a:rPr lang="sk-SK" dirty="0" err="1" smtClean="0"/>
              <a:t>no_defs</a:t>
            </a:r>
            <a:r>
              <a:rPr lang="sk-SK" dirty="0" smtClean="0"/>
              <a:t> 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8C133-AA56-42A3-BB0F-D85AEE54C74A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176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9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0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4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06377"/>
            <a:ext cx="8229600" cy="438785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4902A-5A30-4667-93F3-CCDC194D96AA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7A11A-5F1B-4794-9905-7D6C06AD2749}" type="slidenum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7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6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2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7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0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2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9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41A3C-FF30-4999-8C55-FB974E00214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8. 10. 2019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5BEE-7C18-4359-BA14-A1509D69E9E1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rs-geo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freegis.fsv.cvut.cz/gwiki/S-JTSK#cite_note-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hyperlink" Target="http://www.apsalin.com/convert-geodetic-to-cartesian.aspx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sg-registry.or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psg.io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freegis.fsv.cvut.cz/gwiki/S-JTSK#cite_note-3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995689"/>
            <a:ext cx="9144000" cy="1470025"/>
          </a:xfrm>
          <a:prstGeom prst="rect">
            <a:avLst/>
          </a:prstGeom>
          <a:solidFill>
            <a:srgbClr val="CC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prstClr val="white"/>
                </a:solidFill>
              </a:rPr>
              <a:t>Geografické informačné systémy </a:t>
            </a:r>
          </a:p>
          <a:p>
            <a:r>
              <a:rPr lang="sk-SK" sz="2400" b="1" dirty="0" smtClean="0">
                <a:solidFill>
                  <a:prstClr val="white"/>
                </a:solidFill>
                <a:latin typeface="Segoe UI Light"/>
              </a:rPr>
              <a:t>Súradnicové systémy a súradnicové transformácie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71600" y="3723878"/>
            <a:ext cx="6400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k-SK" sz="2000" dirty="0" smtClean="0">
                <a:solidFill>
                  <a:prstClr val="black"/>
                </a:solidFill>
              </a:rPr>
              <a:t>Michal </a:t>
            </a:r>
            <a:r>
              <a:rPr lang="sk-SK" sz="2000" dirty="0" err="1" smtClean="0">
                <a:solidFill>
                  <a:prstClr val="black"/>
                </a:solidFill>
              </a:rPr>
              <a:t>Gallay</a:t>
            </a:r>
            <a:endParaRPr lang="sk-SK" sz="20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sk-SK" sz="2000" dirty="0" err="1" smtClean="0">
                <a:solidFill>
                  <a:prstClr val="black"/>
                </a:solidFill>
              </a:rPr>
              <a:t>michal.gallay@upjs.sk</a:t>
            </a:r>
            <a:endParaRPr lang="sk-SK" sz="2000" dirty="0" smtClean="0">
              <a:solidFill>
                <a:prstClr val="black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9" y="196504"/>
            <a:ext cx="1325850" cy="13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0825" y="115888"/>
            <a:ext cx="86756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2000" b="1">
                <a:solidFill>
                  <a:prstClr val="black"/>
                </a:solidFill>
              </a:rPr>
              <a:t>Univerzita Pavla Jozefa Šafárika v Košiciach</a:t>
            </a:r>
          </a:p>
          <a:p>
            <a:pPr algn="ctr">
              <a:lnSpc>
                <a:spcPct val="140000"/>
              </a:lnSpc>
            </a:pPr>
            <a:r>
              <a:rPr lang="cs-CZ" sz="2000" b="1">
                <a:solidFill>
                  <a:prstClr val="black"/>
                </a:solidFill>
              </a:rPr>
              <a:t>Prírodovedecká fakulta</a:t>
            </a:r>
          </a:p>
          <a:p>
            <a:pPr algn="ctr">
              <a:lnSpc>
                <a:spcPct val="140000"/>
              </a:lnSpc>
            </a:pPr>
            <a:r>
              <a:rPr lang="cs-CZ" sz="2000" b="1">
                <a:solidFill>
                  <a:prstClr val="black"/>
                </a:solidFill>
              </a:rPr>
              <a:t>Ústav geografie</a:t>
            </a:r>
            <a:endParaRPr lang="en-GB" sz="2000" b="1">
              <a:solidFill>
                <a:prstClr val="black"/>
              </a:solidFill>
            </a:endParaRPr>
          </a:p>
          <a:p>
            <a:pPr algn="ctr">
              <a:lnSpc>
                <a:spcPct val="140000"/>
              </a:lnSpc>
            </a:pPr>
            <a:endParaRPr lang="en-GB" sz="2000" b="1">
              <a:solidFill>
                <a:prstClr val="black"/>
              </a:solidFill>
            </a:endParaRPr>
          </a:p>
        </p:txBody>
      </p:sp>
      <p:pic>
        <p:nvPicPr>
          <p:cNvPr id="9" name="Picture 4" descr="ug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9CCFF"/>
              </a:clrFrom>
              <a:clrTo>
                <a:srgbClr val="99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72"/>
            <a:ext cx="1054598" cy="10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0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sk-SK" altLang="sk-SK" sz="2800" b="1" dirty="0" smtClean="0">
                <a:solidFill>
                  <a:srgbClr val="C00000"/>
                </a:solidFill>
                <a:cs typeface="Calibri" pitchFamily="34" charset="0"/>
              </a:rPr>
              <a:t>Súradnicové systémy v GIS</a:t>
            </a:r>
            <a:endParaRPr lang="en-GB" altLang="sk-SK" sz="2800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199" y="1200151"/>
            <a:ext cx="8579297" cy="339447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sk-SK" altLang="sk-SK" sz="1800" b="1" dirty="0" smtClean="0">
                <a:cs typeface="Calibri" pitchFamily="34" charset="0"/>
              </a:rPr>
              <a:t>Geografický súradnicový systém (</a:t>
            </a:r>
            <a:r>
              <a:rPr lang="sk-SK" altLang="sk-SK" sz="1800" b="1" dirty="0" err="1" smtClean="0">
                <a:cs typeface="Calibri" pitchFamily="34" charset="0"/>
              </a:rPr>
              <a:t>geographic</a:t>
            </a:r>
            <a:r>
              <a:rPr lang="sk-SK" altLang="sk-SK" sz="1800" b="1" dirty="0" smtClean="0">
                <a:cs typeface="Calibri" pitchFamily="34" charset="0"/>
              </a:rPr>
              <a:t> </a:t>
            </a:r>
            <a:r>
              <a:rPr lang="sk-SK" altLang="sk-SK" sz="1800" b="1" dirty="0" err="1" smtClean="0">
                <a:cs typeface="Calibri" pitchFamily="34" charset="0"/>
              </a:rPr>
              <a:t>coordinate</a:t>
            </a:r>
            <a:r>
              <a:rPr lang="sk-SK" altLang="sk-SK" sz="1800" b="1" dirty="0" smtClean="0">
                <a:cs typeface="Calibri" pitchFamily="34" charset="0"/>
              </a:rPr>
              <a:t> </a:t>
            </a:r>
            <a:r>
              <a:rPr lang="sk-SK" altLang="sk-SK" sz="1800" b="1" dirty="0" err="1" smtClean="0">
                <a:cs typeface="Calibri" pitchFamily="34" charset="0"/>
              </a:rPr>
              <a:t>system</a:t>
            </a:r>
            <a:r>
              <a:rPr lang="sk-SK" altLang="sk-SK" sz="1800" b="1" dirty="0" smtClean="0">
                <a:cs typeface="Calibri" pitchFamily="34" charset="0"/>
              </a:rPr>
              <a:t>) </a:t>
            </a:r>
            <a:endParaRPr lang="sk-SK" altLang="sk-SK" sz="1800" b="1" dirty="0">
              <a:cs typeface="Calibri" pitchFamily="34" charset="0"/>
            </a:endParaRPr>
          </a:p>
          <a:p>
            <a:r>
              <a:rPr lang="sk-SK" altLang="sk-SK" sz="1800" dirty="0"/>
              <a:t>p</a:t>
            </a:r>
            <a:r>
              <a:rPr lang="sk-SK" altLang="sk-SK" sz="1800" dirty="0" smtClean="0"/>
              <a:t>oužíva trojdimenzionálny povrch pre definovanie polohy objektov na Zemi</a:t>
            </a:r>
            <a:r>
              <a:rPr lang="sk-SK" altLang="sk-SK" sz="1800" dirty="0"/>
              <a:t>,</a:t>
            </a:r>
          </a:p>
          <a:p>
            <a:r>
              <a:rPr lang="sk-SK" altLang="sk-SK" sz="1800" dirty="0" smtClean="0"/>
              <a:t>určuje polohu na základe zemepisnej dĺžky a šírky</a:t>
            </a:r>
          </a:p>
          <a:p>
            <a:r>
              <a:rPr lang="sk-SK" altLang="sk-SK" sz="1800" dirty="0" smtClean="0"/>
              <a:t>definovaný nultým poludníkom, uhlovou jednotkou merania a geodetickým dátumom (definícia projekčného povrchu a jeho polohy vzhľadom na stred Zeme)</a:t>
            </a:r>
          </a:p>
          <a:p>
            <a:pPr lvl="1"/>
            <a:r>
              <a:rPr lang="sk-SK" altLang="sk-SK" sz="1400" dirty="0" smtClean="0">
                <a:cs typeface="Calibri" pitchFamily="34" charset="0"/>
              </a:rPr>
              <a:t>Projekčným povrchom (referenčným 3D telesom) je najmä guľa</a:t>
            </a:r>
            <a:r>
              <a:rPr lang="sk-SK" altLang="sk-SK" sz="1400" dirty="0">
                <a:cs typeface="Calibri" pitchFamily="34" charset="0"/>
              </a:rPr>
              <a:t>, sféroid (rotačný elipsoid), elipsoid</a:t>
            </a:r>
          </a:p>
          <a:p>
            <a:pPr lvl="1"/>
            <a:endParaRPr lang="sk-SK" altLang="sk-SK" sz="1400" dirty="0" smtClean="0">
              <a:cs typeface="Calibr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9822"/>
            <a:ext cx="5841918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02" y="3291309"/>
            <a:ext cx="1766122" cy="144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8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200151"/>
            <a:ext cx="8784976" cy="339447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sk-SK" altLang="sk-SK" sz="1600" b="1" dirty="0" smtClean="0">
                <a:cs typeface="Calibri" pitchFamily="34" charset="0"/>
              </a:rPr>
              <a:t>Projekčný súradnicový systém (</a:t>
            </a:r>
            <a:r>
              <a:rPr lang="sk-SK" altLang="sk-SK" sz="1600" b="1" dirty="0" err="1" smtClean="0">
                <a:cs typeface="Calibri" pitchFamily="34" charset="0"/>
              </a:rPr>
              <a:t>Projection</a:t>
            </a:r>
            <a:r>
              <a:rPr lang="sk-SK" altLang="sk-SK" sz="1600" b="1" dirty="0" smtClean="0">
                <a:cs typeface="Calibri" pitchFamily="34" charset="0"/>
              </a:rPr>
              <a:t> </a:t>
            </a:r>
            <a:r>
              <a:rPr lang="sk-SK" altLang="sk-SK" sz="1600" b="1" dirty="0" err="1" smtClean="0">
                <a:cs typeface="Calibri" pitchFamily="34" charset="0"/>
              </a:rPr>
              <a:t>coordinate</a:t>
            </a:r>
            <a:r>
              <a:rPr lang="sk-SK" altLang="sk-SK" sz="1600" b="1" dirty="0" smtClean="0">
                <a:cs typeface="Calibri" pitchFamily="34" charset="0"/>
              </a:rPr>
              <a:t> </a:t>
            </a:r>
            <a:r>
              <a:rPr lang="sk-SK" altLang="sk-SK" sz="1600" b="1" dirty="0" err="1" smtClean="0">
                <a:cs typeface="Calibri" pitchFamily="34" charset="0"/>
              </a:rPr>
              <a:t>system</a:t>
            </a:r>
            <a:r>
              <a:rPr lang="sk-SK" altLang="sk-SK" sz="1600" b="1" dirty="0" smtClean="0">
                <a:cs typeface="Calibri" pitchFamily="34" charset="0"/>
              </a:rPr>
              <a:t>)</a:t>
            </a:r>
            <a:endParaRPr lang="sk-SK" altLang="sk-SK" sz="1600" b="1" dirty="0">
              <a:cs typeface="Calibri" pitchFamily="34" charset="0"/>
            </a:endParaRPr>
          </a:p>
          <a:p>
            <a:pPr eaLnBrk="1" hangingPunct="1"/>
            <a:r>
              <a:rPr lang="sk-SK" altLang="sk-SK" sz="1600" dirty="0" smtClean="0">
                <a:cs typeface="Calibri" pitchFamily="34" charset="0"/>
              </a:rPr>
              <a:t>Vyjadrenie polohy v dvojdimenzionálnom priestore</a:t>
            </a:r>
          </a:p>
          <a:p>
            <a:pPr eaLnBrk="1" hangingPunct="1"/>
            <a:r>
              <a:rPr lang="sk-SK" altLang="sk-SK" sz="1600" dirty="0" smtClean="0">
                <a:cs typeface="Calibri" pitchFamily="34" charset="0"/>
              </a:rPr>
              <a:t>Používa dvojdimenzionálny povrch (rovinu) pre definovanie polohy objektov na Zemi</a:t>
            </a:r>
          </a:p>
          <a:p>
            <a:pPr eaLnBrk="1" hangingPunct="1"/>
            <a:r>
              <a:rPr lang="sk-SK" altLang="sk-SK" sz="1600" dirty="0" smtClean="0"/>
              <a:t>Zobrazenie dĺžok, uhlov a plôch je konštantné v daných dvoch dimenziách</a:t>
            </a:r>
          </a:p>
          <a:p>
            <a:r>
              <a:rPr lang="sk-SK" altLang="sk-SK" sz="1600" dirty="0" smtClean="0"/>
              <a:t>Avšak nie je možné dosiahnuť zobrazenie bez skreslenia.</a:t>
            </a:r>
          </a:p>
          <a:p>
            <a:pPr eaLnBrk="1" hangingPunct="1"/>
            <a:r>
              <a:rPr lang="sk-SK" altLang="sk-SK" sz="1600" dirty="0" smtClean="0"/>
              <a:t>Projekčný súradnicový systém je založený na geografickom súradnicovom systéme, ktorý je založený na guli alebo elipsoide a premietaný do roviny</a:t>
            </a:r>
          </a:p>
          <a:p>
            <a:pPr marL="457200" lvl="1" indent="0" eaLnBrk="1" hangingPunct="1">
              <a:buNone/>
            </a:pPr>
            <a:r>
              <a:rPr lang="sk-SK" altLang="sk-SK" sz="1600" dirty="0" smtClean="0">
                <a:cs typeface="Calibri" pitchFamily="34" charset="0"/>
              </a:rPr>
              <a:t>Napr. SJTSK, </a:t>
            </a:r>
            <a:r>
              <a:rPr lang="sk-SK" altLang="sk-SK" sz="1600" dirty="0" err="1" smtClean="0">
                <a:cs typeface="Calibri" pitchFamily="34" charset="0"/>
              </a:rPr>
              <a:t>British</a:t>
            </a:r>
            <a:r>
              <a:rPr lang="sk-SK" altLang="sk-SK" sz="1600" dirty="0" smtClean="0">
                <a:cs typeface="Calibri" pitchFamily="34" charset="0"/>
              </a:rPr>
              <a:t> </a:t>
            </a:r>
            <a:r>
              <a:rPr lang="sk-SK" altLang="sk-SK" sz="1600" dirty="0" err="1" smtClean="0">
                <a:cs typeface="Calibri" pitchFamily="34" charset="0"/>
              </a:rPr>
              <a:t>National</a:t>
            </a:r>
            <a:r>
              <a:rPr lang="sk-SK" altLang="sk-SK" sz="1600" dirty="0" smtClean="0">
                <a:cs typeface="Calibri" pitchFamily="34" charset="0"/>
              </a:rPr>
              <a:t> </a:t>
            </a:r>
            <a:r>
              <a:rPr lang="sk-SK" altLang="sk-SK" sz="1600" dirty="0" err="1" smtClean="0">
                <a:cs typeface="Calibri" pitchFamily="34" charset="0"/>
              </a:rPr>
              <a:t>Grid</a:t>
            </a:r>
            <a:r>
              <a:rPr lang="sk-SK" altLang="sk-SK" sz="1600" dirty="0" smtClean="0">
                <a:cs typeface="Calibri" pitchFamily="34" charset="0"/>
              </a:rPr>
              <a:t> (OSGB36), </a:t>
            </a:r>
            <a:r>
              <a:rPr lang="sk-SK" altLang="sk-SK" sz="1600" dirty="0" err="1" smtClean="0">
                <a:cs typeface="Calibri" pitchFamily="34" charset="0"/>
              </a:rPr>
              <a:t>Irish</a:t>
            </a:r>
            <a:r>
              <a:rPr lang="sk-SK" altLang="sk-SK" sz="1600" dirty="0" smtClean="0">
                <a:cs typeface="Calibri" pitchFamily="34" charset="0"/>
              </a:rPr>
              <a:t> </a:t>
            </a:r>
            <a:r>
              <a:rPr lang="sk-SK" altLang="sk-SK" sz="1600" dirty="0" err="1" smtClean="0">
                <a:cs typeface="Calibri" pitchFamily="34" charset="0"/>
              </a:rPr>
              <a:t>National</a:t>
            </a:r>
            <a:r>
              <a:rPr lang="sk-SK" altLang="sk-SK" sz="1600" dirty="0" smtClean="0">
                <a:cs typeface="Calibri" pitchFamily="34" charset="0"/>
              </a:rPr>
              <a:t> </a:t>
            </a:r>
            <a:r>
              <a:rPr lang="sk-SK" altLang="sk-SK" sz="1600" dirty="0" err="1" smtClean="0">
                <a:cs typeface="Calibri" pitchFamily="34" charset="0"/>
              </a:rPr>
              <a:t>Grid</a:t>
            </a:r>
            <a:r>
              <a:rPr lang="sk-SK" altLang="sk-SK" sz="1600" dirty="0" smtClean="0">
                <a:cs typeface="Calibri" pitchFamily="34" charset="0"/>
              </a:rPr>
              <a:t>, </a:t>
            </a:r>
          </a:p>
          <a:p>
            <a:pPr lvl="1" eaLnBrk="1" hangingPunct="1"/>
            <a:endParaRPr lang="sk-SK" altLang="sk-SK" sz="1600" dirty="0" smtClean="0">
              <a:cs typeface="Calibri" pitchFamily="34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l" eaLnBrk="1" hangingPunct="1"/>
            <a:r>
              <a:rPr lang="sk-SK" altLang="sk-SK" sz="2800" b="1" dirty="0" smtClean="0">
                <a:solidFill>
                  <a:srgbClr val="C00000"/>
                </a:solidFill>
                <a:cs typeface="Calibri" pitchFamily="34" charset="0"/>
              </a:rPr>
              <a:t>Súradnicové systémy v GIS</a:t>
            </a:r>
            <a:endParaRPr lang="en-GB" altLang="sk-SK" sz="2800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pic>
        <p:nvPicPr>
          <p:cNvPr id="6" name="Picture 5" descr="mapproj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5969"/>
            <a:ext cx="3362640" cy="163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5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altLang="sk-SK" sz="2800" b="1" dirty="0">
                <a:solidFill>
                  <a:srgbClr val="C00000"/>
                </a:solidFill>
                <a:cs typeface="Calibri" pitchFamily="34" charset="0"/>
              </a:rPr>
              <a:t>Súradnicové systémy v </a:t>
            </a:r>
            <a:r>
              <a:rPr lang="sk-SK" altLang="sk-SK" sz="2800" b="1" dirty="0" smtClean="0">
                <a:solidFill>
                  <a:srgbClr val="C00000"/>
                </a:solidFill>
                <a:cs typeface="Calibri" pitchFamily="34" charset="0"/>
              </a:rPr>
              <a:t>GIS: príklad skreslenia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a: </a:t>
            </a:r>
            <a:r>
              <a:rPr lang="sk-SK" sz="1800" dirty="0" err="1" smtClean="0"/>
              <a:t>rovnakouhlé</a:t>
            </a:r>
            <a:r>
              <a:rPr lang="sk-SK" sz="1800" dirty="0" smtClean="0"/>
              <a:t> (konformné) </a:t>
            </a:r>
            <a:r>
              <a:rPr lang="sk-SK" sz="1800" dirty="0" err="1" smtClean="0"/>
              <a:t>azimutálne</a:t>
            </a:r>
            <a:r>
              <a:rPr lang="sk-SK" sz="1800" dirty="0" smtClean="0"/>
              <a:t> (rovinné)</a:t>
            </a:r>
          </a:p>
          <a:p>
            <a:r>
              <a:rPr lang="sk-SK" sz="1800" dirty="0" smtClean="0"/>
              <a:t>b: </a:t>
            </a:r>
            <a:r>
              <a:rPr lang="sk-SK" sz="1800" dirty="0" err="1" smtClean="0"/>
              <a:t>rovnakoplošné</a:t>
            </a:r>
            <a:r>
              <a:rPr lang="sk-SK" sz="1800" dirty="0" smtClean="0"/>
              <a:t> (ekvivalentné) </a:t>
            </a:r>
            <a:r>
              <a:rPr lang="sk-SK" sz="1800" dirty="0" err="1" smtClean="0"/>
              <a:t>azimutálne</a:t>
            </a:r>
            <a:r>
              <a:rPr lang="sk-SK" sz="1800" dirty="0" smtClean="0"/>
              <a:t> </a:t>
            </a:r>
            <a:r>
              <a:rPr lang="sk-SK" sz="1800" smtClean="0"/>
              <a:t>(rovinné)</a:t>
            </a:r>
            <a:endParaRPr lang="sk-SK" sz="1800" dirty="0"/>
          </a:p>
        </p:txBody>
      </p:sp>
      <p:pic>
        <p:nvPicPr>
          <p:cNvPr id="2050" name="Picture 2" descr="(a) Equal angle, and (b) equal area projections of the Americas and Antarct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95686"/>
            <a:ext cx="545584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9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600" dirty="0" smtClean="0">
                <a:solidFill>
                  <a:srgbClr val="C00000"/>
                </a:solidFill>
              </a:rPr>
              <a:t>Zobrazenie Zeme do roviny</a:t>
            </a:r>
            <a:endParaRPr lang="sk-SK" sz="36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zemepisné súradnice (</a:t>
            </a:r>
            <a:r>
              <a:rPr lang="sk-SK" sz="2800" dirty="0" err="1" smtClean="0"/>
              <a:t>fí</a:t>
            </a:r>
            <a:r>
              <a:rPr lang="sk-SK" sz="2800" dirty="0" smtClean="0"/>
              <a:t>, </a:t>
            </a:r>
            <a:r>
              <a:rPr lang="sk-SK" sz="2800" dirty="0" err="1" smtClean="0"/>
              <a:t>lambda</a:t>
            </a:r>
            <a:r>
              <a:rPr lang="sk-SK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transformácia na kartografické súradnice (U, V)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kartografické zobrazenie (</a:t>
            </a:r>
            <a:r>
              <a:rPr lang="sk-SK" sz="2800" dirty="0" err="1" smtClean="0"/>
              <a:t>map</a:t>
            </a:r>
            <a:r>
              <a:rPr lang="sk-SK" sz="2800" dirty="0" smtClean="0"/>
              <a:t> </a:t>
            </a:r>
            <a:r>
              <a:rPr lang="sk-SK" sz="2800" dirty="0" err="1" smtClean="0"/>
              <a:t>projection</a:t>
            </a:r>
            <a:r>
              <a:rPr lang="sk-SK" sz="2800" dirty="0" smtClean="0"/>
              <a:t>)</a:t>
            </a:r>
          </a:p>
          <a:p>
            <a:pPr marL="400050" lvl="1" indent="0">
              <a:buNone/>
            </a:pPr>
            <a:r>
              <a:rPr lang="sk-SK" sz="2400" dirty="0" smtClean="0"/>
              <a:t>- pretvára 3D údaje na dvojrozmerný obraz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60171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sk-SK" altLang="sk-SK" sz="2000" b="1" dirty="0" smtClean="0">
                <a:cs typeface="Calibri" pitchFamily="34" charset="0"/>
              </a:rPr>
              <a:t>Výhody metrického určenia polohy</a:t>
            </a:r>
          </a:p>
          <a:p>
            <a:pPr marL="0" indent="0">
              <a:lnSpc>
                <a:spcPct val="150000"/>
              </a:lnSpc>
            </a:pPr>
            <a:r>
              <a:rPr lang="sk-SK" altLang="sk-SK" sz="2000" dirty="0" smtClean="0">
                <a:cs typeface="Calibri" pitchFamily="34" charset="0"/>
              </a:rPr>
              <a:t>teoreticky určiť neobmedzene presnú polohu (reálne čísla)</a:t>
            </a:r>
            <a:endParaRPr lang="en-US" altLang="sk-SK" sz="2000" dirty="0" smtClean="0">
              <a:cs typeface="Calibri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sk-SK" altLang="sk-SK" sz="2000" dirty="0" smtClean="0">
                <a:cs typeface="Calibri" pitchFamily="34" charset="0"/>
              </a:rPr>
              <a:t>počítať geometrické veličiny - dĺžka, vzdialenosť, ...</a:t>
            </a:r>
            <a:endParaRPr lang="en-US" altLang="sk-SK" sz="2000" i="1" dirty="0" smtClean="0">
              <a:cs typeface="Calibri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sk-SK" altLang="sk-SK" sz="2000" dirty="0" smtClean="0">
                <a:cs typeface="Calibri" pitchFamily="34" charset="0"/>
              </a:rPr>
              <a:t>Prevody medzi rôznymi súradnicovými systémami</a:t>
            </a:r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323850" y="195263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k-SK" altLang="sk-SK" sz="36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Polárne a metrické súradnice</a:t>
            </a:r>
            <a:endParaRPr lang="en-US" altLang="sk-SK" sz="3600" dirty="0">
              <a:solidFill>
                <a:srgbClr val="C00000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>
                <a:solidFill>
                  <a:srgbClr val="C00000"/>
                </a:solidFill>
              </a:rPr>
              <a:t>Geodetické systémy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5626968" cy="3394472"/>
          </a:xfrm>
        </p:spPr>
        <p:txBody>
          <a:bodyPr>
            <a:noAutofit/>
          </a:bodyPr>
          <a:lstStyle/>
          <a:p>
            <a:r>
              <a:rPr lang="sk-SK" sz="1800" b="1" dirty="0"/>
              <a:t>Geodetický referenčný systém</a:t>
            </a:r>
            <a:r>
              <a:rPr lang="sk-SK" sz="1800" dirty="0"/>
              <a:t> </a:t>
            </a:r>
            <a:r>
              <a:rPr lang="sk-SK" sz="1800" dirty="0" smtClean="0"/>
              <a:t>: spoločný </a:t>
            </a:r>
            <a:r>
              <a:rPr lang="sk-SK" sz="1800" dirty="0"/>
              <a:t>termín pre </a:t>
            </a:r>
            <a:r>
              <a:rPr lang="sk-SK" sz="1800" b="1" dirty="0"/>
              <a:t>súradnicový referenčný systém </a:t>
            </a:r>
            <a:r>
              <a:rPr lang="sk-SK" sz="1800" dirty="0"/>
              <a:t>a </a:t>
            </a:r>
            <a:r>
              <a:rPr lang="sk-SK" sz="1800" b="1" dirty="0"/>
              <a:t>gravimetrický referenčný systém</a:t>
            </a:r>
            <a:r>
              <a:rPr lang="sk-SK" sz="1800" dirty="0"/>
              <a:t>.</a:t>
            </a:r>
          </a:p>
          <a:p>
            <a:r>
              <a:rPr lang="sk-SK" sz="1800" b="1" dirty="0"/>
              <a:t>Súradnicový referenčný systém</a:t>
            </a:r>
            <a:r>
              <a:rPr lang="sk-SK" sz="1800" dirty="0"/>
              <a:t> </a:t>
            </a:r>
            <a:r>
              <a:rPr lang="sk-SK" sz="1800" dirty="0" smtClean="0"/>
              <a:t>(</a:t>
            </a:r>
            <a:r>
              <a:rPr lang="sk-SK" sz="1800" b="1" dirty="0" smtClean="0"/>
              <a:t>SRS</a:t>
            </a:r>
            <a:r>
              <a:rPr lang="sk-SK" sz="1800" dirty="0" smtClean="0"/>
              <a:t>): súbor </a:t>
            </a:r>
            <a:r>
              <a:rPr lang="sk-SK" sz="1800" dirty="0"/>
              <a:t>postupov, algoritmov, konštánt a konvencií definujúcich vzťah k reálnemu svetu. </a:t>
            </a:r>
            <a:endParaRPr lang="sk-SK" sz="1800" dirty="0" smtClean="0"/>
          </a:p>
          <a:p>
            <a:r>
              <a:rPr lang="sk-SK" sz="1800" dirty="0" smtClean="0"/>
              <a:t>SRS sú spravidla </a:t>
            </a:r>
            <a:r>
              <a:rPr lang="sk-SK" sz="1800" dirty="0"/>
              <a:t>konvenčné, </a:t>
            </a:r>
            <a:r>
              <a:rPr lang="sk-SK" sz="1800" dirty="0" smtClean="0"/>
              <a:t>teda základné </a:t>
            </a:r>
            <a:r>
              <a:rPr lang="sk-SK" sz="1800" dirty="0"/>
              <a:t>parametre ako počiatok, smer osí, mierka a pod. potrebné na realizáciu systému v akomkoľvek čase sú stanovené dohodou. </a:t>
            </a:r>
          </a:p>
          <a:p>
            <a:r>
              <a:rPr lang="sk-SK" sz="1800" dirty="0" smtClean="0"/>
              <a:t>SRS skladajú sa z dvoch základných elementov, z </a:t>
            </a:r>
            <a:r>
              <a:rPr lang="sk-SK" sz="1800" b="1" dirty="0" err="1" smtClean="0"/>
              <a:t>datumu</a:t>
            </a:r>
            <a:r>
              <a:rPr lang="sk-SK" sz="1800" dirty="0" smtClean="0"/>
              <a:t> a zo </a:t>
            </a:r>
            <a:r>
              <a:rPr lang="sk-SK" sz="1800" b="1" dirty="0" smtClean="0"/>
              <a:t>súradnicového systému</a:t>
            </a:r>
            <a:r>
              <a:rPr lang="sk-SK" sz="1800" dirty="0" smtClean="0"/>
              <a:t>. </a:t>
            </a:r>
          </a:p>
          <a:p>
            <a:endParaRPr lang="sk-SK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8449"/>
            <a:ext cx="3779912" cy="1361287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dirty="0">
                <a:solidFill>
                  <a:srgbClr val="C00000"/>
                </a:solidFill>
              </a:rPr>
              <a:t>Súradnicové referenčné </a:t>
            </a:r>
            <a:r>
              <a:rPr lang="sk-SK" sz="3200" b="1" dirty="0" smtClean="0">
                <a:solidFill>
                  <a:srgbClr val="C00000"/>
                </a:solidFill>
              </a:rPr>
              <a:t>systémy</a:t>
            </a: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8435280" cy="3394472"/>
          </a:xfrm>
        </p:spPr>
        <p:txBody>
          <a:bodyPr>
            <a:noAutofit/>
          </a:bodyPr>
          <a:lstStyle/>
          <a:p>
            <a:pPr lvl="1"/>
            <a:r>
              <a:rPr lang="sk-SK" sz="1800" dirty="0" smtClean="0"/>
              <a:t>trojrozmerné</a:t>
            </a:r>
            <a:r>
              <a:rPr lang="sk-SK" sz="1800" dirty="0"/>
              <a:t>, </a:t>
            </a:r>
          </a:p>
          <a:p>
            <a:pPr lvl="1"/>
            <a:r>
              <a:rPr lang="sk-SK" sz="1800" dirty="0" smtClean="0"/>
              <a:t>dvojrozmerné</a:t>
            </a:r>
            <a:r>
              <a:rPr lang="sk-SK" sz="1800" dirty="0"/>
              <a:t>, </a:t>
            </a:r>
            <a:endParaRPr lang="sk-SK" sz="1800" dirty="0" smtClean="0"/>
          </a:p>
          <a:p>
            <a:pPr lvl="1"/>
            <a:r>
              <a:rPr lang="sk-SK" sz="1800" dirty="0" smtClean="0"/>
              <a:t>projekčné</a:t>
            </a:r>
            <a:r>
              <a:rPr lang="sk-SK" sz="1800" dirty="0"/>
              <a:t>, </a:t>
            </a:r>
            <a:endParaRPr lang="sk-SK" sz="1800" dirty="0" smtClean="0"/>
          </a:p>
          <a:p>
            <a:pPr lvl="1"/>
            <a:r>
              <a:rPr lang="sk-SK" sz="1800" dirty="0" smtClean="0"/>
              <a:t>výškové</a:t>
            </a:r>
            <a:r>
              <a:rPr lang="sk-SK" sz="1800" dirty="0"/>
              <a:t>, </a:t>
            </a:r>
            <a:endParaRPr lang="sk-SK" sz="1800" dirty="0" smtClean="0"/>
          </a:p>
          <a:p>
            <a:pPr lvl="1"/>
            <a:r>
              <a:rPr lang="sk-SK" sz="1800" dirty="0" smtClean="0"/>
              <a:t>zložené, </a:t>
            </a:r>
            <a:r>
              <a:rPr lang="sk-SK" sz="1800" dirty="0"/>
              <a:t> </a:t>
            </a:r>
            <a:endParaRPr lang="sk-SK" sz="1800" dirty="0" smtClean="0"/>
          </a:p>
          <a:p>
            <a:pPr lvl="1"/>
            <a:r>
              <a:rPr lang="sk-SK" sz="1800" dirty="0" smtClean="0"/>
              <a:t>lokálne </a:t>
            </a:r>
            <a:r>
              <a:rPr lang="sk-SK" sz="1800" dirty="0"/>
              <a:t>súradnicové referenčné systémy</a:t>
            </a:r>
            <a:r>
              <a:rPr lang="sk-SK" sz="1800" dirty="0" smtClean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10501"/>
            <a:ext cx="3422385" cy="111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1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dirty="0">
                <a:solidFill>
                  <a:srgbClr val="C00000"/>
                </a:solidFill>
              </a:rPr>
              <a:t>Súradnicové referenčné </a:t>
            </a:r>
            <a:r>
              <a:rPr lang="sk-SK" sz="3200" b="1" dirty="0" smtClean="0">
                <a:solidFill>
                  <a:srgbClr val="C00000"/>
                </a:solidFill>
              </a:rPr>
              <a:t>systémy: </a:t>
            </a:r>
            <a:r>
              <a:rPr lang="sk-SK" sz="3200" b="1" dirty="0" err="1" smtClean="0">
                <a:solidFill>
                  <a:srgbClr val="C00000"/>
                </a:solidFill>
              </a:rPr>
              <a:t>datum</a:t>
            </a: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sk-SK" sz="1800" b="1" dirty="0" err="1" smtClean="0"/>
              <a:t>Datum</a:t>
            </a:r>
            <a:r>
              <a:rPr lang="sk-SK" sz="1800" dirty="0" smtClean="0"/>
              <a:t> </a:t>
            </a:r>
            <a:r>
              <a:rPr lang="sk-SK" sz="1800" dirty="0"/>
              <a:t>predstavuje parametre, ktoré definujú ako je súradnicový systém vztiahnutý k </a:t>
            </a:r>
            <a:r>
              <a:rPr lang="sk-SK" sz="1800" dirty="0" smtClean="0"/>
              <a:t>Zemi, </a:t>
            </a:r>
            <a:r>
              <a:rPr lang="sk-SK" sz="1800" dirty="0"/>
              <a:t>t.j. polohu počiatku, mierku a orientáciu osí súradnicového systému. Údaje opisujúce vzťah súradnicového systému a Zeme </a:t>
            </a:r>
          </a:p>
          <a:p>
            <a:pPr lvl="1"/>
            <a:r>
              <a:rPr lang="sk-SK" sz="1800" dirty="0" smtClean="0"/>
              <a:t>priestorový </a:t>
            </a:r>
            <a:r>
              <a:rPr lang="sk-SK" sz="1800" dirty="0"/>
              <a:t>(na určovanie priestorovej polohy), </a:t>
            </a:r>
            <a:r>
              <a:rPr lang="sk-SK" sz="1800" dirty="0" smtClean="0"/>
              <a:t>(napr. ETRS89)</a:t>
            </a:r>
          </a:p>
          <a:p>
            <a:pPr lvl="1"/>
            <a:r>
              <a:rPr lang="sk-SK" sz="1800" dirty="0" smtClean="0"/>
              <a:t>výškový (napr. </a:t>
            </a:r>
            <a:r>
              <a:rPr lang="sk-SK" sz="1800" dirty="0" err="1" smtClean="0"/>
              <a:t>Bpv</a:t>
            </a:r>
            <a:r>
              <a:rPr lang="sk-SK" sz="1800" dirty="0" smtClean="0"/>
              <a:t> - Baltský systém po vyrovnaní, NAP - </a:t>
            </a:r>
            <a:r>
              <a:rPr lang="sk-SK" sz="1800" dirty="0" err="1"/>
              <a:t>Normaal</a:t>
            </a:r>
            <a:r>
              <a:rPr lang="sk-SK" sz="1800" dirty="0"/>
              <a:t> </a:t>
            </a:r>
            <a:r>
              <a:rPr lang="sk-SK" sz="1800" dirty="0" err="1"/>
              <a:t>Amsterdams</a:t>
            </a:r>
            <a:r>
              <a:rPr lang="sk-SK" sz="1800" dirty="0"/>
              <a:t> </a:t>
            </a:r>
            <a:r>
              <a:rPr lang="sk-SK" sz="1800" dirty="0" err="1" smtClean="0"/>
              <a:t>Peil</a:t>
            </a:r>
            <a:r>
              <a:rPr lang="sk-SK" sz="1800" dirty="0" smtClean="0"/>
              <a:t>)</a:t>
            </a:r>
          </a:p>
          <a:p>
            <a:pPr lvl="1"/>
            <a:r>
              <a:rPr lang="sk-SK" sz="1800" dirty="0" smtClean="0"/>
              <a:t>lokálny </a:t>
            </a:r>
            <a:r>
              <a:rPr lang="sk-SK" sz="1800" dirty="0"/>
              <a:t>(referencia je zvolená lokálne</a:t>
            </a:r>
            <a:r>
              <a:rPr lang="sk-SK" sz="1800" dirty="0" smtClean="0"/>
              <a:t>) (pre špecifickú úlohu) </a:t>
            </a:r>
          </a:p>
          <a:p>
            <a:pPr marL="468313" lvl="1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sk-SK" sz="1800" dirty="0" smtClean="0"/>
              <a:t>Existujú </a:t>
            </a:r>
            <a:r>
              <a:rPr lang="sk-SK" sz="1800" dirty="0"/>
              <a:t>stovky geodetických </a:t>
            </a:r>
            <a:r>
              <a:rPr lang="sk-SK" sz="1800" dirty="0" smtClean="0"/>
              <a:t>dátumov (globálne</a:t>
            </a:r>
            <a:r>
              <a:rPr lang="sk-SK" sz="1800" dirty="0"/>
              <a:t>, </a:t>
            </a:r>
            <a:r>
              <a:rPr lang="sk-SK" sz="1800" dirty="0" smtClean="0"/>
              <a:t>lokálne).</a:t>
            </a:r>
          </a:p>
          <a:p>
            <a:pPr marL="468313" lvl="1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sk-SK" sz="1800" dirty="0" smtClean="0"/>
              <a:t>Rôzne </a:t>
            </a:r>
            <a:r>
              <a:rPr lang="sk-SK" sz="1800" dirty="0"/>
              <a:t>geodetické dátumy majú rôzne počiatky, rôzne referenčné telesá, rôznu orientáciu </a:t>
            </a:r>
            <a:r>
              <a:rPr lang="sk-SK" sz="1800" dirty="0" smtClean="0"/>
              <a:t>osí, teda jeden </a:t>
            </a:r>
            <a:r>
              <a:rPr lang="sk-SK" sz="1800" dirty="0"/>
              <a:t>bod má rôzne </a:t>
            </a:r>
            <a:r>
              <a:rPr lang="sk-SK" sz="1800" dirty="0" smtClean="0"/>
              <a:t>súradnice.</a:t>
            </a:r>
            <a:endParaRPr lang="sk-SK" sz="1800" dirty="0"/>
          </a:p>
          <a:p>
            <a:pPr lvl="1"/>
            <a:endParaRPr lang="sk-SK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73123"/>
            <a:ext cx="2488901" cy="81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8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5050904" cy="3394472"/>
          </a:xfrm>
        </p:spPr>
        <p:txBody>
          <a:bodyPr>
            <a:normAutofit/>
          </a:bodyPr>
          <a:lstStyle/>
          <a:p>
            <a:r>
              <a:rPr lang="sk-SK" sz="1800" dirty="0" err="1" smtClean="0"/>
              <a:t>Global</a:t>
            </a:r>
            <a:r>
              <a:rPr lang="sk-SK" sz="1800" dirty="0" smtClean="0"/>
              <a:t> </a:t>
            </a:r>
            <a:r>
              <a:rPr lang="sk-SK" sz="1800" dirty="0" err="1" smtClean="0"/>
              <a:t>geodetic</a:t>
            </a:r>
            <a:r>
              <a:rPr lang="sk-SK" sz="1800" dirty="0" smtClean="0"/>
              <a:t> </a:t>
            </a:r>
            <a:r>
              <a:rPr lang="sk-SK" sz="1800" dirty="0" err="1" smtClean="0"/>
              <a:t>datum</a:t>
            </a:r>
            <a:endParaRPr lang="sk-SK" sz="1800" dirty="0" smtClean="0"/>
          </a:p>
          <a:p>
            <a:pPr lvl="1"/>
            <a:r>
              <a:rPr lang="sk-SK" sz="1800" dirty="0" smtClean="0"/>
              <a:t>kompromis pre celú Zem (WGS1984, GRS1980)</a:t>
            </a:r>
          </a:p>
          <a:p>
            <a:r>
              <a:rPr lang="sk-SK" sz="1800" dirty="0" err="1" smtClean="0"/>
              <a:t>Local</a:t>
            </a:r>
            <a:r>
              <a:rPr lang="sk-SK" sz="1800" dirty="0" smtClean="0"/>
              <a:t> </a:t>
            </a:r>
            <a:r>
              <a:rPr lang="sk-SK" sz="1800" dirty="0" err="1" smtClean="0"/>
              <a:t>geodetic</a:t>
            </a:r>
            <a:r>
              <a:rPr lang="sk-SK" sz="1800" dirty="0" smtClean="0"/>
              <a:t> </a:t>
            </a:r>
            <a:r>
              <a:rPr lang="sk-SK" sz="1800" dirty="0" err="1" smtClean="0"/>
              <a:t>datum</a:t>
            </a:r>
            <a:endParaRPr lang="sk-SK" sz="1800" dirty="0" smtClean="0"/>
          </a:p>
          <a:p>
            <a:pPr lvl="1"/>
            <a:r>
              <a:rPr lang="sk-SK" sz="1800" dirty="0" smtClean="0"/>
              <a:t>rôznym oblastiam Zeme vyhovuje rôzny elipsoid (ED1950, NAD1927)</a:t>
            </a:r>
            <a:endParaRPr lang="sk-SK" sz="1800" dirty="0"/>
          </a:p>
        </p:txBody>
      </p:sp>
      <p:pic>
        <p:nvPicPr>
          <p:cNvPr id="14338" name="Picture 2" descr="Výsledok vyh&amp;lcaron;adávania obrázkov pre dopyt da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64791"/>
            <a:ext cx="2808312" cy="21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sk-SK" sz="3600" b="1" dirty="0">
                <a:solidFill>
                  <a:srgbClr val="C00000"/>
                </a:solidFill>
              </a:rPr>
              <a:t>Súradnicové referenčné systémy: </a:t>
            </a:r>
            <a:r>
              <a:rPr lang="sk-SK" sz="3600" b="1" dirty="0" err="1">
                <a:solidFill>
                  <a:srgbClr val="C00000"/>
                </a:solidFill>
              </a:rPr>
              <a:t>datum</a:t>
            </a:r>
            <a:endParaRPr lang="sk-SK" sz="3600" dirty="0">
              <a:solidFill>
                <a:srgbClr val="C00000"/>
              </a:solidFill>
            </a:endParaRPr>
          </a:p>
        </p:txBody>
      </p:sp>
      <p:pic>
        <p:nvPicPr>
          <p:cNvPr id="14340" name="Picture 4" descr="Výsledok vyh&amp;lcaron;adávania obrázkov pre dopyt da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60" y="1131590"/>
            <a:ext cx="326074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87" y="495805"/>
            <a:ext cx="3050847" cy="9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dirty="0">
                <a:solidFill>
                  <a:srgbClr val="C00000"/>
                </a:solidFill>
              </a:rPr>
              <a:t>Súradnicové referenčné </a:t>
            </a:r>
            <a:r>
              <a:rPr lang="sk-SK" sz="3200" b="1" dirty="0" smtClean="0">
                <a:solidFill>
                  <a:srgbClr val="C00000"/>
                </a:solidFill>
              </a:rPr>
              <a:t>systémy</a:t>
            </a: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6923112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 smtClean="0"/>
              <a:t>Zložené súradnicové referenčné systémy</a:t>
            </a:r>
          </a:p>
          <a:p>
            <a:r>
              <a:rPr lang="sk-SK" sz="1800" dirty="0" smtClean="0"/>
              <a:t>horizontálna </a:t>
            </a:r>
            <a:r>
              <a:rPr lang="sk-SK" sz="1800" dirty="0"/>
              <a:t>a vertikálna zložka priestorovej polohy vztiahnutá na rôzny </a:t>
            </a:r>
            <a:r>
              <a:rPr lang="sk-SK" sz="1800" dirty="0" err="1" smtClean="0"/>
              <a:t>datum</a:t>
            </a:r>
            <a:endParaRPr lang="sk-SK" sz="1800" dirty="0" smtClean="0"/>
          </a:p>
          <a:p>
            <a:r>
              <a:rPr lang="sk-SK" sz="1800" dirty="0" smtClean="0"/>
              <a:t>priestorová </a:t>
            </a:r>
            <a:r>
              <a:rPr lang="sk-SK" sz="1800" dirty="0"/>
              <a:t>poloha určená dvoma nezávislými súradnicovými referenčnými systémami. Príkladom zloženého súradnicového referenčného systému je EUVN. (zdroj. </a:t>
            </a:r>
            <a:r>
              <a:rPr lang="sk-SK" sz="1800" dirty="0" err="1">
                <a:hlinkClick r:id="rId4"/>
              </a:rPr>
              <a:t>www.crs-geo.eu</a:t>
            </a:r>
            <a:r>
              <a:rPr lang="sk-SK" sz="1800" dirty="0" smtClean="0"/>
              <a:t>)</a:t>
            </a:r>
          </a:p>
          <a:p>
            <a:endParaRPr lang="sk-SK" sz="1800" dirty="0"/>
          </a:p>
          <a:p>
            <a:r>
              <a:rPr lang="sk-SK" sz="1800" b="1" u="sng" dirty="0" smtClean="0"/>
              <a:t>Súradnicový systém</a:t>
            </a:r>
            <a:r>
              <a:rPr lang="sk-SK" sz="1800" b="1" dirty="0" smtClean="0"/>
              <a:t> : </a:t>
            </a:r>
            <a:r>
              <a:rPr lang="sk-SK" sz="1800" dirty="0" smtClean="0"/>
              <a:t>množina matematických pravidiel (napr. zobrazovacie rovnice) špecifikujúcich priradenie súradníc k bodom, napr. </a:t>
            </a:r>
            <a:r>
              <a:rPr lang="sk-SK" sz="1800" dirty="0" err="1" smtClean="0"/>
              <a:t>Universal</a:t>
            </a:r>
            <a:r>
              <a:rPr lang="sk-SK" sz="1800" dirty="0" smtClean="0"/>
              <a:t> </a:t>
            </a:r>
            <a:r>
              <a:rPr lang="sk-SK" sz="1800" dirty="0" err="1" smtClean="0"/>
              <a:t>Transverse</a:t>
            </a:r>
            <a:r>
              <a:rPr lang="sk-SK" sz="1800" dirty="0" smtClean="0"/>
              <a:t> </a:t>
            </a:r>
            <a:r>
              <a:rPr lang="sk-SK" sz="1800" dirty="0" err="1" smtClean="0"/>
              <a:t>Mercator</a:t>
            </a:r>
            <a:r>
              <a:rPr lang="sk-SK" sz="1800" dirty="0" smtClean="0"/>
              <a:t> (UTM) alebo </a:t>
            </a:r>
            <a:r>
              <a:rPr lang="sk-SK" sz="1800" dirty="0" err="1" smtClean="0"/>
              <a:t>Lambert</a:t>
            </a:r>
            <a:r>
              <a:rPr lang="sk-SK" sz="1800" dirty="0" smtClean="0"/>
              <a:t> </a:t>
            </a:r>
            <a:r>
              <a:rPr lang="sk-SK" sz="1800" dirty="0" err="1" smtClean="0"/>
              <a:t>Conformal</a:t>
            </a:r>
            <a:r>
              <a:rPr lang="sk-SK" sz="1800" dirty="0" smtClean="0"/>
              <a:t> </a:t>
            </a:r>
            <a:r>
              <a:rPr lang="sk-SK" sz="1800" dirty="0" err="1" smtClean="0"/>
              <a:t>Conic</a:t>
            </a:r>
            <a:r>
              <a:rPr lang="sk-SK" sz="1800" dirty="0" smtClean="0"/>
              <a:t> (LCC).</a:t>
            </a:r>
          </a:p>
          <a:p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327206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sk-SK" altLang="sk-SK" b="1" dirty="0" smtClean="0">
                <a:solidFill>
                  <a:srgbClr val="C00000"/>
                </a:solidFill>
                <a:cs typeface="Calibri" pitchFamily="34" charset="0"/>
              </a:rPr>
              <a:t>Význam určenia polohy v priestore</a:t>
            </a:r>
            <a:endParaRPr lang="en-GB" altLang="sk-SK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1"/>
            <a:ext cx="5698976" cy="3394472"/>
          </a:xfrm>
        </p:spPr>
        <p:txBody>
          <a:bodyPr>
            <a:normAutofit/>
          </a:bodyPr>
          <a:lstStyle/>
          <a:p>
            <a:pPr eaLnBrk="1" hangingPunct="1"/>
            <a:r>
              <a:rPr lang="sk-SK" altLang="sk-SK" sz="1800" dirty="0" smtClean="0">
                <a:cs typeface="Calibri" pitchFamily="34" charset="0"/>
              </a:rPr>
              <a:t>Zber informácií v priestore sa uskutočňuje vzhľadom na určený súradnicový systém (</a:t>
            </a:r>
            <a:r>
              <a:rPr lang="sk-SK" altLang="sk-SK" sz="1800" dirty="0" err="1" smtClean="0">
                <a:cs typeface="Calibri" pitchFamily="34" charset="0"/>
              </a:rPr>
              <a:t>coordinate</a:t>
            </a:r>
            <a:r>
              <a:rPr lang="sk-SK" altLang="sk-SK" sz="1800" dirty="0" smtClean="0">
                <a:cs typeface="Calibri" pitchFamily="34" charset="0"/>
              </a:rPr>
              <a:t> </a:t>
            </a:r>
            <a:r>
              <a:rPr lang="sk-SK" altLang="sk-SK" sz="1800" dirty="0" err="1" smtClean="0">
                <a:cs typeface="Calibri" pitchFamily="34" charset="0"/>
              </a:rPr>
              <a:t>system</a:t>
            </a:r>
            <a:r>
              <a:rPr lang="sk-SK" altLang="sk-SK" sz="1800" dirty="0" smtClean="0">
                <a:cs typeface="Calibri" pitchFamily="34" charset="0"/>
              </a:rPr>
              <a:t>),</a:t>
            </a:r>
          </a:p>
          <a:p>
            <a:pPr eaLnBrk="1" hangingPunct="1"/>
            <a:r>
              <a:rPr lang="sk-SK" altLang="sk-SK" sz="1800" dirty="0" smtClean="0">
                <a:cs typeface="Calibri" pitchFamily="34" charset="0"/>
              </a:rPr>
              <a:t>poloha je definovaná súradnicami, hodnotami vzdialenosti bodu od počiatku súradnicového systému</a:t>
            </a:r>
          </a:p>
        </p:txBody>
      </p:sp>
      <p:pic>
        <p:nvPicPr>
          <p:cNvPr id="8196" name="Picture 4" descr="Výsledok vyh&amp;lcaron;adávania obrázkov pre dopyt coordinate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31790"/>
            <a:ext cx="200022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upload.wikimedia.org/wikipedia/commons/thumb/7/73/ECEF_ENU_Longitude_Latitude_relationships.svg/520px-ECEF_ENU_Longitude_Latitude_relationship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01" y="2022582"/>
            <a:ext cx="2817885" cy="270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10851"/>
            <a:ext cx="3466337" cy="24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2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87" y="495805"/>
            <a:ext cx="3050847" cy="9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dirty="0">
                <a:solidFill>
                  <a:srgbClr val="C00000"/>
                </a:solidFill>
              </a:rPr>
              <a:t>Súradnicové referenčné </a:t>
            </a:r>
            <a:r>
              <a:rPr lang="sk-SK" sz="3200" b="1" dirty="0" smtClean="0">
                <a:solidFill>
                  <a:srgbClr val="C00000"/>
                </a:solidFill>
              </a:rPr>
              <a:t>systémy</a:t>
            </a: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199" y="1200151"/>
            <a:ext cx="5122911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 smtClean="0"/>
              <a:t>Súradnicový systém </a:t>
            </a:r>
          </a:p>
          <a:p>
            <a:r>
              <a:rPr lang="sk-SK" sz="1800" dirty="0" smtClean="0"/>
              <a:t>množina matematických pravidiel (napr. zobrazovacie rovnice) špecifikujúcich priradenie súradníc k bodom, napr. </a:t>
            </a:r>
            <a:r>
              <a:rPr lang="sk-SK" sz="1800" dirty="0" err="1" smtClean="0"/>
              <a:t>Universal</a:t>
            </a:r>
            <a:r>
              <a:rPr lang="sk-SK" sz="1800" dirty="0" smtClean="0"/>
              <a:t> </a:t>
            </a:r>
            <a:r>
              <a:rPr lang="sk-SK" sz="1800" dirty="0" err="1" smtClean="0"/>
              <a:t>Transverse</a:t>
            </a:r>
            <a:r>
              <a:rPr lang="sk-SK" sz="1800" dirty="0" smtClean="0"/>
              <a:t> </a:t>
            </a:r>
            <a:r>
              <a:rPr lang="sk-SK" sz="1800" dirty="0" err="1" smtClean="0"/>
              <a:t>Mercator</a:t>
            </a:r>
            <a:r>
              <a:rPr lang="sk-SK" sz="1800" dirty="0" smtClean="0"/>
              <a:t> (UTM) alebo </a:t>
            </a:r>
            <a:r>
              <a:rPr lang="sk-SK" sz="1800" dirty="0" err="1" smtClean="0"/>
              <a:t>Lambert</a:t>
            </a:r>
            <a:r>
              <a:rPr lang="sk-SK" sz="1800" dirty="0" smtClean="0"/>
              <a:t> </a:t>
            </a:r>
            <a:r>
              <a:rPr lang="sk-SK" sz="1800" dirty="0" err="1" smtClean="0"/>
              <a:t>Conformal</a:t>
            </a:r>
            <a:r>
              <a:rPr lang="sk-SK" sz="1800" dirty="0" smtClean="0"/>
              <a:t> </a:t>
            </a:r>
            <a:r>
              <a:rPr lang="sk-SK" sz="1800" dirty="0" err="1" smtClean="0"/>
              <a:t>Conic</a:t>
            </a:r>
            <a:r>
              <a:rPr lang="sk-SK" sz="1800" dirty="0" smtClean="0"/>
              <a:t> (LCC).</a:t>
            </a:r>
          </a:p>
          <a:p>
            <a:endParaRPr lang="sk-SK" sz="1800" dirty="0"/>
          </a:p>
          <a:p>
            <a:r>
              <a:rPr lang="sk-SK" sz="1800" dirty="0" smtClean="0"/>
              <a:t>Napr. jednoduché valcové zobrazenie s rovníkom ako dotykovou rovnobežkou, bodu na referenčnej guľovej ploche s polomerom R so zemepisnými súradnicami U, V: </a:t>
            </a:r>
          </a:p>
          <a:p>
            <a:pPr marL="0" indent="0">
              <a:buNone/>
            </a:pPr>
            <a:r>
              <a:rPr lang="sk-SK" sz="1800" dirty="0"/>
              <a:t>	</a:t>
            </a:r>
            <a:r>
              <a:rPr lang="sk-SK" sz="1800" dirty="0" err="1" smtClean="0"/>
              <a:t>x=R.U</a:t>
            </a:r>
            <a:r>
              <a:rPr lang="sk-SK" sz="1800" dirty="0" smtClean="0"/>
              <a:t>, </a:t>
            </a:r>
            <a:r>
              <a:rPr lang="sk-SK" sz="1800" dirty="0" err="1" smtClean="0"/>
              <a:t>y=R.V</a:t>
            </a:r>
            <a:endParaRPr lang="sk-SK" sz="1800" dirty="0" smtClean="0"/>
          </a:p>
          <a:p>
            <a:endParaRPr lang="sk-SK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075806"/>
            <a:ext cx="3424819" cy="181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23678"/>
            <a:ext cx="2104281" cy="126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53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sz="2800" b="1" dirty="0" smtClean="0">
                <a:solidFill>
                  <a:srgbClr val="C00000"/>
                </a:solidFill>
              </a:rPr>
              <a:t>Geodetické referenčné systémy záväzné na území SR</a:t>
            </a:r>
            <a:endParaRPr lang="sk-SK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285893"/>
              </p:ext>
            </p:extLst>
          </p:nvPr>
        </p:nvGraphicFramePr>
        <p:xfrm>
          <a:off x="683568" y="1203598"/>
          <a:ext cx="770485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6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názov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kód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Európsky </a:t>
                      </a:r>
                      <a:r>
                        <a:rPr lang="sk-SK" sz="1800" dirty="0" err="1" smtClean="0"/>
                        <a:t>terestrický</a:t>
                      </a:r>
                      <a:r>
                        <a:rPr lang="sk-SK" sz="1800" dirty="0" smtClean="0"/>
                        <a:t> referenčný systém 1989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ETRS89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Súradnicový systém Jednotnej trigonometrickej siete katastrálnej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S-JTSK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Baltský výškový systém po vyrovnaní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 err="1" smtClean="0"/>
                        <a:t>Bpv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Európsky vertikálny referenčný systém s alfabetickým kódom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EVRS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Gravimetrický systém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S-Gr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7894"/>
            <a:ext cx="2783112" cy="9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94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C00000"/>
                </a:solidFill>
              </a:rPr>
              <a:t>European Terrestrial Reference System 1989</a:t>
            </a:r>
            <a:r>
              <a:rPr lang="en-US" sz="2400" dirty="0">
                <a:solidFill>
                  <a:srgbClr val="C00000"/>
                </a:solidFill>
              </a:rPr>
              <a:t> (</a:t>
            </a:r>
            <a:r>
              <a:rPr lang="en-US" sz="2400" b="1" dirty="0">
                <a:solidFill>
                  <a:srgbClr val="C00000"/>
                </a:solidFill>
              </a:rPr>
              <a:t>ETRS89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  <a:r>
              <a:rPr lang="sk-SK" sz="2400" dirty="0" smtClean="0">
                <a:solidFill>
                  <a:srgbClr val="C00000"/>
                </a:solidFill>
              </a:rPr>
              <a:t> : </a:t>
            </a:r>
            <a:r>
              <a:rPr lang="sk-SK" sz="2400" dirty="0" smtClean="0"/>
              <a:t>EPSG 4258</a:t>
            </a:r>
            <a:r>
              <a:rPr lang="en-US" sz="2400" dirty="0" smtClean="0"/>
              <a:t> </a:t>
            </a:r>
            <a:endParaRPr lang="sk-SK" sz="2400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1800" dirty="0"/>
              <a:t>geodetický </a:t>
            </a:r>
            <a:r>
              <a:rPr lang="sk-SK" sz="1800" dirty="0" smtClean="0"/>
              <a:t>referenčný súradnicový </a:t>
            </a:r>
            <a:r>
              <a:rPr lang="sk-SK" sz="1800" dirty="0"/>
              <a:t>systém (x, y, z) alebo (</a:t>
            </a:r>
            <a:r>
              <a:rPr lang="el-GR" sz="1800" dirty="0"/>
              <a:t>φ</a:t>
            </a:r>
            <a:r>
              <a:rPr lang="sk-SK" sz="1800" dirty="0"/>
              <a:t>, </a:t>
            </a:r>
            <a:r>
              <a:rPr lang="el-GR" sz="1800" dirty="0"/>
              <a:t>λ</a:t>
            </a:r>
            <a:r>
              <a:rPr lang="sk-SK" sz="1800" dirty="0"/>
              <a:t>, h)</a:t>
            </a:r>
          </a:p>
          <a:p>
            <a:pPr lvl="1"/>
            <a:r>
              <a:rPr lang="sk-SK" sz="1400" dirty="0" smtClean="0"/>
              <a:t>založený na elipsoide </a:t>
            </a:r>
            <a:r>
              <a:rPr lang="sk-SK" sz="1400" b="1" dirty="0" smtClean="0"/>
              <a:t>GRS1980</a:t>
            </a:r>
          </a:p>
          <a:p>
            <a:pPr lvl="2"/>
            <a:r>
              <a:rPr lang="sv-SE" sz="1400" dirty="0" smtClean="0"/>
              <a:t>Semi-</a:t>
            </a:r>
            <a:r>
              <a:rPr lang="sk-SK" sz="1400" dirty="0" smtClean="0"/>
              <a:t>major</a:t>
            </a:r>
            <a:r>
              <a:rPr lang="sv-SE" sz="1400" dirty="0" smtClean="0"/>
              <a:t> </a:t>
            </a:r>
            <a:r>
              <a:rPr lang="sv-SE" sz="1400" dirty="0"/>
              <a:t>axis </a:t>
            </a:r>
            <a:r>
              <a:rPr lang="sk-SK" sz="1400" dirty="0" smtClean="0"/>
              <a:t>(a) </a:t>
            </a:r>
            <a:r>
              <a:rPr lang="sv-SE" sz="1400" dirty="0" smtClean="0"/>
              <a:t>= </a:t>
            </a:r>
            <a:r>
              <a:rPr lang="sk-SK" sz="1400" dirty="0"/>
              <a:t>6 378 </a:t>
            </a:r>
            <a:r>
              <a:rPr lang="sk-SK" sz="1400" dirty="0" smtClean="0"/>
              <a:t>137 </a:t>
            </a:r>
            <a:r>
              <a:rPr lang="sv-SE" sz="1400" dirty="0" smtClean="0"/>
              <a:t>m</a:t>
            </a:r>
            <a:endParaRPr lang="sk-SK" sz="1400" dirty="0" smtClean="0"/>
          </a:p>
          <a:p>
            <a:pPr lvl="2"/>
            <a:r>
              <a:rPr lang="sv-SE" sz="1400" dirty="0" smtClean="0"/>
              <a:t>Semi-minor </a:t>
            </a:r>
            <a:r>
              <a:rPr lang="sv-SE" sz="1400" dirty="0"/>
              <a:t>axis </a:t>
            </a:r>
            <a:r>
              <a:rPr lang="sk-SK" sz="1400" dirty="0" smtClean="0"/>
              <a:t>(b) </a:t>
            </a:r>
            <a:r>
              <a:rPr lang="sv-SE" sz="1400" dirty="0" smtClean="0"/>
              <a:t>= </a:t>
            </a:r>
            <a:r>
              <a:rPr lang="sk-SK" sz="1400" dirty="0"/>
              <a:t>6 356 </a:t>
            </a:r>
            <a:r>
              <a:rPr lang="sk-SK" sz="1400" dirty="0" smtClean="0"/>
              <a:t>752,314 140 </a:t>
            </a:r>
            <a:r>
              <a:rPr lang="sv-SE" sz="1400" dirty="0" smtClean="0"/>
              <a:t>m</a:t>
            </a:r>
            <a:endParaRPr lang="sk-SK" sz="1400" b="1" dirty="0"/>
          </a:p>
          <a:p>
            <a:r>
              <a:rPr lang="sk-SK" sz="1800" dirty="0" smtClean="0"/>
              <a:t>počiatok súradníc v ťažisku Zeme (gravitačné centrum Zeme)</a:t>
            </a:r>
          </a:p>
          <a:p>
            <a:r>
              <a:rPr lang="sk-SK" sz="1800" dirty="0" smtClean="0"/>
              <a:t>systém </a:t>
            </a:r>
            <a:r>
              <a:rPr lang="sk-SK" sz="1800" dirty="0"/>
              <a:t>typu </a:t>
            </a:r>
            <a:r>
              <a:rPr lang="en-US" sz="1800" dirty="0"/>
              <a:t>ECEF (Earth-Centered, Earth-Fixed)</a:t>
            </a:r>
            <a:r>
              <a:rPr lang="sk-SK" sz="1800" dirty="0"/>
              <a:t>, </a:t>
            </a:r>
            <a:endParaRPr lang="sk-SK" sz="1800" dirty="0" smtClean="0"/>
          </a:p>
          <a:p>
            <a:r>
              <a:rPr lang="sk-SK" sz="1800" dirty="0" smtClean="0"/>
              <a:t>Euroázijská platňa je považovaná za vnútorne statickú, nemeniacu sa</a:t>
            </a:r>
            <a:r>
              <a:rPr lang="en-US" sz="1800" dirty="0" smtClean="0"/>
              <a:t>. </a:t>
            </a:r>
            <a:endParaRPr lang="sk-SK" sz="1800" dirty="0" smtClean="0"/>
          </a:p>
          <a:p>
            <a:r>
              <a:rPr lang="sk-SK" sz="1800" dirty="0" smtClean="0"/>
              <a:t>Výhodou </a:t>
            </a:r>
            <a:r>
              <a:rPr lang="sk-SK" sz="1800" dirty="0"/>
              <a:t>a zmyslom zriadenia ETRS189 je, že súradnice a mapy území v Európe nepodliehajú zmenám v dôsledku </a:t>
            </a:r>
            <a:r>
              <a:rPr lang="sk-SK" sz="1800" dirty="0" err="1"/>
              <a:t>kontinetálneho</a:t>
            </a:r>
            <a:r>
              <a:rPr lang="sk-SK" sz="1800" dirty="0"/>
              <a:t> </a:t>
            </a:r>
            <a:r>
              <a:rPr lang="sk-SK" sz="1800" dirty="0" err="1" smtClean="0"/>
              <a:t>driftu</a:t>
            </a:r>
            <a:r>
              <a:rPr lang="sk-SK" sz="1800" dirty="0" smtClean="0"/>
              <a:t>. Podobne ako NAD-83 v USA/Kanada/</a:t>
            </a:r>
            <a:r>
              <a:rPr lang="sk-SK" sz="1800" dirty="0" err="1" smtClean="0"/>
              <a:t>Mexico</a:t>
            </a:r>
            <a:endParaRPr lang="sk-SK" sz="1800" dirty="0"/>
          </a:p>
          <a:p>
            <a:r>
              <a:rPr lang="sk-SK" sz="1800" dirty="0" err="1" smtClean="0"/>
              <a:t>geodáta</a:t>
            </a:r>
            <a:r>
              <a:rPr lang="sk-SK" sz="1800" dirty="0" smtClean="0"/>
              <a:t> na úrovni EÚ sú vyhotovené v ETRS89, EÚ odporúča členským štátom používať tento systém pre mapovanie</a:t>
            </a:r>
          </a:p>
          <a:p>
            <a:endParaRPr lang="sk-SK" sz="1800" dirty="0" smtClean="0"/>
          </a:p>
        </p:txBody>
      </p:sp>
    </p:spTree>
    <p:extLst>
      <p:ext uri="{BB962C8B-B14F-4D97-AF65-F5344CB8AC3E}">
        <p14:creationId xmlns:p14="http://schemas.microsoft.com/office/powerpoint/2010/main" val="2147912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400" b="1" dirty="0">
                <a:solidFill>
                  <a:srgbClr val="C00000"/>
                </a:solidFill>
              </a:rPr>
              <a:t>WGS84 / WGS </a:t>
            </a:r>
            <a:r>
              <a:rPr lang="sk-SK" sz="2400" b="1" dirty="0" smtClean="0">
                <a:solidFill>
                  <a:srgbClr val="C00000"/>
                </a:solidFill>
              </a:rPr>
              <a:t>1984</a:t>
            </a:r>
            <a:endParaRPr lang="sk-SK" sz="2400" dirty="0">
              <a:solidFill>
                <a:srgbClr val="C000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1800" b="1" dirty="0" err="1"/>
              <a:t>Geographic</a:t>
            </a:r>
            <a:r>
              <a:rPr lang="sk-SK" sz="1800" b="1" dirty="0"/>
              <a:t> </a:t>
            </a:r>
            <a:r>
              <a:rPr lang="sk-SK" sz="1800" b="1" dirty="0" err="1"/>
              <a:t>coordinate</a:t>
            </a:r>
            <a:r>
              <a:rPr lang="sk-SK" sz="1800" b="1" dirty="0"/>
              <a:t> </a:t>
            </a:r>
            <a:r>
              <a:rPr lang="sk-SK" sz="1800" b="1" dirty="0" err="1" smtClean="0"/>
              <a:t>system</a:t>
            </a:r>
            <a:r>
              <a:rPr lang="sk-SK" sz="1800" b="1" dirty="0" smtClean="0"/>
              <a:t>, založený na </a:t>
            </a:r>
            <a:r>
              <a:rPr lang="sk-SK" sz="1800" b="1" u="sng" dirty="0" smtClean="0"/>
              <a:t>modifikovanom </a:t>
            </a:r>
            <a:r>
              <a:rPr lang="sk-SK" sz="1800" b="1" dirty="0" smtClean="0"/>
              <a:t>elipsoide GRS1980</a:t>
            </a:r>
          </a:p>
          <a:p>
            <a:pPr lvl="1"/>
            <a:r>
              <a:rPr lang="sv-SE" sz="1500" dirty="0" smtClean="0"/>
              <a:t>Semi-</a:t>
            </a:r>
            <a:r>
              <a:rPr lang="sk-SK" sz="1500" dirty="0" smtClean="0"/>
              <a:t>major</a:t>
            </a:r>
            <a:r>
              <a:rPr lang="sv-SE" sz="1500" dirty="0" smtClean="0"/>
              <a:t> </a:t>
            </a:r>
            <a:r>
              <a:rPr lang="sv-SE" sz="1500" dirty="0"/>
              <a:t>axis </a:t>
            </a:r>
            <a:r>
              <a:rPr lang="sk-SK" sz="1500" dirty="0" smtClean="0"/>
              <a:t>(a) </a:t>
            </a:r>
            <a:r>
              <a:rPr lang="sv-SE" sz="1500" dirty="0" smtClean="0"/>
              <a:t>= </a:t>
            </a:r>
            <a:r>
              <a:rPr lang="sk-SK" sz="1500" dirty="0"/>
              <a:t>6 378 </a:t>
            </a:r>
            <a:r>
              <a:rPr lang="sk-SK" sz="1500" dirty="0" smtClean="0"/>
              <a:t>137 </a:t>
            </a:r>
            <a:r>
              <a:rPr lang="sv-SE" sz="1500" dirty="0" smtClean="0"/>
              <a:t>m</a:t>
            </a:r>
            <a:endParaRPr lang="sk-SK" sz="1500" dirty="0" smtClean="0"/>
          </a:p>
          <a:p>
            <a:pPr lvl="1"/>
            <a:r>
              <a:rPr lang="sv-SE" sz="1500" dirty="0" smtClean="0"/>
              <a:t>Semi-minor </a:t>
            </a:r>
            <a:r>
              <a:rPr lang="sv-SE" sz="1500" dirty="0"/>
              <a:t>axis </a:t>
            </a:r>
            <a:r>
              <a:rPr lang="sk-SK" sz="1500" dirty="0" smtClean="0"/>
              <a:t>(b) </a:t>
            </a:r>
            <a:r>
              <a:rPr lang="sv-SE" sz="1500" dirty="0" smtClean="0"/>
              <a:t>= </a:t>
            </a:r>
            <a:r>
              <a:rPr lang="sk-SK" sz="1500" dirty="0"/>
              <a:t>6 356 </a:t>
            </a:r>
            <a:r>
              <a:rPr lang="sk-SK" sz="1500" dirty="0" smtClean="0"/>
              <a:t>752,314 </a:t>
            </a:r>
            <a:r>
              <a:rPr lang="sk-SK" sz="1500" dirty="0"/>
              <a:t>245 </a:t>
            </a:r>
            <a:r>
              <a:rPr lang="sv-SE" sz="1500" dirty="0" smtClean="0"/>
              <a:t>m</a:t>
            </a:r>
            <a:r>
              <a:rPr lang="sk-SK" sz="1500" dirty="0" smtClean="0"/>
              <a:t> (</a:t>
            </a:r>
            <a:r>
              <a:rPr lang="sk-SK" sz="1500" dirty="0"/>
              <a:t>rozdiel oproti GRS1980 je 0.105 mm</a:t>
            </a:r>
            <a:r>
              <a:rPr lang="sk-SK" sz="1500" dirty="0" smtClean="0"/>
              <a:t>)</a:t>
            </a:r>
            <a:endParaRPr lang="sk-SK" sz="1500" b="1" dirty="0"/>
          </a:p>
          <a:p>
            <a:r>
              <a:rPr lang="sk-SK" sz="1800" dirty="0"/>
              <a:t>geodetický karteziánsky súradnicový systém (x, y, z)</a:t>
            </a:r>
            <a:r>
              <a:rPr lang="en-US" sz="1800" dirty="0"/>
              <a:t>,</a:t>
            </a:r>
            <a:endParaRPr lang="sk-SK" sz="1800" dirty="0"/>
          </a:p>
          <a:p>
            <a:r>
              <a:rPr lang="sk-SK" sz="1800" dirty="0" smtClean="0"/>
              <a:t>Systém </a:t>
            </a:r>
            <a:r>
              <a:rPr lang="sk-SK" sz="1800" dirty="0"/>
              <a:t>typu </a:t>
            </a:r>
            <a:r>
              <a:rPr lang="en-US" sz="1800" dirty="0" smtClean="0"/>
              <a:t>EC (Earth-Centered)</a:t>
            </a:r>
            <a:r>
              <a:rPr lang="sk-SK" sz="1800" dirty="0" smtClean="0"/>
              <a:t>, ťažisko v gravitačnom strede Zeme, </a:t>
            </a:r>
          </a:p>
          <a:p>
            <a:r>
              <a:rPr lang="sk-SK" sz="1800" u="sng" dirty="0" smtClean="0"/>
              <a:t>nie je fixovaný vzhľadom na povrch Zeme </a:t>
            </a:r>
            <a:r>
              <a:rPr lang="sk-SK" sz="1800" dirty="0" smtClean="0"/>
              <a:t>ako ETRS89, od ktorého sa dnes odchyľuje v priemere 25 cm.</a:t>
            </a:r>
            <a:endParaRPr lang="sk-SK" sz="1800" dirty="0"/>
          </a:p>
          <a:p>
            <a:r>
              <a:rPr lang="sk-SK" sz="1800" dirty="0" smtClean="0"/>
              <a:t>súradnice totožných bodov sa menia v dôsledku kontinentálneho </a:t>
            </a:r>
            <a:r>
              <a:rPr lang="sk-SK" sz="1800" dirty="0" err="1" smtClean="0"/>
              <a:t>driftu</a:t>
            </a:r>
            <a:endParaRPr lang="sk-SK" sz="1800" dirty="0" smtClean="0"/>
          </a:p>
          <a:p>
            <a:r>
              <a:rPr lang="sk-SK" sz="1800" dirty="0" smtClean="0"/>
              <a:t>svetovo </a:t>
            </a:r>
            <a:r>
              <a:rPr lang="sk-SK" sz="1800" dirty="0"/>
              <a:t>uznávaný geodetický štandard vydaný ministerstvom obrany USA v roku 1984, ktorý definuje súradnicový systém, referenčný elipsoid a </a:t>
            </a:r>
            <a:r>
              <a:rPr lang="sk-SK" sz="1800" dirty="0" err="1"/>
              <a:t>geoid</a:t>
            </a:r>
            <a:r>
              <a:rPr lang="sk-SK" sz="1800" dirty="0"/>
              <a:t> pre geodéziu a navigáciu. V roku 1996 bol rozšírený o spresnenú definíciu </a:t>
            </a:r>
            <a:r>
              <a:rPr lang="sk-SK" sz="1800" dirty="0" err="1"/>
              <a:t>geoidu</a:t>
            </a:r>
            <a:r>
              <a:rPr lang="sk-SK" sz="1800" dirty="0"/>
              <a:t> </a:t>
            </a:r>
            <a:r>
              <a:rPr lang="sk-SK" sz="1800" dirty="0" smtClean="0"/>
              <a:t>EGM96 (výškový systém). </a:t>
            </a:r>
          </a:p>
          <a:p>
            <a:r>
              <a:rPr lang="sk-SK" sz="1800" dirty="0" smtClean="0"/>
              <a:t>používaný </a:t>
            </a:r>
            <a:r>
              <a:rPr lang="sk-SK" sz="1800" dirty="0"/>
              <a:t>satelitným systémom </a:t>
            </a:r>
            <a:r>
              <a:rPr lang="en-US" sz="1800" dirty="0"/>
              <a:t>GPS </a:t>
            </a:r>
            <a:r>
              <a:rPr lang="sk-SK" sz="1800" dirty="0"/>
              <a:t>a pre vojenské aplikácie štátov </a:t>
            </a:r>
            <a:r>
              <a:rPr lang="en-US" sz="1800" dirty="0" smtClean="0"/>
              <a:t>NATO</a:t>
            </a:r>
            <a:r>
              <a:rPr lang="sk-SK" sz="1800" dirty="0" smtClean="0"/>
              <a:t>.</a:t>
            </a:r>
            <a:endParaRPr lang="sk-SK" sz="1800" dirty="0"/>
          </a:p>
          <a:p>
            <a:endParaRPr lang="sk-SK" sz="1800" dirty="0" smtClean="0"/>
          </a:p>
          <a:p>
            <a:endParaRPr lang="sk-SK" sz="1800" dirty="0" smtClean="0"/>
          </a:p>
        </p:txBody>
      </p:sp>
    </p:spTree>
    <p:extLst>
      <p:ext uri="{BB962C8B-B14F-4D97-AF65-F5344CB8AC3E}">
        <p14:creationId xmlns:p14="http://schemas.microsoft.com/office/powerpoint/2010/main" val="219427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400" b="1" dirty="0" smtClean="0">
                <a:solidFill>
                  <a:srgbClr val="C00000"/>
                </a:solidFill>
              </a:rPr>
              <a:t>ETRS89 a WGS84</a:t>
            </a:r>
            <a:endParaRPr lang="sk-SK" sz="2400" dirty="0">
              <a:solidFill>
                <a:srgbClr val="C000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EPSG: 4326 – mapová projekcia WGS 1984</a:t>
            </a:r>
          </a:p>
          <a:p>
            <a:endParaRPr lang="sk-SK" sz="1800" dirty="0" smtClean="0"/>
          </a:p>
          <a:p>
            <a:r>
              <a:rPr lang="sk-SK" sz="1800" dirty="0" smtClean="0"/>
              <a:t>Systém </a:t>
            </a:r>
            <a:r>
              <a:rPr lang="sk-SK" sz="1800" dirty="0"/>
              <a:t>súradníc ETRS89 používaný v Európe na presnejšie určovanie polohy pomocou GPS má počiatok aj osi zhodné s WGS 84, kompenzuje ale postupné posúvanie euroázijskej tektonickej platne o približne 2.5 cm severovýchodne ročne. Vypočítané ETRS89 súradnice sú v súčasnosti oproti súradniciam WGS 84 posunuté o niekoľko desiatok centimetrov.</a:t>
            </a:r>
            <a:endParaRPr lang="sk-SK" sz="1800" dirty="0" smtClean="0"/>
          </a:p>
        </p:txBody>
      </p:sp>
      <p:pic>
        <p:nvPicPr>
          <p:cNvPr id="2050" name="Picture 2" descr="Image showing world continetns with meridians and parallels by using WGS proj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91" y="195486"/>
            <a:ext cx="2952328" cy="147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11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400" dirty="0">
                <a:solidFill>
                  <a:srgbClr val="C00000"/>
                </a:solidFill>
              </a:rPr>
              <a:t>Súradnicový systém </a:t>
            </a:r>
            <a:r>
              <a:rPr lang="sk-SK" sz="2400" dirty="0" smtClean="0">
                <a:solidFill>
                  <a:srgbClr val="C00000"/>
                </a:solidFill>
              </a:rPr>
              <a:t>Jednotnej </a:t>
            </a:r>
            <a:r>
              <a:rPr lang="sk-SK" sz="2400" dirty="0">
                <a:solidFill>
                  <a:srgbClr val="C00000"/>
                </a:solidFill>
              </a:rPr>
              <a:t>trigonometrickej siete katastrálnej </a:t>
            </a:r>
            <a:r>
              <a:rPr lang="sk-SK" sz="2400" dirty="0" smtClean="0">
                <a:solidFill>
                  <a:srgbClr val="C00000"/>
                </a:solidFill>
              </a:rPr>
              <a:t>(S-JTSK)</a:t>
            </a:r>
            <a:endParaRPr lang="sk-SK" sz="2400" dirty="0">
              <a:solidFill>
                <a:srgbClr val="C000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323528" y="1059582"/>
            <a:ext cx="5832648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 smtClean="0"/>
              <a:t>Definuje ho:</a:t>
            </a:r>
            <a:endParaRPr lang="sk-SK" sz="1800" b="1" dirty="0"/>
          </a:p>
          <a:p>
            <a:r>
              <a:rPr lang="sk-SK" sz="1800" b="1" dirty="0" err="1" smtClean="0"/>
              <a:t>Besselov</a:t>
            </a:r>
            <a:r>
              <a:rPr lang="sk-SK" sz="1800" b="1" dirty="0" smtClean="0"/>
              <a:t> elipsoid 1841 </a:t>
            </a:r>
          </a:p>
          <a:p>
            <a:pPr lvl="1"/>
            <a:r>
              <a:rPr lang="sk-SK" sz="1800" dirty="0" smtClean="0"/>
              <a:t>základným poludník cez ostrov </a:t>
            </a:r>
            <a:r>
              <a:rPr lang="sk-SK" sz="1800" dirty="0" err="1" smtClean="0"/>
              <a:t>Ferro</a:t>
            </a:r>
            <a:r>
              <a:rPr lang="sk-SK" sz="1800" dirty="0" smtClean="0"/>
              <a:t> </a:t>
            </a:r>
            <a:r>
              <a:rPr lang="sk-SK" sz="1800" dirty="0"/>
              <a:t>nachádzajúcim sa 17°40ʹ západne od poludníka </a:t>
            </a:r>
            <a:r>
              <a:rPr lang="sk-SK" sz="1800" dirty="0" smtClean="0"/>
              <a:t>Greenwich</a:t>
            </a:r>
          </a:p>
          <a:p>
            <a:pPr lvl="1"/>
            <a:r>
              <a:rPr lang="sk-SK" sz="1800" dirty="0" smtClean="0"/>
              <a:t>a</a:t>
            </a:r>
            <a:r>
              <a:rPr lang="sk-SK" sz="1800" dirty="0"/>
              <a:t> = 6 377 397,155 </a:t>
            </a:r>
            <a:r>
              <a:rPr lang="sk-SK" sz="1800" dirty="0" smtClean="0"/>
              <a:t>m,</a:t>
            </a:r>
            <a:r>
              <a:rPr lang="sk-SK" sz="1800" dirty="0"/>
              <a:t> f = </a:t>
            </a:r>
            <a:r>
              <a:rPr lang="sk-SK" sz="1800" dirty="0" smtClean="0"/>
              <a:t>1/299,152 </a:t>
            </a:r>
            <a:r>
              <a:rPr lang="sk-SK" sz="1800" dirty="0"/>
              <a:t>8128, kde „a“ je dĺžka hlavnej polosi a „f“ je sploštenie,</a:t>
            </a:r>
          </a:p>
          <a:p>
            <a:r>
              <a:rPr lang="sk-SK" sz="1800" b="1" dirty="0" err="1" smtClean="0"/>
              <a:t>Křovákovo</a:t>
            </a:r>
            <a:r>
              <a:rPr lang="sk-SK" sz="1800" b="1" dirty="0" smtClean="0"/>
              <a:t> zobrazenie –</a:t>
            </a:r>
            <a:r>
              <a:rPr lang="sk-SK" sz="1800" dirty="0" err="1" smtClean="0"/>
              <a:t>Krovak</a:t>
            </a:r>
            <a:r>
              <a:rPr lang="sk-SK" sz="1800" dirty="0" smtClean="0"/>
              <a:t> </a:t>
            </a:r>
            <a:r>
              <a:rPr lang="sk-SK" sz="1800" b="1" dirty="0" err="1" smtClean="0"/>
              <a:t>projection</a:t>
            </a:r>
            <a:r>
              <a:rPr lang="sk-SK" sz="1800" b="1" dirty="0" smtClean="0"/>
              <a:t> </a:t>
            </a:r>
            <a:r>
              <a:rPr lang="sk-SK" sz="1800" b="1" dirty="0" err="1" smtClean="0"/>
              <a:t>coordinate</a:t>
            </a:r>
            <a:r>
              <a:rPr lang="sk-SK" sz="1800" b="1" dirty="0" smtClean="0"/>
              <a:t> </a:t>
            </a:r>
            <a:r>
              <a:rPr lang="sk-SK" sz="1800" b="1" dirty="0" err="1" smtClean="0"/>
              <a:t>system</a:t>
            </a:r>
            <a:r>
              <a:rPr lang="sk-SK" sz="1800" b="1" dirty="0" smtClean="0"/>
              <a:t>: </a:t>
            </a:r>
          </a:p>
          <a:p>
            <a:pPr lvl="1"/>
            <a:r>
              <a:rPr lang="sk-SK" sz="1800" dirty="0" smtClean="0"/>
              <a:t>výpočet </a:t>
            </a:r>
            <a:r>
              <a:rPr lang="sk-SK" sz="1800" dirty="0"/>
              <a:t>pravouhlých rovinných súradníc konformného kužeľového zobrazenia vo všeobecnej polohe z daných zemepisných súradníc na </a:t>
            </a:r>
            <a:r>
              <a:rPr lang="sk-SK" sz="1800" dirty="0" err="1"/>
              <a:t>Besselovom</a:t>
            </a:r>
            <a:r>
              <a:rPr lang="sk-SK" sz="1800" dirty="0"/>
              <a:t> elipsoide 1841. </a:t>
            </a:r>
            <a:endParaRPr lang="sk-SK" sz="1800" dirty="0" smtClean="0"/>
          </a:p>
        </p:txBody>
      </p:sp>
      <p:pic>
        <p:nvPicPr>
          <p:cNvPr id="7" name="Picture 2" descr="Výsledok vyh&amp;lcaron;adávania obrázkov pre dopyt jts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3363" b="1"/>
          <a:stretch/>
        </p:blipFill>
        <p:spPr bwMode="auto">
          <a:xfrm>
            <a:off x="6032010" y="1851670"/>
            <a:ext cx="307649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1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ok vyh&amp;lcaron;adávania obrázkov pre dopyt jts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3363" b="1"/>
          <a:stretch/>
        </p:blipFill>
        <p:spPr bwMode="auto">
          <a:xfrm>
            <a:off x="5508103" y="195486"/>
            <a:ext cx="3523371" cy="28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496" y="-20538"/>
            <a:ext cx="6707088" cy="857250"/>
          </a:xfrm>
        </p:spPr>
        <p:txBody>
          <a:bodyPr>
            <a:noAutofit/>
          </a:bodyPr>
          <a:lstStyle/>
          <a:p>
            <a:pPr algn="l"/>
            <a:r>
              <a:rPr lang="sk-SK" sz="2400" dirty="0">
                <a:solidFill>
                  <a:srgbClr val="C00000"/>
                </a:solidFill>
              </a:rPr>
              <a:t>Súradnicový systém </a:t>
            </a:r>
            <a:r>
              <a:rPr lang="sk-SK" sz="2400" dirty="0" smtClean="0">
                <a:solidFill>
                  <a:srgbClr val="C00000"/>
                </a:solidFill>
              </a:rPr>
              <a:t>Jednotnej </a:t>
            </a:r>
            <a:r>
              <a:rPr lang="sk-SK" sz="2400" dirty="0">
                <a:solidFill>
                  <a:srgbClr val="C00000"/>
                </a:solidFill>
              </a:rPr>
              <a:t>trigonometrickej siete katastrálnej </a:t>
            </a:r>
            <a:r>
              <a:rPr lang="sk-SK" sz="2400" dirty="0" smtClean="0">
                <a:solidFill>
                  <a:srgbClr val="C00000"/>
                </a:solidFill>
              </a:rPr>
              <a:t>(S-JTSK)</a:t>
            </a:r>
            <a:endParaRPr lang="sk-SK" sz="2400" dirty="0">
              <a:solidFill>
                <a:srgbClr val="C000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457200" y="1200151"/>
            <a:ext cx="4906888" cy="33944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b="1" dirty="0" err="1"/>
              <a:t>Křovákove</a:t>
            </a:r>
            <a:r>
              <a:rPr lang="sk-SK" b="1" dirty="0"/>
              <a:t> zobrazenie pozostáva zo štyroch na seba nadväzujúcich krokov: 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zo</a:t>
            </a:r>
            <a:r>
              <a:rPr lang="sk-SK" dirty="0"/>
              <a:t> zobrazenia </a:t>
            </a:r>
            <a:r>
              <a:rPr lang="sk-SK" dirty="0" err="1"/>
              <a:t>Besselovho</a:t>
            </a:r>
            <a:r>
              <a:rPr lang="sk-SK" dirty="0"/>
              <a:t> elipsoidu na guľovú plochu, 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z</a:t>
            </a:r>
            <a:r>
              <a:rPr lang="sk-SK" dirty="0"/>
              <a:t> transformácie zemepisných sférických súradníc na sférické kartografické súradnice na guľovej ploche, 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zo</a:t>
            </a:r>
            <a:r>
              <a:rPr lang="sk-SK" dirty="0"/>
              <a:t> zmenšenia guľovej plochy a jej konformného zobrazenia na dotykový kužeľ vo všeobecnej polohe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z </a:t>
            </a:r>
            <a:r>
              <a:rPr lang="sk-SK" dirty="0"/>
              <a:t>rozvinutia plochy dotykového kužeľa do roviny, pričom os x pravouhlého rovinného súradnicového systému smeruje na juh a os y na západ. 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Picture 2" descr="http://freegis.fsv.cvut.cz/wiki/images/0/0e/Krovakovo_zobrazen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75806"/>
            <a:ext cx="2839921" cy="1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0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 smtClean="0">
                <a:solidFill>
                  <a:srgbClr val="C00000"/>
                </a:solidFill>
              </a:rPr>
              <a:t>Realizácie JTSK</a:t>
            </a:r>
            <a:endParaRPr lang="sk-SK" sz="40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8363272" cy="3394472"/>
          </a:xfrm>
        </p:spPr>
        <p:txBody>
          <a:bodyPr>
            <a:normAutofit/>
          </a:bodyPr>
          <a:lstStyle/>
          <a:p>
            <a:pPr defTabSz="361950"/>
            <a:r>
              <a:rPr lang="sk-SK" sz="1800" dirty="0"/>
              <a:t>JTSK z roku 1922, československá </a:t>
            </a:r>
            <a:r>
              <a:rPr lang="sk-SK" sz="1800" dirty="0" smtClean="0"/>
              <a:t>verzia, do </a:t>
            </a:r>
            <a:r>
              <a:rPr lang="sk-SK" sz="1800" dirty="0"/>
              <a:t>roku 2011 </a:t>
            </a:r>
            <a:r>
              <a:rPr lang="sk-SK" sz="1800" dirty="0" smtClean="0"/>
              <a:t>platná pre Slovensko</a:t>
            </a:r>
            <a:r>
              <a:rPr lang="sk-SK" sz="1800" dirty="0"/>
              <a:t>, </a:t>
            </a:r>
            <a:r>
              <a:rPr lang="sk-SK" sz="1800" dirty="0" smtClean="0"/>
              <a:t>	        v </a:t>
            </a:r>
            <a:r>
              <a:rPr lang="sk-SK" sz="1800" dirty="0"/>
              <a:t>praxi </a:t>
            </a:r>
            <a:r>
              <a:rPr lang="sk-SK" sz="1800" dirty="0" smtClean="0"/>
              <a:t>sa však stále používa</a:t>
            </a:r>
          </a:p>
          <a:p>
            <a:r>
              <a:rPr lang="sk-SK" sz="1800" dirty="0" smtClean="0"/>
              <a:t>JTSK03 </a:t>
            </a:r>
            <a:r>
              <a:rPr lang="sk-SK" sz="1800" dirty="0"/>
              <a:t>z roku 2003, </a:t>
            </a:r>
            <a:r>
              <a:rPr lang="sk-SK" sz="1800" dirty="0" smtClean="0"/>
              <a:t>zákonom záväzná pre Česko, pre Slovensko </a:t>
            </a:r>
            <a:r>
              <a:rPr lang="sk-SK" sz="1800" dirty="0"/>
              <a:t>od roku </a:t>
            </a:r>
            <a:r>
              <a:rPr lang="sk-SK" sz="1800" dirty="0" smtClean="0"/>
              <a:t>2011</a:t>
            </a:r>
          </a:p>
          <a:p>
            <a:r>
              <a:rPr lang="sk-SK" sz="1800" dirty="0" smtClean="0"/>
              <a:t>JTSK05 pracovná (nezáväzná) pre Česko</a:t>
            </a:r>
          </a:p>
          <a:p>
            <a:r>
              <a:rPr lang="sk-SK" sz="1800" dirty="0"/>
              <a:t>matematický </a:t>
            </a:r>
            <a:r>
              <a:rPr lang="sk-SK" sz="1800" dirty="0" smtClean="0"/>
              <a:t>zápis transformácie  </a:t>
            </a:r>
          </a:p>
          <a:p>
            <a:r>
              <a:rPr lang="sk-SK" sz="1800" dirty="0" smtClean="0"/>
              <a:t>(</a:t>
            </a:r>
            <a:r>
              <a:rPr lang="el-GR" sz="1800" dirty="0"/>
              <a:t>φ,λ,Η)</a:t>
            </a:r>
            <a:r>
              <a:rPr lang="sk-SK" sz="1800" baseline="-25000" dirty="0"/>
              <a:t>ETRS-89</a:t>
            </a:r>
            <a:r>
              <a:rPr lang="sk-SK" sz="1800" dirty="0"/>
              <a:t> → (X,Y,Z)</a:t>
            </a:r>
            <a:r>
              <a:rPr lang="sk-SK" sz="1800" baseline="-25000" dirty="0"/>
              <a:t>ETRS-89</a:t>
            </a:r>
            <a:r>
              <a:rPr lang="sk-SK" sz="1800" dirty="0"/>
              <a:t> →(X,Y,Z)</a:t>
            </a:r>
            <a:r>
              <a:rPr lang="sk-SK" sz="1800" baseline="-25000" dirty="0"/>
              <a:t>S-JTSK</a:t>
            </a:r>
            <a:r>
              <a:rPr lang="sk-SK" sz="1800" dirty="0"/>
              <a:t> → (</a:t>
            </a:r>
            <a:r>
              <a:rPr lang="el-GR" sz="1800" dirty="0"/>
              <a:t>φλΗ)</a:t>
            </a:r>
            <a:r>
              <a:rPr lang="sk-SK" sz="1800" baseline="-25000" dirty="0"/>
              <a:t>S-JTSK</a:t>
            </a:r>
            <a:r>
              <a:rPr lang="sk-SK" sz="1800" dirty="0"/>
              <a:t> → (Y,X)</a:t>
            </a:r>
            <a:r>
              <a:rPr lang="sk-SK" sz="1800" baseline="-25000" dirty="0"/>
              <a:t>S-JTSK</a:t>
            </a:r>
            <a:r>
              <a:rPr lang="sk-SK" sz="1800" dirty="0"/>
              <a:t>+(</a:t>
            </a:r>
            <a:r>
              <a:rPr lang="sk-SK" sz="1800" dirty="0" smtClean="0"/>
              <a:t>h)</a:t>
            </a:r>
            <a:r>
              <a:rPr lang="sk-SK" sz="1800" baseline="-25000" dirty="0" err="1" smtClean="0"/>
              <a:t>Bpv</a:t>
            </a:r>
            <a:endParaRPr lang="sk-SK" sz="1800" baseline="30000" dirty="0"/>
          </a:p>
          <a:p>
            <a:r>
              <a:rPr lang="sk-SK" sz="1800" dirty="0" smtClean="0"/>
              <a:t>v prípade prevodu </a:t>
            </a:r>
            <a:r>
              <a:rPr lang="sk-SK" sz="1800" dirty="0"/>
              <a:t>z WGS84 by </a:t>
            </a:r>
            <a:r>
              <a:rPr lang="sk-SK" sz="1800" dirty="0" smtClean="0"/>
              <a:t>mal byť použitý postup  WGS84</a:t>
            </a:r>
            <a:r>
              <a:rPr lang="sk-SK" sz="1800" dirty="0"/>
              <a:t>→ETRS89→S-JTSK. </a:t>
            </a:r>
            <a:r>
              <a:rPr lang="sk-SK" sz="1800" b="1" dirty="0" smtClean="0"/>
              <a:t>Pre bežnú práci </a:t>
            </a:r>
            <a:r>
              <a:rPr lang="sk-SK" sz="1800" b="1" dirty="0"/>
              <a:t>v GIS </a:t>
            </a:r>
            <a:r>
              <a:rPr lang="sk-SK" sz="1800" b="1" dirty="0" smtClean="0"/>
              <a:t>sa považujú elipsoidy </a:t>
            </a:r>
            <a:r>
              <a:rPr lang="sk-SK" sz="1800" b="1" dirty="0"/>
              <a:t>WGS84 a ETRS89 za totožné.</a:t>
            </a:r>
          </a:p>
          <a:p>
            <a:pPr marL="0" indent="0">
              <a:buNone/>
            </a:pPr>
            <a:endParaRPr lang="sk-SK" sz="1800" dirty="0" smtClean="0"/>
          </a:p>
        </p:txBody>
      </p:sp>
      <p:sp>
        <p:nvSpPr>
          <p:cNvPr id="4" name="Obdĺžnik 3"/>
          <p:cNvSpPr/>
          <p:nvPr/>
        </p:nvSpPr>
        <p:spPr>
          <a:xfrm>
            <a:off x="489295" y="4597266"/>
            <a:ext cx="86409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b="1" dirty="0" smtClean="0"/>
              <a:t>S-JTSK. </a:t>
            </a:r>
            <a:r>
              <a:rPr lang="sk-SK" sz="1050" dirty="0" smtClean="0"/>
              <a:t>ČVUT, Praha. </a:t>
            </a:r>
            <a:r>
              <a:rPr lang="sk-SK" sz="1050" dirty="0" smtClean="0">
                <a:hlinkClick r:id="rId2"/>
              </a:rPr>
              <a:t>http</a:t>
            </a:r>
            <a:r>
              <a:rPr lang="sk-SK" sz="1050" dirty="0">
                <a:hlinkClick r:id="rId2"/>
              </a:rPr>
              <a:t>://</a:t>
            </a:r>
            <a:r>
              <a:rPr lang="sk-SK" sz="1050" dirty="0" smtClean="0">
                <a:hlinkClick r:id="rId2"/>
              </a:rPr>
              <a:t>freegis.fsv.cvut.cz/gwiki/S-JTSK#cite_note-3</a:t>
            </a:r>
            <a:r>
              <a:rPr lang="sk-SK" sz="1050" dirty="0" smtClean="0"/>
              <a:t> </a:t>
            </a:r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251750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400" dirty="0">
                <a:solidFill>
                  <a:srgbClr val="C00000"/>
                </a:solidFill>
              </a:rPr>
              <a:t>Súradnicový systém </a:t>
            </a:r>
            <a:r>
              <a:rPr lang="sk-SK" sz="2400" dirty="0" smtClean="0">
                <a:solidFill>
                  <a:srgbClr val="C00000"/>
                </a:solidFill>
              </a:rPr>
              <a:t>Jednotnej </a:t>
            </a:r>
            <a:r>
              <a:rPr lang="sk-SK" sz="2400" dirty="0">
                <a:solidFill>
                  <a:srgbClr val="C00000"/>
                </a:solidFill>
              </a:rPr>
              <a:t>trigonometrickej siete katastrálnej </a:t>
            </a:r>
            <a:r>
              <a:rPr lang="sk-SK" sz="2400" dirty="0" smtClean="0">
                <a:solidFill>
                  <a:srgbClr val="C00000"/>
                </a:solidFill>
              </a:rPr>
              <a:t>(S-JTSK)</a:t>
            </a:r>
            <a:endParaRPr lang="sk-SK" sz="2400" dirty="0">
              <a:solidFill>
                <a:srgbClr val="C000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Pre GIS aplikácie sa používa modifikácia S-JTSK súradníc tak, že os x smeruje na východ a os y na sever S-JTSK </a:t>
            </a:r>
            <a:r>
              <a:rPr lang="sk-SK" sz="1800" dirty="0" err="1" smtClean="0"/>
              <a:t>Krovak</a:t>
            </a:r>
            <a:r>
              <a:rPr lang="sk-SK" sz="1800" dirty="0" smtClean="0"/>
              <a:t> </a:t>
            </a:r>
            <a:r>
              <a:rPr lang="sk-SK" sz="1800" dirty="0" err="1" smtClean="0"/>
              <a:t>EastNorth</a:t>
            </a:r>
            <a:endParaRPr lang="sk-SK" sz="1800" dirty="0"/>
          </a:p>
        </p:txBody>
      </p:sp>
      <p:sp>
        <p:nvSpPr>
          <p:cNvPr id="2" name="Obdĺžnik 1"/>
          <p:cNvSpPr/>
          <p:nvPr/>
        </p:nvSpPr>
        <p:spPr>
          <a:xfrm>
            <a:off x="323528" y="1941276"/>
            <a:ext cx="2376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800" b="1" dirty="0" err="1"/>
              <a:t>S-JTSK_Krovak_East_North</a:t>
            </a:r>
            <a:endParaRPr lang="sk-SK" sz="800" b="1" dirty="0"/>
          </a:p>
          <a:p>
            <a:r>
              <a:rPr lang="sk-SK" sz="800" b="1" dirty="0"/>
              <a:t>WKID: 5514 </a:t>
            </a:r>
            <a:r>
              <a:rPr lang="sk-SK" sz="800" b="1" dirty="0" err="1"/>
              <a:t>Authority</a:t>
            </a:r>
            <a:r>
              <a:rPr lang="sk-SK" sz="800" b="1" dirty="0"/>
              <a:t>: EPSG</a:t>
            </a:r>
          </a:p>
          <a:p>
            <a:endParaRPr lang="sk-SK" sz="800" dirty="0"/>
          </a:p>
          <a:p>
            <a:r>
              <a:rPr lang="sk-SK" sz="800" dirty="0" err="1"/>
              <a:t>Projection</a:t>
            </a:r>
            <a:r>
              <a:rPr lang="sk-SK" sz="800" dirty="0"/>
              <a:t>: </a:t>
            </a:r>
            <a:r>
              <a:rPr lang="sk-SK" sz="800" dirty="0" err="1"/>
              <a:t>Krovak</a:t>
            </a:r>
            <a:endParaRPr lang="sk-SK" sz="800" dirty="0"/>
          </a:p>
          <a:p>
            <a:r>
              <a:rPr lang="sk-SK" sz="800" dirty="0" err="1"/>
              <a:t>False_Easting</a:t>
            </a:r>
            <a:r>
              <a:rPr lang="sk-SK" sz="800" dirty="0"/>
              <a:t>: 0,0</a:t>
            </a:r>
          </a:p>
          <a:p>
            <a:r>
              <a:rPr lang="sk-SK" sz="800" dirty="0" err="1"/>
              <a:t>False_Northing</a:t>
            </a:r>
            <a:r>
              <a:rPr lang="sk-SK" sz="800" dirty="0"/>
              <a:t>: 0,0</a:t>
            </a:r>
          </a:p>
          <a:p>
            <a:r>
              <a:rPr lang="sk-SK" sz="800" dirty="0"/>
              <a:t>Pseudo_Standard_Parallel_1: 78,5</a:t>
            </a:r>
          </a:p>
          <a:p>
            <a:r>
              <a:rPr lang="sk-SK" sz="800" dirty="0" err="1"/>
              <a:t>Scale_Factor</a:t>
            </a:r>
            <a:r>
              <a:rPr lang="sk-SK" sz="800" dirty="0"/>
              <a:t>: 0,9999</a:t>
            </a:r>
          </a:p>
          <a:p>
            <a:r>
              <a:rPr lang="sk-SK" sz="800" dirty="0" err="1"/>
              <a:t>Azimuth</a:t>
            </a:r>
            <a:r>
              <a:rPr lang="sk-SK" sz="800" dirty="0"/>
              <a:t>: 30,28813975277778</a:t>
            </a:r>
          </a:p>
          <a:p>
            <a:r>
              <a:rPr lang="sk-SK" sz="800" dirty="0" err="1"/>
              <a:t>Longitude_Of_Center</a:t>
            </a:r>
            <a:r>
              <a:rPr lang="sk-SK" sz="800" dirty="0"/>
              <a:t>: 24,83333333333333</a:t>
            </a:r>
          </a:p>
          <a:p>
            <a:r>
              <a:rPr lang="sk-SK" sz="800" dirty="0" err="1"/>
              <a:t>Latitude_Of_Center</a:t>
            </a:r>
            <a:r>
              <a:rPr lang="sk-SK" sz="800" dirty="0"/>
              <a:t>: 49,5</a:t>
            </a:r>
          </a:p>
          <a:p>
            <a:r>
              <a:rPr lang="sk-SK" sz="800" b="1" dirty="0" err="1"/>
              <a:t>X_Scale</a:t>
            </a:r>
            <a:r>
              <a:rPr lang="sk-SK" sz="800" b="1" dirty="0"/>
              <a:t>: -1,0</a:t>
            </a:r>
          </a:p>
          <a:p>
            <a:r>
              <a:rPr lang="sk-SK" sz="800" b="1" dirty="0" err="1"/>
              <a:t>Y_Scale</a:t>
            </a:r>
            <a:r>
              <a:rPr lang="sk-SK" sz="800" b="1" dirty="0"/>
              <a:t>: 1,0</a:t>
            </a:r>
          </a:p>
          <a:p>
            <a:r>
              <a:rPr lang="sk-SK" sz="800" b="1" dirty="0" err="1"/>
              <a:t>XY_Plane_Rotation</a:t>
            </a:r>
            <a:r>
              <a:rPr lang="sk-SK" sz="800" b="1" dirty="0"/>
              <a:t>: 90,0</a:t>
            </a:r>
          </a:p>
          <a:p>
            <a:r>
              <a:rPr lang="sk-SK" sz="800" dirty="0" err="1"/>
              <a:t>Linear</a:t>
            </a:r>
            <a:r>
              <a:rPr lang="sk-SK" sz="800" dirty="0"/>
              <a:t> </a:t>
            </a:r>
            <a:r>
              <a:rPr lang="sk-SK" sz="800" dirty="0" err="1"/>
              <a:t>Unit</a:t>
            </a:r>
            <a:r>
              <a:rPr lang="sk-SK" sz="800" dirty="0"/>
              <a:t>: Meter (1,0)</a:t>
            </a:r>
          </a:p>
          <a:p>
            <a:endParaRPr lang="sk-SK" sz="800" dirty="0"/>
          </a:p>
          <a:p>
            <a:r>
              <a:rPr lang="sk-SK" sz="800" dirty="0" err="1"/>
              <a:t>Geographic</a:t>
            </a:r>
            <a:r>
              <a:rPr lang="sk-SK" sz="800" dirty="0"/>
              <a:t> </a:t>
            </a:r>
            <a:r>
              <a:rPr lang="sk-SK" sz="800" dirty="0" err="1"/>
              <a:t>Coordinate</a:t>
            </a:r>
            <a:r>
              <a:rPr lang="sk-SK" sz="800" dirty="0"/>
              <a:t> </a:t>
            </a:r>
            <a:r>
              <a:rPr lang="sk-SK" sz="800" dirty="0" err="1"/>
              <a:t>System</a:t>
            </a:r>
            <a:r>
              <a:rPr lang="sk-SK" sz="800" dirty="0"/>
              <a:t>: GCS_S_JTSK</a:t>
            </a:r>
          </a:p>
          <a:p>
            <a:r>
              <a:rPr lang="sk-SK" sz="800" dirty="0" err="1"/>
              <a:t>Angular</a:t>
            </a:r>
            <a:r>
              <a:rPr lang="sk-SK" sz="800" dirty="0"/>
              <a:t> </a:t>
            </a:r>
            <a:r>
              <a:rPr lang="sk-SK" sz="800" dirty="0" err="1"/>
              <a:t>Unit</a:t>
            </a:r>
            <a:r>
              <a:rPr lang="sk-SK" sz="800" dirty="0"/>
              <a:t>: </a:t>
            </a:r>
            <a:r>
              <a:rPr lang="sk-SK" sz="800" dirty="0" err="1"/>
              <a:t>Degree</a:t>
            </a:r>
            <a:r>
              <a:rPr lang="sk-SK" sz="800" dirty="0"/>
              <a:t> (0,0174532925199433)</a:t>
            </a:r>
          </a:p>
          <a:p>
            <a:r>
              <a:rPr lang="sk-SK" sz="800" dirty="0"/>
              <a:t>Prime </a:t>
            </a:r>
            <a:r>
              <a:rPr lang="sk-SK" sz="800" dirty="0" err="1"/>
              <a:t>Meridian</a:t>
            </a:r>
            <a:r>
              <a:rPr lang="sk-SK" sz="800" dirty="0"/>
              <a:t>: Greenwich (0,0)</a:t>
            </a:r>
          </a:p>
          <a:p>
            <a:r>
              <a:rPr lang="sk-SK" sz="800" dirty="0" err="1"/>
              <a:t>Datum</a:t>
            </a:r>
            <a:r>
              <a:rPr lang="sk-SK" sz="800" dirty="0"/>
              <a:t>: D_S_JTSK</a:t>
            </a:r>
          </a:p>
          <a:p>
            <a:r>
              <a:rPr lang="sk-SK" sz="800" dirty="0"/>
              <a:t>  </a:t>
            </a:r>
            <a:r>
              <a:rPr lang="sk-SK" sz="800" dirty="0" err="1"/>
              <a:t>Spheroid</a:t>
            </a:r>
            <a:r>
              <a:rPr lang="sk-SK" sz="800" dirty="0"/>
              <a:t>: Bessel_1841</a:t>
            </a:r>
          </a:p>
          <a:p>
            <a:r>
              <a:rPr lang="sk-SK" sz="800" dirty="0"/>
              <a:t>    </a:t>
            </a:r>
            <a:r>
              <a:rPr lang="sk-SK" sz="800" dirty="0" err="1"/>
              <a:t>Semimajor</a:t>
            </a:r>
            <a:r>
              <a:rPr lang="sk-SK" sz="800" dirty="0"/>
              <a:t> </a:t>
            </a:r>
            <a:r>
              <a:rPr lang="sk-SK" sz="800" dirty="0" err="1"/>
              <a:t>Axis</a:t>
            </a:r>
            <a:r>
              <a:rPr lang="sk-SK" sz="800" dirty="0"/>
              <a:t>: 6377397,155</a:t>
            </a:r>
          </a:p>
          <a:p>
            <a:r>
              <a:rPr lang="sk-SK" sz="800" dirty="0"/>
              <a:t>    </a:t>
            </a:r>
            <a:r>
              <a:rPr lang="sk-SK" sz="800" dirty="0" err="1"/>
              <a:t>Semiminor</a:t>
            </a:r>
            <a:r>
              <a:rPr lang="sk-SK" sz="800" dirty="0"/>
              <a:t> </a:t>
            </a:r>
            <a:r>
              <a:rPr lang="sk-SK" sz="800" dirty="0" err="1"/>
              <a:t>Axis</a:t>
            </a:r>
            <a:r>
              <a:rPr lang="sk-SK" sz="800" dirty="0"/>
              <a:t>: 6356078,962818189</a:t>
            </a:r>
          </a:p>
          <a:p>
            <a:r>
              <a:rPr lang="sk-SK" sz="800" dirty="0"/>
              <a:t>    </a:t>
            </a:r>
            <a:r>
              <a:rPr lang="sk-SK" sz="800" dirty="0" err="1"/>
              <a:t>Inverse</a:t>
            </a:r>
            <a:r>
              <a:rPr lang="sk-SK" sz="800" dirty="0"/>
              <a:t> </a:t>
            </a:r>
            <a:r>
              <a:rPr lang="sk-SK" sz="800" dirty="0" err="1"/>
              <a:t>Flattening</a:t>
            </a:r>
            <a:r>
              <a:rPr lang="sk-SK" sz="800" dirty="0"/>
              <a:t>: 299,1528128</a:t>
            </a:r>
          </a:p>
        </p:txBody>
      </p:sp>
      <p:sp>
        <p:nvSpPr>
          <p:cNvPr id="3" name="Obdĺžnik 2"/>
          <p:cNvSpPr/>
          <p:nvPr/>
        </p:nvSpPr>
        <p:spPr>
          <a:xfrm>
            <a:off x="2483768" y="1941276"/>
            <a:ext cx="23211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800" b="1" dirty="0" err="1"/>
              <a:t>S-JTSK_Krovak</a:t>
            </a:r>
            <a:endParaRPr lang="sk-SK" sz="800" b="1" dirty="0"/>
          </a:p>
          <a:p>
            <a:r>
              <a:rPr lang="sk-SK" sz="800" b="1" dirty="0"/>
              <a:t>WKID: 5513 </a:t>
            </a:r>
            <a:r>
              <a:rPr lang="sk-SK" sz="800" b="1" dirty="0" err="1"/>
              <a:t>Authority</a:t>
            </a:r>
            <a:r>
              <a:rPr lang="sk-SK" sz="800" b="1" dirty="0"/>
              <a:t>: EPSG</a:t>
            </a:r>
          </a:p>
          <a:p>
            <a:endParaRPr lang="sk-SK" sz="800" dirty="0"/>
          </a:p>
          <a:p>
            <a:r>
              <a:rPr lang="sk-SK" sz="800" dirty="0" err="1"/>
              <a:t>Projection</a:t>
            </a:r>
            <a:r>
              <a:rPr lang="sk-SK" sz="800" dirty="0"/>
              <a:t>: </a:t>
            </a:r>
            <a:r>
              <a:rPr lang="sk-SK" sz="800" dirty="0" err="1"/>
              <a:t>Krovak</a:t>
            </a:r>
            <a:endParaRPr lang="sk-SK" sz="800" dirty="0"/>
          </a:p>
          <a:p>
            <a:r>
              <a:rPr lang="sk-SK" sz="800" dirty="0" err="1"/>
              <a:t>False_Easting</a:t>
            </a:r>
            <a:r>
              <a:rPr lang="sk-SK" sz="800" dirty="0"/>
              <a:t>: 0,0</a:t>
            </a:r>
          </a:p>
          <a:p>
            <a:r>
              <a:rPr lang="sk-SK" sz="800" dirty="0" err="1"/>
              <a:t>False_Northing</a:t>
            </a:r>
            <a:r>
              <a:rPr lang="sk-SK" sz="800" dirty="0"/>
              <a:t>: 0,0</a:t>
            </a:r>
          </a:p>
          <a:p>
            <a:r>
              <a:rPr lang="sk-SK" sz="800" dirty="0"/>
              <a:t>Pseudo_Standard_Parallel_1: 78,5</a:t>
            </a:r>
          </a:p>
          <a:p>
            <a:r>
              <a:rPr lang="sk-SK" sz="800" dirty="0" err="1"/>
              <a:t>Scale_Factor</a:t>
            </a:r>
            <a:r>
              <a:rPr lang="sk-SK" sz="800" dirty="0"/>
              <a:t>: 0,9999</a:t>
            </a:r>
          </a:p>
          <a:p>
            <a:r>
              <a:rPr lang="sk-SK" sz="800" dirty="0" err="1"/>
              <a:t>Azimuth</a:t>
            </a:r>
            <a:r>
              <a:rPr lang="sk-SK" sz="800" dirty="0"/>
              <a:t>: 30,28813975277778</a:t>
            </a:r>
          </a:p>
          <a:p>
            <a:r>
              <a:rPr lang="sk-SK" sz="800" dirty="0" err="1"/>
              <a:t>Longitude_Of_Center</a:t>
            </a:r>
            <a:r>
              <a:rPr lang="sk-SK" sz="800" dirty="0"/>
              <a:t>: 24,83333333333333</a:t>
            </a:r>
          </a:p>
          <a:p>
            <a:r>
              <a:rPr lang="sk-SK" sz="800" dirty="0" err="1"/>
              <a:t>Latitude_Of_Center</a:t>
            </a:r>
            <a:r>
              <a:rPr lang="sk-SK" sz="800" dirty="0"/>
              <a:t>: 49,5</a:t>
            </a:r>
          </a:p>
          <a:p>
            <a:r>
              <a:rPr lang="sk-SK" sz="800" b="1" dirty="0" err="1"/>
              <a:t>X_Scale</a:t>
            </a:r>
            <a:r>
              <a:rPr lang="sk-SK" sz="800" b="1" dirty="0"/>
              <a:t>: 1,0</a:t>
            </a:r>
          </a:p>
          <a:p>
            <a:r>
              <a:rPr lang="sk-SK" sz="800" b="1" dirty="0" err="1"/>
              <a:t>Y_Scale</a:t>
            </a:r>
            <a:r>
              <a:rPr lang="sk-SK" sz="800" b="1" dirty="0"/>
              <a:t>: 1,0</a:t>
            </a:r>
          </a:p>
          <a:p>
            <a:r>
              <a:rPr lang="sk-SK" sz="800" b="1" dirty="0" err="1"/>
              <a:t>XY_Plane_Rotation</a:t>
            </a:r>
            <a:r>
              <a:rPr lang="sk-SK" sz="800" b="1" dirty="0"/>
              <a:t>: 0,0</a:t>
            </a:r>
          </a:p>
          <a:p>
            <a:r>
              <a:rPr lang="sk-SK" sz="800" dirty="0" err="1"/>
              <a:t>Linear</a:t>
            </a:r>
            <a:r>
              <a:rPr lang="sk-SK" sz="800" dirty="0"/>
              <a:t> </a:t>
            </a:r>
            <a:r>
              <a:rPr lang="sk-SK" sz="800" dirty="0" err="1"/>
              <a:t>Unit</a:t>
            </a:r>
            <a:r>
              <a:rPr lang="sk-SK" sz="800" dirty="0"/>
              <a:t>: Meter (1,0)</a:t>
            </a:r>
          </a:p>
          <a:p>
            <a:endParaRPr lang="sk-SK" sz="800" dirty="0"/>
          </a:p>
          <a:p>
            <a:r>
              <a:rPr lang="sk-SK" sz="800" dirty="0" err="1"/>
              <a:t>Geographic</a:t>
            </a:r>
            <a:r>
              <a:rPr lang="sk-SK" sz="800" dirty="0"/>
              <a:t> </a:t>
            </a:r>
            <a:r>
              <a:rPr lang="sk-SK" sz="800" dirty="0" err="1"/>
              <a:t>Coordinate</a:t>
            </a:r>
            <a:r>
              <a:rPr lang="sk-SK" sz="800" dirty="0"/>
              <a:t> </a:t>
            </a:r>
            <a:r>
              <a:rPr lang="sk-SK" sz="800" dirty="0" err="1"/>
              <a:t>System</a:t>
            </a:r>
            <a:r>
              <a:rPr lang="sk-SK" sz="800" dirty="0"/>
              <a:t>: GCS_S_JTSK</a:t>
            </a:r>
          </a:p>
          <a:p>
            <a:r>
              <a:rPr lang="sk-SK" sz="800" dirty="0" err="1"/>
              <a:t>Angular</a:t>
            </a:r>
            <a:r>
              <a:rPr lang="sk-SK" sz="800" dirty="0"/>
              <a:t> </a:t>
            </a:r>
            <a:r>
              <a:rPr lang="sk-SK" sz="800" dirty="0" err="1"/>
              <a:t>Unit</a:t>
            </a:r>
            <a:r>
              <a:rPr lang="sk-SK" sz="800" dirty="0"/>
              <a:t>: </a:t>
            </a:r>
            <a:r>
              <a:rPr lang="sk-SK" sz="800" dirty="0" err="1"/>
              <a:t>Degree</a:t>
            </a:r>
            <a:r>
              <a:rPr lang="sk-SK" sz="800" dirty="0"/>
              <a:t> (0,0174532925199433)</a:t>
            </a:r>
          </a:p>
          <a:p>
            <a:r>
              <a:rPr lang="sk-SK" sz="800" dirty="0"/>
              <a:t>Prime </a:t>
            </a:r>
            <a:r>
              <a:rPr lang="sk-SK" sz="800" dirty="0" err="1"/>
              <a:t>Meridian</a:t>
            </a:r>
            <a:r>
              <a:rPr lang="sk-SK" sz="800" dirty="0"/>
              <a:t>: Greenwich (0,0)</a:t>
            </a:r>
          </a:p>
          <a:p>
            <a:r>
              <a:rPr lang="sk-SK" sz="800" dirty="0" err="1"/>
              <a:t>Datum</a:t>
            </a:r>
            <a:r>
              <a:rPr lang="sk-SK" sz="800" dirty="0"/>
              <a:t>: D_S_JTSK</a:t>
            </a:r>
          </a:p>
          <a:p>
            <a:r>
              <a:rPr lang="sk-SK" sz="800" dirty="0"/>
              <a:t>  </a:t>
            </a:r>
            <a:r>
              <a:rPr lang="sk-SK" sz="800" dirty="0" err="1"/>
              <a:t>Spheroid</a:t>
            </a:r>
            <a:r>
              <a:rPr lang="sk-SK" sz="800" dirty="0"/>
              <a:t>: Bessel_1841</a:t>
            </a:r>
          </a:p>
          <a:p>
            <a:r>
              <a:rPr lang="sk-SK" sz="800" dirty="0"/>
              <a:t>    </a:t>
            </a:r>
            <a:r>
              <a:rPr lang="sk-SK" sz="800" dirty="0" err="1"/>
              <a:t>Semimajor</a:t>
            </a:r>
            <a:r>
              <a:rPr lang="sk-SK" sz="800" dirty="0"/>
              <a:t> </a:t>
            </a:r>
            <a:r>
              <a:rPr lang="sk-SK" sz="800" dirty="0" err="1"/>
              <a:t>Axis</a:t>
            </a:r>
            <a:r>
              <a:rPr lang="sk-SK" sz="800" dirty="0"/>
              <a:t>: 6377397,155</a:t>
            </a:r>
          </a:p>
          <a:p>
            <a:r>
              <a:rPr lang="sk-SK" sz="800" dirty="0"/>
              <a:t>    </a:t>
            </a:r>
            <a:r>
              <a:rPr lang="sk-SK" sz="800" dirty="0" err="1"/>
              <a:t>Semiminor</a:t>
            </a:r>
            <a:r>
              <a:rPr lang="sk-SK" sz="800" dirty="0"/>
              <a:t> </a:t>
            </a:r>
            <a:r>
              <a:rPr lang="sk-SK" sz="800" dirty="0" err="1"/>
              <a:t>Axis</a:t>
            </a:r>
            <a:r>
              <a:rPr lang="sk-SK" sz="800" dirty="0"/>
              <a:t>: 6356078,962818189</a:t>
            </a:r>
          </a:p>
          <a:p>
            <a:r>
              <a:rPr lang="sk-SK" sz="800" dirty="0"/>
              <a:t>    </a:t>
            </a:r>
            <a:r>
              <a:rPr lang="sk-SK" sz="800" dirty="0" err="1"/>
              <a:t>Inverse</a:t>
            </a:r>
            <a:r>
              <a:rPr lang="sk-SK" sz="800" dirty="0"/>
              <a:t> </a:t>
            </a:r>
            <a:r>
              <a:rPr lang="sk-SK" sz="800" dirty="0" err="1"/>
              <a:t>Flattening</a:t>
            </a:r>
            <a:r>
              <a:rPr lang="sk-SK" sz="800" dirty="0"/>
              <a:t>: 299,1528128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75" y="2067694"/>
            <a:ext cx="4248472" cy="12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Výsledok vyh&amp;lcaron;adávania obrázkov pre dopyt jtsk east no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64770"/>
            <a:ext cx="311467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12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800" b="1" dirty="0">
                <a:solidFill>
                  <a:srgbClr val="C00000"/>
                </a:solidFill>
              </a:rPr>
              <a:t>Baltský výškový systém po vyrovnaní (</a:t>
            </a:r>
            <a:r>
              <a:rPr lang="sk-SK" sz="2800" b="1" dirty="0" err="1">
                <a:solidFill>
                  <a:srgbClr val="C00000"/>
                </a:solidFill>
              </a:rPr>
              <a:t>Bpv</a:t>
            </a:r>
            <a:r>
              <a:rPr lang="sk-SK" sz="2800" b="1" dirty="0" smtClean="0">
                <a:solidFill>
                  <a:srgbClr val="C00000"/>
                </a:solidFill>
              </a:rPr>
              <a:t>)</a:t>
            </a:r>
            <a:endParaRPr lang="sk-SK" sz="28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kinematický </a:t>
            </a:r>
            <a:r>
              <a:rPr lang="sk-SK" sz="2000" dirty="0"/>
              <a:t>výškový referenčný systém vztiahnutý na strednú hladinu Baltského mora prostredníctvom referenčného bodu, ktorým je nula morského vodočtu v </a:t>
            </a:r>
            <a:r>
              <a:rPr lang="sk-SK" sz="2000" dirty="0" err="1"/>
              <a:t>Kronštadte</a:t>
            </a:r>
            <a:r>
              <a:rPr lang="sk-SK" sz="2000" dirty="0"/>
              <a:t> </a:t>
            </a:r>
            <a:r>
              <a:rPr lang="sk-SK" sz="2000" dirty="0" smtClean="0"/>
              <a:t>pri Petrohrade (Fínsky </a:t>
            </a:r>
            <a:r>
              <a:rPr lang="sk-SK" sz="2000" dirty="0"/>
              <a:t>záliv</a:t>
            </a:r>
            <a:r>
              <a:rPr lang="sk-SK" sz="2000" dirty="0" smtClean="0"/>
              <a:t>).</a:t>
            </a:r>
          </a:p>
          <a:p>
            <a:r>
              <a:rPr lang="sk-SK" sz="2000" dirty="0" err="1" smtClean="0"/>
              <a:t>Bpv</a:t>
            </a:r>
            <a:r>
              <a:rPr lang="sk-SK" sz="2000" dirty="0" smtClean="0"/>
              <a:t> </a:t>
            </a:r>
            <a:r>
              <a:rPr lang="sk-SK" sz="2000" dirty="0"/>
              <a:t>používa normálne výšky v zmysle </a:t>
            </a:r>
            <a:r>
              <a:rPr lang="sk-SK" sz="2000" dirty="0" err="1"/>
              <a:t>Molodenského</a:t>
            </a:r>
            <a:r>
              <a:rPr lang="sk-SK" sz="2000" dirty="0"/>
              <a:t> teórie, t. j. pri výpočte výšok bodov vyrovnaním sa uplatňujú aj redukcie z tiažového zrýchlenia na namerané prevýšenia získané meraniami v nivelačných sieťach.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23894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07504" y="195263"/>
            <a:ext cx="88201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k-SK" altLang="sk-SK" sz="28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Súradnicové systémy pre určenie geografickej polohy</a:t>
            </a:r>
            <a:endParaRPr lang="en-US" altLang="sk-SK" sz="2800" dirty="0">
              <a:solidFill>
                <a:srgbClr val="C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323850" y="1108472"/>
            <a:ext cx="8669338" cy="35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sk-SK" altLang="sk-SK" b="1" dirty="0" smtClean="0">
                <a:latin typeface="+mn-lt"/>
                <a:cs typeface="Calibri" pitchFamily="34" charset="0"/>
              </a:rPr>
              <a:t>karteziánske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sk-SK" altLang="sk-SK" b="1" dirty="0">
                <a:latin typeface="+mn-lt"/>
                <a:cs typeface="Calibri" pitchFamily="34" charset="0"/>
              </a:rPr>
              <a:t>n</a:t>
            </a:r>
            <a:r>
              <a:rPr lang="sk-SK" altLang="sk-SK" b="1" dirty="0" smtClean="0">
                <a:latin typeface="+mn-lt"/>
                <a:cs typeface="Calibri" pitchFamily="34" charset="0"/>
              </a:rPr>
              <a:t>apr. v trojrozmernom (3D) systéme (0, x, y, z)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sk-SK" altLang="sk-SK" b="1" dirty="0" smtClean="0">
                <a:latin typeface="+mn-lt"/>
                <a:cs typeface="Calibri" pitchFamily="34" charset="0"/>
              </a:rPr>
              <a:t>polárne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sk-SK" altLang="sk-SK" b="1" dirty="0" smtClean="0">
                <a:latin typeface="+mn-lt"/>
                <a:cs typeface="Calibri" pitchFamily="34" charset="0"/>
              </a:rPr>
              <a:t>napr. pre plochu na guli (0, </a:t>
            </a:r>
            <a:r>
              <a:rPr lang="el-GR" altLang="sk-SK" b="1" dirty="0" smtClean="0">
                <a:latin typeface="+mn-lt"/>
                <a:cs typeface="Calibri" pitchFamily="34" charset="0"/>
              </a:rPr>
              <a:t>φ</a:t>
            </a:r>
            <a:r>
              <a:rPr lang="sk-SK" altLang="sk-SK" b="1" dirty="0" smtClean="0">
                <a:latin typeface="+mn-lt"/>
                <a:cs typeface="Calibri" pitchFamily="34" charset="0"/>
              </a:rPr>
              <a:t>, </a:t>
            </a:r>
            <a:r>
              <a:rPr lang="el-GR" altLang="sk-SK" b="1" dirty="0" smtClean="0">
                <a:latin typeface="+mn-lt"/>
                <a:cs typeface="Calibri" pitchFamily="34" charset="0"/>
              </a:rPr>
              <a:t>λ</a:t>
            </a:r>
            <a:r>
              <a:rPr lang="sk-SK" altLang="sk-SK" b="1" dirty="0" smtClean="0">
                <a:latin typeface="+mn-lt"/>
                <a:cs typeface="Calibri" pitchFamily="34" charset="0"/>
              </a:rPr>
              <a:t>), pre 3D priestor </a:t>
            </a:r>
            <a:r>
              <a:rPr lang="sk-SK" altLang="sk-SK" dirty="0" smtClean="0">
                <a:cs typeface="Calibri" pitchFamily="34" charset="0"/>
              </a:rPr>
              <a:t>(0, r, </a:t>
            </a:r>
            <a:r>
              <a:rPr lang="el-GR" altLang="sk-SK" dirty="0" smtClean="0">
                <a:cs typeface="Calibri" pitchFamily="34" charset="0"/>
              </a:rPr>
              <a:t>φ</a:t>
            </a:r>
            <a:r>
              <a:rPr lang="sk-SK" altLang="sk-SK" dirty="0">
                <a:cs typeface="Calibri" pitchFamily="34" charset="0"/>
              </a:rPr>
              <a:t>, </a:t>
            </a:r>
            <a:r>
              <a:rPr lang="el-GR" altLang="sk-SK" dirty="0">
                <a:cs typeface="Calibri" pitchFamily="34" charset="0"/>
              </a:rPr>
              <a:t>λ</a:t>
            </a:r>
            <a:r>
              <a:rPr lang="sk-SK" altLang="sk-SK" dirty="0">
                <a:cs typeface="Calibri" pitchFamily="34" charset="0"/>
              </a:rPr>
              <a:t>)</a:t>
            </a:r>
            <a:r>
              <a:rPr lang="sk-SK" altLang="sk-SK" b="1" dirty="0" smtClean="0">
                <a:latin typeface="+mn-lt"/>
                <a:cs typeface="Calibri" pitchFamily="34" charset="0"/>
              </a:rPr>
              <a:t>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sk-SK" altLang="sk-SK" b="1" dirty="0" smtClean="0">
                <a:latin typeface="+mn-lt"/>
                <a:cs typeface="Calibri" pitchFamily="34" charset="0"/>
              </a:rPr>
              <a:t>ordinálne</a:t>
            </a:r>
            <a:endParaRPr lang="en-US" altLang="sk-SK" b="1" dirty="0" smtClean="0">
              <a:latin typeface="+mn-lt"/>
              <a:cs typeface="Calibri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sk-SK" altLang="sk-SK" dirty="0" smtClean="0">
                <a:latin typeface="+mn-lt"/>
                <a:cs typeface="Calibri" pitchFamily="34" charset="0"/>
              </a:rPr>
              <a:t>napr</a:t>
            </a:r>
            <a:r>
              <a:rPr lang="sk-SK" altLang="sk-SK" dirty="0">
                <a:latin typeface="+mn-lt"/>
                <a:cs typeface="Calibri" pitchFamily="34" charset="0"/>
              </a:rPr>
              <a:t>. poštové adresy domov používajú poradie domov na ulici</a:t>
            </a:r>
            <a:endParaRPr lang="en-US" altLang="sk-SK" dirty="0">
              <a:latin typeface="+mn-lt"/>
              <a:cs typeface="Calibri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sk-SK" altLang="sk-SK" b="1" dirty="0" smtClean="0">
                <a:latin typeface="+mn-lt"/>
                <a:cs typeface="Calibri" pitchFamily="34" charset="0"/>
              </a:rPr>
              <a:t>nominálne</a:t>
            </a:r>
            <a:endParaRPr lang="en-US" altLang="sk-SK" b="1" dirty="0">
              <a:latin typeface="+mn-lt"/>
              <a:cs typeface="Calibri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sk-SK" altLang="sk-SK" dirty="0">
                <a:latin typeface="+mn-lt"/>
                <a:cs typeface="Calibri" pitchFamily="34" charset="0"/>
              </a:rPr>
              <a:t>polohopisné názvy (</a:t>
            </a:r>
            <a:r>
              <a:rPr lang="sk-SK" altLang="sk-SK" dirty="0" err="1">
                <a:latin typeface="+mn-lt"/>
                <a:cs typeface="Calibri" pitchFamily="34" charset="0"/>
              </a:rPr>
              <a:t>toponymá</a:t>
            </a:r>
            <a:r>
              <a:rPr lang="sk-SK" altLang="sk-SK" dirty="0">
                <a:latin typeface="+mn-lt"/>
                <a:cs typeface="Calibri" pitchFamily="34" charset="0"/>
              </a:rPr>
              <a:t>) nevyužívajú metrické ani ordinálne určenie polohy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sk-SK" altLang="sk-SK" dirty="0">
                <a:latin typeface="+mn-lt"/>
                <a:cs typeface="Calibri" pitchFamily="34" charset="0"/>
              </a:rPr>
              <a:t>definované „per </a:t>
            </a:r>
            <a:r>
              <a:rPr lang="sk-SK" altLang="sk-SK" dirty="0" err="1">
                <a:latin typeface="+mn-lt"/>
                <a:cs typeface="Calibri" pitchFamily="34" charset="0"/>
              </a:rPr>
              <a:t>se</a:t>
            </a:r>
            <a:r>
              <a:rPr lang="sk-SK" altLang="sk-SK" dirty="0">
                <a:latin typeface="+mn-lt"/>
                <a:cs typeface="Calibri" pitchFamily="34" charset="0"/>
              </a:rPr>
              <a:t>“ (sami sebou)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sk-SK" altLang="sk-SK" dirty="0">
                <a:latin typeface="+mn-lt"/>
                <a:cs typeface="Calibri" pitchFamily="34" charset="0"/>
              </a:rPr>
              <a:t>nevhodné pre GIS</a:t>
            </a:r>
            <a:endParaRPr lang="en-US" altLang="sk-SK" dirty="0">
              <a:latin typeface="+mn-lt"/>
              <a:cs typeface="Calibri" pitchFamily="34" charset="0"/>
            </a:endParaRPr>
          </a:p>
        </p:txBody>
      </p:sp>
      <p:pic>
        <p:nvPicPr>
          <p:cNvPr id="5124" name="Picture 4" descr="Výsledok vyh&amp;lcaron;adávania obrázkov pre dopyt sphere cartes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50" y="841383"/>
            <a:ext cx="184677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800" b="1" dirty="0">
                <a:solidFill>
                  <a:srgbClr val="C00000"/>
                </a:solidFill>
              </a:rPr>
              <a:t>Európsky výškový referenčný systém (EVRS</a:t>
            </a:r>
            <a:r>
              <a:rPr lang="sk-SK" sz="2800" b="1" dirty="0" smtClean="0">
                <a:solidFill>
                  <a:srgbClr val="C00000"/>
                </a:solidFill>
              </a:rPr>
              <a:t>)</a:t>
            </a:r>
            <a:endParaRPr lang="sk-SK" sz="28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dirty="0" smtClean="0"/>
              <a:t>kinematický </a:t>
            </a:r>
            <a:r>
              <a:rPr lang="sk-SK" dirty="0"/>
              <a:t>výškový referenčný </a:t>
            </a:r>
            <a:r>
              <a:rPr lang="sk-SK" dirty="0" smtClean="0"/>
              <a:t>systém, založený na</a:t>
            </a:r>
            <a:r>
              <a:rPr lang="sk-SK" dirty="0"/>
              <a:t> štyroch konvenciách:</a:t>
            </a:r>
          </a:p>
          <a:p>
            <a:r>
              <a:rPr lang="sk-SK" dirty="0"/>
              <a:t>vzťažná výšková hladina je definovaná ako </a:t>
            </a:r>
            <a:r>
              <a:rPr lang="sk-SK" dirty="0" err="1"/>
              <a:t>ekvipotenciálna</a:t>
            </a:r>
            <a:r>
              <a:rPr lang="sk-SK" dirty="0"/>
              <a:t> plocha, na ktorej je potenciál tiažového poľa Zeme konštantný W0 = W0E = </a:t>
            </a:r>
            <a:r>
              <a:rPr lang="sk-SK" dirty="0" err="1"/>
              <a:t>konšt</a:t>
            </a:r>
            <a:r>
              <a:rPr lang="sk-SK" dirty="0"/>
              <a:t>. a ktorý je </a:t>
            </a:r>
            <a:r>
              <a:rPr lang="sk-SK" b="1" dirty="0"/>
              <a:t>vo výške vodočtu NAP (</a:t>
            </a:r>
            <a:r>
              <a:rPr lang="sk-SK" b="1" dirty="0" err="1"/>
              <a:t>Normaal</a:t>
            </a:r>
            <a:r>
              <a:rPr lang="sk-SK" b="1" dirty="0"/>
              <a:t> </a:t>
            </a:r>
            <a:r>
              <a:rPr lang="sk-SK" b="1" dirty="0" err="1"/>
              <a:t>Amsterdams</a:t>
            </a:r>
            <a:r>
              <a:rPr lang="sk-SK" b="1" dirty="0"/>
              <a:t> </a:t>
            </a:r>
            <a:r>
              <a:rPr lang="sk-SK" b="1" dirty="0" err="1"/>
              <a:t>Peil</a:t>
            </a:r>
            <a:r>
              <a:rPr lang="sk-SK" b="1" dirty="0"/>
              <a:t>) v </a:t>
            </a:r>
            <a:r>
              <a:rPr lang="sk-SK" b="1" dirty="0" smtClean="0"/>
              <a:t>Amsterdame</a:t>
            </a:r>
            <a:r>
              <a:rPr lang="sk-SK" dirty="0" smtClean="0"/>
              <a:t>,</a:t>
            </a:r>
            <a:endParaRPr lang="sk-SK" dirty="0"/>
          </a:p>
          <a:p>
            <a:r>
              <a:rPr lang="sk-SK" b="1" dirty="0"/>
              <a:t>jednotka dĺžky je meter </a:t>
            </a:r>
            <a:r>
              <a:rPr lang="sk-SK" dirty="0"/>
              <a:t>(sústava SI), </a:t>
            </a:r>
            <a:r>
              <a:rPr lang="sk-SK" b="1" dirty="0"/>
              <a:t>jednotka času je sekunda </a:t>
            </a:r>
            <a:r>
              <a:rPr lang="sk-SK" dirty="0"/>
              <a:t>(sústava SI), mierka je konzistentná s geocentrickým koordinovaným časom v súlade s rezolúciami Medzinárodnej astronomickej únie a Medzinárodnej únie geodézie a geofyziky (Viedeň 1991), čo je zabezpečené vhodným relativistickým modelovaním,</a:t>
            </a:r>
          </a:p>
          <a:p>
            <a:r>
              <a:rPr lang="sk-SK" dirty="0"/>
              <a:t>výškové zložky predstavujú rozdiely ∆WP medzi potenciálmi WP tiažového poľa Zeme prechádzajúcimi bodmi P a potenciálom W0E konvenčnej nulovej hladiny EVRS. Rozdiel potenciálu – ∆WP je označovaný aj ako </a:t>
            </a:r>
            <a:r>
              <a:rPr lang="sk-SK" dirty="0" err="1"/>
              <a:t>geopotenciálna</a:t>
            </a:r>
            <a:r>
              <a:rPr lang="sk-SK" dirty="0"/>
              <a:t> kóta </a:t>
            </a:r>
            <a:r>
              <a:rPr lang="sk-SK" dirty="0" err="1"/>
              <a:t>cp</a:t>
            </a:r>
            <a:r>
              <a:rPr lang="sk-SK" dirty="0"/>
              <a:t>, takže platí – </a:t>
            </a:r>
            <a:r>
              <a:rPr lang="sk-SK" dirty="0" err="1"/>
              <a:t>∆Wp</a:t>
            </a:r>
            <a:r>
              <a:rPr lang="sk-SK" dirty="0"/>
              <a:t> = </a:t>
            </a:r>
            <a:r>
              <a:rPr lang="sk-SK" dirty="0" err="1"/>
              <a:t>cp</a:t>
            </a:r>
            <a:r>
              <a:rPr lang="sk-SK" dirty="0"/>
              <a:t>= W0E – WP. Normálne výšky sú ekvivalentné s </a:t>
            </a:r>
            <a:r>
              <a:rPr lang="sk-SK" dirty="0" err="1"/>
              <a:t>geopotenciálnymi</a:t>
            </a:r>
            <a:r>
              <a:rPr lang="sk-SK" dirty="0"/>
              <a:t> kótami za predpokladu, že je špecifikované referenčné tiažové pole,</a:t>
            </a:r>
          </a:p>
          <a:p>
            <a:r>
              <a:rPr lang="sk-SK" dirty="0"/>
              <a:t>EVRS je definovaný pre nulový slapový systém, čo je v súlade s IAG rezolúciami č. 9 a 16 prijatými v Hamburgu v roku 1983.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2037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200" b="1" dirty="0">
                <a:solidFill>
                  <a:srgbClr val="C00000"/>
                </a:solidFill>
              </a:rPr>
              <a:t>Gravimetrický systém (</a:t>
            </a:r>
            <a:r>
              <a:rPr lang="sk-SK" sz="3200" b="1" dirty="0" err="1">
                <a:solidFill>
                  <a:srgbClr val="C00000"/>
                </a:solidFill>
              </a:rPr>
              <a:t>S-Gr</a:t>
            </a:r>
            <a:r>
              <a:rPr lang="sk-SK" sz="3200" b="1" dirty="0" smtClean="0">
                <a:solidFill>
                  <a:srgbClr val="C00000"/>
                </a:solidFill>
              </a:rPr>
              <a:t>)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kinematický </a:t>
            </a:r>
            <a:r>
              <a:rPr lang="sk-SK" sz="2000" dirty="0"/>
              <a:t>referenčný systém definovaný geometrickými a fyzikálnymi parametrami, kde geometrické parametre definujú polohy bodov a fyzikálne parametre definujú charakteristiky tiažového poľa Zeme vztiahnuté k týmto bodom</a:t>
            </a:r>
            <a:r>
              <a:rPr lang="sk-SK" sz="2000" dirty="0" smtClean="0"/>
              <a:t>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505841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800" b="1" dirty="0">
                <a:solidFill>
                  <a:srgbClr val="C00000"/>
                </a:solidFill>
              </a:rPr>
              <a:t>Realizácie geodetických referenčných </a:t>
            </a:r>
            <a:r>
              <a:rPr lang="sk-SK" sz="2800" b="1" dirty="0" smtClean="0">
                <a:solidFill>
                  <a:srgbClr val="C00000"/>
                </a:solidFill>
              </a:rPr>
              <a:t>systémov</a:t>
            </a:r>
            <a:endParaRPr lang="sk-SK" sz="28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00151"/>
            <a:ext cx="7427168" cy="3394472"/>
          </a:xfrm>
        </p:spPr>
        <p:txBody>
          <a:bodyPr>
            <a:normAutofit/>
          </a:bodyPr>
          <a:lstStyle/>
          <a:p>
            <a:r>
              <a:rPr lang="sk-SK" sz="1800" dirty="0" smtClean="0"/>
              <a:t>Realizácia </a:t>
            </a:r>
            <a:r>
              <a:rPr lang="sk-SK" sz="1800" dirty="0"/>
              <a:t>ľubovoľného geodetického referenčného systému predstavuje určenie požadovaných parametrov, ako sú súradnice, výšky alebo tiažové zrýchlenia v zmysle definície systému, ktoré sa vzťahujú na fyzické body </a:t>
            </a:r>
            <a:r>
              <a:rPr lang="sk-SK" sz="1800" b="1" dirty="0"/>
              <a:t>stabilizované na zemskom povrchu pre konkrétny (definovaný) okamih</a:t>
            </a:r>
            <a:r>
              <a:rPr lang="sk-SK" sz="1800" dirty="0"/>
              <a:t>. </a:t>
            </a:r>
            <a:endParaRPr lang="sk-SK" sz="1800" dirty="0" smtClean="0"/>
          </a:p>
          <a:p>
            <a:r>
              <a:rPr lang="sk-SK" sz="1800" dirty="0"/>
              <a:t>Takáto výsledná množina bodov s určenými parametrami predstavuje </a:t>
            </a:r>
            <a:r>
              <a:rPr lang="sk-SK" sz="1800" b="1" dirty="0"/>
              <a:t>referenčný rámec geodetického systému </a:t>
            </a:r>
            <a:r>
              <a:rPr lang="sk-SK" sz="1800" dirty="0"/>
              <a:t>a označuje sa často názvom totožným s názvom geodetického systému</a:t>
            </a:r>
          </a:p>
          <a:p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238966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800" b="1" dirty="0">
                <a:solidFill>
                  <a:srgbClr val="C00000"/>
                </a:solidFill>
              </a:rPr>
              <a:t>Realizácie geodetických referenčných systémov záväzných na území </a:t>
            </a:r>
            <a:r>
              <a:rPr lang="sk-SK" sz="2800" b="1" dirty="0" smtClean="0">
                <a:solidFill>
                  <a:srgbClr val="C00000"/>
                </a:solidFill>
              </a:rPr>
              <a:t>SR</a:t>
            </a:r>
            <a:endParaRPr lang="sk-SK" sz="28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Realizáciou </a:t>
            </a:r>
            <a:r>
              <a:rPr lang="sk-SK" sz="1800" dirty="0"/>
              <a:t>ETRS89 je Slovenský </a:t>
            </a:r>
            <a:r>
              <a:rPr lang="sk-SK" sz="1800" dirty="0" err="1"/>
              <a:t>terestrický</a:t>
            </a:r>
            <a:r>
              <a:rPr lang="sk-SK" sz="1800" dirty="0"/>
              <a:t> referenčný rámec 2009 </a:t>
            </a:r>
            <a:r>
              <a:rPr lang="sk-SK" sz="1800" dirty="0" smtClean="0"/>
              <a:t>(SKTRF09),</a:t>
            </a:r>
            <a:endParaRPr lang="sk-SK" sz="1800" dirty="0"/>
          </a:p>
          <a:p>
            <a:r>
              <a:rPr lang="sk-SK" sz="1800" dirty="0" smtClean="0"/>
              <a:t>Realizáciou </a:t>
            </a:r>
            <a:r>
              <a:rPr lang="sk-SK" sz="1800" dirty="0"/>
              <a:t>S-JTSK je </a:t>
            </a:r>
          </a:p>
          <a:p>
            <a:pPr marL="457200" lvl="1" indent="0">
              <a:buNone/>
            </a:pPr>
            <a:r>
              <a:rPr lang="sk-SK" sz="1800" dirty="0"/>
              <a:t>1. Jednotná trigonometrická sieť katastrálna </a:t>
            </a:r>
            <a:r>
              <a:rPr lang="sk-SK" sz="1800" dirty="0" smtClean="0"/>
              <a:t>(JTSK),</a:t>
            </a:r>
            <a:endParaRPr lang="sk-SK" sz="1800" dirty="0"/>
          </a:p>
          <a:p>
            <a:pPr marL="457200" lvl="1" indent="0">
              <a:buNone/>
            </a:pPr>
            <a:r>
              <a:rPr lang="sk-SK" sz="1800" dirty="0" smtClean="0"/>
              <a:t>2. </a:t>
            </a:r>
            <a:r>
              <a:rPr lang="sk-SK" sz="1800" dirty="0"/>
              <a:t>Jednotná trigonometrická sieť katastrálna 2003 </a:t>
            </a:r>
            <a:r>
              <a:rPr lang="sk-SK" sz="1800" dirty="0" smtClean="0"/>
              <a:t>(JTSK03),</a:t>
            </a:r>
            <a:endParaRPr lang="sk-SK" sz="1800" dirty="0"/>
          </a:p>
          <a:p>
            <a:r>
              <a:rPr lang="sk-SK" sz="1800" dirty="0" smtClean="0"/>
              <a:t>Realizáciou </a:t>
            </a:r>
            <a:r>
              <a:rPr lang="sk-SK" sz="1800" dirty="0" err="1"/>
              <a:t>Bpv</a:t>
            </a:r>
            <a:r>
              <a:rPr lang="sk-SK" sz="1800" dirty="0"/>
              <a:t> je Realizácia Baltského výškového systému po vyrovnaní </a:t>
            </a:r>
            <a:r>
              <a:rPr lang="sk-SK" sz="1800" dirty="0" err="1" smtClean="0"/>
              <a:t>Bpv</a:t>
            </a:r>
            <a:r>
              <a:rPr lang="sk-SK" sz="1800" dirty="0" smtClean="0"/>
              <a:t>,</a:t>
            </a:r>
            <a:endParaRPr lang="sk-SK" sz="1800" dirty="0"/>
          </a:p>
          <a:p>
            <a:r>
              <a:rPr lang="sk-SK" sz="1800" dirty="0" smtClean="0"/>
              <a:t>Realizáciou </a:t>
            </a:r>
            <a:r>
              <a:rPr lang="sk-SK" sz="1800" dirty="0"/>
              <a:t>EVRS je Slovenský vertikálny referenčný rámec 2005 </a:t>
            </a:r>
            <a:r>
              <a:rPr lang="sk-SK" sz="1800" dirty="0" smtClean="0"/>
              <a:t>(SKVRF05),</a:t>
            </a:r>
            <a:endParaRPr lang="sk-SK" sz="1800" dirty="0"/>
          </a:p>
          <a:p>
            <a:r>
              <a:rPr lang="sk-SK" sz="1800" dirty="0" smtClean="0"/>
              <a:t>Realizáciou </a:t>
            </a:r>
            <a:r>
              <a:rPr lang="sk-SK" sz="1800" dirty="0" err="1"/>
              <a:t>S-Gr</a:t>
            </a:r>
            <a:r>
              <a:rPr lang="sk-SK" sz="1800" dirty="0"/>
              <a:t> je Realizácia Gravimetrického systému 1995 </a:t>
            </a:r>
            <a:r>
              <a:rPr lang="sk-SK" sz="1800" dirty="0" smtClean="0"/>
              <a:t>(S-Gr95).</a:t>
            </a: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3466472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>
                <a:solidFill>
                  <a:srgbClr val="C00000"/>
                </a:solidFill>
              </a:rPr>
              <a:t>Transformácia a konverzie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b="1" dirty="0"/>
              <a:t>Transformácia</a:t>
            </a:r>
            <a:r>
              <a:rPr lang="sk-SK" dirty="0"/>
              <a:t> predstavuje matematickú operáciu, ktorá zabezpečuje zmenu súradníc z jedného geodetického systému do iného. </a:t>
            </a:r>
            <a:endParaRPr lang="sk-SK" dirty="0" smtClean="0"/>
          </a:p>
          <a:p>
            <a:r>
              <a:rPr lang="sk-SK" dirty="0" smtClean="0"/>
              <a:t>Parametre </a:t>
            </a:r>
            <a:r>
              <a:rPr lang="sk-SK" dirty="0"/>
              <a:t>transformácie možno odvodiť iba empiricky pomocou identických bodov, ktoré majú určené súradnice v oboch systémoch. </a:t>
            </a:r>
            <a:endParaRPr lang="sk-SK" dirty="0" smtClean="0"/>
          </a:p>
          <a:p>
            <a:r>
              <a:rPr lang="sk-SK" dirty="0" smtClean="0"/>
              <a:t>Presnosť </a:t>
            </a:r>
            <a:r>
              <a:rPr lang="sk-SK" dirty="0"/>
              <a:t>transformácie býva ovplyvnená počtom, rozmiesteným a kvalitou identických bodov. Vo všeobecnosti je </a:t>
            </a:r>
            <a:r>
              <a:rPr lang="sk-SK" b="1" dirty="0"/>
              <a:t>presnosť lokálnych transformačných kľúčov vyššia, ako globálnych</a:t>
            </a:r>
            <a:r>
              <a:rPr lang="sk-SK" dirty="0"/>
              <a:t>, avšak ich nevýhodou je, že je potrebné tieto kľúče definovať pre každú oblasť osobitne. </a:t>
            </a:r>
            <a:endParaRPr lang="sk-SK" dirty="0" smtClean="0"/>
          </a:p>
          <a:p>
            <a:r>
              <a:rPr lang="sk-SK" dirty="0" smtClean="0"/>
              <a:t>Iný </a:t>
            </a:r>
            <a:r>
              <a:rPr lang="sk-SK" dirty="0"/>
              <a:t>výber identických bodov vedie k odhadu odlišných transformačných kľúčov (parametrov), čo vedie k nejednoznačným výsledkom pri používaní rôznych kľúčov v rovnakých oblastiach. </a:t>
            </a:r>
            <a:endParaRPr lang="sk-SK" dirty="0" smtClean="0"/>
          </a:p>
          <a:p>
            <a:r>
              <a:rPr lang="sk-SK" b="1" dirty="0" smtClean="0"/>
              <a:t>Globálne</a:t>
            </a:r>
            <a:r>
              <a:rPr lang="sk-SK" dirty="0"/>
              <a:t>, resp. národne transformačné kľúče poskytujú jedinečné výsledky pre veľké územia, avšak s nižšou presnosťou. Ich výhodou je, že poskytujú pri použití jedinečnosť a nedochádza pri ich používaní rôznymi používateľmi k získaniu odlišných výsledkov.</a:t>
            </a:r>
          </a:p>
        </p:txBody>
      </p:sp>
      <p:pic>
        <p:nvPicPr>
          <p:cNvPr id="16386" name="Picture 2" descr="Schéma transformá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795886"/>
            <a:ext cx="4464496" cy="9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20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>
                <a:solidFill>
                  <a:srgbClr val="C00000"/>
                </a:solidFill>
              </a:rPr>
              <a:t>Transformácia a konverzie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b="1" dirty="0"/>
              <a:t>Konverzia</a:t>
            </a:r>
            <a:r>
              <a:rPr lang="sk-SK" sz="1800" dirty="0"/>
              <a:t> predstavuje matematickú operáciu, ktorá zabezpečuje zmenu z jedného </a:t>
            </a:r>
            <a:r>
              <a:rPr lang="sk-SK" sz="1800" b="1" dirty="0"/>
              <a:t>súradnicového systému </a:t>
            </a:r>
            <a:r>
              <a:rPr lang="sk-SK" sz="1800" dirty="0"/>
              <a:t>do iného pri zachovaní </a:t>
            </a:r>
            <a:r>
              <a:rPr lang="sk-SK" sz="1800" b="1" dirty="0"/>
              <a:t>geodetického referenčného systému</a:t>
            </a:r>
            <a:r>
              <a:rPr lang="sk-SK" sz="1800" dirty="0"/>
              <a:t> alebo </a:t>
            </a:r>
            <a:r>
              <a:rPr lang="sk-SK" sz="1800" b="1" dirty="0"/>
              <a:t>geodetického systému</a:t>
            </a:r>
            <a:r>
              <a:rPr lang="sk-SK" sz="1800" dirty="0"/>
              <a:t>. </a:t>
            </a:r>
            <a:endParaRPr lang="sk-SK" sz="1800" dirty="0" smtClean="0"/>
          </a:p>
          <a:p>
            <a:r>
              <a:rPr lang="sk-SK" sz="1800" dirty="0" smtClean="0"/>
              <a:t>Vo </a:t>
            </a:r>
            <a:r>
              <a:rPr lang="sk-SK" sz="1800" dirty="0"/>
              <a:t>všeobecnosti je konverzia jednoznačná a s vysokou presnosťou.</a:t>
            </a:r>
          </a:p>
        </p:txBody>
      </p:sp>
      <p:pic>
        <p:nvPicPr>
          <p:cNvPr id="15362" name="Picture 2" descr="Schéma transformá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43758"/>
            <a:ext cx="3888432" cy="8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chéma konverz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320"/>
            <a:ext cx="3888432" cy="8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Uká&amp;zcaron;ka uplatnenia pojmov transformácia a konverzia na ETRS89 - S-JTSK(JTSK0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43758"/>
            <a:ext cx="3313948" cy="18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781944" y="4845809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/>
              <a:t>https://www.geoportal.sk/sk/geodeticke-zaklady/geodeticke-systemy-transformacie/</a:t>
            </a:r>
          </a:p>
        </p:txBody>
      </p:sp>
    </p:spTree>
    <p:extLst>
      <p:ext uri="{BB962C8B-B14F-4D97-AF65-F5344CB8AC3E}">
        <p14:creationId xmlns:p14="http://schemas.microsoft.com/office/powerpoint/2010/main" val="2019542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ĺžnik 23"/>
          <p:cNvSpPr/>
          <p:nvPr/>
        </p:nvSpPr>
        <p:spPr>
          <a:xfrm>
            <a:off x="4788024" y="2355726"/>
            <a:ext cx="3980656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37148" y="58316"/>
            <a:ext cx="885533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2400" b="1" dirty="0" smtClean="0">
                <a:solidFill>
                  <a:srgbClr val="C00000"/>
                </a:solidFill>
                <a:cs typeface="Calibri" pitchFamily="34" charset="0"/>
              </a:rPr>
              <a:t>Konverzia medzi karteziánskymi a polárnymi súradnicami v rámci totožného GRS založenom na guli</a:t>
            </a:r>
            <a:endParaRPr lang="en-GB" altLang="sk-SK" sz="2400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251520" y="90627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Guľový GRS</a:t>
            </a:r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5364088" y="1131590"/>
            <a:ext cx="360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i="1" dirty="0"/>
              <a:t>r</a:t>
            </a:r>
            <a:r>
              <a:rPr lang="sk-SK" sz="1600" i="1" dirty="0" smtClean="0"/>
              <a:t> </a:t>
            </a:r>
            <a:r>
              <a:rPr lang="es-ES" sz="1600" i="1" dirty="0" smtClean="0"/>
              <a:t>= </a:t>
            </a:r>
            <a:r>
              <a:rPr lang="sk-SK" sz="2400" i="1" dirty="0" smtClean="0"/>
              <a:t>√</a:t>
            </a:r>
            <a:r>
              <a:rPr lang="es-ES" sz="1600" i="1" dirty="0" smtClean="0"/>
              <a:t>(x</a:t>
            </a:r>
            <a:r>
              <a:rPr lang="es-ES" sz="1600" i="1" baseline="30000" dirty="0" smtClean="0"/>
              <a:t>2</a:t>
            </a:r>
            <a:r>
              <a:rPr lang="es-ES" sz="1600" i="1" dirty="0" smtClean="0"/>
              <a:t> </a:t>
            </a:r>
            <a:r>
              <a:rPr lang="es-ES" sz="1600" i="1" dirty="0"/>
              <a:t>+ </a:t>
            </a:r>
            <a:r>
              <a:rPr lang="sk-SK" sz="1600" i="1" dirty="0" smtClean="0"/>
              <a:t>y</a:t>
            </a:r>
            <a:r>
              <a:rPr lang="es-ES" sz="1600" i="1" baseline="30000" dirty="0" smtClean="0"/>
              <a:t>2</a:t>
            </a:r>
            <a:r>
              <a:rPr lang="es-ES" sz="1600" i="1" dirty="0" smtClean="0"/>
              <a:t> </a:t>
            </a:r>
            <a:r>
              <a:rPr lang="es-ES" sz="1600" i="1" dirty="0"/>
              <a:t>+ </a:t>
            </a:r>
            <a:r>
              <a:rPr lang="sk-SK" sz="1600" i="1" dirty="0" smtClean="0"/>
              <a:t>z</a:t>
            </a:r>
            <a:r>
              <a:rPr lang="es-ES" sz="1600" i="1" baseline="30000" dirty="0" smtClean="0"/>
              <a:t>2</a:t>
            </a:r>
            <a:r>
              <a:rPr lang="es-ES" sz="1600" i="1" dirty="0" smtClean="0"/>
              <a:t>)</a:t>
            </a:r>
            <a:endParaRPr lang="es-ES" sz="1600" i="1" dirty="0"/>
          </a:p>
          <a:p>
            <a:r>
              <a:rPr lang="el-GR" sz="1600" i="1" dirty="0"/>
              <a:t>φ </a:t>
            </a:r>
            <a:r>
              <a:rPr lang="es-ES" sz="1600" i="1" dirty="0" smtClean="0"/>
              <a:t>= arccos(</a:t>
            </a:r>
            <a:r>
              <a:rPr lang="sk-SK" sz="1600" i="1" dirty="0"/>
              <a:t>z</a:t>
            </a:r>
            <a:r>
              <a:rPr lang="es-ES" sz="1600" i="1" dirty="0" smtClean="0"/>
              <a:t>/r)</a:t>
            </a:r>
            <a:endParaRPr lang="es-ES" sz="1600" i="1" dirty="0"/>
          </a:p>
          <a:p>
            <a:r>
              <a:rPr lang="el-GR" sz="1600" i="1" dirty="0"/>
              <a:t>λ </a:t>
            </a:r>
            <a:r>
              <a:rPr lang="es-ES" sz="1600" i="1" dirty="0" smtClean="0"/>
              <a:t>= atan2(</a:t>
            </a:r>
            <a:r>
              <a:rPr lang="sk-SK" sz="1600" i="1" dirty="0"/>
              <a:t>y</a:t>
            </a:r>
            <a:r>
              <a:rPr lang="es-ES" sz="1600" i="1" dirty="0" smtClean="0"/>
              <a:t>, </a:t>
            </a:r>
            <a:r>
              <a:rPr lang="sk-SK" sz="1600" i="1" dirty="0"/>
              <a:t>x</a:t>
            </a:r>
            <a:r>
              <a:rPr lang="es-ES" sz="1600" i="1" dirty="0" smtClean="0"/>
              <a:t>)</a:t>
            </a:r>
            <a:endParaRPr lang="sk-SK" sz="1600" i="1" baseline="30000" dirty="0" smtClean="0"/>
          </a:p>
          <a:p>
            <a:r>
              <a:rPr lang="sk-SK" sz="1600" i="1" dirty="0" smtClean="0"/>
              <a:t>pre </a:t>
            </a:r>
            <a:r>
              <a:rPr lang="el-GR" sz="1600" i="1" dirty="0" smtClean="0"/>
              <a:t>λ </a:t>
            </a:r>
            <a:r>
              <a:rPr lang="en-US" sz="1600" i="1" dirty="0" smtClean="0"/>
              <a:t>&lt;</a:t>
            </a:r>
            <a:r>
              <a:rPr lang="sk-SK" sz="1600" i="1" dirty="0" smtClean="0"/>
              <a:t>-180, 180</a:t>
            </a:r>
            <a:r>
              <a:rPr lang="en-US" sz="1600" i="1" dirty="0" smtClean="0"/>
              <a:t>&gt;</a:t>
            </a:r>
            <a:endParaRPr lang="sk-SK" sz="1600" i="1" baseline="30000" dirty="0"/>
          </a:p>
          <a:p>
            <a:endParaRPr lang="sk-SK" sz="1600" i="1" dirty="0"/>
          </a:p>
        </p:txBody>
      </p:sp>
      <p:sp>
        <p:nvSpPr>
          <p:cNvPr id="16" name="Obdĺžnik 15"/>
          <p:cNvSpPr/>
          <p:nvPr/>
        </p:nvSpPr>
        <p:spPr>
          <a:xfrm>
            <a:off x="2877526" y="1209988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/>
              <a:t>x = </a:t>
            </a:r>
            <a:r>
              <a:rPr lang="sk-SK" i="1" dirty="0" smtClean="0"/>
              <a:t>r . cos(</a:t>
            </a:r>
            <a:r>
              <a:rPr lang="el-GR" i="1" dirty="0" smtClean="0"/>
              <a:t>φ</a:t>
            </a:r>
            <a:r>
              <a:rPr lang="sk-SK" i="1" dirty="0" smtClean="0"/>
              <a:t>) . sin(</a:t>
            </a:r>
            <a:r>
              <a:rPr lang="el-GR" i="1" dirty="0"/>
              <a:t>λ</a:t>
            </a:r>
            <a:r>
              <a:rPr lang="sk-SK" i="1" dirty="0" smtClean="0"/>
              <a:t>)</a:t>
            </a:r>
            <a:endParaRPr lang="sk-SK" i="1" dirty="0"/>
          </a:p>
          <a:p>
            <a:r>
              <a:rPr lang="sk-SK" i="1" dirty="0"/>
              <a:t>y = </a:t>
            </a:r>
            <a:r>
              <a:rPr lang="sk-SK" i="1" dirty="0" smtClean="0"/>
              <a:t>r . sin(</a:t>
            </a:r>
            <a:r>
              <a:rPr lang="el-GR" i="1" dirty="0"/>
              <a:t>φ</a:t>
            </a:r>
            <a:r>
              <a:rPr lang="sk-SK" i="1" dirty="0" smtClean="0"/>
              <a:t>) . sin(</a:t>
            </a:r>
            <a:r>
              <a:rPr lang="el-GR" i="1" dirty="0"/>
              <a:t>λ</a:t>
            </a:r>
            <a:r>
              <a:rPr lang="sk-SK" i="1" dirty="0" smtClean="0"/>
              <a:t>)</a:t>
            </a:r>
            <a:endParaRPr lang="sk-SK" i="1" dirty="0"/>
          </a:p>
          <a:p>
            <a:r>
              <a:rPr lang="sk-SK" i="1" dirty="0"/>
              <a:t>z = </a:t>
            </a:r>
            <a:r>
              <a:rPr lang="sk-SK" i="1" dirty="0" smtClean="0"/>
              <a:t>r . cos(</a:t>
            </a:r>
            <a:r>
              <a:rPr lang="el-GR" i="1" dirty="0"/>
              <a:t>φ</a:t>
            </a:r>
            <a:r>
              <a:rPr lang="sk-SK" i="1" dirty="0" smtClean="0"/>
              <a:t>)</a:t>
            </a:r>
            <a:endParaRPr lang="sk-SK" i="1" dirty="0"/>
          </a:p>
        </p:txBody>
      </p:sp>
      <p:pic>
        <p:nvPicPr>
          <p:cNvPr id="12314" name="Picture 26" descr="Spherical Coordin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2768"/>
            <a:ext cx="2343977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ovná spojnica 18"/>
          <p:cNvCxnSpPr/>
          <p:nvPr/>
        </p:nvCxnSpPr>
        <p:spPr>
          <a:xfrm>
            <a:off x="5940152" y="1270778"/>
            <a:ext cx="108012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/>
          <p:cNvSpPr txBox="1"/>
          <p:nvPr/>
        </p:nvSpPr>
        <p:spPr>
          <a:xfrm>
            <a:off x="4860032" y="2787774"/>
            <a:ext cx="372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Vypočítajte x, y, z, ak r </a:t>
            </a:r>
            <a:r>
              <a:rPr lang="sk-SK" sz="1600" dirty="0"/>
              <a:t>= </a:t>
            </a:r>
            <a:r>
              <a:rPr lang="sk-SK" sz="1600" dirty="0" smtClean="0"/>
              <a:t>6 378 137 m</a:t>
            </a:r>
          </a:p>
          <a:p>
            <a:r>
              <a:rPr lang="sk-SK" sz="1600" dirty="0" smtClean="0"/>
              <a:t>a zemepisné súradnice bodu P (48°, 22°).</a:t>
            </a:r>
          </a:p>
        </p:txBody>
      </p:sp>
      <p:sp>
        <p:nvSpPr>
          <p:cNvPr id="35" name="BlokTextu 34"/>
          <p:cNvSpPr txBox="1"/>
          <p:nvPr/>
        </p:nvSpPr>
        <p:spPr>
          <a:xfrm>
            <a:off x="4983832" y="3450362"/>
            <a:ext cx="340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Karteziánske súradnice sú</a:t>
            </a:r>
          </a:p>
          <a:p>
            <a:r>
              <a:rPr lang="sk-SK" sz="1600" dirty="0" smtClean="0"/>
              <a:t>X </a:t>
            </a:r>
            <a:r>
              <a:rPr lang="sk-SK" sz="1600" dirty="0"/>
              <a:t>= 3964748.75862206</a:t>
            </a:r>
          </a:p>
          <a:p>
            <a:r>
              <a:rPr lang="sk-SK" sz="1600" dirty="0"/>
              <a:t>Y = 1601862.4773307</a:t>
            </a:r>
          </a:p>
          <a:p>
            <a:r>
              <a:rPr lang="sk-SK" sz="1600" dirty="0"/>
              <a:t>Z = 4717322.21694364</a:t>
            </a:r>
          </a:p>
          <a:p>
            <a:r>
              <a:rPr lang="sk-SK" sz="1600" dirty="0" smtClean="0"/>
              <a:t>Aké sú zemepisné súradnice a výška nad elipsoidom?</a:t>
            </a:r>
          </a:p>
        </p:txBody>
      </p:sp>
      <p:pic>
        <p:nvPicPr>
          <p:cNvPr id="12312" name="Picture 24" descr="https://vvvv.org/sites/default/files/imagecache/large/images/Latitude_and_longitude_graticule_on_a_sphere.svg_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35212"/>
            <a:ext cx="2084808" cy="20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BlokTextu 20"/>
          <p:cNvSpPr txBox="1"/>
          <p:nvPr/>
        </p:nvSpPr>
        <p:spPr>
          <a:xfrm>
            <a:off x="4860032" y="241844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Úloha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75269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2915816" y="19169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i="1" dirty="0" smtClean="0"/>
              <a:t>h </a:t>
            </a:r>
            <a:r>
              <a:rPr lang="sk-SK" sz="1400" dirty="0" smtClean="0"/>
              <a:t>je výška bodu P nad plochou elipsoidu</a:t>
            </a:r>
          </a:p>
          <a:p>
            <a:r>
              <a:rPr lang="sk-SK" sz="1400" i="1" dirty="0" smtClean="0"/>
              <a:t>N</a:t>
            </a:r>
            <a:r>
              <a:rPr lang="sk-SK" sz="1400" dirty="0" smtClean="0"/>
              <a:t> je polomer dotykovej kružnice k bodu P</a:t>
            </a:r>
            <a:r>
              <a:rPr lang="en-US" sz="1400" dirty="0" smtClean="0"/>
              <a:t>’ le</a:t>
            </a:r>
            <a:r>
              <a:rPr lang="sk-SK" sz="1400" dirty="0" smtClean="0"/>
              <a:t>ž</a:t>
            </a:r>
            <a:r>
              <a:rPr lang="en-US" sz="1400" dirty="0" err="1" smtClean="0"/>
              <a:t>iacej</a:t>
            </a:r>
            <a:r>
              <a:rPr lang="en-US" sz="1400" dirty="0" smtClean="0"/>
              <a:t> v </a:t>
            </a:r>
            <a:r>
              <a:rPr lang="en-US" sz="1400" dirty="0" err="1" smtClean="0"/>
              <a:t>rovine</a:t>
            </a:r>
            <a:r>
              <a:rPr lang="en-US" sz="1400" dirty="0" smtClean="0"/>
              <a:t> </a:t>
            </a:r>
            <a:r>
              <a:rPr lang="en-US" sz="1400" dirty="0" err="1" smtClean="0"/>
              <a:t>miestneho</a:t>
            </a:r>
            <a:r>
              <a:rPr lang="en-US" sz="1400" dirty="0" smtClean="0"/>
              <a:t> </a:t>
            </a:r>
            <a:r>
              <a:rPr lang="en-US" sz="1400" dirty="0" err="1" smtClean="0"/>
              <a:t>poludn</a:t>
            </a:r>
            <a:r>
              <a:rPr lang="sk-SK" sz="1400" dirty="0" err="1" smtClean="0"/>
              <a:t>íka</a:t>
            </a:r>
            <a:r>
              <a:rPr lang="en-US" sz="1400" dirty="0" smtClean="0"/>
              <a:t> </a:t>
            </a:r>
            <a:endParaRPr lang="sk-SK" sz="1400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385196"/>
            <a:ext cx="2808312" cy="2194666"/>
            <a:chOff x="35496" y="1844939"/>
            <a:chExt cx="2880320" cy="2250939"/>
          </a:xfrm>
        </p:grpSpPr>
        <p:pic>
          <p:nvPicPr>
            <p:cNvPr id="12290" name="Picture 2" descr="http://www.navipedia.net/images/e/e8/Ellipsoidal_%26_Cartesian_Coord_Conv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22"/>
            <a:stretch/>
          </p:blipFill>
          <p:spPr bwMode="auto">
            <a:xfrm>
              <a:off x="35496" y="1844939"/>
              <a:ext cx="2880320" cy="225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BlokTextu 5"/>
            <p:cNvSpPr txBox="1"/>
            <p:nvPr/>
          </p:nvSpPr>
          <p:spPr>
            <a:xfrm>
              <a:off x="2246159" y="2159814"/>
              <a:ext cx="268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200" dirty="0" smtClean="0"/>
                <a:t>P</a:t>
              </a:r>
              <a:endParaRPr lang="sk-SK" sz="1200" dirty="0"/>
            </a:p>
          </p:txBody>
        </p:sp>
        <p:sp>
          <p:nvSpPr>
            <p:cNvPr id="9" name="BlokTextu 8"/>
            <p:cNvSpPr txBox="1"/>
            <p:nvPr/>
          </p:nvSpPr>
          <p:spPr>
            <a:xfrm>
              <a:off x="1978137" y="2589213"/>
              <a:ext cx="3016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200" dirty="0" smtClean="0"/>
                <a:t>P</a:t>
              </a:r>
              <a:r>
                <a:rPr lang="en-US" sz="1200" dirty="0" smtClean="0"/>
                <a:t>’</a:t>
              </a:r>
              <a:endParaRPr lang="sk-SK" sz="1200" dirty="0"/>
            </a:p>
          </p:txBody>
        </p:sp>
        <p:sp>
          <p:nvSpPr>
            <p:cNvPr id="10" name="BlokTextu 9"/>
            <p:cNvSpPr txBox="1"/>
            <p:nvPr/>
          </p:nvSpPr>
          <p:spPr>
            <a:xfrm rot="18781695">
              <a:off x="1547664" y="2727712"/>
              <a:ext cx="293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</a:rPr>
                <a:t>N</a:t>
              </a:r>
              <a:endParaRPr lang="sk-SK" sz="1200" i="1" dirty="0">
                <a:solidFill>
                  <a:srgbClr val="0070C0"/>
                </a:solidFill>
              </a:endParaRPr>
            </a:p>
          </p:txBody>
        </p:sp>
        <p:sp>
          <p:nvSpPr>
            <p:cNvPr id="7" name="Ovál 6"/>
            <p:cNvSpPr/>
            <p:nvPr/>
          </p:nvSpPr>
          <p:spPr>
            <a:xfrm rot="542403">
              <a:off x="923656" y="2573872"/>
              <a:ext cx="1248015" cy="1321538"/>
            </a:xfrm>
            <a:prstGeom prst="ellipse">
              <a:avLst/>
            </a:prstGeom>
            <a:noFill/>
            <a:ln w="31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294" name="Picture 6" descr="http://www.navipedia.net/images/math/c/3/8/c38fe724d50e0355d732dd808a45032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9"/>
          <a:stretch/>
        </p:blipFill>
        <p:spPr bwMode="auto">
          <a:xfrm>
            <a:off x="3124048" y="2697580"/>
            <a:ext cx="1716312" cy="4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navipedia.net/images/math/a/7/a/a7a9e99705bde78849cc6c2e9810863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3"/>
          <a:stretch/>
        </p:blipFill>
        <p:spPr bwMode="auto">
          <a:xfrm>
            <a:off x="3150700" y="3726956"/>
            <a:ext cx="1959199" cy="42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www.navipedia.net/images/math/e/1/2/e12f5a80aa3c07de9d778e8a691e6f5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0"/>
          <a:stretch/>
        </p:blipFill>
        <p:spPr bwMode="auto">
          <a:xfrm>
            <a:off x="3064934" y="1196867"/>
            <a:ext cx="2155138" cy="6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ĺžnik 16"/>
          <p:cNvSpPr/>
          <p:nvPr/>
        </p:nvSpPr>
        <p:spPr>
          <a:xfrm>
            <a:off x="3059832" y="3193927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e </a:t>
            </a:r>
            <a:r>
              <a:rPr lang="en-US" sz="1400" dirty="0" smtClean="0"/>
              <a:t>je </a:t>
            </a:r>
            <a:r>
              <a:rPr lang="en-US" sz="1400" dirty="0" err="1" smtClean="0"/>
              <a:t>excentricita</a:t>
            </a:r>
            <a:r>
              <a:rPr lang="en-US" sz="1400" dirty="0" smtClean="0"/>
              <a:t> </a:t>
            </a:r>
            <a:r>
              <a:rPr lang="en-US" sz="1400" dirty="0" err="1" smtClean="0"/>
              <a:t>elipsoidu</a:t>
            </a:r>
            <a:r>
              <a:rPr lang="sk-SK" sz="1400" dirty="0" smtClean="0"/>
              <a:t> vypočítateľná z hodnoty sploštenia f alebo polosí a, b.</a:t>
            </a:r>
            <a:endParaRPr lang="sk-SK" sz="1400" dirty="0"/>
          </a:p>
        </p:txBody>
      </p:sp>
      <p:pic>
        <p:nvPicPr>
          <p:cNvPr id="12302" name="Picture 14" descr="http://www.navipedia.net/images/math/1/4/0/140d3a1adc6099f607253cbc4383cb3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9"/>
          <a:stretch/>
        </p:blipFill>
        <p:spPr bwMode="auto">
          <a:xfrm>
            <a:off x="6516216" y="915566"/>
            <a:ext cx="1120037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www.navipedia.net/images/math/e/7/1/e71a5704e01b91310bd89211d7ec9384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/>
          <a:stretch/>
        </p:blipFill>
        <p:spPr bwMode="auto">
          <a:xfrm>
            <a:off x="6516217" y="1275606"/>
            <a:ext cx="2109862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www.navipedia.net/images/math/1/9/0/190cd1d9d6c58e98472910d8c619bf8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78" y="1779662"/>
            <a:ext cx="10953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www.navipedia.net/images/math/6/8/0/68094bf61e5b2c5389ff6567da3f5593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6"/>
          <a:stretch/>
        </p:blipFill>
        <p:spPr bwMode="auto">
          <a:xfrm>
            <a:off x="6547213" y="3003798"/>
            <a:ext cx="2489283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ĺžnik 21"/>
          <p:cNvSpPr/>
          <p:nvPr/>
        </p:nvSpPr>
        <p:spPr>
          <a:xfrm>
            <a:off x="6048122" y="2193126"/>
            <a:ext cx="3276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/>
              <a:t>φ</a:t>
            </a:r>
            <a:r>
              <a:rPr lang="sk-SK" sz="1400" dirty="0" smtClean="0"/>
              <a:t>(0) možno spresniť iteratívnym prepočítaním pomocou nasledujúcich rovníc až do požadovanej presnosti </a:t>
            </a:r>
            <a:r>
              <a:rPr lang="el-GR" sz="1400" dirty="0" smtClean="0"/>
              <a:t>φ</a:t>
            </a:r>
            <a:r>
              <a:rPr lang="sk-SK" sz="1400" dirty="0" smtClean="0"/>
              <a:t>.</a:t>
            </a:r>
            <a:endParaRPr lang="sk-SK" sz="1400" dirty="0"/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37148" y="58316"/>
            <a:ext cx="885533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2400" b="1" dirty="0" smtClean="0">
                <a:solidFill>
                  <a:srgbClr val="C00000"/>
                </a:solidFill>
                <a:cs typeface="Calibri" pitchFamily="34" charset="0"/>
              </a:rPr>
              <a:t>Konverzia medzi karteziánskymi a polárnymi súradnicami v rámci totožného GRS založenom na elipsoide</a:t>
            </a:r>
            <a:endParaRPr lang="en-GB" altLang="sk-SK" sz="2400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251520" y="906274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Elipsoidický</a:t>
            </a:r>
            <a:r>
              <a:rPr lang="sk-SK" dirty="0" smtClean="0"/>
              <a:t> GRS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01169" y="4607719"/>
            <a:ext cx="643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 err="1" smtClean="0"/>
              <a:t>Online</a:t>
            </a:r>
            <a:r>
              <a:rPr lang="sk-SK" sz="1400" dirty="0" smtClean="0"/>
              <a:t> konvertor, </a:t>
            </a:r>
            <a:r>
              <a:rPr lang="sk-SK" sz="1400" dirty="0" err="1" smtClean="0"/>
              <a:t>napr</a:t>
            </a:r>
            <a:r>
              <a:rPr lang="sk-SK" sz="1400" dirty="0" smtClean="0"/>
              <a:t>: </a:t>
            </a:r>
            <a:r>
              <a:rPr lang="sk-SK" sz="1400" dirty="0" smtClean="0">
                <a:hlinkClick r:id="rId11"/>
              </a:rPr>
              <a:t>http</a:t>
            </a:r>
            <a:r>
              <a:rPr lang="sk-SK" sz="1400" dirty="0">
                <a:hlinkClick r:id="rId11"/>
              </a:rPr>
              <a:t>://</a:t>
            </a:r>
            <a:r>
              <a:rPr lang="sk-SK" sz="1400" dirty="0" smtClean="0">
                <a:hlinkClick r:id="rId11"/>
              </a:rPr>
              <a:t>www.apsalin.com/convert-geodetic-to-cartesian.aspx</a:t>
            </a:r>
            <a:r>
              <a:rPr lang="sk-SK" sz="1400" dirty="0" smtClean="0"/>
              <a:t> 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925439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208912" cy="857250"/>
          </a:xfrm>
        </p:spPr>
        <p:txBody>
          <a:bodyPr>
            <a:noAutofit/>
          </a:bodyPr>
          <a:lstStyle/>
          <a:p>
            <a:pPr algn="l"/>
            <a:r>
              <a:rPr lang="sk-SK" sz="2400" dirty="0" smtClean="0">
                <a:solidFill>
                  <a:srgbClr val="C00000"/>
                </a:solidFill>
              </a:rPr>
              <a:t>Porovnanie rozdielu </a:t>
            </a:r>
            <a:r>
              <a:rPr lang="sk-SK" sz="2400" u="sng" dirty="0" smtClean="0">
                <a:solidFill>
                  <a:srgbClr val="C00000"/>
                </a:solidFill>
              </a:rPr>
              <a:t>konverzie</a:t>
            </a:r>
            <a:r>
              <a:rPr lang="sk-SK" sz="2400" dirty="0" smtClean="0">
                <a:solidFill>
                  <a:srgbClr val="C00000"/>
                </a:solidFill>
              </a:rPr>
              <a:t> zemepisných súradníc na karteziánske medzi GRS „GRS80“ a „WGS84“</a:t>
            </a:r>
            <a:endParaRPr lang="sk-SK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782659"/>
              </p:ext>
            </p:extLst>
          </p:nvPr>
        </p:nvGraphicFramePr>
        <p:xfrm>
          <a:off x="755576" y="2357467"/>
          <a:ext cx="7272808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GRS80 (m)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WGS84 (m)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GRS80 - WGS84 (m)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GRS80 - WGS84 (mm)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800" u="none" strike="noStrike">
                          <a:effectLst/>
                        </a:rPr>
                        <a:t>3964748,759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800" u="none" strike="noStrike">
                          <a:effectLst/>
                        </a:rPr>
                        <a:t>3964748,759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800" u="none" strike="noStrike" dirty="0">
                          <a:effectLst/>
                        </a:rPr>
                        <a:t>0,000036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800" u="none" strike="noStrike" dirty="0">
                          <a:effectLst/>
                        </a:rPr>
                        <a:t>0,0360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800" u="none" strike="noStrike">
                          <a:effectLst/>
                        </a:rPr>
                        <a:t>1601862,477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800" u="none" strike="noStrike">
                          <a:effectLst/>
                        </a:rPr>
                        <a:t>1601862,477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800" u="none" strike="noStrike">
                          <a:effectLst/>
                        </a:rPr>
                        <a:t>0,000015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800" u="none" strike="noStrike">
                          <a:effectLst/>
                        </a:rPr>
                        <a:t>0,0145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800" u="none" strike="noStrike">
                          <a:effectLst/>
                        </a:rPr>
                        <a:t>4717322,217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800" u="none" strike="noStrike">
                          <a:effectLst/>
                        </a:rPr>
                        <a:t>4717322,217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800" u="none" strike="noStrike">
                          <a:effectLst/>
                        </a:rPr>
                        <a:t>-0,000106</a:t>
                      </a:r>
                      <a:endParaRPr lang="sk-SK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800" u="none" strike="noStrike" dirty="0">
                          <a:effectLst/>
                        </a:rPr>
                        <a:t>-0,1056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2771800" y="3725619"/>
            <a:ext cx="56286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Pre mnohé GIS aplikácie sú tieto odchýlky zanedbateľné.</a:t>
            </a:r>
          </a:p>
          <a:p>
            <a:r>
              <a:rPr lang="sk-SK" dirty="0" smtClean="0"/>
              <a:t>Preto GRS80 a WGS84 </a:t>
            </a:r>
            <a:r>
              <a:rPr lang="sk-SK" dirty="0"/>
              <a:t>sa v GIS </a:t>
            </a:r>
            <a:r>
              <a:rPr lang="sk-SK" dirty="0" smtClean="0"/>
              <a:t>stotožňujú.</a:t>
            </a:r>
            <a:endParaRPr lang="sk-SK" dirty="0"/>
          </a:p>
        </p:txBody>
      </p:sp>
      <p:sp>
        <p:nvSpPr>
          <p:cNvPr id="6" name="Ovál 5"/>
          <p:cNvSpPr/>
          <p:nvPr/>
        </p:nvSpPr>
        <p:spPr>
          <a:xfrm>
            <a:off x="7020272" y="2573491"/>
            <a:ext cx="1368152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683568" y="1203598"/>
            <a:ext cx="7443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Jeden bod s polárnymi súradnicami (geografickými):</a:t>
            </a:r>
          </a:p>
          <a:p>
            <a:r>
              <a:rPr lang="sk-SK" dirty="0" smtClean="0"/>
              <a:t>zemepisná šírka </a:t>
            </a:r>
            <a:r>
              <a:rPr lang="sk-SK" dirty="0"/>
              <a:t>=</a:t>
            </a:r>
            <a:r>
              <a:rPr lang="sk-SK" dirty="0" smtClean="0"/>
              <a:t>48°, zemepisná dĺžka = 22°, </a:t>
            </a:r>
            <a:r>
              <a:rPr lang="sk-SK" dirty="0" err="1" smtClean="0"/>
              <a:t>elipsoidická</a:t>
            </a:r>
            <a:r>
              <a:rPr lang="sk-SK" dirty="0" smtClean="0"/>
              <a:t> výška </a:t>
            </a:r>
            <a:r>
              <a:rPr lang="sk-SK" i="1" dirty="0" smtClean="0"/>
              <a:t>h </a:t>
            </a:r>
            <a:r>
              <a:rPr lang="sk-SK" dirty="0"/>
              <a:t>= </a:t>
            </a:r>
            <a:r>
              <a:rPr lang="sk-SK" dirty="0" smtClean="0"/>
              <a:t>600 m</a:t>
            </a: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683568" y="1923678"/>
            <a:ext cx="2382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Karteziánske súradnice</a:t>
            </a:r>
            <a:endParaRPr lang="sk-SK" dirty="0"/>
          </a:p>
        </p:txBody>
      </p:sp>
      <p:pic>
        <p:nvPicPr>
          <p:cNvPr id="9" name="Picture 4" descr="Výsledok vyh&amp;lcaron;adávania obrázkov pre dopyt coordinate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7853"/>
            <a:ext cx="1738001" cy="15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2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5" y="1200150"/>
            <a:ext cx="7509390" cy="339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400" dirty="0" smtClean="0">
                <a:solidFill>
                  <a:srgbClr val="C00000"/>
                </a:solidFill>
              </a:rPr>
              <a:t>Transformačná služba GKÚ SR</a:t>
            </a:r>
            <a:endParaRPr lang="sk-SK" sz="2400" dirty="0">
              <a:solidFill>
                <a:srgbClr val="C0000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4932040" y="4659982"/>
            <a:ext cx="3362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/>
              <a:t>https://zbgis.skgeodesy.sk/zbgistransform/</a:t>
            </a:r>
          </a:p>
        </p:txBody>
      </p:sp>
    </p:spTree>
    <p:extLst>
      <p:ext uri="{BB962C8B-B14F-4D97-AF65-F5344CB8AC3E}">
        <p14:creationId xmlns:p14="http://schemas.microsoft.com/office/powerpoint/2010/main" val="4111339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eoid_elipsoid_obr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1" y="2283718"/>
            <a:ext cx="7962329" cy="278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600" dirty="0">
                <a:solidFill>
                  <a:srgbClr val="C00000"/>
                </a:solidFill>
              </a:rPr>
              <a:t>Referenčné telesá Zeme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2400" dirty="0" err="1" smtClean="0">
                <a:solidFill>
                  <a:srgbClr val="000000"/>
                </a:solidFill>
                <a:cs typeface="DejaVu Sans" pitchFamily="34" charset="0"/>
              </a:rPr>
              <a:t>geoid</a:t>
            </a:r>
            <a:endParaRPr lang="sk-SK" altLang="sk-SK" sz="2400" dirty="0">
              <a:solidFill>
                <a:srgbClr val="000000"/>
              </a:solidFill>
              <a:cs typeface="DejaVu Sans" pitchFamily="34" charset="0"/>
            </a:endParaRPr>
          </a:p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2400" dirty="0" smtClean="0">
                <a:solidFill>
                  <a:srgbClr val="000000"/>
                </a:solidFill>
                <a:cs typeface="DejaVu Sans" pitchFamily="34" charset="0"/>
              </a:rPr>
              <a:t>guľová plocha</a:t>
            </a:r>
          </a:p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2400" dirty="0">
                <a:solidFill>
                  <a:srgbClr val="000000"/>
                </a:solidFill>
                <a:cs typeface="DejaVu Sans" pitchFamily="34" charset="0"/>
              </a:rPr>
              <a:t>r</a:t>
            </a:r>
            <a:r>
              <a:rPr lang="sk-SK" altLang="sk-SK" sz="2400" dirty="0" smtClean="0">
                <a:solidFill>
                  <a:srgbClr val="000000"/>
                </a:solidFill>
                <a:cs typeface="DejaVu Sans" pitchFamily="34" charset="0"/>
              </a:rPr>
              <a:t>otačný elipsoid (sféroid)</a:t>
            </a:r>
            <a:endParaRPr lang="sk-SK" altLang="sk-SK" sz="2400" dirty="0">
              <a:solidFill>
                <a:srgbClr val="000000"/>
              </a:solidFill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dirty="0">
                <a:solidFill>
                  <a:srgbClr val="C00000"/>
                </a:solidFill>
              </a:rPr>
              <a:t>Definície súradnicových systémov vo formáte EPSG</a:t>
            </a:r>
            <a:endParaRPr lang="sk-SK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719" y="1131590"/>
            <a:ext cx="2372130" cy="183619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3491880" y="900115"/>
            <a:ext cx="5194920" cy="2545556"/>
          </a:xfrm>
        </p:spPr>
        <p:txBody>
          <a:bodyPr>
            <a:noAutofit/>
          </a:bodyPr>
          <a:lstStyle/>
          <a:p>
            <a:r>
              <a:rPr lang="en-US" sz="1600" dirty="0"/>
              <a:t>The European Petroleum Survey Group (EPSG) </a:t>
            </a:r>
            <a:r>
              <a:rPr lang="sk-SK" sz="1600" dirty="0" smtClean="0"/>
              <a:t>založená v roku </a:t>
            </a:r>
            <a:r>
              <a:rPr lang="en-US" sz="1600" dirty="0" smtClean="0"/>
              <a:t>1986</a:t>
            </a:r>
            <a:r>
              <a:rPr lang="en-US" sz="1600" dirty="0"/>
              <a:t>. </a:t>
            </a:r>
            <a:endParaRPr lang="sk-SK" sz="1600" dirty="0" smtClean="0"/>
          </a:p>
          <a:p>
            <a:r>
              <a:rPr lang="sk-SK" sz="1600" dirty="0" smtClean="0"/>
              <a:t>Zoskupuje banských meračov, geodetov</a:t>
            </a:r>
            <a:r>
              <a:rPr lang="en-US" sz="1600" dirty="0" smtClean="0"/>
              <a:t>, </a:t>
            </a:r>
            <a:r>
              <a:rPr lang="sk-SK" sz="1600" dirty="0" smtClean="0"/>
              <a:t>kartografov z ropných spoločností v Európe, ktoré majú medzinárodné aktivity.</a:t>
            </a:r>
          </a:p>
          <a:p>
            <a:r>
              <a:rPr lang="sk-SK" sz="1600" dirty="0" smtClean="0"/>
              <a:t>Pracovná skupina geodézie udržiava databázu „</a:t>
            </a:r>
            <a:r>
              <a:rPr lang="en-US" sz="1600" dirty="0" smtClean="0"/>
              <a:t>EPSG </a:t>
            </a:r>
            <a:r>
              <a:rPr lang="en-US" sz="1600" dirty="0"/>
              <a:t>geodetic </a:t>
            </a:r>
            <a:r>
              <a:rPr lang="en-US" sz="1600" dirty="0" smtClean="0"/>
              <a:t>parameters</a:t>
            </a:r>
            <a:r>
              <a:rPr lang="sk-SK" sz="1600" dirty="0" smtClean="0"/>
              <a:t>“</a:t>
            </a:r>
          </a:p>
          <a:p>
            <a:r>
              <a:rPr lang="sk-SK" sz="1600" dirty="0" smtClean="0"/>
              <a:t>Je to štruktúrovaná databáza definícií súradnicových referenčných systémov (CRS) a súradnicových transformačných kľúčov dostupná cez </a:t>
            </a:r>
            <a:r>
              <a:rPr lang="sk-SK" sz="1600" dirty="0" err="1" smtClean="0"/>
              <a:t>online</a:t>
            </a:r>
            <a:r>
              <a:rPr lang="sk-SK" sz="1600" dirty="0"/>
              <a:t> register </a:t>
            </a:r>
            <a:r>
              <a:rPr lang="sk-SK" sz="1600" dirty="0">
                <a:hlinkClick r:id="rId3"/>
              </a:rPr>
              <a:t>https://www.epsg-registry.org</a:t>
            </a:r>
            <a:r>
              <a:rPr lang="sk-SK" sz="1600" dirty="0" smtClean="0">
                <a:hlinkClick r:id="rId3"/>
              </a:rPr>
              <a:t>/</a:t>
            </a:r>
            <a:r>
              <a:rPr lang="sk-SK" sz="1600" dirty="0" smtClean="0"/>
              <a:t> .</a:t>
            </a:r>
          </a:p>
          <a:p>
            <a:r>
              <a:rPr lang="sk-SK" sz="1600" dirty="0" smtClean="0"/>
              <a:t>Užívateľsky prijateľnejšia je </a:t>
            </a:r>
            <a:r>
              <a:rPr lang="sk-SK" sz="1600" dirty="0" smtClean="0">
                <a:hlinkClick r:id="rId4"/>
              </a:rPr>
              <a:t>http://epsg.io</a:t>
            </a:r>
            <a:r>
              <a:rPr lang="sk-SK" sz="1600" dirty="0" smtClean="0"/>
              <a:t> </a:t>
            </a:r>
          </a:p>
          <a:p>
            <a:r>
              <a:rPr lang="sk-SK" sz="1600" dirty="0" smtClean="0"/>
              <a:t>EPSG definície sa stali štandardom pre zápis súradnicových systémov </a:t>
            </a:r>
            <a:r>
              <a:rPr lang="sk-SK" sz="1600" dirty="0" err="1" smtClean="0"/>
              <a:t>geopriestorových</a:t>
            </a:r>
            <a:r>
              <a:rPr lang="sk-SK" sz="1600" dirty="0" smtClean="0"/>
              <a:t> dát.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462535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400" dirty="0" smtClean="0">
                <a:solidFill>
                  <a:srgbClr val="C00000"/>
                </a:solidFill>
              </a:rPr>
              <a:t>Definície súradnicových systémov vo formáte EPSG</a:t>
            </a:r>
            <a:endParaRPr lang="sk-SK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7" y="1200150"/>
            <a:ext cx="750810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84355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WWW: </a:t>
            </a:r>
            <a:r>
              <a:rPr lang="sk-SK" dirty="0" err="1" smtClean="0"/>
              <a:t>epsg.io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3213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000" b="1" dirty="0" smtClean="0">
                <a:solidFill>
                  <a:srgbClr val="C00000"/>
                </a:solidFill>
              </a:rPr>
              <a:t>Transformačný kľúč medzi </a:t>
            </a:r>
            <a:r>
              <a:rPr lang="sk-SK" sz="2000" b="1" dirty="0">
                <a:solidFill>
                  <a:srgbClr val="C00000"/>
                </a:solidFill>
              </a:rPr>
              <a:t>ETRS89(WGS84) "výška nad </a:t>
            </a:r>
            <a:r>
              <a:rPr lang="sk-SK" sz="2000" b="1" dirty="0" smtClean="0">
                <a:solidFill>
                  <a:srgbClr val="C00000"/>
                </a:solidFill>
              </a:rPr>
              <a:t>elipsoidom</a:t>
            </a:r>
            <a:r>
              <a:rPr lang="sk-SK" sz="2000" b="1" dirty="0">
                <a:solidFill>
                  <a:srgbClr val="C00000"/>
                </a:solidFill>
              </a:rPr>
              <a:t>" a S-JTSK "výška nad </a:t>
            </a:r>
            <a:r>
              <a:rPr lang="sk-SK" sz="2000" b="1" dirty="0" smtClean="0">
                <a:solidFill>
                  <a:srgbClr val="C00000"/>
                </a:solidFill>
              </a:rPr>
              <a:t>morom </a:t>
            </a:r>
            <a:r>
              <a:rPr lang="sk-SK" sz="2000" b="1" dirty="0" err="1" smtClean="0">
                <a:solidFill>
                  <a:srgbClr val="C00000"/>
                </a:solidFill>
              </a:rPr>
              <a:t>t.z</a:t>
            </a:r>
            <a:r>
              <a:rPr lang="sk-SK" sz="2000" b="1" dirty="0" smtClean="0">
                <a:solidFill>
                  <a:srgbClr val="C00000"/>
                </a:solidFill>
              </a:rPr>
              <a:t>. </a:t>
            </a:r>
            <a:r>
              <a:rPr lang="sk-SK" sz="2000" b="1" dirty="0" err="1">
                <a:solidFill>
                  <a:srgbClr val="C00000"/>
                </a:solidFill>
              </a:rPr>
              <a:t>Balt</a:t>
            </a:r>
            <a:r>
              <a:rPr lang="sk-SK" sz="2000" b="1" dirty="0">
                <a:solidFill>
                  <a:srgbClr val="C00000"/>
                </a:solidFill>
              </a:rPr>
              <a:t> po </a:t>
            </a:r>
            <a:r>
              <a:rPr lang="sk-SK" sz="2000" b="1" dirty="0" err="1">
                <a:solidFill>
                  <a:srgbClr val="C00000"/>
                </a:solidFill>
              </a:rPr>
              <a:t>vyrovnání</a:t>
            </a:r>
            <a:r>
              <a:rPr lang="sk-SK" sz="2000" b="1" dirty="0">
                <a:solidFill>
                  <a:srgbClr val="C00000"/>
                </a:solidFill>
              </a:rPr>
              <a:t>"</a:t>
            </a:r>
            <a:endParaRPr lang="sk-SK" sz="20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Oficiálny transformačný kľúč GKÚ (</a:t>
            </a:r>
            <a:r>
              <a:rPr lang="sk-SK" sz="1800" dirty="0"/>
              <a:t>netransformuje výšky, max. </a:t>
            </a:r>
            <a:r>
              <a:rPr lang="sk-SK" sz="1800" dirty="0" smtClean="0"/>
              <a:t>odchýlka </a:t>
            </a:r>
            <a:r>
              <a:rPr lang="sk-SK" sz="1800" dirty="0"/>
              <a:t>v </a:t>
            </a:r>
            <a:r>
              <a:rPr lang="sk-SK" sz="1800" dirty="0" smtClean="0"/>
              <a:t>polohe </a:t>
            </a:r>
            <a:r>
              <a:rPr lang="sk-SK" sz="1800" dirty="0" err="1" smtClean="0"/>
              <a:t>xy</a:t>
            </a:r>
            <a:r>
              <a:rPr lang="sk-SK" sz="1800" dirty="0" smtClean="0"/>
              <a:t> &lt;2m</a:t>
            </a:r>
            <a:r>
              <a:rPr lang="sk-SK" sz="1800" dirty="0"/>
              <a:t>, </a:t>
            </a:r>
            <a:r>
              <a:rPr lang="sk-SK" sz="1800" dirty="0" smtClean="0"/>
              <a:t>vo výške z = N/A</a:t>
            </a:r>
            <a:r>
              <a:rPr lang="sk-SK" sz="1800" dirty="0"/>
              <a:t>): </a:t>
            </a:r>
            <a:r>
              <a:rPr lang="sk-SK" sz="1800" dirty="0" smtClean="0"/>
              <a:t>			+towgs84=485.0,169.5,483.8,7.786,4.398,4.103,0 </a:t>
            </a:r>
          </a:p>
          <a:p>
            <a:r>
              <a:rPr lang="sk-SK" sz="1800" dirty="0" err="1" smtClean="0"/>
              <a:t>Bárta</a:t>
            </a:r>
            <a:r>
              <a:rPr lang="sk-SK" sz="1800" dirty="0"/>
              <a:t> </a:t>
            </a:r>
            <a:r>
              <a:rPr lang="sk-SK" sz="1800" dirty="0" smtClean="0"/>
              <a:t>2013(max</a:t>
            </a:r>
            <a:r>
              <a:rPr lang="sk-SK" sz="1800" dirty="0"/>
              <a:t>. </a:t>
            </a:r>
            <a:r>
              <a:rPr lang="sk-SK" sz="1800" dirty="0" smtClean="0"/>
              <a:t>odchýlka </a:t>
            </a:r>
            <a:r>
              <a:rPr lang="sk-SK" sz="1800" dirty="0"/>
              <a:t>v </a:t>
            </a:r>
            <a:r>
              <a:rPr lang="sk-SK" sz="1800" dirty="0" smtClean="0"/>
              <a:t>polohe </a:t>
            </a:r>
            <a:r>
              <a:rPr lang="sk-SK" sz="1800" dirty="0" err="1" smtClean="0"/>
              <a:t>xy</a:t>
            </a:r>
            <a:r>
              <a:rPr lang="sk-SK" sz="1800" dirty="0" smtClean="0"/>
              <a:t> </a:t>
            </a:r>
            <a:r>
              <a:rPr lang="sk-SK" sz="1800" dirty="0"/>
              <a:t>&lt;1m, </a:t>
            </a:r>
            <a:r>
              <a:rPr lang="sk-SK" sz="1800" dirty="0" smtClean="0"/>
              <a:t>vo výške z </a:t>
            </a:r>
            <a:r>
              <a:rPr lang="sk-SK" sz="1800" dirty="0"/>
              <a:t>&lt;</a:t>
            </a:r>
            <a:r>
              <a:rPr lang="sk-SK" sz="1800" dirty="0" smtClean="0"/>
              <a:t>3m): </a:t>
            </a:r>
          </a:p>
          <a:p>
            <a:pPr marL="0" indent="0">
              <a:buNone/>
            </a:pPr>
            <a:r>
              <a:rPr lang="sk-SK" sz="1800" dirty="0" smtClean="0"/>
              <a:t>	+</a:t>
            </a:r>
            <a:r>
              <a:rPr lang="sk-SK" sz="1800" dirty="0"/>
              <a:t>towgs84=511.9,92.0,437.3,6.305,2.823,5.944,12.2 </a:t>
            </a:r>
          </a:p>
        </p:txBody>
      </p:sp>
      <p:sp>
        <p:nvSpPr>
          <p:cNvPr id="4" name="Obdĺžnik 3"/>
          <p:cNvSpPr/>
          <p:nvPr/>
        </p:nvSpPr>
        <p:spPr>
          <a:xfrm>
            <a:off x="489295" y="4597266"/>
            <a:ext cx="86409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b="1" dirty="0" smtClean="0"/>
              <a:t>S-JTSK. </a:t>
            </a:r>
            <a:r>
              <a:rPr lang="sk-SK" sz="1050" dirty="0" smtClean="0"/>
              <a:t>ČVUT, Praha. </a:t>
            </a:r>
            <a:r>
              <a:rPr lang="sk-SK" sz="1050" dirty="0" smtClean="0">
                <a:hlinkClick r:id="rId2"/>
              </a:rPr>
              <a:t>http</a:t>
            </a:r>
            <a:r>
              <a:rPr lang="sk-SK" sz="1050" dirty="0">
                <a:hlinkClick r:id="rId2"/>
              </a:rPr>
              <a:t>://</a:t>
            </a:r>
            <a:r>
              <a:rPr lang="sk-SK" sz="1050" dirty="0" smtClean="0">
                <a:hlinkClick r:id="rId2"/>
              </a:rPr>
              <a:t>freegis.fsv.cvut.cz/gwiki/S-JTSK#cite_note-3</a:t>
            </a:r>
            <a:r>
              <a:rPr lang="sk-SK" sz="1050" dirty="0" smtClean="0"/>
              <a:t> </a:t>
            </a:r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2426013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1"/>
            <a:ext cx="8507288" cy="3394472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sk-SK" altLang="sk-SK" sz="2000" dirty="0" smtClean="0">
                <a:cs typeface="Calibri" pitchFamily="34" charset="0"/>
              </a:rPr>
              <a:t>Registrácia digitálneho obrazu mapy alebo </a:t>
            </a:r>
            <a:r>
              <a:rPr lang="sk-SK" altLang="sk-SK" sz="2000" dirty="0" err="1" smtClean="0">
                <a:cs typeface="Calibri" pitchFamily="34" charset="0"/>
              </a:rPr>
              <a:t>ortorektifikovanej</a:t>
            </a:r>
            <a:r>
              <a:rPr lang="sk-SK" altLang="sk-SK" sz="2000" dirty="0" smtClean="0">
                <a:cs typeface="Calibri" pitchFamily="34" charset="0"/>
              </a:rPr>
              <a:t> snímky v geografickom alebo projekčnom súradnicovom systéme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2000" dirty="0" smtClean="0">
                <a:cs typeface="Calibri" pitchFamily="34" charset="0"/>
              </a:rPr>
              <a:t>Ide o </a:t>
            </a:r>
            <a:r>
              <a:rPr lang="sk-SK" altLang="sk-SK" sz="2000" u="sng" dirty="0" smtClean="0">
                <a:cs typeface="Calibri" pitchFamily="34" charset="0"/>
              </a:rPr>
              <a:t>transformáciu</a:t>
            </a:r>
            <a:r>
              <a:rPr lang="sk-SK" altLang="sk-SK" sz="2000" dirty="0" smtClean="0">
                <a:cs typeface="Calibri" pitchFamily="34" charset="0"/>
              </a:rPr>
              <a:t> zo SS1 do SS2 (GSS alebo PSS)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2000" dirty="0" smtClean="0">
                <a:cs typeface="Calibri" pitchFamily="34" charset="0"/>
              </a:rPr>
              <a:t>Pomocou: 	(a) z</a:t>
            </a:r>
            <a:r>
              <a:rPr lang="sk-SK" altLang="sk-SK" sz="1800" dirty="0" smtClean="0">
                <a:cs typeface="Calibri" pitchFamily="34" charset="0"/>
              </a:rPr>
              <a:t>námych súradníc identických bodov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800" dirty="0">
                <a:cs typeface="Calibri" pitchFamily="34" charset="0"/>
              </a:rPr>
              <a:t>	</a:t>
            </a:r>
            <a:r>
              <a:rPr lang="sk-SK" altLang="sk-SK" sz="1800" dirty="0" smtClean="0">
                <a:cs typeface="Calibri" pitchFamily="34" charset="0"/>
              </a:rPr>
              <a:t>	(b) </a:t>
            </a:r>
            <a:r>
              <a:rPr lang="sk-SK" altLang="sk-SK" sz="1800" dirty="0">
                <a:cs typeface="Calibri" pitchFamily="34" charset="0"/>
              </a:rPr>
              <a:t>p</a:t>
            </a:r>
            <a:r>
              <a:rPr lang="sk-SK" altLang="sk-SK" sz="1800" dirty="0" smtClean="0">
                <a:cs typeface="Calibri" pitchFamily="34" charset="0"/>
              </a:rPr>
              <a:t>redlohy, ktorá už je súradnicovo priradená</a:t>
            </a:r>
            <a:endParaRPr lang="en-GB" altLang="sk-SK" sz="1800" dirty="0" smtClean="0">
              <a:cs typeface="Calibri" pitchFamily="34" charset="0"/>
            </a:endParaRPr>
          </a:p>
        </p:txBody>
      </p:sp>
      <p:sp>
        <p:nvSpPr>
          <p:cNvPr id="32771" name="Text Box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 eaLnBrk="1" hangingPunct="1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  <p:sp>
        <p:nvSpPr>
          <p:cNvPr id="32772" name="AutoShape 2" descr="cell unit to coordinate affine transformation"/>
          <p:cNvSpPr>
            <a:spLocks noChangeAspect="1" noChangeArrowheads="1"/>
          </p:cNvSpPr>
          <p:nvPr/>
        </p:nvSpPr>
        <p:spPr bwMode="auto">
          <a:xfrm>
            <a:off x="155575" y="-1394222"/>
            <a:ext cx="4114800" cy="290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>
              <a:latin typeface="+mn-lt"/>
            </a:endParaRPr>
          </a:p>
        </p:txBody>
      </p:sp>
      <p:sp>
        <p:nvSpPr>
          <p:cNvPr id="32773" name="AutoShape 4" descr="cell unit to coordinate affine transformation"/>
          <p:cNvSpPr>
            <a:spLocks noChangeAspect="1" noChangeArrowheads="1"/>
          </p:cNvSpPr>
          <p:nvPr/>
        </p:nvSpPr>
        <p:spPr bwMode="auto">
          <a:xfrm>
            <a:off x="307975" y="-1279922"/>
            <a:ext cx="4114800" cy="290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2" b="37161"/>
          <a:stretch/>
        </p:blipFill>
        <p:spPr bwMode="auto">
          <a:xfrm>
            <a:off x="5076056" y="3067163"/>
            <a:ext cx="3293045" cy="188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51310"/>
            <a:ext cx="4824834" cy="3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Obdĺžnik 3"/>
          <p:cNvSpPr>
            <a:spLocks noChangeArrowheads="1"/>
          </p:cNvSpPr>
          <p:nvPr/>
        </p:nvSpPr>
        <p:spPr bwMode="auto">
          <a:xfrm>
            <a:off x="692150" y="4768453"/>
            <a:ext cx="7759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000"/>
              <a:t>http://webhelp.esri.com/arcgisdesktop/9.3/index.cfm?id=3153&amp;pid=3144&amp;topicname=Georeferencing_a_raster_dataset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4211960" y="1365612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Rastrový obraz (</a:t>
            </a:r>
            <a:r>
              <a:rPr lang="sk-SK" dirty="0" err="1" smtClean="0"/>
              <a:t>sken</a:t>
            </a:r>
            <a:r>
              <a:rPr lang="sk-SK" dirty="0" smtClean="0"/>
              <a:t> mapy alebo </a:t>
            </a:r>
            <a:r>
              <a:rPr lang="sk-SK" dirty="0" err="1" smtClean="0"/>
              <a:t>ortofotosnímka</a:t>
            </a:r>
            <a:r>
              <a:rPr lang="sk-SK" dirty="0" smtClean="0"/>
              <a:t>) majú svoj vlastný (obrazový) súradnicový systém.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Cieľom je z obrazového súradnicového systému (0, x, y) priradiť raster do GSS alebo PCS (0, x</a:t>
            </a:r>
            <a:r>
              <a:rPr lang="en-US" dirty="0" smtClean="0"/>
              <a:t>’, y’</a:t>
            </a:r>
            <a:r>
              <a:rPr lang="sk-SK" dirty="0" smtClean="0"/>
              <a:t>) na základe kontrolných/referenčných bodov.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</a:t>
            </a:r>
            <a:r>
              <a:rPr lang="sk-SK" dirty="0" err="1" smtClean="0"/>
              <a:t>ýmto</a:t>
            </a:r>
            <a:r>
              <a:rPr lang="sk-SK" dirty="0" smtClean="0"/>
              <a:t> rastrovým dátam definujeme matematický vzťah ku skutočným rozmerom oblasti na Zemi, ktorú zobrazujú.</a:t>
            </a:r>
            <a:endParaRPr lang="sk-SK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43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/>
          <a:stretch/>
        </p:blipFill>
        <p:spPr bwMode="auto">
          <a:xfrm>
            <a:off x="1115616" y="1637607"/>
            <a:ext cx="7668344" cy="31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BlokTextu 1"/>
          <p:cNvSpPr txBox="1">
            <a:spLocks noChangeArrowheads="1"/>
          </p:cNvSpPr>
          <p:nvPr/>
        </p:nvSpPr>
        <p:spPr bwMode="auto">
          <a:xfrm>
            <a:off x="467544" y="1314441"/>
            <a:ext cx="74668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sk-SK" altLang="sk-SK" dirty="0">
                <a:latin typeface="Calibri" pitchFamily="34" charset="0"/>
                <a:cs typeface="Calibri" pitchFamily="34" charset="0"/>
              </a:rPr>
              <a:t>1. skenovanie,  digitalizácia analógového </a:t>
            </a:r>
            <a:r>
              <a:rPr lang="sk-SK" altLang="sk-SK" dirty="0" smtClean="0">
                <a:latin typeface="Calibri" pitchFamily="34" charset="0"/>
                <a:cs typeface="Calibri" pitchFamily="34" charset="0"/>
              </a:rPr>
              <a:t>podkladu (napr. papierovej mapy)</a:t>
            </a:r>
            <a:endParaRPr lang="sk-SK" altLang="sk-SK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sk-SK" altLang="sk-SK" dirty="0">
                <a:latin typeface="Calibri" pitchFamily="34" charset="0"/>
                <a:cs typeface="Calibri" pitchFamily="34" charset="0"/>
              </a:rPr>
              <a:t>mapa </a:t>
            </a:r>
            <a:r>
              <a:rPr lang="sk-SK" altLang="sk-SK" u="sng" dirty="0">
                <a:latin typeface="Calibri" pitchFamily="34" charset="0"/>
                <a:cs typeface="Calibri" pitchFamily="34" charset="0"/>
              </a:rPr>
              <a:t>neznámej kartografickej projekcie a mierky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7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90324"/>
            <a:ext cx="8479789" cy="33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BlokTextu 2"/>
          <p:cNvSpPr txBox="1">
            <a:spLocks noChangeArrowheads="1"/>
          </p:cNvSpPr>
          <p:nvPr/>
        </p:nvSpPr>
        <p:spPr bwMode="auto">
          <a:xfrm>
            <a:off x="527050" y="943992"/>
            <a:ext cx="83458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sk-SK" altLang="sk-SK" dirty="0">
                <a:latin typeface="Calibri" pitchFamily="34" charset="0"/>
                <a:cs typeface="Calibri" pitchFamily="34" charset="0"/>
              </a:rPr>
              <a:t>Zistiť kartografické súradnice niektorých bodov (aspoň 4) pre súradnicové priradenie</a:t>
            </a:r>
          </a:p>
          <a:p>
            <a:pPr eaLnBrk="1" hangingPunct="1">
              <a:buFont typeface="Arial" charset="0"/>
              <a:buChar char="•"/>
            </a:pPr>
            <a:r>
              <a:rPr lang="sk-SK" altLang="sk-SK" dirty="0">
                <a:latin typeface="Calibri" pitchFamily="34" charset="0"/>
                <a:cs typeface="Calibri" pitchFamily="34" charset="0"/>
              </a:rPr>
              <a:t>Mapa tak získa informáciu o skutočných rozmeroch priestoru, </a:t>
            </a:r>
            <a:r>
              <a:rPr lang="sk-SK" altLang="sk-SK" dirty="0" smtClean="0">
                <a:latin typeface="Calibri" pitchFamily="34" charset="0"/>
                <a:cs typeface="Calibri" pitchFamily="34" charset="0"/>
              </a:rPr>
              <a:t>ktorý zobrazuje</a:t>
            </a:r>
            <a:endParaRPr lang="sk-SK" altLang="sk-SK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53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75606"/>
            <a:ext cx="5760640" cy="37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BlokTextu 2"/>
          <p:cNvSpPr txBox="1">
            <a:spLocks noChangeArrowheads="1"/>
          </p:cNvSpPr>
          <p:nvPr/>
        </p:nvSpPr>
        <p:spPr bwMode="auto">
          <a:xfrm>
            <a:off x="3203604" y="1133331"/>
            <a:ext cx="590514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sk-SK" altLang="sk-SK" dirty="0">
                <a:latin typeface="Calibri" pitchFamily="34" charset="0"/>
                <a:cs typeface="Calibri" pitchFamily="34" charset="0"/>
              </a:rPr>
              <a:t>Vlastné priradenie súradníc bodom na mape</a:t>
            </a:r>
          </a:p>
          <a:p>
            <a:pPr eaLnBrk="1" hangingPunct="1">
              <a:buFont typeface="Arial" charset="0"/>
              <a:buChar char="•"/>
            </a:pPr>
            <a:r>
              <a:rPr lang="sk-SK" altLang="sk-SK" dirty="0">
                <a:latin typeface="Calibri" pitchFamily="34" charset="0"/>
                <a:cs typeface="Calibri" pitchFamily="34" charset="0"/>
              </a:rPr>
              <a:t>Transformácia mapy (lineárna, </a:t>
            </a:r>
            <a:r>
              <a:rPr lang="sk-SK" altLang="sk-SK" dirty="0" err="1">
                <a:latin typeface="Calibri" pitchFamily="34" charset="0"/>
                <a:cs typeface="Calibri" pitchFamily="34" charset="0"/>
              </a:rPr>
              <a:t>polynomická</a:t>
            </a:r>
            <a:r>
              <a:rPr lang="sk-SK" altLang="sk-SK" dirty="0">
                <a:latin typeface="Calibri" pitchFamily="34" charset="0"/>
                <a:cs typeface="Calibri" pitchFamily="34" charset="0"/>
              </a:rPr>
              <a:t> 1., 2., 3. rádu)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41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446936" y="922412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sk-SK" altLang="sk-SK" sz="2800" b="1" dirty="0" smtClean="0"/>
              <a:t>Aká hodnota strednej štvorcovej odchýlky (RMSE) transformácie je prijateľná? </a:t>
            </a:r>
          </a:p>
        </p:txBody>
      </p:sp>
      <p:sp>
        <p:nvSpPr>
          <p:cNvPr id="37891" name="Zástupný symbol obsahu 2"/>
          <p:cNvSpPr>
            <a:spLocks noGrp="1"/>
          </p:cNvSpPr>
          <p:nvPr>
            <p:ph idx="1"/>
          </p:nvPr>
        </p:nvSpPr>
        <p:spPr>
          <a:xfrm>
            <a:off x="457200" y="1995686"/>
            <a:ext cx="8229600" cy="2952328"/>
          </a:xfrm>
        </p:spPr>
        <p:txBody>
          <a:bodyPr>
            <a:normAutofit/>
          </a:bodyPr>
          <a:lstStyle/>
          <a:p>
            <a:r>
              <a:rPr lang="sk-SK" altLang="sk-SK" sz="1800" dirty="0" smtClean="0"/>
              <a:t>Kresba papierovej mapy má limity.</a:t>
            </a:r>
          </a:p>
          <a:p>
            <a:r>
              <a:rPr lang="sk-SK" altLang="sk-SK" sz="1800" dirty="0" smtClean="0"/>
              <a:t>dané veľkosťou/hrúbkou čiary, kt. možno technicky nakresliť/vytlačiť</a:t>
            </a:r>
          </a:p>
          <a:p>
            <a:r>
              <a:rPr lang="sk-SK" altLang="sk-SK" sz="1800" dirty="0" smtClean="0"/>
              <a:t>Zväčša ide o hodnoty 0,1-0,3 mm</a:t>
            </a:r>
          </a:p>
          <a:p>
            <a:r>
              <a:rPr lang="sk-SK" altLang="sk-SK" sz="1800" dirty="0" smtClean="0"/>
              <a:t>Pri mape v mierke 1 : 10 000, táto hrúbka líniovej kresby znamená v skutočnosti 1-3 m.</a:t>
            </a:r>
          </a:p>
          <a:p>
            <a:r>
              <a:rPr lang="sk-SK" altLang="sk-SK" sz="1800" dirty="0" smtClean="0"/>
              <a:t>Prijateľnosť RMSE možno teda obmedziť na hodnoty menšie ako táto veľkosť najmenšieho zobraziteľného detailu v mape. Napr. nemožno zobraziť objekty s hranou kratšou ako 1-3 m, v tomto prípade by </a:t>
            </a:r>
            <a:r>
              <a:rPr lang="sk-SK" altLang="sk-SK" sz="1800" dirty="0" err="1" smtClean="0"/>
              <a:t>maly</a:t>
            </a:r>
            <a:r>
              <a:rPr lang="sk-SK" altLang="sk-SK" sz="1800" dirty="0" smtClean="0"/>
              <a:t> byť RMSE aspoň pod 3 m, ideálne pod 1 m.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3104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ástupný symbol obsahu 2"/>
          <p:cNvSpPr>
            <a:spLocks noGrp="1"/>
          </p:cNvSpPr>
          <p:nvPr>
            <p:ph idx="1"/>
          </p:nvPr>
        </p:nvSpPr>
        <p:spPr>
          <a:xfrm>
            <a:off x="446856" y="1913582"/>
            <a:ext cx="8229600" cy="3394472"/>
          </a:xfrm>
        </p:spPr>
        <p:txBody>
          <a:bodyPr>
            <a:normAutofit/>
          </a:bodyPr>
          <a:lstStyle/>
          <a:p>
            <a:r>
              <a:rPr lang="sk-SK" altLang="sk-SK" sz="1800" dirty="0" smtClean="0"/>
              <a:t>Taktiež ako kritérium možno použiť dĺžku úseku, kt. reprezentuje jeden pixel v rastri skenovanej mapy, teda rozlíšenie rastra v DPI</a:t>
            </a:r>
          </a:p>
          <a:p>
            <a:r>
              <a:rPr lang="sk-SK" altLang="sk-SK" sz="1800" dirty="0" smtClean="0"/>
              <a:t>Ak DPI = 400, potom 1 pixel reprezentuje v skutočnosti pri mierke mapy 1:10 000, 25,4 mm/400DPI x10 000 = 635 mm = 0,635 m. </a:t>
            </a:r>
          </a:p>
          <a:p>
            <a:r>
              <a:rPr lang="sk-SK" altLang="sk-SK" sz="1800" dirty="0" smtClean="0"/>
              <a:t>Väčšinou však najmenší rozlíšiteľný objekt v mape daný hrúbkou čiary je v </a:t>
            </a:r>
            <a:r>
              <a:rPr lang="sk-SK" altLang="sk-SK" sz="1800" dirty="0" err="1" smtClean="0"/>
              <a:t>skene</a:t>
            </a:r>
            <a:r>
              <a:rPr lang="sk-SK" altLang="sk-SK" sz="1800" dirty="0" smtClean="0"/>
              <a:t> reprezentovaný viac ako jedným pixlom, teda vypočítanú hodnotu treba prenásobiť počtom pixlov (viď vzorec pre určenie DPI)</a:t>
            </a:r>
          </a:p>
          <a:p>
            <a:r>
              <a:rPr lang="sk-SK" altLang="sk-SK" sz="1800" dirty="0" smtClean="0"/>
              <a:t>Prijateľnosť RMSE možno teda obmedziť na hodnoty menšie ako násobok skutočného úseku reprezentovaného 1 </a:t>
            </a:r>
            <a:r>
              <a:rPr lang="sk-SK" altLang="sk-SK" sz="1800" dirty="0" err="1" smtClean="0"/>
              <a:t>pixelom</a:t>
            </a:r>
            <a:r>
              <a:rPr lang="sk-SK" altLang="sk-SK" sz="1800" dirty="0" smtClean="0"/>
              <a:t> v skenovanej mape.</a:t>
            </a:r>
          </a:p>
          <a:p>
            <a:r>
              <a:rPr lang="sk-SK" altLang="sk-SK" sz="1800" dirty="0" smtClean="0"/>
              <a:t>Napr. RMSE </a:t>
            </a:r>
            <a:r>
              <a:rPr lang="en-US" altLang="sk-SK" sz="1800" dirty="0" smtClean="0"/>
              <a:t>&lt; </a:t>
            </a:r>
            <a:r>
              <a:rPr lang="sk-SK" altLang="sk-SK" sz="1800" dirty="0" smtClean="0"/>
              <a:t>0,635 x 4 </a:t>
            </a:r>
            <a:r>
              <a:rPr lang="en-US" altLang="sk-SK" sz="1800" dirty="0" smtClean="0"/>
              <a:t>m </a:t>
            </a:r>
            <a:r>
              <a:rPr lang="sk-SK" altLang="sk-SK" sz="1800" dirty="0" smtClean="0"/>
              <a:t>=</a:t>
            </a:r>
            <a:r>
              <a:rPr lang="en-US" altLang="sk-SK" sz="1800" dirty="0" smtClean="0"/>
              <a:t>&gt; 2,54 m</a:t>
            </a:r>
            <a:endParaRPr lang="sk-SK" altLang="sk-SK" sz="1800" dirty="0" smtClean="0"/>
          </a:p>
          <a:p>
            <a:endParaRPr lang="sk-SK" altLang="sk-SK" sz="1800" dirty="0" smtClean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6936" y="922412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sk-SK" altLang="sk-SK" sz="2800" b="1" dirty="0" smtClean="0"/>
              <a:t>Aká hodnota strednej štvorcovej odchýlky (RMSE) transformácie je prijateľná?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840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-2053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sk-SK" sz="3600" dirty="0" smtClean="0">
                <a:solidFill>
                  <a:srgbClr val="C00000"/>
                </a:solidFill>
              </a:rPr>
              <a:t>Referenčné telesá Zeme</a:t>
            </a:r>
            <a:endParaRPr lang="sk-SK" sz="3600" dirty="0">
              <a:solidFill>
                <a:srgbClr val="C0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704222" y="1654906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guľa</a:t>
            </a:r>
            <a:endParaRPr lang="sk-SK" sz="1600" dirty="0"/>
          </a:p>
        </p:txBody>
      </p:sp>
      <p:sp>
        <p:nvSpPr>
          <p:cNvPr id="6" name="BlokTextu 5"/>
          <p:cNvSpPr txBox="1"/>
          <p:nvPr/>
        </p:nvSpPr>
        <p:spPr>
          <a:xfrm>
            <a:off x="5306418" y="4127081"/>
            <a:ext cx="1721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dirty="0" smtClean="0"/>
              <a:t>sféroid </a:t>
            </a:r>
          </a:p>
          <a:p>
            <a:pPr algn="ctr"/>
            <a:r>
              <a:rPr lang="sk-SK" sz="1600" dirty="0" smtClean="0"/>
              <a:t>= rotačný elipsoid</a:t>
            </a:r>
            <a:endParaRPr lang="sk-SK" sz="1600" dirty="0"/>
          </a:p>
        </p:txBody>
      </p:sp>
      <p:sp>
        <p:nvSpPr>
          <p:cNvPr id="7" name="BlokTextu 6"/>
          <p:cNvSpPr txBox="1"/>
          <p:nvPr/>
        </p:nvSpPr>
        <p:spPr>
          <a:xfrm>
            <a:off x="8268800" y="2643396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elipsoid</a:t>
            </a:r>
            <a:endParaRPr lang="sk-SK" sz="1600" dirty="0"/>
          </a:p>
        </p:txBody>
      </p:sp>
      <p:sp>
        <p:nvSpPr>
          <p:cNvPr id="8" name="AutoShape 8" descr="\mathrm {flattening} =f={\frac {a-b}{a}}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AutoShape 10" descr="\mathrm {flattening} =f={\frac {a-b}{a}}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223343" y="806390"/>
            <a:ext cx="492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Geoid</a:t>
            </a:r>
            <a:r>
              <a:rPr lang="sk-SK" dirty="0" smtClean="0"/>
              <a:t> - fyzikálne definovaný model Zeme, </a:t>
            </a:r>
            <a:r>
              <a:rPr lang="sk-SK" dirty="0" err="1" smtClean="0"/>
              <a:t>ekvipotenciálna</a:t>
            </a:r>
            <a:r>
              <a:rPr lang="sk-SK" dirty="0" smtClean="0"/>
              <a:t> </a:t>
            </a:r>
            <a:r>
              <a:rPr lang="sk-SK" dirty="0"/>
              <a:t>plocha voči gravitácii, t. j. plocha s rovnakou úrovňou gravitačného potenciálu, </a:t>
            </a:r>
            <a:endParaRPr lang="sk-SK" dirty="0" smtClean="0"/>
          </a:p>
          <a:p>
            <a:r>
              <a:rPr lang="sk-SK" dirty="0" smtClean="0"/>
              <a:t>na ktorú </a:t>
            </a:r>
            <a:r>
              <a:rPr lang="sk-SK" dirty="0"/>
              <a:t>je vektor tiažového zrýchlenia kolmý.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5384547" y="771550"/>
            <a:ext cx="356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Analyticky definovaný model Zeme</a:t>
            </a:r>
            <a:endParaRPr lang="sk-SK" dirty="0"/>
          </a:p>
        </p:txBody>
      </p:sp>
      <p:pic>
        <p:nvPicPr>
          <p:cNvPr id="12302" name="Picture 14" descr="Výsledok vyh&amp;lcaron;adávania obrázkov pre dopyt geoid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62" y="2355725"/>
            <a:ext cx="3026901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924955" y="4752895"/>
            <a:ext cx="24272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000" dirty="0"/>
              <a:t>http://i.imgur.com/AF2eLkZ.gif?noredirect</a:t>
            </a:r>
          </a:p>
        </p:txBody>
      </p:sp>
      <p:sp>
        <p:nvSpPr>
          <p:cNvPr id="13" name="AutoShape 16" descr="{\displaystyle {x^{2} \over a^{2}}+{y^{2} \over b^{2}}+{z^{2} \over c^{2}}\leq 1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85" y="4154773"/>
            <a:ext cx="1171452" cy="5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BlokTextu 13"/>
          <p:cNvSpPr txBox="1"/>
          <p:nvPr/>
        </p:nvSpPr>
        <p:spPr>
          <a:xfrm>
            <a:off x="8546778" y="420795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= 1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2483768" y="249974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Odchýlky plochy </a:t>
            </a:r>
            <a:r>
              <a:rPr lang="sk-SK" sz="1000" dirty="0" err="1" smtClean="0"/>
              <a:t>geoidu</a:t>
            </a:r>
            <a:r>
              <a:rPr lang="sk-SK" sz="1000" dirty="0" smtClean="0"/>
              <a:t> od plochy elipsoidu</a:t>
            </a:r>
            <a:endParaRPr lang="sk-SK" sz="1000" dirty="0"/>
          </a:p>
        </p:txBody>
      </p:sp>
      <p:pic>
        <p:nvPicPr>
          <p:cNvPr id="18" name="Picture 20" descr="Výsledok vyh&amp;lcaron;adávania obrázkov pre dopyt dat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99" y="3200413"/>
            <a:ext cx="2229683" cy="142033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ovná spojovacia šípka 18"/>
          <p:cNvCxnSpPr/>
          <p:nvPr/>
        </p:nvCxnSpPr>
        <p:spPr>
          <a:xfrm flipH="1">
            <a:off x="4064439" y="3718522"/>
            <a:ext cx="1" cy="512137"/>
          </a:xfrm>
          <a:prstGeom prst="straightConnector1">
            <a:avLst/>
          </a:prstGeom>
          <a:ln w="19050">
            <a:solidFill>
              <a:srgbClr val="82F0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/>
          <p:cNvCxnSpPr/>
          <p:nvPr/>
        </p:nvCxnSpPr>
        <p:spPr>
          <a:xfrm>
            <a:off x="4445114" y="3718522"/>
            <a:ext cx="144016" cy="432048"/>
          </a:xfrm>
          <a:prstGeom prst="straightConnector1">
            <a:avLst/>
          </a:prstGeom>
          <a:ln w="19050">
            <a:solidFill>
              <a:srgbClr val="82F0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 flipH="1">
            <a:off x="3523099" y="3718522"/>
            <a:ext cx="82637" cy="407703"/>
          </a:xfrm>
          <a:prstGeom prst="straightConnector1">
            <a:avLst/>
          </a:prstGeom>
          <a:ln w="19050">
            <a:solidFill>
              <a:srgbClr val="82F0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upload.wikimedia.org/wikipedia/commons/thumb/3/33/Ellipsoide.svg/400px-Ellipsoid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83614"/>
            <a:ext cx="3816424" cy="29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ĺžnik 1"/>
          <p:cNvSpPr>
            <a:spLocks noChangeArrowheads="1"/>
          </p:cNvSpPr>
          <p:nvPr/>
        </p:nvSpPr>
        <p:spPr bwMode="auto">
          <a:xfrm>
            <a:off x="35495" y="627534"/>
            <a:ext cx="556254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>
                <a:latin typeface="+mn-lt"/>
                <a:cs typeface="Calibri" pitchFamily="34" charset="0"/>
              </a:rPr>
              <a:t>Helmertova</a:t>
            </a:r>
            <a:r>
              <a:rPr lang="sk-SK" altLang="sk-SK" sz="1600" b="1" dirty="0">
                <a:latin typeface="+mn-lt"/>
                <a:cs typeface="Calibri" pitchFamily="34" charset="0"/>
              </a:rPr>
              <a:t> – konformná </a:t>
            </a:r>
            <a:r>
              <a:rPr lang="sk-SK" altLang="sk-SK" sz="1600" dirty="0">
                <a:latin typeface="+mn-lt"/>
                <a:cs typeface="Calibri" pitchFamily="34" charset="0"/>
              </a:rPr>
              <a:t>– posun a pootočenie, zmena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mierky </a:t>
            </a:r>
            <a:r>
              <a:rPr lang="sk-SK" altLang="sk-SK" sz="1600" u="sng" dirty="0" smtClean="0">
                <a:latin typeface="+mn-lt"/>
                <a:cs typeface="Calibri" pitchFamily="34" charset="0"/>
              </a:rPr>
              <a:t>rovnako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 v smere osi </a:t>
            </a:r>
            <a:r>
              <a:rPr lang="sk-SK" altLang="sk-SK" sz="1600" i="1" dirty="0" smtClean="0">
                <a:latin typeface="+mn-lt"/>
                <a:cs typeface="Calibri" pitchFamily="34" charset="0"/>
              </a:rPr>
              <a:t>x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 a </a:t>
            </a:r>
            <a:r>
              <a:rPr lang="sk-SK" altLang="sk-SK" sz="1600" i="1" dirty="0" smtClean="0">
                <a:latin typeface="+mn-lt"/>
                <a:cs typeface="Calibri" pitchFamily="34" charset="0"/>
              </a:rPr>
              <a:t>y</a:t>
            </a:r>
            <a:endParaRPr lang="sk-SK" altLang="sk-SK" sz="1600" i="1" dirty="0">
              <a:latin typeface="+mn-lt"/>
              <a:cs typeface="Calibri" pitchFamily="34" charset="0"/>
            </a:endParaRP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 smtClean="0">
                <a:latin typeface="+mn-lt"/>
                <a:cs typeface="Calibri" pitchFamily="34" charset="0"/>
              </a:rPr>
              <a:t>Polynomická</a:t>
            </a:r>
            <a:r>
              <a:rPr lang="sk-SK" altLang="sk-SK" sz="1600" b="1" dirty="0" smtClean="0">
                <a:latin typeface="+mn-lt"/>
                <a:cs typeface="Calibri" pitchFamily="34" charset="0"/>
              </a:rPr>
              <a:t> 1. rádu/stupňa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– </a:t>
            </a:r>
            <a:r>
              <a:rPr lang="sk-SK" altLang="sk-SK" sz="1600" b="1" dirty="0" err="1" smtClean="0">
                <a:latin typeface="+mn-lt"/>
                <a:cs typeface="Calibri" pitchFamily="34" charset="0"/>
              </a:rPr>
              <a:t>afinná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: posun, rotácia, zmena </a:t>
            </a:r>
            <a:r>
              <a:rPr lang="sk-SK" altLang="sk-SK" sz="1600" dirty="0">
                <a:latin typeface="+mn-lt"/>
                <a:cs typeface="Calibri" pitchFamily="34" charset="0"/>
              </a:rPr>
              <a:t>mierky </a:t>
            </a:r>
            <a:r>
              <a:rPr lang="sk-SK" altLang="sk-SK" sz="1600" u="sng" dirty="0" smtClean="0">
                <a:latin typeface="+mn-lt"/>
                <a:cs typeface="Calibri" pitchFamily="34" charset="0"/>
              </a:rPr>
              <a:t>rôzne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v </a:t>
            </a:r>
            <a:r>
              <a:rPr lang="sk-SK" altLang="sk-SK" sz="1600" dirty="0">
                <a:latin typeface="+mn-lt"/>
                <a:cs typeface="Calibri" pitchFamily="34" charset="0"/>
              </a:rPr>
              <a:t>smere osi x a y (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šikmá deformácia), vhodná pre obrazy s minimálnymi deformáciami (nepokrčený papier)</a:t>
            </a: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 smtClean="0">
                <a:latin typeface="+mn-lt"/>
                <a:cs typeface="Calibri" pitchFamily="34" charset="0"/>
              </a:rPr>
              <a:t>Polynomická</a:t>
            </a:r>
            <a:r>
              <a:rPr lang="sk-SK" altLang="sk-SK" sz="1600" b="1" dirty="0" smtClean="0">
                <a:latin typeface="+mn-lt"/>
                <a:cs typeface="Calibri" pitchFamily="34" charset="0"/>
              </a:rPr>
              <a:t> </a:t>
            </a:r>
            <a:r>
              <a:rPr lang="sk-SK" altLang="sk-SK" sz="1600" b="1" dirty="0">
                <a:latin typeface="+mn-lt"/>
                <a:cs typeface="Calibri" pitchFamily="34" charset="0"/>
              </a:rPr>
              <a:t>2. rádu </a:t>
            </a:r>
            <a:r>
              <a:rPr lang="sk-SK" altLang="sk-SK" sz="1600" dirty="0">
                <a:latin typeface="+mn-lt"/>
                <a:cs typeface="Calibri" pitchFamily="34" charset="0"/>
              </a:rPr>
              <a:t>- posun, rotácia, zmena mierky, deformácia v rôznych smeroch rôznej veľkosti, vhodná ak je vstupný obraz deformovaný v dôsledku pokrčenia papiera</a:t>
            </a: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>
                <a:latin typeface="+mn-lt"/>
                <a:cs typeface="Calibri" pitchFamily="34" charset="0"/>
              </a:rPr>
              <a:t>Polynomická</a:t>
            </a:r>
            <a:r>
              <a:rPr lang="sk-SK" altLang="sk-SK" sz="1600" b="1" dirty="0">
                <a:latin typeface="+mn-lt"/>
                <a:cs typeface="Calibri" pitchFamily="34" charset="0"/>
              </a:rPr>
              <a:t> 3. rádu - </a:t>
            </a:r>
            <a:r>
              <a:rPr lang="sk-SK" altLang="sk-SK" sz="1600" dirty="0">
                <a:latin typeface="+mn-lt"/>
                <a:cs typeface="Calibri" pitchFamily="34" charset="0"/>
              </a:rPr>
              <a:t>posun, rotácia, zmena mierky, deformácia v rôznych smeroch rôznej veľkosti, vhodná ak je vstupný obraz deformovaný v dôsledku pokrčenia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papiera</a:t>
            </a: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 smtClean="0">
                <a:latin typeface="+mn-lt"/>
                <a:cs typeface="Calibri" pitchFamily="34" charset="0"/>
              </a:rPr>
              <a:t>Projektívna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 - obraz </a:t>
            </a:r>
            <a:r>
              <a:rPr lang="sk-SK" altLang="sk-SK" sz="1600" dirty="0">
                <a:latin typeface="+mn-lt"/>
                <a:cs typeface="Calibri" pitchFamily="34" charset="0"/>
              </a:rPr>
              <a:t>bodu je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pomocou stredového premietania zobrazovaný z jednej roviny </a:t>
            </a:r>
            <a:r>
              <a:rPr lang="sk-SK" altLang="sk-SK" sz="1600" dirty="0">
                <a:latin typeface="+mn-lt"/>
                <a:cs typeface="Calibri" pitchFamily="34" charset="0"/>
              </a:rPr>
              <a:t>na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druhú</a:t>
            </a:r>
            <a:r>
              <a:rPr lang="sk-SK" altLang="sk-SK" sz="1600" dirty="0">
                <a:latin typeface="+mn-lt"/>
                <a:cs typeface="Calibri" pitchFamily="34" charset="0"/>
              </a:rPr>
              <a:t>, známa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predovšetkým z </a:t>
            </a:r>
            <a:r>
              <a:rPr lang="sk-SK" altLang="sk-SK" sz="1600" dirty="0" err="1" smtClean="0">
                <a:latin typeface="+mn-lt"/>
                <a:cs typeface="Calibri" pitchFamily="34" charset="0"/>
              </a:rPr>
              <a:t>fotogrammetrie</a:t>
            </a:r>
            <a:endParaRPr lang="sk-SK" altLang="sk-SK" sz="1600" dirty="0" smtClean="0">
              <a:latin typeface="+mn-lt"/>
              <a:cs typeface="Calibri" pitchFamily="34" charset="0"/>
            </a:endParaRP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 smtClean="0">
                <a:latin typeface="+mn-lt"/>
                <a:cs typeface="Calibri" pitchFamily="34" charset="0"/>
              </a:rPr>
              <a:t>Splajnová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 – zložitá </a:t>
            </a:r>
            <a:r>
              <a:rPr lang="sk-SK" altLang="sk-SK" sz="1600" dirty="0" err="1" smtClean="0">
                <a:latin typeface="+mn-lt"/>
                <a:cs typeface="Calibri" pitchFamily="34" charset="0"/>
              </a:rPr>
              <a:t>polynomická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 transformácia, vhodná pre veľmi deformované mapy s rôznymi chybami v rámci mapy, historické mapy</a:t>
            </a:r>
            <a:endParaRPr lang="sk-SK" altLang="sk-SK" sz="1600" dirty="0">
              <a:latin typeface="+mn-lt"/>
              <a:cs typeface="Calibri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7504" y="5147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C00000"/>
                </a:solidFill>
                <a:latin typeface="+mj-lt"/>
                <a:cs typeface="Calibri" pitchFamily="34" charset="0"/>
              </a:rPr>
              <a:t>Transformácie obrazu pri </a:t>
            </a:r>
            <a:r>
              <a:rPr lang="sk-SK" altLang="sk-SK" sz="3200" b="1" dirty="0" err="1">
                <a:solidFill>
                  <a:srgbClr val="C00000"/>
                </a:solidFill>
                <a:latin typeface="+mj-lt"/>
                <a:cs typeface="Calibri" pitchFamily="34" charset="0"/>
              </a:rPr>
              <a:t>georeferencovaní</a:t>
            </a:r>
            <a:endParaRPr lang="sk-SK" altLang="sk-SK" sz="3200" b="1" dirty="0">
              <a:solidFill>
                <a:srgbClr val="C00000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20482" name="Picture 2" descr="http://old.gis.zcu.cz/studium/ugi/referaty/05/GeometrickeTransformace/resources/obraz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78" y="2481751"/>
            <a:ext cx="3591734" cy="15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old.gis.zcu.cz/studium/ugi/referaty/05/GeometrickeTransformace/resources/obra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17223"/>
            <a:ext cx="3334012" cy="147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652120" y="699542"/>
            <a:ext cx="203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/>
              <a:t>Helmertova</a:t>
            </a:r>
            <a:r>
              <a:rPr lang="sk-SK" sz="1400" dirty="0" smtClean="0"/>
              <a:t> (konformná)</a:t>
            </a:r>
            <a:endParaRPr lang="sk-SK" sz="1400" dirty="0"/>
          </a:p>
        </p:txBody>
      </p:sp>
      <p:sp>
        <p:nvSpPr>
          <p:cNvPr id="9" name="BlokTextu 8"/>
          <p:cNvSpPr txBox="1"/>
          <p:nvPr/>
        </p:nvSpPr>
        <p:spPr>
          <a:xfrm>
            <a:off x="5652120" y="2211710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/>
              <a:t>Afinná</a:t>
            </a:r>
            <a:r>
              <a:rPr lang="sk-SK" sz="1400" dirty="0" smtClean="0"/>
              <a:t> (</a:t>
            </a:r>
            <a:r>
              <a:rPr lang="sk-SK" sz="1400" dirty="0" err="1" smtClean="0"/>
              <a:t>polynom</a:t>
            </a:r>
            <a:r>
              <a:rPr lang="sk-SK" sz="1400" dirty="0" smtClean="0"/>
              <a:t>. 1. rádu)</a:t>
            </a:r>
            <a:endParaRPr lang="sk-SK" sz="1400" dirty="0"/>
          </a:p>
        </p:txBody>
      </p:sp>
      <p:pic>
        <p:nvPicPr>
          <p:cNvPr id="20486" name="Picture 6" descr="http://old.gis.zcu.cz/studium/ugi/referaty/05/GeometrickeTransformace/resources/kolinear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77" y="3795886"/>
            <a:ext cx="233441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/>
          <p:cNvSpPr txBox="1"/>
          <p:nvPr/>
        </p:nvSpPr>
        <p:spPr>
          <a:xfrm>
            <a:off x="6444208" y="3867894"/>
            <a:ext cx="1056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/>
              <a:t>Projektívna</a:t>
            </a:r>
            <a:r>
              <a:rPr lang="sk-SK" sz="1400" dirty="0" smtClean="0"/>
              <a:t> 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7774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old.gis.zcu.cz/studium/ugi/referaty/05/GeometrickeTransformace/resources/polyno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7774"/>
            <a:ext cx="3744416" cy="14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BlokTextu 4"/>
          <p:cNvSpPr txBox="1">
            <a:spLocks noChangeArrowheads="1"/>
          </p:cNvSpPr>
          <p:nvPr/>
        </p:nvSpPr>
        <p:spPr bwMode="auto">
          <a:xfrm>
            <a:off x="251520" y="3579862"/>
            <a:ext cx="47525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dirty="0">
                <a:latin typeface="+mn-lt"/>
                <a:cs typeface="Calibri" pitchFamily="34" charset="0"/>
              </a:rPr>
              <a:t>Minimálny </a:t>
            </a:r>
            <a:r>
              <a:rPr lang="sk-SK" altLang="sk-SK" dirty="0" smtClean="0">
                <a:latin typeface="+mn-lt"/>
                <a:cs typeface="Calibri" pitchFamily="34" charset="0"/>
              </a:rPr>
              <a:t>počet </a:t>
            </a:r>
            <a:r>
              <a:rPr lang="sk-SK" altLang="sk-SK" dirty="0">
                <a:latin typeface="+mn-lt"/>
                <a:cs typeface="Calibri" pitchFamily="34" charset="0"/>
              </a:rPr>
              <a:t>identických bodov (N</a:t>
            </a:r>
            <a:r>
              <a:rPr lang="sk-SK" altLang="sk-SK" dirty="0" smtClean="0">
                <a:latin typeface="+mn-lt"/>
                <a:cs typeface="Calibri" pitchFamily="34" charset="0"/>
              </a:rPr>
              <a:t>)</a:t>
            </a:r>
          </a:p>
          <a:p>
            <a:pPr eaLnBrk="1" hangingPunct="1"/>
            <a:r>
              <a:rPr lang="sk-SK" altLang="sk-SK" dirty="0" smtClean="0">
                <a:latin typeface="+mn-lt"/>
                <a:cs typeface="Calibri" pitchFamily="34" charset="0"/>
              </a:rPr>
              <a:t>podľa </a:t>
            </a:r>
            <a:r>
              <a:rPr lang="sk-SK" altLang="sk-SK" dirty="0">
                <a:latin typeface="+mn-lt"/>
                <a:cs typeface="Calibri" pitchFamily="34" charset="0"/>
              </a:rPr>
              <a:t>stupňa polynómu (n</a:t>
            </a:r>
            <a:r>
              <a:rPr lang="sk-SK" altLang="sk-SK" dirty="0" smtClean="0">
                <a:latin typeface="+mn-lt"/>
                <a:cs typeface="Calibri" pitchFamily="34" charset="0"/>
              </a:rPr>
              <a:t>):</a:t>
            </a:r>
          </a:p>
          <a:p>
            <a:pPr eaLnBrk="1" hangingPunct="1"/>
            <a:endParaRPr lang="sk-SK" altLang="sk-SK" dirty="0" smtClean="0">
              <a:latin typeface="+mn-lt"/>
              <a:cs typeface="Calibri" pitchFamily="34" charset="0"/>
            </a:endParaRPr>
          </a:p>
          <a:p>
            <a:pPr eaLnBrk="1" hangingPunct="1"/>
            <a:endParaRPr lang="sk-SK" altLang="sk-SK" dirty="0" smtClean="0">
              <a:latin typeface="+mn-lt"/>
              <a:cs typeface="Calibri" pitchFamily="34" charset="0"/>
            </a:endParaRPr>
          </a:p>
          <a:p>
            <a:pPr eaLnBrk="1" hangingPunct="1"/>
            <a:r>
              <a:rPr lang="sk-SK" altLang="sk-SK" dirty="0" smtClean="0">
                <a:latin typeface="+mn-lt"/>
                <a:cs typeface="Calibri" pitchFamily="34" charset="0"/>
              </a:rPr>
              <a:t>Pre </a:t>
            </a:r>
            <a:r>
              <a:rPr lang="sk-SK" altLang="sk-SK" dirty="0" err="1" smtClean="0">
                <a:latin typeface="+mn-lt"/>
                <a:cs typeface="Calibri" pitchFamily="34" charset="0"/>
              </a:rPr>
              <a:t>polynom</a:t>
            </a:r>
            <a:r>
              <a:rPr lang="sk-SK" altLang="sk-SK" dirty="0" smtClean="0">
                <a:latin typeface="+mn-lt"/>
                <a:cs typeface="Calibri" pitchFamily="34" charset="0"/>
              </a:rPr>
              <a:t>. </a:t>
            </a:r>
            <a:r>
              <a:rPr lang="sk-SK" altLang="sk-SK" dirty="0" err="1">
                <a:latin typeface="+mn-lt"/>
                <a:cs typeface="Calibri" pitchFamily="34" charset="0"/>
              </a:rPr>
              <a:t>t</a:t>
            </a:r>
            <a:r>
              <a:rPr lang="sk-SK" altLang="sk-SK" dirty="0" err="1" smtClean="0">
                <a:latin typeface="+mn-lt"/>
                <a:cs typeface="Calibri" pitchFamily="34" charset="0"/>
              </a:rPr>
              <a:t>rans</a:t>
            </a:r>
            <a:r>
              <a:rPr lang="sk-SK" altLang="sk-SK" dirty="0" smtClean="0">
                <a:latin typeface="+mn-lt"/>
                <a:cs typeface="Calibri" pitchFamily="34" charset="0"/>
              </a:rPr>
              <a:t>. 1. rádu minimálne 3 body</a:t>
            </a:r>
            <a:endParaRPr lang="sk-SK" altLang="sk-SK" dirty="0">
              <a:latin typeface="+mn-lt"/>
              <a:cs typeface="Calibri" pitchFamily="34" charset="0"/>
            </a:endParaRPr>
          </a:p>
        </p:txBody>
      </p:sp>
      <p:sp>
        <p:nvSpPr>
          <p:cNvPr id="40962" name="Obdĺžnik 1"/>
          <p:cNvSpPr>
            <a:spLocks noChangeArrowheads="1"/>
          </p:cNvSpPr>
          <p:nvPr/>
        </p:nvSpPr>
        <p:spPr bwMode="auto">
          <a:xfrm>
            <a:off x="35495" y="1044481"/>
            <a:ext cx="55625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 smtClean="0">
                <a:latin typeface="+mn-lt"/>
                <a:cs typeface="Calibri" pitchFamily="34" charset="0"/>
              </a:rPr>
              <a:t>Polynomická</a:t>
            </a:r>
            <a:r>
              <a:rPr lang="sk-SK" altLang="sk-SK" sz="1600" b="1" dirty="0" smtClean="0">
                <a:latin typeface="+mn-lt"/>
                <a:cs typeface="Calibri" pitchFamily="34" charset="0"/>
              </a:rPr>
              <a:t> 1. rádu/stupňa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– </a:t>
            </a:r>
            <a:r>
              <a:rPr lang="sk-SK" altLang="sk-SK" sz="1600" b="1" dirty="0" err="1" smtClean="0">
                <a:latin typeface="+mn-lt"/>
                <a:cs typeface="Calibri" pitchFamily="34" charset="0"/>
              </a:rPr>
              <a:t>afinná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: posun, rotácia, zmena </a:t>
            </a:r>
            <a:r>
              <a:rPr lang="sk-SK" altLang="sk-SK" sz="1600" dirty="0">
                <a:latin typeface="+mn-lt"/>
                <a:cs typeface="Calibri" pitchFamily="34" charset="0"/>
              </a:rPr>
              <a:t>mierky </a:t>
            </a:r>
            <a:r>
              <a:rPr lang="sk-SK" altLang="sk-SK" sz="1600" u="sng" dirty="0" smtClean="0">
                <a:latin typeface="+mn-lt"/>
                <a:cs typeface="Calibri" pitchFamily="34" charset="0"/>
              </a:rPr>
              <a:t>rôzne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v </a:t>
            </a:r>
            <a:r>
              <a:rPr lang="sk-SK" altLang="sk-SK" sz="1600" dirty="0">
                <a:latin typeface="+mn-lt"/>
                <a:cs typeface="Calibri" pitchFamily="34" charset="0"/>
              </a:rPr>
              <a:t>smere osi x a y (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šikmá deformácia), vhodná pre obrazy s minimálnymi deformáciami (nepokrčený papier)</a:t>
            </a: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 smtClean="0">
                <a:latin typeface="+mn-lt"/>
                <a:cs typeface="Calibri" pitchFamily="34" charset="0"/>
              </a:rPr>
              <a:t>Polynomická</a:t>
            </a:r>
            <a:r>
              <a:rPr lang="sk-SK" altLang="sk-SK" sz="1600" b="1" dirty="0" smtClean="0">
                <a:latin typeface="+mn-lt"/>
                <a:cs typeface="Calibri" pitchFamily="34" charset="0"/>
              </a:rPr>
              <a:t> </a:t>
            </a:r>
            <a:r>
              <a:rPr lang="sk-SK" altLang="sk-SK" sz="1600" b="1" dirty="0">
                <a:latin typeface="+mn-lt"/>
                <a:cs typeface="Calibri" pitchFamily="34" charset="0"/>
              </a:rPr>
              <a:t>2. rádu </a:t>
            </a:r>
            <a:r>
              <a:rPr lang="sk-SK" altLang="sk-SK" sz="1600" dirty="0">
                <a:latin typeface="+mn-lt"/>
                <a:cs typeface="Calibri" pitchFamily="34" charset="0"/>
              </a:rPr>
              <a:t>- posun, rotácia, zmena mierky, deformácia v rôznych smeroch rôznej veľkosti, vhodná ak je vstupný obraz deformovaný v dôsledku pokrčenia papiera</a:t>
            </a:r>
          </a:p>
          <a:p>
            <a:pPr marL="266700" lvl="2" indent="-174625" eaLnBrk="1" hangingPunct="1">
              <a:buFont typeface="Arial" charset="0"/>
              <a:buChar char="•"/>
            </a:pPr>
            <a:r>
              <a:rPr lang="sk-SK" altLang="sk-SK" sz="1600" b="1" dirty="0" err="1">
                <a:latin typeface="+mn-lt"/>
                <a:cs typeface="Calibri" pitchFamily="34" charset="0"/>
              </a:rPr>
              <a:t>Polynomická</a:t>
            </a:r>
            <a:r>
              <a:rPr lang="sk-SK" altLang="sk-SK" sz="1600" b="1" dirty="0">
                <a:latin typeface="+mn-lt"/>
                <a:cs typeface="Calibri" pitchFamily="34" charset="0"/>
              </a:rPr>
              <a:t> 3. rádu - </a:t>
            </a:r>
            <a:r>
              <a:rPr lang="sk-SK" altLang="sk-SK" sz="1600" dirty="0">
                <a:latin typeface="+mn-lt"/>
                <a:cs typeface="Calibri" pitchFamily="34" charset="0"/>
              </a:rPr>
              <a:t>posun, rotácia, zmena mierky, deformácia v rôznych smeroch rôznej veľkosti, vhodná ak je vstupný obraz deformovaný v dôsledku pokrčenia </a:t>
            </a:r>
            <a:r>
              <a:rPr lang="sk-SK" altLang="sk-SK" sz="1600" dirty="0" smtClean="0">
                <a:latin typeface="+mn-lt"/>
                <a:cs typeface="Calibri" pitchFamily="34" charset="0"/>
              </a:rPr>
              <a:t>papiera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9902"/>
            <a:ext cx="1797050" cy="64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2385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chemeClr val="tx2"/>
                </a:solidFill>
                <a:latin typeface="+mj-lt"/>
                <a:cs typeface="Calibri" pitchFamily="34" charset="0"/>
              </a:rPr>
              <a:t>Transformácie obrazu pri </a:t>
            </a:r>
            <a:r>
              <a:rPr lang="sk-SK" altLang="sk-SK" sz="3200" b="1" dirty="0" err="1">
                <a:solidFill>
                  <a:schemeClr val="tx2"/>
                </a:solidFill>
                <a:latin typeface="+mj-lt"/>
                <a:cs typeface="Calibri" pitchFamily="34" charset="0"/>
              </a:rPr>
              <a:t>georeferencovaní</a:t>
            </a:r>
            <a:endParaRPr lang="sk-SK" altLang="sk-SK" sz="3200" b="1" dirty="0">
              <a:solidFill>
                <a:schemeClr val="tx2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20482" name="Picture 2" descr="http://old.gis.zcu.cz/studium/ugi/referaty/05/GeometrickeTransformace/resources/obraz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51" y="1113599"/>
            <a:ext cx="3591734" cy="15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5673593" y="843558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err="1" smtClean="0"/>
              <a:t>Afinná</a:t>
            </a:r>
            <a:r>
              <a:rPr lang="sk-SK" sz="1400" dirty="0" smtClean="0"/>
              <a:t> (</a:t>
            </a:r>
            <a:r>
              <a:rPr lang="sk-SK" sz="1400" dirty="0" err="1" smtClean="0"/>
              <a:t>polynom</a:t>
            </a:r>
            <a:r>
              <a:rPr lang="sk-SK" sz="1400" dirty="0" smtClean="0"/>
              <a:t>. 1. rádu)</a:t>
            </a:r>
            <a:endParaRPr lang="sk-SK" sz="1400" dirty="0"/>
          </a:p>
        </p:txBody>
      </p:sp>
      <p:cxnSp>
        <p:nvCxnSpPr>
          <p:cNvPr id="4" name="Rovná spojovacia šípka 3"/>
          <p:cNvCxnSpPr/>
          <p:nvPr/>
        </p:nvCxnSpPr>
        <p:spPr>
          <a:xfrm>
            <a:off x="5364088" y="2663503"/>
            <a:ext cx="233948" cy="3402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>
            <a:off x="5319122" y="3579959"/>
            <a:ext cx="233948" cy="3402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oreferencing tool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3638"/>
            <a:ext cx="4884415" cy="30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Súradnicové priradenie (</a:t>
            </a:r>
            <a:r>
              <a:rPr lang="sk-SK" altLang="sk-SK" sz="3200" b="1" dirty="0" err="1" smtClean="0">
                <a:solidFill>
                  <a:srgbClr val="C00000"/>
                </a:solidFill>
                <a:cs typeface="Calibri" pitchFamily="34" charset="0"/>
              </a:rPr>
              <a:t>georeferencovanie</a:t>
            </a:r>
            <a:r>
              <a:rPr lang="sk-SK" altLang="sk-SK" sz="3200" b="1" dirty="0" smtClean="0">
                <a:solidFill>
                  <a:srgbClr val="C00000"/>
                </a:solidFill>
                <a:cs typeface="Calibri" pitchFamily="34" charset="0"/>
              </a:rPr>
              <a:t>)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395536" y="1063229"/>
            <a:ext cx="186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Prostredie </a:t>
            </a:r>
            <a:r>
              <a:rPr lang="sk-SK" dirty="0" err="1" smtClean="0"/>
              <a:t>ArcGIS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995936" y="3905579"/>
            <a:ext cx="40618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dirty="0" smtClean="0"/>
              <a:t>Rôzne typy súradnicových transformácií</a:t>
            </a:r>
            <a:endParaRPr lang="sk-SK" dirty="0"/>
          </a:p>
        </p:txBody>
      </p:sp>
      <p:cxnSp>
        <p:nvCxnSpPr>
          <p:cNvPr id="6" name="Rovná spojovacia šípka 5"/>
          <p:cNvCxnSpPr/>
          <p:nvPr/>
        </p:nvCxnSpPr>
        <p:spPr>
          <a:xfrm flipH="1" flipV="1">
            <a:off x="4067944" y="3651870"/>
            <a:ext cx="216024" cy="2537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 flipV="1">
            <a:off x="4716016" y="2571750"/>
            <a:ext cx="72008" cy="13338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H="1" flipV="1">
            <a:off x="3779912" y="2724151"/>
            <a:ext cx="720080" cy="11814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4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266700" y="2768769"/>
            <a:ext cx="468153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sk-SK" sz="1400" dirty="0">
                <a:latin typeface="+mn-lt"/>
                <a:cs typeface="Calibri" pitchFamily="34" charset="0"/>
              </a:rPr>
              <a:t>x1 = calculated x-coordinate of the pixel on the map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y1 = calculated y-coordinate of the pixel on the map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x = column number of a pixel in the image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y = row number of a pixel in the image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A = x-scale; dimension of a pixel in map units in x direction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B, D = rotation terms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C, F = translation terms; </a:t>
            </a:r>
            <a:r>
              <a:rPr lang="en-GB" altLang="sk-SK" sz="1400" dirty="0" err="1">
                <a:latin typeface="+mn-lt"/>
                <a:cs typeface="Calibri" pitchFamily="34" charset="0"/>
              </a:rPr>
              <a:t>x,y</a:t>
            </a:r>
            <a:r>
              <a:rPr lang="en-GB" altLang="sk-SK" sz="1400" dirty="0">
                <a:latin typeface="+mn-lt"/>
                <a:cs typeface="Calibri" pitchFamily="34" charset="0"/>
              </a:rPr>
              <a:t> map coordinates of the </a:t>
            </a:r>
            <a:r>
              <a:rPr lang="en-GB" altLang="sk-SK" sz="1400" dirty="0" err="1">
                <a:latin typeface="+mn-lt"/>
                <a:cs typeface="Calibri" pitchFamily="34" charset="0"/>
              </a:rPr>
              <a:t>center</a:t>
            </a:r>
            <a:r>
              <a:rPr lang="en-GB" altLang="sk-SK" sz="1400" dirty="0">
                <a:latin typeface="+mn-lt"/>
                <a:cs typeface="Calibri" pitchFamily="34" charset="0"/>
              </a:rPr>
              <a:t> of the </a:t>
            </a:r>
            <a:r>
              <a:rPr lang="sk-SK" altLang="sk-SK" sz="1400" dirty="0" err="1">
                <a:latin typeface="+mn-lt"/>
                <a:cs typeface="Calibri" pitchFamily="34" charset="0"/>
              </a:rPr>
              <a:t>lower</a:t>
            </a:r>
            <a:r>
              <a:rPr lang="sk-SK" altLang="sk-SK" sz="1400" dirty="0">
                <a:latin typeface="+mn-lt"/>
                <a:cs typeface="Calibri" pitchFamily="34" charset="0"/>
              </a:rPr>
              <a:t> </a:t>
            </a:r>
            <a:r>
              <a:rPr lang="en-GB" altLang="sk-SK" sz="1400" dirty="0">
                <a:latin typeface="+mn-lt"/>
                <a:cs typeface="Calibri" pitchFamily="34" charset="0"/>
              </a:rPr>
              <a:t>left pixel </a:t>
            </a:r>
            <a:endParaRPr lang="sk-SK" altLang="sk-SK" sz="1400" dirty="0">
              <a:latin typeface="+mn-lt"/>
              <a:cs typeface="Calibri" pitchFamily="34" charset="0"/>
            </a:endParaRPr>
          </a:p>
          <a:p>
            <a:r>
              <a:rPr lang="en-GB" altLang="sk-SK" sz="1400" dirty="0">
                <a:latin typeface="+mn-lt"/>
                <a:cs typeface="Calibri" pitchFamily="34" charset="0"/>
              </a:rPr>
              <a:t>E = negative of y-scale; dimension of a pixel in map units in y direction 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382588" y="2168635"/>
            <a:ext cx="1529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sk-SK" sz="1600">
                <a:latin typeface="Calibri" pitchFamily="34" charset="0"/>
                <a:cs typeface="Calibri" pitchFamily="34" charset="0"/>
              </a:rPr>
              <a:t>x1 = Ax + By + C </a:t>
            </a:r>
            <a:endParaRPr lang="sk-SK" altLang="sk-SK" sz="1600">
              <a:latin typeface="Calibri" pitchFamily="34" charset="0"/>
              <a:cs typeface="Calibri" pitchFamily="34" charset="0"/>
            </a:endParaRPr>
          </a:p>
          <a:p>
            <a:r>
              <a:rPr lang="en-GB" altLang="sk-SK" sz="1600">
                <a:latin typeface="Calibri" pitchFamily="34" charset="0"/>
                <a:cs typeface="Calibri" pitchFamily="34" charset="0"/>
              </a:rPr>
              <a:t>y1 = Dx + Ey + F </a:t>
            </a:r>
          </a:p>
        </p:txBody>
      </p:sp>
      <p:sp>
        <p:nvSpPr>
          <p:cNvPr id="41988" name="Obdĺžnik 3"/>
          <p:cNvSpPr>
            <a:spLocks noChangeArrowheads="1"/>
          </p:cNvSpPr>
          <p:nvPr/>
        </p:nvSpPr>
        <p:spPr bwMode="auto">
          <a:xfrm>
            <a:off x="4959351" y="2842022"/>
            <a:ext cx="35290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600">
                <a:latin typeface="Calibri" pitchFamily="34" charset="0"/>
                <a:cs typeface="Calibri" pitchFamily="34" charset="0"/>
              </a:rPr>
              <a:t>1.000000000000000  		= A                 </a:t>
            </a:r>
          </a:p>
          <a:p>
            <a:pPr eaLnBrk="1" hangingPunct="1"/>
            <a:r>
              <a:rPr lang="sk-SK" altLang="sk-SK" sz="1600">
                <a:latin typeface="Calibri" pitchFamily="34" charset="0"/>
                <a:cs typeface="Calibri" pitchFamily="34" charset="0"/>
              </a:rPr>
              <a:t>0.000000000000000        	= D            </a:t>
            </a:r>
          </a:p>
          <a:p>
            <a:pPr eaLnBrk="1" hangingPunct="1"/>
            <a:r>
              <a:rPr lang="sk-SK" altLang="sk-SK" sz="1600">
                <a:latin typeface="Calibri" pitchFamily="34" charset="0"/>
                <a:cs typeface="Calibri" pitchFamily="34" charset="0"/>
              </a:rPr>
              <a:t>0.000000000000000              	= B     </a:t>
            </a:r>
          </a:p>
          <a:p>
            <a:pPr eaLnBrk="1" hangingPunct="1"/>
            <a:r>
              <a:rPr lang="sk-SK" altLang="sk-SK" sz="1600">
                <a:latin typeface="Calibri" pitchFamily="34" charset="0"/>
                <a:cs typeface="Calibri" pitchFamily="34" charset="0"/>
              </a:rPr>
              <a:t>-1.000000000000000              	= E</a:t>
            </a:r>
          </a:p>
          <a:p>
            <a:pPr eaLnBrk="1" hangingPunct="1"/>
            <a:r>
              <a:rPr lang="sk-SK" altLang="sk-SK" sz="1600">
                <a:latin typeface="Calibri" pitchFamily="34" charset="0"/>
                <a:cs typeface="Calibri" pitchFamily="34" charset="0"/>
              </a:rPr>
              <a:t>-297999.500000000000000        	=C     </a:t>
            </a:r>
          </a:p>
          <a:p>
            <a:pPr eaLnBrk="1" hangingPunct="1"/>
            <a:r>
              <a:rPr lang="sk-SK" altLang="sk-SK" sz="1600">
                <a:latin typeface="Calibri" pitchFamily="34" charset="0"/>
                <a:cs typeface="Calibri" pitchFamily="34" charset="0"/>
              </a:rPr>
              <a:t>-1250000.500000000000000  	=F</a:t>
            </a:r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179388" y="302419"/>
          <a:ext cx="4679950" cy="16535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3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sk-SK" sz="1100" b="0" dirty="0">
                          <a:latin typeface="Calibri" pitchFamily="34" charset="0"/>
                          <a:cs typeface="Calibri" pitchFamily="34" charset="0"/>
                        </a:rPr>
                        <a:t>Raster </a:t>
                      </a:r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data</a:t>
                      </a:r>
                      <a:r>
                        <a:rPr lang="sk-SK" sz="1100" b="0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file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>
                          <a:latin typeface="Calibri" pitchFamily="34" charset="0"/>
                          <a:cs typeface="Calibri" pitchFamily="34" charset="0"/>
                        </a:rPr>
                        <a:t>World files</a:t>
                      </a: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image.tif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image.tfw</a:t>
                      </a:r>
                      <a:r>
                        <a:rPr lang="sk-SK" sz="1100" b="0" dirty="0">
                          <a:latin typeface="Calibri" pitchFamily="34" charset="0"/>
                          <a:cs typeface="Calibri" pitchFamily="34" charset="0"/>
                        </a:rPr>
                        <a:t> or </a:t>
                      </a:r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image.tifw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sk-SK" sz="1100" b="0" dirty="0" err="1" smtClean="0">
                          <a:latin typeface="Calibri" pitchFamily="34" charset="0"/>
                          <a:cs typeface="Calibri" pitchFamily="34" charset="0"/>
                        </a:rPr>
                        <a:t>image.png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 err="1" smtClean="0">
                          <a:latin typeface="Calibri" pitchFamily="34" charset="0"/>
                          <a:cs typeface="Calibri" pitchFamily="34" charset="0"/>
                        </a:rPr>
                        <a:t>image.pgw</a:t>
                      </a:r>
                      <a:r>
                        <a:rPr lang="sk-SK" sz="1100" b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sk-SK" sz="1100" b="0" dirty="0">
                          <a:latin typeface="Calibri" pitchFamily="34" charset="0"/>
                          <a:cs typeface="Calibri" pitchFamily="34" charset="0"/>
                        </a:rPr>
                        <a:t>or </a:t>
                      </a:r>
                      <a:r>
                        <a:rPr lang="sk-SK" sz="1100" b="0" dirty="0" err="1" smtClean="0">
                          <a:latin typeface="Calibri" pitchFamily="34" charset="0"/>
                          <a:cs typeface="Calibri" pitchFamily="34" charset="0"/>
                        </a:rPr>
                        <a:t>image.pngw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sk-SK" sz="1100" b="0" dirty="0" err="1" smtClean="0">
                          <a:latin typeface="Calibri" pitchFamily="34" charset="0"/>
                          <a:cs typeface="Calibri" pitchFamily="34" charset="0"/>
                        </a:rPr>
                        <a:t>image.bil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image.blw</a:t>
                      </a:r>
                      <a:r>
                        <a:rPr lang="sk-SK" sz="1100" b="0" dirty="0">
                          <a:latin typeface="Calibri" pitchFamily="34" charset="0"/>
                          <a:cs typeface="Calibri" pitchFamily="34" charset="0"/>
                        </a:rPr>
                        <a:t> or </a:t>
                      </a:r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image.bilw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sk-SK" sz="1100" b="0">
                          <a:latin typeface="Calibri" pitchFamily="34" charset="0"/>
                          <a:cs typeface="Calibri" pitchFamily="34" charset="0"/>
                        </a:rPr>
                        <a:t>image.jpg</a:t>
                      </a: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image.jgw</a:t>
                      </a:r>
                      <a:r>
                        <a:rPr lang="sk-SK" sz="1100" b="0" dirty="0">
                          <a:latin typeface="Calibri" pitchFamily="34" charset="0"/>
                          <a:cs typeface="Calibri" pitchFamily="34" charset="0"/>
                        </a:rPr>
                        <a:t> or </a:t>
                      </a:r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image.jpgw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sk-SK" sz="1100" b="0">
                          <a:latin typeface="Calibri" pitchFamily="34" charset="0"/>
                          <a:cs typeface="Calibri" pitchFamily="34" charset="0"/>
                        </a:rPr>
                        <a:t>image.raster</a:t>
                      </a: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>
                          <a:latin typeface="Calibri" pitchFamily="34" charset="0"/>
                          <a:cs typeface="Calibri" pitchFamily="34" charset="0"/>
                        </a:rPr>
                        <a:t>image.rasterw</a:t>
                      </a: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sk-SK" sz="1100" b="0">
                          <a:latin typeface="Calibri" pitchFamily="34" charset="0"/>
                          <a:cs typeface="Calibri" pitchFamily="34" charset="0"/>
                        </a:rPr>
                        <a:t>image.bt</a:t>
                      </a:r>
                    </a:p>
                  </a:txBody>
                  <a:tcPr marL="91429" marR="91429" marT="34290" marB="34290"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 err="1">
                          <a:latin typeface="Calibri" pitchFamily="34" charset="0"/>
                          <a:cs typeface="Calibri" pitchFamily="34" charset="0"/>
                        </a:rPr>
                        <a:t>image.btw</a:t>
                      </a:r>
                      <a:endParaRPr lang="sk-SK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9" marR="91429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dĺžnik 5"/>
          <p:cNvSpPr/>
          <p:nvPr/>
        </p:nvSpPr>
        <p:spPr>
          <a:xfrm>
            <a:off x="4875213" y="2731294"/>
            <a:ext cx="2736850" cy="13977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42005" name="BlokTextu 6"/>
          <p:cNvSpPr txBox="1">
            <a:spLocks noChangeArrowheads="1"/>
          </p:cNvSpPr>
          <p:nvPr/>
        </p:nvSpPr>
        <p:spPr bwMode="auto">
          <a:xfrm>
            <a:off x="4838701" y="2446735"/>
            <a:ext cx="2811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>
                <a:latin typeface="Calibri" pitchFamily="34" charset="0"/>
                <a:cs typeface="Calibri" pitchFamily="34" charset="0"/>
              </a:rPr>
              <a:t>Hlavička v súbore world file:</a:t>
            </a:r>
          </a:p>
        </p:txBody>
      </p:sp>
      <p:pic>
        <p:nvPicPr>
          <p:cNvPr id="420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4" y="250031"/>
            <a:ext cx="2655887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9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200" dirty="0" smtClean="0">
                <a:solidFill>
                  <a:srgbClr val="C00000"/>
                </a:solidFill>
              </a:rPr>
              <a:t>Odporúčanie pre použitie geometrických transformácií obrazu pri </a:t>
            </a:r>
            <a:r>
              <a:rPr lang="sk-SK" sz="3200" dirty="0" err="1" smtClean="0">
                <a:solidFill>
                  <a:srgbClr val="C00000"/>
                </a:solidFill>
              </a:rPr>
              <a:t>georeferencovaní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err="1" smtClean="0"/>
              <a:t>Afinnú</a:t>
            </a:r>
            <a:r>
              <a:rPr lang="sk-SK" sz="1800" dirty="0" smtClean="0"/>
              <a:t> transformáciu možno odporučiť ako prvú voľbu pri </a:t>
            </a:r>
            <a:r>
              <a:rPr lang="sk-SK" sz="1800" dirty="0" err="1" smtClean="0"/>
              <a:t>georeferencovaní</a:t>
            </a:r>
            <a:r>
              <a:rPr lang="sk-SK" sz="1800" dirty="0" smtClean="0"/>
              <a:t> skenovaných máp,</a:t>
            </a:r>
          </a:p>
          <a:p>
            <a:r>
              <a:rPr lang="sk-SK" sz="1800" dirty="0"/>
              <a:t>n</a:t>
            </a:r>
            <a:r>
              <a:rPr lang="sk-SK" sz="1800" dirty="0" smtClean="0"/>
              <a:t>ajmenej pravdepodobne prenáša užívateľskú chybu alebo dôsledky lokálnej deformácie papierovej </a:t>
            </a:r>
            <a:r>
              <a:rPr lang="sk-SK" sz="1800" dirty="0" err="1" smtClean="0"/>
              <a:t>oskenovanej</a:t>
            </a:r>
            <a:r>
              <a:rPr lang="sk-SK" sz="1800" dirty="0" smtClean="0"/>
              <a:t> mapy do transformovaného rastra.</a:t>
            </a:r>
          </a:p>
          <a:p>
            <a:r>
              <a:rPr lang="sk-SK" sz="1800" dirty="0"/>
              <a:t>T</a:t>
            </a:r>
            <a:r>
              <a:rPr lang="sk-SK" sz="1800" dirty="0" smtClean="0"/>
              <a:t>aktiež v prípade </a:t>
            </a:r>
            <a:r>
              <a:rPr lang="sk-SK" sz="1800" dirty="0" err="1" smtClean="0"/>
              <a:t>georeferencovania</a:t>
            </a:r>
            <a:r>
              <a:rPr lang="sk-SK" sz="1800" dirty="0" smtClean="0"/>
              <a:t> máp dodaných ako digitálne obrazy (napr. </a:t>
            </a:r>
            <a:r>
              <a:rPr lang="sk-SK" sz="1800" dirty="0" err="1" smtClean="0"/>
              <a:t>print</a:t>
            </a:r>
            <a:r>
              <a:rPr lang="sk-SK" sz="1800" dirty="0" smtClean="0"/>
              <a:t> </a:t>
            </a:r>
            <a:r>
              <a:rPr lang="sk-SK" sz="1800" dirty="0" err="1" smtClean="0"/>
              <a:t>screen</a:t>
            </a:r>
            <a:r>
              <a:rPr lang="sk-SK" sz="1800" dirty="0" smtClean="0"/>
              <a:t> </a:t>
            </a:r>
            <a:r>
              <a:rPr lang="sk-SK" sz="1800" dirty="0" err="1" smtClean="0"/>
              <a:t>Google</a:t>
            </a:r>
            <a:r>
              <a:rPr lang="sk-SK" sz="1800" dirty="0" smtClean="0"/>
              <a:t> </a:t>
            </a:r>
            <a:r>
              <a:rPr lang="sk-SK" sz="1800" dirty="0" err="1" smtClean="0"/>
              <a:t>Maps</a:t>
            </a:r>
            <a:r>
              <a:rPr lang="sk-SK" sz="1800" dirty="0" smtClean="0"/>
              <a:t>),</a:t>
            </a:r>
          </a:p>
          <a:p>
            <a:r>
              <a:rPr lang="sk-SK" sz="1800" dirty="0" smtClean="0"/>
              <a:t>kontrolné </a:t>
            </a:r>
            <a:r>
              <a:rPr lang="sk-SK" sz="1800" dirty="0"/>
              <a:t>body umiestniť blízko okrajov transformovaného obrazu a tiež v jeho </a:t>
            </a:r>
            <a:r>
              <a:rPr lang="sk-SK" sz="1800" dirty="0" smtClean="0"/>
              <a:t>strede,</a:t>
            </a:r>
            <a:endParaRPr lang="sk-SK" sz="1800" dirty="0"/>
          </a:p>
          <a:p>
            <a:r>
              <a:rPr lang="sk-SK" sz="1800" dirty="0"/>
              <a:t>pri použití </a:t>
            </a:r>
            <a:r>
              <a:rPr lang="sk-SK" sz="1800" dirty="0" err="1"/>
              <a:t>afinnej</a:t>
            </a:r>
            <a:r>
              <a:rPr lang="sk-SK" sz="1800" dirty="0"/>
              <a:t> transformácie zväčša postačuje </a:t>
            </a:r>
            <a:r>
              <a:rPr lang="en-US" sz="1800" dirty="0"/>
              <a:t>6 </a:t>
            </a:r>
            <a:r>
              <a:rPr lang="sk-SK" sz="1800" dirty="0"/>
              <a:t>až </a:t>
            </a:r>
            <a:r>
              <a:rPr lang="en-US" sz="1800" dirty="0"/>
              <a:t>8 </a:t>
            </a:r>
            <a:r>
              <a:rPr lang="sk-SK" sz="1800" dirty="0"/>
              <a:t>kontrolných </a:t>
            </a:r>
            <a:r>
              <a:rPr lang="sk-SK" sz="1800" dirty="0" smtClean="0"/>
              <a:t>bodov.</a:t>
            </a: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3656655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200" dirty="0" smtClean="0">
                <a:solidFill>
                  <a:srgbClr val="C00000"/>
                </a:solidFill>
              </a:rPr>
              <a:t>Odporúčanie pre použitie geometrických transformácií obrazu pri </a:t>
            </a:r>
            <a:r>
              <a:rPr lang="sk-SK" sz="3200" dirty="0" err="1" smtClean="0">
                <a:solidFill>
                  <a:srgbClr val="C00000"/>
                </a:solidFill>
              </a:rPr>
              <a:t>georeferencovaní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1800" dirty="0" smtClean="0"/>
              <a:t>pokiaľ je známe, že mapa je deformovaná v dôsledku skenovania alebo už pri jej tvorbe treba použiť viac kontrolných bodov v rámci a v okolí deformovanej oblasti</a:t>
            </a:r>
          </a:p>
          <a:p>
            <a:r>
              <a:rPr lang="sk-SK" sz="1800" dirty="0" smtClean="0"/>
              <a:t>Ak existujú lokálne deformácie a sú variabilné a pri </a:t>
            </a:r>
            <a:r>
              <a:rPr lang="sk-SK" sz="1800" dirty="0" err="1" smtClean="0"/>
              <a:t>afinnej</a:t>
            </a:r>
            <a:r>
              <a:rPr lang="sk-SK" sz="1800" dirty="0" smtClean="0"/>
              <a:t> </a:t>
            </a:r>
            <a:r>
              <a:rPr lang="sk-SK" sz="1800" dirty="0" err="1" smtClean="0"/>
              <a:t>transofmrácií</a:t>
            </a:r>
            <a:r>
              <a:rPr lang="sk-SK" sz="1800" dirty="0" smtClean="0"/>
              <a:t> sú odchýlky vysoké (RMSE), odporúča sa </a:t>
            </a:r>
            <a:r>
              <a:rPr lang="sk-SK" sz="1800" dirty="0" err="1" smtClean="0"/>
              <a:t>splajnová</a:t>
            </a:r>
            <a:r>
              <a:rPr lang="sk-SK" sz="1800" dirty="0" smtClean="0"/>
              <a:t> </a:t>
            </a:r>
            <a:r>
              <a:rPr lang="sk-SK" sz="1800" dirty="0" err="1" smtClean="0"/>
              <a:t>transofrmácia</a:t>
            </a:r>
            <a:r>
              <a:rPr lang="sk-SK" sz="1800" dirty="0" smtClean="0"/>
              <a:t> </a:t>
            </a:r>
          </a:p>
          <a:p>
            <a:r>
              <a:rPr lang="sk-SK" sz="1800" dirty="0" smtClean="0"/>
              <a:t>V taktom prípade treba zvýšiť počet kontrolných bodov v okolí lokálne deformovaných oblastí.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46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686800" cy="857250"/>
          </a:xfrm>
        </p:spPr>
        <p:txBody>
          <a:bodyPr>
            <a:noAutofit/>
          </a:bodyPr>
          <a:lstStyle/>
          <a:p>
            <a:pPr algn="l"/>
            <a:r>
              <a:rPr lang="sk-SK" altLang="sk-SK" sz="2400" dirty="0" smtClean="0">
                <a:solidFill>
                  <a:srgbClr val="C00000"/>
                </a:solidFill>
                <a:cs typeface="Calibri" pitchFamily="34" charset="0"/>
              </a:rPr>
              <a:t>Definovanie kartografického systému po </a:t>
            </a:r>
            <a:r>
              <a:rPr lang="sk-SK" altLang="sk-SK" sz="2400" dirty="0" err="1" smtClean="0">
                <a:solidFill>
                  <a:srgbClr val="C00000"/>
                </a:solidFill>
                <a:cs typeface="Calibri" pitchFamily="34" charset="0"/>
              </a:rPr>
              <a:t>georeferencovaní</a:t>
            </a:r>
            <a:endParaRPr lang="sk-SK" altLang="sk-SK" sz="2400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43011" name="Zástupný symbol obsahu 2"/>
          <p:cNvSpPr>
            <a:spLocks noGrp="1"/>
          </p:cNvSpPr>
          <p:nvPr>
            <p:ph idx="1"/>
          </p:nvPr>
        </p:nvSpPr>
        <p:spPr>
          <a:xfrm>
            <a:off x="457200" y="915566"/>
            <a:ext cx="8579296" cy="3394472"/>
          </a:xfrm>
        </p:spPr>
        <p:txBody>
          <a:bodyPr>
            <a:normAutofit/>
          </a:bodyPr>
          <a:lstStyle/>
          <a:p>
            <a:r>
              <a:rPr lang="sk-SK" altLang="sk-SK" sz="1800" dirty="0" smtClean="0">
                <a:cs typeface="Calibri" pitchFamily="34" charset="0"/>
              </a:rPr>
              <a:t>Súradnicové priradenie rastra (</a:t>
            </a:r>
            <a:r>
              <a:rPr lang="sk-SK" altLang="sk-SK" sz="1800" dirty="0" err="1" smtClean="0">
                <a:cs typeface="Calibri" pitchFamily="34" charset="0"/>
              </a:rPr>
              <a:t>georeferencovanie</a:t>
            </a:r>
            <a:r>
              <a:rPr lang="sk-SK" altLang="sk-SK" sz="1800" dirty="0" smtClean="0">
                <a:cs typeface="Calibri" pitchFamily="34" charset="0"/>
              </a:rPr>
              <a:t>) definuje vzťah medzi rozmermi rastra a skutočnými rozmermi priestoru, kt. zobrazuje.</a:t>
            </a:r>
          </a:p>
          <a:p>
            <a:r>
              <a:rPr lang="sk-SK" altLang="sk-SK" sz="1800" u="sng" dirty="0" smtClean="0">
                <a:cs typeface="Calibri" pitchFamily="34" charset="0"/>
              </a:rPr>
              <a:t>Nie je však známy kartografický systém, kt. tento vzťah definuje.</a:t>
            </a:r>
          </a:p>
          <a:p>
            <a:r>
              <a:rPr lang="sk-SK" altLang="sk-SK" sz="1800" dirty="0" smtClean="0">
                <a:cs typeface="Calibri" pitchFamily="34" charset="0"/>
              </a:rPr>
              <a:t>Preto treba dátovej vrstve priradiť (definovať) kartografický systém, ktorý zabezpečuje správne transformácie medzi údajmi vytvorenými v rôznych kartografických systémoch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4" b="30175"/>
          <a:stretch/>
        </p:blipFill>
        <p:spPr bwMode="auto">
          <a:xfrm>
            <a:off x="179511" y="2787774"/>
            <a:ext cx="4248473" cy="2882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7774"/>
            <a:ext cx="4687100" cy="3507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/>
          <p:cNvSpPr/>
          <p:nvPr/>
        </p:nvSpPr>
        <p:spPr>
          <a:xfrm>
            <a:off x="1331640" y="3831890"/>
            <a:ext cx="792088" cy="1800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5580112" y="3921901"/>
            <a:ext cx="2160240" cy="619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12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 smtClean="0">
                <a:solidFill>
                  <a:srgbClr val="C00000"/>
                </a:solidFill>
              </a:rPr>
              <a:t>Zhrnutie</a:t>
            </a:r>
            <a:endParaRPr lang="sk-SK" sz="40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1800" dirty="0" smtClean="0"/>
              <a:t>Polohu na Zemi určujeme vzhľadom na súradnicový systém, zväčša karteziánsky alebo polárny (geografický).</a:t>
            </a:r>
          </a:p>
          <a:p>
            <a:r>
              <a:rPr lang="sk-SK" sz="1800" dirty="0" smtClean="0"/>
              <a:t>Pre tento účel teleso Zeme </a:t>
            </a:r>
            <a:r>
              <a:rPr lang="sk-SK" sz="1800" dirty="0" err="1" smtClean="0"/>
              <a:t>aproximujeme</a:t>
            </a:r>
            <a:r>
              <a:rPr lang="sk-SK" sz="1800" dirty="0" smtClean="0"/>
              <a:t> referenčnými telesami, ktoré však nezodpovedajú skutočnému tvaru Zeme</a:t>
            </a:r>
          </a:p>
          <a:p>
            <a:r>
              <a:rPr lang="sk-SK" sz="1800" dirty="0"/>
              <a:t>súradnicové systémy </a:t>
            </a:r>
            <a:r>
              <a:rPr lang="sk-SK" sz="1800" dirty="0" smtClean="0"/>
              <a:t>založené na referenčných telesách sú geodetické súradnicové </a:t>
            </a:r>
            <a:r>
              <a:rPr lang="sk-SK" sz="1800" dirty="0"/>
              <a:t>systémy</a:t>
            </a:r>
          </a:p>
          <a:p>
            <a:r>
              <a:rPr lang="sk-SK" sz="1800" dirty="0" smtClean="0"/>
              <a:t>Pre zobrazenie Zeme do roviny sa používajú kartografické projekcie, súradnicové systémy na nich založené sú projekčné súradnicové systémy</a:t>
            </a:r>
          </a:p>
          <a:p>
            <a:r>
              <a:rPr lang="sk-SK" sz="1800" dirty="0" smtClean="0"/>
              <a:t>Pre definovanie výšok sa používajú aproximácie </a:t>
            </a:r>
            <a:r>
              <a:rPr lang="sk-SK" sz="1800" dirty="0" err="1" smtClean="0"/>
              <a:t>geoidu</a:t>
            </a:r>
            <a:r>
              <a:rPr lang="sk-SK" sz="1800" dirty="0" smtClean="0"/>
              <a:t>, napr. priemerná hladina mora</a:t>
            </a:r>
          </a:p>
          <a:p>
            <a:r>
              <a:rPr lang="sk-SK" sz="1800" dirty="0" err="1" smtClean="0"/>
              <a:t>Geodáta</a:t>
            </a:r>
            <a:r>
              <a:rPr lang="sk-SK" sz="1800" dirty="0" smtClean="0"/>
              <a:t> so správne definovanými súradnicovými systémami možno zobrazovať a používať v analýzach</a:t>
            </a:r>
          </a:p>
          <a:p>
            <a:r>
              <a:rPr lang="sk-SK" sz="1800" dirty="0" smtClean="0"/>
              <a:t>Prevody medzi súradnicovými systémami zabezpečujú transformačné kľúče alebo konverzie</a:t>
            </a: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21022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Oval 7"/>
          <p:cNvSpPr>
            <a:spLocks noChangeArrowheads="1"/>
          </p:cNvSpPr>
          <p:nvPr/>
        </p:nvSpPr>
        <p:spPr bwMode="auto">
          <a:xfrm>
            <a:off x="6804248" y="2312144"/>
            <a:ext cx="1747193" cy="1843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 sz="1400"/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V="1">
            <a:off x="7706809" y="2312143"/>
            <a:ext cx="0" cy="9373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 sz="1400"/>
          </a:p>
        </p:txBody>
      </p:sp>
      <p:sp>
        <p:nvSpPr>
          <p:cNvPr id="12297" name="Freeform 10"/>
          <p:cNvSpPr>
            <a:spLocks/>
          </p:cNvSpPr>
          <p:nvPr/>
        </p:nvSpPr>
        <p:spPr bwMode="auto">
          <a:xfrm>
            <a:off x="7480601" y="2490170"/>
            <a:ext cx="392757" cy="142617"/>
          </a:xfrm>
          <a:custGeom>
            <a:avLst/>
            <a:gdLst>
              <a:gd name="T0" fmla="*/ 2147483647 w 316"/>
              <a:gd name="T1" fmla="*/ 2147483647 h 247"/>
              <a:gd name="T2" fmla="*/ 2147483647 w 316"/>
              <a:gd name="T3" fmla="*/ 2147483647 h 247"/>
              <a:gd name="T4" fmla="*/ 2147483647 w 316"/>
              <a:gd name="T5" fmla="*/ 2147483647 h 247"/>
              <a:gd name="T6" fmla="*/ 2147483647 w 316"/>
              <a:gd name="T7" fmla="*/ 2147483647 h 247"/>
              <a:gd name="T8" fmla="*/ 2147483647 w 316"/>
              <a:gd name="T9" fmla="*/ 0 h 2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" h="247">
                <a:moveTo>
                  <a:pt x="41" y="38"/>
                </a:moveTo>
                <a:cubicBezTo>
                  <a:pt x="38" y="62"/>
                  <a:pt x="0" y="146"/>
                  <a:pt x="26" y="180"/>
                </a:cubicBezTo>
                <a:cubicBezTo>
                  <a:pt x="52" y="214"/>
                  <a:pt x="151" y="247"/>
                  <a:pt x="198" y="240"/>
                </a:cubicBezTo>
                <a:cubicBezTo>
                  <a:pt x="245" y="233"/>
                  <a:pt x="304" y="175"/>
                  <a:pt x="310" y="135"/>
                </a:cubicBezTo>
                <a:cubicBezTo>
                  <a:pt x="316" y="95"/>
                  <a:pt x="251" y="28"/>
                  <a:pt x="235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 sz="1400"/>
          </a:p>
        </p:txBody>
      </p:sp>
      <p:grpSp>
        <p:nvGrpSpPr>
          <p:cNvPr id="2" name="Skupina 1"/>
          <p:cNvGrpSpPr/>
          <p:nvPr/>
        </p:nvGrpSpPr>
        <p:grpSpPr>
          <a:xfrm>
            <a:off x="107505" y="2416763"/>
            <a:ext cx="2304256" cy="1444654"/>
            <a:chOff x="107504" y="2039848"/>
            <a:chExt cx="2995397" cy="1821570"/>
          </a:xfrm>
        </p:grpSpPr>
        <p:sp>
          <p:nvSpPr>
            <p:cNvPr id="12291" name="Oval 4"/>
            <p:cNvSpPr>
              <a:spLocks noChangeArrowheads="1"/>
            </p:cNvSpPr>
            <p:nvPr/>
          </p:nvSpPr>
          <p:spPr bwMode="auto">
            <a:xfrm>
              <a:off x="107504" y="2039848"/>
              <a:ext cx="2995397" cy="18215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 sz="1400"/>
            </a:p>
          </p:txBody>
        </p:sp>
        <p:sp>
          <p:nvSpPr>
            <p:cNvPr id="12292" name="Line 5"/>
            <p:cNvSpPr>
              <a:spLocks noChangeShapeType="1"/>
            </p:cNvSpPr>
            <p:nvPr/>
          </p:nvSpPr>
          <p:spPr bwMode="auto">
            <a:xfrm flipV="1">
              <a:off x="1606445" y="2068372"/>
              <a:ext cx="0" cy="9373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k-SK" sz="1400"/>
            </a:p>
          </p:txBody>
        </p:sp>
        <p:sp>
          <p:nvSpPr>
            <p:cNvPr id="12293" name="Line 6"/>
            <p:cNvSpPr>
              <a:spLocks noChangeShapeType="1"/>
            </p:cNvSpPr>
            <p:nvPr/>
          </p:nvSpPr>
          <p:spPr bwMode="auto">
            <a:xfrm>
              <a:off x="1606445" y="3005713"/>
              <a:ext cx="14653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k-SK" sz="1400"/>
            </a:p>
          </p:txBody>
        </p:sp>
        <p:sp>
          <p:nvSpPr>
            <p:cNvPr id="12296" name="Freeform 9"/>
            <p:cNvSpPr>
              <a:spLocks/>
            </p:cNvSpPr>
            <p:nvPr/>
          </p:nvSpPr>
          <p:spPr bwMode="auto">
            <a:xfrm>
              <a:off x="1423738" y="2193285"/>
              <a:ext cx="392757" cy="142618"/>
            </a:xfrm>
            <a:custGeom>
              <a:avLst/>
              <a:gdLst>
                <a:gd name="T0" fmla="*/ 2147483647 w 316"/>
                <a:gd name="T1" fmla="*/ 2147483647 h 247"/>
                <a:gd name="T2" fmla="*/ 2147483647 w 316"/>
                <a:gd name="T3" fmla="*/ 2147483647 h 247"/>
                <a:gd name="T4" fmla="*/ 2147483647 w 316"/>
                <a:gd name="T5" fmla="*/ 2147483647 h 247"/>
                <a:gd name="T6" fmla="*/ 2147483647 w 316"/>
                <a:gd name="T7" fmla="*/ 2147483647 h 247"/>
                <a:gd name="T8" fmla="*/ 2147483647 w 316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6" h="247">
                  <a:moveTo>
                    <a:pt x="41" y="38"/>
                  </a:moveTo>
                  <a:cubicBezTo>
                    <a:pt x="38" y="62"/>
                    <a:pt x="0" y="146"/>
                    <a:pt x="26" y="180"/>
                  </a:cubicBezTo>
                  <a:cubicBezTo>
                    <a:pt x="52" y="214"/>
                    <a:pt x="151" y="247"/>
                    <a:pt x="198" y="240"/>
                  </a:cubicBezTo>
                  <a:cubicBezTo>
                    <a:pt x="245" y="233"/>
                    <a:pt x="304" y="175"/>
                    <a:pt x="310" y="135"/>
                  </a:cubicBezTo>
                  <a:cubicBezTo>
                    <a:pt x="316" y="95"/>
                    <a:pt x="251" y="28"/>
                    <a:pt x="235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k-SK" sz="1400"/>
            </a:p>
          </p:txBody>
        </p:sp>
        <p:sp>
          <p:nvSpPr>
            <p:cNvPr id="12298" name="Text Box 11"/>
            <p:cNvSpPr txBox="1">
              <a:spLocks noChangeArrowheads="1"/>
            </p:cNvSpPr>
            <p:nvPr/>
          </p:nvSpPr>
          <p:spPr bwMode="auto">
            <a:xfrm>
              <a:off x="1230777" y="2514912"/>
              <a:ext cx="282139" cy="305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k-SK" altLang="sk-SK" sz="1400" dirty="0"/>
                <a:t>a</a:t>
              </a:r>
              <a:endParaRPr lang="en-GB" altLang="sk-SK" sz="1400" dirty="0"/>
            </a:p>
          </p:txBody>
        </p:sp>
        <p:sp>
          <p:nvSpPr>
            <p:cNvPr id="12299" name="Text Box 12"/>
            <p:cNvSpPr txBox="1">
              <a:spLocks noChangeArrowheads="1"/>
            </p:cNvSpPr>
            <p:nvPr/>
          </p:nvSpPr>
          <p:spPr bwMode="auto">
            <a:xfrm>
              <a:off x="2056376" y="3049974"/>
              <a:ext cx="338070" cy="305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k-SK" altLang="sk-SK" sz="1400"/>
                <a:t>b</a:t>
              </a:r>
              <a:endParaRPr lang="en-GB" altLang="sk-SK" sz="1400"/>
            </a:p>
          </p:txBody>
        </p:sp>
      </p:grpSp>
      <p:sp>
        <p:nvSpPr>
          <p:cNvPr id="12300" name="Text Box 13"/>
          <p:cNvSpPr txBox="1">
            <a:spLocks noChangeArrowheads="1"/>
          </p:cNvSpPr>
          <p:nvPr/>
        </p:nvSpPr>
        <p:spPr bwMode="auto">
          <a:xfrm>
            <a:off x="7706363" y="2623751"/>
            <a:ext cx="1127468" cy="30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400" dirty="0"/>
              <a:t>r</a:t>
            </a:r>
            <a:r>
              <a:rPr lang="sk-SK" altLang="sk-SK" sz="1400" dirty="0" smtClean="0"/>
              <a:t> = a = b</a:t>
            </a:r>
            <a:endParaRPr lang="en-GB" altLang="sk-SK" sz="1400" dirty="0"/>
          </a:p>
        </p:txBody>
      </p:sp>
      <p:graphicFrame>
        <p:nvGraphicFramePr>
          <p:cNvPr id="1230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725334"/>
              </p:ext>
            </p:extLst>
          </p:nvPr>
        </p:nvGraphicFramePr>
        <p:xfrm>
          <a:off x="1943201" y="4443958"/>
          <a:ext cx="1078549" cy="326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3" imgW="494870" imgH="203024" progId="Equation.3">
                  <p:embed/>
                </p:oleObj>
              </mc:Choice>
              <mc:Fallback>
                <p:oleObj name="Equation" r:id="rId3" imgW="494870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201" y="4443958"/>
                        <a:ext cx="1078549" cy="326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205101"/>
              </p:ext>
            </p:extLst>
          </p:nvPr>
        </p:nvGraphicFramePr>
        <p:xfrm>
          <a:off x="107504" y="4282587"/>
          <a:ext cx="1388914" cy="637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5" imgW="634725" imgH="393529" progId="Equation.3">
                  <p:embed/>
                </p:oleObj>
              </mc:Choice>
              <mc:Fallback>
                <p:oleObj name="Equation" r:id="rId5" imgW="63472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282587"/>
                        <a:ext cx="1388914" cy="637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279242"/>
              </p:ext>
            </p:extLst>
          </p:nvPr>
        </p:nvGraphicFramePr>
        <p:xfrm>
          <a:off x="3644874" y="4423072"/>
          <a:ext cx="1575198" cy="5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7" imgW="825500" imgH="419100" progId="Equation.3">
                  <p:embed/>
                </p:oleObj>
              </mc:Choice>
              <mc:Fallback>
                <p:oleObj name="Equation" r:id="rId7" imgW="825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874" y="4423072"/>
                        <a:ext cx="1575198" cy="5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Nadpis 1"/>
          <p:cNvSpPr txBox="1">
            <a:spLocks/>
          </p:cNvSpPr>
          <p:nvPr/>
        </p:nvSpPr>
        <p:spPr>
          <a:xfrm>
            <a:off x="277688" y="-20538"/>
            <a:ext cx="8686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dirty="0" smtClean="0">
                <a:solidFill>
                  <a:srgbClr val="C00000"/>
                </a:solidFill>
              </a:rPr>
              <a:t>Referenčné telesá Zeme: rotačný elipsoid a guľa</a:t>
            </a:r>
            <a:endParaRPr lang="sk-SK" sz="3600" dirty="0">
              <a:solidFill>
                <a:srgbClr val="C00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547664" y="4031781"/>
            <a:ext cx="203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inverzné sploštenie</a:t>
            </a:r>
            <a:endParaRPr lang="sk-SK" dirty="0"/>
          </a:p>
        </p:txBody>
      </p:sp>
      <p:sp>
        <p:nvSpPr>
          <p:cNvPr id="20" name="BlokTextu 19"/>
          <p:cNvSpPr txBox="1"/>
          <p:nvPr/>
        </p:nvSpPr>
        <p:spPr>
          <a:xfrm>
            <a:off x="179512" y="402505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sploštenie</a:t>
            </a:r>
            <a:endParaRPr lang="sk-SK" dirty="0"/>
          </a:p>
        </p:txBody>
      </p:sp>
      <p:sp>
        <p:nvSpPr>
          <p:cNvPr id="21" name="BlokTextu 20"/>
          <p:cNvSpPr txBox="1"/>
          <p:nvPr/>
        </p:nvSpPr>
        <p:spPr>
          <a:xfrm>
            <a:off x="3761580" y="4031781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excentricita</a:t>
            </a:r>
            <a:endParaRPr lang="sk-SK" dirty="0"/>
          </a:p>
        </p:txBody>
      </p:sp>
      <p:sp>
        <p:nvSpPr>
          <p:cNvPr id="23" name="BlokTextu 22"/>
          <p:cNvSpPr txBox="1"/>
          <p:nvPr/>
        </p:nvSpPr>
        <p:spPr>
          <a:xfrm>
            <a:off x="103980" y="662492"/>
            <a:ext cx="8356452" cy="16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1600" dirty="0" smtClean="0"/>
              <a:t>Guľa je definovaná polomerom r, avšak reprezentuje Zem s veľkými odchýlkami.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/>
              <a:t>Elipsoid</a:t>
            </a:r>
            <a:r>
              <a:rPr lang="en-US" sz="1600" dirty="0" smtClean="0"/>
              <a:t> </a:t>
            </a:r>
            <a:r>
              <a:rPr lang="en-US" sz="1600" dirty="0"/>
              <a:t>m</a:t>
            </a:r>
            <a:r>
              <a:rPr lang="sk-SK" sz="1600" dirty="0"/>
              <a:t>á 3 polosi (a, b, c</a:t>
            </a:r>
            <a:r>
              <a:rPr lang="sk-SK" sz="1600" dirty="0" smtClean="0"/>
              <a:t>) s </a:t>
            </a:r>
            <a:r>
              <a:rPr lang="sk-SK" sz="1600" dirty="0"/>
              <a:t>rôznou dĺžkou.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1600" dirty="0" smtClean="0"/>
              <a:t>Najčastejšie sa používa rotačný elipsoid = sféroid, čo je špecifický prípad elipsoidu s dvomi rôznymi polosami.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1600" dirty="0" smtClean="0"/>
              <a:t>Zaužíval sa však pojem elipsoid, hoci presne povedané sa myslí rotačný elipsoid (sféroid).</a:t>
            </a:r>
            <a:endParaRPr lang="en-US" sz="1600" dirty="0" smtClean="0"/>
          </a:p>
        </p:txBody>
      </p:sp>
      <p:pic>
        <p:nvPicPr>
          <p:cNvPr id="25" name="Picture 6" descr="Semi-Minor Ax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83718"/>
            <a:ext cx="3096344" cy="168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lokTextu 25"/>
          <p:cNvSpPr txBox="1"/>
          <p:nvPr/>
        </p:nvSpPr>
        <p:spPr>
          <a:xfrm>
            <a:off x="4765665" y="2312144"/>
            <a:ext cx="170431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dirty="0" smtClean="0"/>
              <a:t>elipsoid WGS84</a:t>
            </a:r>
            <a:endParaRPr lang="sk-SK" dirty="0"/>
          </a:p>
        </p:txBody>
      </p:sp>
      <p:sp>
        <p:nvSpPr>
          <p:cNvPr id="27" name="BlokTextu 26"/>
          <p:cNvSpPr txBox="1"/>
          <p:nvPr/>
        </p:nvSpPr>
        <p:spPr>
          <a:xfrm>
            <a:off x="3779912" y="306651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a</a:t>
            </a:r>
            <a:endParaRPr lang="sk-SK" dirty="0"/>
          </a:p>
        </p:txBody>
      </p:sp>
      <p:sp>
        <p:nvSpPr>
          <p:cNvPr id="28" name="BlokTextu 27"/>
          <p:cNvSpPr txBox="1"/>
          <p:nvPr/>
        </p:nvSpPr>
        <p:spPr>
          <a:xfrm>
            <a:off x="4304971" y="249045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b</a:t>
            </a:r>
            <a:endParaRPr lang="sk-SK" dirty="0"/>
          </a:p>
        </p:txBody>
      </p:sp>
      <p:sp>
        <p:nvSpPr>
          <p:cNvPr id="29" name="BlokTextu 28"/>
          <p:cNvSpPr txBox="1"/>
          <p:nvPr/>
        </p:nvSpPr>
        <p:spPr>
          <a:xfrm>
            <a:off x="4786504" y="3459848"/>
            <a:ext cx="1683474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sz="1400" dirty="0"/>
              <a:t>i</a:t>
            </a:r>
            <a:r>
              <a:rPr lang="sk-SK" sz="1400" dirty="0" smtClean="0"/>
              <a:t> = 1/f = 298,252841</a:t>
            </a:r>
            <a:endParaRPr lang="sk-SK" sz="1400" dirty="0"/>
          </a:p>
        </p:txBody>
      </p:sp>
      <p:sp>
        <p:nvSpPr>
          <p:cNvPr id="30" name="BlokTextu 29"/>
          <p:cNvSpPr txBox="1"/>
          <p:nvPr/>
        </p:nvSpPr>
        <p:spPr>
          <a:xfrm>
            <a:off x="7031621" y="4169580"/>
            <a:ext cx="1571264" cy="73866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sz="1400" dirty="0" smtClean="0"/>
              <a:t>f = 0</a:t>
            </a:r>
          </a:p>
          <a:p>
            <a:r>
              <a:rPr lang="sk-SK" sz="1400" dirty="0" smtClean="0"/>
              <a:t>i = 1/f = neexistuje</a:t>
            </a:r>
          </a:p>
          <a:p>
            <a:r>
              <a:rPr lang="sk-SK" sz="1400" dirty="0"/>
              <a:t>e</a:t>
            </a:r>
            <a:r>
              <a:rPr lang="sk-SK" sz="1400" dirty="0" smtClean="0"/>
              <a:t> = 0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42150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C00000"/>
                </a:solidFill>
              </a:rPr>
              <a:t>Referenčné rotačné elipsoidy</a:t>
            </a:r>
            <a:endParaRPr lang="sk-SK" sz="4000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1800" dirty="0" err="1">
                <a:solidFill>
                  <a:srgbClr val="000000"/>
                </a:solidFill>
                <a:cs typeface="DejaVu Sans" pitchFamily="34" charset="0"/>
              </a:rPr>
              <a:t>Besselov</a:t>
            </a:r>
            <a:r>
              <a:rPr lang="sk-SK" altLang="sk-SK" sz="1800" dirty="0">
                <a:solidFill>
                  <a:srgbClr val="000000"/>
                </a:solidFill>
                <a:cs typeface="DejaVu Sans" pitchFamily="34" charset="0"/>
              </a:rPr>
              <a:t> – </a:t>
            </a:r>
            <a:r>
              <a:rPr lang="sk-SK" altLang="sk-SK" sz="1800" dirty="0" smtClean="0">
                <a:solidFill>
                  <a:srgbClr val="000000"/>
                </a:solidFill>
                <a:cs typeface="DejaVu Sans" pitchFamily="34" charset="0"/>
              </a:rPr>
              <a:t>Stredná Európa, použitý pre S-JTSK</a:t>
            </a:r>
            <a:endParaRPr lang="sk-SK" altLang="sk-SK" sz="1800" dirty="0">
              <a:solidFill>
                <a:srgbClr val="000000"/>
              </a:solidFill>
              <a:cs typeface="DejaVu Sans" pitchFamily="34" charset="0"/>
            </a:endParaRPr>
          </a:p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1800" dirty="0" err="1">
                <a:solidFill>
                  <a:srgbClr val="000000"/>
                </a:solidFill>
                <a:cs typeface="DejaVu Sans" pitchFamily="34" charset="0"/>
              </a:rPr>
              <a:t>Hayfordov</a:t>
            </a:r>
            <a:r>
              <a:rPr lang="sk-SK" altLang="sk-SK" sz="1800" dirty="0">
                <a:solidFill>
                  <a:srgbClr val="000000"/>
                </a:solidFill>
                <a:cs typeface="DejaVu Sans" pitchFamily="34" charset="0"/>
              </a:rPr>
              <a:t> – USA, od roku 1924 </a:t>
            </a:r>
            <a:r>
              <a:rPr lang="sk-SK" altLang="sk-SK" sz="1800" dirty="0" smtClean="0">
                <a:solidFill>
                  <a:srgbClr val="000000"/>
                </a:solidFill>
                <a:cs typeface="DejaVu Sans" pitchFamily="34" charset="0"/>
              </a:rPr>
              <a:t>odporučený </a:t>
            </a:r>
            <a:r>
              <a:rPr lang="sk-SK" altLang="sk-SK" sz="1800" dirty="0">
                <a:solidFill>
                  <a:srgbClr val="000000"/>
                </a:solidFill>
                <a:cs typeface="DejaVu Sans" pitchFamily="34" charset="0"/>
              </a:rPr>
              <a:t>ako medzinárodný elipsoid</a:t>
            </a:r>
          </a:p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1800" dirty="0">
                <a:solidFill>
                  <a:srgbClr val="000000"/>
                </a:solidFill>
                <a:cs typeface="DejaVu Sans" pitchFamily="34" charset="0"/>
              </a:rPr>
              <a:t>Krasovského – zohľadnené ZSSR, USA a Európa</a:t>
            </a:r>
          </a:p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1800" dirty="0">
                <a:solidFill>
                  <a:srgbClr val="000000"/>
                </a:solidFill>
                <a:cs typeface="DejaVu Sans" pitchFamily="34" charset="0"/>
              </a:rPr>
              <a:t>GRS </a:t>
            </a:r>
            <a:r>
              <a:rPr lang="sk-SK" altLang="sk-SK" sz="1800" dirty="0" smtClean="0">
                <a:solidFill>
                  <a:srgbClr val="000000"/>
                </a:solidFill>
                <a:cs typeface="DejaVu Sans" pitchFamily="34" charset="0"/>
              </a:rPr>
              <a:t>80 (GRS 1980)</a:t>
            </a:r>
            <a:endParaRPr lang="sk-SK" altLang="sk-SK" sz="1800" dirty="0">
              <a:solidFill>
                <a:srgbClr val="000000"/>
              </a:solidFill>
              <a:cs typeface="DejaVu Sans" pitchFamily="34" charset="0"/>
            </a:endParaRPr>
          </a:p>
          <a:p>
            <a:pPr marL="431800" indent="-323850">
              <a:spcBef>
                <a:spcPct val="0"/>
              </a:spcBef>
              <a:spcAft>
                <a:spcPts val="1413"/>
              </a:spcAft>
            </a:pPr>
            <a:r>
              <a:rPr lang="sk-SK" altLang="sk-SK" sz="1800" dirty="0">
                <a:solidFill>
                  <a:srgbClr val="000000"/>
                </a:solidFill>
                <a:cs typeface="DejaVu Sans" pitchFamily="34" charset="0"/>
              </a:rPr>
              <a:t>WGS </a:t>
            </a:r>
            <a:r>
              <a:rPr lang="sk-SK" altLang="sk-SK" sz="1800" dirty="0" smtClean="0">
                <a:solidFill>
                  <a:srgbClr val="000000"/>
                </a:solidFill>
                <a:cs typeface="DejaVu Sans" pitchFamily="34" charset="0"/>
              </a:rPr>
              <a:t>84 (WGS 1984)</a:t>
            </a:r>
            <a:endParaRPr lang="sk-SK" altLang="sk-SK" sz="1800" dirty="0">
              <a:solidFill>
                <a:srgbClr val="000000"/>
              </a:solidFill>
              <a:cs typeface="DejaVu Sans" pitchFamily="34" charset="0"/>
            </a:endParaRPr>
          </a:p>
          <a:p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42275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sk-SK" dirty="0" smtClean="0">
                <a:solidFill>
                  <a:srgbClr val="C00000"/>
                </a:solidFill>
              </a:rPr>
              <a:t>Geoid a </a:t>
            </a:r>
            <a:r>
              <a:rPr lang="en-GB" altLang="sk-SK" dirty="0" err="1" smtClean="0">
                <a:solidFill>
                  <a:srgbClr val="C00000"/>
                </a:solidFill>
              </a:rPr>
              <a:t>elipsoid</a:t>
            </a:r>
            <a:endParaRPr lang="en-GB" altLang="sk-SK" dirty="0" smtClean="0">
              <a:solidFill>
                <a:srgbClr val="C00000"/>
              </a:solidFill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216562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2315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1221581"/>
            <a:ext cx="4105275" cy="322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Oval 12"/>
          <p:cNvSpPr>
            <a:spLocks noChangeArrowheads="1"/>
          </p:cNvSpPr>
          <p:nvPr/>
        </p:nvSpPr>
        <p:spPr bwMode="auto">
          <a:xfrm>
            <a:off x="569914" y="1078706"/>
            <a:ext cx="3825875" cy="2789188"/>
          </a:xfrm>
          <a:prstGeom prst="ellipse">
            <a:avLst/>
          </a:prstGeom>
          <a:noFill/>
          <a:ln w="19050">
            <a:solidFill>
              <a:srgbClr val="82F03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11271" name="Freeform 16"/>
          <p:cNvSpPr>
            <a:spLocks/>
          </p:cNvSpPr>
          <p:nvPr/>
        </p:nvSpPr>
        <p:spPr bwMode="auto">
          <a:xfrm>
            <a:off x="503239" y="1014412"/>
            <a:ext cx="3889375" cy="2925489"/>
          </a:xfrm>
          <a:custGeom>
            <a:avLst/>
            <a:gdLst>
              <a:gd name="T0" fmla="*/ 2147483647 w 2450"/>
              <a:gd name="T1" fmla="*/ 2147483647 h 1951"/>
              <a:gd name="T2" fmla="*/ 2147483647 w 2450"/>
              <a:gd name="T3" fmla="*/ 2147483647 h 1951"/>
              <a:gd name="T4" fmla="*/ 2147483647 w 2450"/>
              <a:gd name="T5" fmla="*/ 2147483647 h 1951"/>
              <a:gd name="T6" fmla="*/ 2147483647 w 2450"/>
              <a:gd name="T7" fmla="*/ 2147483647 h 1951"/>
              <a:gd name="T8" fmla="*/ 2147483647 w 2450"/>
              <a:gd name="T9" fmla="*/ 2147483647 h 1951"/>
              <a:gd name="T10" fmla="*/ 2147483647 w 2450"/>
              <a:gd name="T11" fmla="*/ 2147483647 h 1951"/>
              <a:gd name="T12" fmla="*/ 2147483647 w 2450"/>
              <a:gd name="T13" fmla="*/ 2147483647 h 1951"/>
              <a:gd name="T14" fmla="*/ 2147483647 w 2450"/>
              <a:gd name="T15" fmla="*/ 2147483647 h 1951"/>
              <a:gd name="T16" fmla="*/ 2147483647 w 2450"/>
              <a:gd name="T17" fmla="*/ 2147483647 h 1951"/>
              <a:gd name="T18" fmla="*/ 2147483647 w 2450"/>
              <a:gd name="T19" fmla="*/ 2147483647 h 1951"/>
              <a:gd name="T20" fmla="*/ 2147483647 w 2450"/>
              <a:gd name="T21" fmla="*/ 2147483647 h 1951"/>
              <a:gd name="T22" fmla="*/ 2147483647 w 2450"/>
              <a:gd name="T23" fmla="*/ 2147483647 h 1951"/>
              <a:gd name="T24" fmla="*/ 2147483647 w 2450"/>
              <a:gd name="T25" fmla="*/ 2147483647 h 1951"/>
              <a:gd name="T26" fmla="*/ 2147483647 w 2450"/>
              <a:gd name="T27" fmla="*/ 2147483647 h 1951"/>
              <a:gd name="T28" fmla="*/ 2147483647 w 2450"/>
              <a:gd name="T29" fmla="*/ 2147483647 h 1951"/>
              <a:gd name="T30" fmla="*/ 2147483647 w 2450"/>
              <a:gd name="T31" fmla="*/ 2147483647 h 1951"/>
              <a:gd name="T32" fmla="*/ 2147483647 w 2450"/>
              <a:gd name="T33" fmla="*/ 2147483647 h 1951"/>
              <a:gd name="T34" fmla="*/ 2147483647 w 2450"/>
              <a:gd name="T35" fmla="*/ 2147483647 h 1951"/>
              <a:gd name="T36" fmla="*/ 2147483647 w 2450"/>
              <a:gd name="T37" fmla="*/ 2147483647 h 1951"/>
              <a:gd name="T38" fmla="*/ 2147483647 w 2450"/>
              <a:gd name="T39" fmla="*/ 2147483647 h 1951"/>
              <a:gd name="T40" fmla="*/ 2147483647 w 2450"/>
              <a:gd name="T41" fmla="*/ 2147483647 h 19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50" h="1951">
                <a:moveTo>
                  <a:pt x="295" y="1671"/>
                </a:moveTo>
                <a:cubicBezTo>
                  <a:pt x="272" y="1656"/>
                  <a:pt x="302" y="1664"/>
                  <a:pt x="295" y="1626"/>
                </a:cubicBezTo>
                <a:cubicBezTo>
                  <a:pt x="288" y="1588"/>
                  <a:pt x="288" y="1542"/>
                  <a:pt x="250" y="1444"/>
                </a:cubicBezTo>
                <a:cubicBezTo>
                  <a:pt x="212" y="1346"/>
                  <a:pt x="106" y="1164"/>
                  <a:pt x="68" y="1036"/>
                </a:cubicBezTo>
                <a:cubicBezTo>
                  <a:pt x="30" y="908"/>
                  <a:pt x="0" y="779"/>
                  <a:pt x="23" y="673"/>
                </a:cubicBezTo>
                <a:cubicBezTo>
                  <a:pt x="46" y="567"/>
                  <a:pt x="98" y="469"/>
                  <a:pt x="204" y="401"/>
                </a:cubicBezTo>
                <a:cubicBezTo>
                  <a:pt x="310" y="333"/>
                  <a:pt x="522" y="325"/>
                  <a:pt x="658" y="265"/>
                </a:cubicBezTo>
                <a:cubicBezTo>
                  <a:pt x="794" y="205"/>
                  <a:pt x="915" y="76"/>
                  <a:pt x="1021" y="38"/>
                </a:cubicBezTo>
                <a:cubicBezTo>
                  <a:pt x="1127" y="0"/>
                  <a:pt x="1187" y="38"/>
                  <a:pt x="1293" y="38"/>
                </a:cubicBezTo>
                <a:cubicBezTo>
                  <a:pt x="1399" y="38"/>
                  <a:pt x="1550" y="0"/>
                  <a:pt x="1656" y="38"/>
                </a:cubicBezTo>
                <a:cubicBezTo>
                  <a:pt x="1762" y="76"/>
                  <a:pt x="1830" y="189"/>
                  <a:pt x="1928" y="265"/>
                </a:cubicBezTo>
                <a:cubicBezTo>
                  <a:pt x="2026" y="341"/>
                  <a:pt x="2162" y="439"/>
                  <a:pt x="2245" y="492"/>
                </a:cubicBezTo>
                <a:cubicBezTo>
                  <a:pt x="2328" y="545"/>
                  <a:pt x="2404" y="499"/>
                  <a:pt x="2427" y="582"/>
                </a:cubicBezTo>
                <a:cubicBezTo>
                  <a:pt x="2450" y="665"/>
                  <a:pt x="2397" y="877"/>
                  <a:pt x="2382" y="990"/>
                </a:cubicBezTo>
                <a:cubicBezTo>
                  <a:pt x="2367" y="1103"/>
                  <a:pt x="2351" y="1157"/>
                  <a:pt x="2336" y="1263"/>
                </a:cubicBezTo>
                <a:cubicBezTo>
                  <a:pt x="2321" y="1369"/>
                  <a:pt x="2374" y="1550"/>
                  <a:pt x="2291" y="1626"/>
                </a:cubicBezTo>
                <a:cubicBezTo>
                  <a:pt x="2208" y="1702"/>
                  <a:pt x="1996" y="1663"/>
                  <a:pt x="1837" y="1716"/>
                </a:cubicBezTo>
                <a:cubicBezTo>
                  <a:pt x="1678" y="1769"/>
                  <a:pt x="1519" y="1935"/>
                  <a:pt x="1338" y="1943"/>
                </a:cubicBezTo>
                <a:cubicBezTo>
                  <a:pt x="1157" y="1951"/>
                  <a:pt x="900" y="1800"/>
                  <a:pt x="749" y="1762"/>
                </a:cubicBezTo>
                <a:cubicBezTo>
                  <a:pt x="598" y="1724"/>
                  <a:pt x="507" y="1731"/>
                  <a:pt x="431" y="1716"/>
                </a:cubicBezTo>
                <a:cubicBezTo>
                  <a:pt x="355" y="1701"/>
                  <a:pt x="318" y="1686"/>
                  <a:pt x="295" y="167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28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7860"/>
            <a:ext cx="6205050" cy="449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1979712" y="4578028"/>
            <a:ext cx="4196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sk-SK" sz="1200" dirty="0"/>
              <a:t>http://en.wikipedia.org/wiki/File:Geoid_height_red_blue.png</a:t>
            </a:r>
          </a:p>
        </p:txBody>
      </p:sp>
    </p:spTree>
    <p:extLst>
      <p:ext uri="{BB962C8B-B14F-4D97-AF65-F5344CB8AC3E}">
        <p14:creationId xmlns:p14="http://schemas.microsoft.com/office/powerpoint/2010/main" val="6321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lastná 2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2922</Words>
  <Application>Microsoft Office PowerPoint</Application>
  <PresentationFormat>Prezentácia na obrazovke (16:9)</PresentationFormat>
  <Paragraphs>474</Paragraphs>
  <Slides>57</Slides>
  <Notes>11</Notes>
  <HiddenSlides>0</HiddenSlides>
  <MMClips>0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57</vt:i4>
      </vt:variant>
    </vt:vector>
  </HeadingPairs>
  <TitlesOfParts>
    <vt:vector size="64" baseType="lpstr">
      <vt:lpstr>Arial</vt:lpstr>
      <vt:lpstr>Calibri</vt:lpstr>
      <vt:lpstr>DejaVu Sans</vt:lpstr>
      <vt:lpstr>Segoe UI Light</vt:lpstr>
      <vt:lpstr>Segoe UI Semibold</vt:lpstr>
      <vt:lpstr>Motív Office</vt:lpstr>
      <vt:lpstr>Equation</vt:lpstr>
      <vt:lpstr>Prezentácia programu PowerPoint</vt:lpstr>
      <vt:lpstr>Význam určenia polohy v priestore</vt:lpstr>
      <vt:lpstr>Prezentácia programu PowerPoint</vt:lpstr>
      <vt:lpstr>Referenčné telesá Zeme</vt:lpstr>
      <vt:lpstr>Referenčné telesá Zeme</vt:lpstr>
      <vt:lpstr>Prezentácia programu PowerPoint</vt:lpstr>
      <vt:lpstr>Referenčné rotačné elipsoidy</vt:lpstr>
      <vt:lpstr>Geoid a elipsoid</vt:lpstr>
      <vt:lpstr>Prezentácia programu PowerPoint</vt:lpstr>
      <vt:lpstr>Súradnicové systémy v GIS</vt:lpstr>
      <vt:lpstr>Súradnicové systémy v GIS</vt:lpstr>
      <vt:lpstr>Súradnicové systémy v GIS: príklad skreslenia</vt:lpstr>
      <vt:lpstr>Zobrazenie Zeme do roviny</vt:lpstr>
      <vt:lpstr>Prezentácia programu PowerPoint</vt:lpstr>
      <vt:lpstr>Geodetické systémy</vt:lpstr>
      <vt:lpstr>Súradnicové referenčné systémy</vt:lpstr>
      <vt:lpstr>Súradnicové referenčné systémy: datum</vt:lpstr>
      <vt:lpstr>Súradnicové referenčné systémy: datum</vt:lpstr>
      <vt:lpstr>Súradnicové referenčné systémy</vt:lpstr>
      <vt:lpstr>Súradnicové referenčné systémy</vt:lpstr>
      <vt:lpstr>Geodetické referenčné systémy záväzné na území SR</vt:lpstr>
      <vt:lpstr>European Terrestrial Reference System 1989 (ETRS89) : EPSG 4258 </vt:lpstr>
      <vt:lpstr>WGS84 / WGS 1984</vt:lpstr>
      <vt:lpstr>ETRS89 a WGS84</vt:lpstr>
      <vt:lpstr>Súradnicový systém Jednotnej trigonometrickej siete katastrálnej (S-JTSK)</vt:lpstr>
      <vt:lpstr>Súradnicový systém Jednotnej trigonometrickej siete katastrálnej (S-JTSK)</vt:lpstr>
      <vt:lpstr>Realizácie JTSK</vt:lpstr>
      <vt:lpstr>Súradnicový systém Jednotnej trigonometrickej siete katastrálnej (S-JTSK)</vt:lpstr>
      <vt:lpstr>Baltský výškový systém po vyrovnaní (Bpv)</vt:lpstr>
      <vt:lpstr>Európsky výškový referenčný systém (EVRS)</vt:lpstr>
      <vt:lpstr>Gravimetrický systém (S-Gr)</vt:lpstr>
      <vt:lpstr>Realizácie geodetických referenčných systémov</vt:lpstr>
      <vt:lpstr>Realizácie geodetických referenčných systémov záväzných na území SR</vt:lpstr>
      <vt:lpstr>Transformácia a konverzie</vt:lpstr>
      <vt:lpstr>Transformácia a konverzie</vt:lpstr>
      <vt:lpstr> </vt:lpstr>
      <vt:lpstr> </vt:lpstr>
      <vt:lpstr>Porovnanie rozdielu konverzie zemepisných súradníc na karteziánske medzi GRS „GRS80“ a „WGS84“</vt:lpstr>
      <vt:lpstr>Transformačná služba GKÚ SR</vt:lpstr>
      <vt:lpstr>Definície súradnicových systémov vo formáte EPSG</vt:lpstr>
      <vt:lpstr>Definície súradnicových systémov vo formáte EPSG</vt:lpstr>
      <vt:lpstr>Transformačný kľúč medzi ETRS89(WGS84) "výška nad elipsoidom" a S-JTSK "výška nad morom t.z. Balt po vyrovnání"</vt:lpstr>
      <vt:lpstr>Súradnicové priradenie (georeferencovanie)</vt:lpstr>
      <vt:lpstr>Prezentácia programu PowerPoint</vt:lpstr>
      <vt:lpstr>Prezentácia programu PowerPoint</vt:lpstr>
      <vt:lpstr>Prezentácia programu PowerPoint</vt:lpstr>
      <vt:lpstr>Prezentácia programu PowerPoint</vt:lpstr>
      <vt:lpstr>Aká hodnota strednej štvorcovej odchýlky (RMSE) transformácie je prijateľná? </vt:lpstr>
      <vt:lpstr>Aká hodnota strednej štvorcovej odchýlky (RMSE) transformácie je prijateľná? </vt:lpstr>
      <vt:lpstr>Prezentácia programu PowerPoint</vt:lpstr>
      <vt:lpstr>Prezentácia programu PowerPoint</vt:lpstr>
      <vt:lpstr>Prezentácia programu PowerPoint</vt:lpstr>
      <vt:lpstr>Prezentácia programu PowerPoint</vt:lpstr>
      <vt:lpstr>Odporúčanie pre použitie geometrických transformácií obrazu pri georeferencovaní</vt:lpstr>
      <vt:lpstr>Odporúčanie pre použitie geometrických transformácií obrazu pri georeferencovaní</vt:lpstr>
      <vt:lpstr>Definovanie kartografického systému po georeferencovaní</vt:lpstr>
      <vt:lpstr>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gallay</dc:creator>
  <cp:lastModifiedBy>Ján Kaňuk</cp:lastModifiedBy>
  <cp:revision>101</cp:revision>
  <dcterms:created xsi:type="dcterms:W3CDTF">2017-02-13T20:01:57Z</dcterms:created>
  <dcterms:modified xsi:type="dcterms:W3CDTF">2019-10-08T07:28:35Z</dcterms:modified>
</cp:coreProperties>
</file>