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8" r:id="rId2"/>
    <p:sldId id="392" r:id="rId3"/>
    <p:sldId id="391" r:id="rId4"/>
    <p:sldId id="524" r:id="rId5"/>
    <p:sldId id="525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9244-CF45-4F47-9ADF-CD1C526BA949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BE5C-F075-4103-9B1B-87C08FD37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66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mtClean="0"/>
              <a:t>súbor HW, SW, údajov a  metód pre získanie, spracovanie, analýzu geografických informácií a tvorbu výstupov</a:t>
            </a:r>
          </a:p>
          <a:p>
            <a:pPr eaLnBrk="1" hangingPunct="1"/>
            <a:r>
              <a:rPr lang="sk-SK" smtClean="0"/>
              <a:t>GIS ako nástroj - Organizovaný </a:t>
            </a:r>
            <a:r>
              <a:rPr lang="sk-SK" smtClean="0">
                <a:solidFill>
                  <a:srgbClr val="CC0000"/>
                </a:solidFill>
              </a:rPr>
              <a:t>súbor počítačového hardvéru, softvéru a geografických údajov</a:t>
            </a:r>
            <a:r>
              <a:rPr lang="sk-SK" smtClean="0"/>
              <a:t> navrhnutý pre </a:t>
            </a:r>
            <a:r>
              <a:rPr lang="sk-SK" smtClean="0">
                <a:solidFill>
                  <a:srgbClr val="CC0000"/>
                </a:solidFill>
              </a:rPr>
              <a:t>efektívne získavanie, ukladanie, upravovanie, obhospodarovanie, analyzovanie  zobrazovanie</a:t>
            </a:r>
            <a:r>
              <a:rPr lang="sk-SK" smtClean="0"/>
              <a:t> všetkých foriem geografických informácií.	(Podľa ESRI k softwéru ARC/INFO)</a:t>
            </a:r>
          </a:p>
          <a:p>
            <a:pPr eaLnBrk="1" hangingPunct="1"/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A252B-A1A9-49A5-8FF9-61B5946AE9EE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5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63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5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38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49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5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6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0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23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01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1A3C-FF30-4999-8C55-FB974E00214E}" type="datetimeFigureOut">
              <a:rPr lang="sk-SK" smtClean="0"/>
              <a:pPr/>
              <a:t>4. 11. 2016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9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95688"/>
            <a:ext cx="9144000" cy="1470025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600" b="1" dirty="0" smtClean="0">
                <a:solidFill>
                  <a:schemeClr val="bg1"/>
                </a:solidFill>
              </a:rPr>
              <a:t>Geografické informačné systémy </a:t>
            </a:r>
          </a:p>
          <a:p>
            <a:r>
              <a:rPr lang="sk-SK" sz="4600" b="1" dirty="0" smtClean="0">
                <a:solidFill>
                  <a:schemeClr val="bg1"/>
                </a:solidFill>
              </a:rPr>
              <a:t>a diaľkový prieskum Zeme</a:t>
            </a:r>
          </a:p>
          <a:p>
            <a:endParaRPr lang="sk-SK" sz="3600" b="1" dirty="0" smtClean="0">
              <a:solidFill>
                <a:schemeClr val="bg1"/>
              </a:solidFill>
            </a:endParaRPr>
          </a:p>
          <a:p>
            <a:r>
              <a:rPr lang="sk-SK" sz="3600" b="1" dirty="0" smtClean="0">
                <a:solidFill>
                  <a:schemeClr val="bg1"/>
                </a:solidFill>
                <a:latin typeface="+mn-lt"/>
              </a:rPr>
              <a:t>Rozširujúce štúdium geografie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3723878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smtClean="0"/>
              <a:t>doc. Mgr. Michal Gallay, PhD.</a:t>
            </a:r>
          </a:p>
          <a:p>
            <a:pPr marL="0" indent="0" algn="ctr">
              <a:buNone/>
            </a:pPr>
            <a:r>
              <a:rPr lang="sk-SK" sz="2000" dirty="0" err="1" smtClean="0"/>
              <a:t>michal.gallay@upjs.sk</a:t>
            </a:r>
            <a:endParaRPr lang="sk-SK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9" y="196504"/>
            <a:ext cx="1325850" cy="13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15888"/>
            <a:ext cx="86756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s-CZ" sz="2000" b="1"/>
              <a:t>Univerzita Pavla Jozefa Šafárika v Košiciach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Prírodovedecká fakulta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Ústav geografie</a:t>
            </a:r>
            <a:endParaRPr lang="en-GB" sz="2000" b="1"/>
          </a:p>
          <a:p>
            <a:pPr algn="ctr">
              <a:lnSpc>
                <a:spcPct val="140000"/>
              </a:lnSpc>
            </a:pPr>
            <a:endParaRPr lang="en-GB" sz="2000" b="1"/>
          </a:p>
        </p:txBody>
      </p:sp>
      <p:pic>
        <p:nvPicPr>
          <p:cNvPr id="9" name="Picture 4" descr="ug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CCFF"/>
              </a:clrFrom>
              <a:clrTo>
                <a:srgbClr val="99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69"/>
            <a:ext cx="1054598" cy="10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 txBox="1">
            <a:spLocks noChangeArrowheads="1"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k-SK" altLang="sk-SK" sz="3200" b="1">
                <a:cs typeface="Calibri" pitchFamily="34" charset="0"/>
              </a:rPr>
              <a:t>Geografická databáza – zložitejšie prevedenie</a:t>
            </a:r>
            <a:endParaRPr lang="en-GB" altLang="sk-SK" sz="3200" b="1">
              <a:cs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68004"/>
            <a:ext cx="5897562" cy="3491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2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Typy databáz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Relačná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Objektovo orientovaná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Objektovo-relačná</a:t>
            </a:r>
          </a:p>
          <a:p>
            <a:pPr lvl="1" eaLnBrk="1" hangingPunct="1">
              <a:lnSpc>
                <a:spcPct val="110000"/>
              </a:lnSpc>
            </a:pPr>
            <a:endParaRPr lang="sk-SK" altLang="sk-SK" sz="2000" smtClean="0"/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</p:txBody>
      </p:sp>
    </p:spTree>
    <p:extLst>
      <p:ext uri="{BB962C8B-B14F-4D97-AF65-F5344CB8AC3E}">
        <p14:creationId xmlns:p14="http://schemas.microsoft.com/office/powerpoint/2010/main" val="34211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 b="46252"/>
          <a:stretch/>
        </p:blipFill>
        <p:spPr bwMode="auto">
          <a:xfrm>
            <a:off x="4753697" y="4192"/>
            <a:ext cx="4354807" cy="2279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k-SK" altLang="sk-SK" sz="3200" b="1" dirty="0" smtClean="0">
                <a:cs typeface="Calibri" pitchFamily="34" charset="0"/>
              </a:rPr>
              <a:t>Relačná databáza</a:t>
            </a:r>
            <a:endParaRPr lang="en-GB" altLang="sk-SK" sz="3200" b="1" dirty="0" smtClean="0">
              <a:cs typeface="Calibri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6511" y="915566"/>
            <a:ext cx="4968551" cy="3394472"/>
          </a:xfrm>
        </p:spPr>
        <p:txBody>
          <a:bodyPr>
            <a:noAutofit/>
          </a:bodyPr>
          <a:lstStyle/>
          <a:p>
            <a:pPr marL="449263" lvl="1" indent="-3571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altLang="sk-SK" sz="1800" dirty="0" smtClean="0"/>
              <a:t>Geografický objekty sú zoskupené vo vrstve</a:t>
            </a:r>
          </a:p>
          <a:p>
            <a:pPr marL="449263" lvl="1" indent="-3571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altLang="sk-SK" sz="1800" dirty="0" smtClean="0"/>
              <a:t>Atribúty každej vrstvy sú uložené ako dvojrozmerné tabuľky</a:t>
            </a:r>
          </a:p>
          <a:p>
            <a:pPr marL="849313" lvl="2" indent="-357188">
              <a:lnSpc>
                <a:spcPct val="110000"/>
              </a:lnSpc>
            </a:pPr>
            <a:r>
              <a:rPr lang="sk-SK" altLang="sk-SK" sz="1800" dirty="0">
                <a:solidFill>
                  <a:srgbClr val="FF0000"/>
                </a:solidFill>
              </a:rPr>
              <a:t>Stĺpec reprezentuje konkrétny atribút (vlastnosť) objektov</a:t>
            </a:r>
          </a:p>
          <a:p>
            <a:pPr marL="849313" lvl="2" indent="-357188">
              <a:lnSpc>
                <a:spcPct val="110000"/>
              </a:lnSpc>
            </a:pPr>
            <a:r>
              <a:rPr lang="sk-SK" altLang="sk-SK" sz="1800" dirty="0" smtClean="0">
                <a:solidFill>
                  <a:srgbClr val="0070C0"/>
                </a:solidFill>
              </a:rPr>
              <a:t>Riadok reprezentuje jeden objekt </a:t>
            </a:r>
          </a:p>
          <a:p>
            <a:pPr marL="492125" lvl="2" indent="0">
              <a:lnSpc>
                <a:spcPct val="110000"/>
              </a:lnSpc>
              <a:buNone/>
            </a:pPr>
            <a:r>
              <a:rPr lang="sk-SK" altLang="sk-SK" sz="1800" dirty="0">
                <a:solidFill>
                  <a:srgbClr val="0070C0"/>
                </a:solidFill>
              </a:rPr>
              <a:t>	</a:t>
            </a:r>
            <a:r>
              <a:rPr lang="sk-SK" altLang="sk-SK" sz="1800" dirty="0" smtClean="0">
                <a:solidFill>
                  <a:srgbClr val="0070C0"/>
                </a:solidFill>
              </a:rPr>
              <a:t>v rámci vrstvy</a:t>
            </a:r>
          </a:p>
          <a:p>
            <a:pPr marL="449263" lvl="1" indent="-3571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altLang="sk-SK" sz="1800" dirty="0" smtClean="0"/>
              <a:t>Tabuľky obsahujú údaje o geometrii (polohe a tvare) objektov buď priamo alebo obsahujú odkaz na ne (DBF + SHP v prípade </a:t>
            </a:r>
            <a:r>
              <a:rPr lang="sk-SK" altLang="sk-SK" sz="1800" dirty="0" err="1" smtClean="0"/>
              <a:t>ArcGIS</a:t>
            </a:r>
            <a:r>
              <a:rPr lang="sk-SK" altLang="sk-SK" sz="1800" dirty="0" smtClean="0"/>
              <a:t>) Geografický objekty sú zoskupené vo vrstve</a:t>
            </a:r>
          </a:p>
        </p:txBody>
      </p:sp>
      <p:pic>
        <p:nvPicPr>
          <p:cNvPr id="7" name="Obrázok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45251" r="5628" b="14906"/>
          <a:stretch/>
        </p:blipFill>
        <p:spPr bwMode="auto">
          <a:xfrm>
            <a:off x="5484438" y="2355726"/>
            <a:ext cx="3545016" cy="23755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ovná spojovacia šípka 2"/>
          <p:cNvCxnSpPr/>
          <p:nvPr/>
        </p:nvCxnSpPr>
        <p:spPr>
          <a:xfrm flipH="1">
            <a:off x="8028384" y="1491630"/>
            <a:ext cx="216024" cy="2088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8244408" y="1563638"/>
            <a:ext cx="576064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8244408" y="1491630"/>
            <a:ext cx="360040" cy="252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7956376" y="1491630"/>
            <a:ext cx="288032" cy="19442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ĺžnik 24"/>
          <p:cNvSpPr/>
          <p:nvPr/>
        </p:nvSpPr>
        <p:spPr>
          <a:xfrm>
            <a:off x="4788024" y="831193"/>
            <a:ext cx="936104" cy="300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0" name="Rovná spojovacia šípka 29"/>
          <p:cNvCxnSpPr/>
          <p:nvPr/>
        </p:nvCxnSpPr>
        <p:spPr>
          <a:xfrm>
            <a:off x="5724128" y="981391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4139952" y="2823778"/>
            <a:ext cx="1344486" cy="61206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>
            <a:off x="4427984" y="2211710"/>
            <a:ext cx="1656184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ĺžnik 32"/>
          <p:cNvSpPr/>
          <p:nvPr/>
        </p:nvSpPr>
        <p:spPr>
          <a:xfrm>
            <a:off x="6084168" y="2895786"/>
            <a:ext cx="1008112" cy="1835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 38"/>
          <p:cNvSpPr/>
          <p:nvPr/>
        </p:nvSpPr>
        <p:spPr>
          <a:xfrm>
            <a:off x="5484438" y="3379297"/>
            <a:ext cx="3419794" cy="14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5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Typy databáz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1" y="1200151"/>
            <a:ext cx="8435975" cy="33944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1800" dirty="0" smtClean="0"/>
              <a:t>Relačná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Geografický objekty sú zoskupené vo vrstve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Atribúty každej vrstvy sú uložené ako dvojrozmerné tabuľky</a:t>
            </a:r>
          </a:p>
          <a:p>
            <a:pPr lvl="2" eaLnBrk="1" hangingPunct="1">
              <a:lnSpc>
                <a:spcPct val="110000"/>
              </a:lnSpc>
            </a:pPr>
            <a:r>
              <a:rPr lang="sk-SK" altLang="sk-SK" sz="1800" dirty="0" smtClean="0">
                <a:solidFill>
                  <a:srgbClr val="FF0000"/>
                </a:solidFill>
              </a:rPr>
              <a:t>Riadok reprezentuje jeden objekt v rámci vrstvy</a:t>
            </a:r>
          </a:p>
          <a:p>
            <a:pPr lvl="2" eaLnBrk="1" hangingPunct="1">
              <a:lnSpc>
                <a:spcPct val="110000"/>
              </a:lnSpc>
            </a:pPr>
            <a:r>
              <a:rPr lang="sk-SK" altLang="sk-SK" sz="1800" dirty="0" smtClean="0">
                <a:solidFill>
                  <a:srgbClr val="FF0000"/>
                </a:solidFill>
              </a:rPr>
              <a:t>Stĺpec reprezentuje konkrétny atribút (vlastnosť) objektov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Tabuľky obsahujú údaje o geometrii (polohe a tvare) objektov buď priamo alebo obsahujú odkaz na ne (DBF + SHP v prípade </a:t>
            </a:r>
            <a:r>
              <a:rPr lang="sk-SK" altLang="sk-SK" sz="1800" dirty="0" err="1" smtClean="0"/>
              <a:t>ArcGIS</a:t>
            </a:r>
            <a:r>
              <a:rPr lang="sk-SK" altLang="sk-SK" sz="1800" dirty="0" smtClean="0"/>
              <a:t>) </a:t>
            </a:r>
            <a:r>
              <a:rPr lang="sk-SK" altLang="sk-SK" sz="1800" dirty="0" smtClean="0"/>
              <a:t>Geografické </a:t>
            </a:r>
            <a:r>
              <a:rPr lang="sk-SK" altLang="sk-SK" sz="1800" dirty="0" smtClean="0"/>
              <a:t>objekty sú zoskupené vo vrstve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Väčšina (95%) údajov sa uchováva relačným modelom databáz.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MS Access, MS SQL Server, Oracle </a:t>
            </a:r>
            <a:r>
              <a:rPr lang="sk-SK" altLang="sk-SK" sz="1800" dirty="0" err="1" smtClean="0"/>
              <a:t>Universal</a:t>
            </a:r>
            <a:r>
              <a:rPr lang="sk-SK" altLang="sk-SK" sz="1800" dirty="0" smtClean="0"/>
              <a:t> Server, </a:t>
            </a:r>
            <a:r>
              <a:rPr lang="sk-SK" altLang="sk-SK" sz="1800" dirty="0" err="1" smtClean="0"/>
              <a:t>PostgreSQL</a:t>
            </a:r>
            <a:r>
              <a:rPr lang="sk-SK" altLang="sk-SK" sz="1800" dirty="0" smtClean="0"/>
              <a:t>, </a:t>
            </a:r>
            <a:r>
              <a:rPr lang="sk-SK" altLang="sk-SK" sz="1800" dirty="0" err="1" smtClean="0"/>
              <a:t>MySQL</a:t>
            </a:r>
            <a:endParaRPr lang="sk-SK" altLang="sk-SK" sz="1800" dirty="0" smtClean="0"/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Relačná tabuľky možno navzájom spájať, prepájať, aktualizovať obsah </a:t>
            </a:r>
            <a:r>
              <a:rPr lang="sk-SK" altLang="sk-SK" sz="1800" dirty="0" smtClean="0">
                <a:solidFill>
                  <a:srgbClr val="FF0000"/>
                </a:solidFill>
              </a:rPr>
              <a:t>pomocou primárnych kľúčov</a:t>
            </a:r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  <a:p>
            <a:pPr lvl="1" eaLnBrk="1" hangingPunct="1">
              <a:lnSpc>
                <a:spcPct val="110000"/>
              </a:lnSpc>
            </a:pPr>
            <a:endParaRPr lang="sk-SK" altLang="sk-SK" sz="1800" dirty="0" smtClean="0"/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</p:txBody>
      </p:sp>
    </p:spTree>
    <p:extLst>
      <p:ext uri="{BB962C8B-B14F-4D97-AF65-F5344CB8AC3E}">
        <p14:creationId xmlns:p14="http://schemas.microsoft.com/office/powerpoint/2010/main" val="4618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Typy databáz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dirty="0" smtClean="0"/>
              <a:t>Objektovo orientovaná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Každý geografický objekt je reprezentovaný jedným databázovým objektom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Napr. povodie XY by existovalo ako jeden DB objekt s informáciou o ploche, riekach, krajinnej pokrývke, </a:t>
            </a:r>
            <a:r>
              <a:rPr lang="sk-SK" sz="2000" dirty="0" err="1" smtClean="0"/>
              <a:t>sklonitosti</a:t>
            </a:r>
            <a:r>
              <a:rPr lang="sk-SK" sz="2000" dirty="0" smtClean="0"/>
              <a:t> svahov)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Objektová DB poskytujú objektovo orientované </a:t>
            </a:r>
            <a:r>
              <a:rPr lang="sk-SK" sz="2000" dirty="0" err="1" smtClean="0"/>
              <a:t>dopytovacie</a:t>
            </a:r>
            <a:r>
              <a:rPr lang="sk-SK" sz="2000" dirty="0" smtClean="0"/>
              <a:t> nástroje na prácu s DB </a:t>
            </a:r>
            <a:r>
              <a:rPr lang="sk-SK" sz="2000" dirty="0" err="1" smtClean="0"/>
              <a:t>objektami</a:t>
            </a:r>
            <a:endParaRPr lang="sk-SK" sz="20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Napr. ak je úlohou modelovať komplexné správanie viacerých povodí vzhľadom na zrážkovú udalosť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v relačnej DB je takýto objekt charakterizovaný viacerými záznamami a vrstvami popisujúcimi vlastnosti objektu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Relačné DB nedokážu uchovávať kompletné objekty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Vhodné pre jednoduché typy objektov a údajov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dirty="0" smtClean="0"/>
              <a:t>Objektovo-relačná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sk-SK" sz="20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908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0850" y="195263"/>
            <a:ext cx="8229600" cy="85725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Riadenie databázy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1" y="1200151"/>
            <a:ext cx="5122863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1800" dirty="0" smtClean="0"/>
              <a:t>Databázový jazyk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1800" dirty="0" smtClean="0"/>
              <a:t>Práca s údajmi pomocou </a:t>
            </a:r>
            <a:r>
              <a:rPr lang="sk-SK" altLang="sk-SK" sz="1800" dirty="0" err="1" smtClean="0"/>
              <a:t>dopytovacieho</a:t>
            </a:r>
            <a:r>
              <a:rPr lang="sk-SK" altLang="sk-SK" sz="1800" dirty="0" smtClean="0"/>
              <a:t> jazyka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600" dirty="0" smtClean="0"/>
              <a:t>SQL, QBE, IQL,DATALOG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600" b="1" dirty="0" smtClean="0"/>
              <a:t>Najčastejšie SQL (Standard </a:t>
            </a:r>
            <a:r>
              <a:rPr lang="sk-SK" altLang="sk-SK" sz="1600" b="1" dirty="0" err="1" smtClean="0"/>
              <a:t>Query</a:t>
            </a:r>
            <a:r>
              <a:rPr lang="sk-SK" altLang="sk-SK" sz="1600" b="1" dirty="0" smtClean="0"/>
              <a:t> </a:t>
            </a:r>
            <a:r>
              <a:rPr lang="sk-SK" altLang="sk-SK" sz="1600" b="1" dirty="0" err="1" smtClean="0"/>
              <a:t>Language</a:t>
            </a:r>
            <a:r>
              <a:rPr lang="sk-SK" altLang="sk-SK" sz="1600" b="1" dirty="0" smtClean="0"/>
              <a:t>)</a:t>
            </a:r>
          </a:p>
          <a:p>
            <a:pPr lvl="1" eaLnBrk="1" hangingPunct="1">
              <a:lnSpc>
                <a:spcPct val="110000"/>
              </a:lnSpc>
            </a:pPr>
            <a:endParaRPr lang="sk-SK" altLang="sk-SK" sz="1600" dirty="0" smtClean="0"/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44690"/>
            <a:ext cx="3240088" cy="37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7774"/>
            <a:ext cx="3096194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8691"/>
            <a:ext cx="4452938" cy="1603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0850" y="195263"/>
            <a:ext cx="8229600" cy="857250"/>
          </a:xfrm>
        </p:spPr>
        <p:txBody>
          <a:bodyPr/>
          <a:lstStyle/>
          <a:p>
            <a:pPr eaLnBrk="1" hangingPunct="1"/>
            <a:r>
              <a:rPr lang="sk-SK" altLang="sk-SK" sz="3200" b="1" smtClean="0">
                <a:cs typeface="Calibri" pitchFamily="34" charset="0"/>
              </a:rPr>
              <a:t>Príklad výstupu SQL dopytu</a:t>
            </a:r>
            <a:endParaRPr lang="en-GB" altLang="sk-SK" sz="3200" b="1" smtClean="0">
              <a:cs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028701"/>
            <a:ext cx="4138613" cy="262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28701"/>
            <a:ext cx="4448175" cy="1603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sk-SK" sz="3200" dirty="0" smtClean="0">
                <a:solidFill>
                  <a:srgbClr val="C00000"/>
                </a:solidFill>
              </a:rPr>
              <a:t>Obsah predmetu</a:t>
            </a:r>
            <a:endParaRPr lang="sk-SK"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9653"/>
              </p:ext>
            </p:extLst>
          </p:nvPr>
        </p:nvGraphicFramePr>
        <p:xfrm>
          <a:off x="0" y="915568"/>
          <a:ext cx="9144000" cy="4288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65"/>
                <a:gridCol w="8746435"/>
              </a:tblGrid>
              <a:tr h="393225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</a:pPr>
                      <a:r>
                        <a:rPr lang="sk-SK" sz="1300" u="none" strike="noStrike" dirty="0">
                          <a:effectLst/>
                        </a:rPr>
                        <a:t>1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Úvod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- obsah predmetu, podmienky absolvovania predmetu, študijná literatúra, história </a:t>
                      </a:r>
                      <a:r>
                        <a:rPr lang="sk-SK" sz="13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geoinformatiky</a:t>
                      </a:r>
                      <a:endParaRPr lang="sk-SK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8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Geoinformatika</a:t>
                      </a:r>
                      <a:r>
                        <a:rPr lang="sk-SK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ako vedná disciplína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zložky </a:t>
                      </a:r>
                      <a:r>
                        <a:rPr lang="sk-SK" sz="13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GIS-u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chápanie </a:t>
                      </a:r>
                      <a:r>
                        <a:rPr lang="sk-SK" sz="13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GIS-u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v praxi</a:t>
                      </a:r>
                      <a:endParaRPr lang="sk-SK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8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Digitálna reprezentácia </a:t>
                      </a:r>
                      <a:r>
                        <a:rPr lang="sk-SK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krajiny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rastrový a vektorový dátový model</a:t>
                      </a:r>
                      <a:endParaRPr lang="sk-SK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8731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</a:pPr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Súradnicové systémy 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 mapové projekcie v </a:t>
                      </a:r>
                      <a:r>
                        <a:rPr lang="sk-SK" sz="13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GIS-e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- používané súradnicové systémy na Slovensku a v okolitých </a:t>
                      </a:r>
                      <a:r>
                        <a:rPr lang="sk-SK" sz="13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štatoch</a:t>
                      </a:r>
                      <a:r>
                        <a:rPr lang="sk-SK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štandardy zápisu, transformácie súradnicových systémov</a:t>
                      </a:r>
                      <a:endParaRPr lang="sk-SK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/>
                </a:tc>
              </a:tr>
              <a:tr h="2650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 err="1">
                          <a:effectLst/>
                        </a:rPr>
                        <a:t>Geodatabázy</a:t>
                      </a:r>
                      <a:r>
                        <a:rPr lang="sk-SK" sz="1300" u="none" strike="noStrike" dirty="0">
                          <a:effectLst/>
                        </a:rPr>
                        <a:t>, DBMS, typy databáz, </a:t>
                      </a:r>
                      <a:r>
                        <a:rPr lang="sk-SK" sz="1300" u="none" strike="noStrike" dirty="0" err="1">
                          <a:effectLst/>
                        </a:rPr>
                        <a:t>dopytovacie</a:t>
                      </a:r>
                      <a:r>
                        <a:rPr lang="sk-SK" sz="1300" u="none" strike="noStrike" dirty="0">
                          <a:effectLst/>
                        </a:rPr>
                        <a:t> jazyky, úloha v </a:t>
                      </a:r>
                      <a:r>
                        <a:rPr lang="sk-SK" sz="1300" u="none" strike="noStrike" dirty="0" err="1">
                          <a:effectLst/>
                        </a:rPr>
                        <a:t>GIS-e</a:t>
                      </a:r>
                      <a:r>
                        <a:rPr lang="sk-SK" sz="1300" u="none" strike="noStrike" dirty="0">
                          <a:effectLst/>
                        </a:rPr>
                        <a:t>, spôsob prepojenia, ODBC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/>
                </a:tc>
              </a:tr>
              <a:tr h="2168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pt-BR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Zber a príprava dát pre GIS</a:t>
                      </a:r>
                      <a:r>
                        <a:rPr lang="pt-BR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metódy, prístroje. Kvalita dát a prenos chýb.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/>
                </a:tc>
              </a:tr>
              <a:tr h="438382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</a:pPr>
                      <a:r>
                        <a:rPr lang="sk-SK" sz="1300" u="none" strike="noStrike" dirty="0">
                          <a:effectLst/>
                        </a:rPr>
                        <a:t>3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Diaľkový prieskum Zeme </a:t>
                      </a:r>
                      <a:r>
                        <a:rPr lang="sk-SK" sz="13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 </a:t>
                      </a:r>
                      <a:r>
                        <a:rPr lang="sk-SK" sz="13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fyzikálne princípy</a:t>
                      </a:r>
                      <a:r>
                        <a:rPr lang="sk-SK" sz="13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, elektromagnetické žiarenie, interakcia žiarenia s prostredím, princípy záznamu žiarenia, rozlíšenie záznamu, spektrálne správanie objektov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873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Diaľkový prieskum Zeme </a:t>
                      </a:r>
                      <a:r>
                        <a:rPr lang="sk-SK" sz="13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 </a:t>
                      </a:r>
                      <a:r>
                        <a:rPr lang="sk-SK" sz="13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aktívne a pasívne systémy </a:t>
                      </a:r>
                      <a:r>
                        <a:rPr lang="sk-SK" sz="13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(fotogrametria, laserové skenovanie, radar, </a:t>
                      </a:r>
                      <a:r>
                        <a:rPr lang="sk-SK" sz="13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sonar</a:t>
                      </a:r>
                      <a:r>
                        <a:rPr lang="sk-SK" sz="13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sk-SK" sz="13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multispektrálen</a:t>
                      </a:r>
                      <a:r>
                        <a:rPr lang="sk-SK" sz="13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snímanie), metódy spracovania dát, aplikácie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225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</a:pPr>
                      <a:r>
                        <a:rPr lang="sk-SK" sz="1300" u="none" strike="noStrike">
                          <a:effectLst/>
                        </a:rPr>
                        <a:t>4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effectLst/>
                        </a:rPr>
                        <a:t>Transformácie GIS údajov a priestorové analýzy </a:t>
                      </a:r>
                      <a:r>
                        <a:rPr lang="sk-SK" sz="1300" u="none" strike="noStrike" dirty="0">
                          <a:effectLst/>
                        </a:rPr>
                        <a:t>- konverzie, skupiny priestorových analýz, charakteristika, príklady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/>
                </a:tc>
              </a:tr>
              <a:tr h="42873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effectLst/>
                        </a:rPr>
                        <a:t>Digitálne modely reliéfu </a:t>
                      </a:r>
                      <a:r>
                        <a:rPr lang="sk-SK" sz="1300" u="none" strike="noStrike" dirty="0">
                          <a:effectLst/>
                        </a:rPr>
                        <a:t>- definícia, zdroje dát, metódy tvorby, priestorová interpolácia, </a:t>
                      </a:r>
                      <a:r>
                        <a:rPr lang="sk-SK" sz="1300" u="none" strike="noStrike" dirty="0" err="1">
                          <a:effectLst/>
                        </a:rPr>
                        <a:t>geomorfometrické</a:t>
                      </a:r>
                      <a:r>
                        <a:rPr lang="sk-SK" sz="1300" u="none" strike="noStrike" dirty="0">
                          <a:effectLst/>
                        </a:rPr>
                        <a:t> analýzy, </a:t>
                      </a:r>
                      <a:r>
                        <a:rPr lang="sk-SK" sz="1300" u="none" strike="noStrike" dirty="0" err="1">
                          <a:effectLst/>
                        </a:rPr>
                        <a:t>morfometrické</a:t>
                      </a:r>
                      <a:r>
                        <a:rPr lang="sk-SK" sz="1300" u="none" strike="noStrike" dirty="0">
                          <a:effectLst/>
                        </a:rPr>
                        <a:t> parametre reliéfu, teória, aplikácie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/>
                </a:tc>
              </a:tr>
              <a:tr h="428731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</a:pPr>
                      <a:r>
                        <a:rPr lang="sk-SK" sz="1300" u="none" strike="noStrike" dirty="0">
                          <a:effectLst/>
                        </a:rPr>
                        <a:t>5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effectLst/>
                        </a:rPr>
                        <a:t>Vizualizácia a kartografická prezentácia</a:t>
                      </a:r>
                      <a:r>
                        <a:rPr lang="sk-SK" sz="1300" u="none" strike="noStrike" dirty="0">
                          <a:effectLst/>
                        </a:rPr>
                        <a:t>, geometrická a atribútová </a:t>
                      </a:r>
                      <a:r>
                        <a:rPr lang="sk-SK" sz="1300" u="none" strike="noStrike" dirty="0" err="1">
                          <a:effectLst/>
                        </a:rPr>
                        <a:t>dimenzionalita</a:t>
                      </a:r>
                      <a:r>
                        <a:rPr lang="sk-SK" sz="1300" u="none" strike="noStrike" dirty="0">
                          <a:effectLst/>
                        </a:rPr>
                        <a:t> </a:t>
                      </a:r>
                      <a:r>
                        <a:rPr lang="sk-SK" sz="1300" u="none" strike="noStrike" dirty="0" err="1">
                          <a:effectLst/>
                        </a:rPr>
                        <a:t>geodát</a:t>
                      </a:r>
                      <a:r>
                        <a:rPr lang="sk-SK" sz="1300" u="none" strike="noStrike" dirty="0">
                          <a:effectLst/>
                        </a:rPr>
                        <a:t>,   grafické premenné, farebné modely, úloha vedeckej vizualizácie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8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 err="1">
                          <a:effectLst/>
                        </a:rPr>
                        <a:t>Geopriestorové</a:t>
                      </a:r>
                      <a:r>
                        <a:rPr lang="sk-SK" sz="1300" b="1" u="none" strike="noStrike" dirty="0">
                          <a:effectLst/>
                        </a:rPr>
                        <a:t> internetové aplikácie </a:t>
                      </a:r>
                      <a:r>
                        <a:rPr lang="sk-SK" sz="1300" u="none" strike="noStrike" dirty="0">
                          <a:effectLst/>
                        </a:rPr>
                        <a:t>- </a:t>
                      </a:r>
                      <a:r>
                        <a:rPr lang="sk-SK" sz="1300" u="none" strike="noStrike" dirty="0" err="1">
                          <a:effectLst/>
                        </a:rPr>
                        <a:t>webgis</a:t>
                      </a:r>
                      <a:r>
                        <a:rPr lang="sk-SK" sz="1300" u="none" strike="noStrike" dirty="0">
                          <a:effectLst/>
                        </a:rPr>
                        <a:t>, </a:t>
                      </a:r>
                      <a:r>
                        <a:rPr lang="sk-SK" sz="1300" u="none" strike="noStrike" dirty="0" err="1">
                          <a:effectLst/>
                        </a:rPr>
                        <a:t>Google</a:t>
                      </a:r>
                      <a:r>
                        <a:rPr lang="sk-SK" sz="1300" u="none" strike="noStrike" dirty="0">
                          <a:effectLst/>
                        </a:rPr>
                        <a:t> </a:t>
                      </a:r>
                      <a:r>
                        <a:rPr lang="sk-SK" sz="1300" u="none" strike="noStrike" dirty="0" err="1">
                          <a:effectLst/>
                        </a:rPr>
                        <a:t>Earth</a:t>
                      </a:r>
                      <a:r>
                        <a:rPr lang="sk-SK" sz="1300" u="none" strike="noStrike" dirty="0">
                          <a:effectLst/>
                        </a:rPr>
                        <a:t>, </a:t>
                      </a:r>
                      <a:r>
                        <a:rPr lang="sk-SK" sz="1300" u="none" strike="noStrike" dirty="0" err="1">
                          <a:effectLst/>
                        </a:rPr>
                        <a:t>Google</a:t>
                      </a:r>
                      <a:r>
                        <a:rPr lang="sk-SK" sz="1300" u="none" strike="noStrike" dirty="0">
                          <a:effectLst/>
                        </a:rPr>
                        <a:t> </a:t>
                      </a:r>
                      <a:r>
                        <a:rPr lang="sk-SK" sz="1300" u="none" strike="noStrike" dirty="0" err="1">
                          <a:effectLst/>
                        </a:rPr>
                        <a:t>Maps</a:t>
                      </a:r>
                      <a:r>
                        <a:rPr lang="sk-SK" sz="1300" u="none" strike="noStrike" dirty="0">
                          <a:effectLst/>
                        </a:rPr>
                        <a:t>, </a:t>
                      </a:r>
                      <a:r>
                        <a:rPr lang="sk-SK" sz="1300" u="none" strike="noStrike" dirty="0" err="1">
                          <a:effectLst/>
                        </a:rPr>
                        <a:t>mapove</a:t>
                      </a:r>
                      <a:r>
                        <a:rPr lang="sk-SK" sz="1300" u="none" strike="noStrike" dirty="0">
                          <a:effectLst/>
                        </a:rPr>
                        <a:t> </a:t>
                      </a:r>
                      <a:r>
                        <a:rPr lang="sk-SK" sz="1300" u="none" strike="noStrike" dirty="0" err="1">
                          <a:effectLst/>
                        </a:rPr>
                        <a:t>servre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8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sk-SK" sz="1300" b="1" u="none" strike="noStrike" dirty="0">
                          <a:effectLst/>
                        </a:rPr>
                        <a:t>Využitie </a:t>
                      </a:r>
                      <a:r>
                        <a:rPr lang="sk-SK" sz="1300" b="1" u="none" strike="noStrike" dirty="0" err="1">
                          <a:effectLst/>
                        </a:rPr>
                        <a:t>GIS-u</a:t>
                      </a:r>
                      <a:r>
                        <a:rPr lang="sk-SK" sz="1300" b="1" u="none" strike="noStrike" dirty="0">
                          <a:effectLst/>
                        </a:rPr>
                        <a:t> v praxi</a:t>
                      </a:r>
                      <a:r>
                        <a:rPr lang="sk-SK" sz="1300" u="none" strike="noStrike" dirty="0">
                          <a:effectLst/>
                        </a:rPr>
                        <a:t>, príklady a najnovšie trendy v </a:t>
                      </a:r>
                      <a:r>
                        <a:rPr lang="sk-SK" sz="1300" u="none" strike="noStrike" dirty="0" err="1">
                          <a:effectLst/>
                        </a:rPr>
                        <a:t>geoinformatike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5" marR="4605" marT="460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4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95688"/>
            <a:ext cx="9144000" cy="1470025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chemeClr val="bg1"/>
                </a:solidFill>
              </a:rPr>
              <a:t>Geografické informačné systémy </a:t>
            </a:r>
          </a:p>
          <a:p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Geodatabázy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, DBMS, typy databáz,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dopytovacie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jazyky, </a:t>
            </a:r>
            <a:r>
              <a:rPr lang="sk-SK" sz="2400" b="1" dirty="0" smtClean="0">
                <a:solidFill>
                  <a:schemeClr val="bg1"/>
                </a:solidFill>
                <a:latin typeface="+mn-lt"/>
              </a:rPr>
              <a:t>ODBC</a:t>
            </a:r>
            <a:endParaRPr lang="sk-SK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3723878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smtClean="0"/>
              <a:t>Michal </a:t>
            </a:r>
            <a:r>
              <a:rPr lang="sk-SK" sz="2000" dirty="0" err="1" smtClean="0"/>
              <a:t>Gallay</a:t>
            </a:r>
            <a:endParaRPr lang="sk-SK" sz="2000" dirty="0" smtClean="0"/>
          </a:p>
          <a:p>
            <a:pPr marL="0" indent="0" algn="ctr">
              <a:buNone/>
            </a:pPr>
            <a:r>
              <a:rPr lang="sk-SK" sz="2000" dirty="0" err="1" smtClean="0"/>
              <a:t>michal.gallay@upjs.sk</a:t>
            </a:r>
            <a:endParaRPr lang="sk-SK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9" y="196504"/>
            <a:ext cx="1325850" cy="13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15888"/>
            <a:ext cx="86756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s-CZ" sz="2000" b="1"/>
              <a:t>Univerzita Pavla Jozefa Šafárika v Košiciach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Prírodovedecká fakulta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Ústav geografie</a:t>
            </a:r>
            <a:endParaRPr lang="en-GB" sz="2000" b="1"/>
          </a:p>
          <a:p>
            <a:pPr algn="ctr">
              <a:lnSpc>
                <a:spcPct val="140000"/>
              </a:lnSpc>
            </a:pPr>
            <a:endParaRPr lang="en-GB" sz="2000" b="1"/>
          </a:p>
        </p:txBody>
      </p:sp>
      <p:pic>
        <p:nvPicPr>
          <p:cNvPr id="9" name="Picture 4" descr="ug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CCFF"/>
              </a:clrFrom>
              <a:clrTo>
                <a:srgbClr val="99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69"/>
            <a:ext cx="1054598" cy="10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GIS ako technológia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0527" y="1574404"/>
            <a:ext cx="3455988" cy="1943100"/>
            <a:chOff x="-68" y="850"/>
            <a:chExt cx="2018" cy="1088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67" y="985"/>
              <a:ext cx="72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/>
                <a:t>HW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066" y="985"/>
              <a:ext cx="725" cy="2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/>
                <a:t>SW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066" y="1529"/>
              <a:ext cx="725" cy="2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 dirty="0" err="1"/>
                <a:t>geoúdaje</a:t>
              </a:r>
              <a:endParaRPr lang="sk-SK" sz="2000" dirty="0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13" y="1529"/>
              <a:ext cx="725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/>
                <a:t>osoby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-68" y="850"/>
              <a:ext cx="2018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" name="BlokTextu 2"/>
          <p:cNvSpPr txBox="1"/>
          <p:nvPr/>
        </p:nvSpPr>
        <p:spPr>
          <a:xfrm>
            <a:off x="372909" y="1120120"/>
            <a:ext cx="542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Základné </a:t>
            </a:r>
            <a:r>
              <a:rPr lang="cs-CZ" dirty="0" err="1" smtClean="0"/>
              <a:t>zložky</a:t>
            </a:r>
            <a:r>
              <a:rPr lang="cs-CZ" dirty="0" smtClean="0"/>
              <a:t> geografického </a:t>
            </a:r>
            <a:r>
              <a:rPr lang="cs-CZ" dirty="0" err="1"/>
              <a:t>informačného</a:t>
            </a:r>
            <a:r>
              <a:rPr lang="cs-CZ" dirty="0"/>
              <a:t> systému</a:t>
            </a:r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38" y="1635646"/>
            <a:ext cx="4270049" cy="284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>
          <a:xfrm>
            <a:off x="457200" y="123825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GIS ako technológia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27088" y="2139950"/>
            <a:ext cx="183991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Získavanie a vstup údajov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130550" y="1492250"/>
            <a:ext cx="26733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Obhospodarovanie geoúdajov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6300792" y="3724275"/>
            <a:ext cx="194468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Priestorové analýzy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490917" y="4371975"/>
            <a:ext cx="18367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Vizualizácia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466725" y="1347788"/>
            <a:ext cx="8135938" cy="36004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k-SK" sz="2000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443663" y="2282825"/>
            <a:ext cx="187166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Užívateľské rozhranie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754067" y="3579813"/>
            <a:ext cx="183673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Transformácie údajov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203575" y="2932114"/>
            <a:ext cx="2673350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DBMS + Geodatabáza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395289" y="955675"/>
            <a:ext cx="3177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/>
              <a:t>Softvérové komponenty GIS</a:t>
            </a:r>
          </a:p>
        </p:txBody>
      </p:sp>
    </p:spTree>
    <p:extLst>
      <p:ext uri="{BB962C8B-B14F-4D97-AF65-F5344CB8AC3E}">
        <p14:creationId xmlns:p14="http://schemas.microsoft.com/office/powerpoint/2010/main" val="5119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Súvisiace termíny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Kód</a:t>
            </a:r>
            <a:r>
              <a:rPr lang="sk-SK" sz="2400" dirty="0" smtClean="0"/>
              <a:t> – súbor pravidiel, podľa kt. je jednotlivým signálom priradený informačný obsah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Slovo</a:t>
            </a:r>
            <a:r>
              <a:rPr lang="sk-SK" sz="2400" dirty="0" smtClean="0"/>
              <a:t> – postupnosť znakov abecedy spĺňajúca podmienky syntaxe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Správa</a:t>
            </a:r>
            <a:r>
              <a:rPr lang="sk-SK" sz="2400" dirty="0" smtClean="0"/>
              <a:t> – postupnosť slov, kt. je nositeľom informačného obsahu, stáva sa informáciou v dôsledku interpretácie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Údaj/dáta</a:t>
            </a:r>
            <a:r>
              <a:rPr lang="sk-SK" sz="2400" dirty="0" smtClean="0"/>
              <a:t> – správa reprezentovaná tak, že sa dá strojovo spracovať. Štruktúrované postupnosti symbolov (napr. písmen) založené na syntaxi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Informácia</a:t>
            </a:r>
            <a:r>
              <a:rPr lang="sk-SK" sz="2400" dirty="0" smtClean="0"/>
              <a:t> – výsledok úspešnej analýzy údajov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FF0000"/>
                </a:solidFill>
              </a:rPr>
              <a:t>Databáza </a:t>
            </a:r>
            <a:r>
              <a:rPr lang="sk-SK" sz="2400" dirty="0" smtClean="0">
                <a:solidFill>
                  <a:srgbClr val="FF0000"/>
                </a:solidFill>
              </a:rPr>
              <a:t>– súbor údajov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FF0000"/>
                </a:solidFill>
              </a:rPr>
              <a:t>Systém </a:t>
            </a:r>
            <a:r>
              <a:rPr lang="sk-SK" sz="2400" dirty="0" smtClean="0">
                <a:solidFill>
                  <a:srgbClr val="FF0000"/>
                </a:solidFill>
              </a:rPr>
              <a:t>– súbor prvkov a vzťahov medzi nimi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222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Databáza a DB systém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2400" b="1" smtClean="0"/>
              <a:t>Databáza </a:t>
            </a:r>
            <a:r>
              <a:rPr lang="sk-SK" altLang="sk-SK" sz="2400" smtClean="0"/>
              <a:t>–  (báza dát/údajov) integrovaná množina účelovo zhromaždených údajov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b="1" smtClean="0"/>
              <a:t>Systém riadenia bázy dát (Database management system)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b="1" smtClean="0"/>
              <a:t>DBMS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b="1" smtClean="0"/>
              <a:t>Systém je viac ako len súpis/zoznam prvkov. Ide aj o spôsob ich prepojenia a definovania vzťahov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smtClean="0"/>
              <a:t>softvér umožňujúci efektívnu tvorbu, štruktúrovanie, údržbu a výber údajov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smtClean="0"/>
              <a:t>Špeciálny aplikačný softvér (napr. GIS) má prístup k údajom zabezpečený cez DBMS (DBMS je zväčša súčasťou GIS)</a:t>
            </a:r>
          </a:p>
          <a:p>
            <a:pPr lvl="1" eaLnBrk="1" hangingPunct="1">
              <a:lnSpc>
                <a:spcPct val="110000"/>
              </a:lnSpc>
            </a:pPr>
            <a:endParaRPr lang="sk-SK" altLang="sk-SK" sz="2000" smtClean="0"/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</p:txBody>
      </p:sp>
    </p:spTree>
    <p:extLst>
      <p:ext uri="{BB962C8B-B14F-4D97-AF65-F5344CB8AC3E}">
        <p14:creationId xmlns:p14="http://schemas.microsoft.com/office/powerpoint/2010/main" val="20350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Geografická databáza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integrovaná množina účelovo zhromaždených geografických údajov pre určité územie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V GIS hrá kľúčovú úlohu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Najväčšie náklady (čas, peniaze) sa vynaložia na prípravu údajov pre GIS, teda na tvorba geodatabázy.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Je vstupom pre geografické analýzy v GIS (vyhľadávanie susediacich parciel, výpočet dĺžky svahov pre lyžiarske stredisko).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Dobre organizovaná priestorová databáza uľahčuje je využívanie najmä ak ide o množstvo užívateľov.</a:t>
            </a:r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  <a:p>
            <a:pPr lvl="1" eaLnBrk="1" hangingPunct="1">
              <a:lnSpc>
                <a:spcPct val="110000"/>
              </a:lnSpc>
            </a:pPr>
            <a:endParaRPr lang="sk-SK" altLang="sk-SK" sz="2000" smtClean="0"/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</p:txBody>
      </p:sp>
    </p:spTree>
    <p:extLst>
      <p:ext uri="{BB962C8B-B14F-4D97-AF65-F5344CB8AC3E}">
        <p14:creationId xmlns:p14="http://schemas.microsoft.com/office/powerpoint/2010/main" val="40555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5606"/>
            <a:ext cx="8101012" cy="3031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4"/>
          <p:cNvSpPr txBox="1">
            <a:spLocks noChangeArrowheads="1"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k-SK" altLang="sk-SK" sz="3200" b="1">
                <a:cs typeface="Calibri" pitchFamily="34" charset="0"/>
              </a:rPr>
              <a:t>Geografická databáza – jednoduché prevedenie</a:t>
            </a:r>
            <a:endParaRPr lang="en-GB" altLang="sk-SK" sz="3200" b="1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125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2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1353</TotalTime>
  <Words>868</Words>
  <Application>Microsoft Office PowerPoint</Application>
  <PresentationFormat>Prezentácia na obrazovke (16:9)</PresentationFormat>
  <Paragraphs>116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Prezentácia programu PowerPoint</vt:lpstr>
      <vt:lpstr>Obsah predmetu</vt:lpstr>
      <vt:lpstr>Prezentácia programu PowerPoint</vt:lpstr>
      <vt:lpstr>GIS ako technológia</vt:lpstr>
      <vt:lpstr>GIS ako technológia</vt:lpstr>
      <vt:lpstr>Súvisiace termíny</vt:lpstr>
      <vt:lpstr>Databáza a DB systém</vt:lpstr>
      <vt:lpstr>Geografická databáza</vt:lpstr>
      <vt:lpstr>Prezentácia programu PowerPoint</vt:lpstr>
      <vt:lpstr>Prezentácia programu PowerPoint</vt:lpstr>
      <vt:lpstr>Typy databáz</vt:lpstr>
      <vt:lpstr>Relačná databáza</vt:lpstr>
      <vt:lpstr>Typy databáz</vt:lpstr>
      <vt:lpstr>Typy databáz</vt:lpstr>
      <vt:lpstr>Riadenie databázy</vt:lpstr>
      <vt:lpstr>Príklad výstupu SQL dopytu</vt:lpstr>
    </vt:vector>
  </TitlesOfParts>
  <Company>UPJS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Kanok</dc:creator>
  <cp:lastModifiedBy>gallay</cp:lastModifiedBy>
  <cp:revision>68</cp:revision>
  <dcterms:created xsi:type="dcterms:W3CDTF">2011-12-06T12:19:27Z</dcterms:created>
  <dcterms:modified xsi:type="dcterms:W3CDTF">2016-11-04T11:52:22Z</dcterms:modified>
</cp:coreProperties>
</file>