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323" r:id="rId3"/>
    <p:sldId id="347" r:id="rId4"/>
    <p:sldId id="348" r:id="rId5"/>
    <p:sldId id="393" r:id="rId6"/>
    <p:sldId id="349" r:id="rId7"/>
    <p:sldId id="399" r:id="rId8"/>
    <p:sldId id="350" r:id="rId9"/>
    <p:sldId id="351" r:id="rId10"/>
    <p:sldId id="396" r:id="rId11"/>
    <p:sldId id="397" r:id="rId12"/>
    <p:sldId id="352" r:id="rId13"/>
    <p:sldId id="353" r:id="rId14"/>
    <p:sldId id="354" r:id="rId15"/>
    <p:sldId id="405" r:id="rId16"/>
    <p:sldId id="355" r:id="rId17"/>
    <p:sldId id="356" r:id="rId18"/>
    <p:sldId id="357" r:id="rId19"/>
    <p:sldId id="358" r:id="rId20"/>
    <p:sldId id="400" r:id="rId21"/>
    <p:sldId id="359" r:id="rId22"/>
    <p:sldId id="360" r:id="rId23"/>
    <p:sldId id="361" r:id="rId24"/>
    <p:sldId id="362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70" r:id="rId33"/>
    <p:sldId id="371" r:id="rId34"/>
    <p:sldId id="372" r:id="rId35"/>
    <p:sldId id="373" r:id="rId36"/>
    <p:sldId id="374" r:id="rId37"/>
    <p:sldId id="375" r:id="rId38"/>
    <p:sldId id="376" r:id="rId39"/>
    <p:sldId id="377" r:id="rId40"/>
    <p:sldId id="406" r:id="rId41"/>
    <p:sldId id="378" r:id="rId42"/>
    <p:sldId id="379" r:id="rId43"/>
    <p:sldId id="380" r:id="rId44"/>
    <p:sldId id="411" r:id="rId45"/>
    <p:sldId id="381" r:id="rId46"/>
    <p:sldId id="403" r:id="rId47"/>
    <p:sldId id="407" r:id="rId48"/>
    <p:sldId id="404" r:id="rId49"/>
    <p:sldId id="382" r:id="rId50"/>
    <p:sldId id="408" r:id="rId51"/>
    <p:sldId id="383" r:id="rId52"/>
    <p:sldId id="384" r:id="rId53"/>
    <p:sldId id="394" r:id="rId54"/>
    <p:sldId id="385" r:id="rId55"/>
    <p:sldId id="386" r:id="rId56"/>
    <p:sldId id="387" r:id="rId57"/>
    <p:sldId id="410" r:id="rId58"/>
    <p:sldId id="388" r:id="rId59"/>
    <p:sldId id="395" r:id="rId60"/>
    <p:sldId id="389" r:id="rId61"/>
    <p:sldId id="401" r:id="rId62"/>
    <p:sldId id="390" r:id="rId63"/>
    <p:sldId id="391" r:id="rId64"/>
    <p:sldId id="402" r:id="rId65"/>
    <p:sldId id="392" r:id="rId66"/>
    <p:sldId id="409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vetlý štý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48" y="58"/>
      </p:cViewPr>
      <p:guideLst>
        <p:guide orient="horz" pos="132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873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84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275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132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88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6816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888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52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785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247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3354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1109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0514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9457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8196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7452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5399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40142C4-5240-4E93-8775-A104028A75FC}" type="datetimeFigureOut">
              <a:rPr lang="sk-SK" smtClean="0"/>
              <a:t>6. 10. 2026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1CC86-FD7F-4B68-B3FB-F80256CEA39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6097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emf"/><Relationship Id="rId4" Type="http://schemas.openxmlformats.org/officeDocument/2006/relationships/image" Target="../media/image6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gi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hyperlink" Target="https://www.intersucho.sk/sk/?mapcountry=sk&amp;from=2022-01-01&amp;to=2022-10-03&amp;current=2022-06-1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9.png"/><Relationship Id="rId5" Type="http://schemas.openxmlformats.org/officeDocument/2006/relationships/image" Target="../media/image98.jpg"/><Relationship Id="rId4" Type="http://schemas.openxmlformats.org/officeDocument/2006/relationships/image" Target="../media/image97.jpg"/><Relationship Id="rId9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earth.nullschool.net/#current/wind/isobaric/1000hPa/equirectangular" TargetMode="Externa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hyperlink" Target="https://www.youtube.com/watch?v=B2lpFhB_cqE" TargetMode="External"/><Relationship Id="rId4" Type="http://schemas.openxmlformats.org/officeDocument/2006/relationships/image" Target="../media/image13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jpg"/><Relationship Id="rId7" Type="http://schemas.openxmlformats.org/officeDocument/2006/relationships/image" Target="../media/image144.jp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g"/><Relationship Id="rId5" Type="http://schemas.openxmlformats.org/officeDocument/2006/relationships/image" Target="../media/image142.gif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windatlas.info/" TargetMode="External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jpg"/><Relationship Id="rId5" Type="http://schemas.openxmlformats.org/officeDocument/2006/relationships/image" Target="../media/image149.jpg"/><Relationship Id="rId4" Type="http://schemas.openxmlformats.org/officeDocument/2006/relationships/image" Target="../media/image1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A81905-F480-46A4-BC10-215D24EA1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5BEB97A-F669-D357-E728-A0692B908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3580" y="2074882"/>
            <a:ext cx="6259381" cy="2082251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</a:pPr>
            <a:r>
              <a:rPr lang="sk-SK" sz="4800" b="1" dirty="0">
                <a:solidFill>
                  <a:srgbClr val="EBEB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Meteorologické prvky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36FD4D9D-3784-41E8-8405-A42B72F5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09811DF6-66E4-43D5-B564-315179653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81964" cy="6858000"/>
          </a:xfrm>
          <a:custGeom>
            <a:avLst/>
            <a:gdLst>
              <a:gd name="connsiteX0" fmla="*/ 3137249 w 4481964"/>
              <a:gd name="connsiteY0" fmla="*/ 0 h 6858000"/>
              <a:gd name="connsiteX1" fmla="*/ 4480787 w 4481964"/>
              <a:gd name="connsiteY1" fmla="*/ 0 h 6858000"/>
              <a:gd name="connsiteX2" fmla="*/ 4455742 w 4481964"/>
              <a:gd name="connsiteY2" fmla="*/ 155676 h 6858000"/>
              <a:gd name="connsiteX3" fmla="*/ 4431873 w 4481964"/>
              <a:gd name="connsiteY3" fmla="*/ 310667 h 6858000"/>
              <a:gd name="connsiteX4" fmla="*/ 4408509 w 4481964"/>
              <a:gd name="connsiteY4" fmla="*/ 466344 h 6858000"/>
              <a:gd name="connsiteX5" fmla="*/ 4388506 w 4481964"/>
              <a:gd name="connsiteY5" fmla="*/ 622706 h 6858000"/>
              <a:gd name="connsiteX6" fmla="*/ 4368335 w 4481964"/>
              <a:gd name="connsiteY6" fmla="*/ 778383 h 6858000"/>
              <a:gd name="connsiteX7" fmla="*/ 4349509 w 4481964"/>
              <a:gd name="connsiteY7" fmla="*/ 934745 h 6858000"/>
              <a:gd name="connsiteX8" fmla="*/ 4333373 w 4481964"/>
              <a:gd name="connsiteY8" fmla="*/ 1089050 h 6858000"/>
              <a:gd name="connsiteX9" fmla="*/ 4318077 w 4481964"/>
              <a:gd name="connsiteY9" fmla="*/ 1245413 h 6858000"/>
              <a:gd name="connsiteX10" fmla="*/ 4304125 w 4481964"/>
              <a:gd name="connsiteY10" fmla="*/ 1401089 h 6858000"/>
              <a:gd name="connsiteX11" fmla="*/ 4292023 w 4481964"/>
              <a:gd name="connsiteY11" fmla="*/ 1554023 h 6858000"/>
              <a:gd name="connsiteX12" fmla="*/ 4279920 w 4481964"/>
              <a:gd name="connsiteY12" fmla="*/ 1709013 h 6858000"/>
              <a:gd name="connsiteX13" fmla="*/ 4269835 w 4481964"/>
              <a:gd name="connsiteY13" fmla="*/ 1861947 h 6858000"/>
              <a:gd name="connsiteX14" fmla="*/ 4261935 w 4481964"/>
              <a:gd name="connsiteY14" fmla="*/ 2014880 h 6858000"/>
              <a:gd name="connsiteX15" fmla="*/ 4253698 w 4481964"/>
              <a:gd name="connsiteY15" fmla="*/ 2167128 h 6858000"/>
              <a:gd name="connsiteX16" fmla="*/ 4246807 w 4481964"/>
              <a:gd name="connsiteY16" fmla="*/ 2318004 h 6858000"/>
              <a:gd name="connsiteX17" fmla="*/ 4241932 w 4481964"/>
              <a:gd name="connsiteY17" fmla="*/ 2467508 h 6858000"/>
              <a:gd name="connsiteX18" fmla="*/ 4237730 w 4481964"/>
              <a:gd name="connsiteY18" fmla="*/ 2617013 h 6858000"/>
              <a:gd name="connsiteX19" fmla="*/ 4233696 w 4481964"/>
              <a:gd name="connsiteY19" fmla="*/ 2765145 h 6858000"/>
              <a:gd name="connsiteX20" fmla="*/ 4231847 w 4481964"/>
              <a:gd name="connsiteY20" fmla="*/ 2911221 h 6858000"/>
              <a:gd name="connsiteX21" fmla="*/ 4229830 w 4481964"/>
              <a:gd name="connsiteY21" fmla="*/ 3057296 h 6858000"/>
              <a:gd name="connsiteX22" fmla="*/ 4228821 w 4481964"/>
              <a:gd name="connsiteY22" fmla="*/ 3201314 h 6858000"/>
              <a:gd name="connsiteX23" fmla="*/ 4229830 w 4481964"/>
              <a:gd name="connsiteY23" fmla="*/ 3343960 h 6858000"/>
              <a:gd name="connsiteX24" fmla="*/ 4229830 w 4481964"/>
              <a:gd name="connsiteY24" fmla="*/ 3485235 h 6858000"/>
              <a:gd name="connsiteX25" fmla="*/ 4231847 w 4481964"/>
              <a:gd name="connsiteY25" fmla="*/ 3625138 h 6858000"/>
              <a:gd name="connsiteX26" fmla="*/ 4234872 w 4481964"/>
              <a:gd name="connsiteY26" fmla="*/ 3762298 h 6858000"/>
              <a:gd name="connsiteX27" fmla="*/ 4237730 w 4481964"/>
              <a:gd name="connsiteY27" fmla="*/ 3898087 h 6858000"/>
              <a:gd name="connsiteX28" fmla="*/ 4240924 w 4481964"/>
              <a:gd name="connsiteY28" fmla="*/ 4031132 h 6858000"/>
              <a:gd name="connsiteX29" fmla="*/ 4245798 w 4481964"/>
              <a:gd name="connsiteY29" fmla="*/ 4163491 h 6858000"/>
              <a:gd name="connsiteX30" fmla="*/ 4251009 w 4481964"/>
              <a:gd name="connsiteY30" fmla="*/ 4293793 h 6858000"/>
              <a:gd name="connsiteX31" fmla="*/ 4255715 w 4481964"/>
              <a:gd name="connsiteY31" fmla="*/ 4421352 h 6858000"/>
              <a:gd name="connsiteX32" fmla="*/ 4268995 w 4481964"/>
              <a:gd name="connsiteY32" fmla="*/ 4670298 h 6858000"/>
              <a:gd name="connsiteX33" fmla="*/ 4283114 w 4481964"/>
              <a:gd name="connsiteY33" fmla="*/ 4908956 h 6858000"/>
              <a:gd name="connsiteX34" fmla="*/ 4297906 w 4481964"/>
              <a:gd name="connsiteY34" fmla="*/ 5138013 h 6858000"/>
              <a:gd name="connsiteX35" fmla="*/ 4314211 w 4481964"/>
              <a:gd name="connsiteY35" fmla="*/ 5354726 h 6858000"/>
              <a:gd name="connsiteX36" fmla="*/ 4331188 w 4481964"/>
              <a:gd name="connsiteY36" fmla="*/ 5561838 h 6858000"/>
              <a:gd name="connsiteX37" fmla="*/ 4349509 w 4481964"/>
              <a:gd name="connsiteY37" fmla="*/ 5753862 h 6858000"/>
              <a:gd name="connsiteX38" fmla="*/ 4367495 w 4481964"/>
              <a:gd name="connsiteY38" fmla="*/ 5934227 h 6858000"/>
              <a:gd name="connsiteX39" fmla="*/ 4385480 w 4481964"/>
              <a:gd name="connsiteY39" fmla="*/ 6100191 h 6858000"/>
              <a:gd name="connsiteX40" fmla="*/ 4402457 w 4481964"/>
              <a:gd name="connsiteY40" fmla="*/ 6252438 h 6858000"/>
              <a:gd name="connsiteX41" fmla="*/ 4418594 w 4481964"/>
              <a:gd name="connsiteY41" fmla="*/ 6387541 h 6858000"/>
              <a:gd name="connsiteX42" fmla="*/ 4433890 w 4481964"/>
              <a:gd name="connsiteY42" fmla="*/ 6509613 h 6858000"/>
              <a:gd name="connsiteX43" fmla="*/ 4446665 w 4481964"/>
              <a:gd name="connsiteY43" fmla="*/ 6612483 h 6858000"/>
              <a:gd name="connsiteX44" fmla="*/ 4458767 w 4481964"/>
              <a:gd name="connsiteY44" fmla="*/ 6698894 h 6858000"/>
              <a:gd name="connsiteX45" fmla="*/ 4476081 w 4481964"/>
              <a:gd name="connsiteY45" fmla="*/ 6817538 h 6858000"/>
              <a:gd name="connsiteX46" fmla="*/ 4481964 w 4481964"/>
              <a:gd name="connsiteY46" fmla="*/ 6858000 h 6858000"/>
              <a:gd name="connsiteX47" fmla="*/ 3577807 w 4481964"/>
              <a:gd name="connsiteY47" fmla="*/ 6858000 h 6858000"/>
              <a:gd name="connsiteX48" fmla="*/ 3577807 w 4481964"/>
              <a:gd name="connsiteY48" fmla="*/ 6858000 h 6858000"/>
              <a:gd name="connsiteX49" fmla="*/ 0 w 4481964"/>
              <a:gd name="connsiteY49" fmla="*/ 6858000 h 6858000"/>
              <a:gd name="connsiteX50" fmla="*/ 0 w 4481964"/>
              <a:gd name="connsiteY50" fmla="*/ 0 h 6858000"/>
              <a:gd name="connsiteX51" fmla="*/ 3137249 w 448196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481964" h="6858000">
                <a:moveTo>
                  <a:pt x="3137249" y="0"/>
                </a:move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3577807" y="6858000"/>
                </a:lnTo>
                <a:lnTo>
                  <a:pt x="0" y="6858000"/>
                </a:lnTo>
                <a:lnTo>
                  <a:pt x="0" y="0"/>
                </a:lnTo>
                <a:lnTo>
                  <a:pt x="313724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817A52-B891-4228-A61E-0C0A5763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pic>
        <p:nvPicPr>
          <p:cNvPr id="6" name="Graphic 5" descr="Oblak">
            <a:extLst>
              <a:ext uri="{FF2B5EF4-FFF2-40B4-BE49-F238E27FC236}">
                <a16:creationId xmlns:a16="http://schemas.microsoft.com/office/drawing/2014/main" id="{F4F34C8A-EF19-D432-55F6-A5A3C42D73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240" y="2074882"/>
            <a:ext cx="2936836" cy="2936836"/>
          </a:xfrm>
          <a:prstGeom prst="rect">
            <a:avLst/>
          </a:prstGeom>
          <a:effectLst/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D0E2AA1F-BC88-CFDA-D2FD-1C20D187620C}"/>
              </a:ext>
            </a:extLst>
          </p:cNvPr>
          <p:cNvSpPr txBox="1"/>
          <p:nvPr/>
        </p:nvSpPr>
        <p:spPr>
          <a:xfrm>
            <a:off x="8062126" y="6153779"/>
            <a:ext cx="41298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chemeClr val="bg1">
                    <a:lumMod val="85000"/>
                  </a:schemeClr>
                </a:solidFill>
              </a:rPr>
              <a:t>Mgr. Tomáš Fedor PhD.</a:t>
            </a:r>
          </a:p>
        </p:txBody>
      </p:sp>
    </p:spTree>
    <p:extLst>
      <p:ext uri="{BB962C8B-B14F-4D97-AF65-F5344CB8AC3E}">
        <p14:creationId xmlns:p14="http://schemas.microsoft.com/office/powerpoint/2010/main" val="81424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Meteorologické prvky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324" y="1501948"/>
            <a:ext cx="4095738" cy="38541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800" dirty="0"/>
              <a:t>Slnečné žiarenie </a:t>
            </a:r>
            <a:r>
              <a:rPr lang="sk-SK" sz="1600" dirty="0"/>
              <a:t>✔</a:t>
            </a:r>
            <a:endParaRPr lang="sk-SK" sz="18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800" dirty="0"/>
              <a:t>Teplota vzduchu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800" dirty="0"/>
              <a:t>Vlhkosť vzduchu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800" dirty="0"/>
              <a:t>Oblačnosť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800" dirty="0"/>
              <a:t>Zrážky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800" dirty="0"/>
              <a:t>Tlak vzduchu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800" dirty="0"/>
              <a:t>Vietor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B26016DE-B096-6D1A-11FA-371F0B0B5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249" y="230959"/>
            <a:ext cx="6396082" cy="639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024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206" y="1099525"/>
            <a:ext cx="5999374" cy="552751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 err="1"/>
              <a:t>meteo</a:t>
            </a:r>
            <a:r>
              <a:rPr lang="sk-SK" sz="1400" dirty="0"/>
              <a:t>. prvok udávajúci </a:t>
            </a:r>
            <a:r>
              <a:rPr lang="sk-SK" sz="1400" b="1" dirty="0"/>
              <a:t>teplotné pomery</a:t>
            </a:r>
            <a:r>
              <a:rPr lang="sk-SK" sz="1400" dirty="0"/>
              <a:t> v atmosfére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priemerná mesačná teplota vzduchu s atmosférickými zrážkami určuje </a:t>
            </a:r>
            <a:r>
              <a:rPr lang="sk-SK" sz="1400" b="1" dirty="0"/>
              <a:t>klimatický ráz </a:t>
            </a:r>
            <a:r>
              <a:rPr lang="sk-SK" sz="1400" dirty="0"/>
              <a:t>jednotlivých oblastí na svete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meraná vo výškach 2 m a 5 cm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spojnica bodov s rovnakými teplotami – </a:t>
            </a:r>
            <a:r>
              <a:rPr lang="sk-SK" sz="1400" b="1" dirty="0"/>
              <a:t>izoterma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denný chod teploty vzduchu </a:t>
            </a:r>
            <a:r>
              <a:rPr lang="sk-SK" sz="1400" dirty="0"/>
              <a:t>charakterizuje priebeh teploty vzduchu </a:t>
            </a:r>
            <a:br>
              <a:rPr lang="sk-SK" sz="1400" dirty="0"/>
            </a:br>
            <a:r>
              <a:rPr lang="sk-SK" sz="1400" dirty="0"/>
              <a:t>počas dňa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pri </a:t>
            </a:r>
            <a:r>
              <a:rPr lang="sk-SK" sz="1400" b="1" dirty="0"/>
              <a:t>radiačnom</a:t>
            </a:r>
            <a:r>
              <a:rPr lang="sk-SK" sz="1400" dirty="0"/>
              <a:t> (jasnom) počasí je krivka denného chodu teplôt vzduchu </a:t>
            </a:r>
            <a:br>
              <a:rPr lang="sk-SK" sz="1400" dirty="0"/>
            </a:br>
            <a:r>
              <a:rPr lang="sk-SK" sz="1400" dirty="0"/>
              <a:t>v tvare sínusoidy, pri </a:t>
            </a:r>
            <a:r>
              <a:rPr lang="sk-SK" sz="1400" b="1" dirty="0"/>
              <a:t>zatiahnutej</a:t>
            </a:r>
            <a:r>
              <a:rPr lang="sk-SK" sz="1400" dirty="0"/>
              <a:t> oblohe je jej tvar nepravidelný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priemerná denná teplota </a:t>
            </a:r>
            <a:r>
              <a:rPr lang="sk-SK" sz="1400" dirty="0"/>
              <a:t>(</a:t>
            </a:r>
            <a:r>
              <a:rPr lang="sk-SK" sz="1400" dirty="0" err="1"/>
              <a:t>Td</a:t>
            </a:r>
            <a:r>
              <a:rPr lang="sk-SK" sz="1400" dirty="0"/>
              <a:t>) sa určuje podľa vzťahu (SR):</a:t>
            </a:r>
          </a:p>
          <a:p>
            <a:pPr marL="457200" lvl="1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400" b="1" dirty="0"/>
              <a:t>		</a:t>
            </a:r>
            <a:r>
              <a:rPr lang="sk-SK" sz="1400" dirty="0" err="1"/>
              <a:t>Td</a:t>
            </a:r>
            <a:r>
              <a:rPr lang="sk-SK" sz="1400" dirty="0"/>
              <a:t> = (T7 </a:t>
            </a:r>
            <a:r>
              <a:rPr lang="en-GB" sz="1400" dirty="0"/>
              <a:t>+</a:t>
            </a:r>
            <a:r>
              <a:rPr lang="sk-SK" sz="1400" dirty="0"/>
              <a:t>T14 </a:t>
            </a:r>
            <a:r>
              <a:rPr lang="en-GB" sz="1400" dirty="0"/>
              <a:t>+</a:t>
            </a:r>
            <a:r>
              <a:rPr lang="sk-SK" sz="1400" dirty="0"/>
              <a:t> 2xT21)/4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v Nemecku - priemer hodinových údajov za 24h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/>
              <a:t>Svetová </a:t>
            </a:r>
            <a:r>
              <a:rPr lang="sk-SK" sz="1600" dirty="0" err="1"/>
              <a:t>meto</a:t>
            </a:r>
            <a:r>
              <a:rPr lang="sk-SK" sz="1600" dirty="0"/>
              <a:t>. </a:t>
            </a:r>
            <a:r>
              <a:rPr lang="sk-SK" sz="1600" dirty="0" err="1"/>
              <a:t>org</a:t>
            </a:r>
            <a:r>
              <a:rPr lang="sk-SK" sz="1600" dirty="0"/>
              <a:t>. - priemer z denného maxima </a:t>
            </a:r>
            <a:br>
              <a:rPr lang="sk-SK" sz="1600" dirty="0"/>
            </a:br>
            <a:r>
              <a:rPr lang="sk-SK" sz="1600" dirty="0"/>
              <a:t>a minima (USA a FR)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b="1" dirty="0" err="1"/>
              <a:t>Interdiurné</a:t>
            </a:r>
            <a:r>
              <a:rPr lang="sk-SK" sz="1600" b="1" dirty="0"/>
              <a:t> zmeny teploty vzduchu </a:t>
            </a:r>
            <a:r>
              <a:rPr lang="sk-SK" sz="1600" dirty="0"/>
              <a:t>– rozdiel priemerných teplôt 2 nasledujúcich dní po sebe (na SR častejšie kladné hodnoty)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90E5C7FF-3200-B29E-2AB4-5ACCCECABD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53" t="1666" r="14271" b="1805"/>
          <a:stretch/>
        </p:blipFill>
        <p:spPr>
          <a:xfrm>
            <a:off x="7626284" y="0"/>
            <a:ext cx="3535216" cy="3600825"/>
          </a:xfrm>
          <a:prstGeom prst="rect">
            <a:avLst/>
          </a:prstGeom>
        </p:spPr>
      </p:pic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D7C40704-6AC4-3B96-C43B-08CF00823DA8}"/>
              </a:ext>
            </a:extLst>
          </p:cNvPr>
          <p:cNvSpPr txBox="1">
            <a:spLocks/>
          </p:cNvSpPr>
          <p:nvPr/>
        </p:nvSpPr>
        <p:spPr>
          <a:xfrm>
            <a:off x="6750721" y="3600825"/>
            <a:ext cx="5286342" cy="3106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pre štatistické spracovanie v klimatológii sa používajú tzv. </a:t>
            </a:r>
            <a:r>
              <a:rPr lang="sk-SK" sz="1400" b="1" dirty="0"/>
              <a:t>charakteristické denné teploty vzduchu</a:t>
            </a:r>
            <a:r>
              <a:rPr lang="sk-SK" sz="1400" dirty="0"/>
              <a:t>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Letný deň </a:t>
            </a:r>
            <a:r>
              <a:rPr lang="sk-SK" sz="1000" dirty="0"/>
              <a:t>– deň s max. T vzduchu 25 °C a viac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Tropický deň </a:t>
            </a:r>
            <a:r>
              <a:rPr lang="sk-SK" sz="1000" dirty="0"/>
              <a:t>– deň s max. T vzduchu 30 °C a viac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Tropická noc </a:t>
            </a:r>
            <a:r>
              <a:rPr lang="sk-SK" sz="1000" dirty="0"/>
              <a:t>– noc s min. T vzduchu 20 °C a viac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Mrazový deň </a:t>
            </a:r>
            <a:r>
              <a:rPr lang="sk-SK" sz="1000" dirty="0"/>
              <a:t>– deň, počas ktorého T vzduchu poklesla </a:t>
            </a:r>
            <a:br>
              <a:rPr lang="sk-SK" sz="1000" dirty="0"/>
            </a:br>
            <a:r>
              <a:rPr lang="sk-SK" sz="1000" dirty="0"/>
              <a:t>na –0,1 °C a menej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Ľadový deň </a:t>
            </a:r>
            <a:r>
              <a:rPr lang="sk-SK" sz="1000" dirty="0"/>
              <a:t>– deň s max. T vzduchu –0,1 °C a menej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Arktický deň </a:t>
            </a:r>
            <a:r>
              <a:rPr lang="sk-SK" sz="1000" dirty="0"/>
              <a:t>– deň, kedy max. T vzduchu je –10 °C a menej</a:t>
            </a:r>
          </a:p>
        </p:txBody>
      </p:sp>
    </p:spTree>
    <p:extLst>
      <p:ext uri="{BB962C8B-B14F-4D97-AF65-F5344CB8AC3E}">
        <p14:creationId xmlns:p14="http://schemas.microsoft.com/office/powerpoint/2010/main" val="4001546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137874"/>
            <a:ext cx="6499258" cy="57201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amplitúda teploty vzduchu - </a:t>
            </a:r>
            <a:r>
              <a:rPr lang="sk-SK" sz="1400" dirty="0"/>
              <a:t>rozdiel medzi najvyššou a najnižšou teplotou vzduchu počas dňa, mesiaca, roka...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závisí od: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Zemepisnej šírky:</a:t>
            </a:r>
            <a:r>
              <a:rPr lang="sk-SK" sz="1200" dirty="0"/>
              <a:t> rovník – malá, v tropických oblastiach vyššie, </a:t>
            </a:r>
            <a:br>
              <a:rPr lang="sk-SK" sz="1200" dirty="0"/>
            </a:br>
            <a:r>
              <a:rPr lang="sk-SK" sz="1200" dirty="0"/>
              <a:t>najvyššie sú vo vnútrozemí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Nadmorskej výšky:</a:t>
            </a:r>
            <a:r>
              <a:rPr lang="sk-SK" sz="1200" dirty="0"/>
              <a:t> s nadmorskou výškou denné amplitúdy teploty vzduchu klesajú, teplotné maximum počas dňa sa presúva do popoludňajších hodín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Vzdialenosti od pobrežia:</a:t>
            </a:r>
            <a:r>
              <a:rPr lang="sk-SK" sz="1200" dirty="0"/>
              <a:t> v pobrežných oblastiach sú denné amplitúdy malé, </a:t>
            </a:r>
            <a:br>
              <a:rPr lang="sk-SK" sz="1200" dirty="0"/>
            </a:br>
            <a:r>
              <a:rPr lang="sk-SK" sz="1200" dirty="0"/>
              <a:t>smerom do vnútrozemia stúpajú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Ročného obdobia:</a:t>
            </a:r>
            <a:r>
              <a:rPr lang="sk-SK" sz="1200" dirty="0"/>
              <a:t> rôzne podľa </a:t>
            </a:r>
            <a:r>
              <a:rPr lang="sk-SK" sz="1200" dirty="0" err="1"/>
              <a:t>klim</a:t>
            </a:r>
            <a:r>
              <a:rPr lang="sk-SK" sz="1200" dirty="0"/>
              <a:t>. oblasti, v našom podnebnom pásme </a:t>
            </a:r>
            <a:br>
              <a:rPr lang="sk-SK" sz="1200" dirty="0"/>
            </a:br>
            <a:r>
              <a:rPr lang="sk-SK" sz="1200" dirty="0"/>
              <a:t>je amplitúda najvyššia na jar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Charakteru počasia:</a:t>
            </a:r>
            <a:r>
              <a:rPr lang="sk-SK" sz="1200" dirty="0"/>
              <a:t> pri radiačnom type počasia (jasná obloha, bezvetrie) </a:t>
            </a:r>
            <a:br>
              <a:rPr lang="sk-SK" sz="1200" dirty="0"/>
            </a:br>
            <a:r>
              <a:rPr lang="sk-SK" sz="1200" dirty="0"/>
              <a:t>sú denné amplitúdy teploty vzduchu vyššie v dôsledku stabilného rozvrstvenia vzduchu ako pri </a:t>
            </a:r>
            <a:r>
              <a:rPr lang="sk-SK" sz="1200" dirty="0" err="1"/>
              <a:t>advekčnom</a:t>
            </a:r>
            <a:r>
              <a:rPr lang="sk-SK" sz="1200" dirty="0"/>
              <a:t> type počasia (zamračené, veterno)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Tvaru reliéfu: </a:t>
            </a:r>
            <a:r>
              <a:rPr lang="sk-SK" sz="1200" dirty="0"/>
              <a:t>konvexné tvary reliéfu majú denné amplitúdy teploty vzduchu menšie ako rovinné plochy, najväčšie amplitúdy majú konkávne tvary reliéfu a z nich najmä úzke konkávne tvary reliéfu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Vegetácie:</a:t>
            </a:r>
            <a:r>
              <a:rPr lang="sk-SK" sz="1200" dirty="0"/>
              <a:t> vyššia a hustejšia vegetácia = menšie amplitúdy</a:t>
            </a:r>
          </a:p>
        </p:txBody>
      </p:sp>
      <p:pic>
        <p:nvPicPr>
          <p:cNvPr id="5" name="Obrázok 4" descr="Obrázok, na ktorom je mapa&#10;&#10;Automaticky generovaný popis">
            <a:extLst>
              <a:ext uri="{FF2B5EF4-FFF2-40B4-BE49-F238E27FC236}">
                <a16:creationId xmlns:a16="http://schemas.microsoft.com/office/drawing/2014/main" id="{F31D333F-3131-CD52-9075-0B58516AB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378" y="0"/>
            <a:ext cx="5151062" cy="3071813"/>
          </a:xfrm>
          <a:prstGeom prst="rect">
            <a:avLst/>
          </a:prstGeom>
        </p:spPr>
      </p:pic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DEA4A160-BE58-639A-1660-438E2A0AF8D3}"/>
              </a:ext>
            </a:extLst>
          </p:cNvPr>
          <p:cNvSpPr txBox="1">
            <a:spLocks/>
          </p:cNvSpPr>
          <p:nvPr/>
        </p:nvSpPr>
        <p:spPr>
          <a:xfrm>
            <a:off x="6837738" y="3009777"/>
            <a:ext cx="5286342" cy="9385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Ročná amplitúda teploty vzduchu - </a:t>
            </a:r>
            <a:r>
              <a:rPr lang="sk-SK" sz="1400" dirty="0"/>
              <a:t>rozdiel medzi najvyššou a najnižšou priemernou mesačnou teplotou vzduchu</a:t>
            </a:r>
          </a:p>
        </p:txBody>
      </p:sp>
      <p:pic>
        <p:nvPicPr>
          <p:cNvPr id="9" name="Obrázok 8" descr="Obrázok, na ktorom je mapa&#10;&#10;Automaticky generovaný popis">
            <a:extLst>
              <a:ext uri="{FF2B5EF4-FFF2-40B4-BE49-F238E27FC236}">
                <a16:creationId xmlns:a16="http://schemas.microsoft.com/office/drawing/2014/main" id="{3A1D878F-5DDC-83C1-B241-507ABDB1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377" y="3886324"/>
            <a:ext cx="5259305" cy="297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01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204" y="1099525"/>
            <a:ext cx="9364124" cy="55275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 err="1"/>
              <a:t>insolácia</a:t>
            </a:r>
            <a:r>
              <a:rPr lang="sk-SK" sz="1400" dirty="0"/>
              <a:t> výrazne vplýva na priebeh teploty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denný režim </a:t>
            </a:r>
            <a:r>
              <a:rPr lang="sk-SK" sz="1400" dirty="0" err="1"/>
              <a:t>insolácie</a:t>
            </a:r>
            <a:r>
              <a:rPr lang="sk-SK" sz="1400" dirty="0"/>
              <a:t>, </a:t>
            </a:r>
            <a:r>
              <a:rPr lang="sk-SK" sz="1400" dirty="0" err="1"/>
              <a:t>albedo</a:t>
            </a:r>
            <a:r>
              <a:rPr lang="sk-SK" sz="1400" dirty="0"/>
              <a:t> a efektívne vyžarovanie aktívneho povrchu sú rozhodujúce činitele charakteru denného a ročného chodu teploty vzduchu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 err="1"/>
              <a:t>Vojejkovov</a:t>
            </a:r>
            <a:r>
              <a:rPr lang="sk-SK" sz="1400" b="1" dirty="0"/>
              <a:t> zákon </a:t>
            </a:r>
            <a:r>
              <a:rPr lang="sk-SK" sz="1400" dirty="0"/>
              <a:t>- vypuklé (konvexné) tvary georeliéfu majú </a:t>
            </a:r>
            <a:r>
              <a:rPr lang="sk-SK" sz="1400" b="1" dirty="0"/>
              <a:t>denné amplitúdy teploty vzduchu </a:t>
            </a:r>
            <a:r>
              <a:rPr lang="sk-SK" sz="1400" dirty="0"/>
              <a:t>menšie, než rovinné polohy a tie menšie, než zarezané (konkávne) tvary georeliéfu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A9C53A2-A496-3DA0-2BD2-21F575E14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34" y="3308809"/>
            <a:ext cx="11402262" cy="321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84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1309325"/>
            <a:ext cx="5702300" cy="498434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priebeh</a:t>
            </a:r>
            <a:r>
              <a:rPr lang="sk-SK" sz="1400" b="1" dirty="0"/>
              <a:t> ročného chodu teploty vzduchu</a:t>
            </a:r>
            <a:r>
              <a:rPr lang="sk-SK" sz="1400" dirty="0"/>
              <a:t> je pozorovaný pomocou priemerných mesačných teplôt vzduchu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závisí na režime výmeny vzduchových hmôt, zemepisnej šírke </a:t>
            </a:r>
            <a:br>
              <a:rPr lang="sk-SK" sz="1400" dirty="0"/>
            </a:br>
            <a:r>
              <a:rPr lang="sk-SK" sz="1400" dirty="0"/>
              <a:t>a stupni </a:t>
            </a:r>
            <a:r>
              <a:rPr lang="sk-SK" sz="1400" dirty="0" err="1"/>
              <a:t>kontinentality</a:t>
            </a:r>
            <a:r>
              <a:rPr lang="sk-SK" sz="1400" dirty="0"/>
              <a:t>/</a:t>
            </a:r>
            <a:r>
              <a:rPr lang="sk-SK" sz="1400" dirty="0" err="1"/>
              <a:t>oceanity</a:t>
            </a:r>
            <a:r>
              <a:rPr lang="sk-SK" sz="1400" dirty="0"/>
              <a:t> územia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rozloženie teploty vzduchu na Zemi </a:t>
            </a:r>
            <a:r>
              <a:rPr lang="sk-SK" sz="1400" dirty="0"/>
              <a:t>je globálne podmienené tvarom Zeme, sklonom zemskej osi, energetickou bilanciou systému aktívny povrch - atmosféra, všeobecnou cirkuláciou atmosféry a morskými prúdmi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teplota stúpa od rovníka k obratníkom, od obratníkov k pólom následne klesá, v zime sú oceány teplejšie než pevnina rovnakých zemepisných šírok, v lete naopak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 ročnom chode predstavuje </a:t>
            </a:r>
            <a:r>
              <a:rPr lang="sk-SK" sz="1400" b="1" dirty="0"/>
              <a:t>globálna amplitúda</a:t>
            </a:r>
            <a:r>
              <a:rPr lang="sk-SK" sz="1400" dirty="0"/>
              <a:t> rozdiel medzi najvyššou a najnižšou teplotou vzduchu nameranou na Zemi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absolútna amplitúda </a:t>
            </a:r>
            <a:r>
              <a:rPr lang="sk-SK" sz="1400" dirty="0"/>
              <a:t>teploty vzduchu na Slovensku dosahuje </a:t>
            </a:r>
            <a:br>
              <a:rPr lang="sk-SK" sz="1400" dirty="0"/>
            </a:br>
            <a:r>
              <a:rPr lang="sk-SK" sz="1400" dirty="0"/>
              <a:t>81.3 °C (max. 40.3 °C - Hurbanovo, min. -41 °C - Vígľaš-Pstruša)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globálna amplitúda na Zemi 147.4 °C </a:t>
            </a:r>
            <a:br>
              <a:rPr lang="sk-SK" sz="1400" dirty="0"/>
            </a:br>
            <a:r>
              <a:rPr lang="sk-SK" sz="1400" dirty="0"/>
              <a:t>(max. 57.8 °C - </a:t>
            </a:r>
            <a:r>
              <a:rPr lang="sk-SK" sz="1400" dirty="0" err="1"/>
              <a:t>Death</a:t>
            </a:r>
            <a:r>
              <a:rPr lang="sk-SK" sz="1400" dirty="0"/>
              <a:t> Valley, min. -89.6 °C - </a:t>
            </a:r>
            <a:r>
              <a:rPr lang="sk-SK" sz="1400" dirty="0" err="1"/>
              <a:t>Vostok</a:t>
            </a:r>
            <a:r>
              <a:rPr lang="sk-SK" sz="1400" dirty="0"/>
              <a:t>)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B4D60D4D-2D1B-ECEE-9367-836E1F121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50" y="4380278"/>
            <a:ext cx="3067050" cy="2151513"/>
          </a:xfrm>
          <a:prstGeom prst="rect">
            <a:avLst/>
          </a:prstGeom>
        </p:spPr>
      </p:pic>
      <p:pic>
        <p:nvPicPr>
          <p:cNvPr id="11" name="Obrázok 10" descr="Obrázok, na ktorom je text, tlačiareň, snímka obrazovky&#10;&#10;Automaticky generovaný popis">
            <a:extLst>
              <a:ext uri="{FF2B5EF4-FFF2-40B4-BE49-F238E27FC236}">
                <a16:creationId xmlns:a16="http://schemas.microsoft.com/office/drawing/2014/main" id="{C60865C1-C55B-5C27-7366-9C5291433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61" y="0"/>
            <a:ext cx="6129139" cy="4228283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C1D5756B-3A60-0DF0-C6C8-B0D162D1E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911" y="4311236"/>
            <a:ext cx="3299519" cy="254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14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pic>
        <p:nvPicPr>
          <p:cNvPr id="4" name="Obrázok 3" descr="Obrázok, na ktorom je mapa&#10;&#10;Automaticky generovaný popis">
            <a:extLst>
              <a:ext uri="{FF2B5EF4-FFF2-40B4-BE49-F238E27FC236}">
                <a16:creationId xmlns:a16="http://schemas.microsoft.com/office/drawing/2014/main" id="{831B733C-3015-0240-AF19-A3D5A3D4B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1" y="0"/>
            <a:ext cx="6858000" cy="6858000"/>
          </a:xfrm>
          <a:prstGeom prst="rect">
            <a:avLst/>
          </a:prstGeom>
        </p:spPr>
      </p:pic>
      <p:pic>
        <p:nvPicPr>
          <p:cNvPr id="6" name="Obrázok 5" descr="Obrázok, na ktorom je mapa&#10;&#10;Automaticky generovaný popis">
            <a:extLst>
              <a:ext uri="{FF2B5EF4-FFF2-40B4-BE49-F238E27FC236}">
                <a16:creationId xmlns:a16="http://schemas.microsoft.com/office/drawing/2014/main" id="{291841CA-4EA5-E6E1-45E4-223DFF079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41" y="3429000"/>
            <a:ext cx="3854614" cy="3429000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AA564E8F-9DBE-67BC-EBCA-86395EF2E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8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944128"/>
            <a:ext cx="5378450" cy="59138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Typy ročného chodu teploty vzduchu: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Typ rovníkového pásma: 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Mesačné </a:t>
            </a:r>
            <a:r>
              <a:rPr lang="sk-SK" sz="1000" b="1" dirty="0"/>
              <a:t>amplitúdy </a:t>
            </a:r>
            <a:r>
              <a:rPr lang="sk-SK" sz="1000" dirty="0"/>
              <a:t>teplôt vzduchu nevýrazné </a:t>
            </a:r>
            <a:r>
              <a:rPr lang="sk-SK" sz="1000" b="1" dirty="0"/>
              <a:t>do 5 °C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2 nevýrazné </a:t>
            </a:r>
            <a:r>
              <a:rPr lang="sk-SK" sz="1000" b="1" dirty="0"/>
              <a:t>teplotné maximá (rovnodennosť)</a:t>
            </a:r>
            <a:r>
              <a:rPr lang="sk-SK" sz="1000" dirty="0"/>
              <a:t> </a:t>
            </a:r>
            <a:br>
              <a:rPr lang="sk-SK" sz="1000" dirty="0"/>
            </a:br>
            <a:r>
              <a:rPr lang="sk-SK" sz="1000" dirty="0"/>
              <a:t>a 2 nevýrazné </a:t>
            </a:r>
            <a:r>
              <a:rPr lang="sk-SK" sz="1000" b="1" dirty="0"/>
              <a:t>teplotné minimá (slnovrat)</a:t>
            </a:r>
            <a:r>
              <a:rPr lang="sk-SK" sz="1000" dirty="0"/>
              <a:t>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Typ tropického pásma: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Mesačné </a:t>
            </a:r>
            <a:r>
              <a:rPr lang="sk-SK" sz="1000" b="1" dirty="0"/>
              <a:t>amplitúdy</a:t>
            </a:r>
            <a:r>
              <a:rPr lang="sk-SK" sz="1000" dirty="0"/>
              <a:t> teplôt vzduchu pri </a:t>
            </a:r>
            <a:r>
              <a:rPr lang="sk-SK" sz="1000" b="1" dirty="0"/>
              <a:t>pobrežiach</a:t>
            </a:r>
            <a:r>
              <a:rPr lang="sk-SK" sz="1000" dirty="0"/>
              <a:t> </a:t>
            </a:r>
            <a:r>
              <a:rPr lang="sk-SK" sz="1000" b="1" dirty="0"/>
              <a:t>do 5 °C</a:t>
            </a:r>
            <a:r>
              <a:rPr lang="sk-SK" sz="1000" dirty="0"/>
              <a:t>, vo </a:t>
            </a:r>
            <a:r>
              <a:rPr lang="sk-SK" sz="1000" b="1" dirty="0"/>
              <a:t>vnútrozemí do 15 °C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1 teplotné maximum </a:t>
            </a:r>
            <a:r>
              <a:rPr lang="sk-SK" sz="1000" b="1" dirty="0"/>
              <a:t>(S-Jún) </a:t>
            </a:r>
            <a:r>
              <a:rPr lang="sk-SK" sz="1000" dirty="0"/>
              <a:t>a1 teplotné minimum </a:t>
            </a:r>
            <a:r>
              <a:rPr lang="sk-SK" sz="1000" b="1" dirty="0"/>
              <a:t>(S-</a:t>
            </a:r>
            <a:r>
              <a:rPr lang="sk-SK" sz="1000" b="1" dirty="0" err="1"/>
              <a:t>Dec</a:t>
            </a:r>
            <a:r>
              <a:rPr lang="sk-SK" sz="1000" b="1" dirty="0"/>
              <a:t>. a </a:t>
            </a:r>
            <a:r>
              <a:rPr lang="sk-SK" sz="1000" b="1" dirty="0" err="1"/>
              <a:t>Jan</a:t>
            </a:r>
            <a:r>
              <a:rPr lang="sk-SK" sz="1000" b="1" dirty="0"/>
              <a:t>.)</a:t>
            </a:r>
            <a:r>
              <a:rPr lang="sk-SK" sz="1000" dirty="0"/>
              <a:t>, ktoré sa viažu na obdobie s najvyššou a najnižšou polohou Slnka nad obzorom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Typ mierneho pásma: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Mesačné </a:t>
            </a:r>
            <a:r>
              <a:rPr lang="sk-SK" sz="1000" b="1" dirty="0"/>
              <a:t>amplitúdy</a:t>
            </a:r>
            <a:r>
              <a:rPr lang="sk-SK" sz="1000" dirty="0"/>
              <a:t> určuje stupeň </a:t>
            </a:r>
            <a:r>
              <a:rPr lang="sk-SK" sz="1000" dirty="0" err="1"/>
              <a:t>oceanity</a:t>
            </a:r>
            <a:r>
              <a:rPr lang="sk-SK" sz="1000" dirty="0"/>
              <a:t>, resp. </a:t>
            </a:r>
            <a:r>
              <a:rPr lang="sk-SK" sz="1000" dirty="0" err="1"/>
              <a:t>kontinentality</a:t>
            </a:r>
            <a:r>
              <a:rPr lang="sk-SK" sz="1000" dirty="0"/>
              <a:t> - v </a:t>
            </a:r>
            <a:r>
              <a:rPr lang="sk-SK" sz="1000" b="1" dirty="0"/>
              <a:t>oceánskom type do 15 °C</a:t>
            </a:r>
            <a:r>
              <a:rPr lang="sk-SK" sz="1000" dirty="0"/>
              <a:t>, v prechodnom type 15 – 30 °C, v </a:t>
            </a:r>
            <a:r>
              <a:rPr lang="sk-SK" sz="1000" b="1" dirty="0"/>
              <a:t>kontinentálnom type</a:t>
            </a:r>
            <a:r>
              <a:rPr lang="sk-SK" sz="1000" dirty="0"/>
              <a:t> </a:t>
            </a:r>
            <a:r>
              <a:rPr lang="sk-SK" sz="1000" b="1" dirty="0"/>
              <a:t>nad 30 °C,</a:t>
            </a:r>
            <a:r>
              <a:rPr lang="sk-SK" sz="1000" dirty="0"/>
              <a:t> extrémne </a:t>
            </a:r>
            <a:r>
              <a:rPr lang="sk-SK" sz="1000" b="1" dirty="0"/>
              <a:t>až 60 °C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Teplotné </a:t>
            </a:r>
            <a:r>
              <a:rPr lang="sk-SK" sz="1000" b="1" dirty="0"/>
              <a:t>maximum</a:t>
            </a:r>
            <a:r>
              <a:rPr lang="sk-SK" sz="1000" dirty="0"/>
              <a:t> v období </a:t>
            </a:r>
            <a:r>
              <a:rPr lang="sk-SK" sz="1000" b="1" dirty="0"/>
              <a:t>letného slnovratu </a:t>
            </a:r>
            <a:br>
              <a:rPr lang="sk-SK" sz="1000" b="1" dirty="0"/>
            </a:br>
            <a:r>
              <a:rPr lang="sk-SK" sz="1000" dirty="0"/>
              <a:t>a </a:t>
            </a:r>
            <a:r>
              <a:rPr lang="sk-SK" sz="1000" b="1" dirty="0"/>
              <a:t>minimum</a:t>
            </a:r>
            <a:r>
              <a:rPr lang="sk-SK" sz="1000" dirty="0"/>
              <a:t> v období </a:t>
            </a:r>
            <a:r>
              <a:rPr lang="sk-SK" sz="1000" b="1" dirty="0"/>
              <a:t>zimného slnovratu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Typ arktického (antarktického) pásma: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Mesačné </a:t>
            </a:r>
            <a:r>
              <a:rPr lang="sk-SK" sz="1000" b="1" dirty="0"/>
              <a:t>amplitúdy</a:t>
            </a:r>
            <a:r>
              <a:rPr lang="sk-SK" sz="1000" dirty="0"/>
              <a:t> v pobrežných a ostrovných oblastiach </a:t>
            </a:r>
            <a:br>
              <a:rPr lang="sk-SK" sz="1000" dirty="0"/>
            </a:br>
            <a:r>
              <a:rPr lang="sk-SK" sz="1000" dirty="0"/>
              <a:t>od 10 do 20 °C, v kontinentálnych oblastiach 20 – 40 °C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Teplotné </a:t>
            </a:r>
            <a:r>
              <a:rPr lang="sk-SK" sz="1000" b="1" dirty="0"/>
              <a:t>maximum</a:t>
            </a:r>
            <a:r>
              <a:rPr lang="sk-SK" sz="1000" dirty="0"/>
              <a:t> počas </a:t>
            </a:r>
            <a:r>
              <a:rPr lang="sk-SK" sz="1000" b="1" dirty="0"/>
              <a:t>vrcholu polárneho leta</a:t>
            </a:r>
            <a:r>
              <a:rPr lang="sk-SK" sz="1000" dirty="0"/>
              <a:t>, </a:t>
            </a:r>
            <a:br>
              <a:rPr lang="sk-SK" sz="1000" dirty="0"/>
            </a:br>
            <a:r>
              <a:rPr lang="sk-SK" sz="1000" b="1" dirty="0"/>
              <a:t>minimum</a:t>
            </a:r>
            <a:r>
              <a:rPr lang="sk-SK" sz="1000" dirty="0"/>
              <a:t> </a:t>
            </a:r>
            <a:r>
              <a:rPr lang="sk-SK" sz="1000" b="1" dirty="0"/>
              <a:t>na konci polárnej noci</a:t>
            </a:r>
            <a:endParaRPr lang="sk-SK" sz="1400" b="1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A558A43-1A4C-238A-5003-65A063412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304800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9C88A66E-A250-CEEC-D73B-9C2A84959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29281"/>
            <a:ext cx="6096000" cy="372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71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305EC760-12C7-185E-1695-0810B32074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27" t="23877" r="27210" b="21191"/>
          <a:stretch/>
        </p:blipFill>
        <p:spPr>
          <a:xfrm>
            <a:off x="7045843" y="2555916"/>
            <a:ext cx="4564912" cy="424891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970547"/>
            <a:ext cx="5700184" cy="583428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vertikálny teplotný gradient </a:t>
            </a:r>
            <a:r>
              <a:rPr lang="sk-SK" sz="1400" dirty="0"/>
              <a:t>- zmena teploty vzduchu </a:t>
            </a:r>
            <a:br>
              <a:rPr lang="sk-SK" sz="1400" dirty="0"/>
            </a:br>
            <a:r>
              <a:rPr lang="sk-SK" sz="1400" dirty="0"/>
              <a:t>s nadmorskou výškou (cca 0,6°C/100m)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 err="1"/>
              <a:t>vlhkoadiabatický</a:t>
            </a:r>
            <a:r>
              <a:rPr lang="sk-SK" sz="1400" b="1" dirty="0"/>
              <a:t> gradient </a:t>
            </a:r>
            <a:r>
              <a:rPr lang="sk-SK" sz="1400" dirty="0"/>
              <a:t>- vo vlhkom vzduchu je pokles </a:t>
            </a:r>
            <a:br>
              <a:rPr lang="sk-SK" sz="1400" dirty="0"/>
            </a:br>
            <a:r>
              <a:rPr lang="sk-SK" sz="1400" dirty="0"/>
              <a:t>teploty vzduchu s výškou nižší (cca 0,5 °C/100 m)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 err="1"/>
              <a:t>suchoadiabatický</a:t>
            </a:r>
            <a:r>
              <a:rPr lang="sk-SK" sz="1400" b="1" dirty="0"/>
              <a:t> gradient </a:t>
            </a:r>
            <a:r>
              <a:rPr lang="sk-SK" sz="1400" dirty="0"/>
              <a:t>– v suchom vzduchu vyšší (cca 1°C/100m)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teplotné inverzie</a:t>
            </a:r>
            <a:r>
              <a:rPr lang="sk-SK" sz="1400" dirty="0"/>
              <a:t> – opačný priebeh vertikálneho gradientu, podľa polohy sú inverzie </a:t>
            </a:r>
            <a:r>
              <a:rPr lang="sk-SK" sz="1400" b="1" dirty="0"/>
              <a:t>prízemné</a:t>
            </a:r>
            <a:r>
              <a:rPr lang="sk-SK" sz="1400" dirty="0"/>
              <a:t> a </a:t>
            </a:r>
            <a:r>
              <a:rPr lang="sk-SK" sz="1400" b="1" dirty="0"/>
              <a:t>výškové, </a:t>
            </a:r>
            <a:r>
              <a:rPr lang="sk-SK" sz="1400" dirty="0"/>
              <a:t>podľa príčin vzniku: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P - Radiačné</a:t>
            </a:r>
            <a:r>
              <a:rPr lang="sk-SK" sz="1200" dirty="0"/>
              <a:t> (nočná, zimná) - v dôsledku ochladzovania prízemnej vrstvy od aktívneho povrchu dlhovlnným vyžarovaním (jasná noc – slabý vietor) stabilné zvrstvenie vzduchu - takmer sa nepremiešava, nepriaznivé podmienky pre rozptyl znečisťujúcich látok v ovzduší – </a:t>
            </a:r>
            <a:r>
              <a:rPr lang="sk-SK" sz="1200" b="1" dirty="0"/>
              <a:t>smog</a:t>
            </a:r>
            <a:r>
              <a:rPr lang="sk-SK" sz="1200" dirty="0"/>
              <a:t>,</a:t>
            </a:r>
            <a:r>
              <a:rPr lang="sk-SK" sz="1200" b="1" dirty="0"/>
              <a:t> </a:t>
            </a:r>
            <a:r>
              <a:rPr lang="sk-SK" sz="1200" dirty="0"/>
              <a:t>okrem zimy ráno zanikajú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P - </a:t>
            </a:r>
            <a:r>
              <a:rPr lang="sk-SK" sz="1200" b="1" dirty="0" err="1"/>
              <a:t>Advekčné</a:t>
            </a:r>
            <a:r>
              <a:rPr lang="sk-SK" sz="1200" dirty="0"/>
              <a:t> - pri prúdení teplejšieho vzduchu nad chladnejší zemský povrch (u nás typický nad snehovou pokrývkou na jar)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V – Radiačné </a:t>
            </a:r>
            <a:r>
              <a:rPr lang="sk-SK" sz="1200" dirty="0"/>
              <a:t>-</a:t>
            </a:r>
            <a:r>
              <a:rPr lang="sk-SK" sz="1200" b="1" dirty="0"/>
              <a:t> </a:t>
            </a:r>
            <a:r>
              <a:rPr lang="sk-SK" sz="1200" dirty="0"/>
              <a:t>ochladzovaním vzduchu vo vyššej vrstve atm. (horná hranica oblakov)</a:t>
            </a:r>
            <a:endParaRPr lang="sk-SK" sz="1200" b="1" dirty="0"/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V - </a:t>
            </a:r>
            <a:r>
              <a:rPr lang="sk-SK" sz="1200" b="1" dirty="0" err="1"/>
              <a:t>Subsidenčné</a:t>
            </a:r>
            <a:r>
              <a:rPr lang="sk-SK" sz="1200" dirty="0"/>
              <a:t> – v oblasti vysokého tlaku, pri </a:t>
            </a:r>
            <a:r>
              <a:rPr lang="sk-SK" sz="1200" dirty="0" err="1"/>
              <a:t>suchoadiabatickom</a:t>
            </a:r>
            <a:r>
              <a:rPr lang="sk-SK" sz="1200" dirty="0"/>
              <a:t> klesaní, tlak vzduchu smerom dole stúpa, vzduch sa rozteká do strán a zmenšuje hrúbku </a:t>
            </a:r>
            <a:br>
              <a:rPr lang="sk-SK" sz="1200" dirty="0"/>
            </a:br>
            <a:r>
              <a:rPr lang="sk-SK" sz="1200" dirty="0"/>
              <a:t>(teplá poklesávajúca vrstva nad studeným vzduchom)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V- Pasátové </a:t>
            </a:r>
            <a:r>
              <a:rPr lang="sk-SK" sz="1200" dirty="0"/>
              <a:t>- vznikajú v oblastiach tlakových výší pri obratníkoch </a:t>
            </a:r>
            <a:r>
              <a:rPr lang="sk-SK" sz="1200" dirty="0" err="1"/>
              <a:t>subsidenciou</a:t>
            </a:r>
            <a:r>
              <a:rPr lang="sk-SK" sz="1200" dirty="0"/>
              <a:t> vzduchu z vyšších vrstiev atmosféry z klesajúcich a slabnúcich antipasátov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Najviac dní s inverziou na Slovensku koncom leta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 horských oblastiach 40% dní v roku – väčšie na severných svahoch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1200" dirty="0"/>
          </a:p>
        </p:txBody>
      </p:sp>
      <p:pic>
        <p:nvPicPr>
          <p:cNvPr id="5" name="Obrázok 4" descr="Obrázok, na ktorom je text, obloha, deň&#10;&#10;Automaticky generovaný popis">
            <a:extLst>
              <a:ext uri="{FF2B5EF4-FFF2-40B4-BE49-F238E27FC236}">
                <a16:creationId xmlns:a16="http://schemas.microsoft.com/office/drawing/2014/main" id="{EC800890-4B63-D3CE-5BA3-0C69B5419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507" y="0"/>
            <a:ext cx="4704140" cy="25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9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 ľadová jaskyňa (NTA)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F7FB12A6-C7AD-AEC3-44BA-CFCE3BE386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41" y="896974"/>
            <a:ext cx="10599286" cy="58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4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 ľadová jaskyňa (NTA)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4D86D17-C11B-3835-91B6-496021E67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1566041"/>
            <a:ext cx="3302657" cy="48561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Ochladzovanie vstupnej priepasti ak: </a:t>
            </a:r>
            <a:r>
              <a:rPr lang="sk-SK" sz="1400" dirty="0" err="1"/>
              <a:t>Tout</a:t>
            </a:r>
            <a:r>
              <a:rPr lang="sk-SK" sz="1400" dirty="0"/>
              <a:t> &lt; </a:t>
            </a:r>
            <a:r>
              <a:rPr lang="sk-SK" sz="1400" dirty="0" err="1"/>
              <a:t>Tin</a:t>
            </a:r>
            <a:endParaRPr lang="sk-SK" sz="14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Zvýšenie teplôt na </a:t>
            </a:r>
            <a:r>
              <a:rPr lang="sk-SK" sz="1400" dirty="0" err="1"/>
              <a:t>dataloggeroch</a:t>
            </a:r>
            <a:r>
              <a:rPr lang="sk-SK" sz="1400" dirty="0"/>
              <a:t> 34 a </a:t>
            </a:r>
            <a:r>
              <a:rPr lang="sk-SK" sz="1400" dirty="0" err="1"/>
              <a:t>Kri</a:t>
            </a:r>
            <a:r>
              <a:rPr lang="sk-SK" sz="1400" dirty="0"/>
              <a:t> počas dynamických podmienok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3D vizualizácia pomáha odhaliť teplotné anomálie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3D interpolácia je závislá </a:t>
            </a:r>
            <a:br>
              <a:rPr lang="sk-SK" sz="1400" dirty="0"/>
            </a:br>
            <a:r>
              <a:rPr lang="sk-SK" sz="1400" dirty="0"/>
              <a:t>od priestorového umiestnenia teplotných </a:t>
            </a:r>
            <a:r>
              <a:rPr lang="sk-SK" sz="1400" dirty="0" err="1"/>
              <a:t>dataloggerov</a:t>
            </a:r>
            <a:endParaRPr lang="sk-SK" sz="1400" dirty="0"/>
          </a:p>
        </p:txBody>
      </p:sp>
      <p:pic>
        <p:nvPicPr>
          <p:cNvPr id="4" name="Picture 2" descr="Fig_4_Ladnica_Temp3">
            <a:extLst>
              <a:ext uri="{FF2B5EF4-FFF2-40B4-BE49-F238E27FC236}">
                <a16:creationId xmlns:a16="http://schemas.microsoft.com/office/drawing/2014/main" id="{E58BB769-000D-900A-A696-B223AFA528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007" y="970547"/>
            <a:ext cx="7916882" cy="5731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9350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944129"/>
            <a:ext cx="5938421" cy="312376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na Slovensku je najteplejšou oblasťou </a:t>
            </a:r>
            <a:r>
              <a:rPr lang="sk-SK" sz="1400" b="1" dirty="0"/>
              <a:t>Podunajská nížina </a:t>
            </a:r>
            <a:r>
              <a:rPr lang="sk-SK" sz="1400" dirty="0"/>
              <a:t>s priemernou teplotou vzduchu v januári -1 až -2 °C, v júli 18 až 21 °C a v ročnom priemere </a:t>
            </a:r>
            <a:r>
              <a:rPr lang="sk-SK" sz="1400" b="1" dirty="0"/>
              <a:t>9 až 11 °C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 kotlinách a dolinách </a:t>
            </a:r>
            <a:r>
              <a:rPr lang="sk-SK" sz="1400" dirty="0"/>
              <a:t>riek dosahuje priemerná ročná teplota vzduchu hodnoty v intervale </a:t>
            </a:r>
            <a:r>
              <a:rPr lang="sk-SK" sz="1400" b="1" dirty="0"/>
              <a:t>6 až 8 °C</a:t>
            </a:r>
            <a:br>
              <a:rPr lang="sk-SK" sz="1400" dirty="0"/>
            </a:br>
            <a:r>
              <a:rPr lang="sk-SK" sz="1400" dirty="0"/>
              <a:t>vo výške 1000 m dosahuje v hodnoty v rozmedzí 4 až 5 °C </a:t>
            </a:r>
            <a:br>
              <a:rPr lang="sk-SK" sz="1400" dirty="0"/>
            </a:br>
            <a:r>
              <a:rPr lang="sk-SK" sz="1400" dirty="0"/>
              <a:t>vo výške 2000 m n. m. okolo -1 °C</a:t>
            </a:r>
            <a:br>
              <a:rPr lang="sk-SK" sz="1400" dirty="0"/>
            </a:br>
            <a:r>
              <a:rPr lang="sk-SK" sz="1400" b="1" dirty="0"/>
              <a:t>na hrebeňoch Vysokých Tatier </a:t>
            </a:r>
            <a:r>
              <a:rPr lang="sk-SK" sz="1400" dirty="0"/>
              <a:t>menej ako </a:t>
            </a:r>
            <a:r>
              <a:rPr lang="sk-SK" sz="1400" b="1" dirty="0"/>
              <a:t>-3 °C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najnižšia priemerná ročná teplota -5,6 °C bola nameraná na </a:t>
            </a:r>
            <a:r>
              <a:rPr lang="sk-SK" sz="1400" b="1" dirty="0"/>
              <a:t>Lomnickom štíte </a:t>
            </a:r>
            <a:r>
              <a:rPr lang="sk-SK" sz="1400" dirty="0"/>
              <a:t>v roku 1956</a:t>
            </a:r>
            <a:endParaRPr lang="sk-SK" sz="1000" dirty="0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72A31606-C28D-F9A1-1420-62957105B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057953"/>
            <a:ext cx="5352524" cy="2550341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DED89902-10FE-A0F6-6ADE-8EE64C81B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0830" y="1427747"/>
            <a:ext cx="771633" cy="1914792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4BCE2B82-DA02-07D1-85A9-95715CEA5D0F}"/>
              </a:ext>
            </a:extLst>
          </p:cNvPr>
          <p:cNvSpPr/>
          <p:nvPr/>
        </p:nvSpPr>
        <p:spPr>
          <a:xfrm>
            <a:off x="6096000" y="1057953"/>
            <a:ext cx="257175" cy="50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C3C893B9-D817-9D4D-B12A-4E09AC85DB69}"/>
              </a:ext>
            </a:extLst>
          </p:cNvPr>
          <p:cNvSpPr txBox="1"/>
          <p:nvPr/>
        </p:nvSpPr>
        <p:spPr>
          <a:xfrm>
            <a:off x="8207552" y="3342539"/>
            <a:ext cx="306045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sz="1200" dirty="0"/>
              <a:t>Priemerná ročná teplota vzduchu v °C</a:t>
            </a:r>
          </a:p>
        </p:txBody>
      </p:sp>
      <p:pic>
        <p:nvPicPr>
          <p:cNvPr id="17" name="Obrázok 16">
            <a:extLst>
              <a:ext uri="{FF2B5EF4-FFF2-40B4-BE49-F238E27FC236}">
                <a16:creationId xmlns:a16="http://schemas.microsoft.com/office/drawing/2014/main" id="{B3D8FCEE-6C64-53E5-619F-D4B1CF802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597" y="4067892"/>
            <a:ext cx="5116928" cy="2436310"/>
          </a:xfrm>
          <a:prstGeom prst="rect">
            <a:avLst/>
          </a:prstGeom>
        </p:spPr>
      </p:pic>
      <p:sp>
        <p:nvSpPr>
          <p:cNvPr id="18" name="Obdĺžnik 17">
            <a:extLst>
              <a:ext uri="{FF2B5EF4-FFF2-40B4-BE49-F238E27FC236}">
                <a16:creationId xmlns:a16="http://schemas.microsoft.com/office/drawing/2014/main" id="{811EB58B-88EA-9B74-91D6-B4960A15B13F}"/>
              </a:ext>
            </a:extLst>
          </p:cNvPr>
          <p:cNvSpPr/>
          <p:nvPr/>
        </p:nvSpPr>
        <p:spPr>
          <a:xfrm>
            <a:off x="6323599" y="4056648"/>
            <a:ext cx="257175" cy="50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FC38994D-DDCB-0993-538B-13E6B58400A9}"/>
              </a:ext>
            </a:extLst>
          </p:cNvPr>
          <p:cNvSpPr txBox="1"/>
          <p:nvPr/>
        </p:nvSpPr>
        <p:spPr>
          <a:xfrm>
            <a:off x="8340601" y="6365701"/>
            <a:ext cx="292740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sz="1200" dirty="0"/>
              <a:t>Priemerná teplota vzduchu v júli v °C</a:t>
            </a:r>
          </a:p>
        </p:txBody>
      </p:sp>
      <p:pic>
        <p:nvPicPr>
          <p:cNvPr id="21" name="Obrázok 20">
            <a:extLst>
              <a:ext uri="{FF2B5EF4-FFF2-40B4-BE49-F238E27FC236}">
                <a16:creationId xmlns:a16="http://schemas.microsoft.com/office/drawing/2014/main" id="{0E610248-9370-D919-7E83-EBE0BDDB86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166"/>
          <a:stretch/>
        </p:blipFill>
        <p:spPr>
          <a:xfrm>
            <a:off x="11429880" y="4338631"/>
            <a:ext cx="761633" cy="1914792"/>
          </a:xfrm>
          <a:prstGeom prst="rect">
            <a:avLst/>
          </a:prstGeom>
        </p:spPr>
      </p:pic>
      <p:pic>
        <p:nvPicPr>
          <p:cNvPr id="23" name="Obrázok 22">
            <a:extLst>
              <a:ext uri="{FF2B5EF4-FFF2-40B4-BE49-F238E27FC236}">
                <a16:creationId xmlns:a16="http://schemas.microsoft.com/office/drawing/2014/main" id="{69EF6D1B-8B35-DBBC-A8BB-49B5318C15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003" y="4067893"/>
            <a:ext cx="5435000" cy="2575420"/>
          </a:xfrm>
          <a:prstGeom prst="rect">
            <a:avLst/>
          </a:prstGeom>
        </p:spPr>
      </p:pic>
      <p:sp>
        <p:nvSpPr>
          <p:cNvPr id="24" name="Obdĺžnik 23">
            <a:extLst>
              <a:ext uri="{FF2B5EF4-FFF2-40B4-BE49-F238E27FC236}">
                <a16:creationId xmlns:a16="http://schemas.microsoft.com/office/drawing/2014/main" id="{3F594E23-D3D8-9BB0-2D39-700CE5785D42}"/>
              </a:ext>
            </a:extLst>
          </p:cNvPr>
          <p:cNvSpPr/>
          <p:nvPr/>
        </p:nvSpPr>
        <p:spPr>
          <a:xfrm>
            <a:off x="5303" y="4067891"/>
            <a:ext cx="973768" cy="50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6" name="Obrázok 25">
            <a:extLst>
              <a:ext uri="{FF2B5EF4-FFF2-40B4-BE49-F238E27FC236}">
                <a16:creationId xmlns:a16="http://schemas.microsoft.com/office/drawing/2014/main" id="{F48DB200-FF6B-BCB1-D8EA-3B8D4C120B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0363"/>
          <a:stretch/>
        </p:blipFill>
        <p:spPr>
          <a:xfrm>
            <a:off x="0" y="4570357"/>
            <a:ext cx="743475" cy="1933845"/>
          </a:xfrm>
          <a:prstGeom prst="rect">
            <a:avLst/>
          </a:prstGeom>
        </p:spPr>
      </p:pic>
      <p:sp>
        <p:nvSpPr>
          <p:cNvPr id="27" name="BlokTextu 26">
            <a:extLst>
              <a:ext uri="{FF2B5EF4-FFF2-40B4-BE49-F238E27FC236}">
                <a16:creationId xmlns:a16="http://schemas.microsoft.com/office/drawing/2014/main" id="{B1A7BDF4-BF21-71D4-8151-2E72625DD21D}"/>
              </a:ext>
            </a:extLst>
          </p:cNvPr>
          <p:cNvSpPr txBox="1"/>
          <p:nvPr/>
        </p:nvSpPr>
        <p:spPr>
          <a:xfrm>
            <a:off x="2762250" y="6365702"/>
            <a:ext cx="324960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sz="1200" dirty="0"/>
              <a:t>Priemerná teplota vzduchu v januári v °C</a:t>
            </a:r>
          </a:p>
        </p:txBody>
      </p:sp>
    </p:spTree>
    <p:extLst>
      <p:ext uri="{BB962C8B-B14F-4D97-AF65-F5344CB8AC3E}">
        <p14:creationId xmlns:p14="http://schemas.microsoft.com/office/powerpoint/2010/main" val="375047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4129"/>
            <a:ext cx="5835650" cy="312376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 ročnom chode priemernej mesačnej teploty vzduchu je u nás </a:t>
            </a:r>
            <a:r>
              <a:rPr lang="sk-SK" sz="1400" b="1" dirty="0"/>
              <a:t>najteplejším mesiacom júl</a:t>
            </a:r>
            <a:r>
              <a:rPr lang="sk-SK" sz="1400" dirty="0"/>
              <a:t>, v najvyšších polohách Tatier až </a:t>
            </a:r>
            <a:r>
              <a:rPr lang="sk-SK" sz="1400" b="1" dirty="0"/>
              <a:t>august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najvyšší mesačný priemer 26 °C bol nameraný v Petržalke </a:t>
            </a:r>
            <a:br>
              <a:rPr lang="sk-SK" sz="1400" dirty="0"/>
            </a:br>
            <a:r>
              <a:rPr lang="sk-SK" sz="1400" dirty="0"/>
              <a:t>v auguste 1992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najchladnejším mesiacom je január</a:t>
            </a:r>
            <a:r>
              <a:rPr lang="sk-SK" sz="1400" dirty="0"/>
              <a:t>, v najvyšších polohách </a:t>
            </a:r>
            <a:br>
              <a:rPr lang="sk-SK" sz="1400" dirty="0"/>
            </a:br>
            <a:r>
              <a:rPr lang="sk-SK" sz="1400" dirty="0"/>
              <a:t>Tatier </a:t>
            </a:r>
            <a:r>
              <a:rPr lang="sk-SK" sz="1400" b="1" dirty="0"/>
              <a:t>február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vplyv </a:t>
            </a:r>
            <a:r>
              <a:rPr lang="sk-SK" sz="1400" dirty="0" err="1"/>
              <a:t>kontinentality</a:t>
            </a:r>
            <a:r>
              <a:rPr lang="sk-SK" sz="1400" dirty="0"/>
              <a:t> sa smerom na východ prejavuje poklesom priemernej </a:t>
            </a:r>
            <a:r>
              <a:rPr lang="sk-SK" sz="1400" dirty="0" err="1"/>
              <a:t>Jan</a:t>
            </a:r>
            <a:r>
              <a:rPr lang="sk-SK" sz="1400" dirty="0"/>
              <a:t>. teploty vzduchu v nížinách na hodnoty -2 až -4 °C</a:t>
            </a:r>
            <a:endParaRPr lang="sk-SK" sz="1000" dirty="0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72A31606-C28D-F9A1-1420-62957105B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057953"/>
            <a:ext cx="5352524" cy="2550341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DED89902-10FE-A0F6-6ADE-8EE64C81B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0830" y="1427747"/>
            <a:ext cx="771633" cy="1914792"/>
          </a:xfrm>
          <a:prstGeom prst="rect">
            <a:avLst/>
          </a:prstGeom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4BCE2B82-DA02-07D1-85A9-95715CEA5D0F}"/>
              </a:ext>
            </a:extLst>
          </p:cNvPr>
          <p:cNvSpPr/>
          <p:nvPr/>
        </p:nvSpPr>
        <p:spPr>
          <a:xfrm>
            <a:off x="6096000" y="1057953"/>
            <a:ext cx="257175" cy="50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C3C893B9-D817-9D4D-B12A-4E09AC85DB69}"/>
              </a:ext>
            </a:extLst>
          </p:cNvPr>
          <p:cNvSpPr txBox="1"/>
          <p:nvPr/>
        </p:nvSpPr>
        <p:spPr>
          <a:xfrm>
            <a:off x="8207552" y="3342539"/>
            <a:ext cx="306045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sz="1200" dirty="0"/>
              <a:t>Priemerná ročná teplota vzduchu v °C</a:t>
            </a:r>
          </a:p>
        </p:txBody>
      </p:sp>
      <p:pic>
        <p:nvPicPr>
          <p:cNvPr id="17" name="Obrázok 16">
            <a:extLst>
              <a:ext uri="{FF2B5EF4-FFF2-40B4-BE49-F238E27FC236}">
                <a16:creationId xmlns:a16="http://schemas.microsoft.com/office/drawing/2014/main" id="{B3D8FCEE-6C64-53E5-619F-D4B1CF802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597" y="4067892"/>
            <a:ext cx="5116928" cy="2436310"/>
          </a:xfrm>
          <a:prstGeom prst="rect">
            <a:avLst/>
          </a:prstGeom>
        </p:spPr>
      </p:pic>
      <p:sp>
        <p:nvSpPr>
          <p:cNvPr id="18" name="Obdĺžnik 17">
            <a:extLst>
              <a:ext uri="{FF2B5EF4-FFF2-40B4-BE49-F238E27FC236}">
                <a16:creationId xmlns:a16="http://schemas.microsoft.com/office/drawing/2014/main" id="{811EB58B-88EA-9B74-91D6-B4960A15B13F}"/>
              </a:ext>
            </a:extLst>
          </p:cNvPr>
          <p:cNvSpPr/>
          <p:nvPr/>
        </p:nvSpPr>
        <p:spPr>
          <a:xfrm>
            <a:off x="6323599" y="4056648"/>
            <a:ext cx="257175" cy="50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FC38994D-DDCB-0993-538B-13E6B58400A9}"/>
              </a:ext>
            </a:extLst>
          </p:cNvPr>
          <p:cNvSpPr txBox="1"/>
          <p:nvPr/>
        </p:nvSpPr>
        <p:spPr>
          <a:xfrm>
            <a:off x="8340601" y="6365701"/>
            <a:ext cx="292740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sz="1200" dirty="0"/>
              <a:t>Priemerná teplota vzduchu v júli v °C</a:t>
            </a:r>
          </a:p>
        </p:txBody>
      </p:sp>
      <p:pic>
        <p:nvPicPr>
          <p:cNvPr id="21" name="Obrázok 20">
            <a:extLst>
              <a:ext uri="{FF2B5EF4-FFF2-40B4-BE49-F238E27FC236}">
                <a16:creationId xmlns:a16="http://schemas.microsoft.com/office/drawing/2014/main" id="{0E610248-9370-D919-7E83-EBE0BDDB86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1166"/>
          <a:stretch/>
        </p:blipFill>
        <p:spPr>
          <a:xfrm>
            <a:off x="11429880" y="4338631"/>
            <a:ext cx="761633" cy="1914792"/>
          </a:xfrm>
          <a:prstGeom prst="rect">
            <a:avLst/>
          </a:prstGeom>
        </p:spPr>
      </p:pic>
      <p:pic>
        <p:nvPicPr>
          <p:cNvPr id="23" name="Obrázok 22">
            <a:extLst>
              <a:ext uri="{FF2B5EF4-FFF2-40B4-BE49-F238E27FC236}">
                <a16:creationId xmlns:a16="http://schemas.microsoft.com/office/drawing/2014/main" id="{69EF6D1B-8B35-DBBC-A8BB-49B5318C15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003" y="4067893"/>
            <a:ext cx="5435000" cy="2575420"/>
          </a:xfrm>
          <a:prstGeom prst="rect">
            <a:avLst/>
          </a:prstGeom>
        </p:spPr>
      </p:pic>
      <p:sp>
        <p:nvSpPr>
          <p:cNvPr id="24" name="Obdĺžnik 23">
            <a:extLst>
              <a:ext uri="{FF2B5EF4-FFF2-40B4-BE49-F238E27FC236}">
                <a16:creationId xmlns:a16="http://schemas.microsoft.com/office/drawing/2014/main" id="{3F594E23-D3D8-9BB0-2D39-700CE5785D42}"/>
              </a:ext>
            </a:extLst>
          </p:cNvPr>
          <p:cNvSpPr/>
          <p:nvPr/>
        </p:nvSpPr>
        <p:spPr>
          <a:xfrm>
            <a:off x="5303" y="4067891"/>
            <a:ext cx="973768" cy="502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6" name="Obrázok 25">
            <a:extLst>
              <a:ext uri="{FF2B5EF4-FFF2-40B4-BE49-F238E27FC236}">
                <a16:creationId xmlns:a16="http://schemas.microsoft.com/office/drawing/2014/main" id="{F48DB200-FF6B-BCB1-D8EA-3B8D4C120B1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0363"/>
          <a:stretch/>
        </p:blipFill>
        <p:spPr>
          <a:xfrm>
            <a:off x="0" y="4570357"/>
            <a:ext cx="743475" cy="1933845"/>
          </a:xfrm>
          <a:prstGeom prst="rect">
            <a:avLst/>
          </a:prstGeom>
        </p:spPr>
      </p:pic>
      <p:sp>
        <p:nvSpPr>
          <p:cNvPr id="27" name="BlokTextu 26">
            <a:extLst>
              <a:ext uri="{FF2B5EF4-FFF2-40B4-BE49-F238E27FC236}">
                <a16:creationId xmlns:a16="http://schemas.microsoft.com/office/drawing/2014/main" id="{B1A7BDF4-BF21-71D4-8151-2E72625DD21D}"/>
              </a:ext>
            </a:extLst>
          </p:cNvPr>
          <p:cNvSpPr txBox="1"/>
          <p:nvPr/>
        </p:nvSpPr>
        <p:spPr>
          <a:xfrm>
            <a:off x="2762250" y="6365702"/>
            <a:ext cx="324960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k-SK" sz="1200" dirty="0"/>
              <a:t>Priemerná teplota vzduchu v januári v °C</a:t>
            </a:r>
          </a:p>
        </p:txBody>
      </p:sp>
    </p:spTree>
    <p:extLst>
      <p:ext uri="{BB962C8B-B14F-4D97-AF65-F5344CB8AC3E}">
        <p14:creationId xmlns:p14="http://schemas.microsoft.com/office/powerpoint/2010/main" val="3731837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4128"/>
            <a:ext cx="5702825" cy="581862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za </a:t>
            </a:r>
            <a:r>
              <a:rPr lang="sk-SK" sz="1400" b="1" dirty="0"/>
              <a:t>zimu</a:t>
            </a:r>
            <a:r>
              <a:rPr lang="sk-SK" sz="1400" dirty="0"/>
              <a:t> sa v meteorológii považuje obdobie s priemernou </a:t>
            </a:r>
            <a:r>
              <a:rPr lang="sk-SK" sz="1400" b="1" dirty="0"/>
              <a:t>dennou teplotou pod 0 °C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Podunajskej nížine - po 20. 12. až polovica februára (do 2 M)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Popradskej kotline - okolo 25. 11. až polovica marca (3,5 M)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výskyt mrazov (počet dní)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okolí Bratislavy okolo 90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Podunajskej nížine do 100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vo Východoslovenskej nad 110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kotlinách pod Tatrami nad 160</a:t>
            </a:r>
            <a:endParaRPr lang="sk-SK" sz="8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veľké vegetačné obdobie </a:t>
            </a:r>
            <a:br>
              <a:rPr lang="sk-SK" sz="1400" b="1" dirty="0"/>
            </a:br>
            <a:r>
              <a:rPr lang="sk-SK" sz="1400" b="1" dirty="0"/>
              <a:t>- </a:t>
            </a:r>
            <a:r>
              <a:rPr lang="sk-SK" sz="1400" dirty="0"/>
              <a:t>priemerná denná teplota dosahuje nad 5 °C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hlavné vegetačné obdobie </a:t>
            </a:r>
            <a:br>
              <a:rPr lang="sk-SK" sz="1400" b="1" dirty="0"/>
            </a:br>
            <a:r>
              <a:rPr lang="sk-SK" sz="1400" dirty="0"/>
              <a:t>- priemerná denná teplota dosahuje nad 10 °C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počet letných dní</a:t>
            </a:r>
            <a:r>
              <a:rPr lang="sk-SK" sz="1400" dirty="0"/>
              <a:t> - maximálna denná teplota vzduchu dosahuje 25 °C a viac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F5CE3D4E-EE85-2939-8089-366EF13FC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51" y="465083"/>
            <a:ext cx="5973609" cy="592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61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Teplota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4128"/>
            <a:ext cx="5702825" cy="5818621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za </a:t>
            </a:r>
            <a:r>
              <a:rPr lang="sk-SK" sz="1400" b="1" dirty="0"/>
              <a:t>zimu</a:t>
            </a:r>
            <a:r>
              <a:rPr lang="sk-SK" sz="1400" dirty="0"/>
              <a:t> sa v meteorológii považuje obdobie s priemernou </a:t>
            </a:r>
            <a:r>
              <a:rPr lang="sk-SK" sz="1400" b="1" dirty="0"/>
              <a:t>dennou teplotou pod 0 °C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Podunajskej nížine - po 20. 12. až polovica februára (do 2 M)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Popradskej kotline - okolo 25. 11. až polovica marca (3,5 M)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výskyt mrazov (počet dní)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okolí Bratislavy okolo 90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Podunajskej nížine do 100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vo Východoslovenskej nad 110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kotlinách pod Tatrami nad 160</a:t>
            </a:r>
            <a:endParaRPr lang="sk-SK" sz="8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veľké vegetačné obdobie </a:t>
            </a:r>
            <a:br>
              <a:rPr lang="sk-SK" sz="1400" b="1" dirty="0"/>
            </a:br>
            <a:r>
              <a:rPr lang="sk-SK" sz="1400" b="1" dirty="0"/>
              <a:t>- </a:t>
            </a:r>
            <a:r>
              <a:rPr lang="sk-SK" sz="1400" dirty="0"/>
              <a:t>priemerná denná teplota dosahuje nad 5 °C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hlavné vegetačné obdobie </a:t>
            </a:r>
            <a:br>
              <a:rPr lang="sk-SK" sz="1400" b="1" dirty="0"/>
            </a:br>
            <a:r>
              <a:rPr lang="sk-SK" sz="1400" dirty="0"/>
              <a:t>- priemerná denná teplota dosahuje nad 10 °C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počet letných dní</a:t>
            </a:r>
            <a:r>
              <a:rPr lang="sk-SK" sz="1400" dirty="0"/>
              <a:t> - maximálna denná teplota vzduchu dosahuje 25 °C a viac</a:t>
            </a:r>
          </a:p>
        </p:txBody>
      </p:sp>
      <p:pic>
        <p:nvPicPr>
          <p:cNvPr id="3" name="Obrázok 2" descr="Obrázok, na ktorom je mapa&#10;&#10;Automaticky generovaný popis">
            <a:extLst>
              <a:ext uri="{FF2B5EF4-FFF2-40B4-BE49-F238E27FC236}">
                <a16:creationId xmlns:a16="http://schemas.microsoft.com/office/drawing/2014/main" id="{F3252018-739F-1D83-D498-2C483CC2E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9"/>
          <a:stretch/>
        </p:blipFill>
        <p:spPr>
          <a:xfrm>
            <a:off x="6116314" y="1385294"/>
            <a:ext cx="6075686" cy="446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29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>
            <a:extLst>
              <a:ext uri="{FF2B5EF4-FFF2-40B4-BE49-F238E27FC236}">
                <a16:creationId xmlns:a16="http://schemas.microsoft.com/office/drawing/2014/main" id="{7B74F25D-7F6F-DB82-5FF1-9D9D1D7EB7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" t="3591" r="2450" b="2966"/>
          <a:stretch/>
        </p:blipFill>
        <p:spPr>
          <a:xfrm>
            <a:off x="5845774" y="-2650"/>
            <a:ext cx="6251525" cy="343165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Voda v atmosfére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4128"/>
            <a:ext cx="5702825" cy="58186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vodná para</a:t>
            </a:r>
            <a:r>
              <a:rPr lang="sk-SK" sz="1400" dirty="0"/>
              <a:t> - zachytáva teplo v blízkosti zemského povrchu a udržuje Zem teplejšiu, taktiež sa z povrchu vyparí, skondenzuje a napokon padá späť na zemský povrch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výpar</a:t>
            </a:r>
            <a:r>
              <a:rPr lang="sk-SK" sz="1400" dirty="0"/>
              <a:t>, spoločne s </a:t>
            </a:r>
            <a:r>
              <a:rPr lang="sk-SK" sz="1400" b="1" dirty="0"/>
              <a:t>odtokom</a:t>
            </a:r>
            <a:r>
              <a:rPr lang="sk-SK" sz="1400" dirty="0"/>
              <a:t>, </a:t>
            </a:r>
            <a:r>
              <a:rPr lang="sk-SK" sz="1400" b="1" dirty="0"/>
              <a:t>infiltráciou</a:t>
            </a:r>
            <a:r>
              <a:rPr lang="sk-SK" sz="1400" dirty="0"/>
              <a:t>, atmosférickými </a:t>
            </a:r>
            <a:r>
              <a:rPr lang="sk-SK" sz="1400" b="1" dirty="0"/>
              <a:t>zrážkami</a:t>
            </a:r>
            <a:r>
              <a:rPr lang="sk-SK" sz="1400" dirty="0"/>
              <a:t> a </a:t>
            </a:r>
            <a:r>
              <a:rPr lang="sk-SK" sz="1400" b="1" dirty="0"/>
              <a:t>cirkuláciou</a:t>
            </a:r>
            <a:r>
              <a:rPr lang="sk-SK" sz="1400" dirty="0"/>
              <a:t> v atmosfére je súčasťou </a:t>
            </a:r>
            <a:r>
              <a:rPr lang="sk-SK" sz="1400" b="1" dirty="0"/>
              <a:t>obehu vody </a:t>
            </a:r>
            <a:r>
              <a:rPr lang="sk-SK" sz="1400" dirty="0"/>
              <a:t>v prírode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výpar (</a:t>
            </a:r>
            <a:r>
              <a:rPr lang="sk-SK" sz="1400" b="1" dirty="0" err="1"/>
              <a:t>evaporácia</a:t>
            </a:r>
            <a:r>
              <a:rPr lang="sk-SK" sz="1400" b="1" dirty="0"/>
              <a:t>)</a:t>
            </a:r>
            <a:r>
              <a:rPr lang="sk-SK" sz="1400" dirty="0"/>
              <a:t> - množstvo vody, ktoré sa vyparí </a:t>
            </a:r>
            <a:br>
              <a:rPr lang="sk-SK" sz="1400" dirty="0"/>
            </a:br>
            <a:r>
              <a:rPr lang="sk-SK" sz="1400" dirty="0"/>
              <a:t>do ovzdušia z aktívneho povrchu za určitý čas </a:t>
            </a:r>
            <a:br>
              <a:rPr lang="sk-SK" sz="1400" dirty="0"/>
            </a:br>
            <a:r>
              <a:rPr lang="sk-SK" sz="1400" dirty="0"/>
              <a:t>(km3/rok, cm3/deň)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meria sa v </a:t>
            </a:r>
            <a:r>
              <a:rPr lang="sk-SK" sz="1400" dirty="0" err="1"/>
              <a:t>bezmrazovom</a:t>
            </a:r>
            <a:r>
              <a:rPr lang="sk-SK" sz="1400" dirty="0"/>
              <a:t> období o 7.00 hodine </a:t>
            </a:r>
            <a:r>
              <a:rPr lang="sk-SK" sz="1400" dirty="0" err="1"/>
              <a:t>výparometrom</a:t>
            </a:r>
            <a:r>
              <a:rPr lang="sk-SK" sz="1400" dirty="0"/>
              <a:t>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z povrchu Zeme sa za rok vyparí cca 518 600 km3 vody </a:t>
            </a:r>
            <a:br>
              <a:rPr lang="sk-SK" sz="1400" dirty="0"/>
            </a:br>
            <a:r>
              <a:rPr lang="sk-SK" sz="1400" dirty="0"/>
              <a:t>z toho </a:t>
            </a:r>
            <a:r>
              <a:rPr lang="sk-SK" sz="1400" b="1" dirty="0"/>
              <a:t>86 % oceány a 14 % pevnina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vodná para sa do atmosféry dostáva aj cez proces </a:t>
            </a:r>
            <a:r>
              <a:rPr lang="sk-SK" sz="1400" b="1" dirty="0"/>
              <a:t>transpirácie</a:t>
            </a:r>
            <a:r>
              <a:rPr lang="sk-SK" sz="1400" dirty="0"/>
              <a:t> (dýchania), ktorý sa v kombinácii s </a:t>
            </a:r>
            <a:r>
              <a:rPr lang="sk-SK" sz="1400" dirty="0" err="1"/>
              <a:t>evaporáciou</a:t>
            </a:r>
            <a:r>
              <a:rPr lang="sk-SK" sz="1400" dirty="0"/>
              <a:t> nazýva </a:t>
            </a:r>
            <a:r>
              <a:rPr lang="sk-SK" sz="1400" b="1" dirty="0" err="1"/>
              <a:t>evapotranspirácia</a:t>
            </a:r>
            <a:endParaRPr lang="sk-SK" sz="1000" dirty="0"/>
          </a:p>
        </p:txBody>
      </p:sp>
      <p:pic>
        <p:nvPicPr>
          <p:cNvPr id="8" name="Obrázok 7" descr="Obrázok, na ktorom je mapa&#10;&#10;Automaticky generovaný popis">
            <a:extLst>
              <a:ext uri="{FF2B5EF4-FFF2-40B4-BE49-F238E27FC236}">
                <a16:creationId xmlns:a16="http://schemas.microsoft.com/office/drawing/2014/main" id="{BBBD84A8-FDD9-3220-32B7-6BFF9BF179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"/>
          <a:stretch/>
        </p:blipFill>
        <p:spPr>
          <a:xfrm>
            <a:off x="6193235" y="3545405"/>
            <a:ext cx="5998765" cy="3217344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E396F882-8097-F242-B67A-91AB86A81BA0}"/>
              </a:ext>
            </a:extLst>
          </p:cNvPr>
          <p:cNvSpPr txBox="1"/>
          <p:nvPr/>
        </p:nvSpPr>
        <p:spPr>
          <a:xfrm>
            <a:off x="6261650" y="6135218"/>
            <a:ext cx="2303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1400" dirty="0" err="1"/>
              <a:t>Evapotranspirácia</a:t>
            </a:r>
            <a:r>
              <a:rPr lang="sk-SK" sz="1400" dirty="0"/>
              <a:t> v mm</a:t>
            </a:r>
          </a:p>
        </p:txBody>
      </p:sp>
    </p:spTree>
    <p:extLst>
      <p:ext uri="{BB962C8B-B14F-4D97-AF65-F5344CB8AC3E}">
        <p14:creationId xmlns:p14="http://schemas.microsoft.com/office/powerpoint/2010/main" val="1401118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Voda v atmosfére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4128"/>
            <a:ext cx="6055608" cy="58186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výpar nastáva</a:t>
            </a:r>
            <a:r>
              <a:rPr lang="sk-SK" sz="1400" dirty="0"/>
              <a:t>, ak je počet molekúl unikajúcich do atmosféry z povrchu vyšší, než počet molekúl vracajúcich sa späť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k procesom </a:t>
            </a:r>
            <a:r>
              <a:rPr lang="sk-SK" sz="1400" b="1" dirty="0"/>
              <a:t>kondenzácie</a:t>
            </a:r>
            <a:r>
              <a:rPr lang="sk-SK" sz="1400" dirty="0"/>
              <a:t> alebo </a:t>
            </a:r>
            <a:r>
              <a:rPr lang="sk-SK" sz="1400" b="1" dirty="0"/>
              <a:t>depozície</a:t>
            </a:r>
            <a:r>
              <a:rPr lang="sk-SK" sz="1400" dirty="0"/>
              <a:t> dochádza, ak vzduch obsahuje väčšie množstvo vodnej pary, než je pri danej teplote schopný udržať a počet molekúl vody unikajúcich zo zemského povrchu do atmosféry je menší, než počet molekúl vracajúcich sa späť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Ak je vzduch pri danej teplote nasýtený, nastane stav rovnováhy, už neprijíma ďalšie molekuly vody a platí </a:t>
            </a:r>
            <a:br>
              <a:rPr lang="sk-SK" sz="1400" dirty="0"/>
            </a:br>
            <a:r>
              <a:rPr lang="sk-SK" sz="1400" b="1" dirty="0" err="1"/>
              <a:t>Clausius-Clapeyronova</a:t>
            </a:r>
            <a:r>
              <a:rPr lang="sk-SK" sz="1400" dirty="0"/>
              <a:t> rovnica: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140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1400" dirty="0"/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/>
              <a:t>P1, P2 – tlaky vodnej pary pri teplotách T1, T2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el-GR" sz="800" dirty="0"/>
              <a:t>Δ</a:t>
            </a:r>
            <a:r>
              <a:rPr lang="sk-SK" sz="800" dirty="0" err="1"/>
              <a:t>Hvap</a:t>
            </a:r>
            <a:r>
              <a:rPr lang="sk-SK" sz="800" dirty="0"/>
              <a:t> je </a:t>
            </a:r>
            <a:r>
              <a:rPr lang="sk-SK" sz="800" dirty="0" err="1"/>
              <a:t>entalpia</a:t>
            </a:r>
            <a:r>
              <a:rPr lang="sk-SK" sz="800" dirty="0"/>
              <a:t> vyparovania (kJ.mol-1) , voda – 40.68 </a:t>
            </a:r>
            <a:r>
              <a:rPr lang="sk-SK" sz="800" dirty="0" err="1"/>
              <a:t>kJ.mol</a:t>
            </a:r>
            <a:r>
              <a:rPr lang="sk-SK" sz="800" dirty="0"/>
              <a:t> -1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/>
              <a:t>R – univerzálna plynová konštanta (8,3145 J.mol-1.K-1)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F9E1BF8-6FE1-6F48-7EEA-BCD4F5002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59" y="837965"/>
            <a:ext cx="5800377" cy="4689146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C025E3DF-948E-5B8D-1214-870DE2897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039" y="4580149"/>
            <a:ext cx="2400635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42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4128"/>
            <a:ext cx="5702825" cy="5818621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vyjadruje </a:t>
            </a:r>
            <a:r>
              <a:rPr lang="sk-SK" sz="1400" b="1" dirty="0"/>
              <a:t>množstvo vodnej pary v atmosfére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čím je teplota vzduchu vyššia viac vodnej pary k jeho nasýteniu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/>
              <a:t>relatívna (pomerná) vlhkosť vzduchu </a:t>
            </a:r>
            <a:r>
              <a:rPr lang="sk-SK" sz="1400" dirty="0"/>
              <a:t>predstavuje mieru nasýtenia vzduchu vodnou parou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vlhkosť vzduchu </a:t>
            </a:r>
            <a:r>
              <a:rPr lang="sk-SK" sz="1400" b="1" dirty="0"/>
              <a:t>indikuje</a:t>
            </a:r>
            <a:r>
              <a:rPr lang="sk-SK" sz="1400" dirty="0"/>
              <a:t> pravdepodobnosť </a:t>
            </a:r>
            <a:r>
              <a:rPr lang="sk-SK" sz="1400" b="1" dirty="0"/>
              <a:t>výskytu hmly</a:t>
            </a:r>
            <a:r>
              <a:rPr lang="sk-SK" sz="1400" dirty="0"/>
              <a:t>, </a:t>
            </a:r>
            <a:r>
              <a:rPr lang="sk-SK" sz="1400" b="1" dirty="0"/>
              <a:t>oblačnosti</a:t>
            </a:r>
            <a:r>
              <a:rPr lang="sk-SK" sz="1400" dirty="0"/>
              <a:t> a </a:t>
            </a:r>
            <a:r>
              <a:rPr lang="sk-SK" sz="1400" b="1" dirty="0"/>
              <a:t>zrážok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dirty="0"/>
              <a:t>v meteorológii poznáme: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Absolútna vlhkosť vzduchu </a:t>
            </a:r>
            <a:r>
              <a:rPr lang="sk-SK" sz="1000" dirty="0"/>
              <a:t>- udáva hmotnosť vodnej pary obsiahnutej v jednotke objemu zmesi vzduchu s vodnou parou (napr. g/m3):</a:t>
            </a:r>
          </a:p>
          <a:p>
            <a:pPr marL="457200" lvl="1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000" dirty="0"/>
              <a:t>		𝐴𝐻 = 𝑚</a:t>
            </a:r>
            <a:r>
              <a:rPr lang="sk-SK" sz="1000" baseline="-25000" dirty="0"/>
              <a:t>𝑤</a:t>
            </a:r>
            <a:r>
              <a:rPr lang="sk-SK" sz="1000" dirty="0"/>
              <a:t> / 𝑣</a:t>
            </a:r>
            <a:r>
              <a:rPr lang="sk-SK" sz="1000" baseline="-25000" dirty="0"/>
              <a:t>𝑛𝑒𝑡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Relatívna vlhkosť vzduchu</a:t>
            </a:r>
            <a:r>
              <a:rPr lang="sk-SK" sz="1000" dirty="0"/>
              <a:t> - pomer skutočnej vlhkosti vzduchu k absolútnej vlhkosti (ako parciálne tlaky), aká by bola pri danej teplote v nasýtenom vzduchu (v %):</a:t>
            </a:r>
          </a:p>
          <a:p>
            <a:pPr marL="457200" lvl="1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000" dirty="0"/>
              <a:t>		𝜃 = (𝑒</a:t>
            </a:r>
            <a:r>
              <a:rPr lang="sk-SK" sz="1000" baseline="-25000" dirty="0"/>
              <a:t>𝑤</a:t>
            </a:r>
            <a:r>
              <a:rPr lang="sk-SK" sz="1000" dirty="0"/>
              <a:t> / 𝑒</a:t>
            </a:r>
            <a:r>
              <a:rPr lang="sk-SK" sz="1000" baseline="-25000" dirty="0"/>
              <a:t>𝑤</a:t>
            </a:r>
            <a:r>
              <a:rPr lang="sk-SK" sz="1000" baseline="30000" dirty="0"/>
              <a:t>∗</a:t>
            </a:r>
            <a:r>
              <a:rPr lang="sk-SK" sz="1000" dirty="0"/>
              <a:t>)</a:t>
            </a:r>
            <a:r>
              <a:rPr lang="sk-SK" sz="1000" baseline="-25000" dirty="0"/>
              <a:t> </a:t>
            </a:r>
            <a:r>
              <a:rPr lang="sk-SK" sz="1000" dirty="0"/>
              <a:t>∗ 100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Špecifická vlhkosť vzduchu</a:t>
            </a:r>
            <a:r>
              <a:rPr lang="sk-SK" sz="1000" dirty="0"/>
              <a:t> - vyjadruje pomer hmotnosti vodnej pary </a:t>
            </a:r>
            <a:br>
              <a:rPr lang="sk-SK" sz="1000" dirty="0"/>
            </a:br>
            <a:r>
              <a:rPr lang="sk-SK" sz="1000" dirty="0"/>
              <a:t>k jednotke objemu suchého vzduchu:</a:t>
            </a:r>
          </a:p>
          <a:p>
            <a:pPr marL="457200" lvl="1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000" dirty="0"/>
              <a:t>		𝑆𝐻 = 𝑚</a:t>
            </a:r>
            <a:r>
              <a:rPr lang="sk-SK" sz="1000" baseline="-25000" dirty="0"/>
              <a:t>𝑤</a:t>
            </a:r>
            <a:r>
              <a:rPr lang="sk-SK" sz="1000" dirty="0"/>
              <a:t> / 𝑣</a:t>
            </a:r>
            <a:r>
              <a:rPr lang="sk-SK" sz="1000" baseline="-25000" dirty="0"/>
              <a:t>𝑑𝑟𝑦</a:t>
            </a:r>
          </a:p>
        </p:txBody>
      </p:sp>
      <p:pic>
        <p:nvPicPr>
          <p:cNvPr id="6" name="Obrázok 5" descr="Obrázok, na ktorom je mapa&#10;&#10;Automaticky generovaný popis">
            <a:extLst>
              <a:ext uri="{FF2B5EF4-FFF2-40B4-BE49-F238E27FC236}">
                <a16:creationId xmlns:a16="http://schemas.microsoft.com/office/drawing/2014/main" id="{0CA51ED7-E783-5F3E-3C77-AE729CDFD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115" y="266700"/>
            <a:ext cx="4595532" cy="316230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73C13FBE-A4DE-C06F-3B8C-2421850505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4" b="6807"/>
          <a:stretch/>
        </p:blipFill>
        <p:spPr>
          <a:xfrm>
            <a:off x="7009542" y="3600450"/>
            <a:ext cx="4922107" cy="316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00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178351"/>
            <a:ext cx="5702825" cy="567964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kondenzácia</a:t>
            </a:r>
            <a:r>
              <a:rPr lang="sk-SK" sz="1200" dirty="0"/>
              <a:t> - skvapalňovanie vodnej pary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depozícia</a:t>
            </a:r>
            <a:r>
              <a:rPr lang="sk-SK" sz="1200" dirty="0"/>
              <a:t> (</a:t>
            </a:r>
            <a:r>
              <a:rPr lang="sk-SK" sz="1200" dirty="0" err="1"/>
              <a:t>desublimácia</a:t>
            </a:r>
            <a:r>
              <a:rPr lang="sk-SK" sz="1200" dirty="0"/>
              <a:t>) - prechod vody zo skupenstva plynného (vodná para) do skupenstva tuhého (ľad, sneh)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ako </a:t>
            </a:r>
            <a:r>
              <a:rPr lang="sk-SK" sz="1200" b="1" dirty="0"/>
              <a:t>depozícia</a:t>
            </a:r>
            <a:r>
              <a:rPr lang="sk-SK" sz="1200" dirty="0"/>
              <a:t> sa v meteorológii rozumie </a:t>
            </a:r>
            <a:r>
              <a:rPr lang="sk-SK" sz="1200" b="1" dirty="0"/>
              <a:t>aj hmotnosť atmosférickej prímesi</a:t>
            </a:r>
            <a:r>
              <a:rPr lang="sk-SK" sz="1200" dirty="0"/>
              <a:t>, ktorá je uložená na jednotku plochy v danom čase, pričom rozlišujeme suchú a mokrú depozíciu (</a:t>
            </a:r>
            <a:r>
              <a:rPr lang="sk-SK" sz="1200" dirty="0" err="1"/>
              <a:t>Bednář</a:t>
            </a:r>
            <a:r>
              <a:rPr lang="sk-SK" sz="1200" dirty="0"/>
              <a:t> et al., 1993)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kondenzačná hladina</a:t>
            </a:r>
            <a:r>
              <a:rPr lang="sk-SK" sz="1200" dirty="0"/>
              <a:t> - výška, v ktorej teplota vystupujúceho vzduchu klesne na teplotu rosného bodu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teplota rosného bodu </a:t>
            </a:r>
            <a:r>
              <a:rPr lang="sk-SK" sz="1200" dirty="0"/>
              <a:t>- vzduch dosiahne nasýtenie vodnou parou, pri ochladení vzduchu pod teplotu rosného bodu začína prebytočná vodná para kondenzovať (Schmidt, 1980)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zvyšovanie relatívnej vlhkosti vzduchu prebieha: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pribúdaním obsahu vodnej pary vo vzduchu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ochladzovaním vzduchu na teplotu rosného bodu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5C59499-AF18-97EF-B89D-BBCE78F81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255" y="136525"/>
            <a:ext cx="5651964" cy="3514047"/>
          </a:xfrm>
          <a:prstGeom prst="rect">
            <a:avLst/>
          </a:prstGeom>
        </p:spPr>
      </p:pic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BC55F8B3-9C31-B153-A459-0A8EAC46D302}"/>
              </a:ext>
            </a:extLst>
          </p:cNvPr>
          <p:cNvSpPr txBox="1">
            <a:spLocks/>
          </p:cNvSpPr>
          <p:nvPr/>
        </p:nvSpPr>
        <p:spPr>
          <a:xfrm>
            <a:off x="6228824" y="3914774"/>
            <a:ext cx="5702825" cy="2806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pokles teploty vzduchu na teplotu rosného bodu môže vyvolať: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ochladenie zemského povrchu a susedných vrstiev ovzdušia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stretnutie sa teplých vzduchových hmôt so studeným podkladom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vzájomné premiešanie sa dvoch vzduchových hmôt nasýtených vodnou parou alebo blízko stavu nasýtenia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adiabatickým rozpínaním sa vzduchu</a:t>
            </a:r>
          </a:p>
        </p:txBody>
      </p:sp>
    </p:spTree>
    <p:extLst>
      <p:ext uri="{BB962C8B-B14F-4D97-AF65-F5344CB8AC3E}">
        <p14:creationId xmlns:p14="http://schemas.microsoft.com/office/powerpoint/2010/main" val="335354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6E70D78-7ECD-9418-F090-77D9ECFC97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" t="19260" r="1024"/>
          <a:stretch/>
        </p:blipFill>
        <p:spPr>
          <a:xfrm>
            <a:off x="124781" y="985874"/>
            <a:ext cx="11942439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72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2" y="944128"/>
            <a:ext cx="5630130" cy="5913871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proces kondenzácie vzniká pri stave nasýtenia vzduchu vodnou parou a pri poklese teploty vzduchu na teplotu rosného bodu za prítomnosti kondenzačných jadier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kondenzačné jadrá</a:t>
            </a:r>
            <a:r>
              <a:rPr lang="sk-SK" sz="1200" dirty="0"/>
              <a:t> - aerosólové čiastočky vo vzduchu, ktoré dôsledkom hygroskopických vlastností podporujú vznik kondenzácie a depozície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kondenzačné jadrá môžu byť rozpustné (roztoky solí) alebo nerozpustné (častice pôdy, dymu, </a:t>
            </a:r>
            <a:r>
              <a:rPr lang="sk-SK" sz="1200" dirty="0" err="1"/>
              <a:t>aeroplanktón</a:t>
            </a:r>
            <a:r>
              <a:rPr lang="sk-SK" sz="1200" dirty="0"/>
              <a:t>...)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roztoky solí sa do atmosféry dostávajú najmä z povrchu oceánu a odhaduje sa, že ročne sa do atmosféry dostáva až 2x10</a:t>
            </a:r>
            <a:r>
              <a:rPr lang="sk-SK" sz="1200" baseline="30000" dirty="0"/>
              <a:t>9</a:t>
            </a:r>
            <a:r>
              <a:rPr lang="sk-SK" sz="1200" dirty="0"/>
              <a:t> ton zlúčenín </a:t>
            </a:r>
            <a:r>
              <a:rPr lang="sk-SK" sz="1200" b="1" dirty="0"/>
              <a:t>chlóru</a:t>
            </a:r>
            <a:r>
              <a:rPr lang="sk-SK" sz="1200" dirty="0"/>
              <a:t>, zo spaľovania fosílnych palív sa do atmosféry dostáva aj veľké množstvo </a:t>
            </a:r>
            <a:r>
              <a:rPr lang="sk-SK" sz="1200" b="1" dirty="0"/>
              <a:t>oxidu siričitého</a:t>
            </a:r>
            <a:r>
              <a:rPr lang="sk-SK" sz="1200" dirty="0"/>
              <a:t>, ktorý je silne hygroskopický a je príčinou </a:t>
            </a:r>
            <a:r>
              <a:rPr lang="sk-SK" sz="1200" b="1" dirty="0"/>
              <a:t>kyslých dažďov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</a:t>
            </a:r>
            <a:r>
              <a:rPr lang="sk-SK" sz="1200" b="1" dirty="0"/>
              <a:t>dennom chode </a:t>
            </a:r>
            <a:r>
              <a:rPr lang="sk-SK" sz="1200" dirty="0"/>
              <a:t>minimum až zastavenie výparu prebieha v noci, maximum je pri maximálnej teplote zemského povrchu, nad vodnými plochami je tento proces oneskorený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 </a:t>
            </a:r>
            <a:r>
              <a:rPr lang="sk-SK" sz="1200" b="1" dirty="0"/>
              <a:t>ročnom chode: </a:t>
            </a:r>
            <a:r>
              <a:rPr lang="sk-SK" sz="1200" dirty="0"/>
              <a:t>maximálny </a:t>
            </a:r>
            <a:r>
              <a:rPr lang="sk-SK" sz="1200" b="1" dirty="0"/>
              <a:t>výpar </a:t>
            </a:r>
            <a:r>
              <a:rPr lang="sk-SK" sz="1200" dirty="0"/>
              <a:t>na letné mesiace, minimum na zimné mesiace, pri oceánskom podnebí posunuté na koniec zimy / leta (dôsledkom pomalšieho zohrievania a chladnutia zemského povrchu)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druhy kondenzácie a depozície: </a:t>
            </a:r>
            <a:r>
              <a:rPr lang="sk-SK" sz="1200" b="1" dirty="0"/>
              <a:t>na povrchu</a:t>
            </a:r>
            <a:r>
              <a:rPr lang="sk-SK" sz="1200" dirty="0"/>
              <a:t>, </a:t>
            </a:r>
            <a:r>
              <a:rPr lang="sk-SK" sz="1200" b="1" dirty="0"/>
              <a:t>pri povrchu</a:t>
            </a:r>
            <a:r>
              <a:rPr lang="sk-SK" sz="1200" dirty="0"/>
              <a:t> a </a:t>
            </a:r>
            <a:r>
              <a:rPr lang="sk-SK" sz="1200" b="1" dirty="0"/>
              <a:t>nad povrchom</a:t>
            </a:r>
          </a:p>
        </p:txBody>
      </p:sp>
      <p:pic>
        <p:nvPicPr>
          <p:cNvPr id="6" name="Obrázok 5" descr="Obrázok, na ktorom je mapa&#10;&#10;Automaticky generovaný popis">
            <a:extLst>
              <a:ext uri="{FF2B5EF4-FFF2-40B4-BE49-F238E27FC236}">
                <a16:creationId xmlns:a16="http://schemas.microsoft.com/office/drawing/2014/main" id="{076063B9-1870-7769-9AF5-C448D1459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007" y="1023144"/>
            <a:ext cx="6104993" cy="2147888"/>
          </a:xfrm>
          <a:prstGeom prst="rect">
            <a:avLst/>
          </a:prstGeom>
        </p:spPr>
      </p:pic>
      <p:pic>
        <p:nvPicPr>
          <p:cNvPr id="9" name="Obrázok 8" descr="Obrázok, na ktorom je text, snímka obrazovky, počítač, zobraziť&#10;&#10;Automaticky generovaný popis">
            <a:extLst>
              <a:ext uri="{FF2B5EF4-FFF2-40B4-BE49-F238E27FC236}">
                <a16:creationId xmlns:a16="http://schemas.microsoft.com/office/drawing/2014/main" id="{0506423E-BE60-D30F-F37A-3BD03EEF7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481" y="3544957"/>
            <a:ext cx="6301519" cy="258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23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4128"/>
            <a:ext cx="7186824" cy="591387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/>
              <a:t>kondenzácia na zemskom povrchu</a:t>
            </a:r>
            <a:r>
              <a:rPr lang="sk-SK" sz="900" dirty="0"/>
              <a:t> nastáva, keď teplejšia vrstva vzduchu pri chladnejšom zemskom povrchu vytvára predpoklady poklesu teploty vzduchu tejto vrstvy na teplotu rosného bodu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/>
              <a:t>rosa</a:t>
            </a:r>
            <a:r>
              <a:rPr lang="sk-SK" sz="900" dirty="0"/>
              <a:t> - radiačný typ počasia v noci, </a:t>
            </a:r>
            <a:r>
              <a:rPr lang="sk-SK" sz="900" b="1" dirty="0"/>
              <a:t>pri ochladzovaní pod TRB</a:t>
            </a:r>
            <a:r>
              <a:rPr lang="sk-SK" sz="900" dirty="0"/>
              <a:t> sa nadbytočná vlhkosť zo vzduchu kondenzuje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/>
              <a:t>zmrznutá rosa </a:t>
            </a:r>
            <a:r>
              <a:rPr lang="sk-SK" sz="900" dirty="0"/>
              <a:t>- pri poklese teploty vzduchu v noci </a:t>
            </a:r>
            <a:r>
              <a:rPr lang="sk-SK" sz="900" b="1" dirty="0"/>
              <a:t>z kladných teplôt pod bod mrazu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/>
              <a:t>osuheľ (srieň) </a:t>
            </a:r>
            <a:r>
              <a:rPr lang="sk-SK" sz="900" dirty="0"/>
              <a:t>- ak prebieha celý proces </a:t>
            </a:r>
            <a:r>
              <a:rPr lang="sk-SK" sz="900" b="1" dirty="0"/>
              <a:t>pod bodom mrazu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/>
              <a:t>inovať</a:t>
            </a:r>
            <a:r>
              <a:rPr lang="sk-SK" sz="900" dirty="0"/>
              <a:t> (inovatka) - v denných aj nočných hodinách, </a:t>
            </a:r>
            <a:r>
              <a:rPr lang="sk-SK" sz="900" b="1" dirty="0"/>
              <a:t>pri teplotách vzduchu nižších ako -8 °C</a:t>
            </a:r>
            <a:r>
              <a:rPr lang="sk-SK" sz="900" dirty="0"/>
              <a:t>, keď je vodná para obsiahnutá vo vzduchu blízko stavu nasýtenia, často sprevádzaná hmlami, tvorená krehkou ľadovou usadeninou, pri dlhšom trvaní zväčšuje proti vetru, pri dotyku ľahko opadáva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/>
              <a:t>námraza</a:t>
            </a:r>
            <a:r>
              <a:rPr lang="sk-SK" sz="900" dirty="0"/>
              <a:t> - v zime hlavne v stredných a vysokých horských polohách, ktoré sa nachádzajú v oblakoch zložených </a:t>
            </a:r>
            <a:r>
              <a:rPr lang="sk-SK" sz="900" b="1" dirty="0"/>
              <a:t>z prechladených kvapiek vody </a:t>
            </a:r>
            <a:r>
              <a:rPr lang="sk-SK" sz="900" dirty="0"/>
              <a:t>pri veternom a hmlistom počasí </a:t>
            </a:r>
            <a:r>
              <a:rPr lang="sk-SK" sz="900" b="1" dirty="0"/>
              <a:t>a pri teplotách do -5 °C</a:t>
            </a:r>
            <a:r>
              <a:rPr lang="sk-SK" sz="900" dirty="0"/>
              <a:t>, je to šedá nepriehľadná kompaktná ľadová hmota, narastá proti vetru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/>
              <a:t>ľadovica</a:t>
            </a:r>
            <a:r>
              <a:rPr lang="sk-SK" sz="900" dirty="0"/>
              <a:t> - súvislá priehľadná ľadová usadenina s hladkým povrchom, vzniká zmrznutím prechladených kvapiek vody </a:t>
            </a:r>
            <a:r>
              <a:rPr lang="sk-SK" sz="900" b="1" dirty="0"/>
              <a:t>pri mrholení alebo daždi </a:t>
            </a:r>
            <a:r>
              <a:rPr lang="sk-SK" sz="900" dirty="0"/>
              <a:t>na predmetoch alebo vegetácii, ktorých teplota je </a:t>
            </a:r>
            <a:r>
              <a:rPr lang="sk-SK" sz="900" b="1" dirty="0"/>
              <a:t>mierne pod bodom mrazu</a:t>
            </a:r>
          </a:p>
        </p:txBody>
      </p:sp>
      <p:pic>
        <p:nvPicPr>
          <p:cNvPr id="4" name="Obrázok 3" descr="Obrázok, na ktorom je vonkajšie, strom, rastlina&#10;&#10;Automaticky generovaný popis">
            <a:extLst>
              <a:ext uri="{FF2B5EF4-FFF2-40B4-BE49-F238E27FC236}">
                <a16:creationId xmlns:a16="http://schemas.microsoft.com/office/drawing/2014/main" id="{E4FEF319-2C77-2337-2641-1ECD6A625C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4"/>
          <a:stretch/>
        </p:blipFill>
        <p:spPr>
          <a:xfrm>
            <a:off x="7895013" y="2577362"/>
            <a:ext cx="4030022" cy="2067576"/>
          </a:xfrm>
          <a:prstGeom prst="rect">
            <a:avLst/>
          </a:prstGeom>
        </p:spPr>
      </p:pic>
      <p:pic>
        <p:nvPicPr>
          <p:cNvPr id="8" name="Obrázok 7" descr="Obrázok, na ktorom je sneh, vonkajšie, auto&#10;&#10;Automaticky generovaný popis">
            <a:extLst>
              <a:ext uri="{FF2B5EF4-FFF2-40B4-BE49-F238E27FC236}">
                <a16:creationId xmlns:a16="http://schemas.microsoft.com/office/drawing/2014/main" id="{8A8695FE-C2C8-97BF-CEB1-9A40CEC8A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014" y="4591112"/>
            <a:ext cx="4030023" cy="2266888"/>
          </a:xfrm>
          <a:prstGeom prst="rect">
            <a:avLst/>
          </a:prstGeom>
        </p:spPr>
      </p:pic>
      <p:pic>
        <p:nvPicPr>
          <p:cNvPr id="11" name="Obrázok 10" descr="Obrázok, na ktorom je vonkajšie, trávnik, rastlina&#10;&#10;Automaticky generovaný popis">
            <a:extLst>
              <a:ext uri="{FF2B5EF4-FFF2-40B4-BE49-F238E27FC236}">
                <a16:creationId xmlns:a16="http://schemas.microsoft.com/office/drawing/2014/main" id="{40E2AD8A-F53B-E35C-ED7F-4EFFC56B6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012" y="562350"/>
            <a:ext cx="4030022" cy="2015011"/>
          </a:xfrm>
          <a:prstGeom prst="rect">
            <a:avLst/>
          </a:prstGeom>
        </p:spPr>
      </p:pic>
      <p:pic>
        <p:nvPicPr>
          <p:cNvPr id="5" name="Obrázok 4" descr="Obrázok, na ktorom je text, sneh, znak&#10;&#10;Automaticky generovaný popis">
            <a:extLst>
              <a:ext uri="{FF2B5EF4-FFF2-40B4-BE49-F238E27FC236}">
                <a16:creationId xmlns:a16="http://schemas.microsoft.com/office/drawing/2014/main" id="{1D54096F-874E-0966-6015-D510E289E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14" y="4595569"/>
            <a:ext cx="3016576" cy="2262432"/>
          </a:xfrm>
          <a:prstGeom prst="rect">
            <a:avLst/>
          </a:prstGeom>
        </p:spPr>
      </p:pic>
      <p:pic>
        <p:nvPicPr>
          <p:cNvPr id="9" name="Obrázok 8" descr="Obrázok, na ktorom je rastlina, trávnik, zelenina&#10;&#10;Automaticky generovaný popis">
            <a:extLst>
              <a:ext uri="{FF2B5EF4-FFF2-40B4-BE49-F238E27FC236}">
                <a16:creationId xmlns:a16="http://schemas.microsoft.com/office/drawing/2014/main" id="{8692C4E2-6C35-B4DF-9881-B91EC00808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90" y="4603897"/>
            <a:ext cx="4030022" cy="226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6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007099" cy="57911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kondenzáciu pri zemskom povrchu</a:t>
            </a:r>
            <a:r>
              <a:rPr lang="sk-SK" sz="1200" dirty="0"/>
              <a:t> predstavujú </a:t>
            </a:r>
            <a:r>
              <a:rPr lang="sk-SK" sz="1200" b="1" dirty="0"/>
              <a:t>hmly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hmla </a:t>
            </a:r>
            <a:r>
              <a:rPr lang="sk-SK" sz="1200" dirty="0"/>
              <a:t>- atmosférický </a:t>
            </a:r>
            <a:r>
              <a:rPr lang="sk-SK" sz="1200" b="1" dirty="0"/>
              <a:t>aerosól malých kvapôčok</a:t>
            </a:r>
            <a:r>
              <a:rPr lang="sk-SK" sz="1200" dirty="0"/>
              <a:t>, resp. ľadových kryštálikov v ovzduší, ktoré znižujú vodorovnú dohľadnosť pri zemi aspoň v jednom smere </a:t>
            </a:r>
            <a:r>
              <a:rPr lang="sk-SK" sz="1200" b="1" dirty="0"/>
              <a:t>pod 1 km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 err="1"/>
              <a:t>Dymno</a:t>
            </a:r>
            <a:r>
              <a:rPr lang="sk-SK" sz="1200" b="1" dirty="0"/>
              <a:t> </a:t>
            </a:r>
            <a:r>
              <a:rPr lang="sk-SK" sz="1200" dirty="0"/>
              <a:t>- atmosférický aerosól, ktorý znižuje vodorovnú dohľadnosť pri zemi aspoň v jednom smere v rozpätí dohľadnosti </a:t>
            </a:r>
            <a:r>
              <a:rPr lang="sk-SK" sz="1200" b="1" dirty="0"/>
              <a:t>od 1 km do 10 km</a:t>
            </a:r>
            <a:r>
              <a:rPr lang="sk-SK" sz="1200" dirty="0"/>
              <a:t>,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Opar </a:t>
            </a:r>
            <a:r>
              <a:rPr lang="sk-SK" sz="1200" dirty="0"/>
              <a:t>- pri dohľadnosti </a:t>
            </a:r>
            <a:r>
              <a:rPr lang="sk-SK" sz="1200" b="1" dirty="0"/>
              <a:t>nad 2 km</a:t>
            </a:r>
            <a:r>
              <a:rPr lang="sk-SK" sz="1200" dirty="0"/>
              <a:t>, tvoria ho menšie kryštáliky ako sa nachádzajú v hmle, počiatočné a konečné štádium tvorby hmly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1200" dirty="0"/>
          </a:p>
        </p:txBody>
      </p:sp>
      <p:pic>
        <p:nvPicPr>
          <p:cNvPr id="5" name="Obrázok 4" descr="Obrázok, na ktorom je vonkajšie, obloha, príroda, zamračené&#10;&#10;Automaticky generovaný popis">
            <a:extLst>
              <a:ext uri="{FF2B5EF4-FFF2-40B4-BE49-F238E27FC236}">
                <a16:creationId xmlns:a16="http://schemas.microsoft.com/office/drawing/2014/main" id="{29614034-A832-4871-77F0-3DCFA7E1EA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7" b="16004"/>
          <a:stretch/>
        </p:blipFill>
        <p:spPr>
          <a:xfrm>
            <a:off x="1080052" y="3825088"/>
            <a:ext cx="9104977" cy="3032911"/>
          </a:xfrm>
          <a:prstGeom prst="rect">
            <a:avLst/>
          </a:prstGeom>
        </p:spPr>
      </p:pic>
      <p:sp>
        <p:nvSpPr>
          <p:cNvPr id="9" name="Zástupný objekt pre obsah 2">
            <a:extLst>
              <a:ext uri="{FF2B5EF4-FFF2-40B4-BE49-F238E27FC236}">
                <a16:creationId xmlns:a16="http://schemas.microsoft.com/office/drawing/2014/main" id="{AF7971F7-2889-98FD-FE7F-6872F74271F0}"/>
              </a:ext>
            </a:extLst>
          </p:cNvPr>
          <p:cNvSpPr txBox="1">
            <a:spLocks/>
          </p:cNvSpPr>
          <p:nvPr/>
        </p:nvSpPr>
        <p:spPr>
          <a:xfrm>
            <a:off x="6556376" y="1066800"/>
            <a:ext cx="6007099" cy="59138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intenzita hmly</a:t>
            </a:r>
            <a:r>
              <a:rPr lang="sk-SK" sz="1200" dirty="0"/>
              <a:t> podľa dohľadnosti: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slabá</a:t>
            </a:r>
            <a:r>
              <a:rPr lang="sk-SK" sz="1050" dirty="0"/>
              <a:t>: dohľadnosť 500 – 1000 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mierna</a:t>
            </a:r>
            <a:r>
              <a:rPr lang="sk-SK" sz="1050" dirty="0"/>
              <a:t>: dohľadnosť 200 – 500 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silná</a:t>
            </a:r>
            <a:r>
              <a:rPr lang="sk-SK" sz="1050" dirty="0"/>
              <a:t>: dohľadnosť 50 – 200 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veľmi silná</a:t>
            </a:r>
            <a:r>
              <a:rPr lang="sk-SK" sz="1050" dirty="0"/>
              <a:t>: dohľadnosť menej ako 50 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vzhľadom na podmienky vzniku: radiačné, </a:t>
            </a:r>
            <a:r>
              <a:rPr lang="sk-SK" sz="1200" dirty="0" err="1"/>
              <a:t>advekčné</a:t>
            </a:r>
            <a:r>
              <a:rPr lang="sk-SK" sz="1200" dirty="0"/>
              <a:t>, frontálne, </a:t>
            </a:r>
            <a:br>
              <a:rPr lang="sk-SK" sz="1200" dirty="0"/>
            </a:br>
            <a:r>
              <a:rPr lang="sk-SK" sz="1200" dirty="0"/>
              <a:t>morské, jazerné, mestské, orografické</a:t>
            </a:r>
          </a:p>
        </p:txBody>
      </p:sp>
    </p:spTree>
    <p:extLst>
      <p:ext uri="{BB962C8B-B14F-4D97-AF65-F5344CB8AC3E}">
        <p14:creationId xmlns:p14="http://schemas.microsoft.com/office/powerpoint/2010/main" val="1217651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835649" cy="57911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Radiačné hmly </a:t>
            </a:r>
            <a:r>
              <a:rPr lang="sk-SK" sz="1200" dirty="0"/>
              <a:t>(hmly z vyžarovania) </a:t>
            </a:r>
            <a:br>
              <a:rPr lang="sk-SK" sz="1200" dirty="0"/>
            </a:br>
            <a:r>
              <a:rPr lang="sk-SK" sz="1200" dirty="0"/>
              <a:t>- </a:t>
            </a:r>
            <a:r>
              <a:rPr lang="sk-SK" sz="1200" b="1" dirty="0"/>
              <a:t>pri ochladení spodných vrstiev vzduchu</a:t>
            </a:r>
            <a:r>
              <a:rPr lang="sk-SK" sz="1200" dirty="0"/>
              <a:t> </a:t>
            </a:r>
            <a:r>
              <a:rPr lang="sk-SK" sz="1200" b="1" dirty="0"/>
              <a:t>od zemského povrchu</a:t>
            </a:r>
            <a:r>
              <a:rPr lang="sk-SK" sz="1200" dirty="0"/>
              <a:t> </a:t>
            </a:r>
            <a:br>
              <a:rPr lang="sk-SK" sz="1200" dirty="0"/>
            </a:br>
            <a:r>
              <a:rPr lang="sk-SK" sz="1200" dirty="0"/>
              <a:t>pod teplotu rosného bodu</a:t>
            </a:r>
            <a:br>
              <a:rPr lang="sk-SK" sz="1200" dirty="0"/>
            </a:br>
            <a:r>
              <a:rPr lang="sk-SK" sz="1200" dirty="0"/>
              <a:t>- vyskytujú sa pri radiačnom type počasia nad kontinentom </a:t>
            </a:r>
            <a:br>
              <a:rPr lang="sk-SK" sz="1200" dirty="0"/>
            </a:br>
            <a:r>
              <a:rPr lang="sk-SK" sz="1200" dirty="0"/>
              <a:t>- v stabilných vzduchových hmotách </a:t>
            </a:r>
            <a:r>
              <a:rPr lang="sk-SK" sz="1200" b="1" dirty="0"/>
              <a:t>pri teplotných inverziách </a:t>
            </a:r>
            <a:br>
              <a:rPr lang="sk-SK" sz="1200" dirty="0"/>
            </a:br>
            <a:r>
              <a:rPr lang="sk-SK" sz="1200" dirty="0"/>
              <a:t>- vzniká pri zemskom povrchu, odkiaľ jej hrúbka narastá, dosahujú od niekoľkých po desiatky metrov, výnimočne aj 200 m </a:t>
            </a:r>
            <a:br>
              <a:rPr lang="sk-SK" sz="1200" dirty="0"/>
            </a:br>
            <a:r>
              <a:rPr lang="sk-SK" sz="1200" dirty="0"/>
              <a:t>- plošný rozsah je z veľkej časti determinovaný reliéfom </a:t>
            </a:r>
            <a:br>
              <a:rPr lang="sk-SK" sz="1200" dirty="0"/>
            </a:br>
            <a:r>
              <a:rPr lang="sk-SK" sz="1200" dirty="0"/>
              <a:t>- pri zániku teplotnej inverzie v dopoludňajších hodinách zanikajú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 err="1"/>
              <a:t>Advekčné</a:t>
            </a:r>
            <a:r>
              <a:rPr lang="sk-SK" sz="1200" b="1" dirty="0"/>
              <a:t> hmly </a:t>
            </a:r>
            <a:br>
              <a:rPr lang="sk-SK" sz="1200" b="1" dirty="0"/>
            </a:br>
            <a:r>
              <a:rPr lang="sk-SK" sz="1200" dirty="0"/>
              <a:t>-</a:t>
            </a:r>
            <a:r>
              <a:rPr lang="sk-SK" sz="1200" b="1" dirty="0"/>
              <a:t> </a:t>
            </a:r>
            <a:r>
              <a:rPr lang="sk-SK" sz="1200" dirty="0"/>
              <a:t>vznikajú </a:t>
            </a:r>
            <a:r>
              <a:rPr lang="sk-SK" sz="1200" b="1" dirty="0"/>
              <a:t>ochladzovaním teplého a vlhkého vzduchu a jeho presunom</a:t>
            </a:r>
            <a:r>
              <a:rPr lang="sk-SK" sz="1200" dirty="0"/>
              <a:t> (</a:t>
            </a:r>
            <a:r>
              <a:rPr lang="sk-SK" sz="1200" dirty="0" err="1"/>
              <a:t>advekciou</a:t>
            </a:r>
            <a:r>
              <a:rPr lang="sk-SK" sz="1200" dirty="0"/>
              <a:t>) nad chladnejší povrch</a:t>
            </a:r>
            <a:br>
              <a:rPr lang="sk-SK" sz="1200" dirty="0"/>
            </a:br>
            <a:r>
              <a:rPr lang="sk-SK" sz="1200" dirty="0"/>
              <a:t>- v našich podmienkach sa vyskytujú najmä v zime pri dlhšie trvajúcom prúdení teplého vlhkého vzduchu od Atlantického oceánu, alebo Stredozemného mora do Karpatskej oblasti </a:t>
            </a:r>
            <a:br>
              <a:rPr lang="sk-SK" sz="1200" dirty="0"/>
            </a:br>
            <a:r>
              <a:rPr lang="sk-SK" sz="1200" dirty="0"/>
              <a:t>- sú plošne rozsiahle, ich hrúbka dosahuje niekoľko desiatok metrov, výnimočne 500 m </a:t>
            </a:r>
            <a:br>
              <a:rPr lang="sk-SK" sz="1200" dirty="0"/>
            </a:br>
            <a:r>
              <a:rPr lang="sk-SK" sz="1200" dirty="0"/>
              <a:t>- sprevádzaná silným vetrom</a:t>
            </a:r>
            <a:br>
              <a:rPr lang="sk-SK" sz="1200" dirty="0"/>
            </a:br>
            <a:r>
              <a:rPr lang="sk-SK" sz="1200" dirty="0"/>
              <a:t>- môže vznikať aj počas dňa a udržať sa aj niekoľko dní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6719D6B6-BC53-E310-8D12-98DFE28BB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50" y="0"/>
            <a:ext cx="5835650" cy="3981973"/>
          </a:xfrm>
          <a:prstGeom prst="rect">
            <a:avLst/>
          </a:prstGeom>
        </p:spPr>
      </p:pic>
      <p:pic>
        <p:nvPicPr>
          <p:cNvPr id="8" name="Obrázok 7" descr="Obrázok, na ktorom je vonkajšie, obloha, príroda, oblaky&#10;&#10;Automaticky generovaný popis">
            <a:extLst>
              <a:ext uri="{FF2B5EF4-FFF2-40B4-BE49-F238E27FC236}">
                <a16:creationId xmlns:a16="http://schemas.microsoft.com/office/drawing/2014/main" id="{01A9FA1C-23B3-DDF8-CF22-CCE81F707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764" y="3962399"/>
            <a:ext cx="4290822" cy="284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201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835649" cy="57911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Frontálne hmly </a:t>
            </a:r>
            <a:br>
              <a:rPr lang="sk-SK" sz="1200" b="1" dirty="0"/>
            </a:br>
            <a:r>
              <a:rPr lang="sk-SK" sz="1200" dirty="0"/>
              <a:t>-</a:t>
            </a:r>
            <a:r>
              <a:rPr lang="sk-SK" sz="1200" b="1" dirty="0"/>
              <a:t> pri postupoch atmosférických frontov</a:t>
            </a:r>
            <a:r>
              <a:rPr lang="sk-SK" sz="1200" dirty="0"/>
              <a:t> spojených s tlakovou nížou, zväčša ako dôsledok dlhotrvajúceho dažďa</a:t>
            </a:r>
            <a:br>
              <a:rPr lang="sk-SK" sz="1200" dirty="0"/>
            </a:br>
            <a:r>
              <a:rPr lang="sk-SK" sz="1200" dirty="0"/>
              <a:t>- vznikajú v súvislosti s </a:t>
            </a:r>
            <a:r>
              <a:rPr lang="sk-SK" sz="1200" dirty="0" err="1"/>
              <a:t>advekčnými</a:t>
            </a:r>
            <a:r>
              <a:rPr lang="sk-SK" sz="1200" dirty="0"/>
              <a:t> zmenami teploty vzduchu, adiabatickými dejmi a atmosférickými zrážkami</a:t>
            </a:r>
            <a:br>
              <a:rPr lang="sk-SK" sz="1200" dirty="0"/>
            </a:br>
            <a:r>
              <a:rPr lang="sk-SK" sz="1200" dirty="0"/>
              <a:t>- sú plošne rozsiahle, ich hrúbka môže dosahovať i niekoľko 100 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Morské hmly </a:t>
            </a:r>
            <a:br>
              <a:rPr lang="sk-SK" sz="1200" b="1" dirty="0"/>
            </a:br>
            <a:r>
              <a:rPr lang="sk-SK" sz="1200" dirty="0"/>
              <a:t>-</a:t>
            </a:r>
            <a:r>
              <a:rPr lang="sk-SK" sz="1200" b="1" dirty="0"/>
              <a:t> </a:t>
            </a:r>
            <a:r>
              <a:rPr lang="sk-SK" sz="1200" dirty="0"/>
              <a:t>vznikajú </a:t>
            </a:r>
            <a:r>
              <a:rPr lang="sk-SK" sz="1200" b="1" dirty="0"/>
              <a:t>nad morom</a:t>
            </a:r>
            <a:r>
              <a:rPr lang="sk-SK" sz="1200" dirty="0"/>
              <a:t> vo </a:t>
            </a:r>
            <a:r>
              <a:rPr lang="sk-SK" sz="1200" b="1" dirty="0"/>
              <a:t>vzduchovej hmote</a:t>
            </a:r>
            <a:r>
              <a:rPr lang="sk-SK" sz="1200" dirty="0"/>
              <a:t>, ktorá sa premiestňuje </a:t>
            </a:r>
            <a:br>
              <a:rPr lang="sk-SK" sz="1200" dirty="0"/>
            </a:br>
            <a:r>
              <a:rPr lang="sk-SK" sz="1200" b="1" dirty="0"/>
              <a:t>z teplejšieho povrchu vody nad chladnejší terén</a:t>
            </a:r>
            <a:br>
              <a:rPr lang="sk-SK" sz="1200" dirty="0"/>
            </a:br>
            <a:r>
              <a:rPr lang="sk-SK" sz="1200" dirty="0"/>
              <a:t>- príkladom sú hmly v oblastiach styku studených a teplých morských prúdov, napr. v oblasti New </a:t>
            </a:r>
            <a:r>
              <a:rPr lang="sk-SK" sz="1200" dirty="0" err="1"/>
              <a:t>Foundlandu</a:t>
            </a:r>
            <a:r>
              <a:rPr lang="sk-SK" sz="1200" dirty="0"/>
              <a:t> na styku teplého Golfského a studeného Labradorského prúdu</a:t>
            </a:r>
            <a:br>
              <a:rPr lang="sk-SK" sz="1200" dirty="0"/>
            </a:br>
            <a:r>
              <a:rPr lang="sk-SK" sz="1200" dirty="0"/>
              <a:t>- hmly sú najvýraznejšie na jar a začiatkom leta v príslušnej oblasti, kedy je teplotný kontrast medzi prúdmi a teplotou vzduchu nad nimi najvyšší</a:t>
            </a:r>
            <a:br>
              <a:rPr lang="sk-SK" sz="1200" dirty="0"/>
            </a:br>
            <a:r>
              <a:rPr lang="sk-SK" sz="1200" dirty="0"/>
              <a:t>- tieto hmly sa môžu prenášať vetrom aj nad pevninu</a:t>
            </a:r>
            <a:br>
              <a:rPr lang="sk-SK" sz="1200" dirty="0"/>
            </a:br>
            <a:r>
              <a:rPr lang="sk-SK" sz="1200" dirty="0"/>
              <a:t>- v tropických pobrežných oblastiach, ktoré obmývajú studené morské prúdy, vznikajú často hmly na styku teplého suchého kontinentálneho vzduchu a chladnejšieho vlhkejšieho vzduchu nad vodnou hladinou (pobrežie Chile, Angoly a Namíbie, pobrežie Kalifornie v USA)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C370AAA-5729-0D07-7315-A1AA037217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91"/>
          <a:stretch/>
        </p:blipFill>
        <p:spPr>
          <a:xfrm>
            <a:off x="6318251" y="0"/>
            <a:ext cx="5873750" cy="3217946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FAF8A8FD-2F9F-A1DB-15C4-41E678597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746" y="3428999"/>
            <a:ext cx="5637878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25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2" y="1130752"/>
            <a:ext cx="10514486" cy="283028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Jazerné hmly </a:t>
            </a:r>
            <a:r>
              <a:rPr lang="sk-SK" sz="1050" dirty="0"/>
              <a:t>-</a:t>
            </a:r>
            <a:r>
              <a:rPr lang="sk-SK" sz="1050" b="1" dirty="0"/>
              <a:t> </a:t>
            </a:r>
            <a:r>
              <a:rPr lang="sk-SK" sz="1050" dirty="0"/>
              <a:t>sa tvoria nad jazerami a umelými vodnými nádržami, najčastejšie ako </a:t>
            </a:r>
            <a:r>
              <a:rPr lang="sk-SK" sz="1050" b="1" dirty="0"/>
              <a:t>hmly z vyparovania,</a:t>
            </a:r>
            <a:r>
              <a:rPr lang="sk-SK" sz="1050" dirty="0"/>
              <a:t> časté sú v našich podmienkach na jeseň v ranných hodinách pri radiačnom type počasia pri výraznejšom poklese teploty vzduchu, v súvislých jazerných oblastiach alebo na veľkých jazerách vznikajú tieto hmly aj </a:t>
            </a:r>
            <a:r>
              <a:rPr lang="sk-SK" sz="1050" b="1" dirty="0"/>
              <a:t>pri prúdení teplejšieho vzduchu nad chladnejšiu vodnú plochu</a:t>
            </a:r>
            <a:r>
              <a:rPr lang="sk-SK" sz="1050" dirty="0"/>
              <a:t> (v zime, na jar), podobným spôsobom môžu vznikať hmly nad riekami, močiarmi, v lete pri roztopení vrchnej časti </a:t>
            </a:r>
            <a:r>
              <a:rPr lang="sk-SK" sz="1050" dirty="0" err="1"/>
              <a:t>permafrostu</a:t>
            </a:r>
            <a:r>
              <a:rPr lang="sk-SK" sz="1050" dirty="0"/>
              <a:t>...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Mestské hmly </a:t>
            </a:r>
            <a:r>
              <a:rPr lang="sk-SK" sz="1050" dirty="0"/>
              <a:t>-</a:t>
            </a:r>
            <a:r>
              <a:rPr lang="sk-SK" sz="1050" b="1" dirty="0"/>
              <a:t> </a:t>
            </a:r>
            <a:r>
              <a:rPr lang="sk-SK" sz="1050" dirty="0"/>
              <a:t>vznikajú pri radiačnom type počasia alebo pri slabom prúdení vzduchu, vo väčších priemyselných mestách </a:t>
            </a:r>
            <a:br>
              <a:rPr lang="sk-SK" sz="1050" dirty="0"/>
            </a:br>
            <a:r>
              <a:rPr lang="sk-SK" sz="1050" dirty="0"/>
              <a:t>vznikajú dôsledkom </a:t>
            </a:r>
            <a:r>
              <a:rPr lang="sk-SK" sz="1050" b="1" dirty="0"/>
              <a:t>zvýšeného množstva kondenzačných jadier v ovzduší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Orografické hmly </a:t>
            </a:r>
            <a:r>
              <a:rPr lang="sk-SK" sz="1050" dirty="0"/>
              <a:t>- sa tvoria ako </a:t>
            </a:r>
            <a:r>
              <a:rPr lang="sk-SK" sz="1050" b="1" dirty="0"/>
              <a:t>dôsledok orografickej prekážky</a:t>
            </a:r>
            <a:r>
              <a:rPr lang="sk-SK" sz="1050" dirty="0"/>
              <a:t>, konvexného tvaru reliéfu pri prúdení vzduchu na náveternej strane, príčinou je adiabatické ochladzovanie sa vystupujúceho vzduchu a vznik hmly na svahu, vznikajú často v lete pri slnečnom počasí vo vyšších pohoriach, adiabatické ochladenie môže byť zvýraznené prítomnosťou snehovej pokrývky alebo ľadovca, kedy dochádza k poklesu teploty vzduchu na teplotu rosného bodu a k tvorbe hmly a oblačnosti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B20DC91-196A-6CBC-7252-65658253E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7713"/>
            <a:ext cx="12192000" cy="283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13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835649" cy="55602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kondenzáciu nad zemským povrchom</a:t>
            </a:r>
            <a:r>
              <a:rPr lang="sk-SK" sz="1050" dirty="0"/>
              <a:t> predstavujú </a:t>
            </a:r>
            <a:r>
              <a:rPr lang="sk-SK" sz="1050" b="1" dirty="0"/>
              <a:t>oblaky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oblak</a:t>
            </a:r>
            <a:r>
              <a:rPr lang="sk-SK" sz="1050" dirty="0"/>
              <a:t> - viditeľný zhluk drobných kvapôčok vody, ľadových kryštálov alebo kombinácia oboch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dirty="0"/>
              <a:t>druh, množstvo, resp. výška nad zemou vypovedajú o aktuálnom stave atmosféry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dirty="0"/>
              <a:t>z pozorovania oblakov a meteorologických prvkov môžeme odhadnúť vývoj počasia v nasledujúcich hodinách až dňoch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oblačnosť</a:t>
            </a:r>
            <a:r>
              <a:rPr lang="sk-SK" sz="1050" dirty="0"/>
              <a:t> - meteorologický prvok udávajúci stupeň pokrytia oblohy oblakmi, </a:t>
            </a:r>
            <a:br>
              <a:rPr lang="sk-SK" sz="1050" dirty="0"/>
            </a:br>
            <a:r>
              <a:rPr lang="sk-SK" sz="1050" dirty="0"/>
              <a:t>je veľmi dôležitý aj z toho hľadiska, že ovplyvňuje dĺžku trvania slnečného svitu </a:t>
            </a:r>
            <a:br>
              <a:rPr lang="sk-SK" sz="1050" dirty="0"/>
            </a:br>
            <a:r>
              <a:rPr lang="sk-SK" sz="1050" dirty="0"/>
              <a:t>a teplotný režim zemského povrchu, oblačnosť sa odhaduje - v klimatológii sa udáva v desatinách od 0 do 10, kde nula je jasno a desať zamračené, </a:t>
            </a:r>
            <a:br>
              <a:rPr lang="sk-SK" sz="1050" dirty="0"/>
            </a:br>
            <a:r>
              <a:rPr lang="sk-SK" sz="1050" dirty="0"/>
              <a:t>v synoptickej meteorológii (letiská, predpovede počasia) sa udáva v osminách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dirty="0"/>
              <a:t>pri pozorovaní oblačnosti sa sleduje najmä: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/>
              <a:t>Množstvo oblakov</a:t>
            </a:r>
            <a:r>
              <a:rPr lang="sk-SK" sz="850" dirty="0"/>
              <a:t>, resp. pokrytie oblohy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/>
              <a:t>Hustota oblačnosti</a:t>
            </a:r>
            <a:r>
              <a:rPr lang="sk-SK" sz="850" dirty="0"/>
              <a:t>, ktorá sa odhaduje v stupňoch od 0 do 2 (píše sa vo forme exponentu)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/>
              <a:t>Smer pohybu oblakov</a:t>
            </a:r>
            <a:r>
              <a:rPr lang="sk-SK" sz="850" dirty="0"/>
              <a:t>, ktorý sa určuje podľa svetových strán anglickými skratkami, podobne ako vietor, odkiaľ oblaky prichádzajú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/>
              <a:t>Rýchlosť oblakov</a:t>
            </a:r>
            <a:r>
              <a:rPr lang="sk-SK" sz="850" dirty="0"/>
              <a:t>, ktorá sa určuje ako zdanlivá uhlová rýchlosť a môže byť vyjadrená stupňami: 0 - oblaky bez pohybu, 1 - mierny pohyb, 2 - rýchly pohyb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3BF013B-5495-C058-1EC4-32CC1699C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324" y="0"/>
            <a:ext cx="5197311" cy="4032523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2854015C-1C54-FF08-DD0B-956570421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44" y="4157220"/>
            <a:ext cx="4693175" cy="260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75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009233" cy="55602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chod oblačnosti </a:t>
            </a:r>
            <a:r>
              <a:rPr lang="sk-SK" sz="1050" dirty="0"/>
              <a:t>závisí od podnebného pásma, ročného obdobia, </a:t>
            </a:r>
            <a:r>
              <a:rPr lang="sk-SK" sz="1050" dirty="0" err="1"/>
              <a:t>kontinentality</a:t>
            </a:r>
            <a:r>
              <a:rPr lang="sk-SK" sz="1050" dirty="0"/>
              <a:t>, </a:t>
            </a:r>
            <a:r>
              <a:rPr lang="sk-SK" sz="1050" dirty="0" err="1"/>
              <a:t>oceanity</a:t>
            </a:r>
            <a:r>
              <a:rPr lang="sk-SK" sz="1050" dirty="0"/>
              <a:t> a reliéfu </a:t>
            </a:r>
            <a:br>
              <a:rPr lang="sk-SK" sz="1050" dirty="0"/>
            </a:br>
            <a:r>
              <a:rPr lang="sk-SK" sz="1050" dirty="0"/>
              <a:t>- v dennom chode v rovníkových oblastiach je maximum oblačnosti takmer vždy popoludní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dirty="0"/>
              <a:t>na Slovensku máme v dennom chode dve maximá oblačnosti, </a:t>
            </a:r>
            <a:br>
              <a:rPr lang="sk-SK" sz="1050" dirty="0"/>
            </a:br>
            <a:r>
              <a:rPr lang="sk-SK" sz="1050" dirty="0"/>
              <a:t>ráno a popoludní, ráno sa tvoria oblaky typu </a:t>
            </a:r>
            <a:r>
              <a:rPr lang="sk-SK" sz="1050" dirty="0" err="1"/>
              <a:t>Stratus</a:t>
            </a:r>
            <a:r>
              <a:rPr lang="sk-SK" sz="1050" dirty="0"/>
              <a:t> a </a:t>
            </a:r>
            <a:r>
              <a:rPr lang="sk-SK" sz="1050" dirty="0" err="1"/>
              <a:t>Stratocumulus</a:t>
            </a:r>
            <a:r>
              <a:rPr lang="sk-SK" sz="1050" dirty="0"/>
              <a:t>, popoludní </a:t>
            </a:r>
            <a:r>
              <a:rPr lang="sk-SK" sz="1050" dirty="0" err="1"/>
              <a:t>Cumulus</a:t>
            </a:r>
            <a:r>
              <a:rPr lang="sk-SK" sz="1050" dirty="0"/>
              <a:t> </a:t>
            </a:r>
            <a:br>
              <a:rPr lang="sk-SK" sz="1050" dirty="0"/>
            </a:br>
            <a:r>
              <a:rPr lang="sk-SK" sz="1050" dirty="0"/>
              <a:t>- v zimnom období je popoludňajšie maximum potlačené, v letnom období je toto maximum zvýraznené, najmä v horských oblastiach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1050" dirty="0"/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/>
              <a:t>v ročnom chode </a:t>
            </a:r>
            <a:r>
              <a:rPr lang="sk-SK" sz="1050" dirty="0"/>
              <a:t>v </a:t>
            </a:r>
            <a:r>
              <a:rPr lang="sk-SK" sz="1050" dirty="0" err="1"/>
              <a:t>monzúnových</a:t>
            </a:r>
            <a:r>
              <a:rPr lang="sk-SK" sz="1050" dirty="0"/>
              <a:t> oblastiach je maximum v lete počas monzúnu, minimum v zime, v miernych šírkach v oceánskom charaktere podnebia je maximum oblačnosti v zime, minimum v lete, v kontinentálnom podnebí je maximum oblačnosti na jar a v lete, minimum v zime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dirty="0"/>
              <a:t>na Slovensku je maximum oblačnosti v zimných mesiacoch, minimum v lete a na jeseň, v horských oblastiach sa maximum presúva na letné mesiace (</a:t>
            </a:r>
            <a:r>
              <a:rPr lang="sk-SK" sz="1050" dirty="0" err="1"/>
              <a:t>konvektívne</a:t>
            </a:r>
            <a:r>
              <a:rPr lang="sk-SK" sz="1050" dirty="0"/>
              <a:t> oblaky), minimum je na jeseň a v zime</a:t>
            </a:r>
            <a:endParaRPr lang="sk-SK" sz="850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4653F231-CBA4-0A27-20F9-AE5C2A72E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48" y="0"/>
            <a:ext cx="6159452" cy="3314700"/>
          </a:xfrm>
          <a:prstGeom prst="rect">
            <a:avLst/>
          </a:prstGeom>
        </p:spPr>
      </p:pic>
      <p:pic>
        <p:nvPicPr>
          <p:cNvPr id="5" name="Obrázok 4" descr="Obrázok, na ktorom je bezstavovce, článkonožec, lupeňonôžka&#10;&#10;Automaticky generovaný popis">
            <a:extLst>
              <a:ext uri="{FF2B5EF4-FFF2-40B4-BE49-F238E27FC236}">
                <a16:creationId xmlns:a16="http://schemas.microsoft.com/office/drawing/2014/main" id="{F1162E9B-651E-9CEE-C249-5AC7FFBE6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47" y="3429000"/>
            <a:ext cx="5987253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3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772197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oblaky majú rôznorodé zloženie, vzhľad, spôsob vzniku a sú viazané na určité výšky a pod.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delia sa podľa rôznych kritérií na (</a:t>
            </a:r>
            <a:r>
              <a:rPr lang="sk-SK" sz="1200" dirty="0" err="1"/>
              <a:t>Trizna</a:t>
            </a:r>
            <a:r>
              <a:rPr lang="sk-SK" sz="1200" dirty="0"/>
              <a:t>, 2004):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Druhy</a:t>
            </a:r>
            <a:r>
              <a:rPr lang="sk-SK" sz="1000" dirty="0"/>
              <a:t> – poznáme 10 základných druhov rozdelených do štyroch skupín podľa výšky výskytu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Tvary</a:t>
            </a:r>
            <a:r>
              <a:rPr lang="sk-SK" sz="1000" dirty="0"/>
              <a:t> – oblak môže byť označený len jedným tvarom, určité tvary sa môžu vyskytovať pri niekoľkých druhov oblakov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Odrody</a:t>
            </a:r>
            <a:r>
              <a:rPr lang="sk-SK" sz="1000" dirty="0"/>
              <a:t> – oblaky môžu mať charakteristické rysy, ktoré súvisia s rozdielnym usporiadaním oblačných prvkov a s priesvitnosťou, určitá odroda môže byť spoločná niekoľkým druhom oblakov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Zvláštnosti</a:t>
            </a:r>
            <a:r>
              <a:rPr lang="sk-SK" sz="1000" dirty="0"/>
              <a:t> – u niektorých oblakov sa môžu vyskytovať buď priamo u oblaku, alebo blízko neho, výčnelky, pruhy...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Materský oblak </a:t>
            </a:r>
            <a:r>
              <a:rPr lang="sk-SK" sz="1000" dirty="0"/>
              <a:t>- pôvodný oblak, z ktorého vznikol nový oblak, časti oblaku alebo celý oblak môžu prejsť na oblak iného druhu než je materský oblak, označujú sa názvom patričného druhu s prívlastkom z názvu druhu materského oblaku a prípony, ak sa zmení len časť pôvodného oblaku, používame pre označenie pôvodu nového oblaku príponu </a:t>
            </a:r>
            <a:r>
              <a:rPr lang="sk-SK" sz="1000" b="1" dirty="0" err="1"/>
              <a:t>genitus</a:t>
            </a:r>
            <a:r>
              <a:rPr lang="sk-SK" sz="1000" dirty="0"/>
              <a:t>, ak sa zmení oblak ako celok, používame pre označenie pôvodu nového oblaku príponu </a:t>
            </a:r>
            <a:r>
              <a:rPr lang="sk-SK" sz="1000" b="1" dirty="0" err="1"/>
              <a:t>mutatus</a:t>
            </a:r>
            <a:endParaRPr lang="sk-SK" sz="1000" dirty="0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9775538-9151-B885-CFFF-C4D9D23C4869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5" name="Obrázok 4" descr="Obrázok, na ktorom je text, elektronika, monitor, snímka obrazovky&#10;&#10;Automaticky generovaný popis">
            <a:extLst>
              <a:ext uri="{FF2B5EF4-FFF2-40B4-BE49-F238E27FC236}">
                <a16:creationId xmlns:a16="http://schemas.microsoft.com/office/drawing/2014/main" id="{B9114038-0B36-2E8B-2568-EBED168E24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673"/>
          <a:stretch/>
        </p:blipFill>
        <p:spPr>
          <a:xfrm>
            <a:off x="6105570" y="414337"/>
            <a:ext cx="6076859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07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903880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názvoslovie oblakov pochádza z latinčiny: </a:t>
            </a:r>
            <a:br>
              <a:rPr lang="sk-SK" sz="1100" dirty="0"/>
            </a:br>
            <a:r>
              <a:rPr lang="sk-SK" sz="1100" dirty="0" err="1"/>
              <a:t>Cirrus</a:t>
            </a:r>
            <a:r>
              <a:rPr lang="sk-SK" sz="1100" dirty="0"/>
              <a:t> – riasa, </a:t>
            </a:r>
            <a:r>
              <a:rPr lang="sk-SK" sz="1100" dirty="0" err="1"/>
              <a:t>Cirro</a:t>
            </a:r>
            <a:r>
              <a:rPr lang="sk-SK" sz="1100" dirty="0"/>
              <a:t> – riasový		          </a:t>
            </a:r>
            <a:r>
              <a:rPr lang="sk-SK" sz="1100" dirty="0" err="1"/>
              <a:t>Stratus</a:t>
            </a:r>
            <a:r>
              <a:rPr lang="sk-SK" sz="1100" dirty="0"/>
              <a:t> – sloha, vrstva, </a:t>
            </a:r>
            <a:r>
              <a:rPr lang="sk-SK" sz="1100" dirty="0" err="1"/>
              <a:t>Strato</a:t>
            </a:r>
            <a:r>
              <a:rPr lang="sk-SK" sz="1100" dirty="0"/>
              <a:t> – slohový </a:t>
            </a:r>
            <a:br>
              <a:rPr lang="sk-SK" sz="1100" dirty="0"/>
            </a:br>
            <a:r>
              <a:rPr lang="sk-SK" sz="1100" dirty="0" err="1"/>
              <a:t>Cumulus</a:t>
            </a:r>
            <a:r>
              <a:rPr lang="sk-SK" sz="1100" dirty="0"/>
              <a:t> – kopa, </a:t>
            </a:r>
            <a:r>
              <a:rPr lang="sk-SK" sz="1100" dirty="0" err="1"/>
              <a:t>Cumulo</a:t>
            </a:r>
            <a:r>
              <a:rPr lang="sk-SK" sz="1100" dirty="0"/>
              <a:t> – kopovitý          </a:t>
            </a:r>
            <a:r>
              <a:rPr lang="sk-SK" sz="1100" dirty="0" err="1"/>
              <a:t>Alto</a:t>
            </a:r>
            <a:r>
              <a:rPr lang="sk-SK" sz="1100" dirty="0"/>
              <a:t> – vyvýšenina, </a:t>
            </a:r>
            <a:r>
              <a:rPr lang="sk-SK" sz="1100" dirty="0" err="1"/>
              <a:t>Altus</a:t>
            </a:r>
            <a:r>
              <a:rPr lang="sk-SK" sz="1100" dirty="0"/>
              <a:t> – vyvýšený</a:t>
            </a:r>
            <a:br>
              <a:rPr lang="sk-SK" sz="1100" dirty="0"/>
            </a:br>
            <a:r>
              <a:rPr lang="sk-SK" sz="1100" dirty="0"/>
              <a:t>Nimbus – dážď, </a:t>
            </a:r>
            <a:r>
              <a:rPr lang="sk-SK" sz="1100" dirty="0" err="1"/>
              <a:t>Nimbo</a:t>
            </a:r>
            <a:r>
              <a:rPr lang="sk-SK" sz="1100" dirty="0"/>
              <a:t> – dažďový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pre vývoj oblačnosti sú podstatné </a:t>
            </a:r>
            <a:r>
              <a:rPr lang="sk-SK" sz="1100" b="1" dirty="0"/>
              <a:t>výstupné pohyby vzduchu</a:t>
            </a:r>
            <a:r>
              <a:rPr lang="sk-SK" sz="1100" dirty="0"/>
              <a:t> a s tým súvisiaca kondenzácia, stúpajúci vzduch sa v dôsledku menšieho tlaku rozpína, následne klesá jeho teplota a rastie vlhkosť vzduchu, postupne dosiahne kondenzačnú hladinu, pri ktorej je vzduch nasýtený vodnou parou a pomerná vlhkosť vzduchu dosahuje 100 %, pri ďalších výstupných pohyboch dôjde ku kondenzácii (voda), alebo ak je teplota rosného bodu nižšia ako 0 °C k </a:t>
            </a:r>
            <a:r>
              <a:rPr lang="sk-SK" sz="1100" dirty="0" err="1"/>
              <a:t>desublimácii</a:t>
            </a:r>
            <a:r>
              <a:rPr lang="sk-SK" sz="1100" dirty="0"/>
              <a:t> (ľad), pričom sa tvorí oblak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oblaky vznikajú pri: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/>
              <a:t>výstupných pohyboch vzduchu bez výmeny tepla s okolím (adiabatický dej) </a:t>
            </a:r>
            <a:br>
              <a:rPr lang="sk-SK" sz="900" dirty="0"/>
            </a:br>
            <a:r>
              <a:rPr lang="sk-SK" sz="900" dirty="0"/>
              <a:t>pričom sa vzduch rozpína a ochladzuje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/>
              <a:t>klesajúcej teplote a súčasne klesajúcom objeme vzduchu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/>
              <a:t>pri stúpajúcej vlhkosti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ku kondenzácii dochádza, keď sa molekula vody zrazí s kondenzačným jadrom a vytvorí kvapôčku vody, ktorá postupne narastá, </a:t>
            </a:r>
            <a:r>
              <a:rPr lang="sk-SK" sz="1100" b="1" dirty="0"/>
              <a:t>ak dosiahne priemer od 0,1 až 5 mm, padá k zemi ako kvapka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900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CEC00AF-635D-460A-E5D6-527200ABF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977" y="230959"/>
            <a:ext cx="6015023" cy="2809875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DC0B140-6340-D4B7-D7CA-41BA7D3CB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196" y="3429000"/>
            <a:ext cx="609036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315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395731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Oblaky typu </a:t>
            </a:r>
            <a:r>
              <a:rPr lang="sk-SK" sz="1000" b="1" dirty="0" err="1"/>
              <a:t>Cumulus</a:t>
            </a:r>
            <a:r>
              <a:rPr lang="sk-SK" sz="1000" dirty="0"/>
              <a:t> vznikajú </a:t>
            </a:r>
            <a:r>
              <a:rPr lang="sk-SK" sz="1000" dirty="0" err="1"/>
              <a:t>konvekciou</a:t>
            </a:r>
            <a:r>
              <a:rPr lang="sk-SK" sz="1000" dirty="0"/>
              <a:t> </a:t>
            </a:r>
            <a:br>
              <a:rPr lang="sk-SK" sz="1000" dirty="0"/>
            </a:br>
            <a:r>
              <a:rPr lang="sk-SK" sz="1000" dirty="0"/>
              <a:t>- vertikálne stúpajúce a klesajúce kompenzačné prúdy vzduchu, ktoré vznikajú ako následok nerovnomerného ohrievania povrchu </a:t>
            </a:r>
            <a:br>
              <a:rPr lang="sk-SK" sz="1000" dirty="0"/>
            </a:br>
            <a:r>
              <a:rPr lang="sk-SK" sz="1000" dirty="0"/>
              <a:t>- výstupné pohyby majú väčšiu rýchlosť (5–20 m/s aj viac) ako zostupné</a:t>
            </a:r>
            <a:br>
              <a:rPr lang="sk-SK" sz="1000" dirty="0"/>
            </a:br>
            <a:r>
              <a:rPr lang="sk-SK" sz="1000" dirty="0"/>
              <a:t>- ku </a:t>
            </a:r>
            <a:r>
              <a:rPr lang="sk-SK" sz="1000" dirty="0" err="1"/>
              <a:t>konvekcii</a:t>
            </a:r>
            <a:r>
              <a:rPr lang="sk-SK" sz="1000" dirty="0"/>
              <a:t> dochádza cez deň, pri slnečnom počasí, kedy vzniká tzv. termická </a:t>
            </a:r>
            <a:r>
              <a:rPr lang="sk-SK" sz="1000" dirty="0" err="1"/>
              <a:t>konvekcia</a:t>
            </a:r>
            <a:br>
              <a:rPr lang="sk-SK" sz="1000" dirty="0"/>
            </a:br>
            <a:r>
              <a:rPr lang="sk-SK" sz="1000" dirty="0"/>
              <a:t>- ak sú </a:t>
            </a:r>
            <a:r>
              <a:rPr lang="sk-SK" sz="1000" dirty="0" err="1"/>
              <a:t>konvektívne</a:t>
            </a:r>
            <a:r>
              <a:rPr lang="sk-SK" sz="1000" dirty="0"/>
              <a:t> prúdy dostatočne silné, oblaky typu </a:t>
            </a:r>
            <a:r>
              <a:rPr lang="sk-SK" sz="1000" dirty="0" err="1"/>
              <a:t>Cumulus</a:t>
            </a:r>
            <a:r>
              <a:rPr lang="sk-SK" sz="1000" dirty="0"/>
              <a:t> môžu prejsť do búrkových oblakov </a:t>
            </a:r>
            <a:r>
              <a:rPr lang="sk-SK" sz="1000" dirty="0" err="1"/>
              <a:t>Cumulonimbus</a:t>
            </a:r>
            <a:r>
              <a:rPr lang="sk-SK" sz="1000" dirty="0"/>
              <a:t> </a:t>
            </a:r>
            <a:br>
              <a:rPr lang="sk-SK" sz="1000" dirty="0"/>
            </a:br>
            <a:r>
              <a:rPr lang="sk-SK" sz="1000" dirty="0"/>
              <a:t>- k procesu </a:t>
            </a:r>
            <a:r>
              <a:rPr lang="sk-SK" sz="1000" dirty="0" err="1"/>
              <a:t>konvekcie</a:t>
            </a:r>
            <a:r>
              <a:rPr lang="sk-SK" sz="1000" dirty="0"/>
              <a:t> môže dôjsť aj vtedy, ak sa nad teplý povrch nasunie vrstva chladného vzduchu alebo pri obtekaní vzduchu okolo prekážky, tzv. dynamická (nútená) </a:t>
            </a:r>
            <a:r>
              <a:rPr lang="sk-SK" sz="1000" dirty="0" err="1"/>
              <a:t>konvekcia</a:t>
            </a:r>
            <a:r>
              <a:rPr lang="sk-SK" sz="1000" dirty="0"/>
              <a:t> (napr. kopce, horské hrebene a pod.)</a:t>
            </a:r>
            <a:br>
              <a:rPr lang="sk-SK" sz="1000" dirty="0"/>
            </a:br>
            <a:r>
              <a:rPr lang="sk-SK" sz="1000" dirty="0"/>
              <a:t>- k procesu </a:t>
            </a:r>
            <a:r>
              <a:rPr lang="sk-SK" sz="1000" dirty="0" err="1"/>
              <a:t>konvekcie</a:t>
            </a:r>
            <a:r>
              <a:rPr lang="sk-SK" sz="1000" dirty="0"/>
              <a:t> dochádza, ak je vertikálny teplotný gradient väčší ako adiabatický gradient (Schmidt, 1980)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ku kondenzácii vodnej pary a formovaniu oblakov dochádza na </a:t>
            </a:r>
            <a:r>
              <a:rPr lang="sk-SK" sz="1000" b="1" dirty="0"/>
              <a:t>kondenzačnej hladine</a:t>
            </a:r>
            <a:r>
              <a:rPr lang="sk-SK" sz="1000" dirty="0"/>
              <a:t>, čím je vzduch suchší, tým je táto hladina vo vyšších polohách a opačne, na výpočet výšky kondenzačnej hladiny, resp. výšky bázy </a:t>
            </a:r>
            <a:r>
              <a:rPr lang="sk-SK" sz="1000" dirty="0" err="1"/>
              <a:t>konvektívnych</a:t>
            </a:r>
            <a:r>
              <a:rPr lang="sk-SK" sz="1000" dirty="0"/>
              <a:t> oblakov, sa využíva </a:t>
            </a:r>
            <a:r>
              <a:rPr lang="sk-SK" sz="1000" b="1" dirty="0" err="1"/>
              <a:t>Ferrellov</a:t>
            </a:r>
            <a:r>
              <a:rPr lang="sk-SK" sz="1000" b="1" dirty="0"/>
              <a:t> vzorec</a:t>
            </a:r>
            <a:r>
              <a:rPr lang="sk-SK" sz="1000" dirty="0"/>
              <a:t>: </a:t>
            </a:r>
          </a:p>
          <a:p>
            <a:pPr marL="0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000" dirty="0"/>
              <a:t>		𝐻= 122 (𝑇−𝜏)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H - výška kondenzačnej hladiny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T - teplota vzduchu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el-GR" sz="1000" dirty="0"/>
              <a:t>τ - </a:t>
            </a:r>
            <a:r>
              <a:rPr lang="sk-SK" sz="1000" dirty="0"/>
              <a:t>teplota rosného bodu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C8BE98E2-E448-9DBD-0D65-9DF6D4D58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54" y="59510"/>
            <a:ext cx="5990204" cy="3369490"/>
          </a:xfrm>
          <a:prstGeom prst="rect">
            <a:avLst/>
          </a:prstGeom>
        </p:spPr>
      </p:pic>
      <p:pic>
        <p:nvPicPr>
          <p:cNvPr id="5" name="Obrázok 4" descr="Obrázok, na ktorom je text, obloha, trávnik, vonkajšie&#10;&#10;Automaticky generovaný popis">
            <a:extLst>
              <a:ext uri="{FF2B5EF4-FFF2-40B4-BE49-F238E27FC236}">
                <a16:creationId xmlns:a16="http://schemas.microsoft.com/office/drawing/2014/main" id="{B2ACB1F6-33FA-41BA-2186-B2C29953F4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8"/>
          <a:stretch/>
        </p:blipFill>
        <p:spPr>
          <a:xfrm>
            <a:off x="6943450" y="3699219"/>
            <a:ext cx="4573042" cy="299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83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772197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 err="1"/>
              <a:t>Konvektívne</a:t>
            </a:r>
            <a:r>
              <a:rPr lang="sk-SK" sz="1000" b="1" dirty="0"/>
              <a:t> oblaky </a:t>
            </a:r>
            <a:r>
              <a:rPr lang="sk-SK" sz="1000" dirty="0"/>
              <a:t>sa nazývajú aj oblaky vertikálneho vývoja a môžu siahať až po hornú hranicu </a:t>
            </a:r>
            <a:r>
              <a:rPr lang="sk-SK" sz="1000" dirty="0" err="1"/>
              <a:t>troposféry</a:t>
            </a:r>
            <a:br>
              <a:rPr lang="sk-SK" sz="1000" dirty="0"/>
            </a:br>
            <a:r>
              <a:rPr lang="sk-SK" sz="1000" dirty="0"/>
              <a:t>- veľké množstvo energie, ktoré je potrebné pre vznik týchto oblakov nepochádza len zo zohriateho zemského povrchu, ale teplo sa uvoľňuje aj pri kondenzácii vodnej pary na kvapôčky v oblaku - </a:t>
            </a:r>
            <a:r>
              <a:rPr lang="sk-SK" sz="1000" b="1" dirty="0"/>
              <a:t>kondenzačné teplo</a:t>
            </a:r>
            <a:r>
              <a:rPr lang="sk-SK" sz="1000" dirty="0"/>
              <a:t>, ďalšie teplo sa uvoľní opäť pri fázovej premene, pri teplote pod 0 °C, kedy dochádza k tuhnutiu kvapôčok vody na ľadové kryštálik - </a:t>
            </a:r>
            <a:r>
              <a:rPr lang="sk-SK" sz="1000" b="1" dirty="0"/>
              <a:t>teplo tuhnutia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vertikálny vývoj oblačnosti však ovplyvňujú </a:t>
            </a:r>
            <a:r>
              <a:rPr lang="sk-SK" sz="1000" b="1" dirty="0"/>
              <a:t>inverzie a </a:t>
            </a:r>
            <a:r>
              <a:rPr lang="sk-SK" sz="1000" b="1" dirty="0" err="1"/>
              <a:t>izotermie</a:t>
            </a:r>
            <a:r>
              <a:rPr lang="sk-SK" sz="1000" b="1" dirty="0"/>
              <a:t>, </a:t>
            </a:r>
            <a:r>
              <a:rPr lang="sk-SK" sz="1000" dirty="0"/>
              <a:t>ak sa napríklad teplotná inverzia nachádza pod kondenzačnou hladinou, nepozorujeme vývoj </a:t>
            </a:r>
            <a:r>
              <a:rPr lang="sk-SK" sz="1000" dirty="0" err="1"/>
              <a:t>konvektívnych</a:t>
            </a:r>
            <a:r>
              <a:rPr lang="sk-SK" sz="1000" dirty="0"/>
              <a:t> oblakov, môžu však vznikať ploché kopovité oblaky, ktorých vrchná časť sa rozptýli na úrovni teplotnej inverzie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 err="1"/>
              <a:t>konvekciu</a:t>
            </a:r>
            <a:r>
              <a:rPr lang="sk-SK" sz="1000" dirty="0"/>
              <a:t> spravidla sprevádza turbulencia, ktorá významne napomáha premiešaniu vzduchu a prenosu tepla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vďaka </a:t>
            </a:r>
            <a:r>
              <a:rPr lang="sk-SK" sz="1000" b="1" dirty="0"/>
              <a:t>turbulencii</a:t>
            </a:r>
            <a:r>
              <a:rPr lang="sk-SK" sz="1000" dirty="0"/>
              <a:t> v atmosfére môžu vznikať dva typy oblakov v situáciách: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keď je vzduch blízko stavu nasýtenia, každé jeho vertikálne premiestňovanie vedie ku kondenzácii a dochádza k formovaniu beztvarých oblakov typu </a:t>
            </a:r>
            <a:r>
              <a:rPr lang="sk-SK" sz="1000" b="1" dirty="0" err="1"/>
              <a:t>stratus</a:t>
            </a:r>
            <a:r>
              <a:rPr lang="sk-SK" sz="1000" b="1" dirty="0"/>
              <a:t> </a:t>
            </a:r>
            <a:r>
              <a:rPr lang="sk-SK" sz="1000" b="1" dirty="0" err="1"/>
              <a:t>fractus</a:t>
            </a:r>
            <a:r>
              <a:rPr lang="sk-SK" sz="1000" dirty="0"/>
              <a:t>, ktoré nevytvárajú súvislú oblačnosť,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pri inverzii vzniká súvislá vrstva nízkych oblakov typu </a:t>
            </a:r>
            <a:r>
              <a:rPr lang="sk-SK" sz="1000" b="1" dirty="0" err="1"/>
              <a:t>stratus</a:t>
            </a:r>
            <a:endParaRPr lang="sk-SK" sz="900" b="1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C8BE98E2-E448-9DBD-0D65-9DF6D4D58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54" y="59510"/>
            <a:ext cx="5990204" cy="3369490"/>
          </a:xfrm>
          <a:prstGeom prst="rect">
            <a:avLst/>
          </a:prstGeom>
        </p:spPr>
      </p:pic>
      <p:pic>
        <p:nvPicPr>
          <p:cNvPr id="4" name="Obrázok 3" descr="Obrázok, na ktorom je obloha, vonkajšie, príroda, modré&#10;&#10;Automaticky generovaný popis">
            <a:extLst>
              <a:ext uri="{FF2B5EF4-FFF2-40B4-BE49-F238E27FC236}">
                <a16:creationId xmlns:a16="http://schemas.microsoft.com/office/drawing/2014/main" id="{59C8AD22-74E2-9E95-5542-CA97554FF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55" y="3514726"/>
            <a:ext cx="3422696" cy="1925266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AC5AF330-9D8C-D717-F521-FC0296D3D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4995166"/>
            <a:ext cx="3310458" cy="186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74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404594"/>
            <a:ext cx="5772197" cy="535815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na rozhraní stretu vzduchových hmôt rôznych vlastností </a:t>
            </a:r>
            <a:br>
              <a:rPr lang="sk-SK" sz="1100" dirty="0"/>
            </a:br>
            <a:r>
              <a:rPr lang="sk-SK" sz="1100" dirty="0"/>
              <a:t>vznikajú </a:t>
            </a:r>
            <a:r>
              <a:rPr lang="sk-SK" sz="1100" b="1" dirty="0"/>
              <a:t>frontálne oblaky</a:t>
            </a:r>
            <a:r>
              <a:rPr lang="sk-SK" sz="1100" dirty="0"/>
              <a:t>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oblaky </a:t>
            </a:r>
            <a:r>
              <a:rPr lang="sk-SK" sz="1100" b="1" dirty="0"/>
              <a:t>teplého frontu</a:t>
            </a:r>
            <a:r>
              <a:rPr lang="sk-SK" sz="1100" dirty="0"/>
              <a:t> - siahajú do výšky až 10 km</a:t>
            </a:r>
            <a:br>
              <a:rPr lang="sk-SK" sz="1100" dirty="0"/>
            </a:br>
            <a:r>
              <a:rPr lang="sk-SK" sz="1100" dirty="0"/>
              <a:t>- na čele frontu sa najprv objavujú oblaky typu </a:t>
            </a:r>
            <a:r>
              <a:rPr lang="sk-SK" sz="1100" dirty="0" err="1"/>
              <a:t>Cirrus</a:t>
            </a:r>
            <a:r>
              <a:rPr lang="sk-SK" sz="1100" dirty="0"/>
              <a:t>, za nimi sa súvislo nasúvajú riasovo-vrstevnaté oblaky typu </a:t>
            </a:r>
            <a:r>
              <a:rPr lang="sk-SK" sz="1100" dirty="0" err="1"/>
              <a:t>Cirrostratus</a:t>
            </a:r>
            <a:r>
              <a:rPr lang="sk-SK" sz="1100" dirty="0"/>
              <a:t>, ďalej nasledujú oblaky typu </a:t>
            </a:r>
            <a:r>
              <a:rPr lang="sk-SK" sz="1100" dirty="0" err="1"/>
              <a:t>Altostratus</a:t>
            </a:r>
            <a:r>
              <a:rPr lang="sk-SK" sz="1100" dirty="0"/>
              <a:t>, ktoré prechádzajú do dažďových oblakov </a:t>
            </a:r>
            <a:r>
              <a:rPr lang="sk-SK" sz="1100" dirty="0" err="1"/>
              <a:t>Nimbostratus</a:t>
            </a:r>
            <a:r>
              <a:rPr lang="sk-SK" sz="1100" dirty="0"/>
              <a:t> a </a:t>
            </a:r>
            <a:r>
              <a:rPr lang="sk-SK" sz="1100" dirty="0" err="1"/>
              <a:t>Stratus</a:t>
            </a:r>
            <a:r>
              <a:rPr lang="sk-SK" sz="1100" dirty="0"/>
              <a:t> zakončených </a:t>
            </a:r>
            <a:r>
              <a:rPr lang="sk-SK" sz="1100" dirty="0" err="1"/>
              <a:t>Stratus</a:t>
            </a:r>
            <a:r>
              <a:rPr lang="sk-SK" sz="1100" dirty="0"/>
              <a:t> </a:t>
            </a:r>
            <a:r>
              <a:rPr lang="sk-SK" sz="1100" dirty="0" err="1"/>
              <a:t>fractus</a:t>
            </a:r>
            <a:endParaRPr lang="sk-SK" sz="1100" dirty="0"/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oblaky </a:t>
            </a:r>
            <a:r>
              <a:rPr lang="sk-SK" sz="1100" b="1" dirty="0"/>
              <a:t>studeného frontu</a:t>
            </a:r>
            <a:r>
              <a:rPr lang="sk-SK" sz="1100" dirty="0"/>
              <a:t> - môžu byť dva druhy: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prvý druh oblakov studeného frontu má na čele </a:t>
            </a:r>
            <a:r>
              <a:rPr lang="sk-SK" sz="1100" dirty="0" err="1"/>
              <a:t>Cumulonimbus</a:t>
            </a:r>
            <a:r>
              <a:rPr lang="sk-SK" sz="1100" dirty="0"/>
              <a:t>, </a:t>
            </a:r>
            <a:r>
              <a:rPr lang="sk-SK" sz="1100" dirty="0" err="1"/>
              <a:t>Nimbostratus</a:t>
            </a:r>
            <a:r>
              <a:rPr lang="sk-SK" sz="1100" dirty="0"/>
              <a:t>, </a:t>
            </a:r>
            <a:r>
              <a:rPr lang="sk-SK" sz="1100" dirty="0" err="1"/>
              <a:t>Altostratus</a:t>
            </a:r>
            <a:r>
              <a:rPr lang="sk-SK" sz="1100" dirty="0"/>
              <a:t> a </a:t>
            </a:r>
            <a:r>
              <a:rPr lang="sk-SK" sz="1100" dirty="0" err="1"/>
              <a:t>Cirrostratus</a:t>
            </a:r>
            <a:r>
              <a:rPr lang="sk-SK" sz="1100" dirty="0"/>
              <a:t>.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/>
              <a:t>druhý druh charakterizuje úzka oblasť oblakov typu </a:t>
            </a:r>
            <a:r>
              <a:rPr lang="sk-SK" sz="1100" dirty="0" err="1"/>
              <a:t>Cumulus</a:t>
            </a:r>
            <a:r>
              <a:rPr lang="sk-SK" sz="1100" dirty="0"/>
              <a:t> a </a:t>
            </a:r>
            <a:r>
              <a:rPr lang="sk-SK" sz="1100" dirty="0" err="1"/>
              <a:t>Stratocumulus</a:t>
            </a:r>
            <a:r>
              <a:rPr lang="sk-SK" sz="1100" dirty="0"/>
              <a:t>, pred nástupom frontu môžu byť ešte prítomné aj oblaky typu </a:t>
            </a:r>
            <a:r>
              <a:rPr lang="sk-SK" sz="1100" dirty="0" err="1"/>
              <a:t>Cirrocumulus</a:t>
            </a:r>
            <a:r>
              <a:rPr lang="sk-SK" sz="1100" dirty="0"/>
              <a:t> a </a:t>
            </a:r>
            <a:r>
              <a:rPr lang="sk-SK" sz="1100" dirty="0" err="1"/>
              <a:t>Altocumulus</a:t>
            </a:r>
            <a:r>
              <a:rPr lang="sk-SK" sz="1100" dirty="0"/>
              <a:t> </a:t>
            </a:r>
            <a:r>
              <a:rPr lang="sk-SK" sz="1100" dirty="0" err="1"/>
              <a:t>lenticularis</a:t>
            </a:r>
            <a:r>
              <a:rPr lang="sk-SK" sz="1100" dirty="0"/>
              <a:t>.</a:t>
            </a:r>
            <a:endParaRPr lang="sk-SK" sz="1000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CB17A82-7897-B18B-4999-CF096233E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566" y="1019175"/>
            <a:ext cx="5508434" cy="2511846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0ED2E674-60A2-DBE9-DBA0-EE7037113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566" y="3761980"/>
            <a:ext cx="5101014" cy="262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262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Vlhkosť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772197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b="1" dirty="0"/>
              <a:t>orografické oblaky</a:t>
            </a:r>
            <a:r>
              <a:rPr lang="sk-SK" sz="1100" dirty="0"/>
              <a:t> - na náveternej strane pohorí sa zvyčajne vytvára väčšia oblačnosť a viac zrážok, a na záveternej strane vzniká tzv. zrážkový tieň a prúdi tu teplejší </a:t>
            </a:r>
            <a:r>
              <a:rPr lang="sk-SK" sz="1100" dirty="0" err="1"/>
              <a:t>padavý</a:t>
            </a:r>
            <a:r>
              <a:rPr lang="sk-SK" sz="1100" dirty="0"/>
              <a:t> suchý vzduch (napr. föhn)</a:t>
            </a:r>
            <a:br>
              <a:rPr lang="sk-SK" sz="1100" dirty="0"/>
            </a:br>
            <a:br>
              <a:rPr lang="sk-SK" sz="1100" dirty="0"/>
            </a:br>
            <a:r>
              <a:rPr lang="sk-SK" sz="1100" dirty="0"/>
              <a:t>- veľmi charakteristickými </a:t>
            </a:r>
            <a:r>
              <a:rPr lang="sk-SK" sz="1100" dirty="0" err="1"/>
              <a:t>orogafickými</a:t>
            </a:r>
            <a:r>
              <a:rPr lang="sk-SK" sz="1100" dirty="0"/>
              <a:t> oblakmi sú šošovkovité oblaky </a:t>
            </a:r>
            <a:r>
              <a:rPr lang="sk-SK" sz="1100" b="1" dirty="0" err="1"/>
              <a:t>Altocumulus</a:t>
            </a:r>
            <a:r>
              <a:rPr lang="sk-SK" sz="1100" b="1" dirty="0"/>
              <a:t> </a:t>
            </a:r>
            <a:r>
              <a:rPr lang="sk-SK" sz="1100" b="1" dirty="0" err="1"/>
              <a:t>lenticularis</a:t>
            </a:r>
            <a:r>
              <a:rPr lang="sk-SK" sz="1100" b="1" dirty="0"/>
              <a:t> </a:t>
            </a:r>
            <a:r>
              <a:rPr lang="sk-SK" sz="1100" dirty="0"/>
              <a:t>- vznikajú, keď sa vzduch prenášaný ponad horskú prekážku na záveternej strane začína vlniť a ako vodná vlna sa dvíha a klesá, neustále narastanie oblaku z náveternej strany a zánik na opačnej strane hrebeňa vytvára dojem, že oblak stojí na mieste</a:t>
            </a:r>
            <a:endParaRPr lang="sk-SK" sz="1000" dirty="0"/>
          </a:p>
        </p:txBody>
      </p:sp>
      <p:pic>
        <p:nvPicPr>
          <p:cNvPr id="4" name="Obrázok 3" descr="Obrázok, na ktorom je obloha, vonkajšie, sneh, hora&#10;&#10;Automaticky generovaný popis">
            <a:extLst>
              <a:ext uri="{FF2B5EF4-FFF2-40B4-BE49-F238E27FC236}">
                <a16:creationId xmlns:a16="http://schemas.microsoft.com/office/drawing/2014/main" id="{993932CE-DC5C-EA86-2BA3-23C51772D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03" y="3735812"/>
            <a:ext cx="3854972" cy="2891229"/>
          </a:xfrm>
          <a:prstGeom prst="rect">
            <a:avLst/>
          </a:prstGeom>
        </p:spPr>
      </p:pic>
      <p:pic>
        <p:nvPicPr>
          <p:cNvPr id="5" name="Obrázok 4" descr="Obrázok, na ktorom je text, vonkajšie, obloha, strom&#10;&#10;Automaticky generovaný popis">
            <a:extLst>
              <a:ext uri="{FF2B5EF4-FFF2-40B4-BE49-F238E27FC236}">
                <a16:creationId xmlns:a16="http://schemas.microsoft.com/office/drawing/2014/main" id="{005C286D-1EF8-104E-5946-2FE7DE5CE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800" y="1639848"/>
            <a:ext cx="4987193" cy="498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7278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DBEB99F1-E84A-A7F9-2227-4831A2324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41" y="0"/>
            <a:ext cx="5687360" cy="3199140"/>
          </a:xfrm>
          <a:prstGeom prst="rect">
            <a:avLst/>
          </a:prstGeom>
        </p:spPr>
      </p:pic>
      <p:pic>
        <p:nvPicPr>
          <p:cNvPr id="9" name="Obrázok 8" descr="Obrázok, na ktorom je vonkajšie, príroda&#10;&#10;Automaticky generovaný popis">
            <a:extLst>
              <a:ext uri="{FF2B5EF4-FFF2-40B4-BE49-F238E27FC236}">
                <a16:creationId xmlns:a16="http://schemas.microsoft.com/office/drawing/2014/main" id="{88966A8F-1361-32B2-9886-C93D09962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31" y="3254879"/>
            <a:ext cx="5402993" cy="3603121"/>
          </a:xfrm>
          <a:prstGeom prst="rect">
            <a:avLst/>
          </a:prstGeom>
        </p:spPr>
      </p:pic>
      <p:pic>
        <p:nvPicPr>
          <p:cNvPr id="11" name="Obrázok 10" descr="Obrázok, na ktorom je vonkajšie, nočná obloha&#10;&#10;Automaticky generovaný popis">
            <a:extLst>
              <a:ext uri="{FF2B5EF4-FFF2-40B4-BE49-F238E27FC236}">
                <a16:creationId xmlns:a16="http://schemas.microsoft.com/office/drawing/2014/main" id="{C9DB0A55-C1A8-1923-B917-1D96CE9A2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72" y="3254878"/>
            <a:ext cx="5403628" cy="3603122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BBAF896B-7749-5534-AC9D-2E9B20A08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31" y="0"/>
            <a:ext cx="5402993" cy="31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2923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DBEB99F1-E84A-A7F9-2227-4831A2324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41" y="0"/>
            <a:ext cx="5687360" cy="3199140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956F7237-8327-66A2-EBE6-64D4A3C6C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641" y="3254878"/>
            <a:ext cx="5687360" cy="3810531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AF2810ED-B135-2735-EC97-8C6773BA8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37997"/>
            <a:ext cx="6090380" cy="3620003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C88805D9-90C7-27B1-45B4-E5A352D1B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434788"/>
            <a:ext cx="6090381" cy="363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6031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DBEB99F1-E84A-A7F9-2227-4831A2324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41" y="0"/>
            <a:ext cx="5687360" cy="3199140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9F5936E5-2C57-F059-0919-916BC3F80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95300"/>
            <a:ext cx="6090380" cy="3888790"/>
          </a:xfrm>
          <a:prstGeom prst="rect">
            <a:avLst/>
          </a:prstGeom>
        </p:spPr>
      </p:pic>
      <p:pic>
        <p:nvPicPr>
          <p:cNvPr id="4" name="Obrázok 3" descr="Obrázok, na ktorom je exteriér, krajina, príroda, tráva&#10;&#10;Automaticky generovaný popis">
            <a:extLst>
              <a:ext uri="{FF2B5EF4-FFF2-40B4-BE49-F238E27FC236}">
                <a16:creationId xmlns:a16="http://schemas.microsoft.com/office/drawing/2014/main" id="{C9131791-DE03-7882-4AD0-1BFA5D90D3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54"/>
          <a:stretch/>
        </p:blipFill>
        <p:spPr>
          <a:xfrm>
            <a:off x="7741887" y="3659083"/>
            <a:ext cx="4450113" cy="2976385"/>
          </a:xfrm>
          <a:prstGeom prst="rect">
            <a:avLst/>
          </a:prstGeom>
        </p:spPr>
      </p:pic>
      <p:pic>
        <p:nvPicPr>
          <p:cNvPr id="7" name="Obrázok 6" descr="Obrázok, na ktorom je exteriér, príroda, strom, oblak&#10;&#10;Automaticky generovaný popis">
            <a:extLst>
              <a:ext uri="{FF2B5EF4-FFF2-40B4-BE49-F238E27FC236}">
                <a16:creationId xmlns:a16="http://schemas.microsoft.com/office/drawing/2014/main" id="{3CEE7398-A12C-E045-EEC5-06AB8F39C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96" y="3658861"/>
            <a:ext cx="3967467" cy="2976607"/>
          </a:xfrm>
          <a:prstGeom prst="rect">
            <a:avLst/>
          </a:prstGeom>
        </p:spPr>
      </p:pic>
      <p:pic>
        <p:nvPicPr>
          <p:cNvPr id="17" name="Obrázok 16" descr="Obrázok, na ktorom je exteriér, príroda, oblak, Cumulus&#10;&#10;Automaticky generovaný popis">
            <a:extLst>
              <a:ext uri="{FF2B5EF4-FFF2-40B4-BE49-F238E27FC236}">
                <a16:creationId xmlns:a16="http://schemas.microsoft.com/office/drawing/2014/main" id="{94DB6E69-5514-08DD-F00F-831BF52EC6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6"/>
          <a:stretch/>
        </p:blipFill>
        <p:spPr>
          <a:xfrm>
            <a:off x="0" y="3658861"/>
            <a:ext cx="3578772" cy="297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15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mapa&#10;&#10;Automaticky generovaný popis">
            <a:extLst>
              <a:ext uri="{FF2B5EF4-FFF2-40B4-BE49-F238E27FC236}">
                <a16:creationId xmlns:a16="http://schemas.microsoft.com/office/drawing/2014/main" id="{77809EBB-84F7-1125-5FA8-A16641DE3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90" y="0"/>
            <a:ext cx="11151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86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Zrážky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2" y="1066800"/>
            <a:ext cx="5888658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atmosférické zrážky - </a:t>
            </a:r>
            <a:r>
              <a:rPr lang="sk-SK" sz="1200" dirty="0"/>
              <a:t>dážď, sneh, mrholenie, zmrznutý dážď, krúpy, snehové zrná alebo ľadové ihličky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spoločne s teplotou vzduchu </a:t>
            </a:r>
            <a:r>
              <a:rPr lang="sk-SK" sz="1200" b="1" dirty="0"/>
              <a:t>najdôležitejším</a:t>
            </a:r>
            <a:r>
              <a:rPr lang="sk-SK" sz="1200" dirty="0"/>
              <a:t> meteorologickým a klimatickým prvkom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z priestorového tak aj z časového hľadiska patria zrážky k </a:t>
            </a:r>
            <a:r>
              <a:rPr lang="sk-SK" sz="1200" b="1" dirty="0"/>
              <a:t>najpremenlivejším</a:t>
            </a:r>
            <a:r>
              <a:rPr lang="sk-SK" sz="1200" dirty="0"/>
              <a:t> meteorologickým prvkom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/>
              <a:t>ovplyvňuje ich: geografická poloha, nadmorská výška, </a:t>
            </a:r>
            <a:r>
              <a:rPr lang="sk-SK" sz="1200" dirty="0" err="1"/>
              <a:t>náveternosť</a:t>
            </a:r>
            <a:r>
              <a:rPr lang="sk-SK" sz="1200" dirty="0"/>
              <a:t>, resp. </a:t>
            </a:r>
            <a:r>
              <a:rPr lang="sk-SK" sz="1200" dirty="0" err="1"/>
              <a:t>záveternosť</a:t>
            </a:r>
            <a:r>
              <a:rPr lang="sk-SK" sz="1200" dirty="0"/>
              <a:t> územia k prevládajúcemu prúdeniu prinášajúcemu vlhké vzduchové hmoty a frontálne systémy...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produkty kondenzácie </a:t>
            </a:r>
            <a:r>
              <a:rPr lang="sk-SK" sz="1200" dirty="0"/>
              <a:t>alebo </a:t>
            </a:r>
            <a:r>
              <a:rPr lang="sk-SK" sz="1200" b="1" dirty="0"/>
              <a:t>depozície vodnej pary</a:t>
            </a:r>
            <a:r>
              <a:rPr lang="sk-SK" sz="1200" dirty="0"/>
              <a:t>, ktoré v kvapalnom, alebo tuhom skupenstve vypadávajú z oblakov na zemský povrch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/>
              <a:t>vhodné podmienky </a:t>
            </a:r>
            <a:r>
              <a:rPr lang="sk-SK" sz="1200" dirty="0"/>
              <a:t>na vznik zrážok sú </a:t>
            </a:r>
            <a:r>
              <a:rPr lang="sk-SK" sz="1200" b="1" dirty="0"/>
              <a:t>v zmiešaných oblakoch</a:t>
            </a:r>
            <a:r>
              <a:rPr lang="sk-SK" sz="1200" dirty="0"/>
              <a:t>, kde sa kondenzačné teplo využije na rozpustenie ľadových kryštálov v hornej časti oblaku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9619B02-D752-6B91-46C0-683EEB14A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10" y="821635"/>
            <a:ext cx="5910027" cy="521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473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Zrážky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564655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dažďové kvapky</a:t>
            </a:r>
            <a:r>
              <a:rPr lang="sk-SK" sz="1000" dirty="0"/>
              <a:t> sa formujú kondenzáciou a agregáciou z malých kvapôčok (0,02 mm) v oblaku na kondenzačných časticiach hygroskopických solí (na 1 dažďovú kvapku je potrebných asi milión kvapôčok), keď dosiahnu veľkosť približne 2 mm, začnú padať rýchlosťou asi 8-10 km/h, pri prudkých lejakoch môžu dosiahnuť rýchlosti aj 35 km/h, čím sú výstupné prúdy v oblaku silnejšie, tým väčšie kvapky sa musia formovať – max. veľkosť kvapiek je 6 mm, potom sú už nestále a rozpadajú sa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každú sekundu sa zo zemského povrchu vyparí približne 16 miliónov ton vody (rovnaké množstvo padá)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ak je v oblakoch vysoká vlhkosť vzduchu a teplota je dostatočne nízka (pod 0 °C) tvoria sa </a:t>
            </a:r>
            <a:r>
              <a:rPr lang="sk-SK" sz="1000" b="1" dirty="0"/>
              <a:t>snehové kryštály</a:t>
            </a:r>
            <a:br>
              <a:rPr lang="sk-SK" sz="1000" dirty="0"/>
            </a:br>
            <a:r>
              <a:rPr lang="sk-SK" sz="1000" dirty="0"/>
              <a:t>- vznikajú na kondenzačnom jadre z podchladených vodných pár obsiahnutých vo vlhkom vzduchu a depozíciou sa menia na ľad</a:t>
            </a:r>
            <a:br>
              <a:rPr lang="sk-SK" sz="1000" dirty="0"/>
            </a:br>
            <a:r>
              <a:rPr lang="sk-SK" sz="1000" dirty="0"/>
              <a:t>- pri svojom vzniku sú veľké 0,1 mm, v závislosti od teploty rastú ako hranoly, hviezdice (</a:t>
            </a:r>
            <a:r>
              <a:rPr lang="sk-SK" sz="1000" dirty="0" err="1"/>
              <a:t>dendrity</a:t>
            </a:r>
            <a:r>
              <a:rPr lang="sk-SK" sz="1000" dirty="0"/>
              <a:t>), ihlice alebo platničky, ich tvar ovplyvňuje nasýtenie vodných pár v oblaku, majú rovnakú pravidelnú šesťuholníkovú (hexagonálnu) mriežku, tvar vzniká usporiadaním molekúl vody, ktoré majú uhol 60° prípadne 120°, čím je vyššia vlhkosť vzduchu, a čím bližšie je teplota k nule, tým jemnejšie a rozvetvenejšie sú kryštály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každý kryštál má svoju vlastnú cestu cez rôzne vzduchové vrstvy s rozdielnou vlhkosťou a teplotou, vietor môže predĺžiť jeho cestu, tak vzniká nekonečné množstvo striedaní podmienok a preto má každý kryštál iný tvar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pri teplotách pod nulou sa kryštály navzájom spájajú a tvoria spolu </a:t>
            </a:r>
            <a:r>
              <a:rPr lang="sk-SK" sz="1000" b="1" dirty="0"/>
              <a:t>snehové vločky</a:t>
            </a:r>
            <a:r>
              <a:rPr lang="sk-SK" sz="1000" dirty="0"/>
              <a:t>, keď sú kryštály dostatočne veľké a ťažké, začínajú padať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51D842C-B9D6-A43E-241C-E5E0D69DD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2230" y="3564709"/>
            <a:ext cx="4099419" cy="3198041"/>
          </a:xfrm>
          <a:prstGeom prst="rect">
            <a:avLst/>
          </a:prstGeom>
        </p:spPr>
      </p:pic>
      <p:pic>
        <p:nvPicPr>
          <p:cNvPr id="10" name="Obrázok 9" descr="Obrázok, na ktorom je text, snímka obrazovky, dizajn, umenie&#10;&#10;Automaticky generovaný popis">
            <a:extLst>
              <a:ext uri="{FF2B5EF4-FFF2-40B4-BE49-F238E27FC236}">
                <a16:creationId xmlns:a16="http://schemas.microsoft.com/office/drawing/2014/main" id="{04C78C7D-D82E-F05F-A12D-A809A413A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234" y="0"/>
            <a:ext cx="4573864" cy="344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30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Zrážky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675629" cy="55602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pri dostatočne silnom </a:t>
            </a:r>
            <a:r>
              <a:rPr lang="sk-SK" sz="1000" dirty="0" err="1"/>
              <a:t>konvektívnom</a:t>
            </a:r>
            <a:r>
              <a:rPr lang="sk-SK" sz="1000" dirty="0"/>
              <a:t> a kompenzačnom prúdení v búrkovom oblaku sa môžu tvoriť </a:t>
            </a:r>
            <a:r>
              <a:rPr lang="sk-SK" sz="1000" b="1" dirty="0"/>
              <a:t>ľadové krúpy</a:t>
            </a:r>
            <a:r>
              <a:rPr lang="sk-SK" sz="1000" dirty="0"/>
              <a:t>, čím silnejšie je prúdenie, tým väčšie krúpy sa tvoria</a:t>
            </a:r>
            <a:br>
              <a:rPr lang="sk-SK" sz="1000" dirty="0"/>
            </a:br>
            <a:r>
              <a:rPr lang="sk-SK" sz="1000" dirty="0"/>
              <a:t>na povrchu krúpy striedavo namŕza vrstva z prechladených kvapiek a ľadových kryštálov, ktorá môže vytvoriť </a:t>
            </a:r>
            <a:r>
              <a:rPr lang="sk-SK" sz="1000" b="1" dirty="0" err="1"/>
              <a:t>letokruhovitú</a:t>
            </a:r>
            <a:r>
              <a:rPr lang="sk-SK" sz="1000" b="1" dirty="0"/>
              <a:t> štruktúru</a:t>
            </a:r>
            <a:r>
              <a:rPr lang="sk-SK" sz="1000" dirty="0"/>
              <a:t>, to sa opakuje v cykloch tak dlho, kým krúpa nepresiahne hmotnosť, ktorú je výstupný prúd schopný uniesť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pri meraní a vyhodnocovaní zrážok sa sledujú nasledovné parametre: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čas výskytu a doba trvania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množstvo (úhrn)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intenzita zrážok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Zaznamenáva sa aj, či sú zrážky </a:t>
            </a:r>
            <a:r>
              <a:rPr lang="sk-SK" sz="1000" b="1" dirty="0"/>
              <a:t>usadené</a:t>
            </a:r>
            <a:r>
              <a:rPr lang="sk-SK" sz="1000" dirty="0"/>
              <a:t> alebo </a:t>
            </a:r>
            <a:r>
              <a:rPr lang="sk-SK" sz="1000" b="1" dirty="0"/>
              <a:t>padajúce</a:t>
            </a:r>
            <a:r>
              <a:rPr lang="sk-SK" sz="1000" dirty="0"/>
              <a:t>, </a:t>
            </a:r>
            <a:r>
              <a:rPr lang="sk-SK" sz="1000" b="1" dirty="0"/>
              <a:t>skupenstvo zrážok</a:t>
            </a:r>
            <a:r>
              <a:rPr lang="sk-SK" sz="1000" dirty="0"/>
              <a:t> </a:t>
            </a:r>
            <a:br>
              <a:rPr lang="sk-SK" sz="1000" dirty="0"/>
            </a:br>
            <a:r>
              <a:rPr lang="sk-SK" sz="1000" dirty="0"/>
              <a:t>a ich </a:t>
            </a:r>
            <a:r>
              <a:rPr lang="sk-SK" sz="1000" b="1" dirty="0"/>
              <a:t>charakter</a:t>
            </a:r>
            <a:r>
              <a:rPr lang="sk-SK" sz="1000" dirty="0"/>
              <a:t> (trvalé, prehánky resp. občasné)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množstvo zrážok</a:t>
            </a:r>
            <a:r>
              <a:rPr lang="sk-SK" sz="1000" dirty="0"/>
              <a:t> (úhrn) sa zväčša vyjadruje výškou vodného stĺpca, najčastejšie sa množstvo zrážok vyjadruje v milimetroch, pričom platí: výška 1 mm = 1 l/m2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/>
              <a:t>pri pozorovaní rozlišujeme zrážky </a:t>
            </a:r>
            <a:r>
              <a:rPr lang="sk-SK" sz="1000" b="1" dirty="0"/>
              <a:t>trvalého rázu</a:t>
            </a:r>
            <a:r>
              <a:rPr lang="sk-SK" sz="1000" dirty="0"/>
              <a:t> a </a:t>
            </a:r>
            <a:r>
              <a:rPr lang="sk-SK" sz="1000" b="1" dirty="0"/>
              <a:t>prehánky,</a:t>
            </a:r>
            <a:r>
              <a:rPr lang="sk-SK" sz="1000" dirty="0"/>
              <a:t> ak sú medzi zrážkami väčšie prestávky, je potrebné vyznačiť jednotlivé časové úseky so zrážkami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intenzita dažďa</a:t>
            </a:r>
            <a:r>
              <a:rPr lang="sk-SK" sz="1000" dirty="0"/>
              <a:t> sa vyjadruje pomocou stupnice (slabý dážď – prietrž mračien)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/>
              <a:t>najintenzívnejšie zrážky </a:t>
            </a:r>
            <a:r>
              <a:rPr lang="sk-SK" sz="1000" dirty="0"/>
              <a:t>na Slovensku boli zaznamenané </a:t>
            </a:r>
            <a:r>
              <a:rPr lang="sk-SK" sz="1000" b="1" dirty="0"/>
              <a:t>v Salke na Ipli</a:t>
            </a:r>
            <a:r>
              <a:rPr lang="sk-SK" sz="1000" dirty="0"/>
              <a:t>, </a:t>
            </a:r>
            <a:br>
              <a:rPr lang="sk-SK" sz="1000" dirty="0"/>
            </a:br>
            <a:r>
              <a:rPr lang="sk-SK" sz="1000" dirty="0"/>
              <a:t>kde 12. júla 1957 spadlo za 65 minút </a:t>
            </a:r>
            <a:r>
              <a:rPr lang="sk-SK" sz="1000" b="1" dirty="0"/>
              <a:t>228 mm </a:t>
            </a:r>
            <a:r>
              <a:rPr lang="sk-SK" sz="1000" dirty="0"/>
              <a:t>vody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EB4E850E-CFE2-67DE-C3D5-94C4198E5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781" y="496801"/>
            <a:ext cx="4782217" cy="2619741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EAC4A54A-546D-C949-CDCD-419E69E2E796}"/>
              </a:ext>
            </a:extLst>
          </p:cNvPr>
          <p:cNvSpPr txBox="1"/>
          <p:nvPr/>
        </p:nvSpPr>
        <p:spPr>
          <a:xfrm>
            <a:off x="6598763" y="250674"/>
            <a:ext cx="1718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600" dirty="0"/>
              <a:t>intenzita dažďa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5B341FBE-77A5-2BD0-E3BF-47CD65A36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378" y="3116542"/>
            <a:ext cx="4943021" cy="370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822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>
            <a:extLst>
              <a:ext uri="{FF2B5EF4-FFF2-40B4-BE49-F238E27FC236}">
                <a16:creationId xmlns:a16="http://schemas.microsoft.com/office/drawing/2014/main" id="{29A24233-8E69-9934-5B08-F24DCB1F9B03}"/>
              </a:ext>
            </a:extLst>
          </p:cNvPr>
          <p:cNvSpPr/>
          <p:nvPr/>
        </p:nvSpPr>
        <p:spPr>
          <a:xfrm>
            <a:off x="6419803" y="0"/>
            <a:ext cx="5772197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Zrážky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847724"/>
            <a:ext cx="5772197" cy="60102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pri </a:t>
            </a:r>
            <a:r>
              <a:rPr lang="sk-SK" sz="1000" b="1" dirty="0">
                <a:latin typeface="+mn-lt"/>
              </a:rPr>
              <a:t>mrholení</a:t>
            </a:r>
            <a:r>
              <a:rPr lang="sk-SK" sz="1000" dirty="0">
                <a:latin typeface="+mn-lt"/>
              </a:rPr>
              <a:t> rozlišujeme štyri stupne intenzity: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stupeň 00: veľmi slabé, nemerateľné bez ohľadu na dobu trvania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stupeň 0: slabé – menej ako 0,1 </a:t>
            </a:r>
            <a:r>
              <a:rPr lang="sk-SK" sz="800" dirty="0" err="1">
                <a:latin typeface="+mn-lt"/>
              </a:rPr>
              <a:t>mm.h</a:t>
            </a:r>
            <a:r>
              <a:rPr lang="sk-SK" sz="800" dirty="0">
                <a:latin typeface="+mn-lt"/>
              </a:rPr>
              <a:t>–1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stupeň 1: mierne – od 0,1 </a:t>
            </a:r>
            <a:r>
              <a:rPr lang="sk-SK" sz="800" dirty="0" err="1">
                <a:latin typeface="+mn-lt"/>
              </a:rPr>
              <a:t>mm.h</a:t>
            </a:r>
            <a:r>
              <a:rPr lang="sk-SK" sz="800" dirty="0">
                <a:latin typeface="+mn-lt"/>
              </a:rPr>
              <a:t>–1 do 0,2 mm.h-1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pl-PL" sz="800" dirty="0">
                <a:latin typeface="+mn-lt"/>
              </a:rPr>
              <a:t>stupeň 2: silné – 0,2 mm.h-1 do 0,3 mm.h-1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Intenzita sneženia </a:t>
            </a:r>
            <a:r>
              <a:rPr lang="sk-SK" sz="1000" dirty="0">
                <a:latin typeface="+mn-lt"/>
              </a:rPr>
              <a:t>sa posudzuje podľa výšky nového snehu, ako aj podľa zhoršenia dohľadnosti: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stupeň 00: veľmi slabé – nie je zakrytý celý exponovaný povrch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stupeň 0: slabé – výška novonapadnutého snehu je 0,5 cm.h-1, neovplyvňuje dohľadnosť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stupeň 1: mierne – výška novonapadnutého snehu je 0,6 cm.h-1 do 4 cm.h-1, dohľadnosť zhoršená až na 500 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stupeň 2: veľmi silné – dohľadnosť je zhoršená pod 500 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pri </a:t>
            </a:r>
            <a:r>
              <a:rPr lang="sk-SK" sz="1000" b="1" dirty="0">
                <a:latin typeface="+mn-lt"/>
              </a:rPr>
              <a:t>rose</a:t>
            </a:r>
            <a:r>
              <a:rPr lang="sk-SK" sz="1000" dirty="0">
                <a:latin typeface="+mn-lt"/>
              </a:rPr>
              <a:t> zaznamenávame začiatok a vyparenie všetkých kondenzovaných kvapiek, vyjadrujeme trvanie rosy, a to rozdielom medzi dvoma termínmi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objem spadnutých zrážok sa prepočíta na množstvo zrážok v milimetroch, pričom platí: </a:t>
            </a:r>
          </a:p>
          <a:p>
            <a:pPr marL="0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000" dirty="0">
                <a:latin typeface="+mn-lt"/>
              </a:rPr>
              <a:t>		𝑍 (𝑚𝑚)= 𝑉 / (0,1</a:t>
            </a:r>
            <a:r>
              <a:rPr lang="sk-SK" sz="1000" dirty="0">
                <a:latin typeface="+mn-lt"/>
                <a:cs typeface="Times New Roman" panose="02020603050405020304" pitchFamily="18" charset="0"/>
              </a:rPr>
              <a:t>*</a:t>
            </a:r>
            <a:r>
              <a:rPr lang="sk-SK" sz="1000" dirty="0">
                <a:latin typeface="+mn-lt"/>
              </a:rPr>
              <a:t>𝑆)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Z – množstvo zrážok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V – objem spadnutých zrážok (cm3)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S – záchytná plocha zrážkomera (cm2)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3DECD3C-DB0F-78E4-BC2D-92B390F6A70C}"/>
              </a:ext>
            </a:extLst>
          </p:cNvPr>
          <p:cNvSpPr txBox="1">
            <a:spLocks/>
          </p:cNvSpPr>
          <p:nvPr/>
        </p:nvSpPr>
        <p:spPr>
          <a:xfrm>
            <a:off x="6419803" y="3429000"/>
            <a:ext cx="5772197" cy="3067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Geografické rozloženie atmosférických zrážok</a:t>
            </a:r>
            <a:r>
              <a:rPr lang="sk-SK" sz="900" dirty="0">
                <a:latin typeface="+mn-lt"/>
              </a:rPr>
              <a:t> na Zemi je nerovnomerné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- závisí od faktorov ako zemepisná šírka, vzdialenosť od oceánu, teplota vzduchu, oblačnosť, morské prúdy, všeobecná cirkulácia atmosféry...</a:t>
            </a:r>
            <a:endParaRPr lang="sk-SK" sz="700" dirty="0">
              <a:latin typeface="+mn-lt"/>
            </a:endParaRPr>
          </a:p>
        </p:txBody>
      </p:sp>
      <p:pic>
        <p:nvPicPr>
          <p:cNvPr id="6" name="Obrázok 5" descr="Obrázok, na ktorom je mapa&#10;&#10;Automaticky generovaný popis">
            <a:extLst>
              <a:ext uri="{FF2B5EF4-FFF2-40B4-BE49-F238E27FC236}">
                <a16:creationId xmlns:a16="http://schemas.microsoft.com/office/drawing/2014/main" id="{FD51ACCE-3D98-7415-A0D3-A285F0E6E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54" y="4227090"/>
            <a:ext cx="6032546" cy="2587944"/>
          </a:xfrm>
          <a:prstGeom prst="rect">
            <a:avLst/>
          </a:prstGeom>
        </p:spPr>
      </p:pic>
      <p:pic>
        <p:nvPicPr>
          <p:cNvPr id="5" name="Obrázok 4" descr="Obrázok, na ktorom je mapa&#10;&#10;Automaticky generovaný popis">
            <a:extLst>
              <a:ext uri="{FF2B5EF4-FFF2-40B4-BE49-F238E27FC236}">
                <a16:creationId xmlns:a16="http://schemas.microsoft.com/office/drawing/2014/main" id="{B5D7BBFD-1B36-A8A8-613F-8825C7A11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365" y="42966"/>
            <a:ext cx="5448394" cy="3316710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5F2580C7-F12D-A543-F16C-E67BFB17747C}"/>
              </a:ext>
            </a:extLst>
          </p:cNvPr>
          <p:cNvSpPr txBox="1"/>
          <p:nvPr/>
        </p:nvSpPr>
        <p:spPr>
          <a:xfrm>
            <a:off x="2104022" y="5623069"/>
            <a:ext cx="6097002" cy="293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2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000" dirty="0">
                <a:latin typeface="+mn-lt"/>
              </a:rPr>
              <a:t>alebo </a:t>
            </a:r>
            <a:r>
              <a:rPr lang="sk-SK" sz="1000" i="1" dirty="0">
                <a:latin typeface="+mn-lt"/>
              </a:rPr>
              <a:t>Z (mm) = V/S  </a:t>
            </a:r>
            <a:r>
              <a:rPr lang="sk-SK" sz="1000" dirty="0">
                <a:latin typeface="+mn-lt"/>
              </a:rPr>
              <a:t>(všetko v mm)</a:t>
            </a:r>
          </a:p>
        </p:txBody>
      </p:sp>
    </p:spTree>
    <p:extLst>
      <p:ext uri="{BB962C8B-B14F-4D97-AF65-F5344CB8AC3E}">
        <p14:creationId xmlns:p14="http://schemas.microsoft.com/office/powerpoint/2010/main" val="35419494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Zrážky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1066800"/>
            <a:ext cx="7459041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 </a:t>
            </a:r>
            <a:r>
              <a:rPr lang="sk-SK" sz="1000" b="1" dirty="0">
                <a:latin typeface="+mn-lt"/>
              </a:rPr>
              <a:t>dennom chode</a:t>
            </a:r>
            <a:r>
              <a:rPr lang="sk-SK" sz="1000" dirty="0">
                <a:latin typeface="+mn-lt"/>
              </a:rPr>
              <a:t> rozlišujeme typy zrážok: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Pevninský typ</a:t>
            </a:r>
            <a:r>
              <a:rPr lang="sk-SK" sz="800" dirty="0">
                <a:latin typeface="+mn-lt"/>
              </a:rPr>
              <a:t> - </a:t>
            </a:r>
            <a:r>
              <a:rPr lang="sk-SK" sz="800" b="1" dirty="0">
                <a:latin typeface="+mn-lt"/>
              </a:rPr>
              <a:t>maximum</a:t>
            </a:r>
            <a:r>
              <a:rPr lang="sk-SK" sz="800" dirty="0">
                <a:latin typeface="+mn-lt"/>
              </a:rPr>
              <a:t> zrážok sa vyskytuje </a:t>
            </a:r>
            <a:r>
              <a:rPr lang="sk-SK" sz="800" b="1" dirty="0">
                <a:latin typeface="+mn-lt"/>
              </a:rPr>
              <a:t>popoludní</a:t>
            </a:r>
            <a:r>
              <a:rPr lang="sk-SK" sz="800" dirty="0">
                <a:latin typeface="+mn-lt"/>
              </a:rPr>
              <a:t>, čo súvisí s rozvojom </a:t>
            </a:r>
            <a:r>
              <a:rPr lang="sk-SK" sz="800" b="1" dirty="0" err="1">
                <a:latin typeface="+mn-lt"/>
              </a:rPr>
              <a:t>konvektívnej</a:t>
            </a:r>
            <a:r>
              <a:rPr lang="sk-SK" sz="800" dirty="0">
                <a:latin typeface="+mn-lt"/>
              </a:rPr>
              <a:t> </a:t>
            </a:r>
            <a:r>
              <a:rPr lang="sk-SK" sz="800" b="1" dirty="0">
                <a:latin typeface="+mn-lt"/>
              </a:rPr>
              <a:t>oblačnosti</a:t>
            </a:r>
            <a:r>
              <a:rPr lang="sk-SK" sz="800" dirty="0">
                <a:latin typeface="+mn-lt"/>
              </a:rPr>
              <a:t>, viaže sa na teplejšiu časť roka, </a:t>
            </a:r>
            <a:br>
              <a:rPr lang="sk-SK" sz="800" dirty="0">
                <a:latin typeface="+mn-lt"/>
              </a:rPr>
            </a:br>
            <a:r>
              <a:rPr lang="sk-SK" sz="800" dirty="0">
                <a:latin typeface="+mn-lt"/>
              </a:rPr>
              <a:t>v rovníkových oblastiach je počas celého roka, </a:t>
            </a:r>
            <a:r>
              <a:rPr lang="sk-SK" sz="800" b="1" dirty="0">
                <a:latin typeface="+mn-lt"/>
              </a:rPr>
              <a:t>minimum</a:t>
            </a:r>
            <a:r>
              <a:rPr lang="sk-SK" sz="800" dirty="0">
                <a:latin typeface="+mn-lt"/>
              </a:rPr>
              <a:t> zrážok sa vyskytuje </a:t>
            </a:r>
            <a:r>
              <a:rPr lang="sk-SK" sz="800" b="1" dirty="0">
                <a:latin typeface="+mn-lt"/>
              </a:rPr>
              <a:t>po polnoci </a:t>
            </a:r>
            <a:r>
              <a:rPr lang="sk-SK" sz="800" dirty="0">
                <a:latin typeface="+mn-lt"/>
              </a:rPr>
              <a:t>a v </a:t>
            </a:r>
            <a:r>
              <a:rPr lang="sk-SK" sz="800" b="1" dirty="0">
                <a:latin typeface="+mn-lt"/>
              </a:rPr>
              <a:t>dopoludňajších</a:t>
            </a:r>
            <a:r>
              <a:rPr lang="sk-SK" sz="800" dirty="0">
                <a:latin typeface="+mn-lt"/>
              </a:rPr>
              <a:t> hodinách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Morský typ</a:t>
            </a:r>
            <a:r>
              <a:rPr lang="sk-SK" sz="800" dirty="0">
                <a:latin typeface="+mn-lt"/>
              </a:rPr>
              <a:t> - </a:t>
            </a:r>
            <a:r>
              <a:rPr lang="sk-SK" sz="800" b="1" dirty="0">
                <a:latin typeface="+mn-lt"/>
              </a:rPr>
              <a:t>maximum</a:t>
            </a:r>
            <a:r>
              <a:rPr lang="sk-SK" sz="800" dirty="0">
                <a:latin typeface="+mn-lt"/>
              </a:rPr>
              <a:t> zrážok je v </a:t>
            </a:r>
            <a:r>
              <a:rPr lang="sk-SK" sz="800" b="1" dirty="0">
                <a:latin typeface="+mn-lt"/>
              </a:rPr>
              <a:t>ranných</a:t>
            </a:r>
            <a:r>
              <a:rPr lang="sk-SK" sz="800" dirty="0">
                <a:latin typeface="+mn-lt"/>
              </a:rPr>
              <a:t> hodinách, </a:t>
            </a:r>
            <a:r>
              <a:rPr lang="sk-SK" sz="800" b="1" dirty="0">
                <a:latin typeface="+mn-lt"/>
              </a:rPr>
              <a:t>minimum</a:t>
            </a:r>
            <a:r>
              <a:rPr lang="sk-SK" sz="800" dirty="0">
                <a:latin typeface="+mn-lt"/>
              </a:rPr>
              <a:t> </a:t>
            </a:r>
            <a:r>
              <a:rPr lang="sk-SK" sz="800" b="1" dirty="0">
                <a:latin typeface="+mn-lt"/>
              </a:rPr>
              <a:t>popoludní</a:t>
            </a:r>
            <a:r>
              <a:rPr lang="sk-SK" sz="800" dirty="0">
                <a:latin typeface="+mn-lt"/>
              </a:rPr>
              <a:t>, čo súvisí s tepelnou kapacitou vody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Horský typ</a:t>
            </a:r>
            <a:r>
              <a:rPr lang="sk-SK" sz="800" dirty="0">
                <a:latin typeface="+mn-lt"/>
              </a:rPr>
              <a:t> - dôsledkom </a:t>
            </a:r>
            <a:r>
              <a:rPr lang="sk-SK" sz="800" dirty="0" err="1">
                <a:latin typeface="+mn-lt"/>
              </a:rPr>
              <a:t>konvekcie</a:t>
            </a:r>
            <a:r>
              <a:rPr lang="sk-SK" sz="800" dirty="0">
                <a:latin typeface="+mn-lt"/>
              </a:rPr>
              <a:t> sa </a:t>
            </a:r>
            <a:r>
              <a:rPr lang="sk-SK" sz="800" b="1" dirty="0">
                <a:latin typeface="+mn-lt"/>
              </a:rPr>
              <a:t>maximum</a:t>
            </a:r>
            <a:r>
              <a:rPr lang="sk-SK" sz="800" dirty="0">
                <a:latin typeface="+mn-lt"/>
              </a:rPr>
              <a:t> vyskytuje </a:t>
            </a:r>
            <a:r>
              <a:rPr lang="sk-SK" sz="800" b="1" dirty="0">
                <a:latin typeface="+mn-lt"/>
              </a:rPr>
              <a:t>popoludní</a:t>
            </a:r>
            <a:r>
              <a:rPr lang="sk-SK" sz="800" dirty="0">
                <a:latin typeface="+mn-lt"/>
              </a:rPr>
              <a:t>, pričom významnú úlohu zohráva nadmorská výška, </a:t>
            </a:r>
            <a:br>
              <a:rPr lang="sk-SK" sz="800" dirty="0">
                <a:latin typeface="+mn-lt"/>
              </a:rPr>
            </a:br>
            <a:r>
              <a:rPr lang="sk-SK" sz="800" dirty="0">
                <a:latin typeface="+mn-lt"/>
              </a:rPr>
              <a:t>mohutnosť pohoria a orientácia voči prevládajúcemu prúdeniu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 </a:t>
            </a:r>
            <a:r>
              <a:rPr lang="sk-SK" sz="1000" b="1" dirty="0">
                <a:latin typeface="+mn-lt"/>
              </a:rPr>
              <a:t>ročnom chode</a:t>
            </a:r>
            <a:r>
              <a:rPr lang="sk-SK" sz="1000" dirty="0">
                <a:latin typeface="+mn-lt"/>
              </a:rPr>
              <a:t> poznáme: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Rovníkový typ</a:t>
            </a:r>
            <a:r>
              <a:rPr lang="sk-SK" sz="800" dirty="0">
                <a:latin typeface="+mn-lt"/>
              </a:rPr>
              <a:t>: na severnej pologuli prebieha do cca 10° a na južnej pologuli do cca 5°. Vysoký úhrn atmosférických zrážok je zvýšený v obdobiach </a:t>
            </a:r>
            <a:r>
              <a:rPr lang="sk-SK" sz="800" b="1" dirty="0">
                <a:latin typeface="+mn-lt"/>
              </a:rPr>
              <a:t>jarnej a jesennej rovnodennosti </a:t>
            </a:r>
            <a:r>
              <a:rPr lang="sk-SK" sz="800" dirty="0">
                <a:latin typeface="+mn-lt"/>
              </a:rPr>
              <a:t>dôsledkom zvýšeného výparu pri vrcholení Slnka v nadhlavníku, kedy sú vytvorené ešte vhodnejšie podmienky na </a:t>
            </a:r>
            <a:r>
              <a:rPr lang="sk-SK" sz="800" dirty="0" err="1">
                <a:latin typeface="+mn-lt"/>
              </a:rPr>
              <a:t>konvekciu</a:t>
            </a:r>
            <a:r>
              <a:rPr lang="sk-SK" sz="800" dirty="0">
                <a:latin typeface="+mn-lt"/>
              </a:rPr>
              <a:t> – 1000 - 3000 mm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Tropický typ</a:t>
            </a:r>
            <a:r>
              <a:rPr lang="sk-SK" sz="800" dirty="0">
                <a:latin typeface="+mn-lt"/>
              </a:rPr>
              <a:t>: dve maximá z rovníkového typu prechádzajú do jedného v období maximálnej výšky Slnka nad obzorom. Vytvára sa </a:t>
            </a:r>
            <a:r>
              <a:rPr lang="sk-SK" sz="800" b="1" dirty="0">
                <a:latin typeface="+mn-lt"/>
              </a:rPr>
              <a:t>obdobie dažďov</a:t>
            </a:r>
            <a:r>
              <a:rPr lang="sk-SK" sz="800" dirty="0">
                <a:latin typeface="+mn-lt"/>
              </a:rPr>
              <a:t>, ktoré môže trvať aj niekoľko mesiacov - 1000 - 3000 mm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Tropický </a:t>
            </a:r>
            <a:r>
              <a:rPr lang="sk-SK" sz="800" b="1" dirty="0" err="1">
                <a:latin typeface="+mn-lt"/>
              </a:rPr>
              <a:t>monzúnový</a:t>
            </a:r>
            <a:r>
              <a:rPr lang="sk-SK" sz="800" b="1" dirty="0">
                <a:latin typeface="+mn-lt"/>
              </a:rPr>
              <a:t> typ</a:t>
            </a:r>
            <a:r>
              <a:rPr lang="sk-SK" sz="800" dirty="0">
                <a:latin typeface="+mn-lt"/>
              </a:rPr>
              <a:t>: v letnom období príslušnej pologule dôsledkom prúdenia vlhkého chladnejšieho vzduchu prechádza z mora nad prehriatu pevninu a spôsobuje výdatné zrážky - až 10 000 mm ročne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Subtropický stredomorský typ:</a:t>
            </a:r>
            <a:r>
              <a:rPr lang="sk-SK" sz="800" dirty="0">
                <a:latin typeface="+mn-lt"/>
              </a:rPr>
              <a:t> </a:t>
            </a:r>
            <a:r>
              <a:rPr lang="sk-SK" sz="800" b="1" dirty="0">
                <a:latin typeface="+mn-lt"/>
              </a:rPr>
              <a:t>maximum</a:t>
            </a:r>
            <a:r>
              <a:rPr lang="sk-SK" sz="800" dirty="0">
                <a:latin typeface="+mn-lt"/>
              </a:rPr>
              <a:t> zrážok sa vyskytuje </a:t>
            </a:r>
            <a:r>
              <a:rPr lang="sk-SK" sz="800" b="1" dirty="0">
                <a:latin typeface="+mn-lt"/>
              </a:rPr>
              <a:t>na jeseň a v zime</a:t>
            </a:r>
            <a:r>
              <a:rPr lang="sk-SK" sz="800" dirty="0">
                <a:latin typeface="+mn-lt"/>
              </a:rPr>
              <a:t>, keď sa zvýrazňuje teplotný kontrast medzi teplejším morom a chladnejšou pevninou, </a:t>
            </a:r>
            <a:r>
              <a:rPr lang="sk-SK" sz="800" b="1" dirty="0">
                <a:latin typeface="+mn-lt"/>
              </a:rPr>
              <a:t>minimum</a:t>
            </a:r>
            <a:r>
              <a:rPr lang="sk-SK" sz="800" dirty="0">
                <a:latin typeface="+mn-lt"/>
              </a:rPr>
              <a:t> je naopak </a:t>
            </a:r>
            <a:r>
              <a:rPr lang="sk-SK" sz="800" b="1" dirty="0">
                <a:latin typeface="+mn-lt"/>
              </a:rPr>
              <a:t>v lete </a:t>
            </a:r>
            <a:r>
              <a:rPr lang="sk-SK" sz="800" dirty="0">
                <a:latin typeface="+mn-lt"/>
              </a:rPr>
              <a:t>dôsledkom pôsobenia tropických anticyklón a ich posunom na sever - vyskytuje sa najmä v južnej Európe v oblasti Stredozemného mora – do 250 mm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Pevninský typ miernych šírok:</a:t>
            </a:r>
            <a:r>
              <a:rPr lang="sk-SK" sz="800" dirty="0">
                <a:latin typeface="+mn-lt"/>
              </a:rPr>
              <a:t> </a:t>
            </a:r>
            <a:r>
              <a:rPr lang="sk-SK" sz="800" b="1" dirty="0">
                <a:latin typeface="+mn-lt"/>
              </a:rPr>
              <a:t>maximum</a:t>
            </a:r>
            <a:r>
              <a:rPr lang="sk-SK" sz="800" dirty="0">
                <a:latin typeface="+mn-lt"/>
              </a:rPr>
              <a:t> atmosférických zrážok tu spadne </a:t>
            </a:r>
            <a:r>
              <a:rPr lang="sk-SK" sz="800" b="1" dirty="0">
                <a:latin typeface="+mn-lt"/>
              </a:rPr>
              <a:t>v lete</a:t>
            </a:r>
            <a:r>
              <a:rPr lang="sk-SK" sz="800" dirty="0">
                <a:latin typeface="+mn-lt"/>
              </a:rPr>
              <a:t>, kedy je pri vyššej teplote aj vyšší výpar a tvorí sa </a:t>
            </a:r>
            <a:r>
              <a:rPr lang="sk-SK" sz="800" dirty="0" err="1">
                <a:latin typeface="+mn-lt"/>
              </a:rPr>
              <a:t>konvektívna</a:t>
            </a:r>
            <a:r>
              <a:rPr lang="sk-SK" sz="800" dirty="0">
                <a:latin typeface="+mn-lt"/>
              </a:rPr>
              <a:t> oblačnosť, </a:t>
            </a:r>
            <a:r>
              <a:rPr lang="sk-SK" sz="800" b="1" dirty="0">
                <a:latin typeface="+mn-lt"/>
              </a:rPr>
              <a:t>minimum</a:t>
            </a:r>
            <a:r>
              <a:rPr lang="sk-SK" sz="800" dirty="0">
                <a:latin typeface="+mn-lt"/>
              </a:rPr>
              <a:t> spadne </a:t>
            </a:r>
            <a:r>
              <a:rPr lang="sk-SK" sz="800" b="1" dirty="0">
                <a:latin typeface="+mn-lt"/>
              </a:rPr>
              <a:t>v zimnom </a:t>
            </a:r>
            <a:r>
              <a:rPr lang="sk-SK" sz="800" dirty="0">
                <a:latin typeface="+mn-lt"/>
              </a:rPr>
              <a:t>období, kedy mohutné anticyklóny blokujú prísun teplejšieho a vlhkejšieho vzduchu z oceánu - vyskytuje sa v centrálnych častiach kontinentov, na Slovensku spadne viac atmosférických zrážok v letnom polroku – 300 – 1000 mm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Morský typ miernych šírok:</a:t>
            </a:r>
            <a:r>
              <a:rPr lang="sk-SK" sz="800" dirty="0">
                <a:latin typeface="+mn-lt"/>
              </a:rPr>
              <a:t> </a:t>
            </a:r>
            <a:r>
              <a:rPr lang="sk-SK" sz="800" b="1" dirty="0">
                <a:latin typeface="+mn-lt"/>
              </a:rPr>
              <a:t>maximálne</a:t>
            </a:r>
            <a:r>
              <a:rPr lang="sk-SK" sz="800" dirty="0">
                <a:latin typeface="+mn-lt"/>
              </a:rPr>
              <a:t> úhrny sú tu </a:t>
            </a:r>
            <a:r>
              <a:rPr lang="sk-SK" sz="800" b="1" dirty="0">
                <a:latin typeface="+mn-lt"/>
              </a:rPr>
              <a:t>v zimnom období </a:t>
            </a:r>
            <a:r>
              <a:rPr lang="sk-SK" sz="800" dirty="0">
                <a:latin typeface="+mn-lt"/>
              </a:rPr>
              <a:t>pri zvýšenej intenzite </a:t>
            </a:r>
            <a:r>
              <a:rPr lang="sk-SK" sz="800" dirty="0" err="1">
                <a:latin typeface="+mn-lt"/>
              </a:rPr>
              <a:t>cyklonálnej</a:t>
            </a:r>
            <a:r>
              <a:rPr lang="sk-SK" sz="800" dirty="0">
                <a:latin typeface="+mn-lt"/>
              </a:rPr>
              <a:t> činnosti - vyskytuje sa v pobrežných oblastiach a nad oceánmi – 500 až 1000 mm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 err="1">
                <a:latin typeface="+mn-lt"/>
              </a:rPr>
              <a:t>Monzúnový</a:t>
            </a:r>
            <a:r>
              <a:rPr lang="sk-SK" sz="800" b="1" dirty="0">
                <a:latin typeface="+mn-lt"/>
              </a:rPr>
              <a:t> typ miernych šírok</a:t>
            </a:r>
            <a:r>
              <a:rPr lang="sk-SK" sz="800" dirty="0">
                <a:latin typeface="+mn-lt"/>
              </a:rPr>
              <a:t>: podobný pevninskému typu, s </a:t>
            </a:r>
            <a:r>
              <a:rPr lang="sk-SK" sz="800" b="1" dirty="0">
                <a:latin typeface="+mn-lt"/>
              </a:rPr>
              <a:t>maximom v lete</a:t>
            </a:r>
            <a:r>
              <a:rPr lang="sk-SK" sz="800" dirty="0">
                <a:latin typeface="+mn-lt"/>
              </a:rPr>
              <a:t>, ale rozdiel medzi zimným a letným úhrnom je výraznejší - nachádza sa v oblasti východnej Ázie –  1500 mm</a:t>
            </a:r>
          </a:p>
          <a:p>
            <a:pPr lvl="1">
              <a:spcBef>
                <a:spcPts val="1200"/>
              </a:spcBef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Arktický a antarktický typ:</a:t>
            </a:r>
            <a:r>
              <a:rPr lang="sk-SK" sz="800" dirty="0">
                <a:latin typeface="+mn-lt"/>
              </a:rPr>
              <a:t> </a:t>
            </a:r>
            <a:r>
              <a:rPr lang="sk-SK" sz="800" b="1" dirty="0">
                <a:latin typeface="+mn-lt"/>
              </a:rPr>
              <a:t>viac</a:t>
            </a:r>
            <a:r>
              <a:rPr lang="sk-SK" sz="800" dirty="0">
                <a:latin typeface="+mn-lt"/>
              </a:rPr>
              <a:t> atmosférických zrážok spadne v čase najväčšieho výparu, </a:t>
            </a:r>
            <a:r>
              <a:rPr lang="sk-SK" sz="800" dirty="0" err="1">
                <a:latin typeface="+mn-lt"/>
              </a:rPr>
              <a:t>t.j</a:t>
            </a:r>
            <a:r>
              <a:rPr lang="sk-SK" sz="800" dirty="0">
                <a:latin typeface="+mn-lt"/>
              </a:rPr>
              <a:t>. </a:t>
            </a:r>
            <a:r>
              <a:rPr lang="sk-SK" sz="800" b="1" dirty="0">
                <a:latin typeface="+mn-lt"/>
              </a:rPr>
              <a:t>v lete </a:t>
            </a:r>
            <a:r>
              <a:rPr lang="sk-SK" sz="800" dirty="0">
                <a:latin typeface="+mn-lt"/>
              </a:rPr>
              <a:t>- všeobecne viac zrážok spadne v Arktíde než v Antarktíde – </a:t>
            </a:r>
            <a:r>
              <a:rPr lang="pt-BR" sz="800" dirty="0">
                <a:latin typeface="+mn-lt"/>
              </a:rPr>
              <a:t>zrá</a:t>
            </a:r>
            <a:r>
              <a:rPr lang="sk-SK" sz="800" dirty="0">
                <a:latin typeface="+mn-lt"/>
              </a:rPr>
              <a:t>ž</a:t>
            </a:r>
            <a:r>
              <a:rPr lang="pt-BR" sz="800" dirty="0">
                <a:latin typeface="+mn-lt"/>
              </a:rPr>
              <a:t>ky malé</a:t>
            </a:r>
            <a:r>
              <a:rPr lang="sk-SK" sz="800" dirty="0">
                <a:latin typeface="+mn-lt"/>
              </a:rPr>
              <a:t>,</a:t>
            </a:r>
            <a:r>
              <a:rPr lang="pt-BR" sz="800" dirty="0">
                <a:latin typeface="+mn-lt"/>
              </a:rPr>
              <a:t> neprevyšujú 200 mm</a:t>
            </a:r>
            <a:endParaRPr lang="sk-SK" sz="800" dirty="0">
              <a:latin typeface="+mn-lt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DA9EA671-EA46-8D6A-07CA-46C900BD0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783" y="0"/>
            <a:ext cx="4585217" cy="3163184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F41DE7AE-8CD1-42EC-E395-3B7C72820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669" y="3163184"/>
            <a:ext cx="3933444" cy="3113821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0AEC1C20-BEC3-CB54-07EA-93B8B21F4D4A}"/>
              </a:ext>
            </a:extLst>
          </p:cNvPr>
          <p:cNvSpPr txBox="1"/>
          <p:nvPr/>
        </p:nvSpPr>
        <p:spPr>
          <a:xfrm>
            <a:off x="7870794" y="6242630"/>
            <a:ext cx="42593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k-SK" sz="800" b="0" i="0" u="none" strike="noStrike" baseline="0" dirty="0" err="1"/>
              <a:t>Monzúnový</a:t>
            </a:r>
            <a:r>
              <a:rPr lang="sk-SK" sz="800" b="0" i="0" u="none" strike="noStrike" baseline="0" dirty="0"/>
              <a:t> typ chodu zrážok: (</a:t>
            </a:r>
            <a:r>
              <a:rPr lang="sk-SK" sz="800" b="1" i="0" u="none" strike="noStrike" baseline="0" dirty="0"/>
              <a:t>a</a:t>
            </a:r>
            <a:r>
              <a:rPr lang="sk-SK" sz="800" b="0" i="0" u="none" strike="noStrike" baseline="0" dirty="0"/>
              <a:t>) December – severovýchodný vietor je suchý, zrážky nevypadávajú, (</a:t>
            </a:r>
            <a:r>
              <a:rPr lang="sk-SK" sz="800" b="1" i="0" u="none" strike="noStrike" baseline="0" dirty="0"/>
              <a:t>b</a:t>
            </a:r>
            <a:r>
              <a:rPr lang="sk-SK" sz="800" b="0" i="0" u="none" strike="noStrike" baseline="0" dirty="0"/>
              <a:t>) Máj - nástup letného monzúnu, </a:t>
            </a:r>
            <a:r>
              <a:rPr lang="sk-SK" sz="800" b="1" i="0" u="none" strike="noStrike" baseline="0" dirty="0"/>
              <a:t>(c) </a:t>
            </a:r>
            <a:r>
              <a:rPr lang="sk-SK" sz="800" b="0" i="0" u="none" strike="noStrike" baseline="0" dirty="0"/>
              <a:t>Júl - vrcholenie letného monzúnu, denné úhrny zrážok dosahujú aj 200 mm, (</a:t>
            </a:r>
            <a:r>
              <a:rPr lang="sk-SK" sz="800" b="1" i="0" u="none" strike="noStrike" baseline="0" dirty="0"/>
              <a:t>d</a:t>
            </a:r>
            <a:r>
              <a:rPr lang="sk-SK" sz="800" b="0" i="0" u="none" strike="noStrike" baseline="0" dirty="0"/>
              <a:t>) November – doznievanie juhozápadnej cirkulácie, nástup zimného monzúnu</a:t>
            </a:r>
            <a:endParaRPr lang="sk-SK" sz="800" dirty="0"/>
          </a:p>
        </p:txBody>
      </p:sp>
    </p:spTree>
    <p:extLst>
      <p:ext uri="{BB962C8B-B14F-4D97-AF65-F5344CB8AC3E}">
        <p14:creationId xmlns:p14="http://schemas.microsoft.com/office/powerpoint/2010/main" val="30938126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Zrážky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272424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na </a:t>
            </a:r>
            <a:r>
              <a:rPr lang="sk-SK" sz="800" b="1" dirty="0">
                <a:latin typeface="+mn-lt"/>
              </a:rPr>
              <a:t>náveterných polohách</a:t>
            </a:r>
            <a:r>
              <a:rPr lang="sk-SK" sz="800" dirty="0">
                <a:latin typeface="+mn-lt"/>
              </a:rPr>
              <a:t> pohorí sa nachádzajú oblasti s </a:t>
            </a:r>
            <a:r>
              <a:rPr lang="sk-SK" sz="800" b="1" dirty="0">
                <a:latin typeface="+mn-lt"/>
              </a:rPr>
              <a:t>maximálnym úhrnom</a:t>
            </a:r>
            <a:r>
              <a:rPr lang="sk-SK" sz="800" dirty="0">
                <a:latin typeface="+mn-lt"/>
              </a:rPr>
              <a:t> atmosférických zrážok na svete, ktoré však spadnú len počas niekoľkých mesiacov (</a:t>
            </a:r>
            <a:r>
              <a:rPr lang="sk-SK" sz="800" dirty="0" err="1">
                <a:latin typeface="+mn-lt"/>
              </a:rPr>
              <a:t>Cherrapunji</a:t>
            </a:r>
            <a:r>
              <a:rPr lang="sk-SK" sz="800" dirty="0">
                <a:latin typeface="+mn-lt"/>
              </a:rPr>
              <a:t> v Indii na náveternej strane </a:t>
            </a:r>
            <a:r>
              <a:rPr lang="sk-SK" sz="800" dirty="0" err="1">
                <a:latin typeface="+mn-lt"/>
              </a:rPr>
              <a:t>Khásijského</a:t>
            </a:r>
            <a:r>
              <a:rPr lang="sk-SK" sz="800" dirty="0">
                <a:latin typeface="+mn-lt"/>
              </a:rPr>
              <a:t> pohoria - najväčší ročný úhrn zrážok </a:t>
            </a:r>
            <a:r>
              <a:rPr lang="sk-SK" sz="800" b="1" dirty="0">
                <a:latin typeface="+mn-lt"/>
              </a:rPr>
              <a:t>26 470 </a:t>
            </a:r>
            <a:r>
              <a:rPr lang="sk-SK" sz="800" dirty="0">
                <a:latin typeface="+mn-lt"/>
              </a:rPr>
              <a:t>mm v hydrologickom roku 1860/61), naopak, púšť Atacama v Chile má už 66 rokov priemerne menej ako </a:t>
            </a:r>
            <a:r>
              <a:rPr lang="sk-SK" sz="800" b="1" dirty="0">
                <a:latin typeface="+mn-lt"/>
              </a:rPr>
              <a:t>0,8</a:t>
            </a:r>
            <a:r>
              <a:rPr lang="sk-SK" sz="800" dirty="0">
                <a:latin typeface="+mn-lt"/>
              </a:rPr>
              <a:t> mm dažďa za rok, rekordne najviac snehu 29 metrov napadlo v Mount </a:t>
            </a:r>
            <a:r>
              <a:rPr lang="sk-SK" sz="800" dirty="0" err="1">
                <a:latin typeface="+mn-lt"/>
              </a:rPr>
              <a:t>Baker</a:t>
            </a:r>
            <a:r>
              <a:rPr lang="sk-SK" sz="800" dirty="0">
                <a:latin typeface="+mn-lt"/>
              </a:rPr>
              <a:t> v USA v zime v roku 1998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na Slovensku kolíše priemerný ročný úhrn zrážok od </a:t>
            </a:r>
            <a:r>
              <a:rPr lang="sk-SK" sz="800" b="1" dirty="0">
                <a:latin typeface="+mn-lt"/>
              </a:rPr>
              <a:t>menej ako 500 mm</a:t>
            </a:r>
            <a:r>
              <a:rPr lang="sk-SK" sz="800" dirty="0">
                <a:latin typeface="+mn-lt"/>
              </a:rPr>
              <a:t> v oblasti </a:t>
            </a:r>
            <a:r>
              <a:rPr lang="sk-SK" sz="800" b="1" dirty="0">
                <a:latin typeface="+mn-lt"/>
              </a:rPr>
              <a:t>Galanty</a:t>
            </a:r>
            <a:r>
              <a:rPr lang="sk-SK" sz="800" dirty="0">
                <a:latin typeface="+mn-lt"/>
              </a:rPr>
              <a:t>, </a:t>
            </a:r>
            <a:r>
              <a:rPr lang="sk-SK" sz="800" b="1" dirty="0">
                <a:latin typeface="+mn-lt"/>
              </a:rPr>
              <a:t>Senca</a:t>
            </a:r>
            <a:r>
              <a:rPr lang="sk-SK" sz="800" dirty="0">
                <a:latin typeface="+mn-lt"/>
              </a:rPr>
              <a:t> a východnej časti Žitného ostrova do približne </a:t>
            </a:r>
            <a:r>
              <a:rPr lang="sk-SK" sz="800" b="1" dirty="0">
                <a:latin typeface="+mn-lt"/>
              </a:rPr>
              <a:t>2 000 mm vo Vysokých Tatrách </a:t>
            </a:r>
            <a:r>
              <a:rPr lang="sk-SK" sz="800" dirty="0">
                <a:latin typeface="+mn-lt"/>
              </a:rPr>
              <a:t>(Zbojnícka chata 2 130 mm)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relatívne </a:t>
            </a:r>
            <a:r>
              <a:rPr lang="sk-SK" sz="800" b="1" dirty="0">
                <a:latin typeface="+mn-lt"/>
              </a:rPr>
              <a:t>nízke úhrny </a:t>
            </a:r>
            <a:r>
              <a:rPr lang="sk-SK" sz="800" dirty="0">
                <a:latin typeface="+mn-lt"/>
              </a:rPr>
              <a:t>zrážok sú v tzv. </a:t>
            </a:r>
            <a:r>
              <a:rPr lang="sk-SK" sz="800" b="1" dirty="0">
                <a:latin typeface="+mn-lt"/>
              </a:rPr>
              <a:t>dažďovom tieni </a:t>
            </a:r>
            <a:r>
              <a:rPr lang="sk-SK" sz="800" dirty="0">
                <a:latin typeface="+mn-lt"/>
              </a:rPr>
              <a:t>pohorí, napríklad v spišských kotlinách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množstvo zrážok </a:t>
            </a:r>
            <a:r>
              <a:rPr lang="sk-SK" sz="800" dirty="0">
                <a:latin typeface="+mn-lt"/>
              </a:rPr>
              <a:t>na Slovensku vo všeobecnosti </a:t>
            </a:r>
            <a:r>
              <a:rPr lang="sk-SK" sz="800" b="1" dirty="0">
                <a:latin typeface="+mn-lt"/>
              </a:rPr>
              <a:t>s nadmorskou výškou pribúda </a:t>
            </a:r>
            <a:r>
              <a:rPr lang="sk-SK" sz="800" dirty="0">
                <a:latin typeface="+mn-lt"/>
              </a:rPr>
              <a:t>o cca 50-60 mm na 100 m výšky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pohoria na severozápade a severe Slovenska sú vo všeobecnosti bohatšie na atmosférické zrážky, než pohoria v strednej, južnej a východnej oblasti Slovenska (podmienené náveternou expozíciou voči prevládajúcemu SZ prúdeniu)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najviac zrážok </a:t>
            </a:r>
            <a:r>
              <a:rPr lang="sk-SK" sz="800" dirty="0">
                <a:latin typeface="+mn-lt"/>
              </a:rPr>
              <a:t>padne </a:t>
            </a:r>
            <a:r>
              <a:rPr lang="sk-SK" sz="800" b="1" dirty="0">
                <a:latin typeface="+mn-lt"/>
              </a:rPr>
              <a:t>v letných mesiacoch </a:t>
            </a:r>
            <a:r>
              <a:rPr lang="sk-SK" sz="800" dirty="0">
                <a:latin typeface="+mn-lt"/>
              </a:rPr>
              <a:t>(približne 40 %), na jar spadne 25 %, na jeseň 20 % </a:t>
            </a:r>
            <a:br>
              <a:rPr lang="sk-SK" sz="800" dirty="0">
                <a:latin typeface="+mn-lt"/>
              </a:rPr>
            </a:br>
            <a:r>
              <a:rPr lang="sk-SK" sz="800" dirty="0">
                <a:latin typeface="+mn-lt"/>
              </a:rPr>
              <a:t>a na zimu pripadá len 15 % zrážok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najdaždivejší mesiac býva jún alebo júl a najmenej zrážok padá v januári až marci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Podunajská nížina </a:t>
            </a:r>
            <a:r>
              <a:rPr lang="sk-SK" sz="800" dirty="0">
                <a:latin typeface="+mn-lt"/>
              </a:rPr>
              <a:t>patrí k </a:t>
            </a:r>
            <a:r>
              <a:rPr lang="sk-SK" sz="800" b="1" dirty="0">
                <a:latin typeface="+mn-lt"/>
              </a:rPr>
              <a:t>najsuchším oblastiam </a:t>
            </a:r>
            <a:r>
              <a:rPr lang="sk-SK" sz="800" dirty="0">
                <a:latin typeface="+mn-lt"/>
              </a:rPr>
              <a:t>Slovenska, sú tu najnižšie úhrny za rok a </a:t>
            </a:r>
            <a:r>
              <a:rPr lang="sk-SK" sz="800" b="1" dirty="0">
                <a:latin typeface="+mn-lt"/>
              </a:rPr>
              <a:t>vysoký potenciálny výpar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v letnom období sa na celom území Slovenska relatívne často vyskytujú búrky, pri ktorých spadne veľké množstvo zrážok, pričom </a:t>
            </a:r>
            <a:r>
              <a:rPr lang="sk-SK" sz="800" b="1" dirty="0">
                <a:latin typeface="+mn-lt"/>
              </a:rPr>
              <a:t>najväčší počet dní s búrkami </a:t>
            </a:r>
            <a:r>
              <a:rPr lang="sk-SK" sz="800" dirty="0">
                <a:latin typeface="+mn-lt"/>
              </a:rPr>
              <a:t>je </a:t>
            </a:r>
            <a:r>
              <a:rPr lang="sk-SK" sz="800" b="1" dirty="0">
                <a:latin typeface="+mn-lt"/>
              </a:rPr>
              <a:t>na horách</a:t>
            </a:r>
            <a:r>
              <a:rPr lang="sk-SK" sz="800" dirty="0">
                <a:latin typeface="+mn-lt"/>
              </a:rPr>
              <a:t>, </a:t>
            </a:r>
            <a:r>
              <a:rPr lang="sk-SK" sz="800" b="1" dirty="0">
                <a:latin typeface="+mn-lt"/>
              </a:rPr>
              <a:t>v dolinách a kotlinách</a:t>
            </a:r>
            <a:r>
              <a:rPr lang="sk-SK" sz="800" dirty="0">
                <a:latin typeface="+mn-lt"/>
              </a:rPr>
              <a:t>, kde sa v priemere vyskytne </a:t>
            </a:r>
            <a:br>
              <a:rPr lang="sk-SK" sz="800" dirty="0">
                <a:latin typeface="+mn-lt"/>
              </a:rPr>
            </a:br>
            <a:r>
              <a:rPr lang="sk-SK" sz="800" dirty="0">
                <a:latin typeface="+mn-lt"/>
              </a:rPr>
              <a:t>až </a:t>
            </a:r>
            <a:r>
              <a:rPr lang="sk-SK" sz="800" b="1" dirty="0">
                <a:latin typeface="+mn-lt"/>
              </a:rPr>
              <a:t>30-35</a:t>
            </a:r>
            <a:r>
              <a:rPr lang="sk-SK" sz="800" dirty="0">
                <a:latin typeface="+mn-lt"/>
              </a:rPr>
              <a:t> takýchto dní za rok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najväčší počet dní so snehovou pokrývkou </a:t>
            </a:r>
            <a:r>
              <a:rPr lang="sk-SK" sz="800" dirty="0">
                <a:latin typeface="+mn-lt"/>
              </a:rPr>
              <a:t>je vo vrcholových polohách </a:t>
            </a:r>
            <a:r>
              <a:rPr lang="sk-SK" sz="800" b="1" dirty="0">
                <a:latin typeface="+mn-lt"/>
              </a:rPr>
              <a:t>Vysokých Tatier</a:t>
            </a:r>
            <a:r>
              <a:rPr lang="sk-SK" sz="800" dirty="0">
                <a:latin typeface="+mn-lt"/>
              </a:rPr>
              <a:t>, aj viac ako </a:t>
            </a:r>
            <a:r>
              <a:rPr lang="sk-SK" sz="800" b="1" dirty="0">
                <a:latin typeface="+mn-lt"/>
              </a:rPr>
              <a:t>200</a:t>
            </a:r>
            <a:r>
              <a:rPr lang="sk-SK" sz="800" dirty="0">
                <a:latin typeface="+mn-lt"/>
              </a:rPr>
              <a:t> dní za rok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vo vysoko položených zatienených vysokotatranských dolinách sa snehová pokrývka udrží ojedinele aj celoročne v podobe dočasných alebo trvalých </a:t>
            </a:r>
            <a:r>
              <a:rPr lang="sk-SK" sz="800" b="1" dirty="0">
                <a:latin typeface="+mn-lt"/>
              </a:rPr>
              <a:t>snehových polí</a:t>
            </a:r>
            <a:r>
              <a:rPr lang="sk-SK" sz="800" dirty="0">
                <a:latin typeface="+mn-lt"/>
              </a:rPr>
              <a:t> (tzv. </a:t>
            </a:r>
            <a:r>
              <a:rPr lang="sk-SK" sz="800" dirty="0" err="1">
                <a:latin typeface="+mn-lt"/>
              </a:rPr>
              <a:t>snežníky</a:t>
            </a:r>
            <a:r>
              <a:rPr lang="sk-SK" sz="800" dirty="0">
                <a:latin typeface="+mn-lt"/>
              </a:rPr>
              <a:t>, firnové polia)</a:t>
            </a:r>
          </a:p>
        </p:txBody>
      </p:sp>
      <p:pic>
        <p:nvPicPr>
          <p:cNvPr id="4" name="Obrázok 3" descr="Obrázok, na ktorom je mapa&#10;&#10;Automaticky generovaný popis">
            <a:extLst>
              <a:ext uri="{FF2B5EF4-FFF2-40B4-BE49-F238E27FC236}">
                <a16:creationId xmlns:a16="http://schemas.microsoft.com/office/drawing/2014/main" id="{1B359005-63A4-B64A-1584-4EEE1EFA3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75" y="0"/>
            <a:ext cx="5659225" cy="30868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AF84A19A-5671-1FFE-7D43-BF3AFCE73628}"/>
              </a:ext>
            </a:extLst>
          </p:cNvPr>
          <p:cNvSpPr txBox="1"/>
          <p:nvPr/>
        </p:nvSpPr>
        <p:spPr>
          <a:xfrm>
            <a:off x="8334284" y="3035688"/>
            <a:ext cx="206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inch = 25.4 mm</a:t>
            </a:r>
            <a:endParaRPr lang="sk-SK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37A07F6C-78F0-81D7-8626-08EE2739B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582" y="3543388"/>
            <a:ext cx="5539409" cy="307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664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Zrážky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272424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na </a:t>
            </a:r>
            <a:r>
              <a:rPr lang="sk-SK" sz="800" b="1" dirty="0">
                <a:latin typeface="+mn-lt"/>
              </a:rPr>
              <a:t>náveterných polohách</a:t>
            </a:r>
            <a:r>
              <a:rPr lang="sk-SK" sz="800" dirty="0">
                <a:latin typeface="+mn-lt"/>
              </a:rPr>
              <a:t> pohorí sa nachádzajú oblasti s </a:t>
            </a:r>
            <a:r>
              <a:rPr lang="sk-SK" sz="800" b="1" dirty="0">
                <a:latin typeface="+mn-lt"/>
              </a:rPr>
              <a:t>maximálnym úhrnom</a:t>
            </a:r>
            <a:r>
              <a:rPr lang="sk-SK" sz="800" dirty="0">
                <a:latin typeface="+mn-lt"/>
              </a:rPr>
              <a:t> atmosférických zrážok na svete, ktoré však spadnú len počas niekoľkých mesiacov (</a:t>
            </a:r>
            <a:r>
              <a:rPr lang="sk-SK" sz="800" dirty="0" err="1">
                <a:latin typeface="+mn-lt"/>
              </a:rPr>
              <a:t>Cherrapunji</a:t>
            </a:r>
            <a:r>
              <a:rPr lang="sk-SK" sz="800" dirty="0">
                <a:latin typeface="+mn-lt"/>
              </a:rPr>
              <a:t> v Indii na náveternej strane </a:t>
            </a:r>
            <a:r>
              <a:rPr lang="sk-SK" sz="800" dirty="0" err="1">
                <a:latin typeface="+mn-lt"/>
              </a:rPr>
              <a:t>Khásijského</a:t>
            </a:r>
            <a:r>
              <a:rPr lang="sk-SK" sz="800" dirty="0">
                <a:latin typeface="+mn-lt"/>
              </a:rPr>
              <a:t> pohoria - najväčší ročný úhrn zrážok </a:t>
            </a:r>
            <a:r>
              <a:rPr lang="sk-SK" sz="800" b="1" dirty="0">
                <a:latin typeface="+mn-lt"/>
              </a:rPr>
              <a:t>26 470 </a:t>
            </a:r>
            <a:r>
              <a:rPr lang="sk-SK" sz="800" dirty="0">
                <a:latin typeface="+mn-lt"/>
              </a:rPr>
              <a:t>mm v hydrologickom roku 1860/61), naopak, púšť Atacama v Chile má už 66 rokov priemerne menej ako </a:t>
            </a:r>
            <a:r>
              <a:rPr lang="sk-SK" sz="800" b="1" dirty="0">
                <a:latin typeface="+mn-lt"/>
              </a:rPr>
              <a:t>0,8</a:t>
            </a:r>
            <a:r>
              <a:rPr lang="sk-SK" sz="800" dirty="0">
                <a:latin typeface="+mn-lt"/>
              </a:rPr>
              <a:t> mm dažďa za rok, rekordne najviac snehu 29 metrov napadlo v Mount </a:t>
            </a:r>
            <a:r>
              <a:rPr lang="sk-SK" sz="800" dirty="0" err="1">
                <a:latin typeface="+mn-lt"/>
              </a:rPr>
              <a:t>Baker</a:t>
            </a:r>
            <a:r>
              <a:rPr lang="sk-SK" sz="800" dirty="0">
                <a:latin typeface="+mn-lt"/>
              </a:rPr>
              <a:t> v USA v zime v roku 1998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na Slovensku kolíše priemerný ročný úhrn zrážok od </a:t>
            </a:r>
            <a:r>
              <a:rPr lang="sk-SK" sz="800" b="1" dirty="0">
                <a:latin typeface="+mn-lt"/>
              </a:rPr>
              <a:t>menej ako 500 mm</a:t>
            </a:r>
            <a:r>
              <a:rPr lang="sk-SK" sz="800" dirty="0">
                <a:latin typeface="+mn-lt"/>
              </a:rPr>
              <a:t> v oblasti </a:t>
            </a:r>
            <a:r>
              <a:rPr lang="sk-SK" sz="800" b="1" dirty="0">
                <a:latin typeface="+mn-lt"/>
              </a:rPr>
              <a:t>Galanty</a:t>
            </a:r>
            <a:r>
              <a:rPr lang="sk-SK" sz="800" dirty="0">
                <a:latin typeface="+mn-lt"/>
              </a:rPr>
              <a:t>, </a:t>
            </a:r>
            <a:r>
              <a:rPr lang="sk-SK" sz="800" b="1" dirty="0">
                <a:latin typeface="+mn-lt"/>
              </a:rPr>
              <a:t>Senca</a:t>
            </a:r>
            <a:r>
              <a:rPr lang="sk-SK" sz="800" dirty="0">
                <a:latin typeface="+mn-lt"/>
              </a:rPr>
              <a:t> a východnej časti Žitného ostrova do približne </a:t>
            </a:r>
            <a:r>
              <a:rPr lang="sk-SK" sz="800" b="1" dirty="0">
                <a:latin typeface="+mn-lt"/>
              </a:rPr>
              <a:t>2 000 mm vo Vysokých Tatrách </a:t>
            </a:r>
            <a:r>
              <a:rPr lang="sk-SK" sz="800" dirty="0">
                <a:latin typeface="+mn-lt"/>
              </a:rPr>
              <a:t>(Zbojnícka chata 2 130 mm)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relatívne </a:t>
            </a:r>
            <a:r>
              <a:rPr lang="sk-SK" sz="800" b="1" dirty="0">
                <a:latin typeface="+mn-lt"/>
              </a:rPr>
              <a:t>nízke úhrny </a:t>
            </a:r>
            <a:r>
              <a:rPr lang="sk-SK" sz="800" dirty="0">
                <a:latin typeface="+mn-lt"/>
              </a:rPr>
              <a:t>zrážok sú v tzv. </a:t>
            </a:r>
            <a:r>
              <a:rPr lang="sk-SK" sz="800" b="1" dirty="0">
                <a:latin typeface="+mn-lt"/>
              </a:rPr>
              <a:t>dažďovom tieni </a:t>
            </a:r>
            <a:r>
              <a:rPr lang="sk-SK" sz="800" dirty="0">
                <a:latin typeface="+mn-lt"/>
              </a:rPr>
              <a:t>pohorí, napríklad v spišských kotlinách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množstvo zrážok </a:t>
            </a:r>
            <a:r>
              <a:rPr lang="sk-SK" sz="800" dirty="0">
                <a:latin typeface="+mn-lt"/>
              </a:rPr>
              <a:t>na Slovensku vo všeobecnosti </a:t>
            </a:r>
            <a:r>
              <a:rPr lang="sk-SK" sz="800" b="1" dirty="0">
                <a:latin typeface="+mn-lt"/>
              </a:rPr>
              <a:t>s nadmorskou výškou pribúda </a:t>
            </a:r>
            <a:r>
              <a:rPr lang="sk-SK" sz="800" dirty="0">
                <a:latin typeface="+mn-lt"/>
              </a:rPr>
              <a:t>o cca 50-60 mm na 100 m výšky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pohoria na severozápade a severe Slovenska sú vo všeobecnosti bohatšie na atmosférické zrážky, než pohoria v strednej, južnej a východnej oblasti Slovenska (podmienené náveternou expozíciou voči prevládajúcemu SZ prúdeniu)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najviac zrážok </a:t>
            </a:r>
            <a:r>
              <a:rPr lang="sk-SK" sz="800" dirty="0">
                <a:latin typeface="+mn-lt"/>
              </a:rPr>
              <a:t>padne </a:t>
            </a:r>
            <a:r>
              <a:rPr lang="sk-SK" sz="800" b="1" dirty="0">
                <a:latin typeface="+mn-lt"/>
              </a:rPr>
              <a:t>v letných mesiacoch </a:t>
            </a:r>
            <a:r>
              <a:rPr lang="sk-SK" sz="800" dirty="0">
                <a:latin typeface="+mn-lt"/>
              </a:rPr>
              <a:t>(približne 40 %), na jar spadne 25 %, na jeseň 20 % </a:t>
            </a:r>
            <a:br>
              <a:rPr lang="sk-SK" sz="800" dirty="0">
                <a:latin typeface="+mn-lt"/>
              </a:rPr>
            </a:br>
            <a:r>
              <a:rPr lang="sk-SK" sz="800" dirty="0">
                <a:latin typeface="+mn-lt"/>
              </a:rPr>
              <a:t>a na zimu pripadá len 15 % zrážok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najdaždivejší mesiac býva jún alebo júl a najmenej zrážok padá v januári až marci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Podunajská nížina </a:t>
            </a:r>
            <a:r>
              <a:rPr lang="sk-SK" sz="800" dirty="0">
                <a:latin typeface="+mn-lt"/>
              </a:rPr>
              <a:t>patrí k </a:t>
            </a:r>
            <a:r>
              <a:rPr lang="sk-SK" sz="800" b="1" dirty="0">
                <a:latin typeface="+mn-lt"/>
              </a:rPr>
              <a:t>najsuchším oblastiam </a:t>
            </a:r>
            <a:r>
              <a:rPr lang="sk-SK" sz="800" dirty="0">
                <a:latin typeface="+mn-lt"/>
              </a:rPr>
              <a:t>Slovenska, sú tu najnižšie úhrny za rok a </a:t>
            </a:r>
            <a:r>
              <a:rPr lang="sk-SK" sz="800" b="1" dirty="0">
                <a:latin typeface="+mn-lt"/>
              </a:rPr>
              <a:t>vysoký potenciálny výpar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v letnom období sa na celom území Slovenska relatívne často vyskytujú búrky, pri ktorých spadne veľké množstvo zrážok, pričom </a:t>
            </a:r>
            <a:r>
              <a:rPr lang="sk-SK" sz="800" b="1" dirty="0">
                <a:latin typeface="+mn-lt"/>
              </a:rPr>
              <a:t>najväčší počet dní s búrkami </a:t>
            </a:r>
            <a:r>
              <a:rPr lang="sk-SK" sz="800" dirty="0">
                <a:latin typeface="+mn-lt"/>
              </a:rPr>
              <a:t>je </a:t>
            </a:r>
            <a:r>
              <a:rPr lang="sk-SK" sz="800" b="1" dirty="0">
                <a:latin typeface="+mn-lt"/>
              </a:rPr>
              <a:t>na horách</a:t>
            </a:r>
            <a:r>
              <a:rPr lang="sk-SK" sz="800" dirty="0">
                <a:latin typeface="+mn-lt"/>
              </a:rPr>
              <a:t>, </a:t>
            </a:r>
            <a:r>
              <a:rPr lang="sk-SK" sz="800" b="1" dirty="0">
                <a:latin typeface="+mn-lt"/>
              </a:rPr>
              <a:t>v dolinách a kotlinách</a:t>
            </a:r>
            <a:r>
              <a:rPr lang="sk-SK" sz="800" dirty="0">
                <a:latin typeface="+mn-lt"/>
              </a:rPr>
              <a:t>, kde sa v priemere vyskytne </a:t>
            </a:r>
            <a:br>
              <a:rPr lang="sk-SK" sz="800" dirty="0">
                <a:latin typeface="+mn-lt"/>
              </a:rPr>
            </a:br>
            <a:r>
              <a:rPr lang="sk-SK" sz="800" dirty="0">
                <a:latin typeface="+mn-lt"/>
              </a:rPr>
              <a:t>až </a:t>
            </a:r>
            <a:r>
              <a:rPr lang="sk-SK" sz="800" b="1" dirty="0">
                <a:latin typeface="+mn-lt"/>
              </a:rPr>
              <a:t>30-35</a:t>
            </a:r>
            <a:r>
              <a:rPr lang="sk-SK" sz="800" dirty="0">
                <a:latin typeface="+mn-lt"/>
              </a:rPr>
              <a:t> takýchto dní za rok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b="1" dirty="0">
                <a:latin typeface="+mn-lt"/>
              </a:rPr>
              <a:t>najväčší počet dní so snehovou pokrývkou </a:t>
            </a:r>
            <a:r>
              <a:rPr lang="sk-SK" sz="800" dirty="0">
                <a:latin typeface="+mn-lt"/>
              </a:rPr>
              <a:t>je vo vrcholových polohách </a:t>
            </a:r>
            <a:r>
              <a:rPr lang="sk-SK" sz="800" b="1" dirty="0">
                <a:latin typeface="+mn-lt"/>
              </a:rPr>
              <a:t>Vysokých Tatier</a:t>
            </a:r>
            <a:r>
              <a:rPr lang="sk-SK" sz="800" dirty="0">
                <a:latin typeface="+mn-lt"/>
              </a:rPr>
              <a:t>, aj viac ako </a:t>
            </a:r>
            <a:r>
              <a:rPr lang="sk-SK" sz="800" b="1" dirty="0">
                <a:latin typeface="+mn-lt"/>
              </a:rPr>
              <a:t>200</a:t>
            </a:r>
            <a:r>
              <a:rPr lang="sk-SK" sz="800" dirty="0">
                <a:latin typeface="+mn-lt"/>
              </a:rPr>
              <a:t> dní za rok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vo vysoko položených zatienených vysokotatranských dolinách sa snehová pokrývka udrží ojedinele aj celoročne v podobe dočasných alebo trvalých </a:t>
            </a:r>
            <a:r>
              <a:rPr lang="sk-SK" sz="800" b="1" dirty="0">
                <a:latin typeface="+mn-lt"/>
              </a:rPr>
              <a:t>snehových polí</a:t>
            </a:r>
            <a:r>
              <a:rPr lang="sk-SK" sz="800" dirty="0">
                <a:latin typeface="+mn-lt"/>
              </a:rPr>
              <a:t> (tzv. </a:t>
            </a:r>
            <a:r>
              <a:rPr lang="sk-SK" sz="800" dirty="0" err="1">
                <a:latin typeface="+mn-lt"/>
              </a:rPr>
              <a:t>snežníky</a:t>
            </a:r>
            <a:r>
              <a:rPr lang="sk-SK" sz="800" dirty="0">
                <a:latin typeface="+mn-lt"/>
              </a:rPr>
              <a:t>, firnové polia)</a:t>
            </a:r>
          </a:p>
        </p:txBody>
      </p:sp>
      <p:pic>
        <p:nvPicPr>
          <p:cNvPr id="8" name="Obrázok 7" descr="Obrázok, na ktorom je mapa&#10;&#10;Automaticky generovaný popis">
            <a:hlinkClick r:id="rId2"/>
            <a:extLst>
              <a:ext uri="{FF2B5EF4-FFF2-40B4-BE49-F238E27FC236}">
                <a16:creationId xmlns:a16="http://schemas.microsoft.com/office/drawing/2014/main" id="{19E09E1C-2A17-E0F1-6754-524BF2053D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938129" y="3405020"/>
            <a:ext cx="4854804" cy="3452980"/>
          </a:xfrm>
          <a:prstGeom prst="rect">
            <a:avLst/>
          </a:prstGeom>
        </p:spPr>
      </p:pic>
      <p:pic>
        <p:nvPicPr>
          <p:cNvPr id="4" name="Obrázok 3" descr="Obrázok, na ktorom je mapa&#10;&#10;Automaticky generovaný popis">
            <a:extLst>
              <a:ext uri="{FF2B5EF4-FFF2-40B4-BE49-F238E27FC236}">
                <a16:creationId xmlns:a16="http://schemas.microsoft.com/office/drawing/2014/main" id="{1B359005-63A4-B64A-1584-4EEE1EFA3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75" y="0"/>
            <a:ext cx="5659225" cy="308685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AF84A19A-5671-1FFE-7D43-BF3AFCE73628}"/>
              </a:ext>
            </a:extLst>
          </p:cNvPr>
          <p:cNvSpPr txBox="1"/>
          <p:nvPr/>
        </p:nvSpPr>
        <p:spPr>
          <a:xfrm>
            <a:off x="8334284" y="3035688"/>
            <a:ext cx="206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inch = 25.4 mm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33169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Elektrické javy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47532"/>
            <a:ext cx="6067562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>
                <a:latin typeface="+mn-lt"/>
              </a:rPr>
              <a:t>Blesk - silný elektrostatický výboj sprevádzaný svetelným efektom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>
                <a:latin typeface="+mn-lt"/>
              </a:rPr>
              <a:t>Typy výbojov, blesky: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Čiarový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Rozvetvený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Perlový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Plošný (blýskavica)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Guľový (potvrdený 2012)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Eliášov oheň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Červení škriatkovia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548E3946-2F71-CCBC-69C0-211FA795DBD6}"/>
              </a:ext>
            </a:extLst>
          </p:cNvPr>
          <p:cNvSpPr txBox="1"/>
          <p:nvPr/>
        </p:nvSpPr>
        <p:spPr>
          <a:xfrm>
            <a:off x="3182468" y="6475649"/>
            <a:ext cx="2874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Eliášov oheň (Budapešť)</a:t>
            </a:r>
          </a:p>
        </p:txBody>
      </p:sp>
      <p:pic>
        <p:nvPicPr>
          <p:cNvPr id="5" name="Obrázok 4" descr="Obrázok, na ktorom je text, snímka obrazovky&#10;&#10;Automaticky generovaný popis">
            <a:extLst>
              <a:ext uri="{FF2B5EF4-FFF2-40B4-BE49-F238E27FC236}">
                <a16:creationId xmlns:a16="http://schemas.microsoft.com/office/drawing/2014/main" id="{52E4A487-B76A-4F1E-48DD-D1643E9CF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635" y="0"/>
            <a:ext cx="5274365" cy="3955774"/>
          </a:xfrm>
          <a:prstGeom prst="rect">
            <a:avLst/>
          </a:prstGeom>
        </p:spPr>
      </p:pic>
      <p:pic>
        <p:nvPicPr>
          <p:cNvPr id="14" name="Obrázok 13" descr="Obrázok, na ktorom je blesky, nebo, hrom, búrka s hromami a bleskami&#10;&#10;Automaticky generovaný popis">
            <a:extLst>
              <a:ext uri="{FF2B5EF4-FFF2-40B4-BE49-F238E27FC236}">
                <a16:creationId xmlns:a16="http://schemas.microsoft.com/office/drawing/2014/main" id="{2A733BC8-F002-6EA2-4B3F-6F0EC8CF3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3" y="5141785"/>
            <a:ext cx="3312689" cy="1703196"/>
          </a:xfrm>
          <a:prstGeom prst="rect">
            <a:avLst/>
          </a:prstGeom>
        </p:spPr>
      </p:pic>
      <p:pic>
        <p:nvPicPr>
          <p:cNvPr id="18" name="Obrázok 17" descr="Obrázok, na ktorom je blesky, oblak, hrom, búrka s hromami a bleskami&#10;&#10;Automaticky generovaný popis">
            <a:extLst>
              <a:ext uri="{FF2B5EF4-FFF2-40B4-BE49-F238E27FC236}">
                <a16:creationId xmlns:a16="http://schemas.microsoft.com/office/drawing/2014/main" id="{4B8035D9-A9EE-4CDF-27EF-E5910CC6E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612" y="3955774"/>
            <a:ext cx="5238222" cy="2889206"/>
          </a:xfrm>
          <a:prstGeom prst="rect">
            <a:avLst/>
          </a:prstGeom>
        </p:spPr>
      </p:pic>
      <p:pic>
        <p:nvPicPr>
          <p:cNvPr id="20" name="Obrázok 19" descr="Obrázok, na ktorom je exteriér, noc, nebo, svetlo&#10;&#10;Automaticky generovaný popis">
            <a:extLst>
              <a:ext uri="{FF2B5EF4-FFF2-40B4-BE49-F238E27FC236}">
                <a16:creationId xmlns:a16="http://schemas.microsoft.com/office/drawing/2014/main" id="{1E00BB2E-5DCE-F261-6703-AADDAC02D0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" y="5141785"/>
            <a:ext cx="1362556" cy="1703195"/>
          </a:xfrm>
          <a:prstGeom prst="rect">
            <a:avLst/>
          </a:prstGeom>
        </p:spPr>
      </p:pic>
      <p:pic>
        <p:nvPicPr>
          <p:cNvPr id="16" name="Obrázok 15" descr="Obrázok, na ktorom je príroda, exteriér, oblaky, Cumulus&#10;&#10;Automaticky generovaný popis">
            <a:extLst>
              <a:ext uri="{FF2B5EF4-FFF2-40B4-BE49-F238E27FC236}">
                <a16:creationId xmlns:a16="http://schemas.microsoft.com/office/drawing/2014/main" id="{DABF7D58-FC99-59F7-94D3-D2355B9A7A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156" y="3948532"/>
            <a:ext cx="4379843" cy="2909467"/>
          </a:xfrm>
          <a:prstGeom prst="rect">
            <a:avLst/>
          </a:prstGeom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4205B87B-5A94-DED9-DF56-0D980592D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73" y="1556712"/>
            <a:ext cx="3235279" cy="229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0012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vonkajší vesmír, vesmír, nebo, oblak&#10;&#10;Automaticky generovaný popis">
            <a:extLst>
              <a:ext uri="{FF2B5EF4-FFF2-40B4-BE49-F238E27FC236}">
                <a16:creationId xmlns:a16="http://schemas.microsoft.com/office/drawing/2014/main" id="{AC6EB338-93DD-02EC-46A8-6C688F92B8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1" b="11571"/>
          <a:stretch/>
        </p:blipFill>
        <p:spPr>
          <a:xfrm>
            <a:off x="3922801" y="1929993"/>
            <a:ext cx="3549955" cy="203754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Elektrické javy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947532"/>
            <a:ext cx="6739893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>
                <a:latin typeface="+mn-lt"/>
              </a:rPr>
              <a:t>Oblasť Maracaiba – 200 až 260 bleskov na 1km</a:t>
            </a:r>
            <a:r>
              <a:rPr lang="sk-SK" sz="1600" baseline="30000" dirty="0">
                <a:latin typeface="+mn-lt"/>
              </a:rPr>
              <a:t>2</a:t>
            </a:r>
            <a:r>
              <a:rPr lang="sk-SK" sz="1600" dirty="0">
                <a:latin typeface="+mn-lt"/>
              </a:rPr>
              <a:t> ročne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>
                <a:latin typeface="+mn-lt"/>
              </a:rPr>
              <a:t>India – ročne cca 25 mil. bleskov – ročne niekoľko tisíc mŕtvych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600" dirty="0">
                <a:latin typeface="+mn-lt"/>
              </a:rPr>
              <a:t>Typy výbojov, blesky: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Čiarový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Rozvetvený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Perlový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Plošný (blýskavica)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Guľový (potvrdený 2012)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Eliášov oheň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Červení škriatkovia</a:t>
            </a:r>
          </a:p>
        </p:txBody>
      </p:sp>
      <p:pic>
        <p:nvPicPr>
          <p:cNvPr id="11" name="Obrázok 10" descr="Obrázok, na ktorom je text, nočná obloha&#10;&#10;Automaticky generovaný popis">
            <a:extLst>
              <a:ext uri="{FF2B5EF4-FFF2-40B4-BE49-F238E27FC236}">
                <a16:creationId xmlns:a16="http://schemas.microsoft.com/office/drawing/2014/main" id="{1F91EE65-C6F7-E9BA-6196-41DD77189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250" y="3949227"/>
            <a:ext cx="5177058" cy="2912095"/>
          </a:xfrm>
          <a:prstGeom prst="rect">
            <a:avLst/>
          </a:prstGeom>
        </p:spPr>
      </p:pic>
      <p:pic>
        <p:nvPicPr>
          <p:cNvPr id="6" name="Obrázok 5" descr="Obrázok, na ktorom je nebo, exteriér, hviezda, hora&#10;&#10;Automaticky generovaný popis">
            <a:extLst>
              <a:ext uri="{FF2B5EF4-FFF2-40B4-BE49-F238E27FC236}">
                <a16:creationId xmlns:a16="http://schemas.microsoft.com/office/drawing/2014/main" id="{A866289D-CF95-5F5F-5EAF-D99949736C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99"/>
          <a:stretch/>
        </p:blipFill>
        <p:spPr>
          <a:xfrm>
            <a:off x="8286307" y="3942681"/>
            <a:ext cx="3905693" cy="2915319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04BAABD1-D43E-DE0C-65FB-74F22C5B7810}"/>
              </a:ext>
            </a:extLst>
          </p:cNvPr>
          <p:cNvSpPr txBox="1"/>
          <p:nvPr/>
        </p:nvSpPr>
        <p:spPr>
          <a:xfrm>
            <a:off x="9572372" y="6488668"/>
            <a:ext cx="261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Červení škriatkovi (BB)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548E3946-2F71-CCBC-69C0-211FA795DBD6}"/>
              </a:ext>
            </a:extLst>
          </p:cNvPr>
          <p:cNvSpPr txBox="1"/>
          <p:nvPr/>
        </p:nvSpPr>
        <p:spPr>
          <a:xfrm>
            <a:off x="3182468" y="6475649"/>
            <a:ext cx="2874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Eliášov oheň (Budapešť)</a:t>
            </a:r>
          </a:p>
        </p:txBody>
      </p:sp>
      <p:pic>
        <p:nvPicPr>
          <p:cNvPr id="12" name="First recorded scientific video of Ball Lightning">
            <a:hlinkClick r:id="" action="ppaction://media"/>
            <a:extLst>
              <a:ext uri="{FF2B5EF4-FFF2-40B4-BE49-F238E27FC236}">
                <a16:creationId xmlns:a16="http://schemas.microsoft.com/office/drawing/2014/main" id="{406889E1-5C5C-2534-FDE1-CF857799CF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4474" y="5186001"/>
            <a:ext cx="2229333" cy="1671999"/>
          </a:xfrm>
          <a:prstGeom prst="rect">
            <a:avLst/>
          </a:prstGeom>
        </p:spPr>
      </p:pic>
      <p:pic>
        <p:nvPicPr>
          <p:cNvPr id="9" name="Obrázok 8" descr="Obrázok, na ktorom je text, snímka obrazovky&#10;&#10;Automaticky generovaný popis">
            <a:extLst>
              <a:ext uri="{FF2B5EF4-FFF2-40B4-BE49-F238E27FC236}">
                <a16:creationId xmlns:a16="http://schemas.microsoft.com/office/drawing/2014/main" id="{E871B93E-1735-8D48-3271-82903E41E2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747" y="1802297"/>
            <a:ext cx="3818253" cy="2146930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FF070BE2-715E-6C8F-509C-29D0FC371659}"/>
              </a:ext>
            </a:extLst>
          </p:cNvPr>
          <p:cNvSpPr txBox="1"/>
          <p:nvPr/>
        </p:nvSpPr>
        <p:spPr>
          <a:xfrm>
            <a:off x="561466" y="6490446"/>
            <a:ext cx="2367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Guľový blesk (Čína)</a:t>
            </a:r>
          </a:p>
        </p:txBody>
      </p:sp>
      <p:pic>
        <p:nvPicPr>
          <p:cNvPr id="15" name="Obrázok 14" descr="Obrázok, na ktorom je text, snímka obrazovky, diagram, čierno-biela&#10;&#10;Automaticky generovaný popis">
            <a:extLst>
              <a:ext uri="{FF2B5EF4-FFF2-40B4-BE49-F238E27FC236}">
                <a16:creationId xmlns:a16="http://schemas.microsoft.com/office/drawing/2014/main" id="{AF22D65F-79CF-9AB7-FAC8-59B7123DEE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747" y="255"/>
            <a:ext cx="3818254" cy="181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8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Optické javy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2" y="1060764"/>
            <a:ext cx="5690647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>
                <a:latin typeface="+mn-lt"/>
              </a:rPr>
              <a:t>Súmrak a svitanie </a:t>
            </a:r>
            <a:r>
              <a:rPr lang="sk-SK" sz="1400" dirty="0">
                <a:latin typeface="+mn-lt"/>
              </a:rPr>
              <a:t>- svetlo produkované rozptylom slnečného svetla vo vyšších vrstvách atmosféry, keď je slnko pod obzorom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>
                <a:latin typeface="+mn-lt"/>
              </a:rPr>
              <a:t>Dúha</a:t>
            </a:r>
            <a:r>
              <a:rPr lang="sk-SK" sz="1400" dirty="0">
                <a:latin typeface="+mn-lt"/>
              </a:rPr>
              <a:t> - Vznik dúhy je spôsobený disperziou slnečného svetla prechádzajúceho kvapkou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400" b="1" dirty="0">
                <a:latin typeface="+mn-lt"/>
              </a:rPr>
              <a:t>Halové javy </a:t>
            </a:r>
            <a:r>
              <a:rPr lang="sk-SK" sz="1400" dirty="0">
                <a:latin typeface="+mn-lt"/>
              </a:rPr>
              <a:t>- optický úkaz, ktorý vzniká odrazom či priechodom slnečných alebo mesačných lúčov drobnými ľadovými kryštálmi v atmosfére (</a:t>
            </a:r>
            <a:r>
              <a:rPr lang="sk-SK" sz="1400" b="1" dirty="0">
                <a:latin typeface="+mn-lt"/>
              </a:rPr>
              <a:t>najčastejšie</a:t>
            </a:r>
            <a:r>
              <a:rPr lang="sk-SK" sz="1400" dirty="0">
                <a:latin typeface="+mn-lt"/>
              </a:rPr>
              <a:t>, ak oblohu z väčšej časti pokrývajú oblaky typu </a:t>
            </a:r>
            <a:r>
              <a:rPr lang="sk-SK" sz="1400" b="1" dirty="0" err="1">
                <a:latin typeface="+mn-lt"/>
              </a:rPr>
              <a:t>cirrostratus</a:t>
            </a:r>
            <a:r>
              <a:rPr lang="sk-SK" sz="1400" dirty="0">
                <a:latin typeface="+mn-lt"/>
              </a:rPr>
              <a:t>)</a:t>
            </a:r>
            <a:endParaRPr lang="sk-SK" sz="1100" dirty="0">
              <a:latin typeface="+mn-lt"/>
            </a:endParaRPr>
          </a:p>
        </p:txBody>
      </p:sp>
      <p:pic>
        <p:nvPicPr>
          <p:cNvPr id="5" name="Obrázok 4" descr="Obrázok, na ktorom je text, príroda, oblak, nočná obloha&#10;&#10;Automaticky generovaný popis">
            <a:extLst>
              <a:ext uri="{FF2B5EF4-FFF2-40B4-BE49-F238E27FC236}">
                <a16:creationId xmlns:a16="http://schemas.microsoft.com/office/drawing/2014/main" id="{6F4399CA-3CF3-417F-CF8B-14A02A56A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99" y="4431042"/>
            <a:ext cx="3322152" cy="2195999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30739674-8123-1937-D18F-45631DE1F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1" y="4662001"/>
            <a:ext cx="2861708" cy="1965040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9A10FF55-CA10-7F4A-9C58-DB5111253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230959"/>
            <a:ext cx="4912768" cy="614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81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912" y="1291471"/>
            <a:ext cx="6008473" cy="5375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sila vyvolaná </a:t>
            </a:r>
            <a:r>
              <a:rPr lang="sk-SK" sz="1000" b="1" dirty="0">
                <a:latin typeface="+mn-lt"/>
              </a:rPr>
              <a:t>hmotnosťou vzduchového stĺpca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atmosféra v gravitačnom poli Zeme pôsobí na zemský povrch svojou tiažovou silou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telesný povrch dospelého </a:t>
            </a:r>
            <a:r>
              <a:rPr lang="sk-SK" sz="1000" b="1" dirty="0">
                <a:latin typeface="+mn-lt"/>
              </a:rPr>
              <a:t>človeka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musí čeliť </a:t>
            </a:r>
            <a:r>
              <a:rPr lang="sk-SK" sz="1000" dirty="0">
                <a:latin typeface="+mn-lt"/>
              </a:rPr>
              <a:t>vzduchovému stĺpcu o hmotnosti asi </a:t>
            </a:r>
            <a:r>
              <a:rPr lang="sk-SK" sz="1000" b="1" dirty="0">
                <a:latin typeface="+mn-lt"/>
              </a:rPr>
              <a:t>15 ton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tlak vzduchu v atmosfére </a:t>
            </a:r>
            <a:r>
              <a:rPr lang="sk-SK" sz="1000" b="1" dirty="0">
                <a:latin typeface="+mn-lt"/>
              </a:rPr>
              <a:t>s výškou klesá </a:t>
            </a:r>
            <a:r>
              <a:rPr lang="sk-SK" sz="1000" dirty="0">
                <a:latin typeface="+mn-lt"/>
              </a:rPr>
              <a:t>(na každých 5,5 km o polovicu) - tieto zmeny udáva </a:t>
            </a:r>
            <a:r>
              <a:rPr lang="sk-SK" sz="1000" b="1" dirty="0">
                <a:latin typeface="+mn-lt"/>
              </a:rPr>
              <a:t>vertikálny </a:t>
            </a:r>
            <a:r>
              <a:rPr lang="sk-SK" sz="1000" b="1" dirty="0" err="1">
                <a:latin typeface="+mn-lt"/>
              </a:rPr>
              <a:t>barický</a:t>
            </a:r>
            <a:r>
              <a:rPr lang="sk-SK" sz="1000" b="1" dirty="0">
                <a:latin typeface="+mn-lt"/>
              </a:rPr>
              <a:t> gradient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 nadmorskej výške 0 m pri teplote vzduchu 0 °C má hodnotu 8 m/</a:t>
            </a:r>
            <a:r>
              <a:rPr lang="sk-SK" sz="1000" dirty="0" err="1">
                <a:latin typeface="+mn-lt"/>
              </a:rPr>
              <a:t>hPa</a:t>
            </a:r>
            <a:r>
              <a:rPr lang="sk-SK" sz="1000" dirty="0">
                <a:latin typeface="+mn-lt"/>
              </a:rPr>
              <a:t>, vo výške 5 km pri teplote vzduchu 0 °C je to 16 m/</a:t>
            </a:r>
            <a:r>
              <a:rPr lang="sk-SK" sz="1000" dirty="0" err="1">
                <a:latin typeface="+mn-lt"/>
              </a:rPr>
              <a:t>hPa</a:t>
            </a:r>
            <a:r>
              <a:rPr lang="sk-SK" sz="1000" dirty="0">
                <a:latin typeface="+mn-lt"/>
              </a:rPr>
              <a:t>, čím je chladnejší (ťažší) vzduch, tým rýchlejšie klesá tlak smerom hore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pre porovnateľnosť údajov </a:t>
            </a:r>
            <a:r>
              <a:rPr lang="sk-SK" sz="1000" dirty="0">
                <a:latin typeface="+mn-lt"/>
              </a:rPr>
              <a:t>o tlaku vzduchu zo staníc, z rôznych nadmorských výšok sa prepočítavajú hodnoty </a:t>
            </a:r>
            <a:r>
              <a:rPr lang="sk-SK" sz="1000" b="1" dirty="0">
                <a:latin typeface="+mn-lt"/>
              </a:rPr>
              <a:t>na úroveň hladiny mora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pri 0 °C a zemepisnej šírke 45° na hladine mora je tlak vzduchu </a:t>
            </a:r>
            <a:r>
              <a:rPr lang="sk-SK" sz="1000" b="1" dirty="0">
                <a:latin typeface="+mn-lt"/>
              </a:rPr>
              <a:t>1013,25 </a:t>
            </a:r>
            <a:r>
              <a:rPr lang="sk-SK" sz="1000" b="1" dirty="0" err="1">
                <a:latin typeface="+mn-lt"/>
              </a:rPr>
              <a:t>hPa</a:t>
            </a:r>
            <a:r>
              <a:rPr lang="sk-SK" sz="1000" b="1" dirty="0">
                <a:latin typeface="+mn-lt"/>
              </a:rPr>
              <a:t> (1 atmosféra)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rozloženie atmosférického tlaku vzduchu na Zemi je rôzne v dôsledku rozdielneho množstva slnečného žiarenia, ktoré dopadá na zemský povrch, s čím súvisia aj teplotné zmeny aktívneho povrchu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rozloženie tlaku sa označuje ako </a:t>
            </a:r>
            <a:r>
              <a:rPr lang="sk-SK" sz="1000" b="1" dirty="0" err="1">
                <a:latin typeface="+mn-lt"/>
              </a:rPr>
              <a:t>barické</a:t>
            </a:r>
            <a:r>
              <a:rPr lang="sk-SK" sz="1000" b="1" dirty="0">
                <a:latin typeface="+mn-lt"/>
              </a:rPr>
              <a:t> pole</a:t>
            </a:r>
            <a:r>
              <a:rPr lang="sk-SK" sz="1000" dirty="0">
                <a:latin typeface="+mn-lt"/>
              </a:rPr>
              <a:t>, ktoré je definované ako plocha ohraničená </a:t>
            </a:r>
            <a:r>
              <a:rPr lang="sk-SK" sz="1000" dirty="0" err="1">
                <a:latin typeface="+mn-lt"/>
              </a:rPr>
              <a:t>izočiarami</a:t>
            </a:r>
            <a:r>
              <a:rPr lang="sk-SK" sz="1000" dirty="0">
                <a:latin typeface="+mn-lt"/>
              </a:rPr>
              <a:t> rovnakých tlakov - </a:t>
            </a:r>
            <a:r>
              <a:rPr lang="sk-SK" sz="1000" b="1" dirty="0">
                <a:latin typeface="+mn-lt"/>
              </a:rPr>
              <a:t>izobarami</a:t>
            </a:r>
            <a:r>
              <a:rPr lang="sk-SK" sz="1000" dirty="0">
                <a:latin typeface="+mn-lt"/>
              </a:rPr>
              <a:t>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zmeny tlaku vzduchu v horizontálnom smere vyjadruje </a:t>
            </a:r>
            <a:r>
              <a:rPr lang="sk-SK" sz="1000" b="1" dirty="0">
                <a:latin typeface="+mn-lt"/>
              </a:rPr>
              <a:t>horizontálny </a:t>
            </a:r>
            <a:r>
              <a:rPr lang="sk-SK" sz="1000" b="1" dirty="0" err="1">
                <a:latin typeface="+mn-lt"/>
              </a:rPr>
              <a:t>barický</a:t>
            </a:r>
            <a:r>
              <a:rPr lang="sk-SK" sz="1000" b="1" dirty="0">
                <a:latin typeface="+mn-lt"/>
              </a:rPr>
              <a:t> gradient</a:t>
            </a:r>
            <a:r>
              <a:rPr lang="sk-SK" sz="1000" dirty="0">
                <a:latin typeface="+mn-lt"/>
              </a:rPr>
              <a:t>, ktorý vždy smeruje z oblasti vyššieho tlaku vzduchu do oblasti nižšieho tlaku vzduchu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8704F647-8AFD-45CB-C3EE-C31167870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528" y="3544478"/>
            <a:ext cx="5795472" cy="3252247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FD37AF52-6BE7-6593-16C1-8C698AFBD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262" y="0"/>
            <a:ext cx="5575737" cy="354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01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72" y="1009826"/>
            <a:ext cx="5506120" cy="51391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tlakové polia tvoria oblasti </a:t>
            </a:r>
            <a:r>
              <a:rPr lang="sk-SK" sz="1200" b="1" dirty="0">
                <a:latin typeface="+mn-lt"/>
              </a:rPr>
              <a:t>nízkeho</a:t>
            </a:r>
            <a:r>
              <a:rPr lang="sk-SK" sz="1200" dirty="0">
                <a:latin typeface="+mn-lt"/>
              </a:rPr>
              <a:t> a </a:t>
            </a:r>
            <a:r>
              <a:rPr lang="sk-SK" sz="1200" b="1" dirty="0">
                <a:latin typeface="+mn-lt"/>
              </a:rPr>
              <a:t>vysokého</a:t>
            </a:r>
            <a:r>
              <a:rPr lang="sk-SK" sz="1200" dirty="0">
                <a:latin typeface="+mn-lt"/>
              </a:rPr>
              <a:t> tlaku vzduchu </a:t>
            </a:r>
            <a:br>
              <a:rPr lang="sk-SK" sz="1200" dirty="0">
                <a:latin typeface="+mn-lt"/>
              </a:rPr>
            </a:br>
            <a:r>
              <a:rPr lang="sk-SK" sz="1200" dirty="0">
                <a:latin typeface="+mn-lt"/>
              </a:rPr>
              <a:t>(na synoptických mapách sú tieto oblasti vyjadrené </a:t>
            </a:r>
            <a:br>
              <a:rPr lang="sk-SK" sz="1200" dirty="0">
                <a:latin typeface="+mn-lt"/>
              </a:rPr>
            </a:br>
            <a:r>
              <a:rPr lang="sk-SK" sz="1200" b="1" dirty="0">
                <a:latin typeface="+mn-lt"/>
              </a:rPr>
              <a:t>uzavretými izobarami</a:t>
            </a:r>
            <a:r>
              <a:rPr lang="sk-SK" sz="1200" dirty="0">
                <a:latin typeface="+mn-lt"/>
              </a:rPr>
              <a:t>)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Cyklóna</a:t>
            </a:r>
            <a:r>
              <a:rPr lang="sk-SK" sz="1200" dirty="0">
                <a:latin typeface="+mn-lt"/>
              </a:rPr>
              <a:t> (tlaková níž):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najnižší tlak v centre </a:t>
            </a:r>
            <a:r>
              <a:rPr lang="sk-SK" sz="1000" dirty="0">
                <a:latin typeface="+mn-lt"/>
              </a:rPr>
              <a:t>- smerom od stredu cyklóny tlak rastie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na severnej pologuli prúdenie vzduchu </a:t>
            </a:r>
            <a:r>
              <a:rPr lang="sk-SK" sz="1000" b="1" dirty="0">
                <a:latin typeface="+mn-lt"/>
              </a:rPr>
              <a:t>proti smeru hodinových ručičiek</a:t>
            </a:r>
            <a:r>
              <a:rPr lang="sk-SK" sz="1000" dirty="0">
                <a:latin typeface="+mn-lt"/>
              </a:rPr>
              <a:t>, zároveň sa stáča smerom k stredu cyklóny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priemer</a:t>
            </a:r>
            <a:r>
              <a:rPr lang="sk-SK" sz="1000" dirty="0">
                <a:latin typeface="+mn-lt"/>
              </a:rPr>
              <a:t> cyklóny dosahuje </a:t>
            </a:r>
            <a:r>
              <a:rPr lang="sk-SK" sz="1000" b="1" dirty="0">
                <a:latin typeface="+mn-lt"/>
              </a:rPr>
              <a:t>100 až 3000 km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 zime </a:t>
            </a:r>
            <a:r>
              <a:rPr lang="sk-SK" sz="1000" dirty="0">
                <a:latin typeface="+mn-lt"/>
              </a:rPr>
              <a:t>prináša tlaková níž </a:t>
            </a:r>
            <a:r>
              <a:rPr lang="sk-SK" sz="1000" b="1" dirty="0">
                <a:latin typeface="+mn-lt"/>
              </a:rPr>
              <a:t>oteplenie a zrážky</a:t>
            </a:r>
            <a:r>
              <a:rPr lang="sk-SK" sz="1000" dirty="0">
                <a:latin typeface="+mn-lt"/>
              </a:rPr>
              <a:t>, </a:t>
            </a:r>
            <a:r>
              <a:rPr lang="sk-SK" sz="1000" b="1" dirty="0">
                <a:latin typeface="+mn-lt"/>
              </a:rPr>
              <a:t>v lete ochladenie a zrážky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 našich zemepisných šírkach typický tlak </a:t>
            </a:r>
            <a:r>
              <a:rPr lang="sk-SK" sz="1000" b="1" dirty="0">
                <a:latin typeface="+mn-lt"/>
              </a:rPr>
              <a:t>980 - 1005 </a:t>
            </a:r>
            <a:r>
              <a:rPr lang="sk-SK" sz="1000" b="1" dirty="0" err="1">
                <a:latin typeface="+mn-lt"/>
              </a:rPr>
              <a:t>hPa</a:t>
            </a:r>
            <a:r>
              <a:rPr lang="sk-SK" sz="1000" b="1" dirty="0">
                <a:latin typeface="+mn-lt"/>
              </a:rPr>
              <a:t> </a:t>
            </a:r>
            <a:br>
              <a:rPr lang="sk-SK" sz="1000" b="1" dirty="0">
                <a:latin typeface="+mn-lt"/>
              </a:rPr>
            </a:br>
            <a:r>
              <a:rPr lang="sk-SK" sz="1000" dirty="0">
                <a:latin typeface="+mn-lt"/>
              </a:rPr>
              <a:t>- extrémne 950 </a:t>
            </a:r>
            <a:r>
              <a:rPr lang="sk-SK" sz="1000" dirty="0" err="1">
                <a:latin typeface="+mn-lt"/>
              </a:rPr>
              <a:t>hPa</a:t>
            </a:r>
            <a:endParaRPr lang="sk-SK" sz="1000" dirty="0">
              <a:latin typeface="+mn-lt"/>
            </a:endParaRP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rýchlosť 40-50 km/hod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 našej oblasti cyklóny vznikajú najčastejšie v oblasti Islandu</a:t>
            </a:r>
            <a:r>
              <a:rPr lang="sk-SK" sz="1000" dirty="0">
                <a:latin typeface="+mn-lt"/>
              </a:rPr>
              <a:t>, postupujú od západu na východ a rozpadávajú sa medzi Poľskom a Ruskom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postupuje spravidla od západu na východ</a:t>
            </a:r>
          </a:p>
          <a:p>
            <a:pPr marL="457200" lvl="1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endParaRPr lang="sk-SK" sz="1000" dirty="0">
              <a:latin typeface="+mn-lt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87C8DC34-B95C-44AC-45AD-D4CDA8AEC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426" y="0"/>
            <a:ext cx="5784574" cy="3287688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3510B147-875F-9B61-9AAC-FF7304A30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426" y="3240157"/>
            <a:ext cx="5784219" cy="361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6241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72" y="1009825"/>
            <a:ext cx="5506120" cy="57911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tlakové polia tvoria oblasti </a:t>
            </a:r>
            <a:r>
              <a:rPr lang="sk-SK" sz="1200" b="1" dirty="0">
                <a:latin typeface="+mn-lt"/>
              </a:rPr>
              <a:t>nízkeho</a:t>
            </a:r>
            <a:r>
              <a:rPr lang="sk-SK" sz="1200" dirty="0">
                <a:latin typeface="+mn-lt"/>
              </a:rPr>
              <a:t> a </a:t>
            </a:r>
            <a:r>
              <a:rPr lang="sk-SK" sz="1200" b="1" dirty="0">
                <a:latin typeface="+mn-lt"/>
              </a:rPr>
              <a:t>vysokého</a:t>
            </a:r>
            <a:r>
              <a:rPr lang="sk-SK" sz="1200" dirty="0">
                <a:latin typeface="+mn-lt"/>
              </a:rPr>
              <a:t> tlaku vzduchu </a:t>
            </a:r>
            <a:br>
              <a:rPr lang="sk-SK" sz="1200" dirty="0">
                <a:latin typeface="+mn-lt"/>
              </a:rPr>
            </a:br>
            <a:r>
              <a:rPr lang="sk-SK" sz="1200" dirty="0">
                <a:latin typeface="+mn-lt"/>
              </a:rPr>
              <a:t>(na synoptických mapách sú tieto oblasti vyjadrené </a:t>
            </a:r>
            <a:br>
              <a:rPr lang="sk-SK" sz="1200" dirty="0">
                <a:latin typeface="+mn-lt"/>
              </a:rPr>
            </a:br>
            <a:r>
              <a:rPr lang="sk-SK" sz="1200" b="1" dirty="0">
                <a:latin typeface="+mn-lt"/>
              </a:rPr>
              <a:t>uzavretými izobarami</a:t>
            </a:r>
            <a:r>
              <a:rPr lang="sk-SK" sz="1200" dirty="0">
                <a:latin typeface="+mn-lt"/>
              </a:rPr>
              <a:t>)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Anticyklóna</a:t>
            </a:r>
            <a:r>
              <a:rPr lang="sk-SK" sz="1200" dirty="0">
                <a:latin typeface="+mn-lt"/>
              </a:rPr>
              <a:t> (tlaková výš):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najvyšší tlak v centre </a:t>
            </a:r>
            <a:r>
              <a:rPr lang="sk-SK" sz="1000" dirty="0">
                <a:latin typeface="+mn-lt"/>
              </a:rPr>
              <a:t>- smerom od stredu anticyklóny tlak klesá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na severnej pologuli prúdi vzduch </a:t>
            </a:r>
            <a:r>
              <a:rPr lang="sk-SK" sz="1000" b="1" dirty="0">
                <a:latin typeface="+mn-lt"/>
              </a:rPr>
              <a:t>v smere hodinových ručičiek</a:t>
            </a:r>
            <a:r>
              <a:rPr lang="sk-SK" sz="1000" dirty="0">
                <a:latin typeface="+mn-lt"/>
              </a:rPr>
              <a:t>, </a:t>
            </a:r>
            <a:br>
              <a:rPr lang="sk-SK" sz="1000" dirty="0">
                <a:latin typeface="+mn-lt"/>
              </a:rPr>
            </a:br>
            <a:r>
              <a:rPr lang="sk-SK" sz="1000" dirty="0">
                <a:latin typeface="+mn-lt"/>
              </a:rPr>
              <a:t>zároveň sa stáča smerom od stredu anticyklóny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priemer</a:t>
            </a:r>
            <a:r>
              <a:rPr lang="sk-SK" sz="1000" dirty="0">
                <a:latin typeface="+mn-lt"/>
              </a:rPr>
              <a:t> od </a:t>
            </a:r>
            <a:r>
              <a:rPr lang="sk-SK" sz="1000" b="1" dirty="0">
                <a:latin typeface="+mn-lt"/>
              </a:rPr>
              <a:t>100 do niekoľko tisíc km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 lete málo oblačné počasie </a:t>
            </a:r>
            <a:r>
              <a:rPr lang="sk-SK" sz="1000" dirty="0">
                <a:latin typeface="+mn-lt"/>
              </a:rPr>
              <a:t>so slabým vetrom alebo bezvetrím a </a:t>
            </a:r>
            <a:r>
              <a:rPr lang="sk-SK" sz="1000" b="1" dirty="0">
                <a:latin typeface="+mn-lt"/>
              </a:rPr>
              <a:t>bez zrážok, v zime bezoblačné chladné, mrazivé bez zrážok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 našich zemepisných šírkach typický tlak </a:t>
            </a:r>
            <a:r>
              <a:rPr lang="sk-SK" sz="1000" b="1" dirty="0"/>
              <a:t>1020 do 1035 </a:t>
            </a:r>
            <a:r>
              <a:rPr lang="sk-SK" sz="1000" b="1" dirty="0" err="1"/>
              <a:t>hPa</a:t>
            </a:r>
            <a:r>
              <a:rPr lang="sk-SK" sz="1000" b="1" dirty="0"/>
              <a:t> </a:t>
            </a:r>
            <a:br>
              <a:rPr lang="sk-SK" sz="1000" b="1" dirty="0"/>
            </a:br>
            <a:r>
              <a:rPr lang="sk-SK" sz="1000" dirty="0"/>
              <a:t>- </a:t>
            </a:r>
            <a:r>
              <a:rPr lang="sk-SK" sz="1000" dirty="0">
                <a:latin typeface="+mn-lt"/>
              </a:rPr>
              <a:t>extrémne 1050 </a:t>
            </a:r>
            <a:r>
              <a:rPr lang="sk-SK" sz="1000" dirty="0" err="1">
                <a:latin typeface="+mn-lt"/>
              </a:rPr>
              <a:t>hPa</a:t>
            </a:r>
            <a:endParaRPr lang="sk-SK" sz="1000" dirty="0">
              <a:latin typeface="+mn-lt"/>
            </a:endParaRP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pokrývajú väčšie územie </a:t>
            </a:r>
            <a:r>
              <a:rPr lang="sk-SK" sz="1000" dirty="0">
                <a:latin typeface="+mn-lt"/>
              </a:rPr>
              <a:t>a </a:t>
            </a:r>
            <a:r>
              <a:rPr lang="sk-SK" sz="1000" b="1" dirty="0">
                <a:latin typeface="+mn-lt"/>
              </a:rPr>
              <a:t>pohybujú sa pomalšie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vznikajú medzi</a:t>
            </a:r>
            <a:r>
              <a:rPr lang="sk-SK" sz="1000" dirty="0">
                <a:latin typeface="+mn-lt"/>
              </a:rPr>
              <a:t> jednotlivými </a:t>
            </a:r>
            <a:r>
              <a:rPr lang="sk-SK" sz="1000" b="1" dirty="0">
                <a:latin typeface="+mn-lt"/>
              </a:rPr>
              <a:t>cyklónami </a:t>
            </a:r>
            <a:r>
              <a:rPr lang="sk-SK" sz="1000" dirty="0">
                <a:latin typeface="+mn-lt"/>
              </a:rPr>
              <a:t>a postupujú do nižších zemepisných šírok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najčastejšie </a:t>
            </a:r>
            <a:r>
              <a:rPr lang="sk-SK" sz="1000" b="1" dirty="0">
                <a:latin typeface="+mn-lt"/>
              </a:rPr>
              <a:t>ostávajú bez pohybu 2–3 dni</a:t>
            </a:r>
            <a:r>
              <a:rPr lang="sk-SK" sz="1000" dirty="0">
                <a:latin typeface="+mn-lt"/>
              </a:rPr>
              <a:t>, ale niekedy aj viac ako 10 dní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predstavujú </a:t>
            </a:r>
            <a:r>
              <a:rPr lang="sk-SK" sz="1000" b="1" dirty="0">
                <a:latin typeface="+mn-lt"/>
              </a:rPr>
              <a:t>oblasti rozpadu atmosférických frontov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1000" dirty="0">
              <a:latin typeface="+mn-lt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87C8DC34-B95C-44AC-45AD-D4CDA8AEC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426" y="0"/>
            <a:ext cx="5784574" cy="3287688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3510B147-875F-9B61-9AAC-FF7304A30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426" y="3240157"/>
            <a:ext cx="5784219" cy="361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215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72530"/>
            <a:ext cx="8172449" cy="316926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Proces </a:t>
            </a:r>
            <a:r>
              <a:rPr lang="sk-SK" sz="1200" b="1" dirty="0" err="1">
                <a:latin typeface="+mn-lt"/>
              </a:rPr>
              <a:t>frontogenézy</a:t>
            </a:r>
            <a:r>
              <a:rPr lang="sk-SK" sz="1200" dirty="0">
                <a:latin typeface="+mn-lt"/>
              </a:rPr>
              <a:t> v tlakovej níži: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Vznik</a:t>
            </a:r>
            <a:r>
              <a:rPr lang="sk-SK" sz="1000" dirty="0">
                <a:latin typeface="+mn-lt"/>
              </a:rPr>
              <a:t>: v priamočiarom úseku kvázi stacionárneho frontu prúdia laminárne vedľa seba teplý a studený vzduch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Zvlnenie</a:t>
            </a:r>
            <a:r>
              <a:rPr lang="sk-SK" sz="1000" dirty="0">
                <a:latin typeface="+mn-lt"/>
              </a:rPr>
              <a:t>: vplyvom rozdielu teplôt sa styčná </a:t>
            </a:r>
            <a:r>
              <a:rPr lang="sk-SK" sz="1000" b="1" dirty="0">
                <a:latin typeface="+mn-lt"/>
              </a:rPr>
              <a:t>plocha</a:t>
            </a:r>
            <a:r>
              <a:rPr lang="sk-SK" sz="1000" dirty="0">
                <a:latin typeface="+mn-lt"/>
              </a:rPr>
              <a:t> medzi vzduchovými hmotami </a:t>
            </a:r>
            <a:r>
              <a:rPr lang="sk-SK" sz="1000" b="1" dirty="0">
                <a:latin typeface="+mn-lt"/>
              </a:rPr>
              <a:t>rozvlní</a:t>
            </a:r>
            <a:r>
              <a:rPr lang="sk-SK" sz="1000" dirty="0">
                <a:latin typeface="+mn-lt"/>
              </a:rPr>
              <a:t>, jedna hmota začne vytláčať druhú a prúdenie sa mení na turbulentné, na hranici vzniká cyklóna s uzavretou horizontálnou cirkuláciou vzduchu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Vývoj:</a:t>
            </a:r>
            <a:r>
              <a:rPr lang="sk-SK" sz="1000" dirty="0">
                <a:latin typeface="+mn-lt"/>
              </a:rPr>
              <a:t> na východnej (prednej) strane cyklóny prúdi teplý vzduch na sever a </a:t>
            </a:r>
            <a:r>
              <a:rPr lang="sk-SK" sz="1000" b="1" dirty="0">
                <a:latin typeface="+mn-lt"/>
              </a:rPr>
              <a:t>vzniká</a:t>
            </a:r>
            <a:r>
              <a:rPr lang="sk-SK" sz="1000" dirty="0">
                <a:latin typeface="+mn-lt"/>
              </a:rPr>
              <a:t> tu </a:t>
            </a:r>
            <a:r>
              <a:rPr lang="sk-SK" sz="1000" b="1" dirty="0">
                <a:latin typeface="+mn-lt"/>
              </a:rPr>
              <a:t>teplý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front</a:t>
            </a:r>
            <a:r>
              <a:rPr lang="sk-SK" sz="1000" dirty="0">
                <a:latin typeface="+mn-lt"/>
              </a:rPr>
              <a:t>, na západnej (zadnej) strane cyklóny prúdi studený vzduch na juh a vzniká tu </a:t>
            </a:r>
            <a:r>
              <a:rPr lang="sk-SK" sz="1000" b="1" dirty="0">
                <a:latin typeface="+mn-lt"/>
              </a:rPr>
              <a:t>studený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front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Prehlbovanie: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teplý</a:t>
            </a:r>
            <a:r>
              <a:rPr lang="sk-SK" sz="1000" dirty="0">
                <a:latin typeface="+mn-lt"/>
              </a:rPr>
              <a:t> vzduch sa posúva ďalej </a:t>
            </a:r>
            <a:r>
              <a:rPr lang="sk-SK" sz="1000" b="1" dirty="0">
                <a:latin typeface="+mn-lt"/>
              </a:rPr>
              <a:t>na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sever</a:t>
            </a:r>
            <a:r>
              <a:rPr lang="sk-SK" sz="1000" dirty="0">
                <a:latin typeface="+mn-lt"/>
              </a:rPr>
              <a:t> a </a:t>
            </a:r>
            <a:r>
              <a:rPr lang="sk-SK" sz="1000" b="1" dirty="0">
                <a:latin typeface="+mn-lt"/>
              </a:rPr>
              <a:t>chladný</a:t>
            </a:r>
            <a:r>
              <a:rPr lang="sk-SK" sz="1000" dirty="0">
                <a:latin typeface="+mn-lt"/>
              </a:rPr>
              <a:t> vzduch ďalej </a:t>
            </a:r>
            <a:r>
              <a:rPr lang="sk-SK" sz="1000" b="1" dirty="0">
                <a:latin typeface="+mn-lt"/>
              </a:rPr>
              <a:t>na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juh</a:t>
            </a:r>
            <a:r>
              <a:rPr lang="sk-SK" sz="1000" dirty="0">
                <a:latin typeface="+mn-lt"/>
              </a:rPr>
              <a:t>, na jej prednej strane je teplý front, na zadnej strane studený front, fronty sa stretávajú v strede cyklóny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 err="1">
                <a:latin typeface="+mn-lt"/>
              </a:rPr>
              <a:t>Oklúzia</a:t>
            </a:r>
            <a:r>
              <a:rPr lang="sk-SK" sz="1000" b="1" dirty="0">
                <a:latin typeface="+mn-lt"/>
              </a:rPr>
              <a:t>:</a:t>
            </a:r>
            <a:r>
              <a:rPr lang="sk-SK" sz="1000" dirty="0">
                <a:latin typeface="+mn-lt"/>
              </a:rPr>
              <a:t> rýchlejší </a:t>
            </a:r>
            <a:r>
              <a:rPr lang="sk-SK" sz="1000" b="1" dirty="0">
                <a:latin typeface="+mn-lt"/>
              </a:rPr>
              <a:t>studený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front</a:t>
            </a:r>
            <a:r>
              <a:rPr lang="sk-SK" sz="1000" dirty="0">
                <a:latin typeface="+mn-lt"/>
              </a:rPr>
              <a:t> postupne </a:t>
            </a:r>
            <a:r>
              <a:rPr lang="sk-SK" sz="1000" b="1" dirty="0">
                <a:latin typeface="+mn-lt"/>
              </a:rPr>
              <a:t>dobehne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teplý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front</a:t>
            </a:r>
            <a:r>
              <a:rPr lang="sk-SK" sz="1000" dirty="0">
                <a:latin typeface="+mn-lt"/>
              </a:rPr>
              <a:t>, vytlačí teplý hore a teplý sektor sa pomaly zmenšuje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Rozpad: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cyklóna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sa</a:t>
            </a:r>
            <a:r>
              <a:rPr lang="sk-SK" sz="1000" dirty="0">
                <a:latin typeface="+mn-lt"/>
              </a:rPr>
              <a:t> </a:t>
            </a:r>
            <a:r>
              <a:rPr lang="sk-SK" sz="1000" b="1" dirty="0">
                <a:latin typeface="+mn-lt"/>
              </a:rPr>
              <a:t>vyplňuje</a:t>
            </a:r>
            <a:r>
              <a:rPr lang="sk-SK" sz="1000" dirty="0">
                <a:latin typeface="+mn-lt"/>
              </a:rPr>
              <a:t> studeným vzduchom, stúpa tlak, </a:t>
            </a:r>
            <a:r>
              <a:rPr lang="sk-SK" sz="1000" dirty="0" err="1">
                <a:latin typeface="+mn-lt"/>
              </a:rPr>
              <a:t>oklúzny</a:t>
            </a:r>
            <a:r>
              <a:rPr lang="sk-SK" sz="1000" dirty="0">
                <a:latin typeface="+mn-lt"/>
              </a:rPr>
              <a:t> front sa rozpadá a cyklóna zaniká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0A87AA9C-170C-4C14-67E3-D0C1C1191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6065"/>
            <a:ext cx="12192000" cy="2621935"/>
          </a:xfrm>
          <a:prstGeom prst="rect">
            <a:avLst/>
          </a:prstGeom>
        </p:spPr>
      </p:pic>
      <p:pic>
        <p:nvPicPr>
          <p:cNvPr id="5" name="Obrázok 4" descr="Obrázok, na ktorom je náčrt, kresba, obrysy, diagram&#10;&#10;Automaticky generovaný popis">
            <a:extLst>
              <a:ext uri="{FF2B5EF4-FFF2-40B4-BE49-F238E27FC236}">
                <a16:creationId xmlns:a16="http://schemas.microsoft.com/office/drawing/2014/main" id="{D46D5768-832C-0897-67B6-85DF8BF5C6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65" b="3017"/>
          <a:stretch/>
        </p:blipFill>
        <p:spPr>
          <a:xfrm>
            <a:off x="8702665" y="0"/>
            <a:ext cx="3489335" cy="412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911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7816849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tlaková níž</a:t>
            </a:r>
            <a:r>
              <a:rPr lang="sk-SK" sz="1000" dirty="0">
                <a:latin typeface="+mn-lt"/>
              </a:rPr>
              <a:t> vzniká v oblasti frontálnej vlny pri poklese tlaku vzduchu pred teplou časťou frontu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pohyb tlakovej </a:t>
            </a:r>
            <a:r>
              <a:rPr lang="sk-SK" sz="1000" dirty="0">
                <a:latin typeface="+mn-lt"/>
              </a:rPr>
              <a:t>níže je </a:t>
            </a:r>
            <a:r>
              <a:rPr lang="sk-SK" sz="1000" b="1" dirty="0">
                <a:latin typeface="+mn-lt"/>
              </a:rPr>
              <a:t>daný poklesom tlaku </a:t>
            </a:r>
            <a:r>
              <a:rPr lang="sk-SK" sz="1000" dirty="0">
                <a:latin typeface="+mn-lt"/>
              </a:rPr>
              <a:t>vzduchu pred teplým frontom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rýchlosť postupu </a:t>
            </a:r>
            <a:r>
              <a:rPr lang="sk-SK" sz="1000" dirty="0">
                <a:latin typeface="+mn-lt"/>
              </a:rPr>
              <a:t>tlakovej níže závisí </a:t>
            </a:r>
            <a:r>
              <a:rPr lang="sk-SK" sz="1000" b="1" dirty="0">
                <a:latin typeface="+mn-lt"/>
              </a:rPr>
              <a:t>od veľkosti tlakových tendencií </a:t>
            </a:r>
            <a:r>
              <a:rPr lang="sk-SK" sz="1000" dirty="0">
                <a:latin typeface="+mn-lt"/>
              </a:rPr>
              <a:t>pred teplým a za studeným frontom </a:t>
            </a:r>
            <a:br>
              <a:rPr lang="sk-SK" sz="1000" dirty="0">
                <a:latin typeface="+mn-lt"/>
              </a:rPr>
            </a:br>
            <a:r>
              <a:rPr lang="sk-SK" sz="1000" dirty="0">
                <a:latin typeface="+mn-lt"/>
              </a:rPr>
              <a:t>- čím sú väčšie, tým rýchlejšie sa níž pohybuje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vypĺňanie tlakovej níže </a:t>
            </a:r>
            <a:r>
              <a:rPr lang="sk-SK" sz="1000" dirty="0">
                <a:latin typeface="+mn-lt"/>
              </a:rPr>
              <a:t>nastáva, keď studený front dosiahne po celej dĺžke teplý front a vytvorí sa </a:t>
            </a:r>
            <a:r>
              <a:rPr lang="sk-SK" sz="1000" dirty="0" err="1">
                <a:latin typeface="+mn-lt"/>
              </a:rPr>
              <a:t>oklúzny</a:t>
            </a:r>
            <a:r>
              <a:rPr lang="sk-SK" sz="1000" dirty="0">
                <a:latin typeface="+mn-lt"/>
              </a:rPr>
              <a:t> front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tlaková výš</a:t>
            </a:r>
            <a:r>
              <a:rPr lang="sk-SK" sz="1000" dirty="0">
                <a:latin typeface="+mn-lt"/>
              </a:rPr>
              <a:t> sa vyvíja v studenom vzduchu, ktorý preniká za studeným frontom do určitej oblasti, </a:t>
            </a:r>
            <a:br>
              <a:rPr lang="sk-SK" sz="1000" dirty="0">
                <a:latin typeface="+mn-lt"/>
              </a:rPr>
            </a:br>
            <a:r>
              <a:rPr lang="sk-SK" sz="1000" dirty="0">
                <a:latin typeface="+mn-lt"/>
              </a:rPr>
              <a:t>v ktorej podmieňuje vzostup tlaku vzduchu a vznik tlakovej výše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pohyb tlakovej výše je daný kladnými tlakovými tendenciami na jeho okraji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tlakové útvary, ktoré majú veľkú vertikálnu mohutnosť a zotrvávajú </a:t>
            </a:r>
            <a:r>
              <a:rPr lang="sk-SK" sz="1000" b="1" dirty="0">
                <a:latin typeface="+mn-lt"/>
              </a:rPr>
              <a:t>dlhší čas na jednom mieste </a:t>
            </a:r>
            <a:r>
              <a:rPr lang="sk-SK" sz="1000" dirty="0">
                <a:latin typeface="+mn-lt"/>
              </a:rPr>
              <a:t>ovplyvňujú počasie </a:t>
            </a:r>
            <a:br>
              <a:rPr lang="sk-SK" sz="1000" dirty="0">
                <a:latin typeface="+mn-lt"/>
              </a:rPr>
            </a:br>
            <a:r>
              <a:rPr lang="sk-SK" sz="1000" dirty="0">
                <a:latin typeface="+mn-lt"/>
              </a:rPr>
              <a:t>na niekoľko dní - označujeme ich ako </a:t>
            </a:r>
            <a:r>
              <a:rPr lang="sk-SK" sz="1000" b="1" dirty="0">
                <a:latin typeface="+mn-lt"/>
              </a:rPr>
              <a:t>hlboká tlaková níž</a:t>
            </a:r>
            <a:r>
              <a:rPr lang="sk-SK" sz="1000" dirty="0">
                <a:latin typeface="+mn-lt"/>
              </a:rPr>
              <a:t> alebo ako mohutná </a:t>
            </a:r>
            <a:r>
              <a:rPr lang="sk-SK" sz="1000" b="1" dirty="0">
                <a:latin typeface="+mn-lt"/>
              </a:rPr>
              <a:t>rozsiahla tlaková výš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Maximálna hodnota tlaku vzduchu </a:t>
            </a:r>
            <a:r>
              <a:rPr lang="sk-SK" sz="1000" b="1" dirty="0">
                <a:latin typeface="+mn-lt"/>
              </a:rPr>
              <a:t>1083,8 </a:t>
            </a:r>
            <a:r>
              <a:rPr lang="sk-SK" sz="1000" b="1" dirty="0" err="1">
                <a:latin typeface="+mn-lt"/>
              </a:rPr>
              <a:t>hPa</a:t>
            </a:r>
            <a:r>
              <a:rPr lang="sk-SK" sz="1000" dirty="0">
                <a:latin typeface="+mn-lt"/>
              </a:rPr>
              <a:t> bola nameraná na stanici </a:t>
            </a:r>
            <a:r>
              <a:rPr lang="sk-SK" sz="1000" dirty="0" err="1">
                <a:latin typeface="+mn-lt"/>
              </a:rPr>
              <a:t>Agata</a:t>
            </a:r>
            <a:r>
              <a:rPr lang="sk-SK" sz="1000" dirty="0">
                <a:latin typeface="+mn-lt"/>
              </a:rPr>
              <a:t> na Sibíri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Minimálna hodnota tlaku vzduchu </a:t>
            </a:r>
            <a:r>
              <a:rPr lang="sk-SK" sz="1000" b="1" dirty="0">
                <a:latin typeface="+mn-lt"/>
              </a:rPr>
              <a:t>870,0 </a:t>
            </a:r>
            <a:r>
              <a:rPr lang="sk-SK" sz="1000" b="1" dirty="0" err="1">
                <a:latin typeface="+mn-lt"/>
              </a:rPr>
              <a:t>hPa</a:t>
            </a:r>
            <a:r>
              <a:rPr lang="sk-SK" sz="1000" dirty="0">
                <a:latin typeface="+mn-lt"/>
              </a:rPr>
              <a:t> bola údajne nameraná v Tichom oceáne v oku tajfúna Tip</a:t>
            </a:r>
          </a:p>
        </p:txBody>
      </p:sp>
      <p:pic>
        <p:nvPicPr>
          <p:cNvPr id="6" name="Obrázok 5" descr="Obrázok, na ktorom je text&#10;&#10;Automaticky generovaný popis">
            <a:extLst>
              <a:ext uri="{FF2B5EF4-FFF2-40B4-BE49-F238E27FC236}">
                <a16:creationId xmlns:a16="http://schemas.microsoft.com/office/drawing/2014/main" id="{B3177EBF-4E27-3A2C-0973-3CCAFCADB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134" y="1"/>
            <a:ext cx="4114800" cy="3086099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DD78E2B3-1D69-272C-5F79-96CED1D17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31" y="4920833"/>
            <a:ext cx="5120264" cy="1937167"/>
          </a:xfrm>
          <a:prstGeom prst="rect">
            <a:avLst/>
          </a:prstGeom>
        </p:spPr>
      </p:pic>
      <p:pic>
        <p:nvPicPr>
          <p:cNvPr id="4" name="Obrázok 3" descr="Obrázok, na ktorom je text, snímka obrazovky, mapa&#10;&#10;Automaticky generovaný popis">
            <a:extLst>
              <a:ext uri="{FF2B5EF4-FFF2-40B4-BE49-F238E27FC236}">
                <a16:creationId xmlns:a16="http://schemas.microsoft.com/office/drawing/2014/main" id="{F358FD46-7347-8503-A1FF-397346B67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199" y="2737742"/>
            <a:ext cx="4114801" cy="4120258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B9424DD6-C90D-D9E2-594B-391FFA154DA5}"/>
              </a:ext>
            </a:extLst>
          </p:cNvPr>
          <p:cNvSpPr txBox="1"/>
          <p:nvPr/>
        </p:nvSpPr>
        <p:spPr>
          <a:xfrm>
            <a:off x="8187269" y="5994400"/>
            <a:ext cx="393699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1600" dirty="0"/>
              <a:t>Teplota na hornej hranici oblačnosti</a:t>
            </a:r>
          </a:p>
        </p:txBody>
      </p:sp>
    </p:spTree>
    <p:extLst>
      <p:ext uri="{BB962C8B-B14F-4D97-AF65-F5344CB8AC3E}">
        <p14:creationId xmlns:p14="http://schemas.microsoft.com/office/powerpoint/2010/main" val="19330016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168729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brázda nízkeho tlaku -</a:t>
            </a:r>
            <a:r>
              <a:rPr lang="sk-SK" sz="900" dirty="0">
                <a:latin typeface="+mn-lt"/>
              </a:rPr>
              <a:t> pásmo nízkeho tlaku vybiehajúceho z TN alebo medzi dvoma TV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- izobary sú neuzavreté a majú </a:t>
            </a:r>
            <a:r>
              <a:rPr lang="sk-SK" sz="900" b="1" dirty="0">
                <a:latin typeface="+mn-lt"/>
              </a:rPr>
              <a:t>tvar písmena "V„, </a:t>
            </a:r>
            <a:r>
              <a:rPr lang="sk-SK" sz="900" dirty="0">
                <a:latin typeface="+mn-lt"/>
              </a:rPr>
              <a:t>os brázdy je miestom najnižšieho tlaku, od nej tlak na obe strany narastá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- </a:t>
            </a:r>
            <a:r>
              <a:rPr lang="sk-SK" sz="900" b="1" dirty="0">
                <a:latin typeface="+mn-lt"/>
              </a:rPr>
              <a:t>v Európe </a:t>
            </a:r>
            <a:r>
              <a:rPr lang="sk-SK" sz="900" dirty="0">
                <a:latin typeface="+mn-lt"/>
              </a:rPr>
              <a:t>sa najčastejšie tvorí v poludníkovom smere </a:t>
            </a:r>
            <a:r>
              <a:rPr lang="sk-SK" sz="900" b="1" dirty="0">
                <a:latin typeface="+mn-lt"/>
              </a:rPr>
              <a:t>od Škandinávie až po Stredomorie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- sprevádza ju </a:t>
            </a:r>
            <a:r>
              <a:rPr lang="sk-SK" sz="900" b="1" dirty="0">
                <a:latin typeface="+mn-lt"/>
              </a:rPr>
              <a:t>oblačné počasie </a:t>
            </a:r>
            <a:r>
              <a:rPr lang="sk-SK" sz="900" dirty="0">
                <a:latin typeface="+mn-lt"/>
              </a:rPr>
              <a:t>s atmosférickými zrážkami, po prednej strane prúdi z južných smerov teplý vzduch, po zadnej strane zo severných smerov studený vzduch, </a:t>
            </a:r>
            <a:r>
              <a:rPr lang="sk-SK" sz="900" b="1" dirty="0">
                <a:latin typeface="+mn-lt"/>
              </a:rPr>
              <a:t>podobne ako v tlakovej níži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hrebeň vysokého tlaku</a:t>
            </a:r>
            <a:r>
              <a:rPr lang="sk-SK" sz="900" dirty="0">
                <a:latin typeface="+mn-lt"/>
              </a:rPr>
              <a:t> - pásmo vysokého tlaku medzi vybiehajúceho z TV alebo oddeľujúceho 2 TN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- izobary sú neuzavreté a majú </a:t>
            </a:r>
            <a:r>
              <a:rPr lang="sk-SK" sz="900" b="1" dirty="0">
                <a:latin typeface="+mn-lt"/>
              </a:rPr>
              <a:t>tvar písmena "U„, </a:t>
            </a:r>
            <a:r>
              <a:rPr lang="sk-SK" sz="900" dirty="0">
                <a:latin typeface="+mn-lt"/>
              </a:rPr>
              <a:t>os hrebeňa je miestom najvyššieho tlaku, od ktorej tlak na obe strany klesá 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- do strednej Európy sa najčastejšie dostáva formou výbežku </a:t>
            </a:r>
            <a:r>
              <a:rPr lang="sk-SK" sz="900" b="1" dirty="0">
                <a:latin typeface="+mn-lt"/>
              </a:rPr>
              <a:t>z Azorskej tlakovej </a:t>
            </a:r>
            <a:r>
              <a:rPr lang="sk-SK" sz="900" dirty="0">
                <a:latin typeface="+mn-lt"/>
              </a:rPr>
              <a:t>výše od juhozápadu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- prináša krátkodobé zlepšenie počasia, z hrebeňa vyššieho tlaku vzduchu sa môže sformovať samostatná tlaková výš počasie </a:t>
            </a:r>
            <a:r>
              <a:rPr lang="sk-SK" sz="900" b="1" dirty="0">
                <a:latin typeface="+mn-lt"/>
              </a:rPr>
              <a:t>podobe ako v tlakovej výši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 err="1">
                <a:latin typeface="+mn-lt"/>
              </a:rPr>
              <a:t>barické</a:t>
            </a:r>
            <a:r>
              <a:rPr lang="sk-SK" sz="900" b="1" dirty="0">
                <a:latin typeface="+mn-lt"/>
              </a:rPr>
              <a:t> sedlo</a:t>
            </a:r>
            <a:r>
              <a:rPr lang="sk-SK" sz="900" dirty="0">
                <a:latin typeface="+mn-lt"/>
              </a:rPr>
              <a:t> - oblasť v atmosfére medzi dvoma cyklónami (brázdami) alebo dvoma anticyklónami (hrebeňmi) položenými do kríža - stred </a:t>
            </a:r>
            <a:r>
              <a:rPr lang="sk-SK" sz="900" dirty="0" err="1">
                <a:latin typeface="+mn-lt"/>
              </a:rPr>
              <a:t>barického</a:t>
            </a:r>
            <a:r>
              <a:rPr lang="sk-SK" sz="900" dirty="0">
                <a:latin typeface="+mn-lt"/>
              </a:rPr>
              <a:t> sedla je tzv. </a:t>
            </a:r>
            <a:r>
              <a:rPr lang="sk-SK" sz="900" b="1" dirty="0">
                <a:latin typeface="+mn-lt"/>
              </a:rPr>
              <a:t>neutrálny bod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tlak vzduchu je základným údajom pri tvorbe </a:t>
            </a:r>
            <a:r>
              <a:rPr lang="sk-SK" sz="900" b="1" dirty="0">
                <a:latin typeface="+mn-lt"/>
              </a:rPr>
              <a:t>synoptickej mapy </a:t>
            </a:r>
            <a:r>
              <a:rPr lang="sk-SK" sz="900" dirty="0">
                <a:latin typeface="+mn-lt"/>
              </a:rPr>
              <a:t>- prehľadným a medzinárodne platným spôsobom zobrazuje výsledky veľkého množstva pozorovaní siete meteorologických staníc v rovnakom predpísanom termíne pozorovania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synoptické mapy sa obvykle vykresľujú v tzv. </a:t>
            </a:r>
            <a:r>
              <a:rPr lang="sk-SK" sz="900" b="1" dirty="0">
                <a:latin typeface="+mn-lt"/>
              </a:rPr>
              <a:t>hlavných synoptických termínoch</a:t>
            </a:r>
            <a:r>
              <a:rPr lang="sk-SK" sz="900" dirty="0">
                <a:latin typeface="+mn-lt"/>
              </a:rPr>
              <a:t> – o 00, 06, 12 a 18 h svetového času (UTC)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okrem hodnôt meteorologických prvkov, znázornených v staničnom modeli, sú na synoptickej mape vykreslené </a:t>
            </a:r>
            <a:r>
              <a:rPr lang="sk-SK" sz="900" b="1" dirty="0">
                <a:latin typeface="+mn-lt"/>
              </a:rPr>
              <a:t>izobary</a:t>
            </a:r>
            <a:r>
              <a:rPr lang="sk-SK" sz="900" dirty="0">
                <a:latin typeface="+mn-lt"/>
              </a:rPr>
              <a:t>, ktoré znázorňujú </a:t>
            </a:r>
            <a:r>
              <a:rPr lang="sk-SK" sz="900" b="1" dirty="0">
                <a:latin typeface="+mn-lt"/>
              </a:rPr>
              <a:t>tlakové útvary </a:t>
            </a:r>
            <a:r>
              <a:rPr lang="sk-SK" sz="900" dirty="0">
                <a:latin typeface="+mn-lt"/>
              </a:rPr>
              <a:t>– tlakové výše a tlakové níže, taktiež sú zakreslené </a:t>
            </a:r>
            <a:r>
              <a:rPr lang="sk-SK" sz="900" b="1" dirty="0">
                <a:latin typeface="+mn-lt"/>
              </a:rPr>
              <a:t>rozhrania vzduchových hmôt </a:t>
            </a:r>
            <a:r>
              <a:rPr lang="sk-SK" sz="900" dirty="0">
                <a:latin typeface="+mn-lt"/>
              </a:rPr>
              <a:t>– atmosférické fronty, prípadne sú tu zvýraznené </a:t>
            </a:r>
            <a:r>
              <a:rPr lang="sk-SK" sz="900" b="1" dirty="0">
                <a:latin typeface="+mn-lt"/>
              </a:rPr>
              <a:t>oblasti zrážok, hmiel a búrok</a:t>
            </a:r>
            <a:endParaRPr lang="sk-SK" sz="1050" b="1" dirty="0">
              <a:latin typeface="+mn-lt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52B1CC8-E27D-B965-DA7C-D20D2DE34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744" y="0"/>
            <a:ext cx="4737100" cy="3421239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66D99E9A-CF83-88FB-4FF5-891729E42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744" y="3421239"/>
            <a:ext cx="5005256" cy="342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586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644" y="970547"/>
            <a:ext cx="11564003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dirty="0">
                <a:latin typeface="+mn-lt"/>
              </a:rPr>
              <a:t>pre vývoj počasia je dôležitejší skôr priebeh tlaku, než jeho absolútna hodnota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zlepšenie počasia </a:t>
            </a:r>
            <a:r>
              <a:rPr lang="sk-SK" sz="1200" dirty="0">
                <a:latin typeface="+mn-lt"/>
              </a:rPr>
              <a:t>nastane ak tlak (</a:t>
            </a:r>
            <a:r>
              <a:rPr lang="sk-SK" sz="1200" dirty="0" err="1">
                <a:latin typeface="+mn-lt"/>
              </a:rPr>
              <a:t>Pejmal</a:t>
            </a:r>
            <a:r>
              <a:rPr lang="sk-SK" sz="1200" dirty="0">
                <a:latin typeface="+mn-lt"/>
              </a:rPr>
              <a:t>, 1971):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stúpa viac dní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stúpa pomaly a rovnomerne alebo je bez zmeny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stúpa pri silnom vetre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denne sa opakuje malé kolísanie tlaku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ak stúpa tlak ale klesá teplota, vyjasnenie vydrží len pár hodín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ak stúpa tlak a stúpa teplota, je v lete pekné počasie, v zime len na horách (inverzia)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rýchle zvýšenie tlaku znamená len dočasné zlepšenie počasia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zhoršenie počasia </a:t>
            </a:r>
            <a:r>
              <a:rPr lang="sk-SK" sz="1200" dirty="0">
                <a:latin typeface="+mn-lt"/>
              </a:rPr>
              <a:t>nastane ak (</a:t>
            </a:r>
            <a:r>
              <a:rPr lang="sk-SK" sz="1200" dirty="0" err="1">
                <a:latin typeface="+mn-lt"/>
              </a:rPr>
              <a:t>Pejmal</a:t>
            </a:r>
            <a:r>
              <a:rPr lang="sk-SK" sz="1200" dirty="0">
                <a:latin typeface="+mn-lt"/>
              </a:rPr>
              <a:t>, 1971):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tlak klesá pod 1 000 </a:t>
            </a:r>
            <a:r>
              <a:rPr lang="sk-SK" sz="1000" dirty="0" err="1">
                <a:latin typeface="+mn-lt"/>
              </a:rPr>
              <a:t>hPa</a:t>
            </a:r>
            <a:endParaRPr lang="sk-SK" sz="1000" dirty="0">
              <a:latin typeface="+mn-lt"/>
            </a:endParaRP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tlak rýchlo klesá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tlak dlhodobo klesá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pri vysokej teplote klesne tlak na normál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ak po búrke nestúpne tlak, prídu nové búrky, najčastejšie prichádzajú pri tlaku okolo 1013,3 </a:t>
            </a:r>
            <a:r>
              <a:rPr lang="sk-SK" sz="1000" dirty="0" err="1">
                <a:latin typeface="+mn-lt"/>
              </a:rPr>
              <a:t>hPa</a:t>
            </a:r>
            <a:endParaRPr lang="sk-SK" sz="1000" dirty="0">
              <a:latin typeface="+mn-lt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CB7A38E-B368-28B2-FE68-6A5F1B08C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070" y="230959"/>
            <a:ext cx="5542547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62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2" y="1260908"/>
            <a:ext cx="5293425" cy="55018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Rozloženie tlaku vzduchu na Zemi </a:t>
            </a:r>
            <a:r>
              <a:rPr lang="sk-SK" sz="900" dirty="0">
                <a:latin typeface="+mn-lt"/>
              </a:rPr>
              <a:t>a jeho kolísanie je počas roka zapríčinené nerovnomerným rozložením teploty vzduchu a jej sezónnymi zmenami, tieto zmeny sú </a:t>
            </a:r>
            <a:r>
              <a:rPr lang="sk-SK" sz="900" b="1" dirty="0">
                <a:latin typeface="+mn-lt"/>
              </a:rPr>
              <a:t>rozdielne na kontinentoch a nad oceánmi</a:t>
            </a:r>
            <a:r>
              <a:rPr lang="sk-SK" sz="900" dirty="0">
                <a:latin typeface="+mn-lt"/>
              </a:rPr>
              <a:t> a </a:t>
            </a:r>
            <a:r>
              <a:rPr lang="sk-SK" sz="900" b="1" dirty="0">
                <a:latin typeface="+mn-lt"/>
              </a:rPr>
              <a:t>závisia</a:t>
            </a:r>
            <a:r>
              <a:rPr lang="sk-SK" sz="900" dirty="0">
                <a:latin typeface="+mn-lt"/>
              </a:rPr>
              <a:t> aj </a:t>
            </a:r>
            <a:r>
              <a:rPr lang="sk-SK" sz="900" b="1" dirty="0">
                <a:latin typeface="+mn-lt"/>
              </a:rPr>
              <a:t>od zemepisnej šírk</a:t>
            </a:r>
            <a:r>
              <a:rPr lang="sk-SK" sz="900" dirty="0">
                <a:latin typeface="+mn-lt"/>
              </a:rPr>
              <a:t>y, rozlišujeme stále a sezónne tlakové útvary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Pásmo nízkeho tlaku vzduchu nad rovníkom</a:t>
            </a:r>
            <a:r>
              <a:rPr lang="sk-SK" sz="900" dirty="0">
                <a:latin typeface="+mn-lt"/>
              </a:rPr>
              <a:t>: vyskytuje sa okolo celej zemegule v oblastiach rovníka, je viac posunuté na severnú pologuľu, ktorá je teplejšia, pásmo sa posúva za Slnkom, smerom k pologuli, kde je leto, hranice pásma v zime (na severnej pologuli) sú medzi 15° severnej geografickej šírky a 25° južnej geografickej šírky, v lete medzi 35° severnej a 5° južnej geografickej šírky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Pásmo vysokého tlaku v tropických oblastiach</a:t>
            </a:r>
            <a:r>
              <a:rPr lang="sk-SK" sz="900" dirty="0">
                <a:latin typeface="+mn-lt"/>
              </a:rPr>
              <a:t>: nachádza sa po obvode celej Zeme v intervale 25 – 40° severnej a južnej geografickej šírky, najvýraznejšie je nad oceánmi, kde pôsobia </a:t>
            </a:r>
            <a:r>
              <a:rPr lang="sk-SK" sz="900" b="1" dirty="0">
                <a:latin typeface="+mn-lt"/>
              </a:rPr>
              <a:t>stacionárne tlakové útvary v priebehu celého roka</a:t>
            </a:r>
            <a:r>
              <a:rPr lang="sk-SK" sz="900" dirty="0">
                <a:latin typeface="+mn-lt"/>
              </a:rPr>
              <a:t>, v chladnejšej časti roka príslušnej pologule sú tlakové útvary slabšie, menej výraznejšie, ustupujú smerom k rovníku, 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v teplejšej časti roka sú mohutnejšie a posúvajú sa smerom k miernemu pásmu, nad kontinentmi sú mohutnejšie v zime a slabšie v lete príslušnej pologule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podnebie strednej Európy ovplyvňuje najmä </a:t>
            </a:r>
            <a:r>
              <a:rPr lang="sk-SK" sz="900" b="1" dirty="0">
                <a:latin typeface="+mn-lt"/>
              </a:rPr>
              <a:t>Azorská</a:t>
            </a:r>
            <a:r>
              <a:rPr lang="sk-SK" sz="900" dirty="0">
                <a:latin typeface="+mn-lt"/>
              </a:rPr>
              <a:t> (Severoatlantická) </a:t>
            </a:r>
            <a:r>
              <a:rPr lang="sk-SK" sz="900" b="1" dirty="0">
                <a:latin typeface="+mn-lt"/>
              </a:rPr>
              <a:t>tlaková výš</a:t>
            </a:r>
            <a:r>
              <a:rPr lang="sk-SK" sz="900" dirty="0">
                <a:latin typeface="+mn-lt"/>
              </a:rPr>
              <a:t>, ktorá sa formuje v oblasti Azorských ostrovov, v lete sa jej výbežok rozširuje do južnej i strednej Európy a môže prechádzať aj do samostatných tlakových výší, v lete prináša slnečné a suché počasie, v zime menej oblačné počasie s miernejšími teplotami vzduchu, po východnom okraji Azorskej tlakovej výše tečie studený Kanársky prúd, po jej západnom okraji prúdia teplý Antilský, Karibský, Floridský a Golfský prúd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9018FA0-CE19-DC0A-DD6F-1B96A9B23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267" y="1066800"/>
            <a:ext cx="6538134" cy="259700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040E173D-811D-FECA-FAC4-AF846F566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691" y="3676499"/>
            <a:ext cx="6517310" cy="259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098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Tlak vzduchu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DDE80CB2-4D30-EF0C-6526-6F7C3D3FD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537" y="1310326"/>
            <a:ext cx="6815464" cy="4693432"/>
          </a:xfrm>
          <a:prstGeom prst="rect">
            <a:avLst/>
          </a:prstGeom>
        </p:spPr>
      </p:pic>
      <p:sp>
        <p:nvSpPr>
          <p:cNvPr id="9" name="Zástupný objekt pre obsah 2">
            <a:extLst>
              <a:ext uri="{FF2B5EF4-FFF2-40B4-BE49-F238E27FC236}">
                <a16:creationId xmlns:a16="http://schemas.microsoft.com/office/drawing/2014/main" id="{7C249AB9-BD89-A52F-AF3E-A0FC4A826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310326"/>
            <a:ext cx="4816975" cy="54524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b="1" dirty="0">
                <a:latin typeface="+mn-lt"/>
              </a:rPr>
              <a:t>Pásmo nízkeho tlaku v miernych šírkach</a:t>
            </a:r>
            <a:r>
              <a:rPr lang="sk-SK" sz="1100" dirty="0">
                <a:latin typeface="+mn-lt"/>
              </a:rPr>
              <a:t>: leží približne na úrovni 60° severnej a južnej geografickej šírky, </a:t>
            </a:r>
            <a:br>
              <a:rPr lang="sk-SK" sz="1100" dirty="0">
                <a:latin typeface="+mn-lt"/>
              </a:rPr>
            </a:br>
            <a:r>
              <a:rPr lang="sk-SK" sz="1100" dirty="0">
                <a:latin typeface="+mn-lt"/>
              </a:rPr>
              <a:t>v zime príslušnej pologule sa tlakové útvary posúvajú do nižších zemepisných šírok a sú mohutnejšie, v lete sa posúvajú do vyšších zemepisných šírok a sú menej výrazné, v Európe ovplyvňuje podnebie </a:t>
            </a:r>
            <a:r>
              <a:rPr lang="sk-SK" sz="1100" b="1" dirty="0">
                <a:latin typeface="+mn-lt"/>
              </a:rPr>
              <a:t>Islandská</a:t>
            </a:r>
            <a:r>
              <a:rPr lang="sk-SK" sz="1100" dirty="0">
                <a:latin typeface="+mn-lt"/>
              </a:rPr>
              <a:t> (Severoatlantická) </a:t>
            </a:r>
            <a:r>
              <a:rPr lang="sk-SK" sz="1100" b="1" dirty="0">
                <a:latin typeface="+mn-lt"/>
              </a:rPr>
              <a:t>tlaková níž</a:t>
            </a:r>
            <a:r>
              <a:rPr lang="sk-SK" sz="1100" dirty="0">
                <a:latin typeface="+mn-lt"/>
              </a:rPr>
              <a:t>, na južnej pologuli sa v miernych zemepisných šírkach nachádza súvislé pásmo nízkeho tlaku vzduchu okolo celej zemegule, je to spôsobené kompaktným oceánom, ktorý nie je prerušený pevninou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b="1" dirty="0">
                <a:latin typeface="+mn-lt"/>
              </a:rPr>
              <a:t>Pásmo vysokého tlaku vzduchu v oblasti pólov</a:t>
            </a:r>
            <a:r>
              <a:rPr lang="sk-SK" sz="1100" dirty="0">
                <a:latin typeface="+mn-lt"/>
              </a:rPr>
              <a:t>: </a:t>
            </a:r>
            <a:br>
              <a:rPr lang="sk-SK" sz="1100" dirty="0">
                <a:latin typeface="+mn-lt"/>
              </a:rPr>
            </a:br>
            <a:r>
              <a:rPr lang="sk-SK" sz="1100" dirty="0">
                <a:latin typeface="+mn-lt"/>
              </a:rPr>
              <a:t>Antarktická tlaková výš je všeobecne mohutnejšia v porovnaní s Arktickou tlakovou výšou rozprestierajúcou sa nad oceánom, v lete, pri topení sa arktických ľadov, je Arktická tlaková výš nevýrazná, rozpadá sa na tri samostatné tlakové výše v oblasti Grónska, Barentsovho mora a severne od Čukotského mora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100" dirty="0">
                <a:latin typeface="+mn-lt"/>
              </a:rPr>
              <a:t>Významný vplyv na Slovensko aj </a:t>
            </a:r>
            <a:r>
              <a:rPr lang="sk-SK" sz="1100" b="1" dirty="0">
                <a:latin typeface="+mn-lt"/>
              </a:rPr>
              <a:t>Sibírska TV </a:t>
            </a:r>
            <a:r>
              <a:rPr lang="sk-SK" sz="1100" dirty="0">
                <a:latin typeface="+mn-lt"/>
              </a:rPr>
              <a:t>a </a:t>
            </a:r>
            <a:r>
              <a:rPr lang="sk-SK" sz="1100" b="1" dirty="0">
                <a:latin typeface="+mn-lt"/>
              </a:rPr>
              <a:t>Iránska TN</a:t>
            </a:r>
          </a:p>
        </p:txBody>
      </p:sp>
    </p:spTree>
    <p:extLst>
      <p:ext uri="{BB962C8B-B14F-4D97-AF65-F5344CB8AC3E}">
        <p14:creationId xmlns:p14="http://schemas.microsoft.com/office/powerpoint/2010/main" val="14020025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1" y="1457325"/>
            <a:ext cx="6376669" cy="573785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priestorové rozloženie atmosférického tlaku sa neustále mení - </a:t>
            </a:r>
            <a:r>
              <a:rPr lang="sk-SK" sz="1000" b="1" dirty="0">
                <a:latin typeface="+mn-lt"/>
              </a:rPr>
              <a:t>prúdenie vzduchu </a:t>
            </a:r>
            <a:r>
              <a:rPr lang="sk-SK" sz="1000" dirty="0">
                <a:latin typeface="+mn-lt"/>
              </a:rPr>
              <a:t>vzniká ako </a:t>
            </a:r>
            <a:r>
              <a:rPr lang="sk-SK" sz="1000" b="1" dirty="0">
                <a:latin typeface="+mn-lt"/>
              </a:rPr>
              <a:t>dôsledok vyrovnávania tlakových rozdielov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pri pohľade na synoptickú mapu a rozloženie izobár a tlakových útvarov, môžeme povedať ako vzduch nad daným územím prúdi a či k nám bude prúdiť vzduch z vyšších alebo nižších zemepisných šírok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oblasť, z ktorej </a:t>
            </a:r>
            <a:r>
              <a:rPr lang="sk-SK" sz="1000" dirty="0" err="1">
                <a:latin typeface="+mn-lt"/>
              </a:rPr>
              <a:t>prúdiaci</a:t>
            </a:r>
            <a:r>
              <a:rPr lang="sk-SK" sz="1000" dirty="0">
                <a:latin typeface="+mn-lt"/>
              </a:rPr>
              <a:t> vzduch pochádza, má obvykle veľmi výrazný vplyv na charakter očakávaného počasia (Benko, 2011)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okamžitý stav poľa prúdenia je možné vyjadriť pomocou </a:t>
            </a:r>
            <a:r>
              <a:rPr lang="sk-SK" sz="1000" b="1" dirty="0">
                <a:latin typeface="+mn-lt"/>
              </a:rPr>
              <a:t>prúdnic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medzi hlavné príčiny prúdenia vzduchu patria: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sila horizontálneho tlakového gradientu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 err="1">
                <a:latin typeface="+mn-lt"/>
              </a:rPr>
              <a:t>Coriolisova</a:t>
            </a:r>
            <a:r>
              <a:rPr lang="sk-SK" sz="1000" dirty="0">
                <a:latin typeface="+mn-lt"/>
              </a:rPr>
              <a:t> sila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odstredivá sila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sila trenia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veľkosť horizontálneho tlakového gradientu určuje </a:t>
            </a:r>
            <a:r>
              <a:rPr lang="sk-SK" sz="1000" b="1" dirty="0">
                <a:latin typeface="+mn-lt"/>
              </a:rPr>
              <a:t>zrýchlenie vzduchu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88A7612-6442-F90B-2809-BC332D46AC7C}"/>
              </a:ext>
            </a:extLst>
          </p:cNvPr>
          <p:cNvSpPr txBox="1">
            <a:spLocks/>
          </p:cNvSpPr>
          <p:nvPr/>
        </p:nvSpPr>
        <p:spPr>
          <a:xfrm>
            <a:off x="6480176" y="4086225"/>
            <a:ext cx="5645149" cy="2628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keď sa vzduch dostane do pohybu, začne naň pôsobiť odstredivá sila zemskej rotácie a </a:t>
            </a:r>
            <a:r>
              <a:rPr lang="sk-SK" sz="1000" dirty="0" err="1">
                <a:latin typeface="+mn-lt"/>
              </a:rPr>
              <a:t>Coriolisova</a:t>
            </a:r>
            <a:r>
              <a:rPr lang="sk-SK" sz="1000" dirty="0">
                <a:latin typeface="+mn-lt"/>
              </a:rPr>
              <a:t> sila, ktorá spôsobuje stáčanie vzdušných prúdov na severnej pologuli vpravo a na južnej pologuli vľavo - </a:t>
            </a:r>
            <a:r>
              <a:rPr lang="sk-SK" sz="1000" b="1" dirty="0">
                <a:latin typeface="+mn-lt"/>
              </a:rPr>
              <a:t>najväčšie hodnoty </a:t>
            </a:r>
            <a:r>
              <a:rPr lang="sk-SK" sz="1000" dirty="0">
                <a:latin typeface="+mn-lt"/>
              </a:rPr>
              <a:t>dosahuje </a:t>
            </a:r>
            <a:r>
              <a:rPr lang="sk-SK" sz="1000" b="1" dirty="0">
                <a:latin typeface="+mn-lt"/>
              </a:rPr>
              <a:t>vo väčších zemepisných šírkach</a:t>
            </a:r>
            <a:r>
              <a:rPr lang="sk-SK" sz="1000" dirty="0">
                <a:latin typeface="+mn-lt"/>
              </a:rPr>
              <a:t>, na rovníku je nulová (sin 0° = 0), jej veľkosť sa vyjadruje vzťahom:</a:t>
            </a:r>
          </a:p>
          <a:p>
            <a:pPr marL="0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Font typeface="Wingdings 3" charset="2"/>
              <a:buNone/>
            </a:pPr>
            <a:r>
              <a:rPr lang="sk-SK" sz="1000" dirty="0">
                <a:latin typeface="+mn-lt"/>
              </a:rPr>
              <a:t>			C = 2. </a:t>
            </a:r>
            <a:r>
              <a:rPr lang="el-GR" sz="1000" dirty="0">
                <a:latin typeface="+mn-lt"/>
              </a:rPr>
              <a:t>ω. </a:t>
            </a:r>
            <a:r>
              <a:rPr lang="sk-SK" sz="1000" dirty="0">
                <a:latin typeface="+mn-lt"/>
              </a:rPr>
              <a:t>v. sin </a:t>
            </a:r>
            <a:r>
              <a:rPr lang="el-GR" sz="1000" dirty="0">
                <a:latin typeface="+mn-lt"/>
              </a:rPr>
              <a:t>φ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el-GR" sz="800" dirty="0">
                <a:latin typeface="+mn-lt"/>
              </a:rPr>
              <a:t>ω</a:t>
            </a:r>
            <a:r>
              <a:rPr lang="sk-SK" sz="800" dirty="0">
                <a:latin typeface="+mn-lt"/>
              </a:rPr>
              <a:t> - uhlová rýchlosť zemskej rotácie 0.004 °/s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00" dirty="0">
                <a:latin typeface="+mn-lt"/>
              </a:rPr>
              <a:t>v - rýchlosť vetra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el-GR" sz="900" dirty="0">
                <a:latin typeface="+mn-lt"/>
              </a:rPr>
              <a:t>φ</a:t>
            </a:r>
            <a:r>
              <a:rPr lang="sk-SK" sz="900" dirty="0">
                <a:latin typeface="+mn-lt"/>
              </a:rPr>
              <a:t> </a:t>
            </a:r>
            <a:r>
              <a:rPr lang="sk-SK" sz="800" dirty="0">
                <a:latin typeface="+mn-lt"/>
              </a:rPr>
              <a:t>- zemepisná šírka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353C098-5212-E6AF-009A-233A7284CB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50"/>
          <a:stretch/>
        </p:blipFill>
        <p:spPr>
          <a:xfrm>
            <a:off x="6639560" y="0"/>
            <a:ext cx="550227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944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arth __ a global map of wind, weather, and ocean conditions – Škola – Microsoft​ Edge 2024-09-30 21-48-00">
            <a:hlinkClick r:id="" action="ppaction://media"/>
            <a:extLst>
              <a:ext uri="{FF2B5EF4-FFF2-40B4-BE49-F238E27FC236}">
                <a16:creationId xmlns:a16="http://schemas.microsoft.com/office/drawing/2014/main" id="{FDFFE319-AD6E-BF28-DF14-A5EB7D0350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5334" t="12002" r="5536" b="6639"/>
          <a:stretch/>
        </p:blipFill>
        <p:spPr>
          <a:xfrm>
            <a:off x="5469071" y="3270698"/>
            <a:ext cx="6759882" cy="335521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2" y="1066800"/>
            <a:ext cx="5179666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vietor prenáša energiu v atmosfére, vodu, ovplyvňuje fyzikálne vlastnosti vzduchu, </a:t>
            </a:r>
            <a:br>
              <a:rPr lang="sk-SK" sz="1000" dirty="0">
                <a:latin typeface="+mn-lt"/>
              </a:rPr>
            </a:br>
            <a:r>
              <a:rPr lang="sk-SK" sz="1000" dirty="0">
                <a:latin typeface="+mn-lt"/>
              </a:rPr>
              <a:t>zvyšuje intenzitu výparu...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horizontálna zložka </a:t>
            </a:r>
            <a:r>
              <a:rPr lang="sk-SK" sz="1000" dirty="0">
                <a:latin typeface="+mn-lt"/>
              </a:rPr>
              <a:t>vetra vzniká pôsobením horizontálnej sily tlakového gradientu a </a:t>
            </a:r>
            <a:r>
              <a:rPr lang="sk-SK" sz="1000" dirty="0" err="1">
                <a:latin typeface="+mn-lt"/>
              </a:rPr>
              <a:t>Coriolisovej</a:t>
            </a:r>
            <a:r>
              <a:rPr lang="sk-SK" sz="1000" dirty="0">
                <a:latin typeface="+mn-lt"/>
              </a:rPr>
              <a:t> sily, uplatňuje sa tu odstredivá sila a sila trenia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vertikálna zložka </a:t>
            </a:r>
            <a:r>
              <a:rPr lang="sk-SK" sz="1000" dirty="0">
                <a:latin typeface="+mn-lt"/>
              </a:rPr>
              <a:t>vetra vzniká ako dôsledok pohybu vzduchu v cirkulačných a frontálnych systémoch, </a:t>
            </a:r>
            <a:r>
              <a:rPr lang="sk-SK" sz="1000" dirty="0" err="1">
                <a:latin typeface="+mn-lt"/>
              </a:rPr>
              <a:t>konvekciou</a:t>
            </a:r>
            <a:r>
              <a:rPr lang="sk-SK" sz="1000" dirty="0">
                <a:latin typeface="+mn-lt"/>
              </a:rPr>
              <a:t>, obtekaním prekážok a pod.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na meteorologických a klimatologických staniciach sa vietor meria </a:t>
            </a:r>
            <a:r>
              <a:rPr lang="sk-SK" sz="1000" b="1" dirty="0">
                <a:latin typeface="+mn-lt"/>
              </a:rPr>
              <a:t>anemometrom</a:t>
            </a:r>
            <a:r>
              <a:rPr lang="sk-SK" sz="1000" dirty="0">
                <a:latin typeface="+mn-lt"/>
              </a:rPr>
              <a:t> vo výške 10 m nad zemským povrchom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pri vetre charakterizujeme </a:t>
            </a:r>
            <a:r>
              <a:rPr lang="sk-SK" sz="1000" b="1" dirty="0">
                <a:latin typeface="+mn-lt"/>
              </a:rPr>
              <a:t>rýchlosť a smer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nárazovosť vetra</a:t>
            </a:r>
            <a:r>
              <a:rPr lang="sk-SK" sz="1000" dirty="0">
                <a:latin typeface="+mn-lt"/>
              </a:rPr>
              <a:t> (N) sa najčastejšie vyjadruje rozdielom medzi maximálnou (</a:t>
            </a:r>
            <a:r>
              <a:rPr lang="sk-SK" sz="1000" dirty="0" err="1">
                <a:latin typeface="+mn-lt"/>
              </a:rPr>
              <a:t>vmax</a:t>
            </a:r>
            <a:r>
              <a:rPr lang="sk-SK" sz="1000" dirty="0">
                <a:latin typeface="+mn-lt"/>
              </a:rPr>
              <a:t>) </a:t>
            </a:r>
            <a:br>
              <a:rPr lang="sk-SK" sz="1000" dirty="0">
                <a:latin typeface="+mn-lt"/>
              </a:rPr>
            </a:br>
            <a:r>
              <a:rPr lang="sk-SK" sz="1000" dirty="0">
                <a:latin typeface="+mn-lt"/>
              </a:rPr>
              <a:t>a minimálnou (</a:t>
            </a:r>
            <a:r>
              <a:rPr lang="sk-SK" sz="1000" dirty="0" err="1">
                <a:latin typeface="+mn-lt"/>
              </a:rPr>
              <a:t>vmin</a:t>
            </a:r>
            <a:r>
              <a:rPr lang="sk-SK" sz="1000" dirty="0">
                <a:latin typeface="+mn-lt"/>
              </a:rPr>
              <a:t>) rýchlosťou vetra za určitý čas (10 / 15 minút), pričom platí:</a:t>
            </a:r>
          </a:p>
          <a:p>
            <a:pPr marL="0" indent="0">
              <a:lnSpc>
                <a:spcPct val="150000"/>
              </a:lnSpc>
              <a:buClr>
                <a:schemeClr val="tx2">
                  <a:lumMod val="75000"/>
                </a:schemeClr>
              </a:buClr>
              <a:buNone/>
            </a:pPr>
            <a:r>
              <a:rPr lang="sk-SK" sz="1000" dirty="0">
                <a:latin typeface="+mn-lt"/>
              </a:rPr>
              <a:t>			N = </a:t>
            </a:r>
            <a:r>
              <a:rPr lang="sk-SK" sz="1000" dirty="0" err="1">
                <a:latin typeface="+mn-lt"/>
              </a:rPr>
              <a:t>vmax</a:t>
            </a:r>
            <a:r>
              <a:rPr lang="sk-SK" sz="1000" dirty="0">
                <a:latin typeface="+mn-lt"/>
              </a:rPr>
              <a:t> – </a:t>
            </a:r>
            <a:r>
              <a:rPr lang="sk-SK" sz="1000" dirty="0" err="1">
                <a:latin typeface="+mn-lt"/>
              </a:rPr>
              <a:t>vmin</a:t>
            </a:r>
            <a:endParaRPr lang="sk-SK" sz="1000" dirty="0">
              <a:latin typeface="+mn-lt"/>
            </a:endParaRP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 lesníctve je táto hodnota významnejšia ako samotná priemerná rýchlosť vetra, nakoľko nárazmi rozkmitaný strom je skôr zlomený alebo vyvrátený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B7EF699B-8C10-E281-6728-8291C9236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459" y="0"/>
            <a:ext cx="3120887" cy="3120887"/>
          </a:xfrm>
          <a:prstGeom prst="rect">
            <a:avLst/>
          </a:prstGeom>
        </p:spPr>
      </p:pic>
      <p:pic>
        <p:nvPicPr>
          <p:cNvPr id="9" name="Obrázok 8">
            <a:hlinkClick r:id="rId6"/>
            <a:extLst>
              <a:ext uri="{FF2B5EF4-FFF2-40B4-BE49-F238E27FC236}">
                <a16:creationId xmlns:a16="http://schemas.microsoft.com/office/drawing/2014/main" id="{B8863E4F-22C0-1233-873A-F326E4281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018" y="531226"/>
            <a:ext cx="3205070" cy="231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5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201506"/>
            <a:ext cx="5404257" cy="565649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prúdenie vzduchu mení turbulencia</a:t>
            </a:r>
            <a:r>
              <a:rPr lang="sk-SK" sz="1200" dirty="0">
                <a:latin typeface="+mn-lt"/>
              </a:rPr>
              <a:t>, ktorú ovplyvňujú najmä základné tvary reliéfu ako sú nížiny, kotliny a pohoria, nadmorská výška reliéfu, smer konvexných a konkávnych tvarov reliéfu voči prevládajúcim zložkám prúdenia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vegetácia </a:t>
            </a:r>
            <a:r>
              <a:rPr lang="sk-SK" sz="1200" dirty="0">
                <a:latin typeface="+mn-lt"/>
              </a:rPr>
              <a:t>výrazne ovplyvňuje prúdenie vzduchu pri zemskom povrchu, mení sa drsnosť zemského povrchu a tým aj rýchlosť </a:t>
            </a:r>
            <a:br>
              <a:rPr lang="sk-SK" sz="1200" dirty="0">
                <a:latin typeface="+mn-lt"/>
              </a:rPr>
            </a:br>
            <a:r>
              <a:rPr lang="sk-SK" sz="1200" dirty="0">
                <a:latin typeface="+mn-lt"/>
              </a:rPr>
              <a:t>ale i smer prúdenia vzduchu, prízemné prúdenie vzduchu najviac ovplyvňuje les, najmenej zamrznuté trávne a lúčne spoločenstvá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200" b="1" dirty="0">
                <a:latin typeface="+mn-lt"/>
              </a:rPr>
              <a:t>mestské sídla </a:t>
            </a:r>
            <a:r>
              <a:rPr lang="sk-SK" sz="1200" dirty="0">
                <a:latin typeface="+mn-lt"/>
              </a:rPr>
              <a:t>a</a:t>
            </a:r>
            <a:r>
              <a:rPr lang="sk-SK" sz="1200" b="1" dirty="0">
                <a:latin typeface="+mn-lt"/>
              </a:rPr>
              <a:t> vidiecke stavby </a:t>
            </a:r>
            <a:r>
              <a:rPr lang="sk-SK" sz="1200" dirty="0">
                <a:latin typeface="+mn-lt"/>
              </a:rPr>
              <a:t>zvyšujú drsnosť aktívneho povrchu, pričom znižujú a menia smer prúdenia vzduchu, </a:t>
            </a:r>
            <a:br>
              <a:rPr lang="sk-SK" sz="1200" dirty="0">
                <a:latin typeface="+mn-lt"/>
              </a:rPr>
            </a:br>
            <a:r>
              <a:rPr lang="sk-SK" sz="1200" dirty="0">
                <a:latin typeface="+mn-lt"/>
              </a:rPr>
              <a:t>čím je zástavba kompaktnejšia a vyššia, tým sú tieto zmeny väčšie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endParaRPr lang="sk-SK" sz="1200" dirty="0">
              <a:latin typeface="+mn-lt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180F3F38-7406-3830-CBDF-30C5437AA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34" y="3330221"/>
            <a:ext cx="5404257" cy="352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AA23073E-F4C4-625D-F1C1-8E2A5C789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254" y="0"/>
            <a:ext cx="5495746" cy="3208845"/>
          </a:xfrm>
          <a:prstGeom prst="rect">
            <a:avLst/>
          </a:prstGeom>
        </p:spPr>
      </p:pic>
      <p:pic>
        <p:nvPicPr>
          <p:cNvPr id="5" name="Obrázok 4" descr="Obrázok, na ktorom je kresba, umenie, náčrt, mapa&#10;&#10;Automaticky generovaný popis">
            <a:extLst>
              <a:ext uri="{FF2B5EF4-FFF2-40B4-BE49-F238E27FC236}">
                <a16:creationId xmlns:a16="http://schemas.microsoft.com/office/drawing/2014/main" id="{9DAD7622-FF48-9EBE-D119-1EAD10685D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099" y="4646455"/>
            <a:ext cx="3589754" cy="221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842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5835649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Beaufortova stupnica rýchlosti vetra</a:t>
            </a:r>
            <a:r>
              <a:rPr lang="sk-SK" sz="1000" dirty="0">
                <a:latin typeface="+mn-lt"/>
              </a:rPr>
              <a:t> predstavuje spôsob pomerne presného odhadu rýchlosti vetra podľa jeho účinkov na prostredie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98C37A2F-6A42-3BA3-50F1-6FD6C1A03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2" y="1819260"/>
            <a:ext cx="6218238" cy="4689013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96CEB25E-B853-AC6A-9696-63B9F0DAB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600" y="3707141"/>
            <a:ext cx="5641400" cy="3173288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B587E247-FEE1-FC1B-F8A5-231BE66CC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1" y="0"/>
            <a:ext cx="5564189" cy="370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627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583509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v súvislosti s </a:t>
            </a:r>
            <a:r>
              <a:rPr lang="sk-SK" sz="900" b="1" dirty="0">
                <a:latin typeface="+mn-lt"/>
              </a:rPr>
              <a:t>vertikálnou zložkou </a:t>
            </a:r>
            <a:r>
              <a:rPr lang="sk-SK" sz="900" dirty="0">
                <a:latin typeface="+mn-lt"/>
              </a:rPr>
              <a:t>prúdenia rozlišujeme výstupné prúdy vzduchu, ktoré môžu vznikať: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 err="1">
                <a:latin typeface="+mn-lt"/>
              </a:rPr>
              <a:t>konvekciou</a:t>
            </a:r>
            <a:r>
              <a:rPr lang="sk-SK" sz="900" dirty="0">
                <a:latin typeface="+mn-lt"/>
              </a:rPr>
              <a:t> - výstupné vertikálne pohyby vzduchu, patria sem aj kompenzačné zostupné pohyby, výstupné pohyby majú väčšiu rýchlosť (5–20 m/s aj viac), </a:t>
            </a:r>
            <a:r>
              <a:rPr lang="sk-SK" sz="900" dirty="0" err="1">
                <a:latin typeface="+mn-lt"/>
              </a:rPr>
              <a:t>konvekciu</a:t>
            </a:r>
            <a:r>
              <a:rPr lang="sk-SK" sz="900" dirty="0">
                <a:latin typeface="+mn-lt"/>
              </a:rPr>
              <a:t> spravidla sprevádza turbulencia, ktorá významne napomáha premiešaniu vzduchu a prenosu tepla, typy: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termická </a:t>
            </a:r>
            <a:r>
              <a:rPr lang="sk-SK" sz="900" dirty="0">
                <a:latin typeface="+mn-lt"/>
              </a:rPr>
              <a:t>– vzniká nerovnomerným zahrievaním zemského povrchu slnečným žiarením a stúpaním ľahšieho teplejšieho vzduchu</a:t>
            </a:r>
          </a:p>
          <a:p>
            <a:pPr lvl="2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dynamická (nútená)</a:t>
            </a:r>
            <a:r>
              <a:rPr lang="sk-SK" sz="900" dirty="0">
                <a:latin typeface="+mn-lt"/>
              </a:rPr>
              <a:t> – vzniká v dôsledku vynútených vertikálnych pohybov pri obtekaní terénnych prekážok (napr. kopce, horské hrebene), </a:t>
            </a:r>
            <a:r>
              <a:rPr lang="sk-SK" sz="900" dirty="0" err="1">
                <a:latin typeface="+mn-lt"/>
              </a:rPr>
              <a:t>prúdiaci</a:t>
            </a:r>
            <a:r>
              <a:rPr lang="sk-SK" sz="900" dirty="0">
                <a:latin typeface="+mn-lt"/>
              </a:rPr>
              <a:t> vzduch naráža na terénnu prekážku a je tak nútený stúpať. Následkom výstupných prúdov vznikajú aj orografické oblaky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výstup vzduchu na frontálnom rozhraní </a:t>
            </a:r>
            <a:r>
              <a:rPr lang="sk-SK" sz="900" dirty="0">
                <a:latin typeface="+mn-lt"/>
              </a:rPr>
              <a:t>– oddeľuje vzduchové hmoty rôznych fyzikálnych vlastností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výstup vzduchu v cyklóne </a:t>
            </a:r>
            <a:r>
              <a:rPr lang="sk-SK" sz="900" dirty="0">
                <a:latin typeface="+mn-lt"/>
              </a:rPr>
              <a:t>– rýchlosť stúpania je malá ale plocha výstupu je horizontálne rozsiahla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vlnový pohyb prúdenia </a:t>
            </a:r>
            <a:r>
              <a:rPr lang="sk-SK" sz="900" dirty="0">
                <a:latin typeface="+mn-lt"/>
              </a:rPr>
              <a:t>-</a:t>
            </a:r>
            <a:r>
              <a:rPr lang="sk-SK" sz="900" b="1" dirty="0">
                <a:latin typeface="+mn-lt"/>
              </a:rPr>
              <a:t> </a:t>
            </a:r>
            <a:r>
              <a:rPr lang="sk-SK" sz="900" dirty="0">
                <a:latin typeface="+mn-lt"/>
              </a:rPr>
              <a:t>vzniká pri silnom vetre na záveternej strane prírodnej prekážky, kedy vzduch striedavo stúpa a klesá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nerovnomerné zohrievanie aktívneho povrchu </a:t>
            </a:r>
            <a:r>
              <a:rPr lang="sk-SK" sz="900" dirty="0">
                <a:latin typeface="+mn-lt"/>
              </a:rPr>
              <a:t>na malých územiach </a:t>
            </a:r>
            <a:r>
              <a:rPr lang="sk-SK" sz="900" b="1" dirty="0">
                <a:latin typeface="+mn-lt"/>
              </a:rPr>
              <a:t>spôsobuje rozdielne tlakové pomery </a:t>
            </a:r>
            <a:r>
              <a:rPr lang="sk-SK" sz="900" dirty="0">
                <a:latin typeface="+mn-lt"/>
              </a:rPr>
              <a:t>v malom priestore, čo má za príčinu vznik </a:t>
            </a:r>
            <a:r>
              <a:rPr lang="sk-SK" sz="900" b="1" dirty="0">
                <a:latin typeface="+mn-lt"/>
              </a:rPr>
              <a:t>miestnych vetrov:</a:t>
            </a:r>
            <a:r>
              <a:rPr lang="sk-SK" sz="900" dirty="0">
                <a:latin typeface="+mn-lt"/>
              </a:rPr>
              <a:t> bríza, bóra, horský a dolinový vietor, föhn, ľadovcový vietor, </a:t>
            </a:r>
            <a:r>
              <a:rPr lang="sk-SK" sz="900" dirty="0" err="1">
                <a:latin typeface="+mn-lt"/>
              </a:rPr>
              <a:t>malopriestorové</a:t>
            </a:r>
            <a:r>
              <a:rPr lang="sk-SK" sz="900" dirty="0">
                <a:latin typeface="+mn-lt"/>
              </a:rPr>
              <a:t> vzdušné víry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Bríza</a:t>
            </a:r>
            <a:r>
              <a:rPr lang="sk-SK" sz="900" dirty="0">
                <a:latin typeface="+mn-lt"/>
              </a:rPr>
              <a:t> vzniká </a:t>
            </a:r>
            <a:r>
              <a:rPr lang="sk-SK" sz="900" b="1" dirty="0">
                <a:latin typeface="+mn-lt"/>
              </a:rPr>
              <a:t>na pobreží morí a veľkých jazier </a:t>
            </a:r>
            <a:r>
              <a:rPr lang="sk-SK" sz="900" dirty="0">
                <a:latin typeface="+mn-lt"/>
              </a:rPr>
              <a:t>dôsledkom nerovnomerného ohrievania pevniny a mora v priebehu dňa a noci pri radiačnom type počasia: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počas dňa </a:t>
            </a:r>
            <a:r>
              <a:rPr lang="sk-SK" sz="900" dirty="0">
                <a:latin typeface="+mn-lt"/>
              </a:rPr>
              <a:t>je pevnina teplejšia než vodná plocha, teplejší ľahší vzduch stúpa hore a je nahrádzaný chladnejším a vlhkejším vzduchom od mora alebo jazera, vanie </a:t>
            </a:r>
            <a:r>
              <a:rPr lang="sk-SK" sz="900" b="1" dirty="0">
                <a:latin typeface="+mn-lt"/>
              </a:rPr>
              <a:t>z vodnej plochy na pevninu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v noci </a:t>
            </a:r>
            <a:r>
              <a:rPr lang="sk-SK" sz="900" dirty="0">
                <a:latin typeface="+mn-lt"/>
              </a:rPr>
              <a:t>sa pevnina rýchlejšie ochladí a prúdenie funguje opačným smerom </a:t>
            </a:r>
            <a:r>
              <a:rPr lang="sk-SK" sz="900" b="1" dirty="0">
                <a:latin typeface="+mn-lt"/>
              </a:rPr>
              <a:t>z pevniny nad </a:t>
            </a:r>
            <a:r>
              <a:rPr lang="sk-SK" sz="900" b="1" dirty="0" err="1">
                <a:latin typeface="+mn-lt"/>
              </a:rPr>
              <a:t>vod</a:t>
            </a:r>
            <a:r>
              <a:rPr lang="sk-SK" sz="900" b="1" dirty="0">
                <a:latin typeface="+mn-lt"/>
              </a:rPr>
              <a:t>. plochu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067B888-3E4B-9F29-F1BA-6705096E3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331" y="-2990"/>
            <a:ext cx="3113986" cy="457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5B6BAE4C-D8B8-18EE-13C8-D9273DE22B4A}"/>
              </a:ext>
            </a:extLst>
          </p:cNvPr>
          <p:cNvSpPr txBox="1"/>
          <p:nvPr/>
        </p:nvSpPr>
        <p:spPr>
          <a:xfrm>
            <a:off x="7540103" y="1893112"/>
            <a:ext cx="216007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50" dirty="0"/>
              <a:t>vznik prúdenia pri vertikálnom</a:t>
            </a:r>
          </a:p>
          <a:p>
            <a:r>
              <a:rPr lang="sk-SK" sz="1050" dirty="0"/>
              <a:t>reze </a:t>
            </a:r>
            <a:r>
              <a:rPr lang="sk-SK" sz="1050" dirty="0" err="1"/>
              <a:t>atmnosférou</a:t>
            </a:r>
            <a:r>
              <a:rPr lang="sk-SK" sz="1050" dirty="0"/>
              <a:t> v dôsledku </a:t>
            </a:r>
          </a:p>
          <a:p>
            <a:r>
              <a:rPr lang="sk-SK" sz="1050" dirty="0"/>
              <a:t>lokálneho prehrievania (a)</a:t>
            </a:r>
          </a:p>
          <a:p>
            <a:r>
              <a:rPr lang="sk-SK" sz="1050" dirty="0"/>
              <a:t>a vznik </a:t>
            </a:r>
            <a:r>
              <a:rPr lang="sk-SK" sz="1050" dirty="0" err="1"/>
              <a:t>konvektívneho</a:t>
            </a:r>
            <a:r>
              <a:rPr lang="sk-SK" sz="1050" dirty="0"/>
              <a:t> prúdenia (b)</a:t>
            </a:r>
          </a:p>
          <a:p>
            <a:endParaRPr lang="sk-SK" sz="105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6766068-0272-F04A-51CE-22A7816E6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901" y="4747376"/>
            <a:ext cx="4786415" cy="187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0835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91384"/>
            <a:ext cx="5835649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b="1" dirty="0">
                <a:latin typeface="+mn-lt"/>
              </a:rPr>
              <a:t>Bóra</a:t>
            </a:r>
            <a:r>
              <a:rPr lang="sk-SK" sz="1000" dirty="0">
                <a:latin typeface="+mn-lt"/>
              </a:rPr>
              <a:t> - studený </a:t>
            </a:r>
            <a:r>
              <a:rPr lang="sk-SK" sz="1000" b="1" dirty="0" err="1">
                <a:latin typeface="+mn-lt"/>
              </a:rPr>
              <a:t>padavý</a:t>
            </a:r>
            <a:r>
              <a:rPr lang="sk-SK" sz="1000" b="1" dirty="0">
                <a:latin typeface="+mn-lt"/>
              </a:rPr>
              <a:t> nárazový vietor </a:t>
            </a:r>
            <a:r>
              <a:rPr lang="sk-SK" sz="1000" dirty="0">
                <a:latin typeface="+mn-lt"/>
              </a:rPr>
              <a:t>podmienený orografiou, pri prúdení studeného vzduchu </a:t>
            </a:r>
            <a:r>
              <a:rPr lang="sk-SK" sz="1000" b="1" dirty="0">
                <a:latin typeface="+mn-lt"/>
              </a:rPr>
              <a:t>na náveternú stranu </a:t>
            </a:r>
            <a:r>
              <a:rPr lang="sk-SK" sz="1000" dirty="0">
                <a:latin typeface="+mn-lt"/>
              </a:rPr>
              <a:t>horskej prekážky </a:t>
            </a:r>
            <a:r>
              <a:rPr lang="sk-SK" sz="1000" b="1" dirty="0">
                <a:latin typeface="+mn-lt"/>
              </a:rPr>
              <a:t>dochádza k jeho hromadeniu</a:t>
            </a:r>
            <a:r>
              <a:rPr lang="sk-SK" sz="1000" dirty="0">
                <a:latin typeface="+mn-lt"/>
              </a:rPr>
              <a:t>, keď dosiahne výšku horskej prekážky, vzhľadom na to, že je veľmi studený a ťažký, obrovskou rýchlosťou </a:t>
            </a:r>
            <a:r>
              <a:rPr lang="sk-SK" sz="1000" b="1" dirty="0">
                <a:latin typeface="+mn-lt"/>
              </a:rPr>
              <a:t>na záveternej strane padá dole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názov pochádza z Dalmácie v Chorvátsku (</a:t>
            </a:r>
            <a:r>
              <a:rPr lang="sk-SK" sz="1000" dirty="0" err="1">
                <a:latin typeface="+mn-lt"/>
              </a:rPr>
              <a:t>bura</a:t>
            </a:r>
            <a:r>
              <a:rPr lang="sk-SK" sz="1000" dirty="0">
                <a:latin typeface="+mn-lt"/>
              </a:rPr>
              <a:t>), kde sa vyskytuje najmä v chladnejšej časti roka, prináša prudké ochladenie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vietor s charakterom bóry sa vyskytuje aj na Slovensku, pre Tatry je po celý rok typické veterné počasie (až 300 dní v roku), pričom na južnej strane často dochádza k tzv. </a:t>
            </a:r>
            <a:r>
              <a:rPr lang="sk-SK" sz="1000" dirty="0" err="1">
                <a:latin typeface="+mn-lt"/>
              </a:rPr>
              <a:t>padavým</a:t>
            </a:r>
            <a:r>
              <a:rPr lang="sk-SK" sz="1000" dirty="0">
                <a:latin typeface="+mn-lt"/>
              </a:rPr>
              <a:t> vetrom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00" dirty="0">
                <a:latin typeface="+mn-lt"/>
              </a:rPr>
              <a:t>vietor s charakterom bóry bol príčinou veternej kalamity v Tatrách v roku 2004 </a:t>
            </a:r>
            <a:br>
              <a:rPr lang="sk-SK" sz="1000" dirty="0">
                <a:latin typeface="+mn-lt"/>
              </a:rPr>
            </a:br>
            <a:r>
              <a:rPr lang="sk-SK" sz="1000" dirty="0">
                <a:latin typeface="+mn-lt"/>
              </a:rPr>
              <a:t>- 19. novembra zasiahla tatranské svahy víchrica o nárazovej rýchlosti </a:t>
            </a:r>
            <a:br>
              <a:rPr lang="sk-SK" sz="1000" dirty="0">
                <a:latin typeface="+mn-lt"/>
              </a:rPr>
            </a:br>
            <a:r>
              <a:rPr lang="sk-SK" sz="1000" b="1" dirty="0">
                <a:latin typeface="+mn-lt"/>
              </a:rPr>
              <a:t>165 až 227 km/h</a:t>
            </a:r>
            <a:r>
              <a:rPr lang="sk-SK" sz="1000" dirty="0">
                <a:latin typeface="+mn-lt"/>
              </a:rPr>
              <a:t>, vyvrátila rozsiahle územia lesa o rozlohe asi 12 000 ha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DFC1C44F-95C2-71EE-646A-83F0B8096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667" y="4379843"/>
            <a:ext cx="3076333" cy="2478157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35ECB7FF-582A-E112-5F77-DADBFB65D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457" y="4379842"/>
            <a:ext cx="3304210" cy="2478157"/>
          </a:xfrm>
          <a:prstGeom prst="rect">
            <a:avLst/>
          </a:prstGeom>
        </p:spPr>
      </p:pic>
      <p:pic>
        <p:nvPicPr>
          <p:cNvPr id="8" name="Obrázok 7" descr="Obrázok, na ktorom je vonkajšie, doprava&#10;&#10;Automaticky generovaný popis">
            <a:extLst>
              <a:ext uri="{FF2B5EF4-FFF2-40B4-BE49-F238E27FC236}">
                <a16:creationId xmlns:a16="http://schemas.microsoft.com/office/drawing/2014/main" id="{E55A4169-BD96-47ED-0031-67E7757AD1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211" y="4379841"/>
            <a:ext cx="6443211" cy="2478159"/>
          </a:xfrm>
          <a:prstGeom prst="rect">
            <a:avLst/>
          </a:prstGeom>
        </p:spPr>
      </p:pic>
      <p:pic>
        <p:nvPicPr>
          <p:cNvPr id="6" name="Obrázok 5" descr="Obrázok, na ktorom je text, snímka obrazovky, diagram, dizajn&#10;&#10;Automaticky generovaný popis">
            <a:hlinkClick r:id="rId5"/>
            <a:extLst>
              <a:ext uri="{FF2B5EF4-FFF2-40B4-BE49-F238E27FC236}">
                <a16:creationId xmlns:a16="http://schemas.microsoft.com/office/drawing/2014/main" id="{D90459D1-4673-AFB1-F960-65DCA2A270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358" y="970547"/>
            <a:ext cx="5956642" cy="328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012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991384"/>
            <a:ext cx="5835649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dirty="0">
                <a:latin typeface="+mn-lt"/>
              </a:rPr>
              <a:t>okrem spomínaných typov miestnych vetrov existuje rad ďalších</a:t>
            </a:r>
            <a:r>
              <a:rPr lang="sk-SK" sz="1050" b="1" dirty="0">
                <a:latin typeface="+mn-lt"/>
              </a:rPr>
              <a:t>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 err="1">
                <a:latin typeface="+mn-lt"/>
              </a:rPr>
              <a:t>Blizard</a:t>
            </a:r>
            <a:r>
              <a:rPr lang="sk-SK" sz="850" b="1" dirty="0">
                <a:latin typeface="+mn-lt"/>
              </a:rPr>
              <a:t> - </a:t>
            </a:r>
            <a:r>
              <a:rPr lang="sk-SK" sz="850" dirty="0">
                <a:latin typeface="+mn-lt"/>
              </a:rPr>
              <a:t>silné zostupné prúdy v Arktíde, v USA je rovnakým názvom označovaný silný studený vietor s rýchlosťou väčšou ako 15 m/s </a:t>
            </a:r>
            <a:r>
              <a:rPr lang="sk-SK" sz="850" dirty="0" err="1">
                <a:latin typeface="+mn-lt"/>
              </a:rPr>
              <a:t>prúdiaci</a:t>
            </a:r>
            <a:r>
              <a:rPr lang="sk-SK" sz="850" dirty="0">
                <a:latin typeface="+mn-lt"/>
              </a:rPr>
              <a:t> po západnom okraji tlakovej níže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 err="1">
                <a:latin typeface="+mn-lt"/>
              </a:rPr>
              <a:t>Buran</a:t>
            </a:r>
            <a:r>
              <a:rPr lang="sk-SK" sz="850" dirty="0">
                <a:latin typeface="+mn-lt"/>
              </a:rPr>
              <a:t> - silný severný a severovýchodný vietor na Sibíri, ktorý prúdi po západnom okraji tlakovej níže - prináša </a:t>
            </a:r>
            <a:r>
              <a:rPr lang="sk-SK" sz="850" dirty="0" err="1">
                <a:latin typeface="+mn-lt"/>
              </a:rPr>
              <a:t>cyklonálne</a:t>
            </a:r>
            <a:r>
              <a:rPr lang="sk-SK" sz="850" dirty="0">
                <a:latin typeface="+mn-lt"/>
              </a:rPr>
              <a:t> počasie, ktoré je v ostrom kontraste s jasným </a:t>
            </a:r>
            <a:r>
              <a:rPr lang="sk-SK" sz="850" dirty="0" err="1">
                <a:latin typeface="+mn-lt"/>
              </a:rPr>
              <a:t>anticyklonálnym</a:t>
            </a:r>
            <a:r>
              <a:rPr lang="sk-SK" sz="850" dirty="0">
                <a:latin typeface="+mn-lt"/>
              </a:rPr>
              <a:t> charakterom počasia počas zimy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 err="1">
                <a:latin typeface="+mn-lt"/>
              </a:rPr>
              <a:t>Burga</a:t>
            </a:r>
            <a:r>
              <a:rPr lang="sk-SK" sz="850" dirty="0">
                <a:latin typeface="+mn-lt"/>
              </a:rPr>
              <a:t> - výskyt prudkého severovýchodného vetra v zime na </a:t>
            </a:r>
            <a:r>
              <a:rPr lang="sk-SK" sz="850" dirty="0" err="1">
                <a:latin typeface="+mn-lt"/>
              </a:rPr>
              <a:t>Alijaške</a:t>
            </a:r>
            <a:endParaRPr lang="sk-SK" sz="850" dirty="0">
              <a:latin typeface="+mn-lt"/>
            </a:endParaRP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 err="1">
                <a:latin typeface="+mn-lt"/>
              </a:rPr>
              <a:t>Purga</a:t>
            </a:r>
            <a:r>
              <a:rPr lang="sk-SK" sz="850" dirty="0">
                <a:latin typeface="+mn-lt"/>
              </a:rPr>
              <a:t> - silná snehová víchrica v tundrových oblastiach severnej Európy a severnej </a:t>
            </a:r>
            <a:r>
              <a:rPr lang="sk-SK" sz="850" dirty="0" err="1">
                <a:latin typeface="+mn-lt"/>
              </a:rPr>
              <a:t>Sibíre</a:t>
            </a:r>
            <a:r>
              <a:rPr lang="sk-SK" sz="850" dirty="0">
                <a:latin typeface="+mn-lt"/>
              </a:rPr>
              <a:t>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 err="1">
                <a:latin typeface="+mn-lt"/>
              </a:rPr>
              <a:t>Mistral</a:t>
            </a:r>
            <a:r>
              <a:rPr lang="sk-SK" sz="850" dirty="0">
                <a:latin typeface="+mn-lt"/>
              </a:rPr>
              <a:t> - časté prúdenie studeného, suchého nárazového vetra s charakterom bóry v doline Rhôny vo Francúzsku</a:t>
            </a:r>
            <a:endParaRPr lang="sk-SK" sz="850" b="1" dirty="0">
              <a:latin typeface="+mn-lt"/>
            </a:endParaRP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1050" b="1" dirty="0">
                <a:latin typeface="+mn-lt"/>
              </a:rPr>
              <a:t>Föhn - </a:t>
            </a:r>
            <a:r>
              <a:rPr lang="sk-SK" sz="1050" dirty="0">
                <a:latin typeface="+mn-lt"/>
              </a:rPr>
              <a:t>teplý </a:t>
            </a:r>
            <a:r>
              <a:rPr lang="sk-SK" sz="1050" dirty="0" err="1">
                <a:latin typeface="+mn-lt"/>
              </a:rPr>
              <a:t>padavý</a:t>
            </a:r>
            <a:r>
              <a:rPr lang="sk-SK" sz="1050" dirty="0">
                <a:latin typeface="+mn-lt"/>
              </a:rPr>
              <a:t> suchý vietor, vyskytujúci sa na záveternej strane horských prekážok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dirty="0">
                <a:latin typeface="+mn-lt"/>
              </a:rPr>
              <a:t>princípom vzniku tohto vetra je rozdielny tlak vzduchu na oboch stranách pohorí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dirty="0">
                <a:latin typeface="+mn-lt"/>
              </a:rPr>
              <a:t>na náveternej strane horskej prekážky vzniká oblačnosť a atmosférické zrážky, ale na opačnú stranu už zrážky zvyčajne nepreniknú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dirty="0">
                <a:latin typeface="+mn-lt"/>
              </a:rPr>
              <a:t>na záveternej strane je vzduch suchý, klesá dole a otepľuje sa v celom profile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dirty="0">
                <a:latin typeface="+mn-lt"/>
              </a:rPr>
              <a:t>výsledkom je teplejší a suchší vzduch na záveternej strane horskej prekážky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dirty="0">
                <a:latin typeface="+mn-lt"/>
              </a:rPr>
              <a:t>prejavuje sa napríklad </a:t>
            </a:r>
            <a:r>
              <a:rPr lang="sk-SK" sz="850" b="1" dirty="0">
                <a:latin typeface="+mn-lt"/>
              </a:rPr>
              <a:t>na severnej strane Álp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850" b="1" dirty="0" err="1">
                <a:latin typeface="+mn-lt"/>
              </a:rPr>
              <a:t>Halný</a:t>
            </a:r>
            <a:r>
              <a:rPr lang="sk-SK" sz="850" dirty="0">
                <a:latin typeface="+mn-lt"/>
              </a:rPr>
              <a:t> – lokálny názov pre J. Poľsko, Karpaty a Sudety – okrem materiálnych škôd počas víchrice spôsobuje vraj aj psychické problémy - stúpa počet samovrážd, množia sa depresie, zintenzívňujú sa epileptické záchvaty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94B97-2DEF-8EF4-65DB-D01EEDB6D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847" y="3742541"/>
            <a:ext cx="5902854" cy="304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ok 2" descr="Obrázok, na ktorom je mapa&#10;&#10;Automaticky generovaný popis">
            <a:extLst>
              <a:ext uri="{FF2B5EF4-FFF2-40B4-BE49-F238E27FC236}">
                <a16:creationId xmlns:a16="http://schemas.microsoft.com/office/drawing/2014/main" id="{A010424C-E8EF-4362-2468-07C67D34E3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" r="1980"/>
          <a:stretch/>
        </p:blipFill>
        <p:spPr>
          <a:xfrm>
            <a:off x="6289147" y="-1"/>
            <a:ext cx="5902854" cy="343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203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319558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Ľadovcový vietor</a:t>
            </a:r>
            <a:r>
              <a:rPr lang="sk-SK" sz="900" dirty="0">
                <a:latin typeface="+mn-lt"/>
              </a:rPr>
              <a:t> - prúdi nad ľadovcom alebo </a:t>
            </a:r>
            <a:r>
              <a:rPr lang="sk-SK" sz="900" dirty="0" err="1">
                <a:latin typeface="+mn-lt"/>
              </a:rPr>
              <a:t>firnoviskom</a:t>
            </a:r>
            <a:r>
              <a:rPr lang="sk-SK" sz="900" dirty="0">
                <a:latin typeface="+mn-lt"/>
              </a:rPr>
              <a:t> (oblasťou akumulácie snehu) v smere jeho spádu - vzniká ako dôsledok ochladzovania sa prízemnej vrstvy vzduchu od ľadovca, ktorá je chladnejšia než okolie, stekanie chladného vzduchu je celodenné, ako ľadovcový vietor sa označujú aj </a:t>
            </a:r>
            <a:r>
              <a:rPr lang="sk-SK" sz="900" b="1" dirty="0">
                <a:latin typeface="+mn-lt"/>
              </a:rPr>
              <a:t>silné studené vetry na okraji zaľadnenej Antarktídy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 err="1">
                <a:latin typeface="+mn-lt"/>
              </a:rPr>
              <a:t>Malopriestorový</a:t>
            </a:r>
            <a:r>
              <a:rPr lang="sk-SK" sz="900" b="1" dirty="0">
                <a:latin typeface="+mn-lt"/>
              </a:rPr>
              <a:t> vír</a:t>
            </a:r>
            <a:r>
              <a:rPr lang="sk-SK" sz="900" dirty="0">
                <a:latin typeface="+mn-lt"/>
              </a:rPr>
              <a:t> </a:t>
            </a:r>
            <a:r>
              <a:rPr lang="sk-SK" sz="900" b="1" dirty="0">
                <a:latin typeface="+mn-lt"/>
              </a:rPr>
              <a:t>(malá</a:t>
            </a:r>
            <a:r>
              <a:rPr lang="sk-SK" sz="900" dirty="0">
                <a:latin typeface="+mn-lt"/>
              </a:rPr>
              <a:t> </a:t>
            </a:r>
            <a:r>
              <a:rPr lang="sk-SK" sz="900" b="1" dirty="0" err="1">
                <a:latin typeface="+mn-lt"/>
              </a:rPr>
              <a:t>tromba</a:t>
            </a:r>
            <a:r>
              <a:rPr lang="sk-SK" sz="900" b="1" dirty="0">
                <a:latin typeface="+mn-lt"/>
              </a:rPr>
              <a:t>)</a:t>
            </a:r>
            <a:r>
              <a:rPr lang="sk-SK" sz="900" dirty="0">
                <a:latin typeface="+mn-lt"/>
              </a:rPr>
              <a:t> - vzniká ako dôsledok silného lokálneho prehriatia povrchu, v lete sa vyskytuje najmä v púštnych oblastiach, ale tento úkaz bol zaznamenaný aj v našich zemepisných šírkach, malé tromby zvyčajne trvajú krátko - od niekoľkých sekúnd po niekoľko desiatok sekúnd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Tornádo (veľká </a:t>
            </a:r>
            <a:r>
              <a:rPr lang="sk-SK" sz="900" b="1" dirty="0" err="1">
                <a:latin typeface="+mn-lt"/>
              </a:rPr>
              <a:t>tromba</a:t>
            </a:r>
            <a:r>
              <a:rPr lang="sk-SK" sz="900" b="1" dirty="0">
                <a:latin typeface="+mn-lt"/>
              </a:rPr>
              <a:t>) </a:t>
            </a:r>
            <a:r>
              <a:rPr lang="sk-SK" sz="900" dirty="0">
                <a:latin typeface="+mn-lt"/>
              </a:rPr>
              <a:t>- sa tvorí vo vyšších vrstvách vzduchu v nestabilnej vzduchovej hmote z búrkových oblakov nad pevninou i morom v teplých oblastiach, vplyvom silnej rotácie vzniká veľký rozdiel tlaku vzduchu medzi osou víru a okrajom a dochádza ku kondenzácii vodnej pary, čím sa stáva vír viditeľný v podobe lievika visiaceho z búrkového oblaku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jedná sa o mimoriadne nebezpečný jav, ktorý dosahuje rýchlosti aj viac ako 100 m/s-1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tornáda sa najčastejšie vyskytujú na jar v štátoch USA medzi </a:t>
            </a:r>
            <a:r>
              <a:rPr lang="sk-SK" sz="900" dirty="0" err="1">
                <a:latin typeface="+mn-lt"/>
              </a:rPr>
              <a:t>Apalačmi</a:t>
            </a:r>
            <a:r>
              <a:rPr lang="sk-SK" sz="900" dirty="0">
                <a:latin typeface="+mn-lt"/>
              </a:rPr>
              <a:t> a Skalnatými vrchmi na styku chladných vzduchových hmôt zo severu a zo Skalnatých vrchov, s teplými a vlhkými vzduchovými hmotami od Mexického zálivu v tzv. Aleji tornád</a:t>
            </a:r>
          </a:p>
        </p:txBody>
      </p:sp>
      <p:pic>
        <p:nvPicPr>
          <p:cNvPr id="5" name="Obrázok 4" descr="Obrázok, na ktorom je nebo, exteriér, oblak, znečistenie&#10;&#10;Automaticky generovaný popis">
            <a:extLst>
              <a:ext uri="{FF2B5EF4-FFF2-40B4-BE49-F238E27FC236}">
                <a16:creationId xmlns:a16="http://schemas.microsoft.com/office/drawing/2014/main" id="{D63F4439-50AE-F67C-361C-87CBFCEBD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982" y="1982397"/>
            <a:ext cx="1987825" cy="2650433"/>
          </a:xfrm>
          <a:prstGeom prst="rect">
            <a:avLst/>
          </a:prstGeom>
        </p:spPr>
      </p:pic>
      <p:pic>
        <p:nvPicPr>
          <p:cNvPr id="11" name="Obrázok 10" descr="Obrázok, na ktorom je oblak, nebo, exteriér, tráva&#10;&#10;Automaticky generovaný popis">
            <a:extLst>
              <a:ext uri="{FF2B5EF4-FFF2-40B4-BE49-F238E27FC236}">
                <a16:creationId xmlns:a16="http://schemas.microsoft.com/office/drawing/2014/main" id="{39D02ACF-AEDC-9E04-5DA8-5F00FA305F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3"/>
          <a:stretch/>
        </p:blipFill>
        <p:spPr>
          <a:xfrm>
            <a:off x="28556" y="4963895"/>
            <a:ext cx="3412271" cy="1654610"/>
          </a:xfrm>
          <a:prstGeom prst="rect">
            <a:avLst/>
          </a:prstGeom>
        </p:spPr>
      </p:pic>
      <p:pic>
        <p:nvPicPr>
          <p:cNvPr id="13" name="Obrázok 12" descr="Obrázok, na ktorom je mapa, text, atlas&#10;&#10;Automaticky generovaný popis">
            <a:extLst>
              <a:ext uri="{FF2B5EF4-FFF2-40B4-BE49-F238E27FC236}">
                <a16:creationId xmlns:a16="http://schemas.microsoft.com/office/drawing/2014/main" id="{1459347E-1195-5999-2183-3732CD1C20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932" y="4929809"/>
            <a:ext cx="2871448" cy="1832941"/>
          </a:xfrm>
          <a:prstGeom prst="rect">
            <a:avLst/>
          </a:prstGeom>
        </p:spPr>
      </p:pic>
      <p:pic>
        <p:nvPicPr>
          <p:cNvPr id="15" name="Obrázok 14" descr="Obrázok, na ktorom je snímka obrazovky, čierno-biela&#10;&#10;Automaticky generovaný popis">
            <a:extLst>
              <a:ext uri="{FF2B5EF4-FFF2-40B4-BE49-F238E27FC236}">
                <a16:creationId xmlns:a16="http://schemas.microsoft.com/office/drawing/2014/main" id="{FA215026-B5A9-F29E-1F31-17D1C28552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22" b="-770"/>
          <a:stretch/>
        </p:blipFill>
        <p:spPr>
          <a:xfrm>
            <a:off x="10149043" y="0"/>
            <a:ext cx="2042957" cy="1948070"/>
          </a:xfrm>
          <a:prstGeom prst="rect">
            <a:avLst/>
          </a:prstGeom>
        </p:spPr>
      </p:pic>
      <p:pic>
        <p:nvPicPr>
          <p:cNvPr id="9" name="Obrázok 8" descr="Obrázok, na ktorom je text, raketa, exteriér, zem&#10;&#10;Automaticky generovaný popis">
            <a:extLst>
              <a:ext uri="{FF2B5EF4-FFF2-40B4-BE49-F238E27FC236}">
                <a16:creationId xmlns:a16="http://schemas.microsoft.com/office/drawing/2014/main" id="{100BED0F-ACB1-C848-A353-0D4050944C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704" y="-19878"/>
            <a:ext cx="3463236" cy="1948070"/>
          </a:xfrm>
          <a:prstGeom prst="rect">
            <a:avLst/>
          </a:prstGeom>
        </p:spPr>
      </p:pic>
      <p:pic>
        <p:nvPicPr>
          <p:cNvPr id="17" name="Obrázok 16" descr="Obrázok, na ktorom je mapa, text, atlas&#10;&#10;Automaticky generovaný popis">
            <a:extLst>
              <a:ext uri="{FF2B5EF4-FFF2-40B4-BE49-F238E27FC236}">
                <a16:creationId xmlns:a16="http://schemas.microsoft.com/office/drawing/2014/main" id="{D3C75BEC-976E-BEA0-6D2C-6D8D20B5AF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054" y="4632830"/>
            <a:ext cx="2984255" cy="2075715"/>
          </a:xfrm>
          <a:prstGeom prst="rect">
            <a:avLst/>
          </a:prstGeom>
        </p:spPr>
      </p:pic>
      <p:pic>
        <p:nvPicPr>
          <p:cNvPr id="19" name="Obrázok 18" descr="Obrázok, na ktorom je exteriér, oblak, nebo, strom&#10;&#10;Automaticky generovaný popis">
            <a:extLst>
              <a:ext uri="{FF2B5EF4-FFF2-40B4-BE49-F238E27FC236}">
                <a16:creationId xmlns:a16="http://schemas.microsoft.com/office/drawing/2014/main" id="{B41A09BE-23DB-A8F5-54C3-F373938427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054" y="2914271"/>
            <a:ext cx="2984255" cy="1679743"/>
          </a:xfrm>
          <a:prstGeom prst="rect">
            <a:avLst/>
          </a:prstGeom>
        </p:spPr>
      </p:pic>
      <p:pic>
        <p:nvPicPr>
          <p:cNvPr id="3" name="Obrázok 2" descr="Obrázok, na ktorom je mapa&#10;&#10;Automaticky generovaný popis">
            <a:extLst>
              <a:ext uri="{FF2B5EF4-FFF2-40B4-BE49-F238E27FC236}">
                <a16:creationId xmlns:a16="http://schemas.microsoft.com/office/drawing/2014/main" id="{82D72E08-412D-8542-4EF4-57F034C0E6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75" y="4603953"/>
            <a:ext cx="2688379" cy="2254047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EAE3C336-220A-BFC0-ABFA-A880EDCC9D2C}"/>
              </a:ext>
            </a:extLst>
          </p:cNvPr>
          <p:cNvSpPr txBox="1"/>
          <p:nvPr/>
        </p:nvSpPr>
        <p:spPr>
          <a:xfrm>
            <a:off x="9096287" y="2065743"/>
            <a:ext cx="36456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200" dirty="0">
                <a:latin typeface="+mn-lt"/>
              </a:rPr>
              <a:t>20.08.2003 – Smršť Malčice </a:t>
            </a:r>
            <a:r>
              <a:rPr lang="sk-SK" sz="1200" dirty="0"/>
              <a:t>- 15 mil. Sk</a:t>
            </a:r>
          </a:p>
          <a:p>
            <a:r>
              <a:rPr lang="sk-SK" sz="1200" dirty="0"/>
              <a:t>26.06.2021 – Tornádo CZ – stovky mil. Eur</a:t>
            </a:r>
          </a:p>
          <a:p>
            <a:r>
              <a:rPr lang="sk-SK" sz="1200" dirty="0"/>
              <a:t>05.08.2021 – Tornádo Skrabské</a:t>
            </a:r>
          </a:p>
          <a:p>
            <a:r>
              <a:rPr lang="sk-SK" sz="1200" dirty="0"/>
              <a:t>19.07.2023 – Závadka, Lúčky – 1 mil. Eur</a:t>
            </a:r>
          </a:p>
          <a:p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58463512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1C6FE2-AA41-1F05-A3B5-AFAB64EE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3" y="230959"/>
            <a:ext cx="9997126" cy="739588"/>
          </a:xfrm>
        </p:spPr>
        <p:txBody>
          <a:bodyPr>
            <a:normAutofit/>
          </a:bodyPr>
          <a:lstStyle/>
          <a:p>
            <a:r>
              <a:rPr lang="sk-SK" sz="3200" b="1" dirty="0"/>
              <a:t>Prúdenie vzduchu</a:t>
            </a:r>
          </a:p>
        </p:txBody>
      </p:sp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8D20E515-9831-7BB2-9AC9-EAEFA1D8A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1" y="1066800"/>
            <a:ext cx="6319558" cy="56959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húľava - </a:t>
            </a:r>
            <a:r>
              <a:rPr lang="sk-SK" sz="900" dirty="0">
                <a:latin typeface="+mn-lt"/>
              </a:rPr>
              <a:t>silný nárazový vietor, vyskytujúci sa pri približovaní búrky alebo silnej prehánky, vzniká ako dôsledok výstupných a zostupných prúdov pod búrkovým oblakom v nestabilnej vzduchovej hmote, najmä počas dňa, rýchlosť vetra môže dosiahnuť až 45 m/s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horské a dolinové vetry - </a:t>
            </a:r>
            <a:r>
              <a:rPr lang="sk-SK" sz="900" dirty="0">
                <a:latin typeface="+mn-lt"/>
              </a:rPr>
              <a:t>vetry miestnej cirkulácie v horských oblastiach s dennou periodicitou: 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Dolinový vietor - </a:t>
            </a:r>
            <a:r>
              <a:rPr lang="sk-SK" sz="900" b="1" dirty="0" err="1">
                <a:latin typeface="+mn-lt"/>
              </a:rPr>
              <a:t>anabatický</a:t>
            </a:r>
            <a:r>
              <a:rPr lang="sk-SK" sz="900" dirty="0">
                <a:latin typeface="+mn-lt"/>
              </a:rPr>
              <a:t> - cez deň vanú z doliny na svahy - údolia intenzívne prehrievajú</a:t>
            </a:r>
          </a:p>
          <a:p>
            <a:pPr lvl="1"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b="1" dirty="0">
                <a:latin typeface="+mn-lt"/>
              </a:rPr>
              <a:t>Horský vietor - </a:t>
            </a:r>
            <a:r>
              <a:rPr lang="sk-SK" sz="900" b="1" dirty="0" err="1">
                <a:latin typeface="+mn-lt"/>
              </a:rPr>
              <a:t>katabatický</a:t>
            </a:r>
            <a:r>
              <a:rPr lang="sk-SK" sz="900" b="1" dirty="0">
                <a:latin typeface="+mn-lt"/>
              </a:rPr>
              <a:t> </a:t>
            </a:r>
            <a:r>
              <a:rPr lang="sk-SK" sz="900" dirty="0">
                <a:latin typeface="+mn-lt"/>
              </a:rPr>
              <a:t>- v noci zostupné prúdenie zo svahov do dolín</a:t>
            </a:r>
            <a:endParaRPr lang="sk-SK" sz="900" b="1" dirty="0">
              <a:latin typeface="+mn-lt"/>
            </a:endParaRP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najvyššia zaznamenaná rýchlosť vetra na Zemi bola </a:t>
            </a:r>
            <a:r>
              <a:rPr lang="sk-SK" sz="900" b="1" dirty="0">
                <a:latin typeface="+mn-lt"/>
              </a:rPr>
              <a:t>372 km/h</a:t>
            </a:r>
            <a:r>
              <a:rPr lang="sk-SK" sz="900" dirty="0">
                <a:latin typeface="+mn-lt"/>
              </a:rPr>
              <a:t> na Mount Washington, New Hampshire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v Commonwealth </a:t>
            </a:r>
            <a:r>
              <a:rPr lang="sk-SK" sz="900" dirty="0" err="1">
                <a:latin typeface="+mn-lt"/>
              </a:rPr>
              <a:t>Bay</a:t>
            </a:r>
            <a:r>
              <a:rPr lang="sk-SK" sz="900" dirty="0">
                <a:latin typeface="+mn-lt"/>
              </a:rPr>
              <a:t>, pozdĺž pobrežia Antarktídy, vetry dosahujú rýchlosti nad </a:t>
            </a:r>
            <a:r>
              <a:rPr lang="sk-SK" sz="900" b="1" dirty="0">
                <a:latin typeface="+mn-lt"/>
              </a:rPr>
              <a:t>350 km/h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na Slovensku sa priemerná ročná rýchlosť vetra v nížinách pohybuje od 2,5-4,0 m/s, v pohoriach od 4,0-8,0 m/s, v uzavretých kotlinách menej ako 2 m/s, </a:t>
            </a:r>
          </a:p>
          <a:p>
            <a:pPr>
              <a:lnSpc>
                <a:spcPct val="150000"/>
              </a:lnSpc>
              <a:buClr>
                <a:schemeClr val="tx2">
                  <a:lumMod val="75000"/>
                </a:schemeClr>
              </a:buClr>
            </a:pPr>
            <a:r>
              <a:rPr lang="sk-SK" sz="900" dirty="0">
                <a:latin typeface="+mn-lt"/>
              </a:rPr>
              <a:t>maximálne rýchlosti vetra vznikajú na Slovensku pri bóre, na Skalnatom plese bola nameraná </a:t>
            </a:r>
            <a:br>
              <a:rPr lang="sk-SK" sz="900" dirty="0">
                <a:latin typeface="+mn-lt"/>
              </a:rPr>
            </a:br>
            <a:r>
              <a:rPr lang="sk-SK" sz="900" dirty="0">
                <a:latin typeface="+mn-lt"/>
              </a:rPr>
              <a:t>2. 1. 1949 rýchlosť vetra 78,6 m/s (</a:t>
            </a:r>
            <a:r>
              <a:rPr lang="sk-SK" sz="900" b="1" dirty="0">
                <a:latin typeface="+mn-lt"/>
              </a:rPr>
              <a:t>283 km/h</a:t>
            </a:r>
            <a:r>
              <a:rPr lang="sk-SK" sz="900" dirty="0">
                <a:latin typeface="+mn-lt"/>
              </a:rPr>
              <a:t>)</a:t>
            </a:r>
          </a:p>
        </p:txBody>
      </p:sp>
      <p:pic>
        <p:nvPicPr>
          <p:cNvPr id="4" name="Obrázok 3" descr="Obrázok, na ktorom je mapa&#10;&#10;Automaticky generovaný popis">
            <a:extLst>
              <a:ext uri="{FF2B5EF4-FFF2-40B4-BE49-F238E27FC236}">
                <a16:creationId xmlns:a16="http://schemas.microsoft.com/office/drawing/2014/main" id="{3DD091E7-99C9-DA8F-6F22-9293C4BC0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71" y="2634698"/>
            <a:ext cx="3969534" cy="4128052"/>
          </a:xfrm>
          <a:prstGeom prst="rect">
            <a:avLst/>
          </a:prstGeom>
        </p:spPr>
      </p:pic>
      <p:pic>
        <p:nvPicPr>
          <p:cNvPr id="8" name="Obrázok 7">
            <a:hlinkClick r:id="rId3"/>
            <a:extLst>
              <a:ext uri="{FF2B5EF4-FFF2-40B4-BE49-F238E27FC236}">
                <a16:creationId xmlns:a16="http://schemas.microsoft.com/office/drawing/2014/main" id="{DBB7D1D2-8F86-8C54-B036-D52338999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234" y="1"/>
            <a:ext cx="5392409" cy="2583628"/>
          </a:xfrm>
          <a:prstGeom prst="rect">
            <a:avLst/>
          </a:prstGeom>
        </p:spPr>
      </p:pic>
      <p:pic>
        <p:nvPicPr>
          <p:cNvPr id="6" name="Obrázok 5" descr="Obrázok, na ktorom je text, snímka obrazovky, nehybný, dizajn&#10;&#10;Automaticky generovaný popis">
            <a:extLst>
              <a:ext uri="{FF2B5EF4-FFF2-40B4-BE49-F238E27FC236}">
                <a16:creationId xmlns:a16="http://schemas.microsoft.com/office/drawing/2014/main" id="{D529076D-95CD-FFAB-F888-A476F2531E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" t="40676" r="50653" b="20193"/>
          <a:stretch/>
        </p:blipFill>
        <p:spPr>
          <a:xfrm>
            <a:off x="3493125" y="4552121"/>
            <a:ext cx="3487884" cy="2111500"/>
          </a:xfrm>
          <a:prstGeom prst="rect">
            <a:avLst/>
          </a:prstGeom>
        </p:spPr>
      </p:pic>
      <p:pic>
        <p:nvPicPr>
          <p:cNvPr id="12" name="Obrázok 11" descr="Obrázok, na ktorom je text, snímka obrazovky, dizajn&#10;&#10;Automaticky generovaný popis">
            <a:extLst>
              <a:ext uri="{FF2B5EF4-FFF2-40B4-BE49-F238E27FC236}">
                <a16:creationId xmlns:a16="http://schemas.microsoft.com/office/drawing/2014/main" id="{F7B2D973-B0F6-4252-D20C-84C6DC37C4C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" t="45024" r="52268" b="17585"/>
          <a:stretch/>
        </p:blipFill>
        <p:spPr>
          <a:xfrm>
            <a:off x="170472" y="4552120"/>
            <a:ext cx="3382338" cy="202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286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ó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6876</TotalTime>
  <Words>10097</Words>
  <Application>Microsoft Office PowerPoint</Application>
  <PresentationFormat>Širokouhlá</PresentationFormat>
  <Paragraphs>543</Paragraphs>
  <Slides>66</Slides>
  <Notes>0</Notes>
  <HiddenSlides>0</HiddenSlides>
  <MMClips>2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66</vt:i4>
      </vt:variant>
    </vt:vector>
  </HeadingPairs>
  <TitlesOfParts>
    <vt:vector size="69" baseType="lpstr">
      <vt:lpstr>Century Gothic</vt:lpstr>
      <vt:lpstr>Wingdings 3</vt:lpstr>
      <vt:lpstr>Ión</vt:lpstr>
      <vt:lpstr>Meteorologické prvky</vt:lpstr>
      <vt:lpstr>Meteorologické prvky</vt:lpstr>
      <vt:lpstr>Teplota vzduchu</vt:lpstr>
      <vt:lpstr>Teplota vzduchu</vt:lpstr>
      <vt:lpstr>Teplota vzduchu</vt:lpstr>
      <vt:lpstr>Teplota vzduchu</vt:lpstr>
      <vt:lpstr>Teplota vzduchu</vt:lpstr>
      <vt:lpstr>Teplota vzduchu</vt:lpstr>
      <vt:lpstr>Teplota vzduchu</vt:lpstr>
      <vt:lpstr>Teplota vzduchu ľadová jaskyňa (NTA)</vt:lpstr>
      <vt:lpstr>Teplota vzduchu ľadová jaskyňa (NTA)</vt:lpstr>
      <vt:lpstr>Teplota vzduchu</vt:lpstr>
      <vt:lpstr>Teplota vzduchu</vt:lpstr>
      <vt:lpstr>Teplota vzduchu</vt:lpstr>
      <vt:lpstr>Teplota vzduchu</vt:lpstr>
      <vt:lpstr>Voda v atmosfére</vt:lpstr>
      <vt:lpstr>Voda v atmosfére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Vlhkosť vzduchu</vt:lpstr>
      <vt:lpstr>Prezentácia programu PowerPoint</vt:lpstr>
      <vt:lpstr>Prezentácia programu PowerPoint</vt:lpstr>
      <vt:lpstr>Prezentácia programu PowerPoint</vt:lpstr>
      <vt:lpstr>Prezentácia programu PowerPoint</vt:lpstr>
      <vt:lpstr>Zrážky</vt:lpstr>
      <vt:lpstr>Zrážky</vt:lpstr>
      <vt:lpstr>Zrážky</vt:lpstr>
      <vt:lpstr>Zrážky</vt:lpstr>
      <vt:lpstr>Zrážky</vt:lpstr>
      <vt:lpstr>Zrážky</vt:lpstr>
      <vt:lpstr>Zrážky</vt:lpstr>
      <vt:lpstr>Elektrické javy</vt:lpstr>
      <vt:lpstr>Elektrické javy</vt:lpstr>
      <vt:lpstr>Optické javy</vt:lpstr>
      <vt:lpstr>Tlak vzduchu</vt:lpstr>
      <vt:lpstr>Tlak vzduchu</vt:lpstr>
      <vt:lpstr>Tlak vzduchu</vt:lpstr>
      <vt:lpstr>Tlak vzduchu</vt:lpstr>
      <vt:lpstr>Tlak vzduchu</vt:lpstr>
      <vt:lpstr>Tlak vzduchu</vt:lpstr>
      <vt:lpstr>Tlak vzduchu</vt:lpstr>
      <vt:lpstr>Tlak vzduchu</vt:lpstr>
      <vt:lpstr>Tlak vzduchu</vt:lpstr>
      <vt:lpstr>Prúdenie vzduchu</vt:lpstr>
      <vt:lpstr>Prúdenie vzduchu</vt:lpstr>
      <vt:lpstr>Prúdenie vzduchu</vt:lpstr>
      <vt:lpstr>Prúdenie vzduchu</vt:lpstr>
      <vt:lpstr>Prúdenie vzduchu</vt:lpstr>
      <vt:lpstr>Prúdenie vzduchu</vt:lpstr>
      <vt:lpstr>Prúdenie vzduchu</vt:lpstr>
      <vt:lpstr>Prúdenie vzduchu</vt:lpstr>
      <vt:lpstr>Prúdenie vzduchu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Geografia atmosféry  a hydrosféry</dc:title>
  <dc:creator>Jozef Šupinský</dc:creator>
  <cp:lastModifiedBy>Tomáš Fedor</cp:lastModifiedBy>
  <cp:revision>78</cp:revision>
  <dcterms:created xsi:type="dcterms:W3CDTF">2022-09-18T09:08:28Z</dcterms:created>
  <dcterms:modified xsi:type="dcterms:W3CDTF">2026-10-06T06:01:25Z</dcterms:modified>
</cp:coreProperties>
</file>