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8" r:id="rId1"/>
  </p:sldMasterIdLst>
  <p:sldIdLst>
    <p:sldId id="256" r:id="rId2"/>
    <p:sldId id="263" r:id="rId3"/>
    <p:sldId id="315" r:id="rId4"/>
    <p:sldId id="336" r:id="rId5"/>
    <p:sldId id="343" r:id="rId6"/>
    <p:sldId id="330" r:id="rId7"/>
    <p:sldId id="272" r:id="rId8"/>
    <p:sldId id="318" r:id="rId9"/>
    <p:sldId id="342" r:id="rId10"/>
    <p:sldId id="339" r:id="rId11"/>
    <p:sldId id="340" r:id="rId12"/>
    <p:sldId id="341" r:id="rId13"/>
    <p:sldId id="355" r:id="rId14"/>
    <p:sldId id="322" r:id="rId15"/>
    <p:sldId id="347" r:id="rId16"/>
    <p:sldId id="348" r:id="rId17"/>
    <p:sldId id="323" r:id="rId18"/>
    <p:sldId id="331" r:id="rId19"/>
    <p:sldId id="345" r:id="rId20"/>
    <p:sldId id="333" r:id="rId21"/>
    <p:sldId id="351" r:id="rId22"/>
    <p:sldId id="332" r:id="rId23"/>
    <p:sldId id="344" r:id="rId24"/>
    <p:sldId id="334" r:id="rId25"/>
    <p:sldId id="354" r:id="rId26"/>
    <p:sldId id="335" r:id="rId27"/>
    <p:sldId id="338" r:id="rId28"/>
    <p:sldId id="350" r:id="rId29"/>
    <p:sldId id="353" r:id="rId30"/>
    <p:sldId id="352" r:id="rId31"/>
    <p:sldId id="337" r:id="rId32"/>
    <p:sldId id="324" r:id="rId33"/>
    <p:sldId id="349" r:id="rId34"/>
    <p:sldId id="356" r:id="rId35"/>
    <p:sldId id="357" r:id="rId36"/>
    <p:sldId id="327" r:id="rId37"/>
    <p:sldId id="358" r:id="rId3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23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redný štýl 2 - zvýrazneni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Svetlý štýl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štýlu, bez mrie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Štýl s motívom 1 - zvýraznenie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353" autoAdjust="0"/>
    <p:restoredTop sz="94660"/>
  </p:normalViewPr>
  <p:slideViewPr>
    <p:cSldViewPr snapToGrid="0" showGuides="1">
      <p:cViewPr varScale="1">
        <p:scale>
          <a:sx n="80" d="100"/>
          <a:sy n="80" d="100"/>
        </p:scale>
        <p:origin x="648" y="58"/>
      </p:cViewPr>
      <p:guideLst>
        <p:guide orient="horz" pos="123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k-SK"/>
              <a:t>Kliknutím upravte štýl predlohy podnadpisu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142C4-5240-4E93-8775-A104028A75FC}" type="datetimeFigureOut">
              <a:rPr lang="sk-SK" smtClean="0"/>
              <a:t>29. 9. 2026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1CC86-FD7F-4B68-B3FB-F80256CEA39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848737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142C4-5240-4E93-8775-A104028A75FC}" type="datetimeFigureOut">
              <a:rPr lang="sk-SK" smtClean="0"/>
              <a:t>29. 9. 2026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1CC86-FD7F-4B68-B3FB-F80256CEA39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428842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142C4-5240-4E93-8775-A104028A75FC}" type="datetimeFigureOut">
              <a:rPr lang="sk-SK" smtClean="0"/>
              <a:t>29. 9. 2026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1CC86-FD7F-4B68-B3FB-F80256CEA39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412750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142C4-5240-4E93-8775-A104028A75FC}" type="datetimeFigureOut">
              <a:rPr lang="sk-SK" smtClean="0"/>
              <a:t>29. 9. 2026</a:t>
            </a:fld>
            <a:endParaRPr lang="sk-S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1CC86-FD7F-4B68-B3FB-F80256CEA39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261323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142C4-5240-4E93-8775-A104028A75FC}" type="datetimeFigureOut">
              <a:rPr lang="sk-SK" smtClean="0"/>
              <a:t>29. 9. 2026</a:t>
            </a:fld>
            <a:endParaRPr lang="sk-S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1CC86-FD7F-4B68-B3FB-F80256CEA39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52885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142C4-5240-4E93-8775-A104028A75FC}" type="datetimeFigureOut">
              <a:rPr lang="sk-SK" smtClean="0"/>
              <a:t>29. 9. 2026</a:t>
            </a:fld>
            <a:endParaRPr lang="sk-SK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1CC86-FD7F-4B68-B3FB-F80256CEA39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536816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142C4-5240-4E93-8775-A104028A75FC}" type="datetimeFigureOut">
              <a:rPr lang="sk-SK" smtClean="0"/>
              <a:t>29. 9. 2026</a:t>
            </a:fld>
            <a:endParaRPr lang="sk-SK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1CC86-FD7F-4B68-B3FB-F80256CEA39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798884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142C4-5240-4E93-8775-A104028A75FC}" type="datetimeFigureOut">
              <a:rPr lang="sk-SK" smtClean="0"/>
              <a:t>29. 9. 2026</a:t>
            </a:fld>
            <a:endParaRPr lang="sk-SK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1CC86-FD7F-4B68-B3FB-F80256CEA39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1852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sk-SK"/>
              <a:t>Kliknutím na ikonu pridáte obrázok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142C4-5240-4E93-8775-A104028A75FC}" type="datetimeFigureOut">
              <a:rPr lang="sk-SK" smtClean="0"/>
              <a:t>29. 9. 2026</a:t>
            </a:fld>
            <a:endParaRPr lang="sk-S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1CC86-FD7F-4B68-B3FB-F80256CEA39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617850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sk-SK"/>
              <a:t>Kliknutím na ikonu pridáte obrázok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142C4-5240-4E93-8775-A104028A75FC}" type="datetimeFigureOut">
              <a:rPr lang="sk-SK" smtClean="0"/>
              <a:t>29. 9. 2026</a:t>
            </a:fld>
            <a:endParaRPr lang="sk-S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1CC86-FD7F-4B68-B3FB-F80256CEA39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032476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ov a po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142C4-5240-4E93-8775-A104028A75FC}" type="datetimeFigureOut">
              <a:rPr lang="sk-SK" smtClean="0"/>
              <a:t>29. 9. 2026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1CC86-FD7F-4B68-B3FB-F80256CEA39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3733540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nuka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sk-SK"/>
              <a:t>Kliknite sem a upravte štýly predlohy textu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142C4-5240-4E93-8775-A104028A75FC}" type="datetimeFigureOut">
              <a:rPr lang="sk-SK" smtClean="0"/>
              <a:t>29. 9. 2026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1CC86-FD7F-4B68-B3FB-F80256CEA390}" type="slidenum">
              <a:rPr lang="sk-SK" smtClean="0"/>
              <a:t>‹#›</a:t>
            </a:fld>
            <a:endParaRPr lang="sk-SK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11097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s názv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142C4-5240-4E93-8775-A104028A75FC}" type="datetimeFigureOut">
              <a:rPr lang="sk-SK" smtClean="0"/>
              <a:t>29. 9. 2026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1CC86-FD7F-4B68-B3FB-F80256CEA39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1005144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ĺpe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142C4-5240-4E93-8775-A104028A75FC}" type="datetimeFigureOut">
              <a:rPr lang="sk-SK" smtClean="0"/>
              <a:t>29. 9. 2026</a:t>
            </a:fld>
            <a:endParaRPr lang="sk-SK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1CC86-FD7F-4B68-B3FB-F80256CEA39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7094575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ĺpec s obrázk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sk-SK"/>
              <a:t>Kliknutím na ikonu pridáte obrázok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sk-SK"/>
              <a:t>Kliknutím na ikonu pridáte obrázok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sk-SK"/>
              <a:t>Kliknutím na ikonu pridáte obrázok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142C4-5240-4E93-8775-A104028A75FC}" type="datetimeFigureOut">
              <a:rPr lang="sk-SK" smtClean="0"/>
              <a:t>29. 9. 2026</a:t>
            </a:fld>
            <a:endParaRPr lang="sk-SK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1CC86-FD7F-4B68-B3FB-F80256CEA39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6581961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142C4-5240-4E93-8775-A104028A75FC}" type="datetimeFigureOut">
              <a:rPr lang="sk-SK" smtClean="0"/>
              <a:t>29. 9. 2026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1CC86-FD7F-4B68-B3FB-F80256CEA39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3874520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142C4-5240-4E93-8775-A104028A75FC}" type="datetimeFigureOut">
              <a:rPr lang="sk-SK" smtClean="0"/>
              <a:t>29. 9. 2026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1CC86-FD7F-4B68-B3FB-F80256CEA39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753998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sk-SK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sk-SK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40142C4-5240-4E93-8775-A104028A75FC}" type="datetimeFigureOut">
              <a:rPr lang="sk-SK" smtClean="0"/>
              <a:t>29. 9. 2026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21CC86-FD7F-4B68-B3FB-F80256CEA39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096097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  <p:sldLayoutId id="2147483730" r:id="rId12"/>
    <p:sldLayoutId id="2147483731" r:id="rId13"/>
    <p:sldLayoutId id="2147483732" r:id="rId14"/>
    <p:sldLayoutId id="2147483733" r:id="rId15"/>
    <p:sldLayoutId id="2147483734" r:id="rId16"/>
    <p:sldLayoutId id="214748373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media" Target="../media/media3.mp4"/><Relationship Id="rId7" Type="http://schemas.openxmlformats.org/officeDocument/2006/relationships/image" Target="../media/image32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1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3.mp4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g"/><Relationship Id="rId5" Type="http://schemas.openxmlformats.org/officeDocument/2006/relationships/image" Target="../media/image43.jpg"/><Relationship Id="rId4" Type="http://schemas.openxmlformats.org/officeDocument/2006/relationships/image" Target="../media/image4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gif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image" Target="../media/image50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jpg"/><Relationship Id="rId4" Type="http://schemas.openxmlformats.org/officeDocument/2006/relationships/image" Target="../media/image52.gi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svg"/><Relationship Id="rId2" Type="http://schemas.openxmlformats.org/officeDocument/2006/relationships/image" Target="../media/image71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6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hyperlink" Target="https://globalcarbonatlas.org/emissions/carbon-emissions/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emf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emf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8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g"/><Relationship Id="rId2" Type="http://schemas.openxmlformats.org/officeDocument/2006/relationships/image" Target="../media/image8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1.jp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3.jpe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8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97.jpeg"/><Relationship Id="rId5" Type="http://schemas.openxmlformats.org/officeDocument/2006/relationships/image" Target="../media/image96.png"/><Relationship Id="rId4" Type="http://schemas.openxmlformats.org/officeDocument/2006/relationships/image" Target="../media/image9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65BEB97A-F669-D357-E728-A0692B908C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56100" y="2074882"/>
            <a:ext cx="7734300" cy="2082251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sk-SK" sz="4800" b="1" dirty="0">
                <a:solidFill>
                  <a:srgbClr val="EBEB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Atmosféra, </a:t>
            </a:r>
            <a:br>
              <a:rPr lang="sk-SK" sz="4800" b="1" dirty="0">
                <a:solidFill>
                  <a:srgbClr val="EBEB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sk-SK" sz="4800" b="1" dirty="0">
                <a:solidFill>
                  <a:srgbClr val="EBEB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slnečné žiarenie </a:t>
            </a:r>
            <a:br>
              <a:rPr lang="sk-SK" sz="4800" b="1" dirty="0">
                <a:solidFill>
                  <a:srgbClr val="EBEB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sk-SK" sz="4800" b="1" dirty="0">
                <a:solidFill>
                  <a:srgbClr val="EBEB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radiačná bilancia</a:t>
            </a:r>
          </a:p>
        </p:txBody>
      </p:sp>
      <p:sp>
        <p:nvSpPr>
          <p:cNvPr id="11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5692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09811DF6-66E4-43D5-B564-315179653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81964" cy="6858000"/>
          </a:xfrm>
          <a:custGeom>
            <a:avLst/>
            <a:gdLst>
              <a:gd name="connsiteX0" fmla="*/ 3137249 w 4481964"/>
              <a:gd name="connsiteY0" fmla="*/ 0 h 6858000"/>
              <a:gd name="connsiteX1" fmla="*/ 4480787 w 4481964"/>
              <a:gd name="connsiteY1" fmla="*/ 0 h 6858000"/>
              <a:gd name="connsiteX2" fmla="*/ 4455742 w 4481964"/>
              <a:gd name="connsiteY2" fmla="*/ 155676 h 6858000"/>
              <a:gd name="connsiteX3" fmla="*/ 4431873 w 4481964"/>
              <a:gd name="connsiteY3" fmla="*/ 310667 h 6858000"/>
              <a:gd name="connsiteX4" fmla="*/ 4408509 w 4481964"/>
              <a:gd name="connsiteY4" fmla="*/ 466344 h 6858000"/>
              <a:gd name="connsiteX5" fmla="*/ 4388506 w 4481964"/>
              <a:gd name="connsiteY5" fmla="*/ 622706 h 6858000"/>
              <a:gd name="connsiteX6" fmla="*/ 4368335 w 4481964"/>
              <a:gd name="connsiteY6" fmla="*/ 778383 h 6858000"/>
              <a:gd name="connsiteX7" fmla="*/ 4349509 w 4481964"/>
              <a:gd name="connsiteY7" fmla="*/ 934745 h 6858000"/>
              <a:gd name="connsiteX8" fmla="*/ 4333373 w 4481964"/>
              <a:gd name="connsiteY8" fmla="*/ 1089050 h 6858000"/>
              <a:gd name="connsiteX9" fmla="*/ 4318077 w 4481964"/>
              <a:gd name="connsiteY9" fmla="*/ 1245413 h 6858000"/>
              <a:gd name="connsiteX10" fmla="*/ 4304125 w 4481964"/>
              <a:gd name="connsiteY10" fmla="*/ 1401089 h 6858000"/>
              <a:gd name="connsiteX11" fmla="*/ 4292023 w 4481964"/>
              <a:gd name="connsiteY11" fmla="*/ 1554023 h 6858000"/>
              <a:gd name="connsiteX12" fmla="*/ 4279920 w 4481964"/>
              <a:gd name="connsiteY12" fmla="*/ 1709013 h 6858000"/>
              <a:gd name="connsiteX13" fmla="*/ 4269835 w 4481964"/>
              <a:gd name="connsiteY13" fmla="*/ 1861947 h 6858000"/>
              <a:gd name="connsiteX14" fmla="*/ 4261935 w 4481964"/>
              <a:gd name="connsiteY14" fmla="*/ 2014880 h 6858000"/>
              <a:gd name="connsiteX15" fmla="*/ 4253698 w 4481964"/>
              <a:gd name="connsiteY15" fmla="*/ 2167128 h 6858000"/>
              <a:gd name="connsiteX16" fmla="*/ 4246807 w 4481964"/>
              <a:gd name="connsiteY16" fmla="*/ 2318004 h 6858000"/>
              <a:gd name="connsiteX17" fmla="*/ 4241932 w 4481964"/>
              <a:gd name="connsiteY17" fmla="*/ 2467508 h 6858000"/>
              <a:gd name="connsiteX18" fmla="*/ 4237730 w 4481964"/>
              <a:gd name="connsiteY18" fmla="*/ 2617013 h 6858000"/>
              <a:gd name="connsiteX19" fmla="*/ 4233696 w 4481964"/>
              <a:gd name="connsiteY19" fmla="*/ 2765145 h 6858000"/>
              <a:gd name="connsiteX20" fmla="*/ 4231847 w 4481964"/>
              <a:gd name="connsiteY20" fmla="*/ 2911221 h 6858000"/>
              <a:gd name="connsiteX21" fmla="*/ 4229830 w 4481964"/>
              <a:gd name="connsiteY21" fmla="*/ 3057296 h 6858000"/>
              <a:gd name="connsiteX22" fmla="*/ 4228821 w 4481964"/>
              <a:gd name="connsiteY22" fmla="*/ 3201314 h 6858000"/>
              <a:gd name="connsiteX23" fmla="*/ 4229830 w 4481964"/>
              <a:gd name="connsiteY23" fmla="*/ 3343960 h 6858000"/>
              <a:gd name="connsiteX24" fmla="*/ 4229830 w 4481964"/>
              <a:gd name="connsiteY24" fmla="*/ 3485235 h 6858000"/>
              <a:gd name="connsiteX25" fmla="*/ 4231847 w 4481964"/>
              <a:gd name="connsiteY25" fmla="*/ 3625138 h 6858000"/>
              <a:gd name="connsiteX26" fmla="*/ 4234872 w 4481964"/>
              <a:gd name="connsiteY26" fmla="*/ 3762298 h 6858000"/>
              <a:gd name="connsiteX27" fmla="*/ 4237730 w 4481964"/>
              <a:gd name="connsiteY27" fmla="*/ 3898087 h 6858000"/>
              <a:gd name="connsiteX28" fmla="*/ 4240924 w 4481964"/>
              <a:gd name="connsiteY28" fmla="*/ 4031132 h 6858000"/>
              <a:gd name="connsiteX29" fmla="*/ 4245798 w 4481964"/>
              <a:gd name="connsiteY29" fmla="*/ 4163491 h 6858000"/>
              <a:gd name="connsiteX30" fmla="*/ 4251009 w 4481964"/>
              <a:gd name="connsiteY30" fmla="*/ 4293793 h 6858000"/>
              <a:gd name="connsiteX31" fmla="*/ 4255715 w 4481964"/>
              <a:gd name="connsiteY31" fmla="*/ 4421352 h 6858000"/>
              <a:gd name="connsiteX32" fmla="*/ 4268995 w 4481964"/>
              <a:gd name="connsiteY32" fmla="*/ 4670298 h 6858000"/>
              <a:gd name="connsiteX33" fmla="*/ 4283114 w 4481964"/>
              <a:gd name="connsiteY33" fmla="*/ 4908956 h 6858000"/>
              <a:gd name="connsiteX34" fmla="*/ 4297906 w 4481964"/>
              <a:gd name="connsiteY34" fmla="*/ 5138013 h 6858000"/>
              <a:gd name="connsiteX35" fmla="*/ 4314211 w 4481964"/>
              <a:gd name="connsiteY35" fmla="*/ 5354726 h 6858000"/>
              <a:gd name="connsiteX36" fmla="*/ 4331188 w 4481964"/>
              <a:gd name="connsiteY36" fmla="*/ 5561838 h 6858000"/>
              <a:gd name="connsiteX37" fmla="*/ 4349509 w 4481964"/>
              <a:gd name="connsiteY37" fmla="*/ 5753862 h 6858000"/>
              <a:gd name="connsiteX38" fmla="*/ 4367495 w 4481964"/>
              <a:gd name="connsiteY38" fmla="*/ 5934227 h 6858000"/>
              <a:gd name="connsiteX39" fmla="*/ 4385480 w 4481964"/>
              <a:gd name="connsiteY39" fmla="*/ 6100191 h 6858000"/>
              <a:gd name="connsiteX40" fmla="*/ 4402457 w 4481964"/>
              <a:gd name="connsiteY40" fmla="*/ 6252438 h 6858000"/>
              <a:gd name="connsiteX41" fmla="*/ 4418594 w 4481964"/>
              <a:gd name="connsiteY41" fmla="*/ 6387541 h 6858000"/>
              <a:gd name="connsiteX42" fmla="*/ 4433890 w 4481964"/>
              <a:gd name="connsiteY42" fmla="*/ 6509613 h 6858000"/>
              <a:gd name="connsiteX43" fmla="*/ 4446665 w 4481964"/>
              <a:gd name="connsiteY43" fmla="*/ 6612483 h 6858000"/>
              <a:gd name="connsiteX44" fmla="*/ 4458767 w 4481964"/>
              <a:gd name="connsiteY44" fmla="*/ 6698894 h 6858000"/>
              <a:gd name="connsiteX45" fmla="*/ 4476081 w 4481964"/>
              <a:gd name="connsiteY45" fmla="*/ 6817538 h 6858000"/>
              <a:gd name="connsiteX46" fmla="*/ 4481964 w 4481964"/>
              <a:gd name="connsiteY46" fmla="*/ 6858000 h 6858000"/>
              <a:gd name="connsiteX47" fmla="*/ 3577807 w 4481964"/>
              <a:gd name="connsiteY47" fmla="*/ 6858000 h 6858000"/>
              <a:gd name="connsiteX48" fmla="*/ 3577807 w 4481964"/>
              <a:gd name="connsiteY48" fmla="*/ 6858000 h 6858000"/>
              <a:gd name="connsiteX49" fmla="*/ 0 w 4481964"/>
              <a:gd name="connsiteY49" fmla="*/ 6858000 h 6858000"/>
              <a:gd name="connsiteX50" fmla="*/ 0 w 4481964"/>
              <a:gd name="connsiteY50" fmla="*/ 0 h 6858000"/>
              <a:gd name="connsiteX51" fmla="*/ 3137249 w 448196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481964" h="6858000">
                <a:moveTo>
                  <a:pt x="3137249" y="0"/>
                </a:move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3577807" y="6858000"/>
                </a:lnTo>
                <a:lnTo>
                  <a:pt x="0" y="6858000"/>
                </a:lnTo>
                <a:lnTo>
                  <a:pt x="0" y="0"/>
                </a:lnTo>
                <a:lnTo>
                  <a:pt x="313724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sk-SK"/>
          </a:p>
        </p:txBody>
      </p:sp>
      <p:pic>
        <p:nvPicPr>
          <p:cNvPr id="6" name="Graphic 5" descr="Oblak">
            <a:extLst>
              <a:ext uri="{FF2B5EF4-FFF2-40B4-BE49-F238E27FC236}">
                <a16:creationId xmlns:a16="http://schemas.microsoft.com/office/drawing/2014/main" id="{F4F34C8A-EF19-D432-55F6-A5A3C42D739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47240" y="2074882"/>
            <a:ext cx="2936836" cy="2936836"/>
          </a:xfrm>
          <a:prstGeom prst="rect">
            <a:avLst/>
          </a:prstGeom>
          <a:effectLst/>
        </p:spPr>
      </p:pic>
      <p:sp>
        <p:nvSpPr>
          <p:cNvPr id="4" name="BlokTextu 3">
            <a:extLst>
              <a:ext uri="{FF2B5EF4-FFF2-40B4-BE49-F238E27FC236}">
                <a16:creationId xmlns:a16="http://schemas.microsoft.com/office/drawing/2014/main" id="{D0E2AA1F-BC88-CFDA-D2FD-1C20D187620C}"/>
              </a:ext>
            </a:extLst>
          </p:cNvPr>
          <p:cNvSpPr txBox="1"/>
          <p:nvPr/>
        </p:nvSpPr>
        <p:spPr>
          <a:xfrm>
            <a:off x="8062126" y="6153779"/>
            <a:ext cx="41298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sk-SK" sz="2400" b="1" dirty="0">
                <a:solidFill>
                  <a:schemeClr val="bg1">
                    <a:lumMod val="85000"/>
                  </a:schemeClr>
                </a:solidFill>
              </a:rPr>
              <a:t>Mgr. Tomáš Fedor PhD.</a:t>
            </a:r>
          </a:p>
        </p:txBody>
      </p:sp>
    </p:spTree>
    <p:extLst>
      <p:ext uri="{BB962C8B-B14F-4D97-AF65-F5344CB8AC3E}">
        <p14:creationId xmlns:p14="http://schemas.microsoft.com/office/powerpoint/2010/main" val="8142478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926" y="273377"/>
            <a:ext cx="10119674" cy="694812"/>
          </a:xfrm>
        </p:spPr>
        <p:txBody>
          <a:bodyPr>
            <a:normAutofit/>
          </a:bodyPr>
          <a:lstStyle/>
          <a:p>
            <a:r>
              <a:rPr lang="sk-SK" sz="3200" b="1" dirty="0"/>
              <a:t>Atmosféra</a:t>
            </a:r>
            <a:endParaRPr lang="fr-FR" sz="3200" b="1" dirty="0"/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799" y="1082489"/>
            <a:ext cx="6553201" cy="550213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b="1" dirty="0"/>
              <a:t>plynný obal Zeme</a:t>
            </a:r>
            <a:r>
              <a:rPr lang="sk-SK" sz="1600" dirty="0"/>
              <a:t>, ktorý je k nej </a:t>
            </a:r>
            <a:br>
              <a:rPr lang="sk-SK" sz="1600" dirty="0"/>
            </a:br>
            <a:r>
              <a:rPr lang="sk-SK" sz="1600" dirty="0"/>
              <a:t>pripútaný gravitačnou silou </a:t>
            </a:r>
            <a:br>
              <a:rPr lang="sk-SK" sz="1600" dirty="0"/>
            </a:br>
            <a:r>
              <a:rPr lang="sk-SK" sz="1600" dirty="0"/>
              <a:t>a zúčastňuje sa v prevažnej miere </a:t>
            </a:r>
            <a:br>
              <a:rPr lang="sk-SK" sz="1600" dirty="0"/>
            </a:br>
            <a:r>
              <a:rPr lang="sk-SK" sz="1600" dirty="0"/>
              <a:t>zemskej rotácie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dirty="0"/>
              <a:t>plyn tvoriaci atmosféru – </a:t>
            </a:r>
            <a:r>
              <a:rPr lang="sk-SK" sz="1600" b="1" dirty="0"/>
              <a:t>vzduch </a:t>
            </a:r>
            <a:br>
              <a:rPr lang="sk-SK" sz="1600" b="1" dirty="0"/>
            </a:br>
            <a:r>
              <a:rPr lang="sk-SK" sz="1600" dirty="0"/>
              <a:t>(≈ homogénny do 100km)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dirty="0"/>
              <a:t>je </a:t>
            </a:r>
            <a:r>
              <a:rPr lang="sk-SK" sz="1600" b="1" dirty="0"/>
              <a:t>zmesou</a:t>
            </a:r>
            <a:r>
              <a:rPr lang="sk-SK" sz="1600" dirty="0"/>
              <a:t> rôznych </a:t>
            </a:r>
            <a:r>
              <a:rPr lang="sk-SK" sz="1600" b="1" dirty="0"/>
              <a:t>plynov</a:t>
            </a:r>
            <a:r>
              <a:rPr lang="sk-SK" sz="1600" dirty="0"/>
              <a:t> a iných </a:t>
            </a:r>
            <a:r>
              <a:rPr lang="sk-SK" sz="1600" b="1" dirty="0"/>
              <a:t>prímesí</a:t>
            </a:r>
            <a:r>
              <a:rPr lang="sk-SK" sz="1600" dirty="0"/>
              <a:t> </a:t>
            </a:r>
            <a:br>
              <a:rPr lang="sk-SK" sz="1600" dirty="0"/>
            </a:br>
            <a:r>
              <a:rPr lang="sk-SK" sz="1600" dirty="0"/>
              <a:t>– pevných a kvapalných čiastočiek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dirty="0"/>
              <a:t>spodná hranica atmosféry </a:t>
            </a:r>
            <a:br>
              <a:rPr lang="sk-SK" sz="1600" dirty="0"/>
            </a:br>
            <a:r>
              <a:rPr lang="sk-SK" sz="1600" dirty="0"/>
              <a:t>- </a:t>
            </a:r>
            <a:r>
              <a:rPr lang="sk-SK" sz="1600" b="1" dirty="0"/>
              <a:t>zemský povrch</a:t>
            </a:r>
            <a:endParaRPr lang="sk-SK" sz="1600" dirty="0"/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b="1" dirty="0"/>
              <a:t>s výškou ubúda tlak a hustota</a:t>
            </a:r>
            <a:r>
              <a:rPr lang="sk-SK" sz="1600" dirty="0"/>
              <a:t> atmosféry: </a:t>
            </a:r>
            <a:br>
              <a:rPr lang="sk-SK" sz="1600" dirty="0"/>
            </a:br>
            <a:r>
              <a:rPr lang="sk-SK" sz="1600" dirty="0"/>
              <a:t>	≈ 50%    vzduchovej hmoty do 5km</a:t>
            </a:r>
            <a:br>
              <a:rPr lang="sk-SK" sz="1600" dirty="0"/>
            </a:br>
            <a:r>
              <a:rPr lang="sk-SK" sz="1600" dirty="0"/>
              <a:t>	≈ 90%    vzduchovej hmoty do 20 km </a:t>
            </a:r>
            <a:br>
              <a:rPr lang="sk-SK" sz="1600" dirty="0"/>
            </a:br>
            <a:r>
              <a:rPr lang="sk-SK" sz="1600" dirty="0"/>
              <a:t>	≈ 99,5% vzduchovej hmoty do 80km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b="1" dirty="0"/>
              <a:t>nemá výraznú hornú hranicu </a:t>
            </a:r>
            <a:r>
              <a:rPr lang="sk-SK" sz="1600" dirty="0"/>
              <a:t>(hustota plynov sa postupne približuje hustote plynov v medziplanetárnom priestore)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b="1" dirty="0"/>
              <a:t>výška atmosféry </a:t>
            </a:r>
            <a:r>
              <a:rPr lang="sk-SK" sz="1600" dirty="0"/>
              <a:t>sa udáva max. do </a:t>
            </a:r>
            <a:r>
              <a:rPr lang="sk-SK" sz="1600" b="1" dirty="0"/>
              <a:t>30 – 40 tis. km</a:t>
            </a:r>
            <a:r>
              <a:rPr lang="sk-SK" sz="1600" dirty="0"/>
              <a:t>, za touto hranicou prevládajú odstredivé sily nad silou zemskej gravitácie</a:t>
            </a:r>
          </a:p>
        </p:txBody>
      </p:sp>
      <p:pic>
        <p:nvPicPr>
          <p:cNvPr id="6" name="Obrázok 5">
            <a:extLst>
              <a:ext uri="{FF2B5EF4-FFF2-40B4-BE49-F238E27FC236}">
                <a16:creationId xmlns:a16="http://schemas.microsoft.com/office/drawing/2014/main" id="{3DA9E9B3-B613-2C3E-2FFC-9CDC4A2D1A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21"/>
          <a:stretch/>
        </p:blipFill>
        <p:spPr>
          <a:xfrm>
            <a:off x="4044539" y="36708"/>
            <a:ext cx="2972674" cy="2469823"/>
          </a:xfrm>
          <a:prstGeom prst="rect">
            <a:avLst/>
          </a:prstGeom>
        </p:spPr>
      </p:pic>
      <p:pic>
        <p:nvPicPr>
          <p:cNvPr id="10" name="Obrázok 9">
            <a:extLst>
              <a:ext uri="{FF2B5EF4-FFF2-40B4-BE49-F238E27FC236}">
                <a16:creationId xmlns:a16="http://schemas.microsoft.com/office/drawing/2014/main" id="{134E0871-6633-8B6E-AEB7-509520B2B9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8269" y="2487653"/>
            <a:ext cx="3044227" cy="1398547"/>
          </a:xfrm>
          <a:prstGeom prst="rect">
            <a:avLst/>
          </a:prstGeom>
        </p:spPr>
      </p:pic>
      <p:pic>
        <p:nvPicPr>
          <p:cNvPr id="11" name="Picture 5">
            <a:extLst>
              <a:ext uri="{FF2B5EF4-FFF2-40B4-BE49-F238E27FC236}">
                <a16:creationId xmlns:a16="http://schemas.microsoft.com/office/drawing/2014/main" id="{54603372-60F2-7FF0-797B-F644199A19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922993" y="-2971001"/>
            <a:ext cx="4898714" cy="2842274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1EE88DA-8E24-3D55-2AF6-9A31227570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213" y="-23613"/>
            <a:ext cx="5174787" cy="6893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0261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926" y="273377"/>
            <a:ext cx="10119674" cy="694812"/>
          </a:xfrm>
        </p:spPr>
        <p:txBody>
          <a:bodyPr>
            <a:normAutofit/>
          </a:bodyPr>
          <a:lstStyle/>
          <a:p>
            <a:r>
              <a:rPr lang="sk-SK" sz="3200" b="1" dirty="0"/>
              <a:t>Vývoj atmosféry</a:t>
            </a:r>
            <a:endParaRPr lang="fr-FR" sz="3200" b="1" dirty="0"/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926" y="1143000"/>
            <a:ext cx="5700074" cy="5572125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dirty="0"/>
              <a:t>Zemská atmosféra </a:t>
            </a:r>
            <a:r>
              <a:rPr lang="sk-SK" sz="1600" b="1" dirty="0"/>
              <a:t>vznikla v dôsledku </a:t>
            </a:r>
            <a:r>
              <a:rPr lang="sk-SK" sz="1600" b="1" dirty="0" err="1"/>
              <a:t>odplyňovania</a:t>
            </a:r>
            <a:r>
              <a:rPr lang="sk-SK" sz="1600" b="1" dirty="0"/>
              <a:t> lávy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dirty="0"/>
              <a:t>súčasná atmosféra ako výsledok dlhodobého vývoja: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1. po konsolidovaní zemskej  kôry hustá </a:t>
            </a:r>
            <a:br>
              <a:rPr lang="sk-SK" sz="1400" dirty="0"/>
            </a:br>
            <a:r>
              <a:rPr lang="sk-SK" sz="1400" dirty="0"/>
              <a:t>atmosféra podobná Venuši - CO</a:t>
            </a:r>
            <a:r>
              <a:rPr lang="sk-SK" sz="1400" baseline="-25000" dirty="0"/>
              <a:t>2</a:t>
            </a:r>
            <a:r>
              <a:rPr lang="sk-SK" sz="1400" dirty="0"/>
              <a:t> 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2. postupné viazanie CO</a:t>
            </a:r>
            <a:r>
              <a:rPr lang="sk-SK" sz="1400" baseline="-25000" dirty="0"/>
              <a:t>2</a:t>
            </a:r>
            <a:r>
              <a:rPr lang="sk-SK" sz="1400" dirty="0"/>
              <a:t> pomocou fotosyntézy </a:t>
            </a:r>
            <a:br>
              <a:rPr lang="sk-SK" sz="1400" dirty="0"/>
            </a:br>
            <a:r>
              <a:rPr lang="sk-SK" sz="1400" dirty="0"/>
              <a:t>do karbonátov a fosílnych palív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3. súčasná atmosféra - stav rovnováhy medzi CO</a:t>
            </a:r>
            <a:r>
              <a:rPr lang="sk-SK" sz="1400" baseline="-25000" dirty="0"/>
              <a:t>2</a:t>
            </a:r>
            <a:r>
              <a:rPr lang="sk-SK" sz="1400" dirty="0"/>
              <a:t> a  O</a:t>
            </a:r>
            <a:r>
              <a:rPr lang="sk-SK" sz="1400" baseline="-25000" dirty="0"/>
              <a:t>2</a:t>
            </a:r>
            <a:r>
              <a:rPr lang="sk-SK" sz="1400" dirty="0"/>
              <a:t> 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b="1" dirty="0"/>
              <a:t>Modelové atmosféry </a:t>
            </a:r>
            <a:r>
              <a:rPr lang="sk-SK" sz="1600" dirty="0"/>
              <a:t>pre teoretické štúdie: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/>
              <a:t>Adiabatická</a:t>
            </a:r>
            <a:r>
              <a:rPr lang="sk-SK" sz="1400" dirty="0"/>
              <a:t> – vertikálny teplotný gradient rovný nenasýtenému adiabatickému gradientu s hornou hranicou pri 0K – 28km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 err="1"/>
              <a:t>Barotropná</a:t>
            </a:r>
            <a:r>
              <a:rPr lang="sk-SK" sz="1400" dirty="0"/>
              <a:t> – hustota vzduchu len funkcia tlaku používa sa pre štúdie vývoja tlakových útvarov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/>
              <a:t>Homogénna</a:t>
            </a:r>
            <a:r>
              <a:rPr lang="sk-SK" sz="1400" dirty="0"/>
              <a:t> – konštantná hustota vzduchu v celej vrstve – pre barometrickú niveláciu, výška 8km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/>
              <a:t>Izotermická</a:t>
            </a:r>
            <a:r>
              <a:rPr lang="sk-SK" sz="1400" dirty="0"/>
              <a:t> – konštantná teplota horná hranica v nekonečne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 err="1"/>
              <a:t>Polytropná</a:t>
            </a:r>
            <a:r>
              <a:rPr lang="sk-SK" sz="1400" b="1" dirty="0"/>
              <a:t> </a:t>
            </a:r>
            <a:r>
              <a:rPr lang="sk-SK" sz="1400" dirty="0"/>
              <a:t>– konštantný vertikálny teplotný gradient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endParaRPr lang="sk-SK" sz="1600" dirty="0"/>
          </a:p>
        </p:txBody>
      </p:sp>
      <p:pic>
        <p:nvPicPr>
          <p:cNvPr id="9" name="Obrázok 8">
            <a:extLst>
              <a:ext uri="{FF2B5EF4-FFF2-40B4-BE49-F238E27FC236}">
                <a16:creationId xmlns:a16="http://schemas.microsoft.com/office/drawing/2014/main" id="{684705F6-2021-37EF-6BEA-B190AE23AF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9" t="30046" r="3333"/>
          <a:stretch/>
        </p:blipFill>
        <p:spPr>
          <a:xfrm>
            <a:off x="6247781" y="0"/>
            <a:ext cx="5329718" cy="3026004"/>
          </a:xfrm>
          <a:prstGeom prst="rect">
            <a:avLst/>
          </a:prstGeom>
        </p:spPr>
      </p:pic>
      <p:pic>
        <p:nvPicPr>
          <p:cNvPr id="11" name="Obrázok 10">
            <a:extLst>
              <a:ext uri="{FF2B5EF4-FFF2-40B4-BE49-F238E27FC236}">
                <a16:creationId xmlns:a16="http://schemas.microsoft.com/office/drawing/2014/main" id="{F5F7E0EA-5DB4-BA01-95F6-0B283A07A209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4621" y="3026005"/>
            <a:ext cx="5419440" cy="3831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188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926" y="273377"/>
            <a:ext cx="10119674" cy="694812"/>
          </a:xfrm>
        </p:spPr>
        <p:txBody>
          <a:bodyPr>
            <a:normAutofit/>
          </a:bodyPr>
          <a:lstStyle/>
          <a:p>
            <a:r>
              <a:rPr lang="sk-SK" sz="3200" b="1" dirty="0"/>
              <a:t>Atmosféra</a:t>
            </a:r>
            <a:endParaRPr lang="fr-FR" sz="3200" b="1" dirty="0"/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104" y="1020036"/>
            <a:ext cx="6489701" cy="569538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súčasťou atmosféry sú aj </a:t>
            </a:r>
            <a:r>
              <a:rPr lang="sk-SK" sz="1400" b="1" dirty="0"/>
              <a:t>vodné pary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v spodnej časti je možné vzduch charakterizovať ako vlhký </a:t>
            </a:r>
            <a:br>
              <a:rPr lang="sk-SK" sz="1400" dirty="0"/>
            </a:br>
            <a:r>
              <a:rPr lang="sk-SK" sz="1400" dirty="0"/>
              <a:t>(suchý vzduch sa v prírode prakticky nevyskytuje)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obsah vodnej pary od 0,2% (polárne oblasti) </a:t>
            </a:r>
            <a:br>
              <a:rPr lang="sk-SK" sz="1400" dirty="0"/>
            </a:br>
            <a:r>
              <a:rPr lang="sk-SK" sz="1400" dirty="0"/>
              <a:t>do 2,5% (rovník) – max 4%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zadržuje značnú časť krátkovlnného slnečného žiarenia </a:t>
            </a:r>
            <a:br>
              <a:rPr lang="sk-SK" sz="1400" dirty="0"/>
            </a:br>
            <a:r>
              <a:rPr lang="sk-SK" sz="1400" dirty="0"/>
              <a:t>(škodlivé účinky na živé organizmy)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pohlcovanie UV žiarenia – </a:t>
            </a:r>
            <a:r>
              <a:rPr lang="sk-SK" sz="1400" b="1" dirty="0"/>
              <a:t>O</a:t>
            </a:r>
            <a:r>
              <a:rPr lang="sk-SK" sz="1400" b="1" baseline="-25000" dirty="0"/>
              <a:t>3</a:t>
            </a:r>
            <a:r>
              <a:rPr lang="sk-SK" sz="1400" dirty="0"/>
              <a:t> – je jednou z limitujúcich </a:t>
            </a:r>
            <a:br>
              <a:rPr lang="sk-SK" sz="1400" dirty="0"/>
            </a:br>
            <a:r>
              <a:rPr lang="sk-SK" sz="1400" dirty="0"/>
              <a:t>podmienok života na Zemi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zastúpenie O</a:t>
            </a:r>
            <a:r>
              <a:rPr lang="sk-SK" sz="1400" baseline="-25000" dirty="0"/>
              <a:t>3</a:t>
            </a:r>
            <a:r>
              <a:rPr lang="sk-SK" sz="1400" dirty="0"/>
              <a:t> v atmosfére (0,001%) – najvyššie koncentrácie </a:t>
            </a:r>
            <a:br>
              <a:rPr lang="sk-SK" sz="1400" dirty="0"/>
            </a:br>
            <a:r>
              <a:rPr lang="sk-SK" sz="1400" dirty="0"/>
              <a:t>vo výške 25-30km (</a:t>
            </a:r>
            <a:r>
              <a:rPr lang="sk-SK" sz="1400" b="1" dirty="0" err="1"/>
              <a:t>ozonosféra</a:t>
            </a:r>
            <a:r>
              <a:rPr lang="sk-SK" sz="1400" b="1" dirty="0"/>
              <a:t> </a:t>
            </a:r>
            <a:r>
              <a:rPr lang="sk-SK" sz="1400" dirty="0"/>
              <a:t>– 90% O</a:t>
            </a:r>
            <a:r>
              <a:rPr lang="sk-SK" sz="1400" baseline="-25000" dirty="0"/>
              <a:t>3</a:t>
            </a:r>
            <a:r>
              <a:rPr lang="sk-SK" sz="1400" dirty="0"/>
              <a:t>)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/>
              <a:t>Stratosférický ozón </a:t>
            </a:r>
            <a:r>
              <a:rPr lang="sk-SK" sz="1400" dirty="0"/>
              <a:t>- produkt fotochemických reakcií vyvolaných pôsobením UV žiarenia na molekuly kyslíka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 err="1"/>
              <a:t>Troposférický</a:t>
            </a:r>
            <a:r>
              <a:rPr lang="sk-SK" sz="1400" b="1" dirty="0"/>
              <a:t> ozón</a:t>
            </a:r>
            <a:r>
              <a:rPr lang="sk-SK" sz="1400" dirty="0"/>
              <a:t> (prízemný) - fotochemickým rozkladom látok, ktoré sa uvoľňujú do atmosféry v dôsledku ľudskej činnosti najmä NO</a:t>
            </a:r>
            <a:r>
              <a:rPr lang="sk-SK" sz="1400" baseline="-25000" dirty="0"/>
              <a:t>X</a:t>
            </a:r>
            <a:r>
              <a:rPr lang="sk-SK" sz="1400" dirty="0"/>
              <a:t> a uhľovodíky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vo vyšších koncentráciách poškodzuje ľudský organizmus a vegetáciu – predstavuje </a:t>
            </a:r>
            <a:r>
              <a:rPr lang="sk-SK" sz="1400" b="1" dirty="0"/>
              <a:t>ekologický stres</a:t>
            </a:r>
            <a:endParaRPr lang="sk-SK" sz="1400" dirty="0"/>
          </a:p>
        </p:txBody>
      </p:sp>
      <p:pic>
        <p:nvPicPr>
          <p:cNvPr id="5" name="Obrázok 4" descr="Obrázok, na ktorom je mapa&#10;&#10;Automaticky generovaný popis">
            <a:extLst>
              <a:ext uri="{FF2B5EF4-FFF2-40B4-BE49-F238E27FC236}">
                <a16:creationId xmlns:a16="http://schemas.microsoft.com/office/drawing/2014/main" id="{AE938856-F8B3-45E1-78D7-94B8327912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99"/>
          <a:stretch/>
        </p:blipFill>
        <p:spPr>
          <a:xfrm>
            <a:off x="6868435" y="67338"/>
            <a:ext cx="5251733" cy="3137073"/>
          </a:xfrm>
          <a:prstGeom prst="rect">
            <a:avLst/>
          </a:prstGeom>
        </p:spPr>
      </p:pic>
      <p:pic>
        <p:nvPicPr>
          <p:cNvPr id="9" name="Obrázok 8">
            <a:extLst>
              <a:ext uri="{FF2B5EF4-FFF2-40B4-BE49-F238E27FC236}">
                <a16:creationId xmlns:a16="http://schemas.microsoft.com/office/drawing/2014/main" id="{73849485-F23A-1D3B-BAB9-F57DA68550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8435" y="3533775"/>
            <a:ext cx="5251733" cy="3106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9995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926" y="273377"/>
            <a:ext cx="10119674" cy="694812"/>
          </a:xfrm>
        </p:spPr>
        <p:txBody>
          <a:bodyPr>
            <a:normAutofit/>
          </a:bodyPr>
          <a:lstStyle/>
          <a:p>
            <a:r>
              <a:rPr lang="sk-SK" sz="3200" b="1" dirty="0"/>
              <a:t>Ozón</a:t>
            </a:r>
            <a:endParaRPr lang="fr-FR" sz="3200" b="1" dirty="0"/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241565"/>
            <a:ext cx="7258230" cy="550213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dirty="0"/>
              <a:t>množstvo ozónu v atmosfére sa udáva </a:t>
            </a:r>
            <a:br>
              <a:rPr lang="sk-SK" sz="1600" dirty="0"/>
            </a:br>
            <a:r>
              <a:rPr lang="sk-SK" sz="1600" dirty="0"/>
              <a:t>v </a:t>
            </a:r>
            <a:r>
              <a:rPr lang="sk-SK" sz="1600" b="1" dirty="0" err="1"/>
              <a:t>Dobsonových</a:t>
            </a:r>
            <a:r>
              <a:rPr lang="sk-SK" sz="1600" b="1" dirty="0"/>
              <a:t> jednotkách </a:t>
            </a:r>
            <a:r>
              <a:rPr lang="sk-SK" sz="1600" dirty="0"/>
              <a:t>(DJ)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dirty="0"/>
              <a:t>1 DJ - množstvo ozónu vo vertikálnom stĺpci zemskej atmosféry, ktoré by pri stlačení na 1013 </a:t>
            </a:r>
            <a:r>
              <a:rPr lang="sk-SK" sz="1600" dirty="0" err="1"/>
              <a:t>hPa</a:t>
            </a:r>
            <a:r>
              <a:rPr lang="sk-SK" sz="1600" dirty="0"/>
              <a:t> pri 10 ºC vytvorilo vrstvu 0,01mm (400 DJ = 4mm)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b="1" dirty="0"/>
              <a:t>Ozónové anomálie </a:t>
            </a:r>
            <a:r>
              <a:rPr lang="sk-SK" sz="1600" dirty="0"/>
              <a:t>(„ozónové diery“)</a:t>
            </a:r>
            <a:r>
              <a:rPr lang="sk-SK" sz="1600" b="1" dirty="0"/>
              <a:t> </a:t>
            </a:r>
            <a:r>
              <a:rPr lang="sk-SK" sz="1600" dirty="0"/>
              <a:t>– výrazná redukcia stratosférického ozónu (až -60%) 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dirty="0"/>
              <a:t>zistená v 80-tych rokoch pozemnými meraniami nad Antarktídou 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dirty="0"/>
              <a:t>počiatkom 90-tych rokov oslabenie aj nad Európou a </a:t>
            </a:r>
            <a:r>
              <a:rPr lang="sk-SK" sz="1600" dirty="0" err="1"/>
              <a:t>Sibírom</a:t>
            </a:r>
            <a:endParaRPr lang="sk-SK" sz="1600" dirty="0"/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dirty="0"/>
              <a:t>za výraznou redukciou sú antropogénne vplyvy najmä </a:t>
            </a:r>
            <a:r>
              <a:rPr lang="sk-SK" sz="1600" b="1" dirty="0"/>
              <a:t>freóny</a:t>
            </a:r>
            <a:r>
              <a:rPr lang="sk-SK" sz="1600" dirty="0"/>
              <a:t> (CFC zlúčeniny chrómu flóru a brómu - </a:t>
            </a:r>
            <a:r>
              <a:rPr lang="sk-SK" sz="1600" b="1" dirty="0" err="1"/>
              <a:t>halóny</a:t>
            </a:r>
            <a:r>
              <a:rPr lang="sk-SK" sz="1600" dirty="0"/>
              <a:t>) – hnacie plyny v sprejoch a na chladenie v chladničkách a klimatizáciách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dirty="0"/>
              <a:t>používané od 30-tych tokov, do </a:t>
            </a:r>
            <a:r>
              <a:rPr lang="sk-SK" sz="1600" dirty="0" err="1"/>
              <a:t>ozonosféry</a:t>
            </a:r>
            <a:r>
              <a:rPr lang="sk-SK" sz="1600" dirty="0"/>
              <a:t> vystúpilo </a:t>
            </a:r>
            <a:br>
              <a:rPr lang="sk-SK" sz="1600" dirty="0"/>
            </a:br>
            <a:r>
              <a:rPr lang="sk-SK" sz="1600" dirty="0"/>
              <a:t>odhadom zatiaľ len 20% ich množstva v atmosfére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dirty="0"/>
              <a:t>obmedzenie používania freónov, </a:t>
            </a:r>
            <a:r>
              <a:rPr lang="sk-SK" sz="1600" b="1" dirty="0"/>
              <a:t>obnova  ozónovej vrstvy cca do 2050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endParaRPr lang="sk-SK" sz="1600" dirty="0"/>
          </a:p>
        </p:txBody>
      </p:sp>
      <p:pic>
        <p:nvPicPr>
          <p:cNvPr id="6" name="Obrázok 5">
            <a:extLst>
              <a:ext uri="{FF2B5EF4-FFF2-40B4-BE49-F238E27FC236}">
                <a16:creationId xmlns:a16="http://schemas.microsoft.com/office/drawing/2014/main" id="{FCD9A0F4-7F69-F8DD-AFF4-37659432C2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3029" y="2229029"/>
            <a:ext cx="4628972" cy="4628972"/>
          </a:xfrm>
          <a:prstGeom prst="rect">
            <a:avLst/>
          </a:prstGeom>
        </p:spPr>
      </p:pic>
      <p:pic>
        <p:nvPicPr>
          <p:cNvPr id="8" name="Obrázok 7" descr="Obrázok, na ktorom je text, šiška, pampúch&#10;&#10;Automaticky generovaný popis">
            <a:extLst>
              <a:ext uri="{FF2B5EF4-FFF2-40B4-BE49-F238E27FC236}">
                <a16:creationId xmlns:a16="http://schemas.microsoft.com/office/drawing/2014/main" id="{B026F76B-01E0-679B-5415-73700D5C45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7806" y="1"/>
            <a:ext cx="3364193" cy="1892088"/>
          </a:xfrm>
          <a:prstGeom prst="rect">
            <a:avLst/>
          </a:prstGeom>
        </p:spPr>
      </p:pic>
      <p:pic>
        <p:nvPicPr>
          <p:cNvPr id="10" name="Obrázo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0763" y="-1872"/>
            <a:ext cx="3367043" cy="1893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3365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926" y="273377"/>
            <a:ext cx="10119674" cy="694812"/>
          </a:xfrm>
        </p:spPr>
        <p:txBody>
          <a:bodyPr>
            <a:normAutofit/>
          </a:bodyPr>
          <a:lstStyle/>
          <a:p>
            <a:r>
              <a:rPr lang="sk-SK" sz="3200" b="1" dirty="0"/>
              <a:t>Atmosféra</a:t>
            </a:r>
            <a:endParaRPr lang="fr-FR" sz="3200" b="1" dirty="0"/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799" y="1082489"/>
            <a:ext cx="5875021" cy="566121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dirty="0"/>
              <a:t>okrem plynov obsahuje atmosféra </a:t>
            </a:r>
            <a:br>
              <a:rPr lang="sk-SK" sz="1600" dirty="0"/>
            </a:br>
            <a:r>
              <a:rPr lang="sk-SK" sz="1600" dirty="0"/>
              <a:t>aj pevné a tekuté zložky - </a:t>
            </a:r>
            <a:r>
              <a:rPr lang="sk-SK" sz="1600" b="1" dirty="0"/>
              <a:t>atmosférické aerosóly: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prirodzené aerosóly: 	kozmický prach</a:t>
            </a:r>
          </a:p>
          <a:p>
            <a:pPr marL="457200" lvl="1" indent="0">
              <a:lnSpc>
                <a:spcPct val="150000"/>
              </a:lnSpc>
              <a:buClr>
                <a:schemeClr val="tx2">
                  <a:lumMod val="75000"/>
                </a:schemeClr>
              </a:buClr>
              <a:buNone/>
            </a:pPr>
            <a:r>
              <a:rPr lang="sk-SK" sz="1400" dirty="0"/>
              <a:t>					vulkanický prach</a:t>
            </a:r>
          </a:p>
          <a:p>
            <a:pPr marL="457200" lvl="1" indent="0">
              <a:lnSpc>
                <a:spcPct val="150000"/>
              </a:lnSpc>
              <a:buClr>
                <a:schemeClr val="tx2">
                  <a:lumMod val="75000"/>
                </a:schemeClr>
              </a:buClr>
              <a:buNone/>
            </a:pPr>
            <a:r>
              <a:rPr lang="sk-SK" sz="1400" dirty="0"/>
              <a:t>					dymové častice</a:t>
            </a:r>
          </a:p>
          <a:p>
            <a:pPr marL="457200" lvl="1" indent="0">
              <a:lnSpc>
                <a:spcPct val="150000"/>
              </a:lnSpc>
              <a:buClr>
                <a:schemeClr val="tx2">
                  <a:lumMod val="75000"/>
                </a:schemeClr>
              </a:buClr>
              <a:buNone/>
            </a:pPr>
            <a:r>
              <a:rPr lang="sk-SK" sz="1400" dirty="0"/>
              <a:t>					častice z povrchu pôdy a mora</a:t>
            </a:r>
          </a:p>
          <a:p>
            <a:pPr marL="457200" lvl="1" indent="0">
              <a:lnSpc>
                <a:spcPct val="150000"/>
              </a:lnSpc>
              <a:buClr>
                <a:schemeClr val="tx2">
                  <a:lumMod val="75000"/>
                </a:schemeClr>
              </a:buClr>
              <a:buNone/>
            </a:pPr>
            <a:r>
              <a:rPr lang="sk-SK" sz="1400" dirty="0"/>
              <a:t>					</a:t>
            </a:r>
            <a:r>
              <a:rPr lang="sk-SK" sz="1400" dirty="0" err="1"/>
              <a:t>aeroplanktón</a:t>
            </a:r>
            <a:r>
              <a:rPr lang="sk-SK" sz="1400" dirty="0"/>
              <a:t> – patrí sem peľ, baktérie...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antropogénne aerosóly:  pevné častice – napr. sadze</a:t>
            </a:r>
            <a:endParaRPr lang="sk-SK" sz="1000" dirty="0"/>
          </a:p>
          <a:p>
            <a:pPr marL="914400" lvl="2" indent="0">
              <a:lnSpc>
                <a:spcPct val="150000"/>
              </a:lnSpc>
              <a:buClr>
                <a:schemeClr val="tx2">
                  <a:lumMod val="75000"/>
                </a:schemeClr>
              </a:buClr>
              <a:buNone/>
            </a:pPr>
            <a:r>
              <a:rPr lang="sk-SK" sz="1200" dirty="0"/>
              <a:t>				</a:t>
            </a:r>
            <a:r>
              <a:rPr lang="sk-SK" sz="1400" dirty="0"/>
              <a:t>plynné prímesi (</a:t>
            </a:r>
            <a:r>
              <a:rPr lang="en-US" sz="1400" dirty="0"/>
              <a:t>SO2, SO3, H2SO4, CO, NO2</a:t>
            </a:r>
            <a:r>
              <a:rPr lang="sk-SK" sz="1400" dirty="0"/>
              <a:t>)</a:t>
            </a:r>
          </a:p>
          <a:p>
            <a:pPr marL="400050" indent="-285750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dirty="0"/>
              <a:t>množstvo antropogénnych aerosólov pribúda, čo zapríčiňuje vážne klimatické zmeny – </a:t>
            </a:r>
            <a:r>
              <a:rPr lang="sk-SK" sz="1600" b="1" dirty="0"/>
              <a:t>skleníkové plyny </a:t>
            </a:r>
            <a:br>
              <a:rPr lang="sk-SK" sz="1600" b="1" dirty="0"/>
            </a:br>
            <a:r>
              <a:rPr lang="sk-SK" sz="1600" dirty="0"/>
              <a:t>(</a:t>
            </a:r>
            <a:r>
              <a:rPr lang="sk-SK" sz="1600" dirty="0" err="1"/>
              <a:t>antropo</a:t>
            </a:r>
            <a:r>
              <a:rPr lang="sk-SK" sz="1600" dirty="0"/>
              <a:t>. - CH</a:t>
            </a:r>
            <a:r>
              <a:rPr lang="sk-SK" sz="1600" baseline="-25000" dirty="0"/>
              <a:t>4</a:t>
            </a:r>
            <a:r>
              <a:rPr lang="sk-SK" sz="1600" dirty="0"/>
              <a:t>, NO</a:t>
            </a:r>
            <a:r>
              <a:rPr lang="sk-SK" sz="1600" baseline="-25000" dirty="0"/>
              <a:t>X</a:t>
            </a:r>
            <a:r>
              <a:rPr lang="sk-SK" sz="1600" dirty="0"/>
              <a:t>, CFC, prirodzené – vodná para, CO</a:t>
            </a:r>
            <a:r>
              <a:rPr lang="sk-SK" sz="1600" baseline="-25000" dirty="0"/>
              <a:t>2</a:t>
            </a:r>
            <a:r>
              <a:rPr lang="sk-SK" sz="1600" dirty="0"/>
              <a:t>, 0</a:t>
            </a:r>
            <a:r>
              <a:rPr lang="sk-SK" sz="1600" baseline="-25000" dirty="0"/>
              <a:t>3</a:t>
            </a:r>
            <a:r>
              <a:rPr lang="sk-SK" sz="1600" dirty="0"/>
              <a:t>)</a:t>
            </a:r>
          </a:p>
          <a:p>
            <a:pPr marL="400050" indent="-285750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dirty="0"/>
              <a:t>väčšina z nich sa uplatňuje ako </a:t>
            </a:r>
            <a:r>
              <a:rPr lang="sk-SK" sz="1600" b="1" dirty="0"/>
              <a:t>kondenzačné</a:t>
            </a:r>
            <a:r>
              <a:rPr lang="sk-SK" sz="1600" dirty="0"/>
              <a:t> alebo </a:t>
            </a:r>
            <a:br>
              <a:rPr lang="sk-SK" sz="1600" dirty="0"/>
            </a:br>
            <a:r>
              <a:rPr lang="sk-SK" sz="1600" b="1" dirty="0"/>
              <a:t>kryštalizačné jadrá</a:t>
            </a:r>
          </a:p>
          <a:p>
            <a:pPr marL="400050" indent="-285750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dirty="0"/>
              <a:t>umelé kondenzačné jadrá (</a:t>
            </a:r>
            <a:r>
              <a:rPr lang="sk-SK" sz="1600" b="1" dirty="0"/>
              <a:t>zasievanie oblakov</a:t>
            </a:r>
            <a:r>
              <a:rPr lang="sk-SK" sz="1600" dirty="0"/>
              <a:t>)</a:t>
            </a:r>
            <a:r>
              <a:rPr lang="sk-SK" sz="1600" b="1" dirty="0"/>
              <a:t> </a:t>
            </a:r>
            <a:r>
              <a:rPr lang="sk-SK" sz="1600" dirty="0"/>
              <a:t>– jodid strieborný, suchý ľad, rôzne soli - zvýšenie zrážok, potlačenie krupobitia, kontrola počasia</a:t>
            </a:r>
          </a:p>
        </p:txBody>
      </p:sp>
      <p:pic>
        <p:nvPicPr>
          <p:cNvPr id="5" name="Obrázok 4">
            <a:extLst>
              <a:ext uri="{FF2B5EF4-FFF2-40B4-BE49-F238E27FC236}">
                <a16:creationId xmlns:a16="http://schemas.microsoft.com/office/drawing/2014/main" id="{62E68A2A-CDA4-3184-0D70-C98D5D643A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1507" y="0"/>
            <a:ext cx="5290493" cy="3155623"/>
          </a:xfrm>
          <a:prstGeom prst="rect">
            <a:avLst/>
          </a:prstGeom>
        </p:spPr>
      </p:pic>
      <p:graphicFrame>
        <p:nvGraphicFramePr>
          <p:cNvPr id="4" name="Tabuľ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2953820"/>
              </p:ext>
            </p:extLst>
          </p:nvPr>
        </p:nvGraphicFramePr>
        <p:xfrm>
          <a:off x="7246620" y="4119294"/>
          <a:ext cx="4426691" cy="2445584"/>
        </p:xfrm>
        <a:graphic>
          <a:graphicData uri="http://schemas.openxmlformats.org/drawingml/2006/table">
            <a:tbl>
              <a:tblPr bandRow="1">
                <a:tableStyleId>{2D5ABB26-0587-4C30-8999-92F81FD0307C}</a:tableStyleId>
              </a:tblPr>
              <a:tblGrid>
                <a:gridCol w="477613">
                  <a:extLst>
                    <a:ext uri="{9D8B030D-6E8A-4147-A177-3AD203B41FA5}">
                      <a16:colId xmlns:a16="http://schemas.microsoft.com/office/drawing/2014/main" val="2086870409"/>
                    </a:ext>
                  </a:extLst>
                </a:gridCol>
                <a:gridCol w="871561">
                  <a:extLst>
                    <a:ext uri="{9D8B030D-6E8A-4147-A177-3AD203B41FA5}">
                      <a16:colId xmlns:a16="http://schemas.microsoft.com/office/drawing/2014/main" val="1644227949"/>
                    </a:ext>
                  </a:extLst>
                </a:gridCol>
                <a:gridCol w="560357">
                  <a:extLst>
                    <a:ext uri="{9D8B030D-6E8A-4147-A177-3AD203B41FA5}">
                      <a16:colId xmlns:a16="http://schemas.microsoft.com/office/drawing/2014/main" val="3108908221"/>
                    </a:ext>
                  </a:extLst>
                </a:gridCol>
                <a:gridCol w="836344">
                  <a:extLst>
                    <a:ext uri="{9D8B030D-6E8A-4147-A177-3AD203B41FA5}">
                      <a16:colId xmlns:a16="http://schemas.microsoft.com/office/drawing/2014/main" val="1219097171"/>
                    </a:ext>
                  </a:extLst>
                </a:gridCol>
                <a:gridCol w="702414">
                  <a:extLst>
                    <a:ext uri="{9D8B030D-6E8A-4147-A177-3AD203B41FA5}">
                      <a16:colId xmlns:a16="http://schemas.microsoft.com/office/drawing/2014/main" val="1196887190"/>
                    </a:ext>
                  </a:extLst>
                </a:gridCol>
                <a:gridCol w="978402">
                  <a:extLst>
                    <a:ext uri="{9D8B030D-6E8A-4147-A177-3AD203B41FA5}">
                      <a16:colId xmlns:a16="http://schemas.microsoft.com/office/drawing/2014/main" val="733811187"/>
                    </a:ext>
                  </a:extLst>
                </a:gridCol>
              </a:tblGrid>
              <a:tr h="236224">
                <a:tc>
                  <a:txBody>
                    <a:bodyPr/>
                    <a:lstStyle/>
                    <a:p>
                      <a:r>
                        <a:rPr lang="sk-SK" sz="1000" dirty="0"/>
                        <a:t>N</a:t>
                      </a:r>
                      <a:r>
                        <a:rPr lang="sk-SK" sz="1000" baseline="-25000" dirty="0"/>
                        <a:t>2</a:t>
                      </a:r>
                      <a:endParaRPr lang="en-GB" sz="1000" baseline="-25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sk-SK" sz="1000" dirty="0"/>
                        <a:t>2x10</a:t>
                      </a:r>
                      <a:r>
                        <a:rPr lang="sk-SK" sz="1000" baseline="30000" dirty="0"/>
                        <a:t>7 </a:t>
                      </a:r>
                      <a:r>
                        <a:rPr lang="sk-SK" sz="1000" baseline="0" dirty="0"/>
                        <a:t>rokov</a:t>
                      </a:r>
                      <a:endParaRPr lang="en-GB" sz="1000" baseline="30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sk-SK" sz="1000" dirty="0"/>
                        <a:t>H</a:t>
                      </a:r>
                      <a:r>
                        <a:rPr lang="sk-SK" sz="1000" baseline="-25000" dirty="0"/>
                        <a:t>2</a:t>
                      </a:r>
                      <a:endParaRPr lang="en-GB" sz="1000" baseline="-25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sk-SK" sz="1000" dirty="0"/>
                        <a:t>4-7 rokov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sk-SK" sz="1000" dirty="0"/>
                        <a:t>CFC11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sk-SK" sz="1000" dirty="0"/>
                        <a:t>75 rokov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54011499"/>
                  </a:ext>
                </a:extLst>
              </a:tr>
              <a:tr h="23622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sk-SK" sz="1000" dirty="0"/>
                        <a:t>O</a:t>
                      </a:r>
                      <a:r>
                        <a:rPr lang="sk-SK" sz="1000" baseline="-25000" dirty="0"/>
                        <a:t>2</a:t>
                      </a:r>
                      <a:endParaRPr lang="en-GB" sz="1000" baseline="-25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sk-SK" sz="1000" dirty="0"/>
                        <a:t>10</a:t>
                      </a:r>
                      <a:r>
                        <a:rPr lang="sk-SK" sz="1000" baseline="30000" dirty="0"/>
                        <a:t>4 </a:t>
                      </a:r>
                      <a:r>
                        <a:rPr lang="sk-SK" sz="1000" baseline="0" dirty="0"/>
                        <a:t>rokov</a:t>
                      </a:r>
                      <a:endParaRPr lang="en-GB" sz="1000" baseline="30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sk-SK" sz="1000" dirty="0"/>
                        <a:t>CH</a:t>
                      </a:r>
                      <a:r>
                        <a:rPr lang="sk-SK" sz="1000" baseline="-25000" dirty="0"/>
                        <a:t>4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sk-SK" sz="1000" dirty="0"/>
                        <a:t>4 roky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sk-SK" sz="1000" dirty="0"/>
                        <a:t>CFC12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sk-SK" sz="1000" dirty="0"/>
                        <a:t>110 rokov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88773965"/>
                  </a:ext>
                </a:extLst>
              </a:tr>
              <a:tr h="238491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sk-SK" sz="1000" dirty="0"/>
                        <a:t>CO</a:t>
                      </a:r>
                      <a:r>
                        <a:rPr lang="sk-SK" sz="1000" baseline="-25000" dirty="0"/>
                        <a:t>2</a:t>
                      </a:r>
                      <a:endParaRPr lang="en-GB" sz="1000" baseline="-25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sk-SK" sz="1000" dirty="0"/>
                        <a:t>2-4 roky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sk-SK" sz="1000" dirty="0"/>
                        <a:t>N</a:t>
                      </a:r>
                      <a:r>
                        <a:rPr lang="sk-SK" sz="1000" baseline="-25000" dirty="0"/>
                        <a:t>2</a:t>
                      </a:r>
                      <a:r>
                        <a:rPr lang="sk-SK" sz="1000" dirty="0"/>
                        <a:t>O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sk-SK" sz="1000" dirty="0"/>
                        <a:t>4 roky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825988187"/>
                  </a:ext>
                </a:extLst>
              </a:tr>
              <a:tr h="251024"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sk-SK" sz="1000" dirty="0" err="1"/>
                        <a:t>C</a:t>
                      </a:r>
                      <a:r>
                        <a:rPr lang="sk-SK" sz="1000" baseline="-25000" dirty="0" err="1"/>
                        <a:t>x</a:t>
                      </a:r>
                      <a:r>
                        <a:rPr lang="sk-SK" sz="1000" dirty="0" err="1"/>
                        <a:t>H</a:t>
                      </a:r>
                      <a:r>
                        <a:rPr lang="sk-SK" sz="1000" baseline="-25000" dirty="0" err="1"/>
                        <a:t>y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sk-SK" sz="1000" dirty="0"/>
                        <a:t>4 roky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936554"/>
                  </a:ext>
                </a:extLst>
              </a:tr>
              <a:tr h="236224"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sk-SK" sz="1000" dirty="0"/>
                        <a:t>CO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sk-SK" sz="1000" dirty="0"/>
                        <a:t>3 roky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3036979"/>
                  </a:ext>
                </a:extLst>
              </a:tr>
              <a:tr h="236224">
                <a:tc>
                  <a:txBody>
                    <a:bodyPr/>
                    <a:lstStyle/>
                    <a:p>
                      <a:endParaRPr lang="en-GB" sz="100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sk-SK" sz="1000" dirty="0"/>
                        <a:t>O</a:t>
                      </a:r>
                      <a:r>
                        <a:rPr lang="sk-SK" sz="1000" baseline="-25000" dirty="0"/>
                        <a:t>3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sk-SK" sz="1000" dirty="0"/>
                        <a:t>2 roky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5888892"/>
                  </a:ext>
                </a:extLst>
              </a:tr>
              <a:tr h="236224">
                <a:tc>
                  <a:txBody>
                    <a:bodyPr/>
                    <a:lstStyle/>
                    <a:p>
                      <a:endParaRPr lang="en-GB" sz="100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sk-SK" sz="1000" dirty="0"/>
                        <a:t>NH</a:t>
                      </a:r>
                      <a:r>
                        <a:rPr lang="sk-SK" sz="1000" baseline="-25000" dirty="0"/>
                        <a:t>3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sk-SK" sz="1000" dirty="0"/>
                        <a:t>7 dní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8816852"/>
                  </a:ext>
                </a:extLst>
              </a:tr>
              <a:tr h="236224">
                <a:tc>
                  <a:txBody>
                    <a:bodyPr/>
                    <a:lstStyle/>
                    <a:p>
                      <a:endParaRPr lang="en-GB" sz="100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sk-SK" sz="1000" dirty="0"/>
                        <a:t>N0</a:t>
                      </a:r>
                      <a:r>
                        <a:rPr lang="sk-SK" sz="1000" baseline="-25000" dirty="0"/>
                        <a:t>2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sk-SK" sz="1000" dirty="0"/>
                        <a:t>5 dní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0039177"/>
                  </a:ext>
                </a:extLst>
              </a:tr>
              <a:tr h="236224">
                <a:tc>
                  <a:txBody>
                    <a:bodyPr/>
                    <a:lstStyle/>
                    <a:p>
                      <a:endParaRPr lang="en-GB" sz="100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sk-SK" sz="1000" dirty="0"/>
                        <a:t>S0</a:t>
                      </a:r>
                      <a:r>
                        <a:rPr lang="sk-SK" sz="1000" baseline="-25000" dirty="0"/>
                        <a:t>2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sk-SK" sz="1000" dirty="0"/>
                        <a:t>2 až 3 dni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3371717"/>
                  </a:ext>
                </a:extLst>
              </a:tr>
              <a:tr h="236224">
                <a:tc>
                  <a:txBody>
                    <a:bodyPr/>
                    <a:lstStyle/>
                    <a:p>
                      <a:endParaRPr lang="en-GB" sz="100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sk-SK" sz="1000" dirty="0"/>
                        <a:t>H</a:t>
                      </a:r>
                      <a:r>
                        <a:rPr lang="sk-SK" sz="1000" baseline="-25000" dirty="0"/>
                        <a:t>2</a:t>
                      </a:r>
                      <a:r>
                        <a:rPr lang="sk-SK" sz="1000" dirty="0"/>
                        <a:t>S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sk-SK" sz="1000" dirty="0"/>
                        <a:t>2 dni</a:t>
                      </a:r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en-GB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2900688"/>
                  </a:ext>
                </a:extLst>
              </a:tr>
            </a:tbl>
          </a:graphicData>
        </a:graphic>
      </p:graphicFrame>
      <p:sp>
        <p:nvSpPr>
          <p:cNvPr id="8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 txBox="1">
            <a:spLocks/>
          </p:cNvSpPr>
          <p:nvPr/>
        </p:nvSpPr>
        <p:spPr>
          <a:xfrm>
            <a:off x="7192307" y="3491832"/>
            <a:ext cx="4708891" cy="507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600" dirty="0"/>
              <a:t>doba zotrvania molekuly v ovzduší</a:t>
            </a:r>
            <a:endParaRPr lang="sk-SK" sz="1200" b="1" dirty="0"/>
          </a:p>
        </p:txBody>
      </p:sp>
    </p:spTree>
    <p:extLst>
      <p:ext uri="{BB962C8B-B14F-4D97-AF65-F5344CB8AC3E}">
        <p14:creationId xmlns:p14="http://schemas.microsoft.com/office/powerpoint/2010/main" val="1250283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ok 4" descr="Obrázok, na ktorom je text, diagram, snímka obrazovky, mapa&#10;&#10;Automaticky generovaný popis">
            <a:extLst>
              <a:ext uri="{FF2B5EF4-FFF2-40B4-BE49-F238E27FC236}">
                <a16:creationId xmlns:a16="http://schemas.microsoft.com/office/drawing/2014/main" id="{D83CAA5F-1ACB-60F9-AA37-C1BADE72C0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67" b="7037"/>
          <a:stretch/>
        </p:blipFill>
        <p:spPr>
          <a:xfrm>
            <a:off x="6604000" y="1"/>
            <a:ext cx="5588000" cy="2988028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Vertikálne členenie atmosféry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1281869"/>
            <a:ext cx="8102600" cy="519513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najčastejšie kritéria: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b="1" dirty="0"/>
              <a:t>priebeh teploty vzduchu s výškou </a:t>
            </a:r>
            <a:br>
              <a:rPr lang="sk-SK" sz="1200" dirty="0"/>
            </a:br>
            <a:r>
              <a:rPr lang="sk-SK" sz="1200" dirty="0"/>
              <a:t>(najdôležitejšie z hľadiska výskumu počasia a podnebia)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b="1" dirty="0"/>
              <a:t>fyzikálno-chemické procesy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b="1" dirty="0"/>
              <a:t>charakter kinetických procesov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b="1" dirty="0"/>
              <a:t>chemické zloženie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podľa teploty od zemského povrchu a hlavne podľa výrazných teplotných zlomov sa atmosféra delí na: </a:t>
            </a:r>
            <a:r>
              <a:rPr lang="sk-SK" sz="1400" b="1" dirty="0" err="1"/>
              <a:t>Troposféru</a:t>
            </a:r>
            <a:r>
              <a:rPr lang="sk-SK" sz="1400" b="1" dirty="0"/>
              <a:t>, Stratosféru, </a:t>
            </a:r>
            <a:r>
              <a:rPr lang="sk-SK" sz="1400" b="1" dirty="0" err="1"/>
              <a:t>Mezosféru</a:t>
            </a:r>
            <a:r>
              <a:rPr lang="sk-SK" sz="1400" b="1" dirty="0"/>
              <a:t>, </a:t>
            </a:r>
            <a:r>
              <a:rPr lang="sk-SK" sz="1400" b="1" dirty="0" err="1"/>
              <a:t>Termosféru</a:t>
            </a:r>
            <a:r>
              <a:rPr lang="sk-SK" sz="1400" b="1" dirty="0"/>
              <a:t>, </a:t>
            </a:r>
            <a:r>
              <a:rPr lang="sk-SK" sz="1400" b="1" dirty="0" err="1"/>
              <a:t>Exosféru</a:t>
            </a:r>
            <a:endParaRPr lang="sk-SK" sz="1400" b="1" dirty="0"/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podľa el. vlastností sa delí na </a:t>
            </a:r>
            <a:r>
              <a:rPr lang="sk-SK" sz="1400" b="1" dirty="0" err="1"/>
              <a:t>Neutrosféru</a:t>
            </a:r>
            <a:r>
              <a:rPr lang="sk-SK" sz="1400" dirty="0"/>
              <a:t> (do 60-70km predovšetkým nenabité častice) a </a:t>
            </a:r>
            <a:r>
              <a:rPr lang="sk-SK" sz="1400" b="1" dirty="0"/>
              <a:t>Ionosféru</a:t>
            </a:r>
            <a:r>
              <a:rPr lang="sk-SK" sz="1400" dirty="0"/>
              <a:t> (70-500km vysoká koncentrácia iónov)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podľa </a:t>
            </a:r>
            <a:r>
              <a:rPr lang="sk-SK" sz="1400" dirty="0" err="1"/>
              <a:t>chem</a:t>
            </a:r>
            <a:r>
              <a:rPr lang="sk-SK" sz="1400" dirty="0"/>
              <a:t>. zloženia sa delí na </a:t>
            </a:r>
            <a:r>
              <a:rPr lang="sk-SK" sz="1400" b="1" dirty="0" err="1"/>
              <a:t>Homosféru</a:t>
            </a:r>
            <a:r>
              <a:rPr lang="sk-SK" sz="1400" dirty="0"/>
              <a:t> (do 90km nemení sa objemové zastúpenie plynov, vplyv turbulentného premiešavania vzduchu) a </a:t>
            </a:r>
            <a:r>
              <a:rPr lang="sk-SK" sz="1400" b="1" dirty="0" err="1"/>
              <a:t>Heterosféru</a:t>
            </a:r>
            <a:r>
              <a:rPr lang="sk-SK" sz="1400" b="1" dirty="0"/>
              <a:t> </a:t>
            </a:r>
            <a:r>
              <a:rPr lang="sk-SK" sz="1400" dirty="0"/>
              <a:t>(nad 90km – ubúdajú plyny ťažšie než vzduch, vo výške niekoľko tisíc km prevláda len </a:t>
            </a:r>
            <a:r>
              <a:rPr lang="sk-SK" sz="1400" dirty="0" err="1"/>
              <a:t>atomárny</a:t>
            </a:r>
            <a:r>
              <a:rPr lang="sk-SK" sz="1400" dirty="0"/>
              <a:t> vodík)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372605-D79B-B6A5-F2C1-FCCD4EBF1B2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583"/>
          <a:stretch/>
        </p:blipFill>
        <p:spPr>
          <a:xfrm>
            <a:off x="8945881" y="2836630"/>
            <a:ext cx="3246120" cy="400015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3327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ok 2">
            <a:extLst>
              <a:ext uri="{FF2B5EF4-FFF2-40B4-BE49-F238E27FC236}">
                <a16:creationId xmlns:a16="http://schemas.microsoft.com/office/drawing/2014/main" id="{667B76AA-A271-F641-4DA0-938471E929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887" y="3185160"/>
            <a:ext cx="5300135" cy="3577591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Vertikálne členenie atmosféry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1201505"/>
            <a:ext cx="5892800" cy="5427893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 err="1"/>
              <a:t>Troposféra</a:t>
            </a:r>
            <a:r>
              <a:rPr lang="sk-SK" sz="1400" b="1" dirty="0"/>
              <a:t>: 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najspodnejšia vrstva zemskej atmosféry </a:t>
            </a:r>
            <a:br>
              <a:rPr lang="sk-SK" sz="1200" dirty="0"/>
            </a:br>
            <a:r>
              <a:rPr lang="sk-SK" sz="1200" dirty="0"/>
              <a:t>(podlieha vplyvom zemského povrchu) 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sústreďuje podstatnú časť hmotnosti atmosféry (80%)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v </a:t>
            </a:r>
            <a:r>
              <a:rPr lang="sk-SK" sz="1200" dirty="0" err="1"/>
              <a:t>troposfére</a:t>
            </a:r>
            <a:r>
              <a:rPr lang="sk-SK" sz="1200" dirty="0"/>
              <a:t> sa nachádza 99 % vodnej pary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prebieha v nej väčšina atmosférických dejov, zmeny počasia spojené s frontálnymi poruchami, intenzívne prúdenie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lineárny pokles teploty - klesá o 0,6 °C na 100 m (okrem inverzií)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nerovnomerná hrúbka: 16 – 18 km nad rovníkom</a:t>
            </a:r>
          </a:p>
          <a:p>
            <a:pPr marL="457200" lvl="1" indent="0">
              <a:lnSpc>
                <a:spcPct val="150000"/>
              </a:lnSpc>
              <a:buClr>
                <a:schemeClr val="tx2">
                  <a:lumMod val="75000"/>
                </a:schemeClr>
              </a:buClr>
              <a:buNone/>
            </a:pPr>
            <a:r>
              <a:rPr lang="sk-SK" sz="1200" dirty="0"/>
              <a:t>				     10 – 12 km v miernych šírkach</a:t>
            </a:r>
          </a:p>
          <a:p>
            <a:pPr marL="457200" lvl="1" indent="0">
              <a:lnSpc>
                <a:spcPct val="150000"/>
              </a:lnSpc>
              <a:buClr>
                <a:schemeClr val="tx2">
                  <a:lumMod val="75000"/>
                </a:schemeClr>
              </a:buClr>
              <a:buNone/>
            </a:pPr>
            <a:r>
              <a:rPr lang="sk-SK" sz="1200" dirty="0"/>
              <a:t>				        7 – 9 km nad pólmi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 err="1"/>
              <a:t>Tropopauza</a:t>
            </a:r>
            <a:r>
              <a:rPr lang="sk-SK" sz="1400" b="1" dirty="0"/>
              <a:t> - </a:t>
            </a:r>
            <a:r>
              <a:rPr lang="sk-SK" sz="1400" dirty="0"/>
              <a:t>horná hraničná vrstva </a:t>
            </a:r>
            <a:r>
              <a:rPr lang="sk-SK" sz="1400" dirty="0" err="1"/>
              <a:t>troposféry</a:t>
            </a:r>
            <a:r>
              <a:rPr lang="sk-SK" sz="1400" dirty="0"/>
              <a:t> </a:t>
            </a:r>
            <a:br>
              <a:rPr lang="sk-SK" sz="1400" dirty="0"/>
            </a:br>
            <a:r>
              <a:rPr lang="sk-SK" sz="1400" dirty="0"/>
              <a:t>(hrúbka do 3 km)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 err="1"/>
              <a:t>Jet</a:t>
            </a:r>
            <a:r>
              <a:rPr lang="sk-SK" sz="1400" b="1" dirty="0"/>
              <a:t> stream </a:t>
            </a:r>
            <a:r>
              <a:rPr lang="sk-SK" sz="1400" dirty="0"/>
              <a:t>– </a:t>
            </a:r>
            <a:r>
              <a:rPr lang="sk-SK" sz="1400" dirty="0" err="1"/>
              <a:t>tryskové</a:t>
            </a:r>
            <a:r>
              <a:rPr lang="sk-SK" sz="1400" dirty="0"/>
              <a:t> prúdenie vzduchu v úzkych pásoch s vysokou rýchlosťou (do 500 km/h)</a:t>
            </a:r>
          </a:p>
        </p:txBody>
      </p:sp>
      <p:pic>
        <p:nvPicPr>
          <p:cNvPr id="13" name="Picture 2">
            <a:extLst>
              <a:ext uri="{FF2B5EF4-FFF2-40B4-BE49-F238E27FC236}">
                <a16:creationId xmlns:a16="http://schemas.microsoft.com/office/drawing/2014/main" id="{D87A67E8-6EC7-2E9F-01F6-AE0F4B625B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8632" y="0"/>
            <a:ext cx="3233367" cy="32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ok 4" descr="Obrázok, na ktorom je text, snímka obrazovky, diagram, rad&#10;&#10;Automaticky generovaný popis">
            <a:extLst>
              <a:ext uri="{FF2B5EF4-FFF2-40B4-BE49-F238E27FC236}">
                <a16:creationId xmlns:a16="http://schemas.microsoft.com/office/drawing/2014/main" id="{2BAA4041-C187-90DE-1E96-CB7F49BC69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39" t="17545" b="16052"/>
          <a:stretch/>
        </p:blipFill>
        <p:spPr>
          <a:xfrm>
            <a:off x="5331880" y="970546"/>
            <a:ext cx="3626752" cy="1944103"/>
          </a:xfrm>
          <a:prstGeom prst="rect">
            <a:avLst/>
          </a:prstGeom>
        </p:spPr>
      </p:pic>
      <p:sp>
        <p:nvSpPr>
          <p:cNvPr id="6" name="Obdĺžnik 5">
            <a:extLst>
              <a:ext uri="{FF2B5EF4-FFF2-40B4-BE49-F238E27FC236}">
                <a16:creationId xmlns:a16="http://schemas.microsoft.com/office/drawing/2014/main" id="{A4480EDD-91BE-C244-FB68-C9C368F4AFB2}"/>
              </a:ext>
            </a:extLst>
          </p:cNvPr>
          <p:cNvSpPr/>
          <p:nvPr/>
        </p:nvSpPr>
        <p:spPr>
          <a:xfrm>
            <a:off x="5308600" y="930995"/>
            <a:ext cx="787400" cy="2183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k-SK"/>
          </a:p>
        </p:txBody>
      </p:sp>
      <p:sp>
        <p:nvSpPr>
          <p:cNvPr id="8" name="Obdĺžnik 7">
            <a:extLst>
              <a:ext uri="{FF2B5EF4-FFF2-40B4-BE49-F238E27FC236}">
                <a16:creationId xmlns:a16="http://schemas.microsoft.com/office/drawing/2014/main" id="{60AAEAF7-1B0F-9794-8902-01BEC04AE4FA}"/>
              </a:ext>
            </a:extLst>
          </p:cNvPr>
          <p:cNvSpPr/>
          <p:nvPr/>
        </p:nvSpPr>
        <p:spPr>
          <a:xfrm>
            <a:off x="5213192" y="2674144"/>
            <a:ext cx="863758" cy="2926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412261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Vertikálne členenie atmosféry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968188"/>
            <a:ext cx="6464300" cy="588981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 err="1"/>
              <a:t>Troposféra</a:t>
            </a:r>
            <a:r>
              <a:rPr lang="sk-SK" sz="1400" b="1" dirty="0"/>
              <a:t>: 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vplyv aktívneho povrchu sa najviac prejavuje na bezprostredne priliehajúcu časť </a:t>
            </a:r>
            <a:r>
              <a:rPr lang="sk-SK" sz="1200" dirty="0" err="1"/>
              <a:t>troposféry</a:t>
            </a:r>
            <a:r>
              <a:rPr lang="sk-SK" sz="1200" dirty="0"/>
              <a:t> – </a:t>
            </a:r>
            <a:r>
              <a:rPr lang="sk-SK" sz="1200" b="1" dirty="0"/>
              <a:t>prízemnú vrstvu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podľa podmienok pre prenos a výmenu tepelnej energie rozlišujeme v prízemnej vrstve atmosféry:</a:t>
            </a:r>
          </a:p>
          <a:p>
            <a:pPr lvl="2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b="1" dirty="0"/>
              <a:t>Laminárna </a:t>
            </a:r>
            <a:r>
              <a:rPr lang="sk-SK" sz="1200" b="1" dirty="0" err="1"/>
              <a:t>subvrstva</a:t>
            </a:r>
            <a:r>
              <a:rPr lang="sk-SK" sz="1200" b="1" dirty="0"/>
              <a:t> </a:t>
            </a:r>
            <a:r>
              <a:rPr lang="sk-SK" sz="1200" dirty="0"/>
              <a:t>- do výšky 10</a:t>
            </a:r>
            <a:r>
              <a:rPr lang="sk-SK" sz="1200" baseline="30000" dirty="0"/>
              <a:t>-3</a:t>
            </a:r>
            <a:r>
              <a:rPr lang="sk-SK" sz="1200" dirty="0"/>
              <a:t> až 10</a:t>
            </a:r>
            <a:r>
              <a:rPr lang="sk-SK" sz="1200" baseline="30000" dirty="0"/>
              <a:t>-2</a:t>
            </a:r>
            <a:r>
              <a:rPr lang="sk-SK" sz="1200" dirty="0"/>
              <a:t> m nad aktívny povrch, vyskytuje sa len nad aerodynamicky hladkými povrchmi (nad vodnou hladinou pri slabom vetre, uhladenou snehovou pokrývkou), molekulárna výmena</a:t>
            </a:r>
          </a:p>
          <a:p>
            <a:pPr lvl="2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b="1" dirty="0"/>
              <a:t>Prízemná medzivrstva </a:t>
            </a:r>
            <a:r>
              <a:rPr lang="sk-SK" sz="1200" dirty="0"/>
              <a:t>siaha do výšky 10</a:t>
            </a:r>
            <a:r>
              <a:rPr lang="sk-SK" sz="1200" baseline="30000" dirty="0"/>
              <a:t>-2</a:t>
            </a:r>
            <a:r>
              <a:rPr lang="sk-SK" sz="1200" dirty="0"/>
              <a:t> až 10</a:t>
            </a:r>
            <a:r>
              <a:rPr lang="sk-SK" sz="1200" baseline="30000" dirty="0"/>
              <a:t>-1</a:t>
            </a:r>
            <a:r>
              <a:rPr lang="sk-SK" sz="1200" dirty="0"/>
              <a:t> m nad aktívny povrch, molekulárna výmena a nedokonale vyvinutá turbulencia</a:t>
            </a:r>
          </a:p>
          <a:p>
            <a:pPr lvl="2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b="1" dirty="0"/>
              <a:t>Prízemná vrstva (</a:t>
            </a:r>
            <a:r>
              <a:rPr lang="sk-SK" sz="1200" b="1" dirty="0" err="1"/>
              <a:t>Prandtlova</a:t>
            </a:r>
            <a:r>
              <a:rPr lang="sk-SK" sz="1200" b="1" dirty="0"/>
              <a:t>)</a:t>
            </a:r>
            <a:r>
              <a:rPr lang="sk-SK" sz="1200" dirty="0"/>
              <a:t> siaha do výšky maximálne 100 m, dynamické a termodynamické vplyvy zemského povrchu sú výrazné, vertikálne gradienty väčšiny </a:t>
            </a:r>
            <a:r>
              <a:rPr lang="sk-SK" sz="1200" dirty="0" err="1"/>
              <a:t>meteo</a:t>
            </a:r>
            <a:r>
              <a:rPr lang="sk-SK" sz="1200" dirty="0"/>
              <a:t>. prvkov dosahujú max. hodnôt, transport energie je podmienený plne vyvinutou turbulenciou</a:t>
            </a:r>
          </a:p>
          <a:p>
            <a:pPr lvl="2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b="1" dirty="0"/>
              <a:t>Planetárna medzná vrstva </a:t>
            </a:r>
            <a:r>
              <a:rPr lang="sk-SK" sz="1200" dirty="0"/>
              <a:t>atmosféry – bezprostredný vplyv zemského povrchu na </a:t>
            </a:r>
            <a:r>
              <a:rPr lang="sk-SK" sz="1200" dirty="0" err="1"/>
              <a:t>meteo</a:t>
            </a:r>
            <a:r>
              <a:rPr lang="sk-SK" sz="1200" dirty="0"/>
              <a:t>. prvky, horná hranica rastie so zvyšujúcou drsnosťou zem. povrchu (pohoria), s rýchlosťou vetra a so vzrastajúcou nestabilitou teplotného zvrstvenia, hrúbka do 2 km, na hornej hranici sa prejavuje vplyv planetárnej cirkulácie, plne prevláda turbulentný prenos energie</a:t>
            </a:r>
            <a:br>
              <a:rPr lang="sk-SK" sz="1200" dirty="0"/>
            </a:br>
            <a:endParaRPr lang="sk-SK" sz="1200" dirty="0"/>
          </a:p>
        </p:txBody>
      </p:sp>
      <p:pic>
        <p:nvPicPr>
          <p:cNvPr id="5" name="Obrázok 4">
            <a:extLst>
              <a:ext uri="{FF2B5EF4-FFF2-40B4-BE49-F238E27FC236}">
                <a16:creationId xmlns:a16="http://schemas.microsoft.com/office/drawing/2014/main" id="{67447B87-E252-7B44-6379-F2B7368E01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9818" y="2060575"/>
            <a:ext cx="5242181" cy="3473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9357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Vertikálne členenie atmosféry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968189"/>
            <a:ext cx="6083300" cy="56612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/>
              <a:t>Stratosféra: 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od </a:t>
            </a:r>
            <a:r>
              <a:rPr lang="sk-SK" sz="1200" dirty="0" err="1"/>
              <a:t>tropopauzy</a:t>
            </a:r>
            <a:r>
              <a:rPr lang="sk-SK" sz="1200" dirty="0"/>
              <a:t> do výšky 50 km 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do výšky asi 20 km zostáva teplota stála (</a:t>
            </a:r>
            <a:r>
              <a:rPr lang="sk-SK" sz="1200" b="1" dirty="0" err="1"/>
              <a:t>izotermia</a:t>
            </a:r>
            <a:r>
              <a:rPr lang="sk-SK" sz="1200" dirty="0"/>
              <a:t>) :</a:t>
            </a:r>
          </a:p>
          <a:p>
            <a:pPr lvl="2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000" dirty="0"/>
              <a:t>v rovníkových oblastiach od –76 do –80 °C</a:t>
            </a:r>
          </a:p>
          <a:p>
            <a:pPr lvl="2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000" dirty="0"/>
              <a:t>v miernom pásme od –51 do –61 °C</a:t>
            </a:r>
          </a:p>
          <a:p>
            <a:pPr lvl="2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000" dirty="0"/>
              <a:t>v polárnych oblastiach –64 až –68 °C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v tejto spodnej vrstve sa dajú pozorovať </a:t>
            </a:r>
            <a:r>
              <a:rPr lang="sk-SK" sz="1200" b="1" dirty="0"/>
              <a:t>perleťové oblaky </a:t>
            </a:r>
            <a:br>
              <a:rPr lang="sk-SK" sz="1200" b="1" dirty="0"/>
            </a:br>
            <a:r>
              <a:rPr lang="sk-SK" sz="1200" dirty="0"/>
              <a:t>- pre malý obsah vodnej pary ich je málo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vrstva od 20 do 50 km obsahuje ozón, ktorý pohlcuje slnečné žiarenie, preto teplota, v tejto vrstve s výškou stúpa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v blízkosti </a:t>
            </a:r>
            <a:r>
              <a:rPr lang="sk-SK" sz="1200" b="1" dirty="0" err="1"/>
              <a:t>stratopauzy</a:t>
            </a:r>
            <a:r>
              <a:rPr lang="sk-SK" sz="1200" dirty="0"/>
              <a:t> je maximálna teplota okolo 0 °C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endParaRPr lang="sk-SK" sz="1200" dirty="0"/>
          </a:p>
        </p:txBody>
      </p:sp>
      <p:pic>
        <p:nvPicPr>
          <p:cNvPr id="12" name="Obrázok 11">
            <a:extLst>
              <a:ext uri="{FF2B5EF4-FFF2-40B4-BE49-F238E27FC236}">
                <a16:creationId xmlns:a16="http://schemas.microsoft.com/office/drawing/2014/main" id="{CB165EC7-1434-4816-6B2A-0B5392744E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353" y="5107219"/>
            <a:ext cx="2626170" cy="1750780"/>
          </a:xfrm>
          <a:prstGeom prst="rect">
            <a:avLst/>
          </a:prstGeom>
        </p:spPr>
      </p:pic>
      <p:pic>
        <p:nvPicPr>
          <p:cNvPr id="8" name="Obrázok 7" descr="Obrázok, na ktorom je text, snímka obrazovky, diagram, rad&#10;&#10;Automaticky generovaný popis">
            <a:extLst>
              <a:ext uri="{FF2B5EF4-FFF2-40B4-BE49-F238E27FC236}">
                <a16:creationId xmlns:a16="http://schemas.microsoft.com/office/drawing/2014/main" id="{F2FFEC0C-55E8-AC62-ECDD-8972557891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8652" y="692218"/>
            <a:ext cx="5703347" cy="6165781"/>
          </a:xfrm>
          <a:prstGeom prst="rect">
            <a:avLst/>
          </a:prstGeom>
        </p:spPr>
      </p:pic>
      <p:pic>
        <p:nvPicPr>
          <p:cNvPr id="13" name="Obrázok 12" descr="Obrázok, na ktorom je oblak, exteriér, príroda, večer&#10;&#10;Automaticky generovaný popis">
            <a:extLst>
              <a:ext uri="{FF2B5EF4-FFF2-40B4-BE49-F238E27FC236}">
                <a16:creationId xmlns:a16="http://schemas.microsoft.com/office/drawing/2014/main" id="{7E118E32-0AB9-63D1-A02B-C118F3DD5F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3869" y="5107219"/>
            <a:ext cx="2655350" cy="1750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0851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Vertikálne členenie atmosféry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968189"/>
            <a:ext cx="5892800" cy="56612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 err="1"/>
              <a:t>Mezosféra</a:t>
            </a:r>
            <a:r>
              <a:rPr lang="sk-SK" sz="1400" b="1" dirty="0"/>
              <a:t>:</a:t>
            </a:r>
            <a:r>
              <a:rPr lang="sk-SK" sz="1400" dirty="0"/>
              <a:t> 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vo výške 50 km deliaca vrstva </a:t>
            </a:r>
            <a:r>
              <a:rPr lang="sk-SK" sz="1200" b="1" dirty="0" err="1"/>
              <a:t>stratopauza</a:t>
            </a:r>
            <a:r>
              <a:rPr lang="sk-SK" sz="1200" dirty="0"/>
              <a:t> 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do výšky 80 km prudko klesá teplota, pod hornou hranicou </a:t>
            </a:r>
            <a:r>
              <a:rPr lang="sk-SK" sz="1200" dirty="0" err="1"/>
              <a:t>mezosféry</a:t>
            </a:r>
            <a:r>
              <a:rPr lang="sk-SK" sz="1200" dirty="0"/>
              <a:t> dosahujú teploty až –95 °C 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aj pri veľmi malom obsahu vodnej pary sa dajú pozorovať v letnom období </a:t>
            </a:r>
            <a:r>
              <a:rPr lang="sk-SK" sz="1200" b="1" dirty="0"/>
              <a:t>striebristé oblaky</a:t>
            </a:r>
            <a:endParaRPr lang="sk-SK" sz="1200" dirty="0"/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hornú hranicu </a:t>
            </a:r>
            <a:r>
              <a:rPr lang="sk-SK" sz="1200" dirty="0" err="1"/>
              <a:t>mezosféry</a:t>
            </a:r>
            <a:r>
              <a:rPr lang="sk-SK" sz="1200" dirty="0"/>
              <a:t> tvorí </a:t>
            </a:r>
            <a:r>
              <a:rPr lang="sk-SK" sz="1200" b="1" dirty="0" err="1"/>
              <a:t>mezopauza</a:t>
            </a:r>
            <a:endParaRPr lang="sk-SK" sz="1200" b="1" dirty="0"/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po </a:t>
            </a:r>
            <a:r>
              <a:rPr lang="sk-SK" sz="1200" dirty="0" err="1"/>
              <a:t>mezopauzu</a:t>
            </a:r>
            <a:r>
              <a:rPr lang="sk-SK" sz="1200" dirty="0"/>
              <a:t> je vzduch zmes plynov (okrem vodnej pary a ozónu), preto sa nazýva </a:t>
            </a:r>
            <a:r>
              <a:rPr lang="sk-SK" sz="1200" b="1" dirty="0" err="1"/>
              <a:t>homosféra</a:t>
            </a:r>
            <a:endParaRPr lang="sk-SK" sz="1200" b="1" dirty="0"/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A6E39CA6-7DE0-C369-47D4-B2B8816EA4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583"/>
          <a:stretch/>
        </p:blipFill>
        <p:spPr>
          <a:xfrm>
            <a:off x="6643959" y="0"/>
            <a:ext cx="5548042" cy="6836781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" name="Obrázok 3">
            <a:extLst>
              <a:ext uri="{FF2B5EF4-FFF2-40B4-BE49-F238E27FC236}">
                <a16:creationId xmlns:a16="http://schemas.microsoft.com/office/drawing/2014/main" id="{706E1644-C3C4-1B89-040F-DE541ACAAB0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48596"/>
          <a:stretch/>
        </p:blipFill>
        <p:spPr>
          <a:xfrm>
            <a:off x="0" y="4609838"/>
            <a:ext cx="2851938" cy="2133862"/>
          </a:xfrm>
          <a:prstGeom prst="rect">
            <a:avLst/>
          </a:prstGeom>
        </p:spPr>
      </p:pic>
      <p:pic>
        <p:nvPicPr>
          <p:cNvPr id="5" name="yt5s.io-Amazing exploding bolide meteor over Kansas storms 6_19_20 0536UTC">
            <a:hlinkClick r:id="" action="ppaction://media"/>
            <a:extLst>
              <a:ext uri="{FF2B5EF4-FFF2-40B4-BE49-F238E27FC236}">
                <a16:creationId xmlns:a16="http://schemas.microsoft.com/office/drawing/2014/main" id="{B974D6DA-7468-1D59-9CA1-61973D5F6E4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933700" y="4609838"/>
            <a:ext cx="3793532" cy="2133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681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98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Vertikálne členenie atmosféry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968188"/>
            <a:ext cx="5892800" cy="312375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 err="1"/>
              <a:t>Termosféra</a:t>
            </a:r>
            <a:r>
              <a:rPr lang="sk-SK" sz="1400" b="1" dirty="0"/>
              <a:t>: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charakteristická rýchlym </a:t>
            </a:r>
            <a:r>
              <a:rPr lang="sk-SK" sz="1200" b="1" dirty="0"/>
              <a:t>stúpaním teploty </a:t>
            </a:r>
            <a:r>
              <a:rPr lang="sk-SK" sz="1200" dirty="0"/>
              <a:t>- vo výške 150 km dosahuje 600 °C – pre vysokú kinetickú energiu molekúl unikajúcich z atmosféry Zeme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podľa rôznych autorov siaha do výšky 450 - 800 km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vo výške 600 km dosahuje teplota až 1500 °C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výskyt </a:t>
            </a:r>
            <a:r>
              <a:rPr lang="sk-SK" sz="1200" b="1" dirty="0"/>
              <a:t>polárnej žiary </a:t>
            </a:r>
            <a:r>
              <a:rPr lang="sk-SK" sz="1200" dirty="0"/>
              <a:t>– súvisí s intenzívnou slnečnou činnosťou pri magnetických búrkach – zelená (kyslík okolo 100 km), červená (kyslík nad 200 km), modrá a fialová (dusík do 100 km)</a:t>
            </a:r>
            <a:endParaRPr lang="sk-SK" sz="1400" dirty="0"/>
          </a:p>
        </p:txBody>
      </p:sp>
      <p:pic>
        <p:nvPicPr>
          <p:cNvPr id="6" name="Obrázok 5" descr="Obrázok, na ktorom je text, snímka obrazovky&#10;&#10;Automaticky generovaný popis">
            <a:extLst>
              <a:ext uri="{FF2B5EF4-FFF2-40B4-BE49-F238E27FC236}">
                <a16:creationId xmlns:a16="http://schemas.microsoft.com/office/drawing/2014/main" id="{813CC68B-C70C-FF42-9B11-D10A1B5D2B5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2" b="11739"/>
          <a:stretch/>
        </p:blipFill>
        <p:spPr>
          <a:xfrm>
            <a:off x="7240048" y="0"/>
            <a:ext cx="4546599" cy="3825875"/>
          </a:xfrm>
          <a:prstGeom prst="rect">
            <a:avLst/>
          </a:prstGeom>
        </p:spPr>
      </p:pic>
      <p:pic>
        <p:nvPicPr>
          <p:cNvPr id="12" name="yt5s.io-Aurora Borealis - Slovakia - 10.5.2024">
            <a:hlinkClick r:id="" action="ppaction://media"/>
            <a:extLst>
              <a:ext uri="{FF2B5EF4-FFF2-40B4-BE49-F238E27FC236}">
                <a16:creationId xmlns:a16="http://schemas.microsoft.com/office/drawing/2014/main" id="{C3BE9914-E162-685C-74FE-7BECB44F431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5340" y="4063842"/>
            <a:ext cx="4967393" cy="2794158"/>
          </a:xfrm>
          <a:prstGeom prst="rect">
            <a:avLst/>
          </a:prstGeom>
        </p:spPr>
      </p:pic>
      <p:pic>
        <p:nvPicPr>
          <p:cNvPr id="13" name="yt5s.io-Perseid Meteor Shower 2023 Highlights- Real Time 4K">
            <a:hlinkClick r:id="" action="ppaction://media"/>
            <a:extLst>
              <a:ext uri="{FF2B5EF4-FFF2-40B4-BE49-F238E27FC236}">
                <a16:creationId xmlns:a16="http://schemas.microsoft.com/office/drawing/2014/main" id="{622DCF86-4E07-3F1A-72A4-2A46453F4F44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819254" y="4063842"/>
            <a:ext cx="4967393" cy="2794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095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40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14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1601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Vertikálne členenie atmosféry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968189"/>
            <a:ext cx="5892800" cy="56612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 err="1"/>
              <a:t>Exosféra</a:t>
            </a:r>
            <a:r>
              <a:rPr lang="sk-SK" sz="1400" b="1" dirty="0"/>
              <a:t>:</a:t>
            </a:r>
            <a:r>
              <a:rPr lang="sk-SK" sz="1400" dirty="0"/>
              <a:t> 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vonkajšia, najvyššia vrstva atmosféry siaha do </a:t>
            </a:r>
            <a:r>
              <a:rPr lang="sk-SK" sz="1200" b="1" dirty="0"/>
              <a:t>40 tisíc km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vyskytujú sa v nej ešte voľné molekuly plynu, ktoré čiastočne zostávajú v zemskej atmosfére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v dôsledku vysokej kinetickej energie častice unikajú do medziplanetárneho priestoru (H, He)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 err="1"/>
              <a:t>exosféra</a:t>
            </a:r>
            <a:r>
              <a:rPr lang="sk-SK" sz="1200" dirty="0"/>
              <a:t> a </a:t>
            </a:r>
            <a:r>
              <a:rPr lang="sk-SK" sz="1200" dirty="0" err="1"/>
              <a:t>magnetosféra</a:t>
            </a:r>
            <a:r>
              <a:rPr lang="sk-SK" sz="1200" dirty="0"/>
              <a:t> deformované slnečným vetrom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endParaRPr lang="sk-SK" sz="1200" dirty="0"/>
          </a:p>
        </p:txBody>
      </p:sp>
      <p:pic>
        <p:nvPicPr>
          <p:cNvPr id="9" name="Obrázok 8" descr="Obrázok, na ktorom je text, mapa, snímka obrazovky&#10;&#10;Automaticky generovaný popis">
            <a:extLst>
              <a:ext uri="{FF2B5EF4-FFF2-40B4-BE49-F238E27FC236}">
                <a16:creationId xmlns:a16="http://schemas.microsoft.com/office/drawing/2014/main" id="{7E2AC1CE-9A1B-7812-4050-AA024CB6C3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2037" y="1058037"/>
            <a:ext cx="5799963" cy="5799963"/>
          </a:xfrm>
          <a:prstGeom prst="rect">
            <a:avLst/>
          </a:prstGeom>
        </p:spPr>
      </p:pic>
      <p:pic>
        <p:nvPicPr>
          <p:cNvPr id="10" name="Picture 3">
            <a:extLst>
              <a:ext uri="{FF2B5EF4-FFF2-40B4-BE49-F238E27FC236}">
                <a16:creationId xmlns:a16="http://schemas.microsoft.com/office/drawing/2014/main" id="{168C00B3-F84F-AFDF-4684-67CA36C72B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353" y="3550627"/>
            <a:ext cx="5340754" cy="3307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55864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Vertikálne členenie atmosféry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707" y="970547"/>
            <a:ext cx="7425633" cy="588745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b="1" dirty="0" err="1"/>
              <a:t>magnetosféra</a:t>
            </a:r>
            <a:r>
              <a:rPr lang="sk-SK" sz="1200" dirty="0"/>
              <a:t> Zeme nedovoľuje elektricky nabitým časticiam slnečného vetra dostať sa k povrchu, </a:t>
            </a:r>
            <a:r>
              <a:rPr lang="pl-PL" sz="1200" dirty="0"/>
              <a:t>plní ochrannú funkciu, bez ktorej by život na Zemi nebol možný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pl-PL" sz="1200" b="1" dirty="0"/>
              <a:t>oblasť predného nárazu </a:t>
            </a:r>
            <a:r>
              <a:rPr lang="pl-PL" sz="1200" dirty="0"/>
              <a:t>(Bow shock): na slnečnej strane magnetosféry, kde slnečný vietor naráža na magnetické pole Zeme - prúd častíc sa náhle spomalí a zahreje v dôsledku stretnutia s magnetosférou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pl-PL" sz="1200" b="1" dirty="0"/>
              <a:t>magnetopauza</a:t>
            </a:r>
            <a:r>
              <a:rPr lang="pl-PL" sz="1200" dirty="0"/>
              <a:t>: hranica medzi slnečným vetrom a magnetickým poľom Zeme - nabité častice sú odkláňané alebo zachytávané.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pl-PL" sz="1200" b="1" dirty="0"/>
              <a:t>magnetický chvost</a:t>
            </a:r>
            <a:r>
              <a:rPr lang="pl-PL" sz="1200" dirty="0"/>
              <a:t>: na odvrátenej strane Zeme, kde slnečný vietor priamo nenarazí na magnetické pole, sa magnetosféra predlžuje do dlhej štruktúry - vzdialenosť niekoľkých desiatok tisíc km za Zem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pl-PL" sz="1200" b="1" dirty="0"/>
              <a:t>zóna formovania energeticky neutrálnych atómov </a:t>
            </a:r>
            <a:br>
              <a:rPr lang="pl-PL" sz="1200" b="1" dirty="0"/>
            </a:br>
            <a:r>
              <a:rPr lang="pl-PL" sz="1200" b="1" dirty="0"/>
              <a:t>(ENA Formation Zone): </a:t>
            </a:r>
            <a:r>
              <a:rPr lang="pl-PL" sz="1200" dirty="0"/>
              <a:t>keď vysokorýchlostné ióny </a:t>
            </a:r>
            <a:br>
              <a:rPr lang="pl-PL" sz="1200" dirty="0"/>
            </a:br>
            <a:r>
              <a:rPr lang="pl-PL" sz="1200" dirty="0"/>
              <a:t>v magnetosfére narazia na neutrálne častice, </a:t>
            </a:r>
            <a:br>
              <a:rPr lang="pl-PL" sz="1200" dirty="0"/>
            </a:br>
            <a:r>
              <a:rPr lang="pl-PL" sz="1200" dirty="0"/>
              <a:t>môžu si vymeniť elektróny, čím sa pôvodne nabité </a:t>
            </a:r>
            <a:br>
              <a:rPr lang="pl-PL" sz="1200" dirty="0"/>
            </a:br>
            <a:r>
              <a:rPr lang="pl-PL" sz="1200" dirty="0"/>
              <a:t>ióny premenia na energetické neutrálne atómy </a:t>
            </a:r>
          </a:p>
        </p:txBody>
      </p:sp>
      <p:pic>
        <p:nvPicPr>
          <p:cNvPr id="6" name="Picture 1026">
            <a:extLst>
              <a:ext uri="{FF2B5EF4-FFF2-40B4-BE49-F238E27FC236}">
                <a16:creationId xmlns:a16="http://schemas.microsoft.com/office/drawing/2014/main" id="{5FF199E3-0F3A-8B2B-71F0-33DDEEFDFD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802" y="4102540"/>
            <a:ext cx="2808396" cy="2755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Obrázok 8" descr="Obrázok, na ktorom je zelené, modré&#10;&#10;Automaticky generovaný popis">
            <a:extLst>
              <a:ext uri="{FF2B5EF4-FFF2-40B4-BE49-F238E27FC236}">
                <a16:creationId xmlns:a16="http://schemas.microsoft.com/office/drawing/2014/main" id="{03EE5D5C-5B63-0B68-12CC-2D5EA394AE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2899" y="0"/>
            <a:ext cx="4369101" cy="2461260"/>
          </a:xfrm>
          <a:prstGeom prst="rect">
            <a:avLst/>
          </a:prstGeom>
        </p:spPr>
      </p:pic>
      <p:pic>
        <p:nvPicPr>
          <p:cNvPr id="3" name="Obrázok 2" descr="Obrázok, na ktorom je vesmír, pestrofarebnosť, vonkajší vesmír, snímka obrazovky&#10;&#10;Automaticky generovaný popis">
            <a:extLst>
              <a:ext uri="{FF2B5EF4-FFF2-40B4-BE49-F238E27FC236}">
                <a16:creationId xmlns:a16="http://schemas.microsoft.com/office/drawing/2014/main" id="{A159F8A8-35D8-60C9-3289-7002A1584D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2899" y="2962557"/>
            <a:ext cx="4373563" cy="3280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6452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Vertikálne členenie atmosféry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277" y="1209394"/>
            <a:ext cx="6499258" cy="1127406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1999 B. </a:t>
            </a:r>
            <a:r>
              <a:rPr lang="sk-SK" sz="1400" dirty="0" err="1"/>
              <a:t>Picard</a:t>
            </a:r>
            <a:r>
              <a:rPr lang="sk-SK" sz="1400" dirty="0"/>
              <a:t> a B. </a:t>
            </a:r>
            <a:r>
              <a:rPr lang="sk-SK" sz="1400" dirty="0" err="1"/>
              <a:t>Jones</a:t>
            </a:r>
            <a:r>
              <a:rPr lang="sk-SK" sz="1400" dirty="0"/>
              <a:t> obleteli Zem v balóne s pomocou dýzového prúdenia bez potreby akéhokoľvek paliva za menej než 20 dní 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2012 F. </a:t>
            </a:r>
            <a:r>
              <a:rPr lang="sk-SK" sz="1400" dirty="0" err="1"/>
              <a:t>Baumgartner</a:t>
            </a:r>
            <a:r>
              <a:rPr lang="sk-SK" sz="1400" dirty="0"/>
              <a:t> skok z výšky 39 km – rýchlosť vyše 800 km/h</a:t>
            </a:r>
          </a:p>
        </p:txBody>
      </p:sp>
      <p:pic>
        <p:nvPicPr>
          <p:cNvPr id="5" name="Obrázok 4">
            <a:extLst>
              <a:ext uri="{FF2B5EF4-FFF2-40B4-BE49-F238E27FC236}">
                <a16:creationId xmlns:a16="http://schemas.microsoft.com/office/drawing/2014/main" id="{F63BF3AB-569F-46A1-E682-F35828468C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1097" y="737230"/>
            <a:ext cx="4415978" cy="5889811"/>
          </a:xfrm>
          <a:prstGeom prst="rect">
            <a:avLst/>
          </a:prstGeom>
        </p:spPr>
      </p:pic>
      <p:pic>
        <p:nvPicPr>
          <p:cNvPr id="8" name="Felix Baumgartner's supersonic freefall from 128k' - Mission Highlights">
            <a:hlinkClick r:id="" action="ppaction://media"/>
            <a:extLst>
              <a:ext uri="{FF2B5EF4-FFF2-40B4-BE49-F238E27FC236}">
                <a16:creationId xmlns:a16="http://schemas.microsoft.com/office/drawing/2014/main" id="{934720BE-62B0-F8B2-70AD-8A0866B4AAA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24089" y="2560661"/>
            <a:ext cx="6970808" cy="3921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133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7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Vertikálne členenie atmosféry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277" y="864841"/>
            <a:ext cx="6568964" cy="112740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komerčné lety na </a:t>
            </a:r>
            <a:r>
              <a:rPr lang="sk-SK" sz="1400" b="1" dirty="0" err="1"/>
              <a:t>Kármánovú</a:t>
            </a:r>
            <a:r>
              <a:rPr lang="sk-SK" sz="1400" b="1" dirty="0"/>
              <a:t> líniu </a:t>
            </a:r>
            <a:r>
              <a:rPr lang="sk-SK" sz="1400" dirty="0"/>
              <a:t>považovanú za hranicu vesmíru</a:t>
            </a:r>
          </a:p>
        </p:txBody>
      </p:sp>
      <p:pic>
        <p:nvPicPr>
          <p:cNvPr id="4" name="Obrázok 3">
            <a:extLst>
              <a:ext uri="{FF2B5EF4-FFF2-40B4-BE49-F238E27FC236}">
                <a16:creationId xmlns:a16="http://schemas.microsoft.com/office/drawing/2014/main" id="{C1F3015A-EE33-1063-EB6D-D2DFDFDC35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500" y="1268521"/>
            <a:ext cx="4507366" cy="2535394"/>
          </a:xfrm>
          <a:prstGeom prst="rect">
            <a:avLst/>
          </a:prstGeom>
        </p:spPr>
      </p:pic>
      <p:pic>
        <p:nvPicPr>
          <p:cNvPr id="9" name="Obrázok 8">
            <a:extLst>
              <a:ext uri="{FF2B5EF4-FFF2-40B4-BE49-F238E27FC236}">
                <a16:creationId xmlns:a16="http://schemas.microsoft.com/office/drawing/2014/main" id="{D7B20845-A4E0-952B-7385-5E4A1298E1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26034" y="0"/>
            <a:ext cx="1165966" cy="6858000"/>
          </a:xfrm>
          <a:prstGeom prst="rect">
            <a:avLst/>
          </a:prstGeom>
        </p:spPr>
      </p:pic>
      <p:pic>
        <p:nvPicPr>
          <p:cNvPr id="5" name="Obrázok 4" descr="Obrázok, na ktorom je text, vesmír, vonkajší vesmír, snímka obrazovky&#10;&#10;Automaticky generovaný popis">
            <a:extLst>
              <a:ext uri="{FF2B5EF4-FFF2-40B4-BE49-F238E27FC236}">
                <a16:creationId xmlns:a16="http://schemas.microsoft.com/office/drawing/2014/main" id="{6FA0429D-31C4-1D9D-7CFA-9251B69AEC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2810" y="1264893"/>
            <a:ext cx="3975470" cy="2539021"/>
          </a:xfrm>
          <a:prstGeom prst="rect">
            <a:avLst/>
          </a:prstGeom>
        </p:spPr>
      </p:pic>
      <p:pic>
        <p:nvPicPr>
          <p:cNvPr id="8" name="Obrázok 7" descr="Obrázok, na ktorom je text, raketa, vesmírne plavidlo, doprava&#10;&#10;Automaticky generovaný popis">
            <a:extLst>
              <a:ext uri="{FF2B5EF4-FFF2-40B4-BE49-F238E27FC236}">
                <a16:creationId xmlns:a16="http://schemas.microsoft.com/office/drawing/2014/main" id="{F815677B-CC08-99CA-CC3A-CDCB91B3BB9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6854" y="4369548"/>
            <a:ext cx="4423914" cy="2488452"/>
          </a:xfrm>
          <a:prstGeom prst="rect">
            <a:avLst/>
          </a:prstGeom>
        </p:spPr>
      </p:pic>
      <p:pic>
        <p:nvPicPr>
          <p:cNvPr id="11" name="Obrázok 10" descr="Obrázok, na ktorom je text&#10;&#10;Automaticky generovaný popis">
            <a:extLst>
              <a:ext uri="{FF2B5EF4-FFF2-40B4-BE49-F238E27FC236}">
                <a16:creationId xmlns:a16="http://schemas.microsoft.com/office/drawing/2014/main" id="{2F5A5BFD-4014-4FFC-0684-C5A2FDC7633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500" y="4331721"/>
            <a:ext cx="4491162" cy="2526279"/>
          </a:xfrm>
          <a:prstGeom prst="rect">
            <a:avLst/>
          </a:prstGeom>
        </p:spPr>
      </p:pic>
      <p:sp>
        <p:nvSpPr>
          <p:cNvPr id="12" name="Zástupný objekt pre obsah 2">
            <a:extLst>
              <a:ext uri="{FF2B5EF4-FFF2-40B4-BE49-F238E27FC236}">
                <a16:creationId xmlns:a16="http://schemas.microsoft.com/office/drawing/2014/main" id="{5D218843-64C5-13FF-8216-8E0E7F0EAF9F}"/>
              </a:ext>
            </a:extLst>
          </p:cNvPr>
          <p:cNvSpPr txBox="1">
            <a:spLocks/>
          </p:cNvSpPr>
          <p:nvPr/>
        </p:nvSpPr>
        <p:spPr>
          <a:xfrm>
            <a:off x="304277" y="3981090"/>
            <a:ext cx="6499258" cy="11274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lety na medzinárodnú vesmírnu stanicu</a:t>
            </a:r>
          </a:p>
        </p:txBody>
      </p:sp>
    </p:spTree>
    <p:extLst>
      <p:ext uri="{BB962C8B-B14F-4D97-AF65-F5344CB8AC3E}">
        <p14:creationId xmlns:p14="http://schemas.microsoft.com/office/powerpoint/2010/main" val="14664852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Slnečné žiarenie 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277" y="1040789"/>
            <a:ext cx="5223923" cy="52145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je </a:t>
            </a:r>
            <a:r>
              <a:rPr lang="sk-SK" sz="1400" b="1" dirty="0"/>
              <a:t>jediným významným zdrojom energie </a:t>
            </a:r>
            <a:br>
              <a:rPr lang="sk-SK" sz="1400" dirty="0"/>
            </a:br>
            <a:r>
              <a:rPr lang="sk-SK" sz="1400" dirty="0"/>
              <a:t>pre planetárny </a:t>
            </a:r>
            <a:r>
              <a:rPr lang="sk-SK" sz="1400" dirty="0" err="1"/>
              <a:t>geosystém</a:t>
            </a:r>
            <a:endParaRPr lang="sk-SK" sz="1400" dirty="0"/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/>
              <a:t>ostatné energetické zdroje </a:t>
            </a:r>
            <a:r>
              <a:rPr lang="sk-SK" sz="1400" dirty="0"/>
              <a:t>sú v porovnaní so žiarivou energiou Slnka dopadajúcou na zemský povrch </a:t>
            </a:r>
            <a:r>
              <a:rPr lang="sk-SK" sz="1400" b="1" dirty="0"/>
              <a:t>zanedbateľné</a:t>
            </a:r>
            <a:r>
              <a:rPr lang="sk-SK" sz="1400" dirty="0"/>
              <a:t> (napr. vnútorná energia Zeme, energia kozmického žiarenia...)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slnečné žiarenie (elektrické a magnetické vlny) sa šíri v kozmickom priestore rýchlosťou 300 000 km.s-1 a prekonáva vzdialenosť 150 000 000 km (vzdialenosť Zem – Slnko) za 8,3 min 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slnko svojou energiou ohrieva Zem, ktorej priemerná ročná teplota sa pohybuje okolo +16 °C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teplota kozmického priestoru je –273 °C</a:t>
            </a:r>
          </a:p>
        </p:txBody>
      </p:sp>
      <p:pic>
        <p:nvPicPr>
          <p:cNvPr id="6" name="Obrázok 5">
            <a:extLst>
              <a:ext uri="{FF2B5EF4-FFF2-40B4-BE49-F238E27FC236}">
                <a16:creationId xmlns:a16="http://schemas.microsoft.com/office/drawing/2014/main" id="{AB6B8EE1-01C4-5902-A81B-A8E8683767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8121" y="3886832"/>
            <a:ext cx="2352114" cy="2922548"/>
          </a:xfrm>
          <a:prstGeom prst="rect">
            <a:avLst/>
          </a:prstGeom>
        </p:spPr>
      </p:pic>
      <p:pic>
        <p:nvPicPr>
          <p:cNvPr id="4" name="Obrázok 3" descr="Obrázok, na ktorom je text, mapa, Zem, svet&#10;&#10;Automaticky generovaný popis">
            <a:extLst>
              <a:ext uri="{FF2B5EF4-FFF2-40B4-BE49-F238E27FC236}">
                <a16:creationId xmlns:a16="http://schemas.microsoft.com/office/drawing/2014/main" id="{CDE43C98-C5FB-418C-8657-2FA91313FD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9069" y="0"/>
            <a:ext cx="6112931" cy="3525982"/>
          </a:xfrm>
          <a:prstGeom prst="rect">
            <a:avLst/>
          </a:prstGeom>
        </p:spPr>
      </p:pic>
      <p:pic>
        <p:nvPicPr>
          <p:cNvPr id="14" name="Obrázok 13" descr="Obrázok, na ktorom je text, snímka obrazovky, grafika, grafický dizajn&#10;&#10;Automaticky generovaný popis">
            <a:extLst>
              <a:ext uri="{FF2B5EF4-FFF2-40B4-BE49-F238E27FC236}">
                <a16:creationId xmlns:a16="http://schemas.microsoft.com/office/drawing/2014/main" id="{03165291-86C0-5788-B3DA-7FAF7AC83F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60" t="9862" r="15597"/>
          <a:stretch/>
        </p:blipFill>
        <p:spPr>
          <a:xfrm>
            <a:off x="9090795" y="3904623"/>
            <a:ext cx="3003967" cy="2904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2474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Slnečné žiarenie 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199" y="968189"/>
            <a:ext cx="7390970" cy="56612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preniká na Zem v podobe rozličných </a:t>
            </a:r>
            <a:r>
              <a:rPr lang="sk-SK" sz="1400" b="1" dirty="0"/>
              <a:t>vlnových dĺžok </a:t>
            </a:r>
            <a:r>
              <a:rPr lang="sk-SK" sz="1400" dirty="0"/>
              <a:t>- od tisícin </a:t>
            </a:r>
            <a:br>
              <a:rPr lang="sk-SK" sz="1400" dirty="0"/>
            </a:br>
            <a:r>
              <a:rPr lang="sk-SK" sz="1400" dirty="0"/>
              <a:t>mikrometra (1 </a:t>
            </a:r>
            <a:r>
              <a:rPr lang="el-GR" sz="1400" dirty="0"/>
              <a:t>μ</a:t>
            </a:r>
            <a:r>
              <a:rPr lang="sk-SK" sz="1400" dirty="0"/>
              <a:t>m = 0,001 mm) do </a:t>
            </a:r>
            <a:r>
              <a:rPr lang="sk-SK" sz="1400" dirty="0" err="1"/>
              <a:t>niekoľkosto</a:t>
            </a:r>
            <a:r>
              <a:rPr lang="sk-SK" sz="1400" dirty="0"/>
              <a:t> nm (1 nm = 0,001 </a:t>
            </a:r>
            <a:r>
              <a:rPr lang="el-GR" sz="1400" dirty="0"/>
              <a:t>μ</a:t>
            </a:r>
            <a:r>
              <a:rPr lang="sk-SK" sz="1400" dirty="0"/>
              <a:t>m)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vlnová dĺžka 0,002 až 0,4 </a:t>
            </a:r>
            <a:r>
              <a:rPr lang="el-GR" sz="1400" dirty="0"/>
              <a:t>μ</a:t>
            </a:r>
            <a:r>
              <a:rPr lang="sk-SK" sz="1400" dirty="0"/>
              <a:t>m (</a:t>
            </a:r>
            <a:r>
              <a:rPr lang="sk-SK" sz="1400" b="1" dirty="0"/>
              <a:t>ultrafialové</a:t>
            </a:r>
            <a:r>
              <a:rPr lang="sk-SK" sz="1400" dirty="0"/>
              <a:t>) – 7% pohlcuje ozón</a:t>
            </a:r>
            <a:br>
              <a:rPr lang="sk-SK" sz="1400" dirty="0"/>
            </a:br>
            <a:r>
              <a:rPr lang="sk-SK" sz="1400" dirty="0"/>
              <a:t>vlnová dĺžka 0,4 až 0,78 </a:t>
            </a:r>
            <a:r>
              <a:rPr lang="el-GR" sz="1400" dirty="0"/>
              <a:t>μ</a:t>
            </a:r>
            <a:r>
              <a:rPr lang="sk-SK" sz="1400" dirty="0"/>
              <a:t>m (</a:t>
            </a:r>
            <a:r>
              <a:rPr lang="sk-SK" sz="1400" b="1" dirty="0"/>
              <a:t>viditeľné žiarenie</a:t>
            </a:r>
            <a:r>
              <a:rPr lang="sk-SK" sz="1400" dirty="0"/>
              <a:t>)  - 46% </a:t>
            </a:r>
            <a:br>
              <a:rPr lang="sk-SK" sz="1400" dirty="0"/>
            </a:br>
            <a:r>
              <a:rPr lang="sk-SK" sz="1400" dirty="0"/>
              <a:t>vlnová dĺžka 0,78 </a:t>
            </a:r>
            <a:r>
              <a:rPr lang="el-GR" sz="1400" dirty="0"/>
              <a:t>μ</a:t>
            </a:r>
            <a:r>
              <a:rPr lang="sk-SK" sz="1400" dirty="0"/>
              <a:t>m (</a:t>
            </a:r>
            <a:r>
              <a:rPr lang="sk-SK" sz="1400" b="1" dirty="0"/>
              <a:t>infračervené žiarenie</a:t>
            </a:r>
            <a:r>
              <a:rPr lang="sk-SK" sz="1400" dirty="0"/>
              <a:t>) – 47%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v meteorológii a klimatológii sa rozlišujú: </a:t>
            </a:r>
            <a:br>
              <a:rPr lang="sk-SK" sz="1400" dirty="0"/>
            </a:br>
            <a:r>
              <a:rPr lang="sk-SK" sz="1400" dirty="0"/>
              <a:t>			</a:t>
            </a:r>
            <a:r>
              <a:rPr lang="sk-SK" sz="1400" b="1" dirty="0"/>
              <a:t>krátkovlnné </a:t>
            </a:r>
            <a:r>
              <a:rPr lang="sk-SK" sz="1400" dirty="0"/>
              <a:t>(0,1 do 4 </a:t>
            </a:r>
            <a:r>
              <a:rPr lang="el-GR" sz="1400" dirty="0"/>
              <a:t>μ</a:t>
            </a:r>
            <a:r>
              <a:rPr lang="sk-SK" sz="1400" dirty="0"/>
              <a:t>m ) </a:t>
            </a:r>
            <a:br>
              <a:rPr lang="sk-SK" sz="1400" dirty="0"/>
            </a:br>
            <a:r>
              <a:rPr lang="sk-SK" sz="1400" dirty="0"/>
              <a:t>			</a:t>
            </a:r>
            <a:r>
              <a:rPr lang="sk-SK" sz="1400" b="1" dirty="0"/>
              <a:t>dlhovlnné </a:t>
            </a:r>
            <a:r>
              <a:rPr lang="sk-SK" sz="1400" dirty="0"/>
              <a:t>(4 do 120 </a:t>
            </a:r>
            <a:r>
              <a:rPr lang="el-GR" sz="1400" dirty="0"/>
              <a:t>μ</a:t>
            </a:r>
            <a:r>
              <a:rPr lang="sk-SK" sz="1400" dirty="0"/>
              <a:t>m) žiarenie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slnečné žiarenie sa skladá z 99 % z krátkovlnného žiarenia, </a:t>
            </a:r>
            <a:br>
              <a:rPr lang="sk-SK" sz="1400" dirty="0"/>
            </a:br>
            <a:r>
              <a:rPr lang="sk-SK" sz="1400" dirty="0"/>
              <a:t>dlhovlnné žiarenie je vysielané zo zemského povrchu a atmosféry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vlnové dĺžky 0,1 až 100 </a:t>
            </a:r>
            <a:r>
              <a:rPr lang="el-GR" sz="1400" dirty="0"/>
              <a:t>μ</a:t>
            </a:r>
            <a:r>
              <a:rPr lang="sk-SK" sz="1400" dirty="0"/>
              <a:t>m – </a:t>
            </a:r>
            <a:r>
              <a:rPr lang="sk-SK" sz="1400" b="1" dirty="0"/>
              <a:t>rozhodujúci podiel na energetickej bilancii Zeme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intenzita slnečného žiarenia, ktoré prichádza na hornú hranicu atmosféry sa nazýva </a:t>
            </a:r>
            <a:r>
              <a:rPr lang="sk-SK" sz="1400" b="1" dirty="0"/>
              <a:t>solárna konštanta </a:t>
            </a:r>
            <a:r>
              <a:rPr lang="sk-SK" sz="1400" dirty="0"/>
              <a:t>(1373 ± 20 W.m-2) – zmena v dôsledku eliptickej obežnej dráhy Zeme o ±3,5%</a:t>
            </a:r>
          </a:p>
        </p:txBody>
      </p:sp>
      <p:pic>
        <p:nvPicPr>
          <p:cNvPr id="5" name="Obrázo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5596" y="690967"/>
            <a:ext cx="5006404" cy="3129003"/>
          </a:xfrm>
          <a:prstGeom prst="rect">
            <a:avLst/>
          </a:prstGeom>
        </p:spPr>
      </p:pic>
      <p:pic>
        <p:nvPicPr>
          <p:cNvPr id="6" name="Obrázok 5"/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117" y="4203956"/>
            <a:ext cx="4634494" cy="2425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3613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Slnečné žiarenie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968189"/>
            <a:ext cx="6499258" cy="56612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žiarenie </a:t>
            </a:r>
            <a:r>
              <a:rPr lang="sk-SK" sz="1400" b="1" dirty="0"/>
              <a:t>dopadajúce na zemský povrch </a:t>
            </a:r>
            <a:r>
              <a:rPr lang="sk-SK" sz="1400" dirty="0"/>
              <a:t>sa delí na: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Priame </a:t>
            </a:r>
            <a:r>
              <a:rPr lang="sk-SK" sz="1200" b="1" dirty="0" err="1"/>
              <a:t>I</a:t>
            </a:r>
            <a:r>
              <a:rPr lang="sk-SK" sz="1200" b="1" baseline="-25000" dirty="0" err="1"/>
              <a:t>h</a:t>
            </a:r>
            <a:r>
              <a:rPr lang="sk-SK" sz="1200" dirty="0"/>
              <a:t> (</a:t>
            </a:r>
            <a:r>
              <a:rPr lang="sk-SK" sz="1200" dirty="0" err="1"/>
              <a:t>insolácia</a:t>
            </a:r>
            <a:r>
              <a:rPr lang="sk-SK" sz="1200" dirty="0"/>
              <a:t>)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Rozptýlené </a:t>
            </a:r>
            <a:r>
              <a:rPr lang="sk-SK" sz="1200" b="1" dirty="0"/>
              <a:t>i</a:t>
            </a:r>
            <a:r>
              <a:rPr lang="sk-SK" sz="1200" dirty="0"/>
              <a:t> (difúzne) 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Globálne </a:t>
            </a:r>
            <a:r>
              <a:rPr lang="sk-SK" sz="1200" b="1" dirty="0"/>
              <a:t>Q</a:t>
            </a:r>
            <a:r>
              <a:rPr lang="sk-SK" sz="1200" dirty="0"/>
              <a:t> (priame </a:t>
            </a:r>
            <a:r>
              <a:rPr lang="en-GB" sz="1200" dirty="0"/>
              <a:t>+</a:t>
            </a:r>
            <a:r>
              <a:rPr lang="sk-SK" sz="1200" dirty="0"/>
              <a:t> difúzne)  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Odrazené </a:t>
            </a:r>
            <a:r>
              <a:rPr lang="sk-SK" sz="1200" b="1" dirty="0"/>
              <a:t>A</a:t>
            </a:r>
            <a:r>
              <a:rPr lang="sk-SK" sz="1200" dirty="0"/>
              <a:t> (</a:t>
            </a:r>
            <a:r>
              <a:rPr lang="sk-SK" sz="1200" dirty="0" err="1"/>
              <a:t>albedo</a:t>
            </a:r>
            <a:r>
              <a:rPr lang="sk-SK" sz="1200" dirty="0"/>
              <a:t>)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Spätné žiarenie atmosféry </a:t>
            </a:r>
            <a:r>
              <a:rPr lang="sk-SK" sz="1200" b="1" dirty="0"/>
              <a:t>E</a:t>
            </a:r>
            <a:r>
              <a:rPr lang="sk-SK" sz="1200" b="1" baseline="-25000" dirty="0"/>
              <a:t>A</a:t>
            </a:r>
            <a:r>
              <a:rPr lang="sk-SK" sz="1200" dirty="0"/>
              <a:t> a vyžarovanie Zeme </a:t>
            </a:r>
            <a:r>
              <a:rPr lang="sk-SK" sz="1200" b="1" dirty="0"/>
              <a:t>E</a:t>
            </a:r>
            <a:r>
              <a:rPr lang="sk-SK" sz="1200" b="1" baseline="-25000" dirty="0"/>
              <a:t>Z</a:t>
            </a:r>
            <a:r>
              <a:rPr lang="sk-SK" sz="1200" dirty="0"/>
              <a:t> (tepelné)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podiel jednotlivých druhov žiarenia závisí predovšetkým na hodnote </a:t>
            </a:r>
            <a:r>
              <a:rPr lang="sk-SK" sz="1400" dirty="0" err="1"/>
              <a:t>extraterestrickej</a:t>
            </a:r>
            <a:r>
              <a:rPr lang="sk-SK" sz="1400" dirty="0"/>
              <a:t> </a:t>
            </a:r>
            <a:r>
              <a:rPr lang="sk-SK" sz="1400" dirty="0" err="1"/>
              <a:t>insolácie</a:t>
            </a:r>
            <a:r>
              <a:rPr lang="sk-SK" sz="1400" dirty="0"/>
              <a:t>, výšky Slnka (zenitová vzdialenosť) a priepustnosti atmosféry</a:t>
            </a:r>
          </a:p>
        </p:txBody>
      </p:sp>
      <p:pic>
        <p:nvPicPr>
          <p:cNvPr id="6" name="Obrázok 5">
            <a:extLst>
              <a:ext uri="{FF2B5EF4-FFF2-40B4-BE49-F238E27FC236}">
                <a16:creationId xmlns:a16="http://schemas.microsoft.com/office/drawing/2014/main" id="{B6680A62-8973-B535-B23E-21CC1AA388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6231" y="4656508"/>
            <a:ext cx="2346127" cy="2026615"/>
          </a:xfrm>
          <a:prstGeom prst="rect">
            <a:avLst/>
          </a:prstGeom>
        </p:spPr>
      </p:pic>
      <p:pic>
        <p:nvPicPr>
          <p:cNvPr id="5" name="Obrázo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0135" y="230959"/>
            <a:ext cx="4648540" cy="2994988"/>
          </a:xfrm>
          <a:prstGeom prst="rect">
            <a:avLst/>
          </a:prstGeom>
        </p:spPr>
      </p:pic>
      <p:pic>
        <p:nvPicPr>
          <p:cNvPr id="9" name="Obrázo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4897" y="3383357"/>
            <a:ext cx="3123778" cy="3299766"/>
          </a:xfrm>
          <a:prstGeom prst="rect">
            <a:avLst/>
          </a:prstGeom>
        </p:spPr>
      </p:pic>
      <p:pic>
        <p:nvPicPr>
          <p:cNvPr id="10" name="Obrázo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4422" y="4222756"/>
            <a:ext cx="3655775" cy="2559043"/>
          </a:xfrm>
          <a:prstGeom prst="rect">
            <a:avLst/>
          </a:prstGeom>
          <a:ln>
            <a:noFill/>
          </a:ln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33333028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Slnečné žiarenie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968189"/>
            <a:ext cx="6499258" cy="566121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/>
              <a:t>Priame slnečné </a:t>
            </a:r>
            <a:r>
              <a:rPr lang="sk-SK" sz="1400" b="1" dirty="0" err="1"/>
              <a:t>ziarenie</a:t>
            </a:r>
            <a:r>
              <a:rPr lang="sk-SK" sz="1400" b="1" dirty="0"/>
              <a:t> </a:t>
            </a:r>
            <a:r>
              <a:rPr lang="sk-SK" sz="1400" dirty="0"/>
              <a:t>– krátkovlnné žiarenie vyjadrené </a:t>
            </a:r>
            <a:br>
              <a:rPr lang="sk-SK" sz="1400" dirty="0"/>
            </a:br>
            <a:r>
              <a:rPr lang="sk-SK" sz="1400" dirty="0"/>
              <a:t>vo wattoch na jednotku plochy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maximálna intenzita žiarenia - plocha kolmá na smer žiarenia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intenzita klesá s rastúcou dĺžkou dráhy slnečných lúčov atmosférou (pokles nadmorskej výšky, poloha Slnka nad obzorom), </a:t>
            </a:r>
            <a:br>
              <a:rPr lang="sk-SK" sz="1400" dirty="0"/>
            </a:br>
            <a:r>
              <a:rPr lang="sk-SK" sz="1400" dirty="0"/>
              <a:t>s mierou zakalenia atmosféry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/>
              <a:t>Rozptýlené slnečné žiarenie </a:t>
            </a:r>
            <a:r>
              <a:rPr lang="sk-SK" sz="1400" dirty="0"/>
              <a:t>– krátkovlnné žiarenie </a:t>
            </a:r>
            <a:br>
              <a:rPr lang="sk-SK" sz="1400" dirty="0"/>
            </a:br>
            <a:r>
              <a:rPr lang="sk-SK" sz="1400" dirty="0"/>
              <a:t>(25% z celkového toku slnečného žiarenia)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intenzita sa zvyšuje s množstvom častíc zakaľujúcich vzduch, ovplyvnená oblačnosťou, snehovou pokrývkou, výškou Slnka nad obzorom, nadmorskou výškou a zemepisnou šírkou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vo vyšších zemepisných šírkach v zime predlžuje deň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/>
              <a:t>Globálne žiarenie </a:t>
            </a:r>
            <a:r>
              <a:rPr lang="sk-SK" sz="1400" dirty="0"/>
              <a:t>– celkové krátkovlnné slnečné žiarenie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intenzita sa zvyšuje výškou Slnka nad obzorom a s poklesom zakalenia atmosféry, je výrazne závislé od oblačnosti</a:t>
            </a:r>
          </a:p>
        </p:txBody>
      </p:sp>
      <p:pic>
        <p:nvPicPr>
          <p:cNvPr id="12" name="Obrázok 11" descr="Obrázok, na ktorom je mapa&#10;&#10;Automaticky generovaný popis">
            <a:extLst>
              <a:ext uri="{FF2B5EF4-FFF2-40B4-BE49-F238E27FC236}">
                <a16:creationId xmlns:a16="http://schemas.microsoft.com/office/drawing/2014/main" id="{9AB4BADC-1C79-7999-3F87-51C28120D2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7853" y="0"/>
            <a:ext cx="5634147" cy="3345275"/>
          </a:xfrm>
          <a:prstGeom prst="rect">
            <a:avLst/>
          </a:prstGeom>
        </p:spPr>
      </p:pic>
      <p:pic>
        <p:nvPicPr>
          <p:cNvPr id="3" name="Obrázok 2" descr="Obrázok, na ktorom je mapa&#10;&#10;Automaticky generovaný popis">
            <a:extLst>
              <a:ext uri="{FF2B5EF4-FFF2-40B4-BE49-F238E27FC236}">
                <a16:creationId xmlns:a16="http://schemas.microsoft.com/office/drawing/2014/main" id="{F64162D9-793B-5B72-E5A0-3B34258C1F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3100" y="3329180"/>
            <a:ext cx="4708258" cy="347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8777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Slnečné žiarenie</a:t>
            </a:r>
          </a:p>
        </p:txBody>
      </p:sp>
      <p:pic>
        <p:nvPicPr>
          <p:cNvPr id="3" name="Obrázok 2" descr="Obrázok, na ktorom je mapa&#10;&#10;Automaticky generovaný popis">
            <a:extLst>
              <a:ext uri="{FF2B5EF4-FFF2-40B4-BE49-F238E27FC236}">
                <a16:creationId xmlns:a16="http://schemas.microsoft.com/office/drawing/2014/main" id="{F64162D9-793B-5B72-E5A0-3B34258C1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500" y="2877220"/>
            <a:ext cx="5321300" cy="3923085"/>
          </a:xfrm>
          <a:prstGeom prst="rect">
            <a:avLst/>
          </a:prstGeom>
        </p:spPr>
      </p:pic>
      <p:sp>
        <p:nvSpPr>
          <p:cNvPr id="6" name="Zástupný objekt pre obsah 2">
            <a:extLst>
              <a:ext uri="{FF2B5EF4-FFF2-40B4-BE49-F238E27FC236}">
                <a16:creationId xmlns:a16="http://schemas.microsoft.com/office/drawing/2014/main" id="{419DAE08-511A-7F91-A765-7F40F1E3A8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968189"/>
            <a:ext cx="5892800" cy="56612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zohrievanie vzduchu umožňuje vznik </a:t>
            </a:r>
            <a:br>
              <a:rPr lang="sk-SK" sz="1400" dirty="0"/>
            </a:br>
            <a:r>
              <a:rPr lang="sk-SK" sz="1400" b="1" dirty="0"/>
              <a:t>globálnych tepelných režimov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pl-PL" sz="1400" dirty="0"/>
              <a:t>od slnečnej energie závisia </a:t>
            </a:r>
            <a:r>
              <a:rPr lang="pl-PL" sz="1400" b="1" dirty="0"/>
              <a:t>podnebie</a:t>
            </a:r>
            <a:r>
              <a:rPr lang="pl-PL" sz="1400" dirty="0"/>
              <a:t>, </a:t>
            </a:r>
            <a:br>
              <a:rPr lang="pl-PL" sz="1400" dirty="0"/>
            </a:br>
            <a:r>
              <a:rPr lang="pl-PL" sz="1400" b="1" dirty="0"/>
              <a:t>počasie</a:t>
            </a:r>
            <a:r>
              <a:rPr lang="pl-PL" sz="1400" dirty="0"/>
              <a:t> a </a:t>
            </a:r>
            <a:r>
              <a:rPr lang="pl-PL" sz="1400" b="1" dirty="0"/>
              <a:t>teplota</a:t>
            </a:r>
            <a:r>
              <a:rPr lang="pl-PL" sz="1400" dirty="0"/>
              <a:t> na Zemi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pl-PL" sz="1400" b="1" dirty="0"/>
              <a:t>meteorologická solárna konštanta </a:t>
            </a:r>
            <a:r>
              <a:rPr lang="pl-PL" sz="1400" dirty="0"/>
              <a:t>obsahuje žiarenie, ktoré preniká do troposféry a ovplyvňuje jej energetickú bilanciu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pl-PL" sz="1400" b="1" dirty="0"/>
              <a:t>slnečný svit </a:t>
            </a:r>
            <a:r>
              <a:rPr lang="pl-PL" sz="1400" dirty="0"/>
              <a:t>(klimat. prvok)</a:t>
            </a:r>
            <a:r>
              <a:rPr lang="pl-PL" sz="1400" b="1" dirty="0"/>
              <a:t> </a:t>
            </a:r>
            <a:r>
              <a:rPr lang="pl-PL" sz="1400" dirty="0"/>
              <a:t>- časový interval, počas ktorého dosahuje priame slnečné žiarenie zemský povrch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pl-PL" sz="1200" dirty="0"/>
              <a:t>Astronomicky možné trvanie slnečného svitu - max. možný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pl-PL" sz="1200" dirty="0"/>
              <a:t>Efektívne možné trvanie slnečného svitu </a:t>
            </a:r>
            <a:br>
              <a:rPr lang="pl-PL" sz="1200" dirty="0"/>
            </a:br>
            <a:r>
              <a:rPr lang="pl-PL" sz="1200" dirty="0"/>
              <a:t>- zmenšený o dobu zatienenia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pl-PL" sz="1200" dirty="0"/>
              <a:t>Relatívne trvanie slnečného svitu </a:t>
            </a:r>
            <a:br>
              <a:rPr lang="pl-PL" sz="1200" dirty="0"/>
            </a:br>
            <a:r>
              <a:rPr lang="pl-PL" sz="1200" dirty="0"/>
              <a:t>- pomer medzi Astr. a Efekt. za jednotku času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endParaRPr lang="pl-PL" sz="1400" dirty="0"/>
          </a:p>
        </p:txBody>
      </p:sp>
      <p:pic>
        <p:nvPicPr>
          <p:cNvPr id="9" name="Obrázok 8" descr="Obrázok, na ktorom je text, mapa, atlas&#10;&#10;Automaticky generovaný popis">
            <a:extLst>
              <a:ext uri="{FF2B5EF4-FFF2-40B4-BE49-F238E27FC236}">
                <a16:creationId xmlns:a16="http://schemas.microsoft.com/office/drawing/2014/main" id="{ECA07547-6707-DFC1-4595-5AC16D197EE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8" t="66901" r="6598" b="3323"/>
          <a:stretch/>
        </p:blipFill>
        <p:spPr>
          <a:xfrm>
            <a:off x="6667500" y="0"/>
            <a:ext cx="5321300" cy="2627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1569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Slnečné žiarenie 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58" y="1168096"/>
            <a:ext cx="6235307" cy="532697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/>
              <a:t>Energia </a:t>
            </a:r>
            <a:r>
              <a:rPr lang="sk-SK" sz="1400" dirty="0"/>
              <a:t>slnečného žiarenia sa pri prechode mení </a:t>
            </a:r>
            <a:br>
              <a:rPr lang="sk-SK" sz="1400" dirty="0"/>
            </a:br>
            <a:r>
              <a:rPr lang="sk-SK" sz="1400" dirty="0"/>
              <a:t>kvantitatívne a kvalitatívne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intenzita sa zmenšuje pohlcovaním (</a:t>
            </a:r>
            <a:r>
              <a:rPr lang="sk-SK" sz="1400" dirty="0" err="1"/>
              <a:t>absorbciou</a:t>
            </a:r>
            <a:r>
              <a:rPr lang="sk-SK" sz="1400" dirty="0"/>
              <a:t>) a kvalita sa mení rozptylom (difúziou) – zmeny výraznejšie pri väčšej dĺžke prechodu </a:t>
            </a:r>
            <a:br>
              <a:rPr lang="sk-SK" sz="1400" dirty="0"/>
            </a:br>
            <a:r>
              <a:rPr lang="sk-SK" sz="1400" dirty="0"/>
              <a:t>a množstvom prímesí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/>
              <a:t>množstvo tepla</a:t>
            </a:r>
            <a:r>
              <a:rPr lang="sk-SK" sz="1400" dirty="0"/>
              <a:t>, ktoré dostáva zemský povrch od Slnka, závisí od uhlu dopadu slnečných lúčov, čím je väčší uhol dopadu slnečných lúčov, tým kratšiu cestu musia prekonať lúče v atmosfére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s uhlom dopadu slnečných lúčov na zemský povrch </a:t>
            </a:r>
            <a:br>
              <a:rPr lang="sk-SK" sz="1400" dirty="0"/>
            </a:br>
            <a:r>
              <a:rPr lang="sk-SK" sz="1400" dirty="0"/>
              <a:t>súvisí rozloženie klimatických pásiem, striedanie ročných období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najviac sú oslabené ultrafialové a fialové lúče, menej belasé, </a:t>
            </a:r>
            <a:br>
              <a:rPr lang="sk-SK" sz="1400" dirty="0"/>
            </a:br>
            <a:r>
              <a:rPr lang="sk-SK" sz="1400" dirty="0"/>
              <a:t>zelené a žlté, najmenej červené a infračervené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množstvo priameho slnečného žiarenia dopadajúceho na jednotkovú uklonenú/vodorovnú plochu za jednotku času je </a:t>
            </a:r>
            <a:r>
              <a:rPr lang="sk-SK" sz="1400" b="1" dirty="0" err="1"/>
              <a:t>insolácia</a:t>
            </a:r>
            <a:endParaRPr lang="sk-SK" sz="1400" b="1" dirty="0"/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hodnota </a:t>
            </a:r>
            <a:r>
              <a:rPr lang="sk-SK" sz="1400" dirty="0" err="1"/>
              <a:t>insolácie</a:t>
            </a:r>
            <a:r>
              <a:rPr lang="sk-SK" sz="1400" dirty="0"/>
              <a:t> sa mení v závislosti od zenitovej vzdialenosti </a:t>
            </a:r>
            <a:br>
              <a:rPr lang="sk-SK" sz="1400" dirty="0"/>
            </a:br>
            <a:r>
              <a:rPr lang="sk-SK" sz="1400" dirty="0"/>
              <a:t>Slnka – vyššia na uklonenej ploche, než horizontálnej</a:t>
            </a:r>
          </a:p>
        </p:txBody>
      </p:sp>
      <p:pic>
        <p:nvPicPr>
          <p:cNvPr id="5" name="Obrázok 4">
            <a:extLst>
              <a:ext uri="{FF2B5EF4-FFF2-40B4-BE49-F238E27FC236}">
                <a16:creationId xmlns:a16="http://schemas.microsoft.com/office/drawing/2014/main" id="{D2976BE4-B33C-69DC-1A85-EAA14F4AAF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0279" y="230959"/>
            <a:ext cx="5781721" cy="2708794"/>
          </a:xfrm>
          <a:prstGeom prst="rect">
            <a:avLst/>
          </a:prstGeom>
        </p:spPr>
      </p:pic>
      <p:pic>
        <p:nvPicPr>
          <p:cNvPr id="3" name="Obrázo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0194" y="3184006"/>
            <a:ext cx="2681953" cy="1561493"/>
          </a:xfrm>
          <a:prstGeom prst="rect">
            <a:avLst/>
          </a:prstGeom>
        </p:spPr>
      </p:pic>
      <p:pic>
        <p:nvPicPr>
          <p:cNvPr id="4" name="Obrázok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88664" y="4930862"/>
            <a:ext cx="3921094" cy="1839097"/>
          </a:xfrm>
          <a:prstGeom prst="rect">
            <a:avLst/>
          </a:prstGeom>
        </p:spPr>
      </p:pic>
      <p:pic>
        <p:nvPicPr>
          <p:cNvPr id="6" name="Obrázok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5890" y="3213157"/>
            <a:ext cx="2575070" cy="1444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5295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Slnečné žiarenie - Prechod atmosférou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968189"/>
            <a:ext cx="6499258" cy="566121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/>
              <a:t>Pohlcovanie (</a:t>
            </a:r>
            <a:r>
              <a:rPr lang="sk-SK" sz="1400" b="1" dirty="0" err="1"/>
              <a:t>absorbcia</a:t>
            </a:r>
            <a:r>
              <a:rPr lang="sk-SK" sz="1400" b="1" dirty="0"/>
              <a:t>) </a:t>
            </a:r>
            <a:r>
              <a:rPr lang="sk-SK" sz="1400" dirty="0"/>
              <a:t>- jednotlivé plyny, ktoré tvoria atmosféru, pohlcujú žiarenie rozličných častí slnečného spektra v rozličnom stupni 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dusík pohlcuje žiarenie z úzkeho pásma ultrafialového žiarenia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kyslík viditeľnú časť spektra a ultrafialové žiarenie 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najsilnejšie pohlcuje slnečné žiarenie ozón  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/>
              <a:t>v nižších vrstvách atmosféry pohlcuje slnečné žiarenie, hlavne infračervené žiarenie, najviac oxid uhličitý (CO</a:t>
            </a:r>
            <a:r>
              <a:rPr lang="sk-SK" sz="1200" baseline="-25000" dirty="0"/>
              <a:t>2</a:t>
            </a:r>
            <a:r>
              <a:rPr lang="sk-SK" sz="1200" dirty="0"/>
              <a:t>), vodné pary (oblaky) a drobné tuhé čiastočky nachádzajúce sa v atmosfére 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celkove podlieha pohlteniu v atmosfére asi 15 % priameho slnečného žiarenia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pohlcovanie IČ žiarenia vodnými parami a CO</a:t>
            </a:r>
            <a:r>
              <a:rPr lang="sk-SK" sz="1400" baseline="-25000" dirty="0"/>
              <a:t>2</a:t>
            </a:r>
            <a:r>
              <a:rPr lang="sk-SK" sz="1400" dirty="0"/>
              <a:t> zosilňuje skleníkový efekt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atmosféra pohlcuje aj dlhovlnné žiarenie zo zemského povrchu a vyžaruje ho späť, čím sa znižuje strata tepla (v noci chráni zemský povrch, cez deň nebráni ohrievaniu)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/>
              <a:t>Rozptyl (difúzia) </a:t>
            </a:r>
            <a:r>
              <a:rPr lang="sk-SK" sz="1400" dirty="0"/>
              <a:t>- je výsledkom odchyľovania sa lúčov od pôvodného smeru, lebo sa lámu a odrážajú na molekulách ovzdušia (</a:t>
            </a:r>
            <a:r>
              <a:rPr lang="sk-SK" sz="1400" b="1" dirty="0" err="1"/>
              <a:t>Rayleighov</a:t>
            </a:r>
            <a:r>
              <a:rPr lang="sk-SK" sz="1400" dirty="0"/>
              <a:t>) alebo kvapkách a pevných časticiach (</a:t>
            </a:r>
            <a:r>
              <a:rPr lang="sk-SK" sz="1400" b="1" dirty="0" err="1"/>
              <a:t>Aerosolový</a:t>
            </a:r>
            <a:r>
              <a:rPr lang="sk-SK" sz="1400" dirty="0"/>
              <a:t>) do všetkých smerov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najintenzívnejšie podliehajú rozptylu fialové lúče a najmenej červené lúče – vysvetľuje modrú farbu oblohy (rozptýlené žiarenie modré, priame žlté)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ak by určitá časť žiarenia nepodliehala rozptylu, počas zamračených dní by bola úplná tma - na Zem by nepreniklo priame žiarenie Slnka, podobne pri západe Slnka za horizont by hneď nastala tma 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rozptylu podlieha asi 25 % slnečného žiarenia, ktoré preniká do zemskej atmosféry</a:t>
            </a:r>
          </a:p>
        </p:txBody>
      </p:sp>
      <p:pic>
        <p:nvPicPr>
          <p:cNvPr id="10" name="Obrázok 9">
            <a:extLst>
              <a:ext uri="{FF2B5EF4-FFF2-40B4-BE49-F238E27FC236}">
                <a16:creationId xmlns:a16="http://schemas.microsoft.com/office/drawing/2014/main" id="{7303EBBD-A717-8D7A-0658-D86FBBF24D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8457" y="3847477"/>
            <a:ext cx="4009591" cy="3010523"/>
          </a:xfrm>
          <a:prstGeom prst="rect">
            <a:avLst/>
          </a:prstGeom>
        </p:spPr>
      </p:pic>
      <p:pic>
        <p:nvPicPr>
          <p:cNvPr id="4" name="Obrázok 3">
            <a:extLst>
              <a:ext uri="{FF2B5EF4-FFF2-40B4-BE49-F238E27FC236}">
                <a16:creationId xmlns:a16="http://schemas.microsoft.com/office/drawing/2014/main" id="{6BB74B06-6C10-6072-3907-51A4542349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5201" y="780427"/>
            <a:ext cx="4673600" cy="3067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6996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Slnečné žiarenie - Prechod atmosférou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199" y="968189"/>
            <a:ext cx="7518401" cy="56612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100" b="1" dirty="0"/>
              <a:t>Oslabenie slnečného žiarenia (</a:t>
            </a:r>
            <a:r>
              <a:rPr lang="sk-SK" sz="1100" b="1" dirty="0" err="1"/>
              <a:t>extincia</a:t>
            </a:r>
            <a:r>
              <a:rPr lang="sk-SK" sz="1100" b="1" dirty="0"/>
              <a:t>) </a:t>
            </a:r>
            <a:r>
              <a:rPr lang="sk-SK" sz="1100" dirty="0"/>
              <a:t>– v dôsledku </a:t>
            </a:r>
            <a:r>
              <a:rPr lang="sk-SK" sz="1100" dirty="0" err="1"/>
              <a:t>absorbcie</a:t>
            </a:r>
            <a:r>
              <a:rPr lang="sk-SK" sz="1100" dirty="0"/>
              <a:t> a difúzie </a:t>
            </a:r>
            <a:br>
              <a:rPr lang="sk-SK" sz="1100" dirty="0"/>
            </a:br>
            <a:r>
              <a:rPr lang="sk-SK" sz="1100" dirty="0"/>
              <a:t>prechodom atmosférou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100" dirty="0"/>
              <a:t>koeficient priepustnosti atmosféry udáva aká časť solárnej konštanty prechádza </a:t>
            </a:r>
            <a:br>
              <a:rPr lang="sk-SK" sz="1100" dirty="0"/>
            </a:br>
            <a:r>
              <a:rPr lang="sk-SK" sz="1100" dirty="0"/>
              <a:t>k zemskému povrchu pri kolmom dopade lúčov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100" b="1" dirty="0"/>
              <a:t>Zákalový faktor</a:t>
            </a:r>
            <a:r>
              <a:rPr lang="sk-SK" sz="1100" dirty="0"/>
              <a:t> </a:t>
            </a:r>
            <a:r>
              <a:rPr lang="sk-SK" sz="1100" b="1" dirty="0"/>
              <a:t>(Linke </a:t>
            </a:r>
            <a:r>
              <a:rPr lang="sk-SK" sz="1100" b="1" dirty="0" err="1"/>
              <a:t>turbidity</a:t>
            </a:r>
            <a:r>
              <a:rPr lang="sk-SK" sz="1100" b="1" dirty="0"/>
              <a:t>)</a:t>
            </a:r>
            <a:r>
              <a:rPr lang="sk-SK" sz="1100" dirty="0"/>
              <a:t> - vyjadruje pomer celkového koeficientu oslabenia </a:t>
            </a:r>
            <a:br>
              <a:rPr lang="sk-SK" sz="1100" dirty="0"/>
            </a:br>
            <a:r>
              <a:rPr lang="sk-SK" sz="1100" dirty="0"/>
              <a:t>v reálnej atmosfére k celkovému koeficientu oslabenia v ideálnej atmosfére</a:t>
            </a:r>
            <a:br>
              <a:rPr lang="sk-SK" sz="1100" dirty="0"/>
            </a:br>
            <a:r>
              <a:rPr lang="sk-SK" sz="1100" dirty="0"/>
              <a:t>2 – studený čistý vzduch až 6 – vzduch znečistený aerosólom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100" b="1" dirty="0"/>
              <a:t>Odrazené žiarenie (</a:t>
            </a:r>
            <a:r>
              <a:rPr lang="sk-SK" sz="1100" b="1" dirty="0" err="1"/>
              <a:t>Albedo</a:t>
            </a:r>
            <a:r>
              <a:rPr lang="sk-SK" sz="1100" b="1" dirty="0"/>
              <a:t>) </a:t>
            </a:r>
            <a:r>
              <a:rPr lang="sk-SK" sz="1100" dirty="0"/>
              <a:t>– pomer množstva odrazeného žiarenia k žiareniu, ktoré dopadá na povrch, percento odrazeného žiarenia, ktoré dopadá na povrch Zeme, označuje schopnosť pohlcovania slnečného žiarenia, </a:t>
            </a:r>
            <a:r>
              <a:rPr lang="sk-SK" sz="1100" dirty="0" err="1"/>
              <a:t>Albedo</a:t>
            </a:r>
            <a:r>
              <a:rPr lang="sk-SK" sz="1100" dirty="0"/>
              <a:t> Zeme - 30%</a:t>
            </a:r>
          </a:p>
        </p:txBody>
      </p:sp>
      <p:pic>
        <p:nvPicPr>
          <p:cNvPr id="5" name="Obrázok 4">
            <a:extLst>
              <a:ext uri="{FF2B5EF4-FFF2-40B4-BE49-F238E27FC236}">
                <a16:creationId xmlns:a16="http://schemas.microsoft.com/office/drawing/2014/main" id="{5A140952-0BE7-21CE-300B-21B6BC352D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9763"/>
          <a:stretch/>
        </p:blipFill>
        <p:spPr>
          <a:xfrm>
            <a:off x="624113" y="4123412"/>
            <a:ext cx="3132863" cy="1308071"/>
          </a:xfrm>
          <a:prstGeom prst="rect">
            <a:avLst/>
          </a:prstGeom>
        </p:spPr>
      </p:pic>
      <p:pic>
        <p:nvPicPr>
          <p:cNvPr id="8" name="Obrázok 7">
            <a:extLst>
              <a:ext uri="{FF2B5EF4-FFF2-40B4-BE49-F238E27FC236}">
                <a16:creationId xmlns:a16="http://schemas.microsoft.com/office/drawing/2014/main" id="{0A9339F6-4DA3-B835-D459-0F24314200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1561" y="814924"/>
            <a:ext cx="4285708" cy="5889811"/>
          </a:xfrm>
          <a:prstGeom prst="rect">
            <a:avLst/>
          </a:prstGeom>
        </p:spPr>
      </p:pic>
      <p:pic>
        <p:nvPicPr>
          <p:cNvPr id="10" name="Obrázok 9">
            <a:extLst>
              <a:ext uri="{FF2B5EF4-FFF2-40B4-BE49-F238E27FC236}">
                <a16:creationId xmlns:a16="http://schemas.microsoft.com/office/drawing/2014/main" id="{BF1FB939-0A36-5549-85FB-60E3252712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0293" y="4232632"/>
            <a:ext cx="3333750" cy="2305509"/>
          </a:xfrm>
          <a:prstGeom prst="rect">
            <a:avLst/>
          </a:prstGeom>
        </p:spPr>
      </p:pic>
      <p:pic>
        <p:nvPicPr>
          <p:cNvPr id="11" name="Obrázok 10">
            <a:extLst>
              <a:ext uri="{FF2B5EF4-FFF2-40B4-BE49-F238E27FC236}">
                <a16:creationId xmlns:a16="http://schemas.microsoft.com/office/drawing/2014/main" id="{D539FC1A-929D-F63C-081C-52870BEFE4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50"/>
          <a:stretch/>
        </p:blipFill>
        <p:spPr>
          <a:xfrm>
            <a:off x="653141" y="5504792"/>
            <a:ext cx="3118754" cy="1309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8210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Slnečné žiarenie - Prechod atmosférou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061A03E4-B0AE-9638-2FCD-166F340159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47800" y="4050363"/>
            <a:ext cx="5897880" cy="28076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" name="Obrázok 3">
            <a:extLst>
              <a:ext uri="{FF2B5EF4-FFF2-40B4-BE49-F238E27FC236}">
                <a16:creationId xmlns:a16="http://schemas.microsoft.com/office/drawing/2014/main" id="{150198D7-6F62-9333-79FC-F62B054DAC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0732" y="968189"/>
            <a:ext cx="4601268" cy="5783760"/>
          </a:xfrm>
          <a:prstGeom prst="rect">
            <a:avLst/>
          </a:prstGeom>
        </p:spPr>
      </p:pic>
      <p:pic>
        <p:nvPicPr>
          <p:cNvPr id="13" name="Obrázok 12" descr="Obrázok, na ktorom je text, mapa, snímka obrazovky, atlas&#10;&#10;Automaticky generovaný popis">
            <a:extLst>
              <a:ext uri="{FF2B5EF4-FFF2-40B4-BE49-F238E27FC236}">
                <a16:creationId xmlns:a16="http://schemas.microsoft.com/office/drawing/2014/main" id="{DE139490-C8B8-90AE-EDA0-C7D3293C57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36"/>
          <a:stretch/>
        </p:blipFill>
        <p:spPr>
          <a:xfrm>
            <a:off x="1954676" y="779366"/>
            <a:ext cx="4720444" cy="3356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74941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Žiarenie atmosféry a Zeme</a:t>
            </a:r>
          </a:p>
        </p:txBody>
      </p:sp>
      <p:sp>
        <p:nvSpPr>
          <p:cNvPr id="12" name="Zástupný objekt pre obsah 2">
            <a:extLst>
              <a:ext uri="{FF2B5EF4-FFF2-40B4-BE49-F238E27FC236}">
                <a16:creationId xmlns:a16="http://schemas.microsoft.com/office/drawing/2014/main" id="{A8A61DF2-6145-D1EE-5B6B-6E8AA02F8263}"/>
              </a:ext>
            </a:extLst>
          </p:cNvPr>
          <p:cNvSpPr txBox="1">
            <a:spLocks/>
          </p:cNvSpPr>
          <p:nvPr/>
        </p:nvSpPr>
        <p:spPr>
          <a:xfrm>
            <a:off x="203199" y="968189"/>
            <a:ext cx="5892801" cy="5889811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300" dirty="0"/>
              <a:t>slnečné žiarenie, ktoré zohrieva povrch Zeme a tým aj spodné vrstvy atmosféry </a:t>
            </a:r>
            <a:br>
              <a:rPr lang="sk-SK" sz="1300" dirty="0"/>
            </a:br>
            <a:r>
              <a:rPr lang="sk-SK" sz="1300" dirty="0"/>
              <a:t>robí Zem zdrojom žiarenia (dlhovlnné žiarenie - IČ tepelné) </a:t>
            </a:r>
            <a:br>
              <a:rPr lang="sk-SK" sz="1300" dirty="0"/>
            </a:br>
            <a:r>
              <a:rPr lang="sk-SK" sz="1300" dirty="0"/>
              <a:t>– časť pohltená atmosférou, čo spôsobuje jej ohrievanie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300" dirty="0"/>
              <a:t>časť zemského žiarenia uniká do kozmického priestoru a časť pohlcujú vodné pary a CO</a:t>
            </a:r>
            <a:r>
              <a:rPr lang="sk-SK" sz="1300" baseline="-25000" dirty="0"/>
              <a:t>2</a:t>
            </a:r>
            <a:r>
              <a:rPr lang="sk-SK" sz="1300" dirty="0"/>
              <a:t> v atmosfére 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300" dirty="0"/>
              <a:t>intenzita žiarenia je tým väčšia, čím je vyššia teplota vyžarujúceho telesa </a:t>
            </a:r>
            <a:br>
              <a:rPr lang="sk-SK" sz="1300" dirty="0"/>
            </a:br>
            <a:r>
              <a:rPr lang="sk-SK" sz="1300" dirty="0"/>
              <a:t>- Zem dodáva atmosfére najviac tepla cez deň 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300" dirty="0"/>
              <a:t>15% slnečného žiarenia sa spotrebuje na ohrev atmosféry, ktorá vyžaruje (</a:t>
            </a:r>
            <a:r>
              <a:rPr lang="sk-SK" sz="1300" b="1" dirty="0"/>
              <a:t>spätné žiarenie atmosféry</a:t>
            </a:r>
            <a:r>
              <a:rPr lang="sk-SK" sz="1300" dirty="0"/>
              <a:t>) približne 70% z tohto žiarenia dopadne na zemský povrch (dôležitý zdroj tepla), keby nebolo spätného žiarenia, priemerná teplota by nebola +16 °C, ale –23 °C – je menšie než vyžarovanie Zeme 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300" dirty="0"/>
              <a:t>rozdiel žiarenia atmosféry a Zeme predstavuje </a:t>
            </a:r>
            <a:br>
              <a:rPr lang="sk-SK" sz="1300" dirty="0"/>
            </a:br>
            <a:r>
              <a:rPr lang="sk-SK" sz="1300" b="1" dirty="0"/>
              <a:t>efektívne vyžarovanie Zeme</a:t>
            </a:r>
            <a:r>
              <a:rPr lang="sk-SK" sz="1300" dirty="0"/>
              <a:t> = vyjadruje stratu tepla zemského povrchu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300" dirty="0"/>
              <a:t>v noci prebieha strata tepla, ktorá zapríčiňuje pokles teploty, efektívne vyžarovanie je tým väčšie, čím menej je obloha pokrytá oblakmi a čím je prúdenie vzduchu slabšie, teplota v noci má najnižšiu hodnotu za jasných dní tesne pred východom Slnka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300" b="1" dirty="0"/>
              <a:t>Radiačná bilancia</a:t>
            </a:r>
            <a:r>
              <a:rPr lang="sk-SK" sz="1300" dirty="0"/>
              <a:t> zemského povrchu predstavuje rozdiel medzi pohlteným globálnym žiarením zemského povrchu a jeho efektívnym vyžarovaním</a:t>
            </a:r>
          </a:p>
        </p:txBody>
      </p:sp>
      <p:pic>
        <p:nvPicPr>
          <p:cNvPr id="3" name="Obrázok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3591" y="0"/>
            <a:ext cx="5628409" cy="3429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ceres_w_labels">
            <a:hlinkClick r:id="" action="ppaction://media"/>
            <a:extLst>
              <a:ext uri="{FF2B5EF4-FFF2-40B4-BE49-F238E27FC236}">
                <a16:creationId xmlns:a16="http://schemas.microsoft.com/office/drawing/2014/main" id="{C02A09B4-9EB0-7D75-F5F8-DBCDA6BA9B0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63591" y="3659959"/>
            <a:ext cx="5628409" cy="3165980"/>
          </a:xfrm>
          <a:prstGeom prst="rect">
            <a:avLst/>
          </a:prstGeom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988324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4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Skleníkový efekt</a:t>
            </a:r>
          </a:p>
        </p:txBody>
      </p:sp>
      <p:sp>
        <p:nvSpPr>
          <p:cNvPr id="12" name="Zástupný objekt pre obsah 2">
            <a:extLst>
              <a:ext uri="{FF2B5EF4-FFF2-40B4-BE49-F238E27FC236}">
                <a16:creationId xmlns:a16="http://schemas.microsoft.com/office/drawing/2014/main" id="{A8A61DF2-6145-D1EE-5B6B-6E8AA02F8263}"/>
              </a:ext>
            </a:extLst>
          </p:cNvPr>
          <p:cNvSpPr txBox="1">
            <a:spLocks/>
          </p:cNvSpPr>
          <p:nvPr/>
        </p:nvSpPr>
        <p:spPr>
          <a:xfrm>
            <a:off x="497139" y="1248488"/>
            <a:ext cx="5445126" cy="50339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300" dirty="0"/>
              <a:t>s efektívnym vyžarovaním súvisí aj </a:t>
            </a:r>
            <a:r>
              <a:rPr lang="sk-SK" sz="1300" b="1" dirty="0"/>
              <a:t>skleníkový efekt </a:t>
            </a:r>
            <a:r>
              <a:rPr lang="sk-SK" sz="1300" dirty="0"/>
              <a:t>atmosféry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300" dirty="0"/>
              <a:t>na hornej hranici atmosféry sa sústreďujú </a:t>
            </a:r>
            <a:r>
              <a:rPr lang="sk-SK" sz="1300" b="1" dirty="0"/>
              <a:t>skleníkové plyny</a:t>
            </a:r>
            <a:r>
              <a:rPr lang="sk-SK" sz="1300" dirty="0"/>
              <a:t>, ktoré zabraňujú prenikaniu vyžiarenej energie do voľnej atmosféry </a:t>
            </a:r>
          </a:p>
        </p:txBody>
      </p:sp>
      <p:pic>
        <p:nvPicPr>
          <p:cNvPr id="4" name="Obrázok 3" descr="Obrázok, na ktorom je text, modré, svetlo&#10;&#10;Automaticky generovaný popis">
            <a:extLst>
              <a:ext uri="{FF2B5EF4-FFF2-40B4-BE49-F238E27FC236}">
                <a16:creationId xmlns:a16="http://schemas.microsoft.com/office/drawing/2014/main" id="{BB0A9134-4C29-10C4-4EE4-83975510C7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3424198"/>
            <a:ext cx="6096000" cy="3429000"/>
          </a:xfrm>
          <a:prstGeom prst="rect">
            <a:avLst/>
          </a:prstGeom>
        </p:spPr>
      </p:pic>
      <p:pic>
        <p:nvPicPr>
          <p:cNvPr id="5" name="Grafický objekt 4">
            <a:extLst>
              <a:ext uri="{FF2B5EF4-FFF2-40B4-BE49-F238E27FC236}">
                <a16:creationId xmlns:a16="http://schemas.microsoft.com/office/drawing/2014/main" id="{CE436094-B04F-C0C3-023F-E9E950A8DA57}"/>
              </a:ext>
            </a:extLst>
          </p:cNvPr>
          <p:cNvPicPr>
            <a:picLocks noChangeAspect="1"/>
          </p:cNvPicPr>
          <p:nvPr/>
        </p:nvPicPr>
        <p:blipFill>
          <a:blip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735579"/>
            <a:ext cx="5830578" cy="4122421"/>
          </a:xfrm>
          <a:prstGeom prst="rect">
            <a:avLst/>
          </a:prstGeom>
        </p:spPr>
      </p:pic>
      <p:pic>
        <p:nvPicPr>
          <p:cNvPr id="11" name="Obrázok 10" descr="Obrázok, na ktorom je text, snímka obrazovky, diagram, písmo&#10;&#10;Automaticky generovaný popis">
            <a:extLst>
              <a:ext uri="{FF2B5EF4-FFF2-40B4-BE49-F238E27FC236}">
                <a16:creationId xmlns:a16="http://schemas.microsoft.com/office/drawing/2014/main" id="{4614E6FF-2725-24F4-7228-620D5B9868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6874" y="0"/>
            <a:ext cx="5445126" cy="3318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8511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Skleníkový efekt</a:t>
            </a:r>
          </a:p>
        </p:txBody>
      </p:sp>
      <p:pic>
        <p:nvPicPr>
          <p:cNvPr id="5" name="Obrázok 4">
            <a:extLst>
              <a:ext uri="{FF2B5EF4-FFF2-40B4-BE49-F238E27FC236}">
                <a16:creationId xmlns:a16="http://schemas.microsoft.com/office/drawing/2014/main" id="{BA5AD44A-B42C-053B-B941-5550D72408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0191" y="0"/>
            <a:ext cx="6091798" cy="3659959"/>
          </a:xfrm>
          <a:prstGeom prst="rect">
            <a:avLst/>
          </a:prstGeom>
        </p:spPr>
      </p:pic>
      <p:pic>
        <p:nvPicPr>
          <p:cNvPr id="8" name="Obrázok 7" descr="Obrázok, na ktorom je mapa&#10;&#10;Automaticky generovaný popis">
            <a:extLst>
              <a:ext uri="{FF2B5EF4-FFF2-40B4-BE49-F238E27FC236}">
                <a16:creationId xmlns:a16="http://schemas.microsoft.com/office/drawing/2014/main" id="{8CC63264-D192-61FD-8E40-A61CD04A32A8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5117" y="3659959"/>
            <a:ext cx="6326883" cy="3198041"/>
          </a:xfrm>
          <a:prstGeom prst="rect">
            <a:avLst/>
          </a:prstGeom>
        </p:spPr>
      </p:pic>
      <p:pic>
        <p:nvPicPr>
          <p:cNvPr id="10" name="Obrázok 9">
            <a:extLst>
              <a:ext uri="{FF2B5EF4-FFF2-40B4-BE49-F238E27FC236}">
                <a16:creationId xmlns:a16="http://schemas.microsoft.com/office/drawing/2014/main" id="{C8A55AE2-13D7-0C6B-FE80-1A6C896325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659959"/>
            <a:ext cx="5685405" cy="3198041"/>
          </a:xfrm>
          <a:prstGeom prst="rect">
            <a:avLst/>
          </a:prstGeom>
        </p:spPr>
      </p:pic>
      <p:sp>
        <p:nvSpPr>
          <p:cNvPr id="18" name="Zástupný objekt pre obsah 2">
            <a:extLst>
              <a:ext uri="{FF2B5EF4-FFF2-40B4-BE49-F238E27FC236}">
                <a16:creationId xmlns:a16="http://schemas.microsoft.com/office/drawing/2014/main" id="{E9749319-1568-5A5A-E65F-5DC84BDCA954}"/>
              </a:ext>
            </a:extLst>
          </p:cNvPr>
          <p:cNvSpPr txBox="1">
            <a:spLocks/>
          </p:cNvSpPr>
          <p:nvPr/>
        </p:nvSpPr>
        <p:spPr>
          <a:xfrm>
            <a:off x="405353" y="1201506"/>
            <a:ext cx="5445126" cy="50339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300" dirty="0"/>
              <a:t>tento prirodzený jav je zosilňovaný produkciou znečisťujúcich látok, najmä prachových častíc, oxidu uhličitého (CO2), vodnej pary... 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300" dirty="0"/>
              <a:t>medzi hlavné zdroje znečisťujúcich látok v ovzduší patrí rozsiahle vyrubovanie a následné vypaľovanie tropického pralesa, ako aj exhaláty z priemyselnej výroby</a:t>
            </a:r>
          </a:p>
        </p:txBody>
      </p:sp>
    </p:spTree>
    <p:extLst>
      <p:ext uri="{BB962C8B-B14F-4D97-AF65-F5344CB8AC3E}">
        <p14:creationId xmlns:p14="http://schemas.microsoft.com/office/powerpoint/2010/main" val="26700657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Skleníkový efekt</a:t>
            </a:r>
          </a:p>
        </p:txBody>
      </p:sp>
      <p:pic>
        <p:nvPicPr>
          <p:cNvPr id="13" name="Obrázok 12">
            <a:hlinkClick r:id="rId2"/>
            <a:extLst>
              <a:ext uri="{FF2B5EF4-FFF2-40B4-BE49-F238E27FC236}">
                <a16:creationId xmlns:a16="http://schemas.microsoft.com/office/drawing/2014/main" id="{883CC507-2F3C-EC15-0867-EB87DF1E70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25" y="841485"/>
            <a:ext cx="11412574" cy="601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460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Skleníkový efekt</a:t>
            </a:r>
          </a:p>
        </p:txBody>
      </p:sp>
      <p:sp>
        <p:nvSpPr>
          <p:cNvPr id="18" name="Zástupný objekt pre obsah 2">
            <a:extLst>
              <a:ext uri="{FF2B5EF4-FFF2-40B4-BE49-F238E27FC236}">
                <a16:creationId xmlns:a16="http://schemas.microsoft.com/office/drawing/2014/main" id="{E9749319-1568-5A5A-E65F-5DC84BDCA954}"/>
              </a:ext>
            </a:extLst>
          </p:cNvPr>
          <p:cNvSpPr txBox="1">
            <a:spLocks/>
          </p:cNvSpPr>
          <p:nvPr/>
        </p:nvSpPr>
        <p:spPr>
          <a:xfrm>
            <a:off x="405353" y="1330036"/>
            <a:ext cx="5445126" cy="48084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300" dirty="0"/>
              <a:t>analýza globálnych rozpočtov skleníkových plynov poskytuje kľúčové údaje pre sledovanie účinkov klimatických politík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300" dirty="0"/>
              <a:t>umožňuje stanovenie cieľov na znižovanie emisií a vyhodnotenie stavu prírodných zásobníkov skleníkových plynov</a:t>
            </a:r>
          </a:p>
        </p:txBody>
      </p:sp>
      <p:pic>
        <p:nvPicPr>
          <p:cNvPr id="4" name="Obrázok 3">
            <a:extLst>
              <a:ext uri="{FF2B5EF4-FFF2-40B4-BE49-F238E27FC236}">
                <a16:creationId xmlns:a16="http://schemas.microsoft.com/office/drawing/2014/main" id="{29FE8CCD-7B86-76FF-FA16-5FF1249F9B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6980" y="0"/>
            <a:ext cx="5715000" cy="3429000"/>
          </a:xfrm>
          <a:prstGeom prst="rect">
            <a:avLst/>
          </a:prstGeom>
        </p:spPr>
      </p:pic>
      <p:pic>
        <p:nvPicPr>
          <p:cNvPr id="7" name="Obrázok 6" descr="Obrázok, na ktorom je text, snímka obrazovky, grafický dizajn, diagram&#10;&#10;Automaticky generovaný popis">
            <a:extLst>
              <a:ext uri="{FF2B5EF4-FFF2-40B4-BE49-F238E27FC236}">
                <a16:creationId xmlns:a16="http://schemas.microsoft.com/office/drawing/2014/main" id="{3B33C6C0-2DB3-E3F4-176E-4AFBB7A94C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6980" y="3429000"/>
            <a:ext cx="5715000" cy="3429000"/>
          </a:xfrm>
          <a:prstGeom prst="rect">
            <a:avLst/>
          </a:prstGeom>
        </p:spPr>
      </p:pic>
      <p:pic>
        <p:nvPicPr>
          <p:cNvPr id="11" name="Obrázok 10" descr="Obrázok, na ktorom je text, snímka obrazovky, grafický dizajn, dizajn&#10;&#10;Automaticky generovaný popis">
            <a:extLst>
              <a:ext uri="{FF2B5EF4-FFF2-40B4-BE49-F238E27FC236}">
                <a16:creationId xmlns:a16="http://schemas.microsoft.com/office/drawing/2014/main" id="{3B0B1545-4691-49D7-5480-978D59A323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107" y="3429000"/>
            <a:ext cx="5252914" cy="3433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8071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ok 7" descr="Obrázok, na ktorom je text, grafický dizajn, grafika, písmo&#10;&#10;Automaticky generovaný popis">
            <a:extLst>
              <a:ext uri="{FF2B5EF4-FFF2-40B4-BE49-F238E27FC236}">
                <a16:creationId xmlns:a16="http://schemas.microsoft.com/office/drawing/2014/main" id="{CE769667-186A-5400-6BA5-D01102AEBC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0"/>
            <a:ext cx="6096000" cy="3429000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Skleníkový efekt</a:t>
            </a:r>
          </a:p>
        </p:txBody>
      </p:sp>
      <p:sp>
        <p:nvSpPr>
          <p:cNvPr id="12" name="Zástupný objekt pre obsah 2">
            <a:extLst>
              <a:ext uri="{FF2B5EF4-FFF2-40B4-BE49-F238E27FC236}">
                <a16:creationId xmlns:a16="http://schemas.microsoft.com/office/drawing/2014/main" id="{A8A61DF2-6145-D1EE-5B6B-6E8AA02F8263}"/>
              </a:ext>
            </a:extLst>
          </p:cNvPr>
          <p:cNvSpPr txBox="1">
            <a:spLocks/>
          </p:cNvSpPr>
          <p:nvPr/>
        </p:nvSpPr>
        <p:spPr>
          <a:xfrm>
            <a:off x="405352" y="965422"/>
            <a:ext cx="5593665" cy="48024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300" dirty="0"/>
              <a:t>problematika zosilňovania skleníkového efektu – za minulé storočie zvýšenie priemernej teploty o 0,6°C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300" dirty="0"/>
              <a:t>do roku 2030 sa priemerná teplota vzduchu vo vybraných regiónoch môže zvýšiť až o 2 °C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300" dirty="0"/>
              <a:t>nárast výskytu </a:t>
            </a:r>
            <a:r>
              <a:rPr lang="sk-SK" sz="1300" b="1" dirty="0"/>
              <a:t>extrémnych meteorologických javov </a:t>
            </a:r>
            <a:r>
              <a:rPr lang="sk-SK" sz="1300" dirty="0"/>
              <a:t>ako sú tropické búrky, uragány či cyklóny, dlhodobé suchá, lesné požiare...</a:t>
            </a:r>
          </a:p>
        </p:txBody>
      </p:sp>
      <p:pic>
        <p:nvPicPr>
          <p:cNvPr id="6" name="Obrázok 5" descr="Obrázok, na ktorom je text, logo&#10;&#10;Automaticky generovaný popis">
            <a:extLst>
              <a:ext uri="{FF2B5EF4-FFF2-40B4-BE49-F238E27FC236}">
                <a16:creationId xmlns:a16="http://schemas.microsoft.com/office/drawing/2014/main" id="{BC36280A-D719-3B21-34ED-AD003F0291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803010"/>
            <a:ext cx="6095999" cy="3054990"/>
          </a:xfrm>
          <a:prstGeom prst="rect">
            <a:avLst/>
          </a:prstGeom>
        </p:spPr>
      </p:pic>
      <p:pic>
        <p:nvPicPr>
          <p:cNvPr id="10" name="Obrázok 9" descr="Obrázok, na ktorom je text, snímka obrazovky, písmo, rad&#10;&#10;Automaticky generovaný popis">
            <a:extLst>
              <a:ext uri="{FF2B5EF4-FFF2-40B4-BE49-F238E27FC236}">
                <a16:creationId xmlns:a16="http://schemas.microsoft.com/office/drawing/2014/main" id="{39DD6F17-09B0-9B0E-F730-C37D96F32A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886" y="3429000"/>
            <a:ext cx="4875581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3567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Radiačná bilancia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968189"/>
            <a:ext cx="6412854" cy="56612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>
                <a:latin typeface="+mn-lt"/>
                <a:cs typeface="Times New Roman" panose="02020603050405020304" pitchFamily="18" charset="0"/>
              </a:rPr>
              <a:t>medzi </a:t>
            </a:r>
            <a:r>
              <a:rPr lang="sk-SK" sz="1400" b="1" dirty="0">
                <a:latin typeface="+mn-lt"/>
                <a:cs typeface="Times New Roman" panose="02020603050405020304" pitchFamily="18" charset="0"/>
              </a:rPr>
              <a:t>aktívnym povrchom a atmosférou</a:t>
            </a:r>
            <a:r>
              <a:rPr lang="sk-SK" sz="1400" dirty="0">
                <a:latin typeface="+mn-lt"/>
                <a:cs typeface="Times New Roman" panose="02020603050405020304" pitchFamily="18" charset="0"/>
              </a:rPr>
              <a:t> prebieha nepretržitá premena a výmena energie</a:t>
            </a:r>
            <a:r>
              <a:rPr lang="sk-SK" sz="1400" b="1" dirty="0">
                <a:latin typeface="+mn-lt"/>
                <a:cs typeface="Times New Roman" panose="02020603050405020304" pitchFamily="18" charset="0"/>
              </a:rPr>
              <a:t>: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>
                <a:latin typeface="+mn-lt"/>
                <a:cs typeface="Times New Roman" panose="02020603050405020304" pitchFamily="18" charset="0"/>
              </a:rPr>
              <a:t>turbulentným tokom </a:t>
            </a:r>
            <a:r>
              <a:rPr lang="sk-SK" sz="1200" b="1" dirty="0">
                <a:latin typeface="+mn-lt"/>
                <a:cs typeface="Times New Roman" panose="02020603050405020304" pitchFamily="18" charset="0"/>
              </a:rPr>
              <a:t>H</a:t>
            </a:r>
            <a:r>
              <a:rPr lang="sk-SK" sz="1200" dirty="0">
                <a:latin typeface="+mn-lt"/>
                <a:cs typeface="Times New Roman" panose="02020603050405020304" pitchFamily="18" charset="0"/>
              </a:rPr>
              <a:t> – z aktívneho povrchu a k nemu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>
                <a:latin typeface="+mn-lt"/>
                <a:cs typeface="Times New Roman" panose="02020603050405020304" pitchFamily="18" charset="0"/>
              </a:rPr>
              <a:t>latentným tokom tepla </a:t>
            </a:r>
            <a:r>
              <a:rPr lang="sk-SK" sz="1200" b="1" dirty="0">
                <a:latin typeface="+mn-lt"/>
                <a:cs typeface="Times New Roman" panose="02020603050405020304" pitchFamily="18" charset="0"/>
              </a:rPr>
              <a:t>LE </a:t>
            </a:r>
            <a:r>
              <a:rPr lang="sk-SK" sz="1200" dirty="0">
                <a:latin typeface="+mn-lt"/>
                <a:cs typeface="Times New Roman" panose="02020603050405020304" pitchFamily="18" charset="0"/>
              </a:rPr>
              <a:t>– charakter turbulencie </a:t>
            </a:r>
            <a:br>
              <a:rPr lang="sk-SK" sz="1200" dirty="0">
                <a:latin typeface="+mn-lt"/>
                <a:cs typeface="Times New Roman" panose="02020603050405020304" pitchFamily="18" charset="0"/>
              </a:rPr>
            </a:br>
            <a:r>
              <a:rPr lang="sk-SK" sz="1200" dirty="0">
                <a:latin typeface="+mn-lt"/>
                <a:cs typeface="Times New Roman" panose="02020603050405020304" pitchFamily="18" charset="0"/>
              </a:rPr>
              <a:t>(strata tepla pri vyparovaní a kondenzácii)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>
                <a:latin typeface="+mn-lt"/>
                <a:cs typeface="Times New Roman" panose="02020603050405020304" pitchFamily="18" charset="0"/>
              </a:rPr>
              <a:t>dlhovlnným vyžarovaním Zeme </a:t>
            </a:r>
            <a:r>
              <a:rPr lang="sk-SK" sz="1200" b="1" dirty="0">
                <a:latin typeface="+mn-lt"/>
                <a:cs typeface="Times New Roman" panose="02020603050405020304" pitchFamily="18" charset="0"/>
              </a:rPr>
              <a:t>E</a:t>
            </a:r>
            <a:r>
              <a:rPr lang="sk-SK" sz="1200" b="1" baseline="-25000" dirty="0">
                <a:latin typeface="+mn-lt"/>
                <a:cs typeface="Times New Roman" panose="02020603050405020304" pitchFamily="18" charset="0"/>
              </a:rPr>
              <a:t>Z</a:t>
            </a:r>
            <a:r>
              <a:rPr lang="sk-SK" sz="1200" b="1" dirty="0">
                <a:latin typeface="+mn-lt"/>
                <a:cs typeface="Times New Roman" panose="02020603050405020304" pitchFamily="18" charset="0"/>
              </a:rPr>
              <a:t> 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>
                <a:latin typeface="+mn-lt"/>
                <a:cs typeface="Times New Roman" panose="02020603050405020304" pitchFamily="18" charset="0"/>
              </a:rPr>
              <a:t>tokom tepla </a:t>
            </a:r>
            <a:r>
              <a:rPr lang="sk-SK" sz="1200" b="1" dirty="0">
                <a:latin typeface="+mn-lt"/>
                <a:cs typeface="Times New Roman" panose="02020603050405020304" pitchFamily="18" charset="0"/>
              </a:rPr>
              <a:t>G</a:t>
            </a:r>
            <a:r>
              <a:rPr lang="sk-SK" sz="1200" dirty="0">
                <a:latin typeface="+mn-lt"/>
                <a:cs typeface="Times New Roman" panose="02020603050405020304" pitchFamily="18" charset="0"/>
              </a:rPr>
              <a:t> do podložia aktívneho povrchu alebo z podložia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>
                <a:latin typeface="+mn-lt"/>
                <a:cs typeface="Times New Roman" panose="02020603050405020304" pitchFamily="18" charset="0"/>
              </a:rPr>
              <a:t>molekulárnym vedením </a:t>
            </a:r>
            <a:r>
              <a:rPr lang="sk-SK" sz="1200" b="1" dirty="0">
                <a:latin typeface="+mn-lt"/>
                <a:cs typeface="Times New Roman" panose="02020603050405020304" pitchFamily="18" charset="0"/>
              </a:rPr>
              <a:t>M </a:t>
            </a:r>
            <a:r>
              <a:rPr lang="sk-SK" sz="1200" dirty="0">
                <a:latin typeface="+mn-lt"/>
                <a:cs typeface="Times New Roman" panose="02020603050405020304" pitchFamily="18" charset="0"/>
              </a:rPr>
              <a:t>– zanedbateľné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>
                <a:latin typeface="+mn-lt"/>
                <a:cs typeface="Times New Roman" panose="02020603050405020304" pitchFamily="18" charset="0"/>
              </a:rPr>
              <a:t>súčet všetkých príjmov a strát na zemskom povrchu sa </a:t>
            </a:r>
            <a:r>
              <a:rPr lang="sk-SK" sz="1400" b="1" dirty="0">
                <a:latin typeface="+mn-lt"/>
                <a:cs typeface="Times New Roman" panose="02020603050405020304" pitchFamily="18" charset="0"/>
              </a:rPr>
              <a:t>rovná 0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>
                <a:latin typeface="+mn-lt"/>
                <a:cs typeface="Times New Roman" panose="02020603050405020304" pitchFamily="18" charset="0"/>
              </a:rPr>
              <a:t>rovnica tepelnej (energetickej) bilancie aktívneho povrchu: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200" dirty="0">
                <a:latin typeface="+mn-lt"/>
                <a:cs typeface="Times New Roman" panose="02020603050405020304" pitchFamily="18" charset="0"/>
              </a:rPr>
              <a:t>R</a:t>
            </a:r>
            <a:r>
              <a:rPr lang="sk-SK" sz="1200" baseline="-25000" dirty="0">
                <a:latin typeface="+mn-lt"/>
                <a:cs typeface="Times New Roman" panose="02020603050405020304" pitchFamily="18" charset="0"/>
              </a:rPr>
              <a:t>Z</a:t>
            </a:r>
            <a:r>
              <a:rPr lang="sk-SK" sz="1200" dirty="0">
                <a:latin typeface="+mn-lt"/>
                <a:cs typeface="Times New Roman" panose="02020603050405020304" pitchFamily="18" charset="0"/>
              </a:rPr>
              <a:t> = H </a:t>
            </a:r>
            <a:r>
              <a:rPr lang="en-GB" sz="1200" dirty="0">
                <a:latin typeface="+mn-lt"/>
                <a:cs typeface="Times New Roman" panose="02020603050405020304" pitchFamily="18" charset="0"/>
              </a:rPr>
              <a:t>+</a:t>
            </a:r>
            <a:r>
              <a:rPr lang="sk-SK" sz="1200" dirty="0">
                <a:latin typeface="+mn-lt"/>
                <a:cs typeface="Times New Roman" panose="02020603050405020304" pitchFamily="18" charset="0"/>
              </a:rPr>
              <a:t> LE</a:t>
            </a:r>
            <a:r>
              <a:rPr lang="en-GB" sz="1200" dirty="0">
                <a:latin typeface="+mn-lt"/>
                <a:cs typeface="Times New Roman" panose="02020603050405020304" pitchFamily="18" charset="0"/>
              </a:rPr>
              <a:t> +</a:t>
            </a:r>
            <a:r>
              <a:rPr lang="sk-SK" sz="1200" dirty="0">
                <a:latin typeface="+mn-lt"/>
                <a:cs typeface="Times New Roman" panose="02020603050405020304" pitchFamily="18" charset="0"/>
              </a:rPr>
              <a:t> G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>
                <a:latin typeface="+mn-lt"/>
                <a:cs typeface="Times New Roman" panose="02020603050405020304" pitchFamily="18" charset="0"/>
              </a:rPr>
              <a:t>charakter členov rovnice energetickej bilancie určuje </a:t>
            </a:r>
            <a:br>
              <a:rPr lang="sk-SK" sz="1400" dirty="0">
                <a:latin typeface="+mn-lt"/>
                <a:cs typeface="Times New Roman" panose="02020603050405020304" pitchFamily="18" charset="0"/>
              </a:rPr>
            </a:br>
            <a:r>
              <a:rPr lang="sk-SK" sz="1400" dirty="0">
                <a:latin typeface="+mn-lt"/>
                <a:cs typeface="Times New Roman" panose="02020603050405020304" pitchFamily="18" charset="0"/>
              </a:rPr>
              <a:t>typ počasia a dennú (ročnú) dobu</a:t>
            </a:r>
            <a:endParaRPr lang="sk-SK" sz="1400" dirty="0">
              <a:latin typeface="+mn-lt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459A6EB1-6548-5A3B-2089-DEF788C4A0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616054" y="3011909"/>
            <a:ext cx="5372746" cy="373760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" name="Obrázok 7">
            <a:extLst>
              <a:ext uri="{FF2B5EF4-FFF2-40B4-BE49-F238E27FC236}">
                <a16:creationId xmlns:a16="http://schemas.microsoft.com/office/drawing/2014/main" id="{6C78FE38-0483-B674-F2EE-5862015D55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8169" y="108488"/>
            <a:ext cx="3928516" cy="2776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57614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Radiačná bilancia atmosféry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968189"/>
            <a:ext cx="6499258" cy="56612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Súčet tokov žiarenia, ktoré atmosféra pohlcuje a vyžaruje tvorí radiačnú bilanciu atmosféry (</a:t>
            </a:r>
            <a:r>
              <a:rPr lang="sk-SK" sz="1400" b="1" dirty="0"/>
              <a:t>je záporná</a:t>
            </a:r>
            <a:r>
              <a:rPr lang="sk-SK" sz="1400" dirty="0"/>
              <a:t>):</a:t>
            </a:r>
          </a:p>
          <a:p>
            <a:pPr marL="457200" lvl="1" indent="0">
              <a:lnSpc>
                <a:spcPct val="150000"/>
              </a:lnSpc>
              <a:buClr>
                <a:schemeClr val="tx2">
                  <a:lumMod val="75000"/>
                </a:schemeClr>
              </a:buClr>
              <a:buNone/>
            </a:pPr>
            <a:r>
              <a:rPr lang="sk-SK" sz="1200" dirty="0"/>
              <a:t>	Ba = B</a:t>
            </a:r>
            <a:r>
              <a:rPr lang="sk-SK" sz="1200" baseline="-25000" dirty="0"/>
              <a:t>L</a:t>
            </a:r>
            <a:r>
              <a:rPr lang="sk-SK" sz="1200" dirty="0"/>
              <a:t> – </a:t>
            </a:r>
            <a:r>
              <a:rPr lang="sk-SK" sz="1200" dirty="0" err="1"/>
              <a:t>L</a:t>
            </a:r>
            <a:r>
              <a:rPr lang="sk-SK" sz="1200" baseline="-25000" dirty="0" err="1"/>
              <a:t>s</a:t>
            </a:r>
            <a:r>
              <a:rPr lang="sk-SK" sz="1200" dirty="0"/>
              <a:t> </a:t>
            </a:r>
            <a:r>
              <a:rPr lang="en-GB" sz="1200" dirty="0"/>
              <a:t>+ </a:t>
            </a:r>
            <a:r>
              <a:rPr lang="sk-SK" sz="1200" dirty="0"/>
              <a:t>Ga</a:t>
            </a:r>
          </a:p>
          <a:p>
            <a:pPr marL="457200" lvl="1" indent="0">
              <a:lnSpc>
                <a:spcPct val="150000"/>
              </a:lnSpc>
              <a:buClr>
                <a:schemeClr val="tx2">
                  <a:lumMod val="75000"/>
                </a:schemeClr>
              </a:buClr>
              <a:buNone/>
            </a:pPr>
            <a:r>
              <a:rPr lang="sk-SK" sz="1200" b="1" dirty="0"/>
              <a:t>Ba</a:t>
            </a:r>
            <a:r>
              <a:rPr lang="sk-SK" sz="1200" dirty="0"/>
              <a:t> – tepelná bilancia atmosféry</a:t>
            </a:r>
          </a:p>
          <a:p>
            <a:pPr marL="457200" lvl="1" indent="0">
              <a:lnSpc>
                <a:spcPct val="150000"/>
              </a:lnSpc>
              <a:buClr>
                <a:schemeClr val="tx2">
                  <a:lumMod val="75000"/>
                </a:schemeClr>
              </a:buClr>
              <a:buNone/>
            </a:pPr>
            <a:r>
              <a:rPr lang="sk-SK" sz="1200" b="1" dirty="0"/>
              <a:t>B</a:t>
            </a:r>
            <a:r>
              <a:rPr lang="sk-SK" sz="1200" b="1" baseline="-25000" dirty="0"/>
              <a:t>L</a:t>
            </a:r>
            <a:r>
              <a:rPr lang="sk-SK" sz="1200" dirty="0"/>
              <a:t> – bilancia dlhovlnného žiarenia zemského povrchu</a:t>
            </a:r>
          </a:p>
          <a:p>
            <a:pPr marL="457200" lvl="1" indent="0">
              <a:lnSpc>
                <a:spcPct val="150000"/>
              </a:lnSpc>
              <a:buClr>
                <a:schemeClr val="tx2">
                  <a:lumMod val="75000"/>
                </a:schemeClr>
              </a:buClr>
              <a:buNone/>
            </a:pPr>
            <a:r>
              <a:rPr lang="sk-SK" sz="1200" b="1" dirty="0"/>
              <a:t>L</a:t>
            </a:r>
            <a:r>
              <a:rPr lang="sk-SK" sz="1200" b="1" baseline="-25000" dirty="0"/>
              <a:t>S</a:t>
            </a:r>
            <a:r>
              <a:rPr lang="sk-SK" sz="1200" b="1" dirty="0"/>
              <a:t> </a:t>
            </a:r>
            <a:r>
              <a:rPr lang="sk-SK" sz="1200" dirty="0"/>
              <a:t>– tok dlhovlnného žiarenia do medziplanetárneho priestoru</a:t>
            </a:r>
          </a:p>
          <a:p>
            <a:pPr marL="457200" lvl="1" indent="0">
              <a:lnSpc>
                <a:spcPct val="150000"/>
              </a:lnSpc>
              <a:buClr>
                <a:schemeClr val="tx2">
                  <a:lumMod val="75000"/>
                </a:schemeClr>
              </a:buClr>
              <a:buNone/>
            </a:pPr>
            <a:r>
              <a:rPr lang="sk-SK" sz="1200" b="1" dirty="0"/>
              <a:t>Ga</a:t>
            </a:r>
            <a:r>
              <a:rPr lang="sk-SK" sz="1200" dirty="0"/>
              <a:t> – tok slnečného žiarenia pohltený atmosférou</a:t>
            </a: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3D17FD9D-0B99-2CA9-61C0-D542E08FF5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6"/>
          <a:stretch/>
        </p:blipFill>
        <p:spPr>
          <a:xfrm>
            <a:off x="7162800" y="-4505"/>
            <a:ext cx="4495635" cy="4034536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" name="Obrázok 5">
            <a:extLst>
              <a:ext uri="{FF2B5EF4-FFF2-40B4-BE49-F238E27FC236}">
                <a16:creationId xmlns:a16="http://schemas.microsoft.com/office/drawing/2014/main" id="{F795CAEF-349A-9356-2B7D-816883C6FA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353" y="3798794"/>
            <a:ext cx="5513826" cy="3059206"/>
          </a:xfrm>
          <a:prstGeom prst="rect">
            <a:avLst/>
          </a:prstGeom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BAAE2BE3-C6EB-742D-FF8E-644BD6FA79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06532" y="4023128"/>
            <a:ext cx="5894896" cy="283487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568508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Radiačná bilancia Zeme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968189"/>
            <a:ext cx="5848350" cy="56612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popisuje rovnováhu medzi množstvom energie, ktorú Zem prijíma zo Slnka, a energiou, ktorú vyžaruje späť do vesmíru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/>
              <a:t>určuje globálnu teplotu Zeme </a:t>
            </a:r>
            <a:r>
              <a:rPr lang="sk-SK" sz="1400" dirty="0"/>
              <a:t>a je kľúčová pre udržiavanie stabilnej klímy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dirty="0"/>
              <a:t>ak je </a:t>
            </a:r>
            <a:r>
              <a:rPr lang="sk-SK" sz="1400" b="1" dirty="0"/>
              <a:t>narušená</a:t>
            </a:r>
            <a:r>
              <a:rPr lang="sk-SK" sz="1400" dirty="0"/>
              <a:t>, môže dôjsť k zmenám v teplote a klíme Zeme, čo vedie k javom ako </a:t>
            </a:r>
            <a:r>
              <a:rPr lang="sk-SK" sz="1400" b="1" dirty="0"/>
              <a:t>globálne otepľovanie </a:t>
            </a:r>
            <a:r>
              <a:rPr lang="sk-SK" sz="1400" dirty="0"/>
              <a:t>alebo </a:t>
            </a:r>
            <a:r>
              <a:rPr lang="sk-SK" sz="1400" b="1" dirty="0"/>
              <a:t>ochladzovanie</a:t>
            </a:r>
            <a:endParaRPr lang="sk-SK" sz="1200" dirty="0"/>
          </a:p>
        </p:txBody>
      </p:sp>
      <p:pic>
        <p:nvPicPr>
          <p:cNvPr id="8" name="Obrázok 7" descr="Obrázok, na ktorom je text, snímka obrazovky, mapa&#10;&#10;Automaticky generovaný popis">
            <a:extLst>
              <a:ext uri="{FF2B5EF4-FFF2-40B4-BE49-F238E27FC236}">
                <a16:creationId xmlns:a16="http://schemas.microsoft.com/office/drawing/2014/main" id="{8BF1768E-7244-CAEF-AF91-1F652AE6F9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0850" y="0"/>
            <a:ext cx="4501116" cy="3225800"/>
          </a:xfrm>
          <a:prstGeom prst="rect">
            <a:avLst/>
          </a:prstGeom>
        </p:spPr>
      </p:pic>
      <p:pic>
        <p:nvPicPr>
          <p:cNvPr id="10" name="Obrázok 9" descr="Obrázok, na ktorom je text, mapa&#10;&#10;Automaticky generovaný popis">
            <a:extLst>
              <a:ext uri="{FF2B5EF4-FFF2-40B4-BE49-F238E27FC236}">
                <a16:creationId xmlns:a16="http://schemas.microsoft.com/office/drawing/2014/main" id="{A160D2A5-24E7-73DD-9B79-1B28E8A86D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650" y="3729037"/>
            <a:ext cx="4629150" cy="3128963"/>
          </a:xfrm>
          <a:prstGeom prst="rect">
            <a:avLst/>
          </a:prstGeom>
        </p:spPr>
      </p:pic>
      <p:pic>
        <p:nvPicPr>
          <p:cNvPr id="12" name="Obrázok 11" descr="Obrázok, na ktorom je text, diagram, mapa, písmo&#10;&#10;Automaticky generovaný popis">
            <a:extLst>
              <a:ext uri="{FF2B5EF4-FFF2-40B4-BE49-F238E27FC236}">
                <a16:creationId xmlns:a16="http://schemas.microsoft.com/office/drawing/2014/main" id="{EF28269A-163E-B515-316E-7A775584B5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525156"/>
            <a:ext cx="6096000" cy="3193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58495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Radiačná bilancia Zeme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968189"/>
            <a:ext cx="5848350" cy="56612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/>
              <a:t>vyrovnaná</a:t>
            </a:r>
            <a:r>
              <a:rPr lang="sk-SK" sz="1400" dirty="0"/>
              <a:t> radiačná bilancia – množstvo energie, ktoré Zem absorbuje, sa rovná množstvu energie, ktoré vyžaruje späť do vesmíru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/>
              <a:t>pozitívna </a:t>
            </a:r>
            <a:r>
              <a:rPr lang="sk-SK" sz="1400" dirty="0"/>
              <a:t>radiačná bilancia - ak je viac energie absorbovanej ako vyžiarenej = </a:t>
            </a:r>
            <a:r>
              <a:rPr lang="sk-SK" sz="1400" b="1" dirty="0"/>
              <a:t>otepľovanie</a:t>
            </a:r>
          </a:p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/>
              <a:t>negatívna </a:t>
            </a:r>
            <a:r>
              <a:rPr lang="sk-SK" sz="1400" dirty="0"/>
              <a:t>radiačná bilancia - ak Zem vyžaruje viac energie, ako absorbuje = </a:t>
            </a:r>
            <a:r>
              <a:rPr lang="sk-SK" sz="1400" b="1" dirty="0"/>
              <a:t>ochladzovanie</a:t>
            </a:r>
            <a:endParaRPr lang="sk-SK" sz="1200" b="1" dirty="0"/>
          </a:p>
        </p:txBody>
      </p:sp>
      <p:pic>
        <p:nvPicPr>
          <p:cNvPr id="10" name="Obrázok 9" descr="Obrázok, na ktorom je text, mapa&#10;&#10;Automaticky generovaný popis">
            <a:extLst>
              <a:ext uri="{FF2B5EF4-FFF2-40B4-BE49-F238E27FC236}">
                <a16:creationId xmlns:a16="http://schemas.microsoft.com/office/drawing/2014/main" id="{A160D2A5-24E7-73DD-9B79-1B28E8A86D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650" y="3729037"/>
            <a:ext cx="4629150" cy="3128963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6FA95F00-5BF0-5776-F57D-944F89A583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42330" y="819734"/>
            <a:ext cx="6049670" cy="290930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1166899-E923-0EE6-95BE-EA3C805F5A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6790" y="3884712"/>
            <a:ext cx="6000750" cy="2973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BlokTextu 5">
            <a:extLst>
              <a:ext uri="{FF2B5EF4-FFF2-40B4-BE49-F238E27FC236}">
                <a16:creationId xmlns:a16="http://schemas.microsoft.com/office/drawing/2014/main" id="{5D9095D8-D7E2-A853-0735-58C4B3C0659F}"/>
              </a:ext>
            </a:extLst>
          </p:cNvPr>
          <p:cNvSpPr txBox="1"/>
          <p:nvPr/>
        </p:nvSpPr>
        <p:spPr>
          <a:xfrm>
            <a:off x="6119165" y="549772"/>
            <a:ext cx="6096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sk-SK" sz="1100" dirty="0"/>
              <a:t>Radiačná bilancia Zeme podľa </a:t>
            </a:r>
            <a:r>
              <a:rPr lang="sk-SK" sz="1100" dirty="0" err="1"/>
              <a:t>Strahlera</a:t>
            </a:r>
            <a:endParaRPr lang="sk-SK" sz="1100" dirty="0"/>
          </a:p>
        </p:txBody>
      </p:sp>
    </p:spTree>
    <p:extLst>
      <p:ext uri="{BB962C8B-B14F-4D97-AF65-F5344CB8AC3E}">
        <p14:creationId xmlns:p14="http://schemas.microsoft.com/office/powerpoint/2010/main" val="141512285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Radiačná bilancia Zeme podľa </a:t>
            </a:r>
            <a:r>
              <a:rPr lang="sk-SK" sz="3200" b="1" dirty="0" err="1"/>
              <a:t>Eimerna</a:t>
            </a:r>
            <a:endParaRPr lang="sk-SK" sz="3200" b="1" dirty="0"/>
          </a:p>
        </p:txBody>
      </p:sp>
      <p:pic>
        <p:nvPicPr>
          <p:cNvPr id="9" name="Picture 5">
            <a:extLst>
              <a:ext uri="{FF2B5EF4-FFF2-40B4-BE49-F238E27FC236}">
                <a16:creationId xmlns:a16="http://schemas.microsoft.com/office/drawing/2014/main" id="{7E858457-F000-1AA3-E746-6D7AB9FDA0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48033" y="869621"/>
            <a:ext cx="8823489" cy="59129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318773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C6FE2-AA41-1F05-A3B5-AFAB64EE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3" y="230959"/>
            <a:ext cx="9997126" cy="739588"/>
          </a:xfrm>
        </p:spPr>
        <p:txBody>
          <a:bodyPr>
            <a:normAutofit/>
          </a:bodyPr>
          <a:lstStyle/>
          <a:p>
            <a:r>
              <a:rPr lang="sk-SK" sz="3200" b="1" dirty="0"/>
              <a:t>Radiačná bilancia Zeme</a:t>
            </a:r>
          </a:p>
        </p:txBody>
      </p:sp>
      <p:sp>
        <p:nvSpPr>
          <p:cNvPr id="7" name="Zástupný objekt pre obsah 2">
            <a:extLst>
              <a:ext uri="{FF2B5EF4-FFF2-40B4-BE49-F238E27FC236}">
                <a16:creationId xmlns:a16="http://schemas.microsoft.com/office/drawing/2014/main" id="{8D20E515-9831-7BB2-9AC9-EAEFA1D8A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650" y="970547"/>
            <a:ext cx="5848350" cy="56612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400" b="1" dirty="0"/>
              <a:t>ovplyvňujúce faktory: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050" dirty="0" err="1"/>
              <a:t>albedo</a:t>
            </a:r>
            <a:endParaRPr lang="sk-SK" sz="1050" dirty="0"/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050" dirty="0"/>
              <a:t>skleníkové plyny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050" dirty="0"/>
              <a:t>aerosóly</a:t>
            </a:r>
          </a:p>
          <a:p>
            <a:pPr lvl="1">
              <a:lnSpc>
                <a:spcPct val="150000"/>
              </a:lnSpc>
              <a:buClr>
                <a:schemeClr val="tx2">
                  <a:lumMod val="75000"/>
                </a:schemeClr>
              </a:buClr>
            </a:pPr>
            <a:r>
              <a:rPr lang="sk-SK" sz="1050" dirty="0"/>
              <a:t>solárny cyklus</a:t>
            </a:r>
            <a:endParaRPr lang="sk-SK" sz="800" dirty="0"/>
          </a:p>
        </p:txBody>
      </p:sp>
      <p:pic>
        <p:nvPicPr>
          <p:cNvPr id="15" name="Obrázok 14" descr="Obrázok, na ktorom je text, vývoj, diagram, rad&#10;&#10;Automaticky generovaný popis">
            <a:extLst>
              <a:ext uri="{FF2B5EF4-FFF2-40B4-BE49-F238E27FC236}">
                <a16:creationId xmlns:a16="http://schemas.microsoft.com/office/drawing/2014/main" id="{C34A6066-AD7B-0C80-0A20-8522E7293A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91"/>
          <a:stretch/>
        </p:blipFill>
        <p:spPr>
          <a:xfrm>
            <a:off x="5399746" y="1490881"/>
            <a:ext cx="3395834" cy="2158863"/>
          </a:xfrm>
          <a:prstGeom prst="rect">
            <a:avLst/>
          </a:prstGeom>
        </p:spPr>
      </p:pic>
      <p:pic>
        <p:nvPicPr>
          <p:cNvPr id="17" name="Obrázok 16" descr="Obrázok, na ktorom je text, snímka obrazovky, rad, vývoj&#10;&#10;Automaticky generovaný popis">
            <a:extLst>
              <a:ext uri="{FF2B5EF4-FFF2-40B4-BE49-F238E27FC236}">
                <a16:creationId xmlns:a16="http://schemas.microsoft.com/office/drawing/2014/main" id="{3742890A-4FAB-38EA-3619-C5A22BFB27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94760"/>
            <a:ext cx="6126480" cy="3063240"/>
          </a:xfrm>
          <a:prstGeom prst="rect">
            <a:avLst/>
          </a:prstGeom>
        </p:spPr>
      </p:pic>
      <p:pic>
        <p:nvPicPr>
          <p:cNvPr id="8" name="Obrázok 7" descr="Obrázok, na ktorom je text, snímka obrazovky, diagram, mapa&#10;&#10;Automaticky generovaný popis">
            <a:extLst>
              <a:ext uri="{FF2B5EF4-FFF2-40B4-BE49-F238E27FC236}">
                <a16:creationId xmlns:a16="http://schemas.microsoft.com/office/drawing/2014/main" id="{180AD3CA-0C55-142E-C0CB-802124E3609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9654" y="1490881"/>
            <a:ext cx="2581992" cy="2017182"/>
          </a:xfrm>
          <a:prstGeom prst="rect">
            <a:avLst/>
          </a:prstGeom>
        </p:spPr>
      </p:pic>
      <p:pic>
        <p:nvPicPr>
          <p:cNvPr id="20" name="Link between Sea-Ice Fraction and Absorbed Solar Radiation over the Arctic Ocean">
            <a:hlinkClick r:id="" action="ppaction://media"/>
            <a:extLst>
              <a:ext uri="{FF2B5EF4-FFF2-40B4-BE49-F238E27FC236}">
                <a16:creationId xmlns:a16="http://schemas.microsoft.com/office/drawing/2014/main" id="{E5DE505D-E3EB-B470-B53F-B50BF8BAC0F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418580" y="3794760"/>
            <a:ext cx="5445760" cy="3063240"/>
          </a:xfrm>
          <a:prstGeom prst="rect">
            <a:avLst/>
          </a:prstGeom>
        </p:spPr>
      </p:pic>
      <p:pic>
        <p:nvPicPr>
          <p:cNvPr id="21" name="Obrázok 20" descr="Obrázok, na ktorom je text, vývoj, diagram, rad&#10;&#10;Automaticky generovaný popis">
            <a:extLst>
              <a:ext uri="{FF2B5EF4-FFF2-40B4-BE49-F238E27FC236}">
                <a16:creationId xmlns:a16="http://schemas.microsoft.com/office/drawing/2014/main" id="{217EE3B0-6ADE-E9CE-CD1C-DE16262A43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9809"/>
          <a:stretch/>
        </p:blipFill>
        <p:spPr>
          <a:xfrm>
            <a:off x="8795580" y="1477247"/>
            <a:ext cx="3396420" cy="2175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181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87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ón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Ió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ó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11009</TotalTime>
  <Words>3395</Words>
  <Application>Microsoft Office PowerPoint</Application>
  <PresentationFormat>Širokouhlá</PresentationFormat>
  <Paragraphs>275</Paragraphs>
  <Slides>37</Slides>
  <Notes>0</Notes>
  <HiddenSlides>0</HiddenSlides>
  <MMClips>6</MMClips>
  <ScaleCrop>false</ScaleCrop>
  <HeadingPairs>
    <vt:vector size="6" baseType="variant">
      <vt:variant>
        <vt:lpstr>Použité písma</vt:lpstr>
      </vt:variant>
      <vt:variant>
        <vt:i4>3</vt:i4>
      </vt:variant>
      <vt:variant>
        <vt:lpstr>Motív</vt:lpstr>
      </vt:variant>
      <vt:variant>
        <vt:i4>1</vt:i4>
      </vt:variant>
      <vt:variant>
        <vt:lpstr>Nadpisy snímok</vt:lpstr>
      </vt:variant>
      <vt:variant>
        <vt:i4>37</vt:i4>
      </vt:variant>
    </vt:vector>
  </HeadingPairs>
  <TitlesOfParts>
    <vt:vector size="41" baseType="lpstr">
      <vt:lpstr>Calibri</vt:lpstr>
      <vt:lpstr>Century Gothic</vt:lpstr>
      <vt:lpstr>Wingdings 3</vt:lpstr>
      <vt:lpstr>Ión</vt:lpstr>
      <vt:lpstr>Atmosféra,  slnečné žiarenie  a radiačná bilancia</vt:lpstr>
      <vt:lpstr>Atmosféra</vt:lpstr>
      <vt:lpstr>Vývoj atmosféry</vt:lpstr>
      <vt:lpstr>Atmosféra</vt:lpstr>
      <vt:lpstr>Ozón</vt:lpstr>
      <vt:lpstr>Atmosféra</vt:lpstr>
      <vt:lpstr>Vertikálne členenie atmosféry</vt:lpstr>
      <vt:lpstr>Vertikálne členenie atmosféry</vt:lpstr>
      <vt:lpstr>Vertikálne členenie atmosféry</vt:lpstr>
      <vt:lpstr>Vertikálne členenie atmosféry</vt:lpstr>
      <vt:lpstr>Vertikálne členenie atmosféry</vt:lpstr>
      <vt:lpstr>Vertikálne členenie atmosféry</vt:lpstr>
      <vt:lpstr>Vertikálne členenie atmosféry</vt:lpstr>
      <vt:lpstr>Vertikálne členenie atmosféry</vt:lpstr>
      <vt:lpstr>Vertikálne členenie atmosféry</vt:lpstr>
      <vt:lpstr>Vertikálne členenie atmosféry</vt:lpstr>
      <vt:lpstr>Slnečné žiarenie </vt:lpstr>
      <vt:lpstr>Slnečné žiarenie </vt:lpstr>
      <vt:lpstr>Slnečné žiarenie</vt:lpstr>
      <vt:lpstr>Slnečné žiarenie</vt:lpstr>
      <vt:lpstr>Slnečné žiarenie</vt:lpstr>
      <vt:lpstr>Slnečné žiarenie </vt:lpstr>
      <vt:lpstr>Slnečné žiarenie - Prechod atmosférou</vt:lpstr>
      <vt:lpstr>Slnečné žiarenie - Prechod atmosférou</vt:lpstr>
      <vt:lpstr>Slnečné žiarenie - Prechod atmosférou</vt:lpstr>
      <vt:lpstr>Žiarenie atmosféry a Zeme</vt:lpstr>
      <vt:lpstr>Skleníkový efekt</vt:lpstr>
      <vt:lpstr>Skleníkový efekt</vt:lpstr>
      <vt:lpstr>Skleníkový efekt</vt:lpstr>
      <vt:lpstr>Skleníkový efekt</vt:lpstr>
      <vt:lpstr>Skleníkový efekt</vt:lpstr>
      <vt:lpstr>Radiačná bilancia</vt:lpstr>
      <vt:lpstr>Radiačná bilancia atmosféry</vt:lpstr>
      <vt:lpstr>Radiačná bilancia Zeme</vt:lpstr>
      <vt:lpstr>Radiačná bilancia Zeme</vt:lpstr>
      <vt:lpstr>Radiačná bilancia Zeme podľa Eimerna</vt:lpstr>
      <vt:lpstr>Radiačná bilancia Zeme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Geografia atmosféry  a hydrosféry</dc:title>
  <dc:creator>Jozef Šupinský</dc:creator>
  <cp:lastModifiedBy>Tomáš Fedor</cp:lastModifiedBy>
  <cp:revision>84</cp:revision>
  <dcterms:created xsi:type="dcterms:W3CDTF">2022-09-18T09:08:28Z</dcterms:created>
  <dcterms:modified xsi:type="dcterms:W3CDTF">2026-09-29T04:04:12Z</dcterms:modified>
</cp:coreProperties>
</file>