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72" r:id="rId9"/>
    <p:sldId id="273" r:id="rId10"/>
    <p:sldId id="275" r:id="rId11"/>
    <p:sldId id="302" r:id="rId12"/>
    <p:sldId id="276" r:id="rId13"/>
    <p:sldId id="277" r:id="rId14"/>
    <p:sldId id="278" r:id="rId15"/>
    <p:sldId id="262" r:id="rId16"/>
    <p:sldId id="294" r:id="rId17"/>
    <p:sldId id="295" r:id="rId18"/>
    <p:sldId id="296" r:id="rId19"/>
    <p:sldId id="297" r:id="rId20"/>
    <p:sldId id="303" r:id="rId21"/>
    <p:sldId id="265" r:id="rId22"/>
    <p:sldId id="266" r:id="rId23"/>
    <p:sldId id="267" r:id="rId24"/>
    <p:sldId id="268" r:id="rId25"/>
    <p:sldId id="269" r:id="rId26"/>
    <p:sldId id="270" r:id="rId27"/>
    <p:sldId id="281" r:id="rId28"/>
    <p:sldId id="299" r:id="rId29"/>
    <p:sldId id="304" r:id="rId30"/>
    <p:sldId id="274" r:id="rId31"/>
    <p:sldId id="305" r:id="rId32"/>
    <p:sldId id="280" r:id="rId33"/>
    <p:sldId id="306" r:id="rId34"/>
    <p:sldId id="293" r:id="rId35"/>
    <p:sldId id="300" r:id="rId36"/>
    <p:sldId id="282" r:id="rId37"/>
    <p:sldId id="283" r:id="rId38"/>
    <p:sldId id="288" r:id="rId39"/>
    <p:sldId id="284" r:id="rId40"/>
    <p:sldId id="309" r:id="rId41"/>
    <p:sldId id="285" r:id="rId42"/>
    <p:sldId id="286" r:id="rId43"/>
    <p:sldId id="287" r:id="rId44"/>
    <p:sldId id="289" r:id="rId45"/>
    <p:sldId id="290" r:id="rId46"/>
    <p:sldId id="308" r:id="rId47"/>
    <p:sldId id="291" r:id="rId48"/>
    <p:sldId id="292" r:id="rId49"/>
    <p:sldId id="310" r:id="rId50"/>
    <p:sldId id="311" r:id="rId51"/>
    <p:sldId id="314" r:id="rId52"/>
    <p:sldId id="312" r:id="rId53"/>
    <p:sldId id="313" r:id="rId54"/>
    <p:sldId id="315" r:id="rId55"/>
    <p:sldId id="316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vetlý štý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48" y="58"/>
      </p:cViewPr>
      <p:guideLst>
        <p:guide orient="horz" pos="12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873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84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275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132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88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681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888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52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785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247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3354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1109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0514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9457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8196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7452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5399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40142C4-5240-4E93-8775-A104028A75FC}" type="datetimeFigureOut">
              <a:rPr lang="sk-SK" smtClean="0"/>
              <a:t>22. 9. 2026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6097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hyperlink" Target="https://public.wmo.int/en/programm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A81905-F480-46A4-BC10-215D24EA1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5BEB97A-F669-D357-E728-A0692B908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9226" y="1412099"/>
            <a:ext cx="5565800" cy="33295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k-SK" sz="61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Geografia atmosféry </a:t>
            </a:r>
            <a:br>
              <a:rPr lang="sk-SK" sz="61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61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hydrosféry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36FD4D9D-3784-41E8-8405-A42B72F5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09811DF6-66E4-43D5-B564-315179653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81964" cy="6858000"/>
          </a:xfrm>
          <a:custGeom>
            <a:avLst/>
            <a:gdLst>
              <a:gd name="connsiteX0" fmla="*/ 3137249 w 4481964"/>
              <a:gd name="connsiteY0" fmla="*/ 0 h 6858000"/>
              <a:gd name="connsiteX1" fmla="*/ 4480787 w 4481964"/>
              <a:gd name="connsiteY1" fmla="*/ 0 h 6858000"/>
              <a:gd name="connsiteX2" fmla="*/ 4455742 w 4481964"/>
              <a:gd name="connsiteY2" fmla="*/ 155676 h 6858000"/>
              <a:gd name="connsiteX3" fmla="*/ 4431873 w 4481964"/>
              <a:gd name="connsiteY3" fmla="*/ 310667 h 6858000"/>
              <a:gd name="connsiteX4" fmla="*/ 4408509 w 4481964"/>
              <a:gd name="connsiteY4" fmla="*/ 466344 h 6858000"/>
              <a:gd name="connsiteX5" fmla="*/ 4388506 w 4481964"/>
              <a:gd name="connsiteY5" fmla="*/ 622706 h 6858000"/>
              <a:gd name="connsiteX6" fmla="*/ 4368335 w 4481964"/>
              <a:gd name="connsiteY6" fmla="*/ 778383 h 6858000"/>
              <a:gd name="connsiteX7" fmla="*/ 4349509 w 4481964"/>
              <a:gd name="connsiteY7" fmla="*/ 934745 h 6858000"/>
              <a:gd name="connsiteX8" fmla="*/ 4333373 w 4481964"/>
              <a:gd name="connsiteY8" fmla="*/ 1089050 h 6858000"/>
              <a:gd name="connsiteX9" fmla="*/ 4318077 w 4481964"/>
              <a:gd name="connsiteY9" fmla="*/ 1245413 h 6858000"/>
              <a:gd name="connsiteX10" fmla="*/ 4304125 w 4481964"/>
              <a:gd name="connsiteY10" fmla="*/ 1401089 h 6858000"/>
              <a:gd name="connsiteX11" fmla="*/ 4292023 w 4481964"/>
              <a:gd name="connsiteY11" fmla="*/ 1554023 h 6858000"/>
              <a:gd name="connsiteX12" fmla="*/ 4279920 w 4481964"/>
              <a:gd name="connsiteY12" fmla="*/ 1709013 h 6858000"/>
              <a:gd name="connsiteX13" fmla="*/ 4269835 w 4481964"/>
              <a:gd name="connsiteY13" fmla="*/ 1861947 h 6858000"/>
              <a:gd name="connsiteX14" fmla="*/ 4261935 w 4481964"/>
              <a:gd name="connsiteY14" fmla="*/ 2014880 h 6858000"/>
              <a:gd name="connsiteX15" fmla="*/ 4253698 w 4481964"/>
              <a:gd name="connsiteY15" fmla="*/ 2167128 h 6858000"/>
              <a:gd name="connsiteX16" fmla="*/ 4246807 w 4481964"/>
              <a:gd name="connsiteY16" fmla="*/ 2318004 h 6858000"/>
              <a:gd name="connsiteX17" fmla="*/ 4241932 w 4481964"/>
              <a:gd name="connsiteY17" fmla="*/ 2467508 h 6858000"/>
              <a:gd name="connsiteX18" fmla="*/ 4237730 w 4481964"/>
              <a:gd name="connsiteY18" fmla="*/ 2617013 h 6858000"/>
              <a:gd name="connsiteX19" fmla="*/ 4233696 w 4481964"/>
              <a:gd name="connsiteY19" fmla="*/ 2765145 h 6858000"/>
              <a:gd name="connsiteX20" fmla="*/ 4231847 w 4481964"/>
              <a:gd name="connsiteY20" fmla="*/ 2911221 h 6858000"/>
              <a:gd name="connsiteX21" fmla="*/ 4229830 w 4481964"/>
              <a:gd name="connsiteY21" fmla="*/ 3057296 h 6858000"/>
              <a:gd name="connsiteX22" fmla="*/ 4228821 w 4481964"/>
              <a:gd name="connsiteY22" fmla="*/ 3201314 h 6858000"/>
              <a:gd name="connsiteX23" fmla="*/ 4229830 w 4481964"/>
              <a:gd name="connsiteY23" fmla="*/ 3343960 h 6858000"/>
              <a:gd name="connsiteX24" fmla="*/ 4229830 w 4481964"/>
              <a:gd name="connsiteY24" fmla="*/ 3485235 h 6858000"/>
              <a:gd name="connsiteX25" fmla="*/ 4231847 w 4481964"/>
              <a:gd name="connsiteY25" fmla="*/ 3625138 h 6858000"/>
              <a:gd name="connsiteX26" fmla="*/ 4234872 w 4481964"/>
              <a:gd name="connsiteY26" fmla="*/ 3762298 h 6858000"/>
              <a:gd name="connsiteX27" fmla="*/ 4237730 w 4481964"/>
              <a:gd name="connsiteY27" fmla="*/ 3898087 h 6858000"/>
              <a:gd name="connsiteX28" fmla="*/ 4240924 w 4481964"/>
              <a:gd name="connsiteY28" fmla="*/ 4031132 h 6858000"/>
              <a:gd name="connsiteX29" fmla="*/ 4245798 w 4481964"/>
              <a:gd name="connsiteY29" fmla="*/ 4163491 h 6858000"/>
              <a:gd name="connsiteX30" fmla="*/ 4251009 w 4481964"/>
              <a:gd name="connsiteY30" fmla="*/ 4293793 h 6858000"/>
              <a:gd name="connsiteX31" fmla="*/ 4255715 w 4481964"/>
              <a:gd name="connsiteY31" fmla="*/ 4421352 h 6858000"/>
              <a:gd name="connsiteX32" fmla="*/ 4268995 w 4481964"/>
              <a:gd name="connsiteY32" fmla="*/ 4670298 h 6858000"/>
              <a:gd name="connsiteX33" fmla="*/ 4283114 w 4481964"/>
              <a:gd name="connsiteY33" fmla="*/ 4908956 h 6858000"/>
              <a:gd name="connsiteX34" fmla="*/ 4297906 w 4481964"/>
              <a:gd name="connsiteY34" fmla="*/ 5138013 h 6858000"/>
              <a:gd name="connsiteX35" fmla="*/ 4314211 w 4481964"/>
              <a:gd name="connsiteY35" fmla="*/ 5354726 h 6858000"/>
              <a:gd name="connsiteX36" fmla="*/ 4331188 w 4481964"/>
              <a:gd name="connsiteY36" fmla="*/ 5561838 h 6858000"/>
              <a:gd name="connsiteX37" fmla="*/ 4349509 w 4481964"/>
              <a:gd name="connsiteY37" fmla="*/ 5753862 h 6858000"/>
              <a:gd name="connsiteX38" fmla="*/ 4367495 w 4481964"/>
              <a:gd name="connsiteY38" fmla="*/ 5934227 h 6858000"/>
              <a:gd name="connsiteX39" fmla="*/ 4385480 w 4481964"/>
              <a:gd name="connsiteY39" fmla="*/ 6100191 h 6858000"/>
              <a:gd name="connsiteX40" fmla="*/ 4402457 w 4481964"/>
              <a:gd name="connsiteY40" fmla="*/ 6252438 h 6858000"/>
              <a:gd name="connsiteX41" fmla="*/ 4418594 w 4481964"/>
              <a:gd name="connsiteY41" fmla="*/ 6387541 h 6858000"/>
              <a:gd name="connsiteX42" fmla="*/ 4433890 w 4481964"/>
              <a:gd name="connsiteY42" fmla="*/ 6509613 h 6858000"/>
              <a:gd name="connsiteX43" fmla="*/ 4446665 w 4481964"/>
              <a:gd name="connsiteY43" fmla="*/ 6612483 h 6858000"/>
              <a:gd name="connsiteX44" fmla="*/ 4458767 w 4481964"/>
              <a:gd name="connsiteY44" fmla="*/ 6698894 h 6858000"/>
              <a:gd name="connsiteX45" fmla="*/ 4476081 w 4481964"/>
              <a:gd name="connsiteY45" fmla="*/ 6817538 h 6858000"/>
              <a:gd name="connsiteX46" fmla="*/ 4481964 w 4481964"/>
              <a:gd name="connsiteY46" fmla="*/ 6858000 h 6858000"/>
              <a:gd name="connsiteX47" fmla="*/ 3577807 w 4481964"/>
              <a:gd name="connsiteY47" fmla="*/ 6858000 h 6858000"/>
              <a:gd name="connsiteX48" fmla="*/ 3577807 w 4481964"/>
              <a:gd name="connsiteY48" fmla="*/ 6858000 h 6858000"/>
              <a:gd name="connsiteX49" fmla="*/ 0 w 4481964"/>
              <a:gd name="connsiteY49" fmla="*/ 6858000 h 6858000"/>
              <a:gd name="connsiteX50" fmla="*/ 0 w 4481964"/>
              <a:gd name="connsiteY50" fmla="*/ 0 h 6858000"/>
              <a:gd name="connsiteX51" fmla="*/ 3137249 w 448196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481964" h="6858000">
                <a:moveTo>
                  <a:pt x="3137249" y="0"/>
                </a:move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3577807" y="6858000"/>
                </a:lnTo>
                <a:lnTo>
                  <a:pt x="0" y="6858000"/>
                </a:lnTo>
                <a:lnTo>
                  <a:pt x="0" y="0"/>
                </a:lnTo>
                <a:lnTo>
                  <a:pt x="313724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817A52-B891-4228-A61E-0C0A5763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pic>
        <p:nvPicPr>
          <p:cNvPr id="6" name="Graphic 5" descr="Oblak">
            <a:extLst>
              <a:ext uri="{FF2B5EF4-FFF2-40B4-BE49-F238E27FC236}">
                <a16:creationId xmlns:a16="http://schemas.microsoft.com/office/drawing/2014/main" id="{F4F34C8A-EF19-D432-55F6-A5A3C42D73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240" y="2074882"/>
            <a:ext cx="2936836" cy="2936836"/>
          </a:xfrm>
          <a:prstGeom prst="rect">
            <a:avLst/>
          </a:prstGeom>
          <a:effectLst/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D0E2AA1F-BC88-CFDA-D2FD-1C20D187620C}"/>
              </a:ext>
            </a:extLst>
          </p:cNvPr>
          <p:cNvSpPr txBox="1"/>
          <p:nvPr/>
        </p:nvSpPr>
        <p:spPr>
          <a:xfrm>
            <a:off x="8062126" y="6153779"/>
            <a:ext cx="41298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chemeClr val="bg1">
                    <a:lumMod val="85000"/>
                  </a:schemeClr>
                </a:solidFill>
              </a:rPr>
              <a:t>Mgr. Tomáš Fedor PhD.</a:t>
            </a:r>
          </a:p>
        </p:txBody>
      </p:sp>
    </p:spTree>
    <p:extLst>
      <p:ext uri="{BB962C8B-B14F-4D97-AF65-F5344CB8AC3E}">
        <p14:creationId xmlns:p14="http://schemas.microsoft.com/office/powerpoint/2010/main" val="81424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sk-SK" sz="4800" b="1" dirty="0">
                <a:solidFill>
                  <a:srgbClr val="FFFFFF"/>
                </a:solidFill>
              </a:rPr>
              <a:t>Obsah predmetu</a:t>
            </a:r>
          </a:p>
        </p:txBody>
      </p:sp>
      <p:sp>
        <p:nvSpPr>
          <p:cNvPr id="30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sk-SK" dirty="0"/>
              <a:t>Týždenne 3P/1C – 6 kreditov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sk-SK" dirty="0"/>
              <a:t>6 Prednášok a cvičení z Atmosféry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sk-SK" dirty="0"/>
              <a:t>6 Prednášok a cvičení z Hydrosféry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sk-SK" dirty="0"/>
              <a:t>Vyučujúci: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k-SK" dirty="0"/>
              <a:t>Atmosféra  (Mgr. Fedor)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k-SK" dirty="0"/>
              <a:t> Hydrosféra  (Šupinský)</a:t>
            </a:r>
          </a:p>
          <a:p>
            <a:pPr marL="457200" lvl="1" indent="0">
              <a:buClr>
                <a:schemeClr val="accent1">
                  <a:lumMod val="75000"/>
                </a:schemeClr>
              </a:buClr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0757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Obsah predmetu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98774" cy="46672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 3" panose="05040102010807070707" pitchFamily="18" charset="2"/>
              <a:buChar char=""/>
            </a:pPr>
            <a:r>
              <a:rPr lang="sk-SK" sz="2400" dirty="0"/>
              <a:t>Prednášky z Atmosféry:</a:t>
            </a:r>
          </a:p>
          <a:p>
            <a:pPr algn="l">
              <a:buClr>
                <a:schemeClr val="tx2">
                  <a:lumMod val="75000"/>
                </a:schemeClr>
              </a:buClr>
              <a:buFont typeface="Wingdings 3" panose="05040102010807070707" pitchFamily="18" charset="2"/>
              <a:buChar char=""/>
            </a:pPr>
            <a:r>
              <a:rPr lang="sk-SK" sz="1500" b="1" i="0" u="none" strike="noStrike" baseline="0" dirty="0">
                <a:latin typeface="+mn-lt"/>
              </a:rPr>
              <a:t>1. Úvod do štúdia meteorológie a klimatológie </a:t>
            </a:r>
            <a:r>
              <a:rPr lang="sk-SK" sz="1500" b="0" i="0" u="none" strike="noStrike" baseline="0" dirty="0">
                <a:latin typeface="+mn-lt"/>
              </a:rPr>
              <a:t>(základné pojmy a definície, história meteorológie a klimatológie vo svete a na Slovensku, spôsoby získavania údajov o počasí a klíme)</a:t>
            </a:r>
          </a:p>
          <a:p>
            <a:pPr algn="l">
              <a:buClr>
                <a:schemeClr val="tx2">
                  <a:lumMod val="75000"/>
                </a:schemeClr>
              </a:buClr>
              <a:buFont typeface="Wingdings 3" panose="05040102010807070707" pitchFamily="18" charset="2"/>
              <a:buChar char=""/>
            </a:pPr>
            <a:r>
              <a:rPr lang="sk-SK" sz="1500" b="1" i="0" u="none" strike="noStrike" baseline="0" dirty="0">
                <a:latin typeface="+mn-lt"/>
              </a:rPr>
              <a:t>2. Atmosféra</a:t>
            </a:r>
            <a:r>
              <a:rPr lang="sk-SK" sz="1500" b="0" i="0" u="none" strike="noStrike" baseline="0" dirty="0">
                <a:latin typeface="+mn-lt"/>
              </a:rPr>
              <a:t> (zloženie a vertikálne členenie atmosféry, teplotná a radiačná bilancia)</a:t>
            </a:r>
          </a:p>
          <a:p>
            <a:pPr algn="l">
              <a:buClr>
                <a:schemeClr val="tx2">
                  <a:lumMod val="75000"/>
                </a:schemeClr>
              </a:buClr>
              <a:buFont typeface="Wingdings 3" panose="05040102010807070707" pitchFamily="18" charset="2"/>
              <a:buChar char=""/>
            </a:pPr>
            <a:r>
              <a:rPr lang="sk-SK" sz="1500" b="1" i="0" u="none" strike="noStrike" baseline="0" dirty="0">
                <a:latin typeface="+mn-lt"/>
              </a:rPr>
              <a:t>3. Meteorologické prvky </a:t>
            </a:r>
            <a:r>
              <a:rPr lang="sk-SK" sz="1500" b="0" i="0" u="none" strike="noStrike" baseline="0" dirty="0">
                <a:latin typeface="+mn-lt"/>
              </a:rPr>
              <a:t>(slnečné žiarenie, teplota vzduchu, voda v atmosfére – vlhkosť vzduchu, tlak vzduchu, prúdenie vzduchu – vietor)</a:t>
            </a:r>
          </a:p>
          <a:p>
            <a:pPr algn="l">
              <a:buClr>
                <a:schemeClr val="tx2">
                  <a:lumMod val="75000"/>
                </a:schemeClr>
              </a:buClr>
              <a:buFont typeface="Wingdings 3" panose="05040102010807070707" pitchFamily="18" charset="2"/>
              <a:buChar char=""/>
            </a:pPr>
            <a:r>
              <a:rPr lang="sk-SK" sz="1500" b="1" i="0" u="none" strike="noStrike" baseline="0" dirty="0">
                <a:latin typeface="+mn-lt"/>
              </a:rPr>
              <a:t>4. Globálna cirkulácia atmosféry </a:t>
            </a:r>
            <a:r>
              <a:rPr lang="sk-SK" sz="1500" b="0" i="0" u="none" strike="noStrike" baseline="0" dirty="0">
                <a:latin typeface="+mn-lt"/>
              </a:rPr>
              <a:t>(tropická a </a:t>
            </a:r>
            <a:r>
              <a:rPr lang="sk-SK" sz="1500" b="0" i="0" u="none" strike="noStrike" baseline="0" dirty="0" err="1">
                <a:latin typeface="+mn-lt"/>
              </a:rPr>
              <a:t>mimotropická</a:t>
            </a:r>
            <a:r>
              <a:rPr lang="sk-SK" sz="1500" b="0" i="0" u="none" strike="noStrike" baseline="0" dirty="0">
                <a:latin typeface="+mn-lt"/>
              </a:rPr>
              <a:t> cirkulácia, vzduchové hmoty a atmosférické fronty)</a:t>
            </a:r>
          </a:p>
          <a:p>
            <a:pPr algn="l">
              <a:buClr>
                <a:schemeClr val="tx2">
                  <a:lumMod val="75000"/>
                </a:schemeClr>
              </a:buClr>
              <a:buFont typeface="Wingdings 3" panose="05040102010807070707" pitchFamily="18" charset="2"/>
              <a:buChar char=""/>
            </a:pPr>
            <a:r>
              <a:rPr lang="sk-SK" sz="1500" b="1" i="0" u="none" strike="noStrike" baseline="0" dirty="0">
                <a:latin typeface="+mn-lt"/>
              </a:rPr>
              <a:t>5. Globálna klíma </a:t>
            </a:r>
            <a:r>
              <a:rPr lang="sk-SK" sz="1500" b="0" i="0" u="none" strike="noStrike" baseline="0" dirty="0">
                <a:latin typeface="+mn-lt"/>
              </a:rPr>
              <a:t>(klimatický systém Zeme, klimatické klasifikácie vo svete a na Slovensku)</a:t>
            </a:r>
          </a:p>
          <a:p>
            <a:pPr algn="l">
              <a:buClr>
                <a:schemeClr val="tx2">
                  <a:lumMod val="75000"/>
                </a:schemeClr>
              </a:buClr>
              <a:buFont typeface="Wingdings 3" panose="05040102010807070707" pitchFamily="18" charset="2"/>
              <a:buChar char=""/>
            </a:pPr>
            <a:r>
              <a:rPr lang="sk-SK" sz="1500" b="1" i="0" u="none" strike="noStrike" baseline="0" dirty="0">
                <a:latin typeface="+mn-lt"/>
              </a:rPr>
              <a:t>6. Zmeny klímy </a:t>
            </a:r>
            <a:r>
              <a:rPr lang="sk-SK" sz="1500" b="0" i="0" u="none" strike="noStrike" baseline="0" dirty="0">
                <a:latin typeface="+mn-lt"/>
              </a:rPr>
              <a:t>(zmeny klímy v geologickej histórii Zeme, súčasná zmena klímy)</a:t>
            </a:r>
            <a:endParaRPr lang="sk-SK" sz="1500" dirty="0">
              <a:latin typeface="+mn-lt"/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C4214266-8C06-A984-0456-FFD86408991C}"/>
              </a:ext>
            </a:extLst>
          </p:cNvPr>
          <p:cNvSpPr txBox="1">
            <a:spLocks/>
          </p:cNvSpPr>
          <p:nvPr/>
        </p:nvSpPr>
        <p:spPr>
          <a:xfrm>
            <a:off x="6255026" y="1809956"/>
            <a:ext cx="509877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2000" dirty="0"/>
              <a:t>Cvičenia z Atmosféry: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1500" dirty="0"/>
              <a:t>1. – 2. Meteorologická sieť vybraného okresu SR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1500" dirty="0"/>
              <a:t>3. – 4. Tvorba </a:t>
            </a:r>
            <a:r>
              <a:rPr lang="sk-SK" sz="1500" dirty="0" err="1"/>
              <a:t>klimagramov</a:t>
            </a:r>
            <a:r>
              <a:rPr lang="sk-SK" sz="1500" dirty="0"/>
              <a:t> pre vybrané meteorologické stanice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1500" dirty="0"/>
              <a:t>5. – 6. Klimatické klasifikácie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95137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Obsah predmetu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098774" cy="496018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400" dirty="0"/>
              <a:t>Prednášky z Hydrosféry: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500" b="1" i="0" u="none" strike="noStrike" baseline="0" dirty="0">
                <a:latin typeface="+mn-lt"/>
              </a:rPr>
              <a:t>1. Úvod do štúdia hydrológie</a:t>
            </a:r>
            <a:r>
              <a:rPr lang="sk-SK" sz="1500" b="0" i="0" u="none" strike="noStrike" baseline="0" dirty="0">
                <a:latin typeface="+mn-lt"/>
              </a:rPr>
              <a:t>, vedné odbory hydrológie a </a:t>
            </a:r>
            <a:r>
              <a:rPr lang="sk-SK" sz="1500" b="0" i="0" u="none" strike="noStrike" baseline="0" dirty="0" err="1">
                <a:latin typeface="+mn-lt"/>
              </a:rPr>
              <a:t>hydrogeografie</a:t>
            </a:r>
            <a:r>
              <a:rPr lang="sk-SK" sz="1500" b="0" i="0" u="none" strike="noStrike" baseline="0" dirty="0">
                <a:latin typeface="+mn-lt"/>
              </a:rPr>
              <a:t>, organizácia hydrologickej služby. Zásoby vody na Zemi, základné delenie povrchových a podzemných vôd.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500" b="1" i="0" u="none" strike="noStrike" baseline="0" dirty="0">
                <a:latin typeface="+mn-lt"/>
              </a:rPr>
              <a:t>2. Vody</a:t>
            </a:r>
            <a:r>
              <a:rPr lang="sk-SK" sz="1500" b="0" i="0" u="none" strike="noStrike" baseline="0" dirty="0">
                <a:latin typeface="+mn-lt"/>
              </a:rPr>
              <a:t> povrchové, vodné toky, povodia, hydrografia Slovenska. Vodný režim riek, vodné stavy a prietoky, ich meranie a štatistické vyhodnotenie. </a:t>
            </a:r>
            <a:r>
              <a:rPr lang="sk-SK" sz="1500" b="0" i="0" u="none" strike="noStrike" baseline="0" dirty="0" err="1">
                <a:latin typeface="+mn-lt"/>
              </a:rPr>
              <a:t>Podpovrhová</a:t>
            </a:r>
            <a:r>
              <a:rPr lang="sk-SK" sz="1500" b="0" i="0" u="none" strike="noStrike" baseline="0" dirty="0">
                <a:latin typeface="+mn-lt"/>
              </a:rPr>
              <a:t> voda, jej zdroje, doplňovanie, vodný režim. Typy podpovrchovej vody, pramene. Minerálne vody, ich vznik a klasifikácia.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500" b="1" i="0" u="none" strike="noStrike" baseline="0" dirty="0">
                <a:latin typeface="+mn-lt"/>
              </a:rPr>
              <a:t>3. Limnológia</a:t>
            </a:r>
            <a:r>
              <a:rPr lang="sk-SK" sz="1500" b="0" i="0" u="none" strike="noStrike" baseline="0" dirty="0">
                <a:latin typeface="+mn-lt"/>
              </a:rPr>
              <a:t>, tepelná bilancia jazier, ich význam v krajine. Umelé vodné nádrže, ich význam a problémy.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500" b="1" i="0" u="none" strike="noStrike" baseline="0" dirty="0">
                <a:latin typeface="+mn-lt"/>
              </a:rPr>
              <a:t>4. Základy </a:t>
            </a:r>
            <a:r>
              <a:rPr lang="sk-SK" sz="1500" b="1" i="0" u="none" strike="noStrike" baseline="0" dirty="0" err="1">
                <a:latin typeface="+mn-lt"/>
              </a:rPr>
              <a:t>oceánografie</a:t>
            </a:r>
            <a:r>
              <a:rPr lang="sk-SK" sz="1500" b="0" i="0" u="none" strike="noStrike" baseline="0" dirty="0">
                <a:latin typeface="+mn-lt"/>
              </a:rPr>
              <a:t>, fyzikálne a </a:t>
            </a:r>
            <a:r>
              <a:rPr lang="sk-SK" sz="1500" b="0" i="0" u="none" strike="noStrike" baseline="0" dirty="0" err="1">
                <a:latin typeface="+mn-lt"/>
              </a:rPr>
              <a:t>chem</a:t>
            </a:r>
            <a:r>
              <a:rPr lang="sk-SK" sz="1500" b="0" i="0" u="none" strike="noStrike" baseline="0" dirty="0">
                <a:latin typeface="+mn-lt"/>
              </a:rPr>
              <a:t>. vlastnosti morskej vody. Pohyby morskej vody. Prúdy, vlnenie, slapové javy.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500" b="1" i="0" u="none" strike="noStrike" baseline="0" dirty="0">
                <a:latin typeface="+mn-lt"/>
              </a:rPr>
              <a:t>5. Reliéf morského dna</a:t>
            </a:r>
            <a:r>
              <a:rPr lang="sk-SK" sz="1500" b="0" i="0" u="none" strike="noStrike" baseline="0" dirty="0">
                <a:latin typeface="+mn-lt"/>
              </a:rPr>
              <a:t>, charakteristiky jednotlivých častí svetového oceánu.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500" b="1" i="0" u="none" strike="noStrike" baseline="0" dirty="0">
                <a:latin typeface="+mn-lt"/>
              </a:rPr>
              <a:t>6. Význam vodstva pre ľudskú spoločnosť</a:t>
            </a:r>
            <a:r>
              <a:rPr lang="sk-SK" sz="1500" b="0" i="0" u="none" strike="noStrike" baseline="0" dirty="0">
                <a:latin typeface="+mn-lt"/>
              </a:rPr>
              <a:t>. Hrozby a rizika.</a:t>
            </a:r>
            <a:endParaRPr lang="sk-SK" sz="1500" dirty="0">
              <a:latin typeface="+mn-lt"/>
            </a:endParaRP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7B14520E-E606-CDF4-FCD6-6085B56CE971}"/>
              </a:ext>
            </a:extLst>
          </p:cNvPr>
          <p:cNvSpPr txBox="1">
            <a:spLocks/>
          </p:cNvSpPr>
          <p:nvPr/>
        </p:nvSpPr>
        <p:spPr>
          <a:xfrm>
            <a:off x="6255026" y="1849712"/>
            <a:ext cx="5098774" cy="366496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3200" dirty="0"/>
              <a:t>Cvičenia z Hydrosféry: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2100" dirty="0"/>
              <a:t>1.-2. spracovanie základných parametrov malého povodia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2100" dirty="0"/>
              <a:t>3. výpočet odtokovej výšky, špecifického odtoku, koeficientu odtoku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2100" dirty="0"/>
              <a:t>4. </a:t>
            </a:r>
            <a:r>
              <a:rPr lang="sk-SK" sz="2100" dirty="0" err="1"/>
              <a:t>Chézyho</a:t>
            </a:r>
            <a:r>
              <a:rPr lang="sk-SK" sz="2100" dirty="0"/>
              <a:t> rovnica a jej použitie.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2100" dirty="0"/>
              <a:t>5. spracovanie základných štatistik na súbore dát z hydrologickej ročenky.</a:t>
            </a:r>
          </a:p>
          <a:p>
            <a:pPr marL="358775" indent="-358775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2100" dirty="0"/>
              <a:t>6. Metódy výpočtu priemernej hodnoty zrážok pre spracované povodie.</a:t>
            </a:r>
          </a:p>
        </p:txBody>
      </p:sp>
    </p:spTree>
    <p:extLst>
      <p:ext uri="{BB962C8B-B14F-4D97-AF65-F5344CB8AC3E}">
        <p14:creationId xmlns:p14="http://schemas.microsoft.com/office/powerpoint/2010/main" val="216055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Podmienky absolvovania predmetu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Cvičenia: odovzdané a schválené zadania s celkovou váhou 30 % </a:t>
            </a:r>
            <a:br>
              <a:rPr lang="sk-SK" dirty="0"/>
            </a:br>
            <a:r>
              <a:rPr lang="sk-SK" dirty="0"/>
              <a:t>(z toho 50 % atmosféra a 50% hydrosféra).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Prednášky: písomná skúška s úspešnosťou nad 50 % s váhou 70 % z celkového hodnotenia (každá časť predmetu s váhou 50 %).</a:t>
            </a:r>
          </a:p>
        </p:txBody>
      </p:sp>
    </p:spTree>
    <p:extLst>
      <p:ext uri="{BB962C8B-B14F-4D97-AF65-F5344CB8AC3E}">
        <p14:creationId xmlns:p14="http://schemas.microsoft.com/office/powerpoint/2010/main" val="159313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A0B882D-4FEF-4E28-9811-11D57386D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5BEB97A-F669-D357-E728-A0692B908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/>
          </a:bodyPr>
          <a:lstStyle/>
          <a:p>
            <a:pPr marL="990600" indent="-990600">
              <a:lnSpc>
                <a:spcPct val="90000"/>
              </a:lnSpc>
            </a:pPr>
            <a:r>
              <a:rPr lang="sk-SK" dirty="0"/>
              <a:t>1. </a:t>
            </a:r>
            <a:r>
              <a:rPr lang="pt-BR" dirty="0"/>
              <a:t>Úvod do štúdia meteorológie a klimatológie</a:t>
            </a:r>
            <a:endParaRPr lang="sk-SK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DA6D14-0849-4180-8DEF-F2F6BF123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753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26" y="273377"/>
            <a:ext cx="10119674" cy="694812"/>
          </a:xfrm>
        </p:spPr>
        <p:txBody>
          <a:bodyPr>
            <a:normAutofit/>
          </a:bodyPr>
          <a:lstStyle/>
          <a:p>
            <a:r>
              <a:rPr lang="sk-SK" sz="3200" b="1" dirty="0"/>
              <a:t>Meteorológia</a:t>
            </a:r>
            <a:endParaRPr lang="fr-FR" sz="3200" b="1" dirty="0"/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82489"/>
            <a:ext cx="6070601" cy="56612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z gréckeho „</a:t>
            </a:r>
            <a:r>
              <a:rPr lang="sk-SK" sz="1600" b="1" dirty="0" err="1"/>
              <a:t>meteoros</a:t>
            </a:r>
            <a:r>
              <a:rPr lang="sk-SK" sz="1600" dirty="0"/>
              <a:t>“ – vznášajúci sa vo výške, </a:t>
            </a:r>
            <a:br>
              <a:rPr lang="sk-SK" sz="1600" dirty="0"/>
            </a:br>
            <a:r>
              <a:rPr lang="sk-SK" sz="1600" dirty="0"/>
              <a:t>                     „</a:t>
            </a:r>
            <a:r>
              <a:rPr lang="sk-SK" sz="1600" dirty="0" err="1"/>
              <a:t>logos</a:t>
            </a:r>
            <a:r>
              <a:rPr lang="sk-SK" sz="1600" dirty="0"/>
              <a:t>“ – veda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veda o zemskej atmosfére, o jej zložení, vlastnostiach, procesoch a javoch prebiehajúcich v nej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využíva najmä fyzikálne poznatky a metódy, preto je často označovaná za </a:t>
            </a:r>
            <a:r>
              <a:rPr lang="sk-SK" sz="1600" b="1" dirty="0"/>
              <a:t>fyziku atmosféry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rieši otázky súvisiace s hydrológiou, geografiou, geofyzikou, chémiou, biológiou...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zaoberá sa: </a:t>
            </a:r>
            <a:r>
              <a:rPr lang="sk-SK" sz="1600" b="1" dirty="0"/>
              <a:t>zložením</a:t>
            </a:r>
            <a:r>
              <a:rPr lang="sk-SK" sz="1600" dirty="0"/>
              <a:t> a stavbou </a:t>
            </a:r>
            <a:r>
              <a:rPr lang="sk-SK" sz="1600" b="1" dirty="0"/>
              <a:t>atmosféry</a:t>
            </a:r>
            <a:r>
              <a:rPr lang="sk-SK" sz="1600" dirty="0"/>
              <a:t>, obehom tepla a tepelným režimom atmosféry, </a:t>
            </a:r>
            <a:r>
              <a:rPr lang="sk-SK" sz="1600" b="1" dirty="0"/>
              <a:t>obehom vody </a:t>
            </a:r>
            <a:r>
              <a:rPr lang="sk-SK" sz="1600" dirty="0"/>
              <a:t>vrátane interakcie so zemským povrchom, všeobecnou a lokálnou </a:t>
            </a:r>
            <a:r>
              <a:rPr lang="sk-SK" sz="1600" b="1" dirty="0"/>
              <a:t>cirkuláciou atmosféry</a:t>
            </a:r>
            <a:r>
              <a:rPr lang="sk-SK" sz="1600" dirty="0"/>
              <a:t>, elektrickým poľom atmosféry, optickými a akustickými javmi v atmosfére </a:t>
            </a:r>
          </a:p>
        </p:txBody>
      </p:sp>
      <p:pic>
        <p:nvPicPr>
          <p:cNvPr id="13" name="Obrázok 12" descr="Obrázok, na ktorom je mapa&#10;&#10;Automaticky generovaný popis">
            <a:extLst>
              <a:ext uri="{FF2B5EF4-FFF2-40B4-BE49-F238E27FC236}">
                <a16:creationId xmlns:a16="http://schemas.microsoft.com/office/drawing/2014/main" id="{C0B24A87-C684-8575-DB4E-CBAD3FA02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76" y="3702377"/>
            <a:ext cx="5052225" cy="2847521"/>
          </a:xfrm>
          <a:prstGeom prst="rect">
            <a:avLst/>
          </a:prstGeom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25A5334E-2459-893E-AB52-79BC7593A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76" y="186049"/>
            <a:ext cx="50522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61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Odvetvia meteorológie</a:t>
            </a:r>
            <a:endParaRPr lang="fr-FR" sz="3200" b="1" dirty="0"/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68189"/>
            <a:ext cx="6499258" cy="566121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Dynamická meteorológia </a:t>
            </a:r>
            <a:r>
              <a:rPr lang="sk-SK" sz="1400" dirty="0"/>
              <a:t>– formuluje a matematicky rieši vzťahy a rovnice popisujúce dynamiku a termodynamiku atmosféry, cieľom je objektívna fyzikálne podložená dynamická predpoveď počasia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Numerická meteorológia – </a:t>
            </a:r>
            <a:r>
              <a:rPr lang="sk-SK" sz="1400" dirty="0"/>
              <a:t>vývoj a operatívna prevádzka numerických predpovedných modelov, aplikovaná dynamická meteorológia.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Synoptická meteorológia </a:t>
            </a:r>
            <a:r>
              <a:rPr lang="sk-SK" sz="1400" dirty="0"/>
              <a:t>– analýza poveternostnej situácie a predpoveď počasia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Dištančné merania (</a:t>
            </a:r>
            <a:r>
              <a:rPr lang="sk-SK" sz="1400" b="1" dirty="0" err="1"/>
              <a:t>Remote</a:t>
            </a:r>
            <a:r>
              <a:rPr lang="sk-SK" sz="1400" b="1" dirty="0"/>
              <a:t> </a:t>
            </a:r>
            <a:r>
              <a:rPr lang="sk-SK" sz="1400" b="1" dirty="0" err="1"/>
              <a:t>sensing</a:t>
            </a:r>
            <a:r>
              <a:rPr lang="sk-SK" sz="1400" b="1" dirty="0"/>
              <a:t>) – </a:t>
            </a:r>
            <a:r>
              <a:rPr lang="sk-SK" sz="1400" dirty="0"/>
              <a:t>radarová a družicová meteorológia (diaľkový prieskum).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 err="1"/>
              <a:t>Aerológia</a:t>
            </a:r>
            <a:r>
              <a:rPr lang="sk-SK" sz="1400" dirty="0"/>
              <a:t> – zaoberá sa pozorovaním a výskumom vrstiev atmosféry, ktoré sú neprístupne z pozemných pozorovaní (vertikálne profily)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 err="1"/>
              <a:t>Fenológia</a:t>
            </a:r>
            <a:r>
              <a:rPr lang="sk-SK" sz="1400" dirty="0"/>
              <a:t> – nástup vegetačného obdobia, vývoj rastlín počas roka.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Aplikovaná meteorológia </a:t>
            </a:r>
            <a:r>
              <a:rPr lang="sk-SK" sz="1400" dirty="0"/>
              <a:t>– najdôležitejšie odvetvie meteorológie skladá sa z – biometeorológie, </a:t>
            </a:r>
            <a:r>
              <a:rPr lang="sk-SK" sz="1400" dirty="0" err="1"/>
              <a:t>agrometeorológie</a:t>
            </a:r>
            <a:r>
              <a:rPr lang="sk-SK" sz="1400" dirty="0"/>
              <a:t>, leteckej, námornej, tropickej, </a:t>
            </a:r>
            <a:r>
              <a:rPr lang="sk-SK" sz="1400" dirty="0" err="1"/>
              <a:t>lékarskej</a:t>
            </a:r>
            <a:r>
              <a:rPr lang="sk-SK" sz="1400" dirty="0"/>
              <a:t>, horskej, priemyslovej, športovej... </a:t>
            </a:r>
          </a:p>
        </p:txBody>
      </p:sp>
      <p:pic>
        <p:nvPicPr>
          <p:cNvPr id="4" name="Obrázok 3" descr="Obrázok, na ktorom je text, vizitka, snímka obrazovky&#10;&#10;Automaticky generovaný popis">
            <a:extLst>
              <a:ext uri="{FF2B5EF4-FFF2-40B4-BE49-F238E27FC236}">
                <a16:creationId xmlns:a16="http://schemas.microsoft.com/office/drawing/2014/main" id="{3E7E8AD3-0AA9-3053-32C6-85B6B7AC0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606" y="746671"/>
            <a:ext cx="4337983" cy="2418522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F7379D87-C637-867A-C7B3-E4C5F1C2CAB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606" y="3327400"/>
            <a:ext cx="4337983" cy="33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27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320511"/>
            <a:ext cx="10210801" cy="647678"/>
          </a:xfrm>
        </p:spPr>
        <p:txBody>
          <a:bodyPr>
            <a:normAutofit/>
          </a:bodyPr>
          <a:lstStyle/>
          <a:p>
            <a:r>
              <a:rPr lang="sk-SK" sz="3200" b="1" dirty="0"/>
              <a:t>Meteorológia</a:t>
            </a:r>
            <a:endParaRPr lang="fr-FR" sz="3200" b="1" dirty="0"/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82489"/>
            <a:ext cx="8942896" cy="56612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Podľa priestorového rozlíšenia sa delí na: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Synoptická (1000 km a viac)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 err="1"/>
              <a:t>Mezoškálová</a:t>
            </a:r>
            <a:endParaRPr lang="sk-SK" dirty="0"/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 err="1"/>
              <a:t>Meso</a:t>
            </a:r>
            <a:r>
              <a:rPr lang="sk-SK" dirty="0"/>
              <a:t>-</a:t>
            </a:r>
            <a:r>
              <a:rPr lang="el-GR" dirty="0"/>
              <a:t>α</a:t>
            </a:r>
            <a:r>
              <a:rPr lang="sk-SK" dirty="0"/>
              <a:t> (200-2000 km)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 err="1"/>
              <a:t>Meso</a:t>
            </a:r>
            <a:r>
              <a:rPr lang="sk-SK" dirty="0"/>
              <a:t>-</a:t>
            </a:r>
            <a:r>
              <a:rPr lang="el-GR" dirty="0"/>
              <a:t>β</a:t>
            </a:r>
            <a:r>
              <a:rPr lang="sk-SK" dirty="0"/>
              <a:t> (20 -200 km)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 err="1"/>
              <a:t>Meso</a:t>
            </a:r>
            <a:r>
              <a:rPr lang="sk-SK" dirty="0"/>
              <a:t>-</a:t>
            </a:r>
            <a:r>
              <a:rPr lang="el-GR" dirty="0"/>
              <a:t>γ</a:t>
            </a:r>
            <a:r>
              <a:rPr lang="sk-SK" dirty="0"/>
              <a:t> (2-20 km)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 err="1"/>
              <a:t>Mikroškálová</a:t>
            </a:r>
            <a:r>
              <a:rPr lang="sk-SK" dirty="0"/>
              <a:t> (&lt; 1 km)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b="1" dirty="0"/>
              <a:t>Počasie</a:t>
            </a:r>
            <a:r>
              <a:rPr lang="sk-SK" dirty="0"/>
              <a:t> – okamžitý stav atmosféry charakterizovaný </a:t>
            </a:r>
            <a:br>
              <a:rPr lang="sk-SK" dirty="0"/>
            </a:br>
            <a:r>
              <a:rPr lang="sk-SK" dirty="0"/>
              <a:t>súhrnom hodnôt meteorologických prvkov </a:t>
            </a:r>
            <a:br>
              <a:rPr lang="sk-SK" dirty="0"/>
            </a:br>
            <a:r>
              <a:rPr lang="sk-SK" dirty="0"/>
              <a:t>a atmosférických javov v určitom mieste a čase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b="1" dirty="0"/>
              <a:t>Poveternostná situácia </a:t>
            </a:r>
            <a:r>
              <a:rPr lang="sk-SK" dirty="0"/>
              <a:t>– niekoľkodenný podobný </a:t>
            </a:r>
            <a:br>
              <a:rPr lang="sk-SK" dirty="0"/>
            </a:br>
            <a:r>
              <a:rPr lang="sk-SK" dirty="0"/>
              <a:t>priebeh počasia (rozloženie vzduchových hmôt, </a:t>
            </a:r>
            <a:br>
              <a:rPr lang="sk-SK" dirty="0"/>
            </a:br>
            <a:r>
              <a:rPr lang="sk-SK" dirty="0" err="1"/>
              <a:t>atmosfericých</a:t>
            </a:r>
            <a:r>
              <a:rPr lang="sk-SK" dirty="0"/>
              <a:t> frontov...)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BFB52D21-3E27-C796-E644-2A17FBA24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675" y="320511"/>
            <a:ext cx="3314699" cy="2497073"/>
          </a:xfrm>
          <a:prstGeom prst="rect">
            <a:avLst/>
          </a:prstGeom>
        </p:spPr>
      </p:pic>
      <p:pic>
        <p:nvPicPr>
          <p:cNvPr id="6" name="Obrázok 5" descr="Obrázok, na ktorom je pozeranie, čierne&#10;&#10;Automaticky generovaný popis">
            <a:extLst>
              <a:ext uri="{FF2B5EF4-FFF2-40B4-BE49-F238E27FC236}">
                <a16:creationId xmlns:a16="http://schemas.microsoft.com/office/drawing/2014/main" id="{77F4D43E-14E3-AC74-E3A7-0E9EC86A4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176" y="3123292"/>
            <a:ext cx="3414197" cy="341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14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70933"/>
            <a:ext cx="10210801" cy="697256"/>
          </a:xfrm>
        </p:spPr>
        <p:txBody>
          <a:bodyPr>
            <a:normAutofit/>
          </a:bodyPr>
          <a:lstStyle/>
          <a:p>
            <a:r>
              <a:rPr lang="sk-SK" sz="3200" b="1" dirty="0"/>
              <a:t>Klimatológia</a:t>
            </a:r>
            <a:endParaRPr lang="fr-FR" sz="3200" b="1" dirty="0"/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82489"/>
            <a:ext cx="6205924" cy="550457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Z gréckeho „</a:t>
            </a:r>
            <a:r>
              <a:rPr lang="sk-SK" sz="2000" b="1" dirty="0" err="1"/>
              <a:t>klima</a:t>
            </a:r>
            <a:r>
              <a:rPr lang="sk-SK" sz="2000" dirty="0"/>
              <a:t>“ – sklon, </a:t>
            </a:r>
            <a:br>
              <a:rPr lang="sk-SK" sz="2000" dirty="0"/>
            </a:br>
            <a:r>
              <a:rPr lang="sk-SK" sz="2000" dirty="0"/>
              <a:t>                     „</a:t>
            </a:r>
            <a:r>
              <a:rPr lang="sk-SK" sz="2000" dirty="0" err="1"/>
              <a:t>logos</a:t>
            </a:r>
            <a:r>
              <a:rPr lang="sk-SK" sz="2000" dirty="0"/>
              <a:t>“ – veda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pojem </a:t>
            </a:r>
            <a:r>
              <a:rPr lang="sk-SK" sz="2000" b="1" dirty="0"/>
              <a:t>„</a:t>
            </a:r>
            <a:r>
              <a:rPr lang="sk-SK" sz="2000" b="1" dirty="0" err="1"/>
              <a:t>klima</a:t>
            </a:r>
            <a:r>
              <a:rPr lang="sk-SK" sz="2000" b="1" dirty="0"/>
              <a:t>“</a:t>
            </a:r>
            <a:r>
              <a:rPr lang="sk-SK" sz="2000" dirty="0"/>
              <a:t> zaviedol grécky astronóm </a:t>
            </a:r>
            <a:r>
              <a:rPr lang="sk-SK" sz="2000" dirty="0" err="1"/>
              <a:t>Hipparchos</a:t>
            </a:r>
            <a:r>
              <a:rPr lang="sk-SK" sz="2000" dirty="0"/>
              <a:t> (190-120 </a:t>
            </a:r>
            <a:r>
              <a:rPr lang="sk-SK" sz="2000" dirty="0" err="1"/>
              <a:t>p.l</a:t>
            </a:r>
            <a:r>
              <a:rPr lang="sk-SK" sz="2000" dirty="0"/>
              <a:t>.) a vyjadril tak závislosť klímy na sklone dopadajúcich slnečných lúčov.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veda na rozhraní medzi geofyzikálnymi a geografickými disciplínami </a:t>
            </a:r>
            <a:r>
              <a:rPr lang="sk-SK" dirty="0"/>
              <a:t>(</a:t>
            </a:r>
            <a:r>
              <a:rPr lang="sk-SK" dirty="0" err="1"/>
              <a:t>Klimageografia</a:t>
            </a:r>
            <a:r>
              <a:rPr lang="sk-SK" dirty="0"/>
              <a:t> – klíma </a:t>
            </a:r>
            <a:r>
              <a:rPr lang="sk-SK" dirty="0" err="1"/>
              <a:t>vs</a:t>
            </a:r>
            <a:r>
              <a:rPr lang="sk-SK" dirty="0"/>
              <a:t>. </a:t>
            </a:r>
            <a:r>
              <a:rPr lang="sk-SK" dirty="0" err="1"/>
              <a:t>Krajinna</a:t>
            </a:r>
            <a:r>
              <a:rPr lang="sk-SK" dirty="0"/>
              <a:t> sféra)</a:t>
            </a:r>
            <a:endParaRPr lang="sk-SK" sz="20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veda o </a:t>
            </a:r>
            <a:r>
              <a:rPr lang="sk-SK" sz="2000" b="1" dirty="0"/>
              <a:t>klimatických podmienkach Zeme</a:t>
            </a:r>
            <a:r>
              <a:rPr lang="sk-SK" sz="2000" dirty="0"/>
              <a:t>, o podmienkach a príčinách formovania a ako veda zaoberajúca sa o pôsobení klímy na človeka a naopak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Skúma parametre podnebia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Podnebie</a:t>
            </a:r>
            <a:r>
              <a:rPr lang="sk-SK" sz="2000" dirty="0"/>
              <a:t> predstavuje dlhodobý charakteristický režim počasia ovplyvnený energetickou bilanciou žiarenia, cirkuláciou atmosféry, charakterom aktívneho povrchu </a:t>
            </a:r>
            <a:br>
              <a:rPr lang="sk-SK" sz="2000" dirty="0"/>
            </a:br>
            <a:r>
              <a:rPr lang="sk-SK" sz="2000" dirty="0"/>
              <a:t>a človekom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CEDF3E2F-B61A-4DCB-FE12-DBA1B78DDC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9" b="11413"/>
          <a:stretch/>
        </p:blipFill>
        <p:spPr>
          <a:xfrm>
            <a:off x="6510723" y="1674284"/>
            <a:ext cx="5681277" cy="432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98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320511"/>
            <a:ext cx="10210801" cy="647678"/>
          </a:xfrm>
        </p:spPr>
        <p:txBody>
          <a:bodyPr>
            <a:normAutofit/>
          </a:bodyPr>
          <a:lstStyle/>
          <a:p>
            <a:r>
              <a:rPr lang="sk-SK" sz="3200" b="1" dirty="0"/>
              <a:t>Klimatológia</a:t>
            </a:r>
            <a:endParaRPr lang="fr-FR" sz="3200" b="1" dirty="0"/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2489"/>
            <a:ext cx="9385300" cy="56612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b="1" dirty="0" err="1"/>
              <a:t>Úplny</a:t>
            </a:r>
            <a:r>
              <a:rPr lang="sk-SK" b="1" dirty="0"/>
              <a:t> klimatický systém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/>
              <a:t>FG Sféra so subsystémami:</a:t>
            </a:r>
            <a:br>
              <a:rPr lang="sk-SK" dirty="0"/>
            </a:br>
            <a:r>
              <a:rPr lang="sk-SK" dirty="0"/>
              <a:t>- atmosféra </a:t>
            </a:r>
            <a:br>
              <a:rPr lang="sk-SK" dirty="0"/>
            </a:br>
            <a:r>
              <a:rPr lang="sk-SK" dirty="0"/>
              <a:t>- hydrosféra </a:t>
            </a:r>
            <a:br>
              <a:rPr lang="sk-SK" dirty="0"/>
            </a:br>
            <a:r>
              <a:rPr lang="sk-SK" dirty="0"/>
              <a:t>- </a:t>
            </a:r>
            <a:r>
              <a:rPr lang="sk-SK" dirty="0" err="1"/>
              <a:t>kryosféra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/>
              <a:t>- biosféra </a:t>
            </a:r>
            <a:br>
              <a:rPr lang="sk-SK" dirty="0"/>
            </a:br>
            <a:r>
              <a:rPr lang="sk-SK" dirty="0"/>
              <a:t>- povrch pevnín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b="1" dirty="0"/>
              <a:t>Aktívny povrch </a:t>
            </a:r>
            <a:br>
              <a:rPr lang="sk-SK" b="1" dirty="0"/>
            </a:br>
            <a:r>
              <a:rPr lang="sk-SK" dirty="0"/>
              <a:t>- prechodná plocha k atmosfére </a:t>
            </a:r>
            <a:br>
              <a:rPr lang="sk-SK" dirty="0"/>
            </a:br>
            <a:r>
              <a:rPr lang="sk-SK" dirty="0"/>
              <a:t>- významný </a:t>
            </a:r>
            <a:r>
              <a:rPr lang="sk-SK" dirty="0" err="1"/>
              <a:t>klimatotvorný</a:t>
            </a:r>
            <a:r>
              <a:rPr lang="sk-SK" dirty="0"/>
              <a:t> faktor </a:t>
            </a:r>
            <a:br>
              <a:rPr lang="sk-SK" dirty="0"/>
            </a:br>
            <a:r>
              <a:rPr lang="sk-SK" dirty="0"/>
              <a:t>- časť krajinnej sféry, na ktorej dochádza k odrazu krátkovlnného slnečného žiarenia - </a:t>
            </a:r>
            <a:r>
              <a:rPr lang="sk-SK" b="1" dirty="0"/>
              <a:t>premena žiarenia na tepelnú energiu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CFE66D2-AAF4-74C4-81C6-8961F6B67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82" y="581026"/>
            <a:ext cx="6979554" cy="473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48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82489"/>
            <a:ext cx="11463867" cy="550457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Úlohy klimatológie: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Štúdium vytvárania klímy na Zemi a popis je odlišností </a:t>
            </a:r>
            <a:br>
              <a:rPr lang="sk-SK" sz="2000" dirty="0"/>
            </a:br>
            <a:r>
              <a:rPr lang="sk-SK" sz="2000" dirty="0"/>
              <a:t>v regiónoch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Klasifikácia podnebia a vymedzenie klimatických oblastí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Štúdium kolísania a zmien klímy, prognózy klímy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20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Podľa rozlíšenia poznáme: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Makroklímu</a:t>
            </a:r>
            <a:r>
              <a:rPr lang="sk-SK" sz="2000" dirty="0"/>
              <a:t> – režim vplyvom interakcie atmosféry a aktívneho povrchu, </a:t>
            </a:r>
            <a:br>
              <a:rPr lang="sk-SK" sz="2000" dirty="0"/>
            </a:br>
            <a:r>
              <a:rPr lang="sk-SK" sz="2000" dirty="0"/>
              <a:t>                        víry až 28 a viac h (Kontinenty, Oceány, po </a:t>
            </a:r>
            <a:r>
              <a:rPr lang="sk-SK" sz="2000" dirty="0" err="1"/>
              <a:t>Tropopauzu</a:t>
            </a:r>
            <a:r>
              <a:rPr lang="sk-SK" sz="2000" dirty="0"/>
              <a:t> 10-15 km)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 err="1"/>
              <a:t>Mezoklímu</a:t>
            </a:r>
            <a:r>
              <a:rPr lang="sk-SK" sz="2000" dirty="0"/>
              <a:t> – režim meteorologických dejov, ktoré ovplyvňujú makroklímu s vplyvom miestnych klím, </a:t>
            </a:r>
            <a:br>
              <a:rPr lang="sk-SK" sz="2000" dirty="0"/>
            </a:br>
            <a:r>
              <a:rPr lang="sk-SK" sz="2000" dirty="0"/>
              <a:t>		          víry 0,3 -2,8 h (Doliny, Kotliny, vertikálne do 1,5 km)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Miestnu klímu </a:t>
            </a:r>
            <a:r>
              <a:rPr lang="sk-SK" sz="2000" dirty="0"/>
              <a:t>– režim meteorologických dejov vplyvom morfológie a prevládajúceho zloženia biotickej a abiotickej zložky 			     aktívneho povrchu, víry do 100 s, (rozhranie pole-les, výškovo 80 až 100 m)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Mikroklímu </a:t>
            </a:r>
            <a:r>
              <a:rPr lang="sk-SK" sz="2000" dirty="0"/>
              <a:t>– režim meteorologických javov </a:t>
            </a:r>
            <a:r>
              <a:rPr lang="sk-SK" sz="2000" dirty="0" err="1"/>
              <a:t>vpyvom</a:t>
            </a:r>
            <a:r>
              <a:rPr lang="sk-SK" sz="2000" dirty="0"/>
              <a:t> </a:t>
            </a:r>
            <a:r>
              <a:rPr lang="sk-SK" sz="2000" dirty="0" err="1"/>
              <a:t>klimaenergeticky</a:t>
            </a:r>
            <a:r>
              <a:rPr lang="sk-SK" sz="2000" dirty="0"/>
              <a:t> rovnorodého aktívneho povrchu, </a:t>
            </a:r>
            <a:br>
              <a:rPr lang="sk-SK" sz="2000" dirty="0"/>
            </a:br>
            <a:r>
              <a:rPr lang="sk-SK" sz="2000" dirty="0"/>
              <a:t>                       víry 1 – 10 s, (časť lesa, poľa, </a:t>
            </a:r>
            <a:r>
              <a:rPr lang="sk-SK" sz="2000" dirty="0" err="1"/>
              <a:t>kriačin</a:t>
            </a:r>
            <a:r>
              <a:rPr lang="sk-SK" sz="2000" dirty="0"/>
              <a:t>, vertikálne do 10 m) – v uzavretých </a:t>
            </a:r>
            <a:r>
              <a:rPr lang="sk-SK" sz="2000" dirty="0" err="1"/>
              <a:t>priesroroch</a:t>
            </a:r>
            <a:r>
              <a:rPr lang="sk-SK" sz="2000" dirty="0"/>
              <a:t> sa nazýva </a:t>
            </a:r>
            <a:r>
              <a:rPr lang="sk-SK" sz="2000" b="1" dirty="0" err="1"/>
              <a:t>kryptoklíma</a:t>
            </a:r>
            <a:endParaRPr lang="sk-SK" sz="2000" b="1" dirty="0"/>
          </a:p>
        </p:txBody>
      </p:sp>
      <p:pic>
        <p:nvPicPr>
          <p:cNvPr id="3" name="Obrázok 2" descr="Obrázok, na ktorom je mapa&#10;&#10;Automaticky generovaný popis">
            <a:extLst>
              <a:ext uri="{FF2B5EF4-FFF2-40B4-BE49-F238E27FC236}">
                <a16:creationId xmlns:a16="http://schemas.microsoft.com/office/drawing/2014/main" id="{C76CB21C-CEC2-7242-7F56-7B1EDE48A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39" y="15874"/>
            <a:ext cx="5571868" cy="3801981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FC90BF55-CC26-33A9-1A36-EF988FB5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70933"/>
            <a:ext cx="10210801" cy="697256"/>
          </a:xfrm>
        </p:spPr>
        <p:txBody>
          <a:bodyPr>
            <a:normAutofit/>
          </a:bodyPr>
          <a:lstStyle/>
          <a:p>
            <a:r>
              <a:rPr lang="sk-SK" sz="3200" b="1" dirty="0"/>
              <a:t>Klimatológia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62498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2489"/>
            <a:ext cx="7745692" cy="55045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Podľa objektu štúdia sa delí na: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Všeobecná</a:t>
            </a:r>
            <a:r>
              <a:rPr lang="sk-SK" sz="2000" dirty="0"/>
              <a:t> – zákonitosti vytvárania podnebia a klimatických zmien, vzťahy medzi </a:t>
            </a:r>
            <a:r>
              <a:rPr lang="sk-SK" sz="2000" dirty="0" err="1"/>
              <a:t>klimatotvornými</a:t>
            </a:r>
            <a:r>
              <a:rPr lang="sk-SK" sz="2000" dirty="0"/>
              <a:t> faktormi a javmi medzi klimatickými prvkami navzájom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Regionálna </a:t>
            </a:r>
            <a:r>
              <a:rPr lang="sk-SK" sz="2000" dirty="0"/>
              <a:t>– klimatické pomery územia rôznej veľkosti, zisťuje priestorovú diferenciáciu klimatických podmienok a uskutočňuje klimatickú regionalizáciu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Teoretická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Aplikovaná</a:t>
            </a:r>
            <a:r>
              <a:rPr lang="sk-SK" sz="2000" dirty="0"/>
              <a:t> – analyzuje a syntetizuje klimatologické údaje pre potreby praxe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CD7301E5-B4FA-E58A-048E-E94E35415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70933"/>
            <a:ext cx="10210801" cy="697256"/>
          </a:xfrm>
        </p:spPr>
        <p:txBody>
          <a:bodyPr>
            <a:normAutofit/>
          </a:bodyPr>
          <a:lstStyle/>
          <a:p>
            <a:r>
              <a:rPr lang="sk-SK" sz="3200" b="1" dirty="0"/>
              <a:t>Klimatológia</a:t>
            </a:r>
            <a:endParaRPr lang="fr-FR" sz="3200" b="1" dirty="0"/>
          </a:p>
        </p:txBody>
      </p:sp>
      <p:pic>
        <p:nvPicPr>
          <p:cNvPr id="3" name="Obrázok 2" descr="Obrázok, na ktorom je planéta, mapa, Zem, guľa&#10;&#10;Automaticky generovaný popis">
            <a:extLst>
              <a:ext uri="{FF2B5EF4-FFF2-40B4-BE49-F238E27FC236}">
                <a16:creationId xmlns:a16="http://schemas.microsoft.com/office/drawing/2014/main" id="{BDABE865-3756-013D-7652-264CA5C94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119" y="117586"/>
            <a:ext cx="3500779" cy="3885978"/>
          </a:xfrm>
          <a:prstGeom prst="rect">
            <a:avLst/>
          </a:prstGeom>
        </p:spPr>
      </p:pic>
      <p:pic>
        <p:nvPicPr>
          <p:cNvPr id="6" name="Obrázok 5" descr="Obrázok, na ktorom je pestrofarebnosť, jantár, planéta, kreativita&#10;&#10;Automaticky generovaný popis">
            <a:extLst>
              <a:ext uri="{FF2B5EF4-FFF2-40B4-BE49-F238E27FC236}">
                <a16:creationId xmlns:a16="http://schemas.microsoft.com/office/drawing/2014/main" id="{C53CC03E-A759-B501-A377-35D49B561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352" y="4313321"/>
            <a:ext cx="4245415" cy="238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05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82489"/>
            <a:ext cx="11887201" cy="550457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dirty="0"/>
              <a:t>Podľa metód štúdia sa delí na: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Klasická klimatológia </a:t>
            </a:r>
            <a:r>
              <a:rPr lang="sk-SK" sz="2000" dirty="0"/>
              <a:t>– študuje klimatické prvky v ich dennom, či ročnom chode podľa kalendárneho úseku. Ako najčastejšiu charakteristiku používa priemer, úhrn a početnosť, z ktorých stanovuje klimatologické normály. Poskytuje </a:t>
            </a:r>
            <a:r>
              <a:rPr lang="sk-SK" sz="2000" b="1" dirty="0"/>
              <a:t>základné informácie o podnebí </a:t>
            </a:r>
            <a:r>
              <a:rPr lang="sk-SK" sz="2000" dirty="0"/>
              <a:t>miesta.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Dynamická klimatológia </a:t>
            </a:r>
            <a:r>
              <a:rPr lang="sk-SK" sz="2000" dirty="0"/>
              <a:t>– pri spracovaní klimatologických charakteristík vychádza z rôzne dlhých období, počas ktorých sa na danom mieste vyskytovali určité cirkulačné alebo radiačné podmienky </a:t>
            </a:r>
            <a:br>
              <a:rPr lang="sk-SK" sz="2000" dirty="0"/>
            </a:br>
            <a:r>
              <a:rPr lang="sk-SK" sz="2000" dirty="0"/>
              <a:t>napr. synoptická situácia.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Synoptická klimatológia </a:t>
            </a:r>
            <a:r>
              <a:rPr lang="sk-SK" sz="2000" dirty="0"/>
              <a:t>– je časťou dynamickej klimatológie a rieši príčinné väzby medzi cirkulačnými typmi počasia a vytváraním podnebia. Využíva početnosť spracovania poveternostných situácií a ich prejavy.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dirty="0"/>
              <a:t>Komplexná klimatológia </a:t>
            </a:r>
            <a:r>
              <a:rPr lang="sk-SK" sz="2000" dirty="0"/>
              <a:t>– študuje klímu na základe stanovenia intervalov hodnôt skupiny vybraných meteorologických prvkov. Základnou jednotkou klimatologického spracovania sú </a:t>
            </a:r>
            <a:r>
              <a:rPr lang="sk-SK" sz="2000" b="1" dirty="0"/>
              <a:t>triedy a typy počasia </a:t>
            </a:r>
            <a:r>
              <a:rPr lang="sk-SK" sz="2000" dirty="0"/>
              <a:t>charakterizujúce počasie jednotlivých dní. </a:t>
            </a:r>
            <a:r>
              <a:rPr lang="sk-SK" sz="2000" b="1" dirty="0"/>
              <a:t>Podnebie</a:t>
            </a:r>
            <a:r>
              <a:rPr lang="sk-SK" sz="2000" dirty="0"/>
              <a:t> ako dlhodobý režim počasia je z komplexne klimatologického hľadiska charakterizované </a:t>
            </a:r>
            <a:r>
              <a:rPr lang="sk-SK" sz="2000" b="1" dirty="0"/>
              <a:t>na základe početnosti </a:t>
            </a:r>
            <a:r>
              <a:rPr lang="sk-SK" sz="2000" dirty="0"/>
              <a:t>výskytu jednotlivých </a:t>
            </a:r>
            <a:r>
              <a:rPr lang="sk-SK" sz="2000" b="1" dirty="0"/>
              <a:t>tried a typov </a:t>
            </a:r>
            <a:r>
              <a:rPr lang="sk-SK" sz="2000" dirty="0"/>
              <a:t>počasia. 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3C09E986-7802-9B5F-100D-D9B3039F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70933"/>
            <a:ext cx="10210801" cy="697256"/>
          </a:xfrm>
        </p:spPr>
        <p:txBody>
          <a:bodyPr>
            <a:normAutofit/>
          </a:bodyPr>
          <a:lstStyle/>
          <a:p>
            <a:r>
              <a:rPr lang="sk-SK" sz="3200" b="1" dirty="0"/>
              <a:t>Klimatológia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598967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DABEBD7A-4D24-F00D-0CDA-C4BC9E3CF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10210800" cy="675958"/>
          </a:xfrm>
        </p:spPr>
        <p:txBody>
          <a:bodyPr>
            <a:normAutofit/>
          </a:bodyPr>
          <a:lstStyle/>
          <a:p>
            <a:r>
              <a:rPr lang="sk-SK" sz="3200" b="1" dirty="0"/>
              <a:t>História Meteorológie</a:t>
            </a:r>
            <a:endParaRPr lang="fr-FR" sz="3200" b="1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2489"/>
            <a:ext cx="7077075" cy="566121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sz="1600" dirty="0"/>
              <a:t>Predantické meteorologické poznatky : keramika z Tell Halaf (4.tis. p.n.l.)</a:t>
            </a:r>
            <a:endParaRPr lang="sk-SK" sz="16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sz="1600" dirty="0"/>
              <a:t>staroveké civilizácie - Čína, India (čínske kroniky meranie dažďa)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Grécko (5.st. </a:t>
            </a:r>
            <a:r>
              <a:rPr lang="sk-SK" sz="1600" dirty="0" err="1"/>
              <a:t>p.n.l</a:t>
            </a:r>
            <a:r>
              <a:rPr lang="sk-SK" sz="1600" dirty="0"/>
              <a:t>.) – veža vetrov v Aténach - veterná </a:t>
            </a:r>
            <a:r>
              <a:rPr lang="sk-SK" sz="1600" dirty="0" err="1"/>
              <a:t>koruhva</a:t>
            </a:r>
            <a:br>
              <a:rPr lang="sk-SK" sz="1600" dirty="0"/>
            </a:br>
            <a:r>
              <a:rPr lang="sk-SK" sz="1600" b="1" dirty="0"/>
              <a:t>Aristoteles</a:t>
            </a:r>
            <a:r>
              <a:rPr lang="sk-SK" sz="1600" dirty="0"/>
              <a:t> (384-322) - 4 knihy </a:t>
            </a:r>
            <a:r>
              <a:rPr lang="sk-SK" sz="1600" b="1" dirty="0" err="1"/>
              <a:t>Metéórólogica</a:t>
            </a:r>
            <a:r>
              <a:rPr lang="sk-SK" sz="1600" dirty="0"/>
              <a:t> </a:t>
            </a:r>
            <a:br>
              <a:rPr lang="sk-SK" sz="1600" dirty="0"/>
            </a:br>
            <a:r>
              <a:rPr lang="sk-SK" sz="1600" b="1" dirty="0"/>
              <a:t>Hippokrates</a:t>
            </a:r>
            <a:r>
              <a:rPr lang="sk-SK" sz="1600" dirty="0"/>
              <a:t> (460-375), lekárska </a:t>
            </a:r>
            <a:r>
              <a:rPr lang="sk-SK" sz="1600" dirty="0" err="1"/>
              <a:t>bioklimatológia</a:t>
            </a:r>
            <a:r>
              <a:rPr lang="sk-SK" sz="1600" dirty="0"/>
              <a:t> </a:t>
            </a:r>
            <a:br>
              <a:rPr lang="sk-SK" sz="1600" dirty="0"/>
            </a:br>
            <a:r>
              <a:rPr lang="sk-SK" sz="1600" dirty="0"/>
              <a:t>spis: O vzduchu, vodách a miestach </a:t>
            </a:r>
            <a:r>
              <a:rPr lang="sk-SK" sz="1600" dirty="0" err="1"/>
              <a:t>Peripegmatá</a:t>
            </a:r>
            <a:endParaRPr lang="sk-SK" sz="16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Antické dedičstvo prevzali Arabi, cez nich do kresťanskej Európy (</a:t>
            </a:r>
            <a:r>
              <a:rPr lang="sk-SK" sz="1600" dirty="0" err="1"/>
              <a:t>Toledo</a:t>
            </a:r>
            <a:r>
              <a:rPr lang="sk-SK" sz="1600" dirty="0"/>
              <a:t>) </a:t>
            </a:r>
            <a:br>
              <a:rPr lang="sk-SK" sz="1600" dirty="0"/>
            </a:br>
            <a:r>
              <a:rPr lang="sk-SK" sz="1600" dirty="0" err="1"/>
              <a:t>Ibn</a:t>
            </a:r>
            <a:r>
              <a:rPr lang="sk-SK" sz="1600" dirty="0"/>
              <a:t> </a:t>
            </a:r>
            <a:r>
              <a:rPr lang="sk-SK" sz="1600" dirty="0" err="1"/>
              <a:t>al-Hajsam</a:t>
            </a:r>
            <a:r>
              <a:rPr lang="sk-SK" sz="1600" dirty="0"/>
              <a:t> - Súmrakové javy, halo</a:t>
            </a:r>
            <a:br>
              <a:rPr lang="sk-SK" sz="1600" dirty="0"/>
            </a:br>
            <a:r>
              <a:rPr lang="sk-SK" sz="1600" dirty="0" err="1"/>
              <a:t>Kamal</a:t>
            </a:r>
            <a:r>
              <a:rPr lang="sk-SK" sz="1600" dirty="0"/>
              <a:t> </a:t>
            </a:r>
            <a:r>
              <a:rPr lang="sk-SK" sz="1600" dirty="0" err="1"/>
              <a:t>al-Farisi</a:t>
            </a:r>
            <a:r>
              <a:rPr lang="sk-SK" sz="1600" dirty="0"/>
              <a:t> - podstata obehu vody na Zemi</a:t>
            </a:r>
            <a:br>
              <a:rPr lang="sk-SK" sz="1600" dirty="0"/>
            </a:br>
            <a:r>
              <a:rPr lang="sk-SK" sz="1600" dirty="0" err="1"/>
              <a:t>Gerhard</a:t>
            </a:r>
            <a:r>
              <a:rPr lang="sk-SK" sz="1600" dirty="0"/>
              <a:t> z </a:t>
            </a:r>
            <a:r>
              <a:rPr lang="sk-SK" sz="1600" dirty="0" err="1"/>
              <a:t>Cremony</a:t>
            </a:r>
            <a:r>
              <a:rPr lang="sk-SK" sz="1600" dirty="0"/>
              <a:t> preložil </a:t>
            </a:r>
            <a:r>
              <a:rPr lang="sk-SK" sz="1600" dirty="0" err="1"/>
              <a:t>Meteorologiky</a:t>
            </a:r>
            <a:r>
              <a:rPr lang="sk-SK" sz="1600" dirty="0"/>
              <a:t> z Arabčiny do latinčiny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b="1" dirty="0"/>
              <a:t>Stredovek</a:t>
            </a:r>
            <a:r>
              <a:rPr lang="sk-SK" sz="1600" dirty="0"/>
              <a:t> - rekonštrukcia starých dokumentov </a:t>
            </a:r>
            <a:br>
              <a:rPr lang="sk-SK" sz="1600" dirty="0"/>
            </a:br>
            <a:r>
              <a:rPr lang="sk-SK" sz="1600" dirty="0"/>
              <a:t>(mnohé sformulované do </a:t>
            </a:r>
            <a:r>
              <a:rPr lang="sk-SK" sz="1600" b="1" dirty="0"/>
              <a:t>pranostík</a:t>
            </a:r>
            <a:r>
              <a:rPr lang="sk-SK" sz="1600" dirty="0"/>
              <a:t>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Stredoveká európska meteorológia (stagnácia):  </a:t>
            </a:r>
            <a:br>
              <a:rPr lang="sk-SK" sz="1600" dirty="0"/>
            </a:br>
            <a:r>
              <a:rPr lang="sk-SK" sz="1600" dirty="0"/>
              <a:t>Scholastika, </a:t>
            </a:r>
            <a:r>
              <a:rPr lang="sk-SK" sz="1600" b="1" dirty="0"/>
              <a:t>kalendáre</a:t>
            </a:r>
            <a:r>
              <a:rPr lang="sk-SK" sz="1600" dirty="0"/>
              <a:t>, Albert </a:t>
            </a:r>
            <a:r>
              <a:rPr lang="sk-SK" sz="1600" dirty="0" err="1"/>
              <a:t>Magnus</a:t>
            </a:r>
            <a:r>
              <a:rPr lang="sk-SK" sz="1600" dirty="0"/>
              <a:t> - 1193-1280 4 meteorologické knihy Vincent z </a:t>
            </a:r>
            <a:r>
              <a:rPr lang="sk-SK" sz="1600" dirty="0" err="1"/>
              <a:t>Beauvais</a:t>
            </a:r>
            <a:r>
              <a:rPr lang="sk-SK" sz="1600" dirty="0"/>
              <a:t> – encyklopedista, preklady </a:t>
            </a:r>
          </a:p>
        </p:txBody>
      </p:sp>
      <p:pic>
        <p:nvPicPr>
          <p:cNvPr id="9" name="Obrázok 8" descr="Obrázok, na ktorom je obloha, vonkajšie, budova, kamenný&#10;&#10;Automaticky generovaný popis">
            <a:extLst>
              <a:ext uri="{FF2B5EF4-FFF2-40B4-BE49-F238E27FC236}">
                <a16:creationId xmlns:a16="http://schemas.microsoft.com/office/drawing/2014/main" id="{BF9C643A-77B5-9BAB-D0C3-0009759064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9" r="26286"/>
          <a:stretch/>
        </p:blipFill>
        <p:spPr>
          <a:xfrm>
            <a:off x="8505571" y="0"/>
            <a:ext cx="3307166" cy="3572687"/>
          </a:xfrm>
          <a:prstGeom prst="rect">
            <a:avLst/>
          </a:prstGeom>
        </p:spPr>
      </p:pic>
      <p:pic>
        <p:nvPicPr>
          <p:cNvPr id="4" name="Obrázok 3" descr="Obrázok, na ktorom je umenie, maľovanie, kruh, vizuálne umenie&#10;&#10;Automaticky generovaný popis">
            <a:extLst>
              <a:ext uri="{FF2B5EF4-FFF2-40B4-BE49-F238E27FC236}">
                <a16:creationId xmlns:a16="http://schemas.microsoft.com/office/drawing/2014/main" id="{9BFAF1DD-2603-AEA8-A431-BACC4D839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053" y="3549316"/>
            <a:ext cx="3308684" cy="330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01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8189"/>
            <a:ext cx="7315200" cy="56612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+mn-lt"/>
              </a:rPr>
              <a:t>Renesancia - 17.stor kvalitatívny skok v rozvoji meteorológie </a:t>
            </a:r>
            <a:br>
              <a:rPr lang="sk-SK" sz="1400" b="1" i="0" u="none" strike="noStrike" baseline="0" dirty="0">
                <a:solidFill>
                  <a:srgbClr val="000000"/>
                </a:solidFill>
                <a:latin typeface="+mn-lt"/>
              </a:rPr>
            </a:br>
            <a:r>
              <a:rPr lang="sk-SK" sz="1400" b="0" i="0" u="none" strike="noStrike" baseline="0" dirty="0">
                <a:solidFill>
                  <a:srgbClr val="000000"/>
                </a:solidFill>
                <a:latin typeface="+mn-lt"/>
              </a:rPr>
              <a:t>s rozvojom </a:t>
            </a:r>
            <a:r>
              <a:rPr lang="sk-SK" sz="1400" b="0" i="0" u="none" strike="noStrike" baseline="0" dirty="0" err="1">
                <a:solidFill>
                  <a:srgbClr val="000000"/>
                </a:solidFill>
                <a:latin typeface="+mn-lt"/>
              </a:rPr>
              <a:t>prír</a:t>
            </a:r>
            <a:r>
              <a:rPr lang="sk-SK" sz="1400" b="0" i="0" u="none" strike="noStrike" baseline="0" dirty="0">
                <a:solidFill>
                  <a:srgbClr val="000000"/>
                </a:solidFill>
                <a:latin typeface="+mn-lt"/>
              </a:rPr>
              <a:t>. vied </a:t>
            </a:r>
            <a:r>
              <a:rPr lang="it-IT" sz="1400" b="0" i="0" u="none" strike="noStrike" baseline="0" dirty="0">
                <a:latin typeface="+mn-lt"/>
              </a:rPr>
              <a:t>začalo meranie meteo</a:t>
            </a:r>
            <a:r>
              <a:rPr lang="sk-SK" sz="1400" b="0" i="0" u="none" strike="noStrike" baseline="0" dirty="0" err="1">
                <a:latin typeface="+mn-lt"/>
              </a:rPr>
              <a:t>rologických</a:t>
            </a:r>
            <a:r>
              <a:rPr lang="it-IT" sz="1400" b="0" i="0" u="none" strike="noStrike" baseline="0" dirty="0">
                <a:latin typeface="+mn-lt"/>
              </a:rPr>
              <a:t> prvkov </a:t>
            </a:r>
            <a:br>
              <a:rPr lang="sk-SK" sz="1400" b="0" i="0" u="none" strike="noStrike" baseline="0" dirty="0">
                <a:latin typeface="+mn-lt"/>
              </a:rPr>
            </a:br>
            <a:r>
              <a:rPr lang="it-IT" sz="1400" b="0" i="0" u="none" strike="noStrike" baseline="0" dirty="0">
                <a:latin typeface="+mn-lt"/>
              </a:rPr>
              <a:t>(najprv neorganizovane)</a:t>
            </a:r>
            <a:endParaRPr lang="sk-SK" sz="1400" b="0" i="0" u="none" strike="noStrike" baseline="0" dirty="0">
              <a:latin typeface="+mn-lt"/>
            </a:endParaRP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pt-BR" sz="1400" b="0" i="0" u="none" strike="noStrike" baseline="0" dirty="0">
                <a:latin typeface="+mn-lt"/>
              </a:rPr>
              <a:t>Leonardo da</a:t>
            </a:r>
            <a:r>
              <a:rPr lang="sk-SK" sz="1400" b="0" i="0" u="none" strike="noStrike" baseline="0" dirty="0">
                <a:latin typeface="+mn-lt"/>
              </a:rPr>
              <a:t> </a:t>
            </a:r>
            <a:r>
              <a:rPr lang="pt-BR" sz="1400" b="0" i="0" u="none" strike="noStrike" baseline="0" dirty="0">
                <a:latin typeface="+mn-lt"/>
              </a:rPr>
              <a:t>Vinci (1452-1519) – zostrojil </a:t>
            </a:r>
            <a:r>
              <a:rPr lang="pt-BR" sz="1400" b="1" i="0" u="none" strike="noStrike" baseline="0" dirty="0">
                <a:latin typeface="+mn-lt"/>
              </a:rPr>
              <a:t>anemometer</a:t>
            </a:r>
            <a:endParaRPr lang="sk-SK" sz="1400" b="1" dirty="0">
              <a:latin typeface="+mn-lt"/>
            </a:endParaRP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400" b="0" i="0" u="none" strike="noStrike" baseline="0" dirty="0">
                <a:latin typeface="+mn-lt"/>
              </a:rPr>
              <a:t>Galileo Galilei (1564-1642) – skonštruoval </a:t>
            </a:r>
            <a:r>
              <a:rPr lang="sk-SK" sz="1400" b="1" i="0" u="none" strike="noStrike" baseline="0" dirty="0">
                <a:latin typeface="+mn-lt"/>
              </a:rPr>
              <a:t>teplomer</a:t>
            </a:r>
            <a:r>
              <a:rPr lang="sk-SK" sz="1400" b="0" i="0" u="none" strike="noStrike" baseline="0" dirty="0">
                <a:latin typeface="+mn-lt"/>
              </a:rPr>
              <a:t> (bez stupnice)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400" b="0" i="0" u="none" strike="noStrike" baseline="0" dirty="0" err="1">
                <a:latin typeface="+mn-lt"/>
              </a:rPr>
              <a:t>Evangelista</a:t>
            </a:r>
            <a:r>
              <a:rPr lang="sk-SK" sz="1400" b="0" i="0" u="none" strike="noStrike" baseline="0" dirty="0">
                <a:latin typeface="+mn-lt"/>
              </a:rPr>
              <a:t> </a:t>
            </a:r>
            <a:r>
              <a:rPr lang="sk-SK" sz="1400" b="0" i="0" u="none" strike="noStrike" baseline="0" dirty="0" err="1">
                <a:latin typeface="+mn-lt"/>
              </a:rPr>
              <a:t>Torricelli</a:t>
            </a:r>
            <a:r>
              <a:rPr lang="sk-SK" sz="1400" b="0" i="0" u="none" strike="noStrike" baseline="0" dirty="0">
                <a:latin typeface="+mn-lt"/>
              </a:rPr>
              <a:t> (1608-1647) – navrhol princíp ortuťového </a:t>
            </a:r>
            <a:r>
              <a:rPr lang="sk-SK" sz="1400" b="1" i="0" u="none" strike="noStrike" baseline="0" dirty="0">
                <a:latin typeface="+mn-lt"/>
              </a:rPr>
              <a:t>tlakomeru</a:t>
            </a:r>
            <a:endParaRPr lang="sk-SK" sz="1400" b="1" dirty="0">
              <a:latin typeface="+mn-lt"/>
            </a:endParaRP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400" b="0" i="0" u="none" strike="noStrike" baseline="0" dirty="0">
                <a:latin typeface="+mn-lt"/>
              </a:rPr>
              <a:t>Ferdinand II </a:t>
            </a:r>
            <a:r>
              <a:rPr lang="sk-SK" sz="1400" b="0" i="0" u="none" strike="noStrike" baseline="0" dirty="0" err="1">
                <a:latin typeface="+mn-lt"/>
              </a:rPr>
              <a:t>Toskánsky</a:t>
            </a:r>
            <a:r>
              <a:rPr lang="sk-SK" sz="1400" b="0" i="0" u="none" strike="noStrike" baseline="0" dirty="0">
                <a:latin typeface="+mn-lt"/>
              </a:rPr>
              <a:t> (1610-1670) – zostrojil </a:t>
            </a:r>
            <a:r>
              <a:rPr lang="sk-SK" sz="1400" b="1" i="0" u="none" strike="noStrike" baseline="0" dirty="0" err="1">
                <a:latin typeface="+mn-lt"/>
              </a:rPr>
              <a:t>hygrometer</a:t>
            </a:r>
            <a:r>
              <a:rPr lang="sk-SK" sz="1400" b="0" i="0" u="none" strike="noStrike" baseline="0" dirty="0">
                <a:latin typeface="+mn-lt"/>
              </a:rPr>
              <a:t> (vlhkomer)</a:t>
            </a:r>
            <a:endParaRPr lang="sk-SK" dirty="0">
              <a:latin typeface="+mn-lt"/>
            </a:endParaRPr>
          </a:p>
        </p:txBody>
      </p:sp>
      <p:pic>
        <p:nvPicPr>
          <p:cNvPr id="4" name="Obrázok 3" descr="Obrázok, na ktorom je vnútri, drevené, drevo&#10;&#10;Automaticky generovaný popis">
            <a:extLst>
              <a:ext uri="{FF2B5EF4-FFF2-40B4-BE49-F238E27FC236}">
                <a16:creationId xmlns:a16="http://schemas.microsoft.com/office/drawing/2014/main" id="{6DFDFE4E-31ED-6292-25BD-20ED26312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07" y="3576191"/>
            <a:ext cx="4223346" cy="3167509"/>
          </a:xfrm>
          <a:prstGeom prst="rect">
            <a:avLst/>
          </a:prstGeom>
        </p:spPr>
      </p:pic>
      <p:pic>
        <p:nvPicPr>
          <p:cNvPr id="6" name="Obrázok 5" descr="Obrázok, na ktorom je text, vnútri&#10;&#10;Automaticky generovaný popis">
            <a:extLst>
              <a:ext uri="{FF2B5EF4-FFF2-40B4-BE49-F238E27FC236}">
                <a16:creationId xmlns:a16="http://schemas.microsoft.com/office/drawing/2014/main" id="{F1B1DCEB-F45B-BB14-0267-687142D05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109" y="853888"/>
            <a:ext cx="4811291" cy="5775511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6AB681B8-363C-2FB8-C076-17747F4CE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10210800" cy="675958"/>
          </a:xfrm>
        </p:spPr>
        <p:txBody>
          <a:bodyPr>
            <a:normAutofit/>
          </a:bodyPr>
          <a:lstStyle/>
          <a:p>
            <a:r>
              <a:rPr lang="sk-SK" sz="3200" b="1" dirty="0"/>
              <a:t>História Meteorológie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4138060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2489"/>
            <a:ext cx="7734300" cy="56612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1" i="0" u="none" strike="noStrike" baseline="0" dirty="0">
                <a:solidFill>
                  <a:srgbClr val="000000"/>
                </a:solidFill>
              </a:rPr>
              <a:t>Organizované merania: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prvé 1657– Florencia, </a:t>
            </a:r>
            <a:r>
              <a:rPr lang="sk-SK" sz="2000" b="0" i="0" u="none" strike="noStrike" baseline="0" dirty="0" err="1"/>
              <a:t>Academia</a:t>
            </a:r>
            <a:r>
              <a:rPr lang="sk-SK" sz="2000" b="0" i="0" u="none" strike="noStrike" baseline="0" dirty="0"/>
              <a:t> del </a:t>
            </a:r>
            <a:r>
              <a:rPr lang="sk-SK" sz="2000" b="0" i="0" u="none" strike="noStrike" baseline="0" dirty="0" err="1"/>
              <a:t>cimento</a:t>
            </a:r>
            <a:r>
              <a:rPr lang="sk-SK" sz="2000" b="0" i="0" u="none" strike="noStrike" baseline="0" dirty="0"/>
              <a:t> (Akadémia pokusov)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1722 Rusko – Peter I</a:t>
            </a:r>
            <a:r>
              <a:rPr lang="sk-SK" sz="2000" dirty="0"/>
              <a:t> </a:t>
            </a:r>
            <a:r>
              <a:rPr lang="sk-SK" sz="2000" b="0" i="0" u="none" strike="noStrike" baseline="0" dirty="0"/>
              <a:t>sieť staníc</a:t>
            </a:r>
            <a:endParaRPr lang="sk-SK" sz="2000" dirty="0"/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it-IT" sz="2000" b="0" i="0" u="none" strike="noStrike" baseline="0" dirty="0"/>
              <a:t>1780 Mannheim, Societa meteorologica palatina</a:t>
            </a:r>
            <a:endParaRPr lang="sk-SK" sz="2000" b="0" i="0" u="none" strike="noStrike" baseline="0" dirty="0"/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1752 Praha, </a:t>
            </a:r>
            <a:r>
              <a:rPr lang="sk-SK" sz="2000" b="0" i="0" u="none" strike="noStrike" baseline="0" dirty="0" err="1"/>
              <a:t>Klementínska</a:t>
            </a:r>
            <a:r>
              <a:rPr lang="sk-SK" sz="2000" b="0" i="0" u="none" strike="noStrike" baseline="0" dirty="0"/>
              <a:t> hvezdáreň, </a:t>
            </a:r>
            <a:r>
              <a:rPr lang="sk-SK" sz="2000" b="0" i="0" u="none" strike="noStrike" baseline="0" dirty="0" err="1"/>
              <a:t>P.J.Stepling</a:t>
            </a:r>
            <a:endParaRPr lang="sk-SK" sz="2000" dirty="0"/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1714-26 Slovensko, Pozorovania Jana Adama </a:t>
            </a:r>
            <a:r>
              <a:rPr lang="sk-SK" sz="2000" b="0" i="0" u="none" strike="noStrike" baseline="0" dirty="0" err="1"/>
              <a:t>Raymanna</a:t>
            </a:r>
            <a:r>
              <a:rPr lang="sk-SK" sz="2000" b="0" i="0" u="none" strike="noStrike" baseline="0" dirty="0"/>
              <a:t>, Prešov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nl-NL" sz="2000" b="0" i="0" u="none" strike="noStrike" baseline="0" dirty="0"/>
              <a:t>1756-70 Trnavská univerzita, F. Weiss</a:t>
            </a:r>
            <a:endParaRPr lang="sk-SK" sz="200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5" name="Obrázok 4" descr="Obrázok, na ktorom je budova, obloha, vonkajšie, staré&#10;&#10;Automaticky generovaný popis">
            <a:extLst>
              <a:ext uri="{FF2B5EF4-FFF2-40B4-BE49-F238E27FC236}">
                <a16:creationId xmlns:a16="http://schemas.microsoft.com/office/drawing/2014/main" id="{E5EDC95A-66D6-210B-4CFD-A78E60FAADB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349" y="317501"/>
            <a:ext cx="4170651" cy="627380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5DECC5CA-FDAF-27EB-3B50-09C990C0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10210800" cy="675958"/>
          </a:xfrm>
        </p:spPr>
        <p:txBody>
          <a:bodyPr>
            <a:normAutofit/>
          </a:bodyPr>
          <a:lstStyle/>
          <a:p>
            <a:r>
              <a:rPr lang="sk-SK" sz="3200" b="1" dirty="0"/>
              <a:t>História Meteorológie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3605631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196790"/>
            <a:ext cx="5791200" cy="566121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k-SK" sz="1800" b="1" i="0" u="none" strike="noStrike" baseline="0" dirty="0">
                <a:solidFill>
                  <a:srgbClr val="000000"/>
                </a:solidFill>
              </a:rPr>
              <a:t>15-18 storočie – veľké objavy: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pt-BR" sz="1800" b="0" i="0" u="none" strike="noStrike" baseline="0" dirty="0"/>
              <a:t>Klasická experimentálna termika a termodynamika:</a:t>
            </a:r>
            <a:r>
              <a:rPr lang="sk-SK" sz="1800" b="0" i="0" u="none" strike="noStrike" baseline="0" dirty="0"/>
              <a:t> R. </a:t>
            </a:r>
            <a:r>
              <a:rPr lang="sk-SK" sz="1800" b="0" i="0" u="none" strike="noStrike" baseline="0" dirty="0" err="1"/>
              <a:t>Boyle</a:t>
            </a:r>
            <a:r>
              <a:rPr lang="sk-SK" sz="1800" b="0" i="0" u="none" strike="noStrike" baseline="0" dirty="0"/>
              <a:t> (Barometer), </a:t>
            </a:r>
            <a:br>
              <a:rPr lang="sk-SK" sz="1800" b="0" i="0" u="none" strike="noStrike" baseline="0" dirty="0"/>
            </a:br>
            <a:r>
              <a:rPr lang="sk-SK" sz="1800" b="0" i="0" u="none" strike="noStrike" baseline="0" dirty="0"/>
              <a:t>E. </a:t>
            </a:r>
            <a:r>
              <a:rPr lang="sk-SK" sz="1800" b="0" i="0" u="none" strike="noStrike" baseline="0" dirty="0" err="1"/>
              <a:t>Mariotte</a:t>
            </a:r>
            <a:r>
              <a:rPr lang="sk-SK" sz="1800" b="0" i="0" u="none" strike="noStrike" baseline="0" dirty="0"/>
              <a:t> (</a:t>
            </a:r>
            <a:r>
              <a:rPr lang="sk-SK" sz="1800" b="0" i="0" u="none" strike="noStrike" baseline="0" dirty="0" err="1"/>
              <a:t>Boylov</a:t>
            </a:r>
            <a:r>
              <a:rPr lang="sk-SK" sz="1800" b="0" i="0" u="none" strike="noStrike" baseline="0" dirty="0"/>
              <a:t> zákon), J. </a:t>
            </a:r>
            <a:r>
              <a:rPr lang="sk-SK" sz="1800" b="0" i="0" u="none" strike="noStrike" baseline="0" dirty="0" err="1"/>
              <a:t>Dalton</a:t>
            </a:r>
            <a:r>
              <a:rPr lang="sk-SK" sz="1800" b="0" i="0" u="none" strike="noStrike" baseline="0" dirty="0"/>
              <a:t>, </a:t>
            </a:r>
            <a:br>
              <a:rPr lang="sk-SK" sz="1800" b="0" i="0" u="none" strike="noStrike" baseline="0" dirty="0"/>
            </a:br>
            <a:r>
              <a:rPr lang="sk-SK" sz="1800" b="0" i="0" u="none" strike="noStrike" baseline="0" dirty="0"/>
              <a:t>B. </a:t>
            </a:r>
            <a:r>
              <a:rPr lang="sk-SK" sz="1800" b="0" i="0" u="none" strike="noStrike" baseline="0" dirty="0" err="1"/>
              <a:t>Clapeyron</a:t>
            </a:r>
            <a:r>
              <a:rPr lang="sk-SK" sz="1800" b="0" i="0" u="none" strike="noStrike" baseline="0" dirty="0"/>
              <a:t>, S.D. </a:t>
            </a:r>
            <a:r>
              <a:rPr lang="sk-SK" sz="1800" b="0" i="0" u="none" strike="noStrike" baseline="0" dirty="0" err="1"/>
              <a:t>Poisson</a:t>
            </a:r>
            <a:r>
              <a:rPr lang="sk-SK" sz="1800" b="0" i="0" u="none" strike="noStrike" baseline="0" dirty="0"/>
              <a:t>, Gay-</a:t>
            </a:r>
            <a:r>
              <a:rPr lang="sk-SK" sz="1800" b="0" i="0" u="none" strike="noStrike" baseline="0" dirty="0" err="1"/>
              <a:t>Lussac</a:t>
            </a:r>
            <a:r>
              <a:rPr lang="sk-SK" sz="1800" b="0" i="0" u="none" strike="noStrike" baseline="0" dirty="0"/>
              <a:t>...</a:t>
            </a:r>
          </a:p>
          <a:p>
            <a:pPr lvl="1"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 err="1"/>
              <a:t>Edmond</a:t>
            </a:r>
            <a:r>
              <a:rPr lang="sk-SK" sz="1800" b="1" i="0" u="none" strike="noStrike" baseline="0" dirty="0"/>
              <a:t> </a:t>
            </a:r>
            <a:r>
              <a:rPr lang="sk-SK" sz="1800" b="1" i="0" u="none" strike="noStrike" baseline="0" dirty="0" err="1"/>
              <a:t>Halley</a:t>
            </a:r>
            <a:r>
              <a:rPr lang="sk-SK" sz="1800" i="0" u="none" strike="noStrike" baseline="0" dirty="0"/>
              <a:t> </a:t>
            </a:r>
            <a:r>
              <a:rPr lang="sk-SK" sz="1800" b="0" i="0" u="none" strike="noStrike" baseline="0" dirty="0"/>
              <a:t>-prúdenie nad oceánmi (1656-1742)</a:t>
            </a:r>
            <a:br>
              <a:rPr lang="sk-SK" sz="1800" b="0" i="0" u="none" strike="noStrike" baseline="0" dirty="0"/>
            </a:br>
            <a:r>
              <a:rPr lang="sk-SK" sz="1800" b="0" i="0" u="none" strike="noStrike" baseline="0" dirty="0"/>
              <a:t>	</a:t>
            </a:r>
            <a:r>
              <a:rPr lang="sk-SK" dirty="0"/>
              <a:t>	</a:t>
            </a:r>
            <a:r>
              <a:rPr lang="sk-SK" sz="1800" b="0" i="0" u="none" strike="noStrike" baseline="0" dirty="0"/>
              <a:t>prvá synoptická mapa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/>
              <a:t>George </a:t>
            </a:r>
            <a:r>
              <a:rPr lang="sk-SK" sz="1800" b="1" i="0" u="none" strike="noStrike" baseline="0" dirty="0" err="1"/>
              <a:t>Hadley</a:t>
            </a:r>
            <a:r>
              <a:rPr lang="sk-SK" sz="1800" i="0" u="none" strike="noStrike" baseline="0" dirty="0"/>
              <a:t> </a:t>
            </a:r>
            <a:r>
              <a:rPr lang="sk-SK" sz="1800" b="0" i="0" u="none" strike="noStrike" baseline="0" dirty="0"/>
              <a:t>- podstata pasátov, matematické 			vysvetlenie </a:t>
            </a:r>
            <a:r>
              <a:rPr lang="sk-SK" sz="1800" b="0" i="0" u="none" strike="noStrike" baseline="0" dirty="0" err="1"/>
              <a:t>Coriolis</a:t>
            </a:r>
            <a:r>
              <a:rPr lang="sk-SK" sz="1800" b="0" i="0" u="none" strike="noStrike" baseline="0" dirty="0"/>
              <a:t> (1735)</a:t>
            </a:r>
          </a:p>
          <a:p>
            <a:pPr marL="0" indent="0">
              <a:buNone/>
            </a:pPr>
            <a:endParaRPr lang="sk-SK" sz="900" b="0" i="0" u="none" strike="noStrike" baseline="0" dirty="0"/>
          </a:p>
          <a:p>
            <a:pPr marL="0" indent="0">
              <a:buNone/>
            </a:pPr>
            <a:r>
              <a:rPr lang="sk-SK" sz="1800" b="1" i="0" u="none" strike="noStrike" baseline="0" dirty="0"/>
              <a:t>1.polovoca19 st.</a:t>
            </a:r>
            <a:r>
              <a:rPr lang="sk-SK" sz="1800" b="1" dirty="0"/>
              <a:t>: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 err="1"/>
              <a:t>Francis</a:t>
            </a:r>
            <a:r>
              <a:rPr lang="sk-SK" sz="1800" b="1" i="0" u="none" strike="noStrike" baseline="0" dirty="0"/>
              <a:t> </a:t>
            </a:r>
            <a:r>
              <a:rPr lang="sk-SK" sz="1800" b="1" i="0" u="none" strike="noStrike" baseline="0" dirty="0" err="1"/>
              <a:t>Beaufort</a:t>
            </a:r>
            <a:r>
              <a:rPr lang="sk-SK" sz="1800" b="1" i="0" u="none" strike="noStrike" baseline="0" dirty="0"/>
              <a:t> </a:t>
            </a:r>
            <a:r>
              <a:rPr lang="sk-SK" sz="1800" i="0" u="none" strike="noStrike" baseline="0" dirty="0"/>
              <a:t>– stupnica vetra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/>
              <a:t>Alexander von </a:t>
            </a:r>
            <a:r>
              <a:rPr lang="sk-SK" sz="1800" b="1" i="0" u="none" strike="noStrike" baseline="0" dirty="0" err="1"/>
              <a:t>Humbolt</a:t>
            </a:r>
            <a:r>
              <a:rPr lang="sk-SK" sz="1800" b="1" i="0" u="none" strike="noStrike" baseline="0" dirty="0"/>
              <a:t> </a:t>
            </a:r>
            <a:r>
              <a:rPr lang="sk-SK" sz="1800" b="0" i="0" u="none" strike="noStrike" baseline="0" dirty="0"/>
              <a:t>v knihe </a:t>
            </a:r>
            <a:r>
              <a:rPr lang="sk-SK" sz="1800" b="0" i="0" u="none" strike="noStrike" baseline="0" dirty="0" err="1"/>
              <a:t>Kosmos</a:t>
            </a:r>
            <a:r>
              <a:rPr lang="sk-SK" sz="1800" b="0" i="0" u="none" strike="noStrike" baseline="0" dirty="0"/>
              <a:t> definoval prvýkrát pojem klíma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Heinrich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Wilhelm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Brandes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(1816) – zostrojil prvú mapu súčasného rozdelenia tlaku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1850 – vynález telegrafie→ rozvoj synoptickej meteorológie (Ústavy v Petrohrade a Viedni)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2ACCB0AB-06E7-C330-4705-3A14A8205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017" y="2519037"/>
            <a:ext cx="4017831" cy="4159845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EC6F0552-C156-5E02-EA15-385FD954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10210800" cy="675958"/>
          </a:xfrm>
        </p:spPr>
        <p:txBody>
          <a:bodyPr>
            <a:normAutofit/>
          </a:bodyPr>
          <a:lstStyle/>
          <a:p>
            <a:r>
              <a:rPr lang="sk-SK" sz="3200" b="1" dirty="0"/>
              <a:t>História Meteorológie</a:t>
            </a:r>
            <a:endParaRPr lang="fr-FR" sz="3200" b="1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C1DA2F1B-D2E7-A752-F80D-17502C672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559" y="292231"/>
            <a:ext cx="6650741" cy="208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05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072" y="1145989"/>
            <a:ext cx="6959902" cy="56612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1800" b="1" i="0" u="none" strike="noStrike" baseline="0" dirty="0"/>
              <a:t>2.polovoca19 st.:</a:t>
            </a:r>
            <a:endParaRPr lang="sk-SK" sz="1800" b="1" dirty="0">
              <a:solidFill>
                <a:srgbClr val="00000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Využitie poznatkov hydrodynamiky a termodynamiky </a:t>
            </a:r>
            <a:br>
              <a:rPr lang="sk-SK" sz="1800" i="0" u="none" strike="noStrike" baseline="0" dirty="0">
                <a:solidFill>
                  <a:srgbClr val="000000"/>
                </a:solidFill>
              </a:rPr>
            </a:br>
            <a:r>
              <a:rPr lang="sk-SK" sz="1800" i="0" u="none" strike="noStrike" baseline="0" dirty="0">
                <a:solidFill>
                  <a:srgbClr val="000000"/>
                </a:solidFill>
              </a:rPr>
              <a:t>→ dynamická meteorológia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A. I.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Vojejkov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, J. von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Hann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,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Wladimir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Köppen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– geografické podmienky vývoja klímy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S.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Hanzlík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(1878 - 1956) - o cyklónach a anticyklónach</a:t>
            </a:r>
          </a:p>
          <a:p>
            <a:pPr marL="0" indent="0">
              <a:buNone/>
            </a:pPr>
            <a:br>
              <a:rPr lang="sk-SK" sz="1800" i="0" u="none" strike="noStrike" baseline="0" dirty="0">
                <a:solidFill>
                  <a:srgbClr val="000000"/>
                </a:solidFill>
              </a:rPr>
            </a:br>
            <a:r>
              <a:rPr lang="sk-SK" sz="1800" i="0" u="none" strike="noStrike" baseline="0" dirty="0">
                <a:solidFill>
                  <a:srgbClr val="000000"/>
                </a:solidFill>
              </a:rPr>
              <a:t>Koncom 19.st. nasledoval výskum radiačných a el</a:t>
            </a:r>
            <a:r>
              <a:rPr lang="sk-SK" sz="1800" dirty="0">
                <a:solidFill>
                  <a:srgbClr val="000000"/>
                </a:solidFill>
              </a:rPr>
              <a:t>.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javov</a:t>
            </a:r>
          </a:p>
          <a:p>
            <a:pPr marL="0" indent="0">
              <a:buNone/>
            </a:pPr>
            <a:r>
              <a:rPr lang="sk-SK" sz="1800" b="1" i="0" u="none" strike="noStrike" baseline="0" dirty="0">
                <a:solidFill>
                  <a:srgbClr val="000000"/>
                </a:solidFill>
              </a:rPr>
              <a:t>1873 Viedeň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- Medzinárodná meteorologická organizácia (IMO)</a:t>
            </a:r>
          </a:p>
          <a:p>
            <a:pPr marL="0" indent="0">
              <a:buNone/>
            </a:pPr>
            <a:endParaRPr lang="sk-SK" sz="1800" b="1" i="0" u="none" strike="noStrike" baseline="0" dirty="0"/>
          </a:p>
          <a:p>
            <a:pPr marL="0" indent="0">
              <a:buNone/>
            </a:pPr>
            <a:r>
              <a:rPr lang="sk-SK" sz="1800" b="1" i="0" u="none" strike="noStrike" baseline="0" dirty="0"/>
              <a:t>20 storočie</a:t>
            </a:r>
            <a:r>
              <a:rPr lang="sk-SK" sz="1800" b="1" dirty="0">
                <a:solidFill>
                  <a:srgbClr val="000000"/>
                </a:solidFill>
              </a:rPr>
              <a:t>: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Vilhelm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Bjerknes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-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Norská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frontologická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škola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M.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Margules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– sklon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frontalnej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plochy 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A.A.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Friedmann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– dynamická meteorológia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K.G.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Rossby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– dýzové prúdenie, </a:t>
            </a:r>
            <a:r>
              <a:rPr lang="sk-SK" sz="1800" i="0" u="none" strike="noStrike" baseline="0" dirty="0" err="1">
                <a:solidFill>
                  <a:srgbClr val="000000"/>
                </a:solidFill>
              </a:rPr>
              <a:t>Rossbyho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 vlny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Zdokonalenie vojenskej techniky poskytlo </a:t>
            </a:r>
            <a:br>
              <a:rPr lang="sk-SK" sz="1800" i="0" u="none" strike="noStrike" baseline="0" dirty="0">
                <a:solidFill>
                  <a:srgbClr val="000000"/>
                </a:solidFill>
              </a:rPr>
            </a:br>
            <a:r>
              <a:rPr lang="sk-SK" sz="1800" i="0" u="none" strike="noStrike" baseline="0" dirty="0">
                <a:solidFill>
                  <a:srgbClr val="000000"/>
                </a:solidFill>
              </a:rPr>
              <a:t>→ meteorologický rádiolokátor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26CE4AC1-A382-0C97-ABD1-68218D7A5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10210800" cy="675958"/>
          </a:xfrm>
        </p:spPr>
        <p:txBody>
          <a:bodyPr>
            <a:normAutofit/>
          </a:bodyPr>
          <a:lstStyle/>
          <a:p>
            <a:r>
              <a:rPr lang="sk-SK" sz="3200" b="1" dirty="0"/>
              <a:t>História Meteorológie</a:t>
            </a:r>
            <a:endParaRPr lang="fr-FR" sz="3200" b="1" dirty="0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D3A4C5C3-E84B-00BB-4F2C-DC0F43943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74" y="3257543"/>
            <a:ext cx="4674165" cy="3549656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B14526D2-8B77-A5AF-B782-D7A4A2E27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85" y="292231"/>
            <a:ext cx="4780818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0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073" y="1058778"/>
            <a:ext cx="7077711" cy="574507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sz="1800" b="1" i="0" u="none" strike="noStrike" baseline="0" dirty="0"/>
              <a:t>20 storočie</a:t>
            </a:r>
            <a:r>
              <a:rPr lang="sk-SK" sz="1800" b="1" dirty="0">
                <a:solidFill>
                  <a:srgbClr val="000000"/>
                </a:solidFill>
              </a:rPr>
              <a:t>: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1947 - Svetová meteorologická organizácia - Ženeva (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WMO –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World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Meteorological</a:t>
            </a:r>
            <a:r>
              <a:rPr lang="sk-SK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sz="1800" b="1" i="0" u="none" strike="noStrike" baseline="0" dirty="0" err="1">
                <a:solidFill>
                  <a:srgbClr val="000000"/>
                </a:solidFill>
              </a:rPr>
              <a:t>Organization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)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en-US" sz="1800" i="0" u="none" strike="noStrike" baseline="0" dirty="0" err="1">
                <a:solidFill>
                  <a:srgbClr val="000000"/>
                </a:solidFill>
              </a:rPr>
              <a:t>Programy</a:t>
            </a:r>
            <a:r>
              <a:rPr lang="en-US" sz="1800" i="0" u="none" strike="noStrike" baseline="0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000000"/>
                </a:solidFill>
                <a:hlinkClick r:id="rId2"/>
              </a:rPr>
              <a:t>https://public.wmo.int/en/programmes</a:t>
            </a:r>
            <a:endParaRPr lang="sk-SK" sz="1800" i="0" u="none" strike="noStrike" baseline="0" dirty="0">
              <a:solidFill>
                <a:srgbClr val="000000"/>
              </a:solidFill>
            </a:endParaRPr>
          </a:p>
          <a:p>
            <a:pPr lvl="2">
              <a:buClr>
                <a:schemeClr val="tx2">
                  <a:lumMod val="75000"/>
                </a:schemeClr>
              </a:buClr>
            </a:pPr>
            <a:r>
              <a:rPr lang="en-US" b="1" i="0" u="none" strike="noStrike" baseline="0" dirty="0">
                <a:solidFill>
                  <a:srgbClr val="000000"/>
                </a:solidFill>
              </a:rPr>
              <a:t>World Weather Watch</a:t>
            </a:r>
            <a:r>
              <a:rPr lang="sk-SK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i="0" u="none" strike="noStrike" baseline="0" dirty="0">
                <a:solidFill>
                  <a:srgbClr val="000000"/>
                </a:solidFill>
              </a:rPr>
              <a:t>– nosný program</a:t>
            </a:r>
            <a:r>
              <a:rPr lang="sk-SK" i="0" u="none" strike="noStrike" dirty="0">
                <a:solidFill>
                  <a:srgbClr val="000000"/>
                </a:solidFill>
              </a:rPr>
              <a:t> svetová </a:t>
            </a:r>
            <a:r>
              <a:rPr lang="sk-SK" dirty="0">
                <a:solidFill>
                  <a:srgbClr val="000000"/>
                </a:solidFill>
              </a:rPr>
              <a:t>služba počasia</a:t>
            </a:r>
            <a:endParaRPr lang="sk-SK" i="0" u="none" strike="noStrike" baseline="0" dirty="0">
              <a:solidFill>
                <a:srgbClr val="000000"/>
              </a:solidFill>
            </a:endParaRPr>
          </a:p>
          <a:p>
            <a:pPr lvl="2">
              <a:buClr>
                <a:schemeClr val="tx2">
                  <a:lumMod val="75000"/>
                </a:schemeClr>
              </a:buClr>
            </a:pPr>
            <a:r>
              <a:rPr lang="en-US" b="1" i="0" u="none" strike="noStrike" baseline="0" dirty="0">
                <a:solidFill>
                  <a:srgbClr val="000000"/>
                </a:solidFill>
              </a:rPr>
              <a:t>World Climate </a:t>
            </a:r>
            <a:r>
              <a:rPr lang="sk-SK" i="0" u="none" strike="noStrike" baseline="0" dirty="0">
                <a:solidFill>
                  <a:srgbClr val="000000"/>
                </a:solidFill>
              </a:rPr>
              <a:t>– monitoring a variabilita</a:t>
            </a:r>
            <a:r>
              <a:rPr lang="sk-SK" i="0" u="none" strike="noStrike" dirty="0">
                <a:solidFill>
                  <a:srgbClr val="000000"/>
                </a:solidFill>
              </a:rPr>
              <a:t> zmeny klímy</a:t>
            </a:r>
            <a:endParaRPr lang="sk-SK" i="0" u="none" strike="noStrike" baseline="0" dirty="0">
              <a:solidFill>
                <a:srgbClr val="000000"/>
              </a:solidFill>
            </a:endParaRPr>
          </a:p>
          <a:p>
            <a:pPr lvl="2">
              <a:buClr>
                <a:schemeClr val="tx2">
                  <a:lumMod val="75000"/>
                </a:schemeClr>
              </a:buClr>
            </a:pPr>
            <a:r>
              <a:rPr lang="sk-SK" b="1" i="0" u="none" strike="noStrike" baseline="0" dirty="0" err="1">
                <a:solidFill>
                  <a:srgbClr val="000000"/>
                </a:solidFill>
              </a:rPr>
              <a:t>Atmospheric</a:t>
            </a:r>
            <a:r>
              <a:rPr lang="sk-SK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b="1" i="0" u="none" strike="noStrike" baseline="0" dirty="0" err="1">
                <a:solidFill>
                  <a:srgbClr val="000000"/>
                </a:solidFill>
              </a:rPr>
              <a:t>Research</a:t>
            </a:r>
            <a:r>
              <a:rPr lang="sk-SK" b="1" i="0" u="none" strike="noStrike" baseline="0" dirty="0">
                <a:solidFill>
                  <a:srgbClr val="000000"/>
                </a:solidFill>
              </a:rPr>
              <a:t> and </a:t>
            </a:r>
            <a:r>
              <a:rPr lang="sk-SK" b="1" i="0" u="none" strike="noStrike" baseline="0" dirty="0" err="1">
                <a:solidFill>
                  <a:srgbClr val="000000"/>
                </a:solidFill>
              </a:rPr>
              <a:t>Environment</a:t>
            </a:r>
            <a:r>
              <a:rPr lang="sk-SK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sk-SK" i="0" u="none" strike="noStrike" baseline="0" dirty="0">
                <a:solidFill>
                  <a:srgbClr val="000000"/>
                </a:solidFill>
              </a:rPr>
              <a:t>–</a:t>
            </a:r>
            <a:r>
              <a:rPr lang="sk-SK" i="0" u="none" strike="noStrike" dirty="0">
                <a:solidFill>
                  <a:srgbClr val="000000"/>
                </a:solidFill>
              </a:rPr>
              <a:t> výskum atmosféry prostredníctvom </a:t>
            </a:r>
            <a:r>
              <a:rPr lang="sk-SK" i="0" u="none" strike="noStrike" dirty="0" err="1">
                <a:solidFill>
                  <a:srgbClr val="000000"/>
                </a:solidFill>
              </a:rPr>
              <a:t>Global</a:t>
            </a:r>
            <a:r>
              <a:rPr lang="sk-SK" i="0" u="none" strike="noStrike" dirty="0">
                <a:solidFill>
                  <a:srgbClr val="000000"/>
                </a:solidFill>
              </a:rPr>
              <a:t> </a:t>
            </a:r>
            <a:r>
              <a:rPr lang="sk-SK" i="0" u="none" strike="noStrike" dirty="0" err="1">
                <a:solidFill>
                  <a:srgbClr val="000000"/>
                </a:solidFill>
              </a:rPr>
              <a:t>Atmosphere</a:t>
            </a:r>
            <a:r>
              <a:rPr lang="sk-SK" i="0" u="none" strike="noStrike" dirty="0">
                <a:solidFill>
                  <a:srgbClr val="000000"/>
                </a:solidFill>
              </a:rPr>
              <a:t> </a:t>
            </a:r>
            <a:r>
              <a:rPr lang="sk-SK" i="0" u="none" strike="noStrike" dirty="0" err="1">
                <a:solidFill>
                  <a:srgbClr val="000000"/>
                </a:solidFill>
              </a:rPr>
              <a:t>Watch</a:t>
            </a:r>
            <a:r>
              <a:rPr lang="sk-SK" i="0" u="none" strike="noStrike" dirty="0">
                <a:solidFill>
                  <a:srgbClr val="000000"/>
                </a:solidFill>
              </a:rPr>
              <a:t> – koncentrácie ozónu a znečisťujúcich látok</a:t>
            </a:r>
          </a:p>
          <a:p>
            <a:pPr lvl="2">
              <a:buClr>
                <a:schemeClr val="tx2">
                  <a:lumMod val="75000"/>
                </a:schemeClr>
              </a:buClr>
            </a:pPr>
            <a:r>
              <a:rPr lang="sk-SK" b="1" baseline="0" dirty="0" err="1">
                <a:solidFill>
                  <a:srgbClr val="000000"/>
                </a:solidFill>
              </a:rPr>
              <a:t>Application</a:t>
            </a:r>
            <a:r>
              <a:rPr lang="sk-SK" b="1" baseline="0" dirty="0">
                <a:solidFill>
                  <a:srgbClr val="000000"/>
                </a:solidFill>
              </a:rPr>
              <a:t> of </a:t>
            </a:r>
            <a:r>
              <a:rPr lang="sk-SK" b="1" baseline="0" dirty="0" err="1">
                <a:solidFill>
                  <a:srgbClr val="000000"/>
                </a:solidFill>
              </a:rPr>
              <a:t>Meteorology</a:t>
            </a:r>
            <a:r>
              <a:rPr lang="sk-SK" b="1" dirty="0">
                <a:solidFill>
                  <a:srgbClr val="000000"/>
                </a:solidFill>
              </a:rPr>
              <a:t> </a:t>
            </a:r>
            <a:r>
              <a:rPr lang="sk-SK" baseline="0" dirty="0">
                <a:solidFill>
                  <a:srgbClr val="000000"/>
                </a:solidFill>
              </a:rPr>
              <a:t>–</a:t>
            </a:r>
            <a:r>
              <a:rPr lang="sk-SK" dirty="0">
                <a:solidFill>
                  <a:srgbClr val="000000"/>
                </a:solidFill>
              </a:rPr>
              <a:t> </a:t>
            </a:r>
            <a:r>
              <a:rPr lang="sk-SK" baseline="0" dirty="0">
                <a:solidFill>
                  <a:srgbClr val="000000"/>
                </a:solidFill>
              </a:rPr>
              <a:t>verejné </a:t>
            </a:r>
            <a:r>
              <a:rPr lang="sk-SK" baseline="0" dirty="0" err="1">
                <a:solidFill>
                  <a:srgbClr val="000000"/>
                </a:solidFill>
              </a:rPr>
              <a:t>meteo</a:t>
            </a:r>
            <a:r>
              <a:rPr lang="sk-SK" baseline="0" dirty="0">
                <a:solidFill>
                  <a:srgbClr val="000000"/>
                </a:solidFill>
              </a:rPr>
              <a:t>. Služby, </a:t>
            </a:r>
            <a:r>
              <a:rPr lang="sk-SK" baseline="0" dirty="0" err="1">
                <a:solidFill>
                  <a:srgbClr val="000000"/>
                </a:solidFill>
              </a:rPr>
              <a:t>poľn</a:t>
            </a:r>
            <a:r>
              <a:rPr lang="sk-SK" baseline="0" dirty="0">
                <a:solidFill>
                  <a:srgbClr val="000000"/>
                </a:solidFill>
              </a:rPr>
              <a:t>.,</a:t>
            </a:r>
            <a:r>
              <a:rPr lang="sk-SK" dirty="0">
                <a:solidFill>
                  <a:srgbClr val="000000"/>
                </a:solidFill>
              </a:rPr>
              <a:t> </a:t>
            </a:r>
            <a:r>
              <a:rPr lang="sk-SK" baseline="0" dirty="0">
                <a:solidFill>
                  <a:srgbClr val="000000"/>
                </a:solidFill>
              </a:rPr>
              <a:t>leteckú a námornú meteorológiu</a:t>
            </a:r>
            <a:endParaRPr lang="sk-SK" i="0" u="none" strike="noStrike" baseline="0" dirty="0">
              <a:solidFill>
                <a:srgbClr val="00000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>
                <a:solidFill>
                  <a:srgbClr val="000000"/>
                </a:solidFill>
              </a:rPr>
              <a:t>23. Marec </a:t>
            </a:r>
            <a:r>
              <a:rPr lang="sk-SK" sz="1800" i="0" u="none" strike="noStrike" baseline="0" dirty="0">
                <a:solidFill>
                  <a:srgbClr val="000000"/>
                </a:solidFill>
              </a:rPr>
              <a:t>1950 svetový deň meteorológie </a:t>
            </a:r>
            <a:br>
              <a:rPr lang="sk-SK" sz="1800" i="0" u="none" strike="noStrike" baseline="0" dirty="0">
                <a:solidFill>
                  <a:srgbClr val="000000"/>
                </a:solidFill>
              </a:rPr>
            </a:br>
            <a:r>
              <a:rPr lang="sk-SK" dirty="0">
                <a:solidFill>
                  <a:srgbClr val="000000"/>
                </a:solidFill>
              </a:rPr>
              <a:t>      30 dní od transformácie IMO na WMO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1957 – vypustenie Sputnika nová éra v meteorológii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dirty="0">
                <a:solidFill>
                  <a:srgbClr val="000000"/>
                </a:solidFill>
              </a:rPr>
              <a:t>Družicové systémy (USA – ESSA, ITOS, DMSP, NIMBUS, TIROS, SMS, GOES, NOAA; Rusko – KOSMOS, METEOR; EU – METEOSAT; </a:t>
            </a:r>
            <a:br>
              <a:rPr lang="sk-SK" dirty="0">
                <a:solidFill>
                  <a:srgbClr val="000000"/>
                </a:solidFill>
              </a:rPr>
            </a:br>
            <a:r>
              <a:rPr lang="sk-SK" dirty="0">
                <a:solidFill>
                  <a:srgbClr val="000000"/>
                </a:solidFill>
              </a:rPr>
              <a:t>Japonsko – GMS; India; Čína...)</a:t>
            </a:r>
          </a:p>
          <a:p>
            <a:pPr marL="457200" lvl="1" indent="0">
              <a:buClr>
                <a:schemeClr val="tx2">
                  <a:lumMod val="75000"/>
                </a:schemeClr>
              </a:buClr>
              <a:buNone/>
            </a:pPr>
            <a:endParaRPr lang="sk-SK" sz="1800" i="0" u="none" strike="noStrike" baseline="0" dirty="0">
              <a:solidFill>
                <a:srgbClr val="00000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dirty="0">
                <a:solidFill>
                  <a:srgbClr val="000000"/>
                </a:solidFill>
              </a:rPr>
              <a:t>½ 19. stor. - </a:t>
            </a:r>
            <a:r>
              <a:rPr lang="pt-BR" dirty="0"/>
              <a:t>Ústredný ústav pre meteorológiu a geodynamiku</a:t>
            </a:r>
            <a:r>
              <a:rPr lang="sk-SK" dirty="0"/>
              <a:t> Viedeň</a:t>
            </a:r>
            <a:endParaRPr lang="sk-SK" dirty="0">
              <a:solidFill>
                <a:srgbClr val="00000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dirty="0">
                <a:solidFill>
                  <a:srgbClr val="000000"/>
                </a:solidFill>
              </a:rPr>
              <a:t>1919 - Hydrografické oddelenie Krajinského úradu</a:t>
            </a: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dirty="0">
                <a:solidFill>
                  <a:srgbClr val="000000"/>
                </a:solidFill>
              </a:rPr>
              <a:t>1939 - </a:t>
            </a:r>
            <a:r>
              <a:rPr lang="sk-SK" dirty="0"/>
              <a:t>Štátny hydrologický a meteorologický ústav</a:t>
            </a:r>
            <a:endParaRPr lang="sk-SK" dirty="0">
              <a:solidFill>
                <a:srgbClr val="000000"/>
              </a:solidFill>
            </a:endParaRPr>
          </a:p>
          <a:p>
            <a:pPr lvl="1">
              <a:buClr>
                <a:schemeClr val="tx2">
                  <a:lumMod val="75000"/>
                </a:schemeClr>
              </a:buClr>
            </a:pPr>
            <a:r>
              <a:rPr lang="sk-SK" dirty="0">
                <a:solidFill>
                  <a:srgbClr val="000000"/>
                </a:solidFill>
              </a:rPr>
              <a:t>1969 – Hydrometeorologický ústav od 1982 - SHMÚ</a:t>
            </a:r>
            <a:endParaRPr lang="sk-SK" sz="1800" i="0" u="none" strike="noStrike" baseline="0" dirty="0">
              <a:solidFill>
                <a:srgbClr val="000000"/>
              </a:solidFill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26CE4AC1-A382-0C97-ABD1-68218D7A5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10210800" cy="675958"/>
          </a:xfrm>
        </p:spPr>
        <p:txBody>
          <a:bodyPr>
            <a:normAutofit/>
          </a:bodyPr>
          <a:lstStyle/>
          <a:p>
            <a:r>
              <a:rPr lang="sk-SK" sz="3200" b="1" dirty="0"/>
              <a:t>História Meteorológie</a:t>
            </a:r>
            <a:endParaRPr lang="fr-FR" sz="3200" b="1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610E0BF-C993-FE6A-B8EB-14D75FF48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066" y="0"/>
            <a:ext cx="4560983" cy="32004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066" y="3555051"/>
            <a:ext cx="4541931" cy="297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37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DABEBD7A-4D24-F00D-0CDA-C4BC9E3CF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7679703" cy="67595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3200" b="1" dirty="0"/>
              <a:t>Dejiny a osobnosti meteorológie</a:t>
            </a:r>
            <a:br>
              <a:rPr lang="sk-SK" sz="3200" b="1" dirty="0"/>
            </a:br>
            <a:r>
              <a:rPr lang="sk-SK" sz="3200" b="1" dirty="0"/>
              <a:t> na Slovensku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71825"/>
            <a:ext cx="7315200" cy="454413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dirty="0"/>
              <a:t>1842-1916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Z</a:t>
            </a:r>
            <a:r>
              <a:rPr lang="sv-SE" dirty="0"/>
              <a:t>akladateľ hurbanovských hvezdárni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P</a:t>
            </a:r>
            <a:r>
              <a:rPr lang="sv-SE" dirty="0"/>
              <a:t>racovisko - k najvýznamnejším v</a:t>
            </a:r>
            <a:r>
              <a:rPr lang="sk-SK" dirty="0"/>
              <a:t> </a:t>
            </a:r>
            <a:r>
              <a:rPr lang="sv-SE" dirty="0"/>
              <a:t>Uhorsku a Európe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V</a:t>
            </a:r>
            <a:r>
              <a:rPr lang="sv-SE" dirty="0"/>
              <a:t>ýsledky publikoval v ročenkách</a:t>
            </a:r>
            <a:r>
              <a:rPr lang="sk-SK" dirty="0"/>
              <a:t> </a:t>
            </a:r>
            <a:r>
              <a:rPr lang="sv-SE" dirty="0"/>
              <a:t>observatória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dirty="0"/>
              <a:t>Rozpravy matematicko-prírodovednej</a:t>
            </a:r>
            <a:r>
              <a:rPr lang="sk-SK" dirty="0"/>
              <a:t> </a:t>
            </a:r>
            <a:r>
              <a:rPr lang="sv-SE" dirty="0"/>
              <a:t>triedy - Uhorská akadémia vied (35</a:t>
            </a:r>
            <a:r>
              <a:rPr lang="sk-SK" dirty="0"/>
              <a:t> </a:t>
            </a:r>
            <a:r>
              <a:rPr lang="sv-SE" dirty="0"/>
              <a:t>príspevkov).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dirty="0"/>
              <a:t>Riaditeľom ústavu pre meteorológiu a</a:t>
            </a:r>
            <a:r>
              <a:rPr lang="sk-SK" dirty="0"/>
              <a:t> </a:t>
            </a:r>
            <a:r>
              <a:rPr lang="sv-SE" dirty="0"/>
              <a:t>zemský magnetizmus</a:t>
            </a:r>
            <a:endParaRPr lang="sk-SK" dirty="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B66D4C9B-7B62-6B4D-1C31-BB3749EC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851" y="418135"/>
            <a:ext cx="3771149" cy="6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936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21409"/>
            <a:ext cx="7315200" cy="51222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dirty="0"/>
              <a:t>18</a:t>
            </a:r>
            <a:r>
              <a:rPr lang="sk-SK" dirty="0"/>
              <a:t>6</a:t>
            </a:r>
            <a:r>
              <a:rPr lang="sv-SE" dirty="0"/>
              <a:t>2-1</a:t>
            </a:r>
            <a:r>
              <a:rPr lang="sk-SK" dirty="0"/>
              <a:t>947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Prácami prispel k objavu elektrónu a rozvoju elektrotechniky (televízna technika a elektrónová mikroskopia)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dirty="0"/>
              <a:t>V meteorológii – objav samovoľného rozpadu vodných kvapiek počas svojho pádu v ovzduší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1E6B8BFC-5D46-87EC-D4D6-A0C0B52DE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467" y="292230"/>
            <a:ext cx="3693277" cy="647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A6421652-9C81-B18A-A5E1-FE59847FB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7679703" cy="67595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3200" b="1" dirty="0"/>
              <a:t>Dejiny a osobnosti meteorológie</a:t>
            </a:r>
            <a:br>
              <a:rPr lang="sk-SK" sz="3200" b="1" dirty="0"/>
            </a:br>
            <a:r>
              <a:rPr lang="sk-SK" sz="3200" b="1" dirty="0"/>
              <a:t> na Slovensku</a:t>
            </a:r>
          </a:p>
        </p:txBody>
      </p:sp>
    </p:spTree>
    <p:extLst>
      <p:ext uri="{BB962C8B-B14F-4D97-AF65-F5344CB8AC3E}">
        <p14:creationId xmlns:p14="http://schemas.microsoft.com/office/powerpoint/2010/main" val="1655768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2489"/>
            <a:ext cx="7315200" cy="566121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sz="1800" dirty="0"/>
              <a:t>18</a:t>
            </a:r>
            <a:r>
              <a:rPr lang="sk-SK" sz="1800" dirty="0"/>
              <a:t>80</a:t>
            </a:r>
            <a:r>
              <a:rPr lang="sv-SE" sz="1800" dirty="0"/>
              <a:t>-1</a:t>
            </a:r>
            <a:r>
              <a:rPr lang="sk-SK" sz="1800" dirty="0"/>
              <a:t>919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vplyv poveternostných podmienok na let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projekt mechanického stabilizátora pre ovládanie lietadla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pl-PL" sz="1800" b="0" i="0" u="none" strike="noStrike" baseline="0" dirty="0"/>
              <a:t>1906 - 2. a 3. výstup na Mont Blanc (pozorovanie,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 a astronomické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1908 – študijný pobyt v </a:t>
            </a:r>
            <a:r>
              <a:rPr lang="sk-SK" sz="1800" b="0" i="0" u="none" strike="noStrike" baseline="0" dirty="0" err="1"/>
              <a:t>Trappes</a:t>
            </a:r>
            <a:r>
              <a:rPr lang="sk-SK" sz="1800" b="0" i="0" u="none" strike="noStrike" baseline="0" dirty="0"/>
              <a:t> – Observatórium pre dynamickú meteorológiu - skúmanie vyšších vrstiev atmosféry; Chamonix - </a:t>
            </a:r>
            <a:r>
              <a:rPr lang="sk-SK" sz="1800" b="0" i="0" u="none" strike="noStrike" baseline="0" dirty="0" err="1"/>
              <a:t>exp</a:t>
            </a:r>
            <a:r>
              <a:rPr lang="sk-SK" sz="1800" b="0" i="0" u="none" strike="noStrike" baseline="0" dirty="0"/>
              <a:t>. s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. drakmi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1909 Alžírsko –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. podmienky na rozhraní Sahary a Atlasu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Francúzska Polynézia – jednotná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. služba (a na ďalších ostrovoch)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1914 Ekvádor – zaistil vybudovanie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 služby, prípravu klimatologickej mapy a návrh na medzinárodnú spoluprácu v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1915 doviezol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 prístroje z Paríža na front., navrhol </a:t>
            </a:r>
            <a:r>
              <a:rPr lang="sk-SK" sz="1800" b="1" i="0" u="none" strike="noStrike" baseline="0" dirty="0"/>
              <a:t>organizáciu vojenskej </a:t>
            </a:r>
            <a:r>
              <a:rPr lang="sk-SK" sz="1800" b="1" i="0" u="none" strike="noStrike" baseline="0" dirty="0" err="1"/>
              <a:t>meteo</a:t>
            </a:r>
            <a:r>
              <a:rPr lang="sk-SK" sz="1800" b="1" i="0" u="none" strike="noStrike" baseline="0" dirty="0"/>
              <a:t> služby</a:t>
            </a:r>
            <a:endParaRPr lang="sk-SK" sz="1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9F59DAB3-13BB-1CA9-2920-8D6AA617B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588" y="205579"/>
            <a:ext cx="3822170" cy="653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FE50635B-B0D5-AEEB-82D3-141C1806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7679703" cy="67595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3200" b="1" dirty="0"/>
              <a:t>Dejiny a osobnosti meteorológie</a:t>
            </a:r>
            <a:br>
              <a:rPr lang="sk-SK" sz="3200" b="1" dirty="0"/>
            </a:br>
            <a:r>
              <a:rPr lang="sk-SK" sz="3200" b="1" dirty="0"/>
              <a:t> na Slovensku</a:t>
            </a:r>
          </a:p>
        </p:txBody>
      </p:sp>
    </p:spTree>
    <p:extLst>
      <p:ext uri="{BB962C8B-B14F-4D97-AF65-F5344CB8AC3E}">
        <p14:creationId xmlns:p14="http://schemas.microsoft.com/office/powerpoint/2010/main" val="1012402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61155"/>
            <a:ext cx="7315200" cy="52825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sz="1800" dirty="0"/>
              <a:t>18</a:t>
            </a:r>
            <a:r>
              <a:rPr lang="sk-SK" sz="1800" dirty="0"/>
              <a:t>40</a:t>
            </a:r>
            <a:r>
              <a:rPr lang="sv-SE" sz="1800" dirty="0"/>
              <a:t>-1</a:t>
            </a:r>
            <a:r>
              <a:rPr lang="sk-SK" sz="1800" dirty="0"/>
              <a:t>913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rozvoj </a:t>
            </a:r>
            <a:r>
              <a:rPr lang="sk-SK" sz="1800" b="0" i="0" u="none" strike="noStrike" baseline="0" dirty="0" err="1"/>
              <a:t>agrometeorológie</a:t>
            </a:r>
            <a:r>
              <a:rPr lang="sk-SK" sz="1800" b="0" i="0" u="none" strike="noStrike" baseline="0" dirty="0"/>
              <a:t> resp. </a:t>
            </a:r>
            <a:r>
              <a:rPr lang="sk-SK" sz="1800" b="0" i="0" u="none" strike="noStrike" baseline="0" dirty="0" err="1"/>
              <a:t>bioklimatológie</a:t>
            </a:r>
            <a:r>
              <a:rPr lang="sk-SK" sz="1800" b="0" i="0" u="none" strike="noStrike" baseline="0" dirty="0"/>
              <a:t> na Slovensku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1881 – </a:t>
            </a:r>
            <a:r>
              <a:rPr lang="sk-SK" sz="1800" b="1" i="0" u="none" strike="noStrike" baseline="0" dirty="0"/>
              <a:t>Krásno</a:t>
            </a:r>
            <a:r>
              <a:rPr lang="sk-SK" sz="1800" b="0" i="0" u="none" strike="noStrike" baseline="0" dirty="0"/>
              <a:t> - meteorologické observatórium - jedno z prvých v Uhorsku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zakladal meteorologických staníc (chcel 42, za podpory Hospodárskeho spolku v Nitre) zrealizovalo sa 28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prvá súkromná regionálna sieť </a:t>
            </a:r>
            <a:r>
              <a:rPr lang="sk-SK" sz="1800" b="0" i="0" u="none" strike="noStrike" baseline="0" dirty="0" err="1"/>
              <a:t>meteo</a:t>
            </a:r>
            <a:r>
              <a:rPr lang="sk-SK" sz="1800" b="0" i="0" u="none" strike="noStrike" baseline="0" dirty="0"/>
              <a:t>. staníc na Slovensku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siete na pozorovanie búrok (600 staníc) 1887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1884– vydával dvojtýždňovú predpoveď počasia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1876 - 200 strán. práca: Náuka o počasí alebo praktická meteorológia podaná populárne.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32 príspevkov v nemčine (</a:t>
            </a:r>
            <a:r>
              <a:rPr lang="sk-SK" sz="1800" b="0" i="0" u="none" strike="noStrike" baseline="0" dirty="0" err="1"/>
              <a:t>Meteorologische</a:t>
            </a:r>
            <a:r>
              <a:rPr lang="sk-SK" sz="1800" dirty="0"/>
              <a:t> </a:t>
            </a:r>
            <a:r>
              <a:rPr lang="sk-SK" sz="1800" b="0" i="0" u="none" strike="noStrike" baseline="0" dirty="0" err="1"/>
              <a:t>Zietschrift</a:t>
            </a:r>
            <a:r>
              <a:rPr lang="sk-SK" sz="1800" b="0" i="0" u="none" strike="noStrike" baseline="0" dirty="0"/>
              <a:t>), </a:t>
            </a:r>
            <a:br>
              <a:rPr lang="sk-SK" sz="1800" b="0" i="0" u="none" strike="noStrike" baseline="0" dirty="0"/>
            </a:br>
            <a:r>
              <a:rPr lang="sk-SK" sz="1800" b="0" i="0" u="none" strike="noStrike" baseline="0" dirty="0"/>
              <a:t>100 v maďarčine</a:t>
            </a:r>
            <a:endParaRPr lang="sk-SK" sz="1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E0C83D4-55EF-DDE0-BEA4-B4E87C1E1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67746"/>
            <a:ext cx="3914775" cy="664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4D959A56-84BA-E03E-C5ED-A90D8524F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7679703" cy="67595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3200" b="1" dirty="0"/>
              <a:t>Dejiny a osobnosti meteorológie</a:t>
            </a:r>
            <a:br>
              <a:rPr lang="sk-SK" sz="3200" b="1" dirty="0"/>
            </a:br>
            <a:r>
              <a:rPr lang="sk-SK" sz="3200" b="1" dirty="0"/>
              <a:t> na Slovensku</a:t>
            </a:r>
          </a:p>
        </p:txBody>
      </p:sp>
    </p:spTree>
    <p:extLst>
      <p:ext uri="{BB962C8B-B14F-4D97-AF65-F5344CB8AC3E}">
        <p14:creationId xmlns:p14="http://schemas.microsoft.com/office/powerpoint/2010/main" val="2926523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2489"/>
            <a:ext cx="7315200" cy="566121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sz="2000" dirty="0"/>
              <a:t>1</a:t>
            </a:r>
            <a:r>
              <a:rPr lang="sk-SK" sz="2000" dirty="0"/>
              <a:t>900</a:t>
            </a:r>
            <a:r>
              <a:rPr lang="sv-SE" sz="2000" dirty="0"/>
              <a:t>-1</a:t>
            </a:r>
            <a:r>
              <a:rPr lang="sk-SK" sz="2000" dirty="0"/>
              <a:t>982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Publikoval 70 prác, z toho 11 knižných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130 vedecko - populárnych titulov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1939 </a:t>
            </a:r>
            <a:r>
              <a:rPr lang="sk-SK" sz="2000" b="1" i="0" u="none" strike="noStrike" baseline="0" dirty="0"/>
              <a:t>založil </a:t>
            </a:r>
            <a:r>
              <a:rPr lang="sk-SK" sz="2000" b="0" i="0" u="none" strike="noStrike" baseline="0" dirty="0"/>
              <a:t>Štátny hydrologický a meteorologický ústav – riaditeľ.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1946 na PF v BA </a:t>
            </a:r>
            <a:r>
              <a:rPr lang="sk-SK" sz="2000" b="1" i="0" u="none" strike="noStrike" baseline="0" dirty="0"/>
              <a:t>založil </a:t>
            </a:r>
            <a:r>
              <a:rPr lang="sk-SK" sz="2000" b="0" i="0" u="none" strike="noStrike" baseline="0" dirty="0"/>
              <a:t>Ústav pre meteorológiu a klimatológiu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1952 </a:t>
            </a:r>
            <a:r>
              <a:rPr lang="sk-SK" sz="2000" b="1" i="0" u="none" strike="noStrike" baseline="0" dirty="0"/>
              <a:t>zriadil </a:t>
            </a:r>
            <a:r>
              <a:rPr lang="sk-SK" sz="2000" b="0" i="0" u="none" strike="noStrike" baseline="0" dirty="0"/>
              <a:t>meteorologické pracovisko ČSAV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1953 </a:t>
            </a:r>
            <a:r>
              <a:rPr lang="sk-SK" sz="2000" b="1" i="0" u="none" strike="noStrike" baseline="0" dirty="0"/>
              <a:t>vybudoval </a:t>
            </a:r>
            <a:r>
              <a:rPr lang="sk-SK" sz="2000" b="0" i="0" u="none" strike="noStrike" baseline="0" dirty="0"/>
              <a:t>oddelenie </a:t>
            </a:r>
            <a:r>
              <a:rPr lang="pt-BR" sz="2000" b="0" i="0" u="none" strike="noStrike" baseline="0" dirty="0"/>
              <a:t>klimatológie na Zemepisnom ústave SAV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1958 meteorologický výskum (s Poliakmi) Vysokých Tatier – monografia Klíma Tatier.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do 1945 – synoptická meteorológia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2000" b="0" i="0" u="none" strike="noStrike" baseline="0" dirty="0"/>
              <a:t>po 1945 - klimatológia</a:t>
            </a:r>
            <a:endParaRPr lang="sk-SK" sz="20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CCD5921E-8747-BC83-19B7-4689547EA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69" y="98366"/>
            <a:ext cx="4368800" cy="670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31B2EAE5-8EB7-2B2A-912F-92F36FCC6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7679703" cy="67595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3200" b="1" dirty="0"/>
              <a:t>Dejiny a osobnosti meteorológie</a:t>
            </a:r>
            <a:br>
              <a:rPr lang="sk-SK" sz="3200" b="1" dirty="0"/>
            </a:br>
            <a:r>
              <a:rPr lang="sk-SK" sz="3200" b="1" dirty="0"/>
              <a:t> na Slovensku</a:t>
            </a:r>
          </a:p>
        </p:txBody>
      </p:sp>
    </p:spTree>
    <p:extLst>
      <p:ext uri="{BB962C8B-B14F-4D97-AF65-F5344CB8AC3E}">
        <p14:creationId xmlns:p14="http://schemas.microsoft.com/office/powerpoint/2010/main" val="2647175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A6CB8-4026-FA4C-08FD-1415ADE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2489"/>
            <a:ext cx="5626059" cy="566121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v-SE" sz="2000" dirty="0"/>
              <a:t>1</a:t>
            </a:r>
            <a:r>
              <a:rPr lang="sk-SK" sz="2000" dirty="0"/>
              <a:t>906 </a:t>
            </a:r>
            <a:r>
              <a:rPr lang="sv-SE" sz="2000" dirty="0"/>
              <a:t>-</a:t>
            </a:r>
            <a:r>
              <a:rPr lang="sk-SK" sz="2000" dirty="0"/>
              <a:t>2000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1" i="0" u="none" strike="noStrike" baseline="0" dirty="0"/>
              <a:t>spoluzakladateľ</a:t>
            </a:r>
            <a:r>
              <a:rPr lang="sk-SK" sz="1800" b="0" i="0" u="none" strike="noStrike" baseline="0" dirty="0"/>
              <a:t> Štátny hydrologický a meteorologický ústav</a:t>
            </a:r>
          </a:p>
          <a:p>
            <a:pPr algn="l">
              <a:buClr>
                <a:schemeClr val="tx2">
                  <a:lumMod val="75000"/>
                </a:schemeClr>
              </a:buClr>
            </a:pPr>
            <a:r>
              <a:rPr lang="sk-SK" sz="1800" b="0" i="0" u="none" strike="noStrike" baseline="0" dirty="0"/>
              <a:t>publikoval 236 prác, 150 zameraných na poznanie a klasifikáciu klímy a </a:t>
            </a:r>
            <a:r>
              <a:rPr lang="sk-SK" sz="1800" b="0" i="0" u="none" strike="noStrike" baseline="0" dirty="0" err="1"/>
              <a:t>bioklímy</a:t>
            </a:r>
            <a:r>
              <a:rPr lang="sk-SK" sz="1800" b="0" i="0" u="none" strike="noStrike" baseline="0" dirty="0"/>
              <a:t> v Československu</a:t>
            </a:r>
            <a:endParaRPr lang="sk-SK" sz="20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8E8088F-7859-ED8E-F9E7-009C59C19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4" y="3300066"/>
            <a:ext cx="2404531" cy="360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C0AF54C8-F55A-63C4-469A-A8F7999A9D15}"/>
              </a:ext>
            </a:extLst>
          </p:cNvPr>
          <p:cNvSpPr txBox="1">
            <a:spLocks/>
          </p:cNvSpPr>
          <p:nvPr/>
        </p:nvSpPr>
        <p:spPr>
          <a:xfrm>
            <a:off x="5930859" y="1082489"/>
            <a:ext cx="5437867" cy="5661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v-SE" sz="1800" dirty="0"/>
              <a:t>1</a:t>
            </a:r>
            <a:r>
              <a:rPr lang="sk-SK" sz="1800" dirty="0"/>
              <a:t>931 </a:t>
            </a:r>
            <a:r>
              <a:rPr lang="sv-SE" sz="1800" dirty="0"/>
              <a:t>-</a:t>
            </a:r>
            <a:r>
              <a:rPr lang="sk-SK" sz="1800" dirty="0"/>
              <a:t>2012</a:t>
            </a:r>
          </a:p>
          <a:p>
            <a:pPr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1800" dirty="0"/>
              <a:t>V rokoch 1969–1991 bol riaditeľom Slovenského hydrometeorologického ústavu</a:t>
            </a:r>
          </a:p>
          <a:p>
            <a:pPr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sz="1800" i="0" u="none" strike="noStrike" baseline="0" dirty="0">
                <a:solidFill>
                  <a:srgbClr val="000000"/>
                </a:solidFill>
              </a:rPr>
              <a:t>dlhoročný predseda Slovenskej meteorologickej spoločnosti a podpredseda Československej meteorologickej spoločnosti </a:t>
            </a:r>
            <a:endParaRPr lang="sk-SK" sz="1800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E2374C5A-5720-EC59-0EA4-F1C616846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180" y="3300066"/>
            <a:ext cx="2632671" cy="3249469"/>
          </a:xfrm>
          <a:prstGeom prst="rect">
            <a:avLst/>
          </a:prstGeom>
        </p:spPr>
      </p:pic>
      <p:sp>
        <p:nvSpPr>
          <p:cNvPr id="9" name="Zástupný objekt pre obsah 2">
            <a:extLst>
              <a:ext uri="{FF2B5EF4-FFF2-40B4-BE49-F238E27FC236}">
                <a16:creationId xmlns:a16="http://schemas.microsoft.com/office/drawing/2014/main" id="{EB2ADA4C-C262-4769-8EE4-C086FF4501D7}"/>
              </a:ext>
            </a:extLst>
          </p:cNvPr>
          <p:cNvSpPr txBox="1">
            <a:spLocks/>
          </p:cNvSpPr>
          <p:nvPr/>
        </p:nvSpPr>
        <p:spPr>
          <a:xfrm>
            <a:off x="6986039" y="6495737"/>
            <a:ext cx="2506133" cy="49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sk-SK" sz="1400" dirty="0"/>
              <a:t>Ferdinand </a:t>
            </a:r>
            <a:r>
              <a:rPr lang="sk-SK" sz="1400" dirty="0" err="1"/>
              <a:t>Šamaj</a:t>
            </a:r>
            <a:endParaRPr lang="sk-SK" sz="1400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21E02340-082E-D15A-299B-C2CDE43D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92231"/>
            <a:ext cx="7679703" cy="67595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3200" b="1" dirty="0"/>
              <a:t>Dejiny a osobnosti meteorológie</a:t>
            </a:r>
            <a:br>
              <a:rPr lang="sk-SK" sz="3200" b="1" dirty="0"/>
            </a:br>
            <a:r>
              <a:rPr lang="sk-SK" sz="3200" b="1" dirty="0"/>
              <a:t> na Slovensku</a:t>
            </a:r>
          </a:p>
        </p:txBody>
      </p:sp>
    </p:spTree>
    <p:extLst>
      <p:ext uri="{BB962C8B-B14F-4D97-AF65-F5344CB8AC3E}">
        <p14:creationId xmlns:p14="http://schemas.microsoft.com/office/powerpoint/2010/main" val="1381157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AA47C069-F4FE-C6BE-1EB0-77F573158596}"/>
              </a:ext>
            </a:extLst>
          </p:cNvPr>
          <p:cNvSpPr txBox="1"/>
          <p:nvPr/>
        </p:nvSpPr>
        <p:spPr>
          <a:xfrm>
            <a:off x="347133" y="1362818"/>
            <a:ext cx="6553288" cy="4141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altLang="sk-SK" sz="1400" b="1" dirty="0">
                <a:ea typeface="+mj-ea"/>
                <a:cs typeface="+mj-cs"/>
              </a:rPr>
              <a:t>Sieť meteorologických staníc </a:t>
            </a:r>
            <a:r>
              <a:rPr lang="sk-SK" altLang="sk-SK" sz="1400" dirty="0">
                <a:ea typeface="+mj-ea"/>
                <a:cs typeface="+mj-cs"/>
              </a:rPr>
              <a:t>na území Slovenska sa organizuje podľa Svetovej meteorologickej organizácie, </a:t>
            </a:r>
            <a:r>
              <a:rPr lang="sk-SK" altLang="sk-SK" sz="1400" b="1" dirty="0">
                <a:ea typeface="+mj-ea"/>
                <a:cs typeface="+mj-cs"/>
              </a:rPr>
              <a:t>riadi</a:t>
            </a:r>
            <a:r>
              <a:rPr lang="sk-SK" altLang="sk-SK" sz="1400" dirty="0">
                <a:ea typeface="+mj-ea"/>
                <a:cs typeface="+mj-cs"/>
              </a:rPr>
              <a:t> ju </a:t>
            </a:r>
            <a:r>
              <a:rPr lang="sk-SK" altLang="sk-SK" sz="1400" b="1" dirty="0">
                <a:ea typeface="+mj-ea"/>
                <a:cs typeface="+mj-cs"/>
              </a:rPr>
              <a:t>SHMÚ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altLang="sk-SK" sz="1400" dirty="0">
                <a:ea typeface="+mj-ea"/>
                <a:cs typeface="+mj-cs"/>
              </a:rPr>
              <a:t>Podľa charakteru a spôsobu získaných informácií sa delia na:</a:t>
            </a:r>
          </a:p>
          <a:p>
            <a:pPr algn="l"/>
            <a:r>
              <a:rPr lang="sk-SK" altLang="sk-SK" b="1" dirty="0"/>
              <a:t>	</a:t>
            </a:r>
          </a:p>
          <a:p>
            <a:pPr algn="l"/>
            <a:r>
              <a:rPr lang="sk-SK" altLang="sk-SK" b="1" dirty="0"/>
              <a:t>	</a:t>
            </a:r>
            <a:r>
              <a:rPr lang="sk-SK" altLang="sk-SK" sz="1600" b="1" dirty="0"/>
              <a:t>1) </a:t>
            </a:r>
            <a:r>
              <a:rPr lang="sk-SK" sz="1600" b="1" i="0" u="none" strike="noStrike" baseline="0" dirty="0"/>
              <a:t>prízemné meteorologické merania a pozorovania </a:t>
            </a:r>
            <a:br>
              <a:rPr lang="sk-SK" sz="1600" b="1" i="0" u="none" strike="noStrike" baseline="0" dirty="0"/>
            </a:br>
            <a:r>
              <a:rPr lang="sk-SK" sz="1600" b="1" i="0" u="none" strike="noStrike" baseline="0" dirty="0"/>
              <a:t>        </a:t>
            </a:r>
            <a:r>
              <a:rPr lang="sk-SK" sz="1600" b="0" i="0" u="none" strike="noStrike" baseline="0" dirty="0"/>
              <a:t>– údaje sa získavajú na meteorologických staniciach</a:t>
            </a:r>
          </a:p>
          <a:p>
            <a:pPr algn="l"/>
            <a:r>
              <a:rPr lang="sk-SK" altLang="sk-SK" sz="1600" b="1" dirty="0"/>
              <a:t>	</a:t>
            </a:r>
          </a:p>
          <a:p>
            <a:pPr algn="l"/>
            <a:r>
              <a:rPr lang="sk-SK" altLang="sk-SK" sz="1600" b="1" dirty="0"/>
              <a:t>	2) </a:t>
            </a:r>
            <a:r>
              <a:rPr lang="sk-SK" sz="1600" b="1" i="0" u="none" strike="noStrike" baseline="0" dirty="0"/>
              <a:t>aerologické merania </a:t>
            </a:r>
            <a:r>
              <a:rPr lang="sk-SK" sz="1600" b="0" i="0" u="none" strike="noStrike" baseline="0" dirty="0"/>
              <a:t>– prevádzajú vertikálny výskum 	atmosféry pomocou nesených balónov</a:t>
            </a:r>
          </a:p>
          <a:p>
            <a:pPr algn="l"/>
            <a:r>
              <a:rPr lang="sk-SK" altLang="sk-SK" sz="1600" b="1" dirty="0"/>
              <a:t>	</a:t>
            </a:r>
          </a:p>
          <a:p>
            <a:pPr algn="l"/>
            <a:r>
              <a:rPr lang="sk-SK" altLang="sk-SK" sz="1600" b="1" dirty="0"/>
              <a:t>	3) </a:t>
            </a:r>
            <a:r>
              <a:rPr lang="sk-SK" sz="1600" b="1" i="0" u="none" strike="noStrike" baseline="0" dirty="0" err="1"/>
              <a:t>rádiolokačné</a:t>
            </a:r>
            <a:r>
              <a:rPr lang="sk-SK" sz="1600" b="1" i="0" u="none" strike="noStrike" baseline="0" dirty="0"/>
              <a:t> meteorologické informácie </a:t>
            </a:r>
            <a:r>
              <a:rPr lang="sk-SK" sz="1600" b="0" i="0" u="none" strike="noStrike" baseline="0" dirty="0"/>
              <a:t>– 	umožňujú 	nepretržité pozorovanie meteorologických objektov a javov</a:t>
            </a:r>
            <a:endParaRPr lang="sk-SK" sz="1600" dirty="0"/>
          </a:p>
          <a:p>
            <a:pPr algn="l"/>
            <a:r>
              <a:rPr lang="sk-SK" altLang="sk-SK" sz="1600" b="1" dirty="0"/>
              <a:t>	</a:t>
            </a:r>
          </a:p>
          <a:p>
            <a:pPr algn="l"/>
            <a:r>
              <a:rPr lang="sk-SK" altLang="sk-SK" sz="1600" b="1" dirty="0"/>
              <a:t>	4) </a:t>
            </a:r>
            <a:r>
              <a:rPr lang="sk-SK" sz="1600" b="1" i="0" u="none" strike="noStrike" baseline="0" dirty="0"/>
              <a:t>družicové meteorologické informácie </a:t>
            </a:r>
            <a:r>
              <a:rPr lang="sk-SK" sz="1600" b="0" i="0" u="none" strike="noStrike" baseline="0" dirty="0"/>
              <a:t>– získavanie 	informácií z umelých družíc Zeme</a:t>
            </a:r>
            <a:endParaRPr lang="sk-SK" altLang="sk-SK" sz="1600" dirty="0"/>
          </a:p>
        </p:txBody>
      </p:sp>
      <p:pic>
        <p:nvPicPr>
          <p:cNvPr id="22" name="Obrázok 21" descr="Obrázok, na ktorom je vonkajšie, budova&#10;&#10;Automaticky generovaný popis">
            <a:extLst>
              <a:ext uri="{FF2B5EF4-FFF2-40B4-BE49-F238E27FC236}">
                <a16:creationId xmlns:a16="http://schemas.microsoft.com/office/drawing/2014/main" id="{10991999-EFD6-EFB6-DB0C-A06A96D48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037" y="3343088"/>
            <a:ext cx="4985221" cy="3317438"/>
          </a:xfrm>
          <a:prstGeom prst="rect">
            <a:avLst/>
          </a:prstGeom>
        </p:spPr>
      </p:pic>
      <p:pic>
        <p:nvPicPr>
          <p:cNvPr id="24" name="Obrázok 23" descr="Obrázok, na ktorom je obloha, vonkajšie, sneh, budova&#10;&#10;Automaticky generovaný popis">
            <a:extLst>
              <a:ext uri="{FF2B5EF4-FFF2-40B4-BE49-F238E27FC236}">
                <a16:creationId xmlns:a16="http://schemas.microsoft.com/office/drawing/2014/main" id="{3C5D9989-F1C7-53B7-F8C8-3FBE5B020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037" y="403247"/>
            <a:ext cx="4985221" cy="2809852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2D8A1CB1-53AC-974E-65D3-39D7120F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632036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ok 11" descr="Obrázok, na ktorom je mapa&#10;&#10;Automaticky generovaný popis">
            <a:extLst>
              <a:ext uri="{FF2B5EF4-FFF2-40B4-BE49-F238E27FC236}">
                <a16:creationId xmlns:a16="http://schemas.microsoft.com/office/drawing/2014/main" id="{B2B1C656-35DF-DC88-1FD5-5B119094A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86" y="134585"/>
            <a:ext cx="5460998" cy="2744152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BC6019E9-52D4-DF17-2648-E6B457D97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456" y="3979264"/>
            <a:ext cx="5461843" cy="2552179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AA47C069-F4FE-C6BE-1EB0-77F573158596}"/>
              </a:ext>
            </a:extLst>
          </p:cNvPr>
          <p:cNvSpPr txBox="1"/>
          <p:nvPr/>
        </p:nvSpPr>
        <p:spPr>
          <a:xfrm>
            <a:off x="283402" y="1063466"/>
            <a:ext cx="641905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altLang="sk-SK" sz="1400" b="1" dirty="0"/>
              <a:t>Meteorologické stanice </a:t>
            </a:r>
            <a:r>
              <a:rPr lang="sk-SK" altLang="sk-SK" sz="1400" dirty="0"/>
              <a:t>sa delia na:</a:t>
            </a:r>
            <a:endParaRPr lang="sk-SK" sz="1400" b="0" i="0" u="none" strike="noStrike" baseline="0" dirty="0"/>
          </a:p>
          <a:p>
            <a:pPr algn="l"/>
            <a:r>
              <a:rPr lang="sk-SK" sz="1400" b="0" i="0" u="none" strike="noStrike" baseline="0" dirty="0"/>
              <a:t>- </a:t>
            </a:r>
            <a:r>
              <a:rPr lang="sk-SK" sz="1400" b="1" i="0" u="none" strike="noStrike" baseline="0" dirty="0"/>
              <a:t>synoptické </a:t>
            </a:r>
            <a:r>
              <a:rPr lang="sk-SK" sz="1400" i="0" u="none" strike="noStrike" baseline="0" dirty="0"/>
              <a:t>a</a:t>
            </a:r>
            <a:r>
              <a:rPr lang="sk-SK" sz="1400" b="1" i="0" u="none" strike="noStrike" baseline="0" dirty="0"/>
              <a:t> letecké </a:t>
            </a:r>
            <a:r>
              <a:rPr lang="sk-SK" sz="1400" b="0" i="0" u="none" strike="noStrike" baseline="0" dirty="0"/>
              <a:t>meteorologické stanice</a:t>
            </a:r>
          </a:p>
          <a:p>
            <a:pPr algn="l"/>
            <a:r>
              <a:rPr lang="sk-SK" sz="1400" dirty="0"/>
              <a:t>-</a:t>
            </a:r>
            <a:r>
              <a:rPr lang="sk-SK" sz="1400" b="0" i="0" u="none" strike="noStrike" baseline="0" dirty="0"/>
              <a:t> </a:t>
            </a:r>
            <a:r>
              <a:rPr lang="sk-SK" sz="1400" b="1" i="0" u="none" strike="noStrike" baseline="0" dirty="0"/>
              <a:t>klimatologické</a:t>
            </a:r>
            <a:r>
              <a:rPr lang="sk-SK" sz="1400" b="0" i="0" u="none" strike="noStrike" baseline="0" dirty="0"/>
              <a:t> stanice</a:t>
            </a:r>
          </a:p>
          <a:p>
            <a:pPr algn="l"/>
            <a:r>
              <a:rPr lang="pl-PL" sz="1400" b="0" i="0" u="none" strike="noStrike" baseline="0" dirty="0"/>
              <a:t>- </a:t>
            </a:r>
            <a:r>
              <a:rPr lang="pl-PL" sz="1400" b="1" i="0" u="none" strike="noStrike" baseline="0" dirty="0"/>
              <a:t>agrometeorologické </a:t>
            </a:r>
            <a:r>
              <a:rPr lang="pl-PL" sz="1400" i="0" u="none" strike="noStrike" baseline="0" dirty="0"/>
              <a:t>a</a:t>
            </a:r>
            <a:r>
              <a:rPr lang="pl-PL" sz="1400" b="1" i="0" u="none" strike="noStrike" baseline="0" dirty="0"/>
              <a:t> fenologické </a:t>
            </a:r>
            <a:r>
              <a:rPr lang="pl-PL" sz="1400" b="0" i="0" u="none" strike="noStrike" baseline="0" dirty="0"/>
              <a:t>stanice</a:t>
            </a:r>
          </a:p>
          <a:p>
            <a:pPr algn="l"/>
            <a:r>
              <a:rPr lang="sk-SK" sz="1400" b="0" i="0" u="none" strike="noStrike" baseline="0" dirty="0"/>
              <a:t>- </a:t>
            </a:r>
            <a:r>
              <a:rPr lang="sk-SK" sz="1400" b="1" i="0" u="none" strike="noStrike" baseline="0" dirty="0"/>
              <a:t>špeciálne</a:t>
            </a:r>
            <a:r>
              <a:rPr lang="sk-SK" sz="1400" b="0" i="0" u="none" strike="noStrike" baseline="0" dirty="0"/>
              <a:t> stanice</a:t>
            </a:r>
          </a:p>
          <a:p>
            <a:pPr marL="285750" indent="-285750" algn="l">
              <a:buFontTx/>
              <a:buChar char="-"/>
            </a:pPr>
            <a:endParaRPr lang="sk-SK" sz="1400" dirty="0"/>
          </a:p>
          <a:p>
            <a:pPr algn="l"/>
            <a:r>
              <a:rPr lang="sk-SK" sz="1400" b="0" i="0" u="none" strike="noStrike" baseline="0" dirty="0"/>
              <a:t>Meteorologické merania a pozorovania sa robia v určených termínoch. </a:t>
            </a:r>
          </a:p>
          <a:p>
            <a:pPr algn="l"/>
            <a:r>
              <a:rPr lang="sk-SK" sz="1400" b="0" i="0" u="none" strike="noStrike" baseline="0" dirty="0"/>
              <a:t>Pre synoptické účely sa pozorovania vykonávajú v týchto termínoch: 	hlavné     00, 06, 12, 18 h GMT 			                	</a:t>
            </a:r>
            <a:br>
              <a:rPr lang="sk-SK" sz="1400" b="0" i="0" u="none" strike="noStrike" baseline="0" dirty="0"/>
            </a:br>
            <a:r>
              <a:rPr lang="sk-SK" sz="1400" b="0" i="0" u="none" strike="noStrike" baseline="0" dirty="0"/>
              <a:t>         vedľajšie  03, 09, 15, 21 h GMT</a:t>
            </a:r>
          </a:p>
          <a:p>
            <a:pPr algn="l"/>
            <a:r>
              <a:rPr lang="sk-SK" sz="1400" b="0" i="0" u="none" strike="noStrike" baseline="0" dirty="0"/>
              <a:t>Väčšina meteorologických prvkov sa mení v závislosti na výške Slnka </a:t>
            </a:r>
            <a:br>
              <a:rPr lang="sk-SK" sz="1400" b="0" i="0" u="none" strike="noStrike" baseline="0" dirty="0"/>
            </a:br>
            <a:r>
              <a:rPr lang="sk-SK" sz="1400" b="0" i="0" u="none" strike="noStrike" baseline="0" dirty="0"/>
              <a:t>nad obzorom. Klimatické a meteorologické </a:t>
            </a:r>
            <a:r>
              <a:rPr lang="pl-PL" sz="1400" b="0" i="0" u="none" strike="noStrike" baseline="0" dirty="0"/>
              <a:t>pozorovania sa preto realizujú o 7.00, 14.00 a 21.00 h miestneho času.</a:t>
            </a:r>
          </a:p>
          <a:p>
            <a:pPr algn="l"/>
            <a:endParaRPr lang="sk-SK" sz="1400" b="1" i="0" u="none" strike="noStrike" baseline="0" dirty="0"/>
          </a:p>
          <a:p>
            <a:pPr algn="l"/>
            <a:r>
              <a:rPr lang="it-IT" sz="1400" b="1" i="0" u="none" strike="noStrike" baseline="0" dirty="0"/>
              <a:t>Klimatologické stanice </a:t>
            </a:r>
            <a:r>
              <a:rPr lang="it-IT" sz="1400" b="0" i="0" u="none" strike="noStrike" baseline="0" dirty="0"/>
              <a:t>sa delia na:</a:t>
            </a:r>
          </a:p>
          <a:p>
            <a:pPr marL="285750" indent="-285750" algn="l">
              <a:buFontTx/>
              <a:buChar char="-"/>
            </a:pPr>
            <a:r>
              <a:rPr lang="sk-SK" sz="1400" b="0" i="0" u="none" strike="noStrike" baseline="0" dirty="0"/>
              <a:t>stanice </a:t>
            </a:r>
            <a:r>
              <a:rPr lang="sk-SK" sz="1400" b="1" i="0" u="none" strike="noStrike" baseline="0" dirty="0"/>
              <a:t>základné </a:t>
            </a:r>
            <a:r>
              <a:rPr lang="sk-SK" sz="1400" b="0" i="0" u="none" strike="noStrike" baseline="0" dirty="0"/>
              <a:t>– merajú a pozorujú 3 x denne </a:t>
            </a:r>
            <a:br>
              <a:rPr lang="sk-SK" sz="1400" b="0" i="0" u="none" strike="noStrike" baseline="0" dirty="0"/>
            </a:br>
            <a:r>
              <a:rPr lang="sk-SK" sz="1400" b="0" i="0" u="none" strike="noStrike" baseline="0" dirty="0"/>
              <a:t>základné </a:t>
            </a:r>
            <a:r>
              <a:rPr lang="sk-SK" sz="1400" b="0" i="0" u="none" strike="noStrike" baseline="0" dirty="0" err="1"/>
              <a:t>meteorol</a:t>
            </a:r>
            <a:r>
              <a:rPr lang="sk-SK" sz="1400" b="0" i="0" u="none" strike="noStrike" baseline="0" dirty="0"/>
              <a:t>. prvky a javy</a:t>
            </a:r>
          </a:p>
          <a:p>
            <a:pPr marL="285750" indent="-285750" algn="l">
              <a:buFontTx/>
              <a:buChar char="-"/>
            </a:pPr>
            <a:r>
              <a:rPr lang="sk-SK" sz="1400" b="0" i="0" u="none" strike="noStrike" baseline="0" dirty="0"/>
              <a:t>stanice </a:t>
            </a:r>
            <a:r>
              <a:rPr lang="sk-SK" sz="1400" b="1" i="0" u="none" strike="noStrike" baseline="0" dirty="0"/>
              <a:t>doplnkové </a:t>
            </a:r>
            <a:r>
              <a:rPr lang="sk-SK" sz="1400" b="0" i="0" u="none" strike="noStrike" baseline="0" dirty="0"/>
              <a:t>– podobný význam ako základné stanice, doplňujú ich svojim rozmiestnením</a:t>
            </a:r>
          </a:p>
          <a:p>
            <a:pPr marL="285750" indent="-285750" algn="l">
              <a:buFontTx/>
              <a:buChar char="-"/>
            </a:pPr>
            <a:r>
              <a:rPr lang="sk-SK" sz="1400" b="0" i="0" u="none" strike="noStrike" baseline="0" dirty="0"/>
              <a:t>stanice </a:t>
            </a:r>
            <a:r>
              <a:rPr lang="sk-SK" sz="1400" b="1" i="0" u="none" strike="noStrike" baseline="0" dirty="0" err="1"/>
              <a:t>zrážkomerné</a:t>
            </a:r>
            <a:r>
              <a:rPr lang="sk-SK" sz="1400" b="1" i="0" u="none" strike="noStrike" baseline="0" dirty="0"/>
              <a:t> </a:t>
            </a:r>
            <a:r>
              <a:rPr lang="sk-SK" sz="1400" b="0" i="0" u="none" strike="noStrike" baseline="0" dirty="0"/>
              <a:t>– merajú množstvo zrážok</a:t>
            </a:r>
          </a:p>
          <a:p>
            <a:pPr marL="285750" indent="-285750" algn="l">
              <a:buFontTx/>
              <a:buChar char="-"/>
            </a:pPr>
            <a:r>
              <a:rPr lang="sk-SK" sz="1400" b="0" i="0" u="none" strike="noStrike" baseline="0" dirty="0"/>
              <a:t>stanice </a:t>
            </a:r>
            <a:r>
              <a:rPr lang="sk-SK" sz="1400" b="1" i="0" u="none" strike="noStrike" baseline="0" dirty="0"/>
              <a:t>so špeciálnym zameraním </a:t>
            </a:r>
            <a:r>
              <a:rPr lang="sk-SK" sz="1400" b="0" i="0" u="none" strike="noStrike" baseline="0" dirty="0"/>
              <a:t>– merajú a pozorujú špeciálne prvky (žiarenie, dlhodobý úhrn zrážok, počet bleskov).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DBCFFBC1-D3C4-7667-DF5A-CE131DB317F3}"/>
              </a:ext>
            </a:extLst>
          </p:cNvPr>
          <p:cNvSpPr txBox="1"/>
          <p:nvPr/>
        </p:nvSpPr>
        <p:spPr>
          <a:xfrm>
            <a:off x="7429500" y="3587234"/>
            <a:ext cx="4014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altLang="sk-SK" dirty="0"/>
              <a:t>Sieť klimatologických staníc SHMÚ</a:t>
            </a:r>
            <a:endParaRPr lang="sk-SK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6D6C1606-73B4-C6F4-30F2-11C2FC70551F}"/>
              </a:ext>
            </a:extLst>
          </p:cNvPr>
          <p:cNvSpPr txBox="1">
            <a:spLocks/>
          </p:cNvSpPr>
          <p:nvPr/>
        </p:nvSpPr>
        <p:spPr>
          <a:xfrm>
            <a:off x="347133" y="197474"/>
            <a:ext cx="10515600" cy="9681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3200" b="1"/>
              <a:t>Získavanie a spracovanie dát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13777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AA47C069-F4FE-C6BE-1EB0-77F573158596}"/>
              </a:ext>
            </a:extLst>
          </p:cNvPr>
          <p:cNvSpPr txBox="1"/>
          <p:nvPr/>
        </p:nvSpPr>
        <p:spPr>
          <a:xfrm>
            <a:off x="347133" y="1165662"/>
            <a:ext cx="6553288" cy="551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</a:pPr>
            <a:r>
              <a:rPr lang="sk-SK" altLang="sk-SK" sz="1400" dirty="0">
                <a:ea typeface="+mj-ea"/>
                <a:cs typeface="+mj-cs"/>
              </a:rPr>
              <a:t>Štátna meteorologická sieť SHMÚ (2020):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20 profesionálnych synoptických </a:t>
            </a:r>
            <a:r>
              <a:rPr lang="sk-SK" altLang="sk-SK" sz="1400" dirty="0" err="1">
                <a:ea typeface="+mj-ea"/>
                <a:cs typeface="+mj-cs"/>
              </a:rPr>
              <a:t>meteo</a:t>
            </a:r>
            <a:r>
              <a:rPr lang="sk-SK" altLang="sk-SK" sz="1400" dirty="0">
                <a:ea typeface="+mj-ea"/>
                <a:cs typeface="+mj-cs"/>
              </a:rPr>
              <a:t>. staníc (automatické)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	6 leteckých </a:t>
            </a:r>
            <a:r>
              <a:rPr lang="sk-SK" altLang="sk-SK" sz="1400" dirty="0" err="1">
                <a:ea typeface="+mj-ea"/>
                <a:cs typeface="+mj-cs"/>
              </a:rPr>
              <a:t>meteo</a:t>
            </a:r>
            <a:r>
              <a:rPr lang="sk-SK" altLang="sk-SK" sz="1400" dirty="0">
                <a:ea typeface="+mj-ea"/>
                <a:cs typeface="+mj-cs"/>
              </a:rPr>
              <a:t>. staníc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	14 terénnych </a:t>
            </a:r>
            <a:r>
              <a:rPr lang="sk-SK" altLang="sk-SK" sz="1400" dirty="0" err="1">
                <a:ea typeface="+mj-ea"/>
                <a:cs typeface="+mj-cs"/>
              </a:rPr>
              <a:t>meteo</a:t>
            </a:r>
            <a:r>
              <a:rPr lang="sk-SK" altLang="sk-SK" sz="1400" dirty="0">
                <a:ea typeface="+mj-ea"/>
                <a:cs typeface="+mj-cs"/>
              </a:rPr>
              <a:t>. staníc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52 dobrovoľníckych klimatologických staníc (50 automatických)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b="1" dirty="0"/>
              <a:t>96</a:t>
            </a:r>
            <a:r>
              <a:rPr lang="sk-SK" altLang="sk-SK" sz="1400" dirty="0">
                <a:ea typeface="+mj-ea"/>
                <a:cs typeface="+mj-cs"/>
              </a:rPr>
              <a:t> automatických </a:t>
            </a:r>
            <a:r>
              <a:rPr lang="sk-SK" altLang="sk-SK" sz="1400" dirty="0" err="1">
                <a:ea typeface="+mj-ea"/>
                <a:cs typeface="+mj-cs"/>
              </a:rPr>
              <a:t>meteo</a:t>
            </a:r>
            <a:r>
              <a:rPr lang="sk-SK" altLang="sk-SK" sz="1400" dirty="0">
                <a:ea typeface="+mj-ea"/>
                <a:cs typeface="+mj-cs"/>
              </a:rPr>
              <a:t>. staníc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522 </a:t>
            </a:r>
            <a:r>
              <a:rPr lang="sk-SK" altLang="sk-SK" sz="1400" dirty="0" err="1">
                <a:ea typeface="+mj-ea"/>
                <a:cs typeface="+mj-cs"/>
              </a:rPr>
              <a:t>zrážkomerných</a:t>
            </a:r>
            <a:r>
              <a:rPr lang="sk-SK" altLang="sk-SK" sz="1400" dirty="0">
                <a:ea typeface="+mj-ea"/>
                <a:cs typeface="+mj-cs"/>
              </a:rPr>
              <a:t> staníc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197 automatických </a:t>
            </a:r>
            <a:r>
              <a:rPr lang="sk-SK" altLang="sk-SK" sz="1400" dirty="0" err="1">
                <a:ea typeface="+mj-ea"/>
                <a:cs typeface="+mj-cs"/>
              </a:rPr>
              <a:t>zrážkomerných</a:t>
            </a:r>
            <a:r>
              <a:rPr lang="sk-SK" altLang="sk-SK" sz="1400" dirty="0">
                <a:ea typeface="+mj-ea"/>
                <a:cs typeface="+mj-cs"/>
              </a:rPr>
              <a:t> staníc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	152 s meraním teploty vzduchu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5 staníc na meranie zložiek slnečného žiarenia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1 meteorologický stožiar (Jaslovské </a:t>
            </a:r>
            <a:r>
              <a:rPr lang="sk-SK" altLang="sk-SK" sz="1400" dirty="0" err="1">
                <a:ea typeface="+mj-ea"/>
                <a:cs typeface="+mj-cs"/>
              </a:rPr>
              <a:t>bohunice</a:t>
            </a:r>
            <a:r>
              <a:rPr lang="sk-SK" altLang="sk-SK" sz="1400" dirty="0">
                <a:ea typeface="+mj-ea"/>
                <a:cs typeface="+mj-cs"/>
              </a:rPr>
              <a:t> – 206 m)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194 fenologických staníc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endParaRPr lang="sk-SK" altLang="sk-SK" sz="1400" dirty="0">
              <a:ea typeface="+mj-ea"/>
              <a:cs typeface="+mj-cs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2D8A1CB1-53AC-974E-65D3-39D7120F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sp>
        <p:nvSpPr>
          <p:cNvPr id="2" name="Ovál 1">
            <a:extLst>
              <a:ext uri="{FF2B5EF4-FFF2-40B4-BE49-F238E27FC236}">
                <a16:creationId xmlns:a16="http://schemas.microsoft.com/office/drawing/2014/main" id="{4E6130DE-8FC4-F3C9-739E-0788B231ACBE}"/>
              </a:ext>
            </a:extLst>
          </p:cNvPr>
          <p:cNvSpPr/>
          <p:nvPr/>
        </p:nvSpPr>
        <p:spPr>
          <a:xfrm>
            <a:off x="7603067" y="1507066"/>
            <a:ext cx="3556000" cy="204893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FB6F7C4D-315B-36E9-22E5-16A55DE679B2}"/>
              </a:ext>
            </a:extLst>
          </p:cNvPr>
          <p:cNvSpPr txBox="1"/>
          <p:nvPr/>
        </p:nvSpPr>
        <p:spPr>
          <a:xfrm>
            <a:off x="8672379" y="1642533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chemeClr val="tx2"/>
                </a:solidFill>
              </a:rPr>
              <a:t>synoptická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DCED33E0-E87B-A399-2863-3810164E953A}"/>
              </a:ext>
            </a:extLst>
          </p:cNvPr>
          <p:cNvSpPr/>
          <p:nvPr/>
        </p:nvSpPr>
        <p:spPr>
          <a:xfrm>
            <a:off x="7941733" y="2011864"/>
            <a:ext cx="2921000" cy="14171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FD43914-12BD-A663-0DB4-2795CD3E114F}"/>
              </a:ext>
            </a:extLst>
          </p:cNvPr>
          <p:cNvSpPr txBox="1"/>
          <p:nvPr/>
        </p:nvSpPr>
        <p:spPr>
          <a:xfrm>
            <a:off x="8470727" y="2177997"/>
            <a:ext cx="186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klimatologická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834B2C5D-FC29-55EE-4C90-C141A1270DFD}"/>
              </a:ext>
            </a:extLst>
          </p:cNvPr>
          <p:cNvSpPr/>
          <p:nvPr/>
        </p:nvSpPr>
        <p:spPr>
          <a:xfrm>
            <a:off x="8297333" y="2547329"/>
            <a:ext cx="2218267" cy="686938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CFDC4F87-2DF2-C8B7-7269-2AF569EB3EEA}"/>
              </a:ext>
            </a:extLst>
          </p:cNvPr>
          <p:cNvSpPr txBox="1"/>
          <p:nvPr/>
        </p:nvSpPr>
        <p:spPr>
          <a:xfrm>
            <a:off x="8512718" y="2704067"/>
            <a:ext cx="163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err="1">
                <a:solidFill>
                  <a:srgbClr val="00B050"/>
                </a:solidFill>
              </a:rPr>
              <a:t>zrážkomerná</a:t>
            </a:r>
            <a:endParaRPr lang="sk-SK" b="1" dirty="0">
              <a:solidFill>
                <a:srgbClr val="00B050"/>
              </a:solidFill>
            </a:endParaRP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C0969586-2556-CA52-8D5B-D50E2058EEC4}"/>
              </a:ext>
            </a:extLst>
          </p:cNvPr>
          <p:cNvSpPr txBox="1"/>
          <p:nvPr/>
        </p:nvSpPr>
        <p:spPr>
          <a:xfrm>
            <a:off x="5638712" y="4150605"/>
            <a:ext cx="65532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dirty="0"/>
              <a:t>Čas merania:</a:t>
            </a:r>
          </a:p>
          <a:p>
            <a:pPr algn="ctr"/>
            <a:r>
              <a:rPr lang="sk-SK" dirty="0" err="1">
                <a:solidFill>
                  <a:srgbClr val="00B050"/>
                </a:solidFill>
              </a:rPr>
              <a:t>zrážkomerná</a:t>
            </a:r>
            <a:r>
              <a:rPr lang="sk-SK" dirty="0">
                <a:solidFill>
                  <a:srgbClr val="00B050"/>
                </a:solidFill>
              </a:rPr>
              <a:t> stanica = 1x denne o 7:00 hod. SEČ/SELČ</a:t>
            </a:r>
          </a:p>
          <a:p>
            <a:pPr algn="ctr"/>
            <a:r>
              <a:rPr lang="sk-SK" dirty="0">
                <a:solidFill>
                  <a:srgbClr val="FF0000"/>
                </a:solidFill>
              </a:rPr>
              <a:t>klimatologická stanica = 3x denne o 7,14,21 MSSČ</a:t>
            </a:r>
          </a:p>
          <a:p>
            <a:pPr algn="ctr"/>
            <a:r>
              <a:rPr lang="sk-SK" dirty="0">
                <a:solidFill>
                  <a:srgbClr val="0070C0"/>
                </a:solidFill>
              </a:rPr>
              <a:t>synoptická stanica = každú hodinu UTC</a:t>
            </a:r>
          </a:p>
        </p:txBody>
      </p:sp>
    </p:spTree>
    <p:extLst>
      <p:ext uri="{BB962C8B-B14F-4D97-AF65-F5344CB8AC3E}">
        <p14:creationId xmlns:p14="http://schemas.microsoft.com/office/powerpoint/2010/main" val="3294474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82489"/>
            <a:ext cx="11463867" cy="132204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buClr>
                <a:schemeClr val="tx2">
                  <a:lumMod val="75000"/>
                </a:schemeClr>
              </a:buClr>
            </a:pPr>
            <a:r>
              <a:rPr lang="sk-SK" sz="1900" dirty="0"/>
              <a:t>Merané </a:t>
            </a:r>
            <a:r>
              <a:rPr lang="sk-SK" sz="1900" b="1" dirty="0"/>
              <a:t>meteorologické prvky </a:t>
            </a:r>
            <a:r>
              <a:rPr lang="sk-SK" sz="1900" dirty="0"/>
              <a:t>charakterizujú fyzikálny stav atmosféry alebo atmosférické javy (ich súbor charakterizuje počasie)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0FBC3E8-359A-56C4-1438-B2263169EA6F}"/>
              </a:ext>
            </a:extLst>
          </p:cNvPr>
          <p:cNvSpPr txBox="1">
            <a:spLocks/>
          </p:cNvSpPr>
          <p:nvPr/>
        </p:nvSpPr>
        <p:spPr>
          <a:xfrm>
            <a:off x="1225484" y="2065164"/>
            <a:ext cx="9381068" cy="2084045"/>
          </a:xfrm>
          <a:prstGeom prst="rect">
            <a:avLst/>
          </a:prstGeom>
        </p:spPr>
        <p:txBody>
          <a:bodyPr vert="horz" lIns="91440" tIns="45720" rIns="91440" bIns="45720" numCol="3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Slnečné žiarenie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Slnečný svit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Teplota pôdy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Teplota vzduchu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Tlak vzduchu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Vlhkosť vzduchu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Vlhkosť vzduchu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Výpar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Oblačnosť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Atmosférické zrážky</a:t>
            </a:r>
          </a:p>
          <a:p>
            <a:pPr marL="342900" lvl="1" indent="-342900" defTabSz="4572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1600" dirty="0">
                <a:latin typeface="+mj-lt"/>
                <a:ea typeface="+mj-ea"/>
                <a:cs typeface="+mj-cs"/>
              </a:rPr>
              <a:t>Smer a rýchlosť vetra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4DEB4BE4-8091-B96A-AA0B-D5A8B938A5B1}"/>
              </a:ext>
            </a:extLst>
          </p:cNvPr>
          <p:cNvSpPr txBox="1">
            <a:spLocks/>
          </p:cNvSpPr>
          <p:nvPr/>
        </p:nvSpPr>
        <p:spPr>
          <a:xfrm>
            <a:off x="304799" y="4149209"/>
            <a:ext cx="11463867" cy="25733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2000" dirty="0">
                <a:latin typeface="+mj-lt"/>
                <a:ea typeface="+mj-ea"/>
                <a:cs typeface="+mj-cs"/>
              </a:rPr>
              <a:t>ich okamžitý stav a dlhodobý režim je ovplyvňovaný </a:t>
            </a:r>
            <a:r>
              <a:rPr lang="sk-SK" sz="2000" dirty="0" err="1">
                <a:latin typeface="+mj-lt"/>
                <a:ea typeface="+mj-ea"/>
                <a:cs typeface="+mj-cs"/>
              </a:rPr>
              <a:t>klimatotvornými</a:t>
            </a:r>
            <a:r>
              <a:rPr lang="sk-SK" sz="2000" dirty="0">
                <a:latin typeface="+mj-lt"/>
                <a:ea typeface="+mj-ea"/>
                <a:cs typeface="+mj-cs"/>
              </a:rPr>
              <a:t> faktormi</a:t>
            </a:r>
          </a:p>
          <a:p>
            <a:pPr marL="342900" indent="-342900" defTabSz="457200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2000" b="1" dirty="0">
                <a:latin typeface="+mj-lt"/>
                <a:ea typeface="+mj-ea"/>
                <a:cs typeface="+mj-cs"/>
              </a:rPr>
              <a:t>Klimatické prvky </a:t>
            </a:r>
            <a:r>
              <a:rPr lang="sk-SK" sz="2000" dirty="0">
                <a:latin typeface="+mj-lt"/>
                <a:ea typeface="+mj-ea"/>
                <a:cs typeface="+mj-cs"/>
              </a:rPr>
              <a:t>predstavujú štatistické charakteristiky stanovené z meraných alebo pozorovaných meteorologických prvkov</a:t>
            </a:r>
          </a:p>
          <a:p>
            <a:pPr marL="342900" indent="-342900" defTabSz="457200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2000" dirty="0">
                <a:latin typeface="+mj-lt"/>
                <a:ea typeface="+mj-ea"/>
                <a:cs typeface="+mj-cs"/>
              </a:rPr>
              <a:t>Sú využívané v klimatológii na popis podnebia (priemerné teploty, zrážkové úhrny, </a:t>
            </a:r>
            <a:br>
              <a:rPr lang="sk-SK" sz="2000" dirty="0">
                <a:latin typeface="+mj-lt"/>
                <a:ea typeface="+mj-ea"/>
                <a:cs typeface="+mj-cs"/>
              </a:rPr>
            </a:br>
            <a:r>
              <a:rPr lang="sk-SK" sz="2000" dirty="0">
                <a:latin typeface="+mj-lt"/>
                <a:ea typeface="+mj-ea"/>
                <a:cs typeface="+mj-cs"/>
              </a:rPr>
              <a:t>relatívna vlhkosť...)</a:t>
            </a:r>
          </a:p>
          <a:p>
            <a:pPr marL="342900" indent="-342900" defTabSz="457200">
              <a:lnSpc>
                <a:spcPct val="150000"/>
              </a:lnSpc>
              <a:buClr>
                <a:schemeClr val="tx2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sk-SK" sz="2000" dirty="0">
                <a:latin typeface="+mj-lt"/>
                <a:ea typeface="+mj-ea"/>
                <a:cs typeface="+mj-cs"/>
              </a:rPr>
              <a:t>Pre kvalitný a komplexný popis počasia by mali meteorologické informácie spĺňať požiadavky: </a:t>
            </a:r>
            <a:br>
              <a:rPr lang="sk-SK" sz="2000" dirty="0">
                <a:latin typeface="+mj-lt"/>
                <a:ea typeface="+mj-ea"/>
                <a:cs typeface="+mj-cs"/>
              </a:rPr>
            </a:br>
            <a:r>
              <a:rPr lang="sk-SK" sz="2000" b="1" dirty="0">
                <a:latin typeface="+mj-lt"/>
                <a:ea typeface="+mj-ea"/>
                <a:cs typeface="+mj-cs"/>
              </a:rPr>
              <a:t>Globálnosti </a:t>
            </a:r>
            <a:r>
              <a:rPr lang="sk-SK" sz="2000" dirty="0">
                <a:latin typeface="+mj-lt"/>
                <a:ea typeface="+mj-ea"/>
                <a:cs typeface="+mj-cs"/>
              </a:rPr>
              <a:t>(škála)</a:t>
            </a:r>
            <a:r>
              <a:rPr lang="sk-SK" sz="2000" b="1" dirty="0">
                <a:latin typeface="+mj-lt"/>
                <a:ea typeface="+mj-ea"/>
                <a:cs typeface="+mj-cs"/>
              </a:rPr>
              <a:t>, Trojrozmernosti </a:t>
            </a:r>
            <a:r>
              <a:rPr lang="sk-SK" sz="2000" dirty="0">
                <a:latin typeface="+mj-lt"/>
                <a:ea typeface="+mj-ea"/>
                <a:cs typeface="+mj-cs"/>
              </a:rPr>
              <a:t>(horizontálne a vertikálne pokrytie)</a:t>
            </a:r>
            <a:r>
              <a:rPr lang="sk-SK" sz="2000" b="1" dirty="0">
                <a:latin typeface="+mj-lt"/>
                <a:ea typeface="+mj-ea"/>
                <a:cs typeface="+mj-cs"/>
              </a:rPr>
              <a:t>, Synchrónnosti </a:t>
            </a:r>
            <a:r>
              <a:rPr lang="sk-SK" sz="2000" dirty="0">
                <a:latin typeface="+mj-lt"/>
                <a:ea typeface="+mj-ea"/>
                <a:cs typeface="+mj-cs"/>
              </a:rPr>
              <a:t>(časový moment meraní)</a:t>
            </a:r>
            <a:r>
              <a:rPr lang="sk-SK" sz="2000" b="1" dirty="0">
                <a:latin typeface="+mj-lt"/>
                <a:ea typeface="+mj-ea"/>
                <a:cs typeface="+mj-cs"/>
              </a:rPr>
              <a:t>, Pravidelnosti </a:t>
            </a:r>
            <a:r>
              <a:rPr lang="sk-SK" sz="2000" dirty="0">
                <a:latin typeface="+mj-lt"/>
                <a:ea typeface="+mj-ea"/>
                <a:cs typeface="+mj-cs"/>
              </a:rPr>
              <a:t>(interval meraní)</a:t>
            </a:r>
            <a:r>
              <a:rPr lang="sk-SK" sz="2000" b="1" dirty="0">
                <a:latin typeface="+mj-lt"/>
                <a:ea typeface="+mj-ea"/>
                <a:cs typeface="+mj-cs"/>
              </a:rPr>
              <a:t> </a:t>
            </a:r>
            <a:r>
              <a:rPr lang="sk-SK" sz="2000" dirty="0">
                <a:latin typeface="+mj-lt"/>
                <a:ea typeface="+mj-ea"/>
                <a:cs typeface="+mj-cs"/>
              </a:rPr>
              <a:t>a</a:t>
            </a:r>
            <a:r>
              <a:rPr lang="sk-SK" sz="2000" b="1" dirty="0">
                <a:latin typeface="+mj-lt"/>
                <a:ea typeface="+mj-ea"/>
                <a:cs typeface="+mj-cs"/>
              </a:rPr>
              <a:t> Operatívnosti </a:t>
            </a:r>
            <a:r>
              <a:rPr lang="sk-SK" sz="2000" dirty="0">
                <a:latin typeface="+mj-lt"/>
                <a:ea typeface="+mj-ea"/>
                <a:cs typeface="+mj-cs"/>
              </a:rPr>
              <a:t>(čo najefektívnejší zber, vyhodnotenie a dodanie dát/produktu)</a:t>
            </a:r>
          </a:p>
        </p:txBody>
      </p:sp>
    </p:spTree>
    <p:extLst>
      <p:ext uri="{BB962C8B-B14F-4D97-AF65-F5344CB8AC3E}">
        <p14:creationId xmlns:p14="http://schemas.microsoft.com/office/powerpoint/2010/main" val="470762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564993D-BE9C-0881-6D59-8FA28A8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1F0E9BB-31CE-E718-F4A7-937480F4512A}"/>
              </a:ext>
            </a:extLst>
          </p:cNvPr>
          <p:cNvSpPr txBox="1"/>
          <p:nvPr/>
        </p:nvSpPr>
        <p:spPr>
          <a:xfrm>
            <a:off x="347133" y="1165662"/>
            <a:ext cx="6553288" cy="439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</a:pPr>
            <a:r>
              <a:rPr lang="sk-SK" altLang="sk-SK" sz="1600" dirty="0">
                <a:ea typeface="+mj-ea"/>
                <a:cs typeface="+mj-cs"/>
              </a:rPr>
              <a:t>Návod pre pozorovateľov meteorologických staníc (ČSSR):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AutoNum type="arabicPeriod"/>
            </a:pPr>
            <a:r>
              <a:rPr lang="pl-PL" sz="1600" b="0" i="0" u="none" strike="noStrike" baseline="0" dirty="0">
                <a:solidFill>
                  <a:srgbClr val="000000"/>
                </a:solidFill>
              </a:rPr>
              <a:t>rozloha pozemku najmenej 20 x 20 m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AutoNum type="arabicPeriod"/>
            </a:pPr>
            <a:r>
              <a:rPr lang="sk-SK" sz="1600" b="0" i="0" u="none" strike="noStrike" baseline="0" dirty="0">
                <a:solidFill>
                  <a:srgbClr val="000000"/>
                </a:solidFill>
              </a:rPr>
              <a:t>v dostatočnej vzdialenosti od veľkých stavieb, vysokých stromov a podobných prekážok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AutoNum type="arabicPeriod"/>
            </a:pPr>
            <a:r>
              <a:rPr lang="sk-SK" sz="1600" b="0" i="0" u="none" strike="noStrike" baseline="0" dirty="0">
                <a:solidFill>
                  <a:srgbClr val="000000"/>
                </a:solidFill>
              </a:rPr>
              <a:t>vzdialenosť všetkých prekážok od stredu pozemku najmenej 4x ich vlastnej výšky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AutoNum type="arabicPeriod"/>
            </a:pPr>
            <a:r>
              <a:rPr lang="sk-SK" sz="1600" b="0" i="0" u="none" strike="noStrike" baseline="0" dirty="0">
                <a:solidFill>
                  <a:srgbClr val="000000"/>
                </a:solidFill>
              </a:rPr>
              <a:t>oplotený pozemok drôteným pletivom (výška aspoň 1,60 m)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AutoNum type="arabicPeriod"/>
            </a:pPr>
            <a:r>
              <a:rPr lang="sk-SK" sz="1600" b="0" i="0" u="none" strike="noStrike" baseline="0" dirty="0">
                <a:solidFill>
                  <a:srgbClr val="000000"/>
                </a:solidFill>
              </a:rPr>
              <a:t>rovný trávnatý povrch (výška trávy max. 20 cm)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AutoNum type="arabicPeriod"/>
            </a:pPr>
            <a:r>
              <a:rPr lang="sk-SK" sz="1600" b="0" i="0" u="none" strike="noStrike" baseline="0" dirty="0">
                <a:solidFill>
                  <a:srgbClr val="000000"/>
                </a:solidFill>
              </a:rPr>
              <a:t>cestičky so šírkou max. 40 cm s prirodzeným povrchom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AutoNum type="arabicPeriod"/>
            </a:pPr>
            <a:r>
              <a:rPr lang="pl-PL" sz="1600" b="0" i="0" u="none" strike="noStrike" baseline="0" dirty="0">
                <a:solidFill>
                  <a:srgbClr val="000000"/>
                </a:solidFill>
              </a:rPr>
              <a:t>sneh sa neodhŕňa (ani z chodníkov)</a:t>
            </a:r>
            <a:endParaRPr lang="sk-SK" altLang="sk-SK" sz="1600" dirty="0">
              <a:ea typeface="+mj-ea"/>
              <a:cs typeface="+mj-cs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4810166-1168-FEA1-06A8-B88D7436B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421" y="473641"/>
            <a:ext cx="5240341" cy="57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56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>
            <a:extLst>
              <a:ext uri="{FF2B5EF4-FFF2-40B4-BE49-F238E27FC236}">
                <a16:creationId xmlns:a16="http://schemas.microsoft.com/office/drawing/2014/main" id="{E3DD8A3A-34D8-4E10-B205-F73243F8D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5238"/>
            <a:ext cx="12192000" cy="4730496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F688BC4C-A236-FEC5-B45B-A23603D73A0B}"/>
              </a:ext>
            </a:extLst>
          </p:cNvPr>
          <p:cNvSpPr txBox="1"/>
          <p:nvPr/>
        </p:nvSpPr>
        <p:spPr>
          <a:xfrm>
            <a:off x="6096000" y="5552762"/>
            <a:ext cx="105894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hygrograf</a:t>
            </a:r>
            <a:endParaRPr lang="sk-SK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5564993D-BE9C-0881-6D59-8FA28A8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335884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564993D-BE9C-0881-6D59-8FA28A8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3385C461-DF95-B368-4396-DD8054A2F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05" y="887864"/>
            <a:ext cx="10601677" cy="5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12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bloha, trávnik, vonkajšie, budova&#10;&#10;Automaticky generovaný popis">
            <a:extLst>
              <a:ext uri="{FF2B5EF4-FFF2-40B4-BE49-F238E27FC236}">
                <a16:creationId xmlns:a16="http://schemas.microsoft.com/office/drawing/2014/main" id="{A2A489C4-AE97-371E-E916-130C316AEF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6"/>
          <a:stretch/>
        </p:blipFill>
        <p:spPr>
          <a:xfrm>
            <a:off x="250677" y="1293108"/>
            <a:ext cx="8781285" cy="5346369"/>
          </a:xfrm>
          <a:prstGeom prst="rect">
            <a:avLst/>
          </a:prstGeom>
        </p:spPr>
      </p:pic>
      <p:pic>
        <p:nvPicPr>
          <p:cNvPr id="2" name="Obrázok 1" descr="Obrázok, na ktorom je text, obloha, trávnik, vonkajšie&#10;&#10;Automaticky generovaný popis">
            <a:extLst>
              <a:ext uri="{FF2B5EF4-FFF2-40B4-BE49-F238E27FC236}">
                <a16:creationId xmlns:a16="http://schemas.microsoft.com/office/drawing/2014/main" id="{58D0A759-7C67-4DD3-59FA-4F44AB665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293109"/>
            <a:ext cx="3007333" cy="534637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0397F43F-F132-1CF1-582D-655F09B9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568715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bloha, vonkajšie, trávnik, pozemok&#10;&#10;Automaticky generovaný popis">
            <a:extLst>
              <a:ext uri="{FF2B5EF4-FFF2-40B4-BE49-F238E27FC236}">
                <a16:creationId xmlns:a16="http://schemas.microsoft.com/office/drawing/2014/main" id="{094B0FC1-C199-53F7-7D60-764E0022D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80" y="4321683"/>
            <a:ext cx="2445305" cy="2383917"/>
          </a:xfrm>
          <a:prstGeom prst="rect">
            <a:avLst/>
          </a:prstGeom>
        </p:spPr>
      </p:pic>
      <p:pic>
        <p:nvPicPr>
          <p:cNvPr id="6" name="Obrázok 5" descr="Obrázok, na ktorom je mikroskop&#10;&#10;Automaticky generovaný popis">
            <a:extLst>
              <a:ext uri="{FF2B5EF4-FFF2-40B4-BE49-F238E27FC236}">
                <a16:creationId xmlns:a16="http://schemas.microsoft.com/office/drawing/2014/main" id="{E3F32DA4-421B-CE5B-C44E-0832BD8DF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25" y="1175578"/>
            <a:ext cx="4911099" cy="4911099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83782F38-2E7A-9F60-0DD8-3A380B3A4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677" y="1447800"/>
            <a:ext cx="3717429" cy="5257800"/>
          </a:xfrm>
          <a:prstGeom prst="rect">
            <a:avLst/>
          </a:prstGeom>
        </p:spPr>
      </p:pic>
      <p:pic>
        <p:nvPicPr>
          <p:cNvPr id="13" name="Obrázok 12" descr="Obrázok, na ktorom je text&#10;&#10;Automaticky generovaný popis">
            <a:extLst>
              <a:ext uri="{FF2B5EF4-FFF2-40B4-BE49-F238E27FC236}">
                <a16:creationId xmlns:a16="http://schemas.microsoft.com/office/drawing/2014/main" id="{38CB41C3-87C3-5835-3CB0-5D2E2058A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060" y="1447800"/>
            <a:ext cx="2836581" cy="2127436"/>
          </a:xfrm>
          <a:prstGeom prst="rect">
            <a:avLst/>
          </a:prstGeom>
        </p:spPr>
      </p:pic>
      <p:sp>
        <p:nvSpPr>
          <p:cNvPr id="18" name="Nadpis 1">
            <a:extLst>
              <a:ext uri="{FF2B5EF4-FFF2-40B4-BE49-F238E27FC236}">
                <a16:creationId xmlns:a16="http://schemas.microsoft.com/office/drawing/2014/main" id="{5F89B2BE-31DC-5873-D43D-571CE3DC2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663456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7C5B05D0-1F90-E13D-FF86-3528FEA6A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42"/>
          <a:stretch/>
        </p:blipFill>
        <p:spPr>
          <a:xfrm>
            <a:off x="504062" y="968189"/>
            <a:ext cx="10151237" cy="5629188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CACF4CF6-6ADB-E3D4-B422-F9A884CF2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435799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F5DBC09-6FF1-031F-831F-9DB2A6E3E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376" y="2221439"/>
            <a:ext cx="3165534" cy="421994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Obrázok 7" descr="Obrázok, na ktorom je sedadlo&#10;&#10;Automaticky generovaný popis">
            <a:extLst>
              <a:ext uri="{FF2B5EF4-FFF2-40B4-BE49-F238E27FC236}">
                <a16:creationId xmlns:a16="http://schemas.microsoft.com/office/drawing/2014/main" id="{976BB251-4F78-5F78-A933-D78D6B576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882" y="379142"/>
            <a:ext cx="4282118" cy="256927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AA5D4FE7-47AE-60FF-DA8C-EB76EC2E0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128" y="2810421"/>
            <a:ext cx="4212320" cy="3680669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55B566F3-731F-6788-85E2-AC011B02D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9" name="Tabuľka 9">
            <a:extLst>
              <a:ext uri="{FF2B5EF4-FFF2-40B4-BE49-F238E27FC236}">
                <a16:creationId xmlns:a16="http://schemas.microsoft.com/office/drawing/2014/main" id="{15C3D635-4E19-8155-2E65-F79C80974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64383"/>
              </p:ext>
            </p:extLst>
          </p:nvPr>
        </p:nvGraphicFramePr>
        <p:xfrm>
          <a:off x="450828" y="1022207"/>
          <a:ext cx="7055836" cy="8534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60122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1502106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796804">
                  <a:extLst>
                    <a:ext uri="{9D8B030D-6E8A-4147-A177-3AD203B41FA5}">
                      <a16:colId xmlns:a16="http://schemas.microsoft.com/office/drawing/2014/main" val="2087272250"/>
                    </a:ext>
                  </a:extLst>
                </a:gridCol>
                <a:gridCol w="1796804">
                  <a:extLst>
                    <a:ext uri="{9D8B030D-6E8A-4147-A177-3AD203B41FA5}">
                      <a16:colId xmlns:a16="http://schemas.microsoft.com/office/drawing/2014/main" val="2483745032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4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žiarenie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pyranometer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45 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64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ok 11" descr="Obrázok, na ktorom je vnútri&#10;&#10;Automaticky generovaný popis">
            <a:extLst>
              <a:ext uri="{FF2B5EF4-FFF2-40B4-BE49-F238E27FC236}">
                <a16:creationId xmlns:a16="http://schemas.microsoft.com/office/drawing/2014/main" id="{4373ABEF-D5D6-7303-453E-A40E706A3B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0"/>
          <a:stretch/>
        </p:blipFill>
        <p:spPr>
          <a:xfrm>
            <a:off x="6686550" y="1647047"/>
            <a:ext cx="5505450" cy="5095875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2C788FC5-BD65-88CA-BE5C-1B175B67A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829" y="2426646"/>
            <a:ext cx="5645171" cy="4233879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1D725607-7156-EA1D-AF4B-87213E55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8" name="Tabuľka 7">
            <a:extLst>
              <a:ext uri="{FF2B5EF4-FFF2-40B4-BE49-F238E27FC236}">
                <a16:creationId xmlns:a16="http://schemas.microsoft.com/office/drawing/2014/main" id="{04C9BE54-9DEF-CE89-4586-776A40E3E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534317"/>
              </p:ext>
            </p:extLst>
          </p:nvPr>
        </p:nvGraphicFramePr>
        <p:xfrm>
          <a:off x="450827" y="1022207"/>
          <a:ext cx="7876016" cy="12496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52588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2276556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1873436">
                  <a:extLst>
                    <a:ext uri="{9D8B030D-6E8A-4147-A177-3AD203B41FA5}">
                      <a16:colId xmlns:a16="http://schemas.microsoft.com/office/drawing/2014/main" val="4168235076"/>
                    </a:ext>
                  </a:extLst>
                </a:gridCol>
                <a:gridCol w="1873436">
                  <a:extLst>
                    <a:ext uri="{9D8B030D-6E8A-4147-A177-3AD203B41FA5}">
                      <a16:colId xmlns:a16="http://schemas.microsoft.com/office/drawing/2014/main" val="1350411574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6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Slnečný svit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heliograf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kontinuálne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snímač s fotodiódou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kontinuálne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1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148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16E6FFCB-3F7E-29D1-1B61-FD620F793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798" y="4658469"/>
            <a:ext cx="4478337" cy="186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18ED11-69AE-8A2F-35A1-F24CC20AC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9"/>
          <a:stretch/>
        </p:blipFill>
        <p:spPr bwMode="auto">
          <a:xfrm>
            <a:off x="7704138" y="4435376"/>
            <a:ext cx="4487862" cy="23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601B254-2D6A-77C5-38A3-D94C82E3A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96" y="2641243"/>
            <a:ext cx="1875190" cy="40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4F735F3B-8500-DC59-6A4E-6CD4547664B9}"/>
              </a:ext>
            </a:extLst>
          </p:cNvPr>
          <p:cNvSpPr txBox="1"/>
          <p:nvPr/>
        </p:nvSpPr>
        <p:spPr>
          <a:xfrm>
            <a:off x="3148091" y="2553784"/>
            <a:ext cx="49136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k-SK" sz="1400" dirty="0"/>
          </a:p>
          <a:p>
            <a:r>
              <a:rPr lang="sk-SK" sz="1400" dirty="0"/>
              <a:t>- Sklené kvapalinové teplomery </a:t>
            </a:r>
            <a:br>
              <a:rPr lang="sk-SK" sz="1400" dirty="0"/>
            </a:br>
            <a:r>
              <a:rPr lang="sk-SK" sz="1400" dirty="0"/>
              <a:t>  (liehové, ortuťové) – staničný</a:t>
            </a:r>
            <a:br>
              <a:rPr lang="sk-SK" sz="1400" dirty="0"/>
            </a:br>
            <a:r>
              <a:rPr lang="sk-SK" sz="1400" dirty="0"/>
              <a:t>- </a:t>
            </a:r>
            <a:r>
              <a:rPr lang="sk-SK" sz="1400" dirty="0" err="1"/>
              <a:t>Assmannov</a:t>
            </a:r>
            <a:r>
              <a:rPr lang="sk-SK" sz="1400" dirty="0"/>
              <a:t> aspiračný </a:t>
            </a:r>
            <a:r>
              <a:rPr lang="sk-SK" sz="1400" dirty="0" err="1"/>
              <a:t>psychrometer</a:t>
            </a:r>
            <a:endParaRPr lang="sk-SK" sz="1400" dirty="0"/>
          </a:p>
          <a:p>
            <a:r>
              <a:rPr lang="sk-SK" sz="1400" dirty="0"/>
              <a:t>- Prakový teplomer </a:t>
            </a:r>
            <a:br>
              <a:rPr lang="sk-SK" sz="1400" dirty="0"/>
            </a:br>
            <a:r>
              <a:rPr lang="sk-SK" sz="1400" dirty="0"/>
              <a:t>- Extrémne teplomery (Min, Max)</a:t>
            </a:r>
          </a:p>
          <a:p>
            <a:r>
              <a:rPr lang="sk-SK" sz="1400" dirty="0"/>
              <a:t>- Deformačné bimetalové teplomery – </a:t>
            </a:r>
            <a:r>
              <a:rPr lang="sk-SK" sz="1400" dirty="0" err="1"/>
              <a:t>termograf</a:t>
            </a:r>
            <a:endParaRPr lang="sk-SK" sz="1400" dirty="0"/>
          </a:p>
          <a:p>
            <a:r>
              <a:rPr lang="sk-SK" sz="1400" dirty="0"/>
              <a:t>- Elektrické teplomery – odporové, termoelektrické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E29C79F-9904-0ECE-EC59-AE715573A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1774" y="510024"/>
            <a:ext cx="3863116" cy="324802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37BD6E91-B9D0-F2C5-758A-D9D5A5FF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14" name="Tabuľka 9">
            <a:extLst>
              <a:ext uri="{FF2B5EF4-FFF2-40B4-BE49-F238E27FC236}">
                <a16:creationId xmlns:a16="http://schemas.microsoft.com/office/drawing/2014/main" id="{A8A950F3-C3B0-3B75-C8D6-A46DFC91F7FC}"/>
              </a:ext>
            </a:extLst>
          </p:cNvPr>
          <p:cNvGraphicFramePr>
            <a:graphicFrameLocks noGrp="1"/>
          </p:cNvGraphicFramePr>
          <p:nvPr/>
        </p:nvGraphicFramePr>
        <p:xfrm>
          <a:off x="450829" y="1022207"/>
          <a:ext cx="7147730" cy="140968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264091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2441542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2442097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4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Prístroj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Registračný prístroj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400" dirty="0"/>
                        <a:t>teplota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staničný teplomer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 err="1"/>
                        <a:t>termograf</a:t>
                      </a:r>
                      <a:endParaRPr lang="sk-S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max a min. teplomer (2m)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37289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min. teplomer (0,05m)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86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011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37BD6E91-B9D0-F2C5-758A-D9D5A5FF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13" name="Tabuľka 9">
            <a:extLst>
              <a:ext uri="{FF2B5EF4-FFF2-40B4-BE49-F238E27FC236}">
                <a16:creationId xmlns:a16="http://schemas.microsoft.com/office/drawing/2014/main" id="{85DBD9D1-3CCD-F4AC-FD1D-3ABD01F7D3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899183"/>
              </p:ext>
            </p:extLst>
          </p:nvPr>
        </p:nvGraphicFramePr>
        <p:xfrm>
          <a:off x="450829" y="1022207"/>
          <a:ext cx="7102260" cy="46634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76794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1808214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808626">
                  <a:extLst>
                    <a:ext uri="{9D8B030D-6E8A-4147-A177-3AD203B41FA5}">
                      <a16:colId xmlns:a16="http://schemas.microsoft.com/office/drawing/2014/main" val="2526657348"/>
                    </a:ext>
                  </a:extLst>
                </a:gridCol>
                <a:gridCol w="1808626">
                  <a:extLst>
                    <a:ext uri="{9D8B030D-6E8A-4147-A177-3AD203B41FA5}">
                      <a16:colId xmlns:a16="http://schemas.microsoft.com/office/drawing/2014/main" val="3758745447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4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400" dirty="0"/>
                        <a:t>Teplota vzduchu 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staničný ortuťový teplomer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Odporový teplomer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1 (10 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37289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dirty="0" err="1"/>
                        <a:t>Termograf</a:t>
                      </a:r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kontinuálne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52062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400" dirty="0"/>
                        <a:t>Min. a Max. teplota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max. teplomer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86003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dirty="0"/>
                        <a:t>Odporový teplomer</a:t>
                      </a:r>
                    </a:p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výpočet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51543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400" dirty="0"/>
                        <a:t>Teplota vzduchu 5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Odporový teplomer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125082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400" dirty="0"/>
                        <a:t>Min. teplota 5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Min. teplomer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1x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10174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Odporový teplomer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 err="1"/>
                        <a:t>výpočetr</a:t>
                      </a:r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81618"/>
                  </a:ext>
                </a:extLst>
              </a:tr>
            </a:tbl>
          </a:graphicData>
        </a:graphic>
      </p:graphicFrame>
      <p:sp>
        <p:nvSpPr>
          <p:cNvPr id="2" name="BlokTextu 1">
            <a:extLst>
              <a:ext uri="{FF2B5EF4-FFF2-40B4-BE49-F238E27FC236}">
                <a16:creationId xmlns:a16="http://schemas.microsoft.com/office/drawing/2014/main" id="{9001647C-2491-27C9-A796-9543EA022139}"/>
              </a:ext>
            </a:extLst>
          </p:cNvPr>
          <p:cNvSpPr txBox="1"/>
          <p:nvPr/>
        </p:nvSpPr>
        <p:spPr>
          <a:xfrm>
            <a:off x="450829" y="5835793"/>
            <a:ext cx="8520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k-SK" sz="1400" dirty="0"/>
          </a:p>
          <a:p>
            <a:r>
              <a:rPr lang="sk-SK" sz="1400" dirty="0"/>
              <a:t>- chyby merania spôsobené neprirodzenými plochami a tieňom (platí aj pre vlhkosť)</a:t>
            </a:r>
          </a:p>
        </p:txBody>
      </p:sp>
      <p:pic>
        <p:nvPicPr>
          <p:cNvPr id="7" name="Obrázok 6" descr="Obrázok, na ktorom je vnútri&#10;&#10;Automaticky generovaný popis">
            <a:extLst>
              <a:ext uri="{FF2B5EF4-FFF2-40B4-BE49-F238E27FC236}">
                <a16:creationId xmlns:a16="http://schemas.microsoft.com/office/drawing/2014/main" id="{D8E3CBBC-37A5-CADC-A346-E234F09E4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305" y="1513697"/>
            <a:ext cx="417195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93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0D4A12E2-827E-481C-07D5-D44289025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29" y="3294742"/>
            <a:ext cx="1605463" cy="334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FFE62C7E-BE92-647A-36AB-96D3B0A8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004" y="3294741"/>
            <a:ext cx="2967553" cy="343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ok 11" descr="Obrázok, na ktorom je vnútri, kúpeľňa, modré, spotrebič&#10;&#10;Automaticky generovaný popis">
            <a:extLst>
              <a:ext uri="{FF2B5EF4-FFF2-40B4-BE49-F238E27FC236}">
                <a16:creationId xmlns:a16="http://schemas.microsoft.com/office/drawing/2014/main" id="{5A9263BD-F2C3-2A78-C2D7-4948765BE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877" y="1165662"/>
            <a:ext cx="3781425" cy="283845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6892A1B3-6B2B-9887-6958-95C90351C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10" name="Tabuľka 9">
            <a:extLst>
              <a:ext uri="{FF2B5EF4-FFF2-40B4-BE49-F238E27FC236}">
                <a16:creationId xmlns:a16="http://schemas.microsoft.com/office/drawing/2014/main" id="{7BA66B84-5129-994F-D0F3-452FB7B9A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340044"/>
              </p:ext>
            </p:extLst>
          </p:nvPr>
        </p:nvGraphicFramePr>
        <p:xfrm>
          <a:off x="450829" y="1022207"/>
          <a:ext cx="7147730" cy="20726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11997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1705003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897542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1633188">
                  <a:extLst>
                    <a:ext uri="{9D8B030D-6E8A-4147-A177-3AD203B41FA5}">
                      <a16:colId xmlns:a16="http://schemas.microsoft.com/office/drawing/2014/main" val="989817022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6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 err="1"/>
                        <a:t>Rel</a:t>
                      </a:r>
                      <a:r>
                        <a:rPr lang="sk-SK" sz="1600" dirty="0"/>
                        <a:t>. vlhkosť vzduchu 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vlasový vlhkomer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Kapacitný el. snímač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(10)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606382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dirty="0" err="1"/>
                        <a:t>hygrograf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kontinuálne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213124"/>
                  </a:ext>
                </a:extLst>
              </a:tr>
            </a:tbl>
          </a:graphicData>
        </a:graphic>
      </p:graphicFrame>
      <p:pic>
        <p:nvPicPr>
          <p:cNvPr id="13" name="Obrázok 12" descr="Obrázok, na ktorom je zariadenie&#10;&#10;Automaticky generovaný popis">
            <a:extLst>
              <a:ext uri="{FF2B5EF4-FFF2-40B4-BE49-F238E27FC236}">
                <a16:creationId xmlns:a16="http://schemas.microsoft.com/office/drawing/2014/main" id="{EEEE115D-3101-9619-50D9-92963F9CDE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103" y="4236639"/>
            <a:ext cx="5044199" cy="223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153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7393CB43-39E0-8535-FAD8-CD5E3D23B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171" y="2793284"/>
            <a:ext cx="3096055" cy="390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5032C55-1AB5-937A-1E18-F15139DC7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314" y="706968"/>
            <a:ext cx="2449004" cy="599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715676C8-D95A-390C-7418-0F652F62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9" name="Tabuľka 8">
            <a:extLst>
              <a:ext uri="{FF2B5EF4-FFF2-40B4-BE49-F238E27FC236}">
                <a16:creationId xmlns:a16="http://schemas.microsoft.com/office/drawing/2014/main" id="{CEC1726E-8B75-A2C9-DC1C-BF6EC9812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853561"/>
              </p:ext>
            </p:extLst>
          </p:nvPr>
        </p:nvGraphicFramePr>
        <p:xfrm>
          <a:off x="450829" y="1022207"/>
          <a:ext cx="7147730" cy="1493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99948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1707372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820205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1820205">
                  <a:extLst>
                    <a:ext uri="{9D8B030D-6E8A-4147-A177-3AD203B41FA5}">
                      <a16:colId xmlns:a16="http://schemas.microsoft.com/office/drawing/2014/main" val="470965470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6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Tlak vzduchu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ortuťový tlakomer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El. snímač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96845"/>
                  </a:ext>
                </a:extLst>
              </a:tr>
            </a:tbl>
          </a:graphicData>
        </a:graphic>
      </p:graphicFrame>
      <p:pic>
        <p:nvPicPr>
          <p:cNvPr id="11" name="Obrázok 10" descr="Obrázok, na ktorom je text&#10;&#10;Automaticky generovaný popis">
            <a:extLst>
              <a:ext uri="{FF2B5EF4-FFF2-40B4-BE49-F238E27FC236}">
                <a16:creationId xmlns:a16="http://schemas.microsoft.com/office/drawing/2014/main" id="{75D53315-E883-C575-6D2F-8526479275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86" b="29787"/>
          <a:stretch/>
        </p:blipFill>
        <p:spPr>
          <a:xfrm>
            <a:off x="1452054" y="2955593"/>
            <a:ext cx="2351729" cy="1493520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D993A97A-CA8F-E133-429E-091C024AE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19" y="4603472"/>
            <a:ext cx="3035401" cy="185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183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571A1EED-0C4D-15DE-91D6-D8E1AFF3D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358" y="3788919"/>
            <a:ext cx="2506134" cy="265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EB8A9960-BFFA-1D88-4426-58F9DBC62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651" y="703702"/>
            <a:ext cx="2901034" cy="59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BE8FE190-8134-0E84-9F9C-FA7A1A4AF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9" name="Tabuľka 8">
            <a:extLst>
              <a:ext uri="{FF2B5EF4-FFF2-40B4-BE49-F238E27FC236}">
                <a16:creationId xmlns:a16="http://schemas.microsoft.com/office/drawing/2014/main" id="{7BC24D5B-C840-1EEF-FB8B-5DB5FD972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378520"/>
              </p:ext>
            </p:extLst>
          </p:nvPr>
        </p:nvGraphicFramePr>
        <p:xfrm>
          <a:off x="450828" y="1022207"/>
          <a:ext cx="8320639" cy="25603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95311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1987544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2118892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2118892">
                  <a:extLst>
                    <a:ext uri="{9D8B030D-6E8A-4147-A177-3AD203B41FA5}">
                      <a16:colId xmlns:a16="http://schemas.microsoft.com/office/drawing/2014/main" val="2087323757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6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Smer a rýchlosť vetra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dirty="0" err="1"/>
                        <a:t>anemograf</a:t>
                      </a:r>
                      <a:endParaRPr lang="sk-SK" sz="1600" dirty="0"/>
                    </a:p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Kontinuálne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Rotačný anemometer a smerovka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(10)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2512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Ultrazvukový anemometer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19947"/>
                  </a:ext>
                </a:extLst>
              </a:tr>
            </a:tbl>
          </a:graphicData>
        </a:graphic>
      </p:graphicFrame>
      <p:sp>
        <p:nvSpPr>
          <p:cNvPr id="12" name="BlokTextu 11">
            <a:extLst>
              <a:ext uri="{FF2B5EF4-FFF2-40B4-BE49-F238E27FC236}">
                <a16:creationId xmlns:a16="http://schemas.microsoft.com/office/drawing/2014/main" id="{3AFE7037-0FC2-D061-9C71-C0BE56EB5CBF}"/>
              </a:ext>
            </a:extLst>
          </p:cNvPr>
          <p:cNvSpPr txBox="1"/>
          <p:nvPr/>
        </p:nvSpPr>
        <p:spPr>
          <a:xfrm>
            <a:off x="450828" y="6226782"/>
            <a:ext cx="8520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k-SK" sz="1400" dirty="0"/>
          </a:p>
          <a:p>
            <a:pPr marL="285750" indent="-285750">
              <a:buFontTx/>
              <a:buChar char="-"/>
            </a:pPr>
            <a:r>
              <a:rPr lang="sk-SK" sz="1400" dirty="0"/>
              <a:t>chyby merania spôsobené okolitými prekážkami a terénnymi nerovnosťami</a:t>
            </a:r>
          </a:p>
        </p:txBody>
      </p:sp>
      <p:pic>
        <p:nvPicPr>
          <p:cNvPr id="14" name="Obrázok 13" descr="Obrázok, na ktorom je nástroj&#10;&#10;Automaticky generovaný popis">
            <a:extLst>
              <a:ext uri="{FF2B5EF4-FFF2-40B4-BE49-F238E27FC236}">
                <a16:creationId xmlns:a16="http://schemas.microsoft.com/office/drawing/2014/main" id="{EFDB378B-E47D-BA34-1B7A-E9F9EB193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96" y="3899413"/>
            <a:ext cx="3656794" cy="243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086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9876E1B-5C3D-4B3B-BFC6-BC4CB30944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948" y="2333104"/>
            <a:ext cx="3287605" cy="432742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1D0CF4B0-A974-C306-4934-20F927C5D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226" y="2058126"/>
            <a:ext cx="3045728" cy="467869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D754FD6C-96D1-4F88-A585-8D3C7B7FD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9" name="Tabuľka 8">
            <a:extLst>
              <a:ext uri="{FF2B5EF4-FFF2-40B4-BE49-F238E27FC236}">
                <a16:creationId xmlns:a16="http://schemas.microsoft.com/office/drawing/2014/main" id="{3FD90CA5-48E1-B04E-F0D4-CC98E57BD5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993412"/>
              </p:ext>
            </p:extLst>
          </p:nvPr>
        </p:nvGraphicFramePr>
        <p:xfrm>
          <a:off x="450829" y="1022207"/>
          <a:ext cx="7711038" cy="914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41801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1841929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963654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1963654">
                  <a:extLst>
                    <a:ext uri="{9D8B030D-6E8A-4147-A177-3AD203B41FA5}">
                      <a16:colId xmlns:a16="http://schemas.microsoft.com/office/drawing/2014/main" val="678743198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6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Výpar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Výparomer</a:t>
                      </a:r>
                      <a:r>
                        <a:rPr lang="sk-SK" sz="1600" dirty="0"/>
                        <a:t> 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</a:tbl>
          </a:graphicData>
        </a:graphic>
      </p:graphicFrame>
      <p:pic>
        <p:nvPicPr>
          <p:cNvPr id="11" name="Obrázok 10" descr="Obrázok, na ktorom je riad, vnútri, panvica&#10;&#10;Automaticky generovaný popis">
            <a:extLst>
              <a:ext uri="{FF2B5EF4-FFF2-40B4-BE49-F238E27FC236}">
                <a16:creationId xmlns:a16="http://schemas.microsoft.com/office/drawing/2014/main" id="{A17A80A6-7AD2-F7F0-4971-2959648EF1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468" y="2091756"/>
            <a:ext cx="4574798" cy="2306621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091D7FB4-FB71-4767-6388-81C1131AB1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44"/>
          <a:stretch/>
        </p:blipFill>
        <p:spPr>
          <a:xfrm>
            <a:off x="7424468" y="4545534"/>
            <a:ext cx="4574798" cy="212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172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8181B0D1-01E2-FC5D-1888-DABF391656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86973" y="2120490"/>
            <a:ext cx="3405027" cy="45400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5B86A1AF-3D1E-8342-26D4-834A4A010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9" name="Tabuľka 8">
            <a:extLst>
              <a:ext uri="{FF2B5EF4-FFF2-40B4-BE49-F238E27FC236}">
                <a16:creationId xmlns:a16="http://schemas.microsoft.com/office/drawing/2014/main" id="{C700C0BF-ABF2-37D6-778B-A35DBC423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065710"/>
              </p:ext>
            </p:extLst>
          </p:nvPr>
        </p:nvGraphicFramePr>
        <p:xfrm>
          <a:off x="450828" y="1022207"/>
          <a:ext cx="8235971" cy="36576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73990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2097982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966668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2097331">
                  <a:extLst>
                    <a:ext uri="{9D8B030D-6E8A-4147-A177-3AD203B41FA5}">
                      <a16:colId xmlns:a16="http://schemas.microsoft.com/office/drawing/2014/main" val="3250540691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6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Úhrn zrážok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Zrážkomerná</a:t>
                      </a:r>
                      <a:r>
                        <a:rPr lang="sk-SK" sz="1600" dirty="0"/>
                        <a:t> nádoba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dirty="0" err="1"/>
                        <a:t>Zrážkomerná</a:t>
                      </a:r>
                      <a:r>
                        <a:rPr lang="sk-SK" sz="1600" dirty="0"/>
                        <a:t> nádoba</a:t>
                      </a:r>
                    </a:p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0966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Váhový zrážkomer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22081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Totalizátor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2x ročne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8852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Intenzita zrážok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dirty="0" err="1"/>
                        <a:t>Ombrograf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kontinuálne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4662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Trvanie zrážok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Detektor zrážok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5778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viz</a:t>
                      </a:r>
                      <a:r>
                        <a:rPr lang="sk-SK" sz="1600" dirty="0"/>
                        <a:t>. porovnanie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kontinuálne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570517"/>
                  </a:ext>
                </a:extLst>
              </a:tr>
            </a:tbl>
          </a:graphicData>
        </a:graphic>
      </p:graphicFrame>
      <p:pic>
        <p:nvPicPr>
          <p:cNvPr id="10" name="Obrázok 9">
            <a:extLst>
              <a:ext uri="{FF2B5EF4-FFF2-40B4-BE49-F238E27FC236}">
                <a16:creationId xmlns:a16="http://schemas.microsoft.com/office/drawing/2014/main" id="{E939339F-8A06-7753-0A42-03F3A113D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33" y="4870981"/>
            <a:ext cx="8235971" cy="178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341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5B86A1AF-3D1E-8342-26D4-834A4A010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EC7032FB-D128-0208-940E-74B6D233EB28}"/>
              </a:ext>
            </a:extLst>
          </p:cNvPr>
          <p:cNvSpPr txBox="1"/>
          <p:nvPr/>
        </p:nvSpPr>
        <p:spPr>
          <a:xfrm>
            <a:off x="398408" y="1165662"/>
            <a:ext cx="85201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400" dirty="0"/>
              <a:t>Zrážky:</a:t>
            </a:r>
          </a:p>
          <a:p>
            <a:pPr marL="285750" indent="-285750">
              <a:buFontTx/>
              <a:buChar char="-"/>
            </a:pPr>
            <a:r>
              <a:rPr lang="sk-SK" sz="1400" dirty="0"/>
              <a:t>chyby merania spôsobené vetrom v dôsledku vplyvu meradla na prúdenie vzduchu</a:t>
            </a:r>
          </a:p>
          <a:p>
            <a:pPr marL="285750" indent="-285750">
              <a:buFontTx/>
              <a:buChar char="-"/>
            </a:pPr>
            <a:r>
              <a:rPr lang="sk-SK" sz="1400" dirty="0"/>
              <a:t>Ideálne podmienky inštalácie v mieste obklopenia prekážkami v rovnakej výške (vetrolam)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27D500E0-94A9-454B-1E00-1D36A78C1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8496" y="2153586"/>
            <a:ext cx="6050519" cy="45378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Obrázok 13" descr="Obrázok, na ktorom je sneh, vonkajšie, lyžovanie&#10;&#10;Automaticky generovaný popis">
            <a:extLst>
              <a:ext uri="{FF2B5EF4-FFF2-40B4-BE49-F238E27FC236}">
                <a16:creationId xmlns:a16="http://schemas.microsoft.com/office/drawing/2014/main" id="{0045D70A-7BE9-EDE3-61F4-F57C4F16F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06" y="2153586"/>
            <a:ext cx="3627852" cy="453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39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DBC8ABE9-C213-1652-6945-45B5D864DA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5"/>
          <a:stretch/>
        </p:blipFill>
        <p:spPr>
          <a:xfrm>
            <a:off x="9972084" y="4350063"/>
            <a:ext cx="1781297" cy="22900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Obrázok 8" descr="Obrázok, na ktorom je vonkajšie, sneh, ostrôžka poľná&#10;&#10;Automaticky generovaný popis">
            <a:extLst>
              <a:ext uri="{FF2B5EF4-FFF2-40B4-BE49-F238E27FC236}">
                <a16:creationId xmlns:a16="http://schemas.microsoft.com/office/drawing/2014/main" id="{DFB85540-47E7-55B6-2A75-D599E4874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904" y="48246"/>
            <a:ext cx="3017305" cy="4024657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0513F4FD-C7FB-CA1F-A3D0-3E4058C2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10" name="Tabuľka 9">
            <a:extLst>
              <a:ext uri="{FF2B5EF4-FFF2-40B4-BE49-F238E27FC236}">
                <a16:creationId xmlns:a16="http://schemas.microsoft.com/office/drawing/2014/main" id="{E47820A6-F736-926E-E749-2D63319B3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311886"/>
              </p:ext>
            </p:extLst>
          </p:nvPr>
        </p:nvGraphicFramePr>
        <p:xfrm>
          <a:off x="450828" y="1022207"/>
          <a:ext cx="8026421" cy="31394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21221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1917264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2043968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2043968">
                  <a:extLst>
                    <a:ext uri="{9D8B030D-6E8A-4147-A177-3AD203B41FA5}">
                      <a16:colId xmlns:a16="http://schemas.microsoft.com/office/drawing/2014/main" val="153538882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6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Výška snehovej pokrývky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Snehomerná</a:t>
                      </a:r>
                      <a:r>
                        <a:rPr lang="sk-SK" sz="1600" dirty="0"/>
                        <a:t> tyč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135984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Laserový snímač výšky snehu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914944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Výška nového snehu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Snehomerná</a:t>
                      </a:r>
                      <a:r>
                        <a:rPr lang="sk-SK" sz="1600" dirty="0"/>
                        <a:t> tyč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1-3x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Vodná hodnota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Zrážkomer váhový </a:t>
                      </a:r>
                      <a:r>
                        <a:rPr lang="sk-SK" sz="1600" dirty="0" err="1"/>
                        <a:t>snehomer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1x týždenne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814935"/>
                  </a:ext>
                </a:extLst>
              </a:tr>
            </a:tbl>
          </a:graphicData>
        </a:graphic>
      </p:graphicFrame>
      <p:pic>
        <p:nvPicPr>
          <p:cNvPr id="12" name="Obrázok 11">
            <a:extLst>
              <a:ext uri="{FF2B5EF4-FFF2-40B4-BE49-F238E27FC236}">
                <a16:creationId xmlns:a16="http://schemas.microsoft.com/office/drawing/2014/main" id="{D998623B-2D7F-31FE-2AE3-A97FB1C10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1" y="4497350"/>
            <a:ext cx="2776068" cy="2100558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78CF8F9A-CFAC-9F8D-5DBA-79CDBEA04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633" y="4497350"/>
            <a:ext cx="4506616" cy="216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223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A35BCFEF-922E-F050-45DF-09696F6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9" name="Tabuľka 8">
            <a:extLst>
              <a:ext uri="{FF2B5EF4-FFF2-40B4-BE49-F238E27FC236}">
                <a16:creationId xmlns:a16="http://schemas.microsoft.com/office/drawing/2014/main" id="{EAF350E8-EAFC-A1E6-8A23-AF21AC069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868230"/>
              </p:ext>
            </p:extLst>
          </p:nvPr>
        </p:nvGraphicFramePr>
        <p:xfrm>
          <a:off x="450829" y="1188720"/>
          <a:ext cx="7577271" cy="44805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19846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2250496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744755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1862174">
                  <a:extLst>
                    <a:ext uri="{9D8B030D-6E8A-4147-A177-3AD203B41FA5}">
                      <a16:colId xmlns:a16="http://schemas.microsoft.com/office/drawing/2014/main" val="425865158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4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Teplota pôdy 2, 5, 10, 20 50 a 100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Pôdny teplomer </a:t>
                      </a:r>
                      <a:br>
                        <a:rPr lang="sk-SK" sz="1600" dirty="0"/>
                      </a:b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Odporové teplomery (nie 2 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9756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Premŕzanie pôdy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Pôdny </a:t>
                      </a:r>
                      <a:r>
                        <a:rPr lang="sk-SK" sz="1600" dirty="0" err="1"/>
                        <a:t>mrazomer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03995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Objemová vlhkosť pôdy </a:t>
                      </a:r>
                      <a:r>
                        <a:rPr lang="sk-SK" sz="1600" dirty="0" err="1"/>
                        <a:t>pôdy</a:t>
                      </a:r>
                      <a:r>
                        <a:rPr lang="sk-SK" sz="1600" dirty="0"/>
                        <a:t> 10, 30, 70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TDR snímač (pulzná </a:t>
                      </a:r>
                      <a:r>
                        <a:rPr lang="sk-SK" sz="1600" dirty="0" err="1"/>
                        <a:t>reflektometria</a:t>
                      </a:r>
                      <a:r>
                        <a:rPr lang="sk-SK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29931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Vodivosť pôdy 10, 30, 70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dirty="0"/>
                        <a:t>TDR snímač (pulzná </a:t>
                      </a:r>
                      <a:r>
                        <a:rPr lang="sk-SK" sz="1600" dirty="0" err="1"/>
                        <a:t>reflektometria</a:t>
                      </a:r>
                      <a:r>
                        <a:rPr lang="sk-SK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70751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Stav pôdy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Vizuálne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79562"/>
                  </a:ext>
                </a:extLst>
              </a:tr>
            </a:tbl>
          </a:graphicData>
        </a:graphic>
      </p:graphicFrame>
      <p:pic>
        <p:nvPicPr>
          <p:cNvPr id="13" name="Picture 5">
            <a:extLst>
              <a:ext uri="{FF2B5EF4-FFF2-40B4-BE49-F238E27FC236}">
                <a16:creationId xmlns:a16="http://schemas.microsoft.com/office/drawing/2014/main" id="{9923D6E9-89AC-2BE5-FCAE-39EFE9E54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7640" y="1022207"/>
            <a:ext cx="2600001" cy="552142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369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A35BCFEF-922E-F050-45DF-09696F62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245C2E7E-9F48-57EE-91EF-07C0990DC6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7133" y="1618734"/>
            <a:ext cx="3337911" cy="4201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9FBF02C0-3F8E-5021-3E2A-C0EEC946F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428" y="1618734"/>
            <a:ext cx="6531462" cy="489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295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564993D-BE9C-0881-6D59-8FA28A8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graphicFrame>
        <p:nvGraphicFramePr>
          <p:cNvPr id="3" name="Tabuľka 2">
            <a:extLst>
              <a:ext uri="{FF2B5EF4-FFF2-40B4-BE49-F238E27FC236}">
                <a16:creationId xmlns:a16="http://schemas.microsoft.com/office/drawing/2014/main" id="{79AC2693-A27A-AF3D-4A63-AC90C42D8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759915"/>
              </p:ext>
            </p:extLst>
          </p:nvPr>
        </p:nvGraphicFramePr>
        <p:xfrm>
          <a:off x="572177" y="1557940"/>
          <a:ext cx="7577271" cy="35052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19846">
                  <a:extLst>
                    <a:ext uri="{9D8B030D-6E8A-4147-A177-3AD203B41FA5}">
                      <a16:colId xmlns:a16="http://schemas.microsoft.com/office/drawing/2014/main" val="126052618"/>
                    </a:ext>
                  </a:extLst>
                </a:gridCol>
                <a:gridCol w="2250496">
                  <a:extLst>
                    <a:ext uri="{9D8B030D-6E8A-4147-A177-3AD203B41FA5}">
                      <a16:colId xmlns:a16="http://schemas.microsoft.com/office/drawing/2014/main" val="2572341888"/>
                    </a:ext>
                  </a:extLst>
                </a:gridCol>
                <a:gridCol w="1744755">
                  <a:extLst>
                    <a:ext uri="{9D8B030D-6E8A-4147-A177-3AD203B41FA5}">
                      <a16:colId xmlns:a16="http://schemas.microsoft.com/office/drawing/2014/main" val="45277828"/>
                    </a:ext>
                  </a:extLst>
                </a:gridCol>
                <a:gridCol w="1862174">
                  <a:extLst>
                    <a:ext uri="{9D8B030D-6E8A-4147-A177-3AD203B41FA5}">
                      <a16:colId xmlns:a16="http://schemas.microsoft.com/office/drawing/2014/main" val="425865158"/>
                    </a:ext>
                  </a:extLst>
                </a:gridCol>
              </a:tblGrid>
              <a:tr h="495289">
                <a:tc>
                  <a:txBody>
                    <a:bodyPr/>
                    <a:lstStyle/>
                    <a:p>
                      <a:r>
                        <a:rPr lang="sk-SK" sz="1400" dirty="0"/>
                        <a:t>Meraný met. prvok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Spôsob merania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Frekvencia merania (SHMÚ)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1400" dirty="0"/>
                        <a:t>Počet (SHMÚ)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1729206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Dohľadnosť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Rozptyl svetla</a:t>
                      </a:r>
                      <a:br>
                        <a:rPr lang="sk-SK" sz="1600" dirty="0"/>
                      </a:b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78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Vizuálne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1x hodina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9756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Výška oblačnosti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Vizuálne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30/60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03995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 err="1"/>
                        <a:t>Celiometer</a:t>
                      </a:r>
                      <a:endParaRPr lang="sk-S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16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42276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Množstvo oblačnosti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Vizuálne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3x denne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29931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sk-SK" sz="1600" dirty="0"/>
                        <a:t>Druh oblačnosti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dirty="0"/>
                        <a:t>Vizuálne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60 (30)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707516"/>
                  </a:ext>
                </a:extLst>
              </a:tr>
            </a:tbl>
          </a:graphicData>
        </a:graphic>
      </p:graphicFrame>
      <p:pic>
        <p:nvPicPr>
          <p:cNvPr id="7" name="Obrázok 6" descr="Obrázok, na ktorom je hora, vonkajšie, zem&#10;&#10;Automaticky generovaný popis">
            <a:extLst>
              <a:ext uri="{FF2B5EF4-FFF2-40B4-BE49-F238E27FC236}">
                <a16:creationId xmlns:a16="http://schemas.microsoft.com/office/drawing/2014/main" id="{E7E0A4EC-EF5A-7B0E-6A36-643639C76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992" y="1408670"/>
            <a:ext cx="3638314" cy="502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436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564993D-BE9C-0881-6D59-8FA28A8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1F0E9BB-31CE-E718-F4A7-937480F4512A}"/>
              </a:ext>
            </a:extLst>
          </p:cNvPr>
          <p:cNvSpPr txBox="1"/>
          <p:nvPr/>
        </p:nvSpPr>
        <p:spPr>
          <a:xfrm>
            <a:off x="927871" y="1973350"/>
            <a:ext cx="5971270" cy="357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Každé meradlo má určený kalibračný interval: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meradlá teploty 2-5 rokov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meradlá vlhkosti 1 rok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meradlá rýchlosti vetra 4 roky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meradlá tlaku 1-2 roky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meradlá zrážok 4 roky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Každé meranie je zaťažené chybou (Systematická/náhodná)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CA8B0EB-B9A3-87B0-6421-6896B18C8F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78"/>
          <a:stretch/>
        </p:blipFill>
        <p:spPr>
          <a:xfrm>
            <a:off x="6781800" y="1517421"/>
            <a:ext cx="5410200" cy="1893570"/>
          </a:xfrm>
          <a:prstGeom prst="rect">
            <a:avLst/>
          </a:prstGeom>
        </p:spPr>
      </p:pic>
      <p:sp>
        <p:nvSpPr>
          <p:cNvPr id="8" name="Obdĺžnik 7">
            <a:extLst>
              <a:ext uri="{FF2B5EF4-FFF2-40B4-BE49-F238E27FC236}">
                <a16:creationId xmlns:a16="http://schemas.microsoft.com/office/drawing/2014/main" id="{E9860558-990A-DDC3-FE95-EC555C2AA6A0}"/>
              </a:ext>
            </a:extLst>
          </p:cNvPr>
          <p:cNvSpPr/>
          <p:nvPr/>
        </p:nvSpPr>
        <p:spPr>
          <a:xfrm>
            <a:off x="8534400" y="2869971"/>
            <a:ext cx="1933575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D670F1F4-5822-A3DC-0265-8A5411758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141" y="3544478"/>
            <a:ext cx="5175518" cy="328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945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564993D-BE9C-0881-6D59-8FA28A8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1F0E9BB-31CE-E718-F4A7-937480F4512A}"/>
              </a:ext>
            </a:extLst>
          </p:cNvPr>
          <p:cNvSpPr txBox="1"/>
          <p:nvPr/>
        </p:nvSpPr>
        <p:spPr>
          <a:xfrm>
            <a:off x="499534" y="1301438"/>
            <a:ext cx="7408334" cy="4396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Meteorologické radary –poskytujú dištančné merania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Sleduje sa vývoj oblačnosti, búrky, krupobitie, výška oblačnosti, zloženie oblakov, objem vody, úhrn zrážok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Podľa typu dosah 60 – 300 km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endParaRPr lang="sk-SK" altLang="sk-SK" sz="1600" dirty="0">
              <a:ea typeface="+mj-ea"/>
              <a:cs typeface="+mj-cs"/>
            </a:endParaRP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endParaRPr lang="sk-SK" altLang="sk-SK" sz="1600" dirty="0">
              <a:ea typeface="+mj-ea"/>
              <a:cs typeface="+mj-cs"/>
            </a:endParaRP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Aerologické stanice – vypúšťanie </a:t>
            </a:r>
            <a:r>
              <a:rPr lang="sk-SK" altLang="sk-SK" sz="1600" dirty="0" err="1">
                <a:ea typeface="+mj-ea"/>
                <a:cs typeface="+mj-cs"/>
              </a:rPr>
              <a:t>rádiosond</a:t>
            </a:r>
            <a:r>
              <a:rPr lang="sk-SK" altLang="sk-SK" sz="1600" dirty="0">
                <a:ea typeface="+mj-ea"/>
                <a:cs typeface="+mj-cs"/>
              </a:rPr>
              <a:t> do 35 km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Merajú teplotu, tlak a vlhkosť vzduchu, </a:t>
            </a:r>
            <a:br>
              <a:rPr lang="sk-SK" altLang="sk-SK" sz="1600" dirty="0">
                <a:ea typeface="+mj-ea"/>
                <a:cs typeface="+mj-cs"/>
              </a:rPr>
            </a:br>
            <a:r>
              <a:rPr lang="sk-SK" altLang="sk-SK" sz="1600" dirty="0">
                <a:ea typeface="+mj-ea"/>
                <a:cs typeface="+mj-cs"/>
              </a:rPr>
              <a:t>smer a rýchlosť výškového prúdenia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600" dirty="0">
                <a:ea typeface="+mj-ea"/>
                <a:cs typeface="+mj-cs"/>
              </a:rPr>
              <a:t>Produkt – výškové mapy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793C8535-F15E-1380-51B6-19A99F839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725" y="197474"/>
            <a:ext cx="4056741" cy="3391376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2285B4EE-CD7F-5F97-32A3-6C92DE253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111" y="3803940"/>
            <a:ext cx="3789353" cy="284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984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564993D-BE9C-0881-6D59-8FA28A8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Získavanie a spracovanie dát</a:t>
            </a:r>
            <a:endParaRPr lang="fr-FR" sz="3200" dirty="0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1F0E9BB-31CE-E718-F4A7-937480F4512A}"/>
              </a:ext>
            </a:extLst>
          </p:cNvPr>
          <p:cNvSpPr txBox="1"/>
          <p:nvPr/>
        </p:nvSpPr>
        <p:spPr>
          <a:xfrm>
            <a:off x="347133" y="1013467"/>
            <a:ext cx="7401701" cy="5177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Meteorologické satelity – geostacionárne / polárne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Sleduje sa oblačnosť, tropické cyklóny, tok energie a bilancia žiarenia, </a:t>
            </a:r>
            <a:r>
              <a:rPr lang="sk-SK" altLang="sk-SK" sz="1400" dirty="0" err="1">
                <a:ea typeface="+mj-ea"/>
                <a:cs typeface="+mj-cs"/>
              </a:rPr>
              <a:t>albedo</a:t>
            </a:r>
            <a:r>
              <a:rPr lang="sk-SK" altLang="sk-SK" sz="1400" dirty="0">
                <a:ea typeface="+mj-ea"/>
                <a:cs typeface="+mj-cs"/>
              </a:rPr>
              <a:t>, rozdelenie vodných pár v atmosfére, globálne rozloženie teploty vzduchu ,prúdenie vetra, cirkulácia vzduchu... 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Geostacionárne do 20% povrchu Zeme – skreslenie ďalej od rovníka </a:t>
            </a:r>
            <a:br>
              <a:rPr lang="sk-SK" altLang="sk-SK" sz="1400" dirty="0">
                <a:ea typeface="+mj-ea"/>
                <a:cs typeface="+mj-cs"/>
              </a:rPr>
            </a:br>
            <a:r>
              <a:rPr lang="sk-SK" altLang="sk-SK" sz="1400" dirty="0">
                <a:ea typeface="+mj-ea"/>
                <a:cs typeface="+mj-cs"/>
              </a:rPr>
              <a:t>– napr. </a:t>
            </a:r>
            <a:r>
              <a:rPr lang="sk-SK" altLang="sk-SK" sz="1400" dirty="0" err="1">
                <a:ea typeface="+mj-ea"/>
                <a:cs typeface="+mj-cs"/>
              </a:rPr>
              <a:t>Meteosat</a:t>
            </a:r>
            <a:r>
              <a:rPr lang="sk-SK" altLang="sk-SK" sz="1400" dirty="0">
                <a:ea typeface="+mj-ea"/>
                <a:cs typeface="+mj-cs"/>
              </a:rPr>
              <a:t> výška 36 000 km (15 min záznam s rozlíšením 1 km)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Polárne pohyb ponad póly vo výške 850 – 900 km,</a:t>
            </a:r>
            <a:br>
              <a:rPr lang="sk-SK" altLang="sk-SK" sz="1400" dirty="0">
                <a:ea typeface="+mj-ea"/>
                <a:cs typeface="+mj-cs"/>
              </a:rPr>
            </a:br>
            <a:r>
              <a:rPr lang="sk-SK" altLang="sk-SK" sz="1400" dirty="0">
                <a:ea typeface="+mj-ea"/>
                <a:cs typeface="+mj-cs"/>
              </a:rPr>
              <a:t>záber cca 2400 km, rovnaké miesto cca 2x za 24h – vyššie rozlíšenie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endParaRPr lang="sk-SK" altLang="sk-SK" sz="1400" dirty="0">
              <a:ea typeface="+mj-ea"/>
              <a:cs typeface="+mj-cs"/>
            </a:endParaRP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endParaRPr lang="sk-SK" altLang="sk-SK" sz="1400" dirty="0">
              <a:ea typeface="+mj-ea"/>
              <a:cs typeface="+mj-cs"/>
            </a:endParaRP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Numerické modelovanie vo výpočtových </a:t>
            </a:r>
            <a:r>
              <a:rPr lang="sk-SK" altLang="sk-SK" sz="1400" dirty="0" err="1">
                <a:ea typeface="+mj-ea"/>
                <a:cs typeface="+mj-cs"/>
              </a:rPr>
              <a:t>gridoch</a:t>
            </a:r>
            <a:r>
              <a:rPr lang="sk-SK" altLang="sk-SK" sz="1400" dirty="0">
                <a:ea typeface="+mj-ea"/>
                <a:cs typeface="+mj-cs"/>
              </a:rPr>
              <a:t> rôznej úrovne </a:t>
            </a:r>
            <a:br>
              <a:rPr lang="sk-SK" altLang="sk-SK" sz="1400" dirty="0">
                <a:ea typeface="+mj-ea"/>
                <a:cs typeface="+mj-cs"/>
              </a:rPr>
            </a:br>
            <a:r>
              <a:rPr lang="sk-SK" altLang="sk-SK" sz="1400" dirty="0">
                <a:ea typeface="+mj-ea"/>
                <a:cs typeface="+mj-cs"/>
              </a:rPr>
              <a:t>od globálnych (50x50x1km) po lokálne modely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Počítačové modely – (ALADIN - SHMÚ), </a:t>
            </a:r>
            <a:br>
              <a:rPr lang="sk-SK" altLang="sk-SK" sz="1400" dirty="0">
                <a:ea typeface="+mj-ea"/>
                <a:cs typeface="+mj-cs"/>
              </a:rPr>
            </a:br>
            <a:r>
              <a:rPr lang="sk-SK" altLang="sk-SK" sz="1400" dirty="0">
                <a:ea typeface="+mj-ea"/>
                <a:cs typeface="+mj-cs"/>
              </a:rPr>
              <a:t>Európske centrum pre strednodobú predpoveď (ECMWF) predpoveď na 10 dní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B2CA6C4-CDF9-E477-55A8-55F945E10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14" y="350558"/>
            <a:ext cx="4465486" cy="2928188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57D11B4C-5904-8A5E-55BB-8209840EF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173" y="3421253"/>
            <a:ext cx="3624694" cy="343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801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EB23-558B-B3EF-FFFB-7812AE8C9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3A109AA1-972F-A3CB-9C13-84CE9C97D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3" y="197474"/>
            <a:ext cx="10515600" cy="968188"/>
          </a:xfrm>
        </p:spPr>
        <p:txBody>
          <a:bodyPr>
            <a:normAutofit/>
          </a:bodyPr>
          <a:lstStyle/>
          <a:p>
            <a:r>
              <a:rPr lang="sk-SK" sz="3200" b="1" dirty="0"/>
              <a:t>Uplatnenie v odbore?</a:t>
            </a:r>
            <a:endParaRPr lang="fr-FR" sz="3200" dirty="0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E168C58B-C790-84F6-A049-D4A8917EF5AB}"/>
              </a:ext>
            </a:extLst>
          </p:cNvPr>
          <p:cNvSpPr txBox="1"/>
          <p:nvPr/>
        </p:nvSpPr>
        <p:spPr>
          <a:xfrm>
            <a:off x="347134" y="1013467"/>
            <a:ext cx="6768370" cy="581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SHMÚ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dištančné merania – radary, družice (technické / programovacie zručnosti)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Klimatológia – GIS, programovacie zručnosti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Hydrológia – Fyzikálny základ, GIS, programovacie zručnosti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synoptická a letecká meteorológia – </a:t>
            </a:r>
            <a:r>
              <a:rPr lang="sk-SK" altLang="sk-SK" sz="1400" b="1" i="1" dirty="0">
                <a:ea typeface="+mj-ea"/>
                <a:cs typeface="+mj-cs"/>
              </a:rPr>
              <a:t>BIP-M</a:t>
            </a:r>
            <a:r>
              <a:rPr lang="sk-SK" altLang="sk-SK" sz="1400" dirty="0">
                <a:ea typeface="+mj-ea"/>
                <a:cs typeface="+mj-cs"/>
              </a:rPr>
              <a:t>, znalosti z meteorológie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/>
              <a:t>Armáda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/>
              <a:t>Vlastné pozície (pozorovateľ a letecký meteorológ)</a:t>
            </a:r>
            <a:endParaRPr lang="sk-SK" altLang="sk-SK" sz="1400" dirty="0">
              <a:ea typeface="+mj-ea"/>
              <a:cs typeface="+mj-cs"/>
            </a:endParaRP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Súkromný sektor: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>
                <a:ea typeface="+mj-ea"/>
                <a:cs typeface="+mj-cs"/>
              </a:rPr>
              <a:t>IBL – Prienik meteorológie / programovania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 err="1">
                <a:ea typeface="+mj-ea"/>
                <a:cs typeface="+mj-cs"/>
              </a:rPr>
              <a:t>Microstep</a:t>
            </a:r>
            <a:r>
              <a:rPr lang="sk-SK" altLang="sk-SK" sz="1400" dirty="0">
                <a:ea typeface="+mj-ea"/>
                <a:cs typeface="+mj-cs"/>
              </a:rPr>
              <a:t> – informatický základ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 err="1">
                <a:ea typeface="+mj-ea"/>
                <a:cs typeface="+mj-cs"/>
              </a:rPr>
              <a:t>SolarGIS</a:t>
            </a:r>
            <a:r>
              <a:rPr lang="sk-SK" altLang="sk-SK" sz="1400" dirty="0">
                <a:ea typeface="+mj-ea"/>
                <a:cs typeface="+mj-cs"/>
              </a:rPr>
              <a:t> – Aplikované na </a:t>
            </a:r>
            <a:r>
              <a:rPr lang="sk-SK" altLang="sk-SK" sz="1400" dirty="0" err="1">
                <a:ea typeface="+mj-ea"/>
                <a:cs typeface="+mj-cs"/>
              </a:rPr>
              <a:t>nowcasting</a:t>
            </a:r>
            <a:r>
              <a:rPr lang="sk-SK" altLang="sk-SK" sz="1400" dirty="0">
                <a:ea typeface="+mj-ea"/>
                <a:cs typeface="+mj-cs"/>
              </a:rPr>
              <a:t> pre OZE</a:t>
            </a:r>
          </a:p>
          <a:p>
            <a:pPr marL="742950" lvl="1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 err="1">
                <a:ea typeface="+mj-ea"/>
                <a:cs typeface="+mj-cs"/>
              </a:rPr>
              <a:t>Gospace</a:t>
            </a:r>
            <a:r>
              <a:rPr lang="sk-SK" altLang="sk-SK" sz="1400" dirty="0">
                <a:ea typeface="+mj-ea"/>
                <a:cs typeface="+mj-cs"/>
              </a:rPr>
              <a:t> </a:t>
            </a:r>
            <a:r>
              <a:rPr lang="sk-SK" altLang="sk-SK" sz="1400" dirty="0" err="1">
                <a:ea typeface="+mj-ea"/>
                <a:cs typeface="+mj-cs"/>
              </a:rPr>
              <a:t>Labs</a:t>
            </a:r>
            <a:r>
              <a:rPr lang="sk-SK" altLang="sk-SK" sz="1400" dirty="0">
                <a:ea typeface="+mj-ea"/>
                <a:cs typeface="+mj-cs"/>
              </a:rPr>
              <a:t> – Meteorológovia z praxe</a:t>
            </a:r>
          </a:p>
          <a:p>
            <a:pPr marL="285750" indent="-285750">
              <a:lnSpc>
                <a:spcPct val="140000"/>
              </a:lnSpc>
              <a:spcBef>
                <a:spcPts val="1000"/>
              </a:spcBef>
              <a:buClr>
                <a:schemeClr val="tx2">
                  <a:lumMod val="75000"/>
                </a:schemeClr>
              </a:buClr>
              <a:buSzPct val="80000"/>
              <a:buFont typeface="Wingdings 3" panose="05040102010807070707" pitchFamily="18" charset="2"/>
              <a:buChar char="u"/>
            </a:pPr>
            <a:r>
              <a:rPr lang="sk-SK" altLang="sk-SK" sz="1400" dirty="0" err="1">
                <a:ea typeface="+mj-ea"/>
                <a:cs typeface="+mj-cs"/>
              </a:rPr>
              <a:t>Freelancing</a:t>
            </a:r>
            <a:endParaRPr lang="sk-SK" altLang="sk-SK" sz="1400" dirty="0">
              <a:ea typeface="+mj-ea"/>
              <a:cs typeface="+mj-cs"/>
            </a:endParaRPr>
          </a:p>
        </p:txBody>
      </p:sp>
      <p:pic>
        <p:nvPicPr>
          <p:cNvPr id="3" name="Obrázok 2" descr="410+ Meteorologist Icon Illustrations - iStock">
            <a:extLst>
              <a:ext uri="{FF2B5EF4-FFF2-40B4-BE49-F238E27FC236}">
                <a16:creationId xmlns:a16="http://schemas.microsoft.com/office/drawing/2014/main" id="{7DACD750-8ED3-BB7F-3FC8-58E16A3EB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803" y="4983348"/>
            <a:ext cx="1865376" cy="1645920"/>
          </a:xfrm>
          <a:prstGeom prst="rect">
            <a:avLst/>
          </a:prstGeom>
        </p:spPr>
      </p:pic>
      <p:pic>
        <p:nvPicPr>
          <p:cNvPr id="7" name="Obrázok 6" descr="Developer - Free user icons">
            <a:extLst>
              <a:ext uri="{FF2B5EF4-FFF2-40B4-BE49-F238E27FC236}">
                <a16:creationId xmlns:a16="http://schemas.microsoft.com/office/drawing/2014/main" id="{4FF11563-8CDB-915B-6FD4-091C0194C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526" y="4737866"/>
            <a:ext cx="1923088" cy="1923088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07D51C14-7957-DCF2-E352-97F89DD8F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959" y="1392620"/>
            <a:ext cx="4280337" cy="321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543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AFB23E-892F-99E9-454E-68B07548B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BIP-M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F619658-B7B4-C8A3-37EA-71388F080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7914564" cy="4195481"/>
          </a:xfrm>
        </p:spPr>
        <p:txBody>
          <a:bodyPr/>
          <a:lstStyle/>
          <a:p>
            <a:r>
              <a:rPr lang="sk-SK" dirty="0" err="1"/>
              <a:t>Basic</a:t>
            </a:r>
            <a:r>
              <a:rPr lang="sk-SK" dirty="0"/>
              <a:t> </a:t>
            </a:r>
            <a:r>
              <a:rPr lang="sk-SK" dirty="0" err="1"/>
              <a:t>Instruction</a:t>
            </a:r>
            <a:r>
              <a:rPr lang="sk-SK" dirty="0"/>
              <a:t> </a:t>
            </a:r>
            <a:r>
              <a:rPr lang="sk-SK" dirty="0" err="1"/>
              <a:t>Package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Meteorologists</a:t>
            </a:r>
            <a:endParaRPr lang="sk-SK" dirty="0"/>
          </a:p>
          <a:p>
            <a:r>
              <a:rPr lang="sk-SK" dirty="0"/>
              <a:t>Certifikát WMO zjednocujúci požiadavky na zručnosti pre vykonávanie meteorologickej praxe</a:t>
            </a:r>
          </a:p>
          <a:p>
            <a:endParaRPr lang="sk-SK" dirty="0"/>
          </a:p>
          <a:p>
            <a:r>
              <a:rPr lang="sk-SK" dirty="0"/>
              <a:t>Poskytujú najčastejšie univerzity (u nás FMFI-UK)</a:t>
            </a:r>
          </a:p>
          <a:p>
            <a:r>
              <a:rPr lang="sk-SK" dirty="0"/>
              <a:t>Koncentrovaný kurz (6 týždňov) v oblasti meteorológie</a:t>
            </a:r>
          </a:p>
          <a:p>
            <a:r>
              <a:rPr lang="sk-SK" dirty="0"/>
              <a:t>Berie sa ako doplnkové vzdelávanie v oblasti meteorológie</a:t>
            </a:r>
          </a:p>
          <a:p>
            <a:r>
              <a:rPr lang="sk-SK" dirty="0"/>
              <a:t>Spoplatnený – môže uhradiť zamestnávateľ </a:t>
            </a:r>
          </a:p>
          <a:p>
            <a:endParaRPr lang="sk-SK" dirty="0"/>
          </a:p>
          <a:p>
            <a:r>
              <a:rPr lang="sk-SK" b="1" dirty="0"/>
              <a:t>Meteorológov je veľmi málo a sú na trhu žiadaní!</a:t>
            </a:r>
          </a:p>
          <a:p>
            <a:endParaRPr lang="sk-SK" dirty="0"/>
          </a:p>
        </p:txBody>
      </p:sp>
      <p:pic>
        <p:nvPicPr>
          <p:cNvPr id="5" name="Obrázok 4" descr="Meteorology - Free computer icons">
            <a:extLst>
              <a:ext uri="{FF2B5EF4-FFF2-40B4-BE49-F238E27FC236}">
                <a16:creationId xmlns:a16="http://schemas.microsoft.com/office/drawing/2014/main" id="{52FCBA2F-257F-7145-CB39-7ED102F3A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973" y="3026980"/>
            <a:ext cx="2264674" cy="226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9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ó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3616</TotalTime>
  <Words>4118</Words>
  <Application>Microsoft Office PowerPoint</Application>
  <PresentationFormat>Širokouhlá</PresentationFormat>
  <Paragraphs>570</Paragraphs>
  <Slides>55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55</vt:i4>
      </vt:variant>
    </vt:vector>
  </HeadingPairs>
  <TitlesOfParts>
    <vt:vector size="59" baseType="lpstr">
      <vt:lpstr>Calibri</vt:lpstr>
      <vt:lpstr>Century Gothic</vt:lpstr>
      <vt:lpstr>Wingdings 3</vt:lpstr>
      <vt:lpstr>Ión</vt:lpstr>
      <vt:lpstr>Geografia atmosféry  a hydrosféry</vt:lpstr>
      <vt:lpstr>Obsah predmetu</vt:lpstr>
      <vt:lpstr>Obsah predmetu</vt:lpstr>
      <vt:lpstr>Obsah predmetu</vt:lpstr>
      <vt:lpstr>Podmienky absolvovania predmetu</vt:lpstr>
      <vt:lpstr>1. Úvod do štúdia meteorológie a klimatológie</vt:lpstr>
      <vt:lpstr>Meteorológia</vt:lpstr>
      <vt:lpstr>Odvetvia meteorológie</vt:lpstr>
      <vt:lpstr>Meteorológia</vt:lpstr>
      <vt:lpstr>Klimatológia</vt:lpstr>
      <vt:lpstr>Klimatológia</vt:lpstr>
      <vt:lpstr>Klimatológia</vt:lpstr>
      <vt:lpstr>Klimatológia</vt:lpstr>
      <vt:lpstr>Klimatológia</vt:lpstr>
      <vt:lpstr>História Meteorológie</vt:lpstr>
      <vt:lpstr>História Meteorológie</vt:lpstr>
      <vt:lpstr>História Meteorológie</vt:lpstr>
      <vt:lpstr>História Meteorológie</vt:lpstr>
      <vt:lpstr>História Meteorológie</vt:lpstr>
      <vt:lpstr>História Meteorológie</vt:lpstr>
      <vt:lpstr>Dejiny a osobnosti meteorológie  na Slovensku</vt:lpstr>
      <vt:lpstr>Dejiny a osobnosti meteorológie  na Slovensku</vt:lpstr>
      <vt:lpstr>Dejiny a osobnosti meteorológie  na Slovensku</vt:lpstr>
      <vt:lpstr>Dejiny a osobnosti meteorológie  na Slovensku</vt:lpstr>
      <vt:lpstr>Dejiny a osobnosti meteorológie  na Slovensku</vt:lpstr>
      <vt:lpstr>Dejiny a osobnosti meteorológie  na Slovensku</vt:lpstr>
      <vt:lpstr>Získavanie a spracovanie dát</vt:lpstr>
      <vt:lpstr>Prezentácia programu PowerPoint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Získavanie a spracovanie dát</vt:lpstr>
      <vt:lpstr>Uplatnenie v odbore?</vt:lpstr>
      <vt:lpstr>BIP-M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Geografia atmosféry  a hydrosféry</dc:title>
  <dc:creator>Jozef Šupinský</dc:creator>
  <cp:lastModifiedBy>Tomáš Fedor</cp:lastModifiedBy>
  <cp:revision>30</cp:revision>
  <dcterms:created xsi:type="dcterms:W3CDTF">2022-09-18T09:08:28Z</dcterms:created>
  <dcterms:modified xsi:type="dcterms:W3CDTF">2026-09-22T05:53:48Z</dcterms:modified>
</cp:coreProperties>
</file>