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84" r:id="rId13"/>
    <p:sldId id="285" r:id="rId14"/>
    <p:sldId id="269" r:id="rId15"/>
    <p:sldId id="270" r:id="rId16"/>
    <p:sldId id="272" r:id="rId17"/>
    <p:sldId id="273" r:id="rId18"/>
    <p:sldId id="287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1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4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3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4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7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0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4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6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0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4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38" r:id="rId6"/>
    <p:sldLayoutId id="2147483734" r:id="rId7"/>
    <p:sldLayoutId id="2147483735" r:id="rId8"/>
    <p:sldLayoutId id="2147483736" r:id="rId9"/>
    <p:sldLayoutId id="2147483737" r:id="rId10"/>
    <p:sldLayoutId id="214748373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uge-share.science.upjs.sk/webshared/wx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xtimestamp.com/" TargetMode="External"/><Relationship Id="rId2" Type="http://schemas.openxmlformats.org/officeDocument/2006/relationships/hyperlink" Target="https://sqlitebrowser.org/dl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n-the-sky.org/twilightmap.ph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BC67A1-175E-439E-85E2-88911C119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A7B82C-30F1-42B4-BE36-3DB42DD51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CA1578-CEEB-41BB-8068-C0DA02C36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laky na oblohe z podhľadu">
            <a:extLst>
              <a:ext uri="{FF2B5EF4-FFF2-40B4-BE49-F238E27FC236}">
                <a16:creationId xmlns:a16="http://schemas.microsoft.com/office/drawing/2014/main" id="{8413D0BA-0689-FA7F-DDDB-84051B66F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5713" r="-1" b="10013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5" name="Top Left">
            <a:extLst>
              <a:ext uri="{FF2B5EF4-FFF2-40B4-BE49-F238E27FC236}">
                <a16:creationId xmlns:a16="http://schemas.microsoft.com/office/drawing/2014/main" id="{7DF11618-754F-4C58-94AD-F7AA3530D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125493" y="145598"/>
            <a:ext cx="5104732" cy="4853749"/>
            <a:chOff x="3538537" y="995362"/>
            <a:chExt cx="5104732" cy="4853749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4C1B16-3C93-4003-88AD-F74DAD18C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48071" y="1004887"/>
              <a:ext cx="5085197" cy="4844224"/>
            </a:xfrm>
            <a:custGeom>
              <a:avLst/>
              <a:gdLst>
                <a:gd name="connsiteX0" fmla="*/ 425663 w 5085197"/>
                <a:gd name="connsiteY0" fmla="*/ 0 h 4844224"/>
                <a:gd name="connsiteX1" fmla="*/ 277263 w 5085197"/>
                <a:gd name="connsiteY1" fmla="*/ 200882 h 4844224"/>
                <a:gd name="connsiteX2" fmla="*/ 155629 w 5085197"/>
                <a:gd name="connsiteY2" fmla="*/ 472154 h 4844224"/>
                <a:gd name="connsiteX3" fmla="*/ 55998 w 5085197"/>
                <a:gd name="connsiteY3" fmla="*/ 785336 h 4844224"/>
                <a:gd name="connsiteX4" fmla="*/ 6182 w 5085197"/>
                <a:gd name="connsiteY4" fmla="*/ 1154335 h 4844224"/>
                <a:gd name="connsiteX5" fmla="*/ 6182 w 5085197"/>
                <a:gd name="connsiteY5" fmla="*/ 1577245 h 4844224"/>
                <a:gd name="connsiteX6" fmla="*/ 59998 w 5085197"/>
                <a:gd name="connsiteY6" fmla="*/ 1960245 h 4844224"/>
                <a:gd name="connsiteX7" fmla="*/ 187633 w 5085197"/>
                <a:gd name="connsiteY7" fmla="*/ 2261426 h 4844224"/>
                <a:gd name="connsiteX8" fmla="*/ 365084 w 5085197"/>
                <a:gd name="connsiteY8" fmla="*/ 2474881 h 4844224"/>
                <a:gd name="connsiteX9" fmla="*/ 642261 w 5085197"/>
                <a:gd name="connsiteY9" fmla="*/ 2658428 h 4844224"/>
                <a:gd name="connsiteX10" fmla="*/ 965254 w 5085197"/>
                <a:gd name="connsiteY10" fmla="*/ 2770156 h 4844224"/>
                <a:gd name="connsiteX11" fmla="*/ 1312155 w 5085197"/>
                <a:gd name="connsiteY11" fmla="*/ 2812066 h 4844224"/>
                <a:gd name="connsiteX12" fmla="*/ 1493606 w 5085197"/>
                <a:gd name="connsiteY12" fmla="*/ 2877884 h 4844224"/>
                <a:gd name="connsiteX13" fmla="*/ 1700965 w 5085197"/>
                <a:gd name="connsiteY13" fmla="*/ 3085338 h 4844224"/>
                <a:gd name="connsiteX14" fmla="*/ 1856508 w 5085197"/>
                <a:gd name="connsiteY14" fmla="*/ 3320701 h 4844224"/>
                <a:gd name="connsiteX15" fmla="*/ 1968141 w 5085197"/>
                <a:gd name="connsiteY15" fmla="*/ 3460337 h 4844224"/>
                <a:gd name="connsiteX16" fmla="*/ 2147593 w 5085197"/>
                <a:gd name="connsiteY16" fmla="*/ 3544157 h 4844224"/>
                <a:gd name="connsiteX17" fmla="*/ 2492493 w 5085197"/>
                <a:gd name="connsiteY17" fmla="*/ 3544157 h 4844224"/>
                <a:gd name="connsiteX18" fmla="*/ 2729760 w 5085197"/>
                <a:gd name="connsiteY18" fmla="*/ 3544157 h 4844224"/>
                <a:gd name="connsiteX19" fmla="*/ 2865301 w 5085197"/>
                <a:gd name="connsiteY19" fmla="*/ 3627978 h 4844224"/>
                <a:gd name="connsiteX20" fmla="*/ 2984935 w 5085197"/>
                <a:gd name="connsiteY20" fmla="*/ 3773615 h 4844224"/>
                <a:gd name="connsiteX21" fmla="*/ 3126477 w 5085197"/>
                <a:gd name="connsiteY21" fmla="*/ 3995071 h 4844224"/>
                <a:gd name="connsiteX22" fmla="*/ 3293926 w 5085197"/>
                <a:gd name="connsiteY22" fmla="*/ 4348163 h 4844224"/>
                <a:gd name="connsiteX23" fmla="*/ 3445469 w 5085197"/>
                <a:gd name="connsiteY23" fmla="*/ 4623435 h 4844224"/>
                <a:gd name="connsiteX24" fmla="*/ 3549196 w 5085197"/>
                <a:gd name="connsiteY24" fmla="*/ 4727163 h 4844224"/>
                <a:gd name="connsiteX25" fmla="*/ 3953913 w 5085197"/>
                <a:gd name="connsiteY25" fmla="*/ 4773073 h 4844224"/>
                <a:gd name="connsiteX26" fmla="*/ 4406542 w 5085197"/>
                <a:gd name="connsiteY26" fmla="*/ 4729163 h 4844224"/>
                <a:gd name="connsiteX27" fmla="*/ 4573991 w 5085197"/>
                <a:gd name="connsiteY27" fmla="*/ 4709256 h 4844224"/>
                <a:gd name="connsiteX28" fmla="*/ 5085198 w 5085197"/>
                <a:gd name="connsiteY28" fmla="*/ 4844225 h 484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E65E8AD-ED51-4874-AABA-DDA0C1597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22792" y="1004887"/>
              <a:ext cx="5010476" cy="4649438"/>
            </a:xfrm>
            <a:custGeom>
              <a:avLst/>
              <a:gdLst>
                <a:gd name="connsiteX0" fmla="*/ 454193 w 5010476"/>
                <a:gd name="connsiteY0" fmla="*/ 0 h 4649438"/>
                <a:gd name="connsiteX1" fmla="*/ 352085 w 5010476"/>
                <a:gd name="connsiteY1" fmla="*/ 92869 h 4649438"/>
                <a:gd name="connsiteX2" fmla="*/ 242452 w 5010476"/>
                <a:gd name="connsiteY2" fmla="*/ 260414 h 4649438"/>
                <a:gd name="connsiteX3" fmla="*/ 130819 w 5010476"/>
                <a:gd name="connsiteY3" fmla="*/ 535686 h 4649438"/>
                <a:gd name="connsiteX4" fmla="*/ 57000 w 5010476"/>
                <a:gd name="connsiteY4" fmla="*/ 761143 h 4649438"/>
                <a:gd name="connsiteX5" fmla="*/ 3184 w 5010476"/>
                <a:gd name="connsiteY5" fmla="*/ 1140143 h 4649438"/>
                <a:gd name="connsiteX6" fmla="*/ 3184 w 5010476"/>
                <a:gd name="connsiteY6" fmla="*/ 1439704 h 4649438"/>
                <a:gd name="connsiteX7" fmla="*/ 60524 w 5010476"/>
                <a:gd name="connsiteY7" fmla="*/ 1905953 h 4649438"/>
                <a:gd name="connsiteX8" fmla="*/ 213686 w 5010476"/>
                <a:gd name="connsiteY8" fmla="*/ 2269808 h 4649438"/>
                <a:gd name="connsiteX9" fmla="*/ 373325 w 5010476"/>
                <a:gd name="connsiteY9" fmla="*/ 2455926 h 4649438"/>
                <a:gd name="connsiteX10" fmla="*/ 644502 w 5010476"/>
                <a:gd name="connsiteY10" fmla="*/ 2625662 h 4649438"/>
                <a:gd name="connsiteX11" fmla="*/ 902915 w 5010476"/>
                <a:gd name="connsiteY11" fmla="*/ 2697195 h 4649438"/>
                <a:gd name="connsiteX12" fmla="*/ 1224860 w 5010476"/>
                <a:gd name="connsiteY12" fmla="*/ 2719102 h 4649438"/>
                <a:gd name="connsiteX13" fmla="*/ 1430315 w 5010476"/>
                <a:gd name="connsiteY13" fmla="*/ 2731008 h 4649438"/>
                <a:gd name="connsiteX14" fmla="*/ 1652914 w 5010476"/>
                <a:gd name="connsiteY14" fmla="*/ 2852642 h 4649438"/>
                <a:gd name="connsiteX15" fmla="*/ 1739306 w 5010476"/>
                <a:gd name="connsiteY15" fmla="*/ 2985611 h 4649438"/>
                <a:gd name="connsiteX16" fmla="*/ 1848938 w 5010476"/>
                <a:gd name="connsiteY16" fmla="*/ 3155156 h 4649438"/>
                <a:gd name="connsiteX17" fmla="*/ 2015054 w 5010476"/>
                <a:gd name="connsiteY17" fmla="*/ 3294793 h 4649438"/>
                <a:gd name="connsiteX18" fmla="*/ 2231082 w 5010476"/>
                <a:gd name="connsiteY18" fmla="*/ 3336322 h 4649438"/>
                <a:gd name="connsiteX19" fmla="*/ 2427106 w 5010476"/>
                <a:gd name="connsiteY19" fmla="*/ 3278124 h 4649438"/>
                <a:gd name="connsiteX20" fmla="*/ 2531786 w 5010476"/>
                <a:gd name="connsiteY20" fmla="*/ 3151823 h 4649438"/>
                <a:gd name="connsiteX21" fmla="*/ 2520165 w 5010476"/>
                <a:gd name="connsiteY21" fmla="*/ 2907411 h 4649438"/>
                <a:gd name="connsiteX22" fmla="*/ 2481970 w 5010476"/>
                <a:gd name="connsiteY22" fmla="*/ 2648045 h 4649438"/>
                <a:gd name="connsiteX23" fmla="*/ 2458729 w 5010476"/>
                <a:gd name="connsiteY23" fmla="*/ 2513362 h 4649438"/>
                <a:gd name="connsiteX24" fmla="*/ 2458729 w 5010476"/>
                <a:gd name="connsiteY24" fmla="*/ 2408587 h 4649438"/>
                <a:gd name="connsiteX25" fmla="*/ 2581697 w 5010476"/>
                <a:gd name="connsiteY25" fmla="*/ 2310479 h 4649438"/>
                <a:gd name="connsiteX26" fmla="*/ 2762767 w 5010476"/>
                <a:gd name="connsiteY26" fmla="*/ 2325434 h 4649438"/>
                <a:gd name="connsiteX27" fmla="*/ 2872400 w 5010476"/>
                <a:gd name="connsiteY27" fmla="*/ 2410206 h 4649438"/>
                <a:gd name="connsiteX28" fmla="*/ 2925549 w 5010476"/>
                <a:gd name="connsiteY28" fmla="*/ 2637949 h 4649438"/>
                <a:gd name="connsiteX29" fmla="*/ 2820869 w 5010476"/>
                <a:gd name="connsiteY29" fmla="*/ 2968752 h 4649438"/>
                <a:gd name="connsiteX30" fmla="*/ 2789342 w 5010476"/>
                <a:gd name="connsiteY30" fmla="*/ 3194876 h 4649438"/>
                <a:gd name="connsiteX31" fmla="*/ 2889069 w 5010476"/>
                <a:gd name="connsiteY31" fmla="*/ 3447574 h 4649438"/>
                <a:gd name="connsiteX32" fmla="*/ 3070139 w 5010476"/>
                <a:gd name="connsiteY32" fmla="*/ 3783330 h 4649438"/>
                <a:gd name="connsiteX33" fmla="*/ 3181486 w 5010476"/>
                <a:gd name="connsiteY33" fmla="*/ 4014407 h 4649438"/>
                <a:gd name="connsiteX34" fmla="*/ 3351888 w 5010476"/>
                <a:gd name="connsiteY34" fmla="*/ 4312539 h 4649438"/>
                <a:gd name="connsiteX35" fmla="*/ 3512194 w 5010476"/>
                <a:gd name="connsiteY35" fmla="*/ 4504087 h 4649438"/>
                <a:gd name="connsiteX36" fmla="*/ 3670119 w 5010476"/>
                <a:gd name="connsiteY36" fmla="*/ 4595051 h 4649438"/>
                <a:gd name="connsiteX37" fmla="*/ 3909386 w 5010476"/>
                <a:gd name="connsiteY37" fmla="*/ 4623816 h 4649438"/>
                <a:gd name="connsiteX38" fmla="*/ 4136653 w 5010476"/>
                <a:gd name="connsiteY38" fmla="*/ 4623816 h 4649438"/>
                <a:gd name="connsiteX39" fmla="*/ 4435071 w 5010476"/>
                <a:gd name="connsiteY39" fmla="*/ 4599432 h 4649438"/>
                <a:gd name="connsiteX40" fmla="*/ 4562992 w 5010476"/>
                <a:gd name="connsiteY40" fmla="*/ 4599432 h 4649438"/>
                <a:gd name="connsiteX41" fmla="*/ 5010477 w 5010476"/>
                <a:gd name="connsiteY41" fmla="*/ 4649439 h 46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E5C306-3C29-4BD3-97E1-DCA86FF3E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99586" y="1004887"/>
              <a:ext cx="4933777" cy="4552473"/>
            </a:xfrm>
            <a:custGeom>
              <a:avLst/>
              <a:gdLst>
                <a:gd name="connsiteX0" fmla="*/ 4933778 w 4933777"/>
                <a:gd name="connsiteY0" fmla="*/ 4552474 h 4552473"/>
                <a:gd name="connsiteX1" fmla="*/ 4020997 w 4933777"/>
                <a:gd name="connsiteY1" fmla="*/ 4493324 h 4552473"/>
                <a:gd name="connsiteX2" fmla="*/ 3777538 w 4933777"/>
                <a:gd name="connsiteY2" fmla="*/ 4468273 h 4552473"/>
                <a:gd name="connsiteX3" fmla="*/ 3411207 w 4933777"/>
                <a:gd name="connsiteY3" fmla="*/ 4277868 h 4552473"/>
                <a:gd name="connsiteX4" fmla="*/ 3215944 w 4933777"/>
                <a:gd name="connsiteY4" fmla="*/ 3958971 h 4552473"/>
                <a:gd name="connsiteX5" fmla="*/ 3056400 w 4933777"/>
                <a:gd name="connsiteY5" fmla="*/ 3618548 h 4552473"/>
                <a:gd name="connsiteX6" fmla="*/ 2963341 w 4933777"/>
                <a:gd name="connsiteY6" fmla="*/ 3314319 h 4552473"/>
                <a:gd name="connsiteX7" fmla="*/ 3029825 w 4933777"/>
                <a:gd name="connsiteY7" fmla="*/ 2870454 h 4552473"/>
                <a:gd name="connsiteX8" fmla="*/ 3094595 w 4933777"/>
                <a:gd name="connsiteY8" fmla="*/ 2449830 h 4552473"/>
                <a:gd name="connsiteX9" fmla="*/ 2979915 w 4933777"/>
                <a:gd name="connsiteY9" fmla="*/ 2245328 h 4552473"/>
                <a:gd name="connsiteX10" fmla="*/ 2843707 w 4933777"/>
                <a:gd name="connsiteY10" fmla="*/ 2162175 h 4552473"/>
                <a:gd name="connsiteX11" fmla="*/ 2529668 w 4933777"/>
                <a:gd name="connsiteY11" fmla="*/ 2080736 h 4552473"/>
                <a:gd name="connsiteX12" fmla="*/ 2336977 w 4933777"/>
                <a:gd name="connsiteY12" fmla="*/ 2125599 h 4552473"/>
                <a:gd name="connsiteX13" fmla="*/ 2044559 w 4933777"/>
                <a:gd name="connsiteY13" fmla="*/ 2271903 h 4552473"/>
                <a:gd name="connsiteX14" fmla="*/ 2007317 w 4933777"/>
                <a:gd name="connsiteY14" fmla="*/ 2312099 h 4552473"/>
                <a:gd name="connsiteX15" fmla="*/ 1999030 w 4933777"/>
                <a:gd name="connsiteY15" fmla="*/ 2371916 h 4552473"/>
                <a:gd name="connsiteX16" fmla="*/ 2129427 w 4933777"/>
                <a:gd name="connsiteY16" fmla="*/ 2502408 h 4552473"/>
                <a:gd name="connsiteX17" fmla="*/ 2226582 w 4933777"/>
                <a:gd name="connsiteY17" fmla="*/ 2627948 h 4552473"/>
                <a:gd name="connsiteX18" fmla="*/ 2273064 w 4933777"/>
                <a:gd name="connsiteY18" fmla="*/ 2782538 h 4552473"/>
                <a:gd name="connsiteX19" fmla="*/ 2203246 w 4933777"/>
                <a:gd name="connsiteY19" fmla="*/ 2993612 h 4552473"/>
                <a:gd name="connsiteX20" fmla="*/ 2115140 w 4933777"/>
                <a:gd name="connsiteY20" fmla="*/ 3048476 h 4552473"/>
                <a:gd name="connsiteX21" fmla="*/ 1952262 w 4933777"/>
                <a:gd name="connsiteY21" fmla="*/ 3025235 h 4552473"/>
                <a:gd name="connsiteX22" fmla="*/ 1801100 w 4933777"/>
                <a:gd name="connsiteY22" fmla="*/ 2888933 h 4552473"/>
                <a:gd name="connsiteX23" fmla="*/ 1722995 w 4933777"/>
                <a:gd name="connsiteY23" fmla="*/ 2689479 h 4552473"/>
                <a:gd name="connsiteX24" fmla="*/ 1653177 w 4933777"/>
                <a:gd name="connsiteY24" fmla="*/ 2574798 h 4552473"/>
                <a:gd name="connsiteX25" fmla="*/ 1500301 w 4933777"/>
                <a:gd name="connsiteY25" fmla="*/ 2531555 h 4552473"/>
                <a:gd name="connsiteX26" fmla="*/ 1364093 w 4933777"/>
                <a:gd name="connsiteY26" fmla="*/ 2583085 h 4552473"/>
                <a:gd name="connsiteX27" fmla="*/ 1191310 w 4933777"/>
                <a:gd name="connsiteY27" fmla="*/ 2618041 h 4552473"/>
                <a:gd name="connsiteX28" fmla="*/ 759351 w 4933777"/>
                <a:gd name="connsiteY28" fmla="*/ 2618041 h 4552473"/>
                <a:gd name="connsiteX29" fmla="*/ 506843 w 4933777"/>
                <a:gd name="connsiteY29" fmla="*/ 2521649 h 4552473"/>
                <a:gd name="connsiteX30" fmla="*/ 290816 w 4933777"/>
                <a:gd name="connsiteY30" fmla="*/ 2343817 h 4552473"/>
                <a:gd name="connsiteX31" fmla="*/ 126320 w 4933777"/>
                <a:gd name="connsiteY31" fmla="*/ 2062925 h 4552473"/>
                <a:gd name="connsiteX32" fmla="*/ 24021 w 4933777"/>
                <a:gd name="connsiteY32" fmla="*/ 1594295 h 4552473"/>
                <a:gd name="connsiteX33" fmla="*/ 1066 w 4933777"/>
                <a:gd name="connsiteY33" fmla="*/ 1140428 h 4552473"/>
                <a:gd name="connsiteX34" fmla="*/ 87172 w 4933777"/>
                <a:gd name="connsiteY34" fmla="*/ 617601 h 4552473"/>
                <a:gd name="connsiteX35" fmla="*/ 256526 w 4933777"/>
                <a:gd name="connsiteY35" fmla="*/ 249936 h 4552473"/>
                <a:gd name="connsiteX36" fmla="*/ 461504 w 4933777"/>
                <a:gd name="connsiteY36" fmla="*/ 0 h 455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B2BA2F3-A842-4EA4-8CB8-FD66BD1CE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72372" y="1004887"/>
              <a:ext cx="4844417" cy="4402074"/>
            </a:xfrm>
            <a:custGeom>
              <a:avLst/>
              <a:gdLst>
                <a:gd name="connsiteX0" fmla="*/ 486254 w 4844417"/>
                <a:gd name="connsiteY0" fmla="*/ 0 h 4402074"/>
                <a:gd name="connsiteX1" fmla="*/ 223364 w 4844417"/>
                <a:gd name="connsiteY1" fmla="*/ 286226 h 4402074"/>
                <a:gd name="connsiteX2" fmla="*/ 67821 w 4844417"/>
                <a:gd name="connsiteY2" fmla="*/ 699135 h 4402074"/>
                <a:gd name="connsiteX3" fmla="*/ 3 w 4844417"/>
                <a:gd name="connsiteY3" fmla="*/ 1273683 h 4402074"/>
                <a:gd name="connsiteX4" fmla="*/ 135543 w 4844417"/>
                <a:gd name="connsiteY4" fmla="*/ 2031683 h 4402074"/>
                <a:gd name="connsiteX5" fmla="*/ 297088 w 4844417"/>
                <a:gd name="connsiteY5" fmla="*/ 2312956 h 4402074"/>
                <a:gd name="connsiteX6" fmla="*/ 582171 w 4844417"/>
                <a:gd name="connsiteY6" fmla="*/ 2518410 h 4402074"/>
                <a:gd name="connsiteX7" fmla="*/ 972982 w 4844417"/>
                <a:gd name="connsiteY7" fmla="*/ 2518410 h 4402074"/>
                <a:gd name="connsiteX8" fmla="*/ 1389700 w 4844417"/>
                <a:gd name="connsiteY8" fmla="*/ 2350484 h 4402074"/>
                <a:gd name="connsiteX9" fmla="*/ 1665544 w 4844417"/>
                <a:gd name="connsiteY9" fmla="*/ 2204180 h 4402074"/>
                <a:gd name="connsiteX10" fmla="*/ 2180656 w 4844417"/>
                <a:gd name="connsiteY10" fmla="*/ 1966436 h 4402074"/>
                <a:gd name="connsiteX11" fmla="*/ 2499649 w 4844417"/>
                <a:gd name="connsiteY11" fmla="*/ 1926527 h 4402074"/>
                <a:gd name="connsiteX12" fmla="*/ 2867695 w 4844417"/>
                <a:gd name="connsiteY12" fmla="*/ 2041303 h 4402074"/>
                <a:gd name="connsiteX13" fmla="*/ 3100295 w 4844417"/>
                <a:gd name="connsiteY13" fmla="*/ 2147602 h 4402074"/>
                <a:gd name="connsiteX14" fmla="*/ 3275174 w 4844417"/>
                <a:gd name="connsiteY14" fmla="*/ 2370582 h 4402074"/>
                <a:gd name="connsiteX15" fmla="*/ 3246123 w 4844417"/>
                <a:gd name="connsiteY15" fmla="*/ 2631948 h 4402074"/>
                <a:gd name="connsiteX16" fmla="*/ 3102581 w 4844417"/>
                <a:gd name="connsiteY16" fmla="*/ 2947892 h 4402074"/>
                <a:gd name="connsiteX17" fmla="*/ 3070958 w 4844417"/>
                <a:gd name="connsiteY17" fmla="*/ 3462052 h 4402074"/>
                <a:gd name="connsiteX18" fmla="*/ 3194402 w 4844417"/>
                <a:gd name="connsiteY18" fmla="*/ 3792379 h 4402074"/>
                <a:gd name="connsiteX19" fmla="*/ 3329371 w 4844417"/>
                <a:gd name="connsiteY19" fmla="*/ 4048030 h 4402074"/>
                <a:gd name="connsiteX20" fmla="*/ 3539017 w 4844417"/>
                <a:gd name="connsiteY20" fmla="*/ 4257771 h 4402074"/>
                <a:gd name="connsiteX21" fmla="*/ 3911254 w 4844417"/>
                <a:gd name="connsiteY21" fmla="*/ 4353592 h 4402074"/>
                <a:gd name="connsiteX22" fmla="*/ 4272632 w 4844417"/>
                <a:gd name="connsiteY22" fmla="*/ 4353592 h 4402074"/>
                <a:gd name="connsiteX23" fmla="*/ 4528760 w 4844417"/>
                <a:gd name="connsiteY23" fmla="*/ 4368832 h 4402074"/>
                <a:gd name="connsiteX24" fmla="*/ 4844418 w 4844417"/>
                <a:gd name="connsiteY24" fmla="*/ 4402074 h 44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1968F54-9FAB-433B-B990-0552F58E0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53707" y="1004887"/>
              <a:ext cx="3915933" cy="2452322"/>
            </a:xfrm>
            <a:custGeom>
              <a:avLst/>
              <a:gdLst>
                <a:gd name="connsiteX0" fmla="*/ 540651 w 3915933"/>
                <a:gd name="connsiteY0" fmla="*/ 0 h 2452322"/>
                <a:gd name="connsiteX1" fmla="*/ 235470 w 3915933"/>
                <a:gd name="connsiteY1" fmla="*/ 274320 h 2452322"/>
                <a:gd name="connsiteX2" fmla="*/ 103929 w 3915933"/>
                <a:gd name="connsiteY2" fmla="*/ 537496 h 2452322"/>
                <a:gd name="connsiteX3" fmla="*/ 2869 w 3915933"/>
                <a:gd name="connsiteY3" fmla="*/ 998792 h 2452322"/>
                <a:gd name="connsiteX4" fmla="*/ 59638 w 3915933"/>
                <a:gd name="connsiteY4" fmla="*/ 1582007 h 2452322"/>
                <a:gd name="connsiteX5" fmla="*/ 139934 w 3915933"/>
                <a:gd name="connsiteY5" fmla="*/ 1897856 h 2452322"/>
                <a:gd name="connsiteX6" fmla="*/ 258996 w 3915933"/>
                <a:gd name="connsiteY6" fmla="*/ 2195703 h 2452322"/>
                <a:gd name="connsiteX7" fmla="*/ 495788 w 3915933"/>
                <a:gd name="connsiteY7" fmla="*/ 2417350 h 2452322"/>
                <a:gd name="connsiteX8" fmla="*/ 627328 w 3915933"/>
                <a:gd name="connsiteY8" fmla="*/ 2450592 h 2452322"/>
                <a:gd name="connsiteX9" fmla="*/ 1170063 w 3915933"/>
                <a:gd name="connsiteY9" fmla="*/ 2249710 h 2452322"/>
                <a:gd name="connsiteX10" fmla="*/ 1352847 w 3915933"/>
                <a:gd name="connsiteY10" fmla="*/ 2102834 h 2452322"/>
                <a:gd name="connsiteX11" fmla="*/ 1978735 w 3915933"/>
                <a:gd name="connsiteY11" fmla="*/ 1834134 h 2452322"/>
                <a:gd name="connsiteX12" fmla="*/ 2306872 w 3915933"/>
                <a:gd name="connsiteY12" fmla="*/ 1789843 h 2452322"/>
                <a:gd name="connsiteX13" fmla="*/ 2731972 w 3915933"/>
                <a:gd name="connsiteY13" fmla="*/ 1870234 h 2452322"/>
                <a:gd name="connsiteX14" fmla="*/ 3172313 w 3915933"/>
                <a:gd name="connsiteY14" fmla="*/ 2021205 h 2452322"/>
                <a:gd name="connsiteX15" fmla="*/ 3573887 w 3915933"/>
                <a:gd name="connsiteY15" fmla="*/ 2010156 h 2452322"/>
                <a:gd name="connsiteX16" fmla="*/ 3860494 w 3915933"/>
                <a:gd name="connsiteY16" fmla="*/ 1867472 h 2452322"/>
                <a:gd name="connsiteX17" fmla="*/ 3913072 w 3915933"/>
                <a:gd name="connsiteY17" fmla="*/ 1652778 h 2452322"/>
                <a:gd name="connsiteX18" fmla="*/ 3681805 w 3915933"/>
                <a:gd name="connsiteY18" fmla="*/ 1295400 h 2452322"/>
                <a:gd name="connsiteX19" fmla="*/ 3029533 w 3915933"/>
                <a:gd name="connsiteY19" fmla="*/ 812197 h 2452322"/>
                <a:gd name="connsiteX20" fmla="*/ 2789789 w 3915933"/>
                <a:gd name="connsiteY20" fmla="*/ 668941 h 2452322"/>
                <a:gd name="connsiteX21" fmla="*/ 2510135 w 3915933"/>
                <a:gd name="connsiteY21" fmla="*/ 498539 h 2452322"/>
                <a:gd name="connsiteX22" fmla="*/ 2281630 w 3915933"/>
                <a:gd name="connsiteY22" fmla="*/ 355854 h 2452322"/>
                <a:gd name="connsiteX23" fmla="*/ 2002357 w 3915933"/>
                <a:gd name="connsiteY23" fmla="*/ 161544 h 2452322"/>
                <a:gd name="connsiteX24" fmla="*/ 1726037 w 3915933"/>
                <a:gd name="connsiteY24" fmla="*/ 0 h 245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aphic 3">
              <a:extLst>
                <a:ext uri="{FF2B5EF4-FFF2-40B4-BE49-F238E27FC236}">
                  <a16:creationId xmlns:a16="http://schemas.microsoft.com/office/drawing/2014/main" id="{7DF11618-754F-4C58-94AD-F7AA3530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538537" y="995362"/>
              <a:ext cx="3521990" cy="2074884"/>
              <a:chOff x="3538537" y="995362"/>
              <a:chExt cx="3521990" cy="2074884"/>
            </a:xfrm>
            <a:no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890D7E4-2E90-4189-AA14-2693B9473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D53848D-8416-4C24-A2D1-CB2D5EF4B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5C6ABEA-3701-4591-9F7A-DF96C707B2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BABF3D0-6D14-430A-8648-AA359FF6D4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23749" y="1004791"/>
                <a:ext cx="2567851" cy="1647045"/>
              </a:xfrm>
              <a:custGeom>
                <a:avLst/>
                <a:gdLst>
                  <a:gd name="connsiteX0" fmla="*/ 630083 w 2567851"/>
                  <a:gd name="connsiteY0" fmla="*/ 95 h 1647045"/>
                  <a:gd name="connsiteX1" fmla="*/ 124686 w 2567851"/>
                  <a:gd name="connsiteY1" fmla="*/ 410718 h 1647045"/>
                  <a:gd name="connsiteX2" fmla="*/ 26674 w 2567851"/>
                  <a:gd name="connsiteY2" fmla="*/ 689991 h 1647045"/>
                  <a:gd name="connsiteX3" fmla="*/ 1718 w 2567851"/>
                  <a:gd name="connsiteY3" fmla="*/ 974217 h 1647045"/>
                  <a:gd name="connsiteX4" fmla="*/ 56582 w 2567851"/>
                  <a:gd name="connsiteY4" fmla="*/ 1208627 h 1647045"/>
                  <a:gd name="connsiteX5" fmla="*/ 212792 w 2567851"/>
                  <a:gd name="connsiteY5" fmla="*/ 1443038 h 1647045"/>
                  <a:gd name="connsiteX6" fmla="*/ 385576 w 2567851"/>
                  <a:gd name="connsiteY6" fmla="*/ 1590961 h 1647045"/>
                  <a:gd name="connsiteX7" fmla="*/ 528451 w 2567851"/>
                  <a:gd name="connsiteY7" fmla="*/ 1645825 h 1647045"/>
                  <a:gd name="connsiteX8" fmla="*/ 739430 w 2567851"/>
                  <a:gd name="connsiteY8" fmla="*/ 1604296 h 1647045"/>
                  <a:gd name="connsiteX9" fmla="*/ 1023560 w 2567851"/>
                  <a:gd name="connsiteY9" fmla="*/ 1517809 h 1647045"/>
                  <a:gd name="connsiteX10" fmla="*/ 1384082 w 2567851"/>
                  <a:gd name="connsiteY10" fmla="*/ 1394841 h 1647045"/>
                  <a:gd name="connsiteX11" fmla="*/ 1872619 w 2567851"/>
                  <a:gd name="connsiteY11" fmla="*/ 1318355 h 1647045"/>
                  <a:gd name="connsiteX12" fmla="*/ 2169989 w 2567851"/>
                  <a:gd name="connsiteY12" fmla="*/ 1359884 h 1647045"/>
                  <a:gd name="connsiteX13" fmla="*/ 2331152 w 2567851"/>
                  <a:gd name="connsiteY13" fmla="*/ 1359884 h 1647045"/>
                  <a:gd name="connsiteX14" fmla="*/ 2500602 w 2567851"/>
                  <a:gd name="connsiteY14" fmla="*/ 1351598 h 1647045"/>
                  <a:gd name="connsiteX15" fmla="*/ 2557085 w 2567851"/>
                  <a:gd name="connsiteY15" fmla="*/ 1316641 h 1647045"/>
                  <a:gd name="connsiteX16" fmla="*/ 2533844 w 2567851"/>
                  <a:gd name="connsiteY16" fmla="*/ 1195292 h 1647045"/>
                  <a:gd name="connsiteX17" fmla="*/ 2312864 w 2567851"/>
                  <a:gd name="connsiteY17" fmla="*/ 1005745 h 1647045"/>
                  <a:gd name="connsiteX18" fmla="*/ 1980537 w 2567851"/>
                  <a:gd name="connsiteY18" fmla="*/ 763048 h 1647045"/>
                  <a:gd name="connsiteX19" fmla="*/ 1706408 w 2567851"/>
                  <a:gd name="connsiteY19" fmla="*/ 548640 h 1647045"/>
                  <a:gd name="connsiteX20" fmla="*/ 1422372 w 2567851"/>
                  <a:gd name="connsiteY20" fmla="*/ 328803 h 1647045"/>
                  <a:gd name="connsiteX21" fmla="*/ 960695 w 2567851"/>
                  <a:gd name="connsiteY21" fmla="*/ 0 h 164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C04F5C9-F7C6-4B5D-AA5A-252D9DDBAB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327427" y="1016602"/>
                <a:ext cx="1676495" cy="1223010"/>
              </a:xfrm>
              <a:custGeom>
                <a:avLst/>
                <a:gdLst>
                  <a:gd name="connsiteX0" fmla="*/ 1676495 w 1676495"/>
                  <a:gd name="connsiteY0" fmla="*/ 1223010 h 1223010"/>
                  <a:gd name="connsiteX1" fmla="*/ 1421702 w 1676495"/>
                  <a:gd name="connsiteY1" fmla="*/ 1000697 h 1223010"/>
                  <a:gd name="connsiteX2" fmla="*/ 1024604 w 1676495"/>
                  <a:gd name="connsiteY2" fmla="*/ 744665 h 1223010"/>
                  <a:gd name="connsiteX3" fmla="*/ 444722 w 1676495"/>
                  <a:gd name="connsiteY3" fmla="*/ 345758 h 1223010"/>
                  <a:gd name="connsiteX4" fmla="*/ 0 w 1676495"/>
                  <a:gd name="connsiteY4" fmla="*/ 0 h 122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337B922-7D88-47CA-A9FD-0841B3735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031727" y="1004887"/>
                <a:ext cx="3028800" cy="2065359"/>
              </a:xfrm>
              <a:custGeom>
                <a:avLst/>
                <a:gdLst>
                  <a:gd name="connsiteX0" fmla="*/ 525127 w 3028800"/>
                  <a:gd name="connsiteY0" fmla="*/ 0 h 2065359"/>
                  <a:gd name="connsiteX1" fmla="*/ 256141 w 3028800"/>
                  <a:gd name="connsiteY1" fmla="*/ 229648 h 2065359"/>
                  <a:gd name="connsiteX2" fmla="*/ 115552 w 3028800"/>
                  <a:gd name="connsiteY2" fmla="*/ 438531 h 2065359"/>
                  <a:gd name="connsiteX3" fmla="*/ 29446 w 3028800"/>
                  <a:gd name="connsiteY3" fmla="*/ 723424 h 2065359"/>
                  <a:gd name="connsiteX4" fmla="*/ 776 w 3028800"/>
                  <a:gd name="connsiteY4" fmla="*/ 1034606 h 2065359"/>
                  <a:gd name="connsiteX5" fmla="*/ 48592 w 3028800"/>
                  <a:gd name="connsiteY5" fmla="*/ 1288352 h 2065359"/>
                  <a:gd name="connsiteX6" fmla="*/ 146699 w 3028800"/>
                  <a:gd name="connsiteY6" fmla="*/ 1496568 h 2065359"/>
                  <a:gd name="connsiteX7" fmla="*/ 254332 w 3028800"/>
                  <a:gd name="connsiteY7" fmla="*/ 1721549 h 2065359"/>
                  <a:gd name="connsiteX8" fmla="*/ 338056 w 3028800"/>
                  <a:gd name="connsiteY8" fmla="*/ 1905857 h 2065359"/>
                  <a:gd name="connsiteX9" fmla="*/ 407398 w 3028800"/>
                  <a:gd name="connsiteY9" fmla="*/ 2008823 h 2065359"/>
                  <a:gd name="connsiteX10" fmla="*/ 476740 w 3028800"/>
                  <a:gd name="connsiteY10" fmla="*/ 2059114 h 2065359"/>
                  <a:gd name="connsiteX11" fmla="*/ 596374 w 3028800"/>
                  <a:gd name="connsiteY11" fmla="*/ 2047113 h 2065359"/>
                  <a:gd name="connsiteX12" fmla="*/ 804496 w 3028800"/>
                  <a:gd name="connsiteY12" fmla="*/ 1903476 h 2065359"/>
                  <a:gd name="connsiteX13" fmla="*/ 1084435 w 3028800"/>
                  <a:gd name="connsiteY13" fmla="*/ 1721549 h 2065359"/>
                  <a:gd name="connsiteX14" fmla="*/ 1369138 w 3028800"/>
                  <a:gd name="connsiteY14" fmla="*/ 1611439 h 2065359"/>
                  <a:gd name="connsiteX15" fmla="*/ 1603643 w 3028800"/>
                  <a:gd name="connsiteY15" fmla="*/ 1554004 h 2065359"/>
                  <a:gd name="connsiteX16" fmla="*/ 1897966 w 3028800"/>
                  <a:gd name="connsiteY16" fmla="*/ 1498949 h 2065359"/>
                  <a:gd name="connsiteX17" fmla="*/ 2146759 w 3028800"/>
                  <a:gd name="connsiteY17" fmla="*/ 1513332 h 2065359"/>
                  <a:gd name="connsiteX18" fmla="*/ 2292682 w 3028800"/>
                  <a:gd name="connsiteY18" fmla="*/ 1537240 h 2065359"/>
                  <a:gd name="connsiteX19" fmla="*/ 2584623 w 3028800"/>
                  <a:gd name="connsiteY19" fmla="*/ 1594676 h 2065359"/>
                  <a:gd name="connsiteX20" fmla="*/ 2795126 w 3028800"/>
                  <a:gd name="connsiteY20" fmla="*/ 1620964 h 2065359"/>
                  <a:gd name="connsiteX21" fmla="*/ 2972005 w 3028800"/>
                  <a:gd name="connsiteY21" fmla="*/ 1234631 h 20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099EA02-8097-44CE-ABA3-D27A4AA00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2354" y="1198466"/>
              <a:ext cx="1161937" cy="1049976"/>
            </a:xfrm>
            <a:custGeom>
              <a:avLst/>
              <a:gdLst>
                <a:gd name="connsiteX0" fmla="*/ 279459 w 1161937"/>
                <a:gd name="connsiteY0" fmla="*/ 64453 h 1049976"/>
                <a:gd name="connsiteX1" fmla="*/ 99437 w 1161937"/>
                <a:gd name="connsiteY1" fmla="*/ 232093 h 1049976"/>
                <a:gd name="connsiteX2" fmla="*/ 2472 w 1161937"/>
                <a:gd name="connsiteY2" fmla="*/ 507746 h 1049976"/>
                <a:gd name="connsiteX3" fmla="*/ 17712 w 1161937"/>
                <a:gd name="connsiteY3" fmla="*/ 734917 h 1049976"/>
                <a:gd name="connsiteX4" fmla="*/ 85530 w 1161937"/>
                <a:gd name="connsiteY4" fmla="*/ 905320 h 1049976"/>
                <a:gd name="connsiteX5" fmla="*/ 388806 w 1161937"/>
                <a:gd name="connsiteY5" fmla="*/ 1048004 h 1049976"/>
                <a:gd name="connsiteX6" fmla="*/ 755709 w 1161937"/>
                <a:gd name="connsiteY6" fmla="*/ 984282 h 1049976"/>
                <a:gd name="connsiteX7" fmla="*/ 984214 w 1161937"/>
                <a:gd name="connsiteY7" fmla="*/ 856837 h 1049976"/>
                <a:gd name="connsiteX8" fmla="*/ 1144806 w 1161937"/>
                <a:gd name="connsiteY8" fmla="*/ 651859 h 1049976"/>
                <a:gd name="connsiteX9" fmla="*/ 1144806 w 1161937"/>
                <a:gd name="connsiteY9" fmla="*/ 435737 h 1049976"/>
                <a:gd name="connsiteX10" fmla="*/ 894203 w 1161937"/>
                <a:gd name="connsiteY10" fmla="*/ 110173 h 1049976"/>
                <a:gd name="connsiteX11" fmla="*/ 645219 w 1161937"/>
                <a:gd name="connsiteY11" fmla="*/ 11494 h 1049976"/>
                <a:gd name="connsiteX12" fmla="*/ 469102 w 1161937"/>
                <a:gd name="connsiteY12" fmla="*/ 3207 h 1049976"/>
                <a:gd name="connsiteX13" fmla="*/ 279459 w 1161937"/>
                <a:gd name="connsiteY13" fmla="*/ 64453 h 10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7B9352D-F916-42DA-A39C-C6F0C72BB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50030" y="1304029"/>
              <a:ext cx="846327" cy="774726"/>
            </a:xfrm>
            <a:custGeom>
              <a:avLst/>
              <a:gdLst>
                <a:gd name="connsiteX0" fmla="*/ 223506 w 846327"/>
                <a:gd name="connsiteY0" fmla="*/ 47187 h 774726"/>
                <a:gd name="connsiteX1" fmla="*/ 29100 w 846327"/>
                <a:gd name="connsiteY1" fmla="*/ 283216 h 774726"/>
                <a:gd name="connsiteX2" fmla="*/ 29100 w 846327"/>
                <a:gd name="connsiteY2" fmla="*/ 589064 h 774726"/>
                <a:gd name="connsiteX3" fmla="*/ 155402 w 846327"/>
                <a:gd name="connsiteY3" fmla="*/ 735368 h 774726"/>
                <a:gd name="connsiteX4" fmla="*/ 402957 w 846327"/>
                <a:gd name="connsiteY4" fmla="*/ 770325 h 774726"/>
                <a:gd name="connsiteX5" fmla="*/ 638891 w 846327"/>
                <a:gd name="connsiteY5" fmla="*/ 698887 h 774726"/>
                <a:gd name="connsiteX6" fmla="*/ 818342 w 846327"/>
                <a:gd name="connsiteY6" fmla="*/ 519341 h 774726"/>
                <a:gd name="connsiteX7" fmla="*/ 844917 w 846327"/>
                <a:gd name="connsiteY7" fmla="*/ 356463 h 774726"/>
                <a:gd name="connsiteX8" fmla="*/ 675467 w 846327"/>
                <a:gd name="connsiteY8" fmla="*/ 70523 h 774726"/>
                <a:gd name="connsiteX9" fmla="*/ 343140 w 846327"/>
                <a:gd name="connsiteY9" fmla="*/ 7372 h 774726"/>
                <a:gd name="connsiteX10" fmla="*/ 223506 w 846327"/>
                <a:gd name="connsiteY10" fmla="*/ 47187 h 7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BECF786-5D3B-4D7B-941E-FE96E647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6972" y="1445833"/>
              <a:ext cx="477596" cy="447528"/>
            </a:xfrm>
            <a:custGeom>
              <a:avLst/>
              <a:gdLst>
                <a:gd name="connsiteX0" fmla="*/ 88185 w 477596"/>
                <a:gd name="connsiteY0" fmla="*/ 75022 h 447528"/>
                <a:gd name="connsiteX1" fmla="*/ 79 w 477596"/>
                <a:gd name="connsiteY1" fmla="*/ 236280 h 447528"/>
                <a:gd name="connsiteX2" fmla="*/ 69897 w 477596"/>
                <a:gd name="connsiteY2" fmla="*/ 370964 h 447528"/>
                <a:gd name="connsiteX3" fmla="*/ 172958 w 477596"/>
                <a:gd name="connsiteY3" fmla="*/ 429162 h 447528"/>
                <a:gd name="connsiteX4" fmla="*/ 309165 w 477596"/>
                <a:gd name="connsiteY4" fmla="*/ 440782 h 447528"/>
                <a:gd name="connsiteX5" fmla="*/ 432990 w 477596"/>
                <a:gd name="connsiteY5" fmla="*/ 316957 h 447528"/>
                <a:gd name="connsiteX6" fmla="*/ 476996 w 477596"/>
                <a:gd name="connsiteY6" fmla="*/ 164843 h 447528"/>
                <a:gd name="connsiteX7" fmla="*/ 383937 w 477596"/>
                <a:gd name="connsiteY7" fmla="*/ 26826 h 447528"/>
                <a:gd name="connsiteX8" fmla="*/ 88185 w 477596"/>
                <a:gd name="connsiteY8" fmla="*/ 75022 h 4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F19012F-4A59-4866-B2D1-60B1A89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4816" y="1004887"/>
              <a:ext cx="2861881" cy="1271168"/>
            </a:xfrm>
            <a:custGeom>
              <a:avLst/>
              <a:gdLst>
                <a:gd name="connsiteX0" fmla="*/ 0 w 2861881"/>
                <a:gd name="connsiteY0" fmla="*/ 0 h 1271168"/>
                <a:gd name="connsiteX1" fmla="*/ 176879 w 2861881"/>
                <a:gd name="connsiteY1" fmla="*/ 115157 h 1271168"/>
                <a:gd name="connsiteX2" fmla="*/ 400812 w 2861881"/>
                <a:gd name="connsiteY2" fmla="*/ 277178 h 1271168"/>
                <a:gd name="connsiteX3" fmla="*/ 652367 w 2861881"/>
                <a:gd name="connsiteY3" fmla="*/ 421958 h 1271168"/>
                <a:gd name="connsiteX4" fmla="*/ 1110615 w 2861881"/>
                <a:gd name="connsiteY4" fmla="*/ 690848 h 1271168"/>
                <a:gd name="connsiteX5" fmla="*/ 1410843 w 2861881"/>
                <a:gd name="connsiteY5" fmla="*/ 830580 h 1271168"/>
                <a:gd name="connsiteX6" fmla="*/ 1585341 w 2861881"/>
                <a:gd name="connsiteY6" fmla="*/ 917067 h 1271168"/>
                <a:gd name="connsiteX7" fmla="*/ 1896047 w 2861881"/>
                <a:gd name="connsiteY7" fmla="*/ 1114901 h 1271168"/>
                <a:gd name="connsiteX8" fmla="*/ 2042255 w 2861881"/>
                <a:gd name="connsiteY8" fmla="*/ 1204627 h 1271168"/>
                <a:gd name="connsiteX9" fmla="*/ 2276570 w 2861881"/>
                <a:gd name="connsiteY9" fmla="*/ 1271111 h 1271168"/>
                <a:gd name="connsiteX10" fmla="*/ 2568988 w 2861881"/>
                <a:gd name="connsiteY10" fmla="*/ 1128141 h 1271168"/>
                <a:gd name="connsiteX11" fmla="*/ 2726817 w 2861881"/>
                <a:gd name="connsiteY11" fmla="*/ 882110 h 1271168"/>
                <a:gd name="connsiteX12" fmla="*/ 2861882 w 2861881"/>
                <a:gd name="connsiteY12" fmla="*/ 574929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A9DE6B4-5329-41C6-9FB0-2E88732A1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5128" y="1004887"/>
              <a:ext cx="2636234" cy="919096"/>
            </a:xfrm>
            <a:custGeom>
              <a:avLst/>
              <a:gdLst>
                <a:gd name="connsiteX0" fmla="*/ 0 w 2636234"/>
                <a:gd name="connsiteY0" fmla="*/ 0 h 919096"/>
                <a:gd name="connsiteX1" fmla="*/ 417862 w 2636234"/>
                <a:gd name="connsiteY1" fmla="*/ 274415 h 919096"/>
                <a:gd name="connsiteX2" fmla="*/ 980218 w 2636234"/>
                <a:gd name="connsiteY2" fmla="*/ 607981 h 919096"/>
                <a:gd name="connsiteX3" fmla="*/ 1473137 w 2636234"/>
                <a:gd name="connsiteY3" fmla="*/ 792290 h 919096"/>
                <a:gd name="connsiteX4" fmla="*/ 1827276 w 2636234"/>
                <a:gd name="connsiteY4" fmla="*/ 914400 h 919096"/>
                <a:gd name="connsiteX5" fmla="*/ 2119218 w 2636234"/>
                <a:gd name="connsiteY5" fmla="*/ 847344 h 919096"/>
                <a:gd name="connsiteX6" fmla="*/ 2269998 w 2636234"/>
                <a:gd name="connsiteY6" fmla="*/ 610362 h 919096"/>
                <a:gd name="connsiteX7" fmla="*/ 2413540 w 2636234"/>
                <a:gd name="connsiteY7" fmla="*/ 361379 h 919096"/>
                <a:gd name="connsiteX8" fmla="*/ 2636235 w 2636234"/>
                <a:gd name="connsiteY8" fmla="*/ 66961 h 91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5B645CC-35E5-4026-A374-3213D0173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7625" y="1004887"/>
              <a:ext cx="2292381" cy="625711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2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17ABE3A-3743-4935-8680-30474904B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40696" y="1004887"/>
              <a:ext cx="1865852" cy="421548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5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35BA021-8EE3-4AAC-886D-84BD02C5D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98062" y="1004887"/>
              <a:ext cx="1358265" cy="286935"/>
            </a:xfrm>
            <a:custGeom>
              <a:avLst/>
              <a:gdLst>
                <a:gd name="connsiteX0" fmla="*/ 0 w 1358265"/>
                <a:gd name="connsiteY0" fmla="*/ 11621 h 286935"/>
                <a:gd name="connsiteX1" fmla="*/ 200978 w 1358265"/>
                <a:gd name="connsiteY1" fmla="*/ 163830 h 286935"/>
                <a:gd name="connsiteX2" fmla="*/ 499586 w 1358265"/>
                <a:gd name="connsiteY2" fmla="*/ 258604 h 286935"/>
                <a:gd name="connsiteX3" fmla="*/ 780955 w 1358265"/>
                <a:gd name="connsiteY3" fmla="*/ 284417 h 286935"/>
                <a:gd name="connsiteX4" fmla="*/ 1027843 w 1358265"/>
                <a:gd name="connsiteY4" fmla="*/ 215456 h 286935"/>
                <a:gd name="connsiteX5" fmla="*/ 1358265 w 1358265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74FDD7A-185B-4C48-925E-B353DDF0A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84276" y="1004887"/>
              <a:ext cx="890968" cy="167300"/>
            </a:xfrm>
            <a:custGeom>
              <a:avLst/>
              <a:gdLst>
                <a:gd name="connsiteX0" fmla="*/ 890968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ECAF353-692D-4440-A095-A282E677A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5548" y="2182176"/>
              <a:ext cx="1677721" cy="3076193"/>
            </a:xfrm>
            <a:custGeom>
              <a:avLst/>
              <a:gdLst>
                <a:gd name="connsiteX0" fmla="*/ 1665434 w 1677721"/>
                <a:gd name="connsiteY0" fmla="*/ 3076194 h 3076193"/>
                <a:gd name="connsiteX1" fmla="*/ 1068693 w 1677721"/>
                <a:gd name="connsiteY1" fmla="*/ 3054382 h 3076193"/>
                <a:gd name="connsiteX2" fmla="*/ 852952 w 1677721"/>
                <a:gd name="connsiteY2" fmla="*/ 3054382 h 3076193"/>
                <a:gd name="connsiteX3" fmla="*/ 519481 w 1677721"/>
                <a:gd name="connsiteY3" fmla="*/ 3002471 h 3076193"/>
                <a:gd name="connsiteX4" fmla="*/ 400610 w 1677721"/>
                <a:gd name="connsiteY4" fmla="*/ 2945892 h 3076193"/>
                <a:gd name="connsiteX5" fmla="*/ 184868 w 1677721"/>
                <a:gd name="connsiteY5" fmla="*/ 2706910 h 3076193"/>
                <a:gd name="connsiteX6" fmla="*/ 59138 w 1677721"/>
                <a:gd name="connsiteY6" fmla="*/ 2451830 h 3076193"/>
                <a:gd name="connsiteX7" fmla="*/ 274 w 1677721"/>
                <a:gd name="connsiteY7" fmla="*/ 2128552 h 3076193"/>
                <a:gd name="connsiteX8" fmla="*/ 172200 w 1677721"/>
                <a:gd name="connsiteY8" fmla="*/ 1672590 h 3076193"/>
                <a:gd name="connsiteX9" fmla="*/ 446806 w 1677721"/>
                <a:gd name="connsiteY9" fmla="*/ 1445133 h 3076193"/>
                <a:gd name="connsiteX10" fmla="*/ 633686 w 1677721"/>
                <a:gd name="connsiteY10" fmla="*/ 1381601 h 3076193"/>
                <a:gd name="connsiteX11" fmla="*/ 840188 w 1677721"/>
                <a:gd name="connsiteY11" fmla="*/ 1260348 h 3076193"/>
                <a:gd name="connsiteX12" fmla="*/ 904768 w 1677721"/>
                <a:gd name="connsiteY12" fmla="*/ 1108615 h 3076193"/>
                <a:gd name="connsiteX13" fmla="*/ 926294 w 1677721"/>
                <a:gd name="connsiteY13" fmla="*/ 955453 h 3076193"/>
                <a:gd name="connsiteX14" fmla="*/ 912959 w 1677721"/>
                <a:gd name="connsiteY14" fmla="*/ 763905 h 3076193"/>
                <a:gd name="connsiteX15" fmla="*/ 949535 w 1677721"/>
                <a:gd name="connsiteY15" fmla="*/ 651320 h 3076193"/>
                <a:gd name="connsiteX16" fmla="*/ 1089934 w 1677721"/>
                <a:gd name="connsiteY16" fmla="*/ 510826 h 3076193"/>
                <a:gd name="connsiteX17" fmla="*/ 1324535 w 1677721"/>
                <a:gd name="connsiteY17" fmla="*/ 323278 h 3076193"/>
                <a:gd name="connsiteX18" fmla="*/ 1677721 w 1677721"/>
                <a:gd name="connsiteY18" fmla="*/ 0 h 307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8A28F31-C1FD-4B00-8A52-48952AB4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40193" y="2492025"/>
              <a:ext cx="1468691" cy="2607257"/>
            </a:xfrm>
            <a:custGeom>
              <a:avLst/>
              <a:gdLst>
                <a:gd name="connsiteX0" fmla="*/ 1450689 w 1468691"/>
                <a:gd name="connsiteY0" fmla="*/ 2568321 h 2607257"/>
                <a:gd name="connsiteX1" fmla="*/ 1210183 w 1468691"/>
                <a:gd name="connsiteY1" fmla="*/ 2590609 h 2607257"/>
                <a:gd name="connsiteX2" fmla="*/ 905573 w 1468691"/>
                <a:gd name="connsiteY2" fmla="*/ 2606802 h 2607257"/>
                <a:gd name="connsiteX3" fmla="*/ 558292 w 1468691"/>
                <a:gd name="connsiteY3" fmla="*/ 2587181 h 2607257"/>
                <a:gd name="connsiteX4" fmla="*/ 467138 w 1468691"/>
                <a:gd name="connsiteY4" fmla="*/ 2568702 h 2607257"/>
                <a:gd name="connsiteX5" fmla="*/ 206343 w 1468691"/>
                <a:gd name="connsiteY5" fmla="*/ 2407063 h 2607257"/>
                <a:gd name="connsiteX6" fmla="*/ 78613 w 1468691"/>
                <a:gd name="connsiteY6" fmla="*/ 2211896 h 2607257"/>
                <a:gd name="connsiteX7" fmla="*/ 2032 w 1468691"/>
                <a:gd name="connsiteY7" fmla="*/ 1936623 h 2607257"/>
                <a:gd name="connsiteX8" fmla="*/ 21177 w 1468691"/>
                <a:gd name="connsiteY8" fmla="*/ 1749933 h 2607257"/>
                <a:gd name="connsiteX9" fmla="*/ 116903 w 1468691"/>
                <a:gd name="connsiteY9" fmla="*/ 1594295 h 2607257"/>
                <a:gd name="connsiteX10" fmla="*/ 241300 w 1468691"/>
                <a:gd name="connsiteY10" fmla="*/ 1512951 h 2607257"/>
                <a:gd name="connsiteX11" fmla="*/ 475805 w 1468691"/>
                <a:gd name="connsiteY11" fmla="*/ 1500949 h 2607257"/>
                <a:gd name="connsiteX12" fmla="*/ 664781 w 1468691"/>
                <a:gd name="connsiteY12" fmla="*/ 1541621 h 2607257"/>
                <a:gd name="connsiteX13" fmla="*/ 803560 w 1468691"/>
                <a:gd name="connsiteY13" fmla="*/ 1541621 h 2607257"/>
                <a:gd name="connsiteX14" fmla="*/ 942340 w 1468691"/>
                <a:gd name="connsiteY14" fmla="*/ 1429131 h 2607257"/>
                <a:gd name="connsiteX15" fmla="*/ 1018921 w 1468691"/>
                <a:gd name="connsiteY15" fmla="*/ 1163383 h 2607257"/>
                <a:gd name="connsiteX16" fmla="*/ 1061974 w 1468691"/>
                <a:gd name="connsiteY16" fmla="*/ 811530 h 2607257"/>
                <a:gd name="connsiteX17" fmla="*/ 1114647 w 1468691"/>
                <a:gd name="connsiteY17" fmla="*/ 574548 h 2607257"/>
                <a:gd name="connsiteX18" fmla="*/ 1243806 w 1468691"/>
                <a:gd name="connsiteY18" fmla="*/ 284893 h 2607257"/>
                <a:gd name="connsiteX19" fmla="*/ 1468691 w 1468691"/>
                <a:gd name="connsiteY19" fmla="*/ 0 h 260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1E3F6DD-B482-497A-843E-010612C85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58181" y="2783204"/>
              <a:ext cx="1175182" cy="2095685"/>
            </a:xfrm>
            <a:custGeom>
              <a:avLst/>
              <a:gdLst>
                <a:gd name="connsiteX0" fmla="*/ 1175183 w 1175182"/>
                <a:gd name="connsiteY0" fmla="*/ 1950434 h 2095685"/>
                <a:gd name="connsiteX1" fmla="*/ 696075 w 1175182"/>
                <a:gd name="connsiteY1" fmla="*/ 2077307 h 2095685"/>
                <a:gd name="connsiteX2" fmla="*/ 349175 w 1175182"/>
                <a:gd name="connsiteY2" fmla="*/ 2089309 h 2095685"/>
                <a:gd name="connsiteX3" fmla="*/ 73997 w 1175182"/>
                <a:gd name="connsiteY3" fmla="*/ 1987582 h 2095685"/>
                <a:gd name="connsiteX4" fmla="*/ 2179 w 1175182"/>
                <a:gd name="connsiteY4" fmla="*/ 1818037 h 2095685"/>
                <a:gd name="connsiteX5" fmla="*/ 18086 w 1175182"/>
                <a:gd name="connsiteY5" fmla="*/ 1694402 h 2095685"/>
                <a:gd name="connsiteX6" fmla="*/ 161627 w 1175182"/>
                <a:gd name="connsiteY6" fmla="*/ 1594676 h 2095685"/>
                <a:gd name="connsiteX7" fmla="*/ 384893 w 1175182"/>
                <a:gd name="connsiteY7" fmla="*/ 1664494 h 2095685"/>
                <a:gd name="connsiteX8" fmla="*/ 648069 w 1175182"/>
                <a:gd name="connsiteY8" fmla="*/ 1684401 h 2095685"/>
                <a:gd name="connsiteX9" fmla="*/ 831520 w 1175182"/>
                <a:gd name="connsiteY9" fmla="*/ 1550765 h 2095685"/>
                <a:gd name="connsiteX10" fmla="*/ 909245 w 1175182"/>
                <a:gd name="connsiteY10" fmla="*/ 1315402 h 2095685"/>
                <a:gd name="connsiteX11" fmla="*/ 975062 w 1175182"/>
                <a:gd name="connsiteY11" fmla="*/ 876586 h 2095685"/>
                <a:gd name="connsiteX12" fmla="*/ 989064 w 1175182"/>
                <a:gd name="connsiteY12" fmla="*/ 591312 h 2095685"/>
                <a:gd name="connsiteX13" fmla="*/ 1158514 w 1175182"/>
                <a:gd name="connsiteY13" fmla="*/ 0 h 20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Bottom Right">
            <a:extLst>
              <a:ext uri="{FF2B5EF4-FFF2-40B4-BE49-F238E27FC236}">
                <a16:creationId xmlns:a16="http://schemas.microsoft.com/office/drawing/2014/main" id="{A5761FD8-9CFD-4F5A-AB69-F179306B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2" name="Graphic 157">
              <a:extLst>
                <a:ext uri="{FF2B5EF4-FFF2-40B4-BE49-F238E27FC236}">
                  <a16:creationId xmlns:a16="http://schemas.microsoft.com/office/drawing/2014/main" id="{853A7FDC-72AB-4F06-8A0A-EE5BE087D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F1A41BD-2192-490D-9C88-AB9D24292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2F4F134-CBCA-4B59-8D8A-AEF12063F7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399BC90-16E2-4AAD-9BB1-6FECCA22B7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93E4470-E7B4-49CF-9EEF-4F40E31F3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25ED4C5-C452-433A-9E42-979F52F8B8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0B2D17D-9313-4262-BB14-4030DE291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3B17B98-027F-4155-A5F5-FED5D0F73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EB1739-4A5E-4811-8CCC-6E261D292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E71CC4E-695B-83D8-8D2A-911E8FB39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5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sk-SK" sz="5400" dirty="0">
                <a:solidFill>
                  <a:srgbClr val="FFFFFF"/>
                </a:solidFill>
              </a:rPr>
              <a:t>Meranie meteorologických veličín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F4E9106-B970-3226-091D-CA1F453DD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193" y="4074515"/>
            <a:ext cx="7583133" cy="1279124"/>
          </a:xfrm>
        </p:spPr>
        <p:txBody>
          <a:bodyPr>
            <a:normAutofit fontScale="92500" lnSpcReduction="10000"/>
          </a:bodyPr>
          <a:lstStyle/>
          <a:p>
            <a:pPr algn="l"/>
            <a:endParaRPr lang="sk-SK" sz="2200" dirty="0">
              <a:solidFill>
                <a:srgbClr val="FFFFFF"/>
              </a:solidFill>
            </a:endParaRPr>
          </a:p>
          <a:p>
            <a:pPr algn="l"/>
            <a:endParaRPr lang="sk-SK" sz="2200" dirty="0">
              <a:solidFill>
                <a:srgbClr val="FFFFFF"/>
              </a:solidFill>
            </a:endParaRPr>
          </a:p>
          <a:p>
            <a:pPr algn="l"/>
            <a:r>
              <a:rPr lang="sk-SK" sz="2200" dirty="0">
                <a:solidFill>
                  <a:srgbClr val="FFFFFF"/>
                </a:solidFill>
              </a:rPr>
              <a:t>Mgr. Tomáš Fedor</a:t>
            </a:r>
          </a:p>
        </p:txBody>
      </p:sp>
      <p:grpSp>
        <p:nvGrpSpPr>
          <p:cNvPr id="52" name="Cross">
            <a:extLst>
              <a:ext uri="{FF2B5EF4-FFF2-40B4-BE49-F238E27FC236}">
                <a16:creationId xmlns:a16="http://schemas.microsoft.com/office/drawing/2014/main" id="{361195DA-BFB4-4917-BAFD-7D3D669EF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37795" y="4013703"/>
            <a:ext cx="118872" cy="118872"/>
            <a:chOff x="1175347" y="3733800"/>
            <a:chExt cx="118872" cy="118872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BA6C567-3C4A-4D67-9D01-9CC2623D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180C785-A181-4425-9C06-6670254CB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403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B55A96-F244-01BF-AC43-9826E52D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Semestrálna úloha 2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1BB5EE8-BBFF-AE8A-EA93-33C43FEDC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Určte na minútu čas merania teploty (v SEČ) pre Košice, do práce uveďte aj postup a vzorec. Z voľne dostupnej databázy vyberte údaje o teplote za jeden mesiac (júl-september). Porovnajte presnosť metódy výpočtu priemernej teploty pomocou miestneho slnečného času s aritmetickým priemerom pre daný mesiac. Pridajte krátky textový popis daného mesiaca a použitých metód.</a:t>
            </a:r>
          </a:p>
          <a:p>
            <a:r>
              <a:rPr lang="sk-SK" dirty="0"/>
              <a:t>Košice </a:t>
            </a:r>
            <a:r>
              <a:rPr lang="el-GR" dirty="0"/>
              <a:t>λ</a:t>
            </a:r>
            <a:r>
              <a:rPr lang="sk-SK" dirty="0"/>
              <a:t>=21.25°</a:t>
            </a:r>
          </a:p>
        </p:txBody>
      </p:sp>
    </p:spTree>
    <p:extLst>
      <p:ext uri="{BB962C8B-B14F-4D97-AF65-F5344CB8AC3E}">
        <p14:creationId xmlns:p14="http://schemas.microsoft.com/office/powerpoint/2010/main" val="906342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1604B-95DD-131C-312C-47EB366DA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Výber údajov z databázy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F6C0239-3C83-F109-0188-2095A16CE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https://uge-share.science.upjs.sk/webshared/wx/</a:t>
            </a:r>
            <a:endParaRPr lang="sk-SK" dirty="0"/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B315220-5A9D-784A-BD02-259D63119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2933700"/>
            <a:ext cx="6572250" cy="3124200"/>
          </a:xfrm>
          <a:prstGeom prst="rect">
            <a:avLst/>
          </a:prstGeom>
        </p:spPr>
      </p:pic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67D30794-B9A7-5BF1-F42A-F73B3FBC82DB}"/>
              </a:ext>
            </a:extLst>
          </p:cNvPr>
          <p:cNvCxnSpPr/>
          <p:nvPr/>
        </p:nvCxnSpPr>
        <p:spPr>
          <a:xfrm flipH="1">
            <a:off x="6725265" y="4709652"/>
            <a:ext cx="69809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39E5B013-B463-2D68-685A-97B769792019}"/>
              </a:ext>
            </a:extLst>
          </p:cNvPr>
          <p:cNvCxnSpPr/>
          <p:nvPr/>
        </p:nvCxnSpPr>
        <p:spPr>
          <a:xfrm flipH="1">
            <a:off x="6696075" y="5343525"/>
            <a:ext cx="7239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>
            <a:extLst>
              <a:ext uri="{FF2B5EF4-FFF2-40B4-BE49-F238E27FC236}">
                <a16:creationId xmlns:a16="http://schemas.microsoft.com/office/drawing/2014/main" id="{DB55D479-9D0B-17A1-7884-4CD37ECC28F2}"/>
              </a:ext>
            </a:extLst>
          </p:cNvPr>
          <p:cNvSpPr txBox="1"/>
          <p:nvPr/>
        </p:nvSpPr>
        <p:spPr>
          <a:xfrm>
            <a:off x="7534275" y="4524375"/>
            <a:ext cx="343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Inštrukcie a informácie o meraní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A9257AD6-FB7D-DE0E-50AD-092997E1F98E}"/>
              </a:ext>
            </a:extLst>
          </p:cNvPr>
          <p:cNvSpPr txBox="1"/>
          <p:nvPr/>
        </p:nvSpPr>
        <p:spPr>
          <a:xfrm>
            <a:off x="7534275" y="5143500"/>
            <a:ext cx="113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Databáza</a:t>
            </a:r>
          </a:p>
        </p:txBody>
      </p:sp>
    </p:spTree>
    <p:extLst>
      <p:ext uri="{BB962C8B-B14F-4D97-AF65-F5344CB8AC3E}">
        <p14:creationId xmlns:p14="http://schemas.microsoft.com/office/powerpoint/2010/main" val="1898755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2FB27-549F-C7D3-BE00-0B5273CB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Otvorenie a konverzia databázy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DBA6C53-F86D-54D0-EDAE-3FF476F87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https://sqlitebrowser.org/dl/</a:t>
            </a:r>
            <a:endParaRPr lang="sk-SK" dirty="0"/>
          </a:p>
          <a:p>
            <a:r>
              <a:rPr lang="sk-SK" dirty="0"/>
              <a:t>Databáza je väčšia, ako by normálne zvládol otvoriť </a:t>
            </a:r>
            <a:r>
              <a:rPr lang="sk-SK" dirty="0" err="1"/>
              <a:t>excel</a:t>
            </a:r>
            <a:endParaRPr lang="sk-SK" dirty="0"/>
          </a:p>
          <a:p>
            <a:r>
              <a:rPr lang="sk-SK" dirty="0"/>
              <a:t>Urobíme jednoduchý dopyt:</a:t>
            </a:r>
          </a:p>
          <a:p>
            <a:r>
              <a:rPr lang="en-US" sz="1800" dirty="0">
                <a:solidFill>
                  <a:srgbClr val="7030A0"/>
                </a:solidFill>
              </a:rPr>
              <a:t>SELECT</a:t>
            </a:r>
            <a:r>
              <a:rPr lang="en-US" sz="1800" dirty="0"/>
              <a:t> * </a:t>
            </a:r>
            <a:r>
              <a:rPr lang="en-US" sz="1800" dirty="0">
                <a:solidFill>
                  <a:srgbClr val="7030A0"/>
                </a:solidFill>
              </a:rPr>
              <a:t>FROM</a:t>
            </a:r>
            <a:r>
              <a:rPr lang="en-US" sz="1800" dirty="0"/>
              <a:t> archive </a:t>
            </a:r>
            <a:r>
              <a:rPr lang="en-US" sz="1800" dirty="0">
                <a:solidFill>
                  <a:srgbClr val="7030A0"/>
                </a:solidFill>
              </a:rPr>
              <a:t>WHERE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B0F0"/>
                </a:solidFill>
              </a:rPr>
              <a:t>datetime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7030A0"/>
                </a:solidFill>
              </a:rPr>
              <a:t>BETWEEN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'1714510800'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FF0000"/>
                </a:solidFill>
              </a:rPr>
              <a:t>'1717189200'</a:t>
            </a:r>
            <a:endParaRPr lang="sk-SK" sz="1800" dirty="0">
              <a:solidFill>
                <a:srgbClr val="FF0000"/>
              </a:solidFill>
            </a:endParaRPr>
          </a:p>
          <a:p>
            <a:r>
              <a:rPr lang="sk-SK" dirty="0"/>
              <a:t>Kde prvé dlhé číslo je časový začiatok a druhý koniec rozsahu údajov, ktoré chceme vybrať (ukážka je pre mesiac apríl 2024)</a:t>
            </a:r>
          </a:p>
          <a:p>
            <a:r>
              <a:rPr lang="sk-SK" dirty="0"/>
              <a:t>Databáza používa UNIX čas, ten si viete zistiť pre svoj zadaný mesiac napr. na: </a:t>
            </a:r>
            <a:r>
              <a:rPr lang="sk-SK" dirty="0">
                <a:hlinkClick r:id="rId3"/>
              </a:rPr>
              <a:t>https://www.unixtimestamp.com/</a:t>
            </a:r>
            <a:endParaRPr lang="sk-SK" dirty="0"/>
          </a:p>
          <a:p>
            <a:endParaRPr lang="sk-SK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04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4A056-9E81-D7A6-C282-066A19EE6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474199-17EE-4A3A-2C2B-8BA9955F0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93A7FF9-A52C-15C0-5821-8E4BE2F55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7"/>
            <a:ext cx="12192000" cy="6855125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C1074DA9-2B48-6EE4-1F35-CD2F5E1B5934}"/>
              </a:ext>
            </a:extLst>
          </p:cNvPr>
          <p:cNvSpPr/>
          <p:nvPr/>
        </p:nvSpPr>
        <p:spPr>
          <a:xfrm>
            <a:off x="0" y="219074"/>
            <a:ext cx="352425" cy="333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1C13E0BD-BBCF-7744-E0C0-AD29B44359E0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352425" y="385762"/>
            <a:ext cx="2924175" cy="6238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35581D82-B24F-D752-8E09-A74669EBEC62}"/>
              </a:ext>
            </a:extLst>
          </p:cNvPr>
          <p:cNvCxnSpPr>
            <a:cxnSpLocks/>
          </p:cNvCxnSpPr>
          <p:nvPr/>
        </p:nvCxnSpPr>
        <p:spPr>
          <a:xfrm flipH="1">
            <a:off x="1057275" y="1019175"/>
            <a:ext cx="2247900" cy="838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>
            <a:extLst>
              <a:ext uri="{FF2B5EF4-FFF2-40B4-BE49-F238E27FC236}">
                <a16:creationId xmlns:a16="http://schemas.microsoft.com/office/drawing/2014/main" id="{1829E5CB-4619-2AE4-A974-D2DC28FE502B}"/>
              </a:ext>
            </a:extLst>
          </p:cNvPr>
          <p:cNvCxnSpPr/>
          <p:nvPr/>
        </p:nvCxnSpPr>
        <p:spPr>
          <a:xfrm flipV="1">
            <a:off x="1085850" y="1390650"/>
            <a:ext cx="476250" cy="4381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ál 18">
            <a:extLst>
              <a:ext uri="{FF2B5EF4-FFF2-40B4-BE49-F238E27FC236}">
                <a16:creationId xmlns:a16="http://schemas.microsoft.com/office/drawing/2014/main" id="{0C59C5F4-99F0-E2E5-3A67-9FBB9B579C4A}"/>
              </a:ext>
            </a:extLst>
          </p:cNvPr>
          <p:cNvSpPr/>
          <p:nvPr/>
        </p:nvSpPr>
        <p:spPr>
          <a:xfrm>
            <a:off x="95250" y="5943600"/>
            <a:ext cx="310515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1" name="Rovná spojovacia šípka 20">
            <a:extLst>
              <a:ext uri="{FF2B5EF4-FFF2-40B4-BE49-F238E27FC236}">
                <a16:creationId xmlns:a16="http://schemas.microsoft.com/office/drawing/2014/main" id="{E80D16E0-4AE5-6A7F-F187-6720B362C507}"/>
              </a:ext>
            </a:extLst>
          </p:cNvPr>
          <p:cNvCxnSpPr/>
          <p:nvPr/>
        </p:nvCxnSpPr>
        <p:spPr>
          <a:xfrm>
            <a:off x="1581150" y="1371600"/>
            <a:ext cx="1143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ál 21">
            <a:extLst>
              <a:ext uri="{FF2B5EF4-FFF2-40B4-BE49-F238E27FC236}">
                <a16:creationId xmlns:a16="http://schemas.microsoft.com/office/drawing/2014/main" id="{8AA85BBA-59D0-139F-8265-B22332A0C97D}"/>
              </a:ext>
            </a:extLst>
          </p:cNvPr>
          <p:cNvSpPr/>
          <p:nvPr/>
        </p:nvSpPr>
        <p:spPr>
          <a:xfrm>
            <a:off x="2590800" y="1171575"/>
            <a:ext cx="314325" cy="2952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B91FFCB6-D394-CE0A-D734-B94172177076}"/>
              </a:ext>
            </a:extLst>
          </p:cNvPr>
          <p:cNvSpPr txBox="1"/>
          <p:nvPr/>
        </p:nvSpPr>
        <p:spPr>
          <a:xfrm>
            <a:off x="2095500" y="161925"/>
            <a:ext cx="349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1. Vložíme .</a:t>
            </a:r>
            <a:r>
              <a:rPr lang="sk-SK" dirty="0" err="1">
                <a:solidFill>
                  <a:srgbClr val="FF0000"/>
                </a:solidFill>
              </a:rPr>
              <a:t>sdb</a:t>
            </a:r>
            <a:r>
              <a:rPr lang="sk-SK" dirty="0">
                <a:solidFill>
                  <a:srgbClr val="FF0000"/>
                </a:solidFill>
              </a:rPr>
              <a:t> súbor (databázu)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DF0FFC40-0695-D7EC-8B3E-6B051443E7EA}"/>
              </a:ext>
            </a:extLst>
          </p:cNvPr>
          <p:cNvSpPr txBox="1"/>
          <p:nvPr/>
        </p:nvSpPr>
        <p:spPr>
          <a:xfrm>
            <a:off x="428625" y="2057400"/>
            <a:ext cx="3752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2. Zadáme dopyt a zbehneme ho. </a:t>
            </a:r>
          </a:p>
          <a:p>
            <a:r>
              <a:rPr lang="sk-SK" dirty="0">
                <a:solidFill>
                  <a:srgbClr val="FF0000"/>
                </a:solidFill>
              </a:rPr>
              <a:t>Ak je zadaný v poriadku, dole sa zobrazí hláška a načítané údaje.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2584C345-211D-ADC7-C2F4-CE714C226A7B}"/>
              </a:ext>
            </a:extLst>
          </p:cNvPr>
          <p:cNvSpPr txBox="1"/>
          <p:nvPr/>
        </p:nvSpPr>
        <p:spPr>
          <a:xfrm>
            <a:off x="4867275" y="819150"/>
            <a:ext cx="4119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3. Ak sú dopytované údaje v poriadku, </a:t>
            </a:r>
          </a:p>
          <a:p>
            <a:r>
              <a:rPr lang="sk-SK" dirty="0">
                <a:solidFill>
                  <a:srgbClr val="FF0000"/>
                </a:solidFill>
              </a:rPr>
              <a:t>vyexportujeme ich ako .</a:t>
            </a:r>
            <a:r>
              <a:rPr lang="sk-SK" dirty="0" err="1">
                <a:solidFill>
                  <a:srgbClr val="FF0000"/>
                </a:solidFill>
              </a:rPr>
              <a:t>csv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77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552B12-F0D5-875B-5467-F5B7EDCE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7FC716D-4DFF-8EE0-ED18-511418C78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BE406A9-5501-A820-54E0-CC9772ECD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63"/>
            <a:ext cx="12192000" cy="6474474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7EF0DD92-6887-FEC0-48D6-FCE4F4979F94}"/>
              </a:ext>
            </a:extLst>
          </p:cNvPr>
          <p:cNvSpPr/>
          <p:nvPr/>
        </p:nvSpPr>
        <p:spPr>
          <a:xfrm>
            <a:off x="0" y="1612490"/>
            <a:ext cx="835742" cy="481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20966ECD-91F4-C3E9-124F-8CB662811D15}"/>
              </a:ext>
            </a:extLst>
          </p:cNvPr>
          <p:cNvCxnSpPr/>
          <p:nvPr/>
        </p:nvCxnSpPr>
        <p:spPr>
          <a:xfrm flipV="1">
            <a:off x="457200" y="428625"/>
            <a:ext cx="2924175" cy="14192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F334F804-F615-7E6E-9211-46773277DBA9}"/>
              </a:ext>
            </a:extLst>
          </p:cNvPr>
          <p:cNvCxnSpPr/>
          <p:nvPr/>
        </p:nvCxnSpPr>
        <p:spPr>
          <a:xfrm>
            <a:off x="3562350" y="371475"/>
            <a:ext cx="6305550" cy="6953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CACB8A1F-EAAB-FF89-150E-DA407690CC9C}"/>
              </a:ext>
            </a:extLst>
          </p:cNvPr>
          <p:cNvCxnSpPr/>
          <p:nvPr/>
        </p:nvCxnSpPr>
        <p:spPr>
          <a:xfrm flipH="1">
            <a:off x="7820025" y="1104900"/>
            <a:ext cx="2181225" cy="4457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044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id="{FC1AAB73-9C30-A59C-CDF4-B7AE34621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051"/>
            <a:ext cx="12192000" cy="6393897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023E8276-6B53-0ECE-F695-5D021EACA6F7}"/>
              </a:ext>
            </a:extLst>
          </p:cNvPr>
          <p:cNvSpPr/>
          <p:nvPr/>
        </p:nvSpPr>
        <p:spPr>
          <a:xfrm>
            <a:off x="3596763" y="3113139"/>
            <a:ext cx="865239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4DAE1021-8641-E4FF-04CD-2B9A73FA922B}"/>
              </a:ext>
            </a:extLst>
          </p:cNvPr>
          <p:cNvCxnSpPr>
            <a:cxnSpLocks/>
          </p:cNvCxnSpPr>
          <p:nvPr/>
        </p:nvCxnSpPr>
        <p:spPr>
          <a:xfrm>
            <a:off x="4029075" y="3267075"/>
            <a:ext cx="4552950" cy="25241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149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072916-2441-E953-C5CD-767E15778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Selekcia údajov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4AE9AF-B4A2-2593-8CEB-24552EA60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Na výpočet si ponecháme iba čas (</a:t>
            </a:r>
            <a:r>
              <a:rPr lang="sk-SK" dirty="0" err="1"/>
              <a:t>dateTime</a:t>
            </a:r>
            <a:r>
              <a:rPr lang="sk-SK" dirty="0"/>
              <a:t>; stĺpec A) a vonkajšiu teplotu (</a:t>
            </a:r>
            <a:r>
              <a:rPr lang="sk-SK" dirty="0" err="1"/>
              <a:t>outTemp</a:t>
            </a:r>
            <a:r>
              <a:rPr lang="sk-SK" dirty="0"/>
              <a:t>; stĺpec J resp. BQ). Medzi tieto údaje vložíme 3 prázdne stĺpce.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484E3FCA-5360-496F-424C-FB450FE04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136" y="3330286"/>
            <a:ext cx="4800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87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4A416C-CA8E-64B6-C96B-04BAD8EDF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Konverzia </a:t>
            </a:r>
            <a:r>
              <a:rPr lang="sk-SK" dirty="0" err="1"/>
              <a:t>unix</a:t>
            </a:r>
            <a:r>
              <a:rPr lang="sk-SK" dirty="0"/>
              <a:t> na SEČ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9FA6EC8-CA40-9890-A9C4-7CD141277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 riadku s </a:t>
            </a:r>
            <a:r>
              <a:rPr lang="sk-SK" dirty="0" err="1"/>
              <a:t>unix</a:t>
            </a:r>
            <a:r>
              <a:rPr lang="sk-SK" dirty="0"/>
              <a:t> časom prirátame 3600 (hodina v sekundách)</a:t>
            </a:r>
          </a:p>
          <a:p>
            <a:r>
              <a:rPr lang="sk-SK" dirty="0"/>
              <a:t>Do druhého stĺpca vložíme vzorec na konverziu a konvertujeme celý stĺpec =B2/(60*60*24)+"1/1/1970"</a:t>
            </a:r>
          </a:p>
          <a:p>
            <a:r>
              <a:rPr lang="sk-SK" dirty="0"/>
              <a:t>Hodnoty následne skopírujeme do tretieho stĺpca a nastavíme formát na „krátky dátum“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2170726B-90C1-382F-71A9-136358801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4634777"/>
            <a:ext cx="80867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59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21C68-613B-7BB1-7D93-E45AF4A72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8A347-D3EE-CD24-1113-51A9C043F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Konverzia </a:t>
            </a:r>
            <a:r>
              <a:rPr lang="sk-SK" dirty="0" err="1"/>
              <a:t>unix</a:t>
            </a:r>
            <a:r>
              <a:rPr lang="sk-SK" dirty="0"/>
              <a:t> na SEČ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66DB0D8-89CC-7A7A-C8C8-7501607BB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4AF49E4-3D9E-BA6B-9C24-167E2B9AA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2" y="1485900"/>
            <a:ext cx="8740321" cy="5372100"/>
          </a:xfrm>
          <a:prstGeom prst="rect">
            <a:avLst/>
          </a:prstGeom>
        </p:spPr>
      </p:pic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AA30A07B-378B-7ECB-A91E-488E9AA4DC22}"/>
              </a:ext>
            </a:extLst>
          </p:cNvPr>
          <p:cNvCxnSpPr/>
          <p:nvPr/>
        </p:nvCxnSpPr>
        <p:spPr>
          <a:xfrm flipV="1">
            <a:off x="1901536" y="1849582"/>
            <a:ext cx="4530437" cy="10806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1B15E5CD-1FBE-051E-CC52-7F6F33B69733}"/>
              </a:ext>
            </a:extLst>
          </p:cNvPr>
          <p:cNvCxnSpPr/>
          <p:nvPr/>
        </p:nvCxnSpPr>
        <p:spPr>
          <a:xfrm>
            <a:off x="6867525" y="1790700"/>
            <a:ext cx="590550" cy="1905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ok 5">
            <a:extLst>
              <a:ext uri="{FF2B5EF4-FFF2-40B4-BE49-F238E27FC236}">
                <a16:creationId xmlns:a16="http://schemas.microsoft.com/office/drawing/2014/main" id="{E5836E30-E397-011F-B8EA-DAA0D5493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507" y="3486150"/>
            <a:ext cx="3007468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01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38340-4B5A-C952-FDB6-4F9E04DEB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Selekcia daného času pomocou kontingenčnej tabuľky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5F1724-6EED-75B7-FB44-AA83BC933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Vyselektujeme si obidva stĺpce &gt; vložiť &gt; kontingenčná tabuľka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6D3CF0F-21DA-6A87-6E86-F83ABEE62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66" y="2432566"/>
            <a:ext cx="2812025" cy="4348005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43A1389A-F8E4-1FEA-A5CE-B39320896D15}"/>
              </a:ext>
            </a:extLst>
          </p:cNvPr>
          <p:cNvSpPr/>
          <p:nvPr/>
        </p:nvSpPr>
        <p:spPr>
          <a:xfrm>
            <a:off x="1960614" y="2731831"/>
            <a:ext cx="668593" cy="580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78DE7974-F2CD-C0A3-1305-7464F4B6EE33}"/>
              </a:ext>
            </a:extLst>
          </p:cNvPr>
          <p:cNvSpPr/>
          <p:nvPr/>
        </p:nvSpPr>
        <p:spPr>
          <a:xfrm>
            <a:off x="742950" y="4314825"/>
            <a:ext cx="1876425" cy="561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B0E5E5C1-E67A-A894-9DE4-C83F77E97066}"/>
              </a:ext>
            </a:extLst>
          </p:cNvPr>
          <p:cNvCxnSpPr/>
          <p:nvPr/>
        </p:nvCxnSpPr>
        <p:spPr>
          <a:xfrm flipV="1">
            <a:off x="1809750" y="3105150"/>
            <a:ext cx="409575" cy="14192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25F125CA-E360-0F8E-8996-51FF6CD72085}"/>
              </a:ext>
            </a:extLst>
          </p:cNvPr>
          <p:cNvCxnSpPr/>
          <p:nvPr/>
        </p:nvCxnSpPr>
        <p:spPr>
          <a:xfrm flipH="1">
            <a:off x="1609725" y="3000375"/>
            <a:ext cx="514350" cy="466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ok 12">
            <a:extLst>
              <a:ext uri="{FF2B5EF4-FFF2-40B4-BE49-F238E27FC236}">
                <a16:creationId xmlns:a16="http://schemas.microsoft.com/office/drawing/2014/main" id="{6696CBC8-6805-C70C-DBEF-E6AF10164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872" y="3095625"/>
            <a:ext cx="7286590" cy="3409950"/>
          </a:xfrm>
          <a:prstGeom prst="rect">
            <a:avLst/>
          </a:prstGeom>
        </p:spPr>
      </p:pic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D5214F07-3ADE-D6D6-1175-5286518C69BD}"/>
              </a:ext>
            </a:extLst>
          </p:cNvPr>
          <p:cNvCxnSpPr/>
          <p:nvPr/>
        </p:nvCxnSpPr>
        <p:spPr>
          <a:xfrm flipV="1">
            <a:off x="8286750" y="4057650"/>
            <a:ext cx="133350" cy="13906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kTextu 17">
            <a:extLst>
              <a:ext uri="{FF2B5EF4-FFF2-40B4-BE49-F238E27FC236}">
                <a16:creationId xmlns:a16="http://schemas.microsoft.com/office/drawing/2014/main" id="{6660D9B8-0532-8061-95D8-94D4072DD664}"/>
              </a:ext>
            </a:extLst>
          </p:cNvPr>
          <p:cNvSpPr txBox="1"/>
          <p:nvPr/>
        </p:nvSpPr>
        <p:spPr>
          <a:xfrm>
            <a:off x="5791200" y="4333875"/>
            <a:ext cx="2486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Existujúci, zvolíme voľnú bunku, kde bude tabuľka pridaná</a:t>
            </a:r>
          </a:p>
        </p:txBody>
      </p:sp>
      <p:cxnSp>
        <p:nvCxnSpPr>
          <p:cNvPr id="20" name="Rovná spojovacia šípka 19">
            <a:extLst>
              <a:ext uri="{FF2B5EF4-FFF2-40B4-BE49-F238E27FC236}">
                <a16:creationId xmlns:a16="http://schemas.microsoft.com/office/drawing/2014/main" id="{D8FB43F9-C7FF-1C83-01A2-B0B6F5D959DA}"/>
              </a:ext>
            </a:extLst>
          </p:cNvPr>
          <p:cNvCxnSpPr/>
          <p:nvPr/>
        </p:nvCxnSpPr>
        <p:spPr>
          <a:xfrm>
            <a:off x="8458200" y="4010025"/>
            <a:ext cx="676275" cy="1543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ovacia šípka 21">
            <a:extLst>
              <a:ext uri="{FF2B5EF4-FFF2-40B4-BE49-F238E27FC236}">
                <a16:creationId xmlns:a16="http://schemas.microsoft.com/office/drawing/2014/main" id="{E9EC974E-E585-393B-07C8-5E5189D484D8}"/>
              </a:ext>
            </a:extLst>
          </p:cNvPr>
          <p:cNvCxnSpPr/>
          <p:nvPr/>
        </p:nvCxnSpPr>
        <p:spPr>
          <a:xfrm>
            <a:off x="9448800" y="5648325"/>
            <a:ext cx="762000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30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A8C968-C8C8-88AA-D986-752718763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Pozemné merania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33C660-BE0F-9EE8-394E-DB41BEB83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Štandardizované súborom pravidiel</a:t>
            </a:r>
          </a:p>
          <a:p>
            <a:r>
              <a:rPr lang="sk-SK" dirty="0"/>
              <a:t>V súčasnosti prevažne automatizované</a:t>
            </a:r>
          </a:p>
          <a:p>
            <a:r>
              <a:rPr lang="sk-SK" dirty="0"/>
              <a:t>Na klimatologické meranie sa stále používajú manuálne merania</a:t>
            </a:r>
          </a:p>
          <a:p>
            <a:r>
              <a:rPr lang="sk-SK" dirty="0"/>
              <a:t>Viaceré veličiny – </a:t>
            </a:r>
            <a:r>
              <a:rPr lang="sk-SK" dirty="0">
                <a:solidFill>
                  <a:srgbClr val="00B050"/>
                </a:solidFill>
              </a:rPr>
              <a:t>teplota, vlhkosť, tlak vzduchu, množstvo zrážok, rýchlosť a smer vetra</a:t>
            </a:r>
            <a:r>
              <a:rPr lang="sk-SK" dirty="0"/>
              <a:t>, výška snehovej pokrývky, trvanie slnečného svitu, solárna radiácia, výpar, teplota a vlhkosť pôdy...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13354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3025D5-E71B-9217-F667-7BE8E3D4E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44D0E85-51CC-CA9C-0EEC-D06AB1139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F905D71-3C2E-526B-793D-22F7A5F90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08" y="0"/>
            <a:ext cx="11491784" cy="6858000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07D0986-3F2C-11EA-9342-C98EDCE2BC8B}"/>
              </a:ext>
            </a:extLst>
          </p:cNvPr>
          <p:cNvSpPr txBox="1"/>
          <p:nvPr/>
        </p:nvSpPr>
        <p:spPr>
          <a:xfrm>
            <a:off x="5391150" y="2486025"/>
            <a:ext cx="273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Zaškrtneme čas a teplotu</a:t>
            </a:r>
          </a:p>
        </p:txBody>
      </p:sp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A800621B-C1AA-6797-E2D6-BF8FCEA6FAB6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8131067" y="2514600"/>
            <a:ext cx="631933" cy="1560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>
            <a:extLst>
              <a:ext uri="{FF2B5EF4-FFF2-40B4-BE49-F238E27FC236}">
                <a16:creationId xmlns:a16="http://schemas.microsoft.com/office/drawing/2014/main" id="{874AE409-B813-0D45-CC48-05FB258F8112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8131067" y="2670691"/>
            <a:ext cx="650983" cy="1106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73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CD5CBB-6319-F879-4DBE-33E4997C5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3EF596F-50DD-A630-1A60-FFC6B71DF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8B9DC11D-6E1A-2258-40EB-62D7752E9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57" y="0"/>
            <a:ext cx="11941086" cy="6858000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F36D4302-753D-2D70-2CEE-419C26F83C3C}"/>
              </a:ext>
            </a:extLst>
          </p:cNvPr>
          <p:cNvSpPr txBox="1"/>
          <p:nvPr/>
        </p:nvSpPr>
        <p:spPr>
          <a:xfrm>
            <a:off x="5400368" y="6166977"/>
            <a:ext cx="27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Mesiace a dni odstránime</a:t>
            </a:r>
          </a:p>
        </p:txBody>
      </p:sp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5ECCF8A8-B871-DCCC-EB12-15FD69F4584C}"/>
              </a:ext>
            </a:extLst>
          </p:cNvPr>
          <p:cNvCxnSpPr/>
          <p:nvPr/>
        </p:nvCxnSpPr>
        <p:spPr>
          <a:xfrm flipV="1">
            <a:off x="8181975" y="6096000"/>
            <a:ext cx="723900" cy="2571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65E7BC9A-F77A-76F5-A73D-340C0197FAEF}"/>
              </a:ext>
            </a:extLst>
          </p:cNvPr>
          <p:cNvCxnSpPr/>
          <p:nvPr/>
        </p:nvCxnSpPr>
        <p:spPr>
          <a:xfrm>
            <a:off x="8181975" y="6372225"/>
            <a:ext cx="7810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13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2EC192-9CA2-CDFF-0F0E-29C5A53EE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F32FE2E-61F2-E852-C4BF-EAF9A13CD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6DA86B1-9C9E-A2AD-A2FD-2F78D8A9C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568"/>
            <a:ext cx="12192000" cy="5782863"/>
          </a:xfrm>
          <a:prstGeom prst="rect">
            <a:avLst/>
          </a:prstGeom>
        </p:spPr>
      </p:pic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0554B0DD-0A0C-1E57-C919-CFE19B6A9AE6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2831690" y="1229032"/>
            <a:ext cx="2064160" cy="17737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>
            <a:extLst>
              <a:ext uri="{FF2B5EF4-FFF2-40B4-BE49-F238E27FC236}">
                <a16:creationId xmlns:a16="http://schemas.microsoft.com/office/drawing/2014/main" id="{C4882C24-BFCC-FE75-09F4-E02A86F19C8A}"/>
              </a:ext>
            </a:extLst>
          </p:cNvPr>
          <p:cNvSpPr txBox="1"/>
          <p:nvPr/>
        </p:nvSpPr>
        <p:spPr>
          <a:xfrm>
            <a:off x="4895850" y="1571625"/>
            <a:ext cx="26193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solidFill>
                  <a:srgbClr val="FF0000"/>
                </a:solidFill>
              </a:rPr>
              <a:t>Rozklikneme</a:t>
            </a:r>
            <a:r>
              <a:rPr lang="sk-SK" dirty="0">
                <a:solidFill>
                  <a:srgbClr val="FF0000"/>
                </a:solidFill>
              </a:rPr>
              <a:t> menu a nastavíme časový filter, ktorý bude obsahovať náš miestny slnečný čas. Pri zadávaní ranného času uviesť pred hodnotu medzeru, inak filter bude brať aj dvojciferné časy (napr. 7:00 a 17:00)</a:t>
            </a:r>
          </a:p>
        </p:txBody>
      </p: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40875339-48FC-D4F0-AAE0-EBE4B02FB1F6}"/>
              </a:ext>
            </a:extLst>
          </p:cNvPr>
          <p:cNvCxnSpPr/>
          <p:nvPr/>
        </p:nvCxnSpPr>
        <p:spPr>
          <a:xfrm flipH="1">
            <a:off x="866775" y="1266825"/>
            <a:ext cx="1962150" cy="18954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809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AD424-8A92-9955-166E-3E224F1B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A8C76B9-646A-AF32-1E05-E9E8E6871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733B868-6341-9A5E-8046-2485F8353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6" y="0"/>
            <a:ext cx="11575847" cy="685800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E5B13CAF-6926-F88D-DE19-5C15B084D8B6}"/>
              </a:ext>
            </a:extLst>
          </p:cNvPr>
          <p:cNvSpPr txBox="1"/>
          <p:nvPr/>
        </p:nvSpPr>
        <p:spPr>
          <a:xfrm>
            <a:off x="4038294" y="490384"/>
            <a:ext cx="7381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Stĺpce s kontingenčnou tabuľkou si skopírujeme 2X (pre zvyšné 2 časy) </a:t>
            </a:r>
          </a:p>
          <a:p>
            <a:r>
              <a:rPr lang="sk-SK" dirty="0">
                <a:solidFill>
                  <a:srgbClr val="FF0000"/>
                </a:solidFill>
              </a:rPr>
              <a:t>a nastavíme filter pre poludňajšiu a večernú hodnotu</a:t>
            </a:r>
          </a:p>
        </p:txBody>
      </p:sp>
    </p:spTree>
    <p:extLst>
      <p:ext uri="{BB962C8B-B14F-4D97-AF65-F5344CB8AC3E}">
        <p14:creationId xmlns:p14="http://schemas.microsoft.com/office/powerpoint/2010/main" val="1026200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CE91587-A796-97EA-61D2-67AEF450A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9722FA4-5603-88C1-5D81-9724AA36C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591"/>
            <a:ext cx="12192000" cy="5637467"/>
          </a:xfrm>
          <a:prstGeom prst="rect">
            <a:avLst/>
          </a:prstGeom>
        </p:spPr>
      </p:pic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A6120F45-C35A-F797-9CC1-3EA0B5857B30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10323871" y="2946916"/>
            <a:ext cx="379965" cy="226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B17910EF-0F8F-4DD7-B948-213497F0A993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10525125" y="2946916"/>
            <a:ext cx="178711" cy="3677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>
            <a:extLst>
              <a:ext uri="{FF2B5EF4-FFF2-40B4-BE49-F238E27FC236}">
                <a16:creationId xmlns:a16="http://schemas.microsoft.com/office/drawing/2014/main" id="{4D0C5A08-0EDB-EF3F-B8D2-1086D2600D49}"/>
              </a:ext>
            </a:extLst>
          </p:cNvPr>
          <p:cNvSpPr txBox="1"/>
          <p:nvPr/>
        </p:nvSpPr>
        <p:spPr>
          <a:xfrm>
            <a:off x="10703836" y="2762250"/>
            <a:ext cx="148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Teplota a dni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104467C1-04AA-90E4-D207-F1F20606AC2D}"/>
              </a:ext>
            </a:extLst>
          </p:cNvPr>
          <p:cNvSpPr txBox="1"/>
          <p:nvPr/>
        </p:nvSpPr>
        <p:spPr>
          <a:xfrm>
            <a:off x="638175" y="238125"/>
            <a:ext cx="106972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Vytvoríme novú kontingenčnú tabuľku, pri výbere údajov zaškrtneme teplotu a dni. </a:t>
            </a:r>
          </a:p>
          <a:p>
            <a:r>
              <a:rPr lang="sk-SK" dirty="0">
                <a:solidFill>
                  <a:srgbClr val="FF0000"/>
                </a:solidFill>
              </a:rPr>
              <a:t>V novej tabuľke pri názve stĺpca „súčet z </a:t>
            </a:r>
            <a:r>
              <a:rPr lang="sk-SK" dirty="0" err="1">
                <a:solidFill>
                  <a:srgbClr val="FF0000"/>
                </a:solidFill>
              </a:rPr>
              <a:t>outTemp</a:t>
            </a:r>
            <a:r>
              <a:rPr lang="sk-SK" dirty="0">
                <a:solidFill>
                  <a:srgbClr val="FF0000"/>
                </a:solidFill>
              </a:rPr>
              <a:t>“ </a:t>
            </a:r>
            <a:r>
              <a:rPr lang="sk-SK" dirty="0" err="1">
                <a:solidFill>
                  <a:srgbClr val="FF0000"/>
                </a:solidFill>
              </a:rPr>
              <a:t>rozklikneme</a:t>
            </a:r>
            <a:r>
              <a:rPr lang="sk-SK" dirty="0">
                <a:solidFill>
                  <a:srgbClr val="FF0000"/>
                </a:solidFill>
              </a:rPr>
              <a:t> pole hodnoty a zmeníme ho na priemer.</a:t>
            </a:r>
          </a:p>
          <a:p>
            <a:r>
              <a:rPr lang="sk-SK" dirty="0">
                <a:solidFill>
                  <a:srgbClr val="FF0000"/>
                </a:solidFill>
              </a:rPr>
              <a:t>Dostaneme tak aritmetický priemer teploty pre dané dni. </a:t>
            </a:r>
          </a:p>
        </p:txBody>
      </p:sp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1E098BC7-48FC-E482-7F89-CF0AAE3D4FA5}"/>
              </a:ext>
            </a:extLst>
          </p:cNvPr>
          <p:cNvCxnSpPr/>
          <p:nvPr/>
        </p:nvCxnSpPr>
        <p:spPr>
          <a:xfrm>
            <a:off x="2724150" y="2324100"/>
            <a:ext cx="504825" cy="14859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>
            <a:extLst>
              <a:ext uri="{FF2B5EF4-FFF2-40B4-BE49-F238E27FC236}">
                <a16:creationId xmlns:a16="http://schemas.microsoft.com/office/drawing/2014/main" id="{3334D03C-313A-710B-9386-BDD344E54D8A}"/>
              </a:ext>
            </a:extLst>
          </p:cNvPr>
          <p:cNvCxnSpPr/>
          <p:nvPr/>
        </p:nvCxnSpPr>
        <p:spPr>
          <a:xfrm>
            <a:off x="3771900" y="3867150"/>
            <a:ext cx="1428750" cy="857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731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02D04D-27F4-2533-AD17-19A46A22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80EC989D-1A56-7CAE-FFE7-D5EBF2D0F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BB871BD6-F7A6-54C5-1A7C-1CDC0A1A8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280" y="0"/>
            <a:ext cx="4663440" cy="6858000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FF2516CF-C6ED-F106-4E3C-1D237FB13B33}"/>
              </a:ext>
            </a:extLst>
          </p:cNvPr>
          <p:cNvSpPr/>
          <p:nvPr/>
        </p:nvSpPr>
        <p:spPr>
          <a:xfrm>
            <a:off x="7209197" y="6362699"/>
            <a:ext cx="525104" cy="3822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C15BB41B-DC03-35E9-D586-688ABCB28A70}"/>
              </a:ext>
            </a:extLst>
          </p:cNvPr>
          <p:cNvCxnSpPr>
            <a:stCxn id="10" idx="2"/>
          </p:cNvCxnSpPr>
          <p:nvPr/>
        </p:nvCxnSpPr>
        <p:spPr>
          <a:xfrm flipH="1">
            <a:off x="6943725" y="6553814"/>
            <a:ext cx="265472" cy="89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kTextu 12">
            <a:extLst>
              <a:ext uri="{FF2B5EF4-FFF2-40B4-BE49-F238E27FC236}">
                <a16:creationId xmlns:a16="http://schemas.microsoft.com/office/drawing/2014/main" id="{1F8867EF-AE81-3702-9594-FDCEBEB42977}"/>
              </a:ext>
            </a:extLst>
          </p:cNvPr>
          <p:cNvSpPr txBox="1"/>
          <p:nvPr/>
        </p:nvSpPr>
        <p:spPr>
          <a:xfrm>
            <a:off x="114300" y="2343150"/>
            <a:ext cx="34575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Vytvoríme nový list a vložíme </a:t>
            </a:r>
          </a:p>
          <a:p>
            <a:r>
              <a:rPr lang="sk-SK" dirty="0">
                <a:solidFill>
                  <a:srgbClr val="FF0000"/>
                </a:solidFill>
              </a:rPr>
              <a:t>do neho údaje z kontingenčnej tabuľky – rannú (T7:00), obedňajšiu (T14:00), večernú (T21:00) a priemernú teplotu (Tavg2). Do stĺpca Tavg1 vložíme klimatologický vzorec na výpočet priemernej teploty. </a:t>
            </a:r>
          </a:p>
          <a:p>
            <a:r>
              <a:rPr lang="sk-SK" dirty="0">
                <a:solidFill>
                  <a:srgbClr val="FF0000"/>
                </a:solidFill>
              </a:rPr>
              <a:t>Pre časy meraní v názve stĺpca uvedieme miestny slnečný čas, ktorý sme vyrátali.</a:t>
            </a:r>
          </a:p>
        </p:txBody>
      </p:sp>
    </p:spTree>
    <p:extLst>
      <p:ext uri="{BB962C8B-B14F-4D97-AF65-F5344CB8AC3E}">
        <p14:creationId xmlns:p14="http://schemas.microsoft.com/office/powerpoint/2010/main" val="4126866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063047-CD71-7FF6-FD02-1D7B8F0C6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5464BF9-09D3-A8C4-1CBA-173A2FD40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77D9556-5C71-C4DD-A1C1-662E552F0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429" y="0"/>
            <a:ext cx="9567142" cy="6858000"/>
          </a:xfrm>
          <a:prstGeom prst="rect">
            <a:avLst/>
          </a:prstGeom>
        </p:spPr>
      </p:pic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FA2E6DFD-5331-17A6-903D-64384460152C}"/>
              </a:ext>
            </a:extLst>
          </p:cNvPr>
          <p:cNvCxnSpPr/>
          <p:nvPr/>
        </p:nvCxnSpPr>
        <p:spPr>
          <a:xfrm flipV="1">
            <a:off x="3942735" y="629265"/>
            <a:ext cx="4601497" cy="10520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08375B57-CEB3-D547-40C4-610C2BDD5427}"/>
              </a:ext>
            </a:extLst>
          </p:cNvPr>
          <p:cNvCxnSpPr/>
          <p:nvPr/>
        </p:nvCxnSpPr>
        <p:spPr>
          <a:xfrm flipH="1">
            <a:off x="6524625" y="542925"/>
            <a:ext cx="2286000" cy="35909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12CE7CC8-07B5-9EC4-AA8B-4FC59CAFD713}"/>
              </a:ext>
            </a:extLst>
          </p:cNvPr>
          <p:cNvCxnSpPr/>
          <p:nvPr/>
        </p:nvCxnSpPr>
        <p:spPr>
          <a:xfrm flipV="1">
            <a:off x="6715125" y="3371850"/>
            <a:ext cx="723900" cy="781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E11BE405-B9EE-9898-9C0C-5FA787752C73}"/>
              </a:ext>
            </a:extLst>
          </p:cNvPr>
          <p:cNvCxnSpPr/>
          <p:nvPr/>
        </p:nvCxnSpPr>
        <p:spPr>
          <a:xfrm>
            <a:off x="8077200" y="3314700"/>
            <a:ext cx="1123950" cy="29241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lokTextu 13">
            <a:extLst>
              <a:ext uri="{FF2B5EF4-FFF2-40B4-BE49-F238E27FC236}">
                <a16:creationId xmlns:a16="http://schemas.microsoft.com/office/drawing/2014/main" id="{F7B14014-CD42-F758-88D6-225CD5C9A75C}"/>
              </a:ext>
            </a:extLst>
          </p:cNvPr>
          <p:cNvSpPr txBox="1"/>
          <p:nvPr/>
        </p:nvSpPr>
        <p:spPr>
          <a:xfrm>
            <a:off x="8420100" y="2362200"/>
            <a:ext cx="3619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Označíme stĺpce s teplotou </a:t>
            </a:r>
          </a:p>
          <a:p>
            <a:r>
              <a:rPr lang="sk-SK" dirty="0">
                <a:solidFill>
                  <a:srgbClr val="FF0000"/>
                </a:solidFill>
              </a:rPr>
              <a:t>a nastavíme formát hodnôt. Vlastné &gt; do typ zadáme 0.0“ °C“.</a:t>
            </a:r>
          </a:p>
        </p:txBody>
      </p:sp>
    </p:spTree>
    <p:extLst>
      <p:ext uri="{BB962C8B-B14F-4D97-AF65-F5344CB8AC3E}">
        <p14:creationId xmlns:p14="http://schemas.microsoft.com/office/powerpoint/2010/main" val="1828704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D51A6-AD40-DFFD-DBD6-879A8FC56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98DD01-ECA8-F776-DEE6-68C4A6456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5BF2895-A842-A47D-49C1-9162B264E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062" y="23812"/>
            <a:ext cx="5095875" cy="6810375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A64035DA-EC9C-0ABB-3E4C-336D33A56DA3}"/>
              </a:ext>
            </a:extLst>
          </p:cNvPr>
          <p:cNvSpPr txBox="1"/>
          <p:nvPr/>
        </p:nvSpPr>
        <p:spPr>
          <a:xfrm>
            <a:off x="560440" y="2703871"/>
            <a:ext cx="28316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Upravíme formát a pre obidva priemery vyrátame aritmetický priemer za mesiac. Riadky, kde sa nachádzajú prázdne hodnoty odstránime (meranie je nové a pre „vylaďovanie“ môže ešte obsahovať medzery, dni s chýbajúcimi dátami preto vynecháme).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A4E35541-DFF9-ADD2-FA13-7563C7976A74}"/>
              </a:ext>
            </a:extLst>
          </p:cNvPr>
          <p:cNvSpPr txBox="1"/>
          <p:nvPr/>
        </p:nvSpPr>
        <p:spPr>
          <a:xfrm>
            <a:off x="9003583" y="2324715"/>
            <a:ext cx="26968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Hotovo! Tabuľku vložíme do semestrálnej práce a pridáme krátky popis údajov / zhodnotenie mesiaca.</a:t>
            </a:r>
          </a:p>
        </p:txBody>
      </p:sp>
    </p:spTree>
    <p:extLst>
      <p:ext uri="{BB962C8B-B14F-4D97-AF65-F5344CB8AC3E}">
        <p14:creationId xmlns:p14="http://schemas.microsoft.com/office/powerpoint/2010/main" val="75911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A8EF7-089D-2934-E112-85C72C6D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Pravidlá pre umiestnenie stanice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2721A8A-77DA-52F2-6E0E-7EE5FCED7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Umiestnenie v dostatočnej vzdialenosti (1,5 výšky objektu) od vysokých objektov (budovy, stromy), ideálne na otvorenom priestranstve</a:t>
            </a:r>
          </a:p>
          <a:p>
            <a:r>
              <a:rPr lang="sk-SK" dirty="0"/>
              <a:t>Teplota, vlhkosť vzduchu – 2 m nad trávnatým povrchom (ak to lokalita umožňuje)</a:t>
            </a:r>
          </a:p>
          <a:p>
            <a:r>
              <a:rPr lang="sk-SK" dirty="0"/>
              <a:t>Vietor 10 m nad povrchom alebo vo výške aspoň 5 m nad okolitými objektmi</a:t>
            </a:r>
          </a:p>
          <a:p>
            <a:r>
              <a:rPr lang="sk-SK" dirty="0">
                <a:solidFill>
                  <a:srgbClr val="C00000"/>
                </a:solidFill>
              </a:rPr>
              <a:t>Nie vždy splniteľné – aj oficiálne merania!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7827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vnútri, stena, nábytok, podlaha&#10;&#10;Automaticky generovaný popis">
            <a:extLst>
              <a:ext uri="{FF2B5EF4-FFF2-40B4-BE49-F238E27FC236}">
                <a16:creationId xmlns:a16="http://schemas.microsoft.com/office/drawing/2014/main" id="{56725F8D-34C2-230F-5D55-C1267D88B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A4BC6C74-5987-A21D-C83A-C156E6CF6F34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6438900" y="485775"/>
            <a:ext cx="2371725" cy="989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>
            <a:extLst>
              <a:ext uri="{FF2B5EF4-FFF2-40B4-BE49-F238E27FC236}">
                <a16:creationId xmlns:a16="http://schemas.microsoft.com/office/drawing/2014/main" id="{7792B0AF-D544-D84C-5142-4C819A5928C4}"/>
              </a:ext>
            </a:extLst>
          </p:cNvPr>
          <p:cNvSpPr txBox="1"/>
          <p:nvPr/>
        </p:nvSpPr>
        <p:spPr>
          <a:xfrm>
            <a:off x="8810625" y="400050"/>
            <a:ext cx="142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Smerovka</a:t>
            </a:r>
          </a:p>
        </p:txBody>
      </p:sp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1497DAD0-108D-0610-B63D-973CF462C652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6496050" y="876300"/>
            <a:ext cx="2362200" cy="989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>
            <a:extLst>
              <a:ext uri="{FF2B5EF4-FFF2-40B4-BE49-F238E27FC236}">
                <a16:creationId xmlns:a16="http://schemas.microsoft.com/office/drawing/2014/main" id="{4056DCCF-25E0-CECC-5DFC-7A31E8046D91}"/>
              </a:ext>
            </a:extLst>
          </p:cNvPr>
          <p:cNvSpPr txBox="1"/>
          <p:nvPr/>
        </p:nvSpPr>
        <p:spPr>
          <a:xfrm>
            <a:off x="8858250" y="790575"/>
            <a:ext cx="151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Anemometer</a:t>
            </a:r>
          </a:p>
        </p:txBody>
      </p:sp>
      <p:cxnSp>
        <p:nvCxnSpPr>
          <p:cNvPr id="20" name="Rovná spojovacia šípka 19">
            <a:extLst>
              <a:ext uri="{FF2B5EF4-FFF2-40B4-BE49-F238E27FC236}">
                <a16:creationId xmlns:a16="http://schemas.microsoft.com/office/drawing/2014/main" id="{189A0E20-5E6B-7D56-01E3-12D68E0B3DA1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3136480" y="737116"/>
            <a:ext cx="2311820" cy="4630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lokTextu 21">
            <a:extLst>
              <a:ext uri="{FF2B5EF4-FFF2-40B4-BE49-F238E27FC236}">
                <a16:creationId xmlns:a16="http://schemas.microsoft.com/office/drawing/2014/main" id="{29C11FA7-4C91-C1B6-0E12-B20B9828163B}"/>
              </a:ext>
            </a:extLst>
          </p:cNvPr>
          <p:cNvSpPr txBox="1"/>
          <p:nvPr/>
        </p:nvSpPr>
        <p:spPr>
          <a:xfrm>
            <a:off x="809625" y="552450"/>
            <a:ext cx="2326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Preklápací zrážkomer</a:t>
            </a:r>
          </a:p>
        </p:txBody>
      </p:sp>
      <p:cxnSp>
        <p:nvCxnSpPr>
          <p:cNvPr id="25" name="Rovná spojovacia šípka 24">
            <a:extLst>
              <a:ext uri="{FF2B5EF4-FFF2-40B4-BE49-F238E27FC236}">
                <a16:creationId xmlns:a16="http://schemas.microsoft.com/office/drawing/2014/main" id="{F3A8E68C-14C2-9C01-6635-3B8E50F45C40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6000750" y="2225963"/>
            <a:ext cx="2714625" cy="219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lokTextu 25">
            <a:extLst>
              <a:ext uri="{FF2B5EF4-FFF2-40B4-BE49-F238E27FC236}">
                <a16:creationId xmlns:a16="http://schemas.microsoft.com/office/drawing/2014/main" id="{94244693-CF98-52D6-F438-11080532839E}"/>
              </a:ext>
            </a:extLst>
          </p:cNvPr>
          <p:cNvSpPr txBox="1"/>
          <p:nvPr/>
        </p:nvSpPr>
        <p:spPr>
          <a:xfrm>
            <a:off x="8715375" y="1933575"/>
            <a:ext cx="3476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solidFill>
                  <a:srgbClr val="FF0000"/>
                </a:solidFill>
              </a:rPr>
              <a:t>Ventilovaný radiačný štít s teplotným a vlhkostným senzorom</a:t>
            </a:r>
          </a:p>
        </p:txBody>
      </p:sp>
      <p:cxnSp>
        <p:nvCxnSpPr>
          <p:cNvPr id="29" name="Rovná spojovacia šípka 28">
            <a:extLst>
              <a:ext uri="{FF2B5EF4-FFF2-40B4-BE49-F238E27FC236}">
                <a16:creationId xmlns:a16="http://schemas.microsoft.com/office/drawing/2014/main" id="{24E005BC-3BAF-3A08-5249-5A70264EF048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3036036" y="1562100"/>
            <a:ext cx="2383689" cy="36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BlokTextu 30">
            <a:extLst>
              <a:ext uri="{FF2B5EF4-FFF2-40B4-BE49-F238E27FC236}">
                <a16:creationId xmlns:a16="http://schemas.microsoft.com/office/drawing/2014/main" id="{BD408899-978F-8EFC-D2FA-0274C9435E47}"/>
              </a:ext>
            </a:extLst>
          </p:cNvPr>
          <p:cNvSpPr txBox="1"/>
          <p:nvPr/>
        </p:nvSpPr>
        <p:spPr>
          <a:xfrm>
            <a:off x="714375" y="1381125"/>
            <a:ext cx="232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Napájanie </a:t>
            </a:r>
            <a:r>
              <a:rPr lang="sk-SK" dirty="0" err="1">
                <a:solidFill>
                  <a:srgbClr val="FF0000"/>
                </a:solidFill>
              </a:rPr>
              <a:t>kapacitora</a:t>
            </a:r>
            <a:endParaRPr lang="sk-SK" dirty="0">
              <a:solidFill>
                <a:srgbClr val="FF0000"/>
              </a:solidFill>
            </a:endParaRPr>
          </a:p>
        </p:txBody>
      </p:sp>
      <p:cxnSp>
        <p:nvCxnSpPr>
          <p:cNvPr id="34" name="Rovná spojovacia šípka 33">
            <a:extLst>
              <a:ext uri="{FF2B5EF4-FFF2-40B4-BE49-F238E27FC236}">
                <a16:creationId xmlns:a16="http://schemas.microsoft.com/office/drawing/2014/main" id="{1024C677-490F-29A4-0B20-AA38C9D78B06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3042240" y="1800225"/>
            <a:ext cx="2463210" cy="4469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BlokTextu 34">
            <a:extLst>
              <a:ext uri="{FF2B5EF4-FFF2-40B4-BE49-F238E27FC236}">
                <a16:creationId xmlns:a16="http://schemas.microsoft.com/office/drawing/2014/main" id="{342D41E2-A864-B567-19CE-AF4760669C4C}"/>
              </a:ext>
            </a:extLst>
          </p:cNvPr>
          <p:cNvSpPr txBox="1"/>
          <p:nvPr/>
        </p:nvSpPr>
        <p:spPr>
          <a:xfrm>
            <a:off x="762000" y="1924050"/>
            <a:ext cx="2280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Napájanie ventilácie </a:t>
            </a:r>
          </a:p>
          <a:p>
            <a:r>
              <a:rPr lang="sk-SK" dirty="0">
                <a:solidFill>
                  <a:srgbClr val="FF0000"/>
                </a:solidFill>
              </a:rPr>
              <a:t>radiačného štítu</a:t>
            </a:r>
          </a:p>
        </p:txBody>
      </p:sp>
      <p:cxnSp>
        <p:nvCxnSpPr>
          <p:cNvPr id="38" name="Rovná spojovacia šípka 37">
            <a:extLst>
              <a:ext uri="{FF2B5EF4-FFF2-40B4-BE49-F238E27FC236}">
                <a16:creationId xmlns:a16="http://schemas.microsoft.com/office/drawing/2014/main" id="{2B5169FA-BEA8-7D9D-3CF7-30E6BC7B685A}"/>
              </a:ext>
            </a:extLst>
          </p:cNvPr>
          <p:cNvCxnSpPr>
            <a:cxnSpLocks/>
            <a:stCxn id="39" idx="1"/>
          </p:cNvCxnSpPr>
          <p:nvPr/>
        </p:nvCxnSpPr>
        <p:spPr>
          <a:xfrm flipH="1" flipV="1">
            <a:off x="6391275" y="4019550"/>
            <a:ext cx="2867025" cy="1656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BlokTextu 38">
            <a:extLst>
              <a:ext uri="{FF2B5EF4-FFF2-40B4-BE49-F238E27FC236}">
                <a16:creationId xmlns:a16="http://schemas.microsoft.com/office/drawing/2014/main" id="{A8628D44-A67C-7843-F3AC-4F92D95628A1}"/>
              </a:ext>
            </a:extLst>
          </p:cNvPr>
          <p:cNvSpPr txBox="1"/>
          <p:nvPr/>
        </p:nvSpPr>
        <p:spPr>
          <a:xfrm>
            <a:off x="9258300" y="4000500"/>
            <a:ext cx="265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Konzola s </a:t>
            </a:r>
            <a:r>
              <a:rPr lang="sk-SK" dirty="0" err="1">
                <a:solidFill>
                  <a:srgbClr val="FF0000"/>
                </a:solidFill>
              </a:rPr>
              <a:t>dataloggerom</a:t>
            </a:r>
            <a:endParaRPr lang="sk-SK" dirty="0">
              <a:solidFill>
                <a:srgbClr val="FF0000"/>
              </a:solidFill>
            </a:endParaRPr>
          </a:p>
        </p:txBody>
      </p:sp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id="{5A1FD97D-6F4D-9ABD-B419-10AAC400E0A3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781675" y="1565791"/>
            <a:ext cx="2984515" cy="1201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lokTextu 5">
            <a:extLst>
              <a:ext uri="{FF2B5EF4-FFF2-40B4-BE49-F238E27FC236}">
                <a16:creationId xmlns:a16="http://schemas.microsoft.com/office/drawing/2014/main" id="{9D5A97CD-C5F1-CC7E-C4A8-17720EF6033E}"/>
              </a:ext>
            </a:extLst>
          </p:cNvPr>
          <p:cNvSpPr txBox="1"/>
          <p:nvPr/>
        </p:nvSpPr>
        <p:spPr>
          <a:xfrm>
            <a:off x="8766190" y="1381125"/>
            <a:ext cx="342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Integrovaná senzorová jednotka</a:t>
            </a:r>
          </a:p>
        </p:txBody>
      </p:sp>
    </p:spTree>
    <p:extLst>
      <p:ext uri="{BB962C8B-B14F-4D97-AF65-F5344CB8AC3E}">
        <p14:creationId xmlns:p14="http://schemas.microsoft.com/office/powerpoint/2010/main" val="1543363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6BFC03-4A53-BEA3-A3C5-ED017187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Priemerná teplota vzduchu – ako ju určiť?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176CA5E-8AF7-1318-7712-169778DBB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91600" cy="4351338"/>
          </a:xfrm>
        </p:spPr>
        <p:txBody>
          <a:bodyPr/>
          <a:lstStyle/>
          <a:p>
            <a:r>
              <a:rPr lang="sk-SK" dirty="0"/>
              <a:t>Klimatologické merania – určenie priemeru na základe troch meraní teploty (T7:00+T14:00+2XT21:00)/4</a:t>
            </a:r>
          </a:p>
          <a:p>
            <a:r>
              <a:rPr lang="sk-SK" dirty="0"/>
              <a:t>Automatické meranie – aritmetický priemer</a:t>
            </a:r>
          </a:p>
          <a:p>
            <a:r>
              <a:rPr lang="sk-SK" dirty="0"/>
              <a:t>Pre zjednotenie metodiky využívaný aj starší výpočet</a:t>
            </a:r>
          </a:p>
          <a:p>
            <a:endParaRPr lang="sk-SK" dirty="0">
              <a:solidFill>
                <a:srgbClr val="C00000"/>
              </a:solidFill>
            </a:endParaRPr>
          </a:p>
          <a:p>
            <a:r>
              <a:rPr lang="sk-SK" dirty="0">
                <a:solidFill>
                  <a:srgbClr val="C00000"/>
                </a:solidFill>
              </a:rPr>
              <a:t>Výpočet ale takto nesedí pre všetky lokality, časy sú pre nultý poludník v UTC!</a:t>
            </a:r>
          </a:p>
          <a:p>
            <a:endParaRPr lang="sk-SK" dirty="0"/>
          </a:p>
        </p:txBody>
      </p:sp>
      <p:pic>
        <p:nvPicPr>
          <p:cNvPr id="1026" name="Picture 2" descr="Príklad: Priemer 37 - úloha z matematiky číslo 20173, štatistika">
            <a:extLst>
              <a:ext uri="{FF2B5EF4-FFF2-40B4-BE49-F238E27FC236}">
                <a16:creationId xmlns:a16="http://schemas.microsoft.com/office/drawing/2014/main" id="{50BD56CF-9DE3-6F89-8477-434C6CE4E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682" y="2988423"/>
            <a:ext cx="115924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AEFBB8AD-A21C-BFD4-2554-9A463B822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702" y="2346030"/>
            <a:ext cx="2880000" cy="57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48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DBE111-7BE7-F4C0-0E2C-E27871923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Miestny solárny čas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302BD83-2AE0-1D9A-5C3B-1B48FF026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Nutný prepočet času merania vzhľadom na lokalitu</a:t>
            </a:r>
          </a:p>
          <a:p>
            <a:r>
              <a:rPr lang="sk-SK" dirty="0"/>
              <a:t>Potrebné zmerať teplotu v čase, kedy slnečné lúče dopadajú na pozorovacie miesto v rovnakom uhle, teda v rovnaký čas dňa</a:t>
            </a:r>
          </a:p>
          <a:p>
            <a:r>
              <a:rPr lang="sk-SK" dirty="0"/>
              <a:t>Posun o 4 minúty každý 1° zemepisnej dĺžky</a:t>
            </a:r>
          </a:p>
          <a:p>
            <a:r>
              <a:rPr lang="sk-SK" dirty="0">
                <a:hlinkClick r:id="rId2"/>
              </a:rPr>
              <a:t>https://in-the-sky.org/twilightmap.php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6958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DCA7F-6E99-AFDD-CC9A-23122406A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Výpočet miestneho solárneho času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78B871D-F937-6364-0CD9-E36E2E580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Čas merania v UTC - 4 minúty za každý stupeň zemepisnej dĺžky</a:t>
            </a:r>
          </a:p>
          <a:p>
            <a:endParaRPr lang="sk-SK" dirty="0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F09E291B-8E17-B09A-A884-A8EAC053C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190875"/>
            <a:ext cx="3200400" cy="476250"/>
          </a:xfrm>
          <a:prstGeom prst="rect">
            <a:avLst/>
          </a:prstGeom>
        </p:spPr>
      </p:pic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id="{1DD16E26-6F1C-515C-1F7D-FA4C3CAFC374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4278570" y="3600450"/>
            <a:ext cx="712530" cy="990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>
            <a:extLst>
              <a:ext uri="{FF2B5EF4-FFF2-40B4-BE49-F238E27FC236}">
                <a16:creationId xmlns:a16="http://schemas.microsoft.com/office/drawing/2014/main" id="{B3144093-C878-C173-D562-6477805D7AFE}"/>
              </a:ext>
            </a:extLst>
          </p:cNvPr>
          <p:cNvSpPr txBox="1"/>
          <p:nvPr/>
        </p:nvSpPr>
        <p:spPr>
          <a:xfrm>
            <a:off x="2686050" y="4591050"/>
            <a:ext cx="3185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Výsledný miestny solárny čas </a:t>
            </a:r>
          </a:p>
          <a:p>
            <a:r>
              <a:rPr lang="sk-SK" dirty="0">
                <a:solidFill>
                  <a:srgbClr val="FF0000"/>
                </a:solidFill>
              </a:rPr>
              <a:t>Pre meranie teploty</a:t>
            </a:r>
          </a:p>
        </p:txBody>
      </p:sp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1ABEE25C-061B-9682-4263-DFD7043AE235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6381750" y="3571875"/>
            <a:ext cx="1775873" cy="10096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>
            <a:extLst>
              <a:ext uri="{FF2B5EF4-FFF2-40B4-BE49-F238E27FC236}">
                <a16:creationId xmlns:a16="http://schemas.microsoft.com/office/drawing/2014/main" id="{342BF59F-DCF0-A7C9-1B1D-B3FFCD0FBF7C}"/>
              </a:ext>
            </a:extLst>
          </p:cNvPr>
          <p:cNvSpPr txBox="1"/>
          <p:nvPr/>
        </p:nvSpPr>
        <p:spPr>
          <a:xfrm>
            <a:off x="6096000" y="4581525"/>
            <a:ext cx="412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Čas merania teploty pre nultý poludník</a:t>
            </a:r>
          </a:p>
        </p:txBody>
      </p:sp>
    </p:spTree>
    <p:extLst>
      <p:ext uri="{BB962C8B-B14F-4D97-AF65-F5344CB8AC3E}">
        <p14:creationId xmlns:p14="http://schemas.microsoft.com/office/powerpoint/2010/main" val="107373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3EBA01-C9EF-D8C2-E92B-E22A5BA85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Otázka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FE9A76-368B-209E-F09A-9CE9F61CE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Na akom poludníku bude UTC čas merania podľa miestneho solárneho času zhodný so SEČ? Teda 7:00 UTC = 7:00 SEČ? (posun o hodinu)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1994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3EBA01-C9EF-D8C2-E92B-E22A5BA85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Odpoveď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FE9A76-368B-209E-F09A-9CE9F61CE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15° východnej zemepisnej dĺžky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4101028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LightSeedLeftStep">
      <a:dk1>
        <a:srgbClr val="000000"/>
      </a:dk1>
      <a:lt1>
        <a:srgbClr val="FFFFFF"/>
      </a:lt1>
      <a:dk2>
        <a:srgbClr val="243241"/>
      </a:dk2>
      <a:lt2>
        <a:srgbClr val="E2E5E8"/>
      </a:lt2>
      <a:accent1>
        <a:srgbClr val="BA9C80"/>
      </a:accent1>
      <a:accent2>
        <a:srgbClr val="BA827F"/>
      </a:accent2>
      <a:accent3>
        <a:srgbClr val="C594A6"/>
      </a:accent3>
      <a:accent4>
        <a:srgbClr val="BA7FAD"/>
      </a:accent4>
      <a:accent5>
        <a:srgbClr val="BC94C5"/>
      </a:accent5>
      <a:accent6>
        <a:srgbClr val="967FBA"/>
      </a:accent6>
      <a:hlink>
        <a:srgbClr val="5E85A8"/>
      </a:hlink>
      <a:folHlink>
        <a:srgbClr val="7F7F7F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</TotalTime>
  <Words>893</Words>
  <Application>Microsoft Office PowerPoint</Application>
  <PresentationFormat>Širokouhlá</PresentationFormat>
  <Paragraphs>90</Paragraphs>
  <Slides>27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3" baseType="lpstr">
      <vt:lpstr>Arial</vt:lpstr>
      <vt:lpstr>Avenir Next LT Pro</vt:lpstr>
      <vt:lpstr>AvenirNext LT Pro Medium</vt:lpstr>
      <vt:lpstr>Rockwell</vt:lpstr>
      <vt:lpstr>Segoe UI</vt:lpstr>
      <vt:lpstr>ExploreVTI</vt:lpstr>
      <vt:lpstr>Meranie meteorologických veličín</vt:lpstr>
      <vt:lpstr>Pozemné merania</vt:lpstr>
      <vt:lpstr>Pravidlá pre umiestnenie stanice</vt:lpstr>
      <vt:lpstr>Prezentácia programu PowerPoint</vt:lpstr>
      <vt:lpstr>Priemerná teplota vzduchu – ako ju určiť?</vt:lpstr>
      <vt:lpstr>Miestny solárny čas</vt:lpstr>
      <vt:lpstr>Výpočet miestneho solárneho času</vt:lpstr>
      <vt:lpstr>Otázka</vt:lpstr>
      <vt:lpstr>Odpoveď</vt:lpstr>
      <vt:lpstr>Semestrálna úloha 2</vt:lpstr>
      <vt:lpstr>Výber údajov z databázy</vt:lpstr>
      <vt:lpstr>Otvorenie a konverzia databázy</vt:lpstr>
      <vt:lpstr>Prezentácia programu PowerPoint</vt:lpstr>
      <vt:lpstr>Prezentácia programu PowerPoint</vt:lpstr>
      <vt:lpstr>Prezentácia programu PowerPoint</vt:lpstr>
      <vt:lpstr>Selekcia údajov</vt:lpstr>
      <vt:lpstr>Konverzia unix na SEČ</vt:lpstr>
      <vt:lpstr>Konverzia unix na SEČ</vt:lpstr>
      <vt:lpstr>Selekcia daného času pomocou kontingenčnej tabuľky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Staničná sieť</dc:title>
  <dc:creator>Tomáš Fedor</dc:creator>
  <cp:lastModifiedBy>Tomáš Fedor</cp:lastModifiedBy>
  <cp:revision>57</cp:revision>
  <dcterms:created xsi:type="dcterms:W3CDTF">2022-09-23T19:14:37Z</dcterms:created>
  <dcterms:modified xsi:type="dcterms:W3CDTF">2025-10-02T08:02:35Z</dcterms:modified>
</cp:coreProperties>
</file>