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0" r:id="rId13"/>
    <p:sldId id="271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7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8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1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9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8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5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81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66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0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C1AB-A609-4F20-991D-63D4BE4B2F3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0AD5-1E77-4C68-8062-3A64EC594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3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b="2586"/>
          <a:stretch/>
        </p:blipFill>
        <p:spPr>
          <a:xfrm>
            <a:off x="0" y="1"/>
            <a:ext cx="9906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7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448"/>
            <a:ext cx="9906000" cy="5231464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136466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039174" y="6246709"/>
            <a:ext cx="3216063" cy="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ĺžnik 10"/>
          <p:cNvSpPr/>
          <p:nvPr/>
        </p:nvSpPr>
        <p:spPr>
          <a:xfrm>
            <a:off x="1662162" y="6308868"/>
            <a:ext cx="2773106" cy="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lokTextu 11"/>
          <p:cNvSpPr txBox="1"/>
          <p:nvPr/>
        </p:nvSpPr>
        <p:spPr>
          <a:xfrm>
            <a:off x="101838" y="136466"/>
            <a:ext cx="260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chemeClr val="tx1"/>
                </a:solidFill>
              </a:rPr>
              <a:t>Krosnianska jednotka </a:t>
            </a:r>
            <a:r>
              <a:rPr lang="sk-SK" sz="1200" dirty="0">
                <a:solidFill>
                  <a:schemeClr val="tx1"/>
                </a:solidFill>
              </a:rPr>
              <a:t>– </a:t>
            </a:r>
            <a:r>
              <a:rPr lang="sk-SK" sz="1200" dirty="0" err="1">
                <a:solidFill>
                  <a:schemeClr val="tx1"/>
                </a:solidFill>
              </a:rPr>
              <a:t>ílovce</a:t>
            </a:r>
            <a:r>
              <a:rPr lang="sk-SK" sz="1200" dirty="0">
                <a:solidFill>
                  <a:schemeClr val="tx1"/>
                </a:solidFill>
              </a:rPr>
              <a:t>, pieskovce, </a:t>
            </a:r>
            <a:r>
              <a:rPr lang="sk-SK" sz="1200" dirty="0" err="1">
                <a:solidFill>
                  <a:schemeClr val="tx1"/>
                </a:solidFill>
              </a:rPr>
              <a:t>rohovce</a:t>
            </a:r>
            <a:endParaRPr lang="sk-SK" sz="1200" dirty="0">
              <a:solidFill>
                <a:schemeClr val="tx1"/>
              </a:solidFill>
            </a:endParaRPr>
          </a:p>
          <a:p>
            <a:endParaRPr lang="sk-SK" sz="1200" b="1" dirty="0"/>
          </a:p>
          <a:p>
            <a:r>
              <a:rPr lang="sk-SK" sz="1200" b="1" dirty="0" err="1">
                <a:solidFill>
                  <a:schemeClr val="tx1"/>
                </a:solidFill>
              </a:rPr>
              <a:t>Magurská</a:t>
            </a:r>
            <a:r>
              <a:rPr lang="sk-SK" sz="1200" b="1" dirty="0">
                <a:solidFill>
                  <a:schemeClr val="tx1"/>
                </a:solidFill>
              </a:rPr>
              <a:t> jednotka </a:t>
            </a:r>
            <a:r>
              <a:rPr lang="sk-SK" sz="1200" dirty="0">
                <a:solidFill>
                  <a:schemeClr val="tx1"/>
                </a:solidFill>
              </a:rPr>
              <a:t>–zlepence, </a:t>
            </a:r>
            <a:r>
              <a:rPr lang="sk-SK" sz="1200" dirty="0" err="1">
                <a:solidFill>
                  <a:schemeClr val="tx1"/>
                </a:solidFill>
              </a:rPr>
              <a:t>prachovce</a:t>
            </a:r>
            <a:r>
              <a:rPr lang="sk-SK" sz="1200" dirty="0">
                <a:solidFill>
                  <a:schemeClr val="tx1"/>
                </a:solidFill>
              </a:rPr>
              <a:t>, </a:t>
            </a:r>
            <a:r>
              <a:rPr lang="sk-SK" sz="1200" dirty="0" err="1">
                <a:solidFill>
                  <a:schemeClr val="tx1"/>
                </a:solidFill>
              </a:rPr>
              <a:t>ílovce</a:t>
            </a:r>
            <a:r>
              <a:rPr lang="sk-SK" sz="1200" dirty="0">
                <a:solidFill>
                  <a:schemeClr val="tx1"/>
                </a:solidFill>
              </a:rPr>
              <a:t>, pieskovce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sk-SK" sz="1200" dirty="0">
                <a:solidFill>
                  <a:schemeClr val="tx1"/>
                </a:solidFill>
              </a:rPr>
              <a:t>vápence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02417" y="160867"/>
            <a:ext cx="6798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Paleogénne</a:t>
            </a:r>
            <a:r>
              <a:rPr lang="sk-SK" sz="1400" dirty="0">
                <a:solidFill>
                  <a:schemeClr val="tx1"/>
                </a:solidFill>
              </a:rPr>
              <a:t> sedimenty (vonkajšie) – Biele Karpaty, Javorníky, Kysucké Beskydy, Oravské Beskydy, Turzovská vrchovina, Kysucká vrchovina, Oravská vrchovina, Oravská Magura, Čergov, Busov, Ľubovnianska vrchovina, Ondavská vrchovina, Laborecká vrchovina, Bukovské vrchy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5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330"/>
            <a:ext cx="9820275" cy="5075648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136466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039174" y="6246709"/>
            <a:ext cx="3216063" cy="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ĺžnik 10"/>
          <p:cNvSpPr/>
          <p:nvPr/>
        </p:nvSpPr>
        <p:spPr>
          <a:xfrm>
            <a:off x="1662162" y="6308868"/>
            <a:ext cx="2773106" cy="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lokTextu 11"/>
          <p:cNvSpPr txBox="1"/>
          <p:nvPr/>
        </p:nvSpPr>
        <p:spPr>
          <a:xfrm>
            <a:off x="101838" y="136466"/>
            <a:ext cx="2603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chemeClr val="tx1"/>
                </a:solidFill>
              </a:rPr>
              <a:t>Malokarpatská: </a:t>
            </a:r>
            <a:r>
              <a:rPr lang="sk-SK" sz="1200" dirty="0">
                <a:solidFill>
                  <a:schemeClr val="tx1"/>
                </a:solidFill>
              </a:rPr>
              <a:t>zlepence ‒ </a:t>
            </a:r>
            <a:r>
              <a:rPr lang="sk-SK" sz="1200" dirty="0" err="1">
                <a:solidFill>
                  <a:schemeClr val="tx1"/>
                </a:solidFill>
              </a:rPr>
              <a:t>brekcie</a:t>
            </a:r>
            <a:r>
              <a:rPr lang="sk-SK" sz="1200" dirty="0">
                <a:solidFill>
                  <a:schemeClr val="tx1"/>
                </a:solidFill>
              </a:rPr>
              <a:t>, pieskovce a </a:t>
            </a:r>
            <a:r>
              <a:rPr lang="sk-SK" sz="1200" dirty="0" err="1">
                <a:solidFill>
                  <a:schemeClr val="tx1"/>
                </a:solidFill>
              </a:rPr>
              <a:t>ílovce</a:t>
            </a:r>
            <a:endParaRPr lang="sk-SK" sz="1200" dirty="0">
              <a:solidFill>
                <a:schemeClr val="tx1"/>
              </a:solidFill>
            </a:endParaRPr>
          </a:p>
          <a:p>
            <a:endParaRPr lang="sk-SK" sz="1200" dirty="0"/>
          </a:p>
          <a:p>
            <a:r>
              <a:rPr lang="sk-SK" sz="1200" b="1" dirty="0">
                <a:solidFill>
                  <a:schemeClr val="tx1"/>
                </a:solidFill>
              </a:rPr>
              <a:t>Myjavsko-</a:t>
            </a:r>
            <a:r>
              <a:rPr lang="sk-SK" sz="1200" b="1" dirty="0" err="1">
                <a:solidFill>
                  <a:schemeClr val="tx1"/>
                </a:solidFill>
              </a:rPr>
              <a:t>hričovská</a:t>
            </a:r>
            <a:r>
              <a:rPr lang="sk-SK" sz="1200" b="1" dirty="0">
                <a:solidFill>
                  <a:schemeClr val="tx1"/>
                </a:solidFill>
              </a:rPr>
              <a:t>:</a:t>
            </a:r>
            <a:r>
              <a:rPr lang="sk-SK" sz="1200" dirty="0">
                <a:solidFill>
                  <a:schemeClr val="tx1"/>
                </a:solidFill>
              </a:rPr>
              <a:t> s</a:t>
            </a:r>
            <a:r>
              <a:rPr lang="en-GB" sz="1200" dirty="0" err="1">
                <a:solidFill>
                  <a:schemeClr val="tx1"/>
                </a:solidFill>
              </a:rPr>
              <a:t>liene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dirty="0" err="1">
                <a:solidFill>
                  <a:schemeClr val="tx1"/>
                </a:solidFill>
              </a:rPr>
              <a:t>pieskovce</a:t>
            </a:r>
            <a:r>
              <a:rPr lang="en-GB" sz="1200" dirty="0">
                <a:solidFill>
                  <a:schemeClr val="tx1"/>
                </a:solidFill>
              </a:rPr>
              <a:t>,</a:t>
            </a:r>
            <a:r>
              <a:rPr lang="sk-SK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ílovce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dirty="0" err="1">
                <a:solidFill>
                  <a:schemeClr val="tx1"/>
                </a:solidFill>
              </a:rPr>
              <a:t>vápence</a:t>
            </a:r>
            <a:r>
              <a:rPr lang="en-GB" sz="1200" dirty="0">
                <a:solidFill>
                  <a:schemeClr val="tx1"/>
                </a:solidFill>
              </a:rPr>
              <a:t> a </a:t>
            </a:r>
            <a:r>
              <a:rPr lang="en-GB" sz="1200" dirty="0" err="1">
                <a:solidFill>
                  <a:schemeClr val="tx1"/>
                </a:solidFill>
              </a:rPr>
              <a:t>zlepence</a:t>
            </a:r>
            <a:endParaRPr lang="sk-SK" sz="1200" dirty="0">
              <a:solidFill>
                <a:schemeClr val="tx1"/>
              </a:solidFill>
            </a:endParaRPr>
          </a:p>
          <a:p>
            <a:endParaRPr lang="sk-SK" sz="1200" dirty="0"/>
          </a:p>
          <a:p>
            <a:r>
              <a:rPr lang="sk-SK" sz="1200" b="1" dirty="0">
                <a:solidFill>
                  <a:schemeClr val="tx1"/>
                </a:solidFill>
              </a:rPr>
              <a:t>Podtatranská:</a:t>
            </a:r>
            <a:r>
              <a:rPr lang="sk-SK" sz="1200" dirty="0">
                <a:solidFill>
                  <a:schemeClr val="tx1"/>
                </a:solidFill>
              </a:rPr>
              <a:t> bazálne </a:t>
            </a:r>
            <a:r>
              <a:rPr lang="sk-SK" sz="1200" dirty="0" err="1">
                <a:solidFill>
                  <a:schemeClr val="tx1"/>
                </a:solidFill>
              </a:rPr>
              <a:t>zlepecne</a:t>
            </a:r>
            <a:r>
              <a:rPr lang="sk-SK" sz="1200" dirty="0">
                <a:solidFill>
                  <a:schemeClr val="tx1"/>
                </a:solidFill>
              </a:rPr>
              <a:t> a </a:t>
            </a:r>
            <a:r>
              <a:rPr lang="sk-SK" sz="1200" dirty="0" err="1">
                <a:solidFill>
                  <a:schemeClr val="tx1"/>
                </a:solidFill>
              </a:rPr>
              <a:t>brekcie</a:t>
            </a:r>
            <a:r>
              <a:rPr lang="sk-SK" sz="1200" dirty="0">
                <a:solidFill>
                  <a:schemeClr val="tx1"/>
                </a:solidFill>
              </a:rPr>
              <a:t>, </a:t>
            </a:r>
            <a:r>
              <a:rPr lang="sk-SK" sz="1200" dirty="0" err="1">
                <a:solidFill>
                  <a:schemeClr val="tx1"/>
                </a:solidFill>
              </a:rPr>
              <a:t>ílovce</a:t>
            </a:r>
            <a:r>
              <a:rPr lang="sk-SK" sz="1200" dirty="0">
                <a:solidFill>
                  <a:schemeClr val="tx1"/>
                </a:solidFill>
              </a:rPr>
              <a:t>, pieskovce</a:t>
            </a:r>
          </a:p>
          <a:p>
            <a:endParaRPr lang="sk-SK" sz="1200" dirty="0"/>
          </a:p>
          <a:p>
            <a:r>
              <a:rPr lang="sk-SK" sz="1200" b="1" dirty="0" err="1">
                <a:solidFill>
                  <a:schemeClr val="tx1"/>
                </a:solidFill>
              </a:rPr>
              <a:t>Budínska</a:t>
            </a:r>
            <a:r>
              <a:rPr lang="sk-SK" sz="1200" b="1" dirty="0">
                <a:solidFill>
                  <a:schemeClr val="tx1"/>
                </a:solidFill>
              </a:rPr>
              <a:t>: </a:t>
            </a:r>
            <a:r>
              <a:rPr lang="sk-SK" sz="1200" dirty="0">
                <a:solidFill>
                  <a:schemeClr val="tx1"/>
                </a:solidFill>
              </a:rPr>
              <a:t>uhoľné sloje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135766" y="174666"/>
            <a:ext cx="6617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Paleogénne</a:t>
            </a:r>
            <a:r>
              <a:rPr lang="sk-SK" sz="1400" dirty="0">
                <a:solidFill>
                  <a:schemeClr val="tx1"/>
                </a:solidFill>
              </a:rPr>
              <a:t> sedimenty (vnútorné)  – </a:t>
            </a:r>
            <a:r>
              <a:rPr lang="sk-SK" sz="1400" dirty="0" err="1">
                <a:solidFill>
                  <a:schemeClr val="tx1"/>
                </a:solidFill>
              </a:rPr>
              <a:t>Žilinska</a:t>
            </a:r>
            <a:r>
              <a:rPr lang="sk-SK" sz="1400" dirty="0">
                <a:solidFill>
                  <a:schemeClr val="tx1"/>
                </a:solidFill>
              </a:rPr>
              <a:t> kotlina, Turčianska kotlina, Hornonitrianska kotlina, </a:t>
            </a:r>
            <a:r>
              <a:rPr lang="sk-SK" sz="1400" dirty="0" err="1">
                <a:solidFill>
                  <a:schemeClr val="tx1"/>
                </a:solidFill>
              </a:rPr>
              <a:t>Podtatranska</a:t>
            </a:r>
            <a:r>
              <a:rPr lang="sk-SK" sz="1400" dirty="0">
                <a:solidFill>
                  <a:schemeClr val="tx1"/>
                </a:solidFill>
              </a:rPr>
              <a:t> kotlina, Hornádska kotlina, Horehronská kotlina, Skorušinské</a:t>
            </a:r>
          </a:p>
          <a:p>
            <a:r>
              <a:rPr lang="sk-SK" sz="1400" dirty="0">
                <a:solidFill>
                  <a:schemeClr val="tx1"/>
                </a:solidFill>
              </a:rPr>
              <a:t>vrchy, Spišská Magura, Levočské vrchy, Bachureň, Šarišská vrchovina...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5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713"/>
            <a:ext cx="9972675" cy="5191125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136466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544530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5039174" y="6246709"/>
            <a:ext cx="3216063" cy="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ĺžnik 10"/>
          <p:cNvSpPr/>
          <p:nvPr/>
        </p:nvSpPr>
        <p:spPr>
          <a:xfrm>
            <a:off x="1662162" y="6308868"/>
            <a:ext cx="2773106" cy="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lokTextu 11"/>
          <p:cNvSpPr txBox="1"/>
          <p:nvPr/>
        </p:nvSpPr>
        <p:spPr>
          <a:xfrm>
            <a:off x="457201" y="1311568"/>
            <a:ext cx="211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tx1"/>
                </a:solidFill>
              </a:rPr>
              <a:t>íly, piesky a štrky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02417" y="256117"/>
            <a:ext cx="673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Neogénne</a:t>
            </a:r>
            <a:r>
              <a:rPr lang="sk-SK" sz="1400" dirty="0">
                <a:solidFill>
                  <a:schemeClr val="tx1"/>
                </a:solidFill>
              </a:rPr>
              <a:t> sedimenty    – Východoslovenská rovina, Košická kotlina, Juhoslovenská kotlina,</a:t>
            </a:r>
          </a:p>
          <a:p>
            <a:r>
              <a:rPr lang="sk-SK" sz="1400" dirty="0"/>
              <a:t>		Podunajská rovina a pahorkatina, Borská nížina...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8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b="37998"/>
          <a:stretch/>
        </p:blipFill>
        <p:spPr>
          <a:xfrm>
            <a:off x="42966" y="854578"/>
            <a:ext cx="9820068" cy="4785645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>
          <a:xfrm>
            <a:off x="6477712" y="4349809"/>
            <a:ext cx="3144852" cy="1290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BlokTextu 14"/>
          <p:cNvSpPr txBox="1"/>
          <p:nvPr/>
        </p:nvSpPr>
        <p:spPr>
          <a:xfrm>
            <a:off x="5039966" y="5829216"/>
            <a:ext cx="4487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mapky: mineralykarpat.sk, ŠGÚDŠ a Hustota horninových komplexov Západných Karpát na území Slovenska (</a:t>
            </a:r>
            <a:r>
              <a:rPr lang="sk-SK" sz="1400" dirty="0" err="1"/>
              <a:t>Šamajová</a:t>
            </a:r>
            <a:r>
              <a:rPr lang="sk-SK" sz="1400" dirty="0"/>
              <a:t> a </a:t>
            </a:r>
            <a:r>
              <a:rPr lang="sk-SK" sz="1400" dirty="0" err="1"/>
              <a:t>Hók</a:t>
            </a:r>
            <a:r>
              <a:rPr lang="sk-SK" sz="1400" dirty="0"/>
              <a:t>, 2018)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949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" y="447258"/>
            <a:ext cx="9521881" cy="572058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222191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630255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2039596" y="5509188"/>
            <a:ext cx="2590292" cy="97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kTextu 9"/>
          <p:cNvSpPr txBox="1"/>
          <p:nvPr/>
        </p:nvSpPr>
        <p:spPr>
          <a:xfrm>
            <a:off x="2039596" y="5643030"/>
            <a:ext cx="74824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Tatrikum</a:t>
            </a:r>
            <a:r>
              <a:rPr lang="sk-SK" sz="1400" dirty="0">
                <a:solidFill>
                  <a:schemeClr val="tx1"/>
                </a:solidFill>
              </a:rPr>
              <a:t> – ruly, </a:t>
            </a:r>
            <a:r>
              <a:rPr lang="sk-SK" sz="1400" dirty="0" err="1">
                <a:solidFill>
                  <a:schemeClr val="tx1"/>
                </a:solidFill>
              </a:rPr>
              <a:t>migmatity</a:t>
            </a:r>
            <a:r>
              <a:rPr lang="sk-SK" sz="1400" dirty="0">
                <a:solidFill>
                  <a:schemeClr val="tx1"/>
                </a:solidFill>
              </a:rPr>
              <a:t>, </a:t>
            </a:r>
            <a:r>
              <a:rPr lang="sk-SK" sz="1400" dirty="0" err="1">
                <a:solidFill>
                  <a:schemeClr val="tx1"/>
                </a:solidFill>
              </a:rPr>
              <a:t>granitoidy</a:t>
            </a:r>
            <a:endParaRPr lang="sk-SK" sz="1400" dirty="0">
              <a:solidFill>
                <a:schemeClr val="tx1"/>
              </a:solidFill>
            </a:endParaRPr>
          </a:p>
          <a:p>
            <a:endParaRPr lang="sk-SK" sz="1400" dirty="0"/>
          </a:p>
          <a:p>
            <a:endParaRPr lang="sk-SK" sz="1400" dirty="0">
              <a:solidFill>
                <a:schemeClr val="tx1"/>
              </a:solidFill>
            </a:endParaRPr>
          </a:p>
          <a:p>
            <a:endParaRPr lang="sk-SK" sz="1400" dirty="0"/>
          </a:p>
          <a:p>
            <a:r>
              <a:rPr lang="sk-SK" sz="1400" dirty="0">
                <a:solidFill>
                  <a:schemeClr val="tx1"/>
                </a:solidFill>
              </a:rPr>
              <a:t>Branisko, V. a N. Tatry, V. a M. Fatra, </a:t>
            </a:r>
            <a:r>
              <a:rPr lang="sk-SK" sz="1400" dirty="0" err="1">
                <a:solidFill>
                  <a:schemeClr val="tx1"/>
                </a:solidFill>
              </a:rPr>
              <a:t>Považ</a:t>
            </a:r>
            <a:r>
              <a:rPr lang="sk-SK" sz="1400" dirty="0">
                <a:solidFill>
                  <a:schemeClr val="tx1"/>
                </a:solidFill>
              </a:rPr>
              <a:t>. Inovec, Žiar, Tribeč, Malé Karpaty, Staré Hory, </a:t>
            </a:r>
            <a:r>
              <a:rPr lang="sk-SK" sz="1400" dirty="0" err="1">
                <a:solidFill>
                  <a:schemeClr val="tx1"/>
                </a:solidFill>
              </a:rPr>
              <a:t>Straž</a:t>
            </a:r>
            <a:r>
              <a:rPr lang="sk-SK" sz="1400" dirty="0">
                <a:solidFill>
                  <a:schemeClr val="tx1"/>
                </a:solidFill>
              </a:rPr>
              <a:t>. Vrchy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1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" y="421345"/>
            <a:ext cx="9592738" cy="5752134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222191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630255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2193424" y="5509188"/>
            <a:ext cx="2590292" cy="97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kTextu 9"/>
          <p:cNvSpPr txBox="1"/>
          <p:nvPr/>
        </p:nvSpPr>
        <p:spPr>
          <a:xfrm>
            <a:off x="2133602" y="5643030"/>
            <a:ext cx="5213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Hronikum</a:t>
            </a:r>
            <a:r>
              <a:rPr lang="sk-SK" sz="1400" dirty="0">
                <a:solidFill>
                  <a:schemeClr val="tx1"/>
                </a:solidFill>
              </a:rPr>
              <a:t> (</a:t>
            </a:r>
            <a:r>
              <a:rPr lang="sk-SK" sz="1400" dirty="0" err="1">
                <a:solidFill>
                  <a:schemeClr val="tx1"/>
                </a:solidFill>
              </a:rPr>
              <a:t>chočský</a:t>
            </a:r>
            <a:r>
              <a:rPr lang="sk-SK" sz="1400" dirty="0">
                <a:solidFill>
                  <a:schemeClr val="tx1"/>
                </a:solidFill>
              </a:rPr>
              <a:t> príkrov) – triasové karbonáty </a:t>
            </a:r>
            <a:r>
              <a:rPr lang="sk-SK" sz="1400" dirty="0"/>
              <a:t>(vápence, dolomity)</a:t>
            </a:r>
          </a:p>
          <a:p>
            <a:endParaRPr lang="sk-SK" sz="1400" dirty="0">
              <a:solidFill>
                <a:schemeClr val="tx1"/>
              </a:solidFill>
            </a:endParaRPr>
          </a:p>
          <a:p>
            <a:endParaRPr lang="sk-SK" sz="1400" dirty="0"/>
          </a:p>
          <a:p>
            <a:r>
              <a:rPr lang="sk-SK" sz="1400" dirty="0">
                <a:solidFill>
                  <a:schemeClr val="tx1"/>
                </a:solidFill>
              </a:rPr>
              <a:t>Viazané na jadrové pohoria (</a:t>
            </a:r>
            <a:r>
              <a:rPr lang="sk-SK" sz="1400" dirty="0" err="1">
                <a:solidFill>
                  <a:schemeClr val="tx1"/>
                </a:solidFill>
              </a:rPr>
              <a:t>Tatrikum</a:t>
            </a:r>
            <a:r>
              <a:rPr lang="sk-SK" sz="1400" dirty="0">
                <a:solidFill>
                  <a:schemeClr val="tx1"/>
                </a:solidFill>
              </a:rPr>
              <a:t>)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1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" y="436137"/>
            <a:ext cx="9562236" cy="5737342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222191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630255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2039596" y="5509188"/>
            <a:ext cx="2590292" cy="97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kTextu 9"/>
          <p:cNvSpPr txBox="1"/>
          <p:nvPr/>
        </p:nvSpPr>
        <p:spPr>
          <a:xfrm>
            <a:off x="2039596" y="5643030"/>
            <a:ext cx="6391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Fatrikum</a:t>
            </a:r>
            <a:r>
              <a:rPr lang="sk-SK" sz="1400" dirty="0">
                <a:solidFill>
                  <a:schemeClr val="tx1"/>
                </a:solidFill>
              </a:rPr>
              <a:t> (</a:t>
            </a:r>
            <a:r>
              <a:rPr lang="sk-SK" sz="1400" dirty="0" err="1">
                <a:solidFill>
                  <a:schemeClr val="tx1"/>
                </a:solidFill>
              </a:rPr>
              <a:t>Krížňanský</a:t>
            </a:r>
            <a:r>
              <a:rPr lang="sk-SK" sz="1400" dirty="0">
                <a:solidFill>
                  <a:schemeClr val="tx1"/>
                </a:solidFill>
              </a:rPr>
              <a:t> príkrov) – </a:t>
            </a:r>
            <a:r>
              <a:rPr lang="en-GB" sz="1400" dirty="0" err="1"/>
              <a:t>rádiolarity</a:t>
            </a:r>
            <a:r>
              <a:rPr lang="sk-SK" sz="1400" dirty="0"/>
              <a:t>, </a:t>
            </a:r>
            <a:r>
              <a:rPr lang="en-GB" sz="1400" dirty="0" err="1"/>
              <a:t>krinoidové</a:t>
            </a:r>
            <a:r>
              <a:rPr lang="en-GB" sz="1400" dirty="0"/>
              <a:t> </a:t>
            </a:r>
            <a:r>
              <a:rPr lang="en-GB" sz="1400" dirty="0" err="1"/>
              <a:t>vápence</a:t>
            </a:r>
            <a:r>
              <a:rPr lang="sk-SK" sz="1400" dirty="0"/>
              <a:t>, </a:t>
            </a:r>
            <a:r>
              <a:rPr lang="en-GB" sz="1400" dirty="0" err="1"/>
              <a:t>lumachelové</a:t>
            </a:r>
            <a:r>
              <a:rPr lang="en-GB" sz="1400" dirty="0"/>
              <a:t> </a:t>
            </a:r>
            <a:r>
              <a:rPr lang="en-GB" sz="1400" dirty="0" err="1"/>
              <a:t>vápence</a:t>
            </a:r>
            <a:endParaRPr lang="sk-SK" sz="1400" dirty="0"/>
          </a:p>
          <a:p>
            <a:endParaRPr lang="sk-SK" sz="1400" dirty="0">
              <a:solidFill>
                <a:schemeClr val="tx1"/>
              </a:solidFill>
            </a:endParaRPr>
          </a:p>
          <a:p>
            <a:r>
              <a:rPr lang="sk-SK" sz="1400" dirty="0"/>
              <a:t>Viazané na jadrové pohoria (</a:t>
            </a:r>
            <a:r>
              <a:rPr lang="sk-SK" sz="1400" dirty="0" err="1"/>
              <a:t>Tatrikum</a:t>
            </a:r>
            <a:r>
              <a:rPr lang="sk-SK" sz="1400" dirty="0"/>
              <a:t>), Humenské vrchy</a:t>
            </a:r>
            <a:endParaRPr lang="en-GB" sz="1400" dirty="0"/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58656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" y="441052"/>
            <a:ext cx="9562236" cy="5985385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222191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630255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2039596" y="5509188"/>
            <a:ext cx="2590292" cy="97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kTextu 9"/>
          <p:cNvSpPr txBox="1"/>
          <p:nvPr/>
        </p:nvSpPr>
        <p:spPr>
          <a:xfrm>
            <a:off x="2039596" y="5643030"/>
            <a:ext cx="76143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Veporikum</a:t>
            </a:r>
            <a:r>
              <a:rPr lang="sk-SK" sz="1400" dirty="0">
                <a:solidFill>
                  <a:schemeClr val="tx1"/>
                </a:solidFill>
              </a:rPr>
              <a:t> (</a:t>
            </a:r>
            <a:r>
              <a:rPr lang="sk-SK" sz="1400" dirty="0" err="1">
                <a:solidFill>
                  <a:schemeClr val="tx1"/>
                </a:solidFill>
              </a:rPr>
              <a:t>kryštalinikum</a:t>
            </a:r>
            <a:r>
              <a:rPr lang="sk-SK" sz="1400" dirty="0">
                <a:solidFill>
                  <a:schemeClr val="tx1"/>
                </a:solidFill>
              </a:rPr>
              <a:t>) - </a:t>
            </a:r>
            <a:r>
              <a:rPr lang="sk-SK" sz="1400" dirty="0" err="1">
                <a:solidFill>
                  <a:schemeClr val="tx1"/>
                </a:solidFill>
              </a:rPr>
              <a:t>granitoidy</a:t>
            </a:r>
            <a:r>
              <a:rPr lang="sk-SK" sz="1400" dirty="0">
                <a:solidFill>
                  <a:schemeClr val="tx1"/>
                </a:solidFill>
              </a:rPr>
              <a:t> a </a:t>
            </a:r>
            <a:r>
              <a:rPr lang="sk-SK" sz="1400" dirty="0" err="1">
                <a:solidFill>
                  <a:schemeClr val="tx1"/>
                </a:solidFill>
              </a:rPr>
              <a:t>metamorfity</a:t>
            </a:r>
            <a:r>
              <a:rPr lang="sk-SK" sz="1400" dirty="0">
                <a:solidFill>
                  <a:schemeClr val="tx1"/>
                </a:solidFill>
              </a:rPr>
              <a:t>, kryštalické bridlice (</a:t>
            </a:r>
            <a:r>
              <a:rPr lang="sk-SK" sz="1400" dirty="0" err="1">
                <a:solidFill>
                  <a:schemeClr val="tx1"/>
                </a:solidFill>
              </a:rPr>
              <a:t>migmatity</a:t>
            </a:r>
            <a:r>
              <a:rPr lang="sk-SK" sz="1400" dirty="0">
                <a:solidFill>
                  <a:schemeClr val="tx1"/>
                </a:solidFill>
              </a:rPr>
              <a:t>, ruly, </a:t>
            </a:r>
            <a:r>
              <a:rPr lang="sk-SK" sz="1400" dirty="0" err="1">
                <a:solidFill>
                  <a:schemeClr val="tx1"/>
                </a:solidFill>
              </a:rPr>
              <a:t>svory</a:t>
            </a:r>
            <a:r>
              <a:rPr lang="sk-SK" sz="1400" dirty="0">
                <a:solidFill>
                  <a:schemeClr val="tx1"/>
                </a:solidFill>
              </a:rPr>
              <a:t>, </a:t>
            </a:r>
            <a:r>
              <a:rPr lang="sk-SK" sz="1400" dirty="0" err="1">
                <a:solidFill>
                  <a:schemeClr val="tx1"/>
                </a:solidFill>
              </a:rPr>
              <a:t>fylity</a:t>
            </a:r>
            <a:r>
              <a:rPr lang="sk-SK" sz="1400" dirty="0">
                <a:solidFill>
                  <a:schemeClr val="tx1"/>
                </a:solidFill>
              </a:rPr>
              <a:t>)</a:t>
            </a:r>
          </a:p>
          <a:p>
            <a:r>
              <a:rPr lang="sk-SK" sz="1400" dirty="0"/>
              <a:t>Obalové série </a:t>
            </a:r>
            <a:r>
              <a:rPr lang="sk-SK" sz="1400" dirty="0" err="1"/>
              <a:t>Veporika</a:t>
            </a:r>
            <a:r>
              <a:rPr lang="sk-SK" sz="1400" dirty="0"/>
              <a:t> – vápence, dolomity</a:t>
            </a:r>
          </a:p>
          <a:p>
            <a:endParaRPr lang="sk-SK" sz="1400" dirty="0">
              <a:solidFill>
                <a:schemeClr val="tx1"/>
              </a:solidFill>
            </a:endParaRPr>
          </a:p>
          <a:p>
            <a:r>
              <a:rPr lang="sk-SK" sz="1400" dirty="0">
                <a:solidFill>
                  <a:schemeClr val="tx1"/>
                </a:solidFill>
              </a:rPr>
              <a:t>Veporské vrchy, Stolické vrchy, Revúcka vrchovina, Nízke Tatry, Tribeč, </a:t>
            </a:r>
          </a:p>
          <a:p>
            <a:r>
              <a:rPr lang="sk-SK" sz="1400" dirty="0">
                <a:solidFill>
                  <a:schemeClr val="tx1"/>
                </a:solidFill>
              </a:rPr>
              <a:t>Branisko a Čierna hora 			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Voľný tvar 1"/>
          <p:cNvSpPr/>
          <p:nvPr/>
        </p:nvSpPr>
        <p:spPr>
          <a:xfrm>
            <a:off x="7872984" y="3520440"/>
            <a:ext cx="374904" cy="420624"/>
          </a:xfrm>
          <a:custGeom>
            <a:avLst/>
            <a:gdLst>
              <a:gd name="connsiteX0" fmla="*/ 192024 w 374904"/>
              <a:gd name="connsiteY0" fmla="*/ 420624 h 420624"/>
              <a:gd name="connsiteX1" fmla="*/ 91440 w 374904"/>
              <a:gd name="connsiteY1" fmla="*/ 292608 h 420624"/>
              <a:gd name="connsiteX2" fmla="*/ 0 w 374904"/>
              <a:gd name="connsiteY2" fmla="*/ 82296 h 420624"/>
              <a:gd name="connsiteX3" fmla="*/ 164592 w 374904"/>
              <a:gd name="connsiteY3" fmla="*/ 0 h 420624"/>
              <a:gd name="connsiteX4" fmla="*/ 310896 w 374904"/>
              <a:gd name="connsiteY4" fmla="*/ 54864 h 420624"/>
              <a:gd name="connsiteX5" fmla="*/ 374904 w 374904"/>
              <a:gd name="connsiteY5" fmla="*/ 246888 h 420624"/>
              <a:gd name="connsiteX6" fmla="*/ 356616 w 374904"/>
              <a:gd name="connsiteY6" fmla="*/ 402336 h 420624"/>
              <a:gd name="connsiteX7" fmla="*/ 192024 w 374904"/>
              <a:gd name="connsiteY7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904" h="420624">
                <a:moveTo>
                  <a:pt x="192024" y="420624"/>
                </a:moveTo>
                <a:lnTo>
                  <a:pt x="91440" y="292608"/>
                </a:lnTo>
                <a:lnTo>
                  <a:pt x="0" y="82296"/>
                </a:lnTo>
                <a:lnTo>
                  <a:pt x="164592" y="0"/>
                </a:lnTo>
                <a:lnTo>
                  <a:pt x="310896" y="54864"/>
                </a:lnTo>
                <a:lnTo>
                  <a:pt x="374904" y="246888"/>
                </a:lnTo>
                <a:lnTo>
                  <a:pt x="356616" y="402336"/>
                </a:lnTo>
                <a:lnTo>
                  <a:pt x="192024" y="420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334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5" y="444699"/>
            <a:ext cx="9578704" cy="5546526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222191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630255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2163421" y="5442514"/>
            <a:ext cx="2590292" cy="54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kTextu 9"/>
          <p:cNvSpPr txBox="1"/>
          <p:nvPr/>
        </p:nvSpPr>
        <p:spPr>
          <a:xfrm>
            <a:off x="2163421" y="5424444"/>
            <a:ext cx="73967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Gemerikum</a:t>
            </a:r>
            <a:r>
              <a:rPr lang="sk-SK" sz="1400" dirty="0">
                <a:solidFill>
                  <a:schemeClr val="tx1"/>
                </a:solidFill>
              </a:rPr>
              <a:t> – granity, </a:t>
            </a:r>
            <a:r>
              <a:rPr lang="sk-SK" sz="1400" dirty="0" err="1">
                <a:solidFill>
                  <a:schemeClr val="tx1"/>
                </a:solidFill>
              </a:rPr>
              <a:t>porfyroidy</a:t>
            </a:r>
            <a:r>
              <a:rPr lang="sk-SK" sz="1400" dirty="0">
                <a:solidFill>
                  <a:schemeClr val="tx1"/>
                </a:solidFill>
              </a:rPr>
              <a:t> (</a:t>
            </a:r>
            <a:r>
              <a:rPr lang="sk-SK" sz="1400" dirty="0" err="1">
                <a:solidFill>
                  <a:schemeClr val="tx1"/>
                </a:solidFill>
              </a:rPr>
              <a:t>paleoryolit</a:t>
            </a:r>
            <a:r>
              <a:rPr lang="sk-SK" sz="1400" dirty="0">
                <a:solidFill>
                  <a:schemeClr val="tx1"/>
                </a:solidFill>
              </a:rPr>
              <a:t>), </a:t>
            </a:r>
            <a:r>
              <a:rPr lang="sk-SK" sz="1400" dirty="0" err="1">
                <a:solidFill>
                  <a:schemeClr val="tx1"/>
                </a:solidFill>
              </a:rPr>
              <a:t>lydity</a:t>
            </a:r>
            <a:r>
              <a:rPr lang="sk-SK" sz="1400" dirty="0">
                <a:solidFill>
                  <a:schemeClr val="tx1"/>
                </a:solidFill>
              </a:rPr>
              <a:t>, kryštalické vápence (Gelnická skupina), </a:t>
            </a:r>
            <a:br>
              <a:rPr lang="sk-SK" sz="1400" dirty="0">
                <a:solidFill>
                  <a:schemeClr val="tx1"/>
                </a:solidFill>
              </a:rPr>
            </a:br>
            <a:r>
              <a:rPr lang="sk-SK" sz="1400" dirty="0">
                <a:solidFill>
                  <a:schemeClr val="tx1"/>
                </a:solidFill>
              </a:rPr>
              <a:t>	  čadiče, tufy, </a:t>
            </a:r>
            <a:r>
              <a:rPr lang="sk-SK" sz="1400" dirty="0" err="1">
                <a:solidFill>
                  <a:schemeClr val="tx1"/>
                </a:solidFill>
              </a:rPr>
              <a:t>tufity</a:t>
            </a:r>
            <a:r>
              <a:rPr lang="sk-SK" sz="1400" dirty="0">
                <a:solidFill>
                  <a:schemeClr val="tx1"/>
                </a:solidFill>
              </a:rPr>
              <a:t>, metamorfované pieskovce a bridlice, bazalty (</a:t>
            </a:r>
            <a:r>
              <a:rPr lang="sk-SK" sz="1400" dirty="0" err="1">
                <a:solidFill>
                  <a:schemeClr val="tx1"/>
                </a:solidFill>
              </a:rPr>
              <a:t>Rakovecká</a:t>
            </a:r>
            <a:r>
              <a:rPr lang="sk-SK" sz="1400" dirty="0">
                <a:solidFill>
                  <a:schemeClr val="tx1"/>
                </a:solidFill>
              </a:rPr>
              <a:t> skupina)  </a:t>
            </a:r>
          </a:p>
          <a:p>
            <a:endParaRPr lang="sk-SK" sz="1400" dirty="0"/>
          </a:p>
          <a:p>
            <a:endParaRPr lang="sk-SK" sz="1400" dirty="0">
              <a:solidFill>
                <a:schemeClr val="tx1"/>
              </a:solidFill>
            </a:endParaRPr>
          </a:p>
          <a:p>
            <a:endParaRPr lang="sk-SK" sz="1400" dirty="0"/>
          </a:p>
          <a:p>
            <a:r>
              <a:rPr lang="sk-SK" sz="1400" dirty="0">
                <a:solidFill>
                  <a:schemeClr val="tx1"/>
                </a:solidFill>
              </a:rPr>
              <a:t>Volovsk</a:t>
            </a:r>
            <a:r>
              <a:rPr lang="sk-SK" sz="1400" dirty="0"/>
              <a:t>é vrchy, Revúcka vrchovina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5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421345"/>
            <a:ext cx="9606302" cy="5567089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222191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630255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5184452" y="5153454"/>
            <a:ext cx="1763279" cy="97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kTextu 9"/>
          <p:cNvSpPr txBox="1"/>
          <p:nvPr/>
        </p:nvSpPr>
        <p:spPr>
          <a:xfrm>
            <a:off x="5184452" y="5286871"/>
            <a:ext cx="42917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Silicikum</a:t>
            </a:r>
            <a:r>
              <a:rPr lang="sk-SK" sz="1400" dirty="0">
                <a:solidFill>
                  <a:schemeClr val="tx1"/>
                </a:solidFill>
              </a:rPr>
              <a:t> – vápence (</a:t>
            </a:r>
            <a:r>
              <a:rPr lang="sk-SK" sz="1400" dirty="0" err="1">
                <a:solidFill>
                  <a:schemeClr val="tx1"/>
                </a:solidFill>
              </a:rPr>
              <a:t>wetterstein</a:t>
            </a:r>
            <a:r>
              <a:rPr lang="sk-SK" sz="1400" dirty="0">
                <a:solidFill>
                  <a:schemeClr val="tx1"/>
                </a:solidFill>
              </a:rPr>
              <a:t>)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sk-SK" sz="1400" dirty="0">
                <a:solidFill>
                  <a:schemeClr val="tx1"/>
                </a:solidFill>
              </a:rPr>
              <a:t>bridlice, </a:t>
            </a:r>
            <a:r>
              <a:rPr lang="sk-SK" sz="1400" dirty="0" err="1">
                <a:solidFill>
                  <a:schemeClr val="tx1"/>
                </a:solidFill>
              </a:rPr>
              <a:t>prieskovce</a:t>
            </a:r>
            <a:r>
              <a:rPr lang="sk-SK" sz="1400" dirty="0">
                <a:solidFill>
                  <a:schemeClr val="tx1"/>
                </a:solidFill>
              </a:rPr>
              <a:t>, </a:t>
            </a:r>
            <a:endParaRPr lang="sk-SK" sz="1400" dirty="0"/>
          </a:p>
          <a:p>
            <a:endParaRPr lang="sk-SK" sz="1400" dirty="0">
              <a:solidFill>
                <a:schemeClr val="tx1"/>
              </a:solidFill>
            </a:endParaRPr>
          </a:p>
          <a:p>
            <a:endParaRPr lang="sk-SK" sz="1400" dirty="0"/>
          </a:p>
          <a:p>
            <a:r>
              <a:rPr lang="en-GB" sz="1400" dirty="0" err="1"/>
              <a:t>Slovensk</a:t>
            </a:r>
            <a:r>
              <a:rPr lang="sk-SK" sz="1400" dirty="0"/>
              <a:t>ý</a:t>
            </a:r>
            <a:r>
              <a:rPr lang="en-GB" sz="1400" dirty="0"/>
              <a:t> </a:t>
            </a:r>
            <a:r>
              <a:rPr lang="en-GB" sz="1400" dirty="0" err="1"/>
              <a:t>kras</a:t>
            </a:r>
            <a:r>
              <a:rPr lang="en-GB" sz="1400" dirty="0"/>
              <a:t>, </a:t>
            </a:r>
            <a:r>
              <a:rPr lang="en-GB" sz="1400" dirty="0" err="1"/>
              <a:t>Slovensk</a:t>
            </a:r>
            <a:r>
              <a:rPr lang="sk-SK" sz="1400" dirty="0"/>
              <a:t>ý</a:t>
            </a:r>
            <a:r>
              <a:rPr lang="en-GB" sz="1400" dirty="0"/>
              <a:t> raj, </a:t>
            </a:r>
            <a:r>
              <a:rPr lang="en-GB" sz="1400" dirty="0" err="1"/>
              <a:t>Galmus</a:t>
            </a:r>
            <a:r>
              <a:rPr lang="sk-SK" sz="1400" dirty="0"/>
              <a:t>,</a:t>
            </a:r>
            <a:r>
              <a:rPr lang="en-GB" sz="1400" dirty="0"/>
              <a:t> </a:t>
            </a:r>
            <a:r>
              <a:rPr lang="en-GB" sz="1400" dirty="0" err="1"/>
              <a:t>Muránsk</a:t>
            </a:r>
            <a:r>
              <a:rPr lang="sk-SK" sz="1400" dirty="0"/>
              <a:t>a</a:t>
            </a:r>
            <a:r>
              <a:rPr lang="en-GB" sz="1400" dirty="0"/>
              <a:t> </a:t>
            </a:r>
            <a:r>
              <a:rPr lang="en-GB" sz="1400" dirty="0" err="1"/>
              <a:t>pianin</a:t>
            </a:r>
            <a:r>
              <a:rPr lang="sk-SK" sz="1400" dirty="0"/>
              <a:t>a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" y="365563"/>
            <a:ext cx="9582856" cy="6497177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222191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630255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1679252" y="5881667"/>
            <a:ext cx="1763279" cy="97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kTextu 9"/>
          <p:cNvSpPr txBox="1"/>
          <p:nvPr/>
        </p:nvSpPr>
        <p:spPr>
          <a:xfrm>
            <a:off x="3936677" y="5298417"/>
            <a:ext cx="595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Podbranč</a:t>
            </a:r>
            <a:r>
              <a:rPr lang="sk-SK" sz="1400" dirty="0"/>
              <a:t> (</a:t>
            </a:r>
            <a:r>
              <a:rPr lang="sk-SK" sz="1400" dirty="0" err="1"/>
              <a:t>najzápad</a:t>
            </a:r>
            <a:r>
              <a:rPr lang="sk-SK" sz="1400" dirty="0"/>
              <a:t>.), Myjavská pahorkatina, Považie, Biele Karpaty, Kysuce, </a:t>
            </a:r>
          </a:p>
          <a:p>
            <a:r>
              <a:rPr lang="sk-SK" sz="1400" dirty="0"/>
              <a:t>Orava, </a:t>
            </a:r>
            <a:r>
              <a:rPr lang="sk-SK" sz="1400" b="1" dirty="0"/>
              <a:t>Pieniny</a:t>
            </a:r>
            <a:r>
              <a:rPr lang="sk-SK" sz="1400" dirty="0"/>
              <a:t>, Ľubovnianska vrchovina, Čergov, Beskydské predhorie, </a:t>
            </a:r>
            <a:r>
              <a:rPr lang="sk-SK" sz="1400" b="1" dirty="0"/>
              <a:t>Beňatina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679252" y="6273958"/>
            <a:ext cx="611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chemeClr val="tx1"/>
                </a:solidFill>
              </a:rPr>
              <a:t>Bradlové pásmo – jurské a kriedové vápence, </a:t>
            </a:r>
            <a:r>
              <a:rPr lang="sk-SK" sz="1400" dirty="0" err="1">
                <a:solidFill>
                  <a:schemeClr val="tx1"/>
                </a:solidFill>
              </a:rPr>
              <a:t>ílove</a:t>
            </a:r>
            <a:r>
              <a:rPr lang="sk-SK" sz="1400" dirty="0">
                <a:solidFill>
                  <a:schemeClr val="tx1"/>
                </a:solidFill>
              </a:rPr>
              <a:t> sedimenty kriedy a </a:t>
            </a:r>
            <a:r>
              <a:rPr lang="sk-SK" sz="1400" dirty="0" err="1">
                <a:solidFill>
                  <a:schemeClr val="tx1"/>
                </a:solidFill>
              </a:rPr>
              <a:t>paleogénu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74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9" y="333804"/>
            <a:ext cx="9597759" cy="6492084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79462" y="136466"/>
            <a:ext cx="1956987" cy="181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151406" y="5544530"/>
            <a:ext cx="2590292" cy="64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ĺžnik 8"/>
          <p:cNvSpPr/>
          <p:nvPr/>
        </p:nvSpPr>
        <p:spPr>
          <a:xfrm>
            <a:off x="5039174" y="6246709"/>
            <a:ext cx="3216063" cy="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ĺžnik 10"/>
          <p:cNvSpPr/>
          <p:nvPr/>
        </p:nvSpPr>
        <p:spPr>
          <a:xfrm>
            <a:off x="1662162" y="6308868"/>
            <a:ext cx="2773106" cy="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kTextu 9"/>
          <p:cNvSpPr txBox="1"/>
          <p:nvPr/>
        </p:nvSpPr>
        <p:spPr>
          <a:xfrm>
            <a:off x="1662162" y="6311214"/>
            <a:ext cx="2399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chemeClr val="tx1"/>
                </a:solidFill>
              </a:rPr>
              <a:t>Andezitové </a:t>
            </a:r>
            <a:r>
              <a:rPr lang="sk-SK" sz="1400" dirty="0" err="1">
                <a:solidFill>
                  <a:schemeClr val="tx1"/>
                </a:solidFill>
              </a:rPr>
              <a:t>vulkanity</a:t>
            </a:r>
            <a:r>
              <a:rPr lang="sk-SK" sz="1400" dirty="0">
                <a:solidFill>
                  <a:schemeClr val="tx1"/>
                </a:solidFill>
              </a:rPr>
              <a:t> (neogén)</a:t>
            </a:r>
          </a:p>
          <a:p>
            <a:r>
              <a:rPr lang="sk-SK" sz="1400" dirty="0" err="1"/>
              <a:t>Ryolitové</a:t>
            </a:r>
            <a:r>
              <a:rPr lang="sk-SK" sz="1400" dirty="0"/>
              <a:t> </a:t>
            </a:r>
            <a:r>
              <a:rPr lang="sk-SK" sz="1400" dirty="0" err="1"/>
              <a:t>vulkanity</a:t>
            </a:r>
            <a:r>
              <a:rPr lang="sk-SK" sz="1400" dirty="0"/>
              <a:t> (neogén)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039174" y="6302668"/>
            <a:ext cx="2569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chemeClr val="tx1"/>
                </a:solidFill>
              </a:rPr>
              <a:t>Alkalické bazalty (</a:t>
            </a:r>
            <a:r>
              <a:rPr lang="sk-SK" sz="1400" dirty="0" err="1">
                <a:solidFill>
                  <a:schemeClr val="tx1"/>
                </a:solidFill>
              </a:rPr>
              <a:t>panón</a:t>
            </a:r>
            <a:r>
              <a:rPr lang="sk-SK" sz="1400" dirty="0">
                <a:solidFill>
                  <a:schemeClr val="tx1"/>
                </a:solidFill>
              </a:rPr>
              <a:t>-kvartér)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814812" y="333804"/>
            <a:ext cx="5543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tx1"/>
                </a:solidFill>
              </a:rPr>
              <a:t>Neogénne</a:t>
            </a:r>
            <a:r>
              <a:rPr lang="sk-SK" sz="1400" dirty="0">
                <a:solidFill>
                  <a:schemeClr val="tx1"/>
                </a:solidFill>
              </a:rPr>
              <a:t> a kvartérne </a:t>
            </a:r>
            <a:r>
              <a:rPr lang="sk-SK" sz="1400" dirty="0" err="1">
                <a:solidFill>
                  <a:schemeClr val="tx1"/>
                </a:solidFill>
              </a:rPr>
              <a:t>vulkanity</a:t>
            </a:r>
            <a:r>
              <a:rPr lang="sk-SK" sz="1400" dirty="0">
                <a:solidFill>
                  <a:schemeClr val="tx1"/>
                </a:solidFill>
              </a:rPr>
              <a:t> – Slanské vrchy, Vihorlatské vrchy</a:t>
            </a:r>
          </a:p>
          <a:p>
            <a:r>
              <a:rPr lang="sk-SK" sz="1400" dirty="0"/>
              <a:t>		Kremnické, Štiavnické, Poľana, Javorie, Vtáčnik...</a:t>
            </a:r>
          </a:p>
          <a:p>
            <a:r>
              <a:rPr lang="sk-SK" sz="1400" dirty="0">
                <a:solidFill>
                  <a:schemeClr val="tx1"/>
                </a:solidFill>
              </a:rPr>
              <a:t>			</a:t>
            </a:r>
          </a:p>
          <a:p>
            <a:r>
              <a:rPr lang="sk-SK" sz="1400" dirty="0"/>
              <a:t>		</a:t>
            </a:r>
            <a:r>
              <a:rPr lang="sk-SK" sz="1400" dirty="0" err="1"/>
              <a:t>Cérová</a:t>
            </a:r>
            <a:r>
              <a:rPr lang="sk-SK" sz="1400" dirty="0"/>
              <a:t> vrchovina - </a:t>
            </a:r>
            <a:r>
              <a:rPr lang="sk-SK" sz="1400" dirty="0" err="1"/>
              <a:t>Šomoška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07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468</Words>
  <Application>Microsoft Office PowerPoint</Application>
  <PresentationFormat>A4 (210 x 297 mm)</PresentationFormat>
  <Paragraphs>53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JŠ</dc:creator>
  <cp:lastModifiedBy>Jozef Šupinský</cp:lastModifiedBy>
  <cp:revision>16</cp:revision>
  <dcterms:created xsi:type="dcterms:W3CDTF">2022-10-13T08:58:56Z</dcterms:created>
  <dcterms:modified xsi:type="dcterms:W3CDTF">2023-03-09T08:08:24Z</dcterms:modified>
</cp:coreProperties>
</file>