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70" r:id="rId4"/>
    <p:sldId id="265" r:id="rId5"/>
    <p:sldId id="267" r:id="rId6"/>
    <p:sldId id="258" r:id="rId7"/>
    <p:sldId id="260" r:id="rId8"/>
    <p:sldId id="259" r:id="rId9"/>
    <p:sldId id="261" r:id="rId10"/>
    <p:sldId id="264" r:id="rId11"/>
    <p:sldId id="268" r:id="rId12"/>
    <p:sldId id="269" r:id="rId13"/>
    <p:sldId id="263" r:id="rId14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2" autoAdjust="0"/>
    <p:restoredTop sz="94660"/>
  </p:normalViewPr>
  <p:slideViewPr>
    <p:cSldViewPr snapToGrid="0">
      <p:cViewPr varScale="1">
        <p:scale>
          <a:sx n="155" d="100"/>
          <a:sy n="155" d="100"/>
        </p:scale>
        <p:origin x="390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podnadpisov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0AB69-B6B8-4A6B-84FA-246D18E22531}" type="datetimeFigureOut">
              <a:rPr lang="sk-SK" smtClean="0"/>
              <a:t>11. 2. 2025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A4C59-10C4-497D-AE6F-B68E81103EE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45565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0AB69-B6B8-4A6B-84FA-246D18E22531}" type="datetimeFigureOut">
              <a:rPr lang="sk-SK" smtClean="0"/>
              <a:t>11. 2. 2025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A4C59-10C4-497D-AE6F-B68E81103EE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73809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0AB69-B6B8-4A6B-84FA-246D18E22531}" type="datetimeFigureOut">
              <a:rPr lang="sk-SK" smtClean="0"/>
              <a:t>11. 2. 2025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A4C59-10C4-497D-AE6F-B68E81103EE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26953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0AB69-B6B8-4A6B-84FA-246D18E22531}" type="datetimeFigureOut">
              <a:rPr lang="sk-SK" smtClean="0"/>
              <a:t>11. 2. 2025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A4C59-10C4-497D-AE6F-B68E81103EE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36220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0AB69-B6B8-4A6B-84FA-246D18E22531}" type="datetimeFigureOut">
              <a:rPr lang="sk-SK" smtClean="0"/>
              <a:t>11. 2. 2025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A4C59-10C4-497D-AE6F-B68E81103EE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19781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0AB69-B6B8-4A6B-84FA-246D18E22531}" type="datetimeFigureOut">
              <a:rPr lang="sk-SK" smtClean="0"/>
              <a:t>11. 2. 2025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A4C59-10C4-497D-AE6F-B68E81103EE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1934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6" name="Zástupný objekt pre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0AB69-B6B8-4A6B-84FA-246D18E22531}" type="datetimeFigureOut">
              <a:rPr lang="sk-SK" smtClean="0"/>
              <a:t>11. 2. 2025</a:t>
            </a:fld>
            <a:endParaRPr lang="sk-SK"/>
          </a:p>
        </p:txBody>
      </p:sp>
      <p:sp>
        <p:nvSpPr>
          <p:cNvPr id="8" name="Zástupný objekt pre pät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A4C59-10C4-497D-AE6F-B68E81103EE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10108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dá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0AB69-B6B8-4A6B-84FA-246D18E22531}" type="datetimeFigureOut">
              <a:rPr lang="sk-SK" smtClean="0"/>
              <a:t>11. 2. 2025</a:t>
            </a:fld>
            <a:endParaRPr lang="sk-SK"/>
          </a:p>
        </p:txBody>
      </p:sp>
      <p:sp>
        <p:nvSpPr>
          <p:cNvPr id="4" name="Zástupný objekt pre pät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A4C59-10C4-497D-AE6F-B68E81103EE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57757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0AB69-B6B8-4A6B-84FA-246D18E22531}" type="datetimeFigureOut">
              <a:rPr lang="sk-SK" smtClean="0"/>
              <a:t>11. 2. 2025</a:t>
            </a:fld>
            <a:endParaRPr lang="sk-SK"/>
          </a:p>
        </p:txBody>
      </p:sp>
      <p:sp>
        <p:nvSpPr>
          <p:cNvPr id="3" name="Zástupný objekt pre pät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A4C59-10C4-497D-AE6F-B68E81103EE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76614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0AB69-B6B8-4A6B-84FA-246D18E22531}" type="datetimeFigureOut">
              <a:rPr lang="sk-SK" smtClean="0"/>
              <a:t>11. 2. 2025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A4C59-10C4-497D-AE6F-B68E81103EE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32648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obrázo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0AB69-B6B8-4A6B-84FA-246D18E22531}" type="datetimeFigureOut">
              <a:rPr lang="sk-SK" smtClean="0"/>
              <a:t>11. 2. 2025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A4C59-10C4-497D-AE6F-B68E81103EE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98006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0AB69-B6B8-4A6B-84FA-246D18E22531}" type="datetimeFigureOut">
              <a:rPr lang="sk-SK" smtClean="0"/>
              <a:t>11. 2. 2025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A4C59-10C4-497D-AE6F-B68E81103EE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7927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uge-share.science.upjs.sk/webshared/Vyucba/FG_SR/" TargetMode="External"/><Relationship Id="rId2" Type="http://schemas.openxmlformats.org/officeDocument/2006/relationships/hyperlink" Target="https://www.kurzy-online.sk/kalkulacky/generator-nahodnych-cisiel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portal.sk/sk/zbgis/na-stiahnutie/" TargetMode="External"/><Relationship Id="rId7" Type="http://schemas.openxmlformats.org/officeDocument/2006/relationships/hyperlink" Target="https://uge-share.science.upjs.sk/webshared/Vyucba/FG_SR/00_Data_Celok_Priklad/" TargetMode="External"/><Relationship Id="rId2" Type="http://schemas.openxmlformats.org/officeDocument/2006/relationships/hyperlink" Target="https://download.geofabrik.de/europe/slovakia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iledbasemaps.arcgis.com/arcgis/rest/services/Elevation/World_Hillshade/MapServer" TargetMode="External"/><Relationship Id="rId5" Type="http://schemas.openxmlformats.org/officeDocument/2006/relationships/hyperlink" Target="https://www.geoportal.sk/en/sluzby/map-services/wms/wms-zbgis.html" TargetMode="External"/><Relationship Id="rId4" Type="http://schemas.openxmlformats.org/officeDocument/2006/relationships/hyperlink" Target="http://apl.geology.sk/mapportal/#/sluzby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/>
              <a:t>FG SR Cvičenia</a:t>
            </a:r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9659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6974" y="0"/>
            <a:ext cx="10515600" cy="1325563"/>
          </a:xfrm>
        </p:spPr>
        <p:txBody>
          <a:bodyPr/>
          <a:lstStyle/>
          <a:p>
            <a:r>
              <a:rPr lang="sk-SK" dirty="0"/>
              <a:t>Výber oblasti</a:t>
            </a:r>
          </a:p>
        </p:txBody>
      </p:sp>
      <p:sp>
        <p:nvSpPr>
          <p:cNvPr id="5" name="Obdĺžnik 4"/>
          <p:cNvSpPr/>
          <p:nvPr/>
        </p:nvSpPr>
        <p:spPr>
          <a:xfrm>
            <a:off x="781473" y="1787228"/>
            <a:ext cx="84546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2"/>
              </a:rPr>
              <a:t>https://www.kurzy-online.sk/kalkulacky/generator-nahodnych-cisiel/</a:t>
            </a:r>
            <a:endParaRPr lang="en-GB" dirty="0"/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F84EB26A-036A-0583-AB32-073DC474AA1D}"/>
              </a:ext>
            </a:extLst>
          </p:cNvPr>
          <p:cNvSpPr txBox="1"/>
          <p:nvPr/>
        </p:nvSpPr>
        <p:spPr>
          <a:xfrm>
            <a:off x="781473" y="1325563"/>
            <a:ext cx="71140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dirty="0">
                <a:hlinkClick r:id="rId3"/>
              </a:rPr>
              <a:t>https://uge-share.science.upjs.sk/webshared/Vyucba/FG_SR/</a:t>
            </a:r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3487019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6974" y="0"/>
            <a:ext cx="10515600" cy="1325563"/>
          </a:xfrm>
        </p:spPr>
        <p:txBody>
          <a:bodyPr/>
          <a:lstStyle/>
          <a:p>
            <a:r>
              <a:rPr lang="sk-SK" dirty="0"/>
              <a:t>Obsah topografickej mapy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2BA9F32F-9F27-34A5-2B86-F6253B9B61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0294" y="1003301"/>
            <a:ext cx="6434374" cy="5854700"/>
          </a:xfrm>
          <a:prstGeom prst="rect">
            <a:avLst/>
          </a:prstGeom>
        </p:spPr>
      </p:pic>
      <p:sp>
        <p:nvSpPr>
          <p:cNvPr id="7" name="BlokTextu 6">
            <a:extLst>
              <a:ext uri="{FF2B5EF4-FFF2-40B4-BE49-F238E27FC236}">
                <a16:creationId xmlns:a16="http://schemas.microsoft.com/office/drawing/2014/main" id="{BACCAB7C-C2DE-10FE-390C-5FDF27699714}"/>
              </a:ext>
            </a:extLst>
          </p:cNvPr>
          <p:cNvSpPr txBox="1"/>
          <p:nvPr/>
        </p:nvSpPr>
        <p:spPr>
          <a:xfrm>
            <a:off x="306974" y="1383538"/>
            <a:ext cx="524292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/>
              <a:t>Topografická mapa: </a:t>
            </a:r>
            <a:r>
              <a:rPr lang="sk-SK" dirty="0"/>
              <a:t>znázorňuje výškopis, polohopis a popis územia</a:t>
            </a:r>
          </a:p>
          <a:p>
            <a:endParaRPr lang="sk-SK" dirty="0"/>
          </a:p>
          <a:p>
            <a:r>
              <a:rPr lang="sk-SK" b="1" dirty="0"/>
              <a:t>Výškopis </a:t>
            </a:r>
            <a:r>
              <a:rPr lang="sk-SK" dirty="0"/>
              <a:t>- </a:t>
            </a:r>
            <a:r>
              <a:rPr lang="sk-SK" b="1" dirty="0">
                <a:solidFill>
                  <a:srgbClr val="FF0000"/>
                </a:solidFill>
              </a:rPr>
              <a:t>vrstevnice a kótované body </a:t>
            </a:r>
          </a:p>
          <a:p>
            <a:endParaRPr lang="sk-SK" b="1" dirty="0"/>
          </a:p>
          <a:p>
            <a:endParaRPr lang="sk-SK" b="1" dirty="0"/>
          </a:p>
          <a:p>
            <a:r>
              <a:rPr lang="sk-SK" b="1" dirty="0"/>
              <a:t>Polohopis</a:t>
            </a:r>
            <a:r>
              <a:rPr lang="sk-SK" dirty="0"/>
              <a:t> - bodové, líniové a plošné objekty, ktoré zahrňujú prírodné a antropogénne prvky </a:t>
            </a:r>
          </a:p>
          <a:p>
            <a:endParaRPr lang="sk-SK" b="1" dirty="0"/>
          </a:p>
          <a:p>
            <a:r>
              <a:rPr lang="sk-SK" b="1" dirty="0"/>
              <a:t>Prírodné prvky</a:t>
            </a:r>
            <a:r>
              <a:rPr lang="sk-SK" dirty="0"/>
              <a:t>- prvky reliéfu ako </a:t>
            </a:r>
            <a:r>
              <a:rPr lang="sk-SK" b="1" dirty="0">
                <a:solidFill>
                  <a:srgbClr val="FF0000"/>
                </a:solidFill>
              </a:rPr>
              <a:t>riečna sieť a 	krajinný kryt...</a:t>
            </a:r>
          </a:p>
          <a:p>
            <a:endParaRPr lang="sk-SK" b="1" dirty="0"/>
          </a:p>
          <a:p>
            <a:r>
              <a:rPr lang="sk-SK" b="1" dirty="0"/>
              <a:t>Antropogénne  prvky</a:t>
            </a:r>
            <a:r>
              <a:rPr lang="sk-SK" dirty="0"/>
              <a:t>- </a:t>
            </a:r>
            <a:r>
              <a:rPr lang="sk-SK" b="1" dirty="0">
                <a:solidFill>
                  <a:srgbClr val="FF0000"/>
                </a:solidFill>
              </a:rPr>
              <a:t>budovy a zastavané 	územia, dopravné trasy, 	administratívne členenie</a:t>
            </a:r>
            <a:r>
              <a:rPr lang="sk-SK" dirty="0"/>
              <a:t>...</a:t>
            </a:r>
          </a:p>
          <a:p>
            <a:endParaRPr lang="sk-SK" b="1" dirty="0"/>
          </a:p>
          <a:p>
            <a:endParaRPr lang="sk-SK" b="1" dirty="0"/>
          </a:p>
          <a:p>
            <a:r>
              <a:rPr lang="sk-SK" b="1" dirty="0"/>
              <a:t>Popis</a:t>
            </a:r>
            <a:r>
              <a:rPr lang="sk-SK" dirty="0"/>
              <a:t> – vo vhodnej hustote a mierke dopĺňa informácie o vykreslených objektoch</a:t>
            </a:r>
          </a:p>
        </p:txBody>
      </p:sp>
    </p:spTree>
    <p:extLst>
      <p:ext uri="{BB962C8B-B14F-4D97-AF65-F5344CB8AC3E}">
        <p14:creationId xmlns:p14="http://schemas.microsoft.com/office/powerpoint/2010/main" val="1431264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6974" y="0"/>
            <a:ext cx="10515600" cy="1325563"/>
          </a:xfrm>
        </p:spPr>
        <p:txBody>
          <a:bodyPr/>
          <a:lstStyle/>
          <a:p>
            <a:r>
              <a:rPr lang="sk-SK" dirty="0"/>
              <a:t>Kompozícia mapy</a:t>
            </a:r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BACCAB7C-C2DE-10FE-390C-5FDF27699714}"/>
              </a:ext>
            </a:extLst>
          </p:cNvPr>
          <p:cNvSpPr txBox="1"/>
          <p:nvPr/>
        </p:nvSpPr>
        <p:spPr>
          <a:xfrm>
            <a:off x="505873" y="1468553"/>
            <a:ext cx="27410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Na základe vykresľovaného územia je potrebné zvoliť vhodnú kompozíciu mapy </a:t>
            </a:r>
            <a:br>
              <a:rPr lang="sk-SK" dirty="0"/>
            </a:br>
            <a:r>
              <a:rPr lang="sk-SK" dirty="0"/>
              <a:t>a usporiadanie mapových prvkov</a:t>
            </a:r>
          </a:p>
        </p:txBody>
      </p:sp>
      <p:pic>
        <p:nvPicPr>
          <p:cNvPr id="8" name="Obrázok 7">
            <a:extLst>
              <a:ext uri="{FF2B5EF4-FFF2-40B4-BE49-F238E27FC236}">
                <a16:creationId xmlns:a16="http://schemas.microsoft.com/office/drawing/2014/main" id="{D37348B5-3E9C-1F91-414E-382F7D426C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7800" y="1280888"/>
            <a:ext cx="8204200" cy="5577112"/>
          </a:xfrm>
          <a:prstGeom prst="rect">
            <a:avLst/>
          </a:prstGeom>
        </p:spPr>
      </p:pic>
      <p:pic>
        <p:nvPicPr>
          <p:cNvPr id="10" name="Obrázok 9">
            <a:extLst>
              <a:ext uri="{FF2B5EF4-FFF2-40B4-BE49-F238E27FC236}">
                <a16:creationId xmlns:a16="http://schemas.microsoft.com/office/drawing/2014/main" id="{CED8A9E5-57DD-06EB-FE0C-F49BA2E785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60000">
            <a:off x="370748" y="3114866"/>
            <a:ext cx="3011276" cy="371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5473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Vrstvy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838199" y="1690688"/>
            <a:ext cx="11006959" cy="4802187"/>
          </a:xfrm>
        </p:spPr>
        <p:txBody>
          <a:bodyPr>
            <a:normAutofit fontScale="77500" lnSpcReduction="20000"/>
          </a:bodyPr>
          <a:lstStyle/>
          <a:p>
            <a:r>
              <a:rPr lang="sk-SK" dirty="0"/>
              <a:t>vrstevnice, kóty, cesty, železnice:  SVM 50 000 (</a:t>
            </a:r>
            <a:r>
              <a:rPr lang="sk-SK" dirty="0" err="1"/>
              <a:t>webshared</a:t>
            </a:r>
            <a:r>
              <a:rPr lang="sk-SK" dirty="0"/>
              <a:t>) - minimum</a:t>
            </a:r>
          </a:p>
          <a:p>
            <a:r>
              <a:rPr lang="sk-SK" dirty="0"/>
              <a:t>geomorfologické celky/</a:t>
            </a:r>
            <a:r>
              <a:rPr lang="sk-SK" dirty="0" err="1"/>
              <a:t>podcelky</a:t>
            </a:r>
            <a:r>
              <a:rPr lang="sk-SK" dirty="0"/>
              <a:t> (</a:t>
            </a:r>
            <a:r>
              <a:rPr lang="sk-SK" dirty="0" err="1"/>
              <a:t>webshared</a:t>
            </a:r>
            <a:r>
              <a:rPr lang="sk-SK" dirty="0"/>
              <a:t>)</a:t>
            </a:r>
          </a:p>
          <a:p>
            <a:r>
              <a:rPr lang="sk-SK" dirty="0"/>
              <a:t>polygóny lesov a obcí, hranice chránených území a iné mapové prvky : </a:t>
            </a:r>
            <a:r>
              <a:rPr lang="sk-SK" dirty="0" err="1"/>
              <a:t>Geofabrik</a:t>
            </a:r>
            <a:r>
              <a:rPr lang="sk-SK" dirty="0"/>
              <a:t> / OSM (</a:t>
            </a:r>
            <a:r>
              <a:rPr lang="sk-SK" dirty="0">
                <a:hlinkClick r:id="rId2"/>
              </a:rPr>
              <a:t>https://download.geofabrik.de/europe/slovakia.html</a:t>
            </a:r>
            <a:r>
              <a:rPr lang="sk-SK" dirty="0"/>
              <a:t>)</a:t>
            </a:r>
          </a:p>
          <a:p>
            <a:r>
              <a:rPr lang="sk-SK" dirty="0"/>
              <a:t>vlastný popis – </a:t>
            </a:r>
            <a:r>
              <a:rPr lang="sk-SK" dirty="0" err="1"/>
              <a:t>vektorizácia</a:t>
            </a:r>
            <a:r>
              <a:rPr lang="sk-SK" dirty="0"/>
              <a:t>/</a:t>
            </a:r>
            <a:r>
              <a:rPr lang="sk-SK" dirty="0" err="1"/>
              <a:t>drawing</a:t>
            </a:r>
            <a:endParaRPr lang="sk-SK" dirty="0"/>
          </a:p>
          <a:p>
            <a:r>
              <a:rPr lang="sk-SK" dirty="0"/>
              <a:t>DMR 3.5 (z neho vlastné vrstevnice): </a:t>
            </a:r>
            <a:r>
              <a:rPr lang="sk-SK" dirty="0">
                <a:hlinkClick r:id="rId3"/>
              </a:rPr>
              <a:t>https://www.geoportal.sk/sk/zbgis/na-stiahnutie/</a:t>
            </a:r>
            <a:endParaRPr lang="sk-SK" dirty="0"/>
          </a:p>
          <a:p>
            <a:r>
              <a:rPr lang="sk-SK" dirty="0"/>
              <a:t>WMS: </a:t>
            </a:r>
            <a:r>
              <a:rPr lang="sk-SK" dirty="0">
                <a:hlinkClick r:id="rId4"/>
              </a:rPr>
              <a:t>http://apl.geology.sk/mapportal/#/sluzby</a:t>
            </a:r>
            <a:r>
              <a:rPr lang="sk-SK" dirty="0"/>
              <a:t> ; </a:t>
            </a:r>
            <a:r>
              <a:rPr lang="sk-SK" dirty="0">
                <a:hlinkClick r:id="rId5"/>
              </a:rPr>
              <a:t>https://www.geoportal.sk/en/sluzby/map-services/wms/wms-zbgis.html</a:t>
            </a:r>
            <a:r>
              <a:rPr lang="sk-SK" dirty="0"/>
              <a:t> </a:t>
            </a:r>
          </a:p>
          <a:p>
            <a:r>
              <a:rPr lang="sk-SK" dirty="0" err="1"/>
              <a:t>Esri</a:t>
            </a:r>
            <a:r>
              <a:rPr lang="sk-SK" dirty="0"/>
              <a:t> </a:t>
            </a:r>
            <a:r>
              <a:rPr lang="sk-SK" dirty="0" err="1"/>
              <a:t>Hillshade</a:t>
            </a:r>
            <a:r>
              <a:rPr lang="sk-SK" dirty="0"/>
              <a:t>: </a:t>
            </a:r>
            <a:r>
              <a:rPr lang="sk-SK" dirty="0">
                <a:hlinkClick r:id="rId6"/>
              </a:rPr>
              <a:t>https://tiledbasemaps.arcgis.com/arcgis/rest/services/Elevation/World_Hillshade/MapServer</a:t>
            </a:r>
            <a:endParaRPr lang="sk-SK" dirty="0"/>
          </a:p>
          <a:p>
            <a:endParaRPr lang="sk-SK" dirty="0"/>
          </a:p>
          <a:p>
            <a:pPr marL="0" indent="0">
              <a:buNone/>
            </a:pPr>
            <a:r>
              <a:rPr lang="sk-SK" dirty="0"/>
              <a:t>Download pridaných dát: </a:t>
            </a:r>
          </a:p>
          <a:p>
            <a:pPr marL="0" indent="0">
              <a:buNone/>
            </a:pPr>
            <a:r>
              <a:rPr lang="sk-SK" dirty="0">
                <a:hlinkClick r:id="rId7"/>
              </a:rPr>
              <a:t>https://uge-share.science.upjs.sk/webshared/Vyucba/FG_SR/00_Data_Celok_Priklad/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082937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-255141"/>
            <a:ext cx="10515600" cy="1325563"/>
          </a:xfrm>
        </p:spPr>
        <p:txBody>
          <a:bodyPr/>
          <a:lstStyle/>
          <a:p>
            <a:r>
              <a:rPr lang="sk-SK" dirty="0"/>
              <a:t>Podmienky absolvovania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428001" y="936861"/>
            <a:ext cx="8709821" cy="5335751"/>
          </a:xfrm>
        </p:spPr>
        <p:txBody>
          <a:bodyPr>
            <a:normAutofit fontScale="92500" lnSpcReduction="10000"/>
          </a:bodyPr>
          <a:lstStyle/>
          <a:p>
            <a:endParaRPr lang="sk-SK" dirty="0"/>
          </a:p>
          <a:p>
            <a:r>
              <a:rPr lang="sk-SK" dirty="0"/>
              <a:t>Výsledné hodnotenie predmetu je kombináciou hodnotení z cvičení (30%) a skúšky (70%)</a:t>
            </a:r>
          </a:p>
          <a:p>
            <a:r>
              <a:rPr lang="sk-SK" dirty="0"/>
              <a:t>Počas cvičení pôjde o vypracovanie semestrálneho zadania týkajúceho sa fyzicko-geografickej charakteristiky vybraného geomorfologického celku v prostredí GIS (10% z celkového hodnotenia) – FG Atlas pozostávajúci z </a:t>
            </a:r>
            <a:r>
              <a:rPr lang="sk-SK" b="1" dirty="0"/>
              <a:t>5 máp </a:t>
            </a:r>
            <a:r>
              <a:rPr lang="sk-SK" dirty="0"/>
              <a:t>(</a:t>
            </a:r>
            <a:r>
              <a:rPr lang="sk-SK" dirty="0" err="1"/>
              <a:t>Topo</a:t>
            </a:r>
            <a:r>
              <a:rPr lang="sk-SK" dirty="0"/>
              <a:t>, Geológia, Klíma, Pôdy, </a:t>
            </a:r>
            <a:r>
              <a:rPr lang="sk-SK" dirty="0" err="1"/>
              <a:t>Biogeo</a:t>
            </a:r>
            <a:r>
              <a:rPr lang="sk-SK" dirty="0"/>
              <a:t>)</a:t>
            </a:r>
          </a:p>
          <a:p>
            <a:r>
              <a:rPr lang="sk-SK" b="1" dirty="0"/>
              <a:t>4 písomky </a:t>
            </a:r>
            <a:r>
              <a:rPr lang="sk-SK" dirty="0"/>
              <a:t>na cvičeniach (4x5%=20% hodnotenia) – Hranica, Geológia, Geomorfologické celky, Vodstvo  </a:t>
            </a:r>
          </a:p>
          <a:p>
            <a:r>
              <a:rPr lang="sk-SK" dirty="0"/>
              <a:t>Z každého hodnotiaceho prvku je nutné získať minimálne nadpolovičnú väčšinu bodov. </a:t>
            </a:r>
          </a:p>
          <a:p>
            <a:r>
              <a:rPr lang="sk-SK" dirty="0"/>
              <a:t>Aktívna účasť počas cvičení z predmetu je nutnosťou</a:t>
            </a:r>
          </a:p>
        </p:txBody>
      </p:sp>
    </p:spTree>
    <p:extLst>
      <p:ext uri="{BB962C8B-B14F-4D97-AF65-F5344CB8AC3E}">
        <p14:creationId xmlns:p14="http://schemas.microsoft.com/office/powerpoint/2010/main" val="2413024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CDD42C-7899-8B68-6CFA-C585D5A18E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4BA8C7-3439-74E4-1CE3-668C4916E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55141"/>
            <a:ext cx="10515600" cy="1325563"/>
          </a:xfrm>
        </p:spPr>
        <p:txBody>
          <a:bodyPr/>
          <a:lstStyle/>
          <a:p>
            <a:r>
              <a:rPr lang="sk-SK" dirty="0"/>
              <a:t>Obsah predmetu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0E12CE5-8AC9-3193-9F95-67F4874520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001" y="936861"/>
            <a:ext cx="10915502" cy="533575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sk-SK" dirty="0"/>
              <a:t>1. Úvod do predmetu, vstupný test, Môj rodný kraj, výber oblasti na semestrálne zadanie, zadanie </a:t>
            </a:r>
            <a:r>
              <a:rPr lang="sk-SK" dirty="0" err="1"/>
              <a:t>topo</a:t>
            </a:r>
            <a:r>
              <a:rPr lang="sk-SK" dirty="0"/>
              <a:t> mapy</a:t>
            </a:r>
          </a:p>
          <a:p>
            <a:pPr marL="0" indent="0">
              <a:buNone/>
            </a:pPr>
            <a:r>
              <a:rPr lang="sk-SK" dirty="0"/>
              <a:t>2. Hranica SR, Môj rodný kraj I</a:t>
            </a:r>
          </a:p>
          <a:p>
            <a:pPr marL="0" indent="0">
              <a:buNone/>
            </a:pPr>
            <a:r>
              <a:rPr lang="sk-SK" dirty="0"/>
              <a:t>3. 5-Minútovka I (</a:t>
            </a:r>
            <a:r>
              <a:rPr lang="sk-SK" dirty="0" err="1"/>
              <a:t>Slepa</a:t>
            </a:r>
            <a:r>
              <a:rPr lang="sk-SK" dirty="0"/>
              <a:t> mapa - </a:t>
            </a:r>
            <a:r>
              <a:rPr lang="sk-SK" dirty="0" err="1"/>
              <a:t>hranicne</a:t>
            </a:r>
            <a:r>
              <a:rPr lang="sk-SK" dirty="0"/>
              <a:t> body), Môj rodný kraj II</a:t>
            </a:r>
          </a:p>
          <a:p>
            <a:pPr marL="0" indent="0">
              <a:buNone/>
            </a:pPr>
            <a:r>
              <a:rPr lang="sk-SK" dirty="0"/>
              <a:t>4. Geológia (Učivo a zadanie mapy), Môj rodný kraj III </a:t>
            </a:r>
          </a:p>
          <a:p>
            <a:pPr marL="0" indent="0">
              <a:buNone/>
            </a:pPr>
            <a:r>
              <a:rPr lang="sk-SK" dirty="0"/>
              <a:t>5. 5-Minútovka II (Geologická stavba), Geomorfológia SR (Učivo)</a:t>
            </a:r>
          </a:p>
          <a:p>
            <a:pPr marL="0" indent="0">
              <a:buNone/>
            </a:pPr>
            <a:r>
              <a:rPr lang="sk-SK" dirty="0"/>
              <a:t>6. 5-Minútovka III (Geomorfológia SR)</a:t>
            </a:r>
          </a:p>
          <a:p>
            <a:pPr marL="0" indent="0">
              <a:buNone/>
            </a:pPr>
            <a:r>
              <a:rPr lang="sk-SK" dirty="0"/>
              <a:t>7. Klimatické pomery a Vodstvo SR (Učivo, Zadanie mapy)</a:t>
            </a:r>
          </a:p>
          <a:p>
            <a:pPr marL="0" indent="0">
              <a:buNone/>
            </a:pPr>
            <a:r>
              <a:rPr lang="sk-SK" dirty="0"/>
              <a:t>8. 5-Minútovka IV (Vodstvo - vodné toky a nádrže), Pôdne pomery SR (Zadanie mapy)</a:t>
            </a:r>
          </a:p>
          <a:p>
            <a:pPr marL="0" indent="0">
              <a:buNone/>
            </a:pPr>
            <a:r>
              <a:rPr lang="sk-SK" dirty="0"/>
              <a:t>9. Bio zložka a ochrana prírody (Zadanie mapy)</a:t>
            </a:r>
          </a:p>
          <a:p>
            <a:pPr marL="0" indent="0">
              <a:buNone/>
            </a:pPr>
            <a:r>
              <a:rPr lang="sk-SK" dirty="0"/>
              <a:t>10. Prezentácie sem. práce I (5 min prezentácie)</a:t>
            </a:r>
          </a:p>
          <a:p>
            <a:pPr marL="0" indent="0">
              <a:buNone/>
            </a:pPr>
            <a:r>
              <a:rPr lang="sk-SK" dirty="0"/>
              <a:t>11. Prezentácie sem. práce II</a:t>
            </a:r>
          </a:p>
          <a:p>
            <a:pPr marL="0" indent="0">
              <a:buNone/>
            </a:pPr>
            <a:r>
              <a:rPr lang="sk-SK" dirty="0"/>
              <a:t>12. Prezentácie sem. práce III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28308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/>
              <a:t>SEMESTRÁLNA PRÁCA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989313"/>
            <a:ext cx="9144000" cy="1655762"/>
          </a:xfrm>
        </p:spPr>
        <p:txBody>
          <a:bodyPr/>
          <a:lstStyle/>
          <a:p>
            <a:r>
              <a:rPr lang="sk-SK" dirty="0"/>
              <a:t>Vybrané FG charakteristiky </a:t>
            </a:r>
            <a:r>
              <a:rPr lang="sk-SK" i="1" dirty="0"/>
              <a:t>zadaného</a:t>
            </a:r>
            <a:r>
              <a:rPr lang="sk-SK" dirty="0"/>
              <a:t> územia</a:t>
            </a:r>
          </a:p>
        </p:txBody>
      </p:sp>
    </p:spTree>
    <p:extLst>
      <p:ext uri="{BB962C8B-B14F-4D97-AF65-F5344CB8AC3E}">
        <p14:creationId xmlns:p14="http://schemas.microsoft.com/office/powerpoint/2010/main" val="3794413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-255141"/>
            <a:ext cx="10515600" cy="1325563"/>
          </a:xfrm>
        </p:spPr>
        <p:txBody>
          <a:bodyPr/>
          <a:lstStyle/>
          <a:p>
            <a:r>
              <a:rPr lang="sk-SK" dirty="0"/>
              <a:t>Obsah predmetu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428001" y="936861"/>
            <a:ext cx="11151549" cy="53357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dirty="0"/>
              <a:t>Zadanie bude predstavovať komplex </a:t>
            </a:r>
            <a:r>
              <a:rPr lang="sk-SK" dirty="0" err="1"/>
              <a:t>tématických</a:t>
            </a:r>
            <a:r>
              <a:rPr lang="sk-SK" dirty="0"/>
              <a:t> máp, ktoré </a:t>
            </a:r>
            <a:r>
              <a:rPr lang="sk-SK" dirty="0" err="1"/>
              <a:t>budu</a:t>
            </a:r>
            <a:r>
              <a:rPr lang="sk-SK" dirty="0"/>
              <a:t> vhodne doplnené o textovú časť od autora sem. práce k zadanému FG oblasti.</a:t>
            </a:r>
          </a:p>
          <a:p>
            <a:pPr marL="0" indent="0">
              <a:buNone/>
            </a:pPr>
            <a:r>
              <a:rPr lang="sk-SK" dirty="0"/>
              <a:t>Mapy: Všeob. </a:t>
            </a:r>
            <a:r>
              <a:rPr lang="sk-SK" dirty="0" err="1"/>
              <a:t>Topo</a:t>
            </a:r>
            <a:r>
              <a:rPr lang="sk-SK" dirty="0"/>
              <a:t> mapa a ochrana prírody</a:t>
            </a:r>
          </a:p>
          <a:p>
            <a:pPr marL="0" indent="0">
              <a:buNone/>
            </a:pPr>
            <a:r>
              <a:rPr lang="sk-SK" dirty="0"/>
              <a:t>	  Geológia územia</a:t>
            </a:r>
          </a:p>
          <a:p>
            <a:pPr marL="0" indent="0">
              <a:buNone/>
            </a:pPr>
            <a:r>
              <a:rPr lang="sk-SK" dirty="0"/>
              <a:t>	  Vodstvo a klíma územia</a:t>
            </a:r>
          </a:p>
          <a:p>
            <a:pPr marL="0" indent="0">
              <a:buNone/>
            </a:pPr>
            <a:r>
              <a:rPr lang="sk-SK" dirty="0"/>
              <a:t>	  Pôdna mapa</a:t>
            </a:r>
          </a:p>
          <a:p>
            <a:pPr marL="0" indent="0">
              <a:buNone/>
            </a:pPr>
            <a:r>
              <a:rPr lang="sk-SK" dirty="0"/>
              <a:t>	  Prirodzená potencionálna vegetácia</a:t>
            </a:r>
          </a:p>
        </p:txBody>
      </p:sp>
    </p:spTree>
    <p:extLst>
      <p:ext uri="{BB962C8B-B14F-4D97-AF65-F5344CB8AC3E}">
        <p14:creationId xmlns:p14="http://schemas.microsoft.com/office/powerpoint/2010/main" val="1887420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-255141"/>
            <a:ext cx="10515600" cy="1325563"/>
          </a:xfrm>
        </p:spPr>
        <p:txBody>
          <a:bodyPr/>
          <a:lstStyle/>
          <a:p>
            <a:r>
              <a:rPr lang="sk-SK" dirty="0"/>
              <a:t>Topografická mapa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Obrázok 3" descr="mapa-vyskovepomery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805095"/>
            <a:ext cx="3681916" cy="5173198"/>
          </a:xfrm>
          <a:prstGeom prst="rect">
            <a:avLst/>
          </a:prstGeom>
          <a:ln>
            <a:solidFill>
              <a:schemeClr val="tx1"/>
            </a:solidFill>
            <a:prstDash val="solid"/>
          </a:ln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6184" y="1116633"/>
            <a:ext cx="4086780" cy="5769322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9386" y="419349"/>
            <a:ext cx="4402614" cy="6210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365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-255141"/>
            <a:ext cx="10515600" cy="1325563"/>
          </a:xfrm>
        </p:spPr>
        <p:txBody>
          <a:bodyPr/>
          <a:lstStyle/>
          <a:p>
            <a:r>
              <a:rPr lang="sk-SK" dirty="0"/>
              <a:t>Topografická mapa</a:t>
            </a:r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0422"/>
            <a:ext cx="3774812" cy="5319584"/>
          </a:xfrm>
          <a:prstGeom prst="rect">
            <a:avLst/>
          </a:prstGeom>
        </p:spPr>
      </p:pic>
      <p:pic>
        <p:nvPicPr>
          <p:cNvPr id="10" name="Obrázo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812" y="687388"/>
            <a:ext cx="7985500" cy="6170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3507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70" y="1070422"/>
            <a:ext cx="7120060" cy="5034128"/>
          </a:xfrm>
          <a:prstGeom prst="rect">
            <a:avLst/>
          </a:prstGeom>
        </p:spPr>
      </p:pic>
      <p:pic>
        <p:nvPicPr>
          <p:cNvPr id="6" name="Zástupný objekt pre obsah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828330"/>
            <a:ext cx="4267200" cy="6029670"/>
          </a:xfrm>
          <a:prstGeom prst="rect">
            <a:avLst/>
          </a:prstGeom>
        </p:spPr>
      </p:pic>
      <p:sp>
        <p:nvSpPr>
          <p:cNvPr id="7" name="Nadpis 1"/>
          <p:cNvSpPr txBox="1">
            <a:spLocks/>
          </p:cNvSpPr>
          <p:nvPr/>
        </p:nvSpPr>
        <p:spPr>
          <a:xfrm>
            <a:off x="0" y="-25514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Topografická mapa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6653899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502" y="0"/>
            <a:ext cx="4848048" cy="6858000"/>
          </a:xfrm>
          <a:prstGeom prst="rect">
            <a:avLst/>
          </a:prstGeom>
        </p:spPr>
      </p:pic>
      <p:pic>
        <p:nvPicPr>
          <p:cNvPr id="13" name="Obrázok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776" y="0"/>
            <a:ext cx="48480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675621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613</Words>
  <Application>Microsoft Office PowerPoint</Application>
  <PresentationFormat>Widescreen</PresentationFormat>
  <Paragraphs>63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Motív balíka Office</vt:lpstr>
      <vt:lpstr>FG SR Cvičenia</vt:lpstr>
      <vt:lpstr>Podmienky absolvovania</vt:lpstr>
      <vt:lpstr>Obsah predmetu</vt:lpstr>
      <vt:lpstr>SEMESTRÁLNA PRÁCA</vt:lpstr>
      <vt:lpstr>Obsah predmetu</vt:lpstr>
      <vt:lpstr>Topografická mapa</vt:lpstr>
      <vt:lpstr>Topografická mapa</vt:lpstr>
      <vt:lpstr>PowerPoint Presentation</vt:lpstr>
      <vt:lpstr>PowerPoint Presentation</vt:lpstr>
      <vt:lpstr>Výber oblasti</vt:lpstr>
      <vt:lpstr>Obsah topografickej mapy</vt:lpstr>
      <vt:lpstr>Kompozícia mapy</vt:lpstr>
      <vt:lpstr>Vrstvy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SEMESTRÁLNA PRÁCA</dc:title>
  <dc:creator>Jozef</dc:creator>
  <cp:lastModifiedBy>Jozef Šupinský</cp:lastModifiedBy>
  <cp:revision>19</cp:revision>
  <dcterms:created xsi:type="dcterms:W3CDTF">2017-10-09T08:17:48Z</dcterms:created>
  <dcterms:modified xsi:type="dcterms:W3CDTF">2025-02-11T09:46:56Z</dcterms:modified>
</cp:coreProperties>
</file>