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5" r:id="rId3"/>
    <p:sldId id="271" r:id="rId4"/>
    <p:sldId id="275" r:id="rId5"/>
    <p:sldId id="296" r:id="rId6"/>
    <p:sldId id="297" r:id="rId7"/>
    <p:sldId id="282" r:id="rId8"/>
    <p:sldId id="281" r:id="rId9"/>
    <p:sldId id="290" r:id="rId10"/>
    <p:sldId id="286" r:id="rId11"/>
    <p:sldId id="258" r:id="rId12"/>
    <p:sldId id="293" r:id="rId13"/>
    <p:sldId id="298" r:id="rId14"/>
    <p:sldId id="288" r:id="rId15"/>
    <p:sldId id="299" r:id="rId16"/>
    <p:sldId id="270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D29"/>
    <a:srgbClr val="33CC33"/>
    <a:srgbClr val="1E6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8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5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1946-F129-4DBF-A943-6B05DDE22CF8}" type="datetimeFigureOut">
              <a:rPr lang="sk-SK" smtClean="0"/>
              <a:t>1. 10. 2025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3669-731F-49A0-A172-5D389C1CA6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90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E03E-5382-4780-8A03-808D0253782B}" type="datetime1">
              <a:rPr lang="sk-SK" smtClean="0"/>
              <a:t>1. 10. 2025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02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820-1EBB-41A3-A66B-8DA93DDE0BE1}" type="datetime1">
              <a:rPr lang="sk-SK" smtClean="0"/>
              <a:t>1. 10. 2025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40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3EF-11AD-4F5D-A6AC-C7F706658DAC}" type="datetime1">
              <a:rPr lang="sk-SK" smtClean="0"/>
              <a:t>1. 10. 2025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59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ED41-C996-43AA-936F-7A3CDE49F1DF}" type="datetime1">
              <a:rPr lang="sk-SK" smtClean="0"/>
              <a:t>1. 10. 2025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4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1380-7EB7-4880-B3B2-A3201D393012}" type="datetime1">
              <a:rPr lang="sk-SK" smtClean="0"/>
              <a:t>1. 10. 2025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0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2C5F-A442-45F1-98FE-D5904A0406A4}" type="datetime1">
              <a:rPr lang="sk-SK" smtClean="0"/>
              <a:t>1. 10. 2025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7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CD9-443C-4741-ABAB-FB914EB54C6B}" type="datetime1">
              <a:rPr lang="sk-SK" smtClean="0"/>
              <a:t>1. 10. 2025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A4D6-28E7-424C-B83F-FA847A41095C}" type="datetime1">
              <a:rPr lang="sk-SK" smtClean="0"/>
              <a:t>1. 10. 2025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21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3ABA-2ABE-4D4A-93B5-36F8BE10B32F}" type="datetime1">
              <a:rPr lang="sk-SK" smtClean="0"/>
              <a:t>1. 10. 2025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302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9330-D4E1-4C58-B8B7-E1A497C7A5CF}" type="datetime1">
              <a:rPr lang="sk-SK" smtClean="0"/>
              <a:t>1. 10. 2025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56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4B53-3EFC-457E-B681-7EFD39196161}" type="datetime1">
              <a:rPr lang="sk-SK" smtClean="0"/>
              <a:t>1. 10. 2025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1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851-0D52-4BAD-88A4-F33F6711DF8D}" type="datetime1">
              <a:rPr lang="sk-SK" smtClean="0"/>
              <a:t>1. 10. 2025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6180-A86F-4BEE-A83E-A1CDCC928B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71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www.qgis.org/en/site/getinvolved/index.html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qgis.org/en/site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hyperlink" Target="http://plugins.qgis.org/plugin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3657602"/>
            <a:ext cx="12191998" cy="889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99329" y="2850405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Digitálne technológie v geografii</a:t>
            </a:r>
          </a:p>
        </p:txBody>
      </p:sp>
      <p:sp>
        <p:nvSpPr>
          <p:cNvPr id="9" name="Zástupný objekt pre pätu 8"/>
          <p:cNvSpPr>
            <a:spLocks noGrp="1"/>
          </p:cNvSpPr>
          <p:nvPr>
            <p:ph type="ftr" sz="quarter" idx="11"/>
          </p:nvPr>
        </p:nvSpPr>
        <p:spPr>
          <a:xfrm>
            <a:off x="3551152" y="6381820"/>
            <a:ext cx="5800030" cy="365125"/>
          </a:xfrm>
        </p:spPr>
        <p:txBody>
          <a:bodyPr/>
          <a:lstStyle/>
          <a:p>
            <a:r>
              <a:rPr lang="sk-SK" dirty="0"/>
              <a:t>Prednáška č. 2 – Hardvér a softvér, operačné systémy, typy súborov, dátové typy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84016" y="3810057"/>
            <a:ext cx="1122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Hardvér a softvér, operačné systémy, typy súborov, dátové typy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4302298" y="4949042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Petra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Dávidová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petra.davidova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  <p:pic>
        <p:nvPicPr>
          <p:cNvPr id="14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45" y="176094"/>
            <a:ext cx="2386147" cy="595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730078" y="122044"/>
            <a:ext cx="7573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Operačný systém</a:t>
            </a:r>
          </a:p>
        </p:txBody>
      </p:sp>
      <p:sp>
        <p:nvSpPr>
          <p:cNvPr id="9" name="Obdĺžnik 8"/>
          <p:cNvSpPr/>
          <p:nvPr/>
        </p:nvSpPr>
        <p:spPr>
          <a:xfrm>
            <a:off x="2" y="891485"/>
            <a:ext cx="12191998" cy="182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138461" y="6134363"/>
            <a:ext cx="1398003" cy="1001406"/>
            <a:chOff x="11138461" y="6134363"/>
            <a:chExt cx="1398003" cy="1001406"/>
          </a:xfrm>
        </p:grpSpPr>
        <p:sp>
          <p:nvSpPr>
            <p:cNvPr id="12" name="Ovál 11"/>
            <p:cNvSpPr/>
            <p:nvPr/>
          </p:nvSpPr>
          <p:spPr>
            <a:xfrm rot="10800000">
              <a:off x="11138461" y="6305315"/>
              <a:ext cx="830454" cy="83045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3" name="Voľný tvar 12"/>
            <p:cNvSpPr/>
            <p:nvPr/>
          </p:nvSpPr>
          <p:spPr>
            <a:xfrm>
              <a:off x="11559209" y="6134363"/>
              <a:ext cx="977255" cy="977255"/>
            </a:xfrm>
            <a:custGeom>
              <a:avLst/>
              <a:gdLst>
                <a:gd name="connsiteX0" fmla="*/ 0 w 977255"/>
                <a:gd name="connsiteY0" fmla="*/ 488628 h 977255"/>
                <a:gd name="connsiteX1" fmla="*/ 488628 w 977255"/>
                <a:gd name="connsiteY1" fmla="*/ 0 h 977255"/>
                <a:gd name="connsiteX2" fmla="*/ 977256 w 977255"/>
                <a:gd name="connsiteY2" fmla="*/ 488628 h 977255"/>
                <a:gd name="connsiteX3" fmla="*/ 488628 w 977255"/>
                <a:gd name="connsiteY3" fmla="*/ 977256 h 977255"/>
                <a:gd name="connsiteX4" fmla="*/ 0 w 977255"/>
                <a:gd name="connsiteY4" fmla="*/ 488628 h 9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255" h="977255">
                  <a:moveTo>
                    <a:pt x="0" y="488628"/>
                  </a:moveTo>
                  <a:cubicBezTo>
                    <a:pt x="0" y="218766"/>
                    <a:pt x="218766" y="0"/>
                    <a:pt x="488628" y="0"/>
                  </a:cubicBezTo>
                  <a:cubicBezTo>
                    <a:pt x="758490" y="0"/>
                    <a:pt x="977256" y="218766"/>
                    <a:pt x="977256" y="488628"/>
                  </a:cubicBezTo>
                  <a:cubicBezTo>
                    <a:pt x="977256" y="758490"/>
                    <a:pt x="758490" y="977256"/>
                    <a:pt x="488628" y="977256"/>
                  </a:cubicBezTo>
                  <a:cubicBezTo>
                    <a:pt x="218766" y="977256"/>
                    <a:pt x="0" y="758490"/>
                    <a:pt x="0" y="4886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16" tIns="143116" rIns="143116" bIns="1431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3CCD25DD-36AB-1C87-A97A-DDEE3D735F4B}"/>
              </a:ext>
            </a:extLst>
          </p:cNvPr>
          <p:cNvGrpSpPr/>
          <p:nvPr/>
        </p:nvGrpSpPr>
        <p:grpSpPr>
          <a:xfrm>
            <a:off x="730078" y="1184709"/>
            <a:ext cx="11288355" cy="5601533"/>
            <a:chOff x="730078" y="1184709"/>
            <a:chExt cx="11288355" cy="5601533"/>
          </a:xfrm>
        </p:grpSpPr>
        <p:sp>
          <p:nvSpPr>
            <p:cNvPr id="3" name="BlokTextu 2"/>
            <p:cNvSpPr txBox="1"/>
            <p:nvPr/>
          </p:nvSpPr>
          <p:spPr>
            <a:xfrm>
              <a:off x="730078" y="1184709"/>
              <a:ext cx="11288355" cy="5601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         Operačný systém (OS) je úplným základom nielen každého počítača, ale aj mobilných telefónov a iných zariadení. </a:t>
              </a:r>
            </a:p>
            <a:p>
              <a:endParaRPr lang="sk-SK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          Zjednodušene povedané má vplyv na beh programov a ovládanie systému používateľom. Bez operačného systému</a:t>
              </a:r>
            </a:p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          nebudete mať k dispozícii žiadne používateľské rozhranie</a:t>
              </a:r>
            </a:p>
            <a:p>
              <a:endParaRPr lang="sk-SK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sk-SK" b="1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Bez OS</a:t>
              </a:r>
            </a:p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nie je možné počítač používať – všetky príkazy užívateľa sú operačným systémom prijímané a spracovávané a rovnako aj programy využívajú pri svojej činnosti služby OS. </a:t>
              </a:r>
            </a:p>
            <a:p>
              <a:endParaRPr lang="sk-SK"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sk-SK" b="1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OS musí zabezpečovať </a:t>
              </a:r>
            </a:p>
            <a:p>
              <a:endPara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komunikáciu s užívateľom </a:t>
              </a:r>
            </a:p>
            <a:p>
              <a:endParaRPr lang="sk-SK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sk-SK"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správu súborov uložených na disku (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file</a:t>
              </a: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management),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sk-SK"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správu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a </a:t>
              </a: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prideľovanie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pamäte</a:t>
              </a:r>
              <a:r>
                <a:rPr lang="en-US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(memory management),</a:t>
              </a:r>
              <a:endParaRPr lang="sk-SK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sk-SK"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správu procesov (</a:t>
              </a:r>
              <a:r>
                <a:rPr lang="sk-SK" sz="16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process</a:t>
              </a:r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management) a s tým súvisiaca ochrana procesora a pamäte, správu periférií, sieťovú podporu</a:t>
              </a:r>
            </a:p>
            <a:p>
              <a:endPara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sk-SK" sz="1600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" name="Obdĺžnik 3">
              <a:extLst>
                <a:ext uri="{FF2B5EF4-FFF2-40B4-BE49-F238E27FC236}">
                  <a16:creationId xmlns:a16="http://schemas.microsoft.com/office/drawing/2014/main" id="{286318B0-4603-8BC5-4EE0-63EA8FFA332B}"/>
                </a:ext>
              </a:extLst>
            </p:cNvPr>
            <p:cNvSpPr/>
            <p:nvPr/>
          </p:nvSpPr>
          <p:spPr>
            <a:xfrm>
              <a:off x="1112806" y="1270517"/>
              <a:ext cx="193005" cy="193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5C0D7B95-E19C-7D8F-CEA0-B0E652B1D2FB}"/>
                </a:ext>
              </a:extLst>
            </p:cNvPr>
            <p:cNvSpPr/>
            <p:nvPr/>
          </p:nvSpPr>
          <p:spPr>
            <a:xfrm>
              <a:off x="1112806" y="1743495"/>
              <a:ext cx="193005" cy="193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8" name="Obdĺžnik 7">
              <a:extLst>
                <a:ext uri="{FF2B5EF4-FFF2-40B4-BE49-F238E27FC236}">
                  <a16:creationId xmlns:a16="http://schemas.microsoft.com/office/drawing/2014/main" id="{4B2E5F40-4654-BD0C-8D94-27BF49F5D32F}"/>
                </a:ext>
              </a:extLst>
            </p:cNvPr>
            <p:cNvSpPr/>
            <p:nvPr/>
          </p:nvSpPr>
          <p:spPr>
            <a:xfrm>
              <a:off x="812239" y="4233850"/>
              <a:ext cx="193005" cy="193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1" name="Obdĺžnik 10">
              <a:extLst>
                <a:ext uri="{FF2B5EF4-FFF2-40B4-BE49-F238E27FC236}">
                  <a16:creationId xmlns:a16="http://schemas.microsoft.com/office/drawing/2014/main" id="{9E258550-B1E3-8F3A-BF27-2A21210425FF}"/>
                </a:ext>
              </a:extLst>
            </p:cNvPr>
            <p:cNvSpPr/>
            <p:nvPr/>
          </p:nvSpPr>
          <p:spPr>
            <a:xfrm>
              <a:off x="812239" y="4875928"/>
              <a:ext cx="193005" cy="193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5" name="Obdĺžnik 14">
              <a:extLst>
                <a:ext uri="{FF2B5EF4-FFF2-40B4-BE49-F238E27FC236}">
                  <a16:creationId xmlns:a16="http://schemas.microsoft.com/office/drawing/2014/main" id="{1138D1B8-B909-6BB9-8040-DFC9CAE691E8}"/>
                </a:ext>
              </a:extLst>
            </p:cNvPr>
            <p:cNvSpPr/>
            <p:nvPr/>
          </p:nvSpPr>
          <p:spPr>
            <a:xfrm>
              <a:off x="812238" y="5308137"/>
              <a:ext cx="193005" cy="193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990D0D36-9D54-EE96-7C1C-15E140AA1A81}"/>
                </a:ext>
              </a:extLst>
            </p:cNvPr>
            <p:cNvSpPr/>
            <p:nvPr/>
          </p:nvSpPr>
          <p:spPr>
            <a:xfrm>
              <a:off x="812238" y="5696597"/>
              <a:ext cx="193005" cy="19300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0DFBB4AF-6246-D539-9B57-16C5B211772D}"/>
              </a:ext>
            </a:extLst>
          </p:cNvPr>
          <p:cNvGrpSpPr/>
          <p:nvPr/>
        </p:nvGrpSpPr>
        <p:grpSpPr>
          <a:xfrm>
            <a:off x="3378012" y="4016415"/>
            <a:ext cx="3742454" cy="627874"/>
            <a:chOff x="3369546" y="3417200"/>
            <a:chExt cx="3742454" cy="627874"/>
          </a:xfrm>
        </p:grpSpPr>
        <p:sp>
          <p:nvSpPr>
            <p:cNvPr id="17" name="Voľný tvar 50">
              <a:extLst>
                <a:ext uri="{FF2B5EF4-FFF2-40B4-BE49-F238E27FC236}">
                  <a16:creationId xmlns:a16="http://schemas.microsoft.com/office/drawing/2014/main" id="{602AA685-7C7C-BB83-66E3-ED7A742D1027}"/>
                </a:ext>
              </a:extLst>
            </p:cNvPr>
            <p:cNvSpPr/>
            <p:nvPr/>
          </p:nvSpPr>
          <p:spPr>
            <a:xfrm rot="20395504">
              <a:off x="3373967" y="3608918"/>
              <a:ext cx="433824" cy="54166"/>
            </a:xfrm>
            <a:custGeom>
              <a:avLst/>
              <a:gdLst>
                <a:gd name="connsiteX0" fmla="*/ 0 w 453770"/>
                <a:gd name="connsiteY0" fmla="*/ 27246 h 54492"/>
                <a:gd name="connsiteX1" fmla="*/ 453770 w 453770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770" h="54492">
                  <a:moveTo>
                    <a:pt x="0" y="27246"/>
                  </a:moveTo>
                  <a:lnTo>
                    <a:pt x="453770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240" tIns="15901" rIns="228241" bIns="159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500" kern="1200"/>
            </a:p>
          </p:txBody>
        </p:sp>
        <p:sp>
          <p:nvSpPr>
            <p:cNvPr id="18" name="Voľný tvar 51">
              <a:extLst>
                <a:ext uri="{FF2B5EF4-FFF2-40B4-BE49-F238E27FC236}">
                  <a16:creationId xmlns:a16="http://schemas.microsoft.com/office/drawing/2014/main" id="{7F512B0D-86A9-95C8-3326-2DB7E79EED1C}"/>
                </a:ext>
              </a:extLst>
            </p:cNvPr>
            <p:cNvSpPr/>
            <p:nvPr/>
          </p:nvSpPr>
          <p:spPr>
            <a:xfrm rot="1457919">
              <a:off x="3369546" y="3745903"/>
              <a:ext cx="454528" cy="120620"/>
            </a:xfrm>
            <a:custGeom>
              <a:avLst/>
              <a:gdLst>
                <a:gd name="connsiteX0" fmla="*/ 0 w 453770"/>
                <a:gd name="connsiteY0" fmla="*/ 27246 h 54492"/>
                <a:gd name="connsiteX1" fmla="*/ 453770 w 453770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770" h="54492">
                  <a:moveTo>
                    <a:pt x="0" y="27246"/>
                  </a:moveTo>
                  <a:lnTo>
                    <a:pt x="453770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240" tIns="15902" rIns="228241" bIns="1590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500" kern="1200"/>
            </a:p>
          </p:txBody>
        </p:sp>
        <p:sp>
          <p:nvSpPr>
            <p:cNvPr id="19" name="Voľný tvar 53">
              <a:extLst>
                <a:ext uri="{FF2B5EF4-FFF2-40B4-BE49-F238E27FC236}">
                  <a16:creationId xmlns:a16="http://schemas.microsoft.com/office/drawing/2014/main" id="{DE5AB515-E05E-830E-DB03-B1F7373BF12A}"/>
                </a:ext>
              </a:extLst>
            </p:cNvPr>
            <p:cNvSpPr/>
            <p:nvPr/>
          </p:nvSpPr>
          <p:spPr>
            <a:xfrm>
              <a:off x="3818278" y="3417200"/>
              <a:ext cx="2074522" cy="307281"/>
            </a:xfrm>
            <a:custGeom>
              <a:avLst/>
              <a:gdLst>
                <a:gd name="connsiteX0" fmla="*/ 0 w 921171"/>
                <a:gd name="connsiteY0" fmla="*/ 46059 h 460585"/>
                <a:gd name="connsiteX1" fmla="*/ 46059 w 921171"/>
                <a:gd name="connsiteY1" fmla="*/ 0 h 460585"/>
                <a:gd name="connsiteX2" fmla="*/ 875113 w 921171"/>
                <a:gd name="connsiteY2" fmla="*/ 0 h 460585"/>
                <a:gd name="connsiteX3" fmla="*/ 921172 w 921171"/>
                <a:gd name="connsiteY3" fmla="*/ 46059 h 460585"/>
                <a:gd name="connsiteX4" fmla="*/ 921171 w 921171"/>
                <a:gd name="connsiteY4" fmla="*/ 414527 h 460585"/>
                <a:gd name="connsiteX5" fmla="*/ 875112 w 921171"/>
                <a:gd name="connsiteY5" fmla="*/ 460586 h 460585"/>
                <a:gd name="connsiteX6" fmla="*/ 46059 w 921171"/>
                <a:gd name="connsiteY6" fmla="*/ 460585 h 460585"/>
                <a:gd name="connsiteX7" fmla="*/ 0 w 921171"/>
                <a:gd name="connsiteY7" fmla="*/ 414526 h 460585"/>
                <a:gd name="connsiteX8" fmla="*/ 0 w 921171"/>
                <a:gd name="connsiteY8" fmla="*/ 46059 h 46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171" h="460585">
                  <a:moveTo>
                    <a:pt x="0" y="46059"/>
                  </a:moveTo>
                  <a:cubicBezTo>
                    <a:pt x="0" y="20621"/>
                    <a:pt x="20621" y="0"/>
                    <a:pt x="46059" y="0"/>
                  </a:cubicBezTo>
                  <a:lnTo>
                    <a:pt x="875113" y="0"/>
                  </a:lnTo>
                  <a:cubicBezTo>
                    <a:pt x="900551" y="0"/>
                    <a:pt x="921172" y="20621"/>
                    <a:pt x="921172" y="46059"/>
                  </a:cubicBezTo>
                  <a:cubicBezTo>
                    <a:pt x="921172" y="168882"/>
                    <a:pt x="921171" y="291704"/>
                    <a:pt x="921171" y="414527"/>
                  </a:cubicBezTo>
                  <a:cubicBezTo>
                    <a:pt x="921171" y="439965"/>
                    <a:pt x="900550" y="460586"/>
                    <a:pt x="875112" y="460586"/>
                  </a:cubicBezTo>
                  <a:lnTo>
                    <a:pt x="46059" y="460585"/>
                  </a:lnTo>
                  <a:cubicBezTo>
                    <a:pt x="20621" y="460585"/>
                    <a:pt x="0" y="439964"/>
                    <a:pt x="0" y="414526"/>
                  </a:cubicBezTo>
                  <a:lnTo>
                    <a:pt x="0" y="460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70" tIns="31270" rIns="31270" bIns="3127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 príkazovom riadku</a:t>
              </a:r>
            </a:p>
          </p:txBody>
        </p:sp>
        <p:sp>
          <p:nvSpPr>
            <p:cNvPr id="20" name="Voľný tvar 54">
              <a:extLst>
                <a:ext uri="{FF2B5EF4-FFF2-40B4-BE49-F238E27FC236}">
                  <a16:creationId xmlns:a16="http://schemas.microsoft.com/office/drawing/2014/main" id="{CCD5C4E0-3D5B-EF5A-8D69-80C37E245C7E}"/>
                </a:ext>
              </a:extLst>
            </p:cNvPr>
            <p:cNvSpPr/>
            <p:nvPr/>
          </p:nvSpPr>
          <p:spPr>
            <a:xfrm>
              <a:off x="3818278" y="3737793"/>
              <a:ext cx="3293722" cy="307281"/>
            </a:xfrm>
            <a:custGeom>
              <a:avLst/>
              <a:gdLst>
                <a:gd name="connsiteX0" fmla="*/ 0 w 921171"/>
                <a:gd name="connsiteY0" fmla="*/ 46059 h 460585"/>
                <a:gd name="connsiteX1" fmla="*/ 46059 w 921171"/>
                <a:gd name="connsiteY1" fmla="*/ 0 h 460585"/>
                <a:gd name="connsiteX2" fmla="*/ 875113 w 921171"/>
                <a:gd name="connsiteY2" fmla="*/ 0 h 460585"/>
                <a:gd name="connsiteX3" fmla="*/ 921172 w 921171"/>
                <a:gd name="connsiteY3" fmla="*/ 46059 h 460585"/>
                <a:gd name="connsiteX4" fmla="*/ 921171 w 921171"/>
                <a:gd name="connsiteY4" fmla="*/ 414527 h 460585"/>
                <a:gd name="connsiteX5" fmla="*/ 875112 w 921171"/>
                <a:gd name="connsiteY5" fmla="*/ 460586 h 460585"/>
                <a:gd name="connsiteX6" fmla="*/ 46059 w 921171"/>
                <a:gd name="connsiteY6" fmla="*/ 460585 h 460585"/>
                <a:gd name="connsiteX7" fmla="*/ 0 w 921171"/>
                <a:gd name="connsiteY7" fmla="*/ 414526 h 460585"/>
                <a:gd name="connsiteX8" fmla="*/ 0 w 921171"/>
                <a:gd name="connsiteY8" fmla="*/ 46059 h 46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171" h="460585">
                  <a:moveTo>
                    <a:pt x="0" y="46059"/>
                  </a:moveTo>
                  <a:cubicBezTo>
                    <a:pt x="0" y="20621"/>
                    <a:pt x="20621" y="0"/>
                    <a:pt x="46059" y="0"/>
                  </a:cubicBezTo>
                  <a:lnTo>
                    <a:pt x="875113" y="0"/>
                  </a:lnTo>
                  <a:cubicBezTo>
                    <a:pt x="900551" y="0"/>
                    <a:pt x="921172" y="20621"/>
                    <a:pt x="921172" y="46059"/>
                  </a:cubicBezTo>
                  <a:cubicBezTo>
                    <a:pt x="921172" y="168882"/>
                    <a:pt x="921171" y="291704"/>
                    <a:pt x="921171" y="414527"/>
                  </a:cubicBezTo>
                  <a:cubicBezTo>
                    <a:pt x="921171" y="439965"/>
                    <a:pt x="900550" y="460586"/>
                    <a:pt x="875112" y="460586"/>
                  </a:cubicBezTo>
                  <a:lnTo>
                    <a:pt x="46059" y="460585"/>
                  </a:lnTo>
                  <a:cubicBezTo>
                    <a:pt x="20621" y="460585"/>
                    <a:pt x="0" y="439964"/>
                    <a:pt x="0" y="414526"/>
                  </a:cubicBezTo>
                  <a:lnTo>
                    <a:pt x="0" y="4605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70" tIns="31270" rIns="31270" bIns="3127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prostredníctvom grafického rozhrania </a:t>
              </a:r>
            </a:p>
          </p:txBody>
        </p:sp>
      </p:grpSp>
      <p:sp>
        <p:nvSpPr>
          <p:cNvPr id="24" name="BlokTextu 23">
            <a:extLst>
              <a:ext uri="{FF2B5EF4-FFF2-40B4-BE49-F238E27FC236}">
                <a16:creationId xmlns:a16="http://schemas.microsoft.com/office/drawing/2014/main" id="{33673A87-AA67-75C5-3EF2-20979F216CDF}"/>
              </a:ext>
            </a:extLst>
          </p:cNvPr>
          <p:cNvSpPr txBox="1"/>
          <p:nvPr/>
        </p:nvSpPr>
        <p:spPr>
          <a:xfrm>
            <a:off x="7120466" y="4312400"/>
            <a:ext cx="3597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[Apple OS, MS Windows, X-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Window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</a:p>
        </p:txBody>
      </p:sp>
      <p:pic>
        <p:nvPicPr>
          <p:cNvPr id="25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AD4AF8D9-3E0B-8ED5-44C0-D600FD2F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1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ľný tvar 17">
            <a:extLst>
              <a:ext uri="{FF2B5EF4-FFF2-40B4-BE49-F238E27FC236}">
                <a16:creationId xmlns:a16="http://schemas.microsoft.com/office/drawing/2014/main" id="{8143D4F0-A5F9-1600-6AE8-0A21CAC350E4}"/>
              </a:ext>
            </a:extLst>
          </p:cNvPr>
          <p:cNvSpPr/>
          <p:nvPr/>
        </p:nvSpPr>
        <p:spPr>
          <a:xfrm>
            <a:off x="5277994" y="1205714"/>
            <a:ext cx="6281215" cy="259386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419608" rIns="419607" bIns="419608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5900" kern="1200" dirty="0"/>
          </a:p>
        </p:txBody>
      </p:sp>
      <p:pic>
        <p:nvPicPr>
          <p:cNvPr id="6148" name="Picture 4" descr="Počítačové školenie Linux/UNIX I. pre začiatočníkov - úvod do Linuxu a  základné nastaven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5" b="94942" l="7393" r="88716">
                        <a14:foregroundMark x1="50973" y1="6615" x2="55253" y2="6615"/>
                        <a14:foregroundMark x1="51751" y1="18288" x2="54864" y2="17510"/>
                        <a14:foregroundMark x1="55253" y1="21012" x2="56031" y2="24125"/>
                        <a14:foregroundMark x1="53307" y1="19066" x2="52918" y2="24514"/>
                        <a14:foregroundMark x1="57588" y1="21401" x2="57198" y2="25292"/>
                        <a14:foregroundMark x1="41634" y1="19844" x2="39689" y2="29183"/>
                        <a14:foregroundMark x1="45136" y1="18677" x2="44747" y2="24125"/>
                        <a14:foregroundMark x1="50973" y1="50195" x2="50973" y2="60700"/>
                        <a14:foregroundMark x1="40467" y1="60700" x2="62646" y2="48249"/>
                        <a14:foregroundMark x1="49805" y1="42802" x2="44747" y2="63813"/>
                        <a14:foregroundMark x1="44747" y1="63813" x2="45136" y2="64202"/>
                        <a14:foregroundMark x1="40467" y1="44358" x2="41245" y2="68872"/>
                        <a14:foregroundMark x1="41245" y1="68872" x2="61868" y2="75097"/>
                        <a14:foregroundMark x1="57588" y1="76265" x2="39689" y2="75486"/>
                        <a14:foregroundMark x1="39689" y1="75486" x2="32296" y2="66537"/>
                        <a14:foregroundMark x1="36576" y1="92607" x2="31518" y2="91051"/>
                        <a14:foregroundMark x1="68093" y1="91829" x2="68872" y2="94942"/>
                        <a14:foregroundMark x1="83658" y1="80545" x2="84436" y2="82879"/>
                        <a14:foregroundMark x1="86770" y1="82490" x2="88716" y2="82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18"/>
          <a:stretch/>
        </p:blipFill>
        <p:spPr bwMode="auto">
          <a:xfrm>
            <a:off x="10769652" y="1245264"/>
            <a:ext cx="737617" cy="7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D5304C5B-ADCC-0CF3-8FF4-40D5E5B10D34}"/>
              </a:ext>
            </a:extLst>
          </p:cNvPr>
          <p:cNvGrpSpPr/>
          <p:nvPr/>
        </p:nvGrpSpPr>
        <p:grpSpPr>
          <a:xfrm>
            <a:off x="945712" y="4124739"/>
            <a:ext cx="3931497" cy="2296236"/>
            <a:chOff x="945712" y="4124739"/>
            <a:chExt cx="3931497" cy="2296236"/>
          </a:xfrm>
        </p:grpSpPr>
        <p:sp>
          <p:nvSpPr>
            <p:cNvPr id="16" name="Voľný tvar 17">
              <a:extLst>
                <a:ext uri="{FF2B5EF4-FFF2-40B4-BE49-F238E27FC236}">
                  <a16:creationId xmlns:a16="http://schemas.microsoft.com/office/drawing/2014/main" id="{AC883DD7-021B-274C-2081-683AF066A95F}"/>
                </a:ext>
              </a:extLst>
            </p:cNvPr>
            <p:cNvSpPr/>
            <p:nvPr/>
          </p:nvSpPr>
          <p:spPr>
            <a:xfrm>
              <a:off x="945712" y="4124739"/>
              <a:ext cx="3931497" cy="2234681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419608" rIns="419607" bIns="419608" numCol="1" spcCol="1270" anchor="ctr" anchorCtr="0">
              <a:noAutofit/>
            </a:bodyPr>
            <a:lstStyle/>
            <a:p>
              <a:pPr lvl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5900" kern="1200" dirty="0"/>
            </a:p>
          </p:txBody>
        </p:sp>
        <p:sp>
          <p:nvSpPr>
            <p:cNvPr id="3" name="BlokTextu 2"/>
            <p:cNvSpPr txBox="1"/>
            <p:nvPr/>
          </p:nvSpPr>
          <p:spPr>
            <a:xfrm>
              <a:off x="1048657" y="4220373"/>
              <a:ext cx="3489885" cy="2200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macOS</a:t>
              </a:r>
              <a:endParaRPr lang="sk-SK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sk-SK" sz="1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sk-SK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operačný systém spoločnosti Apple určený pre počítače Mac </a:t>
              </a:r>
            </a:p>
            <a:p>
              <a:pPr marL="285750" indent="-2857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endParaRPr lang="sk-SK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sk-SK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prvýkrát komerčne sprístupnený v roku 2001</a:t>
              </a:r>
            </a:p>
            <a:p>
              <a:pPr marL="285750" indent="-2857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endParaRPr lang="sk-SK" sz="9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6150" name="Picture 6" descr="MacOS Mojave 10.14.2 latest version Free Download | Mac app store, Apple  os, Group facetim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563" y="4176489"/>
              <a:ext cx="616553" cy="616553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BlokTextu 3"/>
          <p:cNvSpPr txBox="1"/>
          <p:nvPr/>
        </p:nvSpPr>
        <p:spPr>
          <a:xfrm>
            <a:off x="5442888" y="4484765"/>
            <a:ext cx="600079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voľné: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Debian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Gentoo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Slackware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Ubuntu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Kubuntu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Xubuntu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</a:p>
          <a:p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Linux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Mint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Arch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Linux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05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projekt komunity:</a:t>
            </a:r>
            <a:r>
              <a:rPr lang="sk-SK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Fedora,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OpenSUSE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CentOS</a:t>
            </a:r>
            <a:endParaRPr lang="sk-SK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050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komerčné:</a:t>
            </a:r>
            <a:r>
              <a: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Red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Hat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SLED,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Xandros</a:t>
            </a:r>
            <a:endParaRPr lang="sk-SK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11138461" y="6134363"/>
            <a:ext cx="1398003" cy="1001406"/>
            <a:chOff x="11138461" y="6134363"/>
            <a:chExt cx="1398003" cy="1001406"/>
          </a:xfrm>
        </p:grpSpPr>
        <p:sp>
          <p:nvSpPr>
            <p:cNvPr id="19" name="Ovál 18"/>
            <p:cNvSpPr/>
            <p:nvPr/>
          </p:nvSpPr>
          <p:spPr>
            <a:xfrm rot="10800000">
              <a:off x="11138461" y="6305315"/>
              <a:ext cx="830454" cy="83045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0" name="Voľný tvar 19"/>
            <p:cNvSpPr/>
            <p:nvPr/>
          </p:nvSpPr>
          <p:spPr>
            <a:xfrm>
              <a:off x="11559209" y="6134363"/>
              <a:ext cx="977255" cy="977255"/>
            </a:xfrm>
            <a:custGeom>
              <a:avLst/>
              <a:gdLst>
                <a:gd name="connsiteX0" fmla="*/ 0 w 977255"/>
                <a:gd name="connsiteY0" fmla="*/ 488628 h 977255"/>
                <a:gd name="connsiteX1" fmla="*/ 488628 w 977255"/>
                <a:gd name="connsiteY1" fmla="*/ 0 h 977255"/>
                <a:gd name="connsiteX2" fmla="*/ 977256 w 977255"/>
                <a:gd name="connsiteY2" fmla="*/ 488628 h 977255"/>
                <a:gd name="connsiteX3" fmla="*/ 488628 w 977255"/>
                <a:gd name="connsiteY3" fmla="*/ 977256 h 977255"/>
                <a:gd name="connsiteX4" fmla="*/ 0 w 977255"/>
                <a:gd name="connsiteY4" fmla="*/ 488628 h 9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255" h="977255">
                  <a:moveTo>
                    <a:pt x="0" y="488628"/>
                  </a:moveTo>
                  <a:cubicBezTo>
                    <a:pt x="0" y="218766"/>
                    <a:pt x="218766" y="0"/>
                    <a:pt x="488628" y="0"/>
                  </a:cubicBezTo>
                  <a:cubicBezTo>
                    <a:pt x="758490" y="0"/>
                    <a:pt x="977256" y="218766"/>
                    <a:pt x="977256" y="488628"/>
                  </a:cubicBezTo>
                  <a:cubicBezTo>
                    <a:pt x="977256" y="758490"/>
                    <a:pt x="758490" y="977256"/>
                    <a:pt x="488628" y="977256"/>
                  </a:cubicBezTo>
                  <a:cubicBezTo>
                    <a:pt x="218766" y="977256"/>
                    <a:pt x="0" y="758490"/>
                    <a:pt x="0" y="4886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16" tIns="143116" rIns="143116" bIns="1431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1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9B89B0D7-1BF7-92F0-EFE5-6DF3F506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5D6CDF05-D4FA-9226-2428-76B9C388CA78}"/>
              </a:ext>
            </a:extLst>
          </p:cNvPr>
          <p:cNvSpPr txBox="1"/>
          <p:nvPr/>
        </p:nvSpPr>
        <p:spPr>
          <a:xfrm>
            <a:off x="869575" y="79000"/>
            <a:ext cx="7573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Operačné systémy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987E2A32-EA19-205E-36BD-6B6C560B6D7F}"/>
              </a:ext>
            </a:extLst>
          </p:cNvPr>
          <p:cNvSpPr/>
          <p:nvPr/>
        </p:nvSpPr>
        <p:spPr>
          <a:xfrm>
            <a:off x="2" y="891485"/>
            <a:ext cx="12191998" cy="182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1092A08-45F8-BB9D-6A1F-96DB3A732249}"/>
              </a:ext>
            </a:extLst>
          </p:cNvPr>
          <p:cNvGrpSpPr/>
          <p:nvPr/>
        </p:nvGrpSpPr>
        <p:grpSpPr>
          <a:xfrm>
            <a:off x="945712" y="1217768"/>
            <a:ext cx="3931497" cy="2581814"/>
            <a:chOff x="945712" y="1217768"/>
            <a:chExt cx="3931497" cy="2581814"/>
          </a:xfrm>
        </p:grpSpPr>
        <p:sp>
          <p:nvSpPr>
            <p:cNvPr id="13" name="Voľný tvar 17">
              <a:extLst>
                <a:ext uri="{FF2B5EF4-FFF2-40B4-BE49-F238E27FC236}">
                  <a16:creationId xmlns:a16="http://schemas.microsoft.com/office/drawing/2014/main" id="{50639ED5-F397-66EF-A714-8CB535E3C9E1}"/>
                </a:ext>
              </a:extLst>
            </p:cNvPr>
            <p:cNvSpPr/>
            <p:nvPr/>
          </p:nvSpPr>
          <p:spPr>
            <a:xfrm>
              <a:off x="945712" y="1217768"/>
              <a:ext cx="3931497" cy="2581814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419608" rIns="419607" bIns="419608" numCol="1" spcCol="1270" anchor="ctr" anchorCtr="0">
              <a:noAutofit/>
            </a:bodyPr>
            <a:lstStyle/>
            <a:p>
              <a:pPr lvl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5900" kern="1200" dirty="0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997739" y="1313436"/>
              <a:ext cx="354080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Microsoft Windows</a:t>
              </a:r>
            </a:p>
            <a:p>
              <a:endParaRPr lang="sk-SK" sz="1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sk-SK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séria komerčných operačných systémov pre osobné počítače. </a:t>
              </a:r>
            </a:p>
            <a:p>
              <a:pPr marL="171450" indent="-1714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endParaRPr lang="sk-SK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sk-SK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prvýkrát uvedená spoločnosťou Microsoft v roku 1985</a:t>
              </a:r>
            </a:p>
            <a:p>
              <a:pPr marL="171450" indent="-1714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endParaRPr lang="sk-SK" sz="1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marL="285750" indent="-285750">
                <a:buClr>
                  <a:schemeClr val="accent5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q"/>
              </a:pPr>
              <a:r>
                <a:rPr lang="sk-SK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64-bitové operačné systémy</a:t>
              </a:r>
              <a:endParaRPr lang="sk-SK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1266" name="Picture 2" descr="Windows icon png images | PNGWing">
              <a:extLst>
                <a:ext uri="{FF2B5EF4-FFF2-40B4-BE49-F238E27FC236}">
                  <a16:creationId xmlns:a16="http://schemas.microsoft.com/office/drawing/2014/main" id="{9993DF23-D94A-D966-9127-DA3F77AD6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03" b="92130" l="6087" r="94783">
                          <a14:foregroundMark x1="55978" y1="92130" x2="59348" y2="92245"/>
                          <a14:foregroundMark x1="66196" y1="47569" x2="77500" y2="45255"/>
                          <a14:foregroundMark x1="59565" y1="34375" x2="59348" y2="45255"/>
                          <a14:foregroundMark x1="65978" y1="55324" x2="77609" y2="55556"/>
                          <a14:foregroundMark x1="77609" y1="55556" x2="85870" y2="51968"/>
                          <a14:foregroundMark x1="92717" y1="34375" x2="94891" y2="20139"/>
                          <a14:foregroundMark x1="51522" y1="59259" x2="51957" y2="68866"/>
                          <a14:foregroundMark x1="51957" y1="68866" x2="66957" y2="79745"/>
                          <a14:foregroundMark x1="66957" y1="79745" x2="60761" y2="68634"/>
                          <a14:foregroundMark x1="60761" y1="68634" x2="53696" y2="69676"/>
                          <a14:foregroundMark x1="22935" y1="59491" x2="33478" y2="63310"/>
                          <a14:foregroundMark x1="33478" y1="63310" x2="20000" y2="55787"/>
                          <a14:foregroundMark x1="20000" y1="55787" x2="17500" y2="57870"/>
                          <a14:foregroundMark x1="34457" y1="55093" x2="40217" y2="62500"/>
                          <a14:foregroundMark x1="40217" y1="62500" x2="40435" y2="65046"/>
                          <a14:foregroundMark x1="33043" y1="17593" x2="41848" y2="23611"/>
                          <a14:foregroundMark x1="43261" y1="13773" x2="28261" y2="16088"/>
                          <a14:foregroundMark x1="28261" y1="16088" x2="25109" y2="26389"/>
                          <a14:foregroundMark x1="25109" y1="26389" x2="43043" y2="23843"/>
                          <a14:foregroundMark x1="43043" y1="23843" x2="38587" y2="13426"/>
                          <a14:foregroundMark x1="38587" y1="13426" x2="34022" y2="13310"/>
                          <a14:foregroundMark x1="46522" y1="17014" x2="50109" y2="24537"/>
                          <a14:foregroundMark x1="50109" y1="24537" x2="48152" y2="17245"/>
                          <a14:foregroundMark x1="48152" y1="17245" x2="46739" y2="17014"/>
                          <a14:foregroundMark x1="21087" y1="59838" x2="17065" y2="65856"/>
                          <a14:foregroundMark x1="17065" y1="65856" x2="23478" y2="72685"/>
                          <a14:foregroundMark x1="23478" y1="72685" x2="23152" y2="64931"/>
                          <a14:foregroundMark x1="7065" y1="77894" x2="6087" y2="79745"/>
                          <a14:foregroundMark x1="42500" y1="6019" x2="40109" y2="5903"/>
                          <a14:foregroundMark x1="66739" y1="59606" x2="68696" y2="59606"/>
                          <a14:foregroundMark x1="73043" y1="91435" x2="68478" y2="91898"/>
                          <a14:foregroundMark x1="22609" y1="41435" x2="23152" y2="40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133" y="1248554"/>
              <a:ext cx="672983" cy="63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BlokTextu 9">
            <a:extLst>
              <a:ext uri="{FF2B5EF4-FFF2-40B4-BE49-F238E27FC236}">
                <a16:creationId xmlns:a16="http://schemas.microsoft.com/office/drawing/2014/main" id="{BA2E6EF8-DCAC-D899-473B-9E24AB90BE0C}"/>
              </a:ext>
            </a:extLst>
          </p:cNvPr>
          <p:cNvSpPr txBox="1"/>
          <p:nvPr/>
        </p:nvSpPr>
        <p:spPr>
          <a:xfrm>
            <a:off x="5343305" y="1273653"/>
            <a:ext cx="619996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LINUX</a:t>
            </a:r>
          </a:p>
          <a:p>
            <a:endParaRPr lang="sk-SK" sz="12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Patrí medzi najznámejšie a najúspešnejšie príklady </a:t>
            </a:r>
          </a:p>
          <a:p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slobodného softvéru a vývojového modelu </a:t>
            </a:r>
            <a:r>
              <a:rPr lang="sk-SK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source</a:t>
            </a: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spočiatku používaný a vyvíjaný jednotlivcami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endParaRPr lang="sk-SK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v súčasnosti jeho vývoj prebieha pod záštitou Linux </a:t>
            </a:r>
            <a:r>
              <a:rPr lang="sk-SK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Foundation</a:t>
            </a: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 úzkej spolupráci s viac ako 1200 spoločnosťami (napr. HP, Samsung, Oracle, Microsoft či Google)</a:t>
            </a:r>
          </a:p>
        </p:txBody>
      </p:sp>
    </p:spTree>
    <p:extLst>
      <p:ext uri="{BB962C8B-B14F-4D97-AF65-F5344CB8AC3E}">
        <p14:creationId xmlns:p14="http://schemas.microsoft.com/office/powerpoint/2010/main" val="144653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ľný tvar 17">
            <a:extLst>
              <a:ext uri="{FF2B5EF4-FFF2-40B4-BE49-F238E27FC236}">
                <a16:creationId xmlns:a16="http://schemas.microsoft.com/office/drawing/2014/main" id="{5B51E8B5-1F88-17A0-668F-2F5126D3DC82}"/>
              </a:ext>
            </a:extLst>
          </p:cNvPr>
          <p:cNvSpPr/>
          <p:nvPr/>
        </p:nvSpPr>
        <p:spPr>
          <a:xfrm>
            <a:off x="5359006" y="1217768"/>
            <a:ext cx="6446307" cy="5423916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419608" rIns="419607" bIns="419608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5900" kern="1200" dirty="0"/>
          </a:p>
        </p:txBody>
      </p:sp>
      <p:sp>
        <p:nvSpPr>
          <p:cNvPr id="2" name="Voľný tvar 17">
            <a:extLst>
              <a:ext uri="{FF2B5EF4-FFF2-40B4-BE49-F238E27FC236}">
                <a16:creationId xmlns:a16="http://schemas.microsoft.com/office/drawing/2014/main" id="{47D67A74-EEF9-F438-FB16-6B9F4D903266}"/>
              </a:ext>
            </a:extLst>
          </p:cNvPr>
          <p:cNvSpPr/>
          <p:nvPr/>
        </p:nvSpPr>
        <p:spPr>
          <a:xfrm>
            <a:off x="834774" y="1217768"/>
            <a:ext cx="4042435" cy="5423916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419608" rIns="419607" bIns="419608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5900" kern="1200" dirty="0"/>
          </a:p>
        </p:txBody>
      </p:sp>
      <p:sp>
        <p:nvSpPr>
          <p:cNvPr id="6" name="BlokTextu 5"/>
          <p:cNvSpPr txBox="1"/>
          <p:nvPr/>
        </p:nvSpPr>
        <p:spPr>
          <a:xfrm>
            <a:off x="697278" y="32858"/>
            <a:ext cx="6085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Používané</a:t>
            </a:r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903973" y="2194313"/>
            <a:ext cx="404243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softvér na báze geografického informačného systému (GIS)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sk-SK" sz="600" b="1" dirty="0">
              <a:latin typeface="Segoe UI Light" panose="020B0502040204020203" pitchFamily="34" charset="0"/>
              <a:cs typeface="Segoe UI Light" panose="020B0502040204020203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source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geografický informačný  systém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sk-SK" sz="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QGIS podporuje Windows ,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macOS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a Linux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sk-SK" sz="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prezeranie, úpravu, tlač a analýzu geopriestorových údajov v rôznych formátoch údajov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sk-SK" sz="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QGIS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komunita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sk-SK" sz="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Rozširovanie funkcií prostredníctvom </a:t>
            </a:r>
            <a:r>
              <a:rPr lang="sk-SK" sz="16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pluginov</a:t>
            </a:r>
            <a:endParaRPr lang="sk-SK" sz="1600" b="1" dirty="0">
              <a:solidFill>
                <a:srgbClr val="326D2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Obrázok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68" b="86611" l="11514" r="86780">
                        <a14:foregroundMark x1="21535" y1="66109" x2="21535" y2="66109"/>
                        <a14:foregroundMark x1="30277" y1="64435" x2="30277" y2="64435"/>
                        <a14:foregroundMark x1="23028" y1="49372" x2="23028" y2="49372"/>
                        <a14:foregroundMark x1="11514" y1="49791" x2="11514" y2="49791"/>
                        <a14:foregroundMark x1="65672" y1="56904" x2="65672" y2="56904"/>
                        <a14:foregroundMark x1="86780" y1="54393" x2="86780" y2="54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6677" r="6375" b="5122"/>
          <a:stretch/>
        </p:blipFill>
        <p:spPr>
          <a:xfrm>
            <a:off x="903973" y="1334953"/>
            <a:ext cx="1900451" cy="859360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2" y="847256"/>
            <a:ext cx="12191998" cy="1731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2C638D6-DC7D-E1E5-2DF8-9D474310C0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467" r="18789" b="-1"/>
          <a:stretch>
            <a:fillRect/>
          </a:stretch>
        </p:blipFill>
        <p:spPr>
          <a:xfrm>
            <a:off x="8154440" y="1181957"/>
            <a:ext cx="841571" cy="110912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428205" y="2310264"/>
            <a:ext cx="59290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Geographic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Resources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Analysis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Support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System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open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source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GIS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Určený na spracovanie a manažment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geopriestorových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dát, tvorbu grafických a kartografických výstupov, priestorové modelovanie a vizualizáciu dát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BEF51F2-C540-FA22-A278-9DE74095DBEA}"/>
              </a:ext>
            </a:extLst>
          </p:cNvPr>
          <p:cNvSpPr txBox="1"/>
          <p:nvPr/>
        </p:nvSpPr>
        <p:spPr>
          <a:xfrm>
            <a:off x="5428205" y="1379296"/>
            <a:ext cx="2971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GRASS GIS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5428204" y="4122031"/>
            <a:ext cx="629404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Pôvodne vyvíjaný v Spojených štátoch pre vojenské účely od r. 1982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Koncom 80. r. bol celý softvér poskytnutí verejnosti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V 90. rokoch sa na vývoji  spolupodieľali aj slovenskí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geovedne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orientovaní odborníci - Helena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Mitašová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Jaroslav Hofierka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Marcel Šúri, Marián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Zlocha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Tomáš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Paudits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</a:t>
            </a:r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(moduly: </a:t>
            </a:r>
            <a:r>
              <a:rPr lang="sk-SK" sz="16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r.sun</a:t>
            </a:r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v.surf.rst</a:t>
            </a:r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r.flow</a:t>
            </a:r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r.horizon</a:t>
            </a:r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nviz</a:t>
            </a:r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sk-SK" sz="1600" i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v.vol.rst</a:t>
            </a:r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,   </a:t>
            </a:r>
          </a:p>
          <a:p>
            <a:r>
              <a:rPr lang="sk-SK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r3.mask)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sk-SK" dirty="0">
              <a:solidFill>
                <a:srgbClr val="0C0C0C"/>
              </a:solidFill>
            </a:endParaRPr>
          </a:p>
        </p:txBody>
      </p:sp>
      <p:pic>
        <p:nvPicPr>
          <p:cNvPr id="18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B4EFC3C3-0C5D-EDA7-B8FB-B7CB145A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rcGIS logo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0" y="4845688"/>
            <a:ext cx="1295676" cy="12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DC5420AF-EC4A-8040-DB02-92D87F0071FC}"/>
              </a:ext>
            </a:extLst>
          </p:cNvPr>
          <p:cNvSpPr/>
          <p:nvPr/>
        </p:nvSpPr>
        <p:spPr>
          <a:xfrm>
            <a:off x="2" y="847256"/>
            <a:ext cx="12191998" cy="1731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8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FEAD2406-D426-5BF3-8E2E-9F3646BF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A761252B-029B-B4AF-4F73-2E501FF7DC3C}"/>
              </a:ext>
            </a:extLst>
          </p:cNvPr>
          <p:cNvSpPr txBox="1"/>
          <p:nvPr/>
        </p:nvSpPr>
        <p:spPr>
          <a:xfrm>
            <a:off x="697278" y="32858"/>
            <a:ext cx="6085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Používané</a:t>
            </a:r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programy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586C993-29F3-D727-DD6E-5DEC9EF39852}"/>
              </a:ext>
            </a:extLst>
          </p:cNvPr>
          <p:cNvSpPr txBox="1"/>
          <p:nvPr/>
        </p:nvSpPr>
        <p:spPr>
          <a:xfrm>
            <a:off x="736125" y="1805117"/>
            <a:ext cx="809926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moderný GIS softvér od firmy </a:t>
            </a:r>
            <a:r>
              <a:rPr lang="sk-SK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Esri</a:t>
            </a:r>
            <a:endParaRPr lang="sk-SK"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komerčný GIS softvér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slúži na spracovanie, analýzu a vizualizáciu priestorových dát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podporuje 2D aj 3D zobrazenie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umožňuje tvorbu máp, priestorových analýz, modelovanie a publikovanie dát online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pracuje s rôznymi dátovými formátmi (rastrové, vektorové, databázy)</a:t>
            </a:r>
          </a:p>
          <a:p>
            <a:pPr marL="285750" indent="-28575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súčasť väčšieho ekosystému </a:t>
            </a:r>
            <a:r>
              <a:rPr lang="sk-SK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(prepojenie s </a:t>
            </a:r>
            <a:r>
              <a:rPr lang="sk-SK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Online, Enterprise)</a:t>
            </a:r>
          </a:p>
          <a:p>
            <a:endParaRPr lang="sk-SK" dirty="0"/>
          </a:p>
        </p:txBody>
      </p:sp>
      <p:pic>
        <p:nvPicPr>
          <p:cNvPr id="13318" name="Picture 6" descr="ArcGIS Pro">
            <a:extLst>
              <a:ext uri="{FF2B5EF4-FFF2-40B4-BE49-F238E27FC236}">
                <a16:creationId xmlns:a16="http://schemas.microsoft.com/office/drawing/2014/main" id="{378F1E2B-E9BA-D634-F930-6752154FE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b="17803"/>
          <a:stretch>
            <a:fillRect/>
          </a:stretch>
        </p:blipFill>
        <p:spPr bwMode="auto">
          <a:xfrm>
            <a:off x="831660" y="1118320"/>
            <a:ext cx="2546445" cy="6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743C3D73-DB52-D46B-422B-34171E017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443" y="4926465"/>
            <a:ext cx="1195352" cy="1195352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20B70773-4249-3F59-AC0F-7541C2A9A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527" y="4916488"/>
            <a:ext cx="1286227" cy="1195352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8FD04585-A8A3-7B2B-C0BF-06A9C1481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541" y="4914341"/>
            <a:ext cx="1461436" cy="11900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EB533A8C-F4BE-4A28-6060-3CD837C88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8425" y="4916488"/>
            <a:ext cx="1205815" cy="11953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5" name="Obdĺžnik 24">
            <a:extLst>
              <a:ext uri="{FF2B5EF4-FFF2-40B4-BE49-F238E27FC236}">
                <a16:creationId xmlns:a16="http://schemas.microsoft.com/office/drawing/2014/main" id="{5B27E0A2-A2A4-3873-2CC5-22E5A8523BBA}"/>
              </a:ext>
            </a:extLst>
          </p:cNvPr>
          <p:cNvSpPr/>
          <p:nvPr/>
        </p:nvSpPr>
        <p:spPr>
          <a:xfrm>
            <a:off x="831660" y="4371154"/>
            <a:ext cx="11328495" cy="1731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5573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kTextu 12"/>
          <p:cNvSpPr txBox="1"/>
          <p:nvPr/>
        </p:nvSpPr>
        <p:spPr>
          <a:xfrm>
            <a:off x="853692" y="76451"/>
            <a:ext cx="4050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Typy súborov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2" y="847256"/>
            <a:ext cx="12191998" cy="215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109" name="Skupina 108"/>
          <p:cNvGrpSpPr/>
          <p:nvPr/>
        </p:nvGrpSpPr>
        <p:grpSpPr>
          <a:xfrm>
            <a:off x="1735818" y="1293789"/>
            <a:ext cx="1861242" cy="2429735"/>
            <a:chOff x="155329" y="1274211"/>
            <a:chExt cx="1861242" cy="2429735"/>
          </a:xfrm>
        </p:grpSpPr>
        <p:grpSp>
          <p:nvGrpSpPr>
            <p:cNvPr id="94" name="Skupina 93"/>
            <p:cNvGrpSpPr/>
            <p:nvPr/>
          </p:nvGrpSpPr>
          <p:grpSpPr>
            <a:xfrm>
              <a:off x="155329" y="1274211"/>
              <a:ext cx="1861242" cy="2429735"/>
              <a:chOff x="155329" y="1274211"/>
              <a:chExt cx="1861242" cy="2429735"/>
            </a:xfrm>
          </p:grpSpPr>
          <p:grpSp>
            <p:nvGrpSpPr>
              <p:cNvPr id="76" name="Skupina 75"/>
              <p:cNvGrpSpPr/>
              <p:nvPr/>
            </p:nvGrpSpPr>
            <p:grpSpPr>
              <a:xfrm>
                <a:off x="155329" y="1274211"/>
                <a:ext cx="1861242" cy="2429735"/>
                <a:chOff x="5122788" y="436376"/>
                <a:chExt cx="2372729" cy="2429735"/>
              </a:xfrm>
            </p:grpSpPr>
            <p:grpSp>
              <p:nvGrpSpPr>
                <p:cNvPr id="75" name="Skupina 74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65" name="Obdĺžnik s dvoma protiľahlými zaoblenými rohmi 64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66" name="Voľný tvar 65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60" name="BlokTextu 59"/>
                <p:cNvSpPr txBox="1"/>
                <p:nvPr/>
              </p:nvSpPr>
              <p:spPr>
                <a:xfrm>
                  <a:off x="5580151" y="580982"/>
                  <a:ext cx="14579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TEXTOVÉ</a:t>
                  </a:r>
                </a:p>
              </p:txBody>
            </p:sp>
          </p:grpSp>
          <p:sp>
            <p:nvSpPr>
              <p:cNvPr id="92" name="Obdĺžnik s dvoma protiľahlými zaoblenými rohmi 91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56" name="Voľný tvar 55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doc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docx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pdf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rtf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txt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10" name="Skupina 109"/>
          <p:cNvGrpSpPr/>
          <p:nvPr/>
        </p:nvGrpSpPr>
        <p:grpSpPr>
          <a:xfrm>
            <a:off x="3896504" y="1290472"/>
            <a:ext cx="1861242" cy="2429735"/>
            <a:chOff x="155329" y="1274211"/>
            <a:chExt cx="1861242" cy="2429735"/>
          </a:xfrm>
        </p:grpSpPr>
        <p:grpSp>
          <p:nvGrpSpPr>
            <p:cNvPr id="111" name="Skupina 110"/>
            <p:cNvGrpSpPr/>
            <p:nvPr/>
          </p:nvGrpSpPr>
          <p:grpSpPr>
            <a:xfrm>
              <a:off x="155329" y="1274211"/>
              <a:ext cx="1861242" cy="2429735"/>
              <a:chOff x="155329" y="1274211"/>
              <a:chExt cx="1861242" cy="2429735"/>
            </a:xfrm>
          </p:grpSpPr>
          <p:grpSp>
            <p:nvGrpSpPr>
              <p:cNvPr id="113" name="Skupina 112"/>
              <p:cNvGrpSpPr/>
              <p:nvPr/>
            </p:nvGrpSpPr>
            <p:grpSpPr>
              <a:xfrm>
                <a:off x="155329" y="1274211"/>
                <a:ext cx="1861242" cy="2429735"/>
                <a:chOff x="5122788" y="436376"/>
                <a:chExt cx="2372729" cy="2429735"/>
              </a:xfrm>
            </p:grpSpPr>
            <p:grpSp>
              <p:nvGrpSpPr>
                <p:cNvPr id="115" name="Skupina 114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117" name="Obdĺžnik s dvoma protiľahlými zaoblenými rohmi 116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118" name="Voľný tvar 117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116" name="BlokTextu 115"/>
                <p:cNvSpPr txBox="1"/>
                <p:nvPr/>
              </p:nvSpPr>
              <p:spPr>
                <a:xfrm>
                  <a:off x="5395614" y="580982"/>
                  <a:ext cx="18270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OBRÁZKOVÉ</a:t>
                  </a:r>
                </a:p>
              </p:txBody>
            </p:sp>
          </p:grpSp>
          <p:sp>
            <p:nvSpPr>
              <p:cNvPr id="114" name="Obdĺžnik s dvoma protiľahlými zaoblenými rohmi 113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12" name="Voľný tvar 111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gif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jpeg</a:t>
              </a: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jpg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png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sk-SK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tiff</a:t>
              </a:r>
              <a:endParaRPr lang="sk-SK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19" name="Skupina 118"/>
          <p:cNvGrpSpPr/>
          <p:nvPr/>
        </p:nvGrpSpPr>
        <p:grpSpPr>
          <a:xfrm>
            <a:off x="6133263" y="1290471"/>
            <a:ext cx="1861242" cy="2429735"/>
            <a:chOff x="155329" y="1274211"/>
            <a:chExt cx="1861242" cy="2429735"/>
          </a:xfrm>
        </p:grpSpPr>
        <p:grpSp>
          <p:nvGrpSpPr>
            <p:cNvPr id="120" name="Skupina 119"/>
            <p:cNvGrpSpPr/>
            <p:nvPr/>
          </p:nvGrpSpPr>
          <p:grpSpPr>
            <a:xfrm>
              <a:off x="155329" y="1274211"/>
              <a:ext cx="1861242" cy="2429735"/>
              <a:chOff x="155329" y="1274211"/>
              <a:chExt cx="1861242" cy="2429735"/>
            </a:xfrm>
          </p:grpSpPr>
          <p:grpSp>
            <p:nvGrpSpPr>
              <p:cNvPr id="122" name="Skupina 121"/>
              <p:cNvGrpSpPr/>
              <p:nvPr/>
            </p:nvGrpSpPr>
            <p:grpSpPr>
              <a:xfrm>
                <a:off x="155329" y="1274211"/>
                <a:ext cx="1861242" cy="2429735"/>
                <a:chOff x="5122788" y="436376"/>
                <a:chExt cx="2372729" cy="2429735"/>
              </a:xfrm>
            </p:grpSpPr>
            <p:grpSp>
              <p:nvGrpSpPr>
                <p:cNvPr id="124" name="Skupina 123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126" name="Obdĺžnik s dvoma protiľahlými zaoblenými rohmi 125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127" name="Voľný tvar 126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125" name="BlokTextu 124"/>
                <p:cNvSpPr txBox="1"/>
                <p:nvPr/>
              </p:nvSpPr>
              <p:spPr>
                <a:xfrm>
                  <a:off x="5527541" y="574410"/>
                  <a:ext cx="15632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ZVUKOVÉ</a:t>
                  </a:r>
                </a:p>
              </p:txBody>
            </p:sp>
          </p:grpSp>
          <p:sp>
            <p:nvSpPr>
              <p:cNvPr id="123" name="Obdĺžnik s dvoma protiľahlými zaoblenými rohmi 122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21" name="Voľný tvar 120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.aac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.m4a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.mp3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.oog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.wav</a:t>
              </a:r>
            </a:p>
          </p:txBody>
        </p:sp>
      </p:grpSp>
      <p:grpSp>
        <p:nvGrpSpPr>
          <p:cNvPr id="128" name="Skupina 127"/>
          <p:cNvGrpSpPr/>
          <p:nvPr/>
        </p:nvGrpSpPr>
        <p:grpSpPr>
          <a:xfrm>
            <a:off x="8420561" y="1290470"/>
            <a:ext cx="1861242" cy="2429735"/>
            <a:chOff x="155328" y="1274211"/>
            <a:chExt cx="1861242" cy="2429735"/>
          </a:xfrm>
        </p:grpSpPr>
        <p:grpSp>
          <p:nvGrpSpPr>
            <p:cNvPr id="129" name="Skupina 128"/>
            <p:cNvGrpSpPr/>
            <p:nvPr/>
          </p:nvGrpSpPr>
          <p:grpSpPr>
            <a:xfrm>
              <a:off x="155328" y="1274211"/>
              <a:ext cx="1861242" cy="2429735"/>
              <a:chOff x="155328" y="1274211"/>
              <a:chExt cx="1861242" cy="2429735"/>
            </a:xfrm>
          </p:grpSpPr>
          <p:grpSp>
            <p:nvGrpSpPr>
              <p:cNvPr id="131" name="Skupina 130"/>
              <p:cNvGrpSpPr/>
              <p:nvPr/>
            </p:nvGrpSpPr>
            <p:grpSpPr>
              <a:xfrm>
                <a:off x="155328" y="1274211"/>
                <a:ext cx="1861242" cy="2429735"/>
                <a:chOff x="5122788" y="436376"/>
                <a:chExt cx="2372729" cy="2429735"/>
              </a:xfrm>
            </p:grpSpPr>
            <p:grpSp>
              <p:nvGrpSpPr>
                <p:cNvPr id="133" name="Skupina 132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135" name="Obdĺžnik s dvoma protiľahlými zaoblenými rohmi 134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136" name="Voľný tvar 135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134" name="BlokTextu 133"/>
                <p:cNvSpPr txBox="1"/>
                <p:nvPr/>
              </p:nvSpPr>
              <p:spPr>
                <a:xfrm>
                  <a:off x="5211079" y="574411"/>
                  <a:ext cx="219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VIDEO SÚBORY</a:t>
                  </a:r>
                </a:p>
              </p:txBody>
            </p:sp>
          </p:grpSp>
          <p:sp>
            <p:nvSpPr>
              <p:cNvPr id="132" name="Obdĺžnik s dvoma protiľahlými zaoblenými rohmi 131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30" name="Voľný tvar 129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.amv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.avi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.flv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.mp4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.mov</a:t>
              </a:r>
            </a:p>
          </p:txBody>
        </p:sp>
      </p:grpSp>
      <p:grpSp>
        <p:nvGrpSpPr>
          <p:cNvPr id="137" name="Skupina 136"/>
          <p:cNvGrpSpPr/>
          <p:nvPr/>
        </p:nvGrpSpPr>
        <p:grpSpPr>
          <a:xfrm>
            <a:off x="1735817" y="3902755"/>
            <a:ext cx="1861242" cy="2429735"/>
            <a:chOff x="155328" y="1274211"/>
            <a:chExt cx="1861242" cy="2429735"/>
          </a:xfrm>
        </p:grpSpPr>
        <p:grpSp>
          <p:nvGrpSpPr>
            <p:cNvPr id="138" name="Skupina 137"/>
            <p:cNvGrpSpPr/>
            <p:nvPr/>
          </p:nvGrpSpPr>
          <p:grpSpPr>
            <a:xfrm>
              <a:off x="155328" y="1274211"/>
              <a:ext cx="1861242" cy="2429735"/>
              <a:chOff x="155328" y="1274211"/>
              <a:chExt cx="1861242" cy="2429735"/>
            </a:xfrm>
          </p:grpSpPr>
          <p:grpSp>
            <p:nvGrpSpPr>
              <p:cNvPr id="140" name="Skupina 139"/>
              <p:cNvGrpSpPr/>
              <p:nvPr/>
            </p:nvGrpSpPr>
            <p:grpSpPr>
              <a:xfrm>
                <a:off x="155328" y="1274211"/>
                <a:ext cx="1861242" cy="2429735"/>
                <a:chOff x="5122788" y="436376"/>
                <a:chExt cx="2372729" cy="2429735"/>
              </a:xfrm>
            </p:grpSpPr>
            <p:grpSp>
              <p:nvGrpSpPr>
                <p:cNvPr id="142" name="Skupina 141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144" name="Obdĺžnik s dvoma protiľahlými zaoblenými rohmi 143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145" name="Voľný tvar 144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143" name="BlokTextu 142"/>
                <p:cNvSpPr txBox="1"/>
                <p:nvPr/>
              </p:nvSpPr>
              <p:spPr>
                <a:xfrm>
                  <a:off x="5281549" y="580441"/>
                  <a:ext cx="20552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PREZENTAČNÉ</a:t>
                  </a:r>
                </a:p>
              </p:txBody>
            </p:sp>
          </p:grpSp>
          <p:sp>
            <p:nvSpPr>
              <p:cNvPr id="141" name="Obdĺžnik s dvoma protiľahlými zaoblenými rohmi 140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39" name="Voľný tvar 138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.key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en-US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odp</a:t>
              </a:r>
              <a:endParaRPr lang="en-US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en-US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pps</a:t>
              </a:r>
              <a:endParaRPr lang="en-US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en-US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ppt</a:t>
              </a:r>
              <a:endParaRPr lang="en-US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  <a:r>
                <a:rPr lang="en-US" sz="1600" b="1" dirty="0" err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pptx</a:t>
              </a:r>
              <a:endParaRPr lang="en-US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46" name="Skupina 145"/>
          <p:cNvGrpSpPr/>
          <p:nvPr/>
        </p:nvGrpSpPr>
        <p:grpSpPr>
          <a:xfrm>
            <a:off x="3874169" y="3902755"/>
            <a:ext cx="1905905" cy="2429735"/>
            <a:chOff x="132995" y="1274211"/>
            <a:chExt cx="1905905" cy="2429735"/>
          </a:xfrm>
        </p:grpSpPr>
        <p:grpSp>
          <p:nvGrpSpPr>
            <p:cNvPr id="147" name="Skupina 146"/>
            <p:cNvGrpSpPr/>
            <p:nvPr/>
          </p:nvGrpSpPr>
          <p:grpSpPr>
            <a:xfrm>
              <a:off x="132995" y="1274211"/>
              <a:ext cx="1905905" cy="2429735"/>
              <a:chOff x="132995" y="1274211"/>
              <a:chExt cx="1905905" cy="2429735"/>
            </a:xfrm>
          </p:grpSpPr>
          <p:grpSp>
            <p:nvGrpSpPr>
              <p:cNvPr id="149" name="Skupina 148"/>
              <p:cNvGrpSpPr/>
              <p:nvPr/>
            </p:nvGrpSpPr>
            <p:grpSpPr>
              <a:xfrm>
                <a:off x="132995" y="1274211"/>
                <a:ext cx="1905905" cy="2429735"/>
                <a:chOff x="5094318" y="436376"/>
                <a:chExt cx="2429666" cy="2429735"/>
              </a:xfrm>
            </p:grpSpPr>
            <p:grpSp>
              <p:nvGrpSpPr>
                <p:cNvPr id="151" name="Skupina 150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153" name="Obdĺžnik s dvoma protiľahlými zaoblenými rohmi 152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154" name="Voľný tvar 153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152" name="BlokTextu 151"/>
                <p:cNvSpPr txBox="1"/>
                <p:nvPr/>
              </p:nvSpPr>
              <p:spPr>
                <a:xfrm>
                  <a:off x="5094318" y="579263"/>
                  <a:ext cx="24296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KOMPRIMOVANÉ</a:t>
                  </a:r>
                </a:p>
              </p:txBody>
            </p:sp>
          </p:grpSp>
          <p:sp>
            <p:nvSpPr>
              <p:cNvPr id="150" name="Obdĺžnik s dvoma protiľahlými zaoblenými rohmi 149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48" name="Voľný tvar 147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.7z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.arj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.rar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.tar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.zip</a:t>
              </a:r>
            </a:p>
          </p:txBody>
        </p:sp>
      </p:grpSp>
      <p:grpSp>
        <p:nvGrpSpPr>
          <p:cNvPr id="155" name="Skupina 154"/>
          <p:cNvGrpSpPr/>
          <p:nvPr/>
        </p:nvGrpSpPr>
        <p:grpSpPr>
          <a:xfrm>
            <a:off x="6138895" y="3902755"/>
            <a:ext cx="1861242" cy="2429735"/>
            <a:chOff x="155328" y="1274211"/>
            <a:chExt cx="1861242" cy="2429735"/>
          </a:xfrm>
        </p:grpSpPr>
        <p:grpSp>
          <p:nvGrpSpPr>
            <p:cNvPr id="156" name="Skupina 155"/>
            <p:cNvGrpSpPr/>
            <p:nvPr/>
          </p:nvGrpSpPr>
          <p:grpSpPr>
            <a:xfrm>
              <a:off x="155328" y="1274211"/>
              <a:ext cx="1861242" cy="2429735"/>
              <a:chOff x="155328" y="1274211"/>
              <a:chExt cx="1861242" cy="2429735"/>
            </a:xfrm>
          </p:grpSpPr>
          <p:grpSp>
            <p:nvGrpSpPr>
              <p:cNvPr id="158" name="Skupina 157"/>
              <p:cNvGrpSpPr/>
              <p:nvPr/>
            </p:nvGrpSpPr>
            <p:grpSpPr>
              <a:xfrm>
                <a:off x="155328" y="1274211"/>
                <a:ext cx="1861242" cy="2429735"/>
                <a:chOff x="5122788" y="436376"/>
                <a:chExt cx="2372729" cy="2429735"/>
              </a:xfrm>
            </p:grpSpPr>
            <p:grpSp>
              <p:nvGrpSpPr>
                <p:cNvPr id="160" name="Skupina 159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162" name="Obdĺžnik s dvoma protiľahlými zaoblenými rohmi 161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163" name="Voľný tvar 162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161" name="BlokTextu 160"/>
                <p:cNvSpPr txBox="1"/>
                <p:nvPr/>
              </p:nvSpPr>
              <p:spPr>
                <a:xfrm>
                  <a:off x="5258620" y="571057"/>
                  <a:ext cx="2119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PROGRAMOVÉ</a:t>
                  </a:r>
                </a:p>
              </p:txBody>
            </p:sp>
          </p:grpSp>
          <p:sp>
            <p:nvSpPr>
              <p:cNvPr id="159" name="Obdĺžnik s dvoma protiľahlými zaoblenými rohmi 158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57" name="Voľný tvar 156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.c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.java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.js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.py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.sql</a:t>
              </a:r>
            </a:p>
          </p:txBody>
        </p:sp>
      </p:grpSp>
      <p:grpSp>
        <p:nvGrpSpPr>
          <p:cNvPr id="164" name="Skupina 163"/>
          <p:cNvGrpSpPr/>
          <p:nvPr/>
        </p:nvGrpSpPr>
        <p:grpSpPr>
          <a:xfrm>
            <a:off x="8420561" y="3902755"/>
            <a:ext cx="1861242" cy="2429735"/>
            <a:chOff x="155328" y="1274211"/>
            <a:chExt cx="1861242" cy="2429735"/>
          </a:xfrm>
        </p:grpSpPr>
        <p:grpSp>
          <p:nvGrpSpPr>
            <p:cNvPr id="165" name="Skupina 164"/>
            <p:cNvGrpSpPr/>
            <p:nvPr/>
          </p:nvGrpSpPr>
          <p:grpSpPr>
            <a:xfrm>
              <a:off x="155328" y="1274211"/>
              <a:ext cx="1861242" cy="2429735"/>
              <a:chOff x="155328" y="1274211"/>
              <a:chExt cx="1861242" cy="2429735"/>
            </a:xfrm>
          </p:grpSpPr>
          <p:grpSp>
            <p:nvGrpSpPr>
              <p:cNvPr id="167" name="Skupina 166"/>
              <p:cNvGrpSpPr/>
              <p:nvPr/>
            </p:nvGrpSpPr>
            <p:grpSpPr>
              <a:xfrm>
                <a:off x="155328" y="1274211"/>
                <a:ext cx="1861242" cy="2429735"/>
                <a:chOff x="5122788" y="436376"/>
                <a:chExt cx="2372729" cy="2429735"/>
              </a:xfrm>
            </p:grpSpPr>
            <p:grpSp>
              <p:nvGrpSpPr>
                <p:cNvPr id="169" name="Skupina 168"/>
                <p:cNvGrpSpPr/>
                <p:nvPr/>
              </p:nvGrpSpPr>
              <p:grpSpPr>
                <a:xfrm>
                  <a:off x="5122788" y="436376"/>
                  <a:ext cx="2372729" cy="2429735"/>
                  <a:chOff x="2037492" y="1409144"/>
                  <a:chExt cx="2372729" cy="2429735"/>
                </a:xfrm>
              </p:grpSpPr>
              <p:sp>
                <p:nvSpPr>
                  <p:cNvPr id="171" name="Obdĺžnik s dvoma protiľahlými zaoblenými rohmi 170"/>
                  <p:cNvSpPr/>
                  <p:nvPr/>
                </p:nvSpPr>
                <p:spPr>
                  <a:xfrm rot="10800000">
                    <a:off x="2037493" y="2067688"/>
                    <a:ext cx="2372728" cy="1771191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172" name="Voľný tvar 171"/>
                  <p:cNvSpPr/>
                  <p:nvPr/>
                </p:nvSpPr>
                <p:spPr>
                  <a:xfrm rot="10800000">
                    <a:off x="2037492" y="1409144"/>
                    <a:ext cx="2372728" cy="649116"/>
                  </a:xfrm>
                  <a:custGeom>
                    <a:avLst/>
                    <a:gdLst>
                      <a:gd name="connsiteX0" fmla="*/ 0 w 2372728"/>
                      <a:gd name="connsiteY0" fmla="*/ 0 h 761612"/>
                      <a:gd name="connsiteX1" fmla="*/ 2372728 w 2372728"/>
                      <a:gd name="connsiteY1" fmla="*/ 0 h 761612"/>
                      <a:gd name="connsiteX2" fmla="*/ 2372728 w 2372728"/>
                      <a:gd name="connsiteY2" fmla="*/ 761612 h 761612"/>
                      <a:gd name="connsiteX3" fmla="*/ 0 w 2372728"/>
                      <a:gd name="connsiteY3" fmla="*/ 761612 h 761612"/>
                      <a:gd name="connsiteX4" fmla="*/ 0 w 2372728"/>
                      <a:gd name="connsiteY4" fmla="*/ 0 h 76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2728" h="761612">
                        <a:moveTo>
                          <a:pt x="0" y="0"/>
                        </a:moveTo>
                        <a:lnTo>
                          <a:pt x="2372728" y="0"/>
                        </a:lnTo>
                        <a:lnTo>
                          <a:pt x="2372728" y="761612"/>
                        </a:lnTo>
                        <a:lnTo>
                          <a:pt x="0" y="761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86690" tIns="0" rIns="764023" bIns="0" numCol="1" spcCol="1270" anchor="ctr" anchorCtr="0">
                    <a:noAutofit/>
                  </a:bodyPr>
                  <a:lstStyle/>
                  <a:p>
                    <a:pPr lvl="0" algn="l" defTabSz="2178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sk-SK" sz="4900" kern="1200"/>
                  </a:p>
                </p:txBody>
              </p:sp>
            </p:grpSp>
            <p:sp>
              <p:nvSpPr>
                <p:cNvPr id="170" name="BlokTextu 169"/>
                <p:cNvSpPr txBox="1"/>
                <p:nvPr/>
              </p:nvSpPr>
              <p:spPr>
                <a:xfrm>
                  <a:off x="5286597" y="563211"/>
                  <a:ext cx="20451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WEB STRÁNKY</a:t>
                  </a:r>
                </a:p>
              </p:txBody>
            </p:sp>
          </p:grpSp>
          <p:sp>
            <p:nvSpPr>
              <p:cNvPr id="168" name="Obdĺžnik s dvoma protiľahlými zaoblenými rohmi 167"/>
              <p:cNvSpPr/>
              <p:nvPr/>
            </p:nvSpPr>
            <p:spPr>
              <a:xfrm rot="10800000">
                <a:off x="224587" y="1969497"/>
                <a:ext cx="1722723" cy="1665543"/>
              </a:xfrm>
              <a:prstGeom prst="round2SameRect">
                <a:avLst>
                  <a:gd name="adj1" fmla="val 6637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66" name="Voľný tvar 165"/>
            <p:cNvSpPr/>
            <p:nvPr/>
          </p:nvSpPr>
          <p:spPr>
            <a:xfrm>
              <a:off x="424650" y="1990253"/>
              <a:ext cx="1143697" cy="1607126"/>
            </a:xfrm>
            <a:custGeom>
              <a:avLst/>
              <a:gdLst>
                <a:gd name="connsiteX0" fmla="*/ 0 w 1465883"/>
                <a:gd name="connsiteY0" fmla="*/ 0 h 1966019"/>
                <a:gd name="connsiteX1" fmla="*/ 1465883 w 1465883"/>
                <a:gd name="connsiteY1" fmla="*/ 0 h 1966019"/>
                <a:gd name="connsiteX2" fmla="*/ 1465883 w 1465883"/>
                <a:gd name="connsiteY2" fmla="*/ 1966019 h 1966019"/>
                <a:gd name="connsiteX3" fmla="*/ 0 w 1465883"/>
                <a:gd name="connsiteY3" fmla="*/ 1966019 h 1966019"/>
                <a:gd name="connsiteX4" fmla="*/ 0 w 1465883"/>
                <a:gd name="connsiteY4" fmla="*/ 0 h 196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883" h="1966019">
                  <a:moveTo>
                    <a:pt x="0" y="0"/>
                  </a:moveTo>
                  <a:lnTo>
                    <a:pt x="1465883" y="0"/>
                  </a:lnTo>
                  <a:lnTo>
                    <a:pt x="1465883" y="1966019"/>
                  </a:lnTo>
                  <a:lnTo>
                    <a:pt x="0" y="19660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541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.asp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.css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.htm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.html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b="1" dirty="0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.xps</a:t>
              </a:r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11138461" y="6134363"/>
            <a:ext cx="1398003" cy="1001406"/>
            <a:chOff x="11138461" y="6134363"/>
            <a:chExt cx="1398003" cy="1001406"/>
          </a:xfrm>
        </p:grpSpPr>
        <p:sp>
          <p:nvSpPr>
            <p:cNvPr id="81" name="Ovál 80"/>
            <p:cNvSpPr/>
            <p:nvPr/>
          </p:nvSpPr>
          <p:spPr>
            <a:xfrm rot="10800000">
              <a:off x="11138461" y="6305315"/>
              <a:ext cx="830454" cy="83045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82" name="Voľný tvar 81"/>
            <p:cNvSpPr/>
            <p:nvPr/>
          </p:nvSpPr>
          <p:spPr>
            <a:xfrm>
              <a:off x="11559209" y="6134363"/>
              <a:ext cx="977255" cy="977255"/>
            </a:xfrm>
            <a:custGeom>
              <a:avLst/>
              <a:gdLst>
                <a:gd name="connsiteX0" fmla="*/ 0 w 977255"/>
                <a:gd name="connsiteY0" fmla="*/ 488628 h 977255"/>
                <a:gd name="connsiteX1" fmla="*/ 488628 w 977255"/>
                <a:gd name="connsiteY1" fmla="*/ 0 h 977255"/>
                <a:gd name="connsiteX2" fmla="*/ 977256 w 977255"/>
                <a:gd name="connsiteY2" fmla="*/ 488628 h 977255"/>
                <a:gd name="connsiteX3" fmla="*/ 488628 w 977255"/>
                <a:gd name="connsiteY3" fmla="*/ 977256 h 977255"/>
                <a:gd name="connsiteX4" fmla="*/ 0 w 977255"/>
                <a:gd name="connsiteY4" fmla="*/ 488628 h 9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255" h="977255">
                  <a:moveTo>
                    <a:pt x="0" y="488628"/>
                  </a:moveTo>
                  <a:cubicBezTo>
                    <a:pt x="0" y="218766"/>
                    <a:pt x="218766" y="0"/>
                    <a:pt x="488628" y="0"/>
                  </a:cubicBezTo>
                  <a:cubicBezTo>
                    <a:pt x="758490" y="0"/>
                    <a:pt x="977256" y="218766"/>
                    <a:pt x="977256" y="488628"/>
                  </a:cubicBezTo>
                  <a:cubicBezTo>
                    <a:pt x="977256" y="758490"/>
                    <a:pt x="758490" y="977256"/>
                    <a:pt x="488628" y="977256"/>
                  </a:cubicBezTo>
                  <a:cubicBezTo>
                    <a:pt x="218766" y="977256"/>
                    <a:pt x="0" y="758490"/>
                    <a:pt x="0" y="4886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16" tIns="143116" rIns="143116" bIns="1431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1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885116DF-177A-33FD-9F6E-3906C069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0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96D9-C84A-6473-BB43-34E0E0E2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45" y="152405"/>
            <a:ext cx="10515600" cy="694851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Komprimované typy súborov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0F3DD1-FE37-A06C-AEE3-FBDBD277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30" y="11122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Komprimované typy súborov sú také, ktoré majú zmenšenú veľkosť, aby nezaberali toľko miesta a dali sa rýchlejšie posielať alebo ukladať.</a:t>
            </a:r>
          </a:p>
          <a:p>
            <a:endParaRPr lang="sk-SK" sz="10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Funguje to tak, že program „zbalí“ dáta → odstráni zbytočnosti alebo ich uloží úspornejšie.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Aby sa súbor mohol použiť, musí sa znova „rozbaliť“ (</a:t>
            </a:r>
            <a:r>
              <a:rPr lang="sk-SK" sz="17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dekomprimovať</a:t>
            </a:r>
            <a:r>
              <a:rPr lang="sk-SK" sz="1700" dirty="0">
                <a:latin typeface="Segoe UI Light" panose="020B0502040204020203" pitchFamily="34" charset="0"/>
                <a:cs typeface="Segoe UI Light" panose="020B0502040204020203" pitchFamily="34" charset="0"/>
              </a:rPr>
              <a:t>).</a:t>
            </a:r>
          </a:p>
          <a:p>
            <a:endParaRPr lang="sk-SK"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>
              <a:buNone/>
            </a:pPr>
            <a:r>
              <a:rPr lang="sk-SK" sz="1700" b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Komprimované súbory = súbory, ktoré zaberajú menej miesta</a:t>
            </a:r>
          </a:p>
          <a:p>
            <a:pPr>
              <a:buFont typeface="Wingdings" panose="05000000000000000000" pitchFamily="2" charset="2"/>
              <a:buChar char="q"/>
            </a:pPr>
            <a:endParaRPr lang="sk-SK" sz="1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661D27CD-E20F-7902-EC0D-8A19AFF3ACAC}"/>
              </a:ext>
            </a:extLst>
          </p:cNvPr>
          <p:cNvSpPr/>
          <p:nvPr/>
        </p:nvSpPr>
        <p:spPr>
          <a:xfrm>
            <a:off x="2" y="847256"/>
            <a:ext cx="12191998" cy="2159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7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D6741679-7CCD-5C88-1516-F39B0A41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How to Extract Files from a Zipped Folder | Cedarville University">
            <a:extLst>
              <a:ext uri="{FF2B5EF4-FFF2-40B4-BE49-F238E27FC236}">
                <a16:creationId xmlns:a16="http://schemas.microsoft.com/office/drawing/2014/main" id="{336C55B1-F5FF-69DC-0128-06118860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61641" y="2499385"/>
            <a:ext cx="713489" cy="8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1A2978A-19F8-7C1F-39C6-42D52028C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61" y="3429000"/>
            <a:ext cx="7837226" cy="3356484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ADB9569B-71BB-CB34-C65B-1D041A08085D}"/>
              </a:ext>
            </a:extLst>
          </p:cNvPr>
          <p:cNvSpPr/>
          <p:nvPr/>
        </p:nvSpPr>
        <p:spPr>
          <a:xfrm>
            <a:off x="5745707" y="6378054"/>
            <a:ext cx="4262651" cy="407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C918557D-A3B4-CDB5-4639-6AA3B7B81AA0}"/>
              </a:ext>
            </a:extLst>
          </p:cNvPr>
          <p:cNvCxnSpPr>
            <a:cxnSpLocks/>
          </p:cNvCxnSpPr>
          <p:nvPr/>
        </p:nvCxnSpPr>
        <p:spPr>
          <a:xfrm flipV="1">
            <a:off x="2083558" y="3716740"/>
            <a:ext cx="591403" cy="30025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CDE7BFC6-5958-7C2E-06CD-81DF7C95D842}"/>
              </a:ext>
            </a:extLst>
          </p:cNvPr>
          <p:cNvSpPr txBox="1"/>
          <p:nvPr/>
        </p:nvSpPr>
        <p:spPr>
          <a:xfrm>
            <a:off x="1230588" y="4030639"/>
            <a:ext cx="110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C00000"/>
                </a:solidFill>
              </a:rPr>
              <a:t>Pravý klik na myške</a:t>
            </a:r>
          </a:p>
        </p:txBody>
      </p:sp>
    </p:spTree>
    <p:extLst>
      <p:ext uri="{BB962C8B-B14F-4D97-AF65-F5344CB8AC3E}">
        <p14:creationId xmlns:p14="http://schemas.microsoft.com/office/powerpoint/2010/main" val="324590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2" y="3657602"/>
            <a:ext cx="12191998" cy="889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88323" y="2819387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Digitálne</a:t>
            </a:r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technológie</a:t>
            </a:r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 geografii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676481" y="3795150"/>
            <a:ext cx="96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Ďakujem za pozornosť </a:t>
            </a:r>
            <a:r>
              <a:rPr lang="sk-SK" sz="3200" dirty="0">
                <a:latin typeface="Segoe UI Light" panose="020B0502040204020203" pitchFamily="34" charset="0"/>
                <a:cs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sk-SK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302298" y="4949042"/>
            <a:ext cx="385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Mgr. Petra </a:t>
            </a:r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Dávidová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sk-SK" dirty="0" err="1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petra.davidova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@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student.upjs.sk</a:t>
            </a:r>
          </a:p>
        </p:txBody>
      </p:sp>
    </p:spTree>
    <p:extLst>
      <p:ext uri="{BB962C8B-B14F-4D97-AF65-F5344CB8AC3E}">
        <p14:creationId xmlns:p14="http://schemas.microsoft.com/office/powerpoint/2010/main" val="207299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832F0F4F-65F6-6B9A-69DB-126A0F1226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178" y="-2664178"/>
            <a:ext cx="686364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133B63E-88CB-E379-A375-B333317E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1C77FE5-499C-EB9A-AFA2-52E70797168F}"/>
              </a:ext>
            </a:extLst>
          </p:cNvPr>
          <p:cNvSpPr txBox="1"/>
          <p:nvPr/>
        </p:nvSpPr>
        <p:spPr>
          <a:xfrm>
            <a:off x="1991149" y="2613392"/>
            <a:ext cx="82097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HARDVÉR A SOFTVÉR SÚ ZÁKLADNÉ ČASTI KAŽDÉHO POČÍTAČA.</a:t>
            </a:r>
          </a:p>
          <a:p>
            <a:pPr algn="ctr"/>
            <a:r>
              <a:rPr lang="sk-SK" sz="20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ctr"/>
            <a:endParaRPr lang="sk-SK" sz="2000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sk-SK" sz="20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Zatiaľ čo hardvér predstavuje fyzickú (hmotnú) časť systému, </a:t>
            </a:r>
          </a:p>
          <a:p>
            <a:pPr algn="ctr"/>
            <a:r>
              <a:rPr lang="sk-SK" sz="20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softvér sa stará o tú vnútornú (programovú).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5386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614348" y="3339852"/>
            <a:ext cx="6975730" cy="3376748"/>
            <a:chOff x="274883" y="4287867"/>
            <a:chExt cx="6975730" cy="3376748"/>
          </a:xfrm>
        </p:grpSpPr>
        <p:sp>
          <p:nvSpPr>
            <p:cNvPr id="23" name="Zaoblený obdĺžnik 22"/>
            <p:cNvSpPr/>
            <p:nvPr/>
          </p:nvSpPr>
          <p:spPr>
            <a:xfrm>
              <a:off x="502053" y="4568441"/>
              <a:ext cx="6748560" cy="3096174"/>
            </a:xfrm>
            <a:prstGeom prst="roundRect">
              <a:avLst>
                <a:gd name="adj" fmla="val 1567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Zaoblený obdĺžnik 23"/>
            <p:cNvSpPr/>
            <p:nvPr/>
          </p:nvSpPr>
          <p:spPr>
            <a:xfrm>
              <a:off x="274883" y="4287867"/>
              <a:ext cx="2419632" cy="53053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Google Shape;658;p55"/>
            <p:cNvSpPr/>
            <p:nvPr/>
          </p:nvSpPr>
          <p:spPr>
            <a:xfrm>
              <a:off x="294784" y="4341177"/>
              <a:ext cx="404122" cy="423911"/>
            </a:xfrm>
            <a:custGeom>
              <a:avLst/>
              <a:gdLst/>
              <a:ahLst/>
              <a:cxnLst/>
              <a:rect l="l" t="t" r="r" b="b"/>
              <a:pathLst>
                <a:path w="2251" h="2251" extrusionOk="0">
                  <a:moveTo>
                    <a:pt x="1125" y="1"/>
                  </a:moveTo>
                  <a:cubicBezTo>
                    <a:pt x="505" y="1"/>
                    <a:pt x="0" y="506"/>
                    <a:pt x="0" y="1126"/>
                  </a:cubicBezTo>
                  <a:cubicBezTo>
                    <a:pt x="0" y="1746"/>
                    <a:pt x="505" y="2251"/>
                    <a:pt x="1125" y="2251"/>
                  </a:cubicBezTo>
                  <a:cubicBezTo>
                    <a:pt x="1745" y="2251"/>
                    <a:pt x="2250" y="1746"/>
                    <a:pt x="2250" y="1126"/>
                  </a:cubicBezTo>
                  <a:cubicBezTo>
                    <a:pt x="2250" y="506"/>
                    <a:pt x="1745" y="1"/>
                    <a:pt x="11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BlokTextu 5"/>
          <p:cNvSpPr txBox="1"/>
          <p:nvPr/>
        </p:nvSpPr>
        <p:spPr>
          <a:xfrm>
            <a:off x="614348" y="141400"/>
            <a:ext cx="1190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Hardvér</a:t>
            </a:r>
            <a:r>
              <a:rPr lang="sk-SK" sz="4400" b="1" dirty="0">
                <a:solidFill>
                  <a:srgbClr val="326D2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/>
          <a:srcRect l="4052" t="1770" r="5723" b="4476"/>
          <a:stretch/>
        </p:blipFill>
        <p:spPr>
          <a:xfrm>
            <a:off x="7675928" y="3360136"/>
            <a:ext cx="4334075" cy="2807009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2" y="847256"/>
            <a:ext cx="12191998" cy="332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614348" y="1290228"/>
            <a:ext cx="11665379" cy="1500473"/>
            <a:chOff x="485086" y="2548691"/>
            <a:chExt cx="11665379" cy="1500473"/>
          </a:xfrm>
        </p:grpSpPr>
        <p:sp>
          <p:nvSpPr>
            <p:cNvPr id="14" name="Zaoblený obdĺžnik 13"/>
            <p:cNvSpPr/>
            <p:nvPr/>
          </p:nvSpPr>
          <p:spPr>
            <a:xfrm>
              <a:off x="712256" y="2829265"/>
              <a:ext cx="10054578" cy="1219899"/>
            </a:xfrm>
            <a:prstGeom prst="roundRect">
              <a:avLst>
                <a:gd name="adj" fmla="val 3593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Zaoblený obdĺžnik 14"/>
            <p:cNvSpPr/>
            <p:nvPr/>
          </p:nvSpPr>
          <p:spPr>
            <a:xfrm>
              <a:off x="485086" y="2548691"/>
              <a:ext cx="1667138" cy="53053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Google Shape;658;p55"/>
            <p:cNvSpPr/>
            <p:nvPr/>
          </p:nvSpPr>
          <p:spPr>
            <a:xfrm>
              <a:off x="504987" y="2602001"/>
              <a:ext cx="404122" cy="423911"/>
            </a:xfrm>
            <a:custGeom>
              <a:avLst/>
              <a:gdLst/>
              <a:ahLst/>
              <a:cxnLst/>
              <a:rect l="l" t="t" r="r" b="b"/>
              <a:pathLst>
                <a:path w="2251" h="2251" extrusionOk="0">
                  <a:moveTo>
                    <a:pt x="1125" y="1"/>
                  </a:moveTo>
                  <a:cubicBezTo>
                    <a:pt x="505" y="1"/>
                    <a:pt x="0" y="506"/>
                    <a:pt x="0" y="1126"/>
                  </a:cubicBezTo>
                  <a:cubicBezTo>
                    <a:pt x="0" y="1746"/>
                    <a:pt x="505" y="2251"/>
                    <a:pt x="1125" y="2251"/>
                  </a:cubicBezTo>
                  <a:cubicBezTo>
                    <a:pt x="1745" y="2251"/>
                    <a:pt x="2250" y="1746"/>
                    <a:pt x="2250" y="1126"/>
                  </a:cubicBezTo>
                  <a:cubicBezTo>
                    <a:pt x="2250" y="506"/>
                    <a:pt x="1745" y="1"/>
                    <a:pt x="11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909109" y="2628311"/>
              <a:ext cx="9559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Hardvér</a:t>
              </a:r>
              <a:endParaRPr lang="sk-SK" dirty="0"/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909108" y="3086287"/>
              <a:ext cx="11241357" cy="672572"/>
              <a:chOff x="909108" y="3086287"/>
              <a:chExt cx="11241357" cy="672572"/>
            </a:xfrm>
          </p:grpSpPr>
          <p:sp>
            <p:nvSpPr>
              <p:cNvPr id="17" name="Obdĺžnik 16"/>
              <p:cNvSpPr/>
              <p:nvPr/>
            </p:nvSpPr>
            <p:spPr>
              <a:xfrm>
                <a:off x="909108" y="3086287"/>
                <a:ext cx="801689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sz="16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Súhrnný názov pre technické vybavenie počítača a počítačových komponentov.</a:t>
                </a:r>
                <a:endParaRPr lang="sk-SK" sz="1600" dirty="0"/>
              </a:p>
            </p:txBody>
          </p:sp>
          <p:sp>
            <p:nvSpPr>
              <p:cNvPr id="18" name="Obdĺžnik 17"/>
              <p:cNvSpPr/>
              <p:nvPr/>
            </p:nvSpPr>
            <p:spPr>
              <a:xfrm>
                <a:off x="909108" y="3420305"/>
                <a:ext cx="1124135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k-SK" sz="16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Medzi hardvér patria počítače a ich súčasti, aj zariadenia, ktoré je možné pripojiť k počítaču. </a:t>
                </a:r>
              </a:p>
            </p:txBody>
          </p:sp>
        </p:grpSp>
      </p:grpSp>
      <p:sp>
        <p:nvSpPr>
          <p:cNvPr id="21" name="BlokTextu 20"/>
          <p:cNvSpPr txBox="1"/>
          <p:nvPr/>
        </p:nvSpPr>
        <p:spPr>
          <a:xfrm>
            <a:off x="968709" y="3417379"/>
            <a:ext cx="213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Počítačový hardvér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916452" y="3872870"/>
            <a:ext cx="675947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6" indent="-285750">
              <a:spcAft>
                <a:spcPts val="600"/>
              </a:spcAft>
              <a:buFontTx/>
              <a:buChar char="-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štandardne sa PC (desktop aj notebook) skladá z :</a:t>
            </a:r>
          </a:p>
          <a:p>
            <a:pPr marL="800100" lvl="7" indent="-342900">
              <a:buFontTx/>
              <a:buAutoNum type="alphaLcParenR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základná (matičná) dosky</a:t>
            </a:r>
          </a:p>
          <a:p>
            <a:pPr marL="800100" lvl="7" indent="-342900">
              <a:buAutoNum type="alphaLcParenR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procesor</a:t>
            </a:r>
          </a:p>
          <a:p>
            <a:pPr marL="800100" lvl="7" indent="-342900">
              <a:buFontTx/>
              <a:buAutoNum type="alphaLcParenR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pevný disk (harddisk)</a:t>
            </a:r>
          </a:p>
          <a:p>
            <a:pPr marL="800100" lvl="7" indent="-342900">
              <a:buAutoNum type="alphaLcParenR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operačná pamäť (RAM)</a:t>
            </a:r>
          </a:p>
          <a:p>
            <a:pPr marL="800100" lvl="7" indent="-342900">
              <a:buAutoNum type="alphaLcParenR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grafická karta</a:t>
            </a:r>
          </a:p>
          <a:p>
            <a:pPr marL="800100" lvl="7" indent="-342900">
              <a:buFontTx/>
              <a:buAutoNum type="alphaLcParenR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zdroj</a:t>
            </a:r>
          </a:p>
          <a:p>
            <a:pPr marL="800100" lvl="7" indent="-342900">
              <a:buAutoNum type="alphaLcParenR"/>
            </a:pP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I/O – </a:t>
            </a:r>
            <a:r>
              <a:rPr 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/output (Vstupno-výstupné zariadenia )</a:t>
            </a:r>
          </a:p>
        </p:txBody>
      </p:sp>
      <p:pic>
        <p:nvPicPr>
          <p:cNvPr id="2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EBBABA73-6ECC-23B1-5318-0EAB5658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1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B40B0C62-3CA9-D0D9-B55F-CE9C7B23EED5}"/>
              </a:ext>
            </a:extLst>
          </p:cNvPr>
          <p:cNvSpPr/>
          <p:nvPr/>
        </p:nvSpPr>
        <p:spPr>
          <a:xfrm>
            <a:off x="1459541" y="5420492"/>
            <a:ext cx="8346312" cy="12113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533641" y="271670"/>
            <a:ext cx="1190367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Základná doska </a:t>
            </a:r>
            <a:r>
              <a:rPr lang="sk-SK" sz="20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sk-SK" sz="2000" b="1" dirty="0" err="1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MotherBoard</a:t>
            </a:r>
            <a:r>
              <a:rPr lang="sk-SK" sz="20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536322" y="808249"/>
            <a:ext cx="5124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6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Základná doska počítača (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motherboard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alebo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mainboard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 je nenahraditeľným prvkom každého počítača. </a:t>
            </a:r>
          </a:p>
          <a:p>
            <a:pPr marL="0" lvl="6"/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lvl="6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Je súčasťou takmer každého inteligentného zariadenia, pretože spája všetky kľúčové súčiastky a zaisťuje ich fungovanie.</a:t>
            </a:r>
          </a:p>
        </p:txBody>
      </p:sp>
      <p:pic>
        <p:nvPicPr>
          <p:cNvPr id="10" name="Picture 2" descr="VÃ½sledok vyhÄ¾adÃ¡vania obrÃ¡zkov pre dopyt ustav geografie logo"/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oľný tvar 13"/>
          <p:cNvSpPr/>
          <p:nvPr/>
        </p:nvSpPr>
        <p:spPr>
          <a:xfrm>
            <a:off x="6658209" y="3545266"/>
            <a:ext cx="2627290" cy="555260"/>
          </a:xfrm>
          <a:custGeom>
            <a:avLst/>
            <a:gdLst>
              <a:gd name="connsiteX0" fmla="*/ 0 w 2627290"/>
              <a:gd name="connsiteY0" fmla="*/ 0 h 555260"/>
              <a:gd name="connsiteX1" fmla="*/ 2627290 w 2627290"/>
              <a:gd name="connsiteY1" fmla="*/ 0 h 555260"/>
              <a:gd name="connsiteX2" fmla="*/ 2627290 w 2627290"/>
              <a:gd name="connsiteY2" fmla="*/ 555260 h 555260"/>
              <a:gd name="connsiteX3" fmla="*/ 0 w 2627290"/>
              <a:gd name="connsiteY3" fmla="*/ 555260 h 555260"/>
              <a:gd name="connsiteX4" fmla="*/ 0 w 2627290"/>
              <a:gd name="connsiteY4" fmla="*/ 0 h 5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290" h="555260">
                <a:moveTo>
                  <a:pt x="0" y="0"/>
                </a:moveTo>
                <a:lnTo>
                  <a:pt x="2627290" y="0"/>
                </a:lnTo>
                <a:lnTo>
                  <a:pt x="2627290" y="555260"/>
                </a:lnTo>
                <a:lnTo>
                  <a:pt x="0" y="555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865" tIns="41910" rIns="62865" bIns="41910" numCol="1" spcCol="1270" anchor="ctr" anchorCtr="0">
            <a:noAutofit/>
          </a:bodyPr>
          <a:lstStyle/>
          <a:p>
            <a:pPr lvl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3300" kern="1200"/>
          </a:p>
        </p:txBody>
      </p:sp>
      <p:sp>
        <p:nvSpPr>
          <p:cNvPr id="16" name="Voľný tvar 15"/>
          <p:cNvSpPr/>
          <p:nvPr/>
        </p:nvSpPr>
        <p:spPr>
          <a:xfrm>
            <a:off x="6842119" y="4538065"/>
            <a:ext cx="2443379" cy="449896"/>
          </a:xfrm>
          <a:custGeom>
            <a:avLst/>
            <a:gdLst>
              <a:gd name="connsiteX0" fmla="*/ 0 w 2443379"/>
              <a:gd name="connsiteY0" fmla="*/ 0 h 449896"/>
              <a:gd name="connsiteX1" fmla="*/ 2443379 w 2443379"/>
              <a:gd name="connsiteY1" fmla="*/ 0 h 449896"/>
              <a:gd name="connsiteX2" fmla="*/ 2443379 w 2443379"/>
              <a:gd name="connsiteY2" fmla="*/ 449896 h 449896"/>
              <a:gd name="connsiteX3" fmla="*/ 0 w 2443379"/>
              <a:gd name="connsiteY3" fmla="*/ 449896 h 449896"/>
              <a:gd name="connsiteX4" fmla="*/ 0 w 2443379"/>
              <a:gd name="connsiteY4" fmla="*/ 0 h 4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79" h="449896">
                <a:moveTo>
                  <a:pt x="0" y="0"/>
                </a:moveTo>
                <a:lnTo>
                  <a:pt x="2443379" y="0"/>
                </a:lnTo>
                <a:lnTo>
                  <a:pt x="2443379" y="449896"/>
                </a:lnTo>
                <a:lnTo>
                  <a:pt x="0" y="449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/>
          </a:p>
        </p:txBody>
      </p:sp>
      <p:sp>
        <p:nvSpPr>
          <p:cNvPr id="18" name="Voľný tvar 17"/>
          <p:cNvSpPr/>
          <p:nvPr/>
        </p:nvSpPr>
        <p:spPr>
          <a:xfrm>
            <a:off x="6842119" y="4987961"/>
            <a:ext cx="2443379" cy="449896"/>
          </a:xfrm>
          <a:custGeom>
            <a:avLst/>
            <a:gdLst>
              <a:gd name="connsiteX0" fmla="*/ 0 w 2443379"/>
              <a:gd name="connsiteY0" fmla="*/ 0 h 449896"/>
              <a:gd name="connsiteX1" fmla="*/ 2443379 w 2443379"/>
              <a:gd name="connsiteY1" fmla="*/ 0 h 449896"/>
              <a:gd name="connsiteX2" fmla="*/ 2443379 w 2443379"/>
              <a:gd name="connsiteY2" fmla="*/ 449896 h 449896"/>
              <a:gd name="connsiteX3" fmla="*/ 0 w 2443379"/>
              <a:gd name="connsiteY3" fmla="*/ 449896 h 449896"/>
              <a:gd name="connsiteX4" fmla="*/ 0 w 2443379"/>
              <a:gd name="connsiteY4" fmla="*/ 0 h 4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79" h="449896">
                <a:moveTo>
                  <a:pt x="0" y="0"/>
                </a:moveTo>
                <a:lnTo>
                  <a:pt x="2443379" y="0"/>
                </a:lnTo>
                <a:lnTo>
                  <a:pt x="2443379" y="449896"/>
                </a:lnTo>
                <a:lnTo>
                  <a:pt x="0" y="449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/>
          </a:p>
        </p:txBody>
      </p:sp>
      <p:sp>
        <p:nvSpPr>
          <p:cNvPr id="20" name="Voľný tvar 19"/>
          <p:cNvSpPr/>
          <p:nvPr/>
        </p:nvSpPr>
        <p:spPr>
          <a:xfrm>
            <a:off x="6842119" y="5437857"/>
            <a:ext cx="2443379" cy="449896"/>
          </a:xfrm>
          <a:custGeom>
            <a:avLst/>
            <a:gdLst>
              <a:gd name="connsiteX0" fmla="*/ 0 w 2443379"/>
              <a:gd name="connsiteY0" fmla="*/ 0 h 449896"/>
              <a:gd name="connsiteX1" fmla="*/ 2443379 w 2443379"/>
              <a:gd name="connsiteY1" fmla="*/ 0 h 449896"/>
              <a:gd name="connsiteX2" fmla="*/ 2443379 w 2443379"/>
              <a:gd name="connsiteY2" fmla="*/ 449896 h 449896"/>
              <a:gd name="connsiteX3" fmla="*/ 0 w 2443379"/>
              <a:gd name="connsiteY3" fmla="*/ 449896 h 449896"/>
              <a:gd name="connsiteX4" fmla="*/ 0 w 2443379"/>
              <a:gd name="connsiteY4" fmla="*/ 0 h 4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79" h="449896">
                <a:moveTo>
                  <a:pt x="0" y="0"/>
                </a:moveTo>
                <a:lnTo>
                  <a:pt x="2443379" y="0"/>
                </a:lnTo>
                <a:lnTo>
                  <a:pt x="2443379" y="449896"/>
                </a:lnTo>
                <a:lnTo>
                  <a:pt x="0" y="449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/>
          </a:p>
        </p:txBody>
      </p:sp>
      <p:sp>
        <p:nvSpPr>
          <p:cNvPr id="23" name="Voľný tvar 22"/>
          <p:cNvSpPr/>
          <p:nvPr/>
        </p:nvSpPr>
        <p:spPr>
          <a:xfrm>
            <a:off x="9416864" y="3545266"/>
            <a:ext cx="2627290" cy="555260"/>
          </a:xfrm>
          <a:custGeom>
            <a:avLst/>
            <a:gdLst>
              <a:gd name="connsiteX0" fmla="*/ 0 w 2627290"/>
              <a:gd name="connsiteY0" fmla="*/ 0 h 555260"/>
              <a:gd name="connsiteX1" fmla="*/ 2627290 w 2627290"/>
              <a:gd name="connsiteY1" fmla="*/ 0 h 555260"/>
              <a:gd name="connsiteX2" fmla="*/ 2627290 w 2627290"/>
              <a:gd name="connsiteY2" fmla="*/ 555260 h 555260"/>
              <a:gd name="connsiteX3" fmla="*/ 0 w 2627290"/>
              <a:gd name="connsiteY3" fmla="*/ 555260 h 555260"/>
              <a:gd name="connsiteX4" fmla="*/ 0 w 2627290"/>
              <a:gd name="connsiteY4" fmla="*/ 0 h 5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290" h="555260">
                <a:moveTo>
                  <a:pt x="0" y="0"/>
                </a:moveTo>
                <a:lnTo>
                  <a:pt x="2627290" y="0"/>
                </a:lnTo>
                <a:lnTo>
                  <a:pt x="2627290" y="555260"/>
                </a:lnTo>
                <a:lnTo>
                  <a:pt x="0" y="555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865" tIns="41910" rIns="62865" bIns="41910" numCol="1" spcCol="1270" anchor="ctr" anchorCtr="0">
            <a:noAutofit/>
          </a:bodyPr>
          <a:lstStyle/>
          <a:p>
            <a:pPr lvl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3300" kern="1200"/>
          </a:p>
        </p:txBody>
      </p:sp>
      <p:sp>
        <p:nvSpPr>
          <p:cNvPr id="25" name="Voľný tvar 24"/>
          <p:cNvSpPr/>
          <p:nvPr/>
        </p:nvSpPr>
        <p:spPr>
          <a:xfrm>
            <a:off x="9600774" y="4538065"/>
            <a:ext cx="2443379" cy="449896"/>
          </a:xfrm>
          <a:custGeom>
            <a:avLst/>
            <a:gdLst>
              <a:gd name="connsiteX0" fmla="*/ 0 w 2443379"/>
              <a:gd name="connsiteY0" fmla="*/ 0 h 449896"/>
              <a:gd name="connsiteX1" fmla="*/ 2443379 w 2443379"/>
              <a:gd name="connsiteY1" fmla="*/ 0 h 449896"/>
              <a:gd name="connsiteX2" fmla="*/ 2443379 w 2443379"/>
              <a:gd name="connsiteY2" fmla="*/ 449896 h 449896"/>
              <a:gd name="connsiteX3" fmla="*/ 0 w 2443379"/>
              <a:gd name="connsiteY3" fmla="*/ 449896 h 449896"/>
              <a:gd name="connsiteX4" fmla="*/ 0 w 2443379"/>
              <a:gd name="connsiteY4" fmla="*/ 0 h 4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79" h="449896">
                <a:moveTo>
                  <a:pt x="0" y="0"/>
                </a:moveTo>
                <a:lnTo>
                  <a:pt x="2443379" y="0"/>
                </a:lnTo>
                <a:lnTo>
                  <a:pt x="2443379" y="449896"/>
                </a:lnTo>
                <a:lnTo>
                  <a:pt x="0" y="449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/>
          </a:p>
        </p:txBody>
      </p:sp>
      <p:sp>
        <p:nvSpPr>
          <p:cNvPr id="27" name="Voľný tvar 26"/>
          <p:cNvSpPr/>
          <p:nvPr/>
        </p:nvSpPr>
        <p:spPr>
          <a:xfrm>
            <a:off x="9600774" y="4987961"/>
            <a:ext cx="2443379" cy="449896"/>
          </a:xfrm>
          <a:custGeom>
            <a:avLst/>
            <a:gdLst>
              <a:gd name="connsiteX0" fmla="*/ 0 w 2443379"/>
              <a:gd name="connsiteY0" fmla="*/ 0 h 449896"/>
              <a:gd name="connsiteX1" fmla="*/ 2443379 w 2443379"/>
              <a:gd name="connsiteY1" fmla="*/ 0 h 449896"/>
              <a:gd name="connsiteX2" fmla="*/ 2443379 w 2443379"/>
              <a:gd name="connsiteY2" fmla="*/ 449896 h 449896"/>
              <a:gd name="connsiteX3" fmla="*/ 0 w 2443379"/>
              <a:gd name="connsiteY3" fmla="*/ 449896 h 449896"/>
              <a:gd name="connsiteX4" fmla="*/ 0 w 2443379"/>
              <a:gd name="connsiteY4" fmla="*/ 0 h 4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79" h="449896">
                <a:moveTo>
                  <a:pt x="0" y="0"/>
                </a:moveTo>
                <a:lnTo>
                  <a:pt x="2443379" y="0"/>
                </a:lnTo>
                <a:lnTo>
                  <a:pt x="2443379" y="449896"/>
                </a:lnTo>
                <a:lnTo>
                  <a:pt x="0" y="449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/>
          </a:p>
        </p:txBody>
      </p:sp>
      <p:sp>
        <p:nvSpPr>
          <p:cNvPr id="29" name="Voľný tvar 28"/>
          <p:cNvSpPr/>
          <p:nvPr/>
        </p:nvSpPr>
        <p:spPr>
          <a:xfrm>
            <a:off x="9600774" y="5437857"/>
            <a:ext cx="2443379" cy="449896"/>
          </a:xfrm>
          <a:custGeom>
            <a:avLst/>
            <a:gdLst>
              <a:gd name="connsiteX0" fmla="*/ 0 w 2443379"/>
              <a:gd name="connsiteY0" fmla="*/ 0 h 449896"/>
              <a:gd name="connsiteX1" fmla="*/ 2443379 w 2443379"/>
              <a:gd name="connsiteY1" fmla="*/ 0 h 449896"/>
              <a:gd name="connsiteX2" fmla="*/ 2443379 w 2443379"/>
              <a:gd name="connsiteY2" fmla="*/ 449896 h 449896"/>
              <a:gd name="connsiteX3" fmla="*/ 0 w 2443379"/>
              <a:gd name="connsiteY3" fmla="*/ 449896 h 449896"/>
              <a:gd name="connsiteX4" fmla="*/ 0 w 2443379"/>
              <a:gd name="connsiteY4" fmla="*/ 0 h 4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3379" h="449896">
                <a:moveTo>
                  <a:pt x="0" y="0"/>
                </a:moveTo>
                <a:lnTo>
                  <a:pt x="2443379" y="0"/>
                </a:lnTo>
                <a:lnTo>
                  <a:pt x="2443379" y="449896"/>
                </a:lnTo>
                <a:lnTo>
                  <a:pt x="0" y="4498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/>
          </a:p>
        </p:txBody>
      </p:sp>
      <p:pic>
        <p:nvPicPr>
          <p:cNvPr id="2050" name="Picture 2" descr="AIMB-787 LGA1200 Motherboard - Advantech | Mouser">
            <a:extLst>
              <a:ext uri="{FF2B5EF4-FFF2-40B4-BE49-F238E27FC236}">
                <a16:creationId xmlns:a16="http://schemas.microsoft.com/office/drawing/2014/main" id="{D18422F8-B0CF-39C3-2895-19B5FF017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3623" r="6949" b="3588"/>
          <a:stretch>
            <a:fillRect/>
          </a:stretch>
        </p:blipFill>
        <p:spPr bwMode="auto">
          <a:xfrm>
            <a:off x="5949509" y="829262"/>
            <a:ext cx="2573866" cy="20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D51AF58B-DA6C-7010-AA08-F6A8208B9FE9}"/>
              </a:ext>
            </a:extLst>
          </p:cNvPr>
          <p:cNvSpPr txBox="1"/>
          <p:nvPr/>
        </p:nvSpPr>
        <p:spPr>
          <a:xfrm>
            <a:off x="533641" y="3487076"/>
            <a:ext cx="10831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Procesor (CPU –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Central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Processing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Unit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 je centrálnym mozgom každého počítača. Má na starosti všetky výpočtové procesy.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4920390-DB61-9884-B119-E8D985EEB0ED}"/>
              </a:ext>
            </a:extLst>
          </p:cNvPr>
          <p:cNvSpPr txBox="1"/>
          <p:nvPr/>
        </p:nvSpPr>
        <p:spPr>
          <a:xfrm>
            <a:off x="533641" y="2878027"/>
            <a:ext cx="9572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Procesor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CADE67CE-A73D-119B-0C3A-EFE161CDB0B2}"/>
              </a:ext>
            </a:extLst>
          </p:cNvPr>
          <p:cNvSpPr txBox="1"/>
          <p:nvPr/>
        </p:nvSpPr>
        <p:spPr>
          <a:xfrm>
            <a:off x="477663" y="4048242"/>
            <a:ext cx="6236524" cy="371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250"/>
              </a:lnSpc>
              <a:spcBef>
                <a:spcPts val="2250"/>
              </a:spcBef>
              <a:buNone/>
            </a:pPr>
            <a:r>
              <a:rPr lang="sk-SK" sz="16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CPU a počet výpočtových jadier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E0C79731-9194-C7D3-C461-A70C8A16838A}"/>
              </a:ext>
            </a:extLst>
          </p:cNvPr>
          <p:cNvSpPr txBox="1"/>
          <p:nvPr/>
        </p:nvSpPr>
        <p:spPr>
          <a:xfrm>
            <a:off x="477663" y="4409859"/>
            <a:ext cx="10787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CPU môže mať hneď niekoľko fyzických jadier. Tie do určitej miery pracujú ako samostatné procesory a zvládajú spracovávať výpočtové úlohy nezávisle na sebe. Platí tak, že čím viac fyzických jadier procesor má, tým viac úloh môže spracovávať súčasne. V súčasnosti majú procesory pre kancelárske či domáce PC štyri až osem jadier.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A2E241C7-FC3E-876D-D0ED-BF6347510E50}"/>
              </a:ext>
            </a:extLst>
          </p:cNvPr>
          <p:cNvSpPr txBox="1"/>
          <p:nvPr/>
        </p:nvSpPr>
        <p:spPr>
          <a:xfrm>
            <a:off x="1129453" y="5543184"/>
            <a:ext cx="872181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 geografii a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geoinformatike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pri analýze dát alebo pri GIS výpočtoch (napr. 3D modelovanie, priestorové analýzy...) je CPU to, čo „ráta“.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Čím viac jadier a vyšší výkon, tým rýchlejšie spracuje veľké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dataset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-y alebo náročné simulácie.</a:t>
            </a:r>
          </a:p>
        </p:txBody>
      </p:sp>
      <p:sp>
        <p:nvSpPr>
          <p:cNvPr id="43" name="Obdĺžnik 42">
            <a:extLst>
              <a:ext uri="{FF2B5EF4-FFF2-40B4-BE49-F238E27FC236}">
                <a16:creationId xmlns:a16="http://schemas.microsoft.com/office/drawing/2014/main" id="{9B697FA9-0F67-E6CC-1E25-DC290871AA1A}"/>
              </a:ext>
            </a:extLst>
          </p:cNvPr>
          <p:cNvSpPr/>
          <p:nvPr/>
        </p:nvSpPr>
        <p:spPr>
          <a:xfrm>
            <a:off x="621474" y="720356"/>
            <a:ext cx="11570525" cy="5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4" name="Obdĺžnik 43">
            <a:extLst>
              <a:ext uri="{FF2B5EF4-FFF2-40B4-BE49-F238E27FC236}">
                <a16:creationId xmlns:a16="http://schemas.microsoft.com/office/drawing/2014/main" id="{768CDF90-3E6B-173C-9DCA-4E7DBAB845FB}"/>
              </a:ext>
            </a:extLst>
          </p:cNvPr>
          <p:cNvSpPr/>
          <p:nvPr/>
        </p:nvSpPr>
        <p:spPr>
          <a:xfrm>
            <a:off x="621473" y="3321680"/>
            <a:ext cx="11570525" cy="5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45" name="Picture 2" descr="Zemeguľa s Áziou a Austráliou - Bezplatné vektorové emoji na creazilla.com">
            <a:extLst>
              <a:ext uri="{FF2B5EF4-FFF2-40B4-BE49-F238E27FC236}">
                <a16:creationId xmlns:a16="http://schemas.microsoft.com/office/drawing/2014/main" id="{0189E7FC-9142-8782-682C-F01805CE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81" y="5229782"/>
            <a:ext cx="472044" cy="4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3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321CC8F7-F764-CAAF-B591-2D45175CB0D1}"/>
              </a:ext>
            </a:extLst>
          </p:cNvPr>
          <p:cNvSpPr txBox="1"/>
          <p:nvPr/>
        </p:nvSpPr>
        <p:spPr>
          <a:xfrm>
            <a:off x="621474" y="848105"/>
            <a:ext cx="789709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Harddisk alebo pevný disk je základným počítačovým komponentom, ktorý má na starosti ukladanie a prístup k dátam. </a:t>
            </a:r>
          </a:p>
          <a:p>
            <a:pPr>
              <a:buClr>
                <a:srgbClr val="0070C0"/>
              </a:buClr>
            </a:pPr>
            <a:endParaRPr lang="sk-SK" sz="1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Pevné disky slúžia na ukladanie a zálohovanie dát počítača, notebooku a ďalších zariadení. Delia sa na interné disky a externé disky.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22C7E5C-78BB-B095-7079-8A981B490C76}"/>
              </a:ext>
            </a:extLst>
          </p:cNvPr>
          <p:cNvSpPr txBox="1"/>
          <p:nvPr/>
        </p:nvSpPr>
        <p:spPr>
          <a:xfrm>
            <a:off x="533641" y="271670"/>
            <a:ext cx="1190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Pevný disk</a:t>
            </a:r>
            <a:endParaRPr lang="sk-SK" sz="20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7A7AE242-CB0C-DCD7-D5EA-7EBFB5389FB4}"/>
              </a:ext>
            </a:extLst>
          </p:cNvPr>
          <p:cNvSpPr/>
          <p:nvPr/>
        </p:nvSpPr>
        <p:spPr>
          <a:xfrm>
            <a:off x="621474" y="720356"/>
            <a:ext cx="11570525" cy="5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11534793-4538-82CB-EA17-A8E6FCC23244}"/>
              </a:ext>
            </a:extLst>
          </p:cNvPr>
          <p:cNvGrpSpPr/>
          <p:nvPr/>
        </p:nvGrpSpPr>
        <p:grpSpPr>
          <a:xfrm>
            <a:off x="621474" y="2271414"/>
            <a:ext cx="2879768" cy="3021208"/>
            <a:chOff x="920336" y="2283289"/>
            <a:chExt cx="2879768" cy="3021208"/>
          </a:xfrm>
        </p:grpSpPr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DCB65086-58E3-157B-2F82-1FFC1B4FF2BD}"/>
                </a:ext>
              </a:extLst>
            </p:cNvPr>
            <p:cNvSpPr txBox="1"/>
            <p:nvPr/>
          </p:nvSpPr>
          <p:spPr>
            <a:xfrm>
              <a:off x="975755" y="2283289"/>
              <a:ext cx="2824349" cy="313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lnSpc>
                  <a:spcPts val="1650"/>
                </a:lnSpc>
                <a:spcBef>
                  <a:spcPts val="1125"/>
                </a:spcBef>
                <a:buNone/>
              </a:pPr>
              <a:r>
                <a:rPr lang="sk-SK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SSD disk </a:t>
              </a:r>
              <a:r>
                <a:rPr lang="sk-SK" sz="1400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(</a:t>
              </a:r>
              <a:r>
                <a:rPr lang="sk-SK" sz="1400" b="1" i="0" dirty="0" err="1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Solid</a:t>
              </a:r>
              <a:r>
                <a:rPr lang="sk-SK" sz="1400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 State </a:t>
              </a:r>
              <a:r>
                <a:rPr lang="sk-SK" sz="1400" b="1" i="0" dirty="0" err="1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Drive</a:t>
              </a:r>
              <a:r>
                <a:rPr lang="sk-SK" sz="1400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)</a:t>
              </a:r>
              <a:endParaRPr lang="sk-SK" b="1" i="0" dirty="0">
                <a:solidFill>
                  <a:srgbClr val="00275A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77CAB0ED-6B9B-56E8-441E-79B9C2C23911}"/>
                </a:ext>
              </a:extLst>
            </p:cNvPr>
            <p:cNvSpPr txBox="1"/>
            <p:nvPr/>
          </p:nvSpPr>
          <p:spPr>
            <a:xfrm>
              <a:off x="920336" y="2626841"/>
              <a:ext cx="2677887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ctr"/>
              <a:r>
                <a:rPr lang="sk-SK" b="1" dirty="0">
                  <a:solidFill>
                    <a:schemeClr val="accent6">
                      <a:lumMod val="75000"/>
                    </a:schemeClr>
                  </a:solidFill>
                </a:rPr>
                <a:t>✓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Rýchlosť zápisu a čítania,</a:t>
              </a:r>
            </a:p>
            <a:p>
              <a:pPr algn="l" fontAlgn="ctr">
                <a:buFont typeface="Arial" panose="020B0604020202020204" pitchFamily="34" charset="0"/>
                <a:buChar char="•"/>
              </a:pPr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fontAlgn="ctr"/>
              <a:r>
                <a:rPr lang="sk-SK" b="1" dirty="0">
                  <a:solidFill>
                    <a:schemeClr val="accent6">
                      <a:lumMod val="75000"/>
                    </a:schemeClr>
                  </a:solidFill>
                </a:rPr>
                <a:t>✓</a:t>
              </a:r>
              <a:r>
                <a:rPr lang="sk-SK" dirty="0"/>
                <a:t>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Bez mechanických častí, ktoré by sa mohli poškodiť</a:t>
              </a:r>
            </a:p>
            <a:p>
              <a:pPr fontAlgn="ctr"/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fontAlgn="ctr"/>
              <a:r>
                <a:rPr lang="sk-SK" b="1" dirty="0">
                  <a:solidFill>
                    <a:srgbClr val="C00000"/>
                  </a:solidFill>
                </a:rPr>
                <a:t>×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zatiaľ sa nevyrába v tak veľkých kapacitách ako HDD</a:t>
              </a:r>
            </a:p>
            <a:p>
              <a:pPr fontAlgn="ctr"/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fontAlgn="ctr"/>
              <a:r>
                <a:rPr lang="sk-SK" b="1" dirty="0">
                  <a:solidFill>
                    <a:srgbClr val="C00000"/>
                  </a:solidFill>
                </a:rPr>
                <a:t>×</a:t>
              </a:r>
              <a:r>
                <a:rPr lang="sk-SK" dirty="0"/>
                <a:t>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má obmedzenú životnosť.</a:t>
              </a:r>
            </a:p>
            <a:p>
              <a:pPr fontAlgn="ctr"/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0A115D3-A0C1-2438-2431-8CF101DF174E}"/>
              </a:ext>
            </a:extLst>
          </p:cNvPr>
          <p:cNvGrpSpPr/>
          <p:nvPr/>
        </p:nvGrpSpPr>
        <p:grpSpPr>
          <a:xfrm>
            <a:off x="3691246" y="2295575"/>
            <a:ext cx="2986645" cy="2934564"/>
            <a:chOff x="4312721" y="2313294"/>
            <a:chExt cx="2986645" cy="2934564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440454FD-C664-3617-D707-82D4DB1A7D88}"/>
                </a:ext>
              </a:extLst>
            </p:cNvPr>
            <p:cNvSpPr txBox="1"/>
            <p:nvPr/>
          </p:nvSpPr>
          <p:spPr>
            <a:xfrm>
              <a:off x="4341421" y="2313294"/>
              <a:ext cx="2614550" cy="313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>
                <a:lnSpc>
                  <a:spcPts val="1650"/>
                </a:lnSpc>
                <a:spcBef>
                  <a:spcPts val="1125"/>
                </a:spcBef>
                <a:buNone/>
              </a:pPr>
              <a:r>
                <a:rPr lang="sk-SK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HDD disk </a:t>
              </a:r>
              <a:r>
                <a:rPr lang="sk-SK" sz="1400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(</a:t>
              </a:r>
              <a:r>
                <a:rPr lang="sk-SK" sz="1400" b="1" i="0" dirty="0" err="1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Hard</a:t>
              </a:r>
              <a:r>
                <a:rPr lang="sk-SK" sz="1400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 Disk </a:t>
              </a:r>
              <a:r>
                <a:rPr lang="sk-SK" sz="1400" b="1" i="0" dirty="0" err="1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Drive</a:t>
              </a:r>
              <a:r>
                <a:rPr lang="sk-SK" sz="1400" b="1" i="0" dirty="0">
                  <a:solidFill>
                    <a:srgbClr val="00275A"/>
                  </a:solidFill>
                  <a:effectLst/>
                  <a:latin typeface="Roboto" panose="02000000000000000000" pitchFamily="2" charset="0"/>
                </a:rPr>
                <a:t>)</a:t>
              </a:r>
              <a:endParaRPr lang="sk-SK" b="1" i="0" dirty="0">
                <a:solidFill>
                  <a:srgbClr val="00275A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4290BDC2-4977-073E-9439-FED453713866}"/>
                </a:ext>
              </a:extLst>
            </p:cNvPr>
            <p:cNvSpPr txBox="1"/>
            <p:nvPr/>
          </p:nvSpPr>
          <p:spPr>
            <a:xfrm>
              <a:off x="4312721" y="2662535"/>
              <a:ext cx="2986645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ctr"/>
              <a:r>
                <a:rPr lang="sk-SK" sz="1600" b="1" dirty="0">
                  <a:solidFill>
                    <a:schemeClr val="accent6">
                      <a:lumMod val="75000"/>
                    </a:schemeClr>
                  </a:solidFill>
                </a:rPr>
                <a:t>✓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Ponúka až obrovské úložné kapacity</a:t>
              </a:r>
            </a:p>
            <a:p>
              <a:pPr algn="l" fontAlgn="ctr">
                <a:buFont typeface="Arial" panose="020B0604020202020204" pitchFamily="34" charset="0"/>
                <a:buChar char="•"/>
              </a:pPr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fontAlgn="ctr"/>
              <a:r>
                <a:rPr lang="sk-SK" sz="1600" b="1" dirty="0">
                  <a:solidFill>
                    <a:schemeClr val="accent6">
                      <a:lumMod val="75000"/>
                    </a:schemeClr>
                  </a:solidFill>
                </a:rPr>
                <a:t>✓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Dlhšia životnosť ako SSD</a:t>
              </a:r>
            </a:p>
            <a:p>
              <a:pPr fontAlgn="ctr"/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fontAlgn="ctr"/>
              <a:r>
                <a:rPr lang="sk-SK" sz="1600" b="1" dirty="0">
                  <a:solidFill>
                    <a:srgbClr val="C00000"/>
                  </a:solidFill>
                </a:rPr>
                <a:t>×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V porovnaní so SSD je pomalší</a:t>
              </a:r>
            </a:p>
            <a:p>
              <a:pPr fontAlgn="ctr"/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 fontAlgn="ctr"/>
              <a:r>
                <a:rPr lang="sk-SK" sz="1600" b="1" dirty="0">
                  <a:solidFill>
                    <a:srgbClr val="C00000"/>
                  </a:solidFill>
                </a:rPr>
                <a:t>× 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Mechanické časti sa môžu poškodiť</a:t>
              </a:r>
            </a:p>
            <a:p>
              <a:pPr fontAlgn="ctr"/>
              <a:endPara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B300CFE-1111-36F1-D65E-4C2405B99EB3}"/>
              </a:ext>
            </a:extLst>
          </p:cNvPr>
          <p:cNvGrpSpPr/>
          <p:nvPr/>
        </p:nvGrpSpPr>
        <p:grpSpPr>
          <a:xfrm>
            <a:off x="6406736" y="4707578"/>
            <a:ext cx="5399812" cy="1906520"/>
            <a:chOff x="6406736" y="4561115"/>
            <a:chExt cx="5399812" cy="1906520"/>
          </a:xfrm>
        </p:grpSpPr>
        <p:sp>
          <p:nvSpPr>
            <p:cNvPr id="26" name="Obdĺžnik: zaoblené rohy 25">
              <a:extLst>
                <a:ext uri="{FF2B5EF4-FFF2-40B4-BE49-F238E27FC236}">
                  <a16:creationId xmlns:a16="http://schemas.microsoft.com/office/drawing/2014/main" id="{6CA3B803-BF0B-095C-F43F-9F9DD14FB2B8}"/>
                </a:ext>
              </a:extLst>
            </p:cNvPr>
            <p:cNvSpPr/>
            <p:nvPr/>
          </p:nvSpPr>
          <p:spPr>
            <a:xfrm>
              <a:off x="6677891" y="4684366"/>
              <a:ext cx="5023259" cy="178326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0B6FCDA8-3FD6-EC61-CD5B-88C5098E9FCD}"/>
                </a:ext>
              </a:extLst>
            </p:cNvPr>
            <p:cNvSpPr txBox="1"/>
            <p:nvPr/>
          </p:nvSpPr>
          <p:spPr>
            <a:xfrm>
              <a:off x="6406736" y="4829545"/>
              <a:ext cx="5023259" cy="1492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42950" lvl="1" indent="-285750">
                <a:lnSpc>
                  <a:spcPct val="107000"/>
                </a:lnSpc>
                <a:spcAft>
                  <a:spcPts val="800"/>
                </a:spcAft>
                <a:buSzPts val="1000"/>
                <a:buFont typeface="Arial" panose="020B0604020202020204" pitchFamily="34" charset="0"/>
                <a:buChar char="•"/>
                <a:tabLst>
                  <a:tab pos="914400" algn="l"/>
                </a:tabLst>
              </a:pP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Pri práci s veľkými súbormi (satelitné snímky,   3D modely, databázy) je kľúčová rýchlosť disku.</a:t>
              </a:r>
            </a:p>
            <a:p>
              <a:pPr marL="742950" lvl="1" indent="-285750">
                <a:lnSpc>
                  <a:spcPct val="107000"/>
                </a:lnSpc>
                <a:spcAft>
                  <a:spcPts val="800"/>
                </a:spcAft>
                <a:buSzPts val="1000"/>
                <a:buFont typeface="Arial" panose="020B0604020202020204" pitchFamily="34" charset="0"/>
                <a:buChar char="•"/>
                <a:tabLst>
                  <a:tab pos="914400" algn="l"/>
                </a:tabLst>
              </a:pP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SSD (</a:t>
              </a:r>
              <a:r>
                <a:rPr lang="sk-SK" sz="16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solid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-state disk) je omnoho rýchlejší než klasický HDD → rýchle spúšťanie softvéru a rýchly prístup k </a:t>
              </a:r>
              <a:r>
                <a:rPr lang="sk-SK" sz="16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datasetom</a:t>
              </a:r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.</a:t>
              </a:r>
            </a:p>
          </p:txBody>
        </p:sp>
        <p:pic>
          <p:nvPicPr>
            <p:cNvPr id="3074" name="Picture 2" descr="Zemeguľa s Áziou a Austráliou - Bezplatné vektorové emoji na creazilla.com">
              <a:extLst>
                <a:ext uri="{FF2B5EF4-FFF2-40B4-BE49-F238E27FC236}">
                  <a16:creationId xmlns:a16="http://schemas.microsoft.com/office/drawing/2014/main" id="{214F7CF4-DA02-E899-ADA6-3EEE484A9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504" y="4561115"/>
              <a:ext cx="472044" cy="472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A7591C33-5ACD-6168-45AE-2D1E7365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6592BC20-642F-7652-0BC8-A3DCD72D4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6336" b="10312"/>
          <a:stretch>
            <a:fillRect/>
          </a:stretch>
        </p:blipFill>
        <p:spPr>
          <a:xfrm>
            <a:off x="6677891" y="2300131"/>
            <a:ext cx="4004958" cy="23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A4DD3ACB-EBA2-7764-77FD-81A2660F4E20}"/>
              </a:ext>
            </a:extLst>
          </p:cNvPr>
          <p:cNvSpPr/>
          <p:nvPr/>
        </p:nvSpPr>
        <p:spPr>
          <a:xfrm>
            <a:off x="696685" y="4862450"/>
            <a:ext cx="5771408" cy="17832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FC3CFD1-CD6B-153C-8337-E4E6AF84D87F}"/>
              </a:ext>
            </a:extLst>
          </p:cNvPr>
          <p:cNvSpPr txBox="1"/>
          <p:nvPr/>
        </p:nvSpPr>
        <p:spPr>
          <a:xfrm>
            <a:off x="533641" y="271670"/>
            <a:ext cx="1190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Operačná pamäť (RAM)</a:t>
            </a:r>
            <a:endParaRPr lang="sk-SK" sz="2000" b="1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DDD0D72-5BCB-B509-A113-C90713E96833}"/>
              </a:ext>
            </a:extLst>
          </p:cNvPr>
          <p:cNvSpPr/>
          <p:nvPr/>
        </p:nvSpPr>
        <p:spPr>
          <a:xfrm>
            <a:off x="621474" y="720356"/>
            <a:ext cx="11570525" cy="5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0B0A363-7075-DC12-18BE-BA6B38F5BB67}"/>
              </a:ext>
            </a:extLst>
          </p:cNvPr>
          <p:cNvSpPr txBox="1"/>
          <p:nvPr/>
        </p:nvSpPr>
        <p:spPr>
          <a:xfrm>
            <a:off x="587829" y="959691"/>
            <a:ext cx="112202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Operačná pamäť RAM (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Random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Access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Memory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), je rýchlo prístupná elektronická pamäť slúžiaca procesoru pre často využívané dáta práve spustených aplikácií. 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Na rozdiel od pevného disku, operačná pamäť dáta neukladá - pri vypnutí zariadenia sa kompletne vymaže. 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Stručne sa dá povedať, že RAM pamäť je zodpovedná za plynulé fungovanie procesov. Čím väčšia je, tým viac náročnejších procesov môžete na vašom zariadení spustiť.</a:t>
            </a:r>
          </a:p>
        </p:txBody>
      </p:sp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B7131848-6426-DDD4-4E0C-43A72121F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28941"/>
              </p:ext>
            </p:extLst>
          </p:nvPr>
        </p:nvGraphicFramePr>
        <p:xfrm>
          <a:off x="704603" y="2940374"/>
          <a:ext cx="7667502" cy="1620485"/>
        </p:xfrm>
        <a:graphic>
          <a:graphicData uri="http://schemas.openxmlformats.org/drawingml/2006/table">
            <a:tbl>
              <a:tblPr/>
              <a:tblGrid>
                <a:gridCol w="1563585">
                  <a:extLst>
                    <a:ext uri="{9D8B030D-6E8A-4147-A177-3AD203B41FA5}">
                      <a16:colId xmlns:a16="http://schemas.microsoft.com/office/drawing/2014/main" val="1409690952"/>
                    </a:ext>
                  </a:extLst>
                </a:gridCol>
                <a:gridCol w="6103917">
                  <a:extLst>
                    <a:ext uri="{9D8B030D-6E8A-4147-A177-3AD203B41FA5}">
                      <a16:colId xmlns:a16="http://schemas.microsoft.com/office/drawing/2014/main" val="875153546"/>
                    </a:ext>
                  </a:extLst>
                </a:gridCol>
              </a:tblGrid>
              <a:tr h="2684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Kapacita RAM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Optimálne využitie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31119"/>
                  </a:ext>
                </a:extLst>
              </a:tr>
              <a:tr h="3644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Menej ako 8 GB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Typická pre menej výkonné notebooky, kancelársku prácu alebo prehliadanie internetu.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91336"/>
                  </a:ext>
                </a:extLst>
              </a:tr>
              <a:tr h="3285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 – 16 GB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Dostatok RAM na chod náročných programov.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28083"/>
                  </a:ext>
                </a:extLst>
              </a:tr>
              <a:tr h="3285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32 – 64 GB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Renderovanie, modelovací a grafický softvér, virtualizácia.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93176"/>
                  </a:ext>
                </a:extLst>
              </a:tr>
              <a:tr h="32459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64 GB a viac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Práca s grafikou vo vysokom rozlíšení </a:t>
                      </a: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napr. </a:t>
                      </a:r>
                      <a:r>
                        <a:rPr lang="pt-BR" sz="1200" b="1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virtuálna realita.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8299"/>
                  </a:ext>
                </a:extLst>
              </a:tr>
            </a:tbl>
          </a:graphicData>
        </a:graphic>
      </p:graphicFrame>
      <p:sp>
        <p:nvSpPr>
          <p:cNvPr id="13" name="BlokTextu 12">
            <a:extLst>
              <a:ext uri="{FF2B5EF4-FFF2-40B4-BE49-F238E27FC236}">
                <a16:creationId xmlns:a16="http://schemas.microsoft.com/office/drawing/2014/main" id="{81C6A45C-C905-9854-A8AE-D9C9BBAC42B1}"/>
              </a:ext>
            </a:extLst>
          </p:cNvPr>
          <p:cNvSpPr txBox="1"/>
          <p:nvPr/>
        </p:nvSpPr>
        <p:spPr>
          <a:xfrm>
            <a:off x="286988" y="4990829"/>
            <a:ext cx="6218710" cy="159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Ak otváraš veľké mapové vrstvy alebo 3D modely, musia sa celé (alebo ich časti) načítať do RAM.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Malá RAM = program sa spomalí alebo „spadne“.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Veľká RAM = pohodlná práca s viacerými </a:t>
            </a:r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datasetmi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a aplikáciami naraz.</a:t>
            </a:r>
          </a:p>
        </p:txBody>
      </p:sp>
      <p:pic>
        <p:nvPicPr>
          <p:cNvPr id="15" name="Picture 2" descr="Zemeguľa s Áziou a Austráliou - Bezplatné vektorové emoji na creazilla.com">
            <a:extLst>
              <a:ext uri="{FF2B5EF4-FFF2-40B4-BE49-F238E27FC236}">
                <a16:creationId xmlns:a16="http://schemas.microsoft.com/office/drawing/2014/main" id="{675B231F-2E2C-9F40-8751-FA713C62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14" y="4754807"/>
            <a:ext cx="472044" cy="4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EDA9C0B1-DA50-9F85-5B74-0B15CC9B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7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2046B3F9-769B-0A11-8F9A-9141A231D1D6}"/>
              </a:ext>
            </a:extLst>
          </p:cNvPr>
          <p:cNvSpPr/>
          <p:nvPr/>
        </p:nvSpPr>
        <p:spPr>
          <a:xfrm>
            <a:off x="875474" y="2436789"/>
            <a:ext cx="6906145" cy="3475463"/>
          </a:xfrm>
          <a:prstGeom prst="roundRect">
            <a:avLst>
              <a:gd name="adj" fmla="val 487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2" descr="Zemeguľa s Áziou a Austráliou - Bezplatné vektorové emoji na creazilla.com">
            <a:extLst>
              <a:ext uri="{FF2B5EF4-FFF2-40B4-BE49-F238E27FC236}">
                <a16:creationId xmlns:a16="http://schemas.microsoft.com/office/drawing/2014/main" id="{972B8B5A-C3BD-BF62-31E9-9D54E5528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18" y="2275299"/>
            <a:ext cx="472044" cy="4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833676" y="225543"/>
            <a:ext cx="348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Grafická karta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-3186798" y="6858000"/>
            <a:ext cx="5480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6" indent="-285750">
              <a:buFontTx/>
              <a:buChar char="-"/>
            </a:pPr>
            <a:r>
              <a:rPr lang="sk-SK" sz="1600">
                <a:latin typeface="Segoe UI Light" panose="020B0502040204020203" pitchFamily="34" charset="0"/>
                <a:cs typeface="Segoe UI Light" panose="020B0502040204020203" pitchFamily="34" charset="0"/>
              </a:rPr>
              <a:t>zabezpečuje zobrazovanie informácií na zobrazovacej jednotke</a:t>
            </a:r>
          </a:p>
          <a:p>
            <a:pPr marL="285750" lvl="6" indent="-285750">
              <a:buFontTx/>
              <a:buChar char="-"/>
            </a:pPr>
            <a:r>
              <a:rPr lang="sk-SK" sz="1600">
                <a:latin typeface="Segoe UI Light" panose="020B0502040204020203" pitchFamily="34" charset="0"/>
                <a:cs typeface="Segoe UI Light" panose="020B0502040204020203" pitchFamily="34" charset="0"/>
              </a:rPr>
              <a:t>integrovaná / dedikovaná</a:t>
            </a:r>
          </a:p>
          <a:p>
            <a:pPr marL="285750" lvl="6" indent="-285750">
              <a:buFontTx/>
              <a:buChar char="-"/>
            </a:pPr>
            <a:r>
              <a:rPr lang="sk-SK" sz="1600">
                <a:latin typeface="Segoe UI Light" panose="020B0502040204020203" pitchFamily="34" charset="0"/>
                <a:cs typeface="Segoe UI Light" panose="020B0502040204020203" pitchFamily="34" charset="0"/>
              </a:rPr>
              <a:t>vo svojej podstate je to minipočítač, ktorý má vlastnú RAM pamäť a vlastný procesor (grafický čip)</a:t>
            </a:r>
            <a:endParaRPr lang="sk-SK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33676" y="915228"/>
            <a:ext cx="7321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Grafická karta je zodpovedná za spracovanie a zobrazenie grafických dát. </a:t>
            </a:r>
          </a:p>
          <a:p>
            <a:endParaRPr lang="sk-SK" sz="105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Je nevyhnutná pre všetky graficky náročné aplikácie, ako sú videohry, úprava videí, 3D modelovanie či graficky náročné vedecké výpočty.</a:t>
            </a:r>
          </a:p>
        </p:txBody>
      </p:sp>
      <p:pic>
        <p:nvPicPr>
          <p:cNvPr id="2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3D98E527-2598-8C08-237E-D036BD82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D36CF13-3988-0BB3-CAF5-CB9B4EFEA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52" y="2511321"/>
            <a:ext cx="6984098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GIS softvér (QGIS, </a:t>
            </a:r>
            <a:r>
              <a:rPr lang="sk-SK" alt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alt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Pro, GRASS GIS)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vykresľovanie veľkých </a:t>
            </a:r>
            <a:r>
              <a:rPr lang="sk-SK" altLang="sk-SK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ortofotomáp</a:t>
            </a:r>
            <a:r>
              <a:rPr lang="sk-SK" alt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satelitných snímok a tematických vrstiev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rýchle prekresľovanie pri práci s veľkými projektmi, kde máš desiatky vrstiev.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k-SK" alt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Diaľkový prieskum Zeme (</a:t>
            </a:r>
            <a:r>
              <a:rPr lang="sk-SK" alt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Remote</a:t>
            </a:r>
            <a:r>
              <a:rPr lang="sk-SK" alt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alt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Sensing</a:t>
            </a:r>
            <a:r>
              <a:rPr lang="sk-SK" alt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alt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3D vizualizácie a analýzy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modelovanie terénu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alt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Vykresľovanie 3Dmodelov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alt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Simulácie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alt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hydrologické modelovanie (prietoky, povodne, odtokové modely),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k-SK" alt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simulácia lavín, zosuvov alebo erózie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C173B062-0242-2DAD-8B3B-C58A98901D1F}"/>
              </a:ext>
            </a:extLst>
          </p:cNvPr>
          <p:cNvSpPr/>
          <p:nvPr/>
        </p:nvSpPr>
        <p:spPr>
          <a:xfrm>
            <a:off x="925552" y="720356"/>
            <a:ext cx="11266447" cy="712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85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530747" y="264368"/>
            <a:ext cx="1190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Zdroj</a:t>
            </a:r>
          </a:p>
        </p:txBody>
      </p:sp>
      <p:sp>
        <p:nvSpPr>
          <p:cNvPr id="8" name="Obdĺžnik 7"/>
          <p:cNvSpPr/>
          <p:nvPr/>
        </p:nvSpPr>
        <p:spPr>
          <a:xfrm>
            <a:off x="530747" y="859501"/>
            <a:ext cx="5991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Počítačový zdroj zabezpečuje dodávku energie pre systém transformovaním vstupného napätia na napätia požadované pri požadovanom výkone. </a:t>
            </a:r>
          </a:p>
          <a:p>
            <a:endParaRPr lang="sk-SK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Ďalšou nemenej dôležitou funkciou zdroja je zabezpečenie cirkulácie vzduchu potrebného pre chladenie komponentov v počítači.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9A6D700-1BCA-105F-0A4C-53FC919D7438}"/>
              </a:ext>
            </a:extLst>
          </p:cNvPr>
          <p:cNvGrpSpPr/>
          <p:nvPr/>
        </p:nvGrpSpPr>
        <p:grpSpPr>
          <a:xfrm>
            <a:off x="6434925" y="859501"/>
            <a:ext cx="6096000" cy="1641836"/>
            <a:chOff x="6096000" y="1188328"/>
            <a:chExt cx="6096000" cy="1641836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75CFDEEA-D2A6-3188-F6EE-292C8DA2E162}"/>
                </a:ext>
              </a:extLst>
            </p:cNvPr>
            <p:cNvGrpSpPr/>
            <p:nvPr/>
          </p:nvGrpSpPr>
          <p:grpSpPr>
            <a:xfrm>
              <a:off x="6143861" y="1208591"/>
              <a:ext cx="3251149" cy="1575989"/>
              <a:chOff x="6143862" y="1162666"/>
              <a:chExt cx="3251149" cy="1575989"/>
            </a:xfrm>
          </p:grpSpPr>
          <p:sp>
            <p:nvSpPr>
              <p:cNvPr id="17" name="Obdĺžnik 16"/>
              <p:cNvSpPr/>
              <p:nvPr/>
            </p:nvSpPr>
            <p:spPr>
              <a:xfrm>
                <a:off x="6143862" y="2488938"/>
                <a:ext cx="3251149" cy="24971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sk-SK"/>
              </a:p>
            </p:txBody>
          </p:sp>
          <p:sp>
            <p:nvSpPr>
              <p:cNvPr id="16" name="Obdĺžnik 15"/>
              <p:cNvSpPr/>
              <p:nvPr/>
            </p:nvSpPr>
            <p:spPr>
              <a:xfrm>
                <a:off x="6143862" y="2075529"/>
                <a:ext cx="1851749" cy="26325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sk-SK"/>
              </a:p>
            </p:txBody>
          </p:sp>
          <p:sp>
            <p:nvSpPr>
              <p:cNvPr id="15" name="Obdĺžnik 14"/>
              <p:cNvSpPr/>
              <p:nvPr/>
            </p:nvSpPr>
            <p:spPr>
              <a:xfrm>
                <a:off x="6143863" y="1659274"/>
                <a:ext cx="1851749" cy="2740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Obdĺžnik 12"/>
              <p:cNvSpPr/>
              <p:nvPr/>
            </p:nvSpPr>
            <p:spPr>
              <a:xfrm>
                <a:off x="6143862" y="1162666"/>
                <a:ext cx="3082758" cy="309092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4" name="Obdĺžnik 13"/>
            <p:cNvSpPr/>
            <p:nvPr/>
          </p:nvSpPr>
          <p:spPr>
            <a:xfrm>
              <a:off x="6096000" y="1188328"/>
              <a:ext cx="31140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16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Hlavné funkcie napájacieho zdroja</a:t>
              </a:r>
            </a:p>
          </p:txBody>
        </p:sp>
        <p:sp>
          <p:nvSpPr>
            <p:cNvPr id="11" name="Obdĺžnik 10"/>
            <p:cNvSpPr/>
            <p:nvPr/>
          </p:nvSpPr>
          <p:spPr>
            <a:xfrm>
              <a:off x="6096000" y="1676002"/>
              <a:ext cx="609600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Premena napätia </a:t>
              </a:r>
            </a:p>
            <a:p>
              <a:endParaRPr lang="sk-SK"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Stabilizácia prúdu </a:t>
              </a:r>
            </a:p>
            <a:p>
              <a:endParaRPr lang="sk-SK" sz="105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Ochrana pred preťažením a prepätím </a:t>
              </a:r>
            </a:p>
          </p:txBody>
        </p:sp>
      </p:grpSp>
      <p:pic>
        <p:nvPicPr>
          <p:cNvPr id="5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EDD4F542-E814-169B-3703-CE7E9FD8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ĺžnik 19">
            <a:extLst>
              <a:ext uri="{FF2B5EF4-FFF2-40B4-BE49-F238E27FC236}">
                <a16:creationId xmlns:a16="http://schemas.microsoft.com/office/drawing/2014/main" id="{14832E6D-77EF-9ED7-B1C1-A80DE7EB3769}"/>
              </a:ext>
            </a:extLst>
          </p:cNvPr>
          <p:cNvSpPr/>
          <p:nvPr/>
        </p:nvSpPr>
        <p:spPr>
          <a:xfrm>
            <a:off x="621474" y="720356"/>
            <a:ext cx="11570525" cy="5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4E4355BF-35F8-2DFA-0EFC-A328791F3826}"/>
              </a:ext>
            </a:extLst>
          </p:cNvPr>
          <p:cNvSpPr txBox="1"/>
          <p:nvPr/>
        </p:nvSpPr>
        <p:spPr>
          <a:xfrm>
            <a:off x="530747" y="3120835"/>
            <a:ext cx="838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Vstupno-výstupné zariadenia (</a:t>
            </a:r>
            <a:r>
              <a:rPr lang="sk-SK" sz="2800" b="1" dirty="0" err="1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sz="2800" b="1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/Output)</a:t>
            </a: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CE7AEFE7-A59F-9D31-A332-1CC51CEA7D8B}"/>
              </a:ext>
            </a:extLst>
          </p:cNvPr>
          <p:cNvSpPr/>
          <p:nvPr/>
        </p:nvSpPr>
        <p:spPr>
          <a:xfrm>
            <a:off x="621473" y="3572396"/>
            <a:ext cx="11570525" cy="5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Obdĺžnik 22"/>
          <p:cNvSpPr/>
          <p:nvPr/>
        </p:nvSpPr>
        <p:spPr>
          <a:xfrm>
            <a:off x="647559" y="3742055"/>
            <a:ext cx="1327223" cy="30909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4" name="Obdĺžnik 23"/>
          <p:cNvSpPr/>
          <p:nvPr/>
        </p:nvSpPr>
        <p:spPr>
          <a:xfrm>
            <a:off x="621473" y="3739444"/>
            <a:ext cx="1327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Input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(Vstup)</a:t>
            </a:r>
          </a:p>
        </p:txBody>
      </p:sp>
      <p:sp>
        <p:nvSpPr>
          <p:cNvPr id="25" name="Obdĺžnik 24"/>
          <p:cNvSpPr/>
          <p:nvPr/>
        </p:nvSpPr>
        <p:spPr>
          <a:xfrm>
            <a:off x="647559" y="4790302"/>
            <a:ext cx="1650450" cy="30909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6" name="Obdĺžnik 25"/>
          <p:cNvSpPr/>
          <p:nvPr/>
        </p:nvSpPr>
        <p:spPr>
          <a:xfrm>
            <a:off x="671923" y="4769491"/>
            <a:ext cx="1601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Output (Výstup)</a:t>
            </a:r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E96BC366-D279-8435-85D8-8E7F9730CCCC}"/>
              </a:ext>
            </a:extLst>
          </p:cNvPr>
          <p:cNvSpPr/>
          <p:nvPr/>
        </p:nvSpPr>
        <p:spPr>
          <a:xfrm>
            <a:off x="840565" y="4089507"/>
            <a:ext cx="5087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 o všetky spôsoby, akými môže 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používateľ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alebo iný systém 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poskytnúť informácie počítaču 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 spracovanie.</a:t>
            </a:r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A5713CEB-355C-F310-CE6B-E8FDCD605664}"/>
              </a:ext>
            </a:extLst>
          </p:cNvPr>
          <p:cNvSpPr/>
          <p:nvPr/>
        </p:nvSpPr>
        <p:spPr>
          <a:xfrm>
            <a:off x="647559" y="4167221"/>
            <a:ext cx="193005" cy="19300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k-SK"/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0A0043FE-A42E-358C-B71F-962CFC30C1B8}"/>
              </a:ext>
            </a:extLst>
          </p:cNvPr>
          <p:cNvSpPr/>
          <p:nvPr/>
        </p:nvSpPr>
        <p:spPr>
          <a:xfrm>
            <a:off x="840564" y="5189240"/>
            <a:ext cx="5445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Output označuje údaje alebo </a:t>
            </a:r>
            <a:r>
              <a:rPr lang="sk-SK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informácie, ktoré počítač poskytuje späť používateľovi</a:t>
            </a:r>
            <a:r>
              <a:rPr lang="sk-SK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alebo inému systému po spracovaní. </a:t>
            </a:r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FBC525BC-C878-A7E4-88DB-1B28C9A83E7D}"/>
              </a:ext>
            </a:extLst>
          </p:cNvPr>
          <p:cNvSpPr/>
          <p:nvPr/>
        </p:nvSpPr>
        <p:spPr>
          <a:xfrm>
            <a:off x="647560" y="5280126"/>
            <a:ext cx="184884" cy="193005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k-SK"/>
          </a:p>
        </p:txBody>
      </p:sp>
      <p:pic>
        <p:nvPicPr>
          <p:cNvPr id="32" name="Obrázok 31">
            <a:extLst>
              <a:ext uri="{FF2B5EF4-FFF2-40B4-BE49-F238E27FC236}">
                <a16:creationId xmlns:a16="http://schemas.microsoft.com/office/drawing/2014/main" id="{9D5FC2B5-0A62-4EA9-D597-4CFFC4361A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04" b="12359"/>
          <a:stretch>
            <a:fillRect/>
          </a:stretch>
        </p:blipFill>
        <p:spPr>
          <a:xfrm>
            <a:off x="6189133" y="3723543"/>
            <a:ext cx="5690963" cy="31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6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oľný tvar 17">
            <a:extLst>
              <a:ext uri="{FF2B5EF4-FFF2-40B4-BE49-F238E27FC236}">
                <a16:creationId xmlns:a16="http://schemas.microsoft.com/office/drawing/2014/main" id="{285071D9-066A-CD07-1A38-9C07634246CB}"/>
              </a:ext>
            </a:extLst>
          </p:cNvPr>
          <p:cNvSpPr/>
          <p:nvPr/>
        </p:nvSpPr>
        <p:spPr>
          <a:xfrm>
            <a:off x="6482609" y="1725291"/>
            <a:ext cx="3153699" cy="2234681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419608" rIns="419607" bIns="419608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5900" kern="1200"/>
          </a:p>
        </p:txBody>
      </p:sp>
      <p:sp>
        <p:nvSpPr>
          <p:cNvPr id="17" name="Voľný tvar 19">
            <a:extLst>
              <a:ext uri="{FF2B5EF4-FFF2-40B4-BE49-F238E27FC236}">
                <a16:creationId xmlns:a16="http://schemas.microsoft.com/office/drawing/2014/main" id="{77521DA1-B9C5-A851-B155-FBA9EBD5A11C}"/>
              </a:ext>
            </a:extLst>
          </p:cNvPr>
          <p:cNvSpPr/>
          <p:nvPr/>
        </p:nvSpPr>
        <p:spPr>
          <a:xfrm>
            <a:off x="5992601" y="1236843"/>
            <a:ext cx="1394954" cy="944526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4100" kern="1200"/>
          </a:p>
        </p:txBody>
      </p:sp>
      <p:sp>
        <p:nvSpPr>
          <p:cNvPr id="61" name="Voľný tvar 60"/>
          <p:cNvSpPr/>
          <p:nvPr/>
        </p:nvSpPr>
        <p:spPr>
          <a:xfrm>
            <a:off x="8099517" y="5911105"/>
            <a:ext cx="1536791" cy="327547"/>
          </a:xfrm>
          <a:custGeom>
            <a:avLst/>
            <a:gdLst>
              <a:gd name="connsiteX0" fmla="*/ 0 w 921171"/>
              <a:gd name="connsiteY0" fmla="*/ 46059 h 460585"/>
              <a:gd name="connsiteX1" fmla="*/ 46059 w 921171"/>
              <a:gd name="connsiteY1" fmla="*/ 0 h 460585"/>
              <a:gd name="connsiteX2" fmla="*/ 875113 w 921171"/>
              <a:gd name="connsiteY2" fmla="*/ 0 h 460585"/>
              <a:gd name="connsiteX3" fmla="*/ 921172 w 921171"/>
              <a:gd name="connsiteY3" fmla="*/ 46059 h 460585"/>
              <a:gd name="connsiteX4" fmla="*/ 921171 w 921171"/>
              <a:gd name="connsiteY4" fmla="*/ 414527 h 460585"/>
              <a:gd name="connsiteX5" fmla="*/ 875112 w 921171"/>
              <a:gd name="connsiteY5" fmla="*/ 460586 h 460585"/>
              <a:gd name="connsiteX6" fmla="*/ 46059 w 921171"/>
              <a:gd name="connsiteY6" fmla="*/ 460585 h 460585"/>
              <a:gd name="connsiteX7" fmla="*/ 0 w 921171"/>
              <a:gd name="connsiteY7" fmla="*/ 414526 h 460585"/>
              <a:gd name="connsiteX8" fmla="*/ 0 w 921171"/>
              <a:gd name="connsiteY8" fmla="*/ 46059 h 4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171" h="460585">
                <a:moveTo>
                  <a:pt x="0" y="46059"/>
                </a:moveTo>
                <a:cubicBezTo>
                  <a:pt x="0" y="20621"/>
                  <a:pt x="20621" y="0"/>
                  <a:pt x="46059" y="0"/>
                </a:cubicBezTo>
                <a:lnTo>
                  <a:pt x="875113" y="0"/>
                </a:lnTo>
                <a:cubicBezTo>
                  <a:pt x="900551" y="0"/>
                  <a:pt x="921172" y="20621"/>
                  <a:pt x="921172" y="46059"/>
                </a:cubicBezTo>
                <a:cubicBezTo>
                  <a:pt x="921172" y="168882"/>
                  <a:pt x="921171" y="291704"/>
                  <a:pt x="921171" y="414527"/>
                </a:cubicBezTo>
                <a:cubicBezTo>
                  <a:pt x="921171" y="439965"/>
                  <a:pt x="900550" y="460586"/>
                  <a:pt x="875112" y="460586"/>
                </a:cubicBezTo>
                <a:lnTo>
                  <a:pt x="46059" y="460585"/>
                </a:lnTo>
                <a:cubicBezTo>
                  <a:pt x="20621" y="460585"/>
                  <a:pt x="0" y="439964"/>
                  <a:pt x="0" y="414526"/>
                </a:cubicBezTo>
                <a:lnTo>
                  <a:pt x="0" y="4605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70" tIns="31270" rIns="31270" bIns="3127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2800" kern="1200"/>
          </a:p>
        </p:txBody>
      </p:sp>
      <p:sp>
        <p:nvSpPr>
          <p:cNvPr id="60" name="Voľný tvar 59"/>
          <p:cNvSpPr/>
          <p:nvPr/>
        </p:nvSpPr>
        <p:spPr>
          <a:xfrm>
            <a:off x="6339016" y="5909136"/>
            <a:ext cx="1610313" cy="327547"/>
          </a:xfrm>
          <a:custGeom>
            <a:avLst/>
            <a:gdLst>
              <a:gd name="connsiteX0" fmla="*/ 0 w 921171"/>
              <a:gd name="connsiteY0" fmla="*/ 46059 h 460585"/>
              <a:gd name="connsiteX1" fmla="*/ 46059 w 921171"/>
              <a:gd name="connsiteY1" fmla="*/ 0 h 460585"/>
              <a:gd name="connsiteX2" fmla="*/ 875113 w 921171"/>
              <a:gd name="connsiteY2" fmla="*/ 0 h 460585"/>
              <a:gd name="connsiteX3" fmla="*/ 921172 w 921171"/>
              <a:gd name="connsiteY3" fmla="*/ 46059 h 460585"/>
              <a:gd name="connsiteX4" fmla="*/ 921171 w 921171"/>
              <a:gd name="connsiteY4" fmla="*/ 414527 h 460585"/>
              <a:gd name="connsiteX5" fmla="*/ 875112 w 921171"/>
              <a:gd name="connsiteY5" fmla="*/ 460586 h 460585"/>
              <a:gd name="connsiteX6" fmla="*/ 46059 w 921171"/>
              <a:gd name="connsiteY6" fmla="*/ 460585 h 460585"/>
              <a:gd name="connsiteX7" fmla="*/ 0 w 921171"/>
              <a:gd name="connsiteY7" fmla="*/ 414526 h 460585"/>
              <a:gd name="connsiteX8" fmla="*/ 0 w 921171"/>
              <a:gd name="connsiteY8" fmla="*/ 46059 h 4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171" h="460585">
                <a:moveTo>
                  <a:pt x="0" y="46059"/>
                </a:moveTo>
                <a:cubicBezTo>
                  <a:pt x="0" y="20621"/>
                  <a:pt x="20621" y="0"/>
                  <a:pt x="46059" y="0"/>
                </a:cubicBezTo>
                <a:lnTo>
                  <a:pt x="875113" y="0"/>
                </a:lnTo>
                <a:cubicBezTo>
                  <a:pt x="900551" y="0"/>
                  <a:pt x="921172" y="20621"/>
                  <a:pt x="921172" y="46059"/>
                </a:cubicBezTo>
                <a:cubicBezTo>
                  <a:pt x="921172" y="168882"/>
                  <a:pt x="921171" y="291704"/>
                  <a:pt x="921171" y="414527"/>
                </a:cubicBezTo>
                <a:cubicBezTo>
                  <a:pt x="921171" y="439965"/>
                  <a:pt x="900550" y="460586"/>
                  <a:pt x="875112" y="460586"/>
                </a:cubicBezTo>
                <a:lnTo>
                  <a:pt x="46059" y="460585"/>
                </a:lnTo>
                <a:cubicBezTo>
                  <a:pt x="20621" y="460585"/>
                  <a:pt x="0" y="439964"/>
                  <a:pt x="0" y="414526"/>
                </a:cubicBezTo>
                <a:lnTo>
                  <a:pt x="0" y="4605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70" tIns="31270" rIns="31270" bIns="3127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2800" kern="1200"/>
          </a:p>
        </p:txBody>
      </p:sp>
      <p:sp>
        <p:nvSpPr>
          <p:cNvPr id="59" name="Voľný tvar 58"/>
          <p:cNvSpPr/>
          <p:nvPr/>
        </p:nvSpPr>
        <p:spPr>
          <a:xfrm>
            <a:off x="4589651" y="5909136"/>
            <a:ext cx="1610313" cy="327547"/>
          </a:xfrm>
          <a:custGeom>
            <a:avLst/>
            <a:gdLst>
              <a:gd name="connsiteX0" fmla="*/ 0 w 921171"/>
              <a:gd name="connsiteY0" fmla="*/ 46059 h 460585"/>
              <a:gd name="connsiteX1" fmla="*/ 46059 w 921171"/>
              <a:gd name="connsiteY1" fmla="*/ 0 h 460585"/>
              <a:gd name="connsiteX2" fmla="*/ 875113 w 921171"/>
              <a:gd name="connsiteY2" fmla="*/ 0 h 460585"/>
              <a:gd name="connsiteX3" fmla="*/ 921172 w 921171"/>
              <a:gd name="connsiteY3" fmla="*/ 46059 h 460585"/>
              <a:gd name="connsiteX4" fmla="*/ 921171 w 921171"/>
              <a:gd name="connsiteY4" fmla="*/ 414527 h 460585"/>
              <a:gd name="connsiteX5" fmla="*/ 875112 w 921171"/>
              <a:gd name="connsiteY5" fmla="*/ 460586 h 460585"/>
              <a:gd name="connsiteX6" fmla="*/ 46059 w 921171"/>
              <a:gd name="connsiteY6" fmla="*/ 460585 h 460585"/>
              <a:gd name="connsiteX7" fmla="*/ 0 w 921171"/>
              <a:gd name="connsiteY7" fmla="*/ 414526 h 460585"/>
              <a:gd name="connsiteX8" fmla="*/ 0 w 921171"/>
              <a:gd name="connsiteY8" fmla="*/ 46059 h 4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171" h="460585">
                <a:moveTo>
                  <a:pt x="0" y="46059"/>
                </a:moveTo>
                <a:cubicBezTo>
                  <a:pt x="0" y="20621"/>
                  <a:pt x="20621" y="0"/>
                  <a:pt x="46059" y="0"/>
                </a:cubicBezTo>
                <a:lnTo>
                  <a:pt x="875113" y="0"/>
                </a:lnTo>
                <a:cubicBezTo>
                  <a:pt x="900551" y="0"/>
                  <a:pt x="921172" y="20621"/>
                  <a:pt x="921172" y="46059"/>
                </a:cubicBezTo>
                <a:cubicBezTo>
                  <a:pt x="921172" y="168882"/>
                  <a:pt x="921171" y="291704"/>
                  <a:pt x="921171" y="414527"/>
                </a:cubicBezTo>
                <a:cubicBezTo>
                  <a:pt x="921171" y="439965"/>
                  <a:pt x="900550" y="460586"/>
                  <a:pt x="875112" y="460586"/>
                </a:cubicBezTo>
                <a:lnTo>
                  <a:pt x="46059" y="460585"/>
                </a:lnTo>
                <a:cubicBezTo>
                  <a:pt x="20621" y="460585"/>
                  <a:pt x="0" y="439964"/>
                  <a:pt x="0" y="414526"/>
                </a:cubicBezTo>
                <a:lnTo>
                  <a:pt x="0" y="4605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70" tIns="31270" rIns="31270" bIns="3127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2800" kern="1200"/>
          </a:p>
        </p:txBody>
      </p:sp>
      <p:sp>
        <p:nvSpPr>
          <p:cNvPr id="6" name="BlokTextu 5"/>
          <p:cNvSpPr txBox="1"/>
          <p:nvPr/>
        </p:nvSpPr>
        <p:spPr>
          <a:xfrm>
            <a:off x="797888" y="26873"/>
            <a:ext cx="3161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Softvér</a:t>
            </a:r>
            <a:endParaRPr lang="sk-SK" sz="44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2" y="766842"/>
            <a:ext cx="12191998" cy="332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898923" y="1236843"/>
            <a:ext cx="3643707" cy="2723129"/>
            <a:chOff x="-3193511" y="1075327"/>
            <a:chExt cx="3643707" cy="2723129"/>
          </a:xfrm>
        </p:grpSpPr>
        <p:grpSp>
          <p:nvGrpSpPr>
            <p:cNvPr id="4" name="Skupina 3"/>
            <p:cNvGrpSpPr/>
            <p:nvPr/>
          </p:nvGrpSpPr>
          <p:grpSpPr>
            <a:xfrm>
              <a:off x="-3193511" y="1075327"/>
              <a:ext cx="3643707" cy="2723129"/>
              <a:chOff x="2926806" y="1560890"/>
              <a:chExt cx="3643707" cy="2723129"/>
            </a:xfrm>
          </p:grpSpPr>
          <p:sp>
            <p:nvSpPr>
              <p:cNvPr id="18" name="Voľný tvar 17"/>
              <p:cNvSpPr/>
              <p:nvPr/>
            </p:nvSpPr>
            <p:spPr>
              <a:xfrm>
                <a:off x="3416814" y="2049338"/>
                <a:ext cx="3153699" cy="2234681"/>
              </a:xfrm>
              <a:custGeom>
                <a:avLst/>
                <a:gdLst>
                  <a:gd name="connsiteX0" fmla="*/ 0 w 2539007"/>
                  <a:gd name="connsiteY0" fmla="*/ 0 h 1693518"/>
                  <a:gd name="connsiteX1" fmla="*/ 2539007 w 2539007"/>
                  <a:gd name="connsiteY1" fmla="*/ 0 h 1693518"/>
                  <a:gd name="connsiteX2" fmla="*/ 2539007 w 2539007"/>
                  <a:gd name="connsiteY2" fmla="*/ 1693518 h 1693518"/>
                  <a:gd name="connsiteX3" fmla="*/ 0 w 2539007"/>
                  <a:gd name="connsiteY3" fmla="*/ 1693518 h 1693518"/>
                  <a:gd name="connsiteX4" fmla="*/ 0 w 2539007"/>
                  <a:gd name="connsiteY4" fmla="*/ 0 h 1693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9007" h="1693518">
                    <a:moveTo>
                      <a:pt x="0" y="0"/>
                    </a:moveTo>
                    <a:lnTo>
                      <a:pt x="2539007" y="0"/>
                    </a:lnTo>
                    <a:lnTo>
                      <a:pt x="2539007" y="1693518"/>
                    </a:lnTo>
                    <a:lnTo>
                      <a:pt x="0" y="169351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6242" tIns="419608" rIns="419607" bIns="419608" numCol="1" spcCol="1270" anchor="ctr" anchorCtr="0">
                <a:noAutofit/>
              </a:bodyPr>
              <a:lstStyle/>
              <a:p>
                <a:pPr lvl="0" algn="l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sk-SK" sz="5900" kern="1200"/>
              </a:p>
            </p:txBody>
          </p:sp>
          <p:sp>
            <p:nvSpPr>
              <p:cNvPr id="20" name="Voľný tvar 19"/>
              <p:cNvSpPr/>
              <p:nvPr/>
            </p:nvSpPr>
            <p:spPr>
              <a:xfrm>
                <a:off x="2926806" y="1560890"/>
                <a:ext cx="1394954" cy="944526"/>
              </a:xfrm>
              <a:custGeom>
                <a:avLst/>
                <a:gdLst>
                  <a:gd name="connsiteX0" fmla="*/ 0 w 1692671"/>
                  <a:gd name="connsiteY0" fmla="*/ 846336 h 1692671"/>
                  <a:gd name="connsiteX1" fmla="*/ 846336 w 1692671"/>
                  <a:gd name="connsiteY1" fmla="*/ 0 h 1692671"/>
                  <a:gd name="connsiteX2" fmla="*/ 1692672 w 1692671"/>
                  <a:gd name="connsiteY2" fmla="*/ 846336 h 1692671"/>
                  <a:gd name="connsiteX3" fmla="*/ 846336 w 1692671"/>
                  <a:gd name="connsiteY3" fmla="*/ 1692672 h 1692671"/>
                  <a:gd name="connsiteX4" fmla="*/ 0 w 1692671"/>
                  <a:gd name="connsiteY4" fmla="*/ 846336 h 16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2671" h="1692671">
                    <a:moveTo>
                      <a:pt x="0" y="846336"/>
                    </a:moveTo>
                    <a:cubicBezTo>
                      <a:pt x="0" y="378918"/>
                      <a:pt x="378918" y="0"/>
                      <a:pt x="846336" y="0"/>
                    </a:cubicBezTo>
                    <a:cubicBezTo>
                      <a:pt x="1313754" y="0"/>
                      <a:pt x="1692672" y="378918"/>
                      <a:pt x="1692672" y="846336"/>
                    </a:cubicBezTo>
                    <a:cubicBezTo>
                      <a:pt x="1692672" y="1313754"/>
                      <a:pt x="1313754" y="1692672"/>
                      <a:pt x="846336" y="1692672"/>
                    </a:cubicBezTo>
                    <a:cubicBezTo>
                      <a:pt x="378918" y="1692672"/>
                      <a:pt x="0" y="1313754"/>
                      <a:pt x="0" y="846336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886" tIns="247886" rIns="247886" bIns="247886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sk-SK" sz="4100" kern="1200"/>
              </a:p>
            </p:txBody>
          </p:sp>
        </p:grpSp>
        <p:sp>
          <p:nvSpPr>
            <p:cNvPr id="24" name="BlokTextu 23"/>
            <p:cNvSpPr txBox="1"/>
            <p:nvPr/>
          </p:nvSpPr>
          <p:spPr>
            <a:xfrm>
              <a:off x="-3059363" y="1362924"/>
              <a:ext cx="10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SOFTVÉR</a:t>
              </a:r>
            </a:p>
          </p:txBody>
        </p:sp>
      </p:grpSp>
      <p:sp>
        <p:nvSpPr>
          <p:cNvPr id="31" name="BlokTextu 30"/>
          <p:cNvSpPr txBox="1"/>
          <p:nvPr/>
        </p:nvSpPr>
        <p:spPr>
          <a:xfrm>
            <a:off x="1610834" y="2129472"/>
            <a:ext cx="2739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Segoe UI Light" panose="020B0502040204020203" pitchFamily="34" charset="0"/>
                <a:cs typeface="Segoe UI Light" panose="020B0502040204020203" pitchFamily="34" charset="0"/>
              </a:rPr>
              <a:t>súhrn všetkých programov, ktoré sa dajú použiť na výpočtovom zariadení (PC, tablet, mobil... </a:t>
            </a:r>
          </a:p>
          <a:p>
            <a:pPr algn="ctr"/>
            <a:endParaRPr lang="sk-SK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sk-SK" dirty="0">
                <a:latin typeface="Segoe UI Light" panose="020B0502040204020203" pitchFamily="34" charset="0"/>
                <a:cs typeface="Segoe UI Light" panose="020B0502040204020203" pitchFamily="34" charset="0"/>
              </a:rPr>
              <a:t>má nemateriálnu povahu</a:t>
            </a:r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>
            <a:off x="6116059" y="151292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PROGRAM</a:t>
            </a:r>
          </a:p>
        </p:txBody>
      </p:sp>
      <p:sp>
        <p:nvSpPr>
          <p:cNvPr id="37" name="Obdĺžnik 36"/>
          <p:cNvSpPr/>
          <p:nvPr/>
        </p:nvSpPr>
        <p:spPr>
          <a:xfrm>
            <a:off x="2074377" y="3406140"/>
            <a:ext cx="1724568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6555279" y="2225722"/>
            <a:ext cx="3008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Segoe UI Light" panose="020B0502040204020203" pitchFamily="34" charset="0"/>
                <a:cs typeface="Segoe UI Light" panose="020B0502040204020203" pitchFamily="34" charset="0"/>
              </a:rPr>
              <a:t>súbor príkazov a inštrukcií, ktoré hovoria počítaču alebo inému výpočtovému zariadeniu, čo má urobiť a v akom poradí. </a:t>
            </a:r>
          </a:p>
          <a:p>
            <a:endParaRPr lang="sk-SK" dirty="0"/>
          </a:p>
        </p:txBody>
      </p:sp>
      <p:sp>
        <p:nvSpPr>
          <p:cNvPr id="46" name="Voľný tvar 45"/>
          <p:cNvSpPr/>
          <p:nvPr/>
        </p:nvSpPr>
        <p:spPr>
          <a:xfrm>
            <a:off x="2980489" y="5896033"/>
            <a:ext cx="1192592" cy="336534"/>
          </a:xfrm>
          <a:custGeom>
            <a:avLst/>
            <a:gdLst>
              <a:gd name="connsiteX0" fmla="*/ 0 w 921171"/>
              <a:gd name="connsiteY0" fmla="*/ 46059 h 460585"/>
              <a:gd name="connsiteX1" fmla="*/ 46059 w 921171"/>
              <a:gd name="connsiteY1" fmla="*/ 0 h 460585"/>
              <a:gd name="connsiteX2" fmla="*/ 875113 w 921171"/>
              <a:gd name="connsiteY2" fmla="*/ 0 h 460585"/>
              <a:gd name="connsiteX3" fmla="*/ 921172 w 921171"/>
              <a:gd name="connsiteY3" fmla="*/ 46059 h 460585"/>
              <a:gd name="connsiteX4" fmla="*/ 921171 w 921171"/>
              <a:gd name="connsiteY4" fmla="*/ 414527 h 460585"/>
              <a:gd name="connsiteX5" fmla="*/ 875112 w 921171"/>
              <a:gd name="connsiteY5" fmla="*/ 460586 h 460585"/>
              <a:gd name="connsiteX6" fmla="*/ 46059 w 921171"/>
              <a:gd name="connsiteY6" fmla="*/ 460585 h 460585"/>
              <a:gd name="connsiteX7" fmla="*/ 0 w 921171"/>
              <a:gd name="connsiteY7" fmla="*/ 414526 h 460585"/>
              <a:gd name="connsiteX8" fmla="*/ 0 w 921171"/>
              <a:gd name="connsiteY8" fmla="*/ 46059 h 4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171" h="460585">
                <a:moveTo>
                  <a:pt x="0" y="46059"/>
                </a:moveTo>
                <a:cubicBezTo>
                  <a:pt x="0" y="20621"/>
                  <a:pt x="20621" y="0"/>
                  <a:pt x="46059" y="0"/>
                </a:cubicBezTo>
                <a:lnTo>
                  <a:pt x="875113" y="0"/>
                </a:lnTo>
                <a:cubicBezTo>
                  <a:pt x="900551" y="0"/>
                  <a:pt x="921172" y="20621"/>
                  <a:pt x="921172" y="46059"/>
                </a:cubicBezTo>
                <a:cubicBezTo>
                  <a:pt x="921172" y="168882"/>
                  <a:pt x="921171" y="291704"/>
                  <a:pt x="921171" y="414527"/>
                </a:cubicBezTo>
                <a:cubicBezTo>
                  <a:pt x="921171" y="439965"/>
                  <a:pt x="900550" y="460586"/>
                  <a:pt x="875112" y="460586"/>
                </a:cubicBezTo>
                <a:lnTo>
                  <a:pt x="46059" y="460585"/>
                </a:lnTo>
                <a:cubicBezTo>
                  <a:pt x="20621" y="460585"/>
                  <a:pt x="0" y="439964"/>
                  <a:pt x="0" y="414526"/>
                </a:cubicBezTo>
                <a:lnTo>
                  <a:pt x="0" y="4605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70" tIns="31270" rIns="31270" bIns="3127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2800" kern="1200"/>
          </a:p>
        </p:txBody>
      </p:sp>
      <p:grpSp>
        <p:nvGrpSpPr>
          <p:cNvPr id="62" name="Skupina 61"/>
          <p:cNvGrpSpPr/>
          <p:nvPr/>
        </p:nvGrpSpPr>
        <p:grpSpPr>
          <a:xfrm>
            <a:off x="1351632" y="4628017"/>
            <a:ext cx="13563732" cy="1610634"/>
            <a:chOff x="1351632" y="4628017"/>
            <a:chExt cx="13563732" cy="1610634"/>
          </a:xfrm>
        </p:grpSpPr>
        <p:grpSp>
          <p:nvGrpSpPr>
            <p:cNvPr id="58" name="Skupina 57"/>
            <p:cNvGrpSpPr/>
            <p:nvPr/>
          </p:nvGrpSpPr>
          <p:grpSpPr>
            <a:xfrm>
              <a:off x="1351632" y="4628017"/>
              <a:ext cx="10339224" cy="1610634"/>
              <a:chOff x="1351632" y="4628017"/>
              <a:chExt cx="10339224" cy="1610634"/>
            </a:xfrm>
          </p:grpSpPr>
          <p:grpSp>
            <p:nvGrpSpPr>
              <p:cNvPr id="53" name="Skupina 52"/>
              <p:cNvGrpSpPr/>
              <p:nvPr/>
            </p:nvGrpSpPr>
            <p:grpSpPr>
              <a:xfrm>
                <a:off x="1351632" y="4628017"/>
                <a:ext cx="10339224" cy="1610634"/>
                <a:chOff x="1351632" y="4628017"/>
                <a:chExt cx="10339224" cy="1610634"/>
              </a:xfrm>
            </p:grpSpPr>
            <p:grpSp>
              <p:nvGrpSpPr>
                <p:cNvPr id="50" name="Skupina 49"/>
                <p:cNvGrpSpPr/>
                <p:nvPr/>
              </p:nvGrpSpPr>
              <p:grpSpPr>
                <a:xfrm>
                  <a:off x="1351632" y="4628017"/>
                  <a:ext cx="10339224" cy="1610634"/>
                  <a:chOff x="1351632" y="4628017"/>
                  <a:chExt cx="10339224" cy="1610634"/>
                </a:xfrm>
              </p:grpSpPr>
              <p:grpSp>
                <p:nvGrpSpPr>
                  <p:cNvPr id="9" name="Skupina 8"/>
                  <p:cNvGrpSpPr/>
                  <p:nvPr/>
                </p:nvGrpSpPr>
                <p:grpSpPr>
                  <a:xfrm>
                    <a:off x="1351632" y="4671981"/>
                    <a:ext cx="10339224" cy="1566670"/>
                    <a:chOff x="1351632" y="4671981"/>
                    <a:chExt cx="10339224" cy="1566670"/>
                  </a:xfrm>
                </p:grpSpPr>
                <p:sp>
                  <p:nvSpPr>
                    <p:cNvPr id="10" name="Voľný tvar 9"/>
                    <p:cNvSpPr/>
                    <p:nvPr/>
                  </p:nvSpPr>
                  <p:spPr>
                    <a:xfrm>
                      <a:off x="1351632" y="5345027"/>
                      <a:ext cx="1216362" cy="460585"/>
                    </a:xfrm>
                    <a:custGeom>
                      <a:avLst/>
                      <a:gdLst>
                        <a:gd name="connsiteX0" fmla="*/ 0 w 921171"/>
                        <a:gd name="connsiteY0" fmla="*/ 46059 h 460585"/>
                        <a:gd name="connsiteX1" fmla="*/ 46059 w 921171"/>
                        <a:gd name="connsiteY1" fmla="*/ 0 h 460585"/>
                        <a:gd name="connsiteX2" fmla="*/ 875113 w 921171"/>
                        <a:gd name="connsiteY2" fmla="*/ 0 h 460585"/>
                        <a:gd name="connsiteX3" fmla="*/ 921172 w 921171"/>
                        <a:gd name="connsiteY3" fmla="*/ 46059 h 460585"/>
                        <a:gd name="connsiteX4" fmla="*/ 921171 w 921171"/>
                        <a:gd name="connsiteY4" fmla="*/ 414527 h 460585"/>
                        <a:gd name="connsiteX5" fmla="*/ 875112 w 921171"/>
                        <a:gd name="connsiteY5" fmla="*/ 460586 h 460585"/>
                        <a:gd name="connsiteX6" fmla="*/ 46059 w 921171"/>
                        <a:gd name="connsiteY6" fmla="*/ 460585 h 460585"/>
                        <a:gd name="connsiteX7" fmla="*/ 0 w 921171"/>
                        <a:gd name="connsiteY7" fmla="*/ 414526 h 460585"/>
                        <a:gd name="connsiteX8" fmla="*/ 0 w 921171"/>
                        <a:gd name="connsiteY8" fmla="*/ 46059 h 460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1171" h="460585">
                          <a:moveTo>
                            <a:pt x="0" y="46059"/>
                          </a:moveTo>
                          <a:cubicBezTo>
                            <a:pt x="0" y="20621"/>
                            <a:pt x="20621" y="0"/>
                            <a:pt x="46059" y="0"/>
                          </a:cubicBezTo>
                          <a:lnTo>
                            <a:pt x="875113" y="0"/>
                          </a:lnTo>
                          <a:cubicBezTo>
                            <a:pt x="900551" y="0"/>
                            <a:pt x="921172" y="20621"/>
                            <a:pt x="921172" y="46059"/>
                          </a:cubicBezTo>
                          <a:cubicBezTo>
                            <a:pt x="921172" y="168882"/>
                            <a:pt x="921171" y="291704"/>
                            <a:pt x="921171" y="414527"/>
                          </a:cubicBezTo>
                          <a:cubicBezTo>
                            <a:pt x="921171" y="439965"/>
                            <a:pt x="900550" y="460586"/>
                            <a:pt x="875112" y="460586"/>
                          </a:cubicBezTo>
                          <a:lnTo>
                            <a:pt x="46059" y="460585"/>
                          </a:lnTo>
                          <a:cubicBezTo>
                            <a:pt x="20621" y="460585"/>
                            <a:pt x="0" y="439964"/>
                            <a:pt x="0" y="414526"/>
                          </a:cubicBezTo>
                          <a:lnTo>
                            <a:pt x="0" y="46059"/>
                          </a:lnTo>
                          <a:close/>
                        </a:path>
                      </a:pathLst>
                    </a:custGeom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1270" tIns="31270" rIns="31270" bIns="31270" numCol="1" spcCol="1270" anchor="ctr" anchorCtr="0">
                      <a:noAutofit/>
                    </a:bodyPr>
                    <a:lstStyle/>
                    <a:p>
                      <a:pPr lvl="0" algn="ctr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2800" kern="1200"/>
                    </a:p>
                  </p:txBody>
                </p:sp>
                <p:sp>
                  <p:nvSpPr>
                    <p:cNvPr id="12" name="Voľný tvar 11"/>
                    <p:cNvSpPr/>
                    <p:nvPr/>
                  </p:nvSpPr>
                  <p:spPr>
                    <a:xfrm rot="18770822">
                      <a:off x="2525340" y="5223997"/>
                      <a:ext cx="541830" cy="54492"/>
                    </a:xfrm>
                    <a:custGeom>
                      <a:avLst/>
                      <a:gdLst>
                        <a:gd name="connsiteX0" fmla="*/ 0 w 541830"/>
                        <a:gd name="connsiteY0" fmla="*/ 27246 h 54492"/>
                        <a:gd name="connsiteX1" fmla="*/ 541830 w 541830"/>
                        <a:gd name="connsiteY1" fmla="*/ 27246 h 54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41830" h="54492">
                          <a:moveTo>
                            <a:pt x="0" y="27246"/>
                          </a:moveTo>
                          <a:lnTo>
                            <a:pt x="541830" y="27246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6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70068" tIns="13700" rIns="270070" bIns="13700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500" kern="1200"/>
                    </a:p>
                  </p:txBody>
                </p:sp>
                <p:sp>
                  <p:nvSpPr>
                    <p:cNvPr id="13" name="Voľný tvar 12"/>
                    <p:cNvSpPr/>
                    <p:nvPr/>
                  </p:nvSpPr>
                  <p:spPr>
                    <a:xfrm>
                      <a:off x="2980489" y="4883044"/>
                      <a:ext cx="1192592" cy="336534"/>
                    </a:xfrm>
                    <a:custGeom>
                      <a:avLst/>
                      <a:gdLst>
                        <a:gd name="connsiteX0" fmla="*/ 0 w 921171"/>
                        <a:gd name="connsiteY0" fmla="*/ 46059 h 460585"/>
                        <a:gd name="connsiteX1" fmla="*/ 46059 w 921171"/>
                        <a:gd name="connsiteY1" fmla="*/ 0 h 460585"/>
                        <a:gd name="connsiteX2" fmla="*/ 875113 w 921171"/>
                        <a:gd name="connsiteY2" fmla="*/ 0 h 460585"/>
                        <a:gd name="connsiteX3" fmla="*/ 921172 w 921171"/>
                        <a:gd name="connsiteY3" fmla="*/ 46059 h 460585"/>
                        <a:gd name="connsiteX4" fmla="*/ 921171 w 921171"/>
                        <a:gd name="connsiteY4" fmla="*/ 414527 h 460585"/>
                        <a:gd name="connsiteX5" fmla="*/ 875112 w 921171"/>
                        <a:gd name="connsiteY5" fmla="*/ 460586 h 460585"/>
                        <a:gd name="connsiteX6" fmla="*/ 46059 w 921171"/>
                        <a:gd name="connsiteY6" fmla="*/ 460585 h 460585"/>
                        <a:gd name="connsiteX7" fmla="*/ 0 w 921171"/>
                        <a:gd name="connsiteY7" fmla="*/ 414526 h 460585"/>
                        <a:gd name="connsiteX8" fmla="*/ 0 w 921171"/>
                        <a:gd name="connsiteY8" fmla="*/ 46059 h 460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1171" h="460585">
                          <a:moveTo>
                            <a:pt x="0" y="46059"/>
                          </a:moveTo>
                          <a:cubicBezTo>
                            <a:pt x="0" y="20621"/>
                            <a:pt x="20621" y="0"/>
                            <a:pt x="46059" y="0"/>
                          </a:cubicBezTo>
                          <a:lnTo>
                            <a:pt x="875113" y="0"/>
                          </a:lnTo>
                          <a:cubicBezTo>
                            <a:pt x="900551" y="0"/>
                            <a:pt x="921172" y="20621"/>
                            <a:pt x="921172" y="46059"/>
                          </a:cubicBezTo>
                          <a:cubicBezTo>
                            <a:pt x="921172" y="168882"/>
                            <a:pt x="921171" y="291704"/>
                            <a:pt x="921171" y="414527"/>
                          </a:cubicBezTo>
                          <a:cubicBezTo>
                            <a:pt x="921171" y="439965"/>
                            <a:pt x="900550" y="460586"/>
                            <a:pt x="875112" y="460586"/>
                          </a:cubicBezTo>
                          <a:lnTo>
                            <a:pt x="46059" y="460585"/>
                          </a:lnTo>
                          <a:cubicBezTo>
                            <a:pt x="20621" y="460585"/>
                            <a:pt x="0" y="439964"/>
                            <a:pt x="0" y="414526"/>
                          </a:cubicBezTo>
                          <a:lnTo>
                            <a:pt x="0" y="46059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1270" tIns="31270" rIns="31270" bIns="31270" numCol="1" spcCol="1270" anchor="ctr" anchorCtr="0">
                      <a:noAutofit/>
                    </a:bodyPr>
                    <a:lstStyle/>
                    <a:p>
                      <a:pPr lvl="0" algn="ctr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2800" kern="1200"/>
                    </a:p>
                  </p:txBody>
                </p:sp>
                <p:sp>
                  <p:nvSpPr>
                    <p:cNvPr id="19" name="Voľný tvar 18"/>
                    <p:cNvSpPr/>
                    <p:nvPr/>
                  </p:nvSpPr>
                  <p:spPr>
                    <a:xfrm rot="19457599">
                      <a:off x="4150405" y="4901515"/>
                      <a:ext cx="453770" cy="54492"/>
                    </a:xfrm>
                    <a:custGeom>
                      <a:avLst/>
                      <a:gdLst>
                        <a:gd name="connsiteX0" fmla="*/ 0 w 453770"/>
                        <a:gd name="connsiteY0" fmla="*/ 27246 h 54492"/>
                        <a:gd name="connsiteX1" fmla="*/ 453770 w 453770"/>
                        <a:gd name="connsiteY1" fmla="*/ 27246 h 54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3770" h="54492">
                          <a:moveTo>
                            <a:pt x="0" y="27246"/>
                          </a:moveTo>
                          <a:lnTo>
                            <a:pt x="453770" y="27246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8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28240" tIns="15901" rIns="228241" bIns="15902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500" kern="1200"/>
                    </a:p>
                  </p:txBody>
                </p:sp>
                <p:sp>
                  <p:nvSpPr>
                    <p:cNvPr id="21" name="Voľný tvar 20"/>
                    <p:cNvSpPr/>
                    <p:nvPr/>
                  </p:nvSpPr>
                  <p:spPr>
                    <a:xfrm>
                      <a:off x="4561525" y="4671981"/>
                      <a:ext cx="1732805" cy="307281"/>
                    </a:xfrm>
                    <a:custGeom>
                      <a:avLst/>
                      <a:gdLst>
                        <a:gd name="connsiteX0" fmla="*/ 0 w 921171"/>
                        <a:gd name="connsiteY0" fmla="*/ 46059 h 460585"/>
                        <a:gd name="connsiteX1" fmla="*/ 46059 w 921171"/>
                        <a:gd name="connsiteY1" fmla="*/ 0 h 460585"/>
                        <a:gd name="connsiteX2" fmla="*/ 875113 w 921171"/>
                        <a:gd name="connsiteY2" fmla="*/ 0 h 460585"/>
                        <a:gd name="connsiteX3" fmla="*/ 921172 w 921171"/>
                        <a:gd name="connsiteY3" fmla="*/ 46059 h 460585"/>
                        <a:gd name="connsiteX4" fmla="*/ 921171 w 921171"/>
                        <a:gd name="connsiteY4" fmla="*/ 414527 h 460585"/>
                        <a:gd name="connsiteX5" fmla="*/ 875112 w 921171"/>
                        <a:gd name="connsiteY5" fmla="*/ 460586 h 460585"/>
                        <a:gd name="connsiteX6" fmla="*/ 46059 w 921171"/>
                        <a:gd name="connsiteY6" fmla="*/ 460585 h 460585"/>
                        <a:gd name="connsiteX7" fmla="*/ 0 w 921171"/>
                        <a:gd name="connsiteY7" fmla="*/ 414526 h 460585"/>
                        <a:gd name="connsiteX8" fmla="*/ 0 w 921171"/>
                        <a:gd name="connsiteY8" fmla="*/ 46059 h 460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1171" h="460585">
                          <a:moveTo>
                            <a:pt x="0" y="46059"/>
                          </a:moveTo>
                          <a:cubicBezTo>
                            <a:pt x="0" y="20621"/>
                            <a:pt x="20621" y="0"/>
                            <a:pt x="46059" y="0"/>
                          </a:cubicBezTo>
                          <a:lnTo>
                            <a:pt x="875113" y="0"/>
                          </a:lnTo>
                          <a:cubicBezTo>
                            <a:pt x="900551" y="0"/>
                            <a:pt x="921172" y="20621"/>
                            <a:pt x="921172" y="46059"/>
                          </a:cubicBezTo>
                          <a:cubicBezTo>
                            <a:pt x="921172" y="168882"/>
                            <a:pt x="921171" y="291704"/>
                            <a:pt x="921171" y="414527"/>
                          </a:cubicBezTo>
                          <a:cubicBezTo>
                            <a:pt x="921171" y="439965"/>
                            <a:pt x="900550" y="460586"/>
                            <a:pt x="875112" y="460586"/>
                          </a:cubicBezTo>
                          <a:lnTo>
                            <a:pt x="46059" y="460585"/>
                          </a:lnTo>
                          <a:cubicBezTo>
                            <a:pt x="20621" y="460585"/>
                            <a:pt x="0" y="439964"/>
                            <a:pt x="0" y="414526"/>
                          </a:cubicBezTo>
                          <a:lnTo>
                            <a:pt x="0" y="46059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1270" tIns="31270" rIns="31270" bIns="31270" numCol="1" spcCol="1270" anchor="ctr" anchorCtr="0">
                      <a:noAutofit/>
                    </a:bodyPr>
                    <a:lstStyle/>
                    <a:p>
                      <a:pPr lvl="0" algn="ctr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2800" kern="1200"/>
                    </a:p>
                  </p:txBody>
                </p:sp>
                <p:sp>
                  <p:nvSpPr>
                    <p:cNvPr id="22" name="Voľný tvar 21"/>
                    <p:cNvSpPr/>
                    <p:nvPr/>
                  </p:nvSpPr>
                  <p:spPr>
                    <a:xfrm rot="2142401">
                      <a:off x="4150405" y="5166352"/>
                      <a:ext cx="453770" cy="54492"/>
                    </a:xfrm>
                    <a:custGeom>
                      <a:avLst/>
                      <a:gdLst>
                        <a:gd name="connsiteX0" fmla="*/ 0 w 453770"/>
                        <a:gd name="connsiteY0" fmla="*/ 27246 h 54492"/>
                        <a:gd name="connsiteX1" fmla="*/ 453770 w 453770"/>
                        <a:gd name="connsiteY1" fmla="*/ 27246 h 54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3770" h="54492">
                          <a:moveTo>
                            <a:pt x="0" y="27246"/>
                          </a:moveTo>
                          <a:lnTo>
                            <a:pt x="453770" y="27246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8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28240" tIns="15902" rIns="228241" bIns="15901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500" kern="1200"/>
                    </a:p>
                  </p:txBody>
                </p:sp>
                <p:sp>
                  <p:nvSpPr>
                    <p:cNvPr id="23" name="Voľný tvar 22"/>
                    <p:cNvSpPr/>
                    <p:nvPr/>
                  </p:nvSpPr>
                  <p:spPr>
                    <a:xfrm>
                      <a:off x="4561525" y="5210309"/>
                      <a:ext cx="1732804" cy="306786"/>
                    </a:xfrm>
                    <a:custGeom>
                      <a:avLst/>
                      <a:gdLst>
                        <a:gd name="connsiteX0" fmla="*/ 0 w 921171"/>
                        <a:gd name="connsiteY0" fmla="*/ 46059 h 460585"/>
                        <a:gd name="connsiteX1" fmla="*/ 46059 w 921171"/>
                        <a:gd name="connsiteY1" fmla="*/ 0 h 460585"/>
                        <a:gd name="connsiteX2" fmla="*/ 875113 w 921171"/>
                        <a:gd name="connsiteY2" fmla="*/ 0 h 460585"/>
                        <a:gd name="connsiteX3" fmla="*/ 921172 w 921171"/>
                        <a:gd name="connsiteY3" fmla="*/ 46059 h 460585"/>
                        <a:gd name="connsiteX4" fmla="*/ 921171 w 921171"/>
                        <a:gd name="connsiteY4" fmla="*/ 414527 h 460585"/>
                        <a:gd name="connsiteX5" fmla="*/ 875112 w 921171"/>
                        <a:gd name="connsiteY5" fmla="*/ 460586 h 460585"/>
                        <a:gd name="connsiteX6" fmla="*/ 46059 w 921171"/>
                        <a:gd name="connsiteY6" fmla="*/ 460585 h 460585"/>
                        <a:gd name="connsiteX7" fmla="*/ 0 w 921171"/>
                        <a:gd name="connsiteY7" fmla="*/ 414526 h 460585"/>
                        <a:gd name="connsiteX8" fmla="*/ 0 w 921171"/>
                        <a:gd name="connsiteY8" fmla="*/ 46059 h 460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1171" h="460585">
                          <a:moveTo>
                            <a:pt x="0" y="46059"/>
                          </a:moveTo>
                          <a:cubicBezTo>
                            <a:pt x="0" y="20621"/>
                            <a:pt x="20621" y="0"/>
                            <a:pt x="46059" y="0"/>
                          </a:cubicBezTo>
                          <a:lnTo>
                            <a:pt x="875113" y="0"/>
                          </a:lnTo>
                          <a:cubicBezTo>
                            <a:pt x="900551" y="0"/>
                            <a:pt x="921172" y="20621"/>
                            <a:pt x="921172" y="46059"/>
                          </a:cubicBezTo>
                          <a:cubicBezTo>
                            <a:pt x="921172" y="168882"/>
                            <a:pt x="921171" y="291704"/>
                            <a:pt x="921171" y="414527"/>
                          </a:cubicBezTo>
                          <a:cubicBezTo>
                            <a:pt x="921171" y="439965"/>
                            <a:pt x="900550" y="460586"/>
                            <a:pt x="875112" y="460586"/>
                          </a:cubicBezTo>
                          <a:lnTo>
                            <a:pt x="46059" y="460585"/>
                          </a:lnTo>
                          <a:cubicBezTo>
                            <a:pt x="20621" y="460585"/>
                            <a:pt x="0" y="439964"/>
                            <a:pt x="0" y="414526"/>
                          </a:cubicBezTo>
                          <a:lnTo>
                            <a:pt x="0" y="46059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1270" tIns="31270" rIns="31270" bIns="31270" numCol="1" spcCol="1270" anchor="ctr" anchorCtr="0">
                      <a:noAutofit/>
                    </a:bodyPr>
                    <a:lstStyle/>
                    <a:p>
                      <a:pPr lvl="0" algn="ctr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2800" kern="1200"/>
                    </a:p>
                  </p:txBody>
                </p:sp>
                <p:sp>
                  <p:nvSpPr>
                    <p:cNvPr id="39" name="Voľný tvar 38"/>
                    <p:cNvSpPr/>
                    <p:nvPr/>
                  </p:nvSpPr>
                  <p:spPr>
                    <a:xfrm rot="2829178">
                      <a:off x="2525340" y="5824057"/>
                      <a:ext cx="541830" cy="54492"/>
                    </a:xfrm>
                    <a:custGeom>
                      <a:avLst/>
                      <a:gdLst>
                        <a:gd name="connsiteX0" fmla="*/ 0 w 541830"/>
                        <a:gd name="connsiteY0" fmla="*/ 27246 h 54492"/>
                        <a:gd name="connsiteX1" fmla="*/ 541830 w 541830"/>
                        <a:gd name="connsiteY1" fmla="*/ 27246 h 54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41830" h="54492">
                          <a:moveTo>
                            <a:pt x="0" y="27246"/>
                          </a:moveTo>
                          <a:lnTo>
                            <a:pt x="541830" y="27246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6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70069" tIns="13701" rIns="270069" bIns="13699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500" kern="1200"/>
                    </a:p>
                  </p:txBody>
                </p:sp>
                <p:sp>
                  <p:nvSpPr>
                    <p:cNvPr id="41" name="Voľný tvar 40"/>
                    <p:cNvSpPr/>
                    <p:nvPr/>
                  </p:nvSpPr>
                  <p:spPr>
                    <a:xfrm>
                      <a:off x="4197132" y="6037054"/>
                      <a:ext cx="368468" cy="54492"/>
                    </a:xfrm>
                    <a:custGeom>
                      <a:avLst/>
                      <a:gdLst>
                        <a:gd name="connsiteX0" fmla="*/ 0 w 368468"/>
                        <a:gd name="connsiteY0" fmla="*/ 27246 h 54492"/>
                        <a:gd name="connsiteX1" fmla="*/ 368468 w 368468"/>
                        <a:gd name="connsiteY1" fmla="*/ 27246 h 54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8468" h="54492">
                          <a:moveTo>
                            <a:pt x="0" y="27246"/>
                          </a:moveTo>
                          <a:lnTo>
                            <a:pt x="368468" y="27246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8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87722" tIns="18034" rIns="187723" bIns="18035" numCol="1" spcCol="1270" anchor="ctr" anchorCtr="0">
                      <a:noAutofit/>
                    </a:bodyPr>
                    <a:lstStyle/>
                    <a:p>
                      <a:pPr lvl="0"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500" kern="1200"/>
                    </a:p>
                  </p:txBody>
                </p:sp>
                <p:sp>
                  <p:nvSpPr>
                    <p:cNvPr id="42" name="Voľný tvar 41"/>
                    <p:cNvSpPr/>
                    <p:nvPr/>
                  </p:nvSpPr>
                  <p:spPr>
                    <a:xfrm>
                      <a:off x="9786496" y="5911104"/>
                      <a:ext cx="1904360" cy="327547"/>
                    </a:xfrm>
                    <a:custGeom>
                      <a:avLst/>
                      <a:gdLst>
                        <a:gd name="connsiteX0" fmla="*/ 0 w 921171"/>
                        <a:gd name="connsiteY0" fmla="*/ 46059 h 460585"/>
                        <a:gd name="connsiteX1" fmla="*/ 46059 w 921171"/>
                        <a:gd name="connsiteY1" fmla="*/ 0 h 460585"/>
                        <a:gd name="connsiteX2" fmla="*/ 875113 w 921171"/>
                        <a:gd name="connsiteY2" fmla="*/ 0 h 460585"/>
                        <a:gd name="connsiteX3" fmla="*/ 921172 w 921171"/>
                        <a:gd name="connsiteY3" fmla="*/ 46059 h 460585"/>
                        <a:gd name="connsiteX4" fmla="*/ 921171 w 921171"/>
                        <a:gd name="connsiteY4" fmla="*/ 414527 h 460585"/>
                        <a:gd name="connsiteX5" fmla="*/ 875112 w 921171"/>
                        <a:gd name="connsiteY5" fmla="*/ 460586 h 460585"/>
                        <a:gd name="connsiteX6" fmla="*/ 46059 w 921171"/>
                        <a:gd name="connsiteY6" fmla="*/ 460585 h 460585"/>
                        <a:gd name="connsiteX7" fmla="*/ 0 w 921171"/>
                        <a:gd name="connsiteY7" fmla="*/ 414526 h 460585"/>
                        <a:gd name="connsiteX8" fmla="*/ 0 w 921171"/>
                        <a:gd name="connsiteY8" fmla="*/ 46059 h 460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1171" h="460585">
                          <a:moveTo>
                            <a:pt x="0" y="46059"/>
                          </a:moveTo>
                          <a:cubicBezTo>
                            <a:pt x="0" y="20621"/>
                            <a:pt x="20621" y="0"/>
                            <a:pt x="46059" y="0"/>
                          </a:cubicBezTo>
                          <a:lnTo>
                            <a:pt x="875113" y="0"/>
                          </a:lnTo>
                          <a:cubicBezTo>
                            <a:pt x="900551" y="0"/>
                            <a:pt x="921172" y="20621"/>
                            <a:pt x="921172" y="46059"/>
                          </a:cubicBezTo>
                          <a:cubicBezTo>
                            <a:pt x="921172" y="168882"/>
                            <a:pt x="921171" y="291704"/>
                            <a:pt x="921171" y="414527"/>
                          </a:cubicBezTo>
                          <a:cubicBezTo>
                            <a:pt x="921171" y="439965"/>
                            <a:pt x="900550" y="460586"/>
                            <a:pt x="875112" y="460586"/>
                          </a:cubicBezTo>
                          <a:lnTo>
                            <a:pt x="46059" y="460585"/>
                          </a:lnTo>
                          <a:cubicBezTo>
                            <a:pt x="20621" y="460585"/>
                            <a:pt x="0" y="439964"/>
                            <a:pt x="0" y="414526"/>
                          </a:cubicBezTo>
                          <a:lnTo>
                            <a:pt x="0" y="46059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1270" tIns="31270" rIns="31270" bIns="31270" numCol="1" spcCol="1270" anchor="ctr" anchorCtr="0">
                      <a:noAutofit/>
                    </a:bodyPr>
                    <a:lstStyle/>
                    <a:p>
                      <a:pPr lvl="0" algn="ctr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sk-SK" sz="2800" kern="1200"/>
                    </a:p>
                  </p:txBody>
                </p:sp>
              </p:grpSp>
              <p:sp>
                <p:nvSpPr>
                  <p:cNvPr id="43" name="BlokTextu 42"/>
                  <p:cNvSpPr txBox="1"/>
                  <p:nvPr/>
                </p:nvSpPr>
                <p:spPr>
                  <a:xfrm>
                    <a:off x="1412195" y="5376052"/>
                    <a:ext cx="10952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t>SOFTVÉR</a:t>
                    </a:r>
                  </a:p>
                </p:txBody>
              </p:sp>
              <p:sp>
                <p:nvSpPr>
                  <p:cNvPr id="44" name="BlokTextu 43"/>
                  <p:cNvSpPr txBox="1"/>
                  <p:nvPr/>
                </p:nvSpPr>
                <p:spPr>
                  <a:xfrm>
                    <a:off x="2995906" y="4834540"/>
                    <a:ext cx="1181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t>systémový</a:t>
                    </a:r>
                  </a:p>
                </p:txBody>
              </p:sp>
              <p:sp>
                <p:nvSpPr>
                  <p:cNvPr id="47" name="BlokTextu 46"/>
                  <p:cNvSpPr txBox="1"/>
                  <p:nvPr/>
                </p:nvSpPr>
                <p:spPr>
                  <a:xfrm>
                    <a:off x="3024516" y="5866270"/>
                    <a:ext cx="10711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t>aplikačný</a:t>
                    </a:r>
                  </a:p>
                </p:txBody>
              </p:sp>
              <p:sp>
                <p:nvSpPr>
                  <p:cNvPr id="48" name="Obdĺžnik 47"/>
                  <p:cNvSpPr/>
                  <p:nvPr/>
                </p:nvSpPr>
                <p:spPr>
                  <a:xfrm>
                    <a:off x="4925417" y="4628017"/>
                    <a:ext cx="10209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k-SK" dirty="0" err="1"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t>firmware</a:t>
                    </a:r>
                    <a:endParaRPr lang="sk-SK" dirty="0"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49" name="Obdĺžnik 48"/>
                  <p:cNvSpPr/>
                  <p:nvPr/>
                </p:nvSpPr>
                <p:spPr>
                  <a:xfrm>
                    <a:off x="4562505" y="5167692"/>
                    <a:ext cx="187262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k-SK" dirty="0"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t>operačný systém</a:t>
                    </a:r>
                    <a:endParaRPr lang="sk-SK" dirty="0"/>
                  </a:p>
                </p:txBody>
              </p:sp>
            </p:grpSp>
            <p:sp>
              <p:nvSpPr>
                <p:cNvPr id="51" name="Voľný tvar 50"/>
                <p:cNvSpPr/>
                <p:nvPr/>
              </p:nvSpPr>
              <p:spPr>
                <a:xfrm rot="20395504">
                  <a:off x="6303434" y="5278203"/>
                  <a:ext cx="433824" cy="54166"/>
                </a:xfrm>
                <a:custGeom>
                  <a:avLst/>
                  <a:gdLst>
                    <a:gd name="connsiteX0" fmla="*/ 0 w 453770"/>
                    <a:gd name="connsiteY0" fmla="*/ 27246 h 54492"/>
                    <a:gd name="connsiteX1" fmla="*/ 453770 w 453770"/>
                    <a:gd name="connsiteY1" fmla="*/ 27246 h 54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3770" h="54492">
                      <a:moveTo>
                        <a:pt x="0" y="27246"/>
                      </a:moveTo>
                      <a:lnTo>
                        <a:pt x="453770" y="2724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240" tIns="15901" rIns="228241" bIns="15902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sk-SK" sz="500" kern="1200"/>
                </a:p>
              </p:txBody>
            </p:sp>
            <p:sp>
              <p:nvSpPr>
                <p:cNvPr id="52" name="Voľný tvar 51"/>
                <p:cNvSpPr/>
                <p:nvPr/>
              </p:nvSpPr>
              <p:spPr>
                <a:xfrm rot="1457919">
                  <a:off x="6299013" y="5415188"/>
                  <a:ext cx="454528" cy="120620"/>
                </a:xfrm>
                <a:custGeom>
                  <a:avLst/>
                  <a:gdLst>
                    <a:gd name="connsiteX0" fmla="*/ 0 w 453770"/>
                    <a:gd name="connsiteY0" fmla="*/ 27246 h 54492"/>
                    <a:gd name="connsiteX1" fmla="*/ 453770 w 453770"/>
                    <a:gd name="connsiteY1" fmla="*/ 27246 h 54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3770" h="54492">
                      <a:moveTo>
                        <a:pt x="0" y="27246"/>
                      </a:moveTo>
                      <a:lnTo>
                        <a:pt x="453770" y="2724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28240" tIns="15902" rIns="228241" bIns="15901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sk-SK" sz="500" kern="1200"/>
                </a:p>
              </p:txBody>
            </p:sp>
          </p:grpSp>
          <p:sp>
            <p:nvSpPr>
              <p:cNvPr id="54" name="Voľný tvar 53"/>
              <p:cNvSpPr/>
              <p:nvPr/>
            </p:nvSpPr>
            <p:spPr>
              <a:xfrm>
                <a:off x="6747745" y="5086485"/>
                <a:ext cx="2981252" cy="307281"/>
              </a:xfrm>
              <a:custGeom>
                <a:avLst/>
                <a:gdLst>
                  <a:gd name="connsiteX0" fmla="*/ 0 w 921171"/>
                  <a:gd name="connsiteY0" fmla="*/ 46059 h 460585"/>
                  <a:gd name="connsiteX1" fmla="*/ 46059 w 921171"/>
                  <a:gd name="connsiteY1" fmla="*/ 0 h 460585"/>
                  <a:gd name="connsiteX2" fmla="*/ 875113 w 921171"/>
                  <a:gd name="connsiteY2" fmla="*/ 0 h 460585"/>
                  <a:gd name="connsiteX3" fmla="*/ 921172 w 921171"/>
                  <a:gd name="connsiteY3" fmla="*/ 46059 h 460585"/>
                  <a:gd name="connsiteX4" fmla="*/ 921171 w 921171"/>
                  <a:gd name="connsiteY4" fmla="*/ 414527 h 460585"/>
                  <a:gd name="connsiteX5" fmla="*/ 875112 w 921171"/>
                  <a:gd name="connsiteY5" fmla="*/ 460586 h 460585"/>
                  <a:gd name="connsiteX6" fmla="*/ 46059 w 921171"/>
                  <a:gd name="connsiteY6" fmla="*/ 460585 h 460585"/>
                  <a:gd name="connsiteX7" fmla="*/ 0 w 921171"/>
                  <a:gd name="connsiteY7" fmla="*/ 414526 h 460585"/>
                  <a:gd name="connsiteX8" fmla="*/ 0 w 921171"/>
                  <a:gd name="connsiteY8" fmla="*/ 46059 h 46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171" h="460585">
                    <a:moveTo>
                      <a:pt x="0" y="46059"/>
                    </a:moveTo>
                    <a:cubicBezTo>
                      <a:pt x="0" y="20621"/>
                      <a:pt x="20621" y="0"/>
                      <a:pt x="46059" y="0"/>
                    </a:cubicBezTo>
                    <a:lnTo>
                      <a:pt x="875113" y="0"/>
                    </a:lnTo>
                    <a:cubicBezTo>
                      <a:pt x="900551" y="0"/>
                      <a:pt x="921172" y="20621"/>
                      <a:pt x="921172" y="46059"/>
                    </a:cubicBezTo>
                    <a:cubicBezTo>
                      <a:pt x="921172" y="168882"/>
                      <a:pt x="921171" y="291704"/>
                      <a:pt x="921171" y="414527"/>
                    </a:cubicBezTo>
                    <a:cubicBezTo>
                      <a:pt x="921171" y="439965"/>
                      <a:pt x="900550" y="460586"/>
                      <a:pt x="875112" y="460586"/>
                    </a:cubicBezTo>
                    <a:lnTo>
                      <a:pt x="46059" y="460585"/>
                    </a:lnTo>
                    <a:cubicBezTo>
                      <a:pt x="20621" y="460585"/>
                      <a:pt x="0" y="439964"/>
                      <a:pt x="0" y="414526"/>
                    </a:cubicBezTo>
                    <a:lnTo>
                      <a:pt x="0" y="4605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70" tIns="31270" rIns="31270" bIns="3127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sk-SK" sz="2800" kern="1200"/>
              </a:p>
            </p:txBody>
          </p:sp>
          <p:sp>
            <p:nvSpPr>
              <p:cNvPr id="55" name="Voľný tvar 54"/>
              <p:cNvSpPr/>
              <p:nvPr/>
            </p:nvSpPr>
            <p:spPr>
              <a:xfrm>
                <a:off x="6747745" y="5407078"/>
                <a:ext cx="2981252" cy="307281"/>
              </a:xfrm>
              <a:custGeom>
                <a:avLst/>
                <a:gdLst>
                  <a:gd name="connsiteX0" fmla="*/ 0 w 921171"/>
                  <a:gd name="connsiteY0" fmla="*/ 46059 h 460585"/>
                  <a:gd name="connsiteX1" fmla="*/ 46059 w 921171"/>
                  <a:gd name="connsiteY1" fmla="*/ 0 h 460585"/>
                  <a:gd name="connsiteX2" fmla="*/ 875113 w 921171"/>
                  <a:gd name="connsiteY2" fmla="*/ 0 h 460585"/>
                  <a:gd name="connsiteX3" fmla="*/ 921172 w 921171"/>
                  <a:gd name="connsiteY3" fmla="*/ 46059 h 460585"/>
                  <a:gd name="connsiteX4" fmla="*/ 921171 w 921171"/>
                  <a:gd name="connsiteY4" fmla="*/ 414527 h 460585"/>
                  <a:gd name="connsiteX5" fmla="*/ 875112 w 921171"/>
                  <a:gd name="connsiteY5" fmla="*/ 460586 h 460585"/>
                  <a:gd name="connsiteX6" fmla="*/ 46059 w 921171"/>
                  <a:gd name="connsiteY6" fmla="*/ 460585 h 460585"/>
                  <a:gd name="connsiteX7" fmla="*/ 0 w 921171"/>
                  <a:gd name="connsiteY7" fmla="*/ 414526 h 460585"/>
                  <a:gd name="connsiteX8" fmla="*/ 0 w 921171"/>
                  <a:gd name="connsiteY8" fmla="*/ 46059 h 46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171" h="460585">
                    <a:moveTo>
                      <a:pt x="0" y="46059"/>
                    </a:moveTo>
                    <a:cubicBezTo>
                      <a:pt x="0" y="20621"/>
                      <a:pt x="20621" y="0"/>
                      <a:pt x="46059" y="0"/>
                    </a:cubicBezTo>
                    <a:lnTo>
                      <a:pt x="875113" y="0"/>
                    </a:lnTo>
                    <a:cubicBezTo>
                      <a:pt x="900551" y="0"/>
                      <a:pt x="921172" y="20621"/>
                      <a:pt x="921172" y="46059"/>
                    </a:cubicBezTo>
                    <a:cubicBezTo>
                      <a:pt x="921172" y="168882"/>
                      <a:pt x="921171" y="291704"/>
                      <a:pt x="921171" y="414527"/>
                    </a:cubicBezTo>
                    <a:cubicBezTo>
                      <a:pt x="921171" y="439965"/>
                      <a:pt x="900550" y="460586"/>
                      <a:pt x="875112" y="460586"/>
                    </a:cubicBezTo>
                    <a:lnTo>
                      <a:pt x="46059" y="460585"/>
                    </a:lnTo>
                    <a:cubicBezTo>
                      <a:pt x="20621" y="460585"/>
                      <a:pt x="0" y="439964"/>
                      <a:pt x="0" y="414526"/>
                    </a:cubicBezTo>
                    <a:lnTo>
                      <a:pt x="0" y="4605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70" tIns="31270" rIns="31270" bIns="3127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sk-SK" sz="2800" kern="1200"/>
              </a:p>
            </p:txBody>
          </p:sp>
          <p:sp>
            <p:nvSpPr>
              <p:cNvPr id="56" name="Obdĺžnik 55"/>
              <p:cNvSpPr/>
              <p:nvPr/>
            </p:nvSpPr>
            <p:spPr>
              <a:xfrm>
                <a:off x="7677293" y="5031090"/>
                <a:ext cx="1032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k-SK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jadro OS</a:t>
                </a:r>
              </a:p>
            </p:txBody>
          </p:sp>
          <p:sp>
            <p:nvSpPr>
              <p:cNvPr id="57" name="Obdĺžnik 56"/>
              <p:cNvSpPr/>
              <p:nvPr/>
            </p:nvSpPr>
            <p:spPr>
              <a:xfrm>
                <a:off x="6758226" y="5345027"/>
                <a:ext cx="3004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k-SK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pomocné systémové nástroje</a:t>
                </a:r>
              </a:p>
            </p:txBody>
          </p:sp>
        </p:grpSp>
        <p:sp>
          <p:nvSpPr>
            <p:cNvPr id="3" name="BlokTextu 2"/>
            <p:cNvSpPr txBox="1"/>
            <p:nvPr/>
          </p:nvSpPr>
          <p:spPr>
            <a:xfrm>
              <a:off x="4542630" y="5891029"/>
              <a:ext cx="10372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kancelárske balíky    grafické programy    vývojové nástroje    multimediálny softvér</a:t>
              </a:r>
            </a:p>
          </p:txBody>
        </p:sp>
      </p:grpSp>
      <p:grpSp>
        <p:nvGrpSpPr>
          <p:cNvPr id="63" name="Skupina 62"/>
          <p:cNvGrpSpPr/>
          <p:nvPr/>
        </p:nvGrpSpPr>
        <p:grpSpPr>
          <a:xfrm>
            <a:off x="11138461" y="6134363"/>
            <a:ext cx="1398003" cy="1001406"/>
            <a:chOff x="11138461" y="6134363"/>
            <a:chExt cx="1398003" cy="1001406"/>
          </a:xfrm>
        </p:grpSpPr>
        <p:sp>
          <p:nvSpPr>
            <p:cNvPr id="64" name="Ovál 63"/>
            <p:cNvSpPr/>
            <p:nvPr/>
          </p:nvSpPr>
          <p:spPr>
            <a:xfrm rot="10800000">
              <a:off x="11138461" y="6305315"/>
              <a:ext cx="830454" cy="830454"/>
            </a:xfrm>
            <a:prstGeom prst="ellips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65" name="Voľný tvar 64"/>
            <p:cNvSpPr/>
            <p:nvPr/>
          </p:nvSpPr>
          <p:spPr>
            <a:xfrm>
              <a:off x="11559209" y="6134363"/>
              <a:ext cx="977255" cy="977255"/>
            </a:xfrm>
            <a:custGeom>
              <a:avLst/>
              <a:gdLst>
                <a:gd name="connsiteX0" fmla="*/ 0 w 977255"/>
                <a:gd name="connsiteY0" fmla="*/ 488628 h 977255"/>
                <a:gd name="connsiteX1" fmla="*/ 488628 w 977255"/>
                <a:gd name="connsiteY1" fmla="*/ 0 h 977255"/>
                <a:gd name="connsiteX2" fmla="*/ 977256 w 977255"/>
                <a:gd name="connsiteY2" fmla="*/ 488628 h 977255"/>
                <a:gd name="connsiteX3" fmla="*/ 488628 w 977255"/>
                <a:gd name="connsiteY3" fmla="*/ 977256 h 977255"/>
                <a:gd name="connsiteX4" fmla="*/ 0 w 977255"/>
                <a:gd name="connsiteY4" fmla="*/ 488628 h 9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255" h="977255">
                  <a:moveTo>
                    <a:pt x="0" y="488628"/>
                  </a:moveTo>
                  <a:cubicBezTo>
                    <a:pt x="0" y="218766"/>
                    <a:pt x="218766" y="0"/>
                    <a:pt x="488628" y="0"/>
                  </a:cubicBezTo>
                  <a:cubicBezTo>
                    <a:pt x="758490" y="0"/>
                    <a:pt x="977256" y="218766"/>
                    <a:pt x="977256" y="488628"/>
                  </a:cubicBezTo>
                  <a:cubicBezTo>
                    <a:pt x="977256" y="758490"/>
                    <a:pt x="758490" y="977256"/>
                    <a:pt x="488628" y="977256"/>
                  </a:cubicBezTo>
                  <a:cubicBezTo>
                    <a:pt x="218766" y="977256"/>
                    <a:pt x="0" y="758490"/>
                    <a:pt x="0" y="48862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116" tIns="143116" rIns="143116" bIns="1431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1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Zástupný objekt pre pätu 8">
            <a:extLst>
              <a:ext uri="{FF2B5EF4-FFF2-40B4-BE49-F238E27FC236}">
                <a16:creationId xmlns:a16="http://schemas.microsoft.com/office/drawing/2014/main" id="{B56DEC87-BA53-9C13-9A38-823F2B9EDF8F}"/>
              </a:ext>
            </a:extLst>
          </p:cNvPr>
          <p:cNvSpPr txBox="1">
            <a:spLocks/>
          </p:cNvSpPr>
          <p:nvPr/>
        </p:nvSpPr>
        <p:spPr>
          <a:xfrm>
            <a:off x="3533491" y="6502648"/>
            <a:ext cx="5800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Prednáška č. 2 – Hardvér a softvér, operačné systémy, typy súborov, dátové typy</a:t>
            </a:r>
          </a:p>
        </p:txBody>
      </p:sp>
      <p:pic>
        <p:nvPicPr>
          <p:cNvPr id="8" name="Picture 2" descr="VÃ½sledok vyhÄ¾adÃ¡vania obrÃ¡zkov pre dopyt ustav geografie logo">
            <a:extLst>
              <a:ext uri="{FF2B5EF4-FFF2-40B4-BE49-F238E27FC236}">
                <a16:creationId xmlns:a16="http://schemas.microsoft.com/office/drawing/2014/main" id="{2653BAE3-A629-5A2A-C54D-56128341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853" y="-12834"/>
            <a:ext cx="2386147" cy="595133"/>
          </a:xfrm>
          <a:prstGeom prst="round2DiagRect">
            <a:avLst>
              <a:gd name="adj1" fmla="val 0"/>
              <a:gd name="adj2" fmla="val 4656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dĺžnik 28">
            <a:extLst>
              <a:ext uri="{FF2B5EF4-FFF2-40B4-BE49-F238E27FC236}">
                <a16:creationId xmlns:a16="http://schemas.microsoft.com/office/drawing/2014/main" id="{E4351933-D622-E5DA-4DC4-B1FAE0073C90}"/>
              </a:ext>
            </a:extLst>
          </p:cNvPr>
          <p:cNvSpPr/>
          <p:nvPr/>
        </p:nvSpPr>
        <p:spPr>
          <a:xfrm>
            <a:off x="5191465" y="5555131"/>
            <a:ext cx="472923" cy="686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8089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10387</TotalTime>
  <Words>1609</Words>
  <Application>Microsoft Office PowerPoint</Application>
  <PresentationFormat>Širokouhlá</PresentationFormat>
  <Paragraphs>266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Segoe UI Light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Komprimované typy súborov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Administrator</dc:creator>
  <cp:lastModifiedBy>Petra Dávidová</cp:lastModifiedBy>
  <cp:revision>201</cp:revision>
  <dcterms:created xsi:type="dcterms:W3CDTF">2017-09-04T08:42:26Z</dcterms:created>
  <dcterms:modified xsi:type="dcterms:W3CDTF">2025-10-01T08:38:30Z</dcterms:modified>
</cp:coreProperties>
</file>