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57" r:id="rId2"/>
    <p:sldId id="396" r:id="rId3"/>
    <p:sldId id="386" r:id="rId4"/>
    <p:sldId id="387" r:id="rId5"/>
    <p:sldId id="397" r:id="rId6"/>
    <p:sldId id="398" r:id="rId7"/>
    <p:sldId id="399" r:id="rId8"/>
    <p:sldId id="400" r:id="rId9"/>
    <p:sldId id="401" r:id="rId10"/>
    <p:sldId id="402" r:id="rId11"/>
    <p:sldId id="420" r:id="rId12"/>
    <p:sldId id="437" r:id="rId13"/>
    <p:sldId id="438" r:id="rId14"/>
    <p:sldId id="439" r:id="rId15"/>
    <p:sldId id="440" r:id="rId16"/>
    <p:sldId id="441" r:id="rId17"/>
    <p:sldId id="442" r:id="rId18"/>
    <p:sldId id="443" r:id="rId19"/>
    <p:sldId id="444" r:id="rId20"/>
    <p:sldId id="388" r:id="rId21"/>
    <p:sldId id="389" r:id="rId22"/>
    <p:sldId id="404" r:id="rId23"/>
    <p:sldId id="390" r:id="rId24"/>
    <p:sldId id="445" r:id="rId25"/>
    <p:sldId id="446" r:id="rId26"/>
    <p:sldId id="447" r:id="rId27"/>
    <p:sldId id="448" r:id="rId28"/>
    <p:sldId id="449" r:id="rId29"/>
    <p:sldId id="450" r:id="rId30"/>
    <p:sldId id="406" r:id="rId31"/>
    <p:sldId id="408" r:id="rId32"/>
    <p:sldId id="409" r:id="rId33"/>
    <p:sldId id="411" r:id="rId34"/>
    <p:sldId id="412" r:id="rId35"/>
    <p:sldId id="407" r:id="rId36"/>
    <p:sldId id="413" r:id="rId37"/>
    <p:sldId id="452" r:id="rId38"/>
    <p:sldId id="453" r:id="rId39"/>
    <p:sldId id="454" r:id="rId40"/>
    <p:sldId id="455" r:id="rId41"/>
    <p:sldId id="456" r:id="rId42"/>
    <p:sldId id="422" r:id="rId43"/>
    <p:sldId id="428" r:id="rId44"/>
    <p:sldId id="427" r:id="rId45"/>
    <p:sldId id="429" r:id="rId46"/>
    <p:sldId id="430" r:id="rId47"/>
    <p:sldId id="348" r:id="rId48"/>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580"/>
    <a:srgbClr val="E9FDF2"/>
    <a:srgbClr val="00B853"/>
    <a:srgbClr val="008A3E"/>
    <a:srgbClr val="113447"/>
    <a:srgbClr val="98C93F"/>
    <a:srgbClr val="7AA42E"/>
    <a:srgbClr val="3C4638"/>
    <a:srgbClr val="C6DBD1"/>
    <a:srgbClr val="C3D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26" autoAdjust="0"/>
    <p:restoredTop sz="94660"/>
  </p:normalViewPr>
  <p:slideViewPr>
    <p:cSldViewPr snapToGrid="0">
      <p:cViewPr varScale="1">
        <p:scale>
          <a:sx n="112" d="100"/>
          <a:sy n="112" d="100"/>
        </p:scale>
        <p:origin x="61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62506-B9C4-476D-A17A-23B97861938E}" type="datetimeFigureOut">
              <a:rPr lang="sk-SK" smtClean="0"/>
              <a:t>17. 2. 2025</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53725-97FD-4204-85D9-E9990074F11B}" type="slidenum">
              <a:rPr lang="sk-SK" smtClean="0"/>
              <a:t>‹#›</a:t>
            </a:fld>
            <a:endParaRPr lang="sk-SK"/>
          </a:p>
        </p:txBody>
      </p:sp>
    </p:spTree>
    <p:extLst>
      <p:ext uri="{BB962C8B-B14F-4D97-AF65-F5344CB8AC3E}">
        <p14:creationId xmlns:p14="http://schemas.microsoft.com/office/powerpoint/2010/main" val="191179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38</a:t>
            </a:fld>
            <a:endParaRPr lang="sk-SK"/>
          </a:p>
        </p:txBody>
      </p:sp>
    </p:spTree>
    <p:extLst>
      <p:ext uri="{BB962C8B-B14F-4D97-AF65-F5344CB8AC3E}">
        <p14:creationId xmlns:p14="http://schemas.microsoft.com/office/powerpoint/2010/main" val="262310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C67B0-54A2-4831-A4DF-C95C0790FF7A}"/>
              </a:ext>
            </a:extLst>
          </p:cNvPr>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a:extLst>
              <a:ext uri="{FF2B5EF4-FFF2-40B4-BE49-F238E27FC236}">
                <a16:creationId xmlns:a16="http://schemas.microsoft.com/office/drawing/2014/main" id="{E385BCF7-FD28-4E16-9868-A1FDAE8B5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p>
        </p:txBody>
      </p:sp>
      <p:sp>
        <p:nvSpPr>
          <p:cNvPr id="4" name="Zástupný objekt pre dátum 3">
            <a:extLst>
              <a:ext uri="{FF2B5EF4-FFF2-40B4-BE49-F238E27FC236}">
                <a16:creationId xmlns:a16="http://schemas.microsoft.com/office/drawing/2014/main" id="{057F0A9E-05AA-446B-B8E1-CFF9C584024B}"/>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5" name="Zástupný objekt pre pätu 4">
            <a:extLst>
              <a:ext uri="{FF2B5EF4-FFF2-40B4-BE49-F238E27FC236}">
                <a16:creationId xmlns:a16="http://schemas.microsoft.com/office/drawing/2014/main" id="{4F611DB7-84F8-4687-BC15-02716F7BCB0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657BC01F-EC4A-4BF6-BCEF-127F5F0F08D1}"/>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314667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7BF48C-1B73-4A32-A700-1F12BF1E4135}"/>
              </a:ext>
            </a:extLst>
          </p:cNvPr>
          <p:cNvSpPr>
            <a:spLocks noGrp="1"/>
          </p:cNvSpPr>
          <p:nvPr>
            <p:ph type="title"/>
          </p:nvPr>
        </p:nvSpPr>
        <p:spPr/>
        <p:txBody>
          <a:bodyPr/>
          <a:lstStyle/>
          <a:p>
            <a:r>
              <a:rPr lang="sk-SK"/>
              <a:t>Upravte štýly predlohy textu</a:t>
            </a:r>
          </a:p>
        </p:txBody>
      </p:sp>
      <p:sp>
        <p:nvSpPr>
          <p:cNvPr id="3" name="Zástupný objekt pre zvislý text 2">
            <a:extLst>
              <a:ext uri="{FF2B5EF4-FFF2-40B4-BE49-F238E27FC236}">
                <a16:creationId xmlns:a16="http://schemas.microsoft.com/office/drawing/2014/main" id="{43A9E591-6FB5-48E0-B6BB-A85F01160281}"/>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20D4D5CF-DDCB-490E-9451-166B1068310F}"/>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5" name="Zástupný objekt pre pätu 4">
            <a:extLst>
              <a:ext uri="{FF2B5EF4-FFF2-40B4-BE49-F238E27FC236}">
                <a16:creationId xmlns:a16="http://schemas.microsoft.com/office/drawing/2014/main" id="{E50A9D6C-1705-417D-A581-07BAA778579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0069199-85F1-48B3-AED4-32B0AFEA0161}"/>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131407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858ABEC-DFDB-427C-92FF-3720A662CF4A}"/>
              </a:ext>
            </a:extLst>
          </p:cNvPr>
          <p:cNvSpPr>
            <a:spLocks noGrp="1"/>
          </p:cNvSpPr>
          <p:nvPr>
            <p:ph type="title" orient="vert"/>
          </p:nvPr>
        </p:nvSpPr>
        <p:spPr>
          <a:xfrm>
            <a:off x="8724900" y="365125"/>
            <a:ext cx="2628900" cy="5811838"/>
          </a:xfrm>
        </p:spPr>
        <p:txBody>
          <a:bodyPr vert="eaVert"/>
          <a:lstStyle/>
          <a:p>
            <a:r>
              <a:rPr lang="sk-SK"/>
              <a:t>Upravte štýly predlohy textu</a:t>
            </a:r>
          </a:p>
        </p:txBody>
      </p:sp>
      <p:sp>
        <p:nvSpPr>
          <p:cNvPr id="3" name="Zástupný objekt pre zvislý text 2">
            <a:extLst>
              <a:ext uri="{FF2B5EF4-FFF2-40B4-BE49-F238E27FC236}">
                <a16:creationId xmlns:a16="http://schemas.microsoft.com/office/drawing/2014/main" id="{5BA68B36-48D1-42A4-B89A-38E84040A6F2}"/>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6DF6A08-0425-44B2-97CA-0B0E2012F2B7}"/>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5" name="Zástupný objekt pre pätu 4">
            <a:extLst>
              <a:ext uri="{FF2B5EF4-FFF2-40B4-BE49-F238E27FC236}">
                <a16:creationId xmlns:a16="http://schemas.microsoft.com/office/drawing/2014/main" id="{519AAB2B-57FA-48AA-AEEA-AA1FDA9DE064}"/>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4243EDA0-C79E-4EF9-A182-14F1A53A5482}"/>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1392609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109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E5259B-61CD-4AA3-B611-944F6416C8DC}"/>
              </a:ext>
            </a:extLst>
          </p:cNvPr>
          <p:cNvSpPr>
            <a:spLocks noGrp="1"/>
          </p:cNvSpPr>
          <p:nvPr>
            <p:ph type="title"/>
          </p:nvPr>
        </p:nvSpPr>
        <p:spPr/>
        <p:txBody>
          <a:bodyPr/>
          <a:lstStyle/>
          <a:p>
            <a:r>
              <a:rPr lang="sk-SK"/>
              <a:t>Upravte štýly predlohy textu</a:t>
            </a:r>
          </a:p>
        </p:txBody>
      </p:sp>
      <p:sp>
        <p:nvSpPr>
          <p:cNvPr id="3" name="Zástupný objekt pre obsah 2">
            <a:extLst>
              <a:ext uri="{FF2B5EF4-FFF2-40B4-BE49-F238E27FC236}">
                <a16:creationId xmlns:a16="http://schemas.microsoft.com/office/drawing/2014/main" id="{FA24AE0F-9A26-4D15-AAEC-DD7894D41CA5}"/>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4977F6D-78F4-494C-BC02-067620836169}"/>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5" name="Zástupný objekt pre pätu 4">
            <a:extLst>
              <a:ext uri="{FF2B5EF4-FFF2-40B4-BE49-F238E27FC236}">
                <a16:creationId xmlns:a16="http://schemas.microsoft.com/office/drawing/2014/main" id="{12F9300B-4EB7-47A9-BBDA-87064DFDC1D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C8A4E3C-2736-4E63-AFCF-D4CF626A49EC}"/>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83144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A7592E-B1FF-4B54-9894-0EBAC8F47C95}"/>
              </a:ext>
            </a:extLst>
          </p:cNvPr>
          <p:cNvSpPr>
            <a:spLocks noGrp="1"/>
          </p:cNvSpPr>
          <p:nvPr>
            <p:ph type="title"/>
          </p:nvPr>
        </p:nvSpPr>
        <p:spPr>
          <a:xfrm>
            <a:off x="831850" y="1709738"/>
            <a:ext cx="10515600" cy="2852737"/>
          </a:xfrm>
        </p:spPr>
        <p:txBody>
          <a:bodyPr anchor="b"/>
          <a:lstStyle>
            <a:lvl1pPr>
              <a:defRPr sz="6000"/>
            </a:lvl1pPr>
          </a:lstStyle>
          <a:p>
            <a:r>
              <a:rPr lang="sk-SK"/>
              <a:t>Upravte štýly predlohy textu</a:t>
            </a:r>
          </a:p>
        </p:txBody>
      </p:sp>
      <p:sp>
        <p:nvSpPr>
          <p:cNvPr id="3" name="Zástupný objekt pre text 2">
            <a:extLst>
              <a:ext uri="{FF2B5EF4-FFF2-40B4-BE49-F238E27FC236}">
                <a16:creationId xmlns:a16="http://schemas.microsoft.com/office/drawing/2014/main" id="{88B74665-4C08-451F-BADB-39DDF92FB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CFCC44A3-DE94-4003-A45C-C7589C8E9A33}"/>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5" name="Zástupný objekt pre pätu 4">
            <a:extLst>
              <a:ext uri="{FF2B5EF4-FFF2-40B4-BE49-F238E27FC236}">
                <a16:creationId xmlns:a16="http://schemas.microsoft.com/office/drawing/2014/main" id="{82240952-29BC-41F1-A9A9-275A80ECFA24}"/>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A9B196D6-2A0F-4748-95AD-843AE00DD4BB}"/>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332061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84C63-CA76-4DA2-AD63-460402AD40B5}"/>
              </a:ext>
            </a:extLst>
          </p:cNvPr>
          <p:cNvSpPr>
            <a:spLocks noGrp="1"/>
          </p:cNvSpPr>
          <p:nvPr>
            <p:ph type="title"/>
          </p:nvPr>
        </p:nvSpPr>
        <p:spPr/>
        <p:txBody>
          <a:bodyPr/>
          <a:lstStyle/>
          <a:p>
            <a:r>
              <a:rPr lang="sk-SK"/>
              <a:t>Upravte štýly predlohy textu</a:t>
            </a:r>
          </a:p>
        </p:txBody>
      </p:sp>
      <p:sp>
        <p:nvSpPr>
          <p:cNvPr id="3" name="Zástupný objekt pre obsah 2">
            <a:extLst>
              <a:ext uri="{FF2B5EF4-FFF2-40B4-BE49-F238E27FC236}">
                <a16:creationId xmlns:a16="http://schemas.microsoft.com/office/drawing/2014/main" id="{05858925-22F0-4834-B2AB-1DF2F905D6E9}"/>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B6285060-0C89-4623-A4A0-47EC9072593C}"/>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220BA230-902D-4EBC-87D7-357E045735BA}"/>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6" name="Zástupný objekt pre pätu 5">
            <a:extLst>
              <a:ext uri="{FF2B5EF4-FFF2-40B4-BE49-F238E27FC236}">
                <a16:creationId xmlns:a16="http://schemas.microsoft.com/office/drawing/2014/main" id="{E8F6368D-226B-425B-9F6D-77E2AD9AA0B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B93242F8-8C63-48F9-B8C5-3368921A2BD8}"/>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10435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06CB61-15C3-46DE-9762-731268FAF602}"/>
              </a:ext>
            </a:extLst>
          </p:cNvPr>
          <p:cNvSpPr>
            <a:spLocks noGrp="1"/>
          </p:cNvSpPr>
          <p:nvPr>
            <p:ph type="title"/>
          </p:nvPr>
        </p:nvSpPr>
        <p:spPr>
          <a:xfrm>
            <a:off x="839788" y="365125"/>
            <a:ext cx="10515600" cy="1325563"/>
          </a:xfrm>
        </p:spPr>
        <p:txBody>
          <a:bodyPr/>
          <a:lstStyle/>
          <a:p>
            <a:r>
              <a:rPr lang="sk-SK"/>
              <a:t>Upravte štýly predlohy textu</a:t>
            </a:r>
          </a:p>
        </p:txBody>
      </p:sp>
      <p:sp>
        <p:nvSpPr>
          <p:cNvPr id="3" name="Zástupný objekt pre text 2">
            <a:extLst>
              <a:ext uri="{FF2B5EF4-FFF2-40B4-BE49-F238E27FC236}">
                <a16:creationId xmlns:a16="http://schemas.microsoft.com/office/drawing/2014/main" id="{3199FC1B-6E6E-45EE-92EB-95A6166FA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106362BC-2DC5-4B2C-9C2A-DB897345BDCA}"/>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EB7D8759-B5DA-430D-84CF-E2449679D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2E508126-8101-4653-BFDA-AD6FCE8FFCAB}"/>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57A5655A-B717-4EB1-AF7F-3DF9D773C74C}"/>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8" name="Zástupný objekt pre pätu 7">
            <a:extLst>
              <a:ext uri="{FF2B5EF4-FFF2-40B4-BE49-F238E27FC236}">
                <a16:creationId xmlns:a16="http://schemas.microsoft.com/office/drawing/2014/main" id="{F3509110-AC23-4609-8271-4F3C5D3D47B4}"/>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43CC7695-1D26-444B-BCC5-74B3DB48506D}"/>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238862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818787-B50A-4913-9EDE-77D7CDFC3C29}"/>
              </a:ext>
            </a:extLst>
          </p:cNvPr>
          <p:cNvSpPr>
            <a:spLocks noGrp="1"/>
          </p:cNvSpPr>
          <p:nvPr>
            <p:ph type="title"/>
          </p:nvPr>
        </p:nvSpPr>
        <p:spPr/>
        <p:txBody>
          <a:bodyPr/>
          <a:lstStyle/>
          <a:p>
            <a:r>
              <a:rPr lang="sk-SK"/>
              <a:t>Upravte štýly predlohy textu</a:t>
            </a:r>
          </a:p>
        </p:txBody>
      </p:sp>
      <p:sp>
        <p:nvSpPr>
          <p:cNvPr id="3" name="Zástupný objekt pre dátum 2">
            <a:extLst>
              <a:ext uri="{FF2B5EF4-FFF2-40B4-BE49-F238E27FC236}">
                <a16:creationId xmlns:a16="http://schemas.microsoft.com/office/drawing/2014/main" id="{2DE5E266-F696-45D5-9B3D-BD15D0B65634}"/>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4" name="Zástupný objekt pre pätu 3">
            <a:extLst>
              <a:ext uri="{FF2B5EF4-FFF2-40B4-BE49-F238E27FC236}">
                <a16:creationId xmlns:a16="http://schemas.microsoft.com/office/drawing/2014/main" id="{0603766F-48C4-4B6A-B059-3B78A29A7D6B}"/>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FF647573-2287-459D-B42D-5E7A8143B578}"/>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207738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ADFA9E93-CB08-4FA1-A947-34111467C166}"/>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3" name="Zástupný objekt pre pätu 2">
            <a:extLst>
              <a:ext uri="{FF2B5EF4-FFF2-40B4-BE49-F238E27FC236}">
                <a16:creationId xmlns:a16="http://schemas.microsoft.com/office/drawing/2014/main" id="{ADFB3230-87AD-4437-9A5D-9CBDAF0A751E}"/>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B6DD4D84-E3D2-4D58-B579-C6C01DDFB890}"/>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284620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5D9618-4550-4E5F-93D2-6DD93B1A5452}"/>
              </a:ext>
            </a:extLst>
          </p:cNvPr>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objekt pre obsah 2">
            <a:extLst>
              <a:ext uri="{FF2B5EF4-FFF2-40B4-BE49-F238E27FC236}">
                <a16:creationId xmlns:a16="http://schemas.microsoft.com/office/drawing/2014/main" id="{9EFD621D-92C4-43B1-8E95-8B22ACAC0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8F175C05-4D3C-4741-AB95-03154F9A4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E8BD2F50-DADF-4D98-8CC0-E59E46F5127D}"/>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6" name="Zástupný objekt pre pätu 5">
            <a:extLst>
              <a:ext uri="{FF2B5EF4-FFF2-40B4-BE49-F238E27FC236}">
                <a16:creationId xmlns:a16="http://schemas.microsoft.com/office/drawing/2014/main" id="{F59F9411-04EE-4B33-836F-21AD37FB92BE}"/>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34ED7963-D4D6-4935-86B0-793C98950F7A}"/>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751134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859D85-5687-444B-85E0-5BDC3EAC7FDC}"/>
              </a:ext>
            </a:extLst>
          </p:cNvPr>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objekt pre obrázok 2">
            <a:extLst>
              <a:ext uri="{FF2B5EF4-FFF2-40B4-BE49-F238E27FC236}">
                <a16:creationId xmlns:a16="http://schemas.microsoft.com/office/drawing/2014/main" id="{F0DB7EA3-B372-4C43-BE45-5654E600D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832B2EAD-5FE9-4DD0-8456-1350F0F47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FDF6197B-A67B-4EFC-8EFD-C61A24175A35}"/>
              </a:ext>
            </a:extLst>
          </p:cNvPr>
          <p:cNvSpPr>
            <a:spLocks noGrp="1"/>
          </p:cNvSpPr>
          <p:nvPr>
            <p:ph type="dt" sz="half" idx="10"/>
          </p:nvPr>
        </p:nvSpPr>
        <p:spPr/>
        <p:txBody>
          <a:bodyPr/>
          <a:lstStyle/>
          <a:p>
            <a:fld id="{A01B3591-0761-45F9-84E8-251F963D1FB7}" type="datetimeFigureOut">
              <a:rPr lang="sk-SK" smtClean="0"/>
              <a:t>17. 2. 2025</a:t>
            </a:fld>
            <a:endParaRPr lang="sk-SK"/>
          </a:p>
        </p:txBody>
      </p:sp>
      <p:sp>
        <p:nvSpPr>
          <p:cNvPr id="6" name="Zástupný objekt pre pätu 5">
            <a:extLst>
              <a:ext uri="{FF2B5EF4-FFF2-40B4-BE49-F238E27FC236}">
                <a16:creationId xmlns:a16="http://schemas.microsoft.com/office/drawing/2014/main" id="{1B846380-F870-4261-BE54-843A8A9DA76A}"/>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319C2B94-0CC4-41B9-8E2D-2554961CF1BD}"/>
              </a:ext>
            </a:extLst>
          </p:cNvPr>
          <p:cNvSpPr>
            <a:spLocks noGrp="1"/>
          </p:cNvSpPr>
          <p:nvPr>
            <p:ph type="sldNum" sz="quarter" idx="12"/>
          </p:nvPr>
        </p:nvSpPr>
        <p:spPr/>
        <p:txBody>
          <a:bodyPr/>
          <a:lstStyle/>
          <a:p>
            <a:fld id="{04912509-FFE8-43D5-8A92-6D0E35BE6160}" type="slidenum">
              <a:rPr lang="sk-SK" smtClean="0"/>
              <a:t>‹#›</a:t>
            </a:fld>
            <a:endParaRPr lang="sk-SK"/>
          </a:p>
        </p:txBody>
      </p:sp>
    </p:spTree>
    <p:extLst>
      <p:ext uri="{BB962C8B-B14F-4D97-AF65-F5344CB8AC3E}">
        <p14:creationId xmlns:p14="http://schemas.microsoft.com/office/powerpoint/2010/main" val="242972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54D3DA21-6090-45ED-B2FC-24563FF1F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objekt pre text 2">
            <a:extLst>
              <a:ext uri="{FF2B5EF4-FFF2-40B4-BE49-F238E27FC236}">
                <a16:creationId xmlns:a16="http://schemas.microsoft.com/office/drawing/2014/main" id="{5ED48423-FA9E-4CF6-826D-46E76D383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A57E30A-4C5D-441B-8218-C08F4EEE5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B3591-0761-45F9-84E8-251F963D1FB7}" type="datetimeFigureOut">
              <a:rPr lang="sk-SK" smtClean="0"/>
              <a:t>17. 2. 2025</a:t>
            </a:fld>
            <a:endParaRPr lang="sk-SK"/>
          </a:p>
        </p:txBody>
      </p:sp>
      <p:sp>
        <p:nvSpPr>
          <p:cNvPr id="5" name="Zástupný objekt pre pätu 4">
            <a:extLst>
              <a:ext uri="{FF2B5EF4-FFF2-40B4-BE49-F238E27FC236}">
                <a16:creationId xmlns:a16="http://schemas.microsoft.com/office/drawing/2014/main" id="{8BAD4B29-B6AC-44CE-9B5A-D2B3D82792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84257B64-7D2A-4599-960B-3C94B354C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12509-FFE8-43D5-8A92-6D0E35BE6160}" type="slidenum">
              <a:rPr lang="sk-SK" smtClean="0"/>
              <a:t>‹#›</a:t>
            </a:fld>
            <a:endParaRPr lang="sk-SK"/>
          </a:p>
        </p:txBody>
      </p:sp>
    </p:spTree>
    <p:extLst>
      <p:ext uri="{BB962C8B-B14F-4D97-AF65-F5344CB8AC3E}">
        <p14:creationId xmlns:p14="http://schemas.microsoft.com/office/powerpoint/2010/main" val="215568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hyperlink" Target="https://landsat.gsfc.nasa.gov/landsat-8/landsat-8-bands/"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s://landsat.gsfc.nasa.gov/landsat-8/landsat-8-bands/"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Zástupný objekt pre obsah 4">
            <a:extLst>
              <a:ext uri="{FF2B5EF4-FFF2-40B4-BE49-F238E27FC236}">
                <a16:creationId xmlns:a16="http://schemas.microsoft.com/office/drawing/2014/main" id="{9C176E28-A66E-4E95-830C-4A2DE3FBCC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86" r="27819"/>
          <a:stretch/>
        </p:blipFill>
        <p:spPr>
          <a:xfrm>
            <a:off x="5767755" y="10"/>
            <a:ext cx="6424247" cy="6857991"/>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bg1"/>
          </a:solidFill>
        </p:spPr>
      </p:pic>
      <p:sp>
        <p:nvSpPr>
          <p:cNvPr id="4" name="Nadpis 1"/>
          <p:cNvSpPr txBox="1">
            <a:spLocks/>
          </p:cNvSpPr>
          <p:nvPr/>
        </p:nvSpPr>
        <p:spPr>
          <a:xfrm>
            <a:off x="602561" y="2209800"/>
            <a:ext cx="5595040" cy="2163051"/>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algn="l" defTabSz="914400" rtl="0" eaLnBrk="1" latinLnBrk="0" hangingPunct="1">
              <a:lnSpc>
                <a:spcPct val="90000"/>
              </a:lnSpc>
              <a:spcBef>
                <a:spcPct val="0"/>
              </a:spcBef>
              <a:buNone/>
              <a:defRPr sz="48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pPr>
              <a:spcBef>
                <a:spcPts val="600"/>
              </a:spcBef>
              <a:spcAft>
                <a:spcPts val="1200"/>
              </a:spcAft>
            </a:pPr>
            <a:r>
              <a:rPr lang="pl-PL" altLang="sk-SK" sz="3200" b="1" cap="none" dirty="0">
                <a:solidFill>
                  <a:srgbClr val="113447"/>
                </a:solidFill>
                <a:effectLst/>
                <a:latin typeface="Helvetica Neue Light"/>
              </a:rPr>
              <a:t>2. </a:t>
            </a:r>
            <a:r>
              <a:rPr lang="pl-PL" altLang="sk-SK" sz="3200" b="1" cap="none" dirty="0" smtClean="0">
                <a:solidFill>
                  <a:srgbClr val="113447"/>
                </a:solidFill>
                <a:effectLst/>
                <a:latin typeface="Helvetica Neue Light"/>
              </a:rPr>
              <a:t>2. Farebné kompozície </a:t>
            </a:r>
            <a:br>
              <a:rPr lang="pl-PL" altLang="sk-SK" sz="3200" b="1" cap="none" dirty="0" smtClean="0">
                <a:solidFill>
                  <a:srgbClr val="113447"/>
                </a:solidFill>
                <a:effectLst/>
                <a:latin typeface="Helvetica Neue Light"/>
              </a:rPr>
            </a:br>
            <a:r>
              <a:rPr lang="pl-PL" altLang="sk-SK" sz="3200" b="1" cap="none" dirty="0" smtClean="0">
                <a:solidFill>
                  <a:srgbClr val="113447"/>
                </a:solidFill>
                <a:effectLst/>
                <a:latin typeface="Helvetica Neue Light"/>
              </a:rPr>
              <a:t>a spektrálne indexy</a:t>
            </a:r>
            <a:endParaRPr lang="pl-PL" altLang="sk-SK" sz="3200" b="1" cap="none" dirty="0">
              <a:solidFill>
                <a:srgbClr val="113447"/>
              </a:solidFill>
              <a:effectLst/>
              <a:latin typeface="Helvetica Neue Light"/>
            </a:endParaRPr>
          </a:p>
        </p:txBody>
      </p:sp>
      <p:sp>
        <p:nvSpPr>
          <p:cNvPr id="2" name="Obdĺžnik 1">
            <a:extLst>
              <a:ext uri="{FF2B5EF4-FFF2-40B4-BE49-F238E27FC236}">
                <a16:creationId xmlns:a16="http://schemas.microsoft.com/office/drawing/2014/main" id="{26A70737-8591-42F6-BACA-C0E5872FD956}"/>
              </a:ext>
            </a:extLst>
          </p:cNvPr>
          <p:cNvSpPr/>
          <p:nvPr/>
        </p:nvSpPr>
        <p:spPr>
          <a:xfrm>
            <a:off x="636904" y="5772091"/>
            <a:ext cx="3352264" cy="369332"/>
          </a:xfrm>
          <a:prstGeom prst="rect">
            <a:avLst/>
          </a:prstGeom>
        </p:spPr>
        <p:txBody>
          <a:bodyPr wrap="none">
            <a:spAutoFit/>
          </a:bodyPr>
          <a:lstStyle/>
          <a:p>
            <a:r>
              <a:rPr lang="sk-SK" altLang="sk-SK" dirty="0">
                <a:latin typeface="Arial" panose="020B0604020202020204" pitchFamily="34" charset="0"/>
                <a:cs typeface="Arial" panose="020B0604020202020204" pitchFamily="34" charset="0"/>
              </a:rPr>
              <a:t>Mgr. Katarína Onačillová, PhD.</a:t>
            </a:r>
            <a:endParaRPr lang="sk-SK" dirty="0">
              <a:latin typeface="Arial" panose="020B0604020202020204" pitchFamily="34" charset="0"/>
              <a:cs typeface="Arial" panose="020B0604020202020204" pitchFamily="34"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207" y="139691"/>
            <a:ext cx="3605628" cy="895044"/>
          </a:xfrm>
          <a:prstGeom prst="rect">
            <a:avLst/>
          </a:prstGeom>
        </p:spPr>
      </p:pic>
    </p:spTree>
    <p:extLst>
      <p:ext uri="{BB962C8B-B14F-4D97-AF65-F5344CB8AC3E}">
        <p14:creationId xmlns:p14="http://schemas.microsoft.com/office/powerpoint/2010/main" val="1908865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54723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47496" y="213888"/>
            <a:ext cx="5045551" cy="6533642"/>
          </a:xfrm>
          <a:prstGeom prst="rect">
            <a:avLst/>
          </a:prstGeom>
        </p:spPr>
      </p:pic>
      <p:sp>
        <p:nvSpPr>
          <p:cNvPr id="3" name="object 3"/>
          <p:cNvSpPr txBox="1"/>
          <p:nvPr/>
        </p:nvSpPr>
        <p:spPr>
          <a:xfrm>
            <a:off x="6824599" y="1140409"/>
            <a:ext cx="3630929" cy="1123950"/>
          </a:xfrm>
          <a:prstGeom prst="rect">
            <a:avLst/>
          </a:prstGeom>
        </p:spPr>
        <p:txBody>
          <a:bodyPr vert="horz" wrap="square" lIns="0" tIns="12700" rIns="0" bIns="0" rtlCol="0">
            <a:spAutoFit/>
          </a:bodyPr>
          <a:lstStyle/>
          <a:p>
            <a:pPr marL="12700" marR="5080">
              <a:spcBef>
                <a:spcPts val="100"/>
              </a:spcBef>
            </a:pPr>
            <a:r>
              <a:rPr sz="1200" i="1" spc="-20" dirty="0">
                <a:latin typeface="Arial"/>
                <a:cs typeface="Arial"/>
              </a:rPr>
              <a:t>Vizualizácia</a:t>
            </a:r>
            <a:r>
              <a:rPr sz="1200" i="1" spc="290" dirty="0">
                <a:latin typeface="Arial"/>
                <a:cs typeface="Arial"/>
              </a:rPr>
              <a:t> </a:t>
            </a:r>
            <a:r>
              <a:rPr sz="1200" i="1" spc="-15" dirty="0">
                <a:latin typeface="Arial"/>
                <a:cs typeface="Arial"/>
              </a:rPr>
              <a:t>záznamu </a:t>
            </a:r>
            <a:r>
              <a:rPr sz="1200" i="1" dirty="0">
                <a:latin typeface="Arial"/>
                <a:cs typeface="Arial"/>
              </a:rPr>
              <a:t>v štyroch spektrálnych </a:t>
            </a:r>
            <a:r>
              <a:rPr sz="1200" i="1" spc="5" dirty="0">
                <a:latin typeface="Arial"/>
                <a:cs typeface="Arial"/>
              </a:rPr>
              <a:t> </a:t>
            </a:r>
            <a:r>
              <a:rPr sz="1200" i="1" spc="-5" dirty="0">
                <a:latin typeface="Arial"/>
                <a:cs typeface="Arial"/>
              </a:rPr>
              <a:t>kanáloch</a:t>
            </a:r>
            <a:r>
              <a:rPr sz="1200" i="1" spc="-40" dirty="0">
                <a:latin typeface="Arial"/>
                <a:cs typeface="Arial"/>
              </a:rPr>
              <a:t> </a:t>
            </a:r>
            <a:r>
              <a:rPr sz="1200" i="1" spc="-5" dirty="0">
                <a:latin typeface="Arial"/>
                <a:cs typeface="Arial"/>
              </a:rPr>
              <a:t>multispektrálneho</a:t>
            </a:r>
            <a:r>
              <a:rPr sz="1200" i="1" spc="-55" dirty="0">
                <a:latin typeface="Arial"/>
                <a:cs typeface="Arial"/>
              </a:rPr>
              <a:t> </a:t>
            </a:r>
            <a:r>
              <a:rPr sz="1200" i="1" dirty="0">
                <a:latin typeface="Arial"/>
                <a:cs typeface="Arial"/>
              </a:rPr>
              <a:t>skenera</a:t>
            </a:r>
            <a:r>
              <a:rPr sz="1200" i="1" spc="280" dirty="0">
                <a:latin typeface="Arial"/>
                <a:cs typeface="Arial"/>
              </a:rPr>
              <a:t> </a:t>
            </a:r>
            <a:r>
              <a:rPr sz="1200" i="1" dirty="0">
                <a:latin typeface="Arial"/>
                <a:cs typeface="Arial"/>
              </a:rPr>
              <a:t>ETM+</a:t>
            </a:r>
            <a:r>
              <a:rPr sz="1200" i="1" spc="-5" dirty="0">
                <a:latin typeface="Arial"/>
                <a:cs typeface="Arial"/>
              </a:rPr>
              <a:t> </a:t>
            </a:r>
            <a:r>
              <a:rPr sz="1200" i="1" dirty="0">
                <a:latin typeface="Arial"/>
                <a:cs typeface="Arial"/>
              </a:rPr>
              <a:t>na</a:t>
            </a:r>
            <a:r>
              <a:rPr sz="1200" i="1" spc="-5" dirty="0">
                <a:latin typeface="Arial"/>
                <a:cs typeface="Arial"/>
              </a:rPr>
              <a:t> </a:t>
            </a:r>
            <a:r>
              <a:rPr sz="1200" i="1" spc="-10" dirty="0">
                <a:latin typeface="Arial"/>
                <a:cs typeface="Arial"/>
              </a:rPr>
              <a:t>družici </a:t>
            </a:r>
            <a:r>
              <a:rPr sz="1200" i="1" spc="-315" dirty="0">
                <a:latin typeface="Arial"/>
                <a:cs typeface="Arial"/>
              </a:rPr>
              <a:t> </a:t>
            </a:r>
            <a:r>
              <a:rPr sz="1200" i="1" spc="-20" dirty="0">
                <a:latin typeface="Arial"/>
                <a:cs typeface="Arial"/>
              </a:rPr>
              <a:t>LANDSAT </a:t>
            </a:r>
            <a:r>
              <a:rPr sz="1200" i="1" spc="-5" dirty="0">
                <a:latin typeface="Arial"/>
                <a:cs typeface="Arial"/>
              </a:rPr>
              <a:t>7 a </a:t>
            </a:r>
            <a:r>
              <a:rPr sz="1200" i="1" dirty="0">
                <a:latin typeface="Arial"/>
                <a:cs typeface="Arial"/>
              </a:rPr>
              <a:t>odvodené </a:t>
            </a:r>
            <a:r>
              <a:rPr sz="1200" i="1" spc="-5" dirty="0">
                <a:latin typeface="Arial"/>
                <a:cs typeface="Arial"/>
              </a:rPr>
              <a:t>RGB </a:t>
            </a:r>
            <a:r>
              <a:rPr sz="1200" i="1" dirty="0">
                <a:latin typeface="Arial"/>
                <a:cs typeface="Arial"/>
              </a:rPr>
              <a:t>farebné </a:t>
            </a:r>
            <a:r>
              <a:rPr sz="1200" i="1" spc="-10" dirty="0">
                <a:latin typeface="Arial"/>
                <a:cs typeface="Arial"/>
              </a:rPr>
              <a:t>syntézy </a:t>
            </a:r>
            <a:r>
              <a:rPr sz="1200" i="1" dirty="0">
                <a:latin typeface="Arial"/>
                <a:cs typeface="Arial"/>
              </a:rPr>
              <a:t>pre </a:t>
            </a:r>
            <a:r>
              <a:rPr sz="1200" i="1" spc="5" dirty="0">
                <a:latin typeface="Arial"/>
                <a:cs typeface="Arial"/>
              </a:rPr>
              <a:t> </a:t>
            </a:r>
            <a:r>
              <a:rPr sz="1200" i="1" spc="-5" dirty="0">
                <a:latin typeface="Arial"/>
                <a:cs typeface="Arial"/>
              </a:rPr>
              <a:t>oblasť </a:t>
            </a:r>
            <a:r>
              <a:rPr sz="1200" i="1" spc="-10" dirty="0">
                <a:latin typeface="Arial"/>
                <a:cs typeface="Arial"/>
              </a:rPr>
              <a:t>Užhorodu </a:t>
            </a:r>
            <a:r>
              <a:rPr sz="1200" i="1" dirty="0">
                <a:latin typeface="Arial"/>
                <a:cs typeface="Arial"/>
              </a:rPr>
              <a:t>(12 x 12km) na slovensko- </a:t>
            </a:r>
            <a:r>
              <a:rPr sz="1200" i="1" spc="5" dirty="0">
                <a:latin typeface="Arial"/>
                <a:cs typeface="Arial"/>
              </a:rPr>
              <a:t> </a:t>
            </a:r>
            <a:r>
              <a:rPr sz="1200" i="1" spc="-5" dirty="0">
                <a:latin typeface="Arial"/>
                <a:cs typeface="Arial"/>
              </a:rPr>
              <a:t>ukrajinskom</a:t>
            </a:r>
            <a:r>
              <a:rPr sz="1200" i="1" spc="-25" dirty="0">
                <a:latin typeface="Arial"/>
                <a:cs typeface="Arial"/>
              </a:rPr>
              <a:t> </a:t>
            </a:r>
            <a:r>
              <a:rPr sz="1200" i="1" spc="-5" dirty="0">
                <a:latin typeface="Arial"/>
                <a:cs typeface="Arial"/>
              </a:rPr>
              <a:t>pohraničí</a:t>
            </a:r>
            <a:r>
              <a:rPr sz="1200" i="1" spc="-45" dirty="0">
                <a:latin typeface="Arial"/>
                <a:cs typeface="Arial"/>
              </a:rPr>
              <a:t> </a:t>
            </a:r>
            <a:r>
              <a:rPr sz="1200" i="1" dirty="0">
                <a:latin typeface="Arial"/>
                <a:cs typeface="Arial"/>
              </a:rPr>
              <a:t>dňa</a:t>
            </a:r>
            <a:r>
              <a:rPr sz="1200" i="1" spc="-25" dirty="0">
                <a:latin typeface="Arial"/>
                <a:cs typeface="Arial"/>
              </a:rPr>
              <a:t> </a:t>
            </a:r>
            <a:r>
              <a:rPr sz="1200" i="1" dirty="0">
                <a:latin typeface="Arial"/>
                <a:cs typeface="Arial"/>
              </a:rPr>
              <a:t>15. mája</a:t>
            </a:r>
            <a:r>
              <a:rPr sz="1200" i="1" spc="-25" dirty="0">
                <a:latin typeface="Arial"/>
                <a:cs typeface="Arial"/>
              </a:rPr>
              <a:t> </a:t>
            </a:r>
            <a:r>
              <a:rPr sz="1200" i="1" dirty="0">
                <a:latin typeface="Arial"/>
                <a:cs typeface="Arial"/>
              </a:rPr>
              <a:t>2008.</a:t>
            </a:r>
            <a:endParaRPr sz="1200">
              <a:latin typeface="Arial"/>
              <a:cs typeface="Arial"/>
            </a:endParaRPr>
          </a:p>
          <a:p>
            <a:pPr marL="12700">
              <a:spcBef>
                <a:spcPts val="5"/>
              </a:spcBef>
            </a:pPr>
            <a:r>
              <a:rPr sz="1200" i="1" dirty="0">
                <a:latin typeface="Arial"/>
                <a:cs typeface="Arial"/>
              </a:rPr>
              <a:t>Zdroj</a:t>
            </a:r>
            <a:r>
              <a:rPr sz="1200" i="1" spc="-45" dirty="0">
                <a:latin typeface="Arial"/>
                <a:cs typeface="Arial"/>
              </a:rPr>
              <a:t> </a:t>
            </a:r>
            <a:r>
              <a:rPr sz="1200" i="1" dirty="0">
                <a:latin typeface="Arial"/>
                <a:cs typeface="Arial"/>
              </a:rPr>
              <a:t>dát:</a:t>
            </a:r>
            <a:r>
              <a:rPr sz="1200" i="1" spc="-35" dirty="0">
                <a:latin typeface="Arial"/>
                <a:cs typeface="Arial"/>
              </a:rPr>
              <a:t> </a:t>
            </a:r>
            <a:r>
              <a:rPr sz="1200" i="1" spc="-10" dirty="0">
                <a:latin typeface="Arial"/>
                <a:cs typeface="Arial"/>
              </a:rPr>
              <a:t>NASA/USGS</a:t>
            </a:r>
            <a:endParaRPr sz="1200">
              <a:latin typeface="Arial"/>
              <a:cs typeface="Arial"/>
            </a:endParaRPr>
          </a:p>
        </p:txBody>
      </p:sp>
      <p:grpSp>
        <p:nvGrpSpPr>
          <p:cNvPr id="4" name="object 7"/>
          <p:cNvGrpSpPr/>
          <p:nvPr/>
        </p:nvGrpSpPr>
        <p:grpSpPr>
          <a:xfrm>
            <a:off x="7060185" y="2522727"/>
            <a:ext cx="1691135" cy="1592073"/>
            <a:chOff x="1091183" y="1405127"/>
            <a:chExt cx="3338829" cy="3143250"/>
          </a:xfrm>
        </p:grpSpPr>
        <p:pic>
          <p:nvPicPr>
            <p:cNvPr id="5" name="object 8"/>
            <p:cNvPicPr/>
            <p:nvPr/>
          </p:nvPicPr>
          <p:blipFill>
            <a:blip r:embed="rId3" cstate="print"/>
            <a:stretch>
              <a:fillRect/>
            </a:stretch>
          </p:blipFill>
          <p:spPr>
            <a:xfrm>
              <a:off x="1164335" y="1478279"/>
              <a:ext cx="3265170" cy="3070098"/>
            </a:xfrm>
            <a:prstGeom prst="rect">
              <a:avLst/>
            </a:prstGeom>
          </p:spPr>
        </p:pic>
        <p:pic>
          <p:nvPicPr>
            <p:cNvPr id="6" name="object 9"/>
            <p:cNvPicPr/>
            <p:nvPr/>
          </p:nvPicPr>
          <p:blipFill>
            <a:blip r:embed="rId4" cstate="print"/>
            <a:stretch>
              <a:fillRect/>
            </a:stretch>
          </p:blipFill>
          <p:spPr>
            <a:xfrm>
              <a:off x="1100327" y="1414271"/>
              <a:ext cx="3243072" cy="3048000"/>
            </a:xfrm>
            <a:prstGeom prst="rect">
              <a:avLst/>
            </a:prstGeom>
          </p:spPr>
        </p:pic>
        <p:sp>
          <p:nvSpPr>
            <p:cNvPr id="7" name="object 10"/>
            <p:cNvSpPr/>
            <p:nvPr/>
          </p:nvSpPr>
          <p:spPr>
            <a:xfrm>
              <a:off x="1095755" y="1409699"/>
              <a:ext cx="3252470" cy="3057525"/>
            </a:xfrm>
            <a:custGeom>
              <a:avLst/>
              <a:gdLst/>
              <a:ahLst/>
              <a:cxnLst/>
              <a:rect l="l" t="t" r="r" b="b"/>
              <a:pathLst>
                <a:path w="3252470" h="3057525">
                  <a:moveTo>
                    <a:pt x="0" y="3057144"/>
                  </a:moveTo>
                  <a:lnTo>
                    <a:pt x="3252216" y="3057144"/>
                  </a:lnTo>
                  <a:lnTo>
                    <a:pt x="3252216" y="0"/>
                  </a:lnTo>
                  <a:lnTo>
                    <a:pt x="0" y="0"/>
                  </a:lnTo>
                  <a:lnTo>
                    <a:pt x="0" y="3057144"/>
                  </a:lnTo>
                  <a:close/>
                </a:path>
              </a:pathLst>
            </a:custGeom>
            <a:ln w="9144">
              <a:solidFill>
                <a:srgbClr val="000000"/>
              </a:solidFill>
            </a:ln>
          </p:spPr>
          <p:txBody>
            <a:bodyPr wrap="square" lIns="0" tIns="0" rIns="0" bIns="0" rtlCol="0"/>
            <a:lstStyle/>
            <a:p>
              <a:endParaRPr/>
            </a:p>
          </p:txBody>
        </p:sp>
      </p:grpSp>
      <p:pic>
        <p:nvPicPr>
          <p:cNvPr id="8" name="Picture 2" descr="Výsledok vyhľadávania obrázkov pre dopyt spectral resolution vegetation water">
            <a:extLst>
              <a:ext uri="{FF2B5EF4-FFF2-40B4-BE49-F238E27FC236}">
                <a16:creationId xmlns:a16="http://schemas.microsoft.com/office/drawing/2014/main" id="{7CCF73E0-5124-4480-AD19-E79CD4A0C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1395" y="4273419"/>
            <a:ext cx="4001605" cy="24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36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rayscale - Wikiwand">
            <a:extLst>
              <a:ext uri="{FF2B5EF4-FFF2-40B4-BE49-F238E27FC236}">
                <a16:creationId xmlns:a16="http://schemas.microsoft.com/office/drawing/2014/main" id="{9C340BC5-D38F-4223-9E52-CD969476AF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91465" y="1449366"/>
            <a:ext cx="7526274" cy="495632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a:extLst>
              <a:ext uri="{FF2B5EF4-FFF2-40B4-BE49-F238E27FC236}">
                <a16:creationId xmlns:a16="http://schemas.microsoft.com/office/drawing/2014/main" id="{6F1714D4-909F-40F3-A653-ABD04AFF4919}"/>
              </a:ext>
            </a:extLst>
          </p:cNvPr>
          <p:cNvSpPr/>
          <p:nvPr/>
        </p:nvSpPr>
        <p:spPr>
          <a:xfrm>
            <a:off x="291465" y="452307"/>
            <a:ext cx="2331857" cy="830997"/>
          </a:xfrm>
          <a:prstGeom prst="rect">
            <a:avLst/>
          </a:prstGeom>
        </p:spPr>
        <p:txBody>
          <a:bodyPr wrap="none">
            <a:spAutoFit/>
          </a:bodyPr>
          <a:lstStyle/>
          <a:p>
            <a:r>
              <a:rPr lang="sk-SK" sz="2400" b="1" dirty="0" err="1"/>
              <a:t>Colour</a:t>
            </a:r>
            <a:r>
              <a:rPr lang="sk-SK" sz="2400" b="1" dirty="0"/>
              <a:t> RGB </a:t>
            </a:r>
            <a:r>
              <a:rPr lang="sk-SK" sz="2400" b="1" dirty="0">
                <a:solidFill>
                  <a:srgbClr val="FF1E1E"/>
                </a:solidFill>
              </a:rPr>
              <a:t>4</a:t>
            </a:r>
            <a:r>
              <a:rPr lang="sk-SK" sz="2400" b="1" dirty="0"/>
              <a:t>,</a:t>
            </a:r>
            <a:r>
              <a:rPr lang="sk-SK" sz="2400" b="1" dirty="0">
                <a:solidFill>
                  <a:srgbClr val="0CB255"/>
                </a:solidFill>
              </a:rPr>
              <a:t>3</a:t>
            </a:r>
            <a:r>
              <a:rPr lang="sk-SK" sz="2400" b="1" dirty="0"/>
              <a:t>,</a:t>
            </a:r>
            <a:r>
              <a:rPr lang="sk-SK" sz="2400" b="1" dirty="0">
                <a:solidFill>
                  <a:srgbClr val="0000FF"/>
                </a:solidFill>
              </a:rPr>
              <a:t>2</a:t>
            </a:r>
          </a:p>
          <a:p>
            <a:pPr algn="ctr"/>
            <a:r>
              <a:rPr lang="sk-SK" sz="2400" b="1" dirty="0" err="1"/>
              <a:t>Natural</a:t>
            </a:r>
            <a:r>
              <a:rPr lang="sk-SK" sz="2400" b="1" dirty="0"/>
              <a:t> </a:t>
            </a:r>
            <a:r>
              <a:rPr lang="sk-SK" sz="2400" b="1" dirty="0" err="1"/>
              <a:t>colours</a:t>
            </a:r>
            <a:endParaRPr lang="sk-SK" sz="2400" b="1" dirty="0"/>
          </a:p>
        </p:txBody>
      </p:sp>
      <p:pic>
        <p:nvPicPr>
          <p:cNvPr id="9" name="Obrázok 8">
            <a:extLst>
              <a:ext uri="{FF2B5EF4-FFF2-40B4-BE49-F238E27FC236}">
                <a16:creationId xmlns:a16="http://schemas.microsoft.com/office/drawing/2014/main" id="{27AB8B41-FB7A-4757-91A0-CBE1398C8BE1}"/>
              </a:ext>
            </a:extLst>
          </p:cNvPr>
          <p:cNvPicPr>
            <a:picLocks noChangeAspect="1"/>
          </p:cNvPicPr>
          <p:nvPr/>
        </p:nvPicPr>
        <p:blipFill rotWithShape="1">
          <a:blip r:embed="rId3"/>
          <a:srcRect l="32351" t="33634" r="53784" b="12854"/>
          <a:stretch/>
        </p:blipFill>
        <p:spPr>
          <a:xfrm>
            <a:off x="8774282" y="1516424"/>
            <a:ext cx="2254788" cy="4822210"/>
          </a:xfrm>
          <a:prstGeom prst="rect">
            <a:avLst/>
          </a:prstGeom>
        </p:spPr>
      </p:pic>
      <p:cxnSp>
        <p:nvCxnSpPr>
          <p:cNvPr id="11" name="Spojnica: zalomená 10">
            <a:extLst>
              <a:ext uri="{FF2B5EF4-FFF2-40B4-BE49-F238E27FC236}">
                <a16:creationId xmlns:a16="http://schemas.microsoft.com/office/drawing/2014/main" id="{0CB298F3-F102-428A-8712-A29031A8D2D4}"/>
              </a:ext>
            </a:extLst>
          </p:cNvPr>
          <p:cNvCxnSpPr>
            <a:cxnSpLocks/>
          </p:cNvCxnSpPr>
          <p:nvPr/>
        </p:nvCxnSpPr>
        <p:spPr>
          <a:xfrm rot="10800000">
            <a:off x="7527863" y="2349306"/>
            <a:ext cx="1268981" cy="943691"/>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bdĺžnik 17">
            <a:extLst>
              <a:ext uri="{FF2B5EF4-FFF2-40B4-BE49-F238E27FC236}">
                <a16:creationId xmlns:a16="http://schemas.microsoft.com/office/drawing/2014/main" id="{FD9EECBB-FBCA-4347-B0BB-3B4DDEEA7FFA}"/>
              </a:ext>
            </a:extLst>
          </p:cNvPr>
          <p:cNvSpPr/>
          <p:nvPr/>
        </p:nvSpPr>
        <p:spPr>
          <a:xfrm>
            <a:off x="8774282" y="1049256"/>
            <a:ext cx="1208985" cy="400110"/>
          </a:xfrm>
          <a:prstGeom prst="rect">
            <a:avLst/>
          </a:prstGeom>
        </p:spPr>
        <p:txBody>
          <a:bodyPr wrap="none">
            <a:spAutoFit/>
          </a:bodyPr>
          <a:lstStyle/>
          <a:p>
            <a:r>
              <a:rPr lang="sk-SK" sz="2000" b="1" dirty="0">
                <a:solidFill>
                  <a:schemeClr val="tx1">
                    <a:lumMod val="65000"/>
                    <a:lumOff val="35000"/>
                  </a:schemeClr>
                </a:solidFill>
              </a:rPr>
              <a:t>Landsat 8</a:t>
            </a:r>
          </a:p>
        </p:txBody>
      </p:sp>
    </p:spTree>
    <p:extLst>
      <p:ext uri="{BB962C8B-B14F-4D97-AF65-F5344CB8AC3E}">
        <p14:creationId xmlns:p14="http://schemas.microsoft.com/office/powerpoint/2010/main" val="408185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rayscale - Wikiwand">
            <a:extLst>
              <a:ext uri="{FF2B5EF4-FFF2-40B4-BE49-F238E27FC236}">
                <a16:creationId xmlns:a16="http://schemas.microsoft.com/office/drawing/2014/main" id="{9C340BC5-D38F-4223-9E52-CD969476AF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91465" y="1449366"/>
            <a:ext cx="7526274" cy="495632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a:extLst>
              <a:ext uri="{FF2B5EF4-FFF2-40B4-BE49-F238E27FC236}">
                <a16:creationId xmlns:a16="http://schemas.microsoft.com/office/drawing/2014/main" id="{6F1714D4-909F-40F3-A653-ABD04AFF4919}"/>
              </a:ext>
            </a:extLst>
          </p:cNvPr>
          <p:cNvSpPr/>
          <p:nvPr/>
        </p:nvSpPr>
        <p:spPr>
          <a:xfrm>
            <a:off x="291465" y="452307"/>
            <a:ext cx="2331857" cy="830997"/>
          </a:xfrm>
          <a:prstGeom prst="rect">
            <a:avLst/>
          </a:prstGeom>
        </p:spPr>
        <p:txBody>
          <a:bodyPr wrap="none">
            <a:spAutoFit/>
          </a:bodyPr>
          <a:lstStyle/>
          <a:p>
            <a:r>
              <a:rPr lang="sk-SK" sz="2400" b="1" dirty="0" err="1"/>
              <a:t>Colour</a:t>
            </a:r>
            <a:r>
              <a:rPr lang="sk-SK" sz="2400" b="1" dirty="0"/>
              <a:t> RGB </a:t>
            </a:r>
            <a:r>
              <a:rPr lang="sk-SK" sz="2400" b="1" dirty="0">
                <a:solidFill>
                  <a:srgbClr val="FF1E1E"/>
                </a:solidFill>
              </a:rPr>
              <a:t>4</a:t>
            </a:r>
            <a:r>
              <a:rPr lang="sk-SK" sz="2400" b="1" dirty="0"/>
              <a:t>,</a:t>
            </a:r>
            <a:r>
              <a:rPr lang="sk-SK" sz="2400" b="1" dirty="0">
                <a:solidFill>
                  <a:srgbClr val="0CB255"/>
                </a:solidFill>
              </a:rPr>
              <a:t>3</a:t>
            </a:r>
            <a:r>
              <a:rPr lang="sk-SK" sz="2400" b="1" dirty="0"/>
              <a:t>,</a:t>
            </a:r>
            <a:r>
              <a:rPr lang="sk-SK" sz="2400" b="1" dirty="0">
                <a:solidFill>
                  <a:srgbClr val="0000FF"/>
                </a:solidFill>
              </a:rPr>
              <a:t>2</a:t>
            </a:r>
          </a:p>
          <a:p>
            <a:pPr algn="ctr"/>
            <a:r>
              <a:rPr lang="sk-SK" sz="2400" b="1" dirty="0" err="1"/>
              <a:t>Natural</a:t>
            </a:r>
            <a:r>
              <a:rPr lang="sk-SK" sz="2400" b="1" dirty="0"/>
              <a:t> </a:t>
            </a:r>
            <a:r>
              <a:rPr lang="sk-SK" sz="2400" b="1" dirty="0" err="1"/>
              <a:t>colours</a:t>
            </a:r>
            <a:endParaRPr lang="sk-SK" sz="2400" b="1" dirty="0"/>
          </a:p>
        </p:txBody>
      </p:sp>
      <p:pic>
        <p:nvPicPr>
          <p:cNvPr id="9" name="Obrázok 8">
            <a:extLst>
              <a:ext uri="{FF2B5EF4-FFF2-40B4-BE49-F238E27FC236}">
                <a16:creationId xmlns:a16="http://schemas.microsoft.com/office/drawing/2014/main" id="{27AB8B41-FB7A-4757-91A0-CBE1398C8BE1}"/>
              </a:ext>
            </a:extLst>
          </p:cNvPr>
          <p:cNvPicPr>
            <a:picLocks noChangeAspect="1"/>
          </p:cNvPicPr>
          <p:nvPr/>
        </p:nvPicPr>
        <p:blipFill rotWithShape="1">
          <a:blip r:embed="rId3"/>
          <a:srcRect l="32351" t="33634" r="53784" b="12854"/>
          <a:stretch/>
        </p:blipFill>
        <p:spPr>
          <a:xfrm>
            <a:off x="8774282" y="1516424"/>
            <a:ext cx="2254788" cy="4822210"/>
          </a:xfrm>
          <a:prstGeom prst="rect">
            <a:avLst/>
          </a:prstGeom>
        </p:spPr>
      </p:pic>
      <p:cxnSp>
        <p:nvCxnSpPr>
          <p:cNvPr id="11" name="Spojnica: zalomená 10">
            <a:extLst>
              <a:ext uri="{FF2B5EF4-FFF2-40B4-BE49-F238E27FC236}">
                <a16:creationId xmlns:a16="http://schemas.microsoft.com/office/drawing/2014/main" id="{0CB298F3-F102-428A-8712-A29031A8D2D4}"/>
              </a:ext>
            </a:extLst>
          </p:cNvPr>
          <p:cNvCxnSpPr>
            <a:cxnSpLocks/>
          </p:cNvCxnSpPr>
          <p:nvPr/>
        </p:nvCxnSpPr>
        <p:spPr>
          <a:xfrm rot="10800000">
            <a:off x="7527863" y="2349306"/>
            <a:ext cx="1268981" cy="943691"/>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pojnica: zalomená 11">
            <a:extLst>
              <a:ext uri="{FF2B5EF4-FFF2-40B4-BE49-F238E27FC236}">
                <a16:creationId xmlns:a16="http://schemas.microsoft.com/office/drawing/2014/main" id="{3BE80CF6-6CAE-4510-B860-49D6D7F1A1F7}"/>
              </a:ext>
            </a:extLst>
          </p:cNvPr>
          <p:cNvCxnSpPr>
            <a:cxnSpLocks/>
          </p:cNvCxnSpPr>
          <p:nvPr/>
        </p:nvCxnSpPr>
        <p:spPr>
          <a:xfrm rot="10800000" flipV="1">
            <a:off x="7521579" y="2924633"/>
            <a:ext cx="1275266" cy="1002895"/>
          </a:xfrm>
          <a:prstGeom prst="bentConnector3">
            <a:avLst>
              <a:gd name="adj1" fmla="val 3676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Obdĺžnik 7">
            <a:extLst>
              <a:ext uri="{FF2B5EF4-FFF2-40B4-BE49-F238E27FC236}">
                <a16:creationId xmlns:a16="http://schemas.microsoft.com/office/drawing/2014/main" id="{67BC1672-65BF-4704-8CE3-77F3AFE0F39D}"/>
              </a:ext>
            </a:extLst>
          </p:cNvPr>
          <p:cNvSpPr/>
          <p:nvPr/>
        </p:nvSpPr>
        <p:spPr>
          <a:xfrm>
            <a:off x="8774282" y="1049256"/>
            <a:ext cx="1208985" cy="400110"/>
          </a:xfrm>
          <a:prstGeom prst="rect">
            <a:avLst/>
          </a:prstGeom>
        </p:spPr>
        <p:txBody>
          <a:bodyPr wrap="none">
            <a:spAutoFit/>
          </a:bodyPr>
          <a:lstStyle/>
          <a:p>
            <a:r>
              <a:rPr lang="sk-SK" sz="2000" b="1" dirty="0">
                <a:solidFill>
                  <a:schemeClr val="tx1">
                    <a:lumMod val="65000"/>
                    <a:lumOff val="35000"/>
                  </a:schemeClr>
                </a:solidFill>
              </a:rPr>
              <a:t>Landsat 8</a:t>
            </a:r>
          </a:p>
        </p:txBody>
      </p:sp>
    </p:spTree>
    <p:extLst>
      <p:ext uri="{BB962C8B-B14F-4D97-AF65-F5344CB8AC3E}">
        <p14:creationId xmlns:p14="http://schemas.microsoft.com/office/powerpoint/2010/main" val="158595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rayscale - Wikiwand">
            <a:extLst>
              <a:ext uri="{FF2B5EF4-FFF2-40B4-BE49-F238E27FC236}">
                <a16:creationId xmlns:a16="http://schemas.microsoft.com/office/drawing/2014/main" id="{9C340BC5-D38F-4223-9E52-CD969476AF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91465" y="1449366"/>
            <a:ext cx="7526274" cy="495632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a:extLst>
              <a:ext uri="{FF2B5EF4-FFF2-40B4-BE49-F238E27FC236}">
                <a16:creationId xmlns:a16="http://schemas.microsoft.com/office/drawing/2014/main" id="{6F1714D4-909F-40F3-A653-ABD04AFF4919}"/>
              </a:ext>
            </a:extLst>
          </p:cNvPr>
          <p:cNvSpPr/>
          <p:nvPr/>
        </p:nvSpPr>
        <p:spPr>
          <a:xfrm>
            <a:off x="291465" y="452307"/>
            <a:ext cx="2331857" cy="830997"/>
          </a:xfrm>
          <a:prstGeom prst="rect">
            <a:avLst/>
          </a:prstGeom>
        </p:spPr>
        <p:txBody>
          <a:bodyPr wrap="none">
            <a:spAutoFit/>
          </a:bodyPr>
          <a:lstStyle/>
          <a:p>
            <a:r>
              <a:rPr lang="sk-SK" sz="2400" b="1" dirty="0" err="1"/>
              <a:t>Colour</a:t>
            </a:r>
            <a:r>
              <a:rPr lang="sk-SK" sz="2400" b="1" dirty="0"/>
              <a:t> RGB </a:t>
            </a:r>
            <a:r>
              <a:rPr lang="sk-SK" sz="2400" b="1" dirty="0">
                <a:solidFill>
                  <a:srgbClr val="FF1E1E"/>
                </a:solidFill>
              </a:rPr>
              <a:t>4</a:t>
            </a:r>
            <a:r>
              <a:rPr lang="sk-SK" sz="2400" b="1" dirty="0"/>
              <a:t>,</a:t>
            </a:r>
            <a:r>
              <a:rPr lang="sk-SK" sz="2400" b="1" dirty="0">
                <a:solidFill>
                  <a:srgbClr val="0CB255"/>
                </a:solidFill>
              </a:rPr>
              <a:t>3</a:t>
            </a:r>
            <a:r>
              <a:rPr lang="sk-SK" sz="2400" b="1" dirty="0"/>
              <a:t>,</a:t>
            </a:r>
            <a:r>
              <a:rPr lang="sk-SK" sz="2400" b="1" dirty="0">
                <a:solidFill>
                  <a:srgbClr val="0000FF"/>
                </a:solidFill>
              </a:rPr>
              <a:t>2</a:t>
            </a:r>
          </a:p>
          <a:p>
            <a:pPr algn="ctr"/>
            <a:r>
              <a:rPr lang="sk-SK" sz="2400" b="1" dirty="0" err="1"/>
              <a:t>Natural</a:t>
            </a:r>
            <a:r>
              <a:rPr lang="sk-SK" sz="2400" b="1" dirty="0"/>
              <a:t> </a:t>
            </a:r>
            <a:r>
              <a:rPr lang="sk-SK" sz="2400" b="1" dirty="0" err="1"/>
              <a:t>colours</a:t>
            </a:r>
            <a:endParaRPr lang="sk-SK" sz="2400" b="1" dirty="0"/>
          </a:p>
        </p:txBody>
      </p:sp>
      <p:pic>
        <p:nvPicPr>
          <p:cNvPr id="9" name="Obrázok 8">
            <a:extLst>
              <a:ext uri="{FF2B5EF4-FFF2-40B4-BE49-F238E27FC236}">
                <a16:creationId xmlns:a16="http://schemas.microsoft.com/office/drawing/2014/main" id="{27AB8B41-FB7A-4757-91A0-CBE1398C8BE1}"/>
              </a:ext>
            </a:extLst>
          </p:cNvPr>
          <p:cNvPicPr>
            <a:picLocks noChangeAspect="1"/>
          </p:cNvPicPr>
          <p:nvPr/>
        </p:nvPicPr>
        <p:blipFill rotWithShape="1">
          <a:blip r:embed="rId3"/>
          <a:srcRect l="32351" t="33634" r="53784" b="12854"/>
          <a:stretch/>
        </p:blipFill>
        <p:spPr>
          <a:xfrm>
            <a:off x="8774282" y="1516424"/>
            <a:ext cx="2254788" cy="4822210"/>
          </a:xfrm>
          <a:prstGeom prst="rect">
            <a:avLst/>
          </a:prstGeom>
        </p:spPr>
      </p:pic>
      <p:cxnSp>
        <p:nvCxnSpPr>
          <p:cNvPr id="10" name="Spojnica: zalomená 9">
            <a:extLst>
              <a:ext uri="{FF2B5EF4-FFF2-40B4-BE49-F238E27FC236}">
                <a16:creationId xmlns:a16="http://schemas.microsoft.com/office/drawing/2014/main" id="{E4777140-903A-4068-AD88-D74EBFF7556C}"/>
              </a:ext>
            </a:extLst>
          </p:cNvPr>
          <p:cNvCxnSpPr>
            <a:cxnSpLocks/>
          </p:cNvCxnSpPr>
          <p:nvPr/>
        </p:nvCxnSpPr>
        <p:spPr>
          <a:xfrm rot="10800000" flipV="1">
            <a:off x="7547141" y="2496154"/>
            <a:ext cx="1224000" cy="3088719"/>
          </a:xfrm>
          <a:prstGeom prst="bentConnector3">
            <a:avLst>
              <a:gd name="adj1" fmla="val 2011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pojnica: zalomená 10">
            <a:extLst>
              <a:ext uri="{FF2B5EF4-FFF2-40B4-BE49-F238E27FC236}">
                <a16:creationId xmlns:a16="http://schemas.microsoft.com/office/drawing/2014/main" id="{0CB298F3-F102-428A-8712-A29031A8D2D4}"/>
              </a:ext>
            </a:extLst>
          </p:cNvPr>
          <p:cNvCxnSpPr>
            <a:cxnSpLocks/>
          </p:cNvCxnSpPr>
          <p:nvPr/>
        </p:nvCxnSpPr>
        <p:spPr>
          <a:xfrm rot="10800000">
            <a:off x="7527863" y="2349306"/>
            <a:ext cx="1268981" cy="943691"/>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pojnica: zalomená 11">
            <a:extLst>
              <a:ext uri="{FF2B5EF4-FFF2-40B4-BE49-F238E27FC236}">
                <a16:creationId xmlns:a16="http://schemas.microsoft.com/office/drawing/2014/main" id="{3BE80CF6-6CAE-4510-B860-49D6D7F1A1F7}"/>
              </a:ext>
            </a:extLst>
          </p:cNvPr>
          <p:cNvCxnSpPr>
            <a:cxnSpLocks/>
          </p:cNvCxnSpPr>
          <p:nvPr/>
        </p:nvCxnSpPr>
        <p:spPr>
          <a:xfrm rot="10800000" flipV="1">
            <a:off x="7521579" y="2924633"/>
            <a:ext cx="1275266" cy="1002895"/>
          </a:xfrm>
          <a:prstGeom prst="bentConnector3">
            <a:avLst>
              <a:gd name="adj1" fmla="val 3676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Obdĺžnik 7">
            <a:extLst>
              <a:ext uri="{FF2B5EF4-FFF2-40B4-BE49-F238E27FC236}">
                <a16:creationId xmlns:a16="http://schemas.microsoft.com/office/drawing/2014/main" id="{162CCB83-1E61-429F-AC9C-13F100597D09}"/>
              </a:ext>
            </a:extLst>
          </p:cNvPr>
          <p:cNvSpPr/>
          <p:nvPr/>
        </p:nvSpPr>
        <p:spPr>
          <a:xfrm>
            <a:off x="8774282" y="1049256"/>
            <a:ext cx="1208985" cy="400110"/>
          </a:xfrm>
          <a:prstGeom prst="rect">
            <a:avLst/>
          </a:prstGeom>
        </p:spPr>
        <p:txBody>
          <a:bodyPr wrap="none">
            <a:spAutoFit/>
          </a:bodyPr>
          <a:lstStyle/>
          <a:p>
            <a:r>
              <a:rPr lang="sk-SK" sz="2000" b="1" dirty="0">
                <a:solidFill>
                  <a:schemeClr val="tx1">
                    <a:lumMod val="65000"/>
                    <a:lumOff val="35000"/>
                  </a:schemeClr>
                </a:solidFill>
              </a:rPr>
              <a:t>Landsat 8</a:t>
            </a:r>
          </a:p>
        </p:txBody>
      </p:sp>
    </p:spTree>
    <p:extLst>
      <p:ext uri="{BB962C8B-B14F-4D97-AF65-F5344CB8AC3E}">
        <p14:creationId xmlns:p14="http://schemas.microsoft.com/office/powerpoint/2010/main" val="319829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gsblog.files.wordpress.com/2015/09/l8-band-combinations.png">
            <a:extLst>
              <a:ext uri="{FF2B5EF4-FFF2-40B4-BE49-F238E27FC236}">
                <a16:creationId xmlns:a16="http://schemas.microsoft.com/office/drawing/2014/main" id="{7B53788D-2475-490E-BF62-58C79684AF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36" t="52201" b="30506"/>
          <a:stretch/>
        </p:blipFill>
        <p:spPr bwMode="auto">
          <a:xfrm>
            <a:off x="277397" y="294993"/>
            <a:ext cx="2530247" cy="1153551"/>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a:extLst>
              <a:ext uri="{FF2B5EF4-FFF2-40B4-BE49-F238E27FC236}">
                <a16:creationId xmlns:a16="http://schemas.microsoft.com/office/drawing/2014/main" id="{EF365865-A46F-4122-9490-FD77127879A6}"/>
              </a:ext>
            </a:extLst>
          </p:cNvPr>
          <p:cNvPicPr>
            <a:picLocks noChangeAspect="1"/>
          </p:cNvPicPr>
          <p:nvPr/>
        </p:nvPicPr>
        <p:blipFill rotWithShape="1">
          <a:blip r:embed="rId3"/>
          <a:srcRect l="32351" t="33634" r="53784" b="12854"/>
          <a:stretch/>
        </p:blipFill>
        <p:spPr>
          <a:xfrm>
            <a:off x="277397" y="1740797"/>
            <a:ext cx="2254788" cy="4822210"/>
          </a:xfrm>
          <a:prstGeom prst="rect">
            <a:avLst/>
          </a:prstGeom>
        </p:spPr>
      </p:pic>
      <p:grpSp>
        <p:nvGrpSpPr>
          <p:cNvPr id="28" name="Skupina 27">
            <a:extLst>
              <a:ext uri="{FF2B5EF4-FFF2-40B4-BE49-F238E27FC236}">
                <a16:creationId xmlns:a16="http://schemas.microsoft.com/office/drawing/2014/main" id="{73600CDF-89DE-4D62-980F-3115DEA800FC}"/>
              </a:ext>
            </a:extLst>
          </p:cNvPr>
          <p:cNvGrpSpPr/>
          <p:nvPr/>
        </p:nvGrpSpPr>
        <p:grpSpPr>
          <a:xfrm>
            <a:off x="3726324" y="1740797"/>
            <a:ext cx="8188279" cy="4822210"/>
            <a:chOff x="3726324" y="1740797"/>
            <a:chExt cx="8188279" cy="4822210"/>
          </a:xfrm>
        </p:grpSpPr>
        <p:grpSp>
          <p:nvGrpSpPr>
            <p:cNvPr id="11" name="Skupina 10">
              <a:extLst>
                <a:ext uri="{FF2B5EF4-FFF2-40B4-BE49-F238E27FC236}">
                  <a16:creationId xmlns:a16="http://schemas.microsoft.com/office/drawing/2014/main" id="{B66A841A-E824-4BC9-81CE-50A296DCE1D3}"/>
                </a:ext>
              </a:extLst>
            </p:cNvPr>
            <p:cNvGrpSpPr/>
            <p:nvPr/>
          </p:nvGrpSpPr>
          <p:grpSpPr>
            <a:xfrm>
              <a:off x="3726324" y="1740797"/>
              <a:ext cx="8188279" cy="4822210"/>
              <a:chOff x="1602102" y="1642323"/>
              <a:chExt cx="8188279" cy="4822210"/>
            </a:xfrm>
          </p:grpSpPr>
          <p:pic>
            <p:nvPicPr>
              <p:cNvPr id="4" name="Picture 2" descr="EOEdu - Petit guide de la télédétection - Les images">
                <a:extLst>
                  <a:ext uri="{FF2B5EF4-FFF2-40B4-BE49-F238E27FC236}">
                    <a16:creationId xmlns:a16="http://schemas.microsoft.com/office/drawing/2014/main" id="{B3428D00-4E70-49FD-8C15-3A0435785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961" y="1642323"/>
                <a:ext cx="8148420" cy="48222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OEdu - Petit guide de la télédétection - Les images">
                <a:extLst>
                  <a:ext uri="{FF2B5EF4-FFF2-40B4-BE49-F238E27FC236}">
                    <a16:creationId xmlns:a16="http://schemas.microsoft.com/office/drawing/2014/main" id="{1BDBEF0E-37A7-4E15-AB10-BECB63A023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969" r="49511" b="7108"/>
              <a:stretch/>
            </p:blipFill>
            <p:spPr bwMode="auto">
              <a:xfrm>
                <a:off x="1641961" y="1730324"/>
                <a:ext cx="4114069" cy="1491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OEdu - Petit guide de la télédétection - Les images">
                <a:extLst>
                  <a:ext uri="{FF2B5EF4-FFF2-40B4-BE49-F238E27FC236}">
                    <a16:creationId xmlns:a16="http://schemas.microsoft.com/office/drawing/2014/main" id="{F4E9B500-29F4-403F-A954-F368DAA44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 t="1494" r="50000" b="67583"/>
              <a:stretch/>
            </p:blipFill>
            <p:spPr bwMode="auto">
              <a:xfrm>
                <a:off x="1602102" y="4639994"/>
                <a:ext cx="4114069" cy="1491178"/>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52BCB946-A651-4AFC-9430-1DB0C249916D}"/>
                  </a:ext>
                </a:extLst>
              </p:cNvPr>
              <p:cNvSpPr/>
              <p:nvPr/>
            </p:nvSpPr>
            <p:spPr>
              <a:xfrm>
                <a:off x="4037428" y="3151164"/>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a:extLst>
                  <a:ext uri="{FF2B5EF4-FFF2-40B4-BE49-F238E27FC236}">
                    <a16:creationId xmlns:a16="http://schemas.microsoft.com/office/drawing/2014/main" id="{6AD6B627-3268-4825-BF4D-54955E64B8E5}"/>
                  </a:ext>
                </a:extLst>
              </p:cNvPr>
              <p:cNvSpPr/>
              <p:nvPr/>
            </p:nvSpPr>
            <p:spPr>
              <a:xfrm>
                <a:off x="3403363" y="2391506"/>
                <a:ext cx="357790" cy="461665"/>
              </a:xfrm>
              <a:prstGeom prst="rect">
                <a:avLst/>
              </a:prstGeom>
            </p:spPr>
            <p:txBody>
              <a:bodyPr wrap="none">
                <a:spAutoFit/>
              </a:bodyPr>
              <a:lstStyle/>
              <a:p>
                <a:r>
                  <a:rPr lang="sk-SK" sz="2400" b="1" dirty="0"/>
                  <a:t>R</a:t>
                </a:r>
              </a:p>
            </p:txBody>
          </p:sp>
          <p:sp>
            <p:nvSpPr>
              <p:cNvPr id="9" name="Obdĺžnik 8">
                <a:extLst>
                  <a:ext uri="{FF2B5EF4-FFF2-40B4-BE49-F238E27FC236}">
                    <a16:creationId xmlns:a16="http://schemas.microsoft.com/office/drawing/2014/main" id="{1F4CFAD6-BBFE-4D64-A64B-E203384D1876}"/>
                  </a:ext>
                </a:extLst>
              </p:cNvPr>
              <p:cNvSpPr/>
              <p:nvPr/>
            </p:nvSpPr>
            <p:spPr>
              <a:xfrm>
                <a:off x="3375227" y="3764201"/>
                <a:ext cx="380232" cy="461665"/>
              </a:xfrm>
              <a:prstGeom prst="rect">
                <a:avLst/>
              </a:prstGeom>
            </p:spPr>
            <p:txBody>
              <a:bodyPr wrap="none">
                <a:spAutoFit/>
              </a:bodyPr>
              <a:lstStyle/>
              <a:p>
                <a:r>
                  <a:rPr lang="sk-SK" sz="2400" b="1" dirty="0"/>
                  <a:t>G</a:t>
                </a:r>
              </a:p>
            </p:txBody>
          </p:sp>
          <p:sp>
            <p:nvSpPr>
              <p:cNvPr id="10" name="Obdĺžnik 9">
                <a:extLst>
                  <a:ext uri="{FF2B5EF4-FFF2-40B4-BE49-F238E27FC236}">
                    <a16:creationId xmlns:a16="http://schemas.microsoft.com/office/drawing/2014/main" id="{3E5BBBB2-FF6F-41C9-AC25-BA7F1D365FDD}"/>
                  </a:ext>
                </a:extLst>
              </p:cNvPr>
              <p:cNvSpPr/>
              <p:nvPr/>
            </p:nvSpPr>
            <p:spPr>
              <a:xfrm>
                <a:off x="3375227" y="5215677"/>
                <a:ext cx="357790" cy="461665"/>
              </a:xfrm>
              <a:prstGeom prst="rect">
                <a:avLst/>
              </a:prstGeom>
            </p:spPr>
            <p:txBody>
              <a:bodyPr wrap="none">
                <a:spAutoFit/>
              </a:bodyPr>
              <a:lstStyle/>
              <a:p>
                <a:r>
                  <a:rPr lang="sk-SK" sz="2400" b="1" dirty="0"/>
                  <a:t>B</a:t>
                </a:r>
              </a:p>
            </p:txBody>
          </p:sp>
        </p:grpSp>
        <p:sp>
          <p:nvSpPr>
            <p:cNvPr id="25" name="Obdĺžnik 24">
              <a:extLst>
                <a:ext uri="{FF2B5EF4-FFF2-40B4-BE49-F238E27FC236}">
                  <a16:creationId xmlns:a16="http://schemas.microsoft.com/office/drawing/2014/main" id="{3A235CB6-B343-429D-8BD7-7DA52B774682}"/>
                </a:ext>
              </a:extLst>
            </p:cNvPr>
            <p:cNvSpPr/>
            <p:nvPr/>
          </p:nvSpPr>
          <p:spPr>
            <a:xfrm>
              <a:off x="4975663" y="178659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Obdĺžnik 25">
              <a:extLst>
                <a:ext uri="{FF2B5EF4-FFF2-40B4-BE49-F238E27FC236}">
                  <a16:creationId xmlns:a16="http://schemas.microsoft.com/office/drawing/2014/main" id="{9B6D12D7-7C66-4D18-88B2-DEBAD43C3BC0}"/>
                </a:ext>
              </a:extLst>
            </p:cNvPr>
            <p:cNvSpPr/>
            <p:nvPr/>
          </p:nvSpPr>
          <p:spPr>
            <a:xfrm>
              <a:off x="5040309" y="327542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Obdĺžnik 26">
              <a:extLst>
                <a:ext uri="{FF2B5EF4-FFF2-40B4-BE49-F238E27FC236}">
                  <a16:creationId xmlns:a16="http://schemas.microsoft.com/office/drawing/2014/main" id="{54BA3A6E-EDD1-4DF8-979A-E552CE32D940}"/>
                </a:ext>
              </a:extLst>
            </p:cNvPr>
            <p:cNvSpPr/>
            <p:nvPr/>
          </p:nvSpPr>
          <p:spPr>
            <a:xfrm>
              <a:off x="5256628" y="473846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cxnSp>
        <p:nvCxnSpPr>
          <p:cNvPr id="29" name="Spojnica: zalomená 28">
            <a:extLst>
              <a:ext uri="{FF2B5EF4-FFF2-40B4-BE49-F238E27FC236}">
                <a16:creationId xmlns:a16="http://schemas.microsoft.com/office/drawing/2014/main" id="{92046F92-4513-43FF-B764-72311FF4D646}"/>
              </a:ext>
            </a:extLst>
          </p:cNvPr>
          <p:cNvCxnSpPr/>
          <p:nvPr/>
        </p:nvCxnSpPr>
        <p:spPr>
          <a:xfrm flipV="1">
            <a:off x="2532185" y="2700997"/>
            <a:ext cx="1194139" cy="1161678"/>
          </a:xfrm>
          <a:prstGeom prst="bentConnector3">
            <a:avLst>
              <a:gd name="adj1" fmla="val 65315"/>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Obdĺžnik 31">
            <a:extLst>
              <a:ext uri="{FF2B5EF4-FFF2-40B4-BE49-F238E27FC236}">
                <a16:creationId xmlns:a16="http://schemas.microsoft.com/office/drawing/2014/main" id="{956FA2BB-DB06-4DE1-BC27-480087513E70}"/>
              </a:ext>
            </a:extLst>
          </p:cNvPr>
          <p:cNvSpPr/>
          <p:nvPr/>
        </p:nvSpPr>
        <p:spPr>
          <a:xfrm>
            <a:off x="277397" y="1340687"/>
            <a:ext cx="1208985" cy="400110"/>
          </a:xfrm>
          <a:prstGeom prst="rect">
            <a:avLst/>
          </a:prstGeom>
        </p:spPr>
        <p:txBody>
          <a:bodyPr wrap="none">
            <a:spAutoFit/>
          </a:bodyPr>
          <a:lstStyle/>
          <a:p>
            <a:r>
              <a:rPr lang="sk-SK" sz="2000" b="1" dirty="0">
                <a:solidFill>
                  <a:schemeClr val="tx1">
                    <a:lumMod val="65000"/>
                    <a:lumOff val="35000"/>
                  </a:schemeClr>
                </a:solidFill>
              </a:rPr>
              <a:t>Landsat 8</a:t>
            </a:r>
          </a:p>
        </p:txBody>
      </p:sp>
    </p:spTree>
    <p:extLst>
      <p:ext uri="{BB962C8B-B14F-4D97-AF65-F5344CB8AC3E}">
        <p14:creationId xmlns:p14="http://schemas.microsoft.com/office/powerpoint/2010/main" val="305246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gsblog.files.wordpress.com/2015/09/l8-band-combinations.png">
            <a:extLst>
              <a:ext uri="{FF2B5EF4-FFF2-40B4-BE49-F238E27FC236}">
                <a16:creationId xmlns:a16="http://schemas.microsoft.com/office/drawing/2014/main" id="{7B53788D-2475-490E-BF62-58C79684AF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36" t="52201" b="30506"/>
          <a:stretch/>
        </p:blipFill>
        <p:spPr bwMode="auto">
          <a:xfrm>
            <a:off x="277397" y="294993"/>
            <a:ext cx="2530247" cy="1153551"/>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a:extLst>
              <a:ext uri="{FF2B5EF4-FFF2-40B4-BE49-F238E27FC236}">
                <a16:creationId xmlns:a16="http://schemas.microsoft.com/office/drawing/2014/main" id="{EF365865-A46F-4122-9490-FD77127879A6}"/>
              </a:ext>
            </a:extLst>
          </p:cNvPr>
          <p:cNvPicPr>
            <a:picLocks noChangeAspect="1"/>
          </p:cNvPicPr>
          <p:nvPr/>
        </p:nvPicPr>
        <p:blipFill rotWithShape="1">
          <a:blip r:embed="rId3"/>
          <a:srcRect l="32351" t="33634" r="53784" b="12854"/>
          <a:stretch/>
        </p:blipFill>
        <p:spPr>
          <a:xfrm>
            <a:off x="277397" y="1740797"/>
            <a:ext cx="2254788" cy="4822210"/>
          </a:xfrm>
          <a:prstGeom prst="rect">
            <a:avLst/>
          </a:prstGeom>
        </p:spPr>
      </p:pic>
      <p:grpSp>
        <p:nvGrpSpPr>
          <p:cNvPr id="28" name="Skupina 27">
            <a:extLst>
              <a:ext uri="{FF2B5EF4-FFF2-40B4-BE49-F238E27FC236}">
                <a16:creationId xmlns:a16="http://schemas.microsoft.com/office/drawing/2014/main" id="{73600CDF-89DE-4D62-980F-3115DEA800FC}"/>
              </a:ext>
            </a:extLst>
          </p:cNvPr>
          <p:cNvGrpSpPr/>
          <p:nvPr/>
        </p:nvGrpSpPr>
        <p:grpSpPr>
          <a:xfrm>
            <a:off x="3726324" y="1740797"/>
            <a:ext cx="8188279" cy="4822210"/>
            <a:chOff x="3726324" y="1740797"/>
            <a:chExt cx="8188279" cy="4822210"/>
          </a:xfrm>
        </p:grpSpPr>
        <p:grpSp>
          <p:nvGrpSpPr>
            <p:cNvPr id="11" name="Skupina 10">
              <a:extLst>
                <a:ext uri="{FF2B5EF4-FFF2-40B4-BE49-F238E27FC236}">
                  <a16:creationId xmlns:a16="http://schemas.microsoft.com/office/drawing/2014/main" id="{B66A841A-E824-4BC9-81CE-50A296DCE1D3}"/>
                </a:ext>
              </a:extLst>
            </p:cNvPr>
            <p:cNvGrpSpPr/>
            <p:nvPr/>
          </p:nvGrpSpPr>
          <p:grpSpPr>
            <a:xfrm>
              <a:off x="3726324" y="1740797"/>
              <a:ext cx="8188279" cy="4822210"/>
              <a:chOff x="1602102" y="1642323"/>
              <a:chExt cx="8188279" cy="4822210"/>
            </a:xfrm>
          </p:grpSpPr>
          <p:pic>
            <p:nvPicPr>
              <p:cNvPr id="4" name="Picture 2" descr="EOEdu - Petit guide de la télédétection - Les images">
                <a:extLst>
                  <a:ext uri="{FF2B5EF4-FFF2-40B4-BE49-F238E27FC236}">
                    <a16:creationId xmlns:a16="http://schemas.microsoft.com/office/drawing/2014/main" id="{B3428D00-4E70-49FD-8C15-3A0435785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961" y="1642323"/>
                <a:ext cx="8148420" cy="48222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OEdu - Petit guide de la télédétection - Les images">
                <a:extLst>
                  <a:ext uri="{FF2B5EF4-FFF2-40B4-BE49-F238E27FC236}">
                    <a16:creationId xmlns:a16="http://schemas.microsoft.com/office/drawing/2014/main" id="{1BDBEF0E-37A7-4E15-AB10-BECB63A023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969" r="49511" b="7108"/>
              <a:stretch/>
            </p:blipFill>
            <p:spPr bwMode="auto">
              <a:xfrm>
                <a:off x="1641961" y="1730324"/>
                <a:ext cx="4114069" cy="1491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OEdu - Petit guide de la télédétection - Les images">
                <a:extLst>
                  <a:ext uri="{FF2B5EF4-FFF2-40B4-BE49-F238E27FC236}">
                    <a16:creationId xmlns:a16="http://schemas.microsoft.com/office/drawing/2014/main" id="{F4E9B500-29F4-403F-A954-F368DAA44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 t="1494" r="50000" b="67583"/>
              <a:stretch/>
            </p:blipFill>
            <p:spPr bwMode="auto">
              <a:xfrm>
                <a:off x="1602102" y="4639994"/>
                <a:ext cx="4114069" cy="1491178"/>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52BCB946-A651-4AFC-9430-1DB0C249916D}"/>
                  </a:ext>
                </a:extLst>
              </p:cNvPr>
              <p:cNvSpPr/>
              <p:nvPr/>
            </p:nvSpPr>
            <p:spPr>
              <a:xfrm>
                <a:off x="4037428" y="3151164"/>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a:extLst>
                  <a:ext uri="{FF2B5EF4-FFF2-40B4-BE49-F238E27FC236}">
                    <a16:creationId xmlns:a16="http://schemas.microsoft.com/office/drawing/2014/main" id="{6AD6B627-3268-4825-BF4D-54955E64B8E5}"/>
                  </a:ext>
                </a:extLst>
              </p:cNvPr>
              <p:cNvSpPr/>
              <p:nvPr/>
            </p:nvSpPr>
            <p:spPr>
              <a:xfrm>
                <a:off x="3403363" y="2391506"/>
                <a:ext cx="357790" cy="461665"/>
              </a:xfrm>
              <a:prstGeom prst="rect">
                <a:avLst/>
              </a:prstGeom>
            </p:spPr>
            <p:txBody>
              <a:bodyPr wrap="none">
                <a:spAutoFit/>
              </a:bodyPr>
              <a:lstStyle/>
              <a:p>
                <a:r>
                  <a:rPr lang="sk-SK" sz="2400" b="1" dirty="0"/>
                  <a:t>R</a:t>
                </a:r>
              </a:p>
            </p:txBody>
          </p:sp>
          <p:sp>
            <p:nvSpPr>
              <p:cNvPr id="9" name="Obdĺžnik 8">
                <a:extLst>
                  <a:ext uri="{FF2B5EF4-FFF2-40B4-BE49-F238E27FC236}">
                    <a16:creationId xmlns:a16="http://schemas.microsoft.com/office/drawing/2014/main" id="{1F4CFAD6-BBFE-4D64-A64B-E203384D1876}"/>
                  </a:ext>
                </a:extLst>
              </p:cNvPr>
              <p:cNvSpPr/>
              <p:nvPr/>
            </p:nvSpPr>
            <p:spPr>
              <a:xfrm>
                <a:off x="3375227" y="3764201"/>
                <a:ext cx="380232" cy="461665"/>
              </a:xfrm>
              <a:prstGeom prst="rect">
                <a:avLst/>
              </a:prstGeom>
            </p:spPr>
            <p:txBody>
              <a:bodyPr wrap="none">
                <a:spAutoFit/>
              </a:bodyPr>
              <a:lstStyle/>
              <a:p>
                <a:r>
                  <a:rPr lang="sk-SK" sz="2400" b="1" dirty="0"/>
                  <a:t>G</a:t>
                </a:r>
              </a:p>
            </p:txBody>
          </p:sp>
          <p:sp>
            <p:nvSpPr>
              <p:cNvPr id="10" name="Obdĺžnik 9">
                <a:extLst>
                  <a:ext uri="{FF2B5EF4-FFF2-40B4-BE49-F238E27FC236}">
                    <a16:creationId xmlns:a16="http://schemas.microsoft.com/office/drawing/2014/main" id="{3E5BBBB2-FF6F-41C9-AC25-BA7F1D365FDD}"/>
                  </a:ext>
                </a:extLst>
              </p:cNvPr>
              <p:cNvSpPr/>
              <p:nvPr/>
            </p:nvSpPr>
            <p:spPr>
              <a:xfrm>
                <a:off x="3375227" y="5215677"/>
                <a:ext cx="357790" cy="461665"/>
              </a:xfrm>
              <a:prstGeom prst="rect">
                <a:avLst/>
              </a:prstGeom>
            </p:spPr>
            <p:txBody>
              <a:bodyPr wrap="none">
                <a:spAutoFit/>
              </a:bodyPr>
              <a:lstStyle/>
              <a:p>
                <a:r>
                  <a:rPr lang="sk-SK" sz="2400" b="1" dirty="0"/>
                  <a:t>B</a:t>
                </a:r>
              </a:p>
            </p:txBody>
          </p:sp>
        </p:grpSp>
        <p:sp>
          <p:nvSpPr>
            <p:cNvPr id="25" name="Obdĺžnik 24">
              <a:extLst>
                <a:ext uri="{FF2B5EF4-FFF2-40B4-BE49-F238E27FC236}">
                  <a16:creationId xmlns:a16="http://schemas.microsoft.com/office/drawing/2014/main" id="{3A235CB6-B343-429D-8BD7-7DA52B774682}"/>
                </a:ext>
              </a:extLst>
            </p:cNvPr>
            <p:cNvSpPr/>
            <p:nvPr/>
          </p:nvSpPr>
          <p:spPr>
            <a:xfrm>
              <a:off x="4975663" y="178659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Obdĺžnik 25">
              <a:extLst>
                <a:ext uri="{FF2B5EF4-FFF2-40B4-BE49-F238E27FC236}">
                  <a16:creationId xmlns:a16="http://schemas.microsoft.com/office/drawing/2014/main" id="{9B6D12D7-7C66-4D18-88B2-DEBAD43C3BC0}"/>
                </a:ext>
              </a:extLst>
            </p:cNvPr>
            <p:cNvSpPr/>
            <p:nvPr/>
          </p:nvSpPr>
          <p:spPr>
            <a:xfrm>
              <a:off x="5040309" y="327542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Obdĺžnik 26">
              <a:extLst>
                <a:ext uri="{FF2B5EF4-FFF2-40B4-BE49-F238E27FC236}">
                  <a16:creationId xmlns:a16="http://schemas.microsoft.com/office/drawing/2014/main" id="{54BA3A6E-EDD1-4DF8-979A-E552CE32D940}"/>
                </a:ext>
              </a:extLst>
            </p:cNvPr>
            <p:cNvSpPr/>
            <p:nvPr/>
          </p:nvSpPr>
          <p:spPr>
            <a:xfrm>
              <a:off x="5256628" y="473846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cxnSp>
        <p:nvCxnSpPr>
          <p:cNvPr id="29" name="Spojnica: zalomená 28">
            <a:extLst>
              <a:ext uri="{FF2B5EF4-FFF2-40B4-BE49-F238E27FC236}">
                <a16:creationId xmlns:a16="http://schemas.microsoft.com/office/drawing/2014/main" id="{92046F92-4513-43FF-B764-72311FF4D646}"/>
              </a:ext>
            </a:extLst>
          </p:cNvPr>
          <p:cNvCxnSpPr/>
          <p:nvPr/>
        </p:nvCxnSpPr>
        <p:spPr>
          <a:xfrm flipV="1">
            <a:off x="2532185" y="2700997"/>
            <a:ext cx="1194139" cy="1161678"/>
          </a:xfrm>
          <a:prstGeom prst="bentConnector3">
            <a:avLst>
              <a:gd name="adj1" fmla="val 65315"/>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pojnica: zalomená 29">
            <a:extLst>
              <a:ext uri="{FF2B5EF4-FFF2-40B4-BE49-F238E27FC236}">
                <a16:creationId xmlns:a16="http://schemas.microsoft.com/office/drawing/2014/main" id="{01248D0F-BABA-4608-8A4B-0AFF4A325A56}"/>
              </a:ext>
            </a:extLst>
          </p:cNvPr>
          <p:cNvCxnSpPr>
            <a:cxnSpLocks/>
          </p:cNvCxnSpPr>
          <p:nvPr/>
        </p:nvCxnSpPr>
        <p:spPr>
          <a:xfrm>
            <a:off x="2552114" y="3529314"/>
            <a:ext cx="1214069" cy="564193"/>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bdĺžnik 18">
            <a:extLst>
              <a:ext uri="{FF2B5EF4-FFF2-40B4-BE49-F238E27FC236}">
                <a16:creationId xmlns:a16="http://schemas.microsoft.com/office/drawing/2014/main" id="{3641ECE8-115A-49FD-BE37-3F9B4FF865EC}"/>
              </a:ext>
            </a:extLst>
          </p:cNvPr>
          <p:cNvSpPr/>
          <p:nvPr/>
        </p:nvSpPr>
        <p:spPr>
          <a:xfrm>
            <a:off x="277397" y="1340687"/>
            <a:ext cx="1208985" cy="400110"/>
          </a:xfrm>
          <a:prstGeom prst="rect">
            <a:avLst/>
          </a:prstGeom>
        </p:spPr>
        <p:txBody>
          <a:bodyPr wrap="none">
            <a:spAutoFit/>
          </a:bodyPr>
          <a:lstStyle/>
          <a:p>
            <a:r>
              <a:rPr lang="sk-SK" sz="2000" b="1" dirty="0">
                <a:solidFill>
                  <a:schemeClr val="tx1">
                    <a:lumMod val="65000"/>
                    <a:lumOff val="35000"/>
                  </a:schemeClr>
                </a:solidFill>
              </a:rPr>
              <a:t>Landsat 8</a:t>
            </a:r>
          </a:p>
        </p:txBody>
      </p:sp>
    </p:spTree>
    <p:extLst>
      <p:ext uri="{BB962C8B-B14F-4D97-AF65-F5344CB8AC3E}">
        <p14:creationId xmlns:p14="http://schemas.microsoft.com/office/powerpoint/2010/main" val="398318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gsblog.files.wordpress.com/2015/09/l8-band-combinations.png">
            <a:extLst>
              <a:ext uri="{FF2B5EF4-FFF2-40B4-BE49-F238E27FC236}">
                <a16:creationId xmlns:a16="http://schemas.microsoft.com/office/drawing/2014/main" id="{7B53788D-2475-490E-BF62-58C79684AF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36" t="52201" b="30506"/>
          <a:stretch/>
        </p:blipFill>
        <p:spPr bwMode="auto">
          <a:xfrm>
            <a:off x="277397" y="294993"/>
            <a:ext cx="2530247" cy="1153551"/>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a:extLst>
              <a:ext uri="{FF2B5EF4-FFF2-40B4-BE49-F238E27FC236}">
                <a16:creationId xmlns:a16="http://schemas.microsoft.com/office/drawing/2014/main" id="{EF365865-A46F-4122-9490-FD77127879A6}"/>
              </a:ext>
            </a:extLst>
          </p:cNvPr>
          <p:cNvPicPr>
            <a:picLocks noChangeAspect="1"/>
          </p:cNvPicPr>
          <p:nvPr/>
        </p:nvPicPr>
        <p:blipFill rotWithShape="1">
          <a:blip r:embed="rId3"/>
          <a:srcRect l="32351" t="33634" r="53784" b="12854"/>
          <a:stretch/>
        </p:blipFill>
        <p:spPr>
          <a:xfrm>
            <a:off x="277397" y="1740797"/>
            <a:ext cx="2254788" cy="4822210"/>
          </a:xfrm>
          <a:prstGeom prst="rect">
            <a:avLst/>
          </a:prstGeom>
        </p:spPr>
      </p:pic>
      <p:grpSp>
        <p:nvGrpSpPr>
          <p:cNvPr id="28" name="Skupina 27">
            <a:extLst>
              <a:ext uri="{FF2B5EF4-FFF2-40B4-BE49-F238E27FC236}">
                <a16:creationId xmlns:a16="http://schemas.microsoft.com/office/drawing/2014/main" id="{73600CDF-89DE-4D62-980F-3115DEA800FC}"/>
              </a:ext>
            </a:extLst>
          </p:cNvPr>
          <p:cNvGrpSpPr/>
          <p:nvPr/>
        </p:nvGrpSpPr>
        <p:grpSpPr>
          <a:xfrm>
            <a:off x="3726324" y="1740797"/>
            <a:ext cx="8188279" cy="4822210"/>
            <a:chOff x="3726324" y="1740797"/>
            <a:chExt cx="8188279" cy="4822210"/>
          </a:xfrm>
        </p:grpSpPr>
        <p:grpSp>
          <p:nvGrpSpPr>
            <p:cNvPr id="11" name="Skupina 10">
              <a:extLst>
                <a:ext uri="{FF2B5EF4-FFF2-40B4-BE49-F238E27FC236}">
                  <a16:creationId xmlns:a16="http://schemas.microsoft.com/office/drawing/2014/main" id="{B66A841A-E824-4BC9-81CE-50A296DCE1D3}"/>
                </a:ext>
              </a:extLst>
            </p:cNvPr>
            <p:cNvGrpSpPr/>
            <p:nvPr/>
          </p:nvGrpSpPr>
          <p:grpSpPr>
            <a:xfrm>
              <a:off x="3726324" y="1740797"/>
              <a:ext cx="8188279" cy="4822210"/>
              <a:chOff x="1602102" y="1642323"/>
              <a:chExt cx="8188279" cy="4822210"/>
            </a:xfrm>
          </p:grpSpPr>
          <p:pic>
            <p:nvPicPr>
              <p:cNvPr id="4" name="Picture 2" descr="EOEdu - Petit guide de la télédétection - Les images">
                <a:extLst>
                  <a:ext uri="{FF2B5EF4-FFF2-40B4-BE49-F238E27FC236}">
                    <a16:creationId xmlns:a16="http://schemas.microsoft.com/office/drawing/2014/main" id="{B3428D00-4E70-49FD-8C15-3A0435785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961" y="1642323"/>
                <a:ext cx="8148420" cy="48222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OEdu - Petit guide de la télédétection - Les images">
                <a:extLst>
                  <a:ext uri="{FF2B5EF4-FFF2-40B4-BE49-F238E27FC236}">
                    <a16:creationId xmlns:a16="http://schemas.microsoft.com/office/drawing/2014/main" id="{1BDBEF0E-37A7-4E15-AB10-BECB63A023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969" r="49511" b="7108"/>
              <a:stretch/>
            </p:blipFill>
            <p:spPr bwMode="auto">
              <a:xfrm>
                <a:off x="1641961" y="1730324"/>
                <a:ext cx="4114069" cy="1491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OEdu - Petit guide de la télédétection - Les images">
                <a:extLst>
                  <a:ext uri="{FF2B5EF4-FFF2-40B4-BE49-F238E27FC236}">
                    <a16:creationId xmlns:a16="http://schemas.microsoft.com/office/drawing/2014/main" id="{F4E9B500-29F4-403F-A954-F368DAA44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 t="1494" r="50000" b="67583"/>
              <a:stretch/>
            </p:blipFill>
            <p:spPr bwMode="auto">
              <a:xfrm>
                <a:off x="1602102" y="4639994"/>
                <a:ext cx="4114069" cy="1491178"/>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52BCB946-A651-4AFC-9430-1DB0C249916D}"/>
                  </a:ext>
                </a:extLst>
              </p:cNvPr>
              <p:cNvSpPr/>
              <p:nvPr/>
            </p:nvSpPr>
            <p:spPr>
              <a:xfrm>
                <a:off x="4037428" y="3151164"/>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a:extLst>
                  <a:ext uri="{FF2B5EF4-FFF2-40B4-BE49-F238E27FC236}">
                    <a16:creationId xmlns:a16="http://schemas.microsoft.com/office/drawing/2014/main" id="{6AD6B627-3268-4825-BF4D-54955E64B8E5}"/>
                  </a:ext>
                </a:extLst>
              </p:cNvPr>
              <p:cNvSpPr/>
              <p:nvPr/>
            </p:nvSpPr>
            <p:spPr>
              <a:xfrm>
                <a:off x="3403363" y="2391506"/>
                <a:ext cx="357790" cy="461665"/>
              </a:xfrm>
              <a:prstGeom prst="rect">
                <a:avLst/>
              </a:prstGeom>
            </p:spPr>
            <p:txBody>
              <a:bodyPr wrap="none">
                <a:spAutoFit/>
              </a:bodyPr>
              <a:lstStyle/>
              <a:p>
                <a:r>
                  <a:rPr lang="sk-SK" sz="2400" b="1" dirty="0"/>
                  <a:t>R</a:t>
                </a:r>
              </a:p>
            </p:txBody>
          </p:sp>
          <p:sp>
            <p:nvSpPr>
              <p:cNvPr id="9" name="Obdĺžnik 8">
                <a:extLst>
                  <a:ext uri="{FF2B5EF4-FFF2-40B4-BE49-F238E27FC236}">
                    <a16:creationId xmlns:a16="http://schemas.microsoft.com/office/drawing/2014/main" id="{1F4CFAD6-BBFE-4D64-A64B-E203384D1876}"/>
                  </a:ext>
                </a:extLst>
              </p:cNvPr>
              <p:cNvSpPr/>
              <p:nvPr/>
            </p:nvSpPr>
            <p:spPr>
              <a:xfrm>
                <a:off x="3375227" y="3764201"/>
                <a:ext cx="380232" cy="461665"/>
              </a:xfrm>
              <a:prstGeom prst="rect">
                <a:avLst/>
              </a:prstGeom>
            </p:spPr>
            <p:txBody>
              <a:bodyPr wrap="none">
                <a:spAutoFit/>
              </a:bodyPr>
              <a:lstStyle/>
              <a:p>
                <a:r>
                  <a:rPr lang="sk-SK" sz="2400" b="1" dirty="0"/>
                  <a:t>G</a:t>
                </a:r>
              </a:p>
            </p:txBody>
          </p:sp>
          <p:sp>
            <p:nvSpPr>
              <p:cNvPr id="10" name="Obdĺžnik 9">
                <a:extLst>
                  <a:ext uri="{FF2B5EF4-FFF2-40B4-BE49-F238E27FC236}">
                    <a16:creationId xmlns:a16="http://schemas.microsoft.com/office/drawing/2014/main" id="{3E5BBBB2-FF6F-41C9-AC25-BA7F1D365FDD}"/>
                  </a:ext>
                </a:extLst>
              </p:cNvPr>
              <p:cNvSpPr/>
              <p:nvPr/>
            </p:nvSpPr>
            <p:spPr>
              <a:xfrm>
                <a:off x="3375227" y="5215677"/>
                <a:ext cx="357790" cy="461665"/>
              </a:xfrm>
              <a:prstGeom prst="rect">
                <a:avLst/>
              </a:prstGeom>
            </p:spPr>
            <p:txBody>
              <a:bodyPr wrap="none">
                <a:spAutoFit/>
              </a:bodyPr>
              <a:lstStyle/>
              <a:p>
                <a:r>
                  <a:rPr lang="sk-SK" sz="2400" b="1" dirty="0"/>
                  <a:t>B</a:t>
                </a:r>
              </a:p>
            </p:txBody>
          </p:sp>
        </p:grpSp>
        <p:sp>
          <p:nvSpPr>
            <p:cNvPr id="25" name="Obdĺžnik 24">
              <a:extLst>
                <a:ext uri="{FF2B5EF4-FFF2-40B4-BE49-F238E27FC236}">
                  <a16:creationId xmlns:a16="http://schemas.microsoft.com/office/drawing/2014/main" id="{3A235CB6-B343-429D-8BD7-7DA52B774682}"/>
                </a:ext>
              </a:extLst>
            </p:cNvPr>
            <p:cNvSpPr/>
            <p:nvPr/>
          </p:nvSpPr>
          <p:spPr>
            <a:xfrm>
              <a:off x="4975663" y="178659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Obdĺžnik 25">
              <a:extLst>
                <a:ext uri="{FF2B5EF4-FFF2-40B4-BE49-F238E27FC236}">
                  <a16:creationId xmlns:a16="http://schemas.microsoft.com/office/drawing/2014/main" id="{9B6D12D7-7C66-4D18-88B2-DEBAD43C3BC0}"/>
                </a:ext>
              </a:extLst>
            </p:cNvPr>
            <p:cNvSpPr/>
            <p:nvPr/>
          </p:nvSpPr>
          <p:spPr>
            <a:xfrm>
              <a:off x="5040309" y="327542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Obdĺžnik 26">
              <a:extLst>
                <a:ext uri="{FF2B5EF4-FFF2-40B4-BE49-F238E27FC236}">
                  <a16:creationId xmlns:a16="http://schemas.microsoft.com/office/drawing/2014/main" id="{54BA3A6E-EDD1-4DF8-979A-E552CE32D940}"/>
                </a:ext>
              </a:extLst>
            </p:cNvPr>
            <p:cNvSpPr/>
            <p:nvPr/>
          </p:nvSpPr>
          <p:spPr>
            <a:xfrm>
              <a:off x="5256628" y="473846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cxnSp>
        <p:nvCxnSpPr>
          <p:cNvPr id="29" name="Spojnica: zalomená 28">
            <a:extLst>
              <a:ext uri="{FF2B5EF4-FFF2-40B4-BE49-F238E27FC236}">
                <a16:creationId xmlns:a16="http://schemas.microsoft.com/office/drawing/2014/main" id="{92046F92-4513-43FF-B764-72311FF4D646}"/>
              </a:ext>
            </a:extLst>
          </p:cNvPr>
          <p:cNvCxnSpPr/>
          <p:nvPr/>
        </p:nvCxnSpPr>
        <p:spPr>
          <a:xfrm flipV="1">
            <a:off x="2532185" y="2700997"/>
            <a:ext cx="1194139" cy="1161678"/>
          </a:xfrm>
          <a:prstGeom prst="bentConnector3">
            <a:avLst>
              <a:gd name="adj1" fmla="val 65315"/>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pojnica: zalomená 29">
            <a:extLst>
              <a:ext uri="{FF2B5EF4-FFF2-40B4-BE49-F238E27FC236}">
                <a16:creationId xmlns:a16="http://schemas.microsoft.com/office/drawing/2014/main" id="{01248D0F-BABA-4608-8A4B-0AFF4A325A56}"/>
              </a:ext>
            </a:extLst>
          </p:cNvPr>
          <p:cNvCxnSpPr>
            <a:cxnSpLocks/>
          </p:cNvCxnSpPr>
          <p:nvPr/>
        </p:nvCxnSpPr>
        <p:spPr>
          <a:xfrm>
            <a:off x="2552114" y="3529314"/>
            <a:ext cx="1214069" cy="564193"/>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pojnica: zalomená 30">
            <a:extLst>
              <a:ext uri="{FF2B5EF4-FFF2-40B4-BE49-F238E27FC236}">
                <a16:creationId xmlns:a16="http://schemas.microsoft.com/office/drawing/2014/main" id="{F607CB85-D549-4E88-ABD3-56529EA1E70A}"/>
              </a:ext>
            </a:extLst>
          </p:cNvPr>
          <p:cNvCxnSpPr>
            <a:cxnSpLocks/>
          </p:cNvCxnSpPr>
          <p:nvPr/>
        </p:nvCxnSpPr>
        <p:spPr>
          <a:xfrm>
            <a:off x="2532185" y="3152785"/>
            <a:ext cx="1224000" cy="2484000"/>
          </a:xfrm>
          <a:prstGeom prst="bentConnector3">
            <a:avLst>
              <a:gd name="adj1" fmla="val 22235"/>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bdĺžnik 18">
            <a:extLst>
              <a:ext uri="{FF2B5EF4-FFF2-40B4-BE49-F238E27FC236}">
                <a16:creationId xmlns:a16="http://schemas.microsoft.com/office/drawing/2014/main" id="{137FCAE5-1D63-4593-A419-1619E811B675}"/>
              </a:ext>
            </a:extLst>
          </p:cNvPr>
          <p:cNvSpPr/>
          <p:nvPr/>
        </p:nvSpPr>
        <p:spPr>
          <a:xfrm>
            <a:off x="277397" y="1340687"/>
            <a:ext cx="1208985" cy="400110"/>
          </a:xfrm>
          <a:prstGeom prst="rect">
            <a:avLst/>
          </a:prstGeom>
        </p:spPr>
        <p:txBody>
          <a:bodyPr wrap="none">
            <a:spAutoFit/>
          </a:bodyPr>
          <a:lstStyle/>
          <a:p>
            <a:r>
              <a:rPr lang="sk-SK" sz="2000" b="1" dirty="0">
                <a:solidFill>
                  <a:schemeClr val="tx1">
                    <a:lumMod val="65000"/>
                    <a:lumOff val="35000"/>
                  </a:schemeClr>
                </a:solidFill>
              </a:rPr>
              <a:t>Landsat 8</a:t>
            </a:r>
          </a:p>
        </p:txBody>
      </p:sp>
    </p:spTree>
    <p:extLst>
      <p:ext uri="{BB962C8B-B14F-4D97-AF65-F5344CB8AC3E}">
        <p14:creationId xmlns:p14="http://schemas.microsoft.com/office/powerpoint/2010/main" val="298668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BD4F1D55-D9FE-4473-89CC-F75900B72627}"/>
              </a:ext>
            </a:extLst>
          </p:cNvPr>
          <p:cNvPicPr>
            <a:picLocks noChangeAspect="1"/>
          </p:cNvPicPr>
          <p:nvPr/>
        </p:nvPicPr>
        <p:blipFill rotWithShape="1">
          <a:blip r:embed="rId2"/>
          <a:srcRect l="14769" t="10853" r="15654" b="10545"/>
          <a:stretch/>
        </p:blipFill>
        <p:spPr>
          <a:xfrm>
            <a:off x="2374747" y="145140"/>
            <a:ext cx="8811724" cy="5596833"/>
          </a:xfrm>
          <a:prstGeom prst="rect">
            <a:avLst/>
          </a:prstGeom>
        </p:spPr>
      </p:pic>
      <p:sp>
        <p:nvSpPr>
          <p:cNvPr id="5" name="Obdĺžnik 4">
            <a:extLst>
              <a:ext uri="{FF2B5EF4-FFF2-40B4-BE49-F238E27FC236}">
                <a16:creationId xmlns:a16="http://schemas.microsoft.com/office/drawing/2014/main" id="{73D8F70B-5415-479B-913B-AE0B8C09EEFE}"/>
              </a:ext>
            </a:extLst>
          </p:cNvPr>
          <p:cNvSpPr/>
          <p:nvPr/>
        </p:nvSpPr>
        <p:spPr>
          <a:xfrm>
            <a:off x="375549" y="5995869"/>
            <a:ext cx="11700336" cy="716991"/>
          </a:xfrm>
          <a:prstGeom prst="rect">
            <a:avLst/>
          </a:prstGeom>
        </p:spPr>
        <p:txBody>
          <a:bodyPr wrap="square">
            <a:spAutoFit/>
          </a:bodyPr>
          <a:lstStyle/>
          <a:p>
            <a:pPr>
              <a:lnSpc>
                <a:spcPct val="115000"/>
              </a:lnSpc>
              <a:spcAft>
                <a:spcPts val="1000"/>
              </a:spcAft>
            </a:pPr>
            <a:r>
              <a:rPr lang="sk-SK" sz="2400" dirty="0">
                <a:ea typeface="Calibri" panose="020F0502020204030204" pitchFamily="34" charset="0"/>
                <a:cs typeface="Times New Roman" panose="02020603050405020304" pitchFamily="18" charset="0"/>
              </a:rPr>
              <a:t>Vlastnosti jednotlivých spektrálnych pásem slúžia pre rôzne aplikácie.</a:t>
            </a:r>
            <a:br>
              <a:rPr lang="sk-SK" sz="2400" dirty="0">
                <a:ea typeface="Calibri" panose="020F0502020204030204" pitchFamily="34" charset="0"/>
                <a:cs typeface="Times New Roman" panose="02020603050405020304" pitchFamily="18" charset="0"/>
              </a:rPr>
            </a:br>
            <a:r>
              <a:rPr lang="sk-SK" sz="1200" dirty="0">
                <a:ea typeface="Calibri" panose="020F0502020204030204" pitchFamily="34" charset="0"/>
                <a:cs typeface="Times New Roman" panose="02020603050405020304" pitchFamily="18" charset="0"/>
                <a:hlinkClick r:id="rId3"/>
              </a:rPr>
              <a:t>https://landsat.gsfc.nasa.gov/landsat-8/landsat-8-bands/  </a:t>
            </a:r>
            <a:endParaRPr lang="sk-SK" sz="1200" dirty="0">
              <a:ea typeface="Calibri" panose="020F0502020204030204" pitchFamily="34" charset="0"/>
              <a:cs typeface="Times New Roman" panose="02020603050405020304" pitchFamily="18" charset="0"/>
            </a:endParaRPr>
          </a:p>
        </p:txBody>
      </p:sp>
      <p:pic>
        <p:nvPicPr>
          <p:cNvPr id="6" name="Obrázok 5">
            <a:extLst>
              <a:ext uri="{FF2B5EF4-FFF2-40B4-BE49-F238E27FC236}">
                <a16:creationId xmlns:a16="http://schemas.microsoft.com/office/drawing/2014/main" id="{7E086752-F69F-42EC-B245-A295D59C5CF7}"/>
              </a:ext>
            </a:extLst>
          </p:cNvPr>
          <p:cNvPicPr>
            <a:picLocks noChangeAspect="1"/>
          </p:cNvPicPr>
          <p:nvPr/>
        </p:nvPicPr>
        <p:blipFill rotWithShape="1">
          <a:blip r:embed="rId4"/>
          <a:srcRect l="25742" t="44442" r="27403" b="21891"/>
          <a:stretch/>
        </p:blipFill>
        <p:spPr>
          <a:xfrm>
            <a:off x="375549" y="3681830"/>
            <a:ext cx="4900096" cy="1979589"/>
          </a:xfrm>
          <a:prstGeom prst="rect">
            <a:avLst/>
          </a:prstGeom>
          <a:ln>
            <a:solidFill>
              <a:schemeClr val="bg1">
                <a:lumMod val="75000"/>
              </a:schemeClr>
            </a:solidFill>
          </a:ln>
        </p:spPr>
      </p:pic>
    </p:spTree>
    <p:extLst>
      <p:ext uri="{BB962C8B-B14F-4D97-AF65-F5344CB8AC3E}">
        <p14:creationId xmlns:p14="http://schemas.microsoft.com/office/powerpoint/2010/main" val="3349768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BD4F1D55-D9FE-4473-89CC-F75900B72627}"/>
              </a:ext>
            </a:extLst>
          </p:cNvPr>
          <p:cNvPicPr>
            <a:picLocks noChangeAspect="1"/>
          </p:cNvPicPr>
          <p:nvPr/>
        </p:nvPicPr>
        <p:blipFill rotWithShape="1">
          <a:blip r:embed="rId2"/>
          <a:srcRect l="14769" t="10853" r="15654" b="10545"/>
          <a:stretch/>
        </p:blipFill>
        <p:spPr>
          <a:xfrm>
            <a:off x="2374747" y="145140"/>
            <a:ext cx="8811724" cy="5596833"/>
          </a:xfrm>
          <a:prstGeom prst="rect">
            <a:avLst/>
          </a:prstGeom>
        </p:spPr>
      </p:pic>
      <p:sp>
        <p:nvSpPr>
          <p:cNvPr id="5" name="Obdĺžnik 4">
            <a:extLst>
              <a:ext uri="{FF2B5EF4-FFF2-40B4-BE49-F238E27FC236}">
                <a16:creationId xmlns:a16="http://schemas.microsoft.com/office/drawing/2014/main" id="{73D8F70B-5415-479B-913B-AE0B8C09EEFE}"/>
              </a:ext>
            </a:extLst>
          </p:cNvPr>
          <p:cNvSpPr/>
          <p:nvPr/>
        </p:nvSpPr>
        <p:spPr>
          <a:xfrm>
            <a:off x="375549" y="5995869"/>
            <a:ext cx="11700336" cy="716991"/>
          </a:xfrm>
          <a:prstGeom prst="rect">
            <a:avLst/>
          </a:prstGeom>
        </p:spPr>
        <p:txBody>
          <a:bodyPr wrap="square">
            <a:spAutoFit/>
          </a:bodyPr>
          <a:lstStyle/>
          <a:p>
            <a:pPr>
              <a:lnSpc>
                <a:spcPct val="115000"/>
              </a:lnSpc>
              <a:spcAft>
                <a:spcPts val="1000"/>
              </a:spcAft>
            </a:pPr>
            <a:r>
              <a:rPr lang="sk-SK" sz="2400" dirty="0">
                <a:ea typeface="Calibri" panose="020F0502020204030204" pitchFamily="34" charset="0"/>
                <a:cs typeface="Times New Roman" panose="02020603050405020304" pitchFamily="18" charset="0"/>
              </a:rPr>
              <a:t>Vlastnosti jednotlivých spektrálnych pásem slúžia pre rôzne aplikácie.</a:t>
            </a:r>
            <a:br>
              <a:rPr lang="sk-SK" sz="2400" dirty="0">
                <a:ea typeface="Calibri" panose="020F0502020204030204" pitchFamily="34" charset="0"/>
                <a:cs typeface="Times New Roman" panose="02020603050405020304" pitchFamily="18" charset="0"/>
              </a:rPr>
            </a:br>
            <a:r>
              <a:rPr lang="sk-SK" sz="1200" dirty="0">
                <a:ea typeface="Calibri" panose="020F0502020204030204" pitchFamily="34" charset="0"/>
                <a:cs typeface="Times New Roman" panose="02020603050405020304" pitchFamily="18" charset="0"/>
                <a:hlinkClick r:id="rId3"/>
              </a:rPr>
              <a:t>https://landsat.gsfc.nasa.gov/landsat-8/landsat-8-bands/  </a:t>
            </a:r>
            <a:endParaRPr lang="sk-SK" sz="1200" dirty="0">
              <a:ea typeface="Calibri" panose="020F0502020204030204" pitchFamily="34" charset="0"/>
              <a:cs typeface="Times New Roman" panose="02020603050405020304" pitchFamily="18" charset="0"/>
            </a:endParaRPr>
          </a:p>
        </p:txBody>
      </p:sp>
      <p:pic>
        <p:nvPicPr>
          <p:cNvPr id="7" name="Picture 2" descr="Výsledok vyhľadávania obrázkov pre dopyt spectral resolution vegetation water">
            <a:extLst>
              <a:ext uri="{FF2B5EF4-FFF2-40B4-BE49-F238E27FC236}">
                <a16:creationId xmlns:a16="http://schemas.microsoft.com/office/drawing/2014/main" id="{DC28D765-8E88-4116-B775-5AAB18900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87" y="2957624"/>
            <a:ext cx="5237460" cy="323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9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13904-F018-42AD-85AB-AAACEC2DA587}"/>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3147AD04-6803-4445-A5A1-B93DA8DEFBCA}"/>
              </a:ext>
            </a:extLst>
          </p:cNvPr>
          <p:cNvSpPr>
            <a:spLocks noGrp="1"/>
          </p:cNvSpPr>
          <p:nvPr>
            <p:ph idx="1"/>
          </p:nvPr>
        </p:nvSpPr>
        <p:spPr/>
        <p:txBody>
          <a:bodyPr/>
          <a:lstStyle/>
          <a:p>
            <a:endParaRPr lang="sk-SK"/>
          </a:p>
        </p:txBody>
      </p:sp>
      <p:pic>
        <p:nvPicPr>
          <p:cNvPr id="2050" name="Picture 2" descr="https://imgsblog.files.wordpress.com/2015/09/l8-band-combinations.png">
            <a:extLst>
              <a:ext uri="{FF2B5EF4-FFF2-40B4-BE49-F238E27FC236}">
                <a16:creationId xmlns:a16="http://schemas.microsoft.com/office/drawing/2014/main" id="{E803AB49-9533-452E-B887-94250F446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 y="90986"/>
            <a:ext cx="12012057" cy="667075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61CED5CD-3802-4AC6-AE57-81E20A20A4E2}"/>
              </a:ext>
            </a:extLst>
          </p:cNvPr>
          <p:cNvSpPr txBox="1">
            <a:spLocks/>
          </p:cNvSpPr>
          <p:nvPr/>
        </p:nvSpPr>
        <p:spPr>
          <a:xfrm>
            <a:off x="144377" y="3015286"/>
            <a:ext cx="8482263" cy="533400"/>
          </a:xfrm>
          <a:prstGeom prst="rect">
            <a:avLst/>
          </a:prstGeom>
          <a:solidFill>
            <a:schemeClr val="bg1"/>
          </a:solidFill>
          <a:ln w="6350">
            <a:noFill/>
          </a:ln>
          <a:effectLst/>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pPr algn="ctr"/>
            <a:r>
              <a:rPr lang="sk-SK" sz="3200" cap="none" dirty="0" smtClean="0">
                <a:effectLst>
                  <a:outerShdw blurRad="38100" dist="38100" dir="2700000" algn="tl">
                    <a:srgbClr val="000000">
                      <a:alpha val="43137"/>
                    </a:srgbClr>
                  </a:outerShdw>
                </a:effectLst>
                <a:latin typeface="+mn-lt"/>
              </a:rPr>
              <a:t>Farebné </a:t>
            </a:r>
            <a:r>
              <a:rPr lang="sk-SK" sz="3200" cap="none" dirty="0">
                <a:effectLst>
                  <a:outerShdw blurRad="38100" dist="38100" dir="2700000" algn="tl">
                    <a:srgbClr val="000000">
                      <a:alpha val="43137"/>
                    </a:srgbClr>
                  </a:outerShdw>
                </a:effectLst>
                <a:latin typeface="+mn-lt"/>
              </a:rPr>
              <a:t>syntézy</a:t>
            </a:r>
            <a:endParaRPr lang="sk-SK" altLang="sk-SK" sz="3200" cap="none" dirty="0">
              <a:ln>
                <a:solidFill>
                  <a:schemeClr val="tx1"/>
                </a:solidFill>
              </a:ln>
              <a:effectLst>
                <a:outerShdw blurRad="38100" dist="38100" dir="2700000" algn="tl">
                  <a:srgbClr val="000000">
                    <a:alpha val="43137"/>
                  </a:srgbClr>
                </a:outerShdw>
              </a:effectLst>
              <a:latin typeface="+mn-lt"/>
              <a:cs typeface="Calibri" panose="020F0502020204030204" pitchFamily="34" charset="0"/>
            </a:endParaRPr>
          </a:p>
        </p:txBody>
      </p:sp>
    </p:spTree>
    <p:extLst>
      <p:ext uri="{BB962C8B-B14F-4D97-AF65-F5344CB8AC3E}">
        <p14:creationId xmlns:p14="http://schemas.microsoft.com/office/powerpoint/2010/main" val="2127931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ľka 3"/>
          <p:cNvGraphicFramePr>
            <a:graphicFrameLocks noGrp="1"/>
          </p:cNvGraphicFramePr>
          <p:nvPr>
            <p:extLst>
              <p:ext uri="{D42A27DB-BD31-4B8C-83A1-F6EECF244321}">
                <p14:modId xmlns:p14="http://schemas.microsoft.com/office/powerpoint/2010/main" val="3267164657"/>
              </p:ext>
            </p:extLst>
          </p:nvPr>
        </p:nvGraphicFramePr>
        <p:xfrm>
          <a:off x="309882" y="350521"/>
          <a:ext cx="11597639" cy="6237093"/>
        </p:xfrm>
        <a:graphic>
          <a:graphicData uri="http://schemas.openxmlformats.org/drawingml/2006/table">
            <a:tbl>
              <a:tblPr/>
              <a:tblGrid>
                <a:gridCol w="2101408">
                  <a:extLst>
                    <a:ext uri="{9D8B030D-6E8A-4147-A177-3AD203B41FA5}">
                      <a16:colId xmlns:a16="http://schemas.microsoft.com/office/drawing/2014/main" val="20000"/>
                    </a:ext>
                  </a:extLst>
                </a:gridCol>
                <a:gridCol w="1995004">
                  <a:extLst>
                    <a:ext uri="{9D8B030D-6E8A-4147-A177-3AD203B41FA5}">
                      <a16:colId xmlns:a16="http://schemas.microsoft.com/office/drawing/2014/main" val="20001"/>
                    </a:ext>
                  </a:extLst>
                </a:gridCol>
                <a:gridCol w="1795508">
                  <a:extLst>
                    <a:ext uri="{9D8B030D-6E8A-4147-A177-3AD203B41FA5}">
                      <a16:colId xmlns:a16="http://schemas.microsoft.com/office/drawing/2014/main" val="20002"/>
                    </a:ext>
                  </a:extLst>
                </a:gridCol>
                <a:gridCol w="2101408">
                  <a:extLst>
                    <a:ext uri="{9D8B030D-6E8A-4147-A177-3AD203B41FA5}">
                      <a16:colId xmlns:a16="http://schemas.microsoft.com/office/drawing/2014/main" val="20003"/>
                    </a:ext>
                  </a:extLst>
                </a:gridCol>
                <a:gridCol w="1901905">
                  <a:extLst>
                    <a:ext uri="{9D8B030D-6E8A-4147-A177-3AD203B41FA5}">
                      <a16:colId xmlns:a16="http://schemas.microsoft.com/office/drawing/2014/main" val="20004"/>
                    </a:ext>
                  </a:extLst>
                </a:gridCol>
                <a:gridCol w="1702406">
                  <a:extLst>
                    <a:ext uri="{9D8B030D-6E8A-4147-A177-3AD203B41FA5}">
                      <a16:colId xmlns:a16="http://schemas.microsoft.com/office/drawing/2014/main" val="20005"/>
                    </a:ext>
                  </a:extLst>
                </a:gridCol>
              </a:tblGrid>
              <a:tr h="379241">
                <a:tc gridSpan="3">
                  <a:txBody>
                    <a:bodyPr/>
                    <a:lstStyle/>
                    <a:p>
                      <a:pPr algn="ctr"/>
                      <a:r>
                        <a:rPr lang="sk-SK" sz="2400" b="1" dirty="0" err="1"/>
                        <a:t>Landsat</a:t>
                      </a:r>
                      <a:r>
                        <a:rPr lang="sk-SK" sz="2400" b="1" dirty="0"/>
                        <a:t> 7</a:t>
                      </a:r>
                    </a:p>
                  </a:txBody>
                  <a:tcPr marL="0" marR="0" marT="0" marB="0">
                    <a:lnL>
                      <a:noFill/>
                    </a:lnL>
                    <a:lnR>
                      <a:noFill/>
                    </a:lnR>
                    <a:lnT>
                      <a:noFill/>
                    </a:lnT>
                    <a:lnB>
                      <a:noFill/>
                    </a:lnB>
                  </a:tcPr>
                </a:tc>
                <a:tc hMerge="1">
                  <a:txBody>
                    <a:bodyPr/>
                    <a:lstStyle/>
                    <a:p>
                      <a:endParaRPr lang="sk-SK"/>
                    </a:p>
                  </a:txBody>
                  <a:tcPr/>
                </a:tc>
                <a:tc hMerge="1">
                  <a:txBody>
                    <a:bodyPr/>
                    <a:lstStyle/>
                    <a:p>
                      <a:endParaRPr lang="sk-SK"/>
                    </a:p>
                  </a:txBody>
                  <a:tcPr/>
                </a:tc>
                <a:tc gridSpan="3">
                  <a:txBody>
                    <a:bodyPr/>
                    <a:lstStyle/>
                    <a:p>
                      <a:pPr algn="ctr"/>
                      <a:r>
                        <a:rPr lang="sk-SK" sz="2400" b="1" dirty="0" err="1"/>
                        <a:t>Landsat</a:t>
                      </a:r>
                      <a:r>
                        <a:rPr lang="sk-SK" sz="2400" b="1" dirty="0"/>
                        <a:t> 8</a:t>
                      </a:r>
                    </a:p>
                  </a:txBody>
                  <a:tcPr marL="0" marR="0" marT="0" marB="0">
                    <a:lnL>
                      <a:noFill/>
                    </a:lnL>
                    <a:lnR>
                      <a:noFill/>
                    </a:lnR>
                    <a:lnT>
                      <a:noFill/>
                    </a:lnT>
                    <a:lnB>
                      <a:noFill/>
                    </a:lnB>
                  </a:tcPr>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10000"/>
                  </a:ext>
                </a:extLst>
              </a:tr>
              <a:tr h="515624">
                <a:tc>
                  <a:txBody>
                    <a:bodyPr/>
                    <a:lstStyle/>
                    <a:p>
                      <a:r>
                        <a:rPr lang="sk-SK" sz="2400" u="sng">
                          <a:effectLst/>
                        </a:rPr>
                        <a:t>Band Name</a:t>
                      </a:r>
                      <a:endParaRPr lang="sk-SK" sz="2400"/>
                    </a:p>
                  </a:txBody>
                  <a:tcPr marL="0" marR="0" marT="0" marB="0">
                    <a:lnL>
                      <a:noFill/>
                    </a:lnL>
                    <a:lnR>
                      <a:noFill/>
                    </a:lnR>
                    <a:lnT>
                      <a:noFill/>
                    </a:lnT>
                    <a:lnB>
                      <a:noFill/>
                    </a:lnB>
                  </a:tcPr>
                </a:tc>
                <a:tc>
                  <a:txBody>
                    <a:bodyPr/>
                    <a:lstStyle/>
                    <a:p>
                      <a:r>
                        <a:rPr lang="sk-SK" sz="2400" u="sng">
                          <a:effectLst/>
                        </a:rPr>
                        <a:t>Bandwidth (µm)</a:t>
                      </a:r>
                      <a:endParaRPr lang="sk-SK" sz="2400"/>
                    </a:p>
                  </a:txBody>
                  <a:tcPr marL="0" marR="0" marT="0" marB="0">
                    <a:lnL>
                      <a:noFill/>
                    </a:lnL>
                    <a:lnR>
                      <a:noFill/>
                    </a:lnR>
                    <a:lnT>
                      <a:noFill/>
                    </a:lnT>
                    <a:lnB>
                      <a:noFill/>
                    </a:lnB>
                  </a:tcPr>
                </a:tc>
                <a:tc>
                  <a:txBody>
                    <a:bodyPr/>
                    <a:lstStyle/>
                    <a:p>
                      <a:r>
                        <a:rPr lang="sk-SK" sz="2400" u="sng">
                          <a:effectLst/>
                        </a:rPr>
                        <a:t>Resolution (m)</a:t>
                      </a:r>
                      <a:endParaRPr lang="sk-SK" sz="2400"/>
                    </a:p>
                  </a:txBody>
                  <a:tcPr marL="0" marR="0" marT="0" marB="0">
                    <a:lnL>
                      <a:noFill/>
                    </a:lnL>
                    <a:lnR>
                      <a:noFill/>
                    </a:lnR>
                    <a:lnT>
                      <a:noFill/>
                    </a:lnT>
                    <a:lnB>
                      <a:noFill/>
                    </a:lnB>
                  </a:tcPr>
                </a:tc>
                <a:tc>
                  <a:txBody>
                    <a:bodyPr/>
                    <a:lstStyle/>
                    <a:p>
                      <a:r>
                        <a:rPr lang="sk-SK" sz="2400" u="sng" dirty="0">
                          <a:effectLst/>
                        </a:rPr>
                        <a:t>Band </a:t>
                      </a:r>
                      <a:r>
                        <a:rPr lang="sk-SK" sz="2400" u="sng" dirty="0" err="1">
                          <a:effectLst/>
                        </a:rPr>
                        <a:t>Name</a:t>
                      </a:r>
                      <a:endParaRPr lang="sk-SK" sz="2400" dirty="0"/>
                    </a:p>
                  </a:txBody>
                  <a:tcPr marL="0" marR="0" marT="0" marB="0">
                    <a:lnL>
                      <a:noFill/>
                    </a:lnL>
                    <a:lnR>
                      <a:noFill/>
                    </a:lnR>
                    <a:lnT>
                      <a:noFill/>
                    </a:lnT>
                    <a:lnB>
                      <a:noFill/>
                    </a:lnB>
                  </a:tcPr>
                </a:tc>
                <a:tc>
                  <a:txBody>
                    <a:bodyPr/>
                    <a:lstStyle/>
                    <a:p>
                      <a:r>
                        <a:rPr lang="sk-SK" sz="2400" u="sng">
                          <a:effectLst/>
                        </a:rPr>
                        <a:t>Bandwidth (µm)</a:t>
                      </a:r>
                      <a:endParaRPr lang="sk-SK" sz="2400"/>
                    </a:p>
                  </a:txBody>
                  <a:tcPr marL="0" marR="0" marT="0" marB="0">
                    <a:lnL>
                      <a:noFill/>
                    </a:lnL>
                    <a:lnR>
                      <a:noFill/>
                    </a:lnR>
                    <a:lnT>
                      <a:noFill/>
                    </a:lnT>
                    <a:lnB>
                      <a:noFill/>
                    </a:lnB>
                  </a:tcPr>
                </a:tc>
                <a:tc>
                  <a:txBody>
                    <a:bodyPr/>
                    <a:lstStyle/>
                    <a:p>
                      <a:r>
                        <a:rPr lang="sk-SK" sz="2400" u="sng">
                          <a:effectLst/>
                        </a:rPr>
                        <a:t>Resolution (m)</a:t>
                      </a:r>
                      <a:endParaRPr lang="sk-SK" sz="2400"/>
                    </a:p>
                  </a:txBody>
                  <a:tcPr marL="0" marR="0" marT="0" marB="0">
                    <a:lnL>
                      <a:noFill/>
                    </a:lnL>
                    <a:lnR>
                      <a:noFill/>
                    </a:lnR>
                    <a:lnT>
                      <a:noFill/>
                    </a:lnT>
                    <a:lnB>
                      <a:noFill/>
                    </a:lnB>
                  </a:tcPr>
                </a:tc>
                <a:extLst>
                  <a:ext uri="{0D108BD9-81ED-4DB2-BD59-A6C34878D82A}">
                    <a16:rowId xmlns:a16="http://schemas.microsoft.com/office/drawing/2014/main" val="10001"/>
                  </a:ext>
                </a:extLst>
              </a:tr>
              <a:tr h="515624">
                <a:tc>
                  <a:txBody>
                    <a:bodyPr/>
                    <a:lstStyle/>
                    <a:p>
                      <a:endParaRPr lang="sk-SK" sz="2400"/>
                    </a:p>
                  </a:txBody>
                  <a:tcPr marL="0" marR="0" marT="0" marB="0">
                    <a:lnL>
                      <a:noFill/>
                    </a:lnL>
                    <a:lnR>
                      <a:noFill/>
                    </a:lnR>
                    <a:lnT>
                      <a:noFill/>
                    </a:lnT>
                    <a:lnB>
                      <a:noFill/>
                    </a:lnB>
                  </a:tcPr>
                </a:tc>
                <a:tc>
                  <a:txBody>
                    <a:bodyPr/>
                    <a:lstStyle/>
                    <a:p>
                      <a:endParaRPr lang="sk-SK" sz="2400"/>
                    </a:p>
                  </a:txBody>
                  <a:tcPr marL="0" marR="0" marT="0" marB="0">
                    <a:lnL>
                      <a:noFill/>
                    </a:lnL>
                    <a:lnR>
                      <a:noFill/>
                    </a:lnR>
                    <a:lnT>
                      <a:noFill/>
                    </a:lnT>
                    <a:lnB>
                      <a:noFill/>
                    </a:lnB>
                  </a:tcPr>
                </a:tc>
                <a:tc>
                  <a:txBody>
                    <a:bodyPr/>
                    <a:lstStyle/>
                    <a:p>
                      <a:endParaRPr lang="sk-SK" sz="2400"/>
                    </a:p>
                  </a:txBody>
                  <a:tcPr marL="0" marR="0" marT="0" marB="0">
                    <a:lnL>
                      <a:noFill/>
                    </a:lnL>
                    <a:lnR>
                      <a:noFill/>
                    </a:lnR>
                    <a:lnT>
                      <a:noFill/>
                    </a:lnT>
                    <a:lnB>
                      <a:noFill/>
                    </a:lnB>
                  </a:tcPr>
                </a:tc>
                <a:tc>
                  <a:txBody>
                    <a:bodyPr/>
                    <a:lstStyle/>
                    <a:p>
                      <a:r>
                        <a:rPr lang="sk-SK" sz="2400" dirty="0"/>
                        <a:t>Band 1 </a:t>
                      </a:r>
                      <a:r>
                        <a:rPr lang="sk-SK" sz="2400" dirty="0" err="1"/>
                        <a:t>Coastal</a:t>
                      </a:r>
                      <a:endParaRPr lang="sk-SK" sz="2400" dirty="0"/>
                    </a:p>
                  </a:txBody>
                  <a:tcPr marL="0" marR="0" marT="0" marB="0">
                    <a:lnL>
                      <a:noFill/>
                    </a:lnL>
                    <a:lnR>
                      <a:noFill/>
                    </a:lnR>
                    <a:lnT>
                      <a:noFill/>
                    </a:lnT>
                    <a:lnB>
                      <a:noFill/>
                    </a:lnB>
                  </a:tcPr>
                </a:tc>
                <a:tc>
                  <a:txBody>
                    <a:bodyPr/>
                    <a:lstStyle/>
                    <a:p>
                      <a:pPr algn="ctr"/>
                      <a:r>
                        <a:rPr lang="sk-SK" sz="2400" dirty="0"/>
                        <a:t>0.43 – 0.45</a:t>
                      </a:r>
                    </a:p>
                  </a:txBody>
                  <a:tcPr marL="0" marR="0" marT="0" marB="0">
                    <a:lnL>
                      <a:noFill/>
                    </a:lnL>
                    <a:lnR>
                      <a:noFill/>
                    </a:lnR>
                    <a:lnT>
                      <a:noFill/>
                    </a:lnT>
                    <a:lnB>
                      <a:noFill/>
                    </a:lnB>
                  </a:tcPr>
                </a:tc>
                <a:tc>
                  <a:txBody>
                    <a:bodyPr/>
                    <a:lstStyle/>
                    <a:p>
                      <a:pPr algn="ctr"/>
                      <a:r>
                        <a:rPr lang="sk-SK" sz="2400" dirty="0"/>
                        <a:t>30</a:t>
                      </a:r>
                    </a:p>
                  </a:txBody>
                  <a:tcPr marL="0" marR="0" marT="0" marB="0">
                    <a:lnL>
                      <a:noFill/>
                    </a:lnL>
                    <a:lnR>
                      <a:noFill/>
                    </a:lnR>
                    <a:lnT>
                      <a:noFill/>
                    </a:lnT>
                    <a:lnB>
                      <a:noFill/>
                    </a:lnB>
                  </a:tcPr>
                </a:tc>
                <a:extLst>
                  <a:ext uri="{0D108BD9-81ED-4DB2-BD59-A6C34878D82A}">
                    <a16:rowId xmlns:a16="http://schemas.microsoft.com/office/drawing/2014/main" val="10002"/>
                  </a:ext>
                </a:extLst>
              </a:tr>
              <a:tr h="379241">
                <a:tc>
                  <a:txBody>
                    <a:bodyPr/>
                    <a:lstStyle/>
                    <a:p>
                      <a:r>
                        <a:rPr lang="sk-SK" sz="2400"/>
                        <a:t>Band 1 Blue</a:t>
                      </a:r>
                    </a:p>
                  </a:txBody>
                  <a:tcPr marL="0" marR="0" marT="0" marB="0">
                    <a:lnL>
                      <a:noFill/>
                    </a:lnL>
                    <a:lnR>
                      <a:noFill/>
                    </a:lnR>
                    <a:lnT>
                      <a:noFill/>
                    </a:lnT>
                    <a:lnB>
                      <a:noFill/>
                    </a:lnB>
                  </a:tcPr>
                </a:tc>
                <a:tc>
                  <a:txBody>
                    <a:bodyPr/>
                    <a:lstStyle/>
                    <a:p>
                      <a:pPr algn="ctr"/>
                      <a:r>
                        <a:rPr lang="sk-SK" sz="2400"/>
                        <a:t>0.45 – 0.52</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tc>
                  <a:txBody>
                    <a:bodyPr/>
                    <a:lstStyle/>
                    <a:p>
                      <a:r>
                        <a:rPr lang="sk-SK" sz="2400" dirty="0"/>
                        <a:t>Band 2 </a:t>
                      </a:r>
                      <a:r>
                        <a:rPr lang="sk-SK" sz="2400" dirty="0" err="1"/>
                        <a:t>Blue</a:t>
                      </a:r>
                      <a:endParaRPr lang="sk-SK" sz="2400" dirty="0"/>
                    </a:p>
                  </a:txBody>
                  <a:tcPr marL="0" marR="0" marT="0" marB="0">
                    <a:lnL>
                      <a:noFill/>
                    </a:lnL>
                    <a:lnR>
                      <a:noFill/>
                    </a:lnR>
                    <a:lnT>
                      <a:noFill/>
                    </a:lnT>
                    <a:lnB>
                      <a:noFill/>
                    </a:lnB>
                  </a:tcPr>
                </a:tc>
                <a:tc>
                  <a:txBody>
                    <a:bodyPr/>
                    <a:lstStyle/>
                    <a:p>
                      <a:pPr algn="ctr"/>
                      <a:r>
                        <a:rPr lang="sk-SK" sz="2400"/>
                        <a:t>0.45 – 0.51</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03"/>
                  </a:ext>
                </a:extLst>
              </a:tr>
              <a:tr h="515624">
                <a:tc>
                  <a:txBody>
                    <a:bodyPr/>
                    <a:lstStyle/>
                    <a:p>
                      <a:r>
                        <a:rPr lang="sk-SK" sz="2400"/>
                        <a:t>Band 2 Green</a:t>
                      </a:r>
                    </a:p>
                  </a:txBody>
                  <a:tcPr marL="0" marR="0" marT="0" marB="0">
                    <a:lnL>
                      <a:noFill/>
                    </a:lnL>
                    <a:lnR>
                      <a:noFill/>
                    </a:lnR>
                    <a:lnT>
                      <a:noFill/>
                    </a:lnT>
                    <a:lnB>
                      <a:noFill/>
                    </a:lnB>
                  </a:tcPr>
                </a:tc>
                <a:tc>
                  <a:txBody>
                    <a:bodyPr/>
                    <a:lstStyle/>
                    <a:p>
                      <a:pPr algn="ctr"/>
                      <a:r>
                        <a:rPr lang="sk-SK" sz="2400"/>
                        <a:t>0.52 – 0.60</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tc>
                  <a:txBody>
                    <a:bodyPr/>
                    <a:lstStyle/>
                    <a:p>
                      <a:r>
                        <a:rPr lang="sk-SK" sz="2400" dirty="0"/>
                        <a:t>Band 3 </a:t>
                      </a:r>
                      <a:r>
                        <a:rPr lang="sk-SK" sz="2400" dirty="0" err="1"/>
                        <a:t>Green</a:t>
                      </a:r>
                      <a:endParaRPr lang="sk-SK" sz="2400" dirty="0"/>
                    </a:p>
                  </a:txBody>
                  <a:tcPr marL="0" marR="0" marT="0" marB="0">
                    <a:lnL>
                      <a:noFill/>
                    </a:lnL>
                    <a:lnR>
                      <a:noFill/>
                    </a:lnR>
                    <a:lnT>
                      <a:noFill/>
                    </a:lnT>
                    <a:lnB>
                      <a:noFill/>
                    </a:lnB>
                  </a:tcPr>
                </a:tc>
                <a:tc>
                  <a:txBody>
                    <a:bodyPr/>
                    <a:lstStyle/>
                    <a:p>
                      <a:pPr algn="ctr"/>
                      <a:r>
                        <a:rPr lang="sk-SK" sz="2400" dirty="0"/>
                        <a:t>0.53 – 0.59</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04"/>
                  </a:ext>
                </a:extLst>
              </a:tr>
              <a:tr h="379241">
                <a:tc>
                  <a:txBody>
                    <a:bodyPr/>
                    <a:lstStyle/>
                    <a:p>
                      <a:r>
                        <a:rPr lang="sk-SK" sz="2400"/>
                        <a:t>Band 3 Red</a:t>
                      </a:r>
                    </a:p>
                  </a:txBody>
                  <a:tcPr marL="0" marR="0" marT="0" marB="0">
                    <a:lnL>
                      <a:noFill/>
                    </a:lnL>
                    <a:lnR>
                      <a:noFill/>
                    </a:lnR>
                    <a:lnT>
                      <a:noFill/>
                    </a:lnT>
                    <a:lnB>
                      <a:noFill/>
                    </a:lnB>
                  </a:tcPr>
                </a:tc>
                <a:tc>
                  <a:txBody>
                    <a:bodyPr/>
                    <a:lstStyle/>
                    <a:p>
                      <a:pPr algn="ctr"/>
                      <a:r>
                        <a:rPr lang="sk-SK" sz="2400"/>
                        <a:t>0.63 – 0.69</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tc>
                  <a:txBody>
                    <a:bodyPr/>
                    <a:lstStyle/>
                    <a:p>
                      <a:r>
                        <a:rPr lang="sk-SK" sz="2400"/>
                        <a:t>Band 4 Red</a:t>
                      </a:r>
                    </a:p>
                  </a:txBody>
                  <a:tcPr marL="0" marR="0" marT="0" marB="0">
                    <a:lnL>
                      <a:noFill/>
                    </a:lnL>
                    <a:lnR>
                      <a:noFill/>
                    </a:lnR>
                    <a:lnT>
                      <a:noFill/>
                    </a:lnT>
                    <a:lnB>
                      <a:noFill/>
                    </a:lnB>
                  </a:tcPr>
                </a:tc>
                <a:tc>
                  <a:txBody>
                    <a:bodyPr/>
                    <a:lstStyle/>
                    <a:p>
                      <a:pPr algn="ctr"/>
                      <a:r>
                        <a:rPr lang="sk-SK" sz="2400" dirty="0"/>
                        <a:t>0.64 – 0.67</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05"/>
                  </a:ext>
                </a:extLst>
              </a:tr>
              <a:tr h="379241">
                <a:tc>
                  <a:txBody>
                    <a:bodyPr/>
                    <a:lstStyle/>
                    <a:p>
                      <a:r>
                        <a:rPr lang="sk-SK" sz="2400"/>
                        <a:t>Band 4 NIR</a:t>
                      </a:r>
                    </a:p>
                  </a:txBody>
                  <a:tcPr marL="0" marR="0" marT="0" marB="0">
                    <a:lnL>
                      <a:noFill/>
                    </a:lnL>
                    <a:lnR>
                      <a:noFill/>
                    </a:lnR>
                    <a:lnT>
                      <a:noFill/>
                    </a:lnT>
                    <a:lnB>
                      <a:noFill/>
                    </a:lnB>
                  </a:tcPr>
                </a:tc>
                <a:tc>
                  <a:txBody>
                    <a:bodyPr/>
                    <a:lstStyle/>
                    <a:p>
                      <a:pPr algn="ctr"/>
                      <a:r>
                        <a:rPr lang="sk-SK" sz="2400"/>
                        <a:t>0.77 – 0.90</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tc>
                  <a:txBody>
                    <a:bodyPr/>
                    <a:lstStyle/>
                    <a:p>
                      <a:r>
                        <a:rPr lang="sk-SK" sz="2400"/>
                        <a:t>Band 5 NIR</a:t>
                      </a:r>
                    </a:p>
                  </a:txBody>
                  <a:tcPr marL="0" marR="0" marT="0" marB="0">
                    <a:lnL>
                      <a:noFill/>
                    </a:lnL>
                    <a:lnR>
                      <a:noFill/>
                    </a:lnR>
                    <a:lnT>
                      <a:noFill/>
                    </a:lnT>
                    <a:lnB>
                      <a:noFill/>
                    </a:lnB>
                  </a:tcPr>
                </a:tc>
                <a:tc>
                  <a:txBody>
                    <a:bodyPr/>
                    <a:lstStyle/>
                    <a:p>
                      <a:pPr algn="ctr"/>
                      <a:r>
                        <a:rPr lang="sk-SK" sz="2400" dirty="0"/>
                        <a:t>0.85 – 0.88</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06"/>
                  </a:ext>
                </a:extLst>
              </a:tr>
              <a:tr h="515624">
                <a:tc>
                  <a:txBody>
                    <a:bodyPr/>
                    <a:lstStyle/>
                    <a:p>
                      <a:r>
                        <a:rPr lang="sk-SK" sz="2400"/>
                        <a:t>Band 5 SWIR 1</a:t>
                      </a:r>
                    </a:p>
                  </a:txBody>
                  <a:tcPr marL="0" marR="0" marT="0" marB="0">
                    <a:lnL>
                      <a:noFill/>
                    </a:lnL>
                    <a:lnR>
                      <a:noFill/>
                    </a:lnR>
                    <a:lnT>
                      <a:noFill/>
                    </a:lnT>
                    <a:lnB>
                      <a:noFill/>
                    </a:lnB>
                  </a:tcPr>
                </a:tc>
                <a:tc>
                  <a:txBody>
                    <a:bodyPr/>
                    <a:lstStyle/>
                    <a:p>
                      <a:pPr algn="ctr"/>
                      <a:r>
                        <a:rPr lang="sk-SK" sz="2400"/>
                        <a:t>1.55 – 1.75</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tc>
                  <a:txBody>
                    <a:bodyPr/>
                    <a:lstStyle/>
                    <a:p>
                      <a:r>
                        <a:rPr lang="sk-SK" sz="2400"/>
                        <a:t>Band 6 SWIR 1</a:t>
                      </a:r>
                    </a:p>
                  </a:txBody>
                  <a:tcPr marL="0" marR="0" marT="0" marB="0">
                    <a:lnL>
                      <a:noFill/>
                    </a:lnL>
                    <a:lnR>
                      <a:noFill/>
                    </a:lnR>
                    <a:lnT>
                      <a:noFill/>
                    </a:lnT>
                    <a:lnB>
                      <a:noFill/>
                    </a:lnB>
                  </a:tcPr>
                </a:tc>
                <a:tc>
                  <a:txBody>
                    <a:bodyPr/>
                    <a:lstStyle/>
                    <a:p>
                      <a:pPr algn="ctr"/>
                      <a:r>
                        <a:rPr lang="sk-SK" sz="2400" dirty="0"/>
                        <a:t>1.57 – 1.65</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07"/>
                  </a:ext>
                </a:extLst>
              </a:tr>
              <a:tr h="515624">
                <a:tc>
                  <a:txBody>
                    <a:bodyPr/>
                    <a:lstStyle/>
                    <a:p>
                      <a:r>
                        <a:rPr lang="sk-SK" sz="2400"/>
                        <a:t>Band 7 SWIR 2</a:t>
                      </a:r>
                    </a:p>
                  </a:txBody>
                  <a:tcPr marL="0" marR="0" marT="0" marB="0">
                    <a:lnL>
                      <a:noFill/>
                    </a:lnL>
                    <a:lnR>
                      <a:noFill/>
                    </a:lnR>
                    <a:lnT>
                      <a:noFill/>
                    </a:lnT>
                    <a:lnB>
                      <a:noFill/>
                    </a:lnB>
                  </a:tcPr>
                </a:tc>
                <a:tc>
                  <a:txBody>
                    <a:bodyPr/>
                    <a:lstStyle/>
                    <a:p>
                      <a:pPr algn="ctr"/>
                      <a:r>
                        <a:rPr lang="sk-SK" sz="2400"/>
                        <a:t>2.09 – 2.35</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tc>
                  <a:txBody>
                    <a:bodyPr/>
                    <a:lstStyle/>
                    <a:p>
                      <a:r>
                        <a:rPr lang="sk-SK" sz="2400"/>
                        <a:t>Band 7 SWIR 2</a:t>
                      </a:r>
                    </a:p>
                  </a:txBody>
                  <a:tcPr marL="0" marR="0" marT="0" marB="0">
                    <a:lnL>
                      <a:noFill/>
                    </a:lnL>
                    <a:lnR>
                      <a:noFill/>
                    </a:lnR>
                    <a:lnT>
                      <a:noFill/>
                    </a:lnT>
                    <a:lnB>
                      <a:noFill/>
                    </a:lnB>
                  </a:tcPr>
                </a:tc>
                <a:tc>
                  <a:txBody>
                    <a:bodyPr/>
                    <a:lstStyle/>
                    <a:p>
                      <a:pPr algn="ctr"/>
                      <a:r>
                        <a:rPr lang="sk-SK" sz="2400" dirty="0"/>
                        <a:t>2.11 – 2.29</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08"/>
                  </a:ext>
                </a:extLst>
              </a:tr>
              <a:tr h="379241">
                <a:tc>
                  <a:txBody>
                    <a:bodyPr/>
                    <a:lstStyle/>
                    <a:p>
                      <a:r>
                        <a:rPr lang="sk-SK" sz="2400"/>
                        <a:t>Band 8 Pan</a:t>
                      </a:r>
                    </a:p>
                  </a:txBody>
                  <a:tcPr marL="0" marR="0" marT="0" marB="0">
                    <a:lnL>
                      <a:noFill/>
                    </a:lnL>
                    <a:lnR>
                      <a:noFill/>
                    </a:lnR>
                    <a:lnT>
                      <a:noFill/>
                    </a:lnT>
                    <a:lnB>
                      <a:noFill/>
                    </a:lnB>
                  </a:tcPr>
                </a:tc>
                <a:tc>
                  <a:txBody>
                    <a:bodyPr/>
                    <a:lstStyle/>
                    <a:p>
                      <a:pPr algn="ctr"/>
                      <a:r>
                        <a:rPr lang="sk-SK" sz="2400"/>
                        <a:t>0.52 – 0.90</a:t>
                      </a:r>
                    </a:p>
                  </a:txBody>
                  <a:tcPr marL="0" marR="0" marT="0" marB="0">
                    <a:lnL>
                      <a:noFill/>
                    </a:lnL>
                    <a:lnR>
                      <a:noFill/>
                    </a:lnR>
                    <a:lnT>
                      <a:noFill/>
                    </a:lnT>
                    <a:lnB>
                      <a:noFill/>
                    </a:lnB>
                  </a:tcPr>
                </a:tc>
                <a:tc>
                  <a:txBody>
                    <a:bodyPr/>
                    <a:lstStyle/>
                    <a:p>
                      <a:pPr algn="ctr"/>
                      <a:r>
                        <a:rPr lang="sk-SK" sz="2400"/>
                        <a:t>15</a:t>
                      </a:r>
                    </a:p>
                  </a:txBody>
                  <a:tcPr marL="0" marR="0" marT="0" marB="0">
                    <a:lnL>
                      <a:noFill/>
                    </a:lnL>
                    <a:lnR>
                      <a:noFill/>
                    </a:lnR>
                    <a:lnT>
                      <a:noFill/>
                    </a:lnT>
                    <a:lnB>
                      <a:noFill/>
                    </a:lnB>
                  </a:tcPr>
                </a:tc>
                <a:tc>
                  <a:txBody>
                    <a:bodyPr/>
                    <a:lstStyle/>
                    <a:p>
                      <a:r>
                        <a:rPr lang="sk-SK" sz="2400"/>
                        <a:t>Band 8 Pan</a:t>
                      </a:r>
                    </a:p>
                  </a:txBody>
                  <a:tcPr marL="0" marR="0" marT="0" marB="0">
                    <a:lnL>
                      <a:noFill/>
                    </a:lnL>
                    <a:lnR>
                      <a:noFill/>
                    </a:lnR>
                    <a:lnT>
                      <a:noFill/>
                    </a:lnT>
                    <a:lnB>
                      <a:noFill/>
                    </a:lnB>
                  </a:tcPr>
                </a:tc>
                <a:tc>
                  <a:txBody>
                    <a:bodyPr/>
                    <a:lstStyle/>
                    <a:p>
                      <a:pPr algn="ctr"/>
                      <a:r>
                        <a:rPr lang="sk-SK" sz="2400" dirty="0"/>
                        <a:t>0.50 – 0.68</a:t>
                      </a:r>
                    </a:p>
                  </a:txBody>
                  <a:tcPr marL="0" marR="0" marT="0" marB="0">
                    <a:lnL>
                      <a:noFill/>
                    </a:lnL>
                    <a:lnR>
                      <a:noFill/>
                    </a:lnR>
                    <a:lnT>
                      <a:noFill/>
                    </a:lnT>
                    <a:lnB>
                      <a:noFill/>
                    </a:lnB>
                  </a:tcPr>
                </a:tc>
                <a:tc>
                  <a:txBody>
                    <a:bodyPr/>
                    <a:lstStyle/>
                    <a:p>
                      <a:pPr algn="ctr"/>
                      <a:r>
                        <a:rPr lang="sk-SK" sz="2400"/>
                        <a:t>15</a:t>
                      </a:r>
                    </a:p>
                  </a:txBody>
                  <a:tcPr marL="0" marR="0" marT="0" marB="0">
                    <a:lnL>
                      <a:noFill/>
                    </a:lnL>
                    <a:lnR>
                      <a:noFill/>
                    </a:lnR>
                    <a:lnT>
                      <a:noFill/>
                    </a:lnT>
                    <a:lnB>
                      <a:noFill/>
                    </a:lnB>
                  </a:tcPr>
                </a:tc>
                <a:extLst>
                  <a:ext uri="{0D108BD9-81ED-4DB2-BD59-A6C34878D82A}">
                    <a16:rowId xmlns:a16="http://schemas.microsoft.com/office/drawing/2014/main" val="10009"/>
                  </a:ext>
                </a:extLst>
              </a:tr>
              <a:tr h="515624">
                <a:tc>
                  <a:txBody>
                    <a:bodyPr/>
                    <a:lstStyle/>
                    <a:p>
                      <a:endParaRPr lang="sk-SK" sz="2400"/>
                    </a:p>
                  </a:txBody>
                  <a:tcPr marL="0" marR="0" marT="0" marB="0">
                    <a:lnL>
                      <a:noFill/>
                    </a:lnL>
                    <a:lnR>
                      <a:noFill/>
                    </a:lnR>
                    <a:lnT>
                      <a:noFill/>
                    </a:lnT>
                    <a:lnB>
                      <a:noFill/>
                    </a:lnB>
                  </a:tcPr>
                </a:tc>
                <a:tc>
                  <a:txBody>
                    <a:bodyPr/>
                    <a:lstStyle/>
                    <a:p>
                      <a:endParaRPr lang="sk-SK" sz="2400"/>
                    </a:p>
                  </a:txBody>
                  <a:tcPr marL="0" marR="0" marT="0" marB="0">
                    <a:lnL>
                      <a:noFill/>
                    </a:lnL>
                    <a:lnR>
                      <a:noFill/>
                    </a:lnR>
                    <a:lnT>
                      <a:noFill/>
                    </a:lnT>
                    <a:lnB>
                      <a:noFill/>
                    </a:lnB>
                  </a:tcPr>
                </a:tc>
                <a:tc>
                  <a:txBody>
                    <a:bodyPr/>
                    <a:lstStyle/>
                    <a:p>
                      <a:endParaRPr lang="sk-SK" sz="2400"/>
                    </a:p>
                  </a:txBody>
                  <a:tcPr marL="0" marR="0" marT="0" marB="0">
                    <a:lnL>
                      <a:noFill/>
                    </a:lnL>
                    <a:lnR>
                      <a:noFill/>
                    </a:lnR>
                    <a:lnT>
                      <a:noFill/>
                    </a:lnT>
                    <a:lnB>
                      <a:noFill/>
                    </a:lnB>
                  </a:tcPr>
                </a:tc>
                <a:tc>
                  <a:txBody>
                    <a:bodyPr/>
                    <a:lstStyle/>
                    <a:p>
                      <a:r>
                        <a:rPr lang="sk-SK" sz="2400"/>
                        <a:t>Band 9 Cirrus</a:t>
                      </a:r>
                    </a:p>
                  </a:txBody>
                  <a:tcPr marL="0" marR="0" marT="0" marB="0">
                    <a:lnL>
                      <a:noFill/>
                    </a:lnL>
                    <a:lnR>
                      <a:noFill/>
                    </a:lnR>
                    <a:lnT>
                      <a:noFill/>
                    </a:lnT>
                    <a:lnB>
                      <a:noFill/>
                    </a:lnB>
                  </a:tcPr>
                </a:tc>
                <a:tc>
                  <a:txBody>
                    <a:bodyPr/>
                    <a:lstStyle/>
                    <a:p>
                      <a:pPr algn="ctr"/>
                      <a:r>
                        <a:rPr lang="sk-SK" sz="2400" dirty="0"/>
                        <a:t>1.36 – 1.38</a:t>
                      </a:r>
                    </a:p>
                  </a:txBody>
                  <a:tcPr marL="0" marR="0" marT="0" marB="0">
                    <a:lnL>
                      <a:noFill/>
                    </a:lnL>
                    <a:lnR>
                      <a:noFill/>
                    </a:lnR>
                    <a:lnT>
                      <a:noFill/>
                    </a:lnT>
                    <a:lnB>
                      <a:noFill/>
                    </a:lnB>
                  </a:tcPr>
                </a:tc>
                <a:tc>
                  <a:txBody>
                    <a:bodyPr/>
                    <a:lstStyle/>
                    <a:p>
                      <a:pPr algn="ctr"/>
                      <a:r>
                        <a:rPr lang="sk-SK" sz="2400"/>
                        <a:t>30</a:t>
                      </a:r>
                    </a:p>
                  </a:txBody>
                  <a:tcPr marL="0" marR="0" marT="0" marB="0">
                    <a:lnL>
                      <a:noFill/>
                    </a:lnL>
                    <a:lnR>
                      <a:noFill/>
                    </a:lnR>
                    <a:lnT>
                      <a:noFill/>
                    </a:lnT>
                    <a:lnB>
                      <a:noFill/>
                    </a:lnB>
                  </a:tcPr>
                </a:tc>
                <a:extLst>
                  <a:ext uri="{0D108BD9-81ED-4DB2-BD59-A6C34878D82A}">
                    <a16:rowId xmlns:a16="http://schemas.microsoft.com/office/drawing/2014/main" val="10010"/>
                  </a:ext>
                </a:extLst>
              </a:tr>
              <a:tr h="515624">
                <a:tc rowSpan="2">
                  <a:txBody>
                    <a:bodyPr/>
                    <a:lstStyle/>
                    <a:p>
                      <a:r>
                        <a:rPr lang="sk-SK" sz="2400"/>
                        <a:t>Band 6 TIR</a:t>
                      </a:r>
                    </a:p>
                  </a:txBody>
                  <a:tcPr marL="0" marR="0" marT="0" marB="0">
                    <a:lnL>
                      <a:noFill/>
                    </a:lnL>
                    <a:lnR>
                      <a:noFill/>
                    </a:lnR>
                    <a:lnT>
                      <a:noFill/>
                    </a:lnT>
                    <a:lnB>
                      <a:noFill/>
                    </a:lnB>
                  </a:tcPr>
                </a:tc>
                <a:tc rowSpan="2">
                  <a:txBody>
                    <a:bodyPr/>
                    <a:lstStyle/>
                    <a:p>
                      <a:pPr algn="ctr"/>
                      <a:r>
                        <a:rPr lang="sk-SK" sz="2400"/>
                        <a:t>10.40 – 12.50</a:t>
                      </a:r>
                    </a:p>
                  </a:txBody>
                  <a:tcPr marL="0" marR="0" marT="0" marB="0">
                    <a:lnL>
                      <a:noFill/>
                    </a:lnL>
                    <a:lnR>
                      <a:noFill/>
                    </a:lnR>
                    <a:lnT>
                      <a:noFill/>
                    </a:lnT>
                    <a:lnB>
                      <a:noFill/>
                    </a:lnB>
                  </a:tcPr>
                </a:tc>
                <a:tc rowSpan="2">
                  <a:txBody>
                    <a:bodyPr/>
                    <a:lstStyle/>
                    <a:p>
                      <a:pPr algn="ctr"/>
                      <a:r>
                        <a:rPr lang="sk-SK" sz="2400" dirty="0"/>
                        <a:t>30/60</a:t>
                      </a:r>
                    </a:p>
                  </a:txBody>
                  <a:tcPr marL="0" marR="0" marT="0" marB="0">
                    <a:lnL>
                      <a:noFill/>
                    </a:lnL>
                    <a:lnR>
                      <a:noFill/>
                    </a:lnR>
                    <a:lnT>
                      <a:noFill/>
                    </a:lnT>
                    <a:lnB>
                      <a:noFill/>
                    </a:lnB>
                  </a:tcPr>
                </a:tc>
                <a:tc>
                  <a:txBody>
                    <a:bodyPr/>
                    <a:lstStyle/>
                    <a:p>
                      <a:r>
                        <a:rPr lang="sk-SK" sz="2400"/>
                        <a:t>Band 10 TIRS 1</a:t>
                      </a:r>
                    </a:p>
                  </a:txBody>
                  <a:tcPr marL="0" marR="0" marT="0" marB="0">
                    <a:lnL>
                      <a:noFill/>
                    </a:lnL>
                    <a:lnR>
                      <a:noFill/>
                    </a:lnR>
                    <a:lnT>
                      <a:noFill/>
                    </a:lnT>
                    <a:lnB>
                      <a:noFill/>
                    </a:lnB>
                  </a:tcPr>
                </a:tc>
                <a:tc>
                  <a:txBody>
                    <a:bodyPr/>
                    <a:lstStyle/>
                    <a:p>
                      <a:pPr algn="ctr"/>
                      <a:r>
                        <a:rPr lang="sk-SK" sz="2400" dirty="0"/>
                        <a:t>10.6 – 11.19</a:t>
                      </a:r>
                    </a:p>
                  </a:txBody>
                  <a:tcPr marL="0" marR="0" marT="0" marB="0">
                    <a:lnL>
                      <a:noFill/>
                    </a:lnL>
                    <a:lnR>
                      <a:noFill/>
                    </a:lnR>
                    <a:lnT>
                      <a:noFill/>
                    </a:lnT>
                    <a:lnB>
                      <a:noFill/>
                    </a:lnB>
                  </a:tcPr>
                </a:tc>
                <a:tc>
                  <a:txBody>
                    <a:bodyPr/>
                    <a:lstStyle/>
                    <a:p>
                      <a:pPr algn="ctr"/>
                      <a:r>
                        <a:rPr lang="sk-SK" sz="2400" dirty="0"/>
                        <a:t>100</a:t>
                      </a:r>
                    </a:p>
                  </a:txBody>
                  <a:tcPr marL="0" marR="0" marT="0" marB="0">
                    <a:lnL>
                      <a:noFill/>
                    </a:lnL>
                    <a:lnR>
                      <a:noFill/>
                    </a:lnR>
                    <a:lnT>
                      <a:noFill/>
                    </a:lnT>
                    <a:lnB>
                      <a:noFill/>
                    </a:lnB>
                  </a:tcPr>
                </a:tc>
                <a:extLst>
                  <a:ext uri="{0D108BD9-81ED-4DB2-BD59-A6C34878D82A}">
                    <a16:rowId xmlns:a16="http://schemas.microsoft.com/office/drawing/2014/main" val="10011"/>
                  </a:ext>
                </a:extLst>
              </a:tr>
              <a:tr h="515624">
                <a:tc vMerge="1">
                  <a:txBody>
                    <a:bodyPr/>
                    <a:lstStyle/>
                    <a:p>
                      <a:endParaRPr lang="sk-SK"/>
                    </a:p>
                  </a:txBody>
                  <a:tcPr/>
                </a:tc>
                <a:tc vMerge="1">
                  <a:txBody>
                    <a:bodyPr/>
                    <a:lstStyle/>
                    <a:p>
                      <a:endParaRPr lang="sk-SK"/>
                    </a:p>
                  </a:txBody>
                  <a:tcPr/>
                </a:tc>
                <a:tc vMerge="1">
                  <a:txBody>
                    <a:bodyPr/>
                    <a:lstStyle/>
                    <a:p>
                      <a:endParaRPr lang="sk-SK"/>
                    </a:p>
                  </a:txBody>
                  <a:tcPr/>
                </a:tc>
                <a:tc>
                  <a:txBody>
                    <a:bodyPr/>
                    <a:lstStyle/>
                    <a:p>
                      <a:r>
                        <a:rPr lang="sk-SK" sz="2400"/>
                        <a:t>Band 11 TIRS 2</a:t>
                      </a:r>
                    </a:p>
                  </a:txBody>
                  <a:tcPr marL="0" marR="0" marT="0" marB="0">
                    <a:lnL>
                      <a:noFill/>
                    </a:lnL>
                    <a:lnR>
                      <a:noFill/>
                    </a:lnR>
                    <a:lnT>
                      <a:noFill/>
                    </a:lnT>
                    <a:lnB>
                      <a:noFill/>
                    </a:lnB>
                  </a:tcPr>
                </a:tc>
                <a:tc>
                  <a:txBody>
                    <a:bodyPr/>
                    <a:lstStyle/>
                    <a:p>
                      <a:pPr algn="ctr"/>
                      <a:r>
                        <a:rPr lang="sk-SK" sz="2400"/>
                        <a:t>11.5 – 12.51</a:t>
                      </a:r>
                    </a:p>
                  </a:txBody>
                  <a:tcPr marL="0" marR="0" marT="0" marB="0">
                    <a:lnL>
                      <a:noFill/>
                    </a:lnL>
                    <a:lnR>
                      <a:noFill/>
                    </a:lnR>
                    <a:lnT>
                      <a:noFill/>
                    </a:lnT>
                    <a:lnB>
                      <a:noFill/>
                    </a:lnB>
                  </a:tcPr>
                </a:tc>
                <a:tc>
                  <a:txBody>
                    <a:bodyPr/>
                    <a:lstStyle/>
                    <a:p>
                      <a:pPr algn="ctr"/>
                      <a:r>
                        <a:rPr lang="sk-SK" sz="2400" dirty="0"/>
                        <a:t>100</a:t>
                      </a:r>
                    </a:p>
                  </a:txBody>
                  <a:tcPr marL="0" marR="0" marT="0" marB="0">
                    <a:lnL>
                      <a:noFill/>
                    </a:lnL>
                    <a:lnR>
                      <a:noFill/>
                    </a:lnR>
                    <a:lnT>
                      <a:noFill/>
                    </a:lnT>
                    <a:lnB>
                      <a:noFill/>
                    </a:lnB>
                  </a:tcPr>
                </a:tc>
                <a:extLst>
                  <a:ext uri="{0D108BD9-81ED-4DB2-BD59-A6C34878D82A}">
                    <a16:rowId xmlns:a16="http://schemas.microsoft.com/office/drawing/2014/main" val="10012"/>
                  </a:ext>
                </a:extLst>
              </a:tr>
            </a:tbl>
          </a:graphicData>
        </a:graphic>
      </p:graphicFrame>
      <p:cxnSp>
        <p:nvCxnSpPr>
          <p:cNvPr id="3" name="Rovná spojnica 2">
            <a:extLst>
              <a:ext uri="{FF2B5EF4-FFF2-40B4-BE49-F238E27FC236}">
                <a16:creationId xmlns:a16="http://schemas.microsoft.com/office/drawing/2014/main" id="{C3F801EE-60AB-44C3-A183-A72B387833BD}"/>
              </a:ext>
            </a:extLst>
          </p:cNvPr>
          <p:cNvCxnSpPr/>
          <p:nvPr/>
        </p:nvCxnSpPr>
        <p:spPr>
          <a:xfrm>
            <a:off x="5928852" y="147484"/>
            <a:ext cx="0" cy="6440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491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695960" y="142359"/>
            <a:ext cx="10515600" cy="1325563"/>
          </a:xfrm>
        </p:spPr>
        <p:txBody>
          <a:bodyPr>
            <a:normAutofit/>
          </a:bodyPr>
          <a:lstStyle/>
          <a:p>
            <a:r>
              <a:rPr lang="sk-SK" b="1" dirty="0" err="1">
                <a:solidFill>
                  <a:srgbClr val="008A3E"/>
                </a:solidFill>
                <a:effectLst>
                  <a:outerShdw blurRad="38100" dist="38100" dir="2700000" algn="tl">
                    <a:srgbClr val="000000">
                      <a:alpha val="43137"/>
                    </a:srgbClr>
                  </a:outerShdw>
                </a:effectLst>
              </a:rPr>
              <a:t>Landsat</a:t>
            </a:r>
            <a:r>
              <a:rPr lang="sk-SK" b="1" dirty="0">
                <a:solidFill>
                  <a:srgbClr val="008A3E"/>
                </a:solidFill>
                <a:effectLst>
                  <a:outerShdw blurRad="38100" dist="38100" dir="2700000" algn="tl">
                    <a:srgbClr val="000000">
                      <a:alpha val="43137"/>
                    </a:srgbClr>
                  </a:outerShdw>
                </a:effectLst>
              </a:rPr>
              <a:t> 8 </a:t>
            </a:r>
            <a:r>
              <a:rPr lang="sk-SK" b="1" dirty="0" err="1">
                <a:solidFill>
                  <a:srgbClr val="008A3E"/>
                </a:solidFill>
                <a:effectLst>
                  <a:outerShdw blurRad="38100" dist="38100" dir="2700000" algn="tl">
                    <a:srgbClr val="000000">
                      <a:alpha val="43137"/>
                    </a:srgbClr>
                  </a:outerShdw>
                </a:effectLst>
              </a:rPr>
              <a:t>vs</a:t>
            </a:r>
            <a:r>
              <a:rPr lang="sk-SK" b="1" dirty="0">
                <a:solidFill>
                  <a:srgbClr val="008A3E"/>
                </a:solidFill>
                <a:effectLst>
                  <a:outerShdw blurRad="38100" dist="38100" dir="2700000" algn="tl">
                    <a:srgbClr val="000000">
                      <a:alpha val="43137"/>
                    </a:srgbClr>
                  </a:outerShdw>
                </a:effectLst>
              </a:rPr>
              <a:t>. </a:t>
            </a:r>
            <a:r>
              <a:rPr lang="sk-SK" b="1" dirty="0" err="1">
                <a:solidFill>
                  <a:srgbClr val="008A3E"/>
                </a:solidFill>
                <a:effectLst>
                  <a:outerShdw blurRad="38100" dist="38100" dir="2700000" algn="tl">
                    <a:srgbClr val="000000">
                      <a:alpha val="43137"/>
                    </a:srgbClr>
                  </a:outerShdw>
                </a:effectLst>
              </a:rPr>
              <a:t>Landsat</a:t>
            </a:r>
            <a:r>
              <a:rPr lang="sk-SK" b="1" dirty="0">
                <a:solidFill>
                  <a:srgbClr val="008A3E"/>
                </a:solidFill>
                <a:effectLst>
                  <a:outerShdw blurRad="38100" dist="38100" dir="2700000" algn="tl">
                    <a:srgbClr val="000000">
                      <a:alpha val="43137"/>
                    </a:srgbClr>
                  </a:outerShdw>
                </a:effectLst>
              </a:rPr>
              <a:t> 7 - kombinácie pásem</a:t>
            </a:r>
          </a:p>
        </p:txBody>
      </p:sp>
      <p:graphicFrame>
        <p:nvGraphicFramePr>
          <p:cNvPr id="5" name="Zástupný symbol obsahu 3"/>
          <p:cNvGraphicFramePr>
            <a:graphicFrameLocks noGrp="1"/>
          </p:cNvGraphicFramePr>
          <p:nvPr>
            <p:ph idx="1"/>
            <p:extLst>
              <p:ext uri="{D42A27DB-BD31-4B8C-83A1-F6EECF244321}">
                <p14:modId xmlns:p14="http://schemas.microsoft.com/office/powerpoint/2010/main" val="1631950886"/>
              </p:ext>
            </p:extLst>
          </p:nvPr>
        </p:nvGraphicFramePr>
        <p:xfrm>
          <a:off x="838199" y="1284196"/>
          <a:ext cx="9549809" cy="4583624"/>
        </p:xfrm>
        <a:graphic>
          <a:graphicData uri="http://schemas.openxmlformats.org/drawingml/2006/table">
            <a:tbl>
              <a:tblPr/>
              <a:tblGrid>
                <a:gridCol w="3673004">
                  <a:extLst>
                    <a:ext uri="{9D8B030D-6E8A-4147-A177-3AD203B41FA5}">
                      <a16:colId xmlns:a16="http://schemas.microsoft.com/office/drawing/2014/main" val="20000"/>
                    </a:ext>
                  </a:extLst>
                </a:gridCol>
                <a:gridCol w="3673004">
                  <a:extLst>
                    <a:ext uri="{9D8B030D-6E8A-4147-A177-3AD203B41FA5}">
                      <a16:colId xmlns:a16="http://schemas.microsoft.com/office/drawing/2014/main" val="20001"/>
                    </a:ext>
                  </a:extLst>
                </a:gridCol>
                <a:gridCol w="975949">
                  <a:extLst>
                    <a:ext uri="{9D8B030D-6E8A-4147-A177-3AD203B41FA5}">
                      <a16:colId xmlns:a16="http://schemas.microsoft.com/office/drawing/2014/main" val="20002"/>
                    </a:ext>
                  </a:extLst>
                </a:gridCol>
                <a:gridCol w="125951">
                  <a:extLst>
                    <a:ext uri="{9D8B030D-6E8A-4147-A177-3AD203B41FA5}">
                      <a16:colId xmlns:a16="http://schemas.microsoft.com/office/drawing/2014/main" val="20003"/>
                    </a:ext>
                  </a:extLst>
                </a:gridCol>
                <a:gridCol w="1006209">
                  <a:extLst>
                    <a:ext uri="{9D8B030D-6E8A-4147-A177-3AD203B41FA5}">
                      <a16:colId xmlns:a16="http://schemas.microsoft.com/office/drawing/2014/main" val="20004"/>
                    </a:ext>
                  </a:extLst>
                </a:gridCol>
                <a:gridCol w="95692">
                  <a:extLst>
                    <a:ext uri="{9D8B030D-6E8A-4147-A177-3AD203B41FA5}">
                      <a16:colId xmlns:a16="http://schemas.microsoft.com/office/drawing/2014/main" val="20005"/>
                    </a:ext>
                  </a:extLst>
                </a:gridCol>
              </a:tblGrid>
              <a:tr h="304800">
                <a:tc>
                  <a:txBody>
                    <a:bodyPr/>
                    <a:lstStyle/>
                    <a:p>
                      <a:endParaRPr lang="sk-SK" sz="2000" dirty="0"/>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r>
                        <a:rPr lang="sk-SK" sz="2000" b="1" dirty="0"/>
                        <a:t>L8 (OLI)</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r>
                        <a:rPr lang="sk-SK" sz="2000" b="1" dirty="0"/>
                        <a:t>L7 ETM+</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extLst>
                  <a:ext uri="{0D108BD9-81ED-4DB2-BD59-A6C34878D82A}">
                    <a16:rowId xmlns:a16="http://schemas.microsoft.com/office/drawing/2014/main" val="10000"/>
                  </a:ext>
                </a:extLst>
              </a:tr>
              <a:tr h="152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dirty="0" err="1"/>
                        <a:t>Natural</a:t>
                      </a:r>
                      <a:r>
                        <a:rPr lang="sk-SK" sz="2000" dirty="0"/>
                        <a:t> </a:t>
                      </a:r>
                      <a:r>
                        <a:rPr lang="sk-SK" sz="2000" dirty="0" err="1"/>
                        <a:t>Color</a:t>
                      </a:r>
                      <a:endParaRPr lang="sk-SK" sz="2000" dirty="0"/>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b="1" dirty="0"/>
                        <a:t>4 3 2</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b="1" dirty="0"/>
                        <a:t>3 2 1</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extLst>
                  <a:ext uri="{0D108BD9-81ED-4DB2-BD59-A6C34878D82A}">
                    <a16:rowId xmlns:a16="http://schemas.microsoft.com/office/drawing/2014/main" val="10001"/>
                  </a:ext>
                </a:extLst>
              </a:tr>
              <a:tr h="349305">
                <a:tc gridSpan="2">
                  <a:txBody>
                    <a:bodyPr/>
                    <a:lstStyle/>
                    <a:p>
                      <a:r>
                        <a:rPr lang="sk-SK" sz="2000"/>
                        <a:t>False Color (urban)</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7 6 4</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7 5 3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2"/>
                  </a:ext>
                </a:extLst>
              </a:tr>
              <a:tr h="497296">
                <a:tc gridSpan="2">
                  <a:txBody>
                    <a:bodyPr/>
                    <a:lstStyle/>
                    <a:p>
                      <a:r>
                        <a:rPr lang="sk-SK" sz="2000" dirty="0" err="1"/>
                        <a:t>Color</a:t>
                      </a:r>
                      <a:r>
                        <a:rPr lang="sk-SK" sz="2000" dirty="0"/>
                        <a:t> </a:t>
                      </a:r>
                      <a:r>
                        <a:rPr lang="sk-SK" sz="2000" dirty="0" err="1"/>
                        <a:t>Infrared</a:t>
                      </a:r>
                      <a:r>
                        <a:rPr lang="sk-SK" sz="2000" dirty="0"/>
                        <a:t> (</a:t>
                      </a:r>
                      <a:r>
                        <a:rPr lang="sk-SK" sz="2000" dirty="0" err="1"/>
                        <a:t>vegetation</a:t>
                      </a:r>
                      <a:r>
                        <a:rPr lang="sk-SK" sz="2000" dirty="0"/>
                        <a:t>)</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5 4 3</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4 3 2 </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3"/>
                  </a:ext>
                </a:extLst>
              </a:tr>
              <a:tr h="392295">
                <a:tc gridSpan="2">
                  <a:txBody>
                    <a:bodyPr/>
                    <a:lstStyle/>
                    <a:p>
                      <a:r>
                        <a:rPr lang="sk-SK" sz="2000"/>
                        <a:t>Agriculture</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6 5 2</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541</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4"/>
                  </a:ext>
                </a:extLst>
              </a:tr>
              <a:tr h="497296">
                <a:tc gridSpan="2">
                  <a:txBody>
                    <a:bodyPr/>
                    <a:lstStyle/>
                    <a:p>
                      <a:r>
                        <a:rPr lang="sk-SK" sz="2000"/>
                        <a:t>Atmospheric Penetration</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7 6 5</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solidFill>
                            <a:schemeClr val="tx1"/>
                          </a:solidFill>
                        </a:rPr>
                        <a:t>754</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5"/>
                  </a:ext>
                </a:extLst>
              </a:tr>
              <a:tr h="372972">
                <a:tc gridSpan="2">
                  <a:txBody>
                    <a:bodyPr/>
                    <a:lstStyle/>
                    <a:p>
                      <a:r>
                        <a:rPr lang="sk-SK" sz="2000"/>
                        <a:t>Healthy Vegetation</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5 6 2</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solidFill>
                            <a:schemeClr val="tx1"/>
                          </a:solidFill>
                        </a:rPr>
                        <a:t>451</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6"/>
                  </a:ext>
                </a:extLst>
              </a:tr>
              <a:tr h="372972">
                <a:tc gridSpan="2">
                  <a:txBody>
                    <a:bodyPr/>
                    <a:lstStyle/>
                    <a:p>
                      <a:r>
                        <a:rPr lang="sk-SK" sz="2000"/>
                        <a:t>Land/Water</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5 6 4</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solidFill>
                            <a:schemeClr val="tx1"/>
                          </a:solidFill>
                        </a:rPr>
                        <a:t>453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7"/>
                  </a:ext>
                </a:extLst>
              </a:tr>
              <a:tr h="745944">
                <a:tc gridSpan="2">
                  <a:txBody>
                    <a:bodyPr/>
                    <a:lstStyle/>
                    <a:p>
                      <a:r>
                        <a:rPr lang="sk-SK" sz="2000"/>
                        <a:t>Natural With Atmospheric Removal</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7 5 3</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solidFill>
                            <a:schemeClr val="tx1"/>
                          </a:solidFill>
                        </a:rPr>
                        <a:t>742</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8"/>
                  </a:ext>
                </a:extLst>
              </a:tr>
              <a:tr h="372972">
                <a:tc gridSpan="2">
                  <a:txBody>
                    <a:bodyPr/>
                    <a:lstStyle/>
                    <a:p>
                      <a:r>
                        <a:rPr lang="sk-SK" sz="2000"/>
                        <a:t>Shortwave Infrared</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7 5 4</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solidFill>
                            <a:schemeClr val="tx1"/>
                          </a:solidFill>
                        </a:rPr>
                        <a:t>743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9"/>
                  </a:ext>
                </a:extLst>
              </a:tr>
              <a:tr h="372972">
                <a:tc gridSpan="2">
                  <a:txBody>
                    <a:bodyPr/>
                    <a:lstStyle/>
                    <a:p>
                      <a:r>
                        <a:rPr lang="sk-SK" sz="2000" dirty="0" err="1"/>
                        <a:t>Vegetation</a:t>
                      </a:r>
                      <a:r>
                        <a:rPr lang="sk-SK" sz="2000" dirty="0"/>
                        <a:t> </a:t>
                      </a:r>
                      <a:r>
                        <a:rPr lang="sk-SK" sz="2000" dirty="0" err="1"/>
                        <a:t>Analysis</a:t>
                      </a:r>
                      <a:endParaRPr lang="sk-SK" sz="2000" dirty="0"/>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6 5 4</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solidFill>
                            <a:schemeClr val="tx1"/>
                          </a:solidFill>
                        </a:rPr>
                        <a:t>543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10"/>
                  </a:ext>
                </a:extLst>
              </a:tr>
            </a:tbl>
          </a:graphicData>
        </a:graphic>
      </p:graphicFrame>
      <p:sp>
        <p:nvSpPr>
          <p:cNvPr id="6" name="Obdĺžnik 5"/>
          <p:cNvSpPr/>
          <p:nvPr/>
        </p:nvSpPr>
        <p:spPr>
          <a:xfrm>
            <a:off x="594360" y="6176964"/>
            <a:ext cx="11597640" cy="369332"/>
          </a:xfrm>
          <a:prstGeom prst="rect">
            <a:avLst/>
          </a:prstGeom>
        </p:spPr>
        <p:txBody>
          <a:bodyPr wrap="square">
            <a:spAutoFit/>
          </a:bodyPr>
          <a:lstStyle/>
          <a:p>
            <a:r>
              <a:rPr lang="sk-SK" dirty="0"/>
              <a:t>http://blogs.esri.com/esri/arcgis/2013/07/24/band-combinations-for-landsat-8/</a:t>
            </a:r>
          </a:p>
        </p:txBody>
      </p:sp>
      <p:sp>
        <p:nvSpPr>
          <p:cNvPr id="7" name="Obdĺžnik 6">
            <a:extLst>
              <a:ext uri="{FF2B5EF4-FFF2-40B4-BE49-F238E27FC236}">
                <a16:creationId xmlns:a16="http://schemas.microsoft.com/office/drawing/2014/main" id="{B5F2FD56-8524-42CD-927D-1039EB8923B6}"/>
              </a:ext>
            </a:extLst>
          </p:cNvPr>
          <p:cNvSpPr/>
          <p:nvPr/>
        </p:nvSpPr>
        <p:spPr>
          <a:xfrm>
            <a:off x="9079146" y="2710410"/>
            <a:ext cx="1076665" cy="30972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235281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695960" y="142359"/>
            <a:ext cx="10515600" cy="1325563"/>
          </a:xfrm>
        </p:spPr>
        <p:txBody>
          <a:bodyPr>
            <a:normAutofit/>
          </a:bodyPr>
          <a:lstStyle/>
          <a:p>
            <a:r>
              <a:rPr lang="sk-SK" b="1" dirty="0" err="1">
                <a:solidFill>
                  <a:srgbClr val="008A3E"/>
                </a:solidFill>
                <a:effectLst>
                  <a:outerShdw blurRad="38100" dist="38100" dir="2700000" algn="tl">
                    <a:srgbClr val="000000">
                      <a:alpha val="43137"/>
                    </a:srgbClr>
                  </a:outerShdw>
                </a:effectLst>
              </a:rPr>
              <a:t>Landsat</a:t>
            </a:r>
            <a:r>
              <a:rPr lang="sk-SK" b="1" dirty="0">
                <a:solidFill>
                  <a:srgbClr val="008A3E"/>
                </a:solidFill>
                <a:effectLst>
                  <a:outerShdw blurRad="38100" dist="38100" dir="2700000" algn="tl">
                    <a:srgbClr val="000000">
                      <a:alpha val="43137"/>
                    </a:srgbClr>
                  </a:outerShdw>
                </a:effectLst>
              </a:rPr>
              <a:t> 8 </a:t>
            </a:r>
            <a:r>
              <a:rPr lang="sk-SK" b="1" dirty="0" err="1">
                <a:solidFill>
                  <a:srgbClr val="008A3E"/>
                </a:solidFill>
                <a:effectLst>
                  <a:outerShdw blurRad="38100" dist="38100" dir="2700000" algn="tl">
                    <a:srgbClr val="000000">
                      <a:alpha val="43137"/>
                    </a:srgbClr>
                  </a:outerShdw>
                </a:effectLst>
              </a:rPr>
              <a:t>vs</a:t>
            </a:r>
            <a:r>
              <a:rPr lang="sk-SK" b="1" dirty="0">
                <a:solidFill>
                  <a:srgbClr val="008A3E"/>
                </a:solidFill>
                <a:effectLst>
                  <a:outerShdw blurRad="38100" dist="38100" dir="2700000" algn="tl">
                    <a:srgbClr val="000000">
                      <a:alpha val="43137"/>
                    </a:srgbClr>
                  </a:outerShdw>
                </a:effectLst>
              </a:rPr>
              <a:t>. </a:t>
            </a:r>
            <a:r>
              <a:rPr lang="sk-SK" b="1" dirty="0" err="1">
                <a:solidFill>
                  <a:srgbClr val="008A3E"/>
                </a:solidFill>
                <a:effectLst>
                  <a:outerShdw blurRad="38100" dist="38100" dir="2700000" algn="tl">
                    <a:srgbClr val="000000">
                      <a:alpha val="43137"/>
                    </a:srgbClr>
                  </a:outerShdw>
                </a:effectLst>
              </a:rPr>
              <a:t>Landsat</a:t>
            </a:r>
            <a:r>
              <a:rPr lang="sk-SK" b="1" dirty="0">
                <a:solidFill>
                  <a:srgbClr val="008A3E"/>
                </a:solidFill>
                <a:effectLst>
                  <a:outerShdw blurRad="38100" dist="38100" dir="2700000" algn="tl">
                    <a:srgbClr val="000000">
                      <a:alpha val="43137"/>
                    </a:srgbClr>
                  </a:outerShdw>
                </a:effectLst>
              </a:rPr>
              <a:t> 7 - kombinácie pásem</a:t>
            </a:r>
          </a:p>
        </p:txBody>
      </p:sp>
      <p:graphicFrame>
        <p:nvGraphicFramePr>
          <p:cNvPr id="5" name="Zástupný symbol obsahu 3"/>
          <p:cNvGraphicFramePr>
            <a:graphicFrameLocks noGrp="1"/>
          </p:cNvGraphicFramePr>
          <p:nvPr>
            <p:ph idx="1"/>
            <p:extLst>
              <p:ext uri="{D42A27DB-BD31-4B8C-83A1-F6EECF244321}">
                <p14:modId xmlns:p14="http://schemas.microsoft.com/office/powerpoint/2010/main" val="3193403212"/>
              </p:ext>
            </p:extLst>
          </p:nvPr>
        </p:nvGraphicFramePr>
        <p:xfrm>
          <a:off x="838199" y="1284196"/>
          <a:ext cx="9549809" cy="4583624"/>
        </p:xfrm>
        <a:graphic>
          <a:graphicData uri="http://schemas.openxmlformats.org/drawingml/2006/table">
            <a:tbl>
              <a:tblPr/>
              <a:tblGrid>
                <a:gridCol w="3673004">
                  <a:extLst>
                    <a:ext uri="{9D8B030D-6E8A-4147-A177-3AD203B41FA5}">
                      <a16:colId xmlns:a16="http://schemas.microsoft.com/office/drawing/2014/main" val="20000"/>
                    </a:ext>
                  </a:extLst>
                </a:gridCol>
                <a:gridCol w="3673004">
                  <a:extLst>
                    <a:ext uri="{9D8B030D-6E8A-4147-A177-3AD203B41FA5}">
                      <a16:colId xmlns:a16="http://schemas.microsoft.com/office/drawing/2014/main" val="20001"/>
                    </a:ext>
                  </a:extLst>
                </a:gridCol>
                <a:gridCol w="975949">
                  <a:extLst>
                    <a:ext uri="{9D8B030D-6E8A-4147-A177-3AD203B41FA5}">
                      <a16:colId xmlns:a16="http://schemas.microsoft.com/office/drawing/2014/main" val="20002"/>
                    </a:ext>
                  </a:extLst>
                </a:gridCol>
                <a:gridCol w="125951">
                  <a:extLst>
                    <a:ext uri="{9D8B030D-6E8A-4147-A177-3AD203B41FA5}">
                      <a16:colId xmlns:a16="http://schemas.microsoft.com/office/drawing/2014/main" val="20003"/>
                    </a:ext>
                  </a:extLst>
                </a:gridCol>
                <a:gridCol w="1006209">
                  <a:extLst>
                    <a:ext uri="{9D8B030D-6E8A-4147-A177-3AD203B41FA5}">
                      <a16:colId xmlns:a16="http://schemas.microsoft.com/office/drawing/2014/main" val="20004"/>
                    </a:ext>
                  </a:extLst>
                </a:gridCol>
                <a:gridCol w="95692">
                  <a:extLst>
                    <a:ext uri="{9D8B030D-6E8A-4147-A177-3AD203B41FA5}">
                      <a16:colId xmlns:a16="http://schemas.microsoft.com/office/drawing/2014/main" val="20005"/>
                    </a:ext>
                  </a:extLst>
                </a:gridCol>
              </a:tblGrid>
              <a:tr h="304800">
                <a:tc>
                  <a:txBody>
                    <a:bodyPr/>
                    <a:lstStyle/>
                    <a:p>
                      <a:endParaRPr lang="sk-SK" sz="2000" dirty="0"/>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r>
                        <a:rPr lang="sk-SK" sz="2000" b="1" dirty="0"/>
                        <a:t>L8 (OLI)</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r>
                        <a:rPr lang="sk-SK" sz="2000" b="1" dirty="0"/>
                        <a:t>L7 ETM+</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extLst>
                  <a:ext uri="{0D108BD9-81ED-4DB2-BD59-A6C34878D82A}">
                    <a16:rowId xmlns:a16="http://schemas.microsoft.com/office/drawing/2014/main" val="10000"/>
                  </a:ext>
                </a:extLst>
              </a:tr>
              <a:tr h="152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dirty="0" err="1"/>
                        <a:t>Natural</a:t>
                      </a:r>
                      <a:r>
                        <a:rPr lang="sk-SK" sz="2000" dirty="0"/>
                        <a:t> </a:t>
                      </a:r>
                      <a:r>
                        <a:rPr lang="sk-SK" sz="2000" dirty="0" err="1"/>
                        <a:t>Color</a:t>
                      </a:r>
                      <a:endParaRPr lang="sk-SK" sz="2000" dirty="0"/>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b="1" dirty="0"/>
                        <a:t>4 3 2</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b="1" dirty="0"/>
                        <a:t>3 2 1</a:t>
                      </a:r>
                    </a:p>
                  </a:txBody>
                  <a:tcPr marL="0" marR="0" marT="0" marB="0">
                    <a:lnL>
                      <a:noFill/>
                    </a:lnL>
                    <a:lnR>
                      <a:noFill/>
                    </a:lnR>
                    <a:lnT>
                      <a:noFill/>
                    </a:lnT>
                    <a:lnB>
                      <a:noFill/>
                    </a:lnB>
                  </a:tcPr>
                </a:tc>
                <a:tc>
                  <a:txBody>
                    <a:bodyPr/>
                    <a:lstStyle/>
                    <a:p>
                      <a:endParaRPr lang="sk-SK" sz="2000" b="1" dirty="0"/>
                    </a:p>
                  </a:txBody>
                  <a:tcPr marL="0" marR="0" marT="0" marB="0">
                    <a:lnL>
                      <a:noFill/>
                    </a:lnL>
                    <a:lnR>
                      <a:noFill/>
                    </a:lnR>
                    <a:lnT>
                      <a:noFill/>
                    </a:lnT>
                    <a:lnB>
                      <a:noFill/>
                    </a:lnB>
                  </a:tcPr>
                </a:tc>
                <a:extLst>
                  <a:ext uri="{0D108BD9-81ED-4DB2-BD59-A6C34878D82A}">
                    <a16:rowId xmlns:a16="http://schemas.microsoft.com/office/drawing/2014/main" val="10001"/>
                  </a:ext>
                </a:extLst>
              </a:tr>
              <a:tr h="349305">
                <a:tc gridSpan="2">
                  <a:txBody>
                    <a:bodyPr/>
                    <a:lstStyle/>
                    <a:p>
                      <a:r>
                        <a:rPr lang="sk-SK" sz="2000"/>
                        <a:t>False Color (urban)</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7 6 4</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7 5 3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2"/>
                  </a:ext>
                </a:extLst>
              </a:tr>
              <a:tr h="497296">
                <a:tc gridSpan="2">
                  <a:txBody>
                    <a:bodyPr/>
                    <a:lstStyle/>
                    <a:p>
                      <a:r>
                        <a:rPr lang="sk-SK" sz="2000" dirty="0" err="1"/>
                        <a:t>Color</a:t>
                      </a:r>
                      <a:r>
                        <a:rPr lang="sk-SK" sz="2000" dirty="0"/>
                        <a:t> </a:t>
                      </a:r>
                      <a:r>
                        <a:rPr lang="sk-SK" sz="2000" dirty="0" err="1"/>
                        <a:t>Infrared</a:t>
                      </a:r>
                      <a:r>
                        <a:rPr lang="sk-SK" sz="2000" dirty="0"/>
                        <a:t> (</a:t>
                      </a:r>
                      <a:r>
                        <a:rPr lang="sk-SK" sz="2000" dirty="0" err="1"/>
                        <a:t>vegetation</a:t>
                      </a:r>
                      <a:r>
                        <a:rPr lang="sk-SK" sz="2000" dirty="0"/>
                        <a:t>)</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5 4 3</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4 3 2 </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3"/>
                  </a:ext>
                </a:extLst>
              </a:tr>
              <a:tr h="392295">
                <a:tc gridSpan="2">
                  <a:txBody>
                    <a:bodyPr/>
                    <a:lstStyle/>
                    <a:p>
                      <a:r>
                        <a:rPr lang="sk-SK" sz="2000"/>
                        <a:t>Agriculture</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6 5 2</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5 4 1</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4"/>
                  </a:ext>
                </a:extLst>
              </a:tr>
              <a:tr h="497296">
                <a:tc gridSpan="2">
                  <a:txBody>
                    <a:bodyPr/>
                    <a:lstStyle/>
                    <a:p>
                      <a:r>
                        <a:rPr lang="sk-SK" sz="2000"/>
                        <a:t>Atmospheric Penetration</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7 6 5</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7 5 4</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5"/>
                  </a:ext>
                </a:extLst>
              </a:tr>
              <a:tr h="372972">
                <a:tc gridSpan="2">
                  <a:txBody>
                    <a:bodyPr/>
                    <a:lstStyle/>
                    <a:p>
                      <a:r>
                        <a:rPr lang="sk-SK" sz="2000"/>
                        <a:t>Healthy Vegetation</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5 6 2</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4 5 1</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6"/>
                  </a:ext>
                </a:extLst>
              </a:tr>
              <a:tr h="372972">
                <a:tc gridSpan="2">
                  <a:txBody>
                    <a:bodyPr/>
                    <a:lstStyle/>
                    <a:p>
                      <a:r>
                        <a:rPr lang="sk-SK" sz="2000"/>
                        <a:t>Land/Water</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5 6 4</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4 5 3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7"/>
                  </a:ext>
                </a:extLst>
              </a:tr>
              <a:tr h="745944">
                <a:tc gridSpan="2">
                  <a:txBody>
                    <a:bodyPr/>
                    <a:lstStyle/>
                    <a:p>
                      <a:r>
                        <a:rPr lang="sk-SK" sz="2000"/>
                        <a:t>Natural With Atmospheric Removal</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7 5 3</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7 4 2</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8"/>
                  </a:ext>
                </a:extLst>
              </a:tr>
              <a:tr h="372972">
                <a:tc gridSpan="2">
                  <a:txBody>
                    <a:bodyPr/>
                    <a:lstStyle/>
                    <a:p>
                      <a:r>
                        <a:rPr lang="sk-SK" sz="2000"/>
                        <a:t>Shortwave Infrared</a:t>
                      </a:r>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7 5 4</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7 4 3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09"/>
                  </a:ext>
                </a:extLst>
              </a:tr>
              <a:tr h="372972">
                <a:tc gridSpan="2">
                  <a:txBody>
                    <a:bodyPr/>
                    <a:lstStyle/>
                    <a:p>
                      <a:r>
                        <a:rPr lang="sk-SK" sz="2000" dirty="0" err="1"/>
                        <a:t>Vegetation</a:t>
                      </a:r>
                      <a:r>
                        <a:rPr lang="sk-SK" sz="2000" dirty="0"/>
                        <a:t> </a:t>
                      </a:r>
                      <a:r>
                        <a:rPr lang="sk-SK" sz="2000" dirty="0" err="1"/>
                        <a:t>Analysis</a:t>
                      </a:r>
                      <a:endParaRPr lang="sk-SK" sz="2000" dirty="0"/>
                    </a:p>
                  </a:txBody>
                  <a:tcPr marL="0" marR="0" marT="0" marB="0">
                    <a:lnL>
                      <a:noFill/>
                    </a:lnL>
                    <a:lnR>
                      <a:noFill/>
                    </a:lnR>
                    <a:lnT>
                      <a:noFill/>
                    </a:lnT>
                    <a:lnB>
                      <a:noFill/>
                    </a:lnB>
                  </a:tcPr>
                </a:tc>
                <a:tc hMerge="1">
                  <a:txBody>
                    <a:bodyPr/>
                    <a:lstStyle/>
                    <a:p>
                      <a:endParaRPr lang="sk-SK"/>
                    </a:p>
                  </a:txBody>
                  <a:tcPr/>
                </a:tc>
                <a:tc gridSpan="2">
                  <a:txBody>
                    <a:bodyPr/>
                    <a:lstStyle/>
                    <a:p>
                      <a:r>
                        <a:rPr lang="sk-SK" sz="2000" dirty="0"/>
                        <a:t>6 5 4</a:t>
                      </a:r>
                    </a:p>
                  </a:txBody>
                  <a:tcPr marL="0" marR="0" marT="0" marB="0">
                    <a:lnL>
                      <a:noFill/>
                    </a:lnL>
                    <a:lnR>
                      <a:noFill/>
                    </a:lnR>
                    <a:lnT>
                      <a:noFill/>
                    </a:lnT>
                    <a:lnB>
                      <a:noFill/>
                    </a:lnB>
                  </a:tcPr>
                </a:tc>
                <a:tc hMerge="1">
                  <a:txBody>
                    <a:bodyPr/>
                    <a:lstStyle/>
                    <a:p>
                      <a:endParaRPr lang="sk-SK"/>
                    </a:p>
                  </a:txBody>
                  <a:tcPr/>
                </a:tc>
                <a:tc gridSpan="2">
                  <a:txBody>
                    <a:bodyPr/>
                    <a:lstStyle/>
                    <a:p>
                      <a:pPr algn="l"/>
                      <a:r>
                        <a:rPr lang="sk-SK" sz="2000" b="1" dirty="0">
                          <a:solidFill>
                            <a:srgbClr val="C00000"/>
                          </a:solidFill>
                        </a:rPr>
                        <a:t>5 4 3</a:t>
                      </a:r>
                    </a:p>
                  </a:txBody>
                  <a:tcPr marL="0" marR="0" marT="0" marB="0">
                    <a:lnL>
                      <a:noFill/>
                    </a:lnL>
                    <a:lnR>
                      <a:noFill/>
                    </a:lnR>
                    <a:lnT>
                      <a:noFill/>
                    </a:lnT>
                    <a:lnB>
                      <a:noFill/>
                    </a:lnB>
                  </a:tcPr>
                </a:tc>
                <a:tc hMerge="1">
                  <a:txBody>
                    <a:bodyPr/>
                    <a:lstStyle/>
                    <a:p>
                      <a:endParaRPr lang="sk-SK"/>
                    </a:p>
                  </a:txBody>
                  <a:tcPr/>
                </a:tc>
                <a:extLst>
                  <a:ext uri="{0D108BD9-81ED-4DB2-BD59-A6C34878D82A}">
                    <a16:rowId xmlns:a16="http://schemas.microsoft.com/office/drawing/2014/main" val="10010"/>
                  </a:ext>
                </a:extLst>
              </a:tr>
            </a:tbl>
          </a:graphicData>
        </a:graphic>
      </p:graphicFrame>
      <p:sp>
        <p:nvSpPr>
          <p:cNvPr id="6" name="Obdĺžnik 5"/>
          <p:cNvSpPr/>
          <p:nvPr/>
        </p:nvSpPr>
        <p:spPr>
          <a:xfrm>
            <a:off x="594360" y="6176964"/>
            <a:ext cx="11597640" cy="369332"/>
          </a:xfrm>
          <a:prstGeom prst="rect">
            <a:avLst/>
          </a:prstGeom>
        </p:spPr>
        <p:txBody>
          <a:bodyPr wrap="square">
            <a:spAutoFit/>
          </a:bodyPr>
          <a:lstStyle/>
          <a:p>
            <a:r>
              <a:rPr lang="sk-SK" dirty="0"/>
              <a:t>http://blogs.esri.com/esri/arcgis/2013/07/24/band-combinations-for-landsat-8/</a:t>
            </a:r>
          </a:p>
        </p:txBody>
      </p:sp>
    </p:spTree>
    <p:extLst>
      <p:ext uri="{BB962C8B-B14F-4D97-AF65-F5344CB8AC3E}">
        <p14:creationId xmlns:p14="http://schemas.microsoft.com/office/powerpoint/2010/main" val="236595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42777" y="184371"/>
            <a:ext cx="4786423" cy="996729"/>
          </a:xfrm>
        </p:spPr>
        <p:txBody>
          <a:bodyPr>
            <a:noAutofit/>
          </a:bodyPr>
          <a:lstStyle/>
          <a:p>
            <a:r>
              <a:rPr lang="sk-SK" sz="3200" dirty="0"/>
              <a:t>Landsat </a:t>
            </a:r>
            <a:r>
              <a:rPr lang="sk-SK" sz="3200" dirty="0" smtClean="0"/>
              <a:t>8</a:t>
            </a:r>
            <a:endParaRPr lang="sk-SK" sz="3200" dirty="0"/>
          </a:p>
        </p:txBody>
      </p:sp>
      <p:sp>
        <p:nvSpPr>
          <p:cNvPr id="5" name="Zástupný symbol obsahu 2"/>
          <p:cNvSpPr>
            <a:spLocks noGrp="1"/>
          </p:cNvSpPr>
          <p:nvPr>
            <p:ph idx="1"/>
          </p:nvPr>
        </p:nvSpPr>
        <p:spPr>
          <a:xfrm>
            <a:off x="5029200" y="494074"/>
            <a:ext cx="7017488" cy="6226040"/>
          </a:xfrm>
        </p:spPr>
        <p:txBody>
          <a:bodyPr>
            <a:noAutofit/>
          </a:bodyPr>
          <a:lstStyle/>
          <a:p>
            <a:r>
              <a:rPr lang="sk-SK" sz="1400" dirty="0" smtClean="0"/>
              <a:t>432: </a:t>
            </a:r>
            <a:r>
              <a:rPr lang="sk-SK" sz="1400" dirty="0"/>
              <a:t>kompozícia v pravých farbách.</a:t>
            </a:r>
          </a:p>
          <a:p>
            <a:r>
              <a:rPr lang="sk-SK" sz="1400" dirty="0" smtClean="0"/>
              <a:t>543: </a:t>
            </a:r>
            <a:r>
              <a:rPr lang="sk-SK" sz="1400" dirty="0"/>
              <a:t>kompozícia v nepravých farbách s použitím blízkeho infračerveného pásma. Vegetácia sa javí v odtieňoch červenej, zastavané plochy v tyrkysovej až modrej, pôdy sa javia od tmavo po svetlohnedú. Ihličnaté stromy sa javia tmavšie červené ako listnaté stromy. Všeobecne sýte červené odtiene indikujú širokolisté rastliny, zdravé rastliny. Svetlejšie odtiene červenej indikujú trávnaté porasty a riedko vegetáciou porastené plochy. Táto kombinácia je často používaná pre monitoring stavu plodín, vlhkosť pôdy</a:t>
            </a:r>
            <a:r>
              <a:rPr lang="en-US" sz="1400" dirty="0"/>
              <a:t>.</a:t>
            </a:r>
            <a:endParaRPr lang="sk-SK" sz="1400" dirty="0"/>
          </a:p>
          <a:p>
            <a:r>
              <a:rPr lang="sk-SK" sz="1400" dirty="0" smtClean="0"/>
              <a:t>753: </a:t>
            </a:r>
            <a:r>
              <a:rPr lang="sk-SK" sz="1400" dirty="0"/>
              <a:t>kompozícia využíva jedno pásmo z viditeľnej časti spektra, jedno z blízkej infračervenej časti a jedno zo strednej infračervenej časti. Zobrazuje scénu v nepravých farbách, avšak spôsobom podobným ich prirodzenému vzhľadu. Zdravá živá vegetácia sa javí vo svetlých odtieňoch zelenej, odkrytá pôda/zemina ružovo, suchá vegetácia a riedko porastené plochy sa javia oranžovo až hnedo, otvorená vodná ploche na modro. Táto kompozícia sa často používa v geologických aplikáciách pre suché/púštne oblasti, keďže rôzny typy pôd/hornín sa javia odlišne. Taktiež sa používa v poľnohospodárstve, lesníctve, v analýze horiacich a spálených oblastí.</a:t>
            </a:r>
          </a:p>
          <a:p>
            <a:r>
              <a:rPr lang="sk-SK" sz="1400" dirty="0" smtClean="0"/>
              <a:t>562: </a:t>
            </a:r>
            <a:r>
              <a:rPr lang="sk-SK" sz="1400" dirty="0"/>
              <a:t>Kompozícia využíva blízke infračervené, stredné infračervené a modré pásmo. Hlboká, nezakalená voda sa javí veľmi tmavo, plytká alebo zakalená voda sa javí v odtieňoch svetlomodrej. Vegetácia je zobrazená v oranžových, hnedých a červených odtieňoch. Zelená a hnedá často reprezentuje odkrytú pôdu .Biela, tyrkysová a šedá reprezentujú </a:t>
            </a:r>
            <a:r>
              <a:rPr lang="sk-SK" sz="1400" dirty="0" err="1"/>
              <a:t>väčšinov</a:t>
            </a:r>
            <a:r>
              <a:rPr lang="sk-SK" sz="1400" dirty="0"/>
              <a:t> zastavané </a:t>
            </a:r>
            <a:r>
              <a:rPr lang="sk-SK" sz="1400" dirty="0" err="1"/>
              <a:t>urbaizované</a:t>
            </a:r>
            <a:r>
              <a:rPr lang="sk-SK" sz="1400" dirty="0"/>
              <a:t> plochy.</a:t>
            </a:r>
          </a:p>
          <a:p>
            <a:r>
              <a:rPr lang="sk-SK" sz="1400" dirty="0" smtClean="0"/>
              <a:t>765: </a:t>
            </a:r>
            <a:r>
              <a:rPr lang="sk-SK" sz="1400" dirty="0"/>
              <a:t>kompozícia používa odrazivosť mimo viditeľnej časti spektra (väčšie vlnové dĺžky), ktorá je menej citlivá na atmosféricky rozptyl. Pobrežná čiara je jasne a ostro odlíšiteľná, veľmi dobre </a:t>
            </a:r>
            <a:r>
              <a:rPr lang="sk-SK" sz="1400" dirty="0" err="1"/>
              <a:t>môžno</a:t>
            </a:r>
            <a:r>
              <a:rPr lang="sk-SK" sz="1400" dirty="0"/>
              <a:t> posudzovať vlhkosť odkrytej pôdy a mineralogické vlastnosti povrchu bez vegetácie. Kompozícia sa preto používa pre geologické aplikácie.</a:t>
            </a:r>
          </a:p>
          <a:p>
            <a:r>
              <a:rPr lang="sk-SK" sz="1400" dirty="0" smtClean="0"/>
              <a:t>654: </a:t>
            </a:r>
            <a:r>
              <a:rPr lang="sk-SK" sz="1400" dirty="0"/>
              <a:t>Okraje vodnej plochy ostro vynikajú. Zvýraznené sú rozdiely medzi rôznymi typmi vegetácie a ich stavu (fenologického, zdravotného) v odtieňoch hnedej, zelenej a oranžovej. Kompozícia je vhodná pre analýzu vlhkosti pôdy a celkovo obsahu vody na povrchu, vrátane vegetácie, čo je vhodné pre sledovanie jej kondície.</a:t>
            </a:r>
          </a:p>
        </p:txBody>
      </p:sp>
      <p:sp>
        <p:nvSpPr>
          <p:cNvPr id="7" name="Obdĺžnik 6"/>
          <p:cNvSpPr/>
          <p:nvPr/>
        </p:nvSpPr>
        <p:spPr>
          <a:xfrm>
            <a:off x="242777" y="5931292"/>
            <a:ext cx="4573772" cy="523220"/>
          </a:xfrm>
          <a:prstGeom prst="rect">
            <a:avLst/>
          </a:prstGeom>
        </p:spPr>
        <p:txBody>
          <a:bodyPr wrap="square">
            <a:spAutoFit/>
          </a:bodyPr>
          <a:lstStyle/>
          <a:p>
            <a:pPr marL="285750" indent="-285750">
              <a:buFont typeface="Arial" panose="020B0604020202020204" pitchFamily="34" charset="0"/>
              <a:buChar char="•"/>
            </a:pPr>
            <a:r>
              <a:rPr lang="sk-SK" sz="1400" dirty="0" err="1"/>
              <a:t>Campbell</a:t>
            </a:r>
            <a:r>
              <a:rPr lang="sk-SK" sz="1400" dirty="0"/>
              <a:t> et al. (2010)</a:t>
            </a:r>
          </a:p>
          <a:p>
            <a:pPr marL="285750" indent="-285750">
              <a:buFont typeface="Arial" panose="020B0604020202020204" pitchFamily="34" charset="0"/>
              <a:buChar char="•"/>
            </a:pPr>
            <a:r>
              <a:rPr lang="sk-SK" sz="1400" dirty="0"/>
              <a:t>http://web.pdx.edu/~emch/ip1/bandcombinations.html</a:t>
            </a:r>
          </a:p>
        </p:txBody>
      </p:sp>
      <p:graphicFrame>
        <p:nvGraphicFramePr>
          <p:cNvPr id="2" name="Tabuľka 1"/>
          <p:cNvGraphicFramePr>
            <a:graphicFrameLocks noGrp="1"/>
          </p:cNvGraphicFramePr>
          <p:nvPr>
            <p:extLst>
              <p:ext uri="{D42A27DB-BD31-4B8C-83A1-F6EECF244321}">
                <p14:modId xmlns:p14="http://schemas.microsoft.com/office/powerpoint/2010/main" val="3612398181"/>
              </p:ext>
            </p:extLst>
          </p:nvPr>
        </p:nvGraphicFramePr>
        <p:xfrm>
          <a:off x="309453" y="1181096"/>
          <a:ext cx="4507095" cy="4543428"/>
        </p:xfrm>
        <a:graphic>
          <a:graphicData uri="http://schemas.openxmlformats.org/drawingml/2006/table">
            <a:tbl>
              <a:tblPr/>
              <a:tblGrid>
                <a:gridCol w="1659957">
                  <a:extLst>
                    <a:ext uri="{9D8B030D-6E8A-4147-A177-3AD203B41FA5}">
                      <a16:colId xmlns:a16="http://schemas.microsoft.com/office/drawing/2014/main" val="4137562983"/>
                    </a:ext>
                  </a:extLst>
                </a:gridCol>
                <a:gridCol w="1502364">
                  <a:extLst>
                    <a:ext uri="{9D8B030D-6E8A-4147-A177-3AD203B41FA5}">
                      <a16:colId xmlns:a16="http://schemas.microsoft.com/office/drawing/2014/main" val="3402120211"/>
                    </a:ext>
                  </a:extLst>
                </a:gridCol>
                <a:gridCol w="1344774">
                  <a:extLst>
                    <a:ext uri="{9D8B030D-6E8A-4147-A177-3AD203B41FA5}">
                      <a16:colId xmlns:a16="http://schemas.microsoft.com/office/drawing/2014/main" val="3486170185"/>
                    </a:ext>
                  </a:extLst>
                </a:gridCol>
              </a:tblGrid>
              <a:tr h="415228">
                <a:tc>
                  <a:txBody>
                    <a:bodyPr/>
                    <a:lstStyle/>
                    <a:p>
                      <a:r>
                        <a:rPr lang="sk-SK" sz="1600" u="sng" dirty="0">
                          <a:effectLst/>
                        </a:rPr>
                        <a:t>Band </a:t>
                      </a:r>
                      <a:r>
                        <a:rPr lang="sk-SK" sz="1600" u="sng" dirty="0" err="1">
                          <a:effectLst/>
                        </a:rPr>
                        <a:t>Name</a:t>
                      </a:r>
                      <a:endParaRPr lang="sk-SK" sz="1600" dirty="0"/>
                    </a:p>
                  </a:txBody>
                  <a:tcPr marL="0" marR="0" marT="0" marB="0">
                    <a:lnL>
                      <a:noFill/>
                    </a:lnL>
                    <a:lnR>
                      <a:noFill/>
                    </a:lnR>
                    <a:lnT>
                      <a:noFill/>
                    </a:lnT>
                    <a:lnB>
                      <a:noFill/>
                    </a:lnB>
                  </a:tcPr>
                </a:tc>
                <a:tc>
                  <a:txBody>
                    <a:bodyPr/>
                    <a:lstStyle/>
                    <a:p>
                      <a:r>
                        <a:rPr lang="sk-SK" sz="1600" u="sng">
                          <a:effectLst/>
                        </a:rPr>
                        <a:t>Bandwidth (µm)</a:t>
                      </a:r>
                      <a:endParaRPr lang="sk-SK" sz="1600"/>
                    </a:p>
                  </a:txBody>
                  <a:tcPr marL="0" marR="0" marT="0" marB="0">
                    <a:lnL>
                      <a:noFill/>
                    </a:lnL>
                    <a:lnR>
                      <a:noFill/>
                    </a:lnR>
                    <a:lnT>
                      <a:noFill/>
                    </a:lnT>
                    <a:lnB>
                      <a:noFill/>
                    </a:lnB>
                  </a:tcPr>
                </a:tc>
                <a:tc>
                  <a:txBody>
                    <a:bodyPr/>
                    <a:lstStyle/>
                    <a:p>
                      <a:r>
                        <a:rPr lang="sk-SK" sz="1600" u="sng">
                          <a:effectLst/>
                        </a:rPr>
                        <a:t>Resolution (m)</a:t>
                      </a:r>
                      <a:endParaRPr lang="sk-SK" sz="1600"/>
                    </a:p>
                  </a:txBody>
                  <a:tcPr marL="0" marR="0" marT="0" marB="0">
                    <a:lnL>
                      <a:noFill/>
                    </a:lnL>
                    <a:lnR>
                      <a:noFill/>
                    </a:lnR>
                    <a:lnT>
                      <a:noFill/>
                    </a:lnT>
                    <a:lnB>
                      <a:noFill/>
                    </a:lnB>
                  </a:tcPr>
                </a:tc>
                <a:extLst>
                  <a:ext uri="{0D108BD9-81ED-4DB2-BD59-A6C34878D82A}">
                    <a16:rowId xmlns:a16="http://schemas.microsoft.com/office/drawing/2014/main" val="3254777722"/>
                  </a:ext>
                </a:extLst>
              </a:tr>
              <a:tr h="415228">
                <a:tc>
                  <a:txBody>
                    <a:bodyPr/>
                    <a:lstStyle/>
                    <a:p>
                      <a:r>
                        <a:rPr lang="sk-SK" sz="1600" dirty="0"/>
                        <a:t>Band 1 </a:t>
                      </a:r>
                      <a:r>
                        <a:rPr lang="sk-SK" sz="1600" dirty="0" err="1"/>
                        <a:t>Coastal</a:t>
                      </a:r>
                      <a:endParaRPr lang="sk-SK" sz="1600" dirty="0"/>
                    </a:p>
                  </a:txBody>
                  <a:tcPr marL="0" marR="0" marT="0" marB="0">
                    <a:lnL>
                      <a:noFill/>
                    </a:lnL>
                    <a:lnR>
                      <a:noFill/>
                    </a:lnR>
                    <a:lnT>
                      <a:noFill/>
                    </a:lnT>
                    <a:lnB>
                      <a:noFill/>
                    </a:lnB>
                  </a:tcPr>
                </a:tc>
                <a:tc>
                  <a:txBody>
                    <a:bodyPr/>
                    <a:lstStyle/>
                    <a:p>
                      <a:pPr algn="ctr"/>
                      <a:r>
                        <a:rPr lang="sk-SK" sz="1600" dirty="0"/>
                        <a:t>0.43 – 0.45</a:t>
                      </a:r>
                    </a:p>
                  </a:txBody>
                  <a:tcPr marL="0" marR="0" marT="0" marB="0">
                    <a:lnL>
                      <a:noFill/>
                    </a:lnL>
                    <a:lnR>
                      <a:noFill/>
                    </a:lnR>
                    <a:lnT>
                      <a:noFill/>
                    </a:lnT>
                    <a:lnB>
                      <a:noFill/>
                    </a:lnB>
                  </a:tcPr>
                </a:tc>
                <a:tc>
                  <a:txBody>
                    <a:bodyPr/>
                    <a:lstStyle/>
                    <a:p>
                      <a:pPr algn="ctr"/>
                      <a:r>
                        <a:rPr lang="sk-SK" sz="1600" dirty="0"/>
                        <a:t>30</a:t>
                      </a:r>
                    </a:p>
                  </a:txBody>
                  <a:tcPr marL="0" marR="0" marT="0" marB="0">
                    <a:lnL>
                      <a:noFill/>
                    </a:lnL>
                    <a:lnR>
                      <a:noFill/>
                    </a:lnR>
                    <a:lnT>
                      <a:noFill/>
                    </a:lnT>
                    <a:lnB>
                      <a:noFill/>
                    </a:lnB>
                  </a:tcPr>
                </a:tc>
                <a:extLst>
                  <a:ext uri="{0D108BD9-81ED-4DB2-BD59-A6C34878D82A}">
                    <a16:rowId xmlns:a16="http://schemas.microsoft.com/office/drawing/2014/main" val="1582253266"/>
                  </a:ext>
                </a:extLst>
              </a:tr>
              <a:tr h="305401">
                <a:tc>
                  <a:txBody>
                    <a:bodyPr/>
                    <a:lstStyle/>
                    <a:p>
                      <a:r>
                        <a:rPr lang="sk-SK" sz="1600" dirty="0"/>
                        <a:t>Band 2 </a:t>
                      </a:r>
                      <a:r>
                        <a:rPr lang="sk-SK" sz="1600" dirty="0" err="1"/>
                        <a:t>Blue</a:t>
                      </a:r>
                      <a:endParaRPr lang="sk-SK" sz="1600" dirty="0"/>
                    </a:p>
                  </a:txBody>
                  <a:tcPr marL="0" marR="0" marT="0" marB="0">
                    <a:lnL>
                      <a:noFill/>
                    </a:lnL>
                    <a:lnR>
                      <a:noFill/>
                    </a:lnR>
                    <a:lnT>
                      <a:noFill/>
                    </a:lnT>
                    <a:lnB>
                      <a:noFill/>
                    </a:lnB>
                  </a:tcPr>
                </a:tc>
                <a:tc>
                  <a:txBody>
                    <a:bodyPr/>
                    <a:lstStyle/>
                    <a:p>
                      <a:pPr algn="ctr"/>
                      <a:r>
                        <a:rPr lang="sk-SK" sz="1600"/>
                        <a:t>0.45 – 0.51</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4263926590"/>
                  </a:ext>
                </a:extLst>
              </a:tr>
              <a:tr h="415228">
                <a:tc>
                  <a:txBody>
                    <a:bodyPr/>
                    <a:lstStyle/>
                    <a:p>
                      <a:r>
                        <a:rPr lang="sk-SK" sz="1600" dirty="0"/>
                        <a:t>Band 3 </a:t>
                      </a:r>
                      <a:r>
                        <a:rPr lang="sk-SK" sz="1600" dirty="0" err="1"/>
                        <a:t>Green</a:t>
                      </a:r>
                      <a:endParaRPr lang="sk-SK" sz="1600" dirty="0"/>
                    </a:p>
                  </a:txBody>
                  <a:tcPr marL="0" marR="0" marT="0" marB="0">
                    <a:lnL>
                      <a:noFill/>
                    </a:lnL>
                    <a:lnR>
                      <a:noFill/>
                    </a:lnR>
                    <a:lnT>
                      <a:noFill/>
                    </a:lnT>
                    <a:lnB>
                      <a:noFill/>
                    </a:lnB>
                  </a:tcPr>
                </a:tc>
                <a:tc>
                  <a:txBody>
                    <a:bodyPr/>
                    <a:lstStyle/>
                    <a:p>
                      <a:pPr algn="ctr"/>
                      <a:r>
                        <a:rPr lang="sk-SK" sz="1600" dirty="0"/>
                        <a:t>0.53 – 0.59</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3767130261"/>
                  </a:ext>
                </a:extLst>
              </a:tr>
              <a:tr h="305401">
                <a:tc>
                  <a:txBody>
                    <a:bodyPr/>
                    <a:lstStyle/>
                    <a:p>
                      <a:r>
                        <a:rPr lang="sk-SK" sz="1600"/>
                        <a:t>Band 4 Red</a:t>
                      </a:r>
                    </a:p>
                  </a:txBody>
                  <a:tcPr marL="0" marR="0" marT="0" marB="0">
                    <a:lnL>
                      <a:noFill/>
                    </a:lnL>
                    <a:lnR>
                      <a:noFill/>
                    </a:lnR>
                    <a:lnT>
                      <a:noFill/>
                    </a:lnT>
                    <a:lnB>
                      <a:noFill/>
                    </a:lnB>
                  </a:tcPr>
                </a:tc>
                <a:tc>
                  <a:txBody>
                    <a:bodyPr/>
                    <a:lstStyle/>
                    <a:p>
                      <a:pPr algn="ctr"/>
                      <a:r>
                        <a:rPr lang="sk-SK" sz="1600" dirty="0"/>
                        <a:t>0.64 – 0.67</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3321968451"/>
                  </a:ext>
                </a:extLst>
              </a:tr>
              <a:tr h="305401">
                <a:tc>
                  <a:txBody>
                    <a:bodyPr/>
                    <a:lstStyle/>
                    <a:p>
                      <a:r>
                        <a:rPr lang="sk-SK" sz="1600"/>
                        <a:t>Band 5 NIR</a:t>
                      </a:r>
                    </a:p>
                  </a:txBody>
                  <a:tcPr marL="0" marR="0" marT="0" marB="0">
                    <a:lnL>
                      <a:noFill/>
                    </a:lnL>
                    <a:lnR>
                      <a:noFill/>
                    </a:lnR>
                    <a:lnT>
                      <a:noFill/>
                    </a:lnT>
                    <a:lnB>
                      <a:noFill/>
                    </a:lnB>
                  </a:tcPr>
                </a:tc>
                <a:tc>
                  <a:txBody>
                    <a:bodyPr/>
                    <a:lstStyle/>
                    <a:p>
                      <a:pPr algn="ctr"/>
                      <a:r>
                        <a:rPr lang="sk-SK" sz="1600" dirty="0"/>
                        <a:t>0.85 – 0.88</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2497065784"/>
                  </a:ext>
                </a:extLst>
              </a:tr>
              <a:tr h="415228">
                <a:tc>
                  <a:txBody>
                    <a:bodyPr/>
                    <a:lstStyle/>
                    <a:p>
                      <a:r>
                        <a:rPr lang="sk-SK" sz="1600"/>
                        <a:t>Band 6 SWIR 1</a:t>
                      </a:r>
                    </a:p>
                  </a:txBody>
                  <a:tcPr marL="0" marR="0" marT="0" marB="0">
                    <a:lnL>
                      <a:noFill/>
                    </a:lnL>
                    <a:lnR>
                      <a:noFill/>
                    </a:lnR>
                    <a:lnT>
                      <a:noFill/>
                    </a:lnT>
                    <a:lnB>
                      <a:noFill/>
                    </a:lnB>
                  </a:tcPr>
                </a:tc>
                <a:tc>
                  <a:txBody>
                    <a:bodyPr/>
                    <a:lstStyle/>
                    <a:p>
                      <a:pPr algn="ctr"/>
                      <a:r>
                        <a:rPr lang="sk-SK" sz="1600" dirty="0"/>
                        <a:t>1.57 – 1.65</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1709894361"/>
                  </a:ext>
                </a:extLst>
              </a:tr>
              <a:tr h="415228">
                <a:tc>
                  <a:txBody>
                    <a:bodyPr/>
                    <a:lstStyle/>
                    <a:p>
                      <a:r>
                        <a:rPr lang="sk-SK" sz="1600"/>
                        <a:t>Band 7 SWIR 2</a:t>
                      </a:r>
                    </a:p>
                  </a:txBody>
                  <a:tcPr marL="0" marR="0" marT="0" marB="0">
                    <a:lnL>
                      <a:noFill/>
                    </a:lnL>
                    <a:lnR>
                      <a:noFill/>
                    </a:lnR>
                    <a:lnT>
                      <a:noFill/>
                    </a:lnT>
                    <a:lnB>
                      <a:noFill/>
                    </a:lnB>
                  </a:tcPr>
                </a:tc>
                <a:tc>
                  <a:txBody>
                    <a:bodyPr/>
                    <a:lstStyle/>
                    <a:p>
                      <a:pPr algn="ctr"/>
                      <a:r>
                        <a:rPr lang="sk-SK" sz="1600" dirty="0"/>
                        <a:t>2.11 – 2.29</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4176277745"/>
                  </a:ext>
                </a:extLst>
              </a:tr>
              <a:tr h="305401">
                <a:tc>
                  <a:txBody>
                    <a:bodyPr/>
                    <a:lstStyle/>
                    <a:p>
                      <a:r>
                        <a:rPr lang="sk-SK" sz="1600"/>
                        <a:t>Band 8 Pan</a:t>
                      </a:r>
                    </a:p>
                  </a:txBody>
                  <a:tcPr marL="0" marR="0" marT="0" marB="0">
                    <a:lnL>
                      <a:noFill/>
                    </a:lnL>
                    <a:lnR>
                      <a:noFill/>
                    </a:lnR>
                    <a:lnT>
                      <a:noFill/>
                    </a:lnT>
                    <a:lnB>
                      <a:noFill/>
                    </a:lnB>
                  </a:tcPr>
                </a:tc>
                <a:tc>
                  <a:txBody>
                    <a:bodyPr/>
                    <a:lstStyle/>
                    <a:p>
                      <a:pPr algn="ctr"/>
                      <a:r>
                        <a:rPr lang="sk-SK" sz="1600" dirty="0"/>
                        <a:t>0.50 – 0.68</a:t>
                      </a:r>
                    </a:p>
                  </a:txBody>
                  <a:tcPr marL="0" marR="0" marT="0" marB="0">
                    <a:lnL>
                      <a:noFill/>
                    </a:lnL>
                    <a:lnR>
                      <a:noFill/>
                    </a:lnR>
                    <a:lnT>
                      <a:noFill/>
                    </a:lnT>
                    <a:lnB>
                      <a:noFill/>
                    </a:lnB>
                  </a:tcPr>
                </a:tc>
                <a:tc>
                  <a:txBody>
                    <a:bodyPr/>
                    <a:lstStyle/>
                    <a:p>
                      <a:pPr algn="ctr"/>
                      <a:r>
                        <a:rPr lang="sk-SK" sz="1600"/>
                        <a:t>15</a:t>
                      </a:r>
                    </a:p>
                  </a:txBody>
                  <a:tcPr marL="0" marR="0" marT="0" marB="0">
                    <a:lnL>
                      <a:noFill/>
                    </a:lnL>
                    <a:lnR>
                      <a:noFill/>
                    </a:lnR>
                    <a:lnT>
                      <a:noFill/>
                    </a:lnT>
                    <a:lnB>
                      <a:noFill/>
                    </a:lnB>
                  </a:tcPr>
                </a:tc>
                <a:extLst>
                  <a:ext uri="{0D108BD9-81ED-4DB2-BD59-A6C34878D82A}">
                    <a16:rowId xmlns:a16="http://schemas.microsoft.com/office/drawing/2014/main" val="3508086032"/>
                  </a:ext>
                </a:extLst>
              </a:tr>
              <a:tr h="415228">
                <a:tc>
                  <a:txBody>
                    <a:bodyPr/>
                    <a:lstStyle/>
                    <a:p>
                      <a:r>
                        <a:rPr lang="sk-SK" sz="1600"/>
                        <a:t>Band 9 Cirrus</a:t>
                      </a:r>
                    </a:p>
                  </a:txBody>
                  <a:tcPr marL="0" marR="0" marT="0" marB="0">
                    <a:lnL>
                      <a:noFill/>
                    </a:lnL>
                    <a:lnR>
                      <a:noFill/>
                    </a:lnR>
                    <a:lnT>
                      <a:noFill/>
                    </a:lnT>
                    <a:lnB>
                      <a:noFill/>
                    </a:lnB>
                  </a:tcPr>
                </a:tc>
                <a:tc>
                  <a:txBody>
                    <a:bodyPr/>
                    <a:lstStyle/>
                    <a:p>
                      <a:pPr algn="ctr"/>
                      <a:r>
                        <a:rPr lang="sk-SK" sz="1600" dirty="0"/>
                        <a:t>1.36 – 1.38</a:t>
                      </a:r>
                    </a:p>
                  </a:txBody>
                  <a:tcPr marL="0" marR="0" marT="0" marB="0">
                    <a:lnL>
                      <a:noFill/>
                    </a:lnL>
                    <a:lnR>
                      <a:noFill/>
                    </a:lnR>
                    <a:lnT>
                      <a:noFill/>
                    </a:lnT>
                    <a:lnB>
                      <a:noFill/>
                    </a:lnB>
                  </a:tcPr>
                </a:tc>
                <a:tc>
                  <a:txBody>
                    <a:bodyPr/>
                    <a:lstStyle/>
                    <a:p>
                      <a:pPr algn="ctr"/>
                      <a:r>
                        <a:rPr lang="sk-SK" sz="1600"/>
                        <a:t>30</a:t>
                      </a:r>
                    </a:p>
                  </a:txBody>
                  <a:tcPr marL="0" marR="0" marT="0" marB="0">
                    <a:lnL>
                      <a:noFill/>
                    </a:lnL>
                    <a:lnR>
                      <a:noFill/>
                    </a:lnR>
                    <a:lnT>
                      <a:noFill/>
                    </a:lnT>
                    <a:lnB>
                      <a:noFill/>
                    </a:lnB>
                  </a:tcPr>
                </a:tc>
                <a:extLst>
                  <a:ext uri="{0D108BD9-81ED-4DB2-BD59-A6C34878D82A}">
                    <a16:rowId xmlns:a16="http://schemas.microsoft.com/office/drawing/2014/main" val="657239064"/>
                  </a:ext>
                </a:extLst>
              </a:tr>
              <a:tr h="415228">
                <a:tc>
                  <a:txBody>
                    <a:bodyPr/>
                    <a:lstStyle/>
                    <a:p>
                      <a:r>
                        <a:rPr lang="sk-SK" sz="1600"/>
                        <a:t>Band 10 TIRS 1</a:t>
                      </a:r>
                    </a:p>
                  </a:txBody>
                  <a:tcPr marL="0" marR="0" marT="0" marB="0">
                    <a:lnL>
                      <a:noFill/>
                    </a:lnL>
                    <a:lnR>
                      <a:noFill/>
                    </a:lnR>
                    <a:lnT>
                      <a:noFill/>
                    </a:lnT>
                    <a:lnB>
                      <a:noFill/>
                    </a:lnB>
                  </a:tcPr>
                </a:tc>
                <a:tc>
                  <a:txBody>
                    <a:bodyPr/>
                    <a:lstStyle/>
                    <a:p>
                      <a:pPr algn="ctr"/>
                      <a:r>
                        <a:rPr lang="sk-SK" sz="1600" dirty="0"/>
                        <a:t>10.6 – 11.19</a:t>
                      </a:r>
                    </a:p>
                  </a:txBody>
                  <a:tcPr marL="0" marR="0" marT="0" marB="0">
                    <a:lnL>
                      <a:noFill/>
                    </a:lnL>
                    <a:lnR>
                      <a:noFill/>
                    </a:lnR>
                    <a:lnT>
                      <a:noFill/>
                    </a:lnT>
                    <a:lnB>
                      <a:noFill/>
                    </a:lnB>
                  </a:tcPr>
                </a:tc>
                <a:tc>
                  <a:txBody>
                    <a:bodyPr/>
                    <a:lstStyle/>
                    <a:p>
                      <a:pPr algn="ctr"/>
                      <a:r>
                        <a:rPr lang="sk-SK" sz="1600" dirty="0"/>
                        <a:t>100</a:t>
                      </a:r>
                    </a:p>
                  </a:txBody>
                  <a:tcPr marL="0" marR="0" marT="0" marB="0">
                    <a:lnL>
                      <a:noFill/>
                    </a:lnL>
                    <a:lnR>
                      <a:noFill/>
                    </a:lnR>
                    <a:lnT>
                      <a:noFill/>
                    </a:lnT>
                    <a:lnB>
                      <a:noFill/>
                    </a:lnB>
                  </a:tcPr>
                </a:tc>
                <a:extLst>
                  <a:ext uri="{0D108BD9-81ED-4DB2-BD59-A6C34878D82A}">
                    <a16:rowId xmlns:a16="http://schemas.microsoft.com/office/drawing/2014/main" val="3021773337"/>
                  </a:ext>
                </a:extLst>
              </a:tr>
              <a:tr h="415228">
                <a:tc>
                  <a:txBody>
                    <a:bodyPr/>
                    <a:lstStyle/>
                    <a:p>
                      <a:r>
                        <a:rPr lang="sk-SK" sz="1600"/>
                        <a:t>Band 11 TIRS 2</a:t>
                      </a:r>
                    </a:p>
                  </a:txBody>
                  <a:tcPr marL="0" marR="0" marT="0" marB="0">
                    <a:lnL>
                      <a:noFill/>
                    </a:lnL>
                    <a:lnR>
                      <a:noFill/>
                    </a:lnR>
                    <a:lnT>
                      <a:noFill/>
                    </a:lnT>
                    <a:lnB>
                      <a:noFill/>
                    </a:lnB>
                  </a:tcPr>
                </a:tc>
                <a:tc>
                  <a:txBody>
                    <a:bodyPr/>
                    <a:lstStyle/>
                    <a:p>
                      <a:pPr algn="ctr"/>
                      <a:r>
                        <a:rPr lang="sk-SK" sz="1600"/>
                        <a:t>11.5 – 12.51</a:t>
                      </a:r>
                    </a:p>
                  </a:txBody>
                  <a:tcPr marL="0" marR="0" marT="0" marB="0">
                    <a:lnL>
                      <a:noFill/>
                    </a:lnL>
                    <a:lnR>
                      <a:noFill/>
                    </a:lnR>
                    <a:lnT>
                      <a:noFill/>
                    </a:lnT>
                    <a:lnB>
                      <a:noFill/>
                    </a:lnB>
                  </a:tcPr>
                </a:tc>
                <a:tc>
                  <a:txBody>
                    <a:bodyPr/>
                    <a:lstStyle/>
                    <a:p>
                      <a:pPr algn="ctr"/>
                      <a:r>
                        <a:rPr lang="sk-SK" sz="1600" dirty="0"/>
                        <a:t>100</a:t>
                      </a:r>
                    </a:p>
                  </a:txBody>
                  <a:tcPr marL="0" marR="0" marT="0" marB="0">
                    <a:lnL>
                      <a:noFill/>
                    </a:lnL>
                    <a:lnR>
                      <a:noFill/>
                    </a:lnR>
                    <a:lnT>
                      <a:noFill/>
                    </a:lnT>
                    <a:lnB>
                      <a:noFill/>
                    </a:lnB>
                  </a:tcPr>
                </a:tc>
                <a:extLst>
                  <a:ext uri="{0D108BD9-81ED-4DB2-BD59-A6C34878D82A}">
                    <a16:rowId xmlns:a16="http://schemas.microsoft.com/office/drawing/2014/main" val="1892836196"/>
                  </a:ext>
                </a:extLst>
              </a:tr>
            </a:tbl>
          </a:graphicData>
        </a:graphic>
      </p:graphicFrame>
    </p:spTree>
    <p:extLst>
      <p:ext uri="{BB962C8B-B14F-4D97-AF65-F5344CB8AC3E}">
        <p14:creationId xmlns:p14="http://schemas.microsoft.com/office/powerpoint/2010/main" val="200437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60F23D23-ADBA-46A0-8D34-671BAF30E8AE}"/>
              </a:ext>
            </a:extLst>
          </p:cNvPr>
          <p:cNvSpPr>
            <a:spLocks/>
          </p:cNvSpPr>
          <p:nvPr/>
        </p:nvSpPr>
        <p:spPr bwMode="auto">
          <a:xfrm>
            <a:off x="-56357" y="-76994"/>
            <a:ext cx="12304713" cy="7011988"/>
          </a:xfrm>
          <a:prstGeom prst="rect">
            <a:avLst/>
          </a:prstGeom>
          <a:noFill/>
          <a:ln>
            <a:noFill/>
          </a:ln>
          <a:effectLst/>
        </p:spPr>
        <p:txBody>
          <a:bodyPr lIns="0" tIns="0" rIns="0" bIns="0" anchor="ctr"/>
          <a:lstStyle/>
          <a:p>
            <a:endParaRPr lang="sk-SK" altLang="sk-SK" sz="1600">
              <a:solidFill>
                <a:srgbClr val="FFFFFF"/>
              </a:solidFill>
            </a:endParaRPr>
          </a:p>
        </p:txBody>
      </p:sp>
      <p:sp>
        <p:nvSpPr>
          <p:cNvPr id="11266" name="Rectangle 2">
            <a:extLst>
              <a:ext uri="{FF2B5EF4-FFF2-40B4-BE49-F238E27FC236}">
                <a16:creationId xmlns:a16="http://schemas.microsoft.com/office/drawing/2014/main" id="{85E90CB8-7DAE-4018-9169-660AFD94AF93}"/>
              </a:ext>
            </a:extLst>
          </p:cNvPr>
          <p:cNvSpPr>
            <a:spLocks noGrp="1" noChangeArrowheads="1"/>
          </p:cNvSpPr>
          <p:nvPr>
            <p:ph type="title"/>
          </p:nvPr>
        </p:nvSpPr>
        <p:spPr>
          <a:xfrm>
            <a:off x="268040" y="2958348"/>
            <a:ext cx="11655918" cy="2324100"/>
          </a:xfrm>
        </p:spPr>
        <p:txBody>
          <a:bodyPr>
            <a:normAutofit/>
          </a:bodyPr>
          <a:lstStyle/>
          <a:p>
            <a:pPr algn="ctr"/>
            <a:r>
              <a:rPr lang="sk-SK" altLang="sk-SK" dirty="0">
                <a:solidFill>
                  <a:srgbClr val="008A3E"/>
                </a:solidFill>
                <a:effectLst>
                  <a:outerShdw blurRad="38100" dist="38100" dir="2700000" algn="tl">
                    <a:srgbClr val="000000">
                      <a:alpha val="43137"/>
                    </a:srgbClr>
                  </a:outerShdw>
                </a:effectLst>
              </a:rPr>
              <a:t>Farebné syntézy</a:t>
            </a:r>
            <a:br>
              <a:rPr lang="sk-SK" altLang="sk-SK" dirty="0">
                <a:solidFill>
                  <a:srgbClr val="008A3E"/>
                </a:solidFill>
                <a:effectLst>
                  <a:outerShdw blurRad="38100" dist="38100" dir="2700000" algn="tl">
                    <a:srgbClr val="000000">
                      <a:alpha val="43137"/>
                    </a:srgbClr>
                  </a:outerShdw>
                </a:effectLst>
              </a:rPr>
            </a:br>
            <a:r>
              <a:rPr lang="sk-SK" altLang="sk-SK" dirty="0">
                <a:solidFill>
                  <a:srgbClr val="008A3E"/>
                </a:solidFill>
                <a:effectLst>
                  <a:outerShdw blurRad="38100" dist="38100" dir="2700000" algn="tl">
                    <a:srgbClr val="000000">
                      <a:alpha val="43137"/>
                    </a:srgbClr>
                  </a:outerShdw>
                </a:effectLst>
              </a:rPr>
              <a:t>- tvorba a interpretácia</a:t>
            </a:r>
            <a:r>
              <a:rPr lang="sk-SK" altLang="sk-SK" dirty="0">
                <a:solidFill>
                  <a:srgbClr val="008A3E"/>
                </a:solidFill>
                <a:effectLst>
                  <a:outerShdw blurRad="38100" dist="38100" dir="2700000" algn="tl">
                    <a:srgbClr val="000000">
                      <a:alpha val="43137"/>
                    </a:srgbClr>
                  </a:outerShdw>
                </a:effectLst>
                <a:latin typeface="Calibri Light (Nadpisy)"/>
              </a:rPr>
              <a:t/>
            </a:r>
            <a:br>
              <a:rPr lang="sk-SK" altLang="sk-SK" dirty="0">
                <a:solidFill>
                  <a:srgbClr val="008A3E"/>
                </a:solidFill>
                <a:effectLst>
                  <a:outerShdw blurRad="38100" dist="38100" dir="2700000" algn="tl">
                    <a:srgbClr val="000000">
                      <a:alpha val="43137"/>
                    </a:srgbClr>
                  </a:outerShdw>
                </a:effectLst>
                <a:latin typeface="Calibri Light (Nadpisy)"/>
              </a:rPr>
            </a:br>
            <a:endParaRPr lang="sk-SK" altLang="sk-SK" dirty="0">
              <a:solidFill>
                <a:srgbClr val="008A3E"/>
              </a:solidFill>
              <a:effectLst>
                <a:outerShdw blurRad="38100" dist="38100" dir="2700000" algn="tl">
                  <a:srgbClr val="000000">
                    <a:alpha val="43137"/>
                  </a:srgbClr>
                </a:outerShdw>
              </a:effectLst>
              <a:latin typeface="Calibri Light (Nadpisy)"/>
            </a:endParaRPr>
          </a:p>
        </p:txBody>
      </p:sp>
      <p:sp>
        <p:nvSpPr>
          <p:cNvPr id="11268" name="Line 4">
            <a:extLst>
              <a:ext uri="{FF2B5EF4-FFF2-40B4-BE49-F238E27FC236}">
                <a16:creationId xmlns:a16="http://schemas.microsoft.com/office/drawing/2014/main" id="{8299D509-EB2B-46D6-AEDA-495F25DB80D5}"/>
              </a:ext>
            </a:extLst>
          </p:cNvPr>
          <p:cNvSpPr>
            <a:spLocks noChangeShapeType="1"/>
          </p:cNvSpPr>
          <p:nvPr/>
        </p:nvSpPr>
        <p:spPr bwMode="auto">
          <a:xfrm>
            <a:off x="4720257" y="571887"/>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
        <p:nvSpPr>
          <p:cNvPr id="11" name="Line 4">
            <a:extLst>
              <a:ext uri="{FF2B5EF4-FFF2-40B4-BE49-F238E27FC236}">
                <a16:creationId xmlns:a16="http://schemas.microsoft.com/office/drawing/2014/main" id="{30CDB5F2-1438-4F53-96DB-C8DB9ED96CBE}"/>
              </a:ext>
            </a:extLst>
          </p:cNvPr>
          <p:cNvSpPr>
            <a:spLocks noChangeShapeType="1"/>
          </p:cNvSpPr>
          <p:nvPr/>
        </p:nvSpPr>
        <p:spPr bwMode="auto">
          <a:xfrm>
            <a:off x="4720257" y="1867560"/>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
        <p:nvSpPr>
          <p:cNvPr id="7" name="Rectangle 5">
            <a:extLst>
              <a:ext uri="{FF2B5EF4-FFF2-40B4-BE49-F238E27FC236}">
                <a16:creationId xmlns:a16="http://schemas.microsoft.com/office/drawing/2014/main" id="{C8EAE709-40CE-4B33-A1D1-3F4E5362DAA3}"/>
              </a:ext>
            </a:extLst>
          </p:cNvPr>
          <p:cNvSpPr>
            <a:spLocks/>
          </p:cNvSpPr>
          <p:nvPr/>
        </p:nvSpPr>
        <p:spPr bwMode="auto">
          <a:xfrm>
            <a:off x="5718166" y="662102"/>
            <a:ext cx="397545" cy="1205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5400" tIns="25400" rIns="25400" bIns="25400" anchor="ctr">
            <a:spAutoFit/>
          </a:bodyPr>
          <a:lstStyle/>
          <a:p>
            <a:pPr algn="l"/>
            <a:r>
              <a:rPr lang="sk-SK" altLang="sk-SK" sz="7500" dirty="0">
                <a:solidFill>
                  <a:schemeClr val="bg1">
                    <a:lumMod val="75000"/>
                  </a:schemeClr>
                </a:solidFill>
                <a:latin typeface="Baskerville" charset="0"/>
                <a:ea typeface="Baskerville" charset="0"/>
                <a:cs typeface="Baskerville" charset="0"/>
                <a:sym typeface="Baskerville" charset="0"/>
              </a:rPr>
              <a:t>I</a:t>
            </a:r>
            <a:endParaRPr lang="sk-SK" altLang="sk-SK" sz="900" dirty="0">
              <a:solidFill>
                <a:schemeClr val="bg1">
                  <a:lumMod val="75000"/>
                </a:schemeClr>
              </a:solidFill>
              <a:latin typeface="Baskerville" charset="0"/>
              <a:ea typeface="Baskerville" charset="0"/>
              <a:cs typeface="Baskerville" charset="0"/>
              <a:sym typeface="Baskerville" charset="0"/>
            </a:endParaRPr>
          </a:p>
        </p:txBody>
      </p:sp>
      <p:pic>
        <p:nvPicPr>
          <p:cNvPr id="8" name="Obrázok 7">
            <a:extLst>
              <a:ext uri="{FF2B5EF4-FFF2-40B4-BE49-F238E27FC236}">
                <a16:creationId xmlns:a16="http://schemas.microsoft.com/office/drawing/2014/main" id="{E2C5BD51-B7AD-4B51-B5B8-5E0CAD3D5A4E}"/>
              </a:ext>
            </a:extLst>
          </p:cNvPr>
          <p:cNvPicPr>
            <a:picLocks noChangeAspect="1"/>
          </p:cNvPicPr>
          <p:nvPr/>
        </p:nvPicPr>
        <p:blipFill rotWithShape="1">
          <a:blip r:embed="rId2"/>
          <a:srcRect l="28965" t="31264" r="28409" b="34478"/>
          <a:stretch/>
        </p:blipFill>
        <p:spPr>
          <a:xfrm>
            <a:off x="9382932" y="250515"/>
            <a:ext cx="2633939" cy="1190162"/>
          </a:xfrm>
          <a:prstGeom prst="rect">
            <a:avLst/>
          </a:prstGeom>
        </p:spPr>
      </p:pic>
    </p:spTree>
    <p:extLst>
      <p:ext uri="{BB962C8B-B14F-4D97-AF65-F5344CB8AC3E}">
        <p14:creationId xmlns:p14="http://schemas.microsoft.com/office/powerpoint/2010/main" val="314419504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F1523E78-A439-4DF7-94FB-7E2F5D7AB31F}"/>
              </a:ext>
            </a:extLst>
          </p:cNvPr>
          <p:cNvSpPr/>
          <p:nvPr/>
        </p:nvSpPr>
        <p:spPr>
          <a:xfrm>
            <a:off x="517264" y="446894"/>
            <a:ext cx="9669474" cy="3398623"/>
          </a:xfrm>
          <a:prstGeom prst="rect">
            <a:avLst/>
          </a:prstGeom>
        </p:spPr>
        <p:txBody>
          <a:bodyPr wrap="square">
            <a:spAutoFit/>
          </a:bodyPr>
          <a:lstStyle/>
          <a:p>
            <a:pPr algn="just">
              <a:lnSpc>
                <a:spcPct val="115000"/>
              </a:lnSpc>
            </a:pPr>
            <a:r>
              <a:rPr lang="sk-SK" sz="2400" b="1" dirty="0"/>
              <a:t>Pr. Vytvorenie kombinácie v prirodzených farbách (</a:t>
            </a:r>
            <a:r>
              <a:rPr lang="sk-SK" sz="2400" b="1" dirty="0">
                <a:solidFill>
                  <a:srgbClr val="FF0000"/>
                </a:solidFill>
              </a:rPr>
              <a:t>4</a:t>
            </a:r>
            <a:r>
              <a:rPr lang="sk-SK" sz="2400" b="1" dirty="0">
                <a:solidFill>
                  <a:srgbClr val="0CB255"/>
                </a:solidFill>
              </a:rPr>
              <a:t>3</a:t>
            </a:r>
            <a:r>
              <a:rPr lang="sk-SK" sz="2400" b="1" dirty="0">
                <a:solidFill>
                  <a:srgbClr val="0000FF"/>
                </a:solidFill>
              </a:rPr>
              <a:t>2</a:t>
            </a:r>
            <a:r>
              <a:rPr lang="sk-SK" sz="2400" b="1" dirty="0"/>
              <a:t>) pre Landsat 8</a:t>
            </a:r>
          </a:p>
          <a:p>
            <a:pPr algn="just">
              <a:lnSpc>
                <a:spcPct val="115000"/>
              </a:lnSpc>
            </a:pPr>
            <a:endParaRPr lang="sk-SK" sz="2400" b="1" dirty="0"/>
          </a:p>
          <a:p>
            <a:pPr marL="457200" indent="-457200" algn="just">
              <a:lnSpc>
                <a:spcPct val="115000"/>
              </a:lnSpc>
              <a:buAutoNum type="arabicPeriod"/>
            </a:pPr>
            <a:r>
              <a:rPr lang="sk-SK" sz="2000" dirty="0"/>
              <a:t>Pridanie pásem </a:t>
            </a:r>
          </a:p>
          <a:p>
            <a:pPr algn="just">
              <a:lnSpc>
                <a:spcPct val="115000"/>
              </a:lnSpc>
            </a:pPr>
            <a:r>
              <a:rPr lang="sk-SK" sz="2000" dirty="0"/>
              <a:t>        2 (</a:t>
            </a:r>
            <a:r>
              <a:rPr lang="sk-SK" sz="2000" dirty="0" err="1"/>
              <a:t>blue</a:t>
            </a:r>
            <a:r>
              <a:rPr lang="sk-SK" sz="2000" dirty="0"/>
              <a:t>), 3 (</a:t>
            </a:r>
            <a:r>
              <a:rPr lang="sk-SK" sz="2000" dirty="0" err="1"/>
              <a:t>green</a:t>
            </a:r>
            <a:r>
              <a:rPr lang="sk-SK" sz="2000" dirty="0"/>
              <a:t>), 4 (</a:t>
            </a:r>
            <a:r>
              <a:rPr lang="sk-SK" sz="2000" dirty="0" err="1"/>
              <a:t>red</a:t>
            </a:r>
            <a:r>
              <a:rPr lang="sk-SK" sz="2000" dirty="0"/>
              <a:t>) do QGIS</a:t>
            </a:r>
          </a:p>
          <a:p>
            <a:pPr algn="just">
              <a:lnSpc>
                <a:spcPct val="115000"/>
              </a:lnSpc>
            </a:pPr>
            <a:endParaRPr lang="sk-SK" sz="2000" dirty="0"/>
          </a:p>
          <a:p>
            <a:pPr marL="457200" indent="-457200" algn="just">
              <a:lnSpc>
                <a:spcPct val="115000"/>
              </a:lnSpc>
              <a:buAutoNum type="arabicPeriod" startAt="2"/>
            </a:pPr>
            <a:r>
              <a:rPr lang="sk-SK" sz="2000" dirty="0"/>
              <a:t>Vytvorenie virtuálneho rastra</a:t>
            </a:r>
          </a:p>
          <a:p>
            <a:pPr algn="just">
              <a:lnSpc>
                <a:spcPct val="115000"/>
              </a:lnSpc>
            </a:pPr>
            <a:endParaRPr lang="sk-SK" sz="2000" dirty="0"/>
          </a:p>
          <a:p>
            <a:pPr marL="457200" indent="-457200" algn="just">
              <a:lnSpc>
                <a:spcPct val="115000"/>
              </a:lnSpc>
              <a:buAutoNum type="arabicPeriod" startAt="2"/>
            </a:pPr>
            <a:r>
              <a:rPr lang="sk-SK" sz="2000" dirty="0"/>
              <a:t>Správne premietnutie pásem </a:t>
            </a:r>
          </a:p>
          <a:p>
            <a:pPr algn="just">
              <a:lnSpc>
                <a:spcPct val="115000"/>
              </a:lnSpc>
            </a:pPr>
            <a:r>
              <a:rPr lang="sk-SK" sz="2000" dirty="0"/>
              <a:t>        cez kanály RGB</a:t>
            </a:r>
          </a:p>
        </p:txBody>
      </p:sp>
      <p:pic>
        <p:nvPicPr>
          <p:cNvPr id="5124" name="Picture 4" descr="Grayscale - Wikiwand">
            <a:extLst>
              <a:ext uri="{FF2B5EF4-FFF2-40B4-BE49-F238E27FC236}">
                <a16:creationId xmlns:a16="http://schemas.microsoft.com/office/drawing/2014/main" id="{9C340BC5-D38F-4223-9E52-CD969476AF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15938" y="2365661"/>
            <a:ext cx="6143083" cy="404544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a:extLst>
              <a:ext uri="{FF2B5EF4-FFF2-40B4-BE49-F238E27FC236}">
                <a16:creationId xmlns:a16="http://schemas.microsoft.com/office/drawing/2014/main" id="{760EE189-2D20-4524-BDAA-9B4A27A0390F}"/>
              </a:ext>
            </a:extLst>
          </p:cNvPr>
          <p:cNvPicPr>
            <a:picLocks noChangeAspect="1"/>
          </p:cNvPicPr>
          <p:nvPr/>
        </p:nvPicPr>
        <p:blipFill rotWithShape="1">
          <a:blip r:embed="rId3"/>
          <a:srcRect l="32351" t="33634" r="53784" b="12854"/>
          <a:stretch/>
        </p:blipFill>
        <p:spPr>
          <a:xfrm>
            <a:off x="9759021" y="1588896"/>
            <a:ext cx="2254788" cy="4822210"/>
          </a:xfrm>
          <a:prstGeom prst="rect">
            <a:avLst/>
          </a:prstGeom>
        </p:spPr>
      </p:pic>
    </p:spTree>
    <p:extLst>
      <p:ext uri="{BB962C8B-B14F-4D97-AF65-F5344CB8AC3E}">
        <p14:creationId xmlns:p14="http://schemas.microsoft.com/office/powerpoint/2010/main" val="3430717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F1523E78-A439-4DF7-94FB-7E2F5D7AB31F}"/>
              </a:ext>
            </a:extLst>
          </p:cNvPr>
          <p:cNvSpPr/>
          <p:nvPr/>
        </p:nvSpPr>
        <p:spPr>
          <a:xfrm>
            <a:off x="517263" y="446894"/>
            <a:ext cx="11215191" cy="4531240"/>
          </a:xfrm>
          <a:prstGeom prst="rect">
            <a:avLst/>
          </a:prstGeom>
        </p:spPr>
        <p:txBody>
          <a:bodyPr wrap="square">
            <a:spAutoFit/>
          </a:bodyPr>
          <a:lstStyle/>
          <a:p>
            <a:pPr algn="just">
              <a:lnSpc>
                <a:spcPct val="115000"/>
              </a:lnSpc>
            </a:pPr>
            <a:r>
              <a:rPr lang="sk-SK" sz="2400" b="1" dirty="0"/>
              <a:t>Pr. Vytvorenie kombinácie v neprirodzených farbách (napr. </a:t>
            </a:r>
            <a:r>
              <a:rPr lang="sk-SK" sz="2400" b="1" dirty="0">
                <a:solidFill>
                  <a:srgbClr val="FF1E1E"/>
                </a:solidFill>
              </a:rPr>
              <a:t>5</a:t>
            </a:r>
            <a:r>
              <a:rPr lang="sk-SK" sz="2400" b="1" dirty="0">
                <a:solidFill>
                  <a:srgbClr val="0CB255"/>
                </a:solidFill>
              </a:rPr>
              <a:t>4</a:t>
            </a:r>
            <a:r>
              <a:rPr lang="sk-SK" sz="2400" b="1" dirty="0">
                <a:solidFill>
                  <a:srgbClr val="0000FF"/>
                </a:solidFill>
              </a:rPr>
              <a:t>3</a:t>
            </a:r>
            <a:r>
              <a:rPr lang="sk-SK" sz="2400" b="1" dirty="0"/>
              <a:t>) pre Landsat 8</a:t>
            </a:r>
          </a:p>
          <a:p>
            <a:pPr algn="just">
              <a:lnSpc>
                <a:spcPct val="115000"/>
              </a:lnSpc>
            </a:pPr>
            <a:endParaRPr lang="sk-SK" sz="2400" b="1" dirty="0"/>
          </a:p>
          <a:p>
            <a:pPr algn="just">
              <a:lnSpc>
                <a:spcPct val="115000"/>
              </a:lnSpc>
            </a:pPr>
            <a:endParaRPr lang="sk-SK" sz="2400" b="1" dirty="0"/>
          </a:p>
          <a:p>
            <a:pPr marL="457200" indent="-457200" algn="just">
              <a:lnSpc>
                <a:spcPct val="115000"/>
              </a:lnSpc>
              <a:buFontTx/>
              <a:buAutoNum type="arabicPeriod"/>
            </a:pPr>
            <a:r>
              <a:rPr lang="sk-SK" sz="2000" dirty="0"/>
              <a:t>Pridanie pásem do QGIS:</a:t>
            </a:r>
          </a:p>
          <a:p>
            <a:pPr algn="just">
              <a:lnSpc>
                <a:spcPct val="115000"/>
              </a:lnSpc>
            </a:pPr>
            <a:r>
              <a:rPr lang="sk-SK" sz="2000" dirty="0"/>
              <a:t>        3 (</a:t>
            </a:r>
            <a:r>
              <a:rPr lang="sk-SK" sz="2000" dirty="0" err="1"/>
              <a:t>green</a:t>
            </a:r>
            <a:r>
              <a:rPr lang="sk-SK" sz="2000" dirty="0"/>
              <a:t>), </a:t>
            </a:r>
          </a:p>
          <a:p>
            <a:pPr algn="just">
              <a:lnSpc>
                <a:spcPct val="115000"/>
              </a:lnSpc>
            </a:pPr>
            <a:r>
              <a:rPr lang="sk-SK" sz="2000" dirty="0"/>
              <a:t>        4 (</a:t>
            </a:r>
            <a:r>
              <a:rPr lang="sk-SK" sz="2000" dirty="0" err="1"/>
              <a:t>red</a:t>
            </a:r>
            <a:r>
              <a:rPr lang="sk-SK" sz="2000" dirty="0"/>
              <a:t>), </a:t>
            </a:r>
          </a:p>
          <a:p>
            <a:pPr algn="just">
              <a:lnSpc>
                <a:spcPct val="115000"/>
              </a:lnSpc>
            </a:pPr>
            <a:r>
              <a:rPr lang="sk-SK" sz="2000" dirty="0"/>
              <a:t>        5 (</a:t>
            </a:r>
            <a:r>
              <a:rPr lang="sk-SK" sz="2000" dirty="0" err="1"/>
              <a:t>infrared</a:t>
            </a:r>
            <a:r>
              <a:rPr lang="sk-SK" sz="2000" dirty="0"/>
              <a:t>)</a:t>
            </a:r>
          </a:p>
          <a:p>
            <a:pPr algn="just">
              <a:lnSpc>
                <a:spcPct val="115000"/>
              </a:lnSpc>
            </a:pPr>
            <a:endParaRPr lang="sk-SK" sz="2000" dirty="0"/>
          </a:p>
          <a:p>
            <a:pPr marL="457200" indent="-457200" algn="just">
              <a:lnSpc>
                <a:spcPct val="115000"/>
              </a:lnSpc>
              <a:buAutoNum type="arabicPeriod" startAt="2"/>
            </a:pPr>
            <a:r>
              <a:rPr lang="sk-SK" sz="2000" dirty="0"/>
              <a:t>Vytvorenie virtuálneho rastra</a:t>
            </a:r>
          </a:p>
          <a:p>
            <a:pPr marL="457200" indent="-457200" algn="just">
              <a:lnSpc>
                <a:spcPct val="115000"/>
              </a:lnSpc>
              <a:buAutoNum type="arabicPeriod" startAt="2"/>
            </a:pPr>
            <a:endParaRPr lang="sk-SK" sz="2000" dirty="0"/>
          </a:p>
          <a:p>
            <a:pPr marL="457200" indent="-457200" algn="just">
              <a:lnSpc>
                <a:spcPct val="115000"/>
              </a:lnSpc>
              <a:buAutoNum type="arabicPeriod" startAt="2"/>
            </a:pPr>
            <a:r>
              <a:rPr lang="sk-SK" sz="2000" dirty="0"/>
              <a:t>Správne premietnutie pásem </a:t>
            </a:r>
          </a:p>
          <a:p>
            <a:pPr algn="just">
              <a:lnSpc>
                <a:spcPct val="115000"/>
              </a:lnSpc>
            </a:pPr>
            <a:r>
              <a:rPr lang="sk-SK" sz="2000" dirty="0"/>
              <a:t>        cez kanály RGB</a:t>
            </a:r>
          </a:p>
        </p:txBody>
      </p:sp>
      <p:grpSp>
        <p:nvGrpSpPr>
          <p:cNvPr id="4" name="Skupina 3">
            <a:extLst>
              <a:ext uri="{FF2B5EF4-FFF2-40B4-BE49-F238E27FC236}">
                <a16:creationId xmlns:a16="http://schemas.microsoft.com/office/drawing/2014/main" id="{A633BDAB-A723-4B82-BDCB-21FEC24D3CC4}"/>
              </a:ext>
            </a:extLst>
          </p:cNvPr>
          <p:cNvGrpSpPr/>
          <p:nvPr/>
        </p:nvGrpSpPr>
        <p:grpSpPr>
          <a:xfrm>
            <a:off x="6660896" y="1983545"/>
            <a:ext cx="5309263" cy="3277772"/>
            <a:chOff x="3726324" y="1740797"/>
            <a:chExt cx="8188279" cy="4822210"/>
          </a:xfrm>
        </p:grpSpPr>
        <p:grpSp>
          <p:nvGrpSpPr>
            <p:cNvPr id="6" name="Skupina 5">
              <a:extLst>
                <a:ext uri="{FF2B5EF4-FFF2-40B4-BE49-F238E27FC236}">
                  <a16:creationId xmlns:a16="http://schemas.microsoft.com/office/drawing/2014/main" id="{F5AEF5D7-5906-4B49-990E-9074C1AD4409}"/>
                </a:ext>
              </a:extLst>
            </p:cNvPr>
            <p:cNvGrpSpPr/>
            <p:nvPr/>
          </p:nvGrpSpPr>
          <p:grpSpPr>
            <a:xfrm>
              <a:off x="3726324" y="1740797"/>
              <a:ext cx="8188279" cy="4822210"/>
              <a:chOff x="1602102" y="1642323"/>
              <a:chExt cx="8188279" cy="4822210"/>
            </a:xfrm>
          </p:grpSpPr>
          <p:pic>
            <p:nvPicPr>
              <p:cNvPr id="10" name="Picture 2" descr="EOEdu - Petit guide de la télédétection - Les images">
                <a:extLst>
                  <a:ext uri="{FF2B5EF4-FFF2-40B4-BE49-F238E27FC236}">
                    <a16:creationId xmlns:a16="http://schemas.microsoft.com/office/drawing/2014/main" id="{8F7F1391-0C14-41C8-970C-79A957B96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961" y="1642323"/>
                <a:ext cx="8148420" cy="48222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OEdu - Petit guide de la télédétection - Les images">
                <a:extLst>
                  <a:ext uri="{FF2B5EF4-FFF2-40B4-BE49-F238E27FC236}">
                    <a16:creationId xmlns:a16="http://schemas.microsoft.com/office/drawing/2014/main" id="{EB184E7C-3759-4EB0-AE54-F0D8105E66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969" r="49511" b="7108"/>
              <a:stretch/>
            </p:blipFill>
            <p:spPr bwMode="auto">
              <a:xfrm>
                <a:off x="1641961" y="1730324"/>
                <a:ext cx="4114069" cy="1491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OEdu - Petit guide de la télédétection - Les images">
                <a:extLst>
                  <a:ext uri="{FF2B5EF4-FFF2-40B4-BE49-F238E27FC236}">
                    <a16:creationId xmlns:a16="http://schemas.microsoft.com/office/drawing/2014/main" id="{06FD04F9-29EE-4B4D-8CA2-6EE03055F9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 t="1494" r="50000" b="67583"/>
              <a:stretch/>
            </p:blipFill>
            <p:spPr bwMode="auto">
              <a:xfrm>
                <a:off x="1602102" y="4639994"/>
                <a:ext cx="4114069" cy="1491178"/>
              </a:xfrm>
              <a:prstGeom prst="rect">
                <a:avLst/>
              </a:prstGeom>
              <a:noFill/>
              <a:extLst>
                <a:ext uri="{909E8E84-426E-40DD-AFC4-6F175D3DCCD1}">
                  <a14:hiddenFill xmlns:a14="http://schemas.microsoft.com/office/drawing/2010/main">
                    <a:solidFill>
                      <a:srgbClr val="FFFFFF"/>
                    </a:solidFill>
                  </a14:hiddenFill>
                </a:ext>
              </a:extLst>
            </p:spPr>
          </p:pic>
          <p:sp>
            <p:nvSpPr>
              <p:cNvPr id="13" name="Obdĺžnik 12">
                <a:extLst>
                  <a:ext uri="{FF2B5EF4-FFF2-40B4-BE49-F238E27FC236}">
                    <a16:creationId xmlns:a16="http://schemas.microsoft.com/office/drawing/2014/main" id="{32C81488-BB3D-471D-B101-B49AB88C20A6}"/>
                  </a:ext>
                </a:extLst>
              </p:cNvPr>
              <p:cNvSpPr/>
              <p:nvPr/>
            </p:nvSpPr>
            <p:spPr>
              <a:xfrm>
                <a:off x="4037428" y="3151164"/>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bdĺžnik 13">
                <a:extLst>
                  <a:ext uri="{FF2B5EF4-FFF2-40B4-BE49-F238E27FC236}">
                    <a16:creationId xmlns:a16="http://schemas.microsoft.com/office/drawing/2014/main" id="{0E13C2AB-E7AC-4C21-B904-07161F684403}"/>
                  </a:ext>
                </a:extLst>
              </p:cNvPr>
              <p:cNvSpPr/>
              <p:nvPr/>
            </p:nvSpPr>
            <p:spPr>
              <a:xfrm>
                <a:off x="3326633" y="2289853"/>
                <a:ext cx="357790" cy="461665"/>
              </a:xfrm>
              <a:prstGeom prst="rect">
                <a:avLst/>
              </a:prstGeom>
            </p:spPr>
            <p:txBody>
              <a:bodyPr wrap="none">
                <a:spAutoFit/>
              </a:bodyPr>
              <a:lstStyle/>
              <a:p>
                <a:r>
                  <a:rPr lang="sk-SK" sz="2400" b="1" dirty="0"/>
                  <a:t>R</a:t>
                </a:r>
              </a:p>
            </p:txBody>
          </p:sp>
          <p:sp>
            <p:nvSpPr>
              <p:cNvPr id="15" name="Obdĺžnik 14">
                <a:extLst>
                  <a:ext uri="{FF2B5EF4-FFF2-40B4-BE49-F238E27FC236}">
                    <a16:creationId xmlns:a16="http://schemas.microsoft.com/office/drawing/2014/main" id="{704D76E4-384F-4F61-9472-9A9958A611FB}"/>
                  </a:ext>
                </a:extLst>
              </p:cNvPr>
              <p:cNvSpPr/>
              <p:nvPr/>
            </p:nvSpPr>
            <p:spPr>
              <a:xfrm>
                <a:off x="3278904" y="3662896"/>
                <a:ext cx="380233" cy="461665"/>
              </a:xfrm>
              <a:prstGeom prst="rect">
                <a:avLst/>
              </a:prstGeom>
            </p:spPr>
            <p:txBody>
              <a:bodyPr wrap="none">
                <a:spAutoFit/>
              </a:bodyPr>
              <a:lstStyle/>
              <a:p>
                <a:r>
                  <a:rPr lang="sk-SK" sz="2400" b="1" dirty="0"/>
                  <a:t>G</a:t>
                </a:r>
              </a:p>
            </p:txBody>
          </p:sp>
          <p:sp>
            <p:nvSpPr>
              <p:cNvPr id="16" name="Obdĺžnik 15">
                <a:extLst>
                  <a:ext uri="{FF2B5EF4-FFF2-40B4-BE49-F238E27FC236}">
                    <a16:creationId xmlns:a16="http://schemas.microsoft.com/office/drawing/2014/main" id="{F34DF582-E123-4E3B-B3C6-218EB13D241C}"/>
                  </a:ext>
                </a:extLst>
              </p:cNvPr>
              <p:cNvSpPr/>
              <p:nvPr/>
            </p:nvSpPr>
            <p:spPr>
              <a:xfrm>
                <a:off x="3290126" y="5111069"/>
                <a:ext cx="357790" cy="461665"/>
              </a:xfrm>
              <a:prstGeom prst="rect">
                <a:avLst/>
              </a:prstGeom>
            </p:spPr>
            <p:txBody>
              <a:bodyPr wrap="none">
                <a:spAutoFit/>
              </a:bodyPr>
              <a:lstStyle/>
              <a:p>
                <a:r>
                  <a:rPr lang="sk-SK" sz="2400" b="1" dirty="0"/>
                  <a:t>B</a:t>
                </a:r>
              </a:p>
            </p:txBody>
          </p:sp>
        </p:grpSp>
        <p:sp>
          <p:nvSpPr>
            <p:cNvPr id="7" name="Obdĺžnik 6">
              <a:extLst>
                <a:ext uri="{FF2B5EF4-FFF2-40B4-BE49-F238E27FC236}">
                  <a16:creationId xmlns:a16="http://schemas.microsoft.com/office/drawing/2014/main" id="{E85255AF-D071-4101-87CC-084E06524E38}"/>
                </a:ext>
              </a:extLst>
            </p:cNvPr>
            <p:cNvSpPr/>
            <p:nvPr/>
          </p:nvSpPr>
          <p:spPr>
            <a:xfrm>
              <a:off x="4975663" y="178659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a:extLst>
                <a:ext uri="{FF2B5EF4-FFF2-40B4-BE49-F238E27FC236}">
                  <a16:creationId xmlns:a16="http://schemas.microsoft.com/office/drawing/2014/main" id="{20277C07-F474-4BCC-BDC1-F05263BEA29D}"/>
                </a:ext>
              </a:extLst>
            </p:cNvPr>
            <p:cNvSpPr/>
            <p:nvPr/>
          </p:nvSpPr>
          <p:spPr>
            <a:xfrm>
              <a:off x="5040309" y="327542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a:extLst>
                <a:ext uri="{FF2B5EF4-FFF2-40B4-BE49-F238E27FC236}">
                  <a16:creationId xmlns:a16="http://schemas.microsoft.com/office/drawing/2014/main" id="{F8D309D3-1910-40F4-86D5-85C350DAB793}"/>
                </a:ext>
              </a:extLst>
            </p:cNvPr>
            <p:cNvSpPr/>
            <p:nvPr/>
          </p:nvSpPr>
          <p:spPr>
            <a:xfrm>
              <a:off x="5256628" y="4738468"/>
              <a:ext cx="1678743" cy="1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pic>
        <p:nvPicPr>
          <p:cNvPr id="17" name="Obrázok 16">
            <a:extLst>
              <a:ext uri="{FF2B5EF4-FFF2-40B4-BE49-F238E27FC236}">
                <a16:creationId xmlns:a16="http://schemas.microsoft.com/office/drawing/2014/main" id="{3D7835B9-4246-414B-8FE8-E1788D951D98}"/>
              </a:ext>
            </a:extLst>
          </p:cNvPr>
          <p:cNvPicPr>
            <a:picLocks noChangeAspect="1"/>
          </p:cNvPicPr>
          <p:nvPr/>
        </p:nvPicPr>
        <p:blipFill rotWithShape="1">
          <a:blip r:embed="rId3"/>
          <a:srcRect l="32351" t="33634" r="53784" b="12854"/>
          <a:stretch/>
        </p:blipFill>
        <p:spPr>
          <a:xfrm>
            <a:off x="4699140" y="1638401"/>
            <a:ext cx="1825574" cy="3904269"/>
          </a:xfrm>
          <a:prstGeom prst="rect">
            <a:avLst/>
          </a:prstGeom>
        </p:spPr>
      </p:pic>
    </p:spTree>
    <p:extLst>
      <p:ext uri="{BB962C8B-B14F-4D97-AF65-F5344CB8AC3E}">
        <p14:creationId xmlns:p14="http://schemas.microsoft.com/office/powerpoint/2010/main" val="453392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F1523E78-A439-4DF7-94FB-7E2F5D7AB31F}"/>
              </a:ext>
            </a:extLst>
          </p:cNvPr>
          <p:cNvSpPr/>
          <p:nvPr/>
        </p:nvSpPr>
        <p:spPr>
          <a:xfrm>
            <a:off x="517264" y="446894"/>
            <a:ext cx="9669474" cy="3398623"/>
          </a:xfrm>
          <a:prstGeom prst="rect">
            <a:avLst/>
          </a:prstGeom>
        </p:spPr>
        <p:txBody>
          <a:bodyPr wrap="square">
            <a:spAutoFit/>
          </a:bodyPr>
          <a:lstStyle/>
          <a:p>
            <a:pPr algn="just">
              <a:lnSpc>
                <a:spcPct val="115000"/>
              </a:lnSpc>
            </a:pPr>
            <a:r>
              <a:rPr lang="sk-SK" sz="2400" b="1" dirty="0"/>
              <a:t>Pr. Vytvorenie kombinácie v prirodzených farbách (</a:t>
            </a:r>
            <a:r>
              <a:rPr lang="sk-SK" sz="2400" b="1" dirty="0">
                <a:solidFill>
                  <a:srgbClr val="FF1E1E"/>
                </a:solidFill>
              </a:rPr>
              <a:t>4</a:t>
            </a:r>
            <a:r>
              <a:rPr lang="sk-SK" sz="2400" b="1" dirty="0">
                <a:solidFill>
                  <a:srgbClr val="0CB255"/>
                </a:solidFill>
              </a:rPr>
              <a:t>3</a:t>
            </a:r>
            <a:r>
              <a:rPr lang="sk-SK" sz="2400" b="1" dirty="0">
                <a:solidFill>
                  <a:srgbClr val="0000FF"/>
                </a:solidFill>
              </a:rPr>
              <a:t>2</a:t>
            </a:r>
            <a:r>
              <a:rPr lang="sk-SK" sz="2400" b="1" dirty="0"/>
              <a:t>) pre Sentinel 2</a:t>
            </a:r>
          </a:p>
          <a:p>
            <a:pPr algn="just">
              <a:lnSpc>
                <a:spcPct val="115000"/>
              </a:lnSpc>
            </a:pPr>
            <a:endParaRPr lang="sk-SK" sz="2400" b="1" dirty="0"/>
          </a:p>
          <a:p>
            <a:pPr marL="457200" indent="-457200" algn="just">
              <a:lnSpc>
                <a:spcPct val="115000"/>
              </a:lnSpc>
              <a:buAutoNum type="arabicPeriod"/>
            </a:pPr>
            <a:r>
              <a:rPr lang="sk-SK" sz="2000" dirty="0"/>
              <a:t>Pridanie pásem </a:t>
            </a:r>
          </a:p>
          <a:p>
            <a:pPr algn="just">
              <a:lnSpc>
                <a:spcPct val="115000"/>
              </a:lnSpc>
            </a:pPr>
            <a:r>
              <a:rPr lang="sk-SK" sz="2000" dirty="0"/>
              <a:t>        2 (</a:t>
            </a:r>
            <a:r>
              <a:rPr lang="sk-SK" sz="2000" dirty="0" err="1"/>
              <a:t>blue</a:t>
            </a:r>
            <a:r>
              <a:rPr lang="sk-SK" sz="2000" dirty="0"/>
              <a:t>), 3 (</a:t>
            </a:r>
            <a:r>
              <a:rPr lang="sk-SK" sz="2000" dirty="0" err="1"/>
              <a:t>green</a:t>
            </a:r>
            <a:r>
              <a:rPr lang="sk-SK" sz="2000" dirty="0"/>
              <a:t>), 4 (</a:t>
            </a:r>
            <a:r>
              <a:rPr lang="sk-SK" sz="2000" dirty="0" err="1"/>
              <a:t>red</a:t>
            </a:r>
            <a:r>
              <a:rPr lang="sk-SK" sz="2000" dirty="0"/>
              <a:t>) do QGIS</a:t>
            </a:r>
          </a:p>
          <a:p>
            <a:pPr algn="just">
              <a:lnSpc>
                <a:spcPct val="115000"/>
              </a:lnSpc>
            </a:pPr>
            <a:endParaRPr lang="sk-SK" sz="2000" dirty="0"/>
          </a:p>
          <a:p>
            <a:pPr marL="457200" indent="-457200" algn="just">
              <a:lnSpc>
                <a:spcPct val="115000"/>
              </a:lnSpc>
              <a:buAutoNum type="arabicPeriod" startAt="2"/>
            </a:pPr>
            <a:r>
              <a:rPr lang="sk-SK" sz="2000" dirty="0"/>
              <a:t>Vytvorenie virtuálneho rastra</a:t>
            </a:r>
          </a:p>
          <a:p>
            <a:pPr algn="just">
              <a:lnSpc>
                <a:spcPct val="115000"/>
              </a:lnSpc>
            </a:pPr>
            <a:endParaRPr lang="sk-SK" sz="2000" dirty="0"/>
          </a:p>
          <a:p>
            <a:pPr marL="457200" indent="-457200" algn="just">
              <a:lnSpc>
                <a:spcPct val="115000"/>
              </a:lnSpc>
              <a:buAutoNum type="arabicPeriod" startAt="2"/>
            </a:pPr>
            <a:r>
              <a:rPr lang="sk-SK" sz="2000" dirty="0"/>
              <a:t>Správne premietnutie pásem </a:t>
            </a:r>
          </a:p>
          <a:p>
            <a:pPr algn="just">
              <a:lnSpc>
                <a:spcPct val="115000"/>
              </a:lnSpc>
            </a:pPr>
            <a:r>
              <a:rPr lang="sk-SK" sz="2000" dirty="0"/>
              <a:t>        cez kanály RGB</a:t>
            </a:r>
          </a:p>
        </p:txBody>
      </p:sp>
      <p:pic>
        <p:nvPicPr>
          <p:cNvPr id="5124" name="Picture 4" descr="Grayscale - Wikiwand">
            <a:extLst>
              <a:ext uri="{FF2B5EF4-FFF2-40B4-BE49-F238E27FC236}">
                <a16:creationId xmlns:a16="http://schemas.microsoft.com/office/drawing/2014/main" id="{9C340BC5-D38F-4223-9E52-CD969476AF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319343" y="2146205"/>
            <a:ext cx="6143083" cy="404544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33180B4E-C783-4161-8986-99F34574220A}"/>
              </a:ext>
            </a:extLst>
          </p:cNvPr>
          <p:cNvGrpSpPr/>
          <p:nvPr/>
        </p:nvGrpSpPr>
        <p:grpSpPr>
          <a:xfrm>
            <a:off x="9509048" y="974549"/>
            <a:ext cx="2588993" cy="5883451"/>
            <a:chOff x="2926080" y="956603"/>
            <a:chExt cx="2250828" cy="5454503"/>
          </a:xfrm>
        </p:grpSpPr>
        <p:pic>
          <p:nvPicPr>
            <p:cNvPr id="2" name="Obrázok 1">
              <a:extLst>
                <a:ext uri="{FF2B5EF4-FFF2-40B4-BE49-F238E27FC236}">
                  <a16:creationId xmlns:a16="http://schemas.microsoft.com/office/drawing/2014/main" id="{3A3104A3-74E1-4B22-A29B-8C70687CCBB8}"/>
                </a:ext>
              </a:extLst>
            </p:cNvPr>
            <p:cNvPicPr>
              <a:picLocks noChangeAspect="1"/>
            </p:cNvPicPr>
            <p:nvPr/>
          </p:nvPicPr>
          <p:blipFill rotWithShape="1">
            <a:blip r:embed="rId3"/>
            <a:srcRect l="24000" t="13931" r="71500" b="6496"/>
            <a:stretch/>
          </p:blipFill>
          <p:spPr>
            <a:xfrm>
              <a:off x="2926080" y="956603"/>
              <a:ext cx="548640" cy="5454503"/>
            </a:xfrm>
            <a:prstGeom prst="rect">
              <a:avLst/>
            </a:prstGeom>
          </p:spPr>
        </p:pic>
        <p:pic>
          <p:nvPicPr>
            <p:cNvPr id="6" name="Obrázok 5">
              <a:extLst>
                <a:ext uri="{FF2B5EF4-FFF2-40B4-BE49-F238E27FC236}">
                  <a16:creationId xmlns:a16="http://schemas.microsoft.com/office/drawing/2014/main" id="{3665F043-00D4-4D2D-924E-B1AEDB66FC6B}"/>
                </a:ext>
              </a:extLst>
            </p:cNvPr>
            <p:cNvPicPr>
              <a:picLocks noChangeAspect="1"/>
            </p:cNvPicPr>
            <p:nvPr/>
          </p:nvPicPr>
          <p:blipFill rotWithShape="1">
            <a:blip r:embed="rId3"/>
            <a:srcRect l="43035" t="13931" r="42426" b="6496"/>
            <a:stretch/>
          </p:blipFill>
          <p:spPr>
            <a:xfrm>
              <a:off x="3404379" y="956603"/>
              <a:ext cx="1772529" cy="5454503"/>
            </a:xfrm>
            <a:prstGeom prst="rect">
              <a:avLst/>
            </a:prstGeom>
          </p:spPr>
        </p:pic>
      </p:grpSp>
    </p:spTree>
    <p:extLst>
      <p:ext uri="{BB962C8B-B14F-4D97-AF65-F5344CB8AC3E}">
        <p14:creationId xmlns:p14="http://schemas.microsoft.com/office/powerpoint/2010/main" val="3166860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F1523E78-A439-4DF7-94FB-7E2F5D7AB31F}"/>
              </a:ext>
            </a:extLst>
          </p:cNvPr>
          <p:cNvSpPr/>
          <p:nvPr/>
        </p:nvSpPr>
        <p:spPr>
          <a:xfrm>
            <a:off x="517264" y="446894"/>
            <a:ext cx="9669474" cy="4531240"/>
          </a:xfrm>
          <a:prstGeom prst="rect">
            <a:avLst/>
          </a:prstGeom>
        </p:spPr>
        <p:txBody>
          <a:bodyPr wrap="square">
            <a:spAutoFit/>
          </a:bodyPr>
          <a:lstStyle/>
          <a:p>
            <a:pPr algn="just">
              <a:lnSpc>
                <a:spcPct val="115000"/>
              </a:lnSpc>
            </a:pPr>
            <a:r>
              <a:rPr lang="sk-SK" sz="2400" b="1" dirty="0"/>
              <a:t>Pr. Vytvorenie kombinácie v neprirodzených farbách (</a:t>
            </a:r>
            <a:r>
              <a:rPr lang="sk-SK" sz="2400" b="1" dirty="0">
                <a:solidFill>
                  <a:srgbClr val="FF1E1E"/>
                </a:solidFill>
              </a:rPr>
              <a:t>11</a:t>
            </a:r>
            <a:r>
              <a:rPr lang="sk-SK" sz="2400" b="1" dirty="0"/>
              <a:t>-</a:t>
            </a:r>
            <a:r>
              <a:rPr lang="sk-SK" sz="2400" b="1" dirty="0">
                <a:solidFill>
                  <a:srgbClr val="0CB255"/>
                </a:solidFill>
              </a:rPr>
              <a:t>8</a:t>
            </a:r>
            <a:r>
              <a:rPr lang="sk-SK" sz="2400" b="1" dirty="0"/>
              <a:t>-</a:t>
            </a:r>
            <a:r>
              <a:rPr lang="sk-SK" sz="2400" b="1" dirty="0">
                <a:solidFill>
                  <a:srgbClr val="0000FF"/>
                </a:solidFill>
              </a:rPr>
              <a:t>2</a:t>
            </a:r>
            <a:r>
              <a:rPr lang="sk-SK" sz="2400" b="1" dirty="0"/>
              <a:t>) pre Sentinel 2</a:t>
            </a:r>
          </a:p>
          <a:p>
            <a:pPr algn="just">
              <a:lnSpc>
                <a:spcPct val="115000"/>
              </a:lnSpc>
            </a:pPr>
            <a:endParaRPr lang="sk-SK" sz="2400" b="1" dirty="0"/>
          </a:p>
          <a:p>
            <a:pPr algn="just">
              <a:lnSpc>
                <a:spcPct val="115000"/>
              </a:lnSpc>
            </a:pPr>
            <a:endParaRPr lang="sk-SK" sz="2400" b="1" dirty="0"/>
          </a:p>
          <a:p>
            <a:pPr marL="457200" indent="-457200" algn="just">
              <a:lnSpc>
                <a:spcPct val="115000"/>
              </a:lnSpc>
              <a:buFontTx/>
              <a:buAutoNum type="arabicPeriod"/>
            </a:pPr>
            <a:r>
              <a:rPr lang="sk-SK" sz="2000" dirty="0"/>
              <a:t>Pridanie pásem do QGIS:</a:t>
            </a:r>
          </a:p>
          <a:p>
            <a:pPr algn="just">
              <a:lnSpc>
                <a:spcPct val="115000"/>
              </a:lnSpc>
            </a:pPr>
            <a:r>
              <a:rPr lang="sk-SK" sz="2000" dirty="0"/>
              <a:t>        2 (</a:t>
            </a:r>
            <a:r>
              <a:rPr lang="sk-SK" sz="2000" dirty="0" err="1"/>
              <a:t>blue</a:t>
            </a:r>
            <a:r>
              <a:rPr lang="sk-SK" sz="2000" dirty="0"/>
              <a:t>)</a:t>
            </a:r>
          </a:p>
          <a:p>
            <a:pPr algn="just">
              <a:lnSpc>
                <a:spcPct val="115000"/>
              </a:lnSpc>
            </a:pPr>
            <a:r>
              <a:rPr lang="sk-SK" sz="2000" dirty="0"/>
              <a:t>        8 (VNIR)</a:t>
            </a:r>
          </a:p>
          <a:p>
            <a:pPr algn="just">
              <a:lnSpc>
                <a:spcPct val="115000"/>
              </a:lnSpc>
            </a:pPr>
            <a:r>
              <a:rPr lang="sk-SK" sz="2000" dirty="0"/>
              <a:t>       11 (SWIR)</a:t>
            </a:r>
          </a:p>
          <a:p>
            <a:pPr algn="just">
              <a:lnSpc>
                <a:spcPct val="115000"/>
              </a:lnSpc>
            </a:pPr>
            <a:endParaRPr lang="sk-SK" sz="2000" dirty="0"/>
          </a:p>
          <a:p>
            <a:pPr marL="457200" indent="-457200" algn="just">
              <a:lnSpc>
                <a:spcPct val="115000"/>
              </a:lnSpc>
              <a:buAutoNum type="arabicPeriod" startAt="2"/>
            </a:pPr>
            <a:r>
              <a:rPr lang="sk-SK" sz="2000" dirty="0"/>
              <a:t>Vytvorenie virtuálneho rastra</a:t>
            </a:r>
          </a:p>
          <a:p>
            <a:pPr marL="457200" indent="-457200" algn="just">
              <a:lnSpc>
                <a:spcPct val="115000"/>
              </a:lnSpc>
              <a:buAutoNum type="arabicPeriod" startAt="2"/>
            </a:pPr>
            <a:endParaRPr lang="sk-SK" sz="2000" dirty="0"/>
          </a:p>
          <a:p>
            <a:pPr marL="457200" indent="-457200" algn="just">
              <a:lnSpc>
                <a:spcPct val="115000"/>
              </a:lnSpc>
              <a:buAutoNum type="arabicPeriod" startAt="2"/>
            </a:pPr>
            <a:r>
              <a:rPr lang="sk-SK" sz="2000" dirty="0"/>
              <a:t>Správne premietnutie pásem </a:t>
            </a:r>
          </a:p>
          <a:p>
            <a:pPr algn="just">
              <a:lnSpc>
                <a:spcPct val="115000"/>
              </a:lnSpc>
            </a:pPr>
            <a:r>
              <a:rPr lang="sk-SK" sz="2000" dirty="0"/>
              <a:t>        cez kanály RGB</a:t>
            </a:r>
          </a:p>
        </p:txBody>
      </p:sp>
      <p:grpSp>
        <p:nvGrpSpPr>
          <p:cNvPr id="3" name="Skupina 2">
            <a:extLst>
              <a:ext uri="{FF2B5EF4-FFF2-40B4-BE49-F238E27FC236}">
                <a16:creationId xmlns:a16="http://schemas.microsoft.com/office/drawing/2014/main" id="{33180B4E-C783-4161-8986-99F34574220A}"/>
              </a:ext>
            </a:extLst>
          </p:cNvPr>
          <p:cNvGrpSpPr/>
          <p:nvPr/>
        </p:nvGrpSpPr>
        <p:grpSpPr>
          <a:xfrm>
            <a:off x="9509048" y="974549"/>
            <a:ext cx="2588993" cy="5883451"/>
            <a:chOff x="2926080" y="956603"/>
            <a:chExt cx="2250828" cy="5454503"/>
          </a:xfrm>
        </p:grpSpPr>
        <p:pic>
          <p:nvPicPr>
            <p:cNvPr id="2" name="Obrázok 1">
              <a:extLst>
                <a:ext uri="{FF2B5EF4-FFF2-40B4-BE49-F238E27FC236}">
                  <a16:creationId xmlns:a16="http://schemas.microsoft.com/office/drawing/2014/main" id="{3A3104A3-74E1-4B22-A29B-8C70687CCBB8}"/>
                </a:ext>
              </a:extLst>
            </p:cNvPr>
            <p:cNvPicPr>
              <a:picLocks noChangeAspect="1"/>
            </p:cNvPicPr>
            <p:nvPr/>
          </p:nvPicPr>
          <p:blipFill rotWithShape="1">
            <a:blip r:embed="rId2"/>
            <a:srcRect l="24000" t="13931" r="71500" b="6496"/>
            <a:stretch/>
          </p:blipFill>
          <p:spPr>
            <a:xfrm>
              <a:off x="2926080" y="956603"/>
              <a:ext cx="548640" cy="5454503"/>
            </a:xfrm>
            <a:prstGeom prst="rect">
              <a:avLst/>
            </a:prstGeom>
          </p:spPr>
        </p:pic>
        <p:pic>
          <p:nvPicPr>
            <p:cNvPr id="6" name="Obrázok 5">
              <a:extLst>
                <a:ext uri="{FF2B5EF4-FFF2-40B4-BE49-F238E27FC236}">
                  <a16:creationId xmlns:a16="http://schemas.microsoft.com/office/drawing/2014/main" id="{3665F043-00D4-4D2D-924E-B1AEDB66FC6B}"/>
                </a:ext>
              </a:extLst>
            </p:cNvPr>
            <p:cNvPicPr>
              <a:picLocks noChangeAspect="1"/>
            </p:cNvPicPr>
            <p:nvPr/>
          </p:nvPicPr>
          <p:blipFill rotWithShape="1">
            <a:blip r:embed="rId2"/>
            <a:srcRect l="43035" t="13931" r="42426" b="6496"/>
            <a:stretch/>
          </p:blipFill>
          <p:spPr>
            <a:xfrm>
              <a:off x="3404379" y="956603"/>
              <a:ext cx="1772529" cy="5454503"/>
            </a:xfrm>
            <a:prstGeom prst="rect">
              <a:avLst/>
            </a:prstGeom>
          </p:spPr>
        </p:pic>
      </p:grpSp>
      <p:pic>
        <p:nvPicPr>
          <p:cNvPr id="1026" name="Picture 2" descr="Sentinel 2 Agriculture">
            <a:extLst>
              <a:ext uri="{FF2B5EF4-FFF2-40B4-BE49-F238E27FC236}">
                <a16:creationId xmlns:a16="http://schemas.microsoft.com/office/drawing/2014/main" id="{E8DEDE4E-54E6-47FF-865F-7B12C37A7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19" r="12066"/>
          <a:stretch/>
        </p:blipFill>
        <p:spPr bwMode="auto">
          <a:xfrm>
            <a:off x="4647901" y="1749159"/>
            <a:ext cx="4586068" cy="3228975"/>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a:extLst>
              <a:ext uri="{FF2B5EF4-FFF2-40B4-BE49-F238E27FC236}">
                <a16:creationId xmlns:a16="http://schemas.microsoft.com/office/drawing/2014/main" id="{A63A9794-9B4E-42B2-9B93-FDFF8E84CAB7}"/>
              </a:ext>
            </a:extLst>
          </p:cNvPr>
          <p:cNvSpPr/>
          <p:nvPr/>
        </p:nvSpPr>
        <p:spPr>
          <a:xfrm>
            <a:off x="5400302" y="5193972"/>
            <a:ext cx="2890600" cy="369332"/>
          </a:xfrm>
          <a:prstGeom prst="rect">
            <a:avLst/>
          </a:prstGeom>
        </p:spPr>
        <p:txBody>
          <a:bodyPr wrap="none">
            <a:spAutoFit/>
          </a:bodyPr>
          <a:lstStyle/>
          <a:p>
            <a:pPr fontAlgn="base"/>
            <a:r>
              <a:rPr lang="sk-SK" b="1" dirty="0" err="1">
                <a:solidFill>
                  <a:srgbClr val="000000"/>
                </a:solidFill>
                <a:latin typeface="Roboto"/>
              </a:rPr>
              <a:t>Agriculture</a:t>
            </a:r>
            <a:r>
              <a:rPr lang="sk-SK" b="1" dirty="0">
                <a:solidFill>
                  <a:srgbClr val="000000"/>
                </a:solidFill>
                <a:latin typeface="Roboto"/>
              </a:rPr>
              <a:t> (B11, B8, B2)</a:t>
            </a:r>
            <a:endParaRPr lang="sk-SK" b="1" i="0" dirty="0">
              <a:solidFill>
                <a:srgbClr val="000000"/>
              </a:solidFill>
              <a:effectLst/>
              <a:latin typeface="Roboto"/>
            </a:endParaRPr>
          </a:p>
        </p:txBody>
      </p:sp>
    </p:spTree>
    <p:extLst>
      <p:ext uri="{BB962C8B-B14F-4D97-AF65-F5344CB8AC3E}">
        <p14:creationId xmlns:p14="http://schemas.microsoft.com/office/powerpoint/2010/main" val="283253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F1523E78-A439-4DF7-94FB-7E2F5D7AB31F}"/>
              </a:ext>
            </a:extLst>
          </p:cNvPr>
          <p:cNvSpPr/>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err="1">
                <a:latin typeface="+mj-lt"/>
                <a:ea typeface="+mj-ea"/>
                <a:cs typeface="+mj-cs"/>
              </a:rPr>
              <a:t>Farebné</a:t>
            </a:r>
            <a:r>
              <a:rPr lang="en-US" sz="4800" b="1" kern="1200" dirty="0">
                <a:latin typeface="+mj-lt"/>
                <a:ea typeface="+mj-ea"/>
                <a:cs typeface="+mj-cs"/>
              </a:rPr>
              <a:t> </a:t>
            </a:r>
            <a:r>
              <a:rPr lang="en-US" sz="4800" b="1" kern="1200" dirty="0" err="1">
                <a:latin typeface="+mj-lt"/>
                <a:ea typeface="+mj-ea"/>
                <a:cs typeface="+mj-cs"/>
              </a:rPr>
              <a:t>kompozície</a:t>
            </a:r>
            <a:r>
              <a:rPr lang="en-US" sz="4800" b="1" kern="1200" dirty="0">
                <a:latin typeface="+mj-lt"/>
                <a:ea typeface="+mj-ea"/>
                <a:cs typeface="+mj-cs"/>
              </a:rPr>
              <a:t> </a:t>
            </a:r>
            <a:r>
              <a:rPr lang="sk-SK" sz="4800" b="1" kern="1200" dirty="0">
                <a:latin typeface="+mj-lt"/>
                <a:ea typeface="+mj-ea"/>
                <a:cs typeface="+mj-cs"/>
              </a:rPr>
              <a:t/>
            </a:r>
            <a:br>
              <a:rPr lang="sk-SK" sz="4800" b="1" kern="1200" dirty="0">
                <a:latin typeface="+mj-lt"/>
                <a:ea typeface="+mj-ea"/>
                <a:cs typeface="+mj-cs"/>
              </a:rPr>
            </a:br>
            <a:r>
              <a:rPr lang="sk-SK" sz="4800" b="1" kern="1200" dirty="0">
                <a:latin typeface="+mj-lt"/>
                <a:ea typeface="+mj-ea"/>
                <a:cs typeface="+mj-cs"/>
              </a:rPr>
              <a:t>(</a:t>
            </a:r>
            <a:r>
              <a:rPr lang="en-US" sz="4800" b="1" kern="1200" dirty="0">
                <a:latin typeface="+mj-lt"/>
                <a:ea typeface="+mj-ea"/>
                <a:cs typeface="+mj-cs"/>
              </a:rPr>
              <a:t>pre Sentinel 2</a:t>
            </a:r>
            <a:r>
              <a:rPr lang="sk-SK" sz="4800" b="1" kern="1200" dirty="0">
                <a:latin typeface="+mj-lt"/>
                <a:ea typeface="+mj-ea"/>
                <a:cs typeface="+mj-cs"/>
              </a:rPr>
              <a:t>)</a:t>
            </a:r>
            <a:endParaRPr lang="en-US" sz="4800" b="1" kern="1200" dirty="0">
              <a:latin typeface="+mj-lt"/>
              <a:ea typeface="+mj-ea"/>
              <a:cs typeface="+mj-cs"/>
            </a:endParaRPr>
          </a:p>
        </p:txBody>
      </p:sp>
      <p:pic>
        <p:nvPicPr>
          <p:cNvPr id="2050" name="Picture 2" descr="Sentinel 2 Natural Color">
            <a:extLst>
              <a:ext uri="{FF2B5EF4-FFF2-40B4-BE49-F238E27FC236}">
                <a16:creationId xmlns:a16="http://schemas.microsoft.com/office/drawing/2014/main" id="{C22CF46E-8671-4846-87B8-611D15FBF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04" r="6014" b="-1"/>
          <a:stretch/>
        </p:blipFill>
        <p:spPr bwMode="auto">
          <a:xfrm>
            <a:off x="317635" y="321733"/>
            <a:ext cx="4151681" cy="3026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ntinel 2 Color Infrared">
            <a:extLst>
              <a:ext uri="{FF2B5EF4-FFF2-40B4-BE49-F238E27FC236}">
                <a16:creationId xmlns:a16="http://schemas.microsoft.com/office/drawing/2014/main" id="{92098C44-F09E-4BC8-BE46-6EB40DCE71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45" r="15874" b="-1"/>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ntinel 2 Shortwave Infrared">
            <a:extLst>
              <a:ext uri="{FF2B5EF4-FFF2-40B4-BE49-F238E27FC236}">
                <a16:creationId xmlns:a16="http://schemas.microsoft.com/office/drawing/2014/main" id="{6772CCFA-2EEE-4705-9189-F1B28B9752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66" r="15628" b="-1"/>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ntinel 2 Agriculture">
            <a:extLst>
              <a:ext uri="{FF2B5EF4-FFF2-40B4-BE49-F238E27FC236}">
                <a16:creationId xmlns:a16="http://schemas.microsoft.com/office/drawing/2014/main" id="{B54A98BC-2CC3-4E0B-BE0B-129838CA3E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12" r="8561"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382E11AF-F490-4663-9CBF-F975A2B1EAC7}"/>
              </a:ext>
            </a:extLst>
          </p:cNvPr>
          <p:cNvSpPr/>
          <p:nvPr/>
        </p:nvSpPr>
        <p:spPr>
          <a:xfrm>
            <a:off x="428986" y="388591"/>
            <a:ext cx="2243306" cy="338554"/>
          </a:xfrm>
          <a:prstGeom prst="rect">
            <a:avLst/>
          </a:prstGeom>
        </p:spPr>
        <p:txBody>
          <a:bodyPr wrap="none">
            <a:spAutoFit/>
          </a:bodyPr>
          <a:lstStyle/>
          <a:p>
            <a:pPr fontAlgn="base"/>
            <a:r>
              <a:rPr lang="sk-SK" sz="1600" b="1" dirty="0" err="1">
                <a:solidFill>
                  <a:schemeClr val="bg1"/>
                </a:solidFill>
                <a:latin typeface="+mj-lt"/>
              </a:rPr>
              <a:t>Natural</a:t>
            </a:r>
            <a:r>
              <a:rPr lang="sk-SK" sz="1600" b="1" dirty="0">
                <a:solidFill>
                  <a:schemeClr val="bg1"/>
                </a:solidFill>
                <a:latin typeface="+mj-lt"/>
              </a:rPr>
              <a:t> </a:t>
            </a:r>
            <a:r>
              <a:rPr lang="sk-SK" sz="1600" b="1" dirty="0" err="1">
                <a:solidFill>
                  <a:schemeClr val="bg1"/>
                </a:solidFill>
                <a:latin typeface="+mj-lt"/>
              </a:rPr>
              <a:t>Color</a:t>
            </a:r>
            <a:r>
              <a:rPr lang="sk-SK" sz="1600" b="1" dirty="0">
                <a:solidFill>
                  <a:schemeClr val="bg1"/>
                </a:solidFill>
                <a:latin typeface="+mj-lt"/>
              </a:rPr>
              <a:t> (B4, B3, B2)</a:t>
            </a:r>
            <a:endParaRPr lang="sk-SK" sz="1600" b="1" i="0" dirty="0">
              <a:solidFill>
                <a:schemeClr val="bg1"/>
              </a:solidFill>
              <a:effectLst/>
              <a:latin typeface="+mj-lt"/>
            </a:endParaRPr>
          </a:p>
        </p:txBody>
      </p:sp>
      <p:sp>
        <p:nvSpPr>
          <p:cNvPr id="8" name="Obdĺžnik 7">
            <a:extLst>
              <a:ext uri="{FF2B5EF4-FFF2-40B4-BE49-F238E27FC236}">
                <a16:creationId xmlns:a16="http://schemas.microsoft.com/office/drawing/2014/main" id="{F161A785-8E6F-4047-8636-1E217028C3BB}"/>
              </a:ext>
            </a:extLst>
          </p:cNvPr>
          <p:cNvSpPr/>
          <p:nvPr/>
        </p:nvSpPr>
        <p:spPr>
          <a:xfrm>
            <a:off x="4708357" y="388591"/>
            <a:ext cx="2290948" cy="338554"/>
          </a:xfrm>
          <a:prstGeom prst="rect">
            <a:avLst/>
          </a:prstGeom>
        </p:spPr>
        <p:txBody>
          <a:bodyPr wrap="none">
            <a:spAutoFit/>
          </a:bodyPr>
          <a:lstStyle/>
          <a:p>
            <a:pPr fontAlgn="base"/>
            <a:r>
              <a:rPr lang="en-US" sz="1600" b="1">
                <a:solidFill>
                  <a:schemeClr val="bg1"/>
                </a:solidFill>
                <a:latin typeface="+mj-lt"/>
              </a:rPr>
              <a:t>Color Infrared (B8, B4, B3)</a:t>
            </a:r>
            <a:endParaRPr lang="en-US" sz="1600" b="1" i="0" dirty="0">
              <a:solidFill>
                <a:schemeClr val="bg1"/>
              </a:solidFill>
              <a:effectLst/>
              <a:latin typeface="+mj-lt"/>
            </a:endParaRPr>
          </a:p>
        </p:txBody>
      </p:sp>
      <p:sp>
        <p:nvSpPr>
          <p:cNvPr id="9" name="Obdĺžnik 8">
            <a:extLst>
              <a:ext uri="{FF2B5EF4-FFF2-40B4-BE49-F238E27FC236}">
                <a16:creationId xmlns:a16="http://schemas.microsoft.com/office/drawing/2014/main" id="{D79A10AF-83DF-4295-8AE8-5F267746F729}"/>
              </a:ext>
            </a:extLst>
          </p:cNvPr>
          <p:cNvSpPr/>
          <p:nvPr/>
        </p:nvSpPr>
        <p:spPr>
          <a:xfrm>
            <a:off x="8338687" y="388591"/>
            <a:ext cx="3021661" cy="338554"/>
          </a:xfrm>
          <a:prstGeom prst="rect">
            <a:avLst/>
          </a:prstGeom>
        </p:spPr>
        <p:txBody>
          <a:bodyPr wrap="none">
            <a:spAutoFit/>
          </a:bodyPr>
          <a:lstStyle/>
          <a:p>
            <a:pPr fontAlgn="base"/>
            <a:r>
              <a:rPr lang="en-US" sz="1600" b="1">
                <a:solidFill>
                  <a:schemeClr val="bg1"/>
                </a:solidFill>
                <a:latin typeface="+mj-lt"/>
              </a:rPr>
              <a:t>Short-Wave Infrared (B12, B8A, B4)</a:t>
            </a:r>
            <a:endParaRPr lang="en-US" sz="1600" b="1" i="0" dirty="0">
              <a:solidFill>
                <a:schemeClr val="bg1"/>
              </a:solidFill>
              <a:effectLst/>
              <a:latin typeface="+mj-lt"/>
            </a:endParaRPr>
          </a:p>
        </p:txBody>
      </p:sp>
      <p:sp>
        <p:nvSpPr>
          <p:cNvPr id="10" name="Obdĺžnik 9">
            <a:extLst>
              <a:ext uri="{FF2B5EF4-FFF2-40B4-BE49-F238E27FC236}">
                <a16:creationId xmlns:a16="http://schemas.microsoft.com/office/drawing/2014/main" id="{8C77440C-E810-463C-BD5D-0D521BC9BCD1}"/>
              </a:ext>
            </a:extLst>
          </p:cNvPr>
          <p:cNvSpPr/>
          <p:nvPr/>
        </p:nvSpPr>
        <p:spPr>
          <a:xfrm>
            <a:off x="391428" y="3628288"/>
            <a:ext cx="2164567" cy="338554"/>
          </a:xfrm>
          <a:prstGeom prst="rect">
            <a:avLst/>
          </a:prstGeom>
        </p:spPr>
        <p:txBody>
          <a:bodyPr wrap="none">
            <a:spAutoFit/>
          </a:bodyPr>
          <a:lstStyle/>
          <a:p>
            <a:pPr fontAlgn="base"/>
            <a:r>
              <a:rPr lang="sk-SK" sz="1600" b="1" dirty="0" err="1">
                <a:solidFill>
                  <a:schemeClr val="bg1"/>
                </a:solidFill>
                <a:latin typeface="+mj-lt"/>
              </a:rPr>
              <a:t>Agriculture</a:t>
            </a:r>
            <a:r>
              <a:rPr lang="sk-SK" sz="1600" b="1" dirty="0">
                <a:solidFill>
                  <a:schemeClr val="bg1"/>
                </a:solidFill>
                <a:latin typeface="+mj-lt"/>
              </a:rPr>
              <a:t> (B11, B8, B2)</a:t>
            </a:r>
            <a:endParaRPr lang="sk-SK" sz="1600" b="1" i="0" dirty="0">
              <a:solidFill>
                <a:schemeClr val="bg1"/>
              </a:solidFill>
              <a:effectLst/>
              <a:latin typeface="+mj-lt"/>
            </a:endParaRPr>
          </a:p>
        </p:txBody>
      </p:sp>
      <p:sp>
        <p:nvSpPr>
          <p:cNvPr id="11" name="Obdĺžnik 10">
            <a:extLst>
              <a:ext uri="{FF2B5EF4-FFF2-40B4-BE49-F238E27FC236}">
                <a16:creationId xmlns:a16="http://schemas.microsoft.com/office/drawing/2014/main" id="{89A0DA95-8DF9-49BA-AA12-A96A83251BE8}"/>
              </a:ext>
            </a:extLst>
          </p:cNvPr>
          <p:cNvSpPr/>
          <p:nvPr/>
        </p:nvSpPr>
        <p:spPr>
          <a:xfrm>
            <a:off x="317634" y="2381579"/>
            <a:ext cx="4151681" cy="954107"/>
          </a:xfrm>
          <a:prstGeom prst="rect">
            <a:avLst/>
          </a:prstGeom>
          <a:solidFill>
            <a:schemeClr val="tx1"/>
          </a:solidFill>
        </p:spPr>
        <p:txBody>
          <a:bodyPr wrap="square">
            <a:spAutoFit/>
          </a:bodyPr>
          <a:lstStyle/>
          <a:p>
            <a:r>
              <a:rPr lang="en-US" sz="1400" dirty="0">
                <a:solidFill>
                  <a:schemeClr val="bg1"/>
                </a:solidFill>
                <a:latin typeface="+mj-lt"/>
              </a:rPr>
              <a:t>Its purpose is to display imagery the same way our eyes see the world. Just like how we see, healthy vegetation is green. Next, urban features often appear white and grey. Finally, water is a shade of dark blue</a:t>
            </a:r>
            <a:r>
              <a:rPr lang="sk-SK" sz="1400" dirty="0">
                <a:solidFill>
                  <a:schemeClr val="bg1"/>
                </a:solidFill>
                <a:latin typeface="+mj-lt"/>
              </a:rPr>
              <a:t>.</a:t>
            </a:r>
          </a:p>
        </p:txBody>
      </p:sp>
      <p:sp>
        <p:nvSpPr>
          <p:cNvPr id="19" name="Obdĺžnik 18">
            <a:extLst>
              <a:ext uri="{FF2B5EF4-FFF2-40B4-BE49-F238E27FC236}">
                <a16:creationId xmlns:a16="http://schemas.microsoft.com/office/drawing/2014/main" id="{24F29C37-A93E-4DF8-845C-2DBFB086BAB0}"/>
              </a:ext>
            </a:extLst>
          </p:cNvPr>
          <p:cNvSpPr/>
          <p:nvPr/>
        </p:nvSpPr>
        <p:spPr>
          <a:xfrm>
            <a:off x="4634013" y="2390148"/>
            <a:ext cx="3549859" cy="954107"/>
          </a:xfrm>
          <a:prstGeom prst="rect">
            <a:avLst/>
          </a:prstGeom>
          <a:solidFill>
            <a:schemeClr val="tx1"/>
          </a:solidFill>
        </p:spPr>
        <p:txBody>
          <a:bodyPr wrap="square">
            <a:spAutoFit/>
          </a:bodyPr>
          <a:lstStyle/>
          <a:p>
            <a:pPr algn="just"/>
            <a:r>
              <a:rPr lang="en-US" sz="1400" dirty="0">
                <a:solidFill>
                  <a:schemeClr val="bg1"/>
                </a:solidFill>
                <a:latin typeface="+mj-lt"/>
              </a:rPr>
              <a:t>Th</a:t>
            </a:r>
            <a:r>
              <a:rPr lang="sk-SK" sz="1400" dirty="0" err="1">
                <a:solidFill>
                  <a:schemeClr val="bg1"/>
                </a:solidFill>
                <a:latin typeface="+mj-lt"/>
              </a:rPr>
              <a:t>is</a:t>
            </a:r>
            <a:r>
              <a:rPr lang="sk-SK" sz="1400" dirty="0">
                <a:solidFill>
                  <a:schemeClr val="bg1"/>
                </a:solidFill>
                <a:latin typeface="+mj-lt"/>
              </a:rPr>
              <a:t> </a:t>
            </a:r>
            <a:r>
              <a:rPr lang="en-US" sz="1400" dirty="0">
                <a:solidFill>
                  <a:schemeClr val="bg1"/>
                </a:solidFill>
                <a:latin typeface="+mj-lt"/>
              </a:rPr>
              <a:t>combination is meant to emphasize healthy and unhealthy vegetation. By using the near-infrared (B8) band, it’s especially good at reflecting chlorophyll. </a:t>
            </a:r>
            <a:endParaRPr lang="sk-SK" sz="1400" dirty="0">
              <a:solidFill>
                <a:schemeClr val="bg1"/>
              </a:solidFill>
              <a:latin typeface="+mj-lt"/>
            </a:endParaRPr>
          </a:p>
        </p:txBody>
      </p:sp>
      <p:sp>
        <p:nvSpPr>
          <p:cNvPr id="20" name="Obdĺžnik 19">
            <a:extLst>
              <a:ext uri="{FF2B5EF4-FFF2-40B4-BE49-F238E27FC236}">
                <a16:creationId xmlns:a16="http://schemas.microsoft.com/office/drawing/2014/main" id="{681BC912-7210-41E8-970B-6BAA39DE1BF9}"/>
              </a:ext>
            </a:extLst>
          </p:cNvPr>
          <p:cNvSpPr/>
          <p:nvPr/>
        </p:nvSpPr>
        <p:spPr>
          <a:xfrm>
            <a:off x="8320433" y="2381580"/>
            <a:ext cx="3616701" cy="954107"/>
          </a:xfrm>
          <a:prstGeom prst="rect">
            <a:avLst/>
          </a:prstGeom>
          <a:solidFill>
            <a:schemeClr val="tx1"/>
          </a:solidFill>
        </p:spPr>
        <p:txBody>
          <a:bodyPr wrap="square">
            <a:spAutoFit/>
          </a:bodyPr>
          <a:lstStyle/>
          <a:p>
            <a:pPr algn="just"/>
            <a:r>
              <a:rPr lang="en-US" sz="1400" dirty="0">
                <a:solidFill>
                  <a:schemeClr val="bg1"/>
                </a:solidFill>
                <a:latin typeface="+mj-lt"/>
              </a:rPr>
              <a:t>The short-wave infrared band combination uses SWIR (B12), NIR (B8A) and red (B4).</a:t>
            </a:r>
            <a:r>
              <a:rPr lang="sk-SK" sz="1400" dirty="0">
                <a:solidFill>
                  <a:schemeClr val="bg1"/>
                </a:solidFill>
                <a:latin typeface="+mj-lt"/>
              </a:rPr>
              <a:t> D</a:t>
            </a:r>
            <a:r>
              <a:rPr lang="en-US" sz="1400" dirty="0" err="1">
                <a:solidFill>
                  <a:schemeClr val="bg1"/>
                </a:solidFill>
                <a:latin typeface="+mj-lt"/>
              </a:rPr>
              <a:t>arker</a:t>
            </a:r>
            <a:r>
              <a:rPr lang="en-US" sz="1400" dirty="0">
                <a:solidFill>
                  <a:schemeClr val="bg1"/>
                </a:solidFill>
                <a:latin typeface="+mj-lt"/>
              </a:rPr>
              <a:t> shades of green indicate denser vegetation. </a:t>
            </a:r>
            <a:r>
              <a:rPr lang="sk-SK" sz="1400" dirty="0">
                <a:solidFill>
                  <a:schemeClr val="bg1"/>
                </a:solidFill>
                <a:latin typeface="+mj-lt"/>
              </a:rPr>
              <a:t>B</a:t>
            </a:r>
            <a:r>
              <a:rPr lang="en-US" sz="1400" dirty="0" err="1">
                <a:solidFill>
                  <a:schemeClr val="bg1"/>
                </a:solidFill>
                <a:latin typeface="+mj-lt"/>
              </a:rPr>
              <a:t>rown</a:t>
            </a:r>
            <a:r>
              <a:rPr lang="en-US" sz="1400" dirty="0">
                <a:solidFill>
                  <a:schemeClr val="bg1"/>
                </a:solidFill>
                <a:latin typeface="+mj-lt"/>
              </a:rPr>
              <a:t> </a:t>
            </a:r>
            <a:r>
              <a:rPr lang="sk-SK" sz="1400" dirty="0">
                <a:solidFill>
                  <a:schemeClr val="bg1"/>
                </a:solidFill>
                <a:latin typeface="+mj-lt"/>
              </a:rPr>
              <a:t>- </a:t>
            </a:r>
            <a:r>
              <a:rPr lang="en-US" sz="1400" dirty="0">
                <a:solidFill>
                  <a:schemeClr val="bg1"/>
                </a:solidFill>
                <a:latin typeface="+mj-lt"/>
              </a:rPr>
              <a:t>bare soil and built-up areas.</a:t>
            </a:r>
            <a:endParaRPr lang="sk-SK" sz="1400" dirty="0">
              <a:solidFill>
                <a:schemeClr val="bg1"/>
              </a:solidFill>
              <a:latin typeface="+mj-lt"/>
            </a:endParaRPr>
          </a:p>
        </p:txBody>
      </p:sp>
      <p:sp>
        <p:nvSpPr>
          <p:cNvPr id="21" name="Obdĺžnik 20">
            <a:extLst>
              <a:ext uri="{FF2B5EF4-FFF2-40B4-BE49-F238E27FC236}">
                <a16:creationId xmlns:a16="http://schemas.microsoft.com/office/drawing/2014/main" id="{330B021D-E103-4ADB-94F2-FD5189EEEFC3}"/>
              </a:ext>
            </a:extLst>
          </p:cNvPr>
          <p:cNvSpPr/>
          <p:nvPr/>
        </p:nvSpPr>
        <p:spPr>
          <a:xfrm>
            <a:off x="317634" y="5592812"/>
            <a:ext cx="4151681" cy="954107"/>
          </a:xfrm>
          <a:prstGeom prst="rect">
            <a:avLst/>
          </a:prstGeom>
          <a:solidFill>
            <a:schemeClr val="tx1"/>
          </a:solidFill>
        </p:spPr>
        <p:txBody>
          <a:bodyPr wrap="square">
            <a:spAutoFit/>
          </a:bodyPr>
          <a:lstStyle/>
          <a:p>
            <a:pPr algn="just"/>
            <a:r>
              <a:rPr lang="en-US" sz="1400" dirty="0">
                <a:solidFill>
                  <a:schemeClr val="bg1"/>
                </a:solidFill>
                <a:latin typeface="+mj-lt"/>
              </a:rPr>
              <a:t>The agriculture band combination uses SWIR-1 (B11), near-infrared (B8) and blue (B2). It’s mostly used to monitor the health of crops because how it uses short-wave and near infrared. </a:t>
            </a:r>
            <a:endParaRPr lang="sk-SK" sz="1400" dirty="0">
              <a:solidFill>
                <a:schemeClr val="bg1"/>
              </a:solidFill>
              <a:latin typeface="+mj-lt"/>
            </a:endParaRPr>
          </a:p>
        </p:txBody>
      </p:sp>
    </p:spTree>
    <p:extLst>
      <p:ext uri="{BB962C8B-B14F-4D97-AF65-F5344CB8AC3E}">
        <p14:creationId xmlns:p14="http://schemas.microsoft.com/office/powerpoint/2010/main" val="64220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bdĺžnik 58"/>
          <p:cNvSpPr/>
          <p:nvPr/>
        </p:nvSpPr>
        <p:spPr>
          <a:xfrm>
            <a:off x="3248810" y="2796695"/>
            <a:ext cx="1584251" cy="180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60" name="Rovná spojovacia šípka 59"/>
          <p:cNvCxnSpPr/>
          <p:nvPr/>
        </p:nvCxnSpPr>
        <p:spPr>
          <a:xfrm flipH="1">
            <a:off x="4040936" y="2116213"/>
            <a:ext cx="762885"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Rovná spojovacia šípka 60"/>
          <p:cNvCxnSpPr>
            <a:stCxn id="59" idx="0"/>
          </p:cNvCxnSpPr>
          <p:nvPr/>
        </p:nvCxnSpPr>
        <p:spPr>
          <a:xfrm flipH="1" flipV="1">
            <a:off x="3418932" y="2116213"/>
            <a:ext cx="622004"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BlokTextu 61"/>
          <p:cNvSpPr txBox="1"/>
          <p:nvPr/>
        </p:nvSpPr>
        <p:spPr>
          <a:xfrm>
            <a:off x="4543815" y="1750793"/>
            <a:ext cx="578492" cy="369332"/>
          </a:xfrm>
          <a:prstGeom prst="rect">
            <a:avLst/>
          </a:prstGeom>
          <a:noFill/>
        </p:spPr>
        <p:txBody>
          <a:bodyPr wrap="none" rtlCol="0">
            <a:spAutoFit/>
          </a:bodyPr>
          <a:lstStyle/>
          <a:p>
            <a:r>
              <a:rPr lang="sk-SK" dirty="0"/>
              <a:t>RGB</a:t>
            </a:r>
          </a:p>
        </p:txBody>
      </p:sp>
      <p:sp>
        <p:nvSpPr>
          <p:cNvPr id="63" name="BlokTextu 62"/>
          <p:cNvSpPr txBox="1"/>
          <p:nvPr/>
        </p:nvSpPr>
        <p:spPr>
          <a:xfrm>
            <a:off x="3129686" y="1746881"/>
            <a:ext cx="309700" cy="369332"/>
          </a:xfrm>
          <a:prstGeom prst="rect">
            <a:avLst/>
          </a:prstGeom>
          <a:noFill/>
        </p:spPr>
        <p:txBody>
          <a:bodyPr wrap="none" rtlCol="0">
            <a:spAutoFit/>
          </a:bodyPr>
          <a:lstStyle/>
          <a:p>
            <a:r>
              <a:rPr lang="sk-SK" dirty="0"/>
              <a:t>R</a:t>
            </a:r>
          </a:p>
        </p:txBody>
      </p:sp>
      <p:sp>
        <p:nvSpPr>
          <p:cNvPr id="64" name="Obdĺžnik 63"/>
          <p:cNvSpPr/>
          <p:nvPr/>
        </p:nvSpPr>
        <p:spPr>
          <a:xfrm>
            <a:off x="6229476" y="2800235"/>
            <a:ext cx="1584251" cy="1807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65" name="Rovná spojovacia šípka 64"/>
          <p:cNvCxnSpPr>
            <a:stCxn id="64" idx="0"/>
          </p:cNvCxnSpPr>
          <p:nvPr/>
        </p:nvCxnSpPr>
        <p:spPr>
          <a:xfrm flipH="1" flipV="1">
            <a:off x="6399598" y="2119753"/>
            <a:ext cx="622004"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BlokTextu 65"/>
          <p:cNvSpPr txBox="1"/>
          <p:nvPr/>
        </p:nvSpPr>
        <p:spPr>
          <a:xfrm>
            <a:off x="6110352" y="1750421"/>
            <a:ext cx="330540" cy="369332"/>
          </a:xfrm>
          <a:prstGeom prst="rect">
            <a:avLst/>
          </a:prstGeom>
          <a:noFill/>
        </p:spPr>
        <p:txBody>
          <a:bodyPr wrap="none" rtlCol="0">
            <a:spAutoFit/>
          </a:bodyPr>
          <a:lstStyle/>
          <a:p>
            <a:r>
              <a:rPr lang="sk-SK" dirty="0"/>
              <a:t>G</a:t>
            </a:r>
          </a:p>
        </p:txBody>
      </p:sp>
      <p:sp>
        <p:nvSpPr>
          <p:cNvPr id="67" name="Obdĺžnik 66"/>
          <p:cNvSpPr/>
          <p:nvPr/>
        </p:nvSpPr>
        <p:spPr>
          <a:xfrm>
            <a:off x="9263303" y="2793143"/>
            <a:ext cx="1584251" cy="1807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68" name="Rovná spojovacia šípka 67"/>
          <p:cNvCxnSpPr>
            <a:stCxn id="67" idx="0"/>
          </p:cNvCxnSpPr>
          <p:nvPr/>
        </p:nvCxnSpPr>
        <p:spPr>
          <a:xfrm flipH="1" flipV="1">
            <a:off x="9433425" y="2112661"/>
            <a:ext cx="622004"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9" name="BlokTextu 68"/>
          <p:cNvSpPr txBox="1"/>
          <p:nvPr/>
        </p:nvSpPr>
        <p:spPr>
          <a:xfrm>
            <a:off x="9144179" y="1743329"/>
            <a:ext cx="309700" cy="369332"/>
          </a:xfrm>
          <a:prstGeom prst="rect">
            <a:avLst/>
          </a:prstGeom>
          <a:noFill/>
        </p:spPr>
        <p:txBody>
          <a:bodyPr wrap="none" rtlCol="0">
            <a:spAutoFit/>
          </a:bodyPr>
          <a:lstStyle/>
          <a:p>
            <a:r>
              <a:rPr lang="sk-SK" dirty="0"/>
              <a:t>B</a:t>
            </a:r>
          </a:p>
        </p:txBody>
      </p:sp>
      <p:sp>
        <p:nvSpPr>
          <p:cNvPr id="70" name="Obdĺžnik 69"/>
          <p:cNvSpPr/>
          <p:nvPr/>
        </p:nvSpPr>
        <p:spPr>
          <a:xfrm>
            <a:off x="3273616" y="5320159"/>
            <a:ext cx="1584251" cy="180754"/>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71" name="Rovná spojovacia šípka 70"/>
          <p:cNvCxnSpPr>
            <a:stCxn id="70" idx="0"/>
          </p:cNvCxnSpPr>
          <p:nvPr/>
        </p:nvCxnSpPr>
        <p:spPr>
          <a:xfrm flipH="1" flipV="1">
            <a:off x="3443738" y="4639677"/>
            <a:ext cx="622004"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2" name="BlokTextu 71"/>
          <p:cNvSpPr txBox="1"/>
          <p:nvPr/>
        </p:nvSpPr>
        <p:spPr>
          <a:xfrm>
            <a:off x="3154492" y="4270345"/>
            <a:ext cx="455574" cy="369332"/>
          </a:xfrm>
          <a:prstGeom prst="rect">
            <a:avLst/>
          </a:prstGeom>
          <a:noFill/>
        </p:spPr>
        <p:txBody>
          <a:bodyPr wrap="none" rtlCol="0">
            <a:spAutoFit/>
          </a:bodyPr>
          <a:lstStyle/>
          <a:p>
            <a:r>
              <a:rPr lang="sk-SK" dirty="0"/>
              <a:t>GB</a:t>
            </a:r>
          </a:p>
        </p:txBody>
      </p:sp>
      <p:sp>
        <p:nvSpPr>
          <p:cNvPr id="73" name="Obdĺžnik 72"/>
          <p:cNvSpPr/>
          <p:nvPr/>
        </p:nvSpPr>
        <p:spPr>
          <a:xfrm>
            <a:off x="6254282" y="5323699"/>
            <a:ext cx="1584251" cy="180754"/>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74" name="Rovná spojovacia šípka 73"/>
          <p:cNvCxnSpPr>
            <a:stCxn id="73" idx="0"/>
          </p:cNvCxnSpPr>
          <p:nvPr/>
        </p:nvCxnSpPr>
        <p:spPr>
          <a:xfrm flipH="1" flipV="1">
            <a:off x="6424404" y="4643217"/>
            <a:ext cx="622004"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5" name="BlokTextu 74"/>
          <p:cNvSpPr txBox="1"/>
          <p:nvPr/>
        </p:nvSpPr>
        <p:spPr>
          <a:xfrm>
            <a:off x="6135158" y="4273885"/>
            <a:ext cx="434734" cy="369332"/>
          </a:xfrm>
          <a:prstGeom prst="rect">
            <a:avLst/>
          </a:prstGeom>
          <a:noFill/>
        </p:spPr>
        <p:txBody>
          <a:bodyPr wrap="none" rtlCol="0">
            <a:spAutoFit/>
          </a:bodyPr>
          <a:lstStyle/>
          <a:p>
            <a:r>
              <a:rPr lang="sk-SK" dirty="0"/>
              <a:t>RB</a:t>
            </a:r>
          </a:p>
        </p:txBody>
      </p:sp>
      <p:sp>
        <p:nvSpPr>
          <p:cNvPr id="76" name="Obdĺžnik 75"/>
          <p:cNvSpPr/>
          <p:nvPr/>
        </p:nvSpPr>
        <p:spPr>
          <a:xfrm>
            <a:off x="9288109" y="5316607"/>
            <a:ext cx="1584251" cy="1807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77" name="Rovná spojovacia šípka 76"/>
          <p:cNvCxnSpPr>
            <a:stCxn id="76" idx="0"/>
          </p:cNvCxnSpPr>
          <p:nvPr/>
        </p:nvCxnSpPr>
        <p:spPr>
          <a:xfrm flipH="1" flipV="1">
            <a:off x="9458231" y="4636125"/>
            <a:ext cx="622004"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8" name="BlokTextu 77"/>
          <p:cNvSpPr txBox="1"/>
          <p:nvPr/>
        </p:nvSpPr>
        <p:spPr>
          <a:xfrm>
            <a:off x="9168985" y="4266793"/>
            <a:ext cx="453457" cy="369332"/>
          </a:xfrm>
          <a:prstGeom prst="rect">
            <a:avLst/>
          </a:prstGeom>
          <a:noFill/>
        </p:spPr>
        <p:txBody>
          <a:bodyPr wrap="none" rtlCol="0">
            <a:spAutoFit/>
          </a:bodyPr>
          <a:lstStyle/>
          <a:p>
            <a:r>
              <a:rPr lang="sk-SK" dirty="0"/>
              <a:t>RG</a:t>
            </a:r>
          </a:p>
        </p:txBody>
      </p:sp>
      <p:sp>
        <p:nvSpPr>
          <p:cNvPr id="79" name="BlokTextu 78"/>
          <p:cNvSpPr txBox="1"/>
          <p:nvPr/>
        </p:nvSpPr>
        <p:spPr>
          <a:xfrm>
            <a:off x="3729934" y="3070259"/>
            <a:ext cx="499047" cy="369332"/>
          </a:xfrm>
          <a:prstGeom prst="rect">
            <a:avLst/>
          </a:prstGeom>
          <a:noFill/>
        </p:spPr>
        <p:txBody>
          <a:bodyPr wrap="none" rtlCol="0">
            <a:spAutoFit/>
          </a:bodyPr>
          <a:lstStyle/>
          <a:p>
            <a:r>
              <a:rPr lang="sk-SK" dirty="0" err="1"/>
              <a:t>red</a:t>
            </a:r>
            <a:endParaRPr lang="sk-SK" dirty="0"/>
          </a:p>
        </p:txBody>
      </p:sp>
      <p:sp>
        <p:nvSpPr>
          <p:cNvPr id="80" name="BlokTextu 79"/>
          <p:cNvSpPr txBox="1"/>
          <p:nvPr/>
        </p:nvSpPr>
        <p:spPr>
          <a:xfrm>
            <a:off x="6748088" y="3070259"/>
            <a:ext cx="723468" cy="369332"/>
          </a:xfrm>
          <a:prstGeom prst="rect">
            <a:avLst/>
          </a:prstGeom>
          <a:noFill/>
        </p:spPr>
        <p:txBody>
          <a:bodyPr wrap="none" rtlCol="0">
            <a:spAutoFit/>
          </a:bodyPr>
          <a:lstStyle/>
          <a:p>
            <a:r>
              <a:rPr lang="sk-SK" dirty="0" err="1"/>
              <a:t>green</a:t>
            </a:r>
            <a:endParaRPr lang="sk-SK" dirty="0"/>
          </a:p>
        </p:txBody>
      </p:sp>
      <p:sp>
        <p:nvSpPr>
          <p:cNvPr id="81" name="BlokTextu 80"/>
          <p:cNvSpPr txBox="1"/>
          <p:nvPr/>
        </p:nvSpPr>
        <p:spPr>
          <a:xfrm>
            <a:off x="9766242" y="3070259"/>
            <a:ext cx="596638" cy="369332"/>
          </a:xfrm>
          <a:prstGeom prst="rect">
            <a:avLst/>
          </a:prstGeom>
          <a:noFill/>
        </p:spPr>
        <p:txBody>
          <a:bodyPr wrap="none" rtlCol="0">
            <a:spAutoFit/>
          </a:bodyPr>
          <a:lstStyle/>
          <a:p>
            <a:r>
              <a:rPr lang="sk-SK" dirty="0" err="1"/>
              <a:t>blue</a:t>
            </a:r>
            <a:endParaRPr lang="sk-SK" dirty="0"/>
          </a:p>
        </p:txBody>
      </p:sp>
      <p:sp>
        <p:nvSpPr>
          <p:cNvPr id="82" name="BlokTextu 81"/>
          <p:cNvSpPr txBox="1"/>
          <p:nvPr/>
        </p:nvSpPr>
        <p:spPr>
          <a:xfrm>
            <a:off x="3729934" y="5593723"/>
            <a:ext cx="615618" cy="369332"/>
          </a:xfrm>
          <a:prstGeom prst="rect">
            <a:avLst/>
          </a:prstGeom>
          <a:noFill/>
        </p:spPr>
        <p:txBody>
          <a:bodyPr wrap="none" rtlCol="0">
            <a:spAutoFit/>
          </a:bodyPr>
          <a:lstStyle/>
          <a:p>
            <a:r>
              <a:rPr lang="sk-SK" dirty="0" err="1"/>
              <a:t>cyan</a:t>
            </a:r>
            <a:endParaRPr lang="sk-SK" dirty="0"/>
          </a:p>
        </p:txBody>
      </p:sp>
      <p:sp>
        <p:nvSpPr>
          <p:cNvPr id="83" name="BlokTextu 82"/>
          <p:cNvSpPr txBox="1"/>
          <p:nvPr/>
        </p:nvSpPr>
        <p:spPr>
          <a:xfrm>
            <a:off x="6748088" y="5593723"/>
            <a:ext cx="1006558" cy="369332"/>
          </a:xfrm>
          <a:prstGeom prst="rect">
            <a:avLst/>
          </a:prstGeom>
          <a:noFill/>
        </p:spPr>
        <p:txBody>
          <a:bodyPr wrap="none" rtlCol="0">
            <a:spAutoFit/>
          </a:bodyPr>
          <a:lstStyle/>
          <a:p>
            <a:r>
              <a:rPr lang="sk-SK" dirty="0" err="1"/>
              <a:t>magenta</a:t>
            </a:r>
            <a:endParaRPr lang="sk-SK" dirty="0"/>
          </a:p>
        </p:txBody>
      </p:sp>
      <p:sp>
        <p:nvSpPr>
          <p:cNvPr id="84" name="BlokTextu 83"/>
          <p:cNvSpPr txBox="1"/>
          <p:nvPr/>
        </p:nvSpPr>
        <p:spPr>
          <a:xfrm>
            <a:off x="9766242" y="5593723"/>
            <a:ext cx="793294" cy="369332"/>
          </a:xfrm>
          <a:prstGeom prst="rect">
            <a:avLst/>
          </a:prstGeom>
          <a:noFill/>
        </p:spPr>
        <p:txBody>
          <a:bodyPr wrap="none" rtlCol="0">
            <a:spAutoFit/>
          </a:bodyPr>
          <a:lstStyle/>
          <a:p>
            <a:r>
              <a:rPr lang="sk-SK" dirty="0" err="1"/>
              <a:t>yellow</a:t>
            </a:r>
            <a:endParaRPr lang="sk-SK" dirty="0"/>
          </a:p>
        </p:txBody>
      </p:sp>
      <p:sp>
        <p:nvSpPr>
          <p:cNvPr id="85" name="BlokTextu 84"/>
          <p:cNvSpPr txBox="1"/>
          <p:nvPr/>
        </p:nvSpPr>
        <p:spPr>
          <a:xfrm>
            <a:off x="885088" y="3069899"/>
            <a:ext cx="2269404" cy="369332"/>
          </a:xfrm>
          <a:prstGeom prst="rect">
            <a:avLst/>
          </a:prstGeom>
          <a:noFill/>
        </p:spPr>
        <p:txBody>
          <a:bodyPr wrap="none" rtlCol="0">
            <a:spAutoFit/>
          </a:bodyPr>
          <a:lstStyle/>
          <a:p>
            <a:r>
              <a:rPr lang="sk-SK" dirty="0" err="1"/>
              <a:t>Surface</a:t>
            </a:r>
            <a:r>
              <a:rPr lang="sk-SK" dirty="0"/>
              <a:t> </a:t>
            </a:r>
            <a:r>
              <a:rPr lang="sk-SK" dirty="0" err="1"/>
              <a:t>colour</a:t>
            </a:r>
            <a:r>
              <a:rPr lang="sk-SK" dirty="0"/>
              <a:t> </a:t>
            </a:r>
            <a:r>
              <a:rPr lang="sk-SK" dirty="0" err="1"/>
              <a:t>apears</a:t>
            </a:r>
            <a:r>
              <a:rPr lang="sk-SK" dirty="0"/>
              <a:t>:</a:t>
            </a:r>
          </a:p>
        </p:txBody>
      </p:sp>
      <p:sp>
        <p:nvSpPr>
          <p:cNvPr id="86" name="BlokTextu 85"/>
          <p:cNvSpPr txBox="1"/>
          <p:nvPr/>
        </p:nvSpPr>
        <p:spPr>
          <a:xfrm>
            <a:off x="885088" y="5593363"/>
            <a:ext cx="2269404" cy="369332"/>
          </a:xfrm>
          <a:prstGeom prst="rect">
            <a:avLst/>
          </a:prstGeom>
          <a:noFill/>
        </p:spPr>
        <p:txBody>
          <a:bodyPr wrap="none" rtlCol="0">
            <a:spAutoFit/>
          </a:bodyPr>
          <a:lstStyle/>
          <a:p>
            <a:r>
              <a:rPr lang="sk-SK" dirty="0" err="1"/>
              <a:t>Surface</a:t>
            </a:r>
            <a:r>
              <a:rPr lang="sk-SK" dirty="0"/>
              <a:t> </a:t>
            </a:r>
            <a:r>
              <a:rPr lang="sk-SK" dirty="0" err="1"/>
              <a:t>colour</a:t>
            </a:r>
            <a:r>
              <a:rPr lang="sk-SK" dirty="0"/>
              <a:t> </a:t>
            </a:r>
            <a:r>
              <a:rPr lang="sk-SK" dirty="0" err="1"/>
              <a:t>apears</a:t>
            </a:r>
            <a:r>
              <a:rPr lang="sk-SK" dirty="0"/>
              <a:t>:</a:t>
            </a:r>
          </a:p>
        </p:txBody>
      </p:sp>
      <p:cxnSp>
        <p:nvCxnSpPr>
          <p:cNvPr id="87" name="Rovná spojovacia šípka 86"/>
          <p:cNvCxnSpPr/>
          <p:nvPr/>
        </p:nvCxnSpPr>
        <p:spPr>
          <a:xfrm flipH="1">
            <a:off x="4170402" y="2112661"/>
            <a:ext cx="762885"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Rovná spojovacia šípka 87"/>
          <p:cNvCxnSpPr/>
          <p:nvPr/>
        </p:nvCxnSpPr>
        <p:spPr>
          <a:xfrm flipH="1">
            <a:off x="4292375" y="2112661"/>
            <a:ext cx="762885"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Rovná spojovacia šípka 88"/>
          <p:cNvCxnSpPr/>
          <p:nvPr/>
        </p:nvCxnSpPr>
        <p:spPr>
          <a:xfrm flipH="1">
            <a:off x="7000410" y="2118488"/>
            <a:ext cx="762885"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BlokTextu 89"/>
          <p:cNvSpPr txBox="1"/>
          <p:nvPr/>
        </p:nvSpPr>
        <p:spPr>
          <a:xfrm>
            <a:off x="7503289" y="1753068"/>
            <a:ext cx="578492" cy="369332"/>
          </a:xfrm>
          <a:prstGeom prst="rect">
            <a:avLst/>
          </a:prstGeom>
          <a:noFill/>
        </p:spPr>
        <p:txBody>
          <a:bodyPr wrap="none" rtlCol="0">
            <a:spAutoFit/>
          </a:bodyPr>
          <a:lstStyle/>
          <a:p>
            <a:r>
              <a:rPr lang="sk-SK" dirty="0"/>
              <a:t>RGB</a:t>
            </a:r>
          </a:p>
        </p:txBody>
      </p:sp>
      <p:cxnSp>
        <p:nvCxnSpPr>
          <p:cNvPr id="91" name="Rovná spojovacia šípka 90"/>
          <p:cNvCxnSpPr/>
          <p:nvPr/>
        </p:nvCxnSpPr>
        <p:spPr>
          <a:xfrm flipH="1">
            <a:off x="7129876" y="2114936"/>
            <a:ext cx="762885"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Rovná spojovacia šípka 91"/>
          <p:cNvCxnSpPr/>
          <p:nvPr/>
        </p:nvCxnSpPr>
        <p:spPr>
          <a:xfrm flipH="1">
            <a:off x="7251849" y="2114936"/>
            <a:ext cx="762885"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Rovná spojovacia šípka 92"/>
          <p:cNvCxnSpPr/>
          <p:nvPr/>
        </p:nvCxnSpPr>
        <p:spPr>
          <a:xfrm flipH="1">
            <a:off x="10069566" y="2123305"/>
            <a:ext cx="762885"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BlokTextu 93"/>
          <p:cNvSpPr txBox="1"/>
          <p:nvPr/>
        </p:nvSpPr>
        <p:spPr>
          <a:xfrm>
            <a:off x="10572445" y="1757885"/>
            <a:ext cx="578492" cy="369332"/>
          </a:xfrm>
          <a:prstGeom prst="rect">
            <a:avLst/>
          </a:prstGeom>
          <a:noFill/>
        </p:spPr>
        <p:txBody>
          <a:bodyPr wrap="none" rtlCol="0">
            <a:spAutoFit/>
          </a:bodyPr>
          <a:lstStyle/>
          <a:p>
            <a:r>
              <a:rPr lang="sk-SK" dirty="0"/>
              <a:t>RGB</a:t>
            </a:r>
          </a:p>
        </p:txBody>
      </p:sp>
      <p:cxnSp>
        <p:nvCxnSpPr>
          <p:cNvPr id="95" name="Rovná spojovacia šípka 94"/>
          <p:cNvCxnSpPr/>
          <p:nvPr/>
        </p:nvCxnSpPr>
        <p:spPr>
          <a:xfrm flipH="1">
            <a:off x="10199032" y="2119753"/>
            <a:ext cx="762885"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Rovná spojovacia šípka 95"/>
          <p:cNvCxnSpPr/>
          <p:nvPr/>
        </p:nvCxnSpPr>
        <p:spPr>
          <a:xfrm flipH="1">
            <a:off x="10321005" y="2119753"/>
            <a:ext cx="762885"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Rovná spojovacia šípka 96"/>
          <p:cNvCxnSpPr/>
          <p:nvPr/>
        </p:nvCxnSpPr>
        <p:spPr>
          <a:xfrm flipH="1">
            <a:off x="4052700" y="4639677"/>
            <a:ext cx="762885"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BlokTextu 97"/>
          <p:cNvSpPr txBox="1"/>
          <p:nvPr/>
        </p:nvSpPr>
        <p:spPr>
          <a:xfrm>
            <a:off x="4555579" y="4274257"/>
            <a:ext cx="578492" cy="369332"/>
          </a:xfrm>
          <a:prstGeom prst="rect">
            <a:avLst/>
          </a:prstGeom>
          <a:noFill/>
        </p:spPr>
        <p:txBody>
          <a:bodyPr wrap="none" rtlCol="0">
            <a:spAutoFit/>
          </a:bodyPr>
          <a:lstStyle/>
          <a:p>
            <a:r>
              <a:rPr lang="sk-SK" dirty="0"/>
              <a:t>RGB</a:t>
            </a:r>
          </a:p>
        </p:txBody>
      </p:sp>
      <p:cxnSp>
        <p:nvCxnSpPr>
          <p:cNvPr id="99" name="Rovná spojovacia šípka 98"/>
          <p:cNvCxnSpPr/>
          <p:nvPr/>
        </p:nvCxnSpPr>
        <p:spPr>
          <a:xfrm flipH="1">
            <a:off x="4182166" y="4636125"/>
            <a:ext cx="762885"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Rovná spojovacia šípka 99"/>
          <p:cNvCxnSpPr/>
          <p:nvPr/>
        </p:nvCxnSpPr>
        <p:spPr>
          <a:xfrm flipH="1">
            <a:off x="4304139" y="4636125"/>
            <a:ext cx="762885"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Rovná spojovacia šípka 100"/>
          <p:cNvCxnSpPr/>
          <p:nvPr/>
        </p:nvCxnSpPr>
        <p:spPr>
          <a:xfrm flipH="1">
            <a:off x="7053307" y="4642992"/>
            <a:ext cx="762885"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BlokTextu 101"/>
          <p:cNvSpPr txBox="1"/>
          <p:nvPr/>
        </p:nvSpPr>
        <p:spPr>
          <a:xfrm>
            <a:off x="7556186" y="4277572"/>
            <a:ext cx="578492" cy="369332"/>
          </a:xfrm>
          <a:prstGeom prst="rect">
            <a:avLst/>
          </a:prstGeom>
          <a:noFill/>
        </p:spPr>
        <p:txBody>
          <a:bodyPr wrap="none" rtlCol="0">
            <a:spAutoFit/>
          </a:bodyPr>
          <a:lstStyle/>
          <a:p>
            <a:r>
              <a:rPr lang="sk-SK" dirty="0"/>
              <a:t>RGB</a:t>
            </a:r>
          </a:p>
        </p:txBody>
      </p:sp>
      <p:cxnSp>
        <p:nvCxnSpPr>
          <p:cNvPr id="103" name="Rovná spojovacia šípka 102"/>
          <p:cNvCxnSpPr/>
          <p:nvPr/>
        </p:nvCxnSpPr>
        <p:spPr>
          <a:xfrm flipH="1">
            <a:off x="7182773" y="4639440"/>
            <a:ext cx="762885"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Rovná spojovacia šípka 103"/>
          <p:cNvCxnSpPr/>
          <p:nvPr/>
        </p:nvCxnSpPr>
        <p:spPr>
          <a:xfrm flipH="1">
            <a:off x="7304746" y="4639440"/>
            <a:ext cx="762885"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Rovná spojovacia šípka 104"/>
          <p:cNvCxnSpPr/>
          <p:nvPr/>
        </p:nvCxnSpPr>
        <p:spPr>
          <a:xfrm flipH="1">
            <a:off x="10066998" y="4612542"/>
            <a:ext cx="762885"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BlokTextu 105"/>
          <p:cNvSpPr txBox="1"/>
          <p:nvPr/>
        </p:nvSpPr>
        <p:spPr>
          <a:xfrm>
            <a:off x="10569877" y="4247122"/>
            <a:ext cx="578492" cy="369332"/>
          </a:xfrm>
          <a:prstGeom prst="rect">
            <a:avLst/>
          </a:prstGeom>
          <a:noFill/>
        </p:spPr>
        <p:txBody>
          <a:bodyPr wrap="none" rtlCol="0">
            <a:spAutoFit/>
          </a:bodyPr>
          <a:lstStyle/>
          <a:p>
            <a:r>
              <a:rPr lang="sk-SK" dirty="0"/>
              <a:t>RGB</a:t>
            </a:r>
          </a:p>
        </p:txBody>
      </p:sp>
      <p:cxnSp>
        <p:nvCxnSpPr>
          <p:cNvPr id="107" name="Rovná spojovacia šípka 106"/>
          <p:cNvCxnSpPr/>
          <p:nvPr/>
        </p:nvCxnSpPr>
        <p:spPr>
          <a:xfrm flipH="1">
            <a:off x="10196464" y="4608990"/>
            <a:ext cx="762885"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Rovná spojovacia šípka 107"/>
          <p:cNvCxnSpPr/>
          <p:nvPr/>
        </p:nvCxnSpPr>
        <p:spPr>
          <a:xfrm flipH="1">
            <a:off x="10318437" y="4608990"/>
            <a:ext cx="762885" cy="6804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Rovná spojovacia šípka 108"/>
          <p:cNvCxnSpPr/>
          <p:nvPr/>
        </p:nvCxnSpPr>
        <p:spPr>
          <a:xfrm flipH="1" flipV="1">
            <a:off x="9334499" y="4626862"/>
            <a:ext cx="622004"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Rovná spojovacia šípka 109"/>
          <p:cNvCxnSpPr/>
          <p:nvPr/>
        </p:nvCxnSpPr>
        <p:spPr>
          <a:xfrm flipH="1" flipV="1">
            <a:off x="6331671" y="4642992"/>
            <a:ext cx="622004" cy="6804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Rovná spojovacia šípka 110"/>
          <p:cNvCxnSpPr/>
          <p:nvPr/>
        </p:nvCxnSpPr>
        <p:spPr>
          <a:xfrm flipH="1" flipV="1">
            <a:off x="3308723" y="4608990"/>
            <a:ext cx="622004" cy="68048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2" name="BlokTextu 111"/>
          <p:cNvSpPr txBox="1"/>
          <p:nvPr/>
        </p:nvSpPr>
        <p:spPr>
          <a:xfrm>
            <a:off x="4082659" y="1058057"/>
            <a:ext cx="1724783" cy="646331"/>
          </a:xfrm>
          <a:prstGeom prst="rect">
            <a:avLst/>
          </a:prstGeom>
          <a:noFill/>
        </p:spPr>
        <p:txBody>
          <a:bodyPr wrap="square" rtlCol="0">
            <a:spAutoFit/>
          </a:bodyPr>
          <a:lstStyle/>
          <a:p>
            <a:pPr algn="ctr"/>
            <a:r>
              <a:rPr lang="sk-SK" dirty="0" err="1"/>
              <a:t>Incidence</a:t>
            </a:r>
            <a:r>
              <a:rPr lang="sk-SK" dirty="0"/>
              <a:t> </a:t>
            </a:r>
            <a:r>
              <a:rPr lang="sk-SK" dirty="0" err="1"/>
              <a:t>visible</a:t>
            </a:r>
            <a:r>
              <a:rPr lang="sk-SK" dirty="0"/>
              <a:t> </a:t>
            </a:r>
            <a:r>
              <a:rPr lang="sk-SK" dirty="0" err="1"/>
              <a:t>radiation</a:t>
            </a:r>
            <a:endParaRPr lang="sk-SK" dirty="0"/>
          </a:p>
        </p:txBody>
      </p:sp>
      <p:sp>
        <p:nvSpPr>
          <p:cNvPr id="113" name="BlokTextu 112"/>
          <p:cNvSpPr txBox="1"/>
          <p:nvPr/>
        </p:nvSpPr>
        <p:spPr>
          <a:xfrm>
            <a:off x="2150147" y="1112565"/>
            <a:ext cx="1902553" cy="646331"/>
          </a:xfrm>
          <a:prstGeom prst="rect">
            <a:avLst/>
          </a:prstGeom>
          <a:noFill/>
        </p:spPr>
        <p:txBody>
          <a:bodyPr wrap="square" rtlCol="0">
            <a:spAutoFit/>
          </a:bodyPr>
          <a:lstStyle/>
          <a:p>
            <a:pPr algn="ctr"/>
            <a:r>
              <a:rPr lang="sk-SK" dirty="0" err="1"/>
              <a:t>Reflected</a:t>
            </a:r>
            <a:r>
              <a:rPr lang="sk-SK" dirty="0"/>
              <a:t> </a:t>
            </a:r>
            <a:r>
              <a:rPr lang="sk-SK" dirty="0" err="1"/>
              <a:t>portion</a:t>
            </a:r>
            <a:r>
              <a:rPr lang="sk-SK" dirty="0"/>
              <a:t> of </a:t>
            </a:r>
            <a:r>
              <a:rPr lang="sk-SK" dirty="0" err="1"/>
              <a:t>the</a:t>
            </a:r>
            <a:r>
              <a:rPr lang="sk-SK" dirty="0"/>
              <a:t> </a:t>
            </a:r>
            <a:r>
              <a:rPr lang="sk-SK" dirty="0" err="1"/>
              <a:t>radiation</a:t>
            </a:r>
            <a:endParaRPr lang="sk-SK" dirty="0"/>
          </a:p>
        </p:txBody>
      </p:sp>
    </p:spTree>
    <p:extLst>
      <p:ext uri="{BB962C8B-B14F-4D97-AF65-F5344CB8AC3E}">
        <p14:creationId xmlns:p14="http://schemas.microsoft.com/office/powerpoint/2010/main" val="1706617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60F23D23-ADBA-46A0-8D34-671BAF30E8AE}"/>
              </a:ext>
            </a:extLst>
          </p:cNvPr>
          <p:cNvSpPr>
            <a:spLocks/>
          </p:cNvSpPr>
          <p:nvPr/>
        </p:nvSpPr>
        <p:spPr bwMode="auto">
          <a:xfrm>
            <a:off x="-56357" y="-76994"/>
            <a:ext cx="12304713" cy="7011988"/>
          </a:xfrm>
          <a:prstGeom prst="rect">
            <a:avLst/>
          </a:prstGeom>
          <a:noFill/>
          <a:ln>
            <a:noFill/>
          </a:ln>
          <a:effectLst/>
        </p:spPr>
        <p:txBody>
          <a:bodyPr lIns="0" tIns="0" rIns="0" bIns="0" anchor="ctr"/>
          <a:lstStyle/>
          <a:p>
            <a:endParaRPr lang="sk-SK" altLang="sk-SK" sz="1600">
              <a:solidFill>
                <a:srgbClr val="FFFFFF"/>
              </a:solidFill>
            </a:endParaRPr>
          </a:p>
        </p:txBody>
      </p:sp>
      <p:sp>
        <p:nvSpPr>
          <p:cNvPr id="11266" name="Rectangle 2">
            <a:extLst>
              <a:ext uri="{FF2B5EF4-FFF2-40B4-BE49-F238E27FC236}">
                <a16:creationId xmlns:a16="http://schemas.microsoft.com/office/drawing/2014/main" id="{85E90CB8-7DAE-4018-9169-660AFD94AF93}"/>
              </a:ext>
            </a:extLst>
          </p:cNvPr>
          <p:cNvSpPr>
            <a:spLocks noGrp="1" noChangeArrowheads="1"/>
          </p:cNvSpPr>
          <p:nvPr>
            <p:ph type="title"/>
          </p:nvPr>
        </p:nvSpPr>
        <p:spPr>
          <a:xfrm>
            <a:off x="268040" y="2958348"/>
            <a:ext cx="11655918" cy="2324100"/>
          </a:xfrm>
        </p:spPr>
        <p:txBody>
          <a:bodyPr>
            <a:normAutofit/>
          </a:bodyPr>
          <a:lstStyle/>
          <a:p>
            <a:pPr algn="ctr"/>
            <a:r>
              <a:rPr lang="sk-SK" altLang="sk-SK" dirty="0">
                <a:solidFill>
                  <a:srgbClr val="008A3E"/>
                </a:solidFill>
                <a:effectLst>
                  <a:outerShdw blurRad="38100" dist="38100" dir="2700000" algn="tl">
                    <a:srgbClr val="000000">
                      <a:alpha val="43137"/>
                    </a:srgbClr>
                  </a:outerShdw>
                </a:effectLst>
              </a:rPr>
              <a:t>Farebné </a:t>
            </a:r>
            <a:r>
              <a:rPr lang="sk-SK" altLang="sk-SK" dirty="0" smtClean="0">
                <a:solidFill>
                  <a:srgbClr val="008A3E"/>
                </a:solidFill>
                <a:effectLst>
                  <a:outerShdw blurRad="38100" dist="38100" dir="2700000" algn="tl">
                    <a:srgbClr val="000000">
                      <a:alpha val="43137"/>
                    </a:srgbClr>
                  </a:outerShdw>
                </a:effectLst>
              </a:rPr>
              <a:t>syntézy v QGIS</a:t>
            </a:r>
            <a:r>
              <a:rPr lang="sk-SK" altLang="sk-SK" dirty="0">
                <a:solidFill>
                  <a:srgbClr val="008A3E"/>
                </a:solidFill>
                <a:effectLst>
                  <a:outerShdw blurRad="38100" dist="38100" dir="2700000" algn="tl">
                    <a:srgbClr val="000000">
                      <a:alpha val="43137"/>
                    </a:srgbClr>
                  </a:outerShdw>
                </a:effectLst>
                <a:latin typeface="Calibri Light (Nadpisy)"/>
              </a:rPr>
              <a:t/>
            </a:r>
            <a:br>
              <a:rPr lang="sk-SK" altLang="sk-SK" dirty="0">
                <a:solidFill>
                  <a:srgbClr val="008A3E"/>
                </a:solidFill>
                <a:effectLst>
                  <a:outerShdw blurRad="38100" dist="38100" dir="2700000" algn="tl">
                    <a:srgbClr val="000000">
                      <a:alpha val="43137"/>
                    </a:srgbClr>
                  </a:outerShdw>
                </a:effectLst>
                <a:latin typeface="Calibri Light (Nadpisy)"/>
              </a:rPr>
            </a:br>
            <a:endParaRPr lang="sk-SK" altLang="sk-SK" dirty="0">
              <a:solidFill>
                <a:srgbClr val="008A3E"/>
              </a:solidFill>
              <a:effectLst>
                <a:outerShdw blurRad="38100" dist="38100" dir="2700000" algn="tl">
                  <a:srgbClr val="000000">
                    <a:alpha val="43137"/>
                  </a:srgbClr>
                </a:outerShdw>
              </a:effectLst>
              <a:latin typeface="Calibri Light (Nadpisy)"/>
            </a:endParaRPr>
          </a:p>
        </p:txBody>
      </p:sp>
      <p:sp>
        <p:nvSpPr>
          <p:cNvPr id="11268" name="Line 4">
            <a:extLst>
              <a:ext uri="{FF2B5EF4-FFF2-40B4-BE49-F238E27FC236}">
                <a16:creationId xmlns:a16="http://schemas.microsoft.com/office/drawing/2014/main" id="{8299D509-EB2B-46D6-AEDA-495F25DB80D5}"/>
              </a:ext>
            </a:extLst>
          </p:cNvPr>
          <p:cNvSpPr>
            <a:spLocks noChangeShapeType="1"/>
          </p:cNvSpPr>
          <p:nvPr/>
        </p:nvSpPr>
        <p:spPr bwMode="auto">
          <a:xfrm>
            <a:off x="4720257" y="571887"/>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
        <p:nvSpPr>
          <p:cNvPr id="11269" name="Rectangle 5">
            <a:extLst>
              <a:ext uri="{FF2B5EF4-FFF2-40B4-BE49-F238E27FC236}">
                <a16:creationId xmlns:a16="http://schemas.microsoft.com/office/drawing/2014/main" id="{60A37838-2F9F-4B48-AF99-11C4F8D8C851}"/>
              </a:ext>
            </a:extLst>
          </p:cNvPr>
          <p:cNvSpPr>
            <a:spLocks/>
          </p:cNvSpPr>
          <p:nvPr/>
        </p:nvSpPr>
        <p:spPr bwMode="auto">
          <a:xfrm>
            <a:off x="5349475" y="662102"/>
            <a:ext cx="755015" cy="1205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5400" tIns="25400" rIns="25400" bIns="25400" anchor="ctr">
            <a:spAutoFit/>
          </a:bodyPr>
          <a:lstStyle/>
          <a:p>
            <a:pPr algn="l"/>
            <a:r>
              <a:rPr lang="sk-SK" altLang="sk-SK" sz="7500" dirty="0" smtClean="0">
                <a:solidFill>
                  <a:schemeClr val="bg1">
                    <a:lumMod val="75000"/>
                  </a:schemeClr>
                </a:solidFill>
                <a:latin typeface="+mj-lt"/>
                <a:ea typeface="Baskerville" charset="0"/>
                <a:cs typeface="Baskerville" charset="0"/>
                <a:sym typeface="Baskerville" charset="0"/>
              </a:rPr>
              <a:t>I.I</a:t>
            </a:r>
            <a:endParaRPr lang="sk-SK" altLang="sk-SK" sz="900" dirty="0">
              <a:solidFill>
                <a:schemeClr val="bg1">
                  <a:lumMod val="75000"/>
                </a:schemeClr>
              </a:solidFill>
              <a:latin typeface="+mj-lt"/>
              <a:ea typeface="Baskerville" charset="0"/>
              <a:cs typeface="Baskerville" charset="0"/>
              <a:sym typeface="Baskerville" charset="0"/>
            </a:endParaRPr>
          </a:p>
        </p:txBody>
      </p:sp>
      <p:sp>
        <p:nvSpPr>
          <p:cNvPr id="11" name="Line 4">
            <a:extLst>
              <a:ext uri="{FF2B5EF4-FFF2-40B4-BE49-F238E27FC236}">
                <a16:creationId xmlns:a16="http://schemas.microsoft.com/office/drawing/2014/main" id="{30CDB5F2-1438-4F53-96DB-C8DB9ED96CBE}"/>
              </a:ext>
            </a:extLst>
          </p:cNvPr>
          <p:cNvSpPr>
            <a:spLocks noChangeShapeType="1"/>
          </p:cNvSpPr>
          <p:nvPr/>
        </p:nvSpPr>
        <p:spPr bwMode="auto">
          <a:xfrm>
            <a:off x="4720257" y="1867560"/>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Tree>
    <p:extLst>
      <p:ext uri="{BB962C8B-B14F-4D97-AF65-F5344CB8AC3E}">
        <p14:creationId xmlns:p14="http://schemas.microsoft.com/office/powerpoint/2010/main" val="25567994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rotWithShape="1">
          <a:blip r:embed="rId2"/>
          <a:srcRect l="-104" r="69166" b="35555"/>
          <a:stretch/>
        </p:blipFill>
        <p:spPr>
          <a:xfrm>
            <a:off x="629558" y="1285818"/>
            <a:ext cx="9454242" cy="5538849"/>
          </a:xfrm>
          <a:prstGeom prst="rect">
            <a:avLst/>
          </a:prstGeom>
        </p:spPr>
      </p:pic>
      <p:sp>
        <p:nvSpPr>
          <p:cNvPr id="5" name="Obdĺžnik 4">
            <a:extLst>
              <a:ext uri="{FF2B5EF4-FFF2-40B4-BE49-F238E27FC236}">
                <a16:creationId xmlns:a16="http://schemas.microsoft.com/office/drawing/2014/main" id="{F1523E78-A439-4DF7-94FB-7E2F5D7AB31F}"/>
              </a:ext>
            </a:extLst>
          </p:cNvPr>
          <p:cNvSpPr/>
          <p:nvPr/>
        </p:nvSpPr>
        <p:spPr>
          <a:xfrm>
            <a:off x="629558" y="414810"/>
            <a:ext cx="10871200" cy="871008"/>
          </a:xfrm>
          <a:prstGeom prst="rect">
            <a:avLst/>
          </a:prstGeom>
        </p:spPr>
        <p:txBody>
          <a:bodyPr wrap="square">
            <a:spAutoFit/>
          </a:bodyPr>
          <a:lstStyle/>
          <a:p>
            <a:pPr algn="just">
              <a:lnSpc>
                <a:spcPct val="115000"/>
              </a:lnSpc>
            </a:pPr>
            <a:r>
              <a:rPr lang="sk-SK" sz="2400" b="1" dirty="0"/>
              <a:t>Vytvorenie kombinácie v prirodzených farbách (432 pre L8):</a:t>
            </a:r>
          </a:p>
          <a:p>
            <a:pPr algn="just">
              <a:lnSpc>
                <a:spcPct val="115000"/>
              </a:lnSpc>
            </a:pPr>
            <a:r>
              <a:rPr lang="sk-SK" sz="2000" dirty="0"/>
              <a:t>1. Pridanie pásem 2,3,4 do </a:t>
            </a:r>
            <a:r>
              <a:rPr lang="sk-SK" sz="2000" dirty="0" err="1"/>
              <a:t>ArcMap</a:t>
            </a:r>
            <a:r>
              <a:rPr lang="sk-SK" sz="2000" dirty="0"/>
              <a:t> a ich zoradenie podľa </a:t>
            </a:r>
            <a:r>
              <a:rPr lang="sk-SK" sz="2000" dirty="0" smtClean="0"/>
              <a:t>poradia pre RGB kompozíciu (432)</a:t>
            </a:r>
            <a:endParaRPr lang="sk-SK" sz="2000" dirty="0"/>
          </a:p>
        </p:txBody>
      </p:sp>
      <p:sp>
        <p:nvSpPr>
          <p:cNvPr id="3" name="Obdĺžnik 2"/>
          <p:cNvSpPr/>
          <p:nvPr/>
        </p:nvSpPr>
        <p:spPr>
          <a:xfrm>
            <a:off x="629558" y="2921000"/>
            <a:ext cx="3320142" cy="14224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712986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rotWithShape="1">
          <a:blip r:embed="rId2"/>
          <a:srcRect l="-54" r="69167" b="34588"/>
          <a:stretch/>
        </p:blipFill>
        <p:spPr>
          <a:xfrm>
            <a:off x="431800" y="1371688"/>
            <a:ext cx="8943748" cy="5327135"/>
          </a:xfrm>
          <a:prstGeom prst="rect">
            <a:avLst/>
          </a:prstGeom>
        </p:spPr>
      </p:pic>
      <p:sp>
        <p:nvSpPr>
          <p:cNvPr id="4" name="Obdĺžnik 3"/>
          <p:cNvSpPr/>
          <p:nvPr/>
        </p:nvSpPr>
        <p:spPr>
          <a:xfrm>
            <a:off x="431800" y="533369"/>
            <a:ext cx="11512550" cy="446276"/>
          </a:xfrm>
          <a:prstGeom prst="rect">
            <a:avLst/>
          </a:prstGeom>
        </p:spPr>
        <p:txBody>
          <a:bodyPr wrap="square">
            <a:spAutoFit/>
          </a:bodyPr>
          <a:lstStyle/>
          <a:p>
            <a:pPr algn="just">
              <a:lnSpc>
                <a:spcPct val="115000"/>
              </a:lnSpc>
            </a:pPr>
            <a:r>
              <a:rPr lang="sk-SK" sz="2000" dirty="0"/>
              <a:t>2. </a:t>
            </a:r>
            <a:r>
              <a:rPr lang="sk-SK" sz="2000" dirty="0" smtClean="0"/>
              <a:t>Raster </a:t>
            </a:r>
            <a:r>
              <a:rPr lang="sk-SK" sz="2000" dirty="0"/>
              <a:t>– </a:t>
            </a:r>
            <a:r>
              <a:rPr lang="sk-SK" sz="2000" dirty="0" err="1" smtClean="0"/>
              <a:t>Miscellaneous</a:t>
            </a:r>
            <a:r>
              <a:rPr lang="sk-SK" sz="2000" dirty="0" smtClean="0"/>
              <a:t> – </a:t>
            </a:r>
            <a:r>
              <a:rPr lang="sk-SK" sz="2000" dirty="0" err="1" smtClean="0"/>
              <a:t>Build</a:t>
            </a:r>
            <a:r>
              <a:rPr lang="sk-SK" sz="2000" dirty="0" smtClean="0"/>
              <a:t> </a:t>
            </a:r>
            <a:r>
              <a:rPr lang="sk-SK" sz="2000" dirty="0" err="1" smtClean="0"/>
              <a:t>virtual</a:t>
            </a:r>
            <a:r>
              <a:rPr lang="sk-SK" sz="2000" dirty="0" smtClean="0"/>
              <a:t> raster</a:t>
            </a:r>
            <a:endParaRPr lang="sk-SK" sz="2000" dirty="0"/>
          </a:p>
        </p:txBody>
      </p:sp>
    </p:spTree>
    <p:extLst>
      <p:ext uri="{BB962C8B-B14F-4D97-AF65-F5344CB8AC3E}">
        <p14:creationId xmlns:p14="http://schemas.microsoft.com/office/powerpoint/2010/main" val="3240228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431800" y="533369"/>
            <a:ext cx="11512550" cy="425501"/>
          </a:xfrm>
          <a:prstGeom prst="rect">
            <a:avLst/>
          </a:prstGeom>
        </p:spPr>
        <p:txBody>
          <a:bodyPr wrap="square">
            <a:spAutoFit/>
          </a:bodyPr>
          <a:lstStyle/>
          <a:p>
            <a:pPr algn="just">
              <a:lnSpc>
                <a:spcPct val="115000"/>
              </a:lnSpc>
            </a:pPr>
            <a:r>
              <a:rPr lang="sk-SK" sz="2000" dirty="0" smtClean="0"/>
              <a:t>3. Výber vstupných </a:t>
            </a:r>
            <a:r>
              <a:rPr lang="sk-SK" sz="2000" dirty="0"/>
              <a:t>pásem, </a:t>
            </a:r>
            <a:r>
              <a:rPr lang="sk-SK" sz="2000" dirty="0" smtClean="0"/>
              <a:t>nastavenie parametrov</a:t>
            </a:r>
            <a:endParaRPr lang="sk-SK" sz="2000" dirty="0"/>
          </a:p>
        </p:txBody>
      </p:sp>
      <p:pic>
        <p:nvPicPr>
          <p:cNvPr id="2" name="Obrázok 1"/>
          <p:cNvPicPr>
            <a:picLocks noChangeAspect="1"/>
          </p:cNvPicPr>
          <p:nvPr/>
        </p:nvPicPr>
        <p:blipFill rotWithShape="1">
          <a:blip r:embed="rId2"/>
          <a:srcRect l="11236" t="31577" r="55861" b="16523"/>
          <a:stretch/>
        </p:blipFill>
        <p:spPr>
          <a:xfrm>
            <a:off x="0" y="1278015"/>
            <a:ext cx="12034684" cy="5338916"/>
          </a:xfrm>
          <a:prstGeom prst="rect">
            <a:avLst/>
          </a:prstGeom>
        </p:spPr>
      </p:pic>
      <p:sp>
        <p:nvSpPr>
          <p:cNvPr id="10" name="Obdĺžnik 9"/>
          <p:cNvSpPr/>
          <p:nvPr/>
        </p:nvSpPr>
        <p:spPr>
          <a:xfrm>
            <a:off x="11537950" y="1870018"/>
            <a:ext cx="419100" cy="340093"/>
          </a:xfrm>
          <a:prstGeom prst="rect">
            <a:avLst/>
          </a:prstGeom>
        </p:spPr>
        <p:txBody>
          <a:bodyPr wrap="square">
            <a:spAutoFit/>
          </a:bodyPr>
          <a:lstStyle/>
          <a:p>
            <a:pPr algn="just">
              <a:lnSpc>
                <a:spcPct val="115000"/>
              </a:lnSpc>
            </a:pPr>
            <a:r>
              <a:rPr lang="sk-SK" sz="1400" b="1" dirty="0">
                <a:solidFill>
                  <a:srgbClr val="C00000"/>
                </a:solidFill>
              </a:rPr>
              <a:t>1</a:t>
            </a:r>
          </a:p>
        </p:txBody>
      </p:sp>
    </p:spTree>
    <p:extLst>
      <p:ext uri="{BB962C8B-B14F-4D97-AF65-F5344CB8AC3E}">
        <p14:creationId xmlns:p14="http://schemas.microsoft.com/office/powerpoint/2010/main" val="3340408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412750" y="158651"/>
            <a:ext cx="11512550" cy="1154162"/>
          </a:xfrm>
          <a:prstGeom prst="rect">
            <a:avLst/>
          </a:prstGeom>
        </p:spPr>
        <p:txBody>
          <a:bodyPr wrap="square">
            <a:spAutoFit/>
          </a:bodyPr>
          <a:lstStyle/>
          <a:p>
            <a:pPr algn="just">
              <a:lnSpc>
                <a:spcPct val="115000"/>
              </a:lnSpc>
            </a:pPr>
            <a:r>
              <a:rPr lang="sk-SK" sz="2000" dirty="0"/>
              <a:t>4</a:t>
            </a:r>
            <a:r>
              <a:rPr lang="sk-SK" sz="2000" dirty="0" smtClean="0"/>
              <a:t>. Výber premietania pásem cez </a:t>
            </a:r>
            <a:r>
              <a:rPr lang="sk-SK" sz="2000" dirty="0" err="1" smtClean="0"/>
              <a:t>Properties</a:t>
            </a:r>
            <a:r>
              <a:rPr lang="sk-SK" sz="2000" dirty="0"/>
              <a:t> </a:t>
            </a:r>
            <a:r>
              <a:rPr lang="sk-SK" sz="2000" dirty="0" smtClean="0"/>
              <a:t>– </a:t>
            </a:r>
            <a:r>
              <a:rPr lang="sk-SK" sz="2000" dirty="0" err="1" smtClean="0"/>
              <a:t>Symbology</a:t>
            </a:r>
            <a:r>
              <a:rPr lang="sk-SK" sz="2000" dirty="0" smtClean="0"/>
              <a:t> – </a:t>
            </a:r>
            <a:r>
              <a:rPr lang="sk-SK" sz="2000" dirty="0" err="1" smtClean="0"/>
              <a:t>Multiband</a:t>
            </a:r>
            <a:r>
              <a:rPr lang="sk-SK" sz="2000" dirty="0" smtClean="0"/>
              <a:t> </a:t>
            </a:r>
            <a:r>
              <a:rPr lang="sk-SK" sz="2000" dirty="0" err="1" smtClean="0"/>
              <a:t>color</a:t>
            </a:r>
            <a:r>
              <a:rPr lang="sk-SK" sz="2000" dirty="0" smtClean="0"/>
              <a:t> (pásma v QGIS pri vytváraní virtuálneho rastra sú zoradené podľa poradia (od 1,2... – x), preto sa cez kanály RGB musia vložiť v správnom poradí (opačnom)</a:t>
            </a:r>
            <a:endParaRPr lang="sk-SK" sz="2000" dirty="0"/>
          </a:p>
        </p:txBody>
      </p:sp>
      <p:pic>
        <p:nvPicPr>
          <p:cNvPr id="3" name="Obrázok 2"/>
          <p:cNvPicPr>
            <a:picLocks noChangeAspect="1"/>
          </p:cNvPicPr>
          <p:nvPr/>
        </p:nvPicPr>
        <p:blipFill rotWithShape="1">
          <a:blip r:embed="rId2"/>
          <a:srcRect t="36" r="65054" b="33441"/>
          <a:stretch/>
        </p:blipFill>
        <p:spPr>
          <a:xfrm>
            <a:off x="492125" y="1312813"/>
            <a:ext cx="10648950" cy="5545187"/>
          </a:xfrm>
          <a:prstGeom prst="rect">
            <a:avLst/>
          </a:prstGeom>
        </p:spPr>
      </p:pic>
    </p:spTree>
    <p:extLst>
      <p:ext uri="{BB962C8B-B14F-4D97-AF65-F5344CB8AC3E}">
        <p14:creationId xmlns:p14="http://schemas.microsoft.com/office/powerpoint/2010/main" val="333839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60F23D23-ADBA-46A0-8D34-671BAF30E8AE}"/>
              </a:ext>
            </a:extLst>
          </p:cNvPr>
          <p:cNvSpPr>
            <a:spLocks/>
          </p:cNvSpPr>
          <p:nvPr/>
        </p:nvSpPr>
        <p:spPr bwMode="auto">
          <a:xfrm>
            <a:off x="-56357" y="-76994"/>
            <a:ext cx="12304713" cy="7011988"/>
          </a:xfrm>
          <a:prstGeom prst="rect">
            <a:avLst/>
          </a:prstGeom>
          <a:solidFill>
            <a:schemeClr val="bg1"/>
          </a:solidFill>
          <a:ln>
            <a:noFill/>
          </a:ln>
          <a:effectLst/>
        </p:spPr>
        <p:txBody>
          <a:bodyPr lIns="0" tIns="0" rIns="0" bIns="0" anchor="ctr"/>
          <a:lstStyle/>
          <a:p>
            <a:endParaRPr lang="sk-SK" altLang="sk-SK" sz="1600">
              <a:solidFill>
                <a:srgbClr val="FFFFFF"/>
              </a:solidFill>
            </a:endParaRPr>
          </a:p>
        </p:txBody>
      </p:sp>
      <p:sp>
        <p:nvSpPr>
          <p:cNvPr id="11266" name="Rectangle 2">
            <a:extLst>
              <a:ext uri="{FF2B5EF4-FFF2-40B4-BE49-F238E27FC236}">
                <a16:creationId xmlns:a16="http://schemas.microsoft.com/office/drawing/2014/main" id="{85E90CB8-7DAE-4018-9169-660AFD94AF93}"/>
              </a:ext>
            </a:extLst>
          </p:cNvPr>
          <p:cNvSpPr>
            <a:spLocks noGrp="1" noChangeArrowheads="1"/>
          </p:cNvSpPr>
          <p:nvPr>
            <p:ph type="title"/>
          </p:nvPr>
        </p:nvSpPr>
        <p:spPr>
          <a:xfrm>
            <a:off x="371959" y="2606656"/>
            <a:ext cx="11464441" cy="2324100"/>
          </a:xfrm>
        </p:spPr>
        <p:txBody>
          <a:bodyPr/>
          <a:lstStyle/>
          <a:p>
            <a:pPr algn="ctr"/>
            <a:r>
              <a:rPr lang="sk-SK" altLang="sk-SK" dirty="0">
                <a:solidFill>
                  <a:srgbClr val="008A3E"/>
                </a:solidFill>
                <a:effectLst>
                  <a:outerShdw blurRad="38100" dist="38100" dir="2700000" algn="tl">
                    <a:srgbClr val="000000">
                      <a:alpha val="43137"/>
                    </a:srgbClr>
                  </a:outerShdw>
                </a:effectLst>
              </a:rPr>
              <a:t>Úprava obrazu</a:t>
            </a:r>
            <a:br>
              <a:rPr lang="sk-SK" altLang="sk-SK" dirty="0">
                <a:solidFill>
                  <a:srgbClr val="008A3E"/>
                </a:solidFill>
                <a:effectLst>
                  <a:outerShdw blurRad="38100" dist="38100" dir="2700000" algn="tl">
                    <a:srgbClr val="000000">
                      <a:alpha val="43137"/>
                    </a:srgbClr>
                  </a:outerShdw>
                </a:effectLst>
              </a:rPr>
            </a:br>
            <a:endParaRPr lang="sk-SK" altLang="sk-SK" sz="900" dirty="0">
              <a:solidFill>
                <a:srgbClr val="008A3E"/>
              </a:solidFill>
              <a:effectLst>
                <a:outerShdw blurRad="38100" dist="38100" dir="2700000" algn="tl">
                  <a:srgbClr val="000000">
                    <a:alpha val="43137"/>
                  </a:srgbClr>
                </a:outerShdw>
              </a:effectLst>
            </a:endParaRPr>
          </a:p>
        </p:txBody>
      </p:sp>
      <p:sp>
        <p:nvSpPr>
          <p:cNvPr id="11268" name="Line 4">
            <a:extLst>
              <a:ext uri="{FF2B5EF4-FFF2-40B4-BE49-F238E27FC236}">
                <a16:creationId xmlns:a16="http://schemas.microsoft.com/office/drawing/2014/main" id="{8299D509-EB2B-46D6-AEDA-495F25DB80D5}"/>
              </a:ext>
            </a:extLst>
          </p:cNvPr>
          <p:cNvSpPr>
            <a:spLocks noChangeShapeType="1"/>
          </p:cNvSpPr>
          <p:nvPr/>
        </p:nvSpPr>
        <p:spPr bwMode="auto">
          <a:xfrm>
            <a:off x="4720257" y="571887"/>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
        <p:nvSpPr>
          <p:cNvPr id="11269" name="Rectangle 5">
            <a:extLst>
              <a:ext uri="{FF2B5EF4-FFF2-40B4-BE49-F238E27FC236}">
                <a16:creationId xmlns:a16="http://schemas.microsoft.com/office/drawing/2014/main" id="{60A37838-2F9F-4B48-AF99-11C4F8D8C851}"/>
              </a:ext>
            </a:extLst>
          </p:cNvPr>
          <p:cNvSpPr>
            <a:spLocks/>
          </p:cNvSpPr>
          <p:nvPr/>
        </p:nvSpPr>
        <p:spPr bwMode="auto">
          <a:xfrm>
            <a:off x="5285355" y="618040"/>
            <a:ext cx="1122102" cy="1205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5400" tIns="25400" rIns="25400" bIns="25400" anchor="ctr">
            <a:spAutoFit/>
          </a:bodyPr>
          <a:lstStyle/>
          <a:p>
            <a:pPr algn="l"/>
            <a:r>
              <a:rPr lang="sk-SK" altLang="sk-SK" sz="7500" dirty="0" smtClean="0">
                <a:solidFill>
                  <a:schemeClr val="bg1">
                    <a:lumMod val="75000"/>
                  </a:schemeClr>
                </a:solidFill>
                <a:latin typeface="Baskerville" charset="0"/>
                <a:ea typeface="Baskerville" charset="0"/>
                <a:cs typeface="Baskerville" charset="0"/>
                <a:sym typeface="Baskerville" charset="0"/>
              </a:rPr>
              <a:t>I.II</a:t>
            </a:r>
            <a:endParaRPr lang="sk-SK" altLang="sk-SK" sz="900" dirty="0">
              <a:solidFill>
                <a:schemeClr val="bg1">
                  <a:lumMod val="75000"/>
                </a:schemeClr>
              </a:solidFill>
              <a:latin typeface="Baskerville" charset="0"/>
              <a:ea typeface="Baskerville" charset="0"/>
              <a:cs typeface="Baskerville" charset="0"/>
              <a:sym typeface="Baskerville" charset="0"/>
            </a:endParaRPr>
          </a:p>
        </p:txBody>
      </p:sp>
      <p:sp>
        <p:nvSpPr>
          <p:cNvPr id="11" name="Line 4">
            <a:extLst>
              <a:ext uri="{FF2B5EF4-FFF2-40B4-BE49-F238E27FC236}">
                <a16:creationId xmlns:a16="http://schemas.microsoft.com/office/drawing/2014/main" id="{30CDB5F2-1438-4F53-96DB-C8DB9ED96CBE}"/>
              </a:ext>
            </a:extLst>
          </p:cNvPr>
          <p:cNvSpPr>
            <a:spLocks noChangeShapeType="1"/>
          </p:cNvSpPr>
          <p:nvPr/>
        </p:nvSpPr>
        <p:spPr bwMode="auto">
          <a:xfrm>
            <a:off x="4720257" y="1867560"/>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Tree>
    <p:extLst>
      <p:ext uri="{BB962C8B-B14F-4D97-AF65-F5344CB8AC3E}">
        <p14:creationId xmlns:p14="http://schemas.microsoft.com/office/powerpoint/2010/main" val="115519243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p:txBody>
          <a:bodyPr/>
          <a:lstStyle/>
          <a:p>
            <a:endParaRPr lang="sk-SK"/>
          </a:p>
        </p:txBody>
      </p:sp>
      <p:pic>
        <p:nvPicPr>
          <p:cNvPr id="4" name="Obrázok 3"/>
          <p:cNvPicPr>
            <a:picLocks noChangeAspect="1"/>
          </p:cNvPicPr>
          <p:nvPr/>
        </p:nvPicPr>
        <p:blipFill rotWithShape="1">
          <a:blip r:embed="rId2"/>
          <a:srcRect l="11156" t="15233" r="53844" b="33727"/>
          <a:stretch/>
        </p:blipFill>
        <p:spPr>
          <a:xfrm>
            <a:off x="0" y="1524512"/>
            <a:ext cx="12077788" cy="4953563"/>
          </a:xfrm>
          <a:prstGeom prst="rect">
            <a:avLst/>
          </a:prstGeom>
        </p:spPr>
      </p:pic>
      <p:sp>
        <p:nvSpPr>
          <p:cNvPr id="5" name="Obdĺžnik 4"/>
          <p:cNvSpPr/>
          <p:nvPr/>
        </p:nvSpPr>
        <p:spPr>
          <a:xfrm>
            <a:off x="431800" y="533369"/>
            <a:ext cx="11512550" cy="446276"/>
          </a:xfrm>
          <a:prstGeom prst="rect">
            <a:avLst/>
          </a:prstGeom>
        </p:spPr>
        <p:txBody>
          <a:bodyPr wrap="square">
            <a:spAutoFit/>
          </a:bodyPr>
          <a:lstStyle/>
          <a:p>
            <a:pPr algn="just">
              <a:lnSpc>
                <a:spcPct val="115000"/>
              </a:lnSpc>
            </a:pPr>
            <a:r>
              <a:rPr lang="sk-SK" sz="2000" dirty="0" smtClean="0"/>
              <a:t>5. </a:t>
            </a:r>
            <a:r>
              <a:rPr lang="sk-SK" sz="2000" dirty="0" err="1" smtClean="0"/>
              <a:t>Properties</a:t>
            </a:r>
            <a:r>
              <a:rPr lang="sk-SK" sz="2000" dirty="0" smtClean="0"/>
              <a:t> – </a:t>
            </a:r>
            <a:r>
              <a:rPr lang="sk-SK" sz="2000" dirty="0" err="1" smtClean="0"/>
              <a:t>Symbology</a:t>
            </a:r>
            <a:r>
              <a:rPr lang="sk-SK" sz="2000" dirty="0" smtClean="0"/>
              <a:t> – úprava parametrov pre jasné zobrazenie kompozície - jasu, kontrastu, </a:t>
            </a:r>
            <a:r>
              <a:rPr lang="sk-SK" sz="2000" dirty="0" err="1" smtClean="0"/>
              <a:t>gamma</a:t>
            </a:r>
            <a:r>
              <a:rPr lang="sk-SK" sz="2000" dirty="0" smtClean="0"/>
              <a:t>....</a:t>
            </a:r>
            <a:endParaRPr lang="sk-SK" sz="2000" dirty="0"/>
          </a:p>
        </p:txBody>
      </p:sp>
    </p:spTree>
    <p:extLst>
      <p:ext uri="{BB962C8B-B14F-4D97-AF65-F5344CB8AC3E}">
        <p14:creationId xmlns:p14="http://schemas.microsoft.com/office/powerpoint/2010/main" val="2426489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60F23D23-ADBA-46A0-8D34-671BAF30E8AE}"/>
              </a:ext>
            </a:extLst>
          </p:cNvPr>
          <p:cNvSpPr>
            <a:spLocks/>
          </p:cNvSpPr>
          <p:nvPr/>
        </p:nvSpPr>
        <p:spPr bwMode="auto">
          <a:xfrm>
            <a:off x="-56357" y="-76994"/>
            <a:ext cx="12304713" cy="7011988"/>
          </a:xfrm>
          <a:prstGeom prst="rect">
            <a:avLst/>
          </a:prstGeom>
          <a:solidFill>
            <a:schemeClr val="bg1"/>
          </a:solidFill>
          <a:ln>
            <a:noFill/>
          </a:ln>
          <a:effectLst/>
        </p:spPr>
        <p:txBody>
          <a:bodyPr lIns="0" tIns="0" rIns="0" bIns="0" anchor="ctr"/>
          <a:lstStyle/>
          <a:p>
            <a:endParaRPr lang="sk-SK" altLang="sk-SK" sz="1600">
              <a:solidFill>
                <a:srgbClr val="FFFFFF"/>
              </a:solidFill>
            </a:endParaRPr>
          </a:p>
        </p:txBody>
      </p:sp>
      <p:sp>
        <p:nvSpPr>
          <p:cNvPr id="11266" name="Rectangle 2">
            <a:extLst>
              <a:ext uri="{FF2B5EF4-FFF2-40B4-BE49-F238E27FC236}">
                <a16:creationId xmlns:a16="http://schemas.microsoft.com/office/drawing/2014/main" id="{85E90CB8-7DAE-4018-9169-660AFD94AF93}"/>
              </a:ext>
            </a:extLst>
          </p:cNvPr>
          <p:cNvSpPr>
            <a:spLocks noGrp="1" noChangeArrowheads="1"/>
          </p:cNvSpPr>
          <p:nvPr>
            <p:ph type="title"/>
          </p:nvPr>
        </p:nvSpPr>
        <p:spPr>
          <a:xfrm>
            <a:off x="371959" y="2606656"/>
            <a:ext cx="11464441" cy="2324100"/>
          </a:xfrm>
        </p:spPr>
        <p:txBody>
          <a:bodyPr/>
          <a:lstStyle/>
          <a:p>
            <a:pPr algn="ctr"/>
            <a:r>
              <a:rPr lang="sk-SK" dirty="0">
                <a:solidFill>
                  <a:srgbClr val="008A3E"/>
                </a:solidFill>
                <a:effectLst>
                  <a:outerShdw blurRad="38100" dist="38100" dir="2700000" algn="tl">
                    <a:srgbClr val="000000">
                      <a:alpha val="43137"/>
                    </a:srgbClr>
                  </a:outerShdw>
                </a:effectLst>
              </a:rPr>
              <a:t>Spektrálne indexy</a:t>
            </a:r>
            <a:r>
              <a:rPr lang="sk-SK" altLang="sk-SK" dirty="0">
                <a:solidFill>
                  <a:srgbClr val="008A3E"/>
                </a:solidFill>
                <a:effectLst>
                  <a:outerShdw blurRad="38100" dist="38100" dir="2700000" algn="tl">
                    <a:srgbClr val="000000">
                      <a:alpha val="43137"/>
                    </a:srgbClr>
                  </a:outerShdw>
                </a:effectLst>
              </a:rPr>
              <a:t/>
            </a:r>
            <a:br>
              <a:rPr lang="sk-SK" altLang="sk-SK" dirty="0">
                <a:solidFill>
                  <a:srgbClr val="008A3E"/>
                </a:solidFill>
                <a:effectLst>
                  <a:outerShdw blurRad="38100" dist="38100" dir="2700000" algn="tl">
                    <a:srgbClr val="000000">
                      <a:alpha val="43137"/>
                    </a:srgbClr>
                  </a:outerShdw>
                </a:effectLst>
              </a:rPr>
            </a:br>
            <a:endParaRPr lang="sk-SK" altLang="sk-SK" sz="900" dirty="0">
              <a:solidFill>
                <a:srgbClr val="008A3E"/>
              </a:solidFill>
              <a:effectLst>
                <a:outerShdw blurRad="38100" dist="38100" dir="2700000" algn="tl">
                  <a:srgbClr val="000000">
                    <a:alpha val="43137"/>
                  </a:srgbClr>
                </a:outerShdw>
              </a:effectLst>
            </a:endParaRPr>
          </a:p>
        </p:txBody>
      </p:sp>
      <p:sp>
        <p:nvSpPr>
          <p:cNvPr id="11268" name="Line 4">
            <a:extLst>
              <a:ext uri="{FF2B5EF4-FFF2-40B4-BE49-F238E27FC236}">
                <a16:creationId xmlns:a16="http://schemas.microsoft.com/office/drawing/2014/main" id="{8299D509-EB2B-46D6-AEDA-495F25DB80D5}"/>
              </a:ext>
            </a:extLst>
          </p:cNvPr>
          <p:cNvSpPr>
            <a:spLocks noChangeShapeType="1"/>
          </p:cNvSpPr>
          <p:nvPr/>
        </p:nvSpPr>
        <p:spPr bwMode="auto">
          <a:xfrm>
            <a:off x="4720257" y="571887"/>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sp>
        <p:nvSpPr>
          <p:cNvPr id="11269" name="Rectangle 5">
            <a:extLst>
              <a:ext uri="{FF2B5EF4-FFF2-40B4-BE49-F238E27FC236}">
                <a16:creationId xmlns:a16="http://schemas.microsoft.com/office/drawing/2014/main" id="{60A37838-2F9F-4B48-AF99-11C4F8D8C851}"/>
              </a:ext>
            </a:extLst>
          </p:cNvPr>
          <p:cNvSpPr>
            <a:spLocks/>
          </p:cNvSpPr>
          <p:nvPr/>
        </p:nvSpPr>
        <p:spPr bwMode="auto">
          <a:xfrm>
            <a:off x="5718928" y="662102"/>
            <a:ext cx="743793" cy="1205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5400" tIns="25400" rIns="25400" bIns="25400" anchor="ctr">
            <a:spAutoFit/>
          </a:bodyPr>
          <a:lstStyle/>
          <a:p>
            <a:pPr algn="l"/>
            <a:r>
              <a:rPr lang="sk-SK" altLang="sk-SK" sz="7500" dirty="0">
                <a:solidFill>
                  <a:schemeClr val="bg1">
                    <a:lumMod val="75000"/>
                  </a:schemeClr>
                </a:solidFill>
                <a:latin typeface="Baskerville" charset="0"/>
                <a:ea typeface="Baskerville" charset="0"/>
                <a:cs typeface="Baskerville" charset="0"/>
                <a:sym typeface="Baskerville" charset="0"/>
              </a:rPr>
              <a:t>II</a:t>
            </a:r>
            <a:endParaRPr lang="sk-SK" altLang="sk-SK" sz="900" dirty="0">
              <a:solidFill>
                <a:schemeClr val="bg1">
                  <a:lumMod val="75000"/>
                </a:schemeClr>
              </a:solidFill>
              <a:latin typeface="Baskerville" charset="0"/>
              <a:ea typeface="Baskerville" charset="0"/>
              <a:cs typeface="Baskerville" charset="0"/>
              <a:sym typeface="Baskerville" charset="0"/>
            </a:endParaRPr>
          </a:p>
        </p:txBody>
      </p:sp>
      <p:sp>
        <p:nvSpPr>
          <p:cNvPr id="11" name="Line 4">
            <a:extLst>
              <a:ext uri="{FF2B5EF4-FFF2-40B4-BE49-F238E27FC236}">
                <a16:creationId xmlns:a16="http://schemas.microsoft.com/office/drawing/2014/main" id="{30CDB5F2-1438-4F53-96DB-C8DB9ED96CBE}"/>
              </a:ext>
            </a:extLst>
          </p:cNvPr>
          <p:cNvSpPr>
            <a:spLocks noChangeShapeType="1"/>
          </p:cNvSpPr>
          <p:nvPr/>
        </p:nvSpPr>
        <p:spPr bwMode="auto">
          <a:xfrm>
            <a:off x="4720257" y="1867560"/>
            <a:ext cx="2520000" cy="0"/>
          </a:xfrm>
          <a:prstGeom prst="line">
            <a:avLst/>
          </a:prstGeom>
          <a:noFill/>
          <a:ln w="127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sk-SK" altLang="sk-SK" sz="1600"/>
          </a:p>
        </p:txBody>
      </p:sp>
      <p:pic>
        <p:nvPicPr>
          <p:cNvPr id="7" name="Obrázok 6">
            <a:extLst>
              <a:ext uri="{FF2B5EF4-FFF2-40B4-BE49-F238E27FC236}">
                <a16:creationId xmlns:a16="http://schemas.microsoft.com/office/drawing/2014/main" id="{B3E4E3E1-84F2-4BE2-A2DC-EECDB455B4E5}"/>
              </a:ext>
            </a:extLst>
          </p:cNvPr>
          <p:cNvPicPr>
            <a:picLocks noChangeAspect="1"/>
          </p:cNvPicPr>
          <p:nvPr/>
        </p:nvPicPr>
        <p:blipFill rotWithShape="1">
          <a:blip r:embed="rId2"/>
          <a:srcRect l="28965" t="31264" r="28409" b="34478"/>
          <a:stretch/>
        </p:blipFill>
        <p:spPr>
          <a:xfrm>
            <a:off x="9382932" y="250515"/>
            <a:ext cx="2633939" cy="1190162"/>
          </a:xfrm>
          <a:prstGeom prst="rect">
            <a:avLst/>
          </a:prstGeom>
        </p:spPr>
      </p:pic>
    </p:spTree>
    <p:extLst>
      <p:ext uri="{BB962C8B-B14F-4D97-AF65-F5344CB8AC3E}">
        <p14:creationId xmlns:p14="http://schemas.microsoft.com/office/powerpoint/2010/main" val="181348891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obsahu 2">
            <a:extLst>
              <a:ext uri="{FF2B5EF4-FFF2-40B4-BE49-F238E27FC236}">
                <a16:creationId xmlns:a16="http://schemas.microsoft.com/office/drawing/2014/main" id="{B1D6BC0D-FA18-464D-8567-32B39872E8D6}"/>
              </a:ext>
            </a:extLst>
          </p:cNvPr>
          <p:cNvSpPr txBox="1">
            <a:spLocks/>
          </p:cNvSpPr>
          <p:nvPr/>
        </p:nvSpPr>
        <p:spPr>
          <a:xfrm>
            <a:off x="309711" y="1711095"/>
            <a:ext cx="5718359" cy="3988953"/>
          </a:xfrm>
          <a:prstGeom prst="rect">
            <a:avLst/>
          </a:prstGeom>
          <a:solidFill>
            <a:schemeClr val="bg1"/>
          </a:solidFill>
          <a:ln>
            <a:noFill/>
          </a:ln>
          <a:effectLst>
            <a:outerShdw blurRad="50800" dist="38100" dir="10800000" algn="r"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cxnSp>
        <p:nvCxnSpPr>
          <p:cNvPr id="9" name="Rovná spojnica 8">
            <a:extLst>
              <a:ext uri="{FF2B5EF4-FFF2-40B4-BE49-F238E27FC236}">
                <a16:creationId xmlns:a16="http://schemas.microsoft.com/office/drawing/2014/main" id="{E6210FFB-C55D-4BB5-932A-C1D1D903EF23}"/>
              </a:ext>
            </a:extLst>
          </p:cNvPr>
          <p:cNvCxnSpPr/>
          <p:nvPr/>
        </p:nvCxnSpPr>
        <p:spPr>
          <a:xfrm>
            <a:off x="309711" y="1157952"/>
            <a:ext cx="11664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3" name="BlokTextu 12">
            <a:extLst>
              <a:ext uri="{FF2B5EF4-FFF2-40B4-BE49-F238E27FC236}">
                <a16:creationId xmlns:a16="http://schemas.microsoft.com/office/drawing/2014/main" id="{C38BE754-B8F7-416D-A92B-31CDC45875DB}"/>
              </a:ext>
            </a:extLst>
          </p:cNvPr>
          <p:cNvSpPr txBox="1"/>
          <p:nvPr/>
        </p:nvSpPr>
        <p:spPr>
          <a:xfrm>
            <a:off x="199697" y="495613"/>
            <a:ext cx="6328341" cy="584775"/>
          </a:xfrm>
          <a:prstGeom prst="rect">
            <a:avLst/>
          </a:prstGeom>
          <a:noFill/>
        </p:spPr>
        <p:txBody>
          <a:bodyPr wrap="square" rtlCol="0">
            <a:spAutoFit/>
          </a:bodyPr>
          <a:lstStyle/>
          <a:p>
            <a:r>
              <a:rPr lang="sk-SK" sz="3200" b="1" dirty="0">
                <a:solidFill>
                  <a:srgbClr val="164D9B"/>
                </a:solidFill>
                <a:latin typeface="Segoe UI Light" panose="020B0502040204020203" pitchFamily="34" charset="0"/>
                <a:cs typeface="Segoe UI Light" panose="020B0502040204020203" pitchFamily="34" charset="0"/>
              </a:rPr>
              <a:t>Spektrálne indexy</a:t>
            </a:r>
            <a:endParaRPr lang="sk-SK" sz="3200" b="1" spc="200" dirty="0">
              <a:solidFill>
                <a:srgbClr val="164D9B"/>
              </a:solidFill>
              <a:latin typeface="Segoe UI Light" panose="020B0502040204020203" pitchFamily="34" charset="0"/>
              <a:cs typeface="Segoe UI Light" panose="020B0502040204020203" pitchFamily="34" charset="0"/>
            </a:endParaRPr>
          </a:p>
        </p:txBody>
      </p:sp>
      <p:sp>
        <p:nvSpPr>
          <p:cNvPr id="2" name="Obdĺžnik 1">
            <a:extLst>
              <a:ext uri="{FF2B5EF4-FFF2-40B4-BE49-F238E27FC236}">
                <a16:creationId xmlns:a16="http://schemas.microsoft.com/office/drawing/2014/main" id="{391E261E-4A9E-44CF-9A8C-37569BF729D9}"/>
              </a:ext>
            </a:extLst>
          </p:cNvPr>
          <p:cNvSpPr/>
          <p:nvPr/>
        </p:nvSpPr>
        <p:spPr>
          <a:xfrm>
            <a:off x="508394" y="1731984"/>
            <a:ext cx="5519676" cy="3847207"/>
          </a:xfrm>
          <a:prstGeom prst="rect">
            <a:avLst/>
          </a:prstGeom>
        </p:spPr>
        <p:txBody>
          <a:bodyPr wrap="square">
            <a:spAutoFit/>
          </a:bodyPr>
          <a:lstStyle/>
          <a:p>
            <a:pPr>
              <a:spcAft>
                <a:spcPts val="1200"/>
              </a:spcAft>
            </a:pPr>
            <a:endParaRPr lang="sk-SK" sz="2400" dirty="0">
              <a:solidFill>
                <a:srgbClr val="164D9B"/>
              </a:solidFill>
              <a:latin typeface="Segoe UI Light" panose="020B0502040204020203" pitchFamily="34" charset="0"/>
              <a:cs typeface="Segoe UI Light" panose="020B0502040204020203" pitchFamily="34" charset="0"/>
            </a:endParaRPr>
          </a:p>
          <a:p>
            <a:pPr marL="285750" indent="-285750">
              <a:spcAft>
                <a:spcPts val="1200"/>
              </a:spcAft>
              <a:buFontTx/>
              <a:buChar char="-"/>
            </a:pPr>
            <a:r>
              <a:rPr lang="sk-SK" sz="2000" dirty="0">
                <a:latin typeface="Segoe UI Light" panose="020B0502040204020203" pitchFamily="34" charset="0"/>
                <a:cs typeface="Segoe UI Light" panose="020B0502040204020203" pitchFamily="34" charset="0"/>
              </a:rPr>
              <a:t>Pomer medzi DN dvoch alebo viacerých spektrálnych pásiem</a:t>
            </a:r>
          </a:p>
          <a:p>
            <a:pPr marL="285750" indent="-285750">
              <a:spcAft>
                <a:spcPts val="1200"/>
              </a:spcAft>
              <a:buFontTx/>
              <a:buChar char="-"/>
            </a:pPr>
            <a:r>
              <a:rPr lang="sk-SK" sz="2000" dirty="0">
                <a:latin typeface="Segoe UI Light" panose="020B0502040204020203" pitchFamily="34" charset="0"/>
                <a:cs typeface="Segoe UI Light" panose="020B0502040204020203" pitchFamily="34" charset="0"/>
              </a:rPr>
              <a:t>Pre viaceré typy analýzy krajiny umožňuje vyhnúť sa prepočtu DN na hodnoty odrazivosti</a:t>
            </a:r>
          </a:p>
          <a:p>
            <a:pPr marL="285750" indent="-285750">
              <a:spcAft>
                <a:spcPts val="1200"/>
              </a:spcAft>
              <a:buFontTx/>
              <a:buChar char="-"/>
            </a:pPr>
            <a:r>
              <a:rPr lang="sk-SK" sz="2000" dirty="0">
                <a:latin typeface="Segoe UI Light" panose="020B0502040204020203" pitchFamily="34" charset="0"/>
                <a:cs typeface="Segoe UI Light" panose="020B0502040204020203" pitchFamily="34" charset="0"/>
              </a:rPr>
              <a:t>Pomer totiž ostáva rovnaký na plochách privrátených a odvrátených ku Slnku v rámci danej scény pre určitý časový okamih</a:t>
            </a:r>
          </a:p>
          <a:p>
            <a:pPr marL="285750" indent="-285750">
              <a:spcAft>
                <a:spcPts val="1200"/>
              </a:spcAft>
              <a:buFontTx/>
              <a:buChar char="-"/>
            </a:pPr>
            <a:r>
              <a:rPr lang="sk-SK" sz="2000" dirty="0">
                <a:latin typeface="Segoe UI Light" panose="020B0502040204020203" pitchFamily="34" charset="0"/>
                <a:cs typeface="Segoe UI Light" panose="020B0502040204020203" pitchFamily="34" charset="0"/>
              </a:rPr>
              <a:t>Bežne sa používajú vegetačné indexy (VI, NDVI, NNWI, NDBI...)</a:t>
            </a:r>
          </a:p>
        </p:txBody>
      </p:sp>
      <p:pic>
        <p:nvPicPr>
          <p:cNvPr id="4098" name="Picture 2" descr="Scale effect analysis of the relationships between urban heat ...">
            <a:extLst>
              <a:ext uri="{FF2B5EF4-FFF2-40B4-BE49-F238E27FC236}">
                <a16:creationId xmlns:a16="http://schemas.microsoft.com/office/drawing/2014/main" id="{E4BE91BF-F477-4DF5-B32D-A3ED749F5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753" y="247806"/>
            <a:ext cx="5795369" cy="636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570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68"/>
          <a:stretch/>
        </p:blipFill>
        <p:spPr bwMode="auto">
          <a:xfrm>
            <a:off x="334758" y="2103615"/>
            <a:ext cx="3768611" cy="26507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037" y="2103615"/>
            <a:ext cx="3649193" cy="26507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a:extLst>
              <a:ext uri="{FF2B5EF4-FFF2-40B4-BE49-F238E27FC236}">
                <a16:creationId xmlns:a16="http://schemas.microsoft.com/office/drawing/2014/main" id="{CCCE6778-8849-4C43-B7AB-DDBEF92CA4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04" r="-1"/>
          <a:stretch/>
        </p:blipFill>
        <p:spPr bwMode="auto">
          <a:xfrm>
            <a:off x="8196705" y="2103615"/>
            <a:ext cx="3649193" cy="26507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bdĺžnik 1">
            <a:extLst>
              <a:ext uri="{FF2B5EF4-FFF2-40B4-BE49-F238E27FC236}">
                <a16:creationId xmlns:a16="http://schemas.microsoft.com/office/drawing/2014/main" id="{4E477505-4512-4C69-931A-4F3962B48A7D}"/>
              </a:ext>
            </a:extLst>
          </p:cNvPr>
          <p:cNvSpPr/>
          <p:nvPr/>
        </p:nvSpPr>
        <p:spPr>
          <a:xfrm>
            <a:off x="3473623" y="5261978"/>
            <a:ext cx="5244754" cy="584775"/>
          </a:xfrm>
          <a:prstGeom prst="rect">
            <a:avLst/>
          </a:prstGeom>
        </p:spPr>
        <p:txBody>
          <a:bodyPr wrap="square">
            <a:spAutoFit/>
          </a:bodyPr>
          <a:lstStyle/>
          <a:p>
            <a:pPr algn="just"/>
            <a:r>
              <a:rPr lang="sk-SK" sz="3200" dirty="0"/>
              <a:t>       </a:t>
            </a:r>
            <a:r>
              <a:rPr lang="en-US" sz="3200" dirty="0"/>
              <a:t>NDVI = (IR - R)/(IR + R) </a:t>
            </a:r>
            <a:endParaRPr lang="sk-SK" sz="3200" dirty="0"/>
          </a:p>
        </p:txBody>
      </p:sp>
      <p:sp>
        <p:nvSpPr>
          <p:cNvPr id="10" name="Nadpis 1">
            <a:extLst>
              <a:ext uri="{FF2B5EF4-FFF2-40B4-BE49-F238E27FC236}">
                <a16:creationId xmlns:a16="http://schemas.microsoft.com/office/drawing/2014/main" id="{D4F745EC-C2E0-44A1-B02E-1BE8D5D29F06}"/>
              </a:ext>
            </a:extLst>
          </p:cNvPr>
          <p:cNvSpPr>
            <a:spLocks noGrp="1"/>
          </p:cNvSpPr>
          <p:nvPr/>
        </p:nvSpPr>
        <p:spPr>
          <a:xfrm>
            <a:off x="1791701" y="24371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dirty="0">
                <a:solidFill>
                  <a:srgbClr val="008A3E"/>
                </a:solidFill>
              </a:rPr>
              <a:t>Výpočet NDVI</a:t>
            </a:r>
          </a:p>
        </p:txBody>
      </p:sp>
      <p:sp>
        <p:nvSpPr>
          <p:cNvPr id="7" name="object 17"/>
          <p:cNvSpPr txBox="1"/>
          <p:nvPr/>
        </p:nvSpPr>
        <p:spPr>
          <a:xfrm>
            <a:off x="339714" y="1596021"/>
            <a:ext cx="3179445" cy="427681"/>
          </a:xfrm>
          <a:prstGeom prst="rect">
            <a:avLst/>
          </a:prstGeom>
          <a:ln w="9144">
            <a:noFill/>
          </a:ln>
        </p:spPr>
        <p:txBody>
          <a:bodyPr vert="horz" wrap="square" lIns="0" tIns="149225" rIns="0" bIns="0" rtlCol="0">
            <a:spAutoFit/>
          </a:bodyPr>
          <a:lstStyle/>
          <a:p>
            <a:pPr marL="170815">
              <a:spcBef>
                <a:spcPts val="1175"/>
              </a:spcBef>
            </a:pPr>
            <a:r>
              <a:rPr dirty="0">
                <a:latin typeface="Microsoft Sans Serif"/>
                <a:cs typeface="Microsoft Sans Serif"/>
              </a:rPr>
              <a:t>Band</a:t>
            </a:r>
            <a:r>
              <a:rPr spc="-10" dirty="0">
                <a:latin typeface="Microsoft Sans Serif"/>
                <a:cs typeface="Microsoft Sans Serif"/>
              </a:rPr>
              <a:t> </a:t>
            </a:r>
            <a:r>
              <a:rPr lang="sk-SK" spc="-5" dirty="0">
                <a:latin typeface="Microsoft Sans Serif"/>
                <a:cs typeface="Microsoft Sans Serif"/>
              </a:rPr>
              <a:t>4</a:t>
            </a:r>
            <a:r>
              <a:rPr spc="-15" dirty="0" smtClean="0">
                <a:latin typeface="Microsoft Sans Serif"/>
                <a:cs typeface="Microsoft Sans Serif"/>
              </a:rPr>
              <a:t> </a:t>
            </a:r>
            <a:r>
              <a:rPr spc="-5" dirty="0">
                <a:latin typeface="Microsoft Sans Serif"/>
                <a:cs typeface="Microsoft Sans Serif"/>
              </a:rPr>
              <a:t>(RED)</a:t>
            </a:r>
            <a:endParaRPr dirty="0">
              <a:latin typeface="Microsoft Sans Serif"/>
              <a:cs typeface="Microsoft Sans Serif"/>
            </a:endParaRPr>
          </a:p>
        </p:txBody>
      </p:sp>
      <p:sp>
        <p:nvSpPr>
          <p:cNvPr id="11" name="object 18"/>
          <p:cNvSpPr txBox="1"/>
          <p:nvPr/>
        </p:nvSpPr>
        <p:spPr>
          <a:xfrm>
            <a:off x="4195558" y="1556266"/>
            <a:ext cx="3179445" cy="467436"/>
          </a:xfrm>
          <a:prstGeom prst="rect">
            <a:avLst/>
          </a:prstGeom>
          <a:ln w="9144">
            <a:noFill/>
          </a:ln>
        </p:spPr>
        <p:txBody>
          <a:bodyPr vert="horz" wrap="square" lIns="0" tIns="188595" rIns="0" bIns="0" rtlCol="0">
            <a:spAutoFit/>
          </a:bodyPr>
          <a:lstStyle/>
          <a:p>
            <a:pPr marL="170815">
              <a:spcBef>
                <a:spcPts val="1485"/>
              </a:spcBef>
            </a:pPr>
            <a:r>
              <a:rPr dirty="0">
                <a:latin typeface="Microsoft Sans Serif"/>
                <a:cs typeface="Microsoft Sans Serif"/>
              </a:rPr>
              <a:t>Band</a:t>
            </a:r>
            <a:r>
              <a:rPr spc="-15" dirty="0">
                <a:latin typeface="Microsoft Sans Serif"/>
                <a:cs typeface="Microsoft Sans Serif"/>
              </a:rPr>
              <a:t> </a:t>
            </a:r>
            <a:r>
              <a:rPr lang="sk-SK" spc="-5" dirty="0">
                <a:latin typeface="Microsoft Sans Serif"/>
                <a:cs typeface="Microsoft Sans Serif"/>
              </a:rPr>
              <a:t>5</a:t>
            </a:r>
            <a:r>
              <a:rPr spc="-20" dirty="0" smtClean="0">
                <a:latin typeface="Microsoft Sans Serif"/>
                <a:cs typeface="Microsoft Sans Serif"/>
              </a:rPr>
              <a:t> </a:t>
            </a:r>
            <a:r>
              <a:rPr dirty="0">
                <a:latin typeface="Microsoft Sans Serif"/>
                <a:cs typeface="Microsoft Sans Serif"/>
              </a:rPr>
              <a:t>(</a:t>
            </a:r>
            <a:r>
              <a:rPr dirty="0" smtClean="0">
                <a:latin typeface="Microsoft Sans Serif"/>
                <a:cs typeface="Microsoft Sans Serif"/>
              </a:rPr>
              <a:t>NIR)</a:t>
            </a:r>
            <a:endParaRPr dirty="0">
              <a:latin typeface="Microsoft Sans Serif"/>
              <a:cs typeface="Microsoft Sans Serif"/>
            </a:endParaRPr>
          </a:p>
        </p:txBody>
      </p:sp>
      <p:sp>
        <p:nvSpPr>
          <p:cNvPr id="12" name="object 20"/>
          <p:cNvSpPr txBox="1"/>
          <p:nvPr/>
        </p:nvSpPr>
        <p:spPr>
          <a:xfrm>
            <a:off x="9222740" y="6042786"/>
            <a:ext cx="2969260" cy="574040"/>
          </a:xfrm>
          <a:prstGeom prst="rect">
            <a:avLst/>
          </a:prstGeom>
        </p:spPr>
        <p:txBody>
          <a:bodyPr vert="horz" wrap="square" lIns="0" tIns="12700" rIns="0" bIns="0" rtlCol="0">
            <a:spAutoFit/>
          </a:bodyPr>
          <a:lstStyle/>
          <a:p>
            <a:pPr marL="12700" marR="5080">
              <a:spcBef>
                <a:spcPts val="100"/>
              </a:spcBef>
            </a:pPr>
            <a:r>
              <a:rPr dirty="0">
                <a:latin typeface="Microsoft Sans Serif"/>
                <a:cs typeface="Microsoft Sans Serif"/>
              </a:rPr>
              <a:t>Landsat</a:t>
            </a:r>
            <a:r>
              <a:rPr spc="-20" dirty="0">
                <a:latin typeface="Microsoft Sans Serif"/>
                <a:cs typeface="Microsoft Sans Serif"/>
              </a:rPr>
              <a:t> </a:t>
            </a:r>
            <a:r>
              <a:rPr lang="sk-SK" spc="-15" dirty="0" smtClean="0">
                <a:latin typeface="Microsoft Sans Serif"/>
                <a:cs typeface="Microsoft Sans Serif"/>
              </a:rPr>
              <a:t>8 </a:t>
            </a:r>
            <a:r>
              <a:rPr dirty="0" smtClean="0">
                <a:latin typeface="Microsoft Sans Serif"/>
                <a:cs typeface="Microsoft Sans Serif"/>
              </a:rPr>
              <a:t>15</a:t>
            </a:r>
            <a:r>
              <a:rPr spc="20" dirty="0" smtClean="0">
                <a:latin typeface="Microsoft Sans Serif"/>
                <a:cs typeface="Microsoft Sans Serif"/>
              </a:rPr>
              <a:t> </a:t>
            </a:r>
            <a:r>
              <a:rPr spc="-15" dirty="0">
                <a:latin typeface="Microsoft Sans Serif"/>
                <a:cs typeface="Microsoft Sans Serif"/>
              </a:rPr>
              <a:t>May</a:t>
            </a:r>
            <a:r>
              <a:rPr spc="30" dirty="0">
                <a:latin typeface="Microsoft Sans Serif"/>
                <a:cs typeface="Microsoft Sans Serif"/>
              </a:rPr>
              <a:t> </a:t>
            </a:r>
            <a:r>
              <a:rPr dirty="0" smtClean="0">
                <a:latin typeface="Microsoft Sans Serif"/>
                <a:cs typeface="Microsoft Sans Serif"/>
              </a:rPr>
              <a:t>20</a:t>
            </a:r>
            <a:r>
              <a:rPr lang="sk-SK" dirty="0" smtClean="0">
                <a:latin typeface="Microsoft Sans Serif"/>
                <a:cs typeface="Microsoft Sans Serif"/>
              </a:rPr>
              <a:t>1</a:t>
            </a:r>
            <a:r>
              <a:rPr dirty="0" smtClean="0">
                <a:latin typeface="Microsoft Sans Serif"/>
                <a:cs typeface="Microsoft Sans Serif"/>
              </a:rPr>
              <a:t>8</a:t>
            </a:r>
            <a:r>
              <a:rPr dirty="0">
                <a:latin typeface="Microsoft Sans Serif"/>
                <a:cs typeface="Microsoft Sans Serif"/>
              </a:rPr>
              <a:t>, </a:t>
            </a:r>
            <a:r>
              <a:rPr spc="-459" dirty="0">
                <a:latin typeface="Microsoft Sans Serif"/>
                <a:cs typeface="Microsoft Sans Serif"/>
              </a:rPr>
              <a:t> </a:t>
            </a:r>
            <a:r>
              <a:rPr dirty="0">
                <a:latin typeface="Microsoft Sans Serif"/>
                <a:cs typeface="Microsoft Sans Serif"/>
              </a:rPr>
              <a:t>Uzhorod, Ukraine</a:t>
            </a:r>
          </a:p>
        </p:txBody>
      </p:sp>
      <p:sp>
        <p:nvSpPr>
          <p:cNvPr id="13" name="object 19"/>
          <p:cNvSpPr txBox="1"/>
          <p:nvPr/>
        </p:nvSpPr>
        <p:spPr>
          <a:xfrm>
            <a:off x="8362872" y="1628080"/>
            <a:ext cx="670560" cy="323807"/>
          </a:xfrm>
          <a:prstGeom prst="rect">
            <a:avLst/>
          </a:prstGeom>
          <a:solidFill>
            <a:srgbClr val="FFFFFF"/>
          </a:solidFill>
        </p:spPr>
        <p:txBody>
          <a:bodyPr vert="horz" wrap="square" lIns="0" tIns="46355" rIns="0" bIns="0" rtlCol="0">
            <a:spAutoFit/>
          </a:bodyPr>
          <a:lstStyle/>
          <a:p>
            <a:pPr marL="95885">
              <a:spcBef>
                <a:spcPts val="365"/>
              </a:spcBef>
            </a:pPr>
            <a:r>
              <a:rPr spc="-5" dirty="0">
                <a:latin typeface="Microsoft Sans Serif"/>
                <a:cs typeface="Microsoft Sans Serif"/>
              </a:rPr>
              <a:t>NDVI</a:t>
            </a:r>
            <a:endParaRPr dirty="0">
              <a:latin typeface="Microsoft Sans Serif"/>
              <a:cs typeface="Microsoft Sans Serif"/>
            </a:endParaRPr>
          </a:p>
        </p:txBody>
      </p:sp>
    </p:spTree>
    <p:extLst>
      <p:ext uri="{BB962C8B-B14F-4D97-AF65-F5344CB8AC3E}">
        <p14:creationId xmlns:p14="http://schemas.microsoft.com/office/powerpoint/2010/main" val="117717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4663556" y="1960562"/>
            <a:ext cx="1076665" cy="299839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2175664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6899" y="1828799"/>
            <a:ext cx="5092657" cy="27432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Nadpis 1"/>
          <p:cNvSpPr>
            <a:spLocks noGrp="1"/>
          </p:cNvSpPr>
          <p:nvPr/>
        </p:nvSpPr>
        <p:spPr>
          <a:xfrm>
            <a:off x="1791702" y="50323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dirty="0">
                <a:solidFill>
                  <a:srgbClr val="008A3E"/>
                </a:solidFill>
              </a:rPr>
              <a:t>Výpočet NDVI</a:t>
            </a:r>
          </a:p>
        </p:txBody>
      </p:sp>
      <p:sp>
        <p:nvSpPr>
          <p:cNvPr id="6" name="Zástupný symbol obsahu 2"/>
          <p:cNvSpPr>
            <a:spLocks noGrp="1"/>
          </p:cNvSpPr>
          <p:nvPr/>
        </p:nvSpPr>
        <p:spPr>
          <a:xfrm>
            <a:off x="300250" y="1828799"/>
            <a:ext cx="664665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gn="just"/>
            <a:endParaRPr lang="en-US" sz="1400" dirty="0"/>
          </a:p>
          <a:p>
            <a:pPr algn="just">
              <a:spcAft>
                <a:spcPts val="300"/>
              </a:spcAft>
            </a:pPr>
            <a:r>
              <a:rPr lang="sk-SK" sz="1800" dirty="0"/>
              <a:t>Výstupný rozsah indexu sa pohybuje v rozmedzí hodnôt </a:t>
            </a:r>
            <a:r>
              <a:rPr lang="en-US" sz="1800" dirty="0"/>
              <a:t>-1 a</a:t>
            </a:r>
            <a:r>
              <a:rPr lang="sk-SK" sz="1800" dirty="0"/>
              <a:t>ž</a:t>
            </a:r>
            <a:r>
              <a:rPr lang="en-US" sz="1800" dirty="0"/>
              <a:t> 1</a:t>
            </a:r>
            <a:r>
              <a:rPr lang="sk-SK" sz="1800" dirty="0"/>
              <a:t>:</a:t>
            </a:r>
          </a:p>
          <a:p>
            <a:pPr marL="0" indent="0" algn="just">
              <a:buNone/>
            </a:pPr>
            <a:r>
              <a:rPr lang="sk-SK" sz="1800" dirty="0"/>
              <a:t>       </a:t>
            </a:r>
            <a:r>
              <a:rPr lang="sk-SK" sz="1800" b="1" dirty="0"/>
              <a:t>- veľmi nízke hodnoty (0.1 a nižšie, resp. blízke -1) </a:t>
            </a:r>
            <a:r>
              <a:rPr lang="sk-SK" sz="1800" dirty="0"/>
              <a:t>zodpovedajú </a:t>
            </a:r>
          </a:p>
          <a:p>
            <a:pPr marL="0" indent="0" algn="just">
              <a:spcAft>
                <a:spcPts val="300"/>
              </a:spcAft>
              <a:buNone/>
            </a:pPr>
            <a:r>
              <a:rPr lang="sk-SK" sz="1800" dirty="0"/>
              <a:t>         neúrodným oblastiam odkrytej/holej pôdy, skál, piesku a snehu </a:t>
            </a:r>
          </a:p>
          <a:p>
            <a:pPr marL="0" indent="0" algn="just">
              <a:spcAft>
                <a:spcPts val="300"/>
              </a:spcAft>
              <a:buNone/>
            </a:pPr>
            <a:r>
              <a:rPr lang="sk-SK" sz="1800" dirty="0"/>
              <a:t>       - </a:t>
            </a:r>
            <a:r>
              <a:rPr lang="sk-SK" sz="1800" b="1" dirty="0"/>
              <a:t>stredné hodnoty (0.2 – 0.3) </a:t>
            </a:r>
            <a:r>
              <a:rPr lang="sk-SK" sz="1800" dirty="0"/>
              <a:t>reprezentujú kríky a trávnaté plochy</a:t>
            </a:r>
          </a:p>
          <a:p>
            <a:pPr marL="0" indent="0" algn="just">
              <a:buNone/>
            </a:pPr>
            <a:r>
              <a:rPr lang="sk-SK" sz="1800" dirty="0"/>
              <a:t>       - </a:t>
            </a:r>
            <a:r>
              <a:rPr lang="sk-SK" sz="1800" b="1" dirty="0"/>
              <a:t>vysoké hodnoty (0.6 – 0.8, resp. blízke 1) </a:t>
            </a:r>
            <a:r>
              <a:rPr lang="sk-SK" sz="1800" dirty="0"/>
              <a:t>reprezentujú zeleň    </a:t>
            </a:r>
          </a:p>
          <a:p>
            <a:pPr marL="0" indent="0" algn="just">
              <a:buNone/>
            </a:pPr>
            <a:r>
              <a:rPr lang="sk-SK" sz="1800" dirty="0"/>
              <a:t>         (kvalitnú, hustú vegetáciu, resp. lesy mierneho pásma, pralesy)</a:t>
            </a:r>
          </a:p>
        </p:txBody>
      </p:sp>
    </p:spTree>
    <p:extLst>
      <p:ext uri="{BB962C8B-B14F-4D97-AF65-F5344CB8AC3E}">
        <p14:creationId xmlns:p14="http://schemas.microsoft.com/office/powerpoint/2010/main" val="1023724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ok vyhÄ¾adÃ¡vania obrÃ¡zkov pre dopyt ndvi">
            <a:extLst>
              <a:ext uri="{FF2B5EF4-FFF2-40B4-BE49-F238E27FC236}">
                <a16:creationId xmlns:a16="http://schemas.microsoft.com/office/drawing/2014/main" id="{C385EDFD-9C78-4B0B-8B06-343066CC8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730" y="1194376"/>
            <a:ext cx="4796967" cy="2430463"/>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4C3276C8-3C37-454E-BBD8-738B837EF450}"/>
              </a:ext>
            </a:extLst>
          </p:cNvPr>
          <p:cNvSpPr>
            <a:spLocks noGrp="1"/>
          </p:cNvSpPr>
          <p:nvPr/>
        </p:nvSpPr>
        <p:spPr>
          <a:xfrm>
            <a:off x="1893302" y="230807"/>
            <a:ext cx="9308098"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dirty="0">
                <a:solidFill>
                  <a:srgbClr val="008A3E"/>
                </a:solidFill>
              </a:rPr>
              <a:t>Výstupné dáta: ďalšie interpretácie indexu</a:t>
            </a:r>
          </a:p>
        </p:txBody>
      </p:sp>
      <p:pic>
        <p:nvPicPr>
          <p:cNvPr id="2052" name="Picture 4" descr="SÃºvisiaci obrÃ¡zok">
            <a:extLst>
              <a:ext uri="{FF2B5EF4-FFF2-40B4-BE49-F238E27FC236}">
                <a16:creationId xmlns:a16="http://schemas.microsoft.com/office/drawing/2014/main" id="{564740B6-E110-4457-97E6-33BB4EF3F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862" y="1371229"/>
            <a:ext cx="3617951" cy="24304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ok vyhÄ¾adÃ¡vania obrÃ¡zkov pre dopyt ndvi">
            <a:extLst>
              <a:ext uri="{FF2B5EF4-FFF2-40B4-BE49-F238E27FC236}">
                <a16:creationId xmlns:a16="http://schemas.microsoft.com/office/drawing/2014/main" id="{C3733D1F-E024-45AE-9B2F-885668BFC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4208643"/>
            <a:ext cx="3795927" cy="26493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ok vyhÄ¾adÃ¡vania obrÃ¡zkov pre dopyt ndvi">
            <a:extLst>
              <a:ext uri="{FF2B5EF4-FFF2-40B4-BE49-F238E27FC236}">
                <a16:creationId xmlns:a16="http://schemas.microsoft.com/office/drawing/2014/main" id="{6F44E2A4-669A-4FD9-AEB8-A4E22A651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1730" y="3749012"/>
            <a:ext cx="4796967" cy="287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17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MODIS NDVI GIF">
            <a:extLst>
              <a:ext uri="{FF2B5EF4-FFF2-40B4-BE49-F238E27FC236}">
                <a16:creationId xmlns:a16="http://schemas.microsoft.com/office/drawing/2014/main" id="{71687DBF-644E-B216-9406-CC2C242CBD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15" name="Obdĺžnik 14">
            <a:extLst>
              <a:ext uri="{FF2B5EF4-FFF2-40B4-BE49-F238E27FC236}">
                <a16:creationId xmlns:a16="http://schemas.microsoft.com/office/drawing/2014/main" id="{D68F0DA4-CF60-E29F-AFCF-14706F92ABBC}"/>
              </a:ext>
            </a:extLst>
          </p:cNvPr>
          <p:cNvSpPr/>
          <p:nvPr/>
        </p:nvSpPr>
        <p:spPr>
          <a:xfrm>
            <a:off x="1" y="3149856"/>
            <a:ext cx="12191999" cy="1942406"/>
          </a:xfrm>
          <a:prstGeom prst="rect">
            <a:avLst/>
          </a:prstGeom>
          <a:solidFill>
            <a:srgbClr val="21B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dirty="0"/>
              <a:t>    </a:t>
            </a:r>
          </a:p>
        </p:txBody>
      </p:sp>
      <p:sp>
        <p:nvSpPr>
          <p:cNvPr id="17" name="BlokTextu 16">
            <a:extLst>
              <a:ext uri="{FF2B5EF4-FFF2-40B4-BE49-F238E27FC236}">
                <a16:creationId xmlns:a16="http://schemas.microsoft.com/office/drawing/2014/main" id="{984BC1B0-DF23-F7F5-5ECC-87E43CA76381}"/>
              </a:ext>
            </a:extLst>
          </p:cNvPr>
          <p:cNvSpPr txBox="1"/>
          <p:nvPr/>
        </p:nvSpPr>
        <p:spPr>
          <a:xfrm>
            <a:off x="1340069" y="2484978"/>
            <a:ext cx="11058144" cy="1084912"/>
          </a:xfrm>
          <a:prstGeom prst="rect">
            <a:avLst/>
          </a:prstGeom>
          <a:noFill/>
        </p:spPr>
        <p:txBody>
          <a:bodyPr wrap="square" rtlCol="0">
            <a:spAutoFit/>
          </a:bodyPr>
          <a:lstStyle/>
          <a:p>
            <a:pPr>
              <a:spcAft>
                <a:spcPts val="900"/>
              </a:spcAft>
            </a:pPr>
            <a:r>
              <a:rPr lang="sk-SK" sz="3300" b="1" dirty="0">
                <a:solidFill>
                  <a:srgbClr val="2E3B5B"/>
                </a:solidFill>
                <a:latin typeface="Segoe UI Semibold" panose="020B0702040204020203" pitchFamily="34" charset="0"/>
                <a:cs typeface="Segoe UI Semibold" panose="020B0702040204020203" pitchFamily="34" charset="0"/>
              </a:rPr>
              <a:t>EO </a:t>
            </a:r>
            <a:r>
              <a:rPr lang="sk-SK" sz="3300" b="1" dirty="0" err="1">
                <a:solidFill>
                  <a:srgbClr val="2E3B5B"/>
                </a:solidFill>
                <a:latin typeface="Segoe UI Semibold" panose="020B0702040204020203" pitchFamily="34" charset="0"/>
                <a:cs typeface="Segoe UI Semibold" panose="020B0702040204020203" pitchFamily="34" charset="0"/>
              </a:rPr>
              <a:t>Browser</a:t>
            </a:r>
            <a:endParaRPr lang="sk-SK" sz="2400" b="1" dirty="0">
              <a:solidFill>
                <a:srgbClr val="2E3B5B"/>
              </a:solidFill>
              <a:latin typeface="Segoe UI Semibold" panose="020B0702040204020203" pitchFamily="34" charset="0"/>
              <a:cs typeface="Segoe UI Semibold" panose="020B0702040204020203" pitchFamily="34" charset="0"/>
            </a:endParaRPr>
          </a:p>
          <a:p>
            <a:r>
              <a:rPr lang="sk-SK" sz="2400" b="1" dirty="0">
                <a:solidFill>
                  <a:srgbClr val="2E3B5B"/>
                </a:solidFill>
                <a:latin typeface="Segoe UI Semibold" panose="020B0702040204020203" pitchFamily="34" charset="0"/>
                <a:cs typeface="Segoe UI Semibold" panose="020B0702040204020203" pitchFamily="34" charset="0"/>
              </a:rPr>
              <a:t> </a:t>
            </a:r>
            <a:r>
              <a:rPr lang="sk-SK" sz="2400" b="1" dirty="0">
                <a:solidFill>
                  <a:schemeClr val="bg1"/>
                </a:solidFill>
                <a:latin typeface="Segoe UI Semibold" panose="020B0702040204020203" pitchFamily="34" charset="0"/>
                <a:cs typeface="Segoe UI Semibold" panose="020B0702040204020203" pitchFamily="34" charset="0"/>
              </a:rPr>
              <a:t> </a:t>
            </a:r>
            <a:endParaRPr lang="sk-SK" sz="1900" dirty="0">
              <a:solidFill>
                <a:schemeClr val="bg1"/>
              </a:solidFill>
              <a:latin typeface="Segoe UI Semibold" panose="020B0702040204020203" pitchFamily="34" charset="0"/>
              <a:cs typeface="Segoe UI Semibold" panose="020B0702040204020203" pitchFamily="34" charset="0"/>
            </a:endParaRPr>
          </a:p>
        </p:txBody>
      </p:sp>
      <p:sp>
        <p:nvSpPr>
          <p:cNvPr id="4" name="Nadpis 1">
            <a:extLst>
              <a:ext uri="{FF2B5EF4-FFF2-40B4-BE49-F238E27FC236}">
                <a16:creationId xmlns:a16="http://schemas.microsoft.com/office/drawing/2014/main" id="{1D264FE5-FEEE-D778-E45F-216025AC9A74}"/>
              </a:ext>
            </a:extLst>
          </p:cNvPr>
          <p:cNvSpPr txBox="1">
            <a:spLocks/>
          </p:cNvSpPr>
          <p:nvPr/>
        </p:nvSpPr>
        <p:spPr>
          <a:xfrm>
            <a:off x="1485463" y="3197770"/>
            <a:ext cx="10706536" cy="181566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200"/>
              </a:spcAft>
            </a:pPr>
            <a:r>
              <a:rPr lang="sk-SK" sz="6500" b="1" dirty="0">
                <a:solidFill>
                  <a:schemeClr val="bg1"/>
                </a:solidFill>
                <a:latin typeface="Segoe UI Semibold" panose="020B0702040204020203" pitchFamily="34" charset="0"/>
                <a:cs typeface="Segoe UI Semibold" panose="020B0702040204020203" pitchFamily="34" charset="0"/>
              </a:rPr>
              <a:t>PRAKTICKÁ UKÁŽKA 1 </a:t>
            </a:r>
          </a:p>
          <a:p>
            <a:pPr algn="l">
              <a:spcAft>
                <a:spcPts val="1800"/>
              </a:spcAft>
            </a:pPr>
            <a:r>
              <a:rPr lang="sk-SK" sz="6500" b="1" dirty="0">
                <a:solidFill>
                  <a:schemeClr val="bg1"/>
                </a:solidFill>
                <a:latin typeface="Segoe UI Semibold" panose="020B0702040204020203" pitchFamily="34" charset="0"/>
                <a:cs typeface="Segoe UI Semibold" panose="020B0702040204020203" pitchFamily="34" charset="0"/>
              </a:rPr>
              <a:t>– FAREBNÉ KOMPOZÍCIE A SPEKTRÁLNE INDEXY</a:t>
            </a:r>
          </a:p>
          <a:p>
            <a:pPr algn="l"/>
            <a:r>
              <a:rPr lang="sk-SK" sz="5400" dirty="0">
                <a:solidFill>
                  <a:schemeClr val="bg1"/>
                </a:solidFill>
                <a:latin typeface="Segoe UI Light" panose="020B0502040204020203" pitchFamily="34" charset="0"/>
                <a:cs typeface="Segoe UI Light" panose="020B0502040204020203" pitchFamily="34" charset="0"/>
              </a:rPr>
              <a:t>SUCHÁ V ŠPANIELSKU V LETE 2022</a:t>
            </a:r>
          </a:p>
        </p:txBody>
      </p:sp>
      <p:pic>
        <p:nvPicPr>
          <p:cNvPr id="3074" name="Picture 2" descr="EO Browser">
            <a:extLst>
              <a:ext uri="{FF2B5EF4-FFF2-40B4-BE49-F238E27FC236}">
                <a16:creationId xmlns:a16="http://schemas.microsoft.com/office/drawing/2014/main" id="{384A2ADC-FA29-6A71-6BCB-8C910E438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1210" y="209439"/>
            <a:ext cx="353377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tHub - sinergise/EOBrowser: The Earth Observation Browser is a search  tool for Sentinel-1, -2, -3, Landsat 5,7,8, Modis and Envisat satellite  imagery">
            <a:extLst>
              <a:ext uri="{FF2B5EF4-FFF2-40B4-BE49-F238E27FC236}">
                <a16:creationId xmlns:a16="http://schemas.microsoft.com/office/drawing/2014/main" id="{741A4FFA-52B4-2E96-30E7-C4F4C26115A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67" b="46000" l="75917" r="93250">
                        <a14:foregroundMark x1="86083" y1="33500" x2="88833" y2="25500"/>
                        <a14:foregroundMark x1="82083" y1="15333" x2="84917" y2="13667"/>
                        <a14:foregroundMark x1="88667" y1="43500" x2="84583" y2="46000"/>
                        <a14:foregroundMark x1="84583" y1="46000" x2="82833" y2="46000"/>
                      </a14:backgroundRemoval>
                    </a14:imgEffect>
                  </a14:imgLayer>
                </a14:imgProps>
              </a:ext>
              <a:ext uri="{28A0092B-C50C-407E-A947-70E740481C1C}">
                <a14:useLocalDpi xmlns:a14="http://schemas.microsoft.com/office/drawing/2010/main" val="0"/>
              </a:ext>
            </a:extLst>
          </a:blip>
          <a:srcRect l="73770" t="11792" r="4575" b="52668"/>
          <a:stretch/>
        </p:blipFill>
        <p:spPr bwMode="auto">
          <a:xfrm>
            <a:off x="-69163" y="2491812"/>
            <a:ext cx="1670423" cy="137074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17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B64A097-35CB-C77A-4D33-1FF90BC08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 b="-1"/>
          <a:stretch/>
        </p:blipFill>
        <p:spPr bwMode="auto">
          <a:xfrm>
            <a:off x="478968" y="2828659"/>
            <a:ext cx="11146975" cy="3649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0706045-74F0-CAA0-0208-E32250F508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 r="49153" b="27892"/>
          <a:stretch/>
        </p:blipFill>
        <p:spPr bwMode="auto">
          <a:xfrm>
            <a:off x="8854779" y="1277853"/>
            <a:ext cx="1987395" cy="2349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7CD711-1983-F3F8-C80F-C26EE22FE9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519" r="-1366" b="27821"/>
          <a:stretch/>
        </p:blipFill>
        <p:spPr bwMode="auto">
          <a:xfrm>
            <a:off x="5169963" y="1277853"/>
            <a:ext cx="1987395" cy="23495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A441781-61D5-F039-1700-A5E0F6C211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1" r="57126" b="80589"/>
          <a:stretch/>
        </p:blipFill>
        <p:spPr bwMode="auto">
          <a:xfrm>
            <a:off x="325813" y="1296952"/>
            <a:ext cx="3962402" cy="606638"/>
          </a:xfrm>
          <a:prstGeom prst="rect">
            <a:avLst/>
          </a:prstGeom>
          <a:noFill/>
          <a:extLst>
            <a:ext uri="{909E8E84-426E-40DD-AFC4-6F175D3DCCD1}">
              <a14:hiddenFill xmlns:a14="http://schemas.microsoft.com/office/drawing/2010/main">
                <a:solidFill>
                  <a:srgbClr val="FFFFFF"/>
                </a:solidFill>
              </a14:hiddenFill>
            </a:ext>
          </a:extLst>
        </p:spPr>
      </p:pic>
      <p:sp>
        <p:nvSpPr>
          <p:cNvPr id="10" name="BlokTextu 9">
            <a:extLst>
              <a:ext uri="{FF2B5EF4-FFF2-40B4-BE49-F238E27FC236}">
                <a16:creationId xmlns:a16="http://schemas.microsoft.com/office/drawing/2014/main" id="{99AE8AE3-3424-728C-C17A-F687A9B2EB2D}"/>
              </a:ext>
            </a:extLst>
          </p:cNvPr>
          <p:cNvSpPr txBox="1"/>
          <p:nvPr/>
        </p:nvSpPr>
        <p:spPr>
          <a:xfrm>
            <a:off x="9552214" y="6495898"/>
            <a:ext cx="2694212" cy="307777"/>
          </a:xfrm>
          <a:prstGeom prst="rect">
            <a:avLst/>
          </a:prstGeom>
          <a:noFill/>
        </p:spPr>
        <p:txBody>
          <a:bodyPr wrap="square">
            <a:spAutoFit/>
          </a:bodyPr>
          <a:lstStyle/>
          <a:p>
            <a:r>
              <a:rPr lang="sk-SK" sz="1400" dirty="0">
                <a:solidFill>
                  <a:schemeClr val="tx1">
                    <a:lumMod val="50000"/>
                    <a:lumOff val="50000"/>
                  </a:schemeClr>
                </a:solidFill>
              </a:rPr>
              <a:t>Zdroj: https://www.agricolus.com</a:t>
            </a:r>
          </a:p>
        </p:txBody>
      </p:sp>
      <p:sp>
        <p:nvSpPr>
          <p:cNvPr id="2" name="Obdĺžnik 1">
            <a:extLst>
              <a:ext uri="{FF2B5EF4-FFF2-40B4-BE49-F238E27FC236}">
                <a16:creationId xmlns:a16="http://schemas.microsoft.com/office/drawing/2014/main" id="{75F373EF-812B-AEED-7A60-0C8963509F93}"/>
              </a:ext>
            </a:extLst>
          </p:cNvPr>
          <p:cNvSpPr/>
          <p:nvPr/>
        </p:nvSpPr>
        <p:spPr>
          <a:xfrm>
            <a:off x="1" y="203460"/>
            <a:ext cx="12191999" cy="941045"/>
          </a:xfrm>
          <a:prstGeom prst="rect">
            <a:avLst/>
          </a:prstGeom>
          <a:solidFill>
            <a:srgbClr val="21B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dirty="0"/>
              <a:t>    </a:t>
            </a:r>
          </a:p>
        </p:txBody>
      </p:sp>
      <p:sp>
        <p:nvSpPr>
          <p:cNvPr id="3" name="Nadpis 1">
            <a:extLst>
              <a:ext uri="{FF2B5EF4-FFF2-40B4-BE49-F238E27FC236}">
                <a16:creationId xmlns:a16="http://schemas.microsoft.com/office/drawing/2014/main" id="{6E8CA3B5-CC25-3E03-3B8E-91C9D62A332B}"/>
              </a:ext>
            </a:extLst>
          </p:cNvPr>
          <p:cNvSpPr txBox="1">
            <a:spLocks/>
          </p:cNvSpPr>
          <p:nvPr/>
        </p:nvSpPr>
        <p:spPr>
          <a:xfrm>
            <a:off x="453358" y="-166544"/>
            <a:ext cx="1173864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k-SK" sz="2800" b="1" dirty="0">
                <a:solidFill>
                  <a:schemeClr val="bg1"/>
                </a:solidFill>
                <a:latin typeface="Segoe UI Semibold" panose="020B0702040204020203" pitchFamily="34" charset="0"/>
                <a:cs typeface="Segoe UI Semibold" panose="020B0702040204020203" pitchFamily="34" charset="0"/>
              </a:rPr>
              <a:t>3. Analýza zmien pomocou </a:t>
            </a:r>
            <a:r>
              <a:rPr lang="sk-SK" sz="2800" b="1" dirty="0" err="1">
                <a:solidFill>
                  <a:schemeClr val="bg1"/>
                </a:solidFill>
                <a:latin typeface="Segoe UI Semibold" panose="020B0702040204020203" pitchFamily="34" charset="0"/>
                <a:cs typeface="Segoe UI Semibold" panose="020B0702040204020203" pitchFamily="34" charset="0"/>
              </a:rPr>
              <a:t>histogramu</a:t>
            </a:r>
            <a:r>
              <a:rPr lang="sk-SK" sz="2800" b="1" dirty="0">
                <a:solidFill>
                  <a:schemeClr val="bg1"/>
                </a:solidFill>
                <a:latin typeface="Segoe UI Semibold" panose="020B0702040204020203" pitchFamily="34" charset="0"/>
                <a:cs typeface="Segoe UI Semibold" panose="020B0702040204020203" pitchFamily="34" charset="0"/>
              </a:rPr>
              <a:t/>
            </a:r>
            <a:br>
              <a:rPr lang="sk-SK" sz="2800" b="1" dirty="0">
                <a:solidFill>
                  <a:schemeClr val="bg1"/>
                </a:solidFill>
                <a:latin typeface="Segoe UI Semibold" panose="020B0702040204020203" pitchFamily="34" charset="0"/>
                <a:cs typeface="Segoe UI Semibold" panose="020B0702040204020203" pitchFamily="34" charset="0"/>
              </a:rPr>
            </a:br>
            <a:r>
              <a:rPr lang="sk-SK" sz="3200" b="1" dirty="0">
                <a:solidFill>
                  <a:schemeClr val="bg1"/>
                </a:solidFill>
                <a:latin typeface="Segoe UI Semibold" panose="020B0702040204020203" pitchFamily="34" charset="0"/>
                <a:cs typeface="Segoe UI Semibold" panose="020B0702040204020203" pitchFamily="34" charset="0"/>
              </a:rPr>
              <a:t> </a:t>
            </a:r>
            <a:r>
              <a:rPr lang="sk-SK" sz="2800" dirty="0">
                <a:solidFill>
                  <a:schemeClr val="bg1"/>
                </a:solidFill>
                <a:latin typeface="Segoe UI Light" panose="020B0502040204020203" pitchFamily="34" charset="0"/>
                <a:cs typeface="Segoe UI Light" panose="020B0502040204020203" pitchFamily="34" charset="0"/>
              </a:rPr>
              <a:t>- spektrálny index NDVI </a:t>
            </a:r>
          </a:p>
        </p:txBody>
      </p:sp>
      <p:sp>
        <p:nvSpPr>
          <p:cNvPr id="4" name="Obdĺžnik 3"/>
          <p:cNvSpPr/>
          <p:nvPr/>
        </p:nvSpPr>
        <p:spPr>
          <a:xfrm>
            <a:off x="453358" y="2760292"/>
            <a:ext cx="5084317" cy="812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28" name="Picture 4">
            <a:extLst>
              <a:ext uri="{FF2B5EF4-FFF2-40B4-BE49-F238E27FC236}">
                <a16:creationId xmlns:a16="http://schemas.microsoft.com/office/drawing/2014/main" id="{6FEEFC90-9C92-F446-AD9B-9472261A62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5667" b="4753"/>
          <a:stretch/>
        </p:blipFill>
        <p:spPr bwMode="auto">
          <a:xfrm>
            <a:off x="77788" y="2363498"/>
            <a:ext cx="4458453" cy="72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752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Skupina 31">
            <a:extLst>
              <a:ext uri="{FF2B5EF4-FFF2-40B4-BE49-F238E27FC236}">
                <a16:creationId xmlns:a16="http://schemas.microsoft.com/office/drawing/2014/main" id="{1A2CA6DD-504E-2E74-338B-F0B3D30D9753}"/>
              </a:ext>
            </a:extLst>
          </p:cNvPr>
          <p:cNvGrpSpPr>
            <a:grpSpLocks noChangeAspect="1"/>
          </p:cNvGrpSpPr>
          <p:nvPr/>
        </p:nvGrpSpPr>
        <p:grpSpPr>
          <a:xfrm>
            <a:off x="163287" y="1206633"/>
            <a:ext cx="11704319" cy="5615047"/>
            <a:chOff x="0" y="961700"/>
            <a:chExt cx="12192000" cy="5849007"/>
          </a:xfrm>
        </p:grpSpPr>
        <p:pic>
          <p:nvPicPr>
            <p:cNvPr id="25" name="Obrázok 24">
              <a:extLst>
                <a:ext uri="{FF2B5EF4-FFF2-40B4-BE49-F238E27FC236}">
                  <a16:creationId xmlns:a16="http://schemas.microsoft.com/office/drawing/2014/main" id="{0C7B4FE2-DCA5-AE2D-AD1B-DF80738B8795}"/>
                </a:ext>
              </a:extLst>
            </p:cNvPr>
            <p:cNvPicPr>
              <a:picLocks noChangeAspect="1"/>
            </p:cNvPicPr>
            <p:nvPr/>
          </p:nvPicPr>
          <p:blipFill rotWithShape="1">
            <a:blip r:embed="rId2"/>
            <a:srcRect t="9865" b="4807"/>
            <a:stretch/>
          </p:blipFill>
          <p:spPr>
            <a:xfrm>
              <a:off x="0" y="961700"/>
              <a:ext cx="12192000" cy="5849007"/>
            </a:xfrm>
            <a:prstGeom prst="rect">
              <a:avLst/>
            </a:prstGeom>
          </p:spPr>
        </p:pic>
        <p:pic>
          <p:nvPicPr>
            <p:cNvPr id="31" name="Obrázok 30">
              <a:extLst>
                <a:ext uri="{FF2B5EF4-FFF2-40B4-BE49-F238E27FC236}">
                  <a16:creationId xmlns:a16="http://schemas.microsoft.com/office/drawing/2014/main" id="{A6379D0A-BE7D-79DA-0F8E-F0F51C6DB9F1}"/>
                </a:ext>
              </a:extLst>
            </p:cNvPr>
            <p:cNvPicPr>
              <a:picLocks noChangeAspect="1"/>
            </p:cNvPicPr>
            <p:nvPr/>
          </p:nvPicPr>
          <p:blipFill rotWithShape="1">
            <a:blip r:embed="rId3"/>
            <a:srcRect t="23594" b="4806"/>
            <a:stretch/>
          </p:blipFill>
          <p:spPr>
            <a:xfrm>
              <a:off x="0" y="1902745"/>
              <a:ext cx="12192000" cy="4907962"/>
            </a:xfrm>
            <a:prstGeom prst="rect">
              <a:avLst/>
            </a:prstGeom>
          </p:spPr>
        </p:pic>
      </p:grpSp>
      <p:sp>
        <p:nvSpPr>
          <p:cNvPr id="15" name="Obdĺžnik 14">
            <a:extLst>
              <a:ext uri="{FF2B5EF4-FFF2-40B4-BE49-F238E27FC236}">
                <a16:creationId xmlns:a16="http://schemas.microsoft.com/office/drawing/2014/main" id="{D68F0DA4-CF60-E29F-AFCF-14706F92ABBC}"/>
              </a:ext>
            </a:extLst>
          </p:cNvPr>
          <p:cNvSpPr/>
          <p:nvPr/>
        </p:nvSpPr>
        <p:spPr>
          <a:xfrm>
            <a:off x="1" y="203460"/>
            <a:ext cx="12191999" cy="941045"/>
          </a:xfrm>
          <a:prstGeom prst="rect">
            <a:avLst/>
          </a:prstGeom>
          <a:solidFill>
            <a:srgbClr val="21B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dirty="0"/>
              <a:t>    </a:t>
            </a:r>
          </a:p>
        </p:txBody>
      </p:sp>
      <p:sp>
        <p:nvSpPr>
          <p:cNvPr id="4" name="Nadpis 1">
            <a:extLst>
              <a:ext uri="{FF2B5EF4-FFF2-40B4-BE49-F238E27FC236}">
                <a16:creationId xmlns:a16="http://schemas.microsoft.com/office/drawing/2014/main" id="{D0E11837-8980-228C-BCB8-75BACCB74055}"/>
              </a:ext>
            </a:extLst>
          </p:cNvPr>
          <p:cNvSpPr txBox="1">
            <a:spLocks/>
          </p:cNvSpPr>
          <p:nvPr/>
        </p:nvSpPr>
        <p:spPr>
          <a:xfrm>
            <a:off x="453358" y="-166544"/>
            <a:ext cx="1173864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k-SK" sz="2800" b="1" dirty="0">
                <a:solidFill>
                  <a:schemeClr val="bg1"/>
                </a:solidFill>
                <a:latin typeface="Segoe UI Semibold" panose="020B0702040204020203" pitchFamily="34" charset="0"/>
                <a:cs typeface="Segoe UI Semibold" panose="020B0702040204020203" pitchFamily="34" charset="0"/>
              </a:rPr>
              <a:t>3. Analýza zmien pomocou </a:t>
            </a:r>
            <a:r>
              <a:rPr lang="sk-SK" sz="2800" b="1" dirty="0" err="1">
                <a:solidFill>
                  <a:schemeClr val="bg1"/>
                </a:solidFill>
                <a:latin typeface="Segoe UI Semibold" panose="020B0702040204020203" pitchFamily="34" charset="0"/>
                <a:cs typeface="Segoe UI Semibold" panose="020B0702040204020203" pitchFamily="34" charset="0"/>
              </a:rPr>
              <a:t>histogramu</a:t>
            </a:r>
            <a:r>
              <a:rPr lang="sk-SK" sz="2800" b="1" dirty="0">
                <a:solidFill>
                  <a:schemeClr val="bg1"/>
                </a:solidFill>
                <a:latin typeface="Segoe UI Semibold" panose="020B0702040204020203" pitchFamily="34" charset="0"/>
                <a:cs typeface="Segoe UI Semibold" panose="020B0702040204020203" pitchFamily="34" charset="0"/>
              </a:rPr>
              <a:t/>
            </a:r>
            <a:br>
              <a:rPr lang="sk-SK" sz="2800" b="1" dirty="0">
                <a:solidFill>
                  <a:schemeClr val="bg1"/>
                </a:solidFill>
                <a:latin typeface="Segoe UI Semibold" panose="020B0702040204020203" pitchFamily="34" charset="0"/>
                <a:cs typeface="Segoe UI Semibold" panose="020B0702040204020203" pitchFamily="34" charset="0"/>
              </a:rPr>
            </a:br>
            <a:r>
              <a:rPr lang="sk-SK" sz="3200" b="1" dirty="0">
                <a:solidFill>
                  <a:schemeClr val="bg1"/>
                </a:solidFill>
                <a:latin typeface="Segoe UI Semibold" panose="020B0702040204020203" pitchFamily="34" charset="0"/>
                <a:cs typeface="Segoe UI Semibold" panose="020B0702040204020203" pitchFamily="34" charset="0"/>
              </a:rPr>
              <a:t> </a:t>
            </a:r>
            <a:r>
              <a:rPr lang="sk-SK" sz="2800" dirty="0">
                <a:solidFill>
                  <a:schemeClr val="bg1"/>
                </a:solidFill>
                <a:latin typeface="Segoe UI Light" panose="020B0502040204020203" pitchFamily="34" charset="0"/>
                <a:cs typeface="Segoe UI Light" panose="020B0502040204020203" pitchFamily="34" charset="0"/>
              </a:rPr>
              <a:t>- spektrálny index NDVI </a:t>
            </a:r>
          </a:p>
        </p:txBody>
      </p:sp>
      <p:sp>
        <p:nvSpPr>
          <p:cNvPr id="14" name="Obdĺžnik 13">
            <a:extLst>
              <a:ext uri="{FF2B5EF4-FFF2-40B4-BE49-F238E27FC236}">
                <a16:creationId xmlns:a16="http://schemas.microsoft.com/office/drawing/2014/main" id="{A6474F51-880D-3869-1F26-D1A700513DC7}"/>
              </a:ext>
            </a:extLst>
          </p:cNvPr>
          <p:cNvSpPr/>
          <p:nvPr/>
        </p:nvSpPr>
        <p:spPr>
          <a:xfrm>
            <a:off x="651412" y="2554666"/>
            <a:ext cx="1335046" cy="28221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Obdĺžnik 19">
            <a:extLst>
              <a:ext uri="{FF2B5EF4-FFF2-40B4-BE49-F238E27FC236}">
                <a16:creationId xmlns:a16="http://schemas.microsoft.com/office/drawing/2014/main" id="{B2A96757-E66B-0DB2-A718-2165A4A30BB9}"/>
              </a:ext>
            </a:extLst>
          </p:cNvPr>
          <p:cNvSpPr/>
          <p:nvPr/>
        </p:nvSpPr>
        <p:spPr>
          <a:xfrm>
            <a:off x="268012" y="4745622"/>
            <a:ext cx="3636000" cy="4569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TextBox 3">
            <a:extLst>
              <a:ext uri="{FF2B5EF4-FFF2-40B4-BE49-F238E27FC236}">
                <a16:creationId xmlns:a16="http://schemas.microsoft.com/office/drawing/2014/main" id="{EAAFBE86-59AD-0E65-A1E2-6B84E226B6A7}"/>
              </a:ext>
            </a:extLst>
          </p:cNvPr>
          <p:cNvSpPr txBox="1"/>
          <p:nvPr/>
        </p:nvSpPr>
        <p:spPr>
          <a:xfrm>
            <a:off x="4453526" y="1969528"/>
            <a:ext cx="5384158" cy="1862048"/>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lgn="ctr">
              <a:spcAft>
                <a:spcPts val="1200"/>
              </a:spcAft>
            </a:pPr>
            <a:r>
              <a:rPr lang="sk-SK" dirty="0" smtClean="0">
                <a:latin typeface="Segoe UI Semibold" panose="020B0702040204020203" pitchFamily="34" charset="0"/>
                <a:cs typeface="Segoe UI Semibold" panose="020B0702040204020203" pitchFamily="34" charset="0"/>
              </a:rPr>
              <a:t>Porovnanie </a:t>
            </a:r>
            <a:r>
              <a:rPr lang="sk-SK" dirty="0">
                <a:latin typeface="Segoe UI Semibold" panose="020B0702040204020203" pitchFamily="34" charset="0"/>
                <a:cs typeface="Segoe UI Semibold" panose="020B0702040204020203" pitchFamily="34" charset="0"/>
              </a:rPr>
              <a:t>následkov sucha pomocou</a:t>
            </a:r>
            <a:br>
              <a:rPr lang="sk-SK" dirty="0">
                <a:latin typeface="Segoe UI Semibold" panose="020B0702040204020203" pitchFamily="34" charset="0"/>
                <a:cs typeface="Segoe UI Semibold" panose="020B0702040204020203" pitchFamily="34" charset="0"/>
              </a:rPr>
            </a:br>
            <a:r>
              <a:rPr lang="sk-SK" dirty="0">
                <a:latin typeface="Segoe UI Semibold" panose="020B0702040204020203" pitchFamily="34" charset="0"/>
                <a:cs typeface="Segoe UI Semibold" panose="020B0702040204020203" pitchFamily="34" charset="0"/>
              </a:rPr>
              <a:t>napr. hodnôt Normalizovaného diferenčného vegetačného indexu (NDVI) v podobe </a:t>
            </a:r>
            <a:r>
              <a:rPr lang="sk-SK" dirty="0" err="1">
                <a:latin typeface="Segoe UI Semibold" panose="020B0702040204020203" pitchFamily="34" charset="0"/>
                <a:cs typeface="Segoe UI Semibold" panose="020B0702040204020203" pitchFamily="34" charset="0"/>
              </a:rPr>
              <a:t>histogramu</a:t>
            </a:r>
            <a:r>
              <a:rPr lang="sk-SK" dirty="0">
                <a:latin typeface="Segoe UI Semibold" panose="020B0702040204020203" pitchFamily="34" charset="0"/>
                <a:cs typeface="Segoe UI Semibold" panose="020B0702040204020203" pitchFamily="34" charset="0"/>
              </a:rPr>
              <a:t> pred a v období sucha:</a:t>
            </a:r>
            <a:r>
              <a:rPr lang="sk-SK" sz="700" dirty="0">
                <a:latin typeface="Segoe UI Semibold" panose="020B0702040204020203" pitchFamily="34" charset="0"/>
                <a:cs typeface="Segoe UI Semibold" panose="020B0702040204020203" pitchFamily="34" charset="0"/>
              </a:rPr>
              <a:t/>
            </a:r>
            <a:br>
              <a:rPr lang="sk-SK" sz="700" dirty="0">
                <a:latin typeface="Segoe UI Semibold" panose="020B0702040204020203" pitchFamily="34" charset="0"/>
                <a:cs typeface="Segoe UI Semibold" panose="020B0702040204020203" pitchFamily="34" charset="0"/>
              </a:rPr>
            </a:br>
            <a:r>
              <a:rPr lang="sk-SK" sz="700" dirty="0">
                <a:latin typeface="Segoe UI Semibold" panose="020B0702040204020203" pitchFamily="34" charset="0"/>
                <a:cs typeface="Segoe UI Semibold" panose="020B0702040204020203" pitchFamily="34" charset="0"/>
              </a:rPr>
              <a:t/>
            </a:r>
            <a:br>
              <a:rPr lang="sk-SK" sz="700" dirty="0">
                <a:latin typeface="Segoe UI Semibold" panose="020B0702040204020203" pitchFamily="34" charset="0"/>
                <a:cs typeface="Segoe UI Semibold" panose="020B0702040204020203" pitchFamily="34" charset="0"/>
              </a:rPr>
            </a:br>
            <a:r>
              <a:rPr lang="sk-SK" i="1" dirty="0">
                <a:latin typeface="Segoe UI Semibold" panose="020B0702040204020203" pitchFamily="34" charset="0"/>
                <a:cs typeface="Segoe UI Semibold" panose="020B0702040204020203" pitchFamily="34" charset="0"/>
              </a:rPr>
              <a:t>- 26.5.2022 (snímka za obdobie pred suchom)</a:t>
            </a:r>
            <a:br>
              <a:rPr lang="sk-SK" i="1" dirty="0">
                <a:latin typeface="Segoe UI Semibold" panose="020B0702040204020203" pitchFamily="34" charset="0"/>
                <a:cs typeface="Segoe UI Semibold" panose="020B0702040204020203" pitchFamily="34" charset="0"/>
              </a:rPr>
            </a:br>
            <a:r>
              <a:rPr lang="sk-SK" i="1" dirty="0">
                <a:latin typeface="Segoe UI Semibold" panose="020B0702040204020203" pitchFamily="34" charset="0"/>
                <a:cs typeface="Segoe UI Semibold" panose="020B0702040204020203" pitchFamily="34" charset="0"/>
              </a:rPr>
              <a:t>    - 31.8.2022 (snímka z obdobia výrazného sucha)</a:t>
            </a:r>
            <a:endParaRPr lang="en-GB" i="1" dirty="0">
              <a:latin typeface="Segoe UI Semibold" panose="020B0702040204020203" pitchFamily="34" charset="0"/>
              <a:cs typeface="Segoe UI Semibold" panose="020B0702040204020203" pitchFamily="34" charset="0"/>
            </a:endParaRPr>
          </a:p>
        </p:txBody>
      </p:sp>
      <p:cxnSp>
        <p:nvCxnSpPr>
          <p:cNvPr id="24" name="Rovná spojovacia šípka 23">
            <a:extLst>
              <a:ext uri="{FF2B5EF4-FFF2-40B4-BE49-F238E27FC236}">
                <a16:creationId xmlns:a16="http://schemas.microsoft.com/office/drawing/2014/main" id="{F6031947-0F62-D3AC-A426-CA8E42A605D7}"/>
              </a:ext>
            </a:extLst>
          </p:cNvPr>
          <p:cNvCxnSpPr>
            <a:cxnSpLocks/>
          </p:cNvCxnSpPr>
          <p:nvPr/>
        </p:nvCxnSpPr>
        <p:spPr>
          <a:xfrm flipH="1">
            <a:off x="2118320" y="2609863"/>
            <a:ext cx="2272142" cy="14903"/>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2" name="Obdĺžnik 1">
            <a:extLst>
              <a:ext uri="{FF2B5EF4-FFF2-40B4-BE49-F238E27FC236}">
                <a16:creationId xmlns:a16="http://schemas.microsoft.com/office/drawing/2014/main" id="{1335CA0A-A97E-4572-0775-057D58F3B0E5}"/>
              </a:ext>
            </a:extLst>
          </p:cNvPr>
          <p:cNvSpPr/>
          <p:nvPr/>
        </p:nvSpPr>
        <p:spPr>
          <a:xfrm>
            <a:off x="11445762" y="4236320"/>
            <a:ext cx="360000" cy="360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bdĺžnik 16">
            <a:extLst>
              <a:ext uri="{FF2B5EF4-FFF2-40B4-BE49-F238E27FC236}">
                <a16:creationId xmlns:a16="http://schemas.microsoft.com/office/drawing/2014/main" id="{C83C3990-EC90-AB2A-DC8D-8026C08CBCD1}"/>
              </a:ext>
            </a:extLst>
          </p:cNvPr>
          <p:cNvSpPr/>
          <p:nvPr/>
        </p:nvSpPr>
        <p:spPr>
          <a:xfrm>
            <a:off x="10767847" y="1686909"/>
            <a:ext cx="331077" cy="3294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4" name="Obrázok 33">
            <a:extLst>
              <a:ext uri="{FF2B5EF4-FFF2-40B4-BE49-F238E27FC236}">
                <a16:creationId xmlns:a16="http://schemas.microsoft.com/office/drawing/2014/main" id="{D3DE7ED6-80E9-52BD-54FA-73722E7DE7E2}"/>
              </a:ext>
            </a:extLst>
          </p:cNvPr>
          <p:cNvPicPr>
            <a:picLocks noChangeAspect="1"/>
          </p:cNvPicPr>
          <p:nvPr/>
        </p:nvPicPr>
        <p:blipFill rotWithShape="1">
          <a:blip r:embed="rId4"/>
          <a:srcRect l="57543" t="43441" r="4000" b="6876"/>
          <a:stretch/>
        </p:blipFill>
        <p:spPr>
          <a:xfrm>
            <a:off x="7710044" y="4360145"/>
            <a:ext cx="3388880" cy="2461535"/>
          </a:xfrm>
          <a:prstGeom prst="rect">
            <a:avLst/>
          </a:prstGeom>
        </p:spPr>
      </p:pic>
      <p:cxnSp>
        <p:nvCxnSpPr>
          <p:cNvPr id="39" name="Spojnica: zalomená 38">
            <a:extLst>
              <a:ext uri="{FF2B5EF4-FFF2-40B4-BE49-F238E27FC236}">
                <a16:creationId xmlns:a16="http://schemas.microsoft.com/office/drawing/2014/main" id="{F565BB9B-B7B9-DF3D-BA66-BC0A61C2CD46}"/>
              </a:ext>
            </a:extLst>
          </p:cNvPr>
          <p:cNvCxnSpPr>
            <a:cxnSpLocks/>
          </p:cNvCxnSpPr>
          <p:nvPr/>
        </p:nvCxnSpPr>
        <p:spPr>
          <a:xfrm rot="10800000" flipV="1">
            <a:off x="8089387" y="2047906"/>
            <a:ext cx="2844000" cy="1997781"/>
          </a:xfrm>
          <a:prstGeom prst="bentConnector3">
            <a:avLst>
              <a:gd name="adj1" fmla="val -406"/>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ovná spojovacia šípka 43">
            <a:extLst>
              <a:ext uri="{FF2B5EF4-FFF2-40B4-BE49-F238E27FC236}">
                <a16:creationId xmlns:a16="http://schemas.microsoft.com/office/drawing/2014/main" id="{E78E7F5E-6E8F-39DB-AC75-D505AD58F223}"/>
              </a:ext>
            </a:extLst>
          </p:cNvPr>
          <p:cNvCxnSpPr>
            <a:cxnSpLocks/>
          </p:cNvCxnSpPr>
          <p:nvPr/>
        </p:nvCxnSpPr>
        <p:spPr>
          <a:xfrm rot="16200000" flipV="1">
            <a:off x="11219570" y="4310679"/>
            <a:ext cx="0" cy="335887"/>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43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19C583F8-9430-DC1E-EFD4-512AB1A7EB5D}"/>
              </a:ext>
            </a:extLst>
          </p:cNvPr>
          <p:cNvPicPr>
            <a:picLocks noChangeAspect="1"/>
          </p:cNvPicPr>
          <p:nvPr/>
        </p:nvPicPr>
        <p:blipFill rotWithShape="1">
          <a:blip r:embed="rId2"/>
          <a:srcRect l="33607" t="9637" b="5426"/>
          <a:stretch/>
        </p:blipFill>
        <p:spPr>
          <a:xfrm>
            <a:off x="6070652" y="1483307"/>
            <a:ext cx="5787790" cy="4162944"/>
          </a:xfrm>
          <a:prstGeom prst="rect">
            <a:avLst/>
          </a:prstGeom>
        </p:spPr>
      </p:pic>
      <p:pic>
        <p:nvPicPr>
          <p:cNvPr id="7" name="Obrázok 6">
            <a:extLst>
              <a:ext uri="{FF2B5EF4-FFF2-40B4-BE49-F238E27FC236}">
                <a16:creationId xmlns:a16="http://schemas.microsoft.com/office/drawing/2014/main" id="{FB47466B-A06C-56FF-8BA2-CB11D8861192}"/>
              </a:ext>
            </a:extLst>
          </p:cNvPr>
          <p:cNvPicPr>
            <a:picLocks noChangeAspect="1"/>
          </p:cNvPicPr>
          <p:nvPr/>
        </p:nvPicPr>
        <p:blipFill rotWithShape="1">
          <a:blip r:embed="rId3"/>
          <a:srcRect l="33607" t="9635" b="5495"/>
          <a:stretch/>
        </p:blipFill>
        <p:spPr>
          <a:xfrm>
            <a:off x="167531" y="1483308"/>
            <a:ext cx="5792397" cy="4162945"/>
          </a:xfrm>
          <a:prstGeom prst="rect">
            <a:avLst/>
          </a:prstGeom>
        </p:spPr>
      </p:pic>
      <p:sp>
        <p:nvSpPr>
          <p:cNvPr id="9" name="TextBox 3">
            <a:extLst>
              <a:ext uri="{FF2B5EF4-FFF2-40B4-BE49-F238E27FC236}">
                <a16:creationId xmlns:a16="http://schemas.microsoft.com/office/drawing/2014/main" id="{47E1CEEE-E61E-BEFF-E024-E9C496EE4C3D}"/>
              </a:ext>
            </a:extLst>
          </p:cNvPr>
          <p:cNvSpPr txBox="1"/>
          <p:nvPr/>
        </p:nvSpPr>
        <p:spPr>
          <a:xfrm>
            <a:off x="1347745" y="1468794"/>
            <a:ext cx="3111697" cy="369332"/>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lgn="ctr">
              <a:spcAft>
                <a:spcPts val="1200"/>
              </a:spcAft>
            </a:pPr>
            <a:r>
              <a:rPr lang="sk-SK" dirty="0">
                <a:latin typeface="Segoe UI Semibold" panose="020B0702040204020203" pitchFamily="34" charset="0"/>
                <a:cs typeface="Segoe UI Semibold" panose="020B0702040204020203" pitchFamily="34" charset="0"/>
              </a:rPr>
              <a:t>26.5.2022 (pred suchom)</a:t>
            </a:r>
            <a:endParaRPr lang="en-GB" i="1" dirty="0">
              <a:latin typeface="Segoe UI Semibold" panose="020B0702040204020203" pitchFamily="34" charset="0"/>
              <a:cs typeface="Segoe UI Semibold" panose="020B0702040204020203" pitchFamily="34" charset="0"/>
            </a:endParaRPr>
          </a:p>
        </p:txBody>
      </p:sp>
      <p:sp>
        <p:nvSpPr>
          <p:cNvPr id="10" name="TextBox 3">
            <a:extLst>
              <a:ext uri="{FF2B5EF4-FFF2-40B4-BE49-F238E27FC236}">
                <a16:creationId xmlns:a16="http://schemas.microsoft.com/office/drawing/2014/main" id="{343F0A42-1907-324D-72A7-54B5C4801CEF}"/>
              </a:ext>
            </a:extLst>
          </p:cNvPr>
          <p:cNvSpPr txBox="1"/>
          <p:nvPr/>
        </p:nvSpPr>
        <p:spPr>
          <a:xfrm>
            <a:off x="7790510" y="1483407"/>
            <a:ext cx="3111697" cy="369332"/>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lgn="ctr">
              <a:spcAft>
                <a:spcPts val="1200"/>
              </a:spcAft>
            </a:pPr>
            <a:r>
              <a:rPr lang="sk-SK" dirty="0">
                <a:latin typeface="Segoe UI Semibold" panose="020B0702040204020203" pitchFamily="34" charset="0"/>
                <a:cs typeface="Segoe UI Semibold" panose="020B0702040204020203" pitchFamily="34" charset="0"/>
              </a:rPr>
              <a:t>31.8.2022 (sucho)</a:t>
            </a:r>
            <a:endParaRPr lang="en-GB" i="1" dirty="0">
              <a:latin typeface="Segoe UI Semibold" panose="020B0702040204020203" pitchFamily="34" charset="0"/>
              <a:cs typeface="Segoe UI Semibold" panose="020B0702040204020203" pitchFamily="34" charset="0"/>
            </a:endParaRPr>
          </a:p>
        </p:txBody>
      </p:sp>
      <p:pic>
        <p:nvPicPr>
          <p:cNvPr id="12" name="Obrázok 11">
            <a:extLst>
              <a:ext uri="{FF2B5EF4-FFF2-40B4-BE49-F238E27FC236}">
                <a16:creationId xmlns:a16="http://schemas.microsoft.com/office/drawing/2014/main" id="{352819FE-9AB8-742F-0BF2-A0D752544FD2}"/>
              </a:ext>
            </a:extLst>
          </p:cNvPr>
          <p:cNvPicPr>
            <a:picLocks noChangeAspect="1"/>
          </p:cNvPicPr>
          <p:nvPr/>
        </p:nvPicPr>
        <p:blipFill rotWithShape="1">
          <a:blip r:embed="rId4"/>
          <a:srcRect l="1374" t="37280" r="68376" b="23160"/>
          <a:stretch/>
        </p:blipFill>
        <p:spPr>
          <a:xfrm>
            <a:off x="4103154" y="4099035"/>
            <a:ext cx="3687356" cy="2711668"/>
          </a:xfrm>
          <a:prstGeom prst="rect">
            <a:avLst/>
          </a:prstGeom>
        </p:spPr>
      </p:pic>
      <p:sp>
        <p:nvSpPr>
          <p:cNvPr id="2" name="Obdĺžnik 1">
            <a:extLst>
              <a:ext uri="{FF2B5EF4-FFF2-40B4-BE49-F238E27FC236}">
                <a16:creationId xmlns:a16="http://schemas.microsoft.com/office/drawing/2014/main" id="{0C0EDD7B-21DF-9D55-95F0-C604E90A75DA}"/>
              </a:ext>
            </a:extLst>
          </p:cNvPr>
          <p:cNvSpPr/>
          <p:nvPr/>
        </p:nvSpPr>
        <p:spPr>
          <a:xfrm>
            <a:off x="1" y="203460"/>
            <a:ext cx="12191999" cy="941045"/>
          </a:xfrm>
          <a:prstGeom prst="rect">
            <a:avLst/>
          </a:prstGeom>
          <a:solidFill>
            <a:srgbClr val="21B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dirty="0"/>
              <a:t>    </a:t>
            </a:r>
          </a:p>
        </p:txBody>
      </p:sp>
      <p:sp>
        <p:nvSpPr>
          <p:cNvPr id="5" name="Nadpis 1">
            <a:extLst>
              <a:ext uri="{FF2B5EF4-FFF2-40B4-BE49-F238E27FC236}">
                <a16:creationId xmlns:a16="http://schemas.microsoft.com/office/drawing/2014/main" id="{63ED4910-CE28-39A3-DB88-44560C383F43}"/>
              </a:ext>
            </a:extLst>
          </p:cNvPr>
          <p:cNvSpPr txBox="1">
            <a:spLocks/>
          </p:cNvSpPr>
          <p:nvPr/>
        </p:nvSpPr>
        <p:spPr>
          <a:xfrm>
            <a:off x="453358" y="-166544"/>
            <a:ext cx="1173864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k-SK" sz="2800" b="1" dirty="0">
                <a:solidFill>
                  <a:schemeClr val="bg1"/>
                </a:solidFill>
                <a:latin typeface="Segoe UI Semibold" panose="020B0702040204020203" pitchFamily="34" charset="0"/>
                <a:cs typeface="Segoe UI Semibold" panose="020B0702040204020203" pitchFamily="34" charset="0"/>
              </a:rPr>
              <a:t>3. Analýza zmien pomocou </a:t>
            </a:r>
            <a:r>
              <a:rPr lang="sk-SK" sz="2800" b="1" dirty="0" err="1">
                <a:solidFill>
                  <a:schemeClr val="bg1"/>
                </a:solidFill>
                <a:latin typeface="Segoe UI Semibold" panose="020B0702040204020203" pitchFamily="34" charset="0"/>
                <a:cs typeface="Segoe UI Semibold" panose="020B0702040204020203" pitchFamily="34" charset="0"/>
              </a:rPr>
              <a:t>histogramu</a:t>
            </a:r>
            <a:r>
              <a:rPr lang="sk-SK" sz="2800" b="1" dirty="0">
                <a:solidFill>
                  <a:schemeClr val="bg1"/>
                </a:solidFill>
                <a:latin typeface="Segoe UI Semibold" panose="020B0702040204020203" pitchFamily="34" charset="0"/>
                <a:cs typeface="Segoe UI Semibold" panose="020B0702040204020203" pitchFamily="34" charset="0"/>
              </a:rPr>
              <a:t/>
            </a:r>
            <a:br>
              <a:rPr lang="sk-SK" sz="2800" b="1" dirty="0">
                <a:solidFill>
                  <a:schemeClr val="bg1"/>
                </a:solidFill>
                <a:latin typeface="Segoe UI Semibold" panose="020B0702040204020203" pitchFamily="34" charset="0"/>
                <a:cs typeface="Segoe UI Semibold" panose="020B0702040204020203" pitchFamily="34" charset="0"/>
              </a:rPr>
            </a:br>
            <a:r>
              <a:rPr lang="sk-SK" sz="3200" b="1" dirty="0">
                <a:solidFill>
                  <a:schemeClr val="bg1"/>
                </a:solidFill>
                <a:latin typeface="Segoe UI Semibold" panose="020B0702040204020203" pitchFamily="34" charset="0"/>
                <a:cs typeface="Segoe UI Semibold" panose="020B0702040204020203" pitchFamily="34" charset="0"/>
              </a:rPr>
              <a:t> </a:t>
            </a:r>
            <a:r>
              <a:rPr lang="sk-SK" sz="2800" dirty="0">
                <a:solidFill>
                  <a:schemeClr val="bg1"/>
                </a:solidFill>
                <a:latin typeface="Segoe UI Light" panose="020B0502040204020203" pitchFamily="34" charset="0"/>
                <a:cs typeface="Segoe UI Light" panose="020B0502040204020203" pitchFamily="34" charset="0"/>
              </a:rPr>
              <a:t>- spektrálny index NDVI </a:t>
            </a:r>
          </a:p>
        </p:txBody>
      </p:sp>
    </p:spTree>
    <p:extLst>
      <p:ext uri="{BB962C8B-B14F-4D97-AF65-F5344CB8AC3E}">
        <p14:creationId xmlns:p14="http://schemas.microsoft.com/office/powerpoint/2010/main" val="34213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19C583F8-9430-DC1E-EFD4-512AB1A7EB5D}"/>
              </a:ext>
            </a:extLst>
          </p:cNvPr>
          <p:cNvPicPr>
            <a:picLocks noChangeAspect="1"/>
          </p:cNvPicPr>
          <p:nvPr/>
        </p:nvPicPr>
        <p:blipFill rotWithShape="1">
          <a:blip r:embed="rId2"/>
          <a:srcRect l="33607" t="9637" b="5426"/>
          <a:stretch/>
        </p:blipFill>
        <p:spPr>
          <a:xfrm>
            <a:off x="6070652" y="1388711"/>
            <a:ext cx="5787790" cy="4162944"/>
          </a:xfrm>
          <a:prstGeom prst="rect">
            <a:avLst/>
          </a:prstGeom>
        </p:spPr>
      </p:pic>
      <p:pic>
        <p:nvPicPr>
          <p:cNvPr id="7" name="Obrázok 6">
            <a:extLst>
              <a:ext uri="{FF2B5EF4-FFF2-40B4-BE49-F238E27FC236}">
                <a16:creationId xmlns:a16="http://schemas.microsoft.com/office/drawing/2014/main" id="{FB47466B-A06C-56FF-8BA2-CB11D8861192}"/>
              </a:ext>
            </a:extLst>
          </p:cNvPr>
          <p:cNvPicPr>
            <a:picLocks noChangeAspect="1"/>
          </p:cNvPicPr>
          <p:nvPr/>
        </p:nvPicPr>
        <p:blipFill rotWithShape="1">
          <a:blip r:embed="rId3"/>
          <a:srcRect l="33607" t="9635" b="5495"/>
          <a:stretch/>
        </p:blipFill>
        <p:spPr>
          <a:xfrm>
            <a:off x="167531" y="1388712"/>
            <a:ext cx="5792397" cy="4162945"/>
          </a:xfrm>
          <a:prstGeom prst="rect">
            <a:avLst/>
          </a:prstGeom>
        </p:spPr>
      </p:pic>
      <p:pic>
        <p:nvPicPr>
          <p:cNvPr id="34" name="Obrázok 33">
            <a:extLst>
              <a:ext uri="{FF2B5EF4-FFF2-40B4-BE49-F238E27FC236}">
                <a16:creationId xmlns:a16="http://schemas.microsoft.com/office/drawing/2014/main" id="{D3DE7ED6-80E9-52BD-54FA-73722E7DE7E2}"/>
              </a:ext>
            </a:extLst>
          </p:cNvPr>
          <p:cNvPicPr>
            <a:picLocks noChangeAspect="1"/>
          </p:cNvPicPr>
          <p:nvPr/>
        </p:nvPicPr>
        <p:blipFill rotWithShape="1">
          <a:blip r:embed="rId4"/>
          <a:srcRect l="57543" t="43441" r="4890" b="6876"/>
          <a:stretch/>
        </p:blipFill>
        <p:spPr>
          <a:xfrm>
            <a:off x="167531" y="3505714"/>
            <a:ext cx="4150119" cy="3085924"/>
          </a:xfrm>
          <a:prstGeom prst="rect">
            <a:avLst/>
          </a:prstGeom>
          <a:effectLst>
            <a:outerShdw blurRad="50800" dist="38100" dir="16200000" rotWithShape="0">
              <a:prstClr val="black">
                <a:alpha val="40000"/>
              </a:prstClr>
            </a:outerShdw>
          </a:effectLst>
        </p:spPr>
      </p:pic>
      <p:pic>
        <p:nvPicPr>
          <p:cNvPr id="36" name="Obrázok 35">
            <a:extLst>
              <a:ext uri="{FF2B5EF4-FFF2-40B4-BE49-F238E27FC236}">
                <a16:creationId xmlns:a16="http://schemas.microsoft.com/office/drawing/2014/main" id="{19CCA40D-F384-11E2-443F-E27BE7A51953}"/>
              </a:ext>
            </a:extLst>
          </p:cNvPr>
          <p:cNvPicPr>
            <a:picLocks noChangeAspect="1"/>
          </p:cNvPicPr>
          <p:nvPr/>
        </p:nvPicPr>
        <p:blipFill rotWithShape="1">
          <a:blip r:embed="rId5"/>
          <a:srcRect l="57930" t="42571" r="4440" b="7106"/>
          <a:stretch/>
        </p:blipFill>
        <p:spPr>
          <a:xfrm>
            <a:off x="7806704" y="3545181"/>
            <a:ext cx="4051738" cy="3046457"/>
          </a:xfrm>
          <a:prstGeom prst="rect">
            <a:avLst/>
          </a:prstGeom>
          <a:effectLst>
            <a:outerShdw blurRad="50800" dist="38100" dir="16200000" rotWithShape="0">
              <a:prstClr val="black">
                <a:alpha val="40000"/>
              </a:prstClr>
            </a:outerShdw>
          </a:effectLst>
        </p:spPr>
      </p:pic>
      <p:sp>
        <p:nvSpPr>
          <p:cNvPr id="8" name="Obdĺžnik 7">
            <a:extLst>
              <a:ext uri="{FF2B5EF4-FFF2-40B4-BE49-F238E27FC236}">
                <a16:creationId xmlns:a16="http://schemas.microsoft.com/office/drawing/2014/main" id="{C795A1F9-7CFA-B010-C67F-53578F7F231F}"/>
              </a:ext>
            </a:extLst>
          </p:cNvPr>
          <p:cNvSpPr/>
          <p:nvPr/>
        </p:nvSpPr>
        <p:spPr>
          <a:xfrm>
            <a:off x="4570166" y="1403226"/>
            <a:ext cx="2835348" cy="210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28" name="Picture 4">
            <a:extLst>
              <a:ext uri="{FF2B5EF4-FFF2-40B4-BE49-F238E27FC236}">
                <a16:creationId xmlns:a16="http://schemas.microsoft.com/office/drawing/2014/main" id="{6FEEFC90-9C92-F446-AD9B-9472261A62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307" y="1461904"/>
            <a:ext cx="2468940" cy="20562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47E1CEEE-E61E-BEFF-E024-E9C496EE4C3D}"/>
              </a:ext>
            </a:extLst>
          </p:cNvPr>
          <p:cNvSpPr txBox="1"/>
          <p:nvPr/>
        </p:nvSpPr>
        <p:spPr>
          <a:xfrm>
            <a:off x="1347745" y="1374198"/>
            <a:ext cx="3111697" cy="369332"/>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lgn="ctr">
              <a:spcAft>
                <a:spcPts val="1200"/>
              </a:spcAft>
            </a:pPr>
            <a:r>
              <a:rPr lang="sk-SK" dirty="0">
                <a:latin typeface="Segoe UI Semibold" panose="020B0702040204020203" pitchFamily="34" charset="0"/>
                <a:cs typeface="Segoe UI Semibold" panose="020B0702040204020203" pitchFamily="34" charset="0"/>
              </a:rPr>
              <a:t>26.5.2022 (pred suchom)</a:t>
            </a:r>
            <a:endParaRPr lang="en-GB" i="1" dirty="0">
              <a:latin typeface="Segoe UI Semibold" panose="020B0702040204020203" pitchFamily="34" charset="0"/>
              <a:cs typeface="Segoe UI Semibold" panose="020B0702040204020203" pitchFamily="34" charset="0"/>
            </a:endParaRPr>
          </a:p>
        </p:txBody>
      </p:sp>
      <p:sp>
        <p:nvSpPr>
          <p:cNvPr id="10" name="TextBox 3">
            <a:extLst>
              <a:ext uri="{FF2B5EF4-FFF2-40B4-BE49-F238E27FC236}">
                <a16:creationId xmlns:a16="http://schemas.microsoft.com/office/drawing/2014/main" id="{343F0A42-1907-324D-72A7-54B5C4801CEF}"/>
              </a:ext>
            </a:extLst>
          </p:cNvPr>
          <p:cNvSpPr txBox="1"/>
          <p:nvPr/>
        </p:nvSpPr>
        <p:spPr>
          <a:xfrm>
            <a:off x="7790510" y="1404577"/>
            <a:ext cx="3111697" cy="369332"/>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lgn="ctr">
              <a:spcAft>
                <a:spcPts val="1200"/>
              </a:spcAft>
            </a:pPr>
            <a:r>
              <a:rPr lang="sk-SK" dirty="0">
                <a:latin typeface="Segoe UI Semibold" panose="020B0702040204020203" pitchFamily="34" charset="0"/>
                <a:cs typeface="Segoe UI Semibold" panose="020B0702040204020203" pitchFamily="34" charset="0"/>
              </a:rPr>
              <a:t>31.8.2022 (sucho)</a:t>
            </a:r>
            <a:endParaRPr lang="en-GB" i="1" dirty="0">
              <a:latin typeface="Segoe UI Semibold" panose="020B0702040204020203" pitchFamily="34" charset="0"/>
              <a:cs typeface="Segoe UI Semibold" panose="020B0702040204020203" pitchFamily="34" charset="0"/>
            </a:endParaRPr>
          </a:p>
        </p:txBody>
      </p:sp>
      <p:pic>
        <p:nvPicPr>
          <p:cNvPr id="2" name="Obrázok 1">
            <a:extLst>
              <a:ext uri="{FF2B5EF4-FFF2-40B4-BE49-F238E27FC236}">
                <a16:creationId xmlns:a16="http://schemas.microsoft.com/office/drawing/2014/main" id="{D775339D-D6D9-7548-774C-A8785A6C2A0B}"/>
              </a:ext>
            </a:extLst>
          </p:cNvPr>
          <p:cNvPicPr>
            <a:picLocks noChangeAspect="1"/>
          </p:cNvPicPr>
          <p:nvPr/>
        </p:nvPicPr>
        <p:blipFill rotWithShape="1">
          <a:blip r:embed="rId7"/>
          <a:srcRect l="1374" t="37280" r="68376" b="23160"/>
          <a:stretch/>
        </p:blipFill>
        <p:spPr>
          <a:xfrm>
            <a:off x="4385557" y="4114264"/>
            <a:ext cx="3365785" cy="2475186"/>
          </a:xfrm>
          <a:prstGeom prst="rect">
            <a:avLst/>
          </a:prstGeom>
        </p:spPr>
      </p:pic>
      <p:sp>
        <p:nvSpPr>
          <p:cNvPr id="5" name="Obdĺžnik 4">
            <a:extLst>
              <a:ext uri="{FF2B5EF4-FFF2-40B4-BE49-F238E27FC236}">
                <a16:creationId xmlns:a16="http://schemas.microsoft.com/office/drawing/2014/main" id="{95189549-544A-13E7-0578-8340DFFD00E0}"/>
              </a:ext>
            </a:extLst>
          </p:cNvPr>
          <p:cNvSpPr/>
          <p:nvPr/>
        </p:nvSpPr>
        <p:spPr>
          <a:xfrm>
            <a:off x="8923283" y="4114265"/>
            <a:ext cx="1245475" cy="2034284"/>
          </a:xfrm>
          <a:prstGeom prst="rect">
            <a:avLst/>
          </a:prstGeom>
          <a:noFill/>
          <a:ln w="25400">
            <a:solidFill>
              <a:srgbClr val="FC3C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Obdĺžnik 5">
            <a:extLst>
              <a:ext uri="{FF2B5EF4-FFF2-40B4-BE49-F238E27FC236}">
                <a16:creationId xmlns:a16="http://schemas.microsoft.com/office/drawing/2014/main" id="{8D25AD78-A513-3EA6-3250-B056CB1A4CCE}"/>
              </a:ext>
            </a:extLst>
          </p:cNvPr>
          <p:cNvSpPr/>
          <p:nvPr/>
        </p:nvSpPr>
        <p:spPr>
          <a:xfrm>
            <a:off x="1706485" y="4082731"/>
            <a:ext cx="1245475" cy="2034285"/>
          </a:xfrm>
          <a:prstGeom prst="rect">
            <a:avLst/>
          </a:prstGeom>
          <a:noFill/>
          <a:ln w="25400">
            <a:solidFill>
              <a:srgbClr val="FC3C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bdĺžnik 3">
            <a:extLst>
              <a:ext uri="{FF2B5EF4-FFF2-40B4-BE49-F238E27FC236}">
                <a16:creationId xmlns:a16="http://schemas.microsoft.com/office/drawing/2014/main" id="{1A82B957-2E0E-0533-4DFB-A3D5C157D307}"/>
              </a:ext>
            </a:extLst>
          </p:cNvPr>
          <p:cNvSpPr/>
          <p:nvPr/>
        </p:nvSpPr>
        <p:spPr>
          <a:xfrm>
            <a:off x="1" y="203460"/>
            <a:ext cx="12191999" cy="941045"/>
          </a:xfrm>
          <a:prstGeom prst="rect">
            <a:avLst/>
          </a:prstGeom>
          <a:solidFill>
            <a:srgbClr val="21B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dirty="0"/>
              <a:t>    </a:t>
            </a:r>
          </a:p>
        </p:txBody>
      </p:sp>
      <p:sp>
        <p:nvSpPr>
          <p:cNvPr id="13" name="Nadpis 1">
            <a:extLst>
              <a:ext uri="{FF2B5EF4-FFF2-40B4-BE49-F238E27FC236}">
                <a16:creationId xmlns:a16="http://schemas.microsoft.com/office/drawing/2014/main" id="{E1473BB9-2F78-B6EC-CBDD-85BF9188DE93}"/>
              </a:ext>
            </a:extLst>
          </p:cNvPr>
          <p:cNvSpPr txBox="1">
            <a:spLocks/>
          </p:cNvSpPr>
          <p:nvPr/>
        </p:nvSpPr>
        <p:spPr>
          <a:xfrm>
            <a:off x="453358" y="-166544"/>
            <a:ext cx="1173864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k-SK" sz="2800" b="1" dirty="0">
                <a:solidFill>
                  <a:schemeClr val="bg1"/>
                </a:solidFill>
                <a:latin typeface="Segoe UI Semibold" panose="020B0702040204020203" pitchFamily="34" charset="0"/>
                <a:cs typeface="Segoe UI Semibold" panose="020B0702040204020203" pitchFamily="34" charset="0"/>
              </a:rPr>
              <a:t>3. Analýza zmien pomocou </a:t>
            </a:r>
            <a:r>
              <a:rPr lang="sk-SK" sz="2800" b="1" dirty="0" err="1">
                <a:solidFill>
                  <a:schemeClr val="bg1"/>
                </a:solidFill>
                <a:latin typeface="Segoe UI Semibold" panose="020B0702040204020203" pitchFamily="34" charset="0"/>
                <a:cs typeface="Segoe UI Semibold" panose="020B0702040204020203" pitchFamily="34" charset="0"/>
              </a:rPr>
              <a:t>histogramu</a:t>
            </a:r>
            <a:r>
              <a:rPr lang="sk-SK" sz="2800" b="1" dirty="0">
                <a:solidFill>
                  <a:schemeClr val="bg1"/>
                </a:solidFill>
                <a:latin typeface="Segoe UI Semibold" panose="020B0702040204020203" pitchFamily="34" charset="0"/>
                <a:cs typeface="Segoe UI Semibold" panose="020B0702040204020203" pitchFamily="34" charset="0"/>
              </a:rPr>
              <a:t/>
            </a:r>
            <a:br>
              <a:rPr lang="sk-SK" sz="2800" b="1" dirty="0">
                <a:solidFill>
                  <a:schemeClr val="bg1"/>
                </a:solidFill>
                <a:latin typeface="Segoe UI Semibold" panose="020B0702040204020203" pitchFamily="34" charset="0"/>
                <a:cs typeface="Segoe UI Semibold" panose="020B0702040204020203" pitchFamily="34" charset="0"/>
              </a:rPr>
            </a:br>
            <a:r>
              <a:rPr lang="sk-SK" sz="3200" b="1" dirty="0">
                <a:solidFill>
                  <a:schemeClr val="bg1"/>
                </a:solidFill>
                <a:latin typeface="Segoe UI Semibold" panose="020B0702040204020203" pitchFamily="34" charset="0"/>
                <a:cs typeface="Segoe UI Semibold" panose="020B0702040204020203" pitchFamily="34" charset="0"/>
              </a:rPr>
              <a:t> </a:t>
            </a:r>
            <a:r>
              <a:rPr lang="sk-SK" sz="2800" dirty="0">
                <a:solidFill>
                  <a:schemeClr val="bg1"/>
                </a:solidFill>
                <a:latin typeface="Segoe UI Light" panose="020B0502040204020203" pitchFamily="34" charset="0"/>
                <a:cs typeface="Segoe UI Light" panose="020B0502040204020203" pitchFamily="34" charset="0"/>
              </a:rPr>
              <a:t>- spektrálny index NDVI </a:t>
            </a:r>
          </a:p>
        </p:txBody>
      </p:sp>
    </p:spTree>
    <p:extLst>
      <p:ext uri="{BB962C8B-B14F-4D97-AF65-F5344CB8AC3E}">
        <p14:creationId xmlns:p14="http://schemas.microsoft.com/office/powerpoint/2010/main" val="19808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Zástupný objekt pre obsah 4">
            <a:extLst>
              <a:ext uri="{FF2B5EF4-FFF2-40B4-BE49-F238E27FC236}">
                <a16:creationId xmlns:a16="http://schemas.microsoft.com/office/drawing/2014/main" id="{9C176E28-A66E-4E95-830C-4A2DE3FBCC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86" r="27819"/>
          <a:stretch/>
        </p:blipFill>
        <p:spPr>
          <a:xfrm>
            <a:off x="5734372" y="10"/>
            <a:ext cx="6457629"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bg1"/>
          </a:solidFill>
        </p:spPr>
      </p:pic>
      <p:cxnSp>
        <p:nvCxnSpPr>
          <p:cNvPr id="26" name="Straight Arrow Connector 25">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Nadpis 1"/>
          <p:cNvSpPr txBox="1">
            <a:spLocks/>
          </p:cNvSpPr>
          <p:nvPr/>
        </p:nvSpPr>
        <p:spPr>
          <a:xfrm>
            <a:off x="531335" y="2469911"/>
            <a:ext cx="5838471" cy="2163050"/>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algn="l" defTabSz="914400" rtl="0" eaLnBrk="1" latinLnBrk="0" hangingPunct="1">
              <a:lnSpc>
                <a:spcPct val="90000"/>
              </a:lnSpc>
              <a:spcBef>
                <a:spcPct val="0"/>
              </a:spcBef>
              <a:buNone/>
              <a:defRPr sz="48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pPr>
              <a:spcBef>
                <a:spcPts val="600"/>
              </a:spcBef>
              <a:spcAft>
                <a:spcPts val="1200"/>
              </a:spcAft>
            </a:pPr>
            <a:r>
              <a:rPr lang="sk-SK" altLang="sk-SK" sz="5400" b="1" cap="none" dirty="0">
                <a:solidFill>
                  <a:srgbClr val="113447"/>
                </a:solidFill>
                <a:effectLst>
                  <a:outerShdw blurRad="38100" dist="38100" dir="2700000" algn="tl">
                    <a:srgbClr val="000000">
                      <a:alpha val="43137"/>
                    </a:srgbClr>
                  </a:outerShdw>
                </a:effectLst>
                <a:latin typeface="Helvetica Neue Light"/>
              </a:rPr>
              <a:t>Ďakujem </a:t>
            </a:r>
            <a:br>
              <a:rPr lang="sk-SK" altLang="sk-SK" sz="5400" b="1" cap="none" dirty="0">
                <a:solidFill>
                  <a:srgbClr val="113447"/>
                </a:solidFill>
                <a:effectLst>
                  <a:outerShdw blurRad="38100" dist="38100" dir="2700000" algn="tl">
                    <a:srgbClr val="000000">
                      <a:alpha val="43137"/>
                    </a:srgbClr>
                  </a:outerShdw>
                </a:effectLst>
                <a:latin typeface="Helvetica Neue Light"/>
              </a:rPr>
            </a:br>
            <a:r>
              <a:rPr lang="sk-SK" altLang="sk-SK" sz="5400" b="1" cap="none" dirty="0">
                <a:solidFill>
                  <a:srgbClr val="113447"/>
                </a:solidFill>
                <a:effectLst>
                  <a:outerShdw blurRad="38100" dist="38100" dir="2700000" algn="tl">
                    <a:srgbClr val="000000">
                      <a:alpha val="43137"/>
                    </a:srgbClr>
                  </a:outerShdw>
                </a:effectLst>
                <a:latin typeface="Helvetica Neue Light"/>
              </a:rPr>
              <a:t>za pozornosť</a:t>
            </a:r>
            <a:endParaRPr lang="sk-SK" altLang="sk-SK" sz="4400" b="1" cap="none" dirty="0">
              <a:solidFill>
                <a:srgbClr val="154159"/>
              </a:solidFill>
              <a:effectLst>
                <a:outerShdw blurRad="38100" dist="38100" dir="2700000" algn="tl">
                  <a:srgbClr val="000000">
                    <a:alpha val="43137"/>
                  </a:srgbClr>
                </a:outerShdw>
              </a:effectLst>
              <a:latin typeface="Helvetica Neue Light"/>
            </a:endParaRPr>
          </a:p>
        </p:txBody>
      </p:sp>
      <p:pic>
        <p:nvPicPr>
          <p:cNvPr id="39" name="Picture 6" descr="http://geo.ics.upjs.sk/images/logo.jpg">
            <a:extLst>
              <a:ext uri="{FF2B5EF4-FFF2-40B4-BE49-F238E27FC236}">
                <a16:creationId xmlns:a16="http://schemas.microsoft.com/office/drawing/2014/main" id="{B19C3779-735E-4F35-AC2C-C030A68EFB7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7825" y="5976116"/>
            <a:ext cx="2687073" cy="639066"/>
          </a:xfrm>
          <a:prstGeom prst="rect">
            <a:avLst/>
          </a:prstGeom>
          <a:noFill/>
          <a:extLst/>
        </p:spPr>
      </p:pic>
      <p:sp>
        <p:nvSpPr>
          <p:cNvPr id="2" name="Obdĺžnik 1">
            <a:extLst>
              <a:ext uri="{FF2B5EF4-FFF2-40B4-BE49-F238E27FC236}">
                <a16:creationId xmlns:a16="http://schemas.microsoft.com/office/drawing/2014/main" id="{26A70737-8591-42F6-BACA-C0E5872FD956}"/>
              </a:ext>
            </a:extLst>
          </p:cNvPr>
          <p:cNvSpPr/>
          <p:nvPr/>
        </p:nvSpPr>
        <p:spPr>
          <a:xfrm>
            <a:off x="531335" y="6245850"/>
            <a:ext cx="2711063" cy="369332"/>
          </a:xfrm>
          <a:prstGeom prst="rect">
            <a:avLst/>
          </a:prstGeom>
        </p:spPr>
        <p:txBody>
          <a:bodyPr wrap="none">
            <a:spAutoFit/>
          </a:bodyPr>
          <a:lstStyle/>
          <a:p>
            <a:r>
              <a:rPr lang="sk-SK" altLang="sk-SK" dirty="0">
                <a:latin typeface="Arial" panose="020B0604020202020204" pitchFamily="34" charset="0"/>
                <a:cs typeface="Arial" panose="020B0604020202020204" pitchFamily="34" charset="0"/>
              </a:rPr>
              <a:t>Mgr. Katarína Onačillová</a:t>
            </a:r>
            <a:endParaRPr lang="sk-S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5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4615428" y="2483964"/>
            <a:ext cx="1076665" cy="247499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3337816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4615428" y="3030585"/>
            <a:ext cx="1076665" cy="1928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141658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4615428" y="3532569"/>
            <a:ext cx="1076665" cy="14263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239943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4615428" y="4034555"/>
            <a:ext cx="1076665" cy="9244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406594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769679" y="512762"/>
            <a:ext cx="11536326" cy="1325563"/>
          </a:xfrm>
        </p:spPr>
        <p:txBody>
          <a:bodyPr>
            <a:normAutofit/>
          </a:bodyPr>
          <a:lstStyle/>
          <a:p>
            <a:r>
              <a:rPr lang="sk-SK" sz="3600" dirty="0">
                <a:solidFill>
                  <a:srgbClr val="008A3E"/>
                </a:solidFill>
                <a:effectLst>
                  <a:outerShdw blurRad="38100" dist="38100" dir="2700000" algn="tl">
                    <a:srgbClr val="000000">
                      <a:alpha val="43137"/>
                    </a:srgbClr>
                  </a:outerShdw>
                </a:effectLst>
              </a:rPr>
              <a:t>Akú farbu bude mať pixel vo farebnom modeli RGB, ak:</a:t>
            </a:r>
          </a:p>
        </p:txBody>
      </p:sp>
      <p:sp>
        <p:nvSpPr>
          <p:cNvPr id="5" name="Zástupný symbol obsahu 2"/>
          <p:cNvSpPr>
            <a:spLocks noGrp="1"/>
          </p:cNvSpPr>
          <p:nvPr>
            <p:ph idx="1"/>
          </p:nvPr>
        </p:nvSpPr>
        <p:spPr>
          <a:xfrm>
            <a:off x="812800" y="1960562"/>
            <a:ext cx="10515600" cy="4351338"/>
          </a:xfrm>
        </p:spPr>
        <p:txBody>
          <a:bodyPr/>
          <a:lstStyle/>
          <a:p>
            <a:r>
              <a:rPr lang="sk-SK" dirty="0"/>
              <a:t>R=255, G=255, B=255,</a:t>
            </a:r>
          </a:p>
          <a:p>
            <a:r>
              <a:rPr lang="sk-SK" dirty="0"/>
              <a:t>R=100, G=100, B=100,</a:t>
            </a:r>
          </a:p>
          <a:p>
            <a:r>
              <a:rPr lang="sk-SK" dirty="0"/>
              <a:t>R=255, G=25, B=25,</a:t>
            </a:r>
          </a:p>
          <a:p>
            <a:r>
              <a:rPr lang="sk-SK" dirty="0"/>
              <a:t>R=25, G=225, B=225,</a:t>
            </a:r>
          </a:p>
          <a:p>
            <a:r>
              <a:rPr lang="sk-SK" dirty="0"/>
              <a:t>R=100, G=103, B=21,</a:t>
            </a:r>
          </a:p>
          <a:p>
            <a:r>
              <a:rPr lang="sk-SK" dirty="0"/>
              <a:t>R=200, G=103, B=200?</a:t>
            </a:r>
          </a:p>
        </p:txBody>
      </p:sp>
      <p:sp>
        <p:nvSpPr>
          <p:cNvPr id="6" name="Obdĺžnik 5"/>
          <p:cNvSpPr/>
          <p:nvPr/>
        </p:nvSpPr>
        <p:spPr>
          <a:xfrm>
            <a:off x="4663556" y="4046103"/>
            <a:ext cx="946298" cy="368199"/>
          </a:xfrm>
          <a:prstGeom prst="rect">
            <a:avLst/>
          </a:prstGeom>
          <a:solidFill>
            <a:srgbClr val="646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4663556" y="3544119"/>
            <a:ext cx="946298" cy="368199"/>
          </a:xfrm>
          <a:prstGeom prst="rect">
            <a:avLst/>
          </a:prstGeom>
          <a:solidFill>
            <a:srgbClr val="19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4663556" y="3042134"/>
            <a:ext cx="946298" cy="368199"/>
          </a:xfrm>
          <a:prstGeom prst="rect">
            <a:avLst/>
          </a:prstGeom>
          <a:solidFill>
            <a:srgbClr val="FF19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p:cNvSpPr/>
          <p:nvPr/>
        </p:nvSpPr>
        <p:spPr>
          <a:xfrm>
            <a:off x="4663556" y="2540149"/>
            <a:ext cx="946298" cy="368199"/>
          </a:xfrm>
          <a:prstGeom prst="rect">
            <a:avLst/>
          </a:prstGeom>
          <a:solidFill>
            <a:srgbClr val="646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p:cNvSpPr/>
          <p:nvPr/>
        </p:nvSpPr>
        <p:spPr>
          <a:xfrm>
            <a:off x="4663556" y="2038164"/>
            <a:ext cx="946298" cy="36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p:cNvSpPr/>
          <p:nvPr/>
        </p:nvSpPr>
        <p:spPr>
          <a:xfrm>
            <a:off x="4663556" y="4534118"/>
            <a:ext cx="946298" cy="368199"/>
          </a:xfrm>
          <a:prstGeom prst="rect">
            <a:avLst/>
          </a:prstGeom>
          <a:solidFill>
            <a:srgbClr val="C86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4615428" y="4534118"/>
            <a:ext cx="1076665" cy="4248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dirty="0"/>
              <a:t>?</a:t>
            </a:r>
            <a:endParaRPr lang="sk-SK" dirty="0"/>
          </a:p>
        </p:txBody>
      </p:sp>
    </p:spTree>
    <p:extLst>
      <p:ext uri="{BB962C8B-B14F-4D97-AF65-F5344CB8AC3E}">
        <p14:creationId xmlns:p14="http://schemas.microsoft.com/office/powerpoint/2010/main" val="3636711129"/>
      </p:ext>
    </p:extLst>
  </p:cSld>
  <p:clrMapOvr>
    <a:masterClrMapping/>
  </p:clrMapOvr>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4304</TotalTime>
  <Words>2066</Words>
  <Application>Microsoft Office PowerPoint</Application>
  <PresentationFormat>Širokouhlá</PresentationFormat>
  <Paragraphs>398</Paragraphs>
  <Slides>47</Slides>
  <Notes>1</Notes>
  <HiddenSlides>0</HiddenSlides>
  <MMClips>0</MMClips>
  <ScaleCrop>false</ScaleCrop>
  <HeadingPairs>
    <vt:vector size="6" baseType="variant">
      <vt:variant>
        <vt:lpstr>Použité písma</vt:lpstr>
      </vt:variant>
      <vt:variant>
        <vt:i4>11</vt:i4>
      </vt:variant>
      <vt:variant>
        <vt:lpstr>Motív</vt:lpstr>
      </vt:variant>
      <vt:variant>
        <vt:i4>1</vt:i4>
      </vt:variant>
      <vt:variant>
        <vt:lpstr>Nadpisy snímok</vt:lpstr>
      </vt:variant>
      <vt:variant>
        <vt:i4>47</vt:i4>
      </vt:variant>
    </vt:vector>
  </HeadingPairs>
  <TitlesOfParts>
    <vt:vector size="59" baseType="lpstr">
      <vt:lpstr>Arial</vt:lpstr>
      <vt:lpstr>Baskerville</vt:lpstr>
      <vt:lpstr>Calibri</vt:lpstr>
      <vt:lpstr>Calibri Light</vt:lpstr>
      <vt:lpstr>Calibri Light (Nadpisy)</vt:lpstr>
      <vt:lpstr>Helvetica Neue Light</vt:lpstr>
      <vt:lpstr>Microsoft Sans Serif</vt:lpstr>
      <vt:lpstr>Roboto</vt:lpstr>
      <vt:lpstr>Segoe UI Light</vt:lpstr>
      <vt:lpstr>Segoe UI Semibold</vt:lpstr>
      <vt:lpstr>Times New Roman</vt:lpstr>
      <vt:lpstr>Motív balíka Office</vt:lpstr>
      <vt:lpstr>Prezentácia programu PowerPoint</vt:lpstr>
      <vt:lpstr>Prezentácia programu PowerPoint</vt:lpstr>
      <vt:lpstr>Prezentácia programu PowerPoint</vt:lpstr>
      <vt:lpstr>Akú farbu bude mať pixel vo farebnom modeli RGB, ak:</vt:lpstr>
      <vt:lpstr>Akú farbu bude mať pixel vo farebnom modeli RGB, ak:</vt:lpstr>
      <vt:lpstr>Akú farbu bude mať pixel vo farebnom modeli RGB, ak:</vt:lpstr>
      <vt:lpstr>Akú farbu bude mať pixel vo farebnom modeli RGB, ak:</vt:lpstr>
      <vt:lpstr>Akú farbu bude mať pixel vo farebnom modeli RGB, ak:</vt:lpstr>
      <vt:lpstr>Akú farbu bude mať pixel vo farebnom modeli RGB, ak:</vt:lpstr>
      <vt:lpstr>Akú farbu bude mať pixel vo farebnom modeli RGB, ak:</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Landsat 8 vs. Landsat 7 - kombinácie pásem</vt:lpstr>
      <vt:lpstr>Landsat 8 vs. Landsat 7 - kombinácie pásem</vt:lpstr>
      <vt:lpstr>Landsat 8</vt:lpstr>
      <vt:lpstr>Farebné syntézy - tvorba a interpretácia </vt:lpstr>
      <vt:lpstr>Prezentácia programu PowerPoint</vt:lpstr>
      <vt:lpstr>Prezentácia programu PowerPoint</vt:lpstr>
      <vt:lpstr>Prezentácia programu PowerPoint</vt:lpstr>
      <vt:lpstr>Prezentácia programu PowerPoint</vt:lpstr>
      <vt:lpstr>Prezentácia programu PowerPoint</vt:lpstr>
      <vt:lpstr>Farebné syntézy v QGIS </vt:lpstr>
      <vt:lpstr>Prezentácia programu PowerPoint</vt:lpstr>
      <vt:lpstr>Prezentácia programu PowerPoint</vt:lpstr>
      <vt:lpstr>Prezentácia programu PowerPoint</vt:lpstr>
      <vt:lpstr>Prezentácia programu PowerPoint</vt:lpstr>
      <vt:lpstr>Úprava obrazu </vt:lpstr>
      <vt:lpstr>Prezentácia programu PowerPoint</vt:lpstr>
      <vt:lpstr>Spektrálne indexy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Katarína Onačillová</dc:creator>
  <cp:lastModifiedBy>Onačillová</cp:lastModifiedBy>
  <cp:revision>547</cp:revision>
  <dcterms:created xsi:type="dcterms:W3CDTF">2017-09-11T17:24:42Z</dcterms:created>
  <dcterms:modified xsi:type="dcterms:W3CDTF">2025-02-17T12:11:09Z</dcterms:modified>
</cp:coreProperties>
</file>