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84" r:id="rId2"/>
    <p:sldId id="453" r:id="rId3"/>
    <p:sldId id="494" r:id="rId4"/>
    <p:sldId id="451" r:id="rId5"/>
    <p:sldId id="475" r:id="rId6"/>
    <p:sldId id="495" r:id="rId7"/>
    <p:sldId id="496" r:id="rId8"/>
    <p:sldId id="497" r:id="rId9"/>
    <p:sldId id="483" r:id="rId10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152C"/>
    <a:srgbClr val="21A699"/>
    <a:srgbClr val="060D1F"/>
    <a:srgbClr val="F6F6F6"/>
    <a:srgbClr val="022F46"/>
    <a:srgbClr val="FFFFFF"/>
    <a:srgbClr val="00803D"/>
    <a:srgbClr val="041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redný štýl 3 - zvýrazneni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Tmavý štýl 1 - zvýrazneni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mavý štýl 1 - zvýrazneni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1" autoAdjust="0"/>
    <p:restoredTop sz="93979" autoAdjust="0"/>
  </p:normalViewPr>
  <p:slideViewPr>
    <p:cSldViewPr>
      <p:cViewPr varScale="1">
        <p:scale>
          <a:sx n="148" d="100"/>
          <a:sy n="148" d="100"/>
        </p:scale>
        <p:origin x="24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21564-F817-4A97-B31C-C8A44E6A0461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98863-6B20-4D26-B4A7-1A78C21BE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4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in the areas of Earth, Air, Water &amp; Fire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F57D7-2670-4E78-96DD-D9B2280512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12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in the areas of Earth, Air, Water &amp; Fire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F57D7-2670-4E78-96DD-D9B2280512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005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on the main Sentinel-2 applications, examples from each domain are following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4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jp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jp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jp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2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35.jp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3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>
              <a:lnSpc>
                <a:spcPts val="760"/>
              </a:lnSpc>
            </a:pPr>
            <a:r>
              <a:rPr spc="5" dirty="0"/>
              <a:t>E</a:t>
            </a:r>
            <a:r>
              <a:rPr spc="30" dirty="0"/>
              <a:t>S</a:t>
            </a:r>
            <a:r>
              <a:rPr dirty="0"/>
              <a:t>A</a:t>
            </a:r>
            <a:r>
              <a:rPr spc="-5" dirty="0"/>
              <a:t> </a:t>
            </a:r>
            <a:r>
              <a:rPr spc="-35" dirty="0"/>
              <a:t>U</a:t>
            </a:r>
            <a:r>
              <a:rPr spc="-40" dirty="0"/>
              <a:t>N</a:t>
            </a:r>
            <a:r>
              <a:rPr spc="-30" dirty="0"/>
              <a:t>C</a:t>
            </a:r>
            <a:r>
              <a:rPr spc="-20" dirty="0"/>
              <a:t>L</a:t>
            </a:r>
            <a:r>
              <a:rPr spc="10" dirty="0"/>
              <a:t>A</a:t>
            </a:r>
            <a:r>
              <a:rPr spc="30" dirty="0"/>
              <a:t>SS</a:t>
            </a:r>
            <a:r>
              <a:rPr spc="35" dirty="0"/>
              <a:t>I</a:t>
            </a:r>
            <a:r>
              <a:rPr spc="30" dirty="0"/>
              <a:t>F</a:t>
            </a:r>
            <a:r>
              <a:rPr spc="35" dirty="0"/>
              <a:t>I</a:t>
            </a:r>
            <a:r>
              <a:rPr spc="5" dirty="0"/>
              <a:t>E</a:t>
            </a:r>
            <a:r>
              <a:rPr dirty="0"/>
              <a:t>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E7E6E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10" dirty="0"/>
              <a:t>ESA</a:t>
            </a:r>
            <a:r>
              <a:rPr spc="-15" dirty="0"/>
              <a:t> </a:t>
            </a:r>
            <a:r>
              <a:rPr dirty="0"/>
              <a:t>|</a:t>
            </a:r>
            <a:r>
              <a:rPr spc="10" dirty="0"/>
              <a:t> </a:t>
            </a:r>
            <a:r>
              <a:rPr spc="-20" dirty="0"/>
              <a:t>June</a:t>
            </a:r>
            <a:r>
              <a:rPr spc="-25" dirty="0"/>
              <a:t> </a:t>
            </a:r>
            <a:r>
              <a:rPr spc="-10" dirty="0"/>
              <a:t>2020</a:t>
            </a:r>
            <a:r>
              <a:rPr spc="-30" dirty="0"/>
              <a:t> </a:t>
            </a:r>
            <a:r>
              <a:rPr dirty="0"/>
              <a:t>|</a:t>
            </a:r>
            <a:r>
              <a:rPr spc="5" dirty="0"/>
              <a:t> </a:t>
            </a:r>
            <a:r>
              <a:rPr spc="-10" dirty="0"/>
              <a:t>Slide</a:t>
            </a:r>
            <a:r>
              <a:rPr spc="4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>
              <a:lnSpc>
                <a:spcPts val="760"/>
              </a:lnSpc>
            </a:pPr>
            <a:r>
              <a:rPr spc="5" dirty="0"/>
              <a:t>E</a:t>
            </a:r>
            <a:r>
              <a:rPr spc="30" dirty="0"/>
              <a:t>S</a:t>
            </a:r>
            <a:r>
              <a:rPr dirty="0"/>
              <a:t>A</a:t>
            </a:r>
            <a:r>
              <a:rPr spc="-5" dirty="0"/>
              <a:t> </a:t>
            </a:r>
            <a:r>
              <a:rPr spc="-35" dirty="0"/>
              <a:t>U</a:t>
            </a:r>
            <a:r>
              <a:rPr spc="-40" dirty="0"/>
              <a:t>N</a:t>
            </a:r>
            <a:r>
              <a:rPr spc="-30" dirty="0"/>
              <a:t>C</a:t>
            </a:r>
            <a:r>
              <a:rPr spc="-20" dirty="0"/>
              <a:t>L</a:t>
            </a:r>
            <a:r>
              <a:rPr spc="10" dirty="0"/>
              <a:t>A</a:t>
            </a:r>
            <a:r>
              <a:rPr spc="30" dirty="0"/>
              <a:t>SS</a:t>
            </a:r>
            <a:r>
              <a:rPr spc="35" dirty="0"/>
              <a:t>I</a:t>
            </a:r>
            <a:r>
              <a:rPr spc="30" dirty="0"/>
              <a:t>F</a:t>
            </a:r>
            <a:r>
              <a:rPr spc="35" dirty="0"/>
              <a:t>I</a:t>
            </a:r>
            <a:r>
              <a:rPr spc="5" dirty="0"/>
              <a:t>E</a:t>
            </a:r>
            <a:r>
              <a:rPr dirty="0"/>
              <a:t>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E7E6E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10" dirty="0"/>
              <a:t>ESA</a:t>
            </a:r>
            <a:r>
              <a:rPr spc="-15" dirty="0"/>
              <a:t> </a:t>
            </a:r>
            <a:r>
              <a:rPr dirty="0"/>
              <a:t>|</a:t>
            </a:r>
            <a:r>
              <a:rPr spc="10" dirty="0"/>
              <a:t> </a:t>
            </a:r>
            <a:r>
              <a:rPr spc="-20" dirty="0"/>
              <a:t>June</a:t>
            </a:r>
            <a:r>
              <a:rPr spc="-25" dirty="0"/>
              <a:t> </a:t>
            </a:r>
            <a:r>
              <a:rPr spc="-10" dirty="0"/>
              <a:t>2020</a:t>
            </a:r>
            <a:r>
              <a:rPr spc="-30" dirty="0"/>
              <a:t> </a:t>
            </a:r>
            <a:r>
              <a:rPr dirty="0"/>
              <a:t>|</a:t>
            </a:r>
            <a:r>
              <a:rPr spc="5" dirty="0"/>
              <a:t> </a:t>
            </a:r>
            <a:r>
              <a:rPr spc="-10" dirty="0"/>
              <a:t>Slide</a:t>
            </a:r>
            <a:r>
              <a:rPr spc="4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1049" y="257964"/>
            <a:ext cx="716861" cy="44927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785359"/>
            <a:ext cx="9144000" cy="3556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720" y="4917439"/>
            <a:ext cx="162560" cy="11176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7040" y="4917439"/>
            <a:ext cx="172720" cy="11176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37680" y="4917439"/>
            <a:ext cx="162559" cy="11176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60720" y="4917439"/>
            <a:ext cx="162560" cy="11176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1519" y="4917439"/>
            <a:ext cx="162560" cy="11176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33600" y="4917439"/>
            <a:ext cx="162560" cy="11176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5839" y="4917439"/>
            <a:ext cx="172719" cy="11176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90319" y="4917439"/>
            <a:ext cx="162559" cy="11176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01920" y="4917439"/>
            <a:ext cx="162560" cy="11176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74800" y="4917439"/>
            <a:ext cx="162560" cy="11176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49120" y="4917439"/>
            <a:ext cx="162560" cy="11176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407920" y="4917439"/>
            <a:ext cx="162560" cy="11176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82239" y="4917439"/>
            <a:ext cx="162560" cy="11176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66720" y="4917439"/>
            <a:ext cx="162560" cy="11176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241039" y="4917439"/>
            <a:ext cx="162560" cy="11176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515359" y="4917439"/>
            <a:ext cx="162560" cy="11176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799840" y="4917439"/>
            <a:ext cx="162560" cy="111760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084320" y="4917439"/>
            <a:ext cx="162560" cy="11176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358640" y="4917439"/>
            <a:ext cx="162560" cy="11176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643120" y="4917439"/>
            <a:ext cx="162560" cy="111760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917440" y="4917439"/>
            <a:ext cx="162560" cy="111760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476240" y="4917439"/>
            <a:ext cx="162560" cy="111760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035040" y="4917439"/>
            <a:ext cx="162560" cy="11176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431279" y="4917439"/>
            <a:ext cx="172720" cy="111760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0" y="0"/>
            <a:ext cx="9144000" cy="480567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0"/>
            <a:ext cx="1158240" cy="480567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8138159" y="233679"/>
            <a:ext cx="802640" cy="497839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785359"/>
            <a:ext cx="9144000" cy="355600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720" y="4917439"/>
            <a:ext cx="162560" cy="111760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7040" y="4917439"/>
            <a:ext cx="172720" cy="111760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37680" y="4917439"/>
            <a:ext cx="162559" cy="111760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60720" y="4917439"/>
            <a:ext cx="162560" cy="111760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1519" y="4917439"/>
            <a:ext cx="162560" cy="111760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33600" y="4917439"/>
            <a:ext cx="162560" cy="111760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5839" y="4917439"/>
            <a:ext cx="172719" cy="111760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90319" y="4917439"/>
            <a:ext cx="162559" cy="111760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01920" y="4917439"/>
            <a:ext cx="162560" cy="111760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74800" y="4917439"/>
            <a:ext cx="162560" cy="111760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49120" y="4917439"/>
            <a:ext cx="162560" cy="111760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407920" y="4917439"/>
            <a:ext cx="162560" cy="111760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82239" y="4917439"/>
            <a:ext cx="162560" cy="11176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66720" y="4917439"/>
            <a:ext cx="162560" cy="111760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241039" y="4917439"/>
            <a:ext cx="162560" cy="111760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515359" y="4917439"/>
            <a:ext cx="162560" cy="111760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799840" y="4917439"/>
            <a:ext cx="162560" cy="111760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084320" y="4917439"/>
            <a:ext cx="162560" cy="111760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358640" y="4917439"/>
            <a:ext cx="162560" cy="111760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643120" y="4917439"/>
            <a:ext cx="162560" cy="111760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917440" y="4917439"/>
            <a:ext cx="162560" cy="111760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476240" y="4917439"/>
            <a:ext cx="162560" cy="111760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035040" y="4917439"/>
            <a:ext cx="162560" cy="111760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431279" y="4917439"/>
            <a:ext cx="172720" cy="111760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37919" y="955039"/>
            <a:ext cx="6878320" cy="3434079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137919" y="4053839"/>
            <a:ext cx="6776720" cy="670560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0" y="243839"/>
            <a:ext cx="1026159" cy="1727200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046480" y="619759"/>
            <a:ext cx="1437640" cy="360679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255520" y="619759"/>
            <a:ext cx="279400" cy="360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>
              <a:lnSpc>
                <a:spcPts val="760"/>
              </a:lnSpc>
            </a:pPr>
            <a:r>
              <a:rPr spc="5" dirty="0"/>
              <a:t>E</a:t>
            </a:r>
            <a:r>
              <a:rPr spc="30" dirty="0"/>
              <a:t>S</a:t>
            </a:r>
            <a:r>
              <a:rPr dirty="0"/>
              <a:t>A</a:t>
            </a:r>
            <a:r>
              <a:rPr spc="-5" dirty="0"/>
              <a:t> </a:t>
            </a:r>
            <a:r>
              <a:rPr spc="-35" dirty="0"/>
              <a:t>U</a:t>
            </a:r>
            <a:r>
              <a:rPr spc="-40" dirty="0"/>
              <a:t>N</a:t>
            </a:r>
            <a:r>
              <a:rPr spc="-30" dirty="0"/>
              <a:t>C</a:t>
            </a:r>
            <a:r>
              <a:rPr spc="-20" dirty="0"/>
              <a:t>L</a:t>
            </a:r>
            <a:r>
              <a:rPr spc="10" dirty="0"/>
              <a:t>A</a:t>
            </a:r>
            <a:r>
              <a:rPr spc="30" dirty="0"/>
              <a:t>SS</a:t>
            </a:r>
            <a:r>
              <a:rPr spc="35" dirty="0"/>
              <a:t>I</a:t>
            </a:r>
            <a:r>
              <a:rPr spc="30" dirty="0"/>
              <a:t>F</a:t>
            </a:r>
            <a:r>
              <a:rPr spc="35" dirty="0"/>
              <a:t>I</a:t>
            </a:r>
            <a:r>
              <a:rPr spc="5" dirty="0"/>
              <a:t>E</a:t>
            </a:r>
            <a:r>
              <a:rPr dirty="0"/>
              <a:t>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E7E6E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10" dirty="0"/>
              <a:t>ESA</a:t>
            </a:r>
            <a:r>
              <a:rPr spc="-15" dirty="0"/>
              <a:t> </a:t>
            </a:r>
            <a:r>
              <a:rPr dirty="0"/>
              <a:t>|</a:t>
            </a:r>
            <a:r>
              <a:rPr spc="10" dirty="0"/>
              <a:t> </a:t>
            </a:r>
            <a:r>
              <a:rPr spc="-20" dirty="0"/>
              <a:t>June</a:t>
            </a:r>
            <a:r>
              <a:rPr spc="-25" dirty="0"/>
              <a:t> </a:t>
            </a:r>
            <a:r>
              <a:rPr spc="-10" dirty="0"/>
              <a:t>2020</a:t>
            </a:r>
            <a:r>
              <a:rPr spc="-30" dirty="0"/>
              <a:t> </a:t>
            </a:r>
            <a:r>
              <a:rPr dirty="0"/>
              <a:t>|</a:t>
            </a:r>
            <a:r>
              <a:rPr spc="5" dirty="0"/>
              <a:t> </a:t>
            </a:r>
            <a:r>
              <a:rPr spc="-10" dirty="0"/>
              <a:t>Slide</a:t>
            </a:r>
            <a:r>
              <a:rPr spc="4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>
              <a:lnSpc>
                <a:spcPts val="760"/>
              </a:lnSpc>
            </a:pPr>
            <a:r>
              <a:rPr spc="5" dirty="0"/>
              <a:t>E</a:t>
            </a:r>
            <a:r>
              <a:rPr spc="30" dirty="0"/>
              <a:t>S</a:t>
            </a:r>
            <a:r>
              <a:rPr dirty="0"/>
              <a:t>A</a:t>
            </a:r>
            <a:r>
              <a:rPr spc="-5" dirty="0"/>
              <a:t> </a:t>
            </a:r>
            <a:r>
              <a:rPr spc="-35" dirty="0"/>
              <a:t>U</a:t>
            </a:r>
            <a:r>
              <a:rPr spc="-40" dirty="0"/>
              <a:t>N</a:t>
            </a:r>
            <a:r>
              <a:rPr spc="-30" dirty="0"/>
              <a:t>C</a:t>
            </a:r>
            <a:r>
              <a:rPr spc="-20" dirty="0"/>
              <a:t>L</a:t>
            </a:r>
            <a:r>
              <a:rPr spc="10" dirty="0"/>
              <a:t>A</a:t>
            </a:r>
            <a:r>
              <a:rPr spc="30" dirty="0"/>
              <a:t>SS</a:t>
            </a:r>
            <a:r>
              <a:rPr spc="35" dirty="0"/>
              <a:t>I</a:t>
            </a:r>
            <a:r>
              <a:rPr spc="30" dirty="0"/>
              <a:t>F</a:t>
            </a:r>
            <a:r>
              <a:rPr spc="35" dirty="0"/>
              <a:t>I</a:t>
            </a:r>
            <a:r>
              <a:rPr spc="5" dirty="0"/>
              <a:t>E</a:t>
            </a:r>
            <a:r>
              <a:rPr dirty="0"/>
              <a:t>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E7E6E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10" dirty="0"/>
              <a:t>ESA</a:t>
            </a:r>
            <a:r>
              <a:rPr spc="-15" dirty="0"/>
              <a:t> </a:t>
            </a:r>
            <a:r>
              <a:rPr dirty="0"/>
              <a:t>|</a:t>
            </a:r>
            <a:r>
              <a:rPr spc="10" dirty="0"/>
              <a:t> </a:t>
            </a:r>
            <a:r>
              <a:rPr spc="-20" dirty="0"/>
              <a:t>June</a:t>
            </a:r>
            <a:r>
              <a:rPr spc="-25" dirty="0"/>
              <a:t> </a:t>
            </a:r>
            <a:r>
              <a:rPr spc="-10" dirty="0"/>
              <a:t>2020</a:t>
            </a:r>
            <a:r>
              <a:rPr spc="-30" dirty="0"/>
              <a:t> </a:t>
            </a:r>
            <a:r>
              <a:rPr dirty="0"/>
              <a:t>|</a:t>
            </a:r>
            <a:r>
              <a:rPr spc="5" dirty="0"/>
              <a:t> </a:t>
            </a:r>
            <a:r>
              <a:rPr spc="-10" dirty="0"/>
              <a:t>Slide</a:t>
            </a:r>
            <a:r>
              <a:rPr spc="4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1049" y="257964"/>
            <a:ext cx="716861" cy="44927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785359"/>
            <a:ext cx="9144000" cy="3556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720" y="4917439"/>
            <a:ext cx="162560" cy="11176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7040" y="4917439"/>
            <a:ext cx="172720" cy="11176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37680" y="4917439"/>
            <a:ext cx="162559" cy="11176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60720" y="4917439"/>
            <a:ext cx="162560" cy="11176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1519" y="4917439"/>
            <a:ext cx="162560" cy="11176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33600" y="4917439"/>
            <a:ext cx="162560" cy="11176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5839" y="4917439"/>
            <a:ext cx="172719" cy="11176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90319" y="4917439"/>
            <a:ext cx="162559" cy="11176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01920" y="4917439"/>
            <a:ext cx="162560" cy="11176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74800" y="4917439"/>
            <a:ext cx="162560" cy="11176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49120" y="4917439"/>
            <a:ext cx="162560" cy="11176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407920" y="4917439"/>
            <a:ext cx="162560" cy="11176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82239" y="4917439"/>
            <a:ext cx="162560" cy="11176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66720" y="4917439"/>
            <a:ext cx="162560" cy="11176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241039" y="4917439"/>
            <a:ext cx="162560" cy="11176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515359" y="4917439"/>
            <a:ext cx="162560" cy="11176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799840" y="4917439"/>
            <a:ext cx="162560" cy="111760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084320" y="4917439"/>
            <a:ext cx="162560" cy="11176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358640" y="4917439"/>
            <a:ext cx="162560" cy="11176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643120" y="4917439"/>
            <a:ext cx="162560" cy="111760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917440" y="4917439"/>
            <a:ext cx="162560" cy="111760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476240" y="4917439"/>
            <a:ext cx="162560" cy="111760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035040" y="4917439"/>
            <a:ext cx="162560" cy="11176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431279" y="4917439"/>
            <a:ext cx="172720" cy="111760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0" y="0"/>
            <a:ext cx="9144000" cy="514095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792719" y="4897114"/>
            <a:ext cx="1198879" cy="108221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167639" y="4790439"/>
            <a:ext cx="8825230" cy="0"/>
          </a:xfrm>
          <a:custGeom>
            <a:avLst/>
            <a:gdLst/>
            <a:ahLst/>
            <a:cxnLst/>
            <a:rect l="l" t="t" r="r" b="b"/>
            <a:pathLst>
              <a:path w="8825230">
                <a:moveTo>
                  <a:pt x="0" y="0"/>
                </a:moveTo>
                <a:lnTo>
                  <a:pt x="8824722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bg 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720" y="4907279"/>
            <a:ext cx="162560" cy="111759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7040" y="4907279"/>
            <a:ext cx="172720" cy="111759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37680" y="4907279"/>
            <a:ext cx="162559" cy="111759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60720" y="4907279"/>
            <a:ext cx="162560" cy="111759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1519" y="4907279"/>
            <a:ext cx="162560" cy="111759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33600" y="4907279"/>
            <a:ext cx="162560" cy="111759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5839" y="4907279"/>
            <a:ext cx="172719" cy="111759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90319" y="4907279"/>
            <a:ext cx="162559" cy="111759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01920" y="4907279"/>
            <a:ext cx="162560" cy="111759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74800" y="4907279"/>
            <a:ext cx="162560" cy="111759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49120" y="4907279"/>
            <a:ext cx="162560" cy="111759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407920" y="4907279"/>
            <a:ext cx="162560" cy="111759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82239" y="4907279"/>
            <a:ext cx="162560" cy="111759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66720" y="4907279"/>
            <a:ext cx="162560" cy="111759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241039" y="4907279"/>
            <a:ext cx="162560" cy="11175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515359" y="4907279"/>
            <a:ext cx="162560" cy="111759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799840" y="4907279"/>
            <a:ext cx="162560" cy="111759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084320" y="4907279"/>
            <a:ext cx="162560" cy="111759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358640" y="4907279"/>
            <a:ext cx="162560" cy="111759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643120" y="4907279"/>
            <a:ext cx="162560" cy="111759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917440" y="4907279"/>
            <a:ext cx="162560" cy="111759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476240" y="4907279"/>
            <a:ext cx="162560" cy="111759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035040" y="4907279"/>
            <a:ext cx="162560" cy="111759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431279" y="4907279"/>
            <a:ext cx="162559" cy="111759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62560" y="193039"/>
            <a:ext cx="375920" cy="375920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605519" y="4277359"/>
            <a:ext cx="375920" cy="375920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138159" y="233679"/>
            <a:ext cx="802640" cy="4978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>
              <a:lnSpc>
                <a:spcPts val="760"/>
              </a:lnSpc>
            </a:pPr>
            <a:r>
              <a:rPr spc="5" dirty="0"/>
              <a:t>E</a:t>
            </a:r>
            <a:r>
              <a:rPr spc="30" dirty="0"/>
              <a:t>S</a:t>
            </a:r>
            <a:r>
              <a:rPr dirty="0"/>
              <a:t>A</a:t>
            </a:r>
            <a:r>
              <a:rPr spc="-5" dirty="0"/>
              <a:t> </a:t>
            </a:r>
            <a:r>
              <a:rPr spc="-35" dirty="0"/>
              <a:t>U</a:t>
            </a:r>
            <a:r>
              <a:rPr spc="-40" dirty="0"/>
              <a:t>N</a:t>
            </a:r>
            <a:r>
              <a:rPr spc="-30" dirty="0"/>
              <a:t>C</a:t>
            </a:r>
            <a:r>
              <a:rPr spc="-20" dirty="0"/>
              <a:t>L</a:t>
            </a:r>
            <a:r>
              <a:rPr spc="10" dirty="0"/>
              <a:t>A</a:t>
            </a:r>
            <a:r>
              <a:rPr spc="30" dirty="0"/>
              <a:t>SS</a:t>
            </a:r>
            <a:r>
              <a:rPr spc="35" dirty="0"/>
              <a:t>I</a:t>
            </a:r>
            <a:r>
              <a:rPr spc="30" dirty="0"/>
              <a:t>F</a:t>
            </a:r>
            <a:r>
              <a:rPr spc="35" dirty="0"/>
              <a:t>I</a:t>
            </a:r>
            <a:r>
              <a:rPr spc="5" dirty="0"/>
              <a:t>E</a:t>
            </a:r>
            <a:r>
              <a:rPr dirty="0"/>
              <a:t>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E7E6E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10" dirty="0"/>
              <a:t>ESA</a:t>
            </a:r>
            <a:r>
              <a:rPr spc="-15" dirty="0"/>
              <a:t> </a:t>
            </a:r>
            <a:r>
              <a:rPr dirty="0"/>
              <a:t>|</a:t>
            </a:r>
            <a:r>
              <a:rPr spc="10" dirty="0"/>
              <a:t> </a:t>
            </a:r>
            <a:r>
              <a:rPr spc="-20" dirty="0"/>
              <a:t>June</a:t>
            </a:r>
            <a:r>
              <a:rPr spc="-25" dirty="0"/>
              <a:t> </a:t>
            </a:r>
            <a:r>
              <a:rPr spc="-10" dirty="0"/>
              <a:t>2020</a:t>
            </a:r>
            <a:r>
              <a:rPr spc="-30" dirty="0"/>
              <a:t> </a:t>
            </a:r>
            <a:r>
              <a:rPr dirty="0"/>
              <a:t>|</a:t>
            </a:r>
            <a:r>
              <a:rPr spc="5" dirty="0"/>
              <a:t> </a:t>
            </a:r>
            <a:r>
              <a:rPr spc="-10" dirty="0"/>
              <a:t>Slide</a:t>
            </a:r>
            <a:r>
              <a:rPr spc="4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C67B0-54A2-4831-A4DF-C95C0790F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47477"/>
            <a:ext cx="6858000" cy="13849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85BCF7-FD28-4E16-9868-A1FDAE8B5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57F0A9E-05AA-446B-B8E1-CFF9C58402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/>
          <a:p>
            <a:fld id="{A01B3591-0761-45F9-84E8-251F963D1FB7}" type="datetimeFigureOut">
              <a:rPr lang="sk-SK" smtClean="0"/>
              <a:t>17. 2. 2025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F611DB7-84F8-4687-BC15-02716F7B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735" y="4645739"/>
            <a:ext cx="783590" cy="12311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57BC01F-EC4A-4BF6-BCEF-127F5F0F0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2509-FFE8-43D5-8A92-6D0E35BE61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47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81049" y="257964"/>
            <a:ext cx="716861" cy="44927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785359"/>
            <a:ext cx="9144000" cy="355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7119" y="386079"/>
            <a:ext cx="6969760" cy="284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65735" y="4645739"/>
            <a:ext cx="783590" cy="102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>
              <a:lnSpc>
                <a:spcPts val="760"/>
              </a:lnSpc>
            </a:pPr>
            <a:r>
              <a:rPr spc="5" dirty="0"/>
              <a:t>E</a:t>
            </a:r>
            <a:r>
              <a:rPr spc="30" dirty="0"/>
              <a:t>S</a:t>
            </a:r>
            <a:r>
              <a:rPr dirty="0"/>
              <a:t>A</a:t>
            </a:r>
            <a:r>
              <a:rPr spc="-5" dirty="0"/>
              <a:t> </a:t>
            </a:r>
            <a:r>
              <a:rPr spc="-35" dirty="0"/>
              <a:t>U</a:t>
            </a:r>
            <a:r>
              <a:rPr spc="-40" dirty="0"/>
              <a:t>N</a:t>
            </a:r>
            <a:r>
              <a:rPr spc="-30" dirty="0"/>
              <a:t>C</a:t>
            </a:r>
            <a:r>
              <a:rPr spc="-20" dirty="0"/>
              <a:t>L</a:t>
            </a:r>
            <a:r>
              <a:rPr spc="10" dirty="0"/>
              <a:t>A</a:t>
            </a:r>
            <a:r>
              <a:rPr spc="30" dirty="0"/>
              <a:t>SS</a:t>
            </a:r>
            <a:r>
              <a:rPr spc="35" dirty="0"/>
              <a:t>I</a:t>
            </a:r>
            <a:r>
              <a:rPr spc="30" dirty="0"/>
              <a:t>F</a:t>
            </a:r>
            <a:r>
              <a:rPr spc="35" dirty="0"/>
              <a:t>I</a:t>
            </a:r>
            <a:r>
              <a:rPr spc="5" dirty="0"/>
              <a:t>E</a:t>
            </a:r>
            <a:r>
              <a:rPr dirty="0"/>
              <a:t>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00289" y="4638119"/>
            <a:ext cx="1149350" cy="12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E7E6E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0"/>
              </a:lnSpc>
            </a:pPr>
            <a:r>
              <a:rPr spc="10" dirty="0"/>
              <a:t>ESA</a:t>
            </a:r>
            <a:r>
              <a:rPr spc="-15" dirty="0"/>
              <a:t> </a:t>
            </a:r>
            <a:r>
              <a:rPr dirty="0"/>
              <a:t>|</a:t>
            </a:r>
            <a:r>
              <a:rPr spc="10" dirty="0"/>
              <a:t> </a:t>
            </a:r>
            <a:r>
              <a:rPr spc="-20" dirty="0"/>
              <a:t>June</a:t>
            </a:r>
            <a:r>
              <a:rPr spc="-25" dirty="0"/>
              <a:t> </a:t>
            </a:r>
            <a:r>
              <a:rPr spc="-10" dirty="0"/>
              <a:t>2020</a:t>
            </a:r>
            <a:r>
              <a:rPr spc="-30" dirty="0"/>
              <a:t> </a:t>
            </a:r>
            <a:r>
              <a:rPr dirty="0"/>
              <a:t>|</a:t>
            </a:r>
            <a:r>
              <a:rPr spc="5" dirty="0"/>
              <a:t> </a:t>
            </a:r>
            <a:r>
              <a:rPr spc="-10" dirty="0"/>
              <a:t>Slide</a:t>
            </a:r>
            <a:r>
              <a:rPr spc="4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Zástupný objekt pre obsah 4">
            <a:extLst>
              <a:ext uri="{FF2B5EF4-FFF2-40B4-BE49-F238E27FC236}">
                <a16:creationId xmlns:a16="http://schemas.microsoft.com/office/drawing/2014/main" id="{9C176E28-A66E-4E95-830C-4A2DE3FBCC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r="27819"/>
          <a:stretch/>
        </p:blipFill>
        <p:spPr>
          <a:xfrm>
            <a:off x="4325816" y="7"/>
            <a:ext cx="4818185" cy="5143493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solidFill>
            <a:schemeClr val="bg1"/>
          </a:solidFill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1921" y="1657350"/>
            <a:ext cx="4196280" cy="1622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pl-PL" altLang="sk-SK" sz="3100" b="1" cap="none" smtClean="0">
                <a:solidFill>
                  <a:srgbClr val="113447"/>
                </a:solidFill>
                <a:effectLst/>
                <a:latin typeface="Helvetica Neue Light"/>
              </a:rPr>
              <a:t>2.1. </a:t>
            </a:r>
            <a:r>
              <a:rPr lang="pl-PL" altLang="sk-SK" sz="3100" b="1" cap="none" dirty="0">
                <a:solidFill>
                  <a:srgbClr val="113447"/>
                </a:solidFill>
                <a:effectLst/>
                <a:latin typeface="Helvetica Neue Light"/>
              </a:rPr>
              <a:t>Metadáta </a:t>
            </a:r>
            <a:r>
              <a:rPr lang="pl-PL" altLang="sk-SK" sz="3100" b="1" cap="none" dirty="0" smtClean="0">
                <a:solidFill>
                  <a:srgbClr val="113447"/>
                </a:solidFill>
                <a:effectLst/>
                <a:latin typeface="Helvetica Neue Light"/>
              </a:rPr>
              <a:t/>
            </a:r>
            <a:br>
              <a:rPr lang="pl-PL" altLang="sk-SK" sz="3100" b="1" cap="none" dirty="0" smtClean="0">
                <a:solidFill>
                  <a:srgbClr val="113447"/>
                </a:solidFill>
                <a:effectLst/>
                <a:latin typeface="Helvetica Neue Light"/>
              </a:rPr>
            </a:br>
            <a:r>
              <a:rPr lang="pl-PL" altLang="sk-SK" sz="3100" b="1" cap="none" dirty="0" smtClean="0">
                <a:solidFill>
                  <a:srgbClr val="113447"/>
                </a:solidFill>
                <a:effectLst/>
                <a:latin typeface="Helvetica Neue Light"/>
              </a:rPr>
              <a:t>a </a:t>
            </a:r>
            <a:r>
              <a:rPr lang="pl-PL" altLang="sk-SK" sz="3100" b="1" cap="none" dirty="0">
                <a:solidFill>
                  <a:srgbClr val="113447"/>
                </a:solidFill>
                <a:effectLst/>
                <a:latin typeface="Helvetica Neue Light"/>
              </a:rPr>
              <a:t>rozlíšenie obrazu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26A70737-8591-42F6-BACA-C0E5872FD956}"/>
              </a:ext>
            </a:extLst>
          </p:cNvPr>
          <p:cNvSpPr/>
          <p:nvPr/>
        </p:nvSpPr>
        <p:spPr>
          <a:xfrm>
            <a:off x="477678" y="4329068"/>
            <a:ext cx="256038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sz="1350" dirty="0">
                <a:latin typeface="Arial" panose="020B0604020202020204" pitchFamily="34" charset="0"/>
                <a:cs typeface="Arial" panose="020B0604020202020204" pitchFamily="34" charset="0"/>
              </a:rPr>
              <a:t>Mgr. Katarína Onačillová, PhD.</a:t>
            </a:r>
            <a:endParaRPr lang="sk-SK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5" y="104768"/>
            <a:ext cx="2704221" cy="67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27jswm5an3efw.cloudfront.net/app/uploads/2020/04/metadat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" y="1810819"/>
            <a:ext cx="8674512" cy="1522931"/>
          </a:xfrm>
          <a:prstGeom prst="roundRect">
            <a:avLst/>
          </a:prstGeom>
          <a:solidFill>
            <a:schemeClr val="tx1">
              <a:alpha val="6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Obrazové metadáta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0" y="4857750"/>
            <a:ext cx="433640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k-SK" sz="800" dirty="0" err="1" smtClean="0">
                <a:solidFill>
                  <a:schemeClr val="bg1">
                    <a:alpha val="3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sk-SK" sz="800" dirty="0" smtClean="0">
                <a:solidFill>
                  <a:schemeClr val="bg1">
                    <a:alpha val="3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https</a:t>
            </a:r>
            <a:r>
              <a:rPr lang="sk-SK" sz="800" dirty="0">
                <a:solidFill>
                  <a:schemeClr val="bg1">
                    <a:alpha val="3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://tees.tamu.edu/global/deep-tech-entrepreneurship-program.html</a:t>
            </a:r>
          </a:p>
        </p:txBody>
      </p:sp>
    </p:spTree>
    <p:extLst>
      <p:ext uri="{BB962C8B-B14F-4D97-AF65-F5344CB8AC3E}">
        <p14:creationId xmlns:p14="http://schemas.microsoft.com/office/powerpoint/2010/main" val="6062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11792" y="742950"/>
            <a:ext cx="7835488" cy="1009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3" name="Title 3"/>
          <p:cNvSpPr txBox="1">
            <a:spLocks/>
          </p:cNvSpPr>
          <p:nvPr/>
        </p:nvSpPr>
        <p:spPr>
          <a:xfrm>
            <a:off x="284601" y="133767"/>
            <a:ext cx="7944999" cy="461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sk-SK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Úloha 1</a:t>
            </a:r>
            <a:endParaRPr lang="en-US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Rovná spojnica 63"/>
          <p:cNvCxnSpPr/>
          <p:nvPr/>
        </p:nvCxnSpPr>
        <p:spPr>
          <a:xfrm>
            <a:off x="335280" y="609390"/>
            <a:ext cx="7812000" cy="0"/>
          </a:xfrm>
          <a:prstGeom prst="line">
            <a:avLst/>
          </a:prstGeom>
          <a:ln w="38100">
            <a:solidFill>
              <a:srgbClr val="060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ĺžnik 6"/>
          <p:cNvSpPr/>
          <p:nvPr/>
        </p:nvSpPr>
        <p:spPr>
          <a:xfrm>
            <a:off x="457200" y="757357"/>
            <a:ext cx="769008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latin typeface="Calibri (Nadpisy)"/>
              </a:rPr>
              <a:t>Stiahni z </a:t>
            </a:r>
            <a:r>
              <a:rPr lang="sk-SK" dirty="0" err="1" smtClean="0">
                <a:latin typeface="Calibri (Nadpisy)"/>
              </a:rPr>
              <a:t>webshared</a:t>
            </a:r>
            <a:r>
              <a:rPr lang="sk-SK" dirty="0" smtClean="0">
                <a:latin typeface="Calibri (Nadpisy)"/>
              </a:rPr>
              <a:t>-u produkt/dáta z družice Sentinel-2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latin typeface="Calibri (Nadpisy)"/>
              </a:rPr>
              <a:t>Nájdi v metadátach produktu nasledujúce parametre a doplň ich do tabuľky: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dirty="0">
              <a:latin typeface="Calibri (Nadpisy)"/>
            </a:endParaRPr>
          </a:p>
        </p:txBody>
      </p:sp>
      <p:graphicFrame>
        <p:nvGraphicFramePr>
          <p:cNvPr id="18" name="Tabuľ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173559"/>
              </p:ext>
            </p:extLst>
          </p:nvPr>
        </p:nvGraphicFramePr>
        <p:xfrm>
          <a:off x="457200" y="2038350"/>
          <a:ext cx="769008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5040">
                  <a:extLst>
                    <a:ext uri="{9D8B030D-6E8A-4147-A177-3AD203B41FA5}">
                      <a16:colId xmlns:a16="http://schemas.microsoft.com/office/drawing/2014/main" val="1592122748"/>
                    </a:ext>
                  </a:extLst>
                </a:gridCol>
                <a:gridCol w="3845040">
                  <a:extLst>
                    <a:ext uri="{9D8B030D-6E8A-4147-A177-3AD203B41FA5}">
                      <a16:colId xmlns:a16="http://schemas.microsoft.com/office/drawing/2014/main" val="3820524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1800" dirty="0" smtClean="0"/>
                        <a:t>Identifikátor</a:t>
                      </a:r>
                      <a:endParaRPr lang="sk-S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82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dirty="0" smtClean="0"/>
                        <a:t>Dátum a čas zhotovenia snímky</a:t>
                      </a:r>
                      <a:endParaRPr lang="sk-S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660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dirty="0" smtClean="0"/>
                        <a:t>Družica</a:t>
                      </a:r>
                      <a:endParaRPr lang="sk-S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88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dirty="0" smtClean="0"/>
                        <a:t>Senzor</a:t>
                      </a:r>
                      <a:endParaRPr lang="sk-S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158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dirty="0" smtClean="0"/>
                        <a:t>Oblačnosť</a:t>
                      </a:r>
                      <a:endParaRPr lang="sk-S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536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dirty="0" smtClean="0"/>
                        <a:t>Súradnicový systém</a:t>
                      </a:r>
                      <a:endParaRPr lang="sk-S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06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0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arthdata.nasa.gov/s3fs-public/2022-02/spatial_resolution.jpg?VersionId=CqYOXFpvK326WrJYS_34WAr8cIRuH9M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5543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" y="1810819"/>
            <a:ext cx="8674512" cy="1522931"/>
          </a:xfrm>
          <a:prstGeom prst="roundRect">
            <a:avLst/>
          </a:prstGeom>
          <a:solidFill>
            <a:schemeClr val="tx1">
              <a:alpha val="6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Rozlíšenie</a:t>
            </a:r>
            <a:r>
              <a:rPr kumimoji="0" lang="sk-SK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snímky/obrazu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0" y="4663317"/>
            <a:ext cx="1898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k-SK" sz="800" dirty="0" err="1" smtClean="0">
                <a:solidFill>
                  <a:schemeClr val="bg1">
                    <a:alpha val="8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sk-SK" sz="800" dirty="0">
                <a:solidFill>
                  <a:schemeClr val="bg1">
                    <a:alpha val="8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https://www.earthdata.nasa.gov/learn/backgrounders/remote-sensing</a:t>
            </a:r>
          </a:p>
        </p:txBody>
      </p:sp>
    </p:spTree>
    <p:extLst>
      <p:ext uri="{BB962C8B-B14F-4D97-AF65-F5344CB8AC3E}">
        <p14:creationId xmlns:p14="http://schemas.microsoft.com/office/powerpoint/2010/main" val="133076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ectral bands range and spatial resolution of Sentinel-2A MSI and... |  Download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1020053"/>
            <a:ext cx="8096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228600" y="4870906"/>
            <a:ext cx="8254964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sk-SK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sk-SK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800" dirty="0">
                <a:latin typeface="Arial" panose="020B0604020202020204" pitchFamily="34" charset="0"/>
                <a:cs typeface="Arial" panose="020B0604020202020204" pitchFamily="34" charset="0"/>
              </a:rPr>
              <a:t>https://bg.copernicus.org/articles/15/5455/2018/</a:t>
            </a:r>
          </a:p>
        </p:txBody>
      </p:sp>
      <p:sp>
        <p:nvSpPr>
          <p:cNvPr id="2" name="Obdĺžnik 1"/>
          <p:cNvSpPr/>
          <p:nvPr/>
        </p:nvSpPr>
        <p:spPr>
          <a:xfrm>
            <a:off x="914400" y="1276350"/>
            <a:ext cx="2514600" cy="35945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ĺžnik 6"/>
          <p:cNvSpPr/>
          <p:nvPr/>
        </p:nvSpPr>
        <p:spPr>
          <a:xfrm>
            <a:off x="4672964" y="1290311"/>
            <a:ext cx="2718435" cy="35945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284601" y="133767"/>
            <a:ext cx="7944999" cy="461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sk-SK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Spektrálne rozlíšenie</a:t>
            </a:r>
            <a:endParaRPr lang="en-US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Rovná spojnica 9"/>
          <p:cNvCxnSpPr/>
          <p:nvPr/>
        </p:nvCxnSpPr>
        <p:spPr>
          <a:xfrm>
            <a:off x="335280" y="609390"/>
            <a:ext cx="7812000" cy="0"/>
          </a:xfrm>
          <a:prstGeom prst="line">
            <a:avLst/>
          </a:prstGeom>
          <a:ln w="38100">
            <a:solidFill>
              <a:srgbClr val="060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861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11792" y="742950"/>
            <a:ext cx="8070208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3" name="Title 3"/>
          <p:cNvSpPr txBox="1">
            <a:spLocks/>
          </p:cNvSpPr>
          <p:nvPr/>
        </p:nvSpPr>
        <p:spPr>
          <a:xfrm>
            <a:off x="284601" y="133767"/>
            <a:ext cx="7944999" cy="461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sk-SK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Úloha 2</a:t>
            </a:r>
            <a:endParaRPr lang="en-US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Rovná spojnica 63"/>
          <p:cNvCxnSpPr/>
          <p:nvPr/>
        </p:nvCxnSpPr>
        <p:spPr>
          <a:xfrm>
            <a:off x="335280" y="609390"/>
            <a:ext cx="7812000" cy="0"/>
          </a:xfrm>
          <a:prstGeom prst="line">
            <a:avLst/>
          </a:prstGeom>
          <a:ln w="38100">
            <a:solidFill>
              <a:srgbClr val="060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ĺžnik 6"/>
          <p:cNvSpPr/>
          <p:nvPr/>
        </p:nvSpPr>
        <p:spPr>
          <a:xfrm>
            <a:off x="457200" y="757357"/>
            <a:ext cx="7924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latin typeface="Calibri (Nadpisy)"/>
              </a:rPr>
              <a:t>Zobraz v softvéri SNAP/QGIS spektrálne pásma družice Sentinel-2:  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sk-SK" dirty="0" smtClean="0">
                <a:latin typeface="Calibri (Nadpisy)"/>
              </a:rPr>
              <a:t>modré, zelené, červené, </a:t>
            </a:r>
            <a:r>
              <a:rPr lang="sk-SK" dirty="0" err="1" smtClean="0">
                <a:latin typeface="Calibri (Nadpisy)"/>
              </a:rPr>
              <a:t>red</a:t>
            </a:r>
            <a:r>
              <a:rPr lang="sk-SK" dirty="0" smtClean="0">
                <a:latin typeface="Calibri (Nadpisy)"/>
              </a:rPr>
              <a:t> </a:t>
            </a:r>
            <a:r>
              <a:rPr lang="sk-SK" dirty="0" err="1" smtClean="0">
                <a:latin typeface="Calibri (Nadpisy)"/>
              </a:rPr>
              <a:t>edge</a:t>
            </a:r>
            <a:r>
              <a:rPr lang="sk-SK" dirty="0" smtClean="0">
                <a:latin typeface="Calibri (Nadpisy)"/>
              </a:rPr>
              <a:t> (1), blízke-infračervené (1), SWIR (1)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endParaRPr lang="sk-SK" sz="600" dirty="0" smtClean="0">
              <a:latin typeface="Calibri (Nadpisy)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sk-SK" dirty="0" smtClean="0">
                <a:latin typeface="Calibri (Nadpisy)"/>
              </a:rPr>
              <a:t>Urob </a:t>
            </a:r>
            <a:r>
              <a:rPr lang="sk-SK" dirty="0" err="1" smtClean="0">
                <a:latin typeface="Calibri (Nadpisy)"/>
              </a:rPr>
              <a:t>printscreen</a:t>
            </a:r>
            <a:r>
              <a:rPr lang="sk-SK" dirty="0" smtClean="0">
                <a:latin typeface="Calibri (Nadpisy)"/>
              </a:rPr>
              <a:t> každého z pásem a vlož ho sem:</a:t>
            </a:r>
          </a:p>
        </p:txBody>
      </p:sp>
      <p:sp>
        <p:nvSpPr>
          <p:cNvPr id="2" name="Obdĺžnik 1"/>
          <p:cNvSpPr/>
          <p:nvPr/>
        </p:nvSpPr>
        <p:spPr>
          <a:xfrm>
            <a:off x="335280" y="2266950"/>
            <a:ext cx="8199120" cy="2667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5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11792" y="742950"/>
            <a:ext cx="8070208" cy="411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sk-SK" dirty="0"/>
          </a:p>
        </p:txBody>
      </p:sp>
      <p:sp>
        <p:nvSpPr>
          <p:cNvPr id="63" name="Title 3"/>
          <p:cNvSpPr txBox="1">
            <a:spLocks/>
          </p:cNvSpPr>
          <p:nvPr/>
        </p:nvSpPr>
        <p:spPr>
          <a:xfrm>
            <a:off x="284601" y="133767"/>
            <a:ext cx="7944999" cy="461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sk-SK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Úloha 2</a:t>
            </a:r>
            <a:endParaRPr lang="en-US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Rovná spojnica 63"/>
          <p:cNvCxnSpPr/>
          <p:nvPr/>
        </p:nvCxnSpPr>
        <p:spPr>
          <a:xfrm>
            <a:off x="335280" y="609390"/>
            <a:ext cx="7812000" cy="0"/>
          </a:xfrm>
          <a:prstGeom prst="line">
            <a:avLst/>
          </a:prstGeom>
          <a:ln w="38100">
            <a:solidFill>
              <a:srgbClr val="060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ĺžnik 6"/>
          <p:cNvSpPr/>
          <p:nvPr/>
        </p:nvSpPr>
        <p:spPr>
          <a:xfrm>
            <a:off x="457200" y="757357"/>
            <a:ext cx="7924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latin typeface="Calibri (Nadpisy)"/>
              </a:rPr>
              <a:t>Doplň: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sk-SK" dirty="0" smtClean="0">
                <a:latin typeface="Calibri (Nadpisy)"/>
              </a:rPr>
              <a:t>Vegetácia sa najlepšie javí v pásme/pásmach: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sk-SK" dirty="0" smtClean="0">
                <a:latin typeface="Calibri (Nadpisy)"/>
              </a:rPr>
              <a:t>Vodná plocha sa javí najlepšie v </a:t>
            </a:r>
            <a:r>
              <a:rPr lang="sk-SK" dirty="0">
                <a:latin typeface="Calibri (Nadpisy)"/>
              </a:rPr>
              <a:t>pásme/pásmach</a:t>
            </a:r>
            <a:r>
              <a:rPr lang="sk-SK" dirty="0" smtClean="0">
                <a:latin typeface="Calibri (Nadpisy)"/>
              </a:rPr>
              <a:t>: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sk-SK" dirty="0" smtClean="0">
                <a:latin typeface="Calibri (Nadpisy)"/>
              </a:rPr>
              <a:t>Zastavaná </a:t>
            </a:r>
            <a:r>
              <a:rPr lang="sk-SK" dirty="0">
                <a:latin typeface="Calibri (Nadpisy)"/>
              </a:rPr>
              <a:t>plocha sa javí najlepšie v pásme/pásmach: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sk-SK" dirty="0" smtClean="0">
                <a:latin typeface="Calibri (Nadpisy)"/>
              </a:rPr>
              <a:t>Sneh sa </a:t>
            </a:r>
            <a:r>
              <a:rPr lang="sk-SK" dirty="0">
                <a:latin typeface="Calibri (Nadpisy)"/>
              </a:rPr>
              <a:t>javí najlepšie v pásme/pásmach</a:t>
            </a:r>
            <a:r>
              <a:rPr lang="sk-SK" dirty="0" smtClean="0">
                <a:latin typeface="Calibri (Nadpisy)"/>
              </a:rPr>
              <a:t>: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sk-SK" dirty="0" smtClean="0">
                <a:latin typeface="Calibri (Nadpisy)"/>
              </a:rPr>
              <a:t>Polia sa javia </a:t>
            </a:r>
            <a:r>
              <a:rPr lang="sk-SK" dirty="0">
                <a:latin typeface="Calibri (Nadpisy)"/>
              </a:rPr>
              <a:t>najlepšie v pásme/pásmach</a:t>
            </a:r>
            <a:r>
              <a:rPr lang="sk-SK" dirty="0" smtClean="0">
                <a:latin typeface="Calibri (Nadpisy)"/>
              </a:rPr>
              <a:t>:</a:t>
            </a:r>
          </a:p>
          <a:p>
            <a:pPr algn="just">
              <a:spcAft>
                <a:spcPts val="1200"/>
              </a:spcAft>
            </a:pPr>
            <a:endParaRPr lang="sk-SK" dirty="0" smtClean="0">
              <a:latin typeface="Calibri (Nadpisy)"/>
            </a:endParaRP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sk-SK" dirty="0" smtClean="0">
                <a:latin typeface="Calibri (Nadpisy)"/>
              </a:rPr>
              <a:t>Modré pásmo sa javí ostré alebo neostré? Prečo?: 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endParaRPr lang="sk-SK" dirty="0" smtClean="0">
              <a:latin typeface="Calibri (Nadpisy)"/>
            </a:endParaRPr>
          </a:p>
        </p:txBody>
      </p:sp>
    </p:spTree>
    <p:extLst>
      <p:ext uri="{BB962C8B-B14F-4D97-AF65-F5344CB8AC3E}">
        <p14:creationId xmlns:p14="http://schemas.microsoft.com/office/powerpoint/2010/main" val="25403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11792" y="742950"/>
            <a:ext cx="8070208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3" name="Title 3"/>
          <p:cNvSpPr txBox="1">
            <a:spLocks/>
          </p:cNvSpPr>
          <p:nvPr/>
        </p:nvSpPr>
        <p:spPr>
          <a:xfrm>
            <a:off x="284601" y="133767"/>
            <a:ext cx="7944999" cy="461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sk-SK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Úloha 3</a:t>
            </a:r>
            <a:endParaRPr lang="en-US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Rovná spojnica 63"/>
          <p:cNvCxnSpPr/>
          <p:nvPr/>
        </p:nvCxnSpPr>
        <p:spPr>
          <a:xfrm>
            <a:off x="335280" y="609390"/>
            <a:ext cx="7812000" cy="0"/>
          </a:xfrm>
          <a:prstGeom prst="line">
            <a:avLst/>
          </a:prstGeom>
          <a:ln w="38100">
            <a:solidFill>
              <a:srgbClr val="060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ĺžnik 6"/>
          <p:cNvSpPr/>
          <p:nvPr/>
        </p:nvSpPr>
        <p:spPr>
          <a:xfrm>
            <a:off x="457200" y="757357"/>
            <a:ext cx="8382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latin typeface="Calibri (Nadpisy)"/>
              </a:rPr>
              <a:t>Zobraz v softvéri SNAP/QGIS spektrálne pásma družice Sentinel-2:  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sk-SK" dirty="0" smtClean="0">
                <a:latin typeface="Calibri (Nadpisy)"/>
              </a:rPr>
              <a:t>B1, B11, B8A – urob bližší zoom a vlož dolu </a:t>
            </a:r>
            <a:r>
              <a:rPr lang="sk-SK" dirty="0" err="1" smtClean="0">
                <a:latin typeface="Calibri (Nadpisy)"/>
              </a:rPr>
              <a:t>printscreen</a:t>
            </a:r>
            <a:endParaRPr lang="sk-SK" dirty="0" smtClean="0">
              <a:latin typeface="Calibri (Nadpisy)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endParaRPr lang="sk-SK" sz="600" dirty="0" smtClean="0">
              <a:latin typeface="Calibri (Nadpisy)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sk-SK" dirty="0" smtClean="0">
                <a:latin typeface="Calibri (Nadpisy)"/>
              </a:rPr>
              <a:t>Uveď ich priestorové rozlíšenie: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sk-SK" dirty="0" smtClean="0">
                <a:latin typeface="Calibri (Nadpisy)"/>
              </a:rPr>
              <a:t>B1:  ____ , B11: _____, B8A: ______</a:t>
            </a:r>
          </a:p>
        </p:txBody>
      </p:sp>
      <p:sp>
        <p:nvSpPr>
          <p:cNvPr id="2" name="Obdĺžnik 1"/>
          <p:cNvSpPr/>
          <p:nvPr/>
        </p:nvSpPr>
        <p:spPr>
          <a:xfrm>
            <a:off x="335280" y="2647950"/>
            <a:ext cx="8199120" cy="2286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5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46320" y="1889759"/>
            <a:ext cx="3154680" cy="295594"/>
          </a:xfrm>
          <a:prstGeom prst="rect">
            <a:avLst/>
          </a:prstGeom>
          <a:solidFill>
            <a:srgbClr val="00B9AC"/>
          </a:solidFill>
        </p:spPr>
        <p:txBody>
          <a:bodyPr vert="horz" wrap="square" lIns="0" tIns="1079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85"/>
              </a:spcBef>
            </a:pPr>
            <a:r>
              <a:rPr lang="sk-SK" sz="1850" dirty="0" smtClean="0">
                <a:solidFill>
                  <a:srgbClr val="FFFFFF"/>
                </a:solidFill>
                <a:latin typeface="Tahoma"/>
                <a:cs typeface="Tahoma"/>
              </a:rPr>
              <a:t>Ďakujem za pozornosť</a:t>
            </a:r>
            <a:endParaRPr sz="1850" dirty="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19" y="507999"/>
            <a:ext cx="3779520" cy="378967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0"/>
              </a:lnSpc>
            </a:pPr>
            <a:r>
              <a:rPr spc="5" dirty="0"/>
              <a:t>E</a:t>
            </a:r>
            <a:r>
              <a:rPr spc="30" dirty="0"/>
              <a:t>S</a:t>
            </a:r>
            <a:r>
              <a:rPr dirty="0"/>
              <a:t>A</a:t>
            </a:r>
            <a:r>
              <a:rPr spc="-5" dirty="0"/>
              <a:t> </a:t>
            </a:r>
            <a:r>
              <a:rPr spc="-35" dirty="0"/>
              <a:t>U</a:t>
            </a:r>
            <a:r>
              <a:rPr spc="-40" dirty="0"/>
              <a:t>N</a:t>
            </a:r>
            <a:r>
              <a:rPr spc="-30" dirty="0"/>
              <a:t>C</a:t>
            </a:r>
            <a:r>
              <a:rPr spc="-20" dirty="0"/>
              <a:t>L</a:t>
            </a:r>
            <a:r>
              <a:rPr spc="10" dirty="0"/>
              <a:t>A</a:t>
            </a:r>
            <a:r>
              <a:rPr spc="30" dirty="0"/>
              <a:t>SS</a:t>
            </a:r>
            <a:r>
              <a:rPr spc="35" dirty="0"/>
              <a:t>I</a:t>
            </a:r>
            <a:r>
              <a:rPr spc="30" dirty="0"/>
              <a:t>F</a:t>
            </a:r>
            <a:r>
              <a:rPr spc="35" dirty="0"/>
              <a:t>I</a:t>
            </a:r>
            <a:r>
              <a:rPr spc="5" dirty="0"/>
              <a:t>E</a:t>
            </a:r>
            <a:r>
              <a:rPr dirty="0"/>
              <a:t>D</a:t>
            </a:r>
          </a:p>
        </p:txBody>
      </p:sp>
      <p:sp>
        <p:nvSpPr>
          <p:cNvPr id="3" name="Obdĺžnik 2"/>
          <p:cNvSpPr/>
          <p:nvPr/>
        </p:nvSpPr>
        <p:spPr>
          <a:xfrm>
            <a:off x="6934200" y="133350"/>
            <a:ext cx="2133600" cy="1066800"/>
          </a:xfrm>
          <a:prstGeom prst="rect">
            <a:avLst/>
          </a:prstGeom>
          <a:solidFill>
            <a:srgbClr val="001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060" y="107177"/>
            <a:ext cx="4279607" cy="54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06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3592</TotalTime>
  <Words>241</Words>
  <Application>Microsoft Office PowerPoint</Application>
  <PresentationFormat>Prezentácia na obrazovke (16:9)</PresentationFormat>
  <Paragraphs>45</Paragraphs>
  <Slides>9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(Nadpisy)</vt:lpstr>
      <vt:lpstr>Helvetica Neue Light</vt:lpstr>
      <vt:lpstr>Tahoma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 S2 PowerPoint Presentation</dc:title>
  <dc:subject>ESA Space Solutions</dc:subject>
  <dc:creator>ESA Space Solutions</dc:creator>
  <cp:lastModifiedBy>Onačillová</cp:lastModifiedBy>
  <cp:revision>286</cp:revision>
  <dcterms:created xsi:type="dcterms:W3CDTF">2023-09-18T07:06:18Z</dcterms:created>
  <dcterms:modified xsi:type="dcterms:W3CDTF">2025-02-17T12:09:18Z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2023-09-18T00:00:00Z</vt:filetime>
  </property>
</Properties>
</file>