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484" r:id="rId2"/>
    <p:sldId id="453" r:id="rId3"/>
    <p:sldId id="494" r:id="rId4"/>
    <p:sldId id="451" r:id="rId5"/>
    <p:sldId id="475" r:id="rId6"/>
    <p:sldId id="495" r:id="rId7"/>
    <p:sldId id="496" r:id="rId8"/>
    <p:sldId id="497" r:id="rId9"/>
    <p:sldId id="506" r:id="rId10"/>
    <p:sldId id="504" r:id="rId11"/>
    <p:sldId id="499" r:id="rId12"/>
    <p:sldId id="501" r:id="rId13"/>
    <p:sldId id="502" r:id="rId14"/>
    <p:sldId id="483" r:id="rId15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152C"/>
    <a:srgbClr val="21A699"/>
    <a:srgbClr val="060D1F"/>
    <a:srgbClr val="F6F6F6"/>
    <a:srgbClr val="022F46"/>
    <a:srgbClr val="FFFFFF"/>
    <a:srgbClr val="00803D"/>
    <a:srgbClr val="041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redný štýl 2 - zvýrazneni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Stredný štýl 3 - zvýrazneni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Tmavý štýl 1 - zvýrazneni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Tmavý štýl 1 - zvýrazneni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1" autoAdjust="0"/>
    <p:restoredTop sz="93979" autoAdjust="0"/>
  </p:normalViewPr>
  <p:slideViewPr>
    <p:cSldViewPr>
      <p:cViewPr varScale="1">
        <p:scale>
          <a:sx n="148" d="100"/>
          <a:sy n="148" d="100"/>
        </p:scale>
        <p:origin x="24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21564-F817-4A97-B31C-C8A44E6A0461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98863-6B20-4D26-B4A7-1A78C21BE9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4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in the areas of Earth, Air, Water &amp; Fire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2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in the areas of Earth, Air, Water &amp; Fire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0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on the main Sentinel-2 applications, examples from each domain are following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4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35.jp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3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>
              <a:lnSpc>
                <a:spcPts val="760"/>
              </a:lnSpc>
            </a:pPr>
            <a:r>
              <a:rPr spc="5" dirty="0"/>
              <a:t>E</a:t>
            </a:r>
            <a:r>
              <a:rPr spc="30" dirty="0"/>
              <a:t>S</a:t>
            </a:r>
            <a:r>
              <a:rPr dirty="0"/>
              <a:t>A</a:t>
            </a:r>
            <a:r>
              <a:rPr spc="-5" dirty="0"/>
              <a:t> </a:t>
            </a:r>
            <a:r>
              <a:rPr spc="-35" dirty="0"/>
              <a:t>U</a:t>
            </a:r>
            <a:r>
              <a:rPr spc="-40" dirty="0"/>
              <a:t>N</a:t>
            </a:r>
            <a:r>
              <a:rPr spc="-30" dirty="0"/>
              <a:t>C</a:t>
            </a:r>
            <a:r>
              <a:rPr spc="-20" dirty="0"/>
              <a:t>L</a:t>
            </a:r>
            <a:r>
              <a:rPr spc="10" dirty="0"/>
              <a:t>A</a:t>
            </a:r>
            <a:r>
              <a:rPr spc="30" dirty="0"/>
              <a:t>SS</a:t>
            </a:r>
            <a:r>
              <a:rPr spc="35" dirty="0"/>
              <a:t>I</a:t>
            </a:r>
            <a:r>
              <a:rPr spc="30" dirty="0"/>
              <a:t>F</a:t>
            </a:r>
            <a:r>
              <a:rPr spc="35" dirty="0"/>
              <a:t>I</a:t>
            </a:r>
            <a:r>
              <a:rPr spc="5" dirty="0"/>
              <a:t>E</a:t>
            </a:r>
            <a:r>
              <a:rPr dirty="0"/>
              <a:t>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60"/>
              </a:lnSpc>
            </a:pPr>
            <a:r>
              <a:rPr spc="10" dirty="0"/>
              <a:t>ESA</a:t>
            </a:r>
            <a:r>
              <a:rPr spc="-15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pc="-20" dirty="0"/>
              <a:t>June</a:t>
            </a:r>
            <a:r>
              <a:rPr spc="-25" dirty="0"/>
              <a:t> </a:t>
            </a:r>
            <a:r>
              <a:rPr spc="-10" dirty="0"/>
              <a:t>2020</a:t>
            </a:r>
            <a:r>
              <a:rPr spc="-3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pc="-10" dirty="0"/>
              <a:t>Slide</a:t>
            </a:r>
            <a:r>
              <a:rPr spc="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>
              <a:lnSpc>
                <a:spcPts val="760"/>
              </a:lnSpc>
            </a:pPr>
            <a:r>
              <a:rPr spc="5" dirty="0"/>
              <a:t>E</a:t>
            </a:r>
            <a:r>
              <a:rPr spc="30" dirty="0"/>
              <a:t>S</a:t>
            </a:r>
            <a:r>
              <a:rPr dirty="0"/>
              <a:t>A</a:t>
            </a:r>
            <a:r>
              <a:rPr spc="-5" dirty="0"/>
              <a:t> </a:t>
            </a:r>
            <a:r>
              <a:rPr spc="-35" dirty="0"/>
              <a:t>U</a:t>
            </a:r>
            <a:r>
              <a:rPr spc="-40" dirty="0"/>
              <a:t>N</a:t>
            </a:r>
            <a:r>
              <a:rPr spc="-30" dirty="0"/>
              <a:t>C</a:t>
            </a:r>
            <a:r>
              <a:rPr spc="-20" dirty="0"/>
              <a:t>L</a:t>
            </a:r>
            <a:r>
              <a:rPr spc="10" dirty="0"/>
              <a:t>A</a:t>
            </a:r>
            <a:r>
              <a:rPr spc="30" dirty="0"/>
              <a:t>SS</a:t>
            </a:r>
            <a:r>
              <a:rPr spc="35" dirty="0"/>
              <a:t>I</a:t>
            </a:r>
            <a:r>
              <a:rPr spc="30" dirty="0"/>
              <a:t>F</a:t>
            </a:r>
            <a:r>
              <a:rPr spc="35" dirty="0"/>
              <a:t>I</a:t>
            </a:r>
            <a:r>
              <a:rPr spc="5" dirty="0"/>
              <a:t>E</a:t>
            </a:r>
            <a:r>
              <a:rPr dirty="0"/>
              <a:t>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60"/>
              </a:lnSpc>
            </a:pPr>
            <a:r>
              <a:rPr spc="10" dirty="0"/>
              <a:t>ESA</a:t>
            </a:r>
            <a:r>
              <a:rPr spc="-15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pc="-20" dirty="0"/>
              <a:t>June</a:t>
            </a:r>
            <a:r>
              <a:rPr spc="-25" dirty="0"/>
              <a:t> </a:t>
            </a:r>
            <a:r>
              <a:rPr spc="-10" dirty="0"/>
              <a:t>2020</a:t>
            </a:r>
            <a:r>
              <a:rPr spc="-3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pc="-10" dirty="0"/>
              <a:t>Slide</a:t>
            </a:r>
            <a:r>
              <a:rPr spc="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1049" y="257964"/>
            <a:ext cx="716861" cy="44927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85359"/>
            <a:ext cx="9144000" cy="3556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720" y="4917439"/>
            <a:ext cx="162560" cy="11176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7040" y="4917439"/>
            <a:ext cx="172720" cy="11176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7680" y="4917439"/>
            <a:ext cx="162559" cy="11176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60720" y="4917439"/>
            <a:ext cx="162560" cy="11176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1519" y="4917439"/>
            <a:ext cx="162560" cy="11176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33600" y="4917439"/>
            <a:ext cx="162560" cy="11176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5839" y="4917439"/>
            <a:ext cx="172719" cy="11176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90319" y="4917439"/>
            <a:ext cx="162559" cy="11176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01920" y="4917439"/>
            <a:ext cx="162560" cy="11176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74800" y="4917439"/>
            <a:ext cx="162560" cy="11176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49120" y="4917439"/>
            <a:ext cx="162560" cy="111760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07920" y="4917439"/>
            <a:ext cx="162560" cy="111760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82239" y="4917439"/>
            <a:ext cx="162560" cy="111760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66720" y="4917439"/>
            <a:ext cx="162560" cy="111760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241039" y="4917439"/>
            <a:ext cx="162560" cy="11176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515359" y="4917439"/>
            <a:ext cx="162560" cy="111760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99840" y="4917439"/>
            <a:ext cx="162560" cy="111760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084320" y="4917439"/>
            <a:ext cx="162560" cy="111760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358640" y="4917439"/>
            <a:ext cx="162560" cy="111760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643120" y="4917439"/>
            <a:ext cx="162560" cy="111760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917440" y="4917439"/>
            <a:ext cx="162560" cy="111760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76240" y="4917439"/>
            <a:ext cx="162560" cy="11176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035040" y="4917439"/>
            <a:ext cx="162560" cy="11176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431279" y="4917439"/>
            <a:ext cx="172720" cy="111760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0" y="0"/>
            <a:ext cx="9144000" cy="4805679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0" y="0"/>
            <a:ext cx="1158240" cy="4805679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138159" y="233679"/>
            <a:ext cx="802640" cy="497839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85359"/>
            <a:ext cx="9144000" cy="355600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720" y="4917439"/>
            <a:ext cx="162560" cy="111760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7040" y="4917439"/>
            <a:ext cx="172720" cy="111760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7680" y="4917439"/>
            <a:ext cx="162559" cy="111760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60720" y="4917439"/>
            <a:ext cx="162560" cy="11176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1519" y="4917439"/>
            <a:ext cx="162560" cy="111760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33600" y="4917439"/>
            <a:ext cx="162560" cy="111760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5839" y="4917439"/>
            <a:ext cx="172719" cy="111760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90319" y="4917439"/>
            <a:ext cx="162559" cy="111760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01920" y="4917439"/>
            <a:ext cx="162560" cy="111760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74800" y="4917439"/>
            <a:ext cx="162560" cy="111760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49120" y="4917439"/>
            <a:ext cx="162560" cy="111760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07920" y="4917439"/>
            <a:ext cx="162560" cy="111760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82239" y="4917439"/>
            <a:ext cx="162560" cy="11176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66720" y="4917439"/>
            <a:ext cx="162560" cy="111760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241039" y="4917439"/>
            <a:ext cx="162560" cy="111760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515359" y="4917439"/>
            <a:ext cx="162560" cy="111760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99840" y="4917439"/>
            <a:ext cx="162560" cy="111760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084320" y="4917439"/>
            <a:ext cx="162560" cy="111760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358640" y="4917439"/>
            <a:ext cx="162560" cy="111760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643120" y="4917439"/>
            <a:ext cx="162560" cy="111760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917440" y="4917439"/>
            <a:ext cx="162560" cy="111760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76240" y="4917439"/>
            <a:ext cx="162560" cy="111760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035040" y="4917439"/>
            <a:ext cx="162560" cy="111760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431279" y="4917439"/>
            <a:ext cx="172720" cy="111760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37919" y="955039"/>
            <a:ext cx="6878320" cy="3434079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37919" y="4053839"/>
            <a:ext cx="6776720" cy="670560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0" y="243839"/>
            <a:ext cx="1026159" cy="1727200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46480" y="619759"/>
            <a:ext cx="1437640" cy="360679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255520" y="619759"/>
            <a:ext cx="279400" cy="3606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>
              <a:lnSpc>
                <a:spcPts val="760"/>
              </a:lnSpc>
            </a:pPr>
            <a:r>
              <a:rPr spc="5" dirty="0"/>
              <a:t>E</a:t>
            </a:r>
            <a:r>
              <a:rPr spc="30" dirty="0"/>
              <a:t>S</a:t>
            </a:r>
            <a:r>
              <a:rPr dirty="0"/>
              <a:t>A</a:t>
            </a:r>
            <a:r>
              <a:rPr spc="-5" dirty="0"/>
              <a:t> </a:t>
            </a:r>
            <a:r>
              <a:rPr spc="-35" dirty="0"/>
              <a:t>U</a:t>
            </a:r>
            <a:r>
              <a:rPr spc="-40" dirty="0"/>
              <a:t>N</a:t>
            </a:r>
            <a:r>
              <a:rPr spc="-30" dirty="0"/>
              <a:t>C</a:t>
            </a:r>
            <a:r>
              <a:rPr spc="-20" dirty="0"/>
              <a:t>L</a:t>
            </a:r>
            <a:r>
              <a:rPr spc="10" dirty="0"/>
              <a:t>A</a:t>
            </a:r>
            <a:r>
              <a:rPr spc="30" dirty="0"/>
              <a:t>SS</a:t>
            </a:r>
            <a:r>
              <a:rPr spc="35" dirty="0"/>
              <a:t>I</a:t>
            </a:r>
            <a:r>
              <a:rPr spc="30" dirty="0"/>
              <a:t>F</a:t>
            </a:r>
            <a:r>
              <a:rPr spc="35" dirty="0"/>
              <a:t>I</a:t>
            </a:r>
            <a:r>
              <a:rPr spc="5" dirty="0"/>
              <a:t>E</a:t>
            </a:r>
            <a:r>
              <a:rPr dirty="0"/>
              <a:t>D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60"/>
              </a:lnSpc>
            </a:pPr>
            <a:r>
              <a:rPr spc="10" dirty="0"/>
              <a:t>ESA</a:t>
            </a:r>
            <a:r>
              <a:rPr spc="-15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pc="-20" dirty="0"/>
              <a:t>June</a:t>
            </a:r>
            <a:r>
              <a:rPr spc="-25" dirty="0"/>
              <a:t> </a:t>
            </a:r>
            <a:r>
              <a:rPr spc="-10" dirty="0"/>
              <a:t>2020</a:t>
            </a:r>
            <a:r>
              <a:rPr spc="-3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pc="-10" dirty="0"/>
              <a:t>Slide</a:t>
            </a:r>
            <a:r>
              <a:rPr spc="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>
              <a:lnSpc>
                <a:spcPts val="760"/>
              </a:lnSpc>
            </a:pPr>
            <a:r>
              <a:rPr spc="5" dirty="0"/>
              <a:t>E</a:t>
            </a:r>
            <a:r>
              <a:rPr spc="30" dirty="0"/>
              <a:t>S</a:t>
            </a:r>
            <a:r>
              <a:rPr dirty="0"/>
              <a:t>A</a:t>
            </a:r>
            <a:r>
              <a:rPr spc="-5" dirty="0"/>
              <a:t> </a:t>
            </a:r>
            <a:r>
              <a:rPr spc="-35" dirty="0"/>
              <a:t>U</a:t>
            </a:r>
            <a:r>
              <a:rPr spc="-40" dirty="0"/>
              <a:t>N</a:t>
            </a:r>
            <a:r>
              <a:rPr spc="-30" dirty="0"/>
              <a:t>C</a:t>
            </a:r>
            <a:r>
              <a:rPr spc="-20" dirty="0"/>
              <a:t>L</a:t>
            </a:r>
            <a:r>
              <a:rPr spc="10" dirty="0"/>
              <a:t>A</a:t>
            </a:r>
            <a:r>
              <a:rPr spc="30" dirty="0"/>
              <a:t>SS</a:t>
            </a:r>
            <a:r>
              <a:rPr spc="35" dirty="0"/>
              <a:t>I</a:t>
            </a:r>
            <a:r>
              <a:rPr spc="30" dirty="0"/>
              <a:t>F</a:t>
            </a:r>
            <a:r>
              <a:rPr spc="35" dirty="0"/>
              <a:t>I</a:t>
            </a:r>
            <a:r>
              <a:rPr spc="5" dirty="0"/>
              <a:t>E</a:t>
            </a:r>
            <a:r>
              <a:rPr dirty="0"/>
              <a:t>D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60"/>
              </a:lnSpc>
            </a:pPr>
            <a:r>
              <a:rPr spc="10" dirty="0"/>
              <a:t>ESA</a:t>
            </a:r>
            <a:r>
              <a:rPr spc="-15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pc="-20" dirty="0"/>
              <a:t>June</a:t>
            </a:r>
            <a:r>
              <a:rPr spc="-25" dirty="0"/>
              <a:t> </a:t>
            </a:r>
            <a:r>
              <a:rPr spc="-10" dirty="0"/>
              <a:t>2020</a:t>
            </a:r>
            <a:r>
              <a:rPr spc="-3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pc="-10" dirty="0"/>
              <a:t>Slide</a:t>
            </a:r>
            <a:r>
              <a:rPr spc="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1049" y="257964"/>
            <a:ext cx="716861" cy="44927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85359"/>
            <a:ext cx="9144000" cy="3556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720" y="4917439"/>
            <a:ext cx="162560" cy="11176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7040" y="4917439"/>
            <a:ext cx="172720" cy="11176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7680" y="4917439"/>
            <a:ext cx="162559" cy="11176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60720" y="4917439"/>
            <a:ext cx="162560" cy="11176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1519" y="4917439"/>
            <a:ext cx="162560" cy="11176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33600" y="4917439"/>
            <a:ext cx="162560" cy="11176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5839" y="4917439"/>
            <a:ext cx="172719" cy="11176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90319" y="4917439"/>
            <a:ext cx="162559" cy="11176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01920" y="4917439"/>
            <a:ext cx="162560" cy="11176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74800" y="4917439"/>
            <a:ext cx="162560" cy="11176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49120" y="4917439"/>
            <a:ext cx="162560" cy="111760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07920" y="4917439"/>
            <a:ext cx="162560" cy="111760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82239" y="4917439"/>
            <a:ext cx="162560" cy="111760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66720" y="4917439"/>
            <a:ext cx="162560" cy="111760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241039" y="4917439"/>
            <a:ext cx="162560" cy="11176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515359" y="4917439"/>
            <a:ext cx="162560" cy="111760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99840" y="4917439"/>
            <a:ext cx="162560" cy="111760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084320" y="4917439"/>
            <a:ext cx="162560" cy="111760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358640" y="4917439"/>
            <a:ext cx="162560" cy="111760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643120" y="4917439"/>
            <a:ext cx="162560" cy="111760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917440" y="4917439"/>
            <a:ext cx="162560" cy="111760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76240" y="4917439"/>
            <a:ext cx="162560" cy="11176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035040" y="4917439"/>
            <a:ext cx="162560" cy="11176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431279" y="4917439"/>
            <a:ext cx="172720" cy="111760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0" y="0"/>
            <a:ext cx="9144000" cy="5140959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792719" y="4897114"/>
            <a:ext cx="1198879" cy="108221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167639" y="4790439"/>
            <a:ext cx="8825230" cy="0"/>
          </a:xfrm>
          <a:custGeom>
            <a:avLst/>
            <a:gdLst/>
            <a:ahLst/>
            <a:cxnLst/>
            <a:rect l="l" t="t" r="r" b="b"/>
            <a:pathLst>
              <a:path w="8825230">
                <a:moveTo>
                  <a:pt x="0" y="0"/>
                </a:moveTo>
                <a:lnTo>
                  <a:pt x="8824722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720" y="4907279"/>
            <a:ext cx="162560" cy="11175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7040" y="4907279"/>
            <a:ext cx="172720" cy="111759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7680" y="4907279"/>
            <a:ext cx="162559" cy="111759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60720" y="4907279"/>
            <a:ext cx="162560" cy="111759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1519" y="4907279"/>
            <a:ext cx="162560" cy="111759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33600" y="4907279"/>
            <a:ext cx="162560" cy="111759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5839" y="4907279"/>
            <a:ext cx="172719" cy="111759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90319" y="4907279"/>
            <a:ext cx="162559" cy="111759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01920" y="4907279"/>
            <a:ext cx="162560" cy="111759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74800" y="4907279"/>
            <a:ext cx="162560" cy="111759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49120" y="4907279"/>
            <a:ext cx="162560" cy="111759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07920" y="4907279"/>
            <a:ext cx="162560" cy="111759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82239" y="4907279"/>
            <a:ext cx="162560" cy="111759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66720" y="4907279"/>
            <a:ext cx="162560" cy="111759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241039" y="4907279"/>
            <a:ext cx="162560" cy="111759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515359" y="4907279"/>
            <a:ext cx="162560" cy="111759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99840" y="4907279"/>
            <a:ext cx="162560" cy="111759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084320" y="4907279"/>
            <a:ext cx="162560" cy="111759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358640" y="4907279"/>
            <a:ext cx="162560" cy="111759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643120" y="4907279"/>
            <a:ext cx="162560" cy="111759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917440" y="4907279"/>
            <a:ext cx="162560" cy="111759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76240" y="4907279"/>
            <a:ext cx="162560" cy="111759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035040" y="4907279"/>
            <a:ext cx="162560" cy="111759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431279" y="4907279"/>
            <a:ext cx="162559" cy="111759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62560" y="193039"/>
            <a:ext cx="375920" cy="375920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605519" y="4277359"/>
            <a:ext cx="375920" cy="375920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138159" y="233679"/>
            <a:ext cx="802640" cy="4978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>
              <a:lnSpc>
                <a:spcPts val="760"/>
              </a:lnSpc>
            </a:pPr>
            <a:r>
              <a:rPr spc="5" dirty="0"/>
              <a:t>E</a:t>
            </a:r>
            <a:r>
              <a:rPr spc="30" dirty="0"/>
              <a:t>S</a:t>
            </a:r>
            <a:r>
              <a:rPr dirty="0"/>
              <a:t>A</a:t>
            </a:r>
            <a:r>
              <a:rPr spc="-5" dirty="0"/>
              <a:t> </a:t>
            </a:r>
            <a:r>
              <a:rPr spc="-35" dirty="0"/>
              <a:t>U</a:t>
            </a:r>
            <a:r>
              <a:rPr spc="-40" dirty="0"/>
              <a:t>N</a:t>
            </a:r>
            <a:r>
              <a:rPr spc="-30" dirty="0"/>
              <a:t>C</a:t>
            </a:r>
            <a:r>
              <a:rPr spc="-20" dirty="0"/>
              <a:t>L</a:t>
            </a:r>
            <a:r>
              <a:rPr spc="10" dirty="0"/>
              <a:t>A</a:t>
            </a:r>
            <a:r>
              <a:rPr spc="30" dirty="0"/>
              <a:t>SS</a:t>
            </a:r>
            <a:r>
              <a:rPr spc="35" dirty="0"/>
              <a:t>I</a:t>
            </a:r>
            <a:r>
              <a:rPr spc="30" dirty="0"/>
              <a:t>F</a:t>
            </a:r>
            <a:r>
              <a:rPr spc="35" dirty="0"/>
              <a:t>I</a:t>
            </a:r>
            <a:r>
              <a:rPr spc="5" dirty="0"/>
              <a:t>E</a:t>
            </a:r>
            <a:r>
              <a:rPr dirty="0"/>
              <a:t>D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60"/>
              </a:lnSpc>
            </a:pPr>
            <a:r>
              <a:rPr spc="10" dirty="0"/>
              <a:t>ESA</a:t>
            </a:r>
            <a:r>
              <a:rPr spc="-15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pc="-20" dirty="0"/>
              <a:t>June</a:t>
            </a:r>
            <a:r>
              <a:rPr spc="-25" dirty="0"/>
              <a:t> </a:t>
            </a:r>
            <a:r>
              <a:rPr spc="-10" dirty="0"/>
              <a:t>2020</a:t>
            </a:r>
            <a:r>
              <a:rPr spc="-3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pc="-10" dirty="0"/>
              <a:t>Slide</a:t>
            </a:r>
            <a:r>
              <a:rPr spc="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C67B0-54A2-4831-A4DF-C95C0790F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85BCF7-FD28-4E16-9868-A1FDAE8B5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57F0A9E-05AA-446B-B8E1-CFF9C5840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</p:spPr>
        <p:txBody>
          <a:bodyPr/>
          <a:lstStyle/>
          <a:p>
            <a:fld id="{A01B3591-0761-45F9-84E8-251F963D1FB7}" type="datetimeFigureOut">
              <a:rPr lang="sk-SK" smtClean="0"/>
              <a:t>22. 2. 2024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F611DB7-84F8-4687-BC15-02716F7B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35" y="4645739"/>
            <a:ext cx="783590" cy="12311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57BC01F-EC4A-4BF6-BCEF-127F5F0F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47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81049" y="257964"/>
            <a:ext cx="716861" cy="44927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4785359"/>
            <a:ext cx="9144000" cy="355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7119" y="386079"/>
            <a:ext cx="6969760" cy="284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5735" y="4645739"/>
            <a:ext cx="783590" cy="102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pPr>
              <a:lnSpc>
                <a:spcPts val="760"/>
              </a:lnSpc>
            </a:pPr>
            <a:r>
              <a:rPr spc="5" dirty="0"/>
              <a:t>E</a:t>
            </a:r>
            <a:r>
              <a:rPr spc="30" dirty="0"/>
              <a:t>S</a:t>
            </a:r>
            <a:r>
              <a:rPr dirty="0"/>
              <a:t>A</a:t>
            </a:r>
            <a:r>
              <a:rPr spc="-5" dirty="0"/>
              <a:t> </a:t>
            </a:r>
            <a:r>
              <a:rPr spc="-35" dirty="0"/>
              <a:t>U</a:t>
            </a:r>
            <a:r>
              <a:rPr spc="-40" dirty="0"/>
              <a:t>N</a:t>
            </a:r>
            <a:r>
              <a:rPr spc="-30" dirty="0"/>
              <a:t>C</a:t>
            </a:r>
            <a:r>
              <a:rPr spc="-20" dirty="0"/>
              <a:t>L</a:t>
            </a:r>
            <a:r>
              <a:rPr spc="10" dirty="0"/>
              <a:t>A</a:t>
            </a:r>
            <a:r>
              <a:rPr spc="30" dirty="0"/>
              <a:t>SS</a:t>
            </a:r>
            <a:r>
              <a:rPr spc="35" dirty="0"/>
              <a:t>I</a:t>
            </a:r>
            <a:r>
              <a:rPr spc="30" dirty="0"/>
              <a:t>F</a:t>
            </a:r>
            <a:r>
              <a:rPr spc="35" dirty="0"/>
              <a:t>I</a:t>
            </a:r>
            <a:r>
              <a:rPr spc="5" dirty="0"/>
              <a:t>E</a:t>
            </a:r>
            <a:r>
              <a:rPr dirty="0"/>
              <a:t>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00289" y="4638119"/>
            <a:ext cx="1149350" cy="127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60"/>
              </a:lnSpc>
            </a:pPr>
            <a:r>
              <a:rPr spc="10" dirty="0"/>
              <a:t>ESA</a:t>
            </a:r>
            <a:r>
              <a:rPr spc="-15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spc="-20" dirty="0"/>
              <a:t>June</a:t>
            </a:r>
            <a:r>
              <a:rPr spc="-25" dirty="0"/>
              <a:t> </a:t>
            </a:r>
            <a:r>
              <a:rPr spc="-10" dirty="0"/>
              <a:t>2020</a:t>
            </a:r>
            <a:r>
              <a:rPr spc="-30" dirty="0"/>
              <a:t> </a:t>
            </a:r>
            <a:r>
              <a:rPr dirty="0"/>
              <a:t>|</a:t>
            </a:r>
            <a:r>
              <a:rPr spc="5" dirty="0"/>
              <a:t> </a:t>
            </a:r>
            <a:r>
              <a:rPr spc="-10" dirty="0"/>
              <a:t>Slide</a:t>
            </a:r>
            <a:r>
              <a:rPr spc="40" dirty="0"/>
              <a:t> 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objekt pre obsah 4">
            <a:extLst>
              <a:ext uri="{FF2B5EF4-FFF2-40B4-BE49-F238E27FC236}">
                <a16:creationId xmlns:a16="http://schemas.microsoft.com/office/drawing/2014/main" id="{9C176E28-A66E-4E95-830C-4A2DE3FBC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r="27819"/>
          <a:stretch/>
        </p:blipFill>
        <p:spPr>
          <a:xfrm>
            <a:off x="4325816" y="7"/>
            <a:ext cx="4818185" cy="5143493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1921" y="1657350"/>
            <a:ext cx="4196280" cy="16222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pl-PL" altLang="sk-SK" sz="3100" b="1" cap="none" dirty="0">
                <a:solidFill>
                  <a:srgbClr val="113447"/>
                </a:solidFill>
                <a:effectLst/>
                <a:latin typeface="Helvetica Neue Light"/>
              </a:rPr>
              <a:t>2. Metadáta </a:t>
            </a:r>
            <a:r>
              <a:rPr lang="pl-PL" altLang="sk-SK" sz="3100" b="1" cap="none" dirty="0" smtClean="0">
                <a:solidFill>
                  <a:srgbClr val="113447"/>
                </a:solidFill>
                <a:effectLst/>
                <a:latin typeface="Helvetica Neue Light"/>
              </a:rPr>
              <a:t/>
            </a:r>
            <a:br>
              <a:rPr lang="pl-PL" altLang="sk-SK" sz="3100" b="1" cap="none" dirty="0" smtClean="0">
                <a:solidFill>
                  <a:srgbClr val="113447"/>
                </a:solidFill>
                <a:effectLst/>
                <a:latin typeface="Helvetica Neue Light"/>
              </a:rPr>
            </a:br>
            <a:r>
              <a:rPr lang="pl-PL" altLang="sk-SK" sz="3100" b="1" cap="none" dirty="0" smtClean="0">
                <a:solidFill>
                  <a:srgbClr val="113447"/>
                </a:solidFill>
                <a:effectLst/>
                <a:latin typeface="Helvetica Neue Light"/>
              </a:rPr>
              <a:t>a </a:t>
            </a:r>
            <a:r>
              <a:rPr lang="pl-PL" altLang="sk-SK" sz="3100" b="1" cap="none" dirty="0">
                <a:solidFill>
                  <a:srgbClr val="113447"/>
                </a:solidFill>
                <a:effectLst/>
                <a:latin typeface="Helvetica Neue Light"/>
              </a:rPr>
              <a:t>rozlíšenie obrazu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26A70737-8591-42F6-BACA-C0E5872FD956}"/>
              </a:ext>
            </a:extLst>
          </p:cNvPr>
          <p:cNvSpPr/>
          <p:nvPr/>
        </p:nvSpPr>
        <p:spPr>
          <a:xfrm>
            <a:off x="477678" y="4329068"/>
            <a:ext cx="25603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350" dirty="0">
                <a:latin typeface="Arial" panose="020B0604020202020204" pitchFamily="34" charset="0"/>
                <a:cs typeface="Arial" panose="020B0604020202020204" pitchFamily="34" charset="0"/>
              </a:rPr>
              <a:t>Mgr. Katarína Onačillová, PhD.</a:t>
            </a:r>
            <a:endParaRPr lang="sk-SK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" y="104768"/>
            <a:ext cx="2704221" cy="6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6015257" y="247059"/>
            <a:ext cx="3037115" cy="4765815"/>
            <a:chOff x="7906043" y="329412"/>
            <a:chExt cx="4049486" cy="635442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6" t="46563" r="27540" b="18888"/>
            <a:stretch/>
          </p:blipFill>
          <p:spPr bwMode="auto">
            <a:xfrm>
              <a:off x="7906043" y="3614061"/>
              <a:ext cx="4049486" cy="3069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5415" r="77858" b="44691"/>
            <a:stretch/>
          </p:blipFill>
          <p:spPr bwMode="auto">
            <a:xfrm>
              <a:off x="7906043" y="329412"/>
              <a:ext cx="4049486" cy="204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9488" r="77858" b="19718"/>
            <a:stretch/>
          </p:blipFill>
          <p:spPr bwMode="auto">
            <a:xfrm>
              <a:off x="7906043" y="2375926"/>
              <a:ext cx="4049486" cy="111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Obdĺžnik 3">
            <a:extLst>
              <a:ext uri="{FF2B5EF4-FFF2-40B4-BE49-F238E27FC236}">
                <a16:creationId xmlns:a16="http://schemas.microsoft.com/office/drawing/2014/main" id="{23DE66C3-1462-4534-82F0-F44CCE46FE9C}"/>
              </a:ext>
            </a:extLst>
          </p:cNvPr>
          <p:cNvSpPr/>
          <p:nvPr/>
        </p:nvSpPr>
        <p:spPr>
          <a:xfrm>
            <a:off x="57148" y="332530"/>
            <a:ext cx="6029325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rgbClr val="2D85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Klimatické zmeny a ústup ľadovca</a:t>
            </a:r>
          </a:p>
          <a:p>
            <a:endParaRPr lang="sk-SK" sz="1350" dirty="0"/>
          </a:p>
          <a:p>
            <a:endParaRPr lang="sk-SK" sz="1350" dirty="0"/>
          </a:p>
          <a:p>
            <a:r>
              <a:rPr lang="sk-SK" sz="1500" dirty="0"/>
              <a:t>1. Vyhľadanie alebo zoom na “</a:t>
            </a:r>
            <a:r>
              <a:rPr lang="sk-SK" sz="1500" dirty="0" err="1"/>
              <a:t>Jökulsárlón</a:t>
            </a:r>
            <a:r>
              <a:rPr lang="sk-SK" sz="1500" dirty="0"/>
              <a:t>“ (ľadovcová lagúna, Island)</a:t>
            </a:r>
            <a:br>
              <a:rPr lang="sk-SK" sz="1500" dirty="0"/>
            </a:br>
            <a:r>
              <a:rPr lang="sk-SK" sz="1500" dirty="0"/>
              <a:t>2. Stiahnutie 2 scén (bez oblakov nad území a bez snehu): </a:t>
            </a:r>
            <a:br>
              <a:rPr lang="sk-SK" sz="1500" dirty="0"/>
            </a:br>
            <a:r>
              <a:rPr lang="sk-SK" sz="1500" dirty="0"/>
              <a:t>• Súčasná snímka </a:t>
            </a:r>
            <a:r>
              <a:rPr lang="sk-SK" sz="1500"/>
              <a:t>(2019-2022</a:t>
            </a:r>
            <a:r>
              <a:rPr lang="sk-SK" sz="1500" dirty="0"/>
              <a:t>)</a:t>
            </a:r>
            <a:br>
              <a:rPr lang="sk-SK" sz="1500" dirty="0"/>
            </a:br>
            <a:r>
              <a:rPr lang="sk-SK" sz="1500" dirty="0"/>
              <a:t>• Snímka z obdobia 2000-2003</a:t>
            </a:r>
          </a:p>
          <a:p>
            <a:r>
              <a:rPr lang="sk-SK" sz="1500" dirty="0"/>
              <a:t>• Snímka z obdobia 1987-1990</a:t>
            </a:r>
            <a:br>
              <a:rPr lang="sk-SK" sz="1500" dirty="0"/>
            </a:br>
            <a:r>
              <a:rPr lang="sk-SK" sz="1500" dirty="0"/>
              <a:t> </a:t>
            </a:r>
          </a:p>
          <a:p>
            <a:r>
              <a:rPr lang="sk-SK" sz="1500" i="1" dirty="0"/>
              <a:t>Pozn.: </a:t>
            </a:r>
            <a:br>
              <a:rPr lang="sk-SK" sz="1500" i="1" dirty="0"/>
            </a:br>
            <a:r>
              <a:rPr lang="sk-SK" sz="1500" i="1" dirty="0"/>
              <a:t>• Využitie „Prídavných kritérií” pre výber scén s malou oblačnosťou</a:t>
            </a:r>
            <a:br>
              <a:rPr lang="sk-SK" sz="1500" i="1" dirty="0"/>
            </a:br>
            <a:r>
              <a:rPr lang="sk-SK" sz="1500" i="1" dirty="0"/>
              <a:t>• Ideálne - </a:t>
            </a:r>
            <a:r>
              <a:rPr lang="sk-SK" sz="1500" dirty="0"/>
              <a:t>stiahnutie  scén iba z obdobia </a:t>
            </a:r>
            <a:r>
              <a:rPr lang="sk-SK" sz="1500" i="1" dirty="0"/>
              <a:t>(pravdepodobnosť čistej snímky) </a:t>
            </a:r>
            <a:br>
              <a:rPr lang="sk-SK" sz="1500" i="1" dirty="0"/>
            </a:br>
            <a:r>
              <a:rPr lang="sk-SK" sz="1500" i="1" dirty="0"/>
              <a:t>• Predpoklad využívania rozličných </a:t>
            </a:r>
            <a:r>
              <a:rPr lang="sk-SK" sz="1500" i="1" dirty="0" err="1"/>
              <a:t>datasetov</a:t>
            </a:r>
            <a:r>
              <a:rPr lang="sk-SK" sz="1500" i="1" dirty="0"/>
              <a:t> (napr. Landsat 1-5, 4-5, 7, 8-9) </a:t>
            </a:r>
            <a:r>
              <a:rPr lang="sk-SK" sz="1500" dirty="0"/>
              <a:t/>
            </a:r>
            <a:br>
              <a:rPr lang="sk-SK" sz="1500" dirty="0"/>
            </a:br>
            <a:endParaRPr lang="sk-SK" sz="1500" dirty="0"/>
          </a:p>
          <a:p>
            <a:r>
              <a:rPr lang="sk-SK" sz="1500" dirty="0"/>
              <a:t>3. </a:t>
            </a:r>
            <a:r>
              <a:rPr lang="sk-SK" sz="1500" dirty="0" err="1"/>
              <a:t>Rozzipovanie</a:t>
            </a:r>
            <a:r>
              <a:rPr lang="sk-SK" sz="1500" dirty="0"/>
              <a:t> stiahnutého súboru</a:t>
            </a:r>
            <a:br>
              <a:rPr lang="sk-SK" sz="1500" dirty="0"/>
            </a:br>
            <a:r>
              <a:rPr lang="sk-SK" sz="1500" dirty="0"/>
              <a:t>4. Skopírovanie potrebných .</a:t>
            </a:r>
            <a:r>
              <a:rPr lang="sk-SK" sz="1500" dirty="0" err="1"/>
              <a:t>tif</a:t>
            </a:r>
            <a:r>
              <a:rPr lang="sk-SK" sz="1500" dirty="0"/>
              <a:t> súborov do nového priečinka </a:t>
            </a:r>
          </a:p>
          <a:p>
            <a:r>
              <a:rPr lang="sk-SK" sz="1500" dirty="0"/>
              <a:t>5</a:t>
            </a:r>
            <a:r>
              <a:rPr lang="en-US" sz="1500" dirty="0"/>
              <a:t>. </a:t>
            </a:r>
            <a:r>
              <a:rPr lang="sk-SK" sz="1500" dirty="0"/>
              <a:t>Skontrolovanie vlastností súboru</a:t>
            </a:r>
            <a:r>
              <a:rPr lang="en-US" sz="1500" dirty="0"/>
              <a:t> (</a:t>
            </a:r>
            <a:r>
              <a:rPr lang="sk-SK" sz="1500" dirty="0"/>
              <a:t>uistenie sa, že majú </a:t>
            </a:r>
            <a:r>
              <a:rPr lang="sk-SK" sz="1500" dirty="0" err="1"/>
              <a:t>súrad</a:t>
            </a:r>
            <a:r>
              <a:rPr lang="sk-SK" sz="1500" dirty="0"/>
              <a:t>. systém</a:t>
            </a:r>
            <a:r>
              <a:rPr lang="en-US" sz="1500" dirty="0"/>
              <a:t>) </a:t>
            </a:r>
            <a:r>
              <a:rPr lang="sk-SK" sz="1500" dirty="0"/>
              <a:t/>
            </a:r>
            <a:br>
              <a:rPr lang="sk-SK" sz="1500" dirty="0"/>
            </a:br>
            <a:r>
              <a:rPr lang="sk-SK" sz="1500" dirty="0"/>
              <a:t>6</a:t>
            </a:r>
            <a:r>
              <a:rPr lang="en-US" sz="1500" dirty="0"/>
              <a:t>. </a:t>
            </a:r>
            <a:r>
              <a:rPr lang="sk-SK" sz="1500" dirty="0"/>
              <a:t>Usporiadanie súborov od najnovších po najstaršie</a:t>
            </a:r>
          </a:p>
        </p:txBody>
      </p:sp>
    </p:spTree>
    <p:extLst>
      <p:ext uri="{BB962C8B-B14F-4D97-AF65-F5344CB8AC3E}">
        <p14:creationId xmlns:p14="http://schemas.microsoft.com/office/powerpoint/2010/main" val="218621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90E768D-2766-47AE-9D6D-EC6B4855E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6" t="12638" r="15465" b="12977"/>
          <a:stretch/>
        </p:blipFill>
        <p:spPr>
          <a:xfrm>
            <a:off x="886237" y="146205"/>
            <a:ext cx="6973249" cy="3707291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1E98F2F2-9BBA-4FCB-B97B-84A4628F3F1E}"/>
              </a:ext>
            </a:extLst>
          </p:cNvPr>
          <p:cNvSpPr/>
          <p:nvPr/>
        </p:nvSpPr>
        <p:spPr>
          <a:xfrm>
            <a:off x="886237" y="3853496"/>
            <a:ext cx="746854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sk-SK" sz="1350" dirty="0" smtClean="0"/>
              <a:t>Zmeranie </a:t>
            </a:r>
            <a:r>
              <a:rPr lang="sk-SK" sz="1350" dirty="0"/>
              <a:t>šírenia ľadovca pozdĺž 5 profilov</a:t>
            </a:r>
            <a:r>
              <a:rPr lang="en-US" sz="1350" dirty="0"/>
              <a:t> a </a:t>
            </a:r>
            <a:r>
              <a:rPr lang="sk-SK" sz="1350" dirty="0"/>
              <a:t>spracovanie zistení do tabuľky</a:t>
            </a:r>
          </a:p>
        </p:txBody>
      </p:sp>
    </p:spTree>
    <p:extLst>
      <p:ext uri="{BB962C8B-B14F-4D97-AF65-F5344CB8AC3E}">
        <p14:creationId xmlns:p14="http://schemas.microsoft.com/office/powerpoint/2010/main" val="954920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6ECE54C-A63F-49CA-A44C-9DB643E5BC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0" y="0"/>
            <a:ext cx="5143500" cy="5143500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17110" y="467091"/>
            <a:ext cx="3449040" cy="4796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450"/>
              </a:spcAft>
            </a:pPr>
            <a:r>
              <a:rPr lang="sk-SK" altLang="sk-SK" sz="1350" dirty="0">
                <a:solidFill>
                  <a:srgbClr val="000000"/>
                </a:solidFill>
                <a:cs typeface="Courier New" panose="02070309020205020404" pitchFamily="49" charset="0"/>
              </a:rPr>
              <a:t>V ktorom období bol ústup ľadovca výraznejší?</a:t>
            </a:r>
          </a:p>
          <a:p>
            <a:pPr defTabSz="685800" eaLnBrk="0" fontAlgn="base" hangingPunct="0">
              <a:spcBef>
                <a:spcPct val="0"/>
              </a:spcBef>
              <a:spcAft>
                <a:spcPts val="450"/>
              </a:spcAft>
            </a:pPr>
            <a:r>
              <a:rPr lang="sk-SK" altLang="sk-SK" sz="1350" dirty="0">
                <a:solidFill>
                  <a:srgbClr val="000000"/>
                </a:solidFill>
                <a:cs typeface="Courier New" panose="02070309020205020404" pitchFamily="49" charset="0"/>
              </a:rPr>
              <a:t>V ktorej časti ľadovca je ústup najväčší?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90E768D-2766-47AE-9D6D-EC6B4855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6" t="12638" r="15465" b="12977"/>
          <a:stretch/>
        </p:blipFill>
        <p:spPr>
          <a:xfrm>
            <a:off x="457200" y="1191459"/>
            <a:ext cx="6973249" cy="37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FCB34834-A277-4611-9740-7CE5EE99B44A}"/>
              </a:ext>
            </a:extLst>
          </p:cNvPr>
          <p:cNvSpPr/>
          <p:nvPr/>
        </p:nvSpPr>
        <p:spPr>
          <a:xfrm>
            <a:off x="411480" y="384735"/>
            <a:ext cx="776536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1350" dirty="0"/>
          </a:p>
          <a:p>
            <a:r>
              <a:rPr lang="sk-SK" sz="1350" dirty="0" smtClean="0"/>
              <a:t>Doplň </a:t>
            </a:r>
            <a:r>
              <a:rPr lang="sk-SK" sz="1350" dirty="0"/>
              <a:t>parametre </a:t>
            </a:r>
            <a:r>
              <a:rPr lang="sk-SK" sz="1350" dirty="0" smtClean="0"/>
              <a:t>použitého </a:t>
            </a:r>
            <a:r>
              <a:rPr lang="sk-SK" sz="1350" dirty="0" err="1" smtClean="0"/>
              <a:t>datasetu</a:t>
            </a:r>
            <a:r>
              <a:rPr lang="sk-SK" sz="1350" dirty="0" smtClean="0"/>
              <a:t>: </a:t>
            </a:r>
            <a:endParaRPr lang="sk-SK" sz="1350" dirty="0"/>
          </a:p>
        </p:txBody>
      </p:sp>
      <p:graphicFrame>
        <p:nvGraphicFramePr>
          <p:cNvPr id="2" name="Tabuľka 1"/>
          <p:cNvGraphicFramePr>
            <a:graphicFrameLocks noGrp="1"/>
          </p:cNvGraphicFramePr>
          <p:nvPr>
            <p:extLst/>
          </p:nvPr>
        </p:nvGraphicFramePr>
        <p:xfrm>
          <a:off x="494030" y="1111250"/>
          <a:ext cx="7018020" cy="1973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9010">
                  <a:extLst>
                    <a:ext uri="{9D8B030D-6E8A-4147-A177-3AD203B41FA5}">
                      <a16:colId xmlns:a16="http://schemas.microsoft.com/office/drawing/2014/main" val="1592122748"/>
                    </a:ext>
                  </a:extLst>
                </a:gridCol>
                <a:gridCol w="3509010">
                  <a:extLst>
                    <a:ext uri="{9D8B030D-6E8A-4147-A177-3AD203B41FA5}">
                      <a16:colId xmlns:a16="http://schemas.microsoft.com/office/drawing/2014/main" val="382052415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Identifikátor</a:t>
                      </a:r>
                      <a:endParaRPr lang="sk-S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k-SK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848269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Dátum zhotovenia snímky/snímok</a:t>
                      </a:r>
                      <a:endParaRPr lang="sk-S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k-SK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3766096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Družica</a:t>
                      </a:r>
                      <a:endParaRPr lang="sk-S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k-SK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68845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Senzor</a:t>
                      </a:r>
                      <a:endParaRPr lang="sk-S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k-SK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91587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Oblačnosť</a:t>
                      </a:r>
                      <a:endParaRPr lang="sk-S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k-SK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6536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Súradnicový systém</a:t>
                      </a:r>
                      <a:endParaRPr lang="sk-S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k-SK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68064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sk-SK" sz="1400" dirty="0" smtClean="0"/>
                        <a:t>Využité pásma (</a:t>
                      </a:r>
                      <a:r>
                        <a:rPr lang="sk-SK" sz="1400" dirty="0" err="1" smtClean="0"/>
                        <a:t>číslo+názov</a:t>
                      </a:r>
                      <a:r>
                        <a:rPr lang="sk-SK" sz="1400" dirty="0" smtClean="0"/>
                        <a:t>)</a:t>
                      </a:r>
                      <a:endParaRPr lang="sk-S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k-SK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5365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6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46320" y="1889759"/>
            <a:ext cx="3154680" cy="295594"/>
          </a:xfrm>
          <a:prstGeom prst="rect">
            <a:avLst/>
          </a:prstGeom>
          <a:solidFill>
            <a:srgbClr val="00B9AC"/>
          </a:solidFill>
        </p:spPr>
        <p:txBody>
          <a:bodyPr vert="horz" wrap="square" lIns="0" tIns="1079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85"/>
              </a:spcBef>
            </a:pPr>
            <a:r>
              <a:rPr lang="sk-SK" sz="1850" dirty="0" smtClean="0">
                <a:solidFill>
                  <a:srgbClr val="FFFFFF"/>
                </a:solidFill>
                <a:latin typeface="Tahoma"/>
                <a:cs typeface="Tahoma"/>
              </a:rPr>
              <a:t>Ďakujem za pozornosť</a:t>
            </a:r>
            <a:endParaRPr sz="1850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19" y="507999"/>
            <a:ext cx="3779520" cy="378967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0"/>
              </a:lnSpc>
            </a:pPr>
            <a:r>
              <a:rPr spc="5" dirty="0"/>
              <a:t>E</a:t>
            </a:r>
            <a:r>
              <a:rPr spc="30" dirty="0"/>
              <a:t>S</a:t>
            </a:r>
            <a:r>
              <a:rPr dirty="0"/>
              <a:t>A</a:t>
            </a:r>
            <a:r>
              <a:rPr spc="-5" dirty="0"/>
              <a:t> </a:t>
            </a:r>
            <a:r>
              <a:rPr spc="-35" dirty="0"/>
              <a:t>U</a:t>
            </a:r>
            <a:r>
              <a:rPr spc="-40" dirty="0"/>
              <a:t>N</a:t>
            </a:r>
            <a:r>
              <a:rPr spc="-30" dirty="0"/>
              <a:t>C</a:t>
            </a:r>
            <a:r>
              <a:rPr spc="-20" dirty="0"/>
              <a:t>L</a:t>
            </a:r>
            <a:r>
              <a:rPr spc="10" dirty="0"/>
              <a:t>A</a:t>
            </a:r>
            <a:r>
              <a:rPr spc="30" dirty="0"/>
              <a:t>SS</a:t>
            </a:r>
            <a:r>
              <a:rPr spc="35" dirty="0"/>
              <a:t>I</a:t>
            </a:r>
            <a:r>
              <a:rPr spc="30" dirty="0"/>
              <a:t>F</a:t>
            </a:r>
            <a:r>
              <a:rPr spc="35" dirty="0"/>
              <a:t>I</a:t>
            </a:r>
            <a:r>
              <a:rPr spc="5" dirty="0"/>
              <a:t>E</a:t>
            </a:r>
            <a:r>
              <a:rPr dirty="0"/>
              <a:t>D</a:t>
            </a:r>
          </a:p>
        </p:txBody>
      </p:sp>
      <p:sp>
        <p:nvSpPr>
          <p:cNvPr id="3" name="Obdĺžnik 2"/>
          <p:cNvSpPr/>
          <p:nvPr/>
        </p:nvSpPr>
        <p:spPr>
          <a:xfrm>
            <a:off x="6934200" y="133350"/>
            <a:ext cx="2133600" cy="1066800"/>
          </a:xfrm>
          <a:prstGeom prst="rect">
            <a:avLst/>
          </a:prstGeom>
          <a:solidFill>
            <a:srgbClr val="001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60" y="107177"/>
            <a:ext cx="4279607" cy="5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0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27jswm5an3efw.cloudfront.net/app/uploads/2020/04/metadat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600" y="1810819"/>
            <a:ext cx="8674512" cy="1522931"/>
          </a:xfrm>
          <a:prstGeom prst="roundRect">
            <a:avLst/>
          </a:prstGeom>
          <a:solidFill>
            <a:schemeClr val="tx1">
              <a:alpha val="6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Obrazové metadáta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4857750"/>
            <a:ext cx="43364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800" dirty="0" err="1" smtClean="0">
                <a:solidFill>
                  <a:schemeClr val="bg1">
                    <a:alpha val="3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sz="800" dirty="0" smtClean="0">
                <a:solidFill>
                  <a:schemeClr val="bg1">
                    <a:alpha val="3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</a:t>
            </a:r>
            <a:r>
              <a:rPr lang="sk-SK" sz="800" dirty="0">
                <a:solidFill>
                  <a:schemeClr val="bg1">
                    <a:alpha val="3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://tees.tamu.edu/global/deep-tech-entrepreneurship-program.html</a:t>
            </a:r>
          </a:p>
        </p:txBody>
      </p:sp>
    </p:spTree>
    <p:extLst>
      <p:ext uri="{BB962C8B-B14F-4D97-AF65-F5344CB8AC3E}">
        <p14:creationId xmlns:p14="http://schemas.microsoft.com/office/powerpoint/2010/main" val="6062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311792" y="742950"/>
            <a:ext cx="7835488" cy="1009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284601" y="133767"/>
            <a:ext cx="7944999" cy="461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sk-SK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Úloha 1</a:t>
            </a:r>
            <a:endParaRPr lang="en-US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Rovná spojnica 63"/>
          <p:cNvCxnSpPr/>
          <p:nvPr/>
        </p:nvCxnSpPr>
        <p:spPr>
          <a:xfrm>
            <a:off x="335280" y="609390"/>
            <a:ext cx="7812000" cy="0"/>
          </a:xfrm>
          <a:prstGeom prst="line">
            <a:avLst/>
          </a:prstGeom>
          <a:ln w="38100">
            <a:solidFill>
              <a:srgbClr val="06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ĺžnik 6"/>
          <p:cNvSpPr/>
          <p:nvPr/>
        </p:nvSpPr>
        <p:spPr>
          <a:xfrm>
            <a:off x="457200" y="757357"/>
            <a:ext cx="76900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>
                <a:latin typeface="Calibri (Nadpisy)"/>
              </a:rPr>
              <a:t>Stiahni z </a:t>
            </a:r>
            <a:r>
              <a:rPr lang="sk-SK" dirty="0" err="1" smtClean="0">
                <a:latin typeface="Calibri (Nadpisy)"/>
              </a:rPr>
              <a:t>webshared</a:t>
            </a:r>
            <a:r>
              <a:rPr lang="sk-SK" dirty="0" smtClean="0">
                <a:latin typeface="Calibri (Nadpisy)"/>
              </a:rPr>
              <a:t>-u produkt/dáta z družice Sentinel-2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>
                <a:latin typeface="Calibri (Nadpisy)"/>
              </a:rPr>
              <a:t>Nájdi v metadátach produktu nasledujúce parametre a doplň ich do tabuľky: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dirty="0">
              <a:latin typeface="Calibri (Nadpisy)"/>
            </a:endParaRPr>
          </a:p>
        </p:txBody>
      </p:sp>
      <p:graphicFrame>
        <p:nvGraphicFramePr>
          <p:cNvPr id="18" name="Tabuľk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173559"/>
              </p:ext>
            </p:extLst>
          </p:nvPr>
        </p:nvGraphicFramePr>
        <p:xfrm>
          <a:off x="457200" y="2038350"/>
          <a:ext cx="769008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5040">
                  <a:extLst>
                    <a:ext uri="{9D8B030D-6E8A-4147-A177-3AD203B41FA5}">
                      <a16:colId xmlns:a16="http://schemas.microsoft.com/office/drawing/2014/main" val="1592122748"/>
                    </a:ext>
                  </a:extLst>
                </a:gridCol>
                <a:gridCol w="3845040">
                  <a:extLst>
                    <a:ext uri="{9D8B030D-6E8A-4147-A177-3AD203B41FA5}">
                      <a16:colId xmlns:a16="http://schemas.microsoft.com/office/drawing/2014/main" val="3820524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Identifikátor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82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Dátum a čas zhotovenia snímky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660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Družica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884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Senzor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158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Oblačnosť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536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dirty="0" smtClean="0"/>
                        <a:t>Súradnicový systém</a:t>
                      </a:r>
                      <a:endParaRPr lang="sk-S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06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0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arthdata.nasa.gov/s3fs-public/2022-02/spatial_resolution.jpg?VersionId=CqYOXFpvK326WrJYS_34WAr8cIRuH9M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5543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600" y="1810819"/>
            <a:ext cx="8674512" cy="1522931"/>
          </a:xfrm>
          <a:prstGeom prst="roundRect">
            <a:avLst/>
          </a:prstGeom>
          <a:solidFill>
            <a:schemeClr val="tx1">
              <a:alpha val="6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Rozlíšenie</a:t>
            </a:r>
            <a:r>
              <a:rPr kumimoji="0" lang="sk-SK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snímky/obrazu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4663317"/>
            <a:ext cx="1898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800" dirty="0" err="1" smtClean="0">
                <a:solidFill>
                  <a:schemeClr val="bg1">
                    <a:alpha val="81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sz="800" dirty="0">
                <a:solidFill>
                  <a:schemeClr val="bg1">
                    <a:alpha val="81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https://www.earthdata.nasa.gov/learn/backgrounders/remote-sensing</a:t>
            </a:r>
          </a:p>
        </p:txBody>
      </p:sp>
    </p:spTree>
    <p:extLst>
      <p:ext uri="{BB962C8B-B14F-4D97-AF65-F5344CB8AC3E}">
        <p14:creationId xmlns:p14="http://schemas.microsoft.com/office/powerpoint/2010/main" val="13307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ectral bands range and spatial resolution of Sentinel-2A MSI and... |  Download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020053"/>
            <a:ext cx="80962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28600" y="4870906"/>
            <a:ext cx="8254964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sk-SK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800" dirty="0">
                <a:latin typeface="Arial" panose="020B0604020202020204" pitchFamily="34" charset="0"/>
                <a:cs typeface="Arial" panose="020B0604020202020204" pitchFamily="34" charset="0"/>
              </a:rPr>
              <a:t>https://bg.copernicus.org/articles/15/5455/2018/</a:t>
            </a:r>
          </a:p>
        </p:txBody>
      </p:sp>
      <p:sp>
        <p:nvSpPr>
          <p:cNvPr id="2" name="Obdĺžnik 1"/>
          <p:cNvSpPr/>
          <p:nvPr/>
        </p:nvSpPr>
        <p:spPr>
          <a:xfrm>
            <a:off x="914400" y="1276350"/>
            <a:ext cx="2514600" cy="35945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dĺžnik 6"/>
          <p:cNvSpPr/>
          <p:nvPr/>
        </p:nvSpPr>
        <p:spPr>
          <a:xfrm>
            <a:off x="4672964" y="1290311"/>
            <a:ext cx="2718435" cy="35945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284601" y="133767"/>
            <a:ext cx="7944999" cy="461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sk-SK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Spektrálne rozlíšenie</a:t>
            </a:r>
            <a:endParaRPr lang="en-US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ovná spojnica 9"/>
          <p:cNvCxnSpPr/>
          <p:nvPr/>
        </p:nvCxnSpPr>
        <p:spPr>
          <a:xfrm>
            <a:off x="335280" y="609390"/>
            <a:ext cx="7812000" cy="0"/>
          </a:xfrm>
          <a:prstGeom prst="line">
            <a:avLst/>
          </a:prstGeom>
          <a:ln w="38100">
            <a:solidFill>
              <a:srgbClr val="06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8614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311792" y="742950"/>
            <a:ext cx="8070208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284601" y="133767"/>
            <a:ext cx="7944999" cy="461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sk-SK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Úloha 2</a:t>
            </a:r>
            <a:endParaRPr lang="en-US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Rovná spojnica 63"/>
          <p:cNvCxnSpPr/>
          <p:nvPr/>
        </p:nvCxnSpPr>
        <p:spPr>
          <a:xfrm>
            <a:off x="335280" y="609390"/>
            <a:ext cx="7812000" cy="0"/>
          </a:xfrm>
          <a:prstGeom prst="line">
            <a:avLst/>
          </a:prstGeom>
          <a:ln w="38100">
            <a:solidFill>
              <a:srgbClr val="06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ĺžnik 6"/>
          <p:cNvSpPr/>
          <p:nvPr/>
        </p:nvSpPr>
        <p:spPr>
          <a:xfrm>
            <a:off x="457200" y="757357"/>
            <a:ext cx="7924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>
                <a:latin typeface="Calibri (Nadpisy)"/>
              </a:rPr>
              <a:t>Zobraz v softvéri SNAP vedľa seba spektrálne pásma družice Sentinel-2: 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modré, zelené, červené, </a:t>
            </a:r>
            <a:r>
              <a:rPr lang="sk-SK" dirty="0" err="1" smtClean="0">
                <a:latin typeface="Calibri (Nadpisy)"/>
              </a:rPr>
              <a:t>red</a:t>
            </a:r>
            <a:r>
              <a:rPr lang="sk-SK" dirty="0" smtClean="0">
                <a:latin typeface="Calibri (Nadpisy)"/>
              </a:rPr>
              <a:t> </a:t>
            </a:r>
            <a:r>
              <a:rPr lang="sk-SK" dirty="0" err="1" smtClean="0">
                <a:latin typeface="Calibri (Nadpisy)"/>
              </a:rPr>
              <a:t>edge</a:t>
            </a:r>
            <a:r>
              <a:rPr lang="sk-SK" dirty="0" smtClean="0">
                <a:latin typeface="Calibri (Nadpisy)"/>
              </a:rPr>
              <a:t> (1), blízke-infračervené (1), SWIR (1)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sk-SK" sz="600" dirty="0" smtClean="0">
              <a:latin typeface="Calibri (Nadpisy)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Urob </a:t>
            </a:r>
            <a:r>
              <a:rPr lang="sk-SK" dirty="0" err="1" smtClean="0">
                <a:latin typeface="Calibri (Nadpisy)"/>
              </a:rPr>
              <a:t>printscreen</a:t>
            </a:r>
            <a:r>
              <a:rPr lang="sk-SK" dirty="0" smtClean="0">
                <a:latin typeface="Calibri (Nadpisy)"/>
              </a:rPr>
              <a:t> pásem a vlož ho sem:</a:t>
            </a:r>
          </a:p>
        </p:txBody>
      </p:sp>
      <p:sp>
        <p:nvSpPr>
          <p:cNvPr id="2" name="Obdĺžnik 1"/>
          <p:cNvSpPr/>
          <p:nvPr/>
        </p:nvSpPr>
        <p:spPr>
          <a:xfrm>
            <a:off x="335280" y="2266950"/>
            <a:ext cx="8199120" cy="2667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5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311792" y="742950"/>
            <a:ext cx="8070208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sk-SK" dirty="0"/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284601" y="133767"/>
            <a:ext cx="7944999" cy="461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sk-SK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Úloha 2</a:t>
            </a:r>
            <a:endParaRPr lang="en-US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Rovná spojnica 63"/>
          <p:cNvCxnSpPr/>
          <p:nvPr/>
        </p:nvCxnSpPr>
        <p:spPr>
          <a:xfrm>
            <a:off x="335280" y="609390"/>
            <a:ext cx="7812000" cy="0"/>
          </a:xfrm>
          <a:prstGeom prst="line">
            <a:avLst/>
          </a:prstGeom>
          <a:ln w="38100">
            <a:solidFill>
              <a:srgbClr val="06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ĺžnik 6"/>
          <p:cNvSpPr/>
          <p:nvPr/>
        </p:nvSpPr>
        <p:spPr>
          <a:xfrm>
            <a:off x="457200" y="757357"/>
            <a:ext cx="7924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dirty="0" smtClean="0">
                <a:latin typeface="Calibri (Nadpisy)"/>
              </a:rPr>
              <a:t>Doplň:</a:t>
            </a: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Vegetácia sa najlepšie javí v pásme/pásmach:</a:t>
            </a: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Vodná plocha sa javí najlepšie v </a:t>
            </a:r>
            <a:r>
              <a:rPr lang="sk-SK" dirty="0">
                <a:latin typeface="Calibri (Nadpisy)"/>
              </a:rPr>
              <a:t>pásme/pásmach</a:t>
            </a:r>
            <a:r>
              <a:rPr lang="sk-SK" dirty="0" smtClean="0">
                <a:latin typeface="Calibri (Nadpisy)"/>
              </a:rPr>
              <a:t>:</a:t>
            </a: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Zastavaná </a:t>
            </a:r>
            <a:r>
              <a:rPr lang="sk-SK" dirty="0">
                <a:latin typeface="Calibri (Nadpisy)"/>
              </a:rPr>
              <a:t>plocha sa javí najlepšie v pásme/pásmach:</a:t>
            </a: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Sneh sa </a:t>
            </a:r>
            <a:r>
              <a:rPr lang="sk-SK" dirty="0">
                <a:latin typeface="Calibri (Nadpisy)"/>
              </a:rPr>
              <a:t>javí najlepšie v pásme/pásmach</a:t>
            </a:r>
            <a:r>
              <a:rPr lang="sk-SK" dirty="0" smtClean="0">
                <a:latin typeface="Calibri (Nadpisy)"/>
              </a:rPr>
              <a:t>:</a:t>
            </a: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Polia sa javia </a:t>
            </a:r>
            <a:r>
              <a:rPr lang="sk-SK" dirty="0">
                <a:latin typeface="Calibri (Nadpisy)"/>
              </a:rPr>
              <a:t>najlepšie v pásme/pásmach</a:t>
            </a:r>
            <a:r>
              <a:rPr lang="sk-SK" dirty="0" smtClean="0">
                <a:latin typeface="Calibri (Nadpisy)"/>
              </a:rPr>
              <a:t>:</a:t>
            </a:r>
          </a:p>
          <a:p>
            <a:pPr algn="just">
              <a:spcAft>
                <a:spcPts val="1200"/>
              </a:spcAft>
            </a:pPr>
            <a:endParaRPr lang="sk-SK" dirty="0" smtClean="0">
              <a:latin typeface="Calibri (Nadpisy)"/>
            </a:endParaRP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Modré pásmo sa javí ostré alebo neostré? Prečo?: </a:t>
            </a: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endParaRPr lang="sk-SK" dirty="0" smtClean="0">
              <a:latin typeface="Calibri (Nadpisy)"/>
            </a:endParaRPr>
          </a:p>
        </p:txBody>
      </p:sp>
    </p:spTree>
    <p:extLst>
      <p:ext uri="{BB962C8B-B14F-4D97-AF65-F5344CB8AC3E}">
        <p14:creationId xmlns:p14="http://schemas.microsoft.com/office/powerpoint/2010/main" val="25403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311792" y="742950"/>
            <a:ext cx="8070208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284601" y="133767"/>
            <a:ext cx="7944999" cy="461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sk-SK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Úloha 3</a:t>
            </a:r>
            <a:endParaRPr lang="en-US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Rovná spojnica 63"/>
          <p:cNvCxnSpPr/>
          <p:nvPr/>
        </p:nvCxnSpPr>
        <p:spPr>
          <a:xfrm>
            <a:off x="335280" y="609390"/>
            <a:ext cx="7812000" cy="0"/>
          </a:xfrm>
          <a:prstGeom prst="line">
            <a:avLst/>
          </a:prstGeom>
          <a:ln w="38100">
            <a:solidFill>
              <a:srgbClr val="06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ĺžnik 6"/>
          <p:cNvSpPr/>
          <p:nvPr/>
        </p:nvSpPr>
        <p:spPr>
          <a:xfrm>
            <a:off x="457200" y="757357"/>
            <a:ext cx="7924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>
                <a:latin typeface="Calibri (Nadpisy)"/>
              </a:rPr>
              <a:t>Zobraz v softvéri SNAP vedľa seba spektrálne pásma družice Sentinel-2: 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B1, B11, B8A – urob bližší zoom a vlož dolu </a:t>
            </a:r>
            <a:r>
              <a:rPr lang="sk-SK" dirty="0" err="1" smtClean="0">
                <a:latin typeface="Calibri (Nadpisy)"/>
              </a:rPr>
              <a:t>printscreen</a:t>
            </a:r>
            <a:endParaRPr lang="sk-SK" dirty="0" smtClean="0">
              <a:latin typeface="Calibri (Nadpisy)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sk-SK" sz="600" dirty="0" smtClean="0">
              <a:latin typeface="Calibri (Nadpisy)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Uveď ich priestorové rozlíšenie: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sk-SK" dirty="0" smtClean="0">
                <a:latin typeface="Calibri (Nadpisy)"/>
              </a:rPr>
              <a:t>B1:  ____ , B11: _____, B8A: ______</a:t>
            </a:r>
          </a:p>
        </p:txBody>
      </p:sp>
      <p:sp>
        <p:nvSpPr>
          <p:cNvPr id="2" name="Obdĺžnik 1"/>
          <p:cNvSpPr/>
          <p:nvPr/>
        </p:nvSpPr>
        <p:spPr>
          <a:xfrm>
            <a:off x="335280" y="2647950"/>
            <a:ext cx="8199120" cy="22860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5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3"/>
          <p:cNvSpPr txBox="1">
            <a:spLocks/>
          </p:cNvSpPr>
          <p:nvPr/>
        </p:nvSpPr>
        <p:spPr>
          <a:xfrm>
            <a:off x="284601" y="2019927"/>
            <a:ext cx="7944999" cy="4616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sk-SK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Úloha 4</a:t>
            </a:r>
            <a:endParaRPr lang="en-US" sz="24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Rovná spojnica 63"/>
          <p:cNvCxnSpPr/>
          <p:nvPr/>
        </p:nvCxnSpPr>
        <p:spPr>
          <a:xfrm>
            <a:off x="335280" y="2495550"/>
            <a:ext cx="7812000" cy="0"/>
          </a:xfrm>
          <a:prstGeom prst="line">
            <a:avLst/>
          </a:prstGeom>
          <a:ln w="38100">
            <a:solidFill>
              <a:srgbClr val="06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0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3589</TotalTime>
  <Words>311</Words>
  <Application>Microsoft Office PowerPoint</Application>
  <PresentationFormat>Prezentácia na obrazovke (16:9)</PresentationFormat>
  <Paragraphs>66</Paragraphs>
  <Slides>14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(Nadpisy)</vt:lpstr>
      <vt:lpstr>Courier New</vt:lpstr>
      <vt:lpstr>Helvetica Neue Light</vt:lpstr>
      <vt:lpstr>Tahoma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S2 PowerPoint Presentation</dc:title>
  <dc:subject>ESA Space Solutions</dc:subject>
  <dc:creator>ESA Space Solutions</dc:creator>
  <cp:lastModifiedBy>Onačillová</cp:lastModifiedBy>
  <cp:revision>284</cp:revision>
  <dcterms:created xsi:type="dcterms:W3CDTF">2023-09-18T07:06:18Z</dcterms:created>
  <dcterms:modified xsi:type="dcterms:W3CDTF">2024-02-22T14:20:45Z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2023-09-18T00:00:00Z</vt:filetime>
  </property>
</Properties>
</file>