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3"/>
  </p:notesMasterIdLst>
  <p:sldIdLst>
    <p:sldId id="354" r:id="rId2"/>
    <p:sldId id="360" r:id="rId3"/>
    <p:sldId id="361" r:id="rId4"/>
    <p:sldId id="324" r:id="rId5"/>
    <p:sldId id="365" r:id="rId6"/>
    <p:sldId id="304" r:id="rId7"/>
    <p:sldId id="355" r:id="rId8"/>
    <p:sldId id="364" r:id="rId9"/>
    <p:sldId id="366" r:id="rId10"/>
    <p:sldId id="368" r:id="rId11"/>
    <p:sldId id="367"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E9F"/>
    <a:srgbClr val="E4252C"/>
    <a:srgbClr val="00202E"/>
    <a:srgbClr val="003046"/>
    <a:srgbClr val="005074"/>
    <a:srgbClr val="666158"/>
    <a:srgbClr val="000E14"/>
    <a:srgbClr val="069EDE"/>
    <a:srgbClr val="FF7D3F"/>
    <a:srgbClr val="70C3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redný štýl 2 - zvýrazneni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redný štýl 2 - zvýrazneni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Stredný štýl 3 - zvýraznenie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35" autoAdjust="0"/>
    <p:restoredTop sz="93788" autoAdjust="0"/>
  </p:normalViewPr>
  <p:slideViewPr>
    <p:cSldViewPr snapToGrid="0">
      <p:cViewPr>
        <p:scale>
          <a:sx n="66" d="100"/>
          <a:sy n="66" d="100"/>
        </p:scale>
        <p:origin x="2412" y="11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Zástupný objekt pre dá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5C9C87-DE72-44B6-A63E-A85AC2F4C966}" type="datetimeFigureOut">
              <a:rPr lang="sk-SK" smtClean="0"/>
              <a:t>7. 7. 2023</a:t>
            </a:fld>
            <a:endParaRPr lang="sk-SK"/>
          </a:p>
        </p:txBody>
      </p:sp>
      <p:sp>
        <p:nvSpPr>
          <p:cNvPr id="4" name="Zástupný objekt pre obrázok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objekt pre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6" name="Zástupný objekt pre pät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Zástupný objekt pre číslo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493234-0FB4-411A-A305-7E0424746520}" type="slidenum">
              <a:rPr lang="sk-SK" smtClean="0"/>
              <a:t>‹#›</a:t>
            </a:fld>
            <a:endParaRPr lang="sk-SK"/>
          </a:p>
        </p:txBody>
      </p:sp>
    </p:spTree>
    <p:extLst>
      <p:ext uri="{BB962C8B-B14F-4D97-AF65-F5344CB8AC3E}">
        <p14:creationId xmlns:p14="http://schemas.microsoft.com/office/powerpoint/2010/main" val="395166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k-SK" dirty="0"/>
          </a:p>
        </p:txBody>
      </p:sp>
      <p:sp>
        <p:nvSpPr>
          <p:cNvPr id="4" name="Zástupný objekt pre číslo snímky 3"/>
          <p:cNvSpPr>
            <a:spLocks noGrp="1"/>
          </p:cNvSpPr>
          <p:nvPr>
            <p:ph type="sldNum" sz="quarter" idx="10"/>
          </p:nvPr>
        </p:nvSpPr>
        <p:spPr/>
        <p:txBody>
          <a:bodyPr/>
          <a:lstStyle/>
          <a:p>
            <a:fld id="{8D493234-0FB4-411A-A305-7E0424746520}" type="slidenum">
              <a:rPr lang="sk-SK" smtClean="0"/>
              <a:t>1</a:t>
            </a:fld>
            <a:endParaRPr lang="sk-SK"/>
          </a:p>
        </p:txBody>
      </p:sp>
    </p:spTree>
    <p:extLst>
      <p:ext uri="{BB962C8B-B14F-4D97-AF65-F5344CB8AC3E}">
        <p14:creationId xmlns:p14="http://schemas.microsoft.com/office/powerpoint/2010/main" val="123192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en-US" dirty="0"/>
              <a:t>While</a:t>
            </a:r>
            <a:r>
              <a:rPr lang="en-US" baseline="0" dirty="0"/>
              <a:t> the photo cameras or multispectral cameras have been the most popular sensors for mini and small UAV systems, the </a:t>
            </a:r>
            <a:r>
              <a:rPr lang="en-US" baseline="0" dirty="0" err="1"/>
              <a:t>i</a:t>
            </a:r>
            <a:r>
              <a:rPr lang="sk-SK" dirty="0" err="1"/>
              <a:t>ntegrated</a:t>
            </a:r>
            <a:r>
              <a:rPr lang="sk-SK" baseline="0" dirty="0"/>
              <a:t> </a:t>
            </a:r>
            <a:r>
              <a:rPr lang="sk-SK" baseline="0" dirty="0" err="1"/>
              <a:t>use</a:t>
            </a:r>
            <a:r>
              <a:rPr lang="sk-SK" baseline="0" dirty="0"/>
              <a:t> of UA</a:t>
            </a:r>
            <a:r>
              <a:rPr lang="en-US" baseline="0" dirty="0"/>
              <a:t>V</a:t>
            </a:r>
            <a:r>
              <a:rPr lang="sk-SK" baseline="0" dirty="0"/>
              <a:t> </a:t>
            </a:r>
            <a:r>
              <a:rPr lang="sk-SK" baseline="0" dirty="0" err="1"/>
              <a:t>hyperspectral</a:t>
            </a:r>
            <a:r>
              <a:rPr lang="sk-SK" baseline="0" dirty="0"/>
              <a:t> </a:t>
            </a:r>
            <a:r>
              <a:rPr lang="sk-SK" baseline="0" dirty="0" err="1"/>
              <a:t>imaging</a:t>
            </a:r>
            <a:r>
              <a:rPr lang="sk-SK" baseline="0" dirty="0"/>
              <a:t> and/or laser </a:t>
            </a:r>
            <a:r>
              <a:rPr lang="sk-SK" baseline="0" dirty="0" err="1"/>
              <a:t>scanning</a:t>
            </a:r>
            <a:r>
              <a:rPr lang="sk-SK" baseline="0" dirty="0"/>
              <a:t> </a:t>
            </a:r>
            <a:r>
              <a:rPr lang="sk-SK" baseline="0" dirty="0" err="1"/>
              <a:t>is</a:t>
            </a:r>
            <a:r>
              <a:rPr lang="sk-SK" baseline="0" dirty="0"/>
              <a:t> a </a:t>
            </a:r>
            <a:r>
              <a:rPr lang="sk-SK" baseline="0" dirty="0" err="1"/>
              <a:t>recent</a:t>
            </a:r>
            <a:r>
              <a:rPr lang="sk-SK" baseline="0" dirty="0"/>
              <a:t> </a:t>
            </a:r>
            <a:r>
              <a:rPr lang="sk-SK" baseline="0" dirty="0" err="1"/>
              <a:t>issue</a:t>
            </a:r>
            <a:r>
              <a:rPr lang="en-US" baseline="0" dirty="0"/>
              <a:t>, because of r</a:t>
            </a:r>
            <a:r>
              <a:rPr lang="en-GB" sz="1200" kern="1200" dirty="0">
                <a:solidFill>
                  <a:schemeClr val="tx1"/>
                </a:solidFill>
                <a:effectLst/>
                <a:latin typeface="+mn-lt"/>
                <a:ea typeface="+mn-ea"/>
                <a:cs typeface="+mn-cs"/>
              </a:rPr>
              <a:t>educing the size and weight of </a:t>
            </a:r>
            <a:r>
              <a:rPr lang="sk-SK" sz="1200" kern="1200" dirty="0" err="1">
                <a:solidFill>
                  <a:schemeClr val="tx1"/>
                </a:solidFill>
                <a:effectLst/>
                <a:latin typeface="+mn-lt"/>
                <a:ea typeface="+mn-ea"/>
                <a:cs typeface="+mn-cs"/>
              </a:rPr>
              <a:t>hyperspectral</a:t>
            </a:r>
            <a:r>
              <a:rPr lang="sk-SK"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scanner allows for their integration on UAV platforms</a:t>
            </a:r>
            <a:r>
              <a:rPr lang="sk-SK"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Hyperspectral remote sensing, also known as imaging spectroscopy, is a relatively new technology for UAV platforms that has been used in detection of vegetation species and biomass (Aasen, H. et al., 2015) or precision agriculture (</a:t>
            </a:r>
            <a:r>
              <a:rPr lang="en-GB" sz="1200" kern="1200" dirty="0" err="1">
                <a:solidFill>
                  <a:schemeClr val="tx1"/>
                </a:solidFill>
                <a:effectLst/>
                <a:latin typeface="+mn-lt"/>
                <a:ea typeface="+mn-ea"/>
                <a:cs typeface="+mn-cs"/>
              </a:rPr>
              <a:t>Zarco</a:t>
            </a:r>
            <a:r>
              <a:rPr lang="en-GB" sz="1200" kern="1200" dirty="0">
                <a:solidFill>
                  <a:schemeClr val="tx1"/>
                </a:solidFill>
                <a:effectLst/>
                <a:latin typeface="+mn-lt"/>
                <a:ea typeface="+mn-ea"/>
                <a:cs typeface="+mn-cs"/>
              </a:rPr>
              <a:t>-Tejada et al., 2013; </a:t>
            </a:r>
            <a:r>
              <a:rPr lang="en-GB" sz="1200" kern="1200" dirty="0" err="1">
                <a:solidFill>
                  <a:schemeClr val="tx1"/>
                </a:solidFill>
                <a:effectLst/>
                <a:latin typeface="+mn-lt"/>
                <a:ea typeface="+mn-ea"/>
                <a:cs typeface="+mn-cs"/>
              </a:rPr>
              <a:t>Bareth</a:t>
            </a:r>
            <a:r>
              <a:rPr lang="en-GB" sz="1200" kern="1200" dirty="0">
                <a:solidFill>
                  <a:schemeClr val="tx1"/>
                </a:solidFill>
                <a:effectLst/>
                <a:latin typeface="+mn-lt"/>
                <a:ea typeface="+mn-ea"/>
                <a:cs typeface="+mn-cs"/>
              </a:rPr>
              <a:t> et al., 2015; </a:t>
            </a:r>
            <a:r>
              <a:rPr lang="en-GB" sz="1200" kern="1200" dirty="0" err="1">
                <a:solidFill>
                  <a:schemeClr val="tx1"/>
                </a:solidFill>
                <a:effectLst/>
                <a:latin typeface="+mn-lt"/>
                <a:ea typeface="+mn-ea"/>
                <a:cs typeface="+mn-cs"/>
              </a:rPr>
              <a:t>Sima</a:t>
            </a:r>
            <a:r>
              <a:rPr lang="en-GB" sz="1200" kern="1200" dirty="0">
                <a:solidFill>
                  <a:schemeClr val="tx1"/>
                </a:solidFill>
                <a:effectLst/>
                <a:latin typeface="+mn-lt"/>
                <a:ea typeface="+mn-ea"/>
                <a:cs typeface="+mn-cs"/>
              </a:rPr>
              <a:t> et al., 2016). </a:t>
            </a:r>
            <a:endParaRPr lang="sk-SK" sz="1200" kern="1200" dirty="0">
              <a:solidFill>
                <a:schemeClr val="tx1"/>
              </a:solidFill>
              <a:effectLst/>
              <a:latin typeface="+mn-lt"/>
              <a:ea typeface="+mn-ea"/>
              <a:cs typeface="+mn-cs"/>
            </a:endParaRPr>
          </a:p>
          <a:p>
            <a:endParaRPr lang="sk-SK"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Hyperspectral imaging sensors (spectrometers) capture reflected electromagnetic energy in hundreds of contiguous narrow spectral bands with high spectral resolution, typically in visible and near-infrared spectrum. Such sensors combined with unpiloted aerial systems (UAS) enable fast, flexible and non-destructive detection of subtle spectral features and dynamics of landscape changes. </a:t>
            </a:r>
            <a:endParaRPr lang="sk-SK" sz="1200" kern="1200" dirty="0">
              <a:solidFill>
                <a:schemeClr val="tx1"/>
              </a:solidFill>
              <a:effectLst/>
              <a:latin typeface="+mn-lt"/>
              <a:ea typeface="+mn-ea"/>
              <a:cs typeface="+mn-cs"/>
            </a:endParaRPr>
          </a:p>
          <a:p>
            <a:endParaRPr lang="sk-SK" sz="1200" kern="1200" dirty="0">
              <a:solidFill>
                <a:schemeClr val="tx1"/>
              </a:solidFill>
              <a:effectLst/>
              <a:latin typeface="+mn-lt"/>
              <a:ea typeface="+mn-ea"/>
              <a:cs typeface="+mn-cs"/>
            </a:endParaRPr>
          </a:p>
          <a:p>
            <a:r>
              <a:rPr lang="en-US" dirty="0"/>
              <a:t>The power and value of hyperspectral imaging </a:t>
            </a:r>
            <a:r>
              <a:rPr lang="sk-SK" dirty="0" err="1"/>
              <a:t>four</a:t>
            </a:r>
            <a:r>
              <a:rPr lang="sk-SK" dirty="0"/>
              <a:t> </a:t>
            </a:r>
            <a:r>
              <a:rPr lang="sk-SK" dirty="0" err="1"/>
              <a:t>our</a:t>
            </a:r>
            <a:r>
              <a:rPr lang="sk-SK" dirty="0"/>
              <a:t> team </a:t>
            </a:r>
            <a:r>
              <a:rPr lang="en-US" dirty="0"/>
              <a:t>is in its capability to - Identify, Quantify (Measure) and Map </a:t>
            </a:r>
            <a:r>
              <a:rPr lang="sk-SK" dirty="0" err="1"/>
              <a:t>landscape</a:t>
            </a:r>
            <a:r>
              <a:rPr lang="sk-SK" dirty="0"/>
              <a:t> </a:t>
            </a:r>
            <a:r>
              <a:rPr lang="en-US" dirty="0"/>
              <a:t>properties in each pixel of the target image. </a:t>
            </a:r>
            <a:endParaRPr lang="sk-SK" dirty="0"/>
          </a:p>
        </p:txBody>
      </p:sp>
      <p:sp>
        <p:nvSpPr>
          <p:cNvPr id="4" name="Zástupný objekt pre číslo snímky 3"/>
          <p:cNvSpPr>
            <a:spLocks noGrp="1"/>
          </p:cNvSpPr>
          <p:nvPr>
            <p:ph type="sldNum" sz="quarter" idx="10"/>
          </p:nvPr>
        </p:nvSpPr>
        <p:spPr/>
        <p:txBody>
          <a:bodyPr/>
          <a:lstStyle/>
          <a:p>
            <a:fld id="{8D493234-0FB4-411A-A305-7E0424746520}" type="slidenum">
              <a:rPr lang="sk-SK" smtClean="0"/>
              <a:t>2</a:t>
            </a:fld>
            <a:endParaRPr lang="sk-SK"/>
          </a:p>
        </p:txBody>
      </p:sp>
    </p:spTree>
    <p:extLst>
      <p:ext uri="{BB962C8B-B14F-4D97-AF65-F5344CB8AC3E}">
        <p14:creationId xmlns:p14="http://schemas.microsoft.com/office/powerpoint/2010/main" val="2788292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en-US" dirty="0"/>
              <a:t>“</a:t>
            </a:r>
            <a:r>
              <a:rPr lang="en-US" dirty="0" err="1"/>
              <a:t>Pushbroom</a:t>
            </a:r>
            <a:r>
              <a:rPr lang="en-US" dirty="0"/>
              <a:t>” spectrometers use a 2D detector array, and thus collect a vertical slice of the </a:t>
            </a:r>
            <a:r>
              <a:rPr lang="en-US" dirty="0" err="1"/>
              <a:t>datacube</a:t>
            </a:r>
            <a:r>
              <a:rPr lang="en-US" dirty="0"/>
              <a:t> at once so that only one spatial dimension needs to be scanned to fill out the cube.2 A filtered camera, constructed by placing a filter wheel or tunable spectral filter in front of a camera, collects a horizontal slice and thus needs to scan along the spectral dimension to complete the data set.</a:t>
            </a:r>
            <a:endParaRPr lang="sk-SK" dirty="0"/>
          </a:p>
          <a:p>
            <a:endParaRPr lang="sk-SK" dirty="0"/>
          </a:p>
          <a:p>
            <a:r>
              <a:rPr lang="en-US" dirty="0" err="1"/>
              <a:t>Pushbroom</a:t>
            </a:r>
            <a:r>
              <a:rPr lang="sk-SK" dirty="0"/>
              <a:t>:</a:t>
            </a:r>
            <a:r>
              <a:rPr lang="en-US" dirty="0"/>
              <a:t> Full spectral data simultaneously, with spatial line scanning over time. Imaging spectrograph + 2D array detector</a:t>
            </a:r>
            <a:endParaRPr lang="sk-SK" dirty="0"/>
          </a:p>
          <a:p>
            <a:endParaRPr lang="sk-SK" dirty="0"/>
          </a:p>
          <a:p>
            <a:r>
              <a:rPr lang="en-US" dirty="0"/>
              <a:t>The </a:t>
            </a:r>
            <a:r>
              <a:rPr lang="en-US" dirty="0" err="1"/>
              <a:t>pushbroom</a:t>
            </a:r>
            <a:r>
              <a:rPr lang="en-US" dirty="0"/>
              <a:t> approach, also known as line scanning, has been used by some earth observation satellite systems operating from space, such as the SPOT system</a:t>
            </a:r>
            <a:r>
              <a:rPr lang="sk-SK" dirty="0"/>
              <a:t>. </a:t>
            </a:r>
            <a:r>
              <a:rPr lang="en-US" dirty="0"/>
              <a:t>Different from the whiskbroom method that scans one point at a time, the </a:t>
            </a:r>
            <a:r>
              <a:rPr lang="en-US" dirty="0" err="1"/>
              <a:t>pushbroom</a:t>
            </a:r>
            <a:r>
              <a:rPr lang="en-US" dirty="0"/>
              <a:t> method can simultaneously</a:t>
            </a:r>
            <a:r>
              <a:rPr lang="sk-SK" dirty="0"/>
              <a:t>. </a:t>
            </a:r>
            <a:r>
              <a:rPr lang="en-US" dirty="0"/>
              <a:t>acquire a slit of spatial information, as well as spectral information corresponding to each spatial point in the slit for one scan, that is, a special y − λ image with one spatial dimension (y) and one spectral dimension (λ) can be taken at the same time with a matrix detector. As shown in Fig. 2(b), the </a:t>
            </a:r>
            <a:r>
              <a:rPr lang="en-US" dirty="0" err="1"/>
              <a:t>pushbroom</a:t>
            </a:r>
            <a:r>
              <a:rPr lang="en-US" dirty="0"/>
              <a:t> method collects a slit image from the object dispersed onto a 2-D detector, in which the spatial information is displayed along one axis and wavelength information along the other. Then the spectral image data cube can be obtained by scanning the slit in the direction of another spatial axis. A </a:t>
            </a:r>
            <a:r>
              <a:rPr lang="en-US" dirty="0" err="1"/>
              <a:t>pushbroom</a:t>
            </a:r>
            <a:r>
              <a:rPr lang="en-US" dirty="0"/>
              <a:t> scanner can get more light than the whiskbroom one, since it can stay at a particular area for a longer time providing a long exposure on the matrix detector and a relatively high spectral resolution as well. However, in most of the </a:t>
            </a:r>
            <a:r>
              <a:rPr lang="en-US" dirty="0" err="1"/>
              <a:t>pushbroom</a:t>
            </a:r>
            <a:r>
              <a:rPr lang="en-US" dirty="0"/>
              <a:t> imagers, either the camera or the object should move accordingly as one line of the image is acquired at each scan and the move should be synchronized with the frame acquisition rate of the array detector in order to ensure the measurement of a smooth image. Another approach to perform the </a:t>
            </a:r>
            <a:r>
              <a:rPr lang="en-US" dirty="0" err="1"/>
              <a:t>pushbroom</a:t>
            </a:r>
            <a:r>
              <a:rPr lang="en-US" dirty="0"/>
              <a:t> procedure is to put a movable slit aperture or a rolling shutter into the conjugate image plane to eliminate out-of-focus light. This method allows for higher illumination transmission while exhibiting only a slight increase in the confocal depth response, which has been widely used in multispectral line confocal imaging systems.</a:t>
            </a:r>
            <a:endParaRPr lang="sk-SK" dirty="0"/>
          </a:p>
        </p:txBody>
      </p:sp>
      <p:sp>
        <p:nvSpPr>
          <p:cNvPr id="4" name="Zástupný objekt pre číslo snímky 3"/>
          <p:cNvSpPr>
            <a:spLocks noGrp="1"/>
          </p:cNvSpPr>
          <p:nvPr>
            <p:ph type="sldNum" sz="quarter" idx="10"/>
          </p:nvPr>
        </p:nvSpPr>
        <p:spPr/>
        <p:txBody>
          <a:bodyPr/>
          <a:lstStyle/>
          <a:p>
            <a:fld id="{8D493234-0FB4-411A-A305-7E0424746520}" type="slidenum">
              <a:rPr lang="sk-SK" smtClean="0"/>
              <a:t>3</a:t>
            </a:fld>
            <a:endParaRPr lang="sk-SK"/>
          </a:p>
        </p:txBody>
      </p:sp>
    </p:spTree>
    <p:extLst>
      <p:ext uri="{BB962C8B-B14F-4D97-AF65-F5344CB8AC3E}">
        <p14:creationId xmlns:p14="http://schemas.microsoft.com/office/powerpoint/2010/main" val="2496164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342900" marR="0" lvl="1" indent="-342900" algn="just" defTabSz="914400" rtl="0" eaLnBrk="1" fontAlgn="auto" latinLnBrk="0" hangingPunct="1">
              <a:lnSpc>
                <a:spcPct val="100000"/>
              </a:lnSpc>
              <a:spcBef>
                <a:spcPts val="800"/>
              </a:spcBef>
              <a:spcAft>
                <a:spcPts val="0"/>
              </a:spcAft>
              <a:buClrTx/>
              <a:buSzTx/>
              <a:buFont typeface="Arial" charset="0"/>
              <a:buChar char="•"/>
              <a:tabLst/>
              <a:defRPr/>
            </a:pPr>
            <a:r>
              <a:rPr lang="en-GB" sz="2000" dirty="0">
                <a:latin typeface="Segoe UI Light" panose="020B0502040204020203" pitchFamily="34" charset="0"/>
                <a:cs typeface="Segoe UI Light" panose="020B0502040204020203" pitchFamily="34" charset="0"/>
              </a:rPr>
              <a:t>With a push-broom spectrometer</a:t>
            </a:r>
            <a:r>
              <a:rPr lang="sk-SK" sz="2000" dirty="0">
                <a:latin typeface="Segoe UI Light" panose="020B0502040204020203" pitchFamily="34" charset="0"/>
                <a:cs typeface="Segoe UI Light" panose="020B0502040204020203" pitchFamily="34" charset="0"/>
              </a:rPr>
              <a:t>, f</a:t>
            </a:r>
            <a:r>
              <a:rPr lang="en-US" sz="2000" dirty="0" err="1">
                <a:latin typeface="Segoe UI Light" panose="020B0502040204020203" pitchFamily="34" charset="0"/>
                <a:cs typeface="Segoe UI Light" panose="020B0502040204020203" pitchFamily="34" charset="0"/>
              </a:rPr>
              <a:t>ull</a:t>
            </a:r>
            <a:r>
              <a:rPr lang="en-US" sz="2000" dirty="0">
                <a:latin typeface="Segoe UI Light" panose="020B0502040204020203" pitchFamily="34" charset="0"/>
                <a:cs typeface="Segoe UI Light" panose="020B0502040204020203" pitchFamily="34" charset="0"/>
              </a:rPr>
              <a:t> spectral </a:t>
            </a:r>
            <a:r>
              <a:rPr lang="sk-SK" sz="2000" dirty="0">
                <a:latin typeface="Segoe UI Light" panose="020B0502040204020203" pitchFamily="34" charset="0"/>
                <a:cs typeface="Segoe UI Light" panose="020B0502040204020203" pitchFamily="34" charset="0"/>
              </a:rPr>
              <a:t>image </a:t>
            </a:r>
            <a:r>
              <a:rPr lang="sk-SK" sz="2000" dirty="0" err="1">
                <a:latin typeface="Segoe UI Light" panose="020B0502040204020203" pitchFamily="34" charset="0"/>
                <a:cs typeface="Segoe UI Light" panose="020B0502040204020203" pitchFamily="34" charset="0"/>
              </a:rPr>
              <a:t>data</a:t>
            </a:r>
            <a:r>
              <a:rPr lang="sk-SK" sz="2000" dirty="0">
                <a:latin typeface="Segoe UI Light" panose="020B0502040204020203" pitchFamily="34" charset="0"/>
                <a:cs typeface="Segoe UI Light" panose="020B0502040204020203" pitchFamily="34" charset="0"/>
              </a:rPr>
              <a:t> are </a:t>
            </a:r>
            <a:r>
              <a:rPr lang="sk-SK" sz="2000" dirty="0" err="1">
                <a:latin typeface="Segoe UI Light" panose="020B0502040204020203" pitchFamily="34" charset="0"/>
                <a:cs typeface="Segoe UI Light" panose="020B0502040204020203" pitchFamily="34" charset="0"/>
              </a:rPr>
              <a:t>recorded</a:t>
            </a:r>
            <a:r>
              <a:rPr lang="sk-SK" sz="2000" dirty="0">
                <a:latin typeface="Segoe UI Light" panose="020B0502040204020203" pitchFamily="34" charset="0"/>
                <a:cs typeface="Segoe UI Light" panose="020B0502040204020203" pitchFamily="34" charset="0"/>
              </a:rPr>
              <a:t> </a:t>
            </a:r>
            <a:r>
              <a:rPr lang="en-US" sz="2000" dirty="0">
                <a:latin typeface="Segoe UI Light" panose="020B0502040204020203" pitchFamily="34" charset="0"/>
                <a:cs typeface="Segoe UI Light" panose="020B0502040204020203" pitchFamily="34" charset="0"/>
              </a:rPr>
              <a:t>simultaneously</a:t>
            </a:r>
            <a:r>
              <a:rPr lang="sk-SK" sz="2000" dirty="0">
                <a:latin typeface="Segoe UI Light" panose="020B0502040204020203" pitchFamily="34" charset="0"/>
                <a:cs typeface="Segoe UI Light" panose="020B0502040204020203" pitchFamily="34" charset="0"/>
              </a:rPr>
              <a:t> per </a:t>
            </a:r>
            <a:r>
              <a:rPr lang="sk-SK" sz="2000" dirty="0" err="1">
                <a:latin typeface="Segoe UI Light" panose="020B0502040204020203" pitchFamily="34" charset="0"/>
                <a:cs typeface="Segoe UI Light" panose="020B0502040204020203" pitchFamily="34" charset="0"/>
              </a:rPr>
              <a:t>line</a:t>
            </a:r>
            <a:endParaRPr lang="sk-SK" sz="2000" dirty="0"/>
          </a:p>
          <a:p>
            <a:pPr marL="342900" lvl="1" indent="-342900" algn="just">
              <a:spcBef>
                <a:spcPts val="800"/>
              </a:spcBef>
              <a:buFont typeface="Arial" charset="0"/>
              <a:buChar char="•"/>
            </a:pPr>
            <a:r>
              <a:rPr lang="sk-SK" sz="2000" dirty="0" err="1"/>
              <a:t>However</a:t>
            </a:r>
            <a:r>
              <a:rPr lang="sk-SK" sz="2000" dirty="0"/>
              <a:t>, </a:t>
            </a:r>
            <a:r>
              <a:rPr lang="en-US" sz="2000" dirty="0"/>
              <a:t>each line of airborne </a:t>
            </a:r>
            <a:r>
              <a:rPr lang="en-US" sz="2000" dirty="0" err="1"/>
              <a:t>pushbroom</a:t>
            </a:r>
            <a:r>
              <a:rPr lang="en-US" sz="2000" dirty="0"/>
              <a:t> images is collected at different time instants. Perspective geometry varies with each </a:t>
            </a:r>
            <a:r>
              <a:rPr lang="en-US" sz="2000" dirty="0" err="1"/>
              <a:t>pushbroom</a:t>
            </a:r>
            <a:r>
              <a:rPr lang="en-US" sz="2000" dirty="0"/>
              <a:t> line</a:t>
            </a:r>
            <a:r>
              <a:rPr lang="sk-SK" sz="2000" dirty="0"/>
              <a:t>, </a:t>
            </a:r>
            <a:r>
              <a:rPr lang="en-US" sz="2000" dirty="0"/>
              <a:t>leading to different line displacement, and thus turning the rectification process more difficult</a:t>
            </a:r>
            <a:endParaRPr lang="sk-SK" sz="2000" dirty="0"/>
          </a:p>
        </p:txBody>
      </p:sp>
      <p:sp>
        <p:nvSpPr>
          <p:cNvPr id="4" name="Zástupný objekt pre číslo snímky 3"/>
          <p:cNvSpPr>
            <a:spLocks noGrp="1"/>
          </p:cNvSpPr>
          <p:nvPr>
            <p:ph type="sldNum" sz="quarter" idx="10"/>
          </p:nvPr>
        </p:nvSpPr>
        <p:spPr/>
        <p:txBody>
          <a:bodyPr/>
          <a:lstStyle/>
          <a:p>
            <a:fld id="{8D493234-0FB4-411A-A305-7E0424746520}" type="slidenum">
              <a:rPr lang="sk-SK" smtClean="0"/>
              <a:t>4</a:t>
            </a:fld>
            <a:endParaRPr lang="sk-SK"/>
          </a:p>
        </p:txBody>
      </p:sp>
    </p:spTree>
    <p:extLst>
      <p:ext uri="{BB962C8B-B14F-4D97-AF65-F5344CB8AC3E}">
        <p14:creationId xmlns:p14="http://schemas.microsoft.com/office/powerpoint/2010/main" val="283965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342900" lvl="1" indent="-342900" algn="just">
              <a:spcBef>
                <a:spcPts val="800"/>
              </a:spcBef>
              <a:buFont typeface="Arial" charset="0"/>
              <a:buChar char="•"/>
            </a:pPr>
            <a:r>
              <a:rPr lang="en-GB" sz="2000" dirty="0"/>
              <a:t>Rectification of the raw image data requires measuring the position and attitude the sensor which is enabled by IMU/GNSS unit on-board the UAV</a:t>
            </a:r>
            <a:endParaRPr lang="sk-SK" sz="2000" dirty="0"/>
          </a:p>
          <a:p>
            <a:pPr marL="342900" lvl="1" indent="-342900" algn="just">
              <a:spcBef>
                <a:spcPts val="800"/>
              </a:spcBef>
              <a:buFont typeface="Arial" charset="0"/>
              <a:buChar char="•"/>
            </a:pPr>
            <a:r>
              <a:rPr lang="sk-SK" sz="2000" dirty="0"/>
              <a:t>A</a:t>
            </a:r>
            <a:r>
              <a:rPr lang="en-GB" sz="2000" dirty="0" err="1"/>
              <a:t>ccurate</a:t>
            </a:r>
            <a:r>
              <a:rPr lang="en-GB" sz="2000" dirty="0"/>
              <a:t> alignment of overlapping data strips requires compensating for geometric distortions caused by boresight misalignment</a:t>
            </a:r>
            <a:r>
              <a:rPr lang="sk-SK" sz="2000" dirty="0"/>
              <a:t> - </a:t>
            </a:r>
            <a:r>
              <a:rPr lang="en-GB" sz="2000" dirty="0"/>
              <a:t>boresight calibration </a:t>
            </a:r>
            <a:endParaRPr lang="sk-SK" sz="2000" dirty="0"/>
          </a:p>
          <a:p>
            <a:endParaRPr lang="sk-SK" dirty="0"/>
          </a:p>
        </p:txBody>
      </p:sp>
      <p:sp>
        <p:nvSpPr>
          <p:cNvPr id="4" name="Zástupný objekt pre číslo snímky 3"/>
          <p:cNvSpPr>
            <a:spLocks noGrp="1"/>
          </p:cNvSpPr>
          <p:nvPr>
            <p:ph type="sldNum" sz="quarter" idx="10"/>
          </p:nvPr>
        </p:nvSpPr>
        <p:spPr/>
        <p:txBody>
          <a:bodyPr/>
          <a:lstStyle/>
          <a:p>
            <a:fld id="{8D493234-0FB4-411A-A305-7E0424746520}" type="slidenum">
              <a:rPr lang="sk-SK" smtClean="0"/>
              <a:t>5</a:t>
            </a:fld>
            <a:endParaRPr lang="sk-SK"/>
          </a:p>
        </p:txBody>
      </p:sp>
    </p:spTree>
    <p:extLst>
      <p:ext uri="{BB962C8B-B14F-4D97-AF65-F5344CB8AC3E}">
        <p14:creationId xmlns:p14="http://schemas.microsoft.com/office/powerpoint/2010/main" val="982183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10"/>
          </p:nvPr>
        </p:nvSpPr>
        <p:spPr/>
        <p:txBody>
          <a:bodyPr/>
          <a:lstStyle/>
          <a:p>
            <a:fld id="{8D493234-0FB4-411A-A305-7E0424746520}" type="slidenum">
              <a:rPr lang="sk-SK" smtClean="0"/>
              <a:t>7</a:t>
            </a:fld>
            <a:endParaRPr lang="sk-SK"/>
          </a:p>
        </p:txBody>
      </p:sp>
    </p:spTree>
    <p:extLst>
      <p:ext uri="{BB962C8B-B14F-4D97-AF65-F5344CB8AC3E}">
        <p14:creationId xmlns:p14="http://schemas.microsoft.com/office/powerpoint/2010/main" val="2924839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k-SK" dirty="0"/>
          </a:p>
        </p:txBody>
      </p:sp>
      <p:sp>
        <p:nvSpPr>
          <p:cNvPr id="4" name="Zástupný objekt pre číslo snímky 3"/>
          <p:cNvSpPr>
            <a:spLocks noGrp="1"/>
          </p:cNvSpPr>
          <p:nvPr>
            <p:ph type="sldNum" sz="quarter" idx="10"/>
          </p:nvPr>
        </p:nvSpPr>
        <p:spPr/>
        <p:txBody>
          <a:bodyPr/>
          <a:lstStyle/>
          <a:p>
            <a:fld id="{8D493234-0FB4-411A-A305-7E0424746520}" type="slidenum">
              <a:rPr lang="sk-SK" smtClean="0"/>
              <a:t>8</a:t>
            </a:fld>
            <a:endParaRPr lang="sk-SK"/>
          </a:p>
        </p:txBody>
      </p:sp>
    </p:spTree>
    <p:extLst>
      <p:ext uri="{BB962C8B-B14F-4D97-AF65-F5344CB8AC3E}">
        <p14:creationId xmlns:p14="http://schemas.microsoft.com/office/powerpoint/2010/main" val="4248731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k-SK" dirty="0"/>
          </a:p>
        </p:txBody>
      </p:sp>
      <p:sp>
        <p:nvSpPr>
          <p:cNvPr id="4" name="Zástupný objekt pre číslo snímky 3"/>
          <p:cNvSpPr>
            <a:spLocks noGrp="1"/>
          </p:cNvSpPr>
          <p:nvPr>
            <p:ph type="sldNum" sz="quarter" idx="10"/>
          </p:nvPr>
        </p:nvSpPr>
        <p:spPr/>
        <p:txBody>
          <a:bodyPr/>
          <a:lstStyle/>
          <a:p>
            <a:fld id="{8D493234-0FB4-411A-A305-7E0424746520}" type="slidenum">
              <a:rPr lang="sk-SK" smtClean="0"/>
              <a:t>9</a:t>
            </a:fld>
            <a:endParaRPr lang="sk-SK"/>
          </a:p>
        </p:txBody>
      </p:sp>
    </p:spTree>
    <p:extLst>
      <p:ext uri="{BB962C8B-B14F-4D97-AF65-F5344CB8AC3E}">
        <p14:creationId xmlns:p14="http://schemas.microsoft.com/office/powerpoint/2010/main" val="1022605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k-SK" dirty="0"/>
          </a:p>
        </p:txBody>
      </p:sp>
      <p:sp>
        <p:nvSpPr>
          <p:cNvPr id="4" name="Zástupný objekt pre číslo snímky 3"/>
          <p:cNvSpPr>
            <a:spLocks noGrp="1"/>
          </p:cNvSpPr>
          <p:nvPr>
            <p:ph type="sldNum" sz="quarter" idx="10"/>
          </p:nvPr>
        </p:nvSpPr>
        <p:spPr/>
        <p:txBody>
          <a:bodyPr/>
          <a:lstStyle/>
          <a:p>
            <a:fld id="{8D493234-0FB4-411A-A305-7E0424746520}" type="slidenum">
              <a:rPr lang="sk-SK" smtClean="0"/>
              <a:t>11</a:t>
            </a:fld>
            <a:endParaRPr lang="sk-SK"/>
          </a:p>
        </p:txBody>
      </p:sp>
    </p:spTree>
    <p:extLst>
      <p:ext uri="{BB962C8B-B14F-4D97-AF65-F5344CB8AC3E}">
        <p14:creationId xmlns:p14="http://schemas.microsoft.com/office/powerpoint/2010/main" val="2780413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sk-SK"/>
              <a:t>Kliknutím upravte štýl predlohy nadpisu</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podnadpisu</a:t>
            </a:r>
            <a:endParaRPr lang="en-US" dirty="0"/>
          </a:p>
        </p:txBody>
      </p:sp>
      <p:sp>
        <p:nvSpPr>
          <p:cNvPr id="4" name="Date Placeholder 3"/>
          <p:cNvSpPr>
            <a:spLocks noGrp="1"/>
          </p:cNvSpPr>
          <p:nvPr>
            <p:ph type="dt" sz="half" idx="10"/>
          </p:nvPr>
        </p:nvSpPr>
        <p:spPr/>
        <p:txBody>
          <a:bodyPr/>
          <a:lstStyle/>
          <a:p>
            <a:fld id="{421082D8-B61E-4F4E-A501-8AD4F5C187BF}" type="datetimeFigureOut">
              <a:rPr lang="sk-SK" smtClean="0"/>
              <a:t>7. 7. 2023</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83B70953-51BE-4C55-BD88-D1D2D3D9F127}" type="slidenum">
              <a:rPr lang="sk-SK" smtClean="0"/>
              <a:t>‹#›</a:t>
            </a:fld>
            <a:endParaRPr lang="sk-SK"/>
          </a:p>
        </p:txBody>
      </p:sp>
    </p:spTree>
    <p:extLst>
      <p:ext uri="{BB962C8B-B14F-4D97-AF65-F5344CB8AC3E}">
        <p14:creationId xmlns:p14="http://schemas.microsoft.com/office/powerpoint/2010/main" val="3397336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Vertical Text Placeholder 2"/>
          <p:cNvSpPr>
            <a:spLocks noGrp="1"/>
          </p:cNvSpPr>
          <p:nvPr>
            <p:ph type="body" orient="vert" idx="1"/>
          </p:nvPr>
        </p:nvSpPr>
        <p:spPr/>
        <p:txBody>
          <a:bodyPr vert="eaVert"/>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421082D8-B61E-4F4E-A501-8AD4F5C187BF}" type="datetimeFigureOut">
              <a:rPr lang="sk-SK" smtClean="0"/>
              <a:t>7. 7. 2023</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83B70953-51BE-4C55-BD88-D1D2D3D9F127}" type="slidenum">
              <a:rPr lang="sk-SK" smtClean="0"/>
              <a:t>‹#›</a:t>
            </a:fld>
            <a:endParaRPr lang="sk-SK"/>
          </a:p>
        </p:txBody>
      </p:sp>
    </p:spTree>
    <p:extLst>
      <p:ext uri="{BB962C8B-B14F-4D97-AF65-F5344CB8AC3E}">
        <p14:creationId xmlns:p14="http://schemas.microsoft.com/office/powerpoint/2010/main" val="3457117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sk-SK"/>
              <a:t>Kliknutím upravte štýl predlohy nadpisu</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421082D8-B61E-4F4E-A501-8AD4F5C187BF}" type="datetimeFigureOut">
              <a:rPr lang="sk-SK" smtClean="0"/>
              <a:t>7. 7. 2023</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83B70953-51BE-4C55-BD88-D1D2D3D9F127}" type="slidenum">
              <a:rPr lang="sk-SK" smtClean="0"/>
              <a:t>‹#›</a:t>
            </a:fld>
            <a:endParaRPr lang="sk-SK"/>
          </a:p>
        </p:txBody>
      </p:sp>
    </p:spTree>
    <p:extLst>
      <p:ext uri="{BB962C8B-B14F-4D97-AF65-F5344CB8AC3E}">
        <p14:creationId xmlns:p14="http://schemas.microsoft.com/office/powerpoint/2010/main" val="3079181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Content Placeholder 2"/>
          <p:cNvSpPr>
            <a:spLocks noGrp="1"/>
          </p:cNvSpPr>
          <p:nvPr>
            <p:ph idx="1"/>
          </p:nvPr>
        </p:nvSpPr>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421082D8-B61E-4F4E-A501-8AD4F5C187BF}" type="datetimeFigureOut">
              <a:rPr lang="sk-SK" smtClean="0"/>
              <a:t>7. 7. 2023</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83B70953-51BE-4C55-BD88-D1D2D3D9F127}" type="slidenum">
              <a:rPr lang="sk-SK" smtClean="0"/>
              <a:t>‹#›</a:t>
            </a:fld>
            <a:endParaRPr lang="sk-SK"/>
          </a:p>
        </p:txBody>
      </p:sp>
    </p:spTree>
    <p:extLst>
      <p:ext uri="{BB962C8B-B14F-4D97-AF65-F5344CB8AC3E}">
        <p14:creationId xmlns:p14="http://schemas.microsoft.com/office/powerpoint/2010/main" val="102410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sk-SK"/>
              <a:t>Kliknutím upravte štýl predlohy nadpisu</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a:t>Upraviť štýly predlohy textu</a:t>
            </a:r>
          </a:p>
        </p:txBody>
      </p:sp>
      <p:sp>
        <p:nvSpPr>
          <p:cNvPr id="4" name="Date Placeholder 3"/>
          <p:cNvSpPr>
            <a:spLocks noGrp="1"/>
          </p:cNvSpPr>
          <p:nvPr>
            <p:ph type="dt" sz="half" idx="10"/>
          </p:nvPr>
        </p:nvSpPr>
        <p:spPr/>
        <p:txBody>
          <a:bodyPr/>
          <a:lstStyle/>
          <a:p>
            <a:fld id="{421082D8-B61E-4F4E-A501-8AD4F5C187BF}" type="datetimeFigureOut">
              <a:rPr lang="sk-SK" smtClean="0"/>
              <a:t>7. 7. 2023</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83B70953-51BE-4C55-BD88-D1D2D3D9F127}" type="slidenum">
              <a:rPr lang="sk-SK" smtClean="0"/>
              <a:t>‹#›</a:t>
            </a:fld>
            <a:endParaRPr lang="sk-SK"/>
          </a:p>
        </p:txBody>
      </p:sp>
    </p:spTree>
    <p:extLst>
      <p:ext uri="{BB962C8B-B14F-4D97-AF65-F5344CB8AC3E}">
        <p14:creationId xmlns:p14="http://schemas.microsoft.com/office/powerpoint/2010/main" val="3642349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5" name="Date Placeholder 4"/>
          <p:cNvSpPr>
            <a:spLocks noGrp="1"/>
          </p:cNvSpPr>
          <p:nvPr>
            <p:ph type="dt" sz="half" idx="10"/>
          </p:nvPr>
        </p:nvSpPr>
        <p:spPr/>
        <p:txBody>
          <a:bodyPr/>
          <a:lstStyle/>
          <a:p>
            <a:fld id="{421082D8-B61E-4F4E-A501-8AD4F5C187BF}" type="datetimeFigureOut">
              <a:rPr lang="sk-SK" smtClean="0"/>
              <a:t>7. 7. 2023</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83B70953-51BE-4C55-BD88-D1D2D3D9F127}" type="slidenum">
              <a:rPr lang="sk-SK" smtClean="0"/>
              <a:t>‹#›</a:t>
            </a:fld>
            <a:endParaRPr lang="sk-SK"/>
          </a:p>
        </p:txBody>
      </p:sp>
    </p:spTree>
    <p:extLst>
      <p:ext uri="{BB962C8B-B14F-4D97-AF65-F5344CB8AC3E}">
        <p14:creationId xmlns:p14="http://schemas.microsoft.com/office/powerpoint/2010/main" val="1746205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sk-SK"/>
              <a:t>Kliknutím upravte štýl predlohy nadpisu</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Upraviť štýly predlohy textu</a:t>
            </a:r>
          </a:p>
        </p:txBody>
      </p:sp>
      <p:sp>
        <p:nvSpPr>
          <p:cNvPr id="4" name="Content Placeholder 3"/>
          <p:cNvSpPr>
            <a:spLocks noGrp="1"/>
          </p:cNvSpPr>
          <p:nvPr>
            <p:ph sz="half" idx="2"/>
          </p:nvPr>
        </p:nvSpPr>
        <p:spPr>
          <a:xfrm>
            <a:off x="839788" y="2505075"/>
            <a:ext cx="5157787" cy="3684588"/>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Upraviť štýly predlohy textu</a:t>
            </a:r>
          </a:p>
        </p:txBody>
      </p:sp>
      <p:sp>
        <p:nvSpPr>
          <p:cNvPr id="6" name="Content Placeholder 5"/>
          <p:cNvSpPr>
            <a:spLocks noGrp="1"/>
          </p:cNvSpPr>
          <p:nvPr>
            <p:ph sz="quarter" idx="4"/>
          </p:nvPr>
        </p:nvSpPr>
        <p:spPr>
          <a:xfrm>
            <a:off x="6172200" y="2505075"/>
            <a:ext cx="5183188" cy="3684588"/>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7" name="Date Placeholder 6"/>
          <p:cNvSpPr>
            <a:spLocks noGrp="1"/>
          </p:cNvSpPr>
          <p:nvPr>
            <p:ph type="dt" sz="half" idx="10"/>
          </p:nvPr>
        </p:nvSpPr>
        <p:spPr/>
        <p:txBody>
          <a:bodyPr/>
          <a:lstStyle/>
          <a:p>
            <a:fld id="{421082D8-B61E-4F4E-A501-8AD4F5C187BF}" type="datetimeFigureOut">
              <a:rPr lang="sk-SK" smtClean="0"/>
              <a:t>7. 7. 2023</a:t>
            </a:fld>
            <a:endParaRPr lang="sk-SK"/>
          </a:p>
        </p:txBody>
      </p:sp>
      <p:sp>
        <p:nvSpPr>
          <p:cNvPr id="8" name="Footer Placeholder 7"/>
          <p:cNvSpPr>
            <a:spLocks noGrp="1"/>
          </p:cNvSpPr>
          <p:nvPr>
            <p:ph type="ftr" sz="quarter" idx="11"/>
          </p:nvPr>
        </p:nvSpPr>
        <p:spPr/>
        <p:txBody>
          <a:bodyPr/>
          <a:lstStyle/>
          <a:p>
            <a:endParaRPr lang="sk-SK"/>
          </a:p>
        </p:txBody>
      </p:sp>
      <p:sp>
        <p:nvSpPr>
          <p:cNvPr id="9" name="Slide Number Placeholder 8"/>
          <p:cNvSpPr>
            <a:spLocks noGrp="1"/>
          </p:cNvSpPr>
          <p:nvPr>
            <p:ph type="sldNum" sz="quarter" idx="12"/>
          </p:nvPr>
        </p:nvSpPr>
        <p:spPr/>
        <p:txBody>
          <a:bodyPr/>
          <a:lstStyle/>
          <a:p>
            <a:fld id="{83B70953-51BE-4C55-BD88-D1D2D3D9F127}" type="slidenum">
              <a:rPr lang="sk-SK" smtClean="0"/>
              <a:t>‹#›</a:t>
            </a:fld>
            <a:endParaRPr lang="sk-SK"/>
          </a:p>
        </p:txBody>
      </p:sp>
    </p:spTree>
    <p:extLst>
      <p:ext uri="{BB962C8B-B14F-4D97-AF65-F5344CB8AC3E}">
        <p14:creationId xmlns:p14="http://schemas.microsoft.com/office/powerpoint/2010/main" val="750318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Date Placeholder 2"/>
          <p:cNvSpPr>
            <a:spLocks noGrp="1"/>
          </p:cNvSpPr>
          <p:nvPr>
            <p:ph type="dt" sz="half" idx="10"/>
          </p:nvPr>
        </p:nvSpPr>
        <p:spPr/>
        <p:txBody>
          <a:bodyPr/>
          <a:lstStyle/>
          <a:p>
            <a:fld id="{421082D8-B61E-4F4E-A501-8AD4F5C187BF}" type="datetimeFigureOut">
              <a:rPr lang="sk-SK" smtClean="0"/>
              <a:t>7. 7. 2023</a:t>
            </a:fld>
            <a:endParaRPr lang="sk-SK"/>
          </a:p>
        </p:txBody>
      </p:sp>
      <p:sp>
        <p:nvSpPr>
          <p:cNvPr id="4" name="Footer Placeholder 3"/>
          <p:cNvSpPr>
            <a:spLocks noGrp="1"/>
          </p:cNvSpPr>
          <p:nvPr>
            <p:ph type="ftr" sz="quarter" idx="11"/>
          </p:nvPr>
        </p:nvSpPr>
        <p:spPr/>
        <p:txBody>
          <a:bodyPr/>
          <a:lstStyle/>
          <a:p>
            <a:endParaRPr lang="sk-SK"/>
          </a:p>
        </p:txBody>
      </p:sp>
      <p:sp>
        <p:nvSpPr>
          <p:cNvPr id="5" name="Slide Number Placeholder 4"/>
          <p:cNvSpPr>
            <a:spLocks noGrp="1"/>
          </p:cNvSpPr>
          <p:nvPr>
            <p:ph type="sldNum" sz="quarter" idx="12"/>
          </p:nvPr>
        </p:nvSpPr>
        <p:spPr/>
        <p:txBody>
          <a:bodyPr/>
          <a:lstStyle/>
          <a:p>
            <a:fld id="{83B70953-51BE-4C55-BD88-D1D2D3D9F127}" type="slidenum">
              <a:rPr lang="sk-SK" smtClean="0"/>
              <a:t>‹#›</a:t>
            </a:fld>
            <a:endParaRPr lang="sk-SK"/>
          </a:p>
        </p:txBody>
      </p:sp>
    </p:spTree>
    <p:extLst>
      <p:ext uri="{BB962C8B-B14F-4D97-AF65-F5344CB8AC3E}">
        <p14:creationId xmlns:p14="http://schemas.microsoft.com/office/powerpoint/2010/main" val="1073318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1082D8-B61E-4F4E-A501-8AD4F5C187BF}" type="datetimeFigureOut">
              <a:rPr lang="sk-SK" smtClean="0"/>
              <a:t>7. 7. 2023</a:t>
            </a:fld>
            <a:endParaRPr lang="sk-SK"/>
          </a:p>
        </p:txBody>
      </p:sp>
      <p:sp>
        <p:nvSpPr>
          <p:cNvPr id="3" name="Footer Placeholder 2"/>
          <p:cNvSpPr>
            <a:spLocks noGrp="1"/>
          </p:cNvSpPr>
          <p:nvPr>
            <p:ph type="ftr" sz="quarter" idx="11"/>
          </p:nvPr>
        </p:nvSpPr>
        <p:spPr/>
        <p:txBody>
          <a:bodyPr/>
          <a:lstStyle/>
          <a:p>
            <a:endParaRPr lang="sk-SK"/>
          </a:p>
        </p:txBody>
      </p:sp>
      <p:sp>
        <p:nvSpPr>
          <p:cNvPr id="4" name="Slide Number Placeholder 3"/>
          <p:cNvSpPr>
            <a:spLocks noGrp="1"/>
          </p:cNvSpPr>
          <p:nvPr>
            <p:ph type="sldNum" sz="quarter" idx="12"/>
          </p:nvPr>
        </p:nvSpPr>
        <p:spPr/>
        <p:txBody>
          <a:bodyPr/>
          <a:lstStyle/>
          <a:p>
            <a:fld id="{83B70953-51BE-4C55-BD88-D1D2D3D9F127}" type="slidenum">
              <a:rPr lang="sk-SK" smtClean="0"/>
              <a:t>‹#›</a:t>
            </a:fld>
            <a:endParaRPr lang="sk-SK"/>
          </a:p>
        </p:txBody>
      </p:sp>
    </p:spTree>
    <p:extLst>
      <p:ext uri="{BB962C8B-B14F-4D97-AF65-F5344CB8AC3E}">
        <p14:creationId xmlns:p14="http://schemas.microsoft.com/office/powerpoint/2010/main" val="1705130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Upraviť štýly predlohy textu</a:t>
            </a:r>
          </a:p>
        </p:txBody>
      </p:sp>
      <p:sp>
        <p:nvSpPr>
          <p:cNvPr id="5" name="Date Placeholder 4"/>
          <p:cNvSpPr>
            <a:spLocks noGrp="1"/>
          </p:cNvSpPr>
          <p:nvPr>
            <p:ph type="dt" sz="half" idx="10"/>
          </p:nvPr>
        </p:nvSpPr>
        <p:spPr/>
        <p:txBody>
          <a:bodyPr/>
          <a:lstStyle/>
          <a:p>
            <a:fld id="{421082D8-B61E-4F4E-A501-8AD4F5C187BF}" type="datetimeFigureOut">
              <a:rPr lang="sk-SK" smtClean="0"/>
              <a:t>7. 7. 2023</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83B70953-51BE-4C55-BD88-D1D2D3D9F127}" type="slidenum">
              <a:rPr lang="sk-SK" smtClean="0"/>
              <a:t>‹#›</a:t>
            </a:fld>
            <a:endParaRPr lang="sk-SK"/>
          </a:p>
        </p:txBody>
      </p:sp>
    </p:spTree>
    <p:extLst>
      <p:ext uri="{BB962C8B-B14F-4D97-AF65-F5344CB8AC3E}">
        <p14:creationId xmlns:p14="http://schemas.microsoft.com/office/powerpoint/2010/main" val="3009848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k-SK"/>
              <a:t>Kliknutím na ikonu pridáte obrázok</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Upraviť štýly predlohy textu</a:t>
            </a:r>
          </a:p>
        </p:txBody>
      </p:sp>
      <p:sp>
        <p:nvSpPr>
          <p:cNvPr id="5" name="Date Placeholder 4"/>
          <p:cNvSpPr>
            <a:spLocks noGrp="1"/>
          </p:cNvSpPr>
          <p:nvPr>
            <p:ph type="dt" sz="half" idx="10"/>
          </p:nvPr>
        </p:nvSpPr>
        <p:spPr/>
        <p:txBody>
          <a:bodyPr/>
          <a:lstStyle/>
          <a:p>
            <a:fld id="{421082D8-B61E-4F4E-A501-8AD4F5C187BF}" type="datetimeFigureOut">
              <a:rPr lang="sk-SK" smtClean="0"/>
              <a:t>7. 7. 2023</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83B70953-51BE-4C55-BD88-D1D2D3D9F127}" type="slidenum">
              <a:rPr lang="sk-SK" smtClean="0"/>
              <a:t>‹#›</a:t>
            </a:fld>
            <a:endParaRPr lang="sk-SK"/>
          </a:p>
        </p:txBody>
      </p:sp>
    </p:spTree>
    <p:extLst>
      <p:ext uri="{BB962C8B-B14F-4D97-AF65-F5344CB8AC3E}">
        <p14:creationId xmlns:p14="http://schemas.microsoft.com/office/powerpoint/2010/main" val="870836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Kliknutím upravte štýl predlohy nadpisu</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1082D8-B61E-4F4E-A501-8AD4F5C187BF}" type="datetimeFigureOut">
              <a:rPr lang="sk-SK" smtClean="0"/>
              <a:t>7. 7. 2023</a:t>
            </a:fld>
            <a:endParaRPr lang="sk-SK"/>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B70953-51BE-4C55-BD88-D1D2D3D9F127}" type="slidenum">
              <a:rPr lang="sk-SK" smtClean="0"/>
              <a:t>‹#›</a:t>
            </a:fld>
            <a:endParaRPr lang="sk-SK"/>
          </a:p>
        </p:txBody>
      </p:sp>
    </p:spTree>
    <p:extLst>
      <p:ext uri="{BB962C8B-B14F-4D97-AF65-F5344CB8AC3E}">
        <p14:creationId xmlns:p14="http://schemas.microsoft.com/office/powerpoint/2010/main" val="1320487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7.png"/><Relationship Id="rId5" Type="http://schemas.microsoft.com/office/2007/relationships/hdphoto" Target="../media/hdphoto1.wdp"/><Relationship Id="rId10" Type="http://schemas.openxmlformats.org/officeDocument/2006/relationships/image" Target="../media/image6.jpeg"/><Relationship Id="rId4" Type="http://schemas.openxmlformats.org/officeDocument/2006/relationships/image" Target="../media/image2.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24.png"/><Relationship Id="rId5" Type="http://schemas.openxmlformats.org/officeDocument/2006/relationships/image" Target="../media/image5.png"/><Relationship Id="rId10" Type="http://schemas.microsoft.com/office/2007/relationships/hdphoto" Target="../media/hdphoto2.wdp"/><Relationship Id="rId4" Type="http://schemas.openxmlformats.org/officeDocument/2006/relationships/image" Target="../media/image4.png"/><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5.wdp"/><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2.png"/><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png"/><Relationship Id="rId7" Type="http://schemas.openxmlformats.org/officeDocument/2006/relationships/image" Target="../media/image24.png"/><Relationship Id="rId12"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6.jpeg"/><Relationship Id="rId5" Type="http://schemas.openxmlformats.org/officeDocument/2006/relationships/image" Target="../media/image3.png"/><Relationship Id="rId10" Type="http://schemas.openxmlformats.org/officeDocument/2006/relationships/image" Target="../media/image5.png"/><Relationship Id="rId4" Type="http://schemas.microsoft.com/office/2007/relationships/hdphoto" Target="../media/hdphoto1.wdp"/><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10" Type="http://schemas.microsoft.com/office/2007/relationships/hdphoto" Target="../media/hdphoto2.wdp"/><Relationship Id="rId4" Type="http://schemas.openxmlformats.org/officeDocument/2006/relationships/image" Target="../media/image4.png"/><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tional Institute of Geophysics and Volcanology (INGV) - EuroGOOS"/>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23281" r="24713"/>
          <a:stretch/>
        </p:blipFill>
        <p:spPr bwMode="auto">
          <a:xfrm>
            <a:off x="73219" y="732317"/>
            <a:ext cx="729739" cy="576507"/>
          </a:xfrm>
          <a:prstGeom prst="rect">
            <a:avLst/>
          </a:prstGeom>
          <a:noFill/>
          <a:extLst>
            <a:ext uri="{909E8E84-426E-40DD-AFC4-6F175D3DCCD1}">
              <a14:hiddenFill xmlns:a14="http://schemas.microsoft.com/office/drawing/2010/main">
                <a:solidFill>
                  <a:srgbClr val="FFFFFF"/>
                </a:solidFill>
              </a14:hiddenFill>
            </a:ext>
          </a:extLst>
        </p:spPr>
      </p:pic>
      <p:sp>
        <p:nvSpPr>
          <p:cNvPr id="31" name="Obdĺžnik 30">
            <a:extLst>
              <a:ext uri="{FF2B5EF4-FFF2-40B4-BE49-F238E27FC236}">
                <a16:creationId xmlns:a16="http://schemas.microsoft.com/office/drawing/2014/main" id="{9725B087-ED2E-484B-A3CC-160A01E709AC}"/>
              </a:ext>
            </a:extLst>
          </p:cNvPr>
          <p:cNvSpPr/>
          <p:nvPr/>
        </p:nvSpPr>
        <p:spPr>
          <a:xfrm>
            <a:off x="19048" y="6043835"/>
            <a:ext cx="12201525" cy="769521"/>
          </a:xfrm>
          <a:prstGeom prst="rect">
            <a:avLst/>
          </a:prstGeom>
          <a:solidFill>
            <a:srgbClr val="00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5" name="Obrázok 4">
            <a:extLst>
              <a:ext uri="{FF2B5EF4-FFF2-40B4-BE49-F238E27FC236}">
                <a16:creationId xmlns:a16="http://schemas.microsoft.com/office/drawing/2014/main" id="{378A2D6C-E501-49CE-8DE1-6F8C5709795F}"/>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14000"/>
                    </a14:imgEffect>
                  </a14:imgLayer>
                </a14:imgProps>
              </a:ext>
              <a:ext uri="{28A0092B-C50C-407E-A947-70E740481C1C}">
                <a14:useLocalDpi xmlns:a14="http://schemas.microsoft.com/office/drawing/2010/main" val="0"/>
              </a:ext>
            </a:extLst>
          </a:blip>
          <a:srcRect l="-1" t="22371" r="-312" b="2862"/>
          <a:stretch/>
        </p:blipFill>
        <p:spPr>
          <a:xfrm>
            <a:off x="19049" y="1466850"/>
            <a:ext cx="12230099" cy="4707492"/>
          </a:xfrm>
          <a:prstGeom prst="rect">
            <a:avLst/>
          </a:prstGeom>
        </p:spPr>
      </p:pic>
      <p:grpSp>
        <p:nvGrpSpPr>
          <p:cNvPr id="22" name="Skupina 21">
            <a:extLst>
              <a:ext uri="{FF2B5EF4-FFF2-40B4-BE49-F238E27FC236}">
                <a16:creationId xmlns:a16="http://schemas.microsoft.com/office/drawing/2014/main" id="{D82D859C-F40F-4006-911D-C852C40DD4FC}"/>
              </a:ext>
            </a:extLst>
          </p:cNvPr>
          <p:cNvGrpSpPr/>
          <p:nvPr/>
        </p:nvGrpSpPr>
        <p:grpSpPr>
          <a:xfrm>
            <a:off x="1" y="2353346"/>
            <a:ext cx="8729662" cy="2775876"/>
            <a:chOff x="-83977" y="2985853"/>
            <a:chExt cx="8232182" cy="2955694"/>
          </a:xfrm>
        </p:grpSpPr>
        <p:grpSp>
          <p:nvGrpSpPr>
            <p:cNvPr id="21" name="Skupina 20">
              <a:extLst>
                <a:ext uri="{FF2B5EF4-FFF2-40B4-BE49-F238E27FC236}">
                  <a16:creationId xmlns:a16="http://schemas.microsoft.com/office/drawing/2014/main" id="{BA7BC132-BFC5-4087-A56D-09D6FFBA64E3}"/>
                </a:ext>
              </a:extLst>
            </p:cNvPr>
            <p:cNvGrpSpPr/>
            <p:nvPr/>
          </p:nvGrpSpPr>
          <p:grpSpPr>
            <a:xfrm>
              <a:off x="-83977" y="2985853"/>
              <a:ext cx="7911796" cy="2955694"/>
              <a:chOff x="-83977" y="2985853"/>
              <a:chExt cx="7911796" cy="2955694"/>
            </a:xfrm>
          </p:grpSpPr>
          <p:sp>
            <p:nvSpPr>
              <p:cNvPr id="14" name="Obdĺžnik 13">
                <a:extLst>
                  <a:ext uri="{FF2B5EF4-FFF2-40B4-BE49-F238E27FC236}">
                    <a16:creationId xmlns:a16="http://schemas.microsoft.com/office/drawing/2014/main" id="{EC521153-F2DD-4DEE-A71A-14D52BAF16BF}"/>
                  </a:ext>
                </a:extLst>
              </p:cNvPr>
              <p:cNvSpPr/>
              <p:nvPr/>
            </p:nvSpPr>
            <p:spPr>
              <a:xfrm>
                <a:off x="-83977" y="2985853"/>
                <a:ext cx="7911796" cy="2955694"/>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BlokTextu 8">
                <a:extLst>
                  <a:ext uri="{FF2B5EF4-FFF2-40B4-BE49-F238E27FC236}">
                    <a16:creationId xmlns:a16="http://schemas.microsoft.com/office/drawing/2014/main" id="{BEF422E0-63F0-4399-85A6-CBA1A7FB00EC}"/>
                  </a:ext>
                </a:extLst>
              </p:cNvPr>
              <p:cNvSpPr txBox="1"/>
              <p:nvPr/>
            </p:nvSpPr>
            <p:spPr>
              <a:xfrm>
                <a:off x="62347" y="3090429"/>
                <a:ext cx="7655507" cy="2772000"/>
              </a:xfrm>
              <a:prstGeom prst="rect">
                <a:avLst/>
              </a:prstGeom>
              <a:solidFill>
                <a:srgbClr val="006E9F"/>
              </a:solidFill>
              <a:ln>
                <a:noFill/>
              </a:ln>
              <a:effectLst/>
            </p:spPr>
            <p:txBody>
              <a:bodyPr wrap="square" rtlCol="0">
                <a:spAutoFit/>
              </a:bodyPr>
              <a:lstStyle/>
              <a:p>
                <a:pPr algn="ctr">
                  <a:lnSpc>
                    <a:spcPct val="120000"/>
                  </a:lnSpc>
                </a:pPr>
                <a:endParaRPr lang="sk-SK" sz="3600" b="1" kern="1000" spc="-30" dirty="0">
                  <a:solidFill>
                    <a:schemeClr val="bg1"/>
                  </a:solidFill>
                  <a:latin typeface="+mj-lt"/>
                </a:endParaRPr>
              </a:p>
            </p:txBody>
          </p:sp>
        </p:grpSp>
        <p:sp>
          <p:nvSpPr>
            <p:cNvPr id="3" name="Obdĺžnik 2">
              <a:extLst>
                <a:ext uri="{FF2B5EF4-FFF2-40B4-BE49-F238E27FC236}">
                  <a16:creationId xmlns:a16="http://schemas.microsoft.com/office/drawing/2014/main" id="{F8BF107A-86E5-487D-81D3-1C3D80EB37D0}"/>
                </a:ext>
              </a:extLst>
            </p:cNvPr>
            <p:cNvSpPr/>
            <p:nvPr/>
          </p:nvSpPr>
          <p:spPr>
            <a:xfrm>
              <a:off x="176622" y="3102872"/>
              <a:ext cx="7971583" cy="1466520"/>
            </a:xfrm>
            <a:prstGeom prst="rect">
              <a:avLst/>
            </a:prstGeom>
          </p:spPr>
          <p:txBody>
            <a:bodyPr wrap="square">
              <a:spAutoFit/>
            </a:bodyPr>
            <a:lstStyle/>
            <a:p>
              <a:pPr>
                <a:spcAft>
                  <a:spcPts val="600"/>
                </a:spcAft>
              </a:pPr>
              <a:r>
                <a:rPr lang="sk-SK" sz="5000" kern="1000" dirty="0" smtClean="0">
                  <a:solidFill>
                    <a:schemeClr val="bg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A</a:t>
              </a:r>
              <a:r>
                <a:rPr lang="sk-SK" sz="1050" kern="1000" dirty="0">
                  <a:solidFill>
                    <a:schemeClr val="bg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
              </a:r>
              <a:br>
                <a:rPr lang="sk-SK" sz="1050" kern="1000" dirty="0">
                  <a:solidFill>
                    <a:schemeClr val="bg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br>
              <a:endParaRPr lang="sk-SK" sz="1050" kern="1000" dirty="0">
                <a:solidFill>
                  <a:schemeClr val="bg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a:p>
              <a:pPr>
                <a:spcAft>
                  <a:spcPts val="600"/>
                </a:spcAft>
              </a:pPr>
              <a:r>
                <a:rPr lang="sk-SK" kern="1000" dirty="0" smtClean="0">
                  <a:solidFill>
                    <a:schemeClr val="bg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A</a:t>
              </a:r>
              <a:endParaRPr lang="sk-SK" sz="2400" kern="1000" dirty="0">
                <a:solidFill>
                  <a:schemeClr val="bg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grpSp>
      <p:sp>
        <p:nvSpPr>
          <p:cNvPr id="15" name="Obdĺžnik 14">
            <a:extLst>
              <a:ext uri="{FF2B5EF4-FFF2-40B4-BE49-F238E27FC236}">
                <a16:creationId xmlns:a16="http://schemas.microsoft.com/office/drawing/2014/main" id="{A0A2A15B-4FE8-4C9E-9CB3-ABCDA347CC4A}"/>
              </a:ext>
            </a:extLst>
          </p:cNvPr>
          <p:cNvSpPr/>
          <p:nvPr/>
        </p:nvSpPr>
        <p:spPr>
          <a:xfrm>
            <a:off x="19049" y="113899"/>
            <a:ext cx="12172951" cy="1220847"/>
          </a:xfrm>
          <a:prstGeom prst="rect">
            <a:avLst/>
          </a:prstGeom>
          <a:noFill/>
        </p:spPr>
        <p:txBody>
          <a:bodyPr wrap="square">
            <a:spAutoFit/>
          </a:bodyPr>
          <a:lstStyle/>
          <a:p>
            <a:pPr algn="r" fontAlgn="auto">
              <a:lnSpc>
                <a:spcPts val="2300"/>
              </a:lnSpc>
              <a:spcBef>
                <a:spcPts val="0"/>
              </a:spcBef>
              <a:spcAft>
                <a:spcPts val="300"/>
              </a:spcAft>
              <a:defRPr/>
            </a:pPr>
            <a:r>
              <a:rPr lang="en-GB" sz="1400" cap="all" spc="400" dirty="0">
                <a:solidFill>
                  <a:srgbClr val="333333"/>
                </a:solidFill>
                <a:latin typeface="Segoe UI Light" panose="020B0502040204020203" pitchFamily="34" charset="0"/>
                <a:ea typeface="+mj-ea"/>
                <a:cs typeface="Segoe UI Light" panose="020B0502040204020203" pitchFamily="34" charset="0"/>
              </a:rPr>
              <a:t>INTERNATIONAL REMOTE SENSING SUMMER SCHOOL </a:t>
            </a:r>
            <a:endParaRPr lang="sk-SK" sz="1400" cap="all" spc="400" dirty="0" smtClean="0">
              <a:solidFill>
                <a:srgbClr val="333333"/>
              </a:solidFill>
              <a:latin typeface="Segoe UI Light" panose="020B0502040204020203" pitchFamily="34" charset="0"/>
              <a:ea typeface="+mj-ea"/>
              <a:cs typeface="Segoe UI Light" panose="020B0502040204020203" pitchFamily="34" charset="0"/>
            </a:endParaRPr>
          </a:p>
          <a:p>
            <a:pPr algn="r" fontAlgn="auto">
              <a:lnSpc>
                <a:spcPts val="1800"/>
              </a:lnSpc>
              <a:spcBef>
                <a:spcPts val="0"/>
              </a:spcBef>
              <a:spcAft>
                <a:spcPts val="300"/>
              </a:spcAft>
              <a:defRPr/>
            </a:pPr>
            <a:r>
              <a:rPr lang="en-GB" sz="1400" dirty="0">
                <a:solidFill>
                  <a:srgbClr val="333333"/>
                </a:solidFill>
                <a:latin typeface="Segoe UI Light" panose="020B0502040204020203" pitchFamily="34" charset="0"/>
                <a:ea typeface="+mj-ea"/>
                <a:cs typeface="Segoe UI Light" panose="020B0502040204020203" pitchFamily="34" charset="0"/>
              </a:rPr>
              <a:t>Experiencing Remote Sensing on Sardinia inland site: </a:t>
            </a:r>
            <a:r>
              <a:rPr lang="en-GB" sz="1400" dirty="0" smtClean="0">
                <a:solidFill>
                  <a:srgbClr val="333333"/>
                </a:solidFill>
                <a:latin typeface="Segoe UI Light" panose="020B0502040204020203" pitchFamily="34" charset="0"/>
                <a:ea typeface="+mj-ea"/>
                <a:cs typeface="Segoe UI Light" panose="020B0502040204020203" pitchFamily="34" charset="0"/>
              </a:rPr>
              <a:t>Advanced </a:t>
            </a:r>
            <a:r>
              <a:rPr lang="en-GB" sz="1400" dirty="0">
                <a:solidFill>
                  <a:srgbClr val="333333"/>
                </a:solidFill>
                <a:latin typeface="Segoe UI Light" panose="020B0502040204020203" pitchFamily="34" charset="0"/>
                <a:ea typeface="+mj-ea"/>
                <a:cs typeface="Segoe UI Light" panose="020B0502040204020203" pitchFamily="34" charset="0"/>
              </a:rPr>
              <a:t>summer school </a:t>
            </a:r>
            <a:r>
              <a:rPr lang="sk-SK" sz="1400" dirty="0" smtClean="0">
                <a:solidFill>
                  <a:srgbClr val="333333"/>
                </a:solidFill>
                <a:latin typeface="Segoe UI Light" panose="020B0502040204020203" pitchFamily="34" charset="0"/>
                <a:ea typeface="+mj-ea"/>
                <a:cs typeface="Segoe UI Light" panose="020B0502040204020203" pitchFamily="34" charset="0"/>
              </a:rPr>
              <a:t/>
            </a:r>
            <a:br>
              <a:rPr lang="sk-SK" sz="1400" dirty="0" smtClean="0">
                <a:solidFill>
                  <a:srgbClr val="333333"/>
                </a:solidFill>
                <a:latin typeface="Segoe UI Light" panose="020B0502040204020203" pitchFamily="34" charset="0"/>
                <a:ea typeface="+mj-ea"/>
                <a:cs typeface="Segoe UI Light" panose="020B0502040204020203" pitchFamily="34" charset="0"/>
              </a:rPr>
            </a:br>
            <a:r>
              <a:rPr lang="en-GB" sz="1400" dirty="0" smtClean="0">
                <a:solidFill>
                  <a:srgbClr val="333333"/>
                </a:solidFill>
                <a:latin typeface="Segoe UI Light" panose="020B0502040204020203" pitchFamily="34" charset="0"/>
                <a:ea typeface="+mj-ea"/>
                <a:cs typeface="Segoe UI Light" panose="020B0502040204020203" pitchFamily="34" charset="0"/>
              </a:rPr>
              <a:t>on </a:t>
            </a:r>
            <a:r>
              <a:rPr lang="en-GB" sz="1400" dirty="0">
                <a:solidFill>
                  <a:srgbClr val="333333"/>
                </a:solidFill>
                <a:latin typeface="Segoe UI Light" panose="020B0502040204020203" pitchFamily="34" charset="0"/>
                <a:ea typeface="+mj-ea"/>
                <a:cs typeface="Segoe UI Light" panose="020B0502040204020203" pitchFamily="34" charset="0"/>
              </a:rPr>
              <a:t>instruments and methodology </a:t>
            </a:r>
            <a:r>
              <a:rPr lang="en-GB" sz="1400" dirty="0" smtClean="0">
                <a:solidFill>
                  <a:srgbClr val="333333"/>
                </a:solidFill>
                <a:latin typeface="Segoe UI Light" panose="020B0502040204020203" pitchFamily="34" charset="0"/>
                <a:ea typeface="+mj-ea"/>
                <a:cs typeface="Segoe UI Light" panose="020B0502040204020203" pitchFamily="34" charset="0"/>
              </a:rPr>
              <a:t>for </a:t>
            </a:r>
            <a:r>
              <a:rPr lang="en-GB" sz="1400" dirty="0">
                <a:solidFill>
                  <a:srgbClr val="333333"/>
                </a:solidFill>
                <a:latin typeface="Segoe UI Light" panose="020B0502040204020203" pitchFamily="34" charset="0"/>
                <a:ea typeface="+mj-ea"/>
                <a:cs typeface="Segoe UI Light" panose="020B0502040204020203" pitchFamily="34" charset="0"/>
              </a:rPr>
              <a:t>a CAL/VAL site for Optical data </a:t>
            </a:r>
          </a:p>
          <a:p>
            <a:pPr algn="r" fontAlgn="auto">
              <a:lnSpc>
                <a:spcPts val="2300"/>
              </a:lnSpc>
              <a:spcBef>
                <a:spcPts val="0"/>
              </a:spcBef>
              <a:spcAft>
                <a:spcPts val="0"/>
              </a:spcAft>
              <a:defRPr/>
            </a:pPr>
            <a:r>
              <a:rPr lang="sk-SK" sz="1400" cap="all" dirty="0" smtClean="0">
                <a:solidFill>
                  <a:srgbClr val="333333"/>
                </a:solidFill>
                <a:latin typeface="Segoe UI Light" panose="020B0502040204020203" pitchFamily="34" charset="0"/>
                <a:ea typeface="+mj-ea"/>
                <a:cs typeface="Segoe UI Light" panose="020B0502040204020203" pitchFamily="34" charset="0"/>
              </a:rPr>
              <a:t>San </a:t>
            </a:r>
            <a:r>
              <a:rPr lang="sk-SK" sz="1400" cap="all" dirty="0" err="1" smtClean="0">
                <a:solidFill>
                  <a:srgbClr val="333333"/>
                </a:solidFill>
                <a:latin typeface="Segoe UI Light" panose="020B0502040204020203" pitchFamily="34" charset="0"/>
                <a:ea typeface="+mj-ea"/>
                <a:cs typeface="Segoe UI Light" panose="020B0502040204020203" pitchFamily="34" charset="0"/>
              </a:rPr>
              <a:t>Vero</a:t>
            </a:r>
            <a:r>
              <a:rPr lang="sk-SK" sz="1400" cap="all" dirty="0" smtClean="0">
                <a:solidFill>
                  <a:srgbClr val="333333"/>
                </a:solidFill>
                <a:latin typeface="Segoe UI Light" panose="020B0502040204020203" pitchFamily="34" charset="0"/>
                <a:ea typeface="+mj-ea"/>
                <a:cs typeface="Segoe UI Light" panose="020B0502040204020203" pitchFamily="34" charset="0"/>
              </a:rPr>
              <a:t> </a:t>
            </a:r>
            <a:r>
              <a:rPr lang="sk-SK" sz="1400" cap="all" dirty="0" err="1" smtClean="0">
                <a:solidFill>
                  <a:srgbClr val="333333"/>
                </a:solidFill>
                <a:latin typeface="Segoe UI Light" panose="020B0502040204020203" pitchFamily="34" charset="0"/>
                <a:ea typeface="+mj-ea"/>
                <a:cs typeface="Segoe UI Light" panose="020B0502040204020203" pitchFamily="34" charset="0"/>
              </a:rPr>
              <a:t>MiLIS</a:t>
            </a:r>
            <a:r>
              <a:rPr lang="sk-SK" sz="1400" cap="all" dirty="0" smtClean="0">
                <a:solidFill>
                  <a:srgbClr val="333333"/>
                </a:solidFill>
                <a:latin typeface="Segoe UI Light" panose="020B0502040204020203" pitchFamily="34" charset="0"/>
                <a:ea typeface="+mj-ea"/>
                <a:cs typeface="Segoe UI Light" panose="020B0502040204020203" pitchFamily="34" charset="0"/>
              </a:rPr>
              <a:t>  </a:t>
            </a:r>
            <a:r>
              <a:rPr lang="sk-SK" sz="1400" dirty="0">
                <a:solidFill>
                  <a:srgbClr val="333333"/>
                </a:solidFill>
                <a:latin typeface="Segoe UI Light" panose="020B0502040204020203" pitchFamily="34" charset="0"/>
                <a:cs typeface="Segoe UI Light" panose="020B0502040204020203" pitchFamily="34" charset="0"/>
              </a:rPr>
              <a:t>|</a:t>
            </a:r>
            <a:r>
              <a:rPr lang="sk-SK" sz="1400" dirty="0">
                <a:solidFill>
                  <a:srgbClr val="333333"/>
                </a:solidFill>
              </a:rPr>
              <a:t>  </a:t>
            </a:r>
            <a:r>
              <a:rPr lang="sk-SK" sz="1400" cap="all" dirty="0" err="1" smtClean="0">
                <a:solidFill>
                  <a:srgbClr val="333333"/>
                </a:solidFill>
                <a:latin typeface="Segoe UI Light" panose="020B0502040204020203" pitchFamily="34" charset="0"/>
                <a:ea typeface="+mj-ea"/>
                <a:cs typeface="Segoe UI Light" panose="020B0502040204020203" pitchFamily="34" charset="0"/>
              </a:rPr>
              <a:t>italy</a:t>
            </a:r>
            <a:r>
              <a:rPr lang="sk-SK" sz="1400" cap="all" dirty="0" smtClean="0">
                <a:solidFill>
                  <a:srgbClr val="333333"/>
                </a:solidFill>
                <a:latin typeface="Segoe UI Light" panose="020B0502040204020203" pitchFamily="34" charset="0"/>
                <a:ea typeface="+mj-ea"/>
                <a:cs typeface="Segoe UI Light" panose="020B0502040204020203" pitchFamily="34" charset="0"/>
              </a:rPr>
              <a:t>  </a:t>
            </a:r>
            <a:r>
              <a:rPr lang="sk-SK" sz="1400" dirty="0">
                <a:solidFill>
                  <a:srgbClr val="333333"/>
                </a:solidFill>
                <a:latin typeface="Segoe UI Light" panose="020B0502040204020203" pitchFamily="34" charset="0"/>
                <a:cs typeface="Segoe UI Light" panose="020B0502040204020203" pitchFamily="34" charset="0"/>
              </a:rPr>
              <a:t>|</a:t>
            </a:r>
            <a:r>
              <a:rPr lang="sk-SK" sz="1400" dirty="0">
                <a:solidFill>
                  <a:srgbClr val="333333"/>
                </a:solidFill>
              </a:rPr>
              <a:t>  </a:t>
            </a:r>
            <a:r>
              <a:rPr lang="sk-SK" sz="1400" cap="all" dirty="0" smtClean="0">
                <a:solidFill>
                  <a:srgbClr val="333333"/>
                </a:solidFill>
                <a:latin typeface="Segoe UI Light" panose="020B0502040204020203" pitchFamily="34" charset="0"/>
                <a:ea typeface="+mj-ea"/>
                <a:cs typeface="Segoe UI Light" panose="020B0502040204020203" pitchFamily="34" charset="0"/>
              </a:rPr>
              <a:t>17</a:t>
            </a:r>
            <a:r>
              <a:rPr lang="nl-NL" sz="1400" cap="all" dirty="0" smtClean="0">
                <a:solidFill>
                  <a:srgbClr val="333333"/>
                </a:solidFill>
                <a:latin typeface="Segoe UI Light" panose="020B0502040204020203" pitchFamily="34" charset="0"/>
                <a:ea typeface="+mj-ea"/>
                <a:cs typeface="Segoe UI Light" panose="020B0502040204020203" pitchFamily="34" charset="0"/>
              </a:rPr>
              <a:t>. </a:t>
            </a:r>
            <a:r>
              <a:rPr lang="nl-NL" sz="1400" cap="all" dirty="0">
                <a:solidFill>
                  <a:srgbClr val="333333"/>
                </a:solidFill>
                <a:latin typeface="Segoe UI Light" panose="020B0502040204020203" pitchFamily="34" charset="0"/>
                <a:ea typeface="+mj-ea"/>
                <a:cs typeface="Segoe UI Light" panose="020B0502040204020203" pitchFamily="34" charset="0"/>
              </a:rPr>
              <a:t>- </a:t>
            </a:r>
            <a:r>
              <a:rPr lang="sk-SK" sz="1400" cap="all" dirty="0" smtClean="0">
                <a:solidFill>
                  <a:srgbClr val="333333"/>
                </a:solidFill>
                <a:latin typeface="Segoe UI Light" panose="020B0502040204020203" pitchFamily="34" charset="0"/>
                <a:ea typeface="+mj-ea"/>
                <a:cs typeface="Segoe UI Light" panose="020B0502040204020203" pitchFamily="34" charset="0"/>
              </a:rPr>
              <a:t>21</a:t>
            </a:r>
            <a:r>
              <a:rPr lang="nl-NL" sz="1400" cap="all" dirty="0" smtClean="0">
                <a:solidFill>
                  <a:srgbClr val="333333"/>
                </a:solidFill>
                <a:latin typeface="Segoe UI Light" panose="020B0502040204020203" pitchFamily="34" charset="0"/>
                <a:ea typeface="+mj-ea"/>
                <a:cs typeface="Segoe UI Light" panose="020B0502040204020203" pitchFamily="34" charset="0"/>
              </a:rPr>
              <a:t>. </a:t>
            </a:r>
            <a:r>
              <a:rPr lang="sk-SK" sz="1400" cap="all" dirty="0" err="1" smtClean="0">
                <a:solidFill>
                  <a:srgbClr val="333333"/>
                </a:solidFill>
                <a:latin typeface="Segoe UI Light" panose="020B0502040204020203" pitchFamily="34" charset="0"/>
                <a:ea typeface="+mj-ea"/>
                <a:cs typeface="Segoe UI Light" panose="020B0502040204020203" pitchFamily="34" charset="0"/>
              </a:rPr>
              <a:t>july</a:t>
            </a:r>
            <a:r>
              <a:rPr lang="sk-SK" sz="1400" cap="all" dirty="0" smtClean="0">
                <a:solidFill>
                  <a:srgbClr val="333333"/>
                </a:solidFill>
                <a:latin typeface="Segoe UI Light" panose="020B0502040204020203" pitchFamily="34" charset="0"/>
                <a:ea typeface="+mj-ea"/>
                <a:cs typeface="Segoe UI Light" panose="020B0502040204020203" pitchFamily="34" charset="0"/>
              </a:rPr>
              <a:t> </a:t>
            </a:r>
            <a:r>
              <a:rPr lang="nl-NL" sz="1400" cap="all" dirty="0" smtClean="0">
                <a:solidFill>
                  <a:srgbClr val="333333"/>
                </a:solidFill>
                <a:latin typeface="Segoe UI Light" panose="020B0502040204020203" pitchFamily="34" charset="0"/>
                <a:ea typeface="+mj-ea"/>
                <a:cs typeface="Segoe UI Light" panose="020B0502040204020203" pitchFamily="34" charset="0"/>
              </a:rPr>
              <a:t>20</a:t>
            </a:r>
            <a:r>
              <a:rPr lang="sk-SK" sz="1400" cap="all" dirty="0" smtClean="0">
                <a:solidFill>
                  <a:srgbClr val="333333"/>
                </a:solidFill>
                <a:latin typeface="Segoe UI Light" panose="020B0502040204020203" pitchFamily="34" charset="0"/>
                <a:ea typeface="+mj-ea"/>
                <a:cs typeface="Segoe UI Light" panose="020B0502040204020203" pitchFamily="34" charset="0"/>
              </a:rPr>
              <a:t>23</a:t>
            </a:r>
            <a:endParaRPr lang="nl-NL" sz="1400" cap="all" dirty="0">
              <a:solidFill>
                <a:srgbClr val="333333"/>
              </a:solidFill>
              <a:latin typeface="Segoe UI Light" panose="020B0502040204020203" pitchFamily="34" charset="0"/>
              <a:ea typeface="+mj-ea"/>
              <a:cs typeface="Segoe UI Light" panose="020B0502040204020203" pitchFamily="34" charset="0"/>
            </a:endParaRPr>
          </a:p>
        </p:txBody>
      </p:sp>
      <p:sp>
        <p:nvSpPr>
          <p:cNvPr id="2" name="Obdĺžnik 1">
            <a:extLst>
              <a:ext uri="{FF2B5EF4-FFF2-40B4-BE49-F238E27FC236}">
                <a16:creationId xmlns:a16="http://schemas.microsoft.com/office/drawing/2014/main" id="{71D04EB8-D38F-4218-937A-2EE2CA2E9CBC}"/>
              </a:ext>
            </a:extLst>
          </p:cNvPr>
          <p:cNvSpPr/>
          <p:nvPr/>
        </p:nvSpPr>
        <p:spPr>
          <a:xfrm>
            <a:off x="260600" y="6200412"/>
            <a:ext cx="5206750" cy="584775"/>
          </a:xfrm>
          <a:prstGeom prst="rect">
            <a:avLst/>
          </a:prstGeom>
          <a:noFill/>
        </p:spPr>
        <p:txBody>
          <a:bodyPr wrap="square">
            <a:spAutoFit/>
          </a:bodyPr>
          <a:lstStyle/>
          <a:p>
            <a:pPr defTabSz="266700">
              <a:spcBef>
                <a:spcPts val="600"/>
              </a:spcBef>
              <a:spcAft>
                <a:spcPts val="1200"/>
              </a:spcAft>
            </a:pPr>
            <a:r>
              <a:rPr lang="sk-SK" sz="1600" dirty="0">
                <a:solidFill>
                  <a:schemeClr val="bg1"/>
                </a:solidFill>
                <a:latin typeface="Segoe UI Semilight" panose="020B0402040204020203" pitchFamily="34" charset="0"/>
                <a:cs typeface="Segoe UI Semilight" panose="020B0402040204020203" pitchFamily="34" charset="0"/>
              </a:rPr>
              <a:t>INSTITUTE OF GEOGRAPHY, FACULTY OF SCIENCE, PAVOL JOZEF ŠAFÁRIK UNIVERSITY IN KOŠICE, SLOVAKIA</a:t>
            </a:r>
          </a:p>
        </p:txBody>
      </p:sp>
      <p:cxnSp>
        <p:nvCxnSpPr>
          <p:cNvPr id="16" name="Rovná spojnica 15">
            <a:extLst>
              <a:ext uri="{FF2B5EF4-FFF2-40B4-BE49-F238E27FC236}">
                <a16:creationId xmlns:a16="http://schemas.microsoft.com/office/drawing/2014/main" id="{76A747F1-6AF7-4135-9E25-BFE4DB25CEF2}"/>
              </a:ext>
            </a:extLst>
          </p:cNvPr>
          <p:cNvCxnSpPr/>
          <p:nvPr/>
        </p:nvCxnSpPr>
        <p:spPr>
          <a:xfrm>
            <a:off x="19049" y="6132149"/>
            <a:ext cx="12172951" cy="0"/>
          </a:xfrm>
          <a:prstGeom prst="line">
            <a:avLst/>
          </a:prstGeom>
          <a:ln w="6032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31">
            <a:extLst>
              <a:ext uri="{FF2B5EF4-FFF2-40B4-BE49-F238E27FC236}">
                <a16:creationId xmlns:a16="http://schemas.microsoft.com/office/drawing/2014/main" id="{77E1E941-8D95-447A-9674-75FE0AC916D4}"/>
              </a:ext>
            </a:extLst>
          </p:cNvPr>
          <p:cNvPicPr>
            <a:picLocks noChangeAspect="1" noChangeArrowheads="1"/>
          </p:cNvPicPr>
          <p:nvPr/>
        </p:nvPicPr>
        <p:blipFill>
          <a:blip r:embed="rId6" cstate="print">
            <a:clrChange>
              <a:clrFrom>
                <a:srgbClr val="CCCCCC"/>
              </a:clrFrom>
              <a:clrTo>
                <a:srgbClr val="CCCCCC">
                  <a:alpha val="0"/>
                </a:srgbClr>
              </a:clrTo>
            </a:clrChang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0915403" y="5677924"/>
            <a:ext cx="1146713" cy="1097333"/>
          </a:xfrm>
          <a:prstGeom prst="rect">
            <a:avLst/>
          </a:prstGeom>
          <a:noFill/>
          <a:ln>
            <a:noFill/>
          </a:ln>
          <a:extLst/>
        </p:spPr>
      </p:pic>
      <p:cxnSp>
        <p:nvCxnSpPr>
          <p:cNvPr id="7" name="Rovná spojnica 6">
            <a:extLst>
              <a:ext uri="{FF2B5EF4-FFF2-40B4-BE49-F238E27FC236}">
                <a16:creationId xmlns:a16="http://schemas.microsoft.com/office/drawing/2014/main" id="{C9625CEA-B349-47F5-850B-186AA5D7D4DD}"/>
              </a:ext>
            </a:extLst>
          </p:cNvPr>
          <p:cNvCxnSpPr/>
          <p:nvPr/>
        </p:nvCxnSpPr>
        <p:spPr>
          <a:xfrm>
            <a:off x="19049" y="1434385"/>
            <a:ext cx="12172951" cy="0"/>
          </a:xfrm>
          <a:prstGeom prst="line">
            <a:avLst/>
          </a:prstGeom>
          <a:ln w="60325">
            <a:solidFill>
              <a:srgbClr val="333333"/>
            </a:solidFill>
          </a:ln>
        </p:spPr>
        <p:style>
          <a:lnRef idx="1">
            <a:schemeClr val="accent1"/>
          </a:lnRef>
          <a:fillRef idx="0">
            <a:schemeClr val="accent1"/>
          </a:fillRef>
          <a:effectRef idx="0">
            <a:schemeClr val="accent1"/>
          </a:effectRef>
          <a:fontRef idx="minor">
            <a:schemeClr val="tx1"/>
          </a:fontRef>
        </p:style>
      </p:cxnSp>
      <p:grpSp>
        <p:nvGrpSpPr>
          <p:cNvPr id="26" name="Skupina 25">
            <a:extLst>
              <a:ext uri="{FF2B5EF4-FFF2-40B4-BE49-F238E27FC236}">
                <a16:creationId xmlns:a16="http://schemas.microsoft.com/office/drawing/2014/main" id="{D075216E-5BD8-42F6-90F6-C707BD1A369B}"/>
              </a:ext>
            </a:extLst>
          </p:cNvPr>
          <p:cNvGrpSpPr/>
          <p:nvPr/>
        </p:nvGrpSpPr>
        <p:grpSpPr>
          <a:xfrm>
            <a:off x="2051105" y="5226026"/>
            <a:ext cx="6354333" cy="369332"/>
            <a:chOff x="2727797" y="4975912"/>
            <a:chExt cx="5184000" cy="369332"/>
          </a:xfrm>
        </p:grpSpPr>
        <p:sp>
          <p:nvSpPr>
            <p:cNvPr id="24" name="Obdĺžnik 23">
              <a:extLst>
                <a:ext uri="{FF2B5EF4-FFF2-40B4-BE49-F238E27FC236}">
                  <a16:creationId xmlns:a16="http://schemas.microsoft.com/office/drawing/2014/main" id="{B1779611-5781-4981-AFE8-D9231F53C81F}"/>
                </a:ext>
              </a:extLst>
            </p:cNvPr>
            <p:cNvSpPr/>
            <p:nvPr/>
          </p:nvSpPr>
          <p:spPr>
            <a:xfrm>
              <a:off x="2727797" y="5001140"/>
              <a:ext cx="5184000" cy="324000"/>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2" name="BlokTextu 11">
              <a:extLst>
                <a:ext uri="{FF2B5EF4-FFF2-40B4-BE49-F238E27FC236}">
                  <a16:creationId xmlns:a16="http://schemas.microsoft.com/office/drawing/2014/main" id="{A005237D-1BA7-4E4A-B435-9E917F3C8CC2}"/>
                </a:ext>
              </a:extLst>
            </p:cNvPr>
            <p:cNvSpPr txBox="1"/>
            <p:nvPr/>
          </p:nvSpPr>
          <p:spPr>
            <a:xfrm>
              <a:off x="2765993" y="4975912"/>
              <a:ext cx="5109522" cy="369332"/>
            </a:xfrm>
            <a:prstGeom prst="rect">
              <a:avLst/>
            </a:prstGeom>
            <a:noFill/>
          </p:spPr>
          <p:txBody>
            <a:bodyPr wrap="square" rtlCol="0">
              <a:spAutoFit/>
            </a:bodyPr>
            <a:lstStyle/>
            <a:p>
              <a:r>
                <a:rPr lang="sk-SK" dirty="0" smtClean="0">
                  <a:solidFill>
                    <a:srgbClr val="006E9F"/>
                  </a:solidFill>
                  <a:latin typeface="Segoe UI Light" panose="020B0502040204020203" pitchFamily="34" charset="0"/>
                  <a:cs typeface="Segoe UI Light" panose="020B0502040204020203" pitchFamily="34" charset="0"/>
                </a:rPr>
                <a:t>Michal</a:t>
              </a:r>
              <a:r>
                <a:rPr lang="sk-SK" cap="all" dirty="0" smtClean="0">
                  <a:solidFill>
                    <a:srgbClr val="006E9F"/>
                  </a:solidFill>
                  <a:latin typeface="Segoe UI Light" panose="020B0502040204020203" pitchFamily="34" charset="0"/>
                  <a:cs typeface="Segoe UI Light" panose="020B0502040204020203" pitchFamily="34" charset="0"/>
                </a:rPr>
                <a:t> </a:t>
              </a:r>
              <a:r>
                <a:rPr lang="sk-SK" cap="all" dirty="0" err="1">
                  <a:solidFill>
                    <a:srgbClr val="006E9F"/>
                  </a:solidFill>
                  <a:latin typeface="Segoe UI Light" panose="020B0502040204020203" pitchFamily="34" charset="0"/>
                  <a:cs typeface="Segoe UI Light" panose="020B0502040204020203" pitchFamily="34" charset="0"/>
                </a:rPr>
                <a:t>gallay</a:t>
              </a:r>
              <a:r>
                <a:rPr lang="sk-SK" cap="all" dirty="0">
                  <a:solidFill>
                    <a:srgbClr val="006E9F"/>
                  </a:solidFill>
                  <a:latin typeface="Segoe UI Light" panose="020B0502040204020203" pitchFamily="34" charset="0"/>
                  <a:cs typeface="Segoe UI Light" panose="020B0502040204020203" pitchFamily="34" charset="0"/>
                </a:rPr>
                <a:t>, </a:t>
              </a:r>
              <a:r>
                <a:rPr lang="sk-SK" dirty="0">
                  <a:solidFill>
                    <a:srgbClr val="006E9F"/>
                  </a:solidFill>
                  <a:latin typeface="Segoe UI Light" panose="020B0502040204020203" pitchFamily="34" charset="0"/>
                  <a:cs typeface="Segoe UI Light" panose="020B0502040204020203" pitchFamily="34" charset="0"/>
                </a:rPr>
                <a:t>Ján</a:t>
              </a:r>
              <a:r>
                <a:rPr lang="sk-SK" cap="all" dirty="0">
                  <a:solidFill>
                    <a:srgbClr val="006E9F"/>
                  </a:solidFill>
                  <a:latin typeface="Segoe UI Light" panose="020B0502040204020203" pitchFamily="34" charset="0"/>
                  <a:cs typeface="Segoe UI Light" panose="020B0502040204020203" pitchFamily="34" charset="0"/>
                </a:rPr>
                <a:t> </a:t>
              </a:r>
              <a:r>
                <a:rPr lang="sk-SK" cap="all" dirty="0" err="1" smtClean="0">
                  <a:solidFill>
                    <a:srgbClr val="006E9F"/>
                  </a:solidFill>
                  <a:latin typeface="Segoe UI Light" panose="020B0502040204020203" pitchFamily="34" charset="0"/>
                  <a:cs typeface="Segoe UI Light" panose="020B0502040204020203" pitchFamily="34" charset="0"/>
                </a:rPr>
                <a:t>kaňuk</a:t>
              </a:r>
              <a:r>
                <a:rPr lang="sk-SK" cap="all" dirty="0" smtClean="0">
                  <a:solidFill>
                    <a:srgbClr val="006E9F"/>
                  </a:solidFill>
                  <a:latin typeface="Segoe UI Light" panose="020B0502040204020203" pitchFamily="34" charset="0"/>
                  <a:cs typeface="Segoe UI Light" panose="020B0502040204020203" pitchFamily="34" charset="0"/>
                </a:rPr>
                <a:t>, J</a:t>
              </a:r>
              <a:r>
                <a:rPr lang="sk-SK" dirty="0" smtClean="0">
                  <a:solidFill>
                    <a:srgbClr val="006E9F"/>
                  </a:solidFill>
                  <a:latin typeface="Segoe UI Light" panose="020B0502040204020203" pitchFamily="34" charset="0"/>
                  <a:cs typeface="Segoe UI Light" panose="020B0502040204020203" pitchFamily="34" charset="0"/>
                </a:rPr>
                <a:t>án</a:t>
              </a:r>
              <a:r>
                <a:rPr lang="sk-SK" cap="all" dirty="0" smtClean="0">
                  <a:solidFill>
                    <a:srgbClr val="006E9F"/>
                  </a:solidFill>
                  <a:latin typeface="Segoe UI Light" panose="020B0502040204020203" pitchFamily="34" charset="0"/>
                  <a:cs typeface="Segoe UI Light" panose="020B0502040204020203" pitchFamily="34" charset="0"/>
                </a:rPr>
                <a:t> ŠAŠAK, </a:t>
              </a:r>
              <a:r>
                <a:rPr lang="sk-SK" dirty="0">
                  <a:solidFill>
                    <a:srgbClr val="006E9F"/>
                  </a:solidFill>
                  <a:latin typeface="Segoe UI Light" panose="020B0502040204020203" pitchFamily="34" charset="0"/>
                  <a:cs typeface="Segoe UI Light" panose="020B0502040204020203" pitchFamily="34" charset="0"/>
                </a:rPr>
                <a:t>Katarína</a:t>
              </a:r>
              <a:r>
                <a:rPr lang="sk-SK" cap="all" dirty="0">
                  <a:solidFill>
                    <a:srgbClr val="006E9F"/>
                  </a:solidFill>
                  <a:latin typeface="Segoe UI Light" panose="020B0502040204020203" pitchFamily="34" charset="0"/>
                  <a:cs typeface="Segoe UI Light" panose="020B0502040204020203" pitchFamily="34" charset="0"/>
                </a:rPr>
                <a:t> </a:t>
              </a:r>
              <a:r>
                <a:rPr lang="sk-SK" cap="all" dirty="0" err="1" smtClean="0">
                  <a:solidFill>
                    <a:srgbClr val="006E9F"/>
                  </a:solidFill>
                  <a:latin typeface="Segoe UI Light" panose="020B0502040204020203" pitchFamily="34" charset="0"/>
                  <a:cs typeface="Segoe UI Light" panose="020B0502040204020203" pitchFamily="34" charset="0"/>
                </a:rPr>
                <a:t>onačillová</a:t>
              </a:r>
              <a:r>
                <a:rPr lang="sk-SK" cap="all" dirty="0" smtClean="0">
                  <a:solidFill>
                    <a:srgbClr val="006E9F"/>
                  </a:solidFill>
                  <a:latin typeface="Segoe UI Light" panose="020B0502040204020203" pitchFamily="34" charset="0"/>
                  <a:cs typeface="Segoe UI Light" panose="020B0502040204020203" pitchFamily="34" charset="0"/>
                </a:rPr>
                <a:t> </a:t>
              </a:r>
              <a:endParaRPr lang="sk-SK" dirty="0">
                <a:solidFill>
                  <a:srgbClr val="006E9F"/>
                </a:solidFill>
                <a:latin typeface="Segoe UI Light" panose="020B0502040204020203" pitchFamily="34" charset="0"/>
                <a:cs typeface="Segoe UI Light" panose="020B0502040204020203" pitchFamily="34" charset="0"/>
              </a:endParaRPr>
            </a:p>
          </p:txBody>
        </p:sp>
      </p:grpSp>
      <p:sp>
        <p:nvSpPr>
          <p:cNvPr id="30" name="Obdĺžnik 29">
            <a:extLst>
              <a:ext uri="{FF2B5EF4-FFF2-40B4-BE49-F238E27FC236}">
                <a16:creationId xmlns:a16="http://schemas.microsoft.com/office/drawing/2014/main" id="{A486FAA4-6932-44ED-876E-52C174233B72}"/>
              </a:ext>
            </a:extLst>
          </p:cNvPr>
          <p:cNvSpPr/>
          <p:nvPr/>
        </p:nvSpPr>
        <p:spPr>
          <a:xfrm>
            <a:off x="8261577" y="6165235"/>
            <a:ext cx="2692150" cy="584775"/>
          </a:xfrm>
          <a:prstGeom prst="rect">
            <a:avLst/>
          </a:prstGeom>
          <a:noFill/>
        </p:spPr>
        <p:txBody>
          <a:bodyPr wrap="square">
            <a:spAutoFit/>
          </a:bodyPr>
          <a:lstStyle/>
          <a:p>
            <a:pPr defTabSz="266700">
              <a:spcBef>
                <a:spcPts val="600"/>
              </a:spcBef>
              <a:spcAft>
                <a:spcPts val="1200"/>
              </a:spcAft>
            </a:pPr>
            <a:r>
              <a:rPr lang="sk-SK" sz="1600" spc="30" dirty="0">
                <a:solidFill>
                  <a:schemeClr val="bg1"/>
                </a:solidFill>
                <a:latin typeface="Segoe UI Semilight" panose="020B0402040204020203" pitchFamily="34" charset="0"/>
                <a:cs typeface="Segoe UI Semilight" panose="020B0402040204020203" pitchFamily="34" charset="0"/>
              </a:rPr>
              <a:t>geografia.science.upjs.sk</a:t>
            </a:r>
            <a:br>
              <a:rPr lang="sk-SK" sz="1600" spc="30" dirty="0">
                <a:solidFill>
                  <a:schemeClr val="bg1"/>
                </a:solidFill>
                <a:latin typeface="Segoe UI Semilight" panose="020B0402040204020203" pitchFamily="34" charset="0"/>
                <a:cs typeface="Segoe UI Semilight" panose="020B0402040204020203" pitchFamily="34" charset="0"/>
              </a:rPr>
            </a:br>
            <a:r>
              <a:rPr lang="sk-SK" sz="1600" spc="30" dirty="0">
                <a:solidFill>
                  <a:schemeClr val="bg1"/>
                </a:solidFill>
                <a:latin typeface="Segoe UI Semilight" panose="020B0402040204020203" pitchFamily="34" charset="0"/>
                <a:cs typeface="Segoe UI Semilight" panose="020B0402040204020203" pitchFamily="34" charset="0"/>
              </a:rPr>
              <a:t>katarina.onacillova@upjs.sk</a:t>
            </a:r>
          </a:p>
        </p:txBody>
      </p:sp>
      <p:pic>
        <p:nvPicPr>
          <p:cNvPr id="4" name="Obrázok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168" y="76879"/>
            <a:ext cx="2607082" cy="647169"/>
          </a:xfrm>
          <a:prstGeom prst="rect">
            <a:avLst/>
          </a:prstGeom>
        </p:spPr>
      </p:pic>
      <p:pic>
        <p:nvPicPr>
          <p:cNvPr id="1028" name="Picture 4" descr="HOME - www.esspinhorizon.eu"/>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2968750" y="160395"/>
            <a:ext cx="1803275" cy="4596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anoInnovation2021 - ITALIAN SPACE AGENCY"/>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888594" y="788629"/>
            <a:ext cx="987831" cy="48412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talian Society of Remote Sensing"/>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2019211" y="832780"/>
            <a:ext cx="695414" cy="431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2626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dĺžnik 14">
            <a:extLst>
              <a:ext uri="{FF2B5EF4-FFF2-40B4-BE49-F238E27FC236}">
                <a16:creationId xmlns:a16="http://schemas.microsoft.com/office/drawing/2014/main" id="{D68F0DA4-CF60-E29F-AFCF-14706F92ABBC}"/>
              </a:ext>
            </a:extLst>
          </p:cNvPr>
          <p:cNvSpPr/>
          <p:nvPr/>
        </p:nvSpPr>
        <p:spPr>
          <a:xfrm>
            <a:off x="1" y="203460"/>
            <a:ext cx="12191999" cy="941045"/>
          </a:xfrm>
          <a:prstGeom prst="rect">
            <a:avLst/>
          </a:prstGeom>
          <a:solidFill>
            <a:srgbClr val="21BC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k-SK" sz="3200" dirty="0"/>
              <a:t>    </a:t>
            </a:r>
          </a:p>
        </p:txBody>
      </p:sp>
      <p:sp>
        <p:nvSpPr>
          <p:cNvPr id="4" name="Nadpis 1">
            <a:extLst>
              <a:ext uri="{FF2B5EF4-FFF2-40B4-BE49-F238E27FC236}">
                <a16:creationId xmlns:a16="http://schemas.microsoft.com/office/drawing/2014/main" id="{D0E11837-8980-228C-BCB8-75BACCB74055}"/>
              </a:ext>
            </a:extLst>
          </p:cNvPr>
          <p:cNvSpPr txBox="1">
            <a:spLocks/>
          </p:cNvSpPr>
          <p:nvPr/>
        </p:nvSpPr>
        <p:spPr>
          <a:xfrm>
            <a:off x="453358" y="-166544"/>
            <a:ext cx="11738641"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sk-SK" sz="2800" b="1" dirty="0" smtClean="0">
                <a:solidFill>
                  <a:schemeClr val="bg1"/>
                </a:solidFill>
                <a:latin typeface="Segoe UI Semibold" panose="020B0702040204020203" pitchFamily="34" charset="0"/>
                <a:cs typeface="Segoe UI Semibold" panose="020B0702040204020203" pitchFamily="34" charset="0"/>
              </a:rPr>
              <a:t>A</a:t>
            </a:r>
            <a:r>
              <a:rPr lang="sk-SK" sz="2800" b="1" dirty="0">
                <a:solidFill>
                  <a:schemeClr val="bg1"/>
                </a:solidFill>
                <a:latin typeface="Segoe UI Semibold" panose="020B0702040204020203" pitchFamily="34" charset="0"/>
                <a:cs typeface="Segoe UI Semibold" panose="020B0702040204020203" pitchFamily="34" charset="0"/>
              </a:rPr>
              <a:t/>
            </a:r>
            <a:br>
              <a:rPr lang="sk-SK" sz="2800" b="1" dirty="0">
                <a:solidFill>
                  <a:schemeClr val="bg1"/>
                </a:solidFill>
                <a:latin typeface="Segoe UI Semibold" panose="020B0702040204020203" pitchFamily="34" charset="0"/>
                <a:cs typeface="Segoe UI Semibold" panose="020B0702040204020203" pitchFamily="34" charset="0"/>
              </a:rPr>
            </a:br>
            <a:r>
              <a:rPr lang="sk-SK" sz="2800" b="1" dirty="0">
                <a:solidFill>
                  <a:schemeClr val="bg1"/>
                </a:solidFill>
                <a:latin typeface="Segoe UI Semibold" panose="020B0702040204020203" pitchFamily="34" charset="0"/>
                <a:cs typeface="Segoe UI Semibold" panose="020B0702040204020203" pitchFamily="34" charset="0"/>
              </a:rPr>
              <a:t>    </a:t>
            </a:r>
            <a:r>
              <a:rPr lang="sk-SK" sz="2400" dirty="0">
                <a:solidFill>
                  <a:schemeClr val="bg1"/>
                </a:solidFill>
                <a:latin typeface="Segoe UI Light" panose="020B0502040204020203" pitchFamily="34" charset="0"/>
                <a:cs typeface="Segoe UI Light" panose="020B0502040204020203" pitchFamily="34" charset="0"/>
              </a:rPr>
              <a:t> - </a:t>
            </a:r>
            <a:r>
              <a:rPr lang="sk-SK" sz="2400" dirty="0" smtClean="0">
                <a:solidFill>
                  <a:schemeClr val="bg1"/>
                </a:solidFill>
                <a:latin typeface="Segoe UI Light" panose="020B0502040204020203" pitchFamily="34" charset="0"/>
                <a:cs typeface="Segoe UI Light" panose="020B0502040204020203" pitchFamily="34" charset="0"/>
              </a:rPr>
              <a:t>a</a:t>
            </a:r>
            <a:endParaRPr lang="sk-SK" sz="2800" dirty="0">
              <a:solidFill>
                <a:schemeClr val="bg1"/>
              </a:solidFill>
              <a:latin typeface="Segoe UI Light" panose="020B0502040204020203" pitchFamily="34" charset="0"/>
              <a:cs typeface="Segoe UI Light" panose="020B0502040204020203" pitchFamily="34" charset="0"/>
            </a:endParaRPr>
          </a:p>
        </p:txBody>
      </p:sp>
      <p:sp>
        <p:nvSpPr>
          <p:cNvPr id="21" name="TextBox 3">
            <a:extLst>
              <a:ext uri="{FF2B5EF4-FFF2-40B4-BE49-F238E27FC236}">
                <a16:creationId xmlns:a16="http://schemas.microsoft.com/office/drawing/2014/main" id="{EAAFBE86-59AD-0E65-A1E2-6B84E226B6A7}"/>
              </a:ext>
            </a:extLst>
          </p:cNvPr>
          <p:cNvSpPr txBox="1"/>
          <p:nvPr/>
        </p:nvSpPr>
        <p:spPr>
          <a:xfrm>
            <a:off x="453358" y="1911470"/>
            <a:ext cx="5620155" cy="4428000"/>
          </a:xfrm>
          <a:prstGeom prst="rect">
            <a:avLst/>
          </a:prstGeom>
          <a:solidFill>
            <a:schemeClr val="bg2"/>
          </a:solidFill>
          <a:effectLst>
            <a:outerShdw blurRad="50800" dist="38100" dir="5400000" algn="t" rotWithShape="0">
              <a:prstClr val="black">
                <a:alpha val="40000"/>
              </a:prstClr>
            </a:outerShdw>
          </a:effectLst>
        </p:spPr>
        <p:txBody>
          <a:bodyPr wrap="square" rtlCol="0">
            <a:spAutoFit/>
          </a:bodyPr>
          <a:lstStyle/>
          <a:p>
            <a:r>
              <a:rPr lang="sk-SK" dirty="0" smtClean="0">
                <a:latin typeface="Segoe UI Semibold" panose="020B0702040204020203" pitchFamily="34" charset="0"/>
                <a:cs typeface="Segoe UI Semibold" panose="020B0702040204020203" pitchFamily="34" charset="0"/>
              </a:rPr>
              <a:t>A</a:t>
            </a:r>
            <a:endParaRPr lang="en-GB"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00865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tional Institute of Geophysics and Volcanology (INGV) - EuroGOOS"/>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23281" r="24713"/>
          <a:stretch/>
        </p:blipFill>
        <p:spPr bwMode="auto">
          <a:xfrm>
            <a:off x="73219" y="732317"/>
            <a:ext cx="729739" cy="576507"/>
          </a:xfrm>
          <a:prstGeom prst="rect">
            <a:avLst/>
          </a:prstGeom>
          <a:noFill/>
          <a:extLst>
            <a:ext uri="{909E8E84-426E-40DD-AFC4-6F175D3DCCD1}">
              <a14:hiddenFill xmlns:a14="http://schemas.microsoft.com/office/drawing/2010/main">
                <a:solidFill>
                  <a:srgbClr val="FFFFFF"/>
                </a:solidFill>
              </a14:hiddenFill>
            </a:ext>
          </a:extLst>
        </p:spPr>
      </p:pic>
      <p:sp>
        <p:nvSpPr>
          <p:cNvPr id="15" name="Obdĺžnik 14">
            <a:extLst>
              <a:ext uri="{FF2B5EF4-FFF2-40B4-BE49-F238E27FC236}">
                <a16:creationId xmlns:a16="http://schemas.microsoft.com/office/drawing/2014/main" id="{A0A2A15B-4FE8-4C9E-9CB3-ABCDA347CC4A}"/>
              </a:ext>
            </a:extLst>
          </p:cNvPr>
          <p:cNvSpPr/>
          <p:nvPr/>
        </p:nvSpPr>
        <p:spPr>
          <a:xfrm>
            <a:off x="19049" y="113899"/>
            <a:ext cx="12172951" cy="1220847"/>
          </a:xfrm>
          <a:prstGeom prst="rect">
            <a:avLst/>
          </a:prstGeom>
          <a:noFill/>
        </p:spPr>
        <p:txBody>
          <a:bodyPr wrap="square">
            <a:spAutoFit/>
          </a:bodyPr>
          <a:lstStyle/>
          <a:p>
            <a:pPr algn="r" fontAlgn="auto">
              <a:lnSpc>
                <a:spcPts val="2300"/>
              </a:lnSpc>
              <a:spcBef>
                <a:spcPts val="0"/>
              </a:spcBef>
              <a:spcAft>
                <a:spcPts val="300"/>
              </a:spcAft>
              <a:defRPr/>
            </a:pPr>
            <a:r>
              <a:rPr lang="en-GB" sz="1400" cap="all" spc="400" dirty="0">
                <a:solidFill>
                  <a:srgbClr val="333333"/>
                </a:solidFill>
                <a:latin typeface="Segoe UI Light" panose="020B0502040204020203" pitchFamily="34" charset="0"/>
                <a:ea typeface="+mj-ea"/>
                <a:cs typeface="Segoe UI Light" panose="020B0502040204020203" pitchFamily="34" charset="0"/>
              </a:rPr>
              <a:t>INTERNATIONAL REMOTE SENSING SUMMER SCHOOL </a:t>
            </a:r>
            <a:endParaRPr lang="sk-SK" sz="1400" cap="all" spc="400" dirty="0" smtClean="0">
              <a:solidFill>
                <a:srgbClr val="333333"/>
              </a:solidFill>
              <a:latin typeface="Segoe UI Light" panose="020B0502040204020203" pitchFamily="34" charset="0"/>
              <a:ea typeface="+mj-ea"/>
              <a:cs typeface="Segoe UI Light" panose="020B0502040204020203" pitchFamily="34" charset="0"/>
            </a:endParaRPr>
          </a:p>
          <a:p>
            <a:pPr algn="r" fontAlgn="auto">
              <a:lnSpc>
                <a:spcPts val="1800"/>
              </a:lnSpc>
              <a:spcBef>
                <a:spcPts val="0"/>
              </a:spcBef>
              <a:spcAft>
                <a:spcPts val="300"/>
              </a:spcAft>
              <a:defRPr/>
            </a:pPr>
            <a:r>
              <a:rPr lang="en-GB" sz="1400" dirty="0">
                <a:solidFill>
                  <a:srgbClr val="333333"/>
                </a:solidFill>
                <a:latin typeface="Segoe UI Light" panose="020B0502040204020203" pitchFamily="34" charset="0"/>
                <a:ea typeface="+mj-ea"/>
                <a:cs typeface="Segoe UI Light" panose="020B0502040204020203" pitchFamily="34" charset="0"/>
              </a:rPr>
              <a:t>Experiencing Remote Sensing on Sardinia inland site: </a:t>
            </a:r>
            <a:r>
              <a:rPr lang="en-GB" sz="1400" dirty="0" smtClean="0">
                <a:solidFill>
                  <a:srgbClr val="333333"/>
                </a:solidFill>
                <a:latin typeface="Segoe UI Light" panose="020B0502040204020203" pitchFamily="34" charset="0"/>
                <a:ea typeface="+mj-ea"/>
                <a:cs typeface="Segoe UI Light" panose="020B0502040204020203" pitchFamily="34" charset="0"/>
              </a:rPr>
              <a:t>Advanced </a:t>
            </a:r>
            <a:r>
              <a:rPr lang="en-GB" sz="1400" dirty="0">
                <a:solidFill>
                  <a:srgbClr val="333333"/>
                </a:solidFill>
                <a:latin typeface="Segoe UI Light" panose="020B0502040204020203" pitchFamily="34" charset="0"/>
                <a:ea typeface="+mj-ea"/>
                <a:cs typeface="Segoe UI Light" panose="020B0502040204020203" pitchFamily="34" charset="0"/>
              </a:rPr>
              <a:t>summer school </a:t>
            </a:r>
            <a:r>
              <a:rPr lang="sk-SK" sz="1400" dirty="0" smtClean="0">
                <a:solidFill>
                  <a:srgbClr val="333333"/>
                </a:solidFill>
                <a:latin typeface="Segoe UI Light" panose="020B0502040204020203" pitchFamily="34" charset="0"/>
                <a:ea typeface="+mj-ea"/>
                <a:cs typeface="Segoe UI Light" panose="020B0502040204020203" pitchFamily="34" charset="0"/>
              </a:rPr>
              <a:t/>
            </a:r>
            <a:br>
              <a:rPr lang="sk-SK" sz="1400" dirty="0" smtClean="0">
                <a:solidFill>
                  <a:srgbClr val="333333"/>
                </a:solidFill>
                <a:latin typeface="Segoe UI Light" panose="020B0502040204020203" pitchFamily="34" charset="0"/>
                <a:ea typeface="+mj-ea"/>
                <a:cs typeface="Segoe UI Light" panose="020B0502040204020203" pitchFamily="34" charset="0"/>
              </a:rPr>
            </a:br>
            <a:r>
              <a:rPr lang="en-GB" sz="1400" dirty="0" smtClean="0">
                <a:solidFill>
                  <a:srgbClr val="333333"/>
                </a:solidFill>
                <a:latin typeface="Segoe UI Light" panose="020B0502040204020203" pitchFamily="34" charset="0"/>
                <a:ea typeface="+mj-ea"/>
                <a:cs typeface="Segoe UI Light" panose="020B0502040204020203" pitchFamily="34" charset="0"/>
              </a:rPr>
              <a:t>on </a:t>
            </a:r>
            <a:r>
              <a:rPr lang="en-GB" sz="1400" dirty="0">
                <a:solidFill>
                  <a:srgbClr val="333333"/>
                </a:solidFill>
                <a:latin typeface="Segoe UI Light" panose="020B0502040204020203" pitchFamily="34" charset="0"/>
                <a:ea typeface="+mj-ea"/>
                <a:cs typeface="Segoe UI Light" panose="020B0502040204020203" pitchFamily="34" charset="0"/>
              </a:rPr>
              <a:t>instruments and methodology </a:t>
            </a:r>
            <a:r>
              <a:rPr lang="en-GB" sz="1400" dirty="0" smtClean="0">
                <a:solidFill>
                  <a:srgbClr val="333333"/>
                </a:solidFill>
                <a:latin typeface="Segoe UI Light" panose="020B0502040204020203" pitchFamily="34" charset="0"/>
                <a:ea typeface="+mj-ea"/>
                <a:cs typeface="Segoe UI Light" panose="020B0502040204020203" pitchFamily="34" charset="0"/>
              </a:rPr>
              <a:t>for </a:t>
            </a:r>
            <a:r>
              <a:rPr lang="en-GB" sz="1400" dirty="0">
                <a:solidFill>
                  <a:srgbClr val="333333"/>
                </a:solidFill>
                <a:latin typeface="Segoe UI Light" panose="020B0502040204020203" pitchFamily="34" charset="0"/>
                <a:ea typeface="+mj-ea"/>
                <a:cs typeface="Segoe UI Light" panose="020B0502040204020203" pitchFamily="34" charset="0"/>
              </a:rPr>
              <a:t>a CAL/VAL site for Optical data </a:t>
            </a:r>
          </a:p>
          <a:p>
            <a:pPr algn="r" fontAlgn="auto">
              <a:lnSpc>
                <a:spcPts val="2300"/>
              </a:lnSpc>
              <a:spcBef>
                <a:spcPts val="0"/>
              </a:spcBef>
              <a:spcAft>
                <a:spcPts val="0"/>
              </a:spcAft>
              <a:defRPr/>
            </a:pPr>
            <a:r>
              <a:rPr lang="sk-SK" sz="1400" cap="all" dirty="0" smtClean="0">
                <a:solidFill>
                  <a:srgbClr val="333333"/>
                </a:solidFill>
                <a:latin typeface="Segoe UI Light" panose="020B0502040204020203" pitchFamily="34" charset="0"/>
                <a:ea typeface="+mj-ea"/>
                <a:cs typeface="Segoe UI Light" panose="020B0502040204020203" pitchFamily="34" charset="0"/>
              </a:rPr>
              <a:t>San </a:t>
            </a:r>
            <a:r>
              <a:rPr lang="sk-SK" sz="1400" cap="all" dirty="0" err="1" smtClean="0">
                <a:solidFill>
                  <a:srgbClr val="333333"/>
                </a:solidFill>
                <a:latin typeface="Segoe UI Light" panose="020B0502040204020203" pitchFamily="34" charset="0"/>
                <a:ea typeface="+mj-ea"/>
                <a:cs typeface="Segoe UI Light" panose="020B0502040204020203" pitchFamily="34" charset="0"/>
              </a:rPr>
              <a:t>Vero</a:t>
            </a:r>
            <a:r>
              <a:rPr lang="sk-SK" sz="1400" cap="all" dirty="0" smtClean="0">
                <a:solidFill>
                  <a:srgbClr val="333333"/>
                </a:solidFill>
                <a:latin typeface="Segoe UI Light" panose="020B0502040204020203" pitchFamily="34" charset="0"/>
                <a:ea typeface="+mj-ea"/>
                <a:cs typeface="Segoe UI Light" panose="020B0502040204020203" pitchFamily="34" charset="0"/>
              </a:rPr>
              <a:t> </a:t>
            </a:r>
            <a:r>
              <a:rPr lang="sk-SK" sz="1400" cap="all" dirty="0" err="1" smtClean="0">
                <a:solidFill>
                  <a:srgbClr val="333333"/>
                </a:solidFill>
                <a:latin typeface="Segoe UI Light" panose="020B0502040204020203" pitchFamily="34" charset="0"/>
                <a:ea typeface="+mj-ea"/>
                <a:cs typeface="Segoe UI Light" panose="020B0502040204020203" pitchFamily="34" charset="0"/>
              </a:rPr>
              <a:t>MiLIS</a:t>
            </a:r>
            <a:r>
              <a:rPr lang="sk-SK" sz="1400" cap="all" dirty="0" smtClean="0">
                <a:solidFill>
                  <a:srgbClr val="333333"/>
                </a:solidFill>
                <a:latin typeface="Segoe UI Light" panose="020B0502040204020203" pitchFamily="34" charset="0"/>
                <a:ea typeface="+mj-ea"/>
                <a:cs typeface="Segoe UI Light" panose="020B0502040204020203" pitchFamily="34" charset="0"/>
              </a:rPr>
              <a:t>  </a:t>
            </a:r>
            <a:r>
              <a:rPr lang="sk-SK" sz="1400" dirty="0">
                <a:solidFill>
                  <a:srgbClr val="333333"/>
                </a:solidFill>
                <a:latin typeface="Segoe UI Light" panose="020B0502040204020203" pitchFamily="34" charset="0"/>
                <a:cs typeface="Segoe UI Light" panose="020B0502040204020203" pitchFamily="34" charset="0"/>
              </a:rPr>
              <a:t>|</a:t>
            </a:r>
            <a:r>
              <a:rPr lang="sk-SK" sz="1400" dirty="0">
                <a:solidFill>
                  <a:srgbClr val="333333"/>
                </a:solidFill>
              </a:rPr>
              <a:t>  </a:t>
            </a:r>
            <a:r>
              <a:rPr lang="sk-SK" sz="1400" cap="all" dirty="0" err="1" smtClean="0">
                <a:solidFill>
                  <a:srgbClr val="333333"/>
                </a:solidFill>
                <a:latin typeface="Segoe UI Light" panose="020B0502040204020203" pitchFamily="34" charset="0"/>
                <a:ea typeface="+mj-ea"/>
                <a:cs typeface="Segoe UI Light" panose="020B0502040204020203" pitchFamily="34" charset="0"/>
              </a:rPr>
              <a:t>italy</a:t>
            </a:r>
            <a:r>
              <a:rPr lang="sk-SK" sz="1400" cap="all" dirty="0" smtClean="0">
                <a:solidFill>
                  <a:srgbClr val="333333"/>
                </a:solidFill>
                <a:latin typeface="Segoe UI Light" panose="020B0502040204020203" pitchFamily="34" charset="0"/>
                <a:ea typeface="+mj-ea"/>
                <a:cs typeface="Segoe UI Light" panose="020B0502040204020203" pitchFamily="34" charset="0"/>
              </a:rPr>
              <a:t>  </a:t>
            </a:r>
            <a:r>
              <a:rPr lang="sk-SK" sz="1400" dirty="0">
                <a:solidFill>
                  <a:srgbClr val="333333"/>
                </a:solidFill>
                <a:latin typeface="Segoe UI Light" panose="020B0502040204020203" pitchFamily="34" charset="0"/>
                <a:cs typeface="Segoe UI Light" panose="020B0502040204020203" pitchFamily="34" charset="0"/>
              </a:rPr>
              <a:t>|</a:t>
            </a:r>
            <a:r>
              <a:rPr lang="sk-SK" sz="1400" dirty="0">
                <a:solidFill>
                  <a:srgbClr val="333333"/>
                </a:solidFill>
              </a:rPr>
              <a:t>  </a:t>
            </a:r>
            <a:r>
              <a:rPr lang="sk-SK" sz="1400" cap="all" dirty="0" smtClean="0">
                <a:solidFill>
                  <a:srgbClr val="333333"/>
                </a:solidFill>
                <a:latin typeface="Segoe UI Light" panose="020B0502040204020203" pitchFamily="34" charset="0"/>
                <a:ea typeface="+mj-ea"/>
                <a:cs typeface="Segoe UI Light" panose="020B0502040204020203" pitchFamily="34" charset="0"/>
              </a:rPr>
              <a:t>17</a:t>
            </a:r>
            <a:r>
              <a:rPr lang="nl-NL" sz="1400" cap="all" dirty="0" smtClean="0">
                <a:solidFill>
                  <a:srgbClr val="333333"/>
                </a:solidFill>
                <a:latin typeface="Segoe UI Light" panose="020B0502040204020203" pitchFamily="34" charset="0"/>
                <a:ea typeface="+mj-ea"/>
                <a:cs typeface="Segoe UI Light" panose="020B0502040204020203" pitchFamily="34" charset="0"/>
              </a:rPr>
              <a:t>. </a:t>
            </a:r>
            <a:r>
              <a:rPr lang="nl-NL" sz="1400" cap="all" dirty="0">
                <a:solidFill>
                  <a:srgbClr val="333333"/>
                </a:solidFill>
                <a:latin typeface="Segoe UI Light" panose="020B0502040204020203" pitchFamily="34" charset="0"/>
                <a:ea typeface="+mj-ea"/>
                <a:cs typeface="Segoe UI Light" panose="020B0502040204020203" pitchFamily="34" charset="0"/>
              </a:rPr>
              <a:t>- </a:t>
            </a:r>
            <a:r>
              <a:rPr lang="sk-SK" sz="1400" cap="all" dirty="0" smtClean="0">
                <a:solidFill>
                  <a:srgbClr val="333333"/>
                </a:solidFill>
                <a:latin typeface="Segoe UI Light" panose="020B0502040204020203" pitchFamily="34" charset="0"/>
                <a:ea typeface="+mj-ea"/>
                <a:cs typeface="Segoe UI Light" panose="020B0502040204020203" pitchFamily="34" charset="0"/>
              </a:rPr>
              <a:t>21</a:t>
            </a:r>
            <a:r>
              <a:rPr lang="nl-NL" sz="1400" cap="all" dirty="0" smtClean="0">
                <a:solidFill>
                  <a:srgbClr val="333333"/>
                </a:solidFill>
                <a:latin typeface="Segoe UI Light" panose="020B0502040204020203" pitchFamily="34" charset="0"/>
                <a:ea typeface="+mj-ea"/>
                <a:cs typeface="Segoe UI Light" panose="020B0502040204020203" pitchFamily="34" charset="0"/>
              </a:rPr>
              <a:t>. </a:t>
            </a:r>
            <a:r>
              <a:rPr lang="sk-SK" sz="1400" cap="all" dirty="0" err="1" smtClean="0">
                <a:solidFill>
                  <a:srgbClr val="333333"/>
                </a:solidFill>
                <a:latin typeface="Segoe UI Light" panose="020B0502040204020203" pitchFamily="34" charset="0"/>
                <a:ea typeface="+mj-ea"/>
                <a:cs typeface="Segoe UI Light" panose="020B0502040204020203" pitchFamily="34" charset="0"/>
              </a:rPr>
              <a:t>july</a:t>
            </a:r>
            <a:r>
              <a:rPr lang="sk-SK" sz="1400" cap="all" dirty="0" smtClean="0">
                <a:solidFill>
                  <a:srgbClr val="333333"/>
                </a:solidFill>
                <a:latin typeface="Segoe UI Light" panose="020B0502040204020203" pitchFamily="34" charset="0"/>
                <a:ea typeface="+mj-ea"/>
                <a:cs typeface="Segoe UI Light" panose="020B0502040204020203" pitchFamily="34" charset="0"/>
              </a:rPr>
              <a:t> </a:t>
            </a:r>
            <a:r>
              <a:rPr lang="nl-NL" sz="1400" cap="all" dirty="0" smtClean="0">
                <a:solidFill>
                  <a:srgbClr val="333333"/>
                </a:solidFill>
                <a:latin typeface="Segoe UI Light" panose="020B0502040204020203" pitchFamily="34" charset="0"/>
                <a:ea typeface="+mj-ea"/>
                <a:cs typeface="Segoe UI Light" panose="020B0502040204020203" pitchFamily="34" charset="0"/>
              </a:rPr>
              <a:t>20</a:t>
            </a:r>
            <a:r>
              <a:rPr lang="sk-SK" sz="1400" cap="all" dirty="0" smtClean="0">
                <a:solidFill>
                  <a:srgbClr val="333333"/>
                </a:solidFill>
                <a:latin typeface="Segoe UI Light" panose="020B0502040204020203" pitchFamily="34" charset="0"/>
                <a:ea typeface="+mj-ea"/>
                <a:cs typeface="Segoe UI Light" panose="020B0502040204020203" pitchFamily="34" charset="0"/>
              </a:rPr>
              <a:t>23</a:t>
            </a:r>
            <a:endParaRPr lang="nl-NL" sz="1400" cap="all" dirty="0">
              <a:solidFill>
                <a:srgbClr val="333333"/>
              </a:solidFill>
              <a:latin typeface="Segoe UI Light" panose="020B0502040204020203" pitchFamily="34" charset="0"/>
              <a:ea typeface="+mj-ea"/>
              <a:cs typeface="Segoe UI Light" panose="020B0502040204020203" pitchFamily="34" charset="0"/>
            </a:endParaRPr>
          </a:p>
        </p:txBody>
      </p:sp>
      <p:cxnSp>
        <p:nvCxnSpPr>
          <p:cNvPr id="7" name="Rovná spojnica 6">
            <a:extLst>
              <a:ext uri="{FF2B5EF4-FFF2-40B4-BE49-F238E27FC236}">
                <a16:creationId xmlns:a16="http://schemas.microsoft.com/office/drawing/2014/main" id="{C9625CEA-B349-47F5-850B-186AA5D7D4DD}"/>
              </a:ext>
            </a:extLst>
          </p:cNvPr>
          <p:cNvCxnSpPr/>
          <p:nvPr/>
        </p:nvCxnSpPr>
        <p:spPr>
          <a:xfrm>
            <a:off x="19049" y="1434385"/>
            <a:ext cx="12172951" cy="0"/>
          </a:xfrm>
          <a:prstGeom prst="line">
            <a:avLst/>
          </a:prstGeom>
          <a:ln w="60325">
            <a:solidFill>
              <a:srgbClr val="333333"/>
            </a:solidFill>
          </a:ln>
        </p:spPr>
        <p:style>
          <a:lnRef idx="1">
            <a:schemeClr val="accent1"/>
          </a:lnRef>
          <a:fillRef idx="0">
            <a:schemeClr val="accent1"/>
          </a:fillRef>
          <a:effectRef idx="0">
            <a:schemeClr val="accent1"/>
          </a:effectRef>
          <a:fontRef idx="minor">
            <a:schemeClr val="tx1"/>
          </a:fontRef>
        </p:style>
      </p:cxnSp>
      <p:grpSp>
        <p:nvGrpSpPr>
          <p:cNvPr id="26" name="Skupina 25">
            <a:extLst>
              <a:ext uri="{FF2B5EF4-FFF2-40B4-BE49-F238E27FC236}">
                <a16:creationId xmlns:a16="http://schemas.microsoft.com/office/drawing/2014/main" id="{D075216E-5BD8-42F6-90F6-C707BD1A369B}"/>
              </a:ext>
            </a:extLst>
          </p:cNvPr>
          <p:cNvGrpSpPr/>
          <p:nvPr/>
        </p:nvGrpSpPr>
        <p:grpSpPr>
          <a:xfrm>
            <a:off x="2051105" y="5226026"/>
            <a:ext cx="6354333" cy="369332"/>
            <a:chOff x="2727797" y="4975912"/>
            <a:chExt cx="5184000" cy="369332"/>
          </a:xfrm>
        </p:grpSpPr>
        <p:sp>
          <p:nvSpPr>
            <p:cNvPr id="24" name="Obdĺžnik 23">
              <a:extLst>
                <a:ext uri="{FF2B5EF4-FFF2-40B4-BE49-F238E27FC236}">
                  <a16:creationId xmlns:a16="http://schemas.microsoft.com/office/drawing/2014/main" id="{B1779611-5781-4981-AFE8-D9231F53C81F}"/>
                </a:ext>
              </a:extLst>
            </p:cNvPr>
            <p:cNvSpPr/>
            <p:nvPr/>
          </p:nvSpPr>
          <p:spPr>
            <a:xfrm>
              <a:off x="2727797" y="5001140"/>
              <a:ext cx="5184000" cy="324000"/>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2" name="BlokTextu 11">
              <a:extLst>
                <a:ext uri="{FF2B5EF4-FFF2-40B4-BE49-F238E27FC236}">
                  <a16:creationId xmlns:a16="http://schemas.microsoft.com/office/drawing/2014/main" id="{A005237D-1BA7-4E4A-B435-9E917F3C8CC2}"/>
                </a:ext>
              </a:extLst>
            </p:cNvPr>
            <p:cNvSpPr txBox="1"/>
            <p:nvPr/>
          </p:nvSpPr>
          <p:spPr>
            <a:xfrm>
              <a:off x="2765993" y="4975912"/>
              <a:ext cx="5109522" cy="369332"/>
            </a:xfrm>
            <a:prstGeom prst="rect">
              <a:avLst/>
            </a:prstGeom>
            <a:noFill/>
          </p:spPr>
          <p:txBody>
            <a:bodyPr wrap="square" rtlCol="0">
              <a:spAutoFit/>
            </a:bodyPr>
            <a:lstStyle/>
            <a:p>
              <a:r>
                <a:rPr lang="sk-SK" dirty="0" smtClean="0">
                  <a:solidFill>
                    <a:srgbClr val="006E9F"/>
                  </a:solidFill>
                  <a:latin typeface="Segoe UI Light" panose="020B0502040204020203" pitchFamily="34" charset="0"/>
                  <a:cs typeface="Segoe UI Light" panose="020B0502040204020203" pitchFamily="34" charset="0"/>
                </a:rPr>
                <a:t>Michal</a:t>
              </a:r>
              <a:r>
                <a:rPr lang="sk-SK" cap="all" dirty="0" smtClean="0">
                  <a:solidFill>
                    <a:srgbClr val="006E9F"/>
                  </a:solidFill>
                  <a:latin typeface="Segoe UI Light" panose="020B0502040204020203" pitchFamily="34" charset="0"/>
                  <a:cs typeface="Segoe UI Light" panose="020B0502040204020203" pitchFamily="34" charset="0"/>
                </a:rPr>
                <a:t> </a:t>
              </a:r>
              <a:r>
                <a:rPr lang="sk-SK" cap="all" dirty="0" err="1">
                  <a:solidFill>
                    <a:srgbClr val="006E9F"/>
                  </a:solidFill>
                  <a:latin typeface="Segoe UI Light" panose="020B0502040204020203" pitchFamily="34" charset="0"/>
                  <a:cs typeface="Segoe UI Light" panose="020B0502040204020203" pitchFamily="34" charset="0"/>
                </a:rPr>
                <a:t>gallay</a:t>
              </a:r>
              <a:r>
                <a:rPr lang="sk-SK" cap="all" dirty="0">
                  <a:solidFill>
                    <a:srgbClr val="006E9F"/>
                  </a:solidFill>
                  <a:latin typeface="Segoe UI Light" panose="020B0502040204020203" pitchFamily="34" charset="0"/>
                  <a:cs typeface="Segoe UI Light" panose="020B0502040204020203" pitchFamily="34" charset="0"/>
                </a:rPr>
                <a:t>, </a:t>
              </a:r>
              <a:r>
                <a:rPr lang="sk-SK" dirty="0">
                  <a:solidFill>
                    <a:srgbClr val="006E9F"/>
                  </a:solidFill>
                  <a:latin typeface="Segoe UI Light" panose="020B0502040204020203" pitchFamily="34" charset="0"/>
                  <a:cs typeface="Segoe UI Light" panose="020B0502040204020203" pitchFamily="34" charset="0"/>
                </a:rPr>
                <a:t>Ján</a:t>
              </a:r>
              <a:r>
                <a:rPr lang="sk-SK" cap="all" dirty="0">
                  <a:solidFill>
                    <a:srgbClr val="006E9F"/>
                  </a:solidFill>
                  <a:latin typeface="Segoe UI Light" panose="020B0502040204020203" pitchFamily="34" charset="0"/>
                  <a:cs typeface="Segoe UI Light" panose="020B0502040204020203" pitchFamily="34" charset="0"/>
                </a:rPr>
                <a:t> </a:t>
              </a:r>
              <a:r>
                <a:rPr lang="sk-SK" cap="all" dirty="0" err="1" smtClean="0">
                  <a:solidFill>
                    <a:srgbClr val="006E9F"/>
                  </a:solidFill>
                  <a:latin typeface="Segoe UI Light" panose="020B0502040204020203" pitchFamily="34" charset="0"/>
                  <a:cs typeface="Segoe UI Light" panose="020B0502040204020203" pitchFamily="34" charset="0"/>
                </a:rPr>
                <a:t>kaňuk</a:t>
              </a:r>
              <a:r>
                <a:rPr lang="sk-SK" cap="all" dirty="0" smtClean="0">
                  <a:solidFill>
                    <a:srgbClr val="006E9F"/>
                  </a:solidFill>
                  <a:latin typeface="Segoe UI Light" panose="020B0502040204020203" pitchFamily="34" charset="0"/>
                  <a:cs typeface="Segoe UI Light" panose="020B0502040204020203" pitchFamily="34" charset="0"/>
                </a:rPr>
                <a:t>, J</a:t>
              </a:r>
              <a:r>
                <a:rPr lang="sk-SK" dirty="0" smtClean="0">
                  <a:solidFill>
                    <a:srgbClr val="006E9F"/>
                  </a:solidFill>
                  <a:latin typeface="Segoe UI Light" panose="020B0502040204020203" pitchFamily="34" charset="0"/>
                  <a:cs typeface="Segoe UI Light" panose="020B0502040204020203" pitchFamily="34" charset="0"/>
                </a:rPr>
                <a:t>án</a:t>
              </a:r>
              <a:r>
                <a:rPr lang="sk-SK" cap="all" dirty="0" smtClean="0">
                  <a:solidFill>
                    <a:srgbClr val="006E9F"/>
                  </a:solidFill>
                  <a:latin typeface="Segoe UI Light" panose="020B0502040204020203" pitchFamily="34" charset="0"/>
                  <a:cs typeface="Segoe UI Light" panose="020B0502040204020203" pitchFamily="34" charset="0"/>
                </a:rPr>
                <a:t> ŠAŠAK, </a:t>
              </a:r>
              <a:r>
                <a:rPr lang="sk-SK" dirty="0">
                  <a:solidFill>
                    <a:srgbClr val="006E9F"/>
                  </a:solidFill>
                  <a:latin typeface="Segoe UI Light" panose="020B0502040204020203" pitchFamily="34" charset="0"/>
                  <a:cs typeface="Segoe UI Light" panose="020B0502040204020203" pitchFamily="34" charset="0"/>
                </a:rPr>
                <a:t>Katarína</a:t>
              </a:r>
              <a:r>
                <a:rPr lang="sk-SK" cap="all" dirty="0">
                  <a:solidFill>
                    <a:srgbClr val="006E9F"/>
                  </a:solidFill>
                  <a:latin typeface="Segoe UI Light" panose="020B0502040204020203" pitchFamily="34" charset="0"/>
                  <a:cs typeface="Segoe UI Light" panose="020B0502040204020203" pitchFamily="34" charset="0"/>
                </a:rPr>
                <a:t> </a:t>
              </a:r>
              <a:r>
                <a:rPr lang="sk-SK" cap="all" dirty="0" err="1" smtClean="0">
                  <a:solidFill>
                    <a:srgbClr val="006E9F"/>
                  </a:solidFill>
                  <a:latin typeface="Segoe UI Light" panose="020B0502040204020203" pitchFamily="34" charset="0"/>
                  <a:cs typeface="Segoe UI Light" panose="020B0502040204020203" pitchFamily="34" charset="0"/>
                </a:rPr>
                <a:t>onačillová</a:t>
              </a:r>
              <a:r>
                <a:rPr lang="sk-SK" cap="all" dirty="0" smtClean="0">
                  <a:solidFill>
                    <a:srgbClr val="006E9F"/>
                  </a:solidFill>
                  <a:latin typeface="Segoe UI Light" panose="020B0502040204020203" pitchFamily="34" charset="0"/>
                  <a:cs typeface="Segoe UI Light" panose="020B0502040204020203" pitchFamily="34" charset="0"/>
                </a:rPr>
                <a:t> </a:t>
              </a:r>
              <a:endParaRPr lang="sk-SK" dirty="0">
                <a:solidFill>
                  <a:srgbClr val="006E9F"/>
                </a:solidFill>
                <a:latin typeface="Segoe UI Light" panose="020B0502040204020203" pitchFamily="34" charset="0"/>
                <a:cs typeface="Segoe UI Light" panose="020B0502040204020203" pitchFamily="34" charset="0"/>
              </a:endParaRPr>
            </a:p>
          </p:txBody>
        </p:sp>
      </p:grpSp>
      <p:pic>
        <p:nvPicPr>
          <p:cNvPr id="4" name="Obrázo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168" y="76879"/>
            <a:ext cx="2607082" cy="647169"/>
          </a:xfrm>
          <a:prstGeom prst="rect">
            <a:avLst/>
          </a:prstGeom>
        </p:spPr>
      </p:pic>
      <p:pic>
        <p:nvPicPr>
          <p:cNvPr id="1028" name="Picture 4" descr="HOME - www.esspinhorizon.eu"/>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968750" y="160395"/>
            <a:ext cx="1803275" cy="4596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anoInnovation2021 - ITALIAN SPACE AGENCY"/>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88594" y="788629"/>
            <a:ext cx="987831" cy="48412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talian Society of Remote Sensing"/>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2019211" y="832780"/>
            <a:ext cx="695414" cy="43151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Skupina 24">
            <a:extLst>
              <a:ext uri="{FF2B5EF4-FFF2-40B4-BE49-F238E27FC236}">
                <a16:creationId xmlns:a16="http://schemas.microsoft.com/office/drawing/2014/main" id="{F41E1C3D-8368-5A63-D8A3-1013F36C77AD}"/>
              </a:ext>
            </a:extLst>
          </p:cNvPr>
          <p:cNvGrpSpPr/>
          <p:nvPr/>
        </p:nvGrpSpPr>
        <p:grpSpPr>
          <a:xfrm>
            <a:off x="-11641" y="1465306"/>
            <a:ext cx="12192001" cy="1395915"/>
            <a:chOff x="-3284" y="4133605"/>
            <a:chExt cx="12192001" cy="1395915"/>
          </a:xfrm>
        </p:grpSpPr>
        <p:sp>
          <p:nvSpPr>
            <p:cNvPr id="27" name="Obdĺžnik 26">
              <a:extLst>
                <a:ext uri="{FF2B5EF4-FFF2-40B4-BE49-F238E27FC236}">
                  <a16:creationId xmlns:a16="http://schemas.microsoft.com/office/drawing/2014/main" id="{C1ABE7AB-DDC6-86AA-8D05-5B3D11AEF649}"/>
                </a:ext>
              </a:extLst>
            </p:cNvPr>
            <p:cNvSpPr/>
            <p:nvPr/>
          </p:nvSpPr>
          <p:spPr>
            <a:xfrm>
              <a:off x="-3284" y="4133605"/>
              <a:ext cx="12192001" cy="1395915"/>
            </a:xfrm>
            <a:prstGeom prst="rect">
              <a:avLst/>
            </a:prstGeom>
            <a:gradFill flip="none" rotWithShape="1">
              <a:gsLst>
                <a:gs pos="0">
                  <a:srgbClr val="00655F"/>
                </a:gs>
                <a:gs pos="53000">
                  <a:srgbClr val="008B78"/>
                </a:gs>
                <a:gs pos="100000">
                  <a:srgbClr val="6AC0A8"/>
                </a:gs>
              </a:gsLst>
              <a:lin ang="13500000" scaled="1"/>
              <a:tileRect/>
            </a:gradFill>
            <a:ln>
              <a:solidFill>
                <a:srgbClr val="068A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8" name="Obdĺžnik 27">
              <a:extLst>
                <a:ext uri="{FF2B5EF4-FFF2-40B4-BE49-F238E27FC236}">
                  <a16:creationId xmlns:a16="http://schemas.microsoft.com/office/drawing/2014/main" id="{F8BF107A-86E5-487D-81D3-1C3D80EB37D0}"/>
                </a:ext>
              </a:extLst>
            </p:cNvPr>
            <p:cNvSpPr/>
            <p:nvPr/>
          </p:nvSpPr>
          <p:spPr>
            <a:xfrm>
              <a:off x="207259" y="4433015"/>
              <a:ext cx="11811000" cy="648000"/>
            </a:xfrm>
            <a:prstGeom prst="rect">
              <a:avLst/>
            </a:prstGeom>
            <a:noFill/>
            <a:effectLst>
              <a:outerShdw blurRad="50800" dist="38100" dir="2700000" algn="tl" rotWithShape="0">
                <a:prstClr val="black">
                  <a:alpha val="40000"/>
                </a:prstClr>
              </a:outerShdw>
            </a:effectLst>
          </p:spPr>
          <p:txBody>
            <a:bodyPr wrap="square">
              <a:spAutoFit/>
            </a:bodyPr>
            <a:lstStyle/>
            <a:p>
              <a:pPr algn="ctr">
                <a:lnSpc>
                  <a:spcPts val="4400"/>
                </a:lnSpc>
                <a:spcAft>
                  <a:spcPts val="1800"/>
                </a:spcAft>
              </a:pPr>
              <a:r>
                <a:rPr lang="en-GB" sz="3600" b="1" kern="1000" spc="50" dirty="0" smtClean="0">
                  <a:solidFill>
                    <a:schemeClr val="bg1"/>
                  </a:solidFill>
                  <a:latin typeface="Segoe UI Semilight" panose="020B0402040204020203" pitchFamily="34" charset="0"/>
                  <a:ea typeface="Segoe UI Emoji" panose="020B0502040204020203" pitchFamily="34" charset="0"/>
                  <a:cs typeface="Segoe UI Semilight" panose="020B0402040204020203" pitchFamily="34" charset="0"/>
                </a:rPr>
                <a:t>THANK YOU</a:t>
              </a:r>
              <a:r>
                <a:rPr lang="sk-SK" sz="3600" b="1" kern="1000" spc="50" dirty="0" smtClean="0">
                  <a:solidFill>
                    <a:schemeClr val="bg1"/>
                  </a:solidFill>
                  <a:latin typeface="Segoe UI Semilight" panose="020B0402040204020203" pitchFamily="34" charset="0"/>
                  <a:ea typeface="Segoe UI Emoji" panose="020B0502040204020203" pitchFamily="34" charset="0"/>
                  <a:cs typeface="Segoe UI Semilight" panose="020B0402040204020203" pitchFamily="34" charset="0"/>
                </a:rPr>
                <a:t> </a:t>
              </a:r>
              <a:r>
                <a:rPr lang="en-GB" sz="3600" b="1" kern="1000" spc="50" dirty="0" smtClean="0">
                  <a:solidFill>
                    <a:schemeClr val="bg1"/>
                  </a:solidFill>
                  <a:latin typeface="Segoe UI Semilight" panose="020B0402040204020203" pitchFamily="34" charset="0"/>
                  <a:ea typeface="Segoe UI Emoji" panose="020B0502040204020203" pitchFamily="34" charset="0"/>
                  <a:cs typeface="Segoe UI Semilight" panose="020B0402040204020203" pitchFamily="34" charset="0"/>
                </a:rPr>
                <a:t>FOR</a:t>
              </a:r>
              <a:r>
                <a:rPr lang="sk-SK" sz="3600" b="1" kern="1000" spc="50" dirty="0" smtClean="0">
                  <a:solidFill>
                    <a:schemeClr val="bg1"/>
                  </a:solidFill>
                  <a:latin typeface="Segoe UI Semilight" panose="020B0402040204020203" pitchFamily="34" charset="0"/>
                  <a:ea typeface="Segoe UI Emoji" panose="020B0502040204020203" pitchFamily="34" charset="0"/>
                  <a:cs typeface="Segoe UI Semilight" panose="020B0402040204020203" pitchFamily="34" charset="0"/>
                </a:rPr>
                <a:t> </a:t>
              </a:r>
              <a:r>
                <a:rPr lang="en-GB" sz="3600" b="1" kern="1000" spc="50" dirty="0" smtClean="0">
                  <a:solidFill>
                    <a:schemeClr val="bg1"/>
                  </a:solidFill>
                  <a:latin typeface="Segoe UI Semilight" panose="020B0402040204020203" pitchFamily="34" charset="0"/>
                  <a:ea typeface="Segoe UI Emoji" panose="020B0502040204020203" pitchFamily="34" charset="0"/>
                  <a:cs typeface="Segoe UI Semilight" panose="020B0402040204020203" pitchFamily="34" charset="0"/>
                </a:rPr>
                <a:t>YOUR </a:t>
              </a:r>
              <a:r>
                <a:rPr lang="en-GB" sz="3600" b="1" kern="1000" spc="50" dirty="0">
                  <a:solidFill>
                    <a:schemeClr val="bg1"/>
                  </a:solidFill>
                  <a:latin typeface="Segoe UI Semilight" panose="020B0402040204020203" pitchFamily="34" charset="0"/>
                  <a:ea typeface="Segoe UI Emoji" panose="020B0502040204020203" pitchFamily="34" charset="0"/>
                  <a:cs typeface="Segoe UI Semilight" panose="020B0402040204020203" pitchFamily="34" charset="0"/>
                </a:rPr>
                <a:t>ATTENTION</a:t>
              </a:r>
            </a:p>
            <a:p>
              <a:pPr algn="ctr">
                <a:lnSpc>
                  <a:spcPts val="4400"/>
                </a:lnSpc>
                <a:spcAft>
                  <a:spcPts val="1800"/>
                </a:spcAft>
              </a:pPr>
              <a:endParaRPr lang="sk-SK" sz="2800" b="1" kern="1000" dirty="0">
                <a:solidFill>
                  <a:schemeClr val="bg1"/>
                </a:solidFill>
                <a:latin typeface="Segoe UI Semilight" panose="020B0402040204020203" pitchFamily="34" charset="0"/>
                <a:ea typeface="Segoe UI Emoji" panose="020B0502040204020203" pitchFamily="34" charset="0"/>
                <a:cs typeface="Segoe UI Semilight" panose="020B0402040204020203" pitchFamily="34" charset="0"/>
              </a:endParaRPr>
            </a:p>
          </p:txBody>
        </p:sp>
      </p:grpSp>
      <p:pic>
        <p:nvPicPr>
          <p:cNvPr id="23" name="Picture 2">
            <a:extLst>
              <a:ext uri="{FF2B5EF4-FFF2-40B4-BE49-F238E27FC236}">
                <a16:creationId xmlns:a16="http://schemas.microsoft.com/office/drawing/2014/main" id="{62DF288D-405D-4A4B-C5FB-FFCC8183C90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2554" b="17867"/>
          <a:stretch/>
        </p:blipFill>
        <p:spPr bwMode="auto">
          <a:xfrm>
            <a:off x="-11640" y="2757711"/>
            <a:ext cx="12203640" cy="3399226"/>
          </a:xfrm>
          <a:prstGeom prst="rect">
            <a:avLst/>
          </a:prstGeom>
          <a:noFill/>
          <a:extLst>
            <a:ext uri="{909E8E84-426E-40DD-AFC4-6F175D3DCCD1}">
              <a14:hiddenFill xmlns:a14="http://schemas.microsoft.com/office/drawing/2010/main">
                <a:solidFill>
                  <a:srgbClr val="FFFFFF"/>
                </a:solidFill>
              </a14:hiddenFill>
            </a:ext>
          </a:extLst>
        </p:spPr>
      </p:pic>
      <p:sp>
        <p:nvSpPr>
          <p:cNvPr id="21" name="Obdĺžnik 20">
            <a:extLst>
              <a:ext uri="{FF2B5EF4-FFF2-40B4-BE49-F238E27FC236}">
                <a16:creationId xmlns:a16="http://schemas.microsoft.com/office/drawing/2014/main" id="{9725B087-ED2E-484B-A3CC-160A01E709AC}"/>
              </a:ext>
            </a:extLst>
          </p:cNvPr>
          <p:cNvSpPr/>
          <p:nvPr/>
        </p:nvSpPr>
        <p:spPr>
          <a:xfrm>
            <a:off x="-11640" y="6043835"/>
            <a:ext cx="12232214" cy="769521"/>
          </a:xfrm>
          <a:prstGeom prst="rect">
            <a:avLst/>
          </a:prstGeom>
          <a:solidFill>
            <a:srgbClr val="00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cxnSp>
        <p:nvCxnSpPr>
          <p:cNvPr id="22" name="Rovná spojnica 21">
            <a:extLst>
              <a:ext uri="{FF2B5EF4-FFF2-40B4-BE49-F238E27FC236}">
                <a16:creationId xmlns:a16="http://schemas.microsoft.com/office/drawing/2014/main" id="{76A747F1-6AF7-4135-9E25-BFE4DB25CEF2}"/>
              </a:ext>
            </a:extLst>
          </p:cNvPr>
          <p:cNvCxnSpPr/>
          <p:nvPr/>
        </p:nvCxnSpPr>
        <p:spPr>
          <a:xfrm>
            <a:off x="19049" y="6001523"/>
            <a:ext cx="12172951" cy="0"/>
          </a:xfrm>
          <a:prstGeom prst="line">
            <a:avLst/>
          </a:prstGeom>
          <a:ln w="60325">
            <a:solidFill>
              <a:schemeClr val="bg1"/>
            </a:solidFill>
          </a:ln>
        </p:spPr>
        <p:style>
          <a:lnRef idx="1">
            <a:schemeClr val="accent1"/>
          </a:lnRef>
          <a:fillRef idx="0">
            <a:schemeClr val="accent1"/>
          </a:fillRef>
          <a:effectRef idx="0">
            <a:schemeClr val="accent1"/>
          </a:effectRef>
          <a:fontRef idx="minor">
            <a:schemeClr val="tx1"/>
          </a:fontRef>
        </p:style>
      </p:cxnSp>
      <p:pic>
        <p:nvPicPr>
          <p:cNvPr id="29" name="Picture 31">
            <a:extLst>
              <a:ext uri="{FF2B5EF4-FFF2-40B4-BE49-F238E27FC236}">
                <a16:creationId xmlns:a16="http://schemas.microsoft.com/office/drawing/2014/main" id="{77E1E941-8D95-447A-9674-75FE0AC916D4}"/>
              </a:ext>
            </a:extLst>
          </p:cNvPr>
          <p:cNvPicPr>
            <a:picLocks noChangeAspect="1" noChangeArrowheads="1"/>
          </p:cNvPicPr>
          <p:nvPr/>
        </p:nvPicPr>
        <p:blipFill>
          <a:blip r:embed="rId9" cstate="print">
            <a:clrChange>
              <a:clrFrom>
                <a:srgbClr val="CCCCCC"/>
              </a:clrFrom>
              <a:clrTo>
                <a:srgbClr val="CCCCCC">
                  <a:alpha val="0"/>
                </a:srgbClr>
              </a:clrTo>
            </a:clrChange>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0915403" y="5677924"/>
            <a:ext cx="1146713" cy="1097333"/>
          </a:xfrm>
          <a:prstGeom prst="rect">
            <a:avLst/>
          </a:prstGeom>
          <a:noFill/>
          <a:ln>
            <a:noFill/>
          </a:ln>
          <a:extLst/>
        </p:spPr>
      </p:pic>
      <p:sp>
        <p:nvSpPr>
          <p:cNvPr id="32" name="Obdĺžnik 31">
            <a:extLst>
              <a:ext uri="{FF2B5EF4-FFF2-40B4-BE49-F238E27FC236}">
                <a16:creationId xmlns:a16="http://schemas.microsoft.com/office/drawing/2014/main" id="{A486FAA4-6932-44ED-876E-52C174233B72}"/>
              </a:ext>
            </a:extLst>
          </p:cNvPr>
          <p:cNvSpPr/>
          <p:nvPr/>
        </p:nvSpPr>
        <p:spPr>
          <a:xfrm>
            <a:off x="8062128" y="6098393"/>
            <a:ext cx="3041930" cy="646331"/>
          </a:xfrm>
          <a:prstGeom prst="rect">
            <a:avLst/>
          </a:prstGeom>
          <a:noFill/>
        </p:spPr>
        <p:txBody>
          <a:bodyPr wrap="square">
            <a:spAutoFit/>
          </a:bodyPr>
          <a:lstStyle/>
          <a:p>
            <a:pPr defTabSz="266700">
              <a:spcBef>
                <a:spcPts val="600"/>
              </a:spcBef>
              <a:spcAft>
                <a:spcPts val="1200"/>
              </a:spcAft>
            </a:pPr>
            <a:r>
              <a:rPr lang="sk-SK" spc="30" dirty="0">
                <a:solidFill>
                  <a:schemeClr val="bg1"/>
                </a:solidFill>
                <a:latin typeface="Segoe UI Semilight" panose="020B0402040204020203" pitchFamily="34" charset="0"/>
                <a:cs typeface="Segoe UI Semilight" panose="020B0402040204020203" pitchFamily="34" charset="0"/>
              </a:rPr>
              <a:t>geografia.science.upjs.sk</a:t>
            </a:r>
            <a:br>
              <a:rPr lang="sk-SK" spc="30" dirty="0">
                <a:solidFill>
                  <a:schemeClr val="bg1"/>
                </a:solidFill>
                <a:latin typeface="Segoe UI Semilight" panose="020B0402040204020203" pitchFamily="34" charset="0"/>
                <a:cs typeface="Segoe UI Semilight" panose="020B0402040204020203" pitchFamily="34" charset="0"/>
              </a:rPr>
            </a:br>
            <a:r>
              <a:rPr lang="sk-SK" spc="30" dirty="0">
                <a:solidFill>
                  <a:schemeClr val="bg1"/>
                </a:solidFill>
                <a:latin typeface="Segoe UI Semilight" panose="020B0402040204020203" pitchFamily="34" charset="0"/>
                <a:cs typeface="Segoe UI Semilight" panose="020B0402040204020203" pitchFamily="34" charset="0"/>
              </a:rPr>
              <a:t>katarina.onacillova@upjs.sk</a:t>
            </a:r>
          </a:p>
        </p:txBody>
      </p:sp>
      <p:sp>
        <p:nvSpPr>
          <p:cNvPr id="33" name="Obdĺžnik 32">
            <a:extLst>
              <a:ext uri="{FF2B5EF4-FFF2-40B4-BE49-F238E27FC236}">
                <a16:creationId xmlns:a16="http://schemas.microsoft.com/office/drawing/2014/main" id="{9482F24D-70EE-4D4F-A87E-4B8BD633D594}"/>
              </a:ext>
            </a:extLst>
          </p:cNvPr>
          <p:cNvSpPr/>
          <p:nvPr/>
        </p:nvSpPr>
        <p:spPr>
          <a:xfrm>
            <a:off x="129261" y="6115375"/>
            <a:ext cx="5874437" cy="646331"/>
          </a:xfrm>
          <a:prstGeom prst="rect">
            <a:avLst/>
          </a:prstGeom>
          <a:noFill/>
        </p:spPr>
        <p:txBody>
          <a:bodyPr wrap="square">
            <a:spAutoFit/>
          </a:bodyPr>
          <a:lstStyle/>
          <a:p>
            <a:pPr defTabSz="266700">
              <a:spcBef>
                <a:spcPts val="600"/>
              </a:spcBef>
              <a:spcAft>
                <a:spcPts val="1200"/>
              </a:spcAft>
            </a:pPr>
            <a:r>
              <a:rPr lang="sk-SK" dirty="0">
                <a:solidFill>
                  <a:schemeClr val="bg1"/>
                </a:solidFill>
                <a:latin typeface="Segoe UI Semilight" panose="020B0402040204020203" pitchFamily="34" charset="0"/>
                <a:cs typeface="Segoe UI Semilight" panose="020B0402040204020203" pitchFamily="34" charset="0"/>
              </a:rPr>
              <a:t>INSTITUTE OF GEOGRAPHY, FACULTY OF SCIENCE, PAVOL JOZEF ŠAFÁRIK UNIVERSITY IN KOŠICE, SLOVAKIA</a:t>
            </a:r>
          </a:p>
        </p:txBody>
      </p:sp>
      <p:pic>
        <p:nvPicPr>
          <p:cNvPr id="34" name="Obrázok 33">
            <a:extLst>
              <a:ext uri="{FF2B5EF4-FFF2-40B4-BE49-F238E27FC236}">
                <a16:creationId xmlns:a16="http://schemas.microsoft.com/office/drawing/2014/main" id="{4327AD43-0B46-4801-99E6-208F6A5E0235}"/>
              </a:ext>
            </a:extLst>
          </p:cNvPr>
          <p:cNvPicPr>
            <a:picLocks noChangeAspect="1"/>
          </p:cNvPicPr>
          <p:nvPr/>
        </p:nvPicPr>
        <p:blipFill rotWithShape="1">
          <a:blip r:embed="rId11">
            <a:extLst>
              <a:ext uri="{28A0092B-C50C-407E-A947-70E740481C1C}">
                <a14:useLocalDpi xmlns:a14="http://schemas.microsoft.com/office/drawing/2010/main" val="0"/>
              </a:ext>
            </a:extLst>
          </a:blip>
          <a:srcRect l="27199"/>
          <a:stretch/>
        </p:blipFill>
        <p:spPr>
          <a:xfrm>
            <a:off x="6135037" y="5902323"/>
            <a:ext cx="1939508" cy="818659"/>
          </a:xfrm>
          <a:prstGeom prst="rect">
            <a:avLst/>
          </a:prstGeom>
        </p:spPr>
      </p:pic>
    </p:spTree>
    <p:extLst>
      <p:ext uri="{BB962C8B-B14F-4D97-AF65-F5344CB8AC3E}">
        <p14:creationId xmlns:p14="http://schemas.microsoft.com/office/powerpoint/2010/main" val="4066182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ástupný symbol obsahu 2">
            <a:extLst>
              <a:ext uri="{FF2B5EF4-FFF2-40B4-BE49-F238E27FC236}">
                <a16:creationId xmlns:a16="http://schemas.microsoft.com/office/drawing/2014/main" id="{B1D6BC0D-FA18-464D-8567-32B39872E8D6}"/>
              </a:ext>
            </a:extLst>
          </p:cNvPr>
          <p:cNvSpPr txBox="1">
            <a:spLocks/>
          </p:cNvSpPr>
          <p:nvPr/>
        </p:nvSpPr>
        <p:spPr>
          <a:xfrm>
            <a:off x="3006" y="214320"/>
            <a:ext cx="6413836" cy="5756430"/>
          </a:xfrm>
          <a:prstGeom prst="rect">
            <a:avLst/>
          </a:prstGeom>
          <a:solidFill>
            <a:schemeClr val="bg1"/>
          </a:solidFill>
          <a:ln>
            <a:noFill/>
          </a:ln>
          <a:effectLst>
            <a:outerShdw blurRad="50800" dist="38100" dir="2700000" algn="tl" rotWithShape="0">
              <a:prstClr val="black">
                <a:alpha val="40000"/>
              </a:prstClr>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Clr>
                <a:srgbClr val="14465B"/>
              </a:buClr>
              <a:buNone/>
              <a:defRPr/>
            </a:pPr>
            <a:endParaRPr lang="sk-SK" sz="2000" dirty="0">
              <a:solidFill>
                <a:prstClr val="white"/>
              </a:solidFill>
            </a:endParaRPr>
          </a:p>
          <a:p>
            <a:pPr marL="0" indent="0" algn="just">
              <a:lnSpc>
                <a:spcPct val="100000"/>
              </a:lnSpc>
              <a:buClr>
                <a:srgbClr val="14465B"/>
              </a:buClr>
              <a:buNone/>
              <a:defRPr/>
            </a:pPr>
            <a:endParaRPr lang="sk-SK" sz="3200" dirty="0">
              <a:solidFill>
                <a:srgbClr val="006E9F"/>
              </a:solidFill>
              <a:latin typeface="Segoe UI Light" panose="020B0502040204020203" pitchFamily="34" charset="0"/>
              <a:cs typeface="Segoe UI Light" panose="020B0502040204020203" pitchFamily="34" charset="0"/>
            </a:endParaRPr>
          </a:p>
        </p:txBody>
      </p:sp>
      <p:pic>
        <p:nvPicPr>
          <p:cNvPr id="5" name="Obrázok 4">
            <a:extLst>
              <a:ext uri="{FF2B5EF4-FFF2-40B4-BE49-F238E27FC236}">
                <a16:creationId xmlns:a16="http://schemas.microsoft.com/office/drawing/2014/main" id="{3BCB1D8C-9978-408D-9DB3-D54883F4162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4119" t="14456" r="4077" b="13469"/>
          <a:stretch/>
        </p:blipFill>
        <p:spPr>
          <a:xfrm>
            <a:off x="6520340" y="4033315"/>
            <a:ext cx="3205005" cy="1936305"/>
          </a:xfrm>
          <a:prstGeom prst="rect">
            <a:avLst/>
          </a:prstGeom>
        </p:spPr>
      </p:pic>
      <p:sp>
        <p:nvSpPr>
          <p:cNvPr id="7" name="Obdĺžnik 6">
            <a:extLst>
              <a:ext uri="{FF2B5EF4-FFF2-40B4-BE49-F238E27FC236}">
                <a16:creationId xmlns:a16="http://schemas.microsoft.com/office/drawing/2014/main" id="{610B612B-CBB6-4E27-8111-548BFD3D980D}"/>
              </a:ext>
            </a:extLst>
          </p:cNvPr>
          <p:cNvSpPr/>
          <p:nvPr/>
        </p:nvSpPr>
        <p:spPr>
          <a:xfrm>
            <a:off x="19048" y="6043835"/>
            <a:ext cx="12201525" cy="769521"/>
          </a:xfrm>
          <a:prstGeom prst="rect">
            <a:avLst/>
          </a:prstGeom>
          <a:solidFill>
            <a:srgbClr val="00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3" name="Obdĺžnik 12">
            <a:extLst>
              <a:ext uri="{FF2B5EF4-FFF2-40B4-BE49-F238E27FC236}">
                <a16:creationId xmlns:a16="http://schemas.microsoft.com/office/drawing/2014/main" id="{D0701F61-AF22-43CC-8131-8042E4525EE9}"/>
              </a:ext>
            </a:extLst>
          </p:cNvPr>
          <p:cNvSpPr/>
          <p:nvPr/>
        </p:nvSpPr>
        <p:spPr>
          <a:xfrm>
            <a:off x="8261577" y="6136207"/>
            <a:ext cx="2692150" cy="584775"/>
          </a:xfrm>
          <a:prstGeom prst="rect">
            <a:avLst/>
          </a:prstGeom>
          <a:noFill/>
        </p:spPr>
        <p:txBody>
          <a:bodyPr wrap="square">
            <a:spAutoFit/>
          </a:bodyPr>
          <a:lstStyle/>
          <a:p>
            <a:pPr defTabSz="266700">
              <a:spcBef>
                <a:spcPts val="600"/>
              </a:spcBef>
              <a:spcAft>
                <a:spcPts val="1200"/>
              </a:spcAft>
            </a:pPr>
            <a:r>
              <a:rPr lang="sk-SK" sz="1600" spc="30" dirty="0">
                <a:solidFill>
                  <a:schemeClr val="bg1"/>
                </a:solidFill>
                <a:latin typeface="Segoe UI Semilight" panose="020B0402040204020203" pitchFamily="34" charset="0"/>
                <a:cs typeface="Segoe UI Semilight" panose="020B0402040204020203" pitchFamily="34" charset="0"/>
              </a:rPr>
              <a:t>geografia.science.upjs.sk</a:t>
            </a:r>
            <a:br>
              <a:rPr lang="sk-SK" sz="1600" spc="30" dirty="0">
                <a:solidFill>
                  <a:schemeClr val="bg1"/>
                </a:solidFill>
                <a:latin typeface="Segoe UI Semilight" panose="020B0402040204020203" pitchFamily="34" charset="0"/>
                <a:cs typeface="Segoe UI Semilight" panose="020B0402040204020203" pitchFamily="34" charset="0"/>
              </a:rPr>
            </a:br>
            <a:r>
              <a:rPr lang="sk-SK" sz="1600" spc="30" dirty="0">
                <a:solidFill>
                  <a:schemeClr val="bg1"/>
                </a:solidFill>
                <a:latin typeface="Segoe UI Semilight" panose="020B0402040204020203" pitchFamily="34" charset="0"/>
                <a:cs typeface="Segoe UI Semilight" panose="020B0402040204020203" pitchFamily="34" charset="0"/>
              </a:rPr>
              <a:t>katarina.onacillova@upjs.sk</a:t>
            </a:r>
          </a:p>
        </p:txBody>
      </p:sp>
      <p:sp>
        <p:nvSpPr>
          <p:cNvPr id="19" name="Zástupný symbol obsahu 2">
            <a:extLst>
              <a:ext uri="{FF2B5EF4-FFF2-40B4-BE49-F238E27FC236}">
                <a16:creationId xmlns:a16="http://schemas.microsoft.com/office/drawing/2014/main" id="{2B81172D-E204-481B-95D1-6C81375B37D5}"/>
              </a:ext>
            </a:extLst>
          </p:cNvPr>
          <p:cNvSpPr txBox="1">
            <a:spLocks/>
          </p:cNvSpPr>
          <p:nvPr/>
        </p:nvSpPr>
        <p:spPr>
          <a:xfrm>
            <a:off x="250571" y="1500822"/>
            <a:ext cx="5835400" cy="4295815"/>
          </a:xfrm>
          <a:prstGeom prst="rect">
            <a:avLst/>
          </a:prstGeom>
          <a:solidFill>
            <a:schemeClr val="bg1"/>
          </a:solidFill>
          <a:ln>
            <a:noFill/>
          </a:ln>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Clr>
                <a:srgbClr val="14465B"/>
              </a:buClr>
              <a:buNone/>
              <a:defRPr/>
            </a:pPr>
            <a:r>
              <a:rPr lang="en-GB" sz="3200" dirty="0">
                <a:solidFill>
                  <a:srgbClr val="006E9F"/>
                </a:solidFill>
                <a:latin typeface="Segoe UI Light" panose="020B0502040204020203" pitchFamily="34" charset="0"/>
                <a:cs typeface="Segoe UI Light" panose="020B0502040204020203" pitchFamily="34" charset="0"/>
              </a:rPr>
              <a:t>Hyperspectral imaging</a:t>
            </a:r>
            <a:r>
              <a:rPr lang="sk-SK" sz="3200" dirty="0">
                <a:solidFill>
                  <a:srgbClr val="006E9F"/>
                </a:solidFill>
                <a:latin typeface="Segoe UI Light" panose="020B0502040204020203" pitchFamily="34" charset="0"/>
                <a:cs typeface="Segoe UI Light" panose="020B0502040204020203" pitchFamily="34" charset="0"/>
              </a:rPr>
              <a:t> </a:t>
            </a:r>
            <a:r>
              <a:rPr lang="en-GB" sz="3200" dirty="0">
                <a:solidFill>
                  <a:srgbClr val="006E9F"/>
                </a:solidFill>
                <a:latin typeface="Segoe UI Light" panose="020B0502040204020203" pitchFamily="34" charset="0"/>
                <a:cs typeface="Segoe UI Light" panose="020B0502040204020203" pitchFamily="34" charset="0"/>
              </a:rPr>
              <a:t>sensors</a:t>
            </a:r>
            <a:r>
              <a:rPr lang="sk-SK" sz="3200" dirty="0">
                <a:solidFill>
                  <a:srgbClr val="006E9F"/>
                </a:solidFill>
                <a:latin typeface="Segoe UI Light" panose="020B0502040204020203" pitchFamily="34" charset="0"/>
                <a:cs typeface="Segoe UI Light" panose="020B0502040204020203" pitchFamily="34" charset="0"/>
              </a:rPr>
              <a:t>:</a:t>
            </a:r>
            <a:endParaRPr lang="sk-SK" sz="3200" dirty="0">
              <a:latin typeface="Segoe UI Light" panose="020B0502040204020203" pitchFamily="34" charset="0"/>
              <a:cs typeface="Segoe UI Light" panose="020B0502040204020203" pitchFamily="34" charset="0"/>
            </a:endParaRPr>
          </a:p>
          <a:p>
            <a:pPr marL="0" indent="0" algn="just">
              <a:lnSpc>
                <a:spcPct val="100000"/>
              </a:lnSpc>
              <a:buClr>
                <a:srgbClr val="14465B"/>
              </a:buClr>
              <a:buNone/>
              <a:defRPr/>
            </a:pPr>
            <a:endParaRPr lang="sk-SK" sz="800" dirty="0">
              <a:latin typeface="Segoe UI Light" panose="020B0502040204020203" pitchFamily="34" charset="0"/>
              <a:cs typeface="Segoe UI Light" panose="020B0502040204020203" pitchFamily="34" charset="0"/>
            </a:endParaRPr>
          </a:p>
          <a:p>
            <a:pPr algn="just">
              <a:lnSpc>
                <a:spcPct val="100000"/>
              </a:lnSpc>
              <a:spcBef>
                <a:spcPts val="1200"/>
              </a:spcBef>
              <a:buClr>
                <a:srgbClr val="005074"/>
              </a:buClr>
              <a:buFont typeface="Wingdings" panose="05000000000000000000" pitchFamily="2" charset="2"/>
              <a:buChar char="§"/>
              <a:defRPr/>
            </a:pPr>
            <a:r>
              <a:rPr lang="sk-SK" sz="2200" spc="-10" dirty="0">
                <a:latin typeface="Segoe UI Light" panose="020B0502040204020203" pitchFamily="34" charset="0"/>
                <a:cs typeface="Segoe UI Light" panose="020B0502040204020203" pitchFamily="34" charset="0"/>
              </a:rPr>
              <a:t>C</a:t>
            </a:r>
            <a:r>
              <a:rPr lang="en-GB" sz="2200" spc="-10" dirty="0" err="1">
                <a:latin typeface="Segoe UI Light" panose="020B0502040204020203" pitchFamily="34" charset="0"/>
                <a:cs typeface="Segoe UI Light" panose="020B0502040204020203" pitchFamily="34" charset="0"/>
              </a:rPr>
              <a:t>apture</a:t>
            </a:r>
            <a:r>
              <a:rPr lang="en-GB" sz="2200" spc="-10" dirty="0">
                <a:latin typeface="Segoe UI Light" panose="020B0502040204020203" pitchFamily="34" charset="0"/>
                <a:cs typeface="Segoe UI Light" panose="020B0502040204020203" pitchFamily="34" charset="0"/>
              </a:rPr>
              <a:t> reflected electromagnetic energy in</a:t>
            </a:r>
            <a:r>
              <a:rPr lang="sk-SK" sz="2200" spc="-10" dirty="0">
                <a:latin typeface="Segoe UI Light" panose="020B0502040204020203" pitchFamily="34" charset="0"/>
                <a:cs typeface="Segoe UI Light" panose="020B0502040204020203" pitchFamily="34" charset="0"/>
              </a:rPr>
              <a:t> </a:t>
            </a:r>
            <a:r>
              <a:rPr lang="en-GB" sz="2200" b="1" spc="-10" dirty="0">
                <a:latin typeface="Segoe UI Light" panose="020B0502040204020203" pitchFamily="34" charset="0"/>
                <a:cs typeface="Segoe UI Light" panose="020B0502040204020203" pitchFamily="34" charset="0"/>
              </a:rPr>
              <a:t>hundreds of contiguous narrow spectral bands </a:t>
            </a:r>
            <a:endParaRPr lang="sk-SK" sz="2200" b="1" spc="-10" dirty="0">
              <a:latin typeface="Segoe UI Light" panose="020B0502040204020203" pitchFamily="34" charset="0"/>
              <a:cs typeface="Segoe UI Light" panose="020B0502040204020203" pitchFamily="34" charset="0"/>
            </a:endParaRPr>
          </a:p>
          <a:p>
            <a:pPr algn="just">
              <a:lnSpc>
                <a:spcPct val="100000"/>
              </a:lnSpc>
              <a:spcBef>
                <a:spcPts val="1200"/>
              </a:spcBef>
              <a:buClr>
                <a:srgbClr val="005074"/>
              </a:buClr>
              <a:buFont typeface="Wingdings" panose="05000000000000000000" pitchFamily="2" charset="2"/>
              <a:buChar char="§"/>
              <a:defRPr/>
            </a:pPr>
            <a:r>
              <a:rPr lang="sk-SK" sz="2200" dirty="0">
                <a:latin typeface="Segoe UI Light" panose="020B0502040204020203" pitchFamily="34" charset="0"/>
                <a:cs typeface="Segoe UI Light" panose="020B0502040204020203" pitchFamily="34" charset="0"/>
              </a:rPr>
              <a:t>C</a:t>
            </a:r>
            <a:r>
              <a:rPr lang="en-GB" sz="2200" dirty="0" err="1">
                <a:latin typeface="Segoe UI Light" panose="020B0502040204020203" pitchFamily="34" charset="0"/>
                <a:cs typeface="Segoe UI Light" panose="020B0502040204020203" pitchFamily="34" charset="0"/>
              </a:rPr>
              <a:t>ombined</a:t>
            </a:r>
            <a:r>
              <a:rPr lang="en-GB" sz="2200" dirty="0">
                <a:latin typeface="Segoe UI Light" panose="020B0502040204020203" pitchFamily="34" charset="0"/>
                <a:cs typeface="Segoe UI Light" panose="020B0502040204020203" pitchFamily="34" charset="0"/>
              </a:rPr>
              <a:t> with</a:t>
            </a:r>
            <a:r>
              <a:rPr lang="sk-SK" sz="2200" dirty="0">
                <a:latin typeface="Segoe UI Light" panose="020B0502040204020203" pitchFamily="34" charset="0"/>
                <a:cs typeface="Segoe UI Light" panose="020B0502040204020203" pitchFamily="34" charset="0"/>
              </a:rPr>
              <a:t> </a:t>
            </a:r>
            <a:r>
              <a:rPr lang="en-GB" sz="2200" dirty="0">
                <a:latin typeface="Segoe UI Light" panose="020B0502040204020203" pitchFamily="34" charset="0"/>
                <a:cs typeface="Segoe UI Light" panose="020B0502040204020203" pitchFamily="34" charset="0"/>
              </a:rPr>
              <a:t>UAS</a:t>
            </a:r>
            <a:r>
              <a:rPr lang="sk-SK" sz="2200" dirty="0">
                <a:latin typeface="Segoe UI Light" panose="020B0502040204020203" pitchFamily="34" charset="0"/>
                <a:cs typeface="Segoe UI Light" panose="020B0502040204020203" pitchFamily="34" charset="0"/>
              </a:rPr>
              <a:t>:</a:t>
            </a:r>
            <a:r>
              <a:rPr lang="en-GB" sz="2200" dirty="0">
                <a:latin typeface="Segoe UI Light" panose="020B0502040204020203" pitchFamily="34" charset="0"/>
                <a:cs typeface="Segoe UI Light" panose="020B0502040204020203" pitchFamily="34" charset="0"/>
              </a:rPr>
              <a:t> </a:t>
            </a:r>
            <a:endParaRPr lang="sk-SK" sz="2200" dirty="0">
              <a:latin typeface="Segoe UI Light" panose="020B0502040204020203" pitchFamily="34" charset="0"/>
              <a:cs typeface="Segoe UI Light" panose="020B0502040204020203" pitchFamily="34" charset="0"/>
            </a:endParaRPr>
          </a:p>
          <a:p>
            <a:pPr marL="571500" indent="-342900" algn="just">
              <a:lnSpc>
                <a:spcPct val="100000"/>
              </a:lnSpc>
              <a:spcBef>
                <a:spcPts val="600"/>
              </a:spcBef>
              <a:buClr>
                <a:srgbClr val="005074"/>
              </a:buClr>
              <a:buFont typeface="Wingdings" panose="05000000000000000000" pitchFamily="2" charset="2"/>
              <a:buChar char="Ø"/>
              <a:defRPr/>
            </a:pPr>
            <a:r>
              <a:rPr lang="en-GB" sz="2200" b="1" dirty="0">
                <a:latin typeface="Segoe UI Light" panose="020B0502040204020203" pitchFamily="34" charset="0"/>
                <a:cs typeface="Segoe UI Light" panose="020B0502040204020203" pitchFamily="34" charset="0"/>
              </a:rPr>
              <a:t>fast</a:t>
            </a:r>
            <a:r>
              <a:rPr lang="sk-SK" sz="2200" b="1" dirty="0">
                <a:latin typeface="Segoe UI Light" panose="020B0502040204020203" pitchFamily="34" charset="0"/>
                <a:cs typeface="Segoe UI Light" panose="020B0502040204020203" pitchFamily="34" charset="0"/>
              </a:rPr>
              <a:t>, </a:t>
            </a:r>
            <a:r>
              <a:rPr lang="en-GB" sz="2200" b="1" dirty="0">
                <a:latin typeface="Segoe UI Light" panose="020B0502040204020203" pitchFamily="34" charset="0"/>
                <a:cs typeface="Segoe UI Light" panose="020B0502040204020203" pitchFamily="34" charset="0"/>
              </a:rPr>
              <a:t>flexible</a:t>
            </a:r>
            <a:r>
              <a:rPr lang="sk-SK" sz="2200" b="1" dirty="0">
                <a:latin typeface="Segoe UI Light" panose="020B0502040204020203" pitchFamily="34" charset="0"/>
                <a:cs typeface="Segoe UI Light" panose="020B0502040204020203" pitchFamily="34" charset="0"/>
              </a:rPr>
              <a:t> and </a:t>
            </a:r>
            <a:r>
              <a:rPr lang="en-GB" sz="2200" b="1" dirty="0">
                <a:latin typeface="Segoe UI Light" panose="020B0502040204020203" pitchFamily="34" charset="0"/>
                <a:cs typeface="Segoe UI Light" panose="020B0502040204020203" pitchFamily="34" charset="0"/>
              </a:rPr>
              <a:t>non-destructive detection </a:t>
            </a:r>
            <a:r>
              <a:rPr lang="sk-SK" sz="2200" b="1" dirty="0">
                <a:latin typeface="Segoe UI Light" panose="020B0502040204020203" pitchFamily="34" charset="0"/>
                <a:cs typeface="Segoe UI Light" panose="020B0502040204020203" pitchFamily="34" charset="0"/>
              </a:rPr>
              <a:t/>
            </a:r>
            <a:br>
              <a:rPr lang="sk-SK" sz="2200" b="1" dirty="0">
                <a:latin typeface="Segoe UI Light" panose="020B0502040204020203" pitchFamily="34" charset="0"/>
                <a:cs typeface="Segoe UI Light" panose="020B0502040204020203" pitchFamily="34" charset="0"/>
              </a:rPr>
            </a:br>
            <a:r>
              <a:rPr lang="en-GB" sz="2200" b="1" dirty="0">
                <a:latin typeface="Segoe UI Light" panose="020B0502040204020203" pitchFamily="34" charset="0"/>
                <a:cs typeface="Segoe UI Light" panose="020B0502040204020203" pitchFamily="34" charset="0"/>
              </a:rPr>
              <a:t>of subtle spectral features</a:t>
            </a:r>
          </a:p>
          <a:p>
            <a:pPr algn="just">
              <a:lnSpc>
                <a:spcPct val="100000"/>
              </a:lnSpc>
              <a:spcBef>
                <a:spcPts val="1200"/>
              </a:spcBef>
              <a:buClr>
                <a:srgbClr val="005074"/>
              </a:buClr>
              <a:buFont typeface="Wingdings" panose="05000000000000000000" pitchFamily="2" charset="2"/>
              <a:buChar char="§"/>
              <a:defRPr/>
            </a:pPr>
            <a:r>
              <a:rPr lang="en-US" sz="2200" dirty="0">
                <a:latin typeface="Segoe UI Light" panose="020B0502040204020203" pitchFamily="34" charset="0"/>
                <a:cs typeface="Segoe UI Light" panose="020B0502040204020203" pitchFamily="34" charset="0"/>
              </a:rPr>
              <a:t>Chance to develop R&amp;D infrastructure via </a:t>
            </a:r>
            <a:r>
              <a:rPr lang="sk-SK" sz="2200" dirty="0">
                <a:latin typeface="Segoe UI Light" panose="020B0502040204020203" pitchFamily="34" charset="0"/>
                <a:cs typeface="Segoe UI Light" panose="020B0502040204020203" pitchFamily="34" charset="0"/>
              </a:rPr>
              <a:t/>
            </a:r>
            <a:br>
              <a:rPr lang="sk-SK" sz="2200" dirty="0">
                <a:latin typeface="Segoe UI Light" panose="020B0502040204020203" pitchFamily="34" charset="0"/>
                <a:cs typeface="Segoe UI Light" panose="020B0502040204020203" pitchFamily="34" charset="0"/>
              </a:rPr>
            </a:br>
            <a:r>
              <a:rPr lang="en-US" sz="2200" dirty="0">
                <a:latin typeface="Segoe UI Light" panose="020B0502040204020203" pitchFamily="34" charset="0"/>
                <a:cs typeface="Segoe UI Light" panose="020B0502040204020203" pitchFamily="34" charset="0"/>
              </a:rPr>
              <a:t>the EU structural funds</a:t>
            </a:r>
            <a:endParaRPr lang="sk-SK" sz="2200" b="1" dirty="0">
              <a:latin typeface="Segoe UI Light" panose="020B0502040204020203" pitchFamily="34" charset="0"/>
              <a:cs typeface="Segoe UI Light" panose="020B0502040204020203" pitchFamily="34" charset="0"/>
            </a:endParaRPr>
          </a:p>
        </p:txBody>
      </p:sp>
      <p:sp>
        <p:nvSpPr>
          <p:cNvPr id="16" name="Obdĺžnik 15">
            <a:extLst>
              <a:ext uri="{FF2B5EF4-FFF2-40B4-BE49-F238E27FC236}">
                <a16:creationId xmlns:a16="http://schemas.microsoft.com/office/drawing/2014/main" id="{C722DE40-B86E-4A73-8AF7-A87EE1B374A7}"/>
              </a:ext>
            </a:extLst>
          </p:cNvPr>
          <p:cNvSpPr/>
          <p:nvPr/>
        </p:nvSpPr>
        <p:spPr>
          <a:xfrm>
            <a:off x="3599" y="214320"/>
            <a:ext cx="12201525" cy="830997"/>
          </a:xfrm>
          <a:prstGeom prst="rect">
            <a:avLst/>
          </a:prstGeom>
          <a:solidFill>
            <a:srgbClr val="006E9F"/>
          </a:solidFill>
          <a:effectLst/>
        </p:spPr>
        <p:txBody>
          <a:bodyPr wrap="square" anchor="ctr">
            <a:spAutoFit/>
          </a:bodyPr>
          <a:lstStyle/>
          <a:p>
            <a:pPr fontAlgn="auto">
              <a:spcBef>
                <a:spcPts val="0"/>
              </a:spcBef>
              <a:spcAft>
                <a:spcPts val="0"/>
              </a:spcAft>
              <a:defRPr/>
            </a:pPr>
            <a:r>
              <a:rPr lang="sk-SK" sz="4800" b="1" cap="all" spc="300" dirty="0">
                <a:solidFill>
                  <a:schemeClr val="bg1"/>
                </a:solidFill>
                <a:latin typeface="Segoe UI Semibold" panose="020B0702040204020203" pitchFamily="34" charset="0"/>
                <a:ea typeface="+mj-ea"/>
                <a:cs typeface="Segoe UI Semibold" panose="020B0702040204020203" pitchFamily="34" charset="0"/>
              </a:rPr>
              <a:t> STATE-OF-THE-ART</a:t>
            </a:r>
            <a:endParaRPr lang="nl-NL" sz="4800" b="1" cap="all" spc="300" dirty="0">
              <a:solidFill>
                <a:schemeClr val="bg1"/>
              </a:solidFill>
              <a:latin typeface="Segoe UI Semibold" panose="020B0702040204020203" pitchFamily="34" charset="0"/>
              <a:ea typeface="+mj-ea"/>
              <a:cs typeface="Segoe UI Semibold" panose="020B0702040204020203" pitchFamily="34" charset="0"/>
            </a:endParaRPr>
          </a:p>
        </p:txBody>
      </p:sp>
      <p:pic>
        <p:nvPicPr>
          <p:cNvPr id="24" name="Obrázok 23">
            <a:extLst>
              <a:ext uri="{FF2B5EF4-FFF2-40B4-BE49-F238E27FC236}">
                <a16:creationId xmlns:a16="http://schemas.microsoft.com/office/drawing/2014/main" id="{04AB3FCA-6552-4EEF-A4AC-4671DA2441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8590" y="1985258"/>
            <a:ext cx="5605420" cy="1848805"/>
          </a:xfrm>
          <a:prstGeom prst="rect">
            <a:avLst/>
          </a:prstGeom>
        </p:spPr>
      </p:pic>
      <p:pic>
        <p:nvPicPr>
          <p:cNvPr id="9" name="Picture 31">
            <a:extLst>
              <a:ext uri="{FF2B5EF4-FFF2-40B4-BE49-F238E27FC236}">
                <a16:creationId xmlns:a16="http://schemas.microsoft.com/office/drawing/2014/main" id="{05839569-58EB-4C98-8E1A-E22BEACC5F64}"/>
              </a:ext>
            </a:extLst>
          </p:cNvPr>
          <p:cNvPicPr>
            <a:picLocks noChangeAspect="1" noChangeArrowheads="1"/>
          </p:cNvPicPr>
          <p:nvPr/>
        </p:nvPicPr>
        <p:blipFill>
          <a:blip r:embed="rId5" cstate="print">
            <a:clrChange>
              <a:clrFrom>
                <a:srgbClr val="CCCCCC"/>
              </a:clrFrom>
              <a:clrTo>
                <a:srgbClr val="CCCCCC">
                  <a:alpha val="0"/>
                </a:srgbClr>
              </a:clrTo>
            </a:clrChang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0915403" y="5677924"/>
            <a:ext cx="1146713" cy="1097333"/>
          </a:xfrm>
          <a:prstGeom prst="rect">
            <a:avLst/>
          </a:prstGeom>
          <a:noFill/>
          <a:ln>
            <a:noFill/>
          </a:ln>
          <a:extLst/>
        </p:spPr>
      </p:pic>
      <p:pic>
        <p:nvPicPr>
          <p:cNvPr id="31" name="Picture 2" descr="UVP TECHNICOM TUKE">
            <a:extLst>
              <a:ext uri="{FF2B5EF4-FFF2-40B4-BE49-F238E27FC236}">
                <a16:creationId xmlns:a16="http://schemas.microsoft.com/office/drawing/2014/main" id="{B5942B62-5A9C-46A6-9874-1636816B3CF6}"/>
              </a:ext>
            </a:extLst>
          </p:cNvPr>
          <p:cNvPicPr>
            <a:picLocks noChangeAspect="1" noChangeArrowheads="1"/>
          </p:cNvPicPr>
          <p:nvPr/>
        </p:nvPicPr>
        <p:blipFill rotWithShape="1">
          <a:blip r:embed="rId7"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bwMode="auto">
          <a:xfrm>
            <a:off x="9823144" y="4842275"/>
            <a:ext cx="2367755" cy="769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http://www.southernassembly.ie/images/uploads/EU-ERDF-EN-2000px.png">
            <a:extLst>
              <a:ext uri="{FF2B5EF4-FFF2-40B4-BE49-F238E27FC236}">
                <a16:creationId xmlns:a16="http://schemas.microsoft.com/office/drawing/2014/main" id="{0A8B2DD8-0CFD-40D4-8D1A-09152F0C59B5}"/>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9767670" y="3984122"/>
            <a:ext cx="2373508" cy="653113"/>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Spojnica: zalomená 34">
            <a:extLst>
              <a:ext uri="{FF2B5EF4-FFF2-40B4-BE49-F238E27FC236}">
                <a16:creationId xmlns:a16="http://schemas.microsoft.com/office/drawing/2014/main" id="{C50D81DA-2ABD-41A0-A2C5-8C19B2943350}"/>
              </a:ext>
            </a:extLst>
          </p:cNvPr>
          <p:cNvCxnSpPr/>
          <p:nvPr/>
        </p:nvCxnSpPr>
        <p:spPr>
          <a:xfrm rot="5400000">
            <a:off x="9375558" y="1886810"/>
            <a:ext cx="360000" cy="0"/>
          </a:xfrm>
          <a:prstGeom prst="bentConnector3">
            <a:avLst/>
          </a:prstGeom>
          <a:ln w="79375">
            <a:solidFill>
              <a:srgbClr val="006E9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Rovná spojnica 16">
            <a:extLst>
              <a:ext uri="{FF2B5EF4-FFF2-40B4-BE49-F238E27FC236}">
                <a16:creationId xmlns:a16="http://schemas.microsoft.com/office/drawing/2014/main" id="{F8221DAD-26AF-4141-8EA4-17EC91F94B50}"/>
              </a:ext>
            </a:extLst>
          </p:cNvPr>
          <p:cNvCxnSpPr>
            <a:cxnSpLocks/>
          </p:cNvCxnSpPr>
          <p:nvPr/>
        </p:nvCxnSpPr>
        <p:spPr>
          <a:xfrm>
            <a:off x="19049" y="1020042"/>
            <a:ext cx="12172951" cy="0"/>
          </a:xfrm>
          <a:prstGeom prst="line">
            <a:avLst/>
          </a:prstGeom>
          <a:ln w="60325">
            <a:solidFill>
              <a:srgbClr val="00202E"/>
            </a:solidFill>
          </a:ln>
        </p:spPr>
        <p:style>
          <a:lnRef idx="1">
            <a:schemeClr val="accent1"/>
          </a:lnRef>
          <a:fillRef idx="0">
            <a:schemeClr val="accent1"/>
          </a:fillRef>
          <a:effectRef idx="0">
            <a:schemeClr val="accent1"/>
          </a:effectRef>
          <a:fontRef idx="minor">
            <a:schemeClr val="tx1"/>
          </a:fontRef>
        </p:style>
      </p:cxnSp>
      <p:pic>
        <p:nvPicPr>
          <p:cNvPr id="27" name="Obrázok 26">
            <a:extLst>
              <a:ext uri="{FF2B5EF4-FFF2-40B4-BE49-F238E27FC236}">
                <a16:creationId xmlns:a16="http://schemas.microsoft.com/office/drawing/2014/main" id="{CDCF8347-3B54-4ABD-96CE-4191CDC6DBE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32937" y="99856"/>
            <a:ext cx="2916000" cy="2041200"/>
          </a:xfrm>
          <a:prstGeom prst="rect">
            <a:avLst/>
          </a:prstGeom>
        </p:spPr>
      </p:pic>
      <p:sp>
        <p:nvSpPr>
          <p:cNvPr id="18" name="Obdĺžnik 17">
            <a:extLst>
              <a:ext uri="{FF2B5EF4-FFF2-40B4-BE49-F238E27FC236}">
                <a16:creationId xmlns:a16="http://schemas.microsoft.com/office/drawing/2014/main" id="{3ACDDF28-DF38-4EE6-BE20-D79078FFA5AC}"/>
              </a:ext>
            </a:extLst>
          </p:cNvPr>
          <p:cNvSpPr/>
          <p:nvPr/>
        </p:nvSpPr>
        <p:spPr>
          <a:xfrm>
            <a:off x="260600" y="6142356"/>
            <a:ext cx="5206750" cy="584775"/>
          </a:xfrm>
          <a:prstGeom prst="rect">
            <a:avLst/>
          </a:prstGeom>
          <a:noFill/>
        </p:spPr>
        <p:txBody>
          <a:bodyPr wrap="square">
            <a:spAutoFit/>
          </a:bodyPr>
          <a:lstStyle/>
          <a:p>
            <a:pPr defTabSz="266700">
              <a:spcBef>
                <a:spcPts val="600"/>
              </a:spcBef>
              <a:spcAft>
                <a:spcPts val="1200"/>
              </a:spcAft>
            </a:pPr>
            <a:r>
              <a:rPr lang="sk-SK" sz="1600" dirty="0">
                <a:solidFill>
                  <a:schemeClr val="bg1"/>
                </a:solidFill>
                <a:latin typeface="Segoe UI Semilight" panose="020B0402040204020203" pitchFamily="34" charset="0"/>
                <a:cs typeface="Segoe UI Semilight" panose="020B0402040204020203" pitchFamily="34" charset="0"/>
              </a:rPr>
              <a:t>INSTITUTE OF GEOGRAPHY, FACULTY OF SCIENCE, PAVOL JOZEF ŠAFÁRIK UNIVERSITY IN KOŠICE, SLOVAKIA</a:t>
            </a:r>
          </a:p>
        </p:txBody>
      </p:sp>
    </p:spTree>
    <p:extLst>
      <p:ext uri="{BB962C8B-B14F-4D97-AF65-F5344CB8AC3E}">
        <p14:creationId xmlns:p14="http://schemas.microsoft.com/office/powerpoint/2010/main" val="378311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dĺžnik 16">
            <a:extLst>
              <a:ext uri="{FF2B5EF4-FFF2-40B4-BE49-F238E27FC236}">
                <a16:creationId xmlns:a16="http://schemas.microsoft.com/office/drawing/2014/main" id="{2C76BA3D-1206-44F2-B478-E69B8DEFE635}"/>
              </a:ext>
            </a:extLst>
          </p:cNvPr>
          <p:cNvSpPr/>
          <p:nvPr/>
        </p:nvSpPr>
        <p:spPr>
          <a:xfrm>
            <a:off x="3600" y="214320"/>
            <a:ext cx="12185396" cy="830997"/>
          </a:xfrm>
          <a:prstGeom prst="rect">
            <a:avLst/>
          </a:prstGeom>
          <a:solidFill>
            <a:srgbClr val="006E9F"/>
          </a:solidFill>
          <a:effectLst/>
        </p:spPr>
        <p:txBody>
          <a:bodyPr wrap="square" anchor="ctr">
            <a:spAutoFit/>
          </a:bodyPr>
          <a:lstStyle/>
          <a:p>
            <a:pPr algn="ctr" fontAlgn="auto">
              <a:spcBef>
                <a:spcPts val="0"/>
              </a:spcBef>
              <a:spcAft>
                <a:spcPts val="0"/>
              </a:spcAft>
              <a:defRPr/>
            </a:pPr>
            <a:r>
              <a:rPr lang="sk-SK" sz="4800" b="1" cap="all" spc="300" dirty="0">
                <a:solidFill>
                  <a:schemeClr val="bg1"/>
                </a:solidFill>
                <a:latin typeface="Segoe UI Semibold" panose="020B0702040204020203" pitchFamily="34" charset="0"/>
                <a:ea typeface="+mj-ea"/>
                <a:cs typeface="Segoe UI Semibold" panose="020B0702040204020203" pitchFamily="34" charset="0"/>
              </a:rPr>
              <a:t> STATE-OF-THE-ART</a:t>
            </a:r>
            <a:endParaRPr lang="nl-NL" sz="4800" b="1" cap="all" spc="300" dirty="0">
              <a:solidFill>
                <a:schemeClr val="bg1"/>
              </a:solidFill>
              <a:latin typeface="Segoe UI Semibold" panose="020B0702040204020203" pitchFamily="34" charset="0"/>
              <a:ea typeface="+mj-ea"/>
              <a:cs typeface="Segoe UI Semibold" panose="020B0702040204020203" pitchFamily="34" charset="0"/>
            </a:endParaRPr>
          </a:p>
        </p:txBody>
      </p:sp>
      <p:sp>
        <p:nvSpPr>
          <p:cNvPr id="19" name="Zástupný symbol obsahu 2">
            <a:extLst>
              <a:ext uri="{FF2B5EF4-FFF2-40B4-BE49-F238E27FC236}">
                <a16:creationId xmlns:a16="http://schemas.microsoft.com/office/drawing/2014/main" id="{2B81172D-E204-481B-95D1-6C81375B37D5}"/>
              </a:ext>
            </a:extLst>
          </p:cNvPr>
          <p:cNvSpPr txBox="1">
            <a:spLocks/>
          </p:cNvSpPr>
          <p:nvPr/>
        </p:nvSpPr>
        <p:spPr>
          <a:xfrm>
            <a:off x="190227" y="1090400"/>
            <a:ext cx="11811545" cy="583555"/>
          </a:xfrm>
          <a:prstGeom prst="rect">
            <a:avLst/>
          </a:prstGeom>
          <a:solidFill>
            <a:schemeClr val="bg1"/>
          </a:solidFill>
          <a:ln>
            <a:noFill/>
          </a:ln>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Clr>
                <a:srgbClr val="14465B"/>
              </a:buClr>
              <a:buNone/>
              <a:defRPr/>
            </a:pPr>
            <a:r>
              <a:rPr lang="sk-SK" sz="3200" b="1" dirty="0" err="1">
                <a:solidFill>
                  <a:srgbClr val="006E9F"/>
                </a:solidFill>
                <a:latin typeface="Segoe UI Light" panose="020B0502040204020203" pitchFamily="34" charset="0"/>
                <a:cs typeface="Segoe UI Light" panose="020B0502040204020203" pitchFamily="34" charset="0"/>
              </a:rPr>
              <a:t>Push-broom</a:t>
            </a:r>
            <a:r>
              <a:rPr lang="sk-SK" sz="3200" dirty="0">
                <a:solidFill>
                  <a:srgbClr val="006E9F"/>
                </a:solidFill>
                <a:latin typeface="Segoe UI Light" panose="020B0502040204020203" pitchFamily="34" charset="0"/>
                <a:cs typeface="Segoe UI Light" panose="020B0502040204020203" pitchFamily="34" charset="0"/>
              </a:rPr>
              <a:t> </a:t>
            </a:r>
            <a:r>
              <a:rPr lang="sk-SK" sz="3200" dirty="0" err="1">
                <a:solidFill>
                  <a:srgbClr val="006E9F"/>
                </a:solidFill>
                <a:latin typeface="Segoe UI Light" panose="020B0502040204020203" pitchFamily="34" charset="0"/>
                <a:cs typeface="Segoe UI Light" panose="020B0502040204020203" pitchFamily="34" charset="0"/>
              </a:rPr>
              <a:t>vs</a:t>
            </a:r>
            <a:r>
              <a:rPr lang="sk-SK" sz="3200" dirty="0">
                <a:solidFill>
                  <a:srgbClr val="006E9F"/>
                </a:solidFill>
                <a:latin typeface="Segoe UI Light" panose="020B0502040204020203" pitchFamily="34" charset="0"/>
                <a:cs typeface="Segoe UI Light" panose="020B0502040204020203" pitchFamily="34" charset="0"/>
              </a:rPr>
              <a:t> </a:t>
            </a:r>
            <a:r>
              <a:rPr lang="sk-SK" sz="3200" dirty="0" err="1">
                <a:solidFill>
                  <a:srgbClr val="006E9F"/>
                </a:solidFill>
                <a:latin typeface="Segoe UI Light" panose="020B0502040204020203" pitchFamily="34" charset="0"/>
                <a:cs typeface="Segoe UI Light" panose="020B0502040204020203" pitchFamily="34" charset="0"/>
              </a:rPr>
              <a:t>other</a:t>
            </a:r>
            <a:r>
              <a:rPr lang="sk-SK" sz="3200" dirty="0">
                <a:solidFill>
                  <a:srgbClr val="006E9F"/>
                </a:solidFill>
                <a:latin typeface="Segoe UI Light" panose="020B0502040204020203" pitchFamily="34" charset="0"/>
                <a:cs typeface="Segoe UI Light" panose="020B0502040204020203" pitchFamily="34" charset="0"/>
              </a:rPr>
              <a:t> </a:t>
            </a:r>
            <a:r>
              <a:rPr lang="sk-SK" sz="3200" dirty="0" err="1">
                <a:solidFill>
                  <a:srgbClr val="006E9F"/>
                </a:solidFill>
                <a:latin typeface="Segoe UI Light" panose="020B0502040204020203" pitchFamily="34" charset="0"/>
                <a:cs typeface="Segoe UI Light" panose="020B0502040204020203" pitchFamily="34" charset="0"/>
              </a:rPr>
              <a:t>typical</a:t>
            </a:r>
            <a:r>
              <a:rPr lang="sk-SK" sz="3200" dirty="0">
                <a:solidFill>
                  <a:srgbClr val="006E9F"/>
                </a:solidFill>
                <a:latin typeface="Segoe UI Light" panose="020B0502040204020203" pitchFamily="34" charset="0"/>
                <a:cs typeface="Segoe UI Light" panose="020B0502040204020203" pitchFamily="34" charset="0"/>
              </a:rPr>
              <a:t> </a:t>
            </a:r>
            <a:r>
              <a:rPr lang="sk-SK" sz="3200" dirty="0" err="1">
                <a:solidFill>
                  <a:srgbClr val="006E9F"/>
                </a:solidFill>
                <a:latin typeface="Segoe UI Light" panose="020B0502040204020203" pitchFamily="34" charset="0"/>
                <a:cs typeface="Segoe UI Light" panose="020B0502040204020203" pitchFamily="34" charset="0"/>
              </a:rPr>
              <a:t>spectral</a:t>
            </a:r>
            <a:r>
              <a:rPr lang="sk-SK" sz="3200" dirty="0">
                <a:solidFill>
                  <a:srgbClr val="006E9F"/>
                </a:solidFill>
                <a:latin typeface="Segoe UI Light" panose="020B0502040204020203" pitchFamily="34" charset="0"/>
                <a:cs typeface="Segoe UI Light" panose="020B0502040204020203" pitchFamily="34" charset="0"/>
              </a:rPr>
              <a:t> </a:t>
            </a:r>
            <a:r>
              <a:rPr lang="sk-SK" sz="3200" dirty="0" err="1">
                <a:solidFill>
                  <a:srgbClr val="006E9F"/>
                </a:solidFill>
                <a:latin typeface="Segoe UI Light" panose="020B0502040204020203" pitchFamily="34" charset="0"/>
                <a:cs typeface="Segoe UI Light" panose="020B0502040204020203" pitchFamily="34" charset="0"/>
              </a:rPr>
              <a:t>imaging</a:t>
            </a:r>
            <a:r>
              <a:rPr lang="sk-SK" sz="3200" dirty="0">
                <a:solidFill>
                  <a:srgbClr val="006E9F"/>
                </a:solidFill>
                <a:latin typeface="Segoe UI Light" panose="020B0502040204020203" pitchFamily="34" charset="0"/>
                <a:cs typeface="Segoe UI Light" panose="020B0502040204020203" pitchFamily="34" charset="0"/>
              </a:rPr>
              <a:t> </a:t>
            </a:r>
            <a:r>
              <a:rPr lang="sk-SK" sz="3200" dirty="0" err="1">
                <a:solidFill>
                  <a:srgbClr val="006E9F"/>
                </a:solidFill>
                <a:latin typeface="Segoe UI Light" panose="020B0502040204020203" pitchFamily="34" charset="0"/>
                <a:cs typeface="Segoe UI Light" panose="020B0502040204020203" pitchFamily="34" charset="0"/>
              </a:rPr>
              <a:t>approaches</a:t>
            </a:r>
            <a:endParaRPr lang="sk-SK" sz="3200" dirty="0">
              <a:solidFill>
                <a:srgbClr val="006E9F"/>
              </a:solidFill>
              <a:latin typeface="Segoe UI Light" panose="020B0502040204020203" pitchFamily="34" charset="0"/>
              <a:cs typeface="Segoe UI Light" panose="020B0502040204020203" pitchFamily="34" charset="0"/>
            </a:endParaRPr>
          </a:p>
          <a:p>
            <a:pPr marL="0" indent="0" algn="ctr">
              <a:lnSpc>
                <a:spcPct val="100000"/>
              </a:lnSpc>
              <a:buClr>
                <a:srgbClr val="14465B"/>
              </a:buClr>
              <a:buNone/>
              <a:defRPr/>
            </a:pPr>
            <a:endParaRPr lang="sk-SK" sz="800" dirty="0">
              <a:solidFill>
                <a:schemeClr val="bg1"/>
              </a:solidFill>
              <a:latin typeface="Segoe UI Light" panose="020B0502040204020203" pitchFamily="34" charset="0"/>
              <a:cs typeface="Segoe UI Light" panose="020B0502040204020203" pitchFamily="34" charset="0"/>
            </a:endParaRPr>
          </a:p>
          <a:p>
            <a:pPr marL="0" indent="0" algn="ctr">
              <a:lnSpc>
                <a:spcPct val="100000"/>
              </a:lnSpc>
              <a:spcBef>
                <a:spcPts val="1200"/>
              </a:spcBef>
              <a:buClr>
                <a:srgbClr val="14465B"/>
              </a:buClr>
              <a:buNone/>
              <a:defRPr/>
            </a:pPr>
            <a:endParaRPr lang="sk-SK" sz="2200" dirty="0">
              <a:latin typeface="Segoe UI Light" panose="020B0502040204020203" pitchFamily="34" charset="0"/>
              <a:cs typeface="Segoe UI Light" panose="020B0502040204020203" pitchFamily="34" charset="0"/>
            </a:endParaRPr>
          </a:p>
        </p:txBody>
      </p:sp>
      <p:pic>
        <p:nvPicPr>
          <p:cNvPr id="22" name="Obrázok 21">
            <a:extLst>
              <a:ext uri="{FF2B5EF4-FFF2-40B4-BE49-F238E27FC236}">
                <a16:creationId xmlns:a16="http://schemas.microsoft.com/office/drawing/2014/main" id="{75C82299-677D-456B-BC7B-A8BF4657D9FC}"/>
              </a:ext>
            </a:extLst>
          </p:cNvPr>
          <p:cNvPicPr>
            <a:picLocks noChangeAspect="1"/>
          </p:cNvPicPr>
          <p:nvPr/>
        </p:nvPicPr>
        <p:blipFill rotWithShape="1">
          <a:blip r:embed="rId3">
            <a:extLst>
              <a:ext uri="{28A0092B-C50C-407E-A947-70E740481C1C}">
                <a14:useLocalDpi xmlns:a14="http://schemas.microsoft.com/office/drawing/2010/main" val="0"/>
              </a:ext>
            </a:extLst>
          </a:blip>
          <a:srcRect b="4900"/>
          <a:stretch/>
        </p:blipFill>
        <p:spPr>
          <a:xfrm>
            <a:off x="289964" y="1896564"/>
            <a:ext cx="8085800" cy="443303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grpSp>
        <p:nvGrpSpPr>
          <p:cNvPr id="26" name="Skupina 25">
            <a:extLst>
              <a:ext uri="{FF2B5EF4-FFF2-40B4-BE49-F238E27FC236}">
                <a16:creationId xmlns:a16="http://schemas.microsoft.com/office/drawing/2014/main" id="{DABFCC38-D224-4A2D-8B87-B3AA08619477}"/>
              </a:ext>
            </a:extLst>
          </p:cNvPr>
          <p:cNvGrpSpPr/>
          <p:nvPr/>
        </p:nvGrpSpPr>
        <p:grpSpPr>
          <a:xfrm>
            <a:off x="1916215" y="6347213"/>
            <a:ext cx="1836000" cy="450124"/>
            <a:chOff x="2075193" y="5989199"/>
            <a:chExt cx="1836000" cy="450124"/>
          </a:xfrm>
          <a:effectLst>
            <a:outerShdw blurRad="50800" dist="38100" dir="8100000" algn="tr" rotWithShape="0">
              <a:prstClr val="black">
                <a:alpha val="40000"/>
              </a:prstClr>
            </a:outerShdw>
          </a:effectLst>
        </p:grpSpPr>
        <p:cxnSp>
          <p:nvCxnSpPr>
            <p:cNvPr id="37" name="Rovná spojnica 36">
              <a:extLst>
                <a:ext uri="{FF2B5EF4-FFF2-40B4-BE49-F238E27FC236}">
                  <a16:creationId xmlns:a16="http://schemas.microsoft.com/office/drawing/2014/main" id="{D8C33FFB-7486-4CF8-AB22-55015532A5B3}"/>
                </a:ext>
              </a:extLst>
            </p:cNvPr>
            <p:cNvCxnSpPr>
              <a:cxnSpLocks/>
            </p:cNvCxnSpPr>
            <p:nvPr/>
          </p:nvCxnSpPr>
          <p:spPr>
            <a:xfrm rot="10800000">
              <a:off x="2160918" y="5989199"/>
              <a:ext cx="0" cy="450124"/>
            </a:xfrm>
            <a:prstGeom prst="line">
              <a:avLst/>
            </a:prstGeom>
            <a:ln>
              <a:solidFill>
                <a:srgbClr val="E4252C"/>
              </a:solidFill>
            </a:ln>
          </p:spPr>
          <p:style>
            <a:lnRef idx="2">
              <a:schemeClr val="dk1"/>
            </a:lnRef>
            <a:fillRef idx="0">
              <a:schemeClr val="dk1"/>
            </a:fillRef>
            <a:effectRef idx="1">
              <a:schemeClr val="dk1"/>
            </a:effectRef>
            <a:fontRef idx="minor">
              <a:schemeClr val="tx1"/>
            </a:fontRef>
          </p:style>
        </p:cxnSp>
        <p:cxnSp>
          <p:nvCxnSpPr>
            <p:cNvPr id="38" name="Rovná spojnica 37">
              <a:extLst>
                <a:ext uri="{FF2B5EF4-FFF2-40B4-BE49-F238E27FC236}">
                  <a16:creationId xmlns:a16="http://schemas.microsoft.com/office/drawing/2014/main" id="{68986851-12CB-451B-A1D8-A95611B8B2E4}"/>
                </a:ext>
              </a:extLst>
            </p:cNvPr>
            <p:cNvCxnSpPr>
              <a:cxnSpLocks/>
            </p:cNvCxnSpPr>
            <p:nvPr/>
          </p:nvCxnSpPr>
          <p:spPr>
            <a:xfrm rot="16200000">
              <a:off x="2993193" y="5435598"/>
              <a:ext cx="0" cy="1836000"/>
            </a:xfrm>
            <a:prstGeom prst="line">
              <a:avLst/>
            </a:prstGeom>
            <a:ln>
              <a:solidFill>
                <a:srgbClr val="E4252C"/>
              </a:solidFill>
            </a:ln>
          </p:spPr>
          <p:style>
            <a:lnRef idx="2">
              <a:schemeClr val="dk1"/>
            </a:lnRef>
            <a:fillRef idx="0">
              <a:schemeClr val="dk1"/>
            </a:fillRef>
            <a:effectRef idx="1">
              <a:schemeClr val="dk1"/>
            </a:effectRef>
            <a:fontRef idx="minor">
              <a:schemeClr val="tx1"/>
            </a:fontRef>
          </p:style>
        </p:cxnSp>
      </p:grpSp>
      <p:sp>
        <p:nvSpPr>
          <p:cNvPr id="11" name="Zástupný symbol obsahu 2">
            <a:extLst>
              <a:ext uri="{FF2B5EF4-FFF2-40B4-BE49-F238E27FC236}">
                <a16:creationId xmlns:a16="http://schemas.microsoft.com/office/drawing/2014/main" id="{B1D6BC0D-FA18-464D-8567-32B39872E8D6}"/>
              </a:ext>
            </a:extLst>
          </p:cNvPr>
          <p:cNvSpPr txBox="1">
            <a:spLocks/>
          </p:cNvSpPr>
          <p:nvPr/>
        </p:nvSpPr>
        <p:spPr>
          <a:xfrm>
            <a:off x="7417172" y="1776515"/>
            <a:ext cx="4520432" cy="2124000"/>
          </a:xfrm>
          <a:prstGeom prst="rect">
            <a:avLst/>
          </a:prstGeom>
          <a:solidFill>
            <a:schemeClr val="bg1"/>
          </a:solidFill>
          <a:ln>
            <a:noFill/>
          </a:ln>
          <a:effectLst>
            <a:outerShdw blurRad="50800" dist="38100" dir="8100000" algn="tr" rotWithShape="0">
              <a:srgbClr val="E4252C">
                <a:alpha val="40000"/>
              </a:srgbClr>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Clr>
                <a:srgbClr val="14465B"/>
              </a:buClr>
              <a:buNone/>
              <a:defRPr/>
            </a:pPr>
            <a:endParaRPr lang="sk-SK" sz="2000" dirty="0">
              <a:solidFill>
                <a:prstClr val="white"/>
              </a:solidFill>
            </a:endParaRPr>
          </a:p>
          <a:p>
            <a:pPr marL="0" indent="0" algn="just">
              <a:lnSpc>
                <a:spcPct val="100000"/>
              </a:lnSpc>
              <a:buClr>
                <a:srgbClr val="14465B"/>
              </a:buClr>
              <a:buNone/>
              <a:defRPr/>
            </a:pPr>
            <a:endParaRPr lang="sk-SK" sz="3200" dirty="0">
              <a:solidFill>
                <a:srgbClr val="006E9F"/>
              </a:solidFill>
              <a:latin typeface="Segoe UI Light" panose="020B0502040204020203" pitchFamily="34" charset="0"/>
              <a:cs typeface="Segoe UI Light" panose="020B0502040204020203" pitchFamily="34" charset="0"/>
            </a:endParaRPr>
          </a:p>
        </p:txBody>
      </p:sp>
      <p:sp>
        <p:nvSpPr>
          <p:cNvPr id="14" name="Obdĺžnik 13">
            <a:extLst>
              <a:ext uri="{FF2B5EF4-FFF2-40B4-BE49-F238E27FC236}">
                <a16:creationId xmlns:a16="http://schemas.microsoft.com/office/drawing/2014/main" id="{E4C1E576-2EA8-4AA0-BE76-E6DF85F1E217}"/>
              </a:ext>
            </a:extLst>
          </p:cNvPr>
          <p:cNvSpPr/>
          <p:nvPr/>
        </p:nvSpPr>
        <p:spPr>
          <a:xfrm>
            <a:off x="7481341" y="1965060"/>
            <a:ext cx="4420695" cy="1785104"/>
          </a:xfrm>
          <a:prstGeom prst="rect">
            <a:avLst/>
          </a:prstGeom>
        </p:spPr>
        <p:txBody>
          <a:bodyPr wrap="square">
            <a:spAutoFit/>
          </a:bodyPr>
          <a:lstStyle/>
          <a:p>
            <a:pPr algn="just">
              <a:spcBef>
                <a:spcPts val="1200"/>
              </a:spcBef>
              <a:buClr>
                <a:srgbClr val="14465B"/>
              </a:buClr>
              <a:defRPr/>
            </a:pPr>
            <a:r>
              <a:rPr lang="sk-SK" sz="2400" b="1" spc="-10" dirty="0">
                <a:latin typeface="Segoe UI Light" panose="020B0502040204020203" pitchFamily="34" charset="0"/>
                <a:cs typeface="Segoe UI Light" panose="020B0502040204020203" pitchFamily="34" charset="0"/>
              </a:rPr>
              <a:t>PUSH-BROOM</a:t>
            </a:r>
          </a:p>
          <a:p>
            <a:pPr algn="just">
              <a:lnSpc>
                <a:spcPct val="100000"/>
              </a:lnSpc>
              <a:spcBef>
                <a:spcPts val="1200"/>
              </a:spcBef>
              <a:buClr>
                <a:srgbClr val="14465B"/>
              </a:buClr>
              <a:buFont typeface="Wingdings" panose="05000000000000000000" pitchFamily="2" charset="2"/>
              <a:buChar char="§"/>
              <a:defRPr/>
            </a:pPr>
            <a:r>
              <a:rPr lang="sk-SK" sz="2200" dirty="0">
                <a:latin typeface="Segoe UI Light" panose="020B0502040204020203" pitchFamily="34" charset="0"/>
                <a:cs typeface="Segoe UI Light" panose="020B0502040204020203" pitchFamily="34" charset="0"/>
              </a:rPr>
              <a:t> </a:t>
            </a:r>
            <a:r>
              <a:rPr lang="sk-SK" sz="2200" dirty="0" err="1">
                <a:latin typeface="Segoe UI Light" panose="020B0502040204020203" pitchFamily="34" charset="0"/>
                <a:cs typeface="Segoe UI Light" panose="020B0502040204020203" pitchFamily="34" charset="0"/>
              </a:rPr>
              <a:t>Full</a:t>
            </a:r>
            <a:r>
              <a:rPr lang="sk-SK" sz="2200" dirty="0">
                <a:latin typeface="Segoe UI Light" panose="020B0502040204020203" pitchFamily="34" charset="0"/>
                <a:cs typeface="Segoe UI Light" panose="020B0502040204020203" pitchFamily="34" charset="0"/>
              </a:rPr>
              <a:t> </a:t>
            </a:r>
            <a:r>
              <a:rPr lang="sk-SK" sz="2200" dirty="0" err="1">
                <a:latin typeface="Segoe UI Light" panose="020B0502040204020203" pitchFamily="34" charset="0"/>
                <a:cs typeface="Segoe UI Light" panose="020B0502040204020203" pitchFamily="34" charset="0"/>
              </a:rPr>
              <a:t>spectral</a:t>
            </a:r>
            <a:r>
              <a:rPr lang="sk-SK" sz="2200" dirty="0">
                <a:latin typeface="Segoe UI Light" panose="020B0502040204020203" pitchFamily="34" charset="0"/>
                <a:cs typeface="Segoe UI Light" panose="020B0502040204020203" pitchFamily="34" charset="0"/>
              </a:rPr>
              <a:t> </a:t>
            </a:r>
            <a:r>
              <a:rPr lang="sk-SK" sz="2200" dirty="0" err="1">
                <a:latin typeface="Segoe UI Light" panose="020B0502040204020203" pitchFamily="34" charset="0"/>
                <a:cs typeface="Segoe UI Light" panose="020B0502040204020203" pitchFamily="34" charset="0"/>
              </a:rPr>
              <a:t>data</a:t>
            </a:r>
            <a:r>
              <a:rPr lang="sk-SK" sz="2200" dirty="0">
                <a:latin typeface="Segoe UI Light" panose="020B0502040204020203" pitchFamily="34" charset="0"/>
                <a:cs typeface="Segoe UI Light" panose="020B0502040204020203" pitchFamily="34" charset="0"/>
              </a:rPr>
              <a:t> </a:t>
            </a:r>
            <a:r>
              <a:rPr lang="sk-SK" sz="2200" dirty="0" err="1">
                <a:latin typeface="Segoe UI Light" panose="020B0502040204020203" pitchFamily="34" charset="0"/>
                <a:cs typeface="Segoe UI Light" panose="020B0502040204020203" pitchFamily="34" charset="0"/>
              </a:rPr>
              <a:t>simultaneously</a:t>
            </a:r>
            <a:endParaRPr lang="sk-SK" sz="2200" dirty="0">
              <a:latin typeface="Segoe UI Light" panose="020B0502040204020203" pitchFamily="34" charset="0"/>
              <a:cs typeface="Segoe UI Light" panose="020B0502040204020203" pitchFamily="34" charset="0"/>
            </a:endParaRPr>
          </a:p>
          <a:p>
            <a:pPr algn="just">
              <a:lnSpc>
                <a:spcPct val="100000"/>
              </a:lnSpc>
              <a:spcBef>
                <a:spcPts val="1200"/>
              </a:spcBef>
              <a:buClr>
                <a:srgbClr val="14465B"/>
              </a:buClr>
              <a:buFont typeface="Wingdings" panose="05000000000000000000" pitchFamily="2" charset="2"/>
              <a:buChar char="§"/>
              <a:defRPr/>
            </a:pPr>
            <a:r>
              <a:rPr lang="sk-SK" sz="2200" dirty="0">
                <a:latin typeface="Segoe UI Light" panose="020B0502040204020203" pitchFamily="34" charset="0"/>
                <a:cs typeface="Segoe UI Light" panose="020B0502040204020203" pitchFamily="34" charset="0"/>
              </a:rPr>
              <a:t> I</a:t>
            </a:r>
            <a:r>
              <a:rPr lang="en-GB" sz="2200" dirty="0">
                <a:latin typeface="Segoe UI Light" panose="020B0502040204020203" pitchFamily="34" charset="0"/>
                <a:cs typeface="Segoe UI Light" panose="020B0502040204020203" pitchFamily="34" charset="0"/>
              </a:rPr>
              <a:t>mage is recorded per line</a:t>
            </a:r>
            <a:r>
              <a:rPr lang="sk-SK" sz="2200" dirty="0">
                <a:latin typeface="Segoe UI Light" panose="020B0502040204020203" pitchFamily="34" charset="0"/>
                <a:cs typeface="Segoe UI Light" panose="020B0502040204020203" pitchFamily="34" charset="0"/>
              </a:rPr>
              <a:t>, </a:t>
            </a:r>
            <a:r>
              <a:rPr lang="sk-SK" sz="2200" dirty="0" err="1">
                <a:latin typeface="Segoe UI Light" panose="020B0502040204020203" pitchFamily="34" charset="0"/>
                <a:cs typeface="Segoe UI Light" panose="020B0502040204020203" pitchFamily="34" charset="0"/>
              </a:rPr>
              <a:t>for</a:t>
            </a:r>
            <a:r>
              <a:rPr lang="sk-SK" sz="2200" dirty="0">
                <a:latin typeface="Segoe UI Light" panose="020B0502040204020203" pitchFamily="34" charset="0"/>
                <a:cs typeface="Segoe UI Light" panose="020B0502040204020203" pitchFamily="34" charset="0"/>
              </a:rPr>
              <a:t> </a:t>
            </a:r>
            <a:r>
              <a:rPr lang="sk-SK" sz="2200" dirty="0" err="1">
                <a:latin typeface="Segoe UI Light" panose="020B0502040204020203" pitchFamily="34" charset="0"/>
                <a:cs typeface="Segoe UI Light" panose="020B0502040204020203" pitchFamily="34" charset="0"/>
              </a:rPr>
              <a:t>all</a:t>
            </a:r>
            <a:r>
              <a:rPr lang="sk-SK" sz="2200" dirty="0">
                <a:latin typeface="Segoe UI Light" panose="020B0502040204020203" pitchFamily="34" charset="0"/>
                <a:cs typeface="Segoe UI Light" panose="020B0502040204020203" pitchFamily="34" charset="0"/>
              </a:rPr>
              <a:t> </a:t>
            </a:r>
            <a:r>
              <a:rPr lang="sk-SK" sz="2200" dirty="0" err="1">
                <a:latin typeface="Segoe UI Light" panose="020B0502040204020203" pitchFamily="34" charset="0"/>
                <a:cs typeface="Segoe UI Light" panose="020B0502040204020203" pitchFamily="34" charset="0"/>
              </a:rPr>
              <a:t>wavelenghts</a:t>
            </a:r>
            <a:r>
              <a:rPr lang="sk-SK" sz="2200" dirty="0">
                <a:latin typeface="Segoe UI Light" panose="020B0502040204020203" pitchFamily="34" charset="0"/>
                <a:cs typeface="Segoe UI Light" panose="020B0502040204020203" pitchFamily="34" charset="0"/>
              </a:rPr>
              <a:t> at </a:t>
            </a:r>
            <a:r>
              <a:rPr lang="sk-SK" sz="2200" dirty="0" err="1">
                <a:latin typeface="Segoe UI Light" panose="020B0502040204020203" pitchFamily="34" charset="0"/>
                <a:cs typeface="Segoe UI Light" panose="020B0502040204020203" pitchFamily="34" charset="0"/>
              </a:rPr>
              <a:t>the</a:t>
            </a:r>
            <a:r>
              <a:rPr lang="sk-SK" sz="2200" dirty="0">
                <a:latin typeface="Segoe UI Light" panose="020B0502040204020203" pitchFamily="34" charset="0"/>
                <a:cs typeface="Segoe UI Light" panose="020B0502040204020203" pitchFamily="34" charset="0"/>
              </a:rPr>
              <a:t> </a:t>
            </a:r>
            <a:r>
              <a:rPr lang="sk-SK" sz="2200" dirty="0" err="1">
                <a:latin typeface="Segoe UI Light" panose="020B0502040204020203" pitchFamily="34" charset="0"/>
                <a:cs typeface="Segoe UI Light" panose="020B0502040204020203" pitchFamily="34" charset="0"/>
              </a:rPr>
              <a:t>same</a:t>
            </a:r>
            <a:r>
              <a:rPr lang="sk-SK" sz="2200" dirty="0">
                <a:latin typeface="Segoe UI Light" panose="020B0502040204020203" pitchFamily="34" charset="0"/>
                <a:cs typeface="Segoe UI Light" panose="020B0502040204020203" pitchFamily="34" charset="0"/>
              </a:rPr>
              <a:t> </a:t>
            </a:r>
            <a:r>
              <a:rPr lang="sk-SK" sz="2200" dirty="0" err="1">
                <a:latin typeface="Segoe UI Light" panose="020B0502040204020203" pitchFamily="34" charset="0"/>
                <a:cs typeface="Segoe UI Light" panose="020B0502040204020203" pitchFamily="34" charset="0"/>
              </a:rPr>
              <a:t>time</a:t>
            </a:r>
            <a:endParaRPr lang="sk-SK" sz="2200" dirty="0">
              <a:latin typeface="Segoe UI Light" panose="020B0502040204020203" pitchFamily="34" charset="0"/>
              <a:cs typeface="Segoe UI Light" panose="020B0502040204020203" pitchFamily="34" charset="0"/>
            </a:endParaRPr>
          </a:p>
        </p:txBody>
      </p:sp>
      <p:sp>
        <p:nvSpPr>
          <p:cNvPr id="29" name="Obdĺžnik 28">
            <a:extLst>
              <a:ext uri="{FF2B5EF4-FFF2-40B4-BE49-F238E27FC236}">
                <a16:creationId xmlns:a16="http://schemas.microsoft.com/office/drawing/2014/main" id="{5B70C519-6717-44D7-B2A0-369DD3439DB4}"/>
              </a:ext>
            </a:extLst>
          </p:cNvPr>
          <p:cNvSpPr/>
          <p:nvPr/>
        </p:nvSpPr>
        <p:spPr>
          <a:xfrm>
            <a:off x="478358" y="6398318"/>
            <a:ext cx="1133259" cy="307777"/>
          </a:xfrm>
          <a:prstGeom prst="rect">
            <a:avLst/>
          </a:prstGeom>
        </p:spPr>
        <p:txBody>
          <a:bodyPr wrap="none">
            <a:spAutoFit/>
          </a:bodyPr>
          <a:lstStyle/>
          <a:p>
            <a:r>
              <a:rPr lang="en-US" sz="1400" dirty="0">
                <a:latin typeface="Segoe UI Light" panose="020B0502040204020203" pitchFamily="34" charset="0"/>
                <a:cs typeface="Segoe UI Light" panose="020B0502040204020203" pitchFamily="34" charset="0"/>
              </a:rPr>
              <a:t>Whiskbroom</a:t>
            </a:r>
            <a:endParaRPr lang="sk-SK" sz="1400" dirty="0">
              <a:latin typeface="Segoe UI Light" panose="020B0502040204020203" pitchFamily="34" charset="0"/>
              <a:cs typeface="Segoe UI Light" panose="020B0502040204020203" pitchFamily="34" charset="0"/>
            </a:endParaRPr>
          </a:p>
        </p:txBody>
      </p:sp>
      <p:sp>
        <p:nvSpPr>
          <p:cNvPr id="44" name="Obdĺžnik 43">
            <a:extLst>
              <a:ext uri="{FF2B5EF4-FFF2-40B4-BE49-F238E27FC236}">
                <a16:creationId xmlns:a16="http://schemas.microsoft.com/office/drawing/2014/main" id="{EAF2726E-FC4C-4B2E-BD15-3FC9556EB985}"/>
              </a:ext>
            </a:extLst>
          </p:cNvPr>
          <p:cNvSpPr/>
          <p:nvPr/>
        </p:nvSpPr>
        <p:spPr>
          <a:xfrm>
            <a:off x="2340754" y="6398318"/>
            <a:ext cx="1049903" cy="307777"/>
          </a:xfrm>
          <a:prstGeom prst="rect">
            <a:avLst/>
          </a:prstGeom>
        </p:spPr>
        <p:txBody>
          <a:bodyPr wrap="none">
            <a:spAutoFit/>
          </a:bodyPr>
          <a:lstStyle/>
          <a:p>
            <a:r>
              <a:rPr lang="sk-SK" sz="1400" b="1" dirty="0" err="1">
                <a:latin typeface="Segoe UI Light" panose="020B0502040204020203" pitchFamily="34" charset="0"/>
                <a:cs typeface="Segoe UI Light" panose="020B0502040204020203" pitchFamily="34" charset="0"/>
              </a:rPr>
              <a:t>Push</a:t>
            </a:r>
            <a:r>
              <a:rPr lang="en-US" sz="1400" b="1" dirty="0">
                <a:latin typeface="Segoe UI Light" panose="020B0502040204020203" pitchFamily="34" charset="0"/>
                <a:cs typeface="Segoe UI Light" panose="020B0502040204020203" pitchFamily="34" charset="0"/>
              </a:rPr>
              <a:t>broom</a:t>
            </a:r>
            <a:endParaRPr lang="sk-SK" sz="1400" b="1" dirty="0">
              <a:latin typeface="Segoe UI Light" panose="020B0502040204020203" pitchFamily="34" charset="0"/>
              <a:cs typeface="Segoe UI Light" panose="020B0502040204020203" pitchFamily="34" charset="0"/>
            </a:endParaRPr>
          </a:p>
        </p:txBody>
      </p:sp>
      <p:sp>
        <p:nvSpPr>
          <p:cNvPr id="45" name="Obdĺžnik 44">
            <a:extLst>
              <a:ext uri="{FF2B5EF4-FFF2-40B4-BE49-F238E27FC236}">
                <a16:creationId xmlns:a16="http://schemas.microsoft.com/office/drawing/2014/main" id="{33E53842-CF6A-4BBE-99FB-E98D23CA0732}"/>
              </a:ext>
            </a:extLst>
          </p:cNvPr>
          <p:cNvSpPr/>
          <p:nvPr/>
        </p:nvSpPr>
        <p:spPr>
          <a:xfrm>
            <a:off x="4091028" y="6389576"/>
            <a:ext cx="708848" cy="307777"/>
          </a:xfrm>
          <a:prstGeom prst="rect">
            <a:avLst/>
          </a:prstGeom>
        </p:spPr>
        <p:txBody>
          <a:bodyPr wrap="none">
            <a:spAutoFit/>
          </a:bodyPr>
          <a:lstStyle/>
          <a:p>
            <a:r>
              <a:rPr lang="sk-SK" sz="1400" dirty="0" err="1">
                <a:latin typeface="Segoe UI Light" panose="020B0502040204020203" pitchFamily="34" charset="0"/>
                <a:cs typeface="Segoe UI Light" panose="020B0502040204020203" pitchFamily="34" charset="0"/>
              </a:rPr>
              <a:t>Staring</a:t>
            </a:r>
            <a:endParaRPr lang="sk-SK" sz="1400" dirty="0">
              <a:latin typeface="Segoe UI Light" panose="020B0502040204020203" pitchFamily="34" charset="0"/>
              <a:cs typeface="Segoe UI Light" panose="020B0502040204020203" pitchFamily="34" charset="0"/>
            </a:endParaRPr>
          </a:p>
        </p:txBody>
      </p:sp>
      <p:sp>
        <p:nvSpPr>
          <p:cNvPr id="46" name="Obdĺžnik 45">
            <a:extLst>
              <a:ext uri="{FF2B5EF4-FFF2-40B4-BE49-F238E27FC236}">
                <a16:creationId xmlns:a16="http://schemas.microsoft.com/office/drawing/2014/main" id="{C991FBF0-2F6B-4B7C-B44B-A8B463E85DDE}"/>
              </a:ext>
            </a:extLst>
          </p:cNvPr>
          <p:cNvSpPr/>
          <p:nvPr/>
        </p:nvSpPr>
        <p:spPr>
          <a:xfrm>
            <a:off x="5500247" y="6389575"/>
            <a:ext cx="878767" cy="307777"/>
          </a:xfrm>
          <a:prstGeom prst="rect">
            <a:avLst/>
          </a:prstGeom>
        </p:spPr>
        <p:txBody>
          <a:bodyPr wrap="none">
            <a:spAutoFit/>
          </a:bodyPr>
          <a:lstStyle/>
          <a:p>
            <a:r>
              <a:rPr lang="sk-SK" sz="1400" dirty="0" err="1">
                <a:latin typeface="Segoe UI Light" panose="020B0502040204020203" pitchFamily="34" charset="0"/>
                <a:cs typeface="Segoe UI Light" panose="020B0502040204020203" pitchFamily="34" charset="0"/>
              </a:rPr>
              <a:t>Snapshot</a:t>
            </a:r>
            <a:endParaRPr lang="sk-SK" sz="1400" dirty="0">
              <a:latin typeface="Segoe UI Light" panose="020B0502040204020203" pitchFamily="34" charset="0"/>
              <a:cs typeface="Segoe UI Light" panose="020B0502040204020203" pitchFamily="34" charset="0"/>
            </a:endParaRPr>
          </a:p>
        </p:txBody>
      </p:sp>
      <p:grpSp>
        <p:nvGrpSpPr>
          <p:cNvPr id="4" name="Skupina 3">
            <a:extLst>
              <a:ext uri="{FF2B5EF4-FFF2-40B4-BE49-F238E27FC236}">
                <a16:creationId xmlns:a16="http://schemas.microsoft.com/office/drawing/2014/main" id="{773C121B-DEDC-4F8D-9476-63EE5FA3475A}"/>
              </a:ext>
            </a:extLst>
          </p:cNvPr>
          <p:cNvGrpSpPr/>
          <p:nvPr/>
        </p:nvGrpSpPr>
        <p:grpSpPr>
          <a:xfrm>
            <a:off x="6993646" y="6543463"/>
            <a:ext cx="1382118" cy="266583"/>
            <a:chOff x="6636739" y="6329598"/>
            <a:chExt cx="1382118" cy="266583"/>
          </a:xfrm>
        </p:grpSpPr>
        <p:sp>
          <p:nvSpPr>
            <p:cNvPr id="16" name="Zástupný symbol obsahu 2">
              <a:extLst>
                <a:ext uri="{FF2B5EF4-FFF2-40B4-BE49-F238E27FC236}">
                  <a16:creationId xmlns:a16="http://schemas.microsoft.com/office/drawing/2014/main" id="{B46B8D0F-AF24-4D90-B462-175DF5BB9179}"/>
                </a:ext>
              </a:extLst>
            </p:cNvPr>
            <p:cNvSpPr txBox="1">
              <a:spLocks/>
            </p:cNvSpPr>
            <p:nvPr/>
          </p:nvSpPr>
          <p:spPr>
            <a:xfrm>
              <a:off x="6636739" y="6329598"/>
              <a:ext cx="1382118" cy="266583"/>
            </a:xfrm>
            <a:prstGeom prst="rect">
              <a:avLst/>
            </a:prstGeom>
            <a:solidFill>
              <a:schemeClr val="bg1"/>
            </a:solidFill>
            <a:ln>
              <a:noFill/>
            </a:ln>
            <a:effectLst>
              <a:outerShdw blurRad="50800" dist="38100" dir="2700000" algn="tl" rotWithShape="0">
                <a:prstClr val="black">
                  <a:alpha val="40000"/>
                </a:prstClr>
              </a:outerShdw>
            </a:effectLst>
          </p:spPr>
          <p:txBody>
            <a:bodyPr vert="horz" lIns="91440" tIns="45720" rIns="91440" bIns="45720" rtlCol="0" anchor="t">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Clr>
                  <a:srgbClr val="14465B"/>
                </a:buClr>
                <a:buNone/>
                <a:defRPr/>
              </a:pPr>
              <a:endParaRPr lang="sk-SK" sz="2000" dirty="0">
                <a:solidFill>
                  <a:prstClr val="white"/>
                </a:solidFill>
              </a:endParaRPr>
            </a:p>
            <a:p>
              <a:pPr marL="0" indent="0" algn="just">
                <a:lnSpc>
                  <a:spcPct val="100000"/>
                </a:lnSpc>
                <a:buClr>
                  <a:srgbClr val="14465B"/>
                </a:buClr>
                <a:buNone/>
                <a:defRPr/>
              </a:pPr>
              <a:endParaRPr lang="sk-SK" sz="3200" dirty="0">
                <a:solidFill>
                  <a:srgbClr val="006E9F"/>
                </a:solidFill>
                <a:latin typeface="Segoe UI Light" panose="020B0502040204020203" pitchFamily="34" charset="0"/>
                <a:cs typeface="Segoe UI Light" panose="020B0502040204020203" pitchFamily="34" charset="0"/>
              </a:endParaRPr>
            </a:p>
          </p:txBody>
        </p:sp>
        <p:sp>
          <p:nvSpPr>
            <p:cNvPr id="2" name="Obdĺžnik 1">
              <a:extLst>
                <a:ext uri="{FF2B5EF4-FFF2-40B4-BE49-F238E27FC236}">
                  <a16:creationId xmlns:a16="http://schemas.microsoft.com/office/drawing/2014/main" id="{04911BA9-A437-4ACC-9F90-A972B3E87AEC}"/>
                </a:ext>
              </a:extLst>
            </p:cNvPr>
            <p:cNvSpPr/>
            <p:nvPr/>
          </p:nvSpPr>
          <p:spPr>
            <a:xfrm>
              <a:off x="6653171" y="6349960"/>
              <a:ext cx="1317559" cy="246221"/>
            </a:xfrm>
            <a:prstGeom prst="rect">
              <a:avLst/>
            </a:prstGeom>
          </p:spPr>
          <p:txBody>
            <a:bodyPr wrap="none">
              <a:spAutoFit/>
            </a:bodyPr>
            <a:lstStyle/>
            <a:p>
              <a:r>
                <a:rPr lang="sk-SK" sz="1000" dirty="0" err="1">
                  <a:latin typeface="Segoe UI Light" panose="020B0502040204020203" pitchFamily="34" charset="0"/>
                  <a:cs typeface="Segoe UI Light" panose="020B0502040204020203" pitchFamily="34" charset="0"/>
                </a:rPr>
                <a:t>Quingly</a:t>
              </a:r>
              <a:r>
                <a:rPr lang="sk-SK" sz="1000" dirty="0">
                  <a:latin typeface="Segoe UI Light" panose="020B0502040204020203" pitchFamily="34" charset="0"/>
                  <a:cs typeface="Segoe UI Light" panose="020B0502040204020203" pitchFamily="34" charset="0"/>
                </a:rPr>
                <a:t>, L. et </a:t>
              </a:r>
              <a:r>
                <a:rPr lang="sk-SK" sz="1000" dirty="0" err="1">
                  <a:latin typeface="Segoe UI Light" panose="020B0502040204020203" pitchFamily="34" charset="0"/>
                  <a:cs typeface="Segoe UI Light" panose="020B0502040204020203" pitchFamily="34" charset="0"/>
                </a:rPr>
                <a:t>al</a:t>
              </a:r>
              <a:r>
                <a:rPr lang="sk-SK" sz="1000" dirty="0">
                  <a:latin typeface="Segoe UI Light" panose="020B0502040204020203" pitchFamily="34" charset="0"/>
                  <a:cs typeface="Segoe UI Light" panose="020B0502040204020203" pitchFamily="34" charset="0"/>
                </a:rPr>
                <a:t> (2013)</a:t>
              </a:r>
              <a:endParaRPr lang="sk-SK" sz="1000" dirty="0"/>
            </a:p>
          </p:txBody>
        </p:sp>
      </p:grpSp>
      <p:cxnSp>
        <p:nvCxnSpPr>
          <p:cNvPr id="24" name="Rovná spojnica 23">
            <a:extLst>
              <a:ext uri="{FF2B5EF4-FFF2-40B4-BE49-F238E27FC236}">
                <a16:creationId xmlns:a16="http://schemas.microsoft.com/office/drawing/2014/main" id="{5FA012D6-1FD8-4EFB-B2DE-97B93C3D8A42}"/>
              </a:ext>
            </a:extLst>
          </p:cNvPr>
          <p:cNvCxnSpPr>
            <a:cxnSpLocks/>
          </p:cNvCxnSpPr>
          <p:nvPr/>
        </p:nvCxnSpPr>
        <p:spPr>
          <a:xfrm>
            <a:off x="19049" y="1020042"/>
            <a:ext cx="12172951" cy="0"/>
          </a:xfrm>
          <a:prstGeom prst="line">
            <a:avLst/>
          </a:prstGeom>
          <a:ln w="60325">
            <a:solidFill>
              <a:srgbClr val="00202E"/>
            </a:solidFill>
          </a:ln>
        </p:spPr>
        <p:style>
          <a:lnRef idx="1">
            <a:schemeClr val="accent1"/>
          </a:lnRef>
          <a:fillRef idx="0">
            <a:schemeClr val="accent1"/>
          </a:fillRef>
          <a:effectRef idx="0">
            <a:schemeClr val="accent1"/>
          </a:effectRef>
          <a:fontRef idx="minor">
            <a:schemeClr val="tx1"/>
          </a:fontRef>
        </p:style>
      </p:cxnSp>
      <p:grpSp>
        <p:nvGrpSpPr>
          <p:cNvPr id="3" name="Skupina 2">
            <a:extLst>
              <a:ext uri="{FF2B5EF4-FFF2-40B4-BE49-F238E27FC236}">
                <a16:creationId xmlns:a16="http://schemas.microsoft.com/office/drawing/2014/main" id="{CB326D75-4095-48D3-8ABC-C695F81D0AF7}"/>
              </a:ext>
            </a:extLst>
          </p:cNvPr>
          <p:cNvGrpSpPr/>
          <p:nvPr/>
        </p:nvGrpSpPr>
        <p:grpSpPr>
          <a:xfrm>
            <a:off x="3186675" y="1768229"/>
            <a:ext cx="8748000" cy="453977"/>
            <a:chOff x="3186675" y="1768229"/>
            <a:chExt cx="8748000" cy="453977"/>
          </a:xfrm>
        </p:grpSpPr>
        <p:cxnSp>
          <p:nvCxnSpPr>
            <p:cNvPr id="41" name="Rovná spojnica 40">
              <a:extLst>
                <a:ext uri="{FF2B5EF4-FFF2-40B4-BE49-F238E27FC236}">
                  <a16:creationId xmlns:a16="http://schemas.microsoft.com/office/drawing/2014/main" id="{A22D476F-A239-4DBB-B6FC-E97D510E7CE2}"/>
                </a:ext>
              </a:extLst>
            </p:cNvPr>
            <p:cNvCxnSpPr>
              <a:cxnSpLocks/>
            </p:cNvCxnSpPr>
            <p:nvPr/>
          </p:nvCxnSpPr>
          <p:spPr>
            <a:xfrm rot="16200000" flipH="1" flipV="1">
              <a:off x="7560675" y="-2605771"/>
              <a:ext cx="0" cy="8748000"/>
            </a:xfrm>
            <a:prstGeom prst="line">
              <a:avLst/>
            </a:prstGeom>
            <a:ln>
              <a:solidFill>
                <a:srgbClr val="E4252C"/>
              </a:solidFill>
            </a:ln>
          </p:spPr>
          <p:style>
            <a:lnRef idx="1">
              <a:schemeClr val="accent3"/>
            </a:lnRef>
            <a:fillRef idx="0">
              <a:schemeClr val="accent3"/>
            </a:fillRef>
            <a:effectRef idx="0">
              <a:schemeClr val="accent3"/>
            </a:effectRef>
            <a:fontRef idx="minor">
              <a:schemeClr val="tx1"/>
            </a:fontRef>
          </p:style>
        </p:cxnSp>
        <p:cxnSp>
          <p:nvCxnSpPr>
            <p:cNvPr id="42" name="Rovná spojnica 41">
              <a:extLst>
                <a:ext uri="{FF2B5EF4-FFF2-40B4-BE49-F238E27FC236}">
                  <a16:creationId xmlns:a16="http://schemas.microsoft.com/office/drawing/2014/main" id="{A0E1E7B4-9C47-4D42-B0F3-52515DAB10D3}"/>
                </a:ext>
              </a:extLst>
            </p:cNvPr>
            <p:cNvCxnSpPr>
              <a:cxnSpLocks/>
            </p:cNvCxnSpPr>
            <p:nvPr/>
          </p:nvCxnSpPr>
          <p:spPr>
            <a:xfrm rot="10800000" flipH="1" flipV="1">
              <a:off x="3190675" y="1772082"/>
              <a:ext cx="0" cy="450124"/>
            </a:xfrm>
            <a:prstGeom prst="line">
              <a:avLst/>
            </a:prstGeom>
            <a:ln>
              <a:solidFill>
                <a:srgbClr val="E4252C"/>
              </a:solidFill>
              <a:tailEnd type="oval"/>
            </a:ln>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3414796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ástupný symbol obsahu 2">
            <a:extLst>
              <a:ext uri="{FF2B5EF4-FFF2-40B4-BE49-F238E27FC236}">
                <a16:creationId xmlns:a16="http://schemas.microsoft.com/office/drawing/2014/main" id="{9D153551-F063-41D9-A9B2-B3417551B9B0}"/>
              </a:ext>
            </a:extLst>
          </p:cNvPr>
          <p:cNvSpPr txBox="1">
            <a:spLocks/>
          </p:cNvSpPr>
          <p:nvPr/>
        </p:nvSpPr>
        <p:spPr>
          <a:xfrm>
            <a:off x="3005" y="1799248"/>
            <a:ext cx="8293637" cy="4923290"/>
          </a:xfrm>
          <a:prstGeom prst="rect">
            <a:avLst/>
          </a:prstGeom>
          <a:solidFill>
            <a:schemeClr val="bg1"/>
          </a:solidFill>
          <a:ln>
            <a:noFill/>
          </a:ln>
          <a:effectLst>
            <a:outerShdw blurRad="50800" dist="38100" dir="2700000" algn="tl" rotWithShape="0">
              <a:prstClr val="black">
                <a:alpha val="40000"/>
              </a:prstClr>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Clr>
                <a:srgbClr val="14465B"/>
              </a:buClr>
              <a:buNone/>
              <a:defRPr/>
            </a:pPr>
            <a:endParaRPr lang="sk-SK" sz="2000" dirty="0">
              <a:solidFill>
                <a:prstClr val="white"/>
              </a:solidFill>
            </a:endParaRPr>
          </a:p>
          <a:p>
            <a:pPr marL="0" indent="0" algn="just">
              <a:lnSpc>
                <a:spcPct val="100000"/>
              </a:lnSpc>
              <a:buClr>
                <a:srgbClr val="14465B"/>
              </a:buClr>
              <a:buNone/>
              <a:defRPr/>
            </a:pPr>
            <a:endParaRPr lang="sk-SK" sz="3200" dirty="0">
              <a:solidFill>
                <a:srgbClr val="006E9F"/>
              </a:solidFill>
              <a:latin typeface="Segoe UI Light" panose="020B0502040204020203" pitchFamily="34" charset="0"/>
              <a:cs typeface="Segoe UI Light" panose="020B0502040204020203" pitchFamily="34" charset="0"/>
            </a:endParaRPr>
          </a:p>
        </p:txBody>
      </p:sp>
      <p:sp>
        <p:nvSpPr>
          <p:cNvPr id="5" name="Obdĺžnik 4">
            <a:extLst>
              <a:ext uri="{FF2B5EF4-FFF2-40B4-BE49-F238E27FC236}">
                <a16:creationId xmlns:a16="http://schemas.microsoft.com/office/drawing/2014/main" id="{F3BF9D3B-FCA7-4BE4-BCDA-AECBCF4B2375}"/>
              </a:ext>
            </a:extLst>
          </p:cNvPr>
          <p:cNvSpPr/>
          <p:nvPr/>
        </p:nvSpPr>
        <p:spPr>
          <a:xfrm>
            <a:off x="3600" y="214320"/>
            <a:ext cx="12185396" cy="830997"/>
          </a:xfrm>
          <a:prstGeom prst="rect">
            <a:avLst/>
          </a:prstGeom>
          <a:solidFill>
            <a:srgbClr val="006E9F"/>
          </a:solidFill>
          <a:effectLst/>
        </p:spPr>
        <p:txBody>
          <a:bodyPr wrap="square" anchor="ctr">
            <a:spAutoFit/>
          </a:bodyPr>
          <a:lstStyle/>
          <a:p>
            <a:pPr algn="ctr" fontAlgn="auto">
              <a:spcBef>
                <a:spcPts val="0"/>
              </a:spcBef>
              <a:spcAft>
                <a:spcPts val="0"/>
              </a:spcAft>
              <a:defRPr/>
            </a:pPr>
            <a:r>
              <a:rPr lang="sk-SK" sz="4800" b="1" cap="all" spc="300" dirty="0">
                <a:solidFill>
                  <a:schemeClr val="bg1"/>
                </a:solidFill>
                <a:latin typeface="Segoe UI Semibold" panose="020B0702040204020203" pitchFamily="34" charset="0"/>
                <a:ea typeface="+mj-ea"/>
                <a:cs typeface="Segoe UI Semibold" panose="020B0702040204020203" pitchFamily="34" charset="0"/>
              </a:rPr>
              <a:t> STATE-OF-THE-ART</a:t>
            </a:r>
            <a:endParaRPr lang="nl-NL" sz="4800" b="1" cap="all" spc="300" dirty="0">
              <a:solidFill>
                <a:schemeClr val="bg1"/>
              </a:solidFill>
              <a:latin typeface="Segoe UI Semibold" panose="020B0702040204020203" pitchFamily="34" charset="0"/>
              <a:ea typeface="+mj-ea"/>
              <a:cs typeface="Segoe UI Semibold" panose="020B0702040204020203" pitchFamily="34" charset="0"/>
            </a:endParaRPr>
          </a:p>
        </p:txBody>
      </p:sp>
      <p:sp>
        <p:nvSpPr>
          <p:cNvPr id="6" name="Zástupný symbol obsahu 2">
            <a:extLst>
              <a:ext uri="{FF2B5EF4-FFF2-40B4-BE49-F238E27FC236}">
                <a16:creationId xmlns:a16="http://schemas.microsoft.com/office/drawing/2014/main" id="{413E193D-FFB9-4465-A756-1876B69443FD}"/>
              </a:ext>
            </a:extLst>
          </p:cNvPr>
          <p:cNvSpPr txBox="1">
            <a:spLocks/>
          </p:cNvSpPr>
          <p:nvPr/>
        </p:nvSpPr>
        <p:spPr>
          <a:xfrm>
            <a:off x="190227" y="1090400"/>
            <a:ext cx="11811545" cy="583555"/>
          </a:xfrm>
          <a:prstGeom prst="rect">
            <a:avLst/>
          </a:prstGeom>
          <a:solidFill>
            <a:schemeClr val="bg1"/>
          </a:solidFill>
          <a:ln>
            <a:noFill/>
          </a:ln>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Clr>
                <a:srgbClr val="14465B"/>
              </a:buClr>
              <a:buNone/>
              <a:defRPr/>
            </a:pPr>
            <a:r>
              <a:rPr lang="sk-SK" sz="3200" b="1" dirty="0" err="1">
                <a:solidFill>
                  <a:srgbClr val="006E9F"/>
                </a:solidFill>
                <a:latin typeface="Segoe UI Light" panose="020B0502040204020203" pitchFamily="34" charset="0"/>
                <a:cs typeface="Segoe UI Light" panose="020B0502040204020203" pitchFamily="34" charset="0"/>
              </a:rPr>
              <a:t>Rectification</a:t>
            </a:r>
            <a:r>
              <a:rPr lang="sk-SK" sz="3200" b="1" dirty="0">
                <a:solidFill>
                  <a:srgbClr val="006E9F"/>
                </a:solidFill>
                <a:latin typeface="Segoe UI Light" panose="020B0502040204020203" pitchFamily="34" charset="0"/>
                <a:cs typeface="Segoe UI Light" panose="020B0502040204020203" pitchFamily="34" charset="0"/>
              </a:rPr>
              <a:t> </a:t>
            </a:r>
            <a:r>
              <a:rPr lang="sk-SK" sz="3200" b="1" dirty="0" err="1">
                <a:solidFill>
                  <a:srgbClr val="006E9F"/>
                </a:solidFill>
                <a:latin typeface="Segoe UI Light" panose="020B0502040204020203" pitchFamily="34" charset="0"/>
                <a:cs typeface="Segoe UI Light" panose="020B0502040204020203" pitchFamily="34" charset="0"/>
              </a:rPr>
              <a:t>process</a:t>
            </a:r>
            <a:endParaRPr lang="sk-SK" sz="3200" dirty="0">
              <a:solidFill>
                <a:srgbClr val="006E9F"/>
              </a:solidFill>
              <a:latin typeface="Segoe UI Light" panose="020B0502040204020203" pitchFamily="34" charset="0"/>
              <a:cs typeface="Segoe UI Light" panose="020B0502040204020203" pitchFamily="34" charset="0"/>
            </a:endParaRPr>
          </a:p>
        </p:txBody>
      </p:sp>
      <p:cxnSp>
        <p:nvCxnSpPr>
          <p:cNvPr id="7" name="Rovná spojnica 6">
            <a:extLst>
              <a:ext uri="{FF2B5EF4-FFF2-40B4-BE49-F238E27FC236}">
                <a16:creationId xmlns:a16="http://schemas.microsoft.com/office/drawing/2014/main" id="{B7C21B89-7639-4D76-A1E9-F45A478FD070}"/>
              </a:ext>
            </a:extLst>
          </p:cNvPr>
          <p:cNvCxnSpPr>
            <a:cxnSpLocks/>
          </p:cNvCxnSpPr>
          <p:nvPr/>
        </p:nvCxnSpPr>
        <p:spPr>
          <a:xfrm>
            <a:off x="19049" y="1020042"/>
            <a:ext cx="12172951" cy="0"/>
          </a:xfrm>
          <a:prstGeom prst="line">
            <a:avLst/>
          </a:prstGeom>
          <a:ln w="60325">
            <a:solidFill>
              <a:srgbClr val="00202E"/>
            </a:solidFill>
          </a:ln>
        </p:spPr>
        <p:style>
          <a:lnRef idx="1">
            <a:schemeClr val="accent1"/>
          </a:lnRef>
          <a:fillRef idx="0">
            <a:schemeClr val="accent1"/>
          </a:fillRef>
          <a:effectRef idx="0">
            <a:schemeClr val="accent1"/>
          </a:effectRef>
          <a:fontRef idx="minor">
            <a:schemeClr val="tx1"/>
          </a:fontRef>
        </p:style>
      </p:cxnSp>
      <p:pic>
        <p:nvPicPr>
          <p:cNvPr id="9" name="Obrázok 8">
            <a:extLst>
              <a:ext uri="{FF2B5EF4-FFF2-40B4-BE49-F238E27FC236}">
                <a16:creationId xmlns:a16="http://schemas.microsoft.com/office/drawing/2014/main" id="{DB17AB41-A299-403E-BB2F-74E051326E01}"/>
              </a:ext>
            </a:extLst>
          </p:cNvPr>
          <p:cNvPicPr>
            <a:picLocks noChangeAspect="1"/>
          </p:cNvPicPr>
          <p:nvPr/>
        </p:nvPicPr>
        <p:blipFill rotWithShape="1">
          <a:blip r:embed="rId3">
            <a:extLst>
              <a:ext uri="{28A0092B-C50C-407E-A947-70E740481C1C}">
                <a14:useLocalDpi xmlns:a14="http://schemas.microsoft.com/office/drawing/2010/main" val="0"/>
              </a:ext>
            </a:extLst>
          </a:blip>
          <a:srcRect r="45077" b="8299"/>
          <a:stretch/>
        </p:blipFill>
        <p:spPr>
          <a:xfrm>
            <a:off x="5986193" y="1828100"/>
            <a:ext cx="2419957" cy="2122504"/>
          </a:xfrm>
          <a:prstGeom prst="rect">
            <a:avLst/>
          </a:prstGeom>
        </p:spPr>
      </p:pic>
      <p:grpSp>
        <p:nvGrpSpPr>
          <p:cNvPr id="11" name="Skupina 10">
            <a:extLst>
              <a:ext uri="{FF2B5EF4-FFF2-40B4-BE49-F238E27FC236}">
                <a16:creationId xmlns:a16="http://schemas.microsoft.com/office/drawing/2014/main" id="{E8B71577-ED2E-4D67-B7C7-6B3826320D5A}"/>
              </a:ext>
            </a:extLst>
          </p:cNvPr>
          <p:cNvGrpSpPr/>
          <p:nvPr/>
        </p:nvGrpSpPr>
        <p:grpSpPr>
          <a:xfrm>
            <a:off x="8406150" y="1799248"/>
            <a:ext cx="3595622" cy="4923290"/>
            <a:chOff x="8100085" y="1799248"/>
            <a:chExt cx="3595622" cy="4923290"/>
          </a:xfrm>
        </p:grpSpPr>
        <p:pic>
          <p:nvPicPr>
            <p:cNvPr id="12" name="Obrázok 11">
              <a:extLst>
                <a:ext uri="{FF2B5EF4-FFF2-40B4-BE49-F238E27FC236}">
                  <a16:creationId xmlns:a16="http://schemas.microsoft.com/office/drawing/2014/main" id="{241AC7EE-5AAB-40D0-9FE2-F186060A5B97}"/>
                </a:ext>
              </a:extLst>
            </p:cNvPr>
            <p:cNvPicPr>
              <a:picLocks noChangeAspect="1"/>
            </p:cNvPicPr>
            <p:nvPr/>
          </p:nvPicPr>
          <p:blipFill rotWithShape="1">
            <a:blip r:embed="rId4"/>
            <a:srcRect l="54114" t="48343" r="33389" b="36568"/>
            <a:stretch/>
          </p:blipFill>
          <p:spPr>
            <a:xfrm>
              <a:off x="8100085" y="1799248"/>
              <a:ext cx="3589661" cy="2437045"/>
            </a:xfrm>
            <a:prstGeom prst="rect">
              <a:avLst/>
            </a:prstGeom>
          </p:spPr>
        </p:pic>
        <p:pic>
          <p:nvPicPr>
            <p:cNvPr id="13" name="Obrázok 12">
              <a:extLst>
                <a:ext uri="{FF2B5EF4-FFF2-40B4-BE49-F238E27FC236}">
                  <a16:creationId xmlns:a16="http://schemas.microsoft.com/office/drawing/2014/main" id="{FE423F5A-2BAB-4221-8E9A-99F15899A631}"/>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13000" contrast="23000"/>
                      </a14:imgEffect>
                    </a14:imgLayer>
                  </a14:imgProps>
                </a:ext>
              </a:extLst>
            </a:blip>
            <a:srcRect l="34772" t="45454" r="33074" b="13440"/>
            <a:stretch/>
          </p:blipFill>
          <p:spPr>
            <a:xfrm>
              <a:off x="8106046" y="4327569"/>
              <a:ext cx="3589661" cy="2394969"/>
            </a:xfrm>
            <a:prstGeom prst="rect">
              <a:avLst/>
            </a:prstGeom>
          </p:spPr>
        </p:pic>
      </p:grpSp>
      <p:sp>
        <p:nvSpPr>
          <p:cNvPr id="65539" name="Zástupný symbol obsahu 2"/>
          <p:cNvSpPr>
            <a:spLocks noGrp="1"/>
          </p:cNvSpPr>
          <p:nvPr>
            <p:ph idx="4294967295"/>
          </p:nvPr>
        </p:nvSpPr>
        <p:spPr>
          <a:xfrm>
            <a:off x="190225" y="1864895"/>
            <a:ext cx="5905774" cy="3128210"/>
          </a:xfrm>
        </p:spPr>
        <p:txBody>
          <a:bodyPr>
            <a:noAutofit/>
          </a:bodyPr>
          <a:lstStyle/>
          <a:p>
            <a:pPr marL="342900" lvl="1" indent="-342900" algn="just">
              <a:spcBef>
                <a:spcPts val="800"/>
              </a:spcBef>
              <a:buClr>
                <a:srgbClr val="005074"/>
              </a:buClr>
              <a:buFont typeface="Wingdings" panose="05000000000000000000" pitchFamily="2" charset="2"/>
              <a:buChar char="§"/>
            </a:pPr>
            <a:r>
              <a:rPr lang="en-GB" sz="2200" dirty="0">
                <a:latin typeface="Segoe UI Light" panose="020B0502040204020203" pitchFamily="34" charset="0"/>
                <a:cs typeface="Segoe UI Light" panose="020B0502040204020203" pitchFamily="34" charset="0"/>
              </a:rPr>
              <a:t>With a push-broom spectrometer</a:t>
            </a:r>
            <a:r>
              <a:rPr lang="sk-SK" sz="2200" dirty="0">
                <a:latin typeface="Segoe UI Light" panose="020B0502040204020203" pitchFamily="34" charset="0"/>
                <a:cs typeface="Segoe UI Light" panose="020B0502040204020203" pitchFamily="34" charset="0"/>
              </a:rPr>
              <a:t>, </a:t>
            </a:r>
            <a:r>
              <a:rPr lang="sk-SK" sz="2200" b="1" dirty="0">
                <a:latin typeface="Segoe UI Light" panose="020B0502040204020203" pitchFamily="34" charset="0"/>
                <a:cs typeface="Segoe UI Light" panose="020B0502040204020203" pitchFamily="34" charset="0"/>
              </a:rPr>
              <a:t>f</a:t>
            </a:r>
            <a:r>
              <a:rPr lang="en-US" sz="2200" b="1" dirty="0" err="1">
                <a:latin typeface="Segoe UI Light" panose="020B0502040204020203" pitchFamily="34" charset="0"/>
                <a:cs typeface="Segoe UI Light" panose="020B0502040204020203" pitchFamily="34" charset="0"/>
              </a:rPr>
              <a:t>ull</a:t>
            </a:r>
            <a:r>
              <a:rPr lang="en-US" sz="2200" b="1" dirty="0">
                <a:latin typeface="Segoe UI Light" panose="020B0502040204020203" pitchFamily="34" charset="0"/>
                <a:cs typeface="Segoe UI Light" panose="020B0502040204020203" pitchFamily="34" charset="0"/>
              </a:rPr>
              <a:t> spectral </a:t>
            </a:r>
            <a:r>
              <a:rPr lang="sk-SK" sz="2200" b="1" dirty="0">
                <a:latin typeface="Segoe UI Light" panose="020B0502040204020203" pitchFamily="34" charset="0"/>
                <a:cs typeface="Segoe UI Light" panose="020B0502040204020203" pitchFamily="34" charset="0"/>
              </a:rPr>
              <a:t>image </a:t>
            </a:r>
            <a:r>
              <a:rPr lang="sk-SK" sz="2200" b="1" dirty="0" err="1">
                <a:latin typeface="Segoe UI Light" panose="020B0502040204020203" pitchFamily="34" charset="0"/>
                <a:cs typeface="Segoe UI Light" panose="020B0502040204020203" pitchFamily="34" charset="0"/>
              </a:rPr>
              <a:t>is</a:t>
            </a:r>
            <a:r>
              <a:rPr lang="sk-SK" sz="2200" b="1" dirty="0">
                <a:latin typeface="Segoe UI Light" panose="020B0502040204020203" pitchFamily="34" charset="0"/>
                <a:cs typeface="Segoe UI Light" panose="020B0502040204020203" pitchFamily="34" charset="0"/>
              </a:rPr>
              <a:t> </a:t>
            </a:r>
            <a:r>
              <a:rPr lang="sk-SK" sz="2200" b="1" dirty="0" err="1">
                <a:latin typeface="Segoe UI Light" panose="020B0502040204020203" pitchFamily="34" charset="0"/>
                <a:cs typeface="Segoe UI Light" panose="020B0502040204020203" pitchFamily="34" charset="0"/>
              </a:rPr>
              <a:t>recorded</a:t>
            </a:r>
            <a:r>
              <a:rPr lang="sk-SK" sz="2200" b="1" dirty="0">
                <a:latin typeface="Segoe UI Light" panose="020B0502040204020203" pitchFamily="34" charset="0"/>
                <a:cs typeface="Segoe UI Light" panose="020B0502040204020203" pitchFamily="34" charset="0"/>
              </a:rPr>
              <a:t> per </a:t>
            </a:r>
            <a:r>
              <a:rPr lang="sk-SK" sz="2200" b="1" dirty="0" err="1">
                <a:latin typeface="Segoe UI Light" panose="020B0502040204020203" pitchFamily="34" charset="0"/>
                <a:cs typeface="Segoe UI Light" panose="020B0502040204020203" pitchFamily="34" charset="0"/>
              </a:rPr>
              <a:t>line</a:t>
            </a:r>
            <a:endParaRPr lang="sk-SK" sz="2200" b="1" dirty="0">
              <a:latin typeface="Segoe UI Light" panose="020B0502040204020203" pitchFamily="34" charset="0"/>
              <a:cs typeface="Segoe UI Light" panose="020B0502040204020203" pitchFamily="34" charset="0"/>
            </a:endParaRPr>
          </a:p>
          <a:p>
            <a:pPr marL="342900" lvl="1" indent="-342900" algn="just">
              <a:lnSpc>
                <a:spcPct val="100000"/>
              </a:lnSpc>
              <a:spcBef>
                <a:spcPts val="1200"/>
              </a:spcBef>
              <a:buClr>
                <a:srgbClr val="005074"/>
              </a:buClr>
              <a:buFont typeface="Wingdings" panose="05000000000000000000" pitchFamily="2" charset="2"/>
              <a:buChar char="§"/>
            </a:pPr>
            <a:r>
              <a:rPr lang="sk-SK" sz="2200" dirty="0" err="1">
                <a:latin typeface="Segoe UI Light" panose="020B0502040204020203" pitchFamily="34" charset="0"/>
                <a:cs typeface="Segoe UI Light" panose="020B0502040204020203" pitchFamily="34" charset="0"/>
              </a:rPr>
              <a:t>However</a:t>
            </a:r>
            <a:r>
              <a:rPr lang="sk-SK" sz="2200" dirty="0">
                <a:latin typeface="Segoe UI Light" panose="020B0502040204020203" pitchFamily="34" charset="0"/>
                <a:cs typeface="Segoe UI Light" panose="020B0502040204020203" pitchFamily="34" charset="0"/>
              </a:rPr>
              <a:t>, </a:t>
            </a:r>
            <a:r>
              <a:rPr lang="en-US" sz="2200" dirty="0">
                <a:latin typeface="Segoe UI Light" panose="020B0502040204020203" pitchFamily="34" charset="0"/>
                <a:cs typeface="Segoe UI Light" panose="020B0502040204020203" pitchFamily="34" charset="0"/>
              </a:rPr>
              <a:t>each line of airborne </a:t>
            </a:r>
            <a:r>
              <a:rPr lang="en-US" sz="2200" dirty="0" err="1">
                <a:latin typeface="Segoe UI Light" panose="020B0502040204020203" pitchFamily="34" charset="0"/>
                <a:cs typeface="Segoe UI Light" panose="020B0502040204020203" pitchFamily="34" charset="0"/>
              </a:rPr>
              <a:t>pushbroom</a:t>
            </a:r>
            <a:r>
              <a:rPr lang="en-US" sz="2200" dirty="0">
                <a:latin typeface="Segoe UI Light" panose="020B0502040204020203" pitchFamily="34" charset="0"/>
                <a:cs typeface="Segoe UI Light" panose="020B0502040204020203" pitchFamily="34" charset="0"/>
              </a:rPr>
              <a:t> images is </a:t>
            </a:r>
            <a:r>
              <a:rPr lang="en-US" sz="2200" b="1" dirty="0">
                <a:latin typeface="Segoe UI Light" panose="020B0502040204020203" pitchFamily="34" charset="0"/>
                <a:cs typeface="Segoe UI Light" panose="020B0502040204020203" pitchFamily="34" charset="0"/>
              </a:rPr>
              <a:t>collected at different time instants</a:t>
            </a:r>
            <a:endParaRPr lang="sk-SK" sz="2200" b="1" dirty="0">
              <a:latin typeface="Segoe UI Light" panose="020B0502040204020203" pitchFamily="34" charset="0"/>
              <a:cs typeface="Segoe UI Light" panose="020B0502040204020203" pitchFamily="34" charset="0"/>
            </a:endParaRPr>
          </a:p>
          <a:p>
            <a:pPr marL="342900" lvl="1" indent="9525" algn="just">
              <a:spcBef>
                <a:spcPts val="800"/>
              </a:spcBef>
              <a:buClr>
                <a:srgbClr val="005074"/>
              </a:buClr>
              <a:buFont typeface="Wingdings" panose="05000000000000000000" pitchFamily="2" charset="2"/>
              <a:buChar char="Ø"/>
            </a:pPr>
            <a:r>
              <a:rPr lang="sk-SK" sz="2200" dirty="0">
                <a:latin typeface="Segoe UI Light" panose="020B0502040204020203" pitchFamily="34" charset="0"/>
                <a:cs typeface="Segoe UI Light" panose="020B0502040204020203" pitchFamily="34" charset="0"/>
              </a:rPr>
              <a:t> p</a:t>
            </a:r>
            <a:r>
              <a:rPr lang="en-US" sz="2200" dirty="0" err="1">
                <a:latin typeface="Segoe UI Light" panose="020B0502040204020203" pitchFamily="34" charset="0"/>
                <a:cs typeface="Segoe UI Light" panose="020B0502040204020203" pitchFamily="34" charset="0"/>
              </a:rPr>
              <a:t>erspective</a:t>
            </a:r>
            <a:r>
              <a:rPr lang="en-US" sz="2200" dirty="0">
                <a:latin typeface="Segoe UI Light" panose="020B0502040204020203" pitchFamily="34" charset="0"/>
                <a:cs typeface="Segoe UI Light" panose="020B0502040204020203" pitchFamily="34" charset="0"/>
              </a:rPr>
              <a:t> geometry varies with each line</a:t>
            </a:r>
            <a:r>
              <a:rPr lang="sk-SK" sz="2200" dirty="0">
                <a:latin typeface="Segoe UI Light" panose="020B0502040204020203" pitchFamily="34" charset="0"/>
                <a:cs typeface="Segoe UI Light" panose="020B0502040204020203" pitchFamily="34" charset="0"/>
              </a:rPr>
              <a:t> </a:t>
            </a:r>
          </a:p>
          <a:p>
            <a:pPr marL="342900" lvl="1" indent="9525" algn="just">
              <a:spcBef>
                <a:spcPts val="800"/>
              </a:spcBef>
              <a:buClr>
                <a:srgbClr val="005074"/>
              </a:buClr>
              <a:buFont typeface="Wingdings" panose="05000000000000000000" pitchFamily="2" charset="2"/>
              <a:buChar char="Ø"/>
            </a:pPr>
            <a:r>
              <a:rPr lang="sk-SK" sz="2200" dirty="0">
                <a:latin typeface="Segoe UI Light" panose="020B0502040204020203" pitchFamily="34" charset="0"/>
                <a:cs typeface="Segoe UI Light" panose="020B0502040204020203" pitchFamily="34" charset="0"/>
              </a:rPr>
              <a:t> </a:t>
            </a:r>
            <a:r>
              <a:rPr lang="en-US" sz="2200" dirty="0">
                <a:latin typeface="Segoe UI Light" panose="020B0502040204020203" pitchFamily="34" charset="0"/>
                <a:cs typeface="Segoe UI Light" panose="020B0502040204020203" pitchFamily="34" charset="0"/>
              </a:rPr>
              <a:t>different line </a:t>
            </a:r>
            <a:r>
              <a:rPr lang="en-US" sz="2200" dirty="0" err="1">
                <a:latin typeface="Segoe UI Light" panose="020B0502040204020203" pitchFamily="34" charset="0"/>
                <a:cs typeface="Segoe UI Light" panose="020B0502040204020203" pitchFamily="34" charset="0"/>
              </a:rPr>
              <a:t>displacemen</a:t>
            </a:r>
            <a:r>
              <a:rPr lang="sk-SK" sz="2200" dirty="0">
                <a:latin typeface="Segoe UI Light" panose="020B0502040204020203" pitchFamily="34" charset="0"/>
                <a:cs typeface="Segoe UI Light" panose="020B0502040204020203" pitchFamily="34" charset="0"/>
              </a:rPr>
              <a:t>t</a:t>
            </a:r>
          </a:p>
          <a:p>
            <a:pPr marL="342900" lvl="1" indent="0" algn="just">
              <a:spcBef>
                <a:spcPts val="800"/>
              </a:spcBef>
              <a:buClr>
                <a:srgbClr val="005074"/>
              </a:buClr>
              <a:buNone/>
            </a:pPr>
            <a:endParaRPr lang="sk-SK" sz="500" dirty="0">
              <a:latin typeface="Segoe UI Light" panose="020B0502040204020203" pitchFamily="34" charset="0"/>
              <a:cs typeface="Segoe UI Light" panose="020B0502040204020203" pitchFamily="34" charset="0"/>
            </a:endParaRPr>
          </a:p>
          <a:p>
            <a:pPr lvl="1" indent="-342900" algn="just">
              <a:spcBef>
                <a:spcPts val="800"/>
              </a:spcBef>
              <a:buClr>
                <a:srgbClr val="005074"/>
              </a:buClr>
              <a:buFont typeface="Wingdings" panose="05000000000000000000" pitchFamily="2" charset="2"/>
              <a:buChar char="Ø"/>
            </a:pPr>
            <a:r>
              <a:rPr lang="sk-SK" sz="2200" b="1" dirty="0">
                <a:latin typeface="Segoe UI Light" panose="020B0502040204020203" pitchFamily="34" charset="0"/>
                <a:cs typeface="Segoe UI Light" panose="020B0502040204020203" pitchFamily="34" charset="0"/>
              </a:rPr>
              <a:t>R</a:t>
            </a:r>
            <a:r>
              <a:rPr lang="en-US" sz="2200" b="1" dirty="0" err="1">
                <a:latin typeface="Segoe UI Light" panose="020B0502040204020203" pitchFamily="34" charset="0"/>
                <a:cs typeface="Segoe UI Light" panose="020B0502040204020203" pitchFamily="34" charset="0"/>
              </a:rPr>
              <a:t>ectification</a:t>
            </a:r>
            <a:r>
              <a:rPr lang="en-US" sz="2200" b="1" dirty="0">
                <a:latin typeface="Segoe UI Light" panose="020B0502040204020203" pitchFamily="34" charset="0"/>
                <a:cs typeface="Segoe UI Light" panose="020B0502040204020203" pitchFamily="34" charset="0"/>
              </a:rPr>
              <a:t> process </a:t>
            </a:r>
            <a:r>
              <a:rPr lang="sk-SK" sz="2200" b="1" dirty="0" err="1">
                <a:latin typeface="Segoe UI Light" panose="020B0502040204020203" pitchFamily="34" charset="0"/>
                <a:cs typeface="Segoe UI Light" panose="020B0502040204020203" pitchFamily="34" charset="0"/>
              </a:rPr>
              <a:t>is</a:t>
            </a:r>
            <a:r>
              <a:rPr lang="sk-SK" sz="2200" b="1" dirty="0">
                <a:latin typeface="Segoe UI Light" panose="020B0502040204020203" pitchFamily="34" charset="0"/>
                <a:cs typeface="Segoe UI Light" panose="020B0502040204020203" pitchFamily="34" charset="0"/>
              </a:rPr>
              <a:t> </a:t>
            </a:r>
            <a:r>
              <a:rPr lang="sk-SK" sz="2200" b="1" dirty="0" err="1">
                <a:latin typeface="Segoe UI Light" panose="020B0502040204020203" pitchFamily="34" charset="0"/>
                <a:cs typeface="Segoe UI Light" panose="020B0502040204020203" pitchFamily="34" charset="0"/>
              </a:rPr>
              <a:t>needed</a:t>
            </a:r>
            <a:endParaRPr lang="sk-SK" sz="2200" b="1" dirty="0">
              <a:latin typeface="Segoe UI Light" panose="020B0502040204020203" pitchFamily="34" charset="0"/>
              <a:cs typeface="Segoe UI Light" panose="020B0502040204020203" pitchFamily="34" charset="0"/>
            </a:endParaRPr>
          </a:p>
        </p:txBody>
      </p:sp>
      <p:pic>
        <p:nvPicPr>
          <p:cNvPr id="15" name="Obrázok 14">
            <a:extLst>
              <a:ext uri="{FF2B5EF4-FFF2-40B4-BE49-F238E27FC236}">
                <a16:creationId xmlns:a16="http://schemas.microsoft.com/office/drawing/2014/main" id="{B1834C22-71B0-4567-BDBA-0FF8A6FEE8C3}"/>
              </a:ext>
            </a:extLst>
          </p:cNvPr>
          <p:cNvPicPr>
            <a:picLocks noChangeAspect="1"/>
          </p:cNvPicPr>
          <p:nvPr/>
        </p:nvPicPr>
        <p:blipFill rotWithShape="1">
          <a:blip r:embed="rId3">
            <a:extLst>
              <a:ext uri="{28A0092B-C50C-407E-A947-70E740481C1C}">
                <a14:useLocalDpi xmlns:a14="http://schemas.microsoft.com/office/drawing/2010/main" val="0"/>
              </a:ext>
            </a:extLst>
          </a:blip>
          <a:srcRect l="49473" t="188" r="-4396" b="8111"/>
          <a:stretch/>
        </p:blipFill>
        <p:spPr>
          <a:xfrm>
            <a:off x="6006313" y="4390438"/>
            <a:ext cx="2419956" cy="2122503"/>
          </a:xfrm>
          <a:prstGeom prst="rect">
            <a:avLst/>
          </a:prstGeom>
        </p:spPr>
      </p:pic>
    </p:spTree>
    <p:extLst>
      <p:ext uri="{BB962C8B-B14F-4D97-AF65-F5344CB8AC3E}">
        <p14:creationId xmlns:p14="http://schemas.microsoft.com/office/powerpoint/2010/main" val="1379932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ástupný symbol obsahu 2">
            <a:extLst>
              <a:ext uri="{FF2B5EF4-FFF2-40B4-BE49-F238E27FC236}">
                <a16:creationId xmlns:a16="http://schemas.microsoft.com/office/drawing/2014/main" id="{881698E4-2280-4C88-A72A-E72416CDEC92}"/>
              </a:ext>
            </a:extLst>
          </p:cNvPr>
          <p:cNvSpPr txBox="1">
            <a:spLocks/>
          </p:cNvSpPr>
          <p:nvPr/>
        </p:nvSpPr>
        <p:spPr>
          <a:xfrm>
            <a:off x="3005" y="1799248"/>
            <a:ext cx="7809499" cy="4924642"/>
          </a:xfrm>
          <a:prstGeom prst="rect">
            <a:avLst/>
          </a:prstGeom>
          <a:solidFill>
            <a:schemeClr val="bg1"/>
          </a:solidFill>
          <a:ln>
            <a:noFill/>
          </a:ln>
          <a:effectLst>
            <a:outerShdw blurRad="50800" dist="38100" dir="2700000" algn="tl" rotWithShape="0">
              <a:prstClr val="black">
                <a:alpha val="40000"/>
              </a:prstClr>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Clr>
                <a:srgbClr val="14465B"/>
              </a:buClr>
              <a:buNone/>
              <a:defRPr/>
            </a:pPr>
            <a:endParaRPr lang="sk-SK" sz="2000" dirty="0">
              <a:solidFill>
                <a:prstClr val="white"/>
              </a:solidFill>
            </a:endParaRPr>
          </a:p>
          <a:p>
            <a:pPr marL="0" indent="0" algn="just">
              <a:lnSpc>
                <a:spcPct val="100000"/>
              </a:lnSpc>
              <a:buClr>
                <a:srgbClr val="14465B"/>
              </a:buClr>
              <a:buNone/>
              <a:defRPr/>
            </a:pPr>
            <a:endParaRPr lang="sk-SK" sz="3200" dirty="0">
              <a:solidFill>
                <a:srgbClr val="006E9F"/>
              </a:solidFill>
              <a:latin typeface="Segoe UI Light" panose="020B0502040204020203" pitchFamily="34" charset="0"/>
              <a:cs typeface="Segoe UI Light" panose="020B0502040204020203" pitchFamily="34" charset="0"/>
            </a:endParaRPr>
          </a:p>
        </p:txBody>
      </p:sp>
      <p:sp>
        <p:nvSpPr>
          <p:cNvPr id="65539" name="Zástupný symbol obsahu 2"/>
          <p:cNvSpPr>
            <a:spLocks noGrp="1"/>
          </p:cNvSpPr>
          <p:nvPr>
            <p:ph idx="4294967295"/>
          </p:nvPr>
        </p:nvSpPr>
        <p:spPr>
          <a:xfrm>
            <a:off x="190225" y="1931249"/>
            <a:ext cx="7370198" cy="4792641"/>
          </a:xfrm>
        </p:spPr>
        <p:txBody>
          <a:bodyPr>
            <a:noAutofit/>
          </a:bodyPr>
          <a:lstStyle/>
          <a:p>
            <a:pPr marL="342900" lvl="1" indent="-342900" algn="just">
              <a:spcBef>
                <a:spcPts val="800"/>
              </a:spcBef>
              <a:buClr>
                <a:srgbClr val="005074"/>
              </a:buClr>
              <a:buFont typeface="Wingdings" panose="05000000000000000000" pitchFamily="2" charset="2"/>
              <a:buChar char="§"/>
            </a:pPr>
            <a:r>
              <a:rPr lang="en-GB" sz="2200" dirty="0">
                <a:latin typeface="Segoe UI Light" panose="020B0502040204020203" pitchFamily="34" charset="0"/>
                <a:cs typeface="Segoe UI Light" panose="020B0502040204020203" pitchFamily="34" charset="0"/>
              </a:rPr>
              <a:t>Rectification of the raw image data</a:t>
            </a:r>
            <a:r>
              <a:rPr lang="sk-SK" sz="2200" dirty="0">
                <a:latin typeface="Segoe UI Light" panose="020B0502040204020203" pitchFamily="34" charset="0"/>
                <a:cs typeface="Segoe UI Light" panose="020B0502040204020203" pitchFamily="34" charset="0"/>
              </a:rPr>
              <a:t>:</a:t>
            </a:r>
          </a:p>
          <a:p>
            <a:pPr marL="342900" lvl="1" indent="9525" algn="just">
              <a:spcBef>
                <a:spcPts val="600"/>
              </a:spcBef>
              <a:buClr>
                <a:srgbClr val="005074"/>
              </a:buClr>
              <a:buFont typeface="Wingdings" panose="05000000000000000000" pitchFamily="2" charset="2"/>
              <a:buChar char="Ø"/>
            </a:pPr>
            <a:r>
              <a:rPr lang="sk-SK" sz="2200" dirty="0">
                <a:latin typeface="Segoe UI Light" panose="020B0502040204020203" pitchFamily="34" charset="0"/>
                <a:cs typeface="Segoe UI Light" panose="020B0502040204020203" pitchFamily="34" charset="0"/>
              </a:rPr>
              <a:t> </a:t>
            </a:r>
            <a:r>
              <a:rPr lang="en-GB" sz="2200" dirty="0">
                <a:latin typeface="Segoe UI Light" panose="020B0502040204020203" pitchFamily="34" charset="0"/>
                <a:cs typeface="Segoe UI Light" panose="020B0502040204020203" pitchFamily="34" charset="0"/>
              </a:rPr>
              <a:t>requires measuring </a:t>
            </a:r>
            <a:r>
              <a:rPr lang="en-GB" sz="2200" b="1" dirty="0">
                <a:latin typeface="Segoe UI Light" panose="020B0502040204020203" pitchFamily="34" charset="0"/>
                <a:cs typeface="Segoe UI Light" panose="020B0502040204020203" pitchFamily="34" charset="0"/>
              </a:rPr>
              <a:t>position and attitude </a:t>
            </a:r>
            <a:r>
              <a:rPr lang="sk-SK" sz="2200" dirty="0">
                <a:latin typeface="Segoe UI Light" panose="020B0502040204020203" pitchFamily="34" charset="0"/>
                <a:cs typeface="Segoe UI Light" panose="020B0502040204020203" pitchFamily="34" charset="0"/>
              </a:rPr>
              <a:t>of </a:t>
            </a:r>
            <a:r>
              <a:rPr lang="en-GB" sz="2200" dirty="0">
                <a:latin typeface="Segoe UI Light" panose="020B0502040204020203" pitchFamily="34" charset="0"/>
                <a:cs typeface="Segoe UI Light" panose="020B0502040204020203" pitchFamily="34" charset="0"/>
              </a:rPr>
              <a:t>the sensor enabled by</a:t>
            </a:r>
            <a:r>
              <a:rPr lang="en-GB" sz="2200" b="1" dirty="0">
                <a:latin typeface="Segoe UI Light" panose="020B0502040204020203" pitchFamily="34" charset="0"/>
                <a:cs typeface="Segoe UI Light" panose="020B0502040204020203" pitchFamily="34" charset="0"/>
              </a:rPr>
              <a:t> IMU/GNSS unit on-board the UAV</a:t>
            </a:r>
            <a:endParaRPr lang="sk-SK" sz="2200" b="1" dirty="0">
              <a:latin typeface="Segoe UI Light" panose="020B0502040204020203" pitchFamily="34" charset="0"/>
              <a:cs typeface="Segoe UI Light" panose="020B0502040204020203" pitchFamily="34" charset="0"/>
            </a:endParaRPr>
          </a:p>
          <a:p>
            <a:pPr marL="342900" lvl="1" indent="-342900" algn="just">
              <a:lnSpc>
                <a:spcPct val="100000"/>
              </a:lnSpc>
              <a:spcBef>
                <a:spcPts val="1200"/>
              </a:spcBef>
              <a:buClr>
                <a:srgbClr val="005074"/>
              </a:buClr>
              <a:buFont typeface="Wingdings" panose="05000000000000000000" pitchFamily="2" charset="2"/>
              <a:buChar char="§"/>
            </a:pPr>
            <a:r>
              <a:rPr lang="sk-SK" sz="2200" dirty="0">
                <a:latin typeface="Segoe UI Light" panose="020B0502040204020203" pitchFamily="34" charset="0"/>
                <a:cs typeface="Segoe UI Light" panose="020B0502040204020203" pitchFamily="34" charset="0"/>
              </a:rPr>
              <a:t>A</a:t>
            </a:r>
            <a:r>
              <a:rPr lang="en-GB" sz="2200" dirty="0" err="1">
                <a:latin typeface="Segoe UI Light" panose="020B0502040204020203" pitchFamily="34" charset="0"/>
                <a:cs typeface="Segoe UI Light" panose="020B0502040204020203" pitchFamily="34" charset="0"/>
              </a:rPr>
              <a:t>ccurate</a:t>
            </a:r>
            <a:r>
              <a:rPr lang="en-GB" sz="2200" dirty="0">
                <a:latin typeface="Segoe UI Light" panose="020B0502040204020203" pitchFamily="34" charset="0"/>
                <a:cs typeface="Segoe UI Light" panose="020B0502040204020203" pitchFamily="34" charset="0"/>
              </a:rPr>
              <a:t> alignment of overlapping data strips requires </a:t>
            </a:r>
            <a:r>
              <a:rPr lang="en-GB" sz="2200" b="1" dirty="0">
                <a:latin typeface="Segoe UI Light" panose="020B0502040204020203" pitchFamily="34" charset="0"/>
                <a:cs typeface="Segoe UI Light" panose="020B0502040204020203" pitchFamily="34" charset="0"/>
              </a:rPr>
              <a:t>compensating for geometric distortions caused by boresight misalignment</a:t>
            </a:r>
            <a:r>
              <a:rPr lang="sk-SK" sz="2200" b="1" dirty="0">
                <a:latin typeface="Segoe UI Light" panose="020B0502040204020203" pitchFamily="34" charset="0"/>
                <a:cs typeface="Segoe UI Light" panose="020B0502040204020203" pitchFamily="34" charset="0"/>
              </a:rPr>
              <a:t> → </a:t>
            </a:r>
            <a:r>
              <a:rPr lang="en-GB" sz="2200" b="1" dirty="0">
                <a:solidFill>
                  <a:srgbClr val="006E9F"/>
                </a:solidFill>
                <a:latin typeface="Segoe UI Light" panose="020B0502040204020203" pitchFamily="34" charset="0"/>
                <a:cs typeface="Segoe UI Light" panose="020B0502040204020203" pitchFamily="34" charset="0"/>
              </a:rPr>
              <a:t>BORESIGHT CALIBRATION </a:t>
            </a:r>
            <a:endParaRPr lang="sk-SK" sz="2200" b="1" dirty="0">
              <a:solidFill>
                <a:srgbClr val="006E9F"/>
              </a:solidFill>
              <a:latin typeface="Segoe UI Light" panose="020B0502040204020203" pitchFamily="34" charset="0"/>
              <a:cs typeface="Segoe UI Light" panose="020B0502040204020203" pitchFamily="34" charset="0"/>
            </a:endParaRPr>
          </a:p>
        </p:txBody>
      </p:sp>
      <p:sp>
        <p:nvSpPr>
          <p:cNvPr id="5" name="Obdĺžnik 4">
            <a:extLst>
              <a:ext uri="{FF2B5EF4-FFF2-40B4-BE49-F238E27FC236}">
                <a16:creationId xmlns:a16="http://schemas.microsoft.com/office/drawing/2014/main" id="{F3BF9D3B-FCA7-4BE4-BCDA-AECBCF4B2375}"/>
              </a:ext>
            </a:extLst>
          </p:cNvPr>
          <p:cNvSpPr/>
          <p:nvPr/>
        </p:nvSpPr>
        <p:spPr>
          <a:xfrm>
            <a:off x="3600" y="214320"/>
            <a:ext cx="12185396" cy="830997"/>
          </a:xfrm>
          <a:prstGeom prst="rect">
            <a:avLst/>
          </a:prstGeom>
          <a:solidFill>
            <a:srgbClr val="006E9F"/>
          </a:solidFill>
          <a:effectLst/>
        </p:spPr>
        <p:txBody>
          <a:bodyPr wrap="square" anchor="ctr">
            <a:spAutoFit/>
          </a:bodyPr>
          <a:lstStyle/>
          <a:p>
            <a:pPr algn="ctr" fontAlgn="auto">
              <a:spcBef>
                <a:spcPts val="0"/>
              </a:spcBef>
              <a:spcAft>
                <a:spcPts val="0"/>
              </a:spcAft>
              <a:defRPr/>
            </a:pPr>
            <a:r>
              <a:rPr lang="sk-SK" sz="4800" b="1" cap="all" spc="300" dirty="0">
                <a:solidFill>
                  <a:schemeClr val="bg1"/>
                </a:solidFill>
                <a:latin typeface="Segoe UI Semibold" panose="020B0702040204020203" pitchFamily="34" charset="0"/>
                <a:ea typeface="+mj-ea"/>
                <a:cs typeface="Segoe UI Semibold" panose="020B0702040204020203" pitchFamily="34" charset="0"/>
              </a:rPr>
              <a:t> STATE-OF-THE-ART</a:t>
            </a:r>
            <a:endParaRPr lang="nl-NL" sz="4800" b="1" cap="all" spc="300" dirty="0">
              <a:solidFill>
                <a:schemeClr val="bg1"/>
              </a:solidFill>
              <a:latin typeface="Segoe UI Semibold" panose="020B0702040204020203" pitchFamily="34" charset="0"/>
              <a:ea typeface="+mj-ea"/>
              <a:cs typeface="Segoe UI Semibold" panose="020B0702040204020203" pitchFamily="34" charset="0"/>
            </a:endParaRPr>
          </a:p>
        </p:txBody>
      </p:sp>
      <p:sp>
        <p:nvSpPr>
          <p:cNvPr id="6" name="Zástupný symbol obsahu 2">
            <a:extLst>
              <a:ext uri="{FF2B5EF4-FFF2-40B4-BE49-F238E27FC236}">
                <a16:creationId xmlns:a16="http://schemas.microsoft.com/office/drawing/2014/main" id="{413E193D-FFB9-4465-A756-1876B69443FD}"/>
              </a:ext>
            </a:extLst>
          </p:cNvPr>
          <p:cNvSpPr txBox="1">
            <a:spLocks/>
          </p:cNvSpPr>
          <p:nvPr/>
        </p:nvSpPr>
        <p:spPr>
          <a:xfrm>
            <a:off x="190227" y="1090400"/>
            <a:ext cx="11811545" cy="583555"/>
          </a:xfrm>
          <a:prstGeom prst="rect">
            <a:avLst/>
          </a:prstGeom>
          <a:solidFill>
            <a:schemeClr val="bg1"/>
          </a:solidFill>
          <a:ln>
            <a:noFill/>
          </a:ln>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Clr>
                <a:srgbClr val="14465B"/>
              </a:buClr>
              <a:buNone/>
              <a:defRPr/>
            </a:pPr>
            <a:r>
              <a:rPr lang="sk-SK" sz="3200" b="1" dirty="0" err="1">
                <a:solidFill>
                  <a:srgbClr val="006E9F"/>
                </a:solidFill>
                <a:latin typeface="Segoe UI Light" panose="020B0502040204020203" pitchFamily="34" charset="0"/>
                <a:cs typeface="Segoe UI Light" panose="020B0502040204020203" pitchFamily="34" charset="0"/>
              </a:rPr>
              <a:t>Boresight</a:t>
            </a:r>
            <a:r>
              <a:rPr lang="sk-SK" sz="3200" b="1" dirty="0">
                <a:solidFill>
                  <a:srgbClr val="006E9F"/>
                </a:solidFill>
                <a:latin typeface="Segoe UI Light" panose="020B0502040204020203" pitchFamily="34" charset="0"/>
                <a:cs typeface="Segoe UI Light" panose="020B0502040204020203" pitchFamily="34" charset="0"/>
              </a:rPr>
              <a:t> </a:t>
            </a:r>
            <a:r>
              <a:rPr lang="sk-SK" sz="3200" b="1" dirty="0" err="1">
                <a:solidFill>
                  <a:srgbClr val="006E9F"/>
                </a:solidFill>
                <a:latin typeface="Segoe UI Light" panose="020B0502040204020203" pitchFamily="34" charset="0"/>
                <a:cs typeface="Segoe UI Light" panose="020B0502040204020203" pitchFamily="34" charset="0"/>
              </a:rPr>
              <a:t>calibration</a:t>
            </a:r>
            <a:r>
              <a:rPr lang="sk-SK" sz="3200" b="1" dirty="0">
                <a:solidFill>
                  <a:srgbClr val="006E9F"/>
                </a:solidFill>
                <a:latin typeface="Segoe UI Light" panose="020B0502040204020203" pitchFamily="34" charset="0"/>
                <a:cs typeface="Segoe UI Light" panose="020B0502040204020203" pitchFamily="34" charset="0"/>
              </a:rPr>
              <a:t> of </a:t>
            </a:r>
            <a:r>
              <a:rPr lang="sk-SK" sz="3200" b="1" dirty="0" err="1">
                <a:solidFill>
                  <a:srgbClr val="006E9F"/>
                </a:solidFill>
                <a:latin typeface="Segoe UI Light" panose="020B0502040204020203" pitchFamily="34" charset="0"/>
                <a:cs typeface="Segoe UI Light" panose="020B0502040204020203" pitchFamily="34" charset="0"/>
              </a:rPr>
              <a:t>push-broom</a:t>
            </a:r>
            <a:r>
              <a:rPr lang="sk-SK" sz="3200" b="1" dirty="0">
                <a:solidFill>
                  <a:srgbClr val="006E9F"/>
                </a:solidFill>
                <a:latin typeface="Segoe UI Light" panose="020B0502040204020203" pitchFamily="34" charset="0"/>
                <a:cs typeface="Segoe UI Light" panose="020B0502040204020203" pitchFamily="34" charset="0"/>
              </a:rPr>
              <a:t> </a:t>
            </a:r>
            <a:r>
              <a:rPr lang="sk-SK" sz="3200" b="1" dirty="0" err="1">
                <a:solidFill>
                  <a:srgbClr val="006E9F"/>
                </a:solidFill>
                <a:latin typeface="Segoe UI Light" panose="020B0502040204020203" pitchFamily="34" charset="0"/>
                <a:cs typeface="Segoe UI Light" panose="020B0502040204020203" pitchFamily="34" charset="0"/>
              </a:rPr>
              <a:t>sensor</a:t>
            </a:r>
            <a:endParaRPr lang="sk-SK" sz="3200" dirty="0">
              <a:solidFill>
                <a:srgbClr val="006E9F"/>
              </a:solidFill>
              <a:latin typeface="Segoe UI Light" panose="020B0502040204020203" pitchFamily="34" charset="0"/>
              <a:cs typeface="Segoe UI Light" panose="020B0502040204020203" pitchFamily="34" charset="0"/>
            </a:endParaRPr>
          </a:p>
        </p:txBody>
      </p:sp>
      <p:cxnSp>
        <p:nvCxnSpPr>
          <p:cNvPr id="7" name="Rovná spojnica 6">
            <a:extLst>
              <a:ext uri="{FF2B5EF4-FFF2-40B4-BE49-F238E27FC236}">
                <a16:creationId xmlns:a16="http://schemas.microsoft.com/office/drawing/2014/main" id="{B7C21B89-7639-4D76-A1E9-F45A478FD070}"/>
              </a:ext>
            </a:extLst>
          </p:cNvPr>
          <p:cNvCxnSpPr>
            <a:cxnSpLocks/>
          </p:cNvCxnSpPr>
          <p:nvPr/>
        </p:nvCxnSpPr>
        <p:spPr>
          <a:xfrm>
            <a:off x="19049" y="1020042"/>
            <a:ext cx="12172951" cy="0"/>
          </a:xfrm>
          <a:prstGeom prst="line">
            <a:avLst/>
          </a:prstGeom>
          <a:ln w="60325">
            <a:solidFill>
              <a:srgbClr val="00202E"/>
            </a:solidFill>
          </a:ln>
        </p:spPr>
        <p:style>
          <a:lnRef idx="1">
            <a:schemeClr val="accent1"/>
          </a:lnRef>
          <a:fillRef idx="0">
            <a:schemeClr val="accent1"/>
          </a:fillRef>
          <a:effectRef idx="0">
            <a:schemeClr val="accent1"/>
          </a:effectRef>
          <a:fontRef idx="minor">
            <a:schemeClr val="tx1"/>
          </a:fontRef>
        </p:style>
      </p:cxnSp>
      <p:grpSp>
        <p:nvGrpSpPr>
          <p:cNvPr id="2" name="Skupina 1">
            <a:extLst>
              <a:ext uri="{FF2B5EF4-FFF2-40B4-BE49-F238E27FC236}">
                <a16:creationId xmlns:a16="http://schemas.microsoft.com/office/drawing/2014/main" id="{B3CBBC35-529B-417E-94BC-D94D54B3DE65}"/>
              </a:ext>
            </a:extLst>
          </p:cNvPr>
          <p:cNvGrpSpPr/>
          <p:nvPr/>
        </p:nvGrpSpPr>
        <p:grpSpPr>
          <a:xfrm>
            <a:off x="8100085" y="1799248"/>
            <a:ext cx="3595622" cy="4923290"/>
            <a:chOff x="8100085" y="1799248"/>
            <a:chExt cx="3595622" cy="4923290"/>
          </a:xfrm>
        </p:grpSpPr>
        <p:pic>
          <p:nvPicPr>
            <p:cNvPr id="12" name="Obrázok 11">
              <a:extLst>
                <a:ext uri="{FF2B5EF4-FFF2-40B4-BE49-F238E27FC236}">
                  <a16:creationId xmlns:a16="http://schemas.microsoft.com/office/drawing/2014/main" id="{CB775FA9-E714-4A96-AA49-44CF73B1AADA}"/>
                </a:ext>
              </a:extLst>
            </p:cNvPr>
            <p:cNvPicPr>
              <a:picLocks noChangeAspect="1"/>
            </p:cNvPicPr>
            <p:nvPr/>
          </p:nvPicPr>
          <p:blipFill rotWithShape="1">
            <a:blip r:embed="rId3"/>
            <a:srcRect l="54114" t="48343" r="33389" b="36568"/>
            <a:stretch/>
          </p:blipFill>
          <p:spPr>
            <a:xfrm>
              <a:off x="8100085" y="1799248"/>
              <a:ext cx="3589661" cy="2437045"/>
            </a:xfrm>
            <a:prstGeom prst="rect">
              <a:avLst/>
            </a:prstGeom>
          </p:spPr>
        </p:pic>
        <p:pic>
          <p:nvPicPr>
            <p:cNvPr id="13" name="Obrázok 12">
              <a:extLst>
                <a:ext uri="{FF2B5EF4-FFF2-40B4-BE49-F238E27FC236}">
                  <a16:creationId xmlns:a16="http://schemas.microsoft.com/office/drawing/2014/main" id="{A419A9E3-4B75-444E-A36B-253AE3F66F8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13000" contrast="23000"/>
                      </a14:imgEffect>
                    </a14:imgLayer>
                  </a14:imgProps>
                </a:ext>
              </a:extLst>
            </a:blip>
            <a:srcRect l="34772" t="45454" r="33074" b="13440"/>
            <a:stretch/>
          </p:blipFill>
          <p:spPr>
            <a:xfrm>
              <a:off x="8106046" y="4327569"/>
              <a:ext cx="3589661" cy="2394969"/>
            </a:xfrm>
            <a:prstGeom prst="rect">
              <a:avLst/>
            </a:prstGeom>
          </p:spPr>
        </p:pic>
      </p:grpSp>
    </p:spTree>
    <p:extLst>
      <p:ext uri="{BB962C8B-B14F-4D97-AF65-F5344CB8AC3E}">
        <p14:creationId xmlns:p14="http://schemas.microsoft.com/office/powerpoint/2010/main" val="1341143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Obrázok 30">
            <a:extLst>
              <a:ext uri="{FF2B5EF4-FFF2-40B4-BE49-F238E27FC236}">
                <a16:creationId xmlns:a16="http://schemas.microsoft.com/office/drawing/2014/main" id="{8C705F4B-1D1D-4907-98EB-D638A28642A8}"/>
              </a:ext>
            </a:extLst>
          </p:cNvPr>
          <p:cNvPicPr>
            <a:picLocks noChangeAspect="1"/>
          </p:cNvPicPr>
          <p:nvPr/>
        </p:nvPicPr>
        <p:blipFill rotWithShape="1">
          <a:blip r:embed="rId2"/>
          <a:srcRect l="52081" t="45048" r="32293" b="8543"/>
          <a:stretch/>
        </p:blipFill>
        <p:spPr>
          <a:xfrm>
            <a:off x="6142586" y="1162366"/>
            <a:ext cx="2947868" cy="4922783"/>
          </a:xfrm>
          <a:prstGeom prst="rect">
            <a:avLst/>
          </a:prstGeom>
        </p:spPr>
      </p:pic>
      <p:pic>
        <p:nvPicPr>
          <p:cNvPr id="27" name="Picture 3">
            <a:extLst>
              <a:ext uri="{FF2B5EF4-FFF2-40B4-BE49-F238E27FC236}">
                <a16:creationId xmlns:a16="http://schemas.microsoft.com/office/drawing/2014/main" id="{79E447EF-4A4A-4237-9BFF-B7550ABCD1EC}"/>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123000"/>
                    </a14:imgEffect>
                    <a14:imgEffect>
                      <a14:brightnessContrast bright="11000" contrast="11000"/>
                    </a14:imgEffect>
                  </a14:imgLayer>
                </a14:imgProps>
              </a:ext>
              <a:ext uri="{28A0092B-C50C-407E-A947-70E740481C1C}">
                <a14:useLocalDpi xmlns:a14="http://schemas.microsoft.com/office/drawing/2010/main"/>
              </a:ext>
            </a:extLst>
          </a:blip>
          <a:srcRect t="6390" r="-414" b="1965"/>
          <a:stretch/>
        </p:blipFill>
        <p:spPr bwMode="auto">
          <a:xfrm>
            <a:off x="3099088" y="1162373"/>
            <a:ext cx="2961534" cy="4922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Obrázok 29">
            <a:extLst>
              <a:ext uri="{FF2B5EF4-FFF2-40B4-BE49-F238E27FC236}">
                <a16:creationId xmlns:a16="http://schemas.microsoft.com/office/drawing/2014/main" id="{44814C19-3B56-49D7-A1AC-754F913A6063}"/>
              </a:ext>
            </a:extLst>
          </p:cNvPr>
          <p:cNvPicPr>
            <a:picLocks noChangeAspect="1"/>
          </p:cNvPicPr>
          <p:nvPr/>
        </p:nvPicPr>
        <p:blipFill rotWithShape="1">
          <a:blip r:embed="rId5"/>
          <a:srcRect l="44887" t="37521" r="35418" b="4372"/>
          <a:stretch/>
        </p:blipFill>
        <p:spPr>
          <a:xfrm>
            <a:off x="9183161" y="1162373"/>
            <a:ext cx="2967829" cy="4922783"/>
          </a:xfrm>
          <a:prstGeom prst="rect">
            <a:avLst/>
          </a:prstGeom>
        </p:spPr>
      </p:pic>
      <p:pic>
        <p:nvPicPr>
          <p:cNvPr id="3" name="Obrázok 2">
            <a:extLst>
              <a:ext uri="{FF2B5EF4-FFF2-40B4-BE49-F238E27FC236}">
                <a16:creationId xmlns:a16="http://schemas.microsoft.com/office/drawing/2014/main" id="{35AACDD4-0160-4238-B66A-C3AE0DE58364}"/>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2000"/>
                    </a14:imgEffect>
                  </a14:imgLayer>
                </a14:imgProps>
              </a:ext>
            </a:extLst>
          </a:blip>
          <a:srcRect l="12987" t="24309" r="63692" b="7022"/>
          <a:stretch/>
        </p:blipFill>
        <p:spPr>
          <a:xfrm>
            <a:off x="41009" y="1162376"/>
            <a:ext cx="2973739" cy="4922783"/>
          </a:xfrm>
          <a:prstGeom prst="rect">
            <a:avLst/>
          </a:prstGeom>
        </p:spPr>
      </p:pic>
      <p:sp>
        <p:nvSpPr>
          <p:cNvPr id="9" name="Obdĺžnik 8">
            <a:extLst>
              <a:ext uri="{FF2B5EF4-FFF2-40B4-BE49-F238E27FC236}">
                <a16:creationId xmlns:a16="http://schemas.microsoft.com/office/drawing/2014/main" id="{4913C41B-1D2D-42A0-A9CD-B6915A9E3265}"/>
              </a:ext>
            </a:extLst>
          </p:cNvPr>
          <p:cNvSpPr/>
          <p:nvPr/>
        </p:nvSpPr>
        <p:spPr>
          <a:xfrm>
            <a:off x="3600" y="214320"/>
            <a:ext cx="12185396" cy="830997"/>
          </a:xfrm>
          <a:prstGeom prst="rect">
            <a:avLst/>
          </a:prstGeom>
          <a:solidFill>
            <a:srgbClr val="006E9F"/>
          </a:solidFill>
          <a:effectLst/>
        </p:spPr>
        <p:txBody>
          <a:bodyPr wrap="square" anchor="ctr">
            <a:spAutoFit/>
          </a:bodyPr>
          <a:lstStyle/>
          <a:p>
            <a:pPr algn="ctr" fontAlgn="auto">
              <a:spcBef>
                <a:spcPts val="0"/>
              </a:spcBef>
              <a:spcAft>
                <a:spcPts val="0"/>
              </a:spcAft>
              <a:defRPr/>
            </a:pPr>
            <a:r>
              <a:rPr lang="sk-SK" sz="4800" b="1" cap="all" dirty="0">
                <a:solidFill>
                  <a:schemeClr val="bg1"/>
                </a:solidFill>
                <a:latin typeface="Segoe UI Semibold" panose="020B0702040204020203" pitchFamily="34" charset="0"/>
                <a:ea typeface="+mj-ea"/>
                <a:cs typeface="Segoe UI Semibold" panose="020B0702040204020203" pitchFamily="34" charset="0"/>
              </a:rPr>
              <a:t> </a:t>
            </a:r>
            <a:r>
              <a:rPr lang="sk-SK" sz="4800" b="1" cap="all" dirty="0" err="1">
                <a:solidFill>
                  <a:schemeClr val="bg1"/>
                </a:solidFill>
                <a:latin typeface="Segoe UI Semibold" panose="020B0702040204020203" pitchFamily="34" charset="0"/>
                <a:ea typeface="+mj-ea"/>
                <a:cs typeface="Segoe UI Semibold" panose="020B0702040204020203" pitchFamily="34" charset="0"/>
              </a:rPr>
              <a:t>HYPERSPEctral</a:t>
            </a:r>
            <a:r>
              <a:rPr lang="sk-SK" sz="4800" b="1" cap="all" dirty="0">
                <a:solidFill>
                  <a:schemeClr val="bg1"/>
                </a:solidFill>
                <a:latin typeface="Segoe UI Semibold" panose="020B0702040204020203" pitchFamily="34" charset="0"/>
                <a:ea typeface="+mj-ea"/>
                <a:cs typeface="Segoe UI Semibold" panose="020B0702040204020203" pitchFamily="34" charset="0"/>
              </a:rPr>
              <a:t> </a:t>
            </a:r>
            <a:r>
              <a:rPr lang="sk-SK" sz="4800" b="1" cap="all" dirty="0" err="1">
                <a:solidFill>
                  <a:schemeClr val="bg1"/>
                </a:solidFill>
                <a:latin typeface="Segoe UI Semibold" panose="020B0702040204020203" pitchFamily="34" charset="0"/>
                <a:ea typeface="+mj-ea"/>
                <a:cs typeface="Segoe UI Semibold" panose="020B0702040204020203" pitchFamily="34" charset="0"/>
              </a:rPr>
              <a:t>mission</a:t>
            </a:r>
            <a:endParaRPr lang="nl-NL" sz="4800" b="1" cap="all" dirty="0">
              <a:solidFill>
                <a:schemeClr val="bg1"/>
              </a:solidFill>
              <a:latin typeface="Segoe UI Semibold" panose="020B0702040204020203" pitchFamily="34" charset="0"/>
              <a:ea typeface="+mj-ea"/>
              <a:cs typeface="Segoe UI Semibold" panose="020B0702040204020203" pitchFamily="34" charset="0"/>
            </a:endParaRPr>
          </a:p>
        </p:txBody>
      </p:sp>
      <p:cxnSp>
        <p:nvCxnSpPr>
          <p:cNvPr id="10" name="Rovná spojnica 9">
            <a:extLst>
              <a:ext uri="{FF2B5EF4-FFF2-40B4-BE49-F238E27FC236}">
                <a16:creationId xmlns:a16="http://schemas.microsoft.com/office/drawing/2014/main" id="{DE1CFAB6-BE85-4EA2-AC7D-6875A07F3754}"/>
              </a:ext>
            </a:extLst>
          </p:cNvPr>
          <p:cNvCxnSpPr>
            <a:cxnSpLocks/>
          </p:cNvCxnSpPr>
          <p:nvPr/>
        </p:nvCxnSpPr>
        <p:spPr>
          <a:xfrm>
            <a:off x="19049" y="1020042"/>
            <a:ext cx="12172951" cy="0"/>
          </a:xfrm>
          <a:prstGeom prst="line">
            <a:avLst/>
          </a:prstGeom>
          <a:ln w="60325">
            <a:solidFill>
              <a:srgbClr val="00202E"/>
            </a:solidFill>
          </a:ln>
        </p:spPr>
        <p:style>
          <a:lnRef idx="1">
            <a:schemeClr val="accent1"/>
          </a:lnRef>
          <a:fillRef idx="0">
            <a:schemeClr val="accent1"/>
          </a:fillRef>
          <a:effectRef idx="0">
            <a:schemeClr val="accent1"/>
          </a:effectRef>
          <a:fontRef idx="minor">
            <a:schemeClr val="tx1"/>
          </a:fontRef>
        </p:style>
      </p:cxnSp>
      <p:sp>
        <p:nvSpPr>
          <p:cNvPr id="4" name="Obdĺžnik 3">
            <a:extLst>
              <a:ext uri="{FF2B5EF4-FFF2-40B4-BE49-F238E27FC236}">
                <a16:creationId xmlns:a16="http://schemas.microsoft.com/office/drawing/2014/main" id="{25430016-2273-498C-BF38-DDFE2193ED19}"/>
              </a:ext>
            </a:extLst>
          </p:cNvPr>
          <p:cNvSpPr/>
          <p:nvPr/>
        </p:nvSpPr>
        <p:spPr>
          <a:xfrm>
            <a:off x="41007" y="6085165"/>
            <a:ext cx="2965373" cy="588468"/>
          </a:xfrm>
          <a:prstGeom prst="rect">
            <a:avLst/>
          </a:prstGeom>
          <a:solidFill>
            <a:srgbClr val="00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2600" b="1" dirty="0">
                <a:solidFill>
                  <a:schemeClr val="bg1"/>
                </a:solidFill>
                <a:latin typeface="Segoe UI Light" panose="020B0502040204020203" pitchFamily="34" charset="0"/>
                <a:cs typeface="Segoe UI Light" panose="020B0502040204020203" pitchFamily="34" charset="0"/>
              </a:rPr>
              <a:t>LOCATION</a:t>
            </a:r>
          </a:p>
        </p:txBody>
      </p:sp>
      <p:sp>
        <p:nvSpPr>
          <p:cNvPr id="53" name="Obdĺžnik 52">
            <a:extLst>
              <a:ext uri="{FF2B5EF4-FFF2-40B4-BE49-F238E27FC236}">
                <a16:creationId xmlns:a16="http://schemas.microsoft.com/office/drawing/2014/main" id="{857D18A1-673B-4912-9039-778004CF880A}"/>
              </a:ext>
            </a:extLst>
          </p:cNvPr>
          <p:cNvSpPr/>
          <p:nvPr/>
        </p:nvSpPr>
        <p:spPr>
          <a:xfrm>
            <a:off x="41008" y="1162377"/>
            <a:ext cx="2973740" cy="5511258"/>
          </a:xfrm>
          <a:prstGeom prst="rect">
            <a:avLst/>
          </a:prstGeom>
          <a:no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6" name="Obdĺžnik 15">
            <a:extLst>
              <a:ext uri="{FF2B5EF4-FFF2-40B4-BE49-F238E27FC236}">
                <a16:creationId xmlns:a16="http://schemas.microsoft.com/office/drawing/2014/main" id="{47B62E20-7D02-4E54-8B02-76EC4FFB6552}"/>
              </a:ext>
            </a:extLst>
          </p:cNvPr>
          <p:cNvSpPr/>
          <p:nvPr/>
        </p:nvSpPr>
        <p:spPr>
          <a:xfrm>
            <a:off x="3086882" y="6085163"/>
            <a:ext cx="2973740" cy="588468"/>
          </a:xfrm>
          <a:prstGeom prst="rect">
            <a:avLst/>
          </a:prstGeom>
          <a:solidFill>
            <a:srgbClr val="00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2600" b="1" dirty="0">
                <a:solidFill>
                  <a:schemeClr val="bg1"/>
                </a:solidFill>
                <a:latin typeface="Segoe UI Light" panose="020B0502040204020203" pitchFamily="34" charset="0"/>
                <a:cs typeface="Segoe UI Light" panose="020B0502040204020203" pitchFamily="34" charset="0"/>
              </a:rPr>
              <a:t>DATA ACQUISITION</a:t>
            </a:r>
          </a:p>
        </p:txBody>
      </p:sp>
      <p:sp>
        <p:nvSpPr>
          <p:cNvPr id="15" name="Obdĺžnik 14">
            <a:extLst>
              <a:ext uri="{FF2B5EF4-FFF2-40B4-BE49-F238E27FC236}">
                <a16:creationId xmlns:a16="http://schemas.microsoft.com/office/drawing/2014/main" id="{2CA6EBD1-5AA0-45BD-94EC-EB0E85C1D6A7}"/>
              </a:ext>
            </a:extLst>
          </p:cNvPr>
          <p:cNvSpPr/>
          <p:nvPr/>
        </p:nvSpPr>
        <p:spPr>
          <a:xfrm>
            <a:off x="3086882" y="1162375"/>
            <a:ext cx="2973740" cy="5511258"/>
          </a:xfrm>
          <a:prstGeom prst="rect">
            <a:avLst/>
          </a:prstGeom>
          <a:no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0" name="Obdĺžnik 19">
            <a:extLst>
              <a:ext uri="{FF2B5EF4-FFF2-40B4-BE49-F238E27FC236}">
                <a16:creationId xmlns:a16="http://schemas.microsoft.com/office/drawing/2014/main" id="{58454D41-C4D9-4F94-81E8-329A3F397229}"/>
              </a:ext>
            </a:extLst>
          </p:cNvPr>
          <p:cNvSpPr/>
          <p:nvPr/>
        </p:nvSpPr>
        <p:spPr>
          <a:xfrm>
            <a:off x="6128919" y="6085161"/>
            <a:ext cx="2961534" cy="588468"/>
          </a:xfrm>
          <a:prstGeom prst="rect">
            <a:avLst/>
          </a:prstGeom>
          <a:solidFill>
            <a:srgbClr val="00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2600" b="1" dirty="0">
                <a:solidFill>
                  <a:schemeClr val="bg1"/>
                </a:solidFill>
                <a:latin typeface="Segoe UI Light" panose="020B0502040204020203" pitchFamily="34" charset="0"/>
                <a:cs typeface="Segoe UI Light" panose="020B0502040204020203" pitchFamily="34" charset="0"/>
              </a:rPr>
              <a:t>DATA PROCESSING</a:t>
            </a:r>
          </a:p>
        </p:txBody>
      </p:sp>
      <p:sp>
        <p:nvSpPr>
          <p:cNvPr id="21" name="Obdĺžnik 20">
            <a:extLst>
              <a:ext uri="{FF2B5EF4-FFF2-40B4-BE49-F238E27FC236}">
                <a16:creationId xmlns:a16="http://schemas.microsoft.com/office/drawing/2014/main" id="{51916203-B1E6-41B0-9C11-9A7BB4C94E85}"/>
              </a:ext>
            </a:extLst>
          </p:cNvPr>
          <p:cNvSpPr/>
          <p:nvPr/>
        </p:nvSpPr>
        <p:spPr>
          <a:xfrm>
            <a:off x="6128919" y="1162373"/>
            <a:ext cx="2973740" cy="5511258"/>
          </a:xfrm>
          <a:prstGeom prst="rect">
            <a:avLst/>
          </a:prstGeom>
          <a:no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4" name="Obdĺžnik 23">
            <a:extLst>
              <a:ext uri="{FF2B5EF4-FFF2-40B4-BE49-F238E27FC236}">
                <a16:creationId xmlns:a16="http://schemas.microsoft.com/office/drawing/2014/main" id="{3FAB9208-35DB-4B40-87D8-2A44E530FA91}"/>
              </a:ext>
            </a:extLst>
          </p:cNvPr>
          <p:cNvSpPr/>
          <p:nvPr/>
        </p:nvSpPr>
        <p:spPr>
          <a:xfrm>
            <a:off x="9169496" y="6085161"/>
            <a:ext cx="2961534" cy="588468"/>
          </a:xfrm>
          <a:prstGeom prst="rect">
            <a:avLst/>
          </a:prstGeom>
          <a:solidFill>
            <a:srgbClr val="00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2600" b="1" dirty="0">
                <a:solidFill>
                  <a:schemeClr val="bg1"/>
                </a:solidFill>
                <a:latin typeface="Segoe UI Light" panose="020B0502040204020203" pitchFamily="34" charset="0"/>
                <a:cs typeface="Segoe UI Light" panose="020B0502040204020203" pitchFamily="34" charset="0"/>
              </a:rPr>
              <a:t>RESULTS</a:t>
            </a:r>
          </a:p>
        </p:txBody>
      </p:sp>
      <p:sp>
        <p:nvSpPr>
          <p:cNvPr id="25" name="Obdĺžnik 24">
            <a:extLst>
              <a:ext uri="{FF2B5EF4-FFF2-40B4-BE49-F238E27FC236}">
                <a16:creationId xmlns:a16="http://schemas.microsoft.com/office/drawing/2014/main" id="{4BB3B43C-0443-4FA0-9443-3C0B5D7F4DD0}"/>
              </a:ext>
            </a:extLst>
          </p:cNvPr>
          <p:cNvSpPr/>
          <p:nvPr/>
        </p:nvSpPr>
        <p:spPr>
          <a:xfrm>
            <a:off x="9169496" y="1162373"/>
            <a:ext cx="2973740" cy="5511258"/>
          </a:xfrm>
          <a:prstGeom prst="rect">
            <a:avLst/>
          </a:prstGeom>
          <a:no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4091735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Zástupný symbol obsahu 2">
            <a:extLst>
              <a:ext uri="{FF2B5EF4-FFF2-40B4-BE49-F238E27FC236}">
                <a16:creationId xmlns:a16="http://schemas.microsoft.com/office/drawing/2014/main" id="{2B81172D-E204-481B-95D1-6C81375B37D5}"/>
              </a:ext>
            </a:extLst>
          </p:cNvPr>
          <p:cNvSpPr txBox="1">
            <a:spLocks/>
          </p:cNvSpPr>
          <p:nvPr/>
        </p:nvSpPr>
        <p:spPr>
          <a:xfrm>
            <a:off x="190227" y="1090400"/>
            <a:ext cx="11811545" cy="583555"/>
          </a:xfrm>
          <a:prstGeom prst="rect">
            <a:avLst/>
          </a:prstGeom>
          <a:solidFill>
            <a:schemeClr val="bg1"/>
          </a:solidFill>
          <a:ln>
            <a:noFill/>
          </a:ln>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Clr>
                <a:srgbClr val="14465B"/>
              </a:buClr>
              <a:buNone/>
              <a:defRPr/>
            </a:pPr>
            <a:r>
              <a:rPr lang="sk-SK" sz="3200" b="1" dirty="0" err="1">
                <a:solidFill>
                  <a:srgbClr val="006E9F"/>
                </a:solidFill>
                <a:latin typeface="Segoe UI Light" panose="020B0502040204020203" pitchFamily="34" charset="0"/>
                <a:cs typeface="Segoe UI Light" panose="020B0502040204020203" pitchFamily="34" charset="0"/>
              </a:rPr>
              <a:t>Hyperspectral</a:t>
            </a:r>
            <a:r>
              <a:rPr lang="sk-SK" sz="3200" b="1" dirty="0">
                <a:solidFill>
                  <a:srgbClr val="006E9F"/>
                </a:solidFill>
                <a:latin typeface="Segoe UI Light" panose="020B0502040204020203" pitchFamily="34" charset="0"/>
                <a:cs typeface="Segoe UI Light" panose="020B0502040204020203" pitchFamily="34" charset="0"/>
              </a:rPr>
              <a:t> </a:t>
            </a:r>
            <a:r>
              <a:rPr lang="sk-SK" sz="3200" b="1" dirty="0" err="1">
                <a:solidFill>
                  <a:srgbClr val="006E9F"/>
                </a:solidFill>
                <a:latin typeface="Segoe UI Light" panose="020B0502040204020203" pitchFamily="34" charset="0"/>
                <a:cs typeface="Segoe UI Light" panose="020B0502040204020203" pitchFamily="34" charset="0"/>
              </a:rPr>
              <a:t>payload</a:t>
            </a:r>
            <a:endParaRPr lang="sk-SK" sz="2200" b="1" dirty="0">
              <a:latin typeface="Segoe UI Light" panose="020B0502040204020203" pitchFamily="34" charset="0"/>
              <a:cs typeface="Segoe UI Light" panose="020B0502040204020203" pitchFamily="34" charset="0"/>
            </a:endParaRPr>
          </a:p>
        </p:txBody>
      </p:sp>
      <p:sp>
        <p:nvSpPr>
          <p:cNvPr id="11" name="Zástupný symbol obsahu 2">
            <a:extLst>
              <a:ext uri="{FF2B5EF4-FFF2-40B4-BE49-F238E27FC236}">
                <a16:creationId xmlns:a16="http://schemas.microsoft.com/office/drawing/2014/main" id="{B1D6BC0D-FA18-464D-8567-32B39872E8D6}"/>
              </a:ext>
            </a:extLst>
          </p:cNvPr>
          <p:cNvSpPr txBox="1">
            <a:spLocks/>
          </p:cNvSpPr>
          <p:nvPr/>
        </p:nvSpPr>
        <p:spPr>
          <a:xfrm>
            <a:off x="190226" y="1863418"/>
            <a:ext cx="5048523" cy="4780262"/>
          </a:xfrm>
          <a:prstGeom prst="rect">
            <a:avLst/>
          </a:prstGeom>
          <a:solidFill>
            <a:schemeClr val="bg1"/>
          </a:solidFill>
          <a:ln>
            <a:noFill/>
          </a:ln>
          <a:effectLst>
            <a:outerShdw blurRad="50800" dist="38100" algn="l" rotWithShape="0">
              <a:prstClr val="black">
                <a:alpha val="40000"/>
              </a:prstClr>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Clr>
                <a:srgbClr val="14465B"/>
              </a:buClr>
              <a:buNone/>
              <a:defRPr/>
            </a:pPr>
            <a:endParaRPr lang="sk-SK" sz="2000" dirty="0">
              <a:solidFill>
                <a:prstClr val="white"/>
              </a:solidFill>
            </a:endParaRPr>
          </a:p>
          <a:p>
            <a:pPr marL="0" indent="0" algn="just">
              <a:lnSpc>
                <a:spcPct val="100000"/>
              </a:lnSpc>
              <a:buClr>
                <a:srgbClr val="14465B"/>
              </a:buClr>
              <a:buNone/>
              <a:defRPr/>
            </a:pPr>
            <a:endParaRPr lang="sk-SK" sz="3200" dirty="0">
              <a:solidFill>
                <a:srgbClr val="006E9F"/>
              </a:solidFill>
              <a:latin typeface="Segoe UI Light" panose="020B0502040204020203" pitchFamily="34" charset="0"/>
              <a:cs typeface="Segoe UI Light" panose="020B0502040204020203" pitchFamily="34" charset="0"/>
            </a:endParaRPr>
          </a:p>
        </p:txBody>
      </p:sp>
      <p:sp>
        <p:nvSpPr>
          <p:cNvPr id="14" name="Obdĺžnik 13">
            <a:extLst>
              <a:ext uri="{FF2B5EF4-FFF2-40B4-BE49-F238E27FC236}">
                <a16:creationId xmlns:a16="http://schemas.microsoft.com/office/drawing/2014/main" id="{E4C1E576-2EA8-4AA0-BE76-E6DF85F1E217}"/>
              </a:ext>
            </a:extLst>
          </p:cNvPr>
          <p:cNvSpPr/>
          <p:nvPr/>
        </p:nvSpPr>
        <p:spPr>
          <a:xfrm>
            <a:off x="289964" y="2060641"/>
            <a:ext cx="4948786" cy="4016484"/>
          </a:xfrm>
          <a:prstGeom prst="rect">
            <a:avLst/>
          </a:prstGeom>
        </p:spPr>
        <p:txBody>
          <a:bodyPr wrap="square">
            <a:spAutoFit/>
          </a:bodyPr>
          <a:lstStyle/>
          <a:p>
            <a:pPr>
              <a:spcAft>
                <a:spcPts val="600"/>
              </a:spcAft>
            </a:pPr>
            <a:r>
              <a:rPr lang="en-GB" sz="3200" dirty="0">
                <a:solidFill>
                  <a:srgbClr val="006E9F"/>
                </a:solidFill>
                <a:latin typeface="Segoe UI Light" panose="020B0502040204020203" pitchFamily="34" charset="0"/>
                <a:cs typeface="Segoe UI Light" panose="020B0502040204020203" pitchFamily="34" charset="0"/>
              </a:rPr>
              <a:t>AISA Kestrel 10</a:t>
            </a:r>
          </a:p>
          <a:p>
            <a:pPr marL="342900" lvl="1" indent="-342900">
              <a:spcAft>
                <a:spcPts val="300"/>
              </a:spcAft>
              <a:buClr>
                <a:srgbClr val="006E9F"/>
              </a:buClr>
              <a:buFont typeface="Wingdings" panose="05000000000000000000" pitchFamily="2" charset="2"/>
              <a:buChar char="§"/>
            </a:pPr>
            <a:r>
              <a:rPr lang="en-GB" sz="2200" dirty="0">
                <a:latin typeface="Segoe UI Light" panose="020B0502040204020203" pitchFamily="34" charset="0"/>
                <a:cs typeface="Segoe UI Light" panose="020B0502040204020203" pitchFamily="34" charset="0"/>
              </a:rPr>
              <a:t>Push-broom camera, 4.75 kg</a:t>
            </a:r>
          </a:p>
          <a:p>
            <a:pPr marL="342900" lvl="1" indent="-342900">
              <a:spcAft>
                <a:spcPts val="300"/>
              </a:spcAft>
              <a:buClr>
                <a:srgbClr val="006E9F"/>
              </a:buClr>
              <a:buFont typeface="Wingdings" panose="05000000000000000000" pitchFamily="2" charset="2"/>
              <a:buChar char="§"/>
            </a:pPr>
            <a:r>
              <a:rPr lang="en-GB" sz="2200" dirty="0">
                <a:latin typeface="Segoe UI Light" panose="020B0502040204020203" pitchFamily="34" charset="0"/>
                <a:cs typeface="Segoe UI Light" panose="020B0502040204020203" pitchFamily="34" charset="0"/>
              </a:rPr>
              <a:t>F/2.4, FOV: 40</a:t>
            </a:r>
            <a:r>
              <a:rPr lang="sk-SK" sz="2200" dirty="0">
                <a:latin typeface="Segoe UI Light" panose="020B0502040204020203" pitchFamily="34" charset="0"/>
                <a:cs typeface="Segoe UI Light" panose="020B0502040204020203" pitchFamily="34" charset="0"/>
              </a:rPr>
              <a:t>°</a:t>
            </a:r>
          </a:p>
          <a:p>
            <a:pPr marL="342900" lvl="1" indent="-342900">
              <a:spcAft>
                <a:spcPts val="300"/>
              </a:spcAft>
              <a:buClr>
                <a:srgbClr val="006E9F"/>
              </a:buClr>
              <a:buFont typeface="Wingdings" panose="05000000000000000000" pitchFamily="2" charset="2"/>
              <a:buChar char="§"/>
            </a:pPr>
            <a:r>
              <a:rPr lang="sk-SK" sz="2200" dirty="0" err="1">
                <a:latin typeface="Segoe UI Light" panose="020B0502040204020203" pitchFamily="34" charset="0"/>
                <a:cs typeface="Segoe UI Light" panose="020B0502040204020203" pitchFamily="34" charset="0"/>
              </a:rPr>
              <a:t>Spatial</a:t>
            </a:r>
            <a:r>
              <a:rPr lang="sk-SK" sz="2200" dirty="0">
                <a:latin typeface="Segoe UI Light" panose="020B0502040204020203" pitchFamily="34" charset="0"/>
                <a:cs typeface="Segoe UI Light" panose="020B0502040204020203" pitchFamily="34" charset="0"/>
              </a:rPr>
              <a:t> </a:t>
            </a:r>
            <a:r>
              <a:rPr lang="sk-SK" sz="2200" dirty="0" err="1">
                <a:latin typeface="Segoe UI Light" panose="020B0502040204020203" pitchFamily="34" charset="0"/>
                <a:cs typeface="Segoe UI Light" panose="020B0502040204020203" pitchFamily="34" charset="0"/>
              </a:rPr>
              <a:t>resolution</a:t>
            </a:r>
            <a:r>
              <a:rPr lang="en-GB" sz="2200" dirty="0">
                <a:latin typeface="Segoe UI Light" panose="020B0502040204020203" pitchFamily="34" charset="0"/>
                <a:cs typeface="Segoe UI Light" panose="020B0502040204020203" pitchFamily="34" charset="0"/>
              </a:rPr>
              <a:t>:</a:t>
            </a:r>
            <a:r>
              <a:rPr lang="sk-SK" sz="2200" dirty="0">
                <a:latin typeface="Segoe UI Light" panose="020B0502040204020203" pitchFamily="34" charset="0"/>
                <a:cs typeface="Segoe UI Light" panose="020B0502040204020203" pitchFamily="34" charset="0"/>
              </a:rPr>
              <a:t> 1024 or </a:t>
            </a:r>
            <a:r>
              <a:rPr lang="sk-SK" sz="2200" b="1" dirty="0">
                <a:latin typeface="Segoe UI Light" panose="020B0502040204020203" pitchFamily="34" charset="0"/>
                <a:cs typeface="Segoe UI Light" panose="020B0502040204020203" pitchFamily="34" charset="0"/>
              </a:rPr>
              <a:t>2048</a:t>
            </a:r>
            <a:r>
              <a:rPr lang="sk-SK" sz="2200" dirty="0">
                <a:latin typeface="Segoe UI Light" panose="020B0502040204020203" pitchFamily="34" charset="0"/>
                <a:cs typeface="Segoe UI Light" panose="020B0502040204020203" pitchFamily="34" charset="0"/>
              </a:rPr>
              <a:t> </a:t>
            </a:r>
            <a:r>
              <a:rPr lang="sk-SK" sz="2200" b="1" dirty="0" err="1">
                <a:latin typeface="Segoe UI Light" panose="020B0502040204020203" pitchFamily="34" charset="0"/>
                <a:cs typeface="Segoe UI Light" panose="020B0502040204020203" pitchFamily="34" charset="0"/>
              </a:rPr>
              <a:t>pix</a:t>
            </a:r>
            <a:r>
              <a:rPr lang="sk-SK" sz="2200" dirty="0">
                <a:latin typeface="Segoe UI Light" panose="020B0502040204020203" pitchFamily="34" charset="0"/>
                <a:cs typeface="Segoe UI Light" panose="020B0502040204020203" pitchFamily="34" charset="0"/>
              </a:rPr>
              <a:t>.</a:t>
            </a:r>
          </a:p>
          <a:p>
            <a:pPr marL="342900" lvl="1" indent="-342900">
              <a:spcAft>
                <a:spcPts val="300"/>
              </a:spcAft>
              <a:buClr>
                <a:srgbClr val="006E9F"/>
              </a:buClr>
              <a:buFont typeface="Wingdings" panose="05000000000000000000" pitchFamily="2" charset="2"/>
              <a:buChar char="§"/>
            </a:pPr>
            <a:r>
              <a:rPr lang="sk-SK" sz="2200" b="1" dirty="0" err="1">
                <a:latin typeface="Segoe UI Light" panose="020B0502040204020203" pitchFamily="34" charset="0"/>
                <a:cs typeface="Segoe UI Light" panose="020B0502040204020203" pitchFamily="34" charset="0"/>
              </a:rPr>
              <a:t>Spectral</a:t>
            </a:r>
            <a:r>
              <a:rPr lang="sk-SK" sz="2200" b="1" dirty="0">
                <a:latin typeface="Segoe UI Light" panose="020B0502040204020203" pitchFamily="34" charset="0"/>
                <a:cs typeface="Segoe UI Light" panose="020B0502040204020203" pitchFamily="34" charset="0"/>
              </a:rPr>
              <a:t> </a:t>
            </a:r>
            <a:r>
              <a:rPr lang="sk-SK" sz="2200" b="1" dirty="0" err="1">
                <a:latin typeface="Segoe UI Light" panose="020B0502040204020203" pitchFamily="34" charset="0"/>
                <a:cs typeface="Segoe UI Light" panose="020B0502040204020203" pitchFamily="34" charset="0"/>
              </a:rPr>
              <a:t>range</a:t>
            </a:r>
            <a:r>
              <a:rPr lang="sk-SK" sz="2200" b="1" dirty="0">
                <a:latin typeface="Segoe UI Light" panose="020B0502040204020203" pitchFamily="34" charset="0"/>
                <a:cs typeface="Segoe UI Light" panose="020B0502040204020203" pitchFamily="34" charset="0"/>
              </a:rPr>
              <a:t>: 400 – 1000 nm</a:t>
            </a:r>
          </a:p>
          <a:p>
            <a:pPr marL="342900" lvl="1" indent="-342900">
              <a:spcAft>
                <a:spcPts val="300"/>
              </a:spcAft>
              <a:buClr>
                <a:srgbClr val="006E9F"/>
              </a:buClr>
              <a:buFont typeface="Wingdings" panose="05000000000000000000" pitchFamily="2" charset="2"/>
              <a:buChar char="§"/>
            </a:pPr>
            <a:r>
              <a:rPr lang="sk-SK" sz="2200" dirty="0" err="1">
                <a:latin typeface="Segoe UI Light" panose="020B0502040204020203" pitchFamily="34" charset="0"/>
                <a:cs typeface="Segoe UI Light" panose="020B0502040204020203" pitchFamily="34" charset="0"/>
              </a:rPr>
              <a:t>Spectral</a:t>
            </a:r>
            <a:r>
              <a:rPr lang="sk-SK" sz="2200" dirty="0">
                <a:latin typeface="Segoe UI Light" panose="020B0502040204020203" pitchFamily="34" charset="0"/>
                <a:cs typeface="Segoe UI Light" panose="020B0502040204020203" pitchFamily="34" charset="0"/>
              </a:rPr>
              <a:t> </a:t>
            </a:r>
            <a:r>
              <a:rPr lang="sk-SK" sz="2200" dirty="0" err="1">
                <a:latin typeface="Segoe UI Light" panose="020B0502040204020203" pitchFamily="34" charset="0"/>
                <a:cs typeface="Segoe UI Light" panose="020B0502040204020203" pitchFamily="34" charset="0"/>
              </a:rPr>
              <a:t>sampling</a:t>
            </a:r>
            <a:r>
              <a:rPr lang="sk-SK" sz="2200" dirty="0">
                <a:latin typeface="Segoe UI Light" panose="020B0502040204020203" pitchFamily="34" charset="0"/>
                <a:cs typeface="Segoe UI Light" panose="020B0502040204020203" pitchFamily="34" charset="0"/>
              </a:rPr>
              <a:t>: 1.75/3.5/7 nm</a:t>
            </a:r>
          </a:p>
          <a:p>
            <a:pPr marL="342900" lvl="1" indent="-342900">
              <a:spcAft>
                <a:spcPts val="300"/>
              </a:spcAft>
              <a:buClr>
                <a:srgbClr val="006E9F"/>
              </a:buClr>
              <a:buFont typeface="Wingdings" panose="05000000000000000000" pitchFamily="2" charset="2"/>
              <a:buChar char="§"/>
            </a:pPr>
            <a:r>
              <a:rPr lang="en-GB" sz="2200" b="1" dirty="0">
                <a:latin typeface="Segoe UI Light" panose="020B0502040204020203" pitchFamily="34" charset="0"/>
                <a:cs typeface="Segoe UI Light" panose="020B0502040204020203" pitchFamily="34" charset="0"/>
              </a:rPr>
              <a:t>Max. number of spectral bands: 342</a:t>
            </a:r>
          </a:p>
          <a:p>
            <a:pPr marL="342900" lvl="1" indent="-342900">
              <a:spcAft>
                <a:spcPts val="300"/>
              </a:spcAft>
              <a:buClr>
                <a:srgbClr val="006E9F"/>
              </a:buClr>
              <a:buFont typeface="Wingdings" panose="05000000000000000000" pitchFamily="2" charset="2"/>
              <a:buChar char="§"/>
            </a:pPr>
            <a:r>
              <a:rPr lang="en-GB" sz="2200" dirty="0">
                <a:latin typeface="Segoe UI Light" panose="020B0502040204020203" pitchFamily="34" charset="0"/>
                <a:cs typeface="Segoe UI Light" panose="020B0502040204020203" pitchFamily="34" charset="0"/>
              </a:rPr>
              <a:t>Frame rate: &lt;130 Hz</a:t>
            </a:r>
          </a:p>
          <a:p>
            <a:pPr marL="342900" lvl="1" indent="-342900">
              <a:spcAft>
                <a:spcPts val="300"/>
              </a:spcAft>
              <a:buClr>
                <a:srgbClr val="006E9F"/>
              </a:buClr>
              <a:buFont typeface="Wingdings" panose="05000000000000000000" pitchFamily="2" charset="2"/>
              <a:buChar char="§"/>
            </a:pPr>
            <a:r>
              <a:rPr lang="sk-SK" sz="2200" dirty="0">
                <a:latin typeface="Segoe UI Light" panose="020B0502040204020203" pitchFamily="34" charset="0"/>
                <a:cs typeface="Segoe UI Light" panose="020B0502040204020203" pitchFamily="34" charset="0"/>
              </a:rPr>
              <a:t>S/N </a:t>
            </a:r>
            <a:r>
              <a:rPr lang="sk-SK" sz="2200" dirty="0" err="1">
                <a:latin typeface="Segoe UI Light" panose="020B0502040204020203" pitchFamily="34" charset="0"/>
                <a:cs typeface="Segoe UI Light" panose="020B0502040204020203" pitchFamily="34" charset="0"/>
              </a:rPr>
              <a:t>peak</a:t>
            </a:r>
            <a:r>
              <a:rPr lang="sk-SK" sz="2200" dirty="0">
                <a:latin typeface="Segoe UI Light" panose="020B0502040204020203" pitchFamily="34" charset="0"/>
                <a:cs typeface="Segoe UI Light" panose="020B0502040204020203" pitchFamily="34" charset="0"/>
              </a:rPr>
              <a:t>: 400-800</a:t>
            </a:r>
          </a:p>
          <a:p>
            <a:pPr marL="342900" lvl="1" indent="-342900">
              <a:spcAft>
                <a:spcPts val="300"/>
              </a:spcAft>
              <a:buClr>
                <a:srgbClr val="006E9F"/>
              </a:buClr>
              <a:buFont typeface="Wingdings" panose="05000000000000000000" pitchFamily="2" charset="2"/>
              <a:buChar char="§"/>
            </a:pPr>
            <a:r>
              <a:rPr lang="sk-SK" sz="2200" dirty="0" err="1">
                <a:latin typeface="Segoe UI Light" panose="020B0502040204020203" pitchFamily="34" charset="0"/>
                <a:cs typeface="Segoe UI Light" panose="020B0502040204020203" pitchFamily="34" charset="0"/>
              </a:rPr>
              <a:t>Total</a:t>
            </a:r>
            <a:r>
              <a:rPr lang="sk-SK" sz="2200" dirty="0">
                <a:latin typeface="Segoe UI Light" panose="020B0502040204020203" pitchFamily="34" charset="0"/>
                <a:cs typeface="Segoe UI Light" panose="020B0502040204020203" pitchFamily="34" charset="0"/>
              </a:rPr>
              <a:t> </a:t>
            </a:r>
            <a:r>
              <a:rPr lang="sk-SK" sz="2200" dirty="0" err="1">
                <a:latin typeface="Segoe UI Light" panose="020B0502040204020203" pitchFamily="34" charset="0"/>
                <a:cs typeface="Segoe UI Light" panose="020B0502040204020203" pitchFamily="34" charset="0"/>
              </a:rPr>
              <a:t>sys</a:t>
            </a:r>
            <a:r>
              <a:rPr lang="en-GB" sz="2200" dirty="0">
                <a:latin typeface="Segoe UI Light" panose="020B0502040204020203" pitchFamily="34" charset="0"/>
                <a:cs typeface="Segoe UI Light" panose="020B0502040204020203" pitchFamily="34" charset="0"/>
              </a:rPr>
              <a:t>t</a:t>
            </a:r>
            <a:r>
              <a:rPr lang="sk-SK" sz="2200" dirty="0" err="1">
                <a:latin typeface="Segoe UI Light" panose="020B0502040204020203" pitchFamily="34" charset="0"/>
                <a:cs typeface="Segoe UI Light" panose="020B0502040204020203" pitchFamily="34" charset="0"/>
              </a:rPr>
              <a:t>em</a:t>
            </a:r>
            <a:r>
              <a:rPr lang="sk-SK" sz="2200" dirty="0">
                <a:latin typeface="Segoe UI Light" panose="020B0502040204020203" pitchFamily="34" charset="0"/>
                <a:cs typeface="Segoe UI Light" panose="020B0502040204020203" pitchFamily="34" charset="0"/>
              </a:rPr>
              <a:t> </a:t>
            </a:r>
            <a:r>
              <a:rPr lang="sk-SK" sz="2200" dirty="0" err="1">
                <a:latin typeface="Segoe UI Light" panose="020B0502040204020203" pitchFamily="34" charset="0"/>
                <a:cs typeface="Segoe UI Light" panose="020B0502040204020203" pitchFamily="34" charset="0"/>
              </a:rPr>
              <a:t>power</a:t>
            </a:r>
            <a:r>
              <a:rPr lang="en-GB" sz="2200" dirty="0">
                <a:latin typeface="Segoe UI Light" panose="020B0502040204020203" pitchFamily="34" charset="0"/>
                <a:cs typeface="Segoe UI Light" panose="020B0502040204020203" pitchFamily="34" charset="0"/>
              </a:rPr>
              <a:t>: &lt;41 W</a:t>
            </a:r>
            <a:endParaRPr lang="sk-SK" sz="2200" dirty="0">
              <a:latin typeface="Segoe UI Light" panose="020B0502040204020203" pitchFamily="34" charset="0"/>
              <a:cs typeface="Segoe UI Light" panose="020B0502040204020203" pitchFamily="34" charset="0"/>
            </a:endParaRPr>
          </a:p>
        </p:txBody>
      </p:sp>
      <p:pic>
        <p:nvPicPr>
          <p:cNvPr id="47" name="Obrázok 46">
            <a:extLst>
              <a:ext uri="{FF2B5EF4-FFF2-40B4-BE49-F238E27FC236}">
                <a16:creationId xmlns:a16="http://schemas.microsoft.com/office/drawing/2014/main" id="{6D69DFA4-9BE8-4D0D-B8FD-9E57298F20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6000"/>
                    </a14:imgEffect>
                    <a14:imgEffect>
                      <a14:brightnessContrast contrast="21000"/>
                    </a14:imgEffect>
                  </a14:imgLayer>
                </a14:imgProps>
              </a:ext>
              <a:ext uri="{28A0092B-C50C-407E-A947-70E740481C1C}">
                <a14:useLocalDpi xmlns:a14="http://schemas.microsoft.com/office/drawing/2010/main" val="0"/>
              </a:ext>
            </a:extLst>
          </a:blip>
          <a:srcRect t="16261" b="8573"/>
          <a:stretch/>
        </p:blipFill>
        <p:spPr>
          <a:xfrm>
            <a:off x="5390226" y="1719038"/>
            <a:ext cx="6611546" cy="4969725"/>
          </a:xfrm>
          <a:prstGeom prst="rect">
            <a:avLst/>
          </a:prstGeom>
        </p:spPr>
      </p:pic>
      <p:sp>
        <p:nvSpPr>
          <p:cNvPr id="10" name="Obdĺžnik 9">
            <a:extLst>
              <a:ext uri="{FF2B5EF4-FFF2-40B4-BE49-F238E27FC236}">
                <a16:creationId xmlns:a16="http://schemas.microsoft.com/office/drawing/2014/main" id="{9F8E1241-8BCA-4B28-BA1C-102F5C2A054D}"/>
              </a:ext>
            </a:extLst>
          </p:cNvPr>
          <p:cNvSpPr/>
          <p:nvPr/>
        </p:nvSpPr>
        <p:spPr>
          <a:xfrm>
            <a:off x="0" y="214320"/>
            <a:ext cx="12188996" cy="830997"/>
          </a:xfrm>
          <a:prstGeom prst="rect">
            <a:avLst/>
          </a:prstGeom>
          <a:solidFill>
            <a:srgbClr val="006E9F"/>
          </a:solidFill>
          <a:effectLst/>
        </p:spPr>
        <p:txBody>
          <a:bodyPr wrap="square" anchor="ctr">
            <a:spAutoFit/>
          </a:bodyPr>
          <a:lstStyle/>
          <a:p>
            <a:pPr algn="ctr" fontAlgn="auto">
              <a:spcBef>
                <a:spcPts val="0"/>
              </a:spcBef>
              <a:spcAft>
                <a:spcPts val="0"/>
              </a:spcAft>
              <a:defRPr/>
            </a:pPr>
            <a:r>
              <a:rPr lang="sk-SK" sz="4800" b="1" cap="all" spc="300" dirty="0" err="1">
                <a:solidFill>
                  <a:schemeClr val="bg1"/>
                </a:solidFill>
                <a:latin typeface="Segoe UI Semibold" panose="020B0702040204020203" pitchFamily="34" charset="0"/>
                <a:ea typeface="+mj-ea"/>
                <a:cs typeface="Segoe UI Semibold" panose="020B0702040204020203" pitchFamily="34" charset="0"/>
              </a:rPr>
              <a:t>Data</a:t>
            </a:r>
            <a:r>
              <a:rPr lang="sk-SK" sz="4800" b="1" cap="all" spc="300" dirty="0">
                <a:solidFill>
                  <a:schemeClr val="bg1"/>
                </a:solidFill>
                <a:latin typeface="Segoe UI Semibold" panose="020B0702040204020203" pitchFamily="34" charset="0"/>
                <a:ea typeface="+mj-ea"/>
                <a:cs typeface="Segoe UI Semibold" panose="020B0702040204020203" pitchFamily="34" charset="0"/>
              </a:rPr>
              <a:t> </a:t>
            </a:r>
            <a:r>
              <a:rPr lang="sk-SK" sz="4800" b="1" cap="all" spc="300" dirty="0" err="1">
                <a:solidFill>
                  <a:schemeClr val="bg1"/>
                </a:solidFill>
                <a:latin typeface="Segoe UI Semibold" panose="020B0702040204020203" pitchFamily="34" charset="0"/>
                <a:ea typeface="+mj-ea"/>
                <a:cs typeface="Segoe UI Semibold" panose="020B0702040204020203" pitchFamily="34" charset="0"/>
              </a:rPr>
              <a:t>acquisition</a:t>
            </a:r>
            <a:endParaRPr lang="nl-NL" sz="4800" b="1" cap="all" spc="300" dirty="0">
              <a:solidFill>
                <a:schemeClr val="bg1"/>
              </a:solidFill>
              <a:latin typeface="Segoe UI Semibold" panose="020B0702040204020203" pitchFamily="34" charset="0"/>
              <a:ea typeface="+mj-ea"/>
              <a:cs typeface="Segoe UI Semibold" panose="020B0702040204020203" pitchFamily="34" charset="0"/>
            </a:endParaRPr>
          </a:p>
        </p:txBody>
      </p:sp>
      <p:cxnSp>
        <p:nvCxnSpPr>
          <p:cNvPr id="12" name="Rovná spojnica 11">
            <a:extLst>
              <a:ext uri="{FF2B5EF4-FFF2-40B4-BE49-F238E27FC236}">
                <a16:creationId xmlns:a16="http://schemas.microsoft.com/office/drawing/2014/main" id="{BFBC8562-87D9-4F8F-ABCB-FF17625A819F}"/>
              </a:ext>
            </a:extLst>
          </p:cNvPr>
          <p:cNvCxnSpPr>
            <a:cxnSpLocks/>
          </p:cNvCxnSpPr>
          <p:nvPr/>
        </p:nvCxnSpPr>
        <p:spPr>
          <a:xfrm>
            <a:off x="19049" y="1020042"/>
            <a:ext cx="12172951" cy="0"/>
          </a:xfrm>
          <a:prstGeom prst="line">
            <a:avLst/>
          </a:prstGeom>
          <a:ln w="60325">
            <a:solidFill>
              <a:srgbClr val="00202E"/>
            </a:solidFill>
          </a:ln>
        </p:spPr>
        <p:style>
          <a:lnRef idx="1">
            <a:schemeClr val="accent1"/>
          </a:lnRef>
          <a:fillRef idx="0">
            <a:schemeClr val="accent1"/>
          </a:fillRef>
          <a:effectRef idx="0">
            <a:schemeClr val="accent1"/>
          </a:effectRef>
          <a:fontRef idx="minor">
            <a:schemeClr val="tx1"/>
          </a:fontRef>
        </p:style>
      </p:cxnSp>
      <p:pic>
        <p:nvPicPr>
          <p:cNvPr id="13" name="Picture 4" descr="Výsledok vyh&amp;lcaron;adávania obrázkov pre dopyt specim">
            <a:extLst>
              <a:ext uri="{FF2B5EF4-FFF2-40B4-BE49-F238E27FC236}">
                <a16:creationId xmlns:a16="http://schemas.microsoft.com/office/drawing/2014/main" id="{9E504A68-4D9F-4ED7-9877-735C1975B0E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772180" y="5859748"/>
            <a:ext cx="1527975" cy="58670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 name="Obrázok 14">
            <a:extLst>
              <a:ext uri="{FF2B5EF4-FFF2-40B4-BE49-F238E27FC236}">
                <a16:creationId xmlns:a16="http://schemas.microsoft.com/office/drawing/2014/main" id="{8D70C0DC-3578-4EE2-9ABC-65B78098AFA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995780" y="1871178"/>
            <a:ext cx="2242969" cy="738336"/>
          </a:xfrm>
          <a:prstGeom prst="rect">
            <a:avLst/>
          </a:prstGeom>
        </p:spPr>
      </p:pic>
    </p:spTree>
    <p:extLst>
      <p:ext uri="{BB962C8B-B14F-4D97-AF65-F5344CB8AC3E}">
        <p14:creationId xmlns:p14="http://schemas.microsoft.com/office/powerpoint/2010/main" val="42058372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Obrázok 37">
            <a:extLst>
              <a:ext uri="{FF2B5EF4-FFF2-40B4-BE49-F238E27FC236}">
                <a16:creationId xmlns:a16="http://schemas.microsoft.com/office/drawing/2014/main" id="{378A2D6C-E501-49CE-8DE1-6F8C5709795F}"/>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bright="14000"/>
                    </a14:imgEffect>
                  </a14:imgLayer>
                </a14:imgProps>
              </a:ext>
              <a:ext uri="{28A0092B-C50C-407E-A947-70E740481C1C}">
                <a14:useLocalDpi xmlns:a14="http://schemas.microsoft.com/office/drawing/2010/main" val="0"/>
              </a:ext>
            </a:extLst>
          </a:blip>
          <a:srcRect l="-1" t="22371" r="-312" b="2862"/>
          <a:stretch/>
        </p:blipFill>
        <p:spPr>
          <a:xfrm>
            <a:off x="19049" y="1466850"/>
            <a:ext cx="12230099" cy="4707492"/>
          </a:xfrm>
          <a:prstGeom prst="rect">
            <a:avLst/>
          </a:prstGeom>
        </p:spPr>
      </p:pic>
      <p:sp>
        <p:nvSpPr>
          <p:cNvPr id="31" name="Obdĺžnik 30">
            <a:extLst>
              <a:ext uri="{FF2B5EF4-FFF2-40B4-BE49-F238E27FC236}">
                <a16:creationId xmlns:a16="http://schemas.microsoft.com/office/drawing/2014/main" id="{9725B087-ED2E-484B-A3CC-160A01E709AC}"/>
              </a:ext>
            </a:extLst>
          </p:cNvPr>
          <p:cNvSpPr/>
          <p:nvPr/>
        </p:nvSpPr>
        <p:spPr>
          <a:xfrm>
            <a:off x="19048" y="6043835"/>
            <a:ext cx="12201525" cy="769521"/>
          </a:xfrm>
          <a:prstGeom prst="rect">
            <a:avLst/>
          </a:prstGeom>
          <a:solidFill>
            <a:srgbClr val="00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grpSp>
        <p:nvGrpSpPr>
          <p:cNvPr id="22" name="Skupina 21">
            <a:extLst>
              <a:ext uri="{FF2B5EF4-FFF2-40B4-BE49-F238E27FC236}">
                <a16:creationId xmlns:a16="http://schemas.microsoft.com/office/drawing/2014/main" id="{D82D859C-F40F-4006-911D-C852C40DD4FC}"/>
              </a:ext>
            </a:extLst>
          </p:cNvPr>
          <p:cNvGrpSpPr/>
          <p:nvPr/>
        </p:nvGrpSpPr>
        <p:grpSpPr>
          <a:xfrm>
            <a:off x="1" y="3210591"/>
            <a:ext cx="8232182" cy="1944000"/>
            <a:chOff x="-83977" y="2985853"/>
            <a:chExt cx="8232182" cy="1944000"/>
          </a:xfrm>
        </p:grpSpPr>
        <p:grpSp>
          <p:nvGrpSpPr>
            <p:cNvPr id="21" name="Skupina 20">
              <a:extLst>
                <a:ext uri="{FF2B5EF4-FFF2-40B4-BE49-F238E27FC236}">
                  <a16:creationId xmlns:a16="http://schemas.microsoft.com/office/drawing/2014/main" id="{BA7BC132-BFC5-4087-A56D-09D6FFBA64E3}"/>
                </a:ext>
              </a:extLst>
            </p:cNvPr>
            <p:cNvGrpSpPr/>
            <p:nvPr/>
          </p:nvGrpSpPr>
          <p:grpSpPr>
            <a:xfrm>
              <a:off x="-83977" y="2985853"/>
              <a:ext cx="7911796" cy="1944000"/>
              <a:chOff x="-83977" y="2985853"/>
              <a:chExt cx="7911796" cy="1944000"/>
            </a:xfrm>
          </p:grpSpPr>
          <p:sp>
            <p:nvSpPr>
              <p:cNvPr id="14" name="Obdĺžnik 13">
                <a:extLst>
                  <a:ext uri="{FF2B5EF4-FFF2-40B4-BE49-F238E27FC236}">
                    <a16:creationId xmlns:a16="http://schemas.microsoft.com/office/drawing/2014/main" id="{EC521153-F2DD-4DEE-A71A-14D52BAF16BF}"/>
                  </a:ext>
                </a:extLst>
              </p:cNvPr>
              <p:cNvSpPr/>
              <p:nvPr/>
            </p:nvSpPr>
            <p:spPr>
              <a:xfrm>
                <a:off x="-83977" y="2985853"/>
                <a:ext cx="7911796" cy="1944000"/>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BlokTextu 8">
                <a:extLst>
                  <a:ext uri="{FF2B5EF4-FFF2-40B4-BE49-F238E27FC236}">
                    <a16:creationId xmlns:a16="http://schemas.microsoft.com/office/drawing/2014/main" id="{BEF422E0-63F0-4399-85A6-CBA1A7FB00EC}"/>
                  </a:ext>
                </a:extLst>
              </p:cNvPr>
              <p:cNvSpPr txBox="1"/>
              <p:nvPr/>
            </p:nvSpPr>
            <p:spPr>
              <a:xfrm>
                <a:off x="62347" y="3090429"/>
                <a:ext cx="7655507" cy="1728000"/>
              </a:xfrm>
              <a:prstGeom prst="rect">
                <a:avLst/>
              </a:prstGeom>
              <a:solidFill>
                <a:srgbClr val="006E9F"/>
              </a:solidFill>
              <a:ln>
                <a:noFill/>
              </a:ln>
              <a:effectLst/>
            </p:spPr>
            <p:txBody>
              <a:bodyPr wrap="square" rtlCol="0">
                <a:spAutoFit/>
              </a:bodyPr>
              <a:lstStyle/>
              <a:p>
                <a:pPr algn="ctr">
                  <a:lnSpc>
                    <a:spcPct val="120000"/>
                  </a:lnSpc>
                </a:pPr>
                <a:endParaRPr lang="sk-SK" sz="3600" b="1" kern="1000" spc="-30" dirty="0">
                  <a:solidFill>
                    <a:schemeClr val="bg1"/>
                  </a:solidFill>
                  <a:latin typeface="+mj-lt"/>
                </a:endParaRPr>
              </a:p>
            </p:txBody>
          </p:sp>
        </p:grpSp>
        <p:sp>
          <p:nvSpPr>
            <p:cNvPr id="3" name="Obdĺžnik 2">
              <a:extLst>
                <a:ext uri="{FF2B5EF4-FFF2-40B4-BE49-F238E27FC236}">
                  <a16:creationId xmlns:a16="http://schemas.microsoft.com/office/drawing/2014/main" id="{F8BF107A-86E5-487D-81D3-1C3D80EB37D0}"/>
                </a:ext>
              </a:extLst>
            </p:cNvPr>
            <p:cNvSpPr/>
            <p:nvPr/>
          </p:nvSpPr>
          <p:spPr>
            <a:xfrm>
              <a:off x="176622" y="3102872"/>
              <a:ext cx="7971583" cy="1754326"/>
            </a:xfrm>
            <a:prstGeom prst="rect">
              <a:avLst/>
            </a:prstGeom>
          </p:spPr>
          <p:txBody>
            <a:bodyPr wrap="square">
              <a:spAutoFit/>
            </a:bodyPr>
            <a:lstStyle/>
            <a:p>
              <a:pPr algn="ctr">
                <a:spcAft>
                  <a:spcPts val="600"/>
                </a:spcAft>
              </a:pPr>
              <a:r>
                <a:rPr lang="sk-SK" sz="4500" kern="1000" dirty="0">
                  <a:solidFill>
                    <a:schemeClr val="bg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THANK YOU</a:t>
              </a:r>
              <a:r>
                <a:rPr lang="sk-SK" sz="3000" kern="1000" dirty="0">
                  <a:solidFill>
                    <a:schemeClr val="bg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
              </a:r>
              <a:br>
                <a:rPr lang="sk-SK" sz="3000" kern="1000" dirty="0">
                  <a:solidFill>
                    <a:schemeClr val="bg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br>
              <a:r>
                <a:rPr lang="sk-SK" sz="2800" kern="1000" dirty="0">
                  <a:solidFill>
                    <a:schemeClr val="bg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FOR</a:t>
              </a:r>
              <a:br>
                <a:rPr lang="sk-SK" sz="2800" kern="1000" dirty="0">
                  <a:solidFill>
                    <a:schemeClr val="bg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br>
              <a:r>
                <a:rPr lang="sk-SK" sz="3500" kern="1000" dirty="0">
                  <a:solidFill>
                    <a:schemeClr val="bg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YOUR ATTENTION</a:t>
              </a:r>
            </a:p>
          </p:txBody>
        </p:sp>
      </p:grpSp>
      <p:cxnSp>
        <p:nvCxnSpPr>
          <p:cNvPr id="16" name="Rovná spojnica 15">
            <a:extLst>
              <a:ext uri="{FF2B5EF4-FFF2-40B4-BE49-F238E27FC236}">
                <a16:creationId xmlns:a16="http://schemas.microsoft.com/office/drawing/2014/main" id="{76A747F1-6AF7-4135-9E25-BFE4DB25CEF2}"/>
              </a:ext>
            </a:extLst>
          </p:cNvPr>
          <p:cNvCxnSpPr/>
          <p:nvPr/>
        </p:nvCxnSpPr>
        <p:spPr>
          <a:xfrm>
            <a:off x="19049" y="6001523"/>
            <a:ext cx="12172951" cy="0"/>
          </a:xfrm>
          <a:prstGeom prst="line">
            <a:avLst/>
          </a:prstGeom>
          <a:ln w="6032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31">
            <a:extLst>
              <a:ext uri="{FF2B5EF4-FFF2-40B4-BE49-F238E27FC236}">
                <a16:creationId xmlns:a16="http://schemas.microsoft.com/office/drawing/2014/main" id="{77E1E941-8D95-447A-9674-75FE0AC916D4}"/>
              </a:ext>
            </a:extLst>
          </p:cNvPr>
          <p:cNvPicPr>
            <a:picLocks noChangeAspect="1" noChangeArrowheads="1"/>
          </p:cNvPicPr>
          <p:nvPr/>
        </p:nvPicPr>
        <p:blipFill>
          <a:blip r:embed="rId5" cstate="print">
            <a:clrChange>
              <a:clrFrom>
                <a:srgbClr val="CCCCCC"/>
              </a:clrFrom>
              <a:clrTo>
                <a:srgbClr val="CCCCCC">
                  <a:alpha val="0"/>
                </a:srgbClr>
              </a:clrTo>
            </a:clrChang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0915403" y="5677924"/>
            <a:ext cx="1146713" cy="1097333"/>
          </a:xfrm>
          <a:prstGeom prst="rect">
            <a:avLst/>
          </a:prstGeom>
          <a:noFill/>
          <a:ln>
            <a:noFill/>
          </a:ln>
          <a:extLst/>
        </p:spPr>
      </p:pic>
      <p:sp>
        <p:nvSpPr>
          <p:cNvPr id="30" name="Obdĺžnik 29">
            <a:extLst>
              <a:ext uri="{FF2B5EF4-FFF2-40B4-BE49-F238E27FC236}">
                <a16:creationId xmlns:a16="http://schemas.microsoft.com/office/drawing/2014/main" id="{A486FAA4-6932-44ED-876E-52C174233B72}"/>
              </a:ext>
            </a:extLst>
          </p:cNvPr>
          <p:cNvSpPr/>
          <p:nvPr/>
        </p:nvSpPr>
        <p:spPr>
          <a:xfrm>
            <a:off x="8062128" y="6098393"/>
            <a:ext cx="3041930" cy="646331"/>
          </a:xfrm>
          <a:prstGeom prst="rect">
            <a:avLst/>
          </a:prstGeom>
          <a:noFill/>
        </p:spPr>
        <p:txBody>
          <a:bodyPr wrap="square">
            <a:spAutoFit/>
          </a:bodyPr>
          <a:lstStyle/>
          <a:p>
            <a:pPr defTabSz="266700">
              <a:spcBef>
                <a:spcPts val="600"/>
              </a:spcBef>
              <a:spcAft>
                <a:spcPts val="1200"/>
              </a:spcAft>
            </a:pPr>
            <a:r>
              <a:rPr lang="sk-SK" spc="30" dirty="0">
                <a:solidFill>
                  <a:schemeClr val="bg1"/>
                </a:solidFill>
                <a:latin typeface="Segoe UI Semilight" panose="020B0402040204020203" pitchFamily="34" charset="0"/>
                <a:cs typeface="Segoe UI Semilight" panose="020B0402040204020203" pitchFamily="34" charset="0"/>
              </a:rPr>
              <a:t>geografia.science.upjs.sk</a:t>
            </a:r>
            <a:br>
              <a:rPr lang="sk-SK" spc="30" dirty="0">
                <a:solidFill>
                  <a:schemeClr val="bg1"/>
                </a:solidFill>
                <a:latin typeface="Segoe UI Semilight" panose="020B0402040204020203" pitchFamily="34" charset="0"/>
                <a:cs typeface="Segoe UI Semilight" panose="020B0402040204020203" pitchFamily="34" charset="0"/>
              </a:rPr>
            </a:br>
            <a:r>
              <a:rPr lang="sk-SK" spc="30" dirty="0">
                <a:solidFill>
                  <a:schemeClr val="bg1"/>
                </a:solidFill>
                <a:latin typeface="Segoe UI Semilight" panose="020B0402040204020203" pitchFamily="34" charset="0"/>
                <a:cs typeface="Segoe UI Semilight" panose="020B0402040204020203" pitchFamily="34" charset="0"/>
              </a:rPr>
              <a:t>katarina.onacillova@upjs.sk</a:t>
            </a:r>
          </a:p>
        </p:txBody>
      </p:sp>
      <p:sp>
        <p:nvSpPr>
          <p:cNvPr id="27" name="Obdĺžnik 26">
            <a:extLst>
              <a:ext uri="{FF2B5EF4-FFF2-40B4-BE49-F238E27FC236}">
                <a16:creationId xmlns:a16="http://schemas.microsoft.com/office/drawing/2014/main" id="{9482F24D-70EE-4D4F-A87E-4B8BD633D594}"/>
              </a:ext>
            </a:extLst>
          </p:cNvPr>
          <p:cNvSpPr/>
          <p:nvPr/>
        </p:nvSpPr>
        <p:spPr>
          <a:xfrm>
            <a:off x="143775" y="6115375"/>
            <a:ext cx="5874437" cy="646331"/>
          </a:xfrm>
          <a:prstGeom prst="rect">
            <a:avLst/>
          </a:prstGeom>
          <a:noFill/>
        </p:spPr>
        <p:txBody>
          <a:bodyPr wrap="square">
            <a:spAutoFit/>
          </a:bodyPr>
          <a:lstStyle/>
          <a:p>
            <a:pPr defTabSz="266700">
              <a:spcBef>
                <a:spcPts val="600"/>
              </a:spcBef>
              <a:spcAft>
                <a:spcPts val="1200"/>
              </a:spcAft>
            </a:pPr>
            <a:r>
              <a:rPr lang="sk-SK" dirty="0">
                <a:solidFill>
                  <a:schemeClr val="bg1"/>
                </a:solidFill>
                <a:latin typeface="Segoe UI Semilight" panose="020B0402040204020203" pitchFamily="34" charset="0"/>
                <a:cs typeface="Segoe UI Semilight" panose="020B0402040204020203" pitchFamily="34" charset="0"/>
              </a:rPr>
              <a:t>INSTITUTE OF GEOGRAPHY, FACULTY OF SCIENCE, PAVOL JOZEF ŠAFÁRIK UNIVERSITY IN KOŠICE, SLOVAKIA</a:t>
            </a:r>
          </a:p>
        </p:txBody>
      </p:sp>
      <p:pic>
        <p:nvPicPr>
          <p:cNvPr id="37" name="Obrázok 36">
            <a:extLst>
              <a:ext uri="{FF2B5EF4-FFF2-40B4-BE49-F238E27FC236}">
                <a16:creationId xmlns:a16="http://schemas.microsoft.com/office/drawing/2014/main" id="{4327AD43-0B46-4801-99E6-208F6A5E0235}"/>
              </a:ext>
            </a:extLst>
          </p:cNvPr>
          <p:cNvPicPr>
            <a:picLocks noChangeAspect="1"/>
          </p:cNvPicPr>
          <p:nvPr/>
        </p:nvPicPr>
        <p:blipFill rotWithShape="1">
          <a:blip r:embed="rId7">
            <a:extLst>
              <a:ext uri="{28A0092B-C50C-407E-A947-70E740481C1C}">
                <a14:useLocalDpi xmlns:a14="http://schemas.microsoft.com/office/drawing/2010/main" val="0"/>
              </a:ext>
            </a:extLst>
          </a:blip>
          <a:srcRect l="27199"/>
          <a:stretch/>
        </p:blipFill>
        <p:spPr>
          <a:xfrm>
            <a:off x="6135037" y="5902323"/>
            <a:ext cx="1939508" cy="818659"/>
          </a:xfrm>
          <a:prstGeom prst="rect">
            <a:avLst/>
          </a:prstGeom>
        </p:spPr>
      </p:pic>
      <p:grpSp>
        <p:nvGrpSpPr>
          <p:cNvPr id="23" name="Skupina 22">
            <a:extLst>
              <a:ext uri="{FF2B5EF4-FFF2-40B4-BE49-F238E27FC236}">
                <a16:creationId xmlns:a16="http://schemas.microsoft.com/office/drawing/2014/main" id="{D075216E-5BD8-42F6-90F6-C707BD1A369B}"/>
              </a:ext>
            </a:extLst>
          </p:cNvPr>
          <p:cNvGrpSpPr/>
          <p:nvPr/>
        </p:nvGrpSpPr>
        <p:grpSpPr>
          <a:xfrm>
            <a:off x="1565329" y="5240314"/>
            <a:ext cx="6354333" cy="369332"/>
            <a:chOff x="2727797" y="4975912"/>
            <a:chExt cx="5184000" cy="369332"/>
          </a:xfrm>
        </p:grpSpPr>
        <p:sp>
          <p:nvSpPr>
            <p:cNvPr id="25" name="Obdĺžnik 24">
              <a:extLst>
                <a:ext uri="{FF2B5EF4-FFF2-40B4-BE49-F238E27FC236}">
                  <a16:creationId xmlns:a16="http://schemas.microsoft.com/office/drawing/2014/main" id="{B1779611-5781-4981-AFE8-D9231F53C81F}"/>
                </a:ext>
              </a:extLst>
            </p:cNvPr>
            <p:cNvSpPr/>
            <p:nvPr/>
          </p:nvSpPr>
          <p:spPr>
            <a:xfrm>
              <a:off x="2727797" y="5001140"/>
              <a:ext cx="5184000" cy="324000"/>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6" name="BlokTextu 25">
              <a:extLst>
                <a:ext uri="{FF2B5EF4-FFF2-40B4-BE49-F238E27FC236}">
                  <a16:creationId xmlns:a16="http://schemas.microsoft.com/office/drawing/2014/main" id="{A005237D-1BA7-4E4A-B435-9E917F3C8CC2}"/>
                </a:ext>
              </a:extLst>
            </p:cNvPr>
            <p:cNvSpPr txBox="1"/>
            <p:nvPr/>
          </p:nvSpPr>
          <p:spPr>
            <a:xfrm>
              <a:off x="2765993" y="4975912"/>
              <a:ext cx="5109522" cy="369332"/>
            </a:xfrm>
            <a:prstGeom prst="rect">
              <a:avLst/>
            </a:prstGeom>
            <a:noFill/>
          </p:spPr>
          <p:txBody>
            <a:bodyPr wrap="square" rtlCol="0">
              <a:spAutoFit/>
            </a:bodyPr>
            <a:lstStyle/>
            <a:p>
              <a:r>
                <a:rPr lang="sk-SK" dirty="0" smtClean="0">
                  <a:solidFill>
                    <a:srgbClr val="006E9F"/>
                  </a:solidFill>
                  <a:latin typeface="Segoe UI Light" panose="020B0502040204020203" pitchFamily="34" charset="0"/>
                  <a:cs typeface="Segoe UI Light" panose="020B0502040204020203" pitchFamily="34" charset="0"/>
                </a:rPr>
                <a:t>Michal</a:t>
              </a:r>
              <a:r>
                <a:rPr lang="sk-SK" cap="all" dirty="0" smtClean="0">
                  <a:solidFill>
                    <a:srgbClr val="006E9F"/>
                  </a:solidFill>
                  <a:latin typeface="Segoe UI Light" panose="020B0502040204020203" pitchFamily="34" charset="0"/>
                  <a:cs typeface="Segoe UI Light" panose="020B0502040204020203" pitchFamily="34" charset="0"/>
                </a:rPr>
                <a:t> </a:t>
              </a:r>
              <a:r>
                <a:rPr lang="sk-SK" cap="all" dirty="0" err="1">
                  <a:solidFill>
                    <a:srgbClr val="006E9F"/>
                  </a:solidFill>
                  <a:latin typeface="Segoe UI Light" panose="020B0502040204020203" pitchFamily="34" charset="0"/>
                  <a:cs typeface="Segoe UI Light" panose="020B0502040204020203" pitchFamily="34" charset="0"/>
                </a:rPr>
                <a:t>gallay</a:t>
              </a:r>
              <a:r>
                <a:rPr lang="sk-SK" cap="all" dirty="0">
                  <a:solidFill>
                    <a:srgbClr val="006E9F"/>
                  </a:solidFill>
                  <a:latin typeface="Segoe UI Light" panose="020B0502040204020203" pitchFamily="34" charset="0"/>
                  <a:cs typeface="Segoe UI Light" panose="020B0502040204020203" pitchFamily="34" charset="0"/>
                </a:rPr>
                <a:t>, </a:t>
              </a:r>
              <a:r>
                <a:rPr lang="sk-SK" dirty="0">
                  <a:solidFill>
                    <a:srgbClr val="006E9F"/>
                  </a:solidFill>
                  <a:latin typeface="Segoe UI Light" panose="020B0502040204020203" pitchFamily="34" charset="0"/>
                  <a:cs typeface="Segoe UI Light" panose="020B0502040204020203" pitchFamily="34" charset="0"/>
                </a:rPr>
                <a:t>Ján</a:t>
              </a:r>
              <a:r>
                <a:rPr lang="sk-SK" cap="all" dirty="0">
                  <a:solidFill>
                    <a:srgbClr val="006E9F"/>
                  </a:solidFill>
                  <a:latin typeface="Segoe UI Light" panose="020B0502040204020203" pitchFamily="34" charset="0"/>
                  <a:cs typeface="Segoe UI Light" panose="020B0502040204020203" pitchFamily="34" charset="0"/>
                </a:rPr>
                <a:t> </a:t>
              </a:r>
              <a:r>
                <a:rPr lang="sk-SK" cap="all" dirty="0" err="1" smtClean="0">
                  <a:solidFill>
                    <a:srgbClr val="006E9F"/>
                  </a:solidFill>
                  <a:latin typeface="Segoe UI Light" panose="020B0502040204020203" pitchFamily="34" charset="0"/>
                  <a:cs typeface="Segoe UI Light" panose="020B0502040204020203" pitchFamily="34" charset="0"/>
                </a:rPr>
                <a:t>kaňuk</a:t>
              </a:r>
              <a:r>
                <a:rPr lang="sk-SK" cap="all" dirty="0" smtClean="0">
                  <a:solidFill>
                    <a:srgbClr val="006E9F"/>
                  </a:solidFill>
                  <a:latin typeface="Segoe UI Light" panose="020B0502040204020203" pitchFamily="34" charset="0"/>
                  <a:cs typeface="Segoe UI Light" panose="020B0502040204020203" pitchFamily="34" charset="0"/>
                </a:rPr>
                <a:t>, J</a:t>
              </a:r>
              <a:r>
                <a:rPr lang="sk-SK" dirty="0" smtClean="0">
                  <a:solidFill>
                    <a:srgbClr val="006E9F"/>
                  </a:solidFill>
                  <a:latin typeface="Segoe UI Light" panose="020B0502040204020203" pitchFamily="34" charset="0"/>
                  <a:cs typeface="Segoe UI Light" panose="020B0502040204020203" pitchFamily="34" charset="0"/>
                </a:rPr>
                <a:t>án</a:t>
              </a:r>
              <a:r>
                <a:rPr lang="sk-SK" cap="all" dirty="0" smtClean="0">
                  <a:solidFill>
                    <a:srgbClr val="006E9F"/>
                  </a:solidFill>
                  <a:latin typeface="Segoe UI Light" panose="020B0502040204020203" pitchFamily="34" charset="0"/>
                  <a:cs typeface="Segoe UI Light" panose="020B0502040204020203" pitchFamily="34" charset="0"/>
                </a:rPr>
                <a:t> ŠAŠAK, </a:t>
              </a:r>
              <a:r>
                <a:rPr lang="sk-SK" dirty="0">
                  <a:solidFill>
                    <a:srgbClr val="006E9F"/>
                  </a:solidFill>
                  <a:latin typeface="Segoe UI Light" panose="020B0502040204020203" pitchFamily="34" charset="0"/>
                  <a:cs typeface="Segoe UI Light" panose="020B0502040204020203" pitchFamily="34" charset="0"/>
                </a:rPr>
                <a:t>Katarína</a:t>
              </a:r>
              <a:r>
                <a:rPr lang="sk-SK" cap="all" dirty="0">
                  <a:solidFill>
                    <a:srgbClr val="006E9F"/>
                  </a:solidFill>
                  <a:latin typeface="Segoe UI Light" panose="020B0502040204020203" pitchFamily="34" charset="0"/>
                  <a:cs typeface="Segoe UI Light" panose="020B0502040204020203" pitchFamily="34" charset="0"/>
                </a:rPr>
                <a:t> </a:t>
              </a:r>
              <a:r>
                <a:rPr lang="sk-SK" cap="all" dirty="0" err="1" smtClean="0">
                  <a:solidFill>
                    <a:srgbClr val="006E9F"/>
                  </a:solidFill>
                  <a:latin typeface="Segoe UI Light" panose="020B0502040204020203" pitchFamily="34" charset="0"/>
                  <a:cs typeface="Segoe UI Light" panose="020B0502040204020203" pitchFamily="34" charset="0"/>
                </a:rPr>
                <a:t>onačillová</a:t>
              </a:r>
              <a:r>
                <a:rPr lang="sk-SK" cap="all" dirty="0" smtClean="0">
                  <a:solidFill>
                    <a:srgbClr val="006E9F"/>
                  </a:solidFill>
                  <a:latin typeface="Segoe UI Light" panose="020B0502040204020203" pitchFamily="34" charset="0"/>
                  <a:cs typeface="Segoe UI Light" panose="020B0502040204020203" pitchFamily="34" charset="0"/>
                </a:rPr>
                <a:t> </a:t>
              </a:r>
              <a:endParaRPr lang="sk-SK" dirty="0">
                <a:solidFill>
                  <a:srgbClr val="006E9F"/>
                </a:solidFill>
                <a:latin typeface="Segoe UI Light" panose="020B0502040204020203" pitchFamily="34" charset="0"/>
                <a:cs typeface="Segoe UI Light" panose="020B0502040204020203" pitchFamily="34" charset="0"/>
              </a:endParaRPr>
            </a:p>
          </p:txBody>
        </p:sp>
      </p:grpSp>
      <p:pic>
        <p:nvPicPr>
          <p:cNvPr id="28" name="Picture 2" descr="National Institute of Geophysics and Volcanology (INGV) - EuroGOOS"/>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l="23281" r="24713"/>
          <a:stretch/>
        </p:blipFill>
        <p:spPr bwMode="auto">
          <a:xfrm>
            <a:off x="73219" y="732317"/>
            <a:ext cx="729739" cy="576507"/>
          </a:xfrm>
          <a:prstGeom prst="rect">
            <a:avLst/>
          </a:prstGeom>
          <a:noFill/>
          <a:extLst>
            <a:ext uri="{909E8E84-426E-40DD-AFC4-6F175D3DCCD1}">
              <a14:hiddenFill xmlns:a14="http://schemas.microsoft.com/office/drawing/2010/main">
                <a:solidFill>
                  <a:srgbClr val="FFFFFF"/>
                </a:solidFill>
              </a14:hiddenFill>
            </a:ext>
          </a:extLst>
        </p:spPr>
      </p:pic>
      <p:sp>
        <p:nvSpPr>
          <p:cNvPr id="29" name="Obdĺžnik 28">
            <a:extLst>
              <a:ext uri="{FF2B5EF4-FFF2-40B4-BE49-F238E27FC236}">
                <a16:creationId xmlns:a16="http://schemas.microsoft.com/office/drawing/2014/main" id="{A0A2A15B-4FE8-4C9E-9CB3-ABCDA347CC4A}"/>
              </a:ext>
            </a:extLst>
          </p:cNvPr>
          <p:cNvSpPr/>
          <p:nvPr/>
        </p:nvSpPr>
        <p:spPr>
          <a:xfrm>
            <a:off x="19049" y="113899"/>
            <a:ext cx="12172951" cy="1220847"/>
          </a:xfrm>
          <a:prstGeom prst="rect">
            <a:avLst/>
          </a:prstGeom>
          <a:noFill/>
        </p:spPr>
        <p:txBody>
          <a:bodyPr wrap="square">
            <a:spAutoFit/>
          </a:bodyPr>
          <a:lstStyle/>
          <a:p>
            <a:pPr algn="r" fontAlgn="auto">
              <a:lnSpc>
                <a:spcPts val="2300"/>
              </a:lnSpc>
              <a:spcBef>
                <a:spcPts val="0"/>
              </a:spcBef>
              <a:spcAft>
                <a:spcPts val="300"/>
              </a:spcAft>
              <a:defRPr/>
            </a:pPr>
            <a:r>
              <a:rPr lang="en-GB" sz="1400" cap="all" spc="400" dirty="0">
                <a:solidFill>
                  <a:srgbClr val="333333"/>
                </a:solidFill>
                <a:latin typeface="Segoe UI Light" panose="020B0502040204020203" pitchFamily="34" charset="0"/>
                <a:ea typeface="+mj-ea"/>
                <a:cs typeface="Segoe UI Light" panose="020B0502040204020203" pitchFamily="34" charset="0"/>
              </a:rPr>
              <a:t>INTERNATIONAL REMOTE SENSING SUMMER SCHOOL </a:t>
            </a:r>
            <a:endParaRPr lang="sk-SK" sz="1400" cap="all" spc="400" dirty="0" smtClean="0">
              <a:solidFill>
                <a:srgbClr val="333333"/>
              </a:solidFill>
              <a:latin typeface="Segoe UI Light" panose="020B0502040204020203" pitchFamily="34" charset="0"/>
              <a:ea typeface="+mj-ea"/>
              <a:cs typeface="Segoe UI Light" panose="020B0502040204020203" pitchFamily="34" charset="0"/>
            </a:endParaRPr>
          </a:p>
          <a:p>
            <a:pPr algn="r" fontAlgn="auto">
              <a:lnSpc>
                <a:spcPts val="1800"/>
              </a:lnSpc>
              <a:spcBef>
                <a:spcPts val="0"/>
              </a:spcBef>
              <a:spcAft>
                <a:spcPts val="300"/>
              </a:spcAft>
              <a:defRPr/>
            </a:pPr>
            <a:r>
              <a:rPr lang="en-GB" sz="1400" dirty="0">
                <a:solidFill>
                  <a:srgbClr val="333333"/>
                </a:solidFill>
                <a:latin typeface="Segoe UI Light" panose="020B0502040204020203" pitchFamily="34" charset="0"/>
                <a:ea typeface="+mj-ea"/>
                <a:cs typeface="Segoe UI Light" panose="020B0502040204020203" pitchFamily="34" charset="0"/>
              </a:rPr>
              <a:t>Experiencing Remote Sensing on Sardinia inland site: </a:t>
            </a:r>
            <a:r>
              <a:rPr lang="en-GB" sz="1400" dirty="0" smtClean="0">
                <a:solidFill>
                  <a:srgbClr val="333333"/>
                </a:solidFill>
                <a:latin typeface="Segoe UI Light" panose="020B0502040204020203" pitchFamily="34" charset="0"/>
                <a:ea typeface="+mj-ea"/>
                <a:cs typeface="Segoe UI Light" panose="020B0502040204020203" pitchFamily="34" charset="0"/>
              </a:rPr>
              <a:t>Advanced </a:t>
            </a:r>
            <a:r>
              <a:rPr lang="en-GB" sz="1400" dirty="0">
                <a:solidFill>
                  <a:srgbClr val="333333"/>
                </a:solidFill>
                <a:latin typeface="Segoe UI Light" panose="020B0502040204020203" pitchFamily="34" charset="0"/>
                <a:ea typeface="+mj-ea"/>
                <a:cs typeface="Segoe UI Light" panose="020B0502040204020203" pitchFamily="34" charset="0"/>
              </a:rPr>
              <a:t>summer school </a:t>
            </a:r>
            <a:r>
              <a:rPr lang="sk-SK" sz="1400" dirty="0" smtClean="0">
                <a:solidFill>
                  <a:srgbClr val="333333"/>
                </a:solidFill>
                <a:latin typeface="Segoe UI Light" panose="020B0502040204020203" pitchFamily="34" charset="0"/>
                <a:ea typeface="+mj-ea"/>
                <a:cs typeface="Segoe UI Light" panose="020B0502040204020203" pitchFamily="34" charset="0"/>
              </a:rPr>
              <a:t/>
            </a:r>
            <a:br>
              <a:rPr lang="sk-SK" sz="1400" dirty="0" smtClean="0">
                <a:solidFill>
                  <a:srgbClr val="333333"/>
                </a:solidFill>
                <a:latin typeface="Segoe UI Light" panose="020B0502040204020203" pitchFamily="34" charset="0"/>
                <a:ea typeface="+mj-ea"/>
                <a:cs typeface="Segoe UI Light" panose="020B0502040204020203" pitchFamily="34" charset="0"/>
              </a:rPr>
            </a:br>
            <a:r>
              <a:rPr lang="en-GB" sz="1400" dirty="0" smtClean="0">
                <a:solidFill>
                  <a:srgbClr val="333333"/>
                </a:solidFill>
                <a:latin typeface="Segoe UI Light" panose="020B0502040204020203" pitchFamily="34" charset="0"/>
                <a:ea typeface="+mj-ea"/>
                <a:cs typeface="Segoe UI Light" panose="020B0502040204020203" pitchFamily="34" charset="0"/>
              </a:rPr>
              <a:t>on </a:t>
            </a:r>
            <a:r>
              <a:rPr lang="en-GB" sz="1400" dirty="0">
                <a:solidFill>
                  <a:srgbClr val="333333"/>
                </a:solidFill>
                <a:latin typeface="Segoe UI Light" panose="020B0502040204020203" pitchFamily="34" charset="0"/>
                <a:ea typeface="+mj-ea"/>
                <a:cs typeface="Segoe UI Light" panose="020B0502040204020203" pitchFamily="34" charset="0"/>
              </a:rPr>
              <a:t>instruments and methodology </a:t>
            </a:r>
            <a:r>
              <a:rPr lang="en-GB" sz="1400" dirty="0" smtClean="0">
                <a:solidFill>
                  <a:srgbClr val="333333"/>
                </a:solidFill>
                <a:latin typeface="Segoe UI Light" panose="020B0502040204020203" pitchFamily="34" charset="0"/>
                <a:ea typeface="+mj-ea"/>
                <a:cs typeface="Segoe UI Light" panose="020B0502040204020203" pitchFamily="34" charset="0"/>
              </a:rPr>
              <a:t>for </a:t>
            </a:r>
            <a:r>
              <a:rPr lang="en-GB" sz="1400" dirty="0">
                <a:solidFill>
                  <a:srgbClr val="333333"/>
                </a:solidFill>
                <a:latin typeface="Segoe UI Light" panose="020B0502040204020203" pitchFamily="34" charset="0"/>
                <a:ea typeface="+mj-ea"/>
                <a:cs typeface="Segoe UI Light" panose="020B0502040204020203" pitchFamily="34" charset="0"/>
              </a:rPr>
              <a:t>a CAL/VAL site for Optical data </a:t>
            </a:r>
          </a:p>
          <a:p>
            <a:pPr algn="r" fontAlgn="auto">
              <a:lnSpc>
                <a:spcPts val="2300"/>
              </a:lnSpc>
              <a:spcBef>
                <a:spcPts val="0"/>
              </a:spcBef>
              <a:spcAft>
                <a:spcPts val="0"/>
              </a:spcAft>
              <a:defRPr/>
            </a:pPr>
            <a:r>
              <a:rPr lang="sk-SK" sz="1400" cap="all" dirty="0" smtClean="0">
                <a:solidFill>
                  <a:srgbClr val="333333"/>
                </a:solidFill>
                <a:latin typeface="Segoe UI Light" panose="020B0502040204020203" pitchFamily="34" charset="0"/>
                <a:ea typeface="+mj-ea"/>
                <a:cs typeface="Segoe UI Light" panose="020B0502040204020203" pitchFamily="34" charset="0"/>
              </a:rPr>
              <a:t>San </a:t>
            </a:r>
            <a:r>
              <a:rPr lang="sk-SK" sz="1400" cap="all" dirty="0" err="1" smtClean="0">
                <a:solidFill>
                  <a:srgbClr val="333333"/>
                </a:solidFill>
                <a:latin typeface="Segoe UI Light" panose="020B0502040204020203" pitchFamily="34" charset="0"/>
                <a:ea typeface="+mj-ea"/>
                <a:cs typeface="Segoe UI Light" panose="020B0502040204020203" pitchFamily="34" charset="0"/>
              </a:rPr>
              <a:t>Vero</a:t>
            </a:r>
            <a:r>
              <a:rPr lang="sk-SK" sz="1400" cap="all" dirty="0" smtClean="0">
                <a:solidFill>
                  <a:srgbClr val="333333"/>
                </a:solidFill>
                <a:latin typeface="Segoe UI Light" panose="020B0502040204020203" pitchFamily="34" charset="0"/>
                <a:ea typeface="+mj-ea"/>
                <a:cs typeface="Segoe UI Light" panose="020B0502040204020203" pitchFamily="34" charset="0"/>
              </a:rPr>
              <a:t> </a:t>
            </a:r>
            <a:r>
              <a:rPr lang="sk-SK" sz="1400" cap="all" dirty="0" err="1" smtClean="0">
                <a:solidFill>
                  <a:srgbClr val="333333"/>
                </a:solidFill>
                <a:latin typeface="Segoe UI Light" panose="020B0502040204020203" pitchFamily="34" charset="0"/>
                <a:ea typeface="+mj-ea"/>
                <a:cs typeface="Segoe UI Light" panose="020B0502040204020203" pitchFamily="34" charset="0"/>
              </a:rPr>
              <a:t>MiLIS</a:t>
            </a:r>
            <a:r>
              <a:rPr lang="sk-SK" sz="1400" cap="all" dirty="0" smtClean="0">
                <a:solidFill>
                  <a:srgbClr val="333333"/>
                </a:solidFill>
                <a:latin typeface="Segoe UI Light" panose="020B0502040204020203" pitchFamily="34" charset="0"/>
                <a:ea typeface="+mj-ea"/>
                <a:cs typeface="Segoe UI Light" panose="020B0502040204020203" pitchFamily="34" charset="0"/>
              </a:rPr>
              <a:t>  </a:t>
            </a:r>
            <a:r>
              <a:rPr lang="sk-SK" sz="1400" dirty="0">
                <a:solidFill>
                  <a:srgbClr val="333333"/>
                </a:solidFill>
                <a:latin typeface="Segoe UI Light" panose="020B0502040204020203" pitchFamily="34" charset="0"/>
                <a:cs typeface="Segoe UI Light" panose="020B0502040204020203" pitchFamily="34" charset="0"/>
              </a:rPr>
              <a:t>|</a:t>
            </a:r>
            <a:r>
              <a:rPr lang="sk-SK" sz="1400" dirty="0">
                <a:solidFill>
                  <a:srgbClr val="333333"/>
                </a:solidFill>
              </a:rPr>
              <a:t>  </a:t>
            </a:r>
            <a:r>
              <a:rPr lang="sk-SK" sz="1400" cap="all" dirty="0" err="1" smtClean="0">
                <a:solidFill>
                  <a:srgbClr val="333333"/>
                </a:solidFill>
                <a:latin typeface="Segoe UI Light" panose="020B0502040204020203" pitchFamily="34" charset="0"/>
                <a:ea typeface="+mj-ea"/>
                <a:cs typeface="Segoe UI Light" panose="020B0502040204020203" pitchFamily="34" charset="0"/>
              </a:rPr>
              <a:t>italy</a:t>
            </a:r>
            <a:r>
              <a:rPr lang="sk-SK" sz="1400" cap="all" dirty="0" smtClean="0">
                <a:solidFill>
                  <a:srgbClr val="333333"/>
                </a:solidFill>
                <a:latin typeface="Segoe UI Light" panose="020B0502040204020203" pitchFamily="34" charset="0"/>
                <a:ea typeface="+mj-ea"/>
                <a:cs typeface="Segoe UI Light" panose="020B0502040204020203" pitchFamily="34" charset="0"/>
              </a:rPr>
              <a:t>  </a:t>
            </a:r>
            <a:r>
              <a:rPr lang="sk-SK" sz="1400" dirty="0">
                <a:solidFill>
                  <a:srgbClr val="333333"/>
                </a:solidFill>
                <a:latin typeface="Segoe UI Light" panose="020B0502040204020203" pitchFamily="34" charset="0"/>
                <a:cs typeface="Segoe UI Light" panose="020B0502040204020203" pitchFamily="34" charset="0"/>
              </a:rPr>
              <a:t>|</a:t>
            </a:r>
            <a:r>
              <a:rPr lang="sk-SK" sz="1400" dirty="0">
                <a:solidFill>
                  <a:srgbClr val="333333"/>
                </a:solidFill>
              </a:rPr>
              <a:t>  </a:t>
            </a:r>
            <a:r>
              <a:rPr lang="sk-SK" sz="1400" cap="all" dirty="0" smtClean="0">
                <a:solidFill>
                  <a:srgbClr val="333333"/>
                </a:solidFill>
                <a:latin typeface="Segoe UI Light" panose="020B0502040204020203" pitchFamily="34" charset="0"/>
                <a:ea typeface="+mj-ea"/>
                <a:cs typeface="Segoe UI Light" panose="020B0502040204020203" pitchFamily="34" charset="0"/>
              </a:rPr>
              <a:t>17</a:t>
            </a:r>
            <a:r>
              <a:rPr lang="nl-NL" sz="1400" cap="all" dirty="0" smtClean="0">
                <a:solidFill>
                  <a:srgbClr val="333333"/>
                </a:solidFill>
                <a:latin typeface="Segoe UI Light" panose="020B0502040204020203" pitchFamily="34" charset="0"/>
                <a:ea typeface="+mj-ea"/>
                <a:cs typeface="Segoe UI Light" panose="020B0502040204020203" pitchFamily="34" charset="0"/>
              </a:rPr>
              <a:t>. </a:t>
            </a:r>
            <a:r>
              <a:rPr lang="nl-NL" sz="1400" cap="all" dirty="0">
                <a:solidFill>
                  <a:srgbClr val="333333"/>
                </a:solidFill>
                <a:latin typeface="Segoe UI Light" panose="020B0502040204020203" pitchFamily="34" charset="0"/>
                <a:ea typeface="+mj-ea"/>
                <a:cs typeface="Segoe UI Light" panose="020B0502040204020203" pitchFamily="34" charset="0"/>
              </a:rPr>
              <a:t>- </a:t>
            </a:r>
            <a:r>
              <a:rPr lang="sk-SK" sz="1400" cap="all" dirty="0" smtClean="0">
                <a:solidFill>
                  <a:srgbClr val="333333"/>
                </a:solidFill>
                <a:latin typeface="Segoe UI Light" panose="020B0502040204020203" pitchFamily="34" charset="0"/>
                <a:ea typeface="+mj-ea"/>
                <a:cs typeface="Segoe UI Light" panose="020B0502040204020203" pitchFamily="34" charset="0"/>
              </a:rPr>
              <a:t>21</a:t>
            </a:r>
            <a:r>
              <a:rPr lang="nl-NL" sz="1400" cap="all" dirty="0" smtClean="0">
                <a:solidFill>
                  <a:srgbClr val="333333"/>
                </a:solidFill>
                <a:latin typeface="Segoe UI Light" panose="020B0502040204020203" pitchFamily="34" charset="0"/>
                <a:ea typeface="+mj-ea"/>
                <a:cs typeface="Segoe UI Light" panose="020B0502040204020203" pitchFamily="34" charset="0"/>
              </a:rPr>
              <a:t>. </a:t>
            </a:r>
            <a:r>
              <a:rPr lang="sk-SK" sz="1400" cap="all" dirty="0" err="1" smtClean="0">
                <a:solidFill>
                  <a:srgbClr val="333333"/>
                </a:solidFill>
                <a:latin typeface="Segoe UI Light" panose="020B0502040204020203" pitchFamily="34" charset="0"/>
                <a:ea typeface="+mj-ea"/>
                <a:cs typeface="Segoe UI Light" panose="020B0502040204020203" pitchFamily="34" charset="0"/>
              </a:rPr>
              <a:t>july</a:t>
            </a:r>
            <a:r>
              <a:rPr lang="sk-SK" sz="1400" cap="all" dirty="0" smtClean="0">
                <a:solidFill>
                  <a:srgbClr val="333333"/>
                </a:solidFill>
                <a:latin typeface="Segoe UI Light" panose="020B0502040204020203" pitchFamily="34" charset="0"/>
                <a:ea typeface="+mj-ea"/>
                <a:cs typeface="Segoe UI Light" panose="020B0502040204020203" pitchFamily="34" charset="0"/>
              </a:rPr>
              <a:t> </a:t>
            </a:r>
            <a:r>
              <a:rPr lang="nl-NL" sz="1400" cap="all" dirty="0" smtClean="0">
                <a:solidFill>
                  <a:srgbClr val="333333"/>
                </a:solidFill>
                <a:latin typeface="Segoe UI Light" panose="020B0502040204020203" pitchFamily="34" charset="0"/>
                <a:ea typeface="+mj-ea"/>
                <a:cs typeface="Segoe UI Light" panose="020B0502040204020203" pitchFamily="34" charset="0"/>
              </a:rPr>
              <a:t>20</a:t>
            </a:r>
            <a:r>
              <a:rPr lang="sk-SK" sz="1400" cap="all" dirty="0" smtClean="0">
                <a:solidFill>
                  <a:srgbClr val="333333"/>
                </a:solidFill>
                <a:latin typeface="Segoe UI Light" panose="020B0502040204020203" pitchFamily="34" charset="0"/>
                <a:ea typeface="+mj-ea"/>
                <a:cs typeface="Segoe UI Light" panose="020B0502040204020203" pitchFamily="34" charset="0"/>
              </a:rPr>
              <a:t>23</a:t>
            </a:r>
            <a:endParaRPr lang="nl-NL" sz="1400" cap="all" dirty="0">
              <a:solidFill>
                <a:srgbClr val="333333"/>
              </a:solidFill>
              <a:latin typeface="Segoe UI Light" panose="020B0502040204020203" pitchFamily="34" charset="0"/>
              <a:ea typeface="+mj-ea"/>
              <a:cs typeface="Segoe UI Light" panose="020B0502040204020203" pitchFamily="34" charset="0"/>
            </a:endParaRPr>
          </a:p>
        </p:txBody>
      </p:sp>
      <p:cxnSp>
        <p:nvCxnSpPr>
          <p:cNvPr id="32" name="Rovná spojnica 31">
            <a:extLst>
              <a:ext uri="{FF2B5EF4-FFF2-40B4-BE49-F238E27FC236}">
                <a16:creationId xmlns:a16="http://schemas.microsoft.com/office/drawing/2014/main" id="{C9625CEA-B349-47F5-850B-186AA5D7D4DD}"/>
              </a:ext>
            </a:extLst>
          </p:cNvPr>
          <p:cNvCxnSpPr/>
          <p:nvPr/>
        </p:nvCxnSpPr>
        <p:spPr>
          <a:xfrm>
            <a:off x="19049" y="1434385"/>
            <a:ext cx="12172951" cy="0"/>
          </a:xfrm>
          <a:prstGeom prst="line">
            <a:avLst/>
          </a:prstGeom>
          <a:ln w="60325">
            <a:solidFill>
              <a:srgbClr val="333333"/>
            </a:solidFill>
          </a:ln>
        </p:spPr>
        <p:style>
          <a:lnRef idx="1">
            <a:schemeClr val="accent1"/>
          </a:lnRef>
          <a:fillRef idx="0">
            <a:schemeClr val="accent1"/>
          </a:fillRef>
          <a:effectRef idx="0">
            <a:schemeClr val="accent1"/>
          </a:effectRef>
          <a:fontRef idx="minor">
            <a:schemeClr val="tx1"/>
          </a:fontRef>
        </p:style>
      </p:cxnSp>
      <p:pic>
        <p:nvPicPr>
          <p:cNvPr id="33" name="Obrázok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5168" y="76879"/>
            <a:ext cx="2607082" cy="647169"/>
          </a:xfrm>
          <a:prstGeom prst="rect">
            <a:avLst/>
          </a:prstGeom>
        </p:spPr>
      </p:pic>
      <p:pic>
        <p:nvPicPr>
          <p:cNvPr id="34" name="Picture 4" descr="HOME - www.esspinhorizon.eu"/>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2968750" y="160395"/>
            <a:ext cx="1803275" cy="45962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NanoInnovation2021 - ITALIAN SPACE AGENCY"/>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888594" y="788629"/>
            <a:ext cx="987831" cy="48412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Italian Society of Remote Sensing"/>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2019211" y="832780"/>
            <a:ext cx="695414" cy="431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664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tional Institute of Geophysics and Volcanology (INGV) - EuroGOOS"/>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23281" r="24713"/>
          <a:stretch/>
        </p:blipFill>
        <p:spPr bwMode="auto">
          <a:xfrm>
            <a:off x="73219" y="732317"/>
            <a:ext cx="729739" cy="576507"/>
          </a:xfrm>
          <a:prstGeom prst="rect">
            <a:avLst/>
          </a:prstGeom>
          <a:noFill/>
          <a:extLst>
            <a:ext uri="{909E8E84-426E-40DD-AFC4-6F175D3DCCD1}">
              <a14:hiddenFill xmlns:a14="http://schemas.microsoft.com/office/drawing/2010/main">
                <a:solidFill>
                  <a:srgbClr val="FFFFFF"/>
                </a:solidFill>
              </a14:hiddenFill>
            </a:ext>
          </a:extLst>
        </p:spPr>
      </p:pic>
      <p:sp>
        <p:nvSpPr>
          <p:cNvPr id="31" name="Obdĺžnik 30">
            <a:extLst>
              <a:ext uri="{FF2B5EF4-FFF2-40B4-BE49-F238E27FC236}">
                <a16:creationId xmlns:a16="http://schemas.microsoft.com/office/drawing/2014/main" id="{9725B087-ED2E-484B-A3CC-160A01E709AC}"/>
              </a:ext>
            </a:extLst>
          </p:cNvPr>
          <p:cNvSpPr/>
          <p:nvPr/>
        </p:nvSpPr>
        <p:spPr>
          <a:xfrm>
            <a:off x="-11640" y="6043835"/>
            <a:ext cx="12203640" cy="769521"/>
          </a:xfrm>
          <a:prstGeom prst="rect">
            <a:avLst/>
          </a:prstGeom>
          <a:solidFill>
            <a:srgbClr val="00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5" name="Obdĺžnik 14">
            <a:extLst>
              <a:ext uri="{FF2B5EF4-FFF2-40B4-BE49-F238E27FC236}">
                <a16:creationId xmlns:a16="http://schemas.microsoft.com/office/drawing/2014/main" id="{A0A2A15B-4FE8-4C9E-9CB3-ABCDA347CC4A}"/>
              </a:ext>
            </a:extLst>
          </p:cNvPr>
          <p:cNvSpPr/>
          <p:nvPr/>
        </p:nvSpPr>
        <p:spPr>
          <a:xfrm>
            <a:off x="19049" y="113899"/>
            <a:ext cx="12172951" cy="1220847"/>
          </a:xfrm>
          <a:prstGeom prst="rect">
            <a:avLst/>
          </a:prstGeom>
          <a:noFill/>
        </p:spPr>
        <p:txBody>
          <a:bodyPr wrap="square">
            <a:spAutoFit/>
          </a:bodyPr>
          <a:lstStyle/>
          <a:p>
            <a:pPr algn="r" fontAlgn="auto">
              <a:lnSpc>
                <a:spcPts val="2300"/>
              </a:lnSpc>
              <a:spcBef>
                <a:spcPts val="0"/>
              </a:spcBef>
              <a:spcAft>
                <a:spcPts val="300"/>
              </a:spcAft>
              <a:defRPr/>
            </a:pPr>
            <a:r>
              <a:rPr lang="en-GB" sz="1400" cap="all" spc="400" dirty="0">
                <a:solidFill>
                  <a:srgbClr val="333333"/>
                </a:solidFill>
                <a:latin typeface="Segoe UI Light" panose="020B0502040204020203" pitchFamily="34" charset="0"/>
                <a:ea typeface="+mj-ea"/>
                <a:cs typeface="Segoe UI Light" panose="020B0502040204020203" pitchFamily="34" charset="0"/>
              </a:rPr>
              <a:t>INTERNATIONAL REMOTE SENSING SUMMER SCHOOL </a:t>
            </a:r>
            <a:endParaRPr lang="sk-SK" sz="1400" cap="all" spc="400" dirty="0" smtClean="0">
              <a:solidFill>
                <a:srgbClr val="333333"/>
              </a:solidFill>
              <a:latin typeface="Segoe UI Light" panose="020B0502040204020203" pitchFamily="34" charset="0"/>
              <a:ea typeface="+mj-ea"/>
              <a:cs typeface="Segoe UI Light" panose="020B0502040204020203" pitchFamily="34" charset="0"/>
            </a:endParaRPr>
          </a:p>
          <a:p>
            <a:pPr algn="r" fontAlgn="auto">
              <a:lnSpc>
                <a:spcPts val="1800"/>
              </a:lnSpc>
              <a:spcBef>
                <a:spcPts val="0"/>
              </a:spcBef>
              <a:spcAft>
                <a:spcPts val="300"/>
              </a:spcAft>
              <a:defRPr/>
            </a:pPr>
            <a:r>
              <a:rPr lang="en-GB" sz="1400" dirty="0">
                <a:solidFill>
                  <a:srgbClr val="333333"/>
                </a:solidFill>
                <a:latin typeface="Segoe UI Light" panose="020B0502040204020203" pitchFamily="34" charset="0"/>
                <a:ea typeface="+mj-ea"/>
                <a:cs typeface="Segoe UI Light" panose="020B0502040204020203" pitchFamily="34" charset="0"/>
              </a:rPr>
              <a:t>Experiencing Remote Sensing on Sardinia inland site: </a:t>
            </a:r>
            <a:r>
              <a:rPr lang="en-GB" sz="1400" dirty="0" smtClean="0">
                <a:solidFill>
                  <a:srgbClr val="333333"/>
                </a:solidFill>
                <a:latin typeface="Segoe UI Light" panose="020B0502040204020203" pitchFamily="34" charset="0"/>
                <a:ea typeface="+mj-ea"/>
                <a:cs typeface="Segoe UI Light" panose="020B0502040204020203" pitchFamily="34" charset="0"/>
              </a:rPr>
              <a:t>Advanced </a:t>
            </a:r>
            <a:r>
              <a:rPr lang="en-GB" sz="1400" dirty="0">
                <a:solidFill>
                  <a:srgbClr val="333333"/>
                </a:solidFill>
                <a:latin typeface="Segoe UI Light" panose="020B0502040204020203" pitchFamily="34" charset="0"/>
                <a:ea typeface="+mj-ea"/>
                <a:cs typeface="Segoe UI Light" panose="020B0502040204020203" pitchFamily="34" charset="0"/>
              </a:rPr>
              <a:t>summer school </a:t>
            </a:r>
            <a:r>
              <a:rPr lang="sk-SK" sz="1400" dirty="0" smtClean="0">
                <a:solidFill>
                  <a:srgbClr val="333333"/>
                </a:solidFill>
                <a:latin typeface="Segoe UI Light" panose="020B0502040204020203" pitchFamily="34" charset="0"/>
                <a:ea typeface="+mj-ea"/>
                <a:cs typeface="Segoe UI Light" panose="020B0502040204020203" pitchFamily="34" charset="0"/>
              </a:rPr>
              <a:t/>
            </a:r>
            <a:br>
              <a:rPr lang="sk-SK" sz="1400" dirty="0" smtClean="0">
                <a:solidFill>
                  <a:srgbClr val="333333"/>
                </a:solidFill>
                <a:latin typeface="Segoe UI Light" panose="020B0502040204020203" pitchFamily="34" charset="0"/>
                <a:ea typeface="+mj-ea"/>
                <a:cs typeface="Segoe UI Light" panose="020B0502040204020203" pitchFamily="34" charset="0"/>
              </a:rPr>
            </a:br>
            <a:r>
              <a:rPr lang="en-GB" sz="1400" dirty="0" smtClean="0">
                <a:solidFill>
                  <a:srgbClr val="333333"/>
                </a:solidFill>
                <a:latin typeface="Segoe UI Light" panose="020B0502040204020203" pitchFamily="34" charset="0"/>
                <a:ea typeface="+mj-ea"/>
                <a:cs typeface="Segoe UI Light" panose="020B0502040204020203" pitchFamily="34" charset="0"/>
              </a:rPr>
              <a:t>on </a:t>
            </a:r>
            <a:r>
              <a:rPr lang="en-GB" sz="1400" dirty="0">
                <a:solidFill>
                  <a:srgbClr val="333333"/>
                </a:solidFill>
                <a:latin typeface="Segoe UI Light" panose="020B0502040204020203" pitchFamily="34" charset="0"/>
                <a:ea typeface="+mj-ea"/>
                <a:cs typeface="Segoe UI Light" panose="020B0502040204020203" pitchFamily="34" charset="0"/>
              </a:rPr>
              <a:t>instruments and methodology </a:t>
            </a:r>
            <a:r>
              <a:rPr lang="en-GB" sz="1400" dirty="0" smtClean="0">
                <a:solidFill>
                  <a:srgbClr val="333333"/>
                </a:solidFill>
                <a:latin typeface="Segoe UI Light" panose="020B0502040204020203" pitchFamily="34" charset="0"/>
                <a:ea typeface="+mj-ea"/>
                <a:cs typeface="Segoe UI Light" panose="020B0502040204020203" pitchFamily="34" charset="0"/>
              </a:rPr>
              <a:t>for </a:t>
            </a:r>
            <a:r>
              <a:rPr lang="en-GB" sz="1400" dirty="0">
                <a:solidFill>
                  <a:srgbClr val="333333"/>
                </a:solidFill>
                <a:latin typeface="Segoe UI Light" panose="020B0502040204020203" pitchFamily="34" charset="0"/>
                <a:ea typeface="+mj-ea"/>
                <a:cs typeface="Segoe UI Light" panose="020B0502040204020203" pitchFamily="34" charset="0"/>
              </a:rPr>
              <a:t>a CAL/VAL site for Optical data </a:t>
            </a:r>
          </a:p>
          <a:p>
            <a:pPr algn="r" fontAlgn="auto">
              <a:lnSpc>
                <a:spcPts val="2300"/>
              </a:lnSpc>
              <a:spcBef>
                <a:spcPts val="0"/>
              </a:spcBef>
              <a:spcAft>
                <a:spcPts val="0"/>
              </a:spcAft>
              <a:defRPr/>
            </a:pPr>
            <a:r>
              <a:rPr lang="sk-SK" sz="1400" cap="all" dirty="0" smtClean="0">
                <a:solidFill>
                  <a:srgbClr val="333333"/>
                </a:solidFill>
                <a:latin typeface="Segoe UI Light" panose="020B0502040204020203" pitchFamily="34" charset="0"/>
                <a:ea typeface="+mj-ea"/>
                <a:cs typeface="Segoe UI Light" panose="020B0502040204020203" pitchFamily="34" charset="0"/>
              </a:rPr>
              <a:t>San </a:t>
            </a:r>
            <a:r>
              <a:rPr lang="sk-SK" sz="1400" cap="all" dirty="0" err="1" smtClean="0">
                <a:solidFill>
                  <a:srgbClr val="333333"/>
                </a:solidFill>
                <a:latin typeface="Segoe UI Light" panose="020B0502040204020203" pitchFamily="34" charset="0"/>
                <a:ea typeface="+mj-ea"/>
                <a:cs typeface="Segoe UI Light" panose="020B0502040204020203" pitchFamily="34" charset="0"/>
              </a:rPr>
              <a:t>Vero</a:t>
            </a:r>
            <a:r>
              <a:rPr lang="sk-SK" sz="1400" cap="all" dirty="0" smtClean="0">
                <a:solidFill>
                  <a:srgbClr val="333333"/>
                </a:solidFill>
                <a:latin typeface="Segoe UI Light" panose="020B0502040204020203" pitchFamily="34" charset="0"/>
                <a:ea typeface="+mj-ea"/>
                <a:cs typeface="Segoe UI Light" panose="020B0502040204020203" pitchFamily="34" charset="0"/>
              </a:rPr>
              <a:t> </a:t>
            </a:r>
            <a:r>
              <a:rPr lang="sk-SK" sz="1400" cap="all" dirty="0" err="1" smtClean="0">
                <a:solidFill>
                  <a:srgbClr val="333333"/>
                </a:solidFill>
                <a:latin typeface="Segoe UI Light" panose="020B0502040204020203" pitchFamily="34" charset="0"/>
                <a:ea typeface="+mj-ea"/>
                <a:cs typeface="Segoe UI Light" panose="020B0502040204020203" pitchFamily="34" charset="0"/>
              </a:rPr>
              <a:t>MiLIS</a:t>
            </a:r>
            <a:r>
              <a:rPr lang="sk-SK" sz="1400" cap="all" dirty="0" smtClean="0">
                <a:solidFill>
                  <a:srgbClr val="333333"/>
                </a:solidFill>
                <a:latin typeface="Segoe UI Light" panose="020B0502040204020203" pitchFamily="34" charset="0"/>
                <a:ea typeface="+mj-ea"/>
                <a:cs typeface="Segoe UI Light" panose="020B0502040204020203" pitchFamily="34" charset="0"/>
              </a:rPr>
              <a:t>  </a:t>
            </a:r>
            <a:r>
              <a:rPr lang="sk-SK" sz="1400" dirty="0">
                <a:solidFill>
                  <a:srgbClr val="333333"/>
                </a:solidFill>
                <a:latin typeface="Segoe UI Light" panose="020B0502040204020203" pitchFamily="34" charset="0"/>
                <a:cs typeface="Segoe UI Light" panose="020B0502040204020203" pitchFamily="34" charset="0"/>
              </a:rPr>
              <a:t>|</a:t>
            </a:r>
            <a:r>
              <a:rPr lang="sk-SK" sz="1400" dirty="0">
                <a:solidFill>
                  <a:srgbClr val="333333"/>
                </a:solidFill>
              </a:rPr>
              <a:t>  </a:t>
            </a:r>
            <a:r>
              <a:rPr lang="sk-SK" sz="1400" cap="all" dirty="0" err="1" smtClean="0">
                <a:solidFill>
                  <a:srgbClr val="333333"/>
                </a:solidFill>
                <a:latin typeface="Segoe UI Light" panose="020B0502040204020203" pitchFamily="34" charset="0"/>
                <a:ea typeface="+mj-ea"/>
                <a:cs typeface="Segoe UI Light" panose="020B0502040204020203" pitchFamily="34" charset="0"/>
              </a:rPr>
              <a:t>italy</a:t>
            </a:r>
            <a:r>
              <a:rPr lang="sk-SK" sz="1400" cap="all" dirty="0" smtClean="0">
                <a:solidFill>
                  <a:srgbClr val="333333"/>
                </a:solidFill>
                <a:latin typeface="Segoe UI Light" panose="020B0502040204020203" pitchFamily="34" charset="0"/>
                <a:ea typeface="+mj-ea"/>
                <a:cs typeface="Segoe UI Light" panose="020B0502040204020203" pitchFamily="34" charset="0"/>
              </a:rPr>
              <a:t>  </a:t>
            </a:r>
            <a:r>
              <a:rPr lang="sk-SK" sz="1400" dirty="0">
                <a:solidFill>
                  <a:srgbClr val="333333"/>
                </a:solidFill>
                <a:latin typeface="Segoe UI Light" panose="020B0502040204020203" pitchFamily="34" charset="0"/>
                <a:cs typeface="Segoe UI Light" panose="020B0502040204020203" pitchFamily="34" charset="0"/>
              </a:rPr>
              <a:t>|</a:t>
            </a:r>
            <a:r>
              <a:rPr lang="sk-SK" sz="1400" dirty="0">
                <a:solidFill>
                  <a:srgbClr val="333333"/>
                </a:solidFill>
              </a:rPr>
              <a:t>  </a:t>
            </a:r>
            <a:r>
              <a:rPr lang="sk-SK" sz="1400" cap="all" dirty="0" smtClean="0">
                <a:solidFill>
                  <a:srgbClr val="333333"/>
                </a:solidFill>
                <a:latin typeface="Segoe UI Light" panose="020B0502040204020203" pitchFamily="34" charset="0"/>
                <a:ea typeface="+mj-ea"/>
                <a:cs typeface="Segoe UI Light" panose="020B0502040204020203" pitchFamily="34" charset="0"/>
              </a:rPr>
              <a:t>17</a:t>
            </a:r>
            <a:r>
              <a:rPr lang="nl-NL" sz="1400" cap="all" dirty="0" smtClean="0">
                <a:solidFill>
                  <a:srgbClr val="333333"/>
                </a:solidFill>
                <a:latin typeface="Segoe UI Light" panose="020B0502040204020203" pitchFamily="34" charset="0"/>
                <a:ea typeface="+mj-ea"/>
                <a:cs typeface="Segoe UI Light" panose="020B0502040204020203" pitchFamily="34" charset="0"/>
              </a:rPr>
              <a:t>. </a:t>
            </a:r>
            <a:r>
              <a:rPr lang="nl-NL" sz="1400" cap="all" dirty="0">
                <a:solidFill>
                  <a:srgbClr val="333333"/>
                </a:solidFill>
                <a:latin typeface="Segoe UI Light" panose="020B0502040204020203" pitchFamily="34" charset="0"/>
                <a:ea typeface="+mj-ea"/>
                <a:cs typeface="Segoe UI Light" panose="020B0502040204020203" pitchFamily="34" charset="0"/>
              </a:rPr>
              <a:t>- </a:t>
            </a:r>
            <a:r>
              <a:rPr lang="sk-SK" sz="1400" cap="all" dirty="0" smtClean="0">
                <a:solidFill>
                  <a:srgbClr val="333333"/>
                </a:solidFill>
                <a:latin typeface="Segoe UI Light" panose="020B0502040204020203" pitchFamily="34" charset="0"/>
                <a:ea typeface="+mj-ea"/>
                <a:cs typeface="Segoe UI Light" panose="020B0502040204020203" pitchFamily="34" charset="0"/>
              </a:rPr>
              <a:t>21</a:t>
            </a:r>
            <a:r>
              <a:rPr lang="nl-NL" sz="1400" cap="all" dirty="0" smtClean="0">
                <a:solidFill>
                  <a:srgbClr val="333333"/>
                </a:solidFill>
                <a:latin typeface="Segoe UI Light" panose="020B0502040204020203" pitchFamily="34" charset="0"/>
                <a:ea typeface="+mj-ea"/>
                <a:cs typeface="Segoe UI Light" panose="020B0502040204020203" pitchFamily="34" charset="0"/>
              </a:rPr>
              <a:t>. </a:t>
            </a:r>
            <a:r>
              <a:rPr lang="sk-SK" sz="1400" cap="all" dirty="0" err="1" smtClean="0">
                <a:solidFill>
                  <a:srgbClr val="333333"/>
                </a:solidFill>
                <a:latin typeface="Segoe UI Light" panose="020B0502040204020203" pitchFamily="34" charset="0"/>
                <a:ea typeface="+mj-ea"/>
                <a:cs typeface="Segoe UI Light" panose="020B0502040204020203" pitchFamily="34" charset="0"/>
              </a:rPr>
              <a:t>july</a:t>
            </a:r>
            <a:r>
              <a:rPr lang="sk-SK" sz="1400" cap="all" dirty="0" smtClean="0">
                <a:solidFill>
                  <a:srgbClr val="333333"/>
                </a:solidFill>
                <a:latin typeface="Segoe UI Light" panose="020B0502040204020203" pitchFamily="34" charset="0"/>
                <a:ea typeface="+mj-ea"/>
                <a:cs typeface="Segoe UI Light" panose="020B0502040204020203" pitchFamily="34" charset="0"/>
              </a:rPr>
              <a:t> </a:t>
            </a:r>
            <a:r>
              <a:rPr lang="nl-NL" sz="1400" cap="all" dirty="0" smtClean="0">
                <a:solidFill>
                  <a:srgbClr val="333333"/>
                </a:solidFill>
                <a:latin typeface="Segoe UI Light" panose="020B0502040204020203" pitchFamily="34" charset="0"/>
                <a:ea typeface="+mj-ea"/>
                <a:cs typeface="Segoe UI Light" panose="020B0502040204020203" pitchFamily="34" charset="0"/>
              </a:rPr>
              <a:t>20</a:t>
            </a:r>
            <a:r>
              <a:rPr lang="sk-SK" sz="1400" cap="all" dirty="0" smtClean="0">
                <a:solidFill>
                  <a:srgbClr val="333333"/>
                </a:solidFill>
                <a:latin typeface="Segoe UI Light" panose="020B0502040204020203" pitchFamily="34" charset="0"/>
                <a:ea typeface="+mj-ea"/>
                <a:cs typeface="Segoe UI Light" panose="020B0502040204020203" pitchFamily="34" charset="0"/>
              </a:rPr>
              <a:t>23</a:t>
            </a:r>
            <a:endParaRPr lang="nl-NL" sz="1400" cap="all" dirty="0">
              <a:solidFill>
                <a:srgbClr val="333333"/>
              </a:solidFill>
              <a:latin typeface="Segoe UI Light" panose="020B0502040204020203" pitchFamily="34" charset="0"/>
              <a:ea typeface="+mj-ea"/>
              <a:cs typeface="Segoe UI Light" panose="020B0502040204020203" pitchFamily="34" charset="0"/>
            </a:endParaRPr>
          </a:p>
        </p:txBody>
      </p:sp>
      <p:sp>
        <p:nvSpPr>
          <p:cNvPr id="2" name="Obdĺžnik 1">
            <a:extLst>
              <a:ext uri="{FF2B5EF4-FFF2-40B4-BE49-F238E27FC236}">
                <a16:creationId xmlns:a16="http://schemas.microsoft.com/office/drawing/2014/main" id="{71D04EB8-D38F-4218-937A-2EE2CA2E9CBC}"/>
              </a:ext>
            </a:extLst>
          </p:cNvPr>
          <p:cNvSpPr/>
          <p:nvPr/>
        </p:nvSpPr>
        <p:spPr>
          <a:xfrm>
            <a:off x="260600" y="6214926"/>
            <a:ext cx="5206750" cy="584775"/>
          </a:xfrm>
          <a:prstGeom prst="rect">
            <a:avLst/>
          </a:prstGeom>
          <a:noFill/>
        </p:spPr>
        <p:txBody>
          <a:bodyPr wrap="square">
            <a:spAutoFit/>
          </a:bodyPr>
          <a:lstStyle/>
          <a:p>
            <a:pPr defTabSz="266700">
              <a:spcBef>
                <a:spcPts val="600"/>
              </a:spcBef>
              <a:spcAft>
                <a:spcPts val="1200"/>
              </a:spcAft>
            </a:pPr>
            <a:r>
              <a:rPr lang="sk-SK" sz="1600" dirty="0">
                <a:solidFill>
                  <a:schemeClr val="bg1"/>
                </a:solidFill>
                <a:latin typeface="Segoe UI Semilight" panose="020B0402040204020203" pitchFamily="34" charset="0"/>
                <a:cs typeface="Segoe UI Semilight" panose="020B0402040204020203" pitchFamily="34" charset="0"/>
              </a:rPr>
              <a:t>INSTITUTE OF GEOGRAPHY, FACULTY OF SCIENCE, PAVOL JOZEF ŠAFÁRIK UNIVERSITY IN KOŠICE, SLOVAKIA</a:t>
            </a:r>
          </a:p>
        </p:txBody>
      </p:sp>
      <p:cxnSp>
        <p:nvCxnSpPr>
          <p:cNvPr id="7" name="Rovná spojnica 6">
            <a:extLst>
              <a:ext uri="{FF2B5EF4-FFF2-40B4-BE49-F238E27FC236}">
                <a16:creationId xmlns:a16="http://schemas.microsoft.com/office/drawing/2014/main" id="{C9625CEA-B349-47F5-850B-186AA5D7D4DD}"/>
              </a:ext>
            </a:extLst>
          </p:cNvPr>
          <p:cNvCxnSpPr/>
          <p:nvPr/>
        </p:nvCxnSpPr>
        <p:spPr>
          <a:xfrm>
            <a:off x="19049" y="1434385"/>
            <a:ext cx="12172951" cy="0"/>
          </a:xfrm>
          <a:prstGeom prst="line">
            <a:avLst/>
          </a:prstGeom>
          <a:ln w="60325">
            <a:solidFill>
              <a:srgbClr val="333333"/>
            </a:solidFill>
          </a:ln>
        </p:spPr>
        <p:style>
          <a:lnRef idx="1">
            <a:schemeClr val="accent1"/>
          </a:lnRef>
          <a:fillRef idx="0">
            <a:schemeClr val="accent1"/>
          </a:fillRef>
          <a:effectRef idx="0">
            <a:schemeClr val="accent1"/>
          </a:effectRef>
          <a:fontRef idx="minor">
            <a:schemeClr val="tx1"/>
          </a:fontRef>
        </p:style>
      </p:cxnSp>
      <p:grpSp>
        <p:nvGrpSpPr>
          <p:cNvPr id="26" name="Skupina 25">
            <a:extLst>
              <a:ext uri="{FF2B5EF4-FFF2-40B4-BE49-F238E27FC236}">
                <a16:creationId xmlns:a16="http://schemas.microsoft.com/office/drawing/2014/main" id="{D075216E-5BD8-42F6-90F6-C707BD1A369B}"/>
              </a:ext>
            </a:extLst>
          </p:cNvPr>
          <p:cNvGrpSpPr/>
          <p:nvPr/>
        </p:nvGrpSpPr>
        <p:grpSpPr>
          <a:xfrm>
            <a:off x="2051105" y="5226026"/>
            <a:ext cx="6354333" cy="369332"/>
            <a:chOff x="2727797" y="4975912"/>
            <a:chExt cx="5184000" cy="369332"/>
          </a:xfrm>
        </p:grpSpPr>
        <p:sp>
          <p:nvSpPr>
            <p:cNvPr id="24" name="Obdĺžnik 23">
              <a:extLst>
                <a:ext uri="{FF2B5EF4-FFF2-40B4-BE49-F238E27FC236}">
                  <a16:creationId xmlns:a16="http://schemas.microsoft.com/office/drawing/2014/main" id="{B1779611-5781-4981-AFE8-D9231F53C81F}"/>
                </a:ext>
              </a:extLst>
            </p:cNvPr>
            <p:cNvSpPr/>
            <p:nvPr/>
          </p:nvSpPr>
          <p:spPr>
            <a:xfrm>
              <a:off x="2727797" y="5001140"/>
              <a:ext cx="5184000" cy="324000"/>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2" name="BlokTextu 11">
              <a:extLst>
                <a:ext uri="{FF2B5EF4-FFF2-40B4-BE49-F238E27FC236}">
                  <a16:creationId xmlns:a16="http://schemas.microsoft.com/office/drawing/2014/main" id="{A005237D-1BA7-4E4A-B435-9E917F3C8CC2}"/>
                </a:ext>
              </a:extLst>
            </p:cNvPr>
            <p:cNvSpPr txBox="1"/>
            <p:nvPr/>
          </p:nvSpPr>
          <p:spPr>
            <a:xfrm>
              <a:off x="2765993" y="4975912"/>
              <a:ext cx="5109522" cy="369332"/>
            </a:xfrm>
            <a:prstGeom prst="rect">
              <a:avLst/>
            </a:prstGeom>
            <a:noFill/>
          </p:spPr>
          <p:txBody>
            <a:bodyPr wrap="square" rtlCol="0">
              <a:spAutoFit/>
            </a:bodyPr>
            <a:lstStyle/>
            <a:p>
              <a:r>
                <a:rPr lang="sk-SK" dirty="0" smtClean="0">
                  <a:solidFill>
                    <a:srgbClr val="006E9F"/>
                  </a:solidFill>
                  <a:latin typeface="Segoe UI Light" panose="020B0502040204020203" pitchFamily="34" charset="0"/>
                  <a:cs typeface="Segoe UI Light" panose="020B0502040204020203" pitchFamily="34" charset="0"/>
                </a:rPr>
                <a:t>Michal</a:t>
              </a:r>
              <a:r>
                <a:rPr lang="sk-SK" cap="all" dirty="0" smtClean="0">
                  <a:solidFill>
                    <a:srgbClr val="006E9F"/>
                  </a:solidFill>
                  <a:latin typeface="Segoe UI Light" panose="020B0502040204020203" pitchFamily="34" charset="0"/>
                  <a:cs typeface="Segoe UI Light" panose="020B0502040204020203" pitchFamily="34" charset="0"/>
                </a:rPr>
                <a:t> </a:t>
              </a:r>
              <a:r>
                <a:rPr lang="sk-SK" cap="all" dirty="0" err="1">
                  <a:solidFill>
                    <a:srgbClr val="006E9F"/>
                  </a:solidFill>
                  <a:latin typeface="Segoe UI Light" panose="020B0502040204020203" pitchFamily="34" charset="0"/>
                  <a:cs typeface="Segoe UI Light" panose="020B0502040204020203" pitchFamily="34" charset="0"/>
                </a:rPr>
                <a:t>gallay</a:t>
              </a:r>
              <a:r>
                <a:rPr lang="sk-SK" cap="all" dirty="0">
                  <a:solidFill>
                    <a:srgbClr val="006E9F"/>
                  </a:solidFill>
                  <a:latin typeface="Segoe UI Light" panose="020B0502040204020203" pitchFamily="34" charset="0"/>
                  <a:cs typeface="Segoe UI Light" panose="020B0502040204020203" pitchFamily="34" charset="0"/>
                </a:rPr>
                <a:t>, </a:t>
              </a:r>
              <a:r>
                <a:rPr lang="sk-SK" dirty="0">
                  <a:solidFill>
                    <a:srgbClr val="006E9F"/>
                  </a:solidFill>
                  <a:latin typeface="Segoe UI Light" panose="020B0502040204020203" pitchFamily="34" charset="0"/>
                  <a:cs typeface="Segoe UI Light" panose="020B0502040204020203" pitchFamily="34" charset="0"/>
                </a:rPr>
                <a:t>Ján</a:t>
              </a:r>
              <a:r>
                <a:rPr lang="sk-SK" cap="all" dirty="0">
                  <a:solidFill>
                    <a:srgbClr val="006E9F"/>
                  </a:solidFill>
                  <a:latin typeface="Segoe UI Light" panose="020B0502040204020203" pitchFamily="34" charset="0"/>
                  <a:cs typeface="Segoe UI Light" panose="020B0502040204020203" pitchFamily="34" charset="0"/>
                </a:rPr>
                <a:t> </a:t>
              </a:r>
              <a:r>
                <a:rPr lang="sk-SK" cap="all" dirty="0" err="1" smtClean="0">
                  <a:solidFill>
                    <a:srgbClr val="006E9F"/>
                  </a:solidFill>
                  <a:latin typeface="Segoe UI Light" panose="020B0502040204020203" pitchFamily="34" charset="0"/>
                  <a:cs typeface="Segoe UI Light" panose="020B0502040204020203" pitchFamily="34" charset="0"/>
                </a:rPr>
                <a:t>kaňuk</a:t>
              </a:r>
              <a:r>
                <a:rPr lang="sk-SK" cap="all" dirty="0" smtClean="0">
                  <a:solidFill>
                    <a:srgbClr val="006E9F"/>
                  </a:solidFill>
                  <a:latin typeface="Segoe UI Light" panose="020B0502040204020203" pitchFamily="34" charset="0"/>
                  <a:cs typeface="Segoe UI Light" panose="020B0502040204020203" pitchFamily="34" charset="0"/>
                </a:rPr>
                <a:t>, J</a:t>
              </a:r>
              <a:r>
                <a:rPr lang="sk-SK" dirty="0" smtClean="0">
                  <a:solidFill>
                    <a:srgbClr val="006E9F"/>
                  </a:solidFill>
                  <a:latin typeface="Segoe UI Light" panose="020B0502040204020203" pitchFamily="34" charset="0"/>
                  <a:cs typeface="Segoe UI Light" panose="020B0502040204020203" pitchFamily="34" charset="0"/>
                </a:rPr>
                <a:t>án</a:t>
              </a:r>
              <a:r>
                <a:rPr lang="sk-SK" cap="all" dirty="0" smtClean="0">
                  <a:solidFill>
                    <a:srgbClr val="006E9F"/>
                  </a:solidFill>
                  <a:latin typeface="Segoe UI Light" panose="020B0502040204020203" pitchFamily="34" charset="0"/>
                  <a:cs typeface="Segoe UI Light" panose="020B0502040204020203" pitchFamily="34" charset="0"/>
                </a:rPr>
                <a:t> ŠAŠAK, </a:t>
              </a:r>
              <a:r>
                <a:rPr lang="sk-SK" dirty="0">
                  <a:solidFill>
                    <a:srgbClr val="006E9F"/>
                  </a:solidFill>
                  <a:latin typeface="Segoe UI Light" panose="020B0502040204020203" pitchFamily="34" charset="0"/>
                  <a:cs typeface="Segoe UI Light" panose="020B0502040204020203" pitchFamily="34" charset="0"/>
                </a:rPr>
                <a:t>Katarína</a:t>
              </a:r>
              <a:r>
                <a:rPr lang="sk-SK" cap="all" dirty="0">
                  <a:solidFill>
                    <a:srgbClr val="006E9F"/>
                  </a:solidFill>
                  <a:latin typeface="Segoe UI Light" panose="020B0502040204020203" pitchFamily="34" charset="0"/>
                  <a:cs typeface="Segoe UI Light" panose="020B0502040204020203" pitchFamily="34" charset="0"/>
                </a:rPr>
                <a:t> </a:t>
              </a:r>
              <a:r>
                <a:rPr lang="sk-SK" cap="all" dirty="0" err="1" smtClean="0">
                  <a:solidFill>
                    <a:srgbClr val="006E9F"/>
                  </a:solidFill>
                  <a:latin typeface="Segoe UI Light" panose="020B0502040204020203" pitchFamily="34" charset="0"/>
                  <a:cs typeface="Segoe UI Light" panose="020B0502040204020203" pitchFamily="34" charset="0"/>
                </a:rPr>
                <a:t>onačillová</a:t>
              </a:r>
              <a:r>
                <a:rPr lang="sk-SK" cap="all" dirty="0" smtClean="0">
                  <a:solidFill>
                    <a:srgbClr val="006E9F"/>
                  </a:solidFill>
                  <a:latin typeface="Segoe UI Light" panose="020B0502040204020203" pitchFamily="34" charset="0"/>
                  <a:cs typeface="Segoe UI Light" panose="020B0502040204020203" pitchFamily="34" charset="0"/>
                </a:rPr>
                <a:t> </a:t>
              </a:r>
              <a:endParaRPr lang="sk-SK" dirty="0">
                <a:solidFill>
                  <a:srgbClr val="006E9F"/>
                </a:solidFill>
                <a:latin typeface="Segoe UI Light" panose="020B0502040204020203" pitchFamily="34" charset="0"/>
                <a:cs typeface="Segoe UI Light" panose="020B0502040204020203" pitchFamily="34" charset="0"/>
              </a:endParaRPr>
            </a:p>
          </p:txBody>
        </p:sp>
      </p:grpSp>
      <p:sp>
        <p:nvSpPr>
          <p:cNvPr id="30" name="Obdĺžnik 29">
            <a:extLst>
              <a:ext uri="{FF2B5EF4-FFF2-40B4-BE49-F238E27FC236}">
                <a16:creationId xmlns:a16="http://schemas.microsoft.com/office/drawing/2014/main" id="{A486FAA4-6932-44ED-876E-52C174233B72}"/>
              </a:ext>
            </a:extLst>
          </p:cNvPr>
          <p:cNvSpPr/>
          <p:nvPr/>
        </p:nvSpPr>
        <p:spPr>
          <a:xfrm>
            <a:off x="8261577" y="6194263"/>
            <a:ext cx="2692150" cy="584775"/>
          </a:xfrm>
          <a:prstGeom prst="rect">
            <a:avLst/>
          </a:prstGeom>
          <a:noFill/>
        </p:spPr>
        <p:txBody>
          <a:bodyPr wrap="square">
            <a:spAutoFit/>
          </a:bodyPr>
          <a:lstStyle/>
          <a:p>
            <a:pPr defTabSz="266700">
              <a:spcBef>
                <a:spcPts val="600"/>
              </a:spcBef>
              <a:spcAft>
                <a:spcPts val="1200"/>
              </a:spcAft>
            </a:pPr>
            <a:r>
              <a:rPr lang="sk-SK" sz="1600" spc="30" dirty="0">
                <a:solidFill>
                  <a:schemeClr val="bg1"/>
                </a:solidFill>
                <a:latin typeface="Segoe UI Semilight" panose="020B0402040204020203" pitchFamily="34" charset="0"/>
                <a:cs typeface="Segoe UI Semilight" panose="020B0402040204020203" pitchFamily="34" charset="0"/>
              </a:rPr>
              <a:t>geografia.science.upjs.sk</a:t>
            </a:r>
            <a:br>
              <a:rPr lang="sk-SK" sz="1600" spc="30" dirty="0">
                <a:solidFill>
                  <a:schemeClr val="bg1"/>
                </a:solidFill>
                <a:latin typeface="Segoe UI Semilight" panose="020B0402040204020203" pitchFamily="34" charset="0"/>
                <a:cs typeface="Segoe UI Semilight" panose="020B0402040204020203" pitchFamily="34" charset="0"/>
              </a:rPr>
            </a:br>
            <a:r>
              <a:rPr lang="sk-SK" sz="1600" spc="30" dirty="0">
                <a:solidFill>
                  <a:schemeClr val="bg1"/>
                </a:solidFill>
                <a:latin typeface="Segoe UI Semilight" panose="020B0402040204020203" pitchFamily="34" charset="0"/>
                <a:cs typeface="Segoe UI Semilight" panose="020B0402040204020203" pitchFamily="34" charset="0"/>
              </a:rPr>
              <a:t>katarina.onacillova@upjs.sk</a:t>
            </a:r>
          </a:p>
        </p:txBody>
      </p:sp>
      <p:pic>
        <p:nvPicPr>
          <p:cNvPr id="4" name="Obrázo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168" y="76879"/>
            <a:ext cx="2607082" cy="647169"/>
          </a:xfrm>
          <a:prstGeom prst="rect">
            <a:avLst/>
          </a:prstGeom>
        </p:spPr>
      </p:pic>
      <p:pic>
        <p:nvPicPr>
          <p:cNvPr id="1028" name="Picture 4" descr="HOME - www.esspinhorizon.eu"/>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968750" y="160395"/>
            <a:ext cx="1803275" cy="4596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anoInnovation2021 - ITALIAN SPACE AGENCY"/>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88594" y="788629"/>
            <a:ext cx="987831" cy="48412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talian Society of Remote Sensing"/>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2019211" y="832780"/>
            <a:ext cx="695414" cy="43151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Skupina 24">
            <a:extLst>
              <a:ext uri="{FF2B5EF4-FFF2-40B4-BE49-F238E27FC236}">
                <a16:creationId xmlns:a16="http://schemas.microsoft.com/office/drawing/2014/main" id="{F41E1C3D-8368-5A63-D8A3-1013F36C77AD}"/>
              </a:ext>
            </a:extLst>
          </p:cNvPr>
          <p:cNvGrpSpPr/>
          <p:nvPr/>
        </p:nvGrpSpPr>
        <p:grpSpPr>
          <a:xfrm>
            <a:off x="-11641" y="1465306"/>
            <a:ext cx="12192001" cy="1395915"/>
            <a:chOff x="-3284" y="4133605"/>
            <a:chExt cx="12192001" cy="1395915"/>
          </a:xfrm>
        </p:grpSpPr>
        <p:sp>
          <p:nvSpPr>
            <p:cNvPr id="27" name="Obdĺžnik 26">
              <a:extLst>
                <a:ext uri="{FF2B5EF4-FFF2-40B4-BE49-F238E27FC236}">
                  <a16:creationId xmlns:a16="http://schemas.microsoft.com/office/drawing/2014/main" id="{C1ABE7AB-DDC6-86AA-8D05-5B3D11AEF649}"/>
                </a:ext>
              </a:extLst>
            </p:cNvPr>
            <p:cNvSpPr/>
            <p:nvPr/>
          </p:nvSpPr>
          <p:spPr>
            <a:xfrm>
              <a:off x="-3284" y="4133605"/>
              <a:ext cx="12192001" cy="1395915"/>
            </a:xfrm>
            <a:prstGeom prst="rect">
              <a:avLst/>
            </a:prstGeom>
            <a:gradFill flip="none" rotWithShape="1">
              <a:gsLst>
                <a:gs pos="0">
                  <a:srgbClr val="00655F"/>
                </a:gs>
                <a:gs pos="53000">
                  <a:srgbClr val="008B78"/>
                </a:gs>
                <a:gs pos="100000">
                  <a:srgbClr val="6AC0A8"/>
                </a:gs>
              </a:gsLst>
              <a:lin ang="13500000" scaled="1"/>
              <a:tileRect/>
            </a:gradFill>
            <a:ln>
              <a:solidFill>
                <a:srgbClr val="068A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8" name="Obdĺžnik 27">
              <a:extLst>
                <a:ext uri="{FF2B5EF4-FFF2-40B4-BE49-F238E27FC236}">
                  <a16:creationId xmlns:a16="http://schemas.microsoft.com/office/drawing/2014/main" id="{F8BF107A-86E5-487D-81D3-1C3D80EB37D0}"/>
                </a:ext>
              </a:extLst>
            </p:cNvPr>
            <p:cNvSpPr/>
            <p:nvPr/>
          </p:nvSpPr>
          <p:spPr>
            <a:xfrm>
              <a:off x="207259" y="4244328"/>
              <a:ext cx="11811000" cy="1161087"/>
            </a:xfrm>
            <a:prstGeom prst="rect">
              <a:avLst/>
            </a:prstGeom>
            <a:noFill/>
            <a:effectLst>
              <a:outerShdw blurRad="50800" dist="38100" dir="2700000" algn="tl" rotWithShape="0">
                <a:prstClr val="black">
                  <a:alpha val="40000"/>
                </a:prstClr>
              </a:outerShdw>
            </a:effectLst>
          </p:spPr>
          <p:txBody>
            <a:bodyPr wrap="square">
              <a:spAutoFit/>
            </a:bodyPr>
            <a:lstStyle/>
            <a:p>
              <a:pPr algn="ctr">
                <a:lnSpc>
                  <a:spcPts val="4400"/>
                </a:lnSpc>
                <a:spcAft>
                  <a:spcPts val="1800"/>
                </a:spcAft>
              </a:pPr>
              <a:r>
                <a:rPr lang="sk-SK" sz="4000" b="1" kern="1000" spc="200" dirty="0" smtClean="0">
                  <a:solidFill>
                    <a:schemeClr val="bg1"/>
                  </a:solidFill>
                  <a:latin typeface="Segoe UI Semilight" panose="020B0402040204020203" pitchFamily="34" charset="0"/>
                  <a:ea typeface="Segoe UI Emoji" panose="020B0502040204020203" pitchFamily="34" charset="0"/>
                  <a:cs typeface="Segoe UI Semilight" panose="020B0402040204020203" pitchFamily="34" charset="0"/>
                </a:rPr>
                <a:t>A</a:t>
              </a:r>
              <a:r>
                <a:rPr lang="sk-SK" sz="3000" b="1" kern="1000" spc="200" dirty="0">
                  <a:solidFill>
                    <a:schemeClr val="bg1"/>
                  </a:solidFill>
                  <a:latin typeface="Segoe UI Semilight" panose="020B0402040204020203" pitchFamily="34" charset="0"/>
                  <a:ea typeface="Segoe UI Emoji" panose="020B0502040204020203" pitchFamily="34" charset="0"/>
                  <a:cs typeface="Segoe UI Semilight" panose="020B0402040204020203" pitchFamily="34" charset="0"/>
                </a:rPr>
                <a:t/>
              </a:r>
              <a:br>
                <a:rPr lang="sk-SK" sz="3000" b="1" kern="1000" spc="200" dirty="0">
                  <a:solidFill>
                    <a:schemeClr val="bg1"/>
                  </a:solidFill>
                  <a:latin typeface="Segoe UI Semilight" panose="020B0402040204020203" pitchFamily="34" charset="0"/>
                  <a:ea typeface="Segoe UI Emoji" panose="020B0502040204020203" pitchFamily="34" charset="0"/>
                  <a:cs typeface="Segoe UI Semilight" panose="020B0402040204020203" pitchFamily="34" charset="0"/>
                </a:rPr>
              </a:br>
              <a:r>
                <a:rPr lang="sk-SK" sz="2800" b="1" kern="1000" spc="200" dirty="0" err="1" smtClean="0">
                  <a:solidFill>
                    <a:schemeClr val="bg1"/>
                  </a:solidFill>
                  <a:latin typeface="Segoe UI Semilight" panose="020B0402040204020203" pitchFamily="34" charset="0"/>
                  <a:ea typeface="Segoe UI Emoji" panose="020B0502040204020203" pitchFamily="34" charset="0"/>
                  <a:cs typeface="Segoe UI Semilight" panose="020B0402040204020203" pitchFamily="34" charset="0"/>
                </a:rPr>
                <a:t>a</a:t>
              </a:r>
              <a:endParaRPr lang="sk-SK" sz="2800" b="1" kern="1000" dirty="0">
                <a:solidFill>
                  <a:schemeClr val="bg1"/>
                </a:solidFill>
                <a:latin typeface="Segoe UI Semilight" panose="020B0402040204020203" pitchFamily="34" charset="0"/>
                <a:ea typeface="Segoe UI Emoji" panose="020B0502040204020203" pitchFamily="34" charset="0"/>
                <a:cs typeface="Segoe UI Semilight" panose="020B0402040204020203" pitchFamily="34" charset="0"/>
              </a:endParaRPr>
            </a:p>
          </p:txBody>
        </p:sp>
      </p:grpSp>
      <p:pic>
        <p:nvPicPr>
          <p:cNvPr id="23" name="Picture 2">
            <a:extLst>
              <a:ext uri="{FF2B5EF4-FFF2-40B4-BE49-F238E27FC236}">
                <a16:creationId xmlns:a16="http://schemas.microsoft.com/office/drawing/2014/main" id="{62DF288D-405D-4A4B-C5FB-FFCC8183C90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2554" b="17867"/>
          <a:stretch/>
        </p:blipFill>
        <p:spPr bwMode="auto">
          <a:xfrm>
            <a:off x="-11640" y="2757711"/>
            <a:ext cx="12203640" cy="3399226"/>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Rovná spojnica 15">
            <a:extLst>
              <a:ext uri="{FF2B5EF4-FFF2-40B4-BE49-F238E27FC236}">
                <a16:creationId xmlns:a16="http://schemas.microsoft.com/office/drawing/2014/main" id="{76A747F1-6AF7-4135-9E25-BFE4DB25CEF2}"/>
              </a:ext>
            </a:extLst>
          </p:cNvPr>
          <p:cNvCxnSpPr/>
          <p:nvPr/>
        </p:nvCxnSpPr>
        <p:spPr>
          <a:xfrm>
            <a:off x="-11641" y="6156937"/>
            <a:ext cx="12203641" cy="4240"/>
          </a:xfrm>
          <a:prstGeom prst="line">
            <a:avLst/>
          </a:prstGeom>
          <a:ln w="6032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31">
            <a:extLst>
              <a:ext uri="{FF2B5EF4-FFF2-40B4-BE49-F238E27FC236}">
                <a16:creationId xmlns:a16="http://schemas.microsoft.com/office/drawing/2014/main" id="{77E1E941-8D95-447A-9674-75FE0AC916D4}"/>
              </a:ext>
            </a:extLst>
          </p:cNvPr>
          <p:cNvPicPr>
            <a:picLocks noChangeAspect="1" noChangeArrowheads="1"/>
          </p:cNvPicPr>
          <p:nvPr/>
        </p:nvPicPr>
        <p:blipFill>
          <a:blip r:embed="rId9" cstate="print">
            <a:clrChange>
              <a:clrFrom>
                <a:srgbClr val="CCCCCC"/>
              </a:clrFrom>
              <a:clrTo>
                <a:srgbClr val="CCCCCC">
                  <a:alpha val="0"/>
                </a:srgbClr>
              </a:clrTo>
            </a:clrChange>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0915403" y="5677924"/>
            <a:ext cx="1146713" cy="1097333"/>
          </a:xfrm>
          <a:prstGeom prst="rect">
            <a:avLst/>
          </a:prstGeom>
          <a:noFill/>
          <a:ln>
            <a:noFill/>
          </a:ln>
          <a:extLst/>
        </p:spPr>
      </p:pic>
    </p:spTree>
    <p:extLst>
      <p:ext uri="{BB962C8B-B14F-4D97-AF65-F5344CB8AC3E}">
        <p14:creationId xmlns:p14="http://schemas.microsoft.com/office/powerpoint/2010/main" val="1999783066"/>
      </p:ext>
    </p:extLst>
  </p:cSld>
  <p:clrMapOvr>
    <a:masterClrMapping/>
  </p:clrMapOvr>
</p:sld>
</file>

<file path=ppt/theme/theme1.xml><?xml version="1.0" encoding="utf-8"?>
<a:theme xmlns:a="http://schemas.openxmlformats.org/drawingml/2006/main" name="Motív balíka Office">
  <a:themeElements>
    <a:clrScheme name="Motív balíka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ív balíka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ív balíka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ív balík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TM03457475[[fn=Rám]]</Template>
  <TotalTime>6985</TotalTime>
  <Words>1178</Words>
  <Application>Microsoft Office PowerPoint</Application>
  <PresentationFormat>Širokouhlá</PresentationFormat>
  <Paragraphs>104</Paragraphs>
  <Slides>11</Slides>
  <Notes>9</Notes>
  <HiddenSlides>0</HiddenSlides>
  <MMClips>0</MMClips>
  <ScaleCrop>false</ScaleCrop>
  <HeadingPairs>
    <vt:vector size="6" baseType="variant">
      <vt:variant>
        <vt:lpstr>Použité písma</vt:lpstr>
      </vt:variant>
      <vt:variant>
        <vt:i4>8</vt:i4>
      </vt:variant>
      <vt:variant>
        <vt:lpstr>Motív</vt:lpstr>
      </vt:variant>
      <vt:variant>
        <vt:i4>1</vt:i4>
      </vt:variant>
      <vt:variant>
        <vt:lpstr>Nadpisy snímok</vt:lpstr>
      </vt:variant>
      <vt:variant>
        <vt:i4>11</vt:i4>
      </vt:variant>
    </vt:vector>
  </HeadingPairs>
  <TitlesOfParts>
    <vt:vector size="20" baseType="lpstr">
      <vt:lpstr>Arial</vt:lpstr>
      <vt:lpstr>Calibri</vt:lpstr>
      <vt:lpstr>Calibri Light</vt:lpstr>
      <vt:lpstr>Segoe UI Emoji</vt:lpstr>
      <vt:lpstr>Segoe UI Light</vt:lpstr>
      <vt:lpstr>Segoe UI Semibold</vt:lpstr>
      <vt:lpstr>Segoe UI Semilight</vt:lpstr>
      <vt:lpstr>Wingdings</vt:lpstr>
      <vt:lpstr>Motív balíka Office</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Katarína Onačillová</dc:creator>
  <cp:lastModifiedBy>Onačillová</cp:lastModifiedBy>
  <cp:revision>714</cp:revision>
  <dcterms:created xsi:type="dcterms:W3CDTF">2017-06-16T11:25:21Z</dcterms:created>
  <dcterms:modified xsi:type="dcterms:W3CDTF">2023-07-07T09:15:32Z</dcterms:modified>
</cp:coreProperties>
</file>