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43" r:id="rId3"/>
    <p:sldId id="344" r:id="rId4"/>
    <p:sldId id="345" r:id="rId5"/>
    <p:sldId id="346" r:id="rId6"/>
    <p:sldId id="368" r:id="rId7"/>
    <p:sldId id="348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580"/>
    <a:srgbClr val="113447"/>
    <a:srgbClr val="98C93F"/>
    <a:srgbClr val="7AA42E"/>
    <a:srgbClr val="008A3E"/>
    <a:srgbClr val="3C4638"/>
    <a:srgbClr val="E9FDF2"/>
    <a:srgbClr val="C6DBD1"/>
    <a:srgbClr val="C3D7C0"/>
    <a:srgbClr val="415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3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C67B0-54A2-4831-A4DF-C95C0790F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85BCF7-FD28-4E16-9868-A1FDAE8B5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57F0A9E-05AA-446B-B8E1-CFF9C5840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F611DB7-84F8-4687-BC15-02716F7B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57BC01F-EC4A-4BF6-BCEF-127F5F0F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667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BF48C-1B73-4A32-A700-1F12BF1E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43A9E591-6FB5-48E0-B6BB-A85F01160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D4D5CF-DDCB-490E-9451-166B1068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0A9D6C-1705-417D-A581-07BAA778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0069199-85F1-48B3-AED4-32B0AFEA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407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858ABEC-DFDB-427C-92FF-3720A662C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5BA68B36-48D1-42A4-B89A-38E84040A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6DF6A08-0425-44B2-97CA-0B0E2012F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19AAB2B-57FA-48AA-AEEA-AA1FDA9D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243EDA0-C79E-4EF9-A182-14F1A53A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260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5259B-61CD-4AA3-B611-944F6416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24AE0F-9A26-4D15-AAEC-DD7894D41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4977F6D-78F4-494C-BC02-06762083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2F9300B-4EB7-47A9-BBDA-87064DFDC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C8A4E3C-2736-4E63-AFCF-D4CF626A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144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7592E-B1FF-4B54-9894-0EBAC8F47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8B74665-4C08-451F-BADB-39DDF92FB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CC44A3-DE94-4003-A45C-C7589C8E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2240952-29BC-41F1-A9A9-275A80EC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B196D6-2A0F-4748-95AD-843AE00D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061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84C63-CA76-4DA2-AD63-460402AD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5858925-22F0-4834-B2AB-1DF2F905D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6285060-0C89-4623-A4A0-47EC90725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20BA230-902D-4EBC-87D7-357E04573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8F6368D-226B-425B-9F6D-77E2AD9A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93242F8-8C63-48F9-B8C5-3368921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356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6CB61-15C3-46DE-9762-731268FA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199FC1B-6E6E-45EE-92EB-95A6166FA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06362BC-2DC5-4B2C-9C2A-DB897345B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EB7D8759-B5DA-430D-84CF-E2449679D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E508126-8101-4653-BFDA-AD6FCE8FF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7A5655A-B717-4EB1-AF7F-3DF9D773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3509110-AC23-4609-8271-4F3C5D3D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3CC7695-1D26-444B-BCC5-74B3DB48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862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18787-B50A-4913-9EDE-77D7CDFC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DE5E266-F696-45D5-9B3D-BD15D0B6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603766F-48C4-4B6A-B059-3B78A29A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F647573-2287-459D-B42D-5E7A8143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738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DFA9E93-CB08-4FA1-A947-34111467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DFB3230-87AD-4437-9A5D-9CBDAF0A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6DD4D84-E3D2-4D58-B579-C6C01DDF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620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D9618-4550-4E5F-93D2-6DD93B1A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FD621D-92C4-43B1-8E95-8B22ACAC0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8F175C05-4D3C-4741-AB95-03154F9A4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8BD2F50-DADF-4D98-8CC0-E59E46F5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59F9411-04EE-4B33-836F-21AD37FB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4ED7963-D4D6-4935-86B0-793C9895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113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59D85-5687-444B-85E0-5BDC3EAC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0DB7EA3-B372-4C43-BE45-5654E600D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832B2EAD-5FE9-4DD0-8456-1350F0F47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DF6197B-A67B-4EFC-8EFD-C61A2417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B846380-F870-4261-BE54-843A8A9D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19C2B94-0CC4-41B9-8E2D-2554961C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972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4D3DA21-6090-45ED-B2FC-24563FF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ED48423-FA9E-4CF6-826D-46E76D38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57E30A-4C5D-441B-8218-C08F4EEE5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B3591-0761-45F9-84E8-251F963D1FB7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BAD4B29-B6AC-44CE-9B5A-D2B3D8279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4257B64-7D2A-4599-960B-3C94B354C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568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Zástupný objekt pre obsah 4">
            <a:extLst>
              <a:ext uri="{FF2B5EF4-FFF2-40B4-BE49-F238E27FC236}">
                <a16:creationId xmlns:a16="http://schemas.microsoft.com/office/drawing/2014/main" id="{9C176E28-A66E-4E95-830C-4A2DE3FBC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r="27819"/>
          <a:stretch/>
        </p:blipFill>
        <p:spPr>
          <a:xfrm>
            <a:off x="5767754" y="10"/>
            <a:ext cx="642424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bg1"/>
          </a:solidFill>
        </p:spPr>
      </p:pic>
      <p:cxnSp>
        <p:nvCxnSpPr>
          <p:cNvPr id="26" name="Straight Arrow Connector 25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1"/>
          <p:cNvSpPr txBox="1">
            <a:spLocks/>
          </p:cNvSpPr>
          <p:nvPr/>
        </p:nvSpPr>
        <p:spPr>
          <a:xfrm>
            <a:off x="531335" y="2469911"/>
            <a:ext cx="5838471" cy="2163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sk-SK" sz="5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D</a:t>
            </a:r>
            <a:r>
              <a:rPr lang="sk-SK" altLang="sk-SK" sz="5000" b="1" cap="none" dirty="0" err="1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iaľkový</a:t>
            </a:r>
            <a:r>
              <a:rPr lang="sk-SK" altLang="sk-SK" sz="5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 prieskum </a:t>
            </a:r>
            <a:r>
              <a:rPr lang="en-US" altLang="sk-SK" sz="5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Z</a:t>
            </a:r>
            <a:r>
              <a:rPr lang="sk-SK" altLang="sk-SK" sz="5000" b="1" cap="none" dirty="0" err="1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eme</a:t>
            </a:r>
            <a:r>
              <a:rPr lang="sk-SK" altLang="sk-SK" sz="5000" b="1" cap="none" dirty="0">
                <a:solidFill>
                  <a:srgbClr val="154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 </a:t>
            </a:r>
            <a:r>
              <a:rPr lang="sk-SK" altLang="sk-SK" sz="5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- </a:t>
            </a:r>
            <a:r>
              <a:rPr lang="sk-SK" altLang="sk-SK" sz="4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cvičenia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26A70737-8591-42F6-BACA-C0E5872FD956}"/>
              </a:ext>
            </a:extLst>
          </p:cNvPr>
          <p:cNvSpPr/>
          <p:nvPr/>
        </p:nvSpPr>
        <p:spPr>
          <a:xfrm>
            <a:off x="531335" y="6245850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dirty="0">
                <a:latin typeface="Arial" panose="020B0604020202020204" pitchFamily="34" charset="0"/>
                <a:cs typeface="Arial" panose="020B0604020202020204" pitchFamily="34" charset="0"/>
              </a:rPr>
              <a:t>Mgr. Katarína Onačillová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0" y="5891108"/>
            <a:ext cx="3605628" cy="8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8020343" y="329412"/>
            <a:ext cx="4049486" cy="6354420"/>
            <a:chOff x="7906043" y="329412"/>
            <a:chExt cx="4049486" cy="635442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6" t="46563" r="27540" b="18888"/>
            <a:stretch/>
          </p:blipFill>
          <p:spPr bwMode="auto">
            <a:xfrm>
              <a:off x="7906043" y="3614061"/>
              <a:ext cx="4049486" cy="3069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5415" r="77858" b="44691"/>
            <a:stretch/>
          </p:blipFill>
          <p:spPr bwMode="auto">
            <a:xfrm>
              <a:off x="7906043" y="329412"/>
              <a:ext cx="4049486" cy="204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9488" r="77858" b="19718"/>
            <a:stretch/>
          </p:blipFill>
          <p:spPr bwMode="auto">
            <a:xfrm>
              <a:off x="7906043" y="2375926"/>
              <a:ext cx="4049486" cy="111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Obdĺžnik 3">
            <a:extLst>
              <a:ext uri="{FF2B5EF4-FFF2-40B4-BE49-F238E27FC236}">
                <a16:creationId xmlns:a16="http://schemas.microsoft.com/office/drawing/2014/main" id="{23DE66C3-1462-4534-82F0-F44CCE46FE9C}"/>
              </a:ext>
            </a:extLst>
          </p:cNvPr>
          <p:cNvSpPr/>
          <p:nvPr/>
        </p:nvSpPr>
        <p:spPr>
          <a:xfrm>
            <a:off x="76197" y="443374"/>
            <a:ext cx="80391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>
                <a:solidFill>
                  <a:srgbClr val="2D85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sk-SK" sz="3200" dirty="0" smtClean="0">
                <a:solidFill>
                  <a:srgbClr val="2D85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limatické </a:t>
            </a:r>
            <a:r>
              <a:rPr lang="sk-SK" sz="3200" dirty="0">
                <a:solidFill>
                  <a:srgbClr val="2D85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zmeny a ústup ľadovca</a:t>
            </a:r>
          </a:p>
          <a:p>
            <a:endParaRPr lang="sk-SK" dirty="0"/>
          </a:p>
          <a:p>
            <a:endParaRPr lang="sk-SK" dirty="0"/>
          </a:p>
          <a:p>
            <a:r>
              <a:rPr lang="sk-SK" sz="2000" dirty="0"/>
              <a:t>1. Vyhľadanie alebo zoom na “</a:t>
            </a:r>
            <a:r>
              <a:rPr lang="sk-SK" sz="2000" dirty="0" err="1"/>
              <a:t>Jökulsárlón</a:t>
            </a:r>
            <a:r>
              <a:rPr lang="sk-SK" sz="2000" dirty="0"/>
              <a:t>“ (ľadovcová lagúna, Island)</a:t>
            </a:r>
            <a:br>
              <a:rPr lang="sk-SK" sz="2000" dirty="0"/>
            </a:br>
            <a:r>
              <a:rPr lang="sk-SK" sz="2000" dirty="0"/>
              <a:t>2. Stiahnutie 2 scén (bez oblakov nad území a bez snehu): </a:t>
            </a:r>
            <a:br>
              <a:rPr lang="sk-SK" sz="2000" dirty="0"/>
            </a:br>
            <a:r>
              <a:rPr lang="sk-SK" sz="2000" dirty="0"/>
              <a:t>• Súčasná snímka (</a:t>
            </a:r>
            <a:r>
              <a:rPr lang="sk-SK" sz="2000" dirty="0" smtClean="0"/>
              <a:t>2016-2022)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• Snímka z obdobia 2000-2003</a:t>
            </a:r>
          </a:p>
          <a:p>
            <a:r>
              <a:rPr lang="sk-SK" sz="2000" dirty="0"/>
              <a:t>• Snímka z obdobia 1987-1990</a:t>
            </a:r>
            <a:br>
              <a:rPr lang="sk-SK" sz="2000" dirty="0"/>
            </a:br>
            <a:r>
              <a:rPr lang="sk-SK" sz="2000" dirty="0"/>
              <a:t> </a:t>
            </a:r>
          </a:p>
          <a:p>
            <a:r>
              <a:rPr lang="sk-SK" sz="2000" i="1" dirty="0"/>
              <a:t>Pozn.: </a:t>
            </a:r>
            <a:br>
              <a:rPr lang="sk-SK" sz="2000" i="1" dirty="0"/>
            </a:br>
            <a:r>
              <a:rPr lang="sk-SK" sz="2000" i="1" dirty="0"/>
              <a:t>• Využitie „Prídavných kritérií” pre výber scén s malou oblačnosťou</a:t>
            </a:r>
            <a:br>
              <a:rPr lang="sk-SK" sz="2000" i="1" dirty="0"/>
            </a:br>
            <a:r>
              <a:rPr lang="sk-SK" sz="2000" i="1" dirty="0"/>
              <a:t>• Ideálne - </a:t>
            </a:r>
            <a:r>
              <a:rPr lang="sk-SK" sz="2000" dirty="0"/>
              <a:t>stiahnutie  scén iba z obdobia </a:t>
            </a:r>
            <a:r>
              <a:rPr lang="sk-SK" sz="2000" i="1" dirty="0"/>
              <a:t>(pravdepodobnosť čistej snímky) </a:t>
            </a:r>
            <a:br>
              <a:rPr lang="sk-SK" sz="2000" i="1" dirty="0"/>
            </a:br>
            <a:r>
              <a:rPr lang="sk-SK" sz="2000" i="1" dirty="0"/>
              <a:t>• Predpoklad využívania rozličných </a:t>
            </a:r>
            <a:r>
              <a:rPr lang="sk-SK" sz="2000" i="1" dirty="0" err="1"/>
              <a:t>datasetov</a:t>
            </a:r>
            <a:r>
              <a:rPr lang="sk-SK" sz="2000" i="1" dirty="0"/>
              <a:t> (napr. Landsat </a:t>
            </a:r>
            <a:r>
              <a:rPr lang="sk-SK" sz="2000" i="1" dirty="0" smtClean="0"/>
              <a:t>1-5, 4-5</a:t>
            </a:r>
            <a:r>
              <a:rPr lang="sk-SK" sz="2000" i="1" dirty="0"/>
              <a:t>, 7, </a:t>
            </a:r>
            <a:r>
              <a:rPr lang="sk-SK" sz="2000" i="1" dirty="0" smtClean="0"/>
              <a:t>8-9) </a:t>
            </a:r>
            <a:r>
              <a:rPr lang="sk-SK" sz="2000" dirty="0"/>
              <a:t/>
            </a:r>
            <a:br>
              <a:rPr lang="sk-SK" sz="2000" dirty="0"/>
            </a:br>
            <a:endParaRPr lang="sk-SK" sz="2000" dirty="0"/>
          </a:p>
          <a:p>
            <a:r>
              <a:rPr lang="sk-SK" sz="2000" dirty="0"/>
              <a:t>3. </a:t>
            </a:r>
            <a:r>
              <a:rPr lang="sk-SK" sz="2000" dirty="0" err="1"/>
              <a:t>Rozzipovanie</a:t>
            </a:r>
            <a:r>
              <a:rPr lang="sk-SK" sz="2000" dirty="0"/>
              <a:t> stiahnutého súboru</a:t>
            </a:r>
            <a:br>
              <a:rPr lang="sk-SK" sz="2000" dirty="0"/>
            </a:br>
            <a:r>
              <a:rPr lang="sk-SK" sz="2000" dirty="0"/>
              <a:t>4. Skopírovanie potrebných .</a:t>
            </a:r>
            <a:r>
              <a:rPr lang="sk-SK" sz="2000" dirty="0" err="1"/>
              <a:t>tif</a:t>
            </a:r>
            <a:r>
              <a:rPr lang="sk-SK" sz="2000" dirty="0"/>
              <a:t> súborov do nového priečinka </a:t>
            </a:r>
          </a:p>
          <a:p>
            <a:r>
              <a:rPr lang="sk-SK" sz="2000" dirty="0"/>
              <a:t>5</a:t>
            </a:r>
            <a:r>
              <a:rPr lang="en-US" sz="2000" dirty="0"/>
              <a:t>. </a:t>
            </a:r>
            <a:r>
              <a:rPr lang="sk-SK" sz="2000" dirty="0"/>
              <a:t>Skontrolovanie vlastností súboru</a:t>
            </a:r>
            <a:r>
              <a:rPr lang="en-US" sz="2000" dirty="0"/>
              <a:t> (</a:t>
            </a:r>
            <a:r>
              <a:rPr lang="sk-SK" sz="2000" dirty="0"/>
              <a:t>uistenie sa, že majú </a:t>
            </a:r>
            <a:r>
              <a:rPr lang="sk-SK" sz="2000" dirty="0" err="1"/>
              <a:t>súrad</a:t>
            </a:r>
            <a:r>
              <a:rPr lang="sk-SK" sz="2000" dirty="0"/>
              <a:t>. systém</a:t>
            </a:r>
            <a:r>
              <a:rPr lang="en-US" sz="2000" dirty="0"/>
              <a:t>) 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6</a:t>
            </a:r>
            <a:r>
              <a:rPr lang="en-US" sz="2000" dirty="0"/>
              <a:t>. </a:t>
            </a:r>
            <a:r>
              <a:rPr lang="sk-SK" sz="2000" dirty="0"/>
              <a:t>Usporiadanie súborov od najnovších po najstaršie</a:t>
            </a:r>
          </a:p>
        </p:txBody>
      </p:sp>
    </p:spTree>
    <p:extLst>
      <p:ext uri="{BB962C8B-B14F-4D97-AF65-F5344CB8AC3E}">
        <p14:creationId xmlns:p14="http://schemas.microsoft.com/office/powerpoint/2010/main" val="92411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90E768D-2766-47AE-9D6D-EC6B4855E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6" t="12638" r="15465" b="12977"/>
          <a:stretch/>
        </p:blipFill>
        <p:spPr>
          <a:xfrm>
            <a:off x="1181649" y="194939"/>
            <a:ext cx="9297665" cy="4943055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1E98F2F2-9BBA-4FCB-B97B-84A4628F3F1E}"/>
              </a:ext>
            </a:extLst>
          </p:cNvPr>
          <p:cNvSpPr/>
          <p:nvPr/>
        </p:nvSpPr>
        <p:spPr>
          <a:xfrm>
            <a:off x="1181649" y="5137994"/>
            <a:ext cx="995806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dirty="0"/>
              <a:t>7</a:t>
            </a:r>
            <a:r>
              <a:rPr lang="en-US" dirty="0"/>
              <a:t>. </a:t>
            </a:r>
            <a:r>
              <a:rPr lang="sk-SK" dirty="0" smtClean="0"/>
              <a:t>Vytvorenie </a:t>
            </a:r>
            <a:r>
              <a:rPr lang="sk-SK" dirty="0"/>
              <a:t>kompozície v prirodzených farbách (RGB</a:t>
            </a:r>
            <a:r>
              <a:rPr lang="sk-SK" dirty="0" smtClean="0"/>
              <a:t>) pre satelitné snímky za zvolené 3 časové obdobia</a:t>
            </a:r>
          </a:p>
          <a:p>
            <a:pPr>
              <a:spcAft>
                <a:spcPts val="600"/>
              </a:spcAft>
            </a:pPr>
            <a:r>
              <a:rPr lang="sk-SK" dirty="0" smtClean="0"/>
              <a:t>- Zoradenie pásiem pre premietanie cez kanály RGB – Image </a:t>
            </a:r>
            <a:r>
              <a:rPr lang="sk-SK" dirty="0" err="1" smtClean="0"/>
              <a:t>Analysis</a:t>
            </a:r>
            <a:r>
              <a:rPr lang="sk-SK" dirty="0" smtClean="0"/>
              <a:t> – </a:t>
            </a:r>
            <a:r>
              <a:rPr lang="sk-SK" dirty="0" err="1" smtClean="0"/>
              <a:t>Composite</a:t>
            </a:r>
            <a:r>
              <a:rPr lang="sk-SK" dirty="0" smtClean="0"/>
              <a:t> </a:t>
            </a:r>
            <a:r>
              <a:rPr lang="sk-SK" dirty="0" err="1" smtClean="0"/>
              <a:t>Bands</a:t>
            </a:r>
            <a:endParaRPr lang="sk-SK" dirty="0" smtClean="0"/>
          </a:p>
          <a:p>
            <a:pPr>
              <a:spcAft>
                <a:spcPts val="600"/>
              </a:spcAft>
            </a:pPr>
            <a:r>
              <a:rPr lang="sk-SK" dirty="0" smtClean="0"/>
              <a:t>8. Orezanie satelitnej snímky podľa dodanej vrstvy „</a:t>
            </a:r>
            <a:r>
              <a:rPr lang="sk-SK" dirty="0" err="1" smtClean="0"/>
              <a:t>clip</a:t>
            </a:r>
            <a:r>
              <a:rPr lang="sk-SK" dirty="0" smtClean="0"/>
              <a:t>“ (</a:t>
            </a:r>
            <a:r>
              <a:rPr lang="sk-SK" dirty="0" err="1" smtClean="0"/>
              <a:t>ArcToolbox</a:t>
            </a:r>
            <a:r>
              <a:rPr lang="sk-SK" dirty="0" smtClean="0"/>
              <a:t> – </a:t>
            </a:r>
            <a:r>
              <a:rPr lang="sk-SK" dirty="0" err="1" smtClean="0"/>
              <a:t>Spatial</a:t>
            </a:r>
            <a:r>
              <a:rPr lang="sk-SK" dirty="0" smtClean="0"/>
              <a:t> </a:t>
            </a:r>
            <a:r>
              <a:rPr lang="sk-SK" dirty="0" err="1" smtClean="0"/>
              <a:t>Analyst</a:t>
            </a:r>
            <a:r>
              <a:rPr lang="sk-SK" dirty="0" smtClean="0"/>
              <a:t> </a:t>
            </a:r>
            <a:r>
              <a:rPr lang="sk-SK" dirty="0" err="1" smtClean="0"/>
              <a:t>Tools</a:t>
            </a:r>
            <a:r>
              <a:rPr lang="sk-SK" dirty="0" smtClean="0"/>
              <a:t> – </a:t>
            </a:r>
            <a:r>
              <a:rPr lang="sk-SK" dirty="0" err="1" smtClean="0"/>
              <a:t>Extraction</a:t>
            </a:r>
            <a:r>
              <a:rPr lang="sk-SK" dirty="0" smtClean="0"/>
              <a:t> – </a:t>
            </a:r>
            <a:r>
              <a:rPr lang="sk-SK" dirty="0" err="1" smtClean="0"/>
              <a:t>Extract</a:t>
            </a:r>
            <a:r>
              <a:rPr lang="sk-SK" dirty="0" smtClean="0"/>
              <a:t> By </a:t>
            </a:r>
            <a:r>
              <a:rPr lang="sk-SK" dirty="0" err="1" smtClean="0"/>
              <a:t>Mask</a:t>
            </a:r>
            <a:r>
              <a:rPr lang="sk-SK" dirty="0" smtClean="0"/>
              <a:t>) </a:t>
            </a:r>
            <a:r>
              <a:rPr lang="sk-SK" dirty="0"/>
              <a:t>a export vytvorených </a:t>
            </a:r>
            <a:r>
              <a:rPr lang="sk-SK" dirty="0" smtClean="0"/>
              <a:t>výrezov (pravý klik na vrstvu – </a:t>
            </a:r>
            <a:r>
              <a:rPr lang="sk-SK" dirty="0" err="1" smtClean="0"/>
              <a:t>Data</a:t>
            </a:r>
            <a:r>
              <a:rPr lang="sk-SK" dirty="0" smtClean="0"/>
              <a:t> – Export </a:t>
            </a:r>
            <a:r>
              <a:rPr lang="sk-SK" dirty="0" err="1" smtClean="0"/>
              <a:t>Data</a:t>
            </a:r>
            <a:r>
              <a:rPr lang="sk-SK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sk-SK" dirty="0" smtClean="0"/>
              <a:t>9. </a:t>
            </a:r>
            <a:r>
              <a:rPr lang="sk-SK" dirty="0"/>
              <a:t>Z</a:t>
            </a:r>
            <a:r>
              <a:rPr lang="sk-SK" dirty="0" smtClean="0"/>
              <a:t>meranie </a:t>
            </a:r>
            <a:r>
              <a:rPr lang="sk-SK" dirty="0"/>
              <a:t>šírenia ľadovca pozdĺž 5 profilov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sk-SK" dirty="0"/>
              <a:t>spracovanie zistení do </a:t>
            </a:r>
            <a:r>
              <a:rPr lang="sk-SK" dirty="0" smtClean="0"/>
              <a:t>tabuľky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371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FB76AD6E-7A8E-4C2C-940B-33D6D75EC779}"/>
              </a:ext>
            </a:extLst>
          </p:cNvPr>
          <p:cNvSpPr/>
          <p:nvPr/>
        </p:nvSpPr>
        <p:spPr>
          <a:xfrm>
            <a:off x="662935" y="5543900"/>
            <a:ext cx="11085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10</a:t>
            </a:r>
            <a:r>
              <a:rPr lang="en-US" dirty="0" smtClean="0"/>
              <a:t>. </a:t>
            </a:r>
            <a:r>
              <a:rPr lang="sk-SK" dirty="0"/>
              <a:t>Vytvorenie kompozície v prirodzených farbách (RGB) </a:t>
            </a:r>
            <a:r>
              <a:rPr lang="sk-SK" dirty="0" smtClean="0"/>
              <a:t>zahŕňajúcej: </a:t>
            </a:r>
            <a:r>
              <a:rPr lang="sk-SK" dirty="0" err="1" smtClean="0"/>
              <a:t>severku</a:t>
            </a:r>
            <a:r>
              <a:rPr lang="sk-SK" dirty="0" smtClean="0"/>
              <a:t>, mierku, rok scény</a:t>
            </a:r>
            <a:r>
              <a:rPr lang="en-US" dirty="0" smtClean="0"/>
              <a:t> (</a:t>
            </a:r>
            <a:r>
              <a:rPr lang="sk-SK" dirty="0" smtClean="0"/>
              <a:t>viď obrázok</a:t>
            </a:r>
            <a:r>
              <a:rPr lang="en-US" dirty="0" smtClean="0"/>
              <a:t>) </a:t>
            </a:r>
            <a:endParaRPr lang="sk-SK" dirty="0" smtClean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2CDC5E-156C-4144-BE8C-B9249944F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1" t="20703" r="33308" b="23679"/>
          <a:stretch/>
        </p:blipFill>
        <p:spPr>
          <a:xfrm>
            <a:off x="6156960" y="460003"/>
            <a:ext cx="5591316" cy="487165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0D77EFC-C4E6-42CE-A8DE-DB62A4462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2" t="21114" r="33538" b="23885"/>
          <a:stretch/>
        </p:blipFill>
        <p:spPr>
          <a:xfrm>
            <a:off x="629346" y="502207"/>
            <a:ext cx="5527614" cy="48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6ECE54C-A63F-49CA-A44C-9DB643E5B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3" y="0"/>
            <a:ext cx="6858000" cy="6858000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22813" y="627062"/>
            <a:ext cx="4598720" cy="6309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sk-SK" altLang="sk-SK" dirty="0" smtClean="0">
                <a:solidFill>
                  <a:srgbClr val="000000"/>
                </a:solidFill>
                <a:cs typeface="Courier New" panose="02070309020205020404" pitchFamily="49" charset="0"/>
              </a:rPr>
              <a:t>V ktorom období bol ústup ľadovca </a:t>
            </a:r>
            <a:r>
              <a:rPr lang="sk-SK" altLang="sk-SK" dirty="0">
                <a:solidFill>
                  <a:srgbClr val="000000"/>
                </a:solidFill>
                <a:cs typeface="Courier New" panose="02070309020205020404" pitchFamily="49" charset="0"/>
              </a:rPr>
              <a:t>výraznejší</a:t>
            </a:r>
            <a:r>
              <a:rPr lang="sk-SK" altLang="sk-SK" dirty="0" smtClean="0">
                <a:solidFill>
                  <a:srgbClr val="000000"/>
                </a:solidFill>
                <a:cs typeface="Courier New" panose="02070309020205020404" pitchFamily="49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Courier New" panose="02070309020205020404" pitchFamily="49" charset="0"/>
              </a:rPr>
              <a:t>V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cs typeface="Courier New" panose="02070309020205020404" pitchFamily="49" charset="0"/>
              </a:rPr>
              <a:t> ktorej časti ľadovca je ústup najväčší?</a:t>
            </a:r>
          </a:p>
        </p:txBody>
      </p:sp>
    </p:spTree>
    <p:extLst>
      <p:ext uri="{BB962C8B-B14F-4D97-AF65-F5344CB8AC3E}">
        <p14:creationId xmlns:p14="http://schemas.microsoft.com/office/powerpoint/2010/main" val="15546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FCB34834-A277-4611-9740-7CE5EE99B44A}"/>
              </a:ext>
            </a:extLst>
          </p:cNvPr>
          <p:cNvSpPr/>
          <p:nvPr/>
        </p:nvSpPr>
        <p:spPr>
          <a:xfrm>
            <a:off x="548640" y="512979"/>
            <a:ext cx="10353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/>
          </a:p>
          <a:p>
            <a:r>
              <a:rPr lang="sk-SK" dirty="0"/>
              <a:t> </a:t>
            </a:r>
            <a:r>
              <a:rPr lang="sk-SK" dirty="0" smtClean="0"/>
              <a:t>Ku každej vytvorenej farebnej kompozícii doplňte </a:t>
            </a:r>
            <a:r>
              <a:rPr lang="sk-SK" dirty="0"/>
              <a:t>parametre </a:t>
            </a:r>
            <a:r>
              <a:rPr lang="sk-SK" dirty="0" err="1" smtClean="0"/>
              <a:t>datasetu</a:t>
            </a:r>
            <a:r>
              <a:rPr lang="sk-SK" dirty="0" smtClean="0"/>
              <a:t>, z ktorého bola vytvorená: </a:t>
            </a:r>
            <a:endParaRPr lang="sk-SK" dirty="0"/>
          </a:p>
        </p:txBody>
      </p:sp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68599"/>
              </p:ext>
            </p:extLst>
          </p:nvPr>
        </p:nvGraphicFramePr>
        <p:xfrm>
          <a:off x="658707" y="1481666"/>
          <a:ext cx="935736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78680">
                  <a:extLst>
                    <a:ext uri="{9D8B030D-6E8A-4147-A177-3AD203B41FA5}">
                      <a16:colId xmlns:a16="http://schemas.microsoft.com/office/drawing/2014/main" val="1592122748"/>
                    </a:ext>
                  </a:extLst>
                </a:gridCol>
                <a:gridCol w="4678680">
                  <a:extLst>
                    <a:ext uri="{9D8B030D-6E8A-4147-A177-3AD203B41FA5}">
                      <a16:colId xmlns:a16="http://schemas.microsoft.com/office/drawing/2014/main" val="3820524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Identifikátor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82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Dátum zhotovenia snímky/snímok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660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Družica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88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Senzor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158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Oblačnosť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536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Súradnicový systém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06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Využité pásma (</a:t>
                      </a:r>
                      <a:r>
                        <a:rPr lang="sk-SK" sz="1800" dirty="0" err="1" smtClean="0"/>
                        <a:t>číslo+názov</a:t>
                      </a:r>
                      <a:r>
                        <a:rPr lang="sk-SK" sz="1800" dirty="0" smtClean="0"/>
                        <a:t>)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365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572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Zástupný objekt pre obsah 4">
            <a:extLst>
              <a:ext uri="{FF2B5EF4-FFF2-40B4-BE49-F238E27FC236}">
                <a16:creationId xmlns:a16="http://schemas.microsoft.com/office/drawing/2014/main" id="{9C176E28-A66E-4E95-830C-4A2DE3FBC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r="27819"/>
          <a:stretch/>
        </p:blipFill>
        <p:spPr>
          <a:xfrm>
            <a:off x="5734372" y="10"/>
            <a:ext cx="6457629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bg1"/>
          </a:solidFill>
        </p:spPr>
      </p:pic>
      <p:cxnSp>
        <p:nvCxnSpPr>
          <p:cNvPr id="26" name="Straight Arrow Connector 25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1"/>
          <p:cNvSpPr txBox="1">
            <a:spLocks/>
          </p:cNvSpPr>
          <p:nvPr/>
        </p:nvSpPr>
        <p:spPr>
          <a:xfrm>
            <a:off x="531335" y="2469911"/>
            <a:ext cx="5838471" cy="2163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k-SK" altLang="sk-SK" sz="5400" b="1" cap="none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Ďakujem </a:t>
            </a:r>
            <a:r>
              <a:rPr lang="sk-SK" altLang="sk-SK" sz="5400" b="1" cap="none" smtClean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/>
            </a:r>
            <a:br>
              <a:rPr lang="sk-SK" altLang="sk-SK" sz="5400" b="1" cap="none" smtClean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</a:br>
            <a:r>
              <a:rPr lang="sk-SK" altLang="sk-SK" sz="5400" b="1" cap="none" smtClean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za </a:t>
            </a:r>
            <a:r>
              <a:rPr lang="sk-SK" altLang="sk-SK" sz="5400" b="1" cap="none" dirty="0" smtClean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pozornosť</a:t>
            </a:r>
            <a:endParaRPr lang="sk-SK" altLang="sk-SK" sz="4400" b="1" cap="none" dirty="0">
              <a:solidFill>
                <a:srgbClr val="1541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</a:endParaRPr>
          </a:p>
        </p:txBody>
      </p:sp>
      <p:pic>
        <p:nvPicPr>
          <p:cNvPr id="39" name="Picture 6" descr="http://geo.ics.upjs.sk/images/logo.jpg">
            <a:extLst>
              <a:ext uri="{FF2B5EF4-FFF2-40B4-BE49-F238E27FC236}">
                <a16:creationId xmlns:a16="http://schemas.microsoft.com/office/drawing/2014/main" id="{B19C3779-735E-4F35-AC2C-C030A68E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25" y="5976116"/>
            <a:ext cx="2687073" cy="639066"/>
          </a:xfrm>
          <a:prstGeom prst="rect">
            <a:avLst/>
          </a:prstGeom>
          <a:noFill/>
          <a:extLst/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26A70737-8591-42F6-BACA-C0E5872FD956}"/>
              </a:ext>
            </a:extLst>
          </p:cNvPr>
          <p:cNvSpPr/>
          <p:nvPr/>
        </p:nvSpPr>
        <p:spPr>
          <a:xfrm>
            <a:off x="531335" y="6245850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dirty="0">
                <a:latin typeface="Arial" panose="020B0604020202020204" pitchFamily="34" charset="0"/>
                <a:cs typeface="Arial" panose="020B0604020202020204" pitchFamily="34" charset="0"/>
              </a:rPr>
              <a:t>Mgr. Katarína Onačillová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440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3516</TotalTime>
  <Words>187</Words>
  <Application>Microsoft Office PowerPoint</Application>
  <PresentationFormat>Širokouhlá</PresentationFormat>
  <Paragraphs>28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Helvetica Neue Light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Katarína Onačillová</dc:creator>
  <cp:lastModifiedBy>Onačillová</cp:lastModifiedBy>
  <cp:revision>405</cp:revision>
  <dcterms:created xsi:type="dcterms:W3CDTF">2017-09-11T17:24:42Z</dcterms:created>
  <dcterms:modified xsi:type="dcterms:W3CDTF">2022-09-27T07:35:01Z</dcterms:modified>
</cp:coreProperties>
</file>