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9" r:id="rId2"/>
    <p:sldId id="383" r:id="rId3"/>
    <p:sldId id="386" r:id="rId4"/>
    <p:sldId id="324" r:id="rId5"/>
    <p:sldId id="368" r:id="rId6"/>
    <p:sldId id="374" r:id="rId7"/>
    <p:sldId id="373" r:id="rId8"/>
    <p:sldId id="377" r:id="rId9"/>
    <p:sldId id="379" r:id="rId10"/>
    <p:sldId id="376" r:id="rId11"/>
    <p:sldId id="375" r:id="rId12"/>
    <p:sldId id="387" r:id="rId13"/>
    <p:sldId id="382" r:id="rId14"/>
    <p:sldId id="385" r:id="rId15"/>
    <p:sldId id="384" r:id="rId16"/>
  </p:sldIdLst>
  <p:sldSz cx="9144000" cy="6858000" type="screen4x3"/>
  <p:notesSz cx="6858000" cy="9144000"/>
  <p:defaultTextStyle>
    <a:defPPr>
      <a:defRPr lang="sk-SK"/>
    </a:defPPr>
    <a:lvl1pPr algn="l" rtl="0" fontAlgn="base">
      <a:spcBef>
        <a:spcPct val="0"/>
      </a:spcBef>
      <a:spcAft>
        <a:spcPct val="0"/>
      </a:spcAft>
      <a:defRPr sz="1600" kern="1200">
        <a:solidFill>
          <a:schemeClr val="tx1"/>
        </a:solidFill>
        <a:latin typeface="Calibri" pitchFamily="34" charset="0"/>
        <a:ea typeface="+mn-ea"/>
        <a:cs typeface="Arial" charset="0"/>
      </a:defRPr>
    </a:lvl1pPr>
    <a:lvl2pPr marL="457200" algn="l" rtl="0" fontAlgn="base">
      <a:spcBef>
        <a:spcPct val="0"/>
      </a:spcBef>
      <a:spcAft>
        <a:spcPct val="0"/>
      </a:spcAft>
      <a:defRPr sz="1600" kern="1200">
        <a:solidFill>
          <a:schemeClr val="tx1"/>
        </a:solidFill>
        <a:latin typeface="Calibri" pitchFamily="34" charset="0"/>
        <a:ea typeface="+mn-ea"/>
        <a:cs typeface="Arial" charset="0"/>
      </a:defRPr>
    </a:lvl2pPr>
    <a:lvl3pPr marL="914400" algn="l" rtl="0" fontAlgn="base">
      <a:spcBef>
        <a:spcPct val="0"/>
      </a:spcBef>
      <a:spcAft>
        <a:spcPct val="0"/>
      </a:spcAft>
      <a:defRPr sz="1600" kern="1200">
        <a:solidFill>
          <a:schemeClr val="tx1"/>
        </a:solidFill>
        <a:latin typeface="Calibri" pitchFamily="34" charset="0"/>
        <a:ea typeface="+mn-ea"/>
        <a:cs typeface="Arial" charset="0"/>
      </a:defRPr>
    </a:lvl3pPr>
    <a:lvl4pPr marL="1371600" algn="l" rtl="0" fontAlgn="base">
      <a:spcBef>
        <a:spcPct val="0"/>
      </a:spcBef>
      <a:spcAft>
        <a:spcPct val="0"/>
      </a:spcAft>
      <a:defRPr sz="1600" kern="1200">
        <a:solidFill>
          <a:schemeClr val="tx1"/>
        </a:solidFill>
        <a:latin typeface="Calibri" pitchFamily="34" charset="0"/>
        <a:ea typeface="+mn-ea"/>
        <a:cs typeface="Arial" charset="0"/>
      </a:defRPr>
    </a:lvl4pPr>
    <a:lvl5pPr marL="1828800" algn="l" rtl="0" fontAlgn="base">
      <a:spcBef>
        <a:spcPct val="0"/>
      </a:spcBef>
      <a:spcAft>
        <a:spcPct val="0"/>
      </a:spcAft>
      <a:defRPr sz="1600" kern="1200">
        <a:solidFill>
          <a:schemeClr val="tx1"/>
        </a:solidFill>
        <a:latin typeface="Calibri" pitchFamily="34" charset="0"/>
        <a:ea typeface="+mn-ea"/>
        <a:cs typeface="Arial" charset="0"/>
      </a:defRPr>
    </a:lvl5pPr>
    <a:lvl6pPr marL="2286000" algn="l" defTabSz="914400" rtl="0" eaLnBrk="1" latinLnBrk="0" hangingPunct="1">
      <a:defRPr sz="1600" kern="1200">
        <a:solidFill>
          <a:schemeClr val="tx1"/>
        </a:solidFill>
        <a:latin typeface="Calibri" pitchFamily="34" charset="0"/>
        <a:ea typeface="+mn-ea"/>
        <a:cs typeface="Arial" charset="0"/>
      </a:defRPr>
    </a:lvl6pPr>
    <a:lvl7pPr marL="2743200" algn="l" defTabSz="914400" rtl="0" eaLnBrk="1" latinLnBrk="0" hangingPunct="1">
      <a:defRPr sz="1600" kern="1200">
        <a:solidFill>
          <a:schemeClr val="tx1"/>
        </a:solidFill>
        <a:latin typeface="Calibri" pitchFamily="34" charset="0"/>
        <a:ea typeface="+mn-ea"/>
        <a:cs typeface="Arial" charset="0"/>
      </a:defRPr>
    </a:lvl7pPr>
    <a:lvl8pPr marL="3200400" algn="l" defTabSz="914400" rtl="0" eaLnBrk="1" latinLnBrk="0" hangingPunct="1">
      <a:defRPr sz="1600" kern="1200">
        <a:solidFill>
          <a:schemeClr val="tx1"/>
        </a:solidFill>
        <a:latin typeface="Calibri" pitchFamily="34" charset="0"/>
        <a:ea typeface="+mn-ea"/>
        <a:cs typeface="Arial" charset="0"/>
      </a:defRPr>
    </a:lvl8pPr>
    <a:lvl9pPr marL="3657600" algn="l" defTabSz="914400" rtl="0" eaLnBrk="1" latinLnBrk="0" hangingPunct="1">
      <a:defRPr sz="1600" kern="1200">
        <a:solidFill>
          <a:schemeClr val="tx1"/>
        </a:solidFill>
        <a:latin typeface="Calibri" pitchFamily="34"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3B4FB"/>
    <a:srgbClr val="0DF9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redný štýl 2 - zvýrazneni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redný štýl 2 - zvýrazneni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97" autoAdjust="0"/>
    <p:restoredTop sz="88632" autoAdjust="0"/>
  </p:normalViewPr>
  <p:slideViewPr>
    <p:cSldViewPr>
      <p:cViewPr>
        <p:scale>
          <a:sx n="66" d="100"/>
          <a:sy n="66" d="100"/>
        </p:scale>
        <p:origin x="-1512" y="-78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hlavičky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buFontTx/>
              <a:buNone/>
              <a:defRPr sz="1200">
                <a:latin typeface="+mn-lt"/>
                <a:cs typeface="+mn-cs"/>
              </a:defRPr>
            </a:lvl1pPr>
          </a:lstStyle>
          <a:p>
            <a:pPr>
              <a:defRPr/>
            </a:pPr>
            <a:endParaRPr lang="sk-SK"/>
          </a:p>
        </p:txBody>
      </p:sp>
      <p:sp>
        <p:nvSpPr>
          <p:cNvPr id="3" name="Zástupný symbol dátumu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buFontTx/>
              <a:buNone/>
              <a:defRPr sz="1200">
                <a:latin typeface="+mn-lt"/>
                <a:cs typeface="+mn-cs"/>
              </a:defRPr>
            </a:lvl1pPr>
          </a:lstStyle>
          <a:p>
            <a:pPr>
              <a:defRPr/>
            </a:pPr>
            <a:fld id="{79EE5C0A-53F7-4858-840D-2D9C22DF0ED2}" type="datetimeFigureOut">
              <a:rPr lang="sk-SK"/>
              <a:pPr>
                <a:defRPr/>
              </a:pPr>
              <a:t>25. 10. 2017</a:t>
            </a:fld>
            <a:endParaRPr lang="sk-SK"/>
          </a:p>
        </p:txBody>
      </p:sp>
      <p:sp>
        <p:nvSpPr>
          <p:cNvPr id="4" name="Zástupný symbol obrazu snímky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sk-SK" noProof="0"/>
          </a:p>
        </p:txBody>
      </p:sp>
      <p:sp>
        <p:nvSpPr>
          <p:cNvPr id="5" name="Zástupný symbol poznámok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k-SK" noProof="0" smtClean="0"/>
              <a:t>Upravte štýl predlohy textu.</a:t>
            </a:r>
          </a:p>
          <a:p>
            <a:pPr lvl="1"/>
            <a:r>
              <a:rPr lang="sk-SK" noProof="0" smtClean="0"/>
              <a:t>Druhá úroveň</a:t>
            </a:r>
          </a:p>
          <a:p>
            <a:pPr lvl="2"/>
            <a:r>
              <a:rPr lang="sk-SK" noProof="0" smtClean="0"/>
              <a:t>Tretia úroveň</a:t>
            </a:r>
          </a:p>
          <a:p>
            <a:pPr lvl="3"/>
            <a:r>
              <a:rPr lang="sk-SK" noProof="0" smtClean="0"/>
              <a:t>Štvrtá úroveň</a:t>
            </a:r>
          </a:p>
          <a:p>
            <a:pPr lvl="4"/>
            <a:r>
              <a:rPr lang="sk-SK" noProof="0" smtClean="0"/>
              <a:t>Piata úroveň</a:t>
            </a:r>
            <a:endParaRPr lang="sk-SK" noProof="0"/>
          </a:p>
        </p:txBody>
      </p:sp>
      <p:sp>
        <p:nvSpPr>
          <p:cNvPr id="6" name="Zástupný symbol päty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buFontTx/>
              <a:buNone/>
              <a:defRPr sz="1200">
                <a:latin typeface="+mn-lt"/>
                <a:cs typeface="+mn-cs"/>
              </a:defRPr>
            </a:lvl1pPr>
          </a:lstStyle>
          <a:p>
            <a:pPr>
              <a:defRPr/>
            </a:pPr>
            <a:endParaRPr lang="sk-SK"/>
          </a:p>
        </p:txBody>
      </p:sp>
      <p:sp>
        <p:nvSpPr>
          <p:cNvPr id="7" name="Zástupný symbol čísla snímky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buFontTx/>
              <a:buNone/>
              <a:defRPr sz="1200">
                <a:latin typeface="+mn-lt"/>
                <a:cs typeface="+mn-cs"/>
              </a:defRPr>
            </a:lvl1pPr>
          </a:lstStyle>
          <a:p>
            <a:pPr>
              <a:defRPr/>
            </a:pPr>
            <a:fld id="{8816F19D-B638-423F-AD32-64957818F001}" type="slidenum">
              <a:rPr lang="sk-SK"/>
              <a:pPr>
                <a:defRPr/>
              </a:pPr>
              <a:t>‹#›</a:t>
            </a:fld>
            <a:endParaRPr lang="sk-SK"/>
          </a:p>
        </p:txBody>
      </p:sp>
    </p:spTree>
    <p:extLst>
      <p:ext uri="{BB962C8B-B14F-4D97-AF65-F5344CB8AC3E}">
        <p14:creationId xmlns:p14="http://schemas.microsoft.com/office/powerpoint/2010/main" val="8284378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Zástupný symbol obrazu snímky 1"/>
          <p:cNvSpPr>
            <a:spLocks noGrp="1" noRot="1" noChangeAspect="1"/>
          </p:cNvSpPr>
          <p:nvPr>
            <p:ph type="sldImg"/>
          </p:nvPr>
        </p:nvSpPr>
        <p:spPr bwMode="auto">
          <a:noFill/>
          <a:ln>
            <a:solidFill>
              <a:srgbClr val="000000"/>
            </a:solidFill>
            <a:miter lim="800000"/>
            <a:headEnd/>
            <a:tailEnd/>
          </a:ln>
        </p:spPr>
      </p:sp>
      <p:sp>
        <p:nvSpPr>
          <p:cNvPr id="15362" name="Zástupný symbol poznámo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sk-SK" dirty="0" smtClean="0"/>
          </a:p>
        </p:txBody>
      </p:sp>
      <p:sp>
        <p:nvSpPr>
          <p:cNvPr id="15363"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C7A08A-976D-4C2D-8446-D50AF549B189}" type="slidenum">
              <a:rPr lang="sk-SK">
                <a:cs typeface="Arial" charset="0"/>
              </a:rPr>
              <a:pPr fontAlgn="base">
                <a:spcBef>
                  <a:spcPct val="0"/>
                </a:spcBef>
                <a:spcAft>
                  <a:spcPct val="0"/>
                </a:spcAft>
                <a:defRPr/>
              </a:pPr>
              <a:t>1</a:t>
            </a:fld>
            <a:endParaRPr lang="sk-SK">
              <a:cs typeface="Arial" charset="0"/>
            </a:endParaRPr>
          </a:p>
        </p:txBody>
      </p:sp>
    </p:spTree>
    <p:extLst>
      <p:ext uri="{BB962C8B-B14F-4D97-AF65-F5344CB8AC3E}">
        <p14:creationId xmlns:p14="http://schemas.microsoft.com/office/powerpoint/2010/main" val="936561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r>
              <a:rPr lang="en-US" dirty="0" smtClean="0"/>
              <a:t>Over the last decades, the advances in multi-core processor architecture enabled parallel processing that can better utilize the power of modern computers. The need for a better computer performance is also stimulated by the increasing availability of massive geospatial data, such as from laser scanning. However, this requires specific software with the ability to employ parallel computational capabilities </a:t>
            </a:r>
            <a:endParaRPr lang="sk-SK" dirty="0"/>
          </a:p>
        </p:txBody>
      </p:sp>
      <p:sp>
        <p:nvSpPr>
          <p:cNvPr id="4" name="Zástupný symbol čísla snímky 3"/>
          <p:cNvSpPr>
            <a:spLocks noGrp="1"/>
          </p:cNvSpPr>
          <p:nvPr>
            <p:ph type="sldNum" sz="quarter" idx="10"/>
          </p:nvPr>
        </p:nvSpPr>
        <p:spPr/>
        <p:txBody>
          <a:bodyPr/>
          <a:lstStyle/>
          <a:p>
            <a:pPr>
              <a:defRPr/>
            </a:pPr>
            <a:fld id="{8816F19D-B638-423F-AD32-64957818F001}" type="slidenum">
              <a:rPr lang="sk-SK" smtClean="0"/>
              <a:pPr>
                <a:defRPr/>
              </a:pPr>
              <a:t>4</a:t>
            </a:fld>
            <a:endParaRPr lang="sk-SK"/>
          </a:p>
        </p:txBody>
      </p:sp>
    </p:spTree>
    <p:extLst>
      <p:ext uri="{BB962C8B-B14F-4D97-AF65-F5344CB8AC3E}">
        <p14:creationId xmlns:p14="http://schemas.microsoft.com/office/powerpoint/2010/main" val="1377076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r>
              <a:rPr lang="en-US" dirty="0" smtClean="0"/>
              <a:t>Over the last decades, the advances in multi-core processor architecture enabled parallel processing that can better utilize the power of modern computers. The need for a better computer performance is also stimulated by the increasing availability of massive geospatial data, such as from laser scanning. </a:t>
            </a:r>
            <a:r>
              <a:rPr lang="en-US" smtClean="0"/>
              <a:t>However, this requires specific software with the ability to employ parallel computational capabilities </a:t>
            </a:r>
            <a:endParaRPr lang="sk-SK" dirty="0"/>
          </a:p>
        </p:txBody>
      </p:sp>
      <p:sp>
        <p:nvSpPr>
          <p:cNvPr id="4" name="Zástupný symbol čísla snímky 3"/>
          <p:cNvSpPr>
            <a:spLocks noGrp="1"/>
          </p:cNvSpPr>
          <p:nvPr>
            <p:ph type="sldNum" sz="quarter" idx="10"/>
          </p:nvPr>
        </p:nvSpPr>
        <p:spPr/>
        <p:txBody>
          <a:bodyPr/>
          <a:lstStyle/>
          <a:p>
            <a:pPr>
              <a:defRPr/>
            </a:pPr>
            <a:fld id="{8816F19D-B638-423F-AD32-64957818F001}" type="slidenum">
              <a:rPr lang="sk-SK" smtClean="0"/>
              <a:pPr>
                <a:defRPr/>
              </a:pPr>
              <a:t>5</a:t>
            </a:fld>
            <a:endParaRPr lang="sk-SK"/>
          </a:p>
        </p:txBody>
      </p:sp>
    </p:spTree>
    <p:extLst>
      <p:ext uri="{BB962C8B-B14F-4D97-AF65-F5344CB8AC3E}">
        <p14:creationId xmlns:p14="http://schemas.microsoft.com/office/powerpoint/2010/main" val="1377076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r>
              <a:rPr lang="en-US" dirty="0" smtClean="0"/>
              <a:t>Over the last decades, the advances in multi-core processor architecture enabled parallel processing that can better utilize the power of modern computers. The need for a better computer performance is also stimulated by the increasing availability of massive geospatial data, such as from laser scanning. </a:t>
            </a:r>
            <a:r>
              <a:rPr lang="en-US" smtClean="0"/>
              <a:t>However, this requires specific software with the ability to employ parallel computational capabilities </a:t>
            </a:r>
            <a:endParaRPr lang="sk-SK" dirty="0"/>
          </a:p>
        </p:txBody>
      </p:sp>
      <p:sp>
        <p:nvSpPr>
          <p:cNvPr id="4" name="Zástupný symbol čísla snímky 3"/>
          <p:cNvSpPr>
            <a:spLocks noGrp="1"/>
          </p:cNvSpPr>
          <p:nvPr>
            <p:ph type="sldNum" sz="quarter" idx="10"/>
          </p:nvPr>
        </p:nvSpPr>
        <p:spPr/>
        <p:txBody>
          <a:bodyPr/>
          <a:lstStyle/>
          <a:p>
            <a:pPr>
              <a:defRPr/>
            </a:pPr>
            <a:fld id="{8816F19D-B638-423F-AD32-64957818F001}" type="slidenum">
              <a:rPr lang="sk-SK" smtClean="0"/>
              <a:pPr>
                <a:defRPr/>
              </a:pPr>
              <a:t>6</a:t>
            </a:fld>
            <a:endParaRPr lang="sk-SK"/>
          </a:p>
        </p:txBody>
      </p:sp>
    </p:spTree>
    <p:extLst>
      <p:ext uri="{BB962C8B-B14F-4D97-AF65-F5344CB8AC3E}">
        <p14:creationId xmlns:p14="http://schemas.microsoft.com/office/powerpoint/2010/main" val="1377076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Zástupný symbol obrazu snímky 1"/>
          <p:cNvSpPr>
            <a:spLocks noGrp="1" noRot="1" noChangeAspect="1"/>
          </p:cNvSpPr>
          <p:nvPr>
            <p:ph type="sldImg"/>
          </p:nvPr>
        </p:nvSpPr>
        <p:spPr bwMode="auto">
          <a:noFill/>
          <a:ln>
            <a:solidFill>
              <a:srgbClr val="000000"/>
            </a:solidFill>
            <a:miter lim="800000"/>
            <a:headEnd/>
            <a:tailEnd/>
          </a:ln>
        </p:spPr>
      </p:sp>
      <p:sp>
        <p:nvSpPr>
          <p:cNvPr id="15362" name="Zástupný symbol poznámo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sk-SK" dirty="0" smtClean="0"/>
          </a:p>
        </p:txBody>
      </p:sp>
      <p:sp>
        <p:nvSpPr>
          <p:cNvPr id="15363"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C7A08A-976D-4C2D-8446-D50AF549B189}" type="slidenum">
              <a:rPr lang="sk-SK">
                <a:cs typeface="Arial" charset="0"/>
              </a:rPr>
              <a:pPr fontAlgn="base">
                <a:spcBef>
                  <a:spcPct val="0"/>
                </a:spcBef>
                <a:spcAft>
                  <a:spcPct val="0"/>
                </a:spcAft>
                <a:defRPr/>
              </a:pPr>
              <a:t>15</a:t>
            </a:fld>
            <a:endParaRPr lang="sk-SK">
              <a:cs typeface="Arial" charset="0"/>
            </a:endParaRPr>
          </a:p>
        </p:txBody>
      </p:sp>
    </p:spTree>
    <p:extLst>
      <p:ext uri="{BB962C8B-B14F-4D97-AF65-F5344CB8AC3E}">
        <p14:creationId xmlns:p14="http://schemas.microsoft.com/office/powerpoint/2010/main" val="936561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sk-SK" smtClean="0"/>
              <a:t>Upravte štýly predlohy textu</a:t>
            </a:r>
            <a:endParaRPr lang="sk-SK"/>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k-SK" smtClean="0"/>
              <a:t>Upravte štýl predlohy podnadpisov</a:t>
            </a:r>
            <a:endParaRPr lang="sk-SK"/>
          </a:p>
        </p:txBody>
      </p:sp>
      <p:sp>
        <p:nvSpPr>
          <p:cNvPr id="4" name="Zástupný symbol dátumu 3"/>
          <p:cNvSpPr>
            <a:spLocks noGrp="1"/>
          </p:cNvSpPr>
          <p:nvPr>
            <p:ph type="dt" sz="half" idx="10"/>
          </p:nvPr>
        </p:nvSpPr>
        <p:spPr/>
        <p:txBody>
          <a:bodyPr/>
          <a:lstStyle>
            <a:lvl1pPr>
              <a:defRPr/>
            </a:lvl1pPr>
          </a:lstStyle>
          <a:p>
            <a:pPr>
              <a:defRPr/>
            </a:pPr>
            <a:fld id="{B2743788-3E98-490A-A817-D0188F33A728}" type="datetimeFigureOut">
              <a:rPr lang="sk-SK"/>
              <a:pPr>
                <a:defRPr/>
              </a:pPr>
              <a:t>25. 10. 2017</a:t>
            </a:fld>
            <a:endParaRPr lang="sk-SK"/>
          </a:p>
        </p:txBody>
      </p:sp>
      <p:sp>
        <p:nvSpPr>
          <p:cNvPr id="5" name="Zástupný symbol päty 4"/>
          <p:cNvSpPr>
            <a:spLocks noGrp="1"/>
          </p:cNvSpPr>
          <p:nvPr>
            <p:ph type="ftr" sz="quarter" idx="11"/>
          </p:nvPr>
        </p:nvSpPr>
        <p:spPr/>
        <p:txBody>
          <a:bodyPr/>
          <a:lstStyle>
            <a:lvl1pPr>
              <a:defRPr/>
            </a:lvl1pPr>
          </a:lstStyle>
          <a:p>
            <a:pPr>
              <a:defRPr/>
            </a:pPr>
            <a:endParaRPr lang="sk-SK"/>
          </a:p>
        </p:txBody>
      </p:sp>
      <p:sp>
        <p:nvSpPr>
          <p:cNvPr id="6" name="Zástupný symbol čísla snímky 5"/>
          <p:cNvSpPr>
            <a:spLocks noGrp="1"/>
          </p:cNvSpPr>
          <p:nvPr>
            <p:ph type="sldNum" sz="quarter" idx="12"/>
          </p:nvPr>
        </p:nvSpPr>
        <p:spPr/>
        <p:txBody>
          <a:bodyPr/>
          <a:lstStyle>
            <a:lvl1pPr>
              <a:defRPr/>
            </a:lvl1pPr>
          </a:lstStyle>
          <a:p>
            <a:pPr>
              <a:defRPr/>
            </a:pPr>
            <a:fld id="{BD7CB99A-0731-4C86-85CE-BC96A76117F1}" type="slidenum">
              <a:rPr lang="sk-SK"/>
              <a:pPr>
                <a:defRPr/>
              </a:pPr>
              <a:t>‹#›</a:t>
            </a:fld>
            <a:endParaRPr lang="sk-S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zvislého textu 2"/>
          <p:cNvSpPr>
            <a:spLocks noGrp="1"/>
          </p:cNvSpPr>
          <p:nvPr>
            <p:ph type="body" orient="vert" idx="1"/>
          </p:nvPr>
        </p:nvSpPr>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lvl1pPr>
              <a:defRPr/>
            </a:lvl1pPr>
          </a:lstStyle>
          <a:p>
            <a:pPr>
              <a:defRPr/>
            </a:pPr>
            <a:fld id="{E1EAD814-CA7C-417F-9E36-B1F69BF75F41}" type="datetimeFigureOut">
              <a:rPr lang="sk-SK"/>
              <a:pPr>
                <a:defRPr/>
              </a:pPr>
              <a:t>25. 10. 2017</a:t>
            </a:fld>
            <a:endParaRPr lang="sk-SK"/>
          </a:p>
        </p:txBody>
      </p:sp>
      <p:sp>
        <p:nvSpPr>
          <p:cNvPr id="5" name="Zástupný symbol päty 4"/>
          <p:cNvSpPr>
            <a:spLocks noGrp="1"/>
          </p:cNvSpPr>
          <p:nvPr>
            <p:ph type="ftr" sz="quarter" idx="11"/>
          </p:nvPr>
        </p:nvSpPr>
        <p:spPr/>
        <p:txBody>
          <a:bodyPr/>
          <a:lstStyle>
            <a:lvl1pPr>
              <a:defRPr/>
            </a:lvl1pPr>
          </a:lstStyle>
          <a:p>
            <a:pPr>
              <a:defRPr/>
            </a:pPr>
            <a:endParaRPr lang="sk-SK"/>
          </a:p>
        </p:txBody>
      </p:sp>
      <p:sp>
        <p:nvSpPr>
          <p:cNvPr id="6" name="Zástupný symbol čísla snímky 5"/>
          <p:cNvSpPr>
            <a:spLocks noGrp="1"/>
          </p:cNvSpPr>
          <p:nvPr>
            <p:ph type="sldNum" sz="quarter" idx="12"/>
          </p:nvPr>
        </p:nvSpPr>
        <p:spPr/>
        <p:txBody>
          <a:bodyPr/>
          <a:lstStyle>
            <a:lvl1pPr>
              <a:defRPr/>
            </a:lvl1pPr>
          </a:lstStyle>
          <a:p>
            <a:pPr>
              <a:defRPr/>
            </a:pPr>
            <a:fld id="{5D4076C0-43A9-43B9-BBDF-0DCA62BB5469}" type="slidenum">
              <a:rPr lang="sk-SK"/>
              <a:pPr>
                <a:defRPr/>
              </a:pPr>
              <a:t>‹#›</a:t>
            </a:fld>
            <a:endParaRPr lang="sk-S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6629400" y="274638"/>
            <a:ext cx="2057400" cy="5851525"/>
          </a:xfrm>
        </p:spPr>
        <p:txBody>
          <a:bodyPr vert="eaVert"/>
          <a:lstStyle/>
          <a:p>
            <a:r>
              <a:rPr lang="sk-SK" smtClean="0"/>
              <a:t>Upravte štýly predlohy textu</a:t>
            </a:r>
            <a:endParaRPr lang="sk-SK"/>
          </a:p>
        </p:txBody>
      </p:sp>
      <p:sp>
        <p:nvSpPr>
          <p:cNvPr id="3" name="Zástupný symbol zvislého textu 2"/>
          <p:cNvSpPr>
            <a:spLocks noGrp="1"/>
          </p:cNvSpPr>
          <p:nvPr>
            <p:ph type="body" orient="vert" idx="1"/>
          </p:nvPr>
        </p:nvSpPr>
        <p:spPr>
          <a:xfrm>
            <a:off x="457200" y="274638"/>
            <a:ext cx="6019800" cy="5851525"/>
          </a:xfrm>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lvl1pPr>
              <a:defRPr/>
            </a:lvl1pPr>
          </a:lstStyle>
          <a:p>
            <a:pPr>
              <a:defRPr/>
            </a:pPr>
            <a:fld id="{BE310807-702F-470F-A945-70CF3F7DAEDE}" type="datetimeFigureOut">
              <a:rPr lang="sk-SK"/>
              <a:pPr>
                <a:defRPr/>
              </a:pPr>
              <a:t>25. 10. 2017</a:t>
            </a:fld>
            <a:endParaRPr lang="sk-SK"/>
          </a:p>
        </p:txBody>
      </p:sp>
      <p:sp>
        <p:nvSpPr>
          <p:cNvPr id="5" name="Zástupný symbol päty 4"/>
          <p:cNvSpPr>
            <a:spLocks noGrp="1"/>
          </p:cNvSpPr>
          <p:nvPr>
            <p:ph type="ftr" sz="quarter" idx="11"/>
          </p:nvPr>
        </p:nvSpPr>
        <p:spPr/>
        <p:txBody>
          <a:bodyPr/>
          <a:lstStyle>
            <a:lvl1pPr>
              <a:defRPr/>
            </a:lvl1pPr>
          </a:lstStyle>
          <a:p>
            <a:pPr>
              <a:defRPr/>
            </a:pPr>
            <a:endParaRPr lang="sk-SK"/>
          </a:p>
        </p:txBody>
      </p:sp>
      <p:sp>
        <p:nvSpPr>
          <p:cNvPr id="6" name="Zástupný symbol čísla snímky 5"/>
          <p:cNvSpPr>
            <a:spLocks noGrp="1"/>
          </p:cNvSpPr>
          <p:nvPr>
            <p:ph type="sldNum" sz="quarter" idx="12"/>
          </p:nvPr>
        </p:nvSpPr>
        <p:spPr/>
        <p:txBody>
          <a:bodyPr/>
          <a:lstStyle>
            <a:lvl1pPr>
              <a:defRPr/>
            </a:lvl1pPr>
          </a:lstStyle>
          <a:p>
            <a:pPr>
              <a:defRPr/>
            </a:pPr>
            <a:fld id="{4516C52E-0A3E-45EF-B76A-EC69B2EED3A5}" type="slidenum">
              <a:rPr lang="sk-SK"/>
              <a:pPr>
                <a:defRPr/>
              </a:pPr>
              <a:t>‹#›</a:t>
            </a:fld>
            <a:endParaRPr lang="sk-S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obsahu 2"/>
          <p:cNvSpPr>
            <a:spLocks noGrp="1"/>
          </p:cNvSpPr>
          <p:nvPr>
            <p:ph idx="1"/>
          </p:nvPr>
        </p:nvSpPr>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lvl1pPr>
              <a:defRPr/>
            </a:lvl1pPr>
          </a:lstStyle>
          <a:p>
            <a:pPr>
              <a:defRPr/>
            </a:pPr>
            <a:fld id="{852D4613-96F2-445A-BE52-3DCF6B361BFF}" type="datetimeFigureOut">
              <a:rPr lang="sk-SK"/>
              <a:pPr>
                <a:defRPr/>
              </a:pPr>
              <a:t>25. 10. 2017</a:t>
            </a:fld>
            <a:endParaRPr lang="sk-SK"/>
          </a:p>
        </p:txBody>
      </p:sp>
      <p:sp>
        <p:nvSpPr>
          <p:cNvPr id="5" name="Zástupný symbol päty 4"/>
          <p:cNvSpPr>
            <a:spLocks noGrp="1"/>
          </p:cNvSpPr>
          <p:nvPr>
            <p:ph type="ftr" sz="quarter" idx="11"/>
          </p:nvPr>
        </p:nvSpPr>
        <p:spPr/>
        <p:txBody>
          <a:bodyPr/>
          <a:lstStyle>
            <a:lvl1pPr>
              <a:defRPr/>
            </a:lvl1pPr>
          </a:lstStyle>
          <a:p>
            <a:pPr>
              <a:defRPr/>
            </a:pPr>
            <a:endParaRPr lang="sk-SK"/>
          </a:p>
        </p:txBody>
      </p:sp>
      <p:sp>
        <p:nvSpPr>
          <p:cNvPr id="6" name="Zástupný symbol čísla snímky 5"/>
          <p:cNvSpPr>
            <a:spLocks noGrp="1"/>
          </p:cNvSpPr>
          <p:nvPr>
            <p:ph type="sldNum" sz="quarter" idx="12"/>
          </p:nvPr>
        </p:nvSpPr>
        <p:spPr/>
        <p:txBody>
          <a:bodyPr/>
          <a:lstStyle>
            <a:lvl1pPr>
              <a:defRPr/>
            </a:lvl1pPr>
          </a:lstStyle>
          <a:p>
            <a:pPr>
              <a:defRPr/>
            </a:pPr>
            <a:fld id="{6D0947BD-F001-41BE-8BB3-633E3F35F772}" type="slidenum">
              <a:rPr lang="sk-SK"/>
              <a:pPr>
                <a:defRPr/>
              </a:pPr>
              <a:t>‹#›</a:t>
            </a:fld>
            <a:endParaRPr lang="sk-S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sk-SK" smtClean="0"/>
              <a:t>Upravte štýly predlohy textu</a:t>
            </a:r>
            <a:endParaRPr lang="sk-SK"/>
          </a:p>
        </p:txBody>
      </p:sp>
      <p:sp>
        <p:nvSpPr>
          <p:cNvPr id="3" name="Zástupný symbol tex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Zástupný symbol dátumu 3"/>
          <p:cNvSpPr>
            <a:spLocks noGrp="1"/>
          </p:cNvSpPr>
          <p:nvPr>
            <p:ph type="dt" sz="half" idx="10"/>
          </p:nvPr>
        </p:nvSpPr>
        <p:spPr/>
        <p:txBody>
          <a:bodyPr/>
          <a:lstStyle>
            <a:lvl1pPr>
              <a:defRPr/>
            </a:lvl1pPr>
          </a:lstStyle>
          <a:p>
            <a:pPr>
              <a:defRPr/>
            </a:pPr>
            <a:fld id="{A150B044-99EC-4F0F-9ED1-B74CAC1E446C}" type="datetimeFigureOut">
              <a:rPr lang="sk-SK"/>
              <a:pPr>
                <a:defRPr/>
              </a:pPr>
              <a:t>25. 10. 2017</a:t>
            </a:fld>
            <a:endParaRPr lang="sk-SK"/>
          </a:p>
        </p:txBody>
      </p:sp>
      <p:sp>
        <p:nvSpPr>
          <p:cNvPr id="5" name="Zástupný symbol päty 4"/>
          <p:cNvSpPr>
            <a:spLocks noGrp="1"/>
          </p:cNvSpPr>
          <p:nvPr>
            <p:ph type="ftr" sz="quarter" idx="11"/>
          </p:nvPr>
        </p:nvSpPr>
        <p:spPr/>
        <p:txBody>
          <a:bodyPr/>
          <a:lstStyle>
            <a:lvl1pPr>
              <a:defRPr/>
            </a:lvl1pPr>
          </a:lstStyle>
          <a:p>
            <a:pPr>
              <a:defRPr/>
            </a:pPr>
            <a:endParaRPr lang="sk-SK"/>
          </a:p>
        </p:txBody>
      </p:sp>
      <p:sp>
        <p:nvSpPr>
          <p:cNvPr id="6" name="Zástupný symbol čísla snímky 5"/>
          <p:cNvSpPr>
            <a:spLocks noGrp="1"/>
          </p:cNvSpPr>
          <p:nvPr>
            <p:ph type="sldNum" sz="quarter" idx="12"/>
          </p:nvPr>
        </p:nvSpPr>
        <p:spPr/>
        <p:txBody>
          <a:bodyPr/>
          <a:lstStyle>
            <a:lvl1pPr>
              <a:defRPr/>
            </a:lvl1pPr>
          </a:lstStyle>
          <a:p>
            <a:pPr>
              <a:defRPr/>
            </a:pPr>
            <a:fld id="{FE8FBB4F-EA42-4570-BF2C-D0390993FA62}" type="slidenum">
              <a:rPr lang="sk-SK"/>
              <a:pPr>
                <a:defRPr/>
              </a:pPr>
              <a:t>‹#›</a:t>
            </a:fld>
            <a:endParaRPr lang="sk-S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obsah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obsah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dátumu 3"/>
          <p:cNvSpPr>
            <a:spLocks noGrp="1"/>
          </p:cNvSpPr>
          <p:nvPr>
            <p:ph type="dt" sz="half" idx="10"/>
          </p:nvPr>
        </p:nvSpPr>
        <p:spPr/>
        <p:txBody>
          <a:bodyPr/>
          <a:lstStyle>
            <a:lvl1pPr>
              <a:defRPr/>
            </a:lvl1pPr>
          </a:lstStyle>
          <a:p>
            <a:pPr>
              <a:defRPr/>
            </a:pPr>
            <a:fld id="{ACAAD195-6816-418D-9D2A-81C48D43B080}" type="datetimeFigureOut">
              <a:rPr lang="sk-SK"/>
              <a:pPr>
                <a:defRPr/>
              </a:pPr>
              <a:t>25. 10. 2017</a:t>
            </a:fld>
            <a:endParaRPr lang="sk-SK"/>
          </a:p>
        </p:txBody>
      </p:sp>
      <p:sp>
        <p:nvSpPr>
          <p:cNvPr id="6" name="Zástupný symbol päty 4"/>
          <p:cNvSpPr>
            <a:spLocks noGrp="1"/>
          </p:cNvSpPr>
          <p:nvPr>
            <p:ph type="ftr" sz="quarter" idx="11"/>
          </p:nvPr>
        </p:nvSpPr>
        <p:spPr/>
        <p:txBody>
          <a:bodyPr/>
          <a:lstStyle>
            <a:lvl1pPr>
              <a:defRPr/>
            </a:lvl1pPr>
          </a:lstStyle>
          <a:p>
            <a:pPr>
              <a:defRPr/>
            </a:pPr>
            <a:endParaRPr lang="sk-SK"/>
          </a:p>
        </p:txBody>
      </p:sp>
      <p:sp>
        <p:nvSpPr>
          <p:cNvPr id="7" name="Zástupný symbol čísla snímky 5"/>
          <p:cNvSpPr>
            <a:spLocks noGrp="1"/>
          </p:cNvSpPr>
          <p:nvPr>
            <p:ph type="sldNum" sz="quarter" idx="12"/>
          </p:nvPr>
        </p:nvSpPr>
        <p:spPr/>
        <p:txBody>
          <a:bodyPr/>
          <a:lstStyle>
            <a:lvl1pPr>
              <a:defRPr/>
            </a:lvl1pPr>
          </a:lstStyle>
          <a:p>
            <a:pPr>
              <a:defRPr/>
            </a:pPr>
            <a:fld id="{CDBA705B-3AFC-458C-98B4-5CA5AB284129}" type="slidenum">
              <a:rPr lang="sk-SK"/>
              <a:pPr>
                <a:defRPr/>
              </a:pPr>
              <a:t>‹#›</a:t>
            </a:fld>
            <a:endParaRPr lang="sk-S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sk-SK" smtClean="0"/>
              <a:t>Upravte štýly predlohy textu</a:t>
            </a:r>
            <a:endParaRPr lang="sk-SK"/>
          </a:p>
        </p:txBody>
      </p:sp>
      <p:sp>
        <p:nvSpPr>
          <p:cNvPr id="3" name="Zástupný symbol tex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4" name="Zástupný symbol obsah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tex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6" name="Zástupný symbol obsah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7" name="Zástupný symbol dátumu 3"/>
          <p:cNvSpPr>
            <a:spLocks noGrp="1"/>
          </p:cNvSpPr>
          <p:nvPr>
            <p:ph type="dt" sz="half" idx="10"/>
          </p:nvPr>
        </p:nvSpPr>
        <p:spPr/>
        <p:txBody>
          <a:bodyPr/>
          <a:lstStyle>
            <a:lvl1pPr>
              <a:defRPr/>
            </a:lvl1pPr>
          </a:lstStyle>
          <a:p>
            <a:pPr>
              <a:defRPr/>
            </a:pPr>
            <a:fld id="{6610CFAA-FD7F-4D9D-B22A-94EE3CFAC1C5}" type="datetimeFigureOut">
              <a:rPr lang="sk-SK"/>
              <a:pPr>
                <a:defRPr/>
              </a:pPr>
              <a:t>25. 10. 2017</a:t>
            </a:fld>
            <a:endParaRPr lang="sk-SK"/>
          </a:p>
        </p:txBody>
      </p:sp>
      <p:sp>
        <p:nvSpPr>
          <p:cNvPr id="8" name="Zástupný symbol päty 4"/>
          <p:cNvSpPr>
            <a:spLocks noGrp="1"/>
          </p:cNvSpPr>
          <p:nvPr>
            <p:ph type="ftr" sz="quarter" idx="11"/>
          </p:nvPr>
        </p:nvSpPr>
        <p:spPr/>
        <p:txBody>
          <a:bodyPr/>
          <a:lstStyle>
            <a:lvl1pPr>
              <a:defRPr/>
            </a:lvl1pPr>
          </a:lstStyle>
          <a:p>
            <a:pPr>
              <a:defRPr/>
            </a:pPr>
            <a:endParaRPr lang="sk-SK"/>
          </a:p>
        </p:txBody>
      </p:sp>
      <p:sp>
        <p:nvSpPr>
          <p:cNvPr id="9" name="Zástupný symbol čísla snímky 5"/>
          <p:cNvSpPr>
            <a:spLocks noGrp="1"/>
          </p:cNvSpPr>
          <p:nvPr>
            <p:ph type="sldNum" sz="quarter" idx="12"/>
          </p:nvPr>
        </p:nvSpPr>
        <p:spPr/>
        <p:txBody>
          <a:bodyPr/>
          <a:lstStyle>
            <a:lvl1pPr>
              <a:defRPr/>
            </a:lvl1pPr>
          </a:lstStyle>
          <a:p>
            <a:pPr>
              <a:defRPr/>
            </a:pPr>
            <a:fld id="{19EB8A44-BB40-4983-A237-317E58C67CE6}" type="slidenum">
              <a:rPr lang="sk-SK"/>
              <a:pPr>
                <a:defRPr/>
              </a:pPr>
              <a:t>‹#›</a:t>
            </a:fld>
            <a:endParaRPr lang="sk-S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dátumu 3"/>
          <p:cNvSpPr>
            <a:spLocks noGrp="1"/>
          </p:cNvSpPr>
          <p:nvPr>
            <p:ph type="dt" sz="half" idx="10"/>
          </p:nvPr>
        </p:nvSpPr>
        <p:spPr/>
        <p:txBody>
          <a:bodyPr/>
          <a:lstStyle>
            <a:lvl1pPr>
              <a:defRPr/>
            </a:lvl1pPr>
          </a:lstStyle>
          <a:p>
            <a:pPr>
              <a:defRPr/>
            </a:pPr>
            <a:fld id="{8111FDA6-FCCB-420D-A285-6401B9CA628A}" type="datetimeFigureOut">
              <a:rPr lang="sk-SK"/>
              <a:pPr>
                <a:defRPr/>
              </a:pPr>
              <a:t>25. 10. 2017</a:t>
            </a:fld>
            <a:endParaRPr lang="sk-SK"/>
          </a:p>
        </p:txBody>
      </p:sp>
      <p:sp>
        <p:nvSpPr>
          <p:cNvPr id="4" name="Zástupný symbol päty 4"/>
          <p:cNvSpPr>
            <a:spLocks noGrp="1"/>
          </p:cNvSpPr>
          <p:nvPr>
            <p:ph type="ftr" sz="quarter" idx="11"/>
          </p:nvPr>
        </p:nvSpPr>
        <p:spPr/>
        <p:txBody>
          <a:bodyPr/>
          <a:lstStyle>
            <a:lvl1pPr>
              <a:defRPr/>
            </a:lvl1pPr>
          </a:lstStyle>
          <a:p>
            <a:pPr>
              <a:defRPr/>
            </a:pPr>
            <a:endParaRPr lang="sk-SK"/>
          </a:p>
        </p:txBody>
      </p:sp>
      <p:sp>
        <p:nvSpPr>
          <p:cNvPr id="5" name="Zástupný symbol čísla snímky 5"/>
          <p:cNvSpPr>
            <a:spLocks noGrp="1"/>
          </p:cNvSpPr>
          <p:nvPr>
            <p:ph type="sldNum" sz="quarter" idx="12"/>
          </p:nvPr>
        </p:nvSpPr>
        <p:spPr/>
        <p:txBody>
          <a:bodyPr/>
          <a:lstStyle>
            <a:lvl1pPr>
              <a:defRPr/>
            </a:lvl1pPr>
          </a:lstStyle>
          <a:p>
            <a:pPr>
              <a:defRPr/>
            </a:pPr>
            <a:fld id="{788A66CD-B51B-4CAE-B2BC-5B55EB556EC4}" type="slidenum">
              <a:rPr lang="sk-SK"/>
              <a:pPr>
                <a:defRPr/>
              </a:pPr>
              <a:t>‹#›</a:t>
            </a:fld>
            <a:endParaRPr lang="sk-S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symbol dátumu 3"/>
          <p:cNvSpPr>
            <a:spLocks noGrp="1"/>
          </p:cNvSpPr>
          <p:nvPr>
            <p:ph type="dt" sz="half" idx="10"/>
          </p:nvPr>
        </p:nvSpPr>
        <p:spPr/>
        <p:txBody>
          <a:bodyPr/>
          <a:lstStyle>
            <a:lvl1pPr>
              <a:defRPr/>
            </a:lvl1pPr>
          </a:lstStyle>
          <a:p>
            <a:pPr>
              <a:defRPr/>
            </a:pPr>
            <a:fld id="{F6FC5408-AC54-44D9-A059-872D1EBD2DE5}" type="datetimeFigureOut">
              <a:rPr lang="sk-SK"/>
              <a:pPr>
                <a:defRPr/>
              </a:pPr>
              <a:t>25. 10. 2017</a:t>
            </a:fld>
            <a:endParaRPr lang="sk-SK"/>
          </a:p>
        </p:txBody>
      </p:sp>
      <p:sp>
        <p:nvSpPr>
          <p:cNvPr id="3" name="Zástupný symbol päty 4"/>
          <p:cNvSpPr>
            <a:spLocks noGrp="1"/>
          </p:cNvSpPr>
          <p:nvPr>
            <p:ph type="ftr" sz="quarter" idx="11"/>
          </p:nvPr>
        </p:nvSpPr>
        <p:spPr/>
        <p:txBody>
          <a:bodyPr/>
          <a:lstStyle>
            <a:lvl1pPr>
              <a:defRPr/>
            </a:lvl1pPr>
          </a:lstStyle>
          <a:p>
            <a:pPr>
              <a:defRPr/>
            </a:pPr>
            <a:endParaRPr lang="sk-SK"/>
          </a:p>
        </p:txBody>
      </p:sp>
      <p:sp>
        <p:nvSpPr>
          <p:cNvPr id="4" name="Zástupný symbol čísla snímky 5"/>
          <p:cNvSpPr>
            <a:spLocks noGrp="1"/>
          </p:cNvSpPr>
          <p:nvPr>
            <p:ph type="sldNum" sz="quarter" idx="12"/>
          </p:nvPr>
        </p:nvSpPr>
        <p:spPr/>
        <p:txBody>
          <a:bodyPr/>
          <a:lstStyle>
            <a:lvl1pPr>
              <a:defRPr/>
            </a:lvl1pPr>
          </a:lstStyle>
          <a:p>
            <a:pPr>
              <a:defRPr/>
            </a:pPr>
            <a:fld id="{FEB5AE8E-7B34-4728-B52D-94E9100F8360}" type="slidenum">
              <a:rPr lang="sk-SK"/>
              <a:pPr>
                <a:defRPr/>
              </a:pPr>
              <a:t>‹#›</a:t>
            </a:fld>
            <a:endParaRPr lang="sk-S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sk-SK" smtClean="0"/>
              <a:t>Upravte štýly predlohy textu</a:t>
            </a:r>
            <a:endParaRPr lang="sk-SK"/>
          </a:p>
        </p:txBody>
      </p:sp>
      <p:sp>
        <p:nvSpPr>
          <p:cNvPr id="3" name="Zástupný symbol obsah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tex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5" name="Zástupný symbol dátumu 3"/>
          <p:cNvSpPr>
            <a:spLocks noGrp="1"/>
          </p:cNvSpPr>
          <p:nvPr>
            <p:ph type="dt" sz="half" idx="10"/>
          </p:nvPr>
        </p:nvSpPr>
        <p:spPr/>
        <p:txBody>
          <a:bodyPr/>
          <a:lstStyle>
            <a:lvl1pPr>
              <a:defRPr/>
            </a:lvl1pPr>
          </a:lstStyle>
          <a:p>
            <a:pPr>
              <a:defRPr/>
            </a:pPr>
            <a:fld id="{BF5172A4-2C5E-4178-AC69-AA2D440F926A}" type="datetimeFigureOut">
              <a:rPr lang="sk-SK"/>
              <a:pPr>
                <a:defRPr/>
              </a:pPr>
              <a:t>25. 10. 2017</a:t>
            </a:fld>
            <a:endParaRPr lang="sk-SK"/>
          </a:p>
        </p:txBody>
      </p:sp>
      <p:sp>
        <p:nvSpPr>
          <p:cNvPr id="6" name="Zástupný symbol päty 4"/>
          <p:cNvSpPr>
            <a:spLocks noGrp="1"/>
          </p:cNvSpPr>
          <p:nvPr>
            <p:ph type="ftr" sz="quarter" idx="11"/>
          </p:nvPr>
        </p:nvSpPr>
        <p:spPr/>
        <p:txBody>
          <a:bodyPr/>
          <a:lstStyle>
            <a:lvl1pPr>
              <a:defRPr/>
            </a:lvl1pPr>
          </a:lstStyle>
          <a:p>
            <a:pPr>
              <a:defRPr/>
            </a:pPr>
            <a:endParaRPr lang="sk-SK"/>
          </a:p>
        </p:txBody>
      </p:sp>
      <p:sp>
        <p:nvSpPr>
          <p:cNvPr id="7" name="Zástupný symbol čísla snímky 5"/>
          <p:cNvSpPr>
            <a:spLocks noGrp="1"/>
          </p:cNvSpPr>
          <p:nvPr>
            <p:ph type="sldNum" sz="quarter" idx="12"/>
          </p:nvPr>
        </p:nvSpPr>
        <p:spPr/>
        <p:txBody>
          <a:bodyPr/>
          <a:lstStyle>
            <a:lvl1pPr>
              <a:defRPr/>
            </a:lvl1pPr>
          </a:lstStyle>
          <a:p>
            <a:pPr>
              <a:defRPr/>
            </a:pPr>
            <a:fld id="{39F951CF-1EA9-44BD-B267-989C3849E64B}" type="slidenum">
              <a:rPr lang="sk-SK"/>
              <a:pPr>
                <a:defRPr/>
              </a:pPr>
              <a:t>‹#›</a:t>
            </a:fld>
            <a:endParaRPr lang="sk-S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sk-SK" smtClean="0"/>
              <a:t>Upravte štýly predlohy textu</a:t>
            </a:r>
            <a:endParaRPr lang="sk-SK"/>
          </a:p>
        </p:txBody>
      </p:sp>
      <p:sp>
        <p:nvSpPr>
          <p:cNvPr id="3" name="Zástupný symbol obrázka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k-SK" noProof="0"/>
          </a:p>
        </p:txBody>
      </p:sp>
      <p:sp>
        <p:nvSpPr>
          <p:cNvPr id="4" name="Zástupný symbol tex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5" name="Zástupný symbol dátumu 3"/>
          <p:cNvSpPr>
            <a:spLocks noGrp="1"/>
          </p:cNvSpPr>
          <p:nvPr>
            <p:ph type="dt" sz="half" idx="10"/>
          </p:nvPr>
        </p:nvSpPr>
        <p:spPr/>
        <p:txBody>
          <a:bodyPr/>
          <a:lstStyle>
            <a:lvl1pPr>
              <a:defRPr/>
            </a:lvl1pPr>
          </a:lstStyle>
          <a:p>
            <a:pPr>
              <a:defRPr/>
            </a:pPr>
            <a:fld id="{D93D1526-9110-4FBB-B734-C159201FA643}" type="datetimeFigureOut">
              <a:rPr lang="sk-SK"/>
              <a:pPr>
                <a:defRPr/>
              </a:pPr>
              <a:t>25. 10. 2017</a:t>
            </a:fld>
            <a:endParaRPr lang="sk-SK"/>
          </a:p>
        </p:txBody>
      </p:sp>
      <p:sp>
        <p:nvSpPr>
          <p:cNvPr id="6" name="Zástupný symbol päty 4"/>
          <p:cNvSpPr>
            <a:spLocks noGrp="1"/>
          </p:cNvSpPr>
          <p:nvPr>
            <p:ph type="ftr" sz="quarter" idx="11"/>
          </p:nvPr>
        </p:nvSpPr>
        <p:spPr/>
        <p:txBody>
          <a:bodyPr/>
          <a:lstStyle>
            <a:lvl1pPr>
              <a:defRPr/>
            </a:lvl1pPr>
          </a:lstStyle>
          <a:p>
            <a:pPr>
              <a:defRPr/>
            </a:pPr>
            <a:endParaRPr lang="sk-SK"/>
          </a:p>
        </p:txBody>
      </p:sp>
      <p:sp>
        <p:nvSpPr>
          <p:cNvPr id="7" name="Zástupný symbol čísla snímky 5"/>
          <p:cNvSpPr>
            <a:spLocks noGrp="1"/>
          </p:cNvSpPr>
          <p:nvPr>
            <p:ph type="sldNum" sz="quarter" idx="12"/>
          </p:nvPr>
        </p:nvSpPr>
        <p:spPr/>
        <p:txBody>
          <a:bodyPr/>
          <a:lstStyle>
            <a:lvl1pPr>
              <a:defRPr/>
            </a:lvl1pPr>
          </a:lstStyle>
          <a:p>
            <a:pPr>
              <a:defRPr/>
            </a:pPr>
            <a:fld id="{85EBB158-FF22-4723-A608-EE153BC89D91}" type="slidenum">
              <a:rPr lang="sk-SK"/>
              <a:pPr>
                <a:defRPr/>
              </a:pPr>
              <a:t>‹#›</a:t>
            </a:fld>
            <a:endParaRPr lang="sk-S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Zástupný symbol nadpisu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sk-SK" smtClean="0"/>
              <a:t>Upravte štýly predlohy textu</a:t>
            </a:r>
          </a:p>
        </p:txBody>
      </p:sp>
      <p:sp>
        <p:nvSpPr>
          <p:cNvPr id="1027" name="Zástupný symbol textu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p>
        </p:txBody>
      </p:sp>
      <p:sp>
        <p:nvSpPr>
          <p:cNvPr id="4" name="Zástupný symbol dátum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buFontTx/>
              <a:buNone/>
              <a:defRPr sz="1200">
                <a:solidFill>
                  <a:schemeClr val="tx1">
                    <a:tint val="75000"/>
                  </a:schemeClr>
                </a:solidFill>
                <a:latin typeface="+mn-lt"/>
                <a:cs typeface="+mn-cs"/>
              </a:defRPr>
            </a:lvl1pPr>
          </a:lstStyle>
          <a:p>
            <a:pPr>
              <a:defRPr/>
            </a:pPr>
            <a:fld id="{1A925012-155D-4A73-A931-661747B948B4}" type="datetimeFigureOut">
              <a:rPr lang="sk-SK"/>
              <a:pPr>
                <a:defRPr/>
              </a:pPr>
              <a:t>25. 10. 2017</a:t>
            </a:fld>
            <a:endParaRPr lang="sk-SK"/>
          </a:p>
        </p:txBody>
      </p:sp>
      <p:sp>
        <p:nvSpPr>
          <p:cNvPr id="5" name="Zástupný symbol päty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buFontTx/>
              <a:buNone/>
              <a:defRPr sz="1200">
                <a:solidFill>
                  <a:schemeClr val="tx1">
                    <a:tint val="75000"/>
                  </a:schemeClr>
                </a:solidFill>
                <a:latin typeface="+mn-lt"/>
                <a:cs typeface="+mn-cs"/>
              </a:defRPr>
            </a:lvl1pPr>
          </a:lstStyle>
          <a:p>
            <a:pPr>
              <a:defRPr/>
            </a:pPr>
            <a:endParaRPr lang="sk-SK"/>
          </a:p>
        </p:txBody>
      </p:sp>
      <p:sp>
        <p:nvSpPr>
          <p:cNvPr id="6" name="Zástupný symbol čísla snímky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buFontTx/>
              <a:buNone/>
              <a:defRPr sz="1200">
                <a:solidFill>
                  <a:schemeClr val="tx1">
                    <a:tint val="75000"/>
                  </a:schemeClr>
                </a:solidFill>
                <a:latin typeface="+mn-lt"/>
                <a:cs typeface="+mn-cs"/>
              </a:defRPr>
            </a:lvl1pPr>
          </a:lstStyle>
          <a:p>
            <a:pPr>
              <a:defRPr/>
            </a:pPr>
            <a:fld id="{B227C962-63F5-464D-BEA6-6714F8606A86}" type="slidenum">
              <a:rPr lang="sk-SK"/>
              <a:pPr>
                <a:defRPr/>
              </a:pPr>
              <a:t>‹#›</a:t>
            </a:fld>
            <a:endParaRPr lang="sk-SK"/>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gif"/><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emf"/><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Nadpis 3"/>
          <p:cNvSpPr>
            <a:spLocks noGrp="1"/>
          </p:cNvSpPr>
          <p:nvPr>
            <p:ph type="ctrTitle"/>
          </p:nvPr>
        </p:nvSpPr>
        <p:spPr>
          <a:xfrm>
            <a:off x="-9" y="2348880"/>
            <a:ext cx="6282132" cy="1942572"/>
          </a:xfrm>
          <a:solidFill>
            <a:schemeClr val="accent1"/>
          </a:solidFill>
          <a:effectLst>
            <a:outerShdw blurRad="50800" dist="38100" dir="2700000" algn="tl" rotWithShape="0">
              <a:prstClr val="black">
                <a:alpha val="40000"/>
              </a:prstClr>
            </a:outerShdw>
          </a:effectLst>
        </p:spPr>
        <p:txBody>
          <a:bodyPr/>
          <a:lstStyle/>
          <a:p>
            <a:pPr algn="r"/>
            <a:r>
              <a:rPr lang="sk-SK" sz="4000" b="1" dirty="0" smtClean="0">
                <a:solidFill>
                  <a:schemeClr val="bg1"/>
                </a:solidFill>
              </a:rPr>
              <a:t>Tematické prieniky geografie a </a:t>
            </a:r>
            <a:r>
              <a:rPr lang="sk-SK" sz="4000" b="1" dirty="0" err="1" smtClean="0">
                <a:solidFill>
                  <a:schemeClr val="bg1"/>
                </a:solidFill>
              </a:rPr>
              <a:t>geoinformatiky</a:t>
            </a:r>
            <a:r>
              <a:rPr lang="sk-SK" sz="4000" b="1" dirty="0" smtClean="0">
                <a:solidFill>
                  <a:schemeClr val="bg1"/>
                </a:solidFill>
              </a:rPr>
              <a:t> </a:t>
            </a:r>
            <a:r>
              <a:rPr lang="sk-SK" sz="4000" b="1" dirty="0" err="1" smtClean="0">
                <a:solidFill>
                  <a:schemeClr val="bg1"/>
                </a:solidFill>
              </a:rPr>
              <a:t>a</a:t>
            </a:r>
            <a:r>
              <a:rPr lang="sk-SK" sz="4000" b="1" dirty="0" smtClean="0">
                <a:solidFill>
                  <a:schemeClr val="bg1"/>
                </a:solidFill>
              </a:rPr>
              <a:t> informatiky na ÚGE</a:t>
            </a:r>
            <a:endParaRPr lang="sk-SK" sz="4000" b="1" dirty="0">
              <a:solidFill>
                <a:schemeClr val="bg1"/>
              </a:solidFill>
            </a:endParaRPr>
          </a:p>
        </p:txBody>
      </p:sp>
      <p:sp>
        <p:nvSpPr>
          <p:cNvPr id="14338" name="Podnadpis 4"/>
          <p:cNvSpPr>
            <a:spLocks noGrp="1"/>
          </p:cNvSpPr>
          <p:nvPr>
            <p:ph type="subTitle" idx="1"/>
          </p:nvPr>
        </p:nvSpPr>
        <p:spPr>
          <a:xfrm>
            <a:off x="-189977" y="4365104"/>
            <a:ext cx="4311860" cy="2304256"/>
          </a:xfrm>
        </p:spPr>
        <p:txBody>
          <a:bodyPr/>
          <a:lstStyle/>
          <a:p>
            <a:pPr algn="r" eaLnBrk="1" hangingPunct="1">
              <a:spcBef>
                <a:spcPts val="600"/>
              </a:spcBef>
            </a:pPr>
            <a:r>
              <a:rPr lang="sk-SK" sz="2000" dirty="0" smtClean="0">
                <a:solidFill>
                  <a:schemeClr val="accent1">
                    <a:lumMod val="50000"/>
                  </a:schemeClr>
                </a:solidFill>
                <a:latin typeface="+mj-lt"/>
              </a:rPr>
              <a:t>Michal GALLAY</a:t>
            </a:r>
          </a:p>
          <a:p>
            <a:pPr algn="r" eaLnBrk="1" hangingPunct="1">
              <a:lnSpc>
                <a:spcPct val="80000"/>
              </a:lnSpc>
            </a:pPr>
            <a:endParaRPr lang="sk-SK" sz="1800" dirty="0" smtClean="0">
              <a:solidFill>
                <a:schemeClr val="accent1">
                  <a:lumMod val="50000"/>
                </a:schemeClr>
              </a:solidFill>
              <a:latin typeface="+mj-lt"/>
            </a:endParaRPr>
          </a:p>
          <a:p>
            <a:pPr algn="r" eaLnBrk="1" hangingPunct="1">
              <a:lnSpc>
                <a:spcPct val="80000"/>
              </a:lnSpc>
            </a:pPr>
            <a:r>
              <a:rPr lang="sk-SK" sz="1800" dirty="0" err="1" smtClean="0">
                <a:solidFill>
                  <a:schemeClr val="accent1">
                    <a:lumMod val="50000"/>
                  </a:schemeClr>
                </a:solidFill>
                <a:latin typeface="+mj-lt"/>
              </a:rPr>
              <a:t>Institute</a:t>
            </a:r>
            <a:r>
              <a:rPr lang="sk-SK" sz="1800" dirty="0" smtClean="0">
                <a:solidFill>
                  <a:schemeClr val="accent1">
                    <a:lumMod val="50000"/>
                  </a:schemeClr>
                </a:solidFill>
                <a:latin typeface="+mj-lt"/>
              </a:rPr>
              <a:t> </a:t>
            </a:r>
            <a:r>
              <a:rPr lang="sk-SK" sz="1800" dirty="0" err="1" smtClean="0">
                <a:solidFill>
                  <a:schemeClr val="accent1">
                    <a:lumMod val="50000"/>
                  </a:schemeClr>
                </a:solidFill>
                <a:latin typeface="+mj-lt"/>
              </a:rPr>
              <a:t>of</a:t>
            </a:r>
            <a:r>
              <a:rPr lang="sk-SK" sz="1800" dirty="0" smtClean="0">
                <a:solidFill>
                  <a:schemeClr val="accent1">
                    <a:lumMod val="50000"/>
                  </a:schemeClr>
                </a:solidFill>
                <a:latin typeface="+mj-lt"/>
              </a:rPr>
              <a:t> </a:t>
            </a:r>
            <a:r>
              <a:rPr lang="sk-SK" sz="1800" dirty="0" err="1" smtClean="0">
                <a:solidFill>
                  <a:schemeClr val="accent1">
                    <a:lumMod val="50000"/>
                  </a:schemeClr>
                </a:solidFill>
                <a:latin typeface="+mj-lt"/>
              </a:rPr>
              <a:t>Gegraphy</a:t>
            </a:r>
            <a:r>
              <a:rPr lang="sk-SK" sz="1800" dirty="0" smtClean="0">
                <a:solidFill>
                  <a:schemeClr val="accent1">
                    <a:lumMod val="50000"/>
                  </a:schemeClr>
                </a:solidFill>
                <a:latin typeface="+mj-lt"/>
              </a:rPr>
              <a:t> </a:t>
            </a:r>
          </a:p>
          <a:p>
            <a:pPr algn="r" eaLnBrk="1" hangingPunct="1">
              <a:lnSpc>
                <a:spcPct val="80000"/>
              </a:lnSpc>
            </a:pPr>
            <a:r>
              <a:rPr lang="sk-SK" sz="1800" dirty="0" err="1" smtClean="0">
                <a:solidFill>
                  <a:schemeClr val="accent1">
                    <a:lumMod val="50000"/>
                  </a:schemeClr>
                </a:solidFill>
                <a:latin typeface="+mj-lt"/>
              </a:rPr>
              <a:t>Faculty</a:t>
            </a:r>
            <a:r>
              <a:rPr lang="sk-SK" sz="1800" dirty="0" smtClean="0">
                <a:solidFill>
                  <a:schemeClr val="accent1">
                    <a:lumMod val="50000"/>
                  </a:schemeClr>
                </a:solidFill>
                <a:latin typeface="+mj-lt"/>
              </a:rPr>
              <a:t> </a:t>
            </a:r>
            <a:r>
              <a:rPr lang="sk-SK" sz="1800" dirty="0" err="1" smtClean="0">
                <a:solidFill>
                  <a:schemeClr val="accent1">
                    <a:lumMod val="50000"/>
                  </a:schemeClr>
                </a:solidFill>
                <a:latin typeface="+mj-lt"/>
              </a:rPr>
              <a:t>of</a:t>
            </a:r>
            <a:r>
              <a:rPr lang="sk-SK" sz="1800" dirty="0" smtClean="0">
                <a:solidFill>
                  <a:schemeClr val="accent1">
                    <a:lumMod val="50000"/>
                  </a:schemeClr>
                </a:solidFill>
                <a:latin typeface="+mj-lt"/>
              </a:rPr>
              <a:t> </a:t>
            </a:r>
            <a:r>
              <a:rPr lang="sk-SK" sz="1800" dirty="0" err="1" smtClean="0">
                <a:solidFill>
                  <a:schemeClr val="accent1">
                    <a:lumMod val="50000"/>
                  </a:schemeClr>
                </a:solidFill>
                <a:latin typeface="+mj-lt"/>
              </a:rPr>
              <a:t>Science</a:t>
            </a:r>
            <a:r>
              <a:rPr lang="sk-SK" sz="1800" dirty="0" smtClean="0">
                <a:solidFill>
                  <a:schemeClr val="accent1">
                    <a:lumMod val="50000"/>
                  </a:schemeClr>
                </a:solidFill>
                <a:latin typeface="+mj-lt"/>
              </a:rPr>
              <a:t> </a:t>
            </a:r>
          </a:p>
          <a:p>
            <a:pPr algn="r" eaLnBrk="1" hangingPunct="1">
              <a:lnSpc>
                <a:spcPct val="80000"/>
              </a:lnSpc>
            </a:pPr>
            <a:r>
              <a:rPr lang="sk-SK" sz="1800" dirty="0" smtClean="0">
                <a:solidFill>
                  <a:schemeClr val="accent1">
                    <a:lumMod val="50000"/>
                  </a:schemeClr>
                </a:solidFill>
                <a:latin typeface="+mj-lt"/>
              </a:rPr>
              <a:t>Pavol Jozef Šafárik </a:t>
            </a:r>
            <a:r>
              <a:rPr lang="sk-SK" sz="1800" dirty="0" err="1" smtClean="0">
                <a:solidFill>
                  <a:schemeClr val="accent1">
                    <a:lumMod val="50000"/>
                  </a:schemeClr>
                </a:solidFill>
                <a:latin typeface="+mj-lt"/>
              </a:rPr>
              <a:t>University</a:t>
            </a:r>
            <a:r>
              <a:rPr lang="sk-SK" sz="1800" dirty="0" smtClean="0">
                <a:solidFill>
                  <a:schemeClr val="accent1">
                    <a:lumMod val="50000"/>
                  </a:schemeClr>
                </a:solidFill>
                <a:latin typeface="+mj-lt"/>
              </a:rPr>
              <a:t> in Košice</a:t>
            </a:r>
          </a:p>
          <a:p>
            <a:pPr algn="r" eaLnBrk="1" hangingPunct="1">
              <a:lnSpc>
                <a:spcPct val="80000"/>
              </a:lnSpc>
            </a:pPr>
            <a:endParaRPr lang="sk-SK" sz="1800" dirty="0" smtClean="0">
              <a:solidFill>
                <a:schemeClr val="accent1">
                  <a:lumMod val="50000"/>
                </a:schemeClr>
              </a:solidFill>
              <a:latin typeface="+mj-lt"/>
            </a:endParaRPr>
          </a:p>
          <a:p>
            <a:pPr algn="r" eaLnBrk="1" hangingPunct="1">
              <a:lnSpc>
                <a:spcPct val="80000"/>
              </a:lnSpc>
              <a:spcBef>
                <a:spcPts val="0"/>
              </a:spcBef>
            </a:pPr>
            <a:r>
              <a:rPr lang="sk-SK" sz="1800" dirty="0" err="1" smtClean="0">
                <a:solidFill>
                  <a:schemeClr val="accent1">
                    <a:lumMod val="50000"/>
                  </a:schemeClr>
                </a:solidFill>
                <a:latin typeface="+mj-lt"/>
              </a:rPr>
              <a:t>geografia.science.upjs.sk</a:t>
            </a:r>
            <a:endParaRPr lang="sk-SK" sz="1800" dirty="0" smtClean="0">
              <a:solidFill>
                <a:schemeClr val="accent1">
                  <a:lumMod val="50000"/>
                </a:schemeClr>
              </a:solidFill>
              <a:latin typeface="+mj-lt"/>
            </a:endParaRPr>
          </a:p>
        </p:txBody>
      </p:sp>
      <p:sp>
        <p:nvSpPr>
          <p:cNvPr id="9" name="Obdĺžnik 8"/>
          <p:cNvSpPr/>
          <p:nvPr/>
        </p:nvSpPr>
        <p:spPr>
          <a:xfrm>
            <a:off x="312545" y="261350"/>
            <a:ext cx="3737329" cy="523220"/>
          </a:xfrm>
          <a:prstGeom prst="rect">
            <a:avLst/>
          </a:prstGeom>
        </p:spPr>
        <p:txBody>
          <a:bodyPr wrap="square">
            <a:spAutoFit/>
          </a:bodyPr>
          <a:lstStyle/>
          <a:p>
            <a:pPr algn="r"/>
            <a:r>
              <a:rPr lang="sk-SK" sz="2800" b="1" dirty="0" smtClean="0">
                <a:solidFill>
                  <a:schemeClr val="tx1">
                    <a:lumMod val="50000"/>
                    <a:lumOff val="50000"/>
                  </a:schemeClr>
                </a:solidFill>
              </a:rPr>
              <a:t>Diplomový seminár</a:t>
            </a:r>
          </a:p>
        </p:txBody>
      </p:sp>
      <p:pic>
        <p:nvPicPr>
          <p:cNvPr id="17" name="Picture 6" descr="http://geo.ics.upjs.sk/images/logo.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474002" y="6046930"/>
            <a:ext cx="2521857" cy="599773"/>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5" descr="Výsledok vyh&amp;lcaron;adávania obrázkov pre dopyt facebook logo"/>
          <p:cNvSpPr>
            <a:spLocks noChangeAspect="1" noChangeArrowheads="1"/>
          </p:cNvSpPr>
          <p:nvPr/>
        </p:nvSpPr>
        <p:spPr bwMode="auto">
          <a:xfrm>
            <a:off x="6492279" y="-7245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k-SK"/>
          </a:p>
        </p:txBody>
      </p:sp>
      <p:pic>
        <p:nvPicPr>
          <p:cNvPr id="1030" name="Picture 6"/>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2546" y="5992582"/>
            <a:ext cx="567506" cy="567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00899" y="6021288"/>
            <a:ext cx="535783" cy="535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1"/>
          <p:cNvPicPr>
            <a:picLocks noChangeArrowheads="1"/>
          </p:cNvPicPr>
          <p:nvPr/>
        </p:nvPicPr>
        <p:blipFill>
          <a:blip r:embed="rId6" cstate="screen">
            <a:clrChange>
              <a:clrFrom>
                <a:srgbClr val="CCCCCC"/>
              </a:clrFrom>
              <a:clrTo>
                <a:srgbClr val="CCCCCC">
                  <a:alpha val="0"/>
                </a:srgbClr>
              </a:clrTo>
            </a:clrChange>
            <a:extLst>
              <a:ext uri="{28A0092B-C50C-407E-A947-70E740481C1C}">
                <a14:useLocalDpi xmlns:a14="http://schemas.microsoft.com/office/drawing/2010/main"/>
              </a:ext>
            </a:extLst>
          </a:blip>
          <a:srcRect/>
          <a:stretch>
            <a:fillRect/>
          </a:stretch>
        </p:blipFill>
        <p:spPr bwMode="auto">
          <a:xfrm>
            <a:off x="4637788" y="4756863"/>
            <a:ext cx="1296143" cy="1180833"/>
          </a:xfrm>
          <a:prstGeom prst="rect">
            <a:avLst/>
          </a:prstGeom>
          <a:noFill/>
          <a:ln>
            <a:noFill/>
          </a:ln>
          <a:extLst/>
        </p:spPr>
      </p:pic>
      <p:sp>
        <p:nvSpPr>
          <p:cNvPr id="2" name="AutoShape 2" descr="Výsledok vyh&amp;lcaron;adávania obrázkov pre dopyt hipea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6273" y="4405995"/>
            <a:ext cx="2782231" cy="1543285"/>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9" name="Obrázok 18"/>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361359" y="296810"/>
            <a:ext cx="2747145" cy="1980062"/>
          </a:xfrm>
          <a:prstGeom prst="rect">
            <a:avLst/>
          </a:prstGeom>
          <a:ln>
            <a:solidFill>
              <a:schemeClr val="bg1">
                <a:lumMod val="50000"/>
              </a:schemeClr>
            </a:solidFill>
          </a:ln>
          <a:effectLst/>
        </p:spPr>
      </p:pic>
      <p:pic>
        <p:nvPicPr>
          <p:cNvPr id="512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6273" y="2348880"/>
            <a:ext cx="2782231" cy="1977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www.ics.upjs.sk/images/logo_sk.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2546" y="763959"/>
            <a:ext cx="4667250" cy="1143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2035478"/>
            <a:ext cx="5376357" cy="4756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Nadpis 1"/>
          <p:cNvSpPr txBox="1">
            <a:spLocks/>
          </p:cNvSpPr>
          <p:nvPr/>
        </p:nvSpPr>
        <p:spPr bwMode="auto">
          <a:xfrm>
            <a:off x="0" y="-27384"/>
            <a:ext cx="9144000" cy="1143000"/>
          </a:xfrm>
          <a:prstGeom prst="rect">
            <a:avLst/>
          </a:prstGeom>
          <a:solidFill>
            <a:schemeClr val="accent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sk-SK" sz="3400" b="1" dirty="0" err="1">
                <a:solidFill>
                  <a:schemeClr val="bg1"/>
                </a:solidFill>
              </a:rPr>
              <a:t>Methodology</a:t>
            </a:r>
            <a:r>
              <a:rPr lang="sk-SK" sz="3400" b="1" dirty="0">
                <a:solidFill>
                  <a:schemeClr val="bg1"/>
                </a:solidFill>
              </a:rPr>
              <a:t> </a:t>
            </a:r>
            <a:r>
              <a:rPr lang="sk-SK" sz="3400" b="1" dirty="0" err="1">
                <a:solidFill>
                  <a:schemeClr val="bg1"/>
                </a:solidFill>
              </a:rPr>
              <a:t>of</a:t>
            </a:r>
            <a:r>
              <a:rPr lang="sk-SK" sz="3400" b="1" dirty="0">
                <a:solidFill>
                  <a:schemeClr val="bg1"/>
                </a:solidFill>
              </a:rPr>
              <a:t> </a:t>
            </a:r>
            <a:r>
              <a:rPr lang="sk-SK" sz="3400" b="1" dirty="0" err="1">
                <a:solidFill>
                  <a:schemeClr val="bg1"/>
                </a:solidFill>
              </a:rPr>
              <a:t>processing</a:t>
            </a:r>
            <a:r>
              <a:rPr lang="sk-SK" sz="3400" b="1" dirty="0">
                <a:solidFill>
                  <a:schemeClr val="bg1"/>
                </a:solidFill>
              </a:rPr>
              <a:t> </a:t>
            </a:r>
            <a:endParaRPr lang="sk-SK" sz="3400" b="1" dirty="0" smtClean="0">
              <a:solidFill>
                <a:schemeClr val="bg1"/>
              </a:solidFill>
            </a:endParaRPr>
          </a:p>
          <a:p>
            <a:pPr algn="l"/>
            <a:r>
              <a:rPr lang="sk-SK" sz="3400" b="1" dirty="0" smtClean="0">
                <a:solidFill>
                  <a:schemeClr val="bg1"/>
                </a:solidFill>
              </a:rPr>
              <a:t>and </a:t>
            </a:r>
            <a:r>
              <a:rPr lang="sk-SK" sz="3400" b="1" dirty="0" err="1">
                <a:solidFill>
                  <a:schemeClr val="bg1"/>
                </a:solidFill>
              </a:rPr>
              <a:t>analysis</a:t>
            </a:r>
            <a:r>
              <a:rPr lang="sk-SK" sz="3400" b="1" dirty="0">
                <a:solidFill>
                  <a:schemeClr val="bg1"/>
                </a:solidFill>
              </a:rPr>
              <a:t> </a:t>
            </a:r>
            <a:r>
              <a:rPr lang="sk-SK" sz="3400" b="1" dirty="0" err="1" smtClean="0">
                <a:solidFill>
                  <a:schemeClr val="bg1"/>
                </a:solidFill>
              </a:rPr>
              <a:t>of</a:t>
            </a:r>
            <a:r>
              <a:rPr lang="sk-SK" sz="3400" b="1" dirty="0" smtClean="0">
                <a:solidFill>
                  <a:schemeClr val="bg1"/>
                </a:solidFill>
              </a:rPr>
              <a:t> </a:t>
            </a:r>
            <a:r>
              <a:rPr lang="sk-SK" sz="3400" b="1" dirty="0">
                <a:solidFill>
                  <a:schemeClr val="bg1"/>
                </a:solidFill>
              </a:rPr>
              <a:t>big 3D </a:t>
            </a:r>
            <a:r>
              <a:rPr lang="sk-SK" sz="3400" b="1" dirty="0" err="1">
                <a:solidFill>
                  <a:schemeClr val="bg1"/>
                </a:solidFill>
              </a:rPr>
              <a:t>data</a:t>
            </a:r>
            <a:endParaRPr lang="sk-SK" sz="3400" b="1" dirty="0">
              <a:solidFill>
                <a:schemeClr val="bg1"/>
              </a:solidFill>
            </a:endParaRPr>
          </a:p>
        </p:txBody>
      </p:sp>
      <p:sp>
        <p:nvSpPr>
          <p:cNvPr id="42" name="Zástupný symbol obsahu 2"/>
          <p:cNvSpPr txBox="1">
            <a:spLocks/>
          </p:cNvSpPr>
          <p:nvPr/>
        </p:nvSpPr>
        <p:spPr bwMode="auto">
          <a:xfrm>
            <a:off x="251520" y="1124744"/>
            <a:ext cx="7992888" cy="7299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sk-SK" sz="2400" dirty="0" smtClean="0"/>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4918" y="2037619"/>
            <a:ext cx="3558211" cy="4775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ástupný symbol obsahu 2"/>
          <p:cNvSpPr txBox="1">
            <a:spLocks/>
          </p:cNvSpPr>
          <p:nvPr/>
        </p:nvSpPr>
        <p:spPr bwMode="auto">
          <a:xfrm>
            <a:off x="107504" y="1249183"/>
            <a:ext cx="7848871" cy="10996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lvl="1" indent="-342900">
              <a:buFont typeface="Arial" charset="0"/>
              <a:buChar char="•"/>
            </a:pPr>
            <a:r>
              <a:rPr lang="sk-SK" sz="2000" dirty="0" err="1" smtClean="0"/>
              <a:t>Efficient</a:t>
            </a:r>
            <a:r>
              <a:rPr lang="sk-SK" sz="2000" dirty="0" smtClean="0"/>
              <a:t> </a:t>
            </a:r>
            <a:r>
              <a:rPr lang="sk-SK" sz="2000" dirty="0" err="1" smtClean="0"/>
              <a:t>cave</a:t>
            </a:r>
            <a:r>
              <a:rPr lang="sk-SK" sz="2000" dirty="0" smtClean="0"/>
              <a:t> laser </a:t>
            </a:r>
            <a:r>
              <a:rPr lang="sk-SK" sz="2000" dirty="0" err="1" smtClean="0"/>
              <a:t>scanning</a:t>
            </a:r>
            <a:r>
              <a:rPr lang="sk-SK" sz="2000" dirty="0" smtClean="0"/>
              <a:t>, 3D </a:t>
            </a:r>
            <a:r>
              <a:rPr lang="sk-SK" sz="2000" dirty="0" err="1" smtClean="0"/>
              <a:t>meshing</a:t>
            </a:r>
            <a:r>
              <a:rPr lang="sk-SK" sz="2000" dirty="0" smtClean="0"/>
              <a:t> and 3D </a:t>
            </a:r>
            <a:r>
              <a:rPr lang="sk-SK" sz="2000" dirty="0" err="1" smtClean="0"/>
              <a:t>geomorphometry</a:t>
            </a:r>
            <a:r>
              <a:rPr lang="sk-SK" sz="2000" dirty="0" smtClean="0"/>
              <a:t> (</a:t>
            </a:r>
            <a:r>
              <a:rPr lang="sk-SK" sz="2000" dirty="0" err="1" smtClean="0"/>
              <a:t>cave</a:t>
            </a:r>
            <a:r>
              <a:rPr lang="sk-SK" sz="2000" dirty="0" smtClean="0"/>
              <a:t> </a:t>
            </a:r>
            <a:r>
              <a:rPr lang="sk-SK" sz="2000" dirty="0" err="1" smtClean="0"/>
              <a:t>surface</a:t>
            </a:r>
            <a:r>
              <a:rPr lang="sk-SK" sz="2000" dirty="0" smtClean="0"/>
              <a:t> </a:t>
            </a:r>
            <a:r>
              <a:rPr lang="sk-SK" sz="2000" dirty="0" err="1" smtClean="0"/>
              <a:t>analysis</a:t>
            </a:r>
            <a:r>
              <a:rPr lang="sk-SK" sz="2000" dirty="0" smtClean="0"/>
              <a:t>)</a:t>
            </a:r>
          </a:p>
        </p:txBody>
      </p:sp>
      <p:sp>
        <p:nvSpPr>
          <p:cNvPr id="2" name="BlokTextu 1"/>
          <p:cNvSpPr txBox="1"/>
          <p:nvPr/>
        </p:nvSpPr>
        <p:spPr>
          <a:xfrm>
            <a:off x="3707904" y="1916832"/>
            <a:ext cx="2004138" cy="338554"/>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none" rtlCol="0">
            <a:spAutoFit/>
          </a:bodyPr>
          <a:lstStyle/>
          <a:p>
            <a:r>
              <a:rPr lang="sk-SK" dirty="0" smtClean="0"/>
              <a:t>Domica </a:t>
            </a:r>
            <a:r>
              <a:rPr lang="sk-SK" dirty="0" err="1" smtClean="0"/>
              <a:t>cave</a:t>
            </a:r>
            <a:r>
              <a:rPr lang="sk-SK" dirty="0" smtClean="0"/>
              <a:t>, Slovakia</a:t>
            </a:r>
            <a:endParaRPr lang="en-GB" dirty="0"/>
          </a:p>
        </p:txBody>
      </p:sp>
    </p:spTree>
    <p:extLst>
      <p:ext uri="{BB962C8B-B14F-4D97-AF65-F5344CB8AC3E}">
        <p14:creationId xmlns:p14="http://schemas.microsoft.com/office/powerpoint/2010/main" val="35340796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Nadpis 1"/>
          <p:cNvSpPr txBox="1">
            <a:spLocks/>
          </p:cNvSpPr>
          <p:nvPr/>
        </p:nvSpPr>
        <p:spPr bwMode="auto">
          <a:xfrm>
            <a:off x="0" y="-27384"/>
            <a:ext cx="9144000" cy="724271"/>
          </a:xfrm>
          <a:prstGeom prst="rect">
            <a:avLst/>
          </a:prstGeom>
          <a:solidFill>
            <a:schemeClr val="accent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4000" b="1" dirty="0">
                <a:solidFill>
                  <a:schemeClr val="bg1"/>
                </a:solidFill>
              </a:rPr>
              <a:t>Parallelization of </a:t>
            </a:r>
            <a:r>
              <a:rPr lang="sk-SK" sz="4000" b="1" dirty="0" err="1">
                <a:solidFill>
                  <a:schemeClr val="bg1"/>
                </a:solidFill>
              </a:rPr>
              <a:t>existing</a:t>
            </a:r>
            <a:r>
              <a:rPr lang="sk-SK" sz="4000" b="1" dirty="0">
                <a:solidFill>
                  <a:schemeClr val="bg1"/>
                </a:solidFill>
              </a:rPr>
              <a:t> </a:t>
            </a:r>
            <a:r>
              <a:rPr lang="sk-SK" sz="4000" b="1" dirty="0" smtClean="0">
                <a:solidFill>
                  <a:schemeClr val="bg1"/>
                </a:solidFill>
              </a:rPr>
              <a:t>GIS </a:t>
            </a:r>
            <a:r>
              <a:rPr lang="sk-SK" sz="4000" b="1" dirty="0" err="1" smtClean="0">
                <a:solidFill>
                  <a:schemeClr val="bg1"/>
                </a:solidFill>
              </a:rPr>
              <a:t>routines</a:t>
            </a:r>
            <a:endParaRPr lang="sk-SK" sz="4000" b="1" dirty="0">
              <a:solidFill>
                <a:schemeClr val="bg1"/>
              </a:solidFill>
            </a:endParaRPr>
          </a:p>
        </p:txBody>
      </p:sp>
      <p:sp>
        <p:nvSpPr>
          <p:cNvPr id="42" name="Zástupný symbol obsahu 2"/>
          <p:cNvSpPr txBox="1">
            <a:spLocks/>
          </p:cNvSpPr>
          <p:nvPr/>
        </p:nvSpPr>
        <p:spPr bwMode="auto">
          <a:xfrm>
            <a:off x="179512" y="836712"/>
            <a:ext cx="3765118" cy="23553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200" dirty="0"/>
              <a:t>Parallelization of </a:t>
            </a:r>
            <a:r>
              <a:rPr lang="sk-SK" sz="2200" dirty="0" err="1"/>
              <a:t>existing</a:t>
            </a:r>
            <a:r>
              <a:rPr lang="sk-SK" sz="2200" dirty="0"/>
              <a:t> </a:t>
            </a:r>
            <a:r>
              <a:rPr lang="sk-SK" sz="2200" dirty="0" err="1"/>
              <a:t>routines</a:t>
            </a:r>
            <a:r>
              <a:rPr lang="sk-SK" sz="2200" dirty="0"/>
              <a:t> GIS</a:t>
            </a:r>
          </a:p>
          <a:p>
            <a:pPr lvl="1"/>
            <a:r>
              <a:rPr lang="sk-SK" sz="2000" dirty="0" err="1"/>
              <a:t>spatial</a:t>
            </a:r>
            <a:r>
              <a:rPr lang="sk-SK" sz="2000" dirty="0"/>
              <a:t> </a:t>
            </a:r>
            <a:r>
              <a:rPr lang="en-US" sz="2000" dirty="0"/>
              <a:t>interpolation, </a:t>
            </a:r>
            <a:endParaRPr lang="sk-SK" sz="2000" dirty="0" smtClean="0"/>
          </a:p>
          <a:p>
            <a:pPr lvl="1"/>
            <a:r>
              <a:rPr lang="en-US" sz="2000" dirty="0" smtClean="0"/>
              <a:t>solar </a:t>
            </a:r>
            <a:r>
              <a:rPr lang="en-US" sz="2000" dirty="0"/>
              <a:t>radiation </a:t>
            </a:r>
            <a:endParaRPr lang="sk-SK" sz="2000" dirty="0" smtClean="0"/>
          </a:p>
          <a:p>
            <a:pPr lvl="1"/>
            <a:r>
              <a:rPr lang="en-US" sz="2000" dirty="0" smtClean="0"/>
              <a:t>water </a:t>
            </a:r>
            <a:r>
              <a:rPr lang="en-US" sz="2000" dirty="0"/>
              <a:t>flow simulation modules in GRASS GIS </a:t>
            </a:r>
            <a:r>
              <a:rPr lang="en-US" sz="2000" dirty="0" smtClean="0"/>
              <a:t>using </a:t>
            </a:r>
            <a:r>
              <a:rPr lang="en-US" sz="2000" dirty="0" err="1"/>
              <a:t>OpenMP</a:t>
            </a:r>
            <a:endParaRPr lang="sk-SK"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6638" y="696887"/>
            <a:ext cx="5127362" cy="6044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4" descr="Výsledok vyh&amp;lcaron;adávania obrázkov pre dopyt grass gi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480072"/>
            <a:ext cx="3556263" cy="857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4509120"/>
            <a:ext cx="3762301" cy="1388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ĺžnik 2"/>
          <p:cNvSpPr/>
          <p:nvPr/>
        </p:nvSpPr>
        <p:spPr>
          <a:xfrm>
            <a:off x="3491880" y="4941168"/>
            <a:ext cx="449933" cy="9569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BlokTextu 10"/>
          <p:cNvSpPr txBox="1"/>
          <p:nvPr/>
        </p:nvSpPr>
        <p:spPr>
          <a:xfrm>
            <a:off x="1057737" y="6021287"/>
            <a:ext cx="3760442" cy="584775"/>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rtlCol="0">
            <a:spAutoFit/>
          </a:bodyPr>
          <a:lstStyle/>
          <a:p>
            <a:r>
              <a:rPr lang="sk-SK" dirty="0" err="1" smtClean="0"/>
              <a:t>Simulated</a:t>
            </a:r>
            <a:r>
              <a:rPr lang="sk-SK" dirty="0" smtClean="0"/>
              <a:t> </a:t>
            </a:r>
            <a:r>
              <a:rPr lang="sk-SK" dirty="0" err="1" smtClean="0"/>
              <a:t>flood</a:t>
            </a:r>
            <a:r>
              <a:rPr lang="sk-SK" dirty="0" smtClean="0"/>
              <a:t> </a:t>
            </a:r>
            <a:r>
              <a:rPr lang="sk-SK" dirty="0" err="1" smtClean="0"/>
              <a:t>based</a:t>
            </a:r>
            <a:r>
              <a:rPr lang="sk-SK" dirty="0" smtClean="0"/>
              <a:t> on </a:t>
            </a:r>
            <a:r>
              <a:rPr lang="sk-SK" dirty="0" err="1" smtClean="0"/>
              <a:t>high</a:t>
            </a:r>
            <a:r>
              <a:rPr lang="sk-SK" dirty="0" smtClean="0"/>
              <a:t> </a:t>
            </a:r>
            <a:r>
              <a:rPr lang="sk-SK" dirty="0" err="1" smtClean="0"/>
              <a:t>resolution</a:t>
            </a:r>
            <a:r>
              <a:rPr lang="sk-SK" dirty="0" smtClean="0"/>
              <a:t> laser </a:t>
            </a:r>
            <a:r>
              <a:rPr lang="sk-SK" dirty="0" err="1" smtClean="0"/>
              <a:t>scaning</a:t>
            </a:r>
            <a:r>
              <a:rPr lang="sk-SK" dirty="0" smtClean="0"/>
              <a:t> </a:t>
            </a:r>
            <a:r>
              <a:rPr lang="sk-SK" dirty="0" err="1" smtClean="0"/>
              <a:t>digitel</a:t>
            </a:r>
            <a:r>
              <a:rPr lang="sk-SK" dirty="0" smtClean="0"/>
              <a:t> </a:t>
            </a:r>
            <a:r>
              <a:rPr lang="sk-SK" dirty="0" err="1" smtClean="0"/>
              <a:t>terrain</a:t>
            </a:r>
            <a:r>
              <a:rPr lang="sk-SK" dirty="0" smtClean="0"/>
              <a:t> model</a:t>
            </a:r>
            <a:endParaRPr lang="en-GB" dirty="0"/>
          </a:p>
        </p:txBody>
      </p:sp>
    </p:spTree>
    <p:extLst>
      <p:ext uri="{BB962C8B-B14F-4D97-AF65-F5344CB8AC3E}">
        <p14:creationId xmlns:p14="http://schemas.microsoft.com/office/powerpoint/2010/main" val="17366821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ĺžnik 1"/>
          <p:cNvSpPr/>
          <p:nvPr/>
        </p:nvSpPr>
        <p:spPr>
          <a:xfrm>
            <a:off x="683568" y="1124744"/>
            <a:ext cx="2785506" cy="338554"/>
          </a:xfrm>
          <a:prstGeom prst="rect">
            <a:avLst/>
          </a:prstGeom>
        </p:spPr>
        <p:txBody>
          <a:bodyPr wrap="none">
            <a:spAutoFit/>
          </a:bodyPr>
          <a:lstStyle/>
          <a:p>
            <a:r>
              <a:rPr lang="en-GB" dirty="0"/>
              <a:t>http://vcg.isti.cnr.it/varie/cave/</a:t>
            </a:r>
          </a:p>
        </p:txBody>
      </p:sp>
      <p:sp>
        <p:nvSpPr>
          <p:cNvPr id="3" name="Nadpis 1"/>
          <p:cNvSpPr txBox="1">
            <a:spLocks/>
          </p:cNvSpPr>
          <p:nvPr/>
        </p:nvSpPr>
        <p:spPr bwMode="auto">
          <a:xfrm>
            <a:off x="0" y="-27384"/>
            <a:ext cx="9144000" cy="724271"/>
          </a:xfrm>
          <a:prstGeom prst="rect">
            <a:avLst/>
          </a:prstGeom>
          <a:solidFill>
            <a:schemeClr val="accent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sk-SK" sz="4000" b="1" dirty="0" err="1" smtClean="0">
                <a:solidFill>
                  <a:schemeClr val="bg1"/>
                </a:solidFill>
              </a:rPr>
              <a:t>Interactive</a:t>
            </a:r>
            <a:r>
              <a:rPr lang="sk-SK" sz="4000" b="1" dirty="0" smtClean="0">
                <a:solidFill>
                  <a:schemeClr val="bg1"/>
                </a:solidFill>
              </a:rPr>
              <a:t> 3D </a:t>
            </a:r>
            <a:r>
              <a:rPr lang="sk-SK" sz="4000" b="1" dirty="0" err="1" smtClean="0">
                <a:solidFill>
                  <a:schemeClr val="bg1"/>
                </a:solidFill>
              </a:rPr>
              <a:t>visualisation</a:t>
            </a:r>
            <a:endParaRPr lang="sk-SK" sz="4000" b="1" dirty="0">
              <a:solidFill>
                <a:schemeClr val="bg1"/>
              </a:solidFill>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0997" y="1494265"/>
            <a:ext cx="6120680" cy="3315368"/>
          </a:xfrm>
          <a:prstGeom prst="rect">
            <a:avLst/>
          </a:prstGeom>
          <a:noFill/>
          <a:ln w="9525">
            <a:solidFill>
              <a:schemeClr val="bg1">
                <a:lumMod val="9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5124" name="Picture 4" descr="fl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1836" y="3573016"/>
            <a:ext cx="4286250" cy="3057526"/>
          </a:xfrm>
          <a:prstGeom prst="rect">
            <a:avLst/>
          </a:prstGeom>
          <a:noFill/>
          <a:ln>
            <a:solidFill>
              <a:schemeClr val="bg1">
                <a:lumMod val="9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6" name="Picture 6" descr="tgis_poster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6084" y="2996952"/>
            <a:ext cx="2143125" cy="1390650"/>
          </a:xfrm>
          <a:prstGeom prst="rect">
            <a:avLst/>
          </a:prstGeom>
          <a:noFill/>
          <a:ln>
            <a:solidFill>
              <a:schemeClr val="bg1">
                <a:lumMod val="9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Obdĺžnik 3"/>
          <p:cNvSpPr/>
          <p:nvPr/>
        </p:nvSpPr>
        <p:spPr>
          <a:xfrm>
            <a:off x="179512" y="5661248"/>
            <a:ext cx="3672408" cy="461665"/>
          </a:xfrm>
          <a:prstGeom prst="rect">
            <a:avLst/>
          </a:prstGeom>
        </p:spPr>
        <p:txBody>
          <a:bodyPr wrap="square">
            <a:spAutoFit/>
          </a:bodyPr>
          <a:lstStyle/>
          <a:p>
            <a:r>
              <a:rPr lang="en-GB" sz="1200" dirty="0"/>
              <a:t>http://geo.ics.upjs.sk/index.php/19-zo-zivota-ustavu/441-krajina-na-dotyk-pocas-noci-vyskumnikov</a:t>
            </a:r>
          </a:p>
        </p:txBody>
      </p:sp>
    </p:spTree>
    <p:extLst>
      <p:ext uri="{BB962C8B-B14F-4D97-AF65-F5344CB8AC3E}">
        <p14:creationId xmlns:p14="http://schemas.microsoft.com/office/powerpoint/2010/main" val="1471940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en-US" sz="3200" b="1" dirty="0" err="1" smtClean="0"/>
              <a:t>Rie</a:t>
            </a:r>
            <a:r>
              <a:rPr lang="sk-SK" sz="3200" b="1" dirty="0" err="1" smtClean="0"/>
              <a:t>šené</a:t>
            </a:r>
            <a:r>
              <a:rPr lang="sk-SK" sz="3200" b="1" dirty="0" smtClean="0"/>
              <a:t> </a:t>
            </a:r>
            <a:r>
              <a:rPr lang="sk-SK" sz="3200" b="1" dirty="0" err="1" smtClean="0"/>
              <a:t>geoinformatické</a:t>
            </a:r>
            <a:r>
              <a:rPr lang="sk-SK" sz="3200" b="1" dirty="0" smtClean="0"/>
              <a:t> témy diplomových prác s informatickým zameraním</a:t>
            </a:r>
            <a:endParaRPr lang="en-GB" sz="3200" b="1" dirty="0"/>
          </a:p>
        </p:txBody>
      </p:sp>
      <p:sp>
        <p:nvSpPr>
          <p:cNvPr id="6" name="Zástupný symbol obsahu 5"/>
          <p:cNvSpPr>
            <a:spLocks noGrp="1"/>
          </p:cNvSpPr>
          <p:nvPr>
            <p:ph idx="1"/>
          </p:nvPr>
        </p:nvSpPr>
        <p:spPr/>
        <p:txBody>
          <a:bodyPr/>
          <a:lstStyle/>
          <a:p>
            <a:r>
              <a:rPr lang="sk-SK" sz="2800" dirty="0"/>
              <a:t>Michal Lacko (2017, Mgr</a:t>
            </a:r>
            <a:r>
              <a:rPr lang="sk-SK" sz="2800" dirty="0" smtClean="0"/>
              <a:t>., ÚGE) </a:t>
            </a:r>
            <a:r>
              <a:rPr lang="sk-SK" sz="2800" dirty="0"/>
              <a:t>- </a:t>
            </a:r>
            <a:r>
              <a:rPr lang="sk-SK" sz="2800" b="1" dirty="0"/>
              <a:t>Spracovanie dát z bezpilotných leteckých zariadení pre potreby </a:t>
            </a:r>
            <a:r>
              <a:rPr lang="sk-SK" sz="2800" b="1" dirty="0" smtClean="0"/>
              <a:t>poľnohospodárstva</a:t>
            </a:r>
          </a:p>
          <a:p>
            <a:r>
              <a:rPr lang="nl-NL" sz="2800" dirty="0"/>
              <a:t>Phong Nguyen Tien (2018, </a:t>
            </a:r>
            <a:r>
              <a:rPr lang="sk-SK" sz="2800" dirty="0"/>
              <a:t>ÚGE</a:t>
            </a:r>
            <a:r>
              <a:rPr lang="nl-NL" sz="2800" dirty="0" smtClean="0"/>
              <a:t>)</a:t>
            </a:r>
            <a:r>
              <a:rPr lang="sk-SK" sz="2800" dirty="0" smtClean="0"/>
              <a:t> – </a:t>
            </a:r>
            <a:r>
              <a:rPr lang="sk-SK" sz="2800" b="1" dirty="0" smtClean="0"/>
              <a:t>Modelovanie distribúcie slnečného žiarenia pomocou 3D modelov miest a </a:t>
            </a:r>
            <a:r>
              <a:rPr lang="sk-SK" sz="2800" b="1" dirty="0" err="1" smtClean="0"/>
              <a:t>open-source</a:t>
            </a:r>
            <a:r>
              <a:rPr lang="sk-SK" sz="2800" b="1" dirty="0" smtClean="0"/>
              <a:t> GRASS </a:t>
            </a:r>
            <a:r>
              <a:rPr lang="sk-SK" sz="2800" b="1" dirty="0" err="1" smtClean="0"/>
              <a:t>GIS-u</a:t>
            </a:r>
            <a:endParaRPr lang="sk-SK" sz="2800" b="1" dirty="0" smtClean="0"/>
          </a:p>
          <a:p>
            <a:r>
              <a:rPr lang="sk-SK" sz="2800" dirty="0" smtClean="0"/>
              <a:t>Antónia </a:t>
            </a:r>
            <a:r>
              <a:rPr lang="sk-SK" sz="2800" dirty="0" err="1" smtClean="0"/>
              <a:t>Matisová</a:t>
            </a:r>
            <a:r>
              <a:rPr lang="sk-SK" sz="2800" dirty="0" smtClean="0"/>
              <a:t> (2018, Bc., ÚINF) – </a:t>
            </a:r>
            <a:r>
              <a:rPr lang="sk-SK" sz="2800" b="1" dirty="0" smtClean="0"/>
              <a:t>Identifikácia kvapľov v 3D modeli jaskyne Domica</a:t>
            </a:r>
            <a:endParaRPr lang="en-GB" sz="2800" b="1" dirty="0"/>
          </a:p>
        </p:txBody>
      </p:sp>
    </p:spTree>
    <p:extLst>
      <p:ext uri="{BB962C8B-B14F-4D97-AF65-F5344CB8AC3E}">
        <p14:creationId xmlns:p14="http://schemas.microsoft.com/office/powerpoint/2010/main" val="3475731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l"/>
            <a:r>
              <a:rPr lang="sk-SK" b="1" dirty="0" smtClean="0"/>
              <a:t>Hlavné okruhy</a:t>
            </a:r>
            <a:endParaRPr lang="en-GB" b="1" dirty="0"/>
          </a:p>
        </p:txBody>
      </p:sp>
      <p:sp>
        <p:nvSpPr>
          <p:cNvPr id="3" name="Zástupný symbol obsahu 2"/>
          <p:cNvSpPr>
            <a:spLocks noGrp="1"/>
          </p:cNvSpPr>
          <p:nvPr>
            <p:ph idx="1"/>
          </p:nvPr>
        </p:nvSpPr>
        <p:spPr/>
        <p:txBody>
          <a:bodyPr/>
          <a:lstStyle/>
          <a:p>
            <a:r>
              <a:rPr lang="sk-SK" dirty="0" err="1" smtClean="0"/>
              <a:t>Big-spatial-data</a:t>
            </a:r>
            <a:r>
              <a:rPr lang="sk-SK" dirty="0" smtClean="0"/>
              <a:t> </a:t>
            </a:r>
            <a:r>
              <a:rPr lang="sk-SK" dirty="0" err="1" smtClean="0"/>
              <a:t>processing</a:t>
            </a:r>
            <a:endParaRPr lang="sk-SK" dirty="0" smtClean="0"/>
          </a:p>
          <a:p>
            <a:r>
              <a:rPr lang="sk-SK" dirty="0" err="1" smtClean="0"/>
              <a:t>Extraction</a:t>
            </a:r>
            <a:r>
              <a:rPr lang="sk-SK" dirty="0" smtClean="0"/>
              <a:t> </a:t>
            </a:r>
            <a:r>
              <a:rPr lang="sk-SK" dirty="0" err="1" smtClean="0"/>
              <a:t>of</a:t>
            </a:r>
            <a:r>
              <a:rPr lang="sk-SK" dirty="0" smtClean="0"/>
              <a:t> </a:t>
            </a:r>
            <a:r>
              <a:rPr lang="sk-SK" dirty="0" err="1" smtClean="0"/>
              <a:t>objects</a:t>
            </a:r>
            <a:r>
              <a:rPr lang="sk-SK" dirty="0" smtClean="0"/>
              <a:t> (</a:t>
            </a:r>
            <a:r>
              <a:rPr lang="sk-SK" dirty="0" err="1" smtClean="0"/>
              <a:t>buildings</a:t>
            </a:r>
            <a:r>
              <a:rPr lang="sk-SK" dirty="0" smtClean="0"/>
              <a:t>, </a:t>
            </a:r>
            <a:r>
              <a:rPr lang="sk-SK" dirty="0" err="1" smtClean="0"/>
              <a:t>landforms</a:t>
            </a:r>
            <a:r>
              <a:rPr lang="sk-SK" dirty="0" smtClean="0"/>
              <a:t>)</a:t>
            </a:r>
          </a:p>
          <a:p>
            <a:r>
              <a:rPr lang="sk-SK" dirty="0" err="1" smtClean="0"/>
              <a:t>Algorithms</a:t>
            </a:r>
            <a:r>
              <a:rPr lang="sk-SK" dirty="0" smtClean="0"/>
              <a:t> </a:t>
            </a:r>
            <a:r>
              <a:rPr lang="sk-SK" dirty="0" err="1" smtClean="0"/>
              <a:t>for</a:t>
            </a:r>
            <a:r>
              <a:rPr lang="sk-SK" dirty="0" smtClean="0"/>
              <a:t> </a:t>
            </a:r>
            <a:r>
              <a:rPr lang="sk-SK" dirty="0" err="1" smtClean="0"/>
              <a:t>distributed</a:t>
            </a:r>
            <a:r>
              <a:rPr lang="sk-SK" dirty="0" smtClean="0"/>
              <a:t> </a:t>
            </a:r>
            <a:r>
              <a:rPr lang="sk-SK" dirty="0" err="1" smtClean="0"/>
              <a:t>computing</a:t>
            </a:r>
            <a:endParaRPr lang="sk-SK" dirty="0" smtClean="0"/>
          </a:p>
          <a:p>
            <a:r>
              <a:rPr lang="sk-SK" dirty="0" smtClean="0"/>
              <a:t>3D </a:t>
            </a:r>
            <a:r>
              <a:rPr lang="sk-SK" dirty="0" err="1" smtClean="0"/>
              <a:t>visualisation</a:t>
            </a:r>
            <a:r>
              <a:rPr lang="sk-SK" dirty="0" smtClean="0"/>
              <a:t> ()</a:t>
            </a:r>
            <a:endParaRPr lang="en-GB" dirty="0"/>
          </a:p>
        </p:txBody>
      </p:sp>
    </p:spTree>
    <p:extLst>
      <p:ext uri="{BB962C8B-B14F-4D97-AF65-F5344CB8AC3E}">
        <p14:creationId xmlns:p14="http://schemas.microsoft.com/office/powerpoint/2010/main" val="2676613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Nadpis 3"/>
          <p:cNvSpPr>
            <a:spLocks noGrp="1"/>
          </p:cNvSpPr>
          <p:nvPr>
            <p:ph type="ctrTitle"/>
          </p:nvPr>
        </p:nvSpPr>
        <p:spPr>
          <a:xfrm>
            <a:off x="-9" y="2348880"/>
            <a:ext cx="6282132" cy="1942572"/>
          </a:xfrm>
          <a:solidFill>
            <a:schemeClr val="accent1"/>
          </a:solidFill>
          <a:effectLst>
            <a:outerShdw blurRad="50800" dist="38100" dir="2700000" algn="tl" rotWithShape="0">
              <a:prstClr val="black">
                <a:alpha val="40000"/>
              </a:prstClr>
            </a:outerShdw>
          </a:effectLst>
        </p:spPr>
        <p:txBody>
          <a:bodyPr/>
          <a:lstStyle/>
          <a:p>
            <a:pPr algn="r"/>
            <a:r>
              <a:rPr lang="sk-SK" sz="4000" b="1" dirty="0" smtClean="0">
                <a:solidFill>
                  <a:schemeClr val="bg1"/>
                </a:solidFill>
              </a:rPr>
              <a:t>Ďakujem za pozornosť !</a:t>
            </a:r>
            <a:endParaRPr lang="sk-SK" sz="4000" b="1" dirty="0">
              <a:solidFill>
                <a:schemeClr val="bg1"/>
              </a:solidFill>
            </a:endParaRPr>
          </a:p>
        </p:txBody>
      </p:sp>
      <p:sp>
        <p:nvSpPr>
          <p:cNvPr id="14338" name="Podnadpis 4"/>
          <p:cNvSpPr>
            <a:spLocks noGrp="1"/>
          </p:cNvSpPr>
          <p:nvPr>
            <p:ph type="subTitle" idx="1"/>
          </p:nvPr>
        </p:nvSpPr>
        <p:spPr>
          <a:xfrm>
            <a:off x="-189977" y="4365104"/>
            <a:ext cx="4311860" cy="2304256"/>
          </a:xfrm>
        </p:spPr>
        <p:txBody>
          <a:bodyPr/>
          <a:lstStyle/>
          <a:p>
            <a:pPr algn="r" eaLnBrk="1" hangingPunct="1">
              <a:spcBef>
                <a:spcPts val="600"/>
              </a:spcBef>
            </a:pPr>
            <a:r>
              <a:rPr lang="sk-SK" sz="2000" dirty="0" smtClean="0">
                <a:solidFill>
                  <a:schemeClr val="accent1">
                    <a:lumMod val="50000"/>
                  </a:schemeClr>
                </a:solidFill>
                <a:latin typeface="+mj-lt"/>
              </a:rPr>
              <a:t>Michal GALLAY</a:t>
            </a:r>
          </a:p>
          <a:p>
            <a:pPr algn="r" eaLnBrk="1" hangingPunct="1">
              <a:lnSpc>
                <a:spcPct val="80000"/>
              </a:lnSpc>
            </a:pPr>
            <a:endParaRPr lang="sk-SK" sz="1800" dirty="0" smtClean="0">
              <a:solidFill>
                <a:schemeClr val="accent1">
                  <a:lumMod val="50000"/>
                </a:schemeClr>
              </a:solidFill>
              <a:latin typeface="+mj-lt"/>
            </a:endParaRPr>
          </a:p>
          <a:p>
            <a:pPr algn="r" eaLnBrk="1" hangingPunct="1">
              <a:lnSpc>
                <a:spcPct val="80000"/>
              </a:lnSpc>
            </a:pPr>
            <a:r>
              <a:rPr lang="sk-SK" sz="1800" dirty="0" err="1" smtClean="0">
                <a:solidFill>
                  <a:schemeClr val="accent1">
                    <a:lumMod val="50000"/>
                  </a:schemeClr>
                </a:solidFill>
                <a:latin typeface="+mj-lt"/>
              </a:rPr>
              <a:t>Institute</a:t>
            </a:r>
            <a:r>
              <a:rPr lang="sk-SK" sz="1800" dirty="0" smtClean="0">
                <a:solidFill>
                  <a:schemeClr val="accent1">
                    <a:lumMod val="50000"/>
                  </a:schemeClr>
                </a:solidFill>
                <a:latin typeface="+mj-lt"/>
              </a:rPr>
              <a:t> </a:t>
            </a:r>
            <a:r>
              <a:rPr lang="sk-SK" sz="1800" dirty="0" err="1" smtClean="0">
                <a:solidFill>
                  <a:schemeClr val="accent1">
                    <a:lumMod val="50000"/>
                  </a:schemeClr>
                </a:solidFill>
                <a:latin typeface="+mj-lt"/>
              </a:rPr>
              <a:t>of</a:t>
            </a:r>
            <a:r>
              <a:rPr lang="sk-SK" sz="1800" dirty="0" smtClean="0">
                <a:solidFill>
                  <a:schemeClr val="accent1">
                    <a:lumMod val="50000"/>
                  </a:schemeClr>
                </a:solidFill>
                <a:latin typeface="+mj-lt"/>
              </a:rPr>
              <a:t> </a:t>
            </a:r>
            <a:r>
              <a:rPr lang="sk-SK" sz="1800" dirty="0" err="1" smtClean="0">
                <a:solidFill>
                  <a:schemeClr val="accent1">
                    <a:lumMod val="50000"/>
                  </a:schemeClr>
                </a:solidFill>
                <a:latin typeface="+mj-lt"/>
              </a:rPr>
              <a:t>Gegraphy</a:t>
            </a:r>
            <a:r>
              <a:rPr lang="sk-SK" sz="1800" dirty="0" smtClean="0">
                <a:solidFill>
                  <a:schemeClr val="accent1">
                    <a:lumMod val="50000"/>
                  </a:schemeClr>
                </a:solidFill>
                <a:latin typeface="+mj-lt"/>
              </a:rPr>
              <a:t> </a:t>
            </a:r>
          </a:p>
          <a:p>
            <a:pPr algn="r" eaLnBrk="1" hangingPunct="1">
              <a:lnSpc>
                <a:spcPct val="80000"/>
              </a:lnSpc>
            </a:pPr>
            <a:r>
              <a:rPr lang="sk-SK" sz="1800" dirty="0" err="1" smtClean="0">
                <a:solidFill>
                  <a:schemeClr val="accent1">
                    <a:lumMod val="50000"/>
                  </a:schemeClr>
                </a:solidFill>
                <a:latin typeface="+mj-lt"/>
              </a:rPr>
              <a:t>Faculty</a:t>
            </a:r>
            <a:r>
              <a:rPr lang="sk-SK" sz="1800" dirty="0" smtClean="0">
                <a:solidFill>
                  <a:schemeClr val="accent1">
                    <a:lumMod val="50000"/>
                  </a:schemeClr>
                </a:solidFill>
                <a:latin typeface="+mj-lt"/>
              </a:rPr>
              <a:t> </a:t>
            </a:r>
            <a:r>
              <a:rPr lang="sk-SK" sz="1800" dirty="0" err="1" smtClean="0">
                <a:solidFill>
                  <a:schemeClr val="accent1">
                    <a:lumMod val="50000"/>
                  </a:schemeClr>
                </a:solidFill>
                <a:latin typeface="+mj-lt"/>
              </a:rPr>
              <a:t>of</a:t>
            </a:r>
            <a:r>
              <a:rPr lang="sk-SK" sz="1800" dirty="0" smtClean="0">
                <a:solidFill>
                  <a:schemeClr val="accent1">
                    <a:lumMod val="50000"/>
                  </a:schemeClr>
                </a:solidFill>
                <a:latin typeface="+mj-lt"/>
              </a:rPr>
              <a:t> </a:t>
            </a:r>
            <a:r>
              <a:rPr lang="sk-SK" sz="1800" dirty="0" err="1" smtClean="0">
                <a:solidFill>
                  <a:schemeClr val="accent1">
                    <a:lumMod val="50000"/>
                  </a:schemeClr>
                </a:solidFill>
                <a:latin typeface="+mj-lt"/>
              </a:rPr>
              <a:t>Science</a:t>
            </a:r>
            <a:r>
              <a:rPr lang="sk-SK" sz="1800" dirty="0" smtClean="0">
                <a:solidFill>
                  <a:schemeClr val="accent1">
                    <a:lumMod val="50000"/>
                  </a:schemeClr>
                </a:solidFill>
                <a:latin typeface="+mj-lt"/>
              </a:rPr>
              <a:t> </a:t>
            </a:r>
          </a:p>
          <a:p>
            <a:pPr algn="r" eaLnBrk="1" hangingPunct="1">
              <a:lnSpc>
                <a:spcPct val="80000"/>
              </a:lnSpc>
            </a:pPr>
            <a:r>
              <a:rPr lang="sk-SK" sz="1800" dirty="0" smtClean="0">
                <a:solidFill>
                  <a:schemeClr val="accent1">
                    <a:lumMod val="50000"/>
                  </a:schemeClr>
                </a:solidFill>
                <a:latin typeface="+mj-lt"/>
              </a:rPr>
              <a:t>Pavol Jozef Šafárik </a:t>
            </a:r>
            <a:r>
              <a:rPr lang="sk-SK" sz="1800" dirty="0" err="1" smtClean="0">
                <a:solidFill>
                  <a:schemeClr val="accent1">
                    <a:lumMod val="50000"/>
                  </a:schemeClr>
                </a:solidFill>
                <a:latin typeface="+mj-lt"/>
              </a:rPr>
              <a:t>University</a:t>
            </a:r>
            <a:r>
              <a:rPr lang="sk-SK" sz="1800" dirty="0" smtClean="0">
                <a:solidFill>
                  <a:schemeClr val="accent1">
                    <a:lumMod val="50000"/>
                  </a:schemeClr>
                </a:solidFill>
                <a:latin typeface="+mj-lt"/>
              </a:rPr>
              <a:t> in Košice</a:t>
            </a:r>
          </a:p>
          <a:p>
            <a:pPr algn="r" eaLnBrk="1" hangingPunct="1">
              <a:lnSpc>
                <a:spcPct val="80000"/>
              </a:lnSpc>
            </a:pPr>
            <a:endParaRPr lang="sk-SK" sz="1800" dirty="0" smtClean="0">
              <a:solidFill>
                <a:schemeClr val="accent1">
                  <a:lumMod val="50000"/>
                </a:schemeClr>
              </a:solidFill>
              <a:latin typeface="+mj-lt"/>
            </a:endParaRPr>
          </a:p>
          <a:p>
            <a:pPr algn="r" eaLnBrk="1" hangingPunct="1">
              <a:lnSpc>
                <a:spcPct val="80000"/>
              </a:lnSpc>
              <a:spcBef>
                <a:spcPts val="0"/>
              </a:spcBef>
            </a:pPr>
            <a:r>
              <a:rPr lang="sk-SK" sz="1800" dirty="0" err="1" smtClean="0">
                <a:solidFill>
                  <a:schemeClr val="accent1">
                    <a:lumMod val="50000"/>
                  </a:schemeClr>
                </a:solidFill>
                <a:latin typeface="+mj-lt"/>
              </a:rPr>
              <a:t>geografia.science.upjs.sk</a:t>
            </a:r>
            <a:endParaRPr lang="sk-SK" sz="1800" dirty="0" smtClean="0">
              <a:solidFill>
                <a:schemeClr val="accent1">
                  <a:lumMod val="50000"/>
                </a:schemeClr>
              </a:solidFill>
              <a:latin typeface="+mj-lt"/>
            </a:endParaRPr>
          </a:p>
        </p:txBody>
      </p:sp>
      <p:sp>
        <p:nvSpPr>
          <p:cNvPr id="9" name="Obdĺžnik 8"/>
          <p:cNvSpPr/>
          <p:nvPr/>
        </p:nvSpPr>
        <p:spPr>
          <a:xfrm>
            <a:off x="312545" y="261350"/>
            <a:ext cx="3737329" cy="523220"/>
          </a:xfrm>
          <a:prstGeom prst="rect">
            <a:avLst/>
          </a:prstGeom>
        </p:spPr>
        <p:txBody>
          <a:bodyPr wrap="square">
            <a:spAutoFit/>
          </a:bodyPr>
          <a:lstStyle/>
          <a:p>
            <a:pPr algn="r"/>
            <a:r>
              <a:rPr lang="sk-SK" sz="2800" b="1" dirty="0" smtClean="0">
                <a:solidFill>
                  <a:schemeClr val="tx1">
                    <a:lumMod val="50000"/>
                    <a:lumOff val="50000"/>
                  </a:schemeClr>
                </a:solidFill>
              </a:rPr>
              <a:t>Diplomový seminár</a:t>
            </a:r>
          </a:p>
        </p:txBody>
      </p:sp>
      <p:pic>
        <p:nvPicPr>
          <p:cNvPr id="17" name="Picture 6" descr="http://geo.ics.upjs.sk/images/logo.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474002" y="6046930"/>
            <a:ext cx="2521857" cy="599773"/>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5" descr="Výsledok vyh&amp;lcaron;adávania obrázkov pre dopyt facebook logo"/>
          <p:cNvSpPr>
            <a:spLocks noChangeAspect="1" noChangeArrowheads="1"/>
          </p:cNvSpPr>
          <p:nvPr/>
        </p:nvSpPr>
        <p:spPr bwMode="auto">
          <a:xfrm>
            <a:off x="6492279" y="-7245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k-SK"/>
          </a:p>
        </p:txBody>
      </p:sp>
      <p:pic>
        <p:nvPicPr>
          <p:cNvPr id="1030" name="Picture 6"/>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2546" y="5992582"/>
            <a:ext cx="567506" cy="567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00899" y="6021288"/>
            <a:ext cx="535783" cy="535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1"/>
          <p:cNvPicPr>
            <a:picLocks noChangeArrowheads="1"/>
          </p:cNvPicPr>
          <p:nvPr/>
        </p:nvPicPr>
        <p:blipFill>
          <a:blip r:embed="rId6" cstate="screen">
            <a:clrChange>
              <a:clrFrom>
                <a:srgbClr val="CCCCCC"/>
              </a:clrFrom>
              <a:clrTo>
                <a:srgbClr val="CCCCCC">
                  <a:alpha val="0"/>
                </a:srgbClr>
              </a:clrTo>
            </a:clrChange>
            <a:extLst>
              <a:ext uri="{28A0092B-C50C-407E-A947-70E740481C1C}">
                <a14:useLocalDpi xmlns:a14="http://schemas.microsoft.com/office/drawing/2010/main"/>
              </a:ext>
            </a:extLst>
          </a:blip>
          <a:srcRect/>
          <a:stretch>
            <a:fillRect/>
          </a:stretch>
        </p:blipFill>
        <p:spPr bwMode="auto">
          <a:xfrm>
            <a:off x="4637788" y="4756863"/>
            <a:ext cx="1296143" cy="1180833"/>
          </a:xfrm>
          <a:prstGeom prst="rect">
            <a:avLst/>
          </a:prstGeom>
          <a:noFill/>
          <a:ln>
            <a:noFill/>
          </a:ln>
          <a:extLst/>
        </p:spPr>
      </p:pic>
      <p:sp>
        <p:nvSpPr>
          <p:cNvPr id="2" name="AutoShape 2" descr="Výsledok vyh&amp;lcaron;adávania obrázkov pre dopyt hipea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6273" y="4405995"/>
            <a:ext cx="2782231" cy="1543285"/>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9" name="Obrázok 18"/>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361359" y="296810"/>
            <a:ext cx="2747145" cy="1980062"/>
          </a:xfrm>
          <a:prstGeom prst="rect">
            <a:avLst/>
          </a:prstGeom>
          <a:ln>
            <a:solidFill>
              <a:schemeClr val="bg1">
                <a:lumMod val="50000"/>
              </a:schemeClr>
            </a:solidFill>
          </a:ln>
          <a:effectLst/>
        </p:spPr>
      </p:pic>
      <p:pic>
        <p:nvPicPr>
          <p:cNvPr id="512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6273" y="2348880"/>
            <a:ext cx="2782231" cy="1977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www.ics.upjs.sk/images/logo_sk.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2546" y="763959"/>
            <a:ext cx="4667250" cy="114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9604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15615"/>
            <a:ext cx="5745991" cy="5438815"/>
          </a:xfrm>
          <a:prstGeom prst="rect">
            <a:avLst/>
          </a:prstGeom>
          <a:noFill/>
          <a:ln w="9525">
            <a:solidFill>
              <a:schemeClr val="bg1">
                <a:lumMod val="9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5" name="Nadpis 1"/>
          <p:cNvSpPr txBox="1">
            <a:spLocks/>
          </p:cNvSpPr>
          <p:nvPr/>
        </p:nvSpPr>
        <p:spPr bwMode="auto">
          <a:xfrm>
            <a:off x="0" y="-27384"/>
            <a:ext cx="9144000" cy="1143000"/>
          </a:xfrm>
          <a:prstGeom prst="rect">
            <a:avLst/>
          </a:prstGeom>
          <a:solidFill>
            <a:schemeClr val="accent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266700" algn="l"/>
            <a:r>
              <a:rPr lang="sk-SK" b="1" dirty="0">
                <a:solidFill>
                  <a:schemeClr val="bg1"/>
                </a:solidFill>
              </a:rPr>
              <a:t>http://geo.ics.upjs.sk/</a:t>
            </a:r>
            <a:endParaRPr lang="sk-SK" b="1" dirty="0" smtClean="0">
              <a:solidFill>
                <a:schemeClr val="bg1"/>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8541" y="2204864"/>
            <a:ext cx="3675459" cy="4519216"/>
          </a:xfrm>
          <a:prstGeom prst="rect">
            <a:avLst/>
          </a:prstGeom>
          <a:noFill/>
          <a:ln w="9525">
            <a:solidFill>
              <a:schemeClr val="bg1">
                <a:lumMod val="9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78095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3476" y="1196752"/>
            <a:ext cx="4760771" cy="5442179"/>
          </a:xfrm>
          <a:prstGeom prst="rect">
            <a:avLst/>
          </a:prstGeom>
          <a:noFill/>
          <a:ln w="9525">
            <a:solidFill>
              <a:schemeClr val="bg1">
                <a:lumMod val="9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5" name="Nadpis 1"/>
          <p:cNvSpPr txBox="1">
            <a:spLocks/>
          </p:cNvSpPr>
          <p:nvPr/>
        </p:nvSpPr>
        <p:spPr bwMode="auto">
          <a:xfrm>
            <a:off x="0" y="-27384"/>
            <a:ext cx="9144000" cy="1143000"/>
          </a:xfrm>
          <a:prstGeom prst="rect">
            <a:avLst/>
          </a:prstGeom>
          <a:solidFill>
            <a:schemeClr val="accent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266700" algn="l"/>
            <a:r>
              <a:rPr lang="sk-SK" b="1" dirty="0">
                <a:solidFill>
                  <a:schemeClr val="bg1"/>
                </a:solidFill>
              </a:rPr>
              <a:t>http://geo.ics.upjs.sk/</a:t>
            </a:r>
            <a:endParaRPr lang="sk-SK" b="1" dirty="0" smtClean="0">
              <a:solidFill>
                <a:schemeClr val="bg1"/>
              </a:solidFill>
            </a:endParaRPr>
          </a:p>
        </p:txBody>
      </p:sp>
    </p:spTree>
    <p:extLst>
      <p:ext uri="{BB962C8B-B14F-4D97-AF65-F5344CB8AC3E}">
        <p14:creationId xmlns:p14="http://schemas.microsoft.com/office/powerpoint/2010/main" val="1322437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p:cNvSpPr txBox="1">
            <a:spLocks/>
          </p:cNvSpPr>
          <p:nvPr/>
        </p:nvSpPr>
        <p:spPr bwMode="auto">
          <a:xfrm>
            <a:off x="0" y="-27384"/>
            <a:ext cx="9144000" cy="1143000"/>
          </a:xfrm>
          <a:prstGeom prst="rect">
            <a:avLst/>
          </a:prstGeom>
          <a:solidFill>
            <a:schemeClr val="accent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266700" algn="l"/>
            <a:r>
              <a:rPr lang="sk-SK" b="1" dirty="0" err="1" smtClean="0">
                <a:solidFill>
                  <a:schemeClr val="bg1"/>
                </a:solidFill>
              </a:rPr>
              <a:t>State-of-the-art</a:t>
            </a:r>
            <a:r>
              <a:rPr lang="sk-SK" b="1" dirty="0" smtClean="0">
                <a:solidFill>
                  <a:schemeClr val="bg1"/>
                </a:solidFill>
              </a:rPr>
              <a:t> in </a:t>
            </a:r>
            <a:r>
              <a:rPr lang="sk-SK" b="1" dirty="0" err="1" smtClean="0">
                <a:solidFill>
                  <a:schemeClr val="bg1"/>
                </a:solidFill>
              </a:rPr>
              <a:t>geospatial</a:t>
            </a:r>
            <a:r>
              <a:rPr lang="sk-SK" b="1" dirty="0" smtClean="0">
                <a:solidFill>
                  <a:schemeClr val="bg1"/>
                </a:solidFill>
              </a:rPr>
              <a:t> </a:t>
            </a:r>
            <a:r>
              <a:rPr lang="sk-SK" b="1" dirty="0" err="1" smtClean="0">
                <a:solidFill>
                  <a:schemeClr val="bg1"/>
                </a:solidFill>
              </a:rPr>
              <a:t>science</a:t>
            </a:r>
            <a:endParaRPr lang="sk-SK" b="1" dirty="0" smtClean="0">
              <a:solidFill>
                <a:schemeClr val="bg1"/>
              </a:solidFill>
            </a:endParaRPr>
          </a:p>
        </p:txBody>
      </p:sp>
      <p:sp>
        <p:nvSpPr>
          <p:cNvPr id="5" name="Zástupný symbol obsahu 2"/>
          <p:cNvSpPr txBox="1">
            <a:spLocks/>
          </p:cNvSpPr>
          <p:nvPr/>
        </p:nvSpPr>
        <p:spPr bwMode="auto">
          <a:xfrm>
            <a:off x="251520" y="1268760"/>
            <a:ext cx="8640960" cy="23762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sk-SK" sz="2400" dirty="0" err="1" smtClean="0"/>
              <a:t>Wide</a:t>
            </a:r>
            <a:r>
              <a:rPr lang="sk-SK" sz="2400" dirty="0" smtClean="0"/>
              <a:t> </a:t>
            </a:r>
            <a:r>
              <a:rPr lang="sk-SK" sz="2400" dirty="0" err="1" smtClean="0"/>
              <a:t>use</a:t>
            </a:r>
            <a:r>
              <a:rPr lang="sk-SK" sz="2400" dirty="0" smtClean="0"/>
              <a:t> </a:t>
            </a:r>
            <a:r>
              <a:rPr lang="sk-SK" sz="2400" dirty="0" err="1" smtClean="0"/>
              <a:t>of</a:t>
            </a:r>
            <a:r>
              <a:rPr lang="sk-SK" sz="2400" dirty="0" smtClean="0"/>
              <a:t> </a:t>
            </a:r>
            <a:r>
              <a:rPr lang="sk-SK" sz="2400" dirty="0" err="1" smtClean="0"/>
              <a:t>sensors</a:t>
            </a:r>
            <a:r>
              <a:rPr lang="sk-SK" sz="2400" dirty="0" smtClean="0"/>
              <a:t> (</a:t>
            </a:r>
            <a:r>
              <a:rPr lang="sk-SK" sz="2400" dirty="0" err="1" smtClean="0"/>
              <a:t>data</a:t>
            </a:r>
            <a:r>
              <a:rPr lang="sk-SK" sz="2400" dirty="0" smtClean="0"/>
              <a:t> </a:t>
            </a:r>
            <a:r>
              <a:rPr lang="sk-SK" sz="2400" dirty="0" err="1" smtClean="0"/>
              <a:t>loggers</a:t>
            </a:r>
            <a:r>
              <a:rPr lang="sk-SK" sz="2400" dirty="0" smtClean="0"/>
              <a:t>, </a:t>
            </a:r>
            <a:r>
              <a:rPr lang="sk-SK" sz="2400" dirty="0" err="1" smtClean="0"/>
              <a:t>remote</a:t>
            </a:r>
            <a:r>
              <a:rPr lang="sk-SK" sz="2400" dirty="0" smtClean="0"/>
              <a:t> </a:t>
            </a:r>
            <a:r>
              <a:rPr lang="sk-SK" sz="2400" dirty="0" err="1" smtClean="0"/>
              <a:t>sensing</a:t>
            </a:r>
            <a:r>
              <a:rPr lang="sk-SK" sz="2400" dirty="0" smtClean="0"/>
              <a:t>, </a:t>
            </a:r>
            <a:r>
              <a:rPr lang="sk-SK" sz="2400" dirty="0" err="1" smtClean="0"/>
              <a:t>IoT</a:t>
            </a:r>
            <a:r>
              <a:rPr lang="sk-SK" sz="2400" dirty="0" smtClean="0"/>
              <a:t>)</a:t>
            </a:r>
          </a:p>
          <a:p>
            <a:r>
              <a:rPr lang="sk-SK" sz="2400" dirty="0" err="1" smtClean="0"/>
              <a:t>Generating</a:t>
            </a:r>
            <a:r>
              <a:rPr lang="sk-SK" sz="2400" dirty="0" smtClean="0"/>
              <a:t> </a:t>
            </a:r>
            <a:r>
              <a:rPr lang="sk-SK" sz="2400" dirty="0" err="1" smtClean="0"/>
              <a:t>large</a:t>
            </a:r>
            <a:r>
              <a:rPr lang="sk-SK" sz="2400" dirty="0" smtClean="0"/>
              <a:t> </a:t>
            </a:r>
            <a:r>
              <a:rPr lang="sk-SK" sz="2400" dirty="0" err="1" smtClean="0"/>
              <a:t>amount</a:t>
            </a:r>
            <a:r>
              <a:rPr lang="sk-SK" sz="2400" dirty="0" smtClean="0"/>
              <a:t> </a:t>
            </a:r>
            <a:r>
              <a:rPr lang="sk-SK" sz="2400" dirty="0" err="1" smtClean="0"/>
              <a:t>of</a:t>
            </a:r>
            <a:r>
              <a:rPr lang="sk-SK" sz="2400" dirty="0" smtClean="0"/>
              <a:t> </a:t>
            </a:r>
            <a:r>
              <a:rPr lang="sk-SK" sz="2400" dirty="0" err="1" smtClean="0"/>
              <a:t>data</a:t>
            </a:r>
            <a:r>
              <a:rPr lang="sk-SK" sz="2400" dirty="0" smtClean="0"/>
              <a:t> </a:t>
            </a:r>
            <a:r>
              <a:rPr lang="sk-SK" sz="2400" dirty="0" err="1" smtClean="0"/>
              <a:t>where</a:t>
            </a:r>
            <a:r>
              <a:rPr lang="sk-SK" sz="2400" dirty="0" smtClean="0"/>
              <a:t> </a:t>
            </a:r>
            <a:r>
              <a:rPr lang="sk-SK" sz="2400" dirty="0" err="1" smtClean="0"/>
              <a:t>location</a:t>
            </a:r>
            <a:r>
              <a:rPr lang="sk-SK" sz="2400" dirty="0" smtClean="0"/>
              <a:t> </a:t>
            </a:r>
            <a:r>
              <a:rPr lang="sk-SK" sz="2400" dirty="0" err="1" smtClean="0"/>
              <a:t>matters</a:t>
            </a:r>
            <a:endParaRPr lang="sk-SK" sz="2400" dirty="0"/>
          </a:p>
          <a:p>
            <a:pPr lvl="1"/>
            <a:r>
              <a:rPr lang="sk-SK" sz="2000" dirty="0" err="1" smtClean="0"/>
              <a:t>Often</a:t>
            </a:r>
            <a:r>
              <a:rPr lang="sk-SK" sz="2000" dirty="0" smtClean="0"/>
              <a:t> 3D </a:t>
            </a:r>
            <a:r>
              <a:rPr lang="sk-SK" sz="2000" dirty="0" err="1" smtClean="0"/>
              <a:t>points</a:t>
            </a:r>
            <a:r>
              <a:rPr lang="sk-SK" sz="2000" dirty="0" smtClean="0"/>
              <a:t> + </a:t>
            </a:r>
            <a:r>
              <a:rPr lang="sk-SK" sz="2000" dirty="0" err="1" smtClean="0"/>
              <a:t>atributes</a:t>
            </a:r>
            <a:endParaRPr lang="sk-SK" sz="2000" dirty="0" smtClean="0"/>
          </a:p>
          <a:p>
            <a:r>
              <a:rPr lang="sk-SK" sz="2400" dirty="0" err="1" smtClean="0"/>
              <a:t>Integration</a:t>
            </a:r>
            <a:r>
              <a:rPr lang="sk-SK" sz="2400" dirty="0" smtClean="0"/>
              <a:t> </a:t>
            </a:r>
            <a:r>
              <a:rPr lang="sk-SK" sz="2400" dirty="0" err="1" smtClean="0"/>
              <a:t>of</a:t>
            </a:r>
            <a:r>
              <a:rPr lang="sk-SK" sz="2400" dirty="0" smtClean="0"/>
              <a:t> </a:t>
            </a:r>
            <a:r>
              <a:rPr lang="sk-SK" sz="2400" dirty="0" err="1" smtClean="0"/>
              <a:t>various</a:t>
            </a:r>
            <a:r>
              <a:rPr lang="sk-SK" sz="2400" dirty="0" smtClean="0"/>
              <a:t> </a:t>
            </a:r>
            <a:r>
              <a:rPr lang="sk-SK" sz="2400" dirty="0" err="1" smtClean="0"/>
              <a:t>kinds</a:t>
            </a:r>
            <a:r>
              <a:rPr lang="sk-SK" sz="2400" dirty="0" smtClean="0"/>
              <a:t> </a:t>
            </a:r>
            <a:r>
              <a:rPr lang="sk-SK" sz="2400" dirty="0" err="1" smtClean="0"/>
              <a:t>of</a:t>
            </a:r>
            <a:r>
              <a:rPr lang="sk-SK" sz="2400" dirty="0" smtClean="0"/>
              <a:t> big </a:t>
            </a:r>
            <a:r>
              <a:rPr lang="sk-SK" sz="2400" dirty="0" err="1" smtClean="0"/>
              <a:t>data</a:t>
            </a:r>
            <a:r>
              <a:rPr lang="sk-SK" sz="2400" dirty="0" smtClean="0"/>
              <a:t> </a:t>
            </a:r>
          </a:p>
          <a:p>
            <a:pPr lvl="1"/>
            <a:r>
              <a:rPr lang="sk-SK" sz="2000" dirty="0" err="1" smtClean="0"/>
              <a:t>Airborne</a:t>
            </a:r>
            <a:r>
              <a:rPr lang="sk-SK" sz="2000" dirty="0" smtClean="0"/>
              <a:t> +</a:t>
            </a:r>
            <a:r>
              <a:rPr lang="sk-SK" sz="2000" dirty="0" err="1" smtClean="0"/>
              <a:t>terrestrial</a:t>
            </a:r>
            <a:r>
              <a:rPr lang="sk-SK" sz="2000" dirty="0" smtClean="0"/>
              <a:t> </a:t>
            </a:r>
            <a:r>
              <a:rPr lang="sk-SK" sz="2000" dirty="0" err="1" smtClean="0"/>
              <a:t>scanning</a:t>
            </a:r>
            <a:r>
              <a:rPr lang="sk-SK" sz="2000" dirty="0" smtClean="0"/>
              <a:t> + </a:t>
            </a:r>
            <a:r>
              <a:rPr lang="sk-SK" sz="2000" dirty="0" err="1" smtClean="0"/>
              <a:t>multispectral</a:t>
            </a:r>
            <a:r>
              <a:rPr lang="sk-SK" sz="2000" dirty="0" smtClean="0"/>
              <a:t> + </a:t>
            </a:r>
            <a:r>
              <a:rPr lang="sk-SK" sz="2000" dirty="0" err="1" smtClean="0"/>
              <a:t>hyperspectral</a:t>
            </a:r>
            <a:r>
              <a:rPr lang="sk-SK" sz="2000" dirty="0" smtClean="0"/>
              <a:t>. </a:t>
            </a:r>
          </a:p>
          <a:p>
            <a:r>
              <a:rPr lang="sk-SK" sz="2400" dirty="0" err="1" smtClean="0"/>
              <a:t>Processing</a:t>
            </a:r>
            <a:r>
              <a:rPr lang="sk-SK" sz="2400" dirty="0" smtClean="0"/>
              <a:t> and </a:t>
            </a:r>
            <a:r>
              <a:rPr lang="sk-SK" sz="2400" dirty="0" err="1" smtClean="0"/>
              <a:t>analysis</a:t>
            </a:r>
            <a:r>
              <a:rPr lang="sk-SK" sz="2400" dirty="0" smtClean="0"/>
              <a:t> </a:t>
            </a:r>
            <a:r>
              <a:rPr lang="sk-SK" sz="2400" dirty="0" err="1" smtClean="0"/>
              <a:t>of</a:t>
            </a:r>
            <a:r>
              <a:rPr lang="sk-SK" sz="2400" dirty="0" smtClean="0"/>
              <a:t> </a:t>
            </a:r>
            <a:r>
              <a:rPr lang="sk-SK" sz="2400" dirty="0" err="1" smtClean="0"/>
              <a:t>the</a:t>
            </a:r>
            <a:r>
              <a:rPr lang="sk-SK" sz="2400" dirty="0" smtClean="0"/>
              <a:t> big </a:t>
            </a:r>
            <a:r>
              <a:rPr lang="sk-SK" sz="2400" dirty="0" err="1" smtClean="0"/>
              <a:t>data</a:t>
            </a:r>
            <a:r>
              <a:rPr lang="sk-SK" sz="2400" dirty="0" smtClean="0"/>
              <a:t> </a:t>
            </a:r>
            <a:r>
              <a:rPr lang="sk-SK" sz="2400" dirty="0" err="1" smtClean="0"/>
              <a:t>is</a:t>
            </a:r>
            <a:r>
              <a:rPr lang="sk-SK" sz="2400" dirty="0" smtClean="0"/>
              <a:t> </a:t>
            </a:r>
            <a:r>
              <a:rPr lang="sk-SK" sz="2400" dirty="0" err="1" smtClean="0"/>
              <a:t>challenging</a:t>
            </a:r>
            <a:r>
              <a:rPr lang="sk-SK" sz="2400" dirty="0" smtClean="0"/>
              <a:t> </a:t>
            </a:r>
            <a:r>
              <a:rPr lang="sk-SK" sz="2400" dirty="0" err="1" smtClean="0"/>
              <a:t>with</a:t>
            </a:r>
            <a:r>
              <a:rPr lang="sk-SK" sz="2400" dirty="0" smtClean="0"/>
              <a:t> </a:t>
            </a:r>
            <a:r>
              <a:rPr lang="sk-SK" sz="2400" dirty="0" err="1" smtClean="0"/>
              <a:t>standard</a:t>
            </a:r>
            <a:r>
              <a:rPr lang="sk-SK" sz="2400" dirty="0" smtClean="0"/>
              <a:t> </a:t>
            </a:r>
            <a:r>
              <a:rPr lang="sk-SK" sz="2400" dirty="0" err="1" smtClean="0"/>
              <a:t>geospatial</a:t>
            </a:r>
            <a:r>
              <a:rPr lang="sk-SK" sz="2400" dirty="0" smtClean="0"/>
              <a:t> </a:t>
            </a:r>
            <a:r>
              <a:rPr lang="sk-SK" sz="2400" dirty="0" err="1" smtClean="0"/>
              <a:t>tools</a:t>
            </a:r>
            <a:r>
              <a:rPr lang="sk-SK" sz="2400" dirty="0" smtClean="0"/>
              <a:t> (desktop GIS).</a:t>
            </a:r>
          </a:p>
          <a:p>
            <a:pPr lvl="1"/>
            <a:r>
              <a:rPr lang="sk-SK" sz="2000" dirty="0" err="1" smtClean="0"/>
              <a:t>Surprisingly</a:t>
            </a:r>
            <a:r>
              <a:rPr lang="sk-SK" sz="2000" dirty="0" smtClean="0"/>
              <a:t>, </a:t>
            </a:r>
            <a:r>
              <a:rPr lang="en-US" sz="2000" dirty="0"/>
              <a:t>most of the current GIS software </a:t>
            </a:r>
            <a:r>
              <a:rPr lang="en-US" sz="2000" dirty="0" smtClean="0"/>
              <a:t>exploit</a:t>
            </a:r>
            <a:r>
              <a:rPr lang="sk-SK" sz="2000" dirty="0" smtClean="0"/>
              <a:t>s</a:t>
            </a:r>
            <a:r>
              <a:rPr lang="en-US" sz="2000" dirty="0" smtClean="0"/>
              <a:t> </a:t>
            </a:r>
            <a:r>
              <a:rPr lang="en-US" sz="2000" dirty="0"/>
              <a:t>these advances in a very limited </a:t>
            </a:r>
            <a:r>
              <a:rPr lang="en-US" sz="2000" dirty="0" smtClean="0"/>
              <a:t>way</a:t>
            </a:r>
            <a:r>
              <a:rPr lang="sk-SK" sz="2000" dirty="0" smtClean="0"/>
              <a:t>.</a:t>
            </a:r>
            <a:r>
              <a:rPr lang="en-US" sz="2000" dirty="0" smtClean="0"/>
              <a:t> </a:t>
            </a:r>
            <a:endParaRPr lang="sk-SK" sz="2000" dirty="0" smtClean="0"/>
          </a:p>
          <a:p>
            <a:pPr lvl="1"/>
            <a:r>
              <a:rPr lang="sk-SK" sz="2000" dirty="0" err="1" smtClean="0"/>
              <a:t>Still</a:t>
            </a:r>
            <a:r>
              <a:rPr lang="sk-SK" sz="2000" dirty="0" smtClean="0"/>
              <a:t> </a:t>
            </a:r>
            <a:r>
              <a:rPr lang="sk-SK" sz="2000" dirty="0" err="1" smtClean="0"/>
              <a:t>many</a:t>
            </a:r>
            <a:r>
              <a:rPr lang="sk-SK" sz="2000" dirty="0" smtClean="0"/>
              <a:t> </a:t>
            </a:r>
            <a:r>
              <a:rPr lang="en-US" sz="2000" dirty="0" smtClean="0"/>
              <a:t>operations </a:t>
            </a:r>
            <a:r>
              <a:rPr lang="en-US" sz="2000" dirty="0"/>
              <a:t>are executed by a single </a:t>
            </a:r>
            <a:r>
              <a:rPr lang="en-US" sz="2000" dirty="0" smtClean="0"/>
              <a:t>process.</a:t>
            </a:r>
            <a:endParaRPr lang="sk-SK" sz="2000" dirty="0" smtClean="0"/>
          </a:p>
          <a:p>
            <a:pPr lvl="1"/>
            <a:r>
              <a:rPr lang="sk-SK" sz="2000" dirty="0" smtClean="0"/>
              <a:t>S</a:t>
            </a:r>
            <a:r>
              <a:rPr lang="en-US" sz="2000" dirty="0" err="1" smtClean="0"/>
              <a:t>ome</a:t>
            </a:r>
            <a:r>
              <a:rPr lang="en-US" sz="2000" dirty="0" smtClean="0"/>
              <a:t> </a:t>
            </a:r>
            <a:r>
              <a:rPr lang="en-US" sz="2000" dirty="0"/>
              <a:t>geospatial tasks are more complex and computationally very intensive.</a:t>
            </a:r>
            <a:endParaRPr lang="sk-SK" sz="2000" dirty="0" smtClean="0"/>
          </a:p>
        </p:txBody>
      </p:sp>
    </p:spTree>
    <p:extLst>
      <p:ext uri="{BB962C8B-B14F-4D97-AF65-F5344CB8AC3E}">
        <p14:creationId xmlns:p14="http://schemas.microsoft.com/office/powerpoint/2010/main" val="8412924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p:cNvSpPr txBox="1">
            <a:spLocks/>
          </p:cNvSpPr>
          <p:nvPr/>
        </p:nvSpPr>
        <p:spPr bwMode="auto">
          <a:xfrm>
            <a:off x="0" y="-27384"/>
            <a:ext cx="9144000" cy="1143000"/>
          </a:xfrm>
          <a:prstGeom prst="rect">
            <a:avLst/>
          </a:prstGeom>
          <a:solidFill>
            <a:schemeClr val="accent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sk-SK" sz="4000" b="1" dirty="0" err="1">
                <a:solidFill>
                  <a:schemeClr val="bg1"/>
                </a:solidFill>
              </a:rPr>
              <a:t>Collection</a:t>
            </a:r>
            <a:r>
              <a:rPr lang="sk-SK" sz="4000" b="1" dirty="0">
                <a:solidFill>
                  <a:schemeClr val="bg1"/>
                </a:solidFill>
              </a:rPr>
              <a:t> </a:t>
            </a:r>
            <a:r>
              <a:rPr lang="sk-SK" sz="4000" b="1" dirty="0" err="1">
                <a:solidFill>
                  <a:schemeClr val="bg1"/>
                </a:solidFill>
              </a:rPr>
              <a:t>of</a:t>
            </a:r>
            <a:r>
              <a:rPr lang="sk-SK" sz="4000" b="1" dirty="0">
                <a:solidFill>
                  <a:schemeClr val="bg1"/>
                </a:solidFill>
              </a:rPr>
              <a:t> </a:t>
            </a:r>
            <a:r>
              <a:rPr lang="sk-SK" sz="4000" b="1" dirty="0" err="1">
                <a:solidFill>
                  <a:schemeClr val="bg1"/>
                </a:solidFill>
              </a:rPr>
              <a:t>high</a:t>
            </a:r>
            <a:r>
              <a:rPr lang="sk-SK" sz="4000" b="1" dirty="0">
                <a:solidFill>
                  <a:schemeClr val="bg1"/>
                </a:solidFill>
              </a:rPr>
              <a:t> </a:t>
            </a:r>
            <a:r>
              <a:rPr lang="sk-SK" sz="4000" b="1" dirty="0" err="1">
                <a:solidFill>
                  <a:schemeClr val="bg1"/>
                </a:solidFill>
              </a:rPr>
              <a:t>resolution</a:t>
            </a:r>
            <a:r>
              <a:rPr lang="sk-SK" sz="4000" b="1" dirty="0">
                <a:solidFill>
                  <a:schemeClr val="bg1"/>
                </a:solidFill>
              </a:rPr>
              <a:t> </a:t>
            </a:r>
            <a:r>
              <a:rPr lang="sk-SK" sz="4000" b="1" dirty="0" err="1">
                <a:solidFill>
                  <a:schemeClr val="bg1"/>
                </a:solidFill>
              </a:rPr>
              <a:t>spatial</a:t>
            </a:r>
            <a:r>
              <a:rPr lang="sk-SK" sz="4000" b="1" dirty="0">
                <a:solidFill>
                  <a:schemeClr val="bg1"/>
                </a:solidFill>
              </a:rPr>
              <a:t> </a:t>
            </a:r>
            <a:r>
              <a:rPr lang="sk-SK" sz="4000" b="1" dirty="0" err="1">
                <a:solidFill>
                  <a:schemeClr val="bg1"/>
                </a:solidFill>
              </a:rPr>
              <a:t>data</a:t>
            </a:r>
            <a:endParaRPr lang="sk-SK" sz="4000" b="1" dirty="0">
              <a:solidFill>
                <a:schemeClr val="bg1"/>
              </a:solidFill>
            </a:endParaRPr>
          </a:p>
        </p:txBody>
      </p:sp>
      <p:sp>
        <p:nvSpPr>
          <p:cNvPr id="5" name="Zástupný symbol obsahu 2"/>
          <p:cNvSpPr txBox="1">
            <a:spLocks/>
          </p:cNvSpPr>
          <p:nvPr/>
        </p:nvSpPr>
        <p:spPr bwMode="auto">
          <a:xfrm>
            <a:off x="251520" y="1124744"/>
            <a:ext cx="7992888" cy="7299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sk-SK" sz="2400" dirty="0" smtClean="0"/>
          </a:p>
        </p:txBody>
      </p:sp>
      <p:grpSp>
        <p:nvGrpSpPr>
          <p:cNvPr id="2" name="Skupina 1"/>
          <p:cNvGrpSpPr/>
          <p:nvPr/>
        </p:nvGrpSpPr>
        <p:grpSpPr>
          <a:xfrm>
            <a:off x="212122" y="1268760"/>
            <a:ext cx="8608350" cy="5539680"/>
            <a:chOff x="356623" y="1700808"/>
            <a:chExt cx="8290903" cy="5328592"/>
          </a:xfrm>
        </p:grpSpPr>
        <p:pic>
          <p:nvPicPr>
            <p:cNvPr id="65" name="Obrázok 6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6623" y="1700808"/>
              <a:ext cx="4483139" cy="3227196"/>
            </a:xfrm>
            <a:prstGeom prst="rect">
              <a:avLst/>
            </a:prstGeom>
            <a:ln>
              <a:solidFill>
                <a:schemeClr val="bg1">
                  <a:lumMod val="50000"/>
                </a:schemeClr>
              </a:solidFill>
            </a:ln>
            <a:effectLst/>
          </p:spPr>
        </p:pic>
        <p:pic>
          <p:nvPicPr>
            <p:cNvPr id="66" name="Obrázok 6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899086" y="1700808"/>
              <a:ext cx="3748439" cy="3234955"/>
            </a:xfrm>
            <a:prstGeom prst="rect">
              <a:avLst/>
            </a:prstGeom>
            <a:ln>
              <a:solidFill>
                <a:schemeClr val="bg1">
                  <a:lumMod val="50000"/>
                </a:schemeClr>
              </a:solidFill>
            </a:ln>
            <a:effectLst/>
          </p:spPr>
        </p:pic>
        <p:sp>
          <p:nvSpPr>
            <p:cNvPr id="62" name="BlokTextu 61"/>
            <p:cNvSpPr txBox="1"/>
            <p:nvPr/>
          </p:nvSpPr>
          <p:spPr>
            <a:xfrm>
              <a:off x="356623" y="1700808"/>
              <a:ext cx="4483139" cy="307777"/>
            </a:xfrm>
            <a:prstGeom prst="rect">
              <a:avLst/>
            </a:prstGeom>
            <a:solidFill>
              <a:schemeClr val="bg1"/>
            </a:solidFill>
          </p:spPr>
          <p:txBody>
            <a:bodyPr wrap="square" rtlCol="0">
              <a:spAutoFit/>
            </a:bodyPr>
            <a:lstStyle/>
            <a:p>
              <a:r>
                <a:rPr lang="en-GB" sz="1400" spc="150" dirty="0" err="1" smtClean="0">
                  <a:solidFill>
                    <a:schemeClr val="tx2"/>
                  </a:solidFill>
                  <a:latin typeface="+mn-lt"/>
                  <a:cs typeface="+mn-cs"/>
                </a:rPr>
                <a:t>Riegl</a:t>
              </a:r>
              <a:r>
                <a:rPr lang="en-GB" sz="1400" spc="150" dirty="0" smtClean="0">
                  <a:solidFill>
                    <a:schemeClr val="tx2"/>
                  </a:solidFill>
                  <a:latin typeface="+mn-lt"/>
                  <a:cs typeface="+mn-cs"/>
                </a:rPr>
                <a:t> VUX-1 </a:t>
              </a:r>
              <a:r>
                <a:rPr lang="en-GB" sz="1400" b="1" spc="150" dirty="0">
                  <a:solidFill>
                    <a:schemeClr val="tx2"/>
                  </a:solidFill>
                  <a:latin typeface="+mn-lt"/>
                  <a:cs typeface="+mn-cs"/>
                </a:rPr>
                <a:t>laser</a:t>
              </a:r>
              <a:r>
                <a:rPr lang="en-GB" sz="1400" spc="150" dirty="0">
                  <a:solidFill>
                    <a:schemeClr val="tx2"/>
                  </a:solidFill>
                  <a:latin typeface="+mn-lt"/>
                  <a:cs typeface="+mn-cs"/>
                </a:rPr>
                <a:t> scanner </a:t>
              </a:r>
              <a:r>
                <a:rPr lang="en-GB" sz="1400" spc="150" dirty="0" smtClean="0">
                  <a:solidFill>
                    <a:schemeClr val="tx2"/>
                  </a:solidFill>
                  <a:latin typeface="+mn-lt"/>
                  <a:cs typeface="+mn-cs"/>
                </a:rPr>
                <a:t>+ </a:t>
              </a:r>
              <a:r>
                <a:rPr lang="sk-SK" sz="1400" b="1" spc="150" dirty="0" err="1" smtClean="0">
                  <a:solidFill>
                    <a:schemeClr val="tx2"/>
                  </a:solidFill>
                  <a:latin typeface="+mn-lt"/>
                  <a:cs typeface="+mn-cs"/>
                </a:rPr>
                <a:t>digital</a:t>
              </a:r>
              <a:r>
                <a:rPr lang="sk-SK" sz="1400" b="1" spc="150" dirty="0">
                  <a:solidFill>
                    <a:schemeClr val="tx2"/>
                  </a:solidFill>
                  <a:latin typeface="+mn-lt"/>
                  <a:cs typeface="+mn-cs"/>
                </a:rPr>
                <a:t> </a:t>
              </a:r>
              <a:r>
                <a:rPr lang="en-GB" sz="1400" spc="150" dirty="0" smtClean="0">
                  <a:solidFill>
                    <a:schemeClr val="tx2"/>
                  </a:solidFill>
                  <a:latin typeface="+mn-lt"/>
                  <a:cs typeface="+mn-cs"/>
                </a:rPr>
                <a:t>camera</a:t>
              </a:r>
            </a:p>
          </p:txBody>
        </p:sp>
        <p:sp>
          <p:nvSpPr>
            <p:cNvPr id="63" name="BlokTextu 62"/>
            <p:cNvSpPr txBox="1"/>
            <p:nvPr/>
          </p:nvSpPr>
          <p:spPr>
            <a:xfrm>
              <a:off x="4899086" y="1700808"/>
              <a:ext cx="3748439" cy="307777"/>
            </a:xfrm>
            <a:prstGeom prst="rect">
              <a:avLst/>
            </a:prstGeom>
            <a:solidFill>
              <a:schemeClr val="bg1"/>
            </a:solidFill>
          </p:spPr>
          <p:txBody>
            <a:bodyPr wrap="square" rtlCol="0">
              <a:spAutoFit/>
            </a:bodyPr>
            <a:lstStyle/>
            <a:p>
              <a:r>
                <a:rPr lang="en-GB" sz="1400" spc="150" dirty="0" smtClean="0">
                  <a:solidFill>
                    <a:schemeClr val="tx2"/>
                  </a:solidFill>
                  <a:latin typeface="+mn-lt"/>
                  <a:cs typeface="+mn-cs"/>
                </a:rPr>
                <a:t>AISA Kestrel 10 </a:t>
              </a:r>
              <a:r>
                <a:rPr lang="en-GB" sz="1400" b="1" spc="150" dirty="0" smtClean="0">
                  <a:solidFill>
                    <a:schemeClr val="tx2"/>
                  </a:solidFill>
                  <a:latin typeface="+mn-lt"/>
                  <a:cs typeface="+mn-cs"/>
                </a:rPr>
                <a:t>hyperspectral</a:t>
              </a:r>
              <a:r>
                <a:rPr lang="en-GB" sz="1400" spc="150" dirty="0" smtClean="0">
                  <a:solidFill>
                    <a:schemeClr val="tx2"/>
                  </a:solidFill>
                  <a:latin typeface="+mn-lt"/>
                  <a:cs typeface="+mn-cs"/>
                </a:rPr>
                <a:t> camera</a:t>
              </a:r>
              <a:endParaRPr lang="en-US" sz="1400" spc="150" dirty="0">
                <a:solidFill>
                  <a:schemeClr val="tx2"/>
                </a:solidFill>
                <a:latin typeface="+mn-lt"/>
                <a:cs typeface="+mn-cs"/>
              </a:endParaRPr>
            </a:p>
          </p:txBody>
        </p:sp>
        <p:pic>
          <p:nvPicPr>
            <p:cNvPr id="75" name="Picture 7"/>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3623" t="18528" r="1" b="10000"/>
            <a:stretch/>
          </p:blipFill>
          <p:spPr bwMode="auto">
            <a:xfrm>
              <a:off x="356623" y="5022071"/>
              <a:ext cx="8290903" cy="200732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21125364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1056" r="10633"/>
          <a:stretch/>
        </p:blipFill>
        <p:spPr bwMode="auto">
          <a:xfrm>
            <a:off x="40368" y="3961185"/>
            <a:ext cx="4496745" cy="170006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6" descr="railway_UAS_ALS_level_of_detail_photo.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3460" b="2031"/>
          <a:stretch/>
        </p:blipFill>
        <p:spPr bwMode="auto">
          <a:xfrm>
            <a:off x="35496" y="2020198"/>
            <a:ext cx="4496746" cy="1697187"/>
          </a:xfrm>
          <a:prstGeom prst="rect">
            <a:avLst/>
          </a:prstGeom>
          <a:noFill/>
          <a:ln>
            <a:solidFill>
              <a:schemeClr val="tx1"/>
            </a:solidFill>
          </a:ln>
          <a:effectLst/>
          <a:extLst>
            <a:ext uri="{909E8E84-426E-40DD-AFC4-6F175D3DCCD1}">
              <a14:hiddenFill xmlns:a14="http://schemas.microsoft.com/office/drawing/2010/main">
                <a:solidFill>
                  <a:srgbClr val="FFFFFF"/>
                </a:solidFill>
              </a14:hiddenFill>
            </a:ext>
          </a:extLst>
        </p:spPr>
      </p:pic>
      <p:sp>
        <p:nvSpPr>
          <p:cNvPr id="3" name="BlokTextu 2"/>
          <p:cNvSpPr txBox="1"/>
          <p:nvPr/>
        </p:nvSpPr>
        <p:spPr>
          <a:xfrm>
            <a:off x="524234" y="3778521"/>
            <a:ext cx="3998182" cy="307777"/>
          </a:xfrm>
          <a:prstGeom prst="rect">
            <a:avLst/>
          </a:prstGeom>
          <a:solidFill>
            <a:schemeClr val="bg1"/>
          </a:solidFill>
          <a:ln>
            <a:solidFill>
              <a:schemeClr val="accent1"/>
            </a:solidFill>
          </a:ln>
        </p:spPr>
        <p:txBody>
          <a:bodyPr wrap="square" rtlCol="0">
            <a:spAutoFit/>
          </a:bodyPr>
          <a:lstStyle/>
          <a:p>
            <a:r>
              <a:rPr lang="sk-SK" sz="1400" dirty="0" err="1" smtClean="0">
                <a:solidFill>
                  <a:schemeClr val="accent1">
                    <a:lumMod val="50000"/>
                  </a:schemeClr>
                </a:solidFill>
              </a:rPr>
              <a:t>Example</a:t>
            </a:r>
            <a:r>
              <a:rPr lang="sk-SK" sz="1400" dirty="0" smtClean="0">
                <a:solidFill>
                  <a:schemeClr val="accent1">
                    <a:lumMod val="50000"/>
                  </a:schemeClr>
                </a:solidFill>
              </a:rPr>
              <a:t> </a:t>
            </a:r>
            <a:r>
              <a:rPr lang="sk-SK" sz="1400" dirty="0" err="1" smtClean="0">
                <a:solidFill>
                  <a:schemeClr val="accent1">
                    <a:lumMod val="50000"/>
                  </a:schemeClr>
                </a:solidFill>
              </a:rPr>
              <a:t>of</a:t>
            </a:r>
            <a:r>
              <a:rPr lang="sk-SK" sz="1400" dirty="0" smtClean="0">
                <a:solidFill>
                  <a:schemeClr val="accent1">
                    <a:lumMod val="50000"/>
                  </a:schemeClr>
                </a:solidFill>
              </a:rPr>
              <a:t> a point </a:t>
            </a:r>
            <a:r>
              <a:rPr lang="sk-SK" sz="1400" dirty="0" err="1" smtClean="0">
                <a:solidFill>
                  <a:schemeClr val="accent1">
                    <a:lumMod val="50000"/>
                  </a:schemeClr>
                </a:solidFill>
              </a:rPr>
              <a:t>cloud</a:t>
            </a:r>
            <a:r>
              <a:rPr lang="sk-SK" sz="1400" dirty="0" smtClean="0">
                <a:solidFill>
                  <a:schemeClr val="accent1">
                    <a:lumMod val="50000"/>
                  </a:schemeClr>
                </a:solidFill>
              </a:rPr>
              <a:t>, 1500 points/m2</a:t>
            </a:r>
            <a:endParaRPr lang="en-GB" sz="1400" dirty="0">
              <a:solidFill>
                <a:schemeClr val="accent1">
                  <a:lumMod val="50000"/>
                </a:schemeClr>
              </a:solidFill>
            </a:endParaRPr>
          </a:p>
        </p:txBody>
      </p:sp>
      <p:sp>
        <p:nvSpPr>
          <p:cNvPr id="18" name="BlokTextu 17"/>
          <p:cNvSpPr txBox="1"/>
          <p:nvPr/>
        </p:nvSpPr>
        <p:spPr>
          <a:xfrm>
            <a:off x="193118" y="5805236"/>
            <a:ext cx="4483139" cy="307777"/>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txBody>
          <a:bodyPr wrap="square" rtlCol="0">
            <a:spAutoFit/>
          </a:bodyPr>
          <a:lstStyle/>
          <a:p>
            <a:r>
              <a:rPr lang="en-GB" sz="1400" spc="150" dirty="0" err="1" smtClean="0">
                <a:solidFill>
                  <a:schemeClr val="tx2"/>
                </a:solidFill>
                <a:latin typeface="+mn-lt"/>
                <a:cs typeface="+mn-cs"/>
              </a:rPr>
              <a:t>Riegl</a:t>
            </a:r>
            <a:r>
              <a:rPr lang="en-GB" sz="1400" spc="150" dirty="0" smtClean="0">
                <a:solidFill>
                  <a:schemeClr val="tx2"/>
                </a:solidFill>
                <a:latin typeface="+mn-lt"/>
                <a:cs typeface="+mn-cs"/>
              </a:rPr>
              <a:t> VUX-1 </a:t>
            </a:r>
            <a:r>
              <a:rPr lang="en-GB" sz="1400" b="1" spc="150" dirty="0">
                <a:solidFill>
                  <a:schemeClr val="tx2"/>
                </a:solidFill>
                <a:latin typeface="+mn-lt"/>
                <a:cs typeface="+mn-cs"/>
              </a:rPr>
              <a:t>laser</a:t>
            </a:r>
            <a:r>
              <a:rPr lang="en-GB" sz="1400" spc="150" dirty="0">
                <a:solidFill>
                  <a:schemeClr val="tx2"/>
                </a:solidFill>
                <a:latin typeface="+mn-lt"/>
                <a:cs typeface="+mn-cs"/>
              </a:rPr>
              <a:t> scanner </a:t>
            </a:r>
            <a:r>
              <a:rPr lang="en-GB" sz="1400" spc="150" dirty="0" smtClean="0">
                <a:solidFill>
                  <a:schemeClr val="tx2"/>
                </a:solidFill>
                <a:latin typeface="+mn-lt"/>
                <a:cs typeface="+mn-cs"/>
              </a:rPr>
              <a:t>+ </a:t>
            </a:r>
            <a:r>
              <a:rPr lang="sk-SK" sz="1400" b="1" spc="150" dirty="0" err="1" smtClean="0">
                <a:solidFill>
                  <a:schemeClr val="tx2"/>
                </a:solidFill>
                <a:latin typeface="+mn-lt"/>
                <a:cs typeface="+mn-cs"/>
              </a:rPr>
              <a:t>digital</a:t>
            </a:r>
            <a:r>
              <a:rPr lang="sk-SK" sz="1400" b="1" spc="150" dirty="0">
                <a:solidFill>
                  <a:schemeClr val="tx2"/>
                </a:solidFill>
                <a:latin typeface="+mn-lt"/>
                <a:cs typeface="+mn-cs"/>
              </a:rPr>
              <a:t> </a:t>
            </a:r>
            <a:r>
              <a:rPr lang="en-GB" sz="1400" spc="150" dirty="0" smtClean="0">
                <a:solidFill>
                  <a:schemeClr val="tx2"/>
                </a:solidFill>
                <a:latin typeface="+mn-lt"/>
                <a:cs typeface="+mn-cs"/>
              </a:rPr>
              <a:t>camera</a:t>
            </a:r>
          </a:p>
        </p:txBody>
      </p:sp>
      <p:grpSp>
        <p:nvGrpSpPr>
          <p:cNvPr id="21" name="Skupina 20"/>
          <p:cNvGrpSpPr/>
          <p:nvPr/>
        </p:nvGrpSpPr>
        <p:grpSpPr>
          <a:xfrm>
            <a:off x="4595516" y="2020198"/>
            <a:ext cx="4512988" cy="4460437"/>
            <a:chOff x="4929985" y="2188487"/>
            <a:chExt cx="3489890" cy="3441258"/>
          </a:xfrm>
        </p:grpSpPr>
        <p:pic>
          <p:nvPicPr>
            <p:cNvPr id="22" name="Picture 3"/>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9000" r="8855" b="25048"/>
            <a:stretch/>
          </p:blipFill>
          <p:spPr bwMode="auto">
            <a:xfrm>
              <a:off x="4929985" y="2188487"/>
              <a:ext cx="3489890" cy="3441258"/>
            </a:xfrm>
            <a:prstGeom prst="rect">
              <a:avLst/>
            </a:prstGeom>
            <a:solidFill>
              <a:schemeClr val="accent1"/>
            </a:solidFill>
            <a:ln w="9525">
              <a:solidFill>
                <a:schemeClr val="tx1"/>
              </a:solidFill>
              <a:miter lim="800000"/>
              <a:headEnd/>
              <a:tailEnd/>
            </a:ln>
            <a:extLst/>
          </p:spPr>
        </p:pic>
        <p:pic>
          <p:nvPicPr>
            <p:cNvPr id="23" name="Picture 2" descr="Boresight_1_2015-10-21_13-22-10-rect_JPEG"/>
            <p:cNvPicPr>
              <a:picLocks noChangeArrowheads="1"/>
            </p:cNvPicPr>
            <p:nvPr/>
          </p:nvPicPr>
          <p:blipFill>
            <a:blip r:embed="rId6" cstate="print">
              <a:clrChange>
                <a:clrFrom>
                  <a:srgbClr val="010101"/>
                </a:clrFrom>
                <a:clrTo>
                  <a:srgbClr val="010101">
                    <a:alpha val="0"/>
                  </a:srgbClr>
                </a:clrTo>
              </a:clrChange>
              <a:extLst>
                <a:ext uri="{28A0092B-C50C-407E-A947-70E740481C1C}">
                  <a14:useLocalDpi xmlns:a14="http://schemas.microsoft.com/office/drawing/2010/main"/>
                </a:ext>
              </a:extLst>
            </a:blip>
            <a:srcRect/>
            <a:stretch>
              <a:fillRect/>
            </a:stretch>
          </p:blipFill>
          <p:spPr bwMode="auto">
            <a:xfrm>
              <a:off x="5604072" y="2341614"/>
              <a:ext cx="2449806" cy="2868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26" name="Rovná spojovacia šípka 25"/>
          <p:cNvCxnSpPr/>
          <p:nvPr/>
        </p:nvCxnSpPr>
        <p:spPr>
          <a:xfrm>
            <a:off x="7274848" y="2380756"/>
            <a:ext cx="1379445" cy="0"/>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BlokTextu 26"/>
          <p:cNvSpPr txBox="1"/>
          <p:nvPr/>
        </p:nvSpPr>
        <p:spPr>
          <a:xfrm>
            <a:off x="7642831" y="2380756"/>
            <a:ext cx="789204" cy="382413"/>
          </a:xfrm>
          <a:prstGeom prst="rect">
            <a:avLst/>
          </a:prstGeom>
          <a:noFill/>
          <a:ln>
            <a:noFill/>
          </a:ln>
        </p:spPr>
        <p:txBody>
          <a:bodyPr wrap="none" rtlCol="0">
            <a:spAutoFit/>
          </a:bodyPr>
          <a:lstStyle/>
          <a:p>
            <a:r>
              <a:rPr lang="sk-SK" sz="1400" dirty="0" smtClean="0">
                <a:solidFill>
                  <a:schemeClr val="bg1"/>
                </a:solidFill>
                <a:latin typeface="+mj-lt"/>
              </a:rPr>
              <a:t>100 m</a:t>
            </a:r>
            <a:endParaRPr lang="sk-SK" sz="1400" dirty="0">
              <a:solidFill>
                <a:schemeClr val="bg1"/>
              </a:solidFill>
              <a:latin typeface="+mj-lt"/>
            </a:endParaRPr>
          </a:p>
        </p:txBody>
      </p:sp>
      <p:sp>
        <p:nvSpPr>
          <p:cNvPr id="35" name="BlokTextu 34"/>
          <p:cNvSpPr txBox="1"/>
          <p:nvPr/>
        </p:nvSpPr>
        <p:spPr>
          <a:xfrm>
            <a:off x="5021369" y="6326746"/>
            <a:ext cx="3748439" cy="307777"/>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txBody>
          <a:bodyPr wrap="square" rtlCol="0">
            <a:spAutoFit/>
          </a:bodyPr>
          <a:lstStyle/>
          <a:p>
            <a:r>
              <a:rPr lang="en-GB" sz="1400" spc="150" dirty="0" smtClean="0">
                <a:solidFill>
                  <a:schemeClr val="tx2"/>
                </a:solidFill>
                <a:latin typeface="+mn-lt"/>
                <a:cs typeface="+mn-cs"/>
              </a:rPr>
              <a:t>AISA Kestrel 10 </a:t>
            </a:r>
            <a:r>
              <a:rPr lang="en-GB" sz="1400" b="1" spc="150" dirty="0" smtClean="0">
                <a:solidFill>
                  <a:schemeClr val="tx2"/>
                </a:solidFill>
                <a:latin typeface="+mn-lt"/>
                <a:cs typeface="+mn-cs"/>
              </a:rPr>
              <a:t>hyperspectral</a:t>
            </a:r>
            <a:r>
              <a:rPr lang="en-GB" sz="1400" spc="150" dirty="0" smtClean="0">
                <a:solidFill>
                  <a:schemeClr val="tx2"/>
                </a:solidFill>
                <a:latin typeface="+mn-lt"/>
                <a:cs typeface="+mn-cs"/>
              </a:rPr>
              <a:t> camera</a:t>
            </a:r>
            <a:endParaRPr lang="en-US" sz="1400" spc="150" dirty="0">
              <a:solidFill>
                <a:schemeClr val="tx2"/>
              </a:solidFill>
              <a:latin typeface="+mn-lt"/>
              <a:cs typeface="+mn-cs"/>
            </a:endParaRPr>
          </a:p>
        </p:txBody>
      </p:sp>
      <p:sp>
        <p:nvSpPr>
          <p:cNvPr id="8" name="BlokTextu 7"/>
          <p:cNvSpPr txBox="1"/>
          <p:nvPr/>
        </p:nvSpPr>
        <p:spPr>
          <a:xfrm>
            <a:off x="561543" y="1440514"/>
            <a:ext cx="3904723" cy="400110"/>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txBody>
          <a:bodyPr wrap="none" rtlCol="0">
            <a:spAutoFit/>
          </a:bodyPr>
          <a:lstStyle/>
          <a:p>
            <a:r>
              <a:rPr lang="sk-SK" sz="2000" b="1" dirty="0" err="1" smtClean="0">
                <a:solidFill>
                  <a:schemeClr val="accent1">
                    <a:lumMod val="50000"/>
                  </a:schemeClr>
                </a:solidFill>
              </a:rPr>
              <a:t>High</a:t>
            </a:r>
            <a:r>
              <a:rPr lang="sk-SK" sz="2000" b="1" dirty="0" smtClean="0">
                <a:solidFill>
                  <a:schemeClr val="accent1">
                    <a:lumMod val="50000"/>
                  </a:schemeClr>
                </a:solidFill>
              </a:rPr>
              <a:t> </a:t>
            </a:r>
            <a:r>
              <a:rPr lang="sk-SK" sz="2000" b="1" dirty="0" err="1" smtClean="0">
                <a:solidFill>
                  <a:schemeClr val="accent1">
                    <a:lumMod val="50000"/>
                  </a:schemeClr>
                </a:solidFill>
              </a:rPr>
              <a:t>accuracy</a:t>
            </a:r>
            <a:r>
              <a:rPr lang="sk-SK" sz="2000" b="1" dirty="0" smtClean="0">
                <a:solidFill>
                  <a:schemeClr val="accent1">
                    <a:lumMod val="50000"/>
                  </a:schemeClr>
                </a:solidFill>
              </a:rPr>
              <a:t> in </a:t>
            </a:r>
            <a:r>
              <a:rPr lang="sk-SK" sz="2000" b="1" dirty="0" err="1" smtClean="0">
                <a:solidFill>
                  <a:schemeClr val="accent1">
                    <a:lumMod val="50000"/>
                  </a:schemeClr>
                </a:solidFill>
              </a:rPr>
              <a:t>geometric</a:t>
            </a:r>
            <a:r>
              <a:rPr lang="sk-SK" sz="2000" b="1" dirty="0" smtClean="0">
                <a:solidFill>
                  <a:schemeClr val="accent1">
                    <a:lumMod val="50000"/>
                  </a:schemeClr>
                </a:solidFill>
              </a:rPr>
              <a:t> </a:t>
            </a:r>
            <a:r>
              <a:rPr lang="sk-SK" sz="2000" b="1" dirty="0" err="1" smtClean="0">
                <a:solidFill>
                  <a:schemeClr val="accent1">
                    <a:lumMod val="50000"/>
                  </a:schemeClr>
                </a:solidFill>
              </a:rPr>
              <a:t>domain</a:t>
            </a:r>
            <a:endParaRPr lang="en-GB" sz="2000" b="1" dirty="0">
              <a:solidFill>
                <a:schemeClr val="accent1">
                  <a:lumMod val="50000"/>
                </a:schemeClr>
              </a:solidFill>
            </a:endParaRPr>
          </a:p>
        </p:txBody>
      </p:sp>
      <p:sp>
        <p:nvSpPr>
          <p:cNvPr id="38" name="BlokTextu 37"/>
          <p:cNvSpPr txBox="1"/>
          <p:nvPr/>
        </p:nvSpPr>
        <p:spPr>
          <a:xfrm>
            <a:off x="5115614" y="1440514"/>
            <a:ext cx="3672737" cy="400110"/>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txBody>
          <a:bodyPr wrap="none" rtlCol="0">
            <a:spAutoFit/>
          </a:bodyPr>
          <a:lstStyle/>
          <a:p>
            <a:r>
              <a:rPr lang="sk-SK" sz="2000" b="1" dirty="0" err="1" smtClean="0">
                <a:solidFill>
                  <a:schemeClr val="accent1">
                    <a:lumMod val="50000"/>
                  </a:schemeClr>
                </a:solidFill>
              </a:rPr>
              <a:t>High</a:t>
            </a:r>
            <a:r>
              <a:rPr lang="sk-SK" sz="2000" b="1" dirty="0" smtClean="0">
                <a:solidFill>
                  <a:schemeClr val="accent1">
                    <a:lumMod val="50000"/>
                  </a:schemeClr>
                </a:solidFill>
              </a:rPr>
              <a:t> </a:t>
            </a:r>
            <a:r>
              <a:rPr lang="sk-SK" sz="2000" b="1" dirty="0" err="1" smtClean="0">
                <a:solidFill>
                  <a:schemeClr val="accent1">
                    <a:lumMod val="50000"/>
                  </a:schemeClr>
                </a:solidFill>
              </a:rPr>
              <a:t>accuracy</a:t>
            </a:r>
            <a:r>
              <a:rPr lang="sk-SK" sz="2000" b="1" dirty="0" smtClean="0">
                <a:solidFill>
                  <a:schemeClr val="accent1">
                    <a:lumMod val="50000"/>
                  </a:schemeClr>
                </a:solidFill>
              </a:rPr>
              <a:t> in </a:t>
            </a:r>
            <a:r>
              <a:rPr lang="sk-SK" sz="2000" b="1" dirty="0" err="1" smtClean="0">
                <a:solidFill>
                  <a:schemeClr val="accent1">
                    <a:lumMod val="50000"/>
                  </a:schemeClr>
                </a:solidFill>
              </a:rPr>
              <a:t>spectral</a:t>
            </a:r>
            <a:r>
              <a:rPr lang="sk-SK" sz="2000" b="1" dirty="0" smtClean="0">
                <a:solidFill>
                  <a:schemeClr val="accent1">
                    <a:lumMod val="50000"/>
                  </a:schemeClr>
                </a:solidFill>
              </a:rPr>
              <a:t> </a:t>
            </a:r>
            <a:r>
              <a:rPr lang="sk-SK" sz="2000" b="1" dirty="0" err="1" smtClean="0">
                <a:solidFill>
                  <a:schemeClr val="accent1">
                    <a:lumMod val="50000"/>
                  </a:schemeClr>
                </a:solidFill>
              </a:rPr>
              <a:t>domain</a:t>
            </a:r>
            <a:endParaRPr lang="en-GB" sz="2000" b="1" dirty="0">
              <a:solidFill>
                <a:schemeClr val="accent1">
                  <a:lumMod val="50000"/>
                </a:schemeClr>
              </a:solidFill>
            </a:endParaRPr>
          </a:p>
        </p:txBody>
      </p:sp>
      <p:sp>
        <p:nvSpPr>
          <p:cNvPr id="16" name="Nadpis 1"/>
          <p:cNvSpPr txBox="1">
            <a:spLocks/>
          </p:cNvSpPr>
          <p:nvPr/>
        </p:nvSpPr>
        <p:spPr bwMode="auto">
          <a:xfrm>
            <a:off x="0" y="-27384"/>
            <a:ext cx="9144000" cy="1143000"/>
          </a:xfrm>
          <a:prstGeom prst="rect">
            <a:avLst/>
          </a:prstGeom>
          <a:solidFill>
            <a:schemeClr val="accent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sk-SK" sz="4000" b="1" dirty="0" err="1">
                <a:solidFill>
                  <a:schemeClr val="bg1"/>
                </a:solidFill>
              </a:rPr>
              <a:t>Collection</a:t>
            </a:r>
            <a:r>
              <a:rPr lang="sk-SK" sz="4000" b="1" dirty="0">
                <a:solidFill>
                  <a:schemeClr val="bg1"/>
                </a:solidFill>
              </a:rPr>
              <a:t> </a:t>
            </a:r>
            <a:r>
              <a:rPr lang="sk-SK" sz="4000" b="1" dirty="0" err="1">
                <a:solidFill>
                  <a:schemeClr val="bg1"/>
                </a:solidFill>
              </a:rPr>
              <a:t>of</a:t>
            </a:r>
            <a:r>
              <a:rPr lang="sk-SK" sz="4000" b="1" dirty="0">
                <a:solidFill>
                  <a:schemeClr val="bg1"/>
                </a:solidFill>
              </a:rPr>
              <a:t> </a:t>
            </a:r>
            <a:r>
              <a:rPr lang="sk-SK" sz="4000" b="1" dirty="0" err="1">
                <a:solidFill>
                  <a:schemeClr val="bg1"/>
                </a:solidFill>
              </a:rPr>
              <a:t>high</a:t>
            </a:r>
            <a:r>
              <a:rPr lang="sk-SK" sz="4000" b="1" dirty="0">
                <a:solidFill>
                  <a:schemeClr val="bg1"/>
                </a:solidFill>
              </a:rPr>
              <a:t> </a:t>
            </a:r>
            <a:r>
              <a:rPr lang="sk-SK" sz="4000" b="1" dirty="0" err="1">
                <a:solidFill>
                  <a:schemeClr val="bg1"/>
                </a:solidFill>
              </a:rPr>
              <a:t>resolution</a:t>
            </a:r>
            <a:r>
              <a:rPr lang="sk-SK" sz="4000" b="1" dirty="0">
                <a:solidFill>
                  <a:schemeClr val="bg1"/>
                </a:solidFill>
              </a:rPr>
              <a:t> </a:t>
            </a:r>
            <a:r>
              <a:rPr lang="sk-SK" sz="4000" b="1" dirty="0" err="1">
                <a:solidFill>
                  <a:schemeClr val="bg1"/>
                </a:solidFill>
              </a:rPr>
              <a:t>spatial</a:t>
            </a:r>
            <a:r>
              <a:rPr lang="sk-SK" sz="4000" b="1" dirty="0">
                <a:solidFill>
                  <a:schemeClr val="bg1"/>
                </a:solidFill>
              </a:rPr>
              <a:t> </a:t>
            </a:r>
            <a:r>
              <a:rPr lang="sk-SK" sz="4000" b="1" dirty="0" err="1">
                <a:solidFill>
                  <a:schemeClr val="bg1"/>
                </a:solidFill>
              </a:rPr>
              <a:t>data</a:t>
            </a:r>
            <a:endParaRPr lang="sk-SK" sz="4000" b="1" dirty="0">
              <a:solidFill>
                <a:schemeClr val="bg1"/>
              </a:solidFill>
            </a:endParaRPr>
          </a:p>
        </p:txBody>
      </p:sp>
    </p:spTree>
    <p:extLst>
      <p:ext uri="{BB962C8B-B14F-4D97-AF65-F5344CB8AC3E}">
        <p14:creationId xmlns:p14="http://schemas.microsoft.com/office/powerpoint/2010/main" val="7387442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lidar_resul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465559"/>
            <a:ext cx="7920881" cy="330544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lipboard02.jpg"/>
          <p:cNvPicPr>
            <a:picLocks noChangeAspect="1" noChangeArrowheads="1"/>
          </p:cNvPicPr>
          <p:nvPr/>
        </p:nvPicPr>
        <p:blipFill rotWithShape="1">
          <a:blip r:embed="rId3">
            <a:extLst>
              <a:ext uri="{28A0092B-C50C-407E-A947-70E740481C1C}">
                <a14:useLocalDpi xmlns:a14="http://schemas.microsoft.com/office/drawing/2010/main" val="0"/>
              </a:ext>
            </a:extLst>
          </a:blip>
          <a:srcRect l="5172"/>
          <a:stretch/>
        </p:blipFill>
        <p:spPr bwMode="auto">
          <a:xfrm>
            <a:off x="4677140" y="157116"/>
            <a:ext cx="3941999" cy="326166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LS_1.jpg"/>
          <p:cNvPicPr>
            <a:picLocks noChangeAspect="1" noChangeArrowheads="1"/>
          </p:cNvPicPr>
          <p:nvPr/>
        </p:nvPicPr>
        <p:blipFill rotWithShape="1">
          <a:blip r:embed="rId4">
            <a:extLst>
              <a:ext uri="{28A0092B-C50C-407E-A947-70E740481C1C}">
                <a14:useLocalDpi xmlns:a14="http://schemas.microsoft.com/office/drawing/2010/main" val="0"/>
              </a:ext>
            </a:extLst>
          </a:blip>
          <a:srcRect r="3528"/>
          <a:stretch/>
        </p:blipFill>
        <p:spPr bwMode="auto">
          <a:xfrm>
            <a:off x="629000" y="3465560"/>
            <a:ext cx="4015008" cy="3305444"/>
          </a:xfrm>
          <a:prstGeom prst="rect">
            <a:avLst/>
          </a:prstGeom>
          <a:noFill/>
          <a:extLst>
            <a:ext uri="{909E8E84-426E-40DD-AFC4-6F175D3DCCD1}">
              <a14:hiddenFill xmlns:a14="http://schemas.microsoft.com/office/drawing/2010/main">
                <a:solidFill>
                  <a:srgbClr val="FFFFFF"/>
                </a:solidFill>
              </a14:hiddenFill>
            </a:ext>
          </a:extLst>
        </p:spPr>
      </p:pic>
      <p:sp>
        <p:nvSpPr>
          <p:cNvPr id="25" name="BlokTextu 24"/>
          <p:cNvSpPr txBox="1"/>
          <p:nvPr/>
        </p:nvSpPr>
        <p:spPr>
          <a:xfrm>
            <a:off x="323528" y="344850"/>
            <a:ext cx="4032448" cy="707886"/>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txBody>
          <a:bodyPr wrap="square" rtlCol="0">
            <a:spAutoFit/>
          </a:bodyPr>
          <a:lstStyle/>
          <a:p>
            <a:r>
              <a:rPr lang="sk-SK" sz="2000" b="1" dirty="0" smtClean="0">
                <a:solidFill>
                  <a:schemeClr val="accent1">
                    <a:lumMod val="50000"/>
                  </a:schemeClr>
                </a:solidFill>
              </a:rPr>
              <a:t>Laser </a:t>
            </a:r>
            <a:r>
              <a:rPr lang="sk-SK" sz="2000" b="1" dirty="0" err="1" smtClean="0">
                <a:solidFill>
                  <a:schemeClr val="accent1">
                    <a:lumMod val="50000"/>
                  </a:schemeClr>
                </a:solidFill>
              </a:rPr>
              <a:t>scanning</a:t>
            </a:r>
            <a:r>
              <a:rPr lang="sk-SK" sz="2000" b="1" dirty="0" smtClean="0">
                <a:solidFill>
                  <a:schemeClr val="accent1">
                    <a:lumMod val="50000"/>
                  </a:schemeClr>
                </a:solidFill>
              </a:rPr>
              <a:t> in </a:t>
            </a:r>
            <a:r>
              <a:rPr lang="sk-SK" sz="2000" b="1" dirty="0" err="1" smtClean="0">
                <a:solidFill>
                  <a:schemeClr val="accent1">
                    <a:lumMod val="50000"/>
                  </a:schemeClr>
                </a:solidFill>
              </a:rPr>
              <a:t>the</a:t>
            </a:r>
            <a:r>
              <a:rPr lang="sk-SK" sz="2000" b="1" dirty="0" smtClean="0">
                <a:solidFill>
                  <a:schemeClr val="accent1">
                    <a:lumMod val="50000"/>
                  </a:schemeClr>
                </a:solidFill>
              </a:rPr>
              <a:t> </a:t>
            </a:r>
            <a:r>
              <a:rPr lang="sk-SK" sz="2000" b="1" dirty="0" err="1" smtClean="0">
                <a:solidFill>
                  <a:schemeClr val="accent1">
                    <a:lumMod val="50000"/>
                  </a:schemeClr>
                </a:solidFill>
              </a:rPr>
              <a:t>Alps</a:t>
            </a:r>
            <a:r>
              <a:rPr lang="sk-SK" sz="2000" b="1" dirty="0" smtClean="0">
                <a:solidFill>
                  <a:schemeClr val="accent1">
                    <a:lumMod val="50000"/>
                  </a:schemeClr>
                </a:solidFill>
              </a:rPr>
              <a:t>, </a:t>
            </a:r>
            <a:r>
              <a:rPr lang="sk-SK" sz="2000" b="1" dirty="0" err="1" smtClean="0">
                <a:solidFill>
                  <a:schemeClr val="accent1">
                    <a:lumMod val="50000"/>
                  </a:schemeClr>
                </a:solidFill>
              </a:rPr>
              <a:t>Austria</a:t>
            </a:r>
            <a:endParaRPr lang="sk-SK" sz="2000" b="1" dirty="0" smtClean="0">
              <a:solidFill>
                <a:schemeClr val="accent1">
                  <a:lumMod val="50000"/>
                </a:schemeClr>
              </a:solidFill>
            </a:endParaRPr>
          </a:p>
          <a:p>
            <a:r>
              <a:rPr lang="sk-SK" sz="2000" b="1" dirty="0" err="1" smtClean="0">
                <a:solidFill>
                  <a:schemeClr val="accent1">
                    <a:lumMod val="50000"/>
                  </a:schemeClr>
                </a:solidFill>
              </a:rPr>
              <a:t>for</a:t>
            </a:r>
            <a:r>
              <a:rPr lang="sk-SK" sz="2000" b="1" dirty="0" smtClean="0">
                <a:solidFill>
                  <a:schemeClr val="accent1">
                    <a:lumMod val="50000"/>
                  </a:schemeClr>
                </a:solidFill>
              </a:rPr>
              <a:t> </a:t>
            </a:r>
            <a:r>
              <a:rPr lang="sk-SK" sz="2000" b="1" dirty="0" err="1" smtClean="0">
                <a:solidFill>
                  <a:schemeClr val="accent1">
                    <a:lumMod val="50000"/>
                  </a:schemeClr>
                </a:solidFill>
              </a:rPr>
              <a:t>Technical</a:t>
            </a:r>
            <a:r>
              <a:rPr lang="sk-SK" sz="2000" b="1" dirty="0" smtClean="0">
                <a:solidFill>
                  <a:schemeClr val="accent1">
                    <a:lumMod val="50000"/>
                  </a:schemeClr>
                </a:solidFill>
              </a:rPr>
              <a:t> </a:t>
            </a:r>
            <a:r>
              <a:rPr lang="sk-SK" sz="2000" b="1" dirty="0" err="1" smtClean="0">
                <a:solidFill>
                  <a:schemeClr val="accent1">
                    <a:lumMod val="50000"/>
                  </a:schemeClr>
                </a:solidFill>
              </a:rPr>
              <a:t>University</a:t>
            </a:r>
            <a:r>
              <a:rPr lang="sk-SK" sz="2000" b="1" dirty="0" smtClean="0">
                <a:solidFill>
                  <a:schemeClr val="accent1">
                    <a:lumMod val="50000"/>
                  </a:schemeClr>
                </a:solidFill>
              </a:rPr>
              <a:t> in </a:t>
            </a:r>
            <a:r>
              <a:rPr lang="sk-SK" sz="2000" b="1" dirty="0" err="1" smtClean="0">
                <a:solidFill>
                  <a:schemeClr val="accent1">
                    <a:lumMod val="50000"/>
                  </a:schemeClr>
                </a:solidFill>
              </a:rPr>
              <a:t>Vienna</a:t>
            </a:r>
            <a:endParaRPr lang="en-GB" sz="2000" b="1" dirty="0">
              <a:solidFill>
                <a:schemeClr val="accent1">
                  <a:lumMod val="50000"/>
                </a:schemeClr>
              </a:solidFill>
            </a:endParaRPr>
          </a:p>
        </p:txBody>
      </p:sp>
      <p:pic>
        <p:nvPicPr>
          <p:cNvPr id="5128" name="Picture 8" descr="vsetc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001" y="1181052"/>
            <a:ext cx="4012472" cy="2237726"/>
          </a:xfrm>
          <a:prstGeom prst="rect">
            <a:avLst/>
          </a:prstGeom>
          <a:noFill/>
          <a:extLst>
            <a:ext uri="{909E8E84-426E-40DD-AFC4-6F175D3DCCD1}">
              <a14:hiddenFill xmlns:a14="http://schemas.microsoft.com/office/drawing/2010/main">
                <a:solidFill>
                  <a:srgbClr val="FFFFFF"/>
                </a:solidFill>
              </a14:hiddenFill>
            </a:ext>
          </a:extLst>
        </p:spPr>
      </p:pic>
      <p:sp>
        <p:nvSpPr>
          <p:cNvPr id="26" name="Obdĺžnik 25"/>
          <p:cNvSpPr/>
          <p:nvPr/>
        </p:nvSpPr>
        <p:spPr>
          <a:xfrm>
            <a:off x="6791155" y="3497010"/>
            <a:ext cx="1800200" cy="5800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BlokTextu 28"/>
          <p:cNvSpPr txBox="1"/>
          <p:nvPr/>
        </p:nvSpPr>
        <p:spPr>
          <a:xfrm>
            <a:off x="3707904" y="3602375"/>
            <a:ext cx="4704173" cy="369332"/>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txBody>
          <a:bodyPr wrap="none" rtlCol="0">
            <a:spAutoFit/>
          </a:bodyPr>
          <a:lstStyle/>
          <a:p>
            <a:r>
              <a:rPr lang="sk-SK" sz="1800" dirty="0" err="1" smtClean="0"/>
              <a:t>Highly</a:t>
            </a:r>
            <a:r>
              <a:rPr lang="sk-SK" sz="1800" dirty="0" smtClean="0"/>
              <a:t> </a:t>
            </a:r>
            <a:r>
              <a:rPr lang="sk-SK" sz="1800" dirty="0" err="1" smtClean="0"/>
              <a:t>detailed</a:t>
            </a:r>
            <a:r>
              <a:rPr lang="sk-SK" sz="1800" dirty="0" smtClean="0"/>
              <a:t> </a:t>
            </a:r>
            <a:r>
              <a:rPr lang="sk-SK" sz="1800" dirty="0" err="1" smtClean="0"/>
              <a:t>geometric</a:t>
            </a:r>
            <a:r>
              <a:rPr lang="sk-SK" sz="1800" dirty="0" smtClean="0"/>
              <a:t> </a:t>
            </a:r>
            <a:r>
              <a:rPr lang="sk-SK" sz="1800" dirty="0" err="1" smtClean="0"/>
              <a:t>strcuture</a:t>
            </a:r>
            <a:r>
              <a:rPr lang="sk-SK" sz="1800" dirty="0" smtClean="0"/>
              <a:t> </a:t>
            </a:r>
            <a:r>
              <a:rPr lang="sk-SK" sz="1800" dirty="0" err="1" smtClean="0"/>
              <a:t>of</a:t>
            </a:r>
            <a:r>
              <a:rPr lang="sk-SK" sz="1800" dirty="0" smtClean="0"/>
              <a:t> </a:t>
            </a:r>
            <a:r>
              <a:rPr lang="sk-SK" sz="1800" dirty="0" err="1" smtClean="0"/>
              <a:t>the</a:t>
            </a:r>
            <a:r>
              <a:rPr lang="sk-SK" sz="1800" dirty="0" smtClean="0"/>
              <a:t> </a:t>
            </a:r>
            <a:r>
              <a:rPr lang="sk-SK" sz="1800" dirty="0" err="1" smtClean="0"/>
              <a:t>forest</a:t>
            </a:r>
            <a:endParaRPr lang="en-GB" sz="1800" dirty="0"/>
          </a:p>
        </p:txBody>
      </p:sp>
    </p:spTree>
    <p:extLst>
      <p:ext uri="{BB962C8B-B14F-4D97-AF65-F5344CB8AC3E}">
        <p14:creationId xmlns:p14="http://schemas.microsoft.com/office/powerpoint/2010/main" val="13270216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Z:\ESA_SURGE_Kosice\esa-obrazky\GIF\Hlavna.gif"/>
          <p:cNvPicPr>
            <a:picLocks noChangeAspect="1" noChangeArrowheads="1" noCrop="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7504" y="2228608"/>
            <a:ext cx="5022974" cy="3795136"/>
          </a:xfrm>
          <a:prstGeom prst="rect">
            <a:avLst/>
          </a:prstGeom>
          <a:noFill/>
          <a:extLst>
            <a:ext uri="{909E8E84-426E-40DD-AFC4-6F175D3DCCD1}">
              <a14:hiddenFill xmlns:a14="http://schemas.microsoft.com/office/drawing/2010/main">
                <a:solidFill>
                  <a:srgbClr val="FFFFFF"/>
                </a:solidFill>
              </a14:hiddenFill>
            </a:ext>
          </a:extLst>
        </p:spPr>
      </p:pic>
      <p:sp>
        <p:nvSpPr>
          <p:cNvPr id="4" name="Zástupný symbol obsahu 2"/>
          <p:cNvSpPr txBox="1">
            <a:spLocks/>
          </p:cNvSpPr>
          <p:nvPr/>
        </p:nvSpPr>
        <p:spPr bwMode="auto">
          <a:xfrm>
            <a:off x="107505" y="1249183"/>
            <a:ext cx="5544616" cy="10996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lvl="1" indent="-342900">
              <a:buFont typeface="Arial" charset="0"/>
              <a:buChar char="•"/>
            </a:pPr>
            <a:r>
              <a:rPr lang="sk-SK" sz="2000" dirty="0" err="1" smtClean="0"/>
              <a:t>Time</a:t>
            </a:r>
            <a:r>
              <a:rPr lang="sk-SK" sz="2000" dirty="0" smtClean="0"/>
              <a:t> </a:t>
            </a:r>
            <a:r>
              <a:rPr lang="sk-SK" sz="2000" dirty="0" err="1" smtClean="0"/>
              <a:t>series</a:t>
            </a:r>
            <a:r>
              <a:rPr lang="sk-SK" sz="2000" dirty="0" smtClean="0"/>
              <a:t> </a:t>
            </a:r>
            <a:r>
              <a:rPr lang="sk-SK" sz="2000" dirty="0" err="1" smtClean="0"/>
              <a:t>of</a:t>
            </a:r>
            <a:r>
              <a:rPr lang="sk-SK" sz="2000" dirty="0" smtClean="0"/>
              <a:t> </a:t>
            </a:r>
            <a:r>
              <a:rPr lang="sk-SK" sz="2000" dirty="0" err="1" smtClean="0"/>
              <a:t>terrestrial</a:t>
            </a:r>
            <a:r>
              <a:rPr lang="sk-SK" sz="2000" dirty="0" smtClean="0"/>
              <a:t> laser </a:t>
            </a:r>
            <a:r>
              <a:rPr lang="sk-SK" sz="2000" dirty="0" err="1" smtClean="0"/>
              <a:t>scanning</a:t>
            </a:r>
            <a:r>
              <a:rPr lang="sk-SK" sz="2000" dirty="0" smtClean="0"/>
              <a:t> </a:t>
            </a:r>
            <a:r>
              <a:rPr lang="sk-SK" sz="2000" dirty="0" err="1" smtClean="0"/>
              <a:t>data</a:t>
            </a:r>
            <a:endParaRPr lang="sk-SK" sz="2000" dirty="0" smtClean="0"/>
          </a:p>
          <a:p>
            <a:pPr marL="342900" lvl="1" indent="-342900">
              <a:buFont typeface="Arial" charset="0"/>
              <a:buChar char="•"/>
            </a:pPr>
            <a:r>
              <a:rPr lang="sk-SK" sz="2000" dirty="0" err="1" smtClean="0"/>
              <a:t>Synchronous</a:t>
            </a:r>
            <a:r>
              <a:rPr lang="sk-SK" sz="2000" dirty="0" smtClean="0"/>
              <a:t> </a:t>
            </a:r>
            <a:r>
              <a:rPr lang="sk-SK" sz="2000" dirty="0" err="1" smtClean="0"/>
              <a:t>with</a:t>
            </a:r>
            <a:r>
              <a:rPr lang="sk-SK" sz="2000" dirty="0" smtClean="0"/>
              <a:t> </a:t>
            </a:r>
            <a:r>
              <a:rPr lang="sk-SK" sz="2000" dirty="0" err="1" smtClean="0"/>
              <a:t>the</a:t>
            </a:r>
            <a:r>
              <a:rPr lang="sk-SK" sz="2000" dirty="0" smtClean="0"/>
              <a:t> </a:t>
            </a:r>
            <a:r>
              <a:rPr lang="sk-SK" sz="2000" dirty="0" err="1" smtClean="0"/>
              <a:t>Sentinelom</a:t>
            </a:r>
            <a:r>
              <a:rPr lang="sk-SK" sz="2000" dirty="0" smtClean="0"/>
              <a:t> 2A  </a:t>
            </a:r>
            <a:r>
              <a:rPr lang="sk-SK" sz="2000" dirty="0" err="1" smtClean="0"/>
              <a:t>sattellite</a:t>
            </a:r>
            <a:endParaRPr lang="sk-SK" sz="2000" dirty="0" smtClean="0"/>
          </a:p>
        </p:txBody>
      </p:sp>
      <p:sp>
        <p:nvSpPr>
          <p:cNvPr id="2" name="BlokTextu 1"/>
          <p:cNvSpPr txBox="1"/>
          <p:nvPr/>
        </p:nvSpPr>
        <p:spPr>
          <a:xfrm>
            <a:off x="251520" y="5898758"/>
            <a:ext cx="3716851" cy="338554"/>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txBody>
          <a:bodyPr wrap="none" rtlCol="0">
            <a:spAutoFit/>
          </a:bodyPr>
          <a:lstStyle/>
          <a:p>
            <a:r>
              <a:rPr lang="sk-SK" dirty="0" smtClean="0"/>
              <a:t>TLS </a:t>
            </a:r>
            <a:r>
              <a:rPr lang="sk-SK" dirty="0" err="1" smtClean="0"/>
              <a:t>time</a:t>
            </a:r>
            <a:r>
              <a:rPr lang="sk-SK" dirty="0" smtClean="0"/>
              <a:t> </a:t>
            </a:r>
            <a:r>
              <a:rPr lang="sk-SK" dirty="0" err="1" smtClean="0"/>
              <a:t>series</a:t>
            </a:r>
            <a:r>
              <a:rPr lang="sk-SK" dirty="0" smtClean="0"/>
              <a:t> - park Hlavná ulica, </a:t>
            </a:r>
            <a:r>
              <a:rPr lang="sk-SK" dirty="0" err="1" smtClean="0"/>
              <a:t>Košíce</a:t>
            </a:r>
            <a:endParaRPr lang="sk-SK" dirty="0"/>
          </a:p>
        </p:txBody>
      </p:sp>
      <p:sp>
        <p:nvSpPr>
          <p:cNvPr id="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k-SK"/>
          </a:p>
        </p:txBody>
      </p:sp>
      <p:pic>
        <p:nvPicPr>
          <p:cNvPr id="11269" name="Picture 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901235" y="4421259"/>
            <a:ext cx="1919237" cy="2358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Rovná spojovacia šípka 12"/>
          <p:cNvCxnSpPr/>
          <p:nvPr/>
        </p:nvCxnSpPr>
        <p:spPr>
          <a:xfrm flipH="1" flipV="1">
            <a:off x="5186141" y="4941168"/>
            <a:ext cx="1643087" cy="95759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BlokTextu 16"/>
          <p:cNvSpPr txBox="1"/>
          <p:nvPr/>
        </p:nvSpPr>
        <p:spPr>
          <a:xfrm>
            <a:off x="7202333" y="4797152"/>
            <a:ext cx="1402115" cy="338554"/>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txBody>
          <a:bodyPr wrap="none" rtlCol="0">
            <a:spAutoFit/>
          </a:bodyPr>
          <a:lstStyle/>
          <a:p>
            <a:r>
              <a:rPr lang="sk-SK" dirty="0" smtClean="0"/>
              <a:t>RIEGL VZ-1000</a:t>
            </a:r>
            <a:endParaRPr lang="sk-SK" dirty="0"/>
          </a:p>
        </p:txBody>
      </p:sp>
      <p:sp>
        <p:nvSpPr>
          <p:cNvPr id="16" name="Nadpis 1"/>
          <p:cNvSpPr txBox="1">
            <a:spLocks/>
          </p:cNvSpPr>
          <p:nvPr/>
        </p:nvSpPr>
        <p:spPr bwMode="auto">
          <a:xfrm>
            <a:off x="0" y="-27384"/>
            <a:ext cx="9144000" cy="1143000"/>
          </a:xfrm>
          <a:prstGeom prst="rect">
            <a:avLst/>
          </a:prstGeom>
          <a:solidFill>
            <a:schemeClr val="accent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sk-SK" sz="4000" b="1" dirty="0" err="1">
                <a:solidFill>
                  <a:schemeClr val="bg1"/>
                </a:solidFill>
              </a:rPr>
              <a:t>Collection</a:t>
            </a:r>
            <a:r>
              <a:rPr lang="sk-SK" sz="4000" b="1" dirty="0">
                <a:solidFill>
                  <a:schemeClr val="bg1"/>
                </a:solidFill>
              </a:rPr>
              <a:t> </a:t>
            </a:r>
            <a:r>
              <a:rPr lang="sk-SK" sz="4000" b="1" dirty="0" err="1">
                <a:solidFill>
                  <a:schemeClr val="bg1"/>
                </a:solidFill>
              </a:rPr>
              <a:t>of</a:t>
            </a:r>
            <a:r>
              <a:rPr lang="sk-SK" sz="4000" b="1" dirty="0">
                <a:solidFill>
                  <a:schemeClr val="bg1"/>
                </a:solidFill>
              </a:rPr>
              <a:t> </a:t>
            </a:r>
            <a:r>
              <a:rPr lang="sk-SK" sz="4000" b="1" dirty="0" err="1">
                <a:solidFill>
                  <a:schemeClr val="bg1"/>
                </a:solidFill>
              </a:rPr>
              <a:t>high</a:t>
            </a:r>
            <a:r>
              <a:rPr lang="sk-SK" sz="4000" b="1" dirty="0">
                <a:solidFill>
                  <a:schemeClr val="bg1"/>
                </a:solidFill>
              </a:rPr>
              <a:t> </a:t>
            </a:r>
            <a:r>
              <a:rPr lang="sk-SK" sz="4000" b="1" dirty="0" err="1">
                <a:solidFill>
                  <a:schemeClr val="bg1"/>
                </a:solidFill>
              </a:rPr>
              <a:t>resolution</a:t>
            </a:r>
            <a:r>
              <a:rPr lang="sk-SK" sz="4000" b="1" dirty="0">
                <a:solidFill>
                  <a:schemeClr val="bg1"/>
                </a:solidFill>
              </a:rPr>
              <a:t> </a:t>
            </a:r>
            <a:r>
              <a:rPr lang="sk-SK" sz="4000" b="1" dirty="0" err="1">
                <a:solidFill>
                  <a:schemeClr val="bg1"/>
                </a:solidFill>
              </a:rPr>
              <a:t>spatial</a:t>
            </a:r>
            <a:r>
              <a:rPr lang="sk-SK" sz="4000" b="1" dirty="0">
                <a:solidFill>
                  <a:schemeClr val="bg1"/>
                </a:solidFill>
              </a:rPr>
              <a:t> </a:t>
            </a:r>
            <a:r>
              <a:rPr lang="sk-SK" sz="4000" b="1" dirty="0" err="1">
                <a:solidFill>
                  <a:schemeClr val="bg1"/>
                </a:solidFill>
              </a:rPr>
              <a:t>data</a:t>
            </a:r>
            <a:endParaRPr lang="sk-SK" sz="4000" b="1" dirty="0">
              <a:solidFill>
                <a:schemeClr val="bg1"/>
              </a:solidFill>
            </a:endParaRPr>
          </a:p>
        </p:txBody>
      </p:sp>
      <p:pic>
        <p:nvPicPr>
          <p:cNvPr id="18" name="Obrázok 1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88724" y="1234984"/>
            <a:ext cx="1412511" cy="824958"/>
          </a:xfrm>
          <a:prstGeom prst="rect">
            <a:avLst/>
          </a:prstGeom>
        </p:spPr>
      </p:pic>
      <p:pic>
        <p:nvPicPr>
          <p:cNvPr id="22" name="Picture 2"/>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9775" b="12039"/>
          <a:stretch/>
        </p:blipFill>
        <p:spPr bwMode="auto">
          <a:xfrm>
            <a:off x="5481828" y="2276872"/>
            <a:ext cx="3397629" cy="2040692"/>
          </a:xfrm>
          <a:prstGeom prst="rect">
            <a:avLst/>
          </a:prstGeom>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631945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Nadpis 1"/>
          <p:cNvSpPr txBox="1">
            <a:spLocks/>
          </p:cNvSpPr>
          <p:nvPr/>
        </p:nvSpPr>
        <p:spPr bwMode="auto">
          <a:xfrm>
            <a:off x="0" y="-27384"/>
            <a:ext cx="9144000" cy="1143000"/>
          </a:xfrm>
          <a:prstGeom prst="rect">
            <a:avLst/>
          </a:prstGeom>
          <a:solidFill>
            <a:schemeClr val="accent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sk-SK" sz="2800" b="1" dirty="0" err="1">
                <a:solidFill>
                  <a:schemeClr val="bg1"/>
                </a:solidFill>
              </a:rPr>
              <a:t>Methodology</a:t>
            </a:r>
            <a:r>
              <a:rPr lang="sk-SK" sz="2800" b="1" dirty="0">
                <a:solidFill>
                  <a:schemeClr val="bg1"/>
                </a:solidFill>
              </a:rPr>
              <a:t> </a:t>
            </a:r>
            <a:r>
              <a:rPr lang="sk-SK" sz="2800" b="1" dirty="0" err="1">
                <a:solidFill>
                  <a:schemeClr val="bg1"/>
                </a:solidFill>
              </a:rPr>
              <a:t>of</a:t>
            </a:r>
            <a:r>
              <a:rPr lang="sk-SK" sz="2800" b="1" dirty="0">
                <a:solidFill>
                  <a:schemeClr val="bg1"/>
                </a:solidFill>
              </a:rPr>
              <a:t> </a:t>
            </a:r>
            <a:r>
              <a:rPr lang="sk-SK" sz="2800" b="1" dirty="0" err="1">
                <a:solidFill>
                  <a:schemeClr val="bg1"/>
                </a:solidFill>
              </a:rPr>
              <a:t>processing</a:t>
            </a:r>
            <a:r>
              <a:rPr lang="sk-SK" sz="2800" b="1" dirty="0">
                <a:solidFill>
                  <a:schemeClr val="bg1"/>
                </a:solidFill>
              </a:rPr>
              <a:t> </a:t>
            </a:r>
            <a:endParaRPr lang="sk-SK" sz="2800" b="1" dirty="0" smtClean="0">
              <a:solidFill>
                <a:schemeClr val="bg1"/>
              </a:solidFill>
            </a:endParaRPr>
          </a:p>
          <a:p>
            <a:pPr algn="l"/>
            <a:r>
              <a:rPr lang="sk-SK" sz="2800" b="1" dirty="0" smtClean="0">
                <a:solidFill>
                  <a:schemeClr val="bg1"/>
                </a:solidFill>
              </a:rPr>
              <a:t>and </a:t>
            </a:r>
            <a:r>
              <a:rPr lang="sk-SK" sz="2800" b="1" dirty="0" err="1">
                <a:solidFill>
                  <a:schemeClr val="bg1"/>
                </a:solidFill>
              </a:rPr>
              <a:t>analysis</a:t>
            </a:r>
            <a:r>
              <a:rPr lang="sk-SK" sz="2800" b="1" dirty="0">
                <a:solidFill>
                  <a:schemeClr val="bg1"/>
                </a:solidFill>
              </a:rPr>
              <a:t> </a:t>
            </a:r>
            <a:r>
              <a:rPr lang="sk-SK" sz="2800" b="1" dirty="0" err="1" smtClean="0">
                <a:solidFill>
                  <a:schemeClr val="bg1"/>
                </a:solidFill>
              </a:rPr>
              <a:t>of</a:t>
            </a:r>
            <a:r>
              <a:rPr lang="sk-SK" sz="2800" b="1" dirty="0" smtClean="0">
                <a:solidFill>
                  <a:schemeClr val="bg1"/>
                </a:solidFill>
              </a:rPr>
              <a:t> </a:t>
            </a:r>
            <a:r>
              <a:rPr lang="sk-SK" sz="2800" b="1" dirty="0">
                <a:solidFill>
                  <a:schemeClr val="bg1"/>
                </a:solidFill>
              </a:rPr>
              <a:t>big 3D </a:t>
            </a:r>
            <a:r>
              <a:rPr lang="sk-SK" sz="2800" b="1" dirty="0" err="1">
                <a:solidFill>
                  <a:schemeClr val="bg1"/>
                </a:solidFill>
              </a:rPr>
              <a:t>data</a:t>
            </a:r>
            <a:endParaRPr lang="sk-SK" sz="2800" b="1" dirty="0">
              <a:solidFill>
                <a:schemeClr val="bg1"/>
              </a:solidFill>
            </a:endParaRPr>
          </a:p>
        </p:txBody>
      </p:sp>
      <p:sp>
        <p:nvSpPr>
          <p:cNvPr id="42" name="Zástupný symbol obsahu 2"/>
          <p:cNvSpPr txBox="1">
            <a:spLocks/>
          </p:cNvSpPr>
          <p:nvPr/>
        </p:nvSpPr>
        <p:spPr bwMode="auto">
          <a:xfrm>
            <a:off x="251520" y="1124744"/>
            <a:ext cx="7992888" cy="7299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sk-SK" sz="2400" dirty="0" smtClean="0"/>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1960" y="332656"/>
            <a:ext cx="5508104" cy="6750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BlokTextu 8"/>
          <p:cNvSpPr txBox="1"/>
          <p:nvPr/>
        </p:nvSpPr>
        <p:spPr>
          <a:xfrm>
            <a:off x="5652120" y="6351711"/>
            <a:ext cx="1944216"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sk-SK" sz="1200" dirty="0" smtClean="0"/>
              <a:t>Košice, </a:t>
            </a:r>
            <a:r>
              <a:rPr lang="sk-SK" sz="1200" dirty="0" err="1" smtClean="0"/>
              <a:t>Sentinel</a:t>
            </a:r>
            <a:r>
              <a:rPr lang="sk-SK" sz="1200" dirty="0" smtClean="0"/>
              <a:t> 2A</a:t>
            </a:r>
          </a:p>
          <a:p>
            <a:pPr algn="ctr"/>
            <a:r>
              <a:rPr lang="sk-SK" sz="1200" dirty="0" smtClean="0"/>
              <a:t>pixel = 10 m</a:t>
            </a:r>
            <a:endParaRPr lang="sk-SK" sz="1200" dirty="0"/>
          </a:p>
        </p:txBody>
      </p:sp>
      <p:pic>
        <p:nvPicPr>
          <p:cNvPr id="10" name="Picture 2" descr="C:\Users\Gallay\Disk Google\2017_Copernicus_Praha\PREDNASKA\shadows_Hlavna_ulica_TLS_animation.gif"/>
          <p:cNvPicPr>
            <a:picLocks noChangeAspect="1" noChangeArrowheads="1" noCrop="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94869" y="4055578"/>
            <a:ext cx="3485043" cy="2613782"/>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1" name="Obrázok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132856"/>
            <a:ext cx="3673850" cy="175662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ástupný symbol obsahu 2"/>
          <p:cNvSpPr txBox="1">
            <a:spLocks/>
          </p:cNvSpPr>
          <p:nvPr/>
        </p:nvSpPr>
        <p:spPr bwMode="auto">
          <a:xfrm>
            <a:off x="-36512" y="1124744"/>
            <a:ext cx="4248471" cy="10996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lvl="1" indent="-342900">
              <a:buFont typeface="Arial" charset="0"/>
              <a:buChar char="•"/>
            </a:pPr>
            <a:r>
              <a:rPr lang="sk-SK" sz="1800" dirty="0" err="1" smtClean="0"/>
              <a:t>Time</a:t>
            </a:r>
            <a:r>
              <a:rPr lang="sk-SK" sz="1800" dirty="0" smtClean="0"/>
              <a:t> </a:t>
            </a:r>
            <a:r>
              <a:rPr lang="sk-SK" sz="1800" dirty="0" err="1" smtClean="0"/>
              <a:t>series</a:t>
            </a:r>
            <a:r>
              <a:rPr lang="sk-SK" sz="1800" dirty="0" smtClean="0"/>
              <a:t> </a:t>
            </a:r>
            <a:r>
              <a:rPr lang="sk-SK" sz="1800" dirty="0" err="1" smtClean="0"/>
              <a:t>of</a:t>
            </a:r>
            <a:r>
              <a:rPr lang="sk-SK" sz="1800" dirty="0" smtClean="0"/>
              <a:t> </a:t>
            </a:r>
            <a:r>
              <a:rPr lang="sk-SK" sz="1800" dirty="0" err="1" smtClean="0"/>
              <a:t>terrestrial</a:t>
            </a:r>
            <a:r>
              <a:rPr lang="sk-SK" sz="1800" dirty="0" smtClean="0"/>
              <a:t> laser </a:t>
            </a:r>
            <a:r>
              <a:rPr lang="sk-SK" sz="1800" dirty="0" err="1" smtClean="0"/>
              <a:t>scanning</a:t>
            </a:r>
            <a:r>
              <a:rPr lang="sk-SK" sz="1800" dirty="0" smtClean="0"/>
              <a:t> </a:t>
            </a:r>
            <a:r>
              <a:rPr lang="sk-SK" sz="1800" dirty="0" err="1" smtClean="0"/>
              <a:t>data</a:t>
            </a:r>
            <a:r>
              <a:rPr lang="sk-SK" sz="1800" dirty="0" smtClean="0"/>
              <a:t> </a:t>
            </a:r>
            <a:r>
              <a:rPr lang="sk-SK" sz="1800" dirty="0" err="1" smtClean="0"/>
              <a:t>for</a:t>
            </a:r>
            <a:r>
              <a:rPr lang="sk-SK" sz="1800" dirty="0" smtClean="0"/>
              <a:t> </a:t>
            </a:r>
            <a:r>
              <a:rPr lang="sk-SK" sz="1800" dirty="0" err="1" smtClean="0"/>
              <a:t>validating</a:t>
            </a:r>
            <a:r>
              <a:rPr lang="sk-SK" sz="1800" dirty="0" smtClean="0"/>
              <a:t> </a:t>
            </a:r>
            <a:r>
              <a:rPr lang="sk-SK" sz="1800" dirty="0" err="1" smtClean="0"/>
              <a:t>solar</a:t>
            </a:r>
            <a:r>
              <a:rPr lang="sk-SK" sz="1800" dirty="0" smtClean="0"/>
              <a:t> </a:t>
            </a:r>
            <a:r>
              <a:rPr lang="sk-SK" sz="1800" dirty="0" err="1" smtClean="0"/>
              <a:t>transmitrance</a:t>
            </a:r>
            <a:r>
              <a:rPr lang="sk-SK" sz="1800" dirty="0" smtClean="0"/>
              <a:t> </a:t>
            </a:r>
            <a:r>
              <a:rPr lang="sk-SK" sz="1800" dirty="0" err="1" smtClean="0"/>
              <a:t>from</a:t>
            </a:r>
            <a:r>
              <a:rPr lang="sk-SK" sz="1800" dirty="0" smtClean="0"/>
              <a:t> </a:t>
            </a:r>
            <a:r>
              <a:rPr lang="sk-SK" sz="1800" dirty="0" err="1" smtClean="0"/>
              <a:t>Sentinel</a:t>
            </a:r>
            <a:r>
              <a:rPr lang="sk-SK" sz="1800" dirty="0" smtClean="0"/>
              <a:t> 2A  </a:t>
            </a:r>
            <a:r>
              <a:rPr lang="sk-SK" sz="1800" dirty="0" err="1" smtClean="0"/>
              <a:t>satellite</a:t>
            </a:r>
            <a:r>
              <a:rPr lang="sk-SK" sz="1800" dirty="0" smtClean="0"/>
              <a:t>.</a:t>
            </a:r>
          </a:p>
        </p:txBody>
      </p:sp>
      <p:pic>
        <p:nvPicPr>
          <p:cNvPr id="13" name="Obrázok 1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03848" y="4005064"/>
            <a:ext cx="978535" cy="5715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54772241"/>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3831</TotalTime>
  <Words>648</Words>
  <Application>Microsoft Office PowerPoint</Application>
  <PresentationFormat>Prezentácia na obrazovke (4:3)</PresentationFormat>
  <Paragraphs>83</Paragraphs>
  <Slides>15</Slides>
  <Notes>5</Notes>
  <HiddenSlides>0</HiddenSlides>
  <MMClips>0</MMClips>
  <ScaleCrop>false</ScaleCrop>
  <HeadingPairs>
    <vt:vector size="4" baseType="variant">
      <vt:variant>
        <vt:lpstr>Motív</vt:lpstr>
      </vt:variant>
      <vt:variant>
        <vt:i4>1</vt:i4>
      </vt:variant>
      <vt:variant>
        <vt:lpstr>Nadpisy snímok</vt:lpstr>
      </vt:variant>
      <vt:variant>
        <vt:i4>15</vt:i4>
      </vt:variant>
    </vt:vector>
  </HeadingPairs>
  <TitlesOfParts>
    <vt:vector size="16" baseType="lpstr">
      <vt:lpstr>Motív Office</vt:lpstr>
      <vt:lpstr>Tematické prieniky geografie a geoinformatiky a informatiky na ÚGE</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Riešené geoinformatické témy diplomových prác s informatickým zameraním</vt:lpstr>
      <vt:lpstr>Hlavné okruhy</vt:lpstr>
      <vt:lpstr>Ďakujem za pozornosť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gallay</dc:creator>
  <cp:lastModifiedBy>gallay</cp:lastModifiedBy>
  <cp:revision>448</cp:revision>
  <dcterms:created xsi:type="dcterms:W3CDTF">2015-06-17T08:16:01Z</dcterms:created>
  <dcterms:modified xsi:type="dcterms:W3CDTF">2017-10-25T12:26:38Z</dcterms:modified>
</cp:coreProperties>
</file>