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8" r:id="rId2"/>
    <p:sldId id="391" r:id="rId3"/>
    <p:sldId id="524" r:id="rId4"/>
    <p:sldId id="525" r:id="rId5"/>
    <p:sldId id="513" r:id="rId6"/>
    <p:sldId id="514" r:id="rId7"/>
    <p:sldId id="515" r:id="rId8"/>
    <p:sldId id="526" r:id="rId9"/>
    <p:sldId id="517" r:id="rId10"/>
    <p:sldId id="518" r:id="rId11"/>
    <p:sldId id="519" r:id="rId12"/>
    <p:sldId id="520" r:id="rId13"/>
    <p:sldId id="521" r:id="rId14"/>
    <p:sldId id="522" r:id="rId15"/>
    <p:sldId id="523" r:id="rId16"/>
  </p:sldIdLst>
  <p:sldSz cx="9144000" cy="5143500" type="screen16x9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08" y="-4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09244-CF45-4F47-9ADF-CD1C526BA949}" type="datetimeFigureOut">
              <a:rPr lang="sk-SK" smtClean="0"/>
              <a:pPr/>
              <a:t>12. 3. 2018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EBE5C-F075-4103-9B1B-87C08FD37BF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0660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k-SK" smtClean="0"/>
              <a:t>súbor HW, SW, údajov a  metód pre získanie, spracovanie, analýzu geografických informácií a tvorbu výstupov</a:t>
            </a:r>
          </a:p>
          <a:p>
            <a:pPr eaLnBrk="1" hangingPunct="1"/>
            <a:r>
              <a:rPr lang="sk-SK" smtClean="0"/>
              <a:t>GIS ako nástroj - Organizovaný </a:t>
            </a:r>
            <a:r>
              <a:rPr lang="sk-SK" smtClean="0">
                <a:solidFill>
                  <a:srgbClr val="CC0000"/>
                </a:solidFill>
              </a:rPr>
              <a:t>súbor počítačového hardvéru, softvéru a geografických údajov</a:t>
            </a:r>
            <a:r>
              <a:rPr lang="sk-SK" smtClean="0"/>
              <a:t> navrhnutý pre </a:t>
            </a:r>
            <a:r>
              <a:rPr lang="sk-SK" smtClean="0">
                <a:solidFill>
                  <a:srgbClr val="CC0000"/>
                </a:solidFill>
              </a:rPr>
              <a:t>efektívne získavanie, ukladanie, upravovanie, obhospodarovanie, analyzovanie  zobrazovanie</a:t>
            </a:r>
            <a:r>
              <a:rPr lang="sk-SK" smtClean="0"/>
              <a:t> všetkých foriem geografických informácií.	(Podľa ESRI k softwéru ARC/INFO)</a:t>
            </a:r>
          </a:p>
          <a:p>
            <a:pPr eaLnBrk="1" hangingPunct="1"/>
            <a:endParaRPr lang="sk-SK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2A252B-A1A9-49A5-8FF9-61B5946AE9EE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1A3C-FF30-4999-8C55-FB974E00214E}" type="datetimeFigureOut">
              <a:rPr lang="sk-SK" smtClean="0"/>
              <a:pPr/>
              <a:t>12. 3. 2018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5BEE-7C18-4359-BA14-A1509D69E9E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557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1A3C-FF30-4999-8C55-FB974E00214E}" type="datetimeFigureOut">
              <a:rPr lang="sk-SK" smtClean="0"/>
              <a:pPr/>
              <a:t>12. 3. 2018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5BEE-7C18-4359-BA14-A1509D69E9E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663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1A3C-FF30-4999-8C55-FB974E00214E}" type="datetimeFigureOut">
              <a:rPr lang="sk-SK" smtClean="0"/>
              <a:pPr/>
              <a:t>12. 3. 2018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5BEE-7C18-4359-BA14-A1509D69E9E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857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1A3C-FF30-4999-8C55-FB974E00214E}" type="datetimeFigureOut">
              <a:rPr lang="sk-SK" smtClean="0"/>
              <a:pPr/>
              <a:t>12. 3. 2018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5BEE-7C18-4359-BA14-A1509D69E9E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838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1A3C-FF30-4999-8C55-FB974E00214E}" type="datetimeFigureOut">
              <a:rPr lang="sk-SK" smtClean="0"/>
              <a:pPr/>
              <a:t>12. 3. 2018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5BEE-7C18-4359-BA14-A1509D69E9E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749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1A3C-FF30-4999-8C55-FB974E00214E}" type="datetimeFigureOut">
              <a:rPr lang="sk-SK" smtClean="0"/>
              <a:pPr/>
              <a:t>12. 3. 2018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5BEE-7C18-4359-BA14-A1509D69E9E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23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1A3C-FF30-4999-8C55-FB974E00214E}" type="datetimeFigureOut">
              <a:rPr lang="sk-SK" smtClean="0"/>
              <a:pPr/>
              <a:t>12. 3. 2018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5BEE-7C18-4359-BA14-A1509D69E9E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953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1A3C-FF30-4999-8C55-FB974E00214E}" type="datetimeFigureOut">
              <a:rPr lang="sk-SK" smtClean="0"/>
              <a:pPr/>
              <a:t>12. 3. 2018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5BEE-7C18-4359-BA14-A1509D69E9E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067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1A3C-FF30-4999-8C55-FB974E00214E}" type="datetimeFigureOut">
              <a:rPr lang="sk-SK" smtClean="0"/>
              <a:pPr/>
              <a:t>12. 3. 2018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5BEE-7C18-4359-BA14-A1509D69E9E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7053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1A3C-FF30-4999-8C55-FB974E00214E}" type="datetimeFigureOut">
              <a:rPr lang="sk-SK" smtClean="0"/>
              <a:pPr/>
              <a:t>12. 3. 2018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5BEE-7C18-4359-BA14-A1509D69E9E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4230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1A3C-FF30-4999-8C55-FB974E00214E}" type="datetimeFigureOut">
              <a:rPr lang="sk-SK" smtClean="0"/>
              <a:pPr/>
              <a:t>12. 3. 2018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5BEE-7C18-4359-BA14-A1509D69E9E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201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41A3C-FF30-4999-8C55-FB974E00214E}" type="datetimeFigureOut">
              <a:rPr lang="sk-SK" smtClean="0"/>
              <a:pPr/>
              <a:t>12. 3. 2018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E5BEE-7C18-4359-BA14-A1509D69E9E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791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995688"/>
            <a:ext cx="9144000" cy="1470025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600" b="1" dirty="0" smtClean="0">
                <a:solidFill>
                  <a:schemeClr val="bg1"/>
                </a:solidFill>
              </a:rPr>
              <a:t>Geografické informačné systémy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71600" y="3723878"/>
            <a:ext cx="64008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2000" dirty="0" smtClean="0"/>
              <a:t>doc. Mgr. Michal Gallay, PhD.</a:t>
            </a:r>
          </a:p>
          <a:p>
            <a:pPr marL="0" indent="0" algn="ctr">
              <a:buNone/>
            </a:pPr>
            <a:r>
              <a:rPr lang="sk-SK" sz="2000" dirty="0" err="1" smtClean="0"/>
              <a:t>michal.gallay@upjs.sk</a:t>
            </a:r>
            <a:endParaRPr lang="sk-SK" sz="2000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69" y="196504"/>
            <a:ext cx="1325850" cy="13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0825" y="115888"/>
            <a:ext cx="867568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cs-CZ" sz="2000" b="1"/>
              <a:t>Univerzita Pavla Jozefa Šafárika v Košiciach</a:t>
            </a:r>
          </a:p>
          <a:p>
            <a:pPr algn="ctr">
              <a:lnSpc>
                <a:spcPct val="140000"/>
              </a:lnSpc>
            </a:pPr>
            <a:r>
              <a:rPr lang="cs-CZ" sz="2000" b="1"/>
              <a:t>Prírodovedecká fakulta</a:t>
            </a:r>
          </a:p>
          <a:p>
            <a:pPr algn="ctr">
              <a:lnSpc>
                <a:spcPct val="140000"/>
              </a:lnSpc>
            </a:pPr>
            <a:r>
              <a:rPr lang="cs-CZ" sz="2000" b="1"/>
              <a:t>Ústav geografie</a:t>
            </a:r>
            <a:endParaRPr lang="en-GB" sz="2000" b="1"/>
          </a:p>
          <a:p>
            <a:pPr algn="ctr">
              <a:lnSpc>
                <a:spcPct val="140000"/>
              </a:lnSpc>
            </a:pPr>
            <a:endParaRPr lang="en-GB" sz="2000" b="1"/>
          </a:p>
        </p:txBody>
      </p:sp>
      <p:pic>
        <p:nvPicPr>
          <p:cNvPr id="9" name="Picture 4" descr="ug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9CCFF"/>
              </a:clrFrom>
              <a:clrTo>
                <a:srgbClr val="99C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69"/>
            <a:ext cx="1054598" cy="108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70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 smtClean="0">
                <a:cs typeface="Calibri" pitchFamily="34" charset="0"/>
              </a:rPr>
              <a:t>Typy databáz</a:t>
            </a:r>
            <a:endParaRPr lang="en-GB" altLang="sk-SK" b="1" smtClean="0">
              <a:cs typeface="Calibri" pitchFamily="34" charset="0"/>
            </a:endParaRP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sk-SK" altLang="sk-SK" sz="2400" smtClean="0"/>
              <a:t>Relačná</a:t>
            </a:r>
          </a:p>
          <a:p>
            <a:pPr eaLnBrk="1" hangingPunct="1">
              <a:lnSpc>
                <a:spcPct val="110000"/>
              </a:lnSpc>
            </a:pPr>
            <a:r>
              <a:rPr lang="sk-SK" altLang="sk-SK" sz="2400" smtClean="0"/>
              <a:t>Objektovo orientovaná</a:t>
            </a:r>
          </a:p>
          <a:p>
            <a:pPr eaLnBrk="1" hangingPunct="1">
              <a:lnSpc>
                <a:spcPct val="110000"/>
              </a:lnSpc>
            </a:pPr>
            <a:r>
              <a:rPr lang="sk-SK" altLang="sk-SK" sz="2400" smtClean="0"/>
              <a:t>Objektovo-relačná</a:t>
            </a:r>
          </a:p>
          <a:p>
            <a:pPr lvl="1" eaLnBrk="1" hangingPunct="1">
              <a:lnSpc>
                <a:spcPct val="110000"/>
              </a:lnSpc>
            </a:pPr>
            <a:endParaRPr lang="sk-SK" altLang="sk-SK" sz="2000" smtClean="0"/>
          </a:p>
          <a:p>
            <a:pPr eaLnBrk="1" hangingPunct="1">
              <a:lnSpc>
                <a:spcPct val="110000"/>
              </a:lnSpc>
            </a:pPr>
            <a:endParaRPr lang="sk-SK" altLang="sk-SK" sz="2400" smtClean="0"/>
          </a:p>
        </p:txBody>
      </p:sp>
    </p:spTree>
    <p:extLst>
      <p:ext uri="{BB962C8B-B14F-4D97-AF65-F5344CB8AC3E}">
        <p14:creationId xmlns:p14="http://schemas.microsoft.com/office/powerpoint/2010/main" val="342114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74" b="46252"/>
          <a:stretch/>
        </p:blipFill>
        <p:spPr bwMode="auto">
          <a:xfrm>
            <a:off x="4753697" y="4192"/>
            <a:ext cx="4354807" cy="22795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sk-SK" altLang="sk-SK" sz="3200" b="1" dirty="0" smtClean="0">
                <a:cs typeface="Calibri" pitchFamily="34" charset="0"/>
              </a:rPr>
              <a:t>Relačná databáza</a:t>
            </a:r>
            <a:endParaRPr lang="en-GB" altLang="sk-SK" sz="3200" b="1" dirty="0" smtClean="0">
              <a:cs typeface="Calibri" pitchFamily="34" charset="0"/>
            </a:endParaRP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-36511" y="915566"/>
            <a:ext cx="4968551" cy="3394472"/>
          </a:xfrm>
        </p:spPr>
        <p:txBody>
          <a:bodyPr>
            <a:noAutofit/>
          </a:bodyPr>
          <a:lstStyle/>
          <a:p>
            <a:pPr marL="449263" lvl="1" indent="-357188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k-SK" altLang="sk-SK" sz="1800" dirty="0" smtClean="0"/>
              <a:t>Geografický objekty sú zoskupené vo vrstve</a:t>
            </a:r>
          </a:p>
          <a:p>
            <a:pPr marL="449263" lvl="1" indent="-357188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k-SK" altLang="sk-SK" sz="1800" dirty="0" smtClean="0"/>
              <a:t>Atribúty každej vrstvy sú uložené ako dvojrozmerné tabuľky</a:t>
            </a:r>
          </a:p>
          <a:p>
            <a:pPr marL="849313" lvl="2" indent="-357188">
              <a:lnSpc>
                <a:spcPct val="110000"/>
              </a:lnSpc>
            </a:pPr>
            <a:r>
              <a:rPr lang="sk-SK" altLang="sk-SK" sz="1800" dirty="0">
                <a:solidFill>
                  <a:srgbClr val="FF0000"/>
                </a:solidFill>
              </a:rPr>
              <a:t>Stĺpec reprezentuje konkrétny atribút (vlastnosť) objektov</a:t>
            </a:r>
          </a:p>
          <a:p>
            <a:pPr marL="849313" lvl="2" indent="-357188">
              <a:lnSpc>
                <a:spcPct val="110000"/>
              </a:lnSpc>
            </a:pPr>
            <a:r>
              <a:rPr lang="sk-SK" altLang="sk-SK" sz="1800" dirty="0" smtClean="0">
                <a:solidFill>
                  <a:srgbClr val="0070C0"/>
                </a:solidFill>
              </a:rPr>
              <a:t>Riadok reprezentuje jeden objekt </a:t>
            </a:r>
          </a:p>
          <a:p>
            <a:pPr marL="492125" lvl="2" indent="0">
              <a:lnSpc>
                <a:spcPct val="110000"/>
              </a:lnSpc>
              <a:buNone/>
            </a:pPr>
            <a:r>
              <a:rPr lang="sk-SK" altLang="sk-SK" sz="1800" dirty="0">
                <a:solidFill>
                  <a:srgbClr val="0070C0"/>
                </a:solidFill>
              </a:rPr>
              <a:t>	</a:t>
            </a:r>
            <a:r>
              <a:rPr lang="sk-SK" altLang="sk-SK" sz="1800" dirty="0" smtClean="0">
                <a:solidFill>
                  <a:srgbClr val="0070C0"/>
                </a:solidFill>
              </a:rPr>
              <a:t>v rámci vrstvy</a:t>
            </a:r>
          </a:p>
          <a:p>
            <a:pPr marL="449263" lvl="1" indent="-357188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k-SK" altLang="sk-SK" sz="1800" dirty="0" smtClean="0"/>
              <a:t>Tabuľky obsahujú údaje o geometrii (polohe a tvare) objektov buď priamo alebo obsahujú odkaz na ne (DBF + SHP v prípade </a:t>
            </a:r>
            <a:r>
              <a:rPr lang="sk-SK" altLang="sk-SK" sz="1800" dirty="0" err="1" smtClean="0"/>
              <a:t>ArcGIS</a:t>
            </a:r>
            <a:r>
              <a:rPr lang="sk-SK" altLang="sk-SK" sz="1800" dirty="0" smtClean="0"/>
              <a:t>) Geografický objekty sú zoskupené vo vrstve</a:t>
            </a:r>
          </a:p>
        </p:txBody>
      </p:sp>
      <p:pic>
        <p:nvPicPr>
          <p:cNvPr id="7" name="Obrázok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9" t="45251" r="5628" b="14906"/>
          <a:stretch/>
        </p:blipFill>
        <p:spPr bwMode="auto">
          <a:xfrm>
            <a:off x="5484438" y="2355726"/>
            <a:ext cx="3545016" cy="237557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ovná spojovacia šípka 2"/>
          <p:cNvCxnSpPr/>
          <p:nvPr/>
        </p:nvCxnSpPr>
        <p:spPr>
          <a:xfrm flipH="1">
            <a:off x="8028384" y="1491630"/>
            <a:ext cx="216024" cy="20882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>
            <a:off x="8244408" y="1563638"/>
            <a:ext cx="576064" cy="30243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>
            <a:off x="8244408" y="1491630"/>
            <a:ext cx="360040" cy="25202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ovacia šípka 17"/>
          <p:cNvCxnSpPr/>
          <p:nvPr/>
        </p:nvCxnSpPr>
        <p:spPr>
          <a:xfrm flipH="1">
            <a:off x="7956376" y="1491630"/>
            <a:ext cx="288032" cy="19442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ĺžnik 24"/>
          <p:cNvSpPr/>
          <p:nvPr/>
        </p:nvSpPr>
        <p:spPr>
          <a:xfrm>
            <a:off x="4788024" y="831193"/>
            <a:ext cx="936104" cy="3003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30" name="Rovná spojovacia šípka 29"/>
          <p:cNvCxnSpPr/>
          <p:nvPr/>
        </p:nvCxnSpPr>
        <p:spPr>
          <a:xfrm>
            <a:off x="5724128" y="981391"/>
            <a:ext cx="72008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ovacia šípka 28"/>
          <p:cNvCxnSpPr/>
          <p:nvPr/>
        </p:nvCxnSpPr>
        <p:spPr>
          <a:xfrm>
            <a:off x="4139952" y="2823778"/>
            <a:ext cx="1344486" cy="61206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ovná spojovacia šípka 34"/>
          <p:cNvCxnSpPr/>
          <p:nvPr/>
        </p:nvCxnSpPr>
        <p:spPr>
          <a:xfrm>
            <a:off x="4427984" y="2211710"/>
            <a:ext cx="1656184" cy="72008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dĺžnik 32"/>
          <p:cNvSpPr/>
          <p:nvPr/>
        </p:nvSpPr>
        <p:spPr>
          <a:xfrm>
            <a:off x="6084168" y="2895786"/>
            <a:ext cx="1008112" cy="18355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9" name="Obdĺžnik 38"/>
          <p:cNvSpPr/>
          <p:nvPr/>
        </p:nvSpPr>
        <p:spPr>
          <a:xfrm>
            <a:off x="5484438" y="3379297"/>
            <a:ext cx="3419794" cy="144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554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 smtClean="0">
                <a:cs typeface="Calibri" pitchFamily="34" charset="0"/>
              </a:rPr>
              <a:t>Typy databáz</a:t>
            </a:r>
            <a:endParaRPr lang="en-GB" altLang="sk-SK" b="1" smtClean="0">
              <a:cs typeface="Calibri" pitchFamily="34" charset="0"/>
            </a:endParaRP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1" y="1200151"/>
            <a:ext cx="8435975" cy="339447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sk-SK" altLang="sk-SK" sz="1800" dirty="0" smtClean="0"/>
              <a:t>Relačná</a:t>
            </a:r>
          </a:p>
          <a:p>
            <a:pPr lvl="1" eaLnBrk="1" hangingPunct="1">
              <a:lnSpc>
                <a:spcPct val="110000"/>
              </a:lnSpc>
            </a:pPr>
            <a:r>
              <a:rPr lang="sk-SK" altLang="sk-SK" sz="1800" dirty="0" smtClean="0"/>
              <a:t>Geografický objekty sú zoskupené vo vrstve</a:t>
            </a:r>
          </a:p>
          <a:p>
            <a:pPr lvl="1" eaLnBrk="1" hangingPunct="1">
              <a:lnSpc>
                <a:spcPct val="110000"/>
              </a:lnSpc>
            </a:pPr>
            <a:r>
              <a:rPr lang="sk-SK" altLang="sk-SK" sz="1800" dirty="0" smtClean="0"/>
              <a:t>Atribúty každej vrstvy sú uložené ako dvojrozmerné tabuľky</a:t>
            </a:r>
          </a:p>
          <a:p>
            <a:pPr lvl="2" eaLnBrk="1" hangingPunct="1">
              <a:lnSpc>
                <a:spcPct val="110000"/>
              </a:lnSpc>
            </a:pPr>
            <a:r>
              <a:rPr lang="sk-SK" altLang="sk-SK" sz="1800" dirty="0" smtClean="0">
                <a:solidFill>
                  <a:srgbClr val="FF0000"/>
                </a:solidFill>
              </a:rPr>
              <a:t>Riadok reprezentuje jeden objekt v rámci vrstvy</a:t>
            </a:r>
          </a:p>
          <a:p>
            <a:pPr lvl="2" eaLnBrk="1" hangingPunct="1">
              <a:lnSpc>
                <a:spcPct val="110000"/>
              </a:lnSpc>
            </a:pPr>
            <a:r>
              <a:rPr lang="sk-SK" altLang="sk-SK" sz="1800" dirty="0" smtClean="0">
                <a:solidFill>
                  <a:srgbClr val="FF0000"/>
                </a:solidFill>
              </a:rPr>
              <a:t>Stĺpec reprezentuje konkrétny atribút (vlastnosť) objektov</a:t>
            </a:r>
          </a:p>
          <a:p>
            <a:pPr lvl="1" eaLnBrk="1" hangingPunct="1">
              <a:lnSpc>
                <a:spcPct val="110000"/>
              </a:lnSpc>
            </a:pPr>
            <a:r>
              <a:rPr lang="sk-SK" altLang="sk-SK" sz="1800" dirty="0" smtClean="0"/>
              <a:t>Tabuľky obsahujú údaje o geometrii (polohe a tvare) objektov buď priamo alebo obsahujú odkaz na ne (DBF + SHP v prípade </a:t>
            </a:r>
            <a:r>
              <a:rPr lang="sk-SK" altLang="sk-SK" sz="1800" dirty="0" err="1" smtClean="0"/>
              <a:t>ArcGIS</a:t>
            </a:r>
            <a:r>
              <a:rPr lang="sk-SK" altLang="sk-SK" sz="1800" dirty="0" smtClean="0"/>
              <a:t>) Geografické objekty sú zoskupené vo vrstve</a:t>
            </a:r>
          </a:p>
          <a:p>
            <a:pPr lvl="1" eaLnBrk="1" hangingPunct="1">
              <a:lnSpc>
                <a:spcPct val="110000"/>
              </a:lnSpc>
            </a:pPr>
            <a:r>
              <a:rPr lang="sk-SK" altLang="sk-SK" sz="1800" dirty="0" smtClean="0"/>
              <a:t>Väčšina (95%) údajov sa uchováva relačným modelom databáz.</a:t>
            </a:r>
          </a:p>
          <a:p>
            <a:pPr lvl="1" eaLnBrk="1" hangingPunct="1">
              <a:lnSpc>
                <a:spcPct val="110000"/>
              </a:lnSpc>
            </a:pPr>
            <a:r>
              <a:rPr lang="sk-SK" altLang="sk-SK" sz="1800" dirty="0" smtClean="0"/>
              <a:t>MS Access, MS SQL Server, Oracle </a:t>
            </a:r>
            <a:r>
              <a:rPr lang="sk-SK" altLang="sk-SK" sz="1800" dirty="0" err="1" smtClean="0"/>
              <a:t>Universal</a:t>
            </a:r>
            <a:r>
              <a:rPr lang="sk-SK" altLang="sk-SK" sz="1800" dirty="0" smtClean="0"/>
              <a:t> Server, </a:t>
            </a:r>
            <a:r>
              <a:rPr lang="sk-SK" altLang="sk-SK" sz="1800" dirty="0" err="1" smtClean="0"/>
              <a:t>PostgreSQL</a:t>
            </a:r>
            <a:r>
              <a:rPr lang="sk-SK" altLang="sk-SK" sz="1800" dirty="0" smtClean="0"/>
              <a:t>, </a:t>
            </a:r>
            <a:r>
              <a:rPr lang="sk-SK" altLang="sk-SK" sz="1800" dirty="0" err="1" smtClean="0"/>
              <a:t>MySQL</a:t>
            </a:r>
            <a:endParaRPr lang="sk-SK" altLang="sk-SK" sz="1800" dirty="0" smtClean="0"/>
          </a:p>
          <a:p>
            <a:pPr lvl="1" eaLnBrk="1" hangingPunct="1">
              <a:lnSpc>
                <a:spcPct val="110000"/>
              </a:lnSpc>
            </a:pPr>
            <a:r>
              <a:rPr lang="sk-SK" altLang="sk-SK" sz="1800" dirty="0" smtClean="0"/>
              <a:t>Relačná tabuľky možno navzájom spájať, prepájať, aktualizovať obsah </a:t>
            </a:r>
            <a:r>
              <a:rPr lang="sk-SK" altLang="sk-SK" sz="1800" dirty="0" smtClean="0">
                <a:solidFill>
                  <a:srgbClr val="FF0000"/>
                </a:solidFill>
              </a:rPr>
              <a:t>pomocou primárnych kľúčov</a:t>
            </a:r>
          </a:p>
          <a:p>
            <a:pPr eaLnBrk="1" hangingPunct="1">
              <a:lnSpc>
                <a:spcPct val="110000"/>
              </a:lnSpc>
            </a:pPr>
            <a:endParaRPr lang="sk-SK" altLang="sk-SK" sz="1800" dirty="0" smtClean="0"/>
          </a:p>
          <a:p>
            <a:pPr eaLnBrk="1" hangingPunct="1">
              <a:lnSpc>
                <a:spcPct val="110000"/>
              </a:lnSpc>
            </a:pPr>
            <a:endParaRPr lang="sk-SK" altLang="sk-SK" sz="1800" dirty="0" smtClean="0"/>
          </a:p>
          <a:p>
            <a:pPr lvl="1" eaLnBrk="1" hangingPunct="1">
              <a:lnSpc>
                <a:spcPct val="110000"/>
              </a:lnSpc>
            </a:pPr>
            <a:endParaRPr lang="sk-SK" altLang="sk-SK" sz="1800" dirty="0" smtClean="0"/>
          </a:p>
          <a:p>
            <a:pPr eaLnBrk="1" hangingPunct="1">
              <a:lnSpc>
                <a:spcPct val="110000"/>
              </a:lnSpc>
            </a:pPr>
            <a:endParaRPr lang="sk-SK" altLang="sk-SK" sz="1800" dirty="0" smtClean="0"/>
          </a:p>
        </p:txBody>
      </p:sp>
    </p:spTree>
    <p:extLst>
      <p:ext uri="{BB962C8B-B14F-4D97-AF65-F5344CB8AC3E}">
        <p14:creationId xmlns:p14="http://schemas.microsoft.com/office/powerpoint/2010/main" val="46182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 smtClean="0">
                <a:cs typeface="Calibri" pitchFamily="34" charset="0"/>
              </a:rPr>
              <a:t>Typy databáz</a:t>
            </a:r>
            <a:endParaRPr lang="en-GB" altLang="sk-SK" b="1" smtClean="0">
              <a:cs typeface="Calibri" pitchFamily="34" charset="0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sk-SK" sz="2400" dirty="0" smtClean="0"/>
              <a:t>Objektovo orientovaná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sk-SK" sz="2000" dirty="0" smtClean="0"/>
              <a:t>Každý geografický objekt je reprezentovaný jedným databázovým objektom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sk-SK" sz="2000" dirty="0" smtClean="0"/>
              <a:t>Napr. povodie XY by existovalo ako jeden DB objekt s informáciou o ploche, riekach, krajinnej pokrývke, </a:t>
            </a:r>
            <a:r>
              <a:rPr lang="sk-SK" sz="2000" dirty="0" err="1" smtClean="0"/>
              <a:t>sklonitosti</a:t>
            </a:r>
            <a:r>
              <a:rPr lang="sk-SK" sz="2000" dirty="0" smtClean="0"/>
              <a:t> svahov)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sk-SK" sz="2000" dirty="0" smtClean="0"/>
              <a:t>Objektová DB poskytujú objektovo orientované </a:t>
            </a:r>
            <a:r>
              <a:rPr lang="sk-SK" sz="2000" dirty="0" err="1" smtClean="0"/>
              <a:t>dopytovacie</a:t>
            </a:r>
            <a:r>
              <a:rPr lang="sk-SK" sz="2000" dirty="0" smtClean="0"/>
              <a:t> nástroje na prácu s DB </a:t>
            </a:r>
            <a:r>
              <a:rPr lang="sk-SK" sz="2000" dirty="0" err="1" smtClean="0"/>
              <a:t>objektami</a:t>
            </a:r>
            <a:endParaRPr lang="sk-SK" sz="2000" dirty="0" smtClean="0"/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sk-SK" sz="2000" dirty="0" smtClean="0"/>
              <a:t>Napr. ak je úlohou modelovať komplexné správanie viacerých povodí vzhľadom na zrážkovú udalosť 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sk-SK" sz="2000" dirty="0" smtClean="0"/>
              <a:t>v relačnej DB je takýto objekt charakterizovaný viacerými záznamami a vrstvami popisujúcimi vlastnosti objektu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sk-SK" sz="2000" dirty="0" smtClean="0"/>
              <a:t>Relačné DB nedokážu uchovávať kompletné objekty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sk-SK" sz="2000" dirty="0" smtClean="0"/>
              <a:t>Vhodné pre jednoduché typy objektov a údajov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sk-SK" sz="2400" dirty="0" smtClean="0"/>
              <a:t>Objektovo-relačná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endParaRPr lang="sk-SK" sz="2000" dirty="0" smtClean="0"/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19088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0850" y="195263"/>
            <a:ext cx="8229600" cy="857250"/>
          </a:xfrm>
        </p:spPr>
        <p:txBody>
          <a:bodyPr/>
          <a:lstStyle/>
          <a:p>
            <a:pPr eaLnBrk="1" hangingPunct="1"/>
            <a:r>
              <a:rPr lang="sk-SK" altLang="sk-SK" b="1" smtClean="0">
                <a:cs typeface="Calibri" pitchFamily="34" charset="0"/>
              </a:rPr>
              <a:t>Riadenie databázy</a:t>
            </a:r>
            <a:endParaRPr lang="en-GB" altLang="sk-SK" b="1" smtClean="0">
              <a:cs typeface="Calibri" pitchFamily="34" charset="0"/>
            </a:endParaRP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1" y="1200151"/>
            <a:ext cx="5122863" cy="3394472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sk-SK" altLang="sk-SK" sz="1800" dirty="0" smtClean="0"/>
              <a:t>Databázový jazyk</a:t>
            </a:r>
          </a:p>
          <a:p>
            <a:pPr eaLnBrk="1" hangingPunct="1">
              <a:lnSpc>
                <a:spcPct val="110000"/>
              </a:lnSpc>
            </a:pPr>
            <a:r>
              <a:rPr lang="sk-SK" altLang="sk-SK" sz="1800" dirty="0" smtClean="0"/>
              <a:t>Práca s údajmi pomocou </a:t>
            </a:r>
            <a:r>
              <a:rPr lang="sk-SK" altLang="sk-SK" sz="1800" dirty="0" err="1" smtClean="0"/>
              <a:t>dopytovacieho</a:t>
            </a:r>
            <a:r>
              <a:rPr lang="sk-SK" altLang="sk-SK" sz="1800" dirty="0" smtClean="0"/>
              <a:t> jazyka</a:t>
            </a:r>
          </a:p>
          <a:p>
            <a:pPr lvl="1" eaLnBrk="1" hangingPunct="1">
              <a:lnSpc>
                <a:spcPct val="110000"/>
              </a:lnSpc>
            </a:pPr>
            <a:r>
              <a:rPr lang="sk-SK" altLang="sk-SK" sz="1600" dirty="0" smtClean="0"/>
              <a:t>SQL, QBE, IQL,DATALOG</a:t>
            </a:r>
          </a:p>
          <a:p>
            <a:pPr lvl="1" eaLnBrk="1" hangingPunct="1">
              <a:lnSpc>
                <a:spcPct val="110000"/>
              </a:lnSpc>
            </a:pPr>
            <a:r>
              <a:rPr lang="sk-SK" altLang="sk-SK" sz="1600" b="1" dirty="0" smtClean="0"/>
              <a:t>Najčastejšie SQL (Standard </a:t>
            </a:r>
            <a:r>
              <a:rPr lang="sk-SK" altLang="sk-SK" sz="1600" b="1" dirty="0" err="1" smtClean="0"/>
              <a:t>Query</a:t>
            </a:r>
            <a:r>
              <a:rPr lang="sk-SK" altLang="sk-SK" sz="1600" b="1" dirty="0" smtClean="0"/>
              <a:t> </a:t>
            </a:r>
            <a:r>
              <a:rPr lang="sk-SK" altLang="sk-SK" sz="1600" b="1" dirty="0" err="1" smtClean="0"/>
              <a:t>Language</a:t>
            </a:r>
            <a:r>
              <a:rPr lang="sk-SK" altLang="sk-SK" sz="1600" b="1" dirty="0" smtClean="0"/>
              <a:t>)</a:t>
            </a:r>
          </a:p>
          <a:p>
            <a:pPr lvl="1" eaLnBrk="1" hangingPunct="1">
              <a:lnSpc>
                <a:spcPct val="110000"/>
              </a:lnSpc>
            </a:pPr>
            <a:endParaRPr lang="sk-SK" altLang="sk-SK" sz="1600" dirty="0" smtClean="0"/>
          </a:p>
          <a:p>
            <a:pPr eaLnBrk="1" hangingPunct="1">
              <a:lnSpc>
                <a:spcPct val="110000"/>
              </a:lnSpc>
            </a:pPr>
            <a:endParaRPr lang="sk-SK" altLang="sk-SK" sz="1800" dirty="0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44690"/>
            <a:ext cx="3240088" cy="379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87774"/>
            <a:ext cx="3096194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77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8691"/>
            <a:ext cx="4452938" cy="16037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>
          <a:xfrm>
            <a:off x="450850" y="195263"/>
            <a:ext cx="8229600" cy="857250"/>
          </a:xfrm>
        </p:spPr>
        <p:txBody>
          <a:bodyPr/>
          <a:lstStyle/>
          <a:p>
            <a:pPr eaLnBrk="1" hangingPunct="1"/>
            <a:r>
              <a:rPr lang="sk-SK" altLang="sk-SK" sz="3200" b="1" smtClean="0">
                <a:cs typeface="Calibri" pitchFamily="34" charset="0"/>
              </a:rPr>
              <a:t>Príklad výstupu SQL dopytu</a:t>
            </a:r>
            <a:endParaRPr lang="en-GB" altLang="sk-SK" sz="3200" b="1" smtClean="0">
              <a:cs typeface="Calibri" pitchFamily="34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028701"/>
            <a:ext cx="4138613" cy="262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028701"/>
            <a:ext cx="4448175" cy="16037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21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995688"/>
            <a:ext cx="9144000" cy="1470025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b="1" dirty="0" smtClean="0">
                <a:solidFill>
                  <a:schemeClr val="bg1"/>
                </a:solidFill>
              </a:rPr>
              <a:t>Geografické informačné systémy </a:t>
            </a:r>
          </a:p>
          <a:p>
            <a:r>
              <a:rPr lang="sk-SK" sz="2400" b="1" dirty="0" err="1">
                <a:solidFill>
                  <a:schemeClr val="bg1"/>
                </a:solidFill>
                <a:latin typeface="+mn-lt"/>
              </a:rPr>
              <a:t>Geodatabázy</a:t>
            </a:r>
            <a:r>
              <a:rPr lang="sk-SK" sz="2400" b="1" dirty="0">
                <a:solidFill>
                  <a:schemeClr val="bg1"/>
                </a:solidFill>
                <a:latin typeface="+mn-lt"/>
              </a:rPr>
              <a:t>, DBMS, typy databáz, </a:t>
            </a:r>
            <a:r>
              <a:rPr lang="sk-SK" sz="2400" b="1" dirty="0" err="1">
                <a:solidFill>
                  <a:schemeClr val="bg1"/>
                </a:solidFill>
                <a:latin typeface="+mn-lt"/>
              </a:rPr>
              <a:t>dopytovacie</a:t>
            </a:r>
            <a:r>
              <a:rPr lang="sk-SK" sz="2400" b="1" dirty="0">
                <a:solidFill>
                  <a:schemeClr val="bg1"/>
                </a:solidFill>
                <a:latin typeface="+mn-lt"/>
              </a:rPr>
              <a:t> jazyky, </a:t>
            </a:r>
            <a:r>
              <a:rPr lang="sk-SK" sz="2400" b="1" dirty="0" smtClean="0">
                <a:solidFill>
                  <a:schemeClr val="bg1"/>
                </a:solidFill>
                <a:latin typeface="+mn-lt"/>
              </a:rPr>
              <a:t>ODBC</a:t>
            </a:r>
            <a:endParaRPr lang="sk-SK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71600" y="3723878"/>
            <a:ext cx="64008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2000" dirty="0" smtClean="0"/>
              <a:t>Michal </a:t>
            </a:r>
            <a:r>
              <a:rPr lang="sk-SK" sz="2000" dirty="0" err="1" smtClean="0"/>
              <a:t>Gallay</a:t>
            </a:r>
            <a:endParaRPr lang="sk-SK" sz="2000" dirty="0" smtClean="0"/>
          </a:p>
          <a:p>
            <a:pPr marL="0" indent="0" algn="ctr">
              <a:buNone/>
            </a:pPr>
            <a:r>
              <a:rPr lang="sk-SK" sz="2000" dirty="0" err="1" smtClean="0"/>
              <a:t>michal.gallay@upjs.sk</a:t>
            </a:r>
            <a:endParaRPr lang="sk-SK" sz="2000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69" y="196504"/>
            <a:ext cx="1325850" cy="13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0825" y="115888"/>
            <a:ext cx="867568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cs-CZ" sz="2000" b="1"/>
              <a:t>Univerzita Pavla Jozefa Šafárika v Košiciach</a:t>
            </a:r>
          </a:p>
          <a:p>
            <a:pPr algn="ctr">
              <a:lnSpc>
                <a:spcPct val="140000"/>
              </a:lnSpc>
            </a:pPr>
            <a:r>
              <a:rPr lang="cs-CZ" sz="2000" b="1"/>
              <a:t>Prírodovedecká fakulta</a:t>
            </a:r>
          </a:p>
          <a:p>
            <a:pPr algn="ctr">
              <a:lnSpc>
                <a:spcPct val="140000"/>
              </a:lnSpc>
            </a:pPr>
            <a:r>
              <a:rPr lang="cs-CZ" sz="2000" b="1"/>
              <a:t>Ústav geografie</a:t>
            </a:r>
            <a:endParaRPr lang="en-GB" sz="2000" b="1"/>
          </a:p>
          <a:p>
            <a:pPr algn="ctr">
              <a:lnSpc>
                <a:spcPct val="140000"/>
              </a:lnSpc>
            </a:pPr>
            <a:endParaRPr lang="en-GB" sz="2000" b="1"/>
          </a:p>
        </p:txBody>
      </p:sp>
      <p:pic>
        <p:nvPicPr>
          <p:cNvPr id="9" name="Picture 4" descr="ug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9CCFF"/>
              </a:clrFrom>
              <a:clrTo>
                <a:srgbClr val="99C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69"/>
            <a:ext cx="1054598" cy="108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94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k-SK" sz="3200" b="1" dirty="0" smtClean="0">
                <a:solidFill>
                  <a:srgbClr val="C0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  <a:t>GIS ako technológia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60527" y="1574404"/>
            <a:ext cx="3455988" cy="1943100"/>
            <a:chOff x="-68" y="850"/>
            <a:chExt cx="2018" cy="1088"/>
          </a:xfrm>
        </p:grpSpPr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67" y="985"/>
              <a:ext cx="72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k-SK" sz="2000"/>
                <a:t>HW</a:t>
              </a:r>
            </a:p>
          </p:txBody>
        </p:sp>
        <p:sp>
          <p:nvSpPr>
            <p:cNvPr id="14343" name="Text Box 7"/>
            <p:cNvSpPr txBox="1">
              <a:spLocks noChangeArrowheads="1"/>
            </p:cNvSpPr>
            <p:nvPr/>
          </p:nvSpPr>
          <p:spPr bwMode="auto">
            <a:xfrm>
              <a:off x="1066" y="985"/>
              <a:ext cx="725" cy="22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k-SK" sz="2000"/>
                <a:t>SW</a:t>
              </a:r>
            </a:p>
          </p:txBody>
        </p:sp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1066" y="1529"/>
              <a:ext cx="725" cy="22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k-SK" sz="2000" dirty="0" err="1"/>
                <a:t>geoúdaje</a:t>
              </a:r>
              <a:endParaRPr lang="sk-SK" sz="2000" dirty="0"/>
            </a:p>
          </p:txBody>
        </p:sp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113" y="1529"/>
              <a:ext cx="725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k-SK" sz="2000"/>
                <a:t>osoby</a:t>
              </a:r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-68" y="850"/>
              <a:ext cx="2018" cy="10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3" name="BlokTextu 2"/>
          <p:cNvSpPr txBox="1"/>
          <p:nvPr/>
        </p:nvSpPr>
        <p:spPr>
          <a:xfrm>
            <a:off x="372909" y="1120120"/>
            <a:ext cx="5422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Základné </a:t>
            </a:r>
            <a:r>
              <a:rPr lang="cs-CZ" dirty="0" err="1" smtClean="0"/>
              <a:t>zložky</a:t>
            </a:r>
            <a:r>
              <a:rPr lang="cs-CZ" dirty="0" smtClean="0"/>
              <a:t> geografického </a:t>
            </a:r>
            <a:r>
              <a:rPr lang="cs-CZ" dirty="0" err="1"/>
              <a:t>informačného</a:t>
            </a:r>
            <a:r>
              <a:rPr lang="cs-CZ" dirty="0"/>
              <a:t> systému</a:t>
            </a:r>
            <a:endParaRPr lang="sk-SK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638" y="1635646"/>
            <a:ext cx="4270049" cy="2844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36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 idx="4294967295"/>
          </p:nvPr>
        </p:nvSpPr>
        <p:spPr>
          <a:xfrm>
            <a:off x="457200" y="123825"/>
            <a:ext cx="8229600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k-SK" sz="3200" b="1" dirty="0" smtClean="0">
                <a:solidFill>
                  <a:srgbClr val="C0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  <a:t>GIS ako technológia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827088" y="2139950"/>
            <a:ext cx="1839912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000"/>
              <a:t>Získavanie a vstup údajov</a:t>
            </a: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3130550" y="1492250"/>
            <a:ext cx="267335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000"/>
              <a:t>Obhospodarovanie geoúdajov</a:t>
            </a:r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6300792" y="3724275"/>
            <a:ext cx="1944687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000"/>
              <a:t>Priestorové analýzy</a:t>
            </a:r>
          </a:p>
        </p:txBody>
      </p:sp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3490917" y="4371975"/>
            <a:ext cx="183673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000"/>
              <a:t>Vizualizácia</a:t>
            </a:r>
          </a:p>
        </p:txBody>
      </p:sp>
      <p:sp>
        <p:nvSpPr>
          <p:cNvPr id="15367" name="Rectangle 10"/>
          <p:cNvSpPr>
            <a:spLocks noChangeArrowheads="1"/>
          </p:cNvSpPr>
          <p:nvPr/>
        </p:nvSpPr>
        <p:spPr bwMode="auto">
          <a:xfrm>
            <a:off x="466725" y="1347788"/>
            <a:ext cx="8135938" cy="360045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sk-SK" sz="2000"/>
          </a:p>
        </p:txBody>
      </p:sp>
      <p:sp>
        <p:nvSpPr>
          <p:cNvPr id="15368" name="Text Box 11"/>
          <p:cNvSpPr txBox="1">
            <a:spLocks noChangeArrowheads="1"/>
          </p:cNvSpPr>
          <p:nvPr/>
        </p:nvSpPr>
        <p:spPr bwMode="auto">
          <a:xfrm>
            <a:off x="6443663" y="2282825"/>
            <a:ext cx="1871662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000"/>
              <a:t>Užívateľské rozhranie</a:t>
            </a:r>
          </a:p>
        </p:txBody>
      </p:sp>
      <p:sp>
        <p:nvSpPr>
          <p:cNvPr id="15369" name="Text Box 12"/>
          <p:cNvSpPr txBox="1">
            <a:spLocks noChangeArrowheads="1"/>
          </p:cNvSpPr>
          <p:nvPr/>
        </p:nvSpPr>
        <p:spPr bwMode="auto">
          <a:xfrm>
            <a:off x="754067" y="3579813"/>
            <a:ext cx="1836737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000"/>
              <a:t>Transformácie údajov</a:t>
            </a:r>
          </a:p>
        </p:txBody>
      </p:sp>
      <p:sp>
        <p:nvSpPr>
          <p:cNvPr id="15370" name="Text Box 13"/>
          <p:cNvSpPr txBox="1">
            <a:spLocks noChangeArrowheads="1"/>
          </p:cNvSpPr>
          <p:nvPr/>
        </p:nvSpPr>
        <p:spPr bwMode="auto">
          <a:xfrm>
            <a:off x="3203575" y="2932114"/>
            <a:ext cx="2673350" cy="40011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000"/>
              <a:t>DBMS + Geodatabáza</a:t>
            </a:r>
          </a:p>
        </p:txBody>
      </p:sp>
      <p:sp>
        <p:nvSpPr>
          <p:cNvPr id="15371" name="Text Box 15"/>
          <p:cNvSpPr txBox="1">
            <a:spLocks noChangeArrowheads="1"/>
          </p:cNvSpPr>
          <p:nvPr/>
        </p:nvSpPr>
        <p:spPr bwMode="auto">
          <a:xfrm>
            <a:off x="395289" y="955675"/>
            <a:ext cx="3177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2000"/>
              <a:t>Softvérové komponenty GIS</a:t>
            </a:r>
          </a:p>
        </p:txBody>
      </p:sp>
    </p:spTree>
    <p:extLst>
      <p:ext uri="{BB962C8B-B14F-4D97-AF65-F5344CB8AC3E}">
        <p14:creationId xmlns:p14="http://schemas.microsoft.com/office/powerpoint/2010/main" val="51196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 smtClean="0">
                <a:cs typeface="Calibri" pitchFamily="34" charset="0"/>
              </a:rPr>
              <a:t>Súvisiace termíny</a:t>
            </a:r>
            <a:endParaRPr lang="en-GB" altLang="sk-SK" b="1" smtClean="0">
              <a:cs typeface="Calibri" pitchFamily="34" charset="0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sk-SK" sz="2400" b="1" dirty="0" smtClean="0"/>
              <a:t>Kód</a:t>
            </a:r>
            <a:r>
              <a:rPr lang="sk-SK" sz="2400" dirty="0" smtClean="0"/>
              <a:t> – súbor pravidiel, podľa kt. je jednotlivým signálom priradený informačný obsah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sk-SK" sz="2400" b="1" dirty="0" smtClean="0"/>
              <a:t>Slovo</a:t>
            </a:r>
            <a:r>
              <a:rPr lang="sk-SK" sz="2400" dirty="0" smtClean="0"/>
              <a:t> – postupnosť znakov abecedy spĺňajúca podmienky syntaxe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sk-SK" sz="2400" b="1" dirty="0" smtClean="0"/>
              <a:t>Správa</a:t>
            </a:r>
            <a:r>
              <a:rPr lang="sk-SK" sz="2400" dirty="0" smtClean="0"/>
              <a:t> – postupnosť slov, kt. je nositeľom informačného obsahu, stáva sa informáciou v dôsledku interpretácie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sk-SK" sz="2400" b="1" dirty="0" smtClean="0"/>
              <a:t>Údaj/dáta</a:t>
            </a:r>
            <a:r>
              <a:rPr lang="sk-SK" sz="2400" dirty="0" smtClean="0"/>
              <a:t> – správa reprezentovaná tak, že sa dá strojovo spracovať. Štruktúrované postupnosti symbolov (napr. písmen) založené na syntaxi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sk-SK" sz="2400" b="1" dirty="0" smtClean="0"/>
              <a:t>Informácia</a:t>
            </a:r>
            <a:r>
              <a:rPr lang="sk-SK" sz="2400" dirty="0" smtClean="0"/>
              <a:t> – výsledok úspešnej analýzy údajov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sk-SK" sz="2400" b="1" dirty="0" smtClean="0">
                <a:solidFill>
                  <a:srgbClr val="FF0000"/>
                </a:solidFill>
              </a:rPr>
              <a:t>Databáza </a:t>
            </a:r>
            <a:r>
              <a:rPr lang="sk-SK" sz="2400" dirty="0" smtClean="0">
                <a:solidFill>
                  <a:srgbClr val="FF0000"/>
                </a:solidFill>
              </a:rPr>
              <a:t>– súbor údajov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sk-SK" sz="2400" b="1" dirty="0" smtClean="0">
                <a:solidFill>
                  <a:srgbClr val="FF0000"/>
                </a:solidFill>
              </a:rPr>
              <a:t>Systém </a:t>
            </a:r>
            <a:r>
              <a:rPr lang="sk-SK" sz="2400" dirty="0" smtClean="0">
                <a:solidFill>
                  <a:srgbClr val="FF0000"/>
                </a:solidFill>
              </a:rPr>
              <a:t>– súbor prvkov a vzťahov medzi nimi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4222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 smtClean="0">
                <a:cs typeface="Calibri" pitchFamily="34" charset="0"/>
              </a:rPr>
              <a:t>Databáza a DB systém</a:t>
            </a:r>
            <a:endParaRPr lang="en-GB" altLang="sk-SK" b="1" smtClean="0">
              <a:cs typeface="Calibri" pitchFamily="34" charset="0"/>
            </a:endParaRP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sk-SK" altLang="sk-SK" sz="2400" b="1" smtClean="0"/>
              <a:t>Databáza </a:t>
            </a:r>
            <a:r>
              <a:rPr lang="sk-SK" altLang="sk-SK" sz="2400" smtClean="0"/>
              <a:t>–  (báza dát/údajov) integrovaná množina účelovo zhromaždených údajov</a:t>
            </a:r>
          </a:p>
          <a:p>
            <a:pPr eaLnBrk="1" hangingPunct="1">
              <a:lnSpc>
                <a:spcPct val="110000"/>
              </a:lnSpc>
            </a:pPr>
            <a:r>
              <a:rPr lang="sk-SK" altLang="sk-SK" sz="2400" b="1" smtClean="0"/>
              <a:t>Systém riadenia bázy dát (Database management system)</a:t>
            </a:r>
          </a:p>
          <a:p>
            <a:pPr lvl="1" eaLnBrk="1" hangingPunct="1">
              <a:lnSpc>
                <a:spcPct val="110000"/>
              </a:lnSpc>
            </a:pPr>
            <a:r>
              <a:rPr lang="sk-SK" altLang="sk-SK" sz="2000" b="1" smtClean="0"/>
              <a:t>DBMS</a:t>
            </a:r>
          </a:p>
          <a:p>
            <a:pPr lvl="1" eaLnBrk="1" hangingPunct="1">
              <a:lnSpc>
                <a:spcPct val="110000"/>
              </a:lnSpc>
            </a:pPr>
            <a:r>
              <a:rPr lang="sk-SK" altLang="sk-SK" sz="2000" b="1" smtClean="0"/>
              <a:t>Systém je viac ako len súpis/zoznam prvkov. Ide aj o spôsob ich prepojenia a definovania vzťahov</a:t>
            </a:r>
          </a:p>
          <a:p>
            <a:pPr lvl="1" eaLnBrk="1" hangingPunct="1">
              <a:lnSpc>
                <a:spcPct val="110000"/>
              </a:lnSpc>
            </a:pPr>
            <a:r>
              <a:rPr lang="sk-SK" altLang="sk-SK" sz="2000" smtClean="0"/>
              <a:t>softvér umožňujúci efektívnu tvorbu, štruktúrovanie, údržbu a výber údajov</a:t>
            </a:r>
          </a:p>
          <a:p>
            <a:pPr lvl="1" eaLnBrk="1" hangingPunct="1">
              <a:lnSpc>
                <a:spcPct val="110000"/>
              </a:lnSpc>
            </a:pPr>
            <a:r>
              <a:rPr lang="sk-SK" altLang="sk-SK" sz="2000" smtClean="0"/>
              <a:t>Špeciálny aplikačný softvér (napr. GIS) má prístup k údajom zabezpečený cez DBMS (DBMS je zväčša súčasťou GIS)</a:t>
            </a:r>
          </a:p>
          <a:p>
            <a:pPr lvl="1" eaLnBrk="1" hangingPunct="1">
              <a:lnSpc>
                <a:spcPct val="110000"/>
              </a:lnSpc>
            </a:pPr>
            <a:endParaRPr lang="sk-SK" altLang="sk-SK" sz="2000" smtClean="0"/>
          </a:p>
          <a:p>
            <a:pPr eaLnBrk="1" hangingPunct="1">
              <a:lnSpc>
                <a:spcPct val="110000"/>
              </a:lnSpc>
            </a:pPr>
            <a:endParaRPr lang="sk-SK" altLang="sk-SK" sz="2400" smtClean="0"/>
          </a:p>
        </p:txBody>
      </p:sp>
    </p:spTree>
    <p:extLst>
      <p:ext uri="{BB962C8B-B14F-4D97-AF65-F5344CB8AC3E}">
        <p14:creationId xmlns:p14="http://schemas.microsoft.com/office/powerpoint/2010/main" val="203506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b="1" smtClean="0">
                <a:cs typeface="Calibri" pitchFamily="34" charset="0"/>
              </a:rPr>
              <a:t>Geografická databáza</a:t>
            </a:r>
            <a:endParaRPr lang="en-GB" altLang="sk-SK" b="1" smtClean="0">
              <a:cs typeface="Calibri" pitchFamily="34" charset="0"/>
            </a:endParaRP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sk-SK" altLang="sk-SK" sz="2400" smtClean="0"/>
              <a:t>integrovaná množina účelovo zhromaždených geografických údajov pre určité územie</a:t>
            </a:r>
          </a:p>
          <a:p>
            <a:pPr eaLnBrk="1" hangingPunct="1">
              <a:lnSpc>
                <a:spcPct val="110000"/>
              </a:lnSpc>
            </a:pPr>
            <a:r>
              <a:rPr lang="sk-SK" altLang="sk-SK" sz="2400" smtClean="0"/>
              <a:t>V GIS hrá kľúčovú úlohu</a:t>
            </a:r>
          </a:p>
          <a:p>
            <a:pPr eaLnBrk="1" hangingPunct="1">
              <a:lnSpc>
                <a:spcPct val="110000"/>
              </a:lnSpc>
            </a:pPr>
            <a:r>
              <a:rPr lang="sk-SK" altLang="sk-SK" sz="2400" smtClean="0"/>
              <a:t>Najväčšie náklady (čas, peniaze) sa vynaložia na prípravu údajov pre GIS, teda na tvorba geodatabázy.</a:t>
            </a:r>
          </a:p>
          <a:p>
            <a:pPr eaLnBrk="1" hangingPunct="1">
              <a:lnSpc>
                <a:spcPct val="110000"/>
              </a:lnSpc>
            </a:pPr>
            <a:r>
              <a:rPr lang="sk-SK" altLang="sk-SK" sz="2400" smtClean="0"/>
              <a:t>Je vstupom pre geografické analýzy v GIS (vyhľadávanie susediacich parciel, výpočet dĺžky svahov pre lyžiarske stredisko).</a:t>
            </a:r>
          </a:p>
          <a:p>
            <a:pPr eaLnBrk="1" hangingPunct="1">
              <a:lnSpc>
                <a:spcPct val="110000"/>
              </a:lnSpc>
            </a:pPr>
            <a:r>
              <a:rPr lang="sk-SK" altLang="sk-SK" sz="2400" smtClean="0"/>
              <a:t>Dobre organizovaná priestorová databáza uľahčuje je využívanie najmä ak ide o množstvo užívateľov.</a:t>
            </a:r>
          </a:p>
          <a:p>
            <a:pPr eaLnBrk="1" hangingPunct="1">
              <a:lnSpc>
                <a:spcPct val="110000"/>
              </a:lnSpc>
            </a:pPr>
            <a:endParaRPr lang="sk-SK" altLang="sk-SK" sz="2400" smtClean="0"/>
          </a:p>
          <a:p>
            <a:pPr lvl="1" eaLnBrk="1" hangingPunct="1">
              <a:lnSpc>
                <a:spcPct val="110000"/>
              </a:lnSpc>
            </a:pPr>
            <a:endParaRPr lang="sk-SK" altLang="sk-SK" sz="2000" smtClean="0"/>
          </a:p>
          <a:p>
            <a:pPr eaLnBrk="1" hangingPunct="1">
              <a:lnSpc>
                <a:spcPct val="110000"/>
              </a:lnSpc>
            </a:pPr>
            <a:endParaRPr lang="sk-SK" altLang="sk-SK" sz="2400" smtClean="0"/>
          </a:p>
        </p:txBody>
      </p:sp>
    </p:spTree>
    <p:extLst>
      <p:ext uri="{BB962C8B-B14F-4D97-AF65-F5344CB8AC3E}">
        <p14:creationId xmlns:p14="http://schemas.microsoft.com/office/powerpoint/2010/main" val="40555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Flat</a:t>
            </a:r>
            <a:r>
              <a:rPr lang="sk-SK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sk-SK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file</a:t>
            </a:r>
            <a:r>
              <a:rPr lang="sk-SK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GDB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200151"/>
            <a:ext cx="4608512" cy="3394472"/>
          </a:xfrm>
        </p:spPr>
        <p:txBody>
          <a:bodyPr>
            <a:normAutofit fontScale="85000" lnSpcReduction="20000"/>
          </a:bodyPr>
          <a:lstStyle/>
          <a:p>
            <a:r>
              <a:rPr lang="en-GB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Geografická</a:t>
            </a:r>
            <a:r>
              <a:rPr lang="en-GB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GB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databáza</a:t>
            </a:r>
            <a:r>
              <a:rPr lang="en-GB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ako </a:t>
            </a:r>
            <a:r>
              <a:rPr lang="en-GB" sz="20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jednoduch</a:t>
            </a:r>
            <a:r>
              <a:rPr lang="sk-SK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á organizácia v štruktúrovaných priečinkoch</a:t>
            </a:r>
            <a:endParaRPr lang="en-GB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1"/>
            <a:endParaRPr lang="en-GB" sz="18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1"/>
            <a:endParaRPr lang="en-GB" sz="18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1"/>
            <a:endParaRPr lang="en-GB" sz="18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1"/>
            <a:endParaRPr lang="en-GB" sz="18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1"/>
            <a:endParaRPr lang="sk-SK" sz="18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1"/>
            <a:endParaRPr lang="sk-SK" sz="1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1"/>
            <a:endParaRPr lang="sk-SK" sz="18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1"/>
            <a:endParaRPr lang="en-GB" sz="18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1"/>
            <a:endParaRPr lang="sk-SK" sz="18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1"/>
            <a:r>
              <a:rPr lang="sk-SK" sz="1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Užitočná pre </a:t>
            </a:r>
            <a:r>
              <a:rPr lang="sk-SK" sz="18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interoperabilitu</a:t>
            </a:r>
            <a:r>
              <a:rPr lang="sk-SK" sz="1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dát medzi rôznymi GIS systémami </a:t>
            </a:r>
            <a:r>
              <a:rPr lang="en-GB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sk-SK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(GRASS GIS, </a:t>
            </a:r>
            <a:r>
              <a:rPr lang="sk-SK" sz="1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ArcGIS</a:t>
            </a:r>
            <a:r>
              <a:rPr lang="sk-SK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QGIS</a:t>
            </a:r>
            <a:r>
              <a:rPr lang="sk-SK" sz="1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), avšak </a:t>
            </a:r>
            <a:r>
              <a:rPr lang="sk-SK" sz="1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zdĺhavé je vyhľadávanie, neexistuje indexovanie dát</a:t>
            </a:r>
            <a:endParaRPr lang="en-GB" sz="1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0972"/>
            <a:ext cx="3646070" cy="487090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85696"/>
            <a:ext cx="2441918" cy="140415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Rovná spojovacia šípka 4"/>
          <p:cNvCxnSpPr/>
          <p:nvPr/>
        </p:nvCxnSpPr>
        <p:spPr>
          <a:xfrm flipV="1">
            <a:off x="4463988" y="2715766"/>
            <a:ext cx="756084" cy="1784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854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 txBox="1">
            <a:spLocks noChangeArrowheads="1"/>
          </p:cNvSpPr>
          <p:nvPr/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sk-SK" altLang="sk-SK" sz="2800" b="1" dirty="0">
                <a:cs typeface="Calibri" pitchFamily="34" charset="0"/>
              </a:rPr>
              <a:t>Geografická databáza – zložitejšie </a:t>
            </a:r>
            <a:r>
              <a:rPr lang="sk-SK" altLang="sk-SK" sz="2800" b="1" dirty="0" smtClean="0">
                <a:cs typeface="Calibri" pitchFamily="34" charset="0"/>
              </a:rPr>
              <a:t>prevedenie</a:t>
            </a:r>
          </a:p>
          <a:p>
            <a:pPr algn="ctr" eaLnBrk="1" hangingPunct="1"/>
            <a:r>
              <a:rPr lang="sk-SK" altLang="sk-SK" sz="2800" b="1" dirty="0" smtClean="0">
                <a:cs typeface="Calibri" pitchFamily="34" charset="0"/>
              </a:rPr>
              <a:t>GDB – ESRI formát – </a:t>
            </a:r>
            <a:r>
              <a:rPr lang="sk-SK" altLang="sk-SK" sz="2800" b="1" dirty="0" err="1" smtClean="0">
                <a:cs typeface="Calibri" pitchFamily="34" charset="0"/>
              </a:rPr>
              <a:t>File</a:t>
            </a:r>
            <a:r>
              <a:rPr lang="sk-SK" altLang="sk-SK" sz="2800" b="1" dirty="0" smtClean="0">
                <a:cs typeface="Calibri" pitchFamily="34" charset="0"/>
              </a:rPr>
              <a:t> a </a:t>
            </a:r>
            <a:r>
              <a:rPr lang="sk-SK" altLang="sk-SK" sz="2800" b="1" dirty="0" err="1" smtClean="0">
                <a:cs typeface="Calibri" pitchFamily="34" charset="0"/>
              </a:rPr>
              <a:t>Personal</a:t>
            </a:r>
            <a:r>
              <a:rPr lang="sk-SK" altLang="sk-SK" sz="2800" b="1" dirty="0" smtClean="0">
                <a:cs typeface="Calibri" pitchFamily="34" charset="0"/>
              </a:rPr>
              <a:t> </a:t>
            </a:r>
            <a:r>
              <a:rPr lang="sk-SK" altLang="sk-SK" sz="2800" b="1" dirty="0" err="1" smtClean="0">
                <a:cs typeface="Calibri" pitchFamily="34" charset="0"/>
              </a:rPr>
              <a:t>Geodatabase</a:t>
            </a:r>
            <a:endParaRPr lang="en-GB" altLang="sk-SK" sz="2800" b="1" dirty="0">
              <a:cs typeface="Calibri" pitchFamily="34" charset="0"/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5606"/>
            <a:ext cx="5897562" cy="34919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ĺžnik 1"/>
          <p:cNvSpPr/>
          <p:nvPr/>
        </p:nvSpPr>
        <p:spPr>
          <a:xfrm>
            <a:off x="4932040" y="2005932"/>
            <a:ext cx="399593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82563" lvl="1"/>
            <a:r>
              <a:rPr lang="sk-SK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Umožňuje rýchle vyhľadávanie dát, zachovanie prepojenia externých tabuliek s vektorovými vrstvami, dáta sú indexované (rýchlo v nich možno vyhľadávať informácie). Obmedzená je </a:t>
            </a:r>
            <a:r>
              <a:rPr lang="sk-SK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interoperabilita</a:t>
            </a:r>
            <a:r>
              <a:rPr lang="sk-SK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s inými GIS</a:t>
            </a:r>
            <a:endParaRPr lang="en-GB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52578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á 2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1361</TotalTime>
  <Words>693</Words>
  <Application>Microsoft Office PowerPoint</Application>
  <PresentationFormat>Prezentácia na obrazovke (16:9)</PresentationFormat>
  <Paragraphs>107</Paragraphs>
  <Slides>15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Motív Office</vt:lpstr>
      <vt:lpstr>Prezentácia programu PowerPoint</vt:lpstr>
      <vt:lpstr>Prezentácia programu PowerPoint</vt:lpstr>
      <vt:lpstr>GIS ako technológia</vt:lpstr>
      <vt:lpstr>GIS ako technológia</vt:lpstr>
      <vt:lpstr>Súvisiace termíny</vt:lpstr>
      <vt:lpstr>Databáza a DB systém</vt:lpstr>
      <vt:lpstr>Geografická databáza</vt:lpstr>
      <vt:lpstr>Flat file GDB</vt:lpstr>
      <vt:lpstr>Prezentácia programu PowerPoint</vt:lpstr>
      <vt:lpstr>Typy databáz</vt:lpstr>
      <vt:lpstr>Relačná databáza</vt:lpstr>
      <vt:lpstr>Typy databáz</vt:lpstr>
      <vt:lpstr>Typy databáz</vt:lpstr>
      <vt:lpstr>Riadenie databázy</vt:lpstr>
      <vt:lpstr>Príklad výstupu SQL dopytu</vt:lpstr>
    </vt:vector>
  </TitlesOfParts>
  <Company>UPJS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Kanok</dc:creator>
  <cp:lastModifiedBy>gallay</cp:lastModifiedBy>
  <cp:revision>69</cp:revision>
  <dcterms:created xsi:type="dcterms:W3CDTF">2011-12-06T12:19:27Z</dcterms:created>
  <dcterms:modified xsi:type="dcterms:W3CDTF">2018-03-12T14:45:48Z</dcterms:modified>
</cp:coreProperties>
</file>