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51" r:id="rId2"/>
    <p:sldId id="354" r:id="rId3"/>
    <p:sldId id="295" r:id="rId4"/>
    <p:sldId id="267" r:id="rId5"/>
    <p:sldId id="315" r:id="rId6"/>
    <p:sldId id="349" r:id="rId7"/>
    <p:sldId id="350" r:id="rId8"/>
    <p:sldId id="269" r:id="rId9"/>
    <p:sldId id="322" r:id="rId10"/>
    <p:sldId id="319" r:id="rId11"/>
    <p:sldId id="325" r:id="rId12"/>
    <p:sldId id="318" r:id="rId13"/>
    <p:sldId id="323" r:id="rId14"/>
    <p:sldId id="317" r:id="rId15"/>
    <p:sldId id="265" r:id="rId16"/>
    <p:sldId id="331" r:id="rId17"/>
    <p:sldId id="330" r:id="rId18"/>
    <p:sldId id="275" r:id="rId19"/>
    <p:sldId id="329" r:id="rId20"/>
    <p:sldId id="362" r:id="rId21"/>
    <p:sldId id="370" r:id="rId22"/>
    <p:sldId id="371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276" r:id="rId38"/>
  </p:sldIdLst>
  <p:sldSz cx="12192000" cy="6858000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98794" autoAdjust="0"/>
  </p:normalViewPr>
  <p:slideViewPr>
    <p:cSldViewPr snapToGrid="0">
      <p:cViewPr varScale="1">
        <p:scale>
          <a:sx n="112" d="100"/>
          <a:sy n="112" d="100"/>
        </p:scale>
        <p:origin x="4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D04C9E-26BF-4785-A090-FC9BB8A61434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1E3C65-9195-4DAD-A3AB-BC039F50D3D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Traditionally mapped with tacheometry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low detail, man-power and time intensive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Terrestrial laser scanning revolutionized also the cave mapping (McFarlane,Buchroithner, Canavese, Roncat)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since 2004, high resolution, high accuracy, rel</a:t>
            </a:r>
            <a:r>
              <a:rPr lang="en-US" sz="2400" smtClean="0">
                <a:solidFill>
                  <a:srgbClr val="7F7F7F"/>
                </a:solidFill>
              </a:rPr>
              <a:t>a</a:t>
            </a:r>
            <a:r>
              <a:rPr lang="sk-SK" sz="2400" smtClean="0">
                <a:solidFill>
                  <a:srgbClr val="7F7F7F"/>
                </a:solidFill>
              </a:rPr>
              <a:t>tively efficient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Enables parameterization of cave morphology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from small to large-scale features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Published research mainly based on point clouds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Measurement of distances, profiling, relative position</a:t>
            </a:r>
            <a:endParaRPr lang="en-US" sz="2400" smtClean="0">
              <a:solidFill>
                <a:srgbClr val="7F7F7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Less studies report analyses of 3-D cave surface models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Volume, surface area, landform identification</a:t>
            </a:r>
          </a:p>
          <a:p>
            <a:pPr eaLnBrk="1" hangingPunct="1">
              <a:spcBef>
                <a:spcPct val="0"/>
              </a:spcBef>
            </a:pPr>
            <a:r>
              <a:rPr lang="sk-SK" sz="2800" b="1" smtClean="0">
                <a:solidFill>
                  <a:srgbClr val="7F7F7F"/>
                </a:solidFill>
              </a:rPr>
              <a:t>Few studies reported calculation of 3-D morphometric parameters on 3-D cave models</a:t>
            </a:r>
          </a:p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  <p:sp>
        <p:nvSpPr>
          <p:cNvPr id="38915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9C3F2C-4B64-4971-8185-CF8FB1CB0BC6}" type="slidenum">
              <a:rPr lang="sk-SK" sz="1200"/>
              <a:pPr algn="r"/>
              <a:t>11</a:t>
            </a:fld>
            <a:endParaRPr lang="sk-SK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Traditionally mapped with tacheometry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low detail, man-power and time intensive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Terrestrial laser scanning revolutionized also the cave mapping (McFarlane,Buchroithner, Canavese, Roncat)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since 2004, high resolution, high accuracy, rel</a:t>
            </a:r>
            <a:r>
              <a:rPr lang="en-US" sz="2400" smtClean="0">
                <a:solidFill>
                  <a:srgbClr val="7F7F7F"/>
                </a:solidFill>
              </a:rPr>
              <a:t>a</a:t>
            </a:r>
            <a:r>
              <a:rPr lang="sk-SK" sz="2400" smtClean="0">
                <a:solidFill>
                  <a:srgbClr val="7F7F7F"/>
                </a:solidFill>
              </a:rPr>
              <a:t>tively efficient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Enables parameterization of cave morphology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from small to large-scale features</a:t>
            </a: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Published research mainly based on point clouds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Measurement of distances, profiling, relative position</a:t>
            </a:r>
            <a:endParaRPr lang="en-US" sz="2400" smtClean="0">
              <a:solidFill>
                <a:srgbClr val="7F7F7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k-SK" sz="2800" smtClean="0">
                <a:solidFill>
                  <a:srgbClr val="7F7F7F"/>
                </a:solidFill>
              </a:rPr>
              <a:t>Less studies report analyses of 3-D cave surface models </a:t>
            </a:r>
          </a:p>
          <a:p>
            <a:pPr lvl="1" eaLnBrk="1" hangingPunct="1">
              <a:spcBef>
                <a:spcPct val="0"/>
              </a:spcBef>
            </a:pPr>
            <a:r>
              <a:rPr lang="sk-SK" sz="2400" smtClean="0">
                <a:solidFill>
                  <a:srgbClr val="7F7F7F"/>
                </a:solidFill>
              </a:rPr>
              <a:t>Volume, surface area, landform identification</a:t>
            </a:r>
          </a:p>
          <a:p>
            <a:pPr eaLnBrk="1" hangingPunct="1">
              <a:spcBef>
                <a:spcPct val="0"/>
              </a:spcBef>
            </a:pPr>
            <a:r>
              <a:rPr lang="sk-SK" sz="2800" b="1" smtClean="0">
                <a:solidFill>
                  <a:srgbClr val="7F7F7F"/>
                </a:solidFill>
              </a:rPr>
              <a:t>Few studies reported calculation of 3-D morphometric parameters on 3-D cave models</a:t>
            </a:r>
          </a:p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  <p:sp>
        <p:nvSpPr>
          <p:cNvPr id="40963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68AE6E-AE5D-46B9-85AD-4D67F91AA015}" type="slidenum">
              <a:rPr lang="sk-SK" sz="1200"/>
              <a:pPr algn="r"/>
              <a:t>12</a:t>
            </a:fld>
            <a:endParaRPr lang="sk-SK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BF81-1C6B-4C9A-8DBB-A359B2A882A7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33D97-8E75-4E19-B767-E7D017A29A6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043F6-2F7D-4B0C-8F18-0A990BD3434C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35A78-527A-465B-8C0A-C1A137113E0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731B-0108-44E6-8040-DF1FF062FB1D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74D3-0ABA-480D-9E5C-8F0D3CAEFF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EC52-6CAC-4642-A9AE-04C6232388BA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3778-E677-4C2C-9492-BE493FFB9AE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F3395-46FD-4002-B7CF-1A634B8ED6C5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8C46F-AD1B-4F8B-A63E-BB8F0911495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D6F3D-0238-40C3-8C48-71BF33FD2A92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3D973-C1EC-4D45-8401-36C68281C7D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D690-5F79-4D1C-9CA1-360850C036DB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188A-9D4E-4EF1-9E56-A1C41A80A00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84AA-C540-4E16-9A52-334A60653343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BA47-5445-41B8-B08F-49039D21174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E85D-C1EE-4C2F-813E-F69478E0EDCB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49D5-9988-4A44-8510-78922B6F5A6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FFACE-9574-48AB-B88D-584D4C3E28D0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90A4-F4FE-4EF9-B424-3A66FF2E3B4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FC4CC-99BF-4C03-A523-21C938EE3C2E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9D87-DCD4-417D-B702-D737286B6F5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štýly predlohy textu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CF71D-0B99-4A4E-B771-CB235C0FC395}" type="datetimeFigureOut">
              <a:rPr lang="sk-SK"/>
              <a:pPr>
                <a:defRPr/>
              </a:pPr>
              <a:t>19. 2. 2022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E7E9BC-4C79-41C0-951C-23A4E21BD0A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instagram.com/geography_kosice/" TargetMode="External"/><Relationship Id="rId7" Type="http://schemas.openxmlformats.org/officeDocument/2006/relationships/image" Target="../media/image104.png"/><Relationship Id="rId2" Type="http://schemas.openxmlformats.org/officeDocument/2006/relationships/hyperlink" Target="https://www.facebook.com/ustavgeografi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2.png"/><Relationship Id="rId10" Type="http://schemas.openxmlformats.org/officeDocument/2006/relationships/image" Target="../media/image107.jpeg"/><Relationship Id="rId4" Type="http://schemas.openxmlformats.org/officeDocument/2006/relationships/hyperlink" Target="https://www.youtube.com/channel/UCZa7Izih81o0582_0KpXV2w" TargetMode="External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jesenna 5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60363" y="2225675"/>
            <a:ext cx="6870700" cy="4246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338" name="Obdĺžnik 1"/>
          <p:cNvSpPr>
            <a:spLocks noChangeArrowheads="1"/>
          </p:cNvSpPr>
          <p:nvPr/>
        </p:nvSpPr>
        <p:spPr bwMode="auto">
          <a:xfrm>
            <a:off x="8043863" y="5310188"/>
            <a:ext cx="3409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latin typeface="Segoe UI Semilight" pitchFamily="34" charset="0"/>
                <a:cs typeface="Segoe UI Semilight" pitchFamily="34" charset="0"/>
              </a:rPr>
              <a:t>Adresa: Jesenná 5, Košice, 040 01</a:t>
            </a:r>
          </a:p>
          <a:p>
            <a:r>
              <a:rPr lang="sk-SK" altLang="sk-SK">
                <a:latin typeface="Segoe UI Semilight" pitchFamily="34" charset="0"/>
                <a:cs typeface="Segoe UI Semilight" pitchFamily="34" charset="0"/>
              </a:rPr>
              <a:t>http://geografia.science.upjs.sk</a:t>
            </a:r>
            <a:endParaRPr lang="en-GB" altLang="sk-SK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12700"/>
            <a:ext cx="8343900" cy="1812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0" name="Picture 2" descr="Image result for logo upj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Image result for logo upj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813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Nadpis 1"/>
          <p:cNvSpPr txBox="1">
            <a:spLocks/>
          </p:cNvSpPr>
          <p:nvPr/>
        </p:nvSpPr>
        <p:spPr bwMode="auto">
          <a:xfrm>
            <a:off x="7527925" y="2654300"/>
            <a:ext cx="44973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Štúdium, v</a:t>
            </a: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ýskum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a laboratóriá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Ústavu geografie</a:t>
            </a:r>
          </a:p>
        </p:txBody>
      </p:sp>
      <p:sp>
        <p:nvSpPr>
          <p:cNvPr id="14343" name="Podnadpis 2"/>
          <p:cNvSpPr txBox="1">
            <a:spLocks/>
          </p:cNvSpPr>
          <p:nvPr/>
        </p:nvSpPr>
        <p:spPr bwMode="auto">
          <a:xfrm>
            <a:off x="7454900" y="3844925"/>
            <a:ext cx="4570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sk-SK" sz="2400">
              <a:latin typeface="Calibri Light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269" y="6141066"/>
            <a:ext cx="546941" cy="54694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5605" y="6171639"/>
            <a:ext cx="516368" cy="5163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8889" y="6141066"/>
            <a:ext cx="635530" cy="546941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bdĺžnik 3"/>
          <p:cNvSpPr>
            <a:spLocks noChangeArrowheads="1"/>
          </p:cNvSpPr>
          <p:nvPr/>
        </p:nvSpPr>
        <p:spPr bwMode="auto">
          <a:xfrm>
            <a:off x="447675" y="1762125"/>
            <a:ext cx="939482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sk-SK" sz="2000">
              <a:latin typeface="Segoe UI Semilight" pitchFamily="34" charset="0"/>
              <a:cs typeface="Segoe UI Semilight" pitchFamily="34" charset="0"/>
            </a:endParaRPr>
          </a:p>
          <a:p>
            <a:pPr marL="342900" indent="-342900"/>
            <a:r>
              <a:rPr lang="sk-SK" sz="2000" b="1">
                <a:latin typeface="Segoe UI Semilight" pitchFamily="34" charset="0"/>
                <a:cs typeface="Segoe UI Semilight" pitchFamily="34" charset="0"/>
              </a:rPr>
              <a:t>4 zahraničné (H2020, ESA, INTERREG) , 9 domácich projektov (APVV, VEGA, KEGA), napr.</a:t>
            </a:r>
          </a:p>
          <a:p>
            <a:pPr marL="342900" indent="-342900">
              <a:buFont typeface="Arial" charset="0"/>
              <a:buChar char="•"/>
            </a:pPr>
            <a:endParaRPr lang="sk-SK" sz="200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>
                <a:latin typeface="Segoe UI Semilight" pitchFamily="34" charset="0"/>
                <a:cs typeface="Segoe UI Semilight" pitchFamily="34" charset="0"/>
              </a:rPr>
              <a:t>Horizont 2020</a:t>
            </a:r>
            <a:r>
              <a:rPr lang="sk-SK">
                <a:latin typeface="Segoe UI Semilight" pitchFamily="34" charset="0"/>
                <a:cs typeface="Segoe UI Semilight" pitchFamily="34" charset="0"/>
              </a:rPr>
              <a:t>: 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UrbanHist: History of European Urbanism in the 20th Century. Inovative Training Networks, H2020-MSCA-ITN-2016.</a:t>
            </a:r>
            <a:endParaRPr lang="sk-SK" sz="200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sk-SK" sz="200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>
                <a:latin typeface="Segoe UI Semilight" pitchFamily="34" charset="0"/>
                <a:cs typeface="Segoe UI Semilight" pitchFamily="34" charset="0"/>
              </a:rPr>
              <a:t>European Space Agency (ESA): </a:t>
            </a:r>
            <a:r>
              <a:rPr lang="en-US" sz="2000">
                <a:latin typeface="Segoe UI Semilight" pitchFamily="34" charset="0"/>
                <a:cs typeface="Segoe UI Semilight" pitchFamily="34" charset="0"/>
              </a:rPr>
              <a:t>Simulating the cooling effect of urban greenery based on solar radiation modelling and a new generation of ESA sensors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sk-SK" sz="200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>
                <a:latin typeface="Segoe UI Semilight" pitchFamily="34" charset="0"/>
                <a:cs typeface="Segoe UI Semilight" pitchFamily="34" charset="0"/>
              </a:rPr>
              <a:t>INTERREG: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>
                <a:latin typeface="Segoe UI Semilight" pitchFamily="34" charset="0"/>
                <a:cs typeface="Segoe UI Semilight" pitchFamily="34" charset="0"/>
              </a:rPr>
              <a:t>Interreg V-A Slovakia-Hungary: TOKAJGIS (SKHU/1601/4.1/052)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 		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Development of webGIS platform based on big-geodata for the Tokaj Wine Region</a:t>
            </a:r>
            <a:r>
              <a:rPr lang="sk-SK">
                <a:latin typeface="Segoe UI Semilight" pitchFamily="34" charset="0"/>
                <a:cs typeface="Segoe UI Semilight" pitchFamily="34" charset="0"/>
              </a:rPr>
              <a:t>			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>
                <a:latin typeface="Segoe UI Semilight" pitchFamily="34" charset="0"/>
                <a:cs typeface="Segoe UI Semilight" pitchFamily="34" charset="0"/>
              </a:rPr>
              <a:t>to 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foster cross-border collaboration</a:t>
            </a:r>
            <a:r>
              <a:rPr lang="sk-SK">
                <a:latin typeface="Segoe UI Semilight" pitchFamily="34" charset="0"/>
                <a:cs typeface="Segoe UI Semilight" pitchFamily="34" charset="0"/>
              </a:rPr>
              <a:t>.</a:t>
            </a:r>
          </a:p>
        </p:txBody>
      </p:sp>
      <p:pic>
        <p:nvPicPr>
          <p:cNvPr id="36866" name="Picture 680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logo_farebne_s_pozadi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4521200" y="1117600"/>
            <a:ext cx="3995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 b="1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Vedecké projekty</a:t>
            </a:r>
            <a:endParaRPr lang="sk-SK" sz="3200">
              <a:solidFill>
                <a:srgbClr val="C00000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6800" y="3730625"/>
            <a:ext cx="17986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88" y="2336800"/>
            <a:ext cx="24034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2738" y="5133975"/>
            <a:ext cx="28749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1" descr="logo_farebne_s_pozadi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Nadpis 1"/>
          <p:cNvSpPr>
            <a:spLocks noGrp="1"/>
          </p:cNvSpPr>
          <p:nvPr>
            <p:ph type="title" idx="4294967295"/>
          </p:nvPr>
        </p:nvSpPr>
        <p:spPr>
          <a:xfrm>
            <a:off x="782638" y="946150"/>
            <a:ext cx="7262812" cy="990600"/>
          </a:xfrm>
        </p:spPr>
        <p:txBody>
          <a:bodyPr/>
          <a:lstStyle/>
          <a:p>
            <a:pPr eaLnBrk="1" hangingPunct="1"/>
            <a:r>
              <a:rPr lang="sk-SK" sz="3200" smtClean="0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Krajina na dotyk - Tangible Landscape</a:t>
            </a: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k-SK"/>
          </a:p>
        </p:txBody>
      </p:sp>
      <p:pic>
        <p:nvPicPr>
          <p:cNvPr id="37892" name="Picture 9" descr="veronika_ja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475" y="2287588"/>
            <a:ext cx="26035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 descr="flow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263" y="3733800"/>
            <a:ext cx="38846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k-SK"/>
          </a:p>
        </p:txBody>
      </p:sp>
      <p:pic>
        <p:nvPicPr>
          <p:cNvPr id="37895" name="Picture 10" descr="schema_tg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400" y="2921000"/>
            <a:ext cx="427355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BlokTextu 4"/>
          <p:cNvSpPr txBox="1">
            <a:spLocks noChangeArrowheads="1"/>
          </p:cNvSpPr>
          <p:nvPr/>
        </p:nvSpPr>
        <p:spPr bwMode="auto">
          <a:xfrm>
            <a:off x="812800" y="1809750"/>
            <a:ext cx="982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Segoe UI Semilight" pitchFamily="34" charset="0"/>
                <a:cs typeface="Segoe UI Semilight" pitchFamily="34" charset="0"/>
              </a:rPr>
              <a:t>Fyzická interakcia s modelom krajiny – lepšie pochopenie súvislostí a procesov v krajine</a:t>
            </a:r>
          </a:p>
        </p:txBody>
      </p:sp>
      <p:pic>
        <p:nvPicPr>
          <p:cNvPr id="37897" name="Picture 680" descr="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400" y="2554288"/>
            <a:ext cx="14192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ĺžnik 13"/>
          <p:cNvSpPr/>
          <p:nvPr/>
        </p:nvSpPr>
        <p:spPr>
          <a:xfrm>
            <a:off x="5119688" y="301625"/>
            <a:ext cx="5062537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3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logo_farebne_s_pozadi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Nadpis 1"/>
          <p:cNvSpPr>
            <a:spLocks noGrp="1"/>
          </p:cNvSpPr>
          <p:nvPr>
            <p:ph type="title" idx="4294967295"/>
          </p:nvPr>
        </p:nvSpPr>
        <p:spPr>
          <a:xfrm>
            <a:off x="3313113" y="739775"/>
            <a:ext cx="7648575" cy="766763"/>
          </a:xfrm>
        </p:spPr>
        <p:txBody>
          <a:bodyPr/>
          <a:lstStyle/>
          <a:p>
            <a:pPr eaLnBrk="1" hangingPunct="1"/>
            <a:r>
              <a:rPr lang="en-US" sz="3400" b="1" smtClean="0">
                <a:solidFill>
                  <a:srgbClr val="C00000"/>
                </a:solidFill>
                <a:latin typeface="Calibri" pitchFamily="34" charset="0"/>
              </a:rPr>
              <a:t>Terestri</a:t>
            </a:r>
            <a:r>
              <a:rPr lang="sk-SK" sz="3400" b="1" smtClean="0">
                <a:solidFill>
                  <a:srgbClr val="C00000"/>
                </a:solidFill>
                <a:latin typeface="Calibri" pitchFamily="34" charset="0"/>
              </a:rPr>
              <a:t>cké </a:t>
            </a:r>
            <a:r>
              <a:rPr lang="en-US" sz="3400" b="1" smtClean="0">
                <a:solidFill>
                  <a:srgbClr val="C00000"/>
                </a:solidFill>
                <a:latin typeface="Calibri" pitchFamily="34" charset="0"/>
              </a:rPr>
              <a:t>laser</a:t>
            </a:r>
            <a:r>
              <a:rPr lang="sk-SK" sz="3400" b="1" smtClean="0">
                <a:solidFill>
                  <a:srgbClr val="C00000"/>
                </a:solidFill>
                <a:latin typeface="Calibri" pitchFamily="34" charset="0"/>
              </a:rPr>
              <a:t>ové skenovanie jaskýň</a:t>
            </a:r>
          </a:p>
        </p:txBody>
      </p:sp>
      <p:pic>
        <p:nvPicPr>
          <p:cNvPr id="4" name="Obrázok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419" y="1475598"/>
            <a:ext cx="3574460" cy="5039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1538288"/>
            <a:ext cx="5116513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80" descr="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www.controlsystem.ca/files/VZ-10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2754313"/>
            <a:ext cx="1420813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5119688" y="301625"/>
            <a:ext cx="5062537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3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1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Zástupný symbol obsahu 2"/>
          <p:cNvSpPr txBox="1">
            <a:spLocks/>
          </p:cNvSpPr>
          <p:nvPr/>
        </p:nvSpPr>
        <p:spPr bwMode="auto">
          <a:xfrm>
            <a:off x="617538" y="1665288"/>
            <a:ext cx="928052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mestská zeleň vo vysokom rozlíšení</a:t>
            </a:r>
            <a:r>
              <a:rPr lang="sk-SK" sz="2000">
                <a:latin typeface="Calibri" pitchFamily="34" charset="0"/>
              </a:rPr>
              <a:t>, fenologický aspekt, priepustnosť slnečného žiarenia</a:t>
            </a:r>
            <a:endParaRPr lang="en-US" sz="2000">
              <a:latin typeface="Calibri" pitchFamily="34" charset="0"/>
            </a:endParaRPr>
          </a:p>
          <a:p>
            <a:pPr marL="3429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sk-SK" sz="2000">
                <a:latin typeface="Calibri" pitchFamily="34" charset="0"/>
              </a:rPr>
              <a:t>3D model mesta Košice (LOD2) a mračno bodov z leteckého skenovania a fotogrametrie, modelovanie tepelných ostrovov v meste pomocou GIS-u</a:t>
            </a:r>
          </a:p>
          <a:p>
            <a:pPr marL="342900" indent="-342900"/>
            <a:endParaRPr lang="sk-SK" sz="2000">
              <a:latin typeface="Calibri" pitchFamily="34" charset="0"/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k-SK">
              <a:latin typeface="Calibri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3457575"/>
            <a:ext cx="5703888" cy="260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BlokTextu 13"/>
          <p:cNvSpPr txBox="1"/>
          <p:nvPr/>
        </p:nvSpPr>
        <p:spPr>
          <a:xfrm>
            <a:off x="2400300" y="6278563"/>
            <a:ext cx="2300288" cy="3762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err="1">
                <a:latin typeface="+mn-lt"/>
                <a:cs typeface="+mn-cs"/>
              </a:rPr>
              <a:t>Hvozdíkov</a:t>
            </a:r>
            <a:r>
              <a:rPr lang="sk-SK" dirty="0">
                <a:latin typeface="+mn-lt"/>
                <a:cs typeface="+mn-cs"/>
              </a:rPr>
              <a:t> park</a:t>
            </a:r>
          </a:p>
        </p:txBody>
      </p:sp>
      <p:sp>
        <p:nvSpPr>
          <p:cNvPr id="41990" name="Nadpis 1"/>
          <p:cNvSpPr txBox="1">
            <a:spLocks/>
          </p:cNvSpPr>
          <p:nvPr/>
        </p:nvSpPr>
        <p:spPr bwMode="auto">
          <a:xfrm>
            <a:off x="1009650" y="741363"/>
            <a:ext cx="6791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>
                <a:solidFill>
                  <a:srgbClr val="C00000"/>
                </a:solidFill>
                <a:latin typeface="Calibri" pitchFamily="34" charset="0"/>
              </a:rPr>
              <a:t>Laserové skenovanie</a:t>
            </a:r>
            <a:r>
              <a:rPr lang="sk-SK" sz="3200">
                <a:solidFill>
                  <a:srgbClr val="C00000"/>
                </a:solidFill>
                <a:latin typeface="Calibri" pitchFamily="34" charset="0"/>
              </a:rPr>
              <a:t> vegetácie</a:t>
            </a:r>
          </a:p>
        </p:txBody>
      </p:sp>
      <p:pic>
        <p:nvPicPr>
          <p:cNvPr id="41991" name="Picture 4" descr="http://www.controlsystem.ca/files/VZ-1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1575" y="904875"/>
            <a:ext cx="142081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225" y="3481388"/>
            <a:ext cx="4911725" cy="270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3" name="Picture 680" descr="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ĺžnik 12"/>
          <p:cNvSpPr/>
          <p:nvPr/>
        </p:nvSpPr>
        <p:spPr>
          <a:xfrm>
            <a:off x="5119688" y="301625"/>
            <a:ext cx="5062537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3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ázok 11" descr="http___makeagif.com_media_1-20-2013_1q8SVH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388" y="2684463"/>
            <a:ext cx="6551612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Obrázo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2386013"/>
            <a:ext cx="35829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Obrázo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4960938"/>
            <a:ext cx="31051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Obrázo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0" y="1071563"/>
            <a:ext cx="573405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o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75" y="4441825"/>
            <a:ext cx="2700338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588" y="1752600"/>
            <a:ext cx="274637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Nadpis 1"/>
          <p:cNvSpPr>
            <a:spLocks/>
          </p:cNvSpPr>
          <p:nvPr/>
        </p:nvSpPr>
        <p:spPr bwMode="auto">
          <a:xfrm>
            <a:off x="347663" y="901700"/>
            <a:ext cx="4606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k-SK" sz="3200">
                <a:solidFill>
                  <a:srgbClr val="C00000"/>
                </a:solidFill>
                <a:latin typeface="Calibri" pitchFamily="34" charset="0"/>
              </a:rPr>
              <a:t>3D modelovanie mesta</a:t>
            </a:r>
          </a:p>
        </p:txBody>
      </p:sp>
      <p:pic>
        <p:nvPicPr>
          <p:cNvPr id="43016" name="Picture 680" descr="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6" descr="logo_farebne_s_pozadi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ĺžnik 12"/>
          <p:cNvSpPr/>
          <p:nvPr/>
        </p:nvSpPr>
        <p:spPr>
          <a:xfrm>
            <a:off x="5119688" y="301625"/>
            <a:ext cx="5062537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3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bdĺžnik 2"/>
          <p:cNvSpPr>
            <a:spLocks noChangeArrowheads="1"/>
          </p:cNvSpPr>
          <p:nvPr/>
        </p:nvSpPr>
        <p:spPr bwMode="auto">
          <a:xfrm>
            <a:off x="352425" y="1089025"/>
            <a:ext cx="116570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Povrchový a podpovrchový kras, mikroštruktúrne analýzy hornín a sedimentov,</a:t>
            </a:r>
          </a:p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hydrologický a geoekologický výskum</a:t>
            </a: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2244725"/>
            <a:ext cx="3495675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5014913"/>
            <a:ext cx="2351087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 descr="http://smopaj.custodea.com/images/smopaj/DP4/DP40610/10410_ww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4283075"/>
            <a:ext cx="3368675" cy="244316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/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013" y="1843088"/>
            <a:ext cx="6191250" cy="411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Picture 680" descr="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2" descr="logo_farebne_s_pozadi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1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342900" y="1241425"/>
            <a:ext cx="11657013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sk-SK" sz="2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Endemizmus, hydrologický a geoekologický výskum</a:t>
            </a:r>
          </a:p>
        </p:txBody>
      </p:sp>
      <p:pic>
        <p:nvPicPr>
          <p:cNvPr id="45059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2038350"/>
            <a:ext cx="4352925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188" y="1747838"/>
            <a:ext cx="323215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913" y="4100513"/>
            <a:ext cx="436403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80" descr="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342900" y="1341438"/>
            <a:ext cx="11657013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sk-SK" sz="2400" dirty="0">
                <a:solidFill>
                  <a:srgbClr val="C00000"/>
                </a:solidFill>
                <a:latin typeface="+mn-lt"/>
              </a:rPr>
              <a:t>Topografická mineralógia, </a:t>
            </a:r>
            <a:r>
              <a:rPr lang="sk-SK" sz="2400" dirty="0" err="1">
                <a:solidFill>
                  <a:srgbClr val="C00000"/>
                </a:solidFill>
                <a:latin typeface="+mn-lt"/>
              </a:rPr>
              <a:t>proviniencia</a:t>
            </a:r>
            <a:r>
              <a:rPr lang="sk-SK" sz="2400" dirty="0">
                <a:solidFill>
                  <a:srgbClr val="C00000"/>
                </a:solidFill>
                <a:latin typeface="+mn-lt"/>
              </a:rPr>
              <a:t> a </a:t>
            </a:r>
            <a:r>
              <a:rPr lang="sk-SK" sz="2400" dirty="0" err="1">
                <a:solidFill>
                  <a:srgbClr val="C00000"/>
                </a:solidFill>
                <a:latin typeface="+mn-lt"/>
              </a:rPr>
              <a:t>paleogeografické</a:t>
            </a:r>
            <a:r>
              <a:rPr lang="sk-SK" sz="2400" dirty="0">
                <a:solidFill>
                  <a:srgbClr val="C00000"/>
                </a:solidFill>
                <a:latin typeface="+mn-lt"/>
              </a:rPr>
              <a:t> rekonštrukcie</a:t>
            </a:r>
          </a:p>
        </p:txBody>
      </p:sp>
      <p:pic>
        <p:nvPicPr>
          <p:cNvPr id="46082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2336800"/>
            <a:ext cx="11352212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80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logo_farebne_s_pozadi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Obdĺžnik 19"/>
          <p:cNvSpPr>
            <a:spLocks noChangeArrowheads="1"/>
          </p:cNvSpPr>
          <p:nvPr/>
        </p:nvSpPr>
        <p:spPr bwMode="auto">
          <a:xfrm>
            <a:off x="300038" y="1262063"/>
            <a:ext cx="1189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Urbánny vývoj a pohyb obyvateľstva</a:t>
            </a:r>
          </a:p>
        </p:txBody>
      </p:sp>
      <p:pic>
        <p:nvPicPr>
          <p:cNvPr id="47106" name="Obrázo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06650"/>
            <a:ext cx="509587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ázok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2474913"/>
            <a:ext cx="716756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80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1" descr="logo_farebne_s_pozadi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6208713" y="153988"/>
            <a:ext cx="4610100" cy="112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humánnej </a:t>
            </a:r>
          </a:p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regionálnej geografie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80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5700" y="138113"/>
            <a:ext cx="6937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Obdĺžnik 19"/>
          <p:cNvSpPr>
            <a:spLocks noChangeArrowheads="1"/>
          </p:cNvSpPr>
          <p:nvPr/>
        </p:nvSpPr>
        <p:spPr bwMode="auto">
          <a:xfrm>
            <a:off x="300038" y="1089025"/>
            <a:ext cx="1189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Ekonomická a sociálna transformácia miest</a:t>
            </a:r>
          </a:p>
        </p:txBody>
      </p:sp>
      <p:pic>
        <p:nvPicPr>
          <p:cNvPr id="48131" name="Obrázok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2339975"/>
            <a:ext cx="579120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1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988" y="1552575"/>
            <a:ext cx="5688012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0" descr="logo_farebne_s_pozadi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6208713" y="153988"/>
            <a:ext cx="4610100" cy="112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humánnej </a:t>
            </a:r>
          </a:p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regionálnej geografie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bdĺžnik 4"/>
          <p:cNvSpPr>
            <a:spLocks noChangeArrowheads="1"/>
          </p:cNvSpPr>
          <p:nvPr/>
        </p:nvSpPr>
        <p:spPr bwMode="auto">
          <a:xfrm>
            <a:off x="1195388" y="1703388"/>
            <a:ext cx="10372725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nb-NO" sz="2000">
                <a:latin typeface="Segoe UI Semilight" pitchFamily="34" charset="0"/>
                <a:cs typeface="Segoe UI Semilight" pitchFamily="34" charset="0"/>
              </a:rPr>
              <a:t>3 oddelenia: 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	Oddelenie fyzickej geografie</a:t>
            </a:r>
          </a:p>
          <a:p>
            <a:pPr>
              <a:spcAft>
                <a:spcPts val="400"/>
              </a:spcAft>
            </a:pPr>
            <a:r>
              <a:rPr lang="sk-SK" sz="2000">
                <a:latin typeface="Segoe UI Semilight" pitchFamily="34" charset="0"/>
                <a:cs typeface="Segoe UI Semilight" pitchFamily="34" charset="0"/>
              </a:rPr>
              <a:t>                     	Oddelenie humánnej a regionálnej geografie</a:t>
            </a:r>
          </a:p>
          <a:p>
            <a:pPr>
              <a:spcAft>
                <a:spcPts val="400"/>
              </a:spcAft>
            </a:pPr>
            <a:r>
              <a:rPr lang="sk-SK" sz="2000">
                <a:latin typeface="Segoe UI Semilight" pitchFamily="34" charset="0"/>
                <a:cs typeface="Segoe UI Semilight" pitchFamily="34" charset="0"/>
              </a:rPr>
              <a:t>                     	Oddelenie geoinformatiky </a:t>
            </a:r>
          </a:p>
          <a:p>
            <a:pPr>
              <a:spcAft>
                <a:spcPts val="400"/>
              </a:spcAft>
            </a:pPr>
            <a:endParaRPr lang="sk-SK" altLang="sk-SK" sz="2000">
              <a:latin typeface="Segoe UI Semilight" pitchFamily="34" charset="0"/>
              <a:cs typeface="Segoe UI Semilight" pitchFamily="34" charset="0"/>
            </a:endParaRPr>
          </a:p>
          <a:p>
            <a:pPr>
              <a:spcAft>
                <a:spcPts val="400"/>
              </a:spcAft>
            </a:pPr>
            <a:r>
              <a:rPr lang="sk-SK" altLang="sk-SK" sz="2000">
                <a:latin typeface="Segoe UI Semilight" pitchFamily="34" charset="0"/>
                <a:cs typeface="Segoe UI Semilight" pitchFamily="34" charset="0"/>
              </a:rPr>
              <a:t>4 laboratória   	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Laboratórium geografických informačných systémov</a:t>
            </a:r>
          </a:p>
          <a:p>
            <a:pPr>
              <a:spcAft>
                <a:spcPts val="400"/>
              </a:spcAft>
            </a:pPr>
            <a:r>
              <a:rPr lang="sk-SK" sz="2000">
                <a:latin typeface="Segoe UI Semilight" pitchFamily="34" charset="0"/>
                <a:cs typeface="Segoe UI Semilight" pitchFamily="34" charset="0"/>
              </a:rPr>
              <a:t>	        	Laboratórium diaľkového prieskumu Zeme</a:t>
            </a:r>
          </a:p>
          <a:p>
            <a:pPr>
              <a:spcAft>
                <a:spcPts val="400"/>
              </a:spcAft>
            </a:pPr>
            <a:r>
              <a:rPr lang="sk-SK" altLang="sk-SK" sz="2000">
                <a:latin typeface="Segoe UI Semilight" pitchFamily="34" charset="0"/>
                <a:cs typeface="Segoe UI Semilight" pitchFamily="34" charset="0"/>
              </a:rPr>
              <a:t>                         	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Granulometrické  a hydrologické laboratórium</a:t>
            </a:r>
          </a:p>
          <a:p>
            <a:pPr>
              <a:spcAft>
                <a:spcPts val="600"/>
              </a:spcAft>
            </a:pPr>
            <a:r>
              <a:rPr lang="sk-SK" sz="2000">
                <a:latin typeface="Segoe UI Semilight" pitchFamily="34" charset="0"/>
                <a:cs typeface="Segoe UI Semilight" pitchFamily="34" charset="0"/>
              </a:rPr>
              <a:t>                         	Laboratórium</a:t>
            </a:r>
            <a:r>
              <a:rPr lang="sk-SK" sz="2000" b="1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optických</a:t>
            </a:r>
            <a:r>
              <a:rPr lang="sk-SK" sz="2000" b="1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metód</a:t>
            </a:r>
          </a:p>
          <a:p>
            <a:pPr>
              <a:spcAft>
                <a:spcPts val="400"/>
              </a:spcAft>
            </a:pPr>
            <a:endParaRPr lang="sk-SK" altLang="sk-SK" sz="2000">
              <a:latin typeface="Segoe UI Semilight" pitchFamily="34" charset="0"/>
              <a:cs typeface="Segoe UI Semilight" pitchFamily="34" charset="0"/>
            </a:endParaRPr>
          </a:p>
          <a:p>
            <a:pPr>
              <a:spcAft>
                <a:spcPts val="400"/>
              </a:spcAft>
            </a:pPr>
            <a:r>
              <a:rPr lang="sk-SK" sz="2000">
                <a:latin typeface="Segoe UI Semilight" pitchFamily="34" charset="0"/>
                <a:cs typeface="Segoe UI Semilight" pitchFamily="34" charset="0"/>
              </a:rPr>
              <a:t>2 profesori, 3 docent</a:t>
            </a:r>
            <a:r>
              <a:rPr lang="en-US" sz="2000">
                <a:latin typeface="Segoe UI Semilight" pitchFamily="34" charset="0"/>
                <a:cs typeface="Segoe UI Semilight" pitchFamily="34" charset="0"/>
              </a:rPr>
              <a:t>i</a:t>
            </a:r>
            <a:r>
              <a:rPr lang="sk-SK" sz="2000">
                <a:latin typeface="Segoe UI Semilight" pitchFamily="34" charset="0"/>
                <a:cs typeface="Segoe UI Semilight" pitchFamily="34" charset="0"/>
              </a:rPr>
              <a:t>, 7 odborných asistentov s PhD, 1 vedecký pracovník, 11 doktorandov.</a:t>
            </a:r>
            <a:endParaRPr lang="sk-SK" altLang="sk-SK" sz="2000">
              <a:latin typeface="Segoe UI Semilight" pitchFamily="34" charset="0"/>
              <a:cs typeface="Segoe UI Semilight" pitchFamily="34" charset="0"/>
            </a:endParaRPr>
          </a:p>
          <a:p>
            <a:pPr>
              <a:spcAft>
                <a:spcPts val="400"/>
              </a:spcAft>
            </a:pPr>
            <a:endParaRPr lang="sk-SK" altLang="sk-SK" sz="2000">
              <a:latin typeface="Segoe UI Semilight" pitchFamily="34" charset="0"/>
              <a:cs typeface="Segoe UI Semilight" pitchFamily="34" charset="0"/>
            </a:endParaRPr>
          </a:p>
          <a:p>
            <a:pPr algn="r">
              <a:spcAft>
                <a:spcPts val="400"/>
              </a:spcAft>
            </a:pPr>
            <a:endParaRPr lang="sk-SK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Image result for logo upj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2098675" y="2352675"/>
            <a:ext cx="8804275" cy="1470025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sk-SK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Aktuálne projekty </a:t>
            </a:r>
            <a:r>
              <a:rPr lang="sk-SK" altLang="sk-SK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 Ústave geografie</a:t>
            </a:r>
          </a:p>
        </p:txBody>
      </p:sp>
      <p:pic>
        <p:nvPicPr>
          <p:cNvPr id="57347" name="Picture 10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80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7">
            <a:extLst/>
          </p:cNvPr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 idx="4294967295"/>
          </p:nvPr>
        </p:nvSpPr>
        <p:spPr>
          <a:xfrm>
            <a:off x="468313" y="277813"/>
            <a:ext cx="11280775" cy="1325562"/>
          </a:xfrm>
        </p:spPr>
        <p:txBody>
          <a:bodyPr/>
          <a:lstStyle/>
          <a:p>
            <a:pPr eaLnBrk="1" hangingPunct="1"/>
            <a:r>
              <a:rPr lang="sk-SK" sz="3600" smtClean="0">
                <a:latin typeface="Segoe UI Semibold" pitchFamily="34" charset="0"/>
                <a:cs typeface="Segoe UI Semibold" pitchFamily="34" charset="0"/>
              </a:rPr>
              <a:t>Vedeckovýskumná činnosť - </a:t>
            </a:r>
            <a:r>
              <a:rPr lang="pl-PL" sz="3600" smtClean="0">
                <a:latin typeface="Segoe UI Semibold" pitchFamily="34" charset="0"/>
                <a:cs typeface="Segoe UI Semibold" pitchFamily="34" charset="0"/>
              </a:rPr>
              <a:t>projekty v roku 2019</a:t>
            </a:r>
            <a:endParaRPr lang="sk-SK" sz="3600" smtClean="0"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65539" name="Zástupný objekt pre obsah 2"/>
          <p:cNvSpPr>
            <a:spLocks noGrp="1"/>
          </p:cNvSpPr>
          <p:nvPr>
            <p:ph idx="4294967295"/>
          </p:nvPr>
        </p:nvSpPr>
        <p:spPr>
          <a:xfrm>
            <a:off x="411163" y="1468438"/>
            <a:ext cx="11780837" cy="4708525"/>
          </a:xfrm>
        </p:spPr>
        <p:txBody>
          <a:bodyPr/>
          <a:lstStyle/>
          <a:p>
            <a:pPr eaLnBrk="1" hangingPunct="1"/>
            <a:r>
              <a:rPr lang="sk-SK" sz="3600" b="1" smtClean="0">
                <a:latin typeface="Calibri Light" pitchFamily="34" charset="0"/>
              </a:rPr>
              <a:t>Zahraničné - 4 </a:t>
            </a:r>
          </a:p>
          <a:p>
            <a:pPr eaLnBrk="1" hangingPunct="1"/>
            <a:endParaRPr lang="sk-SK" sz="2400" smtClean="0">
              <a:latin typeface="Calibri Light" pitchFamily="34" charset="0"/>
            </a:endParaRPr>
          </a:p>
          <a:p>
            <a:pPr marL="1433513" lvl="1" indent="-976313" eaLnBrk="1" hangingPunct="1">
              <a:buFont typeface="Arial" charset="0"/>
              <a:buNone/>
            </a:pPr>
            <a:r>
              <a:rPr lang="sk-SK" sz="2000" smtClean="0">
                <a:latin typeface="Calibri Light" pitchFamily="34" charset="0"/>
              </a:rPr>
              <a:t>2017-19 </a:t>
            </a:r>
            <a:r>
              <a:rPr lang="sk-SK" sz="2000" b="1" smtClean="0">
                <a:latin typeface="Calibri Light" pitchFamily="34" charset="0"/>
              </a:rPr>
              <a:t>Interreg</a:t>
            </a:r>
            <a:r>
              <a:rPr lang="sk-SK" sz="2000" smtClean="0">
                <a:latin typeface="Calibri Light" pitchFamily="34" charset="0"/>
              </a:rPr>
              <a:t> V-A Slovakia-Hungary: </a:t>
            </a:r>
            <a:r>
              <a:rPr lang="sk-SK" sz="2000" b="1" smtClean="0">
                <a:latin typeface="Calibri Light" pitchFamily="34" charset="0"/>
              </a:rPr>
              <a:t>TOKAJGIS</a:t>
            </a:r>
            <a:r>
              <a:rPr lang="sk-SK" sz="2000" smtClean="0">
                <a:latin typeface="Calibri Light" pitchFamily="34" charset="0"/>
              </a:rPr>
              <a:t> (SKHU/1601/4.1/052). Sedlák, Kaňuk, Hofierka, Gallay, Nestorová-Dická, Šupinský, Šašak, Pregi</a:t>
            </a:r>
          </a:p>
          <a:p>
            <a:pPr marL="1433513" lvl="1" indent="-976313" eaLnBrk="1" hangingPunct="1">
              <a:buFont typeface="Arial" charset="0"/>
              <a:buNone/>
            </a:pPr>
            <a:r>
              <a:rPr lang="sk-SK" sz="2000" smtClean="0">
                <a:latin typeface="Calibri Light" pitchFamily="34" charset="0"/>
              </a:rPr>
              <a:t>2016-20  </a:t>
            </a:r>
            <a:r>
              <a:rPr lang="sk-SK" sz="2000" b="1" smtClean="0">
                <a:latin typeface="Calibri Light" pitchFamily="34" charset="0"/>
              </a:rPr>
              <a:t>UrbanHist</a:t>
            </a:r>
            <a:r>
              <a:rPr lang="sk-SK" sz="2000" smtClean="0">
                <a:latin typeface="Calibri Light" pitchFamily="34" charset="0"/>
              </a:rPr>
              <a:t> (grant programu EÚ </a:t>
            </a:r>
            <a:r>
              <a:rPr lang="sk-SK" sz="2000" b="1" smtClean="0">
                <a:latin typeface="Calibri Light" pitchFamily="34" charset="0"/>
              </a:rPr>
              <a:t>Horizon 2020 </a:t>
            </a:r>
            <a:r>
              <a:rPr lang="sk-SK" sz="2000" smtClean="0">
                <a:latin typeface="Calibri Light" pitchFamily="34" charset="0"/>
              </a:rPr>
              <a:t>výzva Inovative Training Networks, MSCA-ITN). Hofierka, Kaňuk</a:t>
            </a:r>
          </a:p>
          <a:p>
            <a:pPr marL="1433513" lvl="1" indent="-976313" eaLnBrk="1" hangingPunct="1">
              <a:buFont typeface="Arial" charset="0"/>
              <a:buNone/>
            </a:pPr>
            <a:r>
              <a:rPr lang="en-US" sz="2000" smtClean="0">
                <a:latin typeface="Calibri Light" pitchFamily="34" charset="0"/>
              </a:rPr>
              <a:t>2016-20 Mining the European Anthroposphere (</a:t>
            </a:r>
            <a:r>
              <a:rPr lang="en-US" sz="2000" b="1" smtClean="0">
                <a:latin typeface="Calibri Light" pitchFamily="34" charset="0"/>
              </a:rPr>
              <a:t>MINEA</a:t>
            </a:r>
            <a:r>
              <a:rPr lang="en-US" sz="2000" smtClean="0">
                <a:latin typeface="Calibri Light" pitchFamily="34" charset="0"/>
              </a:rPr>
              <a:t>) CA </a:t>
            </a:r>
            <a:r>
              <a:rPr lang="en-US" sz="2000" b="1" smtClean="0">
                <a:latin typeface="Calibri Light" pitchFamily="34" charset="0"/>
              </a:rPr>
              <a:t>COST Action </a:t>
            </a:r>
            <a:r>
              <a:rPr lang="en-US" sz="2000" smtClean="0">
                <a:latin typeface="Calibri Light" pitchFamily="34" charset="0"/>
              </a:rPr>
              <a:t>CA15115</a:t>
            </a:r>
            <a:r>
              <a:rPr lang="sk-SK" sz="2000" smtClean="0">
                <a:latin typeface="Calibri Light" pitchFamily="34" charset="0"/>
              </a:rPr>
              <a:t>. Sedlák</a:t>
            </a:r>
          </a:p>
          <a:p>
            <a:pPr marL="1433513" lvl="1" indent="-976313" eaLnBrk="1" hangingPunct="1">
              <a:buFont typeface="Arial" charset="0"/>
              <a:buNone/>
            </a:pPr>
            <a:r>
              <a:rPr lang="sk-SK" sz="2000" smtClean="0">
                <a:latin typeface="Calibri Light" pitchFamily="34" charset="0"/>
              </a:rPr>
              <a:t>2019-2021 </a:t>
            </a:r>
            <a:r>
              <a:rPr lang="sk-SK" sz="2000" b="1" smtClean="0">
                <a:latin typeface="Calibri Light" pitchFamily="34" charset="0"/>
              </a:rPr>
              <a:t>Interreg HU-SK-RO-UA</a:t>
            </a:r>
            <a:r>
              <a:rPr lang="sk-SK" sz="2000" smtClean="0">
                <a:latin typeface="Calibri Light" pitchFamily="34" charset="0"/>
              </a:rPr>
              <a:t>: </a:t>
            </a:r>
            <a:r>
              <a:rPr lang="en-US" sz="2000" smtClean="0">
                <a:latin typeface="Calibri Light" pitchFamily="34" charset="0"/>
              </a:rPr>
              <a:t>Extension of the operational "Space Emergency System" towards monitoring of dangerous natural and man-made geo-processes in the HU-SK-RO-UA cross-border region</a:t>
            </a:r>
            <a:r>
              <a:rPr lang="sk-SK" sz="2000" smtClean="0">
                <a:latin typeface="Calibri Light" pitchFamily="34" charset="0"/>
              </a:rPr>
              <a:t>. Sedlák, Kaňuk, Hofierka, Gallay, Barabas, Šupinský, Šašak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 idx="4294967295"/>
          </p:nvPr>
        </p:nvSpPr>
        <p:spPr>
          <a:xfrm>
            <a:off x="468313" y="76200"/>
            <a:ext cx="11280775" cy="1325563"/>
          </a:xfrm>
        </p:spPr>
        <p:txBody>
          <a:bodyPr/>
          <a:lstStyle/>
          <a:p>
            <a:pPr eaLnBrk="1" hangingPunct="1"/>
            <a:r>
              <a:rPr lang="sk-SK" sz="3600" smtClean="0">
                <a:latin typeface="Segoe UI Semibold" pitchFamily="34" charset="0"/>
                <a:cs typeface="Segoe UI Semibold" pitchFamily="34" charset="0"/>
              </a:rPr>
              <a:t>Vedeckovýskumná činnosť - </a:t>
            </a:r>
            <a:r>
              <a:rPr lang="pl-PL" sz="3600" smtClean="0">
                <a:latin typeface="Segoe UI Semibold" pitchFamily="34" charset="0"/>
                <a:cs typeface="Segoe UI Semibold" pitchFamily="34" charset="0"/>
              </a:rPr>
              <a:t>projekty v roku 2019</a:t>
            </a:r>
            <a:endParaRPr lang="sk-SK" sz="3600" smtClean="0"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66563" name="Zástupný objekt pre obsah 2"/>
          <p:cNvSpPr>
            <a:spLocks noGrp="1"/>
          </p:cNvSpPr>
          <p:nvPr>
            <p:ph idx="4294967295"/>
          </p:nvPr>
        </p:nvSpPr>
        <p:spPr>
          <a:xfrm>
            <a:off x="279400" y="1266825"/>
            <a:ext cx="11469688" cy="5211763"/>
          </a:xfrm>
        </p:spPr>
        <p:txBody>
          <a:bodyPr/>
          <a:lstStyle/>
          <a:p>
            <a:pPr eaLnBrk="1" hangingPunct="1"/>
            <a:r>
              <a:rPr lang="sk-SK" sz="3200" b="1" smtClean="0">
                <a:latin typeface="Segoe UI Semilight" pitchFamily="34" charset="0"/>
                <a:cs typeface="Segoe UI Semilight" pitchFamily="34" charset="0"/>
              </a:rPr>
              <a:t>Domáce - 9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2016-19  APVV-15-0054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: Physically based segmentation of georelief and its geoscience application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	Gallay, Kaňuk, Hofierka</a:t>
            </a:r>
          </a:p>
          <a:p>
            <a:pPr lvl="1" eaLnBrk="1" hangingPunct="1">
              <a:buFont typeface="Arial" charset="0"/>
              <a:buNone/>
            </a:pPr>
            <a:r>
              <a:rPr lang="en-US" sz="1600" smtClean="0">
                <a:latin typeface="Segoe UI Semilight" pitchFamily="34" charset="0"/>
                <a:cs typeface="Segoe UI Semilight" pitchFamily="34" charset="0"/>
              </a:rPr>
              <a:t>2016-19 APVV-15-0306: </a:t>
            </a:r>
            <a:r>
              <a:rPr lang="en-US" sz="1600" b="1" smtClean="0">
                <a:latin typeface="Segoe UI Semilight" pitchFamily="34" charset="0"/>
                <a:cs typeface="Segoe UI Semilight" pitchFamily="34" charset="0"/>
              </a:rPr>
              <a:t>Kooperatívne aktivity miestnych samospráv a meranie ich účinnosti a efektívnosti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Csachová.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2017-19  VEGA 1/0963/17: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Dynamika krajiny vo vysokom rozlíšení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Gallay, Hofierka, Kaňuk, Bónová, Barabas, Onačillová, Šašak, Šupinský 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2017-19 VEGA 1/0395/17: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Centripetálne a centrifugálne procesy v transformácii regionálneho systému Slovenska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	Novotný, Kulla, Csachová, Nestorová-Dická, Spišiak, Pregi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2017-19 KEGA 007UPJŠ-4/2017: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Globálne navigačné satelitné systémy - nová vysokoškolská učebnica 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z aktuálnych 	problematík v družicovej lokalizácii a navigácii so zameraním na multivariantný zber a spracovanie 	geopriestorových dát k tvorbe virtuálnych 3D modelov v geoinformatike. 	Sedlák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2018-20 VEGA 1/0839/18: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Návrh nového modulu v3.sun pre výpočet distribúcie energie slnečného žiarenia 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pre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		digitálne 3D objekty odvodené z mračna bodov pomocou adaptívnych metód triangulácie. Kaňuk, Bombara,..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2019-21 VEGA 1/0300/19: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3D modelovanie slnečného žiarenia na stromovej vegetácii reprezentovanej mračnom bodov z laserového skenovania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Hofierka, Gallay, Kolečanský, Bogľarský, Ondová, Enderova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2018-20 APVV </a:t>
            </a:r>
            <a:r>
              <a:rPr lang="en-US" sz="1600" smtClean="0">
                <a:latin typeface="Segoe UI Semilight" pitchFamily="34" charset="0"/>
                <a:cs typeface="Segoe UI Semilight" pitchFamily="34" charset="0"/>
              </a:rPr>
              <a:t>SK-CN-RD-18-0015: </a:t>
            </a:r>
            <a:r>
              <a:rPr lang="en-US" sz="1600" b="1" smtClean="0">
                <a:latin typeface="Segoe UI Semilight" pitchFamily="34" charset="0"/>
                <a:cs typeface="Segoe UI Semilight" pitchFamily="34" charset="0"/>
              </a:rPr>
              <a:t>Key Technologies on the Integration of Multi-GNSS, LiDAR and Oblique Photogrammetry in 3D High-Quality Reconstruction of Smart City</a:t>
            </a:r>
            <a:r>
              <a:rPr lang="en-US" sz="1600" smtClean="0">
                <a:latin typeface="Segoe UI Semilight" pitchFamily="34" charset="0"/>
                <a:cs typeface="Segoe UI Semilight" pitchFamily="34" charset="0"/>
              </a:rPr>
              <a:t> (</a:t>
            </a:r>
            <a:r>
              <a:rPr lang="en-US" sz="1600" b="1" smtClean="0">
                <a:latin typeface="Segoe UI Semilight" pitchFamily="34" charset="0"/>
                <a:cs typeface="Segoe UI Semilight" pitchFamily="34" charset="0"/>
              </a:rPr>
              <a:t>3DSMARTCITY</a:t>
            </a:r>
            <a:r>
              <a:rPr lang="en-US" sz="1600" smtClean="0">
                <a:latin typeface="Segoe UI Semilight" pitchFamily="34" charset="0"/>
                <a:cs typeface="Segoe UI Semilight" pitchFamily="34" charset="0"/>
              </a:rPr>
              <a:t>)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 Sedlák, Hofierka, Gallay, Kaňuk, Onačillová, Šupinský, Šašak</a:t>
            </a:r>
          </a:p>
          <a:p>
            <a:pPr lvl="1" eaLnBrk="1" hangingPunct="1">
              <a:buFont typeface="Arial" charset="0"/>
              <a:buNone/>
            </a:pP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2019-2022 APVV-18-0044: </a:t>
            </a:r>
            <a:r>
              <a:rPr lang="sk-SK" sz="1600" b="1" smtClean="0">
                <a:latin typeface="Segoe UI Semilight" pitchFamily="34" charset="0"/>
                <a:cs typeface="Segoe UI Semilight" pitchFamily="34" charset="0"/>
              </a:rPr>
              <a:t>Solárny potenciál urbanizovaných území a jeho využitie v koncepte Smart City</a:t>
            </a:r>
            <a:r>
              <a:rPr lang="sk-SK" sz="1600" smtClean="0">
                <a:latin typeface="Segoe UI Semilight" pitchFamily="34" charset="0"/>
                <a:cs typeface="Segoe UI Semilight" pitchFamily="34" charset="0"/>
              </a:rPr>
              <a:t>. Hofierka, Gallay, Kaňuk, Kolečanský, Onačillová, Ondová, Šupinský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46125"/>
          </a:xfrm>
        </p:spPr>
        <p:txBody>
          <a:bodyPr/>
          <a:lstStyle/>
          <a:p>
            <a:r>
              <a:rPr lang="sk-SK" smtClean="0"/>
              <a:t>TokajGIS</a:t>
            </a:r>
          </a:p>
        </p:txBody>
      </p:sp>
      <p:sp>
        <p:nvSpPr>
          <p:cNvPr id="50179" name="Zástupný objekt pre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sk-SK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63" y="1111250"/>
            <a:ext cx="9348787" cy="5133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181" name="Obdĺžnik 4"/>
          <p:cNvSpPr>
            <a:spLocks noChangeArrowheads="1"/>
          </p:cNvSpPr>
          <p:nvPr/>
        </p:nvSpPr>
        <p:spPr bwMode="auto">
          <a:xfrm>
            <a:off x="3011488" y="6311900"/>
            <a:ext cx="5681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/>
              <a:t>https://innoregio.uni-eszterhazy.hu/page/skhu-tokajgis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75" y="139700"/>
            <a:ext cx="6870700" cy="187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dĺžnik 3"/>
          <p:cNvSpPr>
            <a:spLocks noChangeArrowheads="1"/>
          </p:cNvSpPr>
          <p:nvPr/>
        </p:nvSpPr>
        <p:spPr bwMode="auto">
          <a:xfrm>
            <a:off x="2655888" y="6051550"/>
            <a:ext cx="815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/>
              <a:t>https://geografia.science.upjs.sk/webshared/Laspublish/Tokaj/Tokaj.html</a:t>
            </a:r>
          </a:p>
        </p:txBody>
      </p:sp>
      <p:pic>
        <p:nvPicPr>
          <p:cNvPr id="51203" name="Obrázo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363" y="1125538"/>
            <a:ext cx="10809287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46125"/>
          </a:xfrm>
        </p:spPr>
        <p:txBody>
          <a:bodyPr/>
          <a:lstStyle/>
          <a:p>
            <a:r>
              <a:rPr lang="sk-SK" smtClean="0"/>
              <a:t>TokajGIS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838" y="139700"/>
            <a:ext cx="5303837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 idx="4294967295"/>
          </p:nvPr>
        </p:nvSpPr>
        <p:spPr>
          <a:xfrm>
            <a:off x="3076575" y="195263"/>
            <a:ext cx="7164388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Calibri" pitchFamily="34" charset="0"/>
              </a:rPr>
              <a:t>Eur</a:t>
            </a:r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ó</a:t>
            </a:r>
            <a:r>
              <a:rPr lang="en-US" sz="3600" smtClean="0">
                <a:solidFill>
                  <a:srgbClr val="C00000"/>
                </a:solidFill>
                <a:latin typeface="Calibri" pitchFamily="34" charset="0"/>
              </a:rPr>
              <a:t>pska vesm</a:t>
            </a:r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í</a:t>
            </a:r>
            <a:r>
              <a:rPr lang="en-US" sz="3600" smtClean="0">
                <a:solidFill>
                  <a:srgbClr val="C00000"/>
                </a:solidFill>
                <a:latin typeface="Calibri" pitchFamily="34" charset="0"/>
              </a:rPr>
              <a:t>rna agent</a:t>
            </a:r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ú</a:t>
            </a:r>
            <a:r>
              <a:rPr lang="en-US" sz="3600" smtClean="0">
                <a:solidFill>
                  <a:srgbClr val="C00000"/>
                </a:solidFill>
                <a:latin typeface="Calibri" pitchFamily="34" charset="0"/>
              </a:rPr>
              <a:t>ra</a:t>
            </a:r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 (ESA)</a:t>
            </a:r>
          </a:p>
        </p:txBody>
      </p:sp>
      <p:sp>
        <p:nvSpPr>
          <p:cNvPr id="52227" name="Zástupný symbol obsahu 2"/>
          <p:cNvSpPr>
            <a:spLocks noGrp="1"/>
          </p:cNvSpPr>
          <p:nvPr>
            <p:ph idx="4294967295"/>
          </p:nvPr>
        </p:nvSpPr>
        <p:spPr>
          <a:xfrm>
            <a:off x="527050" y="1484313"/>
            <a:ext cx="5003800" cy="4603750"/>
          </a:xfrm>
        </p:spPr>
        <p:txBody>
          <a:bodyPr/>
          <a:lstStyle/>
          <a:p>
            <a:pPr eaLnBrk="1" hangingPunct="1"/>
            <a:r>
              <a:rPr lang="sk-SK" sz="1800" smtClean="0">
                <a:latin typeface="Arial" charset="0"/>
              </a:rPr>
              <a:t>výskum vplyvu zelene na povrchovú teplotu v meste a výskyt mestských tepelných ostrovov</a:t>
            </a:r>
          </a:p>
          <a:p>
            <a:pPr eaLnBrk="1" hangingPunct="1"/>
            <a:r>
              <a:rPr lang="sk-SK" sz="1800" smtClean="0"/>
              <a:t>použitie 3D modelu mesta</a:t>
            </a:r>
          </a:p>
          <a:p>
            <a:pPr eaLnBrk="1" hangingPunct="1"/>
            <a:r>
              <a:rPr lang="sk-SK" sz="1800" smtClean="0"/>
              <a:t>použitie dát z laserového skenovania  a satelitné dáta (Sentinel 2A a Landsat)</a:t>
            </a:r>
          </a:p>
          <a:p>
            <a:pPr eaLnBrk="1" hangingPunct="1"/>
            <a:endParaRPr lang="sk-SK" sz="1800" smtClean="0"/>
          </a:p>
          <a:p>
            <a:pPr eaLnBrk="1" hangingPunct="1"/>
            <a:endParaRPr lang="sk-SK" sz="1800" smtClean="0"/>
          </a:p>
        </p:txBody>
      </p:sp>
      <p:pic>
        <p:nvPicPr>
          <p:cNvPr id="52228" name="Picture 4" descr="l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488" y="1863725"/>
            <a:ext cx="58356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BlokTextu 1"/>
          <p:cNvSpPr txBox="1">
            <a:spLocks noChangeArrowheads="1"/>
          </p:cNvSpPr>
          <p:nvPr/>
        </p:nvSpPr>
        <p:spPr bwMode="auto">
          <a:xfrm>
            <a:off x="6340475" y="1503363"/>
            <a:ext cx="6048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Calibri" pitchFamily="34" charset="0"/>
              </a:rPr>
              <a:t>Surface temperature derived from Landsat</a:t>
            </a:r>
            <a:r>
              <a:rPr lang="en-US" sz="1600">
                <a:latin typeface="Calibri" pitchFamily="34" charset="0"/>
              </a:rPr>
              <a:t>8</a:t>
            </a:r>
            <a:r>
              <a:rPr lang="sk-SK" sz="1600">
                <a:latin typeface="Calibri" pitchFamily="34" charset="0"/>
              </a:rPr>
              <a:t> imagery</a:t>
            </a:r>
          </a:p>
        </p:txBody>
      </p:sp>
      <p:pic>
        <p:nvPicPr>
          <p:cNvPr id="52230" name="Obrázok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3616325" y="0"/>
            <a:ext cx="6356350" cy="1143000"/>
          </a:xfrm>
        </p:spPr>
        <p:txBody>
          <a:bodyPr/>
          <a:lstStyle/>
          <a:p>
            <a:pPr eaLnBrk="1" hangingPunct="1"/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Sentinel 2A a Landsat 8</a:t>
            </a:r>
            <a:endParaRPr lang="en-GB" sz="360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3251" name="Zástupný symbol obsahu 3"/>
          <p:cNvSpPr>
            <a:spLocks noGrp="1"/>
          </p:cNvSpPr>
          <p:nvPr>
            <p:ph idx="4294967295"/>
          </p:nvPr>
        </p:nvSpPr>
        <p:spPr>
          <a:xfrm>
            <a:off x="239713" y="1341438"/>
            <a:ext cx="5856287" cy="4525962"/>
          </a:xfrm>
        </p:spPr>
        <p:txBody>
          <a:bodyPr/>
          <a:lstStyle/>
          <a:p>
            <a:pPr eaLnBrk="1" hangingPunct="1"/>
            <a:r>
              <a:rPr lang="en-GB" sz="1800" smtClean="0"/>
              <a:t>Multispe</a:t>
            </a:r>
            <a:r>
              <a:rPr lang="sk-SK" sz="1800" smtClean="0"/>
              <a:t>ctral data</a:t>
            </a:r>
            <a:r>
              <a:rPr lang="en-GB" sz="1800" smtClean="0"/>
              <a:t> Sentinel 2A</a:t>
            </a:r>
            <a:r>
              <a:rPr lang="sk-SK" sz="1800" smtClean="0"/>
              <a:t> – NDVI, albedo, emissivity</a:t>
            </a:r>
            <a:endParaRPr lang="en-GB" sz="1800" smtClean="0"/>
          </a:p>
          <a:p>
            <a:pPr eaLnBrk="1" hangingPunct="1"/>
            <a:r>
              <a:rPr lang="sk-SK" sz="1800" smtClean="0"/>
              <a:t>Land surface temperature </a:t>
            </a:r>
            <a:r>
              <a:rPr lang="en-US" sz="1800" smtClean="0"/>
              <a:t>Landsat 8</a:t>
            </a:r>
            <a:endParaRPr lang="sk-SK" sz="1800" smtClean="0"/>
          </a:p>
        </p:txBody>
      </p:sp>
      <p:pic>
        <p:nvPicPr>
          <p:cNvPr id="6" name="Obrázok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41438"/>
            <a:ext cx="5884863" cy="5365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141663"/>
            <a:ext cx="5573713" cy="25923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8315325" y="1044575"/>
            <a:ext cx="1882775" cy="3762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alibri" pitchFamily="34" charset="0"/>
              </a:rPr>
              <a:t>Ko</a:t>
            </a:r>
            <a:r>
              <a:rPr lang="sk-SK">
                <a:latin typeface="Calibri" pitchFamily="34" charset="0"/>
              </a:rPr>
              <a:t>šice: city centre</a:t>
            </a:r>
            <a:endParaRPr lang="en-GB">
              <a:latin typeface="Calibri" pitchFamily="34" charset="0"/>
            </a:endParaRPr>
          </a:p>
        </p:txBody>
      </p:sp>
      <p:pic>
        <p:nvPicPr>
          <p:cNvPr id="53255" name="Obrázo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Z:\ESA_SURGE_Kosice\esa-obrazky\GIF\Hlavna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781300"/>
            <a:ext cx="66976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Zástupný symbol obsahu 2"/>
          <p:cNvSpPr txBox="1">
            <a:spLocks/>
          </p:cNvSpPr>
          <p:nvPr/>
        </p:nvSpPr>
        <p:spPr bwMode="auto">
          <a:xfrm>
            <a:off x="649288" y="1441450"/>
            <a:ext cx="75993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sk-SK" sz="2000">
                <a:latin typeface="Calibri" pitchFamily="34" charset="0"/>
              </a:rPr>
              <a:t>časové série mračien bodov z TLS (11 časových rezov)</a:t>
            </a:r>
          </a:p>
          <a:p>
            <a:pPr marL="3429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sk-SK" sz="2000">
                <a:latin typeface="Calibri" pitchFamily="34" charset="0"/>
              </a:rPr>
              <a:t>Synchronizácia so satelitom Sentinel 2A  +/- 1 - 2 dníá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k-SK" sz="1600">
              <a:latin typeface="Calibri" pitchFamily="34" charset="0"/>
            </a:endParaRPr>
          </a:p>
        </p:txBody>
      </p:sp>
      <p:cxnSp>
        <p:nvCxnSpPr>
          <p:cNvPr id="7" name="Rovná spojovacia šípka 6"/>
          <p:cNvCxnSpPr/>
          <p:nvPr/>
        </p:nvCxnSpPr>
        <p:spPr>
          <a:xfrm flipH="1">
            <a:off x="5580063" y="5516563"/>
            <a:ext cx="38576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8963" y="4508500"/>
            <a:ext cx="22479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lokTextu 16"/>
          <p:cNvSpPr txBox="1"/>
          <p:nvPr/>
        </p:nvSpPr>
        <p:spPr>
          <a:xfrm>
            <a:off x="10223500" y="6308725"/>
            <a:ext cx="1868488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1600" dirty="0">
                <a:latin typeface="Calibri" pitchFamily="34" charset="0"/>
              </a:rPr>
              <a:t>RIEGL VZ-1000</a:t>
            </a:r>
          </a:p>
        </p:txBody>
      </p:sp>
      <p:pic>
        <p:nvPicPr>
          <p:cNvPr id="542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8963" y="1412875"/>
            <a:ext cx="35941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Nadpis 1"/>
          <p:cNvSpPr>
            <a:spLocks/>
          </p:cNvSpPr>
          <p:nvPr/>
        </p:nvSpPr>
        <p:spPr bwMode="auto">
          <a:xfrm>
            <a:off x="3209925" y="203200"/>
            <a:ext cx="88249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sk-SK" sz="3600">
                <a:solidFill>
                  <a:srgbClr val="C00000"/>
                </a:solidFill>
                <a:latin typeface="Calibri" pitchFamily="34" charset="0"/>
              </a:rPr>
              <a:t>Časové zmeny mestskej zelene</a:t>
            </a:r>
          </a:p>
        </p:txBody>
      </p:sp>
      <p:pic>
        <p:nvPicPr>
          <p:cNvPr id="54282" name="Obrázo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 idx="4294967295"/>
          </p:nvPr>
        </p:nvSpPr>
        <p:spPr>
          <a:xfrm>
            <a:off x="2955925" y="157163"/>
            <a:ext cx="9120188" cy="1143000"/>
          </a:xfrm>
        </p:spPr>
        <p:txBody>
          <a:bodyPr/>
          <a:lstStyle/>
          <a:p>
            <a:pPr eaLnBrk="1" hangingPunct="1"/>
            <a:r>
              <a:rPr lang="sk-SK" sz="3600" smtClean="0">
                <a:solidFill>
                  <a:srgbClr val="C00000"/>
                </a:solidFill>
                <a:latin typeface="Calibri" pitchFamily="34" charset="0"/>
              </a:rPr>
              <a:t>3D mračná bodov reprezentujúce metskú zeleň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34963" y="1557338"/>
            <a:ext cx="5087937" cy="235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BlokTextu 11"/>
          <p:cNvSpPr txBox="1"/>
          <p:nvPr/>
        </p:nvSpPr>
        <p:spPr>
          <a:xfrm>
            <a:off x="7519988" y="1193800"/>
            <a:ext cx="4081462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sk-SK" sz="1600" dirty="0" err="1">
                <a:latin typeface="Calibri" pitchFamily="34" charset="0"/>
              </a:rPr>
              <a:t>Segmentation</a:t>
            </a:r>
            <a:r>
              <a:rPr lang="sk-SK" sz="1600" dirty="0">
                <a:latin typeface="Calibri" pitchFamily="34" charset="0"/>
              </a:rPr>
              <a:t> </a:t>
            </a:r>
            <a:r>
              <a:rPr lang="sk-SK" sz="1600" dirty="0" err="1">
                <a:latin typeface="Calibri" pitchFamily="34" charset="0"/>
              </a:rPr>
              <a:t>into</a:t>
            </a:r>
            <a:r>
              <a:rPr lang="sk-SK" sz="1600" dirty="0">
                <a:latin typeface="Calibri" pitchFamily="34" charset="0"/>
              </a:rPr>
              <a:t> </a:t>
            </a:r>
            <a:r>
              <a:rPr lang="sk-SK" sz="1600" dirty="0" err="1">
                <a:latin typeface="Calibri" pitchFamily="34" charset="0"/>
              </a:rPr>
              <a:t>individual</a:t>
            </a:r>
            <a:r>
              <a:rPr lang="sk-SK" sz="1600" dirty="0">
                <a:latin typeface="Calibri" pitchFamily="34" charset="0"/>
              </a:rPr>
              <a:t> </a:t>
            </a:r>
            <a:r>
              <a:rPr lang="sk-SK" sz="1600" dirty="0" err="1">
                <a:latin typeface="Calibri" pitchFamily="34" charset="0"/>
              </a:rPr>
              <a:t>trees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55301" name="BlokTextu 1"/>
          <p:cNvSpPr txBox="1">
            <a:spLocks noChangeArrowheads="1"/>
          </p:cNvSpPr>
          <p:nvPr/>
        </p:nvSpPr>
        <p:spPr bwMode="auto">
          <a:xfrm>
            <a:off x="527050" y="1177925"/>
            <a:ext cx="1055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Calibri" pitchFamily="34" charset="0"/>
              </a:rPr>
              <a:t>ALS</a:t>
            </a:r>
          </a:p>
        </p:txBody>
      </p:sp>
      <p:sp>
        <p:nvSpPr>
          <p:cNvPr id="55302" name="BlokTextu 2"/>
          <p:cNvSpPr txBox="1">
            <a:spLocks noChangeArrowheads="1"/>
          </p:cNvSpPr>
          <p:nvPr/>
        </p:nvSpPr>
        <p:spPr bwMode="auto">
          <a:xfrm>
            <a:off x="6383338" y="1244600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Calibri" pitchFamily="34" charset="0"/>
              </a:rPr>
              <a:t>TLS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4270375"/>
            <a:ext cx="5083175" cy="247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ok 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25" y="1668463"/>
            <a:ext cx="5249863" cy="2763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5" name="Picture 6" descr="Str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75" y="4632325"/>
            <a:ext cx="19939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Text Box 8"/>
          <p:cNvSpPr txBox="1">
            <a:spLocks noChangeArrowheads="1"/>
          </p:cNvSpPr>
          <p:nvPr/>
        </p:nvSpPr>
        <p:spPr bwMode="auto">
          <a:xfrm>
            <a:off x="8135938" y="4876800"/>
            <a:ext cx="3841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Calibri" pitchFamily="34" charset="0"/>
              </a:rPr>
              <a:t>RiSCAN Pro®, Geomagic Wrap® 3D forest, ArcScene®</a:t>
            </a:r>
            <a:endParaRPr lang="sk-SK" sz="1600">
              <a:latin typeface="Calibri" pitchFamily="34" charset="0"/>
            </a:endParaRPr>
          </a:p>
        </p:txBody>
      </p:sp>
      <p:pic>
        <p:nvPicPr>
          <p:cNvPr id="55307" name="Obrázo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/>
          </p:cNvSpPr>
          <p:nvPr/>
        </p:nvSpPr>
        <p:spPr bwMode="auto">
          <a:xfrm>
            <a:off x="3324225" y="274638"/>
            <a:ext cx="80851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sk-SK" sz="3600">
                <a:solidFill>
                  <a:srgbClr val="C00000"/>
                </a:solidFill>
                <a:latin typeface="Calibri" pitchFamily="34" charset="0"/>
              </a:rPr>
              <a:t>Modelovanie povrchovej teploty v meste v GIS-e GRASS</a:t>
            </a:r>
          </a:p>
        </p:txBody>
      </p:sp>
      <p:sp>
        <p:nvSpPr>
          <p:cNvPr id="56323" name="Text Box 12"/>
          <p:cNvSpPr txBox="1">
            <a:spLocks noChangeArrowheads="1"/>
          </p:cNvSpPr>
          <p:nvPr/>
        </p:nvSpPr>
        <p:spPr bwMode="auto">
          <a:xfrm>
            <a:off x="5232400" y="1677988"/>
            <a:ext cx="1939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30.6.2016</a:t>
            </a:r>
          </a:p>
        </p:txBody>
      </p:sp>
      <p:pic>
        <p:nvPicPr>
          <p:cNvPr id="56324" name="Obrázok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0" y="2314575"/>
          <a:ext cx="9294813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9" name="PHOTO-PAINT" r:id="rId4" imgW="5748539" imgH="2810262" progId="CorelPHOTOPAINT.Image.13">
                  <p:embed/>
                </p:oleObj>
              </mc:Choice>
              <mc:Fallback>
                <p:oleObj name="PHOTO-PAINT" r:id="rId4" imgW="5748539" imgH="2810262" progId="CorelPHOTOPAINT.Image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14575"/>
                        <a:ext cx="9294813" cy="454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Text Box 19"/>
          <p:cNvSpPr txBox="1">
            <a:spLocks noChangeArrowheads="1"/>
          </p:cNvSpPr>
          <p:nvPr/>
        </p:nvSpPr>
        <p:spPr bwMode="auto">
          <a:xfrm>
            <a:off x="398463" y="1463675"/>
            <a:ext cx="2878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DSM, DTM 0.5 m priest. rozlíšenie</a:t>
            </a:r>
          </a:p>
        </p:txBody>
      </p:sp>
      <p:sp>
        <p:nvSpPr>
          <p:cNvPr id="56327" name="Text Box 20"/>
          <p:cNvSpPr txBox="1">
            <a:spLocks noChangeArrowheads="1"/>
          </p:cNvSpPr>
          <p:nvPr/>
        </p:nvSpPr>
        <p:spPr bwMode="auto">
          <a:xfrm>
            <a:off x="414338" y="2106613"/>
            <a:ext cx="236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Vrátane vplyvu vegetácie</a:t>
            </a:r>
          </a:p>
        </p:txBody>
      </p:sp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8583613" y="3624263"/>
          <a:ext cx="3489325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PHOTO-PAINT" r:id="rId6" imgW="2834166" imgH="2243143" progId="CorelPHOTOPAINT.Image.13">
                  <p:embed/>
                </p:oleObj>
              </mc:Choice>
              <mc:Fallback>
                <p:oleObj name="PHOTO-PAINT" r:id="rId6" imgW="2834166" imgH="2243143" progId="CorelPHOTOPAINT.Image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3613" y="3624263"/>
                        <a:ext cx="3489325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Text Box 22"/>
          <p:cNvSpPr txBox="1">
            <a:spLocks noChangeArrowheads="1"/>
          </p:cNvSpPr>
          <p:nvPr/>
        </p:nvSpPr>
        <p:spPr bwMode="auto">
          <a:xfrm>
            <a:off x="9915525" y="2687638"/>
            <a:ext cx="2003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Teplota povrchu z Landsat8 (30 m rozlíšenie)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3">
            <a:extLst/>
          </p:cNvPr>
          <p:cNvSpPr>
            <a:spLocks noChangeArrowheads="1"/>
          </p:cNvSpPr>
          <p:nvPr/>
        </p:nvSpPr>
        <p:spPr bwMode="auto">
          <a:xfrm>
            <a:off x="623888" y="1657350"/>
            <a:ext cx="10963275" cy="38623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jednoodborové štúdium geografie </a:t>
            </a:r>
          </a:p>
          <a:p>
            <a:pPr>
              <a:spcAft>
                <a:spcPts val="1200"/>
              </a:spcAft>
              <a:defRPr/>
            </a:pPr>
            <a:r>
              <a:rPr lang="sk-SK" altLang="sk-SK" sz="2000" dirty="0"/>
              <a:t>Bc. – geografia, Mgr. – g</a:t>
            </a:r>
            <a:r>
              <a:rPr lang="en-US" altLang="sk-SK" sz="2000" dirty="0" err="1"/>
              <a:t>eografia-geoinformatika</a:t>
            </a:r>
            <a:r>
              <a:rPr lang="en-US" altLang="sk-SK" sz="2000" dirty="0"/>
              <a:t>, PhD. – </a:t>
            </a:r>
            <a:r>
              <a:rPr lang="en-US" altLang="sk-SK" sz="2000" dirty="0" err="1"/>
              <a:t>geoinformatika</a:t>
            </a:r>
            <a:r>
              <a:rPr lang="en-US" altLang="sk-SK" sz="2000" dirty="0"/>
              <a:t> a </a:t>
            </a:r>
            <a:r>
              <a:rPr lang="en-US" altLang="sk-SK" sz="2000" dirty="0" err="1"/>
              <a:t>diaľkový</a:t>
            </a:r>
            <a:r>
              <a:rPr lang="en-US" altLang="sk-SK" sz="2000" dirty="0"/>
              <a:t> </a:t>
            </a:r>
            <a:r>
              <a:rPr lang="en-US" altLang="sk-SK" sz="2000" dirty="0" err="1"/>
              <a:t>prieskum</a:t>
            </a:r>
            <a:r>
              <a:rPr lang="en-US" altLang="sk-SK" sz="2000" dirty="0"/>
              <a:t> </a:t>
            </a:r>
            <a:r>
              <a:rPr lang="en-US" altLang="sk-SK" sz="2000" dirty="0" err="1"/>
              <a:t>Zeme</a:t>
            </a:r>
            <a:endParaRPr lang="sk-SK" altLang="sk-SK" sz="2000" dirty="0"/>
          </a:p>
          <a:p>
            <a:pPr>
              <a:spcAft>
                <a:spcPts val="120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medziodborové (učiteľské) štúdium geografie v kombinácii s odbormi na PF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FF </a:t>
            </a: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UPJŠ </a:t>
            </a:r>
            <a:endParaRPr lang="sk-SK" altLang="sk-SK" sz="2000" dirty="0"/>
          </a:p>
          <a:p>
            <a:pPr>
              <a:spcAft>
                <a:spcPts val="1200"/>
              </a:spcAft>
              <a:defRPr/>
            </a:pPr>
            <a:r>
              <a:rPr lang="sk-SK" altLang="sk-SK" sz="2000" dirty="0"/>
              <a:t>Bc. – </a:t>
            </a:r>
            <a:r>
              <a:rPr lang="en-GB" altLang="sk-SK" sz="2000" dirty="0"/>
              <a:t>g</a:t>
            </a:r>
            <a:r>
              <a:rPr lang="sk-SK" altLang="sk-SK" sz="2000" dirty="0" err="1"/>
              <a:t>eografia</a:t>
            </a:r>
            <a:r>
              <a:rPr lang="sk-SK" altLang="sk-SK" sz="2000" dirty="0"/>
              <a:t> – medziodborové štúdium, Mgr. – </a:t>
            </a:r>
            <a:r>
              <a:rPr lang="en-GB" altLang="sk-SK" sz="2000" dirty="0"/>
              <a:t>g</a:t>
            </a:r>
            <a:r>
              <a:rPr lang="sk-SK" altLang="sk-SK" sz="2000" dirty="0" err="1"/>
              <a:t>eografia</a:t>
            </a:r>
            <a:r>
              <a:rPr lang="en-GB" altLang="sk-SK" sz="2000" dirty="0"/>
              <a:t> </a:t>
            </a:r>
            <a:r>
              <a:rPr lang="sk-SK" altLang="sk-SK" sz="2000" dirty="0"/>
              <a:t>– </a:t>
            </a:r>
            <a:r>
              <a:rPr lang="en-GB" altLang="sk-SK" sz="2000" dirty="0"/>
              <a:t>u</a:t>
            </a:r>
            <a:r>
              <a:rPr lang="sk-SK" altLang="sk-SK" sz="2000" dirty="0" err="1"/>
              <a:t>čiteľstvo</a:t>
            </a:r>
            <a:r>
              <a:rPr lang="sk-SK" altLang="sk-SK" sz="2000" dirty="0"/>
              <a:t> akademických predmetov</a:t>
            </a:r>
            <a:endParaRPr lang="en-US" altLang="sk-SK" sz="2000" dirty="0"/>
          </a:p>
          <a:p>
            <a:pPr>
              <a:spcAft>
                <a:spcPts val="60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doktorandské štúdium v š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t. </a:t>
            </a:r>
            <a:r>
              <a:rPr lang="en-US" altLang="sk-SK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odbore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geoinformatika</a:t>
            </a:r>
            <a:endParaRPr lang="sk-SK" altLang="sk-S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Aft>
                <a:spcPts val="600"/>
              </a:spcAft>
              <a:defRPr/>
            </a:pPr>
            <a:r>
              <a:rPr lang="sk-SK" altLang="sk-SK" sz="2000" dirty="0"/>
              <a:t>PhD. </a:t>
            </a:r>
            <a:r>
              <a:rPr lang="en-US" altLang="sk-SK" sz="2000" dirty="0"/>
              <a:t>- </a:t>
            </a:r>
            <a:r>
              <a:rPr lang="en-US" altLang="sk-SK" sz="2000" dirty="0" err="1"/>
              <a:t>geoinformatika</a:t>
            </a:r>
            <a:r>
              <a:rPr lang="en-US" altLang="sk-SK" sz="2000" dirty="0"/>
              <a:t> a </a:t>
            </a:r>
            <a:r>
              <a:rPr lang="en-US" altLang="sk-SK" sz="2000" dirty="0" err="1"/>
              <a:t>dia</a:t>
            </a:r>
            <a:r>
              <a:rPr lang="sk-SK" altLang="sk-SK" sz="2000" dirty="0" err="1"/>
              <a:t>ľkový</a:t>
            </a:r>
            <a:r>
              <a:rPr lang="sk-SK" altLang="sk-SK" sz="2000" dirty="0"/>
              <a:t> </a:t>
            </a:r>
            <a:r>
              <a:rPr lang="en-US" altLang="sk-SK" sz="2000" dirty="0" err="1"/>
              <a:t>prieskum</a:t>
            </a:r>
            <a:r>
              <a:rPr lang="en-US" altLang="sk-SK" sz="2000" dirty="0"/>
              <a:t> </a:t>
            </a:r>
            <a:r>
              <a:rPr lang="sk-SK" altLang="sk-SK" sz="2000" dirty="0"/>
              <a:t>Z</a:t>
            </a:r>
            <a:r>
              <a:rPr lang="en-US" altLang="sk-SK" sz="2000" dirty="0" err="1"/>
              <a:t>eme</a:t>
            </a:r>
            <a:r>
              <a:rPr lang="en-US" altLang="sk-SK" sz="2000" dirty="0"/>
              <a:t> </a:t>
            </a:r>
            <a:endParaRPr lang="sk-SK" altLang="sk-SK" sz="2000" dirty="0"/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en-US" altLang="sk-SK" sz="2000" dirty="0"/>
              <a:t> </a:t>
            </a:r>
            <a:r>
              <a:rPr lang="sk-SK" altLang="sk-SK" sz="2000" b="1" dirty="0"/>
              <a:t>jediné v Slovenskej republike</a:t>
            </a:r>
          </a:p>
          <a:p>
            <a:pPr>
              <a:spcAft>
                <a:spcPts val="1200"/>
              </a:spcAft>
              <a:defRPr/>
            </a:pPr>
            <a:endParaRPr lang="sk-SK" altLang="sk-SK" sz="2000" dirty="0"/>
          </a:p>
          <a:p>
            <a:pPr>
              <a:spcAft>
                <a:spcPts val="600"/>
              </a:spcAft>
              <a:defRPr/>
            </a:pPr>
            <a:endParaRPr lang="sk-SK" altLang="sk-SK" sz="2000" dirty="0"/>
          </a:p>
        </p:txBody>
      </p:sp>
      <p:pic>
        <p:nvPicPr>
          <p:cNvPr id="10242" name="Picture 2" descr="http://geografia.science.upjs.sk/images/pictures/185a.jpg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375373" y="3643543"/>
            <a:ext cx="4359724" cy="29064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Obdĺžnik 2">
            <a:extLst/>
          </p:cNvPr>
          <p:cNvSpPr>
            <a:spLocks noChangeArrowheads="1"/>
          </p:cNvSpPr>
          <p:nvPr/>
        </p:nvSpPr>
        <p:spPr bwMode="auto">
          <a:xfrm>
            <a:off x="563563" y="1162050"/>
            <a:ext cx="6134100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latin typeface="+mn-lt"/>
                <a:cs typeface="+mn-cs"/>
              </a:rPr>
              <a:t>Študijné programy 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18436" name="Picture 9" descr="logo_farebne_s_pozadi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80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9">
            <a:extLst/>
          </p:cNvPr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/>
            <a:r>
              <a:rPr lang="sk-SK" sz="6000" smtClean="0"/>
              <a:t>Potenciálne oblasti spolupráce s mestom Košice</a:t>
            </a:r>
            <a:endParaRPr lang="en-GB" sz="6000" smtClean="0"/>
          </a:p>
        </p:txBody>
      </p:sp>
      <p:sp>
        <p:nvSpPr>
          <p:cNvPr id="58371" name="Podnadpis 2"/>
          <p:cNvSpPr>
            <a:spLocks noGrp="1"/>
          </p:cNvSpPr>
          <p:nvPr>
            <p:ph type="subTitle" idx="4294967295"/>
          </p:nvPr>
        </p:nvSpPr>
        <p:spPr>
          <a:xfrm>
            <a:off x="1524000" y="4603750"/>
            <a:ext cx="9144000" cy="6540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sk-SK" sz="2400" smtClean="0"/>
              <a:t>Oddelenie humánnej a regionálnej geografie</a:t>
            </a:r>
            <a:endParaRPr lang="en-GB" sz="240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 idx="4294967295"/>
          </p:nvPr>
        </p:nvSpPr>
        <p:spPr>
          <a:xfrm>
            <a:off x="838200" y="84138"/>
            <a:ext cx="10515600" cy="1325562"/>
          </a:xfrm>
        </p:spPr>
        <p:txBody>
          <a:bodyPr/>
          <a:lstStyle/>
          <a:p>
            <a:r>
              <a:rPr lang="sk-SK" smtClean="0"/>
              <a:t>Intraurbánna štruktúra mesta</a:t>
            </a:r>
            <a:endParaRPr lang="en-GB" smtClean="0"/>
          </a:p>
        </p:txBody>
      </p:sp>
      <p:sp>
        <p:nvSpPr>
          <p:cNvPr id="59395" name="Zástupný symbol obsahu 2"/>
          <p:cNvSpPr>
            <a:spLocks noGrp="1"/>
          </p:cNvSpPr>
          <p:nvPr>
            <p:ph idx="4294967295"/>
          </p:nvPr>
        </p:nvSpPr>
        <p:spPr>
          <a:xfrm>
            <a:off x="517525" y="1350963"/>
            <a:ext cx="11163300" cy="4351337"/>
          </a:xfrm>
        </p:spPr>
        <p:txBody>
          <a:bodyPr/>
          <a:lstStyle/>
          <a:p>
            <a:r>
              <a:rPr lang="sk-SK" sz="2500" smtClean="0">
                <a:latin typeface="Arial Narrow" pitchFamily="34" charset="0"/>
              </a:rPr>
              <a:t>Zmeny sociálno-demografického profilu na úrovni základných sídelných jednotiek zostrojený na základe rozsiahlej databázy pomocou pokročilých štatistických metód</a:t>
            </a:r>
          </a:p>
          <a:p>
            <a:pPr lvl="1"/>
            <a:r>
              <a:rPr lang="sk-SK" sz="2100" smtClean="0">
                <a:latin typeface="Arial Narrow" pitchFamily="34" charset="0"/>
              </a:rPr>
              <a:t>primárna identifikácia areálov s potenciálnou potrebou konkrétnych intervencií zo strany samosprávy</a:t>
            </a:r>
            <a:endParaRPr lang="en-GB" sz="2100" smtClean="0">
              <a:latin typeface="Arial Narrow" pitchFamily="34" charset="0"/>
            </a:endParaRPr>
          </a:p>
        </p:txBody>
      </p:sp>
      <p:pic>
        <p:nvPicPr>
          <p:cNvPr id="59396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" y="2544763"/>
            <a:ext cx="13716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163" y="2544763"/>
            <a:ext cx="136842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2554288"/>
            <a:ext cx="137001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Obrázo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650" y="2544763"/>
            <a:ext cx="137636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Obrázo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163" y="2554288"/>
            <a:ext cx="137953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Obrázo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" y="4735513"/>
            <a:ext cx="13716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Obrázok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163" y="4735513"/>
            <a:ext cx="136842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Obrázok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4735513"/>
            <a:ext cx="137001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Obrázok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650" y="4735513"/>
            <a:ext cx="137001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Obrázok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575" y="4735513"/>
            <a:ext cx="13811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Obrázok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550" y="2563813"/>
            <a:ext cx="27336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Obrázok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550" y="4662488"/>
            <a:ext cx="275748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871538"/>
          </a:xfrm>
        </p:spPr>
        <p:txBody>
          <a:bodyPr/>
          <a:lstStyle/>
          <a:p>
            <a:r>
              <a:rPr lang="sk-SK" smtClean="0"/>
              <a:t>Migrácia a selektívna migrácia obyvateľstva</a:t>
            </a:r>
            <a:endParaRPr lang="en-GB" smtClean="0"/>
          </a:p>
        </p:txBody>
      </p:sp>
      <p:sp>
        <p:nvSpPr>
          <p:cNvPr id="60419" name="Zástupný symbol obsahu 2"/>
          <p:cNvSpPr>
            <a:spLocks noGrp="1"/>
          </p:cNvSpPr>
          <p:nvPr>
            <p:ph idx="4294967295"/>
          </p:nvPr>
        </p:nvSpPr>
        <p:spPr>
          <a:xfrm>
            <a:off x="250825" y="1431925"/>
            <a:ext cx="4381500" cy="2633663"/>
          </a:xfrm>
        </p:spPr>
        <p:txBody>
          <a:bodyPr/>
          <a:lstStyle/>
          <a:p>
            <a:pPr>
              <a:buFontTx/>
              <a:buChar char="-"/>
            </a:pPr>
            <a:r>
              <a:rPr lang="sk-SK" sz="2500" smtClean="0">
                <a:latin typeface="Arial Narrow" pitchFamily="34" charset="0"/>
              </a:rPr>
              <a:t>identifikuje trendy v zmenách rozmiestnenia obyvateľstva</a:t>
            </a:r>
          </a:p>
          <a:p>
            <a:pPr>
              <a:buFontTx/>
              <a:buChar char="-"/>
            </a:pPr>
            <a:r>
              <a:rPr lang="sk-SK" sz="2500" smtClean="0">
                <a:latin typeface="Arial Narrow" pitchFamily="34" charset="0"/>
              </a:rPr>
              <a:t>ukazuje, ako migrácia ovplyvňuje ľudský kapitál</a:t>
            </a:r>
          </a:p>
          <a:p>
            <a:pPr>
              <a:buFontTx/>
              <a:buChar char="-"/>
            </a:pPr>
            <a:r>
              <a:rPr lang="sk-SK" sz="2500" smtClean="0">
                <a:latin typeface="Arial Narrow" pitchFamily="34" charset="0"/>
              </a:rPr>
              <a:t>procesy na úrovni regiónov, obcí, v KE a BA aj mestských častí</a:t>
            </a:r>
            <a:endParaRPr lang="en-GB" sz="2500" smtClean="0">
              <a:latin typeface="Arial Narrow" pitchFamily="34" charset="0"/>
            </a:endParaRPr>
          </a:p>
        </p:txBody>
      </p:sp>
      <p:pic>
        <p:nvPicPr>
          <p:cNvPr id="60420" name="Picture 2" descr="JoM_migracia_ob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975" y="1074738"/>
            <a:ext cx="5122863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 descr="JoM_migrácia vzdelano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4260850"/>
            <a:ext cx="437673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 descr="JoM_migrácia ve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363" y="4260850"/>
            <a:ext cx="43672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BlokTextu 3"/>
          <p:cNvSpPr txBox="1">
            <a:spLocks noChangeArrowheads="1"/>
          </p:cNvSpPr>
          <p:nvPr/>
        </p:nvSpPr>
        <p:spPr bwMode="auto">
          <a:xfrm>
            <a:off x="138113" y="6402388"/>
            <a:ext cx="5241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Priemerná ročná miera selektívnej migrácie podľa vzdelania</a:t>
            </a:r>
            <a:endParaRPr lang="en-GB">
              <a:latin typeface="Arial Narrow" pitchFamily="34" charset="0"/>
            </a:endParaRPr>
          </a:p>
        </p:txBody>
      </p:sp>
      <p:sp>
        <p:nvSpPr>
          <p:cNvPr id="60424" name="BlokTextu 7"/>
          <p:cNvSpPr txBox="1">
            <a:spLocks noChangeArrowheads="1"/>
          </p:cNvSpPr>
          <p:nvPr/>
        </p:nvSpPr>
        <p:spPr bwMode="auto">
          <a:xfrm>
            <a:off x="5380038" y="6402388"/>
            <a:ext cx="5243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Priemerná ročná miera selektívnej migrácie podľa veku</a:t>
            </a:r>
            <a:endParaRPr lang="en-GB">
              <a:latin typeface="Arial Narrow" pitchFamily="34" charset="0"/>
            </a:endParaRPr>
          </a:p>
        </p:txBody>
      </p:sp>
      <p:sp>
        <p:nvSpPr>
          <p:cNvPr id="60425" name="Obdĺžnik 4"/>
          <p:cNvSpPr>
            <a:spLocks noChangeArrowheads="1"/>
          </p:cNvSpPr>
          <p:nvPr/>
        </p:nvSpPr>
        <p:spPr bwMode="auto">
          <a:xfrm>
            <a:off x="4756150" y="3757613"/>
            <a:ext cx="4449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>
                <a:latin typeface="Arial Narrow" pitchFamily="34" charset="0"/>
              </a:rPr>
              <a:t>Priemerná ročná miera čistej migrácie (1996-2016)</a:t>
            </a:r>
            <a:endParaRPr lang="en-GB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 idx="4294967295"/>
          </p:nvPr>
        </p:nvSpPr>
        <p:spPr>
          <a:xfrm>
            <a:off x="800100" y="206375"/>
            <a:ext cx="10515600" cy="1325563"/>
          </a:xfrm>
        </p:spPr>
        <p:txBody>
          <a:bodyPr/>
          <a:lstStyle/>
          <a:p>
            <a:r>
              <a:rPr lang="sk-SK" smtClean="0"/>
              <a:t>Priestorová mobilita obyvateľstva</a:t>
            </a:r>
            <a:endParaRPr lang="en-GB" smtClean="0"/>
          </a:p>
        </p:txBody>
      </p:sp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800100" y="1273175"/>
            <a:ext cx="10515600" cy="1055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500" smtClean="0">
                <a:latin typeface="Arial Narrow" pitchFamily="34" charset="0"/>
              </a:rPr>
              <a:t>Identifikácia dochádzkových jadier a ich spádových území ako podklad pre návrh dopravnej obslužnosti územia (štúdia pre MinDop 2019);</a:t>
            </a:r>
          </a:p>
          <a:p>
            <a:pPr lvl="1">
              <a:lnSpc>
                <a:spcPct val="80000"/>
              </a:lnSpc>
            </a:pPr>
            <a:r>
              <a:rPr lang="sk-SK" sz="2100" smtClean="0">
                <a:latin typeface="Arial Narrow" pitchFamily="34" charset="0"/>
              </a:rPr>
              <a:t>Možná aplikácia pre intraurbánnu dopravu v závislosti od dostupnosti dát</a:t>
            </a:r>
            <a:endParaRPr lang="en-GB" sz="2100" smtClean="0">
              <a:latin typeface="Arial Narrow" pitchFamily="34" charset="0"/>
            </a:endParaRPr>
          </a:p>
        </p:txBody>
      </p:sp>
      <p:pic>
        <p:nvPicPr>
          <p:cNvPr id="6144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2344738"/>
            <a:ext cx="480536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4629150"/>
            <a:ext cx="46577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463" y="2930525"/>
            <a:ext cx="709453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58825"/>
          </a:xfrm>
        </p:spPr>
        <p:txBody>
          <a:bodyPr/>
          <a:lstStyle/>
          <a:p>
            <a:r>
              <a:rPr lang="sk-SK" smtClean="0"/>
              <a:t>Ekonomicko-geografický výskum</a:t>
            </a:r>
            <a:endParaRPr lang="en-GB" smtClean="0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180975" y="1958975"/>
          <a:ext cx="3122613" cy="482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CorelDRAW" r:id="rId3" imgW="13388400" imgH="20674440" progId="CorelDraw.Graphic.11">
                  <p:embed/>
                </p:oleObj>
              </mc:Choice>
              <mc:Fallback>
                <p:oleObj name="CorelDRAW" r:id="rId3" imgW="13388400" imgH="20674440" progId="CorelDraw.Graphic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958975"/>
                        <a:ext cx="3122613" cy="482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BlokTextu 4"/>
          <p:cNvSpPr txBox="1">
            <a:spLocks noChangeArrowheads="1"/>
          </p:cNvSpPr>
          <p:nvPr/>
        </p:nvSpPr>
        <p:spPr bwMode="auto">
          <a:xfrm>
            <a:off x="107950" y="1217613"/>
            <a:ext cx="3778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Hodnotenie odvetvovej štruktúry </a:t>
            </a:r>
          </a:p>
          <a:p>
            <a:r>
              <a:rPr lang="sk-SK">
                <a:latin typeface="Arial Narrow" pitchFamily="34" charset="0"/>
              </a:rPr>
              <a:t>priemyslu, štruktúry zamestnanosti</a:t>
            </a:r>
            <a:endParaRPr lang="en-GB">
              <a:latin typeface="Arial Narrow" pitchFamily="34" charset="0"/>
            </a:endParaRPr>
          </a:p>
        </p:txBody>
      </p:sp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700" y="2201863"/>
            <a:ext cx="2900363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4" descr="Image result for cassova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700" y="3941763"/>
            <a:ext cx="3303588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BlokTextu 7"/>
          <p:cNvSpPr txBox="1">
            <a:spLocks noChangeArrowheads="1"/>
          </p:cNvSpPr>
          <p:nvPr/>
        </p:nvSpPr>
        <p:spPr bwMode="auto">
          <a:xfrm>
            <a:off x="3949700" y="1217613"/>
            <a:ext cx="3375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Výskum brownfieldov v Košiciach: </a:t>
            </a:r>
            <a:br>
              <a:rPr lang="sk-SK">
                <a:latin typeface="Arial Narrow" pitchFamily="34" charset="0"/>
              </a:rPr>
            </a:br>
            <a:r>
              <a:rPr lang="sk-SK">
                <a:latin typeface="Arial Narrow" pitchFamily="34" charset="0"/>
              </a:rPr>
              <a:t>inventarizácia, percepcia obyvateľmi, </a:t>
            </a:r>
            <a:br>
              <a:rPr lang="sk-SK">
                <a:latin typeface="Arial Narrow" pitchFamily="34" charset="0"/>
              </a:rPr>
            </a:br>
            <a:r>
              <a:rPr lang="sk-SK">
                <a:latin typeface="Arial Narrow" pitchFamily="34" charset="0"/>
              </a:rPr>
              <a:t>spôsoby a perspektívy regenerácie</a:t>
            </a:r>
            <a:endParaRPr lang="en-GB">
              <a:latin typeface="Arial Narrow" pitchFamily="34" charset="0"/>
            </a:endParaRPr>
          </a:p>
        </p:txBody>
      </p:sp>
      <p:pic>
        <p:nvPicPr>
          <p:cNvPr id="62472" name="Picture 2" descr="Fi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825" y="2087563"/>
            <a:ext cx="338613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BlokTextu 9"/>
          <p:cNvSpPr txBox="1">
            <a:spLocks noChangeArrowheads="1"/>
          </p:cNvSpPr>
          <p:nvPr/>
        </p:nvSpPr>
        <p:spPr bwMode="auto">
          <a:xfrm>
            <a:off x="8629650" y="1219200"/>
            <a:ext cx="33766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Transformácia štruktúry ekonomicky aktívneho obyvateľstva vo vzťahu k sektorovej štruktúre pracovných miest</a:t>
            </a:r>
            <a:endParaRPr lang="en-GB">
              <a:latin typeface="Arial Narrow" pitchFamily="34" charset="0"/>
            </a:endParaRPr>
          </a:p>
        </p:txBody>
      </p:sp>
      <p:sp>
        <p:nvSpPr>
          <p:cNvPr id="62474" name="BlokTextu 8"/>
          <p:cNvSpPr txBox="1">
            <a:spLocks noChangeArrowheads="1"/>
          </p:cNvSpPr>
          <p:nvPr/>
        </p:nvSpPr>
        <p:spPr bwMode="auto">
          <a:xfrm>
            <a:off x="3554413" y="6210300"/>
            <a:ext cx="8461375" cy="6477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i="1">
                <a:latin typeface="Arial Narrow" pitchFamily="34" charset="0"/>
              </a:rPr>
              <a:t>Aktuálne podaná žiadosť o projekt zameraný na hodnotenie zmien priestorového rozloženia sektorovej štruktúry ekonomických aktivít v meste až na úrovni budov (od roku 2008)</a:t>
            </a:r>
            <a:endParaRPr lang="en-GB" i="1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5889625" cy="1325563"/>
          </a:xfrm>
        </p:spPr>
        <p:txBody>
          <a:bodyPr/>
          <a:lstStyle/>
          <a:p>
            <a:r>
              <a:rPr lang="sk-SK" smtClean="0"/>
              <a:t>Náučné chodníky</a:t>
            </a:r>
            <a:endParaRPr lang="en-GB" smtClean="0"/>
          </a:p>
        </p:txBody>
      </p:sp>
      <p:pic>
        <p:nvPicPr>
          <p:cNvPr id="63491" name="Zástupný symbol obsahu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4713" y="0"/>
            <a:ext cx="4843462" cy="6975475"/>
          </a:xfrm>
        </p:spPr>
      </p:pic>
      <p:sp>
        <p:nvSpPr>
          <p:cNvPr id="63492" name="BlokTextu 4"/>
          <p:cNvSpPr txBox="1">
            <a:spLocks noChangeArrowheads="1"/>
          </p:cNvSpPr>
          <p:nvPr/>
        </p:nvSpPr>
        <p:spPr bwMode="auto">
          <a:xfrm>
            <a:off x="838200" y="2330450"/>
            <a:ext cx="33750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Arial Narrow" pitchFamily="34" charset="0"/>
              </a:rPr>
              <a:t>- Realizácia náučných chodníkov, prípadne príprava obsahových a kartografických podkladom k nim;</a:t>
            </a:r>
          </a:p>
          <a:p>
            <a:r>
              <a:rPr lang="sk-SK">
                <a:latin typeface="Arial Narrow" pitchFamily="34" charset="0"/>
              </a:rPr>
              <a:t>- Úspešne realizovaný projekt v MČ Sídlisko KVP</a:t>
            </a:r>
            <a:endParaRPr lang="en-GB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smtClean="0"/>
              <a:t>Ďalšie možnosti</a:t>
            </a:r>
            <a:endParaRPr lang="en-GB" smtClean="0"/>
          </a:p>
        </p:txBody>
      </p:sp>
      <p:pic>
        <p:nvPicPr>
          <p:cNvPr id="64515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913" y="1250950"/>
            <a:ext cx="5484812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Zástupný symbol obsahu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107238" cy="4351338"/>
          </a:xfrm>
        </p:spPr>
        <p:txBody>
          <a:bodyPr/>
          <a:lstStyle/>
          <a:p>
            <a:r>
              <a:rPr lang="sk-SK" sz="2500" smtClean="0">
                <a:latin typeface="Arial Narrow" pitchFamily="34" charset="0"/>
              </a:rPr>
              <a:t>metodické dni pre učiteľov ZŠ</a:t>
            </a:r>
          </a:p>
          <a:p>
            <a:r>
              <a:rPr lang="sk-SK" sz="2500" smtClean="0">
                <a:latin typeface="Arial Narrow" pitchFamily="34" charset="0"/>
              </a:rPr>
              <a:t>priestorová diferenciácia kvality života</a:t>
            </a:r>
          </a:p>
          <a:p>
            <a:r>
              <a:rPr lang="sk-SK" sz="2500" smtClean="0">
                <a:latin typeface="Arial Narrow" pitchFamily="34" charset="0"/>
              </a:rPr>
              <a:t>vizualizácia dopravných tokov</a:t>
            </a:r>
          </a:p>
          <a:p>
            <a:r>
              <a:rPr lang="sk-SK" sz="2500" smtClean="0">
                <a:latin typeface="Arial Narrow" pitchFamily="34" charset="0"/>
              </a:rPr>
              <a:t>hodnotenie dostupnosti dopravných uzlov </a:t>
            </a:r>
            <a:br>
              <a:rPr lang="sk-SK" sz="2500" smtClean="0">
                <a:latin typeface="Arial Narrow" pitchFamily="34" charset="0"/>
              </a:rPr>
            </a:br>
            <a:r>
              <a:rPr lang="sk-SK" sz="2500" smtClean="0">
                <a:latin typeface="Arial Narrow" pitchFamily="34" charset="0"/>
              </a:rPr>
              <a:t>a iných bodov vybranými formami dopravy</a:t>
            </a:r>
          </a:p>
          <a:p>
            <a:r>
              <a:rPr lang="sk-SK" sz="2500" smtClean="0">
                <a:latin typeface="Arial Narrow" pitchFamily="34" charset="0"/>
              </a:rPr>
              <a:t>hodnotenie intenzity dochádzky podľa smerov</a:t>
            </a:r>
          </a:p>
          <a:p>
            <a:r>
              <a:rPr lang="sk-SK" sz="2500" smtClean="0">
                <a:latin typeface="Arial Narrow" pitchFamily="34" charset="0"/>
              </a:rPr>
              <a:t>hodnotenie priestorovej distribúcie ekonomicky </a:t>
            </a:r>
            <a:br>
              <a:rPr lang="sk-SK" sz="2500" smtClean="0">
                <a:latin typeface="Arial Narrow" pitchFamily="34" charset="0"/>
              </a:rPr>
            </a:br>
            <a:r>
              <a:rPr lang="sk-SK" sz="2500" smtClean="0">
                <a:latin typeface="Arial Narrow" pitchFamily="34" charset="0"/>
              </a:rPr>
              <a:t>aktívneho obyvateľstva v zázemí mesta</a:t>
            </a:r>
          </a:p>
          <a:p>
            <a:r>
              <a:rPr lang="sk-SK" sz="2500" smtClean="0">
                <a:latin typeface="Arial Narrow" pitchFamily="34" charset="0"/>
              </a:rPr>
              <a:t>hodnotenie dostupnosti mesta verejnou dopravou</a:t>
            </a:r>
          </a:p>
          <a:p>
            <a:endParaRPr lang="sk-SK" sz="2500" smtClean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3305175" y="1966913"/>
            <a:ext cx="7772400" cy="9921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alt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Ďakujem za pozornosť !</a:t>
            </a:r>
          </a:p>
        </p:txBody>
      </p:sp>
      <p:sp>
        <p:nvSpPr>
          <p:cNvPr id="49154" name="Text Box 7"/>
          <p:cNvSpPr txBox="1">
            <a:spLocks noChangeArrowheads="1"/>
          </p:cNvSpPr>
          <p:nvPr/>
        </p:nvSpPr>
        <p:spPr bwMode="auto">
          <a:xfrm>
            <a:off x="5272088" y="3343275"/>
            <a:ext cx="71628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sk-SK" sz="200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</a:rPr>
              <a:t>http://geografia.science.upjs.sk</a:t>
            </a:r>
            <a:endParaRPr lang="sk-SK" sz="2000" b="1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https://www.facebook.com/ustavgeografie/</a:t>
            </a: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https://www.instagram.com/geography_kosice/</a:t>
            </a: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https://www.youtube.com/channel/UCZa7Izih81o0582_0KpXV2w</a:t>
            </a: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9155" name="Picture 68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25100" y="258763"/>
            <a:ext cx="15414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9" descr="logo_farebne_s_pozad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0170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37" y="3740967"/>
            <a:ext cx="657377" cy="65737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000" y="5327037"/>
            <a:ext cx="620630" cy="62063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000" y="4528367"/>
            <a:ext cx="763853" cy="65737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6" descr="Image result for jesenna 5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175" y="3495675"/>
            <a:ext cx="3886200" cy="24018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bdĺžnik 9"/>
          <p:cNvSpPr>
            <a:spLocks noChangeArrowheads="1"/>
          </p:cNvSpPr>
          <p:nvPr/>
        </p:nvSpPr>
        <p:spPr bwMode="auto">
          <a:xfrm>
            <a:off x="404813" y="1200150"/>
            <a:ext cx="629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geografických informačných systémov</a:t>
            </a:r>
          </a:p>
        </p:txBody>
      </p:sp>
      <p:sp>
        <p:nvSpPr>
          <p:cNvPr id="30722" name="Obdĺžnik 2"/>
          <p:cNvSpPr>
            <a:spLocks noChangeArrowheads="1"/>
          </p:cNvSpPr>
          <p:nvPr/>
        </p:nvSpPr>
        <p:spPr bwMode="auto">
          <a:xfrm>
            <a:off x="465138" y="2211388"/>
            <a:ext cx="609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b="1">
                <a:latin typeface="Segoe UI Semibold" pitchFamily="34" charset="0"/>
                <a:cs typeface="Segoe UI Semibold" pitchFamily="34" charset="0"/>
              </a:rPr>
              <a:t>Prístrojové </a:t>
            </a:r>
            <a:r>
              <a:rPr lang="en-US" b="1">
                <a:latin typeface="Segoe UI Semibold" pitchFamily="34" charset="0"/>
                <a:cs typeface="Segoe UI Semibold" pitchFamily="34" charset="0"/>
              </a:rPr>
              <a:t>a softv</a:t>
            </a:r>
            <a:r>
              <a:rPr lang="sk-SK" b="1">
                <a:latin typeface="Segoe UI Semibold" pitchFamily="34" charset="0"/>
                <a:cs typeface="Segoe UI Semibold" pitchFamily="34" charset="0"/>
              </a:rPr>
              <a:t>érové vybavenie</a:t>
            </a:r>
          </a:p>
        </p:txBody>
      </p:sp>
      <p:sp>
        <p:nvSpPr>
          <p:cNvPr id="30723" name="Obdĺžnik 3"/>
          <p:cNvSpPr>
            <a:spLocks noChangeArrowheads="1"/>
          </p:cNvSpPr>
          <p:nvPr/>
        </p:nvSpPr>
        <p:spPr bwMode="auto">
          <a:xfrm>
            <a:off x="469900" y="2890838"/>
            <a:ext cx="638175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pozemný laserový skener VZ-1000 od firmy Riegl 		s integrovaným fotoaparátom NIKON D-700;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GNSS systém EPP Set – Hiper ll od spoločnosti TOPCON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GPS Trimble Juno SB s podporným softvérom (20 x)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geodetická elektronická totálna stanica Leica TC 605;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ploter HP DesignJet Z2100 Photo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ArcGIS for Server Enterprise Advanced 10, GRASS, 		Bentley Academic Select (50 sw balíkov),			GPS Pathfinder, Quantum GIS 3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endParaRPr lang="en-US">
              <a:latin typeface="Segoe UI Semilight" pitchFamily="34" charset="0"/>
              <a:cs typeface="Segoe UI Semilight" pitchFamily="34" charset="0"/>
            </a:endParaRP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endParaRPr lang="sk-SK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0724" name="Picture 12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Obrázo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8" y="5753100"/>
            <a:ext cx="335121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Image result for arcgi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25" y="5391150"/>
            <a:ext cx="1350963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AutoShape 6" descr="Image result for en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0728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703888"/>
            <a:ext cx="2727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60026" y="471098"/>
            <a:ext cx="3123343" cy="254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8150" y="3492500"/>
            <a:ext cx="2665413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1650" y="180975"/>
            <a:ext cx="2400300" cy="312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1425" y="3492500"/>
            <a:ext cx="2806700" cy="1790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33" name="Picture 2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775" y="5610225"/>
            <a:ext cx="19558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bdĺžnik 28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427038" y="1685925"/>
            <a:ext cx="314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doc. Kaňuk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Obdĺžnik 9"/>
          <p:cNvSpPr>
            <a:spLocks noChangeArrowheads="1"/>
          </p:cNvSpPr>
          <p:nvPr/>
        </p:nvSpPr>
        <p:spPr bwMode="auto">
          <a:xfrm>
            <a:off x="414338" y="1062038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diaľkového prieskumu Zeme</a:t>
            </a:r>
          </a:p>
        </p:txBody>
      </p:sp>
      <p:sp>
        <p:nvSpPr>
          <p:cNvPr id="31746" name="Obdĺžnik 9"/>
          <p:cNvSpPr>
            <a:spLocks noChangeArrowheads="1"/>
          </p:cNvSpPr>
          <p:nvPr/>
        </p:nvSpPr>
        <p:spPr bwMode="auto">
          <a:xfrm>
            <a:off x="354013" y="1931988"/>
            <a:ext cx="7845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UAV platformy: Aeroscout Scout B1-100; DJI PHANTOM 2,	 		   DJI PHANTOM 4; DJI Matrice 210</a:t>
            </a:r>
          </a:p>
          <a:p>
            <a:pPr marL="342900" indent="-34290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senzory: Riegl VUX-1, AISA KESTREL 10, Parrot Sequoia, 			      SONY A6000</a:t>
            </a:r>
          </a:p>
          <a:p>
            <a:pPr marL="342900" indent="-34290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fotogrametrická pracovná stanica PHOTOMOD v5.2 RACURS </a:t>
            </a:r>
          </a:p>
          <a:p>
            <a:pPr marL="342900" indent="-34290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softvér: RiAcquire, RiScanPro, CaliGEO Pro, Photoscan, LAStools</a:t>
            </a:r>
            <a:endParaRPr lang="sk-SK" b="1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1747" name="Picture 13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4" descr="DJI-Matrice-210-Dual-Came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550" y="2549525"/>
            <a:ext cx="4049713" cy="22939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550" y="41275"/>
            <a:ext cx="4049713" cy="2444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3795713"/>
            <a:ext cx="30321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https://geo.ics.upjs.sk/images/slideshow/0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250" y="4913313"/>
            <a:ext cx="4049713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5100" y="4013200"/>
            <a:ext cx="3268663" cy="23987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1753" name="Obrázok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300" y="4464050"/>
            <a:ext cx="2306638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434975" y="1443038"/>
            <a:ext cx="314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doc. Gallay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Obdĺžnik 9"/>
          <p:cNvSpPr>
            <a:spLocks noChangeArrowheads="1"/>
          </p:cNvSpPr>
          <p:nvPr/>
        </p:nvSpPr>
        <p:spPr bwMode="auto">
          <a:xfrm>
            <a:off x="282575" y="1168400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Granulometrické  a hydrologické laboratórium</a:t>
            </a:r>
          </a:p>
        </p:txBody>
      </p:sp>
      <p:pic>
        <p:nvPicPr>
          <p:cNvPr id="7170" name="Picture 2" descr="https://scientificservices.eu/item/587/image/analysette3p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398963"/>
            <a:ext cx="2871788" cy="215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2771" name="Obdĺžnik 2"/>
          <p:cNvSpPr>
            <a:spLocks noChangeArrowheads="1"/>
          </p:cNvSpPr>
          <p:nvPr/>
        </p:nvSpPr>
        <p:spPr bwMode="auto">
          <a:xfrm>
            <a:off x="304800" y="1658938"/>
            <a:ext cx="80645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sitovací stroj FRITSH Analysette 3 na báze mechanickej separácie zŕn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prietokové sondy Global Water FP 111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hydrometrické krídlo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laboratórne váhy Kern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dilatometer "TM 71"  (inštalovaný v teréne)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hĺbková sonda "MARS 4" na Thompsonovom priepade inštalovaná v teréne + príslušný softvér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pH elektróda s tepelným čidlom na meranie pH, teploty a konduktivity vody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súbor náradia pre geologický a pedologický prieskum do hĺbky 7m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155700"/>
            <a:ext cx="3467100" cy="46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3" name="Picture 680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logo_farebne_s_pozadi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detail dilatometre pred namontovaní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763" y="4473575"/>
            <a:ext cx="1519237" cy="2203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24" name="Picture 4" descr="http://speleoupjs.sk/sites/default/files/images/DSC0775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333875"/>
            <a:ext cx="3475038" cy="2282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5911850" y="1168400"/>
            <a:ext cx="244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Dr. Barabas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bdĺžnik 9"/>
          <p:cNvSpPr>
            <a:spLocks noChangeArrowheads="1"/>
          </p:cNvSpPr>
          <p:nvPr/>
        </p:nvSpPr>
        <p:spPr bwMode="auto">
          <a:xfrm>
            <a:off x="730250" y="1449388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optických metód</a:t>
            </a:r>
          </a:p>
        </p:txBody>
      </p:sp>
      <p:sp>
        <p:nvSpPr>
          <p:cNvPr id="3" name="Obdĺžnik 2"/>
          <p:cNvSpPr/>
          <p:nvPr/>
        </p:nvSpPr>
        <p:spPr>
          <a:xfrm>
            <a:off x="492125" y="2336800"/>
            <a:ext cx="708025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stereomikroskop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 </a:t>
            </a: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Leica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M80 pre dopadajúce svetlo s prstencovým LED osvetlením a kamerovým zariadením pre živé zobrazenie s vysokým rozlíšením a špeciálnym softvérom určený na separáciu a štúdium najmä akcesorických minerálov ako aj ich fotodokumentáciu;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optický mikroskop </a:t>
            </a: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Leica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DM 2 500  P s kamerovým zariadením pre živé zobrazenie s vysokým rozlíšením a špeciálnym softvérom určený na pozorovanie a dokumentáciu vzorkového materiálu pri odrazenom aj prechádzajúcom polarizovanom svetle;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zbierkový mineralogický a petrografický materiál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430" y="1030158"/>
            <a:ext cx="3630762" cy="544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680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logo_farebne_s_pozadi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762000" y="1909763"/>
            <a:ext cx="314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Vedúca: Dr. Bónová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2098675" y="2352675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sk-SK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Výskumné zameranie oddelení </a:t>
            </a:r>
            <a:r>
              <a:rPr lang="sk-SK" altLang="sk-SK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 Ústave geografie</a:t>
            </a:r>
          </a:p>
        </p:txBody>
      </p:sp>
      <p:pic>
        <p:nvPicPr>
          <p:cNvPr id="34818" name="Picture 10" descr="logo_farebne_s_pozad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80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7">
            <a:extLst/>
          </p:cNvPr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bdĺžnik 3"/>
          <p:cNvSpPr>
            <a:spLocks noChangeArrowheads="1"/>
          </p:cNvSpPr>
          <p:nvPr/>
        </p:nvSpPr>
        <p:spPr bwMode="auto">
          <a:xfrm>
            <a:off x="541338" y="1646238"/>
            <a:ext cx="112410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>
                <a:latin typeface="Segoe UI Semilight" pitchFamily="34" charset="0"/>
                <a:cs typeface="Segoe UI Semilight" pitchFamily="34" charset="0"/>
              </a:rPr>
              <a:t>ŠUPINSKÝ, J., KAŇUK, J., HOCHMUTH, Z., GALLAY, M. (2019). Detecting dynamics of cave floor ice with selective cloud-to-cloud approach. </a:t>
            </a:r>
            <a:r>
              <a:rPr lang="en-US" sz="1400" b="1">
                <a:latin typeface="Segoe UI Semilight" pitchFamily="34" charset="0"/>
                <a:cs typeface="Segoe UI Semilight" pitchFamily="34" charset="0"/>
              </a:rPr>
              <a:t>The Cryosphere</a:t>
            </a:r>
            <a:r>
              <a:rPr lang="en-US" sz="1400">
                <a:latin typeface="Segoe UI Semilight" pitchFamily="34" charset="0"/>
                <a:cs typeface="Segoe UI Semilight" pitchFamily="34" charset="0"/>
              </a:rPr>
              <a:t>, 13, 2835-2851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,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IF=4.790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HOFIERKA, J., GALLAY, M., ŠAŠAK, J., BANDURA, P. (2018). Identification of karst sinkholes in a forested karst landscape using airborne laser scanning data and water flow analysis.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Geomorphology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, 308, 265-277.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IF=3.308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BÓNOVÁ, K., BÓNA, J., PAŃCZYK, M., KOVÁČIK, M., MIKUŠ, T., LAURINC, D. (2018). Origin of deep-sea clastics of the Magura Basin (Eocene Makovica sandstones in the Outer Western Carpathians) with constraints of framework petrography, heavy mineral analysis and zircon geochronology.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Palaeogeography, Palaeoclimatology, Palaeoecology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. In press.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IF=2.375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KAŇUK, J., GALLAY, M., ECK, C., ZGRAGGEN, C., DVORNÝ, E. (2018). Technical Report: Unmanned Helicopter Solution for Survey-Grade Lidar and Hyperspectral Mapping.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Pure and Applied Geophysics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. 175(9), 3357-3373.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IF=1.652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en-US" sz="1400">
                <a:latin typeface="Segoe UI Semilight" pitchFamily="34" charset="0"/>
                <a:cs typeface="Segoe UI Semilight" pitchFamily="34" charset="0"/>
              </a:rPr>
              <a:t>HOFIERKA, J., LACKO, M., ZUBAL, S. (2017). Parallelization of interpolation, solar radiation and water flow simulation modules in GRASS GIS using OpenMP. </a:t>
            </a:r>
            <a:r>
              <a:rPr lang="en-US" sz="1400" b="1" i="1">
                <a:latin typeface="Segoe UI Semilight" pitchFamily="34" charset="0"/>
                <a:cs typeface="Segoe UI Semilight" pitchFamily="34" charset="0"/>
              </a:rPr>
              <a:t>Computers &amp; Geosciences</a:t>
            </a:r>
            <a:r>
              <a:rPr lang="en-US" sz="1400">
                <a:latin typeface="Segoe UI Semilight" pitchFamily="34" charset="0"/>
                <a:cs typeface="Segoe UI Semilight" pitchFamily="34" charset="0"/>
              </a:rPr>
              <a:t>, 107, 20-27.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IF=2.567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GESSERT, A. (2016).Geomorphology of the Slovak Karst (Eastern Part).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Journal of Maps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,12, Issue sup1, 285-288.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IF=2.174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MRÁZ, P., BARABAS, D., LENGYELOVÁ, L., TURIS, P., SCHMOTZER, A., JANIŠOVÁ, M., RONIKIER, M. (2016). Vascular plant endemism in the Western Carpathians: spatial patterns, environmental correlates and taxon traits.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Biological Journal of the Linnean Society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 119(3), 630-648.,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IF(2016)=2.288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NOVOTNÝ, L. (2016). Urban Development and Migration Processes in the Urban Region of Bratislava from the Post-Socialist Transformation until the Global Economic Crisis.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Urban Geography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, 37, 1009-1029.,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IF(2016)=1.158</a:t>
            </a:r>
          </a:p>
          <a:p>
            <a:pPr marL="285750" indent="-285750">
              <a:spcBef>
                <a:spcPct val="30000"/>
              </a:spcBef>
              <a:buFont typeface="Arial" charset="0"/>
              <a:buChar char="•"/>
            </a:pPr>
            <a:r>
              <a:rPr lang="sk-SK" sz="1400">
                <a:latin typeface="Segoe UI Semilight" pitchFamily="34" charset="0"/>
                <a:cs typeface="Segoe UI Semilight" pitchFamily="34" charset="0"/>
              </a:rPr>
              <a:t>GALLAY, M., HOCHMUTH, Z., KAŇUK, J., HOFIERKA, J. (2016). Geomorphometric analysis of cave ceiling channels mapped with 3D terrestrial laser scanning, </a:t>
            </a:r>
            <a:r>
              <a:rPr lang="sk-SK" sz="1400" b="1" i="1">
                <a:latin typeface="Segoe UI Semilight" pitchFamily="34" charset="0"/>
                <a:cs typeface="Segoe UI Semilight" pitchFamily="34" charset="0"/>
              </a:rPr>
              <a:t>Hydrology and Earth System Sciences</a:t>
            </a:r>
            <a:r>
              <a:rPr lang="sk-SK" sz="1400">
                <a:latin typeface="Segoe UI Semilight" pitchFamily="34" charset="0"/>
                <a:cs typeface="Segoe UI Semilight" pitchFamily="34" charset="0"/>
              </a:rPr>
              <a:t>, 20, 1827-1849., </a:t>
            </a:r>
            <a:r>
              <a:rPr lang="sk-SK" sz="1400" b="1">
                <a:latin typeface="Segoe UI Semilight" pitchFamily="34" charset="0"/>
                <a:cs typeface="Segoe UI Semilight" pitchFamily="34" charset="0"/>
              </a:rPr>
              <a:t>IF(2016)=3.99</a:t>
            </a:r>
          </a:p>
        </p:txBody>
      </p:sp>
      <p:pic>
        <p:nvPicPr>
          <p:cNvPr id="35842" name="Picture 680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8" descr="logo_farebne_s_pozadi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541338" y="1044575"/>
            <a:ext cx="1042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 b="1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Výsledky výskumu svedčia o skutočnej odbornej úrovni pracoviska</a:t>
            </a:r>
            <a:r>
              <a:rPr lang="en-US" sz="2400" b="1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!</a:t>
            </a:r>
            <a:endParaRPr lang="sk-SK" sz="2400">
              <a:solidFill>
                <a:srgbClr val="C00000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1603</Words>
  <Application>Microsoft Office PowerPoint</Application>
  <PresentationFormat>Širokouhlá</PresentationFormat>
  <Paragraphs>228</Paragraphs>
  <Slides>37</Slides>
  <Notes>2</Notes>
  <HiddenSlides>0</HiddenSlides>
  <MMClips>0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37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Segoe UI Semibold</vt:lpstr>
      <vt:lpstr>Segoe UI Semilight</vt:lpstr>
      <vt:lpstr>Motív Office</vt:lpstr>
      <vt:lpstr>PHOTO-PAINT</vt:lpstr>
      <vt:lpstr>CorelDRAW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Výskumné zameranie oddelení na Ústave geografie</vt:lpstr>
      <vt:lpstr>Prezentácia programu PowerPoint</vt:lpstr>
      <vt:lpstr>Prezentácia programu PowerPoint</vt:lpstr>
      <vt:lpstr>Krajina na dotyk - Tangible Landscape</vt:lpstr>
      <vt:lpstr>Terestrické laserové skenovanie jaskýň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Aktuálne projekty na Ústave geografie</vt:lpstr>
      <vt:lpstr>Vedeckovýskumná činnosť - projekty v roku 2019</vt:lpstr>
      <vt:lpstr>Vedeckovýskumná činnosť - projekty v roku 2019</vt:lpstr>
      <vt:lpstr>TokajGIS</vt:lpstr>
      <vt:lpstr>TokajGIS</vt:lpstr>
      <vt:lpstr>Európska vesmírna agentúra (ESA)</vt:lpstr>
      <vt:lpstr>Sentinel 2A a Landsat 8</vt:lpstr>
      <vt:lpstr>Prezentácia programu PowerPoint</vt:lpstr>
      <vt:lpstr>3D mračná bodov reprezentujúce metskú zeleň</vt:lpstr>
      <vt:lpstr>Prezentácia programu PowerPoint</vt:lpstr>
      <vt:lpstr>Potenciálne oblasti spolupráce s mestom Košice</vt:lpstr>
      <vt:lpstr>Intraurbánna štruktúra mesta</vt:lpstr>
      <vt:lpstr>Migrácia a selektívna migrácia obyvateľstva</vt:lpstr>
      <vt:lpstr>Priestorová mobilita obyvateľstva</vt:lpstr>
      <vt:lpstr>Ekonomicko-geografický výskum</vt:lpstr>
      <vt:lpstr>Náučné chodníky</vt:lpstr>
      <vt:lpstr>Ďalšie možnosti</vt:lpstr>
      <vt:lpstr>Ďakujem za pozornosť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Laboratóriá na Ústave geografie</dc:title>
  <dc:creator>Ján Kaňuk</dc:creator>
  <cp:lastModifiedBy>PC</cp:lastModifiedBy>
  <cp:revision>218</cp:revision>
  <dcterms:created xsi:type="dcterms:W3CDTF">2015-04-01T06:58:46Z</dcterms:created>
  <dcterms:modified xsi:type="dcterms:W3CDTF">2022-02-19T14:15:09Z</dcterms:modified>
</cp:coreProperties>
</file>