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366" r:id="rId2"/>
    <p:sldId id="431" r:id="rId3"/>
    <p:sldId id="454" r:id="rId4"/>
    <p:sldId id="432" r:id="rId5"/>
    <p:sldId id="437" r:id="rId6"/>
    <p:sldId id="423" r:id="rId7"/>
    <p:sldId id="436" r:id="rId8"/>
    <p:sldId id="424" r:id="rId9"/>
    <p:sldId id="425" r:id="rId10"/>
    <p:sldId id="427" r:id="rId11"/>
    <p:sldId id="438" r:id="rId12"/>
    <p:sldId id="398" r:id="rId13"/>
    <p:sldId id="414" r:id="rId14"/>
    <p:sldId id="410" r:id="rId15"/>
    <p:sldId id="429" r:id="rId16"/>
    <p:sldId id="417" r:id="rId17"/>
    <p:sldId id="418" r:id="rId18"/>
    <p:sldId id="421" r:id="rId19"/>
    <p:sldId id="413" r:id="rId20"/>
    <p:sldId id="416" r:id="rId21"/>
    <p:sldId id="415" r:id="rId22"/>
    <p:sldId id="433" r:id="rId23"/>
    <p:sldId id="435" r:id="rId24"/>
    <p:sldId id="439" r:id="rId25"/>
    <p:sldId id="440" r:id="rId26"/>
    <p:sldId id="441" r:id="rId27"/>
    <p:sldId id="442" r:id="rId28"/>
    <p:sldId id="443" r:id="rId29"/>
    <p:sldId id="444" r:id="rId30"/>
    <p:sldId id="445" r:id="rId31"/>
    <p:sldId id="446" r:id="rId32"/>
    <p:sldId id="447" r:id="rId33"/>
    <p:sldId id="448" r:id="rId34"/>
    <p:sldId id="449" r:id="rId35"/>
    <p:sldId id="450" r:id="rId36"/>
    <p:sldId id="451" r:id="rId37"/>
    <p:sldId id="452" r:id="rId38"/>
    <p:sldId id="367"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D4"/>
    <a:srgbClr val="006E9F"/>
    <a:srgbClr val="13402F"/>
    <a:srgbClr val="0DF0FB"/>
    <a:srgbClr val="085E2B"/>
    <a:srgbClr val="E4252C"/>
    <a:srgbClr val="00202E"/>
    <a:srgbClr val="003046"/>
    <a:srgbClr val="005074"/>
    <a:srgbClr val="6661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redný štýl 2 - zvýrazneni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Stredný štýl 3 - zvýrazneni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5" autoAdjust="0"/>
    <p:restoredTop sz="93788" autoAdjust="0"/>
  </p:normalViewPr>
  <p:slideViewPr>
    <p:cSldViewPr snapToGrid="0">
      <p:cViewPr>
        <p:scale>
          <a:sx n="66" d="100"/>
          <a:sy n="66" d="100"/>
        </p:scale>
        <p:origin x="2334" y="10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5C9C87-DE72-44B6-A63E-A85AC2F4C966}" type="datetimeFigureOut">
              <a:rPr lang="sk-SK" smtClean="0"/>
              <a:t>16. 7. 2025</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493234-0FB4-411A-A305-7E0424746520}" type="slidenum">
              <a:rPr lang="sk-SK" smtClean="0"/>
              <a:t>‹#›</a:t>
            </a:fld>
            <a:endParaRPr lang="sk-SK"/>
          </a:p>
        </p:txBody>
      </p:sp>
    </p:spTree>
    <p:extLst>
      <p:ext uri="{BB962C8B-B14F-4D97-AF65-F5344CB8AC3E}">
        <p14:creationId xmlns:p14="http://schemas.microsoft.com/office/powerpoint/2010/main" val="395166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a:t>
            </a:fld>
            <a:endParaRPr lang="sk-SK"/>
          </a:p>
        </p:txBody>
      </p:sp>
    </p:spTree>
    <p:extLst>
      <p:ext uri="{BB962C8B-B14F-4D97-AF65-F5344CB8AC3E}">
        <p14:creationId xmlns:p14="http://schemas.microsoft.com/office/powerpoint/2010/main" val="1022605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a:t>While</a:t>
            </a:r>
            <a:r>
              <a:rPr lang="en-US" baseline="0" dirty="0"/>
              <a:t> the photo cameras or multispectral cameras have been the most popular sensors for mini and small UAV systems, the </a:t>
            </a:r>
            <a:r>
              <a:rPr lang="en-US" baseline="0" dirty="0" err="1"/>
              <a:t>i</a:t>
            </a:r>
            <a:r>
              <a:rPr lang="sk-SK" dirty="0" err="1"/>
              <a:t>ntegrated</a:t>
            </a:r>
            <a:r>
              <a:rPr lang="sk-SK" baseline="0" dirty="0"/>
              <a:t> </a:t>
            </a:r>
            <a:r>
              <a:rPr lang="sk-SK" baseline="0" dirty="0" err="1"/>
              <a:t>use</a:t>
            </a:r>
            <a:r>
              <a:rPr lang="sk-SK" baseline="0" dirty="0"/>
              <a:t> of UA</a:t>
            </a:r>
            <a:r>
              <a:rPr lang="en-US" baseline="0" dirty="0"/>
              <a:t>V</a:t>
            </a:r>
            <a:r>
              <a:rPr lang="sk-SK" baseline="0" dirty="0"/>
              <a:t> </a:t>
            </a:r>
            <a:r>
              <a:rPr lang="sk-SK" baseline="0" dirty="0" err="1"/>
              <a:t>hyperspectral</a:t>
            </a:r>
            <a:r>
              <a:rPr lang="sk-SK" baseline="0" dirty="0"/>
              <a:t> </a:t>
            </a:r>
            <a:r>
              <a:rPr lang="sk-SK" baseline="0" dirty="0" err="1"/>
              <a:t>imaging</a:t>
            </a:r>
            <a:r>
              <a:rPr lang="sk-SK" baseline="0" dirty="0"/>
              <a:t> and/or laser </a:t>
            </a:r>
            <a:r>
              <a:rPr lang="sk-SK" baseline="0" dirty="0" err="1"/>
              <a:t>scanning</a:t>
            </a:r>
            <a:r>
              <a:rPr lang="sk-SK" baseline="0" dirty="0"/>
              <a:t> </a:t>
            </a:r>
            <a:r>
              <a:rPr lang="sk-SK" baseline="0" dirty="0" err="1"/>
              <a:t>is</a:t>
            </a:r>
            <a:r>
              <a:rPr lang="sk-SK" baseline="0" dirty="0"/>
              <a:t> a </a:t>
            </a:r>
            <a:r>
              <a:rPr lang="sk-SK" baseline="0" dirty="0" err="1"/>
              <a:t>recent</a:t>
            </a:r>
            <a:r>
              <a:rPr lang="sk-SK" baseline="0" dirty="0"/>
              <a:t> </a:t>
            </a:r>
            <a:r>
              <a:rPr lang="sk-SK" baseline="0" dirty="0" err="1"/>
              <a:t>issue</a:t>
            </a:r>
            <a:r>
              <a:rPr lang="en-US" baseline="0" dirty="0"/>
              <a:t>, because of r</a:t>
            </a:r>
            <a:r>
              <a:rPr lang="en-GB" sz="1200" kern="1200" dirty="0">
                <a:solidFill>
                  <a:schemeClr val="tx1"/>
                </a:solidFill>
                <a:effectLst/>
                <a:latin typeface="+mn-lt"/>
                <a:ea typeface="+mn-ea"/>
                <a:cs typeface="+mn-cs"/>
              </a:rPr>
              <a:t>educing the size and weight of </a:t>
            </a:r>
            <a:r>
              <a:rPr lang="sk-SK" sz="1200" kern="1200" dirty="0" err="1">
                <a:solidFill>
                  <a:schemeClr val="tx1"/>
                </a:solidFill>
                <a:effectLst/>
                <a:latin typeface="+mn-lt"/>
                <a:ea typeface="+mn-ea"/>
                <a:cs typeface="+mn-cs"/>
              </a:rPr>
              <a:t>hyperspectral</a:t>
            </a:r>
            <a:r>
              <a:rPr lang="sk-S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scanner allows for their integration on UAV platforms</a:t>
            </a:r>
            <a:r>
              <a:rPr lang="sk-S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Hyperspectral remote sensing, also known as imaging spectroscopy, is a relatively new technology for UAV platforms that has been used in detection of vegetation species and biomass (Aasen, H. et al., 2015) or precision agriculture (</a:t>
            </a:r>
            <a:r>
              <a:rPr lang="en-GB" sz="1200" kern="1200" dirty="0" err="1">
                <a:solidFill>
                  <a:schemeClr val="tx1"/>
                </a:solidFill>
                <a:effectLst/>
                <a:latin typeface="+mn-lt"/>
                <a:ea typeface="+mn-ea"/>
                <a:cs typeface="+mn-cs"/>
              </a:rPr>
              <a:t>Zarco</a:t>
            </a:r>
            <a:r>
              <a:rPr lang="en-GB" sz="1200" kern="1200" dirty="0">
                <a:solidFill>
                  <a:schemeClr val="tx1"/>
                </a:solidFill>
                <a:effectLst/>
                <a:latin typeface="+mn-lt"/>
                <a:ea typeface="+mn-ea"/>
                <a:cs typeface="+mn-cs"/>
              </a:rPr>
              <a:t>-Tejada et al., 2013; </a:t>
            </a:r>
            <a:r>
              <a:rPr lang="en-GB" sz="1200" kern="1200" dirty="0" err="1">
                <a:solidFill>
                  <a:schemeClr val="tx1"/>
                </a:solidFill>
                <a:effectLst/>
                <a:latin typeface="+mn-lt"/>
                <a:ea typeface="+mn-ea"/>
                <a:cs typeface="+mn-cs"/>
              </a:rPr>
              <a:t>Bareth</a:t>
            </a:r>
            <a:r>
              <a:rPr lang="en-GB" sz="1200" kern="1200" dirty="0">
                <a:solidFill>
                  <a:schemeClr val="tx1"/>
                </a:solidFill>
                <a:effectLst/>
                <a:latin typeface="+mn-lt"/>
                <a:ea typeface="+mn-ea"/>
                <a:cs typeface="+mn-cs"/>
              </a:rPr>
              <a:t> et al., 2015; </a:t>
            </a:r>
            <a:r>
              <a:rPr lang="en-GB" sz="1200" kern="1200" dirty="0" err="1">
                <a:solidFill>
                  <a:schemeClr val="tx1"/>
                </a:solidFill>
                <a:effectLst/>
                <a:latin typeface="+mn-lt"/>
                <a:ea typeface="+mn-ea"/>
                <a:cs typeface="+mn-cs"/>
              </a:rPr>
              <a:t>Sima</a:t>
            </a:r>
            <a:r>
              <a:rPr lang="en-GB" sz="1200" kern="1200" dirty="0">
                <a:solidFill>
                  <a:schemeClr val="tx1"/>
                </a:solidFill>
                <a:effectLst/>
                <a:latin typeface="+mn-lt"/>
                <a:ea typeface="+mn-ea"/>
                <a:cs typeface="+mn-cs"/>
              </a:rPr>
              <a:t> et al., 2016). </a:t>
            </a:r>
            <a:endParaRPr lang="sk-SK" sz="1200" kern="1200" dirty="0">
              <a:solidFill>
                <a:schemeClr val="tx1"/>
              </a:solidFill>
              <a:effectLst/>
              <a:latin typeface="+mn-lt"/>
              <a:ea typeface="+mn-ea"/>
              <a:cs typeface="+mn-cs"/>
            </a:endParaRPr>
          </a:p>
          <a:p>
            <a:endParaRPr lang="sk-S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Hyperspectral imaging sensors (spectrometers) capture reflected electromagnetic energy in hundreds of contiguous narrow spectral bands with high spectral resolution, typically in visible and near-infrared spectrum. Such sensors combined with unpiloted aerial systems (UAS) enable fast, flexible and non-destructive detection of subtle spectral features and dynamics of landscape changes. </a:t>
            </a:r>
            <a:endParaRPr lang="sk-SK" sz="1200" kern="1200" dirty="0">
              <a:solidFill>
                <a:schemeClr val="tx1"/>
              </a:solidFill>
              <a:effectLst/>
              <a:latin typeface="+mn-lt"/>
              <a:ea typeface="+mn-ea"/>
              <a:cs typeface="+mn-cs"/>
            </a:endParaRPr>
          </a:p>
          <a:p>
            <a:endParaRPr lang="sk-SK" sz="1200" kern="1200" dirty="0">
              <a:solidFill>
                <a:schemeClr val="tx1"/>
              </a:solidFill>
              <a:effectLst/>
              <a:latin typeface="+mn-lt"/>
              <a:ea typeface="+mn-ea"/>
              <a:cs typeface="+mn-cs"/>
            </a:endParaRPr>
          </a:p>
          <a:p>
            <a:r>
              <a:rPr lang="en-US" dirty="0"/>
              <a:t>The power and value of hyperspectral imaging </a:t>
            </a:r>
            <a:r>
              <a:rPr lang="sk-SK" dirty="0" err="1"/>
              <a:t>four</a:t>
            </a:r>
            <a:r>
              <a:rPr lang="sk-SK" dirty="0"/>
              <a:t> </a:t>
            </a:r>
            <a:r>
              <a:rPr lang="sk-SK" dirty="0" err="1"/>
              <a:t>our</a:t>
            </a:r>
            <a:r>
              <a:rPr lang="sk-SK" dirty="0"/>
              <a:t> team </a:t>
            </a:r>
            <a:r>
              <a:rPr lang="en-US" dirty="0"/>
              <a:t>is in its capability to - Identify, Quantify (Measure) and Map </a:t>
            </a:r>
            <a:r>
              <a:rPr lang="sk-SK" dirty="0" err="1"/>
              <a:t>landscape</a:t>
            </a:r>
            <a:r>
              <a:rPr lang="sk-SK" dirty="0"/>
              <a:t> </a:t>
            </a:r>
            <a:r>
              <a:rPr lang="en-US" dirty="0"/>
              <a:t>properties in each pixel of the target image. </a:t>
            </a: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5</a:t>
            </a:fld>
            <a:endParaRPr lang="sk-SK"/>
          </a:p>
        </p:txBody>
      </p:sp>
    </p:spTree>
    <p:extLst>
      <p:ext uri="{BB962C8B-B14F-4D97-AF65-F5344CB8AC3E}">
        <p14:creationId xmlns:p14="http://schemas.microsoft.com/office/powerpoint/2010/main" val="3821563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a:t>“</a:t>
            </a:r>
            <a:r>
              <a:rPr lang="en-US" dirty="0" err="1"/>
              <a:t>Pushbroom</a:t>
            </a:r>
            <a:r>
              <a:rPr lang="en-US" dirty="0"/>
              <a:t>” spectrometers use a 2D detector array, and thus collect a vertical slice of the </a:t>
            </a:r>
            <a:r>
              <a:rPr lang="en-US" dirty="0" err="1"/>
              <a:t>datacube</a:t>
            </a:r>
            <a:r>
              <a:rPr lang="en-US" dirty="0"/>
              <a:t> at once so that only one spatial dimension needs to be scanned to fill out the cube.2 A filtered camera, constructed by placing a filter wheel or tunable spectral filter in front of a camera, collects a horizontal slice and thus needs to scan along the spectral dimension to complete the data set.</a:t>
            </a:r>
            <a:endParaRPr lang="sk-SK" dirty="0"/>
          </a:p>
          <a:p>
            <a:endParaRPr lang="sk-SK" dirty="0"/>
          </a:p>
          <a:p>
            <a:r>
              <a:rPr lang="en-US" dirty="0" err="1"/>
              <a:t>Pushbroom</a:t>
            </a:r>
            <a:r>
              <a:rPr lang="sk-SK" dirty="0"/>
              <a:t>:</a:t>
            </a:r>
            <a:r>
              <a:rPr lang="en-US" dirty="0"/>
              <a:t> Full spectral data simultaneously, with spatial line scanning over time. Imaging spectrograph + 2D array detector</a:t>
            </a:r>
            <a:endParaRPr lang="sk-SK" dirty="0"/>
          </a:p>
          <a:p>
            <a:endParaRPr lang="sk-SK" dirty="0"/>
          </a:p>
          <a:p>
            <a:r>
              <a:rPr lang="en-US" dirty="0"/>
              <a:t>The </a:t>
            </a:r>
            <a:r>
              <a:rPr lang="en-US" dirty="0" err="1"/>
              <a:t>pushbroom</a:t>
            </a:r>
            <a:r>
              <a:rPr lang="en-US" dirty="0"/>
              <a:t> approach, also known as line scanning, has been used by some earth observation satellite systems operating from space, such as the SPOT system</a:t>
            </a:r>
            <a:r>
              <a:rPr lang="sk-SK" dirty="0"/>
              <a:t>. </a:t>
            </a:r>
            <a:r>
              <a:rPr lang="en-US" dirty="0"/>
              <a:t>Different from the whiskbroom method that scans one point at a time, the </a:t>
            </a:r>
            <a:r>
              <a:rPr lang="en-US" dirty="0" err="1"/>
              <a:t>pushbroom</a:t>
            </a:r>
            <a:r>
              <a:rPr lang="en-US" dirty="0"/>
              <a:t> method can simultaneously</a:t>
            </a:r>
            <a:r>
              <a:rPr lang="sk-SK" dirty="0"/>
              <a:t>. </a:t>
            </a:r>
            <a:r>
              <a:rPr lang="en-US" dirty="0"/>
              <a:t>acquire a slit of spatial information, as well as spectral information corresponding to each spatial point in the slit for one scan, that is, a special y − λ image with one spatial dimension (y) and one spectral dimension (λ) can be taken at the same time with a matrix detector. As shown in Fig. 2(b), the </a:t>
            </a:r>
            <a:r>
              <a:rPr lang="en-US" dirty="0" err="1"/>
              <a:t>pushbroom</a:t>
            </a:r>
            <a:r>
              <a:rPr lang="en-US" dirty="0"/>
              <a:t> method collects a slit image from the object dispersed onto a 2-D detector, in which the spatial information is displayed along one axis and wavelength information along the other. Then the spectral image data cube can be obtained by scanning the slit in the direction of another spatial axis. A </a:t>
            </a:r>
            <a:r>
              <a:rPr lang="en-US" dirty="0" err="1"/>
              <a:t>pushbroom</a:t>
            </a:r>
            <a:r>
              <a:rPr lang="en-US" dirty="0"/>
              <a:t> scanner can get more light than the whiskbroom one, since it can stay at a particular area for a longer time providing a long exposure on the matrix detector and a relatively high spectral resolution as well. However, in most of the </a:t>
            </a:r>
            <a:r>
              <a:rPr lang="en-US" dirty="0" err="1"/>
              <a:t>pushbroom</a:t>
            </a:r>
            <a:r>
              <a:rPr lang="en-US" dirty="0"/>
              <a:t> imagers, either the camera or the object should move accordingly as one line of the image is acquired at each scan and the move should be synchronized with the frame acquisition rate of the array detector in order to ensure the measurement of a smooth image. Another approach to perform the </a:t>
            </a:r>
            <a:r>
              <a:rPr lang="en-US" dirty="0" err="1"/>
              <a:t>pushbroom</a:t>
            </a:r>
            <a:r>
              <a:rPr lang="en-US" dirty="0"/>
              <a:t> procedure is to put a movable slit aperture or a rolling shutter into the conjugate image plane to eliminate out-of-focus light. This method allows for higher illumination transmission while exhibiting only a slight increase in the confocal depth response, which has been widely used in multispectral line confocal imaging systems.</a:t>
            </a: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6</a:t>
            </a:fld>
            <a:endParaRPr lang="sk-SK"/>
          </a:p>
        </p:txBody>
      </p:sp>
    </p:spTree>
    <p:extLst>
      <p:ext uri="{BB962C8B-B14F-4D97-AF65-F5344CB8AC3E}">
        <p14:creationId xmlns:p14="http://schemas.microsoft.com/office/powerpoint/2010/main" val="1599064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a:t>“</a:t>
            </a:r>
            <a:r>
              <a:rPr lang="en-US" dirty="0" err="1"/>
              <a:t>Pushbroom</a:t>
            </a:r>
            <a:r>
              <a:rPr lang="en-US" dirty="0"/>
              <a:t>” spectrometers use a 2D detector array, and thus collect a vertical slice of the </a:t>
            </a:r>
            <a:r>
              <a:rPr lang="en-US" dirty="0" err="1"/>
              <a:t>datacube</a:t>
            </a:r>
            <a:r>
              <a:rPr lang="en-US" dirty="0"/>
              <a:t> at once so that only one spatial dimension needs to be scanned to fill out the cube.2 A filtered camera, constructed by placing a filter wheel or tunable spectral filter in front of a camera, collects a horizontal slice and thus needs to scan along the spectral dimension to complete the data set.</a:t>
            </a:r>
            <a:endParaRPr lang="sk-SK" dirty="0"/>
          </a:p>
          <a:p>
            <a:endParaRPr lang="sk-SK" dirty="0"/>
          </a:p>
          <a:p>
            <a:r>
              <a:rPr lang="en-US" dirty="0" err="1"/>
              <a:t>Pushbroom</a:t>
            </a:r>
            <a:r>
              <a:rPr lang="sk-SK" dirty="0"/>
              <a:t>:</a:t>
            </a:r>
            <a:r>
              <a:rPr lang="en-US" dirty="0"/>
              <a:t> Full spectral data simultaneously, with spatial line scanning over time. Imaging spectrograph + 2D array detector</a:t>
            </a:r>
            <a:endParaRPr lang="sk-SK" dirty="0"/>
          </a:p>
          <a:p>
            <a:endParaRPr lang="sk-SK" dirty="0"/>
          </a:p>
          <a:p>
            <a:r>
              <a:rPr lang="en-US" dirty="0"/>
              <a:t>The </a:t>
            </a:r>
            <a:r>
              <a:rPr lang="en-US" dirty="0" err="1"/>
              <a:t>pushbroom</a:t>
            </a:r>
            <a:r>
              <a:rPr lang="en-US" dirty="0"/>
              <a:t> approach, also known as line scanning, has been used by some earth observation satellite systems operating from space, such as the SPOT system</a:t>
            </a:r>
            <a:r>
              <a:rPr lang="sk-SK" dirty="0"/>
              <a:t>. </a:t>
            </a:r>
            <a:r>
              <a:rPr lang="en-US" dirty="0"/>
              <a:t>Different from the whiskbroom method that scans one point at a time, the </a:t>
            </a:r>
            <a:r>
              <a:rPr lang="en-US" dirty="0" err="1"/>
              <a:t>pushbroom</a:t>
            </a:r>
            <a:r>
              <a:rPr lang="en-US" dirty="0"/>
              <a:t> method can simultaneously</a:t>
            </a:r>
            <a:r>
              <a:rPr lang="sk-SK" dirty="0"/>
              <a:t>. </a:t>
            </a:r>
            <a:r>
              <a:rPr lang="en-US" dirty="0"/>
              <a:t>acquire a slit of spatial information, as well as spectral information corresponding to each spatial point in the slit for one scan, that is, a special y − λ image with one spatial dimension (y) and one spectral dimension (λ) can be taken at the same time with a matrix detector. As shown in Fig. 2(b), the </a:t>
            </a:r>
            <a:r>
              <a:rPr lang="en-US" dirty="0" err="1"/>
              <a:t>pushbroom</a:t>
            </a:r>
            <a:r>
              <a:rPr lang="en-US" dirty="0"/>
              <a:t> method collects a slit image from the object dispersed onto a 2-D detector, in which the spatial information is displayed along one axis and wavelength information along the other. Then the spectral image data cube can be obtained by scanning the slit in the direction of another spatial axis. A </a:t>
            </a:r>
            <a:r>
              <a:rPr lang="en-US" dirty="0" err="1"/>
              <a:t>pushbroom</a:t>
            </a:r>
            <a:r>
              <a:rPr lang="en-US" dirty="0"/>
              <a:t> scanner can get more light than the whiskbroom one, since it can stay at a particular area for a longer time providing a long exposure on the matrix detector and a relatively high spectral resolution as well. However, in most of the </a:t>
            </a:r>
            <a:r>
              <a:rPr lang="en-US" dirty="0" err="1"/>
              <a:t>pushbroom</a:t>
            </a:r>
            <a:r>
              <a:rPr lang="en-US" dirty="0"/>
              <a:t> imagers, either the camera or the object should move accordingly as one line of the image is acquired at each scan and the move should be synchronized with the frame acquisition rate of the array detector in order to ensure the measurement of a smooth image. Another approach to perform the </a:t>
            </a:r>
            <a:r>
              <a:rPr lang="en-US" dirty="0" err="1"/>
              <a:t>pushbroom</a:t>
            </a:r>
            <a:r>
              <a:rPr lang="en-US" dirty="0"/>
              <a:t> procedure is to put a movable slit aperture or a rolling shutter into the conjugate image plane to eliminate out-of-focus light. This method allows for higher illumination transmission while exhibiting only a slight increase in the confocal depth response, which has been widely used in multispectral line confocal imaging systems.</a:t>
            </a: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7</a:t>
            </a:fld>
            <a:endParaRPr lang="sk-SK"/>
          </a:p>
        </p:txBody>
      </p:sp>
    </p:spTree>
    <p:extLst>
      <p:ext uri="{BB962C8B-B14F-4D97-AF65-F5344CB8AC3E}">
        <p14:creationId xmlns:p14="http://schemas.microsoft.com/office/powerpoint/2010/main" val="248433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8</a:t>
            </a:fld>
            <a:endParaRPr lang="sk-SK"/>
          </a:p>
        </p:txBody>
      </p:sp>
    </p:spTree>
    <p:extLst>
      <p:ext uri="{BB962C8B-B14F-4D97-AF65-F5344CB8AC3E}">
        <p14:creationId xmlns:p14="http://schemas.microsoft.com/office/powerpoint/2010/main" val="216990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lvl="1" indent="-342900" algn="just">
              <a:spcBef>
                <a:spcPts val="800"/>
              </a:spcBef>
              <a:buFont typeface="Arial" charset="0"/>
              <a:buChar char="•"/>
            </a:pPr>
            <a:r>
              <a:rPr lang="en-GB" sz="2000" dirty="0"/>
              <a:t>Rectification of the raw image data requires measuring the position and attitude the sensor which is enabled by IMU/GNSS unit on-board the UAV</a:t>
            </a:r>
            <a:endParaRPr lang="sk-SK" sz="2000" dirty="0"/>
          </a:p>
          <a:p>
            <a:pPr marL="342900" lvl="1" indent="-342900" algn="just">
              <a:spcBef>
                <a:spcPts val="800"/>
              </a:spcBef>
              <a:buFont typeface="Arial" charset="0"/>
              <a:buChar char="•"/>
            </a:pPr>
            <a:r>
              <a:rPr lang="sk-SK" sz="2000" dirty="0"/>
              <a:t>A</a:t>
            </a:r>
            <a:r>
              <a:rPr lang="en-GB" sz="2000" dirty="0" err="1"/>
              <a:t>ccurate</a:t>
            </a:r>
            <a:r>
              <a:rPr lang="en-GB" sz="2000" dirty="0"/>
              <a:t> alignment of overlapping data strips requires compensating for geometric distortions caused by boresight misalignment</a:t>
            </a:r>
            <a:r>
              <a:rPr lang="sk-SK" sz="2000" dirty="0"/>
              <a:t> - </a:t>
            </a:r>
            <a:r>
              <a:rPr lang="en-GB" sz="2000" dirty="0"/>
              <a:t>boresight calibration </a:t>
            </a:r>
            <a:endParaRPr lang="sk-SK" sz="2000" dirty="0"/>
          </a:p>
          <a:p>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9</a:t>
            </a:fld>
            <a:endParaRPr lang="sk-SK"/>
          </a:p>
        </p:txBody>
      </p:sp>
    </p:spTree>
    <p:extLst>
      <p:ext uri="{BB962C8B-B14F-4D97-AF65-F5344CB8AC3E}">
        <p14:creationId xmlns:p14="http://schemas.microsoft.com/office/powerpoint/2010/main" val="209523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10</a:t>
            </a:fld>
            <a:endParaRPr lang="sk-SK"/>
          </a:p>
        </p:txBody>
      </p:sp>
    </p:spTree>
    <p:extLst>
      <p:ext uri="{BB962C8B-B14F-4D97-AF65-F5344CB8AC3E}">
        <p14:creationId xmlns:p14="http://schemas.microsoft.com/office/powerpoint/2010/main" val="963189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38</a:t>
            </a:fld>
            <a:endParaRPr lang="sk-SK"/>
          </a:p>
        </p:txBody>
      </p:sp>
    </p:spTree>
    <p:extLst>
      <p:ext uri="{BB962C8B-B14F-4D97-AF65-F5344CB8AC3E}">
        <p14:creationId xmlns:p14="http://schemas.microsoft.com/office/powerpoint/2010/main" val="2780413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k-SK"/>
              <a:t>Kliknutím upravte štýl predlohy nadpisu</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16. 7. 2025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397336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16. 7. 2025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457117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16. 7. 2025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079181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16. 7. 2025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02410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k-SK"/>
              <a:t>Kliknutím upravte štýl predlohy nadpisu</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Upraviť štýly predlohy textu</a:t>
            </a:r>
          </a:p>
        </p:txBody>
      </p:sp>
      <p:sp>
        <p:nvSpPr>
          <p:cNvPr id="4" name="Date Placeholder 3"/>
          <p:cNvSpPr>
            <a:spLocks noGrp="1"/>
          </p:cNvSpPr>
          <p:nvPr>
            <p:ph type="dt" sz="half" idx="10"/>
          </p:nvPr>
        </p:nvSpPr>
        <p:spPr/>
        <p:txBody>
          <a:bodyPr/>
          <a:lstStyle/>
          <a:p>
            <a:fld id="{421082D8-B61E-4F4E-A501-8AD4F5C187BF}" type="datetimeFigureOut">
              <a:rPr lang="sk-SK" smtClean="0"/>
              <a:t>16. 7. 2025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642349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421082D8-B61E-4F4E-A501-8AD4F5C187BF}" type="datetimeFigureOut">
              <a:rPr lang="sk-SK" smtClean="0"/>
              <a:t>16. 7. 2025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746205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k-SK"/>
              <a:t>Kliknutím upravte štýl predlohy nadpisu</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4" name="Content Placeholder 3"/>
          <p:cNvSpPr>
            <a:spLocks noGrp="1"/>
          </p:cNvSpPr>
          <p:nvPr>
            <p:ph sz="half" idx="2"/>
          </p:nvPr>
        </p:nvSpPr>
        <p:spPr>
          <a:xfrm>
            <a:off x="839788"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6" name="Content Placeholder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421082D8-B61E-4F4E-A501-8AD4F5C187BF}" type="datetimeFigureOut">
              <a:rPr lang="sk-SK" smtClean="0"/>
              <a:t>16. 7. 2025</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750318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Date Placeholder 2"/>
          <p:cNvSpPr>
            <a:spLocks noGrp="1"/>
          </p:cNvSpPr>
          <p:nvPr>
            <p:ph type="dt" sz="half" idx="10"/>
          </p:nvPr>
        </p:nvSpPr>
        <p:spPr/>
        <p:txBody>
          <a:bodyPr/>
          <a:lstStyle/>
          <a:p>
            <a:fld id="{421082D8-B61E-4F4E-A501-8AD4F5C187BF}" type="datetimeFigureOut">
              <a:rPr lang="sk-SK" smtClean="0"/>
              <a:t>16. 7. 2025</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073318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1082D8-B61E-4F4E-A501-8AD4F5C187BF}" type="datetimeFigureOut">
              <a:rPr lang="sk-SK" smtClean="0"/>
              <a:t>16. 7. 2025</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70513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Date Placeholder 4"/>
          <p:cNvSpPr>
            <a:spLocks noGrp="1"/>
          </p:cNvSpPr>
          <p:nvPr>
            <p:ph type="dt" sz="half" idx="10"/>
          </p:nvPr>
        </p:nvSpPr>
        <p:spPr/>
        <p:txBody>
          <a:bodyPr/>
          <a:lstStyle/>
          <a:p>
            <a:fld id="{421082D8-B61E-4F4E-A501-8AD4F5C187BF}" type="datetimeFigureOut">
              <a:rPr lang="sk-SK" smtClean="0"/>
              <a:t>16. 7. 2025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009848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a:t>Kliknutím na ikonu pridáte obrázok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Date Placeholder 4"/>
          <p:cNvSpPr>
            <a:spLocks noGrp="1"/>
          </p:cNvSpPr>
          <p:nvPr>
            <p:ph type="dt" sz="half" idx="10"/>
          </p:nvPr>
        </p:nvSpPr>
        <p:spPr/>
        <p:txBody>
          <a:bodyPr/>
          <a:lstStyle/>
          <a:p>
            <a:fld id="{421082D8-B61E-4F4E-A501-8AD4F5C187BF}" type="datetimeFigureOut">
              <a:rPr lang="sk-SK" smtClean="0"/>
              <a:t>16. 7. 2025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870836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1082D8-B61E-4F4E-A501-8AD4F5C187BF}" type="datetimeFigureOut">
              <a:rPr lang="sk-SK" smtClean="0"/>
              <a:t>16. 7. 2025</a:t>
            </a:fld>
            <a:endParaRPr lang="sk-S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B70953-51BE-4C55-BD88-D1D2D3D9F127}" type="slidenum">
              <a:rPr lang="sk-SK" smtClean="0"/>
              <a:t>‹#›</a:t>
            </a:fld>
            <a:endParaRPr lang="sk-SK"/>
          </a:p>
        </p:txBody>
      </p:sp>
    </p:spTree>
    <p:extLst>
      <p:ext uri="{BB962C8B-B14F-4D97-AF65-F5344CB8AC3E}">
        <p14:creationId xmlns:p14="http://schemas.microsoft.com/office/powerpoint/2010/main" val="1320487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0.emf"/></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4.png"/><Relationship Id="rId5" Type="http://schemas.microsoft.com/office/2007/relationships/hdphoto" Target="../media/hdphoto3.wdp"/><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8" Type="http://schemas.openxmlformats.org/officeDocument/2006/relationships/image" Target="../media/image51.png"/><Relationship Id="rId3" Type="http://schemas.microsoft.com/office/2007/relationships/hdphoto" Target="../media/hdphoto4.wdp"/><Relationship Id="rId7" Type="http://schemas.openxmlformats.org/officeDocument/2006/relationships/image" Target="../media/image50.pn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2.jpeg"/><Relationship Id="rId4" Type="http://schemas.openxmlformats.org/officeDocument/2006/relationships/image" Target="../media/image10.emf"/></Relationships>
</file>

<file path=ppt/slides/_rels/slide3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8.png"/><Relationship Id="rId1" Type="http://schemas.openxmlformats.org/officeDocument/2006/relationships/slideLayout" Target="../slideLayouts/slideLayout4.xml"/><Relationship Id="rId5" Type="http://schemas.openxmlformats.org/officeDocument/2006/relationships/image" Target="../media/image70.png"/><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2.jpeg"/><Relationship Id="rId7"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3.png"/><Relationship Id="rId5"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png"/><Relationship Id="rId5" Type="http://schemas.microsoft.com/office/2007/relationships/hdphoto" Target="../media/hdphoto2.wdp"/><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dĺžnik 30">
            <a:extLst>
              <a:ext uri="{FF2B5EF4-FFF2-40B4-BE49-F238E27FC236}">
                <a16:creationId xmlns:a16="http://schemas.microsoft.com/office/drawing/2014/main" id="{9725B087-ED2E-484B-A3CC-160A01E709AC}"/>
              </a:ext>
            </a:extLst>
          </p:cNvPr>
          <p:cNvSpPr/>
          <p:nvPr/>
        </p:nvSpPr>
        <p:spPr>
          <a:xfrm>
            <a:off x="-11640" y="6043835"/>
            <a:ext cx="12203640"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5" name="Obdĺžnik 14">
            <a:extLst>
              <a:ext uri="{FF2B5EF4-FFF2-40B4-BE49-F238E27FC236}">
                <a16:creationId xmlns:a16="http://schemas.microsoft.com/office/drawing/2014/main" id="{A0A2A15B-4FE8-4C9E-9CB3-ABCDA347CC4A}"/>
              </a:ext>
            </a:extLst>
          </p:cNvPr>
          <p:cNvSpPr/>
          <p:nvPr/>
        </p:nvSpPr>
        <p:spPr>
          <a:xfrm>
            <a:off x="19049" y="113899"/>
            <a:ext cx="12172951" cy="1215717"/>
          </a:xfrm>
          <a:prstGeom prst="rect">
            <a:avLst/>
          </a:prstGeom>
          <a:noFill/>
        </p:spPr>
        <p:txBody>
          <a:bodyPr wrap="square">
            <a:spAutoFit/>
          </a:bodyPr>
          <a:lstStyle/>
          <a:p>
            <a:pPr algn="r" fontAlgn="auto">
              <a:spcBef>
                <a:spcPts val="0"/>
              </a:spcBef>
              <a:spcAft>
                <a:spcPts val="1200"/>
              </a:spcAft>
              <a:defRPr/>
            </a:pPr>
            <a:r>
              <a:rPr lang="en-GB" sz="1400" cap="all" dirty="0">
                <a:solidFill>
                  <a:srgbClr val="333333"/>
                </a:solidFill>
                <a:latin typeface="Segoe UI Light" panose="020B0502040204020203" pitchFamily="34" charset="0"/>
                <a:ea typeface="+mj-ea"/>
                <a:cs typeface="Segoe UI Light" panose="020B0502040204020203" pitchFamily="34" charset="0"/>
              </a:rPr>
              <a:t>INTERNATIONAL REMOTE SENSING </a:t>
            </a:r>
            <a:r>
              <a:rPr lang="en-GB" sz="1400" cap="all" dirty="0" smtClean="0">
                <a:solidFill>
                  <a:srgbClr val="333333"/>
                </a:solidFill>
                <a:latin typeface="Segoe UI Light" panose="020B0502040204020203" pitchFamily="34" charset="0"/>
                <a:ea typeface="+mj-ea"/>
                <a:cs typeface="Segoe UI Light" panose="020B0502040204020203" pitchFamily="34" charset="0"/>
              </a:rPr>
              <a:t>SUMMER</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en-GB" sz="1400" cap="all" dirty="0" smtClean="0">
                <a:solidFill>
                  <a:srgbClr val="333333"/>
                </a:solidFill>
                <a:latin typeface="Segoe UI Light" panose="020B0502040204020203" pitchFamily="34" charset="0"/>
                <a:ea typeface="+mj-ea"/>
                <a:cs typeface="Segoe UI Light" panose="020B0502040204020203" pitchFamily="34" charset="0"/>
              </a:rPr>
              <a:t>SCHOOL </a:t>
            </a:r>
            <a:r>
              <a:rPr lang="en-GB" sz="1400" cap="all" dirty="0">
                <a:solidFill>
                  <a:srgbClr val="333333"/>
                </a:solidFill>
                <a:latin typeface="Segoe UI Light" panose="020B0502040204020203" pitchFamily="34" charset="0"/>
                <a:ea typeface="+mj-ea"/>
                <a:cs typeface="Segoe UI Light" panose="020B0502040204020203" pitchFamily="34" charset="0"/>
              </a:rPr>
              <a:t>, </a:t>
            </a:r>
            <a:r>
              <a:rPr lang="en-GB" sz="1400" cap="all" dirty="0" smtClean="0">
                <a:solidFill>
                  <a:srgbClr val="333333"/>
                </a:solidFill>
                <a:latin typeface="Segoe UI Light" panose="020B0502040204020203" pitchFamily="34" charset="0"/>
                <a:ea typeface="+mj-ea"/>
                <a:cs typeface="Segoe UI Light" panose="020B0502040204020203" pitchFamily="34" charset="0"/>
              </a:rPr>
              <a:t>I</a:t>
            </a:r>
            <a:r>
              <a:rPr lang="sk-SK" sz="1400" cap="all" dirty="0" smtClean="0">
                <a:solidFill>
                  <a:srgbClr val="333333"/>
                </a:solidFill>
                <a:latin typeface="Segoe UI Light" panose="020B0502040204020203" pitchFamily="34" charset="0"/>
                <a:ea typeface="+mj-ea"/>
                <a:cs typeface="Segoe UI Light" panose="020B0502040204020203" pitchFamily="34" charset="0"/>
              </a:rPr>
              <a:t>V</a:t>
            </a:r>
            <a:r>
              <a:rPr lang="en-GB" sz="1400" cap="all" dirty="0" smtClean="0">
                <a:solidFill>
                  <a:srgbClr val="333333"/>
                </a:solidFill>
                <a:latin typeface="Segoe UI Light" panose="020B0502040204020203" pitchFamily="34" charset="0"/>
                <a:ea typeface="+mj-ea"/>
                <a:cs typeface="Segoe UI Light" panose="020B0502040204020203" pitchFamily="34" charset="0"/>
              </a:rPr>
              <a:t> EDITION</a:t>
            </a:r>
            <a:endParaRPr lang="sk-SK" sz="1400" cap="all" dirty="0" smtClean="0">
              <a:solidFill>
                <a:srgbClr val="333333"/>
              </a:solidFill>
              <a:latin typeface="Segoe UI Light" panose="020B0502040204020203" pitchFamily="34" charset="0"/>
              <a:ea typeface="+mj-ea"/>
              <a:cs typeface="Segoe UI Light" panose="020B0502040204020203" pitchFamily="34" charset="0"/>
            </a:endParaRPr>
          </a:p>
          <a:p>
            <a:pPr algn="r" fontAlgn="auto">
              <a:spcBef>
                <a:spcPts val="0"/>
              </a:spcBef>
              <a:defRPr/>
            </a:pPr>
            <a:r>
              <a:rPr lang="en-GB" sz="1400" dirty="0" smtClean="0">
                <a:solidFill>
                  <a:srgbClr val="333333"/>
                </a:solidFill>
                <a:latin typeface="Segoe UI Light" panose="020B0502040204020203" pitchFamily="34" charset="0"/>
                <a:ea typeface="+mj-ea"/>
                <a:cs typeface="Segoe UI Light" panose="020B0502040204020203" pitchFamily="34" charset="0"/>
              </a:rPr>
              <a:t>Experiencing </a:t>
            </a:r>
            <a:r>
              <a:rPr lang="sk-SK" sz="1400" dirty="0" smtClean="0">
                <a:solidFill>
                  <a:srgbClr val="333333"/>
                </a:solidFill>
                <a:latin typeface="Segoe UI Light" panose="020B0502040204020203" pitchFamily="34" charset="0"/>
                <a:ea typeface="+mj-ea"/>
                <a:cs typeface="Segoe UI Light" panose="020B0502040204020203" pitchFamily="34" charset="0"/>
              </a:rPr>
              <a:t>R</a:t>
            </a:r>
            <a:r>
              <a:rPr lang="en-GB" sz="1400" dirty="0" smtClean="0">
                <a:solidFill>
                  <a:srgbClr val="333333"/>
                </a:solidFill>
                <a:latin typeface="Segoe UI Light" panose="020B0502040204020203" pitchFamily="34" charset="0"/>
                <a:ea typeface="+mj-ea"/>
                <a:cs typeface="Segoe UI Light" panose="020B0502040204020203" pitchFamily="34" charset="0"/>
              </a:rPr>
              <a:t>emote </a:t>
            </a:r>
            <a:r>
              <a:rPr lang="sk-SK" sz="1400" dirty="0">
                <a:solidFill>
                  <a:srgbClr val="333333"/>
                </a:solidFill>
                <a:latin typeface="Segoe UI Light" panose="020B0502040204020203" pitchFamily="34" charset="0"/>
                <a:ea typeface="+mj-ea"/>
                <a:cs typeface="Segoe UI Light" panose="020B0502040204020203" pitchFamily="34" charset="0"/>
              </a:rPr>
              <a:t>S</a:t>
            </a:r>
            <a:r>
              <a:rPr lang="en-GB" sz="1400" dirty="0" err="1" smtClean="0">
                <a:solidFill>
                  <a:srgbClr val="333333"/>
                </a:solidFill>
                <a:latin typeface="Segoe UI Light" panose="020B0502040204020203" pitchFamily="34" charset="0"/>
                <a:ea typeface="+mj-ea"/>
                <a:cs typeface="Segoe UI Light" panose="020B0502040204020203" pitchFamily="34" charset="0"/>
              </a:rPr>
              <a:t>ensing</a:t>
            </a:r>
            <a:r>
              <a:rPr lang="en-GB" sz="1400" dirty="0" smtClean="0">
                <a:solidFill>
                  <a:srgbClr val="333333"/>
                </a:solidFill>
                <a:latin typeface="Segoe UI Light" panose="020B0502040204020203" pitchFamily="34" charset="0"/>
                <a:ea typeface="+mj-ea"/>
                <a:cs typeface="Segoe UI Light" panose="020B0502040204020203" pitchFamily="34" charset="0"/>
              </a:rPr>
              <a:t> on </a:t>
            </a:r>
            <a:r>
              <a:rPr lang="sk-SK" sz="1400" dirty="0" err="1">
                <a:solidFill>
                  <a:srgbClr val="333333"/>
                </a:solidFill>
                <a:latin typeface="Segoe UI Light" panose="020B0502040204020203" pitchFamily="34" charset="0"/>
                <a:ea typeface="+mj-ea"/>
                <a:cs typeface="Segoe UI Light" panose="020B0502040204020203" pitchFamily="34" charset="0"/>
              </a:rPr>
              <a:t>S</a:t>
            </a:r>
            <a:r>
              <a:rPr lang="en-GB" sz="1400" dirty="0" err="1" smtClean="0">
                <a:solidFill>
                  <a:srgbClr val="333333"/>
                </a:solidFill>
                <a:latin typeface="Segoe UI Light" panose="020B0502040204020203" pitchFamily="34" charset="0"/>
                <a:ea typeface="+mj-ea"/>
                <a:cs typeface="Segoe UI Light" panose="020B0502040204020203" pitchFamily="34" charset="0"/>
              </a:rPr>
              <a:t>ardinia</a:t>
            </a:r>
            <a:r>
              <a:rPr lang="en-GB" sz="1400" dirty="0" smtClean="0">
                <a:solidFill>
                  <a:srgbClr val="333333"/>
                </a:solidFill>
                <a:latin typeface="Segoe UI Light" panose="020B0502040204020203" pitchFamily="34" charset="0"/>
                <a:ea typeface="+mj-ea"/>
                <a:cs typeface="Segoe UI Light" panose="020B0502040204020203" pitchFamily="34" charset="0"/>
              </a:rPr>
              <a:t> inland site: </a:t>
            </a:r>
            <a:r>
              <a:rPr lang="sk-SK" sz="1400" dirty="0" smtClean="0">
                <a:solidFill>
                  <a:srgbClr val="333333"/>
                </a:solidFill>
                <a:latin typeface="Segoe UI Light" panose="020B0502040204020203" pitchFamily="34" charset="0"/>
                <a:ea typeface="+mj-ea"/>
                <a:cs typeface="Segoe UI Light" panose="020B0502040204020203" pitchFamily="34" charset="0"/>
              </a:rPr>
              <a:t>A</a:t>
            </a:r>
            <a:r>
              <a:rPr lang="en-GB" sz="1400" dirty="0" err="1" smtClean="0">
                <a:solidFill>
                  <a:srgbClr val="333333"/>
                </a:solidFill>
                <a:latin typeface="Segoe UI Light" panose="020B0502040204020203" pitchFamily="34" charset="0"/>
                <a:ea typeface="+mj-ea"/>
                <a:cs typeface="Segoe UI Light" panose="020B0502040204020203" pitchFamily="34" charset="0"/>
              </a:rPr>
              <a:t>dvanced</a:t>
            </a:r>
            <a:r>
              <a:rPr lang="en-GB" sz="1400" dirty="0" smtClean="0">
                <a:solidFill>
                  <a:srgbClr val="333333"/>
                </a:solidFill>
                <a:latin typeface="Segoe UI Light" panose="020B0502040204020203" pitchFamily="34" charset="0"/>
                <a:ea typeface="+mj-ea"/>
                <a:cs typeface="Segoe UI Light" panose="020B0502040204020203" pitchFamily="34" charset="0"/>
              </a:rPr>
              <a:t> summer school</a:t>
            </a:r>
            <a:r>
              <a:rPr lang="sk-SK" sz="1400" dirty="0" smtClean="0">
                <a:solidFill>
                  <a:srgbClr val="333333"/>
                </a:solidFill>
                <a:latin typeface="Segoe UI Light" panose="020B0502040204020203" pitchFamily="34" charset="0"/>
                <a:ea typeface="+mj-ea"/>
                <a:cs typeface="Segoe UI Light" panose="020B0502040204020203" pitchFamily="34" charset="0"/>
              </a:rPr>
              <a:t>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sk-SK" sz="1400" dirty="0" smtClean="0">
                <a:solidFill>
                  <a:srgbClr val="333333"/>
                </a:solidFill>
                <a:latin typeface="Segoe UI Light" panose="020B0502040204020203" pitchFamily="34" charset="0"/>
                <a:ea typeface="+mj-ea"/>
                <a:cs typeface="Segoe UI Light" panose="020B0502040204020203" pitchFamily="34" charset="0"/>
              </a:rPr>
              <a:t>o</a:t>
            </a:r>
            <a:r>
              <a:rPr lang="en-GB" sz="1400" dirty="0" smtClean="0">
                <a:solidFill>
                  <a:srgbClr val="333333"/>
                </a:solidFill>
                <a:latin typeface="Segoe UI Light" panose="020B0502040204020203" pitchFamily="34" charset="0"/>
                <a:ea typeface="+mj-ea"/>
                <a:cs typeface="Segoe UI Light" panose="020B0502040204020203" pitchFamily="34" charset="0"/>
              </a:rPr>
              <a:t>n instruments and methodology for a CAL/VAL site for </a:t>
            </a:r>
            <a:r>
              <a:rPr lang="sk-SK" sz="1400" dirty="0" smtClean="0">
                <a:solidFill>
                  <a:srgbClr val="333333"/>
                </a:solidFill>
                <a:latin typeface="Segoe UI Light" panose="020B0502040204020203" pitchFamily="34" charset="0"/>
                <a:ea typeface="+mj-ea"/>
                <a:cs typeface="Segoe UI Light" panose="020B0502040204020203" pitchFamily="34" charset="0"/>
              </a:rPr>
              <a:t>O</a:t>
            </a:r>
            <a:r>
              <a:rPr lang="en-GB" sz="1400" dirty="0" err="1" smtClean="0">
                <a:solidFill>
                  <a:srgbClr val="333333"/>
                </a:solidFill>
                <a:latin typeface="Segoe UI Light" panose="020B0502040204020203" pitchFamily="34" charset="0"/>
                <a:ea typeface="+mj-ea"/>
                <a:cs typeface="Segoe UI Light" panose="020B0502040204020203" pitchFamily="34" charset="0"/>
              </a:rPr>
              <a:t>ptical</a:t>
            </a:r>
            <a:r>
              <a:rPr lang="en-GB" sz="1400" dirty="0" smtClean="0">
                <a:solidFill>
                  <a:srgbClr val="333333"/>
                </a:solidFill>
                <a:latin typeface="Segoe UI Light" panose="020B0502040204020203" pitchFamily="34" charset="0"/>
                <a:ea typeface="+mj-ea"/>
                <a:cs typeface="Segoe UI Light" panose="020B0502040204020203" pitchFamily="34" charset="0"/>
              </a:rPr>
              <a:t> data</a:t>
            </a:r>
            <a:r>
              <a:rPr lang="sk-SK" sz="1400" dirty="0" smtClean="0">
                <a:solidFill>
                  <a:srgbClr val="333333"/>
                </a:solidFill>
                <a:latin typeface="Segoe UI Light" panose="020B0502040204020203" pitchFamily="34" charset="0"/>
                <a:ea typeface="+mj-ea"/>
                <a:cs typeface="Segoe UI Light" panose="020B0502040204020203" pitchFamily="34" charset="0"/>
              </a:rPr>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sk-SK" sz="600" dirty="0" smtClean="0">
                <a:solidFill>
                  <a:srgbClr val="333333"/>
                </a:solidFill>
                <a:latin typeface="Segoe UI Light" panose="020B0502040204020203" pitchFamily="34" charset="0"/>
                <a:ea typeface="+mj-ea"/>
                <a:cs typeface="Segoe UI Light" panose="020B0502040204020203" pitchFamily="34" charset="0"/>
              </a:rPr>
              <a:t/>
            </a:r>
            <a:br>
              <a:rPr lang="sk-SK" sz="600" dirty="0" smtClean="0">
                <a:solidFill>
                  <a:srgbClr val="333333"/>
                </a:solidFill>
                <a:latin typeface="Segoe UI Light" panose="020B0502040204020203" pitchFamily="34" charset="0"/>
                <a:ea typeface="+mj-ea"/>
                <a:cs typeface="Segoe UI Light" panose="020B0502040204020203" pitchFamily="34" charset="0"/>
              </a:rPr>
            </a:br>
            <a:r>
              <a:rPr lang="sk-SK" sz="1400" cap="all" dirty="0" smtClean="0">
                <a:solidFill>
                  <a:srgbClr val="333333"/>
                </a:solidFill>
                <a:latin typeface="Segoe UI Light" panose="020B0502040204020203" pitchFamily="34" charset="0"/>
                <a:ea typeface="+mj-ea"/>
                <a:cs typeface="Segoe UI Light" panose="020B0502040204020203" pitchFamily="34" charset="0"/>
              </a:rPr>
              <a:t>SAN VERO MILIS </a:t>
            </a:r>
            <a:r>
              <a:rPr lang="sk-SK" sz="1400" dirty="0" smtClean="0">
                <a:solidFill>
                  <a:srgbClr val="333333"/>
                </a:solidFill>
                <a:latin typeface="Segoe UI Light" panose="020B0502040204020203" pitchFamily="34" charset="0"/>
                <a:cs typeface="Segoe UI Light" panose="020B0502040204020203" pitchFamily="34" charset="0"/>
              </a:rPr>
              <a:t>| SARDINIA,</a:t>
            </a:r>
            <a:r>
              <a:rPr lang="sk-SK" sz="1400" dirty="0">
                <a:solidFill>
                  <a:srgbClr val="333333"/>
                </a:solidFill>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italy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a:solidFill>
                  <a:srgbClr val="333333"/>
                </a:solidFill>
                <a:latin typeface="Segoe UI Light" panose="020B0502040204020203" pitchFamily="34" charset="0"/>
                <a:cs typeface="Segoe UI Light" panose="020B0502040204020203" pitchFamily="34" charset="0"/>
              </a:rPr>
              <a:t> </a:t>
            </a:r>
            <a:r>
              <a:rPr lang="sk-SK" sz="1400" cap="all" dirty="0" smtClean="0">
                <a:solidFill>
                  <a:srgbClr val="333333"/>
                </a:solidFill>
                <a:latin typeface="Segoe UI Light" panose="020B0502040204020203" pitchFamily="34" charset="0"/>
                <a:cs typeface="Segoe UI Light" panose="020B0502040204020203" pitchFamily="34" charset="0"/>
              </a:rPr>
              <a:t>21</a:t>
            </a:r>
            <a:r>
              <a:rPr lang="nl-NL" sz="1400" cap="all" dirty="0" smtClean="0">
                <a:solidFill>
                  <a:srgbClr val="333333"/>
                </a:solidFill>
                <a:latin typeface="Segoe UI Light" panose="020B0502040204020203" pitchFamily="34" charset="0"/>
                <a:cs typeface="Segoe UI Light" panose="020B0502040204020203" pitchFamily="34" charset="0"/>
              </a:rPr>
              <a:t>. </a:t>
            </a:r>
            <a:r>
              <a:rPr lang="nl-NL" sz="1400" cap="all" dirty="0">
                <a:solidFill>
                  <a:srgbClr val="333333"/>
                </a:solidFill>
                <a:latin typeface="Segoe UI Light" panose="020B0502040204020203" pitchFamily="34" charset="0"/>
                <a:cs typeface="Segoe UI Light" panose="020B0502040204020203" pitchFamily="34" charset="0"/>
              </a:rPr>
              <a:t>- </a:t>
            </a:r>
            <a:r>
              <a:rPr lang="sk-SK" sz="1400" cap="all" dirty="0" smtClean="0">
                <a:solidFill>
                  <a:srgbClr val="333333"/>
                </a:solidFill>
                <a:latin typeface="Segoe UI Light" panose="020B0502040204020203" pitchFamily="34" charset="0"/>
                <a:cs typeface="Segoe UI Light" panose="020B0502040204020203" pitchFamily="34" charset="0"/>
              </a:rPr>
              <a:t>25</a:t>
            </a:r>
            <a:r>
              <a:rPr lang="nl-NL" sz="1400" cap="all" dirty="0" smtClean="0">
                <a:solidFill>
                  <a:srgbClr val="333333"/>
                </a:solidFill>
                <a:latin typeface="Segoe UI Light" panose="020B0502040204020203" pitchFamily="34" charset="0"/>
                <a:cs typeface="Segoe UI Light" panose="020B0502040204020203" pitchFamily="34" charset="0"/>
              </a:rPr>
              <a:t>. </a:t>
            </a:r>
            <a:r>
              <a:rPr lang="sk-SK" sz="1400" cap="all" dirty="0" smtClean="0">
                <a:solidFill>
                  <a:srgbClr val="333333"/>
                </a:solidFill>
                <a:latin typeface="Segoe UI Light" panose="020B0502040204020203" pitchFamily="34" charset="0"/>
                <a:cs typeface="Segoe UI Light" panose="020B0502040204020203" pitchFamily="34" charset="0"/>
              </a:rPr>
              <a:t>JULY </a:t>
            </a:r>
            <a:r>
              <a:rPr lang="nl-NL" sz="1400" cap="all" dirty="0">
                <a:solidFill>
                  <a:srgbClr val="333333"/>
                </a:solidFill>
                <a:latin typeface="Segoe UI Light" panose="020B0502040204020203" pitchFamily="34" charset="0"/>
                <a:cs typeface="Segoe UI Light" panose="020B0502040204020203" pitchFamily="34" charset="0"/>
              </a:rPr>
              <a:t>20</a:t>
            </a:r>
            <a:r>
              <a:rPr lang="sk-SK" sz="1400" cap="all" dirty="0" smtClean="0">
                <a:solidFill>
                  <a:srgbClr val="333333"/>
                </a:solidFill>
                <a:latin typeface="Segoe UI Light" panose="020B0502040204020203" pitchFamily="34" charset="0"/>
                <a:cs typeface="Segoe UI Light" panose="020B0502040204020203" pitchFamily="34" charset="0"/>
              </a:rPr>
              <a:t>25</a:t>
            </a:r>
            <a:endParaRPr lang="nl-NL" sz="1400" cap="all" dirty="0">
              <a:solidFill>
                <a:srgbClr val="333333"/>
              </a:solidFill>
              <a:latin typeface="Segoe UI Light" panose="020B0502040204020203" pitchFamily="34" charset="0"/>
              <a:ea typeface="+mj-ea"/>
              <a:cs typeface="Segoe UI Light" panose="020B0502040204020203" pitchFamily="34" charset="0"/>
            </a:endParaRPr>
          </a:p>
        </p:txBody>
      </p:sp>
      <p:sp>
        <p:nvSpPr>
          <p:cNvPr id="2" name="Obdĺžnik 1">
            <a:extLst>
              <a:ext uri="{FF2B5EF4-FFF2-40B4-BE49-F238E27FC236}">
                <a16:creationId xmlns:a16="http://schemas.microsoft.com/office/drawing/2014/main" id="{71D04EB8-D38F-4218-937A-2EE2CA2E9CBC}"/>
              </a:ext>
            </a:extLst>
          </p:cNvPr>
          <p:cNvSpPr/>
          <p:nvPr/>
        </p:nvSpPr>
        <p:spPr>
          <a:xfrm>
            <a:off x="260600" y="6214926"/>
            <a:ext cx="5206750" cy="584775"/>
          </a:xfrm>
          <a:prstGeom prst="rect">
            <a:avLst/>
          </a:prstGeom>
          <a:noFill/>
        </p:spPr>
        <p:txBody>
          <a:bodyPr wrap="square">
            <a:spAutoFit/>
          </a:bodyPr>
          <a:lstStyle/>
          <a:p>
            <a:pPr defTabSz="266700">
              <a:spcBef>
                <a:spcPts val="600"/>
              </a:spcBef>
              <a:spcAft>
                <a:spcPts val="1200"/>
              </a:spcAft>
            </a:pPr>
            <a:r>
              <a:rPr lang="sk-SK" sz="1600"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cxnSp>
        <p:nvCxnSpPr>
          <p:cNvPr id="7" name="Rovná spojnica 6">
            <a:extLst>
              <a:ext uri="{FF2B5EF4-FFF2-40B4-BE49-F238E27FC236}">
                <a16:creationId xmlns:a16="http://schemas.microsoft.com/office/drawing/2014/main" id="{C9625CEA-B349-47F5-850B-186AA5D7D4DD}"/>
              </a:ext>
            </a:extLst>
          </p:cNvPr>
          <p:cNvCxnSpPr/>
          <p:nvPr/>
        </p:nvCxnSpPr>
        <p:spPr>
          <a:xfrm>
            <a:off x="19049" y="1434385"/>
            <a:ext cx="12172951" cy="0"/>
          </a:xfrm>
          <a:prstGeom prst="line">
            <a:avLst/>
          </a:prstGeom>
          <a:ln w="60325">
            <a:solidFill>
              <a:srgbClr val="333333"/>
            </a:solidFill>
          </a:ln>
        </p:spPr>
        <p:style>
          <a:lnRef idx="1">
            <a:schemeClr val="accent1"/>
          </a:lnRef>
          <a:fillRef idx="0">
            <a:schemeClr val="accent1"/>
          </a:fillRef>
          <a:effectRef idx="0">
            <a:schemeClr val="accent1"/>
          </a:effectRef>
          <a:fontRef idx="minor">
            <a:schemeClr val="tx1"/>
          </a:fontRef>
        </p:style>
      </p:cxnSp>
      <p:sp>
        <p:nvSpPr>
          <p:cNvPr id="30" name="Obdĺžnik 29">
            <a:extLst>
              <a:ext uri="{FF2B5EF4-FFF2-40B4-BE49-F238E27FC236}">
                <a16:creationId xmlns:a16="http://schemas.microsoft.com/office/drawing/2014/main" id="{A486FAA4-6932-44ED-876E-52C174233B72}"/>
              </a:ext>
            </a:extLst>
          </p:cNvPr>
          <p:cNvSpPr/>
          <p:nvPr/>
        </p:nvSpPr>
        <p:spPr>
          <a:xfrm>
            <a:off x="8261577" y="6194263"/>
            <a:ext cx="2692150" cy="338554"/>
          </a:xfrm>
          <a:prstGeom prst="rect">
            <a:avLst/>
          </a:prstGeom>
          <a:noFill/>
        </p:spPr>
        <p:txBody>
          <a:bodyPr wrap="square">
            <a:spAutoFit/>
          </a:bodyPr>
          <a:lstStyle/>
          <a:p>
            <a:pPr defTabSz="266700">
              <a:spcBef>
                <a:spcPts val="600"/>
              </a:spcBef>
              <a:spcAft>
                <a:spcPts val="1200"/>
              </a:spcAft>
            </a:pPr>
            <a:r>
              <a:rPr lang="sk-SK" sz="1600" spc="30" dirty="0" smtClean="0">
                <a:solidFill>
                  <a:schemeClr val="bg1"/>
                </a:solidFill>
                <a:latin typeface="Segoe UI Semilight" panose="020B0402040204020203" pitchFamily="34" charset="0"/>
                <a:cs typeface="Segoe UI Semilight" panose="020B0402040204020203" pitchFamily="34" charset="0"/>
              </a:rPr>
              <a:t>geografia.science.upjs.sk</a:t>
            </a:r>
            <a:endParaRPr lang="sk-SK" sz="1600" spc="30" dirty="0">
              <a:solidFill>
                <a:schemeClr val="bg1"/>
              </a:solidFill>
              <a:latin typeface="Segoe UI Semilight" panose="020B0402040204020203" pitchFamily="34" charset="0"/>
              <a:cs typeface="Segoe UI Semilight" panose="020B0402040204020203" pitchFamily="34" charset="0"/>
            </a:endParaRPr>
          </a:p>
        </p:txBody>
      </p:sp>
      <p:pic>
        <p:nvPicPr>
          <p:cNvPr id="4" name="Obrázo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68" y="671033"/>
            <a:ext cx="2607082" cy="647169"/>
          </a:xfrm>
          <a:prstGeom prst="rect">
            <a:avLst/>
          </a:prstGeom>
        </p:spPr>
      </p:pic>
      <p:pic>
        <p:nvPicPr>
          <p:cNvPr id="1028" name="Picture 4" descr="HOME - www.esspinhorizon.eu"/>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15936" y="126632"/>
            <a:ext cx="1803275" cy="459624"/>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Skupina 24">
            <a:extLst>
              <a:ext uri="{FF2B5EF4-FFF2-40B4-BE49-F238E27FC236}">
                <a16:creationId xmlns:a16="http://schemas.microsoft.com/office/drawing/2014/main" id="{F41E1C3D-8368-5A63-D8A3-1013F36C77AD}"/>
              </a:ext>
            </a:extLst>
          </p:cNvPr>
          <p:cNvGrpSpPr/>
          <p:nvPr/>
        </p:nvGrpSpPr>
        <p:grpSpPr>
          <a:xfrm>
            <a:off x="-11641" y="1465306"/>
            <a:ext cx="12192001" cy="1395915"/>
            <a:chOff x="-3284" y="4133605"/>
            <a:chExt cx="12192001" cy="1395915"/>
          </a:xfrm>
        </p:grpSpPr>
        <p:sp>
          <p:nvSpPr>
            <p:cNvPr id="27" name="Obdĺžnik 26">
              <a:extLst>
                <a:ext uri="{FF2B5EF4-FFF2-40B4-BE49-F238E27FC236}">
                  <a16:creationId xmlns:a16="http://schemas.microsoft.com/office/drawing/2014/main" id="{C1ABE7AB-DDC6-86AA-8D05-5B3D11AEF649}"/>
                </a:ext>
              </a:extLst>
            </p:cNvPr>
            <p:cNvSpPr/>
            <p:nvPr/>
          </p:nvSpPr>
          <p:spPr>
            <a:xfrm>
              <a:off x="-3284" y="4133605"/>
              <a:ext cx="12192001" cy="1395915"/>
            </a:xfrm>
            <a:prstGeom prst="rect">
              <a:avLst/>
            </a:prstGeom>
            <a:gradFill flip="none" rotWithShape="1">
              <a:gsLst>
                <a:gs pos="0">
                  <a:srgbClr val="00655F"/>
                </a:gs>
                <a:gs pos="53000">
                  <a:srgbClr val="008B78"/>
                </a:gs>
                <a:gs pos="100000">
                  <a:srgbClr val="6AC0A8"/>
                </a:gs>
              </a:gsLst>
              <a:lin ang="13500000" scaled="1"/>
              <a:tileRect/>
            </a:gradFill>
            <a:ln>
              <a:solidFill>
                <a:srgbClr val="068A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8" name="Obdĺžnik 27">
              <a:extLst>
                <a:ext uri="{FF2B5EF4-FFF2-40B4-BE49-F238E27FC236}">
                  <a16:creationId xmlns:a16="http://schemas.microsoft.com/office/drawing/2014/main" id="{F8BF107A-86E5-487D-81D3-1C3D80EB37D0}"/>
                </a:ext>
              </a:extLst>
            </p:cNvPr>
            <p:cNvSpPr/>
            <p:nvPr/>
          </p:nvSpPr>
          <p:spPr>
            <a:xfrm>
              <a:off x="207259" y="4244328"/>
              <a:ext cx="11811000" cy="1220847"/>
            </a:xfrm>
            <a:prstGeom prst="rect">
              <a:avLst/>
            </a:prstGeom>
            <a:noFill/>
            <a:effectLst>
              <a:outerShdw blurRad="50800" dist="38100" dir="2700000" algn="tl" rotWithShape="0">
                <a:prstClr val="black">
                  <a:alpha val="40000"/>
                </a:prstClr>
              </a:outerShdw>
            </a:effectLst>
          </p:spPr>
          <p:txBody>
            <a:bodyPr wrap="square">
              <a:spAutoFit/>
            </a:bodyPr>
            <a:lstStyle/>
            <a:p>
              <a:pPr algn="ctr">
                <a:lnSpc>
                  <a:spcPts val="4400"/>
                </a:lnSpc>
                <a:spcAft>
                  <a:spcPts val="1800"/>
                </a:spcAft>
              </a:pP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Introducing</a:t>
              </a:r>
              <a:r>
                <a:rPr lang="sk-SK" sz="40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a:t>
              </a: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the</a:t>
              </a:r>
              <a:r>
                <a:rPr lang="sk-SK" sz="40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UAV </a:t>
              </a: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hyperspectral</a:t>
              </a:r>
              <a:r>
                <a:rPr lang="sk-SK" sz="40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a:t>
              </a: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scanning</a:t>
              </a:r>
              <a:r>
                <a:rPr lang="sk-SK" sz="3000" b="1" kern="1000" spc="2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a:r>
              <a:br>
                <a:rPr lang="sk-SK" sz="3000" b="1" kern="1000" spc="2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br>
              <a:r>
                <a:rPr lang="sk-SK" sz="28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Michal </a:t>
              </a:r>
              <a:r>
                <a:rPr lang="sk-SK" sz="28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Gallay</a:t>
              </a:r>
              <a:r>
                <a:rPr lang="sk-SK" sz="2800" b="1" kern="1000" spc="2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Katarína Onačillová, Ján </a:t>
              </a:r>
              <a:r>
                <a:rPr lang="sk-SK" sz="28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Šašak</a:t>
              </a:r>
              <a:endParaRPr lang="sk-SK" sz="2800" b="1" kern="10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endParaRPr>
            </a:p>
          </p:txBody>
        </p:sp>
      </p:grpSp>
      <p:cxnSp>
        <p:nvCxnSpPr>
          <p:cNvPr id="16" name="Rovná spojnica 15">
            <a:extLst>
              <a:ext uri="{FF2B5EF4-FFF2-40B4-BE49-F238E27FC236}">
                <a16:creationId xmlns:a16="http://schemas.microsoft.com/office/drawing/2014/main" id="{76A747F1-6AF7-4135-9E25-BFE4DB25CEF2}"/>
              </a:ext>
            </a:extLst>
          </p:cNvPr>
          <p:cNvCxnSpPr/>
          <p:nvPr/>
        </p:nvCxnSpPr>
        <p:spPr>
          <a:xfrm>
            <a:off x="-11641" y="6156937"/>
            <a:ext cx="12203641" cy="424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31">
            <a:extLst>
              <a:ext uri="{FF2B5EF4-FFF2-40B4-BE49-F238E27FC236}">
                <a16:creationId xmlns:a16="http://schemas.microsoft.com/office/drawing/2014/main" id="{77E1E941-8D95-447A-9674-75FE0AC916D4}"/>
              </a:ext>
            </a:extLst>
          </p:cNvPr>
          <p:cNvPicPr>
            <a:picLocks noChangeAspect="1" noChangeArrowheads="1"/>
          </p:cNvPicPr>
          <p:nvPr/>
        </p:nvPicPr>
        <p:blipFill>
          <a:blip r:embed="rId5" cstate="print">
            <a:clrChange>
              <a:clrFrom>
                <a:srgbClr val="CCCCCC"/>
              </a:clrFrom>
              <a:clrTo>
                <a:srgbClr val="CCCCCC">
                  <a:alpha val="0"/>
                </a:srgbClr>
              </a:clrTo>
            </a:clrChang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pic>
        <p:nvPicPr>
          <p:cNvPr id="21" name="Obrázok 20"/>
          <p:cNvPicPr>
            <a:picLocks noChangeAspect="1"/>
          </p:cNvPicPr>
          <p:nvPr/>
        </p:nvPicPr>
        <p:blipFill>
          <a:blip r:embed="rId7"/>
          <a:stretch>
            <a:fillRect/>
          </a:stretch>
        </p:blipFill>
        <p:spPr>
          <a:xfrm>
            <a:off x="2254518" y="40936"/>
            <a:ext cx="2298250" cy="712856"/>
          </a:xfrm>
          <a:prstGeom prst="rect">
            <a:avLst/>
          </a:prstGeom>
        </p:spPr>
      </p:pic>
      <p:pic>
        <p:nvPicPr>
          <p:cNvPr id="22" name="Obrázok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368" y="3058806"/>
            <a:ext cx="4344301" cy="2445951"/>
          </a:xfrm>
          <a:prstGeom prst="rect">
            <a:avLst/>
          </a:prstGeom>
        </p:spPr>
      </p:pic>
      <p:pic>
        <p:nvPicPr>
          <p:cNvPr id="3" name="Obrázok 2"/>
          <p:cNvPicPr>
            <a:picLocks noChangeAspect="1"/>
          </p:cNvPicPr>
          <p:nvPr/>
        </p:nvPicPr>
        <p:blipFill>
          <a:blip r:embed="rId9"/>
          <a:stretch>
            <a:fillRect/>
          </a:stretch>
        </p:blipFill>
        <p:spPr>
          <a:xfrm>
            <a:off x="4543217" y="3049982"/>
            <a:ext cx="4113158" cy="2509838"/>
          </a:xfrm>
          <a:prstGeom prst="rect">
            <a:avLst/>
          </a:prstGeom>
        </p:spPr>
      </p:pic>
      <p:pic>
        <p:nvPicPr>
          <p:cNvPr id="34" name="Obrázok 33"/>
          <p:cNvPicPr>
            <a:picLocks noChangeAspect="1"/>
          </p:cNvPicPr>
          <p:nvPr/>
        </p:nvPicPr>
        <p:blipFill rotWithShape="1">
          <a:blip r:embed="rId10"/>
          <a:srcRect t="10804" b="1163"/>
          <a:stretch/>
        </p:blipFill>
        <p:spPr>
          <a:xfrm>
            <a:off x="8592962" y="3080221"/>
            <a:ext cx="3469154" cy="2434551"/>
          </a:xfrm>
          <a:prstGeom prst="rect">
            <a:avLst/>
          </a:prstGeom>
        </p:spPr>
      </p:pic>
    </p:spTree>
    <p:extLst>
      <p:ext uri="{BB962C8B-B14F-4D97-AF65-F5344CB8AC3E}">
        <p14:creationId xmlns:p14="http://schemas.microsoft.com/office/powerpoint/2010/main" val="1999783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ástupný symbol obsahu 2">
            <a:extLst>
              <a:ext uri="{FF2B5EF4-FFF2-40B4-BE49-F238E27FC236}">
                <a16:creationId xmlns:a16="http://schemas.microsoft.com/office/drawing/2014/main" id="{2B81172D-E204-481B-95D1-6C81375B37D5}"/>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14465B"/>
              </a:buClr>
              <a:buNone/>
              <a:defRPr/>
            </a:pPr>
            <a:r>
              <a:rPr lang="sk-SK" sz="3200" b="1" dirty="0" err="1">
                <a:solidFill>
                  <a:srgbClr val="006E9F"/>
                </a:solidFill>
                <a:latin typeface="Segoe UI Light" panose="020B0502040204020203" pitchFamily="34" charset="0"/>
                <a:cs typeface="Segoe UI Light" panose="020B0502040204020203" pitchFamily="34" charset="0"/>
              </a:rPr>
              <a:t>Hyperspectral</a:t>
            </a:r>
            <a:r>
              <a:rPr lang="sk-SK" sz="3200" b="1" dirty="0">
                <a:solidFill>
                  <a:srgbClr val="006E9F"/>
                </a:solidFill>
                <a:latin typeface="Segoe UI Light" panose="020B0502040204020203" pitchFamily="34" charset="0"/>
                <a:cs typeface="Segoe UI Light" panose="020B0502040204020203" pitchFamily="34" charset="0"/>
              </a:rPr>
              <a:t> </a:t>
            </a:r>
            <a:r>
              <a:rPr lang="sk-SK" sz="3200" b="1" dirty="0" err="1">
                <a:solidFill>
                  <a:srgbClr val="006E9F"/>
                </a:solidFill>
                <a:latin typeface="Segoe UI Light" panose="020B0502040204020203" pitchFamily="34" charset="0"/>
                <a:cs typeface="Segoe UI Light" panose="020B0502040204020203" pitchFamily="34" charset="0"/>
              </a:rPr>
              <a:t>payload</a:t>
            </a:r>
            <a:endParaRPr lang="sk-SK" sz="2200" b="1" dirty="0">
              <a:latin typeface="Segoe UI Light" panose="020B0502040204020203" pitchFamily="34" charset="0"/>
              <a:cs typeface="Segoe UI Light" panose="020B0502040204020203" pitchFamily="34" charset="0"/>
            </a:endParaRPr>
          </a:p>
        </p:txBody>
      </p:sp>
      <p:sp>
        <p:nvSpPr>
          <p:cNvPr id="11" name="Zástupný symbol obsahu 2">
            <a:extLst>
              <a:ext uri="{FF2B5EF4-FFF2-40B4-BE49-F238E27FC236}">
                <a16:creationId xmlns:a16="http://schemas.microsoft.com/office/drawing/2014/main" id="{B1D6BC0D-FA18-464D-8567-32B39872E8D6}"/>
              </a:ext>
            </a:extLst>
          </p:cNvPr>
          <p:cNvSpPr txBox="1">
            <a:spLocks/>
          </p:cNvSpPr>
          <p:nvPr/>
        </p:nvSpPr>
        <p:spPr>
          <a:xfrm>
            <a:off x="190226" y="1863418"/>
            <a:ext cx="5308874" cy="4780262"/>
          </a:xfrm>
          <a:prstGeom prst="rect">
            <a:avLst/>
          </a:prstGeom>
          <a:solidFill>
            <a:schemeClr val="bg1"/>
          </a:solidFill>
          <a:ln>
            <a:noFill/>
          </a:ln>
          <a:effectLst>
            <a:outerShdw blurRad="50800" dist="38100" algn="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4" name="Obdĺžnik 13">
            <a:extLst>
              <a:ext uri="{FF2B5EF4-FFF2-40B4-BE49-F238E27FC236}">
                <a16:creationId xmlns:a16="http://schemas.microsoft.com/office/drawing/2014/main" id="{E4C1E576-2EA8-4AA0-BE76-E6DF85F1E217}"/>
              </a:ext>
            </a:extLst>
          </p:cNvPr>
          <p:cNvSpPr/>
          <p:nvPr/>
        </p:nvSpPr>
        <p:spPr>
          <a:xfrm>
            <a:off x="289964" y="2060641"/>
            <a:ext cx="5107536" cy="4393510"/>
          </a:xfrm>
          <a:prstGeom prst="rect">
            <a:avLst/>
          </a:prstGeom>
        </p:spPr>
        <p:txBody>
          <a:bodyPr wrap="square">
            <a:spAutoFit/>
          </a:bodyPr>
          <a:lstStyle/>
          <a:p>
            <a:pPr>
              <a:spcAft>
                <a:spcPts val="600"/>
              </a:spcAft>
            </a:pPr>
            <a:r>
              <a:rPr lang="en-GB" sz="3200" dirty="0">
                <a:solidFill>
                  <a:srgbClr val="006E9F"/>
                </a:solidFill>
                <a:latin typeface="Segoe UI Light" panose="020B0502040204020203" pitchFamily="34" charset="0"/>
                <a:cs typeface="Segoe UI Light" panose="020B0502040204020203" pitchFamily="34" charset="0"/>
              </a:rPr>
              <a:t>AISA Kestrel 10</a:t>
            </a:r>
          </a:p>
          <a:p>
            <a:pPr marL="342900" lvl="1" indent="-342900">
              <a:spcAft>
                <a:spcPts val="300"/>
              </a:spcAft>
              <a:buClr>
                <a:srgbClr val="006E9F"/>
              </a:buClr>
              <a:buFont typeface="Wingdings" panose="05000000000000000000" pitchFamily="2" charset="2"/>
              <a:buChar char="§"/>
            </a:pPr>
            <a:r>
              <a:rPr lang="en-GB" sz="2200" dirty="0">
                <a:latin typeface="Segoe UI Light" panose="020B0502040204020203" pitchFamily="34" charset="0"/>
                <a:cs typeface="Segoe UI Light" panose="020B0502040204020203" pitchFamily="34" charset="0"/>
              </a:rPr>
              <a:t>Push-broom camera, 4.75 kg</a:t>
            </a:r>
          </a:p>
          <a:p>
            <a:pPr marL="342900" lvl="1" indent="-342900">
              <a:spcAft>
                <a:spcPts val="300"/>
              </a:spcAft>
              <a:buClr>
                <a:srgbClr val="006E9F"/>
              </a:buClr>
              <a:buFont typeface="Wingdings" panose="05000000000000000000" pitchFamily="2" charset="2"/>
              <a:buChar char="§"/>
            </a:pPr>
            <a:r>
              <a:rPr lang="en-GB" sz="2200" dirty="0">
                <a:latin typeface="Segoe UI Light" panose="020B0502040204020203" pitchFamily="34" charset="0"/>
                <a:cs typeface="Segoe UI Light" panose="020B0502040204020203" pitchFamily="34" charset="0"/>
              </a:rPr>
              <a:t>F/2.4, FOV: 40</a:t>
            </a:r>
            <a:r>
              <a:rPr lang="sk-SK" sz="2200" dirty="0">
                <a:latin typeface="Segoe UI Light" panose="020B0502040204020203" pitchFamily="34" charset="0"/>
                <a:cs typeface="Segoe UI Light" panose="020B0502040204020203" pitchFamily="34" charset="0"/>
              </a:rPr>
              <a:t>°</a:t>
            </a:r>
          </a:p>
          <a:p>
            <a:pPr marL="342900" lvl="1" indent="-342900">
              <a:spcAft>
                <a:spcPts val="300"/>
              </a:spcAft>
              <a:buClr>
                <a:srgbClr val="006E9F"/>
              </a:buClr>
              <a:buFont typeface="Wingdings" panose="05000000000000000000" pitchFamily="2" charset="2"/>
              <a:buChar char="§"/>
            </a:pPr>
            <a:r>
              <a:rPr lang="sk-SK" sz="2200" dirty="0" err="1">
                <a:latin typeface="Segoe UI Light" panose="020B0502040204020203" pitchFamily="34" charset="0"/>
                <a:cs typeface="Segoe UI Light" panose="020B0502040204020203" pitchFamily="34" charset="0"/>
              </a:rPr>
              <a:t>Spatial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resolution</a:t>
            </a:r>
            <a:r>
              <a:rPr lang="en-GB" sz="2200" dirty="0">
                <a:latin typeface="Segoe UI Light" panose="020B0502040204020203" pitchFamily="34" charset="0"/>
                <a:cs typeface="Segoe UI Light" panose="020B0502040204020203" pitchFamily="34" charset="0"/>
              </a:rPr>
              <a:t>:</a:t>
            </a:r>
            <a:r>
              <a:rPr lang="sk-SK" sz="2200" dirty="0">
                <a:latin typeface="Segoe UI Light" panose="020B0502040204020203" pitchFamily="34" charset="0"/>
                <a:cs typeface="Segoe UI Light" panose="020B0502040204020203" pitchFamily="34" charset="0"/>
              </a:rPr>
              <a:t> 1024 or </a:t>
            </a:r>
            <a:r>
              <a:rPr lang="sk-SK" sz="2200" b="1" dirty="0">
                <a:latin typeface="Segoe UI Light" panose="020B0502040204020203" pitchFamily="34" charset="0"/>
                <a:cs typeface="Segoe UI Light" panose="020B0502040204020203" pitchFamily="34" charset="0"/>
              </a:rPr>
              <a:t>2048</a:t>
            </a:r>
            <a:r>
              <a:rPr lang="sk-SK" sz="2200" dirty="0">
                <a:latin typeface="Segoe UI Light" panose="020B0502040204020203" pitchFamily="34" charset="0"/>
                <a:cs typeface="Segoe UI Light" panose="020B0502040204020203" pitchFamily="34" charset="0"/>
              </a:rPr>
              <a:t> </a:t>
            </a:r>
            <a:r>
              <a:rPr lang="sk-SK" sz="2200" b="1" dirty="0" err="1">
                <a:latin typeface="Segoe UI Light" panose="020B0502040204020203" pitchFamily="34" charset="0"/>
                <a:cs typeface="Segoe UI Light" panose="020B0502040204020203" pitchFamily="34" charset="0"/>
              </a:rPr>
              <a:t>pix</a:t>
            </a:r>
            <a:r>
              <a:rPr lang="sk-SK" sz="2200" dirty="0">
                <a:latin typeface="Segoe UI Light" panose="020B0502040204020203" pitchFamily="34" charset="0"/>
                <a:cs typeface="Segoe UI Light" panose="020B0502040204020203" pitchFamily="34" charset="0"/>
              </a:rPr>
              <a:t>.</a:t>
            </a:r>
          </a:p>
          <a:p>
            <a:pPr marL="342900" lvl="1" indent="-342900">
              <a:spcAft>
                <a:spcPts val="300"/>
              </a:spcAft>
              <a:buClr>
                <a:srgbClr val="006E9F"/>
              </a:buClr>
              <a:buFont typeface="Wingdings" panose="05000000000000000000" pitchFamily="2" charset="2"/>
              <a:buChar char="§"/>
            </a:pPr>
            <a:r>
              <a:rPr lang="sk-SK" sz="2200" b="1" dirty="0" err="1">
                <a:latin typeface="Segoe UI Light" panose="020B0502040204020203" pitchFamily="34" charset="0"/>
                <a:cs typeface="Segoe UI Light" panose="020B0502040204020203" pitchFamily="34" charset="0"/>
              </a:rPr>
              <a:t>Spectral</a:t>
            </a:r>
            <a:r>
              <a:rPr lang="sk-SK" sz="2200" b="1" dirty="0">
                <a:latin typeface="Segoe UI Light" panose="020B0502040204020203" pitchFamily="34" charset="0"/>
                <a:cs typeface="Segoe UI Light" panose="020B0502040204020203" pitchFamily="34" charset="0"/>
              </a:rPr>
              <a:t> </a:t>
            </a:r>
            <a:r>
              <a:rPr lang="sk-SK" sz="2200" b="1" dirty="0" err="1">
                <a:latin typeface="Segoe UI Light" panose="020B0502040204020203" pitchFamily="34" charset="0"/>
                <a:cs typeface="Segoe UI Light" panose="020B0502040204020203" pitchFamily="34" charset="0"/>
              </a:rPr>
              <a:t>range</a:t>
            </a:r>
            <a:r>
              <a:rPr lang="sk-SK" sz="2200" b="1" dirty="0">
                <a:latin typeface="Segoe UI Light" panose="020B0502040204020203" pitchFamily="34" charset="0"/>
                <a:cs typeface="Segoe UI Light" panose="020B0502040204020203" pitchFamily="34" charset="0"/>
              </a:rPr>
              <a:t>: 400 – 1000 nm</a:t>
            </a:r>
          </a:p>
          <a:p>
            <a:pPr marL="342900" lvl="1" indent="-342900">
              <a:spcAft>
                <a:spcPts val="300"/>
              </a:spcAft>
              <a:buClr>
                <a:srgbClr val="006E9F"/>
              </a:buClr>
              <a:buFont typeface="Wingdings" panose="05000000000000000000" pitchFamily="2" charset="2"/>
              <a:buChar char="§"/>
            </a:pPr>
            <a:r>
              <a:rPr lang="sk-SK" sz="2200" dirty="0" err="1">
                <a:latin typeface="Segoe UI Light" panose="020B0502040204020203" pitchFamily="34" charset="0"/>
                <a:cs typeface="Segoe UI Light" panose="020B0502040204020203" pitchFamily="34" charset="0"/>
              </a:rPr>
              <a:t>Spectral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sampling</a:t>
            </a:r>
            <a:r>
              <a:rPr lang="sk-SK" sz="2200" dirty="0">
                <a:latin typeface="Segoe UI Light" panose="020B0502040204020203" pitchFamily="34" charset="0"/>
                <a:cs typeface="Segoe UI Light" panose="020B0502040204020203" pitchFamily="34" charset="0"/>
              </a:rPr>
              <a:t>: 1.75/3.5/7 nm</a:t>
            </a:r>
          </a:p>
          <a:p>
            <a:pPr marL="342900" lvl="1" indent="-342900">
              <a:spcAft>
                <a:spcPts val="300"/>
              </a:spcAft>
              <a:buClr>
                <a:srgbClr val="006E9F"/>
              </a:buClr>
              <a:buFont typeface="Wingdings" panose="05000000000000000000" pitchFamily="2" charset="2"/>
              <a:buChar char="§"/>
            </a:pPr>
            <a:r>
              <a:rPr lang="en-GB" sz="2200" b="1" dirty="0">
                <a:latin typeface="Segoe UI Light" panose="020B0502040204020203" pitchFamily="34" charset="0"/>
                <a:cs typeface="Segoe UI Light" panose="020B0502040204020203" pitchFamily="34" charset="0"/>
              </a:rPr>
              <a:t>Max. number of spectral bands: </a:t>
            </a:r>
            <a:r>
              <a:rPr lang="en-GB" sz="2200" b="1" dirty="0" smtClean="0">
                <a:latin typeface="Segoe UI Light" panose="020B0502040204020203" pitchFamily="34" charset="0"/>
                <a:cs typeface="Segoe UI Light" panose="020B0502040204020203" pitchFamily="34" charset="0"/>
              </a:rPr>
              <a:t>342</a:t>
            </a:r>
            <a:endParaRPr lang="sk-SK" sz="2200" b="1" dirty="0" smtClean="0">
              <a:latin typeface="Segoe UI Light" panose="020B0502040204020203" pitchFamily="34" charset="0"/>
              <a:cs typeface="Segoe UI Light" panose="020B0502040204020203" pitchFamily="34" charset="0"/>
            </a:endParaRPr>
          </a:p>
          <a:p>
            <a:pPr marL="342900" lvl="1" indent="-342900">
              <a:spcAft>
                <a:spcPts val="300"/>
              </a:spcAft>
              <a:buClr>
                <a:srgbClr val="006E9F"/>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Radiometric</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res</a:t>
            </a:r>
            <a:r>
              <a:rPr lang="sk-SK" sz="2200" dirty="0" smtClean="0">
                <a:latin typeface="Segoe UI Light" panose="020B0502040204020203" pitchFamily="34" charset="0"/>
                <a:cs typeface="Segoe UI Light" panose="020B0502040204020203" pitchFamily="34" charset="0"/>
              </a:rPr>
              <a:t>: 16bit </a:t>
            </a:r>
            <a:r>
              <a:rPr lang="sk-SK" sz="2200" dirty="0" err="1" smtClean="0">
                <a:latin typeface="Segoe UI Light" panose="020B0502040204020203" pitchFamily="34" charset="0"/>
                <a:cs typeface="Segoe UI Light" panose="020B0502040204020203" pitchFamily="34" charset="0"/>
              </a:rPr>
              <a:t>unsigned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integer</a:t>
            </a:r>
            <a:endParaRPr lang="en-GB" sz="2200" dirty="0">
              <a:latin typeface="Segoe UI Light" panose="020B0502040204020203" pitchFamily="34" charset="0"/>
              <a:cs typeface="Segoe UI Light" panose="020B0502040204020203" pitchFamily="34" charset="0"/>
            </a:endParaRPr>
          </a:p>
          <a:p>
            <a:pPr marL="342900" lvl="1" indent="-342900">
              <a:spcAft>
                <a:spcPts val="300"/>
              </a:spcAft>
              <a:buClr>
                <a:srgbClr val="006E9F"/>
              </a:buClr>
              <a:buFont typeface="Wingdings" panose="05000000000000000000" pitchFamily="2" charset="2"/>
              <a:buChar char="§"/>
            </a:pPr>
            <a:r>
              <a:rPr lang="en-GB" sz="2200" dirty="0">
                <a:latin typeface="Segoe UI Light" panose="020B0502040204020203" pitchFamily="34" charset="0"/>
                <a:cs typeface="Segoe UI Light" panose="020B0502040204020203" pitchFamily="34" charset="0"/>
              </a:rPr>
              <a:t>Frame rate: &lt;</a:t>
            </a:r>
            <a:r>
              <a:rPr lang="en-GB" sz="2200" dirty="0" smtClean="0">
                <a:latin typeface="Segoe UI Light" panose="020B0502040204020203" pitchFamily="34" charset="0"/>
                <a:cs typeface="Segoe UI Light" panose="020B0502040204020203" pitchFamily="34" charset="0"/>
              </a:rPr>
              <a:t>1</a:t>
            </a:r>
            <a:r>
              <a:rPr lang="sk-SK" sz="2200" dirty="0" smtClean="0">
                <a:latin typeface="Segoe UI Light" panose="020B0502040204020203" pitchFamily="34" charset="0"/>
                <a:cs typeface="Segoe UI Light" panose="020B0502040204020203" pitchFamily="34" charset="0"/>
              </a:rPr>
              <a:t>0</a:t>
            </a:r>
            <a:r>
              <a:rPr lang="en-GB" sz="2200" dirty="0" smtClean="0">
                <a:latin typeface="Segoe UI Light" panose="020B0502040204020203" pitchFamily="34" charset="0"/>
                <a:cs typeface="Segoe UI Light" panose="020B0502040204020203" pitchFamily="34" charset="0"/>
              </a:rPr>
              <a:t>0 </a:t>
            </a:r>
            <a:r>
              <a:rPr lang="en-GB" sz="2200" dirty="0">
                <a:latin typeface="Segoe UI Light" panose="020B0502040204020203" pitchFamily="34" charset="0"/>
                <a:cs typeface="Segoe UI Light" panose="020B0502040204020203" pitchFamily="34" charset="0"/>
              </a:rPr>
              <a:t>Hz</a:t>
            </a:r>
          </a:p>
          <a:p>
            <a:pPr marL="342900" lvl="1" indent="-342900">
              <a:spcAft>
                <a:spcPts val="300"/>
              </a:spcAft>
              <a:buClr>
                <a:srgbClr val="006E9F"/>
              </a:buClr>
              <a:buFont typeface="Wingdings" panose="05000000000000000000" pitchFamily="2" charset="2"/>
              <a:buChar char="§"/>
            </a:pPr>
            <a:r>
              <a:rPr lang="sk-SK" sz="2200" dirty="0" smtClean="0">
                <a:latin typeface="Segoe UI Light" panose="020B0502040204020203" pitchFamily="34" charset="0"/>
                <a:cs typeface="Segoe UI Light" panose="020B0502040204020203" pitchFamily="34" charset="0"/>
              </a:rPr>
              <a:t>SNR : </a:t>
            </a:r>
            <a:r>
              <a:rPr lang="sk-SK" sz="2200" dirty="0">
                <a:latin typeface="Segoe UI Light" panose="020B0502040204020203" pitchFamily="34" charset="0"/>
                <a:cs typeface="Segoe UI Light" panose="020B0502040204020203" pitchFamily="34" charset="0"/>
              </a:rPr>
              <a:t>400-800</a:t>
            </a:r>
          </a:p>
          <a:p>
            <a:pPr marL="342900" lvl="1" indent="-342900">
              <a:spcAft>
                <a:spcPts val="300"/>
              </a:spcAft>
              <a:buClr>
                <a:srgbClr val="006E9F"/>
              </a:buClr>
              <a:buFont typeface="Wingdings" panose="05000000000000000000" pitchFamily="2" charset="2"/>
              <a:buChar char="§"/>
            </a:pPr>
            <a:r>
              <a:rPr lang="sk-SK" sz="2200" dirty="0" err="1">
                <a:latin typeface="Segoe UI Light" panose="020B0502040204020203" pitchFamily="34" charset="0"/>
                <a:cs typeface="Segoe UI Light" panose="020B0502040204020203" pitchFamily="34" charset="0"/>
              </a:rPr>
              <a:t>Total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sys</a:t>
            </a:r>
            <a:r>
              <a:rPr lang="en-GB" sz="2200" dirty="0">
                <a:latin typeface="Segoe UI Light" panose="020B0502040204020203" pitchFamily="34" charset="0"/>
                <a:cs typeface="Segoe UI Light" panose="020B0502040204020203" pitchFamily="34" charset="0"/>
              </a:rPr>
              <a:t>t</a:t>
            </a:r>
            <a:r>
              <a:rPr lang="sk-SK" sz="2200" dirty="0" err="1">
                <a:latin typeface="Segoe UI Light" panose="020B0502040204020203" pitchFamily="34" charset="0"/>
                <a:cs typeface="Segoe UI Light" panose="020B0502040204020203" pitchFamily="34" charset="0"/>
              </a:rPr>
              <a:t>em</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power</a:t>
            </a:r>
            <a:r>
              <a:rPr lang="en-GB" sz="2200" dirty="0">
                <a:latin typeface="Segoe UI Light" panose="020B0502040204020203" pitchFamily="34" charset="0"/>
                <a:cs typeface="Segoe UI Light" panose="020B0502040204020203" pitchFamily="34" charset="0"/>
              </a:rPr>
              <a:t>: &lt;41 W</a:t>
            </a:r>
            <a:endParaRPr lang="sk-SK" sz="2200" dirty="0">
              <a:latin typeface="Segoe UI Light" panose="020B0502040204020203" pitchFamily="34" charset="0"/>
              <a:cs typeface="Segoe UI Light" panose="020B0502040204020203" pitchFamily="34" charset="0"/>
            </a:endParaRPr>
          </a:p>
        </p:txBody>
      </p:sp>
      <p:sp>
        <p:nvSpPr>
          <p:cNvPr id="10" name="Obdĺžnik 9">
            <a:extLst>
              <a:ext uri="{FF2B5EF4-FFF2-40B4-BE49-F238E27FC236}">
                <a16:creationId xmlns:a16="http://schemas.microsoft.com/office/drawing/2014/main" id="{9F8E1241-8BCA-4B28-BA1C-102F5C2A054D}"/>
              </a:ext>
            </a:extLst>
          </p:cNvPr>
          <p:cNvSpPr/>
          <p:nvPr/>
        </p:nvSpPr>
        <p:spPr>
          <a:xfrm>
            <a:off x="0" y="214320"/>
            <a:ext cx="12188996" cy="830997"/>
          </a:xfrm>
          <a:prstGeom prst="rect">
            <a:avLst/>
          </a:prstGeom>
          <a:solidFill>
            <a:srgbClr val="006E9F"/>
          </a:solidFill>
          <a:effectLst/>
        </p:spPr>
        <p:txBody>
          <a:bodyPr wrap="square" anchor="ctr">
            <a:spAutoFit/>
          </a:bodyPr>
          <a:lstStyle/>
          <a:p>
            <a:pPr fontAlgn="auto">
              <a:spcBef>
                <a:spcPts val="0"/>
              </a:spcBef>
              <a:spcAft>
                <a:spcPts val="0"/>
              </a:spcAft>
              <a:defRPr/>
            </a:pPr>
            <a:r>
              <a:rPr lang="sk-SK" sz="4800" b="1" cap="all" spc="300" dirty="0" smtClean="0">
                <a:solidFill>
                  <a:schemeClr val="bg1"/>
                </a:solidFill>
                <a:latin typeface="Segoe UI Semibold" panose="020B0702040204020203" pitchFamily="34" charset="0"/>
                <a:ea typeface="+mj-ea"/>
                <a:cs typeface="Segoe UI Semibold" panose="020B0702040204020203" pitchFamily="34" charset="0"/>
              </a:rPr>
              <a:t>  OUR UAV HS SYSTEM</a:t>
            </a:r>
            <a:endParaRPr lang="nl-NL"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cxnSp>
        <p:nvCxnSpPr>
          <p:cNvPr id="12" name="Rovná spojnica 11">
            <a:extLst>
              <a:ext uri="{FF2B5EF4-FFF2-40B4-BE49-F238E27FC236}">
                <a16:creationId xmlns:a16="http://schemas.microsoft.com/office/drawing/2014/main" id="{BFBC8562-87D9-4F8F-ABCB-FF17625A819F}"/>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pic>
        <p:nvPicPr>
          <p:cNvPr id="13" name="Picture 4" descr="Výsledok vyh&amp;lcaron;adávania obrázkov pre dopyt specim">
            <a:extLst>
              <a:ext uri="{FF2B5EF4-FFF2-40B4-BE49-F238E27FC236}">
                <a16:creationId xmlns:a16="http://schemas.microsoft.com/office/drawing/2014/main" id="{9E504A68-4D9F-4ED7-9877-735C1975B0E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72180" y="5859748"/>
            <a:ext cx="1527975" cy="58670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5" name="Obrázok 14">
            <a:extLst>
              <a:ext uri="{FF2B5EF4-FFF2-40B4-BE49-F238E27FC236}">
                <a16:creationId xmlns:a16="http://schemas.microsoft.com/office/drawing/2014/main" id="{8D70C0DC-3578-4EE2-9ABC-65B78098AF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95780" y="1871178"/>
            <a:ext cx="2242969" cy="738336"/>
          </a:xfrm>
          <a:prstGeom prst="rect">
            <a:avLst/>
          </a:prstGeom>
        </p:spPr>
      </p:pic>
      <p:pic>
        <p:nvPicPr>
          <p:cNvPr id="16" name="Obrázok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27584" y="2210765"/>
            <a:ext cx="5624386" cy="3166671"/>
          </a:xfrm>
          <a:prstGeom prst="rect">
            <a:avLst/>
          </a:prstGeom>
        </p:spPr>
      </p:pic>
    </p:spTree>
    <p:extLst>
      <p:ext uri="{BB962C8B-B14F-4D97-AF65-F5344CB8AC3E}">
        <p14:creationId xmlns:p14="http://schemas.microsoft.com/office/powerpoint/2010/main" val="11992311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Obrázok 30">
            <a:extLst>
              <a:ext uri="{FF2B5EF4-FFF2-40B4-BE49-F238E27FC236}">
                <a16:creationId xmlns:a16="http://schemas.microsoft.com/office/drawing/2014/main" id="{8C705F4B-1D1D-4907-98EB-D638A28642A8}"/>
              </a:ext>
            </a:extLst>
          </p:cNvPr>
          <p:cNvPicPr>
            <a:picLocks noChangeAspect="1"/>
          </p:cNvPicPr>
          <p:nvPr/>
        </p:nvPicPr>
        <p:blipFill rotWithShape="1">
          <a:blip r:embed="rId2"/>
          <a:srcRect l="52081" t="45048" r="32293" b="8543"/>
          <a:stretch/>
        </p:blipFill>
        <p:spPr>
          <a:xfrm>
            <a:off x="6142586" y="1162366"/>
            <a:ext cx="2947868" cy="4922783"/>
          </a:xfrm>
          <a:prstGeom prst="rect">
            <a:avLst/>
          </a:prstGeom>
        </p:spPr>
      </p:pic>
      <p:pic>
        <p:nvPicPr>
          <p:cNvPr id="30" name="Obrázok 29">
            <a:extLst>
              <a:ext uri="{FF2B5EF4-FFF2-40B4-BE49-F238E27FC236}">
                <a16:creationId xmlns:a16="http://schemas.microsoft.com/office/drawing/2014/main" id="{44814C19-3B56-49D7-A1AC-754F913A6063}"/>
              </a:ext>
            </a:extLst>
          </p:cNvPr>
          <p:cNvPicPr>
            <a:picLocks noChangeAspect="1"/>
          </p:cNvPicPr>
          <p:nvPr/>
        </p:nvPicPr>
        <p:blipFill rotWithShape="1">
          <a:blip r:embed="rId3"/>
          <a:srcRect l="44887" t="37521" r="35418" b="4372"/>
          <a:stretch/>
        </p:blipFill>
        <p:spPr>
          <a:xfrm>
            <a:off x="9183161" y="1162373"/>
            <a:ext cx="2967829" cy="4922783"/>
          </a:xfrm>
          <a:prstGeom prst="rect">
            <a:avLst/>
          </a:prstGeom>
        </p:spPr>
      </p:pic>
      <p:pic>
        <p:nvPicPr>
          <p:cNvPr id="3" name="Obrázok 2">
            <a:extLst>
              <a:ext uri="{FF2B5EF4-FFF2-40B4-BE49-F238E27FC236}">
                <a16:creationId xmlns:a16="http://schemas.microsoft.com/office/drawing/2014/main" id="{35AACDD4-0160-4238-B66A-C3AE0DE58364}"/>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2000"/>
                    </a14:imgEffect>
                  </a14:imgLayer>
                </a14:imgProps>
              </a:ext>
            </a:extLst>
          </a:blip>
          <a:srcRect l="12987" t="24309" r="63692" b="7022"/>
          <a:stretch/>
        </p:blipFill>
        <p:spPr>
          <a:xfrm>
            <a:off x="41009" y="1162376"/>
            <a:ext cx="2973739" cy="4922783"/>
          </a:xfrm>
          <a:prstGeom prst="rect">
            <a:avLst/>
          </a:prstGeom>
        </p:spPr>
      </p:pic>
      <p:sp>
        <p:nvSpPr>
          <p:cNvPr id="9" name="Obdĺžnik 8">
            <a:extLst>
              <a:ext uri="{FF2B5EF4-FFF2-40B4-BE49-F238E27FC236}">
                <a16:creationId xmlns:a16="http://schemas.microsoft.com/office/drawing/2014/main" id="{4913C41B-1D2D-42A0-A9CD-B6915A9E326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dirty="0">
                <a:solidFill>
                  <a:schemeClr val="bg1"/>
                </a:solidFill>
                <a:latin typeface="Segoe UI Semibold" panose="020B0702040204020203" pitchFamily="34" charset="0"/>
                <a:ea typeface="+mj-ea"/>
                <a:cs typeface="Segoe UI Semibold" panose="020B0702040204020203" pitchFamily="34" charset="0"/>
              </a:rPr>
              <a:t> </a:t>
            </a:r>
            <a:r>
              <a:rPr lang="sk-SK" sz="4800" b="1" cap="all" dirty="0" smtClean="0">
                <a:solidFill>
                  <a:schemeClr val="bg1"/>
                </a:solidFill>
                <a:latin typeface="Segoe UI Semibold" panose="020B0702040204020203" pitchFamily="34" charset="0"/>
                <a:ea typeface="+mj-ea"/>
                <a:cs typeface="Segoe UI Semibold" panose="020B0702040204020203" pitchFamily="34" charset="0"/>
              </a:rPr>
              <a:t>UAV </a:t>
            </a:r>
            <a:r>
              <a:rPr lang="sk-SK" sz="4800" b="1" cap="all" dirty="0" err="1" smtClean="0">
                <a:solidFill>
                  <a:schemeClr val="bg1"/>
                </a:solidFill>
                <a:latin typeface="Segoe UI Semibold" panose="020B0702040204020203" pitchFamily="34" charset="0"/>
                <a:ea typeface="+mj-ea"/>
                <a:cs typeface="Segoe UI Semibold" panose="020B0702040204020203" pitchFamily="34" charset="0"/>
              </a:rPr>
              <a:t>HYPERSPEctral</a:t>
            </a:r>
            <a:r>
              <a:rPr lang="sk-SK" sz="4800" b="1" cap="all" dirty="0" smtClean="0">
                <a:solidFill>
                  <a:schemeClr val="bg1"/>
                </a:solidFill>
                <a:latin typeface="Segoe UI Semibold" panose="020B0702040204020203" pitchFamily="34" charset="0"/>
                <a:ea typeface="+mj-ea"/>
                <a:cs typeface="Segoe UI Semibold" panose="020B0702040204020203" pitchFamily="34" charset="0"/>
              </a:rPr>
              <a:t> MISSION</a:t>
            </a:r>
            <a:endParaRPr lang="nl-NL" sz="4800" b="1" cap="all" dirty="0">
              <a:solidFill>
                <a:schemeClr val="bg1"/>
              </a:solidFill>
              <a:latin typeface="Segoe UI Semibold" panose="020B0702040204020203" pitchFamily="34" charset="0"/>
              <a:ea typeface="+mj-ea"/>
              <a:cs typeface="Segoe UI Semibold" panose="020B0702040204020203" pitchFamily="34" charset="0"/>
            </a:endParaRPr>
          </a:p>
        </p:txBody>
      </p:sp>
      <p:cxnSp>
        <p:nvCxnSpPr>
          <p:cNvPr id="10" name="Rovná spojnica 9">
            <a:extLst>
              <a:ext uri="{FF2B5EF4-FFF2-40B4-BE49-F238E27FC236}">
                <a16:creationId xmlns:a16="http://schemas.microsoft.com/office/drawing/2014/main" id="{DE1CFAB6-BE85-4EA2-AC7D-6875A07F3754}"/>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4" name="Obdĺžnik 3">
            <a:extLst>
              <a:ext uri="{FF2B5EF4-FFF2-40B4-BE49-F238E27FC236}">
                <a16:creationId xmlns:a16="http://schemas.microsoft.com/office/drawing/2014/main" id="{25430016-2273-498C-BF38-DDFE2193ED19}"/>
              </a:ext>
            </a:extLst>
          </p:cNvPr>
          <p:cNvSpPr/>
          <p:nvPr/>
        </p:nvSpPr>
        <p:spPr>
          <a:xfrm>
            <a:off x="41007" y="6085165"/>
            <a:ext cx="2965373" cy="588468"/>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k-SK" sz="2600" b="1" dirty="0" smtClean="0">
                <a:solidFill>
                  <a:schemeClr val="bg1"/>
                </a:solidFill>
                <a:latin typeface="Segoe UI Light" panose="020B0502040204020203" pitchFamily="34" charset="0"/>
                <a:cs typeface="Segoe UI Light" panose="020B0502040204020203" pitchFamily="34" charset="0"/>
              </a:rPr>
              <a:t>PLANNING</a:t>
            </a:r>
            <a:endParaRPr lang="sk-SK" sz="2600" b="1" dirty="0">
              <a:solidFill>
                <a:schemeClr val="bg1"/>
              </a:solidFill>
              <a:latin typeface="Segoe UI Light" panose="020B0502040204020203" pitchFamily="34" charset="0"/>
              <a:cs typeface="Segoe UI Light" panose="020B0502040204020203" pitchFamily="34" charset="0"/>
            </a:endParaRPr>
          </a:p>
        </p:txBody>
      </p:sp>
      <p:sp>
        <p:nvSpPr>
          <p:cNvPr id="53" name="Obdĺžnik 52">
            <a:extLst>
              <a:ext uri="{FF2B5EF4-FFF2-40B4-BE49-F238E27FC236}">
                <a16:creationId xmlns:a16="http://schemas.microsoft.com/office/drawing/2014/main" id="{857D18A1-673B-4912-9039-778004CF880A}"/>
              </a:ext>
            </a:extLst>
          </p:cNvPr>
          <p:cNvSpPr/>
          <p:nvPr/>
        </p:nvSpPr>
        <p:spPr>
          <a:xfrm>
            <a:off x="41008" y="1162377"/>
            <a:ext cx="2973740" cy="5511258"/>
          </a:xfrm>
          <a:prstGeom prst="rect">
            <a:avLst/>
          </a:prstGeom>
          <a:no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6" name="Obdĺžnik 15">
            <a:extLst>
              <a:ext uri="{FF2B5EF4-FFF2-40B4-BE49-F238E27FC236}">
                <a16:creationId xmlns:a16="http://schemas.microsoft.com/office/drawing/2014/main" id="{47B62E20-7D02-4E54-8B02-76EC4FFB6552}"/>
              </a:ext>
            </a:extLst>
          </p:cNvPr>
          <p:cNvSpPr/>
          <p:nvPr/>
        </p:nvSpPr>
        <p:spPr>
          <a:xfrm>
            <a:off x="3086882" y="6085163"/>
            <a:ext cx="2973740" cy="588468"/>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k-SK" sz="2600" b="1" dirty="0">
                <a:solidFill>
                  <a:schemeClr val="bg1"/>
                </a:solidFill>
                <a:latin typeface="Segoe UI Light" panose="020B0502040204020203" pitchFamily="34" charset="0"/>
                <a:cs typeface="Segoe UI Light" panose="020B0502040204020203" pitchFamily="34" charset="0"/>
              </a:rPr>
              <a:t>DATA ACQUISITION</a:t>
            </a:r>
          </a:p>
        </p:txBody>
      </p:sp>
      <p:sp>
        <p:nvSpPr>
          <p:cNvPr id="15" name="Obdĺžnik 14">
            <a:extLst>
              <a:ext uri="{FF2B5EF4-FFF2-40B4-BE49-F238E27FC236}">
                <a16:creationId xmlns:a16="http://schemas.microsoft.com/office/drawing/2014/main" id="{2CA6EBD1-5AA0-45BD-94EC-EB0E85C1D6A7}"/>
              </a:ext>
            </a:extLst>
          </p:cNvPr>
          <p:cNvSpPr/>
          <p:nvPr/>
        </p:nvSpPr>
        <p:spPr>
          <a:xfrm>
            <a:off x="3086882" y="1162375"/>
            <a:ext cx="2973740" cy="5511258"/>
          </a:xfrm>
          <a:prstGeom prst="rect">
            <a:avLst/>
          </a:prstGeom>
          <a:no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0" name="Obdĺžnik 19">
            <a:extLst>
              <a:ext uri="{FF2B5EF4-FFF2-40B4-BE49-F238E27FC236}">
                <a16:creationId xmlns:a16="http://schemas.microsoft.com/office/drawing/2014/main" id="{58454D41-C4D9-4F94-81E8-329A3F397229}"/>
              </a:ext>
            </a:extLst>
          </p:cNvPr>
          <p:cNvSpPr/>
          <p:nvPr/>
        </p:nvSpPr>
        <p:spPr>
          <a:xfrm>
            <a:off x="6128919" y="6085161"/>
            <a:ext cx="2961534" cy="588468"/>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k-SK" sz="2600" b="1" dirty="0">
                <a:solidFill>
                  <a:schemeClr val="bg1"/>
                </a:solidFill>
                <a:latin typeface="Segoe UI Light" panose="020B0502040204020203" pitchFamily="34" charset="0"/>
                <a:cs typeface="Segoe UI Light" panose="020B0502040204020203" pitchFamily="34" charset="0"/>
              </a:rPr>
              <a:t>DATA PROCESSING</a:t>
            </a:r>
          </a:p>
        </p:txBody>
      </p:sp>
      <p:sp>
        <p:nvSpPr>
          <p:cNvPr id="21" name="Obdĺžnik 20">
            <a:extLst>
              <a:ext uri="{FF2B5EF4-FFF2-40B4-BE49-F238E27FC236}">
                <a16:creationId xmlns:a16="http://schemas.microsoft.com/office/drawing/2014/main" id="{51916203-B1E6-41B0-9C11-9A7BB4C94E85}"/>
              </a:ext>
            </a:extLst>
          </p:cNvPr>
          <p:cNvSpPr/>
          <p:nvPr/>
        </p:nvSpPr>
        <p:spPr>
          <a:xfrm>
            <a:off x="6128919" y="1162373"/>
            <a:ext cx="2973740" cy="5511258"/>
          </a:xfrm>
          <a:prstGeom prst="rect">
            <a:avLst/>
          </a:prstGeom>
          <a:no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4" name="Obdĺžnik 23">
            <a:extLst>
              <a:ext uri="{FF2B5EF4-FFF2-40B4-BE49-F238E27FC236}">
                <a16:creationId xmlns:a16="http://schemas.microsoft.com/office/drawing/2014/main" id="{3FAB9208-35DB-4B40-87D8-2A44E530FA91}"/>
              </a:ext>
            </a:extLst>
          </p:cNvPr>
          <p:cNvSpPr/>
          <p:nvPr/>
        </p:nvSpPr>
        <p:spPr>
          <a:xfrm>
            <a:off x="9169496" y="6085161"/>
            <a:ext cx="2961534" cy="588468"/>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k-SK" sz="2600" b="1" dirty="0">
                <a:solidFill>
                  <a:schemeClr val="bg1"/>
                </a:solidFill>
                <a:latin typeface="Segoe UI Light" panose="020B0502040204020203" pitchFamily="34" charset="0"/>
                <a:cs typeface="Segoe UI Light" panose="020B0502040204020203" pitchFamily="34" charset="0"/>
              </a:rPr>
              <a:t>RESULTS</a:t>
            </a:r>
          </a:p>
        </p:txBody>
      </p:sp>
      <p:sp>
        <p:nvSpPr>
          <p:cNvPr id="25" name="Obdĺžnik 24">
            <a:extLst>
              <a:ext uri="{FF2B5EF4-FFF2-40B4-BE49-F238E27FC236}">
                <a16:creationId xmlns:a16="http://schemas.microsoft.com/office/drawing/2014/main" id="{4BB3B43C-0443-4FA0-9443-3C0B5D7F4DD0}"/>
              </a:ext>
            </a:extLst>
          </p:cNvPr>
          <p:cNvSpPr/>
          <p:nvPr/>
        </p:nvSpPr>
        <p:spPr>
          <a:xfrm>
            <a:off x="9169496" y="1162373"/>
            <a:ext cx="2973740" cy="5511258"/>
          </a:xfrm>
          <a:prstGeom prst="rect">
            <a:avLst/>
          </a:prstGeom>
          <a:no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17" name="Obrázok 16"/>
          <p:cNvPicPr>
            <a:picLocks noChangeAspect="1"/>
          </p:cNvPicPr>
          <p:nvPr/>
        </p:nvPicPr>
        <p:blipFill rotWithShape="1">
          <a:blip r:embed="rId6"/>
          <a:srcRect l="9930" b="40423"/>
          <a:stretch/>
        </p:blipFill>
        <p:spPr>
          <a:xfrm>
            <a:off x="3129164" y="1162366"/>
            <a:ext cx="2907048" cy="4922783"/>
          </a:xfrm>
          <a:prstGeom prst="rect">
            <a:avLst/>
          </a:prstGeom>
        </p:spPr>
      </p:pic>
    </p:spTree>
    <p:extLst>
      <p:ext uri="{BB962C8B-B14F-4D97-AF65-F5344CB8AC3E}">
        <p14:creationId xmlns:p14="http://schemas.microsoft.com/office/powerpoint/2010/main" val="3171634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Obrázok 24"/>
          <p:cNvPicPr>
            <a:picLocks noChangeAspect="1"/>
          </p:cNvPicPr>
          <p:nvPr/>
        </p:nvPicPr>
        <p:blipFill>
          <a:blip r:embed="rId2"/>
          <a:stretch>
            <a:fillRect/>
          </a:stretch>
        </p:blipFill>
        <p:spPr>
          <a:xfrm>
            <a:off x="6096000" y="1733424"/>
            <a:ext cx="4684638" cy="3269194"/>
          </a:xfrm>
          <a:prstGeom prst="rect">
            <a:avLst/>
          </a:prstGeom>
        </p:spPr>
      </p:pic>
      <p:sp>
        <p:nvSpPr>
          <p:cNvPr id="15" name="Obdĺžnik 14">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a:t>    </a:t>
            </a:r>
          </a:p>
        </p:txBody>
      </p:sp>
      <p:sp>
        <p:nvSpPr>
          <p:cNvPr id="4" name="Nadpis 1">
            <a:extLst>
              <a:ext uri="{FF2B5EF4-FFF2-40B4-BE49-F238E27FC236}">
                <a16:creationId xmlns:a16="http://schemas.microsoft.com/office/drawing/2014/main" id="{D0E11837-8980-228C-BCB8-75BACCB74055}"/>
              </a:ext>
            </a:extLst>
          </p:cNvPr>
          <p:cNvSpPr txBox="1">
            <a:spLocks/>
          </p:cNvSpPr>
          <p:nvPr/>
        </p:nvSpPr>
        <p:spPr>
          <a:xfrm>
            <a:off x="304800" y="354970"/>
            <a:ext cx="11398101" cy="63802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sk-SK" sz="2800" b="1" dirty="0" smtClean="0">
                <a:solidFill>
                  <a:schemeClr val="bg1"/>
                </a:solidFill>
                <a:latin typeface="Segoe UI Semibold" panose="020B0702040204020203" pitchFamily="34" charset="0"/>
                <a:cs typeface="Segoe UI Semibold" panose="020B0702040204020203" pitchFamily="34" charset="0"/>
              </a:rPr>
              <a:t>UAV </a:t>
            </a:r>
            <a:r>
              <a:rPr lang="sk-SK" sz="2800" b="1" dirty="0" err="1" smtClean="0">
                <a:solidFill>
                  <a:schemeClr val="bg1"/>
                </a:solidFill>
                <a:latin typeface="Segoe UI Semibold" panose="020B0702040204020203" pitchFamily="34" charset="0"/>
                <a:cs typeface="Segoe UI Semibold" panose="020B0702040204020203" pitchFamily="34" charset="0"/>
              </a:rPr>
              <a:t>flight</a:t>
            </a:r>
            <a:r>
              <a:rPr lang="sk-SK" sz="2800" b="1" dirty="0" smtClean="0">
                <a:solidFill>
                  <a:schemeClr val="bg1"/>
                </a:solidFill>
                <a:latin typeface="Segoe UI Semibold" panose="020B0702040204020203" pitchFamily="34" charset="0"/>
                <a:cs typeface="Segoe UI Semibold" panose="020B0702040204020203" pitchFamily="34" charset="0"/>
              </a:rPr>
              <a:t> </a:t>
            </a:r>
            <a:r>
              <a:rPr lang="sk-SK" sz="2800" b="1" dirty="0" err="1" smtClean="0">
                <a:solidFill>
                  <a:schemeClr val="bg1"/>
                </a:solidFill>
                <a:latin typeface="Segoe UI Semibold" panose="020B0702040204020203" pitchFamily="34" charset="0"/>
                <a:cs typeface="Segoe UI Semibold" panose="020B0702040204020203" pitchFamily="34" charset="0"/>
              </a:rPr>
              <a:t>mission</a:t>
            </a:r>
            <a:r>
              <a:rPr lang="sk-SK" sz="2800" b="1" dirty="0" smtClean="0">
                <a:solidFill>
                  <a:schemeClr val="bg1"/>
                </a:solidFill>
                <a:latin typeface="Segoe UI Semibold" panose="020B0702040204020203" pitchFamily="34" charset="0"/>
                <a:cs typeface="Segoe UI Semibold" panose="020B0702040204020203" pitchFamily="34" charset="0"/>
              </a:rPr>
              <a:t>: </a:t>
            </a:r>
            <a:r>
              <a:rPr lang="sk-SK" sz="2800" b="1" dirty="0" err="1">
                <a:solidFill>
                  <a:schemeClr val="bg1"/>
                </a:solidFill>
                <a:latin typeface="Segoe UI Semibold" panose="020B0702040204020203" pitchFamily="34" charset="0"/>
                <a:cs typeface="Segoe UI Semibold" panose="020B0702040204020203" pitchFamily="34" charset="0"/>
              </a:rPr>
              <a:t>a</a:t>
            </a:r>
            <a:r>
              <a:rPr lang="sk-SK" sz="2800" b="1" dirty="0" err="1" smtClean="0">
                <a:solidFill>
                  <a:schemeClr val="bg1"/>
                </a:solidFill>
                <a:latin typeface="Segoe UI Semibold" panose="020B0702040204020203" pitchFamily="34" charset="0"/>
                <a:cs typeface="Segoe UI Semibold" panose="020B0702040204020203" pitchFamily="34" charset="0"/>
              </a:rPr>
              <a:t>rea</a:t>
            </a:r>
            <a:r>
              <a:rPr lang="sk-SK" sz="2800" b="1" dirty="0" smtClean="0">
                <a:solidFill>
                  <a:schemeClr val="bg1"/>
                </a:solidFill>
                <a:latin typeface="Segoe UI Semibold" panose="020B0702040204020203" pitchFamily="34" charset="0"/>
                <a:cs typeface="Segoe UI Semibold" panose="020B0702040204020203" pitchFamily="34" charset="0"/>
              </a:rPr>
              <a:t> of </a:t>
            </a:r>
            <a:r>
              <a:rPr lang="sk-SK" sz="2800" b="1" dirty="0" err="1" smtClean="0">
                <a:solidFill>
                  <a:schemeClr val="bg1"/>
                </a:solidFill>
                <a:latin typeface="Segoe UI Semibold" panose="020B0702040204020203" pitchFamily="34" charset="0"/>
                <a:cs typeface="Segoe UI Semibold" panose="020B0702040204020203" pitchFamily="34" charset="0"/>
              </a:rPr>
              <a:t>interest</a:t>
            </a:r>
            <a:r>
              <a:rPr lang="sk-SK" sz="2800" b="1" dirty="0" smtClean="0">
                <a:solidFill>
                  <a:schemeClr val="bg1"/>
                </a:solidFill>
                <a:latin typeface="Segoe UI Semibold" panose="020B0702040204020203" pitchFamily="34" charset="0"/>
                <a:cs typeface="Segoe UI Semibold" panose="020B0702040204020203" pitchFamily="34" charset="0"/>
              </a:rPr>
              <a:t> (AOI)</a:t>
            </a:r>
            <a:endParaRPr lang="sk-SK" sz="2800" dirty="0">
              <a:solidFill>
                <a:schemeClr val="bg1"/>
              </a:solidFill>
              <a:latin typeface="Segoe UI Light" panose="020B0502040204020203" pitchFamily="34" charset="0"/>
              <a:cs typeface="Segoe UI Light" panose="020B0502040204020203" pitchFamily="34" charset="0"/>
            </a:endParaRPr>
          </a:p>
        </p:txBody>
      </p:sp>
      <p:sp>
        <p:nvSpPr>
          <p:cNvPr id="10" name="AutoShape 2" descr="Visit Košice – Wikipéd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k-SK"/>
          </a:p>
        </p:txBody>
      </p:sp>
      <p:pic>
        <p:nvPicPr>
          <p:cNvPr id="9" name="Obrázok 8"/>
          <p:cNvPicPr>
            <a:picLocks noChangeAspect="1"/>
          </p:cNvPicPr>
          <p:nvPr/>
        </p:nvPicPr>
        <p:blipFill rotWithShape="1">
          <a:blip r:embed="rId3"/>
          <a:srcRect b="8729"/>
          <a:stretch/>
        </p:blipFill>
        <p:spPr>
          <a:xfrm>
            <a:off x="1" y="2449745"/>
            <a:ext cx="5922508" cy="3672381"/>
          </a:xfrm>
          <a:prstGeom prst="rect">
            <a:avLst/>
          </a:prstGeom>
        </p:spPr>
      </p:pic>
      <p:cxnSp>
        <p:nvCxnSpPr>
          <p:cNvPr id="6" name="Rovná spojovacia šípka 5"/>
          <p:cNvCxnSpPr/>
          <p:nvPr/>
        </p:nvCxnSpPr>
        <p:spPr>
          <a:xfrm>
            <a:off x="7485064" y="5216970"/>
            <a:ext cx="1260000" cy="8709"/>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BlokTextu 12"/>
          <p:cNvSpPr txBox="1"/>
          <p:nvPr/>
        </p:nvSpPr>
        <p:spPr>
          <a:xfrm>
            <a:off x="7728579" y="5265377"/>
            <a:ext cx="772969" cy="369332"/>
          </a:xfrm>
          <a:prstGeom prst="rect">
            <a:avLst/>
          </a:prstGeom>
          <a:noFill/>
        </p:spPr>
        <p:txBody>
          <a:bodyPr wrap="none" rtlCol="0">
            <a:spAutoFit/>
          </a:bodyPr>
          <a:lstStyle/>
          <a:p>
            <a:r>
              <a:rPr lang="sk-SK" dirty="0" smtClean="0">
                <a:solidFill>
                  <a:srgbClr val="FF0000"/>
                </a:solidFill>
              </a:rPr>
              <a:t>500 m</a:t>
            </a:r>
            <a:endParaRPr lang="sk-SK" dirty="0">
              <a:solidFill>
                <a:srgbClr val="FF0000"/>
              </a:solidFill>
            </a:endParaRPr>
          </a:p>
        </p:txBody>
      </p:sp>
      <p:cxnSp>
        <p:nvCxnSpPr>
          <p:cNvPr id="16" name="Rovná spojovacia šípka 15"/>
          <p:cNvCxnSpPr/>
          <p:nvPr/>
        </p:nvCxnSpPr>
        <p:spPr>
          <a:xfrm>
            <a:off x="2891292" y="6266352"/>
            <a:ext cx="1628456" cy="12528"/>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BlokTextu 16"/>
          <p:cNvSpPr txBox="1"/>
          <p:nvPr/>
        </p:nvSpPr>
        <p:spPr>
          <a:xfrm>
            <a:off x="3314196" y="6318775"/>
            <a:ext cx="889987" cy="369332"/>
          </a:xfrm>
          <a:prstGeom prst="rect">
            <a:avLst/>
          </a:prstGeom>
          <a:solidFill>
            <a:schemeClr val="bg1"/>
          </a:solidFill>
        </p:spPr>
        <p:txBody>
          <a:bodyPr wrap="none" rtlCol="0">
            <a:spAutoFit/>
          </a:bodyPr>
          <a:lstStyle/>
          <a:p>
            <a:r>
              <a:rPr lang="sk-SK" dirty="0" smtClean="0">
                <a:solidFill>
                  <a:srgbClr val="FF0000"/>
                </a:solidFill>
              </a:rPr>
              <a:t>2000 m</a:t>
            </a:r>
            <a:endParaRPr lang="sk-SK" dirty="0">
              <a:solidFill>
                <a:srgbClr val="FF0000"/>
              </a:solidFill>
            </a:endParaRPr>
          </a:p>
        </p:txBody>
      </p:sp>
      <p:sp>
        <p:nvSpPr>
          <p:cNvPr id="18" name="Obdĺžnik 17"/>
          <p:cNvSpPr/>
          <p:nvPr/>
        </p:nvSpPr>
        <p:spPr>
          <a:xfrm rot="828301">
            <a:off x="3759189" y="3170559"/>
            <a:ext cx="883523" cy="3949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9" name="Rovná spojovacia šípka 18"/>
          <p:cNvCxnSpPr/>
          <p:nvPr/>
        </p:nvCxnSpPr>
        <p:spPr>
          <a:xfrm flipV="1">
            <a:off x="3759189" y="2635214"/>
            <a:ext cx="3567734" cy="435636"/>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Obdĺžnik 22"/>
          <p:cNvSpPr/>
          <p:nvPr/>
        </p:nvSpPr>
        <p:spPr>
          <a:xfrm>
            <a:off x="287724" y="1426419"/>
            <a:ext cx="3143233" cy="646331"/>
          </a:xfrm>
          <a:prstGeom prst="rect">
            <a:avLst/>
          </a:prstGeom>
        </p:spPr>
        <p:txBody>
          <a:bodyPr wrap="none">
            <a:spAutoFit/>
          </a:bodyPr>
          <a:lstStyle/>
          <a:p>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Stagno</a:t>
            </a:r>
            <a:r>
              <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rPr>
              <a:t> di </a:t>
            </a:r>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Salede</a:t>
            </a:r>
            <a:r>
              <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rPr>
              <a:t> </a:t>
            </a:r>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Porcus</a:t>
            </a:r>
            <a:endPar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endParaRPr>
          </a:p>
          <a:p>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Northern</a:t>
            </a:r>
            <a:r>
              <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rPr>
              <a:t> part, </a:t>
            </a:r>
            <a:r>
              <a:rPr lang="sk-SK" b="1" dirty="0">
                <a:solidFill>
                  <a:schemeClr val="tx1">
                    <a:lumMod val="65000"/>
                    <a:lumOff val="35000"/>
                  </a:schemeClr>
                </a:solidFill>
                <a:latin typeface="Segoe UI Semibold" panose="020B0702040204020203" pitchFamily="34" charset="0"/>
                <a:cs typeface="Segoe UI Semibold" panose="020B0702040204020203" pitchFamily="34" charset="0"/>
              </a:rPr>
              <a:t>500 x 1000 m</a:t>
            </a:r>
            <a:endParaRPr lang="sk-SK" dirty="0">
              <a:solidFill>
                <a:schemeClr val="tx1">
                  <a:lumMod val="65000"/>
                  <a:lumOff val="35000"/>
                </a:schemeClr>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1021944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p:cNvPicPr>
            <a:picLocks noChangeAspect="1"/>
          </p:cNvPicPr>
          <p:nvPr/>
        </p:nvPicPr>
        <p:blipFill>
          <a:blip r:embed="rId2"/>
          <a:stretch>
            <a:fillRect/>
          </a:stretch>
        </p:blipFill>
        <p:spPr>
          <a:xfrm>
            <a:off x="762000" y="1244613"/>
            <a:ext cx="8921262" cy="5432411"/>
          </a:xfrm>
          <a:prstGeom prst="rect">
            <a:avLst/>
          </a:prstGeom>
        </p:spPr>
      </p:pic>
      <p:cxnSp>
        <p:nvCxnSpPr>
          <p:cNvPr id="6" name="Rovná spojnica 5"/>
          <p:cNvCxnSpPr/>
          <p:nvPr/>
        </p:nvCxnSpPr>
        <p:spPr>
          <a:xfrm>
            <a:off x="2344615" y="1934308"/>
            <a:ext cx="43375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Rovná spojnica 6"/>
          <p:cNvCxnSpPr/>
          <p:nvPr/>
        </p:nvCxnSpPr>
        <p:spPr>
          <a:xfrm>
            <a:off x="2414954" y="5802923"/>
            <a:ext cx="101990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Obdĺžnik 9">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a:t>    </a:t>
            </a:r>
            <a:r>
              <a:rPr lang="sk-SK" sz="3200" dirty="0" err="1" smtClean="0"/>
              <a:t>Flight</a:t>
            </a:r>
            <a:r>
              <a:rPr lang="sk-SK" sz="3200" dirty="0" smtClean="0"/>
              <a:t> </a:t>
            </a:r>
            <a:r>
              <a:rPr lang="sk-SK" sz="3200" dirty="0" err="1" smtClean="0"/>
              <a:t>mission</a:t>
            </a:r>
            <a:r>
              <a:rPr lang="sk-SK" sz="3200" dirty="0" smtClean="0"/>
              <a:t> </a:t>
            </a:r>
            <a:r>
              <a:rPr lang="sk-SK" sz="3200" dirty="0" err="1" smtClean="0"/>
              <a:t>parameters</a:t>
            </a:r>
            <a:r>
              <a:rPr lang="sk-SK" sz="3200" dirty="0" smtClean="0"/>
              <a:t>: FOV, </a:t>
            </a:r>
            <a:r>
              <a:rPr lang="sk-SK" sz="3200" dirty="0" err="1" smtClean="0"/>
              <a:t>swath</a:t>
            </a:r>
            <a:r>
              <a:rPr lang="sk-SK" sz="3200" dirty="0" smtClean="0"/>
              <a:t> </a:t>
            </a:r>
            <a:r>
              <a:rPr lang="sk-SK" sz="3200" dirty="0" err="1" smtClean="0"/>
              <a:t>width</a:t>
            </a:r>
            <a:r>
              <a:rPr lang="sk-SK" sz="3200" dirty="0" smtClean="0"/>
              <a:t>, </a:t>
            </a:r>
            <a:r>
              <a:rPr lang="sk-SK" sz="3200" dirty="0" err="1" smtClean="0"/>
              <a:t>spatial</a:t>
            </a:r>
            <a:r>
              <a:rPr lang="sk-SK" sz="3200" dirty="0" smtClean="0"/>
              <a:t> </a:t>
            </a:r>
            <a:r>
              <a:rPr lang="sk-SK" sz="3200" dirty="0" err="1" smtClean="0"/>
              <a:t>resolution</a:t>
            </a:r>
            <a:endParaRPr lang="sk-SK" sz="3200" dirty="0"/>
          </a:p>
        </p:txBody>
      </p:sp>
      <p:sp>
        <p:nvSpPr>
          <p:cNvPr id="11" name="BlokTextu 10"/>
          <p:cNvSpPr txBox="1"/>
          <p:nvPr/>
        </p:nvSpPr>
        <p:spPr>
          <a:xfrm>
            <a:off x="4325816" y="2602523"/>
            <a:ext cx="1593513" cy="369332"/>
          </a:xfrm>
          <a:prstGeom prst="rect">
            <a:avLst/>
          </a:prstGeom>
          <a:solidFill>
            <a:schemeClr val="bg1"/>
          </a:solidFill>
        </p:spPr>
        <p:txBody>
          <a:bodyPr wrap="none" rtlCol="0">
            <a:spAutoFit/>
          </a:bodyPr>
          <a:lstStyle/>
          <a:p>
            <a:r>
              <a:rPr lang="sk-SK" dirty="0" smtClean="0"/>
              <a:t>AISA </a:t>
            </a:r>
            <a:r>
              <a:rPr lang="sk-SK" dirty="0" err="1" smtClean="0"/>
              <a:t>Kestrel</a:t>
            </a:r>
            <a:r>
              <a:rPr lang="sk-SK" dirty="0" smtClean="0"/>
              <a:t> 10</a:t>
            </a:r>
            <a:endParaRPr lang="sk-SK" dirty="0"/>
          </a:p>
        </p:txBody>
      </p:sp>
      <p:pic>
        <p:nvPicPr>
          <p:cNvPr id="12" name="Obrázok 11"/>
          <p:cNvPicPr>
            <a:picLocks noChangeAspect="1"/>
          </p:cNvPicPr>
          <p:nvPr/>
        </p:nvPicPr>
        <p:blipFill>
          <a:blip r:embed="rId3"/>
          <a:stretch>
            <a:fillRect/>
          </a:stretch>
        </p:blipFill>
        <p:spPr>
          <a:xfrm>
            <a:off x="9992824" y="5724524"/>
            <a:ext cx="1876425" cy="952500"/>
          </a:xfrm>
          <a:prstGeom prst="rect">
            <a:avLst/>
          </a:prstGeom>
        </p:spPr>
      </p:pic>
    </p:spTree>
    <p:extLst>
      <p:ext uri="{BB962C8B-B14F-4D97-AF65-F5344CB8AC3E}">
        <p14:creationId xmlns:p14="http://schemas.microsoft.com/office/powerpoint/2010/main" val="4002124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Obrázok 19"/>
          <p:cNvPicPr>
            <a:picLocks noChangeAspect="1"/>
          </p:cNvPicPr>
          <p:nvPr/>
        </p:nvPicPr>
        <p:blipFill rotWithShape="1">
          <a:blip r:embed="rId2"/>
          <a:srcRect b="17283"/>
          <a:stretch/>
        </p:blipFill>
        <p:spPr>
          <a:xfrm>
            <a:off x="4435423" y="1187628"/>
            <a:ext cx="7319102" cy="4224882"/>
          </a:xfrm>
          <a:prstGeom prst="rect">
            <a:avLst/>
          </a:prstGeom>
        </p:spPr>
      </p:pic>
      <p:cxnSp>
        <p:nvCxnSpPr>
          <p:cNvPr id="6" name="Rovná spojovacia šípka 5"/>
          <p:cNvCxnSpPr/>
          <p:nvPr/>
        </p:nvCxnSpPr>
        <p:spPr>
          <a:xfrm>
            <a:off x="5896708" y="4431323"/>
            <a:ext cx="4021015" cy="926123"/>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BlokTextu 12"/>
          <p:cNvSpPr txBox="1"/>
          <p:nvPr/>
        </p:nvSpPr>
        <p:spPr>
          <a:xfrm rot="623958">
            <a:off x="7329993" y="4895546"/>
            <a:ext cx="889987" cy="369332"/>
          </a:xfrm>
          <a:prstGeom prst="rect">
            <a:avLst/>
          </a:prstGeom>
          <a:noFill/>
        </p:spPr>
        <p:txBody>
          <a:bodyPr wrap="none" rtlCol="0">
            <a:spAutoFit/>
          </a:bodyPr>
          <a:lstStyle/>
          <a:p>
            <a:r>
              <a:rPr lang="sk-SK" dirty="0" smtClean="0">
                <a:solidFill>
                  <a:srgbClr val="FF0000"/>
                </a:solidFill>
              </a:rPr>
              <a:t>1000 m</a:t>
            </a:r>
            <a:endParaRPr lang="sk-SK" dirty="0">
              <a:solidFill>
                <a:srgbClr val="FF0000"/>
              </a:solidFill>
            </a:endParaRPr>
          </a:p>
        </p:txBody>
      </p:sp>
      <p:sp>
        <p:nvSpPr>
          <p:cNvPr id="23" name="Obdĺžnik 22"/>
          <p:cNvSpPr/>
          <p:nvPr/>
        </p:nvSpPr>
        <p:spPr>
          <a:xfrm>
            <a:off x="287724" y="1426419"/>
            <a:ext cx="3143233" cy="646331"/>
          </a:xfrm>
          <a:prstGeom prst="rect">
            <a:avLst/>
          </a:prstGeom>
        </p:spPr>
        <p:txBody>
          <a:bodyPr wrap="none">
            <a:spAutoFit/>
          </a:bodyPr>
          <a:lstStyle/>
          <a:p>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Stagno</a:t>
            </a:r>
            <a:r>
              <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rPr>
              <a:t> di </a:t>
            </a:r>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Salede</a:t>
            </a:r>
            <a:r>
              <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rPr>
              <a:t> </a:t>
            </a:r>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Porcus</a:t>
            </a:r>
            <a:endPar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endParaRPr>
          </a:p>
          <a:p>
            <a:r>
              <a:rPr lang="sk-SK" b="1" dirty="0" err="1" smtClean="0">
                <a:solidFill>
                  <a:schemeClr val="tx1">
                    <a:lumMod val="65000"/>
                    <a:lumOff val="35000"/>
                  </a:schemeClr>
                </a:solidFill>
                <a:latin typeface="Segoe UI Semibold" panose="020B0702040204020203" pitchFamily="34" charset="0"/>
                <a:cs typeface="Segoe UI Semibold" panose="020B0702040204020203" pitchFamily="34" charset="0"/>
              </a:rPr>
              <a:t>Northern</a:t>
            </a:r>
            <a:r>
              <a:rPr lang="sk-SK" b="1" dirty="0" smtClean="0">
                <a:solidFill>
                  <a:schemeClr val="tx1">
                    <a:lumMod val="65000"/>
                    <a:lumOff val="35000"/>
                  </a:schemeClr>
                </a:solidFill>
                <a:latin typeface="Segoe UI Semibold" panose="020B0702040204020203" pitchFamily="34" charset="0"/>
                <a:cs typeface="Segoe UI Semibold" panose="020B0702040204020203" pitchFamily="34" charset="0"/>
              </a:rPr>
              <a:t> part, </a:t>
            </a:r>
            <a:r>
              <a:rPr lang="sk-SK" b="1" dirty="0">
                <a:solidFill>
                  <a:schemeClr val="tx1">
                    <a:lumMod val="65000"/>
                    <a:lumOff val="35000"/>
                  </a:schemeClr>
                </a:solidFill>
                <a:latin typeface="Segoe UI Semibold" panose="020B0702040204020203" pitchFamily="34" charset="0"/>
                <a:cs typeface="Segoe UI Semibold" panose="020B0702040204020203" pitchFamily="34" charset="0"/>
              </a:rPr>
              <a:t>500 x 1000 m</a:t>
            </a:r>
            <a:endParaRPr lang="sk-SK" dirty="0">
              <a:solidFill>
                <a:schemeClr val="tx1">
                  <a:lumMod val="65000"/>
                  <a:lumOff val="35000"/>
                </a:schemeClr>
              </a:solidFill>
              <a:latin typeface="Segoe UI Light" panose="020B0502040204020203" pitchFamily="34" charset="0"/>
              <a:cs typeface="Segoe UI Light" panose="020B0502040204020203" pitchFamily="34" charset="0"/>
            </a:endParaRPr>
          </a:p>
        </p:txBody>
      </p:sp>
      <p:sp>
        <p:nvSpPr>
          <p:cNvPr id="5" name="BlokTextu 4"/>
          <p:cNvSpPr txBox="1"/>
          <p:nvPr/>
        </p:nvSpPr>
        <p:spPr>
          <a:xfrm>
            <a:off x="155575" y="2354664"/>
            <a:ext cx="4279848" cy="4401205"/>
          </a:xfrm>
          <a:prstGeom prst="rect">
            <a:avLst/>
          </a:prstGeom>
          <a:noFill/>
        </p:spPr>
        <p:txBody>
          <a:bodyPr wrap="square" rtlCol="0">
            <a:spAutoFit/>
          </a:bodyPr>
          <a:lstStyle/>
          <a:p>
            <a:r>
              <a:rPr lang="sk-SK" sz="2000" dirty="0" smtClean="0"/>
              <a:t>HS </a:t>
            </a:r>
            <a:r>
              <a:rPr lang="sk-SK" sz="2000" dirty="0" err="1" smtClean="0"/>
              <a:t>camera</a:t>
            </a:r>
            <a:r>
              <a:rPr lang="sk-SK" sz="2000" dirty="0" smtClean="0"/>
              <a:t> FOV = 40°</a:t>
            </a:r>
          </a:p>
          <a:p>
            <a:r>
              <a:rPr lang="sk-SK" sz="2000" dirty="0" err="1" smtClean="0"/>
              <a:t>Tan</a:t>
            </a:r>
            <a:r>
              <a:rPr lang="sk-SK" sz="2000" dirty="0" smtClean="0"/>
              <a:t>(40°/2) x </a:t>
            </a:r>
            <a:r>
              <a:rPr lang="sk-SK" sz="2000" dirty="0"/>
              <a:t>9</a:t>
            </a:r>
            <a:r>
              <a:rPr lang="sk-SK" sz="2000" dirty="0" smtClean="0"/>
              <a:t>0 m </a:t>
            </a:r>
            <a:r>
              <a:rPr lang="sk-SK" sz="2000" dirty="0" err="1" smtClean="0"/>
              <a:t>flying</a:t>
            </a:r>
            <a:r>
              <a:rPr lang="sk-SK" sz="2000" dirty="0" smtClean="0"/>
              <a:t> </a:t>
            </a:r>
            <a:r>
              <a:rPr lang="sk-SK" sz="2000" dirty="0" err="1" smtClean="0"/>
              <a:t>height</a:t>
            </a:r>
            <a:r>
              <a:rPr lang="sk-SK" sz="2000" dirty="0" smtClean="0"/>
              <a:t> = 29,1 m, </a:t>
            </a:r>
            <a:r>
              <a:rPr lang="sk-SK" sz="2000" dirty="0" err="1" smtClean="0"/>
              <a:t>approx</a:t>
            </a:r>
            <a:r>
              <a:rPr lang="sk-SK" sz="2000" dirty="0" smtClean="0"/>
              <a:t>. </a:t>
            </a:r>
            <a:r>
              <a:rPr lang="sk-SK" sz="2000" b="1" dirty="0" smtClean="0"/>
              <a:t>58 m </a:t>
            </a:r>
            <a:r>
              <a:rPr lang="sk-SK" sz="2000" b="1" dirty="0" err="1" smtClean="0"/>
              <a:t>swath</a:t>
            </a:r>
            <a:r>
              <a:rPr lang="sk-SK" sz="2000" b="1" dirty="0" smtClean="0"/>
              <a:t> </a:t>
            </a:r>
            <a:r>
              <a:rPr lang="sk-SK" sz="2000" b="1" dirty="0" err="1" smtClean="0"/>
              <a:t>width</a:t>
            </a:r>
            <a:endParaRPr lang="sk-SK" sz="2000" b="1" dirty="0" smtClean="0"/>
          </a:p>
          <a:p>
            <a:endParaRPr lang="sk-SK" sz="2000" dirty="0"/>
          </a:p>
          <a:p>
            <a:r>
              <a:rPr lang="sk-SK" sz="2000" dirty="0" err="1"/>
              <a:t>If</a:t>
            </a:r>
            <a:r>
              <a:rPr lang="sk-SK" sz="2000" dirty="0"/>
              <a:t> </a:t>
            </a:r>
            <a:r>
              <a:rPr lang="sk-SK" sz="2000" dirty="0" smtClean="0"/>
              <a:t>1024 </a:t>
            </a:r>
            <a:r>
              <a:rPr lang="sk-SK" sz="2000" dirty="0" err="1"/>
              <a:t>pixels</a:t>
            </a:r>
            <a:r>
              <a:rPr lang="sk-SK" sz="2000" dirty="0"/>
              <a:t> per </a:t>
            </a:r>
            <a:r>
              <a:rPr lang="sk-SK" sz="2000" dirty="0" err="1" smtClean="0"/>
              <a:t>line</a:t>
            </a:r>
            <a:r>
              <a:rPr lang="sk-SK" sz="2000" dirty="0" smtClean="0"/>
              <a:t>: 58 : 1024 = 5,6 cm</a:t>
            </a:r>
            <a:endParaRPr lang="sk-SK" sz="2000" dirty="0"/>
          </a:p>
          <a:p>
            <a:endParaRPr lang="sk-SK" sz="2000" dirty="0" smtClean="0"/>
          </a:p>
          <a:p>
            <a:r>
              <a:rPr lang="sk-SK" sz="2000" b="1" dirty="0" err="1" smtClean="0"/>
              <a:t>Number</a:t>
            </a:r>
            <a:r>
              <a:rPr lang="sk-SK" sz="2000" b="1" dirty="0" smtClean="0"/>
              <a:t> of </a:t>
            </a:r>
            <a:r>
              <a:rPr lang="sk-SK" sz="2000" b="1" dirty="0" err="1" smtClean="0"/>
              <a:t>flight</a:t>
            </a:r>
            <a:r>
              <a:rPr lang="sk-SK" sz="2000" b="1" dirty="0" smtClean="0"/>
              <a:t> </a:t>
            </a:r>
            <a:r>
              <a:rPr lang="sk-SK" sz="2000" b="1" dirty="0" err="1" smtClean="0"/>
              <a:t>lines</a:t>
            </a:r>
            <a:r>
              <a:rPr lang="sk-SK" sz="2000" b="1" dirty="0" smtClean="0"/>
              <a:t> </a:t>
            </a:r>
            <a:r>
              <a:rPr lang="sk-SK" sz="2000" dirty="0" err="1" smtClean="0"/>
              <a:t>given</a:t>
            </a:r>
            <a:r>
              <a:rPr lang="sk-SK" sz="2000" dirty="0" smtClean="0"/>
              <a:t> a 450 m </a:t>
            </a:r>
            <a:r>
              <a:rPr lang="sk-SK" sz="2000" dirty="0" err="1" smtClean="0"/>
              <a:t>width</a:t>
            </a:r>
            <a:r>
              <a:rPr lang="sk-SK" sz="2000" dirty="0" smtClean="0"/>
              <a:t> of AOI, </a:t>
            </a:r>
            <a:r>
              <a:rPr lang="sk-SK" sz="2000" b="1" dirty="0" smtClean="0"/>
              <a:t>E-W </a:t>
            </a:r>
            <a:r>
              <a:rPr lang="sk-SK" sz="2000" b="1" dirty="0" err="1" smtClean="0"/>
              <a:t>direction</a:t>
            </a:r>
            <a:r>
              <a:rPr lang="sk-SK" sz="2000" dirty="0" smtClean="0"/>
              <a:t>:</a:t>
            </a:r>
          </a:p>
          <a:p>
            <a:r>
              <a:rPr lang="sk-SK" sz="2000" dirty="0" smtClean="0"/>
              <a:t>450 m/58 m = 7.75 </a:t>
            </a:r>
            <a:r>
              <a:rPr lang="sk-SK" sz="2000" dirty="0" err="1" smtClean="0"/>
              <a:t>lines</a:t>
            </a:r>
            <a:endParaRPr lang="sk-SK" sz="2000" dirty="0" smtClean="0"/>
          </a:p>
          <a:p>
            <a:endParaRPr lang="sk-SK" sz="2000" dirty="0"/>
          </a:p>
          <a:p>
            <a:r>
              <a:rPr lang="sk-SK" sz="2000" dirty="0" err="1"/>
              <a:t>Account</a:t>
            </a:r>
            <a:r>
              <a:rPr lang="sk-SK" sz="2000" dirty="0"/>
              <a:t> </a:t>
            </a:r>
            <a:r>
              <a:rPr lang="sk-SK" sz="2000" dirty="0" err="1"/>
              <a:t>for</a:t>
            </a:r>
            <a:r>
              <a:rPr lang="sk-SK" sz="2000" dirty="0"/>
              <a:t> </a:t>
            </a:r>
            <a:r>
              <a:rPr lang="sk-SK" sz="2000" dirty="0" smtClean="0"/>
              <a:t>20% </a:t>
            </a:r>
            <a:r>
              <a:rPr lang="sk-SK" sz="2000" dirty="0" err="1"/>
              <a:t>flight</a:t>
            </a:r>
            <a:r>
              <a:rPr lang="sk-SK" sz="2000" dirty="0"/>
              <a:t> </a:t>
            </a:r>
            <a:r>
              <a:rPr lang="sk-SK" sz="2000" dirty="0" err="1"/>
              <a:t>line</a:t>
            </a:r>
            <a:r>
              <a:rPr lang="sk-SK" sz="2000" dirty="0"/>
              <a:t> </a:t>
            </a:r>
            <a:r>
              <a:rPr lang="sk-SK" sz="2000" dirty="0" err="1" smtClean="0"/>
              <a:t>overlap</a:t>
            </a:r>
            <a:r>
              <a:rPr lang="sk-SK" sz="2000" dirty="0" smtClean="0"/>
              <a:t>:</a:t>
            </a:r>
            <a:endParaRPr lang="sk-SK" sz="2000" dirty="0"/>
          </a:p>
          <a:p>
            <a:r>
              <a:rPr lang="sk-SK" sz="2000" dirty="0" smtClean="0"/>
              <a:t>7.75/0.80 = 9.68 so </a:t>
            </a:r>
            <a:r>
              <a:rPr lang="sk-SK" sz="2000" dirty="0" err="1" smtClean="0"/>
              <a:t>that</a:t>
            </a:r>
            <a:r>
              <a:rPr lang="sk-SK" sz="2000" dirty="0" smtClean="0"/>
              <a:t> </a:t>
            </a:r>
            <a:r>
              <a:rPr lang="sk-SK" sz="2000" b="1" dirty="0" smtClean="0"/>
              <a:t>10 </a:t>
            </a:r>
            <a:r>
              <a:rPr lang="sk-SK" sz="2000" b="1" dirty="0" err="1" smtClean="0"/>
              <a:t>flight</a:t>
            </a:r>
            <a:r>
              <a:rPr lang="sk-SK" sz="2000" b="1" dirty="0" smtClean="0"/>
              <a:t> </a:t>
            </a:r>
            <a:r>
              <a:rPr lang="sk-SK" sz="2000" b="1" dirty="0" err="1" smtClean="0"/>
              <a:t>lines</a:t>
            </a:r>
            <a:endParaRPr lang="sk-SK" sz="2000" b="1" dirty="0" smtClean="0"/>
          </a:p>
          <a:p>
            <a:endParaRPr lang="sk-SK" sz="2000" b="1" dirty="0"/>
          </a:p>
        </p:txBody>
      </p:sp>
      <p:cxnSp>
        <p:nvCxnSpPr>
          <p:cNvPr id="21" name="Rovná spojovacia šípka 20"/>
          <p:cNvCxnSpPr/>
          <p:nvPr/>
        </p:nvCxnSpPr>
        <p:spPr>
          <a:xfrm flipV="1">
            <a:off x="5568461" y="2532185"/>
            <a:ext cx="527539" cy="1704505"/>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BlokTextu 24"/>
          <p:cNvSpPr txBox="1"/>
          <p:nvPr/>
        </p:nvSpPr>
        <p:spPr>
          <a:xfrm rot="17653124">
            <a:off x="5197968" y="3119577"/>
            <a:ext cx="825867" cy="369332"/>
          </a:xfrm>
          <a:prstGeom prst="rect">
            <a:avLst/>
          </a:prstGeom>
          <a:noFill/>
        </p:spPr>
        <p:txBody>
          <a:bodyPr wrap="none" rtlCol="0">
            <a:spAutoFit/>
          </a:bodyPr>
          <a:lstStyle/>
          <a:p>
            <a:r>
              <a:rPr lang="sk-SK" dirty="0" smtClean="0">
                <a:solidFill>
                  <a:srgbClr val="FF0000"/>
                </a:solidFill>
              </a:rPr>
              <a:t>450  m</a:t>
            </a:r>
            <a:endParaRPr lang="sk-SK" dirty="0">
              <a:solidFill>
                <a:srgbClr val="FF0000"/>
              </a:solidFill>
            </a:endParaRPr>
          </a:p>
        </p:txBody>
      </p:sp>
      <p:cxnSp>
        <p:nvCxnSpPr>
          <p:cNvPr id="22" name="Rovná spojnica 21"/>
          <p:cNvCxnSpPr/>
          <p:nvPr/>
        </p:nvCxnSpPr>
        <p:spPr>
          <a:xfrm>
            <a:off x="5724000" y="4229412"/>
            <a:ext cx="4287508" cy="1062358"/>
          </a:xfrm>
          <a:prstGeom prst="line">
            <a:avLst/>
          </a:prstGeom>
          <a:ln w="19050">
            <a:solidFill>
              <a:srgbClr val="00FFD4"/>
            </a:solidFill>
          </a:ln>
        </p:spPr>
        <p:style>
          <a:lnRef idx="1">
            <a:schemeClr val="accent1"/>
          </a:lnRef>
          <a:fillRef idx="0">
            <a:schemeClr val="accent1"/>
          </a:fillRef>
          <a:effectRef idx="0">
            <a:schemeClr val="accent1"/>
          </a:effectRef>
          <a:fontRef idx="minor">
            <a:schemeClr val="tx1"/>
          </a:fontRef>
        </p:style>
      </p:cxnSp>
      <p:sp>
        <p:nvSpPr>
          <p:cNvPr id="2" name="Obdĺžnik 1"/>
          <p:cNvSpPr/>
          <p:nvPr/>
        </p:nvSpPr>
        <p:spPr>
          <a:xfrm>
            <a:off x="4435423" y="5801761"/>
            <a:ext cx="4429995" cy="923330"/>
          </a:xfrm>
          <a:prstGeom prst="rect">
            <a:avLst/>
          </a:prstGeom>
        </p:spPr>
        <p:txBody>
          <a:bodyPr wrap="none">
            <a:spAutoFit/>
          </a:bodyPr>
          <a:lstStyle/>
          <a:p>
            <a:r>
              <a:rPr lang="sk-SK" b="1" dirty="0" err="1" smtClean="0"/>
              <a:t>Frames</a:t>
            </a:r>
            <a:r>
              <a:rPr lang="sk-SK" b="1" dirty="0" smtClean="0"/>
              <a:t> Per </a:t>
            </a:r>
            <a:r>
              <a:rPr lang="sk-SK" b="1" dirty="0" err="1" smtClean="0"/>
              <a:t>Second</a:t>
            </a:r>
            <a:r>
              <a:rPr lang="sk-SK" b="1" dirty="0" smtClean="0"/>
              <a:t> : </a:t>
            </a:r>
            <a:r>
              <a:rPr lang="sk-SK" b="1" dirty="0" err="1" smtClean="0"/>
              <a:t>Flight</a:t>
            </a:r>
            <a:r>
              <a:rPr lang="sk-SK" b="1" dirty="0" smtClean="0"/>
              <a:t> </a:t>
            </a:r>
            <a:r>
              <a:rPr lang="sk-SK" b="1" dirty="0" err="1"/>
              <a:t>speed</a:t>
            </a:r>
            <a:r>
              <a:rPr lang="sk-SK" b="1" dirty="0"/>
              <a:t>/pixel </a:t>
            </a:r>
            <a:r>
              <a:rPr lang="sk-SK" b="1" dirty="0" err="1"/>
              <a:t>size</a:t>
            </a:r>
            <a:r>
              <a:rPr lang="sk-SK" b="1" dirty="0"/>
              <a:t> </a:t>
            </a:r>
            <a:r>
              <a:rPr lang="sk-SK" b="1" dirty="0" smtClean="0"/>
              <a:t>=</a:t>
            </a:r>
          </a:p>
          <a:p>
            <a:r>
              <a:rPr lang="sk-SK" b="1" dirty="0" smtClean="0"/>
              <a:t>5 m/s  / 0.056 m = 89.2 </a:t>
            </a:r>
            <a:r>
              <a:rPr lang="sk-SK" b="1" dirty="0" err="1" smtClean="0"/>
              <a:t>thus</a:t>
            </a:r>
            <a:r>
              <a:rPr lang="sk-SK" b="1" dirty="0" smtClean="0"/>
              <a:t> 90 FPS</a:t>
            </a:r>
          </a:p>
          <a:p>
            <a:r>
              <a:rPr lang="sk-SK" b="1" dirty="0" err="1" smtClean="0"/>
              <a:t>Exposure</a:t>
            </a:r>
            <a:r>
              <a:rPr lang="sk-SK" b="1" dirty="0" smtClean="0"/>
              <a:t> </a:t>
            </a:r>
            <a:r>
              <a:rPr lang="sk-SK" b="1" dirty="0" err="1" smtClean="0"/>
              <a:t>time</a:t>
            </a:r>
            <a:r>
              <a:rPr lang="sk-SK" b="1" dirty="0" smtClean="0"/>
              <a:t> 1/FPS: 1/90 = 0.011 s = 11 ms</a:t>
            </a:r>
            <a:endParaRPr lang="sk-SK" b="1" dirty="0"/>
          </a:p>
        </p:txBody>
      </p:sp>
      <p:sp>
        <p:nvSpPr>
          <p:cNvPr id="14" name="Obdĺžnik 13">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a:t>    </a:t>
            </a:r>
            <a:r>
              <a:rPr lang="sk-SK" sz="3200" dirty="0" err="1" smtClean="0"/>
              <a:t>Flight</a:t>
            </a:r>
            <a:r>
              <a:rPr lang="sk-SK" sz="3200" dirty="0" smtClean="0"/>
              <a:t> </a:t>
            </a:r>
            <a:r>
              <a:rPr lang="sk-SK" sz="3200" dirty="0" err="1" smtClean="0"/>
              <a:t>mission</a:t>
            </a:r>
            <a:r>
              <a:rPr lang="sk-SK" sz="3200" dirty="0" smtClean="0"/>
              <a:t> </a:t>
            </a:r>
            <a:r>
              <a:rPr lang="sk-SK" sz="3200" dirty="0" err="1" smtClean="0"/>
              <a:t>parameters</a:t>
            </a:r>
            <a:r>
              <a:rPr lang="sk-SK" sz="3200" dirty="0" smtClean="0"/>
              <a:t>: FOV, </a:t>
            </a:r>
            <a:r>
              <a:rPr lang="sk-SK" sz="3200" dirty="0" err="1" smtClean="0"/>
              <a:t>swath</a:t>
            </a:r>
            <a:r>
              <a:rPr lang="sk-SK" sz="3200" dirty="0" smtClean="0"/>
              <a:t> </a:t>
            </a:r>
            <a:r>
              <a:rPr lang="sk-SK" sz="3200" dirty="0" err="1" smtClean="0"/>
              <a:t>width</a:t>
            </a:r>
            <a:r>
              <a:rPr lang="sk-SK" sz="3200" dirty="0" smtClean="0"/>
              <a:t>, </a:t>
            </a:r>
            <a:r>
              <a:rPr lang="sk-SK" sz="3200" dirty="0" err="1" smtClean="0"/>
              <a:t>spatial</a:t>
            </a:r>
            <a:r>
              <a:rPr lang="sk-SK" sz="3200" dirty="0" smtClean="0"/>
              <a:t> </a:t>
            </a:r>
            <a:r>
              <a:rPr lang="sk-SK" sz="3200" dirty="0" err="1" smtClean="0"/>
              <a:t>resolution</a:t>
            </a:r>
            <a:endParaRPr lang="sk-SK" sz="3200" dirty="0"/>
          </a:p>
        </p:txBody>
      </p:sp>
    </p:spTree>
    <p:extLst>
      <p:ext uri="{BB962C8B-B14F-4D97-AF65-F5344CB8AC3E}">
        <p14:creationId xmlns:p14="http://schemas.microsoft.com/office/powerpoint/2010/main" val="32245225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objekt pre obsah 3"/>
          <p:cNvPicPr>
            <a:picLocks noGrp="1" noChangeAspect="1"/>
          </p:cNvPicPr>
          <p:nvPr>
            <p:ph idx="1"/>
          </p:nvPr>
        </p:nvPicPr>
        <p:blipFill>
          <a:blip r:embed="rId2"/>
          <a:stretch>
            <a:fillRect/>
          </a:stretch>
        </p:blipFill>
        <p:spPr>
          <a:xfrm>
            <a:off x="752355" y="1144505"/>
            <a:ext cx="10508305" cy="5696772"/>
          </a:xfrm>
          <a:prstGeom prst="rect">
            <a:avLst/>
          </a:prstGeom>
        </p:spPr>
      </p:pic>
      <p:sp>
        <p:nvSpPr>
          <p:cNvPr id="5" name="Obdĺžnik 4">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sk-SK" sz="3200" dirty="0" err="1" smtClean="0"/>
              <a:t>Settings</a:t>
            </a:r>
            <a:r>
              <a:rPr lang="sk-SK" sz="3200" dirty="0" smtClean="0"/>
              <a:t> of </a:t>
            </a:r>
            <a:r>
              <a:rPr lang="sk-SK" sz="3200" dirty="0" err="1" smtClean="0"/>
              <a:t>the</a:t>
            </a:r>
            <a:r>
              <a:rPr lang="sk-SK" sz="3200" dirty="0" smtClean="0"/>
              <a:t> HS </a:t>
            </a:r>
            <a:r>
              <a:rPr lang="sk-SK" sz="3200" dirty="0" err="1" smtClean="0"/>
              <a:t>camera</a:t>
            </a:r>
            <a:r>
              <a:rPr lang="sk-SK" sz="3200" dirty="0" smtClean="0"/>
              <a:t> </a:t>
            </a:r>
            <a:r>
              <a:rPr lang="sk-SK" sz="3200" dirty="0" err="1" smtClean="0"/>
              <a:t>before</a:t>
            </a:r>
            <a:r>
              <a:rPr lang="sk-SK" sz="3200" dirty="0" smtClean="0"/>
              <a:t> </a:t>
            </a:r>
            <a:r>
              <a:rPr lang="sk-SK" sz="3200" dirty="0" err="1" smtClean="0"/>
              <a:t>the</a:t>
            </a:r>
            <a:r>
              <a:rPr lang="sk-SK" sz="3200" dirty="0" smtClean="0"/>
              <a:t> </a:t>
            </a:r>
            <a:r>
              <a:rPr lang="sk-SK" sz="3200" dirty="0" err="1" smtClean="0"/>
              <a:t>mission</a:t>
            </a:r>
            <a:endParaRPr lang="sk-SK" sz="3200" dirty="0"/>
          </a:p>
        </p:txBody>
      </p:sp>
      <p:sp>
        <p:nvSpPr>
          <p:cNvPr id="2" name="Obdĺžnik 1"/>
          <p:cNvSpPr/>
          <p:nvPr/>
        </p:nvSpPr>
        <p:spPr>
          <a:xfrm>
            <a:off x="1108364" y="2780145"/>
            <a:ext cx="1357745" cy="140392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4084445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410308" y="1519806"/>
            <a:ext cx="10956192" cy="4351338"/>
          </a:xfrm>
        </p:spPr>
        <p:txBody>
          <a:bodyPr>
            <a:noAutofit/>
          </a:bodyPr>
          <a:lstStyle/>
          <a:p>
            <a:r>
              <a:rPr lang="en-US" sz="2000" dirty="0" smtClean="0">
                <a:latin typeface="Open Sans" panose="020B0604020202020204" charset="0"/>
                <a:ea typeface="Open Sans" panose="020B0604020202020204" charset="0"/>
                <a:cs typeface="Open Sans" panose="020B0604020202020204" charset="0"/>
              </a:rPr>
              <a:t>Frame </a:t>
            </a:r>
            <a:r>
              <a:rPr lang="en-US" sz="2000" dirty="0">
                <a:latin typeface="Open Sans" panose="020B0604020202020204" charset="0"/>
                <a:ea typeface="Open Sans" panose="020B0604020202020204" charset="0"/>
                <a:cs typeface="Open Sans" panose="020B0604020202020204" charset="0"/>
              </a:rPr>
              <a:t>rate, given in frame per second (fps) or Hz, </a:t>
            </a:r>
            <a:r>
              <a:rPr lang="en-US" sz="2000" dirty="0" smtClean="0">
                <a:latin typeface="Open Sans" panose="020B0604020202020204" charset="0"/>
                <a:ea typeface="Open Sans" panose="020B0604020202020204" charset="0"/>
                <a:cs typeface="Open Sans" panose="020B0604020202020204" charset="0"/>
              </a:rPr>
              <a:t>defines</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the </a:t>
            </a:r>
            <a:r>
              <a:rPr lang="en-US" sz="2000" dirty="0">
                <a:latin typeface="Open Sans" panose="020B0604020202020204" charset="0"/>
                <a:ea typeface="Open Sans" panose="020B0604020202020204" charset="0"/>
                <a:cs typeface="Open Sans" panose="020B0604020202020204" charset="0"/>
              </a:rPr>
              <a:t>pace for your target sampling</a:t>
            </a:r>
          </a:p>
          <a:p>
            <a:r>
              <a:rPr lang="en-US" sz="2000" dirty="0" smtClean="0">
                <a:latin typeface="Open Sans" panose="020B0604020202020204" charset="0"/>
                <a:ea typeface="Open Sans" panose="020B0604020202020204" charset="0"/>
                <a:cs typeface="Open Sans" panose="020B0604020202020204" charset="0"/>
              </a:rPr>
              <a:t>In </a:t>
            </a:r>
            <a:r>
              <a:rPr lang="en-US" sz="2000" dirty="0">
                <a:latin typeface="Open Sans" panose="020B0604020202020204" charset="0"/>
                <a:ea typeface="Open Sans" panose="020B0604020202020204" charset="0"/>
                <a:cs typeface="Open Sans" panose="020B0604020202020204" charset="0"/>
              </a:rPr>
              <a:t>airborne systems this is related to airspeed, or </a:t>
            </a:r>
            <a:r>
              <a:rPr lang="en-US" sz="2000" dirty="0" smtClean="0">
                <a:latin typeface="Open Sans" panose="020B0604020202020204" charset="0"/>
                <a:ea typeface="Open Sans" panose="020B0604020202020204" charset="0"/>
                <a:cs typeface="Open Sans" panose="020B0604020202020204" charset="0"/>
              </a:rPr>
              <a:t>ground</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speed </a:t>
            </a:r>
            <a:r>
              <a:rPr lang="en-US" sz="2000" dirty="0">
                <a:latin typeface="Open Sans" panose="020B0604020202020204" charset="0"/>
                <a:ea typeface="Open Sans" panose="020B0604020202020204" charset="0"/>
                <a:cs typeface="Open Sans" panose="020B0604020202020204" charset="0"/>
              </a:rPr>
              <a:t>to be more exact</a:t>
            </a:r>
          </a:p>
          <a:p>
            <a:r>
              <a:rPr lang="en-US" sz="2000" dirty="0" smtClean="0">
                <a:latin typeface="Open Sans" panose="020B0604020202020204" charset="0"/>
                <a:ea typeface="Open Sans" panose="020B0604020202020204" charset="0"/>
                <a:cs typeface="Open Sans" panose="020B0604020202020204" charset="0"/>
              </a:rPr>
              <a:t>If </a:t>
            </a:r>
            <a:r>
              <a:rPr lang="en-US" sz="2000" dirty="0">
                <a:latin typeface="Open Sans" panose="020B0604020202020204" charset="0"/>
                <a:ea typeface="Open Sans" panose="020B0604020202020204" charset="0"/>
                <a:cs typeface="Open Sans" panose="020B0604020202020204" charset="0"/>
              </a:rPr>
              <a:t>your ground speed is </a:t>
            </a:r>
            <a:r>
              <a:rPr lang="en-US" sz="2000" dirty="0" smtClean="0">
                <a:latin typeface="Open Sans" panose="020B0604020202020204" charset="0"/>
                <a:ea typeface="Open Sans" panose="020B0604020202020204" charset="0"/>
                <a:cs typeface="Open Sans" panose="020B0604020202020204" charset="0"/>
              </a:rPr>
              <a:t>60 </a:t>
            </a:r>
            <a:r>
              <a:rPr lang="en-US" sz="2000" dirty="0">
                <a:latin typeface="Open Sans" panose="020B0604020202020204" charset="0"/>
                <a:ea typeface="Open Sans" panose="020B0604020202020204" charset="0"/>
                <a:cs typeface="Open Sans" panose="020B0604020202020204" charset="0"/>
              </a:rPr>
              <a:t>m/s you get 1 </a:t>
            </a:r>
            <a:r>
              <a:rPr lang="en-US" sz="2000" dirty="0" smtClean="0">
                <a:latin typeface="Open Sans" panose="020B0604020202020204" charset="0"/>
                <a:ea typeface="Open Sans" panose="020B0604020202020204" charset="0"/>
                <a:cs typeface="Open Sans" panose="020B0604020202020204" charset="0"/>
              </a:rPr>
              <a:t>m</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sampling </a:t>
            </a:r>
            <a:r>
              <a:rPr lang="en-US" sz="2000" dirty="0">
                <a:latin typeface="Open Sans" panose="020B0604020202020204" charset="0"/>
                <a:ea typeface="Open Sans" panose="020B0604020202020204" charset="0"/>
                <a:cs typeface="Open Sans" panose="020B0604020202020204" charset="0"/>
              </a:rPr>
              <a:t>on the ground by using 60 </a:t>
            </a:r>
            <a:r>
              <a:rPr lang="en-US" sz="2000" dirty="0" smtClean="0">
                <a:latin typeface="Open Sans" panose="020B0604020202020204" charset="0"/>
                <a:ea typeface="Open Sans" panose="020B0604020202020204" charset="0"/>
                <a:cs typeface="Open Sans" panose="020B0604020202020204" charset="0"/>
              </a:rPr>
              <a:t>fps</a:t>
            </a:r>
            <a:endParaRPr lang="sk-SK" sz="2000" dirty="0" smtClean="0">
              <a:latin typeface="Open Sans" panose="020B0604020202020204" charset="0"/>
              <a:ea typeface="Open Sans" panose="020B0604020202020204" charset="0"/>
              <a:cs typeface="Open Sans" panose="020B0604020202020204" charset="0"/>
            </a:endParaRPr>
          </a:p>
          <a:p>
            <a:r>
              <a:rPr lang="sk-SK" sz="2000" dirty="0" err="1" smtClean="0">
                <a:latin typeface="Open Sans" panose="020B0604020202020204" charset="0"/>
                <a:ea typeface="Open Sans" panose="020B0604020202020204" charset="0"/>
                <a:cs typeface="Open Sans" panose="020B0604020202020204" charset="0"/>
              </a:rPr>
              <a:t>Our</a:t>
            </a:r>
            <a:r>
              <a:rPr lang="sk-SK" sz="2000" dirty="0" smtClean="0">
                <a:latin typeface="Open Sans" panose="020B0604020202020204" charset="0"/>
                <a:ea typeface="Open Sans" panose="020B0604020202020204" charset="0"/>
                <a:cs typeface="Open Sans" panose="020B0604020202020204" charset="0"/>
              </a:rPr>
              <a:t> max. </a:t>
            </a:r>
            <a:r>
              <a:rPr lang="sk-SK" sz="2000" dirty="0" err="1" smtClean="0">
                <a:latin typeface="Open Sans" panose="020B0604020202020204" charset="0"/>
                <a:ea typeface="Open Sans" panose="020B0604020202020204" charset="0"/>
                <a:cs typeface="Open Sans" panose="020B0604020202020204" charset="0"/>
              </a:rPr>
              <a:t>frame</a:t>
            </a:r>
            <a:r>
              <a:rPr lang="sk-SK" sz="2000" dirty="0" smtClean="0">
                <a:latin typeface="Open Sans" panose="020B0604020202020204" charset="0"/>
                <a:ea typeface="Open Sans" panose="020B0604020202020204" charset="0"/>
                <a:cs typeface="Open Sans" panose="020B0604020202020204" charset="0"/>
              </a:rPr>
              <a:t> rate </a:t>
            </a:r>
            <a:r>
              <a:rPr lang="sk-SK" sz="2000" dirty="0" err="1" smtClean="0">
                <a:latin typeface="Open Sans" panose="020B0604020202020204" charset="0"/>
                <a:ea typeface="Open Sans" panose="020B0604020202020204" charset="0"/>
                <a:cs typeface="Open Sans" panose="020B0604020202020204" charset="0"/>
              </a:rPr>
              <a:t>is</a:t>
            </a:r>
            <a:r>
              <a:rPr lang="sk-SK" sz="2000" dirty="0" smtClean="0">
                <a:latin typeface="Open Sans" panose="020B0604020202020204" charset="0"/>
                <a:ea typeface="Open Sans" panose="020B0604020202020204" charset="0"/>
                <a:cs typeface="Open Sans" panose="020B0604020202020204" charset="0"/>
              </a:rPr>
              <a:t> 100 Hz, and max </a:t>
            </a:r>
            <a:r>
              <a:rPr lang="sk-SK" sz="2000" dirty="0" err="1" smtClean="0">
                <a:latin typeface="Open Sans" panose="020B0604020202020204" charset="0"/>
                <a:ea typeface="Open Sans" panose="020B0604020202020204" charset="0"/>
                <a:cs typeface="Open Sans" panose="020B0604020202020204" charset="0"/>
              </a:rPr>
              <a:t>flight</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speed</a:t>
            </a:r>
            <a:r>
              <a:rPr lang="sk-SK" sz="2000" dirty="0" smtClean="0">
                <a:latin typeface="Open Sans" panose="020B0604020202020204" charset="0"/>
                <a:ea typeface="Open Sans" panose="020B0604020202020204" charset="0"/>
                <a:cs typeface="Open Sans" panose="020B0604020202020204" charset="0"/>
              </a:rPr>
              <a:t> 10 m/s</a:t>
            </a:r>
          </a:p>
          <a:p>
            <a:r>
              <a:rPr lang="sk-SK" sz="2000" dirty="0" err="1" smtClean="0">
                <a:latin typeface="Open Sans" panose="020B0604020202020204" charset="0"/>
                <a:ea typeface="Open Sans" panose="020B0604020202020204" charset="0"/>
                <a:cs typeface="Open Sans" panose="020B0604020202020204" charset="0"/>
              </a:rPr>
              <a:t>Thus</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with</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this</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speed</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we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can</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sample</a:t>
            </a:r>
            <a:r>
              <a:rPr lang="sk-SK" sz="2000" dirty="0" smtClean="0">
                <a:latin typeface="Open Sans" panose="020B0604020202020204" charset="0"/>
                <a:ea typeface="Open Sans" panose="020B0604020202020204" charset="0"/>
                <a:cs typeface="Open Sans" panose="020B0604020202020204" charset="0"/>
              </a:rPr>
              <a:t> at 10 cm</a:t>
            </a:r>
            <a:endParaRPr lang="sk-SK" sz="2000" dirty="0">
              <a:latin typeface="Open Sans" panose="020B0604020202020204" charset="0"/>
              <a:ea typeface="Open Sans" panose="020B0604020202020204" charset="0"/>
              <a:cs typeface="Open Sans" panose="020B0604020202020204" charset="0"/>
            </a:endParaRPr>
          </a:p>
        </p:txBody>
      </p:sp>
      <p:sp>
        <p:nvSpPr>
          <p:cNvPr id="5" name="Obdĺžnik 4">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sk-SK" sz="3200" dirty="0" err="1" smtClean="0"/>
              <a:t>Frame</a:t>
            </a:r>
            <a:r>
              <a:rPr lang="sk-SK" sz="3200" dirty="0" smtClean="0"/>
              <a:t> rate and </a:t>
            </a:r>
            <a:r>
              <a:rPr lang="sk-SK" sz="3200" dirty="0" err="1" smtClean="0"/>
              <a:t>frame</a:t>
            </a:r>
            <a:r>
              <a:rPr lang="sk-SK" sz="3200" dirty="0" smtClean="0"/>
              <a:t> </a:t>
            </a:r>
            <a:r>
              <a:rPr lang="sk-SK" sz="3200" dirty="0" err="1" smtClean="0"/>
              <a:t>time</a:t>
            </a:r>
            <a:endParaRPr lang="sk-SK" sz="3200" dirty="0"/>
          </a:p>
        </p:txBody>
      </p:sp>
      <p:pic>
        <p:nvPicPr>
          <p:cNvPr id="4" name="Zástupný objekt pre obsah 3"/>
          <p:cNvPicPr>
            <a:picLocks noChangeAspect="1"/>
          </p:cNvPicPr>
          <p:nvPr/>
        </p:nvPicPr>
        <p:blipFill rotWithShape="1">
          <a:blip r:embed="rId2"/>
          <a:srcRect r="29223" b="38613"/>
          <a:stretch/>
        </p:blipFill>
        <p:spPr>
          <a:xfrm>
            <a:off x="2673626" y="3554519"/>
            <a:ext cx="6793248" cy="3194151"/>
          </a:xfrm>
          <a:prstGeom prst="rect">
            <a:avLst/>
          </a:prstGeom>
        </p:spPr>
      </p:pic>
    </p:spTree>
    <p:extLst>
      <p:ext uri="{BB962C8B-B14F-4D97-AF65-F5344CB8AC3E}">
        <p14:creationId xmlns:p14="http://schemas.microsoft.com/office/powerpoint/2010/main" val="2659391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410308" y="1579440"/>
            <a:ext cx="9747483" cy="4351338"/>
          </a:xfrm>
        </p:spPr>
        <p:txBody>
          <a:bodyPr>
            <a:noAutofit/>
          </a:bodyPr>
          <a:lstStyle/>
          <a:p>
            <a:r>
              <a:rPr lang="en-US" sz="2000" dirty="0">
                <a:latin typeface="Open Sans" panose="020B0604020202020204" charset="0"/>
                <a:ea typeface="Open Sans" panose="020B0604020202020204" charset="0"/>
                <a:cs typeface="Open Sans" panose="020B0604020202020204" charset="0"/>
              </a:rPr>
              <a:t>Frame time is also called frame </a:t>
            </a:r>
            <a:r>
              <a:rPr lang="en-US" sz="2000" dirty="0" smtClean="0">
                <a:latin typeface="Open Sans" panose="020B0604020202020204" charset="0"/>
                <a:ea typeface="Open Sans" panose="020B0604020202020204" charset="0"/>
                <a:cs typeface="Open Sans" panose="020B0604020202020204" charset="0"/>
              </a:rPr>
              <a:t>interval</a:t>
            </a:r>
            <a:endParaRPr lang="en-US" sz="2000" dirty="0">
              <a:latin typeface="Open Sans" panose="020B0604020202020204" charset="0"/>
              <a:ea typeface="Open Sans" panose="020B0604020202020204" charset="0"/>
              <a:cs typeface="Open Sans" panose="020B0604020202020204" charset="0"/>
            </a:endParaRPr>
          </a:p>
          <a:p>
            <a:r>
              <a:rPr lang="en-US" sz="2000" dirty="0">
                <a:latin typeface="Open Sans" panose="020B0604020202020204" charset="0"/>
                <a:ea typeface="Open Sans" panose="020B0604020202020204" charset="0"/>
                <a:cs typeface="Open Sans" panose="020B0604020202020204" charset="0"/>
              </a:rPr>
              <a:t>It is given in </a:t>
            </a:r>
            <a:r>
              <a:rPr lang="en-US" sz="2000" dirty="0" smtClean="0">
                <a:latin typeface="Open Sans" panose="020B0604020202020204" charset="0"/>
                <a:ea typeface="Open Sans" panose="020B0604020202020204" charset="0"/>
                <a:cs typeface="Open Sans" panose="020B0604020202020204" charset="0"/>
              </a:rPr>
              <a:t>milliseconds</a:t>
            </a:r>
            <a:r>
              <a:rPr lang="sk-SK" sz="2000" dirty="0" smtClean="0">
                <a:latin typeface="Open Sans" panose="020B0604020202020204" charset="0"/>
                <a:ea typeface="Open Sans" panose="020B0604020202020204" charset="0"/>
                <a:cs typeface="Open Sans" panose="020B0604020202020204" charset="0"/>
              </a:rPr>
              <a:t> (ms)</a:t>
            </a:r>
            <a:endParaRPr lang="en-US" sz="2000" dirty="0">
              <a:latin typeface="Open Sans" panose="020B0604020202020204" charset="0"/>
              <a:ea typeface="Open Sans" panose="020B0604020202020204" charset="0"/>
              <a:cs typeface="Open Sans" panose="020B0604020202020204" charset="0"/>
            </a:endParaRPr>
          </a:p>
          <a:p>
            <a:r>
              <a:rPr lang="en-US" sz="2000" dirty="0" smtClean="0">
                <a:latin typeface="Open Sans" panose="020B0604020202020204" charset="0"/>
                <a:ea typeface="Open Sans" panose="020B0604020202020204" charset="0"/>
                <a:cs typeface="Open Sans" panose="020B0604020202020204" charset="0"/>
              </a:rPr>
              <a:t>Frame </a:t>
            </a:r>
            <a:r>
              <a:rPr lang="en-US" sz="2000" dirty="0">
                <a:latin typeface="Open Sans" panose="020B0604020202020204" charset="0"/>
                <a:ea typeface="Open Sans" panose="020B0604020202020204" charset="0"/>
                <a:cs typeface="Open Sans" panose="020B0604020202020204" charset="0"/>
              </a:rPr>
              <a:t>time is inverse of frame rate (1/fps</a:t>
            </a:r>
            <a:r>
              <a:rPr lang="en-US" sz="2000" dirty="0" smtClean="0">
                <a:latin typeface="Open Sans" panose="020B0604020202020204" charset="0"/>
                <a:ea typeface="Open Sans" panose="020B0604020202020204" charset="0"/>
                <a:cs typeface="Open Sans" panose="020B0604020202020204" charset="0"/>
              </a:rPr>
              <a:t>)</a:t>
            </a:r>
            <a:endParaRPr lang="en-US" sz="2000" dirty="0">
              <a:latin typeface="Open Sans" panose="020B0604020202020204" charset="0"/>
              <a:ea typeface="Open Sans" panose="020B0604020202020204" charset="0"/>
              <a:cs typeface="Open Sans" panose="020B0604020202020204" charset="0"/>
            </a:endParaRPr>
          </a:p>
          <a:p>
            <a:r>
              <a:rPr lang="en-US" sz="2000" dirty="0">
                <a:latin typeface="Open Sans" panose="020B0604020202020204" charset="0"/>
                <a:ea typeface="Open Sans" panose="020B0604020202020204" charset="0"/>
                <a:cs typeface="Open Sans" panose="020B0604020202020204" charset="0"/>
              </a:rPr>
              <a:t>It helps you to understand the relationship between </a:t>
            </a:r>
            <a:r>
              <a:rPr lang="en-US" sz="2000" dirty="0" smtClean="0">
                <a:latin typeface="Open Sans" panose="020B0604020202020204" charset="0"/>
                <a:ea typeface="Open Sans" panose="020B0604020202020204" charset="0"/>
                <a:cs typeface="Open Sans" panose="020B0604020202020204" charset="0"/>
              </a:rPr>
              <a:t>frame</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rate </a:t>
            </a:r>
            <a:r>
              <a:rPr lang="en-US" sz="2000" dirty="0">
                <a:latin typeface="Open Sans" panose="020B0604020202020204" charset="0"/>
                <a:ea typeface="Open Sans" panose="020B0604020202020204" charset="0"/>
                <a:cs typeface="Open Sans" panose="020B0604020202020204" charset="0"/>
              </a:rPr>
              <a:t>and exposure </a:t>
            </a:r>
            <a:r>
              <a:rPr lang="en-US" sz="2000" dirty="0" smtClean="0">
                <a:latin typeface="Open Sans" panose="020B0604020202020204" charset="0"/>
                <a:ea typeface="Open Sans" panose="020B0604020202020204" charset="0"/>
                <a:cs typeface="Open Sans" panose="020B0604020202020204" charset="0"/>
              </a:rPr>
              <a:t>time</a:t>
            </a:r>
            <a:endParaRPr lang="sk-SK" sz="2000" dirty="0" smtClean="0">
              <a:latin typeface="Open Sans" panose="020B0604020202020204" charset="0"/>
              <a:ea typeface="Open Sans" panose="020B0604020202020204" charset="0"/>
              <a:cs typeface="Open Sans" panose="020B0604020202020204" charset="0"/>
            </a:endParaRPr>
          </a:p>
          <a:p>
            <a:pPr marL="0" indent="0">
              <a:buNone/>
            </a:pPr>
            <a:endParaRPr lang="en-US" sz="2000" dirty="0">
              <a:latin typeface="Open Sans" panose="020B0604020202020204" charset="0"/>
              <a:ea typeface="Open Sans" panose="020B0604020202020204" charset="0"/>
              <a:cs typeface="Open Sans" panose="020B0604020202020204" charset="0"/>
            </a:endParaRPr>
          </a:p>
          <a:p>
            <a:r>
              <a:rPr lang="en-US" sz="2000" dirty="0">
                <a:latin typeface="Open Sans" panose="020B0604020202020204" charset="0"/>
                <a:ea typeface="Open Sans" panose="020B0604020202020204" charset="0"/>
                <a:cs typeface="Open Sans" panose="020B0604020202020204" charset="0"/>
              </a:rPr>
              <a:t>For </a:t>
            </a:r>
            <a:r>
              <a:rPr lang="en-US" sz="2000" dirty="0" smtClean="0">
                <a:latin typeface="Open Sans" panose="020B0604020202020204" charset="0"/>
                <a:ea typeface="Open Sans" panose="020B0604020202020204" charset="0"/>
                <a:cs typeface="Open Sans" panose="020B0604020202020204" charset="0"/>
              </a:rPr>
              <a:t>example</a:t>
            </a:r>
            <a:r>
              <a:rPr lang="sk-SK" sz="2000" dirty="0" smtClean="0">
                <a:latin typeface="Open Sans" panose="020B0604020202020204" charset="0"/>
                <a:ea typeface="Open Sans" panose="020B0604020202020204" charset="0"/>
                <a:cs typeface="Open Sans" panose="020B0604020202020204" charset="0"/>
              </a:rPr>
              <a:t>:</a:t>
            </a:r>
            <a:endParaRPr lang="sk-SK" sz="2000" dirty="0">
              <a:latin typeface="Open Sans" panose="020B0604020202020204" charset="0"/>
              <a:ea typeface="Open Sans" panose="020B0604020202020204" charset="0"/>
              <a:cs typeface="Open Sans" panose="020B0604020202020204" charset="0"/>
            </a:endParaRPr>
          </a:p>
        </p:txBody>
      </p:sp>
      <p:pic>
        <p:nvPicPr>
          <p:cNvPr id="2" name="Obrázok 1"/>
          <p:cNvPicPr>
            <a:picLocks noChangeAspect="1"/>
          </p:cNvPicPr>
          <p:nvPr/>
        </p:nvPicPr>
        <p:blipFill>
          <a:blip r:embed="rId2"/>
          <a:stretch>
            <a:fillRect/>
          </a:stretch>
        </p:blipFill>
        <p:spPr>
          <a:xfrm>
            <a:off x="2914649" y="3656500"/>
            <a:ext cx="5040043" cy="2533285"/>
          </a:xfrm>
          <a:prstGeom prst="rect">
            <a:avLst/>
          </a:prstGeom>
        </p:spPr>
      </p:pic>
      <p:sp>
        <p:nvSpPr>
          <p:cNvPr id="6" name="Obdĺžnik 5">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sk-SK" sz="3200" dirty="0" err="1" smtClean="0"/>
              <a:t>Frame</a:t>
            </a:r>
            <a:r>
              <a:rPr lang="sk-SK" sz="3200" dirty="0" smtClean="0"/>
              <a:t> rate and </a:t>
            </a:r>
            <a:r>
              <a:rPr lang="sk-SK" sz="3200" dirty="0" err="1" smtClean="0"/>
              <a:t>frame</a:t>
            </a:r>
            <a:r>
              <a:rPr lang="sk-SK" sz="3200" dirty="0" smtClean="0"/>
              <a:t> </a:t>
            </a:r>
            <a:r>
              <a:rPr lang="sk-SK" sz="3200" dirty="0" err="1" smtClean="0"/>
              <a:t>time</a:t>
            </a:r>
            <a:endParaRPr lang="sk-SK" sz="3200" dirty="0"/>
          </a:p>
        </p:txBody>
      </p:sp>
    </p:spTree>
    <p:extLst>
      <p:ext uri="{BB962C8B-B14F-4D97-AF65-F5344CB8AC3E}">
        <p14:creationId xmlns:p14="http://schemas.microsoft.com/office/powerpoint/2010/main" val="3964799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410307" y="1579440"/>
            <a:ext cx="9558641" cy="4351338"/>
          </a:xfrm>
        </p:spPr>
        <p:txBody>
          <a:bodyPr>
            <a:noAutofit/>
          </a:bodyPr>
          <a:lstStyle/>
          <a:p>
            <a:r>
              <a:rPr lang="en-US" sz="2000" dirty="0">
                <a:latin typeface="Open Sans" panose="020B0604020202020204" charset="0"/>
                <a:ea typeface="Open Sans" panose="020B0604020202020204" charset="0"/>
                <a:cs typeface="Open Sans" panose="020B0604020202020204" charset="0"/>
              </a:rPr>
              <a:t>Motion blur occurs when you have relative motion </a:t>
            </a:r>
            <a:r>
              <a:rPr lang="en-US" sz="2000" dirty="0" err="1" smtClean="0">
                <a:latin typeface="Open Sans" panose="020B0604020202020204" charset="0"/>
                <a:ea typeface="Open Sans" panose="020B0604020202020204" charset="0"/>
                <a:cs typeface="Open Sans" panose="020B0604020202020204" charset="0"/>
              </a:rPr>
              <a:t>betweenthe</a:t>
            </a:r>
            <a:r>
              <a:rPr lang="en-US" sz="2000" dirty="0" smtClean="0">
                <a:latin typeface="Open Sans" panose="020B0604020202020204" charset="0"/>
                <a:ea typeface="Open Sans" panose="020B0604020202020204" charset="0"/>
                <a:cs typeface="Open Sans" panose="020B0604020202020204" charset="0"/>
              </a:rPr>
              <a:t> </a:t>
            </a:r>
            <a:r>
              <a:rPr lang="en-US" sz="2000" dirty="0">
                <a:latin typeface="Open Sans" panose="020B0604020202020204" charset="0"/>
                <a:ea typeface="Open Sans" panose="020B0604020202020204" charset="0"/>
                <a:cs typeface="Open Sans" panose="020B0604020202020204" charset="0"/>
              </a:rPr>
              <a:t>sensor and target</a:t>
            </a:r>
          </a:p>
          <a:p>
            <a:r>
              <a:rPr lang="en-US" sz="2000" b="1" dirty="0" smtClean="0">
                <a:latin typeface="Open Sans" panose="020B0604020202020204" charset="0"/>
                <a:ea typeface="Open Sans" panose="020B0604020202020204" charset="0"/>
                <a:cs typeface="Open Sans" panose="020B0604020202020204" charset="0"/>
              </a:rPr>
              <a:t>The </a:t>
            </a:r>
            <a:r>
              <a:rPr lang="en-US" sz="2000" b="1" dirty="0">
                <a:latin typeface="Open Sans" panose="020B0604020202020204" charset="0"/>
                <a:ea typeface="Open Sans" panose="020B0604020202020204" charset="0"/>
                <a:cs typeface="Open Sans" panose="020B0604020202020204" charset="0"/>
              </a:rPr>
              <a:t>longer the exposure time, more blur there is</a:t>
            </a:r>
          </a:p>
          <a:p>
            <a:r>
              <a:rPr lang="en-US" sz="2000" dirty="0" smtClean="0">
                <a:latin typeface="Open Sans" panose="020B0604020202020204" charset="0"/>
                <a:ea typeface="Open Sans" panose="020B0604020202020204" charset="0"/>
                <a:cs typeface="Open Sans" panose="020B0604020202020204" charset="0"/>
              </a:rPr>
              <a:t>It </a:t>
            </a:r>
            <a:r>
              <a:rPr lang="en-US" sz="2000" dirty="0">
                <a:latin typeface="Open Sans" panose="020B0604020202020204" charset="0"/>
                <a:ea typeface="Open Sans" panose="020B0604020202020204" charset="0"/>
                <a:cs typeface="Open Sans" panose="020B0604020202020204" charset="0"/>
              </a:rPr>
              <a:t>makes the image to look ”softer” and less sharp</a:t>
            </a:r>
          </a:p>
          <a:p>
            <a:r>
              <a:rPr lang="en-US" sz="2000" dirty="0" smtClean="0">
                <a:latin typeface="Open Sans" panose="020B0604020202020204" charset="0"/>
                <a:ea typeface="Open Sans" panose="020B0604020202020204" charset="0"/>
                <a:cs typeface="Open Sans" panose="020B0604020202020204" charset="0"/>
              </a:rPr>
              <a:t>To </a:t>
            </a:r>
            <a:r>
              <a:rPr lang="en-US" sz="2000" dirty="0" err="1">
                <a:latin typeface="Open Sans" panose="020B0604020202020204" charset="0"/>
                <a:ea typeface="Open Sans" panose="020B0604020202020204" charset="0"/>
                <a:cs typeface="Open Sans" panose="020B0604020202020204" charset="0"/>
              </a:rPr>
              <a:t>maximise</a:t>
            </a:r>
            <a:r>
              <a:rPr lang="en-US" sz="2000" dirty="0">
                <a:latin typeface="Open Sans" panose="020B0604020202020204" charset="0"/>
                <a:ea typeface="Open Sans" panose="020B0604020202020204" charset="0"/>
                <a:cs typeface="Open Sans" panose="020B0604020202020204" charset="0"/>
              </a:rPr>
              <a:t> signal you would like to use as long </a:t>
            </a:r>
            <a:r>
              <a:rPr lang="en-US" sz="2000" dirty="0" smtClean="0">
                <a:latin typeface="Open Sans" panose="020B0604020202020204" charset="0"/>
                <a:ea typeface="Open Sans" panose="020B0604020202020204" charset="0"/>
                <a:cs typeface="Open Sans" panose="020B0604020202020204" charset="0"/>
              </a:rPr>
              <a:t>exposure</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time </a:t>
            </a:r>
            <a:r>
              <a:rPr lang="en-US" sz="2000" dirty="0">
                <a:latin typeface="Open Sans" panose="020B0604020202020204" charset="0"/>
                <a:ea typeface="Open Sans" panose="020B0604020202020204" charset="0"/>
                <a:cs typeface="Open Sans" panose="020B0604020202020204" charset="0"/>
              </a:rPr>
              <a:t>as possible, but </a:t>
            </a:r>
            <a:r>
              <a:rPr lang="en-US" sz="2000" b="1" dirty="0">
                <a:latin typeface="Open Sans" panose="020B0604020202020204" charset="0"/>
                <a:ea typeface="Open Sans" panose="020B0604020202020204" charset="0"/>
                <a:cs typeface="Open Sans" panose="020B0604020202020204" charset="0"/>
              </a:rPr>
              <a:t>from blur perspective the </a:t>
            </a:r>
            <a:r>
              <a:rPr lang="en-US" sz="2000" b="1" dirty="0" smtClean="0">
                <a:latin typeface="Open Sans" panose="020B0604020202020204" charset="0"/>
                <a:ea typeface="Open Sans" panose="020B0604020202020204" charset="0"/>
                <a:cs typeface="Open Sans" panose="020B0604020202020204" charset="0"/>
              </a:rPr>
              <a:t>shorter</a:t>
            </a:r>
            <a:r>
              <a:rPr lang="sk-SK" sz="2000" b="1" dirty="0" smtClean="0">
                <a:latin typeface="Open Sans" panose="020B0604020202020204" charset="0"/>
                <a:ea typeface="Open Sans" panose="020B0604020202020204" charset="0"/>
                <a:cs typeface="Open Sans" panose="020B0604020202020204" charset="0"/>
              </a:rPr>
              <a:t> </a:t>
            </a:r>
            <a:r>
              <a:rPr lang="en-US" sz="2000" b="1" dirty="0" smtClean="0">
                <a:latin typeface="Open Sans" panose="020B0604020202020204" charset="0"/>
                <a:ea typeface="Open Sans" panose="020B0604020202020204" charset="0"/>
                <a:cs typeface="Open Sans" panose="020B0604020202020204" charset="0"/>
              </a:rPr>
              <a:t>exposure </a:t>
            </a:r>
            <a:r>
              <a:rPr lang="en-US" sz="2000" b="1" dirty="0">
                <a:latin typeface="Open Sans" panose="020B0604020202020204" charset="0"/>
                <a:ea typeface="Open Sans" panose="020B0604020202020204" charset="0"/>
                <a:cs typeface="Open Sans" panose="020B0604020202020204" charset="0"/>
              </a:rPr>
              <a:t>time would be better</a:t>
            </a:r>
            <a:r>
              <a:rPr lang="en-US" sz="2000" dirty="0">
                <a:latin typeface="Open Sans" panose="020B0604020202020204" charset="0"/>
                <a:ea typeface="Open Sans" panose="020B0604020202020204" charset="0"/>
                <a:cs typeface="Open Sans" panose="020B0604020202020204" charset="0"/>
              </a:rPr>
              <a:t>. </a:t>
            </a:r>
            <a:r>
              <a:rPr lang="en-US" sz="2000" b="1" dirty="0">
                <a:latin typeface="Open Sans" panose="020B0604020202020204" charset="0"/>
                <a:ea typeface="Open Sans" panose="020B0604020202020204" charset="0"/>
                <a:cs typeface="Open Sans" panose="020B0604020202020204" charset="0"/>
              </a:rPr>
              <a:t>You need to </a:t>
            </a:r>
            <a:r>
              <a:rPr lang="en-US" sz="2000" b="1" dirty="0" smtClean="0">
                <a:latin typeface="Open Sans" panose="020B0604020202020204" charset="0"/>
                <a:ea typeface="Open Sans" panose="020B0604020202020204" charset="0"/>
                <a:cs typeface="Open Sans" panose="020B0604020202020204" charset="0"/>
              </a:rPr>
              <a:t>compromise</a:t>
            </a:r>
            <a:endParaRPr lang="sk-SK" sz="2000" b="1" dirty="0" smtClean="0">
              <a:latin typeface="Open Sans" panose="020B0604020202020204" charset="0"/>
              <a:ea typeface="Open Sans" panose="020B0604020202020204" charset="0"/>
              <a:cs typeface="Open Sans" panose="020B0604020202020204" charset="0"/>
            </a:endParaRPr>
          </a:p>
          <a:p>
            <a:r>
              <a:rPr lang="sk-SK" sz="2000" b="1" dirty="0" err="1" smtClean="0">
                <a:latin typeface="Open Sans" panose="020B0604020202020204" charset="0"/>
                <a:ea typeface="Open Sans" panose="020B0604020202020204" charset="0"/>
                <a:cs typeface="Open Sans" panose="020B0604020202020204" charset="0"/>
              </a:rPr>
              <a:t>Be</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careful</a:t>
            </a:r>
            <a:r>
              <a:rPr lang="sk-SK" sz="2000" b="1" dirty="0" smtClean="0">
                <a:latin typeface="Open Sans" panose="020B0604020202020204" charset="0"/>
                <a:ea typeface="Open Sans" panose="020B0604020202020204" charset="0"/>
                <a:cs typeface="Open Sans" panose="020B0604020202020204" charset="0"/>
              </a:rPr>
              <a:t> of </a:t>
            </a:r>
            <a:r>
              <a:rPr lang="sk-SK" sz="2000" b="1" dirty="0" err="1" smtClean="0">
                <a:latin typeface="Open Sans" panose="020B0604020202020204" charset="0"/>
                <a:ea typeface="Open Sans" panose="020B0604020202020204" charset="0"/>
                <a:cs typeface="Open Sans" panose="020B0604020202020204" charset="0"/>
              </a:rPr>
              <a:t>overexposure</a:t>
            </a:r>
            <a:r>
              <a:rPr lang="sk-SK" sz="2000" b="1" dirty="0">
                <a:latin typeface="Open Sans" panose="020B0604020202020204" charset="0"/>
                <a:ea typeface="Open Sans" panose="020B0604020202020204" charset="0"/>
                <a:cs typeface="Open Sans" panose="020B0604020202020204" charset="0"/>
              </a:rPr>
              <a:t> </a:t>
            </a:r>
            <a:r>
              <a:rPr lang="sk-SK" sz="2000" b="1" dirty="0" smtClean="0">
                <a:latin typeface="Open Sans" panose="020B0604020202020204" charset="0"/>
                <a:ea typeface="Open Sans" panose="020B0604020202020204" charset="0"/>
                <a:cs typeface="Open Sans" panose="020B0604020202020204" charset="0"/>
              </a:rPr>
              <a:t>(more </a:t>
            </a:r>
            <a:r>
              <a:rPr lang="sk-SK" sz="2000" b="1" dirty="0" err="1" smtClean="0">
                <a:latin typeface="Open Sans" panose="020B0604020202020204" charset="0"/>
                <a:ea typeface="Open Sans" panose="020B0604020202020204" charset="0"/>
                <a:cs typeface="Open Sans" panose="020B0604020202020204" charset="0"/>
              </a:rPr>
              <a:t>signal</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than</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can</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be</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recorded</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underexposure</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low</a:t>
            </a:r>
            <a:r>
              <a:rPr lang="sk-SK" sz="2000" b="1" dirty="0" smtClean="0">
                <a:latin typeface="Open Sans" panose="020B0604020202020204" charset="0"/>
                <a:ea typeface="Open Sans" panose="020B0604020202020204" charset="0"/>
                <a:cs typeface="Open Sans" panose="020B0604020202020204" charset="0"/>
              </a:rPr>
              <a:t> </a:t>
            </a:r>
            <a:r>
              <a:rPr lang="sk-SK" sz="2000" b="1" dirty="0" err="1" smtClean="0">
                <a:latin typeface="Open Sans" panose="020B0604020202020204" charset="0"/>
                <a:ea typeface="Open Sans" panose="020B0604020202020204" charset="0"/>
                <a:cs typeface="Open Sans" panose="020B0604020202020204" charset="0"/>
              </a:rPr>
              <a:t>signal</a:t>
            </a:r>
            <a:r>
              <a:rPr lang="sk-SK" sz="2000" b="1" dirty="0" smtClean="0">
                <a:latin typeface="Open Sans" panose="020B0604020202020204" charset="0"/>
                <a:ea typeface="Open Sans" panose="020B0604020202020204" charset="0"/>
                <a:cs typeface="Open Sans" panose="020B0604020202020204" charset="0"/>
              </a:rPr>
              <a:t> and </a:t>
            </a:r>
            <a:r>
              <a:rPr lang="sk-SK" sz="2000" b="1" dirty="0" err="1" smtClean="0">
                <a:latin typeface="Open Sans" panose="020B0604020202020204" charset="0"/>
                <a:ea typeface="Open Sans" panose="020B0604020202020204" charset="0"/>
                <a:cs typeface="Open Sans" panose="020B0604020202020204" charset="0"/>
              </a:rPr>
              <a:t>low</a:t>
            </a:r>
            <a:r>
              <a:rPr lang="sk-SK" sz="2000" b="1" dirty="0" smtClean="0">
                <a:latin typeface="Open Sans" panose="020B0604020202020204" charset="0"/>
                <a:ea typeface="Open Sans" panose="020B0604020202020204" charset="0"/>
                <a:cs typeface="Open Sans" panose="020B0604020202020204" charset="0"/>
              </a:rPr>
              <a:t> SNR)</a:t>
            </a:r>
          </a:p>
          <a:p>
            <a:r>
              <a:rPr lang="sk-SK" sz="2000" dirty="0" smtClean="0">
                <a:latin typeface="Open Sans" panose="020B0604020202020204" charset="0"/>
                <a:ea typeface="Open Sans" panose="020B0604020202020204" charset="0"/>
                <a:cs typeface="Open Sans" panose="020B0604020202020204" charset="0"/>
              </a:rPr>
              <a:t>Rule of </a:t>
            </a:r>
            <a:r>
              <a:rPr lang="sk-SK" sz="2000" dirty="0" err="1" smtClean="0">
                <a:latin typeface="Open Sans" panose="020B0604020202020204" charset="0"/>
                <a:ea typeface="Open Sans" panose="020B0604020202020204" charset="0"/>
                <a:cs typeface="Open Sans" panose="020B0604020202020204" charset="0"/>
              </a:rPr>
              <a:t>thumb</a:t>
            </a:r>
            <a:r>
              <a:rPr lang="sk-SK" sz="2000" dirty="0" smtClean="0">
                <a:latin typeface="Open Sans" panose="020B0604020202020204" charset="0"/>
                <a:ea typeface="Open Sans" panose="020B0604020202020204" charset="0"/>
                <a:cs typeface="Open Sans" panose="020B0604020202020204" charset="0"/>
              </a:rPr>
              <a:t>: To set </a:t>
            </a:r>
            <a:r>
              <a:rPr lang="sk-SK" sz="2000" dirty="0" err="1" smtClean="0">
                <a:latin typeface="Open Sans" panose="020B0604020202020204" charset="0"/>
                <a:ea typeface="Open Sans" panose="020B0604020202020204" charset="0"/>
                <a:cs typeface="Open Sans" panose="020B0604020202020204" charset="0"/>
              </a:rPr>
              <a:t>the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suitable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frame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time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the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recorded</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signal</a:t>
            </a:r>
            <a:r>
              <a:rPr lang="sk-SK" sz="2000" dirty="0" smtClean="0">
                <a:latin typeface="Open Sans" panose="020B0604020202020204" charset="0"/>
                <a:ea typeface="Open Sans" panose="020B0604020202020204" charset="0"/>
                <a:cs typeface="Open Sans" panose="020B0604020202020204" charset="0"/>
              </a:rPr>
              <a:t> of a </a:t>
            </a:r>
            <a:r>
              <a:rPr lang="sk-SK" sz="2000" dirty="0" err="1" smtClean="0">
                <a:latin typeface="Open Sans" panose="020B0604020202020204" charset="0"/>
                <a:ea typeface="Open Sans" panose="020B0604020202020204" charset="0"/>
                <a:cs typeface="Open Sans" panose="020B0604020202020204" charset="0"/>
              </a:rPr>
              <a:t>white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target</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is</a:t>
            </a:r>
            <a:r>
              <a:rPr lang="sk-SK" sz="2000" dirty="0" smtClean="0">
                <a:latin typeface="Open Sans" panose="020B0604020202020204" charset="0"/>
                <a:ea typeface="Open Sans" panose="020B0604020202020204" charset="0"/>
                <a:cs typeface="Open Sans" panose="020B0604020202020204" charset="0"/>
              </a:rPr>
              <a:t> at </a:t>
            </a:r>
            <a:r>
              <a:rPr lang="sk-SK" sz="2000" dirty="0" err="1" smtClean="0">
                <a:latin typeface="Open Sans" panose="020B0604020202020204" charset="0"/>
                <a:ea typeface="Open Sans" panose="020B0604020202020204" charset="0"/>
                <a:cs typeface="Open Sans" panose="020B0604020202020204" charset="0"/>
              </a:rPr>
              <a:t>about</a:t>
            </a:r>
            <a:r>
              <a:rPr lang="sk-SK" sz="2000" dirty="0" smtClean="0">
                <a:latin typeface="Open Sans" panose="020B0604020202020204" charset="0"/>
                <a:ea typeface="Open Sans" panose="020B0604020202020204" charset="0"/>
                <a:cs typeface="Open Sans" panose="020B0604020202020204" charset="0"/>
              </a:rPr>
              <a:t> 75% of </a:t>
            </a:r>
            <a:r>
              <a:rPr lang="sk-SK" sz="2000" dirty="0" err="1" smtClean="0">
                <a:latin typeface="Open Sans" panose="020B0604020202020204" charset="0"/>
                <a:ea typeface="Open Sans" panose="020B0604020202020204" charset="0"/>
                <a:cs typeface="Open Sans" panose="020B0604020202020204" charset="0"/>
              </a:rPr>
              <a:t>capacity</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there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is</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some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reserved</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capacity</a:t>
            </a:r>
            <a:r>
              <a:rPr lang="sk-SK" sz="2000" dirty="0" smtClean="0">
                <a:latin typeface="Open Sans" panose="020B0604020202020204" charset="0"/>
                <a:ea typeface="Open Sans" panose="020B0604020202020204" charset="0"/>
                <a:cs typeface="Open Sans" panose="020B0604020202020204" charset="0"/>
              </a:rPr>
              <a:t>)</a:t>
            </a:r>
          </a:p>
          <a:p>
            <a:endParaRPr lang="sk-SK" sz="2000" b="1" dirty="0">
              <a:latin typeface="Open Sans" panose="020B0604020202020204" charset="0"/>
              <a:ea typeface="Open Sans" panose="020B0604020202020204" charset="0"/>
              <a:cs typeface="Open Sans" panose="020B0604020202020204" charset="0"/>
            </a:endParaRPr>
          </a:p>
        </p:txBody>
      </p:sp>
      <p:sp>
        <p:nvSpPr>
          <p:cNvPr id="5" name="Obdĺžnik 4">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sk-SK" sz="3200" dirty="0" err="1" smtClean="0"/>
              <a:t>Motion</a:t>
            </a:r>
            <a:r>
              <a:rPr lang="sk-SK" sz="3200" dirty="0" smtClean="0"/>
              <a:t> </a:t>
            </a:r>
            <a:r>
              <a:rPr lang="sk-SK" sz="3200" dirty="0" err="1" smtClean="0"/>
              <a:t>blur</a:t>
            </a:r>
            <a:endParaRPr lang="sk-SK" sz="3200" dirty="0"/>
          </a:p>
        </p:txBody>
      </p:sp>
    </p:spTree>
    <p:extLst>
      <p:ext uri="{BB962C8B-B14F-4D97-AF65-F5344CB8AC3E}">
        <p14:creationId xmlns:p14="http://schemas.microsoft.com/office/powerpoint/2010/main" val="13224565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410308" y="1579440"/>
            <a:ext cx="7326923" cy="4351338"/>
          </a:xfrm>
        </p:spPr>
        <p:txBody>
          <a:bodyPr>
            <a:noAutofit/>
          </a:bodyPr>
          <a:lstStyle/>
          <a:p>
            <a:pPr>
              <a:spcAft>
                <a:spcPts val="600"/>
              </a:spcAft>
            </a:pPr>
            <a:r>
              <a:rPr lang="en-US" sz="2000" dirty="0" smtClean="0">
                <a:latin typeface="Open Sans" panose="020B0604020202020204" charset="0"/>
                <a:ea typeface="Open Sans" panose="020B0604020202020204" charset="0"/>
                <a:cs typeface="Open Sans" panose="020B0604020202020204" charset="0"/>
              </a:rPr>
              <a:t>Binning </a:t>
            </a:r>
            <a:r>
              <a:rPr lang="en-US" sz="2000" dirty="0">
                <a:latin typeface="Open Sans" panose="020B0604020202020204" charset="0"/>
                <a:ea typeface="Open Sans" panose="020B0604020202020204" charset="0"/>
                <a:cs typeface="Open Sans" panose="020B0604020202020204" charset="0"/>
              </a:rPr>
              <a:t>is the procedure of combining the signal from a number of adjacent pixels into an output for a single pixel</a:t>
            </a:r>
          </a:p>
          <a:p>
            <a:pPr>
              <a:spcAft>
                <a:spcPts val="600"/>
              </a:spcAft>
            </a:pPr>
            <a:r>
              <a:rPr lang="en-US" sz="2000" dirty="0" smtClean="0">
                <a:latin typeface="Open Sans" panose="020B0604020202020204" charset="0"/>
                <a:ea typeface="Open Sans" panose="020B0604020202020204" charset="0"/>
                <a:cs typeface="Open Sans" panose="020B0604020202020204" charset="0"/>
              </a:rPr>
              <a:t>Binning </a:t>
            </a:r>
            <a:r>
              <a:rPr lang="en-US" sz="2000" dirty="0">
                <a:latin typeface="Open Sans" panose="020B0604020202020204" charset="0"/>
                <a:ea typeface="Open Sans" panose="020B0604020202020204" charset="0"/>
                <a:cs typeface="Open Sans" panose="020B0604020202020204" charset="0"/>
              </a:rPr>
              <a:t>can be on-chip (summing) or off-chip (summing or averaging)</a:t>
            </a:r>
          </a:p>
          <a:p>
            <a:pPr>
              <a:spcAft>
                <a:spcPts val="600"/>
              </a:spcAft>
            </a:pPr>
            <a:r>
              <a:rPr lang="en-US" sz="2000" dirty="0" smtClean="0">
                <a:latin typeface="Open Sans" panose="020B0604020202020204" charset="0"/>
                <a:ea typeface="Open Sans" panose="020B0604020202020204" charset="0"/>
                <a:cs typeface="Open Sans" panose="020B0604020202020204" charset="0"/>
              </a:rPr>
              <a:t>In </a:t>
            </a:r>
            <a:r>
              <a:rPr lang="en-US" sz="2000" dirty="0">
                <a:latin typeface="Open Sans" panose="020B0604020202020204" charset="0"/>
                <a:ea typeface="Open Sans" panose="020B0604020202020204" charset="0"/>
                <a:cs typeface="Open Sans" panose="020B0604020202020204" charset="0"/>
              </a:rPr>
              <a:t>all AISA instruments non-symmetrical </a:t>
            </a:r>
            <a:r>
              <a:rPr lang="sk-SK" sz="2000" dirty="0" smtClean="0">
                <a:latin typeface="Open Sans" panose="020B0604020202020204" charset="0"/>
                <a:ea typeface="Open Sans" panose="020B0604020202020204" charset="0"/>
                <a:cs typeface="Open Sans" panose="020B0604020202020204" charset="0"/>
              </a:rPr>
              <a:t>(2x1, 2x4, 2x8) </a:t>
            </a:r>
            <a:r>
              <a:rPr lang="en-US" sz="2000" dirty="0" smtClean="0">
                <a:latin typeface="Open Sans" panose="020B0604020202020204" charset="0"/>
                <a:ea typeface="Open Sans" panose="020B0604020202020204" charset="0"/>
                <a:cs typeface="Open Sans" panose="020B0604020202020204" charset="0"/>
              </a:rPr>
              <a:t>binning </a:t>
            </a:r>
            <a:r>
              <a:rPr lang="en-US" sz="2000" dirty="0">
                <a:latin typeface="Open Sans" panose="020B0604020202020204" charset="0"/>
                <a:ea typeface="Open Sans" panose="020B0604020202020204" charset="0"/>
                <a:cs typeface="Open Sans" panose="020B0604020202020204" charset="0"/>
              </a:rPr>
              <a:t>is preferred</a:t>
            </a:r>
          </a:p>
          <a:p>
            <a:pPr>
              <a:spcAft>
                <a:spcPts val="600"/>
              </a:spcAft>
            </a:pPr>
            <a:r>
              <a:rPr lang="en-US" sz="2000" dirty="0" smtClean="0">
                <a:latin typeface="Open Sans" panose="020B0604020202020204" charset="0"/>
                <a:ea typeface="Open Sans" panose="020B0604020202020204" charset="0"/>
                <a:cs typeface="Open Sans" panose="020B0604020202020204" charset="0"/>
              </a:rPr>
              <a:t>Vertical </a:t>
            </a:r>
            <a:r>
              <a:rPr lang="en-US" sz="2000" dirty="0">
                <a:latin typeface="Open Sans" panose="020B0604020202020204" charset="0"/>
                <a:ea typeface="Open Sans" panose="020B0604020202020204" charset="0"/>
                <a:cs typeface="Open Sans" panose="020B0604020202020204" charset="0"/>
              </a:rPr>
              <a:t>binning setting defines spectral bandwidth</a:t>
            </a:r>
          </a:p>
          <a:p>
            <a:pPr>
              <a:spcAft>
                <a:spcPts val="600"/>
              </a:spcAft>
            </a:pPr>
            <a:r>
              <a:rPr lang="en-US" sz="2000" dirty="0" smtClean="0">
                <a:latin typeface="Open Sans" panose="020B0604020202020204" charset="0"/>
                <a:ea typeface="Open Sans" panose="020B0604020202020204" charset="0"/>
                <a:cs typeface="Open Sans" panose="020B0604020202020204" charset="0"/>
              </a:rPr>
              <a:t>Horizontal </a:t>
            </a:r>
            <a:r>
              <a:rPr lang="en-US" sz="2000" dirty="0">
                <a:latin typeface="Open Sans" panose="020B0604020202020204" charset="0"/>
                <a:ea typeface="Open Sans" panose="020B0604020202020204" charset="0"/>
                <a:cs typeface="Open Sans" panose="020B0604020202020204" charset="0"/>
              </a:rPr>
              <a:t>binning controls spatial </a:t>
            </a:r>
            <a:r>
              <a:rPr lang="en-US" sz="2000" dirty="0" smtClean="0">
                <a:latin typeface="Open Sans" panose="020B0604020202020204" charset="0"/>
                <a:ea typeface="Open Sans" panose="020B0604020202020204" charset="0"/>
                <a:cs typeface="Open Sans" panose="020B0604020202020204" charset="0"/>
              </a:rPr>
              <a:t>resolution</a:t>
            </a:r>
            <a:endParaRPr lang="sk-SK" sz="2000" dirty="0">
              <a:latin typeface="Open Sans" panose="020B0604020202020204" charset="0"/>
              <a:ea typeface="Open Sans" panose="020B0604020202020204" charset="0"/>
              <a:cs typeface="Open Sans" panose="020B0604020202020204" charset="0"/>
            </a:endParaRPr>
          </a:p>
          <a:p>
            <a:pPr>
              <a:spcAft>
                <a:spcPts val="600"/>
              </a:spcAft>
            </a:pPr>
            <a:r>
              <a:rPr lang="en-US" sz="2000" dirty="0" smtClean="0">
                <a:latin typeface="Open Sans" panose="020B0604020202020204" charset="0"/>
                <a:ea typeface="Open Sans" panose="020B0604020202020204" charset="0"/>
                <a:cs typeface="Open Sans" panose="020B0604020202020204" charset="0"/>
              </a:rPr>
              <a:t>Frame </a:t>
            </a:r>
            <a:r>
              <a:rPr lang="en-US" sz="2000" dirty="0">
                <a:latin typeface="Open Sans" panose="020B0604020202020204" charset="0"/>
                <a:ea typeface="Open Sans" panose="020B0604020202020204" charset="0"/>
                <a:cs typeface="Open Sans" panose="020B0604020202020204" charset="0"/>
              </a:rPr>
              <a:t>rate is independent of binning</a:t>
            </a:r>
          </a:p>
          <a:p>
            <a:pPr>
              <a:spcAft>
                <a:spcPts val="600"/>
              </a:spcAft>
            </a:pPr>
            <a:r>
              <a:rPr lang="en-US" sz="2000" dirty="0" smtClean="0">
                <a:latin typeface="Open Sans" panose="020B0604020202020204" charset="0"/>
                <a:ea typeface="Open Sans" panose="020B0604020202020204" charset="0"/>
                <a:cs typeface="Open Sans" panose="020B0604020202020204" charset="0"/>
              </a:rPr>
              <a:t>SNR </a:t>
            </a:r>
            <a:r>
              <a:rPr lang="en-US" sz="2000" dirty="0">
                <a:latin typeface="Open Sans" panose="020B0604020202020204" charset="0"/>
                <a:ea typeface="Open Sans" panose="020B0604020202020204" charset="0"/>
                <a:cs typeface="Open Sans" panose="020B0604020202020204" charset="0"/>
              </a:rPr>
              <a:t>improves by up to square root of </a:t>
            </a:r>
            <a:r>
              <a:rPr lang="sk-SK" sz="2000" dirty="0" err="1" smtClean="0">
                <a:latin typeface="Open Sans" panose="020B0604020202020204" charset="0"/>
                <a:ea typeface="Open Sans" panose="020B0604020202020204" charset="0"/>
                <a:cs typeface="Open Sans" panose="020B0604020202020204" charset="0"/>
              </a:rPr>
              <a:t>the</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binning </a:t>
            </a:r>
            <a:r>
              <a:rPr lang="en-US" sz="2000" dirty="0">
                <a:latin typeface="Open Sans" panose="020B0604020202020204" charset="0"/>
                <a:ea typeface="Open Sans" panose="020B0604020202020204" charset="0"/>
                <a:cs typeface="Open Sans" panose="020B0604020202020204" charset="0"/>
              </a:rPr>
              <a:t>factor</a:t>
            </a:r>
          </a:p>
          <a:p>
            <a:pPr>
              <a:spcAft>
                <a:spcPts val="600"/>
              </a:spcAft>
            </a:pPr>
            <a:endParaRPr lang="en-US" sz="2000" dirty="0">
              <a:latin typeface="Open Sans" panose="020B0604020202020204" charset="0"/>
              <a:ea typeface="Open Sans" panose="020B0604020202020204" charset="0"/>
              <a:cs typeface="Open Sans" panose="020B0604020202020204" charset="0"/>
            </a:endParaRPr>
          </a:p>
          <a:p>
            <a:pPr>
              <a:spcAft>
                <a:spcPts val="600"/>
              </a:spcAft>
            </a:pPr>
            <a:endParaRPr lang="sk-SK" sz="2000" dirty="0">
              <a:latin typeface="Open Sans" panose="020B0604020202020204" charset="0"/>
              <a:ea typeface="Open Sans" panose="020B0604020202020204" charset="0"/>
              <a:cs typeface="Open Sans" panose="020B0604020202020204" charset="0"/>
            </a:endParaRPr>
          </a:p>
        </p:txBody>
      </p:sp>
      <p:sp>
        <p:nvSpPr>
          <p:cNvPr id="5" name="Obdĺžnik 4">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sk-SK" sz="3200" dirty="0" err="1" smtClean="0"/>
              <a:t>Spectral</a:t>
            </a:r>
            <a:r>
              <a:rPr lang="sk-SK" sz="3200" dirty="0" smtClean="0"/>
              <a:t> </a:t>
            </a:r>
            <a:r>
              <a:rPr lang="sk-SK" sz="3200" dirty="0"/>
              <a:t>and </a:t>
            </a:r>
            <a:r>
              <a:rPr lang="sk-SK" sz="3200" dirty="0" err="1"/>
              <a:t>spatial</a:t>
            </a:r>
            <a:r>
              <a:rPr lang="sk-SK" sz="3200" dirty="0"/>
              <a:t> </a:t>
            </a:r>
            <a:r>
              <a:rPr lang="sk-SK" sz="3200" dirty="0" err="1"/>
              <a:t>binning</a:t>
            </a:r>
            <a:r>
              <a:rPr lang="sk-SK" sz="3200" dirty="0"/>
              <a:t> of </a:t>
            </a:r>
            <a:r>
              <a:rPr lang="sk-SK" sz="3200" dirty="0" err="1" smtClean="0"/>
              <a:t>the</a:t>
            </a:r>
            <a:r>
              <a:rPr lang="sk-SK" sz="3200" dirty="0" smtClean="0"/>
              <a:t> </a:t>
            </a:r>
            <a:r>
              <a:rPr lang="sk-SK" sz="3200" dirty="0" err="1" smtClean="0"/>
              <a:t>recorded</a:t>
            </a:r>
            <a:r>
              <a:rPr lang="sk-SK" sz="3200" dirty="0" smtClean="0"/>
              <a:t> </a:t>
            </a:r>
            <a:r>
              <a:rPr lang="sk-SK" sz="3200" dirty="0" err="1"/>
              <a:t>signal</a:t>
            </a:r>
            <a:endParaRPr lang="sk-SK" sz="3200" dirty="0"/>
          </a:p>
        </p:txBody>
      </p:sp>
      <p:pic>
        <p:nvPicPr>
          <p:cNvPr id="7" name="Obrázok 6">
            <a:extLst>
              <a:ext uri="{FF2B5EF4-FFF2-40B4-BE49-F238E27FC236}">
                <a16:creationId xmlns:a16="http://schemas.microsoft.com/office/drawing/2014/main" id="{DB17AB41-A299-403E-BB2F-74E051326E01}"/>
              </a:ext>
            </a:extLst>
          </p:cNvPr>
          <p:cNvPicPr>
            <a:picLocks noChangeAspect="1"/>
          </p:cNvPicPr>
          <p:nvPr/>
        </p:nvPicPr>
        <p:blipFill rotWithShape="1">
          <a:blip r:embed="rId2">
            <a:extLst>
              <a:ext uri="{28A0092B-C50C-407E-A947-70E740481C1C}">
                <a14:useLocalDpi xmlns:a14="http://schemas.microsoft.com/office/drawing/2010/main" val="0"/>
              </a:ext>
            </a:extLst>
          </a:blip>
          <a:srcRect r="45077" b="8299"/>
          <a:stretch/>
        </p:blipFill>
        <p:spPr>
          <a:xfrm>
            <a:off x="7517872" y="1831178"/>
            <a:ext cx="4674128" cy="4099600"/>
          </a:xfrm>
          <a:prstGeom prst="rect">
            <a:avLst/>
          </a:prstGeom>
        </p:spPr>
      </p:pic>
    </p:spTree>
    <p:extLst>
      <p:ext uri="{BB962C8B-B14F-4D97-AF65-F5344CB8AC3E}">
        <p14:creationId xmlns:p14="http://schemas.microsoft.com/office/powerpoint/2010/main" val="26785982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symbol obsahu 2">
            <a:extLst>
              <a:ext uri="{FF2B5EF4-FFF2-40B4-BE49-F238E27FC236}">
                <a16:creationId xmlns:a16="http://schemas.microsoft.com/office/drawing/2014/main" id="{2B81172D-E204-481B-95D1-6C81375B37D5}"/>
              </a:ext>
            </a:extLst>
          </p:cNvPr>
          <p:cNvSpPr txBox="1">
            <a:spLocks/>
          </p:cNvSpPr>
          <p:nvPr/>
        </p:nvSpPr>
        <p:spPr>
          <a:xfrm>
            <a:off x="2935299" y="1028391"/>
            <a:ext cx="8399943" cy="2448109"/>
          </a:xfrm>
          <a:prstGeom prst="rect">
            <a:avLst/>
          </a:prstGeom>
          <a:solidFill>
            <a:schemeClr val="bg1"/>
          </a:solidFill>
          <a:ln>
            <a:noFill/>
          </a:ln>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400" dirty="0">
              <a:solidFill>
                <a:srgbClr val="006E9F"/>
              </a:solidFill>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400" dirty="0" err="1" smtClean="0">
                <a:cs typeface="Segoe UI Light" panose="020B0502040204020203" pitchFamily="34" charset="0"/>
              </a:rPr>
              <a:t>Imaging</a:t>
            </a:r>
            <a:r>
              <a:rPr lang="sk-SK" sz="2400" dirty="0" smtClean="0">
                <a:cs typeface="Segoe UI Light" panose="020B0502040204020203" pitchFamily="34" charset="0"/>
              </a:rPr>
              <a:t> </a:t>
            </a:r>
            <a:r>
              <a:rPr lang="sk-SK" sz="2400" dirty="0" err="1" smtClean="0">
                <a:cs typeface="Segoe UI Light" panose="020B0502040204020203" pitchFamily="34" charset="0"/>
              </a:rPr>
              <a:t>spectrometer</a:t>
            </a:r>
            <a:r>
              <a:rPr lang="sk-SK" sz="2400" dirty="0" smtClean="0">
                <a:cs typeface="Segoe UI Light" panose="020B0502040204020203" pitchFamily="34" charset="0"/>
              </a:rPr>
              <a:t> </a:t>
            </a:r>
            <a:r>
              <a:rPr lang="sk-SK" sz="2400" dirty="0" err="1" smtClean="0">
                <a:cs typeface="Segoe UI Light" panose="020B0502040204020203" pitchFamily="34" charset="0"/>
              </a:rPr>
              <a:t>used</a:t>
            </a:r>
            <a:r>
              <a:rPr lang="sk-SK" sz="2400" dirty="0" smtClean="0">
                <a:cs typeface="Segoe UI Light" panose="020B0502040204020203" pitchFamily="34" charset="0"/>
              </a:rPr>
              <a:t> </a:t>
            </a:r>
            <a:r>
              <a:rPr lang="sk-SK" sz="2400" dirty="0" err="1" smtClean="0">
                <a:cs typeface="Segoe UI Light" panose="020B0502040204020203" pitchFamily="34" charset="0"/>
              </a:rPr>
              <a:t>for</a:t>
            </a:r>
            <a:r>
              <a:rPr lang="sk-SK" sz="2400" dirty="0" smtClean="0">
                <a:cs typeface="Segoe UI Light" panose="020B0502040204020203" pitchFamily="34" charset="0"/>
              </a:rPr>
              <a:t> </a:t>
            </a:r>
            <a:r>
              <a:rPr lang="sk-SK" sz="2400" dirty="0" err="1" smtClean="0">
                <a:cs typeface="Segoe UI Light" panose="020B0502040204020203" pitchFamily="34" charset="0"/>
              </a:rPr>
              <a:t>hyperspectral</a:t>
            </a:r>
            <a:r>
              <a:rPr lang="sk-SK" sz="2400" dirty="0" smtClean="0">
                <a:cs typeface="Segoe UI Light" panose="020B0502040204020203" pitchFamily="34" charset="0"/>
              </a:rPr>
              <a:t> </a:t>
            </a:r>
            <a:r>
              <a:rPr lang="sk-SK" sz="2400" dirty="0" err="1" smtClean="0">
                <a:cs typeface="Segoe UI Light" panose="020B0502040204020203" pitchFamily="34" charset="0"/>
              </a:rPr>
              <a:t>imaging</a:t>
            </a:r>
            <a:endParaRPr lang="en-GB" sz="2400" b="1" dirty="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en-US" sz="2400" dirty="0" smtClean="0">
                <a:cs typeface="Segoe UI Light" panose="020B0502040204020203" pitchFamily="34" charset="0"/>
              </a:rPr>
              <a:t>C</a:t>
            </a:r>
            <a:r>
              <a:rPr lang="sk-SK" sz="2400" dirty="0" err="1" smtClean="0">
                <a:cs typeface="Segoe UI Light" panose="020B0502040204020203" pitchFamily="34" charset="0"/>
              </a:rPr>
              <a:t>an</a:t>
            </a:r>
            <a:r>
              <a:rPr lang="sk-SK" sz="2400" dirty="0" smtClean="0">
                <a:cs typeface="Segoe UI Light" panose="020B0502040204020203" pitchFamily="34" charset="0"/>
              </a:rPr>
              <a:t> </a:t>
            </a:r>
            <a:r>
              <a:rPr lang="sk-SK" sz="2400" dirty="0" err="1" smtClean="0">
                <a:cs typeface="Segoe UI Light" panose="020B0502040204020203" pitchFamily="34" charset="0"/>
              </a:rPr>
              <a:t>measure</a:t>
            </a:r>
            <a:r>
              <a:rPr lang="sk-SK" sz="2400" dirty="0" smtClean="0">
                <a:cs typeface="Segoe UI Light" panose="020B0502040204020203" pitchFamily="34" charset="0"/>
              </a:rPr>
              <a:t> </a:t>
            </a:r>
            <a:r>
              <a:rPr lang="sk-SK" sz="2400" dirty="0" err="1" smtClean="0">
                <a:cs typeface="Segoe UI Light" panose="020B0502040204020203" pitchFamily="34" charset="0"/>
              </a:rPr>
              <a:t>thousands</a:t>
            </a:r>
            <a:r>
              <a:rPr lang="sk-SK" sz="2400" dirty="0" smtClean="0">
                <a:cs typeface="Segoe UI Light" panose="020B0502040204020203" pitchFamily="34" charset="0"/>
              </a:rPr>
              <a:t> or </a:t>
            </a:r>
            <a:r>
              <a:rPr lang="sk-SK" sz="2400" dirty="0" err="1" smtClean="0">
                <a:cs typeface="Segoe UI Light" panose="020B0502040204020203" pitchFamily="34" charset="0"/>
              </a:rPr>
              <a:t>hundreds</a:t>
            </a:r>
            <a:r>
              <a:rPr lang="sk-SK" sz="2400" dirty="0" smtClean="0">
                <a:cs typeface="Segoe UI Light" panose="020B0502040204020203" pitchFamily="34" charset="0"/>
              </a:rPr>
              <a:t> of </a:t>
            </a:r>
            <a:r>
              <a:rPr lang="sk-SK" sz="2400" dirty="0" err="1" smtClean="0">
                <a:cs typeface="Segoe UI Light" panose="020B0502040204020203" pitchFamily="34" charset="0"/>
              </a:rPr>
              <a:t>thousands</a:t>
            </a:r>
            <a:r>
              <a:rPr lang="sk-SK" sz="2400" dirty="0" smtClean="0">
                <a:cs typeface="Segoe UI Light" panose="020B0502040204020203" pitchFamily="34" charset="0"/>
              </a:rPr>
              <a:t> of </a:t>
            </a:r>
            <a:r>
              <a:rPr lang="sk-SK" sz="2400" dirty="0" err="1" smtClean="0">
                <a:cs typeface="Segoe UI Light" panose="020B0502040204020203" pitchFamily="34" charset="0"/>
              </a:rPr>
              <a:t>spectra</a:t>
            </a:r>
            <a:endParaRPr lang="sk-SK" sz="2400" dirty="0" smtClean="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en-GB" sz="2400" dirty="0"/>
              <a:t>The collected spectra are used to form an image of the target, thus we get spectrum and location </a:t>
            </a:r>
            <a:endParaRPr lang="sk-SK" sz="2400" dirty="0" smtClean="0"/>
          </a:p>
          <a:p>
            <a:r>
              <a:rPr lang="en-GB" sz="2400" dirty="0"/>
              <a:t>Data that hyperspectral imaging provides is called a data cube </a:t>
            </a:r>
          </a:p>
          <a:p>
            <a:pPr marL="0" indent="0">
              <a:buNone/>
            </a:pPr>
            <a:r>
              <a:rPr lang="sk-SK" sz="2400" dirty="0" smtClean="0"/>
              <a:t>   </a:t>
            </a:r>
            <a:r>
              <a:rPr lang="en-GB" sz="2400" dirty="0" smtClean="0"/>
              <a:t>→ </a:t>
            </a:r>
            <a:r>
              <a:rPr lang="en-GB" sz="2400" dirty="0"/>
              <a:t>This is huge amount of accurate information</a:t>
            </a:r>
          </a:p>
          <a:p>
            <a:pPr algn="just">
              <a:lnSpc>
                <a:spcPct val="100000"/>
              </a:lnSpc>
              <a:spcBef>
                <a:spcPts val="1200"/>
              </a:spcBef>
              <a:buClr>
                <a:srgbClr val="005074"/>
              </a:buClr>
              <a:buFont typeface="Wingdings" panose="05000000000000000000" pitchFamily="2" charset="2"/>
              <a:buChar char="§"/>
              <a:defRPr/>
            </a:pPr>
            <a:endParaRPr lang="en-GB" sz="2400" dirty="0"/>
          </a:p>
          <a:p>
            <a:pPr algn="just">
              <a:lnSpc>
                <a:spcPct val="100000"/>
              </a:lnSpc>
              <a:spcBef>
                <a:spcPts val="1200"/>
              </a:spcBef>
              <a:buClr>
                <a:srgbClr val="005074"/>
              </a:buClr>
              <a:buFont typeface="Wingdings" panose="05000000000000000000" pitchFamily="2" charset="2"/>
              <a:buChar char="§"/>
              <a:defRPr/>
            </a:pPr>
            <a:endParaRPr lang="sk-SK" sz="2400" b="1" dirty="0">
              <a:cs typeface="Segoe UI Light" panose="020B0502040204020203" pitchFamily="34" charset="0"/>
            </a:endParaRPr>
          </a:p>
        </p:txBody>
      </p:sp>
      <p:sp>
        <p:nvSpPr>
          <p:cNvPr id="3" name="Obdĺžnik 2">
            <a:extLst>
              <a:ext uri="{FF2B5EF4-FFF2-40B4-BE49-F238E27FC236}">
                <a16:creationId xmlns:a16="http://schemas.microsoft.com/office/drawing/2014/main" id="{D68F0DA4-CF60-E29F-AFCF-14706F92ABBC}"/>
              </a:ext>
            </a:extLst>
          </p:cNvPr>
          <p:cNvSpPr/>
          <p:nvPr/>
        </p:nvSpPr>
        <p:spPr>
          <a:xfrm>
            <a:off x="2682495" y="203460"/>
            <a:ext cx="9509505"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a:t>    </a:t>
            </a:r>
          </a:p>
        </p:txBody>
      </p:sp>
      <p:sp>
        <p:nvSpPr>
          <p:cNvPr id="4" name="Nadpis 1">
            <a:extLst>
              <a:ext uri="{FF2B5EF4-FFF2-40B4-BE49-F238E27FC236}">
                <a16:creationId xmlns:a16="http://schemas.microsoft.com/office/drawing/2014/main" id="{D0E11837-8980-228C-BCB8-75BACCB74055}"/>
              </a:ext>
            </a:extLst>
          </p:cNvPr>
          <p:cNvSpPr txBox="1">
            <a:spLocks/>
          </p:cNvSpPr>
          <p:nvPr/>
        </p:nvSpPr>
        <p:spPr>
          <a:xfrm>
            <a:off x="2935299" y="-181058"/>
            <a:ext cx="8847729"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sk-SK" sz="6100" b="1" dirty="0" smtClean="0">
                <a:solidFill>
                  <a:schemeClr val="bg1"/>
                </a:solidFill>
              </a:rPr>
              <a:t>HYPERSPECTRAL </a:t>
            </a:r>
            <a:r>
              <a:rPr lang="sk-SK" sz="6100" b="1" dirty="0">
                <a:solidFill>
                  <a:schemeClr val="bg1"/>
                </a:solidFill>
              </a:rPr>
              <a:t>CAMERA </a:t>
            </a:r>
          </a:p>
        </p:txBody>
      </p:sp>
      <p:pic>
        <p:nvPicPr>
          <p:cNvPr id="6" name="Obrázok 5"/>
          <p:cNvPicPr>
            <a:picLocks noChangeAspect="1"/>
          </p:cNvPicPr>
          <p:nvPr/>
        </p:nvPicPr>
        <p:blipFill>
          <a:blip r:embed="rId2"/>
          <a:stretch>
            <a:fillRect/>
          </a:stretch>
        </p:blipFill>
        <p:spPr>
          <a:xfrm>
            <a:off x="98930" y="0"/>
            <a:ext cx="1658389" cy="1820091"/>
          </a:xfrm>
          <a:prstGeom prst="rect">
            <a:avLst/>
          </a:prstGeom>
        </p:spPr>
      </p:pic>
      <p:pic>
        <p:nvPicPr>
          <p:cNvPr id="7" name="Obrázok 6"/>
          <p:cNvPicPr>
            <a:picLocks noChangeAspect="1"/>
          </p:cNvPicPr>
          <p:nvPr/>
        </p:nvPicPr>
        <p:blipFill>
          <a:blip r:embed="rId3"/>
          <a:stretch>
            <a:fillRect/>
          </a:stretch>
        </p:blipFill>
        <p:spPr>
          <a:xfrm>
            <a:off x="98930" y="1820091"/>
            <a:ext cx="2583566" cy="2452402"/>
          </a:xfrm>
          <a:prstGeom prst="rect">
            <a:avLst/>
          </a:prstGeom>
        </p:spPr>
      </p:pic>
      <p:pic>
        <p:nvPicPr>
          <p:cNvPr id="10" name="Obrázok 9"/>
          <p:cNvPicPr>
            <a:picLocks noChangeAspect="1"/>
          </p:cNvPicPr>
          <p:nvPr/>
        </p:nvPicPr>
        <p:blipFill>
          <a:blip r:embed="rId4"/>
          <a:stretch>
            <a:fillRect/>
          </a:stretch>
        </p:blipFill>
        <p:spPr>
          <a:xfrm>
            <a:off x="105825" y="4272493"/>
            <a:ext cx="2924757" cy="2520198"/>
          </a:xfrm>
          <a:prstGeom prst="rect">
            <a:avLst/>
          </a:prstGeom>
        </p:spPr>
      </p:pic>
      <p:pic>
        <p:nvPicPr>
          <p:cNvPr id="1028" name="Picture 4" descr="Hyperspectral Imaging: Spectral Analysis in 3 Dimension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06302" y="4272493"/>
            <a:ext cx="2752298" cy="2391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3783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804862" y="1579441"/>
            <a:ext cx="5723260" cy="4351338"/>
          </a:xfrm>
        </p:spPr>
        <p:txBody>
          <a:bodyPr>
            <a:normAutofit/>
          </a:bodyPr>
          <a:lstStyle/>
          <a:p>
            <a:pPr>
              <a:spcAft>
                <a:spcPts val="600"/>
              </a:spcAft>
            </a:pPr>
            <a:r>
              <a:rPr lang="en-US" sz="2000" dirty="0" smtClean="0">
                <a:latin typeface="Open Sans" panose="020B0604020202020204" charset="0"/>
                <a:ea typeface="Open Sans" panose="020B0604020202020204" charset="0"/>
                <a:cs typeface="Open Sans" panose="020B0604020202020204" charset="0"/>
              </a:rPr>
              <a:t>There </a:t>
            </a:r>
            <a:r>
              <a:rPr lang="en-US" sz="2000" dirty="0">
                <a:latin typeface="Open Sans" panose="020B0604020202020204" charset="0"/>
                <a:ea typeface="Open Sans" panose="020B0604020202020204" charset="0"/>
                <a:cs typeface="Open Sans" panose="020B0604020202020204" charset="0"/>
              </a:rPr>
              <a:t>are two primary benefits from binning</a:t>
            </a:r>
          </a:p>
          <a:p>
            <a:pPr>
              <a:spcAft>
                <a:spcPts val="600"/>
              </a:spcAft>
            </a:pPr>
            <a:r>
              <a:rPr lang="en-US" sz="2000" dirty="0" smtClean="0">
                <a:latin typeface="Open Sans" panose="020B0604020202020204" charset="0"/>
                <a:ea typeface="Open Sans" panose="020B0604020202020204" charset="0"/>
                <a:cs typeface="Open Sans" panose="020B0604020202020204" charset="0"/>
              </a:rPr>
              <a:t>Improved </a:t>
            </a:r>
            <a:r>
              <a:rPr lang="en-US" sz="2000" dirty="0">
                <a:latin typeface="Open Sans" panose="020B0604020202020204" charset="0"/>
                <a:ea typeface="Open Sans" panose="020B0604020202020204" charset="0"/>
                <a:cs typeface="Open Sans" panose="020B0604020202020204" charset="0"/>
              </a:rPr>
              <a:t>SNR, due to less read noise, by up to a factor of binning</a:t>
            </a:r>
          </a:p>
          <a:p>
            <a:pPr>
              <a:spcAft>
                <a:spcPts val="600"/>
              </a:spcAft>
            </a:pPr>
            <a:r>
              <a:rPr lang="en-US" sz="2000" dirty="0" smtClean="0">
                <a:latin typeface="Open Sans" panose="020B0604020202020204" charset="0"/>
                <a:ea typeface="Open Sans" panose="020B0604020202020204" charset="0"/>
                <a:cs typeface="Open Sans" panose="020B0604020202020204" charset="0"/>
              </a:rPr>
              <a:t>Increased </a:t>
            </a:r>
            <a:r>
              <a:rPr lang="en-US" sz="2000" dirty="0">
                <a:latin typeface="Open Sans" panose="020B0604020202020204" charset="0"/>
                <a:ea typeface="Open Sans" panose="020B0604020202020204" charset="0"/>
                <a:cs typeface="Open Sans" panose="020B0604020202020204" charset="0"/>
              </a:rPr>
              <a:t>frame rate, when vertical </a:t>
            </a:r>
            <a:r>
              <a:rPr lang="sk-SK" sz="2000" dirty="0" smtClean="0">
                <a:latin typeface="Open Sans" panose="020B0604020202020204" charset="0"/>
                <a:ea typeface="Open Sans" panose="020B0604020202020204" charset="0"/>
                <a:cs typeface="Open Sans" panose="020B0604020202020204" charset="0"/>
              </a:rPr>
              <a:t>(</a:t>
            </a:r>
            <a:r>
              <a:rPr lang="sk-SK" sz="2000" dirty="0" err="1" smtClean="0">
                <a:latin typeface="Open Sans" panose="020B0604020202020204" charset="0"/>
                <a:ea typeface="Open Sans" panose="020B0604020202020204" charset="0"/>
                <a:cs typeface="Open Sans" panose="020B0604020202020204" charset="0"/>
              </a:rPr>
              <a:t>spectral</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binning </a:t>
            </a:r>
            <a:r>
              <a:rPr lang="en-US" sz="2000" dirty="0">
                <a:latin typeface="Open Sans" panose="020B0604020202020204" charset="0"/>
                <a:ea typeface="Open Sans" panose="020B0604020202020204" charset="0"/>
                <a:cs typeface="Open Sans" panose="020B0604020202020204" charset="0"/>
              </a:rPr>
              <a:t>is applied</a:t>
            </a:r>
          </a:p>
          <a:p>
            <a:pPr>
              <a:spcAft>
                <a:spcPts val="600"/>
              </a:spcAft>
            </a:pPr>
            <a:r>
              <a:rPr lang="en-US" sz="2000" dirty="0" smtClean="0">
                <a:latin typeface="Open Sans" panose="020B0604020202020204" charset="0"/>
                <a:ea typeface="Open Sans" panose="020B0604020202020204" charset="0"/>
                <a:cs typeface="Open Sans" panose="020B0604020202020204" charset="0"/>
              </a:rPr>
              <a:t>Horizontal </a:t>
            </a:r>
            <a:r>
              <a:rPr lang="en-US" sz="2000" dirty="0">
                <a:latin typeface="Open Sans" panose="020B0604020202020204" charset="0"/>
                <a:ea typeface="Open Sans" panose="020B0604020202020204" charset="0"/>
                <a:cs typeface="Open Sans" panose="020B0604020202020204" charset="0"/>
              </a:rPr>
              <a:t>binning reduces spatial resolution</a:t>
            </a:r>
          </a:p>
          <a:p>
            <a:pPr marL="0" indent="0">
              <a:spcAft>
                <a:spcPts val="600"/>
              </a:spcAft>
              <a:buNone/>
            </a:pPr>
            <a:endParaRPr lang="sk-SK" sz="2000" dirty="0">
              <a:latin typeface="Open Sans" panose="020B0604020202020204" charset="0"/>
              <a:ea typeface="Open Sans" panose="020B0604020202020204" charset="0"/>
              <a:cs typeface="Open Sans" panose="020B0604020202020204" charset="0"/>
            </a:endParaRPr>
          </a:p>
        </p:txBody>
      </p:sp>
      <p:sp>
        <p:nvSpPr>
          <p:cNvPr id="4" name="Obdĺžnik 3">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sk-SK" sz="3200" dirty="0" err="1" smtClean="0"/>
              <a:t>Spectral</a:t>
            </a:r>
            <a:r>
              <a:rPr lang="sk-SK" sz="3200" dirty="0" smtClean="0"/>
              <a:t> </a:t>
            </a:r>
            <a:r>
              <a:rPr lang="sk-SK" sz="3200" dirty="0"/>
              <a:t>and </a:t>
            </a:r>
            <a:r>
              <a:rPr lang="sk-SK" sz="3200" dirty="0" err="1"/>
              <a:t>spatial</a:t>
            </a:r>
            <a:r>
              <a:rPr lang="sk-SK" sz="3200" dirty="0"/>
              <a:t> </a:t>
            </a:r>
            <a:r>
              <a:rPr lang="sk-SK" sz="3200" dirty="0" err="1"/>
              <a:t>binning</a:t>
            </a:r>
            <a:r>
              <a:rPr lang="sk-SK" sz="3200" dirty="0"/>
              <a:t> of </a:t>
            </a:r>
            <a:r>
              <a:rPr lang="sk-SK" sz="3200" dirty="0" err="1" smtClean="0"/>
              <a:t>the</a:t>
            </a:r>
            <a:r>
              <a:rPr lang="sk-SK" sz="3200" dirty="0" smtClean="0"/>
              <a:t> </a:t>
            </a:r>
            <a:r>
              <a:rPr lang="sk-SK" sz="3200" dirty="0" err="1" smtClean="0"/>
              <a:t>recorded</a:t>
            </a:r>
            <a:r>
              <a:rPr lang="sk-SK" sz="3200" dirty="0" smtClean="0"/>
              <a:t> </a:t>
            </a:r>
            <a:r>
              <a:rPr lang="sk-SK" sz="3200" dirty="0" err="1"/>
              <a:t>signal</a:t>
            </a:r>
            <a:endParaRPr lang="sk-SK" sz="3200" dirty="0"/>
          </a:p>
        </p:txBody>
      </p:sp>
      <p:pic>
        <p:nvPicPr>
          <p:cNvPr id="6" name="Obrázok 5"/>
          <p:cNvPicPr>
            <a:picLocks noChangeAspect="1"/>
          </p:cNvPicPr>
          <p:nvPr/>
        </p:nvPicPr>
        <p:blipFill>
          <a:blip r:embed="rId2"/>
          <a:stretch>
            <a:fillRect/>
          </a:stretch>
        </p:blipFill>
        <p:spPr>
          <a:xfrm>
            <a:off x="6867065" y="1762138"/>
            <a:ext cx="4834152" cy="3985943"/>
          </a:xfrm>
          <a:prstGeom prst="rect">
            <a:avLst/>
          </a:prstGeom>
        </p:spPr>
      </p:pic>
    </p:spTree>
    <p:extLst>
      <p:ext uri="{BB962C8B-B14F-4D97-AF65-F5344CB8AC3E}">
        <p14:creationId xmlns:p14="http://schemas.microsoft.com/office/powerpoint/2010/main" val="22351618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DSM and </a:t>
            </a:r>
            <a:r>
              <a:rPr lang="sk-SK" sz="3200" dirty="0" err="1"/>
              <a:t>o</a:t>
            </a:r>
            <a:r>
              <a:rPr lang="sk-SK" sz="3200" dirty="0" err="1" smtClean="0"/>
              <a:t>rtorectification</a:t>
            </a:r>
            <a:endParaRPr lang="sk-SK" sz="3200" dirty="0"/>
          </a:p>
        </p:txBody>
      </p:sp>
      <p:sp>
        <p:nvSpPr>
          <p:cNvPr id="6" name="Obdĺžnik 5"/>
          <p:cNvSpPr/>
          <p:nvPr/>
        </p:nvSpPr>
        <p:spPr>
          <a:xfrm>
            <a:off x="539261" y="1775029"/>
            <a:ext cx="6096000" cy="2862322"/>
          </a:xfrm>
          <a:prstGeom prst="rect">
            <a:avLst/>
          </a:prstGeom>
        </p:spPr>
        <p:txBody>
          <a:bodyPr>
            <a:spAutoFit/>
          </a:bodyPr>
          <a:lstStyle/>
          <a:p>
            <a:pPr marL="342900" indent="-342900">
              <a:spcAft>
                <a:spcPts val="1200"/>
              </a:spcAft>
              <a:buFont typeface="Arial" panose="020B0604020202020204" pitchFamily="34" charset="0"/>
              <a:buChar char="•"/>
            </a:pPr>
            <a:r>
              <a:rPr lang="sk-SK" sz="2000" dirty="0" err="1" smtClean="0">
                <a:latin typeface="Open Sans" panose="020B0604020202020204" charset="0"/>
                <a:ea typeface="Open Sans" panose="020B0604020202020204" charset="0"/>
                <a:cs typeface="Open Sans" panose="020B0604020202020204" charset="0"/>
              </a:rPr>
              <a:t>Often</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the</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ground </a:t>
            </a:r>
            <a:r>
              <a:rPr lang="en-US" sz="2000" dirty="0">
                <a:latin typeface="Open Sans" panose="020B0604020202020204" charset="0"/>
                <a:ea typeface="Open Sans" panose="020B0604020202020204" charset="0"/>
                <a:cs typeface="Open Sans" panose="020B0604020202020204" charset="0"/>
              </a:rPr>
              <a:t>elevation </a:t>
            </a:r>
            <a:r>
              <a:rPr lang="sk-SK" sz="2000" dirty="0" smtClean="0">
                <a:latin typeface="Open Sans" panose="020B0604020202020204" charset="0"/>
                <a:ea typeface="Open Sans" panose="020B0604020202020204" charset="0"/>
                <a:cs typeface="Open Sans" panose="020B0604020202020204" charset="0"/>
              </a:rPr>
              <a:t>and </a:t>
            </a:r>
            <a:r>
              <a:rPr lang="sk-SK" sz="2000" dirty="0" err="1" smtClean="0">
                <a:latin typeface="Open Sans" panose="020B0604020202020204" charset="0"/>
                <a:ea typeface="Open Sans" panose="020B0604020202020204" charset="0"/>
                <a:cs typeface="Open Sans" panose="020B0604020202020204" charset="0"/>
              </a:rPr>
              <a:t>height</a:t>
            </a:r>
            <a:r>
              <a:rPr lang="sk-SK" sz="2000" dirty="0" smtClean="0">
                <a:latin typeface="Open Sans" panose="020B0604020202020204" charset="0"/>
                <a:ea typeface="Open Sans" panose="020B0604020202020204" charset="0"/>
                <a:cs typeface="Open Sans" panose="020B0604020202020204" charset="0"/>
              </a:rPr>
              <a:t> of </a:t>
            </a:r>
            <a:r>
              <a:rPr lang="sk-SK" sz="2000" dirty="0" err="1" smtClean="0">
                <a:latin typeface="Open Sans" panose="020B0604020202020204" charset="0"/>
                <a:ea typeface="Open Sans" panose="020B0604020202020204" charset="0"/>
                <a:cs typeface="Open Sans" panose="020B0604020202020204" charset="0"/>
              </a:rPr>
              <a:t>objects</a:t>
            </a:r>
            <a:r>
              <a:rPr lang="sk-SK" sz="2000" dirty="0" smtClean="0">
                <a:latin typeface="Open Sans" panose="020B0604020202020204" charset="0"/>
                <a:ea typeface="Open Sans" panose="020B0604020202020204" charset="0"/>
                <a:cs typeface="Open Sans" panose="020B0604020202020204" charset="0"/>
              </a:rPr>
              <a:t> on </a:t>
            </a:r>
            <a:r>
              <a:rPr lang="sk-SK" sz="2000" dirty="0" err="1" smtClean="0">
                <a:latin typeface="Open Sans" panose="020B0604020202020204" charset="0"/>
                <a:ea typeface="Open Sans" panose="020B0604020202020204" charset="0"/>
                <a:cs typeface="Open Sans" panose="020B0604020202020204" charset="0"/>
              </a:rPr>
              <a:t>the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ground</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varies </a:t>
            </a:r>
            <a:r>
              <a:rPr lang="en-US" sz="2000" dirty="0">
                <a:latin typeface="Open Sans" panose="020B0604020202020204" charset="0"/>
                <a:ea typeface="Open Sans" panose="020B0604020202020204" charset="0"/>
                <a:cs typeface="Open Sans" panose="020B0604020202020204" charset="0"/>
              </a:rPr>
              <a:t>relatively large amounts compared to height</a:t>
            </a:r>
          </a:p>
          <a:p>
            <a:pPr marL="342900" indent="-342900">
              <a:spcAft>
                <a:spcPts val="1200"/>
              </a:spcAft>
              <a:buFont typeface="Arial" panose="020B0604020202020204" pitchFamily="34" charset="0"/>
              <a:buChar char="•"/>
            </a:pPr>
            <a:r>
              <a:rPr lang="en-US" sz="2000" dirty="0" smtClean="0">
                <a:latin typeface="Open Sans" panose="020B0604020202020204" charset="0"/>
                <a:ea typeface="Open Sans" panose="020B0604020202020204" charset="0"/>
                <a:cs typeface="Open Sans" panose="020B0604020202020204" charset="0"/>
              </a:rPr>
              <a:t>In </a:t>
            </a:r>
            <a:r>
              <a:rPr lang="en-US" sz="2000" dirty="0">
                <a:latin typeface="Open Sans" panose="020B0604020202020204" charset="0"/>
                <a:ea typeface="Open Sans" panose="020B0604020202020204" charset="0"/>
                <a:cs typeface="Open Sans" panose="020B0604020202020204" charset="0"/>
              </a:rPr>
              <a:t>such a case it’s important to use </a:t>
            </a:r>
            <a:r>
              <a:rPr lang="en-US" sz="2000" dirty="0" smtClean="0">
                <a:latin typeface="Open Sans" panose="020B0604020202020204" charset="0"/>
                <a:ea typeface="Open Sans" panose="020B0604020202020204" charset="0"/>
                <a:cs typeface="Open Sans" panose="020B0604020202020204" charset="0"/>
              </a:rPr>
              <a:t>D</a:t>
            </a:r>
            <a:r>
              <a:rPr lang="sk-SK" sz="2000" dirty="0" err="1" smtClean="0">
                <a:latin typeface="Open Sans" panose="020B0604020202020204" charset="0"/>
                <a:ea typeface="Open Sans" panose="020B0604020202020204" charset="0"/>
                <a:cs typeface="Open Sans" panose="020B0604020202020204" charset="0"/>
              </a:rPr>
              <a:t>igital</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surface</a:t>
            </a:r>
            <a:r>
              <a:rPr lang="sk-SK" sz="2000" dirty="0" smtClean="0">
                <a:latin typeface="Open Sans" panose="020B0604020202020204" charset="0"/>
                <a:ea typeface="Open Sans" panose="020B0604020202020204" charset="0"/>
                <a:cs typeface="Open Sans" panose="020B0604020202020204" charset="0"/>
              </a:rPr>
              <a:t> model (DS</a:t>
            </a:r>
            <a:r>
              <a:rPr lang="en-US" sz="2000" dirty="0" smtClean="0">
                <a:latin typeface="Open Sans" panose="020B0604020202020204" charset="0"/>
                <a:ea typeface="Open Sans" panose="020B0604020202020204" charset="0"/>
                <a:cs typeface="Open Sans" panose="020B0604020202020204" charset="0"/>
              </a:rPr>
              <a:t>M</a:t>
            </a:r>
            <a:r>
              <a:rPr lang="sk-SK" sz="2000" dirty="0" smtClean="0">
                <a:latin typeface="Open Sans" panose="020B0604020202020204" charset="0"/>
                <a:ea typeface="Open Sans" panose="020B0604020202020204" charset="0"/>
                <a:cs typeface="Open Sans" panose="020B0604020202020204" charset="0"/>
              </a:rPr>
              <a:t>) </a:t>
            </a:r>
            <a:r>
              <a:rPr lang="en-US" sz="2000" dirty="0" smtClean="0">
                <a:latin typeface="Open Sans" panose="020B0604020202020204" charset="0"/>
                <a:ea typeface="Open Sans" panose="020B0604020202020204" charset="0"/>
                <a:cs typeface="Open Sans" panose="020B0604020202020204" charset="0"/>
              </a:rPr>
              <a:t>when </a:t>
            </a:r>
            <a:r>
              <a:rPr lang="en-US" sz="2000" dirty="0">
                <a:latin typeface="Open Sans" panose="020B0604020202020204" charset="0"/>
                <a:ea typeface="Open Sans" panose="020B0604020202020204" charset="0"/>
                <a:cs typeface="Open Sans" panose="020B0604020202020204" charset="0"/>
              </a:rPr>
              <a:t>processing </a:t>
            </a:r>
            <a:r>
              <a:rPr lang="sk-SK" sz="2000" dirty="0" err="1" smtClean="0">
                <a:latin typeface="Open Sans" panose="020B0604020202020204" charset="0"/>
                <a:ea typeface="Open Sans" panose="020B0604020202020204" charset="0"/>
                <a:cs typeface="Open Sans" panose="020B0604020202020204" charset="0"/>
              </a:rPr>
              <a:t>the</a:t>
            </a:r>
            <a:r>
              <a:rPr lang="sk-SK" sz="2000" dirty="0" smtClean="0">
                <a:latin typeface="Open Sans" panose="020B0604020202020204" charset="0"/>
                <a:ea typeface="Open Sans" panose="020B0604020202020204" charset="0"/>
                <a:cs typeface="Open Sans" panose="020B0604020202020204" charset="0"/>
              </a:rPr>
              <a:t> HS </a:t>
            </a:r>
            <a:r>
              <a:rPr lang="en-US" sz="2000" dirty="0" smtClean="0">
                <a:latin typeface="Open Sans" panose="020B0604020202020204" charset="0"/>
                <a:ea typeface="Open Sans" panose="020B0604020202020204" charset="0"/>
                <a:cs typeface="Open Sans" panose="020B0604020202020204" charset="0"/>
              </a:rPr>
              <a:t>data</a:t>
            </a:r>
            <a:r>
              <a:rPr lang="en-US" sz="2000" dirty="0">
                <a:latin typeface="Open Sans" panose="020B0604020202020204" charset="0"/>
                <a:ea typeface="Open Sans" panose="020B0604020202020204" charset="0"/>
                <a:cs typeface="Open Sans" panose="020B0604020202020204" charset="0"/>
              </a:rPr>
              <a:t>, because target object size </a:t>
            </a:r>
            <a:r>
              <a:rPr lang="en-US" sz="2000" dirty="0" smtClean="0">
                <a:latin typeface="Open Sans" panose="020B0604020202020204" charset="0"/>
                <a:ea typeface="Open Sans" panose="020B0604020202020204" charset="0"/>
                <a:cs typeface="Open Sans" panose="020B0604020202020204" charset="0"/>
              </a:rPr>
              <a:t>changes</a:t>
            </a:r>
            <a:endParaRPr lang="sk-SK" sz="2000" dirty="0" smtClean="0">
              <a:latin typeface="Open Sans" panose="020B0604020202020204" charset="0"/>
              <a:ea typeface="Open Sans" panose="020B0604020202020204" charset="0"/>
              <a:cs typeface="Open Sans" panose="020B0604020202020204" charset="0"/>
            </a:endParaRPr>
          </a:p>
          <a:p>
            <a:pPr marL="342900" indent="-342900">
              <a:spcAft>
                <a:spcPts val="1200"/>
              </a:spcAft>
              <a:buFont typeface="Arial" panose="020B0604020202020204" pitchFamily="34" charset="0"/>
              <a:buChar char="•"/>
            </a:pPr>
            <a:r>
              <a:rPr lang="sk-SK" sz="2000" dirty="0" err="1" smtClean="0">
                <a:latin typeface="Open Sans" panose="020B0604020202020204" charset="0"/>
                <a:ea typeface="Open Sans" panose="020B0604020202020204" charset="0"/>
                <a:cs typeface="Open Sans" panose="020B0604020202020204" charset="0"/>
              </a:rPr>
              <a:t>For</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flat</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surfaces</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constant</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elevation</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can</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be</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used</a:t>
            </a:r>
            <a:r>
              <a:rPr lang="sk-SK" sz="2000" dirty="0" smtClean="0">
                <a:latin typeface="Open Sans" panose="020B0604020202020204" charset="0"/>
                <a:ea typeface="Open Sans" panose="020B0604020202020204" charset="0"/>
                <a:cs typeface="Open Sans" panose="020B0604020202020204" charset="0"/>
              </a:rPr>
              <a:t> and </a:t>
            </a:r>
            <a:r>
              <a:rPr lang="sk-SK" sz="2000" dirty="0" err="1" smtClean="0">
                <a:latin typeface="Open Sans" panose="020B0604020202020204" charset="0"/>
                <a:ea typeface="Open Sans" panose="020B0604020202020204" charset="0"/>
                <a:cs typeface="Open Sans" panose="020B0604020202020204" charset="0"/>
              </a:rPr>
              <a:t>is</a:t>
            </a:r>
            <a:r>
              <a:rPr lang="sk-SK" sz="2000" dirty="0" smtClean="0">
                <a:latin typeface="Open Sans" panose="020B0604020202020204" charset="0"/>
                <a:ea typeface="Open Sans" panose="020B0604020202020204" charset="0"/>
                <a:cs typeface="Open Sans" panose="020B0604020202020204" charset="0"/>
              </a:rPr>
              <a:t> </a:t>
            </a:r>
            <a:r>
              <a:rPr lang="sk-SK" sz="2000" dirty="0" err="1" smtClean="0">
                <a:latin typeface="Open Sans" panose="020B0604020202020204" charset="0"/>
                <a:ea typeface="Open Sans" panose="020B0604020202020204" charset="0"/>
                <a:cs typeface="Open Sans" panose="020B0604020202020204" charset="0"/>
              </a:rPr>
              <a:t>sufficient</a:t>
            </a:r>
            <a:r>
              <a:rPr lang="sk-SK" sz="2000" dirty="0" smtClean="0">
                <a:latin typeface="Open Sans" panose="020B0604020202020204" charset="0"/>
                <a:ea typeface="Open Sans" panose="020B0604020202020204" charset="0"/>
                <a:cs typeface="Open Sans" panose="020B0604020202020204" charset="0"/>
              </a:rPr>
              <a:t> (no DSM)</a:t>
            </a:r>
            <a:endParaRPr lang="en-US" sz="2000" dirty="0">
              <a:latin typeface="Open Sans" panose="020B0604020202020204" charset="0"/>
              <a:ea typeface="Open Sans" panose="020B0604020202020204" charset="0"/>
              <a:cs typeface="Open Sans" panose="020B0604020202020204" charset="0"/>
            </a:endParaRPr>
          </a:p>
        </p:txBody>
      </p:sp>
      <p:pic>
        <p:nvPicPr>
          <p:cNvPr id="7" name="Obrázok 6"/>
          <p:cNvPicPr>
            <a:picLocks noChangeAspect="1"/>
          </p:cNvPicPr>
          <p:nvPr/>
        </p:nvPicPr>
        <p:blipFill>
          <a:blip r:embed="rId2"/>
          <a:stretch>
            <a:fillRect/>
          </a:stretch>
        </p:blipFill>
        <p:spPr>
          <a:xfrm>
            <a:off x="7381875" y="1962882"/>
            <a:ext cx="3829050" cy="4362450"/>
          </a:xfrm>
          <a:prstGeom prst="rect">
            <a:avLst/>
          </a:prstGeom>
        </p:spPr>
      </p:pic>
    </p:spTree>
    <p:extLst>
      <p:ext uri="{BB962C8B-B14F-4D97-AF65-F5344CB8AC3E}">
        <p14:creationId xmlns:p14="http://schemas.microsoft.com/office/powerpoint/2010/main" val="27823259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p:txBody>
          <a:bodyPr>
            <a:normAutofit lnSpcReduction="10000"/>
          </a:bodyPr>
          <a:lstStyle/>
          <a:p>
            <a:endParaRPr lang="sk-SK" dirty="0"/>
          </a:p>
          <a:p>
            <a:r>
              <a:rPr lang="en-US" dirty="0" smtClean="0"/>
              <a:t>Flying </a:t>
            </a:r>
            <a:r>
              <a:rPr lang="en-US" dirty="0"/>
              <a:t>with </a:t>
            </a:r>
            <a:r>
              <a:rPr lang="en-US" dirty="0" err="1"/>
              <a:t>pushbroom</a:t>
            </a:r>
            <a:r>
              <a:rPr lang="en-US" dirty="0"/>
              <a:t> sensor is different from 2D image cameras</a:t>
            </a:r>
          </a:p>
          <a:p>
            <a:r>
              <a:rPr lang="en-US" dirty="0" smtClean="0"/>
              <a:t>Try </a:t>
            </a:r>
            <a:r>
              <a:rPr lang="en-US" dirty="0"/>
              <a:t>to maintain as well as possible</a:t>
            </a:r>
          </a:p>
          <a:p>
            <a:r>
              <a:rPr lang="sk-SK" dirty="0" err="1" smtClean="0"/>
              <a:t>Constant</a:t>
            </a:r>
            <a:r>
              <a:rPr lang="sk-SK" dirty="0" smtClean="0"/>
              <a:t> </a:t>
            </a:r>
            <a:r>
              <a:rPr lang="sk-SK" dirty="0" err="1"/>
              <a:t>speed</a:t>
            </a:r>
            <a:endParaRPr lang="sk-SK" dirty="0"/>
          </a:p>
          <a:p>
            <a:r>
              <a:rPr lang="sk-SK" dirty="0" err="1" smtClean="0"/>
              <a:t>Constant</a:t>
            </a:r>
            <a:r>
              <a:rPr lang="sk-SK" dirty="0" smtClean="0"/>
              <a:t> </a:t>
            </a:r>
            <a:r>
              <a:rPr lang="sk-SK" dirty="0" err="1"/>
              <a:t>altitude</a:t>
            </a:r>
            <a:endParaRPr lang="sk-SK" dirty="0"/>
          </a:p>
          <a:p>
            <a:r>
              <a:rPr lang="en-US" dirty="0" smtClean="0"/>
              <a:t>Constant </a:t>
            </a:r>
            <a:r>
              <a:rPr lang="en-US" dirty="0"/>
              <a:t>heading vs. </a:t>
            </a:r>
            <a:r>
              <a:rPr lang="sk-SK" dirty="0" smtClean="0"/>
              <a:t>c</a:t>
            </a:r>
            <a:r>
              <a:rPr lang="en-US" dirty="0" err="1" smtClean="0"/>
              <a:t>ourse</a:t>
            </a:r>
            <a:r>
              <a:rPr lang="en-US" dirty="0" smtClean="0"/>
              <a:t> ...</a:t>
            </a:r>
            <a:r>
              <a:rPr lang="sk-SK" dirty="0" smtClean="0"/>
              <a:t>, </a:t>
            </a:r>
            <a:r>
              <a:rPr lang="en-US" dirty="0" smtClean="0"/>
              <a:t>not </a:t>
            </a:r>
            <a:r>
              <a:rPr lang="en-US" dirty="0"/>
              <a:t>so easy due to </a:t>
            </a:r>
            <a:r>
              <a:rPr lang="en-US" dirty="0" smtClean="0"/>
              <a:t>wind</a:t>
            </a:r>
            <a:r>
              <a:rPr lang="sk-SK" dirty="0" smtClean="0"/>
              <a:t>/UAV </a:t>
            </a:r>
            <a:r>
              <a:rPr lang="sk-SK" dirty="0" err="1" smtClean="0"/>
              <a:t>tilt</a:t>
            </a:r>
            <a:endParaRPr lang="en-US" dirty="0"/>
          </a:p>
          <a:p>
            <a:r>
              <a:rPr lang="sk-SK" dirty="0" err="1" smtClean="0"/>
              <a:t>When</a:t>
            </a:r>
            <a:r>
              <a:rPr lang="sk-SK" dirty="0" smtClean="0"/>
              <a:t> </a:t>
            </a:r>
            <a:r>
              <a:rPr lang="sk-SK" dirty="0" err="1"/>
              <a:t>acquiring</a:t>
            </a:r>
            <a:r>
              <a:rPr lang="sk-SK" dirty="0"/>
              <a:t> </a:t>
            </a:r>
            <a:r>
              <a:rPr lang="sk-SK" dirty="0" err="1"/>
              <a:t>data</a:t>
            </a:r>
            <a:endParaRPr lang="sk-SK" dirty="0"/>
          </a:p>
          <a:p>
            <a:r>
              <a:rPr lang="en-US" dirty="0" smtClean="0"/>
              <a:t>Do </a:t>
            </a:r>
            <a:r>
              <a:rPr lang="en-US" dirty="0"/>
              <a:t>not hover above </a:t>
            </a:r>
            <a:r>
              <a:rPr lang="en-US" dirty="0" smtClean="0"/>
              <a:t>target</a:t>
            </a:r>
            <a:r>
              <a:rPr lang="sk-SK" dirty="0" smtClean="0"/>
              <a:t>/</a:t>
            </a:r>
            <a:r>
              <a:rPr lang="sk-SK" dirty="0" err="1" smtClean="0"/>
              <a:t>area</a:t>
            </a:r>
            <a:endParaRPr lang="en-US" dirty="0"/>
          </a:p>
          <a:p>
            <a:r>
              <a:rPr lang="sk-SK" dirty="0" smtClean="0"/>
              <a:t>Do </a:t>
            </a:r>
            <a:r>
              <a:rPr lang="sk-SK" dirty="0" err="1"/>
              <a:t>not</a:t>
            </a:r>
            <a:r>
              <a:rPr lang="sk-SK" dirty="0"/>
              <a:t> </a:t>
            </a:r>
            <a:r>
              <a:rPr lang="sk-SK" dirty="0" err="1"/>
              <a:t>turn</a:t>
            </a:r>
            <a:r>
              <a:rPr lang="sk-SK" dirty="0"/>
              <a:t> in-</a:t>
            </a:r>
            <a:r>
              <a:rPr lang="sk-SK" dirty="0" err="1"/>
              <a:t>place</a:t>
            </a:r>
            <a:endParaRPr lang="sk-SK" dirty="0"/>
          </a:p>
          <a:p>
            <a:endParaRPr lang="sk-SK" dirty="0"/>
          </a:p>
        </p:txBody>
      </p:sp>
      <p:sp>
        <p:nvSpPr>
          <p:cNvPr id="4" name="Obdĺžnik 3">
            <a:extLst>
              <a:ext uri="{FF2B5EF4-FFF2-40B4-BE49-F238E27FC236}">
                <a16:creationId xmlns:a16="http://schemas.microsoft.com/office/drawing/2014/main" id="{D68F0DA4-CF60-E29F-AFCF-14706F92ABBC}"/>
              </a:ext>
            </a:extLst>
          </p:cNvPr>
          <p:cNvSpPr/>
          <p:nvPr/>
        </p:nvSpPr>
        <p:spPr>
          <a:xfrm>
            <a:off x="1" y="203460"/>
            <a:ext cx="12191999"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smtClean="0"/>
              <a:t>    </a:t>
            </a:r>
            <a:r>
              <a:rPr lang="en-US" sz="3200" dirty="0" smtClean="0"/>
              <a:t>Issues </a:t>
            </a:r>
            <a:r>
              <a:rPr lang="en-US" sz="3200" dirty="0"/>
              <a:t>to consider for mission planning/flight</a:t>
            </a:r>
            <a:endParaRPr lang="sk-SK" sz="3200" dirty="0"/>
          </a:p>
        </p:txBody>
      </p:sp>
    </p:spTree>
    <p:extLst>
      <p:ext uri="{BB962C8B-B14F-4D97-AF65-F5344CB8AC3E}">
        <p14:creationId xmlns:p14="http://schemas.microsoft.com/office/powerpoint/2010/main" val="31594761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objekt pre obsah 3"/>
          <p:cNvPicPr>
            <a:picLocks noGrp="1" noChangeAspect="1"/>
          </p:cNvPicPr>
          <p:nvPr>
            <p:ph idx="1"/>
          </p:nvPr>
        </p:nvPicPr>
        <p:blipFill>
          <a:blip r:embed="rId2"/>
          <a:stretch>
            <a:fillRect/>
          </a:stretch>
        </p:blipFill>
        <p:spPr>
          <a:xfrm>
            <a:off x="6400800" y="133403"/>
            <a:ext cx="4803494" cy="3380237"/>
          </a:xfrm>
          <a:prstGeom prst="rect">
            <a:avLst/>
          </a:prstGeom>
        </p:spPr>
      </p:pic>
      <p:pic>
        <p:nvPicPr>
          <p:cNvPr id="5" name="Obrázok 4"/>
          <p:cNvPicPr>
            <a:picLocks noChangeAspect="1"/>
          </p:cNvPicPr>
          <p:nvPr/>
        </p:nvPicPr>
        <p:blipFill>
          <a:blip r:embed="rId3"/>
          <a:stretch>
            <a:fillRect/>
          </a:stretch>
        </p:blipFill>
        <p:spPr>
          <a:xfrm>
            <a:off x="311853" y="83708"/>
            <a:ext cx="4541537" cy="3394726"/>
          </a:xfrm>
          <a:prstGeom prst="rect">
            <a:avLst/>
          </a:prstGeom>
        </p:spPr>
      </p:pic>
      <p:pic>
        <p:nvPicPr>
          <p:cNvPr id="7" name="Obrázok 6"/>
          <p:cNvPicPr>
            <a:picLocks noChangeAspect="1"/>
          </p:cNvPicPr>
          <p:nvPr/>
        </p:nvPicPr>
        <p:blipFill>
          <a:blip r:embed="rId4"/>
          <a:stretch>
            <a:fillRect/>
          </a:stretch>
        </p:blipFill>
        <p:spPr>
          <a:xfrm>
            <a:off x="427058" y="3528129"/>
            <a:ext cx="4591247" cy="3329871"/>
          </a:xfrm>
          <a:prstGeom prst="rect">
            <a:avLst/>
          </a:prstGeom>
        </p:spPr>
      </p:pic>
      <p:pic>
        <p:nvPicPr>
          <p:cNvPr id="8" name="Obrázok 7"/>
          <p:cNvPicPr>
            <a:picLocks noChangeAspect="1"/>
          </p:cNvPicPr>
          <p:nvPr/>
        </p:nvPicPr>
        <p:blipFill>
          <a:blip r:embed="rId5"/>
          <a:stretch>
            <a:fillRect/>
          </a:stretch>
        </p:blipFill>
        <p:spPr>
          <a:xfrm>
            <a:off x="6267190" y="3826909"/>
            <a:ext cx="4937104" cy="3031091"/>
          </a:xfrm>
          <a:prstGeom prst="rect">
            <a:avLst/>
          </a:prstGeom>
        </p:spPr>
      </p:pic>
    </p:spTree>
    <p:extLst>
      <p:ext uri="{BB962C8B-B14F-4D97-AF65-F5344CB8AC3E}">
        <p14:creationId xmlns:p14="http://schemas.microsoft.com/office/powerpoint/2010/main" val="7232482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Zástupný objekt pre obsah 3"/>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2000" contrast="-18000"/>
                    </a14:imgEffect>
                  </a14:imgLayer>
                </a14:imgProps>
              </a:ext>
            </a:extLst>
          </a:blip>
          <a:srcRect b="37541"/>
          <a:stretch/>
        </p:blipFill>
        <p:spPr>
          <a:xfrm>
            <a:off x="-8496" y="-46037"/>
            <a:ext cx="12276696" cy="4881240"/>
          </a:xfrm>
          <a:prstGeom prst="rect">
            <a:avLst/>
          </a:prstGeom>
          <a:effectLst>
            <a:glow>
              <a:schemeClr val="accent1"/>
            </a:glow>
          </a:effectLst>
        </p:spPr>
      </p:pic>
      <p:sp>
        <p:nvSpPr>
          <p:cNvPr id="2" name="Nadpis 1"/>
          <p:cNvSpPr>
            <a:spLocks noGrp="1"/>
          </p:cNvSpPr>
          <p:nvPr>
            <p:ph type="ctrTitle"/>
          </p:nvPr>
        </p:nvSpPr>
        <p:spPr>
          <a:xfrm>
            <a:off x="1524000" y="212953"/>
            <a:ext cx="9144000" cy="2387600"/>
          </a:xfrm>
        </p:spPr>
        <p:txBody>
          <a:bodyPr/>
          <a:lstStyle/>
          <a:p>
            <a:r>
              <a:rPr lang="en-US" dirty="0" smtClean="0">
                <a:effectLst>
                  <a:glow rad="101600">
                    <a:schemeClr val="bg1">
                      <a:alpha val="75000"/>
                    </a:schemeClr>
                  </a:glow>
                </a:effectLst>
              </a:rPr>
              <a:t>Hyperspectral data acquisition and processing</a:t>
            </a:r>
            <a:endParaRPr lang="en-US" dirty="0">
              <a:effectLst>
                <a:glow rad="101600">
                  <a:schemeClr val="bg1">
                    <a:alpha val="75000"/>
                  </a:schemeClr>
                </a:glow>
              </a:effectLst>
            </a:endParaRPr>
          </a:p>
        </p:txBody>
      </p:sp>
      <p:sp>
        <p:nvSpPr>
          <p:cNvPr id="3" name="Podnadpis 2"/>
          <p:cNvSpPr>
            <a:spLocks noGrp="1"/>
          </p:cNvSpPr>
          <p:nvPr>
            <p:ph type="subTitle" idx="1"/>
          </p:nvPr>
        </p:nvSpPr>
        <p:spPr>
          <a:xfrm>
            <a:off x="1612413" y="2663146"/>
            <a:ext cx="9144000" cy="1655762"/>
          </a:xfrm>
        </p:spPr>
        <p:txBody>
          <a:bodyPr>
            <a:normAutofit lnSpcReduction="10000"/>
          </a:bodyPr>
          <a:lstStyle/>
          <a:p>
            <a:r>
              <a:rPr lang="sk-SK" dirty="0" err="1" smtClean="0">
                <a:effectLst>
                  <a:glow rad="101600">
                    <a:schemeClr val="bg1">
                      <a:alpha val="75000"/>
                    </a:schemeClr>
                  </a:glow>
                </a:effectLst>
              </a:rPr>
              <a:t>Stagno</a:t>
            </a:r>
            <a:r>
              <a:rPr lang="sk-SK" dirty="0" smtClean="0">
                <a:effectLst>
                  <a:glow rad="101600">
                    <a:schemeClr val="bg1">
                      <a:alpha val="75000"/>
                    </a:schemeClr>
                  </a:glow>
                </a:effectLst>
              </a:rPr>
              <a:t> di </a:t>
            </a:r>
            <a:r>
              <a:rPr lang="en-US" dirty="0" smtClean="0">
                <a:effectLst>
                  <a:glow rad="101600">
                    <a:schemeClr val="bg1">
                      <a:alpha val="75000"/>
                    </a:schemeClr>
                  </a:glow>
                </a:effectLst>
              </a:rPr>
              <a:t>Sal</a:t>
            </a:r>
            <a:r>
              <a:rPr lang="en-GB" dirty="0" smtClean="0">
                <a:effectLst>
                  <a:glow rad="101600">
                    <a:schemeClr val="bg1">
                      <a:alpha val="75000"/>
                    </a:schemeClr>
                  </a:glow>
                </a:effectLst>
              </a:rPr>
              <a:t>’</a:t>
            </a:r>
            <a:r>
              <a:rPr lang="en-US" dirty="0" smtClean="0">
                <a:effectLst>
                  <a:glow rad="101600">
                    <a:schemeClr val="bg1">
                      <a:alpha val="75000"/>
                    </a:schemeClr>
                  </a:glow>
                </a:effectLst>
              </a:rPr>
              <a:t>e </a:t>
            </a:r>
            <a:r>
              <a:rPr lang="en-US" dirty="0" err="1" smtClean="0">
                <a:effectLst>
                  <a:glow rad="101600">
                    <a:schemeClr val="bg1">
                      <a:alpha val="75000"/>
                    </a:schemeClr>
                  </a:glow>
                </a:effectLst>
              </a:rPr>
              <a:t>Porcus</a:t>
            </a:r>
            <a:r>
              <a:rPr lang="en-US" dirty="0" smtClean="0">
                <a:effectLst>
                  <a:glow rad="101600">
                    <a:schemeClr val="bg1">
                      <a:alpha val="75000"/>
                    </a:schemeClr>
                  </a:glow>
                </a:effectLst>
              </a:rPr>
              <a:t> </a:t>
            </a:r>
          </a:p>
          <a:p>
            <a:r>
              <a:rPr lang="en-US" dirty="0" smtClean="0">
                <a:effectLst>
                  <a:glow rad="101600">
                    <a:schemeClr val="bg1">
                      <a:alpha val="75000"/>
                    </a:schemeClr>
                  </a:glow>
                </a:effectLst>
              </a:rPr>
              <a:t>18-20 July 2023</a:t>
            </a:r>
            <a:endParaRPr lang="sk-SK" dirty="0" smtClean="0">
              <a:effectLst>
                <a:glow rad="101600">
                  <a:schemeClr val="bg1">
                    <a:alpha val="75000"/>
                  </a:schemeClr>
                </a:glow>
              </a:effectLst>
            </a:endParaRPr>
          </a:p>
          <a:p>
            <a:endParaRPr lang="sk-SK" dirty="0">
              <a:effectLst>
                <a:glow rad="101600">
                  <a:schemeClr val="bg1">
                    <a:alpha val="75000"/>
                  </a:schemeClr>
                </a:glow>
              </a:effectLst>
            </a:endParaRPr>
          </a:p>
          <a:p>
            <a:r>
              <a:rPr lang="sk-SK" dirty="0" smtClean="0">
                <a:effectLst>
                  <a:glow rad="101600">
                    <a:schemeClr val="bg1">
                      <a:alpha val="75000"/>
                    </a:schemeClr>
                  </a:glow>
                </a:effectLst>
              </a:rPr>
              <a:t>Michal Gallay, Ján </a:t>
            </a:r>
            <a:r>
              <a:rPr lang="sk-SK" dirty="0" err="1" smtClean="0">
                <a:effectLst>
                  <a:glow rad="101600">
                    <a:schemeClr val="bg1">
                      <a:alpha val="75000"/>
                    </a:schemeClr>
                  </a:glow>
                </a:effectLst>
              </a:rPr>
              <a:t>Kaňuk</a:t>
            </a:r>
            <a:r>
              <a:rPr lang="sk-SK" dirty="0" smtClean="0">
                <a:effectLst>
                  <a:glow rad="101600">
                    <a:schemeClr val="bg1">
                      <a:alpha val="75000"/>
                    </a:schemeClr>
                  </a:glow>
                </a:effectLst>
              </a:rPr>
              <a:t>, Ján </a:t>
            </a:r>
            <a:r>
              <a:rPr lang="sk-SK" dirty="0" err="1" smtClean="0">
                <a:effectLst>
                  <a:glow rad="101600">
                    <a:schemeClr val="bg1">
                      <a:alpha val="75000"/>
                    </a:schemeClr>
                  </a:glow>
                </a:effectLst>
              </a:rPr>
              <a:t>Šašak</a:t>
            </a:r>
            <a:r>
              <a:rPr lang="sk-SK" dirty="0" smtClean="0">
                <a:effectLst>
                  <a:glow rad="101600">
                    <a:schemeClr val="bg1">
                      <a:alpha val="75000"/>
                    </a:schemeClr>
                  </a:glow>
                </a:effectLst>
              </a:rPr>
              <a:t>, Katarína </a:t>
            </a:r>
            <a:r>
              <a:rPr lang="sk-SK" dirty="0" err="1" smtClean="0">
                <a:effectLst>
                  <a:glow rad="101600">
                    <a:schemeClr val="bg1">
                      <a:alpha val="75000"/>
                    </a:schemeClr>
                  </a:glow>
                </a:effectLst>
              </a:rPr>
              <a:t>Onačillová</a:t>
            </a:r>
            <a:endParaRPr lang="sk-SK" dirty="0" smtClean="0">
              <a:effectLst>
                <a:glow rad="101600">
                  <a:schemeClr val="bg1">
                    <a:alpha val="75000"/>
                  </a:schemeClr>
                </a:glow>
              </a:effectLst>
            </a:endParaRPr>
          </a:p>
          <a:p>
            <a:endParaRPr lang="en-US" dirty="0" smtClean="0">
              <a:effectLst>
                <a:glow rad="101600">
                  <a:schemeClr val="bg1">
                    <a:alpha val="75000"/>
                  </a:schemeClr>
                </a:glow>
              </a:effectLst>
            </a:endParaRPr>
          </a:p>
        </p:txBody>
      </p:sp>
      <p:pic>
        <p:nvPicPr>
          <p:cNvPr id="4" name="Obrázok 3"/>
          <p:cNvPicPr>
            <a:picLocks noChangeAspect="1"/>
          </p:cNvPicPr>
          <p:nvPr/>
        </p:nvPicPr>
        <p:blipFill>
          <a:blip r:embed="rId4"/>
          <a:stretch>
            <a:fillRect/>
          </a:stretch>
        </p:blipFill>
        <p:spPr>
          <a:xfrm>
            <a:off x="0" y="4835202"/>
            <a:ext cx="2722200" cy="2053471"/>
          </a:xfrm>
          <a:prstGeom prst="rect">
            <a:avLst/>
          </a:prstGeom>
        </p:spPr>
      </p:pic>
      <p:pic>
        <p:nvPicPr>
          <p:cNvPr id="5" name="Obrázok 4"/>
          <p:cNvPicPr>
            <a:picLocks noChangeAspect="1"/>
          </p:cNvPicPr>
          <p:nvPr/>
        </p:nvPicPr>
        <p:blipFill>
          <a:blip r:embed="rId5"/>
          <a:stretch>
            <a:fillRect/>
          </a:stretch>
        </p:blipFill>
        <p:spPr>
          <a:xfrm>
            <a:off x="7350596" y="4816479"/>
            <a:ext cx="2220079" cy="2055105"/>
          </a:xfrm>
          <a:prstGeom prst="rect">
            <a:avLst/>
          </a:prstGeom>
        </p:spPr>
      </p:pic>
      <p:pic>
        <p:nvPicPr>
          <p:cNvPr id="7" name="Obrázok 6"/>
          <p:cNvPicPr>
            <a:picLocks noChangeAspect="1"/>
          </p:cNvPicPr>
          <p:nvPr/>
        </p:nvPicPr>
        <p:blipFill>
          <a:blip r:embed="rId6"/>
          <a:stretch>
            <a:fillRect/>
          </a:stretch>
        </p:blipFill>
        <p:spPr>
          <a:xfrm>
            <a:off x="2722200" y="4830766"/>
            <a:ext cx="4628396" cy="2062345"/>
          </a:xfrm>
          <a:prstGeom prst="rect">
            <a:avLst/>
          </a:prstGeom>
        </p:spPr>
      </p:pic>
      <p:pic>
        <p:nvPicPr>
          <p:cNvPr id="10" name="Obrázok 9"/>
          <p:cNvPicPr>
            <a:picLocks noChangeAspect="1"/>
          </p:cNvPicPr>
          <p:nvPr/>
        </p:nvPicPr>
        <p:blipFill>
          <a:blip r:embed="rId7"/>
          <a:stretch>
            <a:fillRect/>
          </a:stretch>
        </p:blipFill>
        <p:spPr>
          <a:xfrm>
            <a:off x="9570675" y="4955853"/>
            <a:ext cx="2569455" cy="1794665"/>
          </a:xfrm>
          <a:prstGeom prst="rect">
            <a:avLst/>
          </a:prstGeom>
        </p:spPr>
      </p:pic>
      <p:sp>
        <p:nvSpPr>
          <p:cNvPr id="11" name="AutoShape 2" descr="UPJS Kosice - Wisdom of the Past, Knowledge of the Present, Education of  the Futu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k-SK"/>
          </a:p>
        </p:txBody>
      </p:sp>
      <p:sp>
        <p:nvSpPr>
          <p:cNvPr id="12" name="AutoShape 4" descr="UPJS Kosice - Wisdom of the Past, Knowledge of the Present, Education of  the Futur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k-SK"/>
          </a:p>
        </p:txBody>
      </p:sp>
      <p:pic>
        <p:nvPicPr>
          <p:cNvPr id="13" name="Obrázok 12"/>
          <p:cNvPicPr>
            <a:picLocks noChangeAspect="1"/>
          </p:cNvPicPr>
          <p:nvPr/>
        </p:nvPicPr>
        <p:blipFill>
          <a:blip r:embed="rId8"/>
          <a:stretch>
            <a:fillRect/>
          </a:stretch>
        </p:blipFill>
        <p:spPr>
          <a:xfrm>
            <a:off x="1210413" y="4375510"/>
            <a:ext cx="2408317" cy="746997"/>
          </a:xfrm>
          <a:prstGeom prst="rect">
            <a:avLst/>
          </a:prstGeom>
        </p:spPr>
      </p:pic>
    </p:spTree>
    <p:extLst>
      <p:ext uri="{BB962C8B-B14F-4D97-AF65-F5344CB8AC3E}">
        <p14:creationId xmlns:p14="http://schemas.microsoft.com/office/powerpoint/2010/main" val="38561905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sk-SK" b="1" dirty="0" err="1"/>
              <a:t>Description</a:t>
            </a:r>
            <a:r>
              <a:rPr lang="sk-SK" b="1" dirty="0"/>
              <a:t> of UAV HS </a:t>
            </a:r>
            <a:r>
              <a:rPr lang="sk-SK" b="1" dirty="0" err="1"/>
              <a:t>mission</a:t>
            </a:r>
            <a:r>
              <a:rPr lang="sk-SK" b="1" dirty="0"/>
              <a:t> in </a:t>
            </a:r>
            <a:r>
              <a:rPr lang="sk-SK" b="1" dirty="0" err="1"/>
              <a:t>the</a:t>
            </a:r>
            <a:r>
              <a:rPr lang="sk-SK" b="1" dirty="0"/>
              <a:t> </a:t>
            </a:r>
            <a:r>
              <a:rPr lang="sk-SK" b="1" dirty="0" err="1"/>
              <a:t>northern</a:t>
            </a:r>
            <a:r>
              <a:rPr lang="sk-SK" b="1" dirty="0"/>
              <a:t> part of </a:t>
            </a:r>
            <a:r>
              <a:rPr lang="sk-SK" b="1" dirty="0" err="1"/>
              <a:t>Salle</a:t>
            </a:r>
            <a:r>
              <a:rPr lang="sk-SK" b="1" dirty="0"/>
              <a:t> </a:t>
            </a:r>
            <a:r>
              <a:rPr lang="sk-SK" b="1" dirty="0" err="1"/>
              <a:t>Porcus</a:t>
            </a:r>
            <a:r>
              <a:rPr lang="sk-SK" b="1" dirty="0"/>
              <a:t>, </a:t>
            </a:r>
            <a:r>
              <a:rPr lang="sk-SK" b="1" dirty="0" err="1"/>
              <a:t>Sardegna</a:t>
            </a:r>
            <a:r>
              <a:rPr lang="sk-SK" b="1" dirty="0"/>
              <a:t>, IRSS 2023</a:t>
            </a:r>
            <a:r>
              <a:rPr lang="sk-SK" dirty="0"/>
              <a:t/>
            </a:r>
            <a:br>
              <a:rPr lang="sk-SK" dirty="0"/>
            </a:br>
            <a:endParaRPr lang="sk-SK" dirty="0"/>
          </a:p>
        </p:txBody>
      </p:sp>
      <p:sp>
        <p:nvSpPr>
          <p:cNvPr id="3" name="Zástupný objekt pre obsah 2"/>
          <p:cNvSpPr>
            <a:spLocks noGrp="1"/>
          </p:cNvSpPr>
          <p:nvPr>
            <p:ph idx="1"/>
          </p:nvPr>
        </p:nvSpPr>
        <p:spPr>
          <a:xfrm>
            <a:off x="838200" y="1679709"/>
            <a:ext cx="10515600" cy="5098778"/>
          </a:xfrm>
        </p:spPr>
        <p:txBody>
          <a:bodyPr>
            <a:normAutofit fontScale="77500" lnSpcReduction="20000"/>
          </a:bodyPr>
          <a:lstStyle/>
          <a:p>
            <a:pPr marL="0" lvl="0" indent="0">
              <a:buNone/>
            </a:pPr>
            <a:r>
              <a:rPr lang="sk-SK" dirty="0" err="1" smtClean="0"/>
              <a:t>There</a:t>
            </a:r>
            <a:r>
              <a:rPr lang="sk-SK" dirty="0" smtClean="0"/>
              <a:t> </a:t>
            </a:r>
            <a:r>
              <a:rPr lang="sk-SK" dirty="0" err="1"/>
              <a:t>were</a:t>
            </a:r>
            <a:r>
              <a:rPr lang="sk-SK" dirty="0"/>
              <a:t> 2 UAV HS </a:t>
            </a:r>
            <a:r>
              <a:rPr lang="sk-SK" dirty="0" err="1" smtClean="0"/>
              <a:t>missions</a:t>
            </a:r>
            <a:r>
              <a:rPr lang="sk-SK" dirty="0" smtClean="0"/>
              <a:t>:</a:t>
            </a:r>
          </a:p>
          <a:p>
            <a:pPr marL="0" lvl="0" indent="0">
              <a:buNone/>
            </a:pPr>
            <a:endParaRPr lang="sk-SK" sz="1300" dirty="0"/>
          </a:p>
          <a:p>
            <a:pPr lvl="0"/>
            <a:r>
              <a:rPr lang="sk-SK" dirty="0" smtClean="0"/>
              <a:t>18.7.2023</a:t>
            </a:r>
            <a:r>
              <a:rPr lang="sk-SK" dirty="0"/>
              <a:t>, </a:t>
            </a:r>
            <a:r>
              <a:rPr lang="sk-SK" dirty="0" err="1"/>
              <a:t>sunny</a:t>
            </a:r>
            <a:r>
              <a:rPr lang="sk-SK" dirty="0"/>
              <a:t>, </a:t>
            </a:r>
            <a:r>
              <a:rPr lang="sk-SK" dirty="0" err="1"/>
              <a:t>grey</a:t>
            </a:r>
            <a:r>
              <a:rPr lang="sk-SK" dirty="0"/>
              <a:t> </a:t>
            </a:r>
            <a:r>
              <a:rPr lang="sk-SK" dirty="0" err="1"/>
              <a:t>sky</a:t>
            </a:r>
            <a:r>
              <a:rPr lang="sk-SK" dirty="0"/>
              <a:t> </a:t>
            </a:r>
            <a:r>
              <a:rPr lang="sk-SK" dirty="0" err="1"/>
              <a:t>with</a:t>
            </a:r>
            <a:r>
              <a:rPr lang="sk-SK" dirty="0"/>
              <a:t> </a:t>
            </a:r>
            <a:r>
              <a:rPr lang="sk-SK" dirty="0" err="1"/>
              <a:t>haze</a:t>
            </a:r>
            <a:r>
              <a:rPr lang="sk-SK" dirty="0"/>
              <a:t>? of </a:t>
            </a:r>
            <a:r>
              <a:rPr lang="sk-SK" dirty="0" err="1"/>
              <a:t>high</a:t>
            </a:r>
            <a:r>
              <a:rPr lang="sk-SK" dirty="0"/>
              <a:t> </a:t>
            </a:r>
            <a:r>
              <a:rPr lang="sk-SK" dirty="0" err="1"/>
              <a:t>cirrus</a:t>
            </a:r>
            <a:r>
              <a:rPr lang="sk-SK" dirty="0"/>
              <a:t>, over </a:t>
            </a:r>
            <a:r>
              <a:rPr lang="sk-SK" dirty="0" smtClean="0"/>
              <a:t>40°C</a:t>
            </a:r>
            <a:r>
              <a:rPr lang="sk-SK" dirty="0"/>
              <a:t>, </a:t>
            </a:r>
            <a:r>
              <a:rPr lang="sk-SK" dirty="0" err="1"/>
              <a:t>between</a:t>
            </a:r>
            <a:r>
              <a:rPr lang="sk-SK" dirty="0"/>
              <a:t> </a:t>
            </a:r>
            <a:r>
              <a:rPr lang="sk-SK" dirty="0" smtClean="0"/>
              <a:t>11-13:00</a:t>
            </a:r>
            <a:endParaRPr lang="sk-SK" dirty="0"/>
          </a:p>
          <a:p>
            <a:pPr lvl="0"/>
            <a:r>
              <a:rPr lang="sk-SK" dirty="0" smtClean="0"/>
              <a:t>20.7.2023</a:t>
            </a:r>
            <a:r>
              <a:rPr lang="sk-SK" dirty="0"/>
              <a:t>, </a:t>
            </a:r>
            <a:r>
              <a:rPr lang="sk-SK" dirty="0" err="1"/>
              <a:t>sunny</a:t>
            </a:r>
            <a:r>
              <a:rPr lang="sk-SK" dirty="0"/>
              <a:t>, </a:t>
            </a:r>
            <a:r>
              <a:rPr lang="sk-SK" dirty="0" err="1"/>
              <a:t>blue</a:t>
            </a:r>
            <a:r>
              <a:rPr lang="sk-SK" dirty="0"/>
              <a:t> </a:t>
            </a:r>
            <a:r>
              <a:rPr lang="sk-SK" dirty="0" err="1"/>
              <a:t>sky</a:t>
            </a:r>
            <a:r>
              <a:rPr lang="sk-SK" dirty="0"/>
              <a:t>, no </a:t>
            </a:r>
            <a:r>
              <a:rPr lang="sk-SK" dirty="0" err="1"/>
              <a:t>visible</a:t>
            </a:r>
            <a:r>
              <a:rPr lang="sk-SK" dirty="0"/>
              <a:t> </a:t>
            </a:r>
            <a:r>
              <a:rPr lang="sk-SK" dirty="0" err="1"/>
              <a:t>cirrus</a:t>
            </a:r>
            <a:r>
              <a:rPr lang="sk-SK" dirty="0"/>
              <a:t>, </a:t>
            </a:r>
            <a:r>
              <a:rPr lang="sk-SK" dirty="0" err="1"/>
              <a:t>about</a:t>
            </a:r>
            <a:r>
              <a:rPr lang="sk-SK" dirty="0"/>
              <a:t> </a:t>
            </a:r>
            <a:r>
              <a:rPr lang="sk-SK" dirty="0" smtClean="0"/>
              <a:t>36°C</a:t>
            </a:r>
            <a:r>
              <a:rPr lang="sk-SK" dirty="0"/>
              <a:t>, </a:t>
            </a:r>
            <a:r>
              <a:rPr lang="sk-SK" dirty="0" err="1"/>
              <a:t>between</a:t>
            </a:r>
            <a:r>
              <a:rPr lang="sk-SK" dirty="0"/>
              <a:t> </a:t>
            </a:r>
            <a:r>
              <a:rPr lang="sk-SK" dirty="0" smtClean="0"/>
              <a:t>11-14:00</a:t>
            </a:r>
          </a:p>
          <a:p>
            <a:pPr marL="0" lvl="0" indent="0">
              <a:buNone/>
            </a:pPr>
            <a:endParaRPr lang="sk-SK" dirty="0"/>
          </a:p>
          <a:p>
            <a:pPr lvl="0"/>
            <a:r>
              <a:rPr lang="sk-SK" dirty="0" smtClean="0"/>
              <a:t>19.7.2023</a:t>
            </a:r>
            <a:r>
              <a:rPr lang="sk-SK" dirty="0"/>
              <a:t>, </a:t>
            </a:r>
            <a:r>
              <a:rPr lang="sk-SK" dirty="0" err="1"/>
              <a:t>radiometric</a:t>
            </a:r>
            <a:r>
              <a:rPr lang="sk-SK" dirty="0"/>
              <a:t> </a:t>
            </a:r>
            <a:r>
              <a:rPr lang="sk-SK" dirty="0" err="1"/>
              <a:t>targets</a:t>
            </a:r>
            <a:r>
              <a:rPr lang="sk-SK" dirty="0"/>
              <a:t> </a:t>
            </a:r>
            <a:r>
              <a:rPr lang="sk-SK" dirty="0" err="1"/>
              <a:t>were</a:t>
            </a:r>
            <a:r>
              <a:rPr lang="sk-SK" dirty="0"/>
              <a:t> </a:t>
            </a:r>
            <a:r>
              <a:rPr lang="sk-SK" dirty="0" err="1"/>
              <a:t>spectraly</a:t>
            </a:r>
            <a:r>
              <a:rPr lang="sk-SK" dirty="0"/>
              <a:t> </a:t>
            </a:r>
            <a:r>
              <a:rPr lang="sk-SK" dirty="0" err="1"/>
              <a:t>measured</a:t>
            </a:r>
            <a:r>
              <a:rPr lang="sk-SK" dirty="0"/>
              <a:t> in </a:t>
            </a:r>
            <a:r>
              <a:rPr lang="sk-SK" dirty="0" err="1"/>
              <a:t>the</a:t>
            </a:r>
            <a:r>
              <a:rPr lang="sk-SK" dirty="0"/>
              <a:t> </a:t>
            </a:r>
            <a:r>
              <a:rPr lang="sk-SK" dirty="0" err="1"/>
              <a:t>field</a:t>
            </a:r>
            <a:r>
              <a:rPr lang="sk-SK" dirty="0"/>
              <a:t>, </a:t>
            </a:r>
            <a:r>
              <a:rPr lang="sk-SK" dirty="0" err="1"/>
              <a:t>they</a:t>
            </a:r>
            <a:r>
              <a:rPr lang="sk-SK" dirty="0"/>
              <a:t> </a:t>
            </a:r>
            <a:r>
              <a:rPr lang="sk-SK" dirty="0" err="1"/>
              <a:t>were</a:t>
            </a:r>
            <a:r>
              <a:rPr lang="sk-SK" dirty="0"/>
              <a:t> </a:t>
            </a:r>
            <a:r>
              <a:rPr lang="sk-SK" dirty="0" err="1"/>
              <a:t>put</a:t>
            </a:r>
            <a:r>
              <a:rPr lang="sk-SK" dirty="0"/>
              <a:t> on </a:t>
            </a:r>
            <a:r>
              <a:rPr lang="sk-SK" dirty="0" err="1"/>
              <a:t>the</a:t>
            </a:r>
            <a:r>
              <a:rPr lang="sk-SK" dirty="0"/>
              <a:t> </a:t>
            </a:r>
            <a:r>
              <a:rPr lang="sk-SK" dirty="0" err="1"/>
              <a:t>surface</a:t>
            </a:r>
            <a:r>
              <a:rPr lang="sk-SK" dirty="0"/>
              <a:t> of </a:t>
            </a:r>
            <a:r>
              <a:rPr lang="sk-SK" dirty="0" err="1"/>
              <a:t>the</a:t>
            </a:r>
            <a:r>
              <a:rPr lang="sk-SK" dirty="0"/>
              <a:t> </a:t>
            </a:r>
            <a:r>
              <a:rPr lang="sk-SK" dirty="0" err="1"/>
              <a:t>salt</a:t>
            </a:r>
            <a:r>
              <a:rPr lang="sk-SK" dirty="0"/>
              <a:t> </a:t>
            </a:r>
            <a:r>
              <a:rPr lang="sk-SK" dirty="0" err="1"/>
              <a:t>lake</a:t>
            </a:r>
            <a:r>
              <a:rPr lang="sk-SK" dirty="0"/>
              <a:t>, ASD </a:t>
            </a:r>
            <a:r>
              <a:rPr lang="sk-SK" dirty="0" err="1"/>
              <a:t>FieldSpec</a:t>
            </a:r>
            <a:r>
              <a:rPr lang="sk-SK" dirty="0"/>
              <a:t>, by </a:t>
            </a:r>
            <a:r>
              <a:rPr lang="sk-SK" dirty="0" err="1" smtClean="0"/>
              <a:t>Massimo</a:t>
            </a:r>
            <a:r>
              <a:rPr lang="sk-SK" dirty="0" smtClean="0"/>
              <a:t> </a:t>
            </a:r>
            <a:r>
              <a:rPr lang="sk-SK" dirty="0" err="1"/>
              <a:t>from</a:t>
            </a:r>
            <a:r>
              <a:rPr lang="sk-SK" dirty="0"/>
              <a:t> INGV </a:t>
            </a:r>
            <a:r>
              <a:rPr lang="sk-SK" dirty="0" err="1" smtClean="0"/>
              <a:t>Rome</a:t>
            </a:r>
            <a:endParaRPr lang="sk-SK" dirty="0" smtClean="0"/>
          </a:p>
          <a:p>
            <a:pPr marL="0" lvl="0" indent="0">
              <a:buNone/>
            </a:pPr>
            <a:endParaRPr lang="sk-SK" dirty="0"/>
          </a:p>
          <a:p>
            <a:r>
              <a:rPr lang="en-US" dirty="0"/>
              <a:t>Sensor: AISA Kestrel 10 by </a:t>
            </a:r>
            <a:r>
              <a:rPr lang="en-US" dirty="0" err="1"/>
              <a:t>Specim</a:t>
            </a:r>
            <a:endParaRPr lang="en-US" dirty="0"/>
          </a:p>
          <a:p>
            <a:r>
              <a:rPr lang="en-US" dirty="0"/>
              <a:t>Above ground flying height: 80 </a:t>
            </a:r>
            <a:r>
              <a:rPr lang="en-US" dirty="0" smtClean="0"/>
              <a:t>m</a:t>
            </a:r>
          </a:p>
          <a:p>
            <a:r>
              <a:rPr lang="en-US" dirty="0" smtClean="0"/>
              <a:t>Geospatial reference WGS 84 during acquisition, </a:t>
            </a:r>
          </a:p>
          <a:p>
            <a:pPr lvl="1"/>
            <a:r>
              <a:rPr lang="en-US" dirty="0" smtClean="0"/>
              <a:t>after post-processing WSG 84 UTM 32 N</a:t>
            </a:r>
            <a:endParaRPr lang="sk-SK" dirty="0" smtClean="0"/>
          </a:p>
          <a:p>
            <a:pPr marL="457200" lvl="1" indent="0">
              <a:buNone/>
            </a:pPr>
            <a:endParaRPr lang="en-US" dirty="0"/>
          </a:p>
          <a:p>
            <a:r>
              <a:rPr lang="en-US" dirty="0"/>
              <a:t>DSM for </a:t>
            </a:r>
            <a:r>
              <a:rPr lang="en-US" dirty="0" err="1"/>
              <a:t>orthorectification</a:t>
            </a:r>
            <a:r>
              <a:rPr lang="en-US" dirty="0"/>
              <a:t>: cell size 50 cm, derived from </a:t>
            </a:r>
            <a:r>
              <a:rPr lang="en-US" dirty="0" err="1"/>
              <a:t>lidar</a:t>
            </a:r>
            <a:r>
              <a:rPr lang="en-US" dirty="0"/>
              <a:t> VUX1 UAV scanning </a:t>
            </a:r>
            <a:r>
              <a:rPr lang="sk-SK" dirty="0" err="1" smtClean="0"/>
              <a:t>performed</a:t>
            </a:r>
            <a:r>
              <a:rPr lang="sk-SK" dirty="0" smtClean="0"/>
              <a:t> on 18/07/2023</a:t>
            </a:r>
            <a:endParaRPr lang="en-US" dirty="0"/>
          </a:p>
          <a:p>
            <a:endParaRPr lang="sk-SK" dirty="0"/>
          </a:p>
        </p:txBody>
      </p:sp>
    </p:spTree>
    <p:extLst>
      <p:ext uri="{BB962C8B-B14F-4D97-AF65-F5344CB8AC3E}">
        <p14:creationId xmlns:p14="http://schemas.microsoft.com/office/powerpoint/2010/main" val="39895184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p:cNvPicPr>
            <a:picLocks noChangeAspect="1"/>
          </p:cNvPicPr>
          <p:nvPr/>
        </p:nvPicPr>
        <p:blipFill>
          <a:blip r:embed="rId2"/>
          <a:stretch>
            <a:fillRect/>
          </a:stretch>
        </p:blipFill>
        <p:spPr>
          <a:xfrm rot="16200000">
            <a:off x="3301621" y="-627099"/>
            <a:ext cx="4371121" cy="9785643"/>
          </a:xfrm>
          <a:prstGeom prst="rect">
            <a:avLst/>
          </a:prstGeom>
        </p:spPr>
      </p:pic>
      <p:pic>
        <p:nvPicPr>
          <p:cNvPr id="4" name="Zástupný objekt pre obsah 3"/>
          <p:cNvPicPr>
            <a:picLocks noGrp="1" noChangeAspect="1"/>
          </p:cNvPicPr>
          <p:nvPr>
            <p:ph idx="1"/>
          </p:nvPr>
        </p:nvPicPr>
        <p:blipFill>
          <a:blip r:embed="rId3"/>
          <a:stretch>
            <a:fillRect/>
          </a:stretch>
        </p:blipFill>
        <p:spPr>
          <a:xfrm rot="16200000">
            <a:off x="8027741" y="416965"/>
            <a:ext cx="2178860" cy="4351338"/>
          </a:xfrm>
          <a:prstGeom prst="rect">
            <a:avLst/>
          </a:prstGeom>
        </p:spPr>
      </p:pic>
      <p:sp>
        <p:nvSpPr>
          <p:cNvPr id="6" name="Nadpis 1"/>
          <p:cNvSpPr>
            <a:spLocks noGrp="1"/>
          </p:cNvSpPr>
          <p:nvPr>
            <p:ph type="title"/>
          </p:nvPr>
        </p:nvSpPr>
        <p:spPr/>
        <p:txBody>
          <a:bodyPr>
            <a:normAutofit/>
          </a:bodyPr>
          <a:lstStyle/>
          <a:p>
            <a:r>
              <a:rPr lang="en-GB" dirty="0" smtClean="0"/>
              <a:t>Example of </a:t>
            </a:r>
            <a:r>
              <a:rPr lang="sk-SK" dirty="0" err="1" smtClean="0"/>
              <a:t>raw</a:t>
            </a:r>
            <a:r>
              <a:rPr lang="sk-SK" dirty="0" smtClean="0"/>
              <a:t> </a:t>
            </a:r>
            <a:r>
              <a:rPr lang="sk-SK" dirty="0" err="1" smtClean="0"/>
              <a:t>data</a:t>
            </a:r>
            <a:r>
              <a:rPr lang="sk-SK" dirty="0" smtClean="0"/>
              <a:t> </a:t>
            </a:r>
            <a:r>
              <a:rPr lang="sk-SK" dirty="0" err="1" smtClean="0"/>
              <a:t>before</a:t>
            </a:r>
            <a:r>
              <a:rPr lang="sk-SK" dirty="0" smtClean="0"/>
              <a:t> </a:t>
            </a:r>
            <a:r>
              <a:rPr lang="sk-SK" dirty="0" err="1" smtClean="0"/>
              <a:t>rectification</a:t>
            </a:r>
            <a:r>
              <a:rPr lang="sk-SK" dirty="0" smtClean="0"/>
              <a:t> </a:t>
            </a:r>
            <a:br>
              <a:rPr lang="sk-SK" dirty="0" smtClean="0"/>
            </a:br>
            <a:r>
              <a:rPr lang="sk-SK" dirty="0" smtClean="0"/>
              <a:t>and </a:t>
            </a:r>
            <a:r>
              <a:rPr lang="sk-SK" dirty="0" err="1" smtClean="0"/>
              <a:t>georeferencing</a:t>
            </a:r>
            <a:endParaRPr lang="sk-SK" dirty="0"/>
          </a:p>
        </p:txBody>
      </p:sp>
    </p:spTree>
    <p:extLst>
      <p:ext uri="{BB962C8B-B14F-4D97-AF65-F5344CB8AC3E}">
        <p14:creationId xmlns:p14="http://schemas.microsoft.com/office/powerpoint/2010/main" val="16497069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GB" dirty="0" smtClean="0"/>
              <a:t>Example of spatial accuracy with respect to </a:t>
            </a:r>
            <a:r>
              <a:rPr lang="en-GB" dirty="0" err="1" smtClean="0"/>
              <a:t>orthophoto</a:t>
            </a:r>
            <a:r>
              <a:rPr lang="en-GB" dirty="0" smtClean="0"/>
              <a:t> 2019 </a:t>
            </a:r>
            <a:r>
              <a:rPr lang="sk-SK" b="1" i="1" dirty="0" smtClean="0"/>
              <a:t>SardegnaSentier</a:t>
            </a:r>
            <a:r>
              <a:rPr lang="sk-SK" b="1" dirty="0" smtClean="0"/>
              <a:t>i.it</a:t>
            </a:r>
            <a:r>
              <a:rPr lang="sk-SK" b="1" dirty="0"/>
              <a:t> </a:t>
            </a:r>
            <a:endParaRPr lang="sk-SK" dirty="0"/>
          </a:p>
        </p:txBody>
      </p:sp>
      <p:pic>
        <p:nvPicPr>
          <p:cNvPr id="4" name="Zástupný objekt pre obsah 3"/>
          <p:cNvPicPr>
            <a:picLocks noGrp="1" noChangeAspect="1"/>
          </p:cNvPicPr>
          <p:nvPr>
            <p:ph idx="1"/>
          </p:nvPr>
        </p:nvPicPr>
        <p:blipFill>
          <a:blip r:embed="rId2"/>
          <a:stretch>
            <a:fillRect/>
          </a:stretch>
        </p:blipFill>
        <p:spPr>
          <a:xfrm>
            <a:off x="2006866" y="1795145"/>
            <a:ext cx="8178267" cy="4351338"/>
          </a:xfrm>
          <a:prstGeom prst="rect">
            <a:avLst/>
          </a:prstGeom>
        </p:spPr>
      </p:pic>
      <p:sp>
        <p:nvSpPr>
          <p:cNvPr id="5" name="Obdĺžnik 4"/>
          <p:cNvSpPr/>
          <p:nvPr/>
        </p:nvSpPr>
        <p:spPr>
          <a:xfrm>
            <a:off x="4786064" y="6311900"/>
            <a:ext cx="2387641" cy="369332"/>
          </a:xfrm>
          <a:prstGeom prst="rect">
            <a:avLst/>
          </a:prstGeom>
        </p:spPr>
        <p:txBody>
          <a:bodyPr wrap="none">
            <a:spAutoFit/>
          </a:bodyPr>
          <a:lstStyle/>
          <a:p>
            <a:pPr lvl="1"/>
            <a:r>
              <a:rPr lang="en-US" dirty="0"/>
              <a:t>WSG 84 UTM 32 N</a:t>
            </a:r>
          </a:p>
        </p:txBody>
      </p:sp>
    </p:spTree>
    <p:extLst>
      <p:ext uri="{BB962C8B-B14F-4D97-AF65-F5344CB8AC3E}">
        <p14:creationId xmlns:p14="http://schemas.microsoft.com/office/powerpoint/2010/main" val="6097834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Flight trajectory and image line numbers</a:t>
            </a:r>
            <a:endParaRPr lang="en-US" dirty="0"/>
          </a:p>
        </p:txBody>
      </p:sp>
      <p:pic>
        <p:nvPicPr>
          <p:cNvPr id="4" name="Zástupný objekt pre obsah 3"/>
          <p:cNvPicPr>
            <a:picLocks noGrp="1" noChangeAspect="1"/>
          </p:cNvPicPr>
          <p:nvPr>
            <p:ph idx="1"/>
          </p:nvPr>
        </p:nvPicPr>
        <p:blipFill>
          <a:blip r:embed="rId2"/>
          <a:stretch>
            <a:fillRect/>
          </a:stretch>
        </p:blipFill>
        <p:spPr>
          <a:xfrm>
            <a:off x="1530233" y="1901825"/>
            <a:ext cx="9131533" cy="4351338"/>
          </a:xfrm>
          <a:prstGeom prst="rect">
            <a:avLst/>
          </a:prstGeom>
        </p:spPr>
      </p:pic>
      <p:sp>
        <p:nvSpPr>
          <p:cNvPr id="5" name="BlokTextu 4"/>
          <p:cNvSpPr txBox="1"/>
          <p:nvPr/>
        </p:nvSpPr>
        <p:spPr>
          <a:xfrm>
            <a:off x="5537200" y="2743200"/>
            <a:ext cx="742511" cy="369332"/>
          </a:xfrm>
          <a:prstGeom prst="rect">
            <a:avLst/>
          </a:prstGeom>
          <a:noFill/>
        </p:spPr>
        <p:txBody>
          <a:bodyPr wrap="none" rtlCol="0">
            <a:spAutoFit/>
          </a:bodyPr>
          <a:lstStyle/>
          <a:p>
            <a:r>
              <a:rPr lang="en-US" dirty="0" smtClean="0"/>
              <a:t>Line 1</a:t>
            </a:r>
            <a:endParaRPr lang="en-US" dirty="0"/>
          </a:p>
        </p:txBody>
      </p:sp>
      <p:sp>
        <p:nvSpPr>
          <p:cNvPr id="6" name="BlokTextu 5"/>
          <p:cNvSpPr txBox="1"/>
          <p:nvPr/>
        </p:nvSpPr>
        <p:spPr>
          <a:xfrm>
            <a:off x="5537199" y="4090749"/>
            <a:ext cx="742511" cy="369332"/>
          </a:xfrm>
          <a:prstGeom prst="rect">
            <a:avLst/>
          </a:prstGeom>
          <a:noFill/>
        </p:spPr>
        <p:txBody>
          <a:bodyPr wrap="none" rtlCol="0">
            <a:spAutoFit/>
          </a:bodyPr>
          <a:lstStyle/>
          <a:p>
            <a:r>
              <a:rPr lang="en-US" dirty="0" smtClean="0"/>
              <a:t>Line 2</a:t>
            </a:r>
            <a:endParaRPr lang="en-US" dirty="0"/>
          </a:p>
        </p:txBody>
      </p:sp>
      <p:sp>
        <p:nvSpPr>
          <p:cNvPr id="8" name="BlokTextu 7"/>
          <p:cNvSpPr txBox="1"/>
          <p:nvPr/>
        </p:nvSpPr>
        <p:spPr>
          <a:xfrm>
            <a:off x="1141696" y="1506022"/>
            <a:ext cx="6124754" cy="369332"/>
          </a:xfrm>
          <a:prstGeom prst="rect">
            <a:avLst/>
          </a:prstGeom>
          <a:noFill/>
        </p:spPr>
        <p:txBody>
          <a:bodyPr wrap="none" rtlCol="0">
            <a:spAutoFit/>
          </a:bodyPr>
          <a:lstStyle/>
          <a:p>
            <a:r>
              <a:rPr lang="en-US" dirty="0" smtClean="0"/>
              <a:t>20 July 2023, spectral x spatial binning for data acquisition 2 x 2</a:t>
            </a:r>
            <a:endParaRPr lang="en-US" dirty="0"/>
          </a:p>
        </p:txBody>
      </p:sp>
    </p:spTree>
    <p:extLst>
      <p:ext uri="{BB962C8B-B14F-4D97-AF65-F5344CB8AC3E}">
        <p14:creationId xmlns:p14="http://schemas.microsoft.com/office/powerpoint/2010/main" val="10330391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Zástupný objekt pre obsah 9"/>
          <p:cNvPicPr>
            <a:picLocks noGrp="1" noChangeAspect="1"/>
          </p:cNvPicPr>
          <p:nvPr>
            <p:ph idx="1"/>
          </p:nvPr>
        </p:nvPicPr>
        <p:blipFill>
          <a:blip r:embed="rId2"/>
          <a:stretch>
            <a:fillRect/>
          </a:stretch>
        </p:blipFill>
        <p:spPr>
          <a:xfrm>
            <a:off x="1545923" y="1825625"/>
            <a:ext cx="9100153" cy="4351338"/>
          </a:xfrm>
          <a:prstGeom prst="rect">
            <a:avLst/>
          </a:prstGeom>
        </p:spPr>
      </p:pic>
      <p:sp>
        <p:nvSpPr>
          <p:cNvPr id="2" name="Nadpis 1"/>
          <p:cNvSpPr>
            <a:spLocks noGrp="1"/>
          </p:cNvSpPr>
          <p:nvPr>
            <p:ph type="title"/>
          </p:nvPr>
        </p:nvSpPr>
        <p:spPr/>
        <p:txBody>
          <a:bodyPr/>
          <a:lstStyle/>
          <a:p>
            <a:r>
              <a:rPr lang="en-US" dirty="0" smtClean="0"/>
              <a:t>Flight trajectory and image line numbers</a:t>
            </a:r>
            <a:endParaRPr lang="en-US" dirty="0"/>
          </a:p>
        </p:txBody>
      </p:sp>
      <p:sp>
        <p:nvSpPr>
          <p:cNvPr id="5" name="BlokTextu 4"/>
          <p:cNvSpPr txBox="1"/>
          <p:nvPr/>
        </p:nvSpPr>
        <p:spPr>
          <a:xfrm>
            <a:off x="5537200" y="2743200"/>
            <a:ext cx="742511" cy="369332"/>
          </a:xfrm>
          <a:prstGeom prst="rect">
            <a:avLst/>
          </a:prstGeom>
          <a:noFill/>
        </p:spPr>
        <p:txBody>
          <a:bodyPr wrap="none" rtlCol="0">
            <a:spAutoFit/>
          </a:bodyPr>
          <a:lstStyle/>
          <a:p>
            <a:r>
              <a:rPr lang="en-US" dirty="0" smtClean="0"/>
              <a:t>Line 3</a:t>
            </a:r>
            <a:endParaRPr lang="en-US" dirty="0"/>
          </a:p>
        </p:txBody>
      </p:sp>
      <p:sp>
        <p:nvSpPr>
          <p:cNvPr id="6" name="BlokTextu 5"/>
          <p:cNvSpPr txBox="1"/>
          <p:nvPr/>
        </p:nvSpPr>
        <p:spPr>
          <a:xfrm>
            <a:off x="5041898" y="4541876"/>
            <a:ext cx="3107517" cy="369332"/>
          </a:xfrm>
          <a:prstGeom prst="rect">
            <a:avLst/>
          </a:prstGeom>
          <a:noFill/>
        </p:spPr>
        <p:txBody>
          <a:bodyPr wrap="none" rtlCol="0">
            <a:spAutoFit/>
          </a:bodyPr>
          <a:lstStyle/>
          <a:p>
            <a:r>
              <a:rPr lang="en-US" dirty="0" smtClean="0"/>
              <a:t>Line 5, includes </a:t>
            </a:r>
            <a:r>
              <a:rPr lang="en-US" dirty="0" err="1" smtClean="0"/>
              <a:t>radiom</a:t>
            </a:r>
            <a:r>
              <a:rPr lang="en-US" dirty="0" smtClean="0"/>
              <a:t>. targets</a:t>
            </a:r>
            <a:endParaRPr lang="en-US" dirty="0"/>
          </a:p>
        </p:txBody>
      </p:sp>
      <p:sp>
        <p:nvSpPr>
          <p:cNvPr id="8" name="BlokTextu 7"/>
          <p:cNvSpPr txBox="1"/>
          <p:nvPr/>
        </p:nvSpPr>
        <p:spPr>
          <a:xfrm>
            <a:off x="1141696" y="1506022"/>
            <a:ext cx="6124754" cy="369332"/>
          </a:xfrm>
          <a:prstGeom prst="rect">
            <a:avLst/>
          </a:prstGeom>
          <a:noFill/>
        </p:spPr>
        <p:txBody>
          <a:bodyPr wrap="none" rtlCol="0">
            <a:spAutoFit/>
          </a:bodyPr>
          <a:lstStyle/>
          <a:p>
            <a:r>
              <a:rPr lang="en-US" dirty="0" smtClean="0"/>
              <a:t>20 July 2023, spectral x spatial binning for data acquisition 2 x 2</a:t>
            </a:r>
            <a:endParaRPr lang="en-US" dirty="0"/>
          </a:p>
        </p:txBody>
      </p:sp>
      <p:sp>
        <p:nvSpPr>
          <p:cNvPr id="11" name="BlokTextu 10"/>
          <p:cNvSpPr txBox="1"/>
          <p:nvPr/>
        </p:nvSpPr>
        <p:spPr>
          <a:xfrm>
            <a:off x="5537198" y="3611046"/>
            <a:ext cx="742511" cy="369332"/>
          </a:xfrm>
          <a:prstGeom prst="rect">
            <a:avLst/>
          </a:prstGeom>
          <a:noFill/>
        </p:spPr>
        <p:txBody>
          <a:bodyPr wrap="none" rtlCol="0">
            <a:spAutoFit/>
          </a:bodyPr>
          <a:lstStyle/>
          <a:p>
            <a:r>
              <a:rPr lang="en-US" dirty="0" smtClean="0"/>
              <a:t>Line 4</a:t>
            </a:r>
            <a:endParaRPr lang="en-US" dirty="0"/>
          </a:p>
        </p:txBody>
      </p:sp>
      <p:sp>
        <p:nvSpPr>
          <p:cNvPr id="12" name="BlokTextu 11"/>
          <p:cNvSpPr txBox="1"/>
          <p:nvPr/>
        </p:nvSpPr>
        <p:spPr>
          <a:xfrm>
            <a:off x="5562596" y="5531404"/>
            <a:ext cx="742511" cy="369332"/>
          </a:xfrm>
          <a:prstGeom prst="rect">
            <a:avLst/>
          </a:prstGeom>
          <a:noFill/>
        </p:spPr>
        <p:txBody>
          <a:bodyPr wrap="none" rtlCol="0">
            <a:spAutoFit/>
          </a:bodyPr>
          <a:lstStyle/>
          <a:p>
            <a:r>
              <a:rPr lang="en-US" dirty="0" smtClean="0"/>
              <a:t>Line 6</a:t>
            </a:r>
            <a:endParaRPr lang="en-US" dirty="0"/>
          </a:p>
        </p:txBody>
      </p:sp>
    </p:spTree>
    <p:extLst>
      <p:ext uri="{BB962C8B-B14F-4D97-AF65-F5344CB8AC3E}">
        <p14:creationId xmlns:p14="http://schemas.microsoft.com/office/powerpoint/2010/main" val="3004112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ĺžnik 2">
            <a:extLst>
              <a:ext uri="{FF2B5EF4-FFF2-40B4-BE49-F238E27FC236}">
                <a16:creationId xmlns:a16="http://schemas.microsoft.com/office/drawing/2014/main" id="{D68F0DA4-CF60-E29F-AFCF-14706F92ABBC}"/>
              </a:ext>
            </a:extLst>
          </p:cNvPr>
          <p:cNvSpPr/>
          <p:nvPr/>
        </p:nvSpPr>
        <p:spPr>
          <a:xfrm>
            <a:off x="2682495" y="203460"/>
            <a:ext cx="9509505"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a:t>    </a:t>
            </a:r>
          </a:p>
        </p:txBody>
      </p:sp>
      <p:sp>
        <p:nvSpPr>
          <p:cNvPr id="4" name="Nadpis 1">
            <a:extLst>
              <a:ext uri="{FF2B5EF4-FFF2-40B4-BE49-F238E27FC236}">
                <a16:creationId xmlns:a16="http://schemas.microsoft.com/office/drawing/2014/main" id="{D0E11837-8980-228C-BCB8-75BACCB74055}"/>
              </a:ext>
            </a:extLst>
          </p:cNvPr>
          <p:cNvSpPr txBox="1">
            <a:spLocks/>
          </p:cNvSpPr>
          <p:nvPr/>
        </p:nvSpPr>
        <p:spPr>
          <a:xfrm>
            <a:off x="2935299" y="-181058"/>
            <a:ext cx="8847729"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sk-SK" sz="6100" b="1" dirty="0" smtClean="0">
                <a:solidFill>
                  <a:schemeClr val="bg1"/>
                </a:solidFill>
              </a:rPr>
              <a:t>HYPERSPECTRAL </a:t>
            </a:r>
            <a:r>
              <a:rPr lang="sk-SK" sz="6100" b="1" dirty="0">
                <a:solidFill>
                  <a:schemeClr val="bg1"/>
                </a:solidFill>
              </a:rPr>
              <a:t>CAMERA </a:t>
            </a:r>
          </a:p>
        </p:txBody>
      </p:sp>
      <p:pic>
        <p:nvPicPr>
          <p:cNvPr id="6" name="Obrázok 5"/>
          <p:cNvPicPr>
            <a:picLocks noChangeAspect="1"/>
          </p:cNvPicPr>
          <p:nvPr/>
        </p:nvPicPr>
        <p:blipFill>
          <a:blip r:embed="rId2"/>
          <a:stretch>
            <a:fillRect/>
          </a:stretch>
        </p:blipFill>
        <p:spPr>
          <a:xfrm>
            <a:off x="98930" y="0"/>
            <a:ext cx="1658389" cy="1820091"/>
          </a:xfrm>
          <a:prstGeom prst="rect">
            <a:avLst/>
          </a:prstGeom>
        </p:spPr>
      </p:pic>
      <p:pic>
        <p:nvPicPr>
          <p:cNvPr id="7" name="Obrázok 6"/>
          <p:cNvPicPr>
            <a:picLocks noChangeAspect="1"/>
          </p:cNvPicPr>
          <p:nvPr/>
        </p:nvPicPr>
        <p:blipFill>
          <a:blip r:embed="rId3"/>
          <a:stretch>
            <a:fillRect/>
          </a:stretch>
        </p:blipFill>
        <p:spPr>
          <a:xfrm>
            <a:off x="98930" y="1820091"/>
            <a:ext cx="2583566" cy="2452402"/>
          </a:xfrm>
          <a:prstGeom prst="rect">
            <a:avLst/>
          </a:prstGeom>
        </p:spPr>
      </p:pic>
      <p:pic>
        <p:nvPicPr>
          <p:cNvPr id="10" name="Obrázok 9"/>
          <p:cNvPicPr>
            <a:picLocks noChangeAspect="1"/>
          </p:cNvPicPr>
          <p:nvPr/>
        </p:nvPicPr>
        <p:blipFill>
          <a:blip r:embed="rId4"/>
          <a:stretch>
            <a:fillRect/>
          </a:stretch>
        </p:blipFill>
        <p:spPr>
          <a:xfrm>
            <a:off x="105825" y="4272493"/>
            <a:ext cx="2924757" cy="2520198"/>
          </a:xfrm>
          <a:prstGeom prst="rect">
            <a:avLst/>
          </a:prstGeom>
        </p:spPr>
      </p:pic>
      <p:pic>
        <p:nvPicPr>
          <p:cNvPr id="1026" name="Picture 2" descr="https://ars.els-cdn.com/content/image/1-s2.0-S0306261919303253-gr2.jpg"/>
          <p:cNvPicPr>
            <a:picLocks noChangeAspect="1" noChangeArrowheads="1"/>
          </p:cNvPicPr>
          <p:nvPr/>
        </p:nvPicPr>
        <p:blipFill rotWithShape="1">
          <a:blip r:embed="rId5">
            <a:extLst>
              <a:ext uri="{28A0092B-C50C-407E-A947-70E740481C1C}">
                <a14:useLocalDpi xmlns:a14="http://schemas.microsoft.com/office/drawing/2010/main" val="0"/>
              </a:ext>
            </a:extLst>
          </a:blip>
          <a:srcRect b="61369"/>
          <a:stretch/>
        </p:blipFill>
        <p:spPr bwMode="auto">
          <a:xfrm>
            <a:off x="3600885" y="3848100"/>
            <a:ext cx="6887965" cy="2924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yperspectral Imaging: Spectral Analysis in 3 Dimension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0303" y="1338931"/>
            <a:ext cx="2391543" cy="2078445"/>
          </a:xfrm>
          <a:prstGeom prst="rect">
            <a:avLst/>
          </a:prstGeom>
          <a:noFill/>
          <a:extLst>
            <a:ext uri="{909E8E84-426E-40DD-AFC4-6F175D3DCCD1}">
              <a14:hiddenFill xmlns:a14="http://schemas.microsoft.com/office/drawing/2010/main">
                <a:solidFill>
                  <a:srgbClr val="FFFFFF"/>
                </a:solidFill>
              </a14:hiddenFill>
            </a:ext>
          </a:extLst>
        </p:spPr>
      </p:pic>
      <p:sp>
        <p:nvSpPr>
          <p:cNvPr id="11" name="Zástupný symbol obsahu 2">
            <a:extLst>
              <a:ext uri="{FF2B5EF4-FFF2-40B4-BE49-F238E27FC236}">
                <a16:creationId xmlns:a16="http://schemas.microsoft.com/office/drawing/2014/main" id="{2B81172D-E204-481B-95D1-6C81375B37D5}"/>
              </a:ext>
            </a:extLst>
          </p:cNvPr>
          <p:cNvSpPr txBox="1">
            <a:spLocks/>
          </p:cNvSpPr>
          <p:nvPr/>
        </p:nvSpPr>
        <p:spPr>
          <a:xfrm>
            <a:off x="3030582" y="1338931"/>
            <a:ext cx="5663219" cy="1820156"/>
          </a:xfrm>
          <a:prstGeom prst="rect">
            <a:avLst/>
          </a:prstGeom>
          <a:solidFill>
            <a:schemeClr val="bg1"/>
          </a:solidFill>
          <a:ln>
            <a:noFill/>
          </a:ln>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r>
              <a:rPr lang="en-GB" sz="2400" b="1" dirty="0">
                <a:cs typeface="Segoe UI Light" panose="020B0502040204020203" pitchFamily="34" charset="0"/>
              </a:rPr>
              <a:t>WHY data cube?</a:t>
            </a:r>
          </a:p>
          <a:p>
            <a:pPr marL="0" indent="0" algn="just">
              <a:lnSpc>
                <a:spcPct val="100000"/>
              </a:lnSpc>
              <a:buClr>
                <a:srgbClr val="14465B"/>
              </a:buClr>
              <a:buNone/>
              <a:defRPr/>
            </a:pPr>
            <a:r>
              <a:rPr lang="sk-SK" sz="2400" dirty="0" smtClean="0">
                <a:cs typeface="Segoe UI Light" panose="020B0502040204020203" pitchFamily="34" charset="0"/>
              </a:rPr>
              <a:t>W</a:t>
            </a:r>
            <a:r>
              <a:rPr lang="en-GB" sz="2400" dirty="0" smtClean="0">
                <a:cs typeface="Segoe UI Light" panose="020B0502040204020203" pitchFamily="34" charset="0"/>
              </a:rPr>
              <a:t>hen </a:t>
            </a:r>
            <a:r>
              <a:rPr lang="en-GB" sz="2400" dirty="0">
                <a:cs typeface="Segoe UI Light" panose="020B0502040204020203" pitchFamily="34" charset="0"/>
              </a:rPr>
              <a:t>HS camera moves relative to target we get our 3rd dimension, which is also location, but in perpendicular direction. </a:t>
            </a:r>
            <a:r>
              <a:rPr lang="sk-SK" sz="2400" dirty="0" smtClean="0">
                <a:cs typeface="Segoe UI Light" panose="020B0502040204020203" pitchFamily="34" charset="0"/>
              </a:rPr>
              <a:t/>
            </a:r>
            <a:br>
              <a:rPr lang="sk-SK" sz="2400" dirty="0" smtClean="0">
                <a:cs typeface="Segoe UI Light" panose="020B0502040204020203" pitchFamily="34" charset="0"/>
              </a:rPr>
            </a:br>
            <a:r>
              <a:rPr lang="en-GB" sz="2400" dirty="0" smtClean="0">
                <a:cs typeface="Segoe UI Light" panose="020B0502040204020203" pitchFamily="34" charset="0"/>
              </a:rPr>
              <a:t>This </a:t>
            </a:r>
            <a:r>
              <a:rPr lang="en-GB" sz="2400" dirty="0">
                <a:cs typeface="Segoe UI Light" panose="020B0502040204020203" pitchFamily="34" charset="0"/>
              </a:rPr>
              <a:t>is why it’s called a cube.</a:t>
            </a:r>
            <a:endParaRPr lang="en-GB" sz="2400" dirty="0">
              <a:cs typeface="Segoe UI Light" panose="020B0502040204020203" pitchFamily="34" charset="0"/>
            </a:endParaRPr>
          </a:p>
        </p:txBody>
      </p:sp>
    </p:spTree>
    <p:extLst>
      <p:ext uri="{BB962C8B-B14F-4D97-AF65-F5344CB8AC3E}">
        <p14:creationId xmlns:p14="http://schemas.microsoft.com/office/powerpoint/2010/main" val="20879769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Flight trajectory and image line numbers</a:t>
            </a:r>
            <a:endParaRPr lang="en-US" dirty="0"/>
          </a:p>
        </p:txBody>
      </p:sp>
      <p:pic>
        <p:nvPicPr>
          <p:cNvPr id="6" name="Zástupný objekt pre obsah 5"/>
          <p:cNvPicPr>
            <a:picLocks noGrp="1" noChangeAspect="1"/>
          </p:cNvPicPr>
          <p:nvPr>
            <p:ph idx="1"/>
          </p:nvPr>
        </p:nvPicPr>
        <p:blipFill>
          <a:blip r:embed="rId2"/>
          <a:stretch>
            <a:fillRect/>
          </a:stretch>
        </p:blipFill>
        <p:spPr>
          <a:xfrm>
            <a:off x="1512952" y="1825625"/>
            <a:ext cx="9166096" cy="4351338"/>
          </a:xfrm>
          <a:prstGeom prst="rect">
            <a:avLst/>
          </a:prstGeom>
        </p:spPr>
      </p:pic>
      <p:sp>
        <p:nvSpPr>
          <p:cNvPr id="7" name="BlokTextu 6"/>
          <p:cNvSpPr txBox="1"/>
          <p:nvPr/>
        </p:nvSpPr>
        <p:spPr>
          <a:xfrm>
            <a:off x="5524500" y="2527300"/>
            <a:ext cx="742511" cy="369332"/>
          </a:xfrm>
          <a:prstGeom prst="rect">
            <a:avLst/>
          </a:prstGeom>
          <a:noFill/>
        </p:spPr>
        <p:txBody>
          <a:bodyPr wrap="none" rtlCol="0">
            <a:spAutoFit/>
          </a:bodyPr>
          <a:lstStyle/>
          <a:p>
            <a:r>
              <a:rPr lang="en-US" dirty="0" smtClean="0"/>
              <a:t>Line 7</a:t>
            </a:r>
            <a:endParaRPr lang="en-US" dirty="0"/>
          </a:p>
        </p:txBody>
      </p:sp>
      <p:sp>
        <p:nvSpPr>
          <p:cNvPr id="8" name="BlokTextu 7"/>
          <p:cNvSpPr txBox="1"/>
          <p:nvPr/>
        </p:nvSpPr>
        <p:spPr>
          <a:xfrm>
            <a:off x="5524500" y="4058960"/>
            <a:ext cx="742511" cy="369332"/>
          </a:xfrm>
          <a:prstGeom prst="rect">
            <a:avLst/>
          </a:prstGeom>
          <a:noFill/>
        </p:spPr>
        <p:txBody>
          <a:bodyPr wrap="none" rtlCol="0">
            <a:spAutoFit/>
          </a:bodyPr>
          <a:lstStyle/>
          <a:p>
            <a:r>
              <a:rPr lang="en-US" dirty="0" smtClean="0"/>
              <a:t>Line 8</a:t>
            </a:r>
            <a:endParaRPr lang="en-US" dirty="0"/>
          </a:p>
        </p:txBody>
      </p:sp>
      <p:sp>
        <p:nvSpPr>
          <p:cNvPr id="9" name="BlokTextu 8"/>
          <p:cNvSpPr txBox="1"/>
          <p:nvPr/>
        </p:nvSpPr>
        <p:spPr>
          <a:xfrm>
            <a:off x="5626100" y="5590620"/>
            <a:ext cx="742511" cy="369332"/>
          </a:xfrm>
          <a:prstGeom prst="rect">
            <a:avLst/>
          </a:prstGeom>
          <a:noFill/>
        </p:spPr>
        <p:txBody>
          <a:bodyPr wrap="none" rtlCol="0">
            <a:spAutoFit/>
          </a:bodyPr>
          <a:lstStyle/>
          <a:p>
            <a:r>
              <a:rPr lang="en-US" dirty="0" smtClean="0"/>
              <a:t>Line 9</a:t>
            </a:r>
            <a:endParaRPr lang="en-US" dirty="0"/>
          </a:p>
        </p:txBody>
      </p:sp>
      <p:sp>
        <p:nvSpPr>
          <p:cNvPr id="10" name="BlokTextu 9"/>
          <p:cNvSpPr txBox="1"/>
          <p:nvPr/>
        </p:nvSpPr>
        <p:spPr>
          <a:xfrm>
            <a:off x="1141696" y="1506022"/>
            <a:ext cx="6124754" cy="369332"/>
          </a:xfrm>
          <a:prstGeom prst="rect">
            <a:avLst/>
          </a:prstGeom>
          <a:noFill/>
        </p:spPr>
        <p:txBody>
          <a:bodyPr wrap="none" rtlCol="0">
            <a:spAutoFit/>
          </a:bodyPr>
          <a:lstStyle/>
          <a:p>
            <a:r>
              <a:rPr lang="en-US" dirty="0" smtClean="0"/>
              <a:t>18 July 2023, spectral x spatial binning for data acquisition 4 x 2</a:t>
            </a:r>
            <a:endParaRPr lang="en-US" dirty="0"/>
          </a:p>
        </p:txBody>
      </p:sp>
    </p:spTree>
    <p:extLst>
      <p:ext uri="{BB962C8B-B14F-4D97-AF65-F5344CB8AC3E}">
        <p14:creationId xmlns:p14="http://schemas.microsoft.com/office/powerpoint/2010/main" val="3536660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en-US" sz="3600" dirty="0" smtClean="0"/>
              <a:t>Line 1-6 acquired 20 July and lines 7,8,9 on 18 July 2023</a:t>
            </a:r>
            <a:br>
              <a:rPr lang="en-US" sz="3600" dirty="0" smtClean="0"/>
            </a:br>
            <a:r>
              <a:rPr lang="sk-SK" sz="3600" dirty="0" err="1" smtClean="0"/>
              <a:t>raw</a:t>
            </a:r>
            <a:r>
              <a:rPr lang="sk-SK" sz="3600" dirty="0" smtClean="0"/>
              <a:t> </a:t>
            </a:r>
            <a:r>
              <a:rPr lang="sk-SK" sz="3600" dirty="0" err="1" smtClean="0"/>
              <a:t>data</a:t>
            </a:r>
            <a:r>
              <a:rPr lang="sk-SK" sz="3600" dirty="0" smtClean="0"/>
              <a:t> </a:t>
            </a:r>
            <a:r>
              <a:rPr lang="sk-SK" sz="3600" dirty="0" err="1" smtClean="0"/>
              <a:t>processed</a:t>
            </a:r>
            <a:r>
              <a:rPr lang="sk-SK" sz="3600" dirty="0" smtClean="0"/>
              <a:t> in </a:t>
            </a:r>
            <a:r>
              <a:rPr lang="sk-SK" sz="3600" dirty="0" err="1" smtClean="0"/>
              <a:t>CaligeoPro</a:t>
            </a:r>
            <a:r>
              <a:rPr lang="sk-SK" sz="3600" dirty="0" smtClean="0"/>
              <a:t>, a software by </a:t>
            </a:r>
            <a:r>
              <a:rPr lang="sk-SK" sz="3600" dirty="0" err="1" smtClean="0"/>
              <a:t>Specim</a:t>
            </a:r>
            <a:endParaRPr lang="en-US" sz="3600" b="1" dirty="0"/>
          </a:p>
        </p:txBody>
      </p:sp>
      <p:sp>
        <p:nvSpPr>
          <p:cNvPr id="5" name="BlokTextu 4"/>
          <p:cNvSpPr txBox="1"/>
          <p:nvPr/>
        </p:nvSpPr>
        <p:spPr>
          <a:xfrm>
            <a:off x="8468202" y="3026466"/>
            <a:ext cx="3156120" cy="3908762"/>
          </a:xfrm>
          <a:prstGeom prst="rect">
            <a:avLst/>
          </a:prstGeom>
          <a:noFill/>
        </p:spPr>
        <p:txBody>
          <a:bodyPr wrap="none" rtlCol="0">
            <a:spAutoFit/>
          </a:bodyPr>
          <a:lstStyle/>
          <a:p>
            <a:pPr>
              <a:spcBef>
                <a:spcPts val="600"/>
              </a:spcBef>
            </a:pPr>
            <a:r>
              <a:rPr lang="en-US" dirty="0" smtClean="0"/>
              <a:t>Spectral x spatial </a:t>
            </a:r>
          </a:p>
          <a:p>
            <a:pPr>
              <a:spcBef>
                <a:spcPts val="600"/>
              </a:spcBef>
            </a:pPr>
            <a:r>
              <a:rPr lang="en-US" dirty="0" smtClean="0"/>
              <a:t>binning during acquisition flight</a:t>
            </a:r>
          </a:p>
          <a:p>
            <a:pPr>
              <a:spcBef>
                <a:spcPts val="600"/>
              </a:spcBef>
            </a:pPr>
            <a:r>
              <a:rPr lang="en-US" dirty="0" smtClean="0"/>
              <a:t>Line 1 : 2x2 – processed as 8x2</a:t>
            </a:r>
          </a:p>
          <a:p>
            <a:pPr>
              <a:spcBef>
                <a:spcPts val="600"/>
              </a:spcBef>
            </a:pPr>
            <a:r>
              <a:rPr lang="en-US" dirty="0" smtClean="0"/>
              <a:t>Line 2 : 2x2 – processed as 8x2</a:t>
            </a:r>
          </a:p>
          <a:p>
            <a:pPr>
              <a:spcBef>
                <a:spcPts val="600"/>
              </a:spcBef>
            </a:pPr>
            <a:r>
              <a:rPr lang="en-US" dirty="0" smtClean="0"/>
              <a:t>Line 3 : 2x2 – processed as 8x2</a:t>
            </a:r>
          </a:p>
          <a:p>
            <a:pPr>
              <a:spcBef>
                <a:spcPts val="600"/>
              </a:spcBef>
            </a:pPr>
            <a:r>
              <a:rPr lang="en-US" dirty="0" smtClean="0"/>
              <a:t>Line 4 : 2x2 – processed as 8x2</a:t>
            </a:r>
          </a:p>
          <a:p>
            <a:pPr>
              <a:spcBef>
                <a:spcPts val="600"/>
              </a:spcBef>
            </a:pPr>
            <a:r>
              <a:rPr lang="en-US" dirty="0" smtClean="0"/>
              <a:t>Line 5 : 2x2 – processed as 8x2</a:t>
            </a:r>
          </a:p>
          <a:p>
            <a:pPr>
              <a:spcBef>
                <a:spcPts val="600"/>
              </a:spcBef>
            </a:pPr>
            <a:r>
              <a:rPr lang="en-US" dirty="0" smtClean="0"/>
              <a:t>Line 6 : 2x2 – processed as 8x2</a:t>
            </a:r>
          </a:p>
          <a:p>
            <a:pPr>
              <a:spcBef>
                <a:spcPts val="600"/>
              </a:spcBef>
            </a:pPr>
            <a:r>
              <a:rPr lang="en-US" dirty="0" smtClean="0"/>
              <a:t>Line 7 : </a:t>
            </a:r>
            <a:r>
              <a:rPr lang="en-US" b="1" dirty="0" smtClean="0"/>
              <a:t>4x2</a:t>
            </a:r>
            <a:r>
              <a:rPr lang="en-US" dirty="0" smtClean="0"/>
              <a:t> – processed as 8x2</a:t>
            </a:r>
          </a:p>
          <a:p>
            <a:pPr>
              <a:spcBef>
                <a:spcPts val="600"/>
              </a:spcBef>
            </a:pPr>
            <a:r>
              <a:rPr lang="en-US" dirty="0" smtClean="0"/>
              <a:t>Line 8 : </a:t>
            </a:r>
            <a:r>
              <a:rPr lang="en-US" b="1" dirty="0" smtClean="0"/>
              <a:t>4x2</a:t>
            </a:r>
            <a:r>
              <a:rPr lang="en-US" dirty="0" smtClean="0"/>
              <a:t> – processed as 8x2</a:t>
            </a:r>
          </a:p>
          <a:p>
            <a:pPr>
              <a:spcBef>
                <a:spcPts val="600"/>
              </a:spcBef>
            </a:pPr>
            <a:r>
              <a:rPr lang="en-US" dirty="0" smtClean="0"/>
              <a:t>Line 9 : </a:t>
            </a:r>
            <a:r>
              <a:rPr lang="en-US" b="1" dirty="0" smtClean="0"/>
              <a:t>4x2</a:t>
            </a:r>
            <a:r>
              <a:rPr lang="en-US" dirty="0" smtClean="0"/>
              <a:t> – processed as 8x2</a:t>
            </a:r>
            <a:endParaRPr lang="en-US" dirty="0"/>
          </a:p>
        </p:txBody>
      </p:sp>
      <p:pic>
        <p:nvPicPr>
          <p:cNvPr id="7" name="Obrázok 6"/>
          <p:cNvPicPr>
            <a:picLocks noChangeAspect="1"/>
          </p:cNvPicPr>
          <p:nvPr/>
        </p:nvPicPr>
        <p:blipFill rotWithShape="1">
          <a:blip r:embed="rId2"/>
          <a:srcRect r="21888" b="16424"/>
          <a:stretch/>
        </p:blipFill>
        <p:spPr>
          <a:xfrm>
            <a:off x="450343" y="2103868"/>
            <a:ext cx="7883802" cy="4742552"/>
          </a:xfrm>
          <a:prstGeom prst="rect">
            <a:avLst/>
          </a:prstGeom>
        </p:spPr>
      </p:pic>
      <p:sp>
        <p:nvSpPr>
          <p:cNvPr id="8" name="BlokTextu 7"/>
          <p:cNvSpPr txBox="1"/>
          <p:nvPr/>
        </p:nvSpPr>
        <p:spPr>
          <a:xfrm>
            <a:off x="838200" y="1457537"/>
            <a:ext cx="9637767" cy="646331"/>
          </a:xfrm>
          <a:prstGeom prst="rect">
            <a:avLst/>
          </a:prstGeom>
          <a:noFill/>
        </p:spPr>
        <p:txBody>
          <a:bodyPr wrap="none" rtlCol="0">
            <a:spAutoFit/>
          </a:bodyPr>
          <a:lstStyle/>
          <a:p>
            <a:pPr marL="285750" indent="-285750">
              <a:buFont typeface="Arial" panose="020B0604020202020204" pitchFamily="34" charset="0"/>
              <a:buChar char="•"/>
            </a:pPr>
            <a:r>
              <a:rPr lang="en-US" dirty="0"/>
              <a:t>DN processed as </a:t>
            </a:r>
            <a:r>
              <a:rPr lang="en-US" b="1" dirty="0"/>
              <a:t>raw data – dark current</a:t>
            </a:r>
            <a:r>
              <a:rPr lang="en-US" dirty="0"/>
              <a:t>, </a:t>
            </a:r>
            <a:r>
              <a:rPr lang="en-US" b="1" dirty="0"/>
              <a:t>then into radiance</a:t>
            </a:r>
            <a:endParaRPr lang="sk-SK" dirty="0" smtClean="0"/>
          </a:p>
          <a:p>
            <a:pPr marL="285750" indent="-285750">
              <a:buFont typeface="Arial" panose="020B0604020202020204" pitchFamily="34" charset="0"/>
              <a:buChar char="•"/>
            </a:pPr>
            <a:r>
              <a:rPr lang="en-US" dirty="0" smtClean="0"/>
              <a:t>Georeferenced AISA data file </a:t>
            </a:r>
            <a:r>
              <a:rPr lang="en-US" dirty="0" err="1" smtClean="0"/>
              <a:t>radiometrically</a:t>
            </a:r>
            <a:r>
              <a:rPr lang="en-US" dirty="0" smtClean="0"/>
              <a:t> corrected to radiance  (</a:t>
            </a:r>
            <a:r>
              <a:rPr lang="en-US" dirty="0" err="1" smtClean="0"/>
              <a:t>mW</a:t>
            </a:r>
            <a:r>
              <a:rPr lang="en-US" dirty="0" smtClean="0"/>
              <a:t>/cm^2*</a:t>
            </a:r>
            <a:r>
              <a:rPr lang="en-US" dirty="0" err="1" smtClean="0"/>
              <a:t>str</a:t>
            </a:r>
            <a:r>
              <a:rPr lang="en-US" dirty="0" smtClean="0"/>
              <a:t>*um)*1000.00 </a:t>
            </a:r>
            <a:endParaRPr lang="en-US" dirty="0"/>
          </a:p>
        </p:txBody>
      </p:sp>
      <p:sp>
        <p:nvSpPr>
          <p:cNvPr id="3" name="BlokTextu 2"/>
          <p:cNvSpPr txBox="1"/>
          <p:nvPr/>
        </p:nvSpPr>
        <p:spPr>
          <a:xfrm>
            <a:off x="3060071" y="4010685"/>
            <a:ext cx="256802" cy="261610"/>
          </a:xfrm>
          <a:prstGeom prst="rect">
            <a:avLst/>
          </a:prstGeom>
          <a:solidFill>
            <a:schemeClr val="bg1"/>
          </a:solidFill>
        </p:spPr>
        <p:txBody>
          <a:bodyPr wrap="none" rtlCol="0">
            <a:spAutoFit/>
          </a:bodyPr>
          <a:lstStyle/>
          <a:p>
            <a:r>
              <a:rPr lang="sk-SK" sz="1100" dirty="0" smtClean="0"/>
              <a:t>1</a:t>
            </a:r>
            <a:endParaRPr lang="sk-SK" sz="1100" dirty="0"/>
          </a:p>
        </p:txBody>
      </p:sp>
      <p:sp>
        <p:nvSpPr>
          <p:cNvPr id="9" name="BlokTextu 8"/>
          <p:cNvSpPr txBox="1"/>
          <p:nvPr/>
        </p:nvSpPr>
        <p:spPr>
          <a:xfrm>
            <a:off x="3235299" y="4423865"/>
            <a:ext cx="256802" cy="261610"/>
          </a:xfrm>
          <a:prstGeom prst="rect">
            <a:avLst/>
          </a:prstGeom>
          <a:solidFill>
            <a:schemeClr val="bg1"/>
          </a:solidFill>
        </p:spPr>
        <p:txBody>
          <a:bodyPr wrap="none" rtlCol="0">
            <a:spAutoFit/>
          </a:bodyPr>
          <a:lstStyle/>
          <a:p>
            <a:r>
              <a:rPr lang="sk-SK" sz="1100" dirty="0" smtClean="0"/>
              <a:t>2</a:t>
            </a:r>
            <a:endParaRPr lang="sk-SK" sz="1100" dirty="0"/>
          </a:p>
        </p:txBody>
      </p:sp>
      <p:sp>
        <p:nvSpPr>
          <p:cNvPr id="10" name="BlokTextu 9"/>
          <p:cNvSpPr txBox="1"/>
          <p:nvPr/>
        </p:nvSpPr>
        <p:spPr>
          <a:xfrm>
            <a:off x="3419395" y="4685475"/>
            <a:ext cx="256802" cy="261610"/>
          </a:xfrm>
          <a:prstGeom prst="rect">
            <a:avLst/>
          </a:prstGeom>
          <a:solidFill>
            <a:schemeClr val="bg1"/>
          </a:solidFill>
        </p:spPr>
        <p:txBody>
          <a:bodyPr wrap="none" rtlCol="0">
            <a:spAutoFit/>
          </a:bodyPr>
          <a:lstStyle/>
          <a:p>
            <a:r>
              <a:rPr lang="sk-SK" sz="1100" dirty="0" smtClean="0"/>
              <a:t>3</a:t>
            </a:r>
            <a:endParaRPr lang="sk-SK" sz="1100" dirty="0"/>
          </a:p>
        </p:txBody>
      </p:sp>
      <p:sp>
        <p:nvSpPr>
          <p:cNvPr id="11" name="BlokTextu 10"/>
          <p:cNvSpPr txBox="1"/>
          <p:nvPr/>
        </p:nvSpPr>
        <p:spPr>
          <a:xfrm>
            <a:off x="3363700" y="4980847"/>
            <a:ext cx="256802" cy="261610"/>
          </a:xfrm>
          <a:prstGeom prst="rect">
            <a:avLst/>
          </a:prstGeom>
          <a:solidFill>
            <a:schemeClr val="bg1"/>
          </a:solidFill>
        </p:spPr>
        <p:txBody>
          <a:bodyPr wrap="none" rtlCol="0">
            <a:spAutoFit/>
          </a:bodyPr>
          <a:lstStyle/>
          <a:p>
            <a:r>
              <a:rPr lang="sk-SK" sz="1100" dirty="0"/>
              <a:t>4</a:t>
            </a:r>
          </a:p>
        </p:txBody>
      </p:sp>
      <p:sp>
        <p:nvSpPr>
          <p:cNvPr id="12" name="BlokTextu 11"/>
          <p:cNvSpPr txBox="1"/>
          <p:nvPr/>
        </p:nvSpPr>
        <p:spPr>
          <a:xfrm>
            <a:off x="3060071" y="5261203"/>
            <a:ext cx="256802" cy="261610"/>
          </a:xfrm>
          <a:prstGeom prst="rect">
            <a:avLst/>
          </a:prstGeom>
          <a:solidFill>
            <a:schemeClr val="bg1"/>
          </a:solidFill>
        </p:spPr>
        <p:txBody>
          <a:bodyPr wrap="none" rtlCol="0">
            <a:spAutoFit/>
          </a:bodyPr>
          <a:lstStyle/>
          <a:p>
            <a:r>
              <a:rPr lang="sk-SK" sz="1100" dirty="0" smtClean="0"/>
              <a:t>5</a:t>
            </a:r>
            <a:endParaRPr lang="sk-SK" sz="1100" dirty="0"/>
          </a:p>
        </p:txBody>
      </p:sp>
      <p:sp>
        <p:nvSpPr>
          <p:cNvPr id="13" name="BlokTextu 12"/>
          <p:cNvSpPr txBox="1"/>
          <p:nvPr/>
        </p:nvSpPr>
        <p:spPr>
          <a:xfrm>
            <a:off x="3322529" y="5524832"/>
            <a:ext cx="256802" cy="261610"/>
          </a:xfrm>
          <a:prstGeom prst="rect">
            <a:avLst/>
          </a:prstGeom>
          <a:solidFill>
            <a:schemeClr val="bg1"/>
          </a:solidFill>
        </p:spPr>
        <p:txBody>
          <a:bodyPr wrap="none" rtlCol="0">
            <a:spAutoFit/>
          </a:bodyPr>
          <a:lstStyle/>
          <a:p>
            <a:r>
              <a:rPr lang="sk-SK" sz="1100" dirty="0" smtClean="0"/>
              <a:t>6</a:t>
            </a:r>
            <a:endParaRPr lang="sk-SK" sz="1100" dirty="0"/>
          </a:p>
        </p:txBody>
      </p:sp>
      <p:sp>
        <p:nvSpPr>
          <p:cNvPr id="14" name="BlokTextu 13"/>
          <p:cNvSpPr txBox="1"/>
          <p:nvPr/>
        </p:nvSpPr>
        <p:spPr>
          <a:xfrm>
            <a:off x="3009267" y="5635142"/>
            <a:ext cx="256802" cy="261610"/>
          </a:xfrm>
          <a:prstGeom prst="rect">
            <a:avLst/>
          </a:prstGeom>
          <a:solidFill>
            <a:schemeClr val="bg1"/>
          </a:solidFill>
        </p:spPr>
        <p:txBody>
          <a:bodyPr wrap="none" rtlCol="0">
            <a:spAutoFit/>
          </a:bodyPr>
          <a:lstStyle/>
          <a:p>
            <a:r>
              <a:rPr lang="sk-SK" sz="1100" dirty="0" smtClean="0"/>
              <a:t>7</a:t>
            </a:r>
            <a:endParaRPr lang="sk-SK" sz="1100" dirty="0"/>
          </a:p>
        </p:txBody>
      </p:sp>
      <p:sp>
        <p:nvSpPr>
          <p:cNvPr id="15" name="BlokTextu 14"/>
          <p:cNvSpPr txBox="1"/>
          <p:nvPr/>
        </p:nvSpPr>
        <p:spPr>
          <a:xfrm>
            <a:off x="3266069" y="6098541"/>
            <a:ext cx="256802" cy="261610"/>
          </a:xfrm>
          <a:prstGeom prst="rect">
            <a:avLst/>
          </a:prstGeom>
          <a:solidFill>
            <a:schemeClr val="bg1"/>
          </a:solidFill>
        </p:spPr>
        <p:txBody>
          <a:bodyPr wrap="none" rtlCol="0">
            <a:spAutoFit/>
          </a:bodyPr>
          <a:lstStyle/>
          <a:p>
            <a:r>
              <a:rPr lang="sk-SK" sz="1100" dirty="0" smtClean="0"/>
              <a:t>8</a:t>
            </a:r>
            <a:endParaRPr lang="sk-SK" sz="1100" dirty="0"/>
          </a:p>
        </p:txBody>
      </p:sp>
      <p:sp>
        <p:nvSpPr>
          <p:cNvPr id="16" name="BlokTextu 15"/>
          <p:cNvSpPr txBox="1"/>
          <p:nvPr/>
        </p:nvSpPr>
        <p:spPr>
          <a:xfrm>
            <a:off x="3106898" y="6431135"/>
            <a:ext cx="256802" cy="261610"/>
          </a:xfrm>
          <a:prstGeom prst="rect">
            <a:avLst/>
          </a:prstGeom>
          <a:solidFill>
            <a:schemeClr val="bg1"/>
          </a:solidFill>
        </p:spPr>
        <p:txBody>
          <a:bodyPr wrap="none" rtlCol="0">
            <a:spAutoFit/>
          </a:bodyPr>
          <a:lstStyle/>
          <a:p>
            <a:r>
              <a:rPr lang="sk-SK" sz="1100" dirty="0" smtClean="0"/>
              <a:t>9</a:t>
            </a:r>
            <a:endParaRPr lang="sk-SK" sz="1100" dirty="0"/>
          </a:p>
        </p:txBody>
      </p:sp>
    </p:spTree>
    <p:extLst>
      <p:ext uri="{BB962C8B-B14F-4D97-AF65-F5344CB8AC3E}">
        <p14:creationId xmlns:p14="http://schemas.microsoft.com/office/powerpoint/2010/main" val="31670447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Obrázok 12"/>
          <p:cNvPicPr>
            <a:picLocks noChangeAspect="1"/>
          </p:cNvPicPr>
          <p:nvPr/>
        </p:nvPicPr>
        <p:blipFill>
          <a:blip r:embed="rId2"/>
          <a:stretch>
            <a:fillRect/>
          </a:stretch>
        </p:blipFill>
        <p:spPr>
          <a:xfrm>
            <a:off x="7333712" y="1027906"/>
            <a:ext cx="2276475" cy="2095500"/>
          </a:xfrm>
          <a:prstGeom prst="rect">
            <a:avLst/>
          </a:prstGeom>
        </p:spPr>
      </p:pic>
      <p:sp>
        <p:nvSpPr>
          <p:cNvPr id="4" name="Nadpis 3"/>
          <p:cNvSpPr>
            <a:spLocks noGrp="1"/>
          </p:cNvSpPr>
          <p:nvPr>
            <p:ph type="title"/>
          </p:nvPr>
        </p:nvSpPr>
        <p:spPr/>
        <p:txBody>
          <a:bodyPr/>
          <a:lstStyle/>
          <a:p>
            <a:r>
              <a:rPr lang="sk-SK" dirty="0" err="1" smtClean="0"/>
              <a:t>Spectral</a:t>
            </a:r>
            <a:r>
              <a:rPr lang="sk-SK" dirty="0" smtClean="0"/>
              <a:t> r</a:t>
            </a:r>
            <a:r>
              <a:rPr lang="en-US" dirty="0" err="1" smtClean="0"/>
              <a:t>adiance</a:t>
            </a:r>
            <a:endParaRPr lang="en-US" dirty="0"/>
          </a:p>
        </p:txBody>
      </p:sp>
      <p:pic>
        <p:nvPicPr>
          <p:cNvPr id="12" name="Zástupný objekt pre obsah 11"/>
          <p:cNvPicPr>
            <a:picLocks noGrp="1" noChangeAspect="1"/>
          </p:cNvPicPr>
          <p:nvPr>
            <p:ph sz="half" idx="2"/>
          </p:nvPr>
        </p:nvPicPr>
        <p:blipFill>
          <a:blip r:embed="rId3"/>
          <a:stretch>
            <a:fillRect/>
          </a:stretch>
        </p:blipFill>
        <p:spPr>
          <a:xfrm>
            <a:off x="7679523" y="3016251"/>
            <a:ext cx="4324350" cy="3629025"/>
          </a:xfrm>
          <a:prstGeom prst="rect">
            <a:avLst/>
          </a:prstGeom>
        </p:spPr>
      </p:pic>
      <p:sp>
        <p:nvSpPr>
          <p:cNvPr id="2" name="BlokTextu 1"/>
          <p:cNvSpPr txBox="1"/>
          <p:nvPr/>
        </p:nvSpPr>
        <p:spPr>
          <a:xfrm>
            <a:off x="717243" y="1391453"/>
            <a:ext cx="6616470" cy="4247317"/>
          </a:xfrm>
          <a:prstGeom prst="rect">
            <a:avLst/>
          </a:prstGeom>
          <a:noFill/>
        </p:spPr>
        <p:txBody>
          <a:bodyPr wrap="square" rtlCol="0">
            <a:spAutoFit/>
          </a:bodyPr>
          <a:lstStyle/>
          <a:p>
            <a:pPr marL="285750" indent="-285750">
              <a:buFontTx/>
              <a:buChar char="-"/>
            </a:pPr>
            <a:r>
              <a:rPr lang="en-US" dirty="0" smtClean="0"/>
              <a:t>(</a:t>
            </a:r>
            <a:r>
              <a:rPr lang="en-US" dirty="0" err="1"/>
              <a:t>mW</a:t>
            </a:r>
            <a:r>
              <a:rPr lang="en-US" dirty="0"/>
              <a:t>/cm^2*</a:t>
            </a:r>
            <a:r>
              <a:rPr lang="en-US" dirty="0" err="1"/>
              <a:t>str</a:t>
            </a:r>
            <a:r>
              <a:rPr lang="en-US" dirty="0"/>
              <a:t>*um)*1000.00 </a:t>
            </a:r>
            <a:endParaRPr lang="sk-SK" dirty="0" smtClean="0"/>
          </a:p>
          <a:p>
            <a:pPr marL="285750" indent="-285750">
              <a:buFontTx/>
              <a:buChar char="-"/>
            </a:pPr>
            <a:r>
              <a:rPr lang="sk-SK" dirty="0" err="1" smtClean="0"/>
              <a:t>The</a:t>
            </a:r>
            <a:r>
              <a:rPr lang="sk-SK" dirty="0" smtClean="0"/>
              <a:t> </a:t>
            </a:r>
            <a:r>
              <a:rPr lang="sk-SK" dirty="0" err="1" smtClean="0"/>
              <a:t>radiance</a:t>
            </a:r>
            <a:r>
              <a:rPr lang="sk-SK" dirty="0" smtClean="0"/>
              <a:t> </a:t>
            </a:r>
            <a:r>
              <a:rPr lang="sk-SK" dirty="0" err="1" smtClean="0"/>
              <a:t>was</a:t>
            </a:r>
            <a:r>
              <a:rPr lang="sk-SK" dirty="0" smtClean="0"/>
              <a:t> </a:t>
            </a:r>
            <a:r>
              <a:rPr lang="sk-SK" dirty="0" err="1" smtClean="0"/>
              <a:t>produced</a:t>
            </a:r>
            <a:r>
              <a:rPr lang="sk-SK" dirty="0" smtClean="0"/>
              <a:t> by:</a:t>
            </a:r>
          </a:p>
          <a:p>
            <a:pPr marL="285750" indent="-285750">
              <a:buFontTx/>
              <a:buChar char="-"/>
            </a:pPr>
            <a:r>
              <a:rPr lang="sk-SK" dirty="0" err="1" smtClean="0"/>
              <a:t>Subtracting</a:t>
            </a:r>
            <a:r>
              <a:rPr lang="sk-SK" dirty="0" smtClean="0"/>
              <a:t> </a:t>
            </a:r>
            <a:r>
              <a:rPr lang="sk-SK" dirty="0" err="1" smtClean="0"/>
              <a:t>dark</a:t>
            </a:r>
            <a:r>
              <a:rPr lang="sk-SK" dirty="0" smtClean="0"/>
              <a:t> </a:t>
            </a:r>
            <a:r>
              <a:rPr lang="sk-SK" dirty="0" err="1" smtClean="0"/>
              <a:t>current</a:t>
            </a:r>
            <a:r>
              <a:rPr lang="sk-SK" dirty="0" smtClean="0"/>
              <a:t> </a:t>
            </a:r>
            <a:r>
              <a:rPr lang="sk-SK" dirty="0" err="1" smtClean="0"/>
              <a:t>values</a:t>
            </a:r>
            <a:r>
              <a:rPr lang="sk-SK" dirty="0" smtClean="0"/>
              <a:t>/</a:t>
            </a:r>
            <a:r>
              <a:rPr lang="sk-SK" dirty="0" err="1" smtClean="0"/>
              <a:t>signal</a:t>
            </a:r>
            <a:r>
              <a:rPr lang="sk-SK" dirty="0" smtClean="0"/>
              <a:t> </a:t>
            </a:r>
            <a:r>
              <a:rPr lang="sk-SK" dirty="0" err="1" smtClean="0"/>
              <a:t>from</a:t>
            </a:r>
            <a:r>
              <a:rPr lang="sk-SK" dirty="0" smtClean="0"/>
              <a:t> </a:t>
            </a:r>
            <a:r>
              <a:rPr lang="sk-SK" dirty="0" err="1" smtClean="0"/>
              <a:t>raw</a:t>
            </a:r>
            <a:r>
              <a:rPr lang="sk-SK" dirty="0" smtClean="0"/>
              <a:t> </a:t>
            </a:r>
            <a:r>
              <a:rPr lang="sk-SK" dirty="0" err="1" smtClean="0"/>
              <a:t>data</a:t>
            </a:r>
            <a:r>
              <a:rPr lang="sk-SK" dirty="0" smtClean="0"/>
              <a:t> </a:t>
            </a:r>
          </a:p>
          <a:p>
            <a:pPr marL="285750" indent="-285750">
              <a:buFontTx/>
              <a:buChar char="-"/>
            </a:pPr>
            <a:r>
              <a:rPr lang="sk-SK" dirty="0" err="1" smtClean="0"/>
              <a:t>Calibrating</a:t>
            </a:r>
            <a:r>
              <a:rPr lang="sk-SK" dirty="0" smtClean="0"/>
              <a:t> </a:t>
            </a:r>
            <a:r>
              <a:rPr lang="sk-SK" dirty="0" err="1" smtClean="0"/>
              <a:t>the</a:t>
            </a:r>
            <a:r>
              <a:rPr lang="sk-SK" dirty="0" smtClean="0"/>
              <a:t> </a:t>
            </a:r>
            <a:r>
              <a:rPr lang="sk-SK" dirty="0" err="1" smtClean="0"/>
              <a:t>resulting</a:t>
            </a:r>
            <a:r>
              <a:rPr lang="sk-SK" dirty="0" smtClean="0"/>
              <a:t> DN to </a:t>
            </a:r>
            <a:r>
              <a:rPr lang="sk-SK" dirty="0" err="1" smtClean="0"/>
              <a:t>calculate</a:t>
            </a:r>
            <a:r>
              <a:rPr lang="sk-SK" dirty="0" smtClean="0"/>
              <a:t> </a:t>
            </a:r>
            <a:r>
              <a:rPr lang="sk-SK" dirty="0" err="1" smtClean="0"/>
              <a:t>radiance</a:t>
            </a:r>
            <a:r>
              <a:rPr lang="sk-SK" dirty="0" smtClean="0"/>
              <a:t> by 8 </a:t>
            </a:r>
            <a:r>
              <a:rPr lang="sk-SK" dirty="0" err="1" smtClean="0"/>
              <a:t>spectral</a:t>
            </a:r>
            <a:r>
              <a:rPr lang="sk-SK" dirty="0" smtClean="0"/>
              <a:t> x 2 </a:t>
            </a:r>
            <a:r>
              <a:rPr lang="sk-SK" dirty="0" err="1" smtClean="0"/>
              <a:t>spatial</a:t>
            </a:r>
            <a:r>
              <a:rPr lang="sk-SK" dirty="0" smtClean="0"/>
              <a:t> </a:t>
            </a:r>
            <a:r>
              <a:rPr lang="sk-SK" dirty="0" err="1" smtClean="0"/>
              <a:t>binning</a:t>
            </a:r>
            <a:endParaRPr lang="sk-SK" dirty="0" smtClean="0"/>
          </a:p>
          <a:p>
            <a:pPr marL="285750" indent="-285750">
              <a:buFontTx/>
              <a:buChar char="-"/>
            </a:pPr>
            <a:r>
              <a:rPr lang="sk-SK" dirty="0" err="1" smtClean="0"/>
              <a:t>Radiance</a:t>
            </a:r>
            <a:r>
              <a:rPr lang="sk-SK" dirty="0" smtClean="0"/>
              <a:t> </a:t>
            </a:r>
            <a:r>
              <a:rPr lang="sk-SK" dirty="0" err="1" smtClean="0"/>
              <a:t>values</a:t>
            </a:r>
            <a:r>
              <a:rPr lang="sk-SK" dirty="0" smtClean="0"/>
              <a:t> </a:t>
            </a:r>
            <a:r>
              <a:rPr lang="sk-SK" dirty="0" err="1" smtClean="0"/>
              <a:t>should</a:t>
            </a:r>
            <a:r>
              <a:rPr lang="sk-SK" dirty="0" smtClean="0"/>
              <a:t> </a:t>
            </a:r>
            <a:r>
              <a:rPr lang="sk-SK" dirty="0" err="1" smtClean="0"/>
              <a:t>be</a:t>
            </a:r>
            <a:r>
              <a:rPr lang="sk-SK" dirty="0" smtClean="0"/>
              <a:t> </a:t>
            </a:r>
            <a:r>
              <a:rPr lang="sk-SK" dirty="0" err="1" smtClean="0"/>
              <a:t>divided</a:t>
            </a:r>
            <a:r>
              <a:rPr lang="sk-SK" dirty="0" smtClean="0"/>
              <a:t> by 1000 to get </a:t>
            </a:r>
            <a:r>
              <a:rPr lang="en-US" dirty="0" err="1"/>
              <a:t>mW</a:t>
            </a:r>
            <a:r>
              <a:rPr lang="en-US" dirty="0"/>
              <a:t>/cm^2*</a:t>
            </a:r>
            <a:r>
              <a:rPr lang="en-US" dirty="0" err="1"/>
              <a:t>str</a:t>
            </a:r>
            <a:r>
              <a:rPr lang="en-US" dirty="0"/>
              <a:t>*um</a:t>
            </a:r>
            <a:endParaRPr lang="sk-SK" dirty="0" smtClean="0"/>
          </a:p>
          <a:p>
            <a:pPr marL="285750" indent="-285750">
              <a:buFontTx/>
              <a:buChar char="-"/>
            </a:pPr>
            <a:r>
              <a:rPr lang="sk-SK" dirty="0" err="1" smtClean="0"/>
              <a:t>resulting</a:t>
            </a:r>
            <a:r>
              <a:rPr lang="sk-SK" dirty="0" smtClean="0"/>
              <a:t> </a:t>
            </a:r>
            <a:r>
              <a:rPr lang="sk-SK" dirty="0" err="1" smtClean="0"/>
              <a:t>spatial</a:t>
            </a:r>
            <a:r>
              <a:rPr lang="sk-SK" dirty="0" smtClean="0"/>
              <a:t> </a:t>
            </a:r>
            <a:r>
              <a:rPr lang="sk-SK" dirty="0" err="1" smtClean="0"/>
              <a:t>resolution</a:t>
            </a:r>
            <a:r>
              <a:rPr lang="sk-SK" dirty="0" smtClean="0"/>
              <a:t> /pixel </a:t>
            </a:r>
            <a:r>
              <a:rPr lang="sk-SK" dirty="0" err="1" smtClean="0"/>
              <a:t>is</a:t>
            </a:r>
            <a:r>
              <a:rPr lang="sk-SK" dirty="0" smtClean="0"/>
              <a:t> 0.1 m</a:t>
            </a:r>
          </a:p>
          <a:p>
            <a:pPr marL="285750" indent="-285750">
              <a:buFontTx/>
              <a:buChar char="-"/>
            </a:pPr>
            <a:r>
              <a:rPr lang="sk-SK" dirty="0" smtClean="0"/>
              <a:t>368 </a:t>
            </a:r>
            <a:r>
              <a:rPr lang="sk-SK" dirty="0" err="1" smtClean="0"/>
              <a:t>spectral</a:t>
            </a:r>
            <a:r>
              <a:rPr lang="sk-SK" dirty="0" smtClean="0"/>
              <a:t> </a:t>
            </a:r>
            <a:r>
              <a:rPr lang="sk-SK" dirty="0" err="1" smtClean="0"/>
              <a:t>bands</a:t>
            </a:r>
            <a:r>
              <a:rPr lang="sk-SK" dirty="0" smtClean="0"/>
              <a:t> </a:t>
            </a:r>
            <a:r>
              <a:rPr lang="sk-SK" dirty="0" err="1" smtClean="0"/>
              <a:t>from</a:t>
            </a:r>
            <a:r>
              <a:rPr lang="sk-SK" dirty="0" smtClean="0"/>
              <a:t> 380-1000 nm</a:t>
            </a:r>
          </a:p>
          <a:p>
            <a:pPr marL="285750" indent="-285750">
              <a:buFontTx/>
              <a:buChar char="-"/>
            </a:pPr>
            <a:r>
              <a:rPr lang="sk-SK" dirty="0" err="1" smtClean="0"/>
              <a:t>Orthorectification</a:t>
            </a:r>
            <a:r>
              <a:rPr lang="sk-SK" dirty="0" smtClean="0"/>
              <a:t> </a:t>
            </a:r>
            <a:r>
              <a:rPr lang="sk-SK" dirty="0" err="1" smtClean="0"/>
              <a:t>was</a:t>
            </a:r>
            <a:r>
              <a:rPr lang="sk-SK" dirty="0" smtClean="0"/>
              <a:t> </a:t>
            </a:r>
            <a:r>
              <a:rPr lang="sk-SK" dirty="0" err="1" smtClean="0"/>
              <a:t>based</a:t>
            </a:r>
            <a:r>
              <a:rPr lang="sk-SK" dirty="0" smtClean="0"/>
              <a:t> on a </a:t>
            </a:r>
            <a:r>
              <a:rPr lang="sk-SK" dirty="0" err="1" smtClean="0"/>
              <a:t>lidar</a:t>
            </a:r>
            <a:r>
              <a:rPr lang="sk-SK" dirty="0" smtClean="0"/>
              <a:t> DSM of 0.5 m </a:t>
            </a:r>
            <a:r>
              <a:rPr lang="sk-SK" dirty="0" err="1" smtClean="0"/>
              <a:t>spatial</a:t>
            </a:r>
            <a:r>
              <a:rPr lang="sk-SK" dirty="0" smtClean="0"/>
              <a:t> </a:t>
            </a:r>
            <a:r>
              <a:rPr lang="sk-SK" dirty="0" err="1" smtClean="0"/>
              <a:t>resolution</a:t>
            </a:r>
            <a:endParaRPr lang="sk-SK" dirty="0" smtClean="0"/>
          </a:p>
          <a:p>
            <a:pPr marL="285750" indent="-285750">
              <a:buFontTx/>
              <a:buChar char="-"/>
            </a:pPr>
            <a:r>
              <a:rPr lang="sk-SK" dirty="0" err="1" smtClean="0"/>
              <a:t>This</a:t>
            </a:r>
            <a:r>
              <a:rPr lang="sk-SK" dirty="0" smtClean="0"/>
              <a:t> </a:t>
            </a:r>
            <a:r>
              <a:rPr lang="sk-SK" dirty="0" err="1" smtClean="0"/>
              <a:t>is</a:t>
            </a:r>
            <a:r>
              <a:rPr lang="sk-SK" dirty="0" smtClean="0"/>
              <a:t> </a:t>
            </a:r>
            <a:r>
              <a:rPr lang="sk-SK" dirty="0" err="1" smtClean="0"/>
              <a:t>the</a:t>
            </a:r>
            <a:r>
              <a:rPr lang="sk-SK" dirty="0" smtClean="0"/>
              <a:t> output </a:t>
            </a:r>
            <a:r>
              <a:rPr lang="sk-SK" dirty="0" err="1" smtClean="0"/>
              <a:t>from</a:t>
            </a:r>
            <a:r>
              <a:rPr lang="sk-SK" dirty="0" smtClean="0"/>
              <a:t> CALIGEO PRO software and </a:t>
            </a:r>
            <a:r>
              <a:rPr lang="sk-SK" dirty="0" err="1" smtClean="0"/>
              <a:t>should</a:t>
            </a:r>
            <a:r>
              <a:rPr lang="sk-SK" dirty="0" smtClean="0"/>
              <a:t> </a:t>
            </a:r>
            <a:r>
              <a:rPr lang="sk-SK" dirty="0" err="1" smtClean="0"/>
              <a:t>be</a:t>
            </a:r>
            <a:r>
              <a:rPr lang="sk-SK" dirty="0" smtClean="0"/>
              <a:t> </a:t>
            </a:r>
            <a:r>
              <a:rPr lang="sk-SK" dirty="0" err="1" smtClean="0"/>
              <a:t>used</a:t>
            </a:r>
            <a:r>
              <a:rPr lang="sk-SK" dirty="0" smtClean="0"/>
              <a:t> in ENVI </a:t>
            </a:r>
            <a:r>
              <a:rPr lang="sk-SK" dirty="0" err="1" smtClean="0"/>
              <a:t>for</a:t>
            </a:r>
            <a:r>
              <a:rPr lang="sk-SK" dirty="0" smtClean="0"/>
              <a:t> </a:t>
            </a:r>
            <a:r>
              <a:rPr lang="sk-SK" dirty="0" err="1" smtClean="0"/>
              <a:t>reflectance</a:t>
            </a:r>
            <a:r>
              <a:rPr lang="sk-SK" dirty="0" smtClean="0"/>
              <a:t> </a:t>
            </a:r>
            <a:r>
              <a:rPr lang="sk-SK" dirty="0" err="1" smtClean="0"/>
              <a:t>calculation</a:t>
            </a:r>
            <a:endParaRPr lang="sk-SK" dirty="0" smtClean="0"/>
          </a:p>
          <a:p>
            <a:pPr marL="285750" indent="-285750">
              <a:buFontTx/>
              <a:buChar char="-"/>
            </a:pPr>
            <a:r>
              <a:rPr lang="sk-SK" dirty="0" err="1" smtClean="0"/>
              <a:t>Resulting</a:t>
            </a:r>
            <a:r>
              <a:rPr lang="sk-SK" dirty="0" smtClean="0"/>
              <a:t> </a:t>
            </a:r>
            <a:r>
              <a:rPr lang="sk-SK" dirty="0" err="1" smtClean="0"/>
              <a:t>files</a:t>
            </a:r>
            <a:r>
              <a:rPr lang="sk-SK" dirty="0" smtClean="0"/>
              <a:t> DAT (image </a:t>
            </a:r>
            <a:r>
              <a:rPr lang="sk-SK" dirty="0" err="1" smtClean="0"/>
              <a:t>data</a:t>
            </a:r>
            <a:r>
              <a:rPr lang="sk-SK" dirty="0" smtClean="0"/>
              <a:t>), HDR (</a:t>
            </a:r>
            <a:r>
              <a:rPr lang="sk-SK" dirty="0" err="1" smtClean="0"/>
              <a:t>header</a:t>
            </a:r>
            <a:r>
              <a:rPr lang="sk-SK" dirty="0" smtClean="0"/>
              <a:t> </a:t>
            </a:r>
            <a:r>
              <a:rPr lang="sk-SK" dirty="0" err="1" smtClean="0"/>
              <a:t>info</a:t>
            </a:r>
            <a:r>
              <a:rPr lang="sk-SK" dirty="0" smtClean="0"/>
              <a:t>),  </a:t>
            </a:r>
            <a:r>
              <a:rPr lang="sk-SK" dirty="0" err="1" smtClean="0"/>
              <a:t>for</a:t>
            </a:r>
            <a:r>
              <a:rPr lang="sk-SK" dirty="0" smtClean="0"/>
              <a:t> </a:t>
            </a:r>
            <a:r>
              <a:rPr lang="sk-SK" dirty="0" err="1" smtClean="0"/>
              <a:t>the</a:t>
            </a:r>
            <a:r>
              <a:rPr lang="sk-SK" dirty="0" smtClean="0"/>
              <a:t> image </a:t>
            </a:r>
            <a:r>
              <a:rPr lang="sk-SK" dirty="0" err="1" smtClean="0"/>
              <a:t>file</a:t>
            </a:r>
            <a:r>
              <a:rPr lang="sk-SK" dirty="0" smtClean="0"/>
              <a:t>, OPT (</a:t>
            </a:r>
            <a:r>
              <a:rPr lang="sk-SK" dirty="0" err="1" smtClean="0"/>
              <a:t>metadata</a:t>
            </a:r>
            <a:r>
              <a:rPr lang="sk-SK" dirty="0" smtClean="0"/>
              <a:t> </a:t>
            </a:r>
            <a:r>
              <a:rPr lang="sk-SK" dirty="0" err="1" smtClean="0"/>
              <a:t>about</a:t>
            </a:r>
            <a:r>
              <a:rPr lang="sk-SK" dirty="0" smtClean="0"/>
              <a:t> </a:t>
            </a:r>
            <a:r>
              <a:rPr lang="sk-SK" dirty="0" err="1" smtClean="0"/>
              <a:t>processing</a:t>
            </a:r>
            <a:r>
              <a:rPr lang="sk-SK" dirty="0" smtClean="0"/>
              <a:t> </a:t>
            </a:r>
            <a:r>
              <a:rPr lang="sk-SK" dirty="0" err="1" smtClean="0"/>
              <a:t>the</a:t>
            </a:r>
            <a:r>
              <a:rPr lang="sk-SK" dirty="0" smtClean="0"/>
              <a:t> </a:t>
            </a:r>
            <a:r>
              <a:rPr lang="sk-SK" dirty="0" err="1" smtClean="0"/>
              <a:t>raw</a:t>
            </a:r>
            <a:r>
              <a:rPr lang="sk-SK" dirty="0" smtClean="0"/>
              <a:t> </a:t>
            </a:r>
            <a:r>
              <a:rPr lang="sk-SK" dirty="0" err="1" smtClean="0"/>
              <a:t>data</a:t>
            </a:r>
            <a:r>
              <a:rPr lang="sk-SK" dirty="0" smtClean="0"/>
              <a:t>)</a:t>
            </a:r>
            <a:endParaRPr lang="sk-SK" dirty="0"/>
          </a:p>
        </p:txBody>
      </p:sp>
      <p:cxnSp>
        <p:nvCxnSpPr>
          <p:cNvPr id="11" name="Rovná spojovacia šípka 10"/>
          <p:cNvCxnSpPr/>
          <p:nvPr/>
        </p:nvCxnSpPr>
        <p:spPr>
          <a:xfrm>
            <a:off x="8092941" y="2453489"/>
            <a:ext cx="652707" cy="153599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Obrázok 13"/>
          <p:cNvPicPr>
            <a:picLocks noChangeAspect="1"/>
          </p:cNvPicPr>
          <p:nvPr/>
        </p:nvPicPr>
        <p:blipFill>
          <a:blip r:embed="rId4"/>
          <a:stretch>
            <a:fillRect/>
          </a:stretch>
        </p:blipFill>
        <p:spPr>
          <a:xfrm>
            <a:off x="717242" y="5759226"/>
            <a:ext cx="6962281" cy="723051"/>
          </a:xfrm>
          <a:prstGeom prst="rect">
            <a:avLst/>
          </a:prstGeom>
        </p:spPr>
      </p:pic>
    </p:spTree>
    <p:extLst>
      <p:ext uri="{BB962C8B-B14F-4D97-AF65-F5344CB8AC3E}">
        <p14:creationId xmlns:p14="http://schemas.microsoft.com/office/powerpoint/2010/main" val="19779943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Empirical line correction to calculate reflectance</a:t>
            </a:r>
            <a:endParaRPr lang="en-US" dirty="0"/>
          </a:p>
        </p:txBody>
      </p:sp>
      <p:sp>
        <p:nvSpPr>
          <p:cNvPr id="3" name="Zástupný objekt pre obsah 2"/>
          <p:cNvSpPr>
            <a:spLocks noGrp="1"/>
          </p:cNvSpPr>
          <p:nvPr>
            <p:ph idx="1"/>
          </p:nvPr>
        </p:nvSpPr>
        <p:spPr>
          <a:xfrm>
            <a:off x="838200" y="1825625"/>
            <a:ext cx="5879471" cy="4351338"/>
          </a:xfrm>
        </p:spPr>
        <p:txBody>
          <a:bodyPr>
            <a:normAutofit/>
          </a:bodyPr>
          <a:lstStyle/>
          <a:p>
            <a:r>
              <a:rPr lang="sk-SK" sz="2400" dirty="0" err="1"/>
              <a:t>Spectral</a:t>
            </a:r>
            <a:r>
              <a:rPr lang="sk-SK" sz="2400" dirty="0"/>
              <a:t> </a:t>
            </a:r>
            <a:r>
              <a:rPr lang="sk-SK" sz="2400" dirty="0" err="1" smtClean="0"/>
              <a:t>radiance</a:t>
            </a:r>
            <a:r>
              <a:rPr lang="sk-SK" sz="2400" dirty="0" smtClean="0"/>
              <a:t> </a:t>
            </a:r>
            <a:r>
              <a:rPr lang="sk-SK" sz="2400" dirty="0" err="1" smtClean="0"/>
              <a:t>data</a:t>
            </a:r>
            <a:r>
              <a:rPr lang="sk-SK" sz="2400" dirty="0" smtClean="0"/>
              <a:t> </a:t>
            </a:r>
            <a:r>
              <a:rPr lang="sk-SK" sz="2400" dirty="0" err="1" smtClean="0"/>
              <a:t>was</a:t>
            </a:r>
            <a:r>
              <a:rPr lang="sk-SK" sz="2400" dirty="0" smtClean="0"/>
              <a:t> </a:t>
            </a:r>
            <a:r>
              <a:rPr lang="sk-SK" sz="2400" dirty="0" err="1" smtClean="0"/>
              <a:t>used</a:t>
            </a:r>
            <a:endParaRPr lang="sk-SK" sz="2400" dirty="0" smtClean="0"/>
          </a:p>
          <a:p>
            <a:r>
              <a:rPr lang="en-US" sz="2400" dirty="0" smtClean="0"/>
              <a:t>Based on 5 radiometric targets made of felt</a:t>
            </a:r>
          </a:p>
          <a:p>
            <a:r>
              <a:rPr lang="en-US" sz="2400" dirty="0" smtClean="0"/>
              <a:t>Reflectance of the targets measured in the field 19 </a:t>
            </a:r>
            <a:r>
              <a:rPr lang="en-US" sz="2400" dirty="0"/>
              <a:t>J</a:t>
            </a:r>
            <a:r>
              <a:rPr lang="en-US" sz="2400" dirty="0" smtClean="0"/>
              <a:t>uly by ASD field spectrometer</a:t>
            </a:r>
          </a:p>
          <a:p>
            <a:r>
              <a:rPr lang="en-US" sz="2400" dirty="0" smtClean="0"/>
              <a:t>This reflectance was used in ELC to calculate reflectance of lines 1-6</a:t>
            </a:r>
            <a:r>
              <a:rPr lang="sk-SK" sz="2400" dirty="0" smtClean="0"/>
              <a:t> </a:t>
            </a:r>
            <a:r>
              <a:rPr lang="sk-SK" sz="2400" dirty="0" err="1" smtClean="0"/>
              <a:t>from</a:t>
            </a:r>
            <a:r>
              <a:rPr lang="sk-SK" sz="2400" dirty="0" smtClean="0"/>
              <a:t> </a:t>
            </a:r>
            <a:r>
              <a:rPr lang="sk-SK" sz="2400" dirty="0" err="1" smtClean="0"/>
              <a:t>radiance</a:t>
            </a:r>
            <a:r>
              <a:rPr lang="sk-SK" sz="2400" dirty="0" smtClean="0"/>
              <a:t> </a:t>
            </a:r>
            <a:r>
              <a:rPr lang="sk-SK" sz="2400" dirty="0" err="1" smtClean="0"/>
              <a:t>data</a:t>
            </a:r>
            <a:endParaRPr lang="sk-SK" sz="2400" dirty="0" smtClean="0"/>
          </a:p>
          <a:p>
            <a:r>
              <a:rPr lang="sk-SK" sz="2400" dirty="0" err="1" smtClean="0"/>
              <a:t>Alternatively</a:t>
            </a:r>
            <a:r>
              <a:rPr lang="sk-SK" sz="2400" dirty="0" smtClean="0"/>
              <a:t> just </a:t>
            </a:r>
            <a:r>
              <a:rPr lang="sk-SK" sz="2400" dirty="0" err="1" smtClean="0"/>
              <a:t>the</a:t>
            </a:r>
            <a:r>
              <a:rPr lang="sk-SK" sz="2400" dirty="0" smtClean="0"/>
              <a:t> </a:t>
            </a:r>
            <a:r>
              <a:rPr lang="sk-SK" sz="2400" dirty="0" err="1" smtClean="0"/>
              <a:t>white</a:t>
            </a:r>
            <a:r>
              <a:rPr lang="sk-SK" sz="2400" dirty="0" smtClean="0"/>
              <a:t> </a:t>
            </a:r>
            <a:r>
              <a:rPr lang="sk-SK" sz="2400" dirty="0" err="1" smtClean="0"/>
              <a:t>target</a:t>
            </a:r>
            <a:r>
              <a:rPr lang="sk-SK" sz="2400" dirty="0" smtClean="0"/>
              <a:t> </a:t>
            </a:r>
            <a:r>
              <a:rPr lang="sk-SK" sz="2400" dirty="0" err="1" smtClean="0"/>
              <a:t>could</a:t>
            </a:r>
            <a:r>
              <a:rPr lang="sk-SK" sz="2400" dirty="0" smtClean="0"/>
              <a:t> </a:t>
            </a:r>
            <a:r>
              <a:rPr lang="sk-SK" sz="2400" dirty="0" err="1" smtClean="0"/>
              <a:t>be</a:t>
            </a:r>
            <a:r>
              <a:rPr lang="sk-SK" sz="2400" dirty="0" smtClean="0"/>
              <a:t> </a:t>
            </a:r>
            <a:r>
              <a:rPr lang="sk-SK" sz="2400" dirty="0" err="1" smtClean="0"/>
              <a:t>used</a:t>
            </a:r>
            <a:r>
              <a:rPr lang="sk-SK" sz="2400" dirty="0" smtClean="0"/>
              <a:t> </a:t>
            </a:r>
            <a:r>
              <a:rPr lang="sk-SK" sz="2400" dirty="0" err="1" smtClean="0"/>
              <a:t>for</a:t>
            </a:r>
            <a:r>
              <a:rPr lang="sk-SK" sz="2400" dirty="0" smtClean="0"/>
              <a:t> </a:t>
            </a:r>
            <a:r>
              <a:rPr lang="sk-SK" sz="2400" dirty="0" err="1" smtClean="0"/>
              <a:t>simpler</a:t>
            </a:r>
            <a:r>
              <a:rPr lang="sk-SK" sz="2400" dirty="0" smtClean="0"/>
              <a:t> </a:t>
            </a:r>
            <a:r>
              <a:rPr lang="sk-SK" sz="2400" dirty="0" err="1" smtClean="0"/>
              <a:t>atmos</a:t>
            </a:r>
            <a:r>
              <a:rPr lang="sk-SK" sz="2400" dirty="0" smtClean="0"/>
              <a:t>. </a:t>
            </a:r>
            <a:r>
              <a:rPr lang="sk-SK" sz="2400" dirty="0" err="1"/>
              <a:t>c</a:t>
            </a:r>
            <a:r>
              <a:rPr lang="sk-SK" sz="2400" dirty="0" err="1" smtClean="0"/>
              <a:t>orrection</a:t>
            </a:r>
            <a:r>
              <a:rPr lang="sk-SK" sz="2400" dirty="0" smtClean="0"/>
              <a:t>.</a:t>
            </a:r>
          </a:p>
          <a:p>
            <a:r>
              <a:rPr lang="sk-SK" sz="1800" dirty="0" err="1" smtClean="0"/>
              <a:t>Reflectance</a:t>
            </a:r>
            <a:r>
              <a:rPr lang="sk-SK" sz="1800" dirty="0" smtClean="0"/>
              <a:t> = (DN/DN </a:t>
            </a:r>
            <a:r>
              <a:rPr lang="sk-SK" sz="1800" dirty="0" err="1" smtClean="0"/>
              <a:t>white</a:t>
            </a:r>
            <a:r>
              <a:rPr lang="sk-SK" sz="1800" dirty="0" smtClean="0"/>
              <a:t> </a:t>
            </a:r>
            <a:r>
              <a:rPr lang="sk-SK" sz="1800" dirty="0" err="1" smtClean="0"/>
              <a:t>ref</a:t>
            </a:r>
            <a:r>
              <a:rPr lang="sk-SK" sz="1800" dirty="0" smtClean="0"/>
              <a:t>)</a:t>
            </a:r>
            <a:r>
              <a:rPr lang="en-GB" sz="1800" dirty="0" smtClean="0"/>
              <a:t> x Reflectance white ref</a:t>
            </a:r>
          </a:p>
          <a:p>
            <a:r>
              <a:rPr lang="en-GB" sz="1800" dirty="0" smtClean="0"/>
              <a:t>E.g. </a:t>
            </a:r>
            <a:r>
              <a:rPr lang="sk-SK" sz="1800" dirty="0" err="1" smtClean="0"/>
              <a:t>Reflectance</a:t>
            </a:r>
            <a:r>
              <a:rPr lang="en-GB" sz="1800" dirty="0" smtClean="0"/>
              <a:t> for DN = 50</a:t>
            </a:r>
            <a:r>
              <a:rPr lang="sk-SK" sz="1800" dirty="0" smtClean="0"/>
              <a:t> </a:t>
            </a:r>
            <a:r>
              <a:rPr lang="sk-SK" sz="1800" dirty="0"/>
              <a:t>= </a:t>
            </a:r>
            <a:r>
              <a:rPr lang="sk-SK" sz="1800" dirty="0" smtClean="0"/>
              <a:t>(</a:t>
            </a:r>
            <a:r>
              <a:rPr lang="en-GB" sz="1800" dirty="0" smtClean="0"/>
              <a:t>50</a:t>
            </a:r>
            <a:r>
              <a:rPr lang="sk-SK" sz="1800" dirty="0" smtClean="0"/>
              <a:t>/</a:t>
            </a:r>
            <a:r>
              <a:rPr lang="en-GB" sz="1800" dirty="0" smtClean="0"/>
              <a:t>217</a:t>
            </a:r>
            <a:r>
              <a:rPr lang="sk-SK" sz="1800" dirty="0" smtClean="0"/>
              <a:t>)</a:t>
            </a:r>
            <a:r>
              <a:rPr lang="en-GB" sz="1800" dirty="0" smtClean="0"/>
              <a:t> </a:t>
            </a:r>
            <a:r>
              <a:rPr lang="en-GB" sz="1800" dirty="0"/>
              <a:t>x </a:t>
            </a:r>
            <a:r>
              <a:rPr lang="en-GB" sz="1800" dirty="0" smtClean="0"/>
              <a:t>0.85 = 0.19</a:t>
            </a:r>
            <a:endParaRPr lang="sk-SK" sz="1800" dirty="0"/>
          </a:p>
          <a:p>
            <a:endParaRPr lang="sk-SK" sz="1800" dirty="0" smtClean="0"/>
          </a:p>
        </p:txBody>
      </p:sp>
      <p:pic>
        <p:nvPicPr>
          <p:cNvPr id="4" name="Obrázok 3"/>
          <p:cNvPicPr>
            <a:picLocks noChangeAspect="1"/>
          </p:cNvPicPr>
          <p:nvPr/>
        </p:nvPicPr>
        <p:blipFill>
          <a:blip r:embed="rId2"/>
          <a:stretch>
            <a:fillRect/>
          </a:stretch>
        </p:blipFill>
        <p:spPr>
          <a:xfrm>
            <a:off x="7375651" y="1124847"/>
            <a:ext cx="2396713" cy="2273425"/>
          </a:xfrm>
          <a:prstGeom prst="rect">
            <a:avLst/>
          </a:prstGeom>
        </p:spPr>
      </p:pic>
      <p:pic>
        <p:nvPicPr>
          <p:cNvPr id="5" name="Obrázok 4"/>
          <p:cNvPicPr>
            <a:picLocks noChangeAspect="1"/>
          </p:cNvPicPr>
          <p:nvPr/>
        </p:nvPicPr>
        <p:blipFill>
          <a:blip r:embed="rId3"/>
          <a:stretch>
            <a:fillRect/>
          </a:stretch>
        </p:blipFill>
        <p:spPr>
          <a:xfrm>
            <a:off x="7375651" y="3543127"/>
            <a:ext cx="4505325" cy="3105150"/>
          </a:xfrm>
          <a:prstGeom prst="rect">
            <a:avLst/>
          </a:prstGeom>
        </p:spPr>
      </p:pic>
      <p:cxnSp>
        <p:nvCxnSpPr>
          <p:cNvPr id="7" name="Rovná spojovacia šípka 6"/>
          <p:cNvCxnSpPr/>
          <p:nvPr/>
        </p:nvCxnSpPr>
        <p:spPr>
          <a:xfrm flipH="1">
            <a:off x="9279802" y="2399168"/>
            <a:ext cx="1620570" cy="26965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BlokTextu 7"/>
          <p:cNvSpPr txBox="1"/>
          <p:nvPr/>
        </p:nvSpPr>
        <p:spPr>
          <a:xfrm>
            <a:off x="10430344" y="1752540"/>
            <a:ext cx="1646979" cy="584775"/>
          </a:xfrm>
          <a:prstGeom prst="rect">
            <a:avLst/>
          </a:prstGeom>
          <a:noFill/>
        </p:spPr>
        <p:txBody>
          <a:bodyPr wrap="square" rtlCol="0">
            <a:spAutoFit/>
          </a:bodyPr>
          <a:lstStyle/>
          <a:p>
            <a:r>
              <a:rPr lang="sk-SK" sz="1600" dirty="0" err="1" smtClean="0"/>
              <a:t>Spectralon</a:t>
            </a:r>
            <a:r>
              <a:rPr lang="sk-SK" sz="1600" dirty="0" smtClean="0"/>
              <a:t> </a:t>
            </a:r>
            <a:r>
              <a:rPr lang="sk-SK" sz="1600" dirty="0" err="1" smtClean="0"/>
              <a:t>reference</a:t>
            </a:r>
            <a:r>
              <a:rPr lang="sk-SK" sz="1600" dirty="0" smtClean="0"/>
              <a:t> panel</a:t>
            </a:r>
            <a:endParaRPr lang="sk-SK" sz="1600" dirty="0"/>
          </a:p>
        </p:txBody>
      </p:sp>
      <p:cxnSp>
        <p:nvCxnSpPr>
          <p:cNvPr id="9" name="Rovná spojovacia šípka 8"/>
          <p:cNvCxnSpPr/>
          <p:nvPr/>
        </p:nvCxnSpPr>
        <p:spPr>
          <a:xfrm flipV="1">
            <a:off x="6698104" y="2087734"/>
            <a:ext cx="1359480" cy="39443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31651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17500" y="170634"/>
            <a:ext cx="3750255" cy="1325563"/>
          </a:xfrm>
          <a:solidFill>
            <a:schemeClr val="bg1"/>
          </a:solidFill>
        </p:spPr>
        <p:txBody>
          <a:bodyPr>
            <a:noAutofit/>
          </a:bodyPr>
          <a:lstStyle/>
          <a:p>
            <a:r>
              <a:rPr lang="en-US" sz="2400" dirty="0" smtClean="0"/>
              <a:t>Radiometric targets in Line 5 with ASD field measured spectral reflectance</a:t>
            </a:r>
            <a:endParaRPr lang="en-US" sz="2400" dirty="0"/>
          </a:p>
        </p:txBody>
      </p:sp>
      <p:pic>
        <p:nvPicPr>
          <p:cNvPr id="6" name="Zástupný objekt pre obsah 5"/>
          <p:cNvPicPr>
            <a:picLocks noGrp="1" noChangeAspect="1"/>
          </p:cNvPicPr>
          <p:nvPr>
            <p:ph idx="1"/>
          </p:nvPr>
        </p:nvPicPr>
        <p:blipFill>
          <a:blip r:embed="rId2"/>
          <a:stretch>
            <a:fillRect/>
          </a:stretch>
        </p:blipFill>
        <p:spPr>
          <a:xfrm>
            <a:off x="4067755" y="0"/>
            <a:ext cx="8124245" cy="4567658"/>
          </a:xfrm>
          <a:prstGeom prst="rect">
            <a:avLst/>
          </a:prstGeom>
        </p:spPr>
      </p:pic>
      <p:pic>
        <p:nvPicPr>
          <p:cNvPr id="7" name="Obrázok 6"/>
          <p:cNvPicPr>
            <a:picLocks noChangeAspect="1"/>
          </p:cNvPicPr>
          <p:nvPr/>
        </p:nvPicPr>
        <p:blipFill rotWithShape="1">
          <a:blip r:embed="rId3"/>
          <a:srcRect t="7655"/>
          <a:stretch/>
        </p:blipFill>
        <p:spPr>
          <a:xfrm>
            <a:off x="5943600" y="3769241"/>
            <a:ext cx="6070600" cy="2995567"/>
          </a:xfrm>
          <a:prstGeom prst="rect">
            <a:avLst/>
          </a:prstGeom>
        </p:spPr>
      </p:pic>
      <p:pic>
        <p:nvPicPr>
          <p:cNvPr id="8" name="Obrázok 7"/>
          <p:cNvPicPr>
            <a:picLocks noChangeAspect="1"/>
          </p:cNvPicPr>
          <p:nvPr/>
        </p:nvPicPr>
        <p:blipFill>
          <a:blip r:embed="rId4"/>
          <a:stretch>
            <a:fillRect/>
          </a:stretch>
        </p:blipFill>
        <p:spPr>
          <a:xfrm>
            <a:off x="139700" y="3737203"/>
            <a:ext cx="5626100" cy="3027605"/>
          </a:xfrm>
          <a:prstGeom prst="rect">
            <a:avLst/>
          </a:prstGeom>
        </p:spPr>
      </p:pic>
      <p:sp>
        <p:nvSpPr>
          <p:cNvPr id="9" name="BlokTextu 8"/>
          <p:cNvSpPr txBox="1"/>
          <p:nvPr/>
        </p:nvSpPr>
        <p:spPr>
          <a:xfrm>
            <a:off x="139700" y="3482975"/>
            <a:ext cx="5197577" cy="369332"/>
          </a:xfrm>
          <a:prstGeom prst="rect">
            <a:avLst/>
          </a:prstGeom>
          <a:solidFill>
            <a:schemeClr val="bg1"/>
          </a:solidFill>
          <a:ln>
            <a:solidFill>
              <a:schemeClr val="accent1"/>
            </a:solidFill>
          </a:ln>
        </p:spPr>
        <p:txBody>
          <a:bodyPr wrap="none" rtlCol="0">
            <a:spAutoFit/>
          </a:bodyPr>
          <a:lstStyle/>
          <a:p>
            <a:r>
              <a:rPr lang="en-US" dirty="0" smtClean="0"/>
              <a:t>Radiance of the radiometric targets, scale factor 1000</a:t>
            </a:r>
          </a:p>
        </p:txBody>
      </p:sp>
      <p:sp>
        <p:nvSpPr>
          <p:cNvPr id="10" name="BlokTextu 9"/>
          <p:cNvSpPr txBox="1"/>
          <p:nvPr/>
        </p:nvSpPr>
        <p:spPr>
          <a:xfrm>
            <a:off x="5943600" y="3482975"/>
            <a:ext cx="6070600" cy="369332"/>
          </a:xfrm>
          <a:prstGeom prst="rect">
            <a:avLst/>
          </a:prstGeom>
          <a:solidFill>
            <a:schemeClr val="bg1"/>
          </a:solidFill>
          <a:ln>
            <a:solidFill>
              <a:schemeClr val="accent1"/>
            </a:solidFill>
          </a:ln>
        </p:spPr>
        <p:txBody>
          <a:bodyPr wrap="square" rtlCol="0">
            <a:spAutoFit/>
          </a:bodyPr>
          <a:lstStyle/>
          <a:p>
            <a:r>
              <a:rPr lang="en-US" dirty="0" smtClean="0"/>
              <a:t>ASD field measured reflectance of the radiometric targets</a:t>
            </a:r>
            <a:endParaRPr lang="en-US" dirty="0"/>
          </a:p>
        </p:txBody>
      </p:sp>
      <p:sp>
        <p:nvSpPr>
          <p:cNvPr id="11" name="BlokTextu 10"/>
          <p:cNvSpPr txBox="1"/>
          <p:nvPr/>
        </p:nvSpPr>
        <p:spPr>
          <a:xfrm>
            <a:off x="317500" y="1900807"/>
            <a:ext cx="3102555" cy="923330"/>
          </a:xfrm>
          <a:prstGeom prst="rect">
            <a:avLst/>
          </a:prstGeom>
          <a:noFill/>
        </p:spPr>
        <p:txBody>
          <a:bodyPr wrap="square" rtlCol="0">
            <a:spAutoFit/>
          </a:bodyPr>
          <a:lstStyle/>
          <a:p>
            <a:r>
              <a:rPr lang="en-US" dirty="0" smtClean="0"/>
              <a:t>NB: ASD field measured reflectance of white target is higher than 1 </a:t>
            </a:r>
            <a:endParaRPr lang="en-US" dirty="0"/>
          </a:p>
        </p:txBody>
      </p:sp>
    </p:spTree>
    <p:extLst>
      <p:ext uri="{BB962C8B-B14F-4D97-AF65-F5344CB8AC3E}">
        <p14:creationId xmlns:p14="http://schemas.microsoft.com/office/powerpoint/2010/main" val="35063639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en-US" dirty="0" smtClean="0"/>
              <a:t>Calibration factors – solar and path radiance calculated based on line 5 radiometric targets</a:t>
            </a:r>
            <a:endParaRPr lang="en-US" dirty="0"/>
          </a:p>
        </p:txBody>
      </p:sp>
      <p:pic>
        <p:nvPicPr>
          <p:cNvPr id="7" name="Zástupný objekt pre obsah 6"/>
          <p:cNvPicPr>
            <a:picLocks noGrp="1" noChangeAspect="1"/>
          </p:cNvPicPr>
          <p:nvPr>
            <p:ph sz="half" idx="2"/>
          </p:nvPr>
        </p:nvPicPr>
        <p:blipFill>
          <a:blip r:embed="rId2"/>
          <a:stretch>
            <a:fillRect/>
          </a:stretch>
        </p:blipFill>
        <p:spPr>
          <a:xfrm>
            <a:off x="4203700" y="2012506"/>
            <a:ext cx="7391400" cy="3977575"/>
          </a:xfrm>
          <a:prstGeom prst="rect">
            <a:avLst/>
          </a:prstGeom>
        </p:spPr>
      </p:pic>
      <p:sp>
        <p:nvSpPr>
          <p:cNvPr id="12" name="Zástupný objekt pre obsah 11"/>
          <p:cNvSpPr>
            <a:spLocks noGrp="1"/>
          </p:cNvSpPr>
          <p:nvPr>
            <p:ph sz="half" idx="1"/>
          </p:nvPr>
        </p:nvSpPr>
        <p:spPr>
          <a:xfrm>
            <a:off x="838200" y="1825625"/>
            <a:ext cx="3365500" cy="4351338"/>
          </a:xfrm>
        </p:spPr>
        <p:txBody>
          <a:bodyPr>
            <a:normAutofit/>
          </a:bodyPr>
          <a:lstStyle/>
          <a:p>
            <a:r>
              <a:rPr lang="en-US" sz="2400" dirty="0" smtClean="0"/>
              <a:t>Calibration factors file used to calculate reflectance of line 1,2,3,4,6</a:t>
            </a:r>
          </a:p>
          <a:p>
            <a:r>
              <a:rPr lang="en-US" sz="2400" dirty="0" smtClean="0"/>
              <a:t>Lines 7,8,9 have different spectral and spatial binning during acquisition, therefore, could not be corrected with this ELC methods</a:t>
            </a:r>
            <a:endParaRPr lang="en-US" sz="2400" dirty="0"/>
          </a:p>
        </p:txBody>
      </p:sp>
    </p:spTree>
    <p:extLst>
      <p:ext uri="{BB962C8B-B14F-4D97-AF65-F5344CB8AC3E}">
        <p14:creationId xmlns:p14="http://schemas.microsoft.com/office/powerpoint/2010/main" val="2416619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ELC reflectance</a:t>
            </a:r>
            <a:endParaRPr lang="en-US" dirty="0"/>
          </a:p>
        </p:txBody>
      </p:sp>
      <p:pic>
        <p:nvPicPr>
          <p:cNvPr id="5" name="Zástupný objekt pre obsah 4"/>
          <p:cNvPicPr>
            <a:picLocks noGrp="1" noChangeAspect="1"/>
          </p:cNvPicPr>
          <p:nvPr>
            <p:ph sz="half" idx="1"/>
          </p:nvPr>
        </p:nvPicPr>
        <p:blipFill>
          <a:blip r:embed="rId2"/>
          <a:stretch>
            <a:fillRect/>
          </a:stretch>
        </p:blipFill>
        <p:spPr>
          <a:xfrm>
            <a:off x="1127125" y="2152650"/>
            <a:ext cx="4324350" cy="3629025"/>
          </a:xfrm>
          <a:prstGeom prst="rect">
            <a:avLst/>
          </a:prstGeom>
        </p:spPr>
      </p:pic>
      <p:pic>
        <p:nvPicPr>
          <p:cNvPr id="6" name="Zástupný objekt pre obsah 5"/>
          <p:cNvPicPr>
            <a:picLocks noGrp="1" noChangeAspect="1"/>
          </p:cNvPicPr>
          <p:nvPr>
            <p:ph sz="half" idx="2"/>
          </p:nvPr>
        </p:nvPicPr>
        <p:blipFill>
          <a:blip r:embed="rId3"/>
          <a:stretch>
            <a:fillRect/>
          </a:stretch>
        </p:blipFill>
        <p:spPr>
          <a:xfrm>
            <a:off x="2794000" y="3416300"/>
            <a:ext cx="1308973" cy="1204912"/>
          </a:xfrm>
          <a:prstGeom prst="rect">
            <a:avLst/>
          </a:prstGeom>
        </p:spPr>
      </p:pic>
      <p:pic>
        <p:nvPicPr>
          <p:cNvPr id="7" name="Obrázok 6"/>
          <p:cNvPicPr>
            <a:picLocks noChangeAspect="1"/>
          </p:cNvPicPr>
          <p:nvPr/>
        </p:nvPicPr>
        <p:blipFill>
          <a:blip r:embed="rId4"/>
          <a:stretch>
            <a:fillRect/>
          </a:stretch>
        </p:blipFill>
        <p:spPr>
          <a:xfrm>
            <a:off x="7131050" y="3588739"/>
            <a:ext cx="4613275" cy="3174408"/>
          </a:xfrm>
          <a:prstGeom prst="rect">
            <a:avLst/>
          </a:prstGeom>
        </p:spPr>
      </p:pic>
      <p:pic>
        <p:nvPicPr>
          <p:cNvPr id="8" name="Obrázok 7"/>
          <p:cNvPicPr>
            <a:picLocks noChangeAspect="1"/>
          </p:cNvPicPr>
          <p:nvPr/>
        </p:nvPicPr>
        <p:blipFill>
          <a:blip r:embed="rId5"/>
          <a:stretch>
            <a:fillRect/>
          </a:stretch>
        </p:blipFill>
        <p:spPr>
          <a:xfrm>
            <a:off x="7118350" y="365125"/>
            <a:ext cx="4509651" cy="3091901"/>
          </a:xfrm>
          <a:prstGeom prst="rect">
            <a:avLst/>
          </a:prstGeom>
        </p:spPr>
      </p:pic>
      <p:sp>
        <p:nvSpPr>
          <p:cNvPr id="3" name="Ovál 2"/>
          <p:cNvSpPr/>
          <p:nvPr/>
        </p:nvSpPr>
        <p:spPr>
          <a:xfrm>
            <a:off x="10873212" y="1027906"/>
            <a:ext cx="691415" cy="7152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9" name="Ovál 8"/>
          <p:cNvSpPr/>
          <p:nvPr/>
        </p:nvSpPr>
        <p:spPr>
          <a:xfrm>
            <a:off x="7567188" y="5906214"/>
            <a:ext cx="691415" cy="715224"/>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0" name="Rovná spojovacia šípka 9"/>
          <p:cNvCxnSpPr/>
          <p:nvPr/>
        </p:nvCxnSpPr>
        <p:spPr>
          <a:xfrm flipV="1">
            <a:off x="8258603" y="6074875"/>
            <a:ext cx="550419" cy="18895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Rovná spojovacia šípka 10"/>
          <p:cNvCxnSpPr/>
          <p:nvPr/>
        </p:nvCxnSpPr>
        <p:spPr>
          <a:xfrm flipH="1">
            <a:off x="10565394" y="1385518"/>
            <a:ext cx="30781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Rovná spojovacia šípka 16"/>
          <p:cNvCxnSpPr/>
          <p:nvPr/>
        </p:nvCxnSpPr>
        <p:spPr>
          <a:xfrm flipH="1">
            <a:off x="3392799" y="3918989"/>
            <a:ext cx="4174389" cy="2999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Rovná spojovacia šípka 20"/>
          <p:cNvCxnSpPr/>
          <p:nvPr/>
        </p:nvCxnSpPr>
        <p:spPr>
          <a:xfrm flipH="1" flipV="1">
            <a:off x="2794001" y="3186443"/>
            <a:ext cx="401872" cy="10324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65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p:cNvPicPr>
            <a:picLocks noChangeAspect="1"/>
          </p:cNvPicPr>
          <p:nvPr/>
        </p:nvPicPr>
        <p:blipFill>
          <a:blip r:embed="rId2"/>
          <a:stretch>
            <a:fillRect/>
          </a:stretch>
        </p:blipFill>
        <p:spPr>
          <a:xfrm>
            <a:off x="6482281" y="807228"/>
            <a:ext cx="5458615" cy="4172275"/>
          </a:xfrm>
          <a:prstGeom prst="rect">
            <a:avLst/>
          </a:prstGeom>
        </p:spPr>
      </p:pic>
      <p:sp>
        <p:nvSpPr>
          <p:cNvPr id="2" name="Nadpis 1"/>
          <p:cNvSpPr>
            <a:spLocks noGrp="1"/>
          </p:cNvSpPr>
          <p:nvPr>
            <p:ph type="title"/>
          </p:nvPr>
        </p:nvSpPr>
        <p:spPr/>
        <p:txBody>
          <a:bodyPr/>
          <a:lstStyle/>
          <a:p>
            <a:r>
              <a:rPr lang="en-US" dirty="0" smtClean="0"/>
              <a:t>Empirical line correction</a:t>
            </a:r>
            <a:r>
              <a:rPr lang="sk-SK" dirty="0" smtClean="0"/>
              <a:t> (ELC)</a:t>
            </a:r>
            <a:endParaRPr lang="en-US" dirty="0"/>
          </a:p>
        </p:txBody>
      </p:sp>
      <p:sp>
        <p:nvSpPr>
          <p:cNvPr id="3" name="Zástupný objekt pre obsah 2"/>
          <p:cNvSpPr>
            <a:spLocks noGrp="1"/>
          </p:cNvSpPr>
          <p:nvPr>
            <p:ph idx="1"/>
          </p:nvPr>
        </p:nvSpPr>
        <p:spPr>
          <a:xfrm>
            <a:off x="838200" y="1825625"/>
            <a:ext cx="5644081" cy="4351338"/>
          </a:xfrm>
        </p:spPr>
        <p:txBody>
          <a:bodyPr>
            <a:normAutofit fontScale="62500" lnSpcReduction="20000"/>
          </a:bodyPr>
          <a:lstStyle/>
          <a:p>
            <a:r>
              <a:rPr lang="en-US" dirty="0" smtClean="0"/>
              <a:t>Lines 7-9 were flown earlier on Tuesday with different spectral binning (4x2) which causes problem in applying ELC based on radiometric targets flow on Thursday at 2x2 binning</a:t>
            </a:r>
          </a:p>
          <a:p>
            <a:r>
              <a:rPr lang="en-US" dirty="0" smtClean="0"/>
              <a:t>FLAASH could be used to derive reflectance</a:t>
            </a:r>
          </a:p>
          <a:p>
            <a:r>
              <a:rPr lang="en-US" dirty="0" smtClean="0"/>
              <a:t>ELC reflectance in the image of line 5 is higher than 1 for the white target, as the field measurement was above 1 for this target.</a:t>
            </a:r>
            <a:endParaRPr lang="sk-SK" dirty="0" smtClean="0"/>
          </a:p>
          <a:p>
            <a:r>
              <a:rPr lang="sk-SK" dirty="0" smtClean="0"/>
              <a:t>T</a:t>
            </a:r>
            <a:r>
              <a:rPr lang="en-US" dirty="0" smtClean="0"/>
              <a:t>he </a:t>
            </a:r>
            <a:r>
              <a:rPr lang="en-US" dirty="0"/>
              <a:t>supplier of the radiometric targets (a Finish company</a:t>
            </a:r>
            <a:r>
              <a:rPr lang="en-US" dirty="0" smtClean="0"/>
              <a:t>)</a:t>
            </a:r>
            <a:r>
              <a:rPr lang="sk-SK" dirty="0" smtClean="0"/>
              <a:t> </a:t>
            </a:r>
            <a:r>
              <a:rPr lang="en-US" dirty="0" err="1" smtClean="0"/>
              <a:t>measur</a:t>
            </a:r>
            <a:r>
              <a:rPr lang="sk-SK" dirty="0" err="1" smtClean="0"/>
              <a:t>ed</a:t>
            </a:r>
            <a:r>
              <a:rPr lang="sk-SK" dirty="0" smtClean="0"/>
              <a:t> </a:t>
            </a:r>
            <a:r>
              <a:rPr lang="sk-SK" dirty="0" err="1" smtClean="0"/>
              <a:t>reflectance</a:t>
            </a:r>
            <a:r>
              <a:rPr lang="sk-SK" dirty="0" smtClean="0"/>
              <a:t> of </a:t>
            </a:r>
            <a:r>
              <a:rPr lang="sk-SK" dirty="0" err="1" smtClean="0"/>
              <a:t>the</a:t>
            </a:r>
            <a:r>
              <a:rPr lang="sk-SK" dirty="0" smtClean="0"/>
              <a:t> </a:t>
            </a:r>
            <a:r>
              <a:rPr lang="sk-SK" dirty="0" err="1" smtClean="0"/>
              <a:t>felt</a:t>
            </a:r>
            <a:r>
              <a:rPr lang="sk-SK" dirty="0" smtClean="0"/>
              <a:t>, and </a:t>
            </a:r>
            <a:r>
              <a:rPr lang="sk-SK" dirty="0" err="1" smtClean="0"/>
              <a:t>it</a:t>
            </a:r>
            <a:r>
              <a:rPr lang="sk-SK" dirty="0" smtClean="0"/>
              <a:t> </a:t>
            </a:r>
            <a:r>
              <a:rPr lang="sk-SK" dirty="0" err="1" smtClean="0"/>
              <a:t>is</a:t>
            </a:r>
            <a:r>
              <a:rPr lang="sk-SK" dirty="0" smtClean="0"/>
              <a:t> </a:t>
            </a:r>
            <a:r>
              <a:rPr lang="en-US" dirty="0" smtClean="0"/>
              <a:t>about </a:t>
            </a:r>
            <a:r>
              <a:rPr lang="en-US" dirty="0"/>
              <a:t>0.2 value lower than measured in </a:t>
            </a:r>
            <a:r>
              <a:rPr lang="en-US" dirty="0" smtClean="0"/>
              <a:t>the</a:t>
            </a:r>
            <a:r>
              <a:rPr lang="sk-SK" dirty="0" smtClean="0"/>
              <a:t> </a:t>
            </a:r>
            <a:r>
              <a:rPr lang="en-US" dirty="0" smtClean="0"/>
              <a:t>field </a:t>
            </a:r>
            <a:r>
              <a:rPr lang="en-US" dirty="0"/>
              <a:t>by ASD spectrometer (compare it for the white target)</a:t>
            </a:r>
          </a:p>
          <a:p>
            <a:r>
              <a:rPr lang="en-US" dirty="0" smtClean="0"/>
              <a:t>these </a:t>
            </a:r>
            <a:r>
              <a:rPr lang="en-US" dirty="0"/>
              <a:t>laboratory measurements were not used to date, reflectance is </a:t>
            </a:r>
            <a:r>
              <a:rPr lang="en-US" dirty="0" err="1" smtClean="0"/>
              <a:t>calcul</a:t>
            </a:r>
            <a:r>
              <a:rPr lang="sk-SK" dirty="0" smtClean="0"/>
              <a:t>a</a:t>
            </a:r>
            <a:r>
              <a:rPr lang="en-US" dirty="0" smtClean="0"/>
              <a:t>ted </a:t>
            </a:r>
            <a:r>
              <a:rPr lang="en-US" dirty="0"/>
              <a:t>for lines 1-6 based on the ASD reflectance </a:t>
            </a:r>
            <a:r>
              <a:rPr lang="en-US" dirty="0" err="1" smtClean="0"/>
              <a:t>measur</a:t>
            </a:r>
            <a:r>
              <a:rPr lang="sk-SK" dirty="0" smtClean="0"/>
              <a:t>e</a:t>
            </a:r>
            <a:r>
              <a:rPr lang="en-US" dirty="0" err="1" smtClean="0"/>
              <a:t>ments</a:t>
            </a:r>
            <a:r>
              <a:rPr lang="en-US" dirty="0" smtClean="0"/>
              <a:t> </a:t>
            </a:r>
            <a:r>
              <a:rPr lang="en-US" dirty="0"/>
              <a:t>of the targets in the field</a:t>
            </a:r>
            <a:r>
              <a:rPr lang="en-US" dirty="0" smtClean="0"/>
              <a:t>.</a:t>
            </a:r>
            <a:endParaRPr lang="sk-SK" dirty="0" smtClean="0"/>
          </a:p>
          <a:p>
            <a:r>
              <a:rPr lang="sk-SK" dirty="0" err="1" smtClean="0"/>
              <a:t>This</a:t>
            </a:r>
            <a:r>
              <a:rPr lang="sk-SK" dirty="0" smtClean="0"/>
              <a:t> </a:t>
            </a:r>
            <a:r>
              <a:rPr lang="sk-SK" dirty="0" err="1" smtClean="0"/>
              <a:t>issue</a:t>
            </a:r>
            <a:r>
              <a:rPr lang="sk-SK" dirty="0" smtClean="0"/>
              <a:t> </a:t>
            </a:r>
            <a:r>
              <a:rPr lang="sk-SK" dirty="0" err="1" smtClean="0"/>
              <a:t>should</a:t>
            </a:r>
            <a:r>
              <a:rPr lang="sk-SK" dirty="0" smtClean="0"/>
              <a:t> </a:t>
            </a:r>
            <a:r>
              <a:rPr lang="sk-SK" dirty="0" err="1" smtClean="0"/>
              <a:t>be</a:t>
            </a:r>
            <a:r>
              <a:rPr lang="sk-SK" dirty="0" smtClean="0"/>
              <a:t> </a:t>
            </a:r>
            <a:r>
              <a:rPr lang="sk-SK" dirty="0" err="1" smtClean="0"/>
              <a:t>tested</a:t>
            </a:r>
            <a:r>
              <a:rPr lang="sk-SK" dirty="0" smtClean="0"/>
              <a:t>.</a:t>
            </a:r>
            <a:endParaRPr lang="en-US" dirty="0"/>
          </a:p>
        </p:txBody>
      </p:sp>
      <p:cxnSp>
        <p:nvCxnSpPr>
          <p:cNvPr id="6" name="Rovná spojovacia šípka 5"/>
          <p:cNvCxnSpPr/>
          <p:nvPr/>
        </p:nvCxnSpPr>
        <p:spPr>
          <a:xfrm flipV="1">
            <a:off x="6183517" y="4535786"/>
            <a:ext cx="506994" cy="905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9" name="Skupina 8"/>
          <p:cNvGrpSpPr/>
          <p:nvPr/>
        </p:nvGrpSpPr>
        <p:grpSpPr>
          <a:xfrm>
            <a:off x="6609030" y="5119264"/>
            <a:ext cx="3707394" cy="1776349"/>
            <a:chOff x="5943600" y="3482975"/>
            <a:chExt cx="6070600" cy="3281833"/>
          </a:xfrm>
        </p:grpSpPr>
        <p:pic>
          <p:nvPicPr>
            <p:cNvPr id="7" name="Obrázok 6"/>
            <p:cNvPicPr>
              <a:picLocks noChangeAspect="1"/>
            </p:cNvPicPr>
            <p:nvPr/>
          </p:nvPicPr>
          <p:blipFill rotWithShape="1">
            <a:blip r:embed="rId3"/>
            <a:srcRect t="7655"/>
            <a:stretch/>
          </p:blipFill>
          <p:spPr>
            <a:xfrm>
              <a:off x="5943600" y="3769241"/>
              <a:ext cx="6070600" cy="2995567"/>
            </a:xfrm>
            <a:prstGeom prst="rect">
              <a:avLst/>
            </a:prstGeom>
          </p:spPr>
        </p:pic>
        <p:sp>
          <p:nvSpPr>
            <p:cNvPr id="8" name="BlokTextu 7"/>
            <p:cNvSpPr txBox="1"/>
            <p:nvPr/>
          </p:nvSpPr>
          <p:spPr>
            <a:xfrm>
              <a:off x="5943600" y="3482975"/>
              <a:ext cx="6070600" cy="483329"/>
            </a:xfrm>
            <a:prstGeom prst="rect">
              <a:avLst/>
            </a:prstGeom>
            <a:solidFill>
              <a:schemeClr val="bg1"/>
            </a:solidFill>
            <a:ln>
              <a:solidFill>
                <a:schemeClr val="accent1"/>
              </a:solidFill>
            </a:ln>
          </p:spPr>
          <p:txBody>
            <a:bodyPr wrap="square" rtlCol="0">
              <a:spAutoFit/>
            </a:bodyPr>
            <a:lstStyle/>
            <a:p>
              <a:r>
                <a:rPr lang="en-US" sz="1100" dirty="0" smtClean="0"/>
                <a:t>ASD field measured reflectance of the radiometric targets</a:t>
              </a:r>
              <a:endParaRPr lang="en-US" sz="1100" dirty="0"/>
            </a:p>
          </p:txBody>
        </p:sp>
      </p:grpSp>
    </p:spTree>
    <p:extLst>
      <p:ext uri="{BB962C8B-B14F-4D97-AF65-F5344CB8AC3E}">
        <p14:creationId xmlns:p14="http://schemas.microsoft.com/office/powerpoint/2010/main" val="28049274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Rovná spojnica 6">
            <a:extLst>
              <a:ext uri="{FF2B5EF4-FFF2-40B4-BE49-F238E27FC236}">
                <a16:creationId xmlns:a16="http://schemas.microsoft.com/office/drawing/2014/main" id="{C9625CEA-B349-47F5-850B-186AA5D7D4DD}"/>
              </a:ext>
            </a:extLst>
          </p:cNvPr>
          <p:cNvCxnSpPr/>
          <p:nvPr/>
        </p:nvCxnSpPr>
        <p:spPr>
          <a:xfrm>
            <a:off x="19049" y="1434385"/>
            <a:ext cx="12172951" cy="0"/>
          </a:xfrm>
          <a:prstGeom prst="line">
            <a:avLst/>
          </a:prstGeom>
          <a:ln w="60325">
            <a:solidFill>
              <a:srgbClr val="333333"/>
            </a:solidFill>
          </a:ln>
        </p:spPr>
        <p:style>
          <a:lnRef idx="1">
            <a:schemeClr val="accent1"/>
          </a:lnRef>
          <a:fillRef idx="0">
            <a:schemeClr val="accent1"/>
          </a:fillRef>
          <a:effectRef idx="0">
            <a:schemeClr val="accent1"/>
          </a:effectRef>
          <a:fontRef idx="minor">
            <a:schemeClr val="tx1"/>
          </a:fontRef>
        </p:style>
      </p:cxnSp>
      <p:grpSp>
        <p:nvGrpSpPr>
          <p:cNvPr id="26" name="Skupina 25">
            <a:extLst>
              <a:ext uri="{FF2B5EF4-FFF2-40B4-BE49-F238E27FC236}">
                <a16:creationId xmlns:a16="http://schemas.microsoft.com/office/drawing/2014/main" id="{D075216E-5BD8-42F6-90F6-C707BD1A369B}"/>
              </a:ext>
            </a:extLst>
          </p:cNvPr>
          <p:cNvGrpSpPr/>
          <p:nvPr/>
        </p:nvGrpSpPr>
        <p:grpSpPr>
          <a:xfrm>
            <a:off x="2051105" y="5226026"/>
            <a:ext cx="6354333" cy="369332"/>
            <a:chOff x="2727797" y="4975912"/>
            <a:chExt cx="5184000" cy="369332"/>
          </a:xfrm>
        </p:grpSpPr>
        <p:sp>
          <p:nvSpPr>
            <p:cNvPr id="24" name="Obdĺžnik 23">
              <a:extLst>
                <a:ext uri="{FF2B5EF4-FFF2-40B4-BE49-F238E27FC236}">
                  <a16:creationId xmlns:a16="http://schemas.microsoft.com/office/drawing/2014/main" id="{B1779611-5781-4981-AFE8-D9231F53C81F}"/>
                </a:ext>
              </a:extLst>
            </p:cNvPr>
            <p:cNvSpPr/>
            <p:nvPr/>
          </p:nvSpPr>
          <p:spPr>
            <a:xfrm>
              <a:off x="2727797" y="5001140"/>
              <a:ext cx="5184000" cy="324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BlokTextu 11">
              <a:extLst>
                <a:ext uri="{FF2B5EF4-FFF2-40B4-BE49-F238E27FC236}">
                  <a16:creationId xmlns:a16="http://schemas.microsoft.com/office/drawing/2014/main" id="{A005237D-1BA7-4E4A-B435-9E917F3C8CC2}"/>
                </a:ext>
              </a:extLst>
            </p:cNvPr>
            <p:cNvSpPr txBox="1"/>
            <p:nvPr/>
          </p:nvSpPr>
          <p:spPr>
            <a:xfrm>
              <a:off x="2765993" y="4975912"/>
              <a:ext cx="5109522" cy="369332"/>
            </a:xfrm>
            <a:prstGeom prst="rect">
              <a:avLst/>
            </a:prstGeom>
            <a:noFill/>
          </p:spPr>
          <p:txBody>
            <a:bodyPr wrap="square" rtlCol="0">
              <a:spAutoFit/>
            </a:bodyPr>
            <a:lstStyle/>
            <a:p>
              <a:r>
                <a:rPr lang="sk-SK" dirty="0" smtClean="0">
                  <a:solidFill>
                    <a:srgbClr val="006E9F"/>
                  </a:solidFill>
                  <a:latin typeface="Segoe UI Light" panose="020B0502040204020203" pitchFamily="34" charset="0"/>
                  <a:cs typeface="Segoe UI Light" panose="020B0502040204020203" pitchFamily="34" charset="0"/>
                </a:rPr>
                <a:t>Michal</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a:solidFill>
                    <a:srgbClr val="006E9F"/>
                  </a:solidFill>
                  <a:latin typeface="Segoe UI Light" panose="020B0502040204020203" pitchFamily="34" charset="0"/>
                  <a:cs typeface="Segoe UI Light" panose="020B0502040204020203" pitchFamily="34" charset="0"/>
                </a:rPr>
                <a:t>gallay</a:t>
              </a:r>
              <a:r>
                <a:rPr lang="sk-SK" cap="all" dirty="0">
                  <a:solidFill>
                    <a:srgbClr val="006E9F"/>
                  </a:solidFill>
                  <a:latin typeface="Segoe UI Light" panose="020B0502040204020203" pitchFamily="34" charset="0"/>
                  <a:cs typeface="Segoe UI Light" panose="020B0502040204020203" pitchFamily="34" charset="0"/>
                </a:rPr>
                <a:t>, </a:t>
              </a:r>
              <a:r>
                <a:rPr lang="sk-SK" dirty="0">
                  <a:solidFill>
                    <a:srgbClr val="006E9F"/>
                  </a:solidFill>
                  <a:latin typeface="Segoe UI Light" panose="020B0502040204020203" pitchFamily="34" charset="0"/>
                  <a:cs typeface="Segoe UI Light" panose="020B0502040204020203" pitchFamily="34" charset="0"/>
                </a:rPr>
                <a:t>Ján</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kaňuk</a:t>
              </a:r>
              <a:r>
                <a:rPr lang="sk-SK" cap="all" dirty="0" smtClean="0">
                  <a:solidFill>
                    <a:srgbClr val="006E9F"/>
                  </a:solidFill>
                  <a:latin typeface="Segoe UI Light" panose="020B0502040204020203" pitchFamily="34" charset="0"/>
                  <a:cs typeface="Segoe UI Light" panose="020B0502040204020203" pitchFamily="34" charset="0"/>
                </a:rPr>
                <a:t>, J</a:t>
              </a:r>
              <a:r>
                <a:rPr lang="sk-SK" dirty="0" smtClean="0">
                  <a:solidFill>
                    <a:srgbClr val="006E9F"/>
                  </a:solidFill>
                  <a:latin typeface="Segoe UI Light" panose="020B0502040204020203" pitchFamily="34" charset="0"/>
                  <a:cs typeface="Segoe UI Light" panose="020B0502040204020203" pitchFamily="34" charset="0"/>
                </a:rPr>
                <a:t>án</a:t>
              </a:r>
              <a:r>
                <a:rPr lang="sk-SK" cap="all" dirty="0" smtClean="0">
                  <a:solidFill>
                    <a:srgbClr val="006E9F"/>
                  </a:solidFill>
                  <a:latin typeface="Segoe UI Light" panose="020B0502040204020203" pitchFamily="34" charset="0"/>
                  <a:cs typeface="Segoe UI Light" panose="020B0502040204020203" pitchFamily="34" charset="0"/>
                </a:rPr>
                <a:t> ŠAŠAK, </a:t>
              </a:r>
              <a:r>
                <a:rPr lang="sk-SK" dirty="0">
                  <a:solidFill>
                    <a:srgbClr val="006E9F"/>
                  </a:solidFill>
                  <a:latin typeface="Segoe UI Light" panose="020B0502040204020203" pitchFamily="34" charset="0"/>
                  <a:cs typeface="Segoe UI Light" panose="020B0502040204020203" pitchFamily="34" charset="0"/>
                </a:rPr>
                <a:t>Katarína</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onačillová</a:t>
              </a:r>
              <a:r>
                <a:rPr lang="sk-SK" cap="all" dirty="0" smtClean="0">
                  <a:solidFill>
                    <a:srgbClr val="006E9F"/>
                  </a:solidFill>
                  <a:latin typeface="Segoe UI Light" panose="020B0502040204020203" pitchFamily="34" charset="0"/>
                  <a:cs typeface="Segoe UI Light" panose="020B0502040204020203" pitchFamily="34" charset="0"/>
                </a:rPr>
                <a:t> </a:t>
              </a:r>
              <a:endParaRPr lang="sk-SK" dirty="0">
                <a:solidFill>
                  <a:srgbClr val="006E9F"/>
                </a:solidFill>
                <a:latin typeface="Segoe UI Light" panose="020B0502040204020203" pitchFamily="34" charset="0"/>
                <a:cs typeface="Segoe UI Light" panose="020B0502040204020203" pitchFamily="34" charset="0"/>
              </a:endParaRPr>
            </a:p>
          </p:txBody>
        </p:sp>
      </p:grpSp>
      <p:grpSp>
        <p:nvGrpSpPr>
          <p:cNvPr id="25" name="Skupina 24">
            <a:extLst>
              <a:ext uri="{FF2B5EF4-FFF2-40B4-BE49-F238E27FC236}">
                <a16:creationId xmlns:a16="http://schemas.microsoft.com/office/drawing/2014/main" id="{F41E1C3D-8368-5A63-D8A3-1013F36C77AD}"/>
              </a:ext>
            </a:extLst>
          </p:cNvPr>
          <p:cNvGrpSpPr/>
          <p:nvPr/>
        </p:nvGrpSpPr>
        <p:grpSpPr>
          <a:xfrm>
            <a:off x="-11641" y="1465306"/>
            <a:ext cx="12192001" cy="1751089"/>
            <a:chOff x="-3284" y="4133605"/>
            <a:chExt cx="12192001" cy="1751089"/>
          </a:xfrm>
        </p:grpSpPr>
        <p:sp>
          <p:nvSpPr>
            <p:cNvPr id="27" name="Obdĺžnik 26">
              <a:extLst>
                <a:ext uri="{FF2B5EF4-FFF2-40B4-BE49-F238E27FC236}">
                  <a16:creationId xmlns:a16="http://schemas.microsoft.com/office/drawing/2014/main" id="{C1ABE7AB-DDC6-86AA-8D05-5B3D11AEF649}"/>
                </a:ext>
              </a:extLst>
            </p:cNvPr>
            <p:cNvSpPr/>
            <p:nvPr/>
          </p:nvSpPr>
          <p:spPr>
            <a:xfrm>
              <a:off x="-3284" y="4133605"/>
              <a:ext cx="12192001" cy="1395915"/>
            </a:xfrm>
            <a:prstGeom prst="rect">
              <a:avLst/>
            </a:prstGeom>
            <a:gradFill flip="none" rotWithShape="1">
              <a:gsLst>
                <a:gs pos="0">
                  <a:srgbClr val="00655F"/>
                </a:gs>
                <a:gs pos="53000">
                  <a:srgbClr val="008B78"/>
                </a:gs>
                <a:gs pos="100000">
                  <a:srgbClr val="6AC0A8"/>
                </a:gs>
              </a:gsLst>
              <a:lin ang="13500000" scaled="1"/>
              <a:tileRect/>
            </a:gradFill>
            <a:ln>
              <a:solidFill>
                <a:srgbClr val="068A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8" name="Obdĺžnik 27">
              <a:extLst>
                <a:ext uri="{FF2B5EF4-FFF2-40B4-BE49-F238E27FC236}">
                  <a16:creationId xmlns:a16="http://schemas.microsoft.com/office/drawing/2014/main" id="{F8BF107A-86E5-487D-81D3-1C3D80EB37D0}"/>
                </a:ext>
              </a:extLst>
            </p:cNvPr>
            <p:cNvSpPr/>
            <p:nvPr/>
          </p:nvSpPr>
          <p:spPr>
            <a:xfrm>
              <a:off x="207259" y="4433015"/>
              <a:ext cx="11811000" cy="1451679"/>
            </a:xfrm>
            <a:prstGeom prst="rect">
              <a:avLst/>
            </a:prstGeom>
            <a:noFill/>
            <a:effectLst>
              <a:outerShdw blurRad="50800" dist="38100" dir="2700000" algn="tl" rotWithShape="0">
                <a:prstClr val="black">
                  <a:alpha val="40000"/>
                </a:prstClr>
              </a:outerShdw>
            </a:effectLst>
          </p:spPr>
          <p:txBody>
            <a:bodyPr wrap="square">
              <a:spAutoFit/>
            </a:bodyPr>
            <a:lstStyle/>
            <a:p>
              <a:pPr algn="ctr">
                <a:lnSpc>
                  <a:spcPts val="4400"/>
                </a:lnSpc>
                <a:spcAft>
                  <a:spcPts val="1800"/>
                </a:spcAft>
              </a:pPr>
              <a:r>
                <a:rPr lang="sk-SK" sz="3600" b="1" kern="1000" spc="5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GRAZIE PER ATTENZIONE!</a:t>
              </a:r>
              <a:endParaRPr lang="en-GB" sz="3600" b="1" kern="1000" spc="5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endParaRPr>
            </a:p>
            <a:p>
              <a:pPr algn="ctr">
                <a:lnSpc>
                  <a:spcPts val="4400"/>
                </a:lnSpc>
                <a:spcAft>
                  <a:spcPts val="1800"/>
                </a:spcAft>
              </a:pPr>
              <a:endParaRPr lang="sk-SK" sz="2800" b="1" kern="10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endParaRPr>
            </a:p>
          </p:txBody>
        </p:sp>
      </p:grpSp>
      <p:pic>
        <p:nvPicPr>
          <p:cNvPr id="23" name="Picture 2">
            <a:extLst>
              <a:ext uri="{FF2B5EF4-FFF2-40B4-BE49-F238E27FC236}">
                <a16:creationId xmlns:a16="http://schemas.microsoft.com/office/drawing/2014/main" id="{62DF288D-405D-4A4B-C5FB-FFCC8183C9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2554" b="17867"/>
          <a:stretch/>
        </p:blipFill>
        <p:spPr bwMode="auto">
          <a:xfrm>
            <a:off x="-11640" y="2757711"/>
            <a:ext cx="12203640" cy="3399226"/>
          </a:xfrm>
          <a:prstGeom prst="rect">
            <a:avLst/>
          </a:prstGeom>
          <a:noFill/>
          <a:extLst>
            <a:ext uri="{909E8E84-426E-40DD-AFC4-6F175D3DCCD1}">
              <a14:hiddenFill xmlns:a14="http://schemas.microsoft.com/office/drawing/2010/main">
                <a:solidFill>
                  <a:srgbClr val="FFFFFF"/>
                </a:solidFill>
              </a14:hiddenFill>
            </a:ext>
          </a:extLst>
        </p:spPr>
      </p:pic>
      <p:sp>
        <p:nvSpPr>
          <p:cNvPr id="21" name="Obdĺžnik 20">
            <a:extLst>
              <a:ext uri="{FF2B5EF4-FFF2-40B4-BE49-F238E27FC236}">
                <a16:creationId xmlns:a16="http://schemas.microsoft.com/office/drawing/2014/main" id="{9725B087-ED2E-484B-A3CC-160A01E709AC}"/>
              </a:ext>
            </a:extLst>
          </p:cNvPr>
          <p:cNvSpPr/>
          <p:nvPr/>
        </p:nvSpPr>
        <p:spPr>
          <a:xfrm>
            <a:off x="-11640" y="6043835"/>
            <a:ext cx="12232214"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2" name="Rovná spojnica 21">
            <a:extLst>
              <a:ext uri="{FF2B5EF4-FFF2-40B4-BE49-F238E27FC236}">
                <a16:creationId xmlns:a16="http://schemas.microsoft.com/office/drawing/2014/main" id="{76A747F1-6AF7-4135-9E25-BFE4DB25CEF2}"/>
              </a:ext>
            </a:extLst>
          </p:cNvPr>
          <p:cNvCxnSpPr/>
          <p:nvPr/>
        </p:nvCxnSpPr>
        <p:spPr>
          <a:xfrm>
            <a:off x="19049" y="6001523"/>
            <a:ext cx="1217295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31">
            <a:extLst>
              <a:ext uri="{FF2B5EF4-FFF2-40B4-BE49-F238E27FC236}">
                <a16:creationId xmlns:a16="http://schemas.microsoft.com/office/drawing/2014/main" id="{77E1E941-8D95-447A-9674-75FE0AC916D4}"/>
              </a:ext>
            </a:extLst>
          </p:cNvPr>
          <p:cNvPicPr>
            <a:picLocks noChangeAspect="1" noChangeArrowheads="1"/>
          </p:cNvPicPr>
          <p:nvPr/>
        </p:nvPicPr>
        <p:blipFill>
          <a:blip r:embed="rId4" cstate="print">
            <a:clrChange>
              <a:clrFrom>
                <a:srgbClr val="CCCCCC"/>
              </a:clrFrom>
              <a:clrTo>
                <a:srgbClr val="CCCCCC">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sp>
        <p:nvSpPr>
          <p:cNvPr id="32" name="Obdĺžnik 31">
            <a:extLst>
              <a:ext uri="{FF2B5EF4-FFF2-40B4-BE49-F238E27FC236}">
                <a16:creationId xmlns:a16="http://schemas.microsoft.com/office/drawing/2014/main" id="{A486FAA4-6932-44ED-876E-52C174233B72}"/>
              </a:ext>
            </a:extLst>
          </p:cNvPr>
          <p:cNvSpPr/>
          <p:nvPr/>
        </p:nvSpPr>
        <p:spPr>
          <a:xfrm>
            <a:off x="8062128" y="6098393"/>
            <a:ext cx="3041930" cy="369332"/>
          </a:xfrm>
          <a:prstGeom prst="rect">
            <a:avLst/>
          </a:prstGeom>
          <a:noFill/>
        </p:spPr>
        <p:txBody>
          <a:bodyPr wrap="square">
            <a:spAutoFit/>
          </a:bodyPr>
          <a:lstStyle/>
          <a:p>
            <a:pPr defTabSz="266700">
              <a:spcBef>
                <a:spcPts val="600"/>
              </a:spcBef>
              <a:spcAft>
                <a:spcPts val="1200"/>
              </a:spcAft>
            </a:pPr>
            <a:r>
              <a:rPr lang="sk-SK" spc="30" dirty="0" smtClean="0">
                <a:solidFill>
                  <a:schemeClr val="bg1"/>
                </a:solidFill>
                <a:latin typeface="Segoe UI Semilight" panose="020B0402040204020203" pitchFamily="34" charset="0"/>
                <a:cs typeface="Segoe UI Semilight" panose="020B0402040204020203" pitchFamily="34" charset="0"/>
              </a:rPr>
              <a:t>geografia.science.upjs.sk</a:t>
            </a:r>
            <a:endParaRPr lang="sk-SK" spc="30" dirty="0">
              <a:solidFill>
                <a:schemeClr val="bg1"/>
              </a:solidFill>
              <a:latin typeface="Segoe UI Semilight" panose="020B0402040204020203" pitchFamily="34" charset="0"/>
              <a:cs typeface="Segoe UI Semilight" panose="020B0402040204020203" pitchFamily="34" charset="0"/>
            </a:endParaRPr>
          </a:p>
        </p:txBody>
      </p:sp>
      <p:sp>
        <p:nvSpPr>
          <p:cNvPr id="33" name="Obdĺžnik 32">
            <a:extLst>
              <a:ext uri="{FF2B5EF4-FFF2-40B4-BE49-F238E27FC236}">
                <a16:creationId xmlns:a16="http://schemas.microsoft.com/office/drawing/2014/main" id="{9482F24D-70EE-4D4F-A87E-4B8BD633D594}"/>
              </a:ext>
            </a:extLst>
          </p:cNvPr>
          <p:cNvSpPr/>
          <p:nvPr/>
        </p:nvSpPr>
        <p:spPr>
          <a:xfrm>
            <a:off x="129261" y="6115375"/>
            <a:ext cx="5874437" cy="646331"/>
          </a:xfrm>
          <a:prstGeom prst="rect">
            <a:avLst/>
          </a:prstGeom>
          <a:noFill/>
        </p:spPr>
        <p:txBody>
          <a:bodyPr wrap="square">
            <a:spAutoFit/>
          </a:bodyPr>
          <a:lstStyle/>
          <a:p>
            <a:pPr defTabSz="266700">
              <a:spcBef>
                <a:spcPts val="600"/>
              </a:spcBef>
              <a:spcAft>
                <a:spcPts val="1200"/>
              </a:spcAft>
            </a:pPr>
            <a:r>
              <a:rPr lang="sk-SK"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pic>
        <p:nvPicPr>
          <p:cNvPr id="34" name="Obrázok 33">
            <a:extLst>
              <a:ext uri="{FF2B5EF4-FFF2-40B4-BE49-F238E27FC236}">
                <a16:creationId xmlns:a16="http://schemas.microsoft.com/office/drawing/2014/main" id="{4327AD43-0B46-4801-99E6-208F6A5E0235}"/>
              </a:ext>
            </a:extLst>
          </p:cNvPr>
          <p:cNvPicPr>
            <a:picLocks noChangeAspect="1"/>
          </p:cNvPicPr>
          <p:nvPr/>
        </p:nvPicPr>
        <p:blipFill rotWithShape="1">
          <a:blip r:embed="rId6">
            <a:extLst>
              <a:ext uri="{28A0092B-C50C-407E-A947-70E740481C1C}">
                <a14:useLocalDpi xmlns:a14="http://schemas.microsoft.com/office/drawing/2010/main" val="0"/>
              </a:ext>
            </a:extLst>
          </a:blip>
          <a:srcRect l="27199"/>
          <a:stretch/>
        </p:blipFill>
        <p:spPr>
          <a:xfrm>
            <a:off x="6135037" y="5902323"/>
            <a:ext cx="1939508" cy="818659"/>
          </a:xfrm>
          <a:prstGeom prst="rect">
            <a:avLst/>
          </a:prstGeom>
        </p:spPr>
      </p:pic>
      <p:sp>
        <p:nvSpPr>
          <p:cNvPr id="20" name="Obdĺžnik 19">
            <a:extLst>
              <a:ext uri="{FF2B5EF4-FFF2-40B4-BE49-F238E27FC236}">
                <a16:creationId xmlns:a16="http://schemas.microsoft.com/office/drawing/2014/main" id="{A0A2A15B-4FE8-4C9E-9CB3-ABCDA347CC4A}"/>
              </a:ext>
            </a:extLst>
          </p:cNvPr>
          <p:cNvSpPr/>
          <p:nvPr/>
        </p:nvSpPr>
        <p:spPr>
          <a:xfrm>
            <a:off x="19049" y="113899"/>
            <a:ext cx="12172951" cy="1215717"/>
          </a:xfrm>
          <a:prstGeom prst="rect">
            <a:avLst/>
          </a:prstGeom>
          <a:noFill/>
        </p:spPr>
        <p:txBody>
          <a:bodyPr wrap="square">
            <a:spAutoFit/>
          </a:bodyPr>
          <a:lstStyle/>
          <a:p>
            <a:pPr algn="r" fontAlgn="auto">
              <a:spcBef>
                <a:spcPts val="0"/>
              </a:spcBef>
              <a:spcAft>
                <a:spcPts val="1200"/>
              </a:spcAft>
              <a:defRPr/>
            </a:pPr>
            <a:r>
              <a:rPr lang="en-GB" sz="1400" cap="all" dirty="0">
                <a:solidFill>
                  <a:srgbClr val="333333"/>
                </a:solidFill>
                <a:latin typeface="Segoe UI Light" panose="020B0502040204020203" pitchFamily="34" charset="0"/>
                <a:ea typeface="+mj-ea"/>
                <a:cs typeface="Segoe UI Light" panose="020B0502040204020203" pitchFamily="34" charset="0"/>
              </a:rPr>
              <a:t>INTERNATIONAL REMOTE SENSING </a:t>
            </a:r>
            <a:r>
              <a:rPr lang="en-GB" sz="1400" cap="all" dirty="0" smtClean="0">
                <a:solidFill>
                  <a:srgbClr val="333333"/>
                </a:solidFill>
                <a:latin typeface="Segoe UI Light" panose="020B0502040204020203" pitchFamily="34" charset="0"/>
                <a:ea typeface="+mj-ea"/>
                <a:cs typeface="Segoe UI Light" panose="020B0502040204020203" pitchFamily="34" charset="0"/>
              </a:rPr>
              <a:t>SUMMER</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en-GB" sz="1400" cap="all" dirty="0" smtClean="0">
                <a:solidFill>
                  <a:srgbClr val="333333"/>
                </a:solidFill>
                <a:latin typeface="Segoe UI Light" panose="020B0502040204020203" pitchFamily="34" charset="0"/>
                <a:ea typeface="+mj-ea"/>
                <a:cs typeface="Segoe UI Light" panose="020B0502040204020203" pitchFamily="34" charset="0"/>
              </a:rPr>
              <a:t>SCHOOL </a:t>
            </a:r>
            <a:r>
              <a:rPr lang="en-GB" sz="1400" cap="all" dirty="0">
                <a:solidFill>
                  <a:srgbClr val="333333"/>
                </a:solidFill>
                <a:latin typeface="Segoe UI Light" panose="020B0502040204020203" pitchFamily="34" charset="0"/>
                <a:ea typeface="+mj-ea"/>
                <a:cs typeface="Segoe UI Light" panose="020B0502040204020203" pitchFamily="34" charset="0"/>
              </a:rPr>
              <a:t>, </a:t>
            </a:r>
            <a:r>
              <a:rPr lang="en-GB" sz="1400" cap="all" dirty="0" smtClean="0">
                <a:solidFill>
                  <a:srgbClr val="333333"/>
                </a:solidFill>
                <a:latin typeface="Segoe UI Light" panose="020B0502040204020203" pitchFamily="34" charset="0"/>
                <a:ea typeface="+mj-ea"/>
                <a:cs typeface="Segoe UI Light" panose="020B0502040204020203" pitchFamily="34" charset="0"/>
              </a:rPr>
              <a:t>I</a:t>
            </a:r>
            <a:r>
              <a:rPr lang="sk-SK" sz="1400" cap="all" dirty="0" smtClean="0">
                <a:solidFill>
                  <a:srgbClr val="333333"/>
                </a:solidFill>
                <a:latin typeface="Segoe UI Light" panose="020B0502040204020203" pitchFamily="34" charset="0"/>
                <a:ea typeface="+mj-ea"/>
                <a:cs typeface="Segoe UI Light" panose="020B0502040204020203" pitchFamily="34" charset="0"/>
              </a:rPr>
              <a:t>V</a:t>
            </a:r>
            <a:r>
              <a:rPr lang="en-GB" sz="1400" cap="all" dirty="0" smtClean="0">
                <a:solidFill>
                  <a:srgbClr val="333333"/>
                </a:solidFill>
                <a:latin typeface="Segoe UI Light" panose="020B0502040204020203" pitchFamily="34" charset="0"/>
                <a:ea typeface="+mj-ea"/>
                <a:cs typeface="Segoe UI Light" panose="020B0502040204020203" pitchFamily="34" charset="0"/>
              </a:rPr>
              <a:t> EDITION</a:t>
            </a:r>
            <a:endParaRPr lang="sk-SK" sz="1400" cap="all" dirty="0" smtClean="0">
              <a:solidFill>
                <a:srgbClr val="333333"/>
              </a:solidFill>
              <a:latin typeface="Segoe UI Light" panose="020B0502040204020203" pitchFamily="34" charset="0"/>
              <a:ea typeface="+mj-ea"/>
              <a:cs typeface="Segoe UI Light" panose="020B0502040204020203" pitchFamily="34" charset="0"/>
            </a:endParaRPr>
          </a:p>
          <a:p>
            <a:pPr algn="r" fontAlgn="auto">
              <a:spcBef>
                <a:spcPts val="0"/>
              </a:spcBef>
              <a:defRPr/>
            </a:pPr>
            <a:r>
              <a:rPr lang="en-GB" sz="1400" dirty="0" smtClean="0">
                <a:solidFill>
                  <a:srgbClr val="333333"/>
                </a:solidFill>
                <a:latin typeface="Segoe UI Light" panose="020B0502040204020203" pitchFamily="34" charset="0"/>
                <a:ea typeface="+mj-ea"/>
                <a:cs typeface="Segoe UI Light" panose="020B0502040204020203" pitchFamily="34" charset="0"/>
              </a:rPr>
              <a:t>Experiencing </a:t>
            </a:r>
            <a:r>
              <a:rPr lang="sk-SK" sz="1400" dirty="0" smtClean="0">
                <a:solidFill>
                  <a:srgbClr val="333333"/>
                </a:solidFill>
                <a:latin typeface="Segoe UI Light" panose="020B0502040204020203" pitchFamily="34" charset="0"/>
                <a:ea typeface="+mj-ea"/>
                <a:cs typeface="Segoe UI Light" panose="020B0502040204020203" pitchFamily="34" charset="0"/>
              </a:rPr>
              <a:t>R</a:t>
            </a:r>
            <a:r>
              <a:rPr lang="en-GB" sz="1400" dirty="0" smtClean="0">
                <a:solidFill>
                  <a:srgbClr val="333333"/>
                </a:solidFill>
                <a:latin typeface="Segoe UI Light" panose="020B0502040204020203" pitchFamily="34" charset="0"/>
                <a:ea typeface="+mj-ea"/>
                <a:cs typeface="Segoe UI Light" panose="020B0502040204020203" pitchFamily="34" charset="0"/>
              </a:rPr>
              <a:t>emote </a:t>
            </a:r>
            <a:r>
              <a:rPr lang="sk-SK" sz="1400" dirty="0">
                <a:solidFill>
                  <a:srgbClr val="333333"/>
                </a:solidFill>
                <a:latin typeface="Segoe UI Light" panose="020B0502040204020203" pitchFamily="34" charset="0"/>
                <a:ea typeface="+mj-ea"/>
                <a:cs typeface="Segoe UI Light" panose="020B0502040204020203" pitchFamily="34" charset="0"/>
              </a:rPr>
              <a:t>S</a:t>
            </a:r>
            <a:r>
              <a:rPr lang="en-GB" sz="1400" dirty="0" err="1" smtClean="0">
                <a:solidFill>
                  <a:srgbClr val="333333"/>
                </a:solidFill>
                <a:latin typeface="Segoe UI Light" panose="020B0502040204020203" pitchFamily="34" charset="0"/>
                <a:ea typeface="+mj-ea"/>
                <a:cs typeface="Segoe UI Light" panose="020B0502040204020203" pitchFamily="34" charset="0"/>
              </a:rPr>
              <a:t>ensing</a:t>
            </a:r>
            <a:r>
              <a:rPr lang="en-GB" sz="1400" dirty="0" smtClean="0">
                <a:solidFill>
                  <a:srgbClr val="333333"/>
                </a:solidFill>
                <a:latin typeface="Segoe UI Light" panose="020B0502040204020203" pitchFamily="34" charset="0"/>
                <a:ea typeface="+mj-ea"/>
                <a:cs typeface="Segoe UI Light" panose="020B0502040204020203" pitchFamily="34" charset="0"/>
              </a:rPr>
              <a:t> on </a:t>
            </a:r>
            <a:r>
              <a:rPr lang="sk-SK" sz="1400" dirty="0" err="1">
                <a:solidFill>
                  <a:srgbClr val="333333"/>
                </a:solidFill>
                <a:latin typeface="Segoe UI Light" panose="020B0502040204020203" pitchFamily="34" charset="0"/>
                <a:ea typeface="+mj-ea"/>
                <a:cs typeface="Segoe UI Light" panose="020B0502040204020203" pitchFamily="34" charset="0"/>
              </a:rPr>
              <a:t>S</a:t>
            </a:r>
            <a:r>
              <a:rPr lang="en-GB" sz="1400" dirty="0" err="1" smtClean="0">
                <a:solidFill>
                  <a:srgbClr val="333333"/>
                </a:solidFill>
                <a:latin typeface="Segoe UI Light" panose="020B0502040204020203" pitchFamily="34" charset="0"/>
                <a:ea typeface="+mj-ea"/>
                <a:cs typeface="Segoe UI Light" panose="020B0502040204020203" pitchFamily="34" charset="0"/>
              </a:rPr>
              <a:t>ardinia</a:t>
            </a:r>
            <a:r>
              <a:rPr lang="en-GB" sz="1400" dirty="0" smtClean="0">
                <a:solidFill>
                  <a:srgbClr val="333333"/>
                </a:solidFill>
                <a:latin typeface="Segoe UI Light" panose="020B0502040204020203" pitchFamily="34" charset="0"/>
                <a:ea typeface="+mj-ea"/>
                <a:cs typeface="Segoe UI Light" panose="020B0502040204020203" pitchFamily="34" charset="0"/>
              </a:rPr>
              <a:t> inland site: </a:t>
            </a:r>
            <a:r>
              <a:rPr lang="sk-SK" sz="1400" dirty="0" smtClean="0">
                <a:solidFill>
                  <a:srgbClr val="333333"/>
                </a:solidFill>
                <a:latin typeface="Segoe UI Light" panose="020B0502040204020203" pitchFamily="34" charset="0"/>
                <a:ea typeface="+mj-ea"/>
                <a:cs typeface="Segoe UI Light" panose="020B0502040204020203" pitchFamily="34" charset="0"/>
              </a:rPr>
              <a:t>A</a:t>
            </a:r>
            <a:r>
              <a:rPr lang="en-GB" sz="1400" dirty="0" err="1" smtClean="0">
                <a:solidFill>
                  <a:srgbClr val="333333"/>
                </a:solidFill>
                <a:latin typeface="Segoe UI Light" panose="020B0502040204020203" pitchFamily="34" charset="0"/>
                <a:ea typeface="+mj-ea"/>
                <a:cs typeface="Segoe UI Light" panose="020B0502040204020203" pitchFamily="34" charset="0"/>
              </a:rPr>
              <a:t>dvanced</a:t>
            </a:r>
            <a:r>
              <a:rPr lang="en-GB" sz="1400" dirty="0" smtClean="0">
                <a:solidFill>
                  <a:srgbClr val="333333"/>
                </a:solidFill>
                <a:latin typeface="Segoe UI Light" panose="020B0502040204020203" pitchFamily="34" charset="0"/>
                <a:ea typeface="+mj-ea"/>
                <a:cs typeface="Segoe UI Light" panose="020B0502040204020203" pitchFamily="34" charset="0"/>
              </a:rPr>
              <a:t> summer school</a:t>
            </a:r>
            <a:r>
              <a:rPr lang="sk-SK" sz="1400" dirty="0" smtClean="0">
                <a:solidFill>
                  <a:srgbClr val="333333"/>
                </a:solidFill>
                <a:latin typeface="Segoe UI Light" panose="020B0502040204020203" pitchFamily="34" charset="0"/>
                <a:ea typeface="+mj-ea"/>
                <a:cs typeface="Segoe UI Light" panose="020B0502040204020203" pitchFamily="34" charset="0"/>
              </a:rPr>
              <a:t>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sk-SK" sz="1400" dirty="0" smtClean="0">
                <a:solidFill>
                  <a:srgbClr val="333333"/>
                </a:solidFill>
                <a:latin typeface="Segoe UI Light" panose="020B0502040204020203" pitchFamily="34" charset="0"/>
                <a:ea typeface="+mj-ea"/>
                <a:cs typeface="Segoe UI Light" panose="020B0502040204020203" pitchFamily="34" charset="0"/>
              </a:rPr>
              <a:t>o</a:t>
            </a:r>
            <a:r>
              <a:rPr lang="en-GB" sz="1400" dirty="0" smtClean="0">
                <a:solidFill>
                  <a:srgbClr val="333333"/>
                </a:solidFill>
                <a:latin typeface="Segoe UI Light" panose="020B0502040204020203" pitchFamily="34" charset="0"/>
                <a:ea typeface="+mj-ea"/>
                <a:cs typeface="Segoe UI Light" panose="020B0502040204020203" pitchFamily="34" charset="0"/>
              </a:rPr>
              <a:t>n instruments and methodology for a CAL/VAL site for </a:t>
            </a:r>
            <a:r>
              <a:rPr lang="sk-SK" sz="1400" dirty="0" smtClean="0">
                <a:solidFill>
                  <a:srgbClr val="333333"/>
                </a:solidFill>
                <a:latin typeface="Segoe UI Light" panose="020B0502040204020203" pitchFamily="34" charset="0"/>
                <a:ea typeface="+mj-ea"/>
                <a:cs typeface="Segoe UI Light" panose="020B0502040204020203" pitchFamily="34" charset="0"/>
              </a:rPr>
              <a:t>O</a:t>
            </a:r>
            <a:r>
              <a:rPr lang="en-GB" sz="1400" dirty="0" err="1" smtClean="0">
                <a:solidFill>
                  <a:srgbClr val="333333"/>
                </a:solidFill>
                <a:latin typeface="Segoe UI Light" panose="020B0502040204020203" pitchFamily="34" charset="0"/>
                <a:ea typeface="+mj-ea"/>
                <a:cs typeface="Segoe UI Light" panose="020B0502040204020203" pitchFamily="34" charset="0"/>
              </a:rPr>
              <a:t>ptical</a:t>
            </a:r>
            <a:r>
              <a:rPr lang="en-GB" sz="1400" dirty="0" smtClean="0">
                <a:solidFill>
                  <a:srgbClr val="333333"/>
                </a:solidFill>
                <a:latin typeface="Segoe UI Light" panose="020B0502040204020203" pitchFamily="34" charset="0"/>
                <a:ea typeface="+mj-ea"/>
                <a:cs typeface="Segoe UI Light" panose="020B0502040204020203" pitchFamily="34" charset="0"/>
              </a:rPr>
              <a:t> data</a:t>
            </a:r>
            <a:r>
              <a:rPr lang="sk-SK" sz="1400" dirty="0" smtClean="0">
                <a:solidFill>
                  <a:srgbClr val="333333"/>
                </a:solidFill>
                <a:latin typeface="Segoe UI Light" panose="020B0502040204020203" pitchFamily="34" charset="0"/>
                <a:ea typeface="+mj-ea"/>
                <a:cs typeface="Segoe UI Light" panose="020B0502040204020203" pitchFamily="34" charset="0"/>
              </a:rPr>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sk-SK" sz="600" dirty="0" smtClean="0">
                <a:solidFill>
                  <a:srgbClr val="333333"/>
                </a:solidFill>
                <a:latin typeface="Segoe UI Light" panose="020B0502040204020203" pitchFamily="34" charset="0"/>
                <a:ea typeface="+mj-ea"/>
                <a:cs typeface="Segoe UI Light" panose="020B0502040204020203" pitchFamily="34" charset="0"/>
              </a:rPr>
              <a:t/>
            </a:r>
            <a:br>
              <a:rPr lang="sk-SK" sz="600" dirty="0" smtClean="0">
                <a:solidFill>
                  <a:srgbClr val="333333"/>
                </a:solidFill>
                <a:latin typeface="Segoe UI Light" panose="020B0502040204020203" pitchFamily="34" charset="0"/>
                <a:ea typeface="+mj-ea"/>
                <a:cs typeface="Segoe UI Light" panose="020B0502040204020203" pitchFamily="34" charset="0"/>
              </a:rPr>
            </a:br>
            <a:r>
              <a:rPr lang="sk-SK" sz="1400" cap="all" dirty="0" smtClean="0">
                <a:solidFill>
                  <a:srgbClr val="333333"/>
                </a:solidFill>
                <a:latin typeface="Segoe UI Light" panose="020B0502040204020203" pitchFamily="34" charset="0"/>
                <a:ea typeface="+mj-ea"/>
                <a:cs typeface="Segoe UI Light" panose="020B0502040204020203" pitchFamily="34" charset="0"/>
              </a:rPr>
              <a:t>SAN VERO MILIS </a:t>
            </a:r>
            <a:r>
              <a:rPr lang="sk-SK" sz="1400" dirty="0" smtClean="0">
                <a:solidFill>
                  <a:srgbClr val="333333"/>
                </a:solidFill>
                <a:latin typeface="Segoe UI Light" panose="020B0502040204020203" pitchFamily="34" charset="0"/>
                <a:cs typeface="Segoe UI Light" panose="020B0502040204020203" pitchFamily="34" charset="0"/>
              </a:rPr>
              <a:t>| SARDINIA,</a:t>
            </a:r>
            <a:r>
              <a:rPr lang="sk-SK" sz="1400" dirty="0">
                <a:solidFill>
                  <a:srgbClr val="333333"/>
                </a:solidFill>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italy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a:solidFill>
                  <a:srgbClr val="333333"/>
                </a:solidFill>
                <a:latin typeface="Segoe UI Light" panose="020B0502040204020203" pitchFamily="34" charset="0"/>
                <a:cs typeface="Segoe UI Light" panose="020B0502040204020203" pitchFamily="34" charset="0"/>
              </a:rPr>
              <a:t> </a:t>
            </a:r>
            <a:r>
              <a:rPr lang="sk-SK" sz="1400" cap="all" dirty="0" smtClean="0">
                <a:solidFill>
                  <a:srgbClr val="333333"/>
                </a:solidFill>
                <a:latin typeface="Segoe UI Light" panose="020B0502040204020203" pitchFamily="34" charset="0"/>
                <a:cs typeface="Segoe UI Light" panose="020B0502040204020203" pitchFamily="34" charset="0"/>
              </a:rPr>
              <a:t>21</a:t>
            </a:r>
            <a:r>
              <a:rPr lang="nl-NL" sz="1400" cap="all" dirty="0" smtClean="0">
                <a:solidFill>
                  <a:srgbClr val="333333"/>
                </a:solidFill>
                <a:latin typeface="Segoe UI Light" panose="020B0502040204020203" pitchFamily="34" charset="0"/>
                <a:cs typeface="Segoe UI Light" panose="020B0502040204020203" pitchFamily="34" charset="0"/>
              </a:rPr>
              <a:t>. </a:t>
            </a:r>
            <a:r>
              <a:rPr lang="nl-NL" sz="1400" cap="all" dirty="0">
                <a:solidFill>
                  <a:srgbClr val="333333"/>
                </a:solidFill>
                <a:latin typeface="Segoe UI Light" panose="020B0502040204020203" pitchFamily="34" charset="0"/>
                <a:cs typeface="Segoe UI Light" panose="020B0502040204020203" pitchFamily="34" charset="0"/>
              </a:rPr>
              <a:t>- </a:t>
            </a:r>
            <a:r>
              <a:rPr lang="sk-SK" sz="1400" cap="all" dirty="0" smtClean="0">
                <a:solidFill>
                  <a:srgbClr val="333333"/>
                </a:solidFill>
                <a:latin typeface="Segoe UI Light" panose="020B0502040204020203" pitchFamily="34" charset="0"/>
                <a:cs typeface="Segoe UI Light" panose="020B0502040204020203" pitchFamily="34" charset="0"/>
              </a:rPr>
              <a:t>25</a:t>
            </a:r>
            <a:r>
              <a:rPr lang="nl-NL" sz="1400" cap="all" dirty="0" smtClean="0">
                <a:solidFill>
                  <a:srgbClr val="333333"/>
                </a:solidFill>
                <a:latin typeface="Segoe UI Light" panose="020B0502040204020203" pitchFamily="34" charset="0"/>
                <a:cs typeface="Segoe UI Light" panose="020B0502040204020203" pitchFamily="34" charset="0"/>
              </a:rPr>
              <a:t>. </a:t>
            </a:r>
            <a:r>
              <a:rPr lang="sk-SK" sz="1400" cap="all" dirty="0" smtClean="0">
                <a:solidFill>
                  <a:srgbClr val="333333"/>
                </a:solidFill>
                <a:latin typeface="Segoe UI Light" panose="020B0502040204020203" pitchFamily="34" charset="0"/>
                <a:cs typeface="Segoe UI Light" panose="020B0502040204020203" pitchFamily="34" charset="0"/>
              </a:rPr>
              <a:t>JULY </a:t>
            </a:r>
            <a:r>
              <a:rPr lang="nl-NL" sz="1400" cap="all" dirty="0">
                <a:solidFill>
                  <a:srgbClr val="333333"/>
                </a:solidFill>
                <a:latin typeface="Segoe UI Light" panose="020B0502040204020203" pitchFamily="34" charset="0"/>
                <a:cs typeface="Segoe UI Light" panose="020B0502040204020203" pitchFamily="34" charset="0"/>
              </a:rPr>
              <a:t>20</a:t>
            </a:r>
            <a:r>
              <a:rPr lang="sk-SK" sz="1400" cap="all" dirty="0" smtClean="0">
                <a:solidFill>
                  <a:srgbClr val="333333"/>
                </a:solidFill>
                <a:latin typeface="Segoe UI Light" panose="020B0502040204020203" pitchFamily="34" charset="0"/>
                <a:cs typeface="Segoe UI Light" panose="020B0502040204020203" pitchFamily="34" charset="0"/>
              </a:rPr>
              <a:t>25</a:t>
            </a:r>
            <a:endParaRPr lang="nl-NL" sz="1400" cap="all" dirty="0">
              <a:solidFill>
                <a:srgbClr val="333333"/>
              </a:solidFill>
              <a:latin typeface="Segoe UI Light" panose="020B0502040204020203" pitchFamily="34" charset="0"/>
              <a:ea typeface="+mj-ea"/>
              <a:cs typeface="Segoe UI Light" panose="020B0502040204020203" pitchFamily="34" charset="0"/>
            </a:endParaRPr>
          </a:p>
        </p:txBody>
      </p:sp>
      <p:pic>
        <p:nvPicPr>
          <p:cNvPr id="37" name="Obrázok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68" y="671033"/>
            <a:ext cx="2607082" cy="647169"/>
          </a:xfrm>
          <a:prstGeom prst="rect">
            <a:avLst/>
          </a:prstGeom>
        </p:spPr>
      </p:pic>
      <p:pic>
        <p:nvPicPr>
          <p:cNvPr id="38" name="Picture 4" descr="HOME - www.esspinhorizon.eu"/>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215936" y="126632"/>
            <a:ext cx="1803275" cy="459624"/>
          </a:xfrm>
          <a:prstGeom prst="rect">
            <a:avLst/>
          </a:prstGeom>
          <a:noFill/>
          <a:extLst>
            <a:ext uri="{909E8E84-426E-40DD-AFC4-6F175D3DCCD1}">
              <a14:hiddenFill xmlns:a14="http://schemas.microsoft.com/office/drawing/2010/main">
                <a:solidFill>
                  <a:srgbClr val="FFFFFF"/>
                </a:solidFill>
              </a14:hiddenFill>
            </a:ext>
          </a:extLst>
        </p:spPr>
      </p:pic>
      <p:pic>
        <p:nvPicPr>
          <p:cNvPr id="39" name="Obrázok 38"/>
          <p:cNvPicPr>
            <a:picLocks noChangeAspect="1"/>
          </p:cNvPicPr>
          <p:nvPr/>
        </p:nvPicPr>
        <p:blipFill>
          <a:blip r:embed="rId9"/>
          <a:stretch>
            <a:fillRect/>
          </a:stretch>
        </p:blipFill>
        <p:spPr>
          <a:xfrm>
            <a:off x="2254518" y="40936"/>
            <a:ext cx="2298250" cy="712856"/>
          </a:xfrm>
          <a:prstGeom prst="rect">
            <a:avLst/>
          </a:prstGeom>
        </p:spPr>
      </p:pic>
    </p:spTree>
    <p:extLst>
      <p:ext uri="{BB962C8B-B14F-4D97-AF65-F5344CB8AC3E}">
        <p14:creationId xmlns:p14="http://schemas.microsoft.com/office/powerpoint/2010/main" val="40661829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ĺžnik 2">
            <a:extLst>
              <a:ext uri="{FF2B5EF4-FFF2-40B4-BE49-F238E27FC236}">
                <a16:creationId xmlns:a16="http://schemas.microsoft.com/office/drawing/2014/main" id="{D68F0DA4-CF60-E29F-AFCF-14706F92ABBC}"/>
              </a:ext>
            </a:extLst>
          </p:cNvPr>
          <p:cNvSpPr/>
          <p:nvPr/>
        </p:nvSpPr>
        <p:spPr>
          <a:xfrm>
            <a:off x="2255521" y="203460"/>
            <a:ext cx="9936480" cy="941045"/>
          </a:xfrm>
          <a:prstGeom prst="rect">
            <a:avLst/>
          </a:prstGeom>
          <a:solidFill>
            <a:srgbClr val="21B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k-SK" sz="3200" dirty="0"/>
              <a:t>    </a:t>
            </a:r>
          </a:p>
        </p:txBody>
      </p:sp>
      <p:sp>
        <p:nvSpPr>
          <p:cNvPr id="4" name="Nadpis 1">
            <a:extLst>
              <a:ext uri="{FF2B5EF4-FFF2-40B4-BE49-F238E27FC236}">
                <a16:creationId xmlns:a16="http://schemas.microsoft.com/office/drawing/2014/main" id="{D0E11837-8980-228C-BCB8-75BACCB74055}"/>
              </a:ext>
            </a:extLst>
          </p:cNvPr>
          <p:cNvSpPr txBox="1">
            <a:spLocks/>
          </p:cNvSpPr>
          <p:nvPr/>
        </p:nvSpPr>
        <p:spPr>
          <a:xfrm>
            <a:off x="2386661" y="-181058"/>
            <a:ext cx="11738641"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sk-SK" b="1" dirty="0" smtClean="0">
                <a:solidFill>
                  <a:schemeClr val="bg1"/>
                </a:solidFill>
              </a:rPr>
              <a:t>SPECTRAL SIGNATURES </a:t>
            </a:r>
            <a:endParaRPr lang="sk-SK" sz="2800" b="1" dirty="0">
              <a:solidFill>
                <a:schemeClr val="bg1"/>
              </a:solidFill>
              <a:latin typeface="Segoe UI Light" panose="020B0502040204020203" pitchFamily="34" charset="0"/>
              <a:cs typeface="Segoe UI Light" panose="020B0502040204020203" pitchFamily="34" charset="0"/>
            </a:endParaRPr>
          </a:p>
        </p:txBody>
      </p:sp>
      <p:pic>
        <p:nvPicPr>
          <p:cNvPr id="8" name="Obrázok 7"/>
          <p:cNvPicPr>
            <a:picLocks noChangeAspect="1"/>
          </p:cNvPicPr>
          <p:nvPr/>
        </p:nvPicPr>
        <p:blipFill>
          <a:blip r:embed="rId2"/>
          <a:stretch>
            <a:fillRect/>
          </a:stretch>
        </p:blipFill>
        <p:spPr>
          <a:xfrm>
            <a:off x="2085524" y="3767045"/>
            <a:ext cx="5399316" cy="2878386"/>
          </a:xfrm>
          <a:prstGeom prst="rect">
            <a:avLst/>
          </a:prstGeom>
        </p:spPr>
      </p:pic>
      <p:pic>
        <p:nvPicPr>
          <p:cNvPr id="9" name="Obrázok 8"/>
          <p:cNvPicPr>
            <a:picLocks noChangeAspect="1"/>
          </p:cNvPicPr>
          <p:nvPr/>
        </p:nvPicPr>
        <p:blipFill rotWithShape="1">
          <a:blip r:embed="rId3"/>
          <a:srcRect t="8485" b="2485"/>
          <a:stretch/>
        </p:blipFill>
        <p:spPr>
          <a:xfrm>
            <a:off x="330926" y="203460"/>
            <a:ext cx="1614898" cy="1576252"/>
          </a:xfrm>
          <a:prstGeom prst="rect">
            <a:avLst/>
          </a:prstGeom>
        </p:spPr>
      </p:pic>
      <p:pic>
        <p:nvPicPr>
          <p:cNvPr id="12" name="Obrázok 11"/>
          <p:cNvPicPr>
            <a:picLocks noChangeAspect="1"/>
          </p:cNvPicPr>
          <p:nvPr/>
        </p:nvPicPr>
        <p:blipFill>
          <a:blip r:embed="rId4"/>
          <a:stretch>
            <a:fillRect/>
          </a:stretch>
        </p:blipFill>
        <p:spPr>
          <a:xfrm>
            <a:off x="330926" y="1858087"/>
            <a:ext cx="1614898" cy="1479885"/>
          </a:xfrm>
          <a:prstGeom prst="rect">
            <a:avLst/>
          </a:prstGeom>
        </p:spPr>
      </p:pic>
      <p:pic>
        <p:nvPicPr>
          <p:cNvPr id="13" name="Obrázok 12"/>
          <p:cNvPicPr>
            <a:picLocks noChangeAspect="1"/>
          </p:cNvPicPr>
          <p:nvPr/>
        </p:nvPicPr>
        <p:blipFill>
          <a:blip r:embed="rId5"/>
          <a:stretch>
            <a:fillRect/>
          </a:stretch>
        </p:blipFill>
        <p:spPr>
          <a:xfrm>
            <a:off x="330926" y="3362268"/>
            <a:ext cx="1614898" cy="1501379"/>
          </a:xfrm>
          <a:prstGeom prst="rect">
            <a:avLst/>
          </a:prstGeom>
        </p:spPr>
      </p:pic>
      <p:pic>
        <p:nvPicPr>
          <p:cNvPr id="14" name="Obrázok 13"/>
          <p:cNvPicPr>
            <a:picLocks noChangeAspect="1"/>
          </p:cNvPicPr>
          <p:nvPr/>
        </p:nvPicPr>
        <p:blipFill>
          <a:blip r:embed="rId6"/>
          <a:stretch>
            <a:fillRect/>
          </a:stretch>
        </p:blipFill>
        <p:spPr>
          <a:xfrm>
            <a:off x="330926" y="4887942"/>
            <a:ext cx="1614898" cy="1620827"/>
          </a:xfrm>
          <a:prstGeom prst="rect">
            <a:avLst/>
          </a:prstGeom>
        </p:spPr>
      </p:pic>
      <p:sp>
        <p:nvSpPr>
          <p:cNvPr id="11" name="Zástupný symbol obsahu 2">
            <a:extLst>
              <a:ext uri="{FF2B5EF4-FFF2-40B4-BE49-F238E27FC236}">
                <a16:creationId xmlns:a16="http://schemas.microsoft.com/office/drawing/2014/main" id="{2B81172D-E204-481B-95D1-6C81375B37D5}"/>
              </a:ext>
            </a:extLst>
          </p:cNvPr>
          <p:cNvSpPr txBox="1">
            <a:spLocks/>
          </p:cNvSpPr>
          <p:nvPr/>
        </p:nvSpPr>
        <p:spPr>
          <a:xfrm>
            <a:off x="2386661" y="1326193"/>
            <a:ext cx="8399943" cy="2448109"/>
          </a:xfrm>
          <a:prstGeom prst="rect">
            <a:avLst/>
          </a:prstGeom>
          <a:solidFill>
            <a:schemeClr val="bg1"/>
          </a:solidFill>
          <a:ln>
            <a:noFill/>
          </a:ln>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buClr>
                <a:srgbClr val="14465B"/>
              </a:buClr>
              <a:defRPr/>
            </a:pPr>
            <a:r>
              <a:rPr lang="en-GB" sz="2400" dirty="0">
                <a:cs typeface="Segoe UI Light" panose="020B0502040204020203" pitchFamily="34" charset="0"/>
              </a:rPr>
              <a:t>Spectral signatures can be compared to fingerprints</a:t>
            </a:r>
          </a:p>
          <a:p>
            <a:pPr algn="just">
              <a:lnSpc>
                <a:spcPct val="100000"/>
              </a:lnSpc>
              <a:buClr>
                <a:srgbClr val="14465B"/>
              </a:buClr>
              <a:defRPr/>
            </a:pPr>
            <a:r>
              <a:rPr lang="en-GB" sz="2400" dirty="0">
                <a:cs typeface="Segoe UI Light" panose="020B0502040204020203" pitchFamily="34" charset="0"/>
              </a:rPr>
              <a:t>Since every material and compound reacts to light uniquely, their spectral signatures are unique too</a:t>
            </a:r>
          </a:p>
          <a:p>
            <a:pPr algn="just">
              <a:lnSpc>
                <a:spcPct val="100000"/>
              </a:lnSpc>
              <a:buClr>
                <a:srgbClr val="14465B"/>
              </a:buClr>
              <a:defRPr/>
            </a:pPr>
            <a:r>
              <a:rPr lang="en-GB" sz="2400" dirty="0">
                <a:cs typeface="Segoe UI Light" panose="020B0502040204020203" pitchFamily="34" charset="0"/>
              </a:rPr>
              <a:t>Just like fingerprints can be used to identify a person, spectral signatures can be used to identify material</a:t>
            </a:r>
            <a:endParaRPr lang="en-GB" sz="2400" dirty="0">
              <a:cs typeface="Segoe UI Light" panose="020B0502040204020203" pitchFamily="34" charset="0"/>
            </a:endParaRPr>
          </a:p>
        </p:txBody>
      </p:sp>
      <p:sp>
        <p:nvSpPr>
          <p:cNvPr id="15" name="Zástupný symbol obsahu 2">
            <a:extLst>
              <a:ext uri="{FF2B5EF4-FFF2-40B4-BE49-F238E27FC236}">
                <a16:creationId xmlns:a16="http://schemas.microsoft.com/office/drawing/2014/main" id="{2B81172D-E204-481B-95D1-6C81375B37D5}"/>
              </a:ext>
            </a:extLst>
          </p:cNvPr>
          <p:cNvSpPr txBox="1">
            <a:spLocks/>
          </p:cNvSpPr>
          <p:nvPr/>
        </p:nvSpPr>
        <p:spPr>
          <a:xfrm>
            <a:off x="7778720" y="4197322"/>
            <a:ext cx="4152023" cy="2448109"/>
          </a:xfrm>
          <a:prstGeom prst="rect">
            <a:avLst/>
          </a:prstGeom>
          <a:solidFill>
            <a:schemeClr val="bg1"/>
          </a:solidFill>
          <a:ln>
            <a:noFill/>
          </a:ln>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buClr>
                <a:srgbClr val="14465B"/>
              </a:buClr>
              <a:defRPr/>
            </a:pPr>
            <a:r>
              <a:rPr lang="en-GB" sz="2000" dirty="0">
                <a:cs typeface="Segoe UI Light" panose="020B0502040204020203" pitchFamily="34" charset="0"/>
              </a:rPr>
              <a:t>Spectrometer is an instrument that splits incoming light into a spectrum</a:t>
            </a:r>
          </a:p>
          <a:p>
            <a:pPr algn="just">
              <a:lnSpc>
                <a:spcPct val="100000"/>
              </a:lnSpc>
              <a:buClr>
                <a:srgbClr val="14465B"/>
              </a:buClr>
              <a:defRPr/>
            </a:pPr>
            <a:r>
              <a:rPr lang="en-GB" sz="2000" dirty="0">
                <a:cs typeface="Segoe UI Light" panose="020B0502040204020203" pitchFamily="34" charset="0"/>
              </a:rPr>
              <a:t>In the example on the left light going through the spectrometer is reflected, and the result is called a reflectance spectrum</a:t>
            </a:r>
          </a:p>
        </p:txBody>
      </p:sp>
    </p:spTree>
    <p:extLst>
      <p:ext uri="{BB962C8B-B14F-4D97-AF65-F5344CB8AC3E}">
        <p14:creationId xmlns:p14="http://schemas.microsoft.com/office/powerpoint/2010/main" val="38650863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ástupný symbol obsahu 2">
            <a:extLst>
              <a:ext uri="{FF2B5EF4-FFF2-40B4-BE49-F238E27FC236}">
                <a16:creationId xmlns:a16="http://schemas.microsoft.com/office/drawing/2014/main" id="{B1D6BC0D-FA18-464D-8567-32B39872E8D6}"/>
              </a:ext>
            </a:extLst>
          </p:cNvPr>
          <p:cNvSpPr txBox="1">
            <a:spLocks/>
          </p:cNvSpPr>
          <p:nvPr/>
        </p:nvSpPr>
        <p:spPr>
          <a:xfrm>
            <a:off x="3006" y="392120"/>
            <a:ext cx="6413836" cy="3619743"/>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9" name="Zástupný symbol obsahu 2">
            <a:extLst>
              <a:ext uri="{FF2B5EF4-FFF2-40B4-BE49-F238E27FC236}">
                <a16:creationId xmlns:a16="http://schemas.microsoft.com/office/drawing/2014/main" id="{2B81172D-E204-481B-95D1-6C81375B37D5}"/>
              </a:ext>
            </a:extLst>
          </p:cNvPr>
          <p:cNvSpPr txBox="1">
            <a:spLocks/>
          </p:cNvSpPr>
          <p:nvPr/>
        </p:nvSpPr>
        <p:spPr>
          <a:xfrm>
            <a:off x="250571" y="1424054"/>
            <a:ext cx="5835400" cy="2448109"/>
          </a:xfrm>
          <a:prstGeom prst="rect">
            <a:avLst/>
          </a:prstGeom>
          <a:solidFill>
            <a:schemeClr val="bg1"/>
          </a:solidFill>
          <a:ln>
            <a:noFill/>
          </a:ln>
          <a:effectLst/>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400" dirty="0">
              <a:solidFill>
                <a:srgbClr val="006E9F"/>
              </a:solidFill>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dirty="0" err="1" smtClean="0">
                <a:latin typeface="Segoe UI Light" panose="020B0502040204020203" pitchFamily="34" charset="0"/>
                <a:cs typeface="Segoe UI Light" panose="020B0502040204020203" pitchFamily="34" charset="0"/>
              </a:rPr>
              <a:t>Hyperspectral</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imaging</a:t>
            </a:r>
            <a:r>
              <a:rPr lang="sk-SK" sz="2200" dirty="0" smtClean="0">
                <a:latin typeface="Segoe UI Light" panose="020B0502040204020203" pitchFamily="34" charset="0"/>
                <a:cs typeface="Segoe UI Light" panose="020B0502040204020203" pitchFamily="34" charset="0"/>
              </a:rPr>
              <a:t> c</a:t>
            </a:r>
            <a:r>
              <a:rPr lang="en-GB" sz="2200" dirty="0" err="1" smtClean="0">
                <a:latin typeface="Segoe UI Light" panose="020B0502040204020203" pitchFamily="34" charset="0"/>
                <a:cs typeface="Segoe UI Light" panose="020B0502040204020203" pitchFamily="34" charset="0"/>
              </a:rPr>
              <a:t>ombined</a:t>
            </a:r>
            <a:r>
              <a:rPr lang="en-GB" sz="2200" dirty="0" smtClean="0">
                <a:latin typeface="Segoe UI Light" panose="020B0502040204020203" pitchFamily="34" charset="0"/>
                <a:cs typeface="Segoe UI Light" panose="020B0502040204020203" pitchFamily="34" charset="0"/>
              </a:rPr>
              <a:t> </a:t>
            </a:r>
            <a:r>
              <a:rPr lang="en-GB" sz="2200" dirty="0">
                <a:latin typeface="Segoe UI Light" panose="020B0502040204020203" pitchFamily="34" charset="0"/>
                <a:cs typeface="Segoe UI Light" panose="020B0502040204020203" pitchFamily="34" charset="0"/>
              </a:rPr>
              <a:t>with</a:t>
            </a:r>
            <a:r>
              <a:rPr lang="sk-SK" sz="2200" dirty="0">
                <a:latin typeface="Segoe UI Light" panose="020B0502040204020203" pitchFamily="34" charset="0"/>
                <a:cs typeface="Segoe UI Light" panose="020B0502040204020203" pitchFamily="34" charset="0"/>
              </a:rPr>
              <a:t> </a:t>
            </a:r>
            <a:r>
              <a:rPr lang="en-GB" sz="2200" dirty="0">
                <a:latin typeface="Segoe UI Light" panose="020B0502040204020203" pitchFamily="34" charset="0"/>
                <a:cs typeface="Segoe UI Light" panose="020B0502040204020203" pitchFamily="34" charset="0"/>
              </a:rPr>
              <a:t>UAS</a:t>
            </a:r>
            <a:r>
              <a:rPr lang="sk-SK" sz="2200" dirty="0">
                <a:latin typeface="Segoe UI Light" panose="020B0502040204020203" pitchFamily="34" charset="0"/>
                <a:cs typeface="Segoe UI Light" panose="020B0502040204020203" pitchFamily="34" charset="0"/>
              </a:rPr>
              <a:t>:</a:t>
            </a:r>
            <a:r>
              <a:rPr lang="en-GB" sz="2200" dirty="0">
                <a:latin typeface="Segoe UI Light" panose="020B0502040204020203" pitchFamily="34" charset="0"/>
                <a:cs typeface="Segoe UI Light" panose="020B0502040204020203" pitchFamily="34" charset="0"/>
              </a:rPr>
              <a:t> </a:t>
            </a:r>
            <a:endParaRPr lang="sk-SK" sz="2200" dirty="0">
              <a:latin typeface="Segoe UI Light" panose="020B0502040204020203" pitchFamily="34" charset="0"/>
              <a:cs typeface="Segoe UI Light" panose="020B0502040204020203" pitchFamily="34" charset="0"/>
            </a:endParaRPr>
          </a:p>
          <a:p>
            <a:pPr marL="571500" indent="-342900" algn="just">
              <a:lnSpc>
                <a:spcPct val="100000"/>
              </a:lnSpc>
              <a:spcBef>
                <a:spcPts val="600"/>
              </a:spcBef>
              <a:buClr>
                <a:srgbClr val="005074"/>
              </a:buClr>
              <a:buFont typeface="Wingdings" panose="05000000000000000000" pitchFamily="2" charset="2"/>
              <a:buChar char="Ø"/>
              <a:defRPr/>
            </a:pPr>
            <a:r>
              <a:rPr lang="en-GB" sz="2200" b="1" dirty="0">
                <a:latin typeface="Segoe UI Light" panose="020B0502040204020203" pitchFamily="34" charset="0"/>
                <a:cs typeface="Segoe UI Light" panose="020B0502040204020203" pitchFamily="34" charset="0"/>
              </a:rPr>
              <a:t>fast</a:t>
            </a:r>
            <a:r>
              <a:rPr lang="sk-SK" sz="2200" b="1" dirty="0">
                <a:latin typeface="Segoe UI Light" panose="020B0502040204020203" pitchFamily="34" charset="0"/>
                <a:cs typeface="Segoe UI Light" panose="020B0502040204020203" pitchFamily="34" charset="0"/>
              </a:rPr>
              <a:t>, </a:t>
            </a:r>
            <a:r>
              <a:rPr lang="en-GB" sz="2200" b="1" dirty="0">
                <a:latin typeface="Segoe UI Light" panose="020B0502040204020203" pitchFamily="34" charset="0"/>
                <a:cs typeface="Segoe UI Light" panose="020B0502040204020203" pitchFamily="34" charset="0"/>
              </a:rPr>
              <a:t>flexible</a:t>
            </a:r>
            <a:r>
              <a:rPr lang="sk-SK" sz="2200" b="1" dirty="0">
                <a:latin typeface="Segoe UI Light" panose="020B0502040204020203" pitchFamily="34" charset="0"/>
                <a:cs typeface="Segoe UI Light" panose="020B0502040204020203" pitchFamily="34" charset="0"/>
              </a:rPr>
              <a:t> and </a:t>
            </a:r>
            <a:r>
              <a:rPr lang="en-GB" sz="2200" b="1" dirty="0">
                <a:latin typeface="Segoe UI Light" panose="020B0502040204020203" pitchFamily="34" charset="0"/>
                <a:cs typeface="Segoe UI Light" panose="020B0502040204020203" pitchFamily="34" charset="0"/>
              </a:rPr>
              <a:t>non-destructive detection </a:t>
            </a:r>
            <a:r>
              <a:rPr lang="sk-SK" sz="2200" b="1" dirty="0">
                <a:latin typeface="Segoe UI Light" panose="020B0502040204020203" pitchFamily="34" charset="0"/>
                <a:cs typeface="Segoe UI Light" panose="020B0502040204020203" pitchFamily="34" charset="0"/>
              </a:rPr>
              <a:t/>
            </a:r>
            <a:br>
              <a:rPr lang="sk-SK" sz="2200" b="1" dirty="0">
                <a:latin typeface="Segoe UI Light" panose="020B0502040204020203" pitchFamily="34" charset="0"/>
                <a:cs typeface="Segoe UI Light" panose="020B0502040204020203" pitchFamily="34" charset="0"/>
              </a:rPr>
            </a:br>
            <a:r>
              <a:rPr lang="en-GB" sz="2200" b="1" dirty="0">
                <a:latin typeface="Segoe UI Light" panose="020B0502040204020203" pitchFamily="34" charset="0"/>
                <a:cs typeface="Segoe UI Light" panose="020B0502040204020203" pitchFamily="34" charset="0"/>
              </a:rPr>
              <a:t>of subtle spectral features</a:t>
            </a:r>
          </a:p>
          <a:p>
            <a:pPr algn="just">
              <a:lnSpc>
                <a:spcPct val="100000"/>
              </a:lnSpc>
              <a:spcBef>
                <a:spcPts val="1200"/>
              </a:spcBef>
              <a:buClr>
                <a:srgbClr val="005074"/>
              </a:buClr>
              <a:buFont typeface="Wingdings" panose="05000000000000000000" pitchFamily="2" charset="2"/>
              <a:buChar char="§"/>
              <a:defRPr/>
            </a:pPr>
            <a:r>
              <a:rPr lang="en-US" sz="2200" dirty="0">
                <a:latin typeface="Segoe UI Light" panose="020B0502040204020203" pitchFamily="34" charset="0"/>
                <a:cs typeface="Segoe UI Light" panose="020B0502040204020203" pitchFamily="34" charset="0"/>
              </a:rPr>
              <a:t>Chance to develop R&amp;D infrastructure via </a:t>
            </a:r>
            <a:r>
              <a:rPr lang="sk-SK" sz="2200" dirty="0">
                <a:latin typeface="Segoe UI Light" panose="020B0502040204020203" pitchFamily="34" charset="0"/>
                <a:cs typeface="Segoe UI Light" panose="020B0502040204020203" pitchFamily="34" charset="0"/>
              </a:rPr>
              <a:t/>
            </a:r>
            <a:br>
              <a:rPr lang="sk-SK" sz="2200" dirty="0">
                <a:latin typeface="Segoe UI Light" panose="020B0502040204020203" pitchFamily="34" charset="0"/>
                <a:cs typeface="Segoe UI Light" panose="020B0502040204020203" pitchFamily="34" charset="0"/>
              </a:rPr>
            </a:br>
            <a:r>
              <a:rPr lang="en-US" sz="2200" dirty="0">
                <a:latin typeface="Segoe UI Light" panose="020B0502040204020203" pitchFamily="34" charset="0"/>
                <a:cs typeface="Segoe UI Light" panose="020B0502040204020203" pitchFamily="34" charset="0"/>
              </a:rPr>
              <a:t>the EU structural funds</a:t>
            </a:r>
            <a:endParaRPr lang="sk-SK" sz="2200" b="1" dirty="0">
              <a:latin typeface="Segoe UI Light" panose="020B0502040204020203" pitchFamily="34" charset="0"/>
              <a:cs typeface="Segoe UI Light" panose="020B0502040204020203" pitchFamily="34" charset="0"/>
            </a:endParaRPr>
          </a:p>
        </p:txBody>
      </p:sp>
      <p:sp>
        <p:nvSpPr>
          <p:cNvPr id="16" name="Obdĺžnik 15">
            <a:extLst>
              <a:ext uri="{FF2B5EF4-FFF2-40B4-BE49-F238E27FC236}">
                <a16:creationId xmlns:a16="http://schemas.microsoft.com/office/drawing/2014/main" id="{C722DE40-B86E-4A73-8AF7-A87EE1B374A7}"/>
              </a:ext>
            </a:extLst>
          </p:cNvPr>
          <p:cNvSpPr/>
          <p:nvPr/>
        </p:nvSpPr>
        <p:spPr>
          <a:xfrm>
            <a:off x="3599" y="42341"/>
            <a:ext cx="12201525" cy="1631216"/>
          </a:xfrm>
          <a:prstGeom prst="rect">
            <a:avLst/>
          </a:prstGeom>
          <a:solidFill>
            <a:srgbClr val="006E9F"/>
          </a:solidFill>
          <a:effectLst/>
        </p:spPr>
        <p:txBody>
          <a:bodyPr wrap="square" anchor="ctr">
            <a:spAutoFit/>
          </a:bodyPr>
          <a:lstStyle/>
          <a:p>
            <a:pPr fontAlgn="auto">
              <a:lnSpc>
                <a:spcPts val="6000"/>
              </a:lnSpc>
              <a:spcBef>
                <a:spcPts val="600"/>
              </a:spcBef>
              <a:spcAft>
                <a:spcPts val="0"/>
              </a:spcAft>
              <a:defRPr/>
            </a:pPr>
            <a:r>
              <a:rPr lang="sk-SK" sz="6000" b="1" cap="all" spc="300" dirty="0" smtClean="0">
                <a:solidFill>
                  <a:schemeClr val="bg1"/>
                </a:solidFill>
                <a:latin typeface="+mj-lt"/>
                <a:ea typeface="+mj-ea"/>
                <a:cs typeface="Segoe UI Semibold" panose="020B0702040204020203" pitchFamily="34" charset="0"/>
              </a:rPr>
              <a:t>  UAV </a:t>
            </a:r>
            <a:r>
              <a:rPr lang="sk-SK" sz="6000" b="1" cap="all" spc="300" dirty="0" err="1">
                <a:solidFill>
                  <a:schemeClr val="bg1"/>
                </a:solidFill>
                <a:latin typeface="+mj-lt"/>
                <a:ea typeface="+mj-ea"/>
                <a:cs typeface="Segoe UI Semibold" panose="020B0702040204020203" pitchFamily="34" charset="0"/>
              </a:rPr>
              <a:t>Hyperspectral</a:t>
            </a:r>
            <a:r>
              <a:rPr lang="sk-SK" sz="6000" b="1" cap="all" spc="300" dirty="0">
                <a:solidFill>
                  <a:schemeClr val="bg1"/>
                </a:solidFill>
                <a:latin typeface="+mj-lt"/>
                <a:ea typeface="+mj-ea"/>
                <a:cs typeface="Segoe UI Semibold" panose="020B0702040204020203" pitchFamily="34" charset="0"/>
              </a:rPr>
              <a:t> </a:t>
            </a:r>
            <a:r>
              <a:rPr lang="sk-SK" sz="6000" b="1" cap="all" spc="300" dirty="0" smtClean="0">
                <a:solidFill>
                  <a:schemeClr val="bg1"/>
                </a:solidFill>
                <a:latin typeface="+mj-lt"/>
                <a:ea typeface="+mj-ea"/>
                <a:cs typeface="Segoe UI Semibold" panose="020B0702040204020203" pitchFamily="34" charset="0"/>
              </a:rPr>
              <a:t/>
            </a:r>
            <a:br>
              <a:rPr lang="sk-SK" sz="6000" b="1" cap="all" spc="300" dirty="0" smtClean="0">
                <a:solidFill>
                  <a:schemeClr val="bg1"/>
                </a:solidFill>
                <a:latin typeface="+mj-lt"/>
                <a:ea typeface="+mj-ea"/>
                <a:cs typeface="Segoe UI Semibold" panose="020B0702040204020203" pitchFamily="34" charset="0"/>
              </a:rPr>
            </a:br>
            <a:r>
              <a:rPr lang="sk-SK" sz="6000" b="1" cap="all" spc="300" dirty="0" smtClean="0">
                <a:solidFill>
                  <a:schemeClr val="bg1"/>
                </a:solidFill>
                <a:latin typeface="+mj-lt"/>
                <a:ea typeface="+mj-ea"/>
                <a:cs typeface="Segoe UI Semibold" panose="020B0702040204020203" pitchFamily="34" charset="0"/>
              </a:rPr>
              <a:t>  </a:t>
            </a:r>
            <a:r>
              <a:rPr lang="sk-SK" sz="6000" b="1" cap="all" spc="300" dirty="0" err="1" smtClean="0">
                <a:solidFill>
                  <a:schemeClr val="bg1"/>
                </a:solidFill>
                <a:latin typeface="+mj-lt"/>
                <a:ea typeface="+mj-ea"/>
                <a:cs typeface="Segoe UI Semibold" panose="020B0702040204020203" pitchFamily="34" charset="0"/>
              </a:rPr>
              <a:t>remote</a:t>
            </a:r>
            <a:r>
              <a:rPr lang="sk-SK" sz="6000" b="1" cap="all" spc="300" dirty="0" smtClean="0">
                <a:solidFill>
                  <a:schemeClr val="bg1"/>
                </a:solidFill>
                <a:latin typeface="+mj-lt"/>
                <a:ea typeface="+mj-ea"/>
                <a:cs typeface="Segoe UI Semibold" panose="020B0702040204020203" pitchFamily="34" charset="0"/>
              </a:rPr>
              <a:t> </a:t>
            </a:r>
            <a:r>
              <a:rPr lang="sk-SK" sz="6000" b="1" cap="all" spc="300" dirty="0" err="1">
                <a:solidFill>
                  <a:schemeClr val="bg1"/>
                </a:solidFill>
                <a:latin typeface="+mj-lt"/>
                <a:ea typeface="+mj-ea"/>
                <a:cs typeface="Segoe UI Semibold" panose="020B0702040204020203" pitchFamily="34" charset="0"/>
              </a:rPr>
              <a:t>sensing</a:t>
            </a:r>
            <a:endParaRPr lang="sk-SK" sz="6000" b="1" cap="all" spc="300" dirty="0">
              <a:solidFill>
                <a:schemeClr val="bg1"/>
              </a:solidFill>
              <a:latin typeface="+mj-lt"/>
              <a:ea typeface="+mj-ea"/>
              <a:cs typeface="Segoe UI Semibold" panose="020B0702040204020203" pitchFamily="34" charset="0"/>
            </a:endParaRPr>
          </a:p>
        </p:txBody>
      </p:sp>
      <p:pic>
        <p:nvPicPr>
          <p:cNvPr id="24" name="Obrázok 23">
            <a:extLst>
              <a:ext uri="{FF2B5EF4-FFF2-40B4-BE49-F238E27FC236}">
                <a16:creationId xmlns:a16="http://schemas.microsoft.com/office/drawing/2014/main" id="{04AB3FCA-6552-4EEF-A4AC-4671DA244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8590" y="1985258"/>
            <a:ext cx="5605420" cy="1848805"/>
          </a:xfrm>
          <a:prstGeom prst="rect">
            <a:avLst/>
          </a:prstGeom>
        </p:spPr>
      </p:pic>
      <p:pic>
        <p:nvPicPr>
          <p:cNvPr id="31" name="Picture 2" descr="UVP TECHNICOM TUKE">
            <a:extLst>
              <a:ext uri="{FF2B5EF4-FFF2-40B4-BE49-F238E27FC236}">
                <a16:creationId xmlns:a16="http://schemas.microsoft.com/office/drawing/2014/main" id="{B5942B62-5A9C-46A6-9874-1636816B3CF6}"/>
              </a:ext>
            </a:extLst>
          </p:cNvPr>
          <p:cNvPicPr>
            <a:picLocks noChangeAspect="1" noChangeArrowheads="1"/>
          </p:cNvPicPr>
          <p:nvPr/>
        </p:nvPicPr>
        <p:blipFill rotWithShape="1">
          <a:blip r:embed="rId4"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bwMode="auto">
          <a:xfrm>
            <a:off x="8962071" y="5613400"/>
            <a:ext cx="3121407" cy="10144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2" descr="http://www.southernassembly.ie/images/uploads/EU-ERDF-EN-2000px.png">
            <a:extLst>
              <a:ext uri="{FF2B5EF4-FFF2-40B4-BE49-F238E27FC236}">
                <a16:creationId xmlns:a16="http://schemas.microsoft.com/office/drawing/2014/main" id="{0A8B2DD8-0CFD-40D4-8D1A-09152F0C59B5}"/>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948325" y="4760211"/>
            <a:ext cx="3100612" cy="853189"/>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pojnica: zalomená 34">
            <a:extLst>
              <a:ext uri="{FF2B5EF4-FFF2-40B4-BE49-F238E27FC236}">
                <a16:creationId xmlns:a16="http://schemas.microsoft.com/office/drawing/2014/main" id="{C50D81DA-2ABD-41A0-A2C5-8C19B2943350}"/>
              </a:ext>
            </a:extLst>
          </p:cNvPr>
          <p:cNvCxnSpPr/>
          <p:nvPr/>
        </p:nvCxnSpPr>
        <p:spPr>
          <a:xfrm rot="5400000">
            <a:off x="9375558" y="1886810"/>
            <a:ext cx="360000" cy="0"/>
          </a:xfrm>
          <a:prstGeom prst="bentConnector3">
            <a:avLst/>
          </a:prstGeom>
          <a:ln w="79375">
            <a:solidFill>
              <a:srgbClr val="006E9F"/>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Rovná spojnica 16">
            <a:extLst>
              <a:ext uri="{FF2B5EF4-FFF2-40B4-BE49-F238E27FC236}">
                <a16:creationId xmlns:a16="http://schemas.microsoft.com/office/drawing/2014/main" id="{F8221DAD-26AF-4141-8EA4-17EC91F94B50}"/>
              </a:ext>
            </a:extLst>
          </p:cNvPr>
          <p:cNvCxnSpPr>
            <a:cxnSpLocks/>
          </p:cNvCxnSpPr>
          <p:nvPr/>
        </p:nvCxnSpPr>
        <p:spPr>
          <a:xfrm>
            <a:off x="19049" y="1695351"/>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pic>
        <p:nvPicPr>
          <p:cNvPr id="27" name="Obrázok 26">
            <a:extLst>
              <a:ext uri="{FF2B5EF4-FFF2-40B4-BE49-F238E27FC236}">
                <a16:creationId xmlns:a16="http://schemas.microsoft.com/office/drawing/2014/main" id="{CDCF8347-3B54-4ABD-96CE-4191CDC6DB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32937" y="99856"/>
            <a:ext cx="2916000" cy="2041200"/>
          </a:xfrm>
          <a:prstGeom prst="rect">
            <a:avLst/>
          </a:prstGeom>
        </p:spPr>
      </p:pic>
      <p:pic>
        <p:nvPicPr>
          <p:cNvPr id="5" name="Obrázok 4">
            <a:extLst>
              <a:ext uri="{FF2B5EF4-FFF2-40B4-BE49-F238E27FC236}">
                <a16:creationId xmlns:a16="http://schemas.microsoft.com/office/drawing/2014/main" id="{3BCB1D8C-9978-408D-9DB3-D54883F4162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4119" t="14456" r="4077" b="13469"/>
          <a:stretch/>
        </p:blipFill>
        <p:spPr>
          <a:xfrm>
            <a:off x="250571" y="4184238"/>
            <a:ext cx="4101946" cy="2478192"/>
          </a:xfrm>
          <a:prstGeom prst="rect">
            <a:avLst/>
          </a:prstGeom>
        </p:spPr>
      </p:pic>
      <p:pic>
        <p:nvPicPr>
          <p:cNvPr id="21" name="Obrázok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91663" y="4181907"/>
            <a:ext cx="4344301" cy="2445951"/>
          </a:xfrm>
          <a:prstGeom prst="rect">
            <a:avLst/>
          </a:prstGeom>
        </p:spPr>
      </p:pic>
    </p:spTree>
    <p:extLst>
      <p:ext uri="{BB962C8B-B14F-4D97-AF65-F5344CB8AC3E}">
        <p14:creationId xmlns:p14="http://schemas.microsoft.com/office/powerpoint/2010/main" val="3725121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Obrázok 20">
            <a:extLst>
              <a:ext uri="{FF2B5EF4-FFF2-40B4-BE49-F238E27FC236}">
                <a16:creationId xmlns:a16="http://schemas.microsoft.com/office/drawing/2014/main" id="{DB17AB41-A299-403E-BB2F-74E051326E01}"/>
              </a:ext>
            </a:extLst>
          </p:cNvPr>
          <p:cNvPicPr>
            <a:picLocks noChangeAspect="1"/>
          </p:cNvPicPr>
          <p:nvPr/>
        </p:nvPicPr>
        <p:blipFill rotWithShape="1">
          <a:blip r:embed="rId3">
            <a:extLst>
              <a:ext uri="{28A0092B-C50C-407E-A947-70E740481C1C}">
                <a14:useLocalDpi xmlns:a14="http://schemas.microsoft.com/office/drawing/2010/main" val="0"/>
              </a:ext>
            </a:extLst>
          </a:blip>
          <a:srcRect r="45077" b="8299"/>
          <a:stretch/>
        </p:blipFill>
        <p:spPr>
          <a:xfrm>
            <a:off x="1495493" y="2222206"/>
            <a:ext cx="5151306" cy="4518125"/>
          </a:xfrm>
          <a:prstGeom prst="rect">
            <a:avLst/>
          </a:prstGeom>
        </p:spPr>
      </p:pic>
      <p:sp>
        <p:nvSpPr>
          <p:cNvPr id="17" name="Obdĺžnik 16">
            <a:extLst>
              <a:ext uri="{FF2B5EF4-FFF2-40B4-BE49-F238E27FC236}">
                <a16:creationId xmlns:a16="http://schemas.microsoft.com/office/drawing/2014/main" id="{2C76BA3D-1206-44F2-B478-E69B8DEFE635}"/>
              </a:ext>
            </a:extLst>
          </p:cNvPr>
          <p:cNvSpPr/>
          <p:nvPr/>
        </p:nvSpPr>
        <p:spPr>
          <a:xfrm>
            <a:off x="3600" y="214320"/>
            <a:ext cx="12185396" cy="830997"/>
          </a:xfrm>
          <a:prstGeom prst="rect">
            <a:avLst/>
          </a:prstGeom>
          <a:solidFill>
            <a:srgbClr val="006E9F"/>
          </a:solidFill>
          <a:effectLst/>
        </p:spPr>
        <p:txBody>
          <a:bodyPr wrap="square" anchor="ctr">
            <a:spAutoFit/>
          </a:bodyPr>
          <a:lstStyle/>
          <a:p>
            <a:pPr fontAlgn="auto">
              <a:spcBef>
                <a:spcPts val="0"/>
              </a:spcBef>
              <a:spcAft>
                <a:spcPts val="0"/>
              </a:spcAft>
              <a:defRPr/>
            </a:pPr>
            <a:r>
              <a:rPr lang="sk-SK" sz="4800" b="1" cap="all" spc="300" dirty="0" smtClean="0">
                <a:solidFill>
                  <a:schemeClr val="bg1"/>
                </a:solidFill>
                <a:latin typeface="Segoe UI Semibold" panose="020B0702040204020203" pitchFamily="34" charset="0"/>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cs typeface="Segoe UI Semibold" panose="020B0702040204020203" pitchFamily="34" charset="0"/>
              </a:rPr>
              <a:t>Our</a:t>
            </a:r>
            <a:r>
              <a:rPr lang="sk-SK" sz="4800" b="1" cap="all" spc="300" dirty="0" smtClean="0">
                <a:solidFill>
                  <a:schemeClr val="bg1"/>
                </a:solidFill>
                <a:latin typeface="Segoe UI Semibold" panose="020B0702040204020203" pitchFamily="34" charset="0"/>
                <a:cs typeface="Segoe UI Semibold" panose="020B0702040204020203" pitchFamily="34" charset="0"/>
              </a:rPr>
              <a:t> </a:t>
            </a:r>
            <a:r>
              <a:rPr lang="sk-SK" sz="4800" b="1" cap="all" spc="300" dirty="0">
                <a:solidFill>
                  <a:schemeClr val="bg1"/>
                </a:solidFill>
                <a:latin typeface="Segoe UI Semibold" panose="020B0702040204020203" pitchFamily="34" charset="0"/>
                <a:cs typeface="Segoe UI Semibold" panose="020B0702040204020203" pitchFamily="34" charset="0"/>
              </a:rPr>
              <a:t>UAV HS </a:t>
            </a:r>
            <a:r>
              <a:rPr lang="sk-SK" sz="4800" b="1" cap="all" spc="300" dirty="0" err="1">
                <a:solidFill>
                  <a:schemeClr val="bg1"/>
                </a:solidFill>
                <a:latin typeface="Segoe UI Semibold" panose="020B0702040204020203" pitchFamily="34" charset="0"/>
                <a:cs typeface="Segoe UI Semibold" panose="020B0702040204020203" pitchFamily="34" charset="0"/>
              </a:rPr>
              <a:t>system</a:t>
            </a:r>
            <a:endParaRPr lang="nl-NL" sz="4800" b="1" cap="all" spc="300" dirty="0">
              <a:solidFill>
                <a:schemeClr val="bg1"/>
              </a:solidFill>
              <a:latin typeface="Segoe UI Semibold" panose="020B0702040204020203" pitchFamily="34" charset="0"/>
              <a:cs typeface="Segoe UI Semibold" panose="020B0702040204020203" pitchFamily="34" charset="0"/>
            </a:endParaRPr>
          </a:p>
        </p:txBody>
      </p:sp>
      <p:sp>
        <p:nvSpPr>
          <p:cNvPr id="19" name="Zástupný symbol obsahu 2">
            <a:extLst>
              <a:ext uri="{FF2B5EF4-FFF2-40B4-BE49-F238E27FC236}">
                <a16:creationId xmlns:a16="http://schemas.microsoft.com/office/drawing/2014/main" id="{2B81172D-E204-481B-95D1-6C81375B37D5}"/>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14465B"/>
              </a:buClr>
              <a:buNone/>
              <a:defRPr/>
            </a:pPr>
            <a:r>
              <a:rPr lang="sk-SK" sz="3200" b="1" dirty="0" err="1" smtClean="0">
                <a:solidFill>
                  <a:srgbClr val="006E9F"/>
                </a:solidFill>
                <a:latin typeface="Segoe UI Light" panose="020B0502040204020203" pitchFamily="34" charset="0"/>
                <a:cs typeface="Segoe UI Light" panose="020B0502040204020203" pitchFamily="34" charset="0"/>
              </a:rPr>
              <a:t>Push-broom</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line</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imaging</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scanner</a:t>
            </a:r>
            <a:endParaRPr lang="sk-SK" sz="800" dirty="0">
              <a:solidFill>
                <a:schemeClr val="bg1"/>
              </a:solidFill>
              <a:latin typeface="Segoe UI Light" panose="020B0502040204020203" pitchFamily="34" charset="0"/>
              <a:cs typeface="Segoe UI Light" panose="020B0502040204020203" pitchFamily="34" charset="0"/>
            </a:endParaRPr>
          </a:p>
          <a:p>
            <a:pPr marL="0" indent="0" algn="ctr">
              <a:lnSpc>
                <a:spcPct val="100000"/>
              </a:lnSpc>
              <a:spcBef>
                <a:spcPts val="1200"/>
              </a:spcBef>
              <a:buClr>
                <a:srgbClr val="14465B"/>
              </a:buClr>
              <a:buNone/>
              <a:defRPr/>
            </a:pPr>
            <a:endParaRPr lang="sk-SK" sz="2200" dirty="0">
              <a:latin typeface="Segoe UI Light" panose="020B0502040204020203" pitchFamily="34" charset="0"/>
              <a:cs typeface="Segoe UI Light" panose="020B0502040204020203" pitchFamily="34" charset="0"/>
            </a:endParaRPr>
          </a:p>
        </p:txBody>
      </p:sp>
      <p:sp>
        <p:nvSpPr>
          <p:cNvPr id="11" name="Zástupný symbol obsahu 2">
            <a:extLst>
              <a:ext uri="{FF2B5EF4-FFF2-40B4-BE49-F238E27FC236}">
                <a16:creationId xmlns:a16="http://schemas.microsoft.com/office/drawing/2014/main" id="{B1D6BC0D-FA18-464D-8567-32B39872E8D6}"/>
              </a:ext>
            </a:extLst>
          </p:cNvPr>
          <p:cNvSpPr txBox="1">
            <a:spLocks/>
          </p:cNvSpPr>
          <p:nvPr/>
        </p:nvSpPr>
        <p:spPr>
          <a:xfrm>
            <a:off x="7417172" y="1776515"/>
            <a:ext cx="4520432" cy="2124000"/>
          </a:xfrm>
          <a:prstGeom prst="rect">
            <a:avLst/>
          </a:prstGeom>
          <a:solidFill>
            <a:schemeClr val="bg1"/>
          </a:solidFill>
          <a:ln>
            <a:noFill/>
          </a:ln>
          <a:effectLst>
            <a:outerShdw blurRad="50800" dist="38100" dir="8100000" algn="tr" rotWithShape="0">
              <a:srgbClr val="E4252C">
                <a:alpha val="40000"/>
              </a:srgb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4" name="Obdĺžnik 13">
            <a:extLst>
              <a:ext uri="{FF2B5EF4-FFF2-40B4-BE49-F238E27FC236}">
                <a16:creationId xmlns:a16="http://schemas.microsoft.com/office/drawing/2014/main" id="{E4C1E576-2EA8-4AA0-BE76-E6DF85F1E217}"/>
              </a:ext>
            </a:extLst>
          </p:cNvPr>
          <p:cNvSpPr/>
          <p:nvPr/>
        </p:nvSpPr>
        <p:spPr>
          <a:xfrm>
            <a:off x="7481341" y="1965060"/>
            <a:ext cx="4420695" cy="1785104"/>
          </a:xfrm>
          <a:prstGeom prst="rect">
            <a:avLst/>
          </a:prstGeom>
        </p:spPr>
        <p:txBody>
          <a:bodyPr wrap="square">
            <a:spAutoFit/>
          </a:bodyPr>
          <a:lstStyle/>
          <a:p>
            <a:pPr algn="just">
              <a:spcBef>
                <a:spcPts val="1200"/>
              </a:spcBef>
              <a:buClr>
                <a:srgbClr val="14465B"/>
              </a:buClr>
              <a:defRPr/>
            </a:pPr>
            <a:r>
              <a:rPr lang="sk-SK" sz="2400" b="1" spc="-10" dirty="0">
                <a:latin typeface="Segoe UI Light" panose="020B0502040204020203" pitchFamily="34" charset="0"/>
                <a:cs typeface="Segoe UI Light" panose="020B0502040204020203" pitchFamily="34" charset="0"/>
              </a:rPr>
              <a:t>PUSH-BROOM</a:t>
            </a:r>
          </a:p>
          <a:p>
            <a:pPr algn="just">
              <a:lnSpc>
                <a:spcPct val="100000"/>
              </a:lnSpc>
              <a:spcBef>
                <a:spcPts val="1200"/>
              </a:spcBef>
              <a:buClr>
                <a:srgbClr val="14465B"/>
              </a:buClr>
              <a:buFont typeface="Wingdings" panose="05000000000000000000" pitchFamily="2" charset="2"/>
              <a:buChar char="§"/>
              <a:defRPr/>
            </a:pP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Full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spectral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data</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simultaneously</a:t>
            </a:r>
            <a:endParaRPr lang="sk-SK" sz="22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14465B"/>
              </a:buClr>
              <a:buFont typeface="Wingdings" panose="05000000000000000000" pitchFamily="2" charset="2"/>
              <a:buChar char="§"/>
              <a:defRPr/>
            </a:pPr>
            <a:r>
              <a:rPr lang="sk-SK" sz="2200" dirty="0">
                <a:latin typeface="Segoe UI Light" panose="020B0502040204020203" pitchFamily="34" charset="0"/>
                <a:cs typeface="Segoe UI Light" panose="020B0502040204020203" pitchFamily="34" charset="0"/>
              </a:rPr>
              <a:t> I</a:t>
            </a:r>
            <a:r>
              <a:rPr lang="en-GB" sz="2200" dirty="0">
                <a:latin typeface="Segoe UI Light" panose="020B0502040204020203" pitchFamily="34" charset="0"/>
                <a:cs typeface="Segoe UI Light" panose="020B0502040204020203" pitchFamily="34" charset="0"/>
              </a:rPr>
              <a:t>mage is recorded per line</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for</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all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wavelenghts</a:t>
            </a:r>
            <a:r>
              <a:rPr lang="sk-SK" sz="2200" dirty="0">
                <a:latin typeface="Segoe UI Light" panose="020B0502040204020203" pitchFamily="34" charset="0"/>
                <a:cs typeface="Segoe UI Light" panose="020B0502040204020203" pitchFamily="34" charset="0"/>
              </a:rPr>
              <a:t> at </a:t>
            </a:r>
            <a:r>
              <a:rPr lang="sk-SK" sz="2200" dirty="0" err="1">
                <a:latin typeface="Segoe UI Light" panose="020B0502040204020203" pitchFamily="34" charset="0"/>
                <a:cs typeface="Segoe UI Light" panose="020B0502040204020203" pitchFamily="34" charset="0"/>
              </a:rPr>
              <a:t>the</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same</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time</a:t>
            </a:r>
            <a:endParaRPr lang="sk-SK" sz="2200" dirty="0">
              <a:latin typeface="Segoe UI Light" panose="020B0502040204020203" pitchFamily="34" charset="0"/>
              <a:cs typeface="Segoe UI Light" panose="020B0502040204020203" pitchFamily="34" charset="0"/>
            </a:endParaRPr>
          </a:p>
        </p:txBody>
      </p:sp>
      <p:cxnSp>
        <p:nvCxnSpPr>
          <p:cNvPr id="24" name="Rovná spojnica 23">
            <a:extLst>
              <a:ext uri="{FF2B5EF4-FFF2-40B4-BE49-F238E27FC236}">
                <a16:creationId xmlns:a16="http://schemas.microsoft.com/office/drawing/2014/main" id="{5FA012D6-1FD8-4EFB-B2DE-97B93C3D8A42}"/>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grpSp>
        <p:nvGrpSpPr>
          <p:cNvPr id="3" name="Skupina 2">
            <a:extLst>
              <a:ext uri="{FF2B5EF4-FFF2-40B4-BE49-F238E27FC236}">
                <a16:creationId xmlns:a16="http://schemas.microsoft.com/office/drawing/2014/main" id="{CB326D75-4095-48D3-8ABC-C695F81D0AF7}"/>
              </a:ext>
            </a:extLst>
          </p:cNvPr>
          <p:cNvGrpSpPr/>
          <p:nvPr/>
        </p:nvGrpSpPr>
        <p:grpSpPr>
          <a:xfrm>
            <a:off x="3186675" y="1768229"/>
            <a:ext cx="8748000" cy="453977"/>
            <a:chOff x="3186675" y="1768229"/>
            <a:chExt cx="8748000" cy="453977"/>
          </a:xfrm>
        </p:grpSpPr>
        <p:cxnSp>
          <p:nvCxnSpPr>
            <p:cNvPr id="41" name="Rovná spojnica 40">
              <a:extLst>
                <a:ext uri="{FF2B5EF4-FFF2-40B4-BE49-F238E27FC236}">
                  <a16:creationId xmlns:a16="http://schemas.microsoft.com/office/drawing/2014/main" id="{A22D476F-A239-4DBB-B6FC-E97D510E7CE2}"/>
                </a:ext>
              </a:extLst>
            </p:cNvPr>
            <p:cNvCxnSpPr>
              <a:cxnSpLocks/>
            </p:cNvCxnSpPr>
            <p:nvPr/>
          </p:nvCxnSpPr>
          <p:spPr>
            <a:xfrm rot="16200000" flipH="1" flipV="1">
              <a:off x="7560675" y="-2605771"/>
              <a:ext cx="0" cy="8748000"/>
            </a:xfrm>
            <a:prstGeom prst="line">
              <a:avLst/>
            </a:prstGeom>
            <a:ln>
              <a:solidFill>
                <a:srgbClr val="E4252C"/>
              </a:solidFill>
            </a:ln>
          </p:spPr>
          <p:style>
            <a:lnRef idx="1">
              <a:schemeClr val="accent3"/>
            </a:lnRef>
            <a:fillRef idx="0">
              <a:schemeClr val="accent3"/>
            </a:fillRef>
            <a:effectRef idx="0">
              <a:schemeClr val="accent3"/>
            </a:effectRef>
            <a:fontRef idx="minor">
              <a:schemeClr val="tx1"/>
            </a:fontRef>
          </p:style>
        </p:cxnSp>
        <p:cxnSp>
          <p:nvCxnSpPr>
            <p:cNvPr id="42" name="Rovná spojnica 41">
              <a:extLst>
                <a:ext uri="{FF2B5EF4-FFF2-40B4-BE49-F238E27FC236}">
                  <a16:creationId xmlns:a16="http://schemas.microsoft.com/office/drawing/2014/main" id="{A0E1E7B4-9C47-4D42-B0F3-52515DAB10D3}"/>
                </a:ext>
              </a:extLst>
            </p:cNvPr>
            <p:cNvCxnSpPr>
              <a:cxnSpLocks/>
            </p:cNvCxnSpPr>
            <p:nvPr/>
          </p:nvCxnSpPr>
          <p:spPr>
            <a:xfrm rot="10800000" flipH="1" flipV="1">
              <a:off x="3190675" y="1772082"/>
              <a:ext cx="0" cy="450124"/>
            </a:xfrm>
            <a:prstGeom prst="line">
              <a:avLst/>
            </a:prstGeom>
            <a:ln>
              <a:solidFill>
                <a:srgbClr val="E4252C"/>
              </a:solidFill>
              <a:tailEnd type="oval"/>
            </a:ln>
          </p:spPr>
          <p:style>
            <a:lnRef idx="1">
              <a:schemeClr val="accent3"/>
            </a:lnRef>
            <a:fillRef idx="0">
              <a:schemeClr val="accent3"/>
            </a:fillRef>
            <a:effectRef idx="0">
              <a:schemeClr val="accent3"/>
            </a:effectRef>
            <a:fontRef idx="minor">
              <a:schemeClr val="tx1"/>
            </a:fontRef>
          </p:style>
        </p:cxnSp>
      </p:grpSp>
      <p:pic>
        <p:nvPicPr>
          <p:cNvPr id="23" name="Obrázok 22"/>
          <p:cNvPicPr>
            <a:picLocks noChangeAspect="1"/>
          </p:cNvPicPr>
          <p:nvPr/>
        </p:nvPicPr>
        <p:blipFill>
          <a:blip r:embed="rId4"/>
          <a:stretch>
            <a:fillRect/>
          </a:stretch>
        </p:blipFill>
        <p:spPr>
          <a:xfrm>
            <a:off x="9500918" y="5474825"/>
            <a:ext cx="2368332" cy="1202199"/>
          </a:xfrm>
          <a:prstGeom prst="rect">
            <a:avLst/>
          </a:prstGeom>
        </p:spPr>
      </p:pic>
    </p:spTree>
    <p:extLst>
      <p:ext uri="{BB962C8B-B14F-4D97-AF65-F5344CB8AC3E}">
        <p14:creationId xmlns:p14="http://schemas.microsoft.com/office/powerpoint/2010/main" val="1903137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bdĺžnik 16">
            <a:extLst>
              <a:ext uri="{FF2B5EF4-FFF2-40B4-BE49-F238E27FC236}">
                <a16:creationId xmlns:a16="http://schemas.microsoft.com/office/drawing/2014/main" id="{2C76BA3D-1206-44F2-B478-E69B8DEFE635}"/>
              </a:ext>
            </a:extLst>
          </p:cNvPr>
          <p:cNvSpPr/>
          <p:nvPr/>
        </p:nvSpPr>
        <p:spPr>
          <a:xfrm>
            <a:off x="3600" y="214320"/>
            <a:ext cx="12185396" cy="830997"/>
          </a:xfrm>
          <a:prstGeom prst="rect">
            <a:avLst/>
          </a:prstGeom>
          <a:solidFill>
            <a:srgbClr val="006E9F"/>
          </a:solidFill>
          <a:effectLst/>
        </p:spPr>
        <p:txBody>
          <a:bodyPr wrap="square" anchor="ctr">
            <a:spAutoFit/>
          </a:bodyPr>
          <a:lstStyle/>
          <a:p>
            <a:pPr fontAlgn="auto">
              <a:spcBef>
                <a:spcPts val="0"/>
              </a:spcBef>
              <a:spcAft>
                <a:spcPts val="0"/>
              </a:spcAft>
              <a:defRPr/>
            </a:pPr>
            <a:r>
              <a:rPr lang="sk-SK" sz="4800" b="1" cap="all" spc="300" dirty="0" smtClean="0">
                <a:solidFill>
                  <a:schemeClr val="bg1"/>
                </a:solidFill>
                <a:latin typeface="Segoe UI Semibold" panose="020B0702040204020203" pitchFamily="34" charset="0"/>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cs typeface="Segoe UI Semibold" panose="020B0702040204020203" pitchFamily="34" charset="0"/>
              </a:rPr>
              <a:t>Our</a:t>
            </a:r>
            <a:r>
              <a:rPr lang="sk-SK" sz="4800" b="1" cap="all" spc="300" dirty="0" smtClean="0">
                <a:solidFill>
                  <a:schemeClr val="bg1"/>
                </a:solidFill>
                <a:latin typeface="Segoe UI Semibold" panose="020B0702040204020203" pitchFamily="34" charset="0"/>
                <a:cs typeface="Segoe UI Semibold" panose="020B0702040204020203" pitchFamily="34" charset="0"/>
              </a:rPr>
              <a:t> </a:t>
            </a:r>
            <a:r>
              <a:rPr lang="sk-SK" sz="4800" b="1" cap="all" spc="300" dirty="0">
                <a:solidFill>
                  <a:schemeClr val="bg1"/>
                </a:solidFill>
                <a:latin typeface="Segoe UI Semibold" panose="020B0702040204020203" pitchFamily="34" charset="0"/>
                <a:cs typeface="Segoe UI Semibold" panose="020B0702040204020203" pitchFamily="34" charset="0"/>
              </a:rPr>
              <a:t>UAV HS </a:t>
            </a:r>
            <a:r>
              <a:rPr lang="sk-SK" sz="4800" b="1" cap="all" spc="300" dirty="0" err="1">
                <a:solidFill>
                  <a:schemeClr val="bg1"/>
                </a:solidFill>
                <a:latin typeface="Segoe UI Semibold" panose="020B0702040204020203" pitchFamily="34" charset="0"/>
                <a:cs typeface="Segoe UI Semibold" panose="020B0702040204020203" pitchFamily="34" charset="0"/>
              </a:rPr>
              <a:t>system</a:t>
            </a:r>
            <a:endParaRPr lang="nl-NL"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19" name="Zástupný symbol obsahu 2">
            <a:extLst>
              <a:ext uri="{FF2B5EF4-FFF2-40B4-BE49-F238E27FC236}">
                <a16:creationId xmlns:a16="http://schemas.microsoft.com/office/drawing/2014/main" id="{2B81172D-E204-481B-95D1-6C81375B37D5}"/>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14465B"/>
              </a:buClr>
              <a:buNone/>
              <a:defRPr/>
            </a:pPr>
            <a:r>
              <a:rPr lang="sk-SK" sz="3200" b="1" dirty="0" err="1">
                <a:solidFill>
                  <a:srgbClr val="006E9F"/>
                </a:solidFill>
                <a:latin typeface="Segoe UI Light" panose="020B0502040204020203" pitchFamily="34" charset="0"/>
                <a:cs typeface="Segoe UI Light" panose="020B0502040204020203" pitchFamily="34" charset="0"/>
              </a:rPr>
              <a:t>Push-broom</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vs</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other</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typical</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spectral</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imaging</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approaches</a:t>
            </a:r>
            <a:endParaRPr lang="sk-SK" sz="3200" dirty="0">
              <a:solidFill>
                <a:srgbClr val="006E9F"/>
              </a:solidFill>
              <a:latin typeface="Segoe UI Light" panose="020B0502040204020203" pitchFamily="34" charset="0"/>
              <a:cs typeface="Segoe UI Light" panose="020B0502040204020203" pitchFamily="34" charset="0"/>
            </a:endParaRPr>
          </a:p>
          <a:p>
            <a:pPr marL="0" indent="0" algn="ctr">
              <a:lnSpc>
                <a:spcPct val="100000"/>
              </a:lnSpc>
              <a:buClr>
                <a:srgbClr val="14465B"/>
              </a:buClr>
              <a:buNone/>
              <a:defRPr/>
            </a:pPr>
            <a:endParaRPr lang="sk-SK" sz="800" dirty="0">
              <a:solidFill>
                <a:schemeClr val="bg1"/>
              </a:solidFill>
              <a:latin typeface="Segoe UI Light" panose="020B0502040204020203" pitchFamily="34" charset="0"/>
              <a:cs typeface="Segoe UI Light" panose="020B0502040204020203" pitchFamily="34" charset="0"/>
            </a:endParaRPr>
          </a:p>
          <a:p>
            <a:pPr marL="0" indent="0" algn="ctr">
              <a:lnSpc>
                <a:spcPct val="100000"/>
              </a:lnSpc>
              <a:spcBef>
                <a:spcPts val="1200"/>
              </a:spcBef>
              <a:buClr>
                <a:srgbClr val="14465B"/>
              </a:buClr>
              <a:buNone/>
              <a:defRPr/>
            </a:pPr>
            <a:endParaRPr lang="sk-SK" sz="2200" dirty="0">
              <a:latin typeface="Segoe UI Light" panose="020B0502040204020203" pitchFamily="34" charset="0"/>
              <a:cs typeface="Segoe UI Light" panose="020B0502040204020203" pitchFamily="34" charset="0"/>
            </a:endParaRPr>
          </a:p>
        </p:txBody>
      </p:sp>
      <p:pic>
        <p:nvPicPr>
          <p:cNvPr id="22" name="Obrázok 21">
            <a:extLst>
              <a:ext uri="{FF2B5EF4-FFF2-40B4-BE49-F238E27FC236}">
                <a16:creationId xmlns:a16="http://schemas.microsoft.com/office/drawing/2014/main" id="{75C82299-677D-456B-BC7B-A8BF4657D9FC}"/>
              </a:ext>
            </a:extLst>
          </p:cNvPr>
          <p:cNvPicPr>
            <a:picLocks noChangeAspect="1"/>
          </p:cNvPicPr>
          <p:nvPr/>
        </p:nvPicPr>
        <p:blipFill rotWithShape="1">
          <a:blip r:embed="rId3">
            <a:extLst>
              <a:ext uri="{28A0092B-C50C-407E-A947-70E740481C1C}">
                <a14:useLocalDpi xmlns:a14="http://schemas.microsoft.com/office/drawing/2010/main" val="0"/>
              </a:ext>
            </a:extLst>
          </a:blip>
          <a:srcRect b="4900"/>
          <a:stretch/>
        </p:blipFill>
        <p:spPr>
          <a:xfrm>
            <a:off x="289964" y="1896564"/>
            <a:ext cx="8085800" cy="443303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6" name="Skupina 25">
            <a:extLst>
              <a:ext uri="{FF2B5EF4-FFF2-40B4-BE49-F238E27FC236}">
                <a16:creationId xmlns:a16="http://schemas.microsoft.com/office/drawing/2014/main" id="{DABFCC38-D224-4A2D-8B87-B3AA08619477}"/>
              </a:ext>
            </a:extLst>
          </p:cNvPr>
          <p:cNvGrpSpPr/>
          <p:nvPr/>
        </p:nvGrpSpPr>
        <p:grpSpPr>
          <a:xfrm>
            <a:off x="1916215" y="6347213"/>
            <a:ext cx="1836000" cy="450124"/>
            <a:chOff x="2075193" y="5989199"/>
            <a:chExt cx="1836000" cy="450124"/>
          </a:xfrm>
          <a:effectLst>
            <a:outerShdw blurRad="50800" dist="38100" dir="8100000" algn="tr" rotWithShape="0">
              <a:prstClr val="black">
                <a:alpha val="40000"/>
              </a:prstClr>
            </a:outerShdw>
          </a:effectLst>
        </p:grpSpPr>
        <p:cxnSp>
          <p:nvCxnSpPr>
            <p:cNvPr id="37" name="Rovná spojnica 36">
              <a:extLst>
                <a:ext uri="{FF2B5EF4-FFF2-40B4-BE49-F238E27FC236}">
                  <a16:creationId xmlns:a16="http://schemas.microsoft.com/office/drawing/2014/main" id="{D8C33FFB-7486-4CF8-AB22-55015532A5B3}"/>
                </a:ext>
              </a:extLst>
            </p:cNvPr>
            <p:cNvCxnSpPr>
              <a:cxnSpLocks/>
            </p:cNvCxnSpPr>
            <p:nvPr/>
          </p:nvCxnSpPr>
          <p:spPr>
            <a:xfrm rot="10800000">
              <a:off x="2160918" y="5989199"/>
              <a:ext cx="0" cy="450124"/>
            </a:xfrm>
            <a:prstGeom prst="line">
              <a:avLst/>
            </a:prstGeom>
            <a:ln>
              <a:solidFill>
                <a:srgbClr val="E4252C"/>
              </a:solidFill>
            </a:ln>
          </p:spPr>
          <p:style>
            <a:lnRef idx="2">
              <a:schemeClr val="dk1"/>
            </a:lnRef>
            <a:fillRef idx="0">
              <a:schemeClr val="dk1"/>
            </a:fillRef>
            <a:effectRef idx="1">
              <a:schemeClr val="dk1"/>
            </a:effectRef>
            <a:fontRef idx="minor">
              <a:schemeClr val="tx1"/>
            </a:fontRef>
          </p:style>
        </p:cxnSp>
        <p:cxnSp>
          <p:nvCxnSpPr>
            <p:cNvPr id="38" name="Rovná spojnica 37">
              <a:extLst>
                <a:ext uri="{FF2B5EF4-FFF2-40B4-BE49-F238E27FC236}">
                  <a16:creationId xmlns:a16="http://schemas.microsoft.com/office/drawing/2014/main" id="{68986851-12CB-451B-A1D8-A95611B8B2E4}"/>
                </a:ext>
              </a:extLst>
            </p:cNvPr>
            <p:cNvCxnSpPr>
              <a:cxnSpLocks/>
            </p:cNvCxnSpPr>
            <p:nvPr/>
          </p:nvCxnSpPr>
          <p:spPr>
            <a:xfrm rot="16200000">
              <a:off x="2993193" y="5435598"/>
              <a:ext cx="0" cy="1836000"/>
            </a:xfrm>
            <a:prstGeom prst="line">
              <a:avLst/>
            </a:prstGeom>
            <a:ln>
              <a:solidFill>
                <a:srgbClr val="E4252C"/>
              </a:solidFill>
            </a:ln>
          </p:spPr>
          <p:style>
            <a:lnRef idx="2">
              <a:schemeClr val="dk1"/>
            </a:lnRef>
            <a:fillRef idx="0">
              <a:schemeClr val="dk1"/>
            </a:fillRef>
            <a:effectRef idx="1">
              <a:schemeClr val="dk1"/>
            </a:effectRef>
            <a:fontRef idx="minor">
              <a:schemeClr val="tx1"/>
            </a:fontRef>
          </p:style>
        </p:cxnSp>
      </p:grpSp>
      <p:sp>
        <p:nvSpPr>
          <p:cNvPr id="11" name="Zástupný symbol obsahu 2">
            <a:extLst>
              <a:ext uri="{FF2B5EF4-FFF2-40B4-BE49-F238E27FC236}">
                <a16:creationId xmlns:a16="http://schemas.microsoft.com/office/drawing/2014/main" id="{B1D6BC0D-FA18-464D-8567-32B39872E8D6}"/>
              </a:ext>
            </a:extLst>
          </p:cNvPr>
          <p:cNvSpPr txBox="1">
            <a:spLocks/>
          </p:cNvSpPr>
          <p:nvPr/>
        </p:nvSpPr>
        <p:spPr>
          <a:xfrm>
            <a:off x="7417172" y="1776515"/>
            <a:ext cx="4520432" cy="2124000"/>
          </a:xfrm>
          <a:prstGeom prst="rect">
            <a:avLst/>
          </a:prstGeom>
          <a:solidFill>
            <a:schemeClr val="bg1"/>
          </a:solidFill>
          <a:ln>
            <a:noFill/>
          </a:ln>
          <a:effectLst>
            <a:outerShdw blurRad="50800" dist="38100" dir="8100000" algn="tr" rotWithShape="0">
              <a:srgbClr val="E4252C">
                <a:alpha val="40000"/>
              </a:srgb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4" name="Obdĺžnik 13">
            <a:extLst>
              <a:ext uri="{FF2B5EF4-FFF2-40B4-BE49-F238E27FC236}">
                <a16:creationId xmlns:a16="http://schemas.microsoft.com/office/drawing/2014/main" id="{E4C1E576-2EA8-4AA0-BE76-E6DF85F1E217}"/>
              </a:ext>
            </a:extLst>
          </p:cNvPr>
          <p:cNvSpPr/>
          <p:nvPr/>
        </p:nvSpPr>
        <p:spPr>
          <a:xfrm>
            <a:off x="7481341" y="1965060"/>
            <a:ext cx="4420695" cy="1785104"/>
          </a:xfrm>
          <a:prstGeom prst="rect">
            <a:avLst/>
          </a:prstGeom>
        </p:spPr>
        <p:txBody>
          <a:bodyPr wrap="square">
            <a:spAutoFit/>
          </a:bodyPr>
          <a:lstStyle/>
          <a:p>
            <a:pPr algn="just">
              <a:spcBef>
                <a:spcPts val="1200"/>
              </a:spcBef>
              <a:buClr>
                <a:srgbClr val="14465B"/>
              </a:buClr>
              <a:defRPr/>
            </a:pPr>
            <a:r>
              <a:rPr lang="sk-SK" sz="2400" b="1" spc="-10" dirty="0">
                <a:latin typeface="Segoe UI Light" panose="020B0502040204020203" pitchFamily="34" charset="0"/>
                <a:cs typeface="Segoe UI Light" panose="020B0502040204020203" pitchFamily="34" charset="0"/>
              </a:rPr>
              <a:t>PUSH-BROOM</a:t>
            </a:r>
          </a:p>
          <a:p>
            <a:pPr algn="just">
              <a:lnSpc>
                <a:spcPct val="100000"/>
              </a:lnSpc>
              <a:spcBef>
                <a:spcPts val="1200"/>
              </a:spcBef>
              <a:buClr>
                <a:srgbClr val="14465B"/>
              </a:buClr>
              <a:buFont typeface="Wingdings" panose="05000000000000000000" pitchFamily="2" charset="2"/>
              <a:buChar char="§"/>
              <a:defRPr/>
            </a:pP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Full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spectral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data</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simultaneously</a:t>
            </a:r>
            <a:endParaRPr lang="sk-SK" sz="22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14465B"/>
              </a:buClr>
              <a:buFont typeface="Wingdings" panose="05000000000000000000" pitchFamily="2" charset="2"/>
              <a:buChar char="§"/>
              <a:defRPr/>
            </a:pPr>
            <a:r>
              <a:rPr lang="sk-SK" sz="2200" dirty="0">
                <a:latin typeface="Segoe UI Light" panose="020B0502040204020203" pitchFamily="34" charset="0"/>
                <a:cs typeface="Segoe UI Light" panose="020B0502040204020203" pitchFamily="34" charset="0"/>
              </a:rPr>
              <a:t> I</a:t>
            </a:r>
            <a:r>
              <a:rPr lang="en-GB" sz="2200" dirty="0">
                <a:latin typeface="Segoe UI Light" panose="020B0502040204020203" pitchFamily="34" charset="0"/>
                <a:cs typeface="Segoe UI Light" panose="020B0502040204020203" pitchFamily="34" charset="0"/>
              </a:rPr>
              <a:t>mage is recorded per line</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for</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all</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wavelenghts</a:t>
            </a:r>
            <a:r>
              <a:rPr lang="sk-SK" sz="2200" dirty="0">
                <a:latin typeface="Segoe UI Light" panose="020B0502040204020203" pitchFamily="34" charset="0"/>
                <a:cs typeface="Segoe UI Light" panose="020B0502040204020203" pitchFamily="34" charset="0"/>
              </a:rPr>
              <a:t> at </a:t>
            </a:r>
            <a:r>
              <a:rPr lang="sk-SK" sz="2200" dirty="0" err="1">
                <a:latin typeface="Segoe UI Light" panose="020B0502040204020203" pitchFamily="34" charset="0"/>
                <a:cs typeface="Segoe UI Light" panose="020B0502040204020203" pitchFamily="34" charset="0"/>
              </a:rPr>
              <a:t>the</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same</a:t>
            </a:r>
            <a:r>
              <a:rPr lang="sk-SK" sz="2200" dirty="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time</a:t>
            </a:r>
            <a:endParaRPr lang="sk-SK" sz="2200" dirty="0">
              <a:latin typeface="Segoe UI Light" panose="020B0502040204020203" pitchFamily="34" charset="0"/>
              <a:cs typeface="Segoe UI Light" panose="020B0502040204020203" pitchFamily="34" charset="0"/>
            </a:endParaRPr>
          </a:p>
        </p:txBody>
      </p:sp>
      <p:sp>
        <p:nvSpPr>
          <p:cNvPr id="29" name="Obdĺžnik 28">
            <a:extLst>
              <a:ext uri="{FF2B5EF4-FFF2-40B4-BE49-F238E27FC236}">
                <a16:creationId xmlns:a16="http://schemas.microsoft.com/office/drawing/2014/main" id="{5B70C519-6717-44D7-B2A0-369DD3439DB4}"/>
              </a:ext>
            </a:extLst>
          </p:cNvPr>
          <p:cNvSpPr/>
          <p:nvPr/>
        </p:nvSpPr>
        <p:spPr>
          <a:xfrm>
            <a:off x="478358" y="6398318"/>
            <a:ext cx="1133259" cy="307777"/>
          </a:xfrm>
          <a:prstGeom prst="rect">
            <a:avLst/>
          </a:prstGeom>
        </p:spPr>
        <p:txBody>
          <a:bodyPr wrap="none">
            <a:spAutoFit/>
          </a:bodyPr>
          <a:lstStyle/>
          <a:p>
            <a:r>
              <a:rPr lang="en-US" sz="1400" dirty="0">
                <a:latin typeface="Segoe UI Light" panose="020B0502040204020203" pitchFamily="34" charset="0"/>
                <a:cs typeface="Segoe UI Light" panose="020B0502040204020203" pitchFamily="34" charset="0"/>
              </a:rPr>
              <a:t>Whiskbroom</a:t>
            </a:r>
            <a:endParaRPr lang="sk-SK" sz="1400" dirty="0">
              <a:latin typeface="Segoe UI Light" panose="020B0502040204020203" pitchFamily="34" charset="0"/>
              <a:cs typeface="Segoe UI Light" panose="020B0502040204020203" pitchFamily="34" charset="0"/>
            </a:endParaRPr>
          </a:p>
        </p:txBody>
      </p:sp>
      <p:sp>
        <p:nvSpPr>
          <p:cNvPr id="44" name="Obdĺžnik 43">
            <a:extLst>
              <a:ext uri="{FF2B5EF4-FFF2-40B4-BE49-F238E27FC236}">
                <a16:creationId xmlns:a16="http://schemas.microsoft.com/office/drawing/2014/main" id="{EAF2726E-FC4C-4B2E-BD15-3FC9556EB985}"/>
              </a:ext>
            </a:extLst>
          </p:cNvPr>
          <p:cNvSpPr/>
          <p:nvPr/>
        </p:nvSpPr>
        <p:spPr>
          <a:xfrm>
            <a:off x="2340754" y="6398318"/>
            <a:ext cx="1049903" cy="307777"/>
          </a:xfrm>
          <a:prstGeom prst="rect">
            <a:avLst/>
          </a:prstGeom>
        </p:spPr>
        <p:txBody>
          <a:bodyPr wrap="none">
            <a:spAutoFit/>
          </a:bodyPr>
          <a:lstStyle/>
          <a:p>
            <a:r>
              <a:rPr lang="sk-SK" sz="1400" b="1" dirty="0" err="1">
                <a:latin typeface="Segoe UI Light" panose="020B0502040204020203" pitchFamily="34" charset="0"/>
                <a:cs typeface="Segoe UI Light" panose="020B0502040204020203" pitchFamily="34" charset="0"/>
              </a:rPr>
              <a:t>Push</a:t>
            </a:r>
            <a:r>
              <a:rPr lang="en-US" sz="1400" b="1" dirty="0">
                <a:latin typeface="Segoe UI Light" panose="020B0502040204020203" pitchFamily="34" charset="0"/>
                <a:cs typeface="Segoe UI Light" panose="020B0502040204020203" pitchFamily="34" charset="0"/>
              </a:rPr>
              <a:t>broom</a:t>
            </a:r>
            <a:endParaRPr lang="sk-SK" sz="1400" b="1" dirty="0">
              <a:latin typeface="Segoe UI Light" panose="020B0502040204020203" pitchFamily="34" charset="0"/>
              <a:cs typeface="Segoe UI Light" panose="020B0502040204020203" pitchFamily="34" charset="0"/>
            </a:endParaRPr>
          </a:p>
        </p:txBody>
      </p:sp>
      <p:sp>
        <p:nvSpPr>
          <p:cNvPr id="45" name="Obdĺžnik 44">
            <a:extLst>
              <a:ext uri="{FF2B5EF4-FFF2-40B4-BE49-F238E27FC236}">
                <a16:creationId xmlns:a16="http://schemas.microsoft.com/office/drawing/2014/main" id="{33E53842-CF6A-4BBE-99FB-E98D23CA0732}"/>
              </a:ext>
            </a:extLst>
          </p:cNvPr>
          <p:cNvSpPr/>
          <p:nvPr/>
        </p:nvSpPr>
        <p:spPr>
          <a:xfrm>
            <a:off x="4091028" y="6389576"/>
            <a:ext cx="708848" cy="307777"/>
          </a:xfrm>
          <a:prstGeom prst="rect">
            <a:avLst/>
          </a:prstGeom>
        </p:spPr>
        <p:txBody>
          <a:bodyPr wrap="none">
            <a:spAutoFit/>
          </a:bodyPr>
          <a:lstStyle/>
          <a:p>
            <a:r>
              <a:rPr lang="sk-SK" sz="1400" dirty="0" err="1">
                <a:latin typeface="Segoe UI Light" panose="020B0502040204020203" pitchFamily="34" charset="0"/>
                <a:cs typeface="Segoe UI Light" panose="020B0502040204020203" pitchFamily="34" charset="0"/>
              </a:rPr>
              <a:t>Staring</a:t>
            </a:r>
            <a:endParaRPr lang="sk-SK" sz="1400" dirty="0">
              <a:latin typeface="Segoe UI Light" panose="020B0502040204020203" pitchFamily="34" charset="0"/>
              <a:cs typeface="Segoe UI Light" panose="020B0502040204020203" pitchFamily="34" charset="0"/>
            </a:endParaRPr>
          </a:p>
        </p:txBody>
      </p:sp>
      <p:sp>
        <p:nvSpPr>
          <p:cNvPr id="46" name="Obdĺžnik 45">
            <a:extLst>
              <a:ext uri="{FF2B5EF4-FFF2-40B4-BE49-F238E27FC236}">
                <a16:creationId xmlns:a16="http://schemas.microsoft.com/office/drawing/2014/main" id="{C991FBF0-2F6B-4B7C-B44B-A8B463E85DDE}"/>
              </a:ext>
            </a:extLst>
          </p:cNvPr>
          <p:cNvSpPr/>
          <p:nvPr/>
        </p:nvSpPr>
        <p:spPr>
          <a:xfrm>
            <a:off x="5500247" y="6389575"/>
            <a:ext cx="878767" cy="307777"/>
          </a:xfrm>
          <a:prstGeom prst="rect">
            <a:avLst/>
          </a:prstGeom>
        </p:spPr>
        <p:txBody>
          <a:bodyPr wrap="none">
            <a:spAutoFit/>
          </a:bodyPr>
          <a:lstStyle/>
          <a:p>
            <a:r>
              <a:rPr lang="sk-SK" sz="1400" dirty="0" err="1">
                <a:latin typeface="Segoe UI Light" panose="020B0502040204020203" pitchFamily="34" charset="0"/>
                <a:cs typeface="Segoe UI Light" panose="020B0502040204020203" pitchFamily="34" charset="0"/>
              </a:rPr>
              <a:t>Snapshot</a:t>
            </a:r>
            <a:endParaRPr lang="sk-SK" sz="1400" dirty="0">
              <a:latin typeface="Segoe UI Light" panose="020B0502040204020203" pitchFamily="34" charset="0"/>
              <a:cs typeface="Segoe UI Light" panose="020B0502040204020203" pitchFamily="34" charset="0"/>
            </a:endParaRPr>
          </a:p>
        </p:txBody>
      </p:sp>
      <p:grpSp>
        <p:nvGrpSpPr>
          <p:cNvPr id="4" name="Skupina 3">
            <a:extLst>
              <a:ext uri="{FF2B5EF4-FFF2-40B4-BE49-F238E27FC236}">
                <a16:creationId xmlns:a16="http://schemas.microsoft.com/office/drawing/2014/main" id="{773C121B-DEDC-4F8D-9476-63EE5FA3475A}"/>
              </a:ext>
            </a:extLst>
          </p:cNvPr>
          <p:cNvGrpSpPr/>
          <p:nvPr/>
        </p:nvGrpSpPr>
        <p:grpSpPr>
          <a:xfrm>
            <a:off x="6993646" y="6543463"/>
            <a:ext cx="1382118" cy="266583"/>
            <a:chOff x="6636739" y="6329598"/>
            <a:chExt cx="1382118" cy="266583"/>
          </a:xfrm>
        </p:grpSpPr>
        <p:sp>
          <p:nvSpPr>
            <p:cNvPr id="16" name="Zástupný symbol obsahu 2">
              <a:extLst>
                <a:ext uri="{FF2B5EF4-FFF2-40B4-BE49-F238E27FC236}">
                  <a16:creationId xmlns:a16="http://schemas.microsoft.com/office/drawing/2014/main" id="{B46B8D0F-AF24-4D90-B462-175DF5BB9179}"/>
                </a:ext>
              </a:extLst>
            </p:cNvPr>
            <p:cNvSpPr txBox="1">
              <a:spLocks/>
            </p:cNvSpPr>
            <p:nvPr/>
          </p:nvSpPr>
          <p:spPr>
            <a:xfrm>
              <a:off x="6636739" y="6329598"/>
              <a:ext cx="1382118" cy="266583"/>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2" name="Obdĺžnik 1">
              <a:extLst>
                <a:ext uri="{FF2B5EF4-FFF2-40B4-BE49-F238E27FC236}">
                  <a16:creationId xmlns:a16="http://schemas.microsoft.com/office/drawing/2014/main" id="{04911BA9-A437-4ACC-9F90-A972B3E87AEC}"/>
                </a:ext>
              </a:extLst>
            </p:cNvPr>
            <p:cNvSpPr/>
            <p:nvPr/>
          </p:nvSpPr>
          <p:spPr>
            <a:xfrm>
              <a:off x="6653171" y="6349960"/>
              <a:ext cx="1317559" cy="246221"/>
            </a:xfrm>
            <a:prstGeom prst="rect">
              <a:avLst/>
            </a:prstGeom>
          </p:spPr>
          <p:txBody>
            <a:bodyPr wrap="none">
              <a:spAutoFit/>
            </a:bodyPr>
            <a:lstStyle/>
            <a:p>
              <a:r>
                <a:rPr lang="sk-SK" sz="1000" dirty="0" err="1">
                  <a:latin typeface="Segoe UI Light" panose="020B0502040204020203" pitchFamily="34" charset="0"/>
                  <a:cs typeface="Segoe UI Light" panose="020B0502040204020203" pitchFamily="34" charset="0"/>
                </a:rPr>
                <a:t>Quingly</a:t>
              </a:r>
              <a:r>
                <a:rPr lang="sk-SK" sz="1000" dirty="0">
                  <a:latin typeface="Segoe UI Light" panose="020B0502040204020203" pitchFamily="34" charset="0"/>
                  <a:cs typeface="Segoe UI Light" panose="020B0502040204020203" pitchFamily="34" charset="0"/>
                </a:rPr>
                <a:t>, L. et </a:t>
              </a:r>
              <a:r>
                <a:rPr lang="sk-SK" sz="1000" dirty="0" err="1">
                  <a:latin typeface="Segoe UI Light" panose="020B0502040204020203" pitchFamily="34" charset="0"/>
                  <a:cs typeface="Segoe UI Light" panose="020B0502040204020203" pitchFamily="34" charset="0"/>
                </a:rPr>
                <a:t>al</a:t>
              </a:r>
              <a:r>
                <a:rPr lang="sk-SK" sz="1000" dirty="0">
                  <a:latin typeface="Segoe UI Light" panose="020B0502040204020203" pitchFamily="34" charset="0"/>
                  <a:cs typeface="Segoe UI Light" panose="020B0502040204020203" pitchFamily="34" charset="0"/>
                </a:rPr>
                <a:t> (2013)</a:t>
              </a:r>
              <a:endParaRPr lang="sk-SK" sz="1000" dirty="0"/>
            </a:p>
          </p:txBody>
        </p:sp>
      </p:grpSp>
      <p:cxnSp>
        <p:nvCxnSpPr>
          <p:cNvPr id="24" name="Rovná spojnica 23">
            <a:extLst>
              <a:ext uri="{FF2B5EF4-FFF2-40B4-BE49-F238E27FC236}">
                <a16:creationId xmlns:a16="http://schemas.microsoft.com/office/drawing/2014/main" id="{5FA012D6-1FD8-4EFB-B2DE-97B93C3D8A42}"/>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grpSp>
        <p:nvGrpSpPr>
          <p:cNvPr id="3" name="Skupina 2">
            <a:extLst>
              <a:ext uri="{FF2B5EF4-FFF2-40B4-BE49-F238E27FC236}">
                <a16:creationId xmlns:a16="http://schemas.microsoft.com/office/drawing/2014/main" id="{CB326D75-4095-48D3-8ABC-C695F81D0AF7}"/>
              </a:ext>
            </a:extLst>
          </p:cNvPr>
          <p:cNvGrpSpPr/>
          <p:nvPr/>
        </p:nvGrpSpPr>
        <p:grpSpPr>
          <a:xfrm>
            <a:off x="3186675" y="1768229"/>
            <a:ext cx="8748000" cy="453977"/>
            <a:chOff x="3186675" y="1768229"/>
            <a:chExt cx="8748000" cy="453977"/>
          </a:xfrm>
        </p:grpSpPr>
        <p:cxnSp>
          <p:nvCxnSpPr>
            <p:cNvPr id="41" name="Rovná spojnica 40">
              <a:extLst>
                <a:ext uri="{FF2B5EF4-FFF2-40B4-BE49-F238E27FC236}">
                  <a16:creationId xmlns:a16="http://schemas.microsoft.com/office/drawing/2014/main" id="{A22D476F-A239-4DBB-B6FC-E97D510E7CE2}"/>
                </a:ext>
              </a:extLst>
            </p:cNvPr>
            <p:cNvCxnSpPr>
              <a:cxnSpLocks/>
            </p:cNvCxnSpPr>
            <p:nvPr/>
          </p:nvCxnSpPr>
          <p:spPr>
            <a:xfrm rot="16200000" flipH="1" flipV="1">
              <a:off x="7560675" y="-2605771"/>
              <a:ext cx="0" cy="8748000"/>
            </a:xfrm>
            <a:prstGeom prst="line">
              <a:avLst/>
            </a:prstGeom>
            <a:ln>
              <a:solidFill>
                <a:srgbClr val="E4252C"/>
              </a:solidFill>
            </a:ln>
          </p:spPr>
          <p:style>
            <a:lnRef idx="1">
              <a:schemeClr val="accent3"/>
            </a:lnRef>
            <a:fillRef idx="0">
              <a:schemeClr val="accent3"/>
            </a:fillRef>
            <a:effectRef idx="0">
              <a:schemeClr val="accent3"/>
            </a:effectRef>
            <a:fontRef idx="minor">
              <a:schemeClr val="tx1"/>
            </a:fontRef>
          </p:style>
        </p:cxnSp>
        <p:cxnSp>
          <p:nvCxnSpPr>
            <p:cNvPr id="42" name="Rovná spojnica 41">
              <a:extLst>
                <a:ext uri="{FF2B5EF4-FFF2-40B4-BE49-F238E27FC236}">
                  <a16:creationId xmlns:a16="http://schemas.microsoft.com/office/drawing/2014/main" id="{A0E1E7B4-9C47-4D42-B0F3-52515DAB10D3}"/>
                </a:ext>
              </a:extLst>
            </p:cNvPr>
            <p:cNvCxnSpPr>
              <a:cxnSpLocks/>
            </p:cNvCxnSpPr>
            <p:nvPr/>
          </p:nvCxnSpPr>
          <p:spPr>
            <a:xfrm rot="10800000" flipH="1" flipV="1">
              <a:off x="3190675" y="1772082"/>
              <a:ext cx="0" cy="450124"/>
            </a:xfrm>
            <a:prstGeom prst="line">
              <a:avLst/>
            </a:prstGeom>
            <a:ln>
              <a:solidFill>
                <a:srgbClr val="E4252C"/>
              </a:solidFill>
              <a:tailEnd type="oval"/>
            </a:ln>
          </p:spPr>
          <p:style>
            <a:lnRef idx="1">
              <a:schemeClr val="accent3"/>
            </a:lnRef>
            <a:fillRef idx="0">
              <a:schemeClr val="accent3"/>
            </a:fillRef>
            <a:effectRef idx="0">
              <a:schemeClr val="accent3"/>
            </a:effectRef>
            <a:fontRef idx="minor">
              <a:schemeClr val="tx1"/>
            </a:fontRef>
          </p:style>
        </p:cxnSp>
      </p:grpSp>
    </p:spTree>
    <p:extLst>
      <p:ext uri="{BB962C8B-B14F-4D97-AF65-F5344CB8AC3E}">
        <p14:creationId xmlns:p14="http://schemas.microsoft.com/office/powerpoint/2010/main" val="4285541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005" y="1799248"/>
            <a:ext cx="8293637" cy="4923290"/>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fontAlgn="auto">
              <a:spcBef>
                <a:spcPts val="0"/>
              </a:spcBef>
              <a:spcAft>
                <a:spcPts val="0"/>
              </a:spcAft>
              <a:defRPr/>
            </a:pPr>
            <a:r>
              <a:rPr lang="sk-SK" sz="4800" b="1" cap="all" spc="300" dirty="0" smtClean="0">
                <a:solidFill>
                  <a:schemeClr val="bg1"/>
                </a:solidFill>
                <a:latin typeface="Segoe UI Semibold" panose="020B0702040204020203" pitchFamily="34" charset="0"/>
                <a:cs typeface="Segoe UI Semibold" panose="020B0702040204020203" pitchFamily="34" charset="0"/>
              </a:rPr>
              <a:t>  OUR </a:t>
            </a:r>
            <a:r>
              <a:rPr lang="sk-SK" sz="4800" b="1" cap="all" spc="300" dirty="0">
                <a:solidFill>
                  <a:schemeClr val="bg1"/>
                </a:solidFill>
                <a:latin typeface="Segoe UI Semibold" panose="020B0702040204020203" pitchFamily="34" charset="0"/>
                <a:cs typeface="Segoe UI Semibold" panose="020B0702040204020203" pitchFamily="34" charset="0"/>
              </a:rPr>
              <a:t>UAV HS SYSTEM</a:t>
            </a:r>
            <a:endParaRPr lang="nl-NL" sz="4800" b="1" cap="all" spc="300" dirty="0">
              <a:solidFill>
                <a:schemeClr val="bg1"/>
              </a:solidFill>
              <a:latin typeface="Segoe UI Semibold" panose="020B0702040204020203" pitchFamily="34" charset="0"/>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14465B"/>
              </a:buClr>
              <a:buNone/>
              <a:defRPr/>
            </a:pPr>
            <a:r>
              <a:rPr lang="sk-SK" sz="3200" b="1" dirty="0" err="1">
                <a:solidFill>
                  <a:srgbClr val="006E9F"/>
                </a:solidFill>
                <a:latin typeface="Segoe UI Light" panose="020B0502040204020203" pitchFamily="34" charset="0"/>
                <a:cs typeface="Segoe UI Light" panose="020B0502040204020203" pitchFamily="34" charset="0"/>
              </a:rPr>
              <a:t>Rectification</a:t>
            </a:r>
            <a:r>
              <a:rPr lang="sk-SK" sz="3200" b="1" dirty="0">
                <a:solidFill>
                  <a:srgbClr val="006E9F"/>
                </a:solidFill>
                <a:latin typeface="Segoe UI Light" panose="020B0502040204020203" pitchFamily="34" charset="0"/>
                <a:cs typeface="Segoe UI Light" panose="020B0502040204020203" pitchFamily="34" charset="0"/>
              </a:rPr>
              <a:t> </a:t>
            </a:r>
            <a:r>
              <a:rPr lang="sk-SK" sz="3200" b="1" dirty="0" err="1">
                <a:solidFill>
                  <a:srgbClr val="006E9F"/>
                </a:solidFill>
                <a:latin typeface="Segoe UI Light" panose="020B0502040204020203" pitchFamily="34" charset="0"/>
                <a:cs typeface="Segoe UI Light" panose="020B0502040204020203" pitchFamily="34" charset="0"/>
              </a:rPr>
              <a:t>process</a:t>
            </a:r>
            <a:endParaRPr lang="sk-SK" sz="3200"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pic>
        <p:nvPicPr>
          <p:cNvPr id="9" name="Obrázok 8">
            <a:extLst>
              <a:ext uri="{FF2B5EF4-FFF2-40B4-BE49-F238E27FC236}">
                <a16:creationId xmlns:a16="http://schemas.microsoft.com/office/drawing/2014/main" id="{DB17AB41-A299-403E-BB2F-74E051326E01}"/>
              </a:ext>
            </a:extLst>
          </p:cNvPr>
          <p:cNvPicPr>
            <a:picLocks noChangeAspect="1"/>
          </p:cNvPicPr>
          <p:nvPr/>
        </p:nvPicPr>
        <p:blipFill rotWithShape="1">
          <a:blip r:embed="rId3">
            <a:extLst>
              <a:ext uri="{28A0092B-C50C-407E-A947-70E740481C1C}">
                <a14:useLocalDpi xmlns:a14="http://schemas.microsoft.com/office/drawing/2010/main" val="0"/>
              </a:ext>
            </a:extLst>
          </a:blip>
          <a:srcRect r="45077" b="8299"/>
          <a:stretch/>
        </p:blipFill>
        <p:spPr>
          <a:xfrm>
            <a:off x="5986193" y="1799248"/>
            <a:ext cx="2419957" cy="2122504"/>
          </a:xfrm>
          <a:prstGeom prst="rect">
            <a:avLst/>
          </a:prstGeom>
        </p:spPr>
      </p:pic>
      <p:grpSp>
        <p:nvGrpSpPr>
          <p:cNvPr id="11" name="Skupina 10">
            <a:extLst>
              <a:ext uri="{FF2B5EF4-FFF2-40B4-BE49-F238E27FC236}">
                <a16:creationId xmlns:a16="http://schemas.microsoft.com/office/drawing/2014/main" id="{E8B71577-ED2E-4D67-B7C7-6B3826320D5A}"/>
              </a:ext>
            </a:extLst>
          </p:cNvPr>
          <p:cNvGrpSpPr/>
          <p:nvPr/>
        </p:nvGrpSpPr>
        <p:grpSpPr>
          <a:xfrm>
            <a:off x="8406150" y="1799248"/>
            <a:ext cx="3595622" cy="4923290"/>
            <a:chOff x="8100085" y="1799248"/>
            <a:chExt cx="3595622" cy="4923290"/>
          </a:xfrm>
        </p:grpSpPr>
        <p:pic>
          <p:nvPicPr>
            <p:cNvPr id="12" name="Obrázok 11">
              <a:extLst>
                <a:ext uri="{FF2B5EF4-FFF2-40B4-BE49-F238E27FC236}">
                  <a16:creationId xmlns:a16="http://schemas.microsoft.com/office/drawing/2014/main" id="{241AC7EE-5AAB-40D0-9FE2-F186060A5B97}"/>
                </a:ext>
              </a:extLst>
            </p:cNvPr>
            <p:cNvPicPr>
              <a:picLocks noChangeAspect="1"/>
            </p:cNvPicPr>
            <p:nvPr/>
          </p:nvPicPr>
          <p:blipFill rotWithShape="1">
            <a:blip r:embed="rId4"/>
            <a:srcRect l="54114" t="48343" r="33389" b="36568"/>
            <a:stretch/>
          </p:blipFill>
          <p:spPr>
            <a:xfrm>
              <a:off x="8100085" y="1799248"/>
              <a:ext cx="3589661" cy="2437045"/>
            </a:xfrm>
            <a:prstGeom prst="rect">
              <a:avLst/>
            </a:prstGeom>
          </p:spPr>
        </p:pic>
        <p:pic>
          <p:nvPicPr>
            <p:cNvPr id="13" name="Obrázok 12">
              <a:extLst>
                <a:ext uri="{FF2B5EF4-FFF2-40B4-BE49-F238E27FC236}">
                  <a16:creationId xmlns:a16="http://schemas.microsoft.com/office/drawing/2014/main" id="{FE423F5A-2BAB-4221-8E9A-99F15899A631}"/>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13000" contrast="23000"/>
                      </a14:imgEffect>
                    </a14:imgLayer>
                  </a14:imgProps>
                </a:ext>
              </a:extLst>
            </a:blip>
            <a:srcRect l="34772" t="45454" r="33074" b="13440"/>
            <a:stretch/>
          </p:blipFill>
          <p:spPr>
            <a:xfrm>
              <a:off x="8106046" y="4327569"/>
              <a:ext cx="3589661" cy="2394969"/>
            </a:xfrm>
            <a:prstGeom prst="rect">
              <a:avLst/>
            </a:prstGeom>
          </p:spPr>
        </p:pic>
      </p:grpSp>
      <p:sp>
        <p:nvSpPr>
          <p:cNvPr id="65539" name="Zástupný symbol obsahu 2"/>
          <p:cNvSpPr>
            <a:spLocks noGrp="1"/>
          </p:cNvSpPr>
          <p:nvPr>
            <p:ph idx="4294967295"/>
          </p:nvPr>
        </p:nvSpPr>
        <p:spPr>
          <a:xfrm>
            <a:off x="190225" y="1864895"/>
            <a:ext cx="5905774" cy="3128210"/>
          </a:xfrm>
        </p:spPr>
        <p:txBody>
          <a:bodyPr>
            <a:noAutofit/>
          </a:bodyPr>
          <a:lstStyle/>
          <a:p>
            <a:pPr marL="342900" lvl="1" indent="-342900" algn="just">
              <a:spcBef>
                <a:spcPts val="800"/>
              </a:spcBef>
              <a:buClr>
                <a:srgbClr val="005074"/>
              </a:buClr>
              <a:buFont typeface="Wingdings" panose="05000000000000000000" pitchFamily="2" charset="2"/>
              <a:buChar char="§"/>
            </a:pPr>
            <a:r>
              <a:rPr lang="en-GB" sz="2200" dirty="0">
                <a:latin typeface="Segoe UI Light" panose="020B0502040204020203" pitchFamily="34" charset="0"/>
                <a:cs typeface="Segoe UI Light" panose="020B0502040204020203" pitchFamily="34" charset="0"/>
              </a:rPr>
              <a:t>With a push-broom spectrometer</a:t>
            </a:r>
            <a:r>
              <a:rPr lang="sk-SK" sz="2200" dirty="0">
                <a:latin typeface="Segoe UI Light" panose="020B0502040204020203" pitchFamily="34" charset="0"/>
                <a:cs typeface="Segoe UI Light" panose="020B0502040204020203" pitchFamily="34" charset="0"/>
              </a:rPr>
              <a:t>, </a:t>
            </a:r>
            <a:r>
              <a:rPr lang="sk-SK" sz="2200" b="1" dirty="0">
                <a:latin typeface="Segoe UI Light" panose="020B0502040204020203" pitchFamily="34" charset="0"/>
                <a:cs typeface="Segoe UI Light" panose="020B0502040204020203" pitchFamily="34" charset="0"/>
              </a:rPr>
              <a:t>f</a:t>
            </a:r>
            <a:r>
              <a:rPr lang="en-US" sz="2200" b="1" dirty="0" err="1">
                <a:latin typeface="Segoe UI Light" panose="020B0502040204020203" pitchFamily="34" charset="0"/>
                <a:cs typeface="Segoe UI Light" panose="020B0502040204020203" pitchFamily="34" charset="0"/>
              </a:rPr>
              <a:t>ull</a:t>
            </a:r>
            <a:r>
              <a:rPr lang="en-US" sz="2200" b="1" dirty="0">
                <a:latin typeface="Segoe UI Light" panose="020B0502040204020203" pitchFamily="34" charset="0"/>
                <a:cs typeface="Segoe UI Light" panose="020B0502040204020203" pitchFamily="34" charset="0"/>
              </a:rPr>
              <a:t> spectral </a:t>
            </a:r>
            <a:r>
              <a:rPr lang="sk-SK" sz="2200" b="1" dirty="0">
                <a:latin typeface="Segoe UI Light" panose="020B0502040204020203" pitchFamily="34" charset="0"/>
                <a:cs typeface="Segoe UI Light" panose="020B0502040204020203" pitchFamily="34" charset="0"/>
              </a:rPr>
              <a:t>image </a:t>
            </a:r>
            <a:r>
              <a:rPr lang="sk-SK" sz="2200" b="1" dirty="0" err="1">
                <a:latin typeface="Segoe UI Light" panose="020B0502040204020203" pitchFamily="34" charset="0"/>
                <a:cs typeface="Segoe UI Light" panose="020B0502040204020203" pitchFamily="34" charset="0"/>
              </a:rPr>
              <a:t>is</a:t>
            </a:r>
            <a:r>
              <a:rPr lang="sk-SK" sz="2200" b="1" dirty="0">
                <a:latin typeface="Segoe UI Light" panose="020B0502040204020203" pitchFamily="34" charset="0"/>
                <a:cs typeface="Segoe UI Light" panose="020B0502040204020203" pitchFamily="34" charset="0"/>
              </a:rPr>
              <a:t> </a:t>
            </a:r>
            <a:r>
              <a:rPr lang="sk-SK" sz="2200" b="1" dirty="0" err="1">
                <a:latin typeface="Segoe UI Light" panose="020B0502040204020203" pitchFamily="34" charset="0"/>
                <a:cs typeface="Segoe UI Light" panose="020B0502040204020203" pitchFamily="34" charset="0"/>
              </a:rPr>
              <a:t>recorded</a:t>
            </a:r>
            <a:r>
              <a:rPr lang="sk-SK" sz="2200" b="1" dirty="0">
                <a:latin typeface="Segoe UI Light" panose="020B0502040204020203" pitchFamily="34" charset="0"/>
                <a:cs typeface="Segoe UI Light" panose="020B0502040204020203" pitchFamily="34" charset="0"/>
              </a:rPr>
              <a:t> per </a:t>
            </a:r>
            <a:r>
              <a:rPr lang="sk-SK" sz="2200" b="1" dirty="0" err="1">
                <a:latin typeface="Segoe UI Light" panose="020B0502040204020203" pitchFamily="34" charset="0"/>
                <a:cs typeface="Segoe UI Light" panose="020B0502040204020203" pitchFamily="34" charset="0"/>
              </a:rPr>
              <a:t>line</a:t>
            </a:r>
            <a:endParaRPr lang="sk-SK" sz="2200" b="1" dirty="0">
              <a:latin typeface="Segoe UI Light" panose="020B0502040204020203" pitchFamily="34" charset="0"/>
              <a:cs typeface="Segoe UI Light" panose="020B0502040204020203" pitchFamily="34" charset="0"/>
            </a:endParaRPr>
          </a:p>
          <a:p>
            <a:pPr marL="342900" lvl="1" indent="-342900" algn="just">
              <a:lnSpc>
                <a:spcPct val="100000"/>
              </a:lnSpc>
              <a:spcBef>
                <a:spcPts val="1200"/>
              </a:spcBef>
              <a:buClr>
                <a:srgbClr val="005074"/>
              </a:buClr>
              <a:buFont typeface="Wingdings" panose="05000000000000000000" pitchFamily="2" charset="2"/>
              <a:buChar char="§"/>
            </a:pPr>
            <a:r>
              <a:rPr lang="sk-SK" sz="2200" dirty="0" err="1">
                <a:latin typeface="Segoe UI Light" panose="020B0502040204020203" pitchFamily="34" charset="0"/>
                <a:cs typeface="Segoe UI Light" panose="020B0502040204020203" pitchFamily="34" charset="0"/>
              </a:rPr>
              <a:t>However</a:t>
            </a:r>
            <a:r>
              <a:rPr lang="sk-SK" sz="2200" dirty="0">
                <a:latin typeface="Segoe UI Light" panose="020B0502040204020203" pitchFamily="34" charset="0"/>
                <a:cs typeface="Segoe UI Light" panose="020B0502040204020203" pitchFamily="34" charset="0"/>
              </a:rPr>
              <a:t>, </a:t>
            </a:r>
            <a:r>
              <a:rPr lang="en-US" sz="2200" dirty="0">
                <a:latin typeface="Segoe UI Light" panose="020B0502040204020203" pitchFamily="34" charset="0"/>
                <a:cs typeface="Segoe UI Light" panose="020B0502040204020203" pitchFamily="34" charset="0"/>
              </a:rPr>
              <a:t>each line of airborne </a:t>
            </a:r>
            <a:r>
              <a:rPr lang="en-US" sz="2200" dirty="0" err="1">
                <a:latin typeface="Segoe UI Light" panose="020B0502040204020203" pitchFamily="34" charset="0"/>
                <a:cs typeface="Segoe UI Light" panose="020B0502040204020203" pitchFamily="34" charset="0"/>
              </a:rPr>
              <a:t>pushbroom</a:t>
            </a:r>
            <a:r>
              <a:rPr lang="en-US" sz="2200" dirty="0">
                <a:latin typeface="Segoe UI Light" panose="020B0502040204020203" pitchFamily="34" charset="0"/>
                <a:cs typeface="Segoe UI Light" panose="020B0502040204020203" pitchFamily="34" charset="0"/>
              </a:rPr>
              <a:t> images is </a:t>
            </a:r>
            <a:r>
              <a:rPr lang="en-US" sz="2200" b="1" dirty="0">
                <a:latin typeface="Segoe UI Light" panose="020B0502040204020203" pitchFamily="34" charset="0"/>
                <a:cs typeface="Segoe UI Light" panose="020B0502040204020203" pitchFamily="34" charset="0"/>
              </a:rPr>
              <a:t>collected at different time instants</a:t>
            </a:r>
            <a:endParaRPr lang="sk-SK" sz="2200" b="1" dirty="0">
              <a:latin typeface="Segoe UI Light" panose="020B0502040204020203" pitchFamily="34" charset="0"/>
              <a:cs typeface="Segoe UI Light" panose="020B0502040204020203" pitchFamily="34" charset="0"/>
            </a:endParaRPr>
          </a:p>
          <a:p>
            <a:pPr marL="342900" lvl="1" indent="9525" algn="just">
              <a:spcBef>
                <a:spcPts val="800"/>
              </a:spcBef>
              <a:buClr>
                <a:srgbClr val="005074"/>
              </a:buClr>
              <a:buFont typeface="Wingdings" panose="05000000000000000000" pitchFamily="2" charset="2"/>
              <a:buChar char="Ø"/>
            </a:pPr>
            <a:r>
              <a:rPr lang="sk-SK" sz="2200" dirty="0">
                <a:latin typeface="Segoe UI Light" panose="020B0502040204020203" pitchFamily="34" charset="0"/>
                <a:cs typeface="Segoe UI Light" panose="020B0502040204020203" pitchFamily="34" charset="0"/>
              </a:rPr>
              <a:t> p</a:t>
            </a:r>
            <a:r>
              <a:rPr lang="en-US" sz="2200" dirty="0" err="1">
                <a:latin typeface="Segoe UI Light" panose="020B0502040204020203" pitchFamily="34" charset="0"/>
                <a:cs typeface="Segoe UI Light" panose="020B0502040204020203" pitchFamily="34" charset="0"/>
              </a:rPr>
              <a:t>erspective</a:t>
            </a:r>
            <a:r>
              <a:rPr lang="en-US" sz="2200" dirty="0">
                <a:latin typeface="Segoe UI Light" panose="020B0502040204020203" pitchFamily="34" charset="0"/>
                <a:cs typeface="Segoe UI Light" panose="020B0502040204020203" pitchFamily="34" charset="0"/>
              </a:rPr>
              <a:t> geometry varies with each line</a:t>
            </a:r>
            <a:r>
              <a:rPr lang="sk-SK" sz="2200" dirty="0">
                <a:latin typeface="Segoe UI Light" panose="020B0502040204020203" pitchFamily="34" charset="0"/>
                <a:cs typeface="Segoe UI Light" panose="020B0502040204020203" pitchFamily="34" charset="0"/>
              </a:rPr>
              <a:t> </a:t>
            </a:r>
          </a:p>
          <a:p>
            <a:pPr marL="342900" lvl="1" indent="9525" algn="just">
              <a:spcBef>
                <a:spcPts val="800"/>
              </a:spcBef>
              <a:buClr>
                <a:srgbClr val="005074"/>
              </a:buClr>
              <a:buFont typeface="Wingdings" panose="05000000000000000000" pitchFamily="2" charset="2"/>
              <a:buChar char="Ø"/>
            </a:pPr>
            <a:r>
              <a:rPr lang="sk-SK" sz="2200" dirty="0">
                <a:latin typeface="Segoe UI Light" panose="020B0502040204020203" pitchFamily="34" charset="0"/>
                <a:cs typeface="Segoe UI Light" panose="020B0502040204020203" pitchFamily="34" charset="0"/>
              </a:rPr>
              <a:t> </a:t>
            </a:r>
            <a:r>
              <a:rPr lang="en-US" sz="2200" dirty="0">
                <a:latin typeface="Segoe UI Light" panose="020B0502040204020203" pitchFamily="34" charset="0"/>
                <a:cs typeface="Segoe UI Light" panose="020B0502040204020203" pitchFamily="34" charset="0"/>
              </a:rPr>
              <a:t>different line </a:t>
            </a:r>
            <a:r>
              <a:rPr lang="en-US" sz="2200" dirty="0" err="1">
                <a:latin typeface="Segoe UI Light" panose="020B0502040204020203" pitchFamily="34" charset="0"/>
                <a:cs typeface="Segoe UI Light" panose="020B0502040204020203" pitchFamily="34" charset="0"/>
              </a:rPr>
              <a:t>displacemen</a:t>
            </a:r>
            <a:r>
              <a:rPr lang="sk-SK" sz="2200" dirty="0">
                <a:latin typeface="Segoe UI Light" panose="020B0502040204020203" pitchFamily="34" charset="0"/>
                <a:cs typeface="Segoe UI Light" panose="020B0502040204020203" pitchFamily="34" charset="0"/>
              </a:rPr>
              <a:t>t</a:t>
            </a:r>
          </a:p>
          <a:p>
            <a:pPr marL="342900" lvl="1" indent="0" algn="just">
              <a:spcBef>
                <a:spcPts val="800"/>
              </a:spcBef>
              <a:buClr>
                <a:srgbClr val="005074"/>
              </a:buClr>
              <a:buNone/>
            </a:pPr>
            <a:endParaRPr lang="sk-SK" sz="500" dirty="0">
              <a:latin typeface="Segoe UI Light" panose="020B0502040204020203" pitchFamily="34" charset="0"/>
              <a:cs typeface="Segoe UI Light" panose="020B0502040204020203" pitchFamily="34" charset="0"/>
            </a:endParaRPr>
          </a:p>
          <a:p>
            <a:pPr lvl="1" indent="-342900" algn="just">
              <a:spcBef>
                <a:spcPts val="800"/>
              </a:spcBef>
              <a:buClr>
                <a:srgbClr val="005074"/>
              </a:buClr>
              <a:buFont typeface="Wingdings" panose="05000000000000000000" pitchFamily="2" charset="2"/>
              <a:buChar char="Ø"/>
            </a:pPr>
            <a:r>
              <a:rPr lang="sk-SK" sz="2200" b="1" dirty="0">
                <a:latin typeface="Segoe UI Light" panose="020B0502040204020203" pitchFamily="34" charset="0"/>
                <a:cs typeface="Segoe UI Light" panose="020B0502040204020203" pitchFamily="34" charset="0"/>
              </a:rPr>
              <a:t>R</a:t>
            </a:r>
            <a:r>
              <a:rPr lang="en-US" sz="2200" b="1" dirty="0" err="1">
                <a:latin typeface="Segoe UI Light" panose="020B0502040204020203" pitchFamily="34" charset="0"/>
                <a:cs typeface="Segoe UI Light" panose="020B0502040204020203" pitchFamily="34" charset="0"/>
              </a:rPr>
              <a:t>ectification</a:t>
            </a:r>
            <a:r>
              <a:rPr lang="en-US" sz="2200" b="1" dirty="0">
                <a:latin typeface="Segoe UI Light" panose="020B0502040204020203" pitchFamily="34" charset="0"/>
                <a:cs typeface="Segoe UI Light" panose="020B0502040204020203" pitchFamily="34" charset="0"/>
              </a:rPr>
              <a:t> process </a:t>
            </a:r>
            <a:r>
              <a:rPr lang="sk-SK" sz="2200" b="1" dirty="0" err="1">
                <a:latin typeface="Segoe UI Light" panose="020B0502040204020203" pitchFamily="34" charset="0"/>
                <a:cs typeface="Segoe UI Light" panose="020B0502040204020203" pitchFamily="34" charset="0"/>
              </a:rPr>
              <a:t>is</a:t>
            </a:r>
            <a:r>
              <a:rPr lang="sk-SK" sz="2200" b="1" dirty="0">
                <a:latin typeface="Segoe UI Light" panose="020B0502040204020203" pitchFamily="34" charset="0"/>
                <a:cs typeface="Segoe UI Light" panose="020B0502040204020203" pitchFamily="34" charset="0"/>
              </a:rPr>
              <a:t> </a:t>
            </a:r>
            <a:r>
              <a:rPr lang="sk-SK" sz="2200" b="1" dirty="0" err="1">
                <a:latin typeface="Segoe UI Light" panose="020B0502040204020203" pitchFamily="34" charset="0"/>
                <a:cs typeface="Segoe UI Light" panose="020B0502040204020203" pitchFamily="34" charset="0"/>
              </a:rPr>
              <a:t>needed</a:t>
            </a:r>
            <a:endParaRPr lang="sk-SK" sz="2200" b="1"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939346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881698E4-2280-4C88-A72A-E72416CDEC92}"/>
              </a:ext>
            </a:extLst>
          </p:cNvPr>
          <p:cNvSpPr txBox="1">
            <a:spLocks/>
          </p:cNvSpPr>
          <p:nvPr/>
        </p:nvSpPr>
        <p:spPr>
          <a:xfrm>
            <a:off x="3005" y="1799248"/>
            <a:ext cx="7809499" cy="4924642"/>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65539" name="Zástupný symbol obsahu 2"/>
          <p:cNvSpPr>
            <a:spLocks noGrp="1"/>
          </p:cNvSpPr>
          <p:nvPr>
            <p:ph idx="4294967295"/>
          </p:nvPr>
        </p:nvSpPr>
        <p:spPr>
          <a:xfrm>
            <a:off x="190225" y="1931249"/>
            <a:ext cx="7370198" cy="4792641"/>
          </a:xfrm>
        </p:spPr>
        <p:txBody>
          <a:bodyPr>
            <a:noAutofit/>
          </a:bodyPr>
          <a:lstStyle/>
          <a:p>
            <a:pPr marL="342900" lvl="1" indent="-342900" algn="just">
              <a:spcBef>
                <a:spcPts val="800"/>
              </a:spcBef>
              <a:buClr>
                <a:srgbClr val="005074"/>
              </a:buClr>
              <a:buFont typeface="Wingdings" panose="05000000000000000000" pitchFamily="2" charset="2"/>
              <a:buChar char="§"/>
            </a:pPr>
            <a:r>
              <a:rPr lang="en-GB" sz="2200" dirty="0">
                <a:latin typeface="Segoe UI Light" panose="020B0502040204020203" pitchFamily="34" charset="0"/>
                <a:cs typeface="Segoe UI Light" panose="020B0502040204020203" pitchFamily="34" charset="0"/>
              </a:rPr>
              <a:t>Rectification of the raw image data</a:t>
            </a:r>
            <a:r>
              <a:rPr lang="sk-SK" sz="2200" dirty="0">
                <a:latin typeface="Segoe UI Light" panose="020B0502040204020203" pitchFamily="34" charset="0"/>
                <a:cs typeface="Segoe UI Light" panose="020B0502040204020203" pitchFamily="34" charset="0"/>
              </a:rPr>
              <a:t>:</a:t>
            </a:r>
          </a:p>
          <a:p>
            <a:pPr marL="342900" lvl="1" indent="9525" algn="just">
              <a:spcBef>
                <a:spcPts val="600"/>
              </a:spcBef>
              <a:buClr>
                <a:srgbClr val="005074"/>
              </a:buClr>
              <a:buFont typeface="Wingdings" panose="05000000000000000000" pitchFamily="2" charset="2"/>
              <a:buChar char="Ø"/>
            </a:pPr>
            <a:r>
              <a:rPr lang="sk-SK" sz="2200" dirty="0">
                <a:latin typeface="Segoe UI Light" panose="020B0502040204020203" pitchFamily="34" charset="0"/>
                <a:cs typeface="Segoe UI Light" panose="020B0502040204020203" pitchFamily="34" charset="0"/>
              </a:rPr>
              <a:t> </a:t>
            </a:r>
            <a:r>
              <a:rPr lang="en-GB" sz="2200" dirty="0">
                <a:latin typeface="Segoe UI Light" panose="020B0502040204020203" pitchFamily="34" charset="0"/>
                <a:cs typeface="Segoe UI Light" panose="020B0502040204020203" pitchFamily="34" charset="0"/>
              </a:rPr>
              <a:t>requires measuring </a:t>
            </a:r>
            <a:r>
              <a:rPr lang="en-GB" sz="2200" b="1" dirty="0">
                <a:latin typeface="Segoe UI Light" panose="020B0502040204020203" pitchFamily="34" charset="0"/>
                <a:cs typeface="Segoe UI Light" panose="020B0502040204020203" pitchFamily="34" charset="0"/>
              </a:rPr>
              <a:t>position and attitude </a:t>
            </a:r>
            <a:r>
              <a:rPr lang="sk-SK" sz="2200" dirty="0">
                <a:latin typeface="Segoe UI Light" panose="020B0502040204020203" pitchFamily="34" charset="0"/>
                <a:cs typeface="Segoe UI Light" panose="020B0502040204020203" pitchFamily="34" charset="0"/>
              </a:rPr>
              <a:t>of </a:t>
            </a:r>
            <a:r>
              <a:rPr lang="en-GB" sz="2200" dirty="0">
                <a:latin typeface="Segoe UI Light" panose="020B0502040204020203" pitchFamily="34" charset="0"/>
                <a:cs typeface="Segoe UI Light" panose="020B0502040204020203" pitchFamily="34" charset="0"/>
              </a:rPr>
              <a:t>the sensor enabled by</a:t>
            </a:r>
            <a:r>
              <a:rPr lang="en-GB" sz="2200" b="1" dirty="0">
                <a:latin typeface="Segoe UI Light" panose="020B0502040204020203" pitchFamily="34" charset="0"/>
                <a:cs typeface="Segoe UI Light" panose="020B0502040204020203" pitchFamily="34" charset="0"/>
              </a:rPr>
              <a:t> IMU/GNSS unit on-board the UAV</a:t>
            </a:r>
            <a:endParaRPr lang="sk-SK" sz="2200" b="1" dirty="0">
              <a:latin typeface="Segoe UI Light" panose="020B0502040204020203" pitchFamily="34" charset="0"/>
              <a:cs typeface="Segoe UI Light" panose="020B0502040204020203" pitchFamily="34" charset="0"/>
            </a:endParaRPr>
          </a:p>
          <a:p>
            <a:pPr marL="342900" lvl="1" indent="-342900" algn="just">
              <a:lnSpc>
                <a:spcPct val="100000"/>
              </a:lnSpc>
              <a:spcBef>
                <a:spcPts val="1200"/>
              </a:spcBef>
              <a:buClr>
                <a:srgbClr val="005074"/>
              </a:buClr>
              <a:buFont typeface="Wingdings" panose="05000000000000000000" pitchFamily="2" charset="2"/>
              <a:buChar char="§"/>
            </a:pPr>
            <a:r>
              <a:rPr lang="sk-SK" sz="2200" dirty="0">
                <a:latin typeface="Segoe UI Light" panose="020B0502040204020203" pitchFamily="34" charset="0"/>
                <a:cs typeface="Segoe UI Light" panose="020B0502040204020203" pitchFamily="34" charset="0"/>
              </a:rPr>
              <a:t>A</a:t>
            </a:r>
            <a:r>
              <a:rPr lang="en-GB" sz="2200" dirty="0" err="1">
                <a:latin typeface="Segoe UI Light" panose="020B0502040204020203" pitchFamily="34" charset="0"/>
                <a:cs typeface="Segoe UI Light" panose="020B0502040204020203" pitchFamily="34" charset="0"/>
              </a:rPr>
              <a:t>ccurate</a:t>
            </a:r>
            <a:r>
              <a:rPr lang="en-GB" sz="2200" dirty="0">
                <a:latin typeface="Segoe UI Light" panose="020B0502040204020203" pitchFamily="34" charset="0"/>
                <a:cs typeface="Segoe UI Light" panose="020B0502040204020203" pitchFamily="34" charset="0"/>
              </a:rPr>
              <a:t> alignment of overlapping data strips requires </a:t>
            </a:r>
            <a:r>
              <a:rPr lang="en-GB" sz="2200" b="1" dirty="0">
                <a:latin typeface="Segoe UI Light" panose="020B0502040204020203" pitchFamily="34" charset="0"/>
                <a:cs typeface="Segoe UI Light" panose="020B0502040204020203" pitchFamily="34" charset="0"/>
              </a:rPr>
              <a:t>compensating for geometric distortions caused by boresight misalignment</a:t>
            </a:r>
            <a:r>
              <a:rPr lang="sk-SK" sz="2200" b="1" dirty="0">
                <a:latin typeface="Segoe UI Light" panose="020B0502040204020203" pitchFamily="34" charset="0"/>
                <a:cs typeface="Segoe UI Light" panose="020B0502040204020203" pitchFamily="34" charset="0"/>
              </a:rPr>
              <a:t> → </a:t>
            </a:r>
            <a:r>
              <a:rPr lang="en-GB" sz="2200" b="1" dirty="0">
                <a:solidFill>
                  <a:srgbClr val="006E9F"/>
                </a:solidFill>
                <a:latin typeface="Segoe UI Light" panose="020B0502040204020203" pitchFamily="34" charset="0"/>
                <a:cs typeface="Segoe UI Light" panose="020B0502040204020203" pitchFamily="34" charset="0"/>
              </a:rPr>
              <a:t>BORESIGHT CALIBRATION </a:t>
            </a:r>
            <a:endParaRPr lang="sk-SK" sz="2200" b="1"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fontAlgn="auto">
              <a:spcBef>
                <a:spcPts val="0"/>
              </a:spcBef>
              <a:spcAft>
                <a:spcPts val="0"/>
              </a:spcAft>
              <a:defRPr/>
            </a:pPr>
            <a:r>
              <a:rPr lang="sk-SK" sz="4800" b="1" cap="all" spc="300" dirty="0" smtClean="0">
                <a:solidFill>
                  <a:schemeClr val="bg1"/>
                </a:solidFill>
                <a:latin typeface="Segoe UI Semibold" panose="020B0702040204020203" pitchFamily="34" charset="0"/>
                <a:cs typeface="Segoe UI Semibold" panose="020B0702040204020203" pitchFamily="34" charset="0"/>
              </a:rPr>
              <a:t>  OUR </a:t>
            </a:r>
            <a:r>
              <a:rPr lang="sk-SK" sz="4800" b="1" cap="all" spc="300" dirty="0">
                <a:solidFill>
                  <a:schemeClr val="bg1"/>
                </a:solidFill>
                <a:latin typeface="Segoe UI Semibold" panose="020B0702040204020203" pitchFamily="34" charset="0"/>
                <a:cs typeface="Segoe UI Semibold" panose="020B0702040204020203" pitchFamily="34" charset="0"/>
              </a:rPr>
              <a:t>UAV HS SYSTEM</a:t>
            </a:r>
            <a:endParaRPr lang="nl-NL" sz="4800" b="1" cap="all" spc="300" dirty="0">
              <a:solidFill>
                <a:schemeClr val="bg1"/>
              </a:solidFill>
              <a:latin typeface="Segoe UI Semibold" panose="020B0702040204020203" pitchFamily="34" charset="0"/>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14465B"/>
              </a:buClr>
              <a:buNone/>
              <a:defRPr/>
            </a:pPr>
            <a:r>
              <a:rPr lang="sk-SK" sz="3200" b="1" dirty="0" err="1">
                <a:solidFill>
                  <a:srgbClr val="006E9F"/>
                </a:solidFill>
                <a:latin typeface="Segoe UI Light" panose="020B0502040204020203" pitchFamily="34" charset="0"/>
                <a:cs typeface="Segoe UI Light" panose="020B0502040204020203" pitchFamily="34" charset="0"/>
              </a:rPr>
              <a:t>Boresight</a:t>
            </a:r>
            <a:r>
              <a:rPr lang="sk-SK" sz="3200" b="1" dirty="0">
                <a:solidFill>
                  <a:srgbClr val="006E9F"/>
                </a:solidFill>
                <a:latin typeface="Segoe UI Light" panose="020B0502040204020203" pitchFamily="34" charset="0"/>
                <a:cs typeface="Segoe UI Light" panose="020B0502040204020203" pitchFamily="34" charset="0"/>
              </a:rPr>
              <a:t> </a:t>
            </a:r>
            <a:r>
              <a:rPr lang="sk-SK" sz="3200" b="1" dirty="0" err="1">
                <a:solidFill>
                  <a:srgbClr val="006E9F"/>
                </a:solidFill>
                <a:latin typeface="Segoe UI Light" panose="020B0502040204020203" pitchFamily="34" charset="0"/>
                <a:cs typeface="Segoe UI Light" panose="020B0502040204020203" pitchFamily="34" charset="0"/>
              </a:rPr>
              <a:t>calibration</a:t>
            </a:r>
            <a:r>
              <a:rPr lang="sk-SK" sz="3200" b="1" dirty="0">
                <a:solidFill>
                  <a:srgbClr val="006E9F"/>
                </a:solidFill>
                <a:latin typeface="Segoe UI Light" panose="020B0502040204020203" pitchFamily="34" charset="0"/>
                <a:cs typeface="Segoe UI Light" panose="020B0502040204020203" pitchFamily="34" charset="0"/>
              </a:rPr>
              <a:t> of </a:t>
            </a:r>
            <a:r>
              <a:rPr lang="sk-SK" sz="3200" b="1" dirty="0" err="1">
                <a:solidFill>
                  <a:srgbClr val="006E9F"/>
                </a:solidFill>
                <a:latin typeface="Segoe UI Light" panose="020B0502040204020203" pitchFamily="34" charset="0"/>
                <a:cs typeface="Segoe UI Light" panose="020B0502040204020203" pitchFamily="34" charset="0"/>
              </a:rPr>
              <a:t>push-broom</a:t>
            </a:r>
            <a:r>
              <a:rPr lang="sk-SK" sz="3200" b="1" dirty="0">
                <a:solidFill>
                  <a:srgbClr val="006E9F"/>
                </a:solidFill>
                <a:latin typeface="Segoe UI Light" panose="020B0502040204020203" pitchFamily="34" charset="0"/>
                <a:cs typeface="Segoe UI Light" panose="020B0502040204020203" pitchFamily="34" charset="0"/>
              </a:rPr>
              <a:t> </a:t>
            </a:r>
            <a:r>
              <a:rPr lang="sk-SK" sz="3200" b="1" dirty="0" err="1">
                <a:solidFill>
                  <a:srgbClr val="006E9F"/>
                </a:solidFill>
                <a:latin typeface="Segoe UI Light" panose="020B0502040204020203" pitchFamily="34" charset="0"/>
                <a:cs typeface="Segoe UI Light" panose="020B0502040204020203" pitchFamily="34" charset="0"/>
              </a:rPr>
              <a:t>sensor</a:t>
            </a:r>
            <a:endParaRPr lang="sk-SK" sz="3200"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grpSp>
        <p:nvGrpSpPr>
          <p:cNvPr id="2" name="Skupina 1">
            <a:extLst>
              <a:ext uri="{FF2B5EF4-FFF2-40B4-BE49-F238E27FC236}">
                <a16:creationId xmlns:a16="http://schemas.microsoft.com/office/drawing/2014/main" id="{B3CBBC35-529B-417E-94BC-D94D54B3DE65}"/>
              </a:ext>
            </a:extLst>
          </p:cNvPr>
          <p:cNvGrpSpPr/>
          <p:nvPr/>
        </p:nvGrpSpPr>
        <p:grpSpPr>
          <a:xfrm>
            <a:off x="8100085" y="1799248"/>
            <a:ext cx="3595622" cy="4923290"/>
            <a:chOff x="8100085" y="1799248"/>
            <a:chExt cx="3595622" cy="4923290"/>
          </a:xfrm>
        </p:grpSpPr>
        <p:pic>
          <p:nvPicPr>
            <p:cNvPr id="12" name="Obrázok 11">
              <a:extLst>
                <a:ext uri="{FF2B5EF4-FFF2-40B4-BE49-F238E27FC236}">
                  <a16:creationId xmlns:a16="http://schemas.microsoft.com/office/drawing/2014/main" id="{CB775FA9-E714-4A96-AA49-44CF73B1AADA}"/>
                </a:ext>
              </a:extLst>
            </p:cNvPr>
            <p:cNvPicPr>
              <a:picLocks noChangeAspect="1"/>
            </p:cNvPicPr>
            <p:nvPr/>
          </p:nvPicPr>
          <p:blipFill rotWithShape="1">
            <a:blip r:embed="rId3"/>
            <a:srcRect l="54114" t="48343" r="33389" b="36568"/>
            <a:stretch/>
          </p:blipFill>
          <p:spPr>
            <a:xfrm>
              <a:off x="8100085" y="1799248"/>
              <a:ext cx="3589661" cy="2437045"/>
            </a:xfrm>
            <a:prstGeom prst="rect">
              <a:avLst/>
            </a:prstGeom>
          </p:spPr>
        </p:pic>
        <p:pic>
          <p:nvPicPr>
            <p:cNvPr id="13" name="Obrázok 12">
              <a:extLst>
                <a:ext uri="{FF2B5EF4-FFF2-40B4-BE49-F238E27FC236}">
                  <a16:creationId xmlns:a16="http://schemas.microsoft.com/office/drawing/2014/main" id="{A419A9E3-4B75-444E-A36B-253AE3F66F8A}"/>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3000" contrast="23000"/>
                      </a14:imgEffect>
                    </a14:imgLayer>
                  </a14:imgProps>
                </a:ext>
              </a:extLst>
            </a:blip>
            <a:srcRect l="34772" t="45454" r="33074" b="13440"/>
            <a:stretch/>
          </p:blipFill>
          <p:spPr>
            <a:xfrm>
              <a:off x="8106046" y="4327569"/>
              <a:ext cx="3589661" cy="2394969"/>
            </a:xfrm>
            <a:prstGeom prst="rect">
              <a:avLst/>
            </a:prstGeom>
          </p:spPr>
        </p:pic>
      </p:grpSp>
      <p:pic>
        <p:nvPicPr>
          <p:cNvPr id="3" name="Obrázok 2"/>
          <p:cNvPicPr>
            <a:picLocks noChangeAspect="1"/>
          </p:cNvPicPr>
          <p:nvPr/>
        </p:nvPicPr>
        <p:blipFill>
          <a:blip r:embed="rId6"/>
          <a:stretch>
            <a:fillRect/>
          </a:stretch>
        </p:blipFill>
        <p:spPr>
          <a:xfrm>
            <a:off x="1347185" y="4298276"/>
            <a:ext cx="3930872" cy="2377094"/>
          </a:xfrm>
          <a:prstGeom prst="rect">
            <a:avLst/>
          </a:prstGeom>
        </p:spPr>
      </p:pic>
    </p:spTree>
    <p:extLst>
      <p:ext uri="{BB962C8B-B14F-4D97-AF65-F5344CB8AC3E}">
        <p14:creationId xmlns:p14="http://schemas.microsoft.com/office/powerpoint/2010/main" val="693985167"/>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balíka Office">
  <a:themeElements>
    <a:clrScheme name="Motív balíka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ív balíka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balíka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TM03457475[[fn=Rám]]</Template>
  <TotalTime>8481</TotalTime>
  <Words>3190</Words>
  <Application>Microsoft Office PowerPoint</Application>
  <PresentationFormat>Širokouhlá</PresentationFormat>
  <Paragraphs>278</Paragraphs>
  <Slides>38</Slides>
  <Notes>8</Notes>
  <HiddenSlides>0</HiddenSlides>
  <MMClips>0</MMClips>
  <ScaleCrop>false</ScaleCrop>
  <HeadingPairs>
    <vt:vector size="6" baseType="variant">
      <vt:variant>
        <vt:lpstr>Použité písma</vt:lpstr>
      </vt:variant>
      <vt:variant>
        <vt:i4>9</vt:i4>
      </vt:variant>
      <vt:variant>
        <vt:lpstr>Motív</vt:lpstr>
      </vt:variant>
      <vt:variant>
        <vt:i4>1</vt:i4>
      </vt:variant>
      <vt:variant>
        <vt:lpstr>Nadpisy snímok</vt:lpstr>
      </vt:variant>
      <vt:variant>
        <vt:i4>38</vt:i4>
      </vt:variant>
    </vt:vector>
  </HeadingPairs>
  <TitlesOfParts>
    <vt:vector size="48" baseType="lpstr">
      <vt:lpstr>Arial</vt:lpstr>
      <vt:lpstr>Calibri</vt:lpstr>
      <vt:lpstr>Calibri Light</vt:lpstr>
      <vt:lpstr>Open Sans</vt:lpstr>
      <vt:lpstr>Segoe UI Emoji</vt:lpstr>
      <vt:lpstr>Segoe UI Light</vt:lpstr>
      <vt:lpstr>Segoe UI Semibold</vt:lpstr>
      <vt:lpstr>Segoe UI Semilight</vt:lpstr>
      <vt:lpstr>Wingdings</vt:lpstr>
      <vt:lpstr>Motív balíka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Hyperspectral data acquisition and processing</vt:lpstr>
      <vt:lpstr>Description of UAV HS mission in the northern part of Salle Porcus, Sardegna, IRSS 2023 </vt:lpstr>
      <vt:lpstr>Example of raw data before rectification  and georeferencing</vt:lpstr>
      <vt:lpstr>Example of spatial accuracy with respect to orthophoto 2019 SardegnaSentieri.it </vt:lpstr>
      <vt:lpstr>Flight trajectory and image line numbers</vt:lpstr>
      <vt:lpstr>Flight trajectory and image line numbers</vt:lpstr>
      <vt:lpstr>Flight trajectory and image line numbers</vt:lpstr>
      <vt:lpstr>Line 1-6 acquired 20 July and lines 7,8,9 on 18 July 2023 raw data processed in CaligeoPro, a software by Specim</vt:lpstr>
      <vt:lpstr>Spectral radiance</vt:lpstr>
      <vt:lpstr>Empirical line correction to calculate reflectance</vt:lpstr>
      <vt:lpstr>Radiometric targets in Line 5 with ASD field measured spectral reflectance</vt:lpstr>
      <vt:lpstr>Calibration factors – solar and path radiance calculated based on line 5 radiometric targets</vt:lpstr>
      <vt:lpstr>ELC reflectance</vt:lpstr>
      <vt:lpstr>Empirical line correction (ELC)</vt:lpstr>
      <vt:lpstr>Prezentácia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Katarína Onačillová</dc:creator>
  <cp:lastModifiedBy>Onačillová</cp:lastModifiedBy>
  <cp:revision>812</cp:revision>
  <dcterms:created xsi:type="dcterms:W3CDTF">2017-06-16T11:25:21Z</dcterms:created>
  <dcterms:modified xsi:type="dcterms:W3CDTF">2025-07-16T08:54:12Z</dcterms:modified>
</cp:coreProperties>
</file>