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8" r:id="rId2"/>
    <p:sldMasterId id="2147483721" r:id="rId3"/>
    <p:sldMasterId id="2147483733" r:id="rId4"/>
  </p:sldMasterIdLst>
  <p:notesMasterIdLst>
    <p:notesMasterId r:id="rId20"/>
  </p:notesMasterIdLst>
  <p:sldIdLst>
    <p:sldId id="366" r:id="rId5"/>
    <p:sldId id="370" r:id="rId6"/>
    <p:sldId id="411" r:id="rId7"/>
    <p:sldId id="412" r:id="rId8"/>
    <p:sldId id="416" r:id="rId9"/>
    <p:sldId id="413" r:id="rId10"/>
    <p:sldId id="414" r:id="rId11"/>
    <p:sldId id="415" r:id="rId12"/>
    <p:sldId id="418" r:id="rId13"/>
    <p:sldId id="419" r:id="rId14"/>
    <p:sldId id="405" r:id="rId15"/>
    <p:sldId id="406" r:id="rId16"/>
    <p:sldId id="407" r:id="rId17"/>
    <p:sldId id="410" r:id="rId18"/>
    <p:sldId id="367"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4082"/>
    <a:srgbClr val="008071"/>
    <a:srgbClr val="006E9F"/>
    <a:srgbClr val="085E2B"/>
    <a:srgbClr val="E4252C"/>
    <a:srgbClr val="00202E"/>
    <a:srgbClr val="003046"/>
    <a:srgbClr val="005074"/>
    <a:srgbClr val="666158"/>
    <a:srgbClr val="000E1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redný štýl 2 - zvýrazneni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Stredný štýl 3 - zvýraznenie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35" autoAdjust="0"/>
    <p:restoredTop sz="93788" autoAdjust="0"/>
  </p:normalViewPr>
  <p:slideViewPr>
    <p:cSldViewPr snapToGrid="0">
      <p:cViewPr>
        <p:scale>
          <a:sx n="66" d="100"/>
          <a:sy n="66" d="100"/>
        </p:scale>
        <p:origin x="2334" y="10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objekt pre dá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5C9C87-DE72-44B6-A63E-A85AC2F4C966}" type="datetimeFigureOut">
              <a:rPr lang="sk-SK" smtClean="0"/>
              <a:t>14. 7. 2025</a:t>
            </a:fld>
            <a:endParaRPr lang="sk-SK"/>
          </a:p>
        </p:txBody>
      </p:sp>
      <p:sp>
        <p:nvSpPr>
          <p:cNvPr id="4" name="Zástupný objekt pre obrázok snímky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objekt pre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6" name="Zástupný objekt pre pät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Zástupný objekt pre číslo snímky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493234-0FB4-411A-A305-7E0424746520}" type="slidenum">
              <a:rPr lang="sk-SK" smtClean="0"/>
              <a:t>‹#›</a:t>
            </a:fld>
            <a:endParaRPr lang="sk-SK"/>
          </a:p>
        </p:txBody>
      </p:sp>
    </p:spTree>
    <p:extLst>
      <p:ext uri="{BB962C8B-B14F-4D97-AF65-F5344CB8AC3E}">
        <p14:creationId xmlns:p14="http://schemas.microsoft.com/office/powerpoint/2010/main" val="395166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a:t>
            </a:fld>
            <a:endParaRPr lang="sk-SK"/>
          </a:p>
        </p:txBody>
      </p:sp>
    </p:spTree>
    <p:extLst>
      <p:ext uri="{BB962C8B-B14F-4D97-AF65-F5344CB8AC3E}">
        <p14:creationId xmlns:p14="http://schemas.microsoft.com/office/powerpoint/2010/main" val="1022605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a:p>
        </p:txBody>
      </p:sp>
      <p:sp>
        <p:nvSpPr>
          <p:cNvPr id="4" name="Zástupný objekt pre číslo snímky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F298E1-8A64-4951-840C-4593E083060B}" type="slidenum">
              <a:rPr kumimoji="0" lang="sk-S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sk-S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2687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en-US" dirty="0" smtClean="0"/>
              <a:t>We used LiDAR technology to map the terrain of Sal 'e </a:t>
            </a:r>
            <a:r>
              <a:rPr lang="en-US" dirty="0" err="1" smtClean="0"/>
              <a:t>Porcus</a:t>
            </a:r>
            <a:r>
              <a:rPr lang="en-US" dirty="0" smtClean="0"/>
              <a:t> in high resolution. The RIEGL VUX-1 scanner, mounted on a UAV, provided precise elevation data. By generating digital terrain models (DTMs), we confirmed that the lakebed is almost perfectly flat, with elevation variations of only 30 cm. Such flatness is crucial because it ensures consistent reflectance for satellite calibration.</a:t>
            </a:r>
            <a:endParaRPr lang="sk-SK" dirty="0" smtClean="0"/>
          </a:p>
          <a:p>
            <a:endParaRPr lang="sk-SK" dirty="0" smtClean="0"/>
          </a:p>
          <a:p>
            <a:r>
              <a:rPr lang="en-US" dirty="0" smtClean="0"/>
              <a:t>Additionally, using advanced processing techniques, we were able to achieve a very high level of precision in the LiDAR data, with a standard deviation of just 0.004 meters. This level of accuracy minimizes errors and confirms the site's suitability for calibration.</a:t>
            </a:r>
            <a:endParaRPr lang="sk-SK" dirty="0" smtClean="0"/>
          </a:p>
          <a:p>
            <a:endParaRPr lang="sk-SK" dirty="0"/>
          </a:p>
        </p:txBody>
      </p:sp>
      <p:sp>
        <p:nvSpPr>
          <p:cNvPr id="4" name="Zástupný objekt pre číslo snímky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F298E1-8A64-4951-840C-4593E083060B}" type="slidenum">
              <a:rPr kumimoji="0" lang="sk-S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sk-S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4033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en-US" dirty="0" smtClean="0"/>
              <a:t>In parallel, we captured hyperspectral data to assess the spectral properties of the lakebed. Using the SPECIM AISA Kestrel 10 camera, we gathered spectral data across the 380-1000 nm range. This data allows us to analyze the surface's spectral characteristics in high detail, essential for validating satellite sensor calibration.</a:t>
            </a:r>
            <a:endParaRPr lang="sk-SK" dirty="0" smtClean="0"/>
          </a:p>
          <a:p>
            <a:endParaRPr lang="sk-SK" dirty="0" smtClean="0"/>
          </a:p>
          <a:p>
            <a:r>
              <a:rPr lang="en-US" dirty="0" smtClean="0"/>
              <a:t>To ensure the hyperspectral data was accurate, we performed radiometric calibration using field targets and ground truth data. This confirmed that the spectral data was reliable and consistent. Importantly, we verified the spectral homogeneity across the lake, a key factor for determining its suitability for hyperspectral calibration.</a:t>
            </a:r>
            <a:endParaRPr lang="sk-SK" dirty="0"/>
          </a:p>
        </p:txBody>
      </p:sp>
      <p:sp>
        <p:nvSpPr>
          <p:cNvPr id="4" name="Zástupný objekt pre číslo snímky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F298E1-8A64-4951-840C-4593E083060B}" type="slidenum">
              <a:rPr kumimoji="0" lang="sk-S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sk-S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6579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en-US" b="1" dirty="0" smtClean="0"/>
              <a:t>Sal 'e </a:t>
            </a:r>
            <a:r>
              <a:rPr lang="en-US" b="1" dirty="0" err="1" smtClean="0"/>
              <a:t>Porcus</a:t>
            </a:r>
            <a:r>
              <a:rPr lang="en-US" b="1" dirty="0" smtClean="0"/>
              <a:t> as a Calibration Site</a:t>
            </a:r>
            <a:r>
              <a:rPr lang="en-US" dirty="0" smtClean="0"/>
              <a:t>:</a:t>
            </a:r>
          </a:p>
          <a:p>
            <a:pPr lvl="1"/>
            <a:r>
              <a:rPr lang="en-US" dirty="0" smtClean="0"/>
              <a:t>Sal 'e </a:t>
            </a:r>
            <a:r>
              <a:rPr lang="en-US" dirty="0" err="1" smtClean="0"/>
              <a:t>Porcus</a:t>
            </a:r>
            <a:r>
              <a:rPr lang="en-US" dirty="0" smtClean="0"/>
              <a:t> offers a unique combination of characteristics that make it ideal for satellite sensor calibration. Its flat terrain, spectral homogeneity, and mineral composition provide a stable and predictable surface that satellites can use to calibrate their sensors over time.</a:t>
            </a:r>
          </a:p>
          <a:p>
            <a:r>
              <a:rPr lang="en-US" b="1" dirty="0" smtClean="0"/>
              <a:t>Support for Hyperspectral Missions</a:t>
            </a:r>
            <a:r>
              <a:rPr lang="en-US" dirty="0" smtClean="0"/>
              <a:t>:</a:t>
            </a:r>
          </a:p>
          <a:p>
            <a:pPr lvl="1"/>
            <a:r>
              <a:rPr lang="en-US" dirty="0" smtClean="0"/>
              <a:t>The site is already being used for missions like ASI-PRISMA and DLR-</a:t>
            </a:r>
            <a:r>
              <a:rPr lang="en-US" dirty="0" err="1" smtClean="0"/>
              <a:t>EnMAP</a:t>
            </a:r>
            <a:r>
              <a:rPr lang="en-US" dirty="0" smtClean="0"/>
              <a:t>, which rely on accurate ground-based data for calibration. Furthermore, its stability makes it suitable for future hyperspectral missions like ESA's CHIME, ensuring long-term viability as a calibration site.</a:t>
            </a:r>
          </a:p>
          <a:p>
            <a:r>
              <a:rPr lang="en-US" b="1" dirty="0" smtClean="0"/>
              <a:t>Key Advantages</a:t>
            </a:r>
            <a:r>
              <a:rPr lang="en-US" dirty="0" smtClean="0"/>
              <a:t>:</a:t>
            </a:r>
          </a:p>
          <a:p>
            <a:pPr lvl="1"/>
            <a:r>
              <a:rPr lang="en-US" dirty="0" smtClean="0"/>
              <a:t>One of the key advantages of Sal 'e </a:t>
            </a:r>
            <a:r>
              <a:rPr lang="en-US" dirty="0" err="1" smtClean="0"/>
              <a:t>Porcus</a:t>
            </a:r>
            <a:r>
              <a:rPr lang="en-US" dirty="0" smtClean="0"/>
              <a:t> is its large, homogeneous surface. This makes it an excellent target for satellite calibration, as there is a minimal risk of data distortions due to surface variability. Additionally, its high reflectivity ensures that the satellites receive a strong signal, even across multiple wavelengths.</a:t>
            </a:r>
          </a:p>
          <a:p>
            <a:endParaRPr lang="sk-SK" dirty="0"/>
          </a:p>
        </p:txBody>
      </p:sp>
      <p:sp>
        <p:nvSpPr>
          <p:cNvPr id="4" name="Zástupný objekt pre číslo snímky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F298E1-8A64-4951-840C-4593E083060B}" type="slidenum">
              <a:rPr kumimoji="0" lang="sk-S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sk-S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5952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15</a:t>
            </a:fld>
            <a:endParaRPr lang="sk-SK"/>
          </a:p>
        </p:txBody>
      </p:sp>
    </p:spTree>
    <p:extLst>
      <p:ext uri="{BB962C8B-B14F-4D97-AF65-F5344CB8AC3E}">
        <p14:creationId xmlns:p14="http://schemas.microsoft.com/office/powerpoint/2010/main" val="2780413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sk-SK"/>
              <a:t>Kliknutím upravte štýl predlohy nadpisu</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a:t>Kliknutím upravte štýl predlohy podnadpisu</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14. 7. 2025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397336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Vertical Text Placeholder 2"/>
          <p:cNvSpPr>
            <a:spLocks noGrp="1"/>
          </p:cNvSpPr>
          <p:nvPr>
            <p:ph type="body" orient="vert" idx="1"/>
          </p:nvPr>
        </p:nvSpPr>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14. 7. 2025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457117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sk-SK"/>
              <a:t>Kliknutím upravte štýl predlohy nadpisu</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14. 7. 2025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0791812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sk-SK" smtClean="0"/>
              <a:t>Upravte štýly predlohy textu</a:t>
            </a:r>
            <a:endParaRPr lang="sk-SK"/>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Kliknutím upravte štýl predlohy podnadpisov</a:t>
            </a:r>
            <a:endParaRPr lang="sk-SK"/>
          </a:p>
        </p:txBody>
      </p:sp>
      <p:sp>
        <p:nvSpPr>
          <p:cNvPr id="4" name="Zástupný objekt pre dátum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E211E7-9FDF-4F4F-954B-8C633700F416}"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Zástupný objekt pre pät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Zástupný objekt pre číslo snímky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486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objekt pre obsah 2"/>
          <p:cNvSpPr>
            <a:spLocks noGrp="1"/>
          </p:cNvSpPr>
          <p:nvPr>
            <p:ph idx="1"/>
          </p:nvPr>
        </p:nvSpPr>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dátum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E0B75E-4ECC-4101-8A7C-9D60BCEA6B73}"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Zástupný objekt pre pät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Zástupný objekt pre číslo snímky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1655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sk-SK" smtClean="0"/>
              <a:t>Upravte štýly predlohy textu</a:t>
            </a:r>
            <a:endParaRPr lang="sk-SK"/>
          </a:p>
        </p:txBody>
      </p:sp>
      <p:sp>
        <p:nvSpPr>
          <p:cNvPr id="3" name="Zástupný objekt pre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smtClean="0"/>
              <a:t>Upraviť štýly predlohy textu</a:t>
            </a:r>
          </a:p>
        </p:txBody>
      </p:sp>
      <p:sp>
        <p:nvSpPr>
          <p:cNvPr id="4" name="Zástupný objekt pre dátum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FF8DF1F-694A-4E25-ACE5-A6E4120CF7DF}"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Zástupný objekt pre pät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Zástupný objekt pre číslo snímky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63912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objekt pre obsah 2"/>
          <p:cNvSpPr>
            <a:spLocks noGrp="1"/>
          </p:cNvSpPr>
          <p:nvPr>
            <p:ph sz="half" idx="1"/>
          </p:nvPr>
        </p:nvSpPr>
        <p:spPr>
          <a:xfrm>
            <a:off x="838200" y="1825625"/>
            <a:ext cx="5181600" cy="435133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obsah 3"/>
          <p:cNvSpPr>
            <a:spLocks noGrp="1"/>
          </p:cNvSpPr>
          <p:nvPr>
            <p:ph sz="half" idx="2"/>
          </p:nvPr>
        </p:nvSpPr>
        <p:spPr>
          <a:xfrm>
            <a:off x="6172200" y="1825625"/>
            <a:ext cx="5181600" cy="435133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5" name="Zástupný objekt pre dátum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E7D21B2-B343-423A-AD9A-FCFAB03CFE25}"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Zástupný objekt pre pät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Zástupný objekt pre číslo snímky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99654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sk-SK" smtClean="0"/>
              <a:t>Upravte štýly predlohy textu</a:t>
            </a:r>
            <a:endParaRPr lang="sk-SK"/>
          </a:p>
        </p:txBody>
      </p:sp>
      <p:sp>
        <p:nvSpPr>
          <p:cNvPr id="3" name="Zástupný objekt pre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4" name="Zástupný objekt pre obsah 3"/>
          <p:cNvSpPr>
            <a:spLocks noGrp="1"/>
          </p:cNvSpPr>
          <p:nvPr>
            <p:ph sz="half" idx="2"/>
          </p:nvPr>
        </p:nvSpPr>
        <p:spPr>
          <a:xfrm>
            <a:off x="839788" y="2505075"/>
            <a:ext cx="5157787" cy="368458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5" name="Zástupný objekt pre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Upraviť štýly predlohy textu</a:t>
            </a:r>
          </a:p>
        </p:txBody>
      </p:sp>
      <p:sp>
        <p:nvSpPr>
          <p:cNvPr id="6" name="Zástupný objekt pre obsah 5"/>
          <p:cNvSpPr>
            <a:spLocks noGrp="1"/>
          </p:cNvSpPr>
          <p:nvPr>
            <p:ph sz="quarter" idx="4"/>
          </p:nvPr>
        </p:nvSpPr>
        <p:spPr>
          <a:xfrm>
            <a:off x="6172200" y="2505075"/>
            <a:ext cx="5183188" cy="3684588"/>
          </a:xfrm>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7" name="Zástupný objekt pre dátum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79D7F21-0574-4FED-84EE-993F139277FA}"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Zástupný objekt pre pät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Zástupný objekt pre číslo snímky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49280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objekt pre dátum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4337C18-AF8C-4DF3-B741-E00D9617A413}"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Zástupný objekt pre pät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Zástupný objekt pre číslo snímky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4219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objekt pre dátum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B09F03-D7A7-446E-BCCF-B51E2914EC8D}"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Zástupný objekt pre pät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Zástupný objekt pre číslo snímky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33813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sk-SK" smtClean="0"/>
              <a:t>Upravte štýly predlohy textu</a:t>
            </a:r>
            <a:endParaRPr lang="sk-SK"/>
          </a:p>
        </p:txBody>
      </p:sp>
      <p:sp>
        <p:nvSpPr>
          <p:cNvPr id="3" name="Zástupný objekt pre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Zástupný objekt pre dátum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D5D8A3-0B59-44BF-A83C-8B6FB3B873DC}"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Zástupný objekt pre pät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Zástupný objekt pre číslo snímky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7736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idx="1"/>
          </p:nvPr>
        </p:nvSpPr>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14. 7. 2025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024100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sk-SK" smtClean="0"/>
              <a:t>Upravte štýly predlohy textu</a:t>
            </a:r>
            <a:endParaRPr lang="sk-SK"/>
          </a:p>
        </p:txBody>
      </p:sp>
      <p:sp>
        <p:nvSpPr>
          <p:cNvPr id="3" name="Zástupný objekt pre obrázo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Zástupný objekt pre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Upraviť štýly predlohy textu</a:t>
            </a:r>
          </a:p>
        </p:txBody>
      </p:sp>
      <p:sp>
        <p:nvSpPr>
          <p:cNvPr id="5" name="Zástupný objekt pre dátum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A277C98-3848-4A22-8B9F-FB705A5BD411}"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Zástupný objekt pre pät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Zástupný objekt pre číslo snímky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66570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objekt pre zvislý text 2"/>
          <p:cNvSpPr>
            <a:spLocks noGrp="1"/>
          </p:cNvSpPr>
          <p:nvPr>
            <p:ph type="body" orient="vert" idx="1"/>
          </p:nvPr>
        </p:nvSpPr>
        <p:spPr/>
        <p:txBody>
          <a:bodyPr vert="eaVert"/>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dátum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2566C65-14F2-4CB1-8106-647ED119EC58}"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Zástupný objekt pre pät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Zástupný objekt pre číslo snímky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1138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8724900" y="365125"/>
            <a:ext cx="2628900" cy="5811838"/>
          </a:xfrm>
        </p:spPr>
        <p:txBody>
          <a:bodyPr vert="eaVert"/>
          <a:lstStyle/>
          <a:p>
            <a:r>
              <a:rPr lang="sk-SK" smtClean="0"/>
              <a:t>Upravte štýly predlohy textu</a:t>
            </a:r>
            <a:endParaRPr lang="sk-SK"/>
          </a:p>
        </p:txBody>
      </p:sp>
      <p:sp>
        <p:nvSpPr>
          <p:cNvPr id="3" name="Zástupný objekt pre zvislý text 2"/>
          <p:cNvSpPr>
            <a:spLocks noGrp="1"/>
          </p:cNvSpPr>
          <p:nvPr>
            <p:ph type="body" orient="vert" idx="1"/>
          </p:nvPr>
        </p:nvSpPr>
        <p:spPr>
          <a:xfrm>
            <a:off x="838200" y="365125"/>
            <a:ext cx="7734300" cy="5811838"/>
          </a:xfrm>
        </p:spPr>
        <p:txBody>
          <a:bodyPr vert="eaVert"/>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dátum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5A1C1E4-78C0-41FB-8B4E-81AC3CFE41CC}"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Zástupný objekt pre pät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Zástupný objekt pre číslo snímky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54055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reserve="1">
  <p:cSld name="Nadpis a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objekt pre text 2"/>
          <p:cNvSpPr>
            <a:spLocks noGrp="1"/>
          </p:cNvSpPr>
          <p:nvPr>
            <p:ph type="body" idx="1"/>
          </p:nvPr>
        </p:nvSpPr>
        <p:spPr/>
        <p:txBody>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dátum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182DD4C-0398-4268-9688-E216318F2BAE}"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Zástupný objekt pre pät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Zástupný objekt pre číslo snímky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37631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sk-SK"/>
              <a:t>Upravte štýly predlohy textu</a:t>
            </a:r>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sk-SK"/>
              <a:t>Kliknutím upravte štýl predlohy podnadpisov</a:t>
            </a:r>
          </a:p>
        </p:txBody>
      </p:sp>
      <p:sp>
        <p:nvSpPr>
          <p:cNvPr id="4" name="Zástupný objekt pre dátum 3"/>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11"/>
          </p:nvPr>
        </p:nvSpPr>
        <p:spPr/>
        <p:txBody>
          <a:body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2472606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obsah 2"/>
          <p:cNvSpPr>
            <a:spLocks noGrp="1"/>
          </p:cNvSpPr>
          <p:nvPr>
            <p:ph idx="1"/>
          </p:nvPr>
        </p:nvSpPr>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11"/>
          </p:nvPr>
        </p:nvSpPr>
        <p:spPr/>
        <p:txBody>
          <a:body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22735856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9"/>
            <a:ext cx="10515600" cy="2852737"/>
          </a:xfrm>
        </p:spPr>
        <p:txBody>
          <a:bodyPr anchor="b"/>
          <a:lstStyle>
            <a:lvl1pPr>
              <a:defRPr sz="6000"/>
            </a:lvl1pPr>
          </a:lstStyle>
          <a:p>
            <a:r>
              <a:rPr lang="sk-SK"/>
              <a:t>Upravte štýly predlohy textu</a:t>
            </a:r>
          </a:p>
        </p:txBody>
      </p:sp>
      <p:sp>
        <p:nvSpPr>
          <p:cNvPr id="3" name="Zástupný objekt pre text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23" indent="0">
              <a:buNone/>
              <a:defRPr sz="2000">
                <a:solidFill>
                  <a:schemeClr val="tx1">
                    <a:tint val="75000"/>
                  </a:schemeClr>
                </a:solidFill>
              </a:defRPr>
            </a:lvl2pPr>
            <a:lvl3pPr marL="914446" indent="0">
              <a:buNone/>
              <a:defRPr sz="1800">
                <a:solidFill>
                  <a:schemeClr val="tx1">
                    <a:tint val="75000"/>
                  </a:schemeClr>
                </a:solidFill>
              </a:defRPr>
            </a:lvl3pPr>
            <a:lvl4pPr marL="1371669" indent="0">
              <a:buNone/>
              <a:defRPr sz="1600">
                <a:solidFill>
                  <a:schemeClr val="tx1">
                    <a:tint val="75000"/>
                  </a:schemeClr>
                </a:solidFill>
              </a:defRPr>
            </a:lvl4pPr>
            <a:lvl5pPr marL="1828891" indent="0">
              <a:buNone/>
              <a:defRPr sz="1600">
                <a:solidFill>
                  <a:schemeClr val="tx1">
                    <a:tint val="75000"/>
                  </a:schemeClr>
                </a:solidFill>
              </a:defRPr>
            </a:lvl5pPr>
            <a:lvl6pPr marL="2286114" indent="0">
              <a:buNone/>
              <a:defRPr sz="1600">
                <a:solidFill>
                  <a:schemeClr val="tx1">
                    <a:tint val="75000"/>
                  </a:schemeClr>
                </a:solidFill>
              </a:defRPr>
            </a:lvl6pPr>
            <a:lvl7pPr marL="2743337" indent="0">
              <a:buNone/>
              <a:defRPr sz="1600">
                <a:solidFill>
                  <a:schemeClr val="tx1">
                    <a:tint val="75000"/>
                  </a:schemeClr>
                </a:solidFill>
              </a:defRPr>
            </a:lvl7pPr>
            <a:lvl8pPr marL="3200560" indent="0">
              <a:buNone/>
              <a:defRPr sz="1600">
                <a:solidFill>
                  <a:schemeClr val="tx1">
                    <a:tint val="75000"/>
                  </a:schemeClr>
                </a:solidFill>
              </a:defRPr>
            </a:lvl8pPr>
            <a:lvl9pPr marL="3657783" indent="0">
              <a:buNone/>
              <a:defRPr sz="1600">
                <a:solidFill>
                  <a:schemeClr val="tx1">
                    <a:tint val="75000"/>
                  </a:schemeClr>
                </a:solidFill>
              </a:defRPr>
            </a:lvl9pPr>
          </a:lstStyle>
          <a:p>
            <a:pPr lvl="0"/>
            <a:r>
              <a:rPr lang="sk-SK"/>
              <a:t>Upraviť štýly predlohy textu</a:t>
            </a:r>
          </a:p>
        </p:txBody>
      </p:sp>
      <p:sp>
        <p:nvSpPr>
          <p:cNvPr id="4" name="Zástupný objekt pre dátum 3"/>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11"/>
          </p:nvPr>
        </p:nvSpPr>
        <p:spPr/>
        <p:txBody>
          <a:body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30168696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obsah 2"/>
          <p:cNvSpPr>
            <a:spLocks noGrp="1"/>
          </p:cNvSpPr>
          <p:nvPr>
            <p:ph sz="half" idx="1"/>
          </p:nvPr>
        </p:nvSpPr>
        <p:spPr>
          <a:xfrm>
            <a:off x="838200" y="1825626"/>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obsah 3"/>
          <p:cNvSpPr>
            <a:spLocks noGrp="1"/>
          </p:cNvSpPr>
          <p:nvPr>
            <p:ph sz="half" idx="2"/>
          </p:nvPr>
        </p:nvSpPr>
        <p:spPr>
          <a:xfrm>
            <a:off x="6172200" y="1825626"/>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dátum 4"/>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6" name="Zástupný objekt pre pätu 5"/>
          <p:cNvSpPr>
            <a:spLocks noGrp="1"/>
          </p:cNvSpPr>
          <p:nvPr>
            <p:ph type="ftr" sz="quarter" idx="11"/>
          </p:nvPr>
        </p:nvSpPr>
        <p:spPr/>
        <p:txBody>
          <a:bodyPr/>
          <a:lstStyle/>
          <a:p>
            <a:pPr defTabSz="914446"/>
            <a:endParaRPr lang="sk-SK">
              <a:solidFill>
                <a:prstClr val="black">
                  <a:tint val="75000"/>
                </a:prstClr>
              </a:solidFill>
            </a:endParaRPr>
          </a:p>
        </p:txBody>
      </p:sp>
      <p:sp>
        <p:nvSpPr>
          <p:cNvPr id="7" name="Zástupný objekt pre číslo snímky 6"/>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24485378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6"/>
            <a:ext cx="10515600" cy="1325563"/>
          </a:xfrm>
        </p:spPr>
        <p:txBody>
          <a:bodyPr/>
          <a:lstStyle/>
          <a:p>
            <a:r>
              <a:rPr lang="sk-SK"/>
              <a:t>Upravte štýly predlohy textu</a:t>
            </a:r>
          </a:p>
        </p:txBody>
      </p:sp>
      <p:sp>
        <p:nvSpPr>
          <p:cNvPr id="3" name="Zástupný objekt pre text 2"/>
          <p:cNvSpPr>
            <a:spLocks noGrp="1"/>
          </p:cNvSpPr>
          <p:nvPr>
            <p:ph type="body" idx="1"/>
          </p:nvPr>
        </p:nvSpPr>
        <p:spPr>
          <a:xfrm>
            <a:off x="839789" y="1681163"/>
            <a:ext cx="5157787"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sk-SK"/>
              <a:t>Upraviť štýly predlohy textu</a:t>
            </a:r>
          </a:p>
        </p:txBody>
      </p:sp>
      <p:sp>
        <p:nvSpPr>
          <p:cNvPr id="4" name="Zástupný objekt pre obsah 3"/>
          <p:cNvSpPr>
            <a:spLocks noGrp="1"/>
          </p:cNvSpPr>
          <p:nvPr>
            <p:ph sz="half" idx="2"/>
          </p:nvPr>
        </p:nvSpPr>
        <p:spPr>
          <a:xfrm>
            <a:off x="839789" y="2505075"/>
            <a:ext cx="5157787"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text 4"/>
          <p:cNvSpPr>
            <a:spLocks noGrp="1"/>
          </p:cNvSpPr>
          <p:nvPr>
            <p:ph type="body" sz="quarter" idx="3"/>
          </p:nvPr>
        </p:nvSpPr>
        <p:spPr>
          <a:xfrm>
            <a:off x="6172200" y="1681163"/>
            <a:ext cx="5183188"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sk-SK"/>
              <a:t>Upraviť štýly predlohy textu</a:t>
            </a:r>
          </a:p>
        </p:txBody>
      </p:sp>
      <p:sp>
        <p:nvSpPr>
          <p:cNvPr id="6" name="Zástupný objekt pre obsah 5"/>
          <p:cNvSpPr>
            <a:spLocks noGrp="1"/>
          </p:cNvSpPr>
          <p:nvPr>
            <p:ph sz="quarter" idx="4"/>
          </p:nvPr>
        </p:nvSpPr>
        <p:spPr>
          <a:xfrm>
            <a:off x="6172200" y="2505075"/>
            <a:ext cx="5183188"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7" name="Zástupný objekt pre dátum 6"/>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8" name="Zástupný objekt pre pätu 7"/>
          <p:cNvSpPr>
            <a:spLocks noGrp="1"/>
          </p:cNvSpPr>
          <p:nvPr>
            <p:ph type="ftr" sz="quarter" idx="11"/>
          </p:nvPr>
        </p:nvSpPr>
        <p:spPr/>
        <p:txBody>
          <a:bodyPr/>
          <a:lstStyle/>
          <a:p>
            <a:pPr defTabSz="914446"/>
            <a:endParaRPr lang="sk-SK">
              <a:solidFill>
                <a:prstClr val="black">
                  <a:tint val="75000"/>
                </a:prstClr>
              </a:solidFill>
            </a:endParaRPr>
          </a:p>
        </p:txBody>
      </p:sp>
      <p:sp>
        <p:nvSpPr>
          <p:cNvPr id="9" name="Zástupný objekt pre číslo snímky 8"/>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23756466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dátum 2"/>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4" name="Zástupný objekt pre pätu 3"/>
          <p:cNvSpPr>
            <a:spLocks noGrp="1"/>
          </p:cNvSpPr>
          <p:nvPr>
            <p:ph type="ftr" sz="quarter" idx="11"/>
          </p:nvPr>
        </p:nvSpPr>
        <p:spPr/>
        <p:txBody>
          <a:bodyPr/>
          <a:lstStyle/>
          <a:p>
            <a:pPr defTabSz="914446"/>
            <a:endParaRPr lang="sk-SK">
              <a:solidFill>
                <a:prstClr val="black">
                  <a:tint val="75000"/>
                </a:prstClr>
              </a:solidFill>
            </a:endParaRPr>
          </a:p>
        </p:txBody>
      </p:sp>
      <p:sp>
        <p:nvSpPr>
          <p:cNvPr id="5" name="Zástupný objekt pre číslo snímky 4"/>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192840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sk-SK"/>
              <a:t>Kliknutím upravte štýl predlohy nadpisu</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a:t>Upraviť štýly predlohy textu</a:t>
            </a:r>
          </a:p>
        </p:txBody>
      </p:sp>
      <p:sp>
        <p:nvSpPr>
          <p:cNvPr id="4" name="Date Placeholder 3"/>
          <p:cNvSpPr>
            <a:spLocks noGrp="1"/>
          </p:cNvSpPr>
          <p:nvPr>
            <p:ph type="dt" sz="half" idx="10"/>
          </p:nvPr>
        </p:nvSpPr>
        <p:spPr/>
        <p:txBody>
          <a:bodyPr/>
          <a:lstStyle/>
          <a:p>
            <a:fld id="{421082D8-B61E-4F4E-A501-8AD4F5C187BF}" type="datetimeFigureOut">
              <a:rPr lang="sk-SK" smtClean="0"/>
              <a:t>14. 7. 2025</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6423490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objekt pre dátum 1"/>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3" name="Zástupný objekt pre pätu 2"/>
          <p:cNvSpPr>
            <a:spLocks noGrp="1"/>
          </p:cNvSpPr>
          <p:nvPr>
            <p:ph type="ftr" sz="quarter" idx="11"/>
          </p:nvPr>
        </p:nvSpPr>
        <p:spPr/>
        <p:txBody>
          <a:bodyPr/>
          <a:lstStyle/>
          <a:p>
            <a:pPr defTabSz="914446"/>
            <a:endParaRPr lang="sk-SK">
              <a:solidFill>
                <a:prstClr val="black">
                  <a:tint val="75000"/>
                </a:prstClr>
              </a:solidFill>
            </a:endParaRPr>
          </a:p>
        </p:txBody>
      </p:sp>
      <p:sp>
        <p:nvSpPr>
          <p:cNvPr id="4" name="Zástupný objekt pre číslo snímky 3"/>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35537728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9" y="457200"/>
            <a:ext cx="3932237" cy="1600200"/>
          </a:xfrm>
        </p:spPr>
        <p:txBody>
          <a:bodyPr anchor="b"/>
          <a:lstStyle>
            <a:lvl1pPr>
              <a:defRPr sz="3200"/>
            </a:lvl1pPr>
          </a:lstStyle>
          <a:p>
            <a:r>
              <a:rPr lang="sk-SK"/>
              <a:t>Upravte štýly predlohy textu</a:t>
            </a:r>
          </a:p>
        </p:txBody>
      </p:sp>
      <p:sp>
        <p:nvSpPr>
          <p:cNvPr id="3" name="Zástupný objekt pre obsah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text 3"/>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sk-SK"/>
              <a:t>Upraviť štýly predlohy textu</a:t>
            </a:r>
          </a:p>
        </p:txBody>
      </p:sp>
      <p:sp>
        <p:nvSpPr>
          <p:cNvPr id="5" name="Zástupný objekt pre dátum 4"/>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6" name="Zástupný objekt pre pätu 5"/>
          <p:cNvSpPr>
            <a:spLocks noGrp="1"/>
          </p:cNvSpPr>
          <p:nvPr>
            <p:ph type="ftr" sz="quarter" idx="11"/>
          </p:nvPr>
        </p:nvSpPr>
        <p:spPr/>
        <p:txBody>
          <a:bodyPr/>
          <a:lstStyle/>
          <a:p>
            <a:pPr defTabSz="914446"/>
            <a:endParaRPr lang="sk-SK">
              <a:solidFill>
                <a:prstClr val="black">
                  <a:tint val="75000"/>
                </a:prstClr>
              </a:solidFill>
            </a:endParaRPr>
          </a:p>
        </p:txBody>
      </p:sp>
      <p:sp>
        <p:nvSpPr>
          <p:cNvPr id="7" name="Zástupný objekt pre číslo snímky 6"/>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39195519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9" y="457200"/>
            <a:ext cx="3932237" cy="1600200"/>
          </a:xfrm>
        </p:spPr>
        <p:txBody>
          <a:bodyPr anchor="b"/>
          <a:lstStyle>
            <a:lvl1pPr>
              <a:defRPr sz="3200"/>
            </a:lvl1pPr>
          </a:lstStyle>
          <a:p>
            <a:r>
              <a:rPr lang="sk-SK"/>
              <a:t>Upravte štýly predlohy textu</a:t>
            </a:r>
          </a:p>
        </p:txBody>
      </p:sp>
      <p:sp>
        <p:nvSpPr>
          <p:cNvPr id="3" name="Zástupný objekt pre obrázok 2"/>
          <p:cNvSpPr>
            <a:spLocks noGrp="1"/>
          </p:cNvSpPr>
          <p:nvPr>
            <p:ph type="pic" idx="1"/>
          </p:nvPr>
        </p:nvSpPr>
        <p:spPr>
          <a:xfrm>
            <a:off x="5183188" y="987426"/>
            <a:ext cx="6172200" cy="4873625"/>
          </a:xfr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sk-SK"/>
          </a:p>
        </p:txBody>
      </p:sp>
      <p:sp>
        <p:nvSpPr>
          <p:cNvPr id="4" name="Zástupný objekt pre text 3"/>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sk-SK"/>
              <a:t>Upraviť štýly predlohy textu</a:t>
            </a:r>
          </a:p>
        </p:txBody>
      </p:sp>
      <p:sp>
        <p:nvSpPr>
          <p:cNvPr id="5" name="Zástupný objekt pre dátum 4"/>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6" name="Zástupný objekt pre pätu 5"/>
          <p:cNvSpPr>
            <a:spLocks noGrp="1"/>
          </p:cNvSpPr>
          <p:nvPr>
            <p:ph type="ftr" sz="quarter" idx="11"/>
          </p:nvPr>
        </p:nvSpPr>
        <p:spPr/>
        <p:txBody>
          <a:bodyPr/>
          <a:lstStyle/>
          <a:p>
            <a:pPr defTabSz="914446"/>
            <a:endParaRPr lang="sk-SK">
              <a:solidFill>
                <a:prstClr val="black">
                  <a:tint val="75000"/>
                </a:prstClr>
              </a:solidFill>
            </a:endParaRPr>
          </a:p>
        </p:txBody>
      </p:sp>
      <p:sp>
        <p:nvSpPr>
          <p:cNvPr id="7" name="Zástupný objekt pre číslo snímky 6"/>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16306220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zvislý text 2"/>
          <p:cNvSpPr>
            <a:spLocks noGrp="1"/>
          </p:cNvSpPr>
          <p:nvPr>
            <p:ph type="body" orient="vert" idx="1"/>
          </p:nvPr>
        </p:nvSpPr>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11"/>
          </p:nvPr>
        </p:nvSpPr>
        <p:spPr/>
        <p:txBody>
          <a:body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16192439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8724900" y="365126"/>
            <a:ext cx="2628900" cy="5811838"/>
          </a:xfrm>
        </p:spPr>
        <p:txBody>
          <a:bodyPr vert="eaVert"/>
          <a:lstStyle/>
          <a:p>
            <a:r>
              <a:rPr lang="sk-SK"/>
              <a:t>Upravte štýly predlohy textu</a:t>
            </a:r>
          </a:p>
        </p:txBody>
      </p:sp>
      <p:sp>
        <p:nvSpPr>
          <p:cNvPr id="3" name="Zástupný objekt pre zvislý text 2"/>
          <p:cNvSpPr>
            <a:spLocks noGrp="1"/>
          </p:cNvSpPr>
          <p:nvPr>
            <p:ph type="body" orient="vert" idx="1"/>
          </p:nvPr>
        </p:nvSpPr>
        <p:spPr>
          <a:xfrm>
            <a:off x="838200" y="365126"/>
            <a:ext cx="7734300" cy="5811838"/>
          </a:xfrm>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11"/>
          </p:nvPr>
        </p:nvSpPr>
        <p:spPr/>
        <p:txBody>
          <a:body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12836315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sk-SK"/>
              <a:t>Upravte štýly predlohy textu</a:t>
            </a:r>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sk-SK"/>
              <a:t>Kliknutím upravte štýl predlohy podnadpisov</a:t>
            </a:r>
          </a:p>
        </p:txBody>
      </p:sp>
      <p:sp>
        <p:nvSpPr>
          <p:cNvPr id="4" name="Zástupný objekt pre dátum 3"/>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11"/>
          </p:nvPr>
        </p:nvSpPr>
        <p:spPr/>
        <p:txBody>
          <a:body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13655364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obsah 2"/>
          <p:cNvSpPr>
            <a:spLocks noGrp="1"/>
          </p:cNvSpPr>
          <p:nvPr>
            <p:ph idx="1"/>
          </p:nvPr>
        </p:nvSpPr>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11"/>
          </p:nvPr>
        </p:nvSpPr>
        <p:spPr/>
        <p:txBody>
          <a:body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41587273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9"/>
            <a:ext cx="10515600" cy="2852737"/>
          </a:xfrm>
        </p:spPr>
        <p:txBody>
          <a:bodyPr anchor="b"/>
          <a:lstStyle>
            <a:lvl1pPr>
              <a:defRPr sz="6000"/>
            </a:lvl1pPr>
          </a:lstStyle>
          <a:p>
            <a:r>
              <a:rPr lang="sk-SK"/>
              <a:t>Upravte štýly predlohy textu</a:t>
            </a:r>
          </a:p>
        </p:txBody>
      </p:sp>
      <p:sp>
        <p:nvSpPr>
          <p:cNvPr id="3" name="Zástupný objekt pre text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23" indent="0">
              <a:buNone/>
              <a:defRPr sz="2000">
                <a:solidFill>
                  <a:schemeClr val="tx1">
                    <a:tint val="75000"/>
                  </a:schemeClr>
                </a:solidFill>
              </a:defRPr>
            </a:lvl2pPr>
            <a:lvl3pPr marL="914446" indent="0">
              <a:buNone/>
              <a:defRPr sz="1800">
                <a:solidFill>
                  <a:schemeClr val="tx1">
                    <a:tint val="75000"/>
                  </a:schemeClr>
                </a:solidFill>
              </a:defRPr>
            </a:lvl3pPr>
            <a:lvl4pPr marL="1371669" indent="0">
              <a:buNone/>
              <a:defRPr sz="1600">
                <a:solidFill>
                  <a:schemeClr val="tx1">
                    <a:tint val="75000"/>
                  </a:schemeClr>
                </a:solidFill>
              </a:defRPr>
            </a:lvl4pPr>
            <a:lvl5pPr marL="1828891" indent="0">
              <a:buNone/>
              <a:defRPr sz="1600">
                <a:solidFill>
                  <a:schemeClr val="tx1">
                    <a:tint val="75000"/>
                  </a:schemeClr>
                </a:solidFill>
              </a:defRPr>
            </a:lvl5pPr>
            <a:lvl6pPr marL="2286114" indent="0">
              <a:buNone/>
              <a:defRPr sz="1600">
                <a:solidFill>
                  <a:schemeClr val="tx1">
                    <a:tint val="75000"/>
                  </a:schemeClr>
                </a:solidFill>
              </a:defRPr>
            </a:lvl6pPr>
            <a:lvl7pPr marL="2743337" indent="0">
              <a:buNone/>
              <a:defRPr sz="1600">
                <a:solidFill>
                  <a:schemeClr val="tx1">
                    <a:tint val="75000"/>
                  </a:schemeClr>
                </a:solidFill>
              </a:defRPr>
            </a:lvl7pPr>
            <a:lvl8pPr marL="3200560" indent="0">
              <a:buNone/>
              <a:defRPr sz="1600">
                <a:solidFill>
                  <a:schemeClr val="tx1">
                    <a:tint val="75000"/>
                  </a:schemeClr>
                </a:solidFill>
              </a:defRPr>
            </a:lvl8pPr>
            <a:lvl9pPr marL="3657783" indent="0">
              <a:buNone/>
              <a:defRPr sz="1600">
                <a:solidFill>
                  <a:schemeClr val="tx1">
                    <a:tint val="75000"/>
                  </a:schemeClr>
                </a:solidFill>
              </a:defRPr>
            </a:lvl9pPr>
          </a:lstStyle>
          <a:p>
            <a:pPr lvl="0"/>
            <a:r>
              <a:rPr lang="sk-SK"/>
              <a:t>Upraviť štýly predlohy textu</a:t>
            </a:r>
          </a:p>
        </p:txBody>
      </p:sp>
      <p:sp>
        <p:nvSpPr>
          <p:cNvPr id="4" name="Zástupný objekt pre dátum 3"/>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11"/>
          </p:nvPr>
        </p:nvSpPr>
        <p:spPr/>
        <p:txBody>
          <a:body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52280085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obsah 2"/>
          <p:cNvSpPr>
            <a:spLocks noGrp="1"/>
          </p:cNvSpPr>
          <p:nvPr>
            <p:ph sz="half" idx="1"/>
          </p:nvPr>
        </p:nvSpPr>
        <p:spPr>
          <a:xfrm>
            <a:off x="838200" y="1825626"/>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obsah 3"/>
          <p:cNvSpPr>
            <a:spLocks noGrp="1"/>
          </p:cNvSpPr>
          <p:nvPr>
            <p:ph sz="half" idx="2"/>
          </p:nvPr>
        </p:nvSpPr>
        <p:spPr>
          <a:xfrm>
            <a:off x="6172200" y="1825626"/>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dátum 4"/>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6" name="Zástupný objekt pre pätu 5"/>
          <p:cNvSpPr>
            <a:spLocks noGrp="1"/>
          </p:cNvSpPr>
          <p:nvPr>
            <p:ph type="ftr" sz="quarter" idx="11"/>
          </p:nvPr>
        </p:nvSpPr>
        <p:spPr/>
        <p:txBody>
          <a:bodyPr/>
          <a:lstStyle/>
          <a:p>
            <a:pPr defTabSz="914446"/>
            <a:endParaRPr lang="sk-SK">
              <a:solidFill>
                <a:prstClr val="black">
                  <a:tint val="75000"/>
                </a:prstClr>
              </a:solidFill>
            </a:endParaRPr>
          </a:p>
        </p:txBody>
      </p:sp>
      <p:sp>
        <p:nvSpPr>
          <p:cNvPr id="7" name="Zástupný objekt pre číslo snímky 6"/>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11052042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6"/>
            <a:ext cx="10515600" cy="1325563"/>
          </a:xfrm>
        </p:spPr>
        <p:txBody>
          <a:bodyPr/>
          <a:lstStyle/>
          <a:p>
            <a:r>
              <a:rPr lang="sk-SK"/>
              <a:t>Upravte štýly predlohy textu</a:t>
            </a:r>
          </a:p>
        </p:txBody>
      </p:sp>
      <p:sp>
        <p:nvSpPr>
          <p:cNvPr id="3" name="Zástupný objekt pre text 2"/>
          <p:cNvSpPr>
            <a:spLocks noGrp="1"/>
          </p:cNvSpPr>
          <p:nvPr>
            <p:ph type="body" idx="1"/>
          </p:nvPr>
        </p:nvSpPr>
        <p:spPr>
          <a:xfrm>
            <a:off x="839789" y="1681163"/>
            <a:ext cx="5157787"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sk-SK"/>
              <a:t>Upraviť štýly predlohy textu</a:t>
            </a:r>
          </a:p>
        </p:txBody>
      </p:sp>
      <p:sp>
        <p:nvSpPr>
          <p:cNvPr id="4" name="Zástupný objekt pre obsah 3"/>
          <p:cNvSpPr>
            <a:spLocks noGrp="1"/>
          </p:cNvSpPr>
          <p:nvPr>
            <p:ph sz="half" idx="2"/>
          </p:nvPr>
        </p:nvSpPr>
        <p:spPr>
          <a:xfrm>
            <a:off x="839789" y="2505075"/>
            <a:ext cx="5157787"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text 4"/>
          <p:cNvSpPr>
            <a:spLocks noGrp="1"/>
          </p:cNvSpPr>
          <p:nvPr>
            <p:ph type="body" sz="quarter" idx="3"/>
          </p:nvPr>
        </p:nvSpPr>
        <p:spPr>
          <a:xfrm>
            <a:off x="6172200" y="1681163"/>
            <a:ext cx="5183188"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sk-SK"/>
              <a:t>Upraviť štýly predlohy textu</a:t>
            </a:r>
          </a:p>
        </p:txBody>
      </p:sp>
      <p:sp>
        <p:nvSpPr>
          <p:cNvPr id="6" name="Zástupný objekt pre obsah 5"/>
          <p:cNvSpPr>
            <a:spLocks noGrp="1"/>
          </p:cNvSpPr>
          <p:nvPr>
            <p:ph sz="quarter" idx="4"/>
          </p:nvPr>
        </p:nvSpPr>
        <p:spPr>
          <a:xfrm>
            <a:off x="6172200" y="2505075"/>
            <a:ext cx="5183188"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7" name="Zástupný objekt pre dátum 6"/>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8" name="Zástupný objekt pre pätu 7"/>
          <p:cNvSpPr>
            <a:spLocks noGrp="1"/>
          </p:cNvSpPr>
          <p:nvPr>
            <p:ph type="ftr" sz="quarter" idx="11"/>
          </p:nvPr>
        </p:nvSpPr>
        <p:spPr/>
        <p:txBody>
          <a:bodyPr/>
          <a:lstStyle/>
          <a:p>
            <a:pPr defTabSz="914446"/>
            <a:endParaRPr lang="sk-SK">
              <a:solidFill>
                <a:prstClr val="black">
                  <a:tint val="75000"/>
                </a:prstClr>
              </a:solidFill>
            </a:endParaRPr>
          </a:p>
        </p:txBody>
      </p:sp>
      <p:sp>
        <p:nvSpPr>
          <p:cNvPr id="9" name="Zástupný objekt pre číslo snímky 8"/>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1534892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Date Placeholder 4"/>
          <p:cNvSpPr>
            <a:spLocks noGrp="1"/>
          </p:cNvSpPr>
          <p:nvPr>
            <p:ph type="dt" sz="half" idx="10"/>
          </p:nvPr>
        </p:nvSpPr>
        <p:spPr/>
        <p:txBody>
          <a:bodyPr/>
          <a:lstStyle/>
          <a:p>
            <a:fld id="{421082D8-B61E-4F4E-A501-8AD4F5C187BF}" type="datetimeFigureOut">
              <a:rPr lang="sk-SK" smtClean="0"/>
              <a:t>14. 7. 2025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746205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dátum 2"/>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4" name="Zástupný objekt pre pätu 3"/>
          <p:cNvSpPr>
            <a:spLocks noGrp="1"/>
          </p:cNvSpPr>
          <p:nvPr>
            <p:ph type="ftr" sz="quarter" idx="11"/>
          </p:nvPr>
        </p:nvSpPr>
        <p:spPr/>
        <p:txBody>
          <a:bodyPr/>
          <a:lstStyle/>
          <a:p>
            <a:pPr defTabSz="914446"/>
            <a:endParaRPr lang="sk-SK">
              <a:solidFill>
                <a:prstClr val="black">
                  <a:tint val="75000"/>
                </a:prstClr>
              </a:solidFill>
            </a:endParaRPr>
          </a:p>
        </p:txBody>
      </p:sp>
      <p:sp>
        <p:nvSpPr>
          <p:cNvPr id="5" name="Zástupný objekt pre číslo snímky 4"/>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36470733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objekt pre dátum 1"/>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3" name="Zástupný objekt pre pätu 2"/>
          <p:cNvSpPr>
            <a:spLocks noGrp="1"/>
          </p:cNvSpPr>
          <p:nvPr>
            <p:ph type="ftr" sz="quarter" idx="11"/>
          </p:nvPr>
        </p:nvSpPr>
        <p:spPr/>
        <p:txBody>
          <a:bodyPr/>
          <a:lstStyle/>
          <a:p>
            <a:pPr defTabSz="914446"/>
            <a:endParaRPr lang="sk-SK">
              <a:solidFill>
                <a:prstClr val="black">
                  <a:tint val="75000"/>
                </a:prstClr>
              </a:solidFill>
            </a:endParaRPr>
          </a:p>
        </p:txBody>
      </p:sp>
      <p:sp>
        <p:nvSpPr>
          <p:cNvPr id="4" name="Zástupný objekt pre číslo snímky 3"/>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39020940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9" y="457200"/>
            <a:ext cx="3932237" cy="1600200"/>
          </a:xfrm>
        </p:spPr>
        <p:txBody>
          <a:bodyPr anchor="b"/>
          <a:lstStyle>
            <a:lvl1pPr>
              <a:defRPr sz="3200"/>
            </a:lvl1pPr>
          </a:lstStyle>
          <a:p>
            <a:r>
              <a:rPr lang="sk-SK"/>
              <a:t>Upravte štýly predlohy textu</a:t>
            </a:r>
          </a:p>
        </p:txBody>
      </p:sp>
      <p:sp>
        <p:nvSpPr>
          <p:cNvPr id="3" name="Zástupný objekt pre obsah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text 3"/>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sk-SK"/>
              <a:t>Upraviť štýly predlohy textu</a:t>
            </a:r>
          </a:p>
        </p:txBody>
      </p:sp>
      <p:sp>
        <p:nvSpPr>
          <p:cNvPr id="5" name="Zástupný objekt pre dátum 4"/>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6" name="Zástupný objekt pre pätu 5"/>
          <p:cNvSpPr>
            <a:spLocks noGrp="1"/>
          </p:cNvSpPr>
          <p:nvPr>
            <p:ph type="ftr" sz="quarter" idx="11"/>
          </p:nvPr>
        </p:nvSpPr>
        <p:spPr/>
        <p:txBody>
          <a:bodyPr/>
          <a:lstStyle/>
          <a:p>
            <a:pPr defTabSz="914446"/>
            <a:endParaRPr lang="sk-SK">
              <a:solidFill>
                <a:prstClr val="black">
                  <a:tint val="75000"/>
                </a:prstClr>
              </a:solidFill>
            </a:endParaRPr>
          </a:p>
        </p:txBody>
      </p:sp>
      <p:sp>
        <p:nvSpPr>
          <p:cNvPr id="7" name="Zástupný objekt pre číslo snímky 6"/>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41974719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9" y="457200"/>
            <a:ext cx="3932237" cy="1600200"/>
          </a:xfrm>
        </p:spPr>
        <p:txBody>
          <a:bodyPr anchor="b"/>
          <a:lstStyle>
            <a:lvl1pPr>
              <a:defRPr sz="3200"/>
            </a:lvl1pPr>
          </a:lstStyle>
          <a:p>
            <a:r>
              <a:rPr lang="sk-SK"/>
              <a:t>Upravte štýly predlohy textu</a:t>
            </a:r>
          </a:p>
        </p:txBody>
      </p:sp>
      <p:sp>
        <p:nvSpPr>
          <p:cNvPr id="3" name="Zástupný objekt pre obrázok 2"/>
          <p:cNvSpPr>
            <a:spLocks noGrp="1"/>
          </p:cNvSpPr>
          <p:nvPr>
            <p:ph type="pic" idx="1"/>
          </p:nvPr>
        </p:nvSpPr>
        <p:spPr>
          <a:xfrm>
            <a:off x="5183188" y="987426"/>
            <a:ext cx="6172200" cy="4873625"/>
          </a:xfr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sk-SK"/>
          </a:p>
        </p:txBody>
      </p:sp>
      <p:sp>
        <p:nvSpPr>
          <p:cNvPr id="4" name="Zástupný objekt pre text 3"/>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sk-SK"/>
              <a:t>Upraviť štýly predlohy textu</a:t>
            </a:r>
          </a:p>
        </p:txBody>
      </p:sp>
      <p:sp>
        <p:nvSpPr>
          <p:cNvPr id="5" name="Zástupný objekt pre dátum 4"/>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6" name="Zástupný objekt pre pätu 5"/>
          <p:cNvSpPr>
            <a:spLocks noGrp="1"/>
          </p:cNvSpPr>
          <p:nvPr>
            <p:ph type="ftr" sz="quarter" idx="11"/>
          </p:nvPr>
        </p:nvSpPr>
        <p:spPr/>
        <p:txBody>
          <a:bodyPr/>
          <a:lstStyle/>
          <a:p>
            <a:pPr defTabSz="914446"/>
            <a:endParaRPr lang="sk-SK">
              <a:solidFill>
                <a:prstClr val="black">
                  <a:tint val="75000"/>
                </a:prstClr>
              </a:solidFill>
            </a:endParaRPr>
          </a:p>
        </p:txBody>
      </p:sp>
      <p:sp>
        <p:nvSpPr>
          <p:cNvPr id="7" name="Zástupný objekt pre číslo snímky 6"/>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2844824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zvislý text 2"/>
          <p:cNvSpPr>
            <a:spLocks noGrp="1"/>
          </p:cNvSpPr>
          <p:nvPr>
            <p:ph type="body" orient="vert" idx="1"/>
          </p:nvPr>
        </p:nvSpPr>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11"/>
          </p:nvPr>
        </p:nvSpPr>
        <p:spPr/>
        <p:txBody>
          <a:body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17142845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8724900" y="365126"/>
            <a:ext cx="2628900" cy="5811838"/>
          </a:xfrm>
        </p:spPr>
        <p:txBody>
          <a:bodyPr vert="eaVert"/>
          <a:lstStyle/>
          <a:p>
            <a:r>
              <a:rPr lang="sk-SK"/>
              <a:t>Upravte štýly predlohy textu</a:t>
            </a:r>
          </a:p>
        </p:txBody>
      </p:sp>
      <p:sp>
        <p:nvSpPr>
          <p:cNvPr id="3" name="Zástupný objekt pre zvislý text 2"/>
          <p:cNvSpPr>
            <a:spLocks noGrp="1"/>
          </p:cNvSpPr>
          <p:nvPr>
            <p:ph type="body" orient="vert" idx="1"/>
          </p:nvPr>
        </p:nvSpPr>
        <p:spPr>
          <a:xfrm>
            <a:off x="838200" y="365126"/>
            <a:ext cx="7734300" cy="5811838"/>
          </a:xfrm>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11"/>
          </p:nvPr>
        </p:nvSpPr>
        <p:spPr/>
        <p:txBody>
          <a:body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12"/>
          </p:nvPr>
        </p:nvSpPr>
        <p:spPr/>
        <p:txBody>
          <a:body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2981196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sk-SK"/>
              <a:t>Kliknutím upravte štýl predlohy nadpisu</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4" name="Content Placeholder 3"/>
          <p:cNvSpPr>
            <a:spLocks noGrp="1"/>
          </p:cNvSpPr>
          <p:nvPr>
            <p:ph sz="half" idx="2"/>
          </p:nvPr>
        </p:nvSpPr>
        <p:spPr>
          <a:xfrm>
            <a:off x="839788" y="2505075"/>
            <a:ext cx="5157787"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6" name="Content Placeholder 5"/>
          <p:cNvSpPr>
            <a:spLocks noGrp="1"/>
          </p:cNvSpPr>
          <p:nvPr>
            <p:ph sz="quarter" idx="4"/>
          </p:nvPr>
        </p:nvSpPr>
        <p:spPr>
          <a:xfrm>
            <a:off x="6172200" y="2505075"/>
            <a:ext cx="5183188"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6"/>
          <p:cNvSpPr>
            <a:spLocks noGrp="1"/>
          </p:cNvSpPr>
          <p:nvPr>
            <p:ph type="dt" sz="half" idx="10"/>
          </p:nvPr>
        </p:nvSpPr>
        <p:spPr/>
        <p:txBody>
          <a:bodyPr/>
          <a:lstStyle/>
          <a:p>
            <a:fld id="{421082D8-B61E-4F4E-A501-8AD4F5C187BF}" type="datetimeFigureOut">
              <a:rPr lang="sk-SK" smtClean="0"/>
              <a:t>14. 7. 2025</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750318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Date Placeholder 2"/>
          <p:cNvSpPr>
            <a:spLocks noGrp="1"/>
          </p:cNvSpPr>
          <p:nvPr>
            <p:ph type="dt" sz="half" idx="10"/>
          </p:nvPr>
        </p:nvSpPr>
        <p:spPr/>
        <p:txBody>
          <a:bodyPr/>
          <a:lstStyle/>
          <a:p>
            <a:fld id="{421082D8-B61E-4F4E-A501-8AD4F5C187BF}" type="datetimeFigureOut">
              <a:rPr lang="sk-SK" smtClean="0"/>
              <a:t>14. 7. 2025</a:t>
            </a:fld>
            <a:endParaRPr lang="sk-SK"/>
          </a:p>
        </p:txBody>
      </p:sp>
      <p:sp>
        <p:nvSpPr>
          <p:cNvPr id="4" name="Footer Placeholder 3"/>
          <p:cNvSpPr>
            <a:spLocks noGrp="1"/>
          </p:cNvSpPr>
          <p:nvPr>
            <p:ph type="ftr" sz="quarter" idx="11"/>
          </p:nvPr>
        </p:nvSpPr>
        <p:spPr/>
        <p:txBody>
          <a:bodyPr/>
          <a:lstStyle/>
          <a:p>
            <a:endParaRPr lang="sk-SK"/>
          </a:p>
        </p:txBody>
      </p:sp>
      <p:sp>
        <p:nvSpPr>
          <p:cNvPr id="5" name="Slide Number Placeholder 4"/>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073318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1082D8-B61E-4F4E-A501-8AD4F5C187BF}" type="datetimeFigureOut">
              <a:rPr lang="sk-SK" smtClean="0"/>
              <a:t>14. 7. 2025</a:t>
            </a:fld>
            <a:endParaRPr lang="sk-SK"/>
          </a:p>
        </p:txBody>
      </p:sp>
      <p:sp>
        <p:nvSpPr>
          <p:cNvPr id="3" name="Footer Placeholder 2"/>
          <p:cNvSpPr>
            <a:spLocks noGrp="1"/>
          </p:cNvSpPr>
          <p:nvPr>
            <p:ph type="ftr" sz="quarter" idx="11"/>
          </p:nvPr>
        </p:nvSpPr>
        <p:spPr/>
        <p:txBody>
          <a:bodyPr/>
          <a:lstStyle/>
          <a:p>
            <a:endParaRPr lang="sk-SK"/>
          </a:p>
        </p:txBody>
      </p:sp>
      <p:sp>
        <p:nvSpPr>
          <p:cNvPr id="4" name="Slide Number Placeholder 3"/>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705130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Date Placeholder 4"/>
          <p:cNvSpPr>
            <a:spLocks noGrp="1"/>
          </p:cNvSpPr>
          <p:nvPr>
            <p:ph type="dt" sz="half" idx="10"/>
          </p:nvPr>
        </p:nvSpPr>
        <p:spPr/>
        <p:txBody>
          <a:bodyPr/>
          <a:lstStyle/>
          <a:p>
            <a:fld id="{421082D8-B61E-4F4E-A501-8AD4F5C187BF}" type="datetimeFigureOut">
              <a:rPr lang="sk-SK" smtClean="0"/>
              <a:t>14. 7. 2025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0098481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a:t>Kliknutím na ikonu pridáte obrázok</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Date Placeholder 4"/>
          <p:cNvSpPr>
            <a:spLocks noGrp="1"/>
          </p:cNvSpPr>
          <p:nvPr>
            <p:ph type="dt" sz="half" idx="10"/>
          </p:nvPr>
        </p:nvSpPr>
        <p:spPr/>
        <p:txBody>
          <a:bodyPr/>
          <a:lstStyle/>
          <a:p>
            <a:fld id="{421082D8-B61E-4F4E-A501-8AD4F5C187BF}" type="datetimeFigureOut">
              <a:rPr lang="sk-SK" smtClean="0"/>
              <a:t>14. 7. 2025</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870836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a:t>Kliknutím upravte štýl predlohy nadpisu</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1082D8-B61E-4F4E-A501-8AD4F5C187BF}" type="datetimeFigureOut">
              <a:rPr lang="sk-SK" smtClean="0"/>
              <a:t>14. 7. 2025</a:t>
            </a:fld>
            <a:endParaRPr lang="sk-SK"/>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B70953-51BE-4C55-BD88-D1D2D3D9F127}" type="slidenum">
              <a:rPr lang="sk-SK" smtClean="0"/>
              <a:t>‹#›</a:t>
            </a:fld>
            <a:endParaRPr lang="sk-SK"/>
          </a:p>
        </p:txBody>
      </p:sp>
    </p:spTree>
    <p:extLst>
      <p:ext uri="{BB962C8B-B14F-4D97-AF65-F5344CB8AC3E}">
        <p14:creationId xmlns:p14="http://schemas.microsoft.com/office/powerpoint/2010/main" val="1320487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smtClean="0"/>
              <a:t>Upravte štýly predlohy textu</a:t>
            </a:r>
            <a:endParaRPr lang="sk-SK"/>
          </a:p>
        </p:txBody>
      </p:sp>
      <p:sp>
        <p:nvSpPr>
          <p:cNvPr id="3" name="Zástupný objekt pre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smtClean="0"/>
              <a:t>Upraviť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objekt pre dá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3AB80E5-7616-437B-80D0-F40418B497C6}" type="datetime1">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14. 7. 2025</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Zástupný objekt pre pät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Zástupný objekt pre číslo snímky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028337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nadpis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sk-SK"/>
              <a:t>Upravte štýly predlohy textu</a:t>
            </a:r>
          </a:p>
        </p:txBody>
      </p:sp>
      <p:sp>
        <p:nvSpPr>
          <p:cNvPr id="3" name="Zástupný objekt pre text 2"/>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1071917352"/>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nadpis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sk-SK"/>
              <a:t>Upravte štýly predlohy textu</a:t>
            </a:r>
          </a:p>
        </p:txBody>
      </p:sp>
      <p:sp>
        <p:nvSpPr>
          <p:cNvPr id="3" name="Zástupný objekt pre text 2"/>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46"/>
            <a:fld id="{A1E4F026-4A1A-4BB1-8F0F-42B34FF44A85}" type="datetimeFigureOut">
              <a:rPr lang="sk-SK" smtClean="0">
                <a:solidFill>
                  <a:prstClr val="black">
                    <a:tint val="75000"/>
                  </a:prstClr>
                </a:solidFill>
              </a:rPr>
              <a:pPr defTabSz="914446"/>
              <a:t>14. 7. 2025</a:t>
            </a:fld>
            <a:endParaRPr lang="sk-SK">
              <a:solidFill>
                <a:prstClr val="black">
                  <a:tint val="75000"/>
                </a:prstClr>
              </a:solidFill>
            </a:endParaRPr>
          </a:p>
        </p:txBody>
      </p:sp>
      <p:sp>
        <p:nvSpPr>
          <p:cNvPr id="5" name="Zástupný objekt pre pätu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46"/>
            <a:endParaRPr lang="sk-SK">
              <a:solidFill>
                <a:prstClr val="black">
                  <a:tint val="75000"/>
                </a:prstClr>
              </a:solidFill>
            </a:endParaRPr>
          </a:p>
        </p:txBody>
      </p:sp>
      <p:sp>
        <p:nvSpPr>
          <p:cNvPr id="6" name="Zástupný objekt pre číslo snímky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46"/>
            <a:fld id="{9DA8F585-5E98-45DE-B025-78AA1A7104B8}" type="slidenum">
              <a:rPr lang="sk-SK" smtClean="0">
                <a:solidFill>
                  <a:prstClr val="black">
                    <a:tint val="75000"/>
                  </a:prstClr>
                </a:solidFill>
              </a:rPr>
              <a:pPr defTabSz="914446"/>
              <a:t>‹#›</a:t>
            </a:fld>
            <a:endParaRPr lang="sk-SK">
              <a:solidFill>
                <a:prstClr val="black">
                  <a:tint val="75000"/>
                </a:prstClr>
              </a:solidFill>
            </a:endParaRPr>
          </a:p>
        </p:txBody>
      </p:sp>
    </p:spTree>
    <p:extLst>
      <p:ext uri="{BB962C8B-B14F-4D97-AF65-F5344CB8AC3E}">
        <p14:creationId xmlns:p14="http://schemas.microsoft.com/office/powerpoint/2010/main" val="977335404"/>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png"/><Relationship Id="rId12"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hyperlink" Target="https://youtu.be/NIzdytPF0a8" TargetMode="External"/><Relationship Id="rId3" Type="http://schemas.openxmlformats.org/officeDocument/2006/relationships/image" Target="../media/image37.jpeg"/><Relationship Id="rId7" Type="http://schemas.openxmlformats.org/officeDocument/2006/relationships/image" Target="../media/image39.png"/><Relationship Id="rId2" Type="http://schemas.openxmlformats.org/officeDocument/2006/relationships/hyperlink" Target="https://www.upjs.sk/aktuality/letna-skola-mapovanie-krajiny-ug-pf-jul-2019/" TargetMode="External"/><Relationship Id="rId1" Type="http://schemas.openxmlformats.org/officeDocument/2006/relationships/slideLayout" Target="../slideLayouts/slideLayout36.xml"/><Relationship Id="rId6" Type="http://schemas.openxmlformats.org/officeDocument/2006/relationships/image" Target="../media/image38.jpeg"/><Relationship Id="rId5" Type="http://schemas.openxmlformats.org/officeDocument/2006/relationships/hyperlink" Target="https://www.upjs.sk/prirodovedecka-fakulta/en/actual-news/odbornici-z-ustavu-geografie-ucili-mapovat-za-pomocou-bezpilotnych-leteckych-systemov-v-letnej-skole-international-remote-sensing-summer-school-na-sardinii/" TargetMode="External"/><Relationship Id="rId10" Type="http://schemas.openxmlformats.org/officeDocument/2006/relationships/hyperlink" Target="https://youtu.be/AjdV_UFaelo" TargetMode="External"/><Relationship Id="rId4" Type="http://schemas.openxmlformats.org/officeDocument/2006/relationships/image" Target="../media/image7.png"/><Relationship Id="rId9"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43.png"/><Relationship Id="rId5" Type="http://schemas.openxmlformats.org/officeDocument/2006/relationships/image" Target="../media/image7.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46.png"/><Relationship Id="rId5" Type="http://schemas.openxmlformats.org/officeDocument/2006/relationships/image" Target="../media/image7.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7.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2.png"/></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4.jpe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7.png"/><Relationship Id="rId5" Type="http://schemas.openxmlformats.org/officeDocument/2006/relationships/image" Target="../media/image52.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image" Target="../media/image55.png"/><Relationship Id="rId5" Type="http://schemas.openxmlformats.org/officeDocument/2006/relationships/image" Target="../media/image3.png"/><Relationship Id="rId10" Type="http://schemas.microsoft.com/office/2007/relationships/hdphoto" Target="../media/hdphoto1.wdp"/><Relationship Id="rId4" Type="http://schemas.openxmlformats.org/officeDocument/2006/relationships/image" Target="../media/image2.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studijne-programy.upjs.sk/en/faculty/PF"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7.png"/><Relationship Id="rId7" Type="http://schemas.openxmlformats.org/officeDocument/2006/relationships/image" Target="../media/image23.pn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wmf"/><Relationship Id="rId4" Type="http://schemas.openxmlformats.org/officeDocument/2006/relationships/image" Target="../media/image20.png"/><Relationship Id="rId9"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hyperlink" Target="https://www.uge.science.upjs.sk/projekty" TargetMode="External"/><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8.jpeg"/><Relationship Id="rId7"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hyperlink" Target="https://www.uge.science.upjs.sk/projekty" TargetMode="External"/><Relationship Id="rId5" Type="http://schemas.microsoft.com/office/2007/relationships/hdphoto" Target="../media/hdphoto3.wdp"/><Relationship Id="rId10" Type="http://schemas.openxmlformats.org/officeDocument/2006/relationships/image" Target="../media/image32.png"/><Relationship Id="rId4" Type="http://schemas.openxmlformats.org/officeDocument/2006/relationships/image" Target="../media/image29.png"/><Relationship Id="rId9"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jpeg"/><Relationship Id="rId1" Type="http://schemas.openxmlformats.org/officeDocument/2006/relationships/slideLayout" Target="../slideLayouts/slideLayout2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ational Institute of Geophysics and Volcanology (INGV) - EuroGOOS"/>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23281" r="24713"/>
          <a:stretch/>
        </p:blipFill>
        <p:spPr bwMode="auto">
          <a:xfrm>
            <a:off x="73219" y="732317"/>
            <a:ext cx="729739" cy="576507"/>
          </a:xfrm>
          <a:prstGeom prst="rect">
            <a:avLst/>
          </a:prstGeom>
          <a:noFill/>
          <a:extLst>
            <a:ext uri="{909E8E84-426E-40DD-AFC4-6F175D3DCCD1}">
              <a14:hiddenFill xmlns:a14="http://schemas.microsoft.com/office/drawing/2010/main">
                <a:solidFill>
                  <a:srgbClr val="FFFFFF"/>
                </a:solidFill>
              </a14:hiddenFill>
            </a:ext>
          </a:extLst>
        </p:spPr>
      </p:pic>
      <p:sp>
        <p:nvSpPr>
          <p:cNvPr id="31" name="Obdĺžnik 30">
            <a:extLst>
              <a:ext uri="{FF2B5EF4-FFF2-40B4-BE49-F238E27FC236}">
                <a16:creationId xmlns:a16="http://schemas.microsoft.com/office/drawing/2014/main" id="{9725B087-ED2E-484B-A3CC-160A01E709AC}"/>
              </a:ext>
            </a:extLst>
          </p:cNvPr>
          <p:cNvSpPr/>
          <p:nvPr/>
        </p:nvSpPr>
        <p:spPr>
          <a:xfrm>
            <a:off x="-11640" y="6043835"/>
            <a:ext cx="12203640" cy="769521"/>
          </a:xfrm>
          <a:prstGeom prst="rect">
            <a:avLst/>
          </a:prstGeom>
          <a:solidFill>
            <a:srgbClr val="00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5" name="Obdĺžnik 14">
            <a:extLst>
              <a:ext uri="{FF2B5EF4-FFF2-40B4-BE49-F238E27FC236}">
                <a16:creationId xmlns:a16="http://schemas.microsoft.com/office/drawing/2014/main" id="{A0A2A15B-4FE8-4C9E-9CB3-ABCDA347CC4A}"/>
              </a:ext>
            </a:extLst>
          </p:cNvPr>
          <p:cNvSpPr/>
          <p:nvPr/>
        </p:nvSpPr>
        <p:spPr>
          <a:xfrm>
            <a:off x="19049" y="113899"/>
            <a:ext cx="12172951" cy="1220847"/>
          </a:xfrm>
          <a:prstGeom prst="rect">
            <a:avLst/>
          </a:prstGeom>
          <a:noFill/>
        </p:spPr>
        <p:txBody>
          <a:bodyPr wrap="square">
            <a:spAutoFit/>
          </a:bodyPr>
          <a:lstStyle/>
          <a:p>
            <a:pPr algn="r" fontAlgn="auto">
              <a:lnSpc>
                <a:spcPts val="2300"/>
              </a:lnSpc>
              <a:spcBef>
                <a:spcPts val="0"/>
              </a:spcBef>
              <a:spcAft>
                <a:spcPts val="300"/>
              </a:spcAft>
              <a:defRPr/>
            </a:pPr>
            <a:r>
              <a:rPr lang="en-GB" sz="1400" cap="all" spc="400" dirty="0">
                <a:solidFill>
                  <a:srgbClr val="333333"/>
                </a:solidFill>
                <a:latin typeface="Segoe UI Light" panose="020B0502040204020203" pitchFamily="34" charset="0"/>
                <a:ea typeface="+mj-ea"/>
                <a:cs typeface="Segoe UI Light" panose="020B0502040204020203" pitchFamily="34" charset="0"/>
              </a:rPr>
              <a:t>INTERNATIONAL REMOTE SENSING SUMMER SCHOOL </a:t>
            </a:r>
            <a:endParaRPr lang="sk-SK" sz="1400" cap="all" spc="400" dirty="0" smtClean="0">
              <a:solidFill>
                <a:srgbClr val="333333"/>
              </a:solidFill>
              <a:latin typeface="Segoe UI Light" panose="020B0502040204020203" pitchFamily="34" charset="0"/>
              <a:ea typeface="+mj-ea"/>
              <a:cs typeface="Segoe UI Light" panose="020B0502040204020203" pitchFamily="34" charset="0"/>
            </a:endParaRPr>
          </a:p>
          <a:p>
            <a:pPr algn="r" fontAlgn="auto">
              <a:lnSpc>
                <a:spcPts val="1800"/>
              </a:lnSpc>
              <a:spcBef>
                <a:spcPts val="0"/>
              </a:spcBef>
              <a:spcAft>
                <a:spcPts val="300"/>
              </a:spcAft>
              <a:defRPr/>
            </a:pPr>
            <a:r>
              <a:rPr lang="en-GB" sz="1400" dirty="0">
                <a:solidFill>
                  <a:srgbClr val="333333"/>
                </a:solidFill>
                <a:latin typeface="Segoe UI Light" panose="020B0502040204020203" pitchFamily="34" charset="0"/>
                <a:ea typeface="+mj-ea"/>
                <a:cs typeface="Segoe UI Light" panose="020B0502040204020203" pitchFamily="34" charset="0"/>
              </a:rPr>
              <a:t>Experiencing Remote Sensing on Sardinia inland site: </a:t>
            </a:r>
            <a:r>
              <a:rPr lang="en-GB" sz="1400" dirty="0" smtClean="0">
                <a:solidFill>
                  <a:srgbClr val="333333"/>
                </a:solidFill>
                <a:latin typeface="Segoe UI Light" panose="020B0502040204020203" pitchFamily="34" charset="0"/>
                <a:ea typeface="+mj-ea"/>
                <a:cs typeface="Segoe UI Light" panose="020B0502040204020203" pitchFamily="34" charset="0"/>
              </a:rPr>
              <a:t>Advanced </a:t>
            </a:r>
            <a:r>
              <a:rPr lang="en-GB" sz="1400" dirty="0">
                <a:solidFill>
                  <a:srgbClr val="333333"/>
                </a:solidFill>
                <a:latin typeface="Segoe UI Light" panose="020B0502040204020203" pitchFamily="34" charset="0"/>
                <a:ea typeface="+mj-ea"/>
                <a:cs typeface="Segoe UI Light" panose="020B0502040204020203" pitchFamily="34" charset="0"/>
              </a:rPr>
              <a:t>summer school </a:t>
            </a:r>
            <a:r>
              <a:rPr lang="sk-SK" sz="1400" dirty="0" smtClean="0">
                <a:solidFill>
                  <a:srgbClr val="333333"/>
                </a:solidFill>
                <a:latin typeface="Segoe UI Light" panose="020B0502040204020203" pitchFamily="34" charset="0"/>
                <a:ea typeface="+mj-ea"/>
                <a:cs typeface="Segoe UI Light" panose="020B0502040204020203" pitchFamily="34" charset="0"/>
              </a:rPr>
              <a:t/>
            </a:r>
            <a:br>
              <a:rPr lang="sk-SK" sz="1400" dirty="0" smtClean="0">
                <a:solidFill>
                  <a:srgbClr val="333333"/>
                </a:solidFill>
                <a:latin typeface="Segoe UI Light" panose="020B0502040204020203" pitchFamily="34" charset="0"/>
                <a:ea typeface="+mj-ea"/>
                <a:cs typeface="Segoe UI Light" panose="020B0502040204020203" pitchFamily="34" charset="0"/>
              </a:rPr>
            </a:br>
            <a:r>
              <a:rPr lang="en-GB" sz="1400" dirty="0" smtClean="0">
                <a:solidFill>
                  <a:srgbClr val="333333"/>
                </a:solidFill>
                <a:latin typeface="Segoe UI Light" panose="020B0502040204020203" pitchFamily="34" charset="0"/>
                <a:ea typeface="+mj-ea"/>
                <a:cs typeface="Segoe UI Light" panose="020B0502040204020203" pitchFamily="34" charset="0"/>
              </a:rPr>
              <a:t>on </a:t>
            </a:r>
            <a:r>
              <a:rPr lang="en-GB" sz="1400" dirty="0">
                <a:solidFill>
                  <a:srgbClr val="333333"/>
                </a:solidFill>
                <a:latin typeface="Segoe UI Light" panose="020B0502040204020203" pitchFamily="34" charset="0"/>
                <a:ea typeface="+mj-ea"/>
                <a:cs typeface="Segoe UI Light" panose="020B0502040204020203" pitchFamily="34" charset="0"/>
              </a:rPr>
              <a:t>instruments and methodology </a:t>
            </a:r>
            <a:r>
              <a:rPr lang="en-GB" sz="1400" dirty="0" smtClean="0">
                <a:solidFill>
                  <a:srgbClr val="333333"/>
                </a:solidFill>
                <a:latin typeface="Segoe UI Light" panose="020B0502040204020203" pitchFamily="34" charset="0"/>
                <a:ea typeface="+mj-ea"/>
                <a:cs typeface="Segoe UI Light" panose="020B0502040204020203" pitchFamily="34" charset="0"/>
              </a:rPr>
              <a:t>for </a:t>
            </a:r>
            <a:r>
              <a:rPr lang="en-GB" sz="1400" dirty="0">
                <a:solidFill>
                  <a:srgbClr val="333333"/>
                </a:solidFill>
                <a:latin typeface="Segoe UI Light" panose="020B0502040204020203" pitchFamily="34" charset="0"/>
                <a:ea typeface="+mj-ea"/>
                <a:cs typeface="Segoe UI Light" panose="020B0502040204020203" pitchFamily="34" charset="0"/>
              </a:rPr>
              <a:t>a CAL/VAL site for Optical data </a:t>
            </a:r>
          </a:p>
          <a:p>
            <a:pPr algn="r" fontAlgn="auto">
              <a:lnSpc>
                <a:spcPts val="2300"/>
              </a:lnSpc>
              <a:spcBef>
                <a:spcPts val="0"/>
              </a:spcBef>
              <a:spcAft>
                <a:spcPts val="0"/>
              </a:spcAft>
              <a:defRPr/>
            </a:pPr>
            <a:r>
              <a:rPr lang="sk-SK" sz="1400" cap="all" dirty="0" smtClean="0">
                <a:solidFill>
                  <a:srgbClr val="333333"/>
                </a:solidFill>
                <a:latin typeface="Segoe UI Light" panose="020B0502040204020203" pitchFamily="34" charset="0"/>
                <a:ea typeface="+mj-ea"/>
                <a:cs typeface="Segoe UI Light" panose="020B0502040204020203" pitchFamily="34" charset="0"/>
              </a:rPr>
              <a:t>San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Vero</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MiLIS</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dirty="0">
                <a:solidFill>
                  <a:srgbClr val="333333"/>
                </a:solidFill>
                <a:latin typeface="Segoe UI Light" panose="020B0502040204020203" pitchFamily="34" charset="0"/>
                <a:cs typeface="Segoe UI Light" panose="020B0502040204020203" pitchFamily="34" charset="0"/>
              </a:rPr>
              <a:t>|</a:t>
            </a:r>
            <a:r>
              <a:rPr lang="sk-SK" sz="1400" dirty="0">
                <a:solidFill>
                  <a:srgbClr val="333333"/>
                </a:solidFill>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italy</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dirty="0">
                <a:solidFill>
                  <a:srgbClr val="333333"/>
                </a:solidFill>
                <a:latin typeface="Segoe UI Light" panose="020B0502040204020203" pitchFamily="34" charset="0"/>
                <a:cs typeface="Segoe UI Light" panose="020B0502040204020203" pitchFamily="34" charset="0"/>
              </a:rPr>
              <a:t>|</a:t>
            </a:r>
            <a:r>
              <a:rPr lang="sk-SK" sz="1400" dirty="0">
                <a:solidFill>
                  <a:srgbClr val="333333"/>
                </a:solidFill>
              </a:rPr>
              <a:t>  </a:t>
            </a:r>
            <a:r>
              <a:rPr lang="sk-SK" sz="1400" cap="all" dirty="0" smtClean="0">
                <a:solidFill>
                  <a:srgbClr val="333333"/>
                </a:solidFill>
                <a:latin typeface="Segoe UI Light" panose="020B0502040204020203" pitchFamily="34" charset="0"/>
                <a:ea typeface="+mj-ea"/>
                <a:cs typeface="Segoe UI Light" panose="020B0502040204020203" pitchFamily="34" charset="0"/>
              </a:rPr>
              <a:t>21</a:t>
            </a:r>
            <a:r>
              <a:rPr lang="nl-NL" sz="1400" cap="all" dirty="0" smtClean="0">
                <a:solidFill>
                  <a:srgbClr val="333333"/>
                </a:solidFill>
                <a:latin typeface="Segoe UI Light" panose="020B0502040204020203" pitchFamily="34" charset="0"/>
                <a:ea typeface="+mj-ea"/>
                <a:cs typeface="Segoe UI Light" panose="020B0502040204020203" pitchFamily="34" charset="0"/>
              </a:rPr>
              <a:t> </a:t>
            </a:r>
            <a:r>
              <a:rPr lang="nl-NL" sz="1400" cap="all" dirty="0">
                <a:solidFill>
                  <a:srgbClr val="333333"/>
                </a:solidFill>
                <a:latin typeface="Segoe UI Light" panose="020B0502040204020203" pitchFamily="34" charset="0"/>
                <a:ea typeface="+mj-ea"/>
                <a:cs typeface="Segoe UI Light" panose="020B0502040204020203" pitchFamily="34" charset="0"/>
              </a:rPr>
              <a:t>- </a:t>
            </a:r>
            <a:r>
              <a:rPr lang="sk-SK" sz="1400" cap="all" dirty="0" smtClean="0">
                <a:solidFill>
                  <a:srgbClr val="333333"/>
                </a:solidFill>
                <a:latin typeface="Segoe UI Light" panose="020B0502040204020203" pitchFamily="34" charset="0"/>
                <a:ea typeface="+mj-ea"/>
                <a:cs typeface="Segoe UI Light" panose="020B0502040204020203" pitchFamily="34" charset="0"/>
              </a:rPr>
              <a:t>25</a:t>
            </a:r>
            <a:r>
              <a:rPr lang="nl-NL"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cap="all" dirty="0" smtClean="0">
                <a:solidFill>
                  <a:srgbClr val="333333"/>
                </a:solidFill>
                <a:latin typeface="Segoe UI Light" panose="020B0502040204020203" pitchFamily="34" charset="0"/>
                <a:ea typeface="+mj-ea"/>
                <a:cs typeface="Segoe UI Light" panose="020B0502040204020203" pitchFamily="34" charset="0"/>
              </a:rPr>
              <a:t>JULY </a:t>
            </a:r>
            <a:r>
              <a:rPr lang="nl-NL" sz="1400" cap="all" dirty="0" smtClean="0">
                <a:solidFill>
                  <a:srgbClr val="333333"/>
                </a:solidFill>
                <a:latin typeface="Segoe UI Light" panose="020B0502040204020203" pitchFamily="34" charset="0"/>
                <a:ea typeface="+mj-ea"/>
                <a:cs typeface="Segoe UI Light" panose="020B0502040204020203" pitchFamily="34" charset="0"/>
              </a:rPr>
              <a:t>20</a:t>
            </a:r>
            <a:r>
              <a:rPr lang="sk-SK" sz="1400" cap="all" dirty="0" smtClean="0">
                <a:solidFill>
                  <a:srgbClr val="333333"/>
                </a:solidFill>
                <a:latin typeface="Segoe UI Light" panose="020B0502040204020203" pitchFamily="34" charset="0"/>
                <a:ea typeface="+mj-ea"/>
                <a:cs typeface="Segoe UI Light" panose="020B0502040204020203" pitchFamily="34" charset="0"/>
              </a:rPr>
              <a:t>25</a:t>
            </a:r>
            <a:endParaRPr lang="nl-NL" sz="1400" cap="all" dirty="0">
              <a:solidFill>
                <a:srgbClr val="333333"/>
              </a:solidFill>
              <a:latin typeface="Segoe UI Light" panose="020B0502040204020203" pitchFamily="34" charset="0"/>
              <a:ea typeface="+mj-ea"/>
              <a:cs typeface="Segoe UI Light" panose="020B0502040204020203" pitchFamily="34" charset="0"/>
            </a:endParaRPr>
          </a:p>
        </p:txBody>
      </p:sp>
      <p:sp>
        <p:nvSpPr>
          <p:cNvPr id="2" name="Obdĺžnik 1">
            <a:extLst>
              <a:ext uri="{FF2B5EF4-FFF2-40B4-BE49-F238E27FC236}">
                <a16:creationId xmlns:a16="http://schemas.microsoft.com/office/drawing/2014/main" id="{71D04EB8-D38F-4218-937A-2EE2CA2E9CBC}"/>
              </a:ext>
            </a:extLst>
          </p:cNvPr>
          <p:cNvSpPr/>
          <p:nvPr/>
        </p:nvSpPr>
        <p:spPr>
          <a:xfrm>
            <a:off x="260600" y="6214926"/>
            <a:ext cx="5206750" cy="584775"/>
          </a:xfrm>
          <a:prstGeom prst="rect">
            <a:avLst/>
          </a:prstGeom>
          <a:noFill/>
        </p:spPr>
        <p:txBody>
          <a:bodyPr wrap="square">
            <a:spAutoFit/>
          </a:bodyPr>
          <a:lstStyle/>
          <a:p>
            <a:pPr defTabSz="266700">
              <a:spcBef>
                <a:spcPts val="600"/>
              </a:spcBef>
              <a:spcAft>
                <a:spcPts val="1200"/>
              </a:spcAft>
            </a:pPr>
            <a:r>
              <a:rPr lang="sk-SK" sz="1600" dirty="0">
                <a:solidFill>
                  <a:schemeClr val="bg1"/>
                </a:solidFill>
                <a:latin typeface="Segoe UI Semilight" panose="020B0402040204020203" pitchFamily="34" charset="0"/>
                <a:cs typeface="Segoe UI Semilight" panose="020B0402040204020203" pitchFamily="34" charset="0"/>
              </a:rPr>
              <a:t>INSTITUTE OF GEOGRAPHY, FACULTY OF SCIENCE, PAVOL JOZEF ŠAFÁRIK UNIVERSITY IN KOŠICE, SLOVAKIA</a:t>
            </a:r>
          </a:p>
        </p:txBody>
      </p:sp>
      <p:cxnSp>
        <p:nvCxnSpPr>
          <p:cNvPr id="7" name="Rovná spojnica 6">
            <a:extLst>
              <a:ext uri="{FF2B5EF4-FFF2-40B4-BE49-F238E27FC236}">
                <a16:creationId xmlns:a16="http://schemas.microsoft.com/office/drawing/2014/main" id="{C9625CEA-B349-47F5-850B-186AA5D7D4DD}"/>
              </a:ext>
            </a:extLst>
          </p:cNvPr>
          <p:cNvCxnSpPr/>
          <p:nvPr/>
        </p:nvCxnSpPr>
        <p:spPr>
          <a:xfrm>
            <a:off x="19049" y="1434385"/>
            <a:ext cx="12172951" cy="0"/>
          </a:xfrm>
          <a:prstGeom prst="line">
            <a:avLst/>
          </a:prstGeom>
          <a:ln w="60325">
            <a:solidFill>
              <a:srgbClr val="333333"/>
            </a:solidFill>
          </a:ln>
        </p:spPr>
        <p:style>
          <a:lnRef idx="1">
            <a:schemeClr val="accent1"/>
          </a:lnRef>
          <a:fillRef idx="0">
            <a:schemeClr val="accent1"/>
          </a:fillRef>
          <a:effectRef idx="0">
            <a:schemeClr val="accent1"/>
          </a:effectRef>
          <a:fontRef idx="minor">
            <a:schemeClr val="tx1"/>
          </a:fontRef>
        </p:style>
      </p:cxnSp>
      <p:grpSp>
        <p:nvGrpSpPr>
          <p:cNvPr id="26" name="Skupina 25">
            <a:extLst>
              <a:ext uri="{FF2B5EF4-FFF2-40B4-BE49-F238E27FC236}">
                <a16:creationId xmlns:a16="http://schemas.microsoft.com/office/drawing/2014/main" id="{D075216E-5BD8-42F6-90F6-C707BD1A369B}"/>
              </a:ext>
            </a:extLst>
          </p:cNvPr>
          <p:cNvGrpSpPr/>
          <p:nvPr/>
        </p:nvGrpSpPr>
        <p:grpSpPr>
          <a:xfrm>
            <a:off x="2051105" y="5226026"/>
            <a:ext cx="6354333" cy="369332"/>
            <a:chOff x="2727797" y="4975912"/>
            <a:chExt cx="5184000" cy="369332"/>
          </a:xfrm>
        </p:grpSpPr>
        <p:sp>
          <p:nvSpPr>
            <p:cNvPr id="24" name="Obdĺžnik 23">
              <a:extLst>
                <a:ext uri="{FF2B5EF4-FFF2-40B4-BE49-F238E27FC236}">
                  <a16:creationId xmlns:a16="http://schemas.microsoft.com/office/drawing/2014/main" id="{B1779611-5781-4981-AFE8-D9231F53C81F}"/>
                </a:ext>
              </a:extLst>
            </p:cNvPr>
            <p:cNvSpPr/>
            <p:nvPr/>
          </p:nvSpPr>
          <p:spPr>
            <a:xfrm>
              <a:off x="2727797" y="5001140"/>
              <a:ext cx="5184000" cy="32400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2" name="BlokTextu 11">
              <a:extLst>
                <a:ext uri="{FF2B5EF4-FFF2-40B4-BE49-F238E27FC236}">
                  <a16:creationId xmlns:a16="http://schemas.microsoft.com/office/drawing/2014/main" id="{A005237D-1BA7-4E4A-B435-9E917F3C8CC2}"/>
                </a:ext>
              </a:extLst>
            </p:cNvPr>
            <p:cNvSpPr txBox="1"/>
            <p:nvPr/>
          </p:nvSpPr>
          <p:spPr>
            <a:xfrm>
              <a:off x="2765993" y="4975912"/>
              <a:ext cx="5109522" cy="369332"/>
            </a:xfrm>
            <a:prstGeom prst="rect">
              <a:avLst/>
            </a:prstGeom>
            <a:noFill/>
          </p:spPr>
          <p:txBody>
            <a:bodyPr wrap="square" rtlCol="0">
              <a:spAutoFit/>
            </a:bodyPr>
            <a:lstStyle/>
            <a:p>
              <a:r>
                <a:rPr lang="sk-SK" dirty="0" smtClean="0">
                  <a:solidFill>
                    <a:srgbClr val="006E9F"/>
                  </a:solidFill>
                  <a:latin typeface="Segoe UI Light" panose="020B0502040204020203" pitchFamily="34" charset="0"/>
                  <a:cs typeface="Segoe UI Light" panose="020B0502040204020203" pitchFamily="34" charset="0"/>
                </a:rPr>
                <a:t>Michal</a:t>
              </a:r>
              <a:r>
                <a:rPr lang="sk-SK" cap="all" dirty="0" smtClean="0">
                  <a:solidFill>
                    <a:srgbClr val="006E9F"/>
                  </a:solidFill>
                  <a:latin typeface="Segoe UI Light" panose="020B0502040204020203" pitchFamily="34" charset="0"/>
                  <a:cs typeface="Segoe UI Light" panose="020B0502040204020203" pitchFamily="34" charset="0"/>
                </a:rPr>
                <a:t> </a:t>
              </a:r>
              <a:r>
                <a:rPr lang="sk-SK" cap="all" dirty="0" err="1">
                  <a:solidFill>
                    <a:srgbClr val="006E9F"/>
                  </a:solidFill>
                  <a:latin typeface="Segoe UI Light" panose="020B0502040204020203" pitchFamily="34" charset="0"/>
                  <a:cs typeface="Segoe UI Light" panose="020B0502040204020203" pitchFamily="34" charset="0"/>
                </a:rPr>
                <a:t>gallay</a:t>
              </a:r>
              <a:r>
                <a:rPr lang="sk-SK" cap="all" dirty="0">
                  <a:solidFill>
                    <a:srgbClr val="006E9F"/>
                  </a:solidFill>
                  <a:latin typeface="Segoe UI Light" panose="020B0502040204020203" pitchFamily="34" charset="0"/>
                  <a:cs typeface="Segoe UI Light" panose="020B0502040204020203" pitchFamily="34" charset="0"/>
                </a:rPr>
                <a:t>, </a:t>
              </a:r>
              <a:r>
                <a:rPr lang="sk-SK" dirty="0">
                  <a:solidFill>
                    <a:srgbClr val="006E9F"/>
                  </a:solidFill>
                  <a:latin typeface="Segoe UI Light" panose="020B0502040204020203" pitchFamily="34" charset="0"/>
                  <a:cs typeface="Segoe UI Light" panose="020B0502040204020203" pitchFamily="34" charset="0"/>
                </a:rPr>
                <a:t>Ján</a:t>
              </a:r>
              <a:r>
                <a:rPr lang="sk-SK" cap="all" dirty="0">
                  <a:solidFill>
                    <a:srgbClr val="006E9F"/>
                  </a:solidFill>
                  <a:latin typeface="Segoe UI Light" panose="020B0502040204020203" pitchFamily="34" charset="0"/>
                  <a:cs typeface="Segoe UI Light" panose="020B0502040204020203" pitchFamily="34" charset="0"/>
                </a:rPr>
                <a:t> </a:t>
              </a:r>
              <a:r>
                <a:rPr lang="sk-SK" cap="all" dirty="0" err="1" smtClean="0">
                  <a:solidFill>
                    <a:srgbClr val="006E9F"/>
                  </a:solidFill>
                  <a:latin typeface="Segoe UI Light" panose="020B0502040204020203" pitchFamily="34" charset="0"/>
                  <a:cs typeface="Segoe UI Light" panose="020B0502040204020203" pitchFamily="34" charset="0"/>
                </a:rPr>
                <a:t>kaňuk</a:t>
              </a:r>
              <a:r>
                <a:rPr lang="sk-SK" cap="all" dirty="0" smtClean="0">
                  <a:solidFill>
                    <a:srgbClr val="006E9F"/>
                  </a:solidFill>
                  <a:latin typeface="Segoe UI Light" panose="020B0502040204020203" pitchFamily="34" charset="0"/>
                  <a:cs typeface="Segoe UI Light" panose="020B0502040204020203" pitchFamily="34" charset="0"/>
                </a:rPr>
                <a:t>, J</a:t>
              </a:r>
              <a:r>
                <a:rPr lang="sk-SK" dirty="0" smtClean="0">
                  <a:solidFill>
                    <a:srgbClr val="006E9F"/>
                  </a:solidFill>
                  <a:latin typeface="Segoe UI Light" panose="020B0502040204020203" pitchFamily="34" charset="0"/>
                  <a:cs typeface="Segoe UI Light" panose="020B0502040204020203" pitchFamily="34" charset="0"/>
                </a:rPr>
                <a:t>án</a:t>
              </a:r>
              <a:r>
                <a:rPr lang="sk-SK" cap="all" dirty="0" smtClean="0">
                  <a:solidFill>
                    <a:srgbClr val="006E9F"/>
                  </a:solidFill>
                  <a:latin typeface="Segoe UI Light" panose="020B0502040204020203" pitchFamily="34" charset="0"/>
                  <a:cs typeface="Segoe UI Light" panose="020B0502040204020203" pitchFamily="34" charset="0"/>
                </a:rPr>
                <a:t> ŠAŠAK, </a:t>
              </a:r>
              <a:r>
                <a:rPr lang="sk-SK" dirty="0">
                  <a:solidFill>
                    <a:srgbClr val="006E9F"/>
                  </a:solidFill>
                  <a:latin typeface="Segoe UI Light" panose="020B0502040204020203" pitchFamily="34" charset="0"/>
                  <a:cs typeface="Segoe UI Light" panose="020B0502040204020203" pitchFamily="34" charset="0"/>
                </a:rPr>
                <a:t>Katarína</a:t>
              </a:r>
              <a:r>
                <a:rPr lang="sk-SK" cap="all" dirty="0">
                  <a:solidFill>
                    <a:srgbClr val="006E9F"/>
                  </a:solidFill>
                  <a:latin typeface="Segoe UI Light" panose="020B0502040204020203" pitchFamily="34" charset="0"/>
                  <a:cs typeface="Segoe UI Light" panose="020B0502040204020203" pitchFamily="34" charset="0"/>
                </a:rPr>
                <a:t> </a:t>
              </a:r>
              <a:r>
                <a:rPr lang="sk-SK" cap="all" dirty="0" err="1" smtClean="0">
                  <a:solidFill>
                    <a:srgbClr val="006E9F"/>
                  </a:solidFill>
                  <a:latin typeface="Segoe UI Light" panose="020B0502040204020203" pitchFamily="34" charset="0"/>
                  <a:cs typeface="Segoe UI Light" panose="020B0502040204020203" pitchFamily="34" charset="0"/>
                </a:rPr>
                <a:t>onačillová</a:t>
              </a:r>
              <a:r>
                <a:rPr lang="sk-SK" cap="all" dirty="0" smtClean="0">
                  <a:solidFill>
                    <a:srgbClr val="006E9F"/>
                  </a:solidFill>
                  <a:latin typeface="Segoe UI Light" panose="020B0502040204020203" pitchFamily="34" charset="0"/>
                  <a:cs typeface="Segoe UI Light" panose="020B0502040204020203" pitchFamily="34" charset="0"/>
                </a:rPr>
                <a:t> </a:t>
              </a:r>
              <a:endParaRPr lang="sk-SK" dirty="0">
                <a:solidFill>
                  <a:srgbClr val="006E9F"/>
                </a:solidFill>
                <a:latin typeface="Segoe UI Light" panose="020B0502040204020203" pitchFamily="34" charset="0"/>
                <a:cs typeface="Segoe UI Light" panose="020B0502040204020203" pitchFamily="34" charset="0"/>
              </a:endParaRPr>
            </a:p>
          </p:txBody>
        </p:sp>
      </p:grpSp>
      <p:sp>
        <p:nvSpPr>
          <p:cNvPr id="30" name="Obdĺžnik 29">
            <a:extLst>
              <a:ext uri="{FF2B5EF4-FFF2-40B4-BE49-F238E27FC236}">
                <a16:creationId xmlns:a16="http://schemas.microsoft.com/office/drawing/2014/main" id="{A486FAA4-6932-44ED-876E-52C174233B72}"/>
              </a:ext>
            </a:extLst>
          </p:cNvPr>
          <p:cNvSpPr/>
          <p:nvPr/>
        </p:nvSpPr>
        <p:spPr>
          <a:xfrm>
            <a:off x="8261577" y="6194263"/>
            <a:ext cx="2692150" cy="584775"/>
          </a:xfrm>
          <a:prstGeom prst="rect">
            <a:avLst/>
          </a:prstGeom>
          <a:noFill/>
        </p:spPr>
        <p:txBody>
          <a:bodyPr wrap="square">
            <a:spAutoFit/>
          </a:bodyPr>
          <a:lstStyle/>
          <a:p>
            <a:pPr defTabSz="266700">
              <a:spcBef>
                <a:spcPts val="600"/>
              </a:spcBef>
              <a:spcAft>
                <a:spcPts val="1200"/>
              </a:spcAft>
            </a:pPr>
            <a:r>
              <a:rPr lang="sk-SK" sz="1600" spc="30" dirty="0">
                <a:solidFill>
                  <a:schemeClr val="bg1"/>
                </a:solidFill>
                <a:latin typeface="Segoe UI Semilight" panose="020B0402040204020203" pitchFamily="34" charset="0"/>
                <a:cs typeface="Segoe UI Semilight" panose="020B0402040204020203" pitchFamily="34" charset="0"/>
              </a:rPr>
              <a:t>geografia.science.upjs.sk</a:t>
            </a:r>
            <a:br>
              <a:rPr lang="sk-SK" sz="1600" spc="30" dirty="0">
                <a:solidFill>
                  <a:schemeClr val="bg1"/>
                </a:solidFill>
                <a:latin typeface="Segoe UI Semilight" panose="020B0402040204020203" pitchFamily="34" charset="0"/>
                <a:cs typeface="Segoe UI Semilight" panose="020B0402040204020203" pitchFamily="34" charset="0"/>
              </a:rPr>
            </a:br>
            <a:r>
              <a:rPr lang="sk-SK" sz="1600" spc="30" dirty="0" smtClean="0">
                <a:solidFill>
                  <a:schemeClr val="bg1"/>
                </a:solidFill>
                <a:latin typeface="Segoe UI Semilight" panose="020B0402040204020203" pitchFamily="34" charset="0"/>
                <a:cs typeface="Segoe UI Semilight" panose="020B0402040204020203" pitchFamily="34" charset="0"/>
              </a:rPr>
              <a:t>michal.gallay@upjs.sk</a:t>
            </a:r>
            <a:endParaRPr lang="sk-SK" sz="1600" spc="30" dirty="0">
              <a:solidFill>
                <a:schemeClr val="bg1"/>
              </a:solidFill>
              <a:latin typeface="Segoe UI Semilight" panose="020B0402040204020203" pitchFamily="34" charset="0"/>
              <a:cs typeface="Segoe UI Semilight" panose="020B0402040204020203" pitchFamily="34" charset="0"/>
            </a:endParaRPr>
          </a:p>
        </p:txBody>
      </p:sp>
      <p:pic>
        <p:nvPicPr>
          <p:cNvPr id="4" name="Obrázok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4563" y="753792"/>
            <a:ext cx="2607082" cy="647169"/>
          </a:xfrm>
          <a:prstGeom prst="rect">
            <a:avLst/>
          </a:prstGeom>
        </p:spPr>
      </p:pic>
      <p:pic>
        <p:nvPicPr>
          <p:cNvPr id="1028" name="Picture 4" descr="HOME - www.esspinhorizon.eu"/>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215936" y="126632"/>
            <a:ext cx="1803275" cy="45962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NanoInnovation2021 - ITALIAN SPACE AGENCY"/>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888594" y="788629"/>
            <a:ext cx="987831" cy="4841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talian Society of Remote Sensing"/>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2019211" y="832780"/>
            <a:ext cx="695414" cy="431510"/>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Skupina 24">
            <a:extLst>
              <a:ext uri="{FF2B5EF4-FFF2-40B4-BE49-F238E27FC236}">
                <a16:creationId xmlns:a16="http://schemas.microsoft.com/office/drawing/2014/main" id="{F41E1C3D-8368-5A63-D8A3-1013F36C77AD}"/>
              </a:ext>
            </a:extLst>
          </p:cNvPr>
          <p:cNvGrpSpPr/>
          <p:nvPr/>
        </p:nvGrpSpPr>
        <p:grpSpPr>
          <a:xfrm>
            <a:off x="-11641" y="1465306"/>
            <a:ext cx="12192001" cy="1395915"/>
            <a:chOff x="-3284" y="4133605"/>
            <a:chExt cx="12192001" cy="1395915"/>
          </a:xfrm>
        </p:grpSpPr>
        <p:sp>
          <p:nvSpPr>
            <p:cNvPr id="27" name="Obdĺžnik 26">
              <a:extLst>
                <a:ext uri="{FF2B5EF4-FFF2-40B4-BE49-F238E27FC236}">
                  <a16:creationId xmlns:a16="http://schemas.microsoft.com/office/drawing/2014/main" id="{C1ABE7AB-DDC6-86AA-8D05-5B3D11AEF649}"/>
                </a:ext>
              </a:extLst>
            </p:cNvPr>
            <p:cNvSpPr/>
            <p:nvPr/>
          </p:nvSpPr>
          <p:spPr>
            <a:xfrm>
              <a:off x="-3284" y="4133605"/>
              <a:ext cx="12192001" cy="1395915"/>
            </a:xfrm>
            <a:prstGeom prst="rect">
              <a:avLst/>
            </a:prstGeom>
            <a:gradFill flip="none" rotWithShape="1">
              <a:gsLst>
                <a:gs pos="0">
                  <a:srgbClr val="00655F"/>
                </a:gs>
                <a:gs pos="53000">
                  <a:srgbClr val="008B78"/>
                </a:gs>
                <a:gs pos="100000">
                  <a:srgbClr val="6AC0A8"/>
                </a:gs>
              </a:gsLst>
              <a:lin ang="13500000" scaled="1"/>
              <a:tileRect/>
            </a:gradFill>
            <a:ln>
              <a:solidFill>
                <a:srgbClr val="068A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8" name="Obdĺžnik 27">
              <a:extLst>
                <a:ext uri="{FF2B5EF4-FFF2-40B4-BE49-F238E27FC236}">
                  <a16:creationId xmlns:a16="http://schemas.microsoft.com/office/drawing/2014/main" id="{F8BF107A-86E5-487D-81D3-1C3D80EB37D0}"/>
                </a:ext>
              </a:extLst>
            </p:cNvPr>
            <p:cNvSpPr/>
            <p:nvPr/>
          </p:nvSpPr>
          <p:spPr>
            <a:xfrm>
              <a:off x="207259" y="4244328"/>
              <a:ext cx="11811000" cy="1220847"/>
            </a:xfrm>
            <a:prstGeom prst="rect">
              <a:avLst/>
            </a:prstGeom>
            <a:noFill/>
            <a:effectLst>
              <a:outerShdw blurRad="50800" dist="38100" dir="2700000" algn="tl" rotWithShape="0">
                <a:prstClr val="black">
                  <a:alpha val="40000"/>
                </a:prstClr>
              </a:outerShdw>
            </a:effectLst>
          </p:spPr>
          <p:txBody>
            <a:bodyPr wrap="square">
              <a:spAutoFit/>
            </a:bodyPr>
            <a:lstStyle/>
            <a:p>
              <a:pPr algn="ctr">
                <a:lnSpc>
                  <a:spcPts val="4400"/>
                </a:lnSpc>
                <a:spcAft>
                  <a:spcPts val="1800"/>
                </a:spcAft>
              </a:pPr>
              <a:r>
                <a:rPr lang="sk-SK" sz="4000" b="1" kern="1000" spc="200" dirty="0" err="1"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Introducing</a:t>
              </a:r>
              <a:r>
                <a:rPr lang="sk-SK" sz="4000" b="1" kern="1000" spc="20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 </a:t>
              </a:r>
              <a:r>
                <a:rPr lang="sk-SK" sz="4000" b="1" kern="1000" spc="200" dirty="0" err="1"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the</a:t>
              </a:r>
              <a:r>
                <a:rPr lang="sk-SK" sz="4000" b="1" kern="1000" spc="20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 </a:t>
              </a:r>
              <a:r>
                <a:rPr lang="sk-SK" sz="4000" b="1" kern="1000" spc="20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IRSSS </a:t>
              </a:r>
              <a:r>
                <a:rPr lang="sk-SK" sz="4000" b="1" kern="1000" spc="200" dirty="0" err="1"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teams</a:t>
              </a:r>
              <a:r>
                <a:rPr lang="sk-SK" sz="3000" b="1" kern="1000" spc="20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
              </a:r>
              <a:br>
                <a:rPr lang="sk-SK" sz="3000" b="1" kern="1000" spc="20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br>
              <a:r>
                <a:rPr lang="sk-SK" sz="2800" b="1" kern="1000" spc="20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Michal </a:t>
              </a:r>
              <a:r>
                <a:rPr lang="sk-SK" sz="2800" b="1" kern="1000" spc="20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Gallay, </a:t>
              </a:r>
              <a:r>
                <a:rPr lang="sk-SK" sz="2800" b="1" kern="1000" spc="20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Katarína </a:t>
              </a:r>
              <a:r>
                <a:rPr lang="sk-SK" sz="2800" b="1" kern="1000" spc="200" dirty="0" err="1"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Onačillová</a:t>
              </a:r>
              <a:r>
                <a:rPr lang="sk-SK" sz="2800" b="1" kern="1000" spc="20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 Ján </a:t>
              </a:r>
              <a:r>
                <a:rPr lang="sk-SK" sz="2800" b="1" kern="1000" spc="200" dirty="0" err="1"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Šašak</a:t>
              </a:r>
              <a:endParaRPr lang="sk-SK" sz="2800" b="1" kern="100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endParaRPr>
            </a:p>
          </p:txBody>
        </p:sp>
      </p:grpSp>
      <p:pic>
        <p:nvPicPr>
          <p:cNvPr id="23" name="Picture 2">
            <a:extLst>
              <a:ext uri="{FF2B5EF4-FFF2-40B4-BE49-F238E27FC236}">
                <a16:creationId xmlns:a16="http://schemas.microsoft.com/office/drawing/2014/main" id="{62DF288D-405D-4A4B-C5FB-FFCC8183C906}"/>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32554" b="17867"/>
          <a:stretch/>
        </p:blipFill>
        <p:spPr bwMode="auto">
          <a:xfrm>
            <a:off x="-11640" y="2757711"/>
            <a:ext cx="12203640" cy="3399226"/>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Rovná spojnica 15">
            <a:extLst>
              <a:ext uri="{FF2B5EF4-FFF2-40B4-BE49-F238E27FC236}">
                <a16:creationId xmlns:a16="http://schemas.microsoft.com/office/drawing/2014/main" id="{76A747F1-6AF7-4135-9E25-BFE4DB25CEF2}"/>
              </a:ext>
            </a:extLst>
          </p:cNvPr>
          <p:cNvCxnSpPr/>
          <p:nvPr/>
        </p:nvCxnSpPr>
        <p:spPr>
          <a:xfrm>
            <a:off x="-11641" y="6156937"/>
            <a:ext cx="12203641" cy="4240"/>
          </a:xfrm>
          <a:prstGeom prst="line">
            <a:avLst/>
          </a:prstGeom>
          <a:ln w="60325">
            <a:solidFill>
              <a:schemeClr val="bg1"/>
            </a:solidFill>
          </a:ln>
        </p:spPr>
        <p:style>
          <a:lnRef idx="1">
            <a:schemeClr val="accent1"/>
          </a:lnRef>
          <a:fillRef idx="0">
            <a:schemeClr val="accent1"/>
          </a:fillRef>
          <a:effectRef idx="0">
            <a:schemeClr val="accent1"/>
          </a:effectRef>
          <a:fontRef idx="minor">
            <a:schemeClr val="tx1"/>
          </a:fontRef>
        </p:style>
      </p:cxnSp>
      <p:pic>
        <p:nvPicPr>
          <p:cNvPr id="21" name="Obrázok 20"/>
          <p:cNvPicPr>
            <a:picLocks noChangeAspect="1"/>
          </p:cNvPicPr>
          <p:nvPr/>
        </p:nvPicPr>
        <p:blipFill>
          <a:blip r:embed="rId9"/>
          <a:stretch>
            <a:fillRect/>
          </a:stretch>
        </p:blipFill>
        <p:spPr>
          <a:xfrm>
            <a:off x="3001691" y="40643"/>
            <a:ext cx="2298250" cy="712856"/>
          </a:xfrm>
          <a:prstGeom prst="rect">
            <a:avLst/>
          </a:prstGeom>
        </p:spPr>
      </p:pic>
      <p:pic>
        <p:nvPicPr>
          <p:cNvPr id="22" name="Obrázok 21"/>
          <p:cNvPicPr>
            <a:picLocks noChangeAspect="1"/>
          </p:cNvPicPr>
          <p:nvPr/>
        </p:nvPicPr>
        <p:blipFill rotWithShape="1">
          <a:blip r:embed="rId10"/>
          <a:srcRect l="-590" t="62535" r="590" b="17596"/>
          <a:stretch/>
        </p:blipFill>
        <p:spPr>
          <a:xfrm>
            <a:off x="-71718" y="2827316"/>
            <a:ext cx="12252077" cy="3232825"/>
          </a:xfrm>
          <a:prstGeom prst="rect">
            <a:avLst/>
          </a:prstGeom>
        </p:spPr>
      </p:pic>
      <p:pic>
        <p:nvPicPr>
          <p:cNvPr id="13" name="Picture 31">
            <a:extLst>
              <a:ext uri="{FF2B5EF4-FFF2-40B4-BE49-F238E27FC236}">
                <a16:creationId xmlns:a16="http://schemas.microsoft.com/office/drawing/2014/main" id="{77E1E941-8D95-447A-9674-75FE0AC916D4}"/>
              </a:ext>
            </a:extLst>
          </p:cNvPr>
          <p:cNvPicPr>
            <a:picLocks noChangeAspect="1" noChangeArrowheads="1"/>
          </p:cNvPicPr>
          <p:nvPr/>
        </p:nvPicPr>
        <p:blipFill>
          <a:blip r:embed="rId11" cstate="print">
            <a:clrChange>
              <a:clrFrom>
                <a:srgbClr val="CCCCCC"/>
              </a:clrFrom>
              <a:clrTo>
                <a:srgbClr val="CCCCCC">
                  <a:alpha val="0"/>
                </a:srgbClr>
              </a:clrTo>
            </a:clrChange>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0915403" y="5677924"/>
            <a:ext cx="1146713" cy="1097333"/>
          </a:xfrm>
          <a:prstGeom prst="rect">
            <a:avLst/>
          </a:prstGeom>
          <a:noFill/>
          <a:ln>
            <a:noFill/>
          </a:ln>
          <a:extLst/>
        </p:spPr>
      </p:pic>
      <p:sp>
        <p:nvSpPr>
          <p:cNvPr id="3" name="Obdĺžnik 2"/>
          <p:cNvSpPr/>
          <p:nvPr/>
        </p:nvSpPr>
        <p:spPr>
          <a:xfrm>
            <a:off x="2988991" y="27943"/>
            <a:ext cx="2539954" cy="1360318"/>
          </a:xfrm>
          <a:prstGeom prst="rect">
            <a:avLst/>
          </a:prstGeom>
          <a:noFill/>
          <a:ln w="57150">
            <a:solidFill>
              <a:srgbClr val="164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19997830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p:cNvSpPr>
            <a:spLocks noGrp="1"/>
          </p:cNvSpPr>
          <p:nvPr>
            <p:ph idx="1"/>
          </p:nvPr>
        </p:nvSpPr>
        <p:spPr>
          <a:xfrm>
            <a:off x="4448489" y="1476138"/>
            <a:ext cx="7654609" cy="4351338"/>
          </a:xfrm>
        </p:spPr>
        <p:txBody>
          <a:bodyPr>
            <a:normAutofit/>
          </a:bodyPr>
          <a:lstStyle/>
          <a:p>
            <a:pPr marL="0" indent="0">
              <a:buNone/>
            </a:pPr>
            <a:r>
              <a:rPr lang="sk-SK" sz="2000" b="1" dirty="0" err="1">
                <a:solidFill>
                  <a:srgbClr val="164082"/>
                </a:solidFill>
                <a:latin typeface="Segoe UI Semilight" panose="020B0402040204020203" pitchFamily="34" charset="0"/>
                <a:cs typeface="Segoe UI Semilight" panose="020B0402040204020203" pitchFamily="34" charset="0"/>
              </a:rPr>
              <a:t>Summer</a:t>
            </a:r>
            <a:r>
              <a:rPr lang="sk-SK" sz="2000" b="1" dirty="0">
                <a:solidFill>
                  <a:srgbClr val="164082"/>
                </a:solidFill>
                <a:latin typeface="Segoe UI Semilight" panose="020B0402040204020203" pitchFamily="34" charset="0"/>
                <a:cs typeface="Segoe UI Semilight" panose="020B0402040204020203" pitchFamily="34" charset="0"/>
              </a:rPr>
              <a:t> </a:t>
            </a:r>
            <a:r>
              <a:rPr lang="sk-SK" sz="2000" b="1" dirty="0" err="1">
                <a:solidFill>
                  <a:srgbClr val="164082"/>
                </a:solidFill>
                <a:latin typeface="Segoe UI Semilight" panose="020B0402040204020203" pitchFamily="34" charset="0"/>
                <a:cs typeface="Segoe UI Semilight" panose="020B0402040204020203" pitchFamily="34" charset="0"/>
              </a:rPr>
              <a:t>schools</a:t>
            </a:r>
            <a:endParaRPr lang="sk-SK" sz="2000" b="1" dirty="0">
              <a:solidFill>
                <a:srgbClr val="164082"/>
              </a:solidFill>
              <a:latin typeface="Segoe UI Semilight" panose="020B0402040204020203" pitchFamily="34" charset="0"/>
              <a:cs typeface="Segoe UI Semilight" panose="020B0402040204020203" pitchFamily="34" charset="0"/>
            </a:endParaRPr>
          </a:p>
          <a:p>
            <a:r>
              <a:rPr lang="sk-SK" sz="2000" dirty="0">
                <a:solidFill>
                  <a:srgbClr val="164082"/>
                </a:solidFill>
                <a:latin typeface="Segoe UI Semilight" panose="020B0402040204020203" pitchFamily="34" charset="0"/>
                <a:cs typeface="Segoe UI Semilight" panose="020B0402040204020203" pitchFamily="34" charset="0"/>
              </a:rPr>
              <a:t>UAV </a:t>
            </a:r>
            <a:r>
              <a:rPr lang="sk-SK" sz="2000" dirty="0" err="1">
                <a:solidFill>
                  <a:srgbClr val="164082"/>
                </a:solidFill>
                <a:latin typeface="Segoe UI Semilight" panose="020B0402040204020203" pitchFamily="34" charset="0"/>
                <a:cs typeface="Segoe UI Semilight" panose="020B0402040204020203" pitchFamily="34" charset="0"/>
              </a:rPr>
              <a:t>hyperspectral</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smtClean="0">
                <a:solidFill>
                  <a:srgbClr val="164082"/>
                </a:solidFill>
                <a:latin typeface="Segoe UI Semilight" panose="020B0402040204020203" pitchFamily="34" charset="0"/>
                <a:cs typeface="Segoe UI Semilight" panose="020B0402040204020203" pitchFamily="34" charset="0"/>
              </a:rPr>
              <a:t>and laser </a:t>
            </a:r>
            <a:r>
              <a:rPr lang="sk-SK" sz="2000" dirty="0" err="1">
                <a:solidFill>
                  <a:srgbClr val="164082"/>
                </a:solidFill>
                <a:latin typeface="Segoe UI Semilight" panose="020B0402040204020203" pitchFamily="34" charset="0"/>
                <a:cs typeface="Segoe UI Semilight" panose="020B0402040204020203" pitchFamily="34" charset="0"/>
              </a:rPr>
              <a:t>scanning</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smtClean="0">
                <a:solidFill>
                  <a:srgbClr val="164082"/>
                </a:solidFill>
                <a:latin typeface="Segoe UI Semilight" panose="020B0402040204020203" pitchFamily="34" charset="0"/>
                <a:cs typeface="Segoe UI Semilight" panose="020B0402040204020203" pitchFamily="34" charset="0"/>
              </a:rPr>
              <a:t>geospatial</a:t>
            </a:r>
            <a:r>
              <a:rPr lang="sk-SK" sz="2000" dirty="0" smtClean="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modelling</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drones</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river</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smtClean="0">
                <a:solidFill>
                  <a:srgbClr val="164082"/>
                </a:solidFill>
                <a:latin typeface="Segoe UI Semilight" panose="020B0402040204020203" pitchFamily="34" charset="0"/>
                <a:cs typeface="Segoe UI Semilight" panose="020B0402040204020203" pitchFamily="34" charset="0"/>
              </a:rPr>
              <a:t>mapping</a:t>
            </a:r>
            <a:endParaRPr lang="sk-SK" sz="2000" dirty="0" smtClean="0">
              <a:solidFill>
                <a:srgbClr val="164082"/>
              </a:solidFill>
              <a:latin typeface="Segoe UI Semilight" panose="020B0402040204020203" pitchFamily="34" charset="0"/>
              <a:cs typeface="Segoe UI Semilight" panose="020B0402040204020203" pitchFamily="34" charset="0"/>
            </a:endParaRPr>
          </a:p>
          <a:p>
            <a:r>
              <a:rPr lang="sk-SK" sz="2000" dirty="0" err="1" smtClean="0">
                <a:solidFill>
                  <a:srgbClr val="164082"/>
                </a:solidFill>
                <a:latin typeface="Segoe UI Semilight" panose="020B0402040204020203" pitchFamily="34" charset="0"/>
                <a:cs typeface="Segoe UI Semilight" panose="020B0402040204020203" pitchFamily="34" charset="0"/>
              </a:rPr>
              <a:t>Int</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Rem</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Sens</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Summer</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School</a:t>
            </a:r>
            <a:r>
              <a:rPr lang="sk-SK" sz="2000" dirty="0">
                <a:solidFill>
                  <a:srgbClr val="164082"/>
                </a:solidFill>
                <a:latin typeface="Segoe UI Semilight" panose="020B0402040204020203" pitchFamily="34" charset="0"/>
                <a:cs typeface="Segoe UI Semilight" panose="020B0402040204020203" pitchFamily="34" charset="0"/>
              </a:rPr>
              <a:t>, Univ. </a:t>
            </a:r>
            <a:r>
              <a:rPr lang="sk-SK" sz="2000" dirty="0" err="1">
                <a:solidFill>
                  <a:srgbClr val="164082"/>
                </a:solidFill>
                <a:latin typeface="Segoe UI Semilight" panose="020B0402040204020203" pitchFamily="34" charset="0"/>
                <a:cs typeface="Segoe UI Semilight" panose="020B0402040204020203" pitchFamily="34" charset="0"/>
              </a:rPr>
              <a:t>Cagliari</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smtClean="0">
                <a:solidFill>
                  <a:srgbClr val="164082"/>
                </a:solidFill>
                <a:latin typeface="Segoe UI Semilight" panose="020B0402040204020203" pitchFamily="34" charset="0"/>
                <a:cs typeface="Segoe UI Semilight" panose="020B0402040204020203" pitchFamily="34" charset="0"/>
              </a:rPr>
              <a:t>07/2023, 04/2024, 09/2024, 07/2025) </a:t>
            </a:r>
            <a:endParaRPr lang="sk-SK" sz="2000" dirty="0">
              <a:solidFill>
                <a:srgbClr val="164082"/>
              </a:solidFill>
              <a:latin typeface="Segoe UI Semilight" panose="020B0402040204020203" pitchFamily="34" charset="0"/>
              <a:cs typeface="Segoe UI Semilight" panose="020B0402040204020203" pitchFamily="34" charset="0"/>
            </a:endParaRPr>
          </a:p>
          <a:p>
            <a:r>
              <a:rPr lang="sk-SK" sz="2000" dirty="0">
                <a:solidFill>
                  <a:srgbClr val="164082"/>
                </a:solidFill>
                <a:latin typeface="Segoe UI Semilight" panose="020B0402040204020203" pitchFamily="34" charset="0"/>
                <a:cs typeface="Segoe UI Semilight" panose="020B0402040204020203" pitchFamily="34" charset="0"/>
              </a:rPr>
              <a:t>Workshop on </a:t>
            </a:r>
            <a:r>
              <a:rPr lang="sk-SK" sz="2000" dirty="0" err="1">
                <a:solidFill>
                  <a:srgbClr val="164082"/>
                </a:solidFill>
                <a:latin typeface="Segoe UI Semilight" panose="020B0402040204020203" pitchFamily="34" charset="0"/>
                <a:cs typeface="Segoe UI Semilight" panose="020B0402040204020203" pitchFamily="34" charset="0"/>
              </a:rPr>
              <a:t>Lidar</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mapping</a:t>
            </a:r>
            <a:r>
              <a:rPr lang="sk-SK" sz="2000" dirty="0">
                <a:solidFill>
                  <a:srgbClr val="164082"/>
                </a:solidFill>
                <a:latin typeface="Segoe UI Semilight" panose="020B0402040204020203" pitchFamily="34" charset="0"/>
                <a:cs typeface="Segoe UI Semilight" panose="020B0402040204020203" pitchFamily="34" charset="0"/>
              </a:rPr>
              <a:t>/</a:t>
            </a:r>
            <a:r>
              <a:rPr lang="sk-SK" sz="2000" dirty="0" err="1">
                <a:solidFill>
                  <a:srgbClr val="164082"/>
                </a:solidFill>
                <a:latin typeface="Segoe UI Semilight" panose="020B0402040204020203" pitchFamily="34" charset="0"/>
                <a:cs typeface="Segoe UI Semilight" panose="020B0402040204020203" pitchFamily="34" charset="0"/>
              </a:rPr>
              <a:t>Sentinel</a:t>
            </a:r>
            <a:r>
              <a:rPr lang="sk-SK" sz="2000" dirty="0">
                <a:solidFill>
                  <a:srgbClr val="164082"/>
                </a:solidFill>
                <a:latin typeface="Segoe UI Semilight" panose="020B0402040204020203" pitchFamily="34" charset="0"/>
                <a:cs typeface="Segoe UI Semilight" panose="020B0402040204020203" pitchFamily="34" charset="0"/>
              </a:rPr>
              <a:t> 3 Odra </a:t>
            </a:r>
            <a:r>
              <a:rPr lang="sk-SK" sz="2000" dirty="0" err="1">
                <a:solidFill>
                  <a:srgbClr val="164082"/>
                </a:solidFill>
                <a:latin typeface="Segoe UI Semilight" panose="020B0402040204020203" pitchFamily="34" charset="0"/>
                <a:cs typeface="Segoe UI Semilight" panose="020B0402040204020203" pitchFamily="34" charset="0"/>
              </a:rPr>
              <a:t>river</a:t>
            </a:r>
            <a:r>
              <a:rPr lang="sk-SK" sz="2000" dirty="0">
                <a:solidFill>
                  <a:srgbClr val="164082"/>
                </a:solidFill>
                <a:latin typeface="Segoe UI Semilight" panose="020B0402040204020203" pitchFamily="34" charset="0"/>
                <a:cs typeface="Segoe UI Semilight" panose="020B0402040204020203" pitchFamily="34" charset="0"/>
              </a:rPr>
              <a:t>, </a:t>
            </a:r>
            <a:br>
              <a:rPr lang="sk-SK" sz="2000" dirty="0">
                <a:solidFill>
                  <a:srgbClr val="164082"/>
                </a:solidFill>
                <a:latin typeface="Segoe UI Semilight" panose="020B0402040204020203" pitchFamily="34" charset="0"/>
                <a:cs typeface="Segoe UI Semilight" panose="020B0402040204020203" pitchFamily="34" charset="0"/>
              </a:rPr>
            </a:br>
            <a:r>
              <a:rPr lang="sk-SK" sz="2000" dirty="0">
                <a:solidFill>
                  <a:srgbClr val="164082"/>
                </a:solidFill>
                <a:latin typeface="Segoe UI Semilight" panose="020B0402040204020203" pitchFamily="34" charset="0"/>
                <a:cs typeface="Segoe UI Semilight" panose="020B0402040204020203" pitchFamily="34" charset="0"/>
              </a:rPr>
              <a:t>Univ. </a:t>
            </a:r>
            <a:r>
              <a:rPr lang="sk-SK" sz="2000" dirty="0" err="1">
                <a:solidFill>
                  <a:srgbClr val="164082"/>
                </a:solidFill>
                <a:latin typeface="Segoe UI Semilight" panose="020B0402040204020203" pitchFamily="34" charset="0"/>
                <a:cs typeface="Segoe UI Semilight" panose="020B0402040204020203" pitchFamily="34" charset="0"/>
              </a:rPr>
              <a:t>Wroclaw</a:t>
            </a:r>
            <a:r>
              <a:rPr lang="sk-SK" sz="2000" dirty="0">
                <a:solidFill>
                  <a:srgbClr val="164082"/>
                </a:solidFill>
                <a:latin typeface="Segoe UI Semilight" panose="020B0402040204020203" pitchFamily="34" charset="0"/>
                <a:cs typeface="Segoe UI Semilight" panose="020B0402040204020203" pitchFamily="34" charset="0"/>
              </a:rPr>
              <a:t> (10/2023) </a:t>
            </a:r>
          </a:p>
          <a:p>
            <a:r>
              <a:rPr lang="sk-SK" sz="2000" dirty="0">
                <a:solidFill>
                  <a:srgbClr val="164082"/>
                </a:solidFill>
                <a:latin typeface="Segoe UI Semilight" panose="020B0402040204020203" pitchFamily="34" charset="0"/>
                <a:cs typeface="Segoe UI Semilight" panose="020B0402040204020203" pitchFamily="34" charset="0"/>
              </a:rPr>
              <a:t>E</a:t>
            </a:r>
            <a:r>
              <a:rPr lang="en-US" sz="2000" dirty="0" err="1">
                <a:solidFill>
                  <a:srgbClr val="164082"/>
                </a:solidFill>
                <a:latin typeface="Segoe UI Semilight" panose="020B0402040204020203" pitchFamily="34" charset="0"/>
                <a:cs typeface="Segoe UI Semilight" panose="020B0402040204020203" pitchFamily="34" charset="0"/>
              </a:rPr>
              <a:t>xploring</a:t>
            </a:r>
            <a:r>
              <a:rPr lang="en-US" sz="2000" dirty="0">
                <a:solidFill>
                  <a:srgbClr val="164082"/>
                </a:solidFill>
                <a:latin typeface="Segoe UI Semilight" panose="020B0402040204020203" pitchFamily="34" charset="0"/>
                <a:cs typeface="Segoe UI Semilight" panose="020B0402040204020203" pitchFamily="34" charset="0"/>
              </a:rPr>
              <a:t> the landscape with dynamic visualization, tangible interaction, and UAV-</a:t>
            </a:r>
            <a:r>
              <a:rPr lang="en-US" sz="2000" dirty="0" err="1">
                <a:solidFill>
                  <a:srgbClr val="164082"/>
                </a:solidFill>
                <a:latin typeface="Segoe UI Semilight" panose="020B0402040204020203" pitchFamily="34" charset="0"/>
                <a:cs typeface="Segoe UI Semilight" panose="020B0402040204020203" pitchFamily="34" charset="0"/>
              </a:rPr>
              <a:t>lidar</a:t>
            </a:r>
            <a:r>
              <a:rPr lang="sk-SK" sz="2000" dirty="0">
                <a:solidFill>
                  <a:srgbClr val="164082"/>
                </a:solidFill>
                <a:latin typeface="Segoe UI Semilight" panose="020B0402040204020203" pitchFamily="34" charset="0"/>
                <a:cs typeface="Segoe UI Semilight" panose="020B0402040204020203" pitchFamily="34" charset="0"/>
              </a:rPr>
              <a:t> (07/2019)</a:t>
            </a:r>
          </a:p>
          <a:p>
            <a:endParaRPr lang="sk-SK" sz="2000" dirty="0">
              <a:solidFill>
                <a:srgbClr val="164082"/>
              </a:solidFill>
              <a:latin typeface="Segoe UI Semilight" panose="020B0402040204020203" pitchFamily="34" charset="0"/>
              <a:cs typeface="Segoe UI Semilight" panose="020B0402040204020203" pitchFamily="34" charset="0"/>
            </a:endParaRPr>
          </a:p>
        </p:txBody>
      </p:sp>
      <p:pic>
        <p:nvPicPr>
          <p:cNvPr id="1026" name="Picture 2" descr="Opis fotky nie je k dispozícii.">
            <a:hlinkClick r:id="rId2"/>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4689" b="14464"/>
          <a:stretch/>
        </p:blipFill>
        <p:spPr bwMode="auto">
          <a:xfrm>
            <a:off x="7749115" y="4597157"/>
            <a:ext cx="4353984" cy="1891511"/>
          </a:xfrm>
          <a:prstGeom prst="rect">
            <a:avLst/>
          </a:prstGeom>
          <a:noFill/>
          <a:extLst>
            <a:ext uri="{909E8E84-426E-40DD-AFC4-6F175D3DCCD1}">
              <a14:hiddenFill xmlns:a14="http://schemas.microsoft.com/office/drawing/2010/main">
                <a:solidFill>
                  <a:srgbClr val="FFFFFF"/>
                </a:solidFill>
              </a14:hiddenFill>
            </a:ext>
          </a:extLst>
        </p:spPr>
      </p:pic>
      <p:sp>
        <p:nvSpPr>
          <p:cNvPr id="24" name="Nadpis 1"/>
          <p:cNvSpPr txBox="1">
            <a:spLocks/>
          </p:cNvSpPr>
          <p:nvPr/>
        </p:nvSpPr>
        <p:spPr>
          <a:xfrm>
            <a:off x="4448488" y="150575"/>
            <a:ext cx="612384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09630"/>
            <a:r>
              <a:rPr lang="en-US" sz="3600" b="1" dirty="0">
                <a:solidFill>
                  <a:srgbClr val="164082"/>
                </a:solidFill>
                <a:latin typeface="Segoe UI Semilight" panose="020B0402040204020203" pitchFamily="34" charset="0"/>
                <a:cs typeface="Segoe UI Semilight" panose="020B0402040204020203" pitchFamily="34" charset="0"/>
              </a:rPr>
              <a:t>Public </a:t>
            </a:r>
            <a:r>
              <a:rPr lang="en-US" sz="3600" b="1" dirty="0" smtClean="0">
                <a:solidFill>
                  <a:srgbClr val="164082"/>
                </a:solidFill>
                <a:latin typeface="Segoe UI Semilight" panose="020B0402040204020203" pitchFamily="34" charset="0"/>
                <a:cs typeface="Segoe UI Semilight" panose="020B0402040204020203" pitchFamily="34" charset="0"/>
              </a:rPr>
              <a:t>outreach</a:t>
            </a:r>
            <a:r>
              <a:rPr lang="sk-SK" sz="3600" b="1" dirty="0" smtClean="0">
                <a:solidFill>
                  <a:srgbClr val="164082"/>
                </a:solidFill>
                <a:latin typeface="Segoe UI Semilight" panose="020B0402040204020203" pitchFamily="34" charset="0"/>
                <a:cs typeface="Segoe UI Semilight" panose="020B0402040204020203" pitchFamily="34" charset="0"/>
              </a:rPr>
              <a:t> </a:t>
            </a:r>
            <a:r>
              <a:rPr lang="en-GB" sz="3600" b="1" dirty="0" smtClean="0">
                <a:solidFill>
                  <a:srgbClr val="164082"/>
                </a:solidFill>
                <a:latin typeface="Segoe UI Semilight" panose="020B0402040204020203" pitchFamily="34" charset="0"/>
                <a:cs typeface="Segoe UI Semilight" panose="020B0402040204020203" pitchFamily="34" charset="0"/>
              </a:rPr>
              <a:t>&amp; </a:t>
            </a:r>
            <a:r>
              <a:rPr lang="sk-SK" sz="3600" b="1" dirty="0" err="1" smtClean="0">
                <a:solidFill>
                  <a:srgbClr val="164082"/>
                </a:solidFill>
                <a:latin typeface="Segoe UI Semilight" panose="020B0402040204020203" pitchFamily="34" charset="0"/>
                <a:cs typeface="Segoe UI Semilight" panose="020B0402040204020203" pitchFamily="34" charset="0"/>
              </a:rPr>
              <a:t>education</a:t>
            </a:r>
            <a:endParaRPr lang="sk-SK" sz="3600" b="1" dirty="0">
              <a:solidFill>
                <a:srgbClr val="164082"/>
              </a:solidFill>
              <a:latin typeface="Segoe UI Semilight" panose="020B0402040204020203" pitchFamily="34" charset="0"/>
              <a:cs typeface="Segoe UI Semilight" panose="020B0402040204020203" pitchFamily="34" charset="0"/>
            </a:endParaRPr>
          </a:p>
        </p:txBody>
      </p:sp>
      <p:pic>
        <p:nvPicPr>
          <p:cNvPr id="26" name="Obrázok 25"/>
          <p:cNvPicPr>
            <a:picLocks noChangeAspect="1"/>
          </p:cNvPicPr>
          <p:nvPr/>
        </p:nvPicPr>
        <p:blipFill>
          <a:blip r:embed="rId4"/>
          <a:stretch>
            <a:fillRect/>
          </a:stretch>
        </p:blipFill>
        <p:spPr>
          <a:xfrm>
            <a:off x="77231" y="304406"/>
            <a:ext cx="2888274" cy="895866"/>
          </a:xfrm>
          <a:prstGeom prst="rect">
            <a:avLst/>
          </a:prstGeom>
        </p:spPr>
      </p:pic>
      <p:pic>
        <p:nvPicPr>
          <p:cNvPr id="4098" name="Picture 2" descr="https://www.upjs.sk/app/uploads/sites/10/2023/08/UGE-Sardinia-2023-UPJS-lidar-fun-04.jpg">
            <a:hlinkClick r:id="rId5"/>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4477"/>
          <a:stretch/>
        </p:blipFill>
        <p:spPr bwMode="auto">
          <a:xfrm>
            <a:off x="194750" y="1476138"/>
            <a:ext cx="4031345" cy="2317538"/>
          </a:xfrm>
          <a:prstGeom prst="rect">
            <a:avLst/>
          </a:prstGeom>
          <a:noFill/>
          <a:extLst>
            <a:ext uri="{909E8E84-426E-40DD-AFC4-6F175D3DCCD1}">
              <a14:hiddenFill xmlns:a14="http://schemas.microsoft.com/office/drawing/2010/main">
                <a:solidFill>
                  <a:srgbClr val="FFFFFF"/>
                </a:solidFill>
              </a14:hiddenFill>
            </a:ext>
          </a:extLst>
        </p:spPr>
      </p:pic>
      <p:pic>
        <p:nvPicPr>
          <p:cNvPr id="2" name="Obrázok 1"/>
          <p:cNvPicPr>
            <a:picLocks noChangeAspect="1"/>
          </p:cNvPicPr>
          <p:nvPr/>
        </p:nvPicPr>
        <p:blipFill>
          <a:blip r:embed="rId7"/>
          <a:stretch>
            <a:fillRect/>
          </a:stretch>
        </p:blipFill>
        <p:spPr>
          <a:xfrm>
            <a:off x="4290955" y="4597158"/>
            <a:ext cx="3385914" cy="1854672"/>
          </a:xfrm>
          <a:prstGeom prst="rect">
            <a:avLst/>
          </a:prstGeom>
        </p:spPr>
      </p:pic>
      <p:sp>
        <p:nvSpPr>
          <p:cNvPr id="4" name="Obdĺžnik 3"/>
          <p:cNvSpPr/>
          <p:nvPr/>
        </p:nvSpPr>
        <p:spPr>
          <a:xfrm>
            <a:off x="419574" y="6488668"/>
            <a:ext cx="3055195" cy="369332"/>
          </a:xfrm>
          <a:prstGeom prst="rect">
            <a:avLst/>
          </a:prstGeom>
        </p:spPr>
        <p:txBody>
          <a:bodyPr wrap="none">
            <a:spAutoFit/>
          </a:bodyPr>
          <a:lstStyle/>
          <a:p>
            <a:r>
              <a:rPr lang="sk-SK" dirty="0">
                <a:hlinkClick r:id="rId8"/>
              </a:rPr>
              <a:t>https://</a:t>
            </a:r>
            <a:r>
              <a:rPr lang="sk-SK" dirty="0" smtClean="0">
                <a:hlinkClick r:id="rId8"/>
              </a:rPr>
              <a:t>youtu.be/NIzdytPF0a8</a:t>
            </a:r>
            <a:r>
              <a:rPr lang="sk-SK" dirty="0" smtClean="0"/>
              <a:t> </a:t>
            </a:r>
            <a:endParaRPr lang="sk-SK" dirty="0"/>
          </a:p>
        </p:txBody>
      </p:sp>
      <p:pic>
        <p:nvPicPr>
          <p:cNvPr id="27" name="Obrázok 26"/>
          <p:cNvPicPr>
            <a:picLocks noChangeAspect="1"/>
          </p:cNvPicPr>
          <p:nvPr/>
        </p:nvPicPr>
        <p:blipFill>
          <a:blip r:embed="rId9"/>
          <a:stretch>
            <a:fillRect/>
          </a:stretch>
        </p:blipFill>
        <p:spPr>
          <a:xfrm>
            <a:off x="170559" y="4123072"/>
            <a:ext cx="4053106" cy="2328758"/>
          </a:xfrm>
          <a:prstGeom prst="rect">
            <a:avLst/>
          </a:prstGeom>
        </p:spPr>
      </p:pic>
      <p:sp>
        <p:nvSpPr>
          <p:cNvPr id="28" name="Obdĺžnik 27"/>
          <p:cNvSpPr/>
          <p:nvPr/>
        </p:nvSpPr>
        <p:spPr>
          <a:xfrm>
            <a:off x="419574" y="3735321"/>
            <a:ext cx="3085075" cy="369332"/>
          </a:xfrm>
          <a:prstGeom prst="rect">
            <a:avLst/>
          </a:prstGeom>
        </p:spPr>
        <p:txBody>
          <a:bodyPr wrap="none">
            <a:spAutoFit/>
          </a:bodyPr>
          <a:lstStyle/>
          <a:p>
            <a:r>
              <a:rPr lang="sk-SK" dirty="0">
                <a:hlinkClick r:id="rId10"/>
              </a:rPr>
              <a:t>https://</a:t>
            </a:r>
            <a:r>
              <a:rPr lang="sk-SK" dirty="0" smtClean="0">
                <a:hlinkClick r:id="rId10"/>
              </a:rPr>
              <a:t>youtu.be/AjdV_UFaelo</a:t>
            </a:r>
            <a:r>
              <a:rPr lang="sk-SK" dirty="0" smtClean="0"/>
              <a:t> </a:t>
            </a:r>
            <a:endParaRPr lang="sk-SK" dirty="0"/>
          </a:p>
        </p:txBody>
      </p:sp>
    </p:spTree>
    <p:extLst>
      <p:ext uri="{BB962C8B-B14F-4D97-AF65-F5344CB8AC3E}">
        <p14:creationId xmlns:p14="http://schemas.microsoft.com/office/powerpoint/2010/main" val="39796747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412037" y="187385"/>
            <a:ext cx="7941763" cy="1325563"/>
          </a:xfrm>
        </p:spPr>
        <p:txBody>
          <a:bodyPr>
            <a:normAutofit/>
          </a:bodyPr>
          <a:lstStyle/>
          <a:p>
            <a:r>
              <a:rPr lang="en-GB" sz="3600" b="1" dirty="0" smtClean="0">
                <a:solidFill>
                  <a:srgbClr val="164082"/>
                </a:solidFill>
                <a:latin typeface="Segoe UI Semilight" panose="020B0402040204020203" pitchFamily="34" charset="0"/>
                <a:cs typeface="Segoe UI Semilight" panose="020B0402040204020203" pitchFamily="34" charset="0"/>
              </a:rPr>
              <a:t>IRSSS : Our contribution </a:t>
            </a:r>
            <a:endParaRPr lang="sk-SK" sz="3600" b="1" dirty="0">
              <a:solidFill>
                <a:srgbClr val="164082"/>
              </a:solidFill>
              <a:latin typeface="Segoe UI Semilight" panose="020B0402040204020203" pitchFamily="34" charset="0"/>
              <a:cs typeface="Segoe UI Semilight" panose="020B0402040204020203" pitchFamily="34" charset="0"/>
            </a:endParaRPr>
          </a:p>
        </p:txBody>
      </p:sp>
      <p:sp>
        <p:nvSpPr>
          <p:cNvPr id="3" name="Zástupný objekt pre text 2"/>
          <p:cNvSpPr>
            <a:spLocks noGrp="1"/>
          </p:cNvSpPr>
          <p:nvPr>
            <p:ph type="body" idx="1"/>
          </p:nvPr>
        </p:nvSpPr>
        <p:spPr>
          <a:xfrm>
            <a:off x="3412037" y="1349829"/>
            <a:ext cx="8344534" cy="4351338"/>
          </a:xfrm>
        </p:spPr>
        <p:txBody>
          <a:bodyPr>
            <a:normAutofit/>
          </a:bodyPr>
          <a:lstStyle/>
          <a:p>
            <a:r>
              <a:rPr lang="sk-SK" sz="1800" b="1" dirty="0">
                <a:solidFill>
                  <a:srgbClr val="164082"/>
                </a:solidFill>
                <a:latin typeface="Segoe UI Semilight" panose="020B0402040204020203" pitchFamily="34" charset="0"/>
                <a:cs typeface="Segoe UI Semilight" panose="020B0402040204020203" pitchFamily="34" charset="0"/>
              </a:rPr>
              <a:t>UAV </a:t>
            </a:r>
            <a:r>
              <a:rPr lang="en-GB" sz="1800" b="1" dirty="0">
                <a:solidFill>
                  <a:srgbClr val="164082"/>
                </a:solidFill>
                <a:latin typeface="Segoe UI Semilight" panose="020B0402040204020203" pitchFamily="34" charset="0"/>
                <a:cs typeface="Segoe UI Semilight" panose="020B0402040204020203" pitchFamily="34" charset="0"/>
              </a:rPr>
              <a:t>d</a:t>
            </a:r>
            <a:r>
              <a:rPr lang="sk-SK" sz="1800" b="1" dirty="0" err="1">
                <a:solidFill>
                  <a:srgbClr val="164082"/>
                </a:solidFill>
                <a:latin typeface="Segoe UI Semilight" panose="020B0402040204020203" pitchFamily="34" charset="0"/>
                <a:cs typeface="Segoe UI Semilight" panose="020B0402040204020203" pitchFamily="34" charset="0"/>
              </a:rPr>
              <a:t>ata</a:t>
            </a:r>
            <a:r>
              <a:rPr lang="sk-SK" sz="1800" b="1" dirty="0">
                <a:solidFill>
                  <a:srgbClr val="164082"/>
                </a:solidFill>
                <a:latin typeface="Segoe UI Semilight" panose="020B0402040204020203" pitchFamily="34" charset="0"/>
                <a:cs typeface="Segoe UI Semilight" panose="020B0402040204020203" pitchFamily="34" charset="0"/>
              </a:rPr>
              <a:t> </a:t>
            </a:r>
            <a:r>
              <a:rPr lang="en-GB" sz="1800" b="1" dirty="0">
                <a:solidFill>
                  <a:srgbClr val="164082"/>
                </a:solidFill>
                <a:latin typeface="Segoe UI Semilight" panose="020B0402040204020203" pitchFamily="34" charset="0"/>
                <a:cs typeface="Segoe UI Semilight" panose="020B0402040204020203" pitchFamily="34" charset="0"/>
              </a:rPr>
              <a:t>c</a:t>
            </a:r>
            <a:r>
              <a:rPr lang="sk-SK" sz="1800" b="1" dirty="0" err="1">
                <a:solidFill>
                  <a:srgbClr val="164082"/>
                </a:solidFill>
                <a:latin typeface="Segoe UI Semilight" panose="020B0402040204020203" pitchFamily="34" charset="0"/>
                <a:cs typeface="Segoe UI Semilight" panose="020B0402040204020203" pitchFamily="34" charset="0"/>
              </a:rPr>
              <a:t>ollection</a:t>
            </a:r>
            <a:r>
              <a:rPr lang="sk-SK" sz="1800" b="1" dirty="0">
                <a:solidFill>
                  <a:srgbClr val="164082"/>
                </a:solidFill>
                <a:latin typeface="Segoe UI Semilight" panose="020B0402040204020203" pitchFamily="34" charset="0"/>
                <a:cs typeface="Segoe UI Semilight" panose="020B0402040204020203" pitchFamily="34" charset="0"/>
              </a:rPr>
              <a:t> </a:t>
            </a:r>
            <a:r>
              <a:rPr lang="en-GB" sz="1800" b="1" dirty="0">
                <a:solidFill>
                  <a:srgbClr val="164082"/>
                </a:solidFill>
                <a:latin typeface="Segoe UI Semilight" panose="020B0402040204020203" pitchFamily="34" charset="0"/>
                <a:cs typeface="Segoe UI Semilight" panose="020B0402040204020203" pitchFamily="34" charset="0"/>
              </a:rPr>
              <a:t>&amp; </a:t>
            </a:r>
            <a:r>
              <a:rPr lang="en-GB" sz="1800" b="1" dirty="0" smtClean="0">
                <a:solidFill>
                  <a:srgbClr val="164082"/>
                </a:solidFill>
                <a:latin typeface="Segoe UI Semilight" panose="020B0402040204020203" pitchFamily="34" charset="0"/>
                <a:cs typeface="Segoe UI Semilight" panose="020B0402040204020203" pitchFamily="34" charset="0"/>
              </a:rPr>
              <a:t>processing</a:t>
            </a:r>
            <a:endParaRPr lang="en-GB" sz="1800" b="1" dirty="0" smtClean="0">
              <a:solidFill>
                <a:srgbClr val="164082"/>
              </a:solidFill>
              <a:latin typeface="Segoe UI Semilight" panose="020B0402040204020203" pitchFamily="34" charset="0"/>
              <a:cs typeface="Segoe UI Semilight" panose="020B0402040204020203" pitchFamily="34" charset="0"/>
            </a:endParaRPr>
          </a:p>
          <a:p>
            <a:r>
              <a:rPr lang="en-GB" sz="1800" dirty="0" smtClean="0">
                <a:solidFill>
                  <a:srgbClr val="164082"/>
                </a:solidFill>
                <a:latin typeface="Segoe UI Semilight" panose="020B0402040204020203" pitchFamily="34" charset="0"/>
                <a:cs typeface="Segoe UI Semilight" panose="020B0402040204020203" pitchFamily="34" charset="0"/>
              </a:rPr>
              <a:t>Customized </a:t>
            </a:r>
            <a:r>
              <a:rPr lang="sk-SK" sz="1800" dirty="0" smtClean="0">
                <a:solidFill>
                  <a:srgbClr val="164082"/>
                </a:solidFill>
                <a:latin typeface="Segoe UI Semilight" panose="020B0402040204020203" pitchFamily="34" charset="0"/>
                <a:cs typeface="Segoe UI Semilight" panose="020B0402040204020203" pitchFamily="34" charset="0"/>
              </a:rPr>
              <a:t>DJI </a:t>
            </a:r>
            <a:r>
              <a:rPr lang="sk-SK" sz="1800" dirty="0" smtClean="0">
                <a:solidFill>
                  <a:srgbClr val="164082"/>
                </a:solidFill>
                <a:latin typeface="Segoe UI Semilight" panose="020B0402040204020203" pitchFamily="34" charset="0"/>
                <a:cs typeface="Segoe UI Semilight" panose="020B0402040204020203" pitchFamily="34" charset="0"/>
              </a:rPr>
              <a:t>AGRAS </a:t>
            </a:r>
            <a:r>
              <a:rPr lang="sk-SK" sz="1800" dirty="0" smtClean="0">
                <a:solidFill>
                  <a:srgbClr val="164082"/>
                </a:solidFill>
                <a:latin typeface="Segoe UI Semilight" panose="020B0402040204020203" pitchFamily="34" charset="0"/>
                <a:cs typeface="Segoe UI Semilight" panose="020B0402040204020203" pitchFamily="34" charset="0"/>
              </a:rPr>
              <a:t>T30</a:t>
            </a:r>
            <a:r>
              <a:rPr lang="en-GB" sz="1800" dirty="0" smtClean="0">
                <a:solidFill>
                  <a:srgbClr val="164082"/>
                </a:solidFill>
                <a:latin typeface="Segoe UI Semilight" panose="020B0402040204020203" pitchFamily="34" charset="0"/>
                <a:cs typeface="Segoe UI Semilight" panose="020B0402040204020203" pitchFamily="34" charset="0"/>
              </a:rPr>
              <a:t> </a:t>
            </a:r>
            <a:r>
              <a:rPr lang="en-GB" sz="1800" dirty="0" err="1" smtClean="0">
                <a:solidFill>
                  <a:srgbClr val="164082"/>
                </a:solidFill>
                <a:latin typeface="Segoe UI Semilight" panose="020B0402040204020203" pitchFamily="34" charset="0"/>
                <a:cs typeface="Segoe UI Semilight" panose="020B0402040204020203" pitchFamily="34" charset="0"/>
              </a:rPr>
              <a:t>multicopter</a:t>
            </a:r>
            <a:r>
              <a:rPr lang="sk-SK" sz="1800" dirty="0" smtClean="0">
                <a:solidFill>
                  <a:srgbClr val="164082"/>
                </a:solidFill>
                <a:latin typeface="Segoe UI Semilight" panose="020B0402040204020203" pitchFamily="34" charset="0"/>
                <a:cs typeface="Segoe UI Semilight" panose="020B0402040204020203" pitchFamily="34" charset="0"/>
              </a:rPr>
              <a:t>.</a:t>
            </a:r>
            <a:endParaRPr lang="sk-SK" sz="1800" dirty="0" smtClean="0">
              <a:solidFill>
                <a:srgbClr val="164082"/>
              </a:solidFill>
              <a:latin typeface="Segoe UI Semilight" panose="020B0402040204020203" pitchFamily="34" charset="0"/>
              <a:cs typeface="Segoe UI Semilight" panose="020B0402040204020203" pitchFamily="34" charset="0"/>
            </a:endParaRPr>
          </a:p>
          <a:p>
            <a:r>
              <a:rPr lang="en-GB" sz="1800" dirty="0" smtClean="0">
                <a:solidFill>
                  <a:srgbClr val="164082"/>
                </a:solidFill>
                <a:latin typeface="Segoe UI Semilight" panose="020B0402040204020203" pitchFamily="34" charset="0"/>
                <a:cs typeface="Segoe UI Semilight" panose="020B0402040204020203" pitchFamily="34" charset="0"/>
              </a:rPr>
              <a:t>L</a:t>
            </a:r>
            <a:r>
              <a:rPr lang="sk-SK" sz="1800" dirty="0" err="1" smtClean="0">
                <a:solidFill>
                  <a:srgbClr val="164082"/>
                </a:solidFill>
                <a:latin typeface="Segoe UI Semilight" panose="020B0402040204020203" pitchFamily="34" charset="0"/>
                <a:cs typeface="Segoe UI Semilight" panose="020B0402040204020203" pitchFamily="34" charset="0"/>
              </a:rPr>
              <a:t>aser</a:t>
            </a:r>
            <a:r>
              <a:rPr lang="sk-SK" sz="1800" dirty="0" smtClean="0">
                <a:solidFill>
                  <a:srgbClr val="164082"/>
                </a:solidFill>
                <a:latin typeface="Segoe UI Semilight" panose="020B0402040204020203" pitchFamily="34" charset="0"/>
                <a:cs typeface="Segoe UI Semilight" panose="020B0402040204020203" pitchFamily="34" charset="0"/>
              </a:rPr>
              <a:t> </a:t>
            </a:r>
            <a:r>
              <a:rPr lang="sk-SK" sz="1800" dirty="0" err="1">
                <a:solidFill>
                  <a:srgbClr val="164082"/>
                </a:solidFill>
                <a:latin typeface="Segoe UI Semilight" panose="020B0402040204020203" pitchFamily="34" charset="0"/>
                <a:cs typeface="Segoe UI Semilight" panose="020B0402040204020203" pitchFamily="34" charset="0"/>
              </a:rPr>
              <a:t>scanning</a:t>
            </a:r>
            <a:r>
              <a:rPr lang="sk-SK" sz="1800" dirty="0">
                <a:solidFill>
                  <a:srgbClr val="164082"/>
                </a:solidFill>
                <a:latin typeface="Segoe UI Semilight" panose="020B0402040204020203" pitchFamily="34" charset="0"/>
                <a:cs typeface="Segoe UI Semilight" panose="020B0402040204020203" pitchFamily="34" charset="0"/>
              </a:rPr>
              <a:t> (</a:t>
            </a:r>
            <a:r>
              <a:rPr lang="sk-SK" sz="1800" dirty="0" err="1">
                <a:solidFill>
                  <a:srgbClr val="164082"/>
                </a:solidFill>
                <a:latin typeface="Segoe UI Semilight" panose="020B0402040204020203" pitchFamily="34" charset="0"/>
                <a:cs typeface="Segoe UI Semilight" panose="020B0402040204020203" pitchFamily="34" charset="0"/>
              </a:rPr>
              <a:t>lidar</a:t>
            </a:r>
            <a:r>
              <a:rPr lang="sk-SK" sz="1800" dirty="0" smtClean="0">
                <a:solidFill>
                  <a:srgbClr val="164082"/>
                </a:solidFill>
                <a:latin typeface="Segoe UI Semilight" panose="020B0402040204020203" pitchFamily="34" charset="0"/>
                <a:cs typeface="Segoe UI Semilight" panose="020B0402040204020203" pitchFamily="34" charset="0"/>
              </a:rPr>
              <a:t>)</a:t>
            </a:r>
            <a:r>
              <a:rPr lang="en-GB" sz="1800" dirty="0" smtClean="0">
                <a:solidFill>
                  <a:srgbClr val="164082"/>
                </a:solidFill>
                <a:latin typeface="Segoe UI Semilight" panose="020B0402040204020203" pitchFamily="34" charset="0"/>
                <a:cs typeface="Segoe UI Semilight" panose="020B0402040204020203" pitchFamily="34" charset="0"/>
              </a:rPr>
              <a:t> and </a:t>
            </a:r>
            <a:r>
              <a:rPr lang="sk-SK" sz="1800" dirty="0" err="1" smtClean="0">
                <a:solidFill>
                  <a:srgbClr val="164082"/>
                </a:solidFill>
                <a:latin typeface="Segoe UI Semilight" panose="020B0402040204020203" pitchFamily="34" charset="0"/>
                <a:cs typeface="Segoe UI Semilight" panose="020B0402040204020203" pitchFamily="34" charset="0"/>
              </a:rPr>
              <a:t>hyperspectral</a:t>
            </a:r>
            <a:r>
              <a:rPr lang="sk-SK" sz="1800" dirty="0" smtClean="0">
                <a:solidFill>
                  <a:srgbClr val="164082"/>
                </a:solidFill>
                <a:latin typeface="Segoe UI Semilight" panose="020B0402040204020203" pitchFamily="34" charset="0"/>
                <a:cs typeface="Segoe UI Semilight" panose="020B0402040204020203" pitchFamily="34" charset="0"/>
              </a:rPr>
              <a:t> </a:t>
            </a:r>
            <a:r>
              <a:rPr lang="sk-SK" sz="1800" dirty="0" err="1" smtClean="0">
                <a:solidFill>
                  <a:srgbClr val="164082"/>
                </a:solidFill>
                <a:latin typeface="Segoe UI Semilight" panose="020B0402040204020203" pitchFamily="34" charset="0"/>
                <a:cs typeface="Segoe UI Semilight" panose="020B0402040204020203" pitchFamily="34" charset="0"/>
              </a:rPr>
              <a:t>imaging</a:t>
            </a:r>
            <a:r>
              <a:rPr lang="en-GB" sz="1800" dirty="0" smtClean="0">
                <a:solidFill>
                  <a:srgbClr val="164082"/>
                </a:solidFill>
                <a:latin typeface="Segoe UI Semilight" panose="020B0402040204020203" pitchFamily="34" charset="0"/>
                <a:cs typeface="Segoe UI Semilight" panose="020B0402040204020203" pitchFamily="34" charset="0"/>
              </a:rPr>
              <a:t> payloads</a:t>
            </a:r>
            <a:endParaRPr lang="sk-SK" sz="1800" dirty="0" smtClean="0">
              <a:solidFill>
                <a:srgbClr val="164082"/>
              </a:solidFill>
              <a:latin typeface="Segoe UI Semilight" panose="020B0402040204020203" pitchFamily="34" charset="0"/>
              <a:cs typeface="Segoe UI Semilight" panose="020B0402040204020203" pitchFamily="34" charset="0"/>
            </a:endParaRPr>
          </a:p>
          <a:p>
            <a:r>
              <a:rPr lang="sk-SK" sz="1800" dirty="0" smtClean="0">
                <a:solidFill>
                  <a:srgbClr val="164082"/>
                </a:solidFill>
                <a:latin typeface="Segoe UI Semilight" panose="020B0402040204020203" pitchFamily="34" charset="0"/>
                <a:cs typeface="Segoe UI Semilight" panose="020B0402040204020203" pitchFamily="34" charset="0"/>
              </a:rPr>
              <a:t>GNSS </a:t>
            </a:r>
            <a:r>
              <a:rPr lang="en-GB" sz="1800" dirty="0" smtClean="0">
                <a:solidFill>
                  <a:srgbClr val="164082"/>
                </a:solidFill>
                <a:latin typeface="Segoe UI Semilight" panose="020B0402040204020203" pitchFamily="34" charset="0"/>
                <a:cs typeface="Segoe UI Semilight" panose="020B0402040204020203" pitchFamily="34" charset="0"/>
              </a:rPr>
              <a:t>/ </a:t>
            </a:r>
            <a:r>
              <a:rPr lang="en-GB" sz="1800" dirty="0" err="1" smtClean="0">
                <a:solidFill>
                  <a:srgbClr val="164082"/>
                </a:solidFill>
                <a:latin typeface="Segoe UI Semilight" panose="020B0402040204020203" pitchFamily="34" charset="0"/>
                <a:cs typeface="Segoe UI Semilight" panose="020B0402040204020203" pitchFamily="34" charset="0"/>
              </a:rPr>
              <a:t>tacheometry</a:t>
            </a:r>
            <a:r>
              <a:rPr lang="en-GB" sz="1800" dirty="0" smtClean="0">
                <a:solidFill>
                  <a:srgbClr val="164082"/>
                </a:solidFill>
                <a:latin typeface="Segoe UI Semilight" panose="020B0402040204020203" pitchFamily="34" charset="0"/>
                <a:cs typeface="Segoe UI Semilight" panose="020B0402040204020203" pitchFamily="34" charset="0"/>
              </a:rPr>
              <a:t> </a:t>
            </a:r>
            <a:r>
              <a:rPr lang="sk-SK" sz="1800" dirty="0" err="1" smtClean="0">
                <a:solidFill>
                  <a:srgbClr val="164082"/>
                </a:solidFill>
                <a:latin typeface="Segoe UI Semilight" panose="020B0402040204020203" pitchFamily="34" charset="0"/>
                <a:cs typeface="Segoe UI Semilight" panose="020B0402040204020203" pitchFamily="34" charset="0"/>
              </a:rPr>
              <a:t>ground</a:t>
            </a:r>
            <a:r>
              <a:rPr lang="sk-SK" sz="1800" dirty="0" smtClean="0">
                <a:solidFill>
                  <a:srgbClr val="164082"/>
                </a:solidFill>
                <a:latin typeface="Segoe UI Semilight" panose="020B0402040204020203" pitchFamily="34" charset="0"/>
                <a:cs typeface="Segoe UI Semilight" panose="020B0402040204020203" pitchFamily="34" charset="0"/>
              </a:rPr>
              <a:t> </a:t>
            </a:r>
            <a:r>
              <a:rPr lang="sk-SK" sz="1800" dirty="0" err="1" smtClean="0">
                <a:solidFill>
                  <a:srgbClr val="164082"/>
                </a:solidFill>
                <a:latin typeface="Segoe UI Semilight" panose="020B0402040204020203" pitchFamily="34" charset="0"/>
                <a:cs typeface="Segoe UI Semilight" panose="020B0402040204020203" pitchFamily="34" charset="0"/>
              </a:rPr>
              <a:t>control</a:t>
            </a:r>
            <a:r>
              <a:rPr lang="en-GB" sz="1800" dirty="0" smtClean="0">
                <a:solidFill>
                  <a:srgbClr val="164082"/>
                </a:solidFill>
                <a:latin typeface="Segoe UI Semilight" panose="020B0402040204020203" pitchFamily="34" charset="0"/>
                <a:cs typeface="Segoe UI Semilight" panose="020B0402040204020203" pitchFamily="34" charset="0"/>
              </a:rPr>
              <a:t>, </a:t>
            </a:r>
          </a:p>
          <a:p>
            <a:r>
              <a:rPr lang="en-GB" sz="1800" dirty="0" smtClean="0">
                <a:solidFill>
                  <a:srgbClr val="164082"/>
                </a:solidFill>
                <a:latin typeface="Segoe UI Semilight" panose="020B0402040204020203" pitchFamily="34" charset="0"/>
                <a:cs typeface="Segoe UI Semilight" panose="020B0402040204020203" pitchFamily="34" charset="0"/>
              </a:rPr>
              <a:t>3D point clouds, HS image data cube</a:t>
            </a:r>
          </a:p>
          <a:p>
            <a:r>
              <a:rPr lang="en-GB" sz="1800" dirty="0" smtClean="0">
                <a:solidFill>
                  <a:srgbClr val="164082"/>
                </a:solidFill>
                <a:latin typeface="Segoe UI Semilight" panose="020B0402040204020203" pitchFamily="34" charset="0"/>
                <a:cs typeface="Segoe UI Semilight" panose="020B0402040204020203" pitchFamily="34" charset="0"/>
              </a:rPr>
              <a:t>For accurate and detailed characterisation of the salty pond</a:t>
            </a:r>
            <a:endParaRPr lang="sk-SK" sz="1800" dirty="0">
              <a:solidFill>
                <a:srgbClr val="164082"/>
              </a:solidFill>
              <a:latin typeface="Segoe UI Semilight" panose="020B0402040204020203" pitchFamily="34" charset="0"/>
              <a:cs typeface="Segoe UI Semilight" panose="020B0402040204020203" pitchFamily="34" charset="0"/>
            </a:endParaRPr>
          </a:p>
        </p:txBody>
      </p:sp>
      <p:sp>
        <p:nvSpPr>
          <p:cNvPr id="4" name="Zástupný objekt pre číslo snímky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srgbClr val="164082"/>
                </a:solidFill>
                <a:effectLst/>
                <a:uLnTx/>
                <a:uFillTx/>
                <a:latin typeface="Segoe UI Semilight" panose="020B0402040204020203" pitchFamily="34" charset="0"/>
                <a:cs typeface="Segoe UI Semilight" panose="020B0402040204020203"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sk-SK" sz="1200" b="0" i="0" u="none" strike="noStrike" kern="1200" cap="none" spc="0" normalizeH="0" baseline="0" noProof="0">
              <a:ln>
                <a:noFill/>
              </a:ln>
              <a:solidFill>
                <a:srgbClr val="164082"/>
              </a:solidFill>
              <a:effectLst/>
              <a:uLnTx/>
              <a:uFillTx/>
              <a:latin typeface="Segoe UI Semilight" panose="020B0402040204020203" pitchFamily="34" charset="0"/>
              <a:cs typeface="Segoe UI Semilight" panose="020B0402040204020203" pitchFamily="34" charset="0"/>
            </a:endParaRPr>
          </a:p>
        </p:txBody>
      </p:sp>
      <p:pic>
        <p:nvPicPr>
          <p:cNvPr id="5" name="Obrázok 4"/>
          <p:cNvPicPr>
            <a:picLocks noChangeAspect="1"/>
          </p:cNvPicPr>
          <p:nvPr/>
        </p:nvPicPr>
        <p:blipFill>
          <a:blip r:embed="rId3"/>
          <a:stretch>
            <a:fillRect/>
          </a:stretch>
        </p:blipFill>
        <p:spPr>
          <a:xfrm>
            <a:off x="0" y="1349829"/>
            <a:ext cx="3102670" cy="5508171"/>
          </a:xfrm>
          <a:prstGeom prst="rect">
            <a:avLst/>
          </a:prstGeom>
        </p:spPr>
      </p:pic>
      <p:pic>
        <p:nvPicPr>
          <p:cNvPr id="9" name="Obrázok 8"/>
          <p:cNvPicPr>
            <a:picLocks noChangeAspect="1"/>
          </p:cNvPicPr>
          <p:nvPr/>
        </p:nvPicPr>
        <p:blipFill>
          <a:blip r:embed="rId4"/>
          <a:stretch>
            <a:fillRect/>
          </a:stretch>
        </p:blipFill>
        <p:spPr>
          <a:xfrm>
            <a:off x="8476343" y="0"/>
            <a:ext cx="3715657" cy="1787495"/>
          </a:xfrm>
          <a:prstGeom prst="rect">
            <a:avLst/>
          </a:prstGeom>
        </p:spPr>
      </p:pic>
      <p:pic>
        <p:nvPicPr>
          <p:cNvPr id="8" name="Obrázok 7"/>
          <p:cNvPicPr>
            <a:picLocks noChangeAspect="1"/>
          </p:cNvPicPr>
          <p:nvPr/>
        </p:nvPicPr>
        <p:blipFill>
          <a:blip r:embed="rId5"/>
          <a:stretch>
            <a:fillRect/>
          </a:stretch>
        </p:blipFill>
        <p:spPr>
          <a:xfrm>
            <a:off x="77231" y="304406"/>
            <a:ext cx="2888274" cy="895866"/>
          </a:xfrm>
          <a:prstGeom prst="rect">
            <a:avLst/>
          </a:prstGeom>
        </p:spPr>
      </p:pic>
      <p:pic>
        <p:nvPicPr>
          <p:cNvPr id="6" name="Obrázok 5"/>
          <p:cNvPicPr>
            <a:picLocks noChangeAspect="1"/>
          </p:cNvPicPr>
          <p:nvPr/>
        </p:nvPicPr>
        <p:blipFill rotWithShape="1">
          <a:blip r:embed="rId6"/>
          <a:srcRect l="21151" t="20831" r="3934" b="9313"/>
          <a:stretch/>
        </p:blipFill>
        <p:spPr>
          <a:xfrm>
            <a:off x="3412037" y="3612584"/>
            <a:ext cx="6212117" cy="3257413"/>
          </a:xfrm>
          <a:prstGeom prst="rect">
            <a:avLst/>
          </a:prstGeom>
        </p:spPr>
      </p:pic>
      <p:sp>
        <p:nvSpPr>
          <p:cNvPr id="10" name="BlokTextu 9"/>
          <p:cNvSpPr txBox="1"/>
          <p:nvPr/>
        </p:nvSpPr>
        <p:spPr>
          <a:xfrm>
            <a:off x="7382918" y="3654450"/>
            <a:ext cx="652743" cy="369332"/>
          </a:xfrm>
          <a:prstGeom prst="rect">
            <a:avLst/>
          </a:prstGeom>
          <a:noFill/>
        </p:spPr>
        <p:txBody>
          <a:bodyPr wrap="none" rtlCol="0">
            <a:spAutoFit/>
          </a:bodyPr>
          <a:lstStyle/>
          <a:p>
            <a:r>
              <a:rPr lang="en-GB" dirty="0" smtClean="0">
                <a:solidFill>
                  <a:srgbClr val="FFFF00"/>
                </a:solidFill>
              </a:rPr>
              <a:t>2025</a:t>
            </a:r>
            <a:endParaRPr lang="sk-SK" dirty="0">
              <a:solidFill>
                <a:srgbClr val="FFFF00"/>
              </a:solidFill>
            </a:endParaRPr>
          </a:p>
        </p:txBody>
      </p:sp>
    </p:spTree>
    <p:extLst>
      <p:ext uri="{BB962C8B-B14F-4D97-AF65-F5344CB8AC3E}">
        <p14:creationId xmlns:p14="http://schemas.microsoft.com/office/powerpoint/2010/main" val="35018436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text 2"/>
          <p:cNvSpPr>
            <a:spLocks noGrp="1"/>
          </p:cNvSpPr>
          <p:nvPr>
            <p:ph type="body" idx="1"/>
          </p:nvPr>
        </p:nvSpPr>
        <p:spPr>
          <a:xfrm>
            <a:off x="838201" y="2262390"/>
            <a:ext cx="5722256" cy="3428404"/>
          </a:xfrm>
        </p:spPr>
        <p:txBody>
          <a:bodyPr>
            <a:normAutofit/>
          </a:bodyPr>
          <a:lstStyle/>
          <a:p>
            <a:r>
              <a:rPr lang="sk-SK" sz="2000" b="1" dirty="0" smtClean="0">
                <a:solidFill>
                  <a:srgbClr val="164082"/>
                </a:solidFill>
                <a:latin typeface="Segoe UI Semilight" panose="020B0402040204020203" pitchFamily="34" charset="0"/>
              </a:rPr>
              <a:t>UAV </a:t>
            </a:r>
            <a:r>
              <a:rPr lang="sk-SK" sz="2000" b="1" dirty="0" err="1" smtClean="0">
                <a:solidFill>
                  <a:srgbClr val="164082"/>
                </a:solidFill>
                <a:latin typeface="Segoe UI Semilight" panose="020B0402040204020203" pitchFamily="34" charset="0"/>
              </a:rPr>
              <a:t>LiDAR</a:t>
            </a:r>
            <a:r>
              <a:rPr lang="sk-SK" sz="2000" b="1" dirty="0" smtClean="0">
                <a:solidFill>
                  <a:srgbClr val="164082"/>
                </a:solidFill>
                <a:latin typeface="Segoe UI Semilight" panose="020B0402040204020203" pitchFamily="34" charset="0"/>
              </a:rPr>
              <a:t> </a:t>
            </a:r>
            <a:r>
              <a:rPr lang="sk-SK" sz="2000" b="1" dirty="0" err="1" smtClean="0">
                <a:solidFill>
                  <a:srgbClr val="164082"/>
                </a:solidFill>
                <a:latin typeface="Segoe UI Semilight" panose="020B0402040204020203" pitchFamily="34" charset="0"/>
              </a:rPr>
              <a:t>scanning</a:t>
            </a:r>
            <a:r>
              <a:rPr lang="sk-SK" sz="2000" b="1" dirty="0" smtClean="0">
                <a:solidFill>
                  <a:srgbClr val="164082"/>
                </a:solidFill>
                <a:latin typeface="Segoe UI Semilight" panose="020B0402040204020203" pitchFamily="34" charset="0"/>
              </a:rPr>
              <a:t> </a:t>
            </a:r>
            <a:r>
              <a:rPr lang="sk-SK" sz="2000" b="1" dirty="0" err="1" smtClean="0">
                <a:solidFill>
                  <a:srgbClr val="164082"/>
                </a:solidFill>
                <a:latin typeface="Segoe UI Semilight" panose="020B0402040204020203" pitchFamily="34" charset="0"/>
              </a:rPr>
              <a:t>for</a:t>
            </a:r>
            <a:r>
              <a:rPr lang="sk-SK" sz="2000" b="1" dirty="0" smtClean="0">
                <a:solidFill>
                  <a:srgbClr val="164082"/>
                </a:solidFill>
                <a:latin typeface="Segoe UI Semilight" panose="020B0402040204020203" pitchFamily="34" charset="0"/>
              </a:rPr>
              <a:t> </a:t>
            </a:r>
            <a:r>
              <a:rPr lang="sk-SK" sz="2000" b="1" dirty="0" err="1" smtClean="0">
                <a:solidFill>
                  <a:srgbClr val="164082"/>
                </a:solidFill>
                <a:latin typeface="Segoe UI Semilight" panose="020B0402040204020203" pitchFamily="34" charset="0"/>
              </a:rPr>
              <a:t>mapping</a:t>
            </a:r>
            <a:r>
              <a:rPr lang="sk-SK" sz="2000" b="1" dirty="0" smtClean="0">
                <a:solidFill>
                  <a:srgbClr val="164082"/>
                </a:solidFill>
                <a:latin typeface="Segoe UI Semilight" panose="020B0402040204020203" pitchFamily="34" charset="0"/>
              </a:rPr>
              <a:t> </a:t>
            </a:r>
            <a:r>
              <a:rPr lang="sk-SK" sz="2000" b="1" dirty="0" err="1" smtClean="0">
                <a:solidFill>
                  <a:srgbClr val="164082"/>
                </a:solidFill>
                <a:latin typeface="Segoe UI Semilight" panose="020B0402040204020203" pitchFamily="34" charset="0"/>
              </a:rPr>
              <a:t>topography</a:t>
            </a:r>
            <a:endParaRPr lang="sk-SK" sz="2000" b="1" dirty="0" smtClean="0">
              <a:solidFill>
                <a:srgbClr val="164082"/>
              </a:solidFill>
              <a:latin typeface="Segoe UI Semilight" panose="020B0402040204020203" pitchFamily="34" charset="0"/>
            </a:endParaRPr>
          </a:p>
          <a:p>
            <a:r>
              <a:rPr lang="sk-SK" sz="2000" b="1" dirty="0" smtClean="0">
                <a:solidFill>
                  <a:srgbClr val="164082"/>
                </a:solidFill>
                <a:latin typeface="Segoe UI Semilight" panose="020B0402040204020203" pitchFamily="34" charset="0"/>
              </a:rPr>
              <a:t>RIEGL VUX-1 </a:t>
            </a:r>
            <a:r>
              <a:rPr lang="sk-SK" sz="2000" b="1" dirty="0" err="1" smtClean="0">
                <a:solidFill>
                  <a:srgbClr val="164082"/>
                </a:solidFill>
                <a:latin typeface="Segoe UI Semilight" panose="020B0402040204020203" pitchFamily="34" charset="0"/>
              </a:rPr>
              <a:t>scanner</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with</a:t>
            </a:r>
            <a:r>
              <a:rPr lang="sk-SK" sz="2000" dirty="0" smtClean="0">
                <a:solidFill>
                  <a:srgbClr val="164082"/>
                </a:solidFill>
                <a:latin typeface="Segoe UI Semilight" panose="020B0402040204020203" pitchFamily="34" charset="0"/>
              </a:rPr>
              <a:t> OXTS GPS/INS</a:t>
            </a:r>
          </a:p>
          <a:p>
            <a:r>
              <a:rPr lang="sk-SK" sz="2000" dirty="0" err="1" smtClean="0">
                <a:solidFill>
                  <a:srgbClr val="164082"/>
                </a:solidFill>
                <a:latin typeface="Segoe UI Semilight" panose="020B0402040204020203" pitchFamily="34" charset="0"/>
              </a:rPr>
              <a:t>Digital</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Terrain</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Models</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DTMs</a:t>
            </a:r>
            <a:r>
              <a:rPr lang="sk-SK" sz="2000" dirty="0" smtClean="0">
                <a:solidFill>
                  <a:srgbClr val="164082"/>
                </a:solidFill>
                <a:latin typeface="Segoe UI Semilight" panose="020B0402040204020203" pitchFamily="34" charset="0"/>
              </a:rPr>
              <a:t>) of 0.2 m </a:t>
            </a:r>
            <a:r>
              <a:rPr lang="sk-SK" sz="2000" dirty="0" err="1" smtClean="0">
                <a:solidFill>
                  <a:srgbClr val="164082"/>
                </a:solidFill>
                <a:latin typeface="Segoe UI Semilight" panose="020B0402040204020203" pitchFamily="34" charset="0"/>
              </a:rPr>
              <a:t>cell</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size</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for</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flatness</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assessment</a:t>
            </a:r>
            <a:r>
              <a:rPr lang="sk-SK" sz="2000" dirty="0" smtClean="0">
                <a:solidFill>
                  <a:srgbClr val="164082"/>
                </a:solidFill>
                <a:latin typeface="Segoe UI Semilight" panose="020B0402040204020203" pitchFamily="34" charset="0"/>
              </a:rPr>
              <a:t>.</a:t>
            </a:r>
          </a:p>
          <a:p>
            <a:r>
              <a:rPr lang="sk-SK" sz="2000" dirty="0" err="1" smtClean="0">
                <a:solidFill>
                  <a:srgbClr val="164082"/>
                </a:solidFill>
                <a:latin typeface="Segoe UI Semilight" panose="020B0402040204020203" pitchFamily="34" charset="0"/>
              </a:rPr>
              <a:t>High-precision</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processing</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ensures</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minimal</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errors</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standard</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deviation</a:t>
            </a:r>
            <a:r>
              <a:rPr lang="sk-SK" sz="2000" dirty="0" smtClean="0">
                <a:solidFill>
                  <a:srgbClr val="164082"/>
                </a:solidFill>
                <a:latin typeface="Segoe UI Semilight" panose="020B0402040204020203" pitchFamily="34" charset="0"/>
              </a:rPr>
              <a:t> of 0.004 m).</a:t>
            </a:r>
          </a:p>
          <a:p>
            <a:endParaRPr lang="sk-SK" sz="2000" dirty="0" smtClean="0">
              <a:solidFill>
                <a:srgbClr val="164082"/>
              </a:solidFill>
              <a:latin typeface="Segoe UI Semilight" panose="020B0402040204020203" pitchFamily="34" charset="0"/>
            </a:endParaRPr>
          </a:p>
        </p:txBody>
      </p:sp>
      <p:sp>
        <p:nvSpPr>
          <p:cNvPr id="4" name="Zástupný objekt pre číslo snímky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sk-SK"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8" name="Obrázok 7"/>
          <p:cNvPicPr>
            <a:picLocks noChangeAspect="1"/>
          </p:cNvPicPr>
          <p:nvPr/>
        </p:nvPicPr>
        <p:blipFill>
          <a:blip r:embed="rId3"/>
          <a:stretch>
            <a:fillRect/>
          </a:stretch>
        </p:blipFill>
        <p:spPr>
          <a:xfrm>
            <a:off x="6922983" y="133126"/>
            <a:ext cx="4995971" cy="2502198"/>
          </a:xfrm>
          <a:prstGeom prst="rect">
            <a:avLst/>
          </a:prstGeom>
        </p:spPr>
      </p:pic>
      <p:pic>
        <p:nvPicPr>
          <p:cNvPr id="9" name="Zástupný objekt pre obsah 3"/>
          <p:cNvPicPr>
            <a:picLocks noChangeAspect="1"/>
          </p:cNvPicPr>
          <p:nvPr/>
        </p:nvPicPr>
        <p:blipFill>
          <a:blip r:embed="rId4"/>
          <a:stretch>
            <a:fillRect/>
          </a:stretch>
        </p:blipFill>
        <p:spPr>
          <a:xfrm>
            <a:off x="6922983" y="2748559"/>
            <a:ext cx="5025903" cy="2664041"/>
          </a:xfrm>
          <a:prstGeom prst="rect">
            <a:avLst/>
          </a:prstGeom>
        </p:spPr>
      </p:pic>
      <p:sp>
        <p:nvSpPr>
          <p:cNvPr id="10" name="Obdĺžnik 9"/>
          <p:cNvSpPr/>
          <p:nvPr/>
        </p:nvSpPr>
        <p:spPr>
          <a:xfrm>
            <a:off x="6922983" y="5540349"/>
            <a:ext cx="5269017" cy="116955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164082"/>
                </a:solidFill>
                <a:effectLst/>
                <a:uLnTx/>
                <a:uFillTx/>
                <a:latin typeface="Segoe UI Semilight" panose="020B0402040204020203" pitchFamily="34" charset="0"/>
                <a:ea typeface="+mn-ea"/>
                <a:cs typeface="Segoe UI Semilight" panose="020B0402040204020203" pitchFamily="34" charset="0"/>
              </a:rPr>
              <a:t>Lidar </a:t>
            </a:r>
            <a:r>
              <a:rPr kumimoji="0" lang="sk-SK"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flight</a:t>
            </a:r>
            <a:r>
              <a:rPr kumimoji="0" lang="sk-SK"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sk-SK"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lines</a:t>
            </a:r>
            <a:r>
              <a:rPr kumimoji="0" lang="sk-SK"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and </a:t>
            </a:r>
            <a:r>
              <a:rPr kumimoji="0" lang="sk-SK"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final</a:t>
            </a:r>
            <a:r>
              <a:rPr kumimoji="0" lang="sk-SK"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GB"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point </a:t>
            </a:r>
            <a:r>
              <a:rPr kumimoji="0" lang="en-GB" sz="1400" b="0" i="0" u="none" strike="noStrike" kern="1200" cap="none" spc="0" normalizeH="0" baseline="0" noProof="0" dirty="0">
                <a:ln>
                  <a:noFill/>
                </a:ln>
                <a:solidFill>
                  <a:srgbClr val="164082"/>
                </a:solidFill>
                <a:effectLst/>
                <a:uLnTx/>
                <a:uFillTx/>
                <a:latin typeface="Segoe UI Semilight" panose="020B0402040204020203" pitchFamily="34" charset="0"/>
                <a:ea typeface="+mn-ea"/>
                <a:cs typeface="Segoe UI Semilight" panose="020B0402040204020203" pitchFamily="34" charset="0"/>
              </a:rPr>
              <a:t>cloud in a perspective view towards north with a profile line. The grey tones represent elevation between 46.18 and 46.40 meters above sea level of the lake salt pan/bottom. The </a:t>
            </a:r>
            <a:r>
              <a:rPr kumimoji="0" lang="en-GB" sz="1400" b="0" i="0" u="none" strike="noStrike" kern="1200" cap="none" spc="0" normalizeH="0" baseline="0" noProof="0" dirty="0" err="1">
                <a:ln>
                  <a:noFill/>
                </a:ln>
                <a:solidFill>
                  <a:srgbClr val="164082"/>
                </a:solidFill>
                <a:effectLst/>
                <a:uLnTx/>
                <a:uFillTx/>
                <a:latin typeface="Segoe UI Semilight" panose="020B0402040204020203" pitchFamily="34" charset="0"/>
                <a:ea typeface="+mn-ea"/>
                <a:cs typeface="Segoe UI Semilight" panose="020B0402040204020203" pitchFamily="34" charset="0"/>
              </a:rPr>
              <a:t>lidar</a:t>
            </a:r>
            <a:r>
              <a:rPr kumimoji="0" lang="en-GB" sz="1400" b="0" i="0" u="none" strike="noStrike" kern="1200" cap="none" spc="0" normalizeH="0" baseline="0" noProof="0" dirty="0">
                <a:ln>
                  <a:noFill/>
                </a:ln>
                <a:solidFill>
                  <a:srgbClr val="164082"/>
                </a:solidFill>
                <a:effectLst/>
                <a:uLnTx/>
                <a:uFillTx/>
                <a:latin typeface="Segoe UI Semilight" panose="020B0402040204020203" pitchFamily="34" charset="0"/>
                <a:ea typeface="+mn-ea"/>
                <a:cs typeface="Segoe UI Semilight" panose="020B0402040204020203" pitchFamily="34" charset="0"/>
              </a:rPr>
              <a:t> data help to characterise the surface inclination which is were mild within the range of 0.2 m. </a:t>
            </a:r>
            <a:endParaRPr kumimoji="0" lang="sk-SK" sz="1400" b="0" i="0" u="none" strike="noStrike" kern="1200" cap="none" spc="0" normalizeH="0" baseline="0" noProof="0" dirty="0">
              <a:ln>
                <a:noFill/>
              </a:ln>
              <a:solidFill>
                <a:srgbClr val="164082"/>
              </a:solidFill>
              <a:effectLst/>
              <a:uLnTx/>
              <a:uFillTx/>
              <a:latin typeface="Segoe UI Semilight" panose="020B0402040204020203" pitchFamily="34" charset="0"/>
              <a:ea typeface="+mn-ea"/>
              <a:cs typeface="Segoe UI Semilight" panose="020B0402040204020203" pitchFamily="34" charset="0"/>
            </a:endParaRPr>
          </a:p>
        </p:txBody>
      </p:sp>
      <p:pic>
        <p:nvPicPr>
          <p:cNvPr id="11" name="Obrázok 10"/>
          <p:cNvPicPr>
            <a:picLocks noChangeAspect="1"/>
          </p:cNvPicPr>
          <p:nvPr/>
        </p:nvPicPr>
        <p:blipFill>
          <a:blip r:embed="rId5"/>
          <a:stretch>
            <a:fillRect/>
          </a:stretch>
        </p:blipFill>
        <p:spPr>
          <a:xfrm>
            <a:off x="77231" y="304406"/>
            <a:ext cx="2888274" cy="895866"/>
          </a:xfrm>
          <a:prstGeom prst="rect">
            <a:avLst/>
          </a:prstGeom>
        </p:spPr>
      </p:pic>
      <p:sp>
        <p:nvSpPr>
          <p:cNvPr id="12" name="Nadpis 1"/>
          <p:cNvSpPr>
            <a:spLocks noGrp="1"/>
          </p:cNvSpPr>
          <p:nvPr>
            <p:ph type="title"/>
          </p:nvPr>
        </p:nvSpPr>
        <p:spPr>
          <a:xfrm>
            <a:off x="838201" y="1087271"/>
            <a:ext cx="7180793" cy="1325563"/>
          </a:xfrm>
        </p:spPr>
        <p:txBody>
          <a:bodyPr>
            <a:normAutofit/>
          </a:bodyPr>
          <a:lstStyle/>
          <a:p>
            <a:r>
              <a:rPr lang="en-GB" sz="3600" b="1" dirty="0" smtClean="0">
                <a:solidFill>
                  <a:srgbClr val="164082"/>
                </a:solidFill>
                <a:latin typeface="Segoe UI Semilight" panose="020B0402040204020203" pitchFamily="34" charset="0"/>
                <a:cs typeface="Segoe UI Semilight" panose="020B0402040204020203" pitchFamily="34" charset="0"/>
              </a:rPr>
              <a:t>IRSSS : Our contribution </a:t>
            </a:r>
            <a:endParaRPr lang="sk-SK" sz="3600" b="1" dirty="0">
              <a:solidFill>
                <a:srgbClr val="164082"/>
              </a:solidFill>
              <a:latin typeface="Segoe UI Semilight" panose="020B0402040204020203" pitchFamily="34" charset="0"/>
              <a:cs typeface="Segoe UI Semilight" panose="020B0402040204020203" pitchFamily="34" charset="0"/>
            </a:endParaRPr>
          </a:p>
        </p:txBody>
      </p:sp>
      <p:pic>
        <p:nvPicPr>
          <p:cNvPr id="13" name="Obrázok 12"/>
          <p:cNvPicPr>
            <a:picLocks noChangeAspect="1"/>
          </p:cNvPicPr>
          <p:nvPr/>
        </p:nvPicPr>
        <p:blipFill>
          <a:blip r:embed="rId6"/>
          <a:stretch>
            <a:fillRect/>
          </a:stretch>
        </p:blipFill>
        <p:spPr>
          <a:xfrm>
            <a:off x="1192819" y="4497748"/>
            <a:ext cx="3545371" cy="2360252"/>
          </a:xfrm>
          <a:prstGeom prst="rect">
            <a:avLst/>
          </a:prstGeom>
        </p:spPr>
      </p:pic>
    </p:spTree>
    <p:extLst>
      <p:ext uri="{BB962C8B-B14F-4D97-AF65-F5344CB8AC3E}">
        <p14:creationId xmlns:p14="http://schemas.microsoft.com/office/powerpoint/2010/main" val="2158481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text 2"/>
          <p:cNvSpPr>
            <a:spLocks noGrp="1"/>
          </p:cNvSpPr>
          <p:nvPr>
            <p:ph type="body" idx="1"/>
          </p:nvPr>
        </p:nvSpPr>
        <p:spPr>
          <a:xfrm>
            <a:off x="275881" y="2279509"/>
            <a:ext cx="5243286" cy="3365734"/>
          </a:xfrm>
        </p:spPr>
        <p:txBody>
          <a:bodyPr>
            <a:normAutofit/>
          </a:bodyPr>
          <a:lstStyle/>
          <a:p>
            <a:r>
              <a:rPr lang="sk-SK" sz="2000" b="1" dirty="0" err="1" smtClean="0">
                <a:solidFill>
                  <a:srgbClr val="164082"/>
                </a:solidFill>
                <a:latin typeface="Segoe UI Semilight" panose="020B0402040204020203" pitchFamily="34" charset="0"/>
              </a:rPr>
              <a:t>Hyperspectral</a:t>
            </a:r>
            <a:r>
              <a:rPr lang="sk-SK" sz="2000" b="1" dirty="0" smtClean="0">
                <a:solidFill>
                  <a:srgbClr val="164082"/>
                </a:solidFill>
                <a:latin typeface="Segoe UI Semilight" panose="020B0402040204020203" pitchFamily="34" charset="0"/>
              </a:rPr>
              <a:t> </a:t>
            </a:r>
            <a:r>
              <a:rPr lang="en-GB" sz="2000" b="1" dirty="0" smtClean="0">
                <a:solidFill>
                  <a:srgbClr val="164082"/>
                </a:solidFill>
                <a:latin typeface="Segoe UI Semilight" panose="020B0402040204020203" pitchFamily="34" charset="0"/>
              </a:rPr>
              <a:t>characterisation</a:t>
            </a:r>
            <a:endParaRPr lang="sk-SK" sz="2000" b="1" dirty="0" smtClean="0">
              <a:solidFill>
                <a:srgbClr val="164082"/>
              </a:solidFill>
              <a:latin typeface="Segoe UI Semilight" panose="020B0402040204020203" pitchFamily="34" charset="0"/>
            </a:endParaRPr>
          </a:p>
          <a:p>
            <a:r>
              <a:rPr lang="sk-SK" sz="2000" dirty="0" err="1" smtClean="0">
                <a:solidFill>
                  <a:srgbClr val="164082"/>
                </a:solidFill>
                <a:latin typeface="Segoe UI Semilight" panose="020B0402040204020203" pitchFamily="34" charset="0"/>
              </a:rPr>
              <a:t>Hyperspectral</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imaging</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with</a:t>
            </a:r>
            <a:r>
              <a:rPr lang="sk-SK" sz="2000" dirty="0" smtClean="0">
                <a:solidFill>
                  <a:srgbClr val="164082"/>
                </a:solidFill>
                <a:latin typeface="Segoe UI Semilight" panose="020B0402040204020203" pitchFamily="34" charset="0"/>
              </a:rPr>
              <a:t> a </a:t>
            </a:r>
            <a:r>
              <a:rPr lang="sk-SK" sz="2000" dirty="0" err="1" smtClean="0">
                <a:solidFill>
                  <a:srgbClr val="164082"/>
                </a:solidFill>
                <a:latin typeface="Segoe UI Semilight" panose="020B0402040204020203" pitchFamily="34" charset="0"/>
              </a:rPr>
              <a:t>linear</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push-broom</a:t>
            </a:r>
            <a:r>
              <a:rPr lang="sk-SK" sz="2000" dirty="0" smtClean="0">
                <a:solidFill>
                  <a:srgbClr val="164082"/>
                </a:solidFill>
                <a:latin typeface="Segoe UI Semilight" panose="020B0402040204020203" pitchFamily="34" charset="0"/>
              </a:rPr>
              <a:t>) </a:t>
            </a:r>
            <a:r>
              <a:rPr lang="sk-SK" sz="2000" b="1" dirty="0" smtClean="0">
                <a:solidFill>
                  <a:srgbClr val="164082"/>
                </a:solidFill>
                <a:latin typeface="Segoe UI Semilight" panose="020B0402040204020203" pitchFamily="34" charset="0"/>
              </a:rPr>
              <a:t>AISA </a:t>
            </a:r>
            <a:r>
              <a:rPr lang="sk-SK" sz="2000" b="1" dirty="0" err="1" smtClean="0">
                <a:solidFill>
                  <a:srgbClr val="164082"/>
                </a:solidFill>
                <a:latin typeface="Segoe UI Semilight" panose="020B0402040204020203" pitchFamily="34" charset="0"/>
              </a:rPr>
              <a:t>Kestrel</a:t>
            </a:r>
            <a:r>
              <a:rPr lang="sk-SK" sz="2000" b="1" dirty="0" smtClean="0">
                <a:solidFill>
                  <a:srgbClr val="164082"/>
                </a:solidFill>
                <a:latin typeface="Segoe UI Semilight" panose="020B0402040204020203" pitchFamily="34" charset="0"/>
              </a:rPr>
              <a:t> 10 </a:t>
            </a:r>
            <a:r>
              <a:rPr lang="sk-SK" sz="2000" b="1" dirty="0" err="1" smtClean="0">
                <a:solidFill>
                  <a:srgbClr val="164082"/>
                </a:solidFill>
                <a:latin typeface="Segoe UI Semilight" panose="020B0402040204020203" pitchFamily="34" charset="0"/>
              </a:rPr>
              <a:t>camera</a:t>
            </a:r>
            <a:r>
              <a:rPr lang="sk-SK" sz="2000" b="1" dirty="0" smtClean="0">
                <a:solidFill>
                  <a:srgbClr val="164082"/>
                </a:solidFill>
                <a:latin typeface="Segoe UI Semilight" panose="020B0402040204020203" pitchFamily="34" charset="0"/>
              </a:rPr>
              <a:t> by SPECIM in 380-1000 nm </a:t>
            </a:r>
            <a:r>
              <a:rPr lang="sk-SK" sz="2000" b="1" dirty="0" err="1" smtClean="0">
                <a:solidFill>
                  <a:srgbClr val="164082"/>
                </a:solidFill>
                <a:latin typeface="Segoe UI Semilight" panose="020B0402040204020203" pitchFamily="34" charset="0"/>
              </a:rPr>
              <a:t>range</a:t>
            </a:r>
            <a:r>
              <a:rPr lang="sk-SK" sz="2000" b="1" dirty="0" smtClean="0">
                <a:solidFill>
                  <a:srgbClr val="164082"/>
                </a:solidFill>
                <a:latin typeface="Segoe UI Semilight" panose="020B0402040204020203" pitchFamily="34" charset="0"/>
              </a:rPr>
              <a:t>.</a:t>
            </a:r>
          </a:p>
          <a:p>
            <a:r>
              <a:rPr lang="sk-SK" sz="2000" dirty="0" smtClean="0">
                <a:solidFill>
                  <a:srgbClr val="164082"/>
                </a:solidFill>
                <a:latin typeface="Segoe UI Semilight" panose="020B0402040204020203" pitchFamily="34" charset="0"/>
              </a:rPr>
              <a:t>UAV </a:t>
            </a:r>
            <a:r>
              <a:rPr lang="sk-SK" sz="2000" dirty="0" err="1" smtClean="0">
                <a:solidFill>
                  <a:srgbClr val="164082"/>
                </a:solidFill>
                <a:latin typeface="Segoe UI Semilight" panose="020B0402040204020203" pitchFamily="34" charset="0"/>
              </a:rPr>
              <a:t>flights</a:t>
            </a:r>
            <a:r>
              <a:rPr lang="sk-SK" sz="2000" dirty="0" smtClean="0">
                <a:solidFill>
                  <a:srgbClr val="164082"/>
                </a:solidFill>
                <a:latin typeface="Segoe UI Semilight" panose="020B0402040204020203" pitchFamily="34" charset="0"/>
              </a:rPr>
              <a:t> 120 </a:t>
            </a:r>
            <a:r>
              <a:rPr lang="sk-SK" sz="2000" dirty="0" err="1" smtClean="0">
                <a:solidFill>
                  <a:srgbClr val="164082"/>
                </a:solidFill>
                <a:latin typeface="Segoe UI Semilight" panose="020B0402040204020203" pitchFamily="34" charset="0"/>
              </a:rPr>
              <a:t>minutes</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with</a:t>
            </a:r>
            <a:r>
              <a:rPr lang="sk-SK" sz="2000" dirty="0" smtClean="0">
                <a:solidFill>
                  <a:srgbClr val="164082"/>
                </a:solidFill>
                <a:latin typeface="Segoe UI Semilight" panose="020B0402040204020203" pitchFamily="34" charset="0"/>
              </a:rPr>
              <a:t> 8 cm pixel </a:t>
            </a:r>
            <a:r>
              <a:rPr lang="sk-SK" sz="2000" dirty="0" err="1" smtClean="0">
                <a:solidFill>
                  <a:srgbClr val="164082"/>
                </a:solidFill>
                <a:latin typeface="Segoe UI Semilight" panose="020B0402040204020203" pitchFamily="34" charset="0"/>
              </a:rPr>
              <a:t>resolution</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from</a:t>
            </a:r>
            <a:r>
              <a:rPr lang="sk-SK" sz="2000" dirty="0" smtClean="0">
                <a:solidFill>
                  <a:srgbClr val="164082"/>
                </a:solidFill>
                <a:latin typeface="Segoe UI Semilight" panose="020B0402040204020203" pitchFamily="34" charset="0"/>
              </a:rPr>
              <a:t> 80 </a:t>
            </a:r>
            <a:r>
              <a:rPr lang="sk-SK" sz="2000" dirty="0" err="1" smtClean="0">
                <a:solidFill>
                  <a:srgbClr val="164082"/>
                </a:solidFill>
                <a:latin typeface="Segoe UI Semilight" panose="020B0402040204020203" pitchFamily="34" charset="0"/>
              </a:rPr>
              <a:t>meters</a:t>
            </a:r>
            <a:r>
              <a:rPr lang="sk-SK" sz="2000" dirty="0" smtClean="0">
                <a:solidFill>
                  <a:srgbClr val="164082"/>
                </a:solidFill>
                <a:latin typeface="Segoe UI Semilight" panose="020B0402040204020203" pitchFamily="34" charset="0"/>
              </a:rPr>
              <a:t>.</a:t>
            </a:r>
          </a:p>
          <a:p>
            <a:r>
              <a:rPr lang="sk-SK" sz="2000" dirty="0" err="1" smtClean="0">
                <a:solidFill>
                  <a:srgbClr val="164082"/>
                </a:solidFill>
                <a:latin typeface="Segoe UI Semilight" panose="020B0402040204020203" pitchFamily="34" charset="0"/>
              </a:rPr>
              <a:t>Radiometric</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calibration</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using</a:t>
            </a:r>
            <a:r>
              <a:rPr lang="sk-SK" sz="2000" dirty="0" smtClean="0">
                <a:solidFill>
                  <a:srgbClr val="164082"/>
                </a:solidFill>
                <a:latin typeface="Segoe UI Semilight" panose="020B0402040204020203" pitchFamily="34" charset="0"/>
              </a:rPr>
              <a:t> ASD </a:t>
            </a:r>
            <a:r>
              <a:rPr lang="sk-SK" sz="2000" dirty="0" err="1" smtClean="0">
                <a:solidFill>
                  <a:srgbClr val="164082"/>
                </a:solidFill>
                <a:latin typeface="Segoe UI Semilight" panose="020B0402040204020203" pitchFamily="34" charset="0"/>
              </a:rPr>
              <a:t>FieldSpec</a:t>
            </a:r>
            <a:r>
              <a:rPr lang="sk-SK" sz="2000" dirty="0" smtClean="0">
                <a:solidFill>
                  <a:srgbClr val="164082"/>
                </a:solidFill>
                <a:latin typeface="Segoe UI Semilight" panose="020B0402040204020203" pitchFamily="34" charset="0"/>
              </a:rPr>
              <a:t> and </a:t>
            </a:r>
            <a:r>
              <a:rPr lang="sk-SK" sz="2000" dirty="0" err="1" smtClean="0">
                <a:solidFill>
                  <a:srgbClr val="164082"/>
                </a:solidFill>
                <a:latin typeface="Segoe UI Semilight" panose="020B0402040204020203" pitchFamily="34" charset="0"/>
              </a:rPr>
              <a:t>Empirical</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Line</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Correction</a:t>
            </a:r>
            <a:r>
              <a:rPr lang="en-GB" sz="2000" dirty="0" smtClean="0">
                <a:solidFill>
                  <a:srgbClr val="164082"/>
                </a:solidFill>
                <a:latin typeface="Segoe UI Semilight" panose="020B0402040204020203" pitchFamily="34" charset="0"/>
              </a:rPr>
              <a:t> with the reference radiometric targets</a:t>
            </a:r>
            <a:r>
              <a:rPr lang="sk-SK" sz="2000" dirty="0" smtClean="0">
                <a:solidFill>
                  <a:srgbClr val="164082"/>
                </a:solidFill>
                <a:latin typeface="Segoe UI Semilight" panose="020B0402040204020203" pitchFamily="34" charset="0"/>
              </a:rPr>
              <a:t>.</a:t>
            </a:r>
            <a:endParaRPr lang="sk-SK" sz="2000" dirty="0" smtClean="0">
              <a:solidFill>
                <a:srgbClr val="164082"/>
              </a:solidFill>
              <a:latin typeface="Segoe UI Semilight" panose="020B0402040204020203" pitchFamily="34" charset="0"/>
            </a:endParaRPr>
          </a:p>
        </p:txBody>
      </p:sp>
      <p:sp>
        <p:nvSpPr>
          <p:cNvPr id="4" name="Zástupný objekt pre číslo snímky 3"/>
          <p:cNvSpPr>
            <a:spLocks noGrp="1"/>
          </p:cNvSpPr>
          <p:nvPr>
            <p:ph type="sldNum" sz="quarter" idx="12"/>
          </p:nvPr>
        </p:nvSpPr>
        <p:spPr>
          <a:xfrm>
            <a:off x="8610600" y="4776896"/>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sk-SK"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5" name="Obrázok 4"/>
          <p:cNvPicPr>
            <a:picLocks noChangeAspect="1"/>
          </p:cNvPicPr>
          <p:nvPr/>
        </p:nvPicPr>
        <p:blipFill>
          <a:blip r:embed="rId3"/>
          <a:stretch>
            <a:fillRect/>
          </a:stretch>
        </p:blipFill>
        <p:spPr>
          <a:xfrm>
            <a:off x="6409371" y="55120"/>
            <a:ext cx="5753601" cy="2922829"/>
          </a:xfrm>
          <a:prstGeom prst="rect">
            <a:avLst/>
          </a:prstGeom>
        </p:spPr>
      </p:pic>
      <p:sp>
        <p:nvSpPr>
          <p:cNvPr id="6" name="Obdĺžnik 5"/>
          <p:cNvSpPr/>
          <p:nvPr/>
        </p:nvSpPr>
        <p:spPr>
          <a:xfrm>
            <a:off x="6459414" y="2972848"/>
            <a:ext cx="5570621"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Post-</a:t>
            </a:r>
            <a:r>
              <a:rPr kumimoji="0" lang="sk-SK" sz="16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processed</a:t>
            </a:r>
            <a:r>
              <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sk-SK" sz="16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georectified</a:t>
            </a:r>
            <a:r>
              <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sk-SK" sz="16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atmospherically</a:t>
            </a:r>
            <a:r>
              <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sk-SK" sz="16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corrected</a:t>
            </a:r>
            <a:r>
              <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HS </a:t>
            </a:r>
            <a:r>
              <a:rPr kumimoji="0" lang="sk-SK" sz="16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data</a:t>
            </a:r>
            <a:r>
              <a:rPr kumimoji="0" lang="en-US"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a:t>
            </a:r>
            <a:r>
              <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R</a:t>
            </a:r>
            <a:r>
              <a:rPr kumimoji="0" lang="en-US" sz="16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adiance</a:t>
            </a:r>
            <a:r>
              <a:rPr kumimoji="0" lang="en-US"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6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mW</a:t>
            </a:r>
            <a:r>
              <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a:t>
            </a:r>
            <a:r>
              <a:rPr kumimoji="0" lang="en-US"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cm</a:t>
            </a:r>
            <a:r>
              <a:rPr kumimoji="0" lang="sk-SK" sz="1600" b="0" i="0" u="none" strike="noStrike" kern="1200" cap="none" spc="0" normalizeH="0" baseline="3000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-2</a:t>
            </a:r>
            <a:r>
              <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 </a:t>
            </a:r>
            <a:r>
              <a:rPr kumimoji="0" lang="en-US" sz="16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sr</a:t>
            </a:r>
            <a:r>
              <a:rPr kumimoji="0" lang="sk-SK" sz="1600" b="0" i="0" u="none" strike="noStrike" kern="1200" cap="none" spc="0" normalizeH="0" baseline="3000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-1 </a:t>
            </a:r>
            <a:r>
              <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a:t>
            </a:r>
            <a:r>
              <a:rPr kumimoji="0" lang="en-US"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µm</a:t>
            </a:r>
            <a:r>
              <a:rPr kumimoji="0" lang="sk-SK" sz="1600" b="0" i="0" u="none" strike="noStrike" kern="1200" cap="none" spc="0" normalizeH="0" baseline="3000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-1</a:t>
            </a:r>
            <a:r>
              <a:rPr kumimoji="0" lang="en-US"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)*1000.00</a:t>
            </a:r>
            <a:endParaRPr kumimoji="0" lang="sk-SK" sz="1600" b="0" i="0" u="none" strike="noStrike" kern="1200" cap="none" spc="0" normalizeH="0" baseline="0" noProof="0" dirty="0">
              <a:ln>
                <a:noFill/>
              </a:ln>
              <a:solidFill>
                <a:srgbClr val="164082"/>
              </a:solidFill>
              <a:effectLst/>
              <a:uLnTx/>
              <a:uFillTx/>
              <a:latin typeface="Segoe UI Semilight" panose="020B0402040204020203" pitchFamily="34" charset="0"/>
              <a:ea typeface="+mn-ea"/>
              <a:cs typeface="Segoe UI Semilight" panose="020B0402040204020203" pitchFamily="34" charset="0"/>
            </a:endParaRPr>
          </a:p>
        </p:txBody>
      </p:sp>
      <p:pic>
        <p:nvPicPr>
          <p:cNvPr id="7" name="Obrázok 6"/>
          <p:cNvPicPr>
            <a:picLocks noChangeAspect="1"/>
          </p:cNvPicPr>
          <p:nvPr/>
        </p:nvPicPr>
        <p:blipFill>
          <a:blip r:embed="rId4"/>
          <a:stretch>
            <a:fillRect/>
          </a:stretch>
        </p:blipFill>
        <p:spPr>
          <a:xfrm>
            <a:off x="6536310" y="3579768"/>
            <a:ext cx="1676364" cy="1601970"/>
          </a:xfrm>
          <a:prstGeom prst="rect">
            <a:avLst/>
          </a:prstGeom>
        </p:spPr>
      </p:pic>
      <p:pic>
        <p:nvPicPr>
          <p:cNvPr id="8" name="Obrázok 7"/>
          <p:cNvPicPr>
            <a:picLocks noChangeAspect="1"/>
          </p:cNvPicPr>
          <p:nvPr/>
        </p:nvPicPr>
        <p:blipFill>
          <a:blip r:embed="rId5"/>
          <a:stretch>
            <a:fillRect/>
          </a:stretch>
        </p:blipFill>
        <p:spPr>
          <a:xfrm>
            <a:off x="9953832" y="3588812"/>
            <a:ext cx="2141758" cy="1564638"/>
          </a:xfrm>
          <a:prstGeom prst="rect">
            <a:avLst/>
          </a:prstGeom>
        </p:spPr>
      </p:pic>
      <p:pic>
        <p:nvPicPr>
          <p:cNvPr id="9" name="Obrázok 8"/>
          <p:cNvPicPr>
            <a:picLocks noChangeAspect="1"/>
          </p:cNvPicPr>
          <p:nvPr/>
        </p:nvPicPr>
        <p:blipFill>
          <a:blip r:embed="rId6"/>
          <a:stretch>
            <a:fillRect/>
          </a:stretch>
        </p:blipFill>
        <p:spPr>
          <a:xfrm>
            <a:off x="8250634" y="3588812"/>
            <a:ext cx="1677497" cy="1564638"/>
          </a:xfrm>
          <a:prstGeom prst="rect">
            <a:avLst/>
          </a:prstGeom>
        </p:spPr>
      </p:pic>
      <p:pic>
        <p:nvPicPr>
          <p:cNvPr id="12" name="Obrázok 11"/>
          <p:cNvPicPr>
            <a:picLocks noChangeAspect="1"/>
          </p:cNvPicPr>
          <p:nvPr/>
        </p:nvPicPr>
        <p:blipFill>
          <a:blip r:embed="rId7"/>
          <a:stretch>
            <a:fillRect/>
          </a:stretch>
        </p:blipFill>
        <p:spPr>
          <a:xfrm>
            <a:off x="77231" y="304406"/>
            <a:ext cx="2888274" cy="895866"/>
          </a:xfrm>
          <a:prstGeom prst="rect">
            <a:avLst/>
          </a:prstGeom>
        </p:spPr>
      </p:pic>
      <p:sp>
        <p:nvSpPr>
          <p:cNvPr id="13" name="Nadpis 1"/>
          <p:cNvSpPr>
            <a:spLocks noGrp="1"/>
          </p:cNvSpPr>
          <p:nvPr>
            <p:ph type="title"/>
          </p:nvPr>
        </p:nvSpPr>
        <p:spPr>
          <a:xfrm>
            <a:off x="245688" y="1200272"/>
            <a:ext cx="7180793" cy="1015268"/>
          </a:xfrm>
        </p:spPr>
        <p:txBody>
          <a:bodyPr>
            <a:normAutofit/>
          </a:bodyPr>
          <a:lstStyle/>
          <a:p>
            <a:r>
              <a:rPr lang="en-GB" sz="3600" b="1" dirty="0" smtClean="0">
                <a:solidFill>
                  <a:srgbClr val="164082"/>
                </a:solidFill>
                <a:latin typeface="Segoe UI Semilight" panose="020B0402040204020203" pitchFamily="34" charset="0"/>
                <a:cs typeface="Segoe UI Semilight" panose="020B0402040204020203" pitchFamily="34" charset="0"/>
              </a:rPr>
              <a:t>IRSSS : Our contribution </a:t>
            </a:r>
            <a:endParaRPr lang="sk-SK" sz="3600" b="1" dirty="0">
              <a:solidFill>
                <a:srgbClr val="164082"/>
              </a:solidFill>
              <a:latin typeface="Segoe UI Semilight" panose="020B0402040204020203" pitchFamily="34" charset="0"/>
              <a:cs typeface="Segoe UI Semilight" panose="020B0402040204020203" pitchFamily="34" charset="0"/>
            </a:endParaRPr>
          </a:p>
        </p:txBody>
      </p:sp>
      <p:sp>
        <p:nvSpPr>
          <p:cNvPr id="14" name="Obdĺžnik 13"/>
          <p:cNvSpPr/>
          <p:nvPr/>
        </p:nvSpPr>
        <p:spPr>
          <a:xfrm>
            <a:off x="551543" y="5500100"/>
            <a:ext cx="7511754" cy="116955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k-SK" sz="1400" b="1"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Resources</a:t>
            </a:r>
            <a:r>
              <a:rPr kumimoji="0" lang="sk-SK" sz="1400" b="1"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Melis</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Musacchio</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Casu</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Collu</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Correa,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Sedda</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Silvestri</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Buongiorno</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Rabuffi</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Andreucci</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Kanuk</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Gallay,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Onacillova</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Sasak</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Naitza</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Fantini</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Dessì</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Noli</a:t>
            </a:r>
            <a:r>
              <a:rPr kumimoji="0" lang="sk-SK"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(2024). </a:t>
            </a:r>
            <a:r>
              <a:rPr kumimoji="0" lang="en-US" sz="1400" b="1"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First results of the spectral </a:t>
            </a:r>
            <a:r>
              <a:rPr kumimoji="0" lang="en-US" sz="1400" b="1"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characterisation</a:t>
            </a:r>
            <a:r>
              <a:rPr kumimoji="0" lang="en-US" sz="1400" b="1"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of a salt flat in Europe:</a:t>
            </a:r>
            <a:r>
              <a:rPr kumimoji="0" lang="sk-SK" sz="1400" b="1"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1"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the Sal 'e </a:t>
            </a:r>
            <a:r>
              <a:rPr kumimoji="0" lang="en-US" sz="1400" b="1"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Porcus</a:t>
            </a:r>
            <a:r>
              <a:rPr kumimoji="0" lang="en-US" sz="1400" b="1"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salty pond</a:t>
            </a:r>
            <a:r>
              <a:rPr kumimoji="0" lang="sk-SK" sz="1400" b="1"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1" i="1"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ISPRS </a:t>
            </a:r>
            <a:r>
              <a:rPr kumimoji="0" lang="sk-SK" sz="1400" b="1" i="1"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Archives</a:t>
            </a:r>
            <a:r>
              <a:rPr kumimoji="0" lang="sk-SK" sz="1400" b="0" i="1"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Technical Commission III</a:t>
            </a:r>
            <a:r>
              <a:rPr kumimoji="0" lang="sk-SK"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Mid-term Symposium on Remote Sensing</a:t>
            </a:r>
            <a:r>
              <a:rPr kumimoji="0" lang="sk-SK"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4-8 November 2024</a:t>
            </a:r>
            <a:r>
              <a:rPr kumimoji="0" lang="sk-SK"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en-US" sz="14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Belém</a:t>
            </a:r>
            <a:r>
              <a:rPr kumimoji="0" lang="en-US"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Brazil</a:t>
            </a:r>
            <a:r>
              <a:rPr kumimoji="0" lang="sk-SK" sz="14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a:t>
            </a:r>
            <a:endParaRPr kumimoji="0" lang="sk-SK" sz="1400" b="0" i="0" u="none" strike="noStrike" kern="1200" cap="none" spc="0" normalizeH="0" baseline="0" noProof="0" dirty="0">
              <a:ln>
                <a:noFill/>
              </a:ln>
              <a:solidFill>
                <a:srgbClr val="164082"/>
              </a:solidFill>
              <a:effectLst/>
              <a:uLnTx/>
              <a:uFillTx/>
              <a:latin typeface="Segoe UI Semilight" panose="020B0402040204020203" pitchFamily="34" charset="0"/>
              <a:ea typeface="+mn-ea"/>
              <a:cs typeface="Segoe UI Semilight" panose="020B0402040204020203" pitchFamily="34" charset="0"/>
            </a:endParaRPr>
          </a:p>
        </p:txBody>
      </p:sp>
      <p:pic>
        <p:nvPicPr>
          <p:cNvPr id="15" name="Obrázok 14"/>
          <p:cNvPicPr>
            <a:picLocks noChangeAspect="1"/>
          </p:cNvPicPr>
          <p:nvPr/>
        </p:nvPicPr>
        <p:blipFill>
          <a:blip r:embed="rId8"/>
          <a:stretch>
            <a:fillRect/>
          </a:stretch>
        </p:blipFill>
        <p:spPr>
          <a:xfrm>
            <a:off x="10108689" y="5181738"/>
            <a:ext cx="1687703" cy="1590357"/>
          </a:xfrm>
          <a:prstGeom prst="rect">
            <a:avLst/>
          </a:prstGeom>
        </p:spPr>
      </p:pic>
      <p:pic>
        <p:nvPicPr>
          <p:cNvPr id="16" name="Obrázok 15"/>
          <p:cNvPicPr>
            <a:picLocks noChangeAspect="1"/>
          </p:cNvPicPr>
          <p:nvPr/>
        </p:nvPicPr>
        <p:blipFill rotWithShape="1">
          <a:blip r:embed="rId9"/>
          <a:srcRect l="65913" t="1" b="77782"/>
          <a:stretch/>
        </p:blipFill>
        <p:spPr>
          <a:xfrm>
            <a:off x="8243856" y="5212928"/>
            <a:ext cx="1684275" cy="1559167"/>
          </a:xfrm>
          <a:prstGeom prst="rect">
            <a:avLst/>
          </a:prstGeom>
        </p:spPr>
      </p:pic>
    </p:spTree>
    <p:extLst>
      <p:ext uri="{BB962C8B-B14F-4D97-AF65-F5344CB8AC3E}">
        <p14:creationId xmlns:p14="http://schemas.microsoft.com/office/powerpoint/2010/main" val="9346998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Obrázok 15"/>
          <p:cNvPicPr>
            <a:picLocks noChangeAspect="1"/>
          </p:cNvPicPr>
          <p:nvPr/>
        </p:nvPicPr>
        <p:blipFill>
          <a:blip r:embed="rId3"/>
          <a:stretch>
            <a:fillRect/>
          </a:stretch>
        </p:blipFill>
        <p:spPr>
          <a:xfrm>
            <a:off x="6630695" y="0"/>
            <a:ext cx="2934219" cy="2764973"/>
          </a:xfrm>
          <a:prstGeom prst="rect">
            <a:avLst/>
          </a:prstGeom>
        </p:spPr>
      </p:pic>
      <p:sp>
        <p:nvSpPr>
          <p:cNvPr id="2" name="Nadpis 1"/>
          <p:cNvSpPr>
            <a:spLocks noGrp="1"/>
          </p:cNvSpPr>
          <p:nvPr>
            <p:ph type="title"/>
          </p:nvPr>
        </p:nvSpPr>
        <p:spPr>
          <a:xfrm>
            <a:off x="671570" y="1322823"/>
            <a:ext cx="10515600" cy="1325563"/>
          </a:xfrm>
        </p:spPr>
        <p:txBody>
          <a:bodyPr/>
          <a:lstStyle/>
          <a:p>
            <a:r>
              <a:rPr lang="en-GB" b="1" dirty="0" smtClean="0">
                <a:solidFill>
                  <a:srgbClr val="164082"/>
                </a:solidFill>
                <a:latin typeface="Segoe UI Semilight" panose="020B0402040204020203" pitchFamily="34" charset="0"/>
              </a:rPr>
              <a:t>Take </a:t>
            </a:r>
            <a:r>
              <a:rPr lang="en-GB" b="1" dirty="0" err="1" smtClean="0">
                <a:solidFill>
                  <a:srgbClr val="164082"/>
                </a:solidFill>
                <a:latin typeface="Segoe UI Semilight" panose="020B0402040204020203" pitchFamily="34" charset="0"/>
              </a:rPr>
              <a:t>aways</a:t>
            </a:r>
            <a:endParaRPr lang="sk-SK" b="1" dirty="0">
              <a:solidFill>
                <a:srgbClr val="164082"/>
              </a:solidFill>
              <a:latin typeface="Segoe UI Semilight" panose="020B0402040204020203" pitchFamily="34" charset="0"/>
            </a:endParaRPr>
          </a:p>
        </p:txBody>
      </p:sp>
      <p:sp>
        <p:nvSpPr>
          <p:cNvPr id="3" name="Zástupný objekt pre text 2"/>
          <p:cNvSpPr>
            <a:spLocks noGrp="1"/>
          </p:cNvSpPr>
          <p:nvPr>
            <p:ph type="body" idx="1"/>
          </p:nvPr>
        </p:nvSpPr>
        <p:spPr>
          <a:xfrm>
            <a:off x="671570" y="2464253"/>
            <a:ext cx="5915584" cy="4351338"/>
          </a:xfrm>
        </p:spPr>
        <p:txBody>
          <a:bodyPr>
            <a:normAutofit/>
          </a:bodyPr>
          <a:lstStyle/>
          <a:p>
            <a:endParaRPr lang="en-GB" sz="2000" dirty="0" smtClean="0">
              <a:solidFill>
                <a:srgbClr val="164082"/>
              </a:solidFill>
              <a:latin typeface="Segoe UI Semilight" panose="020B0402040204020203" pitchFamily="34" charset="0"/>
            </a:endParaRPr>
          </a:p>
          <a:p>
            <a:r>
              <a:rPr lang="en-US" sz="2000" dirty="0">
                <a:solidFill>
                  <a:srgbClr val="164082"/>
                </a:solidFill>
                <a:latin typeface="Segoe UI Semilight" panose="020B0402040204020203" pitchFamily="34" charset="0"/>
              </a:rPr>
              <a:t>We are a small but active research group in Eastern </a:t>
            </a:r>
            <a:r>
              <a:rPr lang="en-US" sz="2000" dirty="0" smtClean="0">
                <a:solidFill>
                  <a:srgbClr val="164082"/>
                </a:solidFill>
                <a:latin typeface="Segoe UI Semilight" panose="020B0402040204020203" pitchFamily="34" charset="0"/>
              </a:rPr>
              <a:t>Slovakia</a:t>
            </a:r>
          </a:p>
          <a:p>
            <a:r>
              <a:rPr lang="sk-SK" sz="2000" dirty="0" smtClean="0">
                <a:solidFill>
                  <a:srgbClr val="164082"/>
                </a:solidFill>
                <a:latin typeface="Segoe UI Semilight" panose="020B0402040204020203" pitchFamily="34" charset="0"/>
              </a:rPr>
              <a:t>Sal </a:t>
            </a:r>
            <a:r>
              <a:rPr lang="sk-SK" sz="2000" dirty="0" smtClean="0">
                <a:solidFill>
                  <a:srgbClr val="164082"/>
                </a:solidFill>
                <a:latin typeface="Segoe UI Semilight" panose="020B0402040204020203" pitchFamily="34" charset="0"/>
              </a:rPr>
              <a:t>'e </a:t>
            </a:r>
            <a:r>
              <a:rPr lang="sk-SK" sz="2000" dirty="0" err="1" smtClean="0">
                <a:solidFill>
                  <a:srgbClr val="164082"/>
                </a:solidFill>
                <a:latin typeface="Segoe UI Semilight" panose="020B0402040204020203" pitchFamily="34" charset="0"/>
              </a:rPr>
              <a:t>Porcus</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is</a:t>
            </a:r>
            <a:r>
              <a:rPr lang="sk-SK" sz="2000" dirty="0" smtClean="0">
                <a:solidFill>
                  <a:srgbClr val="164082"/>
                </a:solidFill>
                <a:latin typeface="Segoe UI Semilight" panose="020B0402040204020203" pitchFamily="34" charset="0"/>
              </a:rPr>
              <a:t> a </a:t>
            </a:r>
            <a:r>
              <a:rPr lang="sk-SK" sz="2000" dirty="0" err="1" smtClean="0">
                <a:solidFill>
                  <a:srgbClr val="164082"/>
                </a:solidFill>
                <a:latin typeface="Segoe UI Semilight" panose="020B0402040204020203" pitchFamily="34" charset="0"/>
              </a:rPr>
              <a:t>reliable</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long</a:t>
            </a:r>
            <a:r>
              <a:rPr lang="sk-SK" sz="2000" dirty="0" smtClean="0">
                <a:solidFill>
                  <a:srgbClr val="164082"/>
                </a:solidFill>
                <a:latin typeface="Segoe UI Semilight" panose="020B0402040204020203" pitchFamily="34" charset="0"/>
              </a:rPr>
              <a:t>-term </a:t>
            </a:r>
            <a:r>
              <a:rPr lang="sk-SK" sz="2000" dirty="0" err="1" smtClean="0">
                <a:solidFill>
                  <a:srgbClr val="164082"/>
                </a:solidFill>
                <a:latin typeface="Segoe UI Semilight" panose="020B0402040204020203" pitchFamily="34" charset="0"/>
              </a:rPr>
              <a:t>calibration</a:t>
            </a:r>
            <a:r>
              <a:rPr lang="sk-SK" sz="2000" dirty="0" smtClean="0">
                <a:solidFill>
                  <a:srgbClr val="164082"/>
                </a:solidFill>
                <a:latin typeface="Segoe UI Semilight" panose="020B0402040204020203" pitchFamily="34" charset="0"/>
              </a:rPr>
              <a:t> site.</a:t>
            </a:r>
          </a:p>
          <a:p>
            <a:r>
              <a:rPr lang="sk-SK" sz="2000" dirty="0" err="1" smtClean="0">
                <a:solidFill>
                  <a:srgbClr val="164082"/>
                </a:solidFill>
                <a:latin typeface="Segoe UI Semilight" panose="020B0402040204020203" pitchFamily="34" charset="0"/>
              </a:rPr>
              <a:t>Flat</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terrain</a:t>
            </a:r>
            <a:r>
              <a:rPr lang="sk-SK" sz="2000" dirty="0" smtClean="0">
                <a:solidFill>
                  <a:srgbClr val="164082"/>
                </a:solidFill>
                <a:latin typeface="Segoe UI Semilight" panose="020B0402040204020203" pitchFamily="34" charset="0"/>
              </a:rPr>
              <a:t> and </a:t>
            </a:r>
            <a:r>
              <a:rPr lang="sk-SK" sz="2000" dirty="0" err="1" smtClean="0">
                <a:solidFill>
                  <a:srgbClr val="164082"/>
                </a:solidFill>
                <a:latin typeface="Segoe UI Semilight" panose="020B0402040204020203" pitchFamily="34" charset="0"/>
              </a:rPr>
              <a:t>spectral</a:t>
            </a:r>
            <a:r>
              <a:rPr lang="sk-SK" sz="2000" dirty="0" smtClean="0">
                <a:solidFill>
                  <a:srgbClr val="164082"/>
                </a:solidFill>
                <a:latin typeface="Segoe UI Semilight" panose="020B0402040204020203" pitchFamily="34" charset="0"/>
              </a:rPr>
              <a:t> stability </a:t>
            </a:r>
            <a:r>
              <a:rPr lang="sk-SK" sz="2000" dirty="0" err="1" smtClean="0">
                <a:solidFill>
                  <a:srgbClr val="164082"/>
                </a:solidFill>
                <a:latin typeface="Segoe UI Semilight" panose="020B0402040204020203" pitchFamily="34" charset="0"/>
              </a:rPr>
              <a:t>make</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the</a:t>
            </a:r>
            <a:r>
              <a:rPr lang="sk-SK" sz="2000" dirty="0" smtClean="0">
                <a:solidFill>
                  <a:srgbClr val="164082"/>
                </a:solidFill>
                <a:latin typeface="Segoe UI Semilight" panose="020B0402040204020203" pitchFamily="34" charset="0"/>
              </a:rPr>
              <a:t> site </a:t>
            </a:r>
            <a:r>
              <a:rPr lang="sk-SK" sz="2000" dirty="0" err="1" smtClean="0">
                <a:solidFill>
                  <a:srgbClr val="164082"/>
                </a:solidFill>
                <a:latin typeface="Segoe UI Semilight" panose="020B0402040204020203" pitchFamily="34" charset="0"/>
              </a:rPr>
              <a:t>ideal</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for</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hyperspectral</a:t>
            </a:r>
            <a:r>
              <a:rPr lang="sk-SK" sz="2000" dirty="0" smtClean="0">
                <a:solidFill>
                  <a:srgbClr val="164082"/>
                </a:solidFill>
                <a:latin typeface="Segoe UI Semilight" panose="020B0402040204020203" pitchFamily="34" charset="0"/>
              </a:rPr>
              <a:t> </a:t>
            </a:r>
            <a:r>
              <a:rPr lang="sk-SK" sz="2000" dirty="0" err="1" smtClean="0">
                <a:solidFill>
                  <a:srgbClr val="164082"/>
                </a:solidFill>
                <a:latin typeface="Segoe UI Semilight" panose="020B0402040204020203" pitchFamily="34" charset="0"/>
              </a:rPr>
              <a:t>calibration</a:t>
            </a:r>
            <a:r>
              <a:rPr lang="sk-SK" sz="2000" dirty="0" smtClean="0">
                <a:solidFill>
                  <a:srgbClr val="164082"/>
                </a:solidFill>
                <a:latin typeface="Segoe UI Semilight" panose="020B0402040204020203" pitchFamily="34" charset="0"/>
              </a:rPr>
              <a:t>.</a:t>
            </a:r>
          </a:p>
          <a:p>
            <a:r>
              <a:rPr lang="sk-SK" sz="2000" b="1" dirty="0" err="1" smtClean="0">
                <a:solidFill>
                  <a:srgbClr val="164082"/>
                </a:solidFill>
                <a:latin typeface="Segoe UI Semilight" panose="020B0402040204020203" pitchFamily="34" charset="0"/>
              </a:rPr>
              <a:t>You</a:t>
            </a:r>
            <a:r>
              <a:rPr lang="sk-SK" sz="2000" b="1" dirty="0" smtClean="0">
                <a:solidFill>
                  <a:srgbClr val="164082"/>
                </a:solidFill>
                <a:latin typeface="Segoe UI Semilight" panose="020B0402040204020203" pitchFamily="34" charset="0"/>
              </a:rPr>
              <a:t> </a:t>
            </a:r>
            <a:r>
              <a:rPr lang="sk-SK" sz="2000" b="1" dirty="0" err="1" smtClean="0">
                <a:solidFill>
                  <a:srgbClr val="164082"/>
                </a:solidFill>
                <a:latin typeface="Segoe UI Semilight" panose="020B0402040204020203" pitchFamily="34" charset="0"/>
              </a:rPr>
              <a:t>will</a:t>
            </a:r>
            <a:r>
              <a:rPr lang="sk-SK" sz="2000" b="1" dirty="0" smtClean="0">
                <a:solidFill>
                  <a:srgbClr val="164082"/>
                </a:solidFill>
                <a:latin typeface="Segoe UI Semilight" panose="020B0402040204020203" pitchFamily="34" charset="0"/>
              </a:rPr>
              <a:t> </a:t>
            </a:r>
            <a:r>
              <a:rPr lang="en-GB" sz="2000" b="1" dirty="0" smtClean="0">
                <a:solidFill>
                  <a:srgbClr val="164082"/>
                </a:solidFill>
                <a:latin typeface="Segoe UI Semilight" panose="020B0402040204020203" pitchFamily="34" charset="0"/>
              </a:rPr>
              <a:t>get insight into </a:t>
            </a:r>
            <a:r>
              <a:rPr lang="sk-SK" sz="2000" b="1" dirty="0" smtClean="0">
                <a:solidFill>
                  <a:srgbClr val="164082"/>
                </a:solidFill>
                <a:latin typeface="Segoe UI Semilight" panose="020B0402040204020203" pitchFamily="34" charset="0"/>
              </a:rPr>
              <a:t>UAV </a:t>
            </a:r>
            <a:r>
              <a:rPr lang="en-GB" sz="2000" b="1" dirty="0" err="1" smtClean="0">
                <a:solidFill>
                  <a:srgbClr val="164082"/>
                </a:solidFill>
                <a:latin typeface="Segoe UI Semilight" panose="020B0402040204020203" pitchFamily="34" charset="0"/>
              </a:rPr>
              <a:t>lidar</a:t>
            </a:r>
            <a:r>
              <a:rPr lang="en-GB" sz="2000" b="1" dirty="0" smtClean="0">
                <a:solidFill>
                  <a:srgbClr val="164082"/>
                </a:solidFill>
                <a:latin typeface="Segoe UI Semilight" panose="020B0402040204020203" pitchFamily="34" charset="0"/>
              </a:rPr>
              <a:t> and HS </a:t>
            </a:r>
            <a:r>
              <a:rPr lang="sk-SK" sz="2000" b="1" dirty="0" err="1" smtClean="0">
                <a:solidFill>
                  <a:srgbClr val="164082"/>
                </a:solidFill>
                <a:latin typeface="Segoe UI Semilight" panose="020B0402040204020203" pitchFamily="34" charset="0"/>
              </a:rPr>
              <a:t>data</a:t>
            </a:r>
            <a:r>
              <a:rPr lang="sk-SK" sz="2000" b="1" dirty="0" smtClean="0">
                <a:solidFill>
                  <a:srgbClr val="164082"/>
                </a:solidFill>
                <a:latin typeface="Segoe UI Semilight" panose="020B0402040204020203" pitchFamily="34" charset="0"/>
              </a:rPr>
              <a:t> </a:t>
            </a:r>
            <a:r>
              <a:rPr lang="sk-SK" sz="2000" b="1" dirty="0" err="1" smtClean="0">
                <a:solidFill>
                  <a:srgbClr val="164082"/>
                </a:solidFill>
                <a:latin typeface="Segoe UI Semilight" panose="020B0402040204020203" pitchFamily="34" charset="0"/>
              </a:rPr>
              <a:t>collectio</a:t>
            </a:r>
            <a:r>
              <a:rPr lang="en-GB" sz="2000" b="1" dirty="0" smtClean="0">
                <a:solidFill>
                  <a:srgbClr val="164082"/>
                </a:solidFill>
                <a:latin typeface="Segoe UI Semilight" panose="020B0402040204020203" pitchFamily="34" charset="0"/>
              </a:rPr>
              <a:t>n</a:t>
            </a:r>
            <a:endParaRPr lang="sk-SK" sz="2000" b="1" dirty="0" smtClean="0">
              <a:solidFill>
                <a:srgbClr val="164082"/>
              </a:solidFill>
              <a:latin typeface="Segoe UI Semilight" panose="020B0402040204020203" pitchFamily="34" charset="0"/>
            </a:endParaRPr>
          </a:p>
          <a:p>
            <a:r>
              <a:rPr lang="sk-SK" sz="2000" b="1" dirty="0" err="1" smtClean="0">
                <a:solidFill>
                  <a:srgbClr val="164082"/>
                </a:solidFill>
                <a:latin typeface="Segoe UI Semilight" panose="020B0402040204020203" pitchFamily="34" charset="0"/>
              </a:rPr>
              <a:t>Learn</a:t>
            </a:r>
            <a:r>
              <a:rPr lang="sk-SK" sz="2000" b="1" dirty="0" smtClean="0">
                <a:solidFill>
                  <a:srgbClr val="164082"/>
                </a:solidFill>
                <a:latin typeface="Segoe UI Semilight" panose="020B0402040204020203" pitchFamily="34" charset="0"/>
              </a:rPr>
              <a:t> to </a:t>
            </a:r>
            <a:r>
              <a:rPr lang="sk-SK" sz="2000" b="1" dirty="0" err="1" smtClean="0">
                <a:solidFill>
                  <a:srgbClr val="164082"/>
                </a:solidFill>
                <a:latin typeface="Segoe UI Semilight" panose="020B0402040204020203" pitchFamily="34" charset="0"/>
              </a:rPr>
              <a:t>process</a:t>
            </a:r>
            <a:r>
              <a:rPr lang="sk-SK" sz="2000" b="1" dirty="0" smtClean="0">
                <a:solidFill>
                  <a:srgbClr val="164082"/>
                </a:solidFill>
                <a:latin typeface="Segoe UI Semilight" panose="020B0402040204020203" pitchFamily="34" charset="0"/>
              </a:rPr>
              <a:t> </a:t>
            </a:r>
            <a:r>
              <a:rPr lang="sk-SK" sz="2000" b="1" dirty="0" err="1" smtClean="0">
                <a:solidFill>
                  <a:srgbClr val="164082"/>
                </a:solidFill>
                <a:latin typeface="Segoe UI Semilight" panose="020B0402040204020203" pitchFamily="34" charset="0"/>
              </a:rPr>
              <a:t>the</a:t>
            </a:r>
            <a:r>
              <a:rPr lang="sk-SK" sz="2000" b="1" dirty="0" smtClean="0">
                <a:solidFill>
                  <a:srgbClr val="164082"/>
                </a:solidFill>
                <a:latin typeface="Segoe UI Semilight" panose="020B0402040204020203" pitchFamily="34" charset="0"/>
              </a:rPr>
              <a:t> </a:t>
            </a:r>
            <a:r>
              <a:rPr lang="sk-SK" sz="2000" b="1" dirty="0" err="1" smtClean="0">
                <a:solidFill>
                  <a:srgbClr val="164082"/>
                </a:solidFill>
                <a:latin typeface="Segoe UI Semilight" panose="020B0402040204020203" pitchFamily="34" charset="0"/>
              </a:rPr>
              <a:t>airborne</a:t>
            </a:r>
            <a:r>
              <a:rPr lang="sk-SK" sz="2000" b="1" dirty="0" smtClean="0">
                <a:solidFill>
                  <a:srgbClr val="164082"/>
                </a:solidFill>
                <a:latin typeface="Segoe UI Semilight" panose="020B0402040204020203" pitchFamily="34" charset="0"/>
              </a:rPr>
              <a:t> </a:t>
            </a:r>
            <a:r>
              <a:rPr lang="sk-SK" sz="2000" b="1" dirty="0" err="1" smtClean="0">
                <a:solidFill>
                  <a:srgbClr val="164082"/>
                </a:solidFill>
                <a:latin typeface="Segoe UI Semilight" panose="020B0402040204020203" pitchFamily="34" charset="0"/>
              </a:rPr>
              <a:t>lidar</a:t>
            </a:r>
            <a:r>
              <a:rPr lang="sk-SK" sz="2000" b="1" dirty="0" smtClean="0">
                <a:solidFill>
                  <a:srgbClr val="164082"/>
                </a:solidFill>
                <a:latin typeface="Segoe UI Semilight" panose="020B0402040204020203" pitchFamily="34" charset="0"/>
              </a:rPr>
              <a:t> </a:t>
            </a:r>
            <a:r>
              <a:rPr lang="sk-SK" sz="2000" b="1" dirty="0" err="1" smtClean="0">
                <a:solidFill>
                  <a:srgbClr val="164082"/>
                </a:solidFill>
                <a:latin typeface="Segoe UI Semilight" panose="020B0402040204020203" pitchFamily="34" charset="0"/>
              </a:rPr>
              <a:t>data</a:t>
            </a:r>
            <a:r>
              <a:rPr lang="sk-SK" sz="2000" b="1" dirty="0" smtClean="0">
                <a:solidFill>
                  <a:srgbClr val="164082"/>
                </a:solidFill>
                <a:latin typeface="Segoe UI Semilight" panose="020B0402040204020203" pitchFamily="34" charset="0"/>
              </a:rPr>
              <a:t> and </a:t>
            </a:r>
            <a:r>
              <a:rPr lang="sk-SK" sz="2000" b="1" dirty="0" err="1" smtClean="0">
                <a:solidFill>
                  <a:srgbClr val="164082"/>
                </a:solidFill>
                <a:latin typeface="Segoe UI Semilight" panose="020B0402040204020203" pitchFamily="34" charset="0"/>
              </a:rPr>
              <a:t>classify</a:t>
            </a:r>
            <a:r>
              <a:rPr lang="sk-SK" sz="2000" b="1" dirty="0" smtClean="0">
                <a:solidFill>
                  <a:srgbClr val="164082"/>
                </a:solidFill>
                <a:latin typeface="Segoe UI Semilight" panose="020B0402040204020203" pitchFamily="34" charset="0"/>
              </a:rPr>
              <a:t> </a:t>
            </a:r>
            <a:r>
              <a:rPr lang="sk-SK" sz="2000" b="1" dirty="0" err="1" smtClean="0">
                <a:solidFill>
                  <a:srgbClr val="164082"/>
                </a:solidFill>
                <a:latin typeface="Segoe UI Semilight" panose="020B0402040204020203" pitchFamily="34" charset="0"/>
              </a:rPr>
              <a:t>airborne</a:t>
            </a:r>
            <a:r>
              <a:rPr lang="sk-SK" sz="2000" b="1" dirty="0" smtClean="0">
                <a:solidFill>
                  <a:srgbClr val="164082"/>
                </a:solidFill>
                <a:latin typeface="Segoe UI Semilight" panose="020B0402040204020203" pitchFamily="34" charset="0"/>
              </a:rPr>
              <a:t> HS </a:t>
            </a:r>
            <a:r>
              <a:rPr lang="sk-SK" sz="2000" b="1" dirty="0" err="1" smtClean="0">
                <a:solidFill>
                  <a:srgbClr val="164082"/>
                </a:solidFill>
                <a:latin typeface="Segoe UI Semilight" panose="020B0402040204020203" pitchFamily="34" charset="0"/>
              </a:rPr>
              <a:t>data</a:t>
            </a:r>
            <a:endParaRPr lang="sk-SK" sz="2000" b="1" dirty="0" smtClean="0">
              <a:solidFill>
                <a:srgbClr val="164082"/>
              </a:solidFill>
              <a:latin typeface="Segoe UI Semilight" panose="020B0402040204020203" pitchFamily="34" charset="0"/>
            </a:endParaRPr>
          </a:p>
        </p:txBody>
      </p:sp>
      <p:sp>
        <p:nvSpPr>
          <p:cNvPr id="4" name="Zástupný objekt pre číslo snímky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srgbClr val="164082"/>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sk-SK" sz="1200" b="0" i="0" u="none" strike="noStrike" kern="1200" cap="none" spc="0" normalizeH="0" baseline="0" noProof="0">
              <a:ln>
                <a:noFill/>
              </a:ln>
              <a:solidFill>
                <a:srgbClr val="164082"/>
              </a:solidFill>
              <a:effectLst/>
              <a:uLnTx/>
              <a:uFillTx/>
              <a:latin typeface="Calibri" panose="020F0502020204030204"/>
              <a:ea typeface="+mn-ea"/>
              <a:cs typeface="+mn-cs"/>
            </a:endParaRPr>
          </a:p>
        </p:txBody>
      </p:sp>
      <p:sp>
        <p:nvSpPr>
          <p:cNvPr id="5" name="Zástupný objekt pre číslo snímky 3"/>
          <p:cNvSpPr txBox="1">
            <a:spLocks/>
          </p:cNvSpPr>
          <p:nvPr/>
        </p:nvSpPr>
        <p:spPr>
          <a:xfrm>
            <a:off x="8610600" y="6356350"/>
            <a:ext cx="2743200" cy="365125"/>
          </a:xfrm>
          <a:prstGeom prst="rect">
            <a:avLst/>
          </a:prstGeom>
        </p:spPr>
        <p:txBody>
          <a:bodyPr vert="horz" lIns="91440" tIns="45720" rIns="91440" bIns="45720" rtlCol="0" anchor="ctr"/>
          <a:lstStyle>
            <a:defPPr>
              <a:defRPr lang="sk-SK"/>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8BD930B-9B3B-4890-8D2D-FFC66108D131}" type="slidenum">
              <a:rPr kumimoji="0" lang="sk-SK" sz="1200" b="0" i="0" u="none" strike="noStrike" kern="1200" cap="none" spc="0" normalizeH="0" baseline="0" noProof="0" smtClean="0">
                <a:ln>
                  <a:noFill/>
                </a:ln>
                <a:solidFill>
                  <a:srgbClr val="164082"/>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sk-SK" sz="1200" b="0" i="0" u="none" strike="noStrike" kern="1200" cap="none" spc="0" normalizeH="0" baseline="0" noProof="0">
              <a:ln>
                <a:noFill/>
              </a:ln>
              <a:solidFill>
                <a:srgbClr val="164082"/>
              </a:solidFill>
              <a:effectLst/>
              <a:uLnTx/>
              <a:uFillTx/>
              <a:latin typeface="Calibri" panose="020F0502020204030204"/>
              <a:ea typeface="+mn-ea"/>
              <a:cs typeface="+mn-cs"/>
            </a:endParaRPr>
          </a:p>
        </p:txBody>
      </p:sp>
      <p:pic>
        <p:nvPicPr>
          <p:cNvPr id="6" name="Obrázok 5"/>
          <p:cNvPicPr>
            <a:picLocks noChangeAspect="1"/>
          </p:cNvPicPr>
          <p:nvPr/>
        </p:nvPicPr>
        <p:blipFill>
          <a:blip r:embed="rId4"/>
          <a:stretch>
            <a:fillRect/>
          </a:stretch>
        </p:blipFill>
        <p:spPr>
          <a:xfrm>
            <a:off x="6630695" y="2935288"/>
            <a:ext cx="5561305" cy="3421062"/>
          </a:xfrm>
          <a:prstGeom prst="rect">
            <a:avLst/>
          </a:prstGeom>
        </p:spPr>
      </p:pic>
      <p:cxnSp>
        <p:nvCxnSpPr>
          <p:cNvPr id="8" name="Rovná spojnica 7"/>
          <p:cNvCxnSpPr/>
          <p:nvPr/>
        </p:nvCxnSpPr>
        <p:spPr>
          <a:xfrm flipV="1">
            <a:off x="7387772" y="2902857"/>
            <a:ext cx="0" cy="252000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Rovná spojnica 8"/>
          <p:cNvCxnSpPr/>
          <p:nvPr/>
        </p:nvCxnSpPr>
        <p:spPr>
          <a:xfrm flipV="1">
            <a:off x="8178802" y="2953659"/>
            <a:ext cx="0" cy="252000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Rovná spojovacia šípka 9"/>
          <p:cNvCxnSpPr/>
          <p:nvPr/>
        </p:nvCxnSpPr>
        <p:spPr>
          <a:xfrm flipH="1" flipV="1">
            <a:off x="6922795" y="2687185"/>
            <a:ext cx="450462" cy="248103"/>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 name="Rovná spojovacia šípka 10"/>
          <p:cNvCxnSpPr/>
          <p:nvPr/>
        </p:nvCxnSpPr>
        <p:spPr>
          <a:xfrm flipV="1">
            <a:off x="8190774" y="2687185"/>
            <a:ext cx="1272540" cy="301174"/>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 name="Obdĺžnik 11"/>
          <p:cNvSpPr/>
          <p:nvPr/>
        </p:nvSpPr>
        <p:spPr>
          <a:xfrm>
            <a:off x="8204533" y="3570514"/>
            <a:ext cx="1988552" cy="1854426"/>
          </a:xfrm>
          <a:prstGeom prst="rect">
            <a:avLst/>
          </a:prstGeom>
          <a:solidFill>
            <a:srgbClr val="F0F0F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800" b="0" i="0" u="none" strike="noStrike" kern="1200" cap="none" spc="0" normalizeH="0" baseline="0" noProof="0" dirty="0" smtClean="0">
                <a:ln>
                  <a:noFill/>
                </a:ln>
                <a:solidFill>
                  <a:srgbClr val="164082"/>
                </a:solidFill>
                <a:effectLst/>
                <a:uLnTx/>
                <a:uFillTx/>
                <a:latin typeface="Calibri" panose="020F0502020204030204"/>
                <a:ea typeface="+mn-ea"/>
                <a:cs typeface="+mn-cs"/>
              </a:rPr>
              <a:t>+</a:t>
            </a:r>
            <a:endParaRPr kumimoji="0" lang="sk-SK" sz="1800" b="0" i="0" u="none" strike="noStrike" kern="1200" cap="none" spc="0" normalizeH="0" baseline="0" noProof="0" dirty="0">
              <a:ln>
                <a:noFill/>
              </a:ln>
              <a:solidFill>
                <a:srgbClr val="164082"/>
              </a:solidFill>
              <a:effectLst/>
              <a:uLnTx/>
              <a:uFillTx/>
              <a:latin typeface="Calibri" panose="020F0502020204030204"/>
              <a:ea typeface="+mn-ea"/>
              <a:cs typeface="+mn-cs"/>
            </a:endParaRPr>
          </a:p>
        </p:txBody>
      </p:sp>
      <p:sp>
        <p:nvSpPr>
          <p:cNvPr id="13" name="BlokTextu 12"/>
          <p:cNvSpPr txBox="1"/>
          <p:nvPr/>
        </p:nvSpPr>
        <p:spPr>
          <a:xfrm>
            <a:off x="7011800" y="194810"/>
            <a:ext cx="2187009" cy="584775"/>
          </a:xfrm>
          <a:prstGeom prst="rect">
            <a:avLst/>
          </a:prstGeom>
          <a:solidFill>
            <a:srgbClr val="F0F0F0"/>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UAV HS </a:t>
            </a:r>
            <a:r>
              <a:rPr kumimoji="0" lang="sk-SK" sz="16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data</a:t>
            </a:r>
            <a:r>
              <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sk-SK" sz="1600" b="0" i="0" u="none" strike="noStrike" kern="1200" cap="none" spc="0" normalizeH="0" baseline="0" noProof="0" dirty="0" err="1" smtClean="0">
                <a:ln>
                  <a:noFill/>
                </a:ln>
                <a:solidFill>
                  <a:srgbClr val="164082"/>
                </a:solidFill>
                <a:effectLst/>
                <a:uLnTx/>
                <a:uFillTx/>
                <a:latin typeface="Segoe UI Semilight" panose="020B0402040204020203" pitchFamily="34" charset="0"/>
                <a:ea typeface="+mn-ea"/>
                <a:cs typeface="Segoe UI Semilight" panose="020B0402040204020203" pitchFamily="34" charset="0"/>
              </a:rPr>
              <a:t>spectrum</a:t>
            </a:r>
            <a:endParaRPr kumimoji="0" lang="sk-SK" sz="1600" b="0" i="0" u="none" strike="noStrike" kern="1200" cap="none" spc="0" normalizeH="0" baseline="0" noProof="0" dirty="0" smtClean="0">
              <a:ln>
                <a:noFill/>
              </a:ln>
              <a:solidFill>
                <a:srgbClr val="164082"/>
              </a:solidFill>
              <a:effectLst/>
              <a:uLnTx/>
              <a:uFillTx/>
              <a:latin typeface="Segoe UI Semilight" panose="020B0402040204020203" pitchFamily="34" charset="0"/>
              <a:ea typeface="+mn-ea"/>
              <a:cs typeface="Segoe UI Semilight" panose="020B04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k-SK" sz="1600" b="0" i="0" u="none" strike="noStrike" kern="1200" cap="none" spc="0" normalizeH="0" baseline="0" noProof="0" dirty="0">
              <a:ln>
                <a:noFill/>
              </a:ln>
              <a:solidFill>
                <a:srgbClr val="164082"/>
              </a:solidFill>
              <a:effectLst/>
              <a:uLnTx/>
              <a:uFillTx/>
              <a:latin typeface="Calibri" panose="020F0502020204030204"/>
              <a:ea typeface="+mn-ea"/>
              <a:cs typeface="+mn-cs"/>
            </a:endParaRPr>
          </a:p>
        </p:txBody>
      </p:sp>
      <p:sp>
        <p:nvSpPr>
          <p:cNvPr id="14" name="Obdĺžnik 13"/>
          <p:cNvSpPr/>
          <p:nvPr/>
        </p:nvSpPr>
        <p:spPr>
          <a:xfrm>
            <a:off x="6630695" y="6119276"/>
            <a:ext cx="538789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64082"/>
                </a:solidFill>
                <a:effectLst/>
                <a:uLnTx/>
                <a:uFillTx/>
                <a:latin typeface="Segoe UI Semilight" panose="020B0402040204020203" pitchFamily="34" charset="0"/>
                <a:ea typeface="+mn-ea"/>
                <a:cs typeface="Segoe UI Semilight" panose="020B0402040204020203" pitchFamily="34" charset="0"/>
              </a:rPr>
              <a:t>PRISMA L2D pre-processed image of the salty pond,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k-SK" sz="1600" b="0" i="0" u="none" strike="noStrike" kern="1200" cap="none" spc="0" normalizeH="0" baseline="0" noProof="0" dirty="0" err="1">
                <a:ln>
                  <a:noFill/>
                </a:ln>
                <a:solidFill>
                  <a:srgbClr val="164082"/>
                </a:solidFill>
                <a:effectLst/>
                <a:uLnTx/>
                <a:uFillTx/>
                <a:latin typeface="Segoe UI Semilight" panose="020B0402040204020203" pitchFamily="34" charset="0"/>
                <a:ea typeface="+mn-ea"/>
                <a:cs typeface="Segoe UI Semilight" panose="020B0402040204020203" pitchFamily="34" charset="0"/>
              </a:rPr>
              <a:t>showing</a:t>
            </a:r>
            <a:r>
              <a:rPr kumimoji="0" lang="sk-SK" sz="1600" b="0" i="0" u="none" strike="noStrike" kern="1200" cap="none" spc="0" normalizeH="0" baseline="0" noProof="0" dirty="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sk-SK" sz="1600" b="0" i="0" u="none" strike="noStrike" kern="1200" cap="none" spc="0" normalizeH="0" baseline="0" noProof="0" dirty="0" err="1">
                <a:ln>
                  <a:noFill/>
                </a:ln>
                <a:solidFill>
                  <a:srgbClr val="164082"/>
                </a:solidFill>
                <a:effectLst/>
                <a:uLnTx/>
                <a:uFillTx/>
                <a:latin typeface="Segoe UI Semilight" panose="020B0402040204020203" pitchFamily="34" charset="0"/>
                <a:ea typeface="+mn-ea"/>
                <a:cs typeface="Segoe UI Semilight" panose="020B0402040204020203" pitchFamily="34" charset="0"/>
              </a:rPr>
              <a:t>different</a:t>
            </a:r>
            <a:r>
              <a:rPr kumimoji="0" lang="sk-SK" sz="1600" b="0" i="0" u="none" strike="noStrike" kern="1200" cap="none" spc="0" normalizeH="0" baseline="0" noProof="0" dirty="0">
                <a:ln>
                  <a:noFill/>
                </a:ln>
                <a:solidFill>
                  <a:srgbClr val="164082"/>
                </a:solidFill>
                <a:effectLst/>
                <a:uLnTx/>
                <a:uFillTx/>
                <a:latin typeface="Segoe UI Semilight" panose="020B0402040204020203" pitchFamily="34" charset="0"/>
                <a:ea typeface="+mn-ea"/>
                <a:cs typeface="Segoe UI Semilight" panose="020B0402040204020203" pitchFamily="34" charset="0"/>
              </a:rPr>
              <a:t> </a:t>
            </a:r>
            <a:r>
              <a:rPr kumimoji="0" lang="sk-SK" sz="1600" b="0" i="0" u="none" strike="noStrike" kern="1200" cap="none" spc="0" normalizeH="0" baseline="0" noProof="0" dirty="0" err="1">
                <a:ln>
                  <a:noFill/>
                </a:ln>
                <a:solidFill>
                  <a:srgbClr val="164082"/>
                </a:solidFill>
                <a:effectLst/>
                <a:uLnTx/>
                <a:uFillTx/>
                <a:latin typeface="Segoe UI Semilight" panose="020B0402040204020203" pitchFamily="34" charset="0"/>
                <a:ea typeface="+mn-ea"/>
                <a:cs typeface="Segoe UI Semilight" panose="020B0402040204020203" pitchFamily="34" charset="0"/>
              </a:rPr>
              <a:t>horizons</a:t>
            </a:r>
            <a:endParaRPr kumimoji="0" lang="sk-SK" sz="1600" b="0" i="0" u="none" strike="noStrike" kern="1200" cap="none" spc="0" normalizeH="0" baseline="0" noProof="0" dirty="0">
              <a:ln>
                <a:noFill/>
              </a:ln>
              <a:solidFill>
                <a:srgbClr val="164082"/>
              </a:solidFill>
              <a:effectLst/>
              <a:uLnTx/>
              <a:uFillTx/>
              <a:latin typeface="Segoe UI Semilight" panose="020B0402040204020203" pitchFamily="34" charset="0"/>
              <a:ea typeface="+mn-ea"/>
              <a:cs typeface="Segoe UI Semilight" panose="020B0402040204020203" pitchFamily="34" charset="0"/>
            </a:endParaRPr>
          </a:p>
        </p:txBody>
      </p:sp>
      <p:pic>
        <p:nvPicPr>
          <p:cNvPr id="20" name="Obrázok 19"/>
          <p:cNvPicPr>
            <a:picLocks noChangeAspect="1"/>
          </p:cNvPicPr>
          <p:nvPr/>
        </p:nvPicPr>
        <p:blipFill rotWithShape="1">
          <a:blip r:embed="rId5"/>
          <a:srcRect l="65913" b="69735"/>
          <a:stretch/>
        </p:blipFill>
        <p:spPr>
          <a:xfrm>
            <a:off x="9615240" y="194810"/>
            <a:ext cx="1688234" cy="2128906"/>
          </a:xfrm>
          <a:prstGeom prst="rect">
            <a:avLst/>
          </a:prstGeom>
        </p:spPr>
      </p:pic>
      <p:cxnSp>
        <p:nvCxnSpPr>
          <p:cNvPr id="22" name="Rovná spojovacia šípka 21"/>
          <p:cNvCxnSpPr/>
          <p:nvPr/>
        </p:nvCxnSpPr>
        <p:spPr>
          <a:xfrm flipH="1">
            <a:off x="8567231" y="1070726"/>
            <a:ext cx="2038176" cy="17780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Rovná spojovacia šípka 22"/>
          <p:cNvCxnSpPr/>
          <p:nvPr/>
        </p:nvCxnSpPr>
        <p:spPr>
          <a:xfrm>
            <a:off x="10605407" y="1088150"/>
            <a:ext cx="798719" cy="25458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8" name="Obrázok 17"/>
          <p:cNvPicPr>
            <a:picLocks noChangeAspect="1"/>
          </p:cNvPicPr>
          <p:nvPr/>
        </p:nvPicPr>
        <p:blipFill>
          <a:blip r:embed="rId6"/>
          <a:stretch>
            <a:fillRect/>
          </a:stretch>
        </p:blipFill>
        <p:spPr>
          <a:xfrm>
            <a:off x="77231" y="304406"/>
            <a:ext cx="2888274" cy="895866"/>
          </a:xfrm>
          <a:prstGeom prst="rect">
            <a:avLst/>
          </a:prstGeom>
        </p:spPr>
      </p:pic>
      <p:pic>
        <p:nvPicPr>
          <p:cNvPr id="6146" name="Picture 2" descr="https://www.upjs.sk/app/uploads/sites/10/2023/08/UG-Sardinia-2023-UPJS-drone-0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00278" y="437050"/>
            <a:ext cx="2647734" cy="2293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2598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ational Institute of Geophysics and Volcanology (INGV) - EuroGOOS"/>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23281" r="24713"/>
          <a:stretch/>
        </p:blipFill>
        <p:spPr bwMode="auto">
          <a:xfrm>
            <a:off x="73219" y="732317"/>
            <a:ext cx="729739" cy="576507"/>
          </a:xfrm>
          <a:prstGeom prst="rect">
            <a:avLst/>
          </a:prstGeom>
          <a:noFill/>
          <a:extLst>
            <a:ext uri="{909E8E84-426E-40DD-AFC4-6F175D3DCCD1}">
              <a14:hiddenFill xmlns:a14="http://schemas.microsoft.com/office/drawing/2010/main">
                <a:solidFill>
                  <a:srgbClr val="FFFFFF"/>
                </a:solidFill>
              </a14:hiddenFill>
            </a:ext>
          </a:extLst>
        </p:spPr>
      </p:pic>
      <p:sp>
        <p:nvSpPr>
          <p:cNvPr id="15" name="Obdĺžnik 14">
            <a:extLst>
              <a:ext uri="{FF2B5EF4-FFF2-40B4-BE49-F238E27FC236}">
                <a16:creationId xmlns:a16="http://schemas.microsoft.com/office/drawing/2014/main" id="{A0A2A15B-4FE8-4C9E-9CB3-ABCDA347CC4A}"/>
              </a:ext>
            </a:extLst>
          </p:cNvPr>
          <p:cNvSpPr/>
          <p:nvPr/>
        </p:nvSpPr>
        <p:spPr>
          <a:xfrm>
            <a:off x="19049" y="113899"/>
            <a:ext cx="12172951" cy="1220847"/>
          </a:xfrm>
          <a:prstGeom prst="rect">
            <a:avLst/>
          </a:prstGeom>
          <a:noFill/>
        </p:spPr>
        <p:txBody>
          <a:bodyPr wrap="square">
            <a:spAutoFit/>
          </a:bodyPr>
          <a:lstStyle/>
          <a:p>
            <a:pPr algn="r" fontAlgn="auto">
              <a:lnSpc>
                <a:spcPts val="2300"/>
              </a:lnSpc>
              <a:spcBef>
                <a:spcPts val="0"/>
              </a:spcBef>
              <a:spcAft>
                <a:spcPts val="300"/>
              </a:spcAft>
              <a:defRPr/>
            </a:pPr>
            <a:r>
              <a:rPr lang="en-GB" sz="1400" cap="all" spc="400" dirty="0">
                <a:solidFill>
                  <a:srgbClr val="333333"/>
                </a:solidFill>
                <a:latin typeface="Segoe UI Light" panose="020B0502040204020203" pitchFamily="34" charset="0"/>
                <a:ea typeface="+mj-ea"/>
                <a:cs typeface="Segoe UI Light" panose="020B0502040204020203" pitchFamily="34" charset="0"/>
              </a:rPr>
              <a:t>INTERNATIONAL REMOTE SENSING SUMMER SCHOOL </a:t>
            </a:r>
            <a:endParaRPr lang="sk-SK" sz="1400" cap="all" spc="400" dirty="0" smtClean="0">
              <a:solidFill>
                <a:srgbClr val="333333"/>
              </a:solidFill>
              <a:latin typeface="Segoe UI Light" panose="020B0502040204020203" pitchFamily="34" charset="0"/>
              <a:ea typeface="+mj-ea"/>
              <a:cs typeface="Segoe UI Light" panose="020B0502040204020203" pitchFamily="34" charset="0"/>
            </a:endParaRPr>
          </a:p>
          <a:p>
            <a:pPr algn="r" fontAlgn="auto">
              <a:lnSpc>
                <a:spcPts val="1800"/>
              </a:lnSpc>
              <a:spcBef>
                <a:spcPts val="0"/>
              </a:spcBef>
              <a:spcAft>
                <a:spcPts val="300"/>
              </a:spcAft>
              <a:defRPr/>
            </a:pPr>
            <a:r>
              <a:rPr lang="en-GB" sz="1400" dirty="0">
                <a:solidFill>
                  <a:srgbClr val="333333"/>
                </a:solidFill>
                <a:latin typeface="Segoe UI Light" panose="020B0502040204020203" pitchFamily="34" charset="0"/>
                <a:ea typeface="+mj-ea"/>
                <a:cs typeface="Segoe UI Light" panose="020B0502040204020203" pitchFamily="34" charset="0"/>
              </a:rPr>
              <a:t>Experiencing Remote Sensing on Sardinia inland site: </a:t>
            </a:r>
            <a:r>
              <a:rPr lang="en-GB" sz="1400" dirty="0" smtClean="0">
                <a:solidFill>
                  <a:srgbClr val="333333"/>
                </a:solidFill>
                <a:latin typeface="Segoe UI Light" panose="020B0502040204020203" pitchFamily="34" charset="0"/>
                <a:ea typeface="+mj-ea"/>
                <a:cs typeface="Segoe UI Light" panose="020B0502040204020203" pitchFamily="34" charset="0"/>
              </a:rPr>
              <a:t>Advanced </a:t>
            </a:r>
            <a:r>
              <a:rPr lang="en-GB" sz="1400" dirty="0">
                <a:solidFill>
                  <a:srgbClr val="333333"/>
                </a:solidFill>
                <a:latin typeface="Segoe UI Light" panose="020B0502040204020203" pitchFamily="34" charset="0"/>
                <a:ea typeface="+mj-ea"/>
                <a:cs typeface="Segoe UI Light" panose="020B0502040204020203" pitchFamily="34" charset="0"/>
              </a:rPr>
              <a:t>summer school </a:t>
            </a:r>
            <a:r>
              <a:rPr lang="sk-SK" sz="1400" dirty="0" smtClean="0">
                <a:solidFill>
                  <a:srgbClr val="333333"/>
                </a:solidFill>
                <a:latin typeface="Segoe UI Light" panose="020B0502040204020203" pitchFamily="34" charset="0"/>
                <a:ea typeface="+mj-ea"/>
                <a:cs typeface="Segoe UI Light" panose="020B0502040204020203" pitchFamily="34" charset="0"/>
              </a:rPr>
              <a:t/>
            </a:r>
            <a:br>
              <a:rPr lang="sk-SK" sz="1400" dirty="0" smtClean="0">
                <a:solidFill>
                  <a:srgbClr val="333333"/>
                </a:solidFill>
                <a:latin typeface="Segoe UI Light" panose="020B0502040204020203" pitchFamily="34" charset="0"/>
                <a:ea typeface="+mj-ea"/>
                <a:cs typeface="Segoe UI Light" panose="020B0502040204020203" pitchFamily="34" charset="0"/>
              </a:rPr>
            </a:br>
            <a:r>
              <a:rPr lang="en-GB" sz="1400" dirty="0" smtClean="0">
                <a:solidFill>
                  <a:srgbClr val="333333"/>
                </a:solidFill>
                <a:latin typeface="Segoe UI Light" panose="020B0502040204020203" pitchFamily="34" charset="0"/>
                <a:ea typeface="+mj-ea"/>
                <a:cs typeface="Segoe UI Light" panose="020B0502040204020203" pitchFamily="34" charset="0"/>
              </a:rPr>
              <a:t>on </a:t>
            </a:r>
            <a:r>
              <a:rPr lang="en-GB" sz="1400" dirty="0">
                <a:solidFill>
                  <a:srgbClr val="333333"/>
                </a:solidFill>
                <a:latin typeface="Segoe UI Light" panose="020B0502040204020203" pitchFamily="34" charset="0"/>
                <a:ea typeface="+mj-ea"/>
                <a:cs typeface="Segoe UI Light" panose="020B0502040204020203" pitchFamily="34" charset="0"/>
              </a:rPr>
              <a:t>instruments and methodology </a:t>
            </a:r>
            <a:r>
              <a:rPr lang="en-GB" sz="1400" dirty="0" smtClean="0">
                <a:solidFill>
                  <a:srgbClr val="333333"/>
                </a:solidFill>
                <a:latin typeface="Segoe UI Light" panose="020B0502040204020203" pitchFamily="34" charset="0"/>
                <a:ea typeface="+mj-ea"/>
                <a:cs typeface="Segoe UI Light" panose="020B0502040204020203" pitchFamily="34" charset="0"/>
              </a:rPr>
              <a:t>for </a:t>
            </a:r>
            <a:r>
              <a:rPr lang="en-GB" sz="1400" dirty="0">
                <a:solidFill>
                  <a:srgbClr val="333333"/>
                </a:solidFill>
                <a:latin typeface="Segoe UI Light" panose="020B0502040204020203" pitchFamily="34" charset="0"/>
                <a:ea typeface="+mj-ea"/>
                <a:cs typeface="Segoe UI Light" panose="020B0502040204020203" pitchFamily="34" charset="0"/>
              </a:rPr>
              <a:t>a CAL/VAL site for Optical data </a:t>
            </a:r>
          </a:p>
          <a:p>
            <a:pPr algn="r" fontAlgn="auto">
              <a:lnSpc>
                <a:spcPts val="2300"/>
              </a:lnSpc>
              <a:spcBef>
                <a:spcPts val="0"/>
              </a:spcBef>
              <a:spcAft>
                <a:spcPts val="0"/>
              </a:spcAft>
              <a:defRPr/>
            </a:pPr>
            <a:r>
              <a:rPr lang="sk-SK" sz="1400" cap="all" dirty="0" smtClean="0">
                <a:solidFill>
                  <a:srgbClr val="333333"/>
                </a:solidFill>
                <a:latin typeface="Segoe UI Light" panose="020B0502040204020203" pitchFamily="34" charset="0"/>
                <a:ea typeface="+mj-ea"/>
                <a:cs typeface="Segoe UI Light" panose="020B0502040204020203" pitchFamily="34" charset="0"/>
              </a:rPr>
              <a:t>San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Vero</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MiLIS</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dirty="0">
                <a:solidFill>
                  <a:srgbClr val="333333"/>
                </a:solidFill>
                <a:latin typeface="Segoe UI Light" panose="020B0502040204020203" pitchFamily="34" charset="0"/>
                <a:cs typeface="Segoe UI Light" panose="020B0502040204020203" pitchFamily="34" charset="0"/>
              </a:rPr>
              <a:t>|</a:t>
            </a:r>
            <a:r>
              <a:rPr lang="sk-SK" sz="1400" dirty="0">
                <a:solidFill>
                  <a:srgbClr val="333333"/>
                </a:solidFill>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italy</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dirty="0">
                <a:solidFill>
                  <a:srgbClr val="333333"/>
                </a:solidFill>
                <a:latin typeface="Segoe UI Light" panose="020B0502040204020203" pitchFamily="34" charset="0"/>
                <a:cs typeface="Segoe UI Light" panose="020B0502040204020203" pitchFamily="34" charset="0"/>
              </a:rPr>
              <a:t>|</a:t>
            </a:r>
            <a:r>
              <a:rPr lang="sk-SK" sz="1400" dirty="0">
                <a:solidFill>
                  <a:srgbClr val="333333"/>
                </a:solidFill>
              </a:rPr>
              <a:t>  </a:t>
            </a:r>
            <a:r>
              <a:rPr lang="sk-SK" sz="1400" cap="all" dirty="0" smtClean="0">
                <a:solidFill>
                  <a:srgbClr val="333333"/>
                </a:solidFill>
                <a:latin typeface="Segoe UI Light" panose="020B0502040204020203" pitchFamily="34" charset="0"/>
                <a:ea typeface="+mj-ea"/>
                <a:cs typeface="Segoe UI Light" panose="020B0502040204020203" pitchFamily="34" charset="0"/>
              </a:rPr>
              <a:t>21</a:t>
            </a:r>
            <a:r>
              <a:rPr lang="nl-NL" sz="1400" cap="all" dirty="0" smtClean="0">
                <a:solidFill>
                  <a:srgbClr val="333333"/>
                </a:solidFill>
                <a:latin typeface="Segoe UI Light" panose="020B0502040204020203" pitchFamily="34" charset="0"/>
                <a:ea typeface="+mj-ea"/>
                <a:cs typeface="Segoe UI Light" panose="020B0502040204020203" pitchFamily="34" charset="0"/>
              </a:rPr>
              <a:t> </a:t>
            </a:r>
            <a:r>
              <a:rPr lang="nl-NL" sz="1400" cap="all" dirty="0">
                <a:solidFill>
                  <a:srgbClr val="333333"/>
                </a:solidFill>
                <a:latin typeface="Segoe UI Light" panose="020B0502040204020203" pitchFamily="34" charset="0"/>
                <a:ea typeface="+mj-ea"/>
                <a:cs typeface="Segoe UI Light" panose="020B0502040204020203" pitchFamily="34" charset="0"/>
              </a:rPr>
              <a:t>- </a:t>
            </a:r>
            <a:r>
              <a:rPr lang="sk-SK" sz="1400" cap="all" dirty="0" smtClean="0">
                <a:solidFill>
                  <a:srgbClr val="333333"/>
                </a:solidFill>
                <a:latin typeface="Segoe UI Light" panose="020B0502040204020203" pitchFamily="34" charset="0"/>
                <a:ea typeface="+mj-ea"/>
                <a:cs typeface="Segoe UI Light" panose="020B0502040204020203" pitchFamily="34" charset="0"/>
              </a:rPr>
              <a:t>25</a:t>
            </a:r>
            <a:r>
              <a:rPr lang="nl-NL"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cap="all" dirty="0" smtClean="0">
                <a:solidFill>
                  <a:srgbClr val="333333"/>
                </a:solidFill>
                <a:latin typeface="Segoe UI Light" panose="020B0502040204020203" pitchFamily="34" charset="0"/>
                <a:ea typeface="+mj-ea"/>
                <a:cs typeface="Segoe UI Light" panose="020B0502040204020203" pitchFamily="34" charset="0"/>
              </a:rPr>
              <a:t>JULY </a:t>
            </a:r>
            <a:r>
              <a:rPr lang="nl-NL" sz="1400" cap="all" dirty="0" smtClean="0">
                <a:solidFill>
                  <a:srgbClr val="333333"/>
                </a:solidFill>
                <a:latin typeface="Segoe UI Light" panose="020B0502040204020203" pitchFamily="34" charset="0"/>
                <a:ea typeface="+mj-ea"/>
                <a:cs typeface="Segoe UI Light" panose="020B0502040204020203" pitchFamily="34" charset="0"/>
              </a:rPr>
              <a:t>20</a:t>
            </a:r>
            <a:r>
              <a:rPr lang="sk-SK" sz="1400" cap="all" dirty="0" smtClean="0">
                <a:solidFill>
                  <a:srgbClr val="333333"/>
                </a:solidFill>
                <a:latin typeface="Segoe UI Light" panose="020B0502040204020203" pitchFamily="34" charset="0"/>
                <a:ea typeface="+mj-ea"/>
                <a:cs typeface="Segoe UI Light" panose="020B0502040204020203" pitchFamily="34" charset="0"/>
              </a:rPr>
              <a:t>25</a:t>
            </a:r>
            <a:endParaRPr lang="nl-NL" sz="1400" cap="all" dirty="0">
              <a:solidFill>
                <a:srgbClr val="333333"/>
              </a:solidFill>
              <a:latin typeface="Segoe UI Light" panose="020B0502040204020203" pitchFamily="34" charset="0"/>
              <a:ea typeface="+mj-ea"/>
              <a:cs typeface="Segoe UI Light" panose="020B0502040204020203" pitchFamily="34" charset="0"/>
            </a:endParaRPr>
          </a:p>
        </p:txBody>
      </p:sp>
      <p:cxnSp>
        <p:nvCxnSpPr>
          <p:cNvPr id="7" name="Rovná spojnica 6">
            <a:extLst>
              <a:ext uri="{FF2B5EF4-FFF2-40B4-BE49-F238E27FC236}">
                <a16:creationId xmlns:a16="http://schemas.microsoft.com/office/drawing/2014/main" id="{C9625CEA-B349-47F5-850B-186AA5D7D4DD}"/>
              </a:ext>
            </a:extLst>
          </p:cNvPr>
          <p:cNvCxnSpPr/>
          <p:nvPr/>
        </p:nvCxnSpPr>
        <p:spPr>
          <a:xfrm>
            <a:off x="19049" y="1434385"/>
            <a:ext cx="12172951" cy="0"/>
          </a:xfrm>
          <a:prstGeom prst="line">
            <a:avLst/>
          </a:prstGeom>
          <a:ln w="60325">
            <a:solidFill>
              <a:srgbClr val="333333"/>
            </a:solidFill>
          </a:ln>
        </p:spPr>
        <p:style>
          <a:lnRef idx="1">
            <a:schemeClr val="accent1"/>
          </a:lnRef>
          <a:fillRef idx="0">
            <a:schemeClr val="accent1"/>
          </a:fillRef>
          <a:effectRef idx="0">
            <a:schemeClr val="accent1"/>
          </a:effectRef>
          <a:fontRef idx="minor">
            <a:schemeClr val="tx1"/>
          </a:fontRef>
        </p:style>
      </p:cxnSp>
      <p:grpSp>
        <p:nvGrpSpPr>
          <p:cNvPr id="26" name="Skupina 25">
            <a:extLst>
              <a:ext uri="{FF2B5EF4-FFF2-40B4-BE49-F238E27FC236}">
                <a16:creationId xmlns:a16="http://schemas.microsoft.com/office/drawing/2014/main" id="{D075216E-5BD8-42F6-90F6-C707BD1A369B}"/>
              </a:ext>
            </a:extLst>
          </p:cNvPr>
          <p:cNvGrpSpPr/>
          <p:nvPr/>
        </p:nvGrpSpPr>
        <p:grpSpPr>
          <a:xfrm>
            <a:off x="2051105" y="5226026"/>
            <a:ext cx="6354333" cy="369332"/>
            <a:chOff x="2727797" y="4975912"/>
            <a:chExt cx="5184000" cy="369332"/>
          </a:xfrm>
        </p:grpSpPr>
        <p:sp>
          <p:nvSpPr>
            <p:cNvPr id="24" name="Obdĺžnik 23">
              <a:extLst>
                <a:ext uri="{FF2B5EF4-FFF2-40B4-BE49-F238E27FC236}">
                  <a16:creationId xmlns:a16="http://schemas.microsoft.com/office/drawing/2014/main" id="{B1779611-5781-4981-AFE8-D9231F53C81F}"/>
                </a:ext>
              </a:extLst>
            </p:cNvPr>
            <p:cNvSpPr/>
            <p:nvPr/>
          </p:nvSpPr>
          <p:spPr>
            <a:xfrm>
              <a:off x="2727797" y="5001140"/>
              <a:ext cx="5184000" cy="32400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2" name="BlokTextu 11">
              <a:extLst>
                <a:ext uri="{FF2B5EF4-FFF2-40B4-BE49-F238E27FC236}">
                  <a16:creationId xmlns:a16="http://schemas.microsoft.com/office/drawing/2014/main" id="{A005237D-1BA7-4E4A-B435-9E917F3C8CC2}"/>
                </a:ext>
              </a:extLst>
            </p:cNvPr>
            <p:cNvSpPr txBox="1"/>
            <p:nvPr/>
          </p:nvSpPr>
          <p:spPr>
            <a:xfrm>
              <a:off x="2765993" y="4975912"/>
              <a:ext cx="5109522" cy="369332"/>
            </a:xfrm>
            <a:prstGeom prst="rect">
              <a:avLst/>
            </a:prstGeom>
            <a:noFill/>
          </p:spPr>
          <p:txBody>
            <a:bodyPr wrap="square" rtlCol="0">
              <a:spAutoFit/>
            </a:bodyPr>
            <a:lstStyle/>
            <a:p>
              <a:r>
                <a:rPr lang="sk-SK" dirty="0" smtClean="0">
                  <a:solidFill>
                    <a:srgbClr val="006E9F"/>
                  </a:solidFill>
                  <a:latin typeface="Segoe UI Light" panose="020B0502040204020203" pitchFamily="34" charset="0"/>
                  <a:cs typeface="Segoe UI Light" panose="020B0502040204020203" pitchFamily="34" charset="0"/>
                </a:rPr>
                <a:t>Michal</a:t>
              </a:r>
              <a:r>
                <a:rPr lang="sk-SK" cap="all" dirty="0" smtClean="0">
                  <a:solidFill>
                    <a:srgbClr val="006E9F"/>
                  </a:solidFill>
                  <a:latin typeface="Segoe UI Light" panose="020B0502040204020203" pitchFamily="34" charset="0"/>
                  <a:cs typeface="Segoe UI Light" panose="020B0502040204020203" pitchFamily="34" charset="0"/>
                </a:rPr>
                <a:t> </a:t>
              </a:r>
              <a:r>
                <a:rPr lang="sk-SK" cap="all" dirty="0" err="1">
                  <a:solidFill>
                    <a:srgbClr val="006E9F"/>
                  </a:solidFill>
                  <a:latin typeface="Segoe UI Light" panose="020B0502040204020203" pitchFamily="34" charset="0"/>
                  <a:cs typeface="Segoe UI Light" panose="020B0502040204020203" pitchFamily="34" charset="0"/>
                </a:rPr>
                <a:t>gallay</a:t>
              </a:r>
              <a:r>
                <a:rPr lang="sk-SK" cap="all" dirty="0">
                  <a:solidFill>
                    <a:srgbClr val="006E9F"/>
                  </a:solidFill>
                  <a:latin typeface="Segoe UI Light" panose="020B0502040204020203" pitchFamily="34" charset="0"/>
                  <a:cs typeface="Segoe UI Light" panose="020B0502040204020203" pitchFamily="34" charset="0"/>
                </a:rPr>
                <a:t>, </a:t>
              </a:r>
              <a:r>
                <a:rPr lang="sk-SK" dirty="0">
                  <a:solidFill>
                    <a:srgbClr val="006E9F"/>
                  </a:solidFill>
                  <a:latin typeface="Segoe UI Light" panose="020B0502040204020203" pitchFamily="34" charset="0"/>
                  <a:cs typeface="Segoe UI Light" panose="020B0502040204020203" pitchFamily="34" charset="0"/>
                </a:rPr>
                <a:t>Ján</a:t>
              </a:r>
              <a:r>
                <a:rPr lang="sk-SK" cap="all" dirty="0">
                  <a:solidFill>
                    <a:srgbClr val="006E9F"/>
                  </a:solidFill>
                  <a:latin typeface="Segoe UI Light" panose="020B0502040204020203" pitchFamily="34" charset="0"/>
                  <a:cs typeface="Segoe UI Light" panose="020B0502040204020203" pitchFamily="34" charset="0"/>
                </a:rPr>
                <a:t> </a:t>
              </a:r>
              <a:r>
                <a:rPr lang="sk-SK" cap="all" dirty="0" err="1" smtClean="0">
                  <a:solidFill>
                    <a:srgbClr val="006E9F"/>
                  </a:solidFill>
                  <a:latin typeface="Segoe UI Light" panose="020B0502040204020203" pitchFamily="34" charset="0"/>
                  <a:cs typeface="Segoe UI Light" panose="020B0502040204020203" pitchFamily="34" charset="0"/>
                </a:rPr>
                <a:t>kaňuk</a:t>
              </a:r>
              <a:r>
                <a:rPr lang="sk-SK" cap="all" dirty="0" smtClean="0">
                  <a:solidFill>
                    <a:srgbClr val="006E9F"/>
                  </a:solidFill>
                  <a:latin typeface="Segoe UI Light" panose="020B0502040204020203" pitchFamily="34" charset="0"/>
                  <a:cs typeface="Segoe UI Light" panose="020B0502040204020203" pitchFamily="34" charset="0"/>
                </a:rPr>
                <a:t>, J</a:t>
              </a:r>
              <a:r>
                <a:rPr lang="sk-SK" dirty="0" smtClean="0">
                  <a:solidFill>
                    <a:srgbClr val="006E9F"/>
                  </a:solidFill>
                  <a:latin typeface="Segoe UI Light" panose="020B0502040204020203" pitchFamily="34" charset="0"/>
                  <a:cs typeface="Segoe UI Light" panose="020B0502040204020203" pitchFamily="34" charset="0"/>
                </a:rPr>
                <a:t>án</a:t>
              </a:r>
              <a:r>
                <a:rPr lang="sk-SK" cap="all" dirty="0" smtClean="0">
                  <a:solidFill>
                    <a:srgbClr val="006E9F"/>
                  </a:solidFill>
                  <a:latin typeface="Segoe UI Light" panose="020B0502040204020203" pitchFamily="34" charset="0"/>
                  <a:cs typeface="Segoe UI Light" panose="020B0502040204020203" pitchFamily="34" charset="0"/>
                </a:rPr>
                <a:t> ŠAŠAK, </a:t>
              </a:r>
              <a:r>
                <a:rPr lang="sk-SK" dirty="0">
                  <a:solidFill>
                    <a:srgbClr val="006E9F"/>
                  </a:solidFill>
                  <a:latin typeface="Segoe UI Light" panose="020B0502040204020203" pitchFamily="34" charset="0"/>
                  <a:cs typeface="Segoe UI Light" panose="020B0502040204020203" pitchFamily="34" charset="0"/>
                </a:rPr>
                <a:t>Katarína</a:t>
              </a:r>
              <a:r>
                <a:rPr lang="sk-SK" cap="all" dirty="0">
                  <a:solidFill>
                    <a:srgbClr val="006E9F"/>
                  </a:solidFill>
                  <a:latin typeface="Segoe UI Light" panose="020B0502040204020203" pitchFamily="34" charset="0"/>
                  <a:cs typeface="Segoe UI Light" panose="020B0502040204020203" pitchFamily="34" charset="0"/>
                </a:rPr>
                <a:t> </a:t>
              </a:r>
              <a:r>
                <a:rPr lang="sk-SK" cap="all" dirty="0" err="1" smtClean="0">
                  <a:solidFill>
                    <a:srgbClr val="006E9F"/>
                  </a:solidFill>
                  <a:latin typeface="Segoe UI Light" panose="020B0502040204020203" pitchFamily="34" charset="0"/>
                  <a:cs typeface="Segoe UI Light" panose="020B0502040204020203" pitchFamily="34" charset="0"/>
                </a:rPr>
                <a:t>onačillová</a:t>
              </a:r>
              <a:r>
                <a:rPr lang="sk-SK" cap="all" dirty="0" smtClean="0">
                  <a:solidFill>
                    <a:srgbClr val="006E9F"/>
                  </a:solidFill>
                  <a:latin typeface="Segoe UI Light" panose="020B0502040204020203" pitchFamily="34" charset="0"/>
                  <a:cs typeface="Segoe UI Light" panose="020B0502040204020203" pitchFamily="34" charset="0"/>
                </a:rPr>
                <a:t> </a:t>
              </a:r>
              <a:endParaRPr lang="sk-SK" dirty="0">
                <a:solidFill>
                  <a:srgbClr val="006E9F"/>
                </a:solidFill>
                <a:latin typeface="Segoe UI Light" panose="020B0502040204020203" pitchFamily="34" charset="0"/>
                <a:cs typeface="Segoe UI Light" panose="020B0502040204020203" pitchFamily="34" charset="0"/>
              </a:endParaRPr>
            </a:p>
          </p:txBody>
        </p:sp>
      </p:grpSp>
      <p:pic>
        <p:nvPicPr>
          <p:cNvPr id="4" name="Obrázok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168" y="76879"/>
            <a:ext cx="2607082" cy="647169"/>
          </a:xfrm>
          <a:prstGeom prst="rect">
            <a:avLst/>
          </a:prstGeom>
        </p:spPr>
      </p:pic>
      <p:pic>
        <p:nvPicPr>
          <p:cNvPr id="1028" name="Picture 4" descr="HOME - www.esspinhorizon.eu"/>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2968750" y="160395"/>
            <a:ext cx="1803275" cy="45962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NanoInnovation2021 - ITALIAN SPACE AGENCY"/>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888594" y="788629"/>
            <a:ext cx="987831" cy="4841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talian Society of Remote Sensing"/>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2019211" y="832780"/>
            <a:ext cx="695414" cy="431510"/>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Skupina 24">
            <a:extLst>
              <a:ext uri="{FF2B5EF4-FFF2-40B4-BE49-F238E27FC236}">
                <a16:creationId xmlns:a16="http://schemas.microsoft.com/office/drawing/2014/main" id="{F41E1C3D-8368-5A63-D8A3-1013F36C77AD}"/>
              </a:ext>
            </a:extLst>
          </p:cNvPr>
          <p:cNvGrpSpPr/>
          <p:nvPr/>
        </p:nvGrpSpPr>
        <p:grpSpPr>
          <a:xfrm>
            <a:off x="-11641" y="1465306"/>
            <a:ext cx="12192001" cy="1751089"/>
            <a:chOff x="-3284" y="4133605"/>
            <a:chExt cx="12192001" cy="1751089"/>
          </a:xfrm>
        </p:grpSpPr>
        <p:sp>
          <p:nvSpPr>
            <p:cNvPr id="27" name="Obdĺžnik 26">
              <a:extLst>
                <a:ext uri="{FF2B5EF4-FFF2-40B4-BE49-F238E27FC236}">
                  <a16:creationId xmlns:a16="http://schemas.microsoft.com/office/drawing/2014/main" id="{C1ABE7AB-DDC6-86AA-8D05-5B3D11AEF649}"/>
                </a:ext>
              </a:extLst>
            </p:cNvPr>
            <p:cNvSpPr/>
            <p:nvPr/>
          </p:nvSpPr>
          <p:spPr>
            <a:xfrm>
              <a:off x="-3284" y="4133605"/>
              <a:ext cx="12192001" cy="1395915"/>
            </a:xfrm>
            <a:prstGeom prst="rect">
              <a:avLst/>
            </a:prstGeom>
            <a:gradFill flip="none" rotWithShape="1">
              <a:gsLst>
                <a:gs pos="0">
                  <a:srgbClr val="00655F"/>
                </a:gs>
                <a:gs pos="53000">
                  <a:srgbClr val="008B78"/>
                </a:gs>
                <a:gs pos="100000">
                  <a:srgbClr val="6AC0A8"/>
                </a:gs>
              </a:gsLst>
              <a:lin ang="13500000" scaled="1"/>
              <a:tileRect/>
            </a:gradFill>
            <a:ln>
              <a:solidFill>
                <a:srgbClr val="068A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8" name="Obdĺžnik 27">
              <a:extLst>
                <a:ext uri="{FF2B5EF4-FFF2-40B4-BE49-F238E27FC236}">
                  <a16:creationId xmlns:a16="http://schemas.microsoft.com/office/drawing/2014/main" id="{F8BF107A-86E5-487D-81D3-1C3D80EB37D0}"/>
                </a:ext>
              </a:extLst>
            </p:cNvPr>
            <p:cNvSpPr/>
            <p:nvPr/>
          </p:nvSpPr>
          <p:spPr>
            <a:xfrm>
              <a:off x="207259" y="4433015"/>
              <a:ext cx="11811000" cy="1451679"/>
            </a:xfrm>
            <a:prstGeom prst="rect">
              <a:avLst/>
            </a:prstGeom>
            <a:noFill/>
            <a:effectLst>
              <a:outerShdw blurRad="50800" dist="38100" dir="2700000" algn="tl" rotWithShape="0">
                <a:prstClr val="black">
                  <a:alpha val="40000"/>
                </a:prstClr>
              </a:outerShdw>
            </a:effectLst>
          </p:spPr>
          <p:txBody>
            <a:bodyPr wrap="square">
              <a:spAutoFit/>
            </a:bodyPr>
            <a:lstStyle/>
            <a:p>
              <a:pPr algn="ctr">
                <a:lnSpc>
                  <a:spcPts val="4400"/>
                </a:lnSpc>
                <a:spcAft>
                  <a:spcPts val="1800"/>
                </a:spcAft>
              </a:pPr>
              <a:r>
                <a:rPr lang="sk-SK" sz="3600" b="1" kern="1000" spc="50" dirty="0" smtClean="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rPr>
                <a:t>GRAZIE PER ATTENZIONE!</a:t>
              </a:r>
              <a:endParaRPr lang="en-GB" sz="3600" b="1" kern="1000" spc="5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endParaRPr>
            </a:p>
            <a:p>
              <a:pPr algn="ctr">
                <a:lnSpc>
                  <a:spcPts val="4400"/>
                </a:lnSpc>
                <a:spcAft>
                  <a:spcPts val="1800"/>
                </a:spcAft>
              </a:pPr>
              <a:endParaRPr lang="sk-SK" sz="2800" b="1" kern="1000" dirty="0">
                <a:solidFill>
                  <a:schemeClr val="bg1"/>
                </a:solidFill>
                <a:latin typeface="Segoe UI Semilight" panose="020B0402040204020203" pitchFamily="34" charset="0"/>
                <a:ea typeface="Segoe UI Emoji" panose="020B0502040204020203" pitchFamily="34" charset="0"/>
                <a:cs typeface="Segoe UI Semilight" panose="020B0402040204020203" pitchFamily="34" charset="0"/>
              </a:endParaRPr>
            </a:p>
          </p:txBody>
        </p:sp>
      </p:grpSp>
      <p:pic>
        <p:nvPicPr>
          <p:cNvPr id="23" name="Picture 2">
            <a:extLst>
              <a:ext uri="{FF2B5EF4-FFF2-40B4-BE49-F238E27FC236}">
                <a16:creationId xmlns:a16="http://schemas.microsoft.com/office/drawing/2014/main" id="{62DF288D-405D-4A4B-C5FB-FFCC8183C906}"/>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32554" b="17867"/>
          <a:stretch/>
        </p:blipFill>
        <p:spPr bwMode="auto">
          <a:xfrm>
            <a:off x="-11640" y="2757711"/>
            <a:ext cx="12203640" cy="3399226"/>
          </a:xfrm>
          <a:prstGeom prst="rect">
            <a:avLst/>
          </a:prstGeom>
          <a:noFill/>
          <a:extLst>
            <a:ext uri="{909E8E84-426E-40DD-AFC4-6F175D3DCCD1}">
              <a14:hiddenFill xmlns:a14="http://schemas.microsoft.com/office/drawing/2010/main">
                <a:solidFill>
                  <a:srgbClr val="FFFFFF"/>
                </a:solidFill>
              </a14:hiddenFill>
            </a:ext>
          </a:extLst>
        </p:spPr>
      </p:pic>
      <p:sp>
        <p:nvSpPr>
          <p:cNvPr id="21" name="Obdĺžnik 20">
            <a:extLst>
              <a:ext uri="{FF2B5EF4-FFF2-40B4-BE49-F238E27FC236}">
                <a16:creationId xmlns:a16="http://schemas.microsoft.com/office/drawing/2014/main" id="{9725B087-ED2E-484B-A3CC-160A01E709AC}"/>
              </a:ext>
            </a:extLst>
          </p:cNvPr>
          <p:cNvSpPr/>
          <p:nvPr/>
        </p:nvSpPr>
        <p:spPr>
          <a:xfrm>
            <a:off x="-11640" y="6043835"/>
            <a:ext cx="12232214" cy="769521"/>
          </a:xfrm>
          <a:prstGeom prst="rect">
            <a:avLst/>
          </a:prstGeom>
          <a:solidFill>
            <a:srgbClr val="00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22" name="Rovná spojnica 21">
            <a:extLst>
              <a:ext uri="{FF2B5EF4-FFF2-40B4-BE49-F238E27FC236}">
                <a16:creationId xmlns:a16="http://schemas.microsoft.com/office/drawing/2014/main" id="{76A747F1-6AF7-4135-9E25-BFE4DB25CEF2}"/>
              </a:ext>
            </a:extLst>
          </p:cNvPr>
          <p:cNvCxnSpPr/>
          <p:nvPr/>
        </p:nvCxnSpPr>
        <p:spPr>
          <a:xfrm>
            <a:off x="19049" y="6001523"/>
            <a:ext cx="12172951" cy="0"/>
          </a:xfrm>
          <a:prstGeom prst="line">
            <a:avLst/>
          </a:prstGeom>
          <a:ln w="60325">
            <a:solidFill>
              <a:schemeClr val="bg1"/>
            </a:solidFill>
          </a:ln>
        </p:spPr>
        <p:style>
          <a:lnRef idx="1">
            <a:schemeClr val="accent1"/>
          </a:lnRef>
          <a:fillRef idx="0">
            <a:schemeClr val="accent1"/>
          </a:fillRef>
          <a:effectRef idx="0">
            <a:schemeClr val="accent1"/>
          </a:effectRef>
          <a:fontRef idx="minor">
            <a:schemeClr val="tx1"/>
          </a:fontRef>
        </p:style>
      </p:cxnSp>
      <p:pic>
        <p:nvPicPr>
          <p:cNvPr id="29" name="Picture 31">
            <a:extLst>
              <a:ext uri="{FF2B5EF4-FFF2-40B4-BE49-F238E27FC236}">
                <a16:creationId xmlns:a16="http://schemas.microsoft.com/office/drawing/2014/main" id="{77E1E941-8D95-447A-9674-75FE0AC916D4}"/>
              </a:ext>
            </a:extLst>
          </p:cNvPr>
          <p:cNvPicPr>
            <a:picLocks noChangeAspect="1" noChangeArrowheads="1"/>
          </p:cNvPicPr>
          <p:nvPr/>
        </p:nvPicPr>
        <p:blipFill>
          <a:blip r:embed="rId9" cstate="print">
            <a:clrChange>
              <a:clrFrom>
                <a:srgbClr val="CCCCCC"/>
              </a:clrFrom>
              <a:clrTo>
                <a:srgbClr val="CCCCCC">
                  <a:alpha val="0"/>
                </a:srgbClr>
              </a:clrTo>
            </a:clrChange>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0915403" y="5677924"/>
            <a:ext cx="1146713" cy="1097333"/>
          </a:xfrm>
          <a:prstGeom prst="rect">
            <a:avLst/>
          </a:prstGeom>
          <a:noFill/>
          <a:ln>
            <a:noFill/>
          </a:ln>
          <a:extLst/>
        </p:spPr>
      </p:pic>
      <p:sp>
        <p:nvSpPr>
          <p:cNvPr id="32" name="Obdĺžnik 31">
            <a:extLst>
              <a:ext uri="{FF2B5EF4-FFF2-40B4-BE49-F238E27FC236}">
                <a16:creationId xmlns:a16="http://schemas.microsoft.com/office/drawing/2014/main" id="{A486FAA4-6932-44ED-876E-52C174233B72}"/>
              </a:ext>
            </a:extLst>
          </p:cNvPr>
          <p:cNvSpPr/>
          <p:nvPr/>
        </p:nvSpPr>
        <p:spPr>
          <a:xfrm>
            <a:off x="8062128" y="6098393"/>
            <a:ext cx="3041930" cy="646331"/>
          </a:xfrm>
          <a:prstGeom prst="rect">
            <a:avLst/>
          </a:prstGeom>
          <a:noFill/>
        </p:spPr>
        <p:txBody>
          <a:bodyPr wrap="square">
            <a:spAutoFit/>
          </a:bodyPr>
          <a:lstStyle/>
          <a:p>
            <a:pPr defTabSz="266700">
              <a:spcBef>
                <a:spcPts val="600"/>
              </a:spcBef>
              <a:spcAft>
                <a:spcPts val="1200"/>
              </a:spcAft>
            </a:pPr>
            <a:r>
              <a:rPr lang="sk-SK" spc="30" dirty="0">
                <a:solidFill>
                  <a:schemeClr val="bg1"/>
                </a:solidFill>
                <a:latin typeface="Segoe UI Semilight" panose="020B0402040204020203" pitchFamily="34" charset="0"/>
                <a:cs typeface="Segoe UI Semilight" panose="020B0402040204020203" pitchFamily="34" charset="0"/>
              </a:rPr>
              <a:t>geografia.science.upjs.sk</a:t>
            </a:r>
            <a:br>
              <a:rPr lang="sk-SK" spc="30" dirty="0">
                <a:solidFill>
                  <a:schemeClr val="bg1"/>
                </a:solidFill>
                <a:latin typeface="Segoe UI Semilight" panose="020B0402040204020203" pitchFamily="34" charset="0"/>
                <a:cs typeface="Segoe UI Semilight" panose="020B0402040204020203" pitchFamily="34" charset="0"/>
              </a:rPr>
            </a:br>
            <a:r>
              <a:rPr lang="sk-SK" spc="30" dirty="0" smtClean="0">
                <a:solidFill>
                  <a:schemeClr val="bg1"/>
                </a:solidFill>
                <a:latin typeface="Segoe UI Semilight" panose="020B0402040204020203" pitchFamily="34" charset="0"/>
                <a:cs typeface="Segoe UI Semilight" panose="020B0402040204020203" pitchFamily="34" charset="0"/>
              </a:rPr>
              <a:t>michal.gallay@upjs.sk</a:t>
            </a:r>
            <a:endParaRPr lang="sk-SK" spc="30" dirty="0">
              <a:solidFill>
                <a:schemeClr val="bg1"/>
              </a:solidFill>
              <a:latin typeface="Segoe UI Semilight" panose="020B0402040204020203" pitchFamily="34" charset="0"/>
              <a:cs typeface="Segoe UI Semilight" panose="020B0402040204020203" pitchFamily="34" charset="0"/>
            </a:endParaRPr>
          </a:p>
        </p:txBody>
      </p:sp>
      <p:sp>
        <p:nvSpPr>
          <p:cNvPr id="33" name="Obdĺžnik 32">
            <a:extLst>
              <a:ext uri="{FF2B5EF4-FFF2-40B4-BE49-F238E27FC236}">
                <a16:creationId xmlns:a16="http://schemas.microsoft.com/office/drawing/2014/main" id="{9482F24D-70EE-4D4F-A87E-4B8BD633D594}"/>
              </a:ext>
            </a:extLst>
          </p:cNvPr>
          <p:cNvSpPr/>
          <p:nvPr/>
        </p:nvSpPr>
        <p:spPr>
          <a:xfrm>
            <a:off x="129261" y="6115375"/>
            <a:ext cx="5874437" cy="646331"/>
          </a:xfrm>
          <a:prstGeom prst="rect">
            <a:avLst/>
          </a:prstGeom>
          <a:noFill/>
        </p:spPr>
        <p:txBody>
          <a:bodyPr wrap="square">
            <a:spAutoFit/>
          </a:bodyPr>
          <a:lstStyle/>
          <a:p>
            <a:pPr defTabSz="266700">
              <a:spcBef>
                <a:spcPts val="600"/>
              </a:spcBef>
              <a:spcAft>
                <a:spcPts val="1200"/>
              </a:spcAft>
            </a:pPr>
            <a:r>
              <a:rPr lang="sk-SK" dirty="0">
                <a:solidFill>
                  <a:schemeClr val="bg1"/>
                </a:solidFill>
                <a:latin typeface="Segoe UI Semilight" panose="020B0402040204020203" pitchFamily="34" charset="0"/>
                <a:cs typeface="Segoe UI Semilight" panose="020B0402040204020203" pitchFamily="34" charset="0"/>
              </a:rPr>
              <a:t>INSTITUTE OF GEOGRAPHY, FACULTY OF SCIENCE, PAVOL JOZEF ŠAFÁRIK UNIVERSITY IN KOŠICE, SLOVAKIA</a:t>
            </a:r>
          </a:p>
        </p:txBody>
      </p:sp>
      <p:pic>
        <p:nvPicPr>
          <p:cNvPr id="34" name="Obrázok 33">
            <a:extLst>
              <a:ext uri="{FF2B5EF4-FFF2-40B4-BE49-F238E27FC236}">
                <a16:creationId xmlns:a16="http://schemas.microsoft.com/office/drawing/2014/main" id="{4327AD43-0B46-4801-99E6-208F6A5E0235}"/>
              </a:ext>
            </a:extLst>
          </p:cNvPr>
          <p:cNvPicPr>
            <a:picLocks noChangeAspect="1"/>
          </p:cNvPicPr>
          <p:nvPr/>
        </p:nvPicPr>
        <p:blipFill rotWithShape="1">
          <a:blip r:embed="rId11">
            <a:extLst>
              <a:ext uri="{28A0092B-C50C-407E-A947-70E740481C1C}">
                <a14:useLocalDpi xmlns:a14="http://schemas.microsoft.com/office/drawing/2010/main" val="0"/>
              </a:ext>
            </a:extLst>
          </a:blip>
          <a:srcRect l="27199"/>
          <a:stretch/>
        </p:blipFill>
        <p:spPr>
          <a:xfrm>
            <a:off x="6135037" y="5902323"/>
            <a:ext cx="1939508" cy="818659"/>
          </a:xfrm>
          <a:prstGeom prst="rect">
            <a:avLst/>
          </a:prstGeom>
        </p:spPr>
      </p:pic>
      <p:pic>
        <p:nvPicPr>
          <p:cNvPr id="30" name="Obrázok 29"/>
          <p:cNvPicPr>
            <a:picLocks noChangeAspect="1"/>
          </p:cNvPicPr>
          <p:nvPr/>
        </p:nvPicPr>
        <p:blipFill rotWithShape="1">
          <a:blip r:embed="rId12"/>
          <a:srcRect l="-5" t="26722" r="5" b="53409"/>
          <a:stretch/>
        </p:blipFill>
        <p:spPr>
          <a:xfrm>
            <a:off x="-53789" y="2827316"/>
            <a:ext cx="12252077" cy="3232825"/>
          </a:xfrm>
          <a:prstGeom prst="rect">
            <a:avLst/>
          </a:prstGeom>
        </p:spPr>
      </p:pic>
    </p:spTree>
    <p:extLst>
      <p:ext uri="{BB962C8B-B14F-4D97-AF65-F5344CB8AC3E}">
        <p14:creationId xmlns:p14="http://schemas.microsoft.com/office/powerpoint/2010/main" val="40661829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p:cNvPicPr>
            <a:picLocks noChangeAspect="1"/>
          </p:cNvPicPr>
          <p:nvPr/>
        </p:nvPicPr>
        <p:blipFill rotWithShape="1">
          <a:blip r:embed="rId2"/>
          <a:srcRect l="9814"/>
          <a:stretch/>
        </p:blipFill>
        <p:spPr>
          <a:xfrm>
            <a:off x="12700" y="-10378"/>
            <a:ext cx="9103348" cy="6868378"/>
          </a:xfrm>
          <a:prstGeom prst="rect">
            <a:avLst/>
          </a:prstGeom>
        </p:spPr>
      </p:pic>
      <p:sp>
        <p:nvSpPr>
          <p:cNvPr id="3" name="BlokTextu 2"/>
          <p:cNvSpPr txBox="1"/>
          <p:nvPr/>
        </p:nvSpPr>
        <p:spPr>
          <a:xfrm>
            <a:off x="6794500" y="1422400"/>
            <a:ext cx="790088" cy="369332"/>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txBody>
          <a:bodyPr wrap="none" rtlCol="0">
            <a:spAutoFit/>
          </a:bodyPr>
          <a:lstStyle/>
          <a:p>
            <a:r>
              <a:rPr lang="sk-SK" b="1" dirty="0" smtClean="0">
                <a:solidFill>
                  <a:schemeClr val="accent1">
                    <a:lumMod val="75000"/>
                  </a:schemeClr>
                </a:solidFill>
              </a:rPr>
              <a:t>Košice</a:t>
            </a:r>
            <a:endParaRPr lang="sk-SK" b="1" dirty="0">
              <a:solidFill>
                <a:schemeClr val="accent1">
                  <a:lumMod val="75000"/>
                </a:schemeClr>
              </a:solidFill>
            </a:endParaRPr>
          </a:p>
        </p:txBody>
      </p:sp>
      <p:sp>
        <p:nvSpPr>
          <p:cNvPr id="5" name="BlokTextu 4"/>
          <p:cNvSpPr txBox="1"/>
          <p:nvPr/>
        </p:nvSpPr>
        <p:spPr>
          <a:xfrm>
            <a:off x="990600" y="5575300"/>
            <a:ext cx="1257300" cy="369332"/>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txBody>
          <a:bodyPr wrap="square" rtlCol="0">
            <a:spAutoFit/>
          </a:bodyPr>
          <a:lstStyle/>
          <a:p>
            <a:r>
              <a:rPr lang="sk-SK" b="1" dirty="0" smtClean="0">
                <a:solidFill>
                  <a:schemeClr val="accent1">
                    <a:lumMod val="75000"/>
                  </a:schemeClr>
                </a:solidFill>
              </a:rPr>
              <a:t>IRSSS 2025</a:t>
            </a:r>
            <a:endParaRPr lang="sk-SK" b="1" dirty="0">
              <a:solidFill>
                <a:schemeClr val="accent1">
                  <a:lumMod val="75000"/>
                </a:schemeClr>
              </a:solidFill>
            </a:endParaRPr>
          </a:p>
        </p:txBody>
      </p:sp>
      <p:pic>
        <p:nvPicPr>
          <p:cNvPr id="8" name="Obrázok 7"/>
          <p:cNvPicPr>
            <a:picLocks noChangeAspect="1"/>
          </p:cNvPicPr>
          <p:nvPr/>
        </p:nvPicPr>
        <p:blipFill>
          <a:blip r:embed="rId3"/>
          <a:stretch>
            <a:fillRect/>
          </a:stretch>
        </p:blipFill>
        <p:spPr>
          <a:xfrm>
            <a:off x="9303116" y="3594100"/>
            <a:ext cx="2888274" cy="895866"/>
          </a:xfrm>
          <a:prstGeom prst="rect">
            <a:avLst/>
          </a:prstGeom>
        </p:spPr>
      </p:pic>
      <p:sp>
        <p:nvSpPr>
          <p:cNvPr id="7" name="BlokTextu 6"/>
          <p:cNvSpPr txBox="1"/>
          <p:nvPr/>
        </p:nvSpPr>
        <p:spPr>
          <a:xfrm>
            <a:off x="9235177" y="4832866"/>
            <a:ext cx="2988832" cy="1569660"/>
          </a:xfrm>
          <a:prstGeom prst="rect">
            <a:avLst/>
          </a:prstGeom>
          <a:noFill/>
        </p:spPr>
        <p:txBody>
          <a:bodyPr wrap="none" rtlCol="0">
            <a:spAutoFit/>
          </a:bodyPr>
          <a:lstStyle/>
          <a:p>
            <a:pPr marL="285750" indent="-285750">
              <a:buFont typeface="Arial" panose="020B0604020202020204" pitchFamily="34" charset="0"/>
              <a:buChar char="•"/>
            </a:pP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7000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students</a:t>
            </a:r>
            <a:r>
              <a:rPr lang="sk-SK" sz="1600" b="1" dirty="0">
                <a:solidFill>
                  <a:schemeClr val="accent1">
                    <a:lumMod val="75000"/>
                  </a:schemeClr>
                </a:solidFill>
                <a:latin typeface="Segoe UI Semilight" panose="020B0402040204020203" pitchFamily="34" charset="0"/>
                <a:cs typeface="Segoe UI Semilight" panose="020B0402040204020203" pitchFamily="34" charset="0"/>
              </a:rPr>
              <a:t> </a:t>
            </a: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1500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foreign</a:t>
            </a:r>
            <a:endParaRPr lang="sk-SK" sz="1600" b="1" dirty="0" smtClean="0">
              <a:solidFill>
                <a:schemeClr val="accent1">
                  <a:lumMod val="75000"/>
                </a:schemeClr>
              </a:solidFill>
              <a:latin typeface="Segoe UI Semilight" panose="020B0402040204020203" pitchFamily="34" charset="0"/>
              <a:cs typeface="Segoe UI Semilight" panose="020B0402040204020203" pitchFamily="34" charset="0"/>
            </a:endParaRPr>
          </a:p>
          <a:p>
            <a:pPr marL="285750" indent="-285750">
              <a:buFont typeface="Arial" panose="020B0604020202020204" pitchFamily="34" charset="0"/>
              <a:buChar char="•"/>
            </a:pP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medicine</a:t>
            </a: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law</a:t>
            </a: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arts</a:t>
            </a: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sience, </a:t>
            </a:r>
          </a:p>
          <a:p>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public</a:t>
            </a: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admin</a:t>
            </a:r>
          </a:p>
          <a:p>
            <a:pPr marL="285750" indent="-285750">
              <a:buFont typeface="Arial" panose="020B0604020202020204" pitchFamily="34" charset="0"/>
              <a:buChar char="•"/>
            </a:pP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We</a:t>
            </a: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are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from</a:t>
            </a: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a:t>
            </a:r>
          </a:p>
          <a:p>
            <a:r>
              <a:rPr lang="sk-SK" sz="1600" b="1" dirty="0">
                <a:solidFill>
                  <a:schemeClr val="accent1">
                    <a:lumMod val="75000"/>
                  </a:schemeClr>
                </a:solidFill>
                <a:latin typeface="Segoe UI Semilight" panose="020B0402040204020203" pitchFamily="34" charset="0"/>
                <a:cs typeface="Segoe UI Semilight" panose="020B0402040204020203" pitchFamily="34" charset="0"/>
              </a:rPr>
              <a:t>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The</a:t>
            </a: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Faculty</a:t>
            </a: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of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Science</a:t>
            </a:r>
            <a:endParaRPr lang="sk-SK" sz="1600" b="1" dirty="0" smtClean="0">
              <a:solidFill>
                <a:schemeClr val="accent1">
                  <a:lumMod val="75000"/>
                </a:schemeClr>
              </a:solidFill>
              <a:latin typeface="Segoe UI Semilight" panose="020B0402040204020203" pitchFamily="34" charset="0"/>
              <a:cs typeface="Segoe UI Semilight" panose="020B0402040204020203" pitchFamily="34" charset="0"/>
            </a:endParaRPr>
          </a:p>
          <a:p>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Institute</a:t>
            </a: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of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Geography</a:t>
            </a:r>
            <a:endParaRPr lang="sk-SK" sz="1600" b="1" dirty="0">
              <a:solidFill>
                <a:schemeClr val="accent1">
                  <a:lumMod val="75000"/>
                </a:schemeClr>
              </a:solidFill>
              <a:latin typeface="Segoe UI Semilight" panose="020B0402040204020203" pitchFamily="34" charset="0"/>
              <a:cs typeface="Segoe UI Semilight" panose="020B0402040204020203" pitchFamily="34" charset="0"/>
            </a:endParaRPr>
          </a:p>
        </p:txBody>
      </p:sp>
      <p:pic>
        <p:nvPicPr>
          <p:cNvPr id="10" name="Obrázok 9"/>
          <p:cNvPicPr>
            <a:picLocks noChangeAspect="1"/>
          </p:cNvPicPr>
          <p:nvPr/>
        </p:nvPicPr>
        <p:blipFill>
          <a:blip r:embed="rId4"/>
          <a:stretch>
            <a:fillRect/>
          </a:stretch>
        </p:blipFill>
        <p:spPr>
          <a:xfrm>
            <a:off x="9193200" y="15022"/>
            <a:ext cx="2300299" cy="2300299"/>
          </a:xfrm>
          <a:prstGeom prst="rect">
            <a:avLst/>
          </a:prstGeom>
        </p:spPr>
      </p:pic>
      <p:sp>
        <p:nvSpPr>
          <p:cNvPr id="11" name="BlokTextu 10"/>
          <p:cNvSpPr txBox="1"/>
          <p:nvPr/>
        </p:nvSpPr>
        <p:spPr>
          <a:xfrm>
            <a:off x="9235177" y="2270279"/>
            <a:ext cx="1927131" cy="830997"/>
          </a:xfrm>
          <a:prstGeom prst="rect">
            <a:avLst/>
          </a:prstGeom>
          <a:noFill/>
        </p:spPr>
        <p:txBody>
          <a:bodyPr wrap="none" rtlCol="0">
            <a:spAutoFit/>
          </a:bodyPr>
          <a:lstStyle/>
          <a:p>
            <a:pPr marL="285750" indent="-285750">
              <a:buFont typeface="Arial" panose="020B0604020202020204" pitchFamily="34" charset="0"/>
              <a:buChar char="•"/>
            </a:pPr>
            <a:r>
              <a:rPr lang="sk-SK" sz="1600" b="1" dirty="0">
                <a:solidFill>
                  <a:schemeClr val="accent1">
                    <a:lumMod val="75000"/>
                  </a:schemeClr>
                </a:solidFill>
                <a:latin typeface="Segoe UI Semilight" panose="020B0402040204020203" pitchFamily="34" charset="0"/>
                <a:cs typeface="Segoe UI Semilight" panose="020B0402040204020203" pitchFamily="34" charset="0"/>
              </a:rPr>
              <a:t>220 000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people</a:t>
            </a:r>
            <a:endParaRPr lang="sk-SK" sz="1600" b="1" dirty="0" smtClean="0">
              <a:solidFill>
                <a:schemeClr val="accent1">
                  <a:lumMod val="75000"/>
                </a:schemeClr>
              </a:solidFill>
              <a:latin typeface="Segoe UI Semilight" panose="020B0402040204020203" pitchFamily="34" charset="0"/>
              <a:cs typeface="Segoe UI Semilight" panose="020B0402040204020203" pitchFamily="34" charset="0"/>
            </a:endParaRPr>
          </a:p>
          <a:p>
            <a:pPr marL="285750" indent="-285750">
              <a:buFont typeface="Arial" panose="020B0604020202020204" pitchFamily="34" charset="0"/>
              <a:buChar char="•"/>
            </a:pP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3 </a:t>
            </a:r>
            <a:r>
              <a:rPr lang="sk-SK" sz="1600" b="1" dirty="0" err="1">
                <a:solidFill>
                  <a:schemeClr val="accent1">
                    <a:lumMod val="75000"/>
                  </a:schemeClr>
                </a:solidFill>
                <a:latin typeface="Segoe UI Semilight" panose="020B0402040204020203" pitchFamily="34" charset="0"/>
                <a:cs typeface="Segoe UI Semilight" panose="020B0402040204020203" pitchFamily="34" charset="0"/>
              </a:rPr>
              <a:t>universities</a:t>
            </a:r>
            <a:endParaRPr lang="sk-SK" sz="1600" b="1" dirty="0">
              <a:solidFill>
                <a:schemeClr val="accent1">
                  <a:lumMod val="75000"/>
                </a:schemeClr>
              </a:solidFill>
              <a:latin typeface="Segoe UI Semilight" panose="020B0402040204020203" pitchFamily="34" charset="0"/>
              <a:cs typeface="Segoe UI Semilight" panose="020B0402040204020203" pitchFamily="34" charset="0"/>
            </a:endParaRPr>
          </a:p>
          <a:p>
            <a:pPr marL="285750" indent="-285750">
              <a:buFont typeface="Arial" panose="020B0604020202020204" pitchFamily="34" charset="0"/>
              <a:buChar char="•"/>
            </a:pP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20 </a:t>
            </a:r>
            <a:r>
              <a:rPr lang="sk-SK" sz="1600" b="1" dirty="0">
                <a:solidFill>
                  <a:schemeClr val="accent1">
                    <a:lumMod val="75000"/>
                  </a:schemeClr>
                </a:solidFill>
                <a:latin typeface="Segoe UI Semilight" panose="020B0402040204020203" pitchFamily="34" charset="0"/>
                <a:cs typeface="Segoe UI Semilight" panose="020B0402040204020203" pitchFamily="34" charset="0"/>
              </a:rPr>
              <a:t>000 </a:t>
            </a:r>
            <a:r>
              <a:rPr lang="sk-SK" sz="1600" b="1" dirty="0" err="1" smtClean="0">
                <a:solidFill>
                  <a:schemeClr val="accent1">
                    <a:lumMod val="75000"/>
                  </a:schemeClr>
                </a:solidFill>
                <a:latin typeface="Segoe UI Semilight" panose="020B0402040204020203" pitchFamily="34" charset="0"/>
                <a:cs typeface="Segoe UI Semilight" panose="020B0402040204020203" pitchFamily="34" charset="0"/>
              </a:rPr>
              <a:t>students</a:t>
            </a:r>
            <a:r>
              <a:rPr lang="sk-SK" sz="1600" b="1" dirty="0" smtClean="0">
                <a:solidFill>
                  <a:schemeClr val="accent1">
                    <a:lumMod val="75000"/>
                  </a:schemeClr>
                </a:solidFill>
                <a:latin typeface="Segoe UI Semilight" panose="020B0402040204020203" pitchFamily="34" charset="0"/>
                <a:cs typeface="Segoe UI Semilight" panose="020B0402040204020203" pitchFamily="34" charset="0"/>
              </a:rPr>
              <a:t> </a:t>
            </a:r>
            <a:endParaRPr lang="sk-SK" sz="1600" b="1" dirty="0">
              <a:solidFill>
                <a:schemeClr val="accent1">
                  <a:lumMod val="75000"/>
                </a:schemeClr>
              </a:solidFill>
              <a:latin typeface="Segoe UI Semilight" panose="020B0402040204020203" pitchFamily="34" charset="0"/>
              <a:cs typeface="Segoe UI Semilight" panose="020B0402040204020203" pitchFamily="34" charset="0"/>
            </a:endParaRPr>
          </a:p>
        </p:txBody>
      </p:sp>
      <p:sp>
        <p:nvSpPr>
          <p:cNvPr id="9" name="BlokTextu 8"/>
          <p:cNvSpPr txBox="1"/>
          <p:nvPr/>
        </p:nvSpPr>
        <p:spPr>
          <a:xfrm>
            <a:off x="9410700" y="4394200"/>
            <a:ext cx="647806" cy="369332"/>
          </a:xfrm>
          <a:prstGeom prst="rect">
            <a:avLst/>
          </a:prstGeom>
          <a:noFill/>
        </p:spPr>
        <p:txBody>
          <a:bodyPr wrap="none" rtlCol="0">
            <a:spAutoFit/>
          </a:bodyPr>
          <a:lstStyle/>
          <a:p>
            <a:r>
              <a:rPr lang="sk-SK" b="1" dirty="0" smtClean="0">
                <a:solidFill>
                  <a:schemeClr val="accent1">
                    <a:lumMod val="75000"/>
                  </a:schemeClr>
                </a:solidFill>
                <a:latin typeface="Segoe UI Semilight" panose="020B0402040204020203" pitchFamily="34" charset="0"/>
                <a:cs typeface="Segoe UI Semilight" panose="020B0402040204020203" pitchFamily="34" charset="0"/>
              </a:rPr>
              <a:t>UPJŠ</a:t>
            </a:r>
            <a:endParaRPr lang="sk-SK" b="1" dirty="0">
              <a:solidFill>
                <a:schemeClr val="accent1">
                  <a:lumMod val="75000"/>
                </a:schemeClr>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18478381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6746118" y="2993533"/>
            <a:ext cx="5344283" cy="3801041"/>
          </a:xfrm>
          <a:prstGeom prst="rect">
            <a:avLst/>
          </a:prstGeom>
          <a:noFill/>
        </p:spPr>
        <p:txBody>
          <a:bodyPr wrap="square" rtlCol="0">
            <a:spAutoFit/>
          </a:bodyPr>
          <a:lstStyle/>
          <a:p>
            <a:pPr marL="190520" indent="-190520" defTabSz="914446">
              <a:lnSpc>
                <a:spcPct val="150000"/>
              </a:lnSpc>
              <a:spcAft>
                <a:spcPts val="600"/>
              </a:spcAft>
              <a:buFont typeface="Arial" panose="020B0604020202020204" pitchFamily="34" charset="0"/>
              <a:buChar char="•"/>
            </a:pPr>
            <a:r>
              <a:rPr lang="sk-SK" b="1"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17 </a:t>
            </a:r>
            <a:r>
              <a:rPr lang="sk-SK" b="1"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academic</a:t>
            </a:r>
            <a:r>
              <a:rPr lang="sk-SK" b="1"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 </a:t>
            </a:r>
            <a:r>
              <a:rPr lang="sk-SK" b="1"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staff</a:t>
            </a:r>
            <a:r>
              <a:rPr lang="sk-SK" b="1"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 </a:t>
            </a:r>
            <a:r>
              <a:rPr lang="sk-SK"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(1 prof., 5 </a:t>
            </a:r>
            <a:r>
              <a:rPr lang="sk-SK"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assoc.prof</a:t>
            </a:r>
            <a:r>
              <a:rPr lang="sk-SK"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 3 </a:t>
            </a:r>
            <a:r>
              <a:rPr lang="sk-SK"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res</a:t>
            </a:r>
            <a:r>
              <a:rPr lang="sk-SK"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 </a:t>
            </a:r>
            <a:r>
              <a:rPr lang="sk-SK"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assist</a:t>
            </a:r>
            <a:r>
              <a:rPr lang="sk-SK"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 7 </a:t>
            </a:r>
            <a:r>
              <a:rPr lang="sk-SK"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researchers</a:t>
            </a:r>
            <a:r>
              <a:rPr lang="sk-SK"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 + 1 </a:t>
            </a:r>
            <a:r>
              <a:rPr lang="en-GB"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admin. </a:t>
            </a:r>
            <a:r>
              <a:rPr lang="sk-SK"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support</a:t>
            </a:r>
            <a:r>
              <a:rPr lang="sk-SK"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 </a:t>
            </a:r>
            <a:r>
              <a:rPr lang="sk-SK"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staff</a:t>
            </a:r>
            <a:endParaRPr lang="sk-SK"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endParaRPr>
          </a:p>
          <a:p>
            <a:pPr marL="190520" indent="-190520" defTabSz="914446">
              <a:lnSpc>
                <a:spcPct val="150000"/>
              </a:lnSpc>
              <a:spcAft>
                <a:spcPts val="600"/>
              </a:spcAft>
              <a:buFont typeface="Arial" panose="020B0604020202020204" pitchFamily="34" charset="0"/>
              <a:buChar char="•"/>
            </a:pPr>
            <a:r>
              <a:rPr lang="sk-SK" b="1"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3 </a:t>
            </a:r>
            <a:r>
              <a:rPr lang="sk-SK" b="1"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departments</a:t>
            </a:r>
            <a:r>
              <a:rPr lang="sk-SK" b="1"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 </a:t>
            </a:r>
            <a:endParaRPr lang="en-GB" b="1"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endParaRPr>
          </a:p>
          <a:p>
            <a:pPr marL="495350" lvl="1" indent="-190520" defTabSz="914446">
              <a:lnSpc>
                <a:spcPct val="150000"/>
              </a:lnSpc>
              <a:spcAft>
                <a:spcPts val="600"/>
              </a:spcAft>
              <a:buFont typeface="Arial" panose="020B0604020202020204" pitchFamily="34" charset="0"/>
              <a:buChar char="•"/>
            </a:pPr>
            <a:r>
              <a:rPr lang="en-GB"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Department of </a:t>
            </a:r>
            <a:r>
              <a:rPr lang="sk-SK"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Geoinf</a:t>
            </a:r>
            <a:r>
              <a:rPr lang="en-GB"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ormatics</a:t>
            </a:r>
            <a:endParaRPr lang="en-GB"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endParaRPr>
          </a:p>
          <a:p>
            <a:pPr marL="495350" lvl="1" indent="-190520" defTabSz="914446">
              <a:lnSpc>
                <a:spcPct val="150000"/>
              </a:lnSpc>
              <a:spcAft>
                <a:spcPts val="600"/>
              </a:spcAft>
              <a:buFont typeface="Arial" panose="020B0604020202020204" pitchFamily="34" charset="0"/>
              <a:buChar char="•"/>
            </a:pPr>
            <a:r>
              <a:rPr lang="en-GB"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Department of </a:t>
            </a:r>
            <a:r>
              <a:rPr lang="sk-SK"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Phys</a:t>
            </a:r>
            <a:r>
              <a:rPr lang="en-GB"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ical</a:t>
            </a:r>
            <a:r>
              <a:rPr lang="en-GB"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 </a:t>
            </a:r>
            <a:r>
              <a:rPr lang="sk-SK"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Geo</a:t>
            </a:r>
            <a:r>
              <a:rPr lang="en-GB"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graphy</a:t>
            </a:r>
            <a:endParaRPr lang="en-GB"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endParaRPr>
          </a:p>
          <a:p>
            <a:pPr marL="495350" lvl="1" indent="-190520" defTabSz="914446">
              <a:lnSpc>
                <a:spcPct val="150000"/>
              </a:lnSpc>
              <a:spcAft>
                <a:spcPts val="600"/>
              </a:spcAft>
              <a:buFont typeface="Arial" panose="020B0604020202020204" pitchFamily="34" charset="0"/>
              <a:buChar char="•"/>
            </a:pPr>
            <a:r>
              <a:rPr lang="en-GB"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Department of </a:t>
            </a:r>
            <a:r>
              <a:rPr lang="sk-SK"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Human</a:t>
            </a:r>
            <a:r>
              <a:rPr lang="sk-SK"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 </a:t>
            </a:r>
            <a:r>
              <a:rPr lang="sk-SK"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Geo</a:t>
            </a:r>
            <a:r>
              <a:rPr lang="en-GB" dirty="0" err="1">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graphy</a:t>
            </a:r>
            <a:endParaRPr lang="en-GB"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endParaRPr>
          </a:p>
          <a:p>
            <a:pPr marL="190520" indent="-190520" defTabSz="914446">
              <a:lnSpc>
                <a:spcPct val="150000"/>
              </a:lnSpc>
              <a:spcAft>
                <a:spcPts val="600"/>
              </a:spcAft>
              <a:buFont typeface="Arial" panose="020B0604020202020204" pitchFamily="34" charset="0"/>
              <a:buChar char="•"/>
            </a:pPr>
            <a:r>
              <a:rPr lang="en-GB" b="1"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4</a:t>
            </a:r>
            <a:r>
              <a:rPr lang="sk-SK" b="1"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 </a:t>
            </a:r>
            <a:r>
              <a:rPr lang="en-GB" b="1"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rPr>
              <a:t>laboratories</a:t>
            </a:r>
            <a:endParaRPr lang="en-GB" dirty="0">
              <a:solidFill>
                <a:srgbClr val="164082"/>
              </a:solidFill>
              <a:latin typeface="Microsoft YaHei UI" panose="020B0503020204020204" pitchFamily="34" charset="-122"/>
              <a:ea typeface="Microsoft YaHei UI" panose="020B0503020204020204" pitchFamily="34" charset="-122"/>
              <a:cs typeface="Open Sans Light" panose="020B0604020202020204" charset="0"/>
            </a:endParaRPr>
          </a:p>
        </p:txBody>
      </p:sp>
      <p:sp>
        <p:nvSpPr>
          <p:cNvPr id="19" name="Nadpis 1"/>
          <p:cNvSpPr txBox="1">
            <a:spLocks/>
          </p:cNvSpPr>
          <p:nvPr/>
        </p:nvSpPr>
        <p:spPr>
          <a:xfrm>
            <a:off x="6746118" y="1814287"/>
            <a:ext cx="5445883" cy="19956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446"/>
            <a:r>
              <a:rPr lang="sk-SK" sz="2800" dirty="0">
                <a:solidFill>
                  <a:srgbClr val="164082"/>
                </a:solidFill>
                <a:latin typeface="Microsoft YaHei UI" panose="020B0503020204020204" pitchFamily="34" charset="-122"/>
                <a:ea typeface="Microsoft YaHei UI" panose="020B0503020204020204" pitchFamily="34" charset="-122"/>
                <a:cs typeface="Segoe UI Semilight" panose="020B0402040204020203" pitchFamily="34" charset="0"/>
              </a:rPr>
              <a:t>INSTITUTE OF GEOGRAPHY</a:t>
            </a:r>
          </a:p>
          <a:p>
            <a:pPr defTabSz="914446"/>
            <a:endParaRPr lang="sk-SK" sz="1800" dirty="0">
              <a:solidFill>
                <a:srgbClr val="164082"/>
              </a:solidFill>
              <a:latin typeface="Microsoft YaHei UI" panose="020B0503020204020204" pitchFamily="34" charset="-122"/>
              <a:ea typeface="Microsoft YaHei UI" panose="020B0503020204020204" pitchFamily="34" charset="-122"/>
              <a:cs typeface="Segoe UI Semilight" panose="020B0402040204020203" pitchFamily="34" charset="0"/>
            </a:endParaRPr>
          </a:p>
          <a:p>
            <a:pPr defTabSz="914446"/>
            <a:r>
              <a:rPr lang="sk-SK" sz="1800" dirty="0">
                <a:solidFill>
                  <a:srgbClr val="164082"/>
                </a:solidFill>
                <a:latin typeface="Microsoft YaHei UI" panose="020B0503020204020204" pitchFamily="34" charset="-122"/>
                <a:ea typeface="Microsoft YaHei UI" panose="020B0503020204020204" pitchFamily="34" charset="-122"/>
                <a:cs typeface="Segoe UI Semilight" panose="020B0402040204020203" pitchFamily="34" charset="0"/>
              </a:rPr>
              <a:t>48.728725° N, 21.248469°E</a:t>
            </a:r>
          </a:p>
          <a:p>
            <a:pPr defTabSz="914446"/>
            <a:endParaRPr lang="sk-SK" sz="2800" dirty="0">
              <a:solidFill>
                <a:srgbClr val="164082"/>
              </a:solidFill>
              <a:latin typeface="Microsoft YaHei UI" panose="020B0503020204020204" pitchFamily="34" charset="-122"/>
              <a:ea typeface="Microsoft YaHei UI" panose="020B0503020204020204" pitchFamily="34" charset="-122"/>
              <a:cs typeface="Segoe UI Semilight" panose="020B0402040204020203" pitchFamily="34" charset="0"/>
            </a:endParaRPr>
          </a:p>
          <a:p>
            <a:pPr defTabSz="914446"/>
            <a:endParaRPr lang="sk-SK" sz="2800" dirty="0">
              <a:solidFill>
                <a:srgbClr val="164082"/>
              </a:solidFill>
              <a:latin typeface="Microsoft YaHei UI" panose="020B0503020204020204" pitchFamily="34" charset="-122"/>
              <a:ea typeface="Microsoft YaHei UI" panose="020B0503020204020204" pitchFamily="34" charset="-122"/>
              <a:cs typeface="Segoe UI Semilight" panose="020B0402040204020203" pitchFamily="34" charset="0"/>
            </a:endParaRPr>
          </a:p>
        </p:txBody>
      </p:sp>
      <p:pic>
        <p:nvPicPr>
          <p:cNvPr id="4" name="Obrázok 3"/>
          <p:cNvPicPr>
            <a:picLocks noChangeAspect="1"/>
          </p:cNvPicPr>
          <p:nvPr/>
        </p:nvPicPr>
        <p:blipFill>
          <a:blip r:embed="rId2"/>
          <a:stretch>
            <a:fillRect/>
          </a:stretch>
        </p:blipFill>
        <p:spPr>
          <a:xfrm>
            <a:off x="6746118" y="0"/>
            <a:ext cx="5445883" cy="1677075"/>
          </a:xfrm>
          <a:prstGeom prst="rect">
            <a:avLst/>
          </a:prstGeom>
        </p:spPr>
      </p:pic>
      <p:pic>
        <p:nvPicPr>
          <p:cNvPr id="3076" name="Picture 4" descr="https://scontent.fbts12-1.fna.fbcdn.net/v/t39.30808-6/488221653_1223039049825856_5357829979764573328_n.jpg?stp=dst-jpg_s960x960_tt6&amp;_nc_cat=111&amp;ccb=1-7&amp;_nc_sid=cc71e4&amp;_nc_ohc=6MmhQDM0tUYQ7kNvwEpb7P1&amp;_nc_oc=AdmNzGWVJcrdDG4M8HzFgB6ZP6comYXVEpLb2-j4_KB4XTfCby-Ncw_4SCMnX3TB8ac&amp;_nc_zt=23&amp;_nc_ht=scontent.fbts12-1.fna&amp;_nc_gid=NV4Z-Cl58UI-P6WKVxRrGw&amp;oh=00_AfJG6Dh1DU97mbe31oOOfLsDxyRlai7vb2p1WVgyGfJi-g&amp;oe=6829085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07" y="3759199"/>
            <a:ext cx="6622597" cy="3107008"/>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22" name="Obrázok 21">
            <a:extLst>
              <a:ext uri="{FF2B5EF4-FFF2-40B4-BE49-F238E27FC236}">
                <a16:creationId xmlns:a16="http://schemas.microsoft.com/office/drawing/2014/main" id="{378A2D6C-E501-49CE-8DE1-6F8C5709795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
            <a:ext cx="6644517" cy="4339771"/>
          </a:xfrm>
          <a:prstGeom prst="rect">
            <a:avLst/>
          </a:prstGeom>
          <a:ln>
            <a:solidFill>
              <a:schemeClr val="bg1"/>
            </a:solidFill>
          </a:ln>
        </p:spPr>
      </p:pic>
      <p:pic>
        <p:nvPicPr>
          <p:cNvPr id="7" name="Obrázok 6"/>
          <p:cNvPicPr>
            <a:picLocks noChangeAspect="1"/>
          </p:cNvPicPr>
          <p:nvPr/>
        </p:nvPicPr>
        <p:blipFill>
          <a:blip r:embed="rId5"/>
          <a:stretch>
            <a:fillRect/>
          </a:stretch>
        </p:blipFill>
        <p:spPr>
          <a:xfrm>
            <a:off x="129419" y="92941"/>
            <a:ext cx="1280282" cy="1280282"/>
          </a:xfrm>
          <a:prstGeom prst="ellipse">
            <a:avLst/>
          </a:prstGeom>
          <a:ln>
            <a:solidFill>
              <a:srgbClr val="C19152"/>
            </a:solidFill>
          </a:ln>
        </p:spPr>
      </p:pic>
      <p:sp>
        <p:nvSpPr>
          <p:cNvPr id="3" name="Obdĺžnik 2"/>
          <p:cNvSpPr/>
          <p:nvPr/>
        </p:nvSpPr>
        <p:spPr>
          <a:xfrm>
            <a:off x="265673" y="6488668"/>
            <a:ext cx="6095258" cy="369332"/>
          </a:xfrm>
          <a:prstGeom prst="rect">
            <a:avLst/>
          </a:prstGeom>
          <a:solidFill>
            <a:schemeClr val="bg1">
              <a:alpha val="30000"/>
            </a:schemeClr>
          </a:solidFill>
        </p:spPr>
        <p:txBody>
          <a:bodyPr wrap="none">
            <a:spAutoFit/>
          </a:bodyPr>
          <a:lstStyle/>
          <a:p>
            <a:r>
              <a:rPr lang="en-US" b="1" dirty="0">
                <a:solidFill>
                  <a:schemeClr val="accent1">
                    <a:lumMod val="50000"/>
                  </a:schemeClr>
                </a:solidFill>
                <a:latin typeface="Segoe UI Semilight" panose="020B0402040204020203" pitchFamily="34" charset="0"/>
                <a:cs typeface="Segoe UI Semilight" panose="020B0402040204020203" pitchFamily="34" charset="0"/>
              </a:rPr>
              <a:t>We are a small but active research group in Eastern Slovakia</a:t>
            </a:r>
            <a:endParaRPr lang="sk-SK" b="1" dirty="0">
              <a:solidFill>
                <a:schemeClr val="accent1">
                  <a:lumMod val="50000"/>
                </a:schemeClr>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4291871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p:cNvSpPr>
            <a:spLocks noGrp="1"/>
          </p:cNvSpPr>
          <p:nvPr>
            <p:ph idx="1"/>
          </p:nvPr>
        </p:nvSpPr>
        <p:spPr>
          <a:xfrm>
            <a:off x="6146752" y="1749674"/>
            <a:ext cx="5827535" cy="4620283"/>
          </a:xfrm>
        </p:spPr>
        <p:txBody>
          <a:bodyPr>
            <a:noAutofit/>
          </a:bodyPr>
          <a:lstStyle/>
          <a:p>
            <a:pPr marL="0" indent="0">
              <a:buNone/>
            </a:pPr>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Single </a:t>
            </a: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degree</a:t>
            </a:r>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study</a:t>
            </a:r>
          </a:p>
          <a:p>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BSc</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Geography and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Geoinformatics</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p>
          <a:p>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MSc</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Geography and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Geoinformatics</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p>
          <a:p>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PhD. </a:t>
            </a: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Geoinformatics</a:t>
            </a:r>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a:t>
            </a: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Remote</a:t>
            </a:r>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Sensing</a:t>
            </a:r>
            <a:endPar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a:p>
            <a:pPr marL="0" indent="0">
              <a:buNone/>
            </a:pPr>
            <a:endParaRPr lang="sk-SK" sz="16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a:p>
            <a:pPr marL="0" indent="0">
              <a:buNone/>
            </a:pP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Joint</a:t>
            </a:r>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degree</a:t>
            </a:r>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study</a:t>
            </a:r>
          </a:p>
          <a:p>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BSc</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Geography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with</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other</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Science</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Discipline</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r>
            <a:b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b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e.g</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Mathematics</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Computer</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Science</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b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b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Physics</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Biology</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Chemistry</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Slovak, </a:t>
            </a:r>
            <a:b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b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German</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English</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language</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History</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p>
          <a:p>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Msc.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Geography</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teaching</a:t>
            </a:r>
            <a:endPar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a:p>
            <a:endParaRPr lang="sk-SK" sz="12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a:p>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hlinkClick r:id="rId2"/>
              </a:rPr>
              <a:t>https://studijne-programy.upjs.sk/en/faculty/PF</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p>
          <a:p>
            <a:endPar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p:txBody>
      </p:sp>
      <p:sp>
        <p:nvSpPr>
          <p:cNvPr id="22" name="Nadpis 1"/>
          <p:cNvSpPr txBox="1">
            <a:spLocks/>
          </p:cNvSpPr>
          <p:nvPr/>
        </p:nvSpPr>
        <p:spPr>
          <a:xfrm>
            <a:off x="6146752" y="630947"/>
            <a:ext cx="5492581"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24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Education</a:t>
            </a:r>
            <a:r>
              <a:rPr lang="sk-SK" sz="24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profile</a:t>
            </a:r>
          </a:p>
        </p:txBody>
      </p:sp>
      <p:sp>
        <p:nvSpPr>
          <p:cNvPr id="23" name="Nadpis 1"/>
          <p:cNvSpPr txBox="1">
            <a:spLocks/>
          </p:cNvSpPr>
          <p:nvPr/>
        </p:nvSpPr>
        <p:spPr>
          <a:xfrm>
            <a:off x="6146752" y="460370"/>
            <a:ext cx="5740279" cy="14798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2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INSTITUTE OF GEOGRAPHY</a:t>
            </a:r>
          </a:p>
        </p:txBody>
      </p:sp>
      <p:pic>
        <p:nvPicPr>
          <p:cNvPr id="2" name="Picture 2" descr="Na obrázku môže byť 9 ľudí, mapa a text">
            <a:extLst>
              <a:ext uri="{FF2B5EF4-FFF2-40B4-BE49-F238E27FC236}">
                <a16:creationId xmlns:a16="http://schemas.microsoft.com/office/drawing/2014/main" id="{94ED024C-065E-AF1A-6901-70AB38694BF5}"/>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17327"/>
          <a:stretch/>
        </p:blipFill>
        <p:spPr bwMode="auto">
          <a:xfrm>
            <a:off x="499620" y="1401339"/>
            <a:ext cx="4682114" cy="4761255"/>
          </a:xfrm>
          <a:prstGeom prst="rect">
            <a:avLst/>
          </a:prstGeom>
          <a:noFill/>
          <a:extLst>
            <a:ext uri="{909E8E84-426E-40DD-AFC4-6F175D3DCCD1}">
              <a14:hiddenFill xmlns:a14="http://schemas.microsoft.com/office/drawing/2010/main">
                <a:solidFill>
                  <a:srgbClr val="FFFFFF"/>
                </a:solidFill>
              </a14:hiddenFill>
            </a:ext>
          </a:extLst>
        </p:spPr>
      </p:pic>
      <p:pic>
        <p:nvPicPr>
          <p:cNvPr id="7" name="Obrázok 6"/>
          <p:cNvPicPr>
            <a:picLocks noChangeAspect="1"/>
          </p:cNvPicPr>
          <p:nvPr/>
        </p:nvPicPr>
        <p:blipFill>
          <a:blip r:embed="rId4"/>
          <a:stretch>
            <a:fillRect/>
          </a:stretch>
        </p:blipFill>
        <p:spPr>
          <a:xfrm>
            <a:off x="499620" y="183014"/>
            <a:ext cx="2888274" cy="895866"/>
          </a:xfrm>
          <a:prstGeom prst="rect">
            <a:avLst/>
          </a:prstGeom>
        </p:spPr>
      </p:pic>
    </p:spTree>
    <p:extLst>
      <p:ext uri="{BB962C8B-B14F-4D97-AF65-F5344CB8AC3E}">
        <p14:creationId xmlns:p14="http://schemas.microsoft.com/office/powerpoint/2010/main" val="2653539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5918200" y="183014"/>
            <a:ext cx="5156200" cy="1325563"/>
          </a:xfrm>
        </p:spPr>
        <p:txBody>
          <a:bodyPr>
            <a:normAutofit/>
          </a:bodyPr>
          <a:lstStyle/>
          <a:p>
            <a:r>
              <a:rPr lang="sk-SK" sz="3600" b="1" dirty="0" err="1" smtClean="0">
                <a:solidFill>
                  <a:schemeClr val="accent1">
                    <a:lumMod val="50000"/>
                  </a:schemeClr>
                </a:solidFill>
                <a:latin typeface="Segoe UI Semilight" panose="020B0402040204020203" pitchFamily="34" charset="0"/>
                <a:cs typeface="Segoe UI Semilight" panose="020B0402040204020203" pitchFamily="34" charset="0"/>
              </a:rPr>
              <a:t>Our</a:t>
            </a:r>
            <a:r>
              <a:rPr lang="sk-SK" sz="3600" b="1" dirty="0" smtClean="0">
                <a:solidFill>
                  <a:schemeClr val="accent1">
                    <a:lumMod val="50000"/>
                  </a:schemeClr>
                </a:solidFill>
                <a:latin typeface="Segoe UI Semilight" panose="020B0402040204020203" pitchFamily="34" charset="0"/>
                <a:cs typeface="Segoe UI Semilight" panose="020B0402040204020203" pitchFamily="34" charset="0"/>
              </a:rPr>
              <a:t> ERASMUS+ </a:t>
            </a:r>
            <a:r>
              <a:rPr lang="sk-SK" sz="3600" b="1" dirty="0" err="1" smtClean="0">
                <a:solidFill>
                  <a:schemeClr val="accent1">
                    <a:lumMod val="50000"/>
                  </a:schemeClr>
                </a:solidFill>
                <a:latin typeface="Segoe UI Semilight" panose="020B0402040204020203" pitchFamily="34" charset="0"/>
                <a:cs typeface="Segoe UI Semilight" panose="020B0402040204020203" pitchFamily="34" charset="0"/>
              </a:rPr>
              <a:t>partners</a:t>
            </a:r>
            <a:endParaRPr lang="sk-SK" sz="3600" b="1" dirty="0">
              <a:solidFill>
                <a:schemeClr val="accent1">
                  <a:lumMod val="50000"/>
                </a:schemeClr>
              </a:solidFill>
              <a:latin typeface="Segoe UI Semilight" panose="020B0402040204020203" pitchFamily="34" charset="0"/>
              <a:cs typeface="Segoe UI Semilight" panose="020B0402040204020203" pitchFamily="34" charset="0"/>
            </a:endParaRPr>
          </a:p>
        </p:txBody>
      </p:sp>
      <p:pic>
        <p:nvPicPr>
          <p:cNvPr id="4" name="Zástupný objekt pre obsah 3"/>
          <p:cNvPicPr>
            <a:picLocks noGrp="1" noChangeAspect="1"/>
          </p:cNvPicPr>
          <p:nvPr>
            <p:ph idx="1"/>
          </p:nvPr>
        </p:nvPicPr>
        <p:blipFill rotWithShape="1">
          <a:blip r:embed="rId2"/>
          <a:srcRect l="40479" t="17877" r="20940" b="15871"/>
          <a:stretch/>
        </p:blipFill>
        <p:spPr>
          <a:xfrm>
            <a:off x="0" y="1509299"/>
            <a:ext cx="5537200" cy="5348701"/>
          </a:xfrm>
          <a:prstGeom prst="rect">
            <a:avLst/>
          </a:prstGeom>
          <a:ln>
            <a:solidFill>
              <a:schemeClr val="accent1">
                <a:lumMod val="40000"/>
                <a:lumOff val="60000"/>
              </a:schemeClr>
            </a:solidFill>
          </a:ln>
        </p:spPr>
      </p:pic>
      <p:sp>
        <p:nvSpPr>
          <p:cNvPr id="5" name="Zástupný objekt pre obsah 2"/>
          <p:cNvSpPr txBox="1">
            <a:spLocks/>
          </p:cNvSpPr>
          <p:nvPr/>
        </p:nvSpPr>
        <p:spPr>
          <a:xfrm>
            <a:off x="5918200" y="1508577"/>
            <a:ext cx="5359448" cy="462028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Over 170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for</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the</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science</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disciplines</a:t>
            </a:r>
            <a:endPar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a:p>
            <a:r>
              <a:rPr lang="sk-SK" sz="2000" dirty="0" smtClean="0">
                <a:solidFill>
                  <a:schemeClr val="accent6">
                    <a:lumMod val="75000"/>
                  </a:schemeClr>
                </a:solidFill>
                <a:latin typeface="Segoe UI Semilight" panose="020B0402040204020203" pitchFamily="34" charset="0"/>
                <a:ea typeface="Microsoft YaHei UI" panose="020B0503020204020204" pitchFamily="34" charset="-122"/>
                <a:cs typeface="Segoe UI Semilight" panose="020B0402040204020203" pitchFamily="34" charset="0"/>
              </a:rPr>
              <a:t>34 </a:t>
            </a:r>
            <a:r>
              <a:rPr lang="sk-SK" sz="2000" dirty="0" err="1" smtClean="0">
                <a:solidFill>
                  <a:schemeClr val="accent6">
                    <a:lumMod val="75000"/>
                  </a:schemeClr>
                </a:solidFill>
                <a:latin typeface="Segoe UI Semilight" panose="020B0402040204020203" pitchFamily="34" charset="0"/>
                <a:ea typeface="Microsoft YaHei UI" panose="020B0503020204020204" pitchFamily="34" charset="-122"/>
                <a:cs typeface="Segoe UI Semilight" panose="020B0402040204020203" pitchFamily="34" charset="0"/>
              </a:rPr>
              <a:t>related</a:t>
            </a:r>
            <a:r>
              <a:rPr lang="sk-SK" sz="2000" dirty="0" smtClean="0">
                <a:solidFill>
                  <a:schemeClr val="accent6">
                    <a:lumMod val="75000"/>
                  </a:schemeClr>
                </a:solidFill>
                <a:latin typeface="Segoe UI Semilight" panose="020B0402040204020203" pitchFamily="34" charset="0"/>
                <a:ea typeface="Microsoft YaHei UI" panose="020B0503020204020204" pitchFamily="34" charset="-122"/>
                <a:cs typeface="Segoe UI Semilight" panose="020B0402040204020203" pitchFamily="34" charset="0"/>
              </a:rPr>
              <a:t> to </a:t>
            </a:r>
            <a:r>
              <a:rPr lang="sk-SK" sz="2000" dirty="0" err="1" smtClean="0">
                <a:solidFill>
                  <a:schemeClr val="accent6">
                    <a:lumMod val="75000"/>
                  </a:schemeClr>
                </a:solidFill>
                <a:latin typeface="Segoe UI Semilight" panose="020B0402040204020203" pitchFamily="34" charset="0"/>
                <a:ea typeface="Microsoft YaHei UI" panose="020B0503020204020204" pitchFamily="34" charset="-122"/>
                <a:cs typeface="Segoe UI Semilight" panose="020B0402040204020203" pitchFamily="34" charset="0"/>
              </a:rPr>
              <a:t>the</a:t>
            </a:r>
            <a:r>
              <a:rPr lang="sk-SK" sz="2000" dirty="0" smtClean="0">
                <a:solidFill>
                  <a:schemeClr val="accent6">
                    <a:lumMod val="75000"/>
                  </a:schemeClr>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chemeClr val="accent6">
                    <a:lumMod val="75000"/>
                  </a:schemeClr>
                </a:solidFill>
                <a:latin typeface="Segoe UI Semilight" panose="020B0402040204020203" pitchFamily="34" charset="0"/>
                <a:ea typeface="Microsoft YaHei UI" panose="020B0503020204020204" pitchFamily="34" charset="-122"/>
                <a:cs typeface="Segoe UI Semilight" panose="020B0402040204020203" pitchFamily="34" charset="0"/>
              </a:rPr>
              <a:t>Institute</a:t>
            </a:r>
            <a:r>
              <a:rPr lang="sk-SK" sz="2000" dirty="0" smtClean="0">
                <a:solidFill>
                  <a:schemeClr val="accent6">
                    <a:lumMod val="75000"/>
                  </a:schemeClr>
                </a:solidFill>
                <a:latin typeface="Segoe UI Semilight" panose="020B0402040204020203" pitchFamily="34" charset="0"/>
                <a:ea typeface="Microsoft YaHei UI" panose="020B0503020204020204" pitchFamily="34" charset="-122"/>
                <a:cs typeface="Segoe UI Semilight" panose="020B0402040204020203" pitchFamily="34" charset="0"/>
              </a:rPr>
              <a:t> of </a:t>
            </a:r>
            <a:r>
              <a:rPr lang="sk-SK" sz="2000" dirty="0" err="1" smtClean="0">
                <a:solidFill>
                  <a:schemeClr val="accent6">
                    <a:lumMod val="75000"/>
                  </a:schemeClr>
                </a:solidFill>
                <a:latin typeface="Segoe UI Semilight" panose="020B0402040204020203" pitchFamily="34" charset="0"/>
                <a:ea typeface="Microsoft YaHei UI" panose="020B0503020204020204" pitchFamily="34" charset="-122"/>
                <a:cs typeface="Segoe UI Semilight" panose="020B0402040204020203" pitchFamily="34" charset="0"/>
              </a:rPr>
              <a:t>Geography</a:t>
            </a:r>
            <a:r>
              <a:rPr lang="sk-SK" sz="2000" dirty="0" smtClean="0">
                <a:solidFill>
                  <a:schemeClr val="accent6">
                    <a:lumMod val="75000"/>
                  </a:schemeClr>
                </a:solidFill>
                <a:latin typeface="Segoe UI Semilight" panose="020B0402040204020203" pitchFamily="34" charset="0"/>
                <a:ea typeface="Microsoft YaHei UI" panose="020B0503020204020204" pitchFamily="34" charset="-122"/>
                <a:cs typeface="Segoe UI Semilight" panose="020B0402040204020203" pitchFamily="34" charset="0"/>
              </a:rPr>
              <a:t> UPJŠ</a:t>
            </a:r>
          </a:p>
          <a:p>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Visiting</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students</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mostly</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from</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Turkey</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Germany</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Ukraine</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Uzbekistan, Spain</a:t>
            </a:r>
          </a:p>
          <a:p>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Our</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students</a:t>
            </a:r>
            <a:r>
              <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in Spain,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Greece</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Germany</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Estonia</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Finland</a:t>
            </a:r>
            <a:r>
              <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Poland</a:t>
            </a:r>
            <a:endParaRPr lang="sk-SK" sz="20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a:p>
            <a:endParaRPr lang="sk-SK" sz="20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p:txBody>
      </p:sp>
      <p:pic>
        <p:nvPicPr>
          <p:cNvPr id="6" name="Obrázok 5"/>
          <p:cNvPicPr>
            <a:picLocks noChangeAspect="1"/>
          </p:cNvPicPr>
          <p:nvPr/>
        </p:nvPicPr>
        <p:blipFill>
          <a:blip r:embed="rId3"/>
          <a:stretch>
            <a:fillRect/>
          </a:stretch>
        </p:blipFill>
        <p:spPr>
          <a:xfrm>
            <a:off x="499620" y="183014"/>
            <a:ext cx="2888274" cy="895866"/>
          </a:xfrm>
          <a:prstGeom prst="rect">
            <a:avLst/>
          </a:prstGeom>
        </p:spPr>
      </p:pic>
      <p:pic>
        <p:nvPicPr>
          <p:cNvPr id="7" name="Obrázok 6"/>
          <p:cNvPicPr>
            <a:picLocks noChangeAspect="1"/>
          </p:cNvPicPr>
          <p:nvPr/>
        </p:nvPicPr>
        <p:blipFill>
          <a:blip r:embed="rId4"/>
          <a:stretch>
            <a:fillRect/>
          </a:stretch>
        </p:blipFill>
        <p:spPr>
          <a:xfrm>
            <a:off x="4124776" y="1508577"/>
            <a:ext cx="1412424" cy="1576801"/>
          </a:xfrm>
          <a:prstGeom prst="rect">
            <a:avLst/>
          </a:prstGeom>
        </p:spPr>
      </p:pic>
    </p:spTree>
    <p:extLst>
      <p:ext uri="{BB962C8B-B14F-4D97-AF65-F5344CB8AC3E}">
        <p14:creationId xmlns:p14="http://schemas.microsoft.com/office/powerpoint/2010/main" val="39959581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Obrázok 2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32956" y="304406"/>
            <a:ext cx="2267883" cy="2427707"/>
          </a:xfrm>
          <a:prstGeom prst="rect">
            <a:avLst/>
          </a:prstGeom>
          <a:effectLst>
            <a:outerShdw blurRad="50800" dist="38100" dir="2700000" algn="tl" rotWithShape="0">
              <a:prstClr val="black">
                <a:alpha val="40000"/>
              </a:prstClr>
            </a:outerShdw>
          </a:effectLst>
        </p:spPr>
      </p:pic>
      <p:sp>
        <p:nvSpPr>
          <p:cNvPr id="23" name="Nadpis 1"/>
          <p:cNvSpPr txBox="1">
            <a:spLocks/>
          </p:cNvSpPr>
          <p:nvPr/>
        </p:nvSpPr>
        <p:spPr>
          <a:xfrm>
            <a:off x="6146752" y="630947"/>
            <a:ext cx="5492581"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2400" b="1" dirty="0" err="1">
                <a:solidFill>
                  <a:srgbClr val="164082"/>
                </a:solidFill>
                <a:latin typeface="Microsoft YaHei UI" panose="020B0503020204020204" pitchFamily="34" charset="-122"/>
                <a:ea typeface="Microsoft YaHei UI" panose="020B0503020204020204" pitchFamily="34" charset="-122"/>
              </a:rPr>
              <a:t>Research</a:t>
            </a:r>
            <a:r>
              <a:rPr lang="sk-SK" sz="2400" b="1" dirty="0">
                <a:solidFill>
                  <a:srgbClr val="164082"/>
                </a:solidFill>
                <a:latin typeface="Microsoft YaHei UI" panose="020B0503020204020204" pitchFamily="34" charset="-122"/>
                <a:ea typeface="Microsoft YaHei UI" panose="020B0503020204020204" pitchFamily="34" charset="-122"/>
              </a:rPr>
              <a:t> </a:t>
            </a:r>
            <a:r>
              <a:rPr lang="en-GB" sz="2400" b="1" dirty="0" smtClean="0">
                <a:solidFill>
                  <a:srgbClr val="164082"/>
                </a:solidFill>
                <a:latin typeface="Microsoft YaHei UI" panose="020B0503020204020204" pitchFamily="34" charset="-122"/>
                <a:ea typeface="Microsoft YaHei UI" panose="020B0503020204020204" pitchFamily="34" charset="-122"/>
              </a:rPr>
              <a:t>focus</a:t>
            </a:r>
            <a:endParaRPr lang="sk-SK" sz="2400" b="1" dirty="0">
              <a:solidFill>
                <a:srgbClr val="164082"/>
              </a:solidFill>
              <a:latin typeface="Microsoft YaHei UI" panose="020B0503020204020204" pitchFamily="34" charset="-122"/>
              <a:ea typeface="Microsoft YaHei UI" panose="020B0503020204020204" pitchFamily="34" charset="-122"/>
            </a:endParaRPr>
          </a:p>
        </p:txBody>
      </p:sp>
      <p:sp>
        <p:nvSpPr>
          <p:cNvPr id="4" name="Rectangle 1"/>
          <p:cNvSpPr>
            <a:spLocks noChangeArrowheads="1"/>
          </p:cNvSpPr>
          <p:nvPr/>
        </p:nvSpPr>
        <p:spPr bwMode="auto">
          <a:xfrm>
            <a:off x="6254078" y="1546484"/>
            <a:ext cx="5778866" cy="498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46" eaLnBrk="0" fontAlgn="base" hangingPunct="0">
              <a:spcBef>
                <a:spcPts val="1200"/>
              </a:spcBef>
              <a:spcAft>
                <a:spcPct val="0"/>
              </a:spcAft>
              <a:buFontTx/>
              <a:buChar char="•"/>
            </a:pP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Geoinformatics</a:t>
            </a:r>
            <a:r>
              <a:rPr lang="sk-SK" altLang="sk-SK"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&amp; </a:t>
            </a:r>
            <a:r>
              <a:rPr lang="sk-SK" altLang="sk-SK"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Remote</a:t>
            </a:r>
            <a:r>
              <a:rPr lang="sk-SK" altLang="sk-SK"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Sensing</a:t>
            </a:r>
            <a:r>
              <a:rPr lang="sk-SK" altLang="sk-SK"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UAV-</a:t>
            </a:r>
            <a:r>
              <a:rPr lang="sk-SK" altLang="sk-SK"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based</a:t>
            </a: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LiDAR</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hyperspectral</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mapping</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solar</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radiation</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modelling</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urban</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heat</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land</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surface</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temperature</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analysis</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flood</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simulation</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UAV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topo-bathymetry</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GRASS GIS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applications</a:t>
            </a: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p>
          <a:p>
            <a:pPr defTabSz="914446" eaLnBrk="0" fontAlgn="base" hangingPunct="0">
              <a:spcBef>
                <a:spcPts val="1200"/>
              </a:spcBef>
              <a:spcAft>
                <a:spcPct val="0"/>
              </a:spcAft>
              <a:buFontTx/>
              <a:buChar char="•"/>
            </a:pP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Physical</a:t>
            </a:r>
            <a:r>
              <a:rPr lang="sk-SK" altLang="sk-SK"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Geography</a:t>
            </a:r>
            <a:r>
              <a:rPr lang="sk-SK" altLang="sk-SK"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Karst </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and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flysch</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landscape</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evolution</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fluvial</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alpine</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geomorphology</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cave</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drainage</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mapping</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sediment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analysis</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palaeogeography</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tectonic</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landform</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studies</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using</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ALS and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SfM</a:t>
            </a: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p>
          <a:p>
            <a:pPr defTabSz="914446" eaLnBrk="0" fontAlgn="base" hangingPunct="0">
              <a:spcBef>
                <a:spcPts val="1200"/>
              </a:spcBef>
              <a:spcAft>
                <a:spcPct val="0"/>
              </a:spcAft>
              <a:buFontTx/>
              <a:buChar char="•"/>
            </a:pP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Human</a:t>
            </a:r>
            <a:r>
              <a:rPr lang="sk-SK" altLang="sk-SK"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Geography</a:t>
            </a:r>
            <a:r>
              <a:rPr lang="sk-SK" altLang="sk-SK"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Migration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patterns</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micromobility</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demographic</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ethnic</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change,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regional</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disparities</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urban</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transformation</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spatial</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planning</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in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marginalised</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areas</a:t>
            </a: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p>
          <a:p>
            <a:pPr defTabSz="914446" eaLnBrk="0" fontAlgn="base" hangingPunct="0">
              <a:spcBef>
                <a:spcPts val="1200"/>
              </a:spcBef>
              <a:spcAft>
                <a:spcPct val="0"/>
              </a:spcAft>
              <a:buFontTx/>
              <a:buChar char="•"/>
            </a:pP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Geography</a:t>
            </a:r>
            <a:r>
              <a:rPr lang="sk-SK" altLang="sk-SK"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Education</a:t>
            </a:r>
            <a:r>
              <a:rPr lang="sk-SK" altLang="sk-SK"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Tangible</a:t>
            </a:r>
            <a:r>
              <a:rPr lang="sk-SK" altLang="sk-SK"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GIS,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geovisual</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storytelling</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sketchnoting</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use</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of 3D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printing</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GIS in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geography</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education</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schools</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a:t>
            </a:r>
            <a:r>
              <a:rPr lang="sk-SK" altLang="sk-SK"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universities</a:t>
            </a:r>
            <a:r>
              <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endParaRPr lang="sk-SK" altLang="sk-SK"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p:txBody>
      </p:sp>
      <p:sp>
        <p:nvSpPr>
          <p:cNvPr id="24" name="Nadpis 1"/>
          <p:cNvSpPr txBox="1">
            <a:spLocks/>
          </p:cNvSpPr>
          <p:nvPr/>
        </p:nvSpPr>
        <p:spPr>
          <a:xfrm>
            <a:off x="6146752" y="460370"/>
            <a:ext cx="5740279" cy="14798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2800" dirty="0">
                <a:solidFill>
                  <a:srgbClr val="164082"/>
                </a:solidFill>
                <a:latin typeface="Microsoft YaHei UI" panose="020B0503020204020204" pitchFamily="34" charset="-122"/>
                <a:ea typeface="Microsoft YaHei UI" panose="020B0503020204020204" pitchFamily="34" charset="-122"/>
                <a:cs typeface="Segoe UI Semilight" panose="020B0402040204020203" pitchFamily="34" charset="0"/>
              </a:rPr>
              <a:t>INSTITUTE OF GEOGRAPHY</a:t>
            </a:r>
          </a:p>
        </p:txBody>
      </p:sp>
      <p:pic>
        <p:nvPicPr>
          <p:cNvPr id="12" name="Obrázok 11"/>
          <p:cNvPicPr>
            <a:picLocks noChangeAspect="1"/>
          </p:cNvPicPr>
          <p:nvPr/>
        </p:nvPicPr>
        <p:blipFill>
          <a:blip r:embed="rId3"/>
          <a:stretch>
            <a:fillRect/>
          </a:stretch>
        </p:blipFill>
        <p:spPr>
          <a:xfrm>
            <a:off x="153431" y="304406"/>
            <a:ext cx="2888274" cy="895866"/>
          </a:xfrm>
          <a:prstGeom prst="rect">
            <a:avLst/>
          </a:prstGeom>
        </p:spPr>
      </p:pic>
      <p:pic>
        <p:nvPicPr>
          <p:cNvPr id="19" name="Obrázok 18"/>
          <p:cNvPicPr>
            <a:picLocks noChangeAspect="1"/>
          </p:cNvPicPr>
          <p:nvPr/>
        </p:nvPicPr>
        <p:blipFill rotWithShape="1">
          <a:blip r:embed="rId4"/>
          <a:srcRect l="18434" r="13615"/>
          <a:stretch/>
        </p:blipFill>
        <p:spPr>
          <a:xfrm>
            <a:off x="153431" y="1268034"/>
            <a:ext cx="2419797" cy="2532814"/>
          </a:xfrm>
          <a:prstGeom prst="rect">
            <a:avLst/>
          </a:prstGeom>
        </p:spPr>
      </p:pic>
      <p:pic>
        <p:nvPicPr>
          <p:cNvPr id="27" name="Picture 12">
            <a:extLst>
              <a:ext uri="{FF2B5EF4-FFF2-40B4-BE49-F238E27FC236}">
                <a16:creationId xmlns:a16="http://schemas.microsoft.com/office/drawing/2014/main" id="{F6AF2167-4CFA-D51C-9404-AFD486912978}"/>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47460" t="32989" r="29483" b="10954"/>
          <a:stretch/>
        </p:blipFill>
        <p:spPr bwMode="auto">
          <a:xfrm>
            <a:off x="1956948" y="1268034"/>
            <a:ext cx="1739037" cy="138889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8" name="Picture 19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01652" y="3950531"/>
            <a:ext cx="2372168" cy="2209840"/>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29" name="Obrázok 28"/>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40000" contrast="20000"/>
                    </a14:imgEffect>
                  </a14:imgLayer>
                </a14:imgProps>
              </a:ext>
            </a:extLst>
          </a:blip>
          <a:srcRect t="8469" b="8329"/>
          <a:stretch/>
        </p:blipFill>
        <p:spPr>
          <a:xfrm>
            <a:off x="3252295" y="5546675"/>
            <a:ext cx="2780510" cy="1300828"/>
          </a:xfrm>
          <a:prstGeom prst="rect">
            <a:avLst/>
          </a:prstGeom>
        </p:spPr>
      </p:pic>
      <p:pic>
        <p:nvPicPr>
          <p:cNvPr id="31" name="Picture 2" descr="Fig.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02848" y="2799227"/>
            <a:ext cx="3429957" cy="2702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27923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Obrázok 19"/>
          <p:cNvPicPr>
            <a:picLocks noChangeAspect="1"/>
          </p:cNvPicPr>
          <p:nvPr/>
        </p:nvPicPr>
        <p:blipFill rotWithShape="1">
          <a:blip r:embed="rId2" cstate="screen">
            <a:extLst>
              <a:ext uri="{28A0092B-C50C-407E-A947-70E740481C1C}">
                <a14:useLocalDpi xmlns:a14="http://schemas.microsoft.com/office/drawing/2010/main"/>
              </a:ext>
            </a:extLst>
          </a:blip>
          <a:srcRect l="15616"/>
          <a:stretch/>
        </p:blipFill>
        <p:spPr>
          <a:xfrm>
            <a:off x="2977271" y="4203896"/>
            <a:ext cx="2402960" cy="1601817"/>
          </a:xfrm>
          <a:prstGeom prst="rect">
            <a:avLst/>
          </a:prstGeom>
        </p:spPr>
      </p:pic>
      <p:sp>
        <p:nvSpPr>
          <p:cNvPr id="9" name="Zástupný objekt pre obsah 2"/>
          <p:cNvSpPr>
            <a:spLocks noGrp="1"/>
          </p:cNvSpPr>
          <p:nvPr>
            <p:ph idx="1"/>
          </p:nvPr>
        </p:nvSpPr>
        <p:spPr>
          <a:xfrm>
            <a:off x="5375858" y="1883890"/>
            <a:ext cx="6812973" cy="4351338"/>
          </a:xfrm>
        </p:spPr>
        <p:txBody>
          <a:bodyPr>
            <a:normAutofit/>
          </a:bodyPr>
          <a:lstStyle/>
          <a:p>
            <a:pPr marL="0" indent="0">
              <a:buNone/>
            </a:pPr>
            <a:r>
              <a:rPr lang="en-US" sz="18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ESA – European Space Agency Projects</a:t>
            </a:r>
            <a:endParaRPr lang="sk-SK" sz="18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a:p>
            <a:r>
              <a:rPr lang="en-US"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URBANA (2023</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en-US"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en-US"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24)</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en-US"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Development and verification of urban analytics (in collaboration with Geomatics, Italy).</a:t>
            </a:r>
            <a:endPar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a:p>
            <a:r>
              <a:rPr lang="en-US"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ENEUM (2023</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en-US"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en-US"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24)</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en-US"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Enhancing Earth observation curriculum with a focus on ESA sensors.</a:t>
            </a:r>
            <a:endPar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a:p>
            <a:r>
              <a:rPr lang="en-US"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SURGE (2016</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en-US"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en-US"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18)Simulating the cooling effect of urban greenery using a new generation of ESA sensors.</a:t>
            </a:r>
            <a:endPar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a:p>
            <a:pPr marL="0" indent="0">
              <a:buNone/>
            </a:pPr>
            <a:r>
              <a:rPr lang="sk-SK" sz="18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INTERREG </a:t>
            </a:r>
            <a:r>
              <a:rPr lang="sk-SK" sz="1800" b="1"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Projects</a:t>
            </a:r>
            <a:r>
              <a:rPr lang="sk-SK" sz="18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b="1"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Cross-border</a:t>
            </a:r>
            <a:r>
              <a:rPr lang="sk-SK" sz="18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b="1"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Cooperation</a:t>
            </a:r>
            <a:r>
              <a:rPr lang="sk-SK" sz="18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p>
          <a:p>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GEOSES </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(2019 – 22) </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Space</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Emergency</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Protection</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System</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Monitoring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hazardous</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natural</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and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anthropogenic</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geoprocesses</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in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the</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HU-SK-RO-UA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region</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p>
          <a:p>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TOKAJGIS (</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2017 – 20) </a:t>
            </a:r>
            <a:r>
              <a:rPr lang="sk-SK" sz="1800"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Development</a:t>
            </a:r>
            <a:r>
              <a:rPr lang="sk-SK" sz="1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of a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webGIS</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platform</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using</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big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geodata</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for</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the</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Tokaj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Wine</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Region</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to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foster</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cross-border</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collaboration</a:t>
            </a:r>
            <a:r>
              <a:rPr lang="sk-SK" sz="1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t>
            </a:r>
          </a:p>
        </p:txBody>
      </p:sp>
      <p:sp>
        <p:nvSpPr>
          <p:cNvPr id="10" name="Nadpis 1"/>
          <p:cNvSpPr txBox="1">
            <a:spLocks/>
          </p:cNvSpPr>
          <p:nvPr/>
        </p:nvSpPr>
        <p:spPr>
          <a:xfrm>
            <a:off x="5375858" y="961925"/>
            <a:ext cx="6812973" cy="70707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International </a:t>
            </a: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research</a:t>
            </a:r>
            <a:r>
              <a:rPr lang="en-US"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en-US" sz="20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projects</a:t>
            </a:r>
            <a:r>
              <a:rPr lang="sk-SK" sz="20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b="1"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Earth</a:t>
            </a:r>
            <a:r>
              <a:rPr lang="sk-SK" sz="20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Observation</a:t>
            </a:r>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Research</a:t>
            </a:r>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&amp; </a:t>
            </a:r>
            <a:r>
              <a:rPr lang="sk-SK" sz="2000" b="1" dirty="0" err="1"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Education</a:t>
            </a:r>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Regional</a:t>
            </a:r>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Monitoring &amp; GIS </a:t>
            </a: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Applications</a:t>
            </a:r>
            <a:r>
              <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endPar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p:txBody>
      </p:sp>
      <p:sp>
        <p:nvSpPr>
          <p:cNvPr id="11" name="Nadpis 1"/>
          <p:cNvSpPr txBox="1">
            <a:spLocks/>
          </p:cNvSpPr>
          <p:nvPr/>
        </p:nvSpPr>
        <p:spPr>
          <a:xfrm>
            <a:off x="5375859" y="323363"/>
            <a:ext cx="5740279" cy="14798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28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INSTITUTE OF GEOGRAPHY</a:t>
            </a:r>
          </a:p>
        </p:txBody>
      </p:sp>
      <p:sp>
        <p:nvSpPr>
          <p:cNvPr id="2" name="TextBox 1">
            <a:extLst>
              <a:ext uri="{FF2B5EF4-FFF2-40B4-BE49-F238E27FC236}">
                <a16:creationId xmlns:a16="http://schemas.microsoft.com/office/drawing/2014/main" id="{A0CDC7FD-DC35-FFB5-1805-F523AC77BF49}"/>
              </a:ext>
            </a:extLst>
          </p:cNvPr>
          <p:cNvSpPr txBox="1"/>
          <p:nvPr/>
        </p:nvSpPr>
        <p:spPr>
          <a:xfrm>
            <a:off x="5589945" y="6235228"/>
            <a:ext cx="6106884" cy="307777"/>
          </a:xfrm>
          <a:prstGeom prst="rect">
            <a:avLst/>
          </a:prstGeom>
          <a:noFill/>
        </p:spPr>
        <p:txBody>
          <a:bodyPr wrap="square">
            <a:spAutoFit/>
          </a:bodyPr>
          <a:lstStyle/>
          <a:p>
            <a:r>
              <a:rPr lang="en-GB" sz="1400" dirty="0">
                <a:latin typeface="Microsoft YaHei Light" panose="020B0502040204020203" pitchFamily="34" charset="-122"/>
                <a:ea typeface="Microsoft YaHei Light" panose="020B0502040204020203" pitchFamily="34" charset="-122"/>
                <a:hlinkClick r:id="rId3"/>
              </a:rPr>
              <a:t>https://www.uge.science.upjs.sk/projekty</a:t>
            </a:r>
            <a:r>
              <a:rPr lang="sk-SK" sz="1400" dirty="0">
                <a:latin typeface="Microsoft YaHei Light" panose="020B0502040204020203" pitchFamily="34" charset="-122"/>
                <a:ea typeface="Microsoft YaHei Light" panose="020B0502040204020203" pitchFamily="34" charset="-122"/>
              </a:rPr>
              <a:t> </a:t>
            </a:r>
            <a:endParaRPr lang="en-GB" sz="1400" dirty="0">
              <a:latin typeface="Microsoft YaHei Light" panose="020B0502040204020203" pitchFamily="34" charset="-122"/>
              <a:ea typeface="Microsoft YaHei Light" panose="020B0502040204020203" pitchFamily="34" charset="-122"/>
            </a:endParaRPr>
          </a:p>
        </p:txBody>
      </p:sp>
      <p:pic>
        <p:nvPicPr>
          <p:cNvPr id="14" name="Obrázok 13"/>
          <p:cNvPicPr>
            <a:picLocks noChangeAspect="1"/>
          </p:cNvPicPr>
          <p:nvPr/>
        </p:nvPicPr>
        <p:blipFill>
          <a:blip r:embed="rId4"/>
          <a:stretch>
            <a:fillRect/>
          </a:stretch>
        </p:blipFill>
        <p:spPr>
          <a:xfrm>
            <a:off x="153431" y="304406"/>
            <a:ext cx="2888274" cy="895866"/>
          </a:xfrm>
          <a:prstGeom prst="rect">
            <a:avLst/>
          </a:prstGeom>
        </p:spPr>
      </p:pic>
      <p:pic>
        <p:nvPicPr>
          <p:cNvPr id="3" name="Obrázok 2"/>
          <p:cNvPicPr>
            <a:picLocks noChangeAspect="1"/>
          </p:cNvPicPr>
          <p:nvPr/>
        </p:nvPicPr>
        <p:blipFill>
          <a:blip r:embed="rId5"/>
          <a:stretch>
            <a:fillRect/>
          </a:stretch>
        </p:blipFill>
        <p:spPr>
          <a:xfrm>
            <a:off x="23282" y="1315465"/>
            <a:ext cx="4962525" cy="2628900"/>
          </a:xfrm>
          <a:prstGeom prst="rect">
            <a:avLst/>
          </a:prstGeom>
        </p:spPr>
      </p:pic>
      <p:cxnSp>
        <p:nvCxnSpPr>
          <p:cNvPr id="5" name="Rovná spojovacia šípka 4"/>
          <p:cNvCxnSpPr/>
          <p:nvPr/>
        </p:nvCxnSpPr>
        <p:spPr>
          <a:xfrm flipV="1">
            <a:off x="1066800" y="1587500"/>
            <a:ext cx="1676400" cy="9906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7" name="Obrázok 6"/>
          <p:cNvPicPr>
            <a:picLocks noChangeAspect="1"/>
          </p:cNvPicPr>
          <p:nvPr/>
        </p:nvPicPr>
        <p:blipFill>
          <a:blip r:embed="rId6"/>
          <a:stretch>
            <a:fillRect/>
          </a:stretch>
        </p:blipFill>
        <p:spPr>
          <a:xfrm>
            <a:off x="153431" y="4203896"/>
            <a:ext cx="2802946" cy="2093075"/>
          </a:xfrm>
          <a:prstGeom prst="rect">
            <a:avLst/>
          </a:prstGeom>
        </p:spPr>
      </p:pic>
    </p:spTree>
    <p:extLst>
      <p:ext uri="{BB962C8B-B14F-4D97-AF65-F5344CB8AC3E}">
        <p14:creationId xmlns:p14="http://schemas.microsoft.com/office/powerpoint/2010/main" val="25444860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ástupný objekt pre obsah 2"/>
          <p:cNvSpPr>
            <a:spLocks noGrp="1"/>
          </p:cNvSpPr>
          <p:nvPr>
            <p:ph idx="1"/>
          </p:nvPr>
        </p:nvSpPr>
        <p:spPr>
          <a:xfrm>
            <a:off x="355600" y="2197390"/>
            <a:ext cx="6709322" cy="4351338"/>
          </a:xfrm>
        </p:spPr>
        <p:txBody>
          <a:bodyPr>
            <a:noAutofit/>
          </a:bodyPr>
          <a:lstStyle/>
          <a:p>
            <a:pPr>
              <a:lnSpc>
                <a:spcPct val="120000"/>
              </a:lnSpc>
            </a:pP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Lidar</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and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Hyperspectral</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Fusion</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for</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Land</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Cover</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Classification</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smtClean="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2024 – 26</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a:t>
            </a:r>
          </a:p>
          <a:p>
            <a:pPr>
              <a:lnSpc>
                <a:spcPct val="120000"/>
              </a:lnSpc>
            </a:pP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Physical</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Geomorphometry</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for</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Geographic</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Research</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smtClean="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2023 – 27</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with</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Comenius</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University</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Bratislava).</a:t>
            </a:r>
          </a:p>
          <a:p>
            <a:pPr>
              <a:lnSpc>
                <a:spcPct val="120000"/>
              </a:lnSpc>
            </a:pP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Urban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Heat</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Island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Modelling</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using</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Geospatial</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Tools</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smtClean="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2023 - 25</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a:t>
            </a:r>
          </a:p>
          <a:p>
            <a:pPr>
              <a:lnSpc>
                <a:spcPct val="120000"/>
              </a:lnSpc>
            </a:pP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Palaeogeographic</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Interpretation</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of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Detrital</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Minerals</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smtClean="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2023 – 25) </a:t>
            </a:r>
          </a:p>
          <a:p>
            <a:pPr>
              <a:lnSpc>
                <a:spcPct val="120000"/>
              </a:lnSpc>
            </a:pPr>
            <a:r>
              <a:rPr lang="en-GB" sz="1800" dirty="0" smtClean="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Multi-scale </a:t>
            </a:r>
            <a:r>
              <a:rPr lang="en-GB"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assessment of spatial variability of socio-economic stratification of the population</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smtClean="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2024 - 26</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a:t>
            </a:r>
          </a:p>
          <a:p>
            <a:pPr>
              <a:lnSpc>
                <a:spcPct val="120000"/>
              </a:lnSpc>
            </a:pPr>
            <a:r>
              <a:rPr lang="en-GB"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3D technologies and machine learning methods for environmental monitoring of rivers</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 (</a:t>
            </a:r>
            <a:r>
              <a:rPr lang="sk-SK" sz="1800" dirty="0" smtClean="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2024 - 27</a:t>
            </a:r>
            <a:r>
              <a:rPr lang="sk-SK" sz="1800"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a:t>
            </a:r>
          </a:p>
        </p:txBody>
      </p:sp>
      <p:sp>
        <p:nvSpPr>
          <p:cNvPr id="10" name="Nadpis 1"/>
          <p:cNvSpPr txBox="1">
            <a:spLocks/>
          </p:cNvSpPr>
          <p:nvPr/>
        </p:nvSpPr>
        <p:spPr>
          <a:xfrm>
            <a:off x="406400" y="1382222"/>
            <a:ext cx="6496692" cy="7070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2000" b="1" dirty="0">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National </a:t>
            </a:r>
            <a:r>
              <a:rPr lang="sk-SK" sz="2000" b="1" dirty="0" err="1">
                <a:solidFill>
                  <a:srgbClr val="164082"/>
                </a:solidFill>
                <a:latin typeface="Segoe UI Semilight" panose="020B0402040204020203" pitchFamily="34" charset="0"/>
                <a:ea typeface="Microsoft YaHei" panose="020B0503020204020204" pitchFamily="34" charset="-122"/>
                <a:cs typeface="Segoe UI Semilight" panose="020B0402040204020203" pitchFamily="34" charset="0"/>
              </a:rPr>
              <a:t>r</a:t>
            </a:r>
            <a:r>
              <a:rPr lang="sk-SK" sz="2000" b="1" dirty="0" err="1">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esearch</a:t>
            </a:r>
            <a:r>
              <a:rPr lang="en-US"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en-US" sz="20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projects</a:t>
            </a:r>
            <a:r>
              <a:rPr lang="sk-SK" sz="20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r>
              <a:rPr lang="it-IT" sz="20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Landscape</a:t>
            </a:r>
            <a:r>
              <a:rPr lang="it-IT"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Urban Climate &amp; AI Integration</a:t>
            </a:r>
            <a:r>
              <a:rPr lang="sk-SK" sz="2000" b="1"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 </a:t>
            </a:r>
            <a:endParaRPr lang="sk-SK" sz="2000" b="1"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p:txBody>
      </p:sp>
      <p:sp>
        <p:nvSpPr>
          <p:cNvPr id="11" name="Nadpis 1"/>
          <p:cNvSpPr txBox="1">
            <a:spLocks/>
          </p:cNvSpPr>
          <p:nvPr/>
        </p:nvSpPr>
        <p:spPr>
          <a:xfrm>
            <a:off x="3500826" y="304406"/>
            <a:ext cx="3104974" cy="14798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k-SK" sz="2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INSTITUTE </a:t>
            </a:r>
            <a:endParaRPr lang="sk-SK" sz="2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endParaRPr>
          </a:p>
          <a:p>
            <a:r>
              <a:rPr lang="sk-SK" sz="2800" dirty="0" smtClean="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OF </a:t>
            </a:r>
            <a:r>
              <a:rPr lang="sk-SK" sz="2800" dirty="0">
                <a:solidFill>
                  <a:srgbClr val="164082"/>
                </a:solidFill>
                <a:latin typeface="Segoe UI Semilight" panose="020B0402040204020203" pitchFamily="34" charset="0"/>
                <a:ea typeface="Microsoft YaHei UI" panose="020B0503020204020204" pitchFamily="34" charset="-122"/>
                <a:cs typeface="Segoe UI Semilight" panose="020B0402040204020203" pitchFamily="34" charset="0"/>
              </a:rPr>
              <a:t>GEOGRAPHY</a:t>
            </a:r>
          </a:p>
        </p:txBody>
      </p:sp>
      <p:pic>
        <p:nvPicPr>
          <p:cNvPr id="14" name="Obrázok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035894" y="49010"/>
            <a:ext cx="2267883" cy="2427707"/>
          </a:xfrm>
          <a:prstGeom prst="rect">
            <a:avLst/>
          </a:prstGeom>
          <a:effectLst>
            <a:outerShdw blurRad="50800" dist="38100" dir="2700000" algn="tl" rotWithShape="0">
              <a:prstClr val="black">
                <a:alpha val="40000"/>
              </a:prstClr>
            </a:outerShdw>
          </a:effectLst>
        </p:spPr>
      </p:pic>
      <p:pic>
        <p:nvPicPr>
          <p:cNvPr id="15" name="Obrázok 1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459364" y="49010"/>
            <a:ext cx="2267883" cy="2442962"/>
          </a:xfrm>
          <a:prstGeom prst="rect">
            <a:avLst/>
          </a:prstGeom>
          <a:effectLst>
            <a:outerShdw blurRad="50800" dist="38100" dir="2700000" algn="tl" rotWithShape="0">
              <a:prstClr val="black">
                <a:alpha val="40000"/>
              </a:prstClr>
            </a:outerShdw>
          </a:effectLst>
        </p:spPr>
      </p:pic>
      <p:pic>
        <p:nvPicPr>
          <p:cNvPr id="18" name="Obrázok 17"/>
          <p:cNvPicPr>
            <a:picLocks noChangeAspect="1"/>
          </p:cNvPicPr>
          <p:nvPr/>
        </p:nvPicPr>
        <p:blipFill>
          <a:blip r:embed="rId4" cstate="email">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7066307" y="2583976"/>
            <a:ext cx="1418360" cy="1432198"/>
          </a:xfrm>
          <a:prstGeom prst="rect">
            <a:avLst/>
          </a:prstGeom>
        </p:spPr>
      </p:pic>
      <p:sp>
        <p:nvSpPr>
          <p:cNvPr id="3" name="TextBox 2">
            <a:extLst>
              <a:ext uri="{FF2B5EF4-FFF2-40B4-BE49-F238E27FC236}">
                <a16:creationId xmlns:a16="http://schemas.microsoft.com/office/drawing/2014/main" id="{82C9BF30-C54D-39B3-9EF6-A6E233844D43}"/>
              </a:ext>
            </a:extLst>
          </p:cNvPr>
          <p:cNvSpPr txBox="1"/>
          <p:nvPr/>
        </p:nvSpPr>
        <p:spPr>
          <a:xfrm>
            <a:off x="633186" y="6373943"/>
            <a:ext cx="6106884" cy="307777"/>
          </a:xfrm>
          <a:prstGeom prst="rect">
            <a:avLst/>
          </a:prstGeom>
          <a:noFill/>
        </p:spPr>
        <p:txBody>
          <a:bodyPr wrap="square">
            <a:spAutoFit/>
          </a:bodyPr>
          <a:lstStyle/>
          <a:p>
            <a:r>
              <a:rPr lang="en-GB" sz="1400" dirty="0">
                <a:latin typeface="Microsoft YaHei Light" panose="020B0502040204020203" pitchFamily="34" charset="-122"/>
                <a:ea typeface="Microsoft YaHei Light" panose="020B0502040204020203" pitchFamily="34" charset="-122"/>
                <a:hlinkClick r:id="rId6"/>
              </a:rPr>
              <a:t>https://www.uge.science.upjs.sk/projekty</a:t>
            </a:r>
            <a:r>
              <a:rPr lang="sk-SK" sz="1400" dirty="0">
                <a:latin typeface="Microsoft YaHei Light" panose="020B0502040204020203" pitchFamily="34" charset="-122"/>
                <a:ea typeface="Microsoft YaHei Light" panose="020B0502040204020203" pitchFamily="34" charset="-122"/>
              </a:rPr>
              <a:t> </a:t>
            </a:r>
            <a:endParaRPr lang="en-GB" sz="1400" dirty="0">
              <a:latin typeface="Microsoft YaHei Light" panose="020B0502040204020203" pitchFamily="34" charset="-122"/>
              <a:ea typeface="Microsoft YaHei Light" panose="020B0502040204020203" pitchFamily="34" charset="-122"/>
            </a:endParaRPr>
          </a:p>
        </p:txBody>
      </p:sp>
      <p:pic>
        <p:nvPicPr>
          <p:cNvPr id="20" name="Obrázok 19"/>
          <p:cNvPicPr>
            <a:picLocks noChangeAspect="1"/>
          </p:cNvPicPr>
          <p:nvPr/>
        </p:nvPicPr>
        <p:blipFill>
          <a:blip r:embed="rId7"/>
          <a:stretch>
            <a:fillRect/>
          </a:stretch>
        </p:blipFill>
        <p:spPr>
          <a:xfrm>
            <a:off x="153431" y="304406"/>
            <a:ext cx="2888274" cy="895866"/>
          </a:xfrm>
          <a:prstGeom prst="rect">
            <a:avLst/>
          </a:prstGeom>
        </p:spPr>
      </p:pic>
      <p:pic>
        <p:nvPicPr>
          <p:cNvPr id="25" name="Obrázok 24"/>
          <p:cNvPicPr>
            <a:picLocks noChangeAspect="1"/>
          </p:cNvPicPr>
          <p:nvPr/>
        </p:nvPicPr>
        <p:blipFill rotWithShape="1">
          <a:blip r:embed="rId8"/>
          <a:srcRect t="21309"/>
          <a:stretch/>
        </p:blipFill>
        <p:spPr>
          <a:xfrm>
            <a:off x="9058406" y="2583976"/>
            <a:ext cx="3133594" cy="2880247"/>
          </a:xfrm>
          <a:prstGeom prst="rect">
            <a:avLst/>
          </a:prstGeom>
        </p:spPr>
      </p:pic>
      <p:pic>
        <p:nvPicPr>
          <p:cNvPr id="26" name="Obrázok 25"/>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064922" y="4123433"/>
            <a:ext cx="1996433" cy="1340790"/>
          </a:xfrm>
          <a:prstGeom prst="rect">
            <a:avLst/>
          </a:prstGeom>
        </p:spPr>
      </p:pic>
      <p:pic>
        <p:nvPicPr>
          <p:cNvPr id="2" name="Obrázok 1"/>
          <p:cNvPicPr>
            <a:picLocks noChangeAspect="1"/>
          </p:cNvPicPr>
          <p:nvPr/>
        </p:nvPicPr>
        <p:blipFill>
          <a:blip r:embed="rId10"/>
          <a:stretch>
            <a:fillRect/>
          </a:stretch>
        </p:blipFill>
        <p:spPr>
          <a:xfrm>
            <a:off x="6993057" y="5492869"/>
            <a:ext cx="4182944" cy="1339761"/>
          </a:xfrm>
          <a:prstGeom prst="rect">
            <a:avLst/>
          </a:prstGeom>
        </p:spPr>
      </p:pic>
    </p:spTree>
    <p:extLst>
      <p:ext uri="{BB962C8B-B14F-4D97-AF65-F5344CB8AC3E}">
        <p14:creationId xmlns:p14="http://schemas.microsoft.com/office/powerpoint/2010/main" val="21408361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jekt pre obsah 2"/>
          <p:cNvSpPr>
            <a:spLocks noGrp="1"/>
          </p:cNvSpPr>
          <p:nvPr>
            <p:ph idx="1"/>
          </p:nvPr>
        </p:nvSpPr>
        <p:spPr>
          <a:xfrm>
            <a:off x="4101664" y="2008920"/>
            <a:ext cx="6319594" cy="4168043"/>
          </a:xfrm>
        </p:spPr>
        <p:txBody>
          <a:bodyPr>
            <a:normAutofit/>
          </a:bodyPr>
          <a:lstStyle/>
          <a:p>
            <a:r>
              <a:rPr lang="sk-SK" sz="2000" dirty="0" err="1">
                <a:solidFill>
                  <a:srgbClr val="164082"/>
                </a:solidFill>
                <a:latin typeface="Segoe UI Semilight" panose="020B0402040204020203" pitchFamily="34" charset="0"/>
                <a:cs typeface="Segoe UI Semilight" panose="020B0402040204020203" pitchFamily="34" charset="0"/>
              </a:rPr>
              <a:t>Simulating</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the</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flooding</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after</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water</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dam</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smtClean="0">
                <a:solidFill>
                  <a:srgbClr val="164082"/>
                </a:solidFill>
                <a:latin typeface="Segoe UI Semilight" panose="020B0402040204020203" pitchFamily="34" charset="0"/>
                <a:cs typeface="Segoe UI Semilight" panose="020B0402040204020203" pitchFamily="34" charset="0"/>
              </a:rPr>
              <a:t>breaching</a:t>
            </a:r>
            <a:r>
              <a:rPr lang="sk-SK" sz="2000" dirty="0" smtClean="0">
                <a:solidFill>
                  <a:srgbClr val="164082"/>
                </a:solidFill>
                <a:latin typeface="Segoe UI Semilight" panose="020B0402040204020203" pitchFamily="34" charset="0"/>
                <a:cs typeface="Segoe UI Semilight" panose="020B0402040204020203" pitchFamily="34" charset="0"/>
              </a:rPr>
              <a:t>, and </a:t>
            </a:r>
            <a:r>
              <a:rPr lang="sk-SK" sz="2000" dirty="0" err="1" smtClean="0">
                <a:solidFill>
                  <a:srgbClr val="164082"/>
                </a:solidFill>
                <a:latin typeface="Segoe UI Semilight" panose="020B0402040204020203" pitchFamily="34" charset="0"/>
                <a:cs typeface="Segoe UI Semilight" panose="020B0402040204020203" pitchFamily="34" charset="0"/>
              </a:rPr>
              <a:t>flash</a:t>
            </a:r>
            <a:r>
              <a:rPr lang="sk-SK" sz="2000" dirty="0" smtClean="0">
                <a:solidFill>
                  <a:srgbClr val="164082"/>
                </a:solidFill>
                <a:latin typeface="Segoe UI Semilight" panose="020B0402040204020203" pitchFamily="34" charset="0"/>
                <a:cs typeface="Segoe UI Semilight" panose="020B0402040204020203" pitchFamily="34" charset="0"/>
              </a:rPr>
              <a:t> </a:t>
            </a:r>
            <a:r>
              <a:rPr lang="sk-SK" sz="2000" dirty="0" err="1" smtClean="0">
                <a:solidFill>
                  <a:srgbClr val="164082"/>
                </a:solidFill>
                <a:latin typeface="Segoe UI Semilight" panose="020B0402040204020203" pitchFamily="34" charset="0"/>
                <a:cs typeface="Segoe UI Semilight" panose="020B0402040204020203" pitchFamily="34" charset="0"/>
              </a:rPr>
              <a:t>floods</a:t>
            </a:r>
            <a:r>
              <a:rPr lang="sk-SK" sz="2000" dirty="0" smtClean="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for</a:t>
            </a:r>
            <a:r>
              <a:rPr lang="sk-SK" sz="2000" dirty="0">
                <a:solidFill>
                  <a:srgbClr val="164082"/>
                </a:solidFill>
                <a:latin typeface="Segoe UI Semilight" panose="020B0402040204020203" pitchFamily="34" charset="0"/>
                <a:cs typeface="Segoe UI Semilight" panose="020B0402040204020203" pitchFamily="34" charset="0"/>
              </a:rPr>
              <a:t> Košice city civil </a:t>
            </a:r>
            <a:r>
              <a:rPr lang="sk-SK" sz="2000" dirty="0" err="1">
                <a:solidFill>
                  <a:srgbClr val="164082"/>
                </a:solidFill>
                <a:latin typeface="Segoe UI Semilight" panose="020B0402040204020203" pitchFamily="34" charset="0"/>
                <a:cs typeface="Segoe UI Semilight" panose="020B0402040204020203" pitchFamily="34" charset="0"/>
              </a:rPr>
              <a:t>protection</a:t>
            </a:r>
            <a:endParaRPr lang="sk-SK" sz="2000" dirty="0">
              <a:solidFill>
                <a:srgbClr val="164082"/>
              </a:solidFill>
              <a:latin typeface="Segoe UI Semilight" panose="020B0402040204020203" pitchFamily="34" charset="0"/>
              <a:cs typeface="Segoe UI Semilight" panose="020B0402040204020203" pitchFamily="34" charset="0"/>
            </a:endParaRPr>
          </a:p>
          <a:p>
            <a:r>
              <a:rPr lang="sk-SK" sz="2000" dirty="0" err="1">
                <a:solidFill>
                  <a:srgbClr val="164082"/>
                </a:solidFill>
                <a:latin typeface="Segoe UI Semilight" panose="020B0402040204020203" pitchFamily="34" charset="0"/>
                <a:cs typeface="Segoe UI Semilight" panose="020B0402040204020203" pitchFamily="34" charset="0"/>
              </a:rPr>
              <a:t>Carbon</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emission</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strategy</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for</a:t>
            </a:r>
            <a:r>
              <a:rPr lang="sk-SK" sz="2000" dirty="0">
                <a:solidFill>
                  <a:srgbClr val="164082"/>
                </a:solidFill>
                <a:latin typeface="Segoe UI Semilight" panose="020B0402040204020203" pitchFamily="34" charset="0"/>
                <a:cs typeface="Segoe UI Semilight" panose="020B0402040204020203" pitchFamily="34" charset="0"/>
              </a:rPr>
              <a:t> Košice </a:t>
            </a:r>
            <a:r>
              <a:rPr lang="sk-SK" sz="2000" dirty="0" smtClean="0">
                <a:solidFill>
                  <a:srgbClr val="164082"/>
                </a:solidFill>
                <a:latin typeface="Segoe UI Semilight" panose="020B0402040204020203" pitchFamily="34" charset="0"/>
                <a:cs typeface="Segoe UI Semilight" panose="020B0402040204020203" pitchFamily="34" charset="0"/>
              </a:rPr>
              <a:t>city</a:t>
            </a:r>
          </a:p>
          <a:p>
            <a:r>
              <a:rPr lang="sk-SK" sz="2000" dirty="0" err="1" smtClean="0">
                <a:solidFill>
                  <a:srgbClr val="164082"/>
                </a:solidFill>
                <a:latin typeface="Segoe UI Semilight" panose="020B0402040204020203" pitchFamily="34" charset="0"/>
                <a:cs typeface="Segoe UI Semilight" panose="020B0402040204020203" pitchFamily="34" charset="0"/>
              </a:rPr>
              <a:t>Renewable</a:t>
            </a:r>
            <a:r>
              <a:rPr lang="sk-SK" sz="2000" dirty="0" smtClean="0">
                <a:solidFill>
                  <a:srgbClr val="164082"/>
                </a:solidFill>
                <a:latin typeface="Segoe UI Semilight" panose="020B0402040204020203" pitchFamily="34" charset="0"/>
                <a:cs typeface="Segoe UI Semilight" panose="020B0402040204020203" pitchFamily="34" charset="0"/>
              </a:rPr>
              <a:t> </a:t>
            </a:r>
            <a:r>
              <a:rPr lang="sk-SK" sz="2000" dirty="0" err="1" smtClean="0">
                <a:solidFill>
                  <a:srgbClr val="164082"/>
                </a:solidFill>
                <a:latin typeface="Segoe UI Semilight" panose="020B0402040204020203" pitchFamily="34" charset="0"/>
                <a:cs typeface="Segoe UI Semilight" panose="020B0402040204020203" pitchFamily="34" charset="0"/>
              </a:rPr>
              <a:t>energy</a:t>
            </a:r>
            <a:r>
              <a:rPr lang="sk-SK" sz="2000" dirty="0" smtClean="0">
                <a:solidFill>
                  <a:srgbClr val="164082"/>
                </a:solidFill>
                <a:latin typeface="Segoe UI Semilight" panose="020B0402040204020203" pitchFamily="34" charset="0"/>
                <a:cs typeface="Segoe UI Semilight" panose="020B0402040204020203" pitchFamily="34" charset="0"/>
              </a:rPr>
              <a:t> </a:t>
            </a:r>
            <a:r>
              <a:rPr lang="sk-SK" sz="2000" dirty="0" err="1" smtClean="0">
                <a:solidFill>
                  <a:srgbClr val="164082"/>
                </a:solidFill>
                <a:latin typeface="Segoe UI Semilight" panose="020B0402040204020203" pitchFamily="34" charset="0"/>
                <a:cs typeface="Segoe UI Semilight" panose="020B0402040204020203" pitchFamily="34" charset="0"/>
              </a:rPr>
              <a:t>potential</a:t>
            </a:r>
            <a:endParaRPr lang="sk-SK" sz="2000" dirty="0">
              <a:solidFill>
                <a:srgbClr val="164082"/>
              </a:solidFill>
              <a:latin typeface="Segoe UI Semilight" panose="020B0402040204020203" pitchFamily="34" charset="0"/>
              <a:cs typeface="Segoe UI Semilight" panose="020B0402040204020203" pitchFamily="34" charset="0"/>
            </a:endParaRPr>
          </a:p>
          <a:p>
            <a:r>
              <a:rPr lang="sk-SK" sz="2000" dirty="0" err="1">
                <a:solidFill>
                  <a:srgbClr val="164082"/>
                </a:solidFill>
                <a:latin typeface="Segoe UI Semilight" panose="020B0402040204020203" pitchFamily="34" charset="0"/>
                <a:cs typeface="Segoe UI Semilight" panose="020B0402040204020203" pitchFamily="34" charset="0"/>
              </a:rPr>
              <a:t>Training</a:t>
            </a:r>
            <a:r>
              <a:rPr lang="sk-SK" sz="2000" dirty="0">
                <a:solidFill>
                  <a:srgbClr val="164082"/>
                </a:solidFill>
                <a:latin typeface="Segoe UI Semilight" panose="020B0402040204020203" pitchFamily="34" charset="0"/>
                <a:cs typeface="Segoe UI Semilight" panose="020B0402040204020203" pitchFamily="34" charset="0"/>
              </a:rPr>
              <a:t> in GIS </a:t>
            </a:r>
            <a:r>
              <a:rPr lang="sk-SK" sz="2000" dirty="0" err="1">
                <a:solidFill>
                  <a:srgbClr val="164082"/>
                </a:solidFill>
                <a:latin typeface="Segoe UI Semilight" panose="020B0402040204020203" pitchFamily="34" charset="0"/>
                <a:cs typeface="Segoe UI Semilight" panose="020B0402040204020203" pitchFamily="34" charset="0"/>
              </a:rPr>
              <a:t>for</a:t>
            </a:r>
            <a:r>
              <a:rPr lang="sk-SK" sz="2000" dirty="0">
                <a:solidFill>
                  <a:srgbClr val="164082"/>
                </a:solidFill>
                <a:latin typeface="Segoe UI Semilight" panose="020B0402040204020203" pitchFamily="34" charset="0"/>
                <a:cs typeface="Segoe UI Semilight" panose="020B0402040204020203" pitchFamily="34" charset="0"/>
              </a:rPr>
              <a:t> Košice </a:t>
            </a:r>
            <a:r>
              <a:rPr lang="sk-SK" sz="2000" dirty="0" err="1">
                <a:solidFill>
                  <a:srgbClr val="164082"/>
                </a:solidFill>
                <a:latin typeface="Segoe UI Semilight" panose="020B0402040204020203" pitchFamily="34" charset="0"/>
                <a:cs typeface="Segoe UI Semilight" panose="020B0402040204020203" pitchFamily="34" charset="0"/>
              </a:rPr>
              <a:t>self-government</a:t>
            </a:r>
            <a:r>
              <a:rPr lang="sk-SK" sz="2000" dirty="0">
                <a:solidFill>
                  <a:srgbClr val="164082"/>
                </a:solidFill>
                <a:latin typeface="Segoe UI Semilight" panose="020B0402040204020203" pitchFamily="34" charset="0"/>
                <a:cs typeface="Segoe UI Semilight" panose="020B0402040204020203" pitchFamily="34" charset="0"/>
              </a:rPr>
              <a:t> </a:t>
            </a:r>
            <a:r>
              <a:rPr lang="sk-SK" sz="2000" dirty="0" err="1">
                <a:solidFill>
                  <a:srgbClr val="164082"/>
                </a:solidFill>
                <a:latin typeface="Segoe UI Semilight" panose="020B0402040204020203" pitchFamily="34" charset="0"/>
                <a:cs typeface="Segoe UI Semilight" panose="020B0402040204020203" pitchFamily="34" charset="0"/>
              </a:rPr>
              <a:t>region</a:t>
            </a:r>
            <a:r>
              <a:rPr lang="sk-SK" sz="2000" dirty="0">
                <a:solidFill>
                  <a:srgbClr val="164082"/>
                </a:solidFill>
                <a:latin typeface="Segoe UI Semilight" panose="020B0402040204020203" pitchFamily="34" charset="0"/>
                <a:cs typeface="Segoe UI Semilight" panose="020B0402040204020203" pitchFamily="34" charset="0"/>
              </a:rPr>
              <a:t>, </a:t>
            </a:r>
            <a:r>
              <a:rPr lang="de-DE" sz="2000" dirty="0">
                <a:solidFill>
                  <a:srgbClr val="164082"/>
                </a:solidFill>
                <a:latin typeface="Segoe UI Semilight" panose="020B0402040204020203" pitchFamily="34" charset="0"/>
                <a:cs typeface="Segoe UI Semilight" panose="020B0402040204020203" pitchFamily="34" charset="0"/>
              </a:rPr>
              <a:t>Deutsche Telekom IT Solutions </a:t>
            </a:r>
            <a:r>
              <a:rPr lang="de-DE" sz="2000" dirty="0" err="1" smtClean="0">
                <a:solidFill>
                  <a:srgbClr val="164082"/>
                </a:solidFill>
                <a:latin typeface="Segoe UI Semilight" panose="020B0402040204020203" pitchFamily="34" charset="0"/>
                <a:cs typeface="Segoe UI Semilight" panose="020B0402040204020203" pitchFamily="34" charset="0"/>
              </a:rPr>
              <a:t>Slovakia</a:t>
            </a:r>
            <a:endParaRPr lang="sk-SK" sz="2000" dirty="0" smtClean="0">
              <a:solidFill>
                <a:srgbClr val="164082"/>
              </a:solidFill>
              <a:latin typeface="Segoe UI Semilight" panose="020B0402040204020203" pitchFamily="34" charset="0"/>
              <a:cs typeface="Segoe UI Semilight" panose="020B0402040204020203" pitchFamily="34" charset="0"/>
            </a:endParaRPr>
          </a:p>
          <a:p>
            <a:endParaRPr lang="sk-SK" sz="2000" dirty="0">
              <a:solidFill>
                <a:srgbClr val="164082"/>
              </a:solidFill>
              <a:latin typeface="Segoe UI Semilight" panose="020B0402040204020203" pitchFamily="34" charset="0"/>
              <a:cs typeface="Segoe UI Semilight" panose="020B0402040204020203" pitchFamily="34" charset="0"/>
            </a:endParaRPr>
          </a:p>
        </p:txBody>
      </p:sp>
      <p:pic>
        <p:nvPicPr>
          <p:cNvPr id="5122" name="Picture 2" descr="Opis fotky nie je k dispozícii."/>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14238" t="11111" r="26060"/>
          <a:stretch/>
        </p:blipFill>
        <p:spPr bwMode="auto">
          <a:xfrm>
            <a:off x="8676255" y="4309308"/>
            <a:ext cx="3479801" cy="2141418"/>
          </a:xfrm>
          <a:prstGeom prst="rect">
            <a:avLst/>
          </a:prstGeom>
          <a:noFill/>
          <a:extLst>
            <a:ext uri="{909E8E84-426E-40DD-AFC4-6F175D3DCCD1}">
              <a14:hiddenFill xmlns:a14="http://schemas.microsoft.com/office/drawing/2010/main">
                <a:solidFill>
                  <a:srgbClr val="FFFFFF"/>
                </a:solidFill>
              </a14:hiddenFill>
            </a:ext>
          </a:extLst>
        </p:spPr>
      </p:pic>
      <p:sp>
        <p:nvSpPr>
          <p:cNvPr id="19" name="Nadpis 1"/>
          <p:cNvSpPr txBox="1">
            <a:spLocks/>
          </p:cNvSpPr>
          <p:nvPr/>
        </p:nvSpPr>
        <p:spPr>
          <a:xfrm>
            <a:off x="4101663" y="1095236"/>
            <a:ext cx="4428185" cy="91368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09630"/>
            <a:r>
              <a:rPr lang="en-US" sz="3600" b="1" dirty="0">
                <a:solidFill>
                  <a:srgbClr val="164082"/>
                </a:solidFill>
                <a:latin typeface="Segoe UI Semilight" panose="020B0402040204020203" pitchFamily="34" charset="0"/>
                <a:cs typeface="Segoe UI Semilight" panose="020B0402040204020203" pitchFamily="34" charset="0"/>
              </a:rPr>
              <a:t>Consultancy projects</a:t>
            </a:r>
            <a:endParaRPr lang="sk-SK" sz="3600" b="1" dirty="0">
              <a:solidFill>
                <a:srgbClr val="164082"/>
              </a:solidFill>
              <a:latin typeface="Segoe UI Semilight" panose="020B0402040204020203" pitchFamily="34" charset="0"/>
              <a:cs typeface="Segoe UI Semilight" panose="020B0402040204020203" pitchFamily="34" charset="0"/>
            </a:endParaRPr>
          </a:p>
        </p:txBody>
      </p:sp>
      <p:pic>
        <p:nvPicPr>
          <p:cNvPr id="20" name="Obrázok 19"/>
          <p:cNvPicPr>
            <a:picLocks noChangeAspect="1"/>
          </p:cNvPicPr>
          <p:nvPr/>
        </p:nvPicPr>
        <p:blipFill>
          <a:blip r:embed="rId3"/>
          <a:stretch>
            <a:fillRect/>
          </a:stretch>
        </p:blipFill>
        <p:spPr>
          <a:xfrm>
            <a:off x="4040826" y="304406"/>
            <a:ext cx="2888274" cy="895866"/>
          </a:xfrm>
          <a:prstGeom prst="rect">
            <a:avLst/>
          </a:prstGeom>
        </p:spPr>
      </p:pic>
      <p:pic>
        <p:nvPicPr>
          <p:cNvPr id="22" name="Picture 2" descr="https://static.wixstatic.com/media/a89fc3_7c542a223d304f79aada107ceb0c8060~mv2.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0" y="12701"/>
            <a:ext cx="3955257" cy="4558042"/>
          </a:xfrm>
          <a:prstGeom prst="rect">
            <a:avLst/>
          </a:prstGeom>
          <a:noFill/>
          <a:extLst>
            <a:ext uri="{909E8E84-426E-40DD-AFC4-6F175D3DCCD1}">
              <a14:hiddenFill xmlns:a14="http://schemas.microsoft.com/office/drawing/2010/main">
                <a:solidFill>
                  <a:srgbClr val="FFFFFF"/>
                </a:solidFill>
              </a14:hiddenFill>
            </a:ext>
          </a:extLst>
        </p:spPr>
      </p:pic>
      <p:pic>
        <p:nvPicPr>
          <p:cNvPr id="2" name="Obrázok 1"/>
          <p:cNvPicPr>
            <a:picLocks noChangeAspect="1"/>
          </p:cNvPicPr>
          <p:nvPr/>
        </p:nvPicPr>
        <p:blipFill>
          <a:blip r:embed="rId5"/>
          <a:stretch>
            <a:fillRect/>
          </a:stretch>
        </p:blipFill>
        <p:spPr>
          <a:xfrm>
            <a:off x="0" y="4343400"/>
            <a:ext cx="3955257" cy="2514600"/>
          </a:xfrm>
          <a:prstGeom prst="rect">
            <a:avLst/>
          </a:prstGeom>
        </p:spPr>
      </p:pic>
      <p:pic>
        <p:nvPicPr>
          <p:cNvPr id="23" name="Obrázok 22"/>
          <p:cNvPicPr>
            <a:picLocks noChangeAspect="1"/>
          </p:cNvPicPr>
          <p:nvPr/>
        </p:nvPicPr>
        <p:blipFill>
          <a:blip r:embed="rId6"/>
          <a:stretch>
            <a:fillRect/>
          </a:stretch>
        </p:blipFill>
        <p:spPr>
          <a:xfrm>
            <a:off x="4040826" y="4309308"/>
            <a:ext cx="4549860" cy="2493010"/>
          </a:xfrm>
          <a:prstGeom prst="rect">
            <a:avLst/>
          </a:prstGeom>
          <a:ln>
            <a:solidFill>
              <a:schemeClr val="accent1">
                <a:lumMod val="40000"/>
                <a:lumOff val="60000"/>
              </a:schemeClr>
            </a:solidFill>
          </a:ln>
        </p:spPr>
      </p:pic>
    </p:spTree>
    <p:extLst>
      <p:ext uri="{BB962C8B-B14F-4D97-AF65-F5344CB8AC3E}">
        <p14:creationId xmlns:p14="http://schemas.microsoft.com/office/powerpoint/2010/main" val="2713880833"/>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ív balíka Office">
  <a:themeElements>
    <a:clrScheme name="Motív balíka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ív balíka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balíka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otív balík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Motív balík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Motív balík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TM03457475[[fn=Rám]]</Template>
  <TotalTime>7638</TotalTime>
  <Words>1491</Words>
  <Application>Microsoft Office PowerPoint</Application>
  <PresentationFormat>Širokouhlá</PresentationFormat>
  <Paragraphs>148</Paragraphs>
  <Slides>15</Slides>
  <Notes>6</Notes>
  <HiddenSlides>0</HiddenSlides>
  <MMClips>0</MMClips>
  <ScaleCrop>false</ScaleCrop>
  <HeadingPairs>
    <vt:vector size="6" baseType="variant">
      <vt:variant>
        <vt:lpstr>Použité písma</vt:lpstr>
      </vt:variant>
      <vt:variant>
        <vt:i4>10</vt:i4>
      </vt:variant>
      <vt:variant>
        <vt:lpstr>Motív</vt:lpstr>
      </vt:variant>
      <vt:variant>
        <vt:i4>4</vt:i4>
      </vt:variant>
      <vt:variant>
        <vt:lpstr>Nadpisy snímok</vt:lpstr>
      </vt:variant>
      <vt:variant>
        <vt:i4>15</vt:i4>
      </vt:variant>
    </vt:vector>
  </HeadingPairs>
  <TitlesOfParts>
    <vt:vector size="29" baseType="lpstr">
      <vt:lpstr>Arial</vt:lpstr>
      <vt:lpstr>Calibri</vt:lpstr>
      <vt:lpstr>Calibri Light</vt:lpstr>
      <vt:lpstr>Microsoft YaHei</vt:lpstr>
      <vt:lpstr>Microsoft YaHei Light</vt:lpstr>
      <vt:lpstr>Microsoft YaHei UI</vt:lpstr>
      <vt:lpstr>Open Sans Light</vt:lpstr>
      <vt:lpstr>Segoe UI Emoji</vt:lpstr>
      <vt:lpstr>Segoe UI Light</vt:lpstr>
      <vt:lpstr>Segoe UI Semilight</vt:lpstr>
      <vt:lpstr>Motív balíka Office</vt:lpstr>
      <vt:lpstr>1_Motív balíka Office</vt:lpstr>
      <vt:lpstr>2_Motív balíka Office</vt:lpstr>
      <vt:lpstr>3_Motív balíka Office</vt:lpstr>
      <vt:lpstr>Prezentácia programu PowerPoint</vt:lpstr>
      <vt:lpstr>Prezentácia programu PowerPoint</vt:lpstr>
      <vt:lpstr>Prezentácia programu PowerPoint</vt:lpstr>
      <vt:lpstr>Prezentácia programu PowerPoint</vt:lpstr>
      <vt:lpstr>Our ERASMUS+ partners</vt:lpstr>
      <vt:lpstr>Prezentácia programu PowerPoint</vt:lpstr>
      <vt:lpstr>Prezentácia programu PowerPoint</vt:lpstr>
      <vt:lpstr>Prezentácia programu PowerPoint</vt:lpstr>
      <vt:lpstr>Prezentácia programu PowerPoint</vt:lpstr>
      <vt:lpstr>Prezentácia programu PowerPoint</vt:lpstr>
      <vt:lpstr>IRSSS : Our contribution </vt:lpstr>
      <vt:lpstr>IRSSS : Our contribution </vt:lpstr>
      <vt:lpstr>IRSSS : Our contribution </vt:lpstr>
      <vt:lpstr>Take aways</vt:lpstr>
      <vt:lpstr>Prezentácia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Katarína Onačillová</dc:creator>
  <cp:lastModifiedBy>Michal Gallay</cp:lastModifiedBy>
  <cp:revision>764</cp:revision>
  <dcterms:created xsi:type="dcterms:W3CDTF">2017-06-16T11:25:21Z</dcterms:created>
  <dcterms:modified xsi:type="dcterms:W3CDTF">2025-07-14T13:46:13Z</dcterms:modified>
</cp:coreProperties>
</file>