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1" r:id="rId5"/>
    <p:sldId id="262" r:id="rId6"/>
    <p:sldId id="260" r:id="rId7"/>
    <p:sldId id="259" r:id="rId8"/>
    <p:sldId id="265" r:id="rId9"/>
    <p:sldId id="264" r:id="rId10"/>
    <p:sldId id="257" r:id="rId11"/>
    <p:sldId id="258" r:id="rId12"/>
    <p:sldId id="266" r:id="rId13"/>
    <p:sldId id="263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248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615C-4938-4616-9588-7889AAABD3F2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EF9C-06B2-4553-9438-5D5A2174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615C-4938-4616-9588-7889AAABD3F2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EF9C-06B2-4553-9438-5D5A2174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0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615C-4938-4616-9588-7889AAABD3F2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EF9C-06B2-4553-9438-5D5A2174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1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615C-4938-4616-9588-7889AAABD3F2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EF9C-06B2-4553-9438-5D5A2174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1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615C-4938-4616-9588-7889AAABD3F2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EF9C-06B2-4553-9438-5D5A2174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5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615C-4938-4616-9588-7889AAABD3F2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EF9C-06B2-4553-9438-5D5A2174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4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615C-4938-4616-9588-7889AAABD3F2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EF9C-06B2-4553-9438-5D5A2174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9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615C-4938-4616-9588-7889AAABD3F2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EF9C-06B2-4553-9438-5D5A2174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6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615C-4938-4616-9588-7889AAABD3F2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EF9C-06B2-4553-9438-5D5A2174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2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615C-4938-4616-9588-7889AAABD3F2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EF9C-06B2-4553-9438-5D5A2174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7615C-4938-4616-9588-7889AAABD3F2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EF9C-06B2-4553-9438-5D5A2174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6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7615C-4938-4616-9588-7889AAABD3F2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8EF9C-06B2-4553-9438-5D5A2174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3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jan.kanuk@upjs.sk" TargetMode="External"/><Relationship Id="rId10" Type="http://schemas.openxmlformats.org/officeDocument/2006/relationships/image" Target="../media/image6.png"/><Relationship Id="rId4" Type="http://schemas.openxmlformats.org/officeDocument/2006/relationships/hyperlink" Target="mailto:michal.gallay@upjs.sk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jekt pre obsah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2000" contrast="-18000"/>
                    </a14:imgEffect>
                  </a14:imgLayer>
                </a14:imgProps>
              </a:ext>
            </a:extLst>
          </a:blip>
          <a:srcRect b="37541"/>
          <a:stretch/>
        </p:blipFill>
        <p:spPr>
          <a:xfrm>
            <a:off x="-8496" y="-46037"/>
            <a:ext cx="12276696" cy="488124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12953"/>
            <a:ext cx="9144000" cy="2387600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Hyperspectral data acquisition and processing</a:t>
            </a:r>
            <a:endParaRPr lang="en-US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12413" y="266314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sk-SK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Stagno</a:t>
            </a:r>
            <a:r>
              <a:rPr lang="sk-SK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di </a:t>
            </a:r>
            <a:r>
              <a:rPr lang="en-US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Sal</a:t>
            </a:r>
            <a:r>
              <a:rPr lang="en-GB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’</a:t>
            </a:r>
            <a:r>
              <a:rPr lang="en-US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e </a:t>
            </a:r>
            <a:r>
              <a:rPr lang="en-US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Porcus</a:t>
            </a:r>
            <a:r>
              <a:rPr lang="en-US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endParaRPr lang="en-US" dirty="0" smtClean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r>
              <a:rPr lang="en-US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18-20 July 2023</a:t>
            </a:r>
            <a:endParaRPr lang="sk-SK" dirty="0" smtClean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endParaRPr lang="sk-SK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r>
              <a:rPr lang="sk-SK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Michal Gallay, Ján </a:t>
            </a:r>
            <a:r>
              <a:rPr lang="sk-SK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Kaňuk</a:t>
            </a:r>
            <a:r>
              <a:rPr lang="sk-SK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, Ján </a:t>
            </a:r>
            <a:r>
              <a:rPr lang="sk-SK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Šašak</a:t>
            </a:r>
            <a:r>
              <a:rPr lang="sk-SK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, Katarína </a:t>
            </a:r>
            <a:r>
              <a:rPr lang="sk-SK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Onačillová</a:t>
            </a:r>
            <a:endParaRPr lang="sk-SK" dirty="0" smtClean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endParaRPr lang="en-US" dirty="0" smtClean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35202"/>
            <a:ext cx="2722200" cy="205347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0596" y="4816479"/>
            <a:ext cx="2220079" cy="205510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2200" y="4830766"/>
            <a:ext cx="4628396" cy="2062345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0675" y="4955853"/>
            <a:ext cx="2569455" cy="1794665"/>
          </a:xfrm>
          <a:prstGeom prst="rect">
            <a:avLst/>
          </a:prstGeom>
        </p:spPr>
      </p:pic>
      <p:sp>
        <p:nvSpPr>
          <p:cNvPr id="11" name="AutoShape 2" descr="UPJS Kosice - Wisdom of the Past, Knowledge of the Present, Education of  the Fu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" name="AutoShape 4" descr="UPJS Kosice - Wisdom of the Past, Knowledge of the Present, Education of  the Fut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0413" y="4375510"/>
            <a:ext cx="2408317" cy="7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170634"/>
            <a:ext cx="3750255" cy="132556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dirty="0" smtClean="0"/>
              <a:t>Radiometric targets in Line 5 with ASD field measured spectral reflectance</a:t>
            </a:r>
            <a:endParaRPr lang="en-US" sz="2400" dirty="0"/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7755" y="0"/>
            <a:ext cx="8124245" cy="456765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/>
          <a:srcRect t="7655"/>
          <a:stretch/>
        </p:blipFill>
        <p:spPr>
          <a:xfrm>
            <a:off x="5943600" y="3769241"/>
            <a:ext cx="6070600" cy="299556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" y="3737203"/>
            <a:ext cx="5626100" cy="3027605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139700" y="3482975"/>
            <a:ext cx="51975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Radiance of the radiometric targets, scale factor 1000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5943600" y="3482975"/>
            <a:ext cx="6070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ASD field measured reflectance of the radiometric targets</a:t>
            </a:r>
            <a:endParaRPr lang="en-US" dirty="0"/>
          </a:p>
        </p:txBody>
      </p:sp>
      <p:sp>
        <p:nvSpPr>
          <p:cNvPr id="11" name="BlokTextu 10"/>
          <p:cNvSpPr txBox="1"/>
          <p:nvPr/>
        </p:nvSpPr>
        <p:spPr>
          <a:xfrm>
            <a:off x="317500" y="1900807"/>
            <a:ext cx="3102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NB: ASD field measured reflectance of white target is higher than 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73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factors – solar and path radiance calculated based on line 5 radiometric targets</a:t>
            </a:r>
            <a:endParaRPr lang="en-US" dirty="0"/>
          </a:p>
        </p:txBody>
      </p:sp>
      <p:pic>
        <p:nvPicPr>
          <p:cNvPr id="7" name="Zástupný objekt pre obsah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03700" y="2012506"/>
            <a:ext cx="7391400" cy="3977575"/>
          </a:xfrm>
          <a:prstGeom prst="rect">
            <a:avLst/>
          </a:prstGeom>
        </p:spPr>
      </p:pic>
      <p:sp>
        <p:nvSpPr>
          <p:cNvPr id="12" name="Zástupný objekt pre obsah 11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655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Calibration factors file used to calculate reflectance of line 1,2,3,4,6</a:t>
            </a:r>
          </a:p>
          <a:p>
            <a:r>
              <a:rPr lang="en-US" sz="2400" dirty="0" smtClean="0"/>
              <a:t>Lines 7,8,9 have different spectral and spatial binning during acquisition, therefore, could not be corrected with this ELC methods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346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ELC reflectance</a:t>
            </a:r>
            <a:endParaRPr lang="en-US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7125" y="2152650"/>
            <a:ext cx="4324350" cy="3629025"/>
          </a:xfrm>
          <a:prstGeom prst="rect">
            <a:avLst/>
          </a:prstGeom>
        </p:spPr>
      </p:pic>
      <p:pic>
        <p:nvPicPr>
          <p:cNvPr id="6" name="Zástupný objekt pre obsah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94000" y="3416300"/>
            <a:ext cx="1308973" cy="120491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1050" y="3588739"/>
            <a:ext cx="4613275" cy="317440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350" y="365125"/>
            <a:ext cx="4509651" cy="3091901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10873212" y="1027906"/>
            <a:ext cx="691415" cy="715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vál 8"/>
          <p:cNvSpPr/>
          <p:nvPr/>
        </p:nvSpPr>
        <p:spPr>
          <a:xfrm>
            <a:off x="7567188" y="5906214"/>
            <a:ext cx="691415" cy="715224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0" name="Rovná spojovacia šípka 9"/>
          <p:cNvCxnSpPr/>
          <p:nvPr/>
        </p:nvCxnSpPr>
        <p:spPr>
          <a:xfrm flipV="1">
            <a:off x="8258603" y="6074875"/>
            <a:ext cx="550419" cy="1889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 flipH="1">
            <a:off x="10565394" y="1385518"/>
            <a:ext cx="30781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 flipH="1">
            <a:off x="3392799" y="3918989"/>
            <a:ext cx="4174389" cy="2999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/>
          <p:nvPr/>
        </p:nvCxnSpPr>
        <p:spPr>
          <a:xfrm flipH="1" flipV="1">
            <a:off x="2794001" y="3186443"/>
            <a:ext cx="401872" cy="10324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479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line </a:t>
            </a:r>
            <a:r>
              <a:rPr lang="en-US" dirty="0" smtClean="0"/>
              <a:t>correction</a:t>
            </a:r>
            <a:r>
              <a:rPr lang="sk-SK" dirty="0" smtClean="0"/>
              <a:t> (ELC)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644081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Lines 7-9 were flown earlier on Tuesday with different spectral binning (4x2) which causes problem in applying ELC based on radiometric targets flow on Thursday at 2x2 binning</a:t>
            </a:r>
          </a:p>
          <a:p>
            <a:r>
              <a:rPr lang="en-US" dirty="0" smtClean="0"/>
              <a:t>FLAASH could be used to derive reflectance</a:t>
            </a:r>
          </a:p>
          <a:p>
            <a:r>
              <a:rPr lang="en-US" dirty="0" smtClean="0"/>
              <a:t>ELC reflectance in the image of line 5 is higher than 1 for the white target, as the field measurement was above 1 for this target</a:t>
            </a:r>
            <a:r>
              <a:rPr lang="en-US" dirty="0" smtClean="0"/>
              <a:t>.</a:t>
            </a:r>
            <a:endParaRPr lang="sk-SK" dirty="0" smtClean="0"/>
          </a:p>
          <a:p>
            <a:r>
              <a:rPr lang="sk-SK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supplier of the radiometric targets (a Finish company</a:t>
            </a:r>
            <a:r>
              <a:rPr lang="en-US" dirty="0" smtClean="0"/>
              <a:t>)</a:t>
            </a:r>
            <a:r>
              <a:rPr lang="sk-SK" dirty="0" smtClean="0"/>
              <a:t> </a:t>
            </a:r>
            <a:r>
              <a:rPr lang="en-US" dirty="0" err="1" smtClean="0"/>
              <a:t>measur</a:t>
            </a:r>
            <a:r>
              <a:rPr lang="sk-SK" dirty="0" err="1" smtClean="0"/>
              <a:t>ed</a:t>
            </a:r>
            <a:r>
              <a:rPr lang="sk-SK" dirty="0" smtClean="0"/>
              <a:t> </a:t>
            </a:r>
            <a:r>
              <a:rPr lang="sk-SK" dirty="0" err="1" smtClean="0"/>
              <a:t>reflectance</a:t>
            </a:r>
            <a:r>
              <a:rPr lang="sk-SK" dirty="0" smtClean="0"/>
              <a:t> of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felt</a:t>
            </a:r>
            <a:r>
              <a:rPr lang="sk-SK" dirty="0" smtClean="0"/>
              <a:t>, and </a:t>
            </a: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en-US" dirty="0" smtClean="0"/>
              <a:t>about </a:t>
            </a:r>
            <a:r>
              <a:rPr lang="en-US" dirty="0"/>
              <a:t>0.2 value lower than measured in </a:t>
            </a:r>
            <a:r>
              <a:rPr lang="en-US" dirty="0" smtClean="0"/>
              <a:t>the</a:t>
            </a:r>
            <a:r>
              <a:rPr lang="sk-SK" dirty="0" smtClean="0"/>
              <a:t> </a:t>
            </a:r>
            <a:r>
              <a:rPr lang="en-US" dirty="0" smtClean="0"/>
              <a:t>field </a:t>
            </a:r>
            <a:r>
              <a:rPr lang="en-US" dirty="0"/>
              <a:t>by ASD spectrometer (compare it for the white target)</a:t>
            </a:r>
          </a:p>
          <a:p>
            <a:r>
              <a:rPr lang="en-US" dirty="0" smtClean="0"/>
              <a:t>these </a:t>
            </a:r>
            <a:r>
              <a:rPr lang="en-US" dirty="0"/>
              <a:t>laboratory measurements were not used to date, reflectance is </a:t>
            </a:r>
            <a:r>
              <a:rPr lang="en-US" dirty="0" err="1" smtClean="0"/>
              <a:t>calcul</a:t>
            </a:r>
            <a:r>
              <a:rPr lang="sk-SK" dirty="0" smtClean="0"/>
              <a:t>a</a:t>
            </a:r>
            <a:r>
              <a:rPr lang="en-US" dirty="0" smtClean="0"/>
              <a:t>ted </a:t>
            </a:r>
            <a:r>
              <a:rPr lang="en-US" dirty="0"/>
              <a:t>for lines 1-6 based on the ASD reflectance </a:t>
            </a:r>
            <a:r>
              <a:rPr lang="en-US" dirty="0" err="1" smtClean="0"/>
              <a:t>measur</a:t>
            </a:r>
            <a:r>
              <a:rPr lang="sk-SK" dirty="0" smtClean="0"/>
              <a:t>e</a:t>
            </a:r>
            <a:r>
              <a:rPr lang="en-US" dirty="0" err="1" smtClean="0"/>
              <a:t>ments</a:t>
            </a:r>
            <a:r>
              <a:rPr lang="en-US" dirty="0" smtClean="0"/>
              <a:t> </a:t>
            </a:r>
            <a:r>
              <a:rPr lang="en-US" dirty="0"/>
              <a:t>of the targets in the field</a:t>
            </a:r>
            <a:r>
              <a:rPr lang="en-US" dirty="0" smtClean="0"/>
              <a:t>.</a:t>
            </a:r>
            <a:endParaRPr lang="sk-SK" dirty="0" smtClean="0"/>
          </a:p>
          <a:p>
            <a:r>
              <a:rPr lang="sk-SK" dirty="0" err="1" smtClean="0"/>
              <a:t>This</a:t>
            </a:r>
            <a:r>
              <a:rPr lang="sk-SK" dirty="0" smtClean="0"/>
              <a:t> </a:t>
            </a:r>
            <a:r>
              <a:rPr lang="sk-SK" dirty="0" err="1" smtClean="0"/>
              <a:t>issue</a:t>
            </a:r>
            <a:r>
              <a:rPr lang="sk-SK" dirty="0" smtClean="0"/>
              <a:t> </a:t>
            </a:r>
            <a:r>
              <a:rPr lang="sk-SK" dirty="0" err="1" smtClean="0"/>
              <a:t>should</a:t>
            </a:r>
            <a:r>
              <a:rPr lang="sk-SK" dirty="0" smtClean="0"/>
              <a:t> </a:t>
            </a:r>
            <a:r>
              <a:rPr lang="sk-SK" dirty="0" err="1" smtClean="0"/>
              <a:t>be</a:t>
            </a:r>
            <a:r>
              <a:rPr lang="sk-SK" dirty="0" smtClean="0"/>
              <a:t> </a:t>
            </a:r>
            <a:r>
              <a:rPr lang="sk-SK" dirty="0" err="1" smtClean="0"/>
              <a:t>tested</a:t>
            </a:r>
            <a:r>
              <a:rPr lang="sk-SK" dirty="0" smtClean="0"/>
              <a:t>.</a:t>
            </a:r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030" y="1225802"/>
            <a:ext cx="5093842" cy="3893462"/>
          </a:xfrm>
          <a:prstGeom prst="rect">
            <a:avLst/>
          </a:prstGeom>
        </p:spPr>
      </p:pic>
      <p:cxnSp>
        <p:nvCxnSpPr>
          <p:cNvPr id="6" name="Rovná spojovacia šípka 5"/>
          <p:cNvCxnSpPr/>
          <p:nvPr/>
        </p:nvCxnSpPr>
        <p:spPr>
          <a:xfrm flipV="1">
            <a:off x="6183517" y="4535786"/>
            <a:ext cx="506994" cy="90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Skupina 8"/>
          <p:cNvGrpSpPr/>
          <p:nvPr/>
        </p:nvGrpSpPr>
        <p:grpSpPr>
          <a:xfrm>
            <a:off x="6609030" y="5119264"/>
            <a:ext cx="3707394" cy="1776349"/>
            <a:chOff x="5943600" y="3482975"/>
            <a:chExt cx="6070600" cy="3281833"/>
          </a:xfrm>
        </p:grpSpPr>
        <p:pic>
          <p:nvPicPr>
            <p:cNvPr id="7" name="Obrázok 6"/>
            <p:cNvPicPr>
              <a:picLocks noChangeAspect="1"/>
            </p:cNvPicPr>
            <p:nvPr/>
          </p:nvPicPr>
          <p:blipFill rotWithShape="1">
            <a:blip r:embed="rId3"/>
            <a:srcRect t="7655"/>
            <a:stretch/>
          </p:blipFill>
          <p:spPr>
            <a:xfrm>
              <a:off x="5943600" y="3769241"/>
              <a:ext cx="6070600" cy="2995567"/>
            </a:xfrm>
            <a:prstGeom prst="rect">
              <a:avLst/>
            </a:prstGeom>
          </p:spPr>
        </p:pic>
        <p:sp>
          <p:nvSpPr>
            <p:cNvPr id="8" name="BlokTextu 7"/>
            <p:cNvSpPr txBox="1"/>
            <p:nvPr/>
          </p:nvSpPr>
          <p:spPr>
            <a:xfrm>
              <a:off x="5943600" y="3482975"/>
              <a:ext cx="6070600" cy="483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ASD field measured reflectance of the radiometric targets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0840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jekt pre obsah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2000" contrast="-18000"/>
                    </a14:imgEffect>
                  </a14:imgLayer>
                </a14:imgProps>
              </a:ext>
            </a:extLst>
          </a:blip>
          <a:srcRect b="37541"/>
          <a:stretch/>
        </p:blipFill>
        <p:spPr>
          <a:xfrm>
            <a:off x="-8496" y="-46037"/>
            <a:ext cx="12276696" cy="488124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12953"/>
            <a:ext cx="9144000" cy="2387600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Hyperspectral data acquisition and processing</a:t>
            </a:r>
            <a:endParaRPr lang="en-US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12413" y="266314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sk-SK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Stagno</a:t>
            </a:r>
            <a:r>
              <a:rPr lang="sk-SK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di </a:t>
            </a:r>
            <a:r>
              <a:rPr lang="en-US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Sal</a:t>
            </a:r>
            <a:r>
              <a:rPr lang="en-GB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’</a:t>
            </a:r>
            <a:r>
              <a:rPr lang="en-US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e </a:t>
            </a:r>
            <a:r>
              <a:rPr lang="en-US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Porcus</a:t>
            </a:r>
            <a:r>
              <a:rPr lang="en-US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endParaRPr lang="en-US" dirty="0" smtClean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r>
              <a:rPr lang="en-US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18-20 July 2023</a:t>
            </a:r>
            <a:endParaRPr lang="sk-SK" dirty="0" smtClean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endParaRPr lang="sk-SK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r>
              <a:rPr lang="en-GB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Contact: </a:t>
            </a:r>
            <a:r>
              <a:rPr lang="en-GB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hlinkClick r:id="rId4"/>
              </a:rPr>
              <a:t>michal.gallay@upjs.sk</a:t>
            </a:r>
            <a:r>
              <a:rPr lang="en-GB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, </a:t>
            </a:r>
            <a:r>
              <a:rPr lang="en-GB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hlinkClick r:id="rId5"/>
              </a:rPr>
              <a:t>jan.kanuk@upjs.sk</a:t>
            </a:r>
            <a:r>
              <a:rPr lang="en-GB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endParaRPr lang="sk-SK" dirty="0" smtClean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endParaRPr lang="en-US" dirty="0" smtClean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35202"/>
            <a:ext cx="2722200" cy="205347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0596" y="4816479"/>
            <a:ext cx="2220079" cy="205510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2200" y="4830766"/>
            <a:ext cx="4628396" cy="2062345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70675" y="4955853"/>
            <a:ext cx="2569455" cy="1794665"/>
          </a:xfrm>
          <a:prstGeom prst="rect">
            <a:avLst/>
          </a:prstGeom>
        </p:spPr>
      </p:pic>
      <p:sp>
        <p:nvSpPr>
          <p:cNvPr id="11" name="AutoShape 2" descr="UPJS Kosice - Wisdom of the Past, Knowledge of the Present, Education of  the Fu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" name="AutoShape 4" descr="UPJS Kosice - Wisdom of the Past, Knowledge of the Present, Education of  the Fut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0413" y="4375510"/>
            <a:ext cx="2408317" cy="74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err="1"/>
              <a:t>Description</a:t>
            </a:r>
            <a:r>
              <a:rPr lang="sk-SK" b="1" dirty="0"/>
              <a:t> of UAV HS </a:t>
            </a:r>
            <a:r>
              <a:rPr lang="sk-SK" b="1" dirty="0" err="1"/>
              <a:t>mission</a:t>
            </a:r>
            <a:r>
              <a:rPr lang="sk-SK" b="1" dirty="0"/>
              <a:t> in </a:t>
            </a:r>
            <a:r>
              <a:rPr lang="sk-SK" b="1" dirty="0" err="1"/>
              <a:t>the</a:t>
            </a:r>
            <a:r>
              <a:rPr lang="sk-SK" b="1" dirty="0"/>
              <a:t> </a:t>
            </a:r>
            <a:r>
              <a:rPr lang="sk-SK" b="1" dirty="0" err="1"/>
              <a:t>northern</a:t>
            </a:r>
            <a:r>
              <a:rPr lang="sk-SK" b="1" dirty="0"/>
              <a:t> part of </a:t>
            </a:r>
            <a:r>
              <a:rPr lang="sk-SK" b="1" dirty="0" err="1"/>
              <a:t>Salle</a:t>
            </a:r>
            <a:r>
              <a:rPr lang="sk-SK" b="1" dirty="0"/>
              <a:t> </a:t>
            </a:r>
            <a:r>
              <a:rPr lang="sk-SK" b="1" dirty="0" err="1"/>
              <a:t>Porcus</a:t>
            </a:r>
            <a:r>
              <a:rPr lang="sk-SK" b="1" dirty="0"/>
              <a:t>, </a:t>
            </a:r>
            <a:r>
              <a:rPr lang="sk-SK" b="1" dirty="0" err="1"/>
              <a:t>Sardegna</a:t>
            </a:r>
            <a:r>
              <a:rPr lang="sk-SK" b="1" dirty="0"/>
              <a:t>, IRSS 2023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sk-SK" dirty="0" err="1" smtClean="0"/>
              <a:t>There</a:t>
            </a:r>
            <a:r>
              <a:rPr lang="sk-SK" dirty="0" smtClean="0"/>
              <a:t> </a:t>
            </a:r>
            <a:r>
              <a:rPr lang="sk-SK" dirty="0" err="1"/>
              <a:t>were</a:t>
            </a:r>
            <a:r>
              <a:rPr lang="sk-SK" dirty="0"/>
              <a:t> 2 UAV HS </a:t>
            </a:r>
            <a:r>
              <a:rPr lang="sk-SK" dirty="0" err="1"/>
              <a:t>missions</a:t>
            </a:r>
            <a:r>
              <a:rPr lang="sk-SK" dirty="0"/>
              <a:t> on </a:t>
            </a:r>
            <a:r>
              <a:rPr lang="sk-SK" dirty="0" err="1"/>
              <a:t>Stagno</a:t>
            </a:r>
            <a:r>
              <a:rPr lang="sk-SK" dirty="0"/>
              <a:t> di </a:t>
            </a:r>
            <a:r>
              <a:rPr lang="sk-SK" dirty="0" err="1"/>
              <a:t>Salle</a:t>
            </a:r>
            <a:r>
              <a:rPr lang="sk-SK" dirty="0"/>
              <a:t> </a:t>
            </a:r>
            <a:r>
              <a:rPr lang="sk-SK" dirty="0" err="1"/>
              <a:t>Porcus</a:t>
            </a:r>
            <a:r>
              <a:rPr lang="sk-SK" dirty="0"/>
              <a:t>, </a:t>
            </a:r>
            <a:r>
              <a:rPr lang="sk-SK" dirty="0" err="1" smtClean="0"/>
              <a:t>northern</a:t>
            </a:r>
            <a:r>
              <a:rPr lang="sk-SK" dirty="0" smtClean="0"/>
              <a:t> </a:t>
            </a:r>
            <a:r>
              <a:rPr lang="sk-SK" dirty="0"/>
              <a:t>part</a:t>
            </a:r>
          </a:p>
          <a:p>
            <a:pPr lvl="0"/>
            <a:r>
              <a:rPr lang="sk-SK" dirty="0" err="1"/>
              <a:t>Tuesday</a:t>
            </a:r>
            <a:r>
              <a:rPr lang="sk-SK" dirty="0"/>
              <a:t> 18.7.2023, </a:t>
            </a:r>
            <a:r>
              <a:rPr lang="sk-SK" dirty="0" err="1"/>
              <a:t>sunny</a:t>
            </a:r>
            <a:r>
              <a:rPr lang="sk-SK" dirty="0"/>
              <a:t>, </a:t>
            </a:r>
            <a:r>
              <a:rPr lang="sk-SK" dirty="0" err="1"/>
              <a:t>grey</a:t>
            </a:r>
            <a:r>
              <a:rPr lang="sk-SK" dirty="0"/>
              <a:t> </a:t>
            </a:r>
            <a:r>
              <a:rPr lang="sk-SK" dirty="0" err="1"/>
              <a:t>sky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haze</a:t>
            </a:r>
            <a:r>
              <a:rPr lang="sk-SK" dirty="0"/>
              <a:t>? of </a:t>
            </a:r>
            <a:r>
              <a:rPr lang="sk-SK" dirty="0" err="1"/>
              <a:t>high</a:t>
            </a:r>
            <a:r>
              <a:rPr lang="sk-SK" dirty="0"/>
              <a:t> </a:t>
            </a:r>
            <a:r>
              <a:rPr lang="sk-SK" dirty="0" err="1"/>
              <a:t>cirrus</a:t>
            </a:r>
            <a:r>
              <a:rPr lang="sk-SK" dirty="0"/>
              <a:t>, over 40C, </a:t>
            </a:r>
            <a:r>
              <a:rPr lang="sk-SK" dirty="0" err="1"/>
              <a:t>between</a:t>
            </a:r>
            <a:r>
              <a:rPr lang="sk-SK" dirty="0"/>
              <a:t> </a:t>
            </a:r>
            <a:r>
              <a:rPr lang="sk-SK" dirty="0" smtClean="0"/>
              <a:t>11-13:00</a:t>
            </a:r>
            <a:endParaRPr lang="sk-SK" dirty="0"/>
          </a:p>
          <a:p>
            <a:pPr lvl="0"/>
            <a:r>
              <a:rPr lang="sk-SK" dirty="0" err="1"/>
              <a:t>Thursday</a:t>
            </a:r>
            <a:r>
              <a:rPr lang="sk-SK" dirty="0"/>
              <a:t> 20.7.2023, </a:t>
            </a:r>
            <a:r>
              <a:rPr lang="sk-SK" dirty="0" err="1"/>
              <a:t>sunny</a:t>
            </a:r>
            <a:r>
              <a:rPr lang="sk-SK" dirty="0"/>
              <a:t>, </a:t>
            </a:r>
            <a:r>
              <a:rPr lang="sk-SK" dirty="0" err="1"/>
              <a:t>blue</a:t>
            </a:r>
            <a:r>
              <a:rPr lang="sk-SK" dirty="0"/>
              <a:t> </a:t>
            </a:r>
            <a:r>
              <a:rPr lang="sk-SK" dirty="0" err="1"/>
              <a:t>sky</a:t>
            </a:r>
            <a:r>
              <a:rPr lang="sk-SK" dirty="0"/>
              <a:t>, no </a:t>
            </a:r>
            <a:r>
              <a:rPr lang="sk-SK" dirty="0" err="1"/>
              <a:t>visible</a:t>
            </a:r>
            <a:r>
              <a:rPr lang="sk-SK" dirty="0"/>
              <a:t> </a:t>
            </a:r>
            <a:r>
              <a:rPr lang="sk-SK" dirty="0" err="1"/>
              <a:t>cirrus</a:t>
            </a:r>
            <a:r>
              <a:rPr lang="sk-SK" dirty="0"/>
              <a:t>, </a:t>
            </a:r>
            <a:r>
              <a:rPr lang="sk-SK" dirty="0" err="1"/>
              <a:t>about</a:t>
            </a:r>
            <a:r>
              <a:rPr lang="sk-SK" dirty="0"/>
              <a:t> </a:t>
            </a:r>
            <a:r>
              <a:rPr lang="sk-SK" dirty="0"/>
              <a:t>3</a:t>
            </a:r>
            <a:r>
              <a:rPr lang="sk-SK" dirty="0" smtClean="0"/>
              <a:t>6C</a:t>
            </a:r>
            <a:r>
              <a:rPr lang="sk-SK" dirty="0"/>
              <a:t>, </a:t>
            </a:r>
            <a:r>
              <a:rPr lang="sk-SK" dirty="0" err="1"/>
              <a:t>between</a:t>
            </a:r>
            <a:r>
              <a:rPr lang="sk-SK" dirty="0"/>
              <a:t> </a:t>
            </a:r>
            <a:r>
              <a:rPr lang="sk-SK" dirty="0" smtClean="0"/>
              <a:t>11-14:00</a:t>
            </a:r>
            <a:endParaRPr lang="sk-SK" dirty="0"/>
          </a:p>
          <a:p>
            <a:pPr lvl="0"/>
            <a:r>
              <a:rPr lang="sk-SK" dirty="0" err="1"/>
              <a:t>Wednesday</a:t>
            </a:r>
            <a:r>
              <a:rPr lang="sk-SK" dirty="0"/>
              <a:t> 19.7.2023, </a:t>
            </a:r>
            <a:r>
              <a:rPr lang="sk-SK" dirty="0" err="1"/>
              <a:t>radiometric</a:t>
            </a:r>
            <a:r>
              <a:rPr lang="sk-SK" dirty="0"/>
              <a:t> </a:t>
            </a:r>
            <a:r>
              <a:rPr lang="sk-SK" dirty="0" err="1"/>
              <a:t>targets</a:t>
            </a:r>
            <a:r>
              <a:rPr lang="sk-SK" dirty="0"/>
              <a:t> </a:t>
            </a:r>
            <a:r>
              <a:rPr lang="sk-SK" dirty="0" err="1"/>
              <a:t>were</a:t>
            </a:r>
            <a:r>
              <a:rPr lang="sk-SK" dirty="0"/>
              <a:t> </a:t>
            </a:r>
            <a:r>
              <a:rPr lang="sk-SK" dirty="0" err="1"/>
              <a:t>spectraly</a:t>
            </a:r>
            <a:r>
              <a:rPr lang="sk-SK" dirty="0"/>
              <a:t> </a:t>
            </a:r>
            <a:r>
              <a:rPr lang="sk-SK" dirty="0" err="1"/>
              <a:t>measured</a:t>
            </a:r>
            <a:r>
              <a:rPr lang="sk-SK" dirty="0"/>
              <a:t> in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field</a:t>
            </a:r>
            <a:r>
              <a:rPr lang="sk-SK" dirty="0"/>
              <a:t>, </a:t>
            </a:r>
            <a:r>
              <a:rPr lang="sk-SK" dirty="0" err="1"/>
              <a:t>they</a:t>
            </a:r>
            <a:r>
              <a:rPr lang="sk-SK" dirty="0"/>
              <a:t> </a:t>
            </a:r>
            <a:r>
              <a:rPr lang="sk-SK" dirty="0" err="1"/>
              <a:t>were</a:t>
            </a:r>
            <a:r>
              <a:rPr lang="sk-SK" dirty="0"/>
              <a:t> </a:t>
            </a:r>
            <a:r>
              <a:rPr lang="sk-SK" dirty="0" err="1"/>
              <a:t>put</a:t>
            </a:r>
            <a:r>
              <a:rPr lang="sk-SK" dirty="0"/>
              <a:t> on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surface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salt</a:t>
            </a:r>
            <a:r>
              <a:rPr lang="sk-SK" dirty="0"/>
              <a:t> </a:t>
            </a:r>
            <a:r>
              <a:rPr lang="sk-SK" dirty="0" err="1"/>
              <a:t>lake</a:t>
            </a:r>
            <a:r>
              <a:rPr lang="sk-SK" dirty="0"/>
              <a:t>, ASD </a:t>
            </a:r>
            <a:r>
              <a:rPr lang="sk-SK" dirty="0" err="1"/>
              <a:t>FieldSpec</a:t>
            </a:r>
            <a:r>
              <a:rPr lang="sk-SK" dirty="0"/>
              <a:t>, by </a:t>
            </a:r>
            <a:r>
              <a:rPr lang="sk-SK" dirty="0" err="1"/>
              <a:t>Maxximo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INGV </a:t>
            </a:r>
            <a:r>
              <a:rPr lang="sk-SK" dirty="0" err="1"/>
              <a:t>Rome</a:t>
            </a:r>
            <a:endParaRPr lang="sk-SK" dirty="0"/>
          </a:p>
          <a:p>
            <a:r>
              <a:rPr lang="en-US" dirty="0"/>
              <a:t>Sensor: AISA Kestrel 10 by </a:t>
            </a:r>
            <a:r>
              <a:rPr lang="en-US" dirty="0" err="1"/>
              <a:t>Specim</a:t>
            </a:r>
            <a:endParaRPr lang="en-US" dirty="0"/>
          </a:p>
          <a:p>
            <a:r>
              <a:rPr lang="en-US" dirty="0"/>
              <a:t>Above ground flying height: 80 </a:t>
            </a:r>
            <a:r>
              <a:rPr lang="en-US" dirty="0" smtClean="0"/>
              <a:t>m</a:t>
            </a:r>
          </a:p>
          <a:p>
            <a:r>
              <a:rPr lang="en-US" dirty="0" smtClean="0"/>
              <a:t>Geospatial reference WGS 84 during acquisition, </a:t>
            </a:r>
          </a:p>
          <a:p>
            <a:pPr lvl="1"/>
            <a:r>
              <a:rPr lang="en-US" dirty="0" smtClean="0"/>
              <a:t>after post-processing WSG 84 UTM 32 N</a:t>
            </a:r>
            <a:endParaRPr lang="en-US" dirty="0"/>
          </a:p>
          <a:p>
            <a:r>
              <a:rPr lang="en-US" dirty="0"/>
              <a:t>DSM for </a:t>
            </a:r>
            <a:r>
              <a:rPr lang="en-US" dirty="0" err="1"/>
              <a:t>orthorectification</a:t>
            </a:r>
            <a:r>
              <a:rPr lang="en-US" dirty="0"/>
              <a:t>: cell size 50 cm, derived from </a:t>
            </a:r>
            <a:r>
              <a:rPr lang="en-US" dirty="0" err="1"/>
              <a:t>lidar</a:t>
            </a:r>
            <a:r>
              <a:rPr lang="en-US" dirty="0"/>
              <a:t> VUX1 UAV scanning </a:t>
            </a:r>
            <a:r>
              <a:rPr lang="sk-SK" dirty="0" err="1" smtClean="0"/>
              <a:t>performed</a:t>
            </a:r>
            <a:r>
              <a:rPr lang="sk-SK" dirty="0" smtClean="0"/>
              <a:t> on 18/07/2023</a:t>
            </a:r>
            <a:endParaRPr lang="en-US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132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spatial accuracy with respect to </a:t>
            </a:r>
            <a:r>
              <a:rPr lang="en-GB" dirty="0" err="1" smtClean="0"/>
              <a:t>orthophoto</a:t>
            </a:r>
            <a:r>
              <a:rPr lang="en-GB" dirty="0" smtClean="0"/>
              <a:t> 2019 </a:t>
            </a:r>
            <a:r>
              <a:rPr lang="sk-SK" b="1" i="1" dirty="0" smtClean="0"/>
              <a:t>SardegnaSentier</a:t>
            </a:r>
            <a:r>
              <a:rPr lang="sk-SK" b="1" dirty="0" smtClean="0"/>
              <a:t>i.it</a:t>
            </a:r>
            <a:r>
              <a:rPr lang="sk-SK" b="1" dirty="0"/>
              <a:t> 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866" y="1825625"/>
            <a:ext cx="8178267" cy="4351338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4786064" y="6311900"/>
            <a:ext cx="2387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/>
              <a:t>WSG 84 UTM 32 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072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trajectory and image line numbers</a:t>
            </a:r>
            <a:endParaRPr lang="en-US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233" y="1901825"/>
            <a:ext cx="9131533" cy="4351338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537200" y="27432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 1</a:t>
            </a:r>
            <a:endParaRPr lang="en-US" dirty="0"/>
          </a:p>
        </p:txBody>
      </p:sp>
      <p:sp>
        <p:nvSpPr>
          <p:cNvPr id="6" name="BlokTextu 5"/>
          <p:cNvSpPr txBox="1"/>
          <p:nvPr/>
        </p:nvSpPr>
        <p:spPr>
          <a:xfrm>
            <a:off x="5537199" y="4090749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 2</a:t>
            </a:r>
            <a:endParaRPr lang="en-US" dirty="0"/>
          </a:p>
        </p:txBody>
      </p:sp>
      <p:sp>
        <p:nvSpPr>
          <p:cNvPr id="8" name="BlokTextu 7"/>
          <p:cNvSpPr txBox="1"/>
          <p:nvPr/>
        </p:nvSpPr>
        <p:spPr>
          <a:xfrm>
            <a:off x="1141696" y="1506022"/>
            <a:ext cx="612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July 2023, spectral x spatial binning for data acquisition 2 x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59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objekt pre obsah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923" y="1825625"/>
            <a:ext cx="9100153" cy="43513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trajectory and image line numbers</a:t>
            </a:r>
            <a:endParaRPr lang="en-US" dirty="0"/>
          </a:p>
        </p:txBody>
      </p:sp>
      <p:sp>
        <p:nvSpPr>
          <p:cNvPr id="5" name="BlokTextu 4"/>
          <p:cNvSpPr txBox="1"/>
          <p:nvPr/>
        </p:nvSpPr>
        <p:spPr>
          <a:xfrm>
            <a:off x="5537200" y="27432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 3</a:t>
            </a:r>
            <a:endParaRPr lang="en-US" dirty="0"/>
          </a:p>
        </p:txBody>
      </p:sp>
      <p:sp>
        <p:nvSpPr>
          <p:cNvPr id="6" name="BlokTextu 5"/>
          <p:cNvSpPr txBox="1"/>
          <p:nvPr/>
        </p:nvSpPr>
        <p:spPr>
          <a:xfrm>
            <a:off x="5041898" y="4541876"/>
            <a:ext cx="3107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 5, includes </a:t>
            </a:r>
            <a:r>
              <a:rPr lang="en-US" dirty="0" err="1" smtClean="0"/>
              <a:t>radiom</a:t>
            </a:r>
            <a:r>
              <a:rPr lang="en-US" dirty="0" smtClean="0"/>
              <a:t>. targets</a:t>
            </a:r>
            <a:endParaRPr lang="en-US" dirty="0"/>
          </a:p>
        </p:txBody>
      </p:sp>
      <p:sp>
        <p:nvSpPr>
          <p:cNvPr id="8" name="BlokTextu 7"/>
          <p:cNvSpPr txBox="1"/>
          <p:nvPr/>
        </p:nvSpPr>
        <p:spPr>
          <a:xfrm>
            <a:off x="1141696" y="1506022"/>
            <a:ext cx="612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July 2023, spectral x spatial binning for data acquisition 2 x 2</a:t>
            </a:r>
            <a:endParaRPr lang="en-US" dirty="0"/>
          </a:p>
        </p:txBody>
      </p:sp>
      <p:sp>
        <p:nvSpPr>
          <p:cNvPr id="11" name="BlokTextu 10"/>
          <p:cNvSpPr txBox="1"/>
          <p:nvPr/>
        </p:nvSpPr>
        <p:spPr>
          <a:xfrm>
            <a:off x="5537198" y="3611046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 4</a:t>
            </a:r>
            <a:endParaRPr lang="en-US" dirty="0"/>
          </a:p>
        </p:txBody>
      </p:sp>
      <p:sp>
        <p:nvSpPr>
          <p:cNvPr id="12" name="BlokTextu 11"/>
          <p:cNvSpPr txBox="1"/>
          <p:nvPr/>
        </p:nvSpPr>
        <p:spPr>
          <a:xfrm>
            <a:off x="5562596" y="5531404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63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trajectory and image line numbers</a:t>
            </a:r>
            <a:endParaRPr lang="en-US" dirty="0"/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2952" y="1825625"/>
            <a:ext cx="9166096" cy="4351338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5524500" y="25273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 7</a:t>
            </a:r>
            <a:endParaRPr lang="en-US" dirty="0"/>
          </a:p>
        </p:txBody>
      </p:sp>
      <p:sp>
        <p:nvSpPr>
          <p:cNvPr id="8" name="BlokTextu 7"/>
          <p:cNvSpPr txBox="1"/>
          <p:nvPr/>
        </p:nvSpPr>
        <p:spPr>
          <a:xfrm>
            <a:off x="5524500" y="405896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 8</a:t>
            </a:r>
            <a:endParaRPr lang="en-US" dirty="0"/>
          </a:p>
        </p:txBody>
      </p:sp>
      <p:sp>
        <p:nvSpPr>
          <p:cNvPr id="9" name="BlokTextu 8"/>
          <p:cNvSpPr txBox="1"/>
          <p:nvPr/>
        </p:nvSpPr>
        <p:spPr>
          <a:xfrm>
            <a:off x="5626100" y="559062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 9</a:t>
            </a:r>
            <a:endParaRPr lang="en-US" dirty="0"/>
          </a:p>
        </p:txBody>
      </p:sp>
      <p:sp>
        <p:nvSpPr>
          <p:cNvPr id="10" name="BlokTextu 9"/>
          <p:cNvSpPr txBox="1"/>
          <p:nvPr/>
        </p:nvSpPr>
        <p:spPr>
          <a:xfrm>
            <a:off x="1141696" y="1506022"/>
            <a:ext cx="612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 July 2023, spectral x spatial binning for data acquisition 4 x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23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Line 1-6 acquired 20 July and lines 7,8,9 on 18 July 2023</a:t>
            </a:r>
            <a:br>
              <a:rPr lang="en-US" sz="3600" dirty="0" smtClean="0"/>
            </a:br>
            <a:r>
              <a:rPr lang="sk-SK" sz="3600" dirty="0" err="1" smtClean="0"/>
              <a:t>raw</a:t>
            </a:r>
            <a:r>
              <a:rPr lang="sk-SK" sz="3600" dirty="0" smtClean="0"/>
              <a:t> </a:t>
            </a:r>
            <a:r>
              <a:rPr lang="sk-SK" sz="3600" dirty="0" err="1" smtClean="0"/>
              <a:t>data</a:t>
            </a:r>
            <a:r>
              <a:rPr lang="sk-SK" sz="3600" dirty="0" smtClean="0"/>
              <a:t> </a:t>
            </a:r>
            <a:r>
              <a:rPr lang="sk-SK" sz="3600" dirty="0" err="1" smtClean="0"/>
              <a:t>processed</a:t>
            </a:r>
            <a:r>
              <a:rPr lang="sk-SK" sz="3600" dirty="0" smtClean="0"/>
              <a:t> in </a:t>
            </a:r>
            <a:r>
              <a:rPr lang="sk-SK" sz="3600" dirty="0" err="1" smtClean="0"/>
              <a:t>CaligeoPro</a:t>
            </a:r>
            <a:r>
              <a:rPr lang="sk-SK" sz="3600" dirty="0" smtClean="0"/>
              <a:t>, a software by </a:t>
            </a:r>
            <a:r>
              <a:rPr lang="sk-SK" sz="3600" dirty="0" err="1" smtClean="0"/>
              <a:t>Specim</a:t>
            </a:r>
            <a:endParaRPr lang="en-US" sz="36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8468202" y="3026466"/>
            <a:ext cx="3156120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Spectral x spatial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binning during acquisition flight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Line 1 : 2x2 – processed as 8x2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Line 2 : 2x2 – processed as 8x2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Line 3 : 2x2 – processed as 8x2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Line 4 : 2x2 – processed as 8x2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Line 5 : 2x2 – processed as 8x2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Line 6 : 2x2 – processed as 8x2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Line 7 : </a:t>
            </a:r>
            <a:r>
              <a:rPr lang="en-US" b="1" dirty="0" smtClean="0"/>
              <a:t>4x2</a:t>
            </a:r>
            <a:r>
              <a:rPr lang="en-US" dirty="0" smtClean="0"/>
              <a:t> – processed as 8x2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Line 8 : </a:t>
            </a:r>
            <a:r>
              <a:rPr lang="en-US" b="1" dirty="0" smtClean="0"/>
              <a:t>4x2</a:t>
            </a:r>
            <a:r>
              <a:rPr lang="en-US" dirty="0" smtClean="0"/>
              <a:t> – processed as 8x2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Line 9 : </a:t>
            </a:r>
            <a:r>
              <a:rPr lang="en-US" b="1" dirty="0" smtClean="0"/>
              <a:t>4x2</a:t>
            </a:r>
            <a:r>
              <a:rPr lang="en-US" dirty="0" smtClean="0"/>
              <a:t> – processed as 8x2</a:t>
            </a:r>
            <a:endParaRPr lang="en-US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/>
          <a:srcRect r="21888" b="16424"/>
          <a:stretch/>
        </p:blipFill>
        <p:spPr>
          <a:xfrm>
            <a:off x="450343" y="2103868"/>
            <a:ext cx="7883802" cy="4742552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838200" y="1457537"/>
            <a:ext cx="9637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DN processed as </a:t>
            </a:r>
            <a:r>
              <a:rPr lang="en-US" b="1" dirty="0"/>
              <a:t>raw data – dark current</a:t>
            </a:r>
            <a:r>
              <a:rPr lang="en-US" dirty="0"/>
              <a:t>, </a:t>
            </a:r>
            <a:r>
              <a:rPr lang="en-US" b="1" dirty="0"/>
              <a:t>then into radiance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Georeferenced </a:t>
            </a:r>
            <a:r>
              <a:rPr lang="en-US" dirty="0" smtClean="0"/>
              <a:t>AISA data file </a:t>
            </a:r>
            <a:r>
              <a:rPr lang="en-US" dirty="0" err="1" smtClean="0"/>
              <a:t>radiometrically</a:t>
            </a:r>
            <a:r>
              <a:rPr lang="en-US" dirty="0" smtClean="0"/>
              <a:t> corrected to radiance  (</a:t>
            </a:r>
            <a:r>
              <a:rPr lang="en-US" dirty="0" err="1" smtClean="0"/>
              <a:t>mW</a:t>
            </a:r>
            <a:r>
              <a:rPr lang="en-US" dirty="0" smtClean="0"/>
              <a:t>/cm^2*</a:t>
            </a:r>
            <a:r>
              <a:rPr lang="en-US" dirty="0" err="1" smtClean="0"/>
              <a:t>str</a:t>
            </a:r>
            <a:r>
              <a:rPr lang="en-US" dirty="0" smtClean="0"/>
              <a:t>*um)*1000.00 </a:t>
            </a:r>
            <a:endParaRPr lang="en-US" dirty="0"/>
          </a:p>
        </p:txBody>
      </p:sp>
      <p:sp>
        <p:nvSpPr>
          <p:cNvPr id="3" name="BlokTextu 2"/>
          <p:cNvSpPr txBox="1"/>
          <p:nvPr/>
        </p:nvSpPr>
        <p:spPr>
          <a:xfrm>
            <a:off x="3060071" y="4010685"/>
            <a:ext cx="25680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sz="1100" dirty="0" smtClean="0"/>
              <a:t>1</a:t>
            </a:r>
            <a:endParaRPr lang="sk-SK" sz="1100" dirty="0"/>
          </a:p>
        </p:txBody>
      </p:sp>
      <p:sp>
        <p:nvSpPr>
          <p:cNvPr id="9" name="BlokTextu 8"/>
          <p:cNvSpPr txBox="1"/>
          <p:nvPr/>
        </p:nvSpPr>
        <p:spPr>
          <a:xfrm>
            <a:off x="3235299" y="4423865"/>
            <a:ext cx="25680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sz="1100" dirty="0" smtClean="0"/>
              <a:t>2</a:t>
            </a:r>
            <a:endParaRPr lang="sk-SK" sz="1100" dirty="0"/>
          </a:p>
        </p:txBody>
      </p:sp>
      <p:sp>
        <p:nvSpPr>
          <p:cNvPr id="10" name="BlokTextu 9"/>
          <p:cNvSpPr txBox="1"/>
          <p:nvPr/>
        </p:nvSpPr>
        <p:spPr>
          <a:xfrm>
            <a:off x="3419395" y="4685475"/>
            <a:ext cx="25680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sz="1100" dirty="0" smtClean="0"/>
              <a:t>3</a:t>
            </a:r>
            <a:endParaRPr lang="sk-SK" sz="1100" dirty="0"/>
          </a:p>
        </p:txBody>
      </p:sp>
      <p:sp>
        <p:nvSpPr>
          <p:cNvPr id="11" name="BlokTextu 10"/>
          <p:cNvSpPr txBox="1"/>
          <p:nvPr/>
        </p:nvSpPr>
        <p:spPr>
          <a:xfrm>
            <a:off x="3363700" y="4980847"/>
            <a:ext cx="25680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sz="1100" dirty="0"/>
              <a:t>4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3060071" y="5261203"/>
            <a:ext cx="25680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sz="1100" dirty="0" smtClean="0"/>
              <a:t>5</a:t>
            </a:r>
            <a:endParaRPr lang="sk-SK" sz="1100" dirty="0"/>
          </a:p>
        </p:txBody>
      </p:sp>
      <p:sp>
        <p:nvSpPr>
          <p:cNvPr id="13" name="BlokTextu 12"/>
          <p:cNvSpPr txBox="1"/>
          <p:nvPr/>
        </p:nvSpPr>
        <p:spPr>
          <a:xfrm>
            <a:off x="3322529" y="5524832"/>
            <a:ext cx="25680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sz="1100" dirty="0" smtClean="0"/>
              <a:t>6</a:t>
            </a:r>
            <a:endParaRPr lang="sk-SK" sz="1100" dirty="0"/>
          </a:p>
        </p:txBody>
      </p:sp>
      <p:sp>
        <p:nvSpPr>
          <p:cNvPr id="14" name="BlokTextu 13"/>
          <p:cNvSpPr txBox="1"/>
          <p:nvPr/>
        </p:nvSpPr>
        <p:spPr>
          <a:xfrm>
            <a:off x="3009267" y="5635142"/>
            <a:ext cx="25680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sz="1100" dirty="0" smtClean="0"/>
              <a:t>7</a:t>
            </a:r>
            <a:endParaRPr lang="sk-SK" sz="1100" dirty="0"/>
          </a:p>
        </p:txBody>
      </p:sp>
      <p:sp>
        <p:nvSpPr>
          <p:cNvPr id="15" name="BlokTextu 14"/>
          <p:cNvSpPr txBox="1"/>
          <p:nvPr/>
        </p:nvSpPr>
        <p:spPr>
          <a:xfrm>
            <a:off x="3266069" y="6098541"/>
            <a:ext cx="25680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sz="1100" dirty="0" smtClean="0"/>
              <a:t>8</a:t>
            </a:r>
            <a:endParaRPr lang="sk-SK" sz="1100" dirty="0"/>
          </a:p>
        </p:txBody>
      </p:sp>
      <p:sp>
        <p:nvSpPr>
          <p:cNvPr id="16" name="BlokTextu 15"/>
          <p:cNvSpPr txBox="1"/>
          <p:nvPr/>
        </p:nvSpPr>
        <p:spPr>
          <a:xfrm>
            <a:off x="3106898" y="6431135"/>
            <a:ext cx="25680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sz="1100" dirty="0" smtClean="0"/>
              <a:t>9</a:t>
            </a:r>
            <a:endParaRPr lang="sk-SK" sz="1100" dirty="0"/>
          </a:p>
        </p:txBody>
      </p:sp>
    </p:spTree>
    <p:extLst>
      <p:ext uri="{BB962C8B-B14F-4D97-AF65-F5344CB8AC3E}">
        <p14:creationId xmlns:p14="http://schemas.microsoft.com/office/powerpoint/2010/main" val="1301934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712" y="1027906"/>
            <a:ext cx="2276475" cy="2095500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Spectral</a:t>
            </a:r>
            <a:r>
              <a:rPr lang="sk-SK" dirty="0" smtClean="0"/>
              <a:t> r</a:t>
            </a:r>
            <a:r>
              <a:rPr lang="en-US" dirty="0" err="1" smtClean="0"/>
              <a:t>adiance</a:t>
            </a:r>
            <a:endParaRPr lang="en-US" dirty="0"/>
          </a:p>
        </p:txBody>
      </p:sp>
      <p:pic>
        <p:nvPicPr>
          <p:cNvPr id="12" name="Zástupný objekt pre obsah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79523" y="3016251"/>
            <a:ext cx="4324350" cy="3629025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717243" y="1391453"/>
            <a:ext cx="66164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(</a:t>
            </a:r>
            <a:r>
              <a:rPr lang="en-US" dirty="0" err="1"/>
              <a:t>mW</a:t>
            </a:r>
            <a:r>
              <a:rPr lang="en-US" dirty="0"/>
              <a:t>/cm^2*</a:t>
            </a:r>
            <a:r>
              <a:rPr lang="en-US" dirty="0" err="1"/>
              <a:t>str</a:t>
            </a:r>
            <a:r>
              <a:rPr lang="en-US" dirty="0"/>
              <a:t>*um)*1000.00 </a:t>
            </a:r>
            <a:endParaRPr lang="sk-SK" dirty="0" smtClean="0"/>
          </a:p>
          <a:p>
            <a:pPr marL="285750" indent="-285750">
              <a:buFontTx/>
              <a:buChar char="-"/>
            </a:pP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radiance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produced</a:t>
            </a:r>
            <a:r>
              <a:rPr lang="sk-SK" dirty="0" smtClean="0"/>
              <a:t> by:</a:t>
            </a:r>
          </a:p>
          <a:p>
            <a:pPr marL="285750" indent="-285750">
              <a:buFontTx/>
              <a:buChar char="-"/>
            </a:pPr>
            <a:r>
              <a:rPr lang="sk-SK" dirty="0" err="1" smtClean="0"/>
              <a:t>Subtracting</a:t>
            </a:r>
            <a:r>
              <a:rPr lang="sk-SK" dirty="0" smtClean="0"/>
              <a:t> </a:t>
            </a:r>
            <a:r>
              <a:rPr lang="sk-SK" dirty="0" err="1" smtClean="0"/>
              <a:t>dark</a:t>
            </a:r>
            <a:r>
              <a:rPr lang="sk-SK" dirty="0" smtClean="0"/>
              <a:t> </a:t>
            </a:r>
            <a:r>
              <a:rPr lang="sk-SK" dirty="0" err="1" smtClean="0"/>
              <a:t>current</a:t>
            </a:r>
            <a:r>
              <a:rPr lang="sk-SK" dirty="0" smtClean="0"/>
              <a:t> </a:t>
            </a:r>
            <a:r>
              <a:rPr lang="sk-SK" dirty="0" err="1" smtClean="0"/>
              <a:t>values</a:t>
            </a:r>
            <a:r>
              <a:rPr lang="sk-SK" dirty="0" smtClean="0"/>
              <a:t>/</a:t>
            </a:r>
            <a:r>
              <a:rPr lang="sk-SK" dirty="0" err="1" smtClean="0"/>
              <a:t>signal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dirty="0" smtClean="0"/>
              <a:t> </a:t>
            </a:r>
            <a:r>
              <a:rPr lang="sk-SK" dirty="0" err="1" smtClean="0"/>
              <a:t>raw</a:t>
            </a:r>
            <a:r>
              <a:rPr lang="sk-SK" dirty="0" smtClean="0"/>
              <a:t> </a:t>
            </a:r>
            <a:r>
              <a:rPr lang="sk-SK" dirty="0" err="1" smtClean="0"/>
              <a:t>data</a:t>
            </a:r>
            <a:r>
              <a:rPr lang="sk-SK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sk-SK" dirty="0" err="1" smtClean="0"/>
              <a:t>Calibrating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resulting</a:t>
            </a:r>
            <a:r>
              <a:rPr lang="sk-SK" dirty="0" smtClean="0"/>
              <a:t> DN to </a:t>
            </a:r>
            <a:r>
              <a:rPr lang="sk-SK" dirty="0" err="1" smtClean="0"/>
              <a:t>calculate</a:t>
            </a:r>
            <a:r>
              <a:rPr lang="sk-SK" dirty="0" smtClean="0"/>
              <a:t> </a:t>
            </a:r>
            <a:r>
              <a:rPr lang="sk-SK" dirty="0" err="1" smtClean="0"/>
              <a:t>radiance</a:t>
            </a:r>
            <a:r>
              <a:rPr lang="sk-SK" dirty="0" smtClean="0"/>
              <a:t> by 8 </a:t>
            </a:r>
            <a:r>
              <a:rPr lang="sk-SK" dirty="0" err="1" smtClean="0"/>
              <a:t>spectral</a:t>
            </a:r>
            <a:r>
              <a:rPr lang="sk-SK" dirty="0" smtClean="0"/>
              <a:t> x 2 </a:t>
            </a:r>
            <a:r>
              <a:rPr lang="sk-SK" dirty="0" err="1" smtClean="0"/>
              <a:t>spatial</a:t>
            </a:r>
            <a:r>
              <a:rPr lang="sk-SK" dirty="0" smtClean="0"/>
              <a:t> </a:t>
            </a:r>
            <a:r>
              <a:rPr lang="sk-SK" dirty="0" err="1" smtClean="0"/>
              <a:t>binning</a:t>
            </a:r>
            <a:endParaRPr lang="sk-SK" dirty="0" smtClean="0"/>
          </a:p>
          <a:p>
            <a:pPr marL="285750" indent="-285750">
              <a:buFontTx/>
              <a:buChar char="-"/>
            </a:pPr>
            <a:r>
              <a:rPr lang="sk-SK" dirty="0" err="1" smtClean="0"/>
              <a:t>Radiance</a:t>
            </a:r>
            <a:r>
              <a:rPr lang="sk-SK" dirty="0" smtClean="0"/>
              <a:t> </a:t>
            </a:r>
            <a:r>
              <a:rPr lang="sk-SK" dirty="0" err="1" smtClean="0"/>
              <a:t>values</a:t>
            </a:r>
            <a:r>
              <a:rPr lang="sk-SK" dirty="0" smtClean="0"/>
              <a:t> </a:t>
            </a:r>
            <a:r>
              <a:rPr lang="sk-SK" dirty="0" err="1" smtClean="0"/>
              <a:t>should</a:t>
            </a:r>
            <a:r>
              <a:rPr lang="sk-SK" dirty="0" smtClean="0"/>
              <a:t> </a:t>
            </a:r>
            <a:r>
              <a:rPr lang="sk-SK" dirty="0" err="1" smtClean="0"/>
              <a:t>be</a:t>
            </a:r>
            <a:r>
              <a:rPr lang="sk-SK" dirty="0" smtClean="0"/>
              <a:t> </a:t>
            </a:r>
            <a:r>
              <a:rPr lang="sk-SK" dirty="0" err="1" smtClean="0"/>
              <a:t>divided</a:t>
            </a:r>
            <a:r>
              <a:rPr lang="sk-SK" dirty="0" smtClean="0"/>
              <a:t> by 1000 to get </a:t>
            </a:r>
            <a:r>
              <a:rPr lang="en-US" dirty="0" err="1"/>
              <a:t>mW</a:t>
            </a:r>
            <a:r>
              <a:rPr lang="en-US" dirty="0"/>
              <a:t>/cm^2*</a:t>
            </a:r>
            <a:r>
              <a:rPr lang="en-US" dirty="0" err="1"/>
              <a:t>str</a:t>
            </a:r>
            <a:r>
              <a:rPr lang="en-US" dirty="0"/>
              <a:t>*um</a:t>
            </a:r>
            <a:endParaRPr lang="sk-SK" dirty="0" smtClean="0"/>
          </a:p>
          <a:p>
            <a:pPr marL="285750" indent="-285750">
              <a:buFontTx/>
              <a:buChar char="-"/>
            </a:pPr>
            <a:r>
              <a:rPr lang="sk-SK" dirty="0" err="1" smtClean="0"/>
              <a:t>resulting</a:t>
            </a:r>
            <a:r>
              <a:rPr lang="sk-SK" dirty="0" smtClean="0"/>
              <a:t> </a:t>
            </a:r>
            <a:r>
              <a:rPr lang="sk-SK" dirty="0" err="1" smtClean="0"/>
              <a:t>spatial</a:t>
            </a:r>
            <a:r>
              <a:rPr lang="sk-SK" dirty="0" smtClean="0"/>
              <a:t> </a:t>
            </a:r>
            <a:r>
              <a:rPr lang="sk-SK" dirty="0" err="1" smtClean="0"/>
              <a:t>resolution</a:t>
            </a:r>
            <a:r>
              <a:rPr lang="sk-SK" dirty="0" smtClean="0"/>
              <a:t> /pixel </a:t>
            </a:r>
            <a:r>
              <a:rPr lang="sk-SK" dirty="0" err="1" smtClean="0"/>
              <a:t>is</a:t>
            </a:r>
            <a:r>
              <a:rPr lang="sk-SK" dirty="0" smtClean="0"/>
              <a:t> 0.1 m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368 </a:t>
            </a:r>
            <a:r>
              <a:rPr lang="sk-SK" dirty="0" err="1" smtClean="0"/>
              <a:t>spectral</a:t>
            </a:r>
            <a:r>
              <a:rPr lang="sk-SK" dirty="0" smtClean="0"/>
              <a:t> </a:t>
            </a:r>
            <a:r>
              <a:rPr lang="sk-SK" dirty="0" err="1" smtClean="0"/>
              <a:t>bands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dirty="0" smtClean="0"/>
              <a:t> 380-1000 nm</a:t>
            </a:r>
          </a:p>
          <a:p>
            <a:pPr marL="285750" indent="-285750">
              <a:buFontTx/>
              <a:buChar char="-"/>
            </a:pPr>
            <a:r>
              <a:rPr lang="sk-SK" dirty="0" err="1" smtClean="0"/>
              <a:t>Orthorectification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based</a:t>
            </a:r>
            <a:r>
              <a:rPr lang="sk-SK" dirty="0" smtClean="0"/>
              <a:t> on a </a:t>
            </a:r>
            <a:r>
              <a:rPr lang="sk-SK" dirty="0" err="1" smtClean="0"/>
              <a:t>lidar</a:t>
            </a:r>
            <a:r>
              <a:rPr lang="sk-SK" dirty="0" smtClean="0"/>
              <a:t> DSM of 0.5 m </a:t>
            </a:r>
            <a:r>
              <a:rPr lang="sk-SK" dirty="0" err="1" smtClean="0"/>
              <a:t>spatial</a:t>
            </a:r>
            <a:r>
              <a:rPr lang="sk-SK" dirty="0" smtClean="0"/>
              <a:t> </a:t>
            </a:r>
            <a:r>
              <a:rPr lang="sk-SK" dirty="0" err="1" smtClean="0"/>
              <a:t>resolution</a:t>
            </a:r>
            <a:endParaRPr lang="sk-SK" dirty="0" smtClean="0"/>
          </a:p>
          <a:p>
            <a:pPr marL="285750" indent="-285750">
              <a:buFontTx/>
              <a:buChar char="-"/>
            </a:pPr>
            <a:r>
              <a:rPr lang="sk-SK" dirty="0" err="1" smtClean="0"/>
              <a:t>This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output </a:t>
            </a:r>
            <a:r>
              <a:rPr lang="sk-SK" dirty="0" err="1" smtClean="0"/>
              <a:t>from</a:t>
            </a:r>
            <a:r>
              <a:rPr lang="sk-SK" dirty="0" smtClean="0"/>
              <a:t> CALIGEO PRO software and </a:t>
            </a:r>
            <a:r>
              <a:rPr lang="sk-SK" dirty="0" err="1" smtClean="0"/>
              <a:t>should</a:t>
            </a:r>
            <a:r>
              <a:rPr lang="sk-SK" dirty="0" smtClean="0"/>
              <a:t> </a:t>
            </a:r>
            <a:r>
              <a:rPr lang="sk-SK" dirty="0" err="1" smtClean="0"/>
              <a:t>be</a:t>
            </a:r>
            <a:r>
              <a:rPr lang="sk-SK" dirty="0" smtClean="0"/>
              <a:t> </a:t>
            </a:r>
            <a:r>
              <a:rPr lang="sk-SK" dirty="0" err="1" smtClean="0"/>
              <a:t>used</a:t>
            </a:r>
            <a:r>
              <a:rPr lang="sk-SK" dirty="0" smtClean="0"/>
              <a:t> in ENVI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reflectance</a:t>
            </a:r>
            <a:r>
              <a:rPr lang="sk-SK" dirty="0" smtClean="0"/>
              <a:t> </a:t>
            </a:r>
            <a:r>
              <a:rPr lang="sk-SK" dirty="0" err="1" smtClean="0"/>
              <a:t>calculation</a:t>
            </a:r>
            <a:endParaRPr lang="sk-SK" dirty="0" smtClean="0"/>
          </a:p>
          <a:p>
            <a:pPr marL="285750" indent="-285750">
              <a:buFontTx/>
              <a:buChar char="-"/>
            </a:pPr>
            <a:r>
              <a:rPr lang="sk-SK" dirty="0" err="1" smtClean="0"/>
              <a:t>Resulting</a:t>
            </a:r>
            <a:r>
              <a:rPr lang="sk-SK" dirty="0" smtClean="0"/>
              <a:t> </a:t>
            </a:r>
            <a:r>
              <a:rPr lang="sk-SK" dirty="0" err="1" smtClean="0"/>
              <a:t>files</a:t>
            </a:r>
            <a:r>
              <a:rPr lang="sk-SK" dirty="0" smtClean="0"/>
              <a:t> DAT (image </a:t>
            </a:r>
            <a:r>
              <a:rPr lang="sk-SK" dirty="0" err="1" smtClean="0"/>
              <a:t>data</a:t>
            </a:r>
            <a:r>
              <a:rPr lang="sk-SK" dirty="0" smtClean="0"/>
              <a:t>), HDR (</a:t>
            </a:r>
            <a:r>
              <a:rPr lang="sk-SK" dirty="0" err="1" smtClean="0"/>
              <a:t>header</a:t>
            </a:r>
            <a:r>
              <a:rPr lang="sk-SK" dirty="0" smtClean="0"/>
              <a:t> </a:t>
            </a:r>
            <a:r>
              <a:rPr lang="sk-SK" dirty="0" err="1" smtClean="0"/>
              <a:t>info</a:t>
            </a:r>
            <a:r>
              <a:rPr lang="sk-SK" dirty="0" smtClean="0"/>
              <a:t>), 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image </a:t>
            </a:r>
            <a:r>
              <a:rPr lang="sk-SK" dirty="0" err="1" smtClean="0"/>
              <a:t>file</a:t>
            </a:r>
            <a:r>
              <a:rPr lang="sk-SK" dirty="0" smtClean="0"/>
              <a:t>, OPT (</a:t>
            </a:r>
            <a:r>
              <a:rPr lang="sk-SK" dirty="0" err="1" smtClean="0"/>
              <a:t>metadata</a:t>
            </a:r>
            <a:r>
              <a:rPr lang="sk-SK" dirty="0" smtClean="0"/>
              <a:t> </a:t>
            </a:r>
            <a:r>
              <a:rPr lang="sk-SK" dirty="0" err="1" smtClean="0"/>
              <a:t>about</a:t>
            </a:r>
            <a:r>
              <a:rPr lang="sk-SK" dirty="0" smtClean="0"/>
              <a:t> </a:t>
            </a:r>
            <a:r>
              <a:rPr lang="sk-SK" dirty="0" err="1" smtClean="0"/>
              <a:t>processing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raw</a:t>
            </a:r>
            <a:r>
              <a:rPr lang="sk-SK" dirty="0" smtClean="0"/>
              <a:t> </a:t>
            </a:r>
            <a:r>
              <a:rPr lang="sk-SK" dirty="0" err="1" smtClean="0"/>
              <a:t>data</a:t>
            </a:r>
            <a:r>
              <a:rPr lang="sk-SK" dirty="0" smtClean="0"/>
              <a:t>)</a:t>
            </a:r>
            <a:endParaRPr lang="sk-SK" dirty="0"/>
          </a:p>
        </p:txBody>
      </p:sp>
      <p:cxnSp>
        <p:nvCxnSpPr>
          <p:cNvPr id="11" name="Rovná spojovacia šípka 10"/>
          <p:cNvCxnSpPr/>
          <p:nvPr/>
        </p:nvCxnSpPr>
        <p:spPr>
          <a:xfrm>
            <a:off x="8092941" y="2453489"/>
            <a:ext cx="652707" cy="15359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o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42" y="5759226"/>
            <a:ext cx="6962281" cy="72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66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line correction to calculate reflectance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879471" cy="4351338"/>
          </a:xfrm>
        </p:spPr>
        <p:txBody>
          <a:bodyPr>
            <a:normAutofit/>
          </a:bodyPr>
          <a:lstStyle/>
          <a:p>
            <a:r>
              <a:rPr lang="sk-SK" sz="2400" dirty="0" err="1"/>
              <a:t>Spectral</a:t>
            </a:r>
            <a:r>
              <a:rPr lang="sk-SK" sz="2400" dirty="0"/>
              <a:t> </a:t>
            </a:r>
            <a:r>
              <a:rPr lang="sk-SK" sz="2400" dirty="0" err="1" smtClean="0"/>
              <a:t>radiance</a:t>
            </a:r>
            <a:r>
              <a:rPr lang="sk-SK" sz="2400" dirty="0" smtClean="0"/>
              <a:t> </a:t>
            </a:r>
            <a:r>
              <a:rPr lang="sk-SK" sz="2400" dirty="0" err="1" smtClean="0"/>
              <a:t>data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used</a:t>
            </a:r>
            <a:endParaRPr lang="sk-SK" sz="2400" dirty="0" smtClean="0"/>
          </a:p>
          <a:p>
            <a:r>
              <a:rPr lang="en-US" sz="2400" dirty="0" smtClean="0"/>
              <a:t>Based </a:t>
            </a:r>
            <a:r>
              <a:rPr lang="en-US" sz="2400" dirty="0" smtClean="0"/>
              <a:t>on 5 radiometric targets made of felt</a:t>
            </a:r>
          </a:p>
          <a:p>
            <a:r>
              <a:rPr lang="en-US" sz="2400" dirty="0" smtClean="0"/>
              <a:t>Reflectance of the targets measured in the field 19 </a:t>
            </a:r>
            <a:r>
              <a:rPr lang="en-US" sz="2400" dirty="0"/>
              <a:t>J</a:t>
            </a:r>
            <a:r>
              <a:rPr lang="en-US" sz="2400" dirty="0" smtClean="0"/>
              <a:t>uly by ASD field spectrometer</a:t>
            </a:r>
          </a:p>
          <a:p>
            <a:r>
              <a:rPr lang="en-US" sz="2400" dirty="0" smtClean="0"/>
              <a:t>This reflectance was used in ELC to calculate reflectance of lines </a:t>
            </a:r>
            <a:r>
              <a:rPr lang="en-US" sz="2400" dirty="0" smtClean="0"/>
              <a:t>1-6</a:t>
            </a:r>
            <a:r>
              <a:rPr lang="sk-SK" sz="2400" dirty="0" smtClean="0"/>
              <a:t> </a:t>
            </a:r>
            <a:r>
              <a:rPr lang="sk-SK" sz="2400" dirty="0" err="1" smtClean="0"/>
              <a:t>from</a:t>
            </a:r>
            <a:r>
              <a:rPr lang="sk-SK" sz="2400" dirty="0" smtClean="0"/>
              <a:t> </a:t>
            </a:r>
            <a:r>
              <a:rPr lang="sk-SK" sz="2400" dirty="0" err="1" smtClean="0"/>
              <a:t>radiance</a:t>
            </a:r>
            <a:r>
              <a:rPr lang="sk-SK" sz="2400" dirty="0" smtClean="0"/>
              <a:t> </a:t>
            </a:r>
            <a:r>
              <a:rPr lang="sk-SK" sz="2400" dirty="0" err="1" smtClean="0"/>
              <a:t>data</a:t>
            </a:r>
            <a:endParaRPr lang="sk-SK" sz="2400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651" y="1124847"/>
            <a:ext cx="2396713" cy="227342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651" y="3543127"/>
            <a:ext cx="4505325" cy="3105150"/>
          </a:xfrm>
          <a:prstGeom prst="rect">
            <a:avLst/>
          </a:prstGeom>
        </p:spPr>
      </p:pic>
      <p:cxnSp>
        <p:nvCxnSpPr>
          <p:cNvPr id="7" name="Rovná spojovacia šípka 6"/>
          <p:cNvCxnSpPr/>
          <p:nvPr/>
        </p:nvCxnSpPr>
        <p:spPr>
          <a:xfrm flipH="1">
            <a:off x="9279802" y="2399168"/>
            <a:ext cx="1620570" cy="2696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0430344" y="1752540"/>
            <a:ext cx="1646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err="1" smtClean="0"/>
              <a:t>Spectralon</a:t>
            </a:r>
            <a:r>
              <a:rPr lang="sk-SK" sz="1600" dirty="0" smtClean="0"/>
              <a:t> </a:t>
            </a:r>
            <a:r>
              <a:rPr lang="sk-SK" sz="1600" dirty="0" err="1" smtClean="0"/>
              <a:t>reference</a:t>
            </a:r>
            <a:r>
              <a:rPr lang="sk-SK" sz="1600" dirty="0" smtClean="0"/>
              <a:t> panel</a:t>
            </a:r>
            <a:endParaRPr lang="sk-SK" sz="1600" dirty="0"/>
          </a:p>
        </p:txBody>
      </p:sp>
      <p:cxnSp>
        <p:nvCxnSpPr>
          <p:cNvPr id="9" name="Rovná spojovacia šípka 8"/>
          <p:cNvCxnSpPr/>
          <p:nvPr/>
        </p:nvCxnSpPr>
        <p:spPr>
          <a:xfrm flipV="1">
            <a:off x="6698104" y="2087734"/>
            <a:ext cx="1359480" cy="3944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65300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821</Words>
  <Application>Microsoft Office PowerPoint</Application>
  <PresentationFormat>Širokouhlá</PresentationFormat>
  <Paragraphs>93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Motív balíka Office</vt:lpstr>
      <vt:lpstr>Hyperspectral data acquisition and processing</vt:lpstr>
      <vt:lpstr>Description of UAV HS mission in the northern part of Salle Porcus, Sardegna, IRSS 2023 </vt:lpstr>
      <vt:lpstr>Example of spatial accuracy with respect to orthophoto 2019 SardegnaSentieri.it </vt:lpstr>
      <vt:lpstr>Flight trajectory and image line numbers</vt:lpstr>
      <vt:lpstr>Flight trajectory and image line numbers</vt:lpstr>
      <vt:lpstr>Flight trajectory and image line numbers</vt:lpstr>
      <vt:lpstr>Line 1-6 acquired 20 July and lines 7,8,9 on 18 July 2023 raw data processed in CaligeoPro, a software by Specim</vt:lpstr>
      <vt:lpstr>Spectral radiance</vt:lpstr>
      <vt:lpstr>Empirical line correction to calculate reflectance</vt:lpstr>
      <vt:lpstr>Radiometric targets in Line 5 with ASD field measured spectral reflectance</vt:lpstr>
      <vt:lpstr>Calibration factors – solar and path radiance calculated based on line 5 radiometric targets</vt:lpstr>
      <vt:lpstr>ELC reflectance</vt:lpstr>
      <vt:lpstr>Empirical line correction (ELC)</vt:lpstr>
      <vt:lpstr>Hyperspectral data acquisition and processing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Empirical Line Correction</dc:title>
  <dc:creator>Payload</dc:creator>
  <cp:lastModifiedBy>Michal Gallay</cp:lastModifiedBy>
  <cp:revision>18</cp:revision>
  <dcterms:created xsi:type="dcterms:W3CDTF">2024-02-11T14:25:48Z</dcterms:created>
  <dcterms:modified xsi:type="dcterms:W3CDTF">2024-02-12T09:28:38Z</dcterms:modified>
</cp:coreProperties>
</file>