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2" r:id="rId10"/>
    <p:sldId id="265" r:id="rId11"/>
    <p:sldId id="266" r:id="rId12"/>
    <p:sldId id="267" r:id="rId13"/>
    <p:sldId id="269" r:id="rId14"/>
    <p:sldId id="271" r:id="rId15"/>
    <p:sldId id="268" r:id="rId16"/>
    <p:sldId id="270" r:id="rId17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F9F3"/>
    <a:srgbClr val="2F3336"/>
    <a:srgbClr val="F8F9F4"/>
    <a:srgbClr val="F8F8F4"/>
    <a:srgbClr val="FAFBF5"/>
    <a:srgbClr val="2F33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8" autoAdjust="0"/>
    <p:restoredTop sz="80783" autoAdjust="0"/>
  </p:normalViewPr>
  <p:slideViewPr>
    <p:cSldViewPr>
      <p:cViewPr varScale="1">
        <p:scale>
          <a:sx n="59" d="100"/>
          <a:sy n="59" d="100"/>
        </p:scale>
        <p:origin x="2092" y="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hlavičk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A8E614-DAE9-4CA8-BA4F-49595D518BDC}" type="datetimeFigureOut">
              <a:rPr lang="sk-SK" smtClean="0"/>
              <a:t>7. 9. 2026</a:t>
            </a:fld>
            <a:endParaRPr lang="sk-SK"/>
          </a:p>
        </p:txBody>
      </p:sp>
      <p:sp>
        <p:nvSpPr>
          <p:cNvPr id="4" name="Zástupný objekt pre obrázok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objekt pre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081B81-CDBF-4E99-85B0-A23B51E60B9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63737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5755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latin typeface="Segoe UI Symbol" panose="020B0502040204020203" pitchFamily="34" charset="0"/>
                <a:ea typeface="Segoe UI Symbol" panose="020B0502040204020203" pitchFamily="34" charset="0"/>
              </a:rPr>
              <a:t>The novelty is not in the individual maps, but in the transparent integration of heterogeneous, multi-scale spatial evidence into a common building-level decision framework.</a:t>
            </a:r>
            <a:endParaRPr lang="sk-SK" sz="1200" dirty="0" smtClean="0">
              <a:latin typeface="Segoe UI Symbol" panose="020B0502040204020203" pitchFamily="34" charset="0"/>
              <a:ea typeface="Segoe UI Symbol" panose="020B0502040204020203" pitchFamily="34" charset="0"/>
            </a:endParaRPr>
          </a:p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81B81-CDBF-4E99-85B0-A23B51E60B92}" type="slidenum">
              <a:rPr lang="sk-SK" smtClean="0"/>
              <a:t>11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6758391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STER">
    <p:bg>
      <p:bgPr>
        <a:solidFill>
          <a:srgbClr val="F8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" y="0"/>
            <a:ext cx="16255593" cy="9144000"/>
          </a:xfrm>
          <a:prstGeom prst="rect">
            <a:avLst/>
          </a:prstGeom>
          <a:solidFill>
            <a:srgbClr val="F8F7F2"/>
          </a:solidFill>
          <a:ln w="12700">
            <a:solidFill>
              <a:srgbClr val="F8F7F2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4142720" y="8717280"/>
            <a:ext cx="1645920" cy="195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67" dirty="0">
                <a:solidFill>
                  <a:srgbClr val="555555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UPJŠ | REHEATEAST</a:t>
            </a:r>
            <a:endParaRPr lang="en-US" sz="867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5825216" y="8717280"/>
            <a:ext cx="1066667" cy="4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67">
                <a:solidFill>
                  <a:srgbClr val="777777"/>
                </a:solidFill>
                <a:latin typeface="Liberation Sans Narrow"/>
                <a:ea typeface="Liberation Sans Narrow"/>
                <a:cs typeface="Liberation Sans Narrow"/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992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tepelnamapa.siea.sk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8.png"/><Relationship Id="rId4" Type="http://schemas.openxmlformats.org/officeDocument/2006/relationships/image" Target="../media/image2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3.png"/><Relationship Id="rId7" Type="http://schemas.openxmlformats.org/officeDocument/2006/relationships/image" Target="../media/image3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4" name="AutoShape 4" descr="Via Carpatia EGT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4600" y="7780192"/>
            <a:ext cx="1187118" cy="816977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98402" y="7969484"/>
            <a:ext cx="1810095" cy="620604"/>
          </a:xfrm>
          <a:prstGeom prst="rect">
            <a:avLst/>
          </a:prstGeom>
        </p:spPr>
      </p:pic>
      <p:pic>
        <p:nvPicPr>
          <p:cNvPr id="10" name="Obrázok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8952" y="7783733"/>
            <a:ext cx="3038734" cy="809897"/>
          </a:xfrm>
          <a:prstGeom prst="rect">
            <a:avLst/>
          </a:prstGeom>
        </p:spPr>
      </p:pic>
      <p:sp>
        <p:nvSpPr>
          <p:cNvPr id="12" name="BlokTextu 11"/>
          <p:cNvSpPr txBox="1"/>
          <p:nvPr/>
        </p:nvSpPr>
        <p:spPr>
          <a:xfrm>
            <a:off x="758952" y="7323120"/>
            <a:ext cx="5596468" cy="369332"/>
          </a:xfrm>
          <a:prstGeom prst="rect">
            <a:avLst/>
          </a:prstGeom>
          <a:solidFill>
            <a:srgbClr val="F8F9F4"/>
          </a:solidFill>
        </p:spPr>
        <p:txBody>
          <a:bodyPr wrap="none" rtlCol="0">
            <a:spAutoFit/>
          </a:bodyPr>
          <a:lstStyle/>
          <a:p>
            <a:r>
              <a:rPr lang="sk-SK" b="1" dirty="0">
                <a:solidFill>
                  <a:srgbClr val="2F3336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UPJŠ </a:t>
            </a:r>
            <a:r>
              <a:rPr lang="sk-SK" b="1" dirty="0" smtClean="0">
                <a:solidFill>
                  <a:srgbClr val="2F3336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| </a:t>
            </a:r>
            <a:r>
              <a:rPr lang="sk-SK" b="1" dirty="0" err="1" smtClean="0">
                <a:solidFill>
                  <a:srgbClr val="2F3336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Via</a:t>
            </a:r>
            <a:r>
              <a:rPr lang="sk-SK" b="1" dirty="0" smtClean="0">
                <a:solidFill>
                  <a:srgbClr val="2F3336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 </a:t>
            </a:r>
            <a:r>
              <a:rPr lang="sk-SK" b="1" dirty="0" err="1" smtClean="0">
                <a:solidFill>
                  <a:srgbClr val="2F3336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Carpathia</a:t>
            </a:r>
            <a:r>
              <a:rPr lang="sk-SK" b="1" dirty="0">
                <a:solidFill>
                  <a:srgbClr val="2F3336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 | KSK </a:t>
            </a:r>
            <a:r>
              <a:rPr lang="sk-SK" b="1" dirty="0" smtClean="0">
                <a:solidFill>
                  <a:srgbClr val="2F3336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| INTERREG Danube </a:t>
            </a:r>
            <a:r>
              <a:rPr lang="sk-SK" b="1" dirty="0" err="1" smtClean="0">
                <a:solidFill>
                  <a:srgbClr val="2F3336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Region</a:t>
            </a:r>
            <a:endParaRPr lang="sk-SK" b="1" dirty="0">
              <a:solidFill>
                <a:srgbClr val="2F3336"/>
              </a:solidFill>
              <a:latin typeface="Segoe UI Symbol" panose="020B0502040204020203" pitchFamily="34" charset="0"/>
              <a:ea typeface="Segoe UI Symbol" panose="020B0502040204020203" pitchFamily="34" charset="0"/>
            </a:endParaRPr>
          </a:p>
        </p:txBody>
      </p:sp>
      <p:sp>
        <p:nvSpPr>
          <p:cNvPr id="13" name="Obdĺžnik 12"/>
          <p:cNvSpPr/>
          <p:nvPr/>
        </p:nvSpPr>
        <p:spPr>
          <a:xfrm>
            <a:off x="736600" y="4724400"/>
            <a:ext cx="6400800" cy="1409617"/>
          </a:xfrm>
          <a:prstGeom prst="rect">
            <a:avLst/>
          </a:prstGeom>
          <a:solidFill>
            <a:srgbClr val="F8F9F4"/>
          </a:solidFill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sk-SK" sz="2000" b="1" dirty="0">
                <a:solidFill>
                  <a:srgbClr val="2F3336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Times New Roman" panose="02020603050405020304" pitchFamily="18" charset="0"/>
              </a:rPr>
              <a:t>Michal Gallay, Michaela Nováková, Ján </a:t>
            </a:r>
            <a:r>
              <a:rPr lang="sk-SK" sz="2000" b="1" dirty="0" err="1">
                <a:solidFill>
                  <a:srgbClr val="2F3336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Times New Roman" panose="02020603050405020304" pitchFamily="18" charset="0"/>
              </a:rPr>
              <a:t>Šašak</a:t>
            </a:r>
            <a:r>
              <a:rPr lang="sk-SK" sz="2000" b="1" dirty="0">
                <a:solidFill>
                  <a:srgbClr val="2F3336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Times New Roman" panose="02020603050405020304" pitchFamily="18" charset="0"/>
              </a:rPr>
              <a:t>, </a:t>
            </a:r>
            <a:endParaRPr lang="sk-SK" sz="2000" b="1" dirty="0" smtClean="0">
              <a:solidFill>
                <a:srgbClr val="2F3336"/>
              </a:solidFill>
              <a:latin typeface="Segoe UI Symbol" panose="020B0502040204020203" pitchFamily="34" charset="0"/>
              <a:ea typeface="Segoe UI Symbol" panose="020B0502040204020203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sk-SK" sz="2000" b="1" dirty="0" smtClean="0">
                <a:solidFill>
                  <a:srgbClr val="2F3336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Times New Roman" panose="02020603050405020304" pitchFamily="18" charset="0"/>
              </a:rPr>
              <a:t>Tomáš </a:t>
            </a:r>
            <a:r>
              <a:rPr lang="sk-SK" sz="2000" b="1" dirty="0">
                <a:solidFill>
                  <a:srgbClr val="2F3336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Times New Roman" panose="02020603050405020304" pitchFamily="18" charset="0"/>
              </a:rPr>
              <a:t>Fedor, Jaroslav Hofierka, </a:t>
            </a:r>
            <a:r>
              <a:rPr lang="sk-SK" sz="2000" b="1" dirty="0" smtClean="0">
                <a:solidFill>
                  <a:srgbClr val="2F3336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Times New Roman" panose="02020603050405020304" pitchFamily="18" charset="0"/>
              </a:rPr>
              <a:t>Katarína </a:t>
            </a:r>
            <a:r>
              <a:rPr lang="sk-SK" sz="2000" b="1" dirty="0" err="1">
                <a:solidFill>
                  <a:srgbClr val="2F3336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Times New Roman" panose="02020603050405020304" pitchFamily="18" charset="0"/>
              </a:rPr>
              <a:t>Onačillová</a:t>
            </a:r>
            <a:r>
              <a:rPr lang="sk-SK" sz="2000" b="1" dirty="0">
                <a:solidFill>
                  <a:srgbClr val="2F3336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Times New Roman" panose="02020603050405020304" pitchFamily="18" charset="0"/>
              </a:rPr>
              <a:t>, Daniela </a:t>
            </a:r>
            <a:r>
              <a:rPr lang="sk-SK" sz="2000" b="1" dirty="0" err="1">
                <a:solidFill>
                  <a:srgbClr val="2F3336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Times New Roman" panose="02020603050405020304" pitchFamily="18" charset="0"/>
              </a:rPr>
              <a:t>Kolcunová</a:t>
            </a:r>
            <a:r>
              <a:rPr lang="sk-SK" sz="2000" b="1" dirty="0">
                <a:solidFill>
                  <a:srgbClr val="2F3336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Times New Roman" panose="02020603050405020304" pitchFamily="18" charset="0"/>
              </a:rPr>
              <a:t>, </a:t>
            </a:r>
            <a:r>
              <a:rPr lang="sk-SK" sz="2000" b="1" dirty="0" err="1">
                <a:solidFill>
                  <a:srgbClr val="2F3336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Times New Roman" panose="02020603050405020304" pitchFamily="18" charset="0"/>
              </a:rPr>
              <a:t>Pamela</a:t>
            </a:r>
            <a:r>
              <a:rPr lang="sk-SK" sz="2000" b="1" dirty="0">
                <a:solidFill>
                  <a:srgbClr val="2F3336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Times New Roman" panose="02020603050405020304" pitchFamily="18" charset="0"/>
              </a:rPr>
              <a:t> </a:t>
            </a:r>
            <a:r>
              <a:rPr lang="sk-SK" sz="2000" b="1" dirty="0" smtClean="0">
                <a:solidFill>
                  <a:srgbClr val="2F3336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Times New Roman" panose="02020603050405020304" pitchFamily="18" charset="0"/>
              </a:rPr>
              <a:t>Valentová, Martin </a:t>
            </a:r>
            <a:r>
              <a:rPr lang="sk-SK" sz="2000" b="1" dirty="0" err="1" smtClean="0">
                <a:solidFill>
                  <a:srgbClr val="2F3336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Times New Roman" panose="02020603050405020304" pitchFamily="18" charset="0"/>
              </a:rPr>
              <a:t>Pukančík</a:t>
            </a:r>
            <a:endParaRPr lang="sk-SK" sz="2000" b="1" dirty="0" smtClean="0">
              <a:solidFill>
                <a:srgbClr val="2F3336"/>
              </a:solidFill>
              <a:latin typeface="Segoe UI Symbol" panose="020B0502040204020203" pitchFamily="34" charset="0"/>
              <a:ea typeface="Segoe UI Symbol" panose="020B0502040204020203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endParaRPr lang="sk-SK" sz="2000" b="1" dirty="0">
              <a:solidFill>
                <a:srgbClr val="2F3336"/>
              </a:solidFill>
              <a:effectLst/>
              <a:latin typeface="Segoe UI Symbol" panose="020B0502040204020203" pitchFamily="34" charset="0"/>
              <a:ea typeface="Segoe UI Symbol" panose="020B0502040204020203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Obdĺžnik 13"/>
          <p:cNvSpPr/>
          <p:nvPr/>
        </p:nvSpPr>
        <p:spPr>
          <a:xfrm>
            <a:off x="747776" y="673518"/>
            <a:ext cx="7151624" cy="3785652"/>
          </a:xfrm>
          <a:prstGeom prst="rect">
            <a:avLst/>
          </a:prstGeom>
          <a:solidFill>
            <a:srgbClr val="F8F9F4"/>
          </a:solidFill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rgbClr val="2F3336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Aptos Display" pitchFamily="34" charset="-120"/>
              </a:rPr>
              <a:t>A Multi-Source GIS Framework for Mapping Energy and Climate Adaptation Potential in the </a:t>
            </a:r>
            <a:r>
              <a:rPr lang="en-US" sz="4000" b="1" dirty="0" err="1" smtClean="0">
                <a:solidFill>
                  <a:srgbClr val="2F3336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Aptos Display" pitchFamily="34" charset="-120"/>
              </a:rPr>
              <a:t>Košice</a:t>
            </a:r>
            <a:r>
              <a:rPr lang="en-US" sz="4000" b="1" dirty="0" smtClean="0">
                <a:solidFill>
                  <a:srgbClr val="2F3336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Aptos Display" pitchFamily="34" charset="-120"/>
              </a:rPr>
              <a:t> </a:t>
            </a:r>
            <a:r>
              <a:rPr lang="en-US" sz="4000" b="1" dirty="0">
                <a:solidFill>
                  <a:srgbClr val="2F3336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Aptos Display" pitchFamily="34" charset="-120"/>
              </a:rPr>
              <a:t>Self-Governing Region </a:t>
            </a:r>
            <a:endParaRPr lang="sk-SK" sz="4000" b="1" dirty="0" smtClean="0">
              <a:solidFill>
                <a:srgbClr val="2F3336"/>
              </a:solidFill>
              <a:latin typeface="Segoe UI Symbol" panose="020B0502040204020203" pitchFamily="34" charset="0"/>
              <a:ea typeface="Segoe UI Symbol" panose="020B0502040204020203" pitchFamily="34" charset="0"/>
              <a:cs typeface="Aptos Display" pitchFamily="34" charset="-120"/>
            </a:endParaRPr>
          </a:p>
          <a:p>
            <a:endParaRPr lang="en-US" sz="4000" b="1" dirty="0">
              <a:solidFill>
                <a:srgbClr val="2F3336"/>
              </a:solidFill>
              <a:latin typeface="Segoe UI Symbol" panose="020B0502040204020203" pitchFamily="34" charset="0"/>
              <a:ea typeface="Segoe UI Symbol" panose="020B0502040204020203" pitchFamily="34" charset="0"/>
            </a:endParaRPr>
          </a:p>
        </p:txBody>
      </p:sp>
      <p:pic>
        <p:nvPicPr>
          <p:cNvPr id="15" name="Obrázok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99400" y="7969484"/>
            <a:ext cx="4599002" cy="627685"/>
          </a:xfrm>
          <a:prstGeom prst="rect">
            <a:avLst/>
          </a:prstGeom>
        </p:spPr>
      </p:pic>
      <p:pic>
        <p:nvPicPr>
          <p:cNvPr id="17" name="Obrázok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52043" y="7780192"/>
            <a:ext cx="2947357" cy="80989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Obrázo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000" y="7328782"/>
            <a:ext cx="1408565" cy="969377"/>
          </a:xfrm>
          <a:prstGeom prst="rect">
            <a:avLst/>
          </a:prstGeom>
        </p:spPr>
      </p:pic>
      <p:pic>
        <p:nvPicPr>
          <p:cNvPr id="4" name="Obrázok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000" y="8267756"/>
            <a:ext cx="5456905" cy="744774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82840" y="7344824"/>
            <a:ext cx="3497160" cy="96097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Text 19"/>
          <p:cNvSpPr/>
          <p:nvPr/>
        </p:nvSpPr>
        <p:spPr>
          <a:xfrm>
            <a:off x="10871200" y="7391400"/>
            <a:ext cx="5232400" cy="10972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r>
              <a:rPr lang="en-US" sz="1600" b="1" dirty="0">
                <a:solidFill>
                  <a:srgbClr val="20304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The map layers remain separate indicators; they are intended for comparison rather than a single opaque score.</a:t>
            </a:r>
            <a:endParaRPr lang="en-US" sz="1600" b="1" dirty="0"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4" name="Obdĺžnik 3"/>
          <p:cNvSpPr/>
          <p:nvPr/>
        </p:nvSpPr>
        <p:spPr>
          <a:xfrm>
            <a:off x="355600" y="1524000"/>
            <a:ext cx="7391400" cy="5715000"/>
          </a:xfrm>
          <a:prstGeom prst="rect">
            <a:avLst/>
          </a:prstGeom>
          <a:solidFill>
            <a:srgbClr val="F8F9F4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5" name="Obdĺžnik 4"/>
          <p:cNvSpPr/>
          <p:nvPr/>
        </p:nvSpPr>
        <p:spPr>
          <a:xfrm>
            <a:off x="8514013" y="1524000"/>
            <a:ext cx="7391400" cy="5715000"/>
          </a:xfrm>
          <a:prstGeom prst="rect">
            <a:avLst/>
          </a:prstGeom>
          <a:solidFill>
            <a:srgbClr val="F8F9F4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10" name="Picture 8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652" y="2415065"/>
            <a:ext cx="7252589" cy="4092072"/>
          </a:xfrm>
          <a:prstGeom prst="rect">
            <a:avLst/>
          </a:prstGeom>
          <a:noFill/>
        </p:spPr>
      </p:pic>
      <p:pic>
        <p:nvPicPr>
          <p:cNvPr id="11" name="Picture 1" descr="A map of the region&#10;&#10;AI-generated content may be incorrect."/>
          <p:cNvPicPr/>
          <p:nvPr/>
        </p:nvPicPr>
        <p:blipFill>
          <a:blip r:embed="rId4"/>
          <a:stretch>
            <a:fillRect/>
          </a:stretch>
        </p:blipFill>
        <p:spPr>
          <a:xfrm>
            <a:off x="517720" y="2415065"/>
            <a:ext cx="7160730" cy="40920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4" name="Obdĺžnik 3"/>
          <p:cNvSpPr/>
          <p:nvPr/>
        </p:nvSpPr>
        <p:spPr>
          <a:xfrm>
            <a:off x="495124" y="7315200"/>
            <a:ext cx="10820400" cy="1371600"/>
          </a:xfrm>
          <a:prstGeom prst="rect">
            <a:avLst/>
          </a:prstGeom>
          <a:solidFill>
            <a:srgbClr val="F8F8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3" name="Obrázo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778" y="1600200"/>
            <a:ext cx="10911671" cy="6172199"/>
          </a:xfrm>
          <a:prstGeom prst="rect">
            <a:avLst/>
          </a:prstGeom>
        </p:spPr>
      </p:pic>
      <p:sp>
        <p:nvSpPr>
          <p:cNvPr id="5" name="Obdĺžnik 4"/>
          <p:cNvSpPr/>
          <p:nvPr/>
        </p:nvSpPr>
        <p:spPr>
          <a:xfrm flipH="1">
            <a:off x="11467924" y="4495800"/>
            <a:ext cx="4788076" cy="4495800"/>
          </a:xfrm>
          <a:prstGeom prst="rect">
            <a:avLst/>
          </a:prstGeom>
          <a:solidFill>
            <a:srgbClr val="F8F8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6" name="BlokTextu 5"/>
          <p:cNvSpPr txBox="1"/>
          <p:nvPr/>
        </p:nvSpPr>
        <p:spPr>
          <a:xfrm>
            <a:off x="11565318" y="2209800"/>
            <a:ext cx="4038600" cy="1200329"/>
          </a:xfrm>
          <a:prstGeom prst="rect">
            <a:avLst/>
          </a:prstGeom>
          <a:solidFill>
            <a:srgbClr val="F8F8F4"/>
          </a:solidFill>
        </p:spPr>
        <p:txBody>
          <a:bodyPr wrap="square" rtlCol="0">
            <a:spAutoFit/>
          </a:bodyPr>
          <a:lstStyle/>
          <a:p>
            <a:r>
              <a:rPr lang="sk-SK" dirty="0" err="1" smtClean="0">
                <a:latin typeface="Segoe UI Symbol" panose="020B0502040204020203" pitchFamily="34" charset="0"/>
                <a:ea typeface="Segoe UI Symbol" panose="020B0502040204020203" pitchFamily="34" charset="0"/>
              </a:rPr>
              <a:t>Average</a:t>
            </a:r>
            <a:r>
              <a:rPr lang="sk-SK" dirty="0" smtClean="0">
                <a:latin typeface="Segoe UI Symbol" panose="020B0502040204020203" pitchFamily="34" charset="0"/>
                <a:ea typeface="Segoe UI Symbol" panose="020B0502040204020203" pitchFamily="34" charset="0"/>
              </a:rPr>
              <a:t> </a:t>
            </a:r>
            <a:r>
              <a:rPr lang="sk-SK" dirty="0" err="1" smtClean="0">
                <a:latin typeface="Segoe UI Symbol" panose="020B0502040204020203" pitchFamily="34" charset="0"/>
                <a:ea typeface="Segoe UI Symbol" panose="020B0502040204020203" pitchFamily="34" charset="0"/>
              </a:rPr>
              <a:t>surface</a:t>
            </a:r>
            <a:r>
              <a:rPr lang="sk-SK" dirty="0" smtClean="0">
                <a:latin typeface="Segoe UI Symbol" panose="020B0502040204020203" pitchFamily="34" charset="0"/>
                <a:ea typeface="Segoe UI Symbol" panose="020B0502040204020203" pitchFamily="34" charset="0"/>
              </a:rPr>
              <a:t> </a:t>
            </a:r>
            <a:r>
              <a:rPr lang="sk-SK" dirty="0" err="1" smtClean="0">
                <a:latin typeface="Segoe UI Symbol" panose="020B0502040204020203" pitchFamily="34" charset="0"/>
                <a:ea typeface="Segoe UI Symbol" panose="020B0502040204020203" pitchFamily="34" charset="0"/>
              </a:rPr>
              <a:t>temperature</a:t>
            </a:r>
            <a:r>
              <a:rPr lang="sk-SK" dirty="0">
                <a:latin typeface="Segoe UI Symbol" panose="020B0502040204020203" pitchFamily="34" charset="0"/>
                <a:ea typeface="Segoe UI Symbol" panose="020B0502040204020203" pitchFamily="34" charset="0"/>
              </a:rPr>
              <a:t>:</a:t>
            </a:r>
            <a:endParaRPr lang="sk-SK" dirty="0" smtClean="0">
              <a:latin typeface="Segoe UI Symbol" panose="020B0502040204020203" pitchFamily="34" charset="0"/>
              <a:ea typeface="Segoe UI Symbol" panose="020B0502040204020203" pitchFamily="34" charset="0"/>
            </a:endParaRPr>
          </a:p>
          <a:p>
            <a:r>
              <a:rPr lang="sk-SK" dirty="0" err="1" smtClean="0">
                <a:latin typeface="Segoe UI Symbol" panose="020B0502040204020203" pitchFamily="34" charset="0"/>
                <a:ea typeface="Segoe UI Symbol" panose="020B0502040204020203" pitchFamily="34" charset="0"/>
              </a:rPr>
              <a:t>Indirectly</a:t>
            </a:r>
            <a:r>
              <a:rPr lang="sk-SK" dirty="0" smtClean="0">
                <a:latin typeface="Segoe UI Symbol" panose="020B0502040204020203" pitchFamily="34" charset="0"/>
                <a:ea typeface="Segoe UI Symbol" panose="020B0502040204020203" pitchFamily="34" charset="0"/>
              </a:rPr>
              <a:t> </a:t>
            </a:r>
            <a:r>
              <a:rPr lang="sk-SK" dirty="0" err="1" smtClean="0">
                <a:latin typeface="Segoe UI Symbol" panose="020B0502040204020203" pitchFamily="34" charset="0"/>
                <a:ea typeface="Segoe UI Symbol" panose="020B0502040204020203" pitchFamily="34" charset="0"/>
              </a:rPr>
              <a:t>identifies</a:t>
            </a:r>
            <a:r>
              <a:rPr lang="sk-SK" dirty="0" smtClean="0">
                <a:latin typeface="Segoe UI Symbol" panose="020B0502040204020203" pitchFamily="34" charset="0"/>
                <a:ea typeface="Segoe UI Symbol" panose="020B0502040204020203" pitchFamily="34" charset="0"/>
              </a:rPr>
              <a:t> </a:t>
            </a:r>
            <a:r>
              <a:rPr lang="sk-SK" dirty="0" err="1" smtClean="0">
                <a:latin typeface="Segoe UI Symbol" panose="020B0502040204020203" pitchFamily="34" charset="0"/>
                <a:ea typeface="Segoe UI Symbol" panose="020B0502040204020203" pitchFamily="34" charset="0"/>
              </a:rPr>
              <a:t>the</a:t>
            </a:r>
            <a:r>
              <a:rPr lang="sk-SK" dirty="0" smtClean="0">
                <a:latin typeface="Segoe UI Symbol" panose="020B0502040204020203" pitchFamily="34" charset="0"/>
                <a:ea typeface="Segoe UI Symbol" panose="020B0502040204020203" pitchFamily="34" charset="0"/>
              </a:rPr>
              <a:t> risk of </a:t>
            </a:r>
            <a:r>
              <a:rPr lang="sk-SK" dirty="0" err="1" smtClean="0">
                <a:latin typeface="Segoe UI Symbol" panose="020B0502040204020203" pitchFamily="34" charset="0"/>
                <a:ea typeface="Segoe UI Symbol" panose="020B0502040204020203" pitchFamily="34" charset="0"/>
              </a:rPr>
              <a:t>surface</a:t>
            </a:r>
            <a:r>
              <a:rPr lang="sk-SK" dirty="0" smtClean="0">
                <a:latin typeface="Segoe UI Symbol" panose="020B0502040204020203" pitchFamily="34" charset="0"/>
                <a:ea typeface="Segoe UI Symbol" panose="020B0502040204020203" pitchFamily="34" charset="0"/>
              </a:rPr>
              <a:t> </a:t>
            </a:r>
            <a:r>
              <a:rPr lang="sk-SK" dirty="0" err="1" smtClean="0">
                <a:latin typeface="Segoe UI Symbol" panose="020B0502040204020203" pitchFamily="34" charset="0"/>
                <a:ea typeface="Segoe UI Symbol" panose="020B0502040204020203" pitchFamily="34" charset="0"/>
              </a:rPr>
              <a:t>overheating</a:t>
            </a:r>
            <a:r>
              <a:rPr lang="sk-SK" dirty="0" smtClean="0">
                <a:latin typeface="Segoe UI Symbol" panose="020B0502040204020203" pitchFamily="34" charset="0"/>
                <a:ea typeface="Segoe UI Symbol" panose="020B0502040204020203" pitchFamily="34" charset="0"/>
              </a:rPr>
              <a:t>, </a:t>
            </a:r>
            <a:r>
              <a:rPr lang="sk-SK" dirty="0" err="1" smtClean="0">
                <a:latin typeface="Segoe UI Symbol" panose="020B0502040204020203" pitchFamily="34" charset="0"/>
                <a:ea typeface="Segoe UI Symbol" panose="020B0502040204020203" pitchFamily="34" charset="0"/>
              </a:rPr>
              <a:t>e.g</a:t>
            </a:r>
            <a:r>
              <a:rPr lang="sk-SK" dirty="0" smtClean="0">
                <a:latin typeface="Segoe UI Symbol" panose="020B0502040204020203" pitchFamily="34" charset="0"/>
                <a:ea typeface="Segoe UI Symbol" panose="020B0502040204020203" pitchFamily="34" charset="0"/>
              </a:rPr>
              <a:t>. </a:t>
            </a:r>
            <a:r>
              <a:rPr lang="sk-SK" dirty="0" err="1" smtClean="0">
                <a:latin typeface="Segoe UI Symbol" panose="020B0502040204020203" pitchFamily="34" charset="0"/>
                <a:ea typeface="Segoe UI Symbol" panose="020B0502040204020203" pitchFamily="34" charset="0"/>
              </a:rPr>
              <a:t>for</a:t>
            </a:r>
            <a:r>
              <a:rPr lang="sk-SK" dirty="0" smtClean="0">
                <a:latin typeface="Segoe UI Symbol" panose="020B0502040204020203" pitchFamily="34" charset="0"/>
                <a:ea typeface="Segoe UI Symbol" panose="020B0502040204020203" pitchFamily="34" charset="0"/>
              </a:rPr>
              <a:t> </a:t>
            </a:r>
            <a:r>
              <a:rPr lang="sk-SK" dirty="0" err="1" smtClean="0">
                <a:latin typeface="Segoe UI Symbol" panose="020B0502040204020203" pitchFamily="34" charset="0"/>
                <a:ea typeface="Segoe UI Symbol" panose="020B0502040204020203" pitchFamily="34" charset="0"/>
              </a:rPr>
              <a:t>planning</a:t>
            </a:r>
            <a:r>
              <a:rPr lang="sk-SK" dirty="0" smtClean="0">
                <a:latin typeface="Segoe UI Symbol" panose="020B0502040204020203" pitchFamily="34" charset="0"/>
                <a:ea typeface="Segoe UI Symbol" panose="020B0502040204020203" pitchFamily="34" charset="0"/>
              </a:rPr>
              <a:t> </a:t>
            </a:r>
            <a:r>
              <a:rPr lang="sk-SK" dirty="0" err="1" smtClean="0">
                <a:latin typeface="Segoe UI Symbol" panose="020B0502040204020203" pitchFamily="34" charset="0"/>
                <a:ea typeface="Segoe UI Symbol" panose="020B0502040204020203" pitchFamily="34" charset="0"/>
              </a:rPr>
              <a:t>green</a:t>
            </a:r>
            <a:r>
              <a:rPr lang="sk-SK" dirty="0" smtClean="0">
                <a:latin typeface="Segoe UI Symbol" panose="020B0502040204020203" pitchFamily="34" charset="0"/>
                <a:ea typeface="Segoe UI Symbol" panose="020B0502040204020203" pitchFamily="34" charset="0"/>
              </a:rPr>
              <a:t>/</a:t>
            </a:r>
            <a:r>
              <a:rPr lang="sk-SK" dirty="0" err="1" smtClean="0">
                <a:latin typeface="Segoe UI Symbol" panose="020B0502040204020203" pitchFamily="34" charset="0"/>
                <a:ea typeface="Segoe UI Symbol" panose="020B0502040204020203" pitchFamily="34" charset="0"/>
              </a:rPr>
              <a:t>blue</a:t>
            </a:r>
            <a:r>
              <a:rPr lang="sk-SK" dirty="0" smtClean="0">
                <a:latin typeface="Segoe UI Symbol" panose="020B0502040204020203" pitchFamily="34" charset="0"/>
                <a:ea typeface="Segoe UI Symbol" panose="020B0502040204020203" pitchFamily="34" charset="0"/>
              </a:rPr>
              <a:t> </a:t>
            </a:r>
            <a:r>
              <a:rPr lang="sk-SK" dirty="0" err="1" smtClean="0">
                <a:latin typeface="Segoe UI Symbol" panose="020B0502040204020203" pitchFamily="34" charset="0"/>
                <a:ea typeface="Segoe UI Symbol" panose="020B0502040204020203" pitchFamily="34" charset="0"/>
              </a:rPr>
              <a:t>infrastructure</a:t>
            </a:r>
            <a:endParaRPr lang="sk-SK" dirty="0">
              <a:latin typeface="Segoe UI Symbol" panose="020B0502040204020203" pitchFamily="34" charset="0"/>
              <a:ea typeface="Segoe UI Symbol" panose="020B0502040204020203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5" name="Obdĺžnik 4"/>
          <p:cNvSpPr/>
          <p:nvPr/>
        </p:nvSpPr>
        <p:spPr>
          <a:xfrm>
            <a:off x="8204200" y="1295400"/>
            <a:ext cx="7391400" cy="7239000"/>
          </a:xfrm>
          <a:prstGeom prst="rect">
            <a:avLst/>
          </a:prstGeom>
          <a:solidFill>
            <a:srgbClr val="F8F9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3" name="Obdĺžnik 2"/>
          <p:cNvSpPr/>
          <p:nvPr/>
        </p:nvSpPr>
        <p:spPr>
          <a:xfrm>
            <a:off x="812800" y="1295400"/>
            <a:ext cx="9208996" cy="584775"/>
          </a:xfrm>
          <a:prstGeom prst="rect">
            <a:avLst/>
          </a:prstGeom>
          <a:solidFill>
            <a:srgbClr val="F8F9F3"/>
          </a:solidFill>
        </p:spPr>
        <p:txBody>
          <a:bodyPr wrap="none">
            <a:spAutoFit/>
          </a:bodyPr>
          <a:lstStyle/>
          <a:p>
            <a:r>
              <a:rPr lang="sk-SK" sz="3200" dirty="0" err="1" smtClean="0">
                <a:solidFill>
                  <a:srgbClr val="2F3336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Precipitation-based</a:t>
            </a:r>
            <a:r>
              <a:rPr lang="sk-SK" sz="3200" dirty="0" smtClean="0">
                <a:solidFill>
                  <a:srgbClr val="2F3336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 </a:t>
            </a:r>
            <a:r>
              <a:rPr lang="sk-SK" sz="3200" dirty="0" err="1">
                <a:solidFill>
                  <a:srgbClr val="2F3336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rainwater</a:t>
            </a:r>
            <a:r>
              <a:rPr lang="sk-SK" sz="3200" dirty="0">
                <a:solidFill>
                  <a:srgbClr val="2F3336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 </a:t>
            </a:r>
            <a:r>
              <a:rPr lang="sk-SK" sz="3200" dirty="0" err="1">
                <a:solidFill>
                  <a:srgbClr val="2F3336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availability</a:t>
            </a:r>
            <a:r>
              <a:rPr lang="sk-SK" sz="3200" dirty="0">
                <a:solidFill>
                  <a:srgbClr val="2F3336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 </a:t>
            </a:r>
            <a:r>
              <a:rPr lang="sk-SK" sz="3200" dirty="0" err="1">
                <a:solidFill>
                  <a:srgbClr val="2F3336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indicator</a:t>
            </a:r>
            <a:endParaRPr lang="sk-SK" sz="3200" dirty="0">
              <a:solidFill>
                <a:srgbClr val="2F3336"/>
              </a:solidFill>
              <a:latin typeface="Segoe UI Symbol" panose="020B0502040204020203" pitchFamily="34" charset="0"/>
              <a:ea typeface="Segoe UI Symbol" panose="020B0502040204020203" pitchFamily="34" charset="0"/>
            </a:endParaRPr>
          </a:p>
        </p:txBody>
      </p:sp>
      <p:pic>
        <p:nvPicPr>
          <p:cNvPr id="4" name="Picture 1" descr="A map of the region&#10;&#10;AI-generated content may be incorrect."/>
          <p:cNvPicPr/>
          <p:nvPr/>
        </p:nvPicPr>
        <p:blipFill>
          <a:blip r:embed="rId3"/>
          <a:stretch>
            <a:fillRect/>
          </a:stretch>
        </p:blipFill>
        <p:spPr>
          <a:xfrm>
            <a:off x="8508999" y="2590800"/>
            <a:ext cx="7572895" cy="4267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36320" y="585216"/>
            <a:ext cx="14179296" cy="670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3600" dirty="0">
                <a:solidFill>
                  <a:srgbClr val="151515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Liberation Sans Narrow" pitchFamily="34" charset="-120"/>
              </a:rPr>
              <a:t>Heat Pump Suitability: Three Systems, Three Spatial Constraints</a:t>
            </a:r>
            <a:endParaRPr lang="en-US" sz="3600" dirty="0">
              <a:latin typeface="Segoe UI Symbol" panose="020B0502040204020203" pitchFamily="34" charset="0"/>
              <a:ea typeface="Segoe UI Symbol" panose="020B0502040204020203" pitchFamily="34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792480" y="1560576"/>
            <a:ext cx="4779264" cy="6071616"/>
          </a:xfrm>
          <a:prstGeom prst="rect">
            <a:avLst/>
          </a:prstGeom>
          <a:solidFill>
            <a:srgbClr val="FBFAF6">
              <a:alpha val="97000"/>
            </a:srgbClr>
          </a:solidFill>
          <a:ln w="10160">
            <a:solidFill>
              <a:srgbClr val="7A7A74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92480" y="2145792"/>
            <a:ext cx="4779264" cy="97536"/>
          </a:xfrm>
          <a:prstGeom prst="rect">
            <a:avLst/>
          </a:prstGeom>
          <a:solidFill>
            <a:srgbClr val="C66F4B"/>
          </a:solidFill>
          <a:ln w="12700">
            <a:solidFill>
              <a:srgbClr val="C66F4B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50976" y="1572768"/>
            <a:ext cx="560832" cy="560832"/>
          </a:xfrm>
          <a:prstGeom prst="ellipse">
            <a:avLst/>
          </a:prstGeom>
          <a:solidFill>
            <a:srgbClr val="F8F7F2"/>
          </a:solidFill>
          <a:ln w="17780">
            <a:solidFill>
              <a:srgbClr val="C66F4B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231392" y="1694688"/>
            <a:ext cx="0" cy="292608"/>
          </a:xfrm>
          <a:prstGeom prst="line">
            <a:avLst/>
          </a:prstGeom>
          <a:noFill/>
          <a:ln w="20320">
            <a:solidFill>
              <a:srgbClr val="C66F4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133856" y="1877568"/>
            <a:ext cx="195072" cy="0"/>
          </a:xfrm>
          <a:prstGeom prst="line">
            <a:avLst/>
          </a:prstGeom>
          <a:noFill/>
          <a:ln w="17780">
            <a:solidFill>
              <a:srgbClr val="C66F4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048512" y="1975104"/>
            <a:ext cx="365760" cy="0"/>
          </a:xfrm>
          <a:prstGeom prst="line">
            <a:avLst/>
          </a:prstGeom>
          <a:noFill/>
          <a:ln w="12700">
            <a:solidFill>
              <a:srgbClr val="C66F4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548384" y="1645920"/>
            <a:ext cx="3828288" cy="3901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2200" dirty="0">
                <a:solidFill>
                  <a:srgbClr val="222222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Liberation Sans Narrow" pitchFamily="34" charset="-120"/>
              </a:rPr>
              <a:t>Ground-Source (Zem–Voda)</a:t>
            </a:r>
            <a:endParaRPr lang="en-US" sz="2200" dirty="0">
              <a:latin typeface="Segoe UI Symbol" panose="020B0502040204020203" pitchFamily="34" charset="0"/>
              <a:ea typeface="Segoe UI Symbol" panose="020B0502040204020203" pitchFamily="34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1060704" y="2414016"/>
            <a:ext cx="1463040" cy="2072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133" b="1" kern="0" spc="107" dirty="0">
                <a:solidFill>
                  <a:srgbClr val="C66F4B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Liberation Sans Narrow" pitchFamily="34" charset="-120"/>
              </a:rPr>
              <a:t>KEY VARIABLE</a:t>
            </a:r>
            <a:endParaRPr lang="en-US" sz="1133" dirty="0">
              <a:latin typeface="Segoe UI Symbol" panose="020B0502040204020203" pitchFamily="34" charset="0"/>
              <a:ea typeface="Segoe UI Symbol" panose="020B0502040204020203" pitchFamily="34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1060704" y="2645664"/>
            <a:ext cx="4242816" cy="5608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r>
              <a:rPr lang="en-US" sz="2027" b="1" dirty="0">
                <a:solidFill>
                  <a:srgbClr val="222222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Liberation Sans Narrow" pitchFamily="34" charset="-120"/>
              </a:rPr>
              <a:t>Geological thermal conductivity</a:t>
            </a:r>
            <a:endParaRPr lang="en-US" sz="2027" dirty="0">
              <a:latin typeface="Segoe UI Symbol" panose="020B0502040204020203" pitchFamily="34" charset="0"/>
              <a:ea typeface="Segoe UI Symbol" panose="020B0502040204020203" pitchFamily="34" charset="0"/>
            </a:endParaRPr>
          </a:p>
        </p:txBody>
      </p:sp>
      <p:sp>
        <p:nvSpPr>
          <p:cNvPr id="14" name="Shape 11"/>
          <p:cNvSpPr/>
          <p:nvPr/>
        </p:nvSpPr>
        <p:spPr>
          <a:xfrm>
            <a:off x="1011936" y="5925312"/>
            <a:ext cx="4340352" cy="0"/>
          </a:xfrm>
          <a:prstGeom prst="line">
            <a:avLst/>
          </a:prstGeom>
          <a:noFill/>
          <a:ln w="6985">
            <a:solidFill>
              <a:srgbClr val="C8C8C3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3182112" y="6059424"/>
            <a:ext cx="0" cy="1133856"/>
          </a:xfrm>
          <a:prstGeom prst="line">
            <a:avLst/>
          </a:prstGeom>
          <a:noFill/>
          <a:ln w="6350">
            <a:solidFill>
              <a:srgbClr val="D0D0CC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1060704" y="6096000"/>
            <a:ext cx="1889760" cy="2072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107" b="1" dirty="0">
                <a:solidFill>
                  <a:srgbClr val="5A5A56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Liberation Sans Narrow" pitchFamily="34" charset="-120"/>
              </a:rPr>
              <a:t>HIGHER POTENTIAL</a:t>
            </a:r>
            <a:endParaRPr lang="en-US" sz="1107" dirty="0">
              <a:latin typeface="Segoe UI Symbol" panose="020B0502040204020203" pitchFamily="34" charset="0"/>
              <a:ea typeface="Segoe UI Symbol" panose="020B0502040204020203" pitchFamily="34" charset="0"/>
            </a:endParaRPr>
          </a:p>
        </p:txBody>
      </p:sp>
      <p:sp>
        <p:nvSpPr>
          <p:cNvPr id="17" name="Text 14"/>
          <p:cNvSpPr/>
          <p:nvPr/>
        </p:nvSpPr>
        <p:spPr>
          <a:xfrm>
            <a:off x="1060704" y="6352032"/>
            <a:ext cx="1950720" cy="6339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1760" b="1" dirty="0">
                <a:solidFill>
                  <a:srgbClr val="C66F4B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Liberation Sans Narrow" pitchFamily="34" charset="-120"/>
              </a:rPr>
              <a:t>Compact rocks / stony soils</a:t>
            </a:r>
            <a:endParaRPr lang="en-US" sz="1760" dirty="0">
              <a:latin typeface="Segoe UI Symbol" panose="020B0502040204020203" pitchFamily="34" charset="0"/>
              <a:ea typeface="Segoe UI Symbol" panose="020B0502040204020203" pitchFamily="34" charset="0"/>
            </a:endParaRPr>
          </a:p>
        </p:txBody>
      </p:sp>
      <p:sp>
        <p:nvSpPr>
          <p:cNvPr id="18" name="Text 15"/>
          <p:cNvSpPr/>
          <p:nvPr/>
        </p:nvSpPr>
        <p:spPr>
          <a:xfrm>
            <a:off x="3328416" y="6096000"/>
            <a:ext cx="1889760" cy="2072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107" b="1" dirty="0">
                <a:solidFill>
                  <a:srgbClr val="5A5A56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Liberation Sans Narrow" pitchFamily="34" charset="-120"/>
              </a:rPr>
              <a:t>LOWER POTENTIAL</a:t>
            </a:r>
            <a:endParaRPr lang="en-US" sz="1107" dirty="0">
              <a:latin typeface="Segoe UI Symbol" panose="020B0502040204020203" pitchFamily="34" charset="0"/>
              <a:ea typeface="Segoe UI Symbol" panose="020B0502040204020203" pitchFamily="34" charset="0"/>
            </a:endParaRPr>
          </a:p>
        </p:txBody>
      </p:sp>
      <p:sp>
        <p:nvSpPr>
          <p:cNvPr id="19" name="Text 16"/>
          <p:cNvSpPr/>
          <p:nvPr/>
        </p:nvSpPr>
        <p:spPr>
          <a:xfrm>
            <a:off x="3328416" y="6352032"/>
            <a:ext cx="1914144" cy="6339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1680" b="1" dirty="0">
                <a:solidFill>
                  <a:srgbClr val="222222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Liberation Sans Narrow" pitchFamily="34" charset="-120"/>
              </a:rPr>
              <a:t>Sand &amp; gravel</a:t>
            </a:r>
            <a:endParaRPr lang="en-US" sz="1680" dirty="0">
              <a:latin typeface="Segoe UI Symbol" panose="020B0502040204020203" pitchFamily="34" charset="0"/>
              <a:ea typeface="Segoe UI Symbol" panose="020B0502040204020203" pitchFamily="34" charset="0"/>
            </a:endParaRPr>
          </a:p>
        </p:txBody>
      </p:sp>
      <p:sp>
        <p:nvSpPr>
          <p:cNvPr id="20" name="Shape 17"/>
          <p:cNvSpPr/>
          <p:nvPr/>
        </p:nvSpPr>
        <p:spPr>
          <a:xfrm>
            <a:off x="5730240" y="1560576"/>
            <a:ext cx="4779264" cy="6071616"/>
          </a:xfrm>
          <a:prstGeom prst="rect">
            <a:avLst/>
          </a:prstGeom>
          <a:solidFill>
            <a:srgbClr val="FBFAF6">
              <a:alpha val="97000"/>
            </a:srgbClr>
          </a:solidFill>
          <a:ln w="10160">
            <a:solidFill>
              <a:srgbClr val="7A7A74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5730240" y="2145792"/>
            <a:ext cx="4779264" cy="97536"/>
          </a:xfrm>
          <a:prstGeom prst="rect">
            <a:avLst/>
          </a:prstGeom>
          <a:solidFill>
            <a:srgbClr val="7CA4BC"/>
          </a:solidFill>
          <a:ln w="12700">
            <a:solidFill>
              <a:srgbClr val="7CA4BC">
                <a:alpha val="0"/>
              </a:srgbClr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5888736" y="1572768"/>
            <a:ext cx="560832" cy="560832"/>
          </a:xfrm>
          <a:prstGeom prst="ellipse">
            <a:avLst/>
          </a:prstGeom>
          <a:solidFill>
            <a:srgbClr val="F8F7F2"/>
          </a:solidFill>
          <a:ln w="17780">
            <a:solidFill>
              <a:srgbClr val="7CA4BC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6053328" y="1859280"/>
            <a:ext cx="231648" cy="231648"/>
          </a:xfrm>
          <a:prstGeom prst="ellipse">
            <a:avLst/>
          </a:prstGeom>
          <a:solidFill>
            <a:srgbClr val="7CA4BC">
              <a:alpha val="85000"/>
            </a:srgbClr>
          </a:solidFill>
          <a:ln w="12700">
            <a:solidFill>
              <a:srgbClr val="7CA4BC">
                <a:alpha val="0"/>
              </a:srgbClr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 rot="16200000">
            <a:off x="6035040" y="1682496"/>
            <a:ext cx="268224" cy="219456"/>
          </a:xfrm>
          <a:prstGeom prst="chevron">
            <a:avLst/>
          </a:prstGeom>
          <a:solidFill>
            <a:srgbClr val="7CA4BC">
              <a:alpha val="85000"/>
            </a:srgbClr>
          </a:solidFill>
          <a:ln w="12700">
            <a:solidFill>
              <a:srgbClr val="7CA4BC">
                <a:alpha val="0"/>
              </a:srgbClr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6486144" y="1645920"/>
            <a:ext cx="3828288" cy="3901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2200" dirty="0">
                <a:solidFill>
                  <a:srgbClr val="222222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Liberation Sans Narrow" pitchFamily="34" charset="-120"/>
              </a:rPr>
              <a:t>Water-Source (Voda–Voda)</a:t>
            </a:r>
            <a:endParaRPr lang="en-US" sz="2200" dirty="0">
              <a:latin typeface="Segoe UI Symbol" panose="020B0502040204020203" pitchFamily="34" charset="0"/>
              <a:ea typeface="Segoe UI Symbol" panose="020B0502040204020203" pitchFamily="34" charset="0"/>
            </a:endParaRPr>
          </a:p>
        </p:txBody>
      </p:sp>
      <p:sp>
        <p:nvSpPr>
          <p:cNvPr id="26" name="Text 23"/>
          <p:cNvSpPr/>
          <p:nvPr/>
        </p:nvSpPr>
        <p:spPr>
          <a:xfrm>
            <a:off x="5998464" y="2414016"/>
            <a:ext cx="1463040" cy="2072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133" b="1" kern="0" spc="107" dirty="0">
                <a:solidFill>
                  <a:srgbClr val="7CA4BC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Liberation Sans Narrow" pitchFamily="34" charset="-120"/>
              </a:rPr>
              <a:t>KEY VARIABLE</a:t>
            </a:r>
            <a:endParaRPr lang="en-US" sz="1133" dirty="0">
              <a:latin typeface="Segoe UI Symbol" panose="020B0502040204020203" pitchFamily="34" charset="0"/>
              <a:ea typeface="Segoe UI Symbol" panose="020B0502040204020203" pitchFamily="34" charset="0"/>
            </a:endParaRPr>
          </a:p>
        </p:txBody>
      </p:sp>
      <p:sp>
        <p:nvSpPr>
          <p:cNvPr id="27" name="Text 24"/>
          <p:cNvSpPr/>
          <p:nvPr/>
        </p:nvSpPr>
        <p:spPr>
          <a:xfrm>
            <a:off x="5998464" y="2645664"/>
            <a:ext cx="4242816" cy="5608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r>
              <a:rPr lang="en-US" sz="2027" b="1" dirty="0">
                <a:solidFill>
                  <a:srgbClr val="222222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Liberation Sans Narrow" pitchFamily="34" charset="-120"/>
              </a:rPr>
              <a:t>Groundwater depth</a:t>
            </a:r>
            <a:endParaRPr lang="en-US" sz="2027" dirty="0">
              <a:latin typeface="Segoe UI Symbol" panose="020B0502040204020203" pitchFamily="34" charset="0"/>
              <a:ea typeface="Segoe UI Symbol" panose="020B0502040204020203" pitchFamily="34" charset="0"/>
            </a:endParaRPr>
          </a:p>
        </p:txBody>
      </p:sp>
      <p:sp>
        <p:nvSpPr>
          <p:cNvPr id="30" name="Shape 26"/>
          <p:cNvSpPr/>
          <p:nvPr/>
        </p:nvSpPr>
        <p:spPr>
          <a:xfrm>
            <a:off x="5949696" y="5925312"/>
            <a:ext cx="4340352" cy="0"/>
          </a:xfrm>
          <a:prstGeom prst="line">
            <a:avLst/>
          </a:prstGeom>
          <a:noFill/>
          <a:ln w="6985">
            <a:solidFill>
              <a:srgbClr val="C8C8C3"/>
            </a:solidFill>
            <a:prstDash val="solid"/>
          </a:ln>
        </p:spPr>
      </p:sp>
      <p:sp>
        <p:nvSpPr>
          <p:cNvPr id="31" name="Shape 27"/>
          <p:cNvSpPr/>
          <p:nvPr/>
        </p:nvSpPr>
        <p:spPr>
          <a:xfrm>
            <a:off x="8119872" y="6059424"/>
            <a:ext cx="0" cy="1133856"/>
          </a:xfrm>
          <a:prstGeom prst="line">
            <a:avLst/>
          </a:prstGeom>
          <a:noFill/>
          <a:ln w="6350">
            <a:solidFill>
              <a:srgbClr val="D0D0CC"/>
            </a:solidFill>
            <a:prstDash val="solid"/>
          </a:ln>
        </p:spPr>
      </p:sp>
      <p:sp>
        <p:nvSpPr>
          <p:cNvPr id="32" name="Text 28"/>
          <p:cNvSpPr/>
          <p:nvPr/>
        </p:nvSpPr>
        <p:spPr>
          <a:xfrm>
            <a:off x="5998464" y="6096000"/>
            <a:ext cx="1889760" cy="2072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107" b="1" dirty="0">
                <a:solidFill>
                  <a:srgbClr val="5A5A56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Liberation Sans Narrow" pitchFamily="34" charset="-120"/>
              </a:rPr>
              <a:t>HIGHEST POTENTIAL</a:t>
            </a:r>
            <a:endParaRPr lang="en-US" sz="1107" dirty="0">
              <a:latin typeface="Segoe UI Symbol" panose="020B0502040204020203" pitchFamily="34" charset="0"/>
              <a:ea typeface="Segoe UI Symbol" panose="020B0502040204020203" pitchFamily="34" charset="0"/>
            </a:endParaRPr>
          </a:p>
        </p:txBody>
      </p:sp>
      <p:sp>
        <p:nvSpPr>
          <p:cNvPr id="33" name="Text 29"/>
          <p:cNvSpPr/>
          <p:nvPr/>
        </p:nvSpPr>
        <p:spPr>
          <a:xfrm>
            <a:off x="5998464" y="6352032"/>
            <a:ext cx="1950720" cy="6339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1760" b="1" dirty="0">
                <a:solidFill>
                  <a:srgbClr val="7CA4BC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Liberation Sans Narrow" pitchFamily="34" charset="-120"/>
              </a:rPr>
              <a:t>5–15 m</a:t>
            </a:r>
            <a:endParaRPr lang="en-US" sz="1760" dirty="0">
              <a:latin typeface="Segoe UI Symbol" panose="020B0502040204020203" pitchFamily="34" charset="0"/>
              <a:ea typeface="Segoe UI Symbol" panose="020B0502040204020203" pitchFamily="34" charset="0"/>
            </a:endParaRPr>
          </a:p>
        </p:txBody>
      </p:sp>
      <p:sp>
        <p:nvSpPr>
          <p:cNvPr id="34" name="Text 30"/>
          <p:cNvSpPr/>
          <p:nvPr/>
        </p:nvSpPr>
        <p:spPr>
          <a:xfrm>
            <a:off x="8266176" y="6096000"/>
            <a:ext cx="1889760" cy="2072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107" b="1" dirty="0">
                <a:solidFill>
                  <a:srgbClr val="5A5A56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Liberation Sans Narrow" pitchFamily="34" charset="-120"/>
              </a:rPr>
              <a:t>LOWER POTENTIAL</a:t>
            </a:r>
            <a:endParaRPr lang="en-US" sz="1107" dirty="0">
              <a:latin typeface="Segoe UI Symbol" panose="020B0502040204020203" pitchFamily="34" charset="0"/>
              <a:ea typeface="Segoe UI Symbol" panose="020B0502040204020203" pitchFamily="34" charset="0"/>
            </a:endParaRPr>
          </a:p>
        </p:txBody>
      </p:sp>
      <p:sp>
        <p:nvSpPr>
          <p:cNvPr id="35" name="Text 31"/>
          <p:cNvSpPr/>
          <p:nvPr/>
        </p:nvSpPr>
        <p:spPr>
          <a:xfrm>
            <a:off x="8266176" y="6352032"/>
            <a:ext cx="1914144" cy="6339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1680" b="1" dirty="0">
                <a:solidFill>
                  <a:srgbClr val="222222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Liberation Sans Narrow" pitchFamily="34" charset="-120"/>
              </a:rPr>
              <a:t>&lt;5 m or &gt;15–30 m</a:t>
            </a:r>
            <a:endParaRPr lang="en-US" sz="1680" dirty="0">
              <a:latin typeface="Segoe UI Symbol" panose="020B0502040204020203" pitchFamily="34" charset="0"/>
              <a:ea typeface="Segoe UI Symbol" panose="020B0502040204020203" pitchFamily="34" charset="0"/>
            </a:endParaRPr>
          </a:p>
        </p:txBody>
      </p:sp>
      <p:sp>
        <p:nvSpPr>
          <p:cNvPr id="36" name="Shape 32"/>
          <p:cNvSpPr/>
          <p:nvPr/>
        </p:nvSpPr>
        <p:spPr>
          <a:xfrm>
            <a:off x="10668000" y="1560576"/>
            <a:ext cx="4779264" cy="6071616"/>
          </a:xfrm>
          <a:prstGeom prst="rect">
            <a:avLst/>
          </a:prstGeom>
          <a:solidFill>
            <a:srgbClr val="FBFAF6">
              <a:alpha val="97000"/>
            </a:srgbClr>
          </a:solidFill>
          <a:ln w="10160">
            <a:solidFill>
              <a:srgbClr val="7A7A74"/>
            </a:solidFill>
            <a:prstDash val="solid"/>
          </a:ln>
        </p:spPr>
      </p:sp>
      <p:sp>
        <p:nvSpPr>
          <p:cNvPr id="37" name="Shape 33"/>
          <p:cNvSpPr/>
          <p:nvPr/>
        </p:nvSpPr>
        <p:spPr>
          <a:xfrm>
            <a:off x="10668000" y="2145792"/>
            <a:ext cx="4779264" cy="97536"/>
          </a:xfrm>
          <a:prstGeom prst="rect">
            <a:avLst/>
          </a:prstGeom>
          <a:solidFill>
            <a:srgbClr val="49677C"/>
          </a:solidFill>
          <a:ln w="12700">
            <a:solidFill>
              <a:srgbClr val="49677C">
                <a:alpha val="0"/>
              </a:srgbClr>
            </a:solidFill>
            <a:prstDash val="solid"/>
          </a:ln>
        </p:spPr>
      </p:sp>
      <p:sp>
        <p:nvSpPr>
          <p:cNvPr id="38" name="Shape 34"/>
          <p:cNvSpPr/>
          <p:nvPr/>
        </p:nvSpPr>
        <p:spPr>
          <a:xfrm>
            <a:off x="10826496" y="1572768"/>
            <a:ext cx="560832" cy="560832"/>
          </a:xfrm>
          <a:prstGeom prst="ellipse">
            <a:avLst/>
          </a:prstGeom>
          <a:solidFill>
            <a:srgbClr val="F8F7F2"/>
          </a:solidFill>
          <a:ln w="17780">
            <a:solidFill>
              <a:srgbClr val="49677C"/>
            </a:solidFill>
            <a:prstDash val="solid"/>
          </a:ln>
        </p:spPr>
      </p:sp>
      <p:sp>
        <p:nvSpPr>
          <p:cNvPr id="39" name="Shape 35"/>
          <p:cNvSpPr/>
          <p:nvPr/>
        </p:nvSpPr>
        <p:spPr>
          <a:xfrm>
            <a:off x="10948416" y="1853184"/>
            <a:ext cx="316992" cy="0"/>
          </a:xfrm>
          <a:prstGeom prst="line">
            <a:avLst/>
          </a:prstGeom>
          <a:noFill/>
          <a:ln w="17780">
            <a:solidFill>
              <a:srgbClr val="49677C"/>
            </a:solidFill>
            <a:prstDash val="solid"/>
          </a:ln>
        </p:spPr>
      </p:sp>
      <p:sp>
        <p:nvSpPr>
          <p:cNvPr id="40" name="Shape 36"/>
          <p:cNvSpPr/>
          <p:nvPr/>
        </p:nvSpPr>
        <p:spPr>
          <a:xfrm>
            <a:off x="11106912" y="1694688"/>
            <a:ext cx="0" cy="316992"/>
          </a:xfrm>
          <a:prstGeom prst="line">
            <a:avLst/>
          </a:prstGeom>
          <a:noFill/>
          <a:ln w="17780">
            <a:solidFill>
              <a:srgbClr val="49677C"/>
            </a:solidFill>
            <a:prstDash val="solid"/>
          </a:ln>
        </p:spPr>
      </p:sp>
      <p:sp>
        <p:nvSpPr>
          <p:cNvPr id="41" name="Shape 37"/>
          <p:cNvSpPr/>
          <p:nvPr/>
        </p:nvSpPr>
        <p:spPr>
          <a:xfrm>
            <a:off x="11064240" y="1810512"/>
            <a:ext cx="85344" cy="85344"/>
          </a:xfrm>
          <a:prstGeom prst="ellipse">
            <a:avLst/>
          </a:prstGeom>
          <a:solidFill>
            <a:srgbClr val="49677C"/>
          </a:solidFill>
          <a:ln w="12700">
            <a:solidFill>
              <a:srgbClr val="49677C">
                <a:alpha val="0"/>
              </a:srgbClr>
            </a:solidFill>
            <a:prstDash val="solid"/>
          </a:ln>
        </p:spPr>
      </p:sp>
      <p:sp>
        <p:nvSpPr>
          <p:cNvPr id="42" name="Shape 38"/>
          <p:cNvSpPr/>
          <p:nvPr/>
        </p:nvSpPr>
        <p:spPr>
          <a:xfrm>
            <a:off x="10924032" y="1670304"/>
            <a:ext cx="365760" cy="365760"/>
          </a:xfrm>
          <a:prstGeom prst="arc">
            <a:avLst/>
          </a:prstGeom>
          <a:solidFill>
            <a:srgbClr val="F8F7F2">
              <a:alpha val="0"/>
            </a:srgbClr>
          </a:solidFill>
          <a:ln w="12700">
            <a:solidFill>
              <a:srgbClr val="49677C"/>
            </a:solidFill>
            <a:prstDash val="solid"/>
          </a:ln>
        </p:spPr>
      </p:sp>
      <p:sp>
        <p:nvSpPr>
          <p:cNvPr id="43" name="Text 39"/>
          <p:cNvSpPr/>
          <p:nvPr/>
        </p:nvSpPr>
        <p:spPr>
          <a:xfrm>
            <a:off x="11423904" y="1645920"/>
            <a:ext cx="3828288" cy="3901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2200" dirty="0">
                <a:solidFill>
                  <a:srgbClr val="222222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Liberation Sans Narrow" pitchFamily="34" charset="-120"/>
              </a:rPr>
              <a:t>Air-Source (Vzduch–Voda)</a:t>
            </a:r>
            <a:endParaRPr lang="en-US" sz="2200" dirty="0">
              <a:latin typeface="Segoe UI Symbol" panose="020B0502040204020203" pitchFamily="34" charset="0"/>
              <a:ea typeface="Segoe UI Symbol" panose="020B0502040204020203" pitchFamily="34" charset="0"/>
            </a:endParaRPr>
          </a:p>
        </p:txBody>
      </p:sp>
      <p:sp>
        <p:nvSpPr>
          <p:cNvPr id="44" name="Text 40"/>
          <p:cNvSpPr/>
          <p:nvPr/>
        </p:nvSpPr>
        <p:spPr>
          <a:xfrm>
            <a:off x="10936224" y="2414016"/>
            <a:ext cx="1463040" cy="2072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133" b="1" kern="0" spc="107" dirty="0">
                <a:solidFill>
                  <a:srgbClr val="49677C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Liberation Sans Narrow" pitchFamily="34" charset="-120"/>
              </a:rPr>
              <a:t>KEY VARIABLE</a:t>
            </a:r>
            <a:endParaRPr lang="en-US" sz="1133" dirty="0">
              <a:latin typeface="Segoe UI Symbol" panose="020B0502040204020203" pitchFamily="34" charset="0"/>
              <a:ea typeface="Segoe UI Symbol" panose="020B0502040204020203" pitchFamily="34" charset="0"/>
            </a:endParaRPr>
          </a:p>
        </p:txBody>
      </p:sp>
      <p:sp>
        <p:nvSpPr>
          <p:cNvPr id="45" name="Text 41"/>
          <p:cNvSpPr/>
          <p:nvPr/>
        </p:nvSpPr>
        <p:spPr>
          <a:xfrm>
            <a:off x="10936224" y="2645664"/>
            <a:ext cx="4242816" cy="5608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r>
              <a:rPr lang="en-US" sz="2027" b="1" dirty="0">
                <a:solidFill>
                  <a:srgbClr val="222222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Liberation Sans Narrow" pitchFamily="34" charset="-120"/>
              </a:rPr>
              <a:t>Heating-season air temperature</a:t>
            </a:r>
            <a:endParaRPr lang="en-US" sz="2027" dirty="0">
              <a:latin typeface="Segoe UI Symbol" panose="020B0502040204020203" pitchFamily="34" charset="0"/>
              <a:ea typeface="Segoe UI Symbol" panose="020B0502040204020203" pitchFamily="34" charset="0"/>
            </a:endParaRPr>
          </a:p>
        </p:txBody>
      </p:sp>
      <p:sp>
        <p:nvSpPr>
          <p:cNvPr id="48" name="Shape 43"/>
          <p:cNvSpPr/>
          <p:nvPr/>
        </p:nvSpPr>
        <p:spPr>
          <a:xfrm>
            <a:off x="10887456" y="5925312"/>
            <a:ext cx="4340352" cy="0"/>
          </a:xfrm>
          <a:prstGeom prst="line">
            <a:avLst/>
          </a:prstGeom>
          <a:noFill/>
          <a:ln w="6985">
            <a:solidFill>
              <a:srgbClr val="C8C8C3"/>
            </a:solidFill>
            <a:prstDash val="solid"/>
          </a:ln>
        </p:spPr>
      </p:sp>
      <p:sp>
        <p:nvSpPr>
          <p:cNvPr id="49" name="Shape 44"/>
          <p:cNvSpPr/>
          <p:nvPr/>
        </p:nvSpPr>
        <p:spPr>
          <a:xfrm>
            <a:off x="13057632" y="6059424"/>
            <a:ext cx="0" cy="1133856"/>
          </a:xfrm>
          <a:prstGeom prst="line">
            <a:avLst/>
          </a:prstGeom>
          <a:noFill/>
          <a:ln w="6350">
            <a:solidFill>
              <a:srgbClr val="D0D0CC"/>
            </a:solidFill>
            <a:prstDash val="solid"/>
          </a:ln>
        </p:spPr>
      </p:sp>
      <p:sp>
        <p:nvSpPr>
          <p:cNvPr id="50" name="Text 45"/>
          <p:cNvSpPr/>
          <p:nvPr/>
        </p:nvSpPr>
        <p:spPr>
          <a:xfrm>
            <a:off x="10936224" y="6096000"/>
            <a:ext cx="1889760" cy="2072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107" b="1" dirty="0">
                <a:solidFill>
                  <a:srgbClr val="5A5A56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Liberation Sans Narrow" pitchFamily="34" charset="-120"/>
              </a:rPr>
              <a:t>CLIMATE BASIS</a:t>
            </a:r>
            <a:endParaRPr lang="en-US" sz="1107" dirty="0">
              <a:latin typeface="Segoe UI Symbol" panose="020B0502040204020203" pitchFamily="34" charset="0"/>
              <a:ea typeface="Segoe UI Symbol" panose="020B0502040204020203" pitchFamily="34" charset="0"/>
            </a:endParaRPr>
          </a:p>
        </p:txBody>
      </p:sp>
      <p:sp>
        <p:nvSpPr>
          <p:cNvPr id="51" name="Text 46"/>
          <p:cNvSpPr/>
          <p:nvPr/>
        </p:nvSpPr>
        <p:spPr>
          <a:xfrm>
            <a:off x="10936224" y="6352032"/>
            <a:ext cx="1950720" cy="6339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1760" b="1" dirty="0">
                <a:solidFill>
                  <a:srgbClr val="49677C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Liberation Sans Narrow" pitchFamily="34" charset="-120"/>
              </a:rPr>
              <a:t>10-year WRF–ARW</a:t>
            </a:r>
            <a:endParaRPr lang="en-US" sz="1760" dirty="0">
              <a:latin typeface="Segoe UI Symbol" panose="020B0502040204020203" pitchFamily="34" charset="0"/>
              <a:ea typeface="Segoe UI Symbol" panose="020B0502040204020203" pitchFamily="34" charset="0"/>
            </a:endParaRPr>
          </a:p>
        </p:txBody>
      </p:sp>
      <p:sp>
        <p:nvSpPr>
          <p:cNvPr id="52" name="Text 47"/>
          <p:cNvSpPr/>
          <p:nvPr/>
        </p:nvSpPr>
        <p:spPr>
          <a:xfrm>
            <a:off x="13203936" y="6096000"/>
            <a:ext cx="1889760" cy="2072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107" b="1" dirty="0">
                <a:solidFill>
                  <a:srgbClr val="5A5A56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Liberation Sans Narrow" pitchFamily="34" charset="-120"/>
              </a:rPr>
              <a:t>REGIONAL RANGE</a:t>
            </a:r>
            <a:endParaRPr lang="en-US" sz="1107" dirty="0">
              <a:latin typeface="Segoe UI Symbol" panose="020B0502040204020203" pitchFamily="34" charset="0"/>
              <a:ea typeface="Segoe UI Symbol" panose="020B0502040204020203" pitchFamily="34" charset="0"/>
            </a:endParaRPr>
          </a:p>
        </p:txBody>
      </p:sp>
      <p:sp>
        <p:nvSpPr>
          <p:cNvPr id="53" name="Text 48"/>
          <p:cNvSpPr/>
          <p:nvPr/>
        </p:nvSpPr>
        <p:spPr>
          <a:xfrm>
            <a:off x="13203936" y="6352032"/>
            <a:ext cx="1914144" cy="6339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1680" b="1" dirty="0">
                <a:solidFill>
                  <a:srgbClr val="222222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Liberation Sans Narrow" pitchFamily="34" charset="-120"/>
              </a:rPr>
              <a:t>2.6–8.6 °C</a:t>
            </a:r>
            <a:endParaRPr lang="en-US" sz="1680" dirty="0">
              <a:latin typeface="Segoe UI Symbol" panose="020B0502040204020203" pitchFamily="34" charset="0"/>
              <a:ea typeface="Segoe UI Symbol" panose="020B0502040204020203" pitchFamily="34" charset="0"/>
            </a:endParaRPr>
          </a:p>
        </p:txBody>
      </p:sp>
      <p:sp>
        <p:nvSpPr>
          <p:cNvPr id="54" name="Text 49"/>
          <p:cNvSpPr/>
          <p:nvPr/>
        </p:nvSpPr>
        <p:spPr>
          <a:xfrm>
            <a:off x="10972800" y="7046976"/>
            <a:ext cx="4145280" cy="268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i="1" dirty="0" smtClean="0">
                <a:solidFill>
                  <a:srgbClr val="4F4F4C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Liberation Sans Narrow" pitchFamily="34" charset="-120"/>
              </a:rPr>
              <a:t>T</a:t>
            </a:r>
            <a:r>
              <a:rPr lang="sk-SK" i="1" baseline="-25000" dirty="0" err="1" smtClean="0">
                <a:solidFill>
                  <a:srgbClr val="4F4F4C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Liberation Sans Narrow" pitchFamily="34" charset="-120"/>
              </a:rPr>
              <a:t>heating</a:t>
            </a:r>
            <a:r>
              <a:rPr lang="sk-SK" i="1" baseline="-25000" dirty="0" smtClean="0">
                <a:solidFill>
                  <a:srgbClr val="4F4F4C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Liberation Sans Narrow" pitchFamily="34" charset="-120"/>
              </a:rPr>
              <a:t> </a:t>
            </a:r>
            <a:r>
              <a:rPr lang="sk-SK" i="1" baseline="-25000" dirty="0" err="1" smtClean="0">
                <a:solidFill>
                  <a:srgbClr val="4F4F4C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Liberation Sans Narrow" pitchFamily="34" charset="-120"/>
              </a:rPr>
              <a:t>season</a:t>
            </a:r>
            <a:r>
              <a:rPr lang="en-US" i="1" dirty="0" smtClean="0">
                <a:solidFill>
                  <a:srgbClr val="4F4F4C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Liberation Sans Narrow" pitchFamily="34" charset="-120"/>
              </a:rPr>
              <a:t> </a:t>
            </a:r>
            <a:r>
              <a:rPr lang="en-US" i="1" dirty="0">
                <a:solidFill>
                  <a:srgbClr val="4F4F4C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Liberation Sans Narrow" pitchFamily="34" charset="-120"/>
              </a:rPr>
              <a:t>= </a:t>
            </a:r>
            <a:r>
              <a:rPr lang="en-US" i="1" dirty="0">
                <a:solidFill>
                  <a:srgbClr val="4F4F4C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Liberation Sans Narrow" pitchFamily="34" charset="-120"/>
              </a:rPr>
              <a:t>T</a:t>
            </a:r>
            <a:r>
              <a:rPr lang="en-US" i="1" baseline="-25000" dirty="0">
                <a:solidFill>
                  <a:srgbClr val="4F4F4C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Liberation Sans Narrow" pitchFamily="34" charset="-120"/>
              </a:rPr>
              <a:t>annual</a:t>
            </a:r>
            <a:r>
              <a:rPr lang="en-US" i="1" dirty="0">
                <a:solidFill>
                  <a:srgbClr val="4F4F4C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Liberation Sans Narrow" pitchFamily="34" charset="-120"/>
              </a:rPr>
              <a:t> − 4.5 °C</a:t>
            </a:r>
            <a:endParaRPr lang="en-US" dirty="0">
              <a:latin typeface="Segoe UI Symbol" panose="020B0502040204020203" pitchFamily="34" charset="0"/>
              <a:ea typeface="Segoe UI Symbol" panose="020B0502040204020203" pitchFamily="34" charset="0"/>
            </a:endParaRPr>
          </a:p>
        </p:txBody>
      </p:sp>
      <p:sp>
        <p:nvSpPr>
          <p:cNvPr id="58" name="Obdĺžnik 57"/>
          <p:cNvSpPr/>
          <p:nvPr/>
        </p:nvSpPr>
        <p:spPr>
          <a:xfrm>
            <a:off x="950977" y="7034784"/>
            <a:ext cx="4425696" cy="4875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sk-SK" sz="1200" dirty="0" err="1" smtClean="0">
                <a:latin typeface="Segoe UI Symbol" panose="020B0502040204020203" pitchFamily="34" charset="0"/>
                <a:ea typeface="Segoe UI Symbol" panose="020B0502040204020203" pitchFamily="34" charset="0"/>
                <a:cs typeface="Times New Roman" panose="02020603050405020304" pitchFamily="18" charset="0"/>
              </a:rPr>
              <a:t>Data</a:t>
            </a:r>
            <a:r>
              <a:rPr lang="sk-SK" sz="1200" dirty="0" smtClean="0">
                <a:latin typeface="Segoe UI Symbol" panose="020B0502040204020203" pitchFamily="34" charset="0"/>
                <a:ea typeface="Segoe UI Symbol" panose="020B0502040204020203" pitchFamily="34" charset="0"/>
                <a:cs typeface="Times New Roman" panose="02020603050405020304" pitchFamily="18" charset="0"/>
              </a:rPr>
              <a:t> </a:t>
            </a:r>
            <a:r>
              <a:rPr lang="sk-SK" sz="1200" dirty="0" err="1" smtClean="0">
                <a:latin typeface="Segoe UI Symbol" panose="020B0502040204020203" pitchFamily="34" charset="0"/>
                <a:ea typeface="Segoe UI Symbol" panose="020B0502040204020203" pitchFamily="34" charset="0"/>
                <a:cs typeface="Times New Roman" panose="02020603050405020304" pitchFamily="18" charset="0"/>
              </a:rPr>
              <a:t>source</a:t>
            </a:r>
            <a:r>
              <a:rPr lang="sk-SK" sz="1200" dirty="0" smtClean="0">
                <a:latin typeface="Segoe UI Symbol" panose="020B0502040204020203" pitchFamily="34" charset="0"/>
                <a:ea typeface="Segoe UI Symbol" panose="020B0502040204020203" pitchFamily="34" charset="0"/>
                <a:cs typeface="Times New Roman" panose="02020603050405020304" pitchFamily="18" charset="0"/>
              </a:rPr>
              <a:t>: ŠGÚDŠ - </a:t>
            </a:r>
            <a:r>
              <a:rPr lang="sk-SK" sz="1200" dirty="0">
                <a:latin typeface="Segoe UI Symbol" panose="020B0502040204020203" pitchFamily="34" charset="0"/>
                <a:ea typeface="Segoe UI Symbol" panose="020B0502040204020203" pitchFamily="34" charset="0"/>
                <a:cs typeface="Times New Roman" panose="02020603050405020304" pitchFamily="18" charset="0"/>
              </a:rPr>
              <a:t>Geologická mapa Slovenskej republiky, mierka 1 : 50 000. Digitálny priestorový </a:t>
            </a:r>
            <a:r>
              <a:rPr lang="sk-SK" sz="1200" dirty="0" err="1">
                <a:latin typeface="Segoe UI Symbol" panose="020B0502040204020203" pitchFamily="34" charset="0"/>
                <a:ea typeface="Segoe UI Symbol" panose="020B0502040204020203" pitchFamily="34" charset="0"/>
                <a:cs typeface="Times New Roman" panose="02020603050405020304" pitchFamily="18" charset="0"/>
              </a:rPr>
              <a:t>dataset</a:t>
            </a:r>
            <a:r>
              <a:rPr lang="sk-SK" sz="1200" dirty="0">
                <a:latin typeface="Segoe UI Symbol" panose="020B0502040204020203" pitchFamily="34" charset="0"/>
                <a:ea typeface="Segoe UI Symbol" panose="020B0502040204020203" pitchFamily="34" charset="0"/>
                <a:cs typeface="Times New Roman" panose="02020603050405020304" pitchFamily="18" charset="0"/>
              </a:rPr>
              <a:t>.</a:t>
            </a:r>
            <a:endParaRPr lang="sk-SK" sz="1100" dirty="0">
              <a:effectLst/>
              <a:latin typeface="Segoe UI Symbol" panose="020B0502040204020203" pitchFamily="34" charset="0"/>
              <a:ea typeface="Segoe UI Symbol" panose="020B0502040204020203" pitchFamily="34" charset="0"/>
              <a:cs typeface="Times New Roman" panose="02020603050405020304" pitchFamily="18" charset="0"/>
            </a:endParaRPr>
          </a:p>
        </p:txBody>
      </p:sp>
      <p:sp>
        <p:nvSpPr>
          <p:cNvPr id="59" name="Obdĺžnik 58"/>
          <p:cNvSpPr/>
          <p:nvPr/>
        </p:nvSpPr>
        <p:spPr>
          <a:xfrm>
            <a:off x="5828647" y="7088342"/>
            <a:ext cx="4425696" cy="4875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sk-SK" sz="1200" dirty="0" err="1" smtClean="0">
                <a:latin typeface="Segoe UI Symbol" panose="020B0502040204020203" pitchFamily="34" charset="0"/>
                <a:ea typeface="Segoe UI Symbol" panose="020B0502040204020203" pitchFamily="34" charset="0"/>
                <a:cs typeface="Times New Roman" panose="02020603050405020304" pitchFamily="18" charset="0"/>
              </a:rPr>
              <a:t>Data</a:t>
            </a:r>
            <a:r>
              <a:rPr lang="sk-SK" sz="1200" dirty="0" smtClean="0">
                <a:latin typeface="Segoe UI Symbol" panose="020B0502040204020203" pitchFamily="34" charset="0"/>
                <a:ea typeface="Segoe UI Symbol" panose="020B0502040204020203" pitchFamily="34" charset="0"/>
                <a:cs typeface="Times New Roman" panose="02020603050405020304" pitchFamily="18" charset="0"/>
              </a:rPr>
              <a:t> </a:t>
            </a:r>
            <a:r>
              <a:rPr lang="sk-SK" sz="1200" dirty="0" err="1" smtClean="0">
                <a:latin typeface="Segoe UI Symbol" panose="020B0502040204020203" pitchFamily="34" charset="0"/>
                <a:ea typeface="Segoe UI Symbol" panose="020B0502040204020203" pitchFamily="34" charset="0"/>
                <a:cs typeface="Times New Roman" panose="02020603050405020304" pitchFamily="18" charset="0"/>
              </a:rPr>
              <a:t>source</a:t>
            </a:r>
            <a:r>
              <a:rPr lang="sk-SK" sz="1200" dirty="0" smtClean="0">
                <a:latin typeface="Segoe UI Symbol" panose="020B0502040204020203" pitchFamily="34" charset="0"/>
                <a:ea typeface="Segoe UI Symbol" panose="020B0502040204020203" pitchFamily="34" charset="0"/>
                <a:cs typeface="Times New Roman" panose="02020603050405020304" pitchFamily="18" charset="0"/>
              </a:rPr>
              <a:t>: ŠGÚDŠ - </a:t>
            </a:r>
            <a:r>
              <a:rPr lang="pl-PL" sz="1200" dirty="0">
                <a:latin typeface="Segoe UI Symbol" panose="020B0502040204020203" pitchFamily="34" charset="0"/>
                <a:ea typeface="Segoe UI Symbol" panose="020B0502040204020203" pitchFamily="34" charset="0"/>
                <a:cs typeface="Times New Roman" panose="02020603050405020304" pitchFamily="18" charset="0"/>
              </a:rPr>
              <a:t>Úroveň hladiny podzemnej vody pod terénom, mierka 1 : 50 000</a:t>
            </a:r>
            <a:r>
              <a:rPr lang="pl-PL" sz="1200" dirty="0" smtClean="0">
                <a:latin typeface="Segoe UI Symbol" panose="020B0502040204020203" pitchFamily="34" charset="0"/>
                <a:ea typeface="Segoe UI Symbol" panose="020B0502040204020203" pitchFamily="34" charset="0"/>
                <a:cs typeface="Times New Roman" panose="02020603050405020304" pitchFamily="18" charset="0"/>
              </a:rPr>
              <a:t>.</a:t>
            </a:r>
            <a:r>
              <a:rPr lang="sk-SK" sz="1200" dirty="0" smtClean="0">
                <a:latin typeface="Segoe UI Symbol" panose="020B0502040204020203" pitchFamily="34" charset="0"/>
                <a:ea typeface="Segoe UI Symbol" panose="020B0502040204020203" pitchFamily="34" charset="0"/>
                <a:cs typeface="Times New Roman" panose="02020603050405020304" pitchFamily="18" charset="0"/>
              </a:rPr>
              <a:t> </a:t>
            </a:r>
            <a:r>
              <a:rPr lang="sk-SK" sz="1200" dirty="0">
                <a:latin typeface="Segoe UI Symbol" panose="020B0502040204020203" pitchFamily="34" charset="0"/>
                <a:ea typeface="Segoe UI Symbol" panose="020B0502040204020203" pitchFamily="34" charset="0"/>
                <a:cs typeface="Times New Roman" panose="02020603050405020304" pitchFamily="18" charset="0"/>
              </a:rPr>
              <a:t>Digitálny priestorový </a:t>
            </a:r>
            <a:r>
              <a:rPr lang="sk-SK" sz="1200" dirty="0" err="1">
                <a:latin typeface="Segoe UI Symbol" panose="020B0502040204020203" pitchFamily="34" charset="0"/>
                <a:ea typeface="Segoe UI Symbol" panose="020B0502040204020203" pitchFamily="34" charset="0"/>
                <a:cs typeface="Times New Roman" panose="02020603050405020304" pitchFamily="18" charset="0"/>
              </a:rPr>
              <a:t>dataset</a:t>
            </a:r>
            <a:r>
              <a:rPr lang="sk-SK" sz="1200" dirty="0">
                <a:latin typeface="Segoe UI Symbol" panose="020B0502040204020203" pitchFamily="34" charset="0"/>
                <a:ea typeface="Segoe UI Symbol" panose="020B0502040204020203" pitchFamily="34" charset="0"/>
                <a:cs typeface="Times New Roman" panose="02020603050405020304" pitchFamily="18" charset="0"/>
              </a:rPr>
              <a:t>.</a:t>
            </a:r>
            <a:endParaRPr lang="sk-SK" sz="1100" dirty="0">
              <a:effectLst/>
              <a:latin typeface="Segoe UI Symbol" panose="020B0502040204020203" pitchFamily="34" charset="0"/>
              <a:ea typeface="Segoe UI Symbol" panose="020B0502040204020203" pitchFamily="34" charset="0"/>
              <a:cs typeface="Times New Roman" panose="02020603050405020304" pitchFamily="18" charset="0"/>
            </a:endParaRPr>
          </a:p>
        </p:txBody>
      </p:sp>
      <p:pic>
        <p:nvPicPr>
          <p:cNvPr id="62" name="Obrázok 6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7456" y="3206496"/>
            <a:ext cx="4308077" cy="2462784"/>
          </a:xfrm>
          <a:prstGeom prst="rect">
            <a:avLst/>
          </a:prstGeom>
          <a:noFill/>
        </p:spPr>
      </p:pic>
      <p:pic>
        <p:nvPicPr>
          <p:cNvPr id="63" name="Picture 7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8215" y="3238793"/>
            <a:ext cx="4353065" cy="2428092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</p:pic>
      <p:pic>
        <p:nvPicPr>
          <p:cNvPr id="64" name="Picture 6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145" y="3255264"/>
            <a:ext cx="4267990" cy="2414833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4068753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00" y="0"/>
            <a:ext cx="16357600" cy="9124474"/>
          </a:xfrm>
          <a:prstGeom prst="rect">
            <a:avLst/>
          </a:prstGeom>
        </p:spPr>
      </p:pic>
      <p:pic>
        <p:nvPicPr>
          <p:cNvPr id="3" name="Obrázok 2"/>
          <p:cNvPicPr>
            <a:picLocks noChangeAspect="1"/>
          </p:cNvPicPr>
          <p:nvPr/>
        </p:nvPicPr>
        <p:blipFill rotWithShape="1">
          <a:blip r:embed="rId3"/>
          <a:srcRect b="6741"/>
          <a:stretch/>
        </p:blipFill>
        <p:spPr>
          <a:xfrm>
            <a:off x="1069844" y="2057400"/>
            <a:ext cx="8886956" cy="6324600"/>
          </a:xfrm>
          <a:prstGeom prst="rect">
            <a:avLst/>
          </a:prstGeom>
        </p:spPr>
      </p:pic>
      <p:sp>
        <p:nvSpPr>
          <p:cNvPr id="4" name="Obdĺžnik 3"/>
          <p:cNvSpPr/>
          <p:nvPr/>
        </p:nvSpPr>
        <p:spPr>
          <a:xfrm>
            <a:off x="10642600" y="7315200"/>
            <a:ext cx="4572000" cy="800219"/>
          </a:xfrm>
          <a:prstGeom prst="rect">
            <a:avLst/>
          </a:prstGeom>
          <a:solidFill>
            <a:srgbClr val="F8F9F3"/>
          </a:solidFill>
        </p:spPr>
        <p:txBody>
          <a:bodyPr wrap="square">
            <a:spAutoFit/>
          </a:bodyPr>
          <a:lstStyle/>
          <a:p>
            <a:r>
              <a:rPr lang="en-US" sz="2250" dirty="0">
                <a:latin typeface="Arial Narrow" panose="020B0606020202030204" pitchFamily="34" charset="0"/>
                <a:ea typeface="Segoe UI Symbol" panose="020B0502040204020203" pitchFamily="34" charset="0"/>
              </a:rPr>
              <a:t>potentially more </a:t>
            </a:r>
            <a:r>
              <a:rPr lang="en-US" sz="2250" dirty="0" err="1">
                <a:latin typeface="Arial Narrow" panose="020B0606020202030204" pitchFamily="34" charset="0"/>
                <a:ea typeface="Segoe UI Symbol" panose="020B0502040204020203" pitchFamily="34" charset="0"/>
              </a:rPr>
              <a:t>favourable</a:t>
            </a:r>
            <a:r>
              <a:rPr lang="en-US" sz="2250" dirty="0">
                <a:latin typeface="Arial Narrow" panose="020B0606020202030204" pitchFamily="34" charset="0"/>
                <a:ea typeface="Segoe UI Symbol" panose="020B0502040204020203" pitchFamily="34" charset="0"/>
              </a:rPr>
              <a:t> for connection to existing district-heating infrastructure.</a:t>
            </a:r>
            <a:endParaRPr lang="sk-SK" sz="2250" dirty="0">
              <a:latin typeface="Arial Narrow" panose="020B0606020202030204" pitchFamily="34" charset="0"/>
              <a:ea typeface="Segoe UI Symbol" panose="020B0502040204020203" pitchFamily="34" charset="0"/>
            </a:endParaRPr>
          </a:p>
        </p:txBody>
      </p:sp>
      <p:sp>
        <p:nvSpPr>
          <p:cNvPr id="5" name="Obdĺžnik 4"/>
          <p:cNvSpPr/>
          <p:nvPr/>
        </p:nvSpPr>
        <p:spPr>
          <a:xfrm>
            <a:off x="10690016" y="1981200"/>
            <a:ext cx="42959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u="sng" dirty="0" err="1" smtClean="0">
                <a:solidFill>
                  <a:srgbClr val="467886"/>
                </a:solidFill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Source</a:t>
            </a:r>
            <a:r>
              <a:rPr lang="sk-SK" u="sng" dirty="0" smtClean="0">
                <a:solidFill>
                  <a:srgbClr val="467886"/>
                </a:solidFill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: SEIA, </a:t>
            </a:r>
            <a:r>
              <a:rPr lang="en-GB" u="sng" dirty="0" smtClean="0">
                <a:solidFill>
                  <a:srgbClr val="467886"/>
                </a:solidFill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</a:t>
            </a:r>
            <a:r>
              <a:rPr lang="en-GB" u="sng" dirty="0">
                <a:solidFill>
                  <a:srgbClr val="467886"/>
                </a:solidFill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://tepelnamapa.siea.sk/</a:t>
            </a:r>
            <a:r>
              <a:rPr lang="en-GB" dirty="0"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grpSp>
        <p:nvGrpSpPr>
          <p:cNvPr id="7" name="Skupina 6"/>
          <p:cNvGrpSpPr/>
          <p:nvPr/>
        </p:nvGrpSpPr>
        <p:grpSpPr>
          <a:xfrm>
            <a:off x="12166600" y="3429000"/>
            <a:ext cx="4014517" cy="3124200"/>
            <a:chOff x="11968058" y="3581400"/>
            <a:chExt cx="4308262" cy="3352800"/>
          </a:xfrm>
        </p:grpSpPr>
        <p:grpSp>
          <p:nvGrpSpPr>
            <p:cNvPr id="5" name="Skupina 4"/>
            <p:cNvGrpSpPr/>
            <p:nvPr/>
          </p:nvGrpSpPr>
          <p:grpSpPr>
            <a:xfrm>
              <a:off x="11968059" y="3581400"/>
              <a:ext cx="4308261" cy="3352800"/>
              <a:chOff x="11938000" y="3505200"/>
              <a:chExt cx="4724400" cy="3676650"/>
            </a:xfrm>
          </p:grpSpPr>
          <p:pic>
            <p:nvPicPr>
              <p:cNvPr id="3" name="Obrázok 2"/>
              <p:cNvPicPr>
                <a:picLocks noChangeAspect="1"/>
              </p:cNvPicPr>
              <p:nvPr/>
            </p:nvPicPr>
            <p:blipFill rotWithShape="1">
              <a:blip r:embed="rId3"/>
              <a:srcRect r="25413"/>
              <a:stretch/>
            </p:blipFill>
            <p:spPr>
              <a:xfrm>
                <a:off x="11938000" y="3505200"/>
                <a:ext cx="4724400" cy="3676650"/>
              </a:xfrm>
              <a:prstGeom prst="rect">
                <a:avLst/>
              </a:prstGeom>
            </p:spPr>
          </p:pic>
          <p:pic>
            <p:nvPicPr>
              <p:cNvPr id="4" name="Obrázok 3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3928724" y="3981450"/>
                <a:ext cx="2733675" cy="3200400"/>
              </a:xfrm>
              <a:prstGeom prst="rect">
                <a:avLst/>
              </a:prstGeom>
            </p:spPr>
          </p:pic>
        </p:grpSp>
        <p:sp>
          <p:nvSpPr>
            <p:cNvPr id="6" name="Obdĺžnik 5"/>
            <p:cNvSpPr/>
            <p:nvPr/>
          </p:nvSpPr>
          <p:spPr>
            <a:xfrm>
              <a:off x="11968058" y="3581400"/>
              <a:ext cx="4308261" cy="3352800"/>
            </a:xfrm>
            <a:prstGeom prst="rect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/>
            </a:p>
          </p:txBody>
        </p:sp>
      </p:grpSp>
      <p:sp>
        <p:nvSpPr>
          <p:cNvPr id="8" name="Obdĺžnik 7"/>
          <p:cNvSpPr/>
          <p:nvPr/>
        </p:nvSpPr>
        <p:spPr>
          <a:xfrm>
            <a:off x="1879600" y="587514"/>
            <a:ext cx="13173863" cy="707886"/>
          </a:xfrm>
          <a:prstGeom prst="rect">
            <a:avLst/>
          </a:prstGeom>
          <a:solidFill>
            <a:srgbClr val="F8F9F3"/>
          </a:solidFill>
        </p:spPr>
        <p:txBody>
          <a:bodyPr wrap="none">
            <a:spAutoFit/>
          </a:bodyPr>
          <a:lstStyle/>
          <a:p>
            <a:r>
              <a:rPr lang="en-US" sz="4000" dirty="0">
                <a:solidFill>
                  <a:srgbClr val="2F3336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The Application: Multiple Indicators, One Spatial Interface</a:t>
            </a:r>
            <a:endParaRPr lang="sk-SK" sz="4000" dirty="0">
              <a:solidFill>
                <a:srgbClr val="2F3336"/>
              </a:solidFill>
              <a:latin typeface="Segoe UI Symbol" panose="020B0502040204020203" pitchFamily="34" charset="0"/>
              <a:ea typeface="Segoe UI Symbol" panose="020B0502040204020203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/>
          <a:stretch>
            <a:fillRect/>
          </a:stretch>
        </p:blipFill>
        <p:spPr>
          <a:xfrm>
            <a:off x="-71382" y="-40153"/>
            <a:ext cx="16327382" cy="9184153"/>
          </a:xfrm>
          <a:prstGeom prst="rect">
            <a:avLst/>
          </a:prstGeom>
        </p:spPr>
      </p:pic>
      <p:pic>
        <p:nvPicPr>
          <p:cNvPr id="3" name="Obrázok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843000" y="6172200"/>
            <a:ext cx="2286000" cy="2286000"/>
          </a:xfrm>
          <a:prstGeom prst="rect">
            <a:avLst/>
          </a:prstGeom>
        </p:spPr>
      </p:pic>
      <p:sp>
        <p:nvSpPr>
          <p:cNvPr id="5" name="Obdĺžnik 4"/>
          <p:cNvSpPr/>
          <p:nvPr/>
        </p:nvSpPr>
        <p:spPr>
          <a:xfrm>
            <a:off x="14117076" y="5715000"/>
            <a:ext cx="1737848" cy="5389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4147"/>
              </a:lnSpc>
            </a:pPr>
            <a:r>
              <a:rPr lang="en-US" dirty="0">
                <a:solidFill>
                  <a:srgbClr val="2F3336"/>
                </a:solidFill>
                <a:latin typeface="Segoe UI Semilight" panose="020B0402040204020203" pitchFamily="34" charset="0"/>
                <a:ea typeface="Open Sans Bold"/>
                <a:cs typeface="Segoe UI Semilight" panose="020B0402040204020203" pitchFamily="34" charset="0"/>
                <a:sym typeface="Open Sans Bold"/>
              </a:rPr>
              <a:t>geoportalksk.sk</a:t>
            </a:r>
            <a:endParaRPr lang="en-US" dirty="0">
              <a:solidFill>
                <a:srgbClr val="2F3336"/>
              </a:solidFill>
              <a:latin typeface="Segoe UI Semilight" panose="020B0402040204020203" pitchFamily="34" charset="0"/>
              <a:ea typeface="Open Sans Bold"/>
              <a:cs typeface="Segoe UI Semilight" panose="020B0402040204020203" pitchFamily="34" charset="0"/>
              <a:sym typeface="Open Sans Bold"/>
            </a:endParaRPr>
          </a:p>
        </p:txBody>
      </p:sp>
    </p:spTree>
    <p:extLst>
      <p:ext uri="{BB962C8B-B14F-4D97-AF65-F5344CB8AC3E}">
        <p14:creationId xmlns:p14="http://schemas.microsoft.com/office/powerpoint/2010/main" val="1963265941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100000">
                <p:cTn id="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dĺžnik 5"/>
          <p:cNvSpPr/>
          <p:nvPr/>
        </p:nvSpPr>
        <p:spPr>
          <a:xfrm>
            <a:off x="0" y="0"/>
            <a:ext cx="16283796" cy="9144000"/>
          </a:xfrm>
          <a:prstGeom prst="rect">
            <a:avLst/>
          </a:prstGeom>
          <a:solidFill>
            <a:srgbClr val="F8F9F3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2" name="Obrázo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5951" y="3276600"/>
            <a:ext cx="4570849" cy="5309134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3" name="Obrázo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5951" y="2625519"/>
            <a:ext cx="4570849" cy="651081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4" name="Obrázok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37800" y="5440902"/>
            <a:ext cx="5681663" cy="3534031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5" name="BlokTextu 4"/>
          <p:cNvSpPr txBox="1"/>
          <p:nvPr/>
        </p:nvSpPr>
        <p:spPr>
          <a:xfrm>
            <a:off x="965200" y="606713"/>
            <a:ext cx="140258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2F3336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The outputs have also entered regional public discussion and stakeholder communication.</a:t>
            </a:r>
            <a:endParaRPr lang="sk-SK" sz="2800" b="1" dirty="0">
              <a:solidFill>
                <a:srgbClr val="2F3336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56800" y="1498004"/>
            <a:ext cx="4191000" cy="3746559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1026" name="Picture 2" descr="https://www.upjs.sk/app/uploads/2026/04/memorandum-zmena-klimyIMG_5339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7" y="5244562"/>
            <a:ext cx="5087943" cy="3394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5520" y="1352474"/>
            <a:ext cx="5051916" cy="3832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23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5" name="Obdĺžnik 4"/>
          <p:cNvSpPr/>
          <p:nvPr/>
        </p:nvSpPr>
        <p:spPr>
          <a:xfrm>
            <a:off x="1651000" y="1524000"/>
            <a:ext cx="13119297" cy="584775"/>
          </a:xfrm>
          <a:prstGeom prst="rect">
            <a:avLst/>
          </a:prstGeom>
          <a:solidFill>
            <a:srgbClr val="F8F9F3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3200" b="1" dirty="0">
                <a:latin typeface="Arial Narrow" panose="020B0606020202030204" pitchFamily="34" charset="0"/>
              </a:rPr>
              <a:t>From heterogeneous regional data to transparent building-level spatial evidence.</a:t>
            </a:r>
            <a:endParaRPr lang="sk-SK" sz="3200" b="1" dirty="0">
              <a:latin typeface="Arial Narrow" panose="020B0606020202030204" pitchFamily="34" charset="0"/>
            </a:endParaRPr>
          </a:p>
        </p:txBody>
      </p:sp>
      <p:sp>
        <p:nvSpPr>
          <p:cNvPr id="6" name="Obdĺžnik 5"/>
          <p:cNvSpPr/>
          <p:nvPr/>
        </p:nvSpPr>
        <p:spPr>
          <a:xfrm>
            <a:off x="3022600" y="2286000"/>
            <a:ext cx="10770897" cy="523220"/>
          </a:xfrm>
          <a:prstGeom prst="rect">
            <a:avLst/>
          </a:prstGeom>
          <a:solidFill>
            <a:srgbClr val="F8F9F3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en-US" sz="2800" b="1" dirty="0">
                <a:latin typeface="Arial Narrow" panose="020B0606020202030204" pitchFamily="34" charset="0"/>
              </a:rPr>
              <a:t>Spatial screening indicators, not a techno-economic feasibility assessment.</a:t>
            </a:r>
            <a:endParaRPr lang="sk-SK" sz="2800" dirty="0">
              <a:latin typeface="Arial Narrow" panose="020B0606020202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AutoShape 4" descr="Via Carpatia EGT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/>
          </a:p>
        </p:txBody>
      </p:sp>
      <p:pic>
        <p:nvPicPr>
          <p:cNvPr id="20" name="Obrázok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4600" y="7780192"/>
            <a:ext cx="1187118" cy="816977"/>
          </a:xfrm>
          <a:prstGeom prst="rect">
            <a:avLst/>
          </a:prstGeom>
        </p:spPr>
      </p:pic>
      <p:pic>
        <p:nvPicPr>
          <p:cNvPr id="21" name="Obrázok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98402" y="7969484"/>
            <a:ext cx="1810095" cy="620604"/>
          </a:xfrm>
          <a:prstGeom prst="rect">
            <a:avLst/>
          </a:prstGeom>
        </p:spPr>
      </p:pic>
      <p:pic>
        <p:nvPicPr>
          <p:cNvPr id="22" name="Obrázok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952" y="7783733"/>
            <a:ext cx="3038734" cy="809897"/>
          </a:xfrm>
          <a:prstGeom prst="rect">
            <a:avLst/>
          </a:prstGeom>
        </p:spPr>
      </p:pic>
      <p:sp>
        <p:nvSpPr>
          <p:cNvPr id="23" name="BlokTextu 22"/>
          <p:cNvSpPr txBox="1"/>
          <p:nvPr/>
        </p:nvSpPr>
        <p:spPr>
          <a:xfrm>
            <a:off x="732055" y="6914680"/>
            <a:ext cx="5596468" cy="369332"/>
          </a:xfrm>
          <a:prstGeom prst="rect">
            <a:avLst/>
          </a:prstGeom>
          <a:solidFill>
            <a:srgbClr val="F8F9F4"/>
          </a:solidFill>
        </p:spPr>
        <p:txBody>
          <a:bodyPr wrap="none" rtlCol="0">
            <a:spAutoFit/>
          </a:bodyPr>
          <a:lstStyle/>
          <a:p>
            <a:r>
              <a:rPr lang="sk-SK" b="1" dirty="0">
                <a:solidFill>
                  <a:srgbClr val="2F3336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UPJŠ </a:t>
            </a:r>
            <a:r>
              <a:rPr lang="sk-SK" b="1" dirty="0" smtClean="0">
                <a:solidFill>
                  <a:srgbClr val="2F3336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| </a:t>
            </a:r>
            <a:r>
              <a:rPr lang="sk-SK" b="1" dirty="0" err="1" smtClean="0">
                <a:solidFill>
                  <a:srgbClr val="2F3336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Via</a:t>
            </a:r>
            <a:r>
              <a:rPr lang="sk-SK" b="1" dirty="0" smtClean="0">
                <a:solidFill>
                  <a:srgbClr val="2F3336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 </a:t>
            </a:r>
            <a:r>
              <a:rPr lang="sk-SK" b="1" dirty="0" err="1" smtClean="0">
                <a:solidFill>
                  <a:srgbClr val="2F3336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Carpathia</a:t>
            </a:r>
            <a:r>
              <a:rPr lang="sk-SK" b="1" dirty="0">
                <a:solidFill>
                  <a:srgbClr val="2F3336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 | KSK </a:t>
            </a:r>
            <a:r>
              <a:rPr lang="sk-SK" b="1" dirty="0" smtClean="0">
                <a:solidFill>
                  <a:srgbClr val="2F3336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| INTERREG Danube </a:t>
            </a:r>
            <a:r>
              <a:rPr lang="sk-SK" b="1" dirty="0" err="1" smtClean="0">
                <a:solidFill>
                  <a:srgbClr val="2F3336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Region</a:t>
            </a:r>
            <a:endParaRPr lang="sk-SK" b="1" dirty="0">
              <a:solidFill>
                <a:srgbClr val="2F3336"/>
              </a:solidFill>
              <a:latin typeface="Segoe UI Symbol" panose="020B0502040204020203" pitchFamily="34" charset="0"/>
              <a:ea typeface="Segoe UI Symbol" panose="020B0502040204020203" pitchFamily="34" charset="0"/>
            </a:endParaRPr>
          </a:p>
        </p:txBody>
      </p:sp>
      <p:sp>
        <p:nvSpPr>
          <p:cNvPr id="24" name="Obdĺžnik 23"/>
          <p:cNvSpPr/>
          <p:nvPr/>
        </p:nvSpPr>
        <p:spPr>
          <a:xfrm>
            <a:off x="732055" y="4724400"/>
            <a:ext cx="6400800" cy="1409617"/>
          </a:xfrm>
          <a:prstGeom prst="rect">
            <a:avLst/>
          </a:prstGeom>
          <a:solidFill>
            <a:srgbClr val="F8F9F4"/>
          </a:solidFill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sk-SK" sz="2000" b="1" dirty="0">
                <a:solidFill>
                  <a:srgbClr val="2F3336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Times New Roman" panose="02020603050405020304" pitchFamily="18" charset="0"/>
              </a:rPr>
              <a:t>Michal Gallay, Michaela Nováková, Ján </a:t>
            </a:r>
            <a:r>
              <a:rPr lang="sk-SK" sz="2000" b="1" dirty="0" err="1">
                <a:solidFill>
                  <a:srgbClr val="2F3336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Times New Roman" panose="02020603050405020304" pitchFamily="18" charset="0"/>
              </a:rPr>
              <a:t>Šašak</a:t>
            </a:r>
            <a:r>
              <a:rPr lang="sk-SK" sz="2000" b="1" dirty="0">
                <a:solidFill>
                  <a:srgbClr val="2F3336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Times New Roman" panose="02020603050405020304" pitchFamily="18" charset="0"/>
              </a:rPr>
              <a:t>, </a:t>
            </a:r>
            <a:endParaRPr lang="sk-SK" sz="2000" b="1" dirty="0" smtClean="0">
              <a:solidFill>
                <a:srgbClr val="2F3336"/>
              </a:solidFill>
              <a:latin typeface="Segoe UI Symbol" panose="020B0502040204020203" pitchFamily="34" charset="0"/>
              <a:ea typeface="Segoe UI Symbol" panose="020B0502040204020203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sk-SK" sz="2000" b="1" dirty="0" smtClean="0">
                <a:solidFill>
                  <a:srgbClr val="2F3336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Times New Roman" panose="02020603050405020304" pitchFamily="18" charset="0"/>
              </a:rPr>
              <a:t>Tomáš </a:t>
            </a:r>
            <a:r>
              <a:rPr lang="sk-SK" sz="2000" b="1" dirty="0">
                <a:solidFill>
                  <a:srgbClr val="2F3336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Times New Roman" panose="02020603050405020304" pitchFamily="18" charset="0"/>
              </a:rPr>
              <a:t>Fedor, Jaroslav Hofierka, </a:t>
            </a:r>
            <a:r>
              <a:rPr lang="sk-SK" sz="2000" b="1" dirty="0" smtClean="0">
                <a:solidFill>
                  <a:srgbClr val="2F3336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Times New Roman" panose="02020603050405020304" pitchFamily="18" charset="0"/>
              </a:rPr>
              <a:t>Katarína </a:t>
            </a:r>
            <a:r>
              <a:rPr lang="sk-SK" sz="2000" b="1" dirty="0" err="1">
                <a:solidFill>
                  <a:srgbClr val="2F3336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Times New Roman" panose="02020603050405020304" pitchFamily="18" charset="0"/>
              </a:rPr>
              <a:t>Onačillová</a:t>
            </a:r>
            <a:r>
              <a:rPr lang="sk-SK" sz="2000" b="1" dirty="0">
                <a:solidFill>
                  <a:srgbClr val="2F3336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Times New Roman" panose="02020603050405020304" pitchFamily="18" charset="0"/>
              </a:rPr>
              <a:t>, Daniela </a:t>
            </a:r>
            <a:r>
              <a:rPr lang="sk-SK" sz="2000" b="1" dirty="0" err="1">
                <a:solidFill>
                  <a:srgbClr val="2F3336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Times New Roman" panose="02020603050405020304" pitchFamily="18" charset="0"/>
              </a:rPr>
              <a:t>Kolcunová</a:t>
            </a:r>
            <a:r>
              <a:rPr lang="sk-SK" sz="2000" b="1" dirty="0">
                <a:solidFill>
                  <a:srgbClr val="2F3336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Times New Roman" panose="02020603050405020304" pitchFamily="18" charset="0"/>
              </a:rPr>
              <a:t>, </a:t>
            </a:r>
            <a:r>
              <a:rPr lang="sk-SK" sz="2000" b="1" dirty="0" err="1">
                <a:solidFill>
                  <a:srgbClr val="2F3336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Times New Roman" panose="02020603050405020304" pitchFamily="18" charset="0"/>
              </a:rPr>
              <a:t>Pamela</a:t>
            </a:r>
            <a:r>
              <a:rPr lang="sk-SK" sz="2000" b="1" dirty="0">
                <a:solidFill>
                  <a:srgbClr val="2F3336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Times New Roman" panose="02020603050405020304" pitchFamily="18" charset="0"/>
              </a:rPr>
              <a:t> </a:t>
            </a:r>
            <a:r>
              <a:rPr lang="sk-SK" sz="2000" b="1" dirty="0" smtClean="0">
                <a:solidFill>
                  <a:srgbClr val="2F3336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Times New Roman" panose="02020603050405020304" pitchFamily="18" charset="0"/>
              </a:rPr>
              <a:t>Valentová, Martin </a:t>
            </a:r>
            <a:r>
              <a:rPr lang="sk-SK" sz="2000" b="1" dirty="0" err="1" smtClean="0">
                <a:solidFill>
                  <a:srgbClr val="2F3336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Times New Roman" panose="02020603050405020304" pitchFamily="18" charset="0"/>
              </a:rPr>
              <a:t>Pukančík</a:t>
            </a:r>
            <a:endParaRPr lang="sk-SK" sz="2000" b="1" dirty="0" smtClean="0">
              <a:solidFill>
                <a:srgbClr val="2F3336"/>
              </a:solidFill>
              <a:latin typeface="Segoe UI Symbol" panose="020B0502040204020203" pitchFamily="34" charset="0"/>
              <a:ea typeface="Segoe UI Symbol" panose="020B0502040204020203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endParaRPr lang="sk-SK" sz="2000" b="1" dirty="0">
              <a:solidFill>
                <a:srgbClr val="2F3336"/>
              </a:solidFill>
              <a:effectLst/>
              <a:latin typeface="Segoe UI Symbol" panose="020B0502040204020203" pitchFamily="34" charset="0"/>
              <a:ea typeface="Segoe UI Symbol" panose="020B0502040204020203" pitchFamily="34" charset="0"/>
              <a:cs typeface="Times New Roman" panose="02020603050405020304" pitchFamily="18" charset="0"/>
            </a:endParaRPr>
          </a:p>
        </p:txBody>
      </p:sp>
      <p:sp>
        <p:nvSpPr>
          <p:cNvPr id="25" name="Obdĺžnik 24"/>
          <p:cNvSpPr/>
          <p:nvPr/>
        </p:nvSpPr>
        <p:spPr>
          <a:xfrm>
            <a:off x="732055" y="673518"/>
            <a:ext cx="7151624" cy="3785652"/>
          </a:xfrm>
          <a:prstGeom prst="rect">
            <a:avLst/>
          </a:prstGeom>
          <a:solidFill>
            <a:srgbClr val="F8F9F4"/>
          </a:solidFill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rgbClr val="2F3336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Aptos Display" pitchFamily="34" charset="-120"/>
              </a:rPr>
              <a:t>A Multi-Source GIS Framework for Mapping Energy and Climate Adaptation Potential in the </a:t>
            </a:r>
            <a:r>
              <a:rPr lang="en-US" sz="4000" b="1" dirty="0" err="1" smtClean="0">
                <a:solidFill>
                  <a:srgbClr val="2F3336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Aptos Display" pitchFamily="34" charset="-120"/>
              </a:rPr>
              <a:t>Košice</a:t>
            </a:r>
            <a:r>
              <a:rPr lang="en-US" sz="4000" b="1" dirty="0" smtClean="0">
                <a:solidFill>
                  <a:srgbClr val="2F3336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Aptos Display" pitchFamily="34" charset="-120"/>
              </a:rPr>
              <a:t> </a:t>
            </a:r>
            <a:r>
              <a:rPr lang="en-US" sz="4000" b="1" dirty="0">
                <a:solidFill>
                  <a:srgbClr val="2F3336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Aptos Display" pitchFamily="34" charset="-120"/>
              </a:rPr>
              <a:t>Self-Governing Region </a:t>
            </a:r>
            <a:endParaRPr lang="sk-SK" sz="4000" b="1" dirty="0" smtClean="0">
              <a:solidFill>
                <a:srgbClr val="2F3336"/>
              </a:solidFill>
              <a:latin typeface="Segoe UI Symbol" panose="020B0502040204020203" pitchFamily="34" charset="0"/>
              <a:ea typeface="Segoe UI Symbol" panose="020B0502040204020203" pitchFamily="34" charset="0"/>
              <a:cs typeface="Aptos Display" pitchFamily="34" charset="-120"/>
            </a:endParaRPr>
          </a:p>
          <a:p>
            <a:endParaRPr lang="en-US" sz="4000" b="1" dirty="0">
              <a:solidFill>
                <a:srgbClr val="2F3336"/>
              </a:solidFill>
              <a:latin typeface="Segoe UI Symbol" panose="020B0502040204020203" pitchFamily="34" charset="0"/>
              <a:ea typeface="Segoe UI Symbol" panose="020B0502040204020203" pitchFamily="34" charset="0"/>
            </a:endParaRPr>
          </a:p>
        </p:txBody>
      </p:sp>
      <p:pic>
        <p:nvPicPr>
          <p:cNvPr id="26" name="Obrázok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99400" y="7969484"/>
            <a:ext cx="4599002" cy="627685"/>
          </a:xfrm>
          <a:prstGeom prst="rect">
            <a:avLst/>
          </a:prstGeom>
        </p:spPr>
      </p:pic>
      <p:pic>
        <p:nvPicPr>
          <p:cNvPr id="27" name="Obrázok 2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52043" y="7780192"/>
            <a:ext cx="2947357" cy="809897"/>
          </a:xfrm>
          <a:prstGeom prst="rect">
            <a:avLst/>
          </a:prstGeom>
        </p:spPr>
      </p:pic>
      <p:sp>
        <p:nvSpPr>
          <p:cNvPr id="28" name="BlokTextu 27"/>
          <p:cNvSpPr txBox="1"/>
          <p:nvPr/>
        </p:nvSpPr>
        <p:spPr>
          <a:xfrm>
            <a:off x="732055" y="5943600"/>
            <a:ext cx="22432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 smtClean="0"/>
              <a:t>michal.gallay@upjs.sk</a:t>
            </a:r>
            <a:endParaRPr lang="sk-SK" dirty="0"/>
          </a:p>
        </p:txBody>
      </p:sp>
      <p:sp>
        <p:nvSpPr>
          <p:cNvPr id="30" name="Obdĺžnik 29"/>
          <p:cNvSpPr/>
          <p:nvPr/>
        </p:nvSpPr>
        <p:spPr>
          <a:xfrm>
            <a:off x="12821676" y="7001915"/>
            <a:ext cx="184731" cy="5389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4147"/>
              </a:lnSpc>
            </a:pPr>
            <a:endParaRPr lang="en-US" dirty="0">
              <a:solidFill>
                <a:srgbClr val="2F3336"/>
              </a:solidFill>
              <a:latin typeface="Segoe UI Semilight" panose="020B0402040204020203" pitchFamily="34" charset="0"/>
              <a:ea typeface="Open Sans Bold"/>
              <a:cs typeface="Segoe UI Semilight" panose="020B0402040204020203" pitchFamily="34" charset="0"/>
              <a:sym typeface="Open Sans Bold"/>
            </a:endParaRPr>
          </a:p>
        </p:txBody>
      </p:sp>
      <p:pic>
        <p:nvPicPr>
          <p:cNvPr id="31" name="Obrázok 30"/>
          <p:cNvPicPr>
            <a:picLocks noChangeAspect="1"/>
          </p:cNvPicPr>
          <p:nvPr/>
        </p:nvPicPr>
        <p:blipFill rotWithShape="1">
          <a:blip r:embed="rId7"/>
          <a:srcRect r="18394"/>
          <a:stretch/>
        </p:blipFill>
        <p:spPr>
          <a:xfrm>
            <a:off x="7898865" y="914400"/>
            <a:ext cx="8143507" cy="5848169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29" name="Obrázok 2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776200" y="5398532"/>
            <a:ext cx="1828800" cy="1828800"/>
          </a:xfrm>
          <a:prstGeom prst="rect">
            <a:avLst/>
          </a:prstGeom>
        </p:spPr>
      </p:pic>
      <p:sp>
        <p:nvSpPr>
          <p:cNvPr id="6" name="Obdĺžnik 5"/>
          <p:cNvSpPr/>
          <p:nvPr/>
        </p:nvSpPr>
        <p:spPr>
          <a:xfrm>
            <a:off x="732055" y="7348416"/>
            <a:ext cx="99600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dirty="0" smtClean="0">
                <a:latin typeface="Segoe UI Symbol" panose="020B0502040204020203" pitchFamily="34" charset="0"/>
                <a:ea typeface="Segoe UI Symbol" panose="020B0502040204020203" pitchFamily="34" charset="0"/>
                <a:cs typeface="Segoe UI Semilight" panose="020B0402040204020203" pitchFamily="34" charset="0"/>
              </a:rPr>
              <a:t>uge.science.upjs.sk </a:t>
            </a:r>
            <a:r>
              <a:rPr lang="sk-SK" b="1" dirty="0">
                <a:solidFill>
                  <a:srgbClr val="2F3336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| </a:t>
            </a:r>
            <a:r>
              <a:rPr lang="sk-SK" dirty="0" smtClean="0">
                <a:latin typeface="Segoe UI Symbol" panose="020B0502040204020203" pitchFamily="34" charset="0"/>
                <a:ea typeface="Segoe UI Symbol" panose="020B0502040204020203" pitchFamily="34" charset="0"/>
                <a:cs typeface="Segoe UI Semilight" panose="020B0402040204020203" pitchFamily="34" charset="0"/>
              </a:rPr>
              <a:t>viacarpatia.eu </a:t>
            </a:r>
            <a:r>
              <a:rPr lang="sk-SK" b="1" dirty="0">
                <a:solidFill>
                  <a:srgbClr val="2F3336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| </a:t>
            </a:r>
            <a:r>
              <a:rPr lang="en-US" dirty="0" smtClean="0">
                <a:solidFill>
                  <a:srgbClr val="2F3336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Segoe UI Semilight" panose="020B0402040204020203" pitchFamily="34" charset="0"/>
                <a:sym typeface="Open Sans Bold"/>
              </a:rPr>
              <a:t>geoportalksk.sk</a:t>
            </a:r>
            <a:r>
              <a:rPr lang="sk-SK" dirty="0">
                <a:solidFill>
                  <a:srgbClr val="2F3336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Segoe UI Semilight" panose="020B0402040204020203" pitchFamily="34" charset="0"/>
                <a:sym typeface="Open Sans Bold"/>
              </a:rPr>
              <a:t> </a:t>
            </a:r>
            <a:r>
              <a:rPr lang="sk-SK" b="1" dirty="0">
                <a:solidFill>
                  <a:srgbClr val="2F3336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| </a:t>
            </a:r>
            <a:r>
              <a:rPr lang="sk-SK" dirty="0" smtClean="0">
                <a:solidFill>
                  <a:srgbClr val="2F3336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Segoe UI Semilight" panose="020B0402040204020203" pitchFamily="34" charset="0"/>
                <a:sym typeface="Open Sans Bold"/>
              </a:rPr>
              <a:t>interreg-danube.eu/</a:t>
            </a:r>
            <a:r>
              <a:rPr lang="sk-SK" dirty="0" err="1" smtClean="0">
                <a:solidFill>
                  <a:srgbClr val="2F3336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Segoe UI Semilight" panose="020B0402040204020203" pitchFamily="34" charset="0"/>
                <a:sym typeface="Open Sans Bold"/>
              </a:rPr>
              <a:t>projects</a:t>
            </a:r>
            <a:r>
              <a:rPr lang="sk-SK" dirty="0" smtClean="0">
                <a:solidFill>
                  <a:srgbClr val="2F3336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Segoe UI Semilight" panose="020B0402040204020203" pitchFamily="34" charset="0"/>
                <a:sym typeface="Open Sans Bold"/>
              </a:rPr>
              <a:t>/</a:t>
            </a:r>
            <a:r>
              <a:rPr lang="sk-SK" dirty="0" err="1" smtClean="0">
                <a:solidFill>
                  <a:srgbClr val="2F3336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Segoe UI Semilight" panose="020B0402040204020203" pitchFamily="34" charset="0"/>
                <a:sym typeface="Open Sans Bold"/>
              </a:rPr>
              <a:t>reheateast</a:t>
            </a:r>
            <a:endParaRPr lang="sk-SK" dirty="0">
              <a:latin typeface="Segoe UI Symbol" panose="020B0502040204020203" pitchFamily="34" charset="0"/>
              <a:ea typeface="Segoe UI Symbol" panose="020B0502040204020203" pitchFamily="34" charset="0"/>
              <a:cs typeface="Segoe UI Semilight" panose="020B04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3474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214</TotalTime>
  <Words>363</Words>
  <Application>Microsoft Office PowerPoint</Application>
  <PresentationFormat>Vlastná</PresentationFormat>
  <Paragraphs>49</Paragraphs>
  <Slides>16</Slides>
  <Notes>2</Notes>
  <HiddenSlides>0</HiddenSlides>
  <MMClips>1</MMClips>
  <ScaleCrop>false</ScaleCrop>
  <HeadingPairs>
    <vt:vector size="6" baseType="variant">
      <vt:variant>
        <vt:lpstr>Použité písma</vt:lpstr>
      </vt:variant>
      <vt:variant>
        <vt:i4>10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16</vt:i4>
      </vt:variant>
    </vt:vector>
  </HeadingPairs>
  <TitlesOfParts>
    <vt:vector size="27" baseType="lpstr">
      <vt:lpstr>Aptos Display</vt:lpstr>
      <vt:lpstr>Arial</vt:lpstr>
      <vt:lpstr>Arial Narrow</vt:lpstr>
      <vt:lpstr>Calibri</vt:lpstr>
      <vt:lpstr>Garamond</vt:lpstr>
      <vt:lpstr>Liberation Sans Narrow</vt:lpstr>
      <vt:lpstr>Open Sans Bold</vt:lpstr>
      <vt:lpstr>Segoe UI Semilight</vt:lpstr>
      <vt:lpstr>Segoe UI Symbol</vt:lpstr>
      <vt:lpstr>Times New Roman</vt:lpstr>
      <vt:lpstr>Office Theme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Gallay</dc:creator>
  <cp:lastModifiedBy>doc. Mgr. Michal Gallay PhD.</cp:lastModifiedBy>
  <cp:revision>21</cp:revision>
  <dcterms:created xsi:type="dcterms:W3CDTF">2006-08-16T00:00:00Z</dcterms:created>
  <dcterms:modified xsi:type="dcterms:W3CDTF">2026-09-07T10:04:46Z</dcterms:modified>
</cp:coreProperties>
</file>