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1" r:id="rId4"/>
    <p:sldId id="257" r:id="rId5"/>
    <p:sldId id="264" r:id="rId6"/>
    <p:sldId id="270" r:id="rId7"/>
    <p:sldId id="271" r:id="rId8"/>
    <p:sldId id="258" r:id="rId9"/>
    <p:sldId id="265" r:id="rId10"/>
    <p:sldId id="259" r:id="rId11"/>
    <p:sldId id="260" r:id="rId12"/>
    <p:sldId id="262" r:id="rId13"/>
    <p:sldId id="268" r:id="rId14"/>
    <p:sldId id="272" r:id="rId15"/>
    <p:sldId id="266" r:id="rId1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A09E4-612F-670B-B5BA-3E7C5AE130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4EE74F4-3E3E-5A87-3106-7B43CDE7FD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D53036C-39D3-88E7-8A56-84F3F2F4D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5A59-8F34-4E72-975F-3DB8D4EB553E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67BE31D-FC95-B9FE-C37A-82F9F07F4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36B49BA-38B3-507F-9B46-7157C7D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0B61-09AC-42D9-95EF-E03CB282A4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53886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77DAAF-436F-1C73-30D5-C6DA50F4F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7C4759B-1177-DFAA-04AC-CE1A2FF6C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8FB5733-0CBE-BB92-5623-4AEBF6878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5A59-8F34-4E72-975F-3DB8D4EB553E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CC2B418-EA4F-BB90-C13A-E67691392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6FE3F86-1206-C819-FEC6-476A58287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0B61-09AC-42D9-95EF-E03CB282A4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48220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EC05A11C-A1A7-193A-E9AA-8E327915DD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A4A38742-F705-7363-2B88-C9D5AABFF1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7A515E5-5CA1-2B74-54EA-DBAC095E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5A59-8F34-4E72-975F-3DB8D4EB553E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B790666-4F11-6D21-DE20-A829D1BBB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4FC3021-FDBC-66EA-2379-5FBF3BA2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0B61-09AC-42D9-95EF-E03CB282A4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7965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E5BD60-3E5B-4B88-D3BF-B72F81645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25B58E5-4CA2-DECB-DEFA-8C603F6DC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3D4232F-8A9A-265F-7BF9-013FC3BD9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5A59-8F34-4E72-975F-3DB8D4EB553E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DC62923-9429-7C72-5D82-28C9AD7B3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A641704-4A11-7D73-FA97-4BE36EB8F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0B61-09AC-42D9-95EF-E03CB282A4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53682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E8A06-3B69-8C43-6B21-75204A12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3516475-D0A5-6FE9-4B26-94F71E9B0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4913D3A-DB6F-30CE-3CA9-98D2DB804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5A59-8F34-4E72-975F-3DB8D4EB553E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A995DC5-3AB9-F9BF-C066-CA4A8047A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837635E-3642-9EF3-91AC-4EC217A97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0B61-09AC-42D9-95EF-E03CB282A4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6344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3BA1FE-2AD8-921C-AFA0-466BF7237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53206D1-497A-9E47-C644-915AB73A21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40A215BD-67BC-2EC5-4709-B38A860C8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82AD9D8-0CBF-28D6-138E-9F3875358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5A59-8F34-4E72-975F-3DB8D4EB553E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B6DD645-47B6-6EF3-D6AE-2BECF4164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B68A890-662C-24BB-43D2-6CA8B8E0C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0B61-09AC-42D9-95EF-E03CB282A4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6796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9A639C-BB61-6F61-A697-8DCE88BF4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9A57959-A546-F7BF-36CF-421A66C0D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B98A393E-CC0C-4E91-2557-77EAD8C73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B20F8C6-6431-56F8-417B-A75C13AD26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6ACE2EB3-DEDD-B61F-D8FA-5FD245DB19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5E752BC4-C9D1-4C9C-5943-0D5B6D6F6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5A59-8F34-4E72-975F-3DB8D4EB553E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60BD25E2-CA6E-FCE4-F91F-9C7D20849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F5157C62-8D6D-7388-09ED-5872D2CFE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0B61-09AC-42D9-95EF-E03CB282A4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327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C12A5F-9047-DA28-A738-268A5F29C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D36B3E25-368D-9325-CF9D-0BCFB9DA7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5A59-8F34-4E72-975F-3DB8D4EB553E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53268C7B-ED38-3B92-2DFC-5B2C83224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DB18FC94-EC58-E319-1E7B-6FC5043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0B61-09AC-42D9-95EF-E03CB282A4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768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8DCACDB2-F6CA-ABAD-1E9E-4D5D65654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5A59-8F34-4E72-975F-3DB8D4EB553E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2FB5FF02-778B-1080-51C5-C463E2F89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16D581A2-C328-CC39-A085-A4CBD4043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0B61-09AC-42D9-95EF-E03CB282A4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4019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F6797B-FE16-7C1D-20A9-4F9C9E74D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FC4BE1-A22D-EF70-5FBE-B066001AE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AA07345-700B-FFF4-44AF-4AEBEA7C1C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907756C-2ACB-282F-91D9-1333D33DA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5A59-8F34-4E72-975F-3DB8D4EB553E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16F7AE2-7637-ECD3-76BB-C54D3E20D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7FE805F-0231-8C9C-EABF-263B5B0CA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0B61-09AC-42D9-95EF-E03CB282A4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942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8C386-AD6E-B34D-E98D-50A823D93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36F7AF57-219C-5481-418C-0FF4314318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C4A2378-BA4B-D701-E299-4B8C5D818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2269BAC-62D4-9E43-CC65-0E0506509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5A59-8F34-4E72-975F-3DB8D4EB553E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A5EF9B7-D11C-C57F-4046-CCDF1024E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F60C0-CB6F-DED7-A6E3-E24F86DD7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0B61-09AC-42D9-95EF-E03CB282A4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75580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37B95D55-2178-B79B-118E-DCD6C4362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0D4947-D106-4C2C-F9C5-E6BC1FA73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844A709-BB9F-72B8-B046-7D9313F1D7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35A59-8F34-4E72-975F-3DB8D4EB553E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EA9783F-481D-4B9D-429D-8CB1AFFF67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64D835D-FCC6-9C0D-AEC1-A435DAFE93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50B61-09AC-42D9-95EF-E03CB282A4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9175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DB9FF6-8A7A-119D-42DA-E42F2B6FCD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Priestorové databázové systémy </a:t>
            </a:r>
            <a:br>
              <a:rPr lang="sk-SK" dirty="0"/>
            </a:br>
            <a:r>
              <a:rPr lang="sk-SK" dirty="0"/>
              <a:t>Relačné databázy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5ECCDDD-32EC-9CE1-E801-DF16FDBF3A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  <a:p>
            <a:endParaRPr lang="sk-SK" dirty="0"/>
          </a:p>
          <a:p>
            <a:r>
              <a:rPr lang="sk-SK" dirty="0"/>
              <a:t>Mgr. Tomáš Fedor</a:t>
            </a:r>
          </a:p>
        </p:txBody>
      </p:sp>
    </p:spTree>
    <p:extLst>
      <p:ext uri="{BB962C8B-B14F-4D97-AF65-F5344CB8AC3E}">
        <p14:creationId xmlns:p14="http://schemas.microsoft.com/office/powerpoint/2010/main" val="1406570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F81C27-91CE-0804-3C7F-2E9DEB4E7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Editácia tabuľky – pridanie stĺpca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09019BD-416E-0A8A-7AA1-D3CB06210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673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k-SK" dirty="0"/>
              <a:t>ALTER TABLE </a:t>
            </a:r>
            <a:r>
              <a:rPr lang="sk-SK" dirty="0" err="1"/>
              <a:t>zoznam_zamestnancov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ADD COLUMN email VARCHAR(20),</a:t>
            </a:r>
          </a:p>
          <a:p>
            <a:pPr marL="0" indent="0">
              <a:buNone/>
            </a:pPr>
            <a:r>
              <a:rPr lang="sk-SK" dirty="0"/>
              <a:t>ADD COLUMN kontakt VARCHAR(20),</a:t>
            </a:r>
          </a:p>
          <a:p>
            <a:pPr marL="0" indent="0">
              <a:buNone/>
            </a:pPr>
            <a:r>
              <a:rPr lang="sk-SK" dirty="0"/>
              <a:t>ADD COLUMN prijem INT,</a:t>
            </a:r>
          </a:p>
          <a:p>
            <a:pPr marL="0" indent="0">
              <a:buNone/>
            </a:pPr>
            <a:r>
              <a:rPr lang="sk-SK" dirty="0"/>
              <a:t>ADD COLUMN </a:t>
            </a:r>
            <a:r>
              <a:rPr lang="sk-SK" dirty="0" err="1"/>
              <a:t>dochadzka</a:t>
            </a:r>
            <a:r>
              <a:rPr lang="sk-SK" dirty="0"/>
              <a:t> BOOLEAN,</a:t>
            </a:r>
          </a:p>
          <a:p>
            <a:pPr marL="0" indent="0">
              <a:buNone/>
            </a:pPr>
            <a:r>
              <a:rPr lang="sk-SK" dirty="0"/>
              <a:t>ADD COLUMN </a:t>
            </a:r>
            <a:r>
              <a:rPr lang="sk-SK" dirty="0" err="1"/>
              <a:t>sposob_dopravy</a:t>
            </a:r>
            <a:r>
              <a:rPr lang="sk-SK" dirty="0"/>
              <a:t> VARCHAR(20);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4316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22A379-40AE-33BA-633C-1ED901A56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Editácia stĺpcov tabuľky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09C1E1F-25FC-4FE9-2166-2CFA2923D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ALTER TABLE </a:t>
            </a:r>
            <a:r>
              <a:rPr lang="sk-SK" dirty="0" err="1"/>
              <a:t>zoznam_zamestnancov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DROP COLUMN </a:t>
            </a:r>
            <a:r>
              <a:rPr lang="sk-SK" dirty="0" err="1"/>
              <a:t>sposob_dopravy</a:t>
            </a:r>
            <a:r>
              <a:rPr lang="sk-SK" dirty="0"/>
              <a:t>;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en-US" dirty="0"/>
              <a:t>ALTER TABLE </a:t>
            </a:r>
            <a:r>
              <a:rPr lang="en-US" dirty="0" err="1"/>
              <a:t>zoznam_zamestnancov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ALTER COLUMN </a:t>
            </a:r>
            <a:r>
              <a:rPr lang="sk-SK" dirty="0"/>
              <a:t>prijem </a:t>
            </a:r>
            <a:r>
              <a:rPr lang="en-US" dirty="0"/>
              <a:t>TYPE </a:t>
            </a:r>
            <a:r>
              <a:rPr lang="sk-SK" dirty="0"/>
              <a:t>SMALLINT;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ALTER TABLE </a:t>
            </a:r>
            <a:r>
              <a:rPr lang="sk-SK" dirty="0" err="1"/>
              <a:t>zoznam_zamestnancov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RENAME COLUMN </a:t>
            </a:r>
            <a:r>
              <a:rPr lang="sk-SK" dirty="0" err="1"/>
              <a:t>dochadzka</a:t>
            </a:r>
            <a:r>
              <a:rPr lang="sk-SK" dirty="0"/>
              <a:t> TO </a:t>
            </a:r>
            <a:r>
              <a:rPr lang="sk-SK" dirty="0" err="1"/>
              <a:t>dochadzanie</a:t>
            </a:r>
            <a:r>
              <a:rPr lang="sk-SK" dirty="0"/>
              <a:t>;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10784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E4FBAC-41C0-6303-5297-EE443C15B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Pridanie údajov do tabuľky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05210E0-1C50-1968-C8F4-62889F63A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INSERT INTO </a:t>
            </a:r>
            <a:r>
              <a:rPr lang="sk-SK" dirty="0" err="1"/>
              <a:t>zoznam_zamestnancov</a:t>
            </a:r>
            <a:r>
              <a:rPr lang="sk-SK" dirty="0"/>
              <a:t> </a:t>
            </a:r>
          </a:p>
          <a:p>
            <a:pPr marL="0" indent="0">
              <a:buNone/>
            </a:pPr>
            <a:r>
              <a:rPr lang="sk-SK" dirty="0"/>
              <a:t>(</a:t>
            </a:r>
            <a:r>
              <a:rPr lang="sk-SK" dirty="0" err="1"/>
              <a:t>zamestnanec_id</a:t>
            </a:r>
            <a:r>
              <a:rPr lang="sk-SK" dirty="0"/>
              <a:t>, meno, priezvisko, </a:t>
            </a:r>
            <a:r>
              <a:rPr lang="sk-SK" dirty="0" err="1"/>
              <a:t>pozicia</a:t>
            </a:r>
            <a:r>
              <a:rPr lang="sk-SK" dirty="0"/>
              <a:t>, </a:t>
            </a:r>
            <a:r>
              <a:rPr lang="sk-SK" dirty="0" err="1"/>
              <a:t>datum_narodenia</a:t>
            </a:r>
            <a:r>
              <a:rPr lang="sk-SK" dirty="0"/>
              <a:t>, vek, </a:t>
            </a:r>
            <a:r>
              <a:rPr lang="sk-SK" dirty="0" err="1"/>
              <a:t>tpp</a:t>
            </a:r>
            <a:r>
              <a:rPr lang="sk-SK" dirty="0"/>
              <a:t>)</a:t>
            </a:r>
          </a:p>
          <a:p>
            <a:pPr marL="0" indent="0">
              <a:buNone/>
            </a:pPr>
            <a:r>
              <a:rPr lang="sk-SK" dirty="0"/>
              <a:t>VALUES </a:t>
            </a:r>
          </a:p>
          <a:p>
            <a:pPr marL="0" indent="0">
              <a:buNone/>
            </a:pPr>
            <a:r>
              <a:rPr lang="sk-SK" dirty="0"/>
              <a:t>(DEFAULT, 'Miroslav', 'Šťastný', 'traktorista', '3.5.1985', 47, TRUE),</a:t>
            </a:r>
          </a:p>
          <a:p>
            <a:pPr marL="0" indent="0">
              <a:buNone/>
            </a:pPr>
            <a:r>
              <a:rPr lang="sk-SK" dirty="0"/>
              <a:t>(DEFAULT, 'Ján', 'Krivý', 'kombajnista', '14.12.2000', 21, FALSE),</a:t>
            </a:r>
          </a:p>
          <a:p>
            <a:pPr marL="0" indent="0">
              <a:buNone/>
            </a:pPr>
            <a:r>
              <a:rPr lang="sk-SK" dirty="0"/>
              <a:t>(DEFAULT, '</a:t>
            </a:r>
            <a:r>
              <a:rPr lang="sk-SK" dirty="0" err="1"/>
              <a:t>Pišta</a:t>
            </a:r>
            <a:r>
              <a:rPr lang="sk-SK" dirty="0"/>
              <a:t>', '</a:t>
            </a:r>
            <a:r>
              <a:rPr lang="sk-SK" dirty="0" err="1"/>
              <a:t>Juházy</a:t>
            </a:r>
            <a:r>
              <a:rPr lang="sk-SK" dirty="0"/>
              <a:t>', 'bača', '25.6.1975', 55, TRUE);</a:t>
            </a:r>
          </a:p>
        </p:txBody>
      </p:sp>
    </p:spTree>
    <p:extLst>
      <p:ext uri="{BB962C8B-B14F-4D97-AF65-F5344CB8AC3E}">
        <p14:creationId xmlns:p14="http://schemas.microsoft.com/office/powerpoint/2010/main" val="3141931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CD1EB5-81AF-DE15-A3F3-E296DDFC2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Alternatívne SERIAL môžete vynechať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CCBC5FE-BF5E-4B90-08C3-49CB4D267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INSERT INTO </a:t>
            </a:r>
            <a:r>
              <a:rPr lang="sk-SK" dirty="0" err="1"/>
              <a:t>zoznam_zamestnancov</a:t>
            </a:r>
            <a:r>
              <a:rPr lang="sk-SK" dirty="0"/>
              <a:t> </a:t>
            </a:r>
          </a:p>
          <a:p>
            <a:pPr marL="0" indent="0">
              <a:buNone/>
            </a:pPr>
            <a:r>
              <a:rPr lang="sk-SK" dirty="0"/>
              <a:t>(meno, priezvisko, </a:t>
            </a:r>
            <a:r>
              <a:rPr lang="sk-SK" dirty="0" err="1"/>
              <a:t>pozicia</a:t>
            </a:r>
            <a:r>
              <a:rPr lang="sk-SK" dirty="0"/>
              <a:t>, </a:t>
            </a:r>
            <a:r>
              <a:rPr lang="sk-SK" dirty="0" err="1"/>
              <a:t>datum_narodenia</a:t>
            </a:r>
            <a:r>
              <a:rPr lang="sk-SK" dirty="0"/>
              <a:t>, vek, </a:t>
            </a:r>
            <a:r>
              <a:rPr lang="sk-SK" dirty="0" err="1"/>
              <a:t>tpp</a:t>
            </a:r>
            <a:r>
              <a:rPr lang="sk-SK" dirty="0"/>
              <a:t>)</a:t>
            </a:r>
          </a:p>
          <a:p>
            <a:pPr marL="0" indent="0">
              <a:buNone/>
            </a:pPr>
            <a:r>
              <a:rPr lang="sk-SK" dirty="0"/>
              <a:t>VALUES </a:t>
            </a:r>
          </a:p>
          <a:p>
            <a:pPr marL="0" indent="0">
              <a:buNone/>
            </a:pPr>
            <a:r>
              <a:rPr lang="sk-SK" dirty="0"/>
              <a:t>('Miroslav', 'Šťastný', 'traktorista', '3.5.1985', 47, TRUE),</a:t>
            </a:r>
          </a:p>
          <a:p>
            <a:pPr marL="0" indent="0">
              <a:buNone/>
            </a:pPr>
            <a:r>
              <a:rPr lang="sk-SK" dirty="0"/>
              <a:t>('Ján', 'Krivý', 'kombajnista', '14.12.2000', 21, FALSE),</a:t>
            </a:r>
          </a:p>
          <a:p>
            <a:pPr marL="0" indent="0">
              <a:buNone/>
            </a:pPr>
            <a:r>
              <a:rPr lang="sk-SK" dirty="0"/>
              <a:t>('</a:t>
            </a:r>
            <a:r>
              <a:rPr lang="sk-SK" dirty="0" err="1"/>
              <a:t>Pišta</a:t>
            </a:r>
            <a:r>
              <a:rPr lang="sk-SK" dirty="0"/>
              <a:t>', '</a:t>
            </a:r>
            <a:r>
              <a:rPr lang="sk-SK" dirty="0" err="1"/>
              <a:t>Juházy</a:t>
            </a:r>
            <a:r>
              <a:rPr lang="sk-SK" dirty="0"/>
              <a:t>', 'bača', '25.6.1975', 55, TRUE);</a:t>
            </a:r>
          </a:p>
        </p:txBody>
      </p:sp>
    </p:spTree>
    <p:extLst>
      <p:ext uri="{BB962C8B-B14F-4D97-AF65-F5344CB8AC3E}">
        <p14:creationId xmlns:p14="http://schemas.microsoft.com/office/powerpoint/2010/main" val="2621079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061837-338E-8789-537F-C4B0C551B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Uloženie QUERY dopytov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4178BCA-3547-74E7-153B-1DBC6DE39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Nezvykne sa ukladať, no možné uložiť buď skopírovaním do textového súboru alebo cez </a:t>
            </a:r>
            <a:r>
              <a:rPr lang="sk-SK" dirty="0" err="1"/>
              <a:t>query</a:t>
            </a:r>
            <a:r>
              <a:rPr lang="sk-SK" dirty="0"/>
              <a:t> </a:t>
            </a:r>
            <a:r>
              <a:rPr lang="sk-SK" dirty="0" err="1"/>
              <a:t>tool</a:t>
            </a:r>
            <a:r>
              <a:rPr lang="sk-SK" dirty="0"/>
              <a:t> a uložiť ako .</a:t>
            </a:r>
            <a:r>
              <a:rPr lang="sk-SK" dirty="0" err="1"/>
              <a:t>sql</a:t>
            </a:r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DD91B36B-E837-4856-2B78-2FBB7063F5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162" y="3300412"/>
            <a:ext cx="2428875" cy="1743075"/>
          </a:xfrm>
          <a:prstGeom prst="rect">
            <a:avLst/>
          </a:prstGeom>
        </p:spPr>
      </p:pic>
      <p:cxnSp>
        <p:nvCxnSpPr>
          <p:cNvPr id="7" name="Rovná spojovacia šípka 6">
            <a:extLst>
              <a:ext uri="{FF2B5EF4-FFF2-40B4-BE49-F238E27FC236}">
                <a16:creationId xmlns:a16="http://schemas.microsoft.com/office/drawing/2014/main" id="{F6A85BEA-775E-124C-A61B-7D7432F45D08}"/>
              </a:ext>
            </a:extLst>
          </p:cNvPr>
          <p:cNvCxnSpPr>
            <a:cxnSpLocks/>
            <a:stCxn id="8" idx="0"/>
          </p:cNvCxnSpPr>
          <p:nvPr/>
        </p:nvCxnSpPr>
        <p:spPr>
          <a:xfrm flipV="1">
            <a:off x="1712250" y="4237703"/>
            <a:ext cx="598331" cy="133442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BlokTextu 7">
            <a:extLst>
              <a:ext uri="{FF2B5EF4-FFF2-40B4-BE49-F238E27FC236}">
                <a16:creationId xmlns:a16="http://schemas.microsoft.com/office/drawing/2014/main" id="{17D9A2A6-5BBF-A562-7862-6135CD44DA2E}"/>
              </a:ext>
            </a:extLst>
          </p:cNvPr>
          <p:cNvSpPr txBox="1"/>
          <p:nvPr/>
        </p:nvSpPr>
        <p:spPr>
          <a:xfrm>
            <a:off x="247650" y="5572125"/>
            <a:ext cx="2929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Otvorenie uložených dopytov</a:t>
            </a:r>
          </a:p>
        </p:txBody>
      </p:sp>
      <p:cxnSp>
        <p:nvCxnSpPr>
          <p:cNvPr id="11" name="Rovná spojovacia šípka 10">
            <a:extLst>
              <a:ext uri="{FF2B5EF4-FFF2-40B4-BE49-F238E27FC236}">
                <a16:creationId xmlns:a16="http://schemas.microsoft.com/office/drawing/2014/main" id="{E759E995-7576-ACB9-AF8A-1F9C8932A739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2743200" y="4229100"/>
            <a:ext cx="1943100" cy="44184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BlokTextu 11">
            <a:extLst>
              <a:ext uri="{FF2B5EF4-FFF2-40B4-BE49-F238E27FC236}">
                <a16:creationId xmlns:a16="http://schemas.microsoft.com/office/drawing/2014/main" id="{F03833BC-A198-8665-ACAF-877537A24219}"/>
              </a:ext>
            </a:extLst>
          </p:cNvPr>
          <p:cNvSpPr txBox="1"/>
          <p:nvPr/>
        </p:nvSpPr>
        <p:spPr>
          <a:xfrm>
            <a:off x="4686300" y="4486275"/>
            <a:ext cx="2489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Uloženie dopytov do .</a:t>
            </a:r>
            <a:r>
              <a:rPr lang="sk-SK" dirty="0" err="1">
                <a:solidFill>
                  <a:srgbClr val="FF0000"/>
                </a:solidFill>
              </a:rPr>
              <a:t>sql</a:t>
            </a: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637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E25894-D722-ED98-E9D0-3C1C0C44E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Úloha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3AA68B8-A19C-FE10-4E9F-AC5C0F5B4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Vytvoriť ľubovoľnú tabuľku (aspoň 5 stĺpcov) s použitím aspoň jednej reštrikcie</a:t>
            </a:r>
          </a:p>
          <a:p>
            <a:r>
              <a:rPr lang="sk-SK" dirty="0"/>
              <a:t>Stĺpce tabuľky editujte – pridanie, odstránenie stĺpca, zmena názvu</a:t>
            </a:r>
          </a:p>
          <a:p>
            <a:r>
              <a:rPr lang="sk-SK" dirty="0"/>
              <a:t>Do vytvorenej tabuľky vložte údaje (aspoň 3 riadky)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4038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1B5AFB-4FFC-88CC-E2CC-A25EE3BAE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Vytvorenie a odstránenie databázy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045A9EE-7673-0BE8-24FF-B8FFAB9EB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CREATE DATABASE databáza;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DROP DATABASE databáza; - potrebné sa z databázy odhlásiť!</a:t>
            </a:r>
          </a:p>
          <a:p>
            <a:pPr marL="0" indent="0">
              <a:buNone/>
            </a:pPr>
            <a:r>
              <a:rPr lang="sk-SK" dirty="0"/>
              <a:t>DROP DATABASE databáza WITH (FORCE);</a:t>
            </a:r>
          </a:p>
        </p:txBody>
      </p:sp>
    </p:spTree>
    <p:extLst>
      <p:ext uri="{BB962C8B-B14F-4D97-AF65-F5344CB8AC3E}">
        <p14:creationId xmlns:p14="http://schemas.microsoft.com/office/powerpoint/2010/main" val="1854726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C0A99B-A822-27A6-0860-428D77D44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Dátové typy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0C7FBD7-0E49-14F1-8EC8-D0A210949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Typ hodnôt, ktoré môže atribút nadobúdať</a:t>
            </a:r>
          </a:p>
          <a:p>
            <a:r>
              <a:rPr lang="sk-SK" dirty="0"/>
              <a:t>V rámci systémov riadenia databázy sa môžu líšiť</a:t>
            </a:r>
          </a:p>
          <a:p>
            <a:r>
              <a:rPr lang="sk-SK" dirty="0"/>
              <a:t>Viacero typov</a:t>
            </a:r>
          </a:p>
        </p:txBody>
      </p:sp>
    </p:spTree>
    <p:extLst>
      <p:ext uri="{BB962C8B-B14F-4D97-AF65-F5344CB8AC3E}">
        <p14:creationId xmlns:p14="http://schemas.microsoft.com/office/powerpoint/2010/main" val="4029640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1FB95-F954-2EF8-620A-0EFC707F2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Najpoužívanejšie dátové typy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58E3CA9-5B17-77BC-4975-BAEB5B24E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Znaky: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VARCHAR – znakový reťazec premenlivej dĺžky (v bytoch, 1 byte = 1 znak; VARCHAR (20) – 20 znakov)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CHARACTER/CHAR – znakový reťazec fixnej dĺžky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 – textový reťazec neobmedzenej dĺžky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Čísla: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NUMERIC – číslo s desatinn</a:t>
            </a:r>
            <a:r>
              <a:rPr lang="sk-SK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miestom, v zátvorke sa udáva celkový rozsah čísla a čiarka s rozsahom za desatinným miestom, 123,45 = (5,2)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SMALLINT – celé číslo, malé (2 byty – rozsah -32 768 až 32767)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INTEGER/INT – celé číslo, veľké 4 byty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SERIAL – automaticky pridelené poradie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Časové typy: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DATE – dátum vo formáte RRRR-MM-DD (10 znakov)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– čas vo formáte HH:MM:SS (8 znakov)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INTERVAL – časový interval, rozdiel medzi hodnotami v absolútnom čísle (napr. mesiac, deň, rok, hodina)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Logické operátory: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BOOLEAN – </a:t>
            </a:r>
            <a:r>
              <a:rPr lang="sk-SK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sk-SK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false</a:t>
            </a: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630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23A56A-7532-0B7D-A6F8-DFC3E44F9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Reštrikcie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59ACD2-A75D-6F3D-0801-2AD95914B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Píšu sa za dátový typ </a:t>
            </a:r>
          </a:p>
          <a:p>
            <a:r>
              <a:rPr lang="sk-SK" dirty="0"/>
              <a:t>PRIMARY KEY – primárny kľúč, identifikátor v rámci tabuľky, unikátna hodnota</a:t>
            </a:r>
          </a:p>
          <a:p>
            <a:r>
              <a:rPr lang="sk-SK" dirty="0"/>
              <a:t>UNIQUE – hodnoty v stĺpci musia byť odlišné, unikátna hodnota</a:t>
            </a:r>
          </a:p>
          <a:p>
            <a:r>
              <a:rPr lang="sk-SK" dirty="0"/>
              <a:t>NOT NULL – hodnota nesmie byť prázdna</a:t>
            </a:r>
          </a:p>
          <a:p>
            <a:r>
              <a:rPr lang="sk-SK" dirty="0"/>
              <a:t>CHECK – limitácia hodnoty údajov (stĺpec - logický operátor - hodnota, napr. vek&gt;=18)</a:t>
            </a:r>
          </a:p>
          <a:p>
            <a:r>
              <a:rPr lang="sk-SK" dirty="0"/>
              <a:t>DEFAULT – hodnota, ktorá bude pridelená pri vytvorení riadka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81835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0FA7B-E371-0F08-B459-455CA918B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Vytvorenie jednoduchej tabuľky - štruktúra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23032B4-EC97-3EAE-2443-66FDF2492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dirty="0"/>
              <a:t>CREATE TABLE </a:t>
            </a:r>
            <a:r>
              <a:rPr lang="sk-SK" dirty="0" err="1"/>
              <a:t>nazov_tabulky</a:t>
            </a:r>
            <a:r>
              <a:rPr lang="sk-SK" dirty="0"/>
              <a:t> (</a:t>
            </a:r>
          </a:p>
          <a:p>
            <a:pPr marL="0" indent="0">
              <a:buNone/>
            </a:pPr>
            <a:r>
              <a:rPr lang="sk-SK" dirty="0" err="1"/>
              <a:t>Nazov_stlpca</a:t>
            </a:r>
            <a:r>
              <a:rPr lang="sk-SK" dirty="0"/>
              <a:t> DATOVY_TYP (rozsah) REŠTRIKCIA,</a:t>
            </a:r>
          </a:p>
          <a:p>
            <a:pPr marL="0" indent="0">
              <a:buNone/>
            </a:pPr>
            <a:r>
              <a:rPr lang="sk-SK" dirty="0" err="1"/>
              <a:t>Nazov_stlpca</a:t>
            </a:r>
            <a:r>
              <a:rPr lang="sk-SK" dirty="0"/>
              <a:t> DATOVY_TYP (rozsah) REŠTRIKCIA);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en-US" dirty="0"/>
              <a:t>CREATE TABLE </a:t>
            </a:r>
            <a:r>
              <a:rPr lang="en-US" dirty="0" err="1"/>
              <a:t>tabulka</a:t>
            </a:r>
            <a:r>
              <a:rPr lang="en-US" dirty="0"/>
              <a:t> (</a:t>
            </a:r>
          </a:p>
          <a:p>
            <a:pPr marL="0" indent="0">
              <a:buNone/>
            </a:pPr>
            <a:r>
              <a:rPr lang="en-US" dirty="0"/>
              <a:t>Meno VARCHAR (20) NOT NULL,</a:t>
            </a:r>
          </a:p>
          <a:p>
            <a:pPr marL="0" indent="0">
              <a:buNone/>
            </a:pPr>
            <a:r>
              <a:rPr lang="en-US" dirty="0" err="1"/>
              <a:t>Vek</a:t>
            </a:r>
            <a:r>
              <a:rPr lang="en-US" dirty="0"/>
              <a:t> INTEGER NOT NULL,</a:t>
            </a:r>
          </a:p>
          <a:p>
            <a:pPr marL="0" indent="0">
              <a:buNone/>
            </a:pPr>
            <a:r>
              <a:rPr lang="sk-SK" dirty="0"/>
              <a:t>Prijem </a:t>
            </a:r>
            <a:r>
              <a:rPr lang="en-US" dirty="0"/>
              <a:t>NUMERIC (6,2));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DROP TABLE </a:t>
            </a:r>
            <a:r>
              <a:rPr lang="sk-SK" dirty="0" err="1"/>
              <a:t>tabulka</a:t>
            </a:r>
            <a:r>
              <a:rPr lang="sk-SK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856922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345B82-760E-96B7-3FF8-CE093D021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Diakritika stĺpcov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5D60BF6-6729-FBB1-25B4-93E631E46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Uvedenie názvu do úvodzoviek (</a:t>
            </a:r>
            <a:r>
              <a:rPr lang="en-US" dirty="0"/>
              <a:t>"</a:t>
            </a:r>
            <a:r>
              <a:rPr lang="en-US" dirty="0" err="1"/>
              <a:t>Príjem</a:t>
            </a:r>
            <a:r>
              <a:rPr lang="en-US" dirty="0"/>
              <a:t>"</a:t>
            </a:r>
            <a:r>
              <a:rPr lang="sk-SK" dirty="0"/>
              <a:t>)</a:t>
            </a:r>
          </a:p>
          <a:p>
            <a:r>
              <a:rPr lang="sk-SK" dirty="0"/>
              <a:t>Platí len pre názov databázy, tabuľky a jej stĺpcov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en-US" dirty="0"/>
              <a:t>CREATE TABLE "</a:t>
            </a:r>
            <a:r>
              <a:rPr lang="en-US" dirty="0" err="1"/>
              <a:t>Tabuľka</a:t>
            </a:r>
            <a:r>
              <a:rPr lang="en-US" dirty="0"/>
              <a:t>" (</a:t>
            </a:r>
          </a:p>
          <a:p>
            <a:pPr marL="0" indent="0">
              <a:buNone/>
            </a:pPr>
            <a:r>
              <a:rPr lang="en-US" dirty="0"/>
              <a:t>"Meno" VARCHAR (20) NOT NULL,</a:t>
            </a:r>
          </a:p>
          <a:p>
            <a:pPr marL="0" indent="0">
              <a:buNone/>
            </a:pPr>
            <a:r>
              <a:rPr lang="en-US" dirty="0"/>
              <a:t>"</a:t>
            </a:r>
            <a:r>
              <a:rPr lang="en-US" dirty="0" err="1"/>
              <a:t>Vek</a:t>
            </a:r>
            <a:r>
              <a:rPr lang="en-US" dirty="0"/>
              <a:t>" INTEGER NOT NULL,</a:t>
            </a:r>
          </a:p>
          <a:p>
            <a:pPr marL="0" indent="0">
              <a:buNone/>
            </a:pPr>
            <a:r>
              <a:rPr lang="en-US" dirty="0"/>
              <a:t>"</a:t>
            </a:r>
            <a:r>
              <a:rPr lang="en-US" dirty="0" err="1"/>
              <a:t>Príjem</a:t>
            </a:r>
            <a:r>
              <a:rPr lang="en-US" dirty="0"/>
              <a:t>" NUMERIC (6,2));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89639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22D4B7-1FD2-159E-4400-A95501CBC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Vytvorenie novej tabuľky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39B0011-5E11-4582-1203-0C21E0397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dirty="0"/>
              <a:t>CREATE TABLE </a:t>
            </a:r>
            <a:r>
              <a:rPr lang="en-US" dirty="0" err="1"/>
              <a:t>zoznam_zamestnancov</a:t>
            </a:r>
            <a:r>
              <a:rPr lang="en-US" dirty="0"/>
              <a:t> (</a:t>
            </a:r>
          </a:p>
          <a:p>
            <a:pPr marL="0" indent="0">
              <a:buNone/>
            </a:pPr>
            <a:r>
              <a:rPr lang="en-US" dirty="0" err="1"/>
              <a:t>zamestnanec_ID</a:t>
            </a:r>
            <a:r>
              <a:rPr lang="en-US" dirty="0"/>
              <a:t> </a:t>
            </a:r>
            <a:r>
              <a:rPr lang="sk-SK" dirty="0"/>
              <a:t>SERIAL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 err="1"/>
              <a:t>meno</a:t>
            </a:r>
            <a:r>
              <a:rPr lang="en-US" dirty="0"/>
              <a:t> VARCHAR(15),</a:t>
            </a:r>
          </a:p>
          <a:p>
            <a:pPr marL="0" indent="0">
              <a:buNone/>
            </a:pPr>
            <a:r>
              <a:rPr lang="en-US" dirty="0" err="1"/>
              <a:t>priezvisko</a:t>
            </a:r>
            <a:r>
              <a:rPr lang="en-US" dirty="0"/>
              <a:t> VARCHAR(15),</a:t>
            </a:r>
          </a:p>
          <a:p>
            <a:pPr marL="0" indent="0">
              <a:buNone/>
            </a:pPr>
            <a:r>
              <a:rPr lang="en-US" dirty="0" err="1"/>
              <a:t>pozicia</a:t>
            </a:r>
            <a:r>
              <a:rPr lang="en-US" dirty="0"/>
              <a:t> VARCHAR(20),</a:t>
            </a:r>
            <a:endParaRPr lang="sk-SK" dirty="0"/>
          </a:p>
          <a:p>
            <a:pPr marL="0" indent="0">
              <a:buNone/>
            </a:pPr>
            <a:r>
              <a:rPr lang="en-US" dirty="0" err="1"/>
              <a:t>datum_narodenia</a:t>
            </a:r>
            <a:r>
              <a:rPr lang="en-US" dirty="0"/>
              <a:t> DATE</a:t>
            </a:r>
            <a:r>
              <a:rPr lang="sk-SK" dirty="0"/>
              <a:t> NOT NULL</a:t>
            </a:r>
            <a:r>
              <a:rPr lang="en-US" dirty="0"/>
              <a:t>,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vek INT,</a:t>
            </a:r>
          </a:p>
          <a:p>
            <a:pPr marL="0" indent="0">
              <a:buNone/>
            </a:pPr>
            <a:r>
              <a:rPr lang="sk-SK" dirty="0"/>
              <a:t>CHECK (vek&gt;=18),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TPP BOOLEAN</a:t>
            </a:r>
          </a:p>
          <a:p>
            <a:pPr marL="0" indent="0">
              <a:buNone/>
            </a:pPr>
            <a:r>
              <a:rPr lang="en-US" dirty="0"/>
              <a:t>);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643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DFCC6A-989A-88EF-8B1D-1AB5B65DD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Editácia tabuľky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28E7A4B-A10B-E283-169B-13DD52CD8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ALTER TABLE</a:t>
            </a:r>
          </a:p>
          <a:p>
            <a:pPr marL="0" indent="0">
              <a:buNone/>
            </a:pPr>
            <a:r>
              <a:rPr lang="sk-SK" dirty="0"/>
              <a:t>ADD COLUMN – pridanie nového stĺpca do existujúcej tabuľky</a:t>
            </a:r>
          </a:p>
          <a:p>
            <a:pPr marL="0" indent="0">
              <a:buNone/>
            </a:pPr>
            <a:r>
              <a:rPr lang="sk-SK" dirty="0"/>
              <a:t>DROP COLUMN – odstránenie stĺpca</a:t>
            </a:r>
          </a:p>
          <a:p>
            <a:pPr marL="0" indent="0">
              <a:buNone/>
            </a:pPr>
            <a:r>
              <a:rPr lang="sk-SK" dirty="0"/>
              <a:t>ALTER COLUMN – editácia stĺpca</a:t>
            </a:r>
          </a:p>
          <a:p>
            <a:pPr marL="0" indent="0">
              <a:buNone/>
            </a:pPr>
            <a:r>
              <a:rPr lang="sk-SK" dirty="0"/>
              <a:t>RENAME COLUMN – zmena názvu stĺpca</a:t>
            </a:r>
          </a:p>
        </p:txBody>
      </p:sp>
    </p:spTree>
    <p:extLst>
      <p:ext uri="{BB962C8B-B14F-4D97-AF65-F5344CB8AC3E}">
        <p14:creationId xmlns:p14="http://schemas.microsoft.com/office/powerpoint/2010/main" val="278215950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753</Words>
  <Application>Microsoft Office PowerPoint</Application>
  <PresentationFormat>Širokouhlá</PresentationFormat>
  <Paragraphs>110</Paragraphs>
  <Slides>15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Motív Office</vt:lpstr>
      <vt:lpstr>Priestorové databázové systémy  Relačné databázy</vt:lpstr>
      <vt:lpstr>Vytvorenie a odstránenie databázy</vt:lpstr>
      <vt:lpstr>Dátové typy</vt:lpstr>
      <vt:lpstr>Najpoužívanejšie dátové typy</vt:lpstr>
      <vt:lpstr>Reštrikcie</vt:lpstr>
      <vt:lpstr>Vytvorenie jednoduchej tabuľky - štruktúra</vt:lpstr>
      <vt:lpstr>Diakritika stĺpcov</vt:lpstr>
      <vt:lpstr>Vytvorenie novej tabuľky</vt:lpstr>
      <vt:lpstr>Editácia tabuľky</vt:lpstr>
      <vt:lpstr>Editácia tabuľky – pridanie stĺpca</vt:lpstr>
      <vt:lpstr>Editácia stĺpcov tabuľky</vt:lpstr>
      <vt:lpstr>Pridanie údajov do tabuľky</vt:lpstr>
      <vt:lpstr>Alternatívne SERIAL môžete vynechať</vt:lpstr>
      <vt:lpstr>Uloženie QUERY dopytov</vt:lpstr>
      <vt:lpstr>Úloha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Priestorové databázové systémy – 1. cvičenie</dc:title>
  <dc:creator>Tomáš Fedor</dc:creator>
  <cp:lastModifiedBy>Tomáš Fedor</cp:lastModifiedBy>
  <cp:revision>25</cp:revision>
  <dcterms:created xsi:type="dcterms:W3CDTF">2022-09-27T20:25:35Z</dcterms:created>
  <dcterms:modified xsi:type="dcterms:W3CDTF">2024-09-26T15:06:55Z</dcterms:modified>
</cp:coreProperties>
</file>