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1"/>
  </p:notesMasterIdLst>
  <p:sldIdLst>
    <p:sldId id="411" r:id="rId2"/>
    <p:sldId id="413" r:id="rId3"/>
    <p:sldId id="386" r:id="rId4"/>
    <p:sldId id="387" r:id="rId5"/>
    <p:sldId id="388" r:id="rId6"/>
    <p:sldId id="416" r:id="rId7"/>
    <p:sldId id="417" r:id="rId8"/>
    <p:sldId id="385" r:id="rId9"/>
    <p:sldId id="389" r:id="rId10"/>
    <p:sldId id="390" r:id="rId11"/>
    <p:sldId id="415" r:id="rId12"/>
    <p:sldId id="384" r:id="rId13"/>
    <p:sldId id="375" r:id="rId14"/>
    <p:sldId id="383" r:id="rId15"/>
    <p:sldId id="418" r:id="rId16"/>
    <p:sldId id="419" r:id="rId17"/>
    <p:sldId id="393" r:id="rId18"/>
    <p:sldId id="394" r:id="rId19"/>
    <p:sldId id="396" r:id="rId20"/>
    <p:sldId id="397" r:id="rId21"/>
    <p:sldId id="398" r:id="rId22"/>
    <p:sldId id="395" r:id="rId23"/>
    <p:sldId id="402" r:id="rId24"/>
    <p:sldId id="379" r:id="rId25"/>
    <p:sldId id="380" r:id="rId26"/>
    <p:sldId id="403" r:id="rId27"/>
    <p:sldId id="414" r:id="rId28"/>
    <p:sldId id="401" r:id="rId29"/>
    <p:sldId id="382" r:id="rId30"/>
    <p:sldId id="381" r:id="rId31"/>
    <p:sldId id="410" r:id="rId32"/>
    <p:sldId id="404" r:id="rId33"/>
    <p:sldId id="405" r:id="rId34"/>
    <p:sldId id="406" r:id="rId35"/>
    <p:sldId id="407" r:id="rId36"/>
    <p:sldId id="408" r:id="rId37"/>
    <p:sldId id="409" r:id="rId38"/>
    <p:sldId id="392" r:id="rId39"/>
    <p:sldId id="412"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600"/>
    <a:srgbClr val="2A3AF6"/>
    <a:srgbClr val="00FF4C"/>
    <a:srgbClr val="4C4C4C"/>
    <a:srgbClr val="A1522E"/>
    <a:srgbClr val="E566B2"/>
    <a:srgbClr val="006E9F"/>
    <a:srgbClr val="E4252C"/>
    <a:srgbClr val="00202E"/>
    <a:srgbClr val="0030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147482-7E69-43E9-825C-BFAC142A0174}" v="2" dt="2026-07-22T00:18:14.091"/>
  </p1510:revLst>
</p1510:revInfo>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redný štýl 2 - zvýrazneni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Stredný štýl 3 - zvýraznenie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235" autoAdjust="0"/>
    <p:restoredTop sz="93788" autoAdjust="0"/>
  </p:normalViewPr>
  <p:slideViewPr>
    <p:cSldViewPr snapToGrid="0">
      <p:cViewPr varScale="1">
        <p:scale>
          <a:sx n="102" d="100"/>
          <a:sy n="102" d="100"/>
        </p:scale>
        <p:origin x="250" y="4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c. Mgr. Michal Gallay PhD." userId="527d0f6d-e70e-4898-980d-1e3695d8075c" providerId="ADAL" clId="{BBDD3A86-24FC-4687-9AF5-5612AC230E90}"/>
    <pc:docChg chg="custSel modSld">
      <pc:chgData name="doc. Mgr. Michal Gallay PhD." userId="527d0f6d-e70e-4898-980d-1e3695d8075c" providerId="ADAL" clId="{BBDD3A86-24FC-4687-9AF5-5612AC230E90}" dt="2026-07-22T00:18:14.091" v="6" actId="478"/>
      <pc:docMkLst>
        <pc:docMk/>
      </pc:docMkLst>
      <pc:sldChg chg="delSp modSp mod">
        <pc:chgData name="doc. Mgr. Michal Gallay PhD." userId="527d0f6d-e70e-4898-980d-1e3695d8075c" providerId="ADAL" clId="{BBDD3A86-24FC-4687-9AF5-5612AC230E90}" dt="2026-07-22T00:18:01.495" v="3" actId="478"/>
        <pc:sldMkLst>
          <pc:docMk/>
          <pc:sldMk cId="684977517" sldId="411"/>
        </pc:sldMkLst>
        <pc:spChg chg="del mod">
          <ac:chgData name="doc. Mgr. Michal Gallay PhD." userId="527d0f6d-e70e-4898-980d-1e3695d8075c" providerId="ADAL" clId="{BBDD3A86-24FC-4687-9AF5-5612AC230E90}" dt="2026-07-22T00:17:59.975" v="2"/>
          <ac:spMkLst>
            <pc:docMk/>
            <pc:sldMk cId="684977517" sldId="411"/>
            <ac:spMk id="15" creationId="{A0A2A15B-4FE8-4C9E-9CB3-ABCDA347CC4A}"/>
          </ac:spMkLst>
        </pc:spChg>
        <pc:picChg chg="del">
          <ac:chgData name="doc. Mgr. Michal Gallay PhD." userId="527d0f6d-e70e-4898-980d-1e3695d8075c" providerId="ADAL" clId="{BBDD3A86-24FC-4687-9AF5-5612AC230E90}" dt="2026-07-22T00:18:01.495" v="3" actId="478"/>
          <ac:picMkLst>
            <pc:docMk/>
            <pc:sldMk cId="684977517" sldId="411"/>
            <ac:picMk id="29" creationId="{00000000-0000-0000-0000-000000000000}"/>
          </ac:picMkLst>
        </pc:picChg>
      </pc:sldChg>
      <pc:sldChg chg="delSp modSp mod">
        <pc:chgData name="doc. Mgr. Michal Gallay PhD." userId="527d0f6d-e70e-4898-980d-1e3695d8075c" providerId="ADAL" clId="{BBDD3A86-24FC-4687-9AF5-5612AC230E90}" dt="2026-07-22T00:18:14.091" v="6" actId="478"/>
        <pc:sldMkLst>
          <pc:docMk/>
          <pc:sldMk cId="2255210567" sldId="412"/>
        </pc:sldMkLst>
        <pc:spChg chg="del">
          <ac:chgData name="doc. Mgr. Michal Gallay PhD." userId="527d0f6d-e70e-4898-980d-1e3695d8075c" providerId="ADAL" clId="{BBDD3A86-24FC-4687-9AF5-5612AC230E90}" dt="2026-07-22T00:18:11.846" v="5" actId="478"/>
          <ac:spMkLst>
            <pc:docMk/>
            <pc:sldMk cId="2255210567" sldId="412"/>
            <ac:spMk id="15" creationId="{A0A2A15B-4FE8-4C9E-9CB3-ABCDA347CC4A}"/>
          </ac:spMkLst>
        </pc:spChg>
        <pc:spChg chg="mod">
          <ac:chgData name="doc. Mgr. Michal Gallay PhD." userId="527d0f6d-e70e-4898-980d-1e3695d8075c" providerId="ADAL" clId="{BBDD3A86-24FC-4687-9AF5-5612AC230E90}" dt="2026-07-22T00:18:08.097" v="4" actId="20577"/>
          <ac:spMkLst>
            <pc:docMk/>
            <pc:sldMk cId="2255210567" sldId="412"/>
            <ac:spMk id="28" creationId="{F8BF107A-86E5-487D-81D3-1C3D80EB37D0}"/>
          </ac:spMkLst>
        </pc:spChg>
        <pc:picChg chg="del">
          <ac:chgData name="doc. Mgr. Michal Gallay PhD." userId="527d0f6d-e70e-4898-980d-1e3695d8075c" providerId="ADAL" clId="{BBDD3A86-24FC-4687-9AF5-5612AC230E90}" dt="2026-07-22T00:18:14.091" v="6" actId="478"/>
          <ac:picMkLst>
            <pc:docMk/>
            <pc:sldMk cId="2255210567" sldId="412"/>
            <ac:picMk id="29"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hlavičk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k-SK"/>
          </a:p>
        </p:txBody>
      </p:sp>
      <p:sp>
        <p:nvSpPr>
          <p:cNvPr id="3" name="Zástupný objekt pre dá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5C9C87-DE72-44B6-A63E-A85AC2F4C966}" type="datetimeFigureOut">
              <a:rPr lang="sk-SK" smtClean="0"/>
              <a:t>22. 7. 2026</a:t>
            </a:fld>
            <a:endParaRPr lang="sk-SK"/>
          </a:p>
        </p:txBody>
      </p:sp>
      <p:sp>
        <p:nvSpPr>
          <p:cNvPr id="4" name="Zástupný objekt pre obrázok snímky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objekt pre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6" name="Zástupný objekt pre pät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k-SK"/>
          </a:p>
        </p:txBody>
      </p:sp>
      <p:sp>
        <p:nvSpPr>
          <p:cNvPr id="7" name="Zástupný objekt pre číslo snímky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493234-0FB4-411A-A305-7E0424746520}" type="slidenum">
              <a:rPr lang="sk-SK" smtClean="0"/>
              <a:t>‹#›</a:t>
            </a:fld>
            <a:endParaRPr lang="sk-SK"/>
          </a:p>
        </p:txBody>
      </p:sp>
    </p:spTree>
    <p:extLst>
      <p:ext uri="{BB962C8B-B14F-4D97-AF65-F5344CB8AC3E}">
        <p14:creationId xmlns:p14="http://schemas.microsoft.com/office/powerpoint/2010/main" val="395166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k-SK" dirty="0"/>
          </a:p>
        </p:txBody>
      </p:sp>
      <p:sp>
        <p:nvSpPr>
          <p:cNvPr id="4" name="Zástupný objekt pre číslo snímky 3"/>
          <p:cNvSpPr>
            <a:spLocks noGrp="1"/>
          </p:cNvSpPr>
          <p:nvPr>
            <p:ph type="sldNum" sz="quarter" idx="10"/>
          </p:nvPr>
        </p:nvSpPr>
        <p:spPr/>
        <p:txBody>
          <a:bodyPr/>
          <a:lstStyle/>
          <a:p>
            <a:fld id="{8D493234-0FB4-411A-A305-7E0424746520}" type="slidenum">
              <a:rPr lang="sk-SK" smtClean="0"/>
              <a:t>1</a:t>
            </a:fld>
            <a:endParaRPr lang="sk-SK"/>
          </a:p>
        </p:txBody>
      </p:sp>
    </p:spTree>
    <p:extLst>
      <p:ext uri="{BB962C8B-B14F-4D97-AF65-F5344CB8AC3E}">
        <p14:creationId xmlns:p14="http://schemas.microsoft.com/office/powerpoint/2010/main" val="525386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pPr marL="342900" marR="0" lvl="1" indent="-342900" algn="just" defTabSz="914400" rtl="0" eaLnBrk="1" fontAlgn="auto" latinLnBrk="0" hangingPunct="1">
              <a:lnSpc>
                <a:spcPct val="100000"/>
              </a:lnSpc>
              <a:spcBef>
                <a:spcPts val="800"/>
              </a:spcBef>
              <a:spcAft>
                <a:spcPts val="0"/>
              </a:spcAft>
              <a:buClrTx/>
              <a:buSzTx/>
              <a:buFont typeface="Arial" charset="0"/>
              <a:buChar char="•"/>
              <a:tabLst/>
              <a:defRPr/>
            </a:pPr>
            <a:r>
              <a:rPr lang="en-GB" sz="2000" dirty="0">
                <a:latin typeface="Segoe UI Light" panose="020B0502040204020203" pitchFamily="34" charset="0"/>
                <a:cs typeface="Segoe UI Light" panose="020B0502040204020203" pitchFamily="34" charset="0"/>
              </a:rPr>
              <a:t>With a push-broom spectrometer</a:t>
            </a:r>
            <a:r>
              <a:rPr lang="sk-SK" sz="2000" dirty="0">
                <a:latin typeface="Segoe UI Light" panose="020B0502040204020203" pitchFamily="34" charset="0"/>
                <a:cs typeface="Segoe UI Light" panose="020B0502040204020203" pitchFamily="34" charset="0"/>
              </a:rPr>
              <a:t>, f</a:t>
            </a:r>
            <a:r>
              <a:rPr lang="en-US" sz="2000" dirty="0" err="1">
                <a:latin typeface="Segoe UI Light" panose="020B0502040204020203" pitchFamily="34" charset="0"/>
                <a:cs typeface="Segoe UI Light" panose="020B0502040204020203" pitchFamily="34" charset="0"/>
              </a:rPr>
              <a:t>ull</a:t>
            </a:r>
            <a:r>
              <a:rPr lang="en-US" sz="2000" dirty="0">
                <a:latin typeface="Segoe UI Light" panose="020B0502040204020203" pitchFamily="34" charset="0"/>
                <a:cs typeface="Segoe UI Light" panose="020B0502040204020203" pitchFamily="34" charset="0"/>
              </a:rPr>
              <a:t> spectral </a:t>
            </a:r>
            <a:r>
              <a:rPr lang="sk-SK" sz="2000" dirty="0">
                <a:latin typeface="Segoe UI Light" panose="020B0502040204020203" pitchFamily="34" charset="0"/>
                <a:cs typeface="Segoe UI Light" panose="020B0502040204020203" pitchFamily="34" charset="0"/>
              </a:rPr>
              <a:t>image </a:t>
            </a:r>
            <a:r>
              <a:rPr lang="sk-SK" sz="2000" dirty="0" err="1">
                <a:latin typeface="Segoe UI Light" panose="020B0502040204020203" pitchFamily="34" charset="0"/>
                <a:cs typeface="Segoe UI Light" panose="020B0502040204020203" pitchFamily="34" charset="0"/>
              </a:rPr>
              <a:t>data</a:t>
            </a:r>
            <a:r>
              <a:rPr lang="sk-SK" sz="2000" dirty="0">
                <a:latin typeface="Segoe UI Light" panose="020B0502040204020203" pitchFamily="34" charset="0"/>
                <a:cs typeface="Segoe UI Light" panose="020B0502040204020203" pitchFamily="34" charset="0"/>
              </a:rPr>
              <a:t> are </a:t>
            </a:r>
            <a:r>
              <a:rPr lang="sk-SK" sz="2000" dirty="0" err="1">
                <a:latin typeface="Segoe UI Light" panose="020B0502040204020203" pitchFamily="34" charset="0"/>
                <a:cs typeface="Segoe UI Light" panose="020B0502040204020203" pitchFamily="34" charset="0"/>
              </a:rPr>
              <a:t>recorded</a:t>
            </a:r>
            <a:r>
              <a:rPr lang="sk-SK" sz="2000" dirty="0">
                <a:latin typeface="Segoe UI Light" panose="020B0502040204020203" pitchFamily="34" charset="0"/>
                <a:cs typeface="Segoe UI Light" panose="020B0502040204020203" pitchFamily="34" charset="0"/>
              </a:rPr>
              <a:t> </a:t>
            </a:r>
            <a:r>
              <a:rPr lang="en-US" sz="2000" dirty="0">
                <a:latin typeface="Segoe UI Light" panose="020B0502040204020203" pitchFamily="34" charset="0"/>
                <a:cs typeface="Segoe UI Light" panose="020B0502040204020203" pitchFamily="34" charset="0"/>
              </a:rPr>
              <a:t>simultaneously</a:t>
            </a:r>
            <a:r>
              <a:rPr lang="sk-SK" sz="2000" dirty="0">
                <a:latin typeface="Segoe UI Light" panose="020B0502040204020203" pitchFamily="34" charset="0"/>
                <a:cs typeface="Segoe UI Light" panose="020B0502040204020203" pitchFamily="34" charset="0"/>
              </a:rPr>
              <a:t> per </a:t>
            </a:r>
            <a:r>
              <a:rPr lang="sk-SK" sz="2000" dirty="0" err="1">
                <a:latin typeface="Segoe UI Light" panose="020B0502040204020203" pitchFamily="34" charset="0"/>
                <a:cs typeface="Segoe UI Light" panose="020B0502040204020203" pitchFamily="34" charset="0"/>
              </a:rPr>
              <a:t>line</a:t>
            </a:r>
            <a:endParaRPr lang="sk-SK" sz="2000" dirty="0"/>
          </a:p>
          <a:p>
            <a:pPr marL="342900" lvl="1" indent="-342900" algn="just">
              <a:spcBef>
                <a:spcPts val="800"/>
              </a:spcBef>
              <a:buFont typeface="Arial" charset="0"/>
              <a:buChar char="•"/>
            </a:pPr>
            <a:r>
              <a:rPr lang="sk-SK" sz="2000" dirty="0" err="1"/>
              <a:t>However</a:t>
            </a:r>
            <a:r>
              <a:rPr lang="sk-SK" sz="2000" dirty="0"/>
              <a:t>, </a:t>
            </a:r>
            <a:r>
              <a:rPr lang="en-US" sz="2000" dirty="0"/>
              <a:t>each line of airborne </a:t>
            </a:r>
            <a:r>
              <a:rPr lang="en-US" sz="2000" dirty="0" err="1"/>
              <a:t>pushbroom</a:t>
            </a:r>
            <a:r>
              <a:rPr lang="en-US" sz="2000" dirty="0"/>
              <a:t> images is collected at different time instants. Perspective geometry varies with each </a:t>
            </a:r>
            <a:r>
              <a:rPr lang="en-US" sz="2000" dirty="0" err="1"/>
              <a:t>pushbroom</a:t>
            </a:r>
            <a:r>
              <a:rPr lang="en-US" sz="2000" dirty="0"/>
              <a:t> line</a:t>
            </a:r>
            <a:r>
              <a:rPr lang="sk-SK" sz="2000" dirty="0"/>
              <a:t>, </a:t>
            </a:r>
            <a:r>
              <a:rPr lang="en-US" sz="2000" dirty="0"/>
              <a:t>leading to different line displacement, and thus turning the rectification process more difficult</a:t>
            </a:r>
            <a:endParaRPr lang="sk-SK" sz="2000" dirty="0"/>
          </a:p>
        </p:txBody>
      </p:sp>
      <p:sp>
        <p:nvSpPr>
          <p:cNvPr id="4" name="Zástupný objekt pre číslo snímky 3"/>
          <p:cNvSpPr>
            <a:spLocks noGrp="1"/>
          </p:cNvSpPr>
          <p:nvPr>
            <p:ph type="sldNum" sz="quarter" idx="10"/>
          </p:nvPr>
        </p:nvSpPr>
        <p:spPr/>
        <p:txBody>
          <a:bodyPr/>
          <a:lstStyle/>
          <a:p>
            <a:fld id="{8D493234-0FB4-411A-A305-7E0424746520}" type="slidenum">
              <a:rPr lang="sk-SK" smtClean="0"/>
              <a:t>13</a:t>
            </a:fld>
            <a:endParaRPr lang="sk-SK"/>
          </a:p>
        </p:txBody>
      </p:sp>
    </p:spTree>
    <p:extLst>
      <p:ext uri="{BB962C8B-B14F-4D97-AF65-F5344CB8AC3E}">
        <p14:creationId xmlns:p14="http://schemas.microsoft.com/office/powerpoint/2010/main" val="3858195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pPr marL="342900" marR="0" lvl="1" indent="-342900" algn="just" defTabSz="914400" rtl="0" eaLnBrk="1" fontAlgn="auto" latinLnBrk="0" hangingPunct="1">
              <a:lnSpc>
                <a:spcPct val="100000"/>
              </a:lnSpc>
              <a:spcBef>
                <a:spcPts val="800"/>
              </a:spcBef>
              <a:spcAft>
                <a:spcPts val="0"/>
              </a:spcAft>
              <a:buClrTx/>
              <a:buSzTx/>
              <a:buFont typeface="Arial" charset="0"/>
              <a:buChar char="•"/>
              <a:tabLst/>
              <a:defRPr/>
            </a:pPr>
            <a:r>
              <a:rPr lang="en-GB" sz="2000" dirty="0">
                <a:latin typeface="Segoe UI Light" panose="020B0502040204020203" pitchFamily="34" charset="0"/>
                <a:cs typeface="Segoe UI Light" panose="020B0502040204020203" pitchFamily="34" charset="0"/>
              </a:rPr>
              <a:t>With a push-broom spectrometer</a:t>
            </a:r>
            <a:r>
              <a:rPr lang="sk-SK" sz="2000" dirty="0">
                <a:latin typeface="Segoe UI Light" panose="020B0502040204020203" pitchFamily="34" charset="0"/>
                <a:cs typeface="Segoe UI Light" panose="020B0502040204020203" pitchFamily="34" charset="0"/>
              </a:rPr>
              <a:t>, f</a:t>
            </a:r>
            <a:r>
              <a:rPr lang="en-US" sz="2000" dirty="0" err="1">
                <a:latin typeface="Segoe UI Light" panose="020B0502040204020203" pitchFamily="34" charset="0"/>
                <a:cs typeface="Segoe UI Light" panose="020B0502040204020203" pitchFamily="34" charset="0"/>
              </a:rPr>
              <a:t>ull</a:t>
            </a:r>
            <a:r>
              <a:rPr lang="en-US" sz="2000" dirty="0">
                <a:latin typeface="Segoe UI Light" panose="020B0502040204020203" pitchFamily="34" charset="0"/>
                <a:cs typeface="Segoe UI Light" panose="020B0502040204020203" pitchFamily="34" charset="0"/>
              </a:rPr>
              <a:t> spectral </a:t>
            </a:r>
            <a:r>
              <a:rPr lang="sk-SK" sz="2000" dirty="0">
                <a:latin typeface="Segoe UI Light" panose="020B0502040204020203" pitchFamily="34" charset="0"/>
                <a:cs typeface="Segoe UI Light" panose="020B0502040204020203" pitchFamily="34" charset="0"/>
              </a:rPr>
              <a:t>image </a:t>
            </a:r>
            <a:r>
              <a:rPr lang="sk-SK" sz="2000" dirty="0" err="1">
                <a:latin typeface="Segoe UI Light" panose="020B0502040204020203" pitchFamily="34" charset="0"/>
                <a:cs typeface="Segoe UI Light" panose="020B0502040204020203" pitchFamily="34" charset="0"/>
              </a:rPr>
              <a:t>data</a:t>
            </a:r>
            <a:r>
              <a:rPr lang="sk-SK" sz="2000" dirty="0">
                <a:latin typeface="Segoe UI Light" panose="020B0502040204020203" pitchFamily="34" charset="0"/>
                <a:cs typeface="Segoe UI Light" panose="020B0502040204020203" pitchFamily="34" charset="0"/>
              </a:rPr>
              <a:t> are </a:t>
            </a:r>
            <a:r>
              <a:rPr lang="sk-SK" sz="2000" dirty="0" err="1">
                <a:latin typeface="Segoe UI Light" panose="020B0502040204020203" pitchFamily="34" charset="0"/>
                <a:cs typeface="Segoe UI Light" panose="020B0502040204020203" pitchFamily="34" charset="0"/>
              </a:rPr>
              <a:t>recorded</a:t>
            </a:r>
            <a:r>
              <a:rPr lang="sk-SK" sz="2000" dirty="0">
                <a:latin typeface="Segoe UI Light" panose="020B0502040204020203" pitchFamily="34" charset="0"/>
                <a:cs typeface="Segoe UI Light" panose="020B0502040204020203" pitchFamily="34" charset="0"/>
              </a:rPr>
              <a:t> </a:t>
            </a:r>
            <a:r>
              <a:rPr lang="en-US" sz="2000" dirty="0">
                <a:latin typeface="Segoe UI Light" panose="020B0502040204020203" pitchFamily="34" charset="0"/>
                <a:cs typeface="Segoe UI Light" panose="020B0502040204020203" pitchFamily="34" charset="0"/>
              </a:rPr>
              <a:t>simultaneously</a:t>
            </a:r>
            <a:r>
              <a:rPr lang="sk-SK" sz="2000" dirty="0">
                <a:latin typeface="Segoe UI Light" panose="020B0502040204020203" pitchFamily="34" charset="0"/>
                <a:cs typeface="Segoe UI Light" panose="020B0502040204020203" pitchFamily="34" charset="0"/>
              </a:rPr>
              <a:t> per </a:t>
            </a:r>
            <a:r>
              <a:rPr lang="sk-SK" sz="2000" dirty="0" err="1">
                <a:latin typeface="Segoe UI Light" panose="020B0502040204020203" pitchFamily="34" charset="0"/>
                <a:cs typeface="Segoe UI Light" panose="020B0502040204020203" pitchFamily="34" charset="0"/>
              </a:rPr>
              <a:t>line</a:t>
            </a:r>
            <a:endParaRPr lang="sk-SK" sz="2000" dirty="0"/>
          </a:p>
          <a:p>
            <a:pPr marL="342900" lvl="1" indent="-342900" algn="just">
              <a:spcBef>
                <a:spcPts val="800"/>
              </a:spcBef>
              <a:buFont typeface="Arial" charset="0"/>
              <a:buChar char="•"/>
            </a:pPr>
            <a:r>
              <a:rPr lang="sk-SK" sz="2000" dirty="0" err="1"/>
              <a:t>However</a:t>
            </a:r>
            <a:r>
              <a:rPr lang="sk-SK" sz="2000" dirty="0"/>
              <a:t>, </a:t>
            </a:r>
            <a:r>
              <a:rPr lang="en-US" sz="2000" dirty="0"/>
              <a:t>each line of airborne </a:t>
            </a:r>
            <a:r>
              <a:rPr lang="en-US" sz="2000" dirty="0" err="1"/>
              <a:t>pushbroom</a:t>
            </a:r>
            <a:r>
              <a:rPr lang="en-US" sz="2000" dirty="0"/>
              <a:t> images is collected at different time instants. Perspective geometry varies with each </a:t>
            </a:r>
            <a:r>
              <a:rPr lang="en-US" sz="2000" dirty="0" err="1"/>
              <a:t>pushbroom</a:t>
            </a:r>
            <a:r>
              <a:rPr lang="en-US" sz="2000" dirty="0"/>
              <a:t> line</a:t>
            </a:r>
            <a:r>
              <a:rPr lang="sk-SK" sz="2000" dirty="0"/>
              <a:t>, </a:t>
            </a:r>
            <a:r>
              <a:rPr lang="en-US" sz="2000" dirty="0"/>
              <a:t>leading to different line displacement, and thus turning the rectification process more difficult</a:t>
            </a:r>
            <a:endParaRPr lang="sk-SK" sz="2000" dirty="0"/>
          </a:p>
        </p:txBody>
      </p:sp>
      <p:sp>
        <p:nvSpPr>
          <p:cNvPr id="4" name="Zástupný objekt pre číslo snímky 3"/>
          <p:cNvSpPr>
            <a:spLocks noGrp="1"/>
          </p:cNvSpPr>
          <p:nvPr>
            <p:ph type="sldNum" sz="quarter" idx="10"/>
          </p:nvPr>
        </p:nvSpPr>
        <p:spPr/>
        <p:txBody>
          <a:bodyPr/>
          <a:lstStyle/>
          <a:p>
            <a:fld id="{8D493234-0FB4-411A-A305-7E0424746520}" type="slidenum">
              <a:rPr lang="sk-SK" smtClean="0"/>
              <a:t>24</a:t>
            </a:fld>
            <a:endParaRPr lang="sk-SK"/>
          </a:p>
        </p:txBody>
      </p:sp>
    </p:spTree>
    <p:extLst>
      <p:ext uri="{BB962C8B-B14F-4D97-AF65-F5344CB8AC3E}">
        <p14:creationId xmlns:p14="http://schemas.microsoft.com/office/powerpoint/2010/main" val="1022625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pPr marL="342900" marR="0" lvl="1" indent="-342900" algn="just" defTabSz="914400" rtl="0" eaLnBrk="1" fontAlgn="auto" latinLnBrk="0" hangingPunct="1">
              <a:lnSpc>
                <a:spcPct val="100000"/>
              </a:lnSpc>
              <a:spcBef>
                <a:spcPts val="800"/>
              </a:spcBef>
              <a:spcAft>
                <a:spcPts val="0"/>
              </a:spcAft>
              <a:buClrTx/>
              <a:buSzTx/>
              <a:buFont typeface="Arial" charset="0"/>
              <a:buChar char="•"/>
              <a:tabLst/>
              <a:defRPr/>
            </a:pPr>
            <a:r>
              <a:rPr lang="en-GB" sz="2000" dirty="0">
                <a:latin typeface="Segoe UI Light" panose="020B0502040204020203" pitchFamily="34" charset="0"/>
                <a:cs typeface="Segoe UI Light" panose="020B0502040204020203" pitchFamily="34" charset="0"/>
              </a:rPr>
              <a:t>With a push-broom spectrometer</a:t>
            </a:r>
            <a:r>
              <a:rPr lang="sk-SK" sz="2000" dirty="0">
                <a:latin typeface="Segoe UI Light" panose="020B0502040204020203" pitchFamily="34" charset="0"/>
                <a:cs typeface="Segoe UI Light" panose="020B0502040204020203" pitchFamily="34" charset="0"/>
              </a:rPr>
              <a:t>, f</a:t>
            </a:r>
            <a:r>
              <a:rPr lang="en-US" sz="2000" dirty="0" err="1">
                <a:latin typeface="Segoe UI Light" panose="020B0502040204020203" pitchFamily="34" charset="0"/>
                <a:cs typeface="Segoe UI Light" panose="020B0502040204020203" pitchFamily="34" charset="0"/>
              </a:rPr>
              <a:t>ull</a:t>
            </a:r>
            <a:r>
              <a:rPr lang="en-US" sz="2000" dirty="0">
                <a:latin typeface="Segoe UI Light" panose="020B0502040204020203" pitchFamily="34" charset="0"/>
                <a:cs typeface="Segoe UI Light" panose="020B0502040204020203" pitchFamily="34" charset="0"/>
              </a:rPr>
              <a:t> spectral </a:t>
            </a:r>
            <a:r>
              <a:rPr lang="sk-SK" sz="2000" dirty="0">
                <a:latin typeface="Segoe UI Light" panose="020B0502040204020203" pitchFamily="34" charset="0"/>
                <a:cs typeface="Segoe UI Light" panose="020B0502040204020203" pitchFamily="34" charset="0"/>
              </a:rPr>
              <a:t>image </a:t>
            </a:r>
            <a:r>
              <a:rPr lang="sk-SK" sz="2000" dirty="0" err="1">
                <a:latin typeface="Segoe UI Light" panose="020B0502040204020203" pitchFamily="34" charset="0"/>
                <a:cs typeface="Segoe UI Light" panose="020B0502040204020203" pitchFamily="34" charset="0"/>
              </a:rPr>
              <a:t>data</a:t>
            </a:r>
            <a:r>
              <a:rPr lang="sk-SK" sz="2000" dirty="0">
                <a:latin typeface="Segoe UI Light" panose="020B0502040204020203" pitchFamily="34" charset="0"/>
                <a:cs typeface="Segoe UI Light" panose="020B0502040204020203" pitchFamily="34" charset="0"/>
              </a:rPr>
              <a:t> are </a:t>
            </a:r>
            <a:r>
              <a:rPr lang="sk-SK" sz="2000" dirty="0" err="1">
                <a:latin typeface="Segoe UI Light" panose="020B0502040204020203" pitchFamily="34" charset="0"/>
                <a:cs typeface="Segoe UI Light" panose="020B0502040204020203" pitchFamily="34" charset="0"/>
              </a:rPr>
              <a:t>recorded</a:t>
            </a:r>
            <a:r>
              <a:rPr lang="sk-SK" sz="2000" dirty="0">
                <a:latin typeface="Segoe UI Light" panose="020B0502040204020203" pitchFamily="34" charset="0"/>
                <a:cs typeface="Segoe UI Light" panose="020B0502040204020203" pitchFamily="34" charset="0"/>
              </a:rPr>
              <a:t> </a:t>
            </a:r>
            <a:r>
              <a:rPr lang="en-US" sz="2000" dirty="0">
                <a:latin typeface="Segoe UI Light" panose="020B0502040204020203" pitchFamily="34" charset="0"/>
                <a:cs typeface="Segoe UI Light" panose="020B0502040204020203" pitchFamily="34" charset="0"/>
              </a:rPr>
              <a:t>simultaneously</a:t>
            </a:r>
            <a:r>
              <a:rPr lang="sk-SK" sz="2000" dirty="0">
                <a:latin typeface="Segoe UI Light" panose="020B0502040204020203" pitchFamily="34" charset="0"/>
                <a:cs typeface="Segoe UI Light" panose="020B0502040204020203" pitchFamily="34" charset="0"/>
              </a:rPr>
              <a:t> per </a:t>
            </a:r>
            <a:r>
              <a:rPr lang="sk-SK" sz="2000" dirty="0" err="1">
                <a:latin typeface="Segoe UI Light" panose="020B0502040204020203" pitchFamily="34" charset="0"/>
                <a:cs typeface="Segoe UI Light" panose="020B0502040204020203" pitchFamily="34" charset="0"/>
              </a:rPr>
              <a:t>line</a:t>
            </a:r>
            <a:endParaRPr lang="sk-SK" sz="2000" dirty="0"/>
          </a:p>
          <a:p>
            <a:pPr marL="342900" lvl="1" indent="-342900" algn="just">
              <a:spcBef>
                <a:spcPts val="800"/>
              </a:spcBef>
              <a:buFont typeface="Arial" charset="0"/>
              <a:buChar char="•"/>
            </a:pPr>
            <a:r>
              <a:rPr lang="sk-SK" sz="2000" dirty="0" err="1"/>
              <a:t>However</a:t>
            </a:r>
            <a:r>
              <a:rPr lang="sk-SK" sz="2000" dirty="0"/>
              <a:t>, </a:t>
            </a:r>
            <a:r>
              <a:rPr lang="en-US" sz="2000" dirty="0"/>
              <a:t>each line of airborne </a:t>
            </a:r>
            <a:r>
              <a:rPr lang="en-US" sz="2000" dirty="0" err="1"/>
              <a:t>pushbroom</a:t>
            </a:r>
            <a:r>
              <a:rPr lang="en-US" sz="2000" dirty="0"/>
              <a:t> images is collected at different time instants. Perspective geometry varies with each </a:t>
            </a:r>
            <a:r>
              <a:rPr lang="en-US" sz="2000" dirty="0" err="1"/>
              <a:t>pushbroom</a:t>
            </a:r>
            <a:r>
              <a:rPr lang="en-US" sz="2000" dirty="0"/>
              <a:t> line</a:t>
            </a:r>
            <a:r>
              <a:rPr lang="sk-SK" sz="2000" dirty="0"/>
              <a:t>, </a:t>
            </a:r>
            <a:r>
              <a:rPr lang="en-US" sz="2000" dirty="0"/>
              <a:t>leading to different line displacement, and thus turning the rectification process more difficult</a:t>
            </a:r>
            <a:endParaRPr lang="sk-SK" sz="2000" dirty="0"/>
          </a:p>
        </p:txBody>
      </p:sp>
      <p:sp>
        <p:nvSpPr>
          <p:cNvPr id="4" name="Zástupný objekt pre číslo snímky 3"/>
          <p:cNvSpPr>
            <a:spLocks noGrp="1"/>
          </p:cNvSpPr>
          <p:nvPr>
            <p:ph type="sldNum" sz="quarter" idx="10"/>
          </p:nvPr>
        </p:nvSpPr>
        <p:spPr/>
        <p:txBody>
          <a:bodyPr/>
          <a:lstStyle/>
          <a:p>
            <a:fld id="{8D493234-0FB4-411A-A305-7E0424746520}" type="slidenum">
              <a:rPr lang="sk-SK" smtClean="0"/>
              <a:t>25</a:t>
            </a:fld>
            <a:endParaRPr lang="sk-SK"/>
          </a:p>
        </p:txBody>
      </p:sp>
    </p:spTree>
    <p:extLst>
      <p:ext uri="{BB962C8B-B14F-4D97-AF65-F5344CB8AC3E}">
        <p14:creationId xmlns:p14="http://schemas.microsoft.com/office/powerpoint/2010/main" val="3116002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k-SK" dirty="0"/>
          </a:p>
        </p:txBody>
      </p:sp>
      <p:sp>
        <p:nvSpPr>
          <p:cNvPr id="4" name="Zástupný objekt pre číslo snímky 3"/>
          <p:cNvSpPr>
            <a:spLocks noGrp="1"/>
          </p:cNvSpPr>
          <p:nvPr>
            <p:ph type="sldNum" sz="quarter" idx="10"/>
          </p:nvPr>
        </p:nvSpPr>
        <p:spPr/>
        <p:txBody>
          <a:bodyPr/>
          <a:lstStyle/>
          <a:p>
            <a:fld id="{8D493234-0FB4-411A-A305-7E0424746520}" type="slidenum">
              <a:rPr lang="sk-SK" smtClean="0"/>
              <a:t>39</a:t>
            </a:fld>
            <a:endParaRPr lang="sk-SK"/>
          </a:p>
        </p:txBody>
      </p:sp>
    </p:spTree>
    <p:extLst>
      <p:ext uri="{BB962C8B-B14F-4D97-AF65-F5344CB8AC3E}">
        <p14:creationId xmlns:p14="http://schemas.microsoft.com/office/powerpoint/2010/main" val="1825786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sk-SK"/>
              <a:t>Kliknutím upravte štýl predlohy nadpisu</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upravte štýl predlohy podnadpisu</a:t>
            </a:r>
            <a:endParaRPr lang="en-US" dirty="0"/>
          </a:p>
        </p:txBody>
      </p:sp>
      <p:sp>
        <p:nvSpPr>
          <p:cNvPr id="4" name="Date Placeholder 3"/>
          <p:cNvSpPr>
            <a:spLocks noGrp="1"/>
          </p:cNvSpPr>
          <p:nvPr>
            <p:ph type="dt" sz="half" idx="10"/>
          </p:nvPr>
        </p:nvSpPr>
        <p:spPr/>
        <p:txBody>
          <a:bodyPr/>
          <a:lstStyle/>
          <a:p>
            <a:fld id="{421082D8-B61E-4F4E-A501-8AD4F5C187BF}" type="datetimeFigureOut">
              <a:rPr lang="sk-SK" smtClean="0"/>
              <a:t>22. 7. 2026</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3397336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Vertical Text Placeholder 2"/>
          <p:cNvSpPr>
            <a:spLocks noGrp="1"/>
          </p:cNvSpPr>
          <p:nvPr>
            <p:ph type="body" orient="vert" idx="1"/>
          </p:nvPr>
        </p:nvSpPr>
        <p:spPr/>
        <p:txBody>
          <a:bodyPr vert="eaVert"/>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421082D8-B61E-4F4E-A501-8AD4F5C187BF}" type="datetimeFigureOut">
              <a:rPr lang="sk-SK" smtClean="0"/>
              <a:t>22. 7. 2026</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3457117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sk-SK"/>
              <a:t>Kliknutím upravte štýl predlohy nadpisu</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421082D8-B61E-4F4E-A501-8AD4F5C187BF}" type="datetimeFigureOut">
              <a:rPr lang="sk-SK" smtClean="0"/>
              <a:t>22. 7. 2026</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30791812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Nadpis a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a:t>Upravte štýly predlohy textu</a:t>
            </a:r>
          </a:p>
        </p:txBody>
      </p:sp>
      <p:sp>
        <p:nvSpPr>
          <p:cNvPr id="3" name="Zástupný objekt pre text 2"/>
          <p:cNvSpPr>
            <a:spLocks noGrp="1"/>
          </p:cNvSpPr>
          <p:nvPr>
            <p:ph type="body" idx="1"/>
          </p:nvPr>
        </p:nvSpPr>
        <p:spPr/>
        <p:txBody>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objekt pre dátum 3"/>
          <p:cNvSpPr>
            <a:spLocks noGrp="1"/>
          </p:cNvSpPr>
          <p:nvPr>
            <p:ph type="dt" sz="half" idx="10"/>
          </p:nvPr>
        </p:nvSpPr>
        <p:spPr/>
        <p:txBody>
          <a:bodyPr/>
          <a:lstStyle/>
          <a:p>
            <a:fld id="{97054DE7-E619-491F-899B-9E1F25871F38}" type="datetimeFigureOut">
              <a:rPr lang="sk-SK" smtClean="0"/>
              <a:t>22. 7. 2026</a:t>
            </a:fld>
            <a:endParaRPr lang="sk-SK"/>
          </a:p>
        </p:txBody>
      </p:sp>
      <p:sp>
        <p:nvSpPr>
          <p:cNvPr id="5" name="Zástupný objekt pre pätu 4"/>
          <p:cNvSpPr>
            <a:spLocks noGrp="1"/>
          </p:cNvSpPr>
          <p:nvPr>
            <p:ph type="ftr" sz="quarter" idx="11"/>
          </p:nvPr>
        </p:nvSpPr>
        <p:spPr/>
        <p:txBody>
          <a:bodyPr/>
          <a:lstStyle/>
          <a:p>
            <a:endParaRPr lang="sk-SK"/>
          </a:p>
        </p:txBody>
      </p:sp>
      <p:sp>
        <p:nvSpPr>
          <p:cNvPr id="6" name="Zástupný objekt pre číslo snímky 5"/>
          <p:cNvSpPr>
            <a:spLocks noGrp="1"/>
          </p:cNvSpPr>
          <p:nvPr>
            <p:ph type="sldNum" sz="quarter" idx="12"/>
          </p:nvPr>
        </p:nvSpPr>
        <p:spPr/>
        <p:txBody>
          <a:bodyPr/>
          <a:lstStyle/>
          <a:p>
            <a:fld id="{07799CF0-6FC5-4119-AAFC-47031EB3BDF3}" type="slidenum">
              <a:rPr lang="sk-SK" smtClean="0"/>
              <a:t>‹#›</a:t>
            </a:fld>
            <a:endParaRPr lang="sk-SK"/>
          </a:p>
        </p:txBody>
      </p:sp>
    </p:spTree>
    <p:extLst>
      <p:ext uri="{BB962C8B-B14F-4D97-AF65-F5344CB8AC3E}">
        <p14:creationId xmlns:p14="http://schemas.microsoft.com/office/powerpoint/2010/main" val="2526155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Content Placeholder 2"/>
          <p:cNvSpPr>
            <a:spLocks noGrp="1"/>
          </p:cNvSpPr>
          <p:nvPr>
            <p:ph idx="1"/>
          </p:nvPr>
        </p:nvSpPr>
        <p:spPr/>
        <p:txBody>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421082D8-B61E-4F4E-A501-8AD4F5C187BF}" type="datetimeFigureOut">
              <a:rPr lang="sk-SK" smtClean="0"/>
              <a:t>22. 7. 2026</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102410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sk-SK"/>
              <a:t>Kliknutím upravte štýl predlohy nadpisu</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a:t>Upraviť štýly predlohy textu</a:t>
            </a:r>
          </a:p>
        </p:txBody>
      </p:sp>
      <p:sp>
        <p:nvSpPr>
          <p:cNvPr id="4" name="Date Placeholder 3"/>
          <p:cNvSpPr>
            <a:spLocks noGrp="1"/>
          </p:cNvSpPr>
          <p:nvPr>
            <p:ph type="dt" sz="half" idx="10"/>
          </p:nvPr>
        </p:nvSpPr>
        <p:spPr/>
        <p:txBody>
          <a:bodyPr/>
          <a:lstStyle/>
          <a:p>
            <a:fld id="{421082D8-B61E-4F4E-A501-8AD4F5C187BF}" type="datetimeFigureOut">
              <a:rPr lang="sk-SK" smtClean="0"/>
              <a:t>22. 7. 2026</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3642349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5" name="Date Placeholder 4"/>
          <p:cNvSpPr>
            <a:spLocks noGrp="1"/>
          </p:cNvSpPr>
          <p:nvPr>
            <p:ph type="dt" sz="half" idx="10"/>
          </p:nvPr>
        </p:nvSpPr>
        <p:spPr/>
        <p:txBody>
          <a:bodyPr/>
          <a:lstStyle/>
          <a:p>
            <a:fld id="{421082D8-B61E-4F4E-A501-8AD4F5C187BF}" type="datetimeFigureOut">
              <a:rPr lang="sk-SK" smtClean="0"/>
              <a:t>22. 7. 2026</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1746205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sk-SK"/>
              <a:t>Kliknutím upravte štýl predlohy nadpisu</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Upraviť štýly predlohy textu</a:t>
            </a:r>
          </a:p>
        </p:txBody>
      </p:sp>
      <p:sp>
        <p:nvSpPr>
          <p:cNvPr id="4" name="Content Placeholder 3"/>
          <p:cNvSpPr>
            <a:spLocks noGrp="1"/>
          </p:cNvSpPr>
          <p:nvPr>
            <p:ph sz="half" idx="2"/>
          </p:nvPr>
        </p:nvSpPr>
        <p:spPr>
          <a:xfrm>
            <a:off x="839788" y="2505075"/>
            <a:ext cx="5157787" cy="3684588"/>
          </a:xfrm>
        </p:spPr>
        <p:txBody>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Upraviť štýly predlohy textu</a:t>
            </a:r>
          </a:p>
        </p:txBody>
      </p:sp>
      <p:sp>
        <p:nvSpPr>
          <p:cNvPr id="6" name="Content Placeholder 5"/>
          <p:cNvSpPr>
            <a:spLocks noGrp="1"/>
          </p:cNvSpPr>
          <p:nvPr>
            <p:ph sz="quarter" idx="4"/>
          </p:nvPr>
        </p:nvSpPr>
        <p:spPr>
          <a:xfrm>
            <a:off x="6172200" y="2505075"/>
            <a:ext cx="5183188" cy="3684588"/>
          </a:xfrm>
        </p:spPr>
        <p:txBody>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7" name="Date Placeholder 6"/>
          <p:cNvSpPr>
            <a:spLocks noGrp="1"/>
          </p:cNvSpPr>
          <p:nvPr>
            <p:ph type="dt" sz="half" idx="10"/>
          </p:nvPr>
        </p:nvSpPr>
        <p:spPr/>
        <p:txBody>
          <a:bodyPr/>
          <a:lstStyle/>
          <a:p>
            <a:fld id="{421082D8-B61E-4F4E-A501-8AD4F5C187BF}" type="datetimeFigureOut">
              <a:rPr lang="sk-SK" smtClean="0"/>
              <a:t>22. 7. 2026</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750318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Date Placeholder 2"/>
          <p:cNvSpPr>
            <a:spLocks noGrp="1"/>
          </p:cNvSpPr>
          <p:nvPr>
            <p:ph type="dt" sz="half" idx="10"/>
          </p:nvPr>
        </p:nvSpPr>
        <p:spPr/>
        <p:txBody>
          <a:bodyPr/>
          <a:lstStyle/>
          <a:p>
            <a:fld id="{421082D8-B61E-4F4E-A501-8AD4F5C187BF}" type="datetimeFigureOut">
              <a:rPr lang="sk-SK" smtClean="0"/>
              <a:t>22. 7. 2026</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1073318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1082D8-B61E-4F4E-A501-8AD4F5C187BF}" type="datetimeFigureOut">
              <a:rPr lang="sk-SK" smtClean="0"/>
              <a:t>22. 7. 2026</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1705130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k-SK"/>
              <a:t>Kliknutím upravte štýl predlohy nadpisu</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Upraviť štýly predlohy textu</a:t>
            </a:r>
          </a:p>
        </p:txBody>
      </p:sp>
      <p:sp>
        <p:nvSpPr>
          <p:cNvPr id="5" name="Date Placeholder 4"/>
          <p:cNvSpPr>
            <a:spLocks noGrp="1"/>
          </p:cNvSpPr>
          <p:nvPr>
            <p:ph type="dt" sz="half" idx="10"/>
          </p:nvPr>
        </p:nvSpPr>
        <p:spPr/>
        <p:txBody>
          <a:bodyPr/>
          <a:lstStyle/>
          <a:p>
            <a:fld id="{421082D8-B61E-4F4E-A501-8AD4F5C187BF}" type="datetimeFigureOut">
              <a:rPr lang="sk-SK" smtClean="0"/>
              <a:t>22. 7. 2026</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3009848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k-SK"/>
              <a:t>Kliknutím upravte štýl predlohy nadpisu</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a:t>Kliknutím na ikonu pridáte obrázok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Upraviť štýly predlohy textu</a:t>
            </a:r>
          </a:p>
        </p:txBody>
      </p:sp>
      <p:sp>
        <p:nvSpPr>
          <p:cNvPr id="5" name="Date Placeholder 4"/>
          <p:cNvSpPr>
            <a:spLocks noGrp="1"/>
          </p:cNvSpPr>
          <p:nvPr>
            <p:ph type="dt" sz="half" idx="10"/>
          </p:nvPr>
        </p:nvSpPr>
        <p:spPr/>
        <p:txBody>
          <a:bodyPr/>
          <a:lstStyle/>
          <a:p>
            <a:fld id="{421082D8-B61E-4F4E-A501-8AD4F5C187BF}" type="datetimeFigureOut">
              <a:rPr lang="sk-SK" smtClean="0"/>
              <a:t>22. 7. 2026</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870836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k-SK"/>
              <a:t>Kliknutím upravte štýl predlohy nadpisu</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1082D8-B61E-4F4E-A501-8AD4F5C187BF}" type="datetimeFigureOut">
              <a:rPr lang="sk-SK" smtClean="0"/>
              <a:t>22. 7. 2026</a:t>
            </a:fld>
            <a:endParaRPr lang="sk-SK"/>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B70953-51BE-4C55-BD88-D1D2D3D9F127}" type="slidenum">
              <a:rPr lang="sk-SK" smtClean="0"/>
              <a:t>‹#›</a:t>
            </a:fld>
            <a:endParaRPr lang="sk-SK"/>
          </a:p>
        </p:txBody>
      </p:sp>
    </p:spTree>
    <p:extLst>
      <p:ext uri="{BB962C8B-B14F-4D97-AF65-F5344CB8AC3E}">
        <p14:creationId xmlns:p14="http://schemas.microsoft.com/office/powerpoint/2010/main" val="1320487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 Id="rId4" Type="http://schemas.openxmlformats.org/officeDocument/2006/relationships/hyperlink" Target="https://doi.org/10.1016/j.geomorph.2024.109420"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hyperlink" Target="https://rapidlasso.de/"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8.xml.rels><?xml version="1.0" encoding="UTF-8" standalone="yes"?>
<Relationships xmlns="http://schemas.openxmlformats.org/package/2006/relationships"><Relationship Id="rId3" Type="http://schemas.openxmlformats.org/officeDocument/2006/relationships/hyperlink" Target="https://uge-share.science.upjs.sk/webshared/Laspublish/porcus/sale_e_porcus.html" TargetMode="External"/><Relationship Id="rId2" Type="http://schemas.openxmlformats.org/officeDocument/2006/relationships/hyperlink" Target="https://rapidlasso.de/complete-lidar-processing-pipeline-from-raw-flightlines-to-final-products/"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 Id="rId4" Type="http://schemas.openxmlformats.org/officeDocument/2006/relationships/hyperlink" Target="https://doi.org/10.1016/j.geomorph.2024.10942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rázok 18"/>
          <p:cNvPicPr>
            <a:picLocks noChangeAspect="1"/>
          </p:cNvPicPr>
          <p:nvPr/>
        </p:nvPicPr>
        <p:blipFill>
          <a:blip r:embed="rId3"/>
          <a:stretch>
            <a:fillRect/>
          </a:stretch>
        </p:blipFill>
        <p:spPr>
          <a:xfrm>
            <a:off x="0" y="1766471"/>
            <a:ext cx="12180360" cy="6100450"/>
          </a:xfrm>
          <a:prstGeom prst="rect">
            <a:avLst/>
          </a:prstGeom>
        </p:spPr>
      </p:pic>
      <p:sp>
        <p:nvSpPr>
          <p:cNvPr id="31" name="Obdĺžnik 30">
            <a:extLst>
              <a:ext uri="{FF2B5EF4-FFF2-40B4-BE49-F238E27FC236}">
                <a16:creationId xmlns:a16="http://schemas.microsoft.com/office/drawing/2014/main" id="{9725B087-ED2E-484B-A3CC-160A01E709AC}"/>
              </a:ext>
            </a:extLst>
          </p:cNvPr>
          <p:cNvSpPr/>
          <p:nvPr/>
        </p:nvSpPr>
        <p:spPr>
          <a:xfrm>
            <a:off x="-11640" y="6043835"/>
            <a:ext cx="12203640" cy="769521"/>
          </a:xfrm>
          <a:prstGeom prst="rect">
            <a:avLst/>
          </a:prstGeom>
          <a:solidFill>
            <a:srgbClr val="002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Obdĺžnik 1">
            <a:extLst>
              <a:ext uri="{FF2B5EF4-FFF2-40B4-BE49-F238E27FC236}">
                <a16:creationId xmlns:a16="http://schemas.microsoft.com/office/drawing/2014/main" id="{71D04EB8-D38F-4218-937A-2EE2CA2E9CBC}"/>
              </a:ext>
            </a:extLst>
          </p:cNvPr>
          <p:cNvSpPr/>
          <p:nvPr/>
        </p:nvSpPr>
        <p:spPr>
          <a:xfrm>
            <a:off x="260600" y="6214926"/>
            <a:ext cx="5206750" cy="584775"/>
          </a:xfrm>
          <a:prstGeom prst="rect">
            <a:avLst/>
          </a:prstGeom>
          <a:noFill/>
        </p:spPr>
        <p:txBody>
          <a:bodyPr wrap="square">
            <a:spAutoFit/>
          </a:bodyPr>
          <a:lstStyle/>
          <a:p>
            <a:pPr defTabSz="266700">
              <a:spcBef>
                <a:spcPts val="600"/>
              </a:spcBef>
              <a:spcAft>
                <a:spcPts val="1200"/>
              </a:spcAft>
            </a:pPr>
            <a:r>
              <a:rPr lang="sk-SK" sz="1600" dirty="0">
                <a:solidFill>
                  <a:schemeClr val="bg1"/>
                </a:solidFill>
                <a:latin typeface="Segoe UI Semilight" panose="020B0402040204020203" pitchFamily="34" charset="0"/>
                <a:cs typeface="Segoe UI Semilight" panose="020B0402040204020203" pitchFamily="34" charset="0"/>
              </a:rPr>
              <a:t>INSTITUTE OF GEOGRAPHY, FACULTY OF SCIENCE, PAVOL JOZEF ŠAFÁRIK UNIVERSITY IN KOŠICE, SLOVAKIA</a:t>
            </a:r>
          </a:p>
        </p:txBody>
      </p:sp>
      <p:cxnSp>
        <p:nvCxnSpPr>
          <p:cNvPr id="7" name="Rovná spojnica 6">
            <a:extLst>
              <a:ext uri="{FF2B5EF4-FFF2-40B4-BE49-F238E27FC236}">
                <a16:creationId xmlns:a16="http://schemas.microsoft.com/office/drawing/2014/main" id="{C9625CEA-B349-47F5-850B-186AA5D7D4DD}"/>
              </a:ext>
            </a:extLst>
          </p:cNvPr>
          <p:cNvCxnSpPr/>
          <p:nvPr/>
        </p:nvCxnSpPr>
        <p:spPr>
          <a:xfrm>
            <a:off x="19049" y="1434385"/>
            <a:ext cx="12172951" cy="0"/>
          </a:xfrm>
          <a:prstGeom prst="line">
            <a:avLst/>
          </a:prstGeom>
          <a:ln w="60325">
            <a:solidFill>
              <a:srgbClr val="333333"/>
            </a:solidFill>
          </a:ln>
        </p:spPr>
        <p:style>
          <a:lnRef idx="1">
            <a:schemeClr val="accent1"/>
          </a:lnRef>
          <a:fillRef idx="0">
            <a:schemeClr val="accent1"/>
          </a:fillRef>
          <a:effectRef idx="0">
            <a:schemeClr val="accent1"/>
          </a:effectRef>
          <a:fontRef idx="minor">
            <a:schemeClr val="tx1"/>
          </a:fontRef>
        </p:style>
      </p:cxnSp>
      <p:sp>
        <p:nvSpPr>
          <p:cNvPr id="30" name="Obdĺžnik 29">
            <a:extLst>
              <a:ext uri="{FF2B5EF4-FFF2-40B4-BE49-F238E27FC236}">
                <a16:creationId xmlns:a16="http://schemas.microsoft.com/office/drawing/2014/main" id="{A486FAA4-6932-44ED-876E-52C174233B72}"/>
              </a:ext>
            </a:extLst>
          </p:cNvPr>
          <p:cNvSpPr/>
          <p:nvPr/>
        </p:nvSpPr>
        <p:spPr>
          <a:xfrm>
            <a:off x="7352144" y="6194263"/>
            <a:ext cx="4839855" cy="584775"/>
          </a:xfrm>
          <a:prstGeom prst="rect">
            <a:avLst/>
          </a:prstGeom>
          <a:noFill/>
        </p:spPr>
        <p:txBody>
          <a:bodyPr wrap="square">
            <a:spAutoFit/>
          </a:bodyPr>
          <a:lstStyle/>
          <a:p>
            <a:pPr defTabSz="266700">
              <a:spcBef>
                <a:spcPts val="600"/>
              </a:spcBef>
              <a:spcAft>
                <a:spcPts val="1200"/>
              </a:spcAft>
            </a:pPr>
            <a:r>
              <a:rPr lang="sk-SK" sz="1600" spc="30" dirty="0">
                <a:solidFill>
                  <a:schemeClr val="bg1"/>
                </a:solidFill>
                <a:latin typeface="Segoe UI Semilight" panose="020B0402040204020203" pitchFamily="34" charset="0"/>
                <a:cs typeface="Segoe UI Semilight" panose="020B0402040204020203" pitchFamily="34" charset="0"/>
              </a:rPr>
              <a:t>geografia.science.upjs.sk</a:t>
            </a:r>
            <a:br>
              <a:rPr lang="sk-SK" sz="1600" spc="30" dirty="0">
                <a:solidFill>
                  <a:schemeClr val="bg1"/>
                </a:solidFill>
                <a:latin typeface="Segoe UI Semilight" panose="020B0402040204020203" pitchFamily="34" charset="0"/>
                <a:cs typeface="Segoe UI Semilight" panose="020B0402040204020203" pitchFamily="34" charset="0"/>
              </a:rPr>
            </a:br>
            <a:r>
              <a:rPr lang="sk-SK" sz="1600" spc="30" dirty="0">
                <a:solidFill>
                  <a:schemeClr val="bg1"/>
                </a:solidFill>
                <a:latin typeface="Segoe UI Semilight" panose="020B0402040204020203" pitchFamily="34" charset="0"/>
                <a:cs typeface="Segoe UI Semilight" panose="020B0402040204020203" pitchFamily="34" charset="0"/>
              </a:rPr>
              <a:t>michal.gallay@upjs.sk</a:t>
            </a:r>
          </a:p>
        </p:txBody>
      </p:sp>
      <p:cxnSp>
        <p:nvCxnSpPr>
          <p:cNvPr id="16" name="Rovná spojnica 15">
            <a:extLst>
              <a:ext uri="{FF2B5EF4-FFF2-40B4-BE49-F238E27FC236}">
                <a16:creationId xmlns:a16="http://schemas.microsoft.com/office/drawing/2014/main" id="{76A747F1-6AF7-4135-9E25-BFE4DB25CEF2}"/>
              </a:ext>
            </a:extLst>
          </p:cNvPr>
          <p:cNvCxnSpPr/>
          <p:nvPr/>
        </p:nvCxnSpPr>
        <p:spPr>
          <a:xfrm>
            <a:off x="-11641" y="6156937"/>
            <a:ext cx="12203641" cy="424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pic>
        <p:nvPicPr>
          <p:cNvPr id="21" name="Obrázok 20"/>
          <p:cNvPicPr>
            <a:picLocks noChangeAspect="1"/>
          </p:cNvPicPr>
          <p:nvPr/>
        </p:nvPicPr>
        <p:blipFill>
          <a:blip r:embed="rId4"/>
          <a:stretch>
            <a:fillRect/>
          </a:stretch>
        </p:blipFill>
        <p:spPr>
          <a:xfrm>
            <a:off x="120817" y="11173"/>
            <a:ext cx="3662476" cy="1136003"/>
          </a:xfrm>
          <a:prstGeom prst="rect">
            <a:avLst/>
          </a:prstGeom>
        </p:spPr>
      </p:pic>
      <p:grpSp>
        <p:nvGrpSpPr>
          <p:cNvPr id="25" name="Skupina 24">
            <a:extLst>
              <a:ext uri="{FF2B5EF4-FFF2-40B4-BE49-F238E27FC236}">
                <a16:creationId xmlns:a16="http://schemas.microsoft.com/office/drawing/2014/main" id="{F41E1C3D-8368-5A63-D8A3-1013F36C77AD}"/>
              </a:ext>
            </a:extLst>
          </p:cNvPr>
          <p:cNvGrpSpPr/>
          <p:nvPr/>
        </p:nvGrpSpPr>
        <p:grpSpPr>
          <a:xfrm>
            <a:off x="-11641" y="1180262"/>
            <a:ext cx="12192001" cy="1787687"/>
            <a:chOff x="-3284" y="4133605"/>
            <a:chExt cx="12192001" cy="1502643"/>
          </a:xfrm>
        </p:grpSpPr>
        <p:sp>
          <p:nvSpPr>
            <p:cNvPr id="27" name="Obdĺžnik 26">
              <a:extLst>
                <a:ext uri="{FF2B5EF4-FFF2-40B4-BE49-F238E27FC236}">
                  <a16:creationId xmlns:a16="http://schemas.microsoft.com/office/drawing/2014/main" id="{C1ABE7AB-DDC6-86AA-8D05-5B3D11AEF649}"/>
                </a:ext>
              </a:extLst>
            </p:cNvPr>
            <p:cNvSpPr/>
            <p:nvPr/>
          </p:nvSpPr>
          <p:spPr>
            <a:xfrm>
              <a:off x="-3284" y="4133605"/>
              <a:ext cx="12192001" cy="1395915"/>
            </a:xfrm>
            <a:prstGeom prst="rect">
              <a:avLst/>
            </a:prstGeom>
            <a:gradFill flip="none" rotWithShape="1">
              <a:gsLst>
                <a:gs pos="0">
                  <a:srgbClr val="00655F"/>
                </a:gs>
                <a:gs pos="53000">
                  <a:srgbClr val="008B78"/>
                </a:gs>
                <a:gs pos="100000">
                  <a:srgbClr val="6AC0A8"/>
                </a:gs>
              </a:gsLst>
              <a:lin ang="13500000" scaled="1"/>
              <a:tileRect/>
            </a:gradFill>
            <a:ln>
              <a:solidFill>
                <a:srgbClr val="068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8" name="Obdĺžnik 27">
              <a:extLst>
                <a:ext uri="{FF2B5EF4-FFF2-40B4-BE49-F238E27FC236}">
                  <a16:creationId xmlns:a16="http://schemas.microsoft.com/office/drawing/2014/main" id="{F8BF107A-86E5-487D-81D3-1C3D80EB37D0}"/>
                </a:ext>
              </a:extLst>
            </p:cNvPr>
            <p:cNvSpPr/>
            <p:nvPr/>
          </p:nvSpPr>
          <p:spPr>
            <a:xfrm>
              <a:off x="207259" y="4244328"/>
              <a:ext cx="11811000" cy="1391920"/>
            </a:xfrm>
            <a:prstGeom prst="rect">
              <a:avLst/>
            </a:prstGeom>
            <a:noFill/>
            <a:effectLst>
              <a:outerShdw blurRad="50800" dist="38100" dir="2700000" algn="tl" rotWithShape="0">
                <a:prstClr val="black">
                  <a:alpha val="40000"/>
                </a:prstClr>
              </a:outerShdw>
            </a:effectLst>
          </p:spPr>
          <p:txBody>
            <a:bodyPr wrap="square">
              <a:spAutoFit/>
            </a:bodyPr>
            <a:lstStyle/>
            <a:p>
              <a:pPr algn="ctr">
                <a:lnSpc>
                  <a:spcPts val="4400"/>
                </a:lnSpc>
                <a:spcAft>
                  <a:spcPts val="1800"/>
                </a:spcAft>
              </a:pPr>
              <a:r>
                <a:rPr lang="en-GB" sz="4000" b="1" kern="1000" spc="200" dirty="0">
                  <a:solidFill>
                    <a:schemeClr val="bg1"/>
                  </a:solidFill>
                  <a:latin typeface="Segoe UI Semilight" panose="020B0402040204020203" pitchFamily="34" charset="0"/>
                  <a:ea typeface="Segoe UI Emoji" panose="020B0502040204020203" pitchFamily="34" charset="0"/>
                  <a:cs typeface="Segoe UI Semilight" panose="020B0402040204020203" pitchFamily="34" charset="0"/>
                </a:rPr>
                <a:t>Airborne LiDAR data processing</a:t>
              </a:r>
            </a:p>
            <a:p>
              <a:pPr algn="ctr">
                <a:lnSpc>
                  <a:spcPts val="4400"/>
                </a:lnSpc>
                <a:spcAft>
                  <a:spcPts val="1800"/>
                </a:spcAft>
              </a:pPr>
              <a:r>
                <a:rPr lang="sk-SK" sz="2800" b="1" kern="1000" spc="200" dirty="0">
                  <a:solidFill>
                    <a:schemeClr val="bg1"/>
                  </a:solidFill>
                  <a:latin typeface="Segoe UI Semilight" panose="020B0402040204020203" pitchFamily="34" charset="0"/>
                  <a:ea typeface="Segoe UI Emoji" panose="020B0502040204020203" pitchFamily="34" charset="0"/>
                  <a:cs typeface="Segoe UI Semilight" panose="020B0402040204020203" pitchFamily="34" charset="0"/>
                </a:rPr>
                <a:t>Michal Gallay</a:t>
              </a:r>
              <a:endParaRPr lang="sk-SK" sz="2800" b="1" kern="1000" dirty="0">
                <a:solidFill>
                  <a:schemeClr val="bg1"/>
                </a:solidFill>
                <a:latin typeface="Segoe UI Semilight" panose="020B0402040204020203" pitchFamily="34" charset="0"/>
                <a:ea typeface="Segoe UI Emoji" panose="020B0502040204020203" pitchFamily="34" charset="0"/>
                <a:cs typeface="Segoe UI Semilight" panose="020B0402040204020203" pitchFamily="34" charset="0"/>
              </a:endParaRPr>
            </a:p>
          </p:txBody>
        </p:sp>
      </p:grpSp>
    </p:spTree>
    <p:extLst>
      <p:ext uri="{BB962C8B-B14F-4D97-AF65-F5344CB8AC3E}">
        <p14:creationId xmlns:p14="http://schemas.microsoft.com/office/powerpoint/2010/main" val="684977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err="1"/>
              <a:t>Workflow</a:t>
            </a:r>
            <a:r>
              <a:rPr lang="sk-SK" b="1" dirty="0"/>
              <a:t> </a:t>
            </a:r>
            <a:r>
              <a:rPr lang="sk-SK" b="1" dirty="0" err="1"/>
              <a:t>Summary</a:t>
            </a:r>
            <a:endParaRPr lang="sk-SK" b="1" dirty="0"/>
          </a:p>
        </p:txBody>
      </p:sp>
      <p:sp>
        <p:nvSpPr>
          <p:cNvPr id="6" name="Zástupný objekt pre obsah 5"/>
          <p:cNvSpPr>
            <a:spLocks noGrp="1"/>
          </p:cNvSpPr>
          <p:nvPr>
            <p:ph idx="1"/>
          </p:nvPr>
        </p:nvSpPr>
        <p:spPr/>
        <p:txBody>
          <a:bodyPr>
            <a:normAutofit fontScale="85000" lnSpcReduction="20000"/>
          </a:bodyPr>
          <a:lstStyle/>
          <a:p>
            <a:r>
              <a:rPr lang="sk-SK" b="1" strike="sngStrike" dirty="0" err="1">
                <a:solidFill>
                  <a:schemeClr val="bg1">
                    <a:lumMod val="75000"/>
                  </a:schemeClr>
                </a:solidFill>
              </a:rPr>
              <a:t>Tiling</a:t>
            </a:r>
            <a:r>
              <a:rPr lang="sk-SK" strike="sngStrike" dirty="0">
                <a:solidFill>
                  <a:schemeClr val="bg1">
                    <a:lumMod val="75000"/>
                  </a:schemeClr>
                </a:solidFill>
              </a:rPr>
              <a:t>: </a:t>
            </a:r>
            <a:r>
              <a:rPr lang="sk-SK" strike="sngStrike" dirty="0" err="1">
                <a:solidFill>
                  <a:schemeClr val="bg1">
                    <a:lumMod val="75000"/>
                  </a:schemeClr>
                </a:solidFill>
              </a:rPr>
              <a:t>Splits</a:t>
            </a:r>
            <a:r>
              <a:rPr lang="sk-SK" strike="sngStrike" dirty="0">
                <a:solidFill>
                  <a:schemeClr val="bg1">
                    <a:lumMod val="75000"/>
                  </a:schemeClr>
                </a:solidFill>
              </a:rPr>
              <a:t> </a:t>
            </a:r>
            <a:r>
              <a:rPr lang="sk-SK" strike="sngStrike" dirty="0" err="1">
                <a:solidFill>
                  <a:schemeClr val="bg1">
                    <a:lumMod val="75000"/>
                  </a:schemeClr>
                </a:solidFill>
              </a:rPr>
              <a:t>the</a:t>
            </a:r>
            <a:r>
              <a:rPr lang="sk-SK" strike="sngStrike" dirty="0">
                <a:solidFill>
                  <a:schemeClr val="bg1">
                    <a:lumMod val="75000"/>
                  </a:schemeClr>
                </a:solidFill>
              </a:rPr>
              <a:t> </a:t>
            </a:r>
            <a:r>
              <a:rPr lang="sk-SK" strike="sngStrike" dirty="0" err="1">
                <a:solidFill>
                  <a:schemeClr val="bg1">
                    <a:lumMod val="75000"/>
                  </a:schemeClr>
                </a:solidFill>
              </a:rPr>
              <a:t>input</a:t>
            </a:r>
            <a:r>
              <a:rPr lang="sk-SK" strike="sngStrike" dirty="0">
                <a:solidFill>
                  <a:schemeClr val="bg1">
                    <a:lumMod val="75000"/>
                  </a:schemeClr>
                </a:solidFill>
              </a:rPr>
              <a:t> .laz </a:t>
            </a:r>
            <a:r>
              <a:rPr lang="sk-SK" strike="sngStrike" dirty="0" err="1">
                <a:solidFill>
                  <a:schemeClr val="bg1">
                    <a:lumMod val="75000"/>
                  </a:schemeClr>
                </a:solidFill>
              </a:rPr>
              <a:t>file</a:t>
            </a:r>
            <a:r>
              <a:rPr lang="sk-SK" strike="sngStrike" dirty="0">
                <a:solidFill>
                  <a:schemeClr val="bg1">
                    <a:lumMod val="75000"/>
                  </a:schemeClr>
                </a:solidFill>
              </a:rPr>
              <a:t> </a:t>
            </a:r>
            <a:r>
              <a:rPr lang="sk-SK" strike="sngStrike" dirty="0" err="1">
                <a:solidFill>
                  <a:schemeClr val="bg1">
                    <a:lumMod val="75000"/>
                  </a:schemeClr>
                </a:solidFill>
              </a:rPr>
              <a:t>into</a:t>
            </a:r>
            <a:r>
              <a:rPr lang="sk-SK" strike="sngStrike" dirty="0">
                <a:solidFill>
                  <a:schemeClr val="bg1">
                    <a:lumMod val="75000"/>
                  </a:schemeClr>
                </a:solidFill>
              </a:rPr>
              <a:t> </a:t>
            </a:r>
            <a:r>
              <a:rPr lang="sk-SK" strike="sngStrike" dirty="0" err="1">
                <a:solidFill>
                  <a:schemeClr val="bg1">
                    <a:lumMod val="75000"/>
                  </a:schemeClr>
                </a:solidFill>
              </a:rPr>
              <a:t>manageable</a:t>
            </a:r>
            <a:r>
              <a:rPr lang="sk-SK" strike="sngStrike" dirty="0">
                <a:solidFill>
                  <a:schemeClr val="bg1">
                    <a:lumMod val="75000"/>
                  </a:schemeClr>
                </a:solidFill>
              </a:rPr>
              <a:t> </a:t>
            </a:r>
            <a:r>
              <a:rPr lang="sk-SK" strike="sngStrike" dirty="0" err="1">
                <a:solidFill>
                  <a:schemeClr val="bg1">
                    <a:lumMod val="75000"/>
                  </a:schemeClr>
                </a:solidFill>
              </a:rPr>
              <a:t>tiles</a:t>
            </a:r>
            <a:r>
              <a:rPr lang="sk-SK" strike="sngStrike" dirty="0">
                <a:solidFill>
                  <a:schemeClr val="bg1">
                    <a:lumMod val="75000"/>
                  </a:schemeClr>
                </a:solidFill>
              </a:rPr>
              <a:t> </a:t>
            </a:r>
            <a:r>
              <a:rPr lang="sk-SK" strike="sngStrike" dirty="0" err="1">
                <a:solidFill>
                  <a:schemeClr val="bg1">
                    <a:lumMod val="75000"/>
                  </a:schemeClr>
                </a:solidFill>
              </a:rPr>
              <a:t>with</a:t>
            </a:r>
            <a:r>
              <a:rPr lang="sk-SK" strike="sngStrike" dirty="0">
                <a:solidFill>
                  <a:schemeClr val="bg1">
                    <a:lumMod val="75000"/>
                  </a:schemeClr>
                </a:solidFill>
              </a:rPr>
              <a:t> a buffer</a:t>
            </a:r>
            <a:r>
              <a:rPr lang="en-GB" strike="sngStrike" dirty="0">
                <a:solidFill>
                  <a:schemeClr val="bg1">
                    <a:lumMod val="75000"/>
                  </a:schemeClr>
                </a:solidFill>
              </a:rPr>
              <a:t> zone for seamless processing of DEMs</a:t>
            </a:r>
            <a:r>
              <a:rPr lang="sk-SK" strike="sngStrike" dirty="0">
                <a:solidFill>
                  <a:schemeClr val="bg1">
                    <a:lumMod val="75000"/>
                  </a:schemeClr>
                </a:solidFill>
              </a:rPr>
              <a:t>.</a:t>
            </a:r>
            <a:r>
              <a:rPr lang="en-GB" strike="sngStrike" dirty="0">
                <a:solidFill>
                  <a:schemeClr val="bg1">
                    <a:lumMod val="75000"/>
                  </a:schemeClr>
                </a:solidFill>
              </a:rPr>
              <a:t> </a:t>
            </a:r>
            <a:r>
              <a:rPr lang="en-GB" b="1" dirty="0">
                <a:solidFill>
                  <a:srgbClr val="FF0000"/>
                </a:solidFill>
              </a:rPr>
              <a:t>We skip this for today</a:t>
            </a:r>
            <a:r>
              <a:rPr lang="sk-SK" b="1" dirty="0">
                <a:solidFill>
                  <a:srgbClr val="FF0000"/>
                </a:solidFill>
              </a:rPr>
              <a:t> (</a:t>
            </a:r>
            <a:r>
              <a:rPr lang="sk-SK" b="1" dirty="0" err="1">
                <a:solidFill>
                  <a:srgbClr val="FF0000"/>
                </a:solidFill>
              </a:rPr>
              <a:t>but</a:t>
            </a:r>
            <a:r>
              <a:rPr lang="sk-SK" b="1" dirty="0">
                <a:solidFill>
                  <a:srgbClr val="FF0000"/>
                </a:solidFill>
              </a:rPr>
              <a:t> </a:t>
            </a:r>
            <a:r>
              <a:rPr lang="sk-SK" b="1" dirty="0" err="1">
                <a:solidFill>
                  <a:srgbClr val="FF0000"/>
                </a:solidFill>
              </a:rPr>
              <a:t>see</a:t>
            </a:r>
            <a:r>
              <a:rPr lang="sk-SK" b="1" dirty="0">
                <a:solidFill>
                  <a:srgbClr val="FF0000"/>
                </a:solidFill>
              </a:rPr>
              <a:t> </a:t>
            </a:r>
            <a:r>
              <a:rPr lang="sk-SK" b="1" dirty="0" err="1">
                <a:solidFill>
                  <a:srgbClr val="FF0000"/>
                </a:solidFill>
              </a:rPr>
              <a:t>Useful</a:t>
            </a:r>
            <a:r>
              <a:rPr lang="sk-SK" b="1" dirty="0">
                <a:solidFill>
                  <a:srgbClr val="FF0000"/>
                </a:solidFill>
              </a:rPr>
              <a:t> </a:t>
            </a:r>
            <a:r>
              <a:rPr lang="sk-SK" b="1" dirty="0" err="1">
                <a:solidFill>
                  <a:srgbClr val="FF0000"/>
                </a:solidFill>
              </a:rPr>
              <a:t>additions</a:t>
            </a:r>
            <a:r>
              <a:rPr lang="sk-SK" b="1" dirty="0">
                <a:solidFill>
                  <a:srgbClr val="FF0000"/>
                </a:solidFill>
              </a:rPr>
              <a:t> at </a:t>
            </a:r>
            <a:r>
              <a:rPr lang="sk-SK" b="1" dirty="0" err="1">
                <a:solidFill>
                  <a:srgbClr val="FF0000"/>
                </a:solidFill>
              </a:rPr>
              <a:t>the</a:t>
            </a:r>
            <a:r>
              <a:rPr lang="sk-SK" b="1" dirty="0">
                <a:solidFill>
                  <a:srgbClr val="FF0000"/>
                </a:solidFill>
              </a:rPr>
              <a:t> end of </a:t>
            </a:r>
            <a:r>
              <a:rPr lang="sk-SK" b="1" dirty="0" err="1">
                <a:solidFill>
                  <a:srgbClr val="FF0000"/>
                </a:solidFill>
              </a:rPr>
              <a:t>presentation</a:t>
            </a:r>
            <a:r>
              <a:rPr lang="sk-SK" b="1" dirty="0">
                <a:solidFill>
                  <a:srgbClr val="FF0000"/>
                </a:solidFill>
              </a:rPr>
              <a:t>)</a:t>
            </a:r>
            <a:endParaRPr lang="en-GB" b="1" dirty="0">
              <a:solidFill>
                <a:srgbClr val="FF0000"/>
              </a:solidFill>
            </a:endParaRPr>
          </a:p>
          <a:p>
            <a:r>
              <a:rPr lang="en-GB" b="1" dirty="0" err="1"/>
              <a:t>Denoising</a:t>
            </a:r>
            <a:r>
              <a:rPr lang="en-GB" dirty="0"/>
              <a:t>: identifies outlier points and classifies them (7, 18)</a:t>
            </a:r>
          </a:p>
          <a:p>
            <a:r>
              <a:rPr lang="sk-SK" b="1" dirty="0" err="1"/>
              <a:t>Ground</a:t>
            </a:r>
            <a:r>
              <a:rPr lang="sk-SK" b="1" dirty="0"/>
              <a:t> </a:t>
            </a:r>
            <a:r>
              <a:rPr lang="sk-SK" b="1" dirty="0" err="1"/>
              <a:t>Classification</a:t>
            </a:r>
            <a:r>
              <a:rPr lang="sk-SK" dirty="0"/>
              <a:t>: </a:t>
            </a:r>
            <a:r>
              <a:rPr lang="sk-SK" dirty="0" err="1"/>
              <a:t>Processes</a:t>
            </a:r>
            <a:r>
              <a:rPr lang="sk-SK" dirty="0"/>
              <a:t> </a:t>
            </a:r>
            <a:r>
              <a:rPr lang="sk-SK" dirty="0" err="1"/>
              <a:t>each</a:t>
            </a:r>
            <a:r>
              <a:rPr lang="sk-SK" dirty="0"/>
              <a:t> </a:t>
            </a:r>
            <a:r>
              <a:rPr lang="sk-SK" dirty="0" err="1"/>
              <a:t>tile</a:t>
            </a:r>
            <a:r>
              <a:rPr lang="sk-SK" dirty="0"/>
              <a:t> </a:t>
            </a:r>
            <a:r>
              <a:rPr lang="sk-SK" dirty="0" err="1"/>
              <a:t>individually</a:t>
            </a:r>
            <a:r>
              <a:rPr lang="en-GB" dirty="0"/>
              <a:t>, classifies ground/terrain points (2) and computes height above the ground for the remaining (unclassified) points (8)</a:t>
            </a:r>
          </a:p>
          <a:p>
            <a:r>
              <a:rPr lang="en-GB" b="1" dirty="0"/>
              <a:t>Classification of non-ground points</a:t>
            </a:r>
            <a:r>
              <a:rPr lang="en-GB" dirty="0"/>
              <a:t>: assigns classes of vegetation (5) and buildings (6) to the points unclassified in the previous step of ground classification</a:t>
            </a:r>
          </a:p>
          <a:p>
            <a:r>
              <a:rPr lang="sk-SK" b="1" dirty="0"/>
              <a:t>DTM</a:t>
            </a:r>
            <a:r>
              <a:rPr lang="en-GB" b="1" dirty="0"/>
              <a:t> and</a:t>
            </a:r>
            <a:r>
              <a:rPr lang="sk-SK" b="1" dirty="0"/>
              <a:t> DSM</a:t>
            </a:r>
            <a:r>
              <a:rPr lang="en-GB" b="1" dirty="0"/>
              <a:t>, </a:t>
            </a:r>
            <a:r>
              <a:rPr lang="sk-SK" b="1" dirty="0" err="1"/>
              <a:t>Generation</a:t>
            </a:r>
            <a:r>
              <a:rPr lang="sk-SK" dirty="0"/>
              <a:t>: </a:t>
            </a:r>
            <a:r>
              <a:rPr lang="sk-SK" dirty="0" err="1"/>
              <a:t>Creates</a:t>
            </a:r>
            <a:r>
              <a:rPr lang="sk-SK" dirty="0"/>
              <a:t> raster </a:t>
            </a:r>
            <a:r>
              <a:rPr lang="sk-SK" dirty="0" err="1"/>
              <a:t>models</a:t>
            </a:r>
            <a:r>
              <a:rPr lang="sk-SK" dirty="0"/>
              <a:t> </a:t>
            </a:r>
            <a:r>
              <a:rPr lang="sk-SK" dirty="0" err="1"/>
              <a:t>for</a:t>
            </a:r>
            <a:r>
              <a:rPr lang="sk-SK" dirty="0"/>
              <a:t> </a:t>
            </a:r>
            <a:r>
              <a:rPr lang="sk-SK" dirty="0" err="1"/>
              <a:t>each</a:t>
            </a:r>
            <a:r>
              <a:rPr lang="sk-SK" dirty="0"/>
              <a:t> </a:t>
            </a:r>
            <a:r>
              <a:rPr lang="sk-SK" dirty="0" err="1"/>
              <a:t>tile</a:t>
            </a:r>
            <a:r>
              <a:rPr lang="sk-SK" dirty="0"/>
              <a:t>.</a:t>
            </a:r>
            <a:endParaRPr lang="en-GB" dirty="0"/>
          </a:p>
          <a:p>
            <a:r>
              <a:rPr lang="sk-SK" b="1" dirty="0"/>
              <a:t>CHM </a:t>
            </a:r>
            <a:r>
              <a:rPr lang="sk-SK" b="1" dirty="0" err="1"/>
              <a:t>Creation</a:t>
            </a:r>
            <a:r>
              <a:rPr lang="sk-SK" dirty="0"/>
              <a:t>: </a:t>
            </a:r>
            <a:r>
              <a:rPr lang="sk-SK" dirty="0" err="1"/>
              <a:t>Subtracts</a:t>
            </a:r>
            <a:r>
              <a:rPr lang="sk-SK" dirty="0"/>
              <a:t> DTM </a:t>
            </a:r>
            <a:r>
              <a:rPr lang="sk-SK" dirty="0" err="1"/>
              <a:t>from</a:t>
            </a:r>
            <a:r>
              <a:rPr lang="sk-SK" dirty="0"/>
              <a:t> DSM to get </a:t>
            </a:r>
            <a:r>
              <a:rPr lang="sk-SK" dirty="0" err="1"/>
              <a:t>the</a:t>
            </a:r>
            <a:r>
              <a:rPr lang="sk-SK" dirty="0"/>
              <a:t> </a:t>
            </a:r>
            <a:r>
              <a:rPr lang="sk-SK" dirty="0" err="1"/>
              <a:t>Canopy</a:t>
            </a:r>
            <a:r>
              <a:rPr lang="sk-SK" dirty="0"/>
              <a:t> </a:t>
            </a:r>
            <a:r>
              <a:rPr lang="sk-SK" dirty="0" err="1"/>
              <a:t>Height</a:t>
            </a:r>
            <a:r>
              <a:rPr lang="sk-SK" dirty="0"/>
              <a:t> Model.</a:t>
            </a:r>
            <a:endParaRPr lang="en-GB" dirty="0"/>
          </a:p>
          <a:p>
            <a:r>
              <a:rPr lang="sk-SK" b="1" strike="sngStrike" dirty="0" err="1">
                <a:solidFill>
                  <a:schemeClr val="bg1">
                    <a:lumMod val="75000"/>
                  </a:schemeClr>
                </a:solidFill>
              </a:rPr>
              <a:t>Optional</a:t>
            </a:r>
            <a:r>
              <a:rPr lang="sk-SK" b="1" strike="sngStrike" dirty="0">
                <a:solidFill>
                  <a:schemeClr val="bg1">
                    <a:lumMod val="75000"/>
                  </a:schemeClr>
                </a:solidFill>
              </a:rPr>
              <a:t> </a:t>
            </a:r>
            <a:r>
              <a:rPr lang="sk-SK" b="1" strike="sngStrike" dirty="0" err="1">
                <a:solidFill>
                  <a:schemeClr val="bg1">
                    <a:lumMod val="75000"/>
                  </a:schemeClr>
                </a:solidFill>
              </a:rPr>
              <a:t>Merging</a:t>
            </a:r>
            <a:r>
              <a:rPr lang="sk-SK" strike="sngStrike" dirty="0">
                <a:solidFill>
                  <a:schemeClr val="bg1">
                    <a:lumMod val="75000"/>
                  </a:schemeClr>
                </a:solidFill>
              </a:rPr>
              <a:t>: </a:t>
            </a:r>
            <a:r>
              <a:rPr lang="sk-SK" strike="sngStrike" dirty="0" err="1">
                <a:solidFill>
                  <a:schemeClr val="bg1">
                    <a:lumMod val="75000"/>
                  </a:schemeClr>
                </a:solidFill>
              </a:rPr>
              <a:t>Combines</a:t>
            </a:r>
            <a:r>
              <a:rPr lang="sk-SK" strike="sngStrike" dirty="0">
                <a:solidFill>
                  <a:schemeClr val="bg1">
                    <a:lumMod val="75000"/>
                  </a:schemeClr>
                </a:solidFill>
              </a:rPr>
              <a:t> </a:t>
            </a:r>
            <a:r>
              <a:rPr lang="sk-SK" strike="sngStrike" dirty="0" err="1">
                <a:solidFill>
                  <a:schemeClr val="bg1">
                    <a:lumMod val="75000"/>
                  </a:schemeClr>
                </a:solidFill>
              </a:rPr>
              <a:t>the</a:t>
            </a:r>
            <a:r>
              <a:rPr lang="sk-SK" strike="sngStrike" dirty="0">
                <a:solidFill>
                  <a:schemeClr val="bg1">
                    <a:lumMod val="75000"/>
                  </a:schemeClr>
                </a:solidFill>
              </a:rPr>
              <a:t> </a:t>
            </a:r>
            <a:r>
              <a:rPr lang="en-GB" strike="sngStrike" dirty="0">
                <a:solidFill>
                  <a:schemeClr val="bg1">
                    <a:lumMod val="75000"/>
                  </a:schemeClr>
                </a:solidFill>
              </a:rPr>
              <a:t>DTM,DSM, </a:t>
            </a:r>
            <a:r>
              <a:rPr lang="sk-SK" strike="sngStrike" dirty="0">
                <a:solidFill>
                  <a:schemeClr val="bg1">
                    <a:lumMod val="75000"/>
                  </a:schemeClr>
                </a:solidFill>
              </a:rPr>
              <a:t>CHM </a:t>
            </a:r>
            <a:r>
              <a:rPr lang="sk-SK" strike="sngStrike" dirty="0" err="1">
                <a:solidFill>
                  <a:schemeClr val="bg1">
                    <a:lumMod val="75000"/>
                  </a:schemeClr>
                </a:solidFill>
              </a:rPr>
              <a:t>tiles</a:t>
            </a:r>
            <a:r>
              <a:rPr lang="sk-SK" strike="sngStrike" dirty="0">
                <a:solidFill>
                  <a:schemeClr val="bg1">
                    <a:lumMod val="75000"/>
                  </a:schemeClr>
                </a:solidFill>
              </a:rPr>
              <a:t> </a:t>
            </a:r>
            <a:r>
              <a:rPr lang="sk-SK" strike="sngStrike" dirty="0" err="1">
                <a:solidFill>
                  <a:schemeClr val="bg1">
                    <a:lumMod val="75000"/>
                  </a:schemeClr>
                </a:solidFill>
              </a:rPr>
              <a:t>into</a:t>
            </a:r>
            <a:r>
              <a:rPr lang="sk-SK" strike="sngStrike" dirty="0">
                <a:solidFill>
                  <a:schemeClr val="bg1">
                    <a:lumMod val="75000"/>
                  </a:schemeClr>
                </a:solidFill>
              </a:rPr>
              <a:t> a single raster.</a:t>
            </a:r>
          </a:p>
          <a:p>
            <a:endParaRPr lang="sk-SK" dirty="0"/>
          </a:p>
        </p:txBody>
      </p:sp>
    </p:spTree>
    <p:extLst>
      <p:ext uri="{BB962C8B-B14F-4D97-AF65-F5344CB8AC3E}">
        <p14:creationId xmlns:p14="http://schemas.microsoft.com/office/powerpoint/2010/main" val="4098275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t>Assumptions before we start</a:t>
            </a:r>
            <a:endParaRPr lang="sk-SK" b="1" dirty="0"/>
          </a:p>
        </p:txBody>
      </p:sp>
      <p:sp>
        <p:nvSpPr>
          <p:cNvPr id="6" name="Zástupný objekt pre obsah 5"/>
          <p:cNvSpPr>
            <a:spLocks noGrp="1"/>
          </p:cNvSpPr>
          <p:nvPr>
            <p:ph idx="1"/>
          </p:nvPr>
        </p:nvSpPr>
        <p:spPr/>
        <p:txBody>
          <a:bodyPr>
            <a:normAutofit/>
          </a:bodyPr>
          <a:lstStyle/>
          <a:p>
            <a:r>
              <a:rPr lang="en-GB" dirty="0"/>
              <a:t>Despite the ALS data are already assigned with classes</a:t>
            </a:r>
          </a:p>
          <a:p>
            <a:r>
              <a:rPr lang="en-GB" dirty="0"/>
              <a:t>We will assume the data is not filtered nor classified</a:t>
            </a:r>
          </a:p>
          <a:p>
            <a:r>
              <a:rPr lang="en-GB" dirty="0"/>
              <a:t>ULS data are not classified</a:t>
            </a:r>
          </a:p>
          <a:p>
            <a:endParaRPr lang="sk-SK" dirty="0"/>
          </a:p>
        </p:txBody>
      </p:sp>
    </p:spTree>
    <p:extLst>
      <p:ext uri="{BB962C8B-B14F-4D97-AF65-F5344CB8AC3E}">
        <p14:creationId xmlns:p14="http://schemas.microsoft.com/office/powerpoint/2010/main" val="434835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sz="3600" dirty="0">
                <a:solidFill>
                  <a:srgbClr val="FF0000"/>
                </a:solidFill>
              </a:rPr>
              <a:t>we start here</a:t>
            </a:r>
            <a:br>
              <a:rPr lang="en-GB" sz="3600" dirty="0"/>
            </a:br>
            <a:r>
              <a:rPr lang="en-GB" dirty="0"/>
              <a:t>Removing outlier/noise points</a:t>
            </a:r>
            <a:endParaRPr lang="sk-SK" dirty="0">
              <a:solidFill>
                <a:srgbClr val="FF0000"/>
              </a:solidFill>
            </a:endParaRPr>
          </a:p>
        </p:txBody>
      </p:sp>
      <p:sp>
        <p:nvSpPr>
          <p:cNvPr id="3" name="Zástupný objekt pre obsah 2"/>
          <p:cNvSpPr>
            <a:spLocks noGrp="1"/>
          </p:cNvSpPr>
          <p:nvPr>
            <p:ph idx="1"/>
          </p:nvPr>
        </p:nvSpPr>
        <p:spPr>
          <a:xfrm>
            <a:off x="838200" y="1825625"/>
            <a:ext cx="6486236" cy="4351338"/>
          </a:xfrm>
        </p:spPr>
        <p:txBody>
          <a:bodyPr>
            <a:normAutofit/>
          </a:bodyPr>
          <a:lstStyle/>
          <a:p>
            <a:r>
              <a:rPr lang="en-GB" sz="2000" dirty="0"/>
              <a:t>First check if outliers/noise points are present</a:t>
            </a:r>
          </a:p>
          <a:p>
            <a:r>
              <a:rPr lang="en-GB" sz="2000" dirty="0"/>
              <a:t>If they do exist, filter them out with lasnoise.exe</a:t>
            </a:r>
          </a:p>
          <a:p>
            <a:r>
              <a:rPr lang="en-GB" sz="2000" dirty="0">
                <a:latin typeface="Courier New" panose="02070309020205020404" pitchFamily="49" charset="0"/>
                <a:cs typeface="Courier New" panose="02070309020205020404" pitchFamily="49" charset="0"/>
              </a:rPr>
              <a:t>cd </a:t>
            </a:r>
            <a:r>
              <a:rPr lang="sk-SK" sz="2000" dirty="0">
                <a:latin typeface="Courier New" panose="02070309020205020404" pitchFamily="49" charset="0"/>
                <a:cs typeface="Courier New" panose="02070309020205020404" pitchFamily="49" charset="0"/>
              </a:rPr>
              <a:t>c:\LIDAR_DATA\</a:t>
            </a:r>
          </a:p>
          <a:p>
            <a:r>
              <a:rPr lang="en-GB" sz="2000" dirty="0" err="1">
                <a:latin typeface="Courier New" panose="02070309020205020404" pitchFamily="49" charset="0"/>
                <a:cs typeface="Courier New" panose="02070309020205020404" pitchFamily="49" charset="0"/>
              </a:rPr>
              <a:t>mkdir</a:t>
            </a:r>
            <a:r>
              <a:rPr lang="en-GB" sz="2000" dirty="0">
                <a:latin typeface="Courier New" panose="02070309020205020404" pitchFamily="49" charset="0"/>
                <a:cs typeface="Courier New" panose="02070309020205020404" pitchFamily="49" charset="0"/>
              </a:rPr>
              <a:t> </a:t>
            </a:r>
            <a:r>
              <a:rPr lang="sk-SK" sz="2000" dirty="0">
                <a:latin typeface="Courier New" panose="02070309020205020404" pitchFamily="49" charset="0"/>
                <a:cs typeface="Courier New" panose="02070309020205020404" pitchFamily="49" charset="0"/>
              </a:rPr>
              <a:t>00_lasnoise</a:t>
            </a:r>
            <a:endParaRPr lang="en-GB" sz="2000" dirty="0">
              <a:latin typeface="Courier New" panose="02070309020205020404" pitchFamily="49" charset="0"/>
              <a:cs typeface="Courier New" panose="02070309020205020404" pitchFamily="49" charset="0"/>
            </a:endParaRPr>
          </a:p>
          <a:p>
            <a:r>
              <a:rPr lang="sk-SK" sz="2000" dirty="0">
                <a:latin typeface="Courier New" panose="02070309020205020404" pitchFamily="49" charset="0"/>
                <a:cs typeface="Courier New" panose="02070309020205020404" pitchFamily="49" charset="0"/>
              </a:rPr>
              <a:t>C:\LAStools\bin\lasnoise.exe -i c:\LIDAR_DATA\*.laz -o 00_lasnoise\</a:t>
            </a:r>
            <a:r>
              <a:rPr lang="sk-SK" sz="2000" dirty="0" err="1">
                <a:latin typeface="Courier New" panose="02070309020205020404" pitchFamily="49" charset="0"/>
                <a:cs typeface="Courier New" panose="02070309020205020404" pitchFamily="49" charset="0"/>
              </a:rPr>
              <a:t>denoised.laz</a:t>
            </a:r>
            <a:r>
              <a:rPr lang="sk-SK" sz="2000" dirty="0">
                <a:latin typeface="Courier New" panose="02070309020205020404" pitchFamily="49" charset="0"/>
                <a:cs typeface="Courier New" panose="02070309020205020404" pitchFamily="49" charset="0"/>
              </a:rPr>
              <a:t> -</a:t>
            </a:r>
            <a:r>
              <a:rPr lang="sk-SK" sz="2000" dirty="0" err="1">
                <a:latin typeface="Courier New" panose="02070309020205020404" pitchFamily="49" charset="0"/>
                <a:cs typeface="Courier New" panose="02070309020205020404" pitchFamily="49" charset="0"/>
              </a:rPr>
              <a:t>remove_noise</a:t>
            </a:r>
            <a:r>
              <a:rPr lang="sk-SK" sz="2000" dirty="0">
                <a:latin typeface="Courier New" panose="02070309020205020404" pitchFamily="49" charset="0"/>
                <a:cs typeface="Courier New" panose="02070309020205020404" pitchFamily="49" charset="0"/>
              </a:rPr>
              <a:t> –v</a:t>
            </a:r>
            <a:endParaRPr lang="en-GB" sz="2000" dirty="0">
              <a:latin typeface="Courier New" panose="02070309020205020404" pitchFamily="49" charset="0"/>
              <a:cs typeface="Courier New" panose="02070309020205020404" pitchFamily="49" charset="0"/>
            </a:endParaRPr>
          </a:p>
          <a:p>
            <a:r>
              <a:rPr lang="en-US" sz="2000" dirty="0"/>
              <a:t>Especially for ground classification it is important that low noise points are excluded.</a:t>
            </a:r>
            <a:endParaRPr lang="en-GB" sz="2000" dirty="0"/>
          </a:p>
          <a:p>
            <a:r>
              <a:rPr lang="en-GB" sz="2000" dirty="0"/>
              <a:t>Read lasnoise_README.txt for custom settings</a:t>
            </a:r>
          </a:p>
          <a:p>
            <a:endParaRPr lang="en-GB" sz="2000" dirty="0"/>
          </a:p>
        </p:txBody>
      </p:sp>
      <p:pic>
        <p:nvPicPr>
          <p:cNvPr id="4" name="Obrázok 3"/>
          <p:cNvPicPr>
            <a:picLocks noChangeAspect="1"/>
          </p:cNvPicPr>
          <p:nvPr/>
        </p:nvPicPr>
        <p:blipFill>
          <a:blip r:embed="rId2"/>
          <a:stretch>
            <a:fillRect/>
          </a:stretch>
        </p:blipFill>
        <p:spPr>
          <a:xfrm>
            <a:off x="7410516" y="1944971"/>
            <a:ext cx="4030388" cy="3143828"/>
          </a:xfrm>
          <a:prstGeom prst="rect">
            <a:avLst/>
          </a:prstGeom>
        </p:spPr>
      </p:pic>
      <p:cxnSp>
        <p:nvCxnSpPr>
          <p:cNvPr id="5" name="Rovná spojovacia šípka 4"/>
          <p:cNvCxnSpPr/>
          <p:nvPr/>
        </p:nvCxnSpPr>
        <p:spPr>
          <a:xfrm flipH="1" flipV="1">
            <a:off x="9795200" y="2235199"/>
            <a:ext cx="746651" cy="20514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Rovná spojovacia šípka 5"/>
          <p:cNvCxnSpPr/>
          <p:nvPr/>
        </p:nvCxnSpPr>
        <p:spPr>
          <a:xfrm flipH="1" flipV="1">
            <a:off x="9775062" y="4696690"/>
            <a:ext cx="746651" cy="20514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0171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rázok 8"/>
          <p:cNvPicPr>
            <a:picLocks noChangeAspect="1"/>
          </p:cNvPicPr>
          <p:nvPr/>
        </p:nvPicPr>
        <p:blipFill rotWithShape="1">
          <a:blip r:embed="rId3"/>
          <a:srcRect t="5503"/>
          <a:stretch/>
        </p:blipFill>
        <p:spPr>
          <a:xfrm>
            <a:off x="5234423" y="2284802"/>
            <a:ext cx="5133797" cy="3784164"/>
          </a:xfrm>
          <a:prstGeom prst="rect">
            <a:avLst/>
          </a:prstGeom>
        </p:spPr>
      </p:pic>
      <p:sp>
        <p:nvSpPr>
          <p:cNvPr id="10" name="Zástupný symbol obsahu 2">
            <a:extLst>
              <a:ext uri="{FF2B5EF4-FFF2-40B4-BE49-F238E27FC236}">
                <a16:creationId xmlns:a16="http://schemas.microsoft.com/office/drawing/2014/main" id="{9D153551-F063-41D9-A9B2-B3417551B9B0}"/>
              </a:ext>
            </a:extLst>
          </p:cNvPr>
          <p:cNvSpPr txBox="1">
            <a:spLocks/>
          </p:cNvSpPr>
          <p:nvPr/>
        </p:nvSpPr>
        <p:spPr>
          <a:xfrm>
            <a:off x="3942615" y="1090399"/>
            <a:ext cx="8149684" cy="875134"/>
          </a:xfrm>
          <a:prstGeom prst="rect">
            <a:avLst/>
          </a:prstGeom>
          <a:solidFill>
            <a:schemeClr val="bg1"/>
          </a:solidFill>
          <a:ln>
            <a:noFill/>
          </a:ln>
          <a:effectLst>
            <a:outerShdw blurRad="50800" dist="38100" dir="2700000" algn="tl" rotWithShape="0">
              <a:prstClr val="black">
                <a:alpha val="40000"/>
              </a:prstClr>
            </a:outerShdw>
          </a:effectLst>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Clr>
                <a:srgbClr val="14465B"/>
              </a:buClr>
              <a:buNone/>
              <a:defRPr/>
            </a:pPr>
            <a:endParaRPr lang="sk-SK" sz="2000" dirty="0">
              <a:solidFill>
                <a:prstClr val="white"/>
              </a:solidFill>
            </a:endParaRPr>
          </a:p>
          <a:p>
            <a:pPr marL="0" indent="0" algn="just">
              <a:lnSpc>
                <a:spcPct val="100000"/>
              </a:lnSpc>
              <a:buClr>
                <a:srgbClr val="14465B"/>
              </a:buClr>
              <a:buNone/>
              <a:defRPr/>
            </a:pPr>
            <a:endParaRPr lang="sk-SK" sz="3200" dirty="0">
              <a:solidFill>
                <a:srgbClr val="006E9F"/>
              </a:solidFill>
              <a:latin typeface="Segoe UI Light" panose="020B0502040204020203" pitchFamily="34" charset="0"/>
              <a:cs typeface="Segoe UI Light" panose="020B0502040204020203" pitchFamily="34" charset="0"/>
            </a:endParaRPr>
          </a:p>
        </p:txBody>
      </p:sp>
      <p:sp>
        <p:nvSpPr>
          <p:cNvPr id="5" name="Obdĺžnik 4">
            <a:extLst>
              <a:ext uri="{FF2B5EF4-FFF2-40B4-BE49-F238E27FC236}">
                <a16:creationId xmlns:a16="http://schemas.microsoft.com/office/drawing/2014/main" id="{F3BF9D3B-FCA7-4BE4-BCDA-AECBCF4B2375}"/>
              </a:ext>
            </a:extLst>
          </p:cNvPr>
          <p:cNvSpPr/>
          <p:nvPr/>
        </p:nvSpPr>
        <p:spPr>
          <a:xfrm>
            <a:off x="3600" y="214320"/>
            <a:ext cx="12185396" cy="830997"/>
          </a:xfrm>
          <a:prstGeom prst="rect">
            <a:avLst/>
          </a:prstGeom>
          <a:solidFill>
            <a:srgbClr val="006E9F"/>
          </a:solidFill>
          <a:effectLst/>
        </p:spPr>
        <p:txBody>
          <a:bodyPr wrap="square" anchor="ctr">
            <a:spAutoFit/>
          </a:bodyPr>
          <a:lstStyle/>
          <a:p>
            <a:pPr algn="ctr" fontAlgn="auto">
              <a:spcBef>
                <a:spcPts val="0"/>
              </a:spcBef>
              <a:spcAft>
                <a:spcPts val="0"/>
              </a:spcAft>
              <a:defRPr/>
            </a:pPr>
            <a:r>
              <a:rPr lang="sk-SK" sz="4800" b="1" cap="all" spc="300" dirty="0">
                <a:solidFill>
                  <a:schemeClr val="bg1"/>
                </a:solidFill>
                <a:latin typeface="Segoe UI Semibold" panose="020B0702040204020203" pitchFamily="34" charset="0"/>
                <a:ea typeface="+mj-ea"/>
                <a:cs typeface="Segoe UI Semibold" panose="020B0702040204020203" pitchFamily="34" charset="0"/>
              </a:rPr>
              <a:t> </a:t>
            </a:r>
            <a:r>
              <a:rPr lang="sk-SK" sz="4800" b="1" cap="all" spc="300" dirty="0" err="1">
                <a:solidFill>
                  <a:schemeClr val="bg1"/>
                </a:solidFill>
                <a:latin typeface="Segoe UI Semibold" panose="020B0702040204020203" pitchFamily="34" charset="0"/>
                <a:ea typeface="+mj-ea"/>
                <a:cs typeface="Segoe UI Semibold" panose="020B0702040204020203" pitchFamily="34" charset="0"/>
              </a:rPr>
              <a:t>LiDAR</a:t>
            </a:r>
            <a:r>
              <a:rPr lang="sk-SK" sz="4800" b="1" cap="all" spc="300" dirty="0">
                <a:solidFill>
                  <a:schemeClr val="bg1"/>
                </a:solidFill>
                <a:latin typeface="Segoe UI Semibold" panose="020B0702040204020203" pitchFamily="34" charset="0"/>
                <a:ea typeface="+mj-ea"/>
                <a:cs typeface="Segoe UI Semibold" panose="020B0702040204020203" pitchFamily="34" charset="0"/>
              </a:rPr>
              <a:t> </a:t>
            </a:r>
            <a:r>
              <a:rPr lang="sk-SK" sz="4800" b="1" cap="all" spc="300" dirty="0" err="1">
                <a:solidFill>
                  <a:schemeClr val="bg1"/>
                </a:solidFill>
                <a:latin typeface="Segoe UI Semibold" panose="020B0702040204020203" pitchFamily="34" charset="0"/>
                <a:ea typeface="+mj-ea"/>
                <a:cs typeface="Segoe UI Semibold" panose="020B0702040204020203" pitchFamily="34" charset="0"/>
              </a:rPr>
              <a:t>data</a:t>
            </a:r>
            <a:r>
              <a:rPr lang="sk-SK" sz="4800" b="1" cap="all" spc="300" dirty="0">
                <a:solidFill>
                  <a:schemeClr val="bg1"/>
                </a:solidFill>
                <a:latin typeface="Segoe UI Semibold" panose="020B0702040204020203" pitchFamily="34" charset="0"/>
                <a:ea typeface="+mj-ea"/>
                <a:cs typeface="Segoe UI Semibold" panose="020B0702040204020203" pitchFamily="34" charset="0"/>
              </a:rPr>
              <a:t> </a:t>
            </a:r>
            <a:r>
              <a:rPr lang="sk-SK" sz="4800" b="1" cap="all" spc="300" dirty="0" err="1">
                <a:solidFill>
                  <a:schemeClr val="bg1"/>
                </a:solidFill>
                <a:latin typeface="Segoe UI Semibold" panose="020B0702040204020203" pitchFamily="34" charset="0"/>
                <a:ea typeface="+mj-ea"/>
                <a:cs typeface="Segoe UI Semibold" panose="020B0702040204020203" pitchFamily="34" charset="0"/>
              </a:rPr>
              <a:t>Classification</a:t>
            </a:r>
            <a:endParaRPr lang="sk-SK" sz="4800" b="1" cap="all" spc="300" dirty="0">
              <a:solidFill>
                <a:schemeClr val="bg1"/>
              </a:solidFill>
              <a:latin typeface="Segoe UI Semibold" panose="020B0702040204020203" pitchFamily="34" charset="0"/>
              <a:ea typeface="+mj-ea"/>
              <a:cs typeface="Segoe UI Semibold" panose="020B0702040204020203" pitchFamily="34" charset="0"/>
            </a:endParaRPr>
          </a:p>
        </p:txBody>
      </p:sp>
      <p:sp>
        <p:nvSpPr>
          <p:cNvPr id="6" name="Zástupný symbol obsahu 2">
            <a:extLst>
              <a:ext uri="{FF2B5EF4-FFF2-40B4-BE49-F238E27FC236}">
                <a16:creationId xmlns:a16="http://schemas.microsoft.com/office/drawing/2014/main" id="{413E193D-FFB9-4465-A756-1876B69443FD}"/>
              </a:ext>
            </a:extLst>
          </p:cNvPr>
          <p:cNvSpPr txBox="1">
            <a:spLocks/>
          </p:cNvSpPr>
          <p:nvPr/>
        </p:nvSpPr>
        <p:spPr>
          <a:xfrm>
            <a:off x="190227" y="1090400"/>
            <a:ext cx="3347732" cy="583555"/>
          </a:xfrm>
          <a:prstGeom prst="rect">
            <a:avLst/>
          </a:prstGeom>
          <a:solidFill>
            <a:schemeClr val="bg1"/>
          </a:solidFill>
          <a:ln>
            <a:noFill/>
          </a:ln>
          <a:effectLst/>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Clr>
                <a:srgbClr val="14465B"/>
              </a:buClr>
              <a:buNone/>
              <a:defRPr/>
            </a:pPr>
            <a:r>
              <a:rPr lang="sk-SK" sz="3200" dirty="0" err="1">
                <a:solidFill>
                  <a:srgbClr val="006E9F"/>
                </a:solidFill>
                <a:latin typeface="Segoe UI Light" panose="020B0502040204020203" pitchFamily="34" charset="0"/>
                <a:cs typeface="Segoe UI Light" panose="020B0502040204020203" pitchFamily="34" charset="0"/>
              </a:rPr>
              <a:t>Tool</a:t>
            </a:r>
            <a:r>
              <a:rPr lang="sk-SK" sz="3200" dirty="0">
                <a:solidFill>
                  <a:srgbClr val="006E9F"/>
                </a:solidFill>
                <a:latin typeface="Segoe UI Light" panose="020B0502040204020203" pitchFamily="34" charset="0"/>
                <a:cs typeface="Segoe UI Light" panose="020B0502040204020203" pitchFamily="34" charset="0"/>
              </a:rPr>
              <a:t>:</a:t>
            </a:r>
            <a:r>
              <a:rPr lang="sk-SK" sz="3200" b="1" dirty="0">
                <a:solidFill>
                  <a:srgbClr val="006E9F"/>
                </a:solidFill>
                <a:latin typeface="Segoe UI Light" panose="020B0502040204020203" pitchFamily="34" charset="0"/>
                <a:cs typeface="Segoe UI Light" panose="020B0502040204020203" pitchFamily="34" charset="0"/>
              </a:rPr>
              <a:t> </a:t>
            </a:r>
            <a:r>
              <a:rPr lang="sk-SK" sz="3200" b="1" dirty="0" err="1">
                <a:solidFill>
                  <a:srgbClr val="006E9F"/>
                </a:solidFill>
                <a:latin typeface="Segoe UI Light" panose="020B0502040204020203" pitchFamily="34" charset="0"/>
                <a:cs typeface="Segoe UI Light" panose="020B0502040204020203" pitchFamily="34" charset="0"/>
              </a:rPr>
              <a:t>lasground</a:t>
            </a:r>
            <a:endParaRPr lang="sk-SK" sz="3200" b="1" dirty="0">
              <a:solidFill>
                <a:srgbClr val="006E9F"/>
              </a:solidFill>
              <a:latin typeface="Segoe UI Light" panose="020B0502040204020203" pitchFamily="34" charset="0"/>
              <a:cs typeface="Segoe UI Light" panose="020B0502040204020203" pitchFamily="34" charset="0"/>
            </a:endParaRPr>
          </a:p>
        </p:txBody>
      </p:sp>
      <p:cxnSp>
        <p:nvCxnSpPr>
          <p:cNvPr id="7" name="Rovná spojnica 6">
            <a:extLst>
              <a:ext uri="{FF2B5EF4-FFF2-40B4-BE49-F238E27FC236}">
                <a16:creationId xmlns:a16="http://schemas.microsoft.com/office/drawing/2014/main" id="{B7C21B89-7639-4D76-A1E9-F45A478FD070}"/>
              </a:ext>
            </a:extLst>
          </p:cNvPr>
          <p:cNvCxnSpPr>
            <a:cxnSpLocks/>
          </p:cNvCxnSpPr>
          <p:nvPr/>
        </p:nvCxnSpPr>
        <p:spPr>
          <a:xfrm>
            <a:off x="19049" y="1020042"/>
            <a:ext cx="12172951" cy="0"/>
          </a:xfrm>
          <a:prstGeom prst="line">
            <a:avLst/>
          </a:prstGeom>
          <a:ln w="60325">
            <a:solidFill>
              <a:srgbClr val="00202E"/>
            </a:solidFill>
          </a:ln>
        </p:spPr>
        <p:style>
          <a:lnRef idx="1">
            <a:schemeClr val="accent1"/>
          </a:lnRef>
          <a:fillRef idx="0">
            <a:schemeClr val="accent1"/>
          </a:fillRef>
          <a:effectRef idx="0">
            <a:schemeClr val="accent1"/>
          </a:effectRef>
          <a:fontRef idx="minor">
            <a:schemeClr val="tx1"/>
          </a:fontRef>
        </p:style>
      </p:cxnSp>
      <p:sp>
        <p:nvSpPr>
          <p:cNvPr id="65539" name="Zástupný symbol obsahu 2"/>
          <p:cNvSpPr>
            <a:spLocks noGrp="1"/>
          </p:cNvSpPr>
          <p:nvPr>
            <p:ph idx="4294967295"/>
          </p:nvPr>
        </p:nvSpPr>
        <p:spPr>
          <a:xfrm>
            <a:off x="3909375" y="1240435"/>
            <a:ext cx="8182924" cy="725098"/>
          </a:xfrm>
        </p:spPr>
        <p:txBody>
          <a:bodyPr>
            <a:noAutofit/>
          </a:bodyPr>
          <a:lstStyle/>
          <a:p>
            <a:pPr marL="342900" lvl="1" indent="-342900" algn="just">
              <a:spcBef>
                <a:spcPts val="800"/>
              </a:spcBef>
              <a:buClr>
                <a:srgbClr val="005074"/>
              </a:buClr>
              <a:buFont typeface="Wingdings" panose="05000000000000000000" pitchFamily="2" charset="2"/>
              <a:buChar char="§"/>
            </a:pPr>
            <a:r>
              <a:rPr lang="sk-SK" sz="2200" dirty="0" err="1">
                <a:latin typeface="Segoe UI Light" panose="020B0502040204020203" pitchFamily="34" charset="0"/>
                <a:cs typeface="Segoe UI Light" panose="020B0502040204020203" pitchFamily="34" charset="0"/>
              </a:rPr>
              <a:t>extracts</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ground</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points</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from</a:t>
            </a:r>
            <a:r>
              <a:rPr lang="sk-SK" sz="2200" dirty="0">
                <a:latin typeface="Segoe UI Light" panose="020B0502040204020203" pitchFamily="34" charset="0"/>
                <a:cs typeface="Segoe UI Light" panose="020B0502040204020203" pitchFamily="34" charset="0"/>
              </a:rPr>
              <a:t> point </a:t>
            </a:r>
            <a:r>
              <a:rPr lang="sk-SK" sz="2200" dirty="0" err="1">
                <a:latin typeface="Segoe UI Light" panose="020B0502040204020203" pitchFamily="34" charset="0"/>
                <a:cs typeface="Segoe UI Light" panose="020B0502040204020203" pitchFamily="34" charset="0"/>
              </a:rPr>
              <a:t>cloud</a:t>
            </a:r>
            <a:r>
              <a:rPr lang="sk-SK" sz="2200" dirty="0">
                <a:latin typeface="Segoe UI Light" panose="020B0502040204020203" pitchFamily="34" charset="0"/>
                <a:cs typeface="Segoe UI Light" panose="020B0502040204020203" pitchFamily="34" charset="0"/>
              </a:rPr>
              <a:t> and </a:t>
            </a:r>
            <a:r>
              <a:rPr lang="sk-SK" sz="2200" dirty="0" err="1">
                <a:latin typeface="Segoe UI Light" panose="020B0502040204020203" pitchFamily="34" charset="0"/>
                <a:cs typeface="Segoe UI Light" panose="020B0502040204020203" pitchFamily="34" charset="0"/>
              </a:rPr>
              <a:t>splits</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the</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points</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into</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two</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categories</a:t>
            </a:r>
            <a:r>
              <a:rPr lang="sk-SK" sz="2200" dirty="0">
                <a:latin typeface="Segoe UI Light" panose="020B0502040204020203" pitchFamily="34" charset="0"/>
                <a:cs typeface="Segoe UI Light" panose="020B0502040204020203" pitchFamily="34" charset="0"/>
              </a:rPr>
              <a:t> – </a:t>
            </a:r>
            <a:r>
              <a:rPr lang="sk-SK" sz="2200" dirty="0" err="1">
                <a:latin typeface="Segoe UI Light" panose="020B0502040204020203" pitchFamily="34" charset="0"/>
                <a:cs typeface="Segoe UI Light" panose="020B0502040204020203" pitchFamily="34" charset="0"/>
              </a:rPr>
              <a:t>ground</a:t>
            </a:r>
            <a:r>
              <a:rPr lang="sk-SK" sz="2200" dirty="0">
                <a:latin typeface="Segoe UI Light" panose="020B0502040204020203" pitchFamily="34" charset="0"/>
                <a:cs typeface="Segoe UI Light" panose="020B0502040204020203" pitchFamily="34" charset="0"/>
              </a:rPr>
              <a:t> and </a:t>
            </a:r>
            <a:r>
              <a:rPr lang="sk-SK" sz="2200" dirty="0" err="1">
                <a:latin typeface="Segoe UI Light" panose="020B0502040204020203" pitchFamily="34" charset="0"/>
                <a:cs typeface="Segoe UI Light" panose="020B0502040204020203" pitchFamily="34" charset="0"/>
              </a:rPr>
              <a:t>unclassified</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points</a:t>
            </a:r>
            <a:endParaRPr lang="sk-SK" sz="2200" b="1" dirty="0">
              <a:latin typeface="Segoe UI Light" panose="020B0502040204020203" pitchFamily="34" charset="0"/>
              <a:cs typeface="Segoe UI Light" panose="020B0502040204020203" pitchFamily="34" charset="0"/>
            </a:endParaRPr>
          </a:p>
        </p:txBody>
      </p:sp>
      <p:grpSp>
        <p:nvGrpSpPr>
          <p:cNvPr id="8" name="Skupina 7"/>
          <p:cNvGrpSpPr/>
          <p:nvPr/>
        </p:nvGrpSpPr>
        <p:grpSpPr>
          <a:xfrm>
            <a:off x="9032904" y="5534880"/>
            <a:ext cx="2294617" cy="831736"/>
            <a:chOff x="854579" y="5425648"/>
            <a:chExt cx="2294617" cy="831736"/>
          </a:xfrm>
        </p:grpSpPr>
        <p:sp>
          <p:nvSpPr>
            <p:cNvPr id="3" name="Obdĺžnik 2"/>
            <p:cNvSpPr/>
            <p:nvPr/>
          </p:nvSpPr>
          <p:spPr>
            <a:xfrm>
              <a:off x="863125" y="5546221"/>
              <a:ext cx="222191" cy="162370"/>
            </a:xfrm>
            <a:prstGeom prst="rect">
              <a:avLst/>
            </a:prstGeom>
            <a:solidFill>
              <a:srgbClr val="A152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bdĺžnik 13"/>
            <p:cNvSpPr/>
            <p:nvPr/>
          </p:nvSpPr>
          <p:spPr>
            <a:xfrm>
              <a:off x="854579" y="6006270"/>
              <a:ext cx="222191" cy="162370"/>
            </a:xfrm>
            <a:prstGeom prst="rect">
              <a:avLst/>
            </a:prstGeom>
            <a:solidFill>
              <a:srgbClr val="4C4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BlokTextu 3"/>
            <p:cNvSpPr txBox="1"/>
            <p:nvPr/>
          </p:nvSpPr>
          <p:spPr>
            <a:xfrm>
              <a:off x="1230594" y="5425648"/>
              <a:ext cx="1493294" cy="369332"/>
            </a:xfrm>
            <a:prstGeom prst="rect">
              <a:avLst/>
            </a:prstGeom>
            <a:noFill/>
          </p:spPr>
          <p:txBody>
            <a:bodyPr wrap="none" rtlCol="0">
              <a:spAutoFit/>
            </a:bodyPr>
            <a:lstStyle/>
            <a:p>
              <a:r>
                <a:rPr lang="sk-SK" dirty="0" err="1"/>
                <a:t>ground</a:t>
              </a:r>
              <a:r>
                <a:rPr lang="sk-SK" dirty="0"/>
                <a:t> </a:t>
              </a:r>
              <a:r>
                <a:rPr lang="sk-SK" dirty="0" err="1"/>
                <a:t>points</a:t>
              </a:r>
              <a:endParaRPr lang="en-US" dirty="0"/>
            </a:p>
          </p:txBody>
        </p:sp>
        <p:sp>
          <p:nvSpPr>
            <p:cNvPr id="16" name="BlokTextu 15"/>
            <p:cNvSpPr txBox="1"/>
            <p:nvPr/>
          </p:nvSpPr>
          <p:spPr>
            <a:xfrm>
              <a:off x="1230594" y="5888052"/>
              <a:ext cx="1918602" cy="369332"/>
            </a:xfrm>
            <a:prstGeom prst="rect">
              <a:avLst/>
            </a:prstGeom>
            <a:noFill/>
          </p:spPr>
          <p:txBody>
            <a:bodyPr wrap="none" rtlCol="0">
              <a:spAutoFit/>
            </a:bodyPr>
            <a:lstStyle/>
            <a:p>
              <a:r>
                <a:rPr lang="sk-SK" dirty="0" err="1"/>
                <a:t>unclassified</a:t>
              </a:r>
              <a:r>
                <a:rPr lang="sk-SK" dirty="0"/>
                <a:t> </a:t>
              </a:r>
              <a:r>
                <a:rPr lang="sk-SK" dirty="0" err="1"/>
                <a:t>points</a:t>
              </a:r>
              <a:endParaRPr lang="en-US" dirty="0"/>
            </a:p>
          </p:txBody>
        </p:sp>
      </p:grpSp>
      <p:sp>
        <p:nvSpPr>
          <p:cNvPr id="17" name="Zástupný symbol obsahu 2"/>
          <p:cNvSpPr txBox="1">
            <a:spLocks/>
          </p:cNvSpPr>
          <p:nvPr/>
        </p:nvSpPr>
        <p:spPr>
          <a:xfrm>
            <a:off x="190227" y="5322583"/>
            <a:ext cx="6390038" cy="13494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just">
              <a:spcBef>
                <a:spcPts val="800"/>
              </a:spcBef>
              <a:buClr>
                <a:srgbClr val="005074"/>
              </a:buClr>
              <a:buNone/>
            </a:pPr>
            <a:r>
              <a:rPr lang="en-US" sz="1800" dirty="0">
                <a:latin typeface="Segoe UI Light" panose="020B0502040204020203" pitchFamily="34" charset="0"/>
                <a:cs typeface="Segoe UI Light" panose="020B0502040204020203" pitchFamily="34" charset="0"/>
              </a:rPr>
              <a:t>Parameters:</a:t>
            </a:r>
            <a:r>
              <a:rPr lang="sk-SK" sz="1800" dirty="0">
                <a:latin typeface="Segoe UI Light" panose="020B0502040204020203" pitchFamily="34" charset="0"/>
                <a:cs typeface="Segoe UI Light" panose="020B0502040204020203" pitchFamily="34" charset="0"/>
              </a:rPr>
              <a:t> 	</a:t>
            </a:r>
            <a:r>
              <a:rPr lang="sk-SK" sz="1600" dirty="0" err="1">
                <a:latin typeface="Segoe UI Light" panose="020B0502040204020203" pitchFamily="34" charset="0"/>
                <a:cs typeface="Segoe UI Light" panose="020B0502040204020203" pitchFamily="34" charset="0"/>
              </a:rPr>
              <a:t>landscape</a:t>
            </a:r>
            <a:r>
              <a:rPr lang="sk-SK" sz="1600" dirty="0">
                <a:latin typeface="Segoe UI Light" panose="020B0502040204020203" pitchFamily="34" charset="0"/>
                <a:cs typeface="Segoe UI Light" panose="020B0502040204020203" pitchFamily="34" charset="0"/>
              </a:rPr>
              <a:t> type - </a:t>
            </a:r>
            <a:r>
              <a:rPr lang="sk-SK" sz="1600" dirty="0" err="1">
                <a:latin typeface="Segoe UI Light" panose="020B0502040204020203" pitchFamily="34" charset="0"/>
                <a:cs typeface="Segoe UI Light" panose="020B0502040204020203" pitchFamily="34" charset="0"/>
              </a:rPr>
              <a:t>town</a:t>
            </a:r>
            <a:r>
              <a:rPr lang="sk-SK" sz="1600" dirty="0">
                <a:latin typeface="Segoe UI Light" panose="020B0502040204020203" pitchFamily="34" charset="0"/>
                <a:cs typeface="Segoe UI Light" panose="020B0502040204020203" pitchFamily="34" charset="0"/>
              </a:rPr>
              <a:t> or </a:t>
            </a:r>
            <a:r>
              <a:rPr lang="sk-SK" sz="1600" dirty="0" err="1">
                <a:latin typeface="Segoe UI Light" panose="020B0502040204020203" pitchFamily="34" charset="0"/>
                <a:cs typeface="Segoe UI Light" panose="020B0502040204020203" pitchFamily="34" charset="0"/>
              </a:rPr>
              <a:t>flats</a:t>
            </a:r>
            <a:endParaRPr lang="en-US" sz="1600" dirty="0">
              <a:latin typeface="Segoe UI Light" panose="020B0502040204020203" pitchFamily="34" charset="0"/>
              <a:cs typeface="Segoe UI Light" panose="020B0502040204020203" pitchFamily="34" charset="0"/>
            </a:endParaRPr>
          </a:p>
          <a:p>
            <a:pPr marL="0" lvl="1" indent="0" algn="just">
              <a:spcBef>
                <a:spcPts val="800"/>
              </a:spcBef>
              <a:buClr>
                <a:srgbClr val="005074"/>
              </a:buClr>
              <a:buNone/>
            </a:pPr>
            <a:r>
              <a:rPr lang="en-US" sz="1600" dirty="0">
                <a:latin typeface="Segoe UI Light" panose="020B0502040204020203" pitchFamily="34" charset="0"/>
                <a:cs typeface="Segoe UI Light" panose="020B0502040204020203" pitchFamily="34" charset="0"/>
              </a:rPr>
              <a:t>		</a:t>
            </a:r>
            <a:r>
              <a:rPr lang="sk-SK" sz="1600" dirty="0" err="1">
                <a:latin typeface="Segoe UI Light" panose="020B0502040204020203" pitchFamily="34" charset="0"/>
                <a:cs typeface="Segoe UI Light" panose="020B0502040204020203" pitchFamily="34" charset="0"/>
              </a:rPr>
              <a:t>ignore</a:t>
            </a:r>
            <a:r>
              <a:rPr lang="sk-SK" sz="1600" dirty="0">
                <a:latin typeface="Segoe UI Light" panose="020B0502040204020203" pitchFamily="34" charset="0"/>
                <a:cs typeface="Segoe UI Light" panose="020B0502040204020203" pitchFamily="34" charset="0"/>
              </a:rPr>
              <a:t> </a:t>
            </a:r>
            <a:r>
              <a:rPr lang="sk-SK" sz="1600" dirty="0" err="1">
                <a:latin typeface="Segoe UI Light" panose="020B0502040204020203" pitchFamily="34" charset="0"/>
                <a:cs typeface="Segoe UI Light" panose="020B0502040204020203" pitchFamily="34" charset="0"/>
              </a:rPr>
              <a:t>points</a:t>
            </a:r>
            <a:r>
              <a:rPr lang="sk-SK" sz="1600" dirty="0">
                <a:latin typeface="Segoe UI Light" panose="020B0502040204020203" pitchFamily="34" charset="0"/>
                <a:cs typeface="Segoe UI Light" panose="020B0502040204020203" pitchFamily="34" charset="0"/>
              </a:rPr>
              <a:t> – </a:t>
            </a:r>
            <a:r>
              <a:rPr lang="sk-SK" sz="1600" dirty="0" err="1">
                <a:latin typeface="Segoe UI Light" panose="020B0502040204020203" pitchFamily="34" charset="0"/>
                <a:cs typeface="Segoe UI Light" panose="020B0502040204020203" pitchFamily="34" charset="0"/>
              </a:rPr>
              <a:t>low</a:t>
            </a:r>
            <a:r>
              <a:rPr lang="sk-SK" sz="1600" dirty="0">
                <a:latin typeface="Segoe UI Light" panose="020B0502040204020203" pitchFamily="34" charset="0"/>
                <a:cs typeface="Segoe UI Light" panose="020B0502040204020203" pitchFamily="34" charset="0"/>
              </a:rPr>
              <a:t> </a:t>
            </a:r>
            <a:r>
              <a:rPr lang="sk-SK" sz="1600" dirty="0" err="1">
                <a:latin typeface="Segoe UI Light" panose="020B0502040204020203" pitchFamily="34" charset="0"/>
                <a:cs typeface="Segoe UI Light" panose="020B0502040204020203" pitchFamily="34" charset="0"/>
              </a:rPr>
              <a:t>noise</a:t>
            </a:r>
            <a:r>
              <a:rPr lang="sk-SK" sz="1600" dirty="0">
                <a:latin typeface="Segoe UI Light" panose="020B0502040204020203" pitchFamily="34" charset="0"/>
                <a:cs typeface="Segoe UI Light" panose="020B0502040204020203" pitchFamily="34" charset="0"/>
              </a:rPr>
              <a:t> (7) and </a:t>
            </a:r>
            <a:r>
              <a:rPr lang="sk-SK" sz="1600" dirty="0" err="1">
                <a:latin typeface="Segoe UI Light" panose="020B0502040204020203" pitchFamily="34" charset="0"/>
                <a:cs typeface="Segoe UI Light" panose="020B0502040204020203" pitchFamily="34" charset="0"/>
              </a:rPr>
              <a:t>high</a:t>
            </a:r>
            <a:r>
              <a:rPr lang="sk-SK" sz="1600" dirty="0">
                <a:latin typeface="Segoe UI Light" panose="020B0502040204020203" pitchFamily="34" charset="0"/>
                <a:cs typeface="Segoe UI Light" panose="020B0502040204020203" pitchFamily="34" charset="0"/>
              </a:rPr>
              <a:t> </a:t>
            </a:r>
            <a:r>
              <a:rPr lang="sk-SK" sz="1600" dirty="0" err="1">
                <a:latin typeface="Segoe UI Light" panose="020B0502040204020203" pitchFamily="34" charset="0"/>
                <a:cs typeface="Segoe UI Light" panose="020B0502040204020203" pitchFamily="34" charset="0"/>
              </a:rPr>
              <a:t>noise</a:t>
            </a:r>
            <a:r>
              <a:rPr lang="sk-SK" sz="1600" dirty="0">
                <a:latin typeface="Segoe UI Light" panose="020B0502040204020203" pitchFamily="34" charset="0"/>
                <a:cs typeface="Segoe UI Light" panose="020B0502040204020203" pitchFamily="34" charset="0"/>
              </a:rPr>
              <a:t> (18)</a:t>
            </a:r>
          </a:p>
          <a:p>
            <a:pPr marL="0" lvl="1" indent="0" algn="just">
              <a:spcBef>
                <a:spcPts val="800"/>
              </a:spcBef>
              <a:buClr>
                <a:srgbClr val="005074"/>
              </a:buClr>
              <a:buNone/>
            </a:pPr>
            <a:r>
              <a:rPr lang="sk-SK" sz="1600" dirty="0">
                <a:latin typeface="Segoe UI Light" panose="020B0502040204020203" pitchFamily="34" charset="0"/>
                <a:cs typeface="Segoe UI Light" panose="020B0502040204020203" pitchFamily="34" charset="0"/>
              </a:rPr>
              <a:t>		</a:t>
            </a:r>
            <a:r>
              <a:rPr lang="sk-SK" sz="1600" dirty="0" err="1">
                <a:latin typeface="Segoe UI Light" panose="020B0502040204020203" pitchFamily="34" charset="0"/>
                <a:cs typeface="Segoe UI Light" panose="020B0502040204020203" pitchFamily="34" charset="0"/>
              </a:rPr>
              <a:t>tick</a:t>
            </a:r>
            <a:r>
              <a:rPr lang="sk-SK" sz="1600" dirty="0">
                <a:latin typeface="Segoe UI Light" panose="020B0502040204020203" pitchFamily="34" charset="0"/>
                <a:cs typeface="Segoe UI Light" panose="020B0502040204020203" pitchFamily="34" charset="0"/>
              </a:rPr>
              <a:t> </a:t>
            </a:r>
            <a:r>
              <a:rPr lang="sk-SK" sz="1600" dirty="0" err="1">
                <a:latin typeface="Segoe UI Light" panose="020B0502040204020203" pitchFamily="34" charset="0"/>
                <a:cs typeface="Segoe UI Light" panose="020B0502040204020203" pitchFamily="34" charset="0"/>
              </a:rPr>
              <a:t>the</a:t>
            </a:r>
            <a:r>
              <a:rPr lang="sk-SK" sz="1600" dirty="0">
                <a:latin typeface="Segoe UI Light" panose="020B0502040204020203" pitchFamily="34" charset="0"/>
                <a:cs typeface="Segoe UI Light" panose="020B0502040204020203" pitchFamily="34" charset="0"/>
              </a:rPr>
              <a:t> </a:t>
            </a:r>
            <a:r>
              <a:rPr lang="sk-SK" sz="1600" dirty="0" err="1">
                <a:latin typeface="Segoe UI Light" panose="020B0502040204020203" pitchFamily="34" charset="0"/>
                <a:cs typeface="Segoe UI Light" panose="020B0502040204020203" pitchFamily="34" charset="0"/>
              </a:rPr>
              <a:t>option</a:t>
            </a:r>
            <a:r>
              <a:rPr lang="sk-SK" sz="1600" dirty="0">
                <a:latin typeface="Segoe UI Light" panose="020B0502040204020203" pitchFamily="34" charset="0"/>
                <a:cs typeface="Segoe UI Light" panose="020B0502040204020203" pitchFamily="34" charset="0"/>
              </a:rPr>
              <a:t> „</a:t>
            </a:r>
            <a:r>
              <a:rPr lang="sk-SK" sz="1600" dirty="0" err="1">
                <a:latin typeface="Segoe UI Light" panose="020B0502040204020203" pitchFamily="34" charset="0"/>
                <a:cs typeface="Segoe UI Light" panose="020B0502040204020203" pitchFamily="34" charset="0"/>
              </a:rPr>
              <a:t>compute</a:t>
            </a:r>
            <a:r>
              <a:rPr lang="sk-SK" sz="1600" dirty="0">
                <a:latin typeface="Segoe UI Light" panose="020B0502040204020203" pitchFamily="34" charset="0"/>
                <a:cs typeface="Segoe UI Light" panose="020B0502040204020203" pitchFamily="34" charset="0"/>
              </a:rPr>
              <a:t> </a:t>
            </a:r>
            <a:r>
              <a:rPr lang="sk-SK" sz="1600" dirty="0" err="1">
                <a:latin typeface="Segoe UI Light" panose="020B0502040204020203" pitchFamily="34" charset="0"/>
                <a:cs typeface="Segoe UI Light" panose="020B0502040204020203" pitchFamily="34" charset="0"/>
              </a:rPr>
              <a:t>height</a:t>
            </a:r>
            <a:r>
              <a:rPr lang="sk-SK" sz="1600" dirty="0">
                <a:latin typeface="Segoe UI Light" panose="020B0502040204020203" pitchFamily="34" charset="0"/>
                <a:cs typeface="Segoe UI Light" panose="020B0502040204020203" pitchFamily="34" charset="0"/>
              </a:rPr>
              <a:t>“</a:t>
            </a:r>
            <a:endParaRPr lang="en-US" sz="1600" dirty="0">
              <a:latin typeface="Segoe UI Light" panose="020B0502040204020203" pitchFamily="34" charset="0"/>
              <a:cs typeface="Segoe UI Light" panose="020B0502040204020203" pitchFamily="34" charset="0"/>
            </a:endParaRPr>
          </a:p>
        </p:txBody>
      </p:sp>
      <p:cxnSp>
        <p:nvCxnSpPr>
          <p:cNvPr id="15" name="Rovná spojovacia šípka 14"/>
          <p:cNvCxnSpPr/>
          <p:nvPr/>
        </p:nvCxnSpPr>
        <p:spPr>
          <a:xfrm flipV="1">
            <a:off x="5098473" y="2567709"/>
            <a:ext cx="2492483" cy="296717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Rovná spojovacia šípka 18"/>
          <p:cNvCxnSpPr/>
          <p:nvPr/>
        </p:nvCxnSpPr>
        <p:spPr>
          <a:xfrm flipH="1" flipV="1">
            <a:off x="9032904" y="4079094"/>
            <a:ext cx="83661" cy="145578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Rovná spojovacia šípka 19"/>
          <p:cNvCxnSpPr/>
          <p:nvPr/>
        </p:nvCxnSpPr>
        <p:spPr>
          <a:xfrm flipV="1">
            <a:off x="6206836" y="5566679"/>
            <a:ext cx="1350853" cy="25114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Rovná spojovacia šípka 24"/>
          <p:cNvCxnSpPr/>
          <p:nvPr/>
        </p:nvCxnSpPr>
        <p:spPr>
          <a:xfrm flipH="1" flipV="1">
            <a:off x="8398228" y="3648364"/>
            <a:ext cx="545260" cy="246713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9167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Filtering of ground points</a:t>
            </a:r>
            <a:endParaRPr lang="sk-SK" dirty="0"/>
          </a:p>
        </p:txBody>
      </p:sp>
      <p:sp>
        <p:nvSpPr>
          <p:cNvPr id="3" name="Zástupný objekt pre obsah 2"/>
          <p:cNvSpPr>
            <a:spLocks noGrp="1"/>
          </p:cNvSpPr>
          <p:nvPr>
            <p:ph idx="1"/>
          </p:nvPr>
        </p:nvSpPr>
        <p:spPr/>
        <p:txBody>
          <a:bodyPr>
            <a:normAutofit fontScale="92500" lnSpcReduction="10000"/>
          </a:bodyPr>
          <a:lstStyle/>
          <a:p>
            <a:r>
              <a:rPr lang="en-GB" sz="2200" dirty="0"/>
              <a:t>Path to the </a:t>
            </a:r>
            <a:r>
              <a:rPr lang="en-GB" sz="2200" dirty="0" err="1"/>
              <a:t>LAStools</a:t>
            </a:r>
            <a:r>
              <a:rPr lang="en-GB" sz="2200" dirty="0"/>
              <a:t> </a:t>
            </a:r>
            <a:r>
              <a:rPr lang="sk-SK" sz="2200" dirty="0"/>
              <a:t>C:\LAStools\bin\</a:t>
            </a:r>
            <a:endParaRPr lang="en-GB" sz="2200" dirty="0"/>
          </a:p>
          <a:p>
            <a:r>
              <a:rPr lang="en-GB" sz="2200" dirty="0"/>
              <a:t>Path to the folder with ALS point data </a:t>
            </a:r>
            <a:r>
              <a:rPr lang="sk-SK" sz="2200" dirty="0"/>
              <a:t>c:\LIDAR_DATA\</a:t>
            </a:r>
            <a:endParaRPr lang="en-GB" sz="2200" dirty="0"/>
          </a:p>
          <a:p>
            <a:r>
              <a:rPr lang="en-GB" sz="2200" dirty="0"/>
              <a:t>Change folder to my data folder and </a:t>
            </a:r>
          </a:p>
          <a:p>
            <a:r>
              <a:rPr lang="en-GB" sz="2200" dirty="0"/>
              <a:t>generate a new folder inside it, where the </a:t>
            </a:r>
            <a:r>
              <a:rPr lang="en-GB" sz="2200" dirty="0" err="1"/>
              <a:t>ouput</a:t>
            </a:r>
            <a:r>
              <a:rPr lang="en-GB" sz="2200" dirty="0"/>
              <a:t> is going to be stored</a:t>
            </a:r>
          </a:p>
          <a:p>
            <a:r>
              <a:rPr lang="en-GB" sz="2200" dirty="0"/>
              <a:t>run filtering of ground points</a:t>
            </a:r>
          </a:p>
          <a:p>
            <a:r>
              <a:rPr lang="en-GB" sz="2200" dirty="0" err="1">
                <a:latin typeface="Courier New" panose="02070309020205020404" pitchFamily="49" charset="0"/>
                <a:cs typeface="Courier New" panose="02070309020205020404" pitchFamily="49" charset="0"/>
              </a:rPr>
              <a:t>mkdir</a:t>
            </a:r>
            <a:r>
              <a:rPr lang="en-GB" sz="2200" dirty="0">
                <a:latin typeface="Courier New" panose="02070309020205020404" pitchFamily="49" charset="0"/>
                <a:cs typeface="Courier New" panose="02070309020205020404" pitchFamily="49" charset="0"/>
              </a:rPr>
              <a:t> </a:t>
            </a:r>
            <a:r>
              <a:rPr lang="sk-SK" sz="2200" dirty="0">
                <a:latin typeface="Courier New" panose="02070309020205020404" pitchFamily="49" charset="0"/>
                <a:cs typeface="Courier New" panose="02070309020205020404" pitchFamily="49" charset="0"/>
              </a:rPr>
              <a:t>01_lasground</a:t>
            </a:r>
            <a:endParaRPr lang="en-GB" sz="2200" dirty="0">
              <a:latin typeface="Courier New" panose="02070309020205020404" pitchFamily="49" charset="0"/>
              <a:cs typeface="Courier New" panose="02070309020205020404" pitchFamily="49" charset="0"/>
            </a:endParaRPr>
          </a:p>
          <a:p>
            <a:r>
              <a:rPr lang="sk-SK" sz="2200" dirty="0">
                <a:latin typeface="Courier New" panose="02070309020205020404" pitchFamily="49" charset="0"/>
                <a:cs typeface="Courier New" panose="02070309020205020404" pitchFamily="49" charset="0"/>
              </a:rPr>
              <a:t>C:\LAStools\bin\lasground_new.exe -i c:\LIDAR_DATA\*.laz -o 01_lasground\</a:t>
            </a:r>
            <a:r>
              <a:rPr lang="sk-SK" sz="2200" dirty="0" err="1">
                <a:latin typeface="Courier New" panose="02070309020205020404" pitchFamily="49" charset="0"/>
                <a:cs typeface="Courier New" panose="02070309020205020404" pitchFamily="49" charset="0"/>
              </a:rPr>
              <a:t>classified.laz</a:t>
            </a:r>
            <a:r>
              <a:rPr lang="sk-SK" sz="2200" dirty="0">
                <a:latin typeface="Courier New" panose="02070309020205020404" pitchFamily="49" charset="0"/>
                <a:cs typeface="Courier New" panose="02070309020205020404" pitchFamily="49" charset="0"/>
              </a:rPr>
              <a:t> -</a:t>
            </a:r>
            <a:r>
              <a:rPr lang="sk-SK" sz="2200" dirty="0" err="1">
                <a:latin typeface="Courier New" panose="02070309020205020404" pitchFamily="49" charset="0"/>
                <a:cs typeface="Courier New" panose="02070309020205020404" pitchFamily="49" charset="0"/>
              </a:rPr>
              <a:t>nature</a:t>
            </a:r>
            <a:r>
              <a:rPr lang="sk-SK" sz="2200" dirty="0">
                <a:latin typeface="Courier New" panose="02070309020205020404" pitchFamily="49" charset="0"/>
                <a:cs typeface="Courier New" panose="02070309020205020404" pitchFamily="49" charset="0"/>
              </a:rPr>
              <a:t> -</a:t>
            </a:r>
            <a:r>
              <a:rPr lang="sk-SK" sz="2200" dirty="0" err="1">
                <a:latin typeface="Courier New" panose="02070309020205020404" pitchFamily="49" charset="0"/>
                <a:cs typeface="Courier New" panose="02070309020205020404" pitchFamily="49" charset="0"/>
              </a:rPr>
              <a:t>compute_height</a:t>
            </a:r>
            <a:endParaRPr lang="en-GB" sz="2200" dirty="0">
              <a:latin typeface="Courier New" panose="02070309020205020404" pitchFamily="49" charset="0"/>
              <a:cs typeface="Courier New" panose="02070309020205020404" pitchFamily="49" charset="0"/>
            </a:endParaRPr>
          </a:p>
          <a:p>
            <a:r>
              <a:rPr lang="en-GB" sz="2200" dirty="0"/>
              <a:t>If noise points are present and classified as 7:</a:t>
            </a:r>
          </a:p>
          <a:p>
            <a:r>
              <a:rPr lang="sk-SK" sz="2200" dirty="0">
                <a:latin typeface="Courier New" panose="02070309020205020404" pitchFamily="49" charset="0"/>
                <a:cs typeface="Courier New" panose="02070309020205020404" pitchFamily="49" charset="0"/>
              </a:rPr>
              <a:t>C:\LAStools\bin\lasground_new.exe -i c:\LIDAR_DATA\00_lasnoise\*.laz -o 01_lasground\</a:t>
            </a:r>
            <a:r>
              <a:rPr lang="sk-SK" sz="2200" dirty="0" err="1">
                <a:latin typeface="Courier New" panose="02070309020205020404" pitchFamily="49" charset="0"/>
                <a:cs typeface="Courier New" panose="02070309020205020404" pitchFamily="49" charset="0"/>
              </a:rPr>
              <a:t>classified.laz</a:t>
            </a:r>
            <a:r>
              <a:rPr lang="sk-SK" sz="2200" dirty="0">
                <a:latin typeface="Courier New" panose="02070309020205020404" pitchFamily="49" charset="0"/>
                <a:cs typeface="Courier New" panose="02070309020205020404" pitchFamily="49" charset="0"/>
              </a:rPr>
              <a:t> -</a:t>
            </a:r>
            <a:r>
              <a:rPr lang="sk-SK" sz="2200" dirty="0" err="1">
                <a:latin typeface="Courier New" panose="02070309020205020404" pitchFamily="49" charset="0"/>
                <a:cs typeface="Courier New" panose="02070309020205020404" pitchFamily="49" charset="0"/>
              </a:rPr>
              <a:t>nature</a:t>
            </a:r>
            <a:r>
              <a:rPr lang="sk-SK" sz="2200" dirty="0">
                <a:latin typeface="Courier New" panose="02070309020205020404" pitchFamily="49" charset="0"/>
                <a:cs typeface="Courier New" panose="02070309020205020404" pitchFamily="49" charset="0"/>
              </a:rPr>
              <a:t> -v -</a:t>
            </a:r>
            <a:r>
              <a:rPr lang="sk-SK" sz="2200" dirty="0" err="1">
                <a:latin typeface="Courier New" panose="02070309020205020404" pitchFamily="49" charset="0"/>
                <a:cs typeface="Courier New" panose="02070309020205020404" pitchFamily="49" charset="0"/>
              </a:rPr>
              <a:t>compute_height</a:t>
            </a:r>
            <a:r>
              <a:rPr lang="sk-SK" sz="2200" dirty="0">
                <a:latin typeface="Courier New" panose="02070309020205020404" pitchFamily="49" charset="0"/>
                <a:cs typeface="Courier New" panose="02070309020205020404" pitchFamily="49" charset="0"/>
              </a:rPr>
              <a:t> -</a:t>
            </a:r>
            <a:r>
              <a:rPr lang="sk-SK" sz="2200" dirty="0" err="1">
                <a:latin typeface="Courier New" panose="02070309020205020404" pitchFamily="49" charset="0"/>
                <a:cs typeface="Courier New" panose="02070309020205020404" pitchFamily="49" charset="0"/>
              </a:rPr>
              <a:t>ignore_class</a:t>
            </a:r>
            <a:r>
              <a:rPr lang="sk-SK" sz="2200" dirty="0">
                <a:latin typeface="Courier New" panose="02070309020205020404" pitchFamily="49" charset="0"/>
                <a:cs typeface="Courier New" panose="02070309020205020404" pitchFamily="49" charset="0"/>
              </a:rPr>
              <a:t> 7 18</a:t>
            </a:r>
          </a:p>
        </p:txBody>
      </p:sp>
    </p:spTree>
    <p:extLst>
      <p:ext uri="{BB962C8B-B14F-4D97-AF65-F5344CB8AC3E}">
        <p14:creationId xmlns:p14="http://schemas.microsoft.com/office/powerpoint/2010/main" val="1745631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sk-SK"/>
          </a:p>
        </p:txBody>
      </p:sp>
      <p:pic>
        <p:nvPicPr>
          <p:cNvPr id="4" name="Zástupný objekt pre obsah 3"/>
          <p:cNvPicPr>
            <a:picLocks noGrp="1" noChangeAspect="1"/>
          </p:cNvPicPr>
          <p:nvPr>
            <p:ph idx="1"/>
          </p:nvPr>
        </p:nvPicPr>
        <p:blipFill>
          <a:blip r:embed="rId2"/>
          <a:stretch>
            <a:fillRect/>
          </a:stretch>
        </p:blipFill>
        <p:spPr>
          <a:xfrm>
            <a:off x="735247" y="1500620"/>
            <a:ext cx="3831517" cy="3672240"/>
          </a:xfrm>
          <a:prstGeom prst="rect">
            <a:avLst/>
          </a:prstGeom>
        </p:spPr>
      </p:pic>
      <p:sp>
        <p:nvSpPr>
          <p:cNvPr id="5" name="BlokTextu 4"/>
          <p:cNvSpPr txBox="1"/>
          <p:nvPr/>
        </p:nvSpPr>
        <p:spPr>
          <a:xfrm>
            <a:off x="838200" y="5172860"/>
            <a:ext cx="3558309" cy="923330"/>
          </a:xfrm>
          <a:prstGeom prst="rect">
            <a:avLst/>
          </a:prstGeom>
          <a:noFill/>
        </p:spPr>
        <p:txBody>
          <a:bodyPr wrap="square" rtlCol="0">
            <a:spAutoFit/>
          </a:bodyPr>
          <a:lstStyle/>
          <a:p>
            <a:r>
              <a:rPr lang="en-GB" dirty="0"/>
              <a:t>-wilderness</a:t>
            </a:r>
            <a:endParaRPr lang="sk-SK" dirty="0"/>
          </a:p>
          <a:p>
            <a:r>
              <a:rPr lang="en-GB" dirty="0"/>
              <a:t>- </a:t>
            </a:r>
            <a:r>
              <a:rPr lang="en-US" dirty="0"/>
              <a:t>step is 3 m, sub is 3, bulge is 1 m, spike is 1+1 m, and offset is 0.05 m</a:t>
            </a:r>
            <a:endParaRPr lang="sk-SK" dirty="0"/>
          </a:p>
        </p:txBody>
      </p:sp>
      <p:pic>
        <p:nvPicPr>
          <p:cNvPr id="6" name="Obrázok 5"/>
          <p:cNvPicPr>
            <a:picLocks noChangeAspect="1"/>
          </p:cNvPicPr>
          <p:nvPr/>
        </p:nvPicPr>
        <p:blipFill>
          <a:blip r:embed="rId3"/>
          <a:stretch>
            <a:fillRect/>
          </a:stretch>
        </p:blipFill>
        <p:spPr>
          <a:xfrm>
            <a:off x="4566764" y="1579787"/>
            <a:ext cx="3637732" cy="3593073"/>
          </a:xfrm>
          <a:prstGeom prst="rect">
            <a:avLst/>
          </a:prstGeom>
        </p:spPr>
      </p:pic>
      <p:sp>
        <p:nvSpPr>
          <p:cNvPr id="7" name="BlokTextu 6"/>
          <p:cNvSpPr txBox="1"/>
          <p:nvPr/>
        </p:nvSpPr>
        <p:spPr>
          <a:xfrm>
            <a:off x="4659187" y="5384799"/>
            <a:ext cx="3450340" cy="923330"/>
          </a:xfrm>
          <a:prstGeom prst="rect">
            <a:avLst/>
          </a:prstGeom>
          <a:noFill/>
        </p:spPr>
        <p:txBody>
          <a:bodyPr wrap="square" rtlCol="0">
            <a:spAutoFit/>
          </a:bodyPr>
          <a:lstStyle/>
          <a:p>
            <a:r>
              <a:rPr lang="en-GB" dirty="0"/>
              <a:t>-nature</a:t>
            </a:r>
            <a:endParaRPr lang="sk-SK" dirty="0"/>
          </a:p>
          <a:p>
            <a:r>
              <a:rPr lang="en-GB" dirty="0"/>
              <a:t>- </a:t>
            </a:r>
            <a:r>
              <a:rPr lang="en-US" dirty="0"/>
              <a:t> step is 5 m, sub is 3, </a:t>
            </a:r>
            <a:r>
              <a:rPr lang="en-US" dirty="0">
                <a:solidFill>
                  <a:srgbClr val="FF0000"/>
                </a:solidFill>
              </a:rPr>
              <a:t>bulge is 0 m</a:t>
            </a:r>
            <a:r>
              <a:rPr lang="en-US" dirty="0"/>
              <a:t>, spike is 1+1 m, and offset is 0.05 m </a:t>
            </a:r>
            <a:endParaRPr lang="sk-SK" dirty="0"/>
          </a:p>
        </p:txBody>
      </p:sp>
      <p:pic>
        <p:nvPicPr>
          <p:cNvPr id="8" name="Obrázok 7"/>
          <p:cNvPicPr>
            <a:picLocks noChangeAspect="1"/>
          </p:cNvPicPr>
          <p:nvPr/>
        </p:nvPicPr>
        <p:blipFill>
          <a:blip r:embed="rId4"/>
          <a:stretch>
            <a:fillRect/>
          </a:stretch>
        </p:blipFill>
        <p:spPr>
          <a:xfrm>
            <a:off x="8508003" y="1776541"/>
            <a:ext cx="3583792" cy="3396319"/>
          </a:xfrm>
          <a:prstGeom prst="rect">
            <a:avLst/>
          </a:prstGeom>
        </p:spPr>
      </p:pic>
      <p:sp>
        <p:nvSpPr>
          <p:cNvPr id="9" name="BlokTextu 8"/>
          <p:cNvSpPr txBox="1"/>
          <p:nvPr/>
        </p:nvSpPr>
        <p:spPr>
          <a:xfrm>
            <a:off x="8508003" y="5384799"/>
            <a:ext cx="3450340" cy="923330"/>
          </a:xfrm>
          <a:prstGeom prst="rect">
            <a:avLst/>
          </a:prstGeom>
          <a:noFill/>
        </p:spPr>
        <p:txBody>
          <a:bodyPr wrap="square" rtlCol="0">
            <a:spAutoFit/>
          </a:bodyPr>
          <a:lstStyle/>
          <a:p>
            <a:r>
              <a:rPr lang="en-GB" dirty="0"/>
              <a:t>-nature</a:t>
            </a:r>
            <a:endParaRPr lang="sk-SK" dirty="0"/>
          </a:p>
          <a:p>
            <a:r>
              <a:rPr lang="en-GB" dirty="0"/>
              <a:t>- </a:t>
            </a:r>
            <a:r>
              <a:rPr lang="en-US" dirty="0"/>
              <a:t> step is 5 m, sub is 3, </a:t>
            </a:r>
            <a:r>
              <a:rPr lang="en-US" dirty="0">
                <a:solidFill>
                  <a:srgbClr val="FF0000"/>
                </a:solidFill>
              </a:rPr>
              <a:t>bulge is 1 m</a:t>
            </a:r>
            <a:r>
              <a:rPr lang="en-US" dirty="0"/>
              <a:t>, spike is 1+1 m, and offset is 0.05 m </a:t>
            </a:r>
            <a:endParaRPr lang="sk-SK" dirty="0"/>
          </a:p>
        </p:txBody>
      </p:sp>
    </p:spTree>
    <p:extLst>
      <p:ext uri="{BB962C8B-B14F-4D97-AF65-F5344CB8AC3E}">
        <p14:creationId xmlns:p14="http://schemas.microsoft.com/office/powerpoint/2010/main" val="1866745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sk-SK"/>
          </a:p>
        </p:txBody>
      </p:sp>
      <p:sp>
        <p:nvSpPr>
          <p:cNvPr id="4" name="Obdĺžnik 3"/>
          <p:cNvSpPr/>
          <p:nvPr/>
        </p:nvSpPr>
        <p:spPr>
          <a:xfrm>
            <a:off x="526472" y="5715298"/>
            <a:ext cx="3509818" cy="923330"/>
          </a:xfrm>
          <a:prstGeom prst="rect">
            <a:avLst/>
          </a:prstGeom>
        </p:spPr>
        <p:txBody>
          <a:bodyPr wrap="square">
            <a:spAutoFit/>
          </a:bodyPr>
          <a:lstStyle/>
          <a:p>
            <a:r>
              <a:rPr lang="en-GB" dirty="0"/>
              <a:t>-city</a:t>
            </a:r>
          </a:p>
          <a:p>
            <a:r>
              <a:rPr lang="sk-SK" dirty="0"/>
              <a:t>step </a:t>
            </a:r>
            <a:r>
              <a:rPr lang="sk-SK" dirty="0" err="1"/>
              <a:t>is</a:t>
            </a:r>
            <a:r>
              <a:rPr lang="sk-SK" dirty="0"/>
              <a:t> 25 m, </a:t>
            </a:r>
            <a:r>
              <a:rPr lang="sk-SK" dirty="0" err="1"/>
              <a:t>sub</a:t>
            </a:r>
            <a:r>
              <a:rPr lang="sk-SK" dirty="0"/>
              <a:t> </a:t>
            </a:r>
            <a:r>
              <a:rPr lang="sk-SK" dirty="0" err="1"/>
              <a:t>is</a:t>
            </a:r>
            <a:r>
              <a:rPr lang="sk-SK" dirty="0"/>
              <a:t> 5, </a:t>
            </a:r>
            <a:r>
              <a:rPr lang="sk-SK" dirty="0" err="1"/>
              <a:t>bulge</a:t>
            </a:r>
            <a:r>
              <a:rPr lang="sk-SK" dirty="0"/>
              <a:t> </a:t>
            </a:r>
            <a:r>
              <a:rPr lang="sk-SK" dirty="0" err="1"/>
              <a:t>is</a:t>
            </a:r>
            <a:r>
              <a:rPr lang="sk-SK" dirty="0"/>
              <a:t> 2 m, </a:t>
            </a:r>
            <a:r>
              <a:rPr lang="sk-SK" dirty="0" err="1"/>
              <a:t>spike</a:t>
            </a:r>
            <a:r>
              <a:rPr lang="sk-SK" dirty="0"/>
              <a:t> </a:t>
            </a:r>
            <a:r>
              <a:rPr lang="sk-SK" dirty="0" err="1"/>
              <a:t>is</a:t>
            </a:r>
            <a:r>
              <a:rPr lang="sk-SK" dirty="0"/>
              <a:t> 1+1 m, and </a:t>
            </a:r>
            <a:r>
              <a:rPr lang="sk-SK" dirty="0" err="1"/>
              <a:t>offset</a:t>
            </a:r>
            <a:r>
              <a:rPr lang="sk-SK" dirty="0"/>
              <a:t> </a:t>
            </a:r>
            <a:r>
              <a:rPr lang="sk-SK" dirty="0" err="1"/>
              <a:t>is</a:t>
            </a:r>
            <a:r>
              <a:rPr lang="sk-SK" dirty="0"/>
              <a:t> 0.05 m </a:t>
            </a:r>
          </a:p>
        </p:txBody>
      </p:sp>
      <p:pic>
        <p:nvPicPr>
          <p:cNvPr id="5" name="Obrázok 4"/>
          <p:cNvPicPr>
            <a:picLocks noChangeAspect="1"/>
          </p:cNvPicPr>
          <p:nvPr/>
        </p:nvPicPr>
        <p:blipFill>
          <a:blip r:embed="rId2"/>
          <a:stretch>
            <a:fillRect/>
          </a:stretch>
        </p:blipFill>
        <p:spPr>
          <a:xfrm>
            <a:off x="526472" y="1822461"/>
            <a:ext cx="3694546" cy="3575367"/>
          </a:xfrm>
          <a:prstGeom prst="rect">
            <a:avLst/>
          </a:prstGeom>
        </p:spPr>
      </p:pic>
      <p:pic>
        <p:nvPicPr>
          <p:cNvPr id="6" name="Obrázok 5"/>
          <p:cNvPicPr>
            <a:picLocks noChangeAspect="1"/>
          </p:cNvPicPr>
          <p:nvPr/>
        </p:nvPicPr>
        <p:blipFill>
          <a:blip r:embed="rId3"/>
          <a:stretch>
            <a:fillRect/>
          </a:stretch>
        </p:blipFill>
        <p:spPr>
          <a:xfrm>
            <a:off x="4562765" y="1822460"/>
            <a:ext cx="3734463" cy="3674453"/>
          </a:xfrm>
          <a:prstGeom prst="rect">
            <a:avLst/>
          </a:prstGeom>
        </p:spPr>
      </p:pic>
      <p:sp>
        <p:nvSpPr>
          <p:cNvPr id="7" name="Obdĺžnik 6"/>
          <p:cNvSpPr/>
          <p:nvPr/>
        </p:nvSpPr>
        <p:spPr>
          <a:xfrm>
            <a:off x="4562765" y="5715298"/>
            <a:ext cx="3509818" cy="923330"/>
          </a:xfrm>
          <a:prstGeom prst="rect">
            <a:avLst/>
          </a:prstGeom>
        </p:spPr>
        <p:txBody>
          <a:bodyPr wrap="square">
            <a:spAutoFit/>
          </a:bodyPr>
          <a:lstStyle/>
          <a:p>
            <a:r>
              <a:rPr lang="en-GB" dirty="0"/>
              <a:t>-city</a:t>
            </a:r>
          </a:p>
          <a:p>
            <a:r>
              <a:rPr lang="sk-SK" dirty="0"/>
              <a:t>step </a:t>
            </a:r>
            <a:r>
              <a:rPr lang="sk-SK" dirty="0" err="1"/>
              <a:t>is</a:t>
            </a:r>
            <a:r>
              <a:rPr lang="sk-SK" dirty="0"/>
              <a:t> 25 m, </a:t>
            </a:r>
            <a:r>
              <a:rPr lang="sk-SK" dirty="0" err="1"/>
              <a:t>sub</a:t>
            </a:r>
            <a:r>
              <a:rPr lang="sk-SK" dirty="0"/>
              <a:t> </a:t>
            </a:r>
            <a:r>
              <a:rPr lang="sk-SK" dirty="0" err="1"/>
              <a:t>is</a:t>
            </a:r>
            <a:r>
              <a:rPr lang="sk-SK" dirty="0"/>
              <a:t> 5, </a:t>
            </a:r>
            <a:r>
              <a:rPr lang="sk-SK" dirty="0" err="1"/>
              <a:t>bulge</a:t>
            </a:r>
            <a:r>
              <a:rPr lang="sk-SK" dirty="0"/>
              <a:t> </a:t>
            </a:r>
            <a:r>
              <a:rPr lang="sk-SK" dirty="0" err="1"/>
              <a:t>is</a:t>
            </a:r>
            <a:r>
              <a:rPr lang="sk-SK" dirty="0"/>
              <a:t> </a:t>
            </a:r>
            <a:r>
              <a:rPr lang="en-GB" dirty="0"/>
              <a:t>0</a:t>
            </a:r>
            <a:r>
              <a:rPr lang="sk-SK" dirty="0"/>
              <a:t> m, </a:t>
            </a:r>
            <a:r>
              <a:rPr lang="sk-SK" dirty="0" err="1"/>
              <a:t>spike</a:t>
            </a:r>
            <a:r>
              <a:rPr lang="sk-SK" dirty="0"/>
              <a:t> </a:t>
            </a:r>
            <a:r>
              <a:rPr lang="sk-SK" dirty="0" err="1"/>
              <a:t>is</a:t>
            </a:r>
            <a:r>
              <a:rPr lang="sk-SK" dirty="0"/>
              <a:t> 1+1 m, and </a:t>
            </a:r>
            <a:r>
              <a:rPr lang="sk-SK" dirty="0" err="1"/>
              <a:t>offset</a:t>
            </a:r>
            <a:r>
              <a:rPr lang="sk-SK" dirty="0"/>
              <a:t> </a:t>
            </a:r>
            <a:r>
              <a:rPr lang="sk-SK" dirty="0" err="1"/>
              <a:t>is</a:t>
            </a:r>
            <a:r>
              <a:rPr lang="sk-SK" dirty="0"/>
              <a:t> 0.05 m </a:t>
            </a:r>
          </a:p>
        </p:txBody>
      </p:sp>
    </p:spTree>
    <p:extLst>
      <p:ext uri="{BB962C8B-B14F-4D97-AF65-F5344CB8AC3E}">
        <p14:creationId xmlns:p14="http://schemas.microsoft.com/office/powerpoint/2010/main" val="2779496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ok 3"/>
          <p:cNvPicPr>
            <a:picLocks noChangeAspect="1"/>
          </p:cNvPicPr>
          <p:nvPr/>
        </p:nvPicPr>
        <p:blipFill rotWithShape="1">
          <a:blip r:embed="rId2"/>
          <a:srcRect l="20476"/>
          <a:stretch/>
        </p:blipFill>
        <p:spPr>
          <a:xfrm>
            <a:off x="2724728" y="3698174"/>
            <a:ext cx="6112902" cy="3159826"/>
          </a:xfrm>
          <a:prstGeom prst="rect">
            <a:avLst/>
          </a:prstGeom>
        </p:spPr>
      </p:pic>
      <p:sp>
        <p:nvSpPr>
          <p:cNvPr id="2" name="Nadpis 1"/>
          <p:cNvSpPr>
            <a:spLocks noGrp="1"/>
          </p:cNvSpPr>
          <p:nvPr>
            <p:ph type="title"/>
          </p:nvPr>
        </p:nvSpPr>
        <p:spPr/>
        <p:txBody>
          <a:bodyPr>
            <a:normAutofit/>
          </a:bodyPr>
          <a:lstStyle/>
          <a:p>
            <a:r>
              <a:rPr lang="en-GB" sz="3600" b="1" dirty="0"/>
              <a:t>Classification of non-ground points</a:t>
            </a:r>
            <a:endParaRPr lang="sk-SK" sz="3600" dirty="0"/>
          </a:p>
        </p:txBody>
      </p:sp>
      <p:sp>
        <p:nvSpPr>
          <p:cNvPr id="3" name="Zástupný objekt pre obsah 2"/>
          <p:cNvSpPr>
            <a:spLocks noGrp="1"/>
          </p:cNvSpPr>
          <p:nvPr>
            <p:ph idx="1"/>
          </p:nvPr>
        </p:nvSpPr>
        <p:spPr>
          <a:xfrm>
            <a:off x="838200" y="1825625"/>
            <a:ext cx="10515600" cy="4351338"/>
          </a:xfrm>
        </p:spPr>
        <p:txBody>
          <a:bodyPr>
            <a:normAutofit/>
          </a:bodyPr>
          <a:lstStyle/>
          <a:p>
            <a:r>
              <a:rPr lang="en-US" sz="2000" dirty="0"/>
              <a:t>Uses geometric relationships, spatial density, and elevation differences between points to identify patterns that correspond to ground, vegetation, and buildings.</a:t>
            </a:r>
            <a:endParaRPr lang="en-GB" sz="2000" dirty="0"/>
          </a:p>
          <a:p>
            <a:r>
              <a:rPr lang="en-GB" sz="2000" dirty="0"/>
              <a:t>assigns classes of vegetation (5) and buildings/roofs (6) to the points unclassified in the previous step of ground classification. All points above 2 meters above the ground points are classified as vegetation or roofs.</a:t>
            </a:r>
          </a:p>
          <a:p>
            <a:r>
              <a:rPr lang="en-GB" sz="2000" dirty="0" err="1">
                <a:latin typeface="Courier New" panose="02070309020205020404" pitchFamily="49" charset="0"/>
                <a:cs typeface="Courier New" panose="02070309020205020404" pitchFamily="49" charset="0"/>
              </a:rPr>
              <a:t>mkdir</a:t>
            </a:r>
            <a:r>
              <a:rPr lang="en-GB" sz="2000" dirty="0">
                <a:latin typeface="Courier New" panose="02070309020205020404" pitchFamily="49" charset="0"/>
                <a:cs typeface="Courier New" panose="02070309020205020404" pitchFamily="49" charset="0"/>
              </a:rPr>
              <a:t> </a:t>
            </a:r>
            <a:r>
              <a:rPr lang="sk-SK" sz="2000" dirty="0">
                <a:latin typeface="Courier New" panose="02070309020205020404" pitchFamily="49" charset="0"/>
                <a:cs typeface="Courier New" panose="02070309020205020404" pitchFamily="49" charset="0"/>
              </a:rPr>
              <a:t>02_lasclassify</a:t>
            </a:r>
            <a:endParaRPr lang="en-GB" sz="2000" dirty="0">
              <a:latin typeface="Courier New" panose="02070309020205020404" pitchFamily="49" charset="0"/>
              <a:cs typeface="Courier New" panose="02070309020205020404" pitchFamily="49" charset="0"/>
            </a:endParaRPr>
          </a:p>
          <a:p>
            <a:r>
              <a:rPr lang="sk-SK" sz="2000" dirty="0">
                <a:latin typeface="Courier New" panose="02070309020205020404" pitchFamily="49" charset="0"/>
                <a:cs typeface="Courier New" panose="02070309020205020404" pitchFamily="49" charset="0"/>
              </a:rPr>
              <a:t>C:\LAStools\bin\lasclassify.exe -i c:\LIDAR_DATA\01_lasground\*.laz -o 02_lasclassify\</a:t>
            </a:r>
            <a:r>
              <a:rPr lang="sk-SK" sz="2000" dirty="0" err="1">
                <a:latin typeface="Courier New" panose="02070309020205020404" pitchFamily="49" charset="0"/>
                <a:cs typeface="Courier New" panose="02070309020205020404" pitchFamily="49" charset="0"/>
              </a:rPr>
              <a:t>classified_all_classes.laz</a:t>
            </a:r>
            <a:r>
              <a:rPr lang="sk-SK" sz="2000" dirty="0">
                <a:latin typeface="Courier New" panose="02070309020205020404" pitchFamily="49" charset="0"/>
                <a:cs typeface="Courier New" panose="02070309020205020404" pitchFamily="49" charset="0"/>
              </a:rPr>
              <a:t> -v -</a:t>
            </a:r>
            <a:r>
              <a:rPr lang="sk-SK" sz="2000" dirty="0" err="1">
                <a:latin typeface="Courier New" panose="02070309020205020404" pitchFamily="49" charset="0"/>
                <a:cs typeface="Courier New" panose="02070309020205020404" pitchFamily="49" charset="0"/>
              </a:rPr>
              <a:t>ignore_class</a:t>
            </a:r>
            <a:r>
              <a:rPr lang="sk-SK" sz="2000" dirty="0">
                <a:latin typeface="Courier New" panose="02070309020205020404" pitchFamily="49" charset="0"/>
                <a:cs typeface="Courier New" panose="02070309020205020404" pitchFamily="49" charset="0"/>
              </a:rPr>
              <a:t> 7 18</a:t>
            </a:r>
          </a:p>
        </p:txBody>
      </p:sp>
      <p:sp>
        <p:nvSpPr>
          <p:cNvPr id="5" name="Obdĺžnik 4"/>
          <p:cNvSpPr/>
          <p:nvPr/>
        </p:nvSpPr>
        <p:spPr>
          <a:xfrm>
            <a:off x="9376721" y="5007488"/>
            <a:ext cx="222191" cy="162370"/>
          </a:xfrm>
          <a:prstGeom prst="rect">
            <a:avLst/>
          </a:prstGeom>
          <a:solidFill>
            <a:srgbClr val="A152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ĺžnik 5"/>
          <p:cNvSpPr/>
          <p:nvPr/>
        </p:nvSpPr>
        <p:spPr>
          <a:xfrm>
            <a:off x="9368175" y="5467537"/>
            <a:ext cx="222191" cy="162370"/>
          </a:xfrm>
          <a:prstGeom prst="rect">
            <a:avLst/>
          </a:prstGeom>
          <a:solidFill>
            <a:srgbClr val="4C4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BlokTextu 6"/>
          <p:cNvSpPr txBox="1"/>
          <p:nvPr/>
        </p:nvSpPr>
        <p:spPr>
          <a:xfrm>
            <a:off x="9744190" y="4886915"/>
            <a:ext cx="1804276" cy="369332"/>
          </a:xfrm>
          <a:prstGeom prst="rect">
            <a:avLst/>
          </a:prstGeom>
          <a:noFill/>
        </p:spPr>
        <p:txBody>
          <a:bodyPr wrap="none" rtlCol="0">
            <a:spAutoFit/>
          </a:bodyPr>
          <a:lstStyle/>
          <a:p>
            <a:r>
              <a:rPr lang="sk-SK" dirty="0" err="1"/>
              <a:t>ground</a:t>
            </a:r>
            <a:r>
              <a:rPr lang="sk-SK" dirty="0"/>
              <a:t> </a:t>
            </a:r>
            <a:r>
              <a:rPr lang="sk-SK" dirty="0" err="1"/>
              <a:t>points</a:t>
            </a:r>
            <a:r>
              <a:rPr lang="en-GB" dirty="0"/>
              <a:t> (2)</a:t>
            </a:r>
            <a:endParaRPr lang="en-US" dirty="0"/>
          </a:p>
        </p:txBody>
      </p:sp>
      <p:sp>
        <p:nvSpPr>
          <p:cNvPr id="8" name="BlokTextu 7"/>
          <p:cNvSpPr txBox="1"/>
          <p:nvPr/>
        </p:nvSpPr>
        <p:spPr>
          <a:xfrm>
            <a:off x="9744190" y="5349319"/>
            <a:ext cx="2229585" cy="369332"/>
          </a:xfrm>
          <a:prstGeom prst="rect">
            <a:avLst/>
          </a:prstGeom>
          <a:noFill/>
        </p:spPr>
        <p:txBody>
          <a:bodyPr wrap="none" rtlCol="0">
            <a:spAutoFit/>
          </a:bodyPr>
          <a:lstStyle/>
          <a:p>
            <a:r>
              <a:rPr lang="sk-SK" dirty="0" err="1"/>
              <a:t>unclassified</a:t>
            </a:r>
            <a:r>
              <a:rPr lang="sk-SK" dirty="0"/>
              <a:t> </a:t>
            </a:r>
            <a:r>
              <a:rPr lang="sk-SK" dirty="0" err="1"/>
              <a:t>points</a:t>
            </a:r>
            <a:r>
              <a:rPr lang="en-GB" dirty="0"/>
              <a:t> (8)</a:t>
            </a:r>
            <a:endParaRPr lang="en-US" dirty="0"/>
          </a:p>
        </p:txBody>
      </p:sp>
      <p:sp>
        <p:nvSpPr>
          <p:cNvPr id="9" name="Obdĺžnik 8"/>
          <p:cNvSpPr/>
          <p:nvPr/>
        </p:nvSpPr>
        <p:spPr>
          <a:xfrm>
            <a:off x="9368175" y="5927586"/>
            <a:ext cx="222191" cy="162370"/>
          </a:xfrm>
          <a:prstGeom prst="rect">
            <a:avLst/>
          </a:prstGeom>
          <a:solidFill>
            <a:srgbClr val="00FF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BlokTextu 9"/>
          <p:cNvSpPr txBox="1"/>
          <p:nvPr/>
        </p:nvSpPr>
        <p:spPr>
          <a:xfrm>
            <a:off x="9744190" y="5807631"/>
            <a:ext cx="2089931" cy="369332"/>
          </a:xfrm>
          <a:prstGeom prst="rect">
            <a:avLst/>
          </a:prstGeom>
          <a:noFill/>
        </p:spPr>
        <p:txBody>
          <a:bodyPr wrap="none" rtlCol="0">
            <a:spAutoFit/>
          </a:bodyPr>
          <a:lstStyle/>
          <a:p>
            <a:r>
              <a:rPr lang="en-GB" dirty="0"/>
              <a:t>(high) v</a:t>
            </a:r>
            <a:r>
              <a:rPr lang="sk-SK" dirty="0" err="1"/>
              <a:t>egetation</a:t>
            </a:r>
            <a:r>
              <a:rPr lang="en-GB" dirty="0"/>
              <a:t> (5)</a:t>
            </a:r>
            <a:endParaRPr lang="en-US" dirty="0"/>
          </a:p>
        </p:txBody>
      </p:sp>
      <p:sp>
        <p:nvSpPr>
          <p:cNvPr id="11" name="Obdĺžnik 10"/>
          <p:cNvSpPr/>
          <p:nvPr/>
        </p:nvSpPr>
        <p:spPr>
          <a:xfrm>
            <a:off x="9363557" y="6329365"/>
            <a:ext cx="222191" cy="162370"/>
          </a:xfrm>
          <a:prstGeom prst="rect">
            <a:avLst/>
          </a:prstGeom>
          <a:solidFill>
            <a:srgbClr val="FF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BlokTextu 11"/>
          <p:cNvSpPr txBox="1"/>
          <p:nvPr/>
        </p:nvSpPr>
        <p:spPr>
          <a:xfrm>
            <a:off x="9739572" y="6209410"/>
            <a:ext cx="1907573" cy="369332"/>
          </a:xfrm>
          <a:prstGeom prst="rect">
            <a:avLst/>
          </a:prstGeom>
          <a:noFill/>
        </p:spPr>
        <p:txBody>
          <a:bodyPr wrap="none" rtlCol="0">
            <a:spAutoFit/>
          </a:bodyPr>
          <a:lstStyle/>
          <a:p>
            <a:r>
              <a:rPr lang="en-GB" dirty="0"/>
              <a:t>roofs/buildings (6)</a:t>
            </a:r>
            <a:endParaRPr lang="en-US" dirty="0"/>
          </a:p>
        </p:txBody>
      </p:sp>
    </p:spTree>
    <p:extLst>
      <p:ext uri="{BB962C8B-B14F-4D97-AF65-F5344CB8AC3E}">
        <p14:creationId xmlns:p14="http://schemas.microsoft.com/office/powerpoint/2010/main" val="1075526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sk-SK" b="1" dirty="0"/>
              <a:t>DTM</a:t>
            </a:r>
            <a:r>
              <a:rPr lang="en-GB" b="1" dirty="0"/>
              <a:t> and</a:t>
            </a:r>
            <a:r>
              <a:rPr lang="sk-SK" b="1" dirty="0"/>
              <a:t> DSM</a:t>
            </a:r>
            <a:r>
              <a:rPr lang="en-GB" b="1" dirty="0"/>
              <a:t> c</a:t>
            </a:r>
            <a:r>
              <a:rPr lang="sk-SK" b="1" dirty="0" err="1"/>
              <a:t>reation</a:t>
            </a:r>
            <a:endParaRPr lang="sk-SK" dirty="0"/>
          </a:p>
        </p:txBody>
      </p:sp>
      <p:sp>
        <p:nvSpPr>
          <p:cNvPr id="3" name="Zástupný objekt pre obsah 2"/>
          <p:cNvSpPr>
            <a:spLocks noGrp="1"/>
          </p:cNvSpPr>
          <p:nvPr>
            <p:ph idx="1"/>
          </p:nvPr>
        </p:nvSpPr>
        <p:spPr>
          <a:xfrm>
            <a:off x="838201" y="1825625"/>
            <a:ext cx="7188200" cy="4351338"/>
          </a:xfrm>
        </p:spPr>
        <p:txBody>
          <a:bodyPr>
            <a:normAutofit fontScale="92500" lnSpcReduction="20000"/>
          </a:bodyPr>
          <a:lstStyle/>
          <a:p>
            <a:r>
              <a:rPr lang="sk-SK" sz="2000" dirty="0" err="1"/>
              <a:t>Creates</a:t>
            </a:r>
            <a:r>
              <a:rPr lang="sk-SK" sz="2000" dirty="0"/>
              <a:t> raster </a:t>
            </a:r>
            <a:r>
              <a:rPr lang="sk-SK" sz="2000" dirty="0" err="1"/>
              <a:t>models</a:t>
            </a:r>
            <a:r>
              <a:rPr lang="sk-SK" sz="2000" dirty="0"/>
              <a:t> </a:t>
            </a:r>
            <a:r>
              <a:rPr lang="sk-SK" sz="2000" dirty="0" err="1"/>
              <a:t>for</a:t>
            </a:r>
            <a:r>
              <a:rPr lang="sk-SK" sz="2000" dirty="0"/>
              <a:t> </a:t>
            </a:r>
            <a:r>
              <a:rPr lang="sk-SK" sz="2000" dirty="0" err="1"/>
              <a:t>each</a:t>
            </a:r>
            <a:r>
              <a:rPr lang="sk-SK" sz="2000" dirty="0"/>
              <a:t> </a:t>
            </a:r>
            <a:r>
              <a:rPr lang="sk-SK" sz="2000" dirty="0" err="1"/>
              <a:t>tile</a:t>
            </a:r>
            <a:r>
              <a:rPr lang="sk-SK" sz="2000" dirty="0"/>
              <a:t>. </a:t>
            </a:r>
            <a:br>
              <a:rPr lang="en-GB" sz="2000" dirty="0"/>
            </a:br>
            <a:r>
              <a:rPr lang="sk-SK" sz="2000" dirty="0" err="1"/>
              <a:t>Subtracts</a:t>
            </a:r>
            <a:r>
              <a:rPr lang="sk-SK" sz="2000" dirty="0"/>
              <a:t> DTM </a:t>
            </a:r>
            <a:r>
              <a:rPr lang="sk-SK" sz="2000" dirty="0" err="1"/>
              <a:t>from</a:t>
            </a:r>
            <a:r>
              <a:rPr lang="sk-SK" sz="2000" dirty="0"/>
              <a:t> DSM to get </a:t>
            </a:r>
            <a:r>
              <a:rPr lang="sk-SK" sz="2000" dirty="0" err="1"/>
              <a:t>the</a:t>
            </a:r>
            <a:r>
              <a:rPr lang="sk-SK" sz="2000" dirty="0"/>
              <a:t> </a:t>
            </a:r>
            <a:r>
              <a:rPr lang="sk-SK" sz="2000" dirty="0" err="1"/>
              <a:t>Canopy</a:t>
            </a:r>
            <a:r>
              <a:rPr lang="sk-SK" sz="2000" dirty="0"/>
              <a:t> </a:t>
            </a:r>
            <a:r>
              <a:rPr lang="sk-SK" sz="2000" dirty="0" err="1"/>
              <a:t>Height</a:t>
            </a:r>
            <a:r>
              <a:rPr lang="sk-SK" sz="2000" dirty="0"/>
              <a:t> Model.</a:t>
            </a:r>
            <a:endParaRPr lang="en-GB" sz="2000" dirty="0"/>
          </a:p>
          <a:p>
            <a:r>
              <a:rPr lang="en-GB" sz="2000" dirty="0" err="1">
                <a:latin typeface="Courier New" panose="02070309020205020404" pitchFamily="49" charset="0"/>
                <a:cs typeface="Courier New" panose="02070309020205020404" pitchFamily="49" charset="0"/>
              </a:rPr>
              <a:t>mkdir</a:t>
            </a:r>
            <a:r>
              <a:rPr lang="en-GB" sz="2000" dirty="0">
                <a:latin typeface="Courier New" panose="02070309020205020404" pitchFamily="49" charset="0"/>
                <a:cs typeface="Courier New" panose="02070309020205020404" pitchFamily="49" charset="0"/>
              </a:rPr>
              <a:t> 03_blast2dem</a:t>
            </a:r>
          </a:p>
          <a:p>
            <a:r>
              <a:rPr lang="sk-SK" sz="2000" dirty="0">
                <a:latin typeface="Courier New" panose="02070309020205020404" pitchFamily="49" charset="0"/>
                <a:cs typeface="Courier New" panose="02070309020205020404" pitchFamily="49" charset="0"/>
              </a:rPr>
              <a:t>C:\LAStools\bin\blast2dem.exe -i c:\LIDAR_DATA\02_lasclassify\*.laz -o 03_blast2dem\</a:t>
            </a:r>
            <a:r>
              <a:rPr lang="sk-SK" sz="2000" dirty="0" err="1">
                <a:solidFill>
                  <a:srgbClr val="FF0000"/>
                </a:solidFill>
                <a:latin typeface="Courier New" panose="02070309020205020404" pitchFamily="49" charset="0"/>
                <a:cs typeface="Courier New" panose="02070309020205020404" pitchFamily="49" charset="0"/>
              </a:rPr>
              <a:t>dtm</a:t>
            </a:r>
            <a:r>
              <a:rPr lang="sk-SK" sz="2000" dirty="0" err="1">
                <a:latin typeface="Courier New" panose="02070309020205020404" pitchFamily="49" charset="0"/>
                <a:cs typeface="Courier New" panose="02070309020205020404" pitchFamily="49" charset="0"/>
              </a:rPr>
              <a:t>.tif</a:t>
            </a:r>
            <a:r>
              <a:rPr lang="sk-SK" sz="2000" dirty="0">
                <a:latin typeface="Courier New" panose="02070309020205020404" pitchFamily="49" charset="0"/>
                <a:cs typeface="Courier New" panose="02070309020205020404" pitchFamily="49" charset="0"/>
              </a:rPr>
              <a:t> -</a:t>
            </a:r>
            <a:r>
              <a:rPr lang="sk-SK" sz="2000" dirty="0" err="1">
                <a:latin typeface="Courier New" panose="02070309020205020404" pitchFamily="49" charset="0"/>
                <a:cs typeface="Courier New" panose="02070309020205020404" pitchFamily="49" charset="0"/>
              </a:rPr>
              <a:t>keep_classification</a:t>
            </a:r>
            <a:r>
              <a:rPr lang="sk-SK" sz="2000" dirty="0">
                <a:latin typeface="Courier New" panose="02070309020205020404" pitchFamily="49" charset="0"/>
                <a:cs typeface="Courier New" panose="02070309020205020404" pitchFamily="49" charset="0"/>
              </a:rPr>
              <a:t> 2 -</a:t>
            </a:r>
            <a:r>
              <a:rPr lang="sk-SK" sz="2000" dirty="0" err="1">
                <a:latin typeface="Courier New" panose="02070309020205020404" pitchFamily="49" charset="0"/>
                <a:cs typeface="Courier New" panose="02070309020205020404" pitchFamily="49" charset="0"/>
              </a:rPr>
              <a:t>elevation</a:t>
            </a:r>
            <a:r>
              <a:rPr lang="sk-SK" sz="2000" dirty="0">
                <a:latin typeface="Courier New" panose="02070309020205020404" pitchFamily="49" charset="0"/>
                <a:cs typeface="Courier New" panose="02070309020205020404" pitchFamily="49" charset="0"/>
              </a:rPr>
              <a:t> -step 1 –v</a:t>
            </a:r>
            <a:endParaRPr lang="en-GB" sz="2000" dirty="0">
              <a:latin typeface="Courier New" panose="02070309020205020404" pitchFamily="49" charset="0"/>
              <a:cs typeface="Courier New" panose="02070309020205020404" pitchFamily="49" charset="0"/>
            </a:endParaRPr>
          </a:p>
          <a:p>
            <a:r>
              <a:rPr lang="en-GB" sz="2000" dirty="0">
                <a:latin typeface="Courier New" panose="02070309020205020404" pitchFamily="49" charset="0"/>
                <a:cs typeface="Courier New" panose="02070309020205020404" pitchFamily="49" charset="0"/>
              </a:rPr>
              <a:t>C:\LAStools\bin\blast2dem.exe -</a:t>
            </a:r>
            <a:r>
              <a:rPr lang="en-GB" sz="2000" dirty="0" err="1">
                <a:latin typeface="Courier New" panose="02070309020205020404" pitchFamily="49" charset="0"/>
                <a:cs typeface="Courier New" panose="02070309020205020404" pitchFamily="49" charset="0"/>
              </a:rPr>
              <a:t>i</a:t>
            </a:r>
            <a:r>
              <a:rPr lang="en-GB" sz="2000" dirty="0">
                <a:latin typeface="Courier New" panose="02070309020205020404" pitchFamily="49" charset="0"/>
                <a:cs typeface="Courier New" panose="02070309020205020404" pitchFamily="49" charset="0"/>
              </a:rPr>
              <a:t> c:\LIDAR_DATA\02_lasclassify\*.laz -o 03_blast2dem\</a:t>
            </a:r>
            <a:r>
              <a:rPr lang="en-GB" sz="2000" dirty="0" err="1">
                <a:solidFill>
                  <a:srgbClr val="2A3AF6"/>
                </a:solidFill>
                <a:latin typeface="Courier New" panose="02070309020205020404" pitchFamily="49" charset="0"/>
                <a:cs typeface="Courier New" panose="02070309020205020404" pitchFamily="49" charset="0"/>
              </a:rPr>
              <a:t>dsm</a:t>
            </a:r>
            <a:r>
              <a:rPr lang="en-GB" sz="2000" dirty="0" err="1">
                <a:latin typeface="Courier New" panose="02070309020205020404" pitchFamily="49" charset="0"/>
                <a:cs typeface="Courier New" panose="02070309020205020404" pitchFamily="49" charset="0"/>
              </a:rPr>
              <a:t>.tif</a:t>
            </a:r>
            <a:r>
              <a:rPr lang="en-GB" sz="2000" dirty="0">
                <a:latin typeface="Courier New" panose="02070309020205020404" pitchFamily="49" charset="0"/>
                <a:cs typeface="Courier New" panose="02070309020205020404" pitchFamily="49" charset="0"/>
              </a:rPr>
              <a:t> -</a:t>
            </a:r>
            <a:r>
              <a:rPr lang="en-GB" sz="2000" dirty="0" err="1">
                <a:latin typeface="Courier New" panose="02070309020205020404" pitchFamily="49" charset="0"/>
                <a:cs typeface="Courier New" panose="02070309020205020404" pitchFamily="49" charset="0"/>
              </a:rPr>
              <a:t>first_only</a:t>
            </a:r>
            <a:r>
              <a:rPr lang="en-GB" sz="2000" dirty="0">
                <a:latin typeface="Courier New" panose="02070309020205020404" pitchFamily="49" charset="0"/>
                <a:cs typeface="Courier New" panose="02070309020205020404" pitchFamily="49" charset="0"/>
              </a:rPr>
              <a:t> -elevation -step 1 -</a:t>
            </a:r>
            <a:r>
              <a:rPr lang="en-GB" sz="2000" dirty="0" err="1">
                <a:latin typeface="Courier New" panose="02070309020205020404" pitchFamily="49" charset="0"/>
                <a:cs typeface="Courier New" panose="02070309020205020404" pitchFamily="49" charset="0"/>
              </a:rPr>
              <a:t>drop_class</a:t>
            </a:r>
            <a:r>
              <a:rPr lang="en-GB" sz="2000" dirty="0">
                <a:latin typeface="Courier New" panose="02070309020205020404" pitchFamily="49" charset="0"/>
                <a:cs typeface="Courier New" panose="02070309020205020404" pitchFamily="49" charset="0"/>
              </a:rPr>
              <a:t> 7 18 –v</a:t>
            </a:r>
          </a:p>
          <a:p>
            <a:r>
              <a:rPr lang="en-US" sz="2000" dirty="0"/>
              <a:t>-</a:t>
            </a:r>
            <a:r>
              <a:rPr lang="en-US" sz="2000" dirty="0" err="1"/>
              <a:t>use_class</a:t>
            </a:r>
            <a:r>
              <a:rPr lang="en-US" sz="2000" dirty="0"/>
              <a:t> 2:uses only ground points (class 2) to create a raster DTM </a:t>
            </a:r>
            <a:r>
              <a:rPr lang="en-US" sz="2000" dirty="0" err="1"/>
              <a:t>rasters</a:t>
            </a:r>
            <a:r>
              <a:rPr lang="en-US" sz="2000" dirty="0"/>
              <a:t> with a grid cell size of 1 m</a:t>
            </a:r>
          </a:p>
          <a:p>
            <a:r>
              <a:rPr lang="en-US" sz="2000" dirty="0"/>
              <a:t>-</a:t>
            </a:r>
            <a:r>
              <a:rPr lang="en-US" sz="2000" dirty="0" err="1"/>
              <a:t>first_returns_only:uses</a:t>
            </a:r>
            <a:r>
              <a:rPr lang="en-US" sz="2000" dirty="0"/>
              <a:t> first returns only to create a raster DSM </a:t>
            </a:r>
            <a:r>
              <a:rPr lang="en-US" sz="2000" dirty="0" err="1"/>
              <a:t>rasters</a:t>
            </a:r>
            <a:r>
              <a:rPr lang="en-US" sz="2000" dirty="0"/>
              <a:t> with a grid cell size of 1 m, but noise points (class 7, 18) need to be dropped out</a:t>
            </a:r>
            <a:endParaRPr lang="sk-SK" sz="2000" dirty="0"/>
          </a:p>
          <a:p>
            <a:endParaRPr lang="sk-SK" sz="2000" dirty="0"/>
          </a:p>
        </p:txBody>
      </p:sp>
      <p:pic>
        <p:nvPicPr>
          <p:cNvPr id="6" name="Obrázok 5"/>
          <p:cNvPicPr>
            <a:picLocks noChangeAspect="1"/>
          </p:cNvPicPr>
          <p:nvPr/>
        </p:nvPicPr>
        <p:blipFill>
          <a:blip r:embed="rId2"/>
          <a:stretch>
            <a:fillRect/>
          </a:stretch>
        </p:blipFill>
        <p:spPr>
          <a:xfrm>
            <a:off x="8469747" y="1690688"/>
            <a:ext cx="3288102" cy="3128292"/>
          </a:xfrm>
          <a:prstGeom prst="rect">
            <a:avLst/>
          </a:prstGeom>
        </p:spPr>
      </p:pic>
    </p:spTree>
    <p:extLst>
      <p:ext uri="{BB962C8B-B14F-4D97-AF65-F5344CB8AC3E}">
        <p14:creationId xmlns:p14="http://schemas.microsoft.com/office/powerpoint/2010/main" val="4132573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b="1" dirty="0"/>
              <a:t>Optional: Slope, </a:t>
            </a:r>
            <a:r>
              <a:rPr lang="en-GB" b="1" dirty="0" err="1"/>
              <a:t>hillshade</a:t>
            </a:r>
            <a:endParaRPr lang="sk-SK" dirty="0"/>
          </a:p>
        </p:txBody>
      </p:sp>
      <p:sp>
        <p:nvSpPr>
          <p:cNvPr id="3" name="Zástupný objekt pre obsah 2"/>
          <p:cNvSpPr>
            <a:spLocks noGrp="1"/>
          </p:cNvSpPr>
          <p:nvPr>
            <p:ph idx="1"/>
          </p:nvPr>
        </p:nvSpPr>
        <p:spPr>
          <a:xfrm>
            <a:off x="838200" y="1825625"/>
            <a:ext cx="6652491" cy="4351338"/>
          </a:xfrm>
        </p:spPr>
        <p:txBody>
          <a:bodyPr>
            <a:normAutofit fontScale="92500" lnSpcReduction="10000"/>
          </a:bodyPr>
          <a:lstStyle/>
          <a:p>
            <a:r>
              <a:rPr lang="sk-SK" sz="2000" dirty="0" err="1"/>
              <a:t>Creates</a:t>
            </a:r>
            <a:r>
              <a:rPr lang="sk-SK" sz="2000" dirty="0"/>
              <a:t> raster </a:t>
            </a:r>
            <a:r>
              <a:rPr lang="sk-SK" sz="2000" dirty="0" err="1"/>
              <a:t>models</a:t>
            </a:r>
            <a:r>
              <a:rPr lang="sk-SK" sz="2000" dirty="0"/>
              <a:t> </a:t>
            </a:r>
            <a:r>
              <a:rPr lang="sk-SK" sz="2000" dirty="0" err="1"/>
              <a:t>for</a:t>
            </a:r>
            <a:r>
              <a:rPr lang="sk-SK" sz="2000" dirty="0"/>
              <a:t> </a:t>
            </a:r>
            <a:r>
              <a:rPr lang="sk-SK" sz="2000" dirty="0" err="1"/>
              <a:t>each</a:t>
            </a:r>
            <a:r>
              <a:rPr lang="sk-SK" sz="2000" dirty="0"/>
              <a:t> </a:t>
            </a:r>
            <a:r>
              <a:rPr lang="sk-SK" sz="2000" dirty="0" err="1"/>
              <a:t>tile</a:t>
            </a:r>
            <a:r>
              <a:rPr lang="sk-SK" sz="2000" dirty="0"/>
              <a:t>. </a:t>
            </a:r>
            <a:br>
              <a:rPr lang="en-GB" sz="2000" dirty="0"/>
            </a:br>
            <a:r>
              <a:rPr lang="sk-SK" sz="2000" dirty="0" err="1"/>
              <a:t>Subtracts</a:t>
            </a:r>
            <a:r>
              <a:rPr lang="sk-SK" sz="2000" dirty="0"/>
              <a:t> DTM </a:t>
            </a:r>
            <a:r>
              <a:rPr lang="sk-SK" sz="2000" dirty="0" err="1"/>
              <a:t>from</a:t>
            </a:r>
            <a:r>
              <a:rPr lang="sk-SK" sz="2000" dirty="0"/>
              <a:t> DSM to get </a:t>
            </a:r>
            <a:r>
              <a:rPr lang="sk-SK" sz="2000" dirty="0" err="1"/>
              <a:t>the</a:t>
            </a:r>
            <a:r>
              <a:rPr lang="sk-SK" sz="2000" dirty="0"/>
              <a:t> </a:t>
            </a:r>
            <a:r>
              <a:rPr lang="sk-SK" sz="2000" dirty="0" err="1"/>
              <a:t>Canopy</a:t>
            </a:r>
            <a:r>
              <a:rPr lang="sk-SK" sz="2000" dirty="0"/>
              <a:t> </a:t>
            </a:r>
            <a:r>
              <a:rPr lang="sk-SK" sz="2000" dirty="0" err="1"/>
              <a:t>Height</a:t>
            </a:r>
            <a:r>
              <a:rPr lang="sk-SK" sz="2000" dirty="0"/>
              <a:t> Model.</a:t>
            </a:r>
            <a:br>
              <a:rPr lang="en-GB" sz="2000" dirty="0"/>
            </a:br>
            <a:endParaRPr lang="en-GB" sz="2000" dirty="0"/>
          </a:p>
          <a:p>
            <a:r>
              <a:rPr lang="sk-SK" sz="2000" dirty="0">
                <a:latin typeface="Courier New" panose="02070309020205020404" pitchFamily="49" charset="0"/>
                <a:cs typeface="Courier New" panose="02070309020205020404" pitchFamily="49" charset="0"/>
              </a:rPr>
              <a:t>C:\LAStools\bin\blast2dem.exe -i c:\LIDAR_DATA\02_lasclassify\*.laz -o 03_blast2dem\</a:t>
            </a:r>
            <a:r>
              <a:rPr lang="sk-SK" sz="2000" dirty="0" err="1">
                <a:solidFill>
                  <a:srgbClr val="FF0000"/>
                </a:solidFill>
                <a:latin typeface="Courier New" panose="02070309020205020404" pitchFamily="49" charset="0"/>
                <a:cs typeface="Courier New" panose="02070309020205020404" pitchFamily="49" charset="0"/>
              </a:rPr>
              <a:t>dtm</a:t>
            </a:r>
            <a:r>
              <a:rPr lang="en-GB" sz="2000" dirty="0">
                <a:solidFill>
                  <a:srgbClr val="FF0000"/>
                </a:solidFill>
                <a:latin typeface="Courier New" panose="02070309020205020404" pitchFamily="49" charset="0"/>
                <a:cs typeface="Courier New" panose="02070309020205020404" pitchFamily="49" charset="0"/>
              </a:rPr>
              <a:t>_</a:t>
            </a:r>
            <a:r>
              <a:rPr lang="en-GB" sz="2000" dirty="0" err="1">
                <a:solidFill>
                  <a:srgbClr val="FF0000"/>
                </a:solidFill>
                <a:latin typeface="Courier New" panose="02070309020205020404" pitchFamily="49" charset="0"/>
                <a:cs typeface="Courier New" panose="02070309020205020404" pitchFamily="49" charset="0"/>
              </a:rPr>
              <a:t>hillshade</a:t>
            </a:r>
            <a:r>
              <a:rPr lang="sk-SK" sz="2000" dirty="0">
                <a:latin typeface="Courier New" panose="02070309020205020404" pitchFamily="49" charset="0"/>
                <a:cs typeface="Courier New" panose="02070309020205020404" pitchFamily="49" charset="0"/>
              </a:rPr>
              <a:t>.</a:t>
            </a:r>
            <a:r>
              <a:rPr lang="sk-SK" sz="2000" dirty="0" err="1">
                <a:latin typeface="Courier New" panose="02070309020205020404" pitchFamily="49" charset="0"/>
                <a:cs typeface="Courier New" panose="02070309020205020404" pitchFamily="49" charset="0"/>
              </a:rPr>
              <a:t>tif</a:t>
            </a:r>
            <a:r>
              <a:rPr lang="sk-SK" sz="2000" dirty="0">
                <a:latin typeface="Courier New" panose="02070309020205020404" pitchFamily="49" charset="0"/>
                <a:cs typeface="Courier New" panose="02070309020205020404" pitchFamily="49" charset="0"/>
              </a:rPr>
              <a:t> -</a:t>
            </a:r>
            <a:r>
              <a:rPr lang="sk-SK" sz="2000" dirty="0" err="1">
                <a:latin typeface="Courier New" panose="02070309020205020404" pitchFamily="49" charset="0"/>
                <a:cs typeface="Courier New" panose="02070309020205020404" pitchFamily="49" charset="0"/>
              </a:rPr>
              <a:t>keep_classification</a:t>
            </a:r>
            <a:r>
              <a:rPr lang="sk-SK" sz="2000" dirty="0">
                <a:latin typeface="Courier New" panose="02070309020205020404" pitchFamily="49" charset="0"/>
                <a:cs typeface="Courier New" panose="02070309020205020404" pitchFamily="49" charset="0"/>
              </a:rPr>
              <a:t> 2 -</a:t>
            </a:r>
            <a:r>
              <a:rPr lang="en-GB" sz="2000" dirty="0" err="1">
                <a:latin typeface="Courier New" panose="02070309020205020404" pitchFamily="49" charset="0"/>
                <a:cs typeface="Courier New" panose="02070309020205020404" pitchFamily="49" charset="0"/>
              </a:rPr>
              <a:t>hillshade</a:t>
            </a:r>
            <a:r>
              <a:rPr lang="sk-SK" sz="2000" dirty="0">
                <a:latin typeface="Courier New" panose="02070309020205020404" pitchFamily="49" charset="0"/>
                <a:cs typeface="Courier New" panose="02070309020205020404" pitchFamily="49" charset="0"/>
              </a:rPr>
              <a:t> -step 1 –v</a:t>
            </a:r>
            <a:endParaRPr lang="en-GB" sz="2000" dirty="0">
              <a:latin typeface="Courier New" panose="02070309020205020404" pitchFamily="49" charset="0"/>
              <a:cs typeface="Courier New" panose="02070309020205020404" pitchFamily="49" charset="0"/>
            </a:endParaRPr>
          </a:p>
          <a:p>
            <a:r>
              <a:rPr lang="sk-SK" sz="2000" dirty="0">
                <a:latin typeface="Courier New" panose="02070309020205020404" pitchFamily="49" charset="0"/>
                <a:cs typeface="Courier New" panose="02070309020205020404" pitchFamily="49" charset="0"/>
              </a:rPr>
              <a:t>C:\LAStools\bin\blast2dem.exe -i c:\LIDAR_DATA\02_lasclassify\*.laz -o 03_blast2dem\</a:t>
            </a:r>
            <a:r>
              <a:rPr lang="sk-SK" sz="2000" dirty="0" err="1">
                <a:solidFill>
                  <a:srgbClr val="FF0000"/>
                </a:solidFill>
                <a:latin typeface="Courier New" panose="02070309020205020404" pitchFamily="49" charset="0"/>
                <a:cs typeface="Courier New" panose="02070309020205020404" pitchFamily="49" charset="0"/>
              </a:rPr>
              <a:t>dtm</a:t>
            </a:r>
            <a:r>
              <a:rPr lang="en-GB" sz="2000" dirty="0">
                <a:solidFill>
                  <a:srgbClr val="FF0000"/>
                </a:solidFill>
                <a:latin typeface="Courier New" panose="02070309020205020404" pitchFamily="49" charset="0"/>
                <a:cs typeface="Courier New" panose="02070309020205020404" pitchFamily="49" charset="0"/>
              </a:rPr>
              <a:t>_slope</a:t>
            </a:r>
            <a:r>
              <a:rPr lang="sk-SK" sz="2000" dirty="0">
                <a:latin typeface="Courier New" panose="02070309020205020404" pitchFamily="49" charset="0"/>
                <a:cs typeface="Courier New" panose="02070309020205020404" pitchFamily="49" charset="0"/>
              </a:rPr>
              <a:t>.</a:t>
            </a:r>
            <a:r>
              <a:rPr lang="sk-SK" sz="2000" dirty="0" err="1">
                <a:latin typeface="Courier New" panose="02070309020205020404" pitchFamily="49" charset="0"/>
                <a:cs typeface="Courier New" panose="02070309020205020404" pitchFamily="49" charset="0"/>
              </a:rPr>
              <a:t>tif</a:t>
            </a:r>
            <a:r>
              <a:rPr lang="sk-SK" sz="2000" dirty="0">
                <a:latin typeface="Courier New" panose="02070309020205020404" pitchFamily="49" charset="0"/>
                <a:cs typeface="Courier New" panose="02070309020205020404" pitchFamily="49" charset="0"/>
              </a:rPr>
              <a:t> -</a:t>
            </a:r>
            <a:r>
              <a:rPr lang="sk-SK" sz="2000" dirty="0" err="1">
                <a:latin typeface="Courier New" panose="02070309020205020404" pitchFamily="49" charset="0"/>
                <a:cs typeface="Courier New" panose="02070309020205020404" pitchFamily="49" charset="0"/>
              </a:rPr>
              <a:t>keep_classification</a:t>
            </a:r>
            <a:r>
              <a:rPr lang="sk-SK" sz="2000" dirty="0">
                <a:latin typeface="Courier New" panose="02070309020205020404" pitchFamily="49" charset="0"/>
                <a:cs typeface="Courier New" panose="02070309020205020404" pitchFamily="49" charset="0"/>
              </a:rPr>
              <a:t> 2 -</a:t>
            </a:r>
            <a:r>
              <a:rPr lang="en-GB" sz="2000" dirty="0">
                <a:latin typeface="Courier New" panose="02070309020205020404" pitchFamily="49" charset="0"/>
                <a:cs typeface="Courier New" panose="02070309020205020404" pitchFamily="49" charset="0"/>
              </a:rPr>
              <a:t>slope</a:t>
            </a:r>
            <a:r>
              <a:rPr lang="sk-SK" sz="2000" dirty="0">
                <a:latin typeface="Courier New" panose="02070309020205020404" pitchFamily="49" charset="0"/>
                <a:cs typeface="Courier New" panose="02070309020205020404" pitchFamily="49" charset="0"/>
              </a:rPr>
              <a:t> -step 1 –v</a:t>
            </a:r>
            <a:endParaRPr lang="en-GB" sz="2000" dirty="0">
              <a:latin typeface="Courier New" panose="02070309020205020404" pitchFamily="49" charset="0"/>
              <a:cs typeface="Courier New" panose="02070309020205020404" pitchFamily="49" charset="0"/>
            </a:endParaRPr>
          </a:p>
          <a:p>
            <a:r>
              <a:rPr lang="en-US" sz="2000" dirty="0"/>
              <a:t>-</a:t>
            </a:r>
            <a:r>
              <a:rPr lang="en-US" sz="2000" dirty="0" err="1"/>
              <a:t>use_class</a:t>
            </a:r>
            <a:r>
              <a:rPr lang="en-US" sz="2000" dirty="0"/>
              <a:t> 2:uses only ground points (class 2) to create a raster DTM </a:t>
            </a:r>
            <a:r>
              <a:rPr lang="en-US" sz="2000" dirty="0" err="1"/>
              <a:t>rasters</a:t>
            </a:r>
            <a:r>
              <a:rPr lang="en-US" sz="2000" dirty="0"/>
              <a:t> with a grid cell size of 1 m</a:t>
            </a:r>
          </a:p>
          <a:p>
            <a:r>
              <a:rPr lang="en-US" sz="2000" dirty="0"/>
              <a:t>-</a:t>
            </a:r>
            <a:r>
              <a:rPr lang="en-US" sz="2000" dirty="0" err="1"/>
              <a:t>first_returns_only:uses</a:t>
            </a:r>
            <a:r>
              <a:rPr lang="en-US" sz="2000" dirty="0"/>
              <a:t> first returns only to create a raster DSM </a:t>
            </a:r>
            <a:r>
              <a:rPr lang="en-US" sz="2000" dirty="0" err="1"/>
              <a:t>rasters</a:t>
            </a:r>
            <a:r>
              <a:rPr lang="en-US" sz="2000" dirty="0"/>
              <a:t> with a grid cell size of 1 m, but noise points (class 7, 18) need to be dropped out</a:t>
            </a:r>
            <a:endParaRPr lang="sk-SK" sz="2000" dirty="0"/>
          </a:p>
          <a:p>
            <a:endParaRPr lang="sk-SK" sz="2000" dirty="0"/>
          </a:p>
        </p:txBody>
      </p:sp>
      <p:pic>
        <p:nvPicPr>
          <p:cNvPr id="4" name="Obrázok 3"/>
          <p:cNvPicPr>
            <a:picLocks noChangeAspect="1"/>
          </p:cNvPicPr>
          <p:nvPr/>
        </p:nvPicPr>
        <p:blipFill>
          <a:blip r:embed="rId2"/>
          <a:stretch>
            <a:fillRect/>
          </a:stretch>
        </p:blipFill>
        <p:spPr>
          <a:xfrm>
            <a:off x="7850910" y="289792"/>
            <a:ext cx="3367252" cy="2979301"/>
          </a:xfrm>
          <a:prstGeom prst="rect">
            <a:avLst/>
          </a:prstGeom>
        </p:spPr>
      </p:pic>
      <p:pic>
        <p:nvPicPr>
          <p:cNvPr id="5" name="Obrázok 4"/>
          <p:cNvPicPr>
            <a:picLocks noChangeAspect="1"/>
          </p:cNvPicPr>
          <p:nvPr/>
        </p:nvPicPr>
        <p:blipFill>
          <a:blip r:embed="rId3"/>
          <a:stretch>
            <a:fillRect/>
          </a:stretch>
        </p:blipFill>
        <p:spPr>
          <a:xfrm>
            <a:off x="7977980" y="3533339"/>
            <a:ext cx="3375820" cy="3123717"/>
          </a:xfrm>
          <a:prstGeom prst="rect">
            <a:avLst/>
          </a:prstGeom>
        </p:spPr>
      </p:pic>
    </p:spTree>
    <p:extLst>
      <p:ext uri="{BB962C8B-B14F-4D97-AF65-F5344CB8AC3E}">
        <p14:creationId xmlns:p14="http://schemas.microsoft.com/office/powerpoint/2010/main" val="2060500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What general user needs?</a:t>
            </a:r>
            <a:endParaRPr lang="sk-SK" dirty="0"/>
          </a:p>
        </p:txBody>
      </p:sp>
      <p:sp>
        <p:nvSpPr>
          <p:cNvPr id="3" name="Zástupný objekt pre obsah 2"/>
          <p:cNvSpPr>
            <a:spLocks noGrp="1"/>
          </p:cNvSpPr>
          <p:nvPr>
            <p:ph idx="1"/>
          </p:nvPr>
        </p:nvSpPr>
        <p:spPr/>
        <p:txBody>
          <a:bodyPr>
            <a:normAutofit lnSpcReduction="10000"/>
          </a:bodyPr>
          <a:lstStyle/>
          <a:p>
            <a:r>
              <a:rPr lang="en-GB" dirty="0"/>
              <a:t>Point clouds supplied georeferenced </a:t>
            </a:r>
          </a:p>
          <a:p>
            <a:r>
              <a:rPr lang="en-GB" dirty="0"/>
              <a:t>Flight data strips relatively adjusted</a:t>
            </a:r>
          </a:p>
          <a:p>
            <a:r>
              <a:rPr lang="en-GB" dirty="0"/>
              <a:t>Need for data filtering and classification</a:t>
            </a:r>
          </a:p>
          <a:p>
            <a:r>
              <a:rPr lang="en-GB" dirty="0"/>
              <a:t>Generating DTM/DSM</a:t>
            </a:r>
          </a:p>
          <a:p>
            <a:endParaRPr lang="en-GB" dirty="0"/>
          </a:p>
          <a:p>
            <a:r>
              <a:rPr lang="en-GB" dirty="0"/>
              <a:t>Or</a:t>
            </a:r>
          </a:p>
          <a:p>
            <a:endParaRPr lang="en-GB" dirty="0"/>
          </a:p>
          <a:p>
            <a:r>
              <a:rPr lang="en-GB" dirty="0"/>
              <a:t>Already derived raster/gridded products, i.e. digital models of terrain (DTM) or land cover surface  (DSM)</a:t>
            </a:r>
            <a:endParaRPr lang="sk-SK" dirty="0"/>
          </a:p>
        </p:txBody>
      </p:sp>
      <p:pic>
        <p:nvPicPr>
          <p:cNvPr id="5" name="Obrázok 4"/>
          <p:cNvPicPr>
            <a:picLocks noChangeAspect="1"/>
          </p:cNvPicPr>
          <p:nvPr/>
        </p:nvPicPr>
        <p:blipFill>
          <a:blip r:embed="rId2"/>
          <a:stretch>
            <a:fillRect/>
          </a:stretch>
        </p:blipFill>
        <p:spPr>
          <a:xfrm>
            <a:off x="6984940" y="1513985"/>
            <a:ext cx="5207059" cy="3233506"/>
          </a:xfrm>
          <a:prstGeom prst="rect">
            <a:avLst/>
          </a:prstGeom>
          <a:ln>
            <a:solidFill>
              <a:schemeClr val="bg1">
                <a:lumMod val="75000"/>
              </a:schemeClr>
            </a:solidFill>
          </a:ln>
        </p:spPr>
      </p:pic>
    </p:spTree>
    <p:extLst>
      <p:ext uri="{BB962C8B-B14F-4D97-AF65-F5344CB8AC3E}">
        <p14:creationId xmlns:p14="http://schemas.microsoft.com/office/powerpoint/2010/main" val="2711450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jekt pre obsah 2"/>
          <p:cNvSpPr>
            <a:spLocks noGrp="1"/>
          </p:cNvSpPr>
          <p:nvPr>
            <p:ph idx="1"/>
          </p:nvPr>
        </p:nvSpPr>
        <p:spPr>
          <a:xfrm>
            <a:off x="884381" y="2324389"/>
            <a:ext cx="10515600" cy="4351338"/>
          </a:xfrm>
        </p:spPr>
        <p:txBody>
          <a:bodyPr/>
          <a:lstStyle/>
          <a:p>
            <a:endParaRPr lang="sk-SK" dirty="0"/>
          </a:p>
        </p:txBody>
      </p:sp>
      <p:pic>
        <p:nvPicPr>
          <p:cNvPr id="4" name="Obrázok 3"/>
          <p:cNvPicPr>
            <a:picLocks noChangeAspect="1"/>
          </p:cNvPicPr>
          <p:nvPr/>
        </p:nvPicPr>
        <p:blipFill>
          <a:blip r:embed="rId2"/>
          <a:stretch>
            <a:fillRect/>
          </a:stretch>
        </p:blipFill>
        <p:spPr>
          <a:xfrm>
            <a:off x="6142181" y="1687947"/>
            <a:ext cx="5637266" cy="4987780"/>
          </a:xfrm>
          <a:prstGeom prst="rect">
            <a:avLst/>
          </a:prstGeom>
        </p:spPr>
      </p:pic>
      <p:pic>
        <p:nvPicPr>
          <p:cNvPr id="6" name="Obrázok 5"/>
          <p:cNvPicPr>
            <a:picLocks noChangeAspect="1"/>
          </p:cNvPicPr>
          <p:nvPr/>
        </p:nvPicPr>
        <p:blipFill>
          <a:blip r:embed="rId3"/>
          <a:stretch>
            <a:fillRect/>
          </a:stretch>
        </p:blipFill>
        <p:spPr>
          <a:xfrm>
            <a:off x="504915" y="1570836"/>
            <a:ext cx="5583676" cy="5104891"/>
          </a:xfrm>
          <a:prstGeom prst="rect">
            <a:avLst/>
          </a:prstGeom>
        </p:spPr>
      </p:pic>
      <p:sp>
        <p:nvSpPr>
          <p:cNvPr id="7" name="BlokTextu 6"/>
          <p:cNvSpPr txBox="1"/>
          <p:nvPr/>
        </p:nvSpPr>
        <p:spPr>
          <a:xfrm>
            <a:off x="1013691" y="999746"/>
            <a:ext cx="1380506" cy="369332"/>
          </a:xfrm>
          <a:prstGeom prst="rect">
            <a:avLst/>
          </a:prstGeom>
          <a:noFill/>
        </p:spPr>
        <p:txBody>
          <a:bodyPr wrap="none" rtlCol="0">
            <a:spAutoFit/>
          </a:bodyPr>
          <a:lstStyle/>
          <a:p>
            <a:r>
              <a:rPr lang="en-GB" dirty="0"/>
              <a:t>Shaded DSM</a:t>
            </a:r>
            <a:endParaRPr lang="sk-SK" dirty="0"/>
          </a:p>
        </p:txBody>
      </p:sp>
      <p:sp>
        <p:nvSpPr>
          <p:cNvPr id="8" name="BlokTextu 7"/>
          <p:cNvSpPr txBox="1"/>
          <p:nvPr/>
        </p:nvSpPr>
        <p:spPr>
          <a:xfrm>
            <a:off x="6728331" y="1043015"/>
            <a:ext cx="1384353" cy="369332"/>
          </a:xfrm>
          <a:prstGeom prst="rect">
            <a:avLst/>
          </a:prstGeom>
          <a:noFill/>
        </p:spPr>
        <p:txBody>
          <a:bodyPr wrap="none" rtlCol="0">
            <a:spAutoFit/>
          </a:bodyPr>
          <a:lstStyle/>
          <a:p>
            <a:r>
              <a:rPr lang="en-GB" dirty="0"/>
              <a:t>Shaded DTM</a:t>
            </a:r>
            <a:endParaRPr lang="sk-SK" dirty="0"/>
          </a:p>
        </p:txBody>
      </p:sp>
      <p:sp>
        <p:nvSpPr>
          <p:cNvPr id="9" name="BlokTextu 8"/>
          <p:cNvSpPr txBox="1"/>
          <p:nvPr/>
        </p:nvSpPr>
        <p:spPr>
          <a:xfrm>
            <a:off x="884381" y="253638"/>
            <a:ext cx="6066854" cy="461665"/>
          </a:xfrm>
          <a:prstGeom prst="rect">
            <a:avLst/>
          </a:prstGeom>
          <a:noFill/>
        </p:spPr>
        <p:txBody>
          <a:bodyPr wrap="none" rtlCol="0">
            <a:spAutoFit/>
          </a:bodyPr>
          <a:lstStyle/>
          <a:p>
            <a:r>
              <a:rPr lang="en-GB" sz="2400" dirty="0"/>
              <a:t>Compare the geomorphological interpretability</a:t>
            </a:r>
            <a:endParaRPr lang="sk-SK" sz="2400" dirty="0"/>
          </a:p>
        </p:txBody>
      </p:sp>
    </p:spTree>
    <p:extLst>
      <p:ext uri="{BB962C8B-B14F-4D97-AF65-F5344CB8AC3E}">
        <p14:creationId xmlns:p14="http://schemas.microsoft.com/office/powerpoint/2010/main" val="37324861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ok 3"/>
          <p:cNvPicPr>
            <a:picLocks noChangeAspect="1"/>
          </p:cNvPicPr>
          <p:nvPr/>
        </p:nvPicPr>
        <p:blipFill>
          <a:blip r:embed="rId2"/>
          <a:stretch>
            <a:fillRect/>
          </a:stretch>
        </p:blipFill>
        <p:spPr>
          <a:xfrm>
            <a:off x="1179865" y="3528612"/>
            <a:ext cx="3320080" cy="3121034"/>
          </a:xfrm>
          <a:prstGeom prst="rect">
            <a:avLst/>
          </a:prstGeom>
        </p:spPr>
      </p:pic>
      <p:pic>
        <p:nvPicPr>
          <p:cNvPr id="5" name="Obrázok 4"/>
          <p:cNvPicPr>
            <a:picLocks noChangeAspect="1"/>
          </p:cNvPicPr>
          <p:nvPr/>
        </p:nvPicPr>
        <p:blipFill>
          <a:blip r:embed="rId3"/>
          <a:stretch>
            <a:fillRect/>
          </a:stretch>
        </p:blipFill>
        <p:spPr>
          <a:xfrm>
            <a:off x="4646120" y="3608419"/>
            <a:ext cx="3602724" cy="3176766"/>
          </a:xfrm>
          <a:prstGeom prst="rect">
            <a:avLst/>
          </a:prstGeom>
        </p:spPr>
      </p:pic>
      <p:pic>
        <p:nvPicPr>
          <p:cNvPr id="6" name="Obrázok 5"/>
          <p:cNvPicPr>
            <a:picLocks noChangeAspect="1"/>
          </p:cNvPicPr>
          <p:nvPr/>
        </p:nvPicPr>
        <p:blipFill>
          <a:blip r:embed="rId4"/>
          <a:stretch>
            <a:fillRect/>
          </a:stretch>
        </p:blipFill>
        <p:spPr>
          <a:xfrm>
            <a:off x="8654091" y="3632546"/>
            <a:ext cx="3263081" cy="3017100"/>
          </a:xfrm>
          <a:prstGeom prst="rect">
            <a:avLst/>
          </a:prstGeom>
        </p:spPr>
      </p:pic>
      <p:sp>
        <p:nvSpPr>
          <p:cNvPr id="7" name="BlokTextu 6"/>
          <p:cNvSpPr txBox="1"/>
          <p:nvPr/>
        </p:nvSpPr>
        <p:spPr>
          <a:xfrm>
            <a:off x="4864346" y="2891693"/>
            <a:ext cx="1960152" cy="369332"/>
          </a:xfrm>
          <a:prstGeom prst="rect">
            <a:avLst/>
          </a:prstGeom>
          <a:noFill/>
        </p:spPr>
        <p:txBody>
          <a:bodyPr wrap="none" rtlCol="0">
            <a:spAutoFit/>
          </a:bodyPr>
          <a:lstStyle/>
          <a:p>
            <a:r>
              <a:rPr lang="en-GB" dirty="0"/>
              <a:t>Negative openness</a:t>
            </a:r>
            <a:endParaRPr lang="sk-SK" dirty="0"/>
          </a:p>
        </p:txBody>
      </p:sp>
      <p:sp>
        <p:nvSpPr>
          <p:cNvPr id="8" name="BlokTextu 7"/>
          <p:cNvSpPr txBox="1"/>
          <p:nvPr/>
        </p:nvSpPr>
        <p:spPr>
          <a:xfrm>
            <a:off x="884381" y="253638"/>
            <a:ext cx="6066854" cy="461665"/>
          </a:xfrm>
          <a:prstGeom prst="rect">
            <a:avLst/>
          </a:prstGeom>
          <a:noFill/>
        </p:spPr>
        <p:txBody>
          <a:bodyPr wrap="none" rtlCol="0">
            <a:spAutoFit/>
          </a:bodyPr>
          <a:lstStyle/>
          <a:p>
            <a:r>
              <a:rPr lang="en-GB" sz="2400" dirty="0"/>
              <a:t>Compare the geomorphological interpretability</a:t>
            </a:r>
            <a:endParaRPr lang="sk-SK" sz="2400" dirty="0"/>
          </a:p>
        </p:txBody>
      </p:sp>
      <p:sp>
        <p:nvSpPr>
          <p:cNvPr id="9" name="BlokTextu 8"/>
          <p:cNvSpPr txBox="1"/>
          <p:nvPr/>
        </p:nvSpPr>
        <p:spPr>
          <a:xfrm>
            <a:off x="1179865" y="2891693"/>
            <a:ext cx="1913857" cy="369332"/>
          </a:xfrm>
          <a:prstGeom prst="rect">
            <a:avLst/>
          </a:prstGeom>
          <a:noFill/>
        </p:spPr>
        <p:txBody>
          <a:bodyPr wrap="none" rtlCol="0">
            <a:spAutoFit/>
          </a:bodyPr>
          <a:lstStyle/>
          <a:p>
            <a:r>
              <a:rPr lang="en-GB" dirty="0"/>
              <a:t>Positive  openness</a:t>
            </a:r>
            <a:endParaRPr lang="sk-SK" dirty="0"/>
          </a:p>
        </p:txBody>
      </p:sp>
      <p:sp>
        <p:nvSpPr>
          <p:cNvPr id="10" name="BlokTextu 9"/>
          <p:cNvSpPr txBox="1"/>
          <p:nvPr/>
        </p:nvSpPr>
        <p:spPr>
          <a:xfrm>
            <a:off x="8899633" y="2891693"/>
            <a:ext cx="1592231" cy="369332"/>
          </a:xfrm>
          <a:prstGeom prst="rect">
            <a:avLst/>
          </a:prstGeom>
          <a:noFill/>
        </p:spPr>
        <p:txBody>
          <a:bodyPr wrap="none" rtlCol="0">
            <a:spAutoFit/>
          </a:bodyPr>
          <a:lstStyle/>
          <a:p>
            <a:r>
              <a:rPr lang="en-GB" dirty="0"/>
              <a:t>Sky view factor</a:t>
            </a:r>
            <a:endParaRPr lang="sk-SK" dirty="0"/>
          </a:p>
        </p:txBody>
      </p:sp>
      <p:sp>
        <p:nvSpPr>
          <p:cNvPr id="11" name="BlokTextu 10"/>
          <p:cNvSpPr txBox="1"/>
          <p:nvPr/>
        </p:nvSpPr>
        <p:spPr>
          <a:xfrm>
            <a:off x="757644" y="1557585"/>
            <a:ext cx="4362926" cy="461665"/>
          </a:xfrm>
          <a:prstGeom prst="rect">
            <a:avLst/>
          </a:prstGeom>
          <a:noFill/>
        </p:spPr>
        <p:txBody>
          <a:bodyPr wrap="none" rtlCol="0">
            <a:spAutoFit/>
          </a:bodyPr>
          <a:lstStyle/>
          <a:p>
            <a:r>
              <a:rPr lang="en-GB" sz="2400" dirty="0"/>
              <a:t>Generated in QGIS via SAGA tools</a:t>
            </a:r>
            <a:endParaRPr lang="sk-SK" sz="2400" dirty="0"/>
          </a:p>
        </p:txBody>
      </p:sp>
    </p:spTree>
    <p:extLst>
      <p:ext uri="{BB962C8B-B14F-4D97-AF65-F5344CB8AC3E}">
        <p14:creationId xmlns:p14="http://schemas.microsoft.com/office/powerpoint/2010/main" val="37726409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t>Creating model of normalized heights</a:t>
            </a:r>
            <a:endParaRPr lang="sk-SK" b="1" dirty="0"/>
          </a:p>
        </p:txBody>
      </p:sp>
      <p:sp>
        <p:nvSpPr>
          <p:cNvPr id="3" name="Zástupný objekt pre obsah 2"/>
          <p:cNvSpPr>
            <a:spLocks noGrp="1"/>
          </p:cNvSpPr>
          <p:nvPr>
            <p:ph idx="1"/>
          </p:nvPr>
        </p:nvSpPr>
        <p:spPr>
          <a:xfrm>
            <a:off x="838200" y="1816389"/>
            <a:ext cx="6892636" cy="4351338"/>
          </a:xfrm>
        </p:spPr>
        <p:txBody>
          <a:bodyPr>
            <a:normAutofit fontScale="62500" lnSpcReduction="20000"/>
          </a:bodyPr>
          <a:lstStyle/>
          <a:p>
            <a:r>
              <a:rPr lang="en-US" dirty="0">
                <a:cs typeface="Courier New" panose="02070309020205020404" pitchFamily="49" charset="0"/>
              </a:rPr>
              <a:t>Normalized height is the vertical distance of a point above the ground surface, calculated by subtracting the ground elevation (from a Digital Terrain Model, or DTM) from the point's absolute elevation (Z-coordinate).</a:t>
            </a:r>
          </a:p>
          <a:p>
            <a:r>
              <a:rPr lang="en-US" dirty="0">
                <a:cs typeface="Courier New" panose="02070309020205020404" pitchFamily="49" charset="0"/>
              </a:rPr>
              <a:t>It standardizes height measurements to reflect true heights relative to the ground, rather than absolute elevations.</a:t>
            </a:r>
          </a:p>
          <a:p>
            <a:r>
              <a:rPr lang="en-US" dirty="0">
                <a:cs typeface="Courier New" panose="02070309020205020404" pitchFamily="49" charset="0"/>
              </a:rPr>
              <a:t>Normalized height is crucial in vegetation analysis, building modeling, and creating Canopy Height Models (CHM).</a:t>
            </a:r>
          </a:p>
          <a:p>
            <a:r>
              <a:rPr lang="en-US" dirty="0">
                <a:cs typeface="Courier New" panose="02070309020205020404" pitchFamily="49" charset="0"/>
              </a:rPr>
              <a:t>In </a:t>
            </a:r>
            <a:r>
              <a:rPr lang="en-US" dirty="0" err="1">
                <a:cs typeface="Courier New" panose="02070309020205020404" pitchFamily="49" charset="0"/>
              </a:rPr>
              <a:t>LAStools</a:t>
            </a:r>
            <a:r>
              <a:rPr lang="en-US" dirty="0">
                <a:cs typeface="Courier New" panose="02070309020205020404" pitchFamily="49" charset="0"/>
              </a:rPr>
              <a:t>, before proceeding to CHM creation, elevation heights need to be replaced with normalized heights using lasheight.exe</a:t>
            </a:r>
            <a:endParaRPr lang="en-GB" dirty="0">
              <a:cs typeface="Courier New" panose="02070309020205020404" pitchFamily="49" charset="0"/>
            </a:endParaRPr>
          </a:p>
          <a:p>
            <a:r>
              <a:rPr lang="en-GB" dirty="0">
                <a:latin typeface="Courier New" panose="02070309020205020404" pitchFamily="49" charset="0"/>
                <a:cs typeface="Courier New" panose="02070309020205020404" pitchFamily="49" charset="0"/>
              </a:rPr>
              <a:t>C:\LAStools\bin\lasheight.exe -</a:t>
            </a:r>
            <a:r>
              <a:rPr lang="en-GB" dirty="0" err="1">
                <a:latin typeface="Courier New" panose="02070309020205020404" pitchFamily="49" charset="0"/>
                <a:cs typeface="Courier New" panose="02070309020205020404" pitchFamily="49" charset="0"/>
              </a:rPr>
              <a:t>i</a:t>
            </a:r>
            <a:r>
              <a:rPr lang="en-GB" dirty="0">
                <a:latin typeface="Courier New" panose="02070309020205020404" pitchFamily="49" charset="0"/>
                <a:cs typeface="Courier New" panose="02070309020205020404" pitchFamily="49" charset="0"/>
              </a:rPr>
              <a:t> c:\LIDAR_DATA\02_lasclassify\*.laz -o 02_lasclassify\</a:t>
            </a:r>
            <a:r>
              <a:rPr lang="en-GB" dirty="0" err="1">
                <a:latin typeface="Courier New" panose="02070309020205020404" pitchFamily="49" charset="0"/>
                <a:cs typeface="Courier New" panose="02070309020205020404" pitchFamily="49" charset="0"/>
              </a:rPr>
              <a:t>classified_all_with_norm_hghts.laz</a:t>
            </a:r>
            <a:r>
              <a:rPr lang="en-GB" dirty="0">
                <a:latin typeface="Courier New" panose="02070309020205020404" pitchFamily="49" charset="0"/>
                <a:cs typeface="Courier New" panose="02070309020205020404" pitchFamily="49" charset="0"/>
              </a:rPr>
              <a:t> -</a:t>
            </a:r>
            <a:r>
              <a:rPr lang="en-GB" dirty="0" err="1">
                <a:latin typeface="Courier New" panose="02070309020205020404" pitchFamily="49" charset="0"/>
                <a:cs typeface="Courier New" panose="02070309020205020404" pitchFamily="49" charset="0"/>
              </a:rPr>
              <a:t>replace_z</a:t>
            </a:r>
            <a:r>
              <a:rPr lang="en-GB" dirty="0">
                <a:latin typeface="Courier New" panose="02070309020205020404" pitchFamily="49" charset="0"/>
                <a:cs typeface="Courier New" panose="02070309020205020404" pitchFamily="49" charset="0"/>
              </a:rPr>
              <a:t> -v</a:t>
            </a:r>
          </a:p>
          <a:p>
            <a:r>
              <a:rPr lang="en-GB" dirty="0">
                <a:latin typeface="Courier New" panose="02070309020205020404" pitchFamily="49" charset="0"/>
                <a:cs typeface="Courier New" panose="02070309020205020404" pitchFamily="49" charset="0"/>
              </a:rPr>
              <a:t>C:\LAStools\bin\blast2dem.exe -</a:t>
            </a:r>
            <a:r>
              <a:rPr lang="en-GB" dirty="0" err="1">
                <a:latin typeface="Courier New" panose="02070309020205020404" pitchFamily="49" charset="0"/>
                <a:cs typeface="Courier New" panose="02070309020205020404" pitchFamily="49" charset="0"/>
              </a:rPr>
              <a:t>i</a:t>
            </a:r>
            <a:r>
              <a:rPr lang="en-GB" dirty="0">
                <a:latin typeface="Courier New" panose="02070309020205020404" pitchFamily="49" charset="0"/>
                <a:cs typeface="Courier New" panose="02070309020205020404" pitchFamily="49" charset="0"/>
              </a:rPr>
              <a:t> c:\LIDAR_DATA\02_lasclassify\classified_all_with_norm_hghts.laz -o 03_blast2dem\</a:t>
            </a:r>
            <a:r>
              <a:rPr lang="en-GB" b="1" dirty="0" err="1">
                <a:solidFill>
                  <a:srgbClr val="00B050"/>
                </a:solidFill>
                <a:latin typeface="Courier New" panose="02070309020205020404" pitchFamily="49" charset="0"/>
                <a:cs typeface="Courier New" panose="02070309020205020404" pitchFamily="49" charset="0"/>
              </a:rPr>
              <a:t>chm</a:t>
            </a:r>
            <a:r>
              <a:rPr lang="en-GB" dirty="0" err="1">
                <a:latin typeface="Courier New" panose="02070309020205020404" pitchFamily="49" charset="0"/>
                <a:cs typeface="Courier New" panose="02070309020205020404" pitchFamily="49" charset="0"/>
              </a:rPr>
              <a:t>.tif</a:t>
            </a:r>
            <a:r>
              <a:rPr lang="en-GB" dirty="0">
                <a:latin typeface="Courier New" panose="02070309020205020404" pitchFamily="49" charset="0"/>
                <a:cs typeface="Courier New" panose="02070309020205020404" pitchFamily="49" charset="0"/>
              </a:rPr>
              <a:t> -step 1 -</a:t>
            </a:r>
            <a:r>
              <a:rPr lang="en-GB" dirty="0" err="1">
                <a:latin typeface="Courier New" panose="02070309020205020404" pitchFamily="49" charset="0"/>
                <a:cs typeface="Courier New" panose="02070309020205020404" pitchFamily="49" charset="0"/>
              </a:rPr>
              <a:t>drop_class</a:t>
            </a:r>
            <a:r>
              <a:rPr lang="en-GB" dirty="0">
                <a:latin typeface="Courier New" panose="02070309020205020404" pitchFamily="49" charset="0"/>
                <a:cs typeface="Courier New" panose="02070309020205020404" pitchFamily="49" charset="0"/>
              </a:rPr>
              <a:t> 7 18 –v</a:t>
            </a:r>
          </a:p>
          <a:p>
            <a:endParaRPr lang="sk-SK" dirty="0"/>
          </a:p>
        </p:txBody>
      </p:sp>
      <p:pic>
        <p:nvPicPr>
          <p:cNvPr id="4" name="Obrázok 3"/>
          <p:cNvPicPr>
            <a:picLocks noChangeAspect="1"/>
          </p:cNvPicPr>
          <p:nvPr/>
        </p:nvPicPr>
        <p:blipFill>
          <a:blip r:embed="rId2"/>
          <a:stretch>
            <a:fillRect/>
          </a:stretch>
        </p:blipFill>
        <p:spPr>
          <a:xfrm>
            <a:off x="7893554" y="4433456"/>
            <a:ext cx="4298445" cy="993548"/>
          </a:xfrm>
          <a:prstGeom prst="rect">
            <a:avLst/>
          </a:prstGeom>
        </p:spPr>
      </p:pic>
      <p:pic>
        <p:nvPicPr>
          <p:cNvPr id="5" name="Obrázok 4"/>
          <p:cNvPicPr>
            <a:picLocks noChangeAspect="1"/>
          </p:cNvPicPr>
          <p:nvPr/>
        </p:nvPicPr>
        <p:blipFill rotWithShape="1">
          <a:blip r:embed="rId3"/>
          <a:srcRect l="20476"/>
          <a:stretch/>
        </p:blipFill>
        <p:spPr>
          <a:xfrm>
            <a:off x="7893555" y="1579417"/>
            <a:ext cx="4038256" cy="2087419"/>
          </a:xfrm>
          <a:prstGeom prst="rect">
            <a:avLst/>
          </a:prstGeom>
        </p:spPr>
      </p:pic>
      <p:cxnSp>
        <p:nvCxnSpPr>
          <p:cNvPr id="7" name="Rovná spojovacia šípka 6"/>
          <p:cNvCxnSpPr/>
          <p:nvPr/>
        </p:nvCxnSpPr>
        <p:spPr>
          <a:xfrm>
            <a:off x="10400145" y="3362036"/>
            <a:ext cx="0" cy="9328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Obdĺžnik 5"/>
          <p:cNvSpPr/>
          <p:nvPr/>
        </p:nvSpPr>
        <p:spPr>
          <a:xfrm>
            <a:off x="8828912" y="6193624"/>
            <a:ext cx="1775486" cy="369332"/>
          </a:xfrm>
          <a:prstGeom prst="rect">
            <a:avLst/>
          </a:prstGeom>
        </p:spPr>
        <p:txBody>
          <a:bodyPr wrap="none">
            <a:spAutoFit/>
          </a:bodyPr>
          <a:lstStyle/>
          <a:p>
            <a:r>
              <a:rPr lang="sk-SK"/>
              <a:t>CHM=DSM−DTM</a:t>
            </a:r>
            <a:endParaRPr lang="sk-SK" dirty="0"/>
          </a:p>
        </p:txBody>
      </p:sp>
      <p:sp>
        <p:nvSpPr>
          <p:cNvPr id="8" name="Obdĺžnik 7"/>
          <p:cNvSpPr/>
          <p:nvPr/>
        </p:nvSpPr>
        <p:spPr>
          <a:xfrm>
            <a:off x="8141365" y="5596925"/>
            <a:ext cx="3413114" cy="369332"/>
          </a:xfrm>
          <a:prstGeom prst="rect">
            <a:avLst/>
          </a:prstGeom>
        </p:spPr>
        <p:txBody>
          <a:bodyPr wrap="none">
            <a:spAutoFit/>
          </a:bodyPr>
          <a:lstStyle/>
          <a:p>
            <a:r>
              <a:rPr lang="sk-SK" dirty="0" err="1"/>
              <a:t>Normalized</a:t>
            </a:r>
            <a:r>
              <a:rPr lang="sk-SK" dirty="0"/>
              <a:t> </a:t>
            </a:r>
            <a:r>
              <a:rPr lang="sk-SK" dirty="0" err="1"/>
              <a:t>Height</a:t>
            </a:r>
            <a:r>
              <a:rPr lang="en-GB" dirty="0"/>
              <a:t> </a:t>
            </a:r>
            <a:r>
              <a:rPr lang="sk-SK" dirty="0"/>
              <a:t>=</a:t>
            </a:r>
            <a:r>
              <a:rPr lang="en-GB" dirty="0"/>
              <a:t> </a:t>
            </a:r>
            <a:r>
              <a:rPr lang="sk-SK" dirty="0"/>
              <a:t>Z</a:t>
            </a:r>
            <a:r>
              <a:rPr lang="en-GB" dirty="0"/>
              <a:t> </a:t>
            </a:r>
            <a:r>
              <a:rPr lang="sk-SK" baseline="-25000" dirty="0"/>
              <a:t>point</a:t>
            </a:r>
            <a:r>
              <a:rPr lang="en-GB" dirty="0"/>
              <a:t> </a:t>
            </a:r>
            <a:r>
              <a:rPr lang="sk-SK" dirty="0"/>
              <a:t>​−</a:t>
            </a:r>
            <a:r>
              <a:rPr lang="en-GB" dirty="0"/>
              <a:t> </a:t>
            </a:r>
            <a:r>
              <a:rPr lang="sk-SK" dirty="0" err="1"/>
              <a:t>Z</a:t>
            </a:r>
            <a:r>
              <a:rPr lang="sk-SK" baseline="-25000" dirty="0" err="1"/>
              <a:t>ground</a:t>
            </a:r>
            <a:r>
              <a:rPr lang="sk-SK" dirty="0"/>
              <a:t>​</a:t>
            </a:r>
          </a:p>
        </p:txBody>
      </p:sp>
    </p:spTree>
    <p:extLst>
      <p:ext uri="{BB962C8B-B14F-4D97-AF65-F5344CB8AC3E}">
        <p14:creationId xmlns:p14="http://schemas.microsoft.com/office/powerpoint/2010/main" val="2487196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ok 3"/>
          <p:cNvPicPr>
            <a:picLocks noChangeAspect="1"/>
          </p:cNvPicPr>
          <p:nvPr/>
        </p:nvPicPr>
        <p:blipFill>
          <a:blip r:embed="rId2"/>
          <a:stretch>
            <a:fillRect/>
          </a:stretch>
        </p:blipFill>
        <p:spPr>
          <a:xfrm>
            <a:off x="7893554" y="4433456"/>
            <a:ext cx="4298445" cy="993548"/>
          </a:xfrm>
          <a:prstGeom prst="rect">
            <a:avLst/>
          </a:prstGeom>
        </p:spPr>
      </p:pic>
      <p:pic>
        <p:nvPicPr>
          <p:cNvPr id="5" name="Obrázok 4"/>
          <p:cNvPicPr>
            <a:picLocks noChangeAspect="1"/>
          </p:cNvPicPr>
          <p:nvPr/>
        </p:nvPicPr>
        <p:blipFill rotWithShape="1">
          <a:blip r:embed="rId3"/>
          <a:srcRect l="20476"/>
          <a:stretch/>
        </p:blipFill>
        <p:spPr>
          <a:xfrm>
            <a:off x="7893555" y="1579417"/>
            <a:ext cx="4038256" cy="2087419"/>
          </a:xfrm>
          <a:prstGeom prst="rect">
            <a:avLst/>
          </a:prstGeom>
        </p:spPr>
      </p:pic>
      <p:cxnSp>
        <p:nvCxnSpPr>
          <p:cNvPr id="7" name="Rovná spojovacia šípka 6"/>
          <p:cNvCxnSpPr/>
          <p:nvPr/>
        </p:nvCxnSpPr>
        <p:spPr>
          <a:xfrm>
            <a:off x="10400145" y="3362036"/>
            <a:ext cx="0" cy="9328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Obdĺžnik 5"/>
          <p:cNvSpPr/>
          <p:nvPr/>
        </p:nvSpPr>
        <p:spPr>
          <a:xfrm>
            <a:off x="8828912" y="6193624"/>
            <a:ext cx="2538515" cy="369332"/>
          </a:xfrm>
          <a:prstGeom prst="rect">
            <a:avLst/>
          </a:prstGeom>
        </p:spPr>
        <p:txBody>
          <a:bodyPr wrap="none">
            <a:spAutoFit/>
          </a:bodyPr>
          <a:lstStyle/>
          <a:p>
            <a:r>
              <a:rPr lang="en-GB" dirty="0" err="1"/>
              <a:t>nDSM</a:t>
            </a:r>
            <a:r>
              <a:rPr lang="en-GB" dirty="0"/>
              <a:t>/CHM </a:t>
            </a:r>
            <a:r>
              <a:rPr lang="sk-SK" dirty="0"/>
              <a:t>=</a:t>
            </a:r>
            <a:r>
              <a:rPr lang="en-GB" dirty="0"/>
              <a:t> </a:t>
            </a:r>
            <a:r>
              <a:rPr lang="sk-SK" dirty="0"/>
              <a:t>DSM−DTM</a:t>
            </a:r>
          </a:p>
        </p:txBody>
      </p:sp>
      <p:sp>
        <p:nvSpPr>
          <p:cNvPr id="8" name="Obdĺžnik 7"/>
          <p:cNvSpPr/>
          <p:nvPr/>
        </p:nvSpPr>
        <p:spPr>
          <a:xfrm>
            <a:off x="8141365" y="5596925"/>
            <a:ext cx="3413114" cy="369332"/>
          </a:xfrm>
          <a:prstGeom prst="rect">
            <a:avLst/>
          </a:prstGeom>
        </p:spPr>
        <p:txBody>
          <a:bodyPr wrap="none">
            <a:spAutoFit/>
          </a:bodyPr>
          <a:lstStyle/>
          <a:p>
            <a:r>
              <a:rPr lang="sk-SK" dirty="0" err="1"/>
              <a:t>Normalized</a:t>
            </a:r>
            <a:r>
              <a:rPr lang="sk-SK" dirty="0"/>
              <a:t> </a:t>
            </a:r>
            <a:r>
              <a:rPr lang="sk-SK" dirty="0" err="1"/>
              <a:t>Height</a:t>
            </a:r>
            <a:r>
              <a:rPr lang="en-GB" dirty="0"/>
              <a:t> </a:t>
            </a:r>
            <a:r>
              <a:rPr lang="sk-SK" dirty="0"/>
              <a:t>=</a:t>
            </a:r>
            <a:r>
              <a:rPr lang="en-GB" dirty="0"/>
              <a:t> </a:t>
            </a:r>
            <a:r>
              <a:rPr lang="sk-SK" dirty="0"/>
              <a:t>Z</a:t>
            </a:r>
            <a:r>
              <a:rPr lang="en-GB" dirty="0"/>
              <a:t> </a:t>
            </a:r>
            <a:r>
              <a:rPr lang="sk-SK" baseline="-25000" dirty="0"/>
              <a:t>point</a:t>
            </a:r>
            <a:r>
              <a:rPr lang="en-GB" dirty="0"/>
              <a:t> </a:t>
            </a:r>
            <a:r>
              <a:rPr lang="sk-SK" dirty="0"/>
              <a:t>​−</a:t>
            </a:r>
            <a:r>
              <a:rPr lang="en-GB" dirty="0"/>
              <a:t> </a:t>
            </a:r>
            <a:r>
              <a:rPr lang="sk-SK" dirty="0" err="1"/>
              <a:t>Z</a:t>
            </a:r>
            <a:r>
              <a:rPr lang="sk-SK" baseline="-25000" dirty="0" err="1"/>
              <a:t>ground</a:t>
            </a:r>
            <a:r>
              <a:rPr lang="sk-SK" dirty="0"/>
              <a:t>​</a:t>
            </a:r>
          </a:p>
        </p:txBody>
      </p:sp>
      <p:pic>
        <p:nvPicPr>
          <p:cNvPr id="9" name="Obrázok 8"/>
          <p:cNvPicPr>
            <a:picLocks noChangeAspect="1"/>
          </p:cNvPicPr>
          <p:nvPr/>
        </p:nvPicPr>
        <p:blipFill>
          <a:blip r:embed="rId4"/>
          <a:stretch>
            <a:fillRect/>
          </a:stretch>
        </p:blipFill>
        <p:spPr>
          <a:xfrm>
            <a:off x="3982507" y="2375110"/>
            <a:ext cx="3698548" cy="3480745"/>
          </a:xfrm>
          <a:prstGeom prst="rect">
            <a:avLst/>
          </a:prstGeom>
        </p:spPr>
      </p:pic>
      <p:sp>
        <p:nvSpPr>
          <p:cNvPr id="10" name="Zástupný objekt pre obsah 9"/>
          <p:cNvSpPr>
            <a:spLocks noGrp="1"/>
          </p:cNvSpPr>
          <p:nvPr>
            <p:ph idx="1"/>
          </p:nvPr>
        </p:nvSpPr>
        <p:spPr>
          <a:xfrm>
            <a:off x="838200" y="1825625"/>
            <a:ext cx="3179618" cy="4351338"/>
          </a:xfrm>
        </p:spPr>
        <p:txBody>
          <a:bodyPr>
            <a:normAutofit/>
          </a:bodyPr>
          <a:lstStyle/>
          <a:p>
            <a:r>
              <a:rPr lang="en-GB" sz="2000" dirty="0" err="1"/>
              <a:t>nDSM</a:t>
            </a:r>
            <a:r>
              <a:rPr lang="en-GB" sz="2000" dirty="0"/>
              <a:t> – normalized digital surface model</a:t>
            </a:r>
          </a:p>
          <a:p>
            <a:r>
              <a:rPr lang="en-GB" sz="2000" dirty="0"/>
              <a:t>The height of pixels above the ground elevation</a:t>
            </a:r>
          </a:p>
          <a:p>
            <a:r>
              <a:rPr lang="en-GB" sz="2000" dirty="0"/>
              <a:t>Useful to measure the height of trees, buildings, wires</a:t>
            </a:r>
          </a:p>
          <a:p>
            <a:r>
              <a:rPr lang="en-GB" sz="2000" dirty="0"/>
              <a:t>E.g. to estimate the biomass</a:t>
            </a:r>
            <a:endParaRPr lang="sk-SK" sz="2000" dirty="0"/>
          </a:p>
        </p:txBody>
      </p:sp>
      <p:cxnSp>
        <p:nvCxnSpPr>
          <p:cNvPr id="11" name="Rovná spojovacia šípka 10"/>
          <p:cNvCxnSpPr/>
          <p:nvPr/>
        </p:nvCxnSpPr>
        <p:spPr>
          <a:xfrm flipH="1" flipV="1">
            <a:off x="7893555" y="3828472"/>
            <a:ext cx="1038009" cy="6049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Nadpis 13"/>
          <p:cNvSpPr>
            <a:spLocks noGrp="1"/>
          </p:cNvSpPr>
          <p:nvPr>
            <p:ph type="title"/>
          </p:nvPr>
        </p:nvSpPr>
        <p:spPr/>
        <p:txBody>
          <a:bodyPr/>
          <a:lstStyle/>
          <a:p>
            <a:r>
              <a:rPr lang="en-GB" b="1" dirty="0"/>
              <a:t>Creating model of normalized heights</a:t>
            </a:r>
            <a:endParaRPr lang="sk-SK" dirty="0"/>
          </a:p>
        </p:txBody>
      </p:sp>
    </p:spTree>
    <p:extLst>
      <p:ext uri="{BB962C8B-B14F-4D97-AF65-F5344CB8AC3E}">
        <p14:creationId xmlns:p14="http://schemas.microsoft.com/office/powerpoint/2010/main" val="11850471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ástupný symbol obsahu 2">
            <a:extLst>
              <a:ext uri="{FF2B5EF4-FFF2-40B4-BE49-F238E27FC236}">
                <a16:creationId xmlns:a16="http://schemas.microsoft.com/office/drawing/2014/main" id="{9D153551-F063-41D9-A9B2-B3417551B9B0}"/>
              </a:ext>
            </a:extLst>
          </p:cNvPr>
          <p:cNvSpPr txBox="1">
            <a:spLocks/>
          </p:cNvSpPr>
          <p:nvPr/>
        </p:nvSpPr>
        <p:spPr>
          <a:xfrm>
            <a:off x="287234" y="1804587"/>
            <a:ext cx="3351705" cy="1265188"/>
          </a:xfrm>
          <a:prstGeom prst="rect">
            <a:avLst/>
          </a:prstGeom>
          <a:solidFill>
            <a:schemeClr val="bg1"/>
          </a:solidFill>
          <a:ln>
            <a:noFill/>
          </a:ln>
          <a:effectLst>
            <a:outerShdw blurRad="50800" dist="38100" dir="2700000" algn="tl" rotWithShape="0">
              <a:prstClr val="black">
                <a:alpha val="40000"/>
              </a:prstClr>
            </a:outerShdw>
          </a:effectLst>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Clr>
                <a:srgbClr val="14465B"/>
              </a:buClr>
              <a:buNone/>
              <a:defRPr/>
            </a:pPr>
            <a:endParaRPr lang="sk-SK" sz="2000" dirty="0">
              <a:solidFill>
                <a:prstClr val="white"/>
              </a:solidFill>
            </a:endParaRPr>
          </a:p>
          <a:p>
            <a:pPr marL="0" indent="0" algn="just">
              <a:lnSpc>
                <a:spcPct val="100000"/>
              </a:lnSpc>
              <a:buClr>
                <a:srgbClr val="14465B"/>
              </a:buClr>
              <a:buNone/>
              <a:defRPr/>
            </a:pPr>
            <a:endParaRPr lang="sk-SK" sz="3200" dirty="0">
              <a:solidFill>
                <a:srgbClr val="006E9F"/>
              </a:solidFill>
              <a:latin typeface="Segoe UI Light" panose="020B0502040204020203" pitchFamily="34" charset="0"/>
              <a:cs typeface="Segoe UI Light" panose="020B0502040204020203" pitchFamily="34" charset="0"/>
            </a:endParaRPr>
          </a:p>
        </p:txBody>
      </p:sp>
      <p:sp>
        <p:nvSpPr>
          <p:cNvPr id="5" name="Obdĺžnik 4">
            <a:extLst>
              <a:ext uri="{FF2B5EF4-FFF2-40B4-BE49-F238E27FC236}">
                <a16:creationId xmlns:a16="http://schemas.microsoft.com/office/drawing/2014/main" id="{F3BF9D3B-FCA7-4BE4-BCDA-AECBCF4B2375}"/>
              </a:ext>
            </a:extLst>
          </p:cNvPr>
          <p:cNvSpPr/>
          <p:nvPr/>
        </p:nvSpPr>
        <p:spPr>
          <a:xfrm>
            <a:off x="3600" y="214320"/>
            <a:ext cx="12185396" cy="830997"/>
          </a:xfrm>
          <a:prstGeom prst="rect">
            <a:avLst/>
          </a:prstGeom>
          <a:solidFill>
            <a:srgbClr val="006E9F"/>
          </a:solidFill>
          <a:effectLst/>
        </p:spPr>
        <p:txBody>
          <a:bodyPr wrap="square" anchor="ctr">
            <a:spAutoFit/>
          </a:bodyPr>
          <a:lstStyle/>
          <a:p>
            <a:pPr algn="ctr" fontAlgn="auto">
              <a:spcBef>
                <a:spcPts val="0"/>
              </a:spcBef>
              <a:spcAft>
                <a:spcPts val="0"/>
              </a:spcAft>
              <a:defRPr/>
            </a:pPr>
            <a:r>
              <a:rPr lang="sk-SK" sz="4800" b="1" cap="all" spc="300" dirty="0">
                <a:solidFill>
                  <a:schemeClr val="bg1"/>
                </a:solidFill>
                <a:latin typeface="Segoe UI Semibold" panose="020B0702040204020203" pitchFamily="34" charset="0"/>
                <a:ea typeface="+mj-ea"/>
                <a:cs typeface="Segoe UI Semibold" panose="020B0702040204020203" pitchFamily="34" charset="0"/>
              </a:rPr>
              <a:t> </a:t>
            </a:r>
            <a:r>
              <a:rPr lang="sk-SK" sz="4800" b="1" cap="all" spc="300" dirty="0" err="1">
                <a:solidFill>
                  <a:schemeClr val="bg1"/>
                </a:solidFill>
                <a:latin typeface="Segoe UI Semibold" panose="020B0702040204020203" pitchFamily="34" charset="0"/>
                <a:ea typeface="+mj-ea"/>
                <a:cs typeface="Segoe UI Semibold" panose="020B0702040204020203" pitchFamily="34" charset="0"/>
              </a:rPr>
              <a:t>GEOmorphometric</a:t>
            </a:r>
            <a:r>
              <a:rPr lang="sk-SK" sz="4800" b="1" cap="all" spc="300" dirty="0">
                <a:solidFill>
                  <a:schemeClr val="bg1"/>
                </a:solidFill>
                <a:latin typeface="Segoe UI Semibold" panose="020B0702040204020203" pitchFamily="34" charset="0"/>
                <a:ea typeface="+mj-ea"/>
                <a:cs typeface="Segoe UI Semibold" panose="020B0702040204020203" pitchFamily="34" charset="0"/>
              </a:rPr>
              <a:t> </a:t>
            </a:r>
            <a:r>
              <a:rPr lang="sk-SK" sz="4800" b="1" cap="all" spc="300" dirty="0" err="1">
                <a:solidFill>
                  <a:schemeClr val="bg1"/>
                </a:solidFill>
                <a:latin typeface="Segoe UI Semibold" panose="020B0702040204020203" pitchFamily="34" charset="0"/>
                <a:ea typeface="+mj-ea"/>
                <a:cs typeface="Segoe UI Semibold" panose="020B0702040204020203" pitchFamily="34" charset="0"/>
              </a:rPr>
              <a:t>analysis</a:t>
            </a:r>
            <a:endParaRPr lang="sk-SK" sz="4800" b="1" cap="all" spc="300" dirty="0">
              <a:solidFill>
                <a:schemeClr val="bg1"/>
              </a:solidFill>
              <a:latin typeface="Segoe UI Semibold" panose="020B0702040204020203" pitchFamily="34" charset="0"/>
              <a:ea typeface="+mj-ea"/>
              <a:cs typeface="Segoe UI Semibold" panose="020B0702040204020203" pitchFamily="34" charset="0"/>
            </a:endParaRPr>
          </a:p>
        </p:txBody>
      </p:sp>
      <p:sp>
        <p:nvSpPr>
          <p:cNvPr id="6" name="Zástupný symbol obsahu 2">
            <a:extLst>
              <a:ext uri="{FF2B5EF4-FFF2-40B4-BE49-F238E27FC236}">
                <a16:creationId xmlns:a16="http://schemas.microsoft.com/office/drawing/2014/main" id="{413E193D-FFB9-4465-A756-1876B69443FD}"/>
              </a:ext>
            </a:extLst>
          </p:cNvPr>
          <p:cNvSpPr txBox="1">
            <a:spLocks/>
          </p:cNvSpPr>
          <p:nvPr/>
        </p:nvSpPr>
        <p:spPr>
          <a:xfrm>
            <a:off x="190227" y="1090400"/>
            <a:ext cx="3347732" cy="583555"/>
          </a:xfrm>
          <a:prstGeom prst="rect">
            <a:avLst/>
          </a:prstGeom>
          <a:solidFill>
            <a:schemeClr val="bg1"/>
          </a:solidFill>
          <a:ln>
            <a:noFill/>
          </a:ln>
          <a:effectLst/>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Clr>
                <a:srgbClr val="14465B"/>
              </a:buClr>
              <a:buNone/>
              <a:defRPr/>
            </a:pPr>
            <a:r>
              <a:rPr lang="sk-SK" sz="3200" dirty="0">
                <a:solidFill>
                  <a:srgbClr val="006E9F"/>
                </a:solidFill>
                <a:latin typeface="Segoe UI Light" panose="020B0502040204020203" pitchFamily="34" charset="0"/>
                <a:cs typeface="Segoe UI Light" panose="020B0502040204020203" pitchFamily="34" charset="0"/>
              </a:rPr>
              <a:t>Software: </a:t>
            </a:r>
            <a:r>
              <a:rPr lang="sk-SK" sz="3200" b="1" dirty="0">
                <a:solidFill>
                  <a:srgbClr val="006E9F"/>
                </a:solidFill>
                <a:latin typeface="Segoe UI Light" panose="020B0502040204020203" pitchFamily="34" charset="0"/>
                <a:cs typeface="Segoe UI Light" panose="020B0502040204020203" pitchFamily="34" charset="0"/>
              </a:rPr>
              <a:t>QGIS</a:t>
            </a:r>
          </a:p>
        </p:txBody>
      </p:sp>
      <p:cxnSp>
        <p:nvCxnSpPr>
          <p:cNvPr id="7" name="Rovná spojnica 6">
            <a:extLst>
              <a:ext uri="{FF2B5EF4-FFF2-40B4-BE49-F238E27FC236}">
                <a16:creationId xmlns:a16="http://schemas.microsoft.com/office/drawing/2014/main" id="{B7C21B89-7639-4D76-A1E9-F45A478FD070}"/>
              </a:ext>
            </a:extLst>
          </p:cNvPr>
          <p:cNvCxnSpPr>
            <a:cxnSpLocks/>
          </p:cNvCxnSpPr>
          <p:nvPr/>
        </p:nvCxnSpPr>
        <p:spPr>
          <a:xfrm>
            <a:off x="19049" y="1020042"/>
            <a:ext cx="12172951" cy="0"/>
          </a:xfrm>
          <a:prstGeom prst="line">
            <a:avLst/>
          </a:prstGeom>
          <a:ln w="60325">
            <a:solidFill>
              <a:srgbClr val="00202E"/>
            </a:solidFill>
          </a:ln>
        </p:spPr>
        <p:style>
          <a:lnRef idx="1">
            <a:schemeClr val="accent1"/>
          </a:lnRef>
          <a:fillRef idx="0">
            <a:schemeClr val="accent1"/>
          </a:fillRef>
          <a:effectRef idx="0">
            <a:schemeClr val="accent1"/>
          </a:effectRef>
          <a:fontRef idx="minor">
            <a:schemeClr val="tx1"/>
          </a:fontRef>
        </p:style>
      </p:cxnSp>
      <p:sp>
        <p:nvSpPr>
          <p:cNvPr id="65539" name="Zástupný symbol obsahu 2"/>
          <p:cNvSpPr>
            <a:spLocks noGrp="1"/>
          </p:cNvSpPr>
          <p:nvPr>
            <p:ph idx="4294967295"/>
          </p:nvPr>
        </p:nvSpPr>
        <p:spPr>
          <a:xfrm>
            <a:off x="190227" y="1954623"/>
            <a:ext cx="3347732" cy="1021846"/>
          </a:xfrm>
        </p:spPr>
        <p:txBody>
          <a:bodyPr>
            <a:noAutofit/>
          </a:bodyPr>
          <a:lstStyle/>
          <a:p>
            <a:pPr marL="342900" lvl="1" indent="-342900" algn="just">
              <a:spcBef>
                <a:spcPts val="800"/>
              </a:spcBef>
              <a:buClr>
                <a:srgbClr val="005074"/>
              </a:buClr>
              <a:buFont typeface="Wingdings" panose="05000000000000000000" pitchFamily="2" charset="2"/>
              <a:buChar char="§"/>
            </a:pPr>
            <a:r>
              <a:rPr lang="sk-SK" sz="2200" dirty="0" err="1">
                <a:latin typeface="Segoe UI Light" panose="020B0502040204020203" pitchFamily="34" charset="0"/>
                <a:cs typeface="Segoe UI Light" panose="020B0502040204020203" pitchFamily="34" charset="0"/>
              </a:rPr>
              <a:t>data</a:t>
            </a:r>
            <a:r>
              <a:rPr lang="sk-SK" sz="2200" dirty="0">
                <a:latin typeface="Segoe UI Light" panose="020B0502040204020203" pitchFamily="34" charset="0"/>
                <a:cs typeface="Segoe UI Light" panose="020B0502040204020203" pitchFamily="34" charset="0"/>
              </a:rPr>
              <a:t> import: </a:t>
            </a:r>
            <a:r>
              <a:rPr lang="sk-SK" sz="2200" dirty="0" err="1">
                <a:latin typeface="Segoe UI Light" panose="020B0502040204020203" pitchFamily="34" charset="0"/>
                <a:cs typeface="Segoe UI Light" panose="020B0502040204020203" pitchFamily="34" charset="0"/>
              </a:rPr>
              <a:t>Drag</a:t>
            </a:r>
            <a:r>
              <a:rPr lang="en-US" sz="2200" dirty="0">
                <a:latin typeface="Segoe UI Light" panose="020B0502040204020203" pitchFamily="34" charset="0"/>
                <a:cs typeface="Segoe UI Light" panose="020B0502040204020203" pitchFamily="34" charset="0"/>
              </a:rPr>
              <a:t> &amp; </a:t>
            </a:r>
            <a:r>
              <a:rPr lang="sk-SK" sz="2200" dirty="0">
                <a:latin typeface="Segoe UI Light" panose="020B0502040204020203" pitchFamily="34" charset="0"/>
                <a:cs typeface="Segoe UI Light" panose="020B0502040204020203" pitchFamily="34" charset="0"/>
              </a:rPr>
              <a:t>Drop/</a:t>
            </a:r>
            <a:r>
              <a:rPr lang="sk-SK" sz="2200" dirty="0" err="1">
                <a:latin typeface="Segoe UI Light" panose="020B0502040204020203" pitchFamily="34" charset="0"/>
                <a:cs typeface="Segoe UI Light" panose="020B0502040204020203" pitchFamily="34" charset="0"/>
              </a:rPr>
              <a:t>Layer</a:t>
            </a:r>
            <a:r>
              <a:rPr lang="sk-SK" sz="2200" dirty="0">
                <a:latin typeface="Segoe UI Light" panose="020B0502040204020203" pitchFamily="34" charset="0"/>
                <a:cs typeface="Segoe UI Light" panose="020B0502040204020203" pitchFamily="34" charset="0"/>
              </a:rPr>
              <a:t> - </a:t>
            </a:r>
            <a:r>
              <a:rPr lang="sk-SK" sz="2200" dirty="0" err="1">
                <a:latin typeface="Segoe UI Light" panose="020B0502040204020203" pitchFamily="34" charset="0"/>
                <a:cs typeface="Segoe UI Light" panose="020B0502040204020203" pitchFamily="34" charset="0"/>
              </a:rPr>
              <a:t>Add</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Layer</a:t>
            </a:r>
            <a:r>
              <a:rPr lang="sk-SK" sz="2200" dirty="0">
                <a:latin typeface="Segoe UI Light" panose="020B0502040204020203" pitchFamily="34" charset="0"/>
                <a:cs typeface="Segoe UI Light" panose="020B0502040204020203" pitchFamily="34" charset="0"/>
              </a:rPr>
              <a:t> - </a:t>
            </a:r>
            <a:r>
              <a:rPr lang="sk-SK" sz="2200" dirty="0" err="1">
                <a:latin typeface="Segoe UI Light" panose="020B0502040204020203" pitchFamily="34" charset="0"/>
                <a:cs typeface="Segoe UI Light" panose="020B0502040204020203" pitchFamily="34" charset="0"/>
              </a:rPr>
              <a:t>Add</a:t>
            </a:r>
            <a:r>
              <a:rPr lang="sk-SK" sz="2200" dirty="0">
                <a:latin typeface="Segoe UI Light" panose="020B0502040204020203" pitchFamily="34" charset="0"/>
                <a:cs typeface="Segoe UI Light" panose="020B0502040204020203" pitchFamily="34" charset="0"/>
              </a:rPr>
              <a:t> Raster </a:t>
            </a:r>
            <a:r>
              <a:rPr lang="sk-SK" sz="2200" dirty="0" err="1">
                <a:latin typeface="Segoe UI Light" panose="020B0502040204020203" pitchFamily="34" charset="0"/>
                <a:cs typeface="Segoe UI Light" panose="020B0502040204020203" pitchFamily="34" charset="0"/>
              </a:rPr>
              <a:t>Layer</a:t>
            </a:r>
            <a:endParaRPr lang="sk-SK" sz="2200" dirty="0">
              <a:latin typeface="Segoe UI Light" panose="020B0502040204020203" pitchFamily="34" charset="0"/>
              <a:cs typeface="Segoe UI Light" panose="020B0502040204020203" pitchFamily="34" charset="0"/>
            </a:endParaRPr>
          </a:p>
          <a:p>
            <a:pPr marL="342900" lvl="1" indent="-342900" algn="just">
              <a:spcBef>
                <a:spcPts val="800"/>
              </a:spcBef>
              <a:buClr>
                <a:srgbClr val="005074"/>
              </a:buClr>
              <a:buFont typeface="Wingdings" panose="05000000000000000000" pitchFamily="2" charset="2"/>
              <a:buChar char="§"/>
            </a:pPr>
            <a:endParaRPr lang="sk-SK" sz="2200" dirty="0">
              <a:latin typeface="Segoe UI Light" panose="020B0502040204020203" pitchFamily="34" charset="0"/>
              <a:cs typeface="Segoe UI Light" panose="020B0502040204020203" pitchFamily="34" charset="0"/>
            </a:endParaRPr>
          </a:p>
        </p:txBody>
      </p:sp>
      <p:pic>
        <p:nvPicPr>
          <p:cNvPr id="2" name="Obrázok 1"/>
          <p:cNvPicPr>
            <a:picLocks noChangeAspect="1"/>
          </p:cNvPicPr>
          <p:nvPr/>
        </p:nvPicPr>
        <p:blipFill>
          <a:blip r:embed="rId3"/>
          <a:stretch>
            <a:fillRect/>
          </a:stretch>
        </p:blipFill>
        <p:spPr>
          <a:xfrm>
            <a:off x="3853545" y="1604865"/>
            <a:ext cx="8246926" cy="5094291"/>
          </a:xfrm>
          <a:prstGeom prst="rect">
            <a:avLst/>
          </a:prstGeom>
        </p:spPr>
      </p:pic>
    </p:spTree>
    <p:extLst>
      <p:ext uri="{BB962C8B-B14F-4D97-AF65-F5344CB8AC3E}">
        <p14:creationId xmlns:p14="http://schemas.microsoft.com/office/powerpoint/2010/main" val="2498274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ástupný symbol obsahu 2">
            <a:extLst>
              <a:ext uri="{FF2B5EF4-FFF2-40B4-BE49-F238E27FC236}">
                <a16:creationId xmlns:a16="http://schemas.microsoft.com/office/drawing/2014/main" id="{9D153551-F063-41D9-A9B2-B3417551B9B0}"/>
              </a:ext>
            </a:extLst>
          </p:cNvPr>
          <p:cNvSpPr txBox="1">
            <a:spLocks/>
          </p:cNvSpPr>
          <p:nvPr/>
        </p:nvSpPr>
        <p:spPr>
          <a:xfrm>
            <a:off x="287234" y="1804587"/>
            <a:ext cx="11264064" cy="778674"/>
          </a:xfrm>
          <a:prstGeom prst="rect">
            <a:avLst/>
          </a:prstGeom>
          <a:solidFill>
            <a:schemeClr val="bg1"/>
          </a:solidFill>
          <a:ln>
            <a:noFill/>
          </a:ln>
          <a:effectLst>
            <a:outerShdw blurRad="50800" dist="38100" dir="2700000" algn="tl" rotWithShape="0">
              <a:prstClr val="black">
                <a:alpha val="40000"/>
              </a:prstClr>
            </a:outerShdw>
          </a:effectLst>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Clr>
                <a:srgbClr val="14465B"/>
              </a:buClr>
              <a:buNone/>
              <a:defRPr/>
            </a:pPr>
            <a:endParaRPr lang="sk-SK" sz="2000" dirty="0">
              <a:solidFill>
                <a:prstClr val="white"/>
              </a:solidFill>
            </a:endParaRPr>
          </a:p>
          <a:p>
            <a:pPr marL="0" indent="0" algn="just">
              <a:lnSpc>
                <a:spcPct val="100000"/>
              </a:lnSpc>
              <a:buClr>
                <a:srgbClr val="14465B"/>
              </a:buClr>
              <a:buNone/>
              <a:defRPr/>
            </a:pPr>
            <a:endParaRPr lang="sk-SK" sz="3200" dirty="0">
              <a:solidFill>
                <a:srgbClr val="006E9F"/>
              </a:solidFill>
              <a:latin typeface="Segoe UI Light" panose="020B0502040204020203" pitchFamily="34" charset="0"/>
              <a:cs typeface="Segoe UI Light" panose="020B0502040204020203" pitchFamily="34" charset="0"/>
            </a:endParaRPr>
          </a:p>
        </p:txBody>
      </p:sp>
      <p:sp>
        <p:nvSpPr>
          <p:cNvPr id="5" name="Obdĺžnik 4">
            <a:extLst>
              <a:ext uri="{FF2B5EF4-FFF2-40B4-BE49-F238E27FC236}">
                <a16:creationId xmlns:a16="http://schemas.microsoft.com/office/drawing/2014/main" id="{F3BF9D3B-FCA7-4BE4-BCDA-AECBCF4B2375}"/>
              </a:ext>
            </a:extLst>
          </p:cNvPr>
          <p:cNvSpPr/>
          <p:nvPr/>
        </p:nvSpPr>
        <p:spPr>
          <a:xfrm>
            <a:off x="3600" y="214320"/>
            <a:ext cx="12185396" cy="830997"/>
          </a:xfrm>
          <a:prstGeom prst="rect">
            <a:avLst/>
          </a:prstGeom>
          <a:solidFill>
            <a:srgbClr val="006E9F"/>
          </a:solidFill>
          <a:effectLst/>
        </p:spPr>
        <p:txBody>
          <a:bodyPr wrap="square" anchor="ctr">
            <a:spAutoFit/>
          </a:bodyPr>
          <a:lstStyle/>
          <a:p>
            <a:pPr algn="ctr" fontAlgn="auto">
              <a:spcBef>
                <a:spcPts val="0"/>
              </a:spcBef>
              <a:spcAft>
                <a:spcPts val="0"/>
              </a:spcAft>
              <a:defRPr/>
            </a:pPr>
            <a:r>
              <a:rPr lang="sk-SK" sz="4800" b="1" cap="all" spc="300" dirty="0">
                <a:solidFill>
                  <a:schemeClr val="bg1"/>
                </a:solidFill>
                <a:latin typeface="Segoe UI Semibold" panose="020B0702040204020203" pitchFamily="34" charset="0"/>
                <a:ea typeface="+mj-ea"/>
                <a:cs typeface="Segoe UI Semibold" panose="020B0702040204020203" pitchFamily="34" charset="0"/>
              </a:rPr>
              <a:t> </a:t>
            </a:r>
            <a:r>
              <a:rPr lang="sk-SK" sz="4800" b="1" cap="all" spc="300" dirty="0" err="1">
                <a:solidFill>
                  <a:schemeClr val="bg1"/>
                </a:solidFill>
                <a:latin typeface="Segoe UI Semibold" panose="020B0702040204020203" pitchFamily="34" charset="0"/>
                <a:ea typeface="+mj-ea"/>
                <a:cs typeface="Segoe UI Semibold" panose="020B0702040204020203" pitchFamily="34" charset="0"/>
              </a:rPr>
              <a:t>GEOmorphometric</a:t>
            </a:r>
            <a:r>
              <a:rPr lang="sk-SK" sz="4800" b="1" cap="all" spc="300" dirty="0">
                <a:solidFill>
                  <a:schemeClr val="bg1"/>
                </a:solidFill>
                <a:latin typeface="Segoe UI Semibold" panose="020B0702040204020203" pitchFamily="34" charset="0"/>
                <a:ea typeface="+mj-ea"/>
                <a:cs typeface="Segoe UI Semibold" panose="020B0702040204020203" pitchFamily="34" charset="0"/>
              </a:rPr>
              <a:t> </a:t>
            </a:r>
            <a:r>
              <a:rPr lang="sk-SK" sz="4800" b="1" cap="all" spc="300" dirty="0" err="1">
                <a:solidFill>
                  <a:schemeClr val="bg1"/>
                </a:solidFill>
                <a:latin typeface="Segoe UI Semibold" panose="020B0702040204020203" pitchFamily="34" charset="0"/>
                <a:ea typeface="+mj-ea"/>
                <a:cs typeface="Segoe UI Semibold" panose="020B0702040204020203" pitchFamily="34" charset="0"/>
              </a:rPr>
              <a:t>analysis</a:t>
            </a:r>
            <a:endParaRPr lang="sk-SK" sz="4800" b="1" cap="all" spc="300" dirty="0">
              <a:solidFill>
                <a:schemeClr val="bg1"/>
              </a:solidFill>
              <a:latin typeface="Segoe UI Semibold" panose="020B0702040204020203" pitchFamily="34" charset="0"/>
              <a:ea typeface="+mj-ea"/>
              <a:cs typeface="Segoe UI Semibold" panose="020B0702040204020203" pitchFamily="34" charset="0"/>
            </a:endParaRPr>
          </a:p>
        </p:txBody>
      </p:sp>
      <p:sp>
        <p:nvSpPr>
          <p:cNvPr id="6" name="Zástupný symbol obsahu 2">
            <a:extLst>
              <a:ext uri="{FF2B5EF4-FFF2-40B4-BE49-F238E27FC236}">
                <a16:creationId xmlns:a16="http://schemas.microsoft.com/office/drawing/2014/main" id="{413E193D-FFB9-4465-A756-1876B69443FD}"/>
              </a:ext>
            </a:extLst>
          </p:cNvPr>
          <p:cNvSpPr txBox="1">
            <a:spLocks/>
          </p:cNvSpPr>
          <p:nvPr/>
        </p:nvSpPr>
        <p:spPr>
          <a:xfrm>
            <a:off x="190227" y="1090400"/>
            <a:ext cx="3347732" cy="583555"/>
          </a:xfrm>
          <a:prstGeom prst="rect">
            <a:avLst/>
          </a:prstGeom>
          <a:solidFill>
            <a:schemeClr val="bg1"/>
          </a:solidFill>
          <a:ln>
            <a:noFill/>
          </a:ln>
          <a:effectLst/>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Clr>
                <a:srgbClr val="14465B"/>
              </a:buClr>
              <a:buNone/>
              <a:defRPr/>
            </a:pPr>
            <a:r>
              <a:rPr lang="sk-SK" sz="3200" dirty="0">
                <a:solidFill>
                  <a:srgbClr val="006E9F"/>
                </a:solidFill>
                <a:latin typeface="Segoe UI Light" panose="020B0502040204020203" pitchFamily="34" charset="0"/>
                <a:cs typeface="Segoe UI Light" panose="020B0502040204020203" pitchFamily="34" charset="0"/>
              </a:rPr>
              <a:t>Software: </a:t>
            </a:r>
            <a:r>
              <a:rPr lang="sk-SK" sz="3200" b="1" dirty="0">
                <a:solidFill>
                  <a:srgbClr val="006E9F"/>
                </a:solidFill>
                <a:latin typeface="Segoe UI Light" panose="020B0502040204020203" pitchFamily="34" charset="0"/>
                <a:cs typeface="Segoe UI Light" panose="020B0502040204020203" pitchFamily="34" charset="0"/>
              </a:rPr>
              <a:t>QGIS</a:t>
            </a:r>
          </a:p>
        </p:txBody>
      </p:sp>
      <p:cxnSp>
        <p:nvCxnSpPr>
          <p:cNvPr id="7" name="Rovná spojnica 6">
            <a:extLst>
              <a:ext uri="{FF2B5EF4-FFF2-40B4-BE49-F238E27FC236}">
                <a16:creationId xmlns:a16="http://schemas.microsoft.com/office/drawing/2014/main" id="{B7C21B89-7639-4D76-A1E9-F45A478FD070}"/>
              </a:ext>
            </a:extLst>
          </p:cNvPr>
          <p:cNvCxnSpPr>
            <a:cxnSpLocks/>
          </p:cNvCxnSpPr>
          <p:nvPr/>
        </p:nvCxnSpPr>
        <p:spPr>
          <a:xfrm>
            <a:off x="19049" y="1020042"/>
            <a:ext cx="12172951" cy="0"/>
          </a:xfrm>
          <a:prstGeom prst="line">
            <a:avLst/>
          </a:prstGeom>
          <a:ln w="60325">
            <a:solidFill>
              <a:srgbClr val="00202E"/>
            </a:solidFill>
          </a:ln>
        </p:spPr>
        <p:style>
          <a:lnRef idx="1">
            <a:schemeClr val="accent1"/>
          </a:lnRef>
          <a:fillRef idx="0">
            <a:schemeClr val="accent1"/>
          </a:fillRef>
          <a:effectRef idx="0">
            <a:schemeClr val="accent1"/>
          </a:effectRef>
          <a:fontRef idx="minor">
            <a:schemeClr val="tx1"/>
          </a:fontRef>
        </p:style>
      </p:cxnSp>
      <p:sp>
        <p:nvSpPr>
          <p:cNvPr id="65539" name="Zástupný symbol obsahu 2"/>
          <p:cNvSpPr>
            <a:spLocks noGrp="1"/>
          </p:cNvSpPr>
          <p:nvPr>
            <p:ph idx="4294967295"/>
          </p:nvPr>
        </p:nvSpPr>
        <p:spPr>
          <a:xfrm>
            <a:off x="190227" y="1954623"/>
            <a:ext cx="11249104" cy="1021846"/>
          </a:xfrm>
        </p:spPr>
        <p:txBody>
          <a:bodyPr>
            <a:noAutofit/>
          </a:bodyPr>
          <a:lstStyle/>
          <a:p>
            <a:pPr marL="342900" lvl="1" indent="-342900" algn="just">
              <a:spcBef>
                <a:spcPts val="800"/>
              </a:spcBef>
              <a:buClr>
                <a:srgbClr val="005074"/>
              </a:buClr>
              <a:buFont typeface="Wingdings" panose="05000000000000000000" pitchFamily="2" charset="2"/>
              <a:buChar char="§"/>
            </a:pPr>
            <a:r>
              <a:rPr lang="sk-SK" sz="2200" dirty="0" err="1">
                <a:latin typeface="Segoe UI Light" panose="020B0502040204020203" pitchFamily="34" charset="0"/>
                <a:cs typeface="Segoe UI Light" panose="020B0502040204020203" pitchFamily="34" charset="0"/>
              </a:rPr>
              <a:t>geomorphometric</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analysis</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Processing</a:t>
            </a:r>
            <a:r>
              <a:rPr lang="sk-SK" sz="2200" dirty="0">
                <a:latin typeface="Segoe UI Light" panose="020B0502040204020203" pitchFamily="34" charset="0"/>
                <a:cs typeface="Segoe UI Light" panose="020B0502040204020203" pitchFamily="34" charset="0"/>
              </a:rPr>
              <a:t> - </a:t>
            </a:r>
            <a:r>
              <a:rPr lang="sk-SK" sz="2200" dirty="0" err="1">
                <a:latin typeface="Segoe UI Light" panose="020B0502040204020203" pitchFamily="34" charset="0"/>
                <a:cs typeface="Segoe UI Light" panose="020B0502040204020203" pitchFamily="34" charset="0"/>
              </a:rPr>
              <a:t>Toolbox</a:t>
            </a:r>
            <a:r>
              <a:rPr lang="sk-SK" sz="2200" dirty="0">
                <a:latin typeface="Segoe UI Light" panose="020B0502040204020203" pitchFamily="34" charset="0"/>
                <a:cs typeface="Segoe UI Light" panose="020B0502040204020203" pitchFamily="34" charset="0"/>
              </a:rPr>
              <a:t> - Raster </a:t>
            </a:r>
            <a:r>
              <a:rPr lang="sk-SK" sz="2200" dirty="0" err="1">
                <a:latin typeface="Segoe UI Light" panose="020B0502040204020203" pitchFamily="34" charset="0"/>
                <a:cs typeface="Segoe UI Light" panose="020B0502040204020203" pitchFamily="34" charset="0"/>
              </a:rPr>
              <a:t>Terrain</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Analysis</a:t>
            </a:r>
            <a:r>
              <a:rPr lang="sk-SK" sz="2200" dirty="0">
                <a:latin typeface="Segoe UI Light" panose="020B0502040204020203" pitchFamily="34" charset="0"/>
                <a:cs typeface="Segoe UI Light" panose="020B0502040204020203" pitchFamily="34" charset="0"/>
              </a:rPr>
              <a:t> - Slope/</a:t>
            </a:r>
            <a:r>
              <a:rPr lang="sk-SK" sz="2200" dirty="0" err="1">
                <a:latin typeface="Segoe UI Light" panose="020B0502040204020203" pitchFamily="34" charset="0"/>
                <a:cs typeface="Segoe UI Light" panose="020B0502040204020203" pitchFamily="34" charset="0"/>
              </a:rPr>
              <a:t>Aspect</a:t>
            </a:r>
            <a:endParaRPr lang="sk-SK" sz="2200" dirty="0">
              <a:latin typeface="Segoe UI Light" panose="020B0502040204020203" pitchFamily="34" charset="0"/>
              <a:cs typeface="Segoe UI Light" panose="020B0502040204020203" pitchFamily="34" charset="0"/>
            </a:endParaRPr>
          </a:p>
          <a:p>
            <a:pPr marL="342900" lvl="1" indent="-342900" algn="just">
              <a:spcBef>
                <a:spcPts val="800"/>
              </a:spcBef>
              <a:buClr>
                <a:srgbClr val="005074"/>
              </a:buClr>
              <a:buFont typeface="Wingdings" panose="05000000000000000000" pitchFamily="2" charset="2"/>
              <a:buChar char="§"/>
            </a:pPr>
            <a:endParaRPr lang="sk-SK" sz="2200" dirty="0">
              <a:latin typeface="Segoe UI Light" panose="020B0502040204020203" pitchFamily="34" charset="0"/>
              <a:cs typeface="Segoe UI Light" panose="020B0502040204020203" pitchFamily="34" charset="0"/>
            </a:endParaRPr>
          </a:p>
        </p:txBody>
      </p:sp>
      <p:pic>
        <p:nvPicPr>
          <p:cNvPr id="3" name="Obrázok 2"/>
          <p:cNvPicPr>
            <a:picLocks noChangeAspect="1"/>
          </p:cNvPicPr>
          <p:nvPr/>
        </p:nvPicPr>
        <p:blipFill>
          <a:blip r:embed="rId3"/>
          <a:stretch>
            <a:fillRect/>
          </a:stretch>
        </p:blipFill>
        <p:spPr>
          <a:xfrm>
            <a:off x="2354930" y="2657908"/>
            <a:ext cx="8012956" cy="2034514"/>
          </a:xfrm>
          <a:prstGeom prst="rect">
            <a:avLst/>
          </a:prstGeom>
        </p:spPr>
      </p:pic>
      <p:pic>
        <p:nvPicPr>
          <p:cNvPr id="4" name="Obrázok 3"/>
          <p:cNvPicPr>
            <a:picLocks noChangeAspect="1"/>
          </p:cNvPicPr>
          <p:nvPr/>
        </p:nvPicPr>
        <p:blipFill>
          <a:blip r:embed="rId4"/>
          <a:stretch>
            <a:fillRect/>
          </a:stretch>
        </p:blipFill>
        <p:spPr>
          <a:xfrm>
            <a:off x="2354930" y="4755986"/>
            <a:ext cx="8012956" cy="2054435"/>
          </a:xfrm>
          <a:prstGeom prst="rect">
            <a:avLst/>
          </a:prstGeom>
        </p:spPr>
      </p:pic>
      <p:sp>
        <p:nvSpPr>
          <p:cNvPr id="11" name="Zástupný symbol obsahu 2"/>
          <p:cNvSpPr txBox="1">
            <a:spLocks/>
          </p:cNvSpPr>
          <p:nvPr/>
        </p:nvSpPr>
        <p:spPr>
          <a:xfrm>
            <a:off x="781933" y="3456645"/>
            <a:ext cx="981291" cy="4370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just">
              <a:spcBef>
                <a:spcPts val="800"/>
              </a:spcBef>
              <a:buClr>
                <a:srgbClr val="005074"/>
              </a:buClr>
              <a:buNone/>
            </a:pPr>
            <a:r>
              <a:rPr lang="sk-SK" sz="2200" b="1" dirty="0">
                <a:latin typeface="Segoe UI Light" panose="020B0502040204020203" pitchFamily="34" charset="0"/>
                <a:cs typeface="Segoe UI Light" panose="020B0502040204020203" pitchFamily="34" charset="0"/>
              </a:rPr>
              <a:t>Slope</a:t>
            </a:r>
          </a:p>
          <a:p>
            <a:pPr marL="342900" lvl="1" indent="-342900" algn="just">
              <a:spcBef>
                <a:spcPts val="800"/>
              </a:spcBef>
              <a:buClr>
                <a:srgbClr val="005074"/>
              </a:buClr>
              <a:buFont typeface="Wingdings" panose="05000000000000000000" pitchFamily="2" charset="2"/>
              <a:buChar char="§"/>
            </a:pPr>
            <a:endParaRPr lang="sk-SK" sz="2200" dirty="0">
              <a:latin typeface="Segoe UI Light" panose="020B0502040204020203" pitchFamily="34" charset="0"/>
              <a:cs typeface="Segoe UI Light" panose="020B0502040204020203" pitchFamily="34" charset="0"/>
            </a:endParaRPr>
          </a:p>
        </p:txBody>
      </p:sp>
      <p:sp>
        <p:nvSpPr>
          <p:cNvPr id="12" name="Zástupný symbol obsahu 2"/>
          <p:cNvSpPr txBox="1">
            <a:spLocks/>
          </p:cNvSpPr>
          <p:nvPr/>
        </p:nvSpPr>
        <p:spPr>
          <a:xfrm>
            <a:off x="781932" y="5564683"/>
            <a:ext cx="981291" cy="4370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just">
              <a:spcBef>
                <a:spcPts val="800"/>
              </a:spcBef>
              <a:buClr>
                <a:srgbClr val="005074"/>
              </a:buClr>
              <a:buNone/>
            </a:pPr>
            <a:r>
              <a:rPr lang="sk-SK" sz="2200" b="1" dirty="0" err="1">
                <a:latin typeface="Segoe UI Light" panose="020B0502040204020203" pitchFamily="34" charset="0"/>
                <a:cs typeface="Segoe UI Light" panose="020B0502040204020203" pitchFamily="34" charset="0"/>
              </a:rPr>
              <a:t>Aspect</a:t>
            </a:r>
            <a:endParaRPr lang="sk-SK" sz="2200" b="1" dirty="0">
              <a:latin typeface="Segoe UI Light" panose="020B0502040204020203" pitchFamily="34" charset="0"/>
              <a:cs typeface="Segoe UI Light" panose="020B0502040204020203" pitchFamily="34" charset="0"/>
            </a:endParaRPr>
          </a:p>
          <a:p>
            <a:pPr marL="342900" lvl="1" indent="-342900" algn="just">
              <a:spcBef>
                <a:spcPts val="800"/>
              </a:spcBef>
              <a:buClr>
                <a:srgbClr val="005074"/>
              </a:buClr>
              <a:buFont typeface="Wingdings" panose="05000000000000000000" pitchFamily="2" charset="2"/>
              <a:buChar char="§"/>
            </a:pPr>
            <a:endParaRPr lang="sk-SK" sz="2200"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798902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Background of the sample data</a:t>
            </a:r>
            <a:endParaRPr lang="sk-SK" dirty="0"/>
          </a:p>
        </p:txBody>
      </p:sp>
      <p:sp>
        <p:nvSpPr>
          <p:cNvPr id="3" name="Zástupný objekt pre text 2"/>
          <p:cNvSpPr>
            <a:spLocks noGrp="1"/>
          </p:cNvSpPr>
          <p:nvPr>
            <p:ph type="body" idx="1"/>
          </p:nvPr>
        </p:nvSpPr>
        <p:spPr>
          <a:xfrm>
            <a:off x="258618" y="1690688"/>
            <a:ext cx="4171142" cy="4486275"/>
          </a:xfrm>
        </p:spPr>
        <p:txBody>
          <a:bodyPr>
            <a:normAutofit/>
          </a:bodyPr>
          <a:lstStyle/>
          <a:p>
            <a:r>
              <a:rPr lang="en-GB" sz="1800" dirty="0"/>
              <a:t>The sample data represent a slope with </a:t>
            </a:r>
            <a:r>
              <a:rPr lang="en-GB" sz="1800" dirty="0" err="1"/>
              <a:t>quarternary</a:t>
            </a:r>
            <a:r>
              <a:rPr lang="en-GB" sz="1800" dirty="0"/>
              <a:t> travertine </a:t>
            </a:r>
            <a:r>
              <a:rPr lang="en-GB" sz="1800" dirty="0" err="1"/>
              <a:t>deposites</a:t>
            </a:r>
            <a:endParaRPr lang="en-GB" sz="1800" dirty="0"/>
          </a:p>
          <a:p>
            <a:r>
              <a:rPr lang="en-GB" sz="1800" dirty="0"/>
              <a:t>G</a:t>
            </a:r>
            <a:r>
              <a:rPr lang="sk-SK" sz="1800" dirty="0" err="1"/>
              <a:t>eomorphometr</a:t>
            </a:r>
            <a:r>
              <a:rPr lang="en-GB" sz="1800" dirty="0" err="1"/>
              <a:t>ic</a:t>
            </a:r>
            <a:r>
              <a:rPr lang="en-GB" sz="1800" dirty="0"/>
              <a:t> analysis was used </a:t>
            </a:r>
            <a:r>
              <a:rPr lang="sk-SK" sz="1800" dirty="0" err="1"/>
              <a:t>for</a:t>
            </a:r>
            <a:r>
              <a:rPr lang="sk-SK" sz="1800" dirty="0"/>
              <a:t> </a:t>
            </a:r>
            <a:r>
              <a:rPr lang="sk-SK" sz="1800" dirty="0" err="1"/>
              <a:t>identification</a:t>
            </a:r>
            <a:r>
              <a:rPr lang="sk-SK" sz="1800" dirty="0"/>
              <a:t> of break</a:t>
            </a:r>
            <a:r>
              <a:rPr lang="en-GB" sz="1800" dirty="0"/>
              <a:t> l</a:t>
            </a:r>
            <a:r>
              <a:rPr lang="sk-SK" sz="1800" dirty="0" err="1"/>
              <a:t>ines</a:t>
            </a:r>
            <a:r>
              <a:rPr lang="en-GB" sz="1800" dirty="0"/>
              <a:t> </a:t>
            </a:r>
            <a:r>
              <a:rPr lang="sk-SK" sz="1800" dirty="0"/>
              <a:t>/</a:t>
            </a:r>
            <a:r>
              <a:rPr lang="en-GB" sz="1800" dirty="0"/>
              <a:t> </a:t>
            </a:r>
            <a:r>
              <a:rPr lang="sk-SK" sz="1800" dirty="0" err="1"/>
              <a:t>faults</a:t>
            </a:r>
            <a:r>
              <a:rPr lang="sk-SK" sz="1800" dirty="0"/>
              <a:t>/</a:t>
            </a:r>
            <a:r>
              <a:rPr lang="en-GB" sz="1800" dirty="0"/>
              <a:t> </a:t>
            </a:r>
            <a:r>
              <a:rPr lang="sk-SK" sz="1800" dirty="0" err="1"/>
              <a:t>tectonic</a:t>
            </a:r>
            <a:r>
              <a:rPr lang="sk-SK" sz="1800" dirty="0"/>
              <a:t> </a:t>
            </a:r>
            <a:r>
              <a:rPr lang="sk-SK" sz="1800" dirty="0" err="1"/>
              <a:t>features</a:t>
            </a:r>
            <a:endParaRPr lang="sk-SK" sz="1800" dirty="0"/>
          </a:p>
          <a:p>
            <a:endParaRPr lang="sk-SK" sz="1800" dirty="0"/>
          </a:p>
        </p:txBody>
      </p:sp>
      <p:pic>
        <p:nvPicPr>
          <p:cNvPr id="3074" name="Picture 2" descr="Fig.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1360" y="1562581"/>
            <a:ext cx="7660640" cy="529541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ig.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840" y="3459749"/>
            <a:ext cx="4312920" cy="3398251"/>
          </a:xfrm>
          <a:prstGeom prst="rect">
            <a:avLst/>
          </a:prstGeom>
          <a:noFill/>
          <a:extLst>
            <a:ext uri="{909E8E84-426E-40DD-AFC4-6F175D3DCCD1}">
              <a14:hiddenFill xmlns:a14="http://schemas.microsoft.com/office/drawing/2010/main">
                <a:solidFill>
                  <a:srgbClr val="FFFFFF"/>
                </a:solidFill>
              </a14:hiddenFill>
            </a:ext>
          </a:extLst>
        </p:spPr>
      </p:pic>
      <p:sp>
        <p:nvSpPr>
          <p:cNvPr id="10" name="Obdĺžnik 9"/>
          <p:cNvSpPr/>
          <p:nvPr/>
        </p:nvSpPr>
        <p:spPr>
          <a:xfrm>
            <a:off x="5274722" y="6488668"/>
            <a:ext cx="6917278" cy="369332"/>
          </a:xfrm>
          <a:prstGeom prst="rect">
            <a:avLst/>
          </a:prstGeom>
          <a:solidFill>
            <a:schemeClr val="bg1"/>
          </a:solidFill>
        </p:spPr>
        <p:txBody>
          <a:bodyPr wrap="none">
            <a:spAutoFit/>
          </a:bodyPr>
          <a:lstStyle/>
          <a:p>
            <a:r>
              <a:rPr lang="sk-SK" b="0" i="0" u="none" strike="noStrike" dirty="0" err="1">
                <a:effectLst/>
                <a:latin typeface="ElsevierSans"/>
                <a:hlinkClick r:id="rId4" tooltip="Persistent link using digital object identifier"/>
              </a:rPr>
              <a:t>Bóna</a:t>
            </a:r>
            <a:r>
              <a:rPr lang="sk-SK" b="0" i="0" u="none" strike="noStrike" dirty="0">
                <a:effectLst/>
                <a:latin typeface="ElsevierSans"/>
                <a:hlinkClick r:id="rId4" tooltip="Persistent link using digital object identifier"/>
              </a:rPr>
              <a:t> et al. 2024: https://doi.org/10.1016/j.geomorph.2024.109420</a:t>
            </a:r>
            <a:endParaRPr lang="sk-SK" dirty="0"/>
          </a:p>
        </p:txBody>
      </p:sp>
      <p:cxnSp>
        <p:nvCxnSpPr>
          <p:cNvPr id="12" name="Rovná spojovacia šípka 11"/>
          <p:cNvCxnSpPr/>
          <p:nvPr/>
        </p:nvCxnSpPr>
        <p:spPr>
          <a:xfrm flipH="1">
            <a:off x="2633980" y="2849880"/>
            <a:ext cx="3126740" cy="28956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54681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sk-SK"/>
          </a:p>
        </p:txBody>
      </p:sp>
      <p:sp>
        <p:nvSpPr>
          <p:cNvPr id="3" name="Zástupný objekt pre text 2"/>
          <p:cNvSpPr>
            <a:spLocks noGrp="1"/>
          </p:cNvSpPr>
          <p:nvPr>
            <p:ph type="body" idx="1"/>
          </p:nvPr>
        </p:nvSpPr>
        <p:spPr/>
        <p:txBody>
          <a:bodyPr/>
          <a:lstStyle/>
          <a:p>
            <a:endParaRPr lang="sk-SK" dirty="0"/>
          </a:p>
        </p:txBody>
      </p:sp>
      <p:pic>
        <p:nvPicPr>
          <p:cNvPr id="4" name="Obrázok 3"/>
          <p:cNvPicPr>
            <a:picLocks noChangeAspect="1"/>
          </p:cNvPicPr>
          <p:nvPr/>
        </p:nvPicPr>
        <p:blipFill>
          <a:blip r:embed="rId2"/>
          <a:stretch>
            <a:fillRect/>
          </a:stretch>
        </p:blipFill>
        <p:spPr>
          <a:xfrm>
            <a:off x="-1" y="-1829"/>
            <a:ext cx="11046691" cy="6859830"/>
          </a:xfrm>
          <a:prstGeom prst="rect">
            <a:avLst/>
          </a:prstGeom>
          <a:ln>
            <a:solidFill>
              <a:schemeClr val="bg1">
                <a:lumMod val="75000"/>
              </a:schemeClr>
            </a:solidFill>
          </a:ln>
        </p:spPr>
      </p:pic>
      <p:cxnSp>
        <p:nvCxnSpPr>
          <p:cNvPr id="6" name="Rovná spojovacia šípka 5"/>
          <p:cNvCxnSpPr/>
          <p:nvPr/>
        </p:nvCxnSpPr>
        <p:spPr>
          <a:xfrm flipH="1">
            <a:off x="8626764" y="4572000"/>
            <a:ext cx="637309" cy="73890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Rovná spojovacia šípka 6"/>
          <p:cNvCxnSpPr/>
          <p:nvPr/>
        </p:nvCxnSpPr>
        <p:spPr>
          <a:xfrm flipH="1">
            <a:off x="6747164" y="4571999"/>
            <a:ext cx="637309" cy="73890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Rovná spojovacia šípka 7"/>
          <p:cNvCxnSpPr/>
          <p:nvPr/>
        </p:nvCxnSpPr>
        <p:spPr>
          <a:xfrm flipH="1">
            <a:off x="7585365" y="4571999"/>
            <a:ext cx="637309" cy="73890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Rovná spojovacia šípka 8"/>
          <p:cNvCxnSpPr/>
          <p:nvPr/>
        </p:nvCxnSpPr>
        <p:spPr>
          <a:xfrm flipH="1">
            <a:off x="10243128" y="4299527"/>
            <a:ext cx="637309" cy="73890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BlokTextu 9"/>
          <p:cNvSpPr txBox="1"/>
          <p:nvPr/>
        </p:nvSpPr>
        <p:spPr>
          <a:xfrm>
            <a:off x="5697608" y="4252396"/>
            <a:ext cx="5182829" cy="369332"/>
          </a:xfrm>
          <a:prstGeom prst="rect">
            <a:avLst/>
          </a:prstGeom>
          <a:solidFill>
            <a:schemeClr val="bg1"/>
          </a:solidFill>
          <a:ln>
            <a:solidFill>
              <a:srgbClr val="FF0000"/>
            </a:solidFill>
          </a:ln>
        </p:spPr>
        <p:txBody>
          <a:bodyPr wrap="none" rtlCol="0">
            <a:spAutoFit/>
          </a:bodyPr>
          <a:lstStyle/>
          <a:p>
            <a:r>
              <a:rPr lang="en-GB" dirty="0"/>
              <a:t>High </a:t>
            </a:r>
            <a:r>
              <a:rPr lang="en-GB" dirty="0" err="1"/>
              <a:t>Tatras</a:t>
            </a:r>
            <a:r>
              <a:rPr lang="en-GB" dirty="0"/>
              <a:t>: </a:t>
            </a:r>
            <a:r>
              <a:rPr lang="en-GB" dirty="0" err="1"/>
              <a:t>Neotectonic</a:t>
            </a:r>
            <a:r>
              <a:rPr lang="en-GB" dirty="0"/>
              <a:t> fault line – Late </a:t>
            </a:r>
            <a:r>
              <a:rPr lang="en-GB" dirty="0" err="1"/>
              <a:t>Quarternary</a:t>
            </a:r>
            <a:endParaRPr lang="sk-SK" dirty="0"/>
          </a:p>
        </p:txBody>
      </p:sp>
    </p:spTree>
    <p:extLst>
      <p:ext uri="{BB962C8B-B14F-4D97-AF65-F5344CB8AC3E}">
        <p14:creationId xmlns:p14="http://schemas.microsoft.com/office/powerpoint/2010/main" val="1811620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dirty="0"/>
              <a:t>Useful additions</a:t>
            </a:r>
            <a:endParaRPr lang="sk-SK" dirty="0"/>
          </a:p>
        </p:txBody>
      </p:sp>
      <p:sp>
        <p:nvSpPr>
          <p:cNvPr id="3" name="Podnadpis 2"/>
          <p:cNvSpPr>
            <a:spLocks noGrp="1"/>
          </p:cNvSpPr>
          <p:nvPr>
            <p:ph type="subTitle" idx="1"/>
          </p:nvPr>
        </p:nvSpPr>
        <p:spPr/>
        <p:txBody>
          <a:bodyPr/>
          <a:lstStyle/>
          <a:p>
            <a:endParaRPr lang="sk-SK"/>
          </a:p>
        </p:txBody>
      </p:sp>
    </p:spTree>
    <p:extLst>
      <p:ext uri="{BB962C8B-B14F-4D97-AF65-F5344CB8AC3E}">
        <p14:creationId xmlns:p14="http://schemas.microsoft.com/office/powerpoint/2010/main" val="17670767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ChangeArrowheads="1"/>
          </p:cNvSpPr>
          <p:nvPr/>
        </p:nvSpPr>
        <p:spPr bwMode="auto">
          <a:xfrm>
            <a:off x="1034473" y="737539"/>
            <a:ext cx="10351167"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b="1" i="0" u="none" strike="noStrike" cap="none" normalizeH="0" baseline="0" dirty="0" err="1">
                <a:ln>
                  <a:noFill/>
                </a:ln>
                <a:solidFill>
                  <a:schemeClr val="tx1"/>
                </a:solidFill>
                <a:effectLst/>
              </a:rPr>
              <a:t>How</a:t>
            </a:r>
            <a:r>
              <a:rPr kumimoji="0" lang="sk-SK" altLang="sk-SK" b="1" i="0" u="none" strike="noStrike" cap="none" normalizeH="0" baseline="0" dirty="0">
                <a:ln>
                  <a:noFill/>
                </a:ln>
                <a:solidFill>
                  <a:schemeClr val="tx1"/>
                </a:solidFill>
                <a:effectLst/>
              </a:rPr>
              <a:t> to Run </a:t>
            </a:r>
            <a:r>
              <a:rPr kumimoji="0" lang="sk-SK" altLang="sk-SK" b="1" i="0" u="none" strike="noStrike" cap="none" normalizeH="0" baseline="0" dirty="0" err="1">
                <a:ln>
                  <a:noFill/>
                </a:ln>
                <a:solidFill>
                  <a:schemeClr val="tx1"/>
                </a:solidFill>
                <a:effectLst/>
              </a:rPr>
              <a:t>LAStools</a:t>
            </a:r>
            <a:r>
              <a:rPr kumimoji="0" lang="sk-SK" altLang="sk-SK" b="1" i="0" u="none" strike="noStrike" cap="none" normalizeH="0" baseline="0" dirty="0">
                <a:ln>
                  <a:noFill/>
                </a:ln>
                <a:solidFill>
                  <a:schemeClr val="tx1"/>
                </a:solidFill>
                <a:effectLst/>
              </a:rPr>
              <a:t> </a:t>
            </a:r>
            <a:r>
              <a:rPr kumimoji="0" lang="sk-SK" altLang="sk-SK" b="1" i="0" u="none" strike="noStrike" cap="none" normalizeH="0" baseline="0" dirty="0" err="1">
                <a:ln>
                  <a:noFill/>
                </a:ln>
                <a:solidFill>
                  <a:schemeClr val="tx1"/>
                </a:solidFill>
                <a:effectLst/>
              </a:rPr>
              <a:t>Executables</a:t>
            </a:r>
            <a:r>
              <a:rPr kumimoji="0" lang="sk-SK" altLang="sk-SK" b="1" i="0" u="none" strike="noStrike" cap="none" normalizeH="0" baseline="0" dirty="0">
                <a:ln>
                  <a:noFill/>
                </a:ln>
                <a:solidFill>
                  <a:schemeClr val="tx1"/>
                </a:solidFill>
                <a:effectLst/>
              </a:rPr>
              <a:t> </a:t>
            </a:r>
            <a:r>
              <a:rPr kumimoji="0" lang="sk-SK" altLang="sk-SK" b="1" i="0" u="none" strike="noStrike" cap="none" normalizeH="0" baseline="0" dirty="0" err="1">
                <a:ln>
                  <a:noFill/>
                </a:ln>
                <a:solidFill>
                  <a:schemeClr val="tx1"/>
                </a:solidFill>
                <a:effectLst/>
              </a:rPr>
              <a:t>from</a:t>
            </a:r>
            <a:r>
              <a:rPr kumimoji="0" lang="sk-SK" altLang="sk-SK" b="1" i="0" u="none" strike="noStrike" cap="none" normalizeH="0" baseline="0" dirty="0">
                <a:ln>
                  <a:noFill/>
                </a:ln>
                <a:solidFill>
                  <a:schemeClr val="tx1"/>
                </a:solidFill>
                <a:effectLst/>
              </a:rPr>
              <a:t> </a:t>
            </a:r>
            <a:r>
              <a:rPr kumimoji="0" lang="sk-SK" altLang="sk-SK" b="1" i="0" u="none" strike="noStrike" cap="none" normalizeH="0" baseline="0" dirty="0" err="1">
                <a:ln>
                  <a:noFill/>
                </a:ln>
                <a:solidFill>
                  <a:schemeClr val="tx1"/>
                </a:solidFill>
                <a:effectLst/>
              </a:rPr>
              <a:t>Any</a:t>
            </a:r>
            <a:r>
              <a:rPr kumimoji="0" lang="sk-SK" altLang="sk-SK" b="1" i="0" u="none" strike="noStrike" cap="none" normalizeH="0" baseline="0" dirty="0">
                <a:ln>
                  <a:noFill/>
                </a:ln>
                <a:solidFill>
                  <a:schemeClr val="tx1"/>
                </a:solidFill>
                <a:effectLst/>
              </a:rPr>
              <a:t> </a:t>
            </a:r>
            <a:r>
              <a:rPr kumimoji="0" lang="sk-SK" altLang="sk-SK" b="1" i="0" u="none" strike="noStrike" cap="none" normalizeH="0" baseline="0" dirty="0" err="1">
                <a:ln>
                  <a:noFill/>
                </a:ln>
                <a:solidFill>
                  <a:schemeClr val="tx1"/>
                </a:solidFill>
                <a:effectLst/>
              </a:rPr>
              <a:t>Directory</a:t>
            </a:r>
            <a:r>
              <a:rPr kumimoji="0" lang="sk-SK" altLang="sk-SK" b="1" i="0" u="none" strike="noStrike" cap="none" normalizeH="0" baseline="0" dirty="0">
                <a:ln>
                  <a:noFill/>
                </a:ln>
                <a:solidFill>
                  <a:schemeClr val="tx1"/>
                </a:solidFill>
                <a:effectLst/>
              </a:rPr>
              <a:t> in Windows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sk-SK" altLang="sk-SK" b="1"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sk-SK" altLang="sk-SK" b="1" i="0" u="none" strike="noStrike" cap="none" normalizeH="0" baseline="0" dirty="0">
                <a:ln>
                  <a:noFill/>
                </a:ln>
                <a:solidFill>
                  <a:schemeClr val="tx1"/>
                </a:solidFill>
                <a:effectLst/>
              </a:rPr>
              <a:t> </a:t>
            </a:r>
            <a:r>
              <a:rPr kumimoji="0" lang="sk-SK" altLang="sk-SK" b="1" i="0" u="none" strike="noStrike" cap="none" normalizeH="0" baseline="0" dirty="0" err="1">
                <a:ln>
                  <a:noFill/>
                </a:ln>
                <a:solidFill>
                  <a:schemeClr val="tx1"/>
                </a:solidFill>
                <a:effectLst/>
              </a:rPr>
              <a:t>Find</a:t>
            </a:r>
            <a:r>
              <a:rPr kumimoji="0" lang="sk-SK" altLang="sk-SK" b="1" i="0" u="none" strike="noStrike" cap="none" normalizeH="0" baseline="0" dirty="0">
                <a:ln>
                  <a:noFill/>
                </a:ln>
                <a:solidFill>
                  <a:schemeClr val="tx1"/>
                </a:solidFill>
                <a:effectLst/>
              </a:rPr>
              <a:t> </a:t>
            </a:r>
            <a:r>
              <a:rPr kumimoji="0" lang="sk-SK" altLang="sk-SK" b="1" i="0" u="none" strike="noStrike" cap="none" normalizeH="0" baseline="0" dirty="0" err="1">
                <a:ln>
                  <a:noFill/>
                </a:ln>
                <a:solidFill>
                  <a:schemeClr val="tx1"/>
                </a:solidFill>
                <a:effectLst/>
              </a:rPr>
              <a:t>the</a:t>
            </a:r>
            <a:r>
              <a:rPr kumimoji="0" lang="sk-SK" altLang="sk-SK" b="1" i="0" u="none" strike="noStrike" cap="none" normalizeH="0" baseline="0" dirty="0">
                <a:ln>
                  <a:noFill/>
                </a:ln>
                <a:solidFill>
                  <a:schemeClr val="tx1"/>
                </a:solidFill>
                <a:effectLst/>
              </a:rPr>
              <a:t> </a:t>
            </a:r>
            <a:r>
              <a:rPr kumimoji="0" lang="sk-SK" altLang="sk-SK" b="1" i="0" u="none" strike="noStrike" cap="none" normalizeH="0" baseline="0" dirty="0" err="1">
                <a:ln>
                  <a:noFill/>
                </a:ln>
                <a:solidFill>
                  <a:schemeClr val="tx1"/>
                </a:solidFill>
                <a:effectLst/>
              </a:rPr>
              <a:t>Path</a:t>
            </a:r>
            <a:r>
              <a:rPr kumimoji="0" lang="sk-SK" altLang="sk-SK" b="1" i="0" u="none" strike="noStrike" cap="none" normalizeH="0" baseline="0" dirty="0">
                <a:ln>
                  <a:noFill/>
                </a:ln>
                <a:solidFill>
                  <a:schemeClr val="tx1"/>
                </a:solidFill>
                <a:effectLst/>
              </a:rPr>
              <a:t> to </a:t>
            </a:r>
            <a:r>
              <a:rPr kumimoji="0" lang="sk-SK" altLang="sk-SK" b="1" i="0" u="none" strike="noStrike" cap="none" normalizeH="0" baseline="0" dirty="0" err="1">
                <a:ln>
                  <a:noFill/>
                </a:ln>
                <a:solidFill>
                  <a:schemeClr val="tx1"/>
                </a:solidFill>
                <a:effectLst/>
              </a:rPr>
              <a:t>LAStools</a:t>
            </a:r>
            <a:r>
              <a:rPr kumimoji="0" lang="sk-SK" altLang="sk-SK" b="1" i="0" u="none" strike="noStrike" cap="none" normalizeH="0" baseline="0" dirty="0">
                <a:ln>
                  <a:noFill/>
                </a:ln>
                <a:solidFill>
                  <a:schemeClr val="tx1"/>
                </a:solidFill>
                <a:effectLst/>
              </a:rPr>
              <a:t>:</a:t>
            </a:r>
            <a:endParaRPr kumimoji="0" lang="sk-SK" altLang="sk-SK"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sk-SK" altLang="sk-SK" b="0" i="0" u="none" strike="noStrike" cap="none" normalizeH="0" baseline="0" dirty="0" err="1">
                <a:ln>
                  <a:noFill/>
                </a:ln>
                <a:solidFill>
                  <a:schemeClr val="tx1"/>
                </a:solidFill>
                <a:effectLst/>
              </a:rPr>
              <a:t>Navigate</a:t>
            </a:r>
            <a:r>
              <a:rPr kumimoji="0" lang="sk-SK" altLang="sk-SK" b="0" i="0" u="none" strike="noStrike" cap="none" normalizeH="0" baseline="0" dirty="0">
                <a:ln>
                  <a:noFill/>
                </a:ln>
                <a:solidFill>
                  <a:schemeClr val="tx1"/>
                </a:solidFill>
                <a:effectLst/>
              </a:rPr>
              <a:t> to C:\LAStools\bin (</a:t>
            </a:r>
            <a:r>
              <a:rPr kumimoji="0" lang="sk-SK" altLang="sk-SK" b="0" i="0" u="none" strike="noStrike" cap="none" normalizeH="0" baseline="0" dirty="0" err="1">
                <a:ln>
                  <a:noFill/>
                </a:ln>
                <a:solidFill>
                  <a:schemeClr val="tx1"/>
                </a:solidFill>
                <a:effectLst/>
              </a:rPr>
              <a:t>where</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the</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executables</a:t>
            </a:r>
            <a:r>
              <a:rPr kumimoji="0" lang="sk-SK" altLang="sk-SK" b="0" i="0" u="none" strike="noStrike" cap="none" normalizeH="0" baseline="0" dirty="0">
                <a:ln>
                  <a:noFill/>
                </a:ln>
                <a:solidFill>
                  <a:schemeClr val="tx1"/>
                </a:solidFill>
                <a:effectLst/>
              </a:rPr>
              <a:t> are </a:t>
            </a:r>
            <a:r>
              <a:rPr kumimoji="0" lang="sk-SK" altLang="sk-SK" b="0" i="0" u="none" strike="noStrike" cap="none" normalizeH="0" baseline="0" dirty="0" err="1">
                <a:ln>
                  <a:noFill/>
                </a:ln>
                <a:solidFill>
                  <a:schemeClr val="tx1"/>
                </a:solidFill>
                <a:effectLst/>
              </a:rPr>
              <a:t>stored</a:t>
            </a:r>
            <a:r>
              <a:rPr kumimoji="0" lang="sk-SK" altLang="sk-SK" b="0" i="0" u="none" strike="noStrike" cap="none" normalizeH="0" baseline="0" dirty="0">
                <a:ln>
                  <a:noFill/>
                </a:ln>
                <a:solidFill>
                  <a:schemeClr val="tx1"/>
                </a:solidFill>
                <a:effectLst/>
              </a:rPr>
              <a:t>).</a:t>
            </a:r>
          </a:p>
          <a:p>
            <a:pPr marL="457200" marR="0" lvl="1" indent="0" algn="l" defTabSz="914400" rtl="0" eaLnBrk="0" fontAlgn="base" latinLnBrk="0" hangingPunct="0">
              <a:lnSpc>
                <a:spcPct val="100000"/>
              </a:lnSpc>
              <a:spcBef>
                <a:spcPct val="0"/>
              </a:spcBef>
              <a:spcAft>
                <a:spcPct val="0"/>
              </a:spcAft>
              <a:buClrTx/>
              <a:buSzTx/>
              <a:buFontTx/>
              <a:buChar char="•"/>
              <a:tabLst/>
            </a:pPr>
            <a:endParaRPr kumimoji="0" lang="sk-SK" altLang="sk-SK"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sk-SK" altLang="sk-SK" b="1" i="0" u="none" strike="noStrike" cap="none" normalizeH="0" baseline="0" dirty="0">
                <a:ln>
                  <a:noFill/>
                </a:ln>
                <a:solidFill>
                  <a:schemeClr val="tx1"/>
                </a:solidFill>
                <a:effectLst/>
              </a:rPr>
              <a:t> </a:t>
            </a:r>
            <a:r>
              <a:rPr kumimoji="0" lang="sk-SK" altLang="sk-SK" b="1" i="0" u="none" strike="noStrike" cap="none" normalizeH="0" baseline="0" dirty="0" err="1">
                <a:ln>
                  <a:noFill/>
                </a:ln>
                <a:solidFill>
                  <a:schemeClr val="tx1"/>
                </a:solidFill>
                <a:effectLst/>
              </a:rPr>
              <a:t>Add</a:t>
            </a:r>
            <a:r>
              <a:rPr kumimoji="0" lang="sk-SK" altLang="sk-SK" b="1" i="0" u="none" strike="noStrike" cap="none" normalizeH="0" baseline="0" dirty="0">
                <a:ln>
                  <a:noFill/>
                </a:ln>
                <a:solidFill>
                  <a:schemeClr val="tx1"/>
                </a:solidFill>
                <a:effectLst/>
              </a:rPr>
              <a:t> </a:t>
            </a:r>
            <a:r>
              <a:rPr kumimoji="0" lang="sk-SK" altLang="sk-SK" b="1" i="0" u="none" strike="noStrike" cap="none" normalizeH="0" baseline="0" dirty="0" err="1">
                <a:ln>
                  <a:noFill/>
                </a:ln>
                <a:solidFill>
                  <a:schemeClr val="tx1"/>
                </a:solidFill>
                <a:effectLst/>
              </a:rPr>
              <a:t>LAStools</a:t>
            </a:r>
            <a:r>
              <a:rPr kumimoji="0" lang="sk-SK" altLang="sk-SK" b="1" i="0" u="none" strike="noStrike" cap="none" normalizeH="0" baseline="0" dirty="0">
                <a:ln>
                  <a:noFill/>
                </a:ln>
                <a:solidFill>
                  <a:schemeClr val="tx1"/>
                </a:solidFill>
                <a:effectLst/>
              </a:rPr>
              <a:t> to Windows PATH:</a:t>
            </a:r>
            <a:endParaRPr kumimoji="0" lang="sk-SK" altLang="sk-SK"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sk-SK" altLang="sk-SK" b="0" i="0" u="none" strike="noStrike" cap="none" normalizeH="0" baseline="0" dirty="0">
                <a:ln>
                  <a:noFill/>
                </a:ln>
                <a:solidFill>
                  <a:schemeClr val="tx1"/>
                </a:solidFill>
                <a:effectLst/>
              </a:rPr>
              <a:t>Press </a:t>
            </a:r>
            <a:r>
              <a:rPr kumimoji="0" lang="sk-SK" altLang="sk-SK" b="0" i="0" u="none" strike="noStrike" cap="none" normalizeH="0" baseline="0" dirty="0" err="1">
                <a:ln>
                  <a:noFill/>
                </a:ln>
                <a:solidFill>
                  <a:schemeClr val="tx1"/>
                </a:solidFill>
                <a:effectLst/>
              </a:rPr>
              <a:t>Win</a:t>
            </a:r>
            <a:r>
              <a:rPr kumimoji="0" lang="sk-SK" altLang="sk-SK" b="0" i="0" u="none" strike="noStrike" cap="none" normalizeH="0" baseline="0" dirty="0">
                <a:ln>
                  <a:noFill/>
                </a:ln>
                <a:solidFill>
                  <a:schemeClr val="tx1"/>
                </a:solidFill>
                <a:effectLst/>
              </a:rPr>
              <a:t> + R, type </a:t>
            </a:r>
            <a:r>
              <a:rPr kumimoji="0" lang="sk-SK" altLang="sk-SK" b="0" i="0" u="none" strike="noStrike" cap="none" normalizeH="0" baseline="0" dirty="0" err="1">
                <a:ln>
                  <a:noFill/>
                </a:ln>
                <a:solidFill>
                  <a:schemeClr val="tx1"/>
                </a:solidFill>
                <a:effectLst/>
              </a:rPr>
              <a:t>sysdm.cpl</a:t>
            </a:r>
            <a:r>
              <a:rPr kumimoji="0" lang="sk-SK" altLang="sk-SK" b="0" i="0" u="none" strike="noStrike" cap="none" normalizeH="0" baseline="0" dirty="0">
                <a:ln>
                  <a:noFill/>
                </a:ln>
                <a:solidFill>
                  <a:schemeClr val="tx1"/>
                </a:solidFill>
                <a:effectLst/>
              </a:rPr>
              <a:t>, and press </a:t>
            </a:r>
            <a:r>
              <a:rPr kumimoji="0" lang="sk-SK" altLang="sk-SK" b="1" i="0" u="none" strike="noStrike" cap="none" normalizeH="0" baseline="0" dirty="0" err="1">
                <a:ln>
                  <a:noFill/>
                </a:ln>
                <a:solidFill>
                  <a:schemeClr val="tx1"/>
                </a:solidFill>
                <a:effectLst/>
              </a:rPr>
              <a:t>Enter</a:t>
            </a:r>
            <a:r>
              <a:rPr kumimoji="0" lang="sk-SK" altLang="sk-SK" b="0" i="0" u="none" strike="noStrike" cap="none" normalizeH="0" baseline="0" dirty="0">
                <a:ln>
                  <a:noFill/>
                </a:ln>
                <a:solidFill>
                  <a:schemeClr val="tx1"/>
                </a:solidFill>
                <a:effectLst/>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sk-SK" altLang="sk-SK" b="0" i="0" u="none" strike="noStrike" cap="none" normalizeH="0" baseline="0" dirty="0">
                <a:ln>
                  <a:noFill/>
                </a:ln>
                <a:solidFill>
                  <a:schemeClr val="tx1"/>
                </a:solidFill>
                <a:effectLst/>
              </a:rPr>
              <a:t>Go to </a:t>
            </a:r>
            <a:r>
              <a:rPr kumimoji="0" lang="sk-SK" altLang="sk-SK" b="0" i="0" u="none" strike="noStrike" cap="none" normalizeH="0" baseline="0" dirty="0" err="1">
                <a:ln>
                  <a:noFill/>
                </a:ln>
                <a:solidFill>
                  <a:schemeClr val="tx1"/>
                </a:solidFill>
                <a:effectLst/>
              </a:rPr>
              <a:t>the</a:t>
            </a:r>
            <a:r>
              <a:rPr kumimoji="0" lang="sk-SK" altLang="sk-SK" b="0" i="0" u="none" strike="noStrike" cap="none" normalizeH="0" baseline="0" dirty="0">
                <a:ln>
                  <a:noFill/>
                </a:ln>
                <a:solidFill>
                  <a:schemeClr val="tx1"/>
                </a:solidFill>
                <a:effectLst/>
              </a:rPr>
              <a:t> </a:t>
            </a:r>
            <a:r>
              <a:rPr kumimoji="0" lang="sk-SK" altLang="sk-SK" b="1" i="0" u="none" strike="noStrike" cap="none" normalizeH="0" baseline="0" dirty="0" err="1">
                <a:ln>
                  <a:noFill/>
                </a:ln>
                <a:solidFill>
                  <a:schemeClr val="tx1"/>
                </a:solidFill>
                <a:effectLst/>
              </a:rPr>
              <a:t>Advanced</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tab</a:t>
            </a:r>
            <a:r>
              <a:rPr kumimoji="0" lang="sk-SK" altLang="sk-SK" b="0" i="0" u="none" strike="noStrike" cap="none" normalizeH="0" baseline="0" dirty="0">
                <a:ln>
                  <a:noFill/>
                </a:ln>
                <a:solidFill>
                  <a:schemeClr val="tx1"/>
                </a:solidFill>
                <a:effectLst/>
              </a:rPr>
              <a:t> and </a:t>
            </a:r>
            <a:r>
              <a:rPr kumimoji="0" lang="sk-SK" altLang="sk-SK" b="0" i="0" u="none" strike="noStrike" cap="none" normalizeH="0" baseline="0" dirty="0" err="1">
                <a:ln>
                  <a:noFill/>
                </a:ln>
                <a:solidFill>
                  <a:schemeClr val="tx1"/>
                </a:solidFill>
                <a:effectLst/>
              </a:rPr>
              <a:t>click</a:t>
            </a:r>
            <a:r>
              <a:rPr kumimoji="0" lang="sk-SK" altLang="sk-SK" b="0" i="0" u="none" strike="noStrike" cap="none" normalizeH="0" baseline="0" dirty="0">
                <a:ln>
                  <a:noFill/>
                </a:ln>
                <a:solidFill>
                  <a:schemeClr val="tx1"/>
                </a:solidFill>
                <a:effectLst/>
              </a:rPr>
              <a:t> </a:t>
            </a:r>
            <a:r>
              <a:rPr kumimoji="0" lang="sk-SK" altLang="sk-SK" b="1" i="0" u="none" strike="noStrike" cap="none" normalizeH="0" baseline="0" dirty="0" err="1">
                <a:ln>
                  <a:noFill/>
                </a:ln>
                <a:solidFill>
                  <a:schemeClr val="tx1"/>
                </a:solidFill>
                <a:effectLst/>
              </a:rPr>
              <a:t>Environment</a:t>
            </a:r>
            <a:r>
              <a:rPr kumimoji="0" lang="sk-SK" altLang="sk-SK" b="1" i="0" u="none" strike="noStrike" cap="none" normalizeH="0" baseline="0" dirty="0">
                <a:ln>
                  <a:noFill/>
                </a:ln>
                <a:solidFill>
                  <a:schemeClr val="tx1"/>
                </a:solidFill>
                <a:effectLst/>
              </a:rPr>
              <a:t> </a:t>
            </a:r>
            <a:r>
              <a:rPr kumimoji="0" lang="sk-SK" altLang="sk-SK" b="1" i="0" u="none" strike="noStrike" cap="none" normalizeH="0" baseline="0" dirty="0" err="1">
                <a:ln>
                  <a:noFill/>
                </a:ln>
                <a:solidFill>
                  <a:schemeClr val="tx1"/>
                </a:solidFill>
                <a:effectLst/>
              </a:rPr>
              <a:t>Variables</a:t>
            </a:r>
            <a:r>
              <a:rPr kumimoji="0" lang="sk-SK" altLang="sk-SK" b="0" i="0" u="none" strike="noStrike" cap="none" normalizeH="0" baseline="0" dirty="0">
                <a:ln>
                  <a:noFill/>
                </a:ln>
                <a:solidFill>
                  <a:schemeClr val="tx1"/>
                </a:solidFill>
                <a:effectLst/>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sk-SK" altLang="sk-SK" b="0" i="0" u="none" strike="noStrike" cap="none" normalizeH="0" baseline="0" dirty="0" err="1">
                <a:ln>
                  <a:noFill/>
                </a:ln>
                <a:solidFill>
                  <a:schemeClr val="tx1"/>
                </a:solidFill>
                <a:effectLst/>
              </a:rPr>
              <a:t>Under</a:t>
            </a:r>
            <a:r>
              <a:rPr kumimoji="0" lang="sk-SK" altLang="sk-SK" b="0" i="0" u="none" strike="noStrike" cap="none" normalizeH="0" baseline="0" dirty="0">
                <a:ln>
                  <a:noFill/>
                </a:ln>
                <a:solidFill>
                  <a:schemeClr val="tx1"/>
                </a:solidFill>
                <a:effectLst/>
              </a:rPr>
              <a:t> </a:t>
            </a:r>
            <a:r>
              <a:rPr kumimoji="0" lang="sk-SK" altLang="sk-SK" b="1" i="0" u="none" strike="noStrike" cap="none" normalizeH="0" baseline="0" dirty="0" err="1">
                <a:ln>
                  <a:noFill/>
                </a:ln>
                <a:solidFill>
                  <a:schemeClr val="tx1"/>
                </a:solidFill>
                <a:effectLst/>
              </a:rPr>
              <a:t>System</a:t>
            </a:r>
            <a:r>
              <a:rPr kumimoji="0" lang="sk-SK" altLang="sk-SK" b="1" i="0" u="none" strike="noStrike" cap="none" normalizeH="0" baseline="0" dirty="0">
                <a:ln>
                  <a:noFill/>
                </a:ln>
                <a:solidFill>
                  <a:schemeClr val="tx1"/>
                </a:solidFill>
                <a:effectLst/>
              </a:rPr>
              <a:t> </a:t>
            </a:r>
            <a:r>
              <a:rPr kumimoji="0" lang="sk-SK" altLang="sk-SK" b="1" i="0" u="none" strike="noStrike" cap="none" normalizeH="0" baseline="0" dirty="0" err="1">
                <a:ln>
                  <a:noFill/>
                </a:ln>
                <a:solidFill>
                  <a:schemeClr val="tx1"/>
                </a:solidFill>
                <a:effectLst/>
              </a:rPr>
              <a:t>Variables</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find</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Path</a:t>
            </a:r>
            <a:r>
              <a:rPr kumimoji="0" lang="sk-SK" altLang="sk-SK" b="0" i="0" u="none" strike="noStrike" cap="none" normalizeH="0" baseline="0" dirty="0">
                <a:ln>
                  <a:noFill/>
                </a:ln>
                <a:solidFill>
                  <a:schemeClr val="tx1"/>
                </a:solidFill>
                <a:effectLst/>
              </a:rPr>
              <a:t> and </a:t>
            </a:r>
            <a:r>
              <a:rPr kumimoji="0" lang="sk-SK" altLang="sk-SK" b="0" i="0" u="none" strike="noStrike" cap="none" normalizeH="0" baseline="0" dirty="0" err="1">
                <a:ln>
                  <a:noFill/>
                </a:ln>
                <a:solidFill>
                  <a:schemeClr val="tx1"/>
                </a:solidFill>
                <a:effectLst/>
              </a:rPr>
              <a:t>click</a:t>
            </a:r>
            <a:r>
              <a:rPr kumimoji="0" lang="sk-SK" altLang="sk-SK" b="0" i="0" u="none" strike="noStrike" cap="none" normalizeH="0" baseline="0" dirty="0">
                <a:ln>
                  <a:noFill/>
                </a:ln>
                <a:solidFill>
                  <a:schemeClr val="tx1"/>
                </a:solidFill>
                <a:effectLst/>
              </a:rPr>
              <a:t> </a:t>
            </a:r>
            <a:r>
              <a:rPr kumimoji="0" lang="sk-SK" altLang="sk-SK" b="1" i="0" u="none" strike="noStrike" cap="none" normalizeH="0" baseline="0" dirty="0" err="1">
                <a:ln>
                  <a:noFill/>
                </a:ln>
                <a:solidFill>
                  <a:schemeClr val="tx1"/>
                </a:solidFill>
                <a:effectLst/>
              </a:rPr>
              <a:t>Edit</a:t>
            </a:r>
            <a:r>
              <a:rPr kumimoji="0" lang="sk-SK" altLang="sk-SK" b="0" i="0" u="none" strike="noStrike" cap="none" normalizeH="0" baseline="0" dirty="0">
                <a:ln>
                  <a:noFill/>
                </a:ln>
                <a:solidFill>
                  <a:schemeClr val="tx1"/>
                </a:solidFill>
                <a:effectLst/>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sk-SK" altLang="sk-SK" b="0" i="0" u="none" strike="noStrike" cap="none" normalizeH="0" baseline="0" dirty="0" err="1">
                <a:ln>
                  <a:noFill/>
                </a:ln>
                <a:solidFill>
                  <a:schemeClr val="tx1"/>
                </a:solidFill>
                <a:effectLst/>
              </a:rPr>
              <a:t>Click</a:t>
            </a:r>
            <a:r>
              <a:rPr kumimoji="0" lang="sk-SK" altLang="sk-SK" b="0" i="0" u="none" strike="noStrike" cap="none" normalizeH="0" baseline="0" dirty="0">
                <a:ln>
                  <a:noFill/>
                </a:ln>
                <a:solidFill>
                  <a:schemeClr val="tx1"/>
                </a:solidFill>
                <a:effectLst/>
              </a:rPr>
              <a:t> </a:t>
            </a:r>
            <a:r>
              <a:rPr kumimoji="0" lang="sk-SK" altLang="sk-SK" b="1" i="0" u="none" strike="noStrike" cap="none" normalizeH="0" baseline="0" dirty="0">
                <a:ln>
                  <a:noFill/>
                </a:ln>
                <a:solidFill>
                  <a:schemeClr val="tx1"/>
                </a:solidFill>
                <a:effectLst/>
              </a:rPr>
              <a:t>New</a:t>
            </a:r>
            <a:r>
              <a:rPr kumimoji="0" lang="sk-SK" altLang="sk-SK" b="0" i="0" u="none" strike="noStrike" cap="none" normalizeH="0" baseline="0" dirty="0">
                <a:ln>
                  <a:noFill/>
                </a:ln>
                <a:solidFill>
                  <a:schemeClr val="tx1"/>
                </a:solidFill>
                <a:effectLst/>
              </a:rPr>
              <a:t> and paste </a:t>
            </a:r>
            <a:r>
              <a:rPr kumimoji="0" lang="sk-SK" altLang="sk-SK" b="0" i="0" u="none" strike="noStrike" cap="none" normalizeH="0" baseline="0" dirty="0" err="1">
                <a:ln>
                  <a:noFill/>
                </a:ln>
                <a:solidFill>
                  <a:schemeClr val="tx1"/>
                </a:solidFill>
                <a:effectLst/>
              </a:rPr>
              <a:t>the</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path</a:t>
            </a:r>
            <a:r>
              <a:rPr kumimoji="0" lang="sk-SK" altLang="sk-SK" b="0" i="0" u="none" strike="noStrike" cap="none" normalizeH="0" baseline="0" dirty="0">
                <a:ln>
                  <a:noFill/>
                </a:ln>
                <a:solidFill>
                  <a:schemeClr val="tx1"/>
                </a:solidFill>
                <a:effectLst/>
              </a:rPr>
              <a:t>: C:\LAStools\bin.</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sk-SK" altLang="sk-SK" b="0" i="0" u="none" strike="noStrike" cap="none" normalizeH="0" baseline="0" dirty="0" err="1">
                <a:ln>
                  <a:noFill/>
                </a:ln>
                <a:solidFill>
                  <a:schemeClr val="tx1"/>
                </a:solidFill>
                <a:effectLst/>
              </a:rPr>
              <a:t>Click</a:t>
            </a:r>
            <a:r>
              <a:rPr kumimoji="0" lang="sk-SK" altLang="sk-SK" b="0" i="0" u="none" strike="noStrike" cap="none" normalizeH="0" baseline="0" dirty="0">
                <a:ln>
                  <a:noFill/>
                </a:ln>
                <a:solidFill>
                  <a:schemeClr val="tx1"/>
                </a:solidFill>
                <a:effectLst/>
              </a:rPr>
              <a:t> </a:t>
            </a:r>
            <a:r>
              <a:rPr kumimoji="0" lang="sk-SK" altLang="sk-SK" b="1" i="0" u="none" strike="noStrike" cap="none" normalizeH="0" baseline="0" dirty="0">
                <a:ln>
                  <a:noFill/>
                </a:ln>
                <a:solidFill>
                  <a:schemeClr val="tx1"/>
                </a:solidFill>
                <a:effectLst/>
              </a:rPr>
              <a:t>OK</a:t>
            </a:r>
            <a:r>
              <a:rPr kumimoji="0" lang="sk-SK" altLang="sk-SK" b="0" i="0" u="none" strike="noStrike" cap="none" normalizeH="0" baseline="0" dirty="0">
                <a:ln>
                  <a:noFill/>
                </a:ln>
                <a:solidFill>
                  <a:schemeClr val="tx1"/>
                </a:solidFill>
                <a:effectLst/>
              </a:rPr>
              <a:t> to </a:t>
            </a:r>
            <a:r>
              <a:rPr kumimoji="0" lang="sk-SK" altLang="sk-SK" b="0" i="0" u="none" strike="noStrike" cap="none" normalizeH="0" baseline="0" dirty="0" err="1">
                <a:ln>
                  <a:noFill/>
                </a:ln>
                <a:solidFill>
                  <a:schemeClr val="tx1"/>
                </a:solidFill>
                <a:effectLst/>
              </a:rPr>
              <a:t>save</a:t>
            </a:r>
            <a:r>
              <a:rPr kumimoji="0" lang="sk-SK" altLang="sk-SK" b="0" i="0" u="none" strike="noStrike" cap="none" normalizeH="0" baseline="0" dirty="0">
                <a:ln>
                  <a:noFill/>
                </a:ln>
                <a:solidFill>
                  <a:schemeClr val="tx1"/>
                </a:solidFill>
                <a:effectLst/>
              </a:rPr>
              <a:t>.</a:t>
            </a:r>
          </a:p>
          <a:p>
            <a:pPr marL="457200" marR="0" lvl="1" indent="0" algn="l" defTabSz="914400" rtl="0" eaLnBrk="0" fontAlgn="base" latinLnBrk="0" hangingPunct="0">
              <a:lnSpc>
                <a:spcPct val="100000"/>
              </a:lnSpc>
              <a:spcBef>
                <a:spcPct val="0"/>
              </a:spcBef>
              <a:spcAft>
                <a:spcPct val="0"/>
              </a:spcAft>
              <a:buClrTx/>
              <a:buSzTx/>
              <a:buFontTx/>
              <a:buChar char="•"/>
              <a:tabLst/>
            </a:pPr>
            <a:endParaRPr kumimoji="0" lang="sk-SK" altLang="sk-SK"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sk-SK" altLang="sk-SK" b="1" i="0" u="none" strike="noStrike" cap="none" normalizeH="0" baseline="0" dirty="0">
                <a:ln>
                  <a:noFill/>
                </a:ln>
                <a:solidFill>
                  <a:schemeClr val="tx1"/>
                </a:solidFill>
                <a:effectLst/>
              </a:rPr>
              <a:t>Test </a:t>
            </a:r>
            <a:r>
              <a:rPr kumimoji="0" lang="sk-SK" altLang="sk-SK" b="1" i="0" u="none" strike="noStrike" cap="none" normalizeH="0" baseline="0" dirty="0" err="1">
                <a:ln>
                  <a:noFill/>
                </a:ln>
                <a:solidFill>
                  <a:schemeClr val="tx1"/>
                </a:solidFill>
                <a:effectLst/>
              </a:rPr>
              <a:t>the</a:t>
            </a:r>
            <a:r>
              <a:rPr kumimoji="0" lang="sk-SK" altLang="sk-SK" b="1" i="0" u="none" strike="noStrike" cap="none" normalizeH="0" baseline="0" dirty="0">
                <a:ln>
                  <a:noFill/>
                </a:ln>
                <a:solidFill>
                  <a:schemeClr val="tx1"/>
                </a:solidFill>
                <a:effectLst/>
              </a:rPr>
              <a:t> </a:t>
            </a:r>
            <a:r>
              <a:rPr kumimoji="0" lang="sk-SK" altLang="sk-SK" b="1" i="0" u="none" strike="noStrike" cap="none" normalizeH="0" baseline="0" dirty="0" err="1">
                <a:ln>
                  <a:noFill/>
                </a:ln>
                <a:solidFill>
                  <a:schemeClr val="tx1"/>
                </a:solidFill>
                <a:effectLst/>
              </a:rPr>
              <a:t>Setup</a:t>
            </a:r>
            <a:r>
              <a:rPr kumimoji="0" lang="sk-SK" altLang="sk-SK" b="1" i="0" u="none" strike="noStrike" cap="none" normalizeH="0" baseline="0" dirty="0">
                <a:ln>
                  <a:noFill/>
                </a:ln>
                <a:solidFill>
                  <a:schemeClr val="tx1"/>
                </a:solidFill>
                <a:effectLst/>
              </a:rPr>
              <a:t>:</a:t>
            </a:r>
            <a:endParaRPr kumimoji="0" lang="sk-SK" altLang="sk-SK"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sk-SK" altLang="sk-SK" b="0" i="0" u="none" strike="noStrike" cap="none" normalizeH="0" baseline="0" dirty="0" err="1">
                <a:ln>
                  <a:noFill/>
                </a:ln>
                <a:solidFill>
                  <a:schemeClr val="tx1"/>
                </a:solidFill>
                <a:effectLst/>
              </a:rPr>
              <a:t>Open</a:t>
            </a:r>
            <a:r>
              <a:rPr kumimoji="0" lang="sk-SK" altLang="sk-SK" b="0" i="0" u="none" strike="noStrike" cap="none" normalizeH="0" baseline="0" dirty="0">
                <a:ln>
                  <a:noFill/>
                </a:ln>
                <a:solidFill>
                  <a:schemeClr val="tx1"/>
                </a:solidFill>
                <a:effectLst/>
              </a:rPr>
              <a:t> a new </a:t>
            </a:r>
            <a:r>
              <a:rPr kumimoji="0" lang="sk-SK" altLang="sk-SK" b="0" i="0" u="none" strike="noStrike" cap="none" normalizeH="0" baseline="0" dirty="0" err="1">
                <a:ln>
                  <a:noFill/>
                </a:ln>
                <a:solidFill>
                  <a:schemeClr val="tx1"/>
                </a:solidFill>
                <a:effectLst/>
              </a:rPr>
              <a:t>Command</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Prompt</a:t>
            </a:r>
            <a:r>
              <a:rPr kumimoji="0" lang="sk-SK" altLang="sk-SK" b="0" i="0" u="none" strike="noStrike" cap="none" normalizeH="0" baseline="0" dirty="0">
                <a:ln>
                  <a:noFill/>
                </a:ln>
                <a:solidFill>
                  <a:schemeClr val="tx1"/>
                </a:solidFill>
                <a:effectLst/>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sk-SK" altLang="sk-SK" b="0" i="0" u="none" strike="noStrike" cap="none" normalizeH="0" baseline="0" dirty="0">
                <a:ln>
                  <a:noFill/>
                </a:ln>
                <a:solidFill>
                  <a:schemeClr val="tx1"/>
                </a:solidFill>
                <a:effectLst/>
              </a:rPr>
              <a:t>Type:</a:t>
            </a: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b="0" i="0" u="none" strike="noStrike" cap="none" normalizeH="0" baseline="0" dirty="0" err="1">
                <a:ln>
                  <a:noFill/>
                </a:ln>
                <a:solidFill>
                  <a:schemeClr val="tx1"/>
                </a:solidFill>
                <a:effectLst/>
              </a:rPr>
              <a:t>cmd</a:t>
            </a:r>
            <a:endParaRPr kumimoji="0" lang="sk-SK" altLang="sk-SK"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b="0" i="0" u="none" strike="noStrike" cap="none" normalizeH="0" baseline="0" dirty="0">
                <a:ln>
                  <a:noFill/>
                </a:ln>
                <a:solidFill>
                  <a:schemeClr val="tx1"/>
                </a:solidFill>
                <a:effectLst/>
              </a:rPr>
              <a:t>lasground.exe -h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sk-SK" altLang="sk-SK" b="0" i="0" u="none" strike="noStrike" cap="none" normalizeH="0" baseline="0" dirty="0" err="1">
                <a:ln>
                  <a:noFill/>
                </a:ln>
                <a:solidFill>
                  <a:schemeClr val="tx1"/>
                </a:solidFill>
                <a:effectLst/>
              </a:rPr>
              <a:t>If</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you</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see</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the</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help</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message</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it’s</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working</a:t>
            </a:r>
            <a:r>
              <a:rPr kumimoji="0" lang="sk-SK" altLang="sk-SK" b="0" i="0" u="none" strike="noStrike" cap="none" normalizeH="0" baseline="0" dirty="0">
                <a:ln>
                  <a:noFill/>
                </a:ln>
                <a:solidFill>
                  <a:schemeClr val="tx1"/>
                </a:solidFill>
                <a:effectLst/>
              </a:rPr>
              <a:t>!</a:t>
            </a:r>
          </a:p>
          <a:p>
            <a:pPr marL="457200" marR="0" lvl="1" indent="0" algn="l" defTabSz="914400" rtl="0" eaLnBrk="0" fontAlgn="base" latinLnBrk="0" hangingPunct="0">
              <a:lnSpc>
                <a:spcPct val="100000"/>
              </a:lnSpc>
              <a:spcBef>
                <a:spcPct val="0"/>
              </a:spcBef>
              <a:spcAft>
                <a:spcPct val="0"/>
              </a:spcAft>
              <a:buClrTx/>
              <a:buSzTx/>
              <a:buFontTx/>
              <a:buChar char="•"/>
              <a:tabLst/>
            </a:pPr>
            <a:endParaRPr kumimoji="0" lang="sk-SK" altLang="sk-SK"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b="0" i="0" u="none" strike="noStrike" cap="none" normalizeH="0" baseline="0" dirty="0" err="1">
                <a:ln>
                  <a:noFill/>
                </a:ln>
                <a:solidFill>
                  <a:schemeClr val="tx1"/>
                </a:solidFill>
                <a:effectLst/>
              </a:rPr>
              <a:t>This</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setup</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allows</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you</a:t>
            </a:r>
            <a:r>
              <a:rPr kumimoji="0" lang="sk-SK" altLang="sk-SK" b="0" i="0" u="none" strike="noStrike" cap="none" normalizeH="0" baseline="0" dirty="0">
                <a:ln>
                  <a:noFill/>
                </a:ln>
                <a:solidFill>
                  <a:schemeClr val="tx1"/>
                </a:solidFill>
                <a:effectLst/>
              </a:rPr>
              <a:t> to </a:t>
            </a:r>
            <a:r>
              <a:rPr kumimoji="0" lang="sk-SK" altLang="sk-SK" b="0" i="0" u="none" strike="noStrike" cap="none" normalizeH="0" baseline="0" dirty="0" err="1">
                <a:ln>
                  <a:noFill/>
                </a:ln>
                <a:solidFill>
                  <a:schemeClr val="tx1"/>
                </a:solidFill>
                <a:effectLst/>
              </a:rPr>
              <a:t>use</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LAStools</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commands</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from</a:t>
            </a:r>
            <a:r>
              <a:rPr kumimoji="0" lang="sk-SK" altLang="sk-SK" b="0" i="0" u="none" strike="noStrike" cap="none" normalizeH="0" baseline="0" dirty="0">
                <a:ln>
                  <a:noFill/>
                </a:ln>
                <a:solidFill>
                  <a:schemeClr val="tx1"/>
                </a:solidFill>
                <a:effectLst/>
              </a:rPr>
              <a:t> </a:t>
            </a:r>
            <a:r>
              <a:rPr kumimoji="0" lang="sk-SK" altLang="sk-SK" b="1" i="0" u="none" strike="noStrike" cap="none" normalizeH="0" baseline="0" dirty="0" err="1">
                <a:ln>
                  <a:noFill/>
                </a:ln>
                <a:solidFill>
                  <a:schemeClr val="tx1"/>
                </a:solidFill>
                <a:effectLst/>
              </a:rPr>
              <a:t>any</a:t>
            </a:r>
            <a:r>
              <a:rPr kumimoji="0" lang="sk-SK" altLang="sk-SK" b="1" i="0" u="none" strike="noStrike" cap="none" normalizeH="0" baseline="0" dirty="0">
                <a:ln>
                  <a:noFill/>
                </a:ln>
                <a:solidFill>
                  <a:schemeClr val="tx1"/>
                </a:solidFill>
                <a:effectLst/>
              </a:rPr>
              <a:t> </a:t>
            </a:r>
            <a:r>
              <a:rPr kumimoji="0" lang="sk-SK" altLang="sk-SK" b="1" i="0" u="none" strike="noStrike" cap="none" normalizeH="0" baseline="0" dirty="0" err="1">
                <a:ln>
                  <a:noFill/>
                </a:ln>
                <a:solidFill>
                  <a:schemeClr val="tx1"/>
                </a:solidFill>
                <a:effectLst/>
              </a:rPr>
              <a:t>folder</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making</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it</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easier</a:t>
            </a:r>
            <a:r>
              <a:rPr kumimoji="0" lang="sk-SK" altLang="sk-SK" b="0" i="0" u="none" strike="noStrike" cap="none" normalizeH="0" baseline="0" dirty="0">
                <a:ln>
                  <a:noFill/>
                </a:ln>
                <a:solidFill>
                  <a:schemeClr val="tx1"/>
                </a:solidFill>
                <a:effectLst/>
              </a:rPr>
              <a:t> to </a:t>
            </a:r>
            <a:r>
              <a:rPr kumimoji="0" lang="sk-SK" altLang="sk-SK" b="0" i="0" u="none" strike="noStrike" cap="none" normalizeH="0" baseline="0" dirty="0" err="1">
                <a:ln>
                  <a:noFill/>
                </a:ln>
                <a:solidFill>
                  <a:schemeClr val="tx1"/>
                </a:solidFill>
                <a:effectLst/>
              </a:rPr>
              <a:t>process</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your</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lidar</a:t>
            </a:r>
            <a:r>
              <a:rPr kumimoji="0" lang="sk-SK" altLang="sk-SK" b="0" i="0" u="none" strike="noStrike" cap="none" normalizeH="0" baseline="0" dirty="0">
                <a:ln>
                  <a:noFill/>
                </a:ln>
                <a:solidFill>
                  <a:schemeClr val="tx1"/>
                </a:solidFill>
                <a:effectLst/>
              </a:rPr>
              <a:t> </a:t>
            </a:r>
            <a:r>
              <a:rPr kumimoji="0" lang="sk-SK" altLang="sk-SK" b="0" i="0" u="none" strike="noStrike" cap="none" normalizeH="0" baseline="0" dirty="0" err="1">
                <a:ln>
                  <a:noFill/>
                </a:ln>
                <a:solidFill>
                  <a:schemeClr val="tx1"/>
                </a:solidFill>
                <a:effectLst/>
              </a:rPr>
              <a:t>data</a:t>
            </a:r>
            <a:r>
              <a:rPr kumimoji="0" lang="sk-SK" altLang="sk-SK" b="0" i="0" u="none" strike="noStrike" cap="none" normalizeH="0" baseline="0" dirty="0">
                <a:ln>
                  <a:noFill/>
                </a:ln>
                <a:solidFill>
                  <a:schemeClr val="tx1"/>
                </a:solidFill>
                <a:effectLst/>
              </a:rPr>
              <a:t>.</a:t>
            </a:r>
          </a:p>
        </p:txBody>
      </p:sp>
    </p:spTree>
    <p:extLst>
      <p:ext uri="{BB962C8B-B14F-4D97-AF65-F5344CB8AC3E}">
        <p14:creationId xmlns:p14="http://schemas.microsoft.com/office/powerpoint/2010/main" val="4138570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a obrázku môže byť jedna osoba alebo viacerí ľudia, stojaci ľudia a interié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13887" r="11373" b="35989"/>
          <a:stretch/>
        </p:blipFill>
        <p:spPr bwMode="auto">
          <a:xfrm>
            <a:off x="5437841" y="4987573"/>
            <a:ext cx="6754159" cy="1866791"/>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p:cNvSpPr>
            <a:spLocks noGrp="1"/>
          </p:cNvSpPr>
          <p:nvPr>
            <p:ph type="title"/>
          </p:nvPr>
        </p:nvSpPr>
        <p:spPr/>
        <p:txBody>
          <a:bodyPr>
            <a:normAutofit/>
          </a:bodyPr>
          <a:lstStyle/>
          <a:p>
            <a:r>
              <a:rPr lang="en-GB" sz="3600" dirty="0" err="1"/>
              <a:t>LAStools</a:t>
            </a:r>
            <a:r>
              <a:rPr lang="en-GB" sz="3600" dirty="0"/>
              <a:t> – fast processing of large LiDAR point clouds</a:t>
            </a:r>
            <a:endParaRPr lang="sk-SK" sz="3600" dirty="0"/>
          </a:p>
        </p:txBody>
      </p:sp>
      <p:sp>
        <p:nvSpPr>
          <p:cNvPr id="3" name="Zástupný objekt pre obsah 2"/>
          <p:cNvSpPr>
            <a:spLocks noGrp="1"/>
          </p:cNvSpPr>
          <p:nvPr>
            <p:ph idx="1"/>
          </p:nvPr>
        </p:nvSpPr>
        <p:spPr>
          <a:xfrm>
            <a:off x="838200" y="1825625"/>
            <a:ext cx="6042891" cy="4351338"/>
          </a:xfrm>
        </p:spPr>
        <p:txBody>
          <a:bodyPr>
            <a:normAutofit/>
          </a:bodyPr>
          <a:lstStyle/>
          <a:p>
            <a:r>
              <a:rPr lang="en-US" sz="2000" b="1" dirty="0"/>
              <a:t>What are </a:t>
            </a:r>
            <a:r>
              <a:rPr lang="en-US" sz="2000" b="1" dirty="0" err="1"/>
              <a:t>LAStools</a:t>
            </a:r>
            <a:r>
              <a:rPr lang="en-US" sz="2000" b="1" dirty="0"/>
              <a:t>?</a:t>
            </a:r>
          </a:p>
          <a:p>
            <a:r>
              <a:rPr lang="en-US" sz="2000" b="1" dirty="0" err="1"/>
              <a:t>LAStools</a:t>
            </a:r>
            <a:r>
              <a:rPr lang="en-US" sz="2000" dirty="0"/>
              <a:t> is a popular suite of open-source tools designed for efficient processing of </a:t>
            </a:r>
            <a:r>
              <a:rPr lang="en-US" sz="2000" b="1" dirty="0"/>
              <a:t>LiDAR (Light Detection and Ranging)</a:t>
            </a:r>
            <a:r>
              <a:rPr lang="en-US" sz="2000" dirty="0"/>
              <a:t> data, especially point clouds in LAS/LAZ format.</a:t>
            </a:r>
          </a:p>
          <a:p>
            <a:r>
              <a:rPr lang="en-US" sz="2000" dirty="0"/>
              <a:t>It includes a variety of specialized utilities for </a:t>
            </a:r>
            <a:r>
              <a:rPr lang="en-US" sz="2000" b="1" dirty="0"/>
              <a:t>point cloud classification, filtering, analysis, and raster generation</a:t>
            </a:r>
            <a:r>
              <a:rPr lang="en-US" sz="2000" dirty="0"/>
              <a:t>.</a:t>
            </a:r>
          </a:p>
          <a:p>
            <a:r>
              <a:rPr lang="en-US" sz="2000" dirty="0"/>
              <a:t>Developed by </a:t>
            </a:r>
            <a:r>
              <a:rPr lang="en-US" sz="2000" b="1" dirty="0"/>
              <a:t>Martin </a:t>
            </a:r>
            <a:r>
              <a:rPr lang="en-US" sz="2000" b="1" dirty="0" err="1"/>
              <a:t>Isenburg</a:t>
            </a:r>
            <a:r>
              <a:rPr lang="en-US" sz="2000" dirty="0"/>
              <a:t>, </a:t>
            </a:r>
            <a:r>
              <a:rPr lang="en-US" sz="2000" dirty="0" err="1"/>
              <a:t>LAStools</a:t>
            </a:r>
            <a:r>
              <a:rPr lang="en-US" sz="2000" dirty="0"/>
              <a:t> is widely used in </a:t>
            </a:r>
            <a:r>
              <a:rPr lang="en-US" sz="2000" b="1" dirty="0"/>
              <a:t>geosciences, environmental sciences, </a:t>
            </a:r>
            <a:r>
              <a:rPr lang="en-US" sz="2000" b="1" dirty="0" err="1"/>
              <a:t>forestrz</a:t>
            </a:r>
            <a:r>
              <a:rPr lang="en-US" sz="2000" b="1" dirty="0"/>
              <a:t>, agriculture, remote sensing</a:t>
            </a:r>
            <a:r>
              <a:rPr lang="en-US" sz="2000" dirty="0"/>
              <a:t>, and </a:t>
            </a:r>
            <a:r>
              <a:rPr lang="en-US" sz="2000" b="1" dirty="0"/>
              <a:t>geomorphology, urban mapping/planning</a:t>
            </a:r>
            <a:r>
              <a:rPr lang="en-US" sz="2000" dirty="0"/>
              <a:t>.</a:t>
            </a:r>
          </a:p>
        </p:txBody>
      </p:sp>
      <p:pic>
        <p:nvPicPr>
          <p:cNvPr id="4" name="Obrázok 3"/>
          <p:cNvPicPr>
            <a:picLocks noChangeAspect="1"/>
          </p:cNvPicPr>
          <p:nvPr/>
        </p:nvPicPr>
        <p:blipFill>
          <a:blip r:embed="rId3"/>
          <a:stretch>
            <a:fillRect/>
          </a:stretch>
        </p:blipFill>
        <p:spPr>
          <a:xfrm>
            <a:off x="6903312" y="1429822"/>
            <a:ext cx="5091302" cy="3426450"/>
          </a:xfrm>
          <a:prstGeom prst="rect">
            <a:avLst/>
          </a:prstGeom>
          <a:ln>
            <a:solidFill>
              <a:schemeClr val="bg1">
                <a:lumMod val="85000"/>
              </a:schemeClr>
            </a:solidFill>
          </a:ln>
        </p:spPr>
      </p:pic>
      <p:sp>
        <p:nvSpPr>
          <p:cNvPr id="5" name="Obdĺžnik 4"/>
          <p:cNvSpPr/>
          <p:nvPr/>
        </p:nvSpPr>
        <p:spPr>
          <a:xfrm>
            <a:off x="9623873" y="4420167"/>
            <a:ext cx="2292551" cy="369332"/>
          </a:xfrm>
          <a:prstGeom prst="rect">
            <a:avLst/>
          </a:prstGeom>
        </p:spPr>
        <p:txBody>
          <a:bodyPr wrap="none">
            <a:spAutoFit/>
          </a:bodyPr>
          <a:lstStyle/>
          <a:p>
            <a:r>
              <a:rPr lang="sk-SK" dirty="0">
                <a:hlinkClick r:id="rId4"/>
              </a:rPr>
              <a:t>https://rapidlasso.de/</a:t>
            </a:r>
            <a:r>
              <a:rPr lang="en-GB" dirty="0"/>
              <a:t> </a:t>
            </a:r>
            <a:endParaRPr lang="sk-SK" dirty="0"/>
          </a:p>
        </p:txBody>
      </p:sp>
    </p:spTree>
    <p:extLst>
      <p:ext uri="{BB962C8B-B14F-4D97-AF65-F5344CB8AC3E}">
        <p14:creationId xmlns:p14="http://schemas.microsoft.com/office/powerpoint/2010/main" val="18332150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a:off x="281420" y="304800"/>
            <a:ext cx="4409918" cy="4619914"/>
          </a:xfrm>
          <a:prstGeom prst="rect">
            <a:avLst/>
          </a:prstGeom>
        </p:spPr>
      </p:pic>
      <p:pic>
        <p:nvPicPr>
          <p:cNvPr id="3" name="Obrázok 2"/>
          <p:cNvPicPr>
            <a:picLocks noChangeAspect="1"/>
          </p:cNvPicPr>
          <p:nvPr/>
        </p:nvPicPr>
        <p:blipFill>
          <a:blip r:embed="rId3"/>
          <a:stretch>
            <a:fillRect/>
          </a:stretch>
        </p:blipFill>
        <p:spPr>
          <a:xfrm>
            <a:off x="4833320" y="42069"/>
            <a:ext cx="4178482" cy="4598698"/>
          </a:xfrm>
          <a:prstGeom prst="rect">
            <a:avLst/>
          </a:prstGeom>
        </p:spPr>
      </p:pic>
      <p:pic>
        <p:nvPicPr>
          <p:cNvPr id="5" name="Obrázok 4"/>
          <p:cNvPicPr>
            <a:picLocks noChangeAspect="1"/>
          </p:cNvPicPr>
          <p:nvPr/>
        </p:nvPicPr>
        <p:blipFill>
          <a:blip r:embed="rId4"/>
          <a:stretch>
            <a:fillRect/>
          </a:stretch>
        </p:blipFill>
        <p:spPr>
          <a:xfrm>
            <a:off x="7992488" y="2456872"/>
            <a:ext cx="4069769" cy="4488915"/>
          </a:xfrm>
          <a:prstGeom prst="rect">
            <a:avLst/>
          </a:prstGeom>
        </p:spPr>
      </p:pic>
      <p:cxnSp>
        <p:nvCxnSpPr>
          <p:cNvPr id="7" name="Rovná spojovacia šípka 6"/>
          <p:cNvCxnSpPr/>
          <p:nvPr/>
        </p:nvCxnSpPr>
        <p:spPr>
          <a:xfrm flipV="1">
            <a:off x="4257964" y="175491"/>
            <a:ext cx="682539" cy="399934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Rovná spojovacia šípka 7"/>
          <p:cNvCxnSpPr/>
          <p:nvPr/>
        </p:nvCxnSpPr>
        <p:spPr>
          <a:xfrm>
            <a:off x="7922492" y="2199121"/>
            <a:ext cx="3366654" cy="82117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Rovná spojovacia šípka 10"/>
          <p:cNvCxnSpPr/>
          <p:nvPr/>
        </p:nvCxnSpPr>
        <p:spPr>
          <a:xfrm flipH="1">
            <a:off x="9254039" y="3089584"/>
            <a:ext cx="2035107" cy="8312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Rovná spojovacia šípka 14"/>
          <p:cNvCxnSpPr/>
          <p:nvPr/>
        </p:nvCxnSpPr>
        <p:spPr>
          <a:xfrm>
            <a:off x="8917047" y="3360922"/>
            <a:ext cx="1944917" cy="324307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Rovná spojovacia šípka 19"/>
          <p:cNvCxnSpPr/>
          <p:nvPr/>
        </p:nvCxnSpPr>
        <p:spPr>
          <a:xfrm flipH="1" flipV="1">
            <a:off x="7850507" y="4414982"/>
            <a:ext cx="2780548" cy="218901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Rovná spojovacia šípka 22"/>
          <p:cNvCxnSpPr/>
          <p:nvPr/>
        </p:nvCxnSpPr>
        <p:spPr>
          <a:xfrm flipH="1">
            <a:off x="2486379" y="4432587"/>
            <a:ext cx="5124385" cy="27747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BlokTextu 25"/>
          <p:cNvSpPr txBox="1"/>
          <p:nvPr/>
        </p:nvSpPr>
        <p:spPr>
          <a:xfrm>
            <a:off x="233094" y="-9175"/>
            <a:ext cx="4631909" cy="369332"/>
          </a:xfrm>
          <a:prstGeom prst="rect">
            <a:avLst/>
          </a:prstGeom>
          <a:noFill/>
        </p:spPr>
        <p:txBody>
          <a:bodyPr wrap="none" rtlCol="0">
            <a:spAutoFit/>
          </a:bodyPr>
          <a:lstStyle/>
          <a:p>
            <a:r>
              <a:rPr lang="sk-SK" dirty="0" err="1"/>
              <a:t>System</a:t>
            </a:r>
            <a:r>
              <a:rPr lang="sk-SK" dirty="0"/>
              <a:t> </a:t>
            </a:r>
            <a:r>
              <a:rPr lang="sk-SK" dirty="0" err="1"/>
              <a:t>properties</a:t>
            </a:r>
            <a:r>
              <a:rPr lang="sk-SK" dirty="0"/>
              <a:t> – </a:t>
            </a:r>
            <a:r>
              <a:rPr lang="sk-SK" dirty="0" err="1"/>
              <a:t>Advanced</a:t>
            </a:r>
            <a:r>
              <a:rPr lang="sk-SK" dirty="0"/>
              <a:t> – </a:t>
            </a:r>
            <a:r>
              <a:rPr lang="sk-SK" dirty="0" err="1"/>
              <a:t>Envir</a:t>
            </a:r>
            <a:r>
              <a:rPr lang="sk-SK" dirty="0"/>
              <a:t>. </a:t>
            </a:r>
            <a:r>
              <a:rPr lang="sk-SK" dirty="0" err="1"/>
              <a:t>variables</a:t>
            </a:r>
            <a:endParaRPr lang="sk-SK" dirty="0"/>
          </a:p>
        </p:txBody>
      </p:sp>
    </p:spTree>
    <p:extLst>
      <p:ext uri="{BB962C8B-B14F-4D97-AF65-F5344CB8AC3E}">
        <p14:creationId xmlns:p14="http://schemas.microsoft.com/office/powerpoint/2010/main" val="41681267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b="1" dirty="0"/>
              <a:t>Processing </a:t>
            </a:r>
            <a:r>
              <a:rPr lang="en-GB" b="1" dirty="0" err="1"/>
              <a:t>lidar</a:t>
            </a:r>
            <a:r>
              <a:rPr lang="en-GB" b="1" dirty="0"/>
              <a:t> data using data tiles</a:t>
            </a:r>
            <a:endParaRPr lang="sk-SK" b="1" dirty="0"/>
          </a:p>
        </p:txBody>
      </p:sp>
      <p:sp>
        <p:nvSpPr>
          <p:cNvPr id="3" name="Podnadpis 2"/>
          <p:cNvSpPr>
            <a:spLocks noGrp="1"/>
          </p:cNvSpPr>
          <p:nvPr>
            <p:ph type="subTitle" idx="1"/>
          </p:nvPr>
        </p:nvSpPr>
        <p:spPr/>
        <p:txBody>
          <a:bodyPr/>
          <a:lstStyle/>
          <a:p>
            <a:endParaRPr lang="sk-SK"/>
          </a:p>
        </p:txBody>
      </p:sp>
    </p:spTree>
    <p:extLst>
      <p:ext uri="{BB962C8B-B14F-4D97-AF65-F5344CB8AC3E}">
        <p14:creationId xmlns:p14="http://schemas.microsoft.com/office/powerpoint/2010/main" val="30253685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err="1"/>
              <a:t>LAStools</a:t>
            </a:r>
            <a:r>
              <a:rPr lang="en-GB" dirty="0"/>
              <a:t>: data tiling</a:t>
            </a:r>
            <a:endParaRPr lang="sk-SK" dirty="0"/>
          </a:p>
        </p:txBody>
      </p:sp>
      <p:sp>
        <p:nvSpPr>
          <p:cNvPr id="3" name="Zástupný objekt pre obsah 2"/>
          <p:cNvSpPr>
            <a:spLocks noGrp="1"/>
          </p:cNvSpPr>
          <p:nvPr>
            <p:ph idx="1"/>
          </p:nvPr>
        </p:nvSpPr>
        <p:spPr>
          <a:xfrm>
            <a:off x="838200" y="1570182"/>
            <a:ext cx="10845800" cy="4606781"/>
          </a:xfrm>
        </p:spPr>
        <p:txBody>
          <a:bodyPr>
            <a:normAutofit fontScale="85000" lnSpcReduction="20000"/>
          </a:bodyPr>
          <a:lstStyle/>
          <a:p>
            <a:r>
              <a:rPr lang="en-US" sz="2000" dirty="0"/>
              <a:t>The first step is to split the input point cloud into tiles for more efficient processing.</a:t>
            </a:r>
            <a:endParaRPr lang="en-GB" sz="2000" dirty="0"/>
          </a:p>
          <a:p>
            <a:r>
              <a:rPr lang="sk-SK" sz="2000" dirty="0" err="1">
                <a:latin typeface="Courier New" panose="02070309020205020404" pitchFamily="49" charset="0"/>
                <a:cs typeface="Courier New" panose="02070309020205020404" pitchFamily="49" charset="0"/>
              </a:rPr>
              <a:t>mkdir</a:t>
            </a:r>
            <a:r>
              <a:rPr lang="sk-SK" sz="2000" dirty="0">
                <a:latin typeface="Courier New" panose="02070309020205020404" pitchFamily="49" charset="0"/>
                <a:cs typeface="Courier New" panose="02070309020205020404" pitchFamily="49" charset="0"/>
              </a:rPr>
              <a:t> 00_lastile</a:t>
            </a:r>
          </a:p>
          <a:p>
            <a:r>
              <a:rPr lang="sk-SK" sz="2000" dirty="0">
                <a:latin typeface="Courier New" panose="02070309020205020404" pitchFamily="49" charset="0"/>
                <a:cs typeface="Courier New" panose="02070309020205020404" pitchFamily="49" charset="0"/>
              </a:rPr>
              <a:t>C:\LAStools\bin\lastile.exe -i C:\LIDAR_DATA\*.laz -o 00_lastile\</a:t>
            </a:r>
            <a:r>
              <a:rPr lang="sk-SK" sz="2000" dirty="0" err="1">
                <a:latin typeface="Courier New" panose="02070309020205020404" pitchFamily="49" charset="0"/>
                <a:cs typeface="Courier New" panose="02070309020205020404" pitchFamily="49" charset="0"/>
              </a:rPr>
              <a:t>tile.laz</a:t>
            </a:r>
            <a:r>
              <a:rPr lang="sk-SK" sz="2000" dirty="0">
                <a:latin typeface="Courier New" panose="02070309020205020404" pitchFamily="49" charset="0"/>
                <a:cs typeface="Courier New" panose="02070309020205020404" pitchFamily="49" charset="0"/>
              </a:rPr>
              <a:t> -</a:t>
            </a:r>
            <a:r>
              <a:rPr lang="sk-SK" sz="2000" dirty="0" err="1">
                <a:latin typeface="Courier New" panose="02070309020205020404" pitchFamily="49" charset="0"/>
                <a:cs typeface="Courier New" panose="02070309020205020404" pitchFamily="49" charset="0"/>
              </a:rPr>
              <a:t>tile_size</a:t>
            </a:r>
            <a:r>
              <a:rPr lang="sk-SK" sz="2000" dirty="0">
                <a:latin typeface="Courier New" panose="02070309020205020404" pitchFamily="49" charset="0"/>
                <a:cs typeface="Courier New" panose="02070309020205020404" pitchFamily="49" charset="0"/>
              </a:rPr>
              <a:t> 200 -buffer 20 -</a:t>
            </a:r>
            <a:r>
              <a:rPr lang="sk-SK" sz="2000" dirty="0" err="1">
                <a:latin typeface="Courier New" panose="02070309020205020404" pitchFamily="49" charset="0"/>
                <a:cs typeface="Courier New" panose="02070309020205020404" pitchFamily="49" charset="0"/>
              </a:rPr>
              <a:t>flag_as_withheld</a:t>
            </a:r>
            <a:r>
              <a:rPr lang="sk-SK" sz="2000" dirty="0">
                <a:latin typeface="Courier New" panose="02070309020205020404" pitchFamily="49" charset="0"/>
                <a:cs typeface="Courier New" panose="02070309020205020404" pitchFamily="49" charset="0"/>
              </a:rPr>
              <a:t> -v</a:t>
            </a:r>
            <a:endParaRPr lang="en-GB" sz="2000" dirty="0">
              <a:latin typeface="Courier New" panose="02070309020205020404" pitchFamily="49" charset="0"/>
              <a:cs typeface="Courier New" panose="02070309020205020404" pitchFamily="49" charset="0"/>
            </a:endParaRPr>
          </a:p>
          <a:p>
            <a:r>
              <a:rPr lang="en-US" sz="2000" dirty="0"/>
              <a:t>Explanation:</a:t>
            </a:r>
          </a:p>
          <a:p>
            <a:r>
              <a:rPr lang="en-US" sz="2000" dirty="0"/>
              <a:t>-</a:t>
            </a:r>
            <a:r>
              <a:rPr lang="en-US" sz="2000" dirty="0" err="1"/>
              <a:t>tile_size</a:t>
            </a:r>
            <a:r>
              <a:rPr lang="en-US" sz="2000" dirty="0"/>
              <a:t> 200 creates 200m x 200m tiles.</a:t>
            </a:r>
          </a:p>
          <a:p>
            <a:r>
              <a:rPr lang="en-US" sz="2000" dirty="0"/>
              <a:t>-buffer 20 adds a 20m buffer around each tile to ensure smooth processing at the edges. We choose 20 meters as this is larger than any building we expect in this area and slightly larger than the ‚-step‘ size we use later when classifying the points into ground and non-ground points with </a:t>
            </a:r>
            <a:r>
              <a:rPr lang="en-US" sz="2000" dirty="0" err="1"/>
              <a:t>lasground</a:t>
            </a:r>
            <a:endParaRPr lang="en-US" sz="2000" dirty="0"/>
          </a:p>
          <a:p>
            <a:r>
              <a:rPr lang="en-US" sz="2000" dirty="0"/>
              <a:t>-</a:t>
            </a:r>
            <a:r>
              <a:rPr lang="en-US" sz="2000" dirty="0" err="1"/>
              <a:t>olaz</a:t>
            </a:r>
            <a:r>
              <a:rPr lang="en-US" sz="2000" dirty="0"/>
              <a:t> outputs the tiles in compressed .</a:t>
            </a:r>
            <a:r>
              <a:rPr lang="en-US" sz="2000" dirty="0" err="1"/>
              <a:t>laz</a:t>
            </a:r>
            <a:r>
              <a:rPr lang="en-US" sz="2000" dirty="0"/>
              <a:t> format. </a:t>
            </a:r>
          </a:p>
          <a:p>
            <a:r>
              <a:rPr lang="sk-SK" sz="2000" dirty="0"/>
              <a:t>-</a:t>
            </a:r>
            <a:r>
              <a:rPr lang="sk-SK" sz="2000" dirty="0" err="1"/>
              <a:t>flag_as_withheld</a:t>
            </a:r>
            <a:r>
              <a:rPr lang="en-GB" sz="2000" dirty="0"/>
              <a:t>: </a:t>
            </a:r>
            <a:r>
              <a:rPr lang="en-US" sz="2000" dirty="0"/>
              <a:t>Buffer points are additional points included around the edges of tiles to account for edge effects during processing. For example, when you create 200m x 200m tiles with a 20m buffer, each tile will include an extra 20m of data on all sides.</a:t>
            </a:r>
            <a:r>
              <a:rPr lang="en-GB" sz="2000" dirty="0"/>
              <a:t> </a:t>
            </a:r>
            <a:r>
              <a:rPr lang="en-US" sz="2000" dirty="0" err="1"/>
              <a:t>ome</a:t>
            </a:r>
            <a:r>
              <a:rPr lang="en-US" sz="2000" dirty="0"/>
              <a:t> tools and algorithms (e.g., DTM generation, CHM subtraction) can be sensitive to overlapping points. Including buffer points in analyses could lead to artifacts.</a:t>
            </a:r>
          </a:p>
          <a:p>
            <a:r>
              <a:rPr lang="en-US" sz="2000" dirty="0"/>
              <a:t>The tiles will be saved in the 00_lastile folder.</a:t>
            </a:r>
          </a:p>
          <a:p>
            <a:r>
              <a:rPr lang="en-US" sz="2000" b="1" dirty="0">
                <a:solidFill>
                  <a:srgbClr val="FF0000"/>
                </a:solidFill>
              </a:rPr>
              <a:t>NB: </a:t>
            </a:r>
            <a:r>
              <a:rPr lang="en-US" sz="2000" dirty="0"/>
              <a:t>Before delivering the classified LiDAR tiles to a customer or another user it is imperative to remove the buffers that were carried through all computations to avoid artifacts along the tile boundary. Use </a:t>
            </a:r>
            <a:r>
              <a:rPr lang="en-US" sz="2000" dirty="0" err="1"/>
              <a:t>lastile</a:t>
            </a:r>
            <a:r>
              <a:rPr lang="en-US" sz="2000" dirty="0"/>
              <a:t> fort this task.</a:t>
            </a:r>
          </a:p>
          <a:p>
            <a:endParaRPr lang="sk-SK" sz="2000" dirty="0"/>
          </a:p>
        </p:txBody>
      </p:sp>
    </p:spTree>
    <p:extLst>
      <p:ext uri="{BB962C8B-B14F-4D97-AF65-F5344CB8AC3E}">
        <p14:creationId xmlns:p14="http://schemas.microsoft.com/office/powerpoint/2010/main" val="39256309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objekt pre obsah 3"/>
          <p:cNvPicPr>
            <a:picLocks noGrp="1" noChangeAspect="1"/>
          </p:cNvPicPr>
          <p:nvPr>
            <p:ph idx="1"/>
          </p:nvPr>
        </p:nvPicPr>
        <p:blipFill>
          <a:blip r:embed="rId2"/>
          <a:stretch>
            <a:fillRect/>
          </a:stretch>
        </p:blipFill>
        <p:spPr>
          <a:xfrm>
            <a:off x="959862" y="1375690"/>
            <a:ext cx="7388203" cy="5032375"/>
          </a:xfrm>
          <a:prstGeom prst="rect">
            <a:avLst/>
          </a:prstGeom>
        </p:spPr>
      </p:pic>
      <p:sp>
        <p:nvSpPr>
          <p:cNvPr id="5" name="Nadpis 1"/>
          <p:cNvSpPr>
            <a:spLocks noGrp="1"/>
          </p:cNvSpPr>
          <p:nvPr>
            <p:ph type="title"/>
          </p:nvPr>
        </p:nvSpPr>
        <p:spPr/>
        <p:txBody>
          <a:bodyPr/>
          <a:lstStyle/>
          <a:p>
            <a:r>
              <a:rPr lang="en-GB" b="1" dirty="0" err="1"/>
              <a:t>LAStools</a:t>
            </a:r>
            <a:r>
              <a:rPr lang="en-GB" b="1" dirty="0"/>
              <a:t>: data tiling</a:t>
            </a:r>
            <a:endParaRPr lang="sk-SK" b="1" dirty="0"/>
          </a:p>
        </p:txBody>
      </p:sp>
      <p:sp>
        <p:nvSpPr>
          <p:cNvPr id="6" name="Obdĺžnik 5"/>
          <p:cNvSpPr/>
          <p:nvPr/>
        </p:nvSpPr>
        <p:spPr>
          <a:xfrm>
            <a:off x="838200" y="6460899"/>
            <a:ext cx="5423280" cy="369332"/>
          </a:xfrm>
          <a:prstGeom prst="rect">
            <a:avLst/>
          </a:prstGeom>
        </p:spPr>
        <p:txBody>
          <a:bodyPr wrap="none">
            <a:spAutoFit/>
          </a:bodyPr>
          <a:lstStyle/>
          <a:p>
            <a:r>
              <a:rPr lang="sk-SK" dirty="0" err="1">
                <a:latin typeface="Courier New" panose="02070309020205020404" pitchFamily="49" charset="0"/>
                <a:cs typeface="Courier New" panose="02070309020205020404" pitchFamily="49" charset="0"/>
              </a:rPr>
              <a:t>lasview</a:t>
            </a:r>
            <a:r>
              <a:rPr lang="sk-SK" dirty="0">
                <a:latin typeface="Courier New" panose="02070309020205020404" pitchFamily="49" charset="0"/>
                <a:cs typeface="Courier New" panose="02070309020205020404" pitchFamily="49" charset="0"/>
              </a:rPr>
              <a:t> C:\LIDAR_DATA\00_lastile\*.laz</a:t>
            </a:r>
          </a:p>
        </p:txBody>
      </p:sp>
    </p:spTree>
    <p:extLst>
      <p:ext uri="{BB962C8B-B14F-4D97-AF65-F5344CB8AC3E}">
        <p14:creationId xmlns:p14="http://schemas.microsoft.com/office/powerpoint/2010/main" val="20332487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t>Removing outlier/noise points</a:t>
            </a:r>
            <a:endParaRPr lang="sk-SK" b="1" dirty="0">
              <a:solidFill>
                <a:srgbClr val="FF0000"/>
              </a:solidFill>
            </a:endParaRPr>
          </a:p>
        </p:txBody>
      </p:sp>
      <p:sp>
        <p:nvSpPr>
          <p:cNvPr id="3" name="Zástupný objekt pre obsah 2"/>
          <p:cNvSpPr>
            <a:spLocks noGrp="1"/>
          </p:cNvSpPr>
          <p:nvPr>
            <p:ph idx="1"/>
          </p:nvPr>
        </p:nvSpPr>
        <p:spPr>
          <a:xfrm>
            <a:off x="838200" y="1825625"/>
            <a:ext cx="6486236" cy="4351338"/>
          </a:xfrm>
        </p:spPr>
        <p:txBody>
          <a:bodyPr>
            <a:normAutofit/>
          </a:bodyPr>
          <a:lstStyle/>
          <a:p>
            <a:r>
              <a:rPr lang="en-GB" sz="2000" dirty="0"/>
              <a:t>First check if outliers/noise points are present</a:t>
            </a:r>
          </a:p>
          <a:p>
            <a:r>
              <a:rPr lang="en-GB" sz="2000" dirty="0"/>
              <a:t>If they do exist, filter them out with lasnoise.exe</a:t>
            </a:r>
          </a:p>
          <a:p>
            <a:r>
              <a:rPr lang="en-GB" sz="2000" dirty="0" err="1">
                <a:latin typeface="Courier New" panose="02070309020205020404" pitchFamily="49" charset="0"/>
                <a:cs typeface="Courier New" panose="02070309020205020404" pitchFamily="49" charset="0"/>
              </a:rPr>
              <a:t>mkdir</a:t>
            </a:r>
            <a:r>
              <a:rPr lang="en-GB" sz="2000" dirty="0">
                <a:latin typeface="Courier New" panose="02070309020205020404" pitchFamily="49" charset="0"/>
                <a:cs typeface="Courier New" panose="02070309020205020404" pitchFamily="49" charset="0"/>
              </a:rPr>
              <a:t> </a:t>
            </a:r>
            <a:r>
              <a:rPr lang="sk-SK" sz="2000" dirty="0">
                <a:latin typeface="Courier New" panose="02070309020205020404" pitchFamily="49" charset="0"/>
                <a:cs typeface="Courier New" panose="02070309020205020404" pitchFamily="49" charset="0"/>
              </a:rPr>
              <a:t>00</a:t>
            </a:r>
            <a:r>
              <a:rPr lang="en-GB" sz="2000" dirty="0">
                <a:latin typeface="Courier New" panose="02070309020205020404" pitchFamily="49" charset="0"/>
                <a:cs typeface="Courier New" panose="02070309020205020404" pitchFamily="49" charset="0"/>
              </a:rPr>
              <a:t>0</a:t>
            </a:r>
            <a:r>
              <a:rPr lang="sk-SK" sz="2000" dirty="0">
                <a:latin typeface="Courier New" panose="02070309020205020404" pitchFamily="49" charset="0"/>
                <a:cs typeface="Courier New" panose="02070309020205020404" pitchFamily="49" charset="0"/>
              </a:rPr>
              <a:t>_</a:t>
            </a:r>
            <a:r>
              <a:rPr lang="sk-SK" sz="2000" dirty="0" err="1">
                <a:latin typeface="Courier New" panose="02070309020205020404" pitchFamily="49" charset="0"/>
                <a:cs typeface="Courier New" panose="02070309020205020404" pitchFamily="49" charset="0"/>
              </a:rPr>
              <a:t>lasnoise</a:t>
            </a:r>
            <a:endParaRPr lang="en-GB" sz="2000" dirty="0">
              <a:latin typeface="Courier New" panose="02070309020205020404" pitchFamily="49" charset="0"/>
              <a:cs typeface="Courier New" panose="02070309020205020404" pitchFamily="49" charset="0"/>
            </a:endParaRPr>
          </a:p>
          <a:p>
            <a:r>
              <a:rPr lang="sk-SK" sz="2000" dirty="0">
                <a:latin typeface="Courier New" panose="02070309020205020404" pitchFamily="49" charset="0"/>
                <a:cs typeface="Courier New" panose="02070309020205020404" pitchFamily="49" charset="0"/>
              </a:rPr>
              <a:t>C:\LAStools\bin\lasnoise.exe -i c:\LIDAR_DATA\00_lastile\*.laz -</a:t>
            </a:r>
            <a:r>
              <a:rPr lang="sk-SK" sz="2000" dirty="0" err="1">
                <a:latin typeface="Courier New" panose="02070309020205020404" pitchFamily="49" charset="0"/>
                <a:cs typeface="Courier New" panose="02070309020205020404" pitchFamily="49" charset="0"/>
              </a:rPr>
              <a:t>odir</a:t>
            </a:r>
            <a:r>
              <a:rPr lang="sk-SK" sz="2000" dirty="0">
                <a:latin typeface="Courier New" panose="02070309020205020404" pitchFamily="49" charset="0"/>
                <a:cs typeface="Courier New" panose="02070309020205020404" pitchFamily="49" charset="0"/>
              </a:rPr>
              <a:t> c:\LIDAR_DATA\000_lasnoise\ -</a:t>
            </a:r>
            <a:r>
              <a:rPr lang="sk-SK" sz="2000" dirty="0" err="1">
                <a:latin typeface="Courier New" panose="02070309020205020404" pitchFamily="49" charset="0"/>
                <a:cs typeface="Courier New" panose="02070309020205020404" pitchFamily="49" charset="0"/>
              </a:rPr>
              <a:t>olaz</a:t>
            </a:r>
            <a:r>
              <a:rPr lang="sk-SK" sz="2000" dirty="0">
                <a:latin typeface="Courier New" panose="02070309020205020404" pitchFamily="49" charset="0"/>
                <a:cs typeface="Courier New" panose="02070309020205020404" pitchFamily="49" charset="0"/>
              </a:rPr>
              <a:t> -</a:t>
            </a:r>
            <a:r>
              <a:rPr lang="sk-SK" sz="2000" dirty="0" err="1">
                <a:latin typeface="Courier New" panose="02070309020205020404" pitchFamily="49" charset="0"/>
                <a:cs typeface="Courier New" panose="02070309020205020404" pitchFamily="49" charset="0"/>
              </a:rPr>
              <a:t>remove_noise</a:t>
            </a:r>
            <a:r>
              <a:rPr lang="sk-SK" sz="2000" dirty="0">
                <a:latin typeface="Courier New" panose="02070309020205020404" pitchFamily="49" charset="0"/>
                <a:cs typeface="Courier New" panose="02070309020205020404" pitchFamily="49" charset="0"/>
              </a:rPr>
              <a:t> -v</a:t>
            </a:r>
            <a:endParaRPr lang="en-GB" sz="2000" dirty="0">
              <a:latin typeface="Courier New" panose="02070309020205020404" pitchFamily="49" charset="0"/>
              <a:cs typeface="Courier New" panose="02070309020205020404" pitchFamily="49" charset="0"/>
            </a:endParaRPr>
          </a:p>
          <a:p>
            <a:r>
              <a:rPr lang="en-US" sz="2000" dirty="0"/>
              <a:t>Especially for ground classification it is important that low noise points are excluded.</a:t>
            </a:r>
          </a:p>
          <a:p>
            <a:r>
              <a:rPr lang="en-US" sz="2000" dirty="0"/>
              <a:t>Tiles are treated individually and LAZ files are created</a:t>
            </a:r>
            <a:endParaRPr lang="en-GB" sz="2000" dirty="0"/>
          </a:p>
          <a:p>
            <a:r>
              <a:rPr lang="en-GB" sz="2000" dirty="0"/>
              <a:t>Read lasnoise_README.txt for custom settings</a:t>
            </a:r>
          </a:p>
          <a:p>
            <a:endParaRPr lang="en-GB" sz="2000" dirty="0"/>
          </a:p>
        </p:txBody>
      </p:sp>
      <p:pic>
        <p:nvPicPr>
          <p:cNvPr id="4" name="Obrázok 3"/>
          <p:cNvPicPr>
            <a:picLocks noChangeAspect="1"/>
          </p:cNvPicPr>
          <p:nvPr/>
        </p:nvPicPr>
        <p:blipFill>
          <a:blip r:embed="rId2"/>
          <a:stretch>
            <a:fillRect/>
          </a:stretch>
        </p:blipFill>
        <p:spPr>
          <a:xfrm>
            <a:off x="7410516" y="1944971"/>
            <a:ext cx="4030388" cy="3143828"/>
          </a:xfrm>
          <a:prstGeom prst="rect">
            <a:avLst/>
          </a:prstGeom>
        </p:spPr>
      </p:pic>
      <p:cxnSp>
        <p:nvCxnSpPr>
          <p:cNvPr id="5" name="Rovná spojovacia šípka 4"/>
          <p:cNvCxnSpPr/>
          <p:nvPr/>
        </p:nvCxnSpPr>
        <p:spPr>
          <a:xfrm flipH="1" flipV="1">
            <a:off x="9795200" y="2235199"/>
            <a:ext cx="746651" cy="20514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Rovná spojovacia šípka 5"/>
          <p:cNvCxnSpPr/>
          <p:nvPr/>
        </p:nvCxnSpPr>
        <p:spPr>
          <a:xfrm flipH="1" flipV="1">
            <a:off x="9775062" y="4696690"/>
            <a:ext cx="746651" cy="20514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34973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a:t>Filtering of ground points</a:t>
            </a:r>
            <a:endParaRPr lang="sk-SK" b="1" dirty="0"/>
          </a:p>
        </p:txBody>
      </p:sp>
      <p:sp>
        <p:nvSpPr>
          <p:cNvPr id="3" name="Zástupný objekt pre obsah 2"/>
          <p:cNvSpPr>
            <a:spLocks noGrp="1"/>
          </p:cNvSpPr>
          <p:nvPr>
            <p:ph idx="1"/>
          </p:nvPr>
        </p:nvSpPr>
        <p:spPr/>
        <p:txBody>
          <a:bodyPr>
            <a:normAutofit/>
          </a:bodyPr>
          <a:lstStyle/>
          <a:p>
            <a:r>
              <a:rPr lang="en-GB" sz="2200" dirty="0"/>
              <a:t>Path to the </a:t>
            </a:r>
            <a:r>
              <a:rPr lang="en-GB" sz="2200" dirty="0" err="1"/>
              <a:t>LAStools</a:t>
            </a:r>
            <a:r>
              <a:rPr lang="en-GB" sz="2200" dirty="0"/>
              <a:t> </a:t>
            </a:r>
            <a:r>
              <a:rPr lang="sk-SK" sz="2200" dirty="0"/>
              <a:t>C:\LAStools\bin\</a:t>
            </a:r>
            <a:endParaRPr lang="en-GB" sz="2200" dirty="0"/>
          </a:p>
          <a:p>
            <a:r>
              <a:rPr lang="en-GB" sz="2200" dirty="0"/>
              <a:t>Path to the folder with ALS point data </a:t>
            </a:r>
            <a:r>
              <a:rPr lang="sk-SK" sz="2200" dirty="0"/>
              <a:t>c:\LIDAR_DATA\</a:t>
            </a:r>
            <a:endParaRPr lang="en-GB" sz="2200" dirty="0"/>
          </a:p>
          <a:p>
            <a:r>
              <a:rPr lang="en-GB" sz="2200" dirty="0"/>
              <a:t>Change folder to my data folder and </a:t>
            </a:r>
          </a:p>
          <a:p>
            <a:r>
              <a:rPr lang="en-GB" sz="2200" dirty="0"/>
              <a:t>generate a new folder inside it, where the </a:t>
            </a:r>
            <a:r>
              <a:rPr lang="en-GB" sz="2200" dirty="0" err="1"/>
              <a:t>ouput</a:t>
            </a:r>
            <a:r>
              <a:rPr lang="en-GB" sz="2200" dirty="0"/>
              <a:t> is going to be stored</a:t>
            </a:r>
          </a:p>
          <a:p>
            <a:r>
              <a:rPr lang="en-GB" sz="2200" dirty="0"/>
              <a:t>run filtering of ground points</a:t>
            </a:r>
          </a:p>
          <a:p>
            <a:r>
              <a:rPr lang="en-GB" sz="2400" dirty="0" err="1">
                <a:latin typeface="Courier New" panose="02070309020205020404" pitchFamily="49" charset="0"/>
                <a:cs typeface="Courier New" panose="02070309020205020404" pitchFamily="49" charset="0"/>
              </a:rPr>
              <a:t>mkdir</a:t>
            </a:r>
            <a:r>
              <a:rPr lang="en-GB" sz="2400" dirty="0">
                <a:latin typeface="Courier New" panose="02070309020205020404" pitchFamily="49" charset="0"/>
                <a:cs typeface="Courier New" panose="02070309020205020404" pitchFamily="49" charset="0"/>
              </a:rPr>
              <a:t> </a:t>
            </a:r>
            <a:r>
              <a:rPr lang="sk-SK" sz="2400" dirty="0">
                <a:latin typeface="Courier New" panose="02070309020205020404" pitchFamily="49" charset="0"/>
                <a:cs typeface="Courier New" panose="02070309020205020404" pitchFamily="49" charset="0"/>
              </a:rPr>
              <a:t>001_lasground</a:t>
            </a:r>
            <a:endParaRPr lang="en-GB" sz="2400" dirty="0">
              <a:latin typeface="Courier New" panose="02070309020205020404" pitchFamily="49" charset="0"/>
              <a:cs typeface="Courier New" panose="02070309020205020404" pitchFamily="49" charset="0"/>
            </a:endParaRPr>
          </a:p>
          <a:p>
            <a:r>
              <a:rPr lang="sk-SK" sz="2400" dirty="0">
                <a:latin typeface="Courier New" panose="02070309020205020404" pitchFamily="49" charset="0"/>
                <a:cs typeface="Courier New" panose="02070309020205020404" pitchFamily="49" charset="0"/>
              </a:rPr>
              <a:t>C:\LAStools\bin\lasground_new.exe -i c:\LIDAR_DATA\000_lasnoise\*.laz -</a:t>
            </a:r>
            <a:r>
              <a:rPr lang="sk-SK" sz="2400" dirty="0" err="1">
                <a:latin typeface="Courier New" panose="02070309020205020404" pitchFamily="49" charset="0"/>
                <a:cs typeface="Courier New" panose="02070309020205020404" pitchFamily="49" charset="0"/>
              </a:rPr>
              <a:t>odir</a:t>
            </a:r>
            <a:r>
              <a:rPr lang="sk-SK" sz="2400" dirty="0">
                <a:latin typeface="Courier New" panose="02070309020205020404" pitchFamily="49" charset="0"/>
                <a:cs typeface="Courier New" panose="02070309020205020404" pitchFamily="49" charset="0"/>
              </a:rPr>
              <a:t> c:\LIDAR_DATA\001_lasground\ -</a:t>
            </a:r>
            <a:r>
              <a:rPr lang="sk-SK" sz="2400" dirty="0" err="1">
                <a:latin typeface="Courier New" panose="02070309020205020404" pitchFamily="49" charset="0"/>
                <a:cs typeface="Courier New" panose="02070309020205020404" pitchFamily="49" charset="0"/>
              </a:rPr>
              <a:t>olaz</a:t>
            </a:r>
            <a:r>
              <a:rPr lang="sk-SK" sz="2400" dirty="0">
                <a:latin typeface="Courier New" panose="02070309020205020404" pitchFamily="49" charset="0"/>
                <a:cs typeface="Courier New" panose="02070309020205020404" pitchFamily="49" charset="0"/>
              </a:rPr>
              <a:t> -</a:t>
            </a:r>
            <a:r>
              <a:rPr lang="sk-SK" sz="2400" dirty="0" err="1">
                <a:latin typeface="Courier New" panose="02070309020205020404" pitchFamily="49" charset="0"/>
                <a:cs typeface="Courier New" panose="02070309020205020404" pitchFamily="49" charset="0"/>
              </a:rPr>
              <a:t>nature</a:t>
            </a:r>
            <a:r>
              <a:rPr lang="sk-SK" sz="2400" dirty="0">
                <a:latin typeface="Courier New" panose="02070309020205020404" pitchFamily="49" charset="0"/>
                <a:cs typeface="Courier New" panose="02070309020205020404" pitchFamily="49" charset="0"/>
              </a:rPr>
              <a:t> -v -</a:t>
            </a:r>
            <a:r>
              <a:rPr lang="sk-SK" sz="2400" dirty="0" err="1">
                <a:latin typeface="Courier New" panose="02070309020205020404" pitchFamily="49" charset="0"/>
                <a:cs typeface="Courier New" panose="02070309020205020404" pitchFamily="49" charset="0"/>
              </a:rPr>
              <a:t>compute_height</a:t>
            </a:r>
            <a:r>
              <a:rPr lang="sk-SK" sz="2400" dirty="0">
                <a:latin typeface="Courier New" panose="02070309020205020404" pitchFamily="49" charset="0"/>
                <a:cs typeface="Courier New" panose="02070309020205020404" pitchFamily="49" charset="0"/>
              </a:rPr>
              <a:t> -</a:t>
            </a:r>
            <a:r>
              <a:rPr lang="sk-SK" sz="2400" dirty="0" err="1">
                <a:latin typeface="Courier New" panose="02070309020205020404" pitchFamily="49" charset="0"/>
                <a:cs typeface="Courier New" panose="02070309020205020404" pitchFamily="49" charset="0"/>
              </a:rPr>
              <a:t>ignore_class</a:t>
            </a:r>
            <a:r>
              <a:rPr lang="sk-SK" sz="2400" dirty="0">
                <a:latin typeface="Courier New" panose="02070309020205020404" pitchFamily="49" charset="0"/>
                <a:cs typeface="Courier New" panose="02070309020205020404" pitchFamily="49" charset="0"/>
              </a:rPr>
              <a:t> 7 18</a:t>
            </a:r>
          </a:p>
        </p:txBody>
      </p:sp>
    </p:spTree>
    <p:extLst>
      <p:ext uri="{BB962C8B-B14F-4D97-AF65-F5344CB8AC3E}">
        <p14:creationId xmlns:p14="http://schemas.microsoft.com/office/powerpoint/2010/main" val="23971316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ok 3"/>
          <p:cNvPicPr>
            <a:picLocks noChangeAspect="1"/>
          </p:cNvPicPr>
          <p:nvPr/>
        </p:nvPicPr>
        <p:blipFill rotWithShape="1">
          <a:blip r:embed="rId2"/>
          <a:srcRect l="20476"/>
          <a:stretch/>
        </p:blipFill>
        <p:spPr>
          <a:xfrm>
            <a:off x="3565236" y="4132641"/>
            <a:ext cx="5272394" cy="2725359"/>
          </a:xfrm>
          <a:prstGeom prst="rect">
            <a:avLst/>
          </a:prstGeom>
        </p:spPr>
      </p:pic>
      <p:sp>
        <p:nvSpPr>
          <p:cNvPr id="2" name="Nadpis 1"/>
          <p:cNvSpPr>
            <a:spLocks noGrp="1"/>
          </p:cNvSpPr>
          <p:nvPr>
            <p:ph type="title"/>
          </p:nvPr>
        </p:nvSpPr>
        <p:spPr/>
        <p:txBody>
          <a:bodyPr>
            <a:normAutofit/>
          </a:bodyPr>
          <a:lstStyle/>
          <a:p>
            <a:r>
              <a:rPr lang="en-GB" sz="3600" b="1" dirty="0"/>
              <a:t>Classification of non-ground points</a:t>
            </a:r>
            <a:endParaRPr lang="sk-SK" sz="3600" dirty="0"/>
          </a:p>
        </p:txBody>
      </p:sp>
      <p:sp>
        <p:nvSpPr>
          <p:cNvPr id="3" name="Zástupný objekt pre obsah 2"/>
          <p:cNvSpPr>
            <a:spLocks noGrp="1"/>
          </p:cNvSpPr>
          <p:nvPr>
            <p:ph idx="1"/>
          </p:nvPr>
        </p:nvSpPr>
        <p:spPr>
          <a:xfrm>
            <a:off x="838199" y="1825625"/>
            <a:ext cx="10995921" cy="4351338"/>
          </a:xfrm>
        </p:spPr>
        <p:txBody>
          <a:bodyPr>
            <a:normAutofit/>
          </a:bodyPr>
          <a:lstStyle/>
          <a:p>
            <a:r>
              <a:rPr lang="en-US" sz="2000" dirty="0"/>
              <a:t>Uses geometric relationships, spatial density, and elevation differences between points to identify patterns that correspond to ground, vegetation, and buildings.</a:t>
            </a:r>
            <a:endParaRPr lang="en-GB" sz="2000" dirty="0"/>
          </a:p>
          <a:p>
            <a:r>
              <a:rPr lang="en-GB" sz="2000" dirty="0"/>
              <a:t>assigns classes of vegetation (5) and buildings/roofs (6) to the points unclassified in the previous step of ground classification. All points above 2 meters above the ground points are classified as vegetation or roofs. Ignores noise points</a:t>
            </a:r>
          </a:p>
          <a:p>
            <a:r>
              <a:rPr lang="en-GB" sz="2000" dirty="0" err="1">
                <a:latin typeface="Courier New" panose="02070309020205020404" pitchFamily="49" charset="0"/>
                <a:cs typeface="Courier New" panose="02070309020205020404" pitchFamily="49" charset="0"/>
              </a:rPr>
              <a:t>mkdir</a:t>
            </a:r>
            <a:r>
              <a:rPr lang="en-GB" sz="2000" dirty="0">
                <a:latin typeface="Courier New" panose="02070309020205020404" pitchFamily="49" charset="0"/>
                <a:cs typeface="Courier New" panose="02070309020205020404" pitchFamily="49" charset="0"/>
              </a:rPr>
              <a:t> 002_lasclassify</a:t>
            </a:r>
          </a:p>
          <a:p>
            <a:r>
              <a:rPr lang="en-GB" sz="2000" dirty="0">
                <a:latin typeface="Courier New" panose="02070309020205020404" pitchFamily="49" charset="0"/>
                <a:cs typeface="Courier New" panose="02070309020205020404" pitchFamily="49" charset="0"/>
              </a:rPr>
              <a:t>C:\LAStools\bin\lasclassify.exe -</a:t>
            </a:r>
            <a:r>
              <a:rPr lang="en-GB" sz="2000" dirty="0" err="1">
                <a:latin typeface="Courier New" panose="02070309020205020404" pitchFamily="49" charset="0"/>
                <a:cs typeface="Courier New" panose="02070309020205020404" pitchFamily="49" charset="0"/>
              </a:rPr>
              <a:t>i</a:t>
            </a:r>
            <a:r>
              <a:rPr lang="en-GB" sz="2000" dirty="0">
                <a:latin typeface="Courier New" panose="02070309020205020404" pitchFamily="49" charset="0"/>
                <a:cs typeface="Courier New" panose="02070309020205020404" pitchFamily="49" charset="0"/>
              </a:rPr>
              <a:t> c:\LIDAR_DATA\001_lasground\*.laz -</a:t>
            </a:r>
            <a:r>
              <a:rPr lang="en-GB" sz="2000" dirty="0" err="1">
                <a:latin typeface="Courier New" panose="02070309020205020404" pitchFamily="49" charset="0"/>
                <a:cs typeface="Courier New" panose="02070309020205020404" pitchFamily="49" charset="0"/>
              </a:rPr>
              <a:t>odir</a:t>
            </a:r>
            <a:r>
              <a:rPr lang="en-GB" sz="2000" dirty="0">
                <a:latin typeface="Courier New" panose="02070309020205020404" pitchFamily="49" charset="0"/>
                <a:cs typeface="Courier New" panose="02070309020205020404" pitchFamily="49" charset="0"/>
              </a:rPr>
              <a:t> c:\LIDAR_DATA\002_lasclassify\ -</a:t>
            </a:r>
            <a:r>
              <a:rPr lang="en-GB" sz="2000" dirty="0" err="1">
                <a:latin typeface="Courier New" panose="02070309020205020404" pitchFamily="49" charset="0"/>
                <a:cs typeface="Courier New" panose="02070309020205020404" pitchFamily="49" charset="0"/>
              </a:rPr>
              <a:t>olaz</a:t>
            </a:r>
            <a:r>
              <a:rPr lang="en-GB" sz="2000" dirty="0">
                <a:latin typeface="Courier New" panose="02070309020205020404" pitchFamily="49" charset="0"/>
                <a:cs typeface="Courier New" panose="02070309020205020404" pitchFamily="49" charset="0"/>
              </a:rPr>
              <a:t> -v -</a:t>
            </a:r>
            <a:r>
              <a:rPr lang="en-GB" sz="2000" dirty="0" err="1">
                <a:latin typeface="Courier New" panose="02070309020205020404" pitchFamily="49" charset="0"/>
                <a:cs typeface="Courier New" panose="02070309020205020404" pitchFamily="49" charset="0"/>
              </a:rPr>
              <a:t>ignore_class</a:t>
            </a:r>
            <a:r>
              <a:rPr lang="en-GB" sz="2000" dirty="0">
                <a:latin typeface="Courier New" panose="02070309020205020404" pitchFamily="49" charset="0"/>
                <a:cs typeface="Courier New" panose="02070309020205020404" pitchFamily="49" charset="0"/>
              </a:rPr>
              <a:t> 7 18</a:t>
            </a:r>
          </a:p>
          <a:p>
            <a:endParaRPr lang="sk-SK" sz="2000" dirty="0">
              <a:latin typeface="Courier New" panose="02070309020205020404" pitchFamily="49" charset="0"/>
              <a:cs typeface="Courier New" panose="02070309020205020404" pitchFamily="49" charset="0"/>
            </a:endParaRPr>
          </a:p>
        </p:txBody>
      </p:sp>
      <p:sp>
        <p:nvSpPr>
          <p:cNvPr id="5" name="Obdĺžnik 4"/>
          <p:cNvSpPr/>
          <p:nvPr/>
        </p:nvSpPr>
        <p:spPr>
          <a:xfrm>
            <a:off x="9376721" y="5007488"/>
            <a:ext cx="222191" cy="162370"/>
          </a:xfrm>
          <a:prstGeom prst="rect">
            <a:avLst/>
          </a:prstGeom>
          <a:solidFill>
            <a:srgbClr val="A152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ĺžnik 5"/>
          <p:cNvSpPr/>
          <p:nvPr/>
        </p:nvSpPr>
        <p:spPr>
          <a:xfrm>
            <a:off x="9368175" y="5467537"/>
            <a:ext cx="222191" cy="162370"/>
          </a:xfrm>
          <a:prstGeom prst="rect">
            <a:avLst/>
          </a:prstGeom>
          <a:solidFill>
            <a:srgbClr val="4C4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BlokTextu 6"/>
          <p:cNvSpPr txBox="1"/>
          <p:nvPr/>
        </p:nvSpPr>
        <p:spPr>
          <a:xfrm>
            <a:off x="9744190" y="4886915"/>
            <a:ext cx="1804276" cy="369332"/>
          </a:xfrm>
          <a:prstGeom prst="rect">
            <a:avLst/>
          </a:prstGeom>
          <a:noFill/>
        </p:spPr>
        <p:txBody>
          <a:bodyPr wrap="none" rtlCol="0">
            <a:spAutoFit/>
          </a:bodyPr>
          <a:lstStyle/>
          <a:p>
            <a:r>
              <a:rPr lang="sk-SK" dirty="0" err="1"/>
              <a:t>ground</a:t>
            </a:r>
            <a:r>
              <a:rPr lang="sk-SK" dirty="0"/>
              <a:t> </a:t>
            </a:r>
            <a:r>
              <a:rPr lang="sk-SK" dirty="0" err="1"/>
              <a:t>points</a:t>
            </a:r>
            <a:r>
              <a:rPr lang="en-GB" dirty="0"/>
              <a:t> (2)</a:t>
            </a:r>
            <a:endParaRPr lang="en-US" dirty="0"/>
          </a:p>
        </p:txBody>
      </p:sp>
      <p:sp>
        <p:nvSpPr>
          <p:cNvPr id="8" name="BlokTextu 7"/>
          <p:cNvSpPr txBox="1"/>
          <p:nvPr/>
        </p:nvSpPr>
        <p:spPr>
          <a:xfrm>
            <a:off x="9744190" y="5349319"/>
            <a:ext cx="2229585" cy="369332"/>
          </a:xfrm>
          <a:prstGeom prst="rect">
            <a:avLst/>
          </a:prstGeom>
          <a:noFill/>
        </p:spPr>
        <p:txBody>
          <a:bodyPr wrap="none" rtlCol="0">
            <a:spAutoFit/>
          </a:bodyPr>
          <a:lstStyle/>
          <a:p>
            <a:r>
              <a:rPr lang="sk-SK" dirty="0" err="1"/>
              <a:t>unclassified</a:t>
            </a:r>
            <a:r>
              <a:rPr lang="sk-SK" dirty="0"/>
              <a:t> </a:t>
            </a:r>
            <a:r>
              <a:rPr lang="sk-SK" dirty="0" err="1"/>
              <a:t>points</a:t>
            </a:r>
            <a:r>
              <a:rPr lang="en-GB" dirty="0"/>
              <a:t> (8)</a:t>
            </a:r>
            <a:endParaRPr lang="en-US" dirty="0"/>
          </a:p>
        </p:txBody>
      </p:sp>
      <p:sp>
        <p:nvSpPr>
          <p:cNvPr id="9" name="Obdĺžnik 8"/>
          <p:cNvSpPr/>
          <p:nvPr/>
        </p:nvSpPr>
        <p:spPr>
          <a:xfrm>
            <a:off x="9368175" y="5927586"/>
            <a:ext cx="222191" cy="162370"/>
          </a:xfrm>
          <a:prstGeom prst="rect">
            <a:avLst/>
          </a:prstGeom>
          <a:solidFill>
            <a:srgbClr val="00FF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BlokTextu 9"/>
          <p:cNvSpPr txBox="1"/>
          <p:nvPr/>
        </p:nvSpPr>
        <p:spPr>
          <a:xfrm>
            <a:off x="9744190" y="5807631"/>
            <a:ext cx="2089931" cy="369332"/>
          </a:xfrm>
          <a:prstGeom prst="rect">
            <a:avLst/>
          </a:prstGeom>
          <a:noFill/>
        </p:spPr>
        <p:txBody>
          <a:bodyPr wrap="none" rtlCol="0">
            <a:spAutoFit/>
          </a:bodyPr>
          <a:lstStyle/>
          <a:p>
            <a:r>
              <a:rPr lang="en-GB" dirty="0"/>
              <a:t>(high) v</a:t>
            </a:r>
            <a:r>
              <a:rPr lang="sk-SK" dirty="0" err="1"/>
              <a:t>egetation</a:t>
            </a:r>
            <a:r>
              <a:rPr lang="en-GB" dirty="0"/>
              <a:t> (5)</a:t>
            </a:r>
            <a:endParaRPr lang="en-US" dirty="0"/>
          </a:p>
        </p:txBody>
      </p:sp>
      <p:sp>
        <p:nvSpPr>
          <p:cNvPr id="11" name="Obdĺžnik 10"/>
          <p:cNvSpPr/>
          <p:nvPr/>
        </p:nvSpPr>
        <p:spPr>
          <a:xfrm>
            <a:off x="9363557" y="6329365"/>
            <a:ext cx="222191" cy="162370"/>
          </a:xfrm>
          <a:prstGeom prst="rect">
            <a:avLst/>
          </a:prstGeom>
          <a:solidFill>
            <a:srgbClr val="FFA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BlokTextu 11"/>
          <p:cNvSpPr txBox="1"/>
          <p:nvPr/>
        </p:nvSpPr>
        <p:spPr>
          <a:xfrm>
            <a:off x="9739572" y="6209410"/>
            <a:ext cx="1907573" cy="369332"/>
          </a:xfrm>
          <a:prstGeom prst="rect">
            <a:avLst/>
          </a:prstGeom>
          <a:noFill/>
        </p:spPr>
        <p:txBody>
          <a:bodyPr wrap="none" rtlCol="0">
            <a:spAutoFit/>
          </a:bodyPr>
          <a:lstStyle/>
          <a:p>
            <a:r>
              <a:rPr lang="en-GB" dirty="0"/>
              <a:t>roofs/buildings (6)</a:t>
            </a:r>
            <a:endParaRPr lang="en-US" dirty="0"/>
          </a:p>
        </p:txBody>
      </p:sp>
    </p:spTree>
    <p:extLst>
      <p:ext uri="{BB962C8B-B14F-4D97-AF65-F5344CB8AC3E}">
        <p14:creationId xmlns:p14="http://schemas.microsoft.com/office/powerpoint/2010/main" val="27145617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sk-SK" b="1" dirty="0"/>
              <a:t>DTM</a:t>
            </a:r>
            <a:r>
              <a:rPr lang="en-GB" b="1" dirty="0"/>
              <a:t> and</a:t>
            </a:r>
            <a:r>
              <a:rPr lang="sk-SK" b="1" dirty="0"/>
              <a:t> DSM</a:t>
            </a:r>
            <a:r>
              <a:rPr lang="en-GB" b="1" dirty="0"/>
              <a:t> c</a:t>
            </a:r>
            <a:r>
              <a:rPr lang="sk-SK" b="1" dirty="0" err="1"/>
              <a:t>reation</a:t>
            </a:r>
            <a:endParaRPr lang="sk-SK" dirty="0"/>
          </a:p>
        </p:txBody>
      </p:sp>
      <p:sp>
        <p:nvSpPr>
          <p:cNvPr id="3" name="Zástupný objekt pre obsah 2"/>
          <p:cNvSpPr>
            <a:spLocks noGrp="1"/>
          </p:cNvSpPr>
          <p:nvPr>
            <p:ph idx="1"/>
          </p:nvPr>
        </p:nvSpPr>
        <p:spPr>
          <a:xfrm>
            <a:off x="838201" y="1825625"/>
            <a:ext cx="7659254" cy="4351338"/>
          </a:xfrm>
        </p:spPr>
        <p:txBody>
          <a:bodyPr>
            <a:normAutofit fontScale="85000" lnSpcReduction="20000"/>
          </a:bodyPr>
          <a:lstStyle/>
          <a:p>
            <a:r>
              <a:rPr lang="sk-SK" sz="2000" dirty="0" err="1"/>
              <a:t>Creates</a:t>
            </a:r>
            <a:r>
              <a:rPr lang="sk-SK" sz="2000" dirty="0"/>
              <a:t> raster </a:t>
            </a:r>
            <a:r>
              <a:rPr lang="sk-SK" sz="2000" dirty="0" err="1"/>
              <a:t>models</a:t>
            </a:r>
            <a:r>
              <a:rPr lang="sk-SK" sz="2000" dirty="0"/>
              <a:t> </a:t>
            </a:r>
            <a:r>
              <a:rPr lang="sk-SK" sz="2000" dirty="0" err="1"/>
              <a:t>for</a:t>
            </a:r>
            <a:r>
              <a:rPr lang="sk-SK" sz="2000" dirty="0"/>
              <a:t> </a:t>
            </a:r>
            <a:r>
              <a:rPr lang="sk-SK" sz="2000" dirty="0" err="1"/>
              <a:t>each</a:t>
            </a:r>
            <a:r>
              <a:rPr lang="sk-SK" sz="2000" dirty="0"/>
              <a:t> </a:t>
            </a:r>
            <a:r>
              <a:rPr lang="sk-SK" sz="2000" dirty="0" err="1"/>
              <a:t>tile</a:t>
            </a:r>
            <a:r>
              <a:rPr lang="sk-SK" sz="2000" dirty="0"/>
              <a:t>. </a:t>
            </a:r>
            <a:br>
              <a:rPr lang="en-GB" sz="2000" dirty="0"/>
            </a:br>
            <a:r>
              <a:rPr lang="sk-SK" sz="2000" dirty="0" err="1"/>
              <a:t>Subtracts</a:t>
            </a:r>
            <a:r>
              <a:rPr lang="sk-SK" sz="2000" dirty="0"/>
              <a:t> DTM </a:t>
            </a:r>
            <a:r>
              <a:rPr lang="sk-SK" sz="2000" dirty="0" err="1"/>
              <a:t>from</a:t>
            </a:r>
            <a:r>
              <a:rPr lang="sk-SK" sz="2000" dirty="0"/>
              <a:t> DSM to get </a:t>
            </a:r>
            <a:r>
              <a:rPr lang="sk-SK" sz="2000" dirty="0" err="1"/>
              <a:t>the</a:t>
            </a:r>
            <a:r>
              <a:rPr lang="sk-SK" sz="2000" dirty="0"/>
              <a:t> </a:t>
            </a:r>
            <a:r>
              <a:rPr lang="sk-SK" sz="2000" dirty="0" err="1"/>
              <a:t>Canopy</a:t>
            </a:r>
            <a:r>
              <a:rPr lang="sk-SK" sz="2000" dirty="0"/>
              <a:t> </a:t>
            </a:r>
            <a:r>
              <a:rPr lang="sk-SK" sz="2000" dirty="0" err="1"/>
              <a:t>Height</a:t>
            </a:r>
            <a:r>
              <a:rPr lang="sk-SK" sz="2000" dirty="0"/>
              <a:t> Model.</a:t>
            </a:r>
            <a:br>
              <a:rPr lang="en-GB" sz="2000" dirty="0"/>
            </a:br>
            <a:endParaRPr lang="en-GB" sz="2000" dirty="0"/>
          </a:p>
          <a:p>
            <a:r>
              <a:rPr lang="en-GB" sz="2100" dirty="0" err="1">
                <a:latin typeface="Courier New" panose="02070309020205020404" pitchFamily="49" charset="0"/>
                <a:cs typeface="Courier New" panose="02070309020205020404" pitchFamily="49" charset="0"/>
              </a:rPr>
              <a:t>mkdir</a:t>
            </a:r>
            <a:r>
              <a:rPr lang="en-GB" sz="2100" dirty="0">
                <a:latin typeface="Courier New" panose="02070309020205020404" pitchFamily="49" charset="0"/>
                <a:cs typeface="Courier New" panose="02070309020205020404" pitchFamily="49" charset="0"/>
              </a:rPr>
              <a:t> 003_blast2dem</a:t>
            </a:r>
          </a:p>
          <a:p>
            <a:r>
              <a:rPr lang="sk-SK" sz="2000" dirty="0">
                <a:latin typeface="Courier New" panose="02070309020205020404" pitchFamily="49" charset="0"/>
                <a:cs typeface="Courier New" panose="02070309020205020404" pitchFamily="49" charset="0"/>
              </a:rPr>
              <a:t>C:\LAStools\bin\blast2dem.exe -i c:\LIDAR_DATA\002_lasclassify\*.laz -</a:t>
            </a:r>
            <a:r>
              <a:rPr lang="sk-SK" sz="2000" dirty="0" err="1">
                <a:latin typeface="Courier New" panose="02070309020205020404" pitchFamily="49" charset="0"/>
                <a:cs typeface="Courier New" panose="02070309020205020404" pitchFamily="49" charset="0"/>
              </a:rPr>
              <a:t>odir</a:t>
            </a:r>
            <a:r>
              <a:rPr lang="sk-SK" sz="2000" dirty="0">
                <a:latin typeface="Courier New" panose="02070309020205020404" pitchFamily="49" charset="0"/>
                <a:cs typeface="Courier New" panose="02070309020205020404" pitchFamily="49" charset="0"/>
              </a:rPr>
              <a:t> c:\LIDAR_DATA\003_blast2dem\ -</a:t>
            </a:r>
            <a:r>
              <a:rPr lang="sk-SK" sz="2000" dirty="0" err="1">
                <a:latin typeface="Courier New" panose="02070309020205020404" pitchFamily="49" charset="0"/>
                <a:cs typeface="Courier New" panose="02070309020205020404" pitchFamily="49" charset="0"/>
              </a:rPr>
              <a:t>odix</a:t>
            </a:r>
            <a:r>
              <a:rPr lang="sk-SK" sz="2000" dirty="0">
                <a:latin typeface="Courier New" panose="02070309020205020404" pitchFamily="49" charset="0"/>
                <a:cs typeface="Courier New" panose="02070309020205020404" pitchFamily="49" charset="0"/>
              </a:rPr>
              <a:t> _</a:t>
            </a:r>
            <a:r>
              <a:rPr lang="sk-SK" sz="2000" dirty="0" err="1">
                <a:latin typeface="Courier New" panose="02070309020205020404" pitchFamily="49" charset="0"/>
                <a:cs typeface="Courier New" panose="02070309020205020404" pitchFamily="49" charset="0"/>
              </a:rPr>
              <a:t>dtm</a:t>
            </a:r>
            <a:r>
              <a:rPr lang="sk-SK" sz="2000" dirty="0">
                <a:latin typeface="Courier New" panose="02070309020205020404" pitchFamily="49" charset="0"/>
                <a:cs typeface="Courier New" panose="02070309020205020404" pitchFamily="49" charset="0"/>
              </a:rPr>
              <a:t> -</a:t>
            </a:r>
            <a:r>
              <a:rPr lang="sk-SK" sz="2000" dirty="0" err="1">
                <a:latin typeface="Courier New" panose="02070309020205020404" pitchFamily="49" charset="0"/>
                <a:cs typeface="Courier New" panose="02070309020205020404" pitchFamily="49" charset="0"/>
              </a:rPr>
              <a:t>use_tile_bb</a:t>
            </a:r>
            <a:r>
              <a:rPr lang="sk-SK" sz="2000" dirty="0">
                <a:latin typeface="Courier New" panose="02070309020205020404" pitchFamily="49" charset="0"/>
                <a:cs typeface="Courier New" panose="02070309020205020404" pitchFamily="49" charset="0"/>
              </a:rPr>
              <a:t> -</a:t>
            </a:r>
            <a:r>
              <a:rPr lang="sk-SK" sz="2000" dirty="0" err="1">
                <a:latin typeface="Courier New" panose="02070309020205020404" pitchFamily="49" charset="0"/>
                <a:cs typeface="Courier New" panose="02070309020205020404" pitchFamily="49" charset="0"/>
              </a:rPr>
              <a:t>otif</a:t>
            </a:r>
            <a:r>
              <a:rPr lang="sk-SK" sz="2000" dirty="0">
                <a:latin typeface="Courier New" panose="02070309020205020404" pitchFamily="49" charset="0"/>
                <a:cs typeface="Courier New" panose="02070309020205020404" pitchFamily="49" charset="0"/>
              </a:rPr>
              <a:t> -</a:t>
            </a:r>
            <a:r>
              <a:rPr lang="sk-SK" sz="2000" dirty="0" err="1">
                <a:latin typeface="Courier New" panose="02070309020205020404" pitchFamily="49" charset="0"/>
                <a:cs typeface="Courier New" panose="02070309020205020404" pitchFamily="49" charset="0"/>
              </a:rPr>
              <a:t>keep_classification</a:t>
            </a:r>
            <a:r>
              <a:rPr lang="sk-SK" sz="2000" dirty="0">
                <a:latin typeface="Courier New" panose="02070309020205020404" pitchFamily="49" charset="0"/>
                <a:cs typeface="Courier New" panose="02070309020205020404" pitchFamily="49" charset="0"/>
              </a:rPr>
              <a:t> 2 -</a:t>
            </a:r>
            <a:r>
              <a:rPr lang="sk-SK" sz="2000" dirty="0" err="1">
                <a:latin typeface="Courier New" panose="02070309020205020404" pitchFamily="49" charset="0"/>
                <a:cs typeface="Courier New" panose="02070309020205020404" pitchFamily="49" charset="0"/>
              </a:rPr>
              <a:t>elevation</a:t>
            </a:r>
            <a:r>
              <a:rPr lang="sk-SK" sz="2000" dirty="0">
                <a:latin typeface="Courier New" panose="02070309020205020404" pitchFamily="49" charset="0"/>
                <a:cs typeface="Courier New" panose="02070309020205020404" pitchFamily="49" charset="0"/>
              </a:rPr>
              <a:t> -step 1 –v</a:t>
            </a:r>
            <a:endParaRPr lang="en-GB" sz="2000" dirty="0">
              <a:latin typeface="Courier New" panose="02070309020205020404" pitchFamily="49" charset="0"/>
              <a:cs typeface="Courier New" panose="02070309020205020404" pitchFamily="49" charset="0"/>
            </a:endParaRPr>
          </a:p>
          <a:p>
            <a:r>
              <a:rPr lang="en-GB" sz="2000" dirty="0">
                <a:latin typeface="Courier New" panose="02070309020205020404" pitchFamily="49" charset="0"/>
                <a:cs typeface="Courier New" panose="02070309020205020404" pitchFamily="49" charset="0"/>
              </a:rPr>
              <a:t>C:\LAStools\bin\blast2dem.exe -</a:t>
            </a:r>
            <a:r>
              <a:rPr lang="en-GB" sz="2000" dirty="0" err="1">
                <a:latin typeface="Courier New" panose="02070309020205020404" pitchFamily="49" charset="0"/>
                <a:cs typeface="Courier New" panose="02070309020205020404" pitchFamily="49" charset="0"/>
              </a:rPr>
              <a:t>i</a:t>
            </a:r>
            <a:r>
              <a:rPr lang="en-GB" sz="2000" dirty="0">
                <a:latin typeface="Courier New" panose="02070309020205020404" pitchFamily="49" charset="0"/>
                <a:cs typeface="Courier New" panose="02070309020205020404" pitchFamily="49" charset="0"/>
              </a:rPr>
              <a:t> c:\LIDAR_DATA\02_lasclassify\*.laz –</a:t>
            </a:r>
            <a:r>
              <a:rPr lang="en-GB" sz="2000" dirty="0" err="1">
                <a:latin typeface="Courier New" panose="02070309020205020404" pitchFamily="49" charset="0"/>
                <a:cs typeface="Courier New" panose="02070309020205020404" pitchFamily="49" charset="0"/>
              </a:rPr>
              <a:t>odir</a:t>
            </a:r>
            <a:r>
              <a:rPr lang="en-GB" sz="2000" dirty="0">
                <a:latin typeface="Courier New" panose="02070309020205020404" pitchFamily="49" charset="0"/>
                <a:cs typeface="Courier New" panose="02070309020205020404" pitchFamily="49" charset="0"/>
              </a:rPr>
              <a:t> </a:t>
            </a:r>
            <a:r>
              <a:rPr lang="sk-SK" sz="2000" dirty="0">
                <a:latin typeface="Courier New" panose="02070309020205020404" pitchFamily="49" charset="0"/>
                <a:cs typeface="Courier New" panose="02070309020205020404" pitchFamily="49" charset="0"/>
              </a:rPr>
              <a:t>c:\LIDAR_DATA\003_blast2dem\</a:t>
            </a:r>
            <a:r>
              <a:rPr lang="en-GB" sz="2000" dirty="0">
                <a:solidFill>
                  <a:srgbClr val="FF0000"/>
                </a:solidFill>
                <a:latin typeface="Courier New" panose="02070309020205020404" pitchFamily="49" charset="0"/>
                <a:cs typeface="Courier New" panose="02070309020205020404" pitchFamily="49" charset="0"/>
              </a:rPr>
              <a:t> -</a:t>
            </a:r>
            <a:r>
              <a:rPr lang="en-GB" sz="2000" dirty="0" err="1">
                <a:solidFill>
                  <a:srgbClr val="FF0000"/>
                </a:solidFill>
                <a:latin typeface="Courier New" panose="02070309020205020404" pitchFamily="49" charset="0"/>
                <a:cs typeface="Courier New" panose="02070309020205020404" pitchFamily="49" charset="0"/>
              </a:rPr>
              <a:t>odix</a:t>
            </a:r>
            <a:r>
              <a:rPr lang="en-GB" sz="2000" dirty="0">
                <a:solidFill>
                  <a:srgbClr val="FF0000"/>
                </a:solidFill>
                <a:latin typeface="Courier New" panose="02070309020205020404" pitchFamily="49" charset="0"/>
                <a:cs typeface="Courier New" panose="02070309020205020404" pitchFamily="49" charset="0"/>
              </a:rPr>
              <a:t> _</a:t>
            </a:r>
            <a:r>
              <a:rPr lang="en-GB" sz="2000" dirty="0" err="1">
                <a:solidFill>
                  <a:srgbClr val="FF0000"/>
                </a:solidFill>
                <a:latin typeface="Courier New" panose="02070309020205020404" pitchFamily="49" charset="0"/>
                <a:cs typeface="Courier New" panose="02070309020205020404" pitchFamily="49" charset="0"/>
              </a:rPr>
              <a:t>dsm</a:t>
            </a:r>
            <a:r>
              <a:rPr lang="en-GB" sz="2000" dirty="0">
                <a:solidFill>
                  <a:srgbClr val="FF0000"/>
                </a:solidFill>
                <a:latin typeface="Courier New" panose="02070309020205020404" pitchFamily="49" charset="0"/>
                <a:cs typeface="Courier New" panose="02070309020205020404" pitchFamily="49" charset="0"/>
              </a:rPr>
              <a:t> -o</a:t>
            </a:r>
            <a:r>
              <a:rPr lang="sk-SK" sz="2000" dirty="0" err="1">
                <a:latin typeface="Courier New" panose="02070309020205020404" pitchFamily="49" charset="0"/>
                <a:cs typeface="Courier New" panose="02070309020205020404" pitchFamily="49" charset="0"/>
              </a:rPr>
              <a:t>tif</a:t>
            </a:r>
            <a:r>
              <a:rPr lang="en-GB" sz="2000" dirty="0">
                <a:latin typeface="Courier New" panose="02070309020205020404" pitchFamily="49" charset="0"/>
                <a:cs typeface="Courier New" panose="02070309020205020404" pitchFamily="49" charset="0"/>
              </a:rPr>
              <a:t> </a:t>
            </a:r>
            <a:r>
              <a:rPr lang="sk-SK" sz="2000" dirty="0">
                <a:latin typeface="Courier New" panose="02070309020205020404" pitchFamily="49" charset="0"/>
                <a:cs typeface="Courier New" panose="02070309020205020404" pitchFamily="49" charset="0"/>
              </a:rPr>
              <a:t>-</a:t>
            </a:r>
            <a:r>
              <a:rPr lang="sk-SK" sz="2000" dirty="0" err="1">
                <a:latin typeface="Courier New" panose="02070309020205020404" pitchFamily="49" charset="0"/>
                <a:cs typeface="Courier New" panose="02070309020205020404" pitchFamily="49" charset="0"/>
              </a:rPr>
              <a:t>use_tile_bb</a:t>
            </a:r>
            <a:r>
              <a:rPr lang="en-GB" sz="2000" dirty="0">
                <a:latin typeface="Courier New" panose="02070309020205020404" pitchFamily="49" charset="0"/>
                <a:cs typeface="Courier New" panose="02070309020205020404" pitchFamily="49" charset="0"/>
              </a:rPr>
              <a:t> -</a:t>
            </a:r>
            <a:r>
              <a:rPr lang="en-GB" sz="2000" dirty="0" err="1">
                <a:latin typeface="Courier New" panose="02070309020205020404" pitchFamily="49" charset="0"/>
                <a:cs typeface="Courier New" panose="02070309020205020404" pitchFamily="49" charset="0"/>
              </a:rPr>
              <a:t>first_only</a:t>
            </a:r>
            <a:r>
              <a:rPr lang="en-GB" sz="2000" dirty="0">
                <a:latin typeface="Courier New" panose="02070309020205020404" pitchFamily="49" charset="0"/>
                <a:cs typeface="Courier New" panose="02070309020205020404" pitchFamily="49" charset="0"/>
              </a:rPr>
              <a:t> -elevation -step 1 -</a:t>
            </a:r>
            <a:r>
              <a:rPr lang="en-GB" sz="2000" dirty="0" err="1">
                <a:latin typeface="Courier New" panose="02070309020205020404" pitchFamily="49" charset="0"/>
                <a:cs typeface="Courier New" panose="02070309020205020404" pitchFamily="49" charset="0"/>
              </a:rPr>
              <a:t>drop_class</a:t>
            </a:r>
            <a:r>
              <a:rPr lang="en-GB" sz="2000" dirty="0">
                <a:latin typeface="Courier New" panose="02070309020205020404" pitchFamily="49" charset="0"/>
                <a:cs typeface="Courier New" panose="02070309020205020404" pitchFamily="49" charset="0"/>
              </a:rPr>
              <a:t> 7 18 –v</a:t>
            </a:r>
          </a:p>
          <a:p>
            <a:r>
              <a:rPr lang="en-US" sz="2000" dirty="0"/>
              <a:t>-</a:t>
            </a:r>
            <a:r>
              <a:rPr lang="en-US" sz="2000" dirty="0" err="1"/>
              <a:t>use_class</a:t>
            </a:r>
            <a:r>
              <a:rPr lang="en-US" sz="2000" dirty="0"/>
              <a:t> 2:uses only ground points (class 2) to create a raster DTM </a:t>
            </a:r>
            <a:r>
              <a:rPr lang="en-US" sz="2000" dirty="0" err="1"/>
              <a:t>rasters</a:t>
            </a:r>
            <a:r>
              <a:rPr lang="en-US" sz="2000" dirty="0"/>
              <a:t> with a grid cell size of 1 m</a:t>
            </a:r>
          </a:p>
          <a:p>
            <a:r>
              <a:rPr lang="en-US" sz="2000" dirty="0"/>
              <a:t>-</a:t>
            </a:r>
            <a:r>
              <a:rPr lang="en-US" sz="2000" dirty="0" err="1"/>
              <a:t>first_returns_only:uses</a:t>
            </a:r>
            <a:r>
              <a:rPr lang="en-US" sz="2000" dirty="0"/>
              <a:t> first returns only to create a raster DSM </a:t>
            </a:r>
            <a:r>
              <a:rPr lang="en-US" sz="2000" dirty="0" err="1"/>
              <a:t>rasters</a:t>
            </a:r>
            <a:r>
              <a:rPr lang="en-US" sz="2000" dirty="0"/>
              <a:t> with a grid cell size of 1 m, but noise points (class 7, 18) need to be dropped out</a:t>
            </a:r>
          </a:p>
          <a:p>
            <a:r>
              <a:rPr lang="en-US" sz="2000" dirty="0"/>
              <a:t>Tiles of DTM / DSM files need to be merged together e.g. as a virtual raster in QGIS</a:t>
            </a:r>
            <a:endParaRPr lang="sk-SK" sz="2000" dirty="0"/>
          </a:p>
          <a:p>
            <a:endParaRPr lang="sk-SK" sz="2000" dirty="0"/>
          </a:p>
        </p:txBody>
      </p:sp>
      <p:pic>
        <p:nvPicPr>
          <p:cNvPr id="4" name="Obrázok 3"/>
          <p:cNvPicPr>
            <a:picLocks noChangeAspect="1"/>
          </p:cNvPicPr>
          <p:nvPr/>
        </p:nvPicPr>
        <p:blipFill>
          <a:blip r:embed="rId2"/>
          <a:stretch>
            <a:fillRect/>
          </a:stretch>
        </p:blipFill>
        <p:spPr>
          <a:xfrm>
            <a:off x="8609743" y="229209"/>
            <a:ext cx="2706254" cy="2534972"/>
          </a:xfrm>
          <a:prstGeom prst="rect">
            <a:avLst/>
          </a:prstGeom>
        </p:spPr>
      </p:pic>
      <p:pic>
        <p:nvPicPr>
          <p:cNvPr id="5" name="Obrázok 4"/>
          <p:cNvPicPr>
            <a:picLocks noChangeAspect="1"/>
          </p:cNvPicPr>
          <p:nvPr/>
        </p:nvPicPr>
        <p:blipFill>
          <a:blip r:embed="rId3"/>
          <a:stretch>
            <a:fillRect/>
          </a:stretch>
        </p:blipFill>
        <p:spPr>
          <a:xfrm>
            <a:off x="8858278" y="4330821"/>
            <a:ext cx="2781860" cy="2609376"/>
          </a:xfrm>
          <a:prstGeom prst="rect">
            <a:avLst/>
          </a:prstGeom>
        </p:spPr>
      </p:pic>
      <p:pic>
        <p:nvPicPr>
          <p:cNvPr id="7" name="Obrázok 6"/>
          <p:cNvPicPr>
            <a:picLocks noChangeAspect="1"/>
          </p:cNvPicPr>
          <p:nvPr/>
        </p:nvPicPr>
        <p:blipFill>
          <a:blip r:embed="rId4"/>
          <a:stretch>
            <a:fillRect/>
          </a:stretch>
        </p:blipFill>
        <p:spPr>
          <a:xfrm>
            <a:off x="8765924" y="2808271"/>
            <a:ext cx="2966568" cy="1349867"/>
          </a:xfrm>
          <a:prstGeom prst="rect">
            <a:avLst/>
          </a:prstGeom>
        </p:spPr>
      </p:pic>
    </p:spTree>
    <p:extLst>
      <p:ext uri="{BB962C8B-B14F-4D97-AF65-F5344CB8AC3E}">
        <p14:creationId xmlns:p14="http://schemas.microsoft.com/office/powerpoint/2010/main" val="1781718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Resources</a:t>
            </a:r>
            <a:endParaRPr lang="sk-SK" dirty="0"/>
          </a:p>
        </p:txBody>
      </p:sp>
      <p:sp>
        <p:nvSpPr>
          <p:cNvPr id="3" name="Zástupný objekt pre obsah 2"/>
          <p:cNvSpPr>
            <a:spLocks noGrp="1"/>
          </p:cNvSpPr>
          <p:nvPr>
            <p:ph idx="1"/>
          </p:nvPr>
        </p:nvSpPr>
        <p:spPr/>
        <p:txBody>
          <a:bodyPr/>
          <a:lstStyle/>
          <a:p>
            <a:r>
              <a:rPr lang="en-US" b="1" dirty="0"/>
              <a:t>Complete LiDAR Processing Pipeline: from raw </a:t>
            </a:r>
            <a:r>
              <a:rPr lang="en-US" b="1" dirty="0" err="1"/>
              <a:t>Flightlines</a:t>
            </a:r>
            <a:r>
              <a:rPr lang="en-US" b="1" dirty="0"/>
              <a:t> to final Products</a:t>
            </a:r>
            <a:endParaRPr lang="en-GB" dirty="0">
              <a:hlinkClick r:id="rId2"/>
            </a:endParaRPr>
          </a:p>
          <a:p>
            <a:pPr lvl="1"/>
            <a:r>
              <a:rPr lang="sk-SK" dirty="0">
                <a:hlinkClick r:id="rId2"/>
              </a:rPr>
              <a:t>https://rapidlasso.de/complete-lidar-processing-pipeline-from-raw-flightlines-to-final-products/</a:t>
            </a:r>
            <a:r>
              <a:rPr lang="en-GB" dirty="0"/>
              <a:t> </a:t>
            </a:r>
          </a:p>
          <a:p>
            <a:r>
              <a:rPr lang="en-US" b="1" dirty="0"/>
              <a:t>Some of our online ALS </a:t>
            </a:r>
            <a:r>
              <a:rPr lang="en-US" b="1" dirty="0" err="1"/>
              <a:t>visualisations</a:t>
            </a:r>
            <a:r>
              <a:rPr lang="en-US" b="1" dirty="0"/>
              <a:t>:</a:t>
            </a:r>
          </a:p>
          <a:p>
            <a:pPr lvl="1"/>
            <a:r>
              <a:rPr lang="en-US" dirty="0">
                <a:hlinkClick r:id="rId3"/>
              </a:rPr>
              <a:t>https://uge-share.science.upjs.sk/webshared/Laspublish/porcus/sale_e_porcus.html</a:t>
            </a:r>
            <a:r>
              <a:rPr lang="en-US" dirty="0"/>
              <a:t> </a:t>
            </a:r>
          </a:p>
          <a:p>
            <a:pPr lvl="1"/>
            <a:endParaRPr lang="en-GB" dirty="0"/>
          </a:p>
          <a:p>
            <a:pPr lvl="1"/>
            <a:endParaRPr lang="en-GB" dirty="0"/>
          </a:p>
          <a:p>
            <a:pPr lvl="1"/>
            <a:endParaRPr lang="sk-SK" dirty="0"/>
          </a:p>
        </p:txBody>
      </p:sp>
    </p:spTree>
    <p:extLst>
      <p:ext uri="{BB962C8B-B14F-4D97-AF65-F5344CB8AC3E}">
        <p14:creationId xmlns:p14="http://schemas.microsoft.com/office/powerpoint/2010/main" val="17906166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Zástupný objekt pre obsah 3"/>
          <p:cNvPicPr>
            <a:picLocks noChangeAspect="1"/>
          </p:cNvPicPr>
          <p:nvPr/>
        </p:nvPicPr>
        <p:blipFill>
          <a:blip r:embed="rId3"/>
          <a:stretch>
            <a:fillRect/>
          </a:stretch>
        </p:blipFill>
        <p:spPr>
          <a:xfrm>
            <a:off x="-11641" y="2351453"/>
            <a:ext cx="12203641" cy="6468688"/>
          </a:xfrm>
          <a:prstGeom prst="rect">
            <a:avLst/>
          </a:prstGeom>
        </p:spPr>
      </p:pic>
      <p:sp>
        <p:nvSpPr>
          <p:cNvPr id="31" name="Obdĺžnik 30">
            <a:extLst>
              <a:ext uri="{FF2B5EF4-FFF2-40B4-BE49-F238E27FC236}">
                <a16:creationId xmlns:a16="http://schemas.microsoft.com/office/drawing/2014/main" id="{9725B087-ED2E-484B-A3CC-160A01E709AC}"/>
              </a:ext>
            </a:extLst>
          </p:cNvPr>
          <p:cNvSpPr/>
          <p:nvPr/>
        </p:nvSpPr>
        <p:spPr>
          <a:xfrm>
            <a:off x="-11640" y="6043835"/>
            <a:ext cx="12203640" cy="769521"/>
          </a:xfrm>
          <a:prstGeom prst="rect">
            <a:avLst/>
          </a:prstGeom>
          <a:solidFill>
            <a:srgbClr val="002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Obdĺžnik 1">
            <a:extLst>
              <a:ext uri="{FF2B5EF4-FFF2-40B4-BE49-F238E27FC236}">
                <a16:creationId xmlns:a16="http://schemas.microsoft.com/office/drawing/2014/main" id="{71D04EB8-D38F-4218-937A-2EE2CA2E9CBC}"/>
              </a:ext>
            </a:extLst>
          </p:cNvPr>
          <p:cNvSpPr/>
          <p:nvPr/>
        </p:nvSpPr>
        <p:spPr>
          <a:xfrm>
            <a:off x="260600" y="6214926"/>
            <a:ext cx="5206750" cy="584775"/>
          </a:xfrm>
          <a:prstGeom prst="rect">
            <a:avLst/>
          </a:prstGeom>
          <a:noFill/>
        </p:spPr>
        <p:txBody>
          <a:bodyPr wrap="square">
            <a:spAutoFit/>
          </a:bodyPr>
          <a:lstStyle/>
          <a:p>
            <a:pPr defTabSz="266700">
              <a:spcBef>
                <a:spcPts val="600"/>
              </a:spcBef>
              <a:spcAft>
                <a:spcPts val="1200"/>
              </a:spcAft>
            </a:pPr>
            <a:r>
              <a:rPr lang="sk-SK" sz="1600" dirty="0">
                <a:solidFill>
                  <a:schemeClr val="bg1"/>
                </a:solidFill>
                <a:latin typeface="Segoe UI Semilight" panose="020B0402040204020203" pitchFamily="34" charset="0"/>
                <a:cs typeface="Segoe UI Semilight" panose="020B0402040204020203" pitchFamily="34" charset="0"/>
              </a:rPr>
              <a:t>INSTITUTE OF GEOGRAPHY, FACULTY OF SCIENCE, PAVOL JOZEF ŠAFÁRIK UNIVERSITY IN KOŠICE, SLOVAKIA</a:t>
            </a:r>
          </a:p>
        </p:txBody>
      </p:sp>
      <p:cxnSp>
        <p:nvCxnSpPr>
          <p:cNvPr id="7" name="Rovná spojnica 6">
            <a:extLst>
              <a:ext uri="{FF2B5EF4-FFF2-40B4-BE49-F238E27FC236}">
                <a16:creationId xmlns:a16="http://schemas.microsoft.com/office/drawing/2014/main" id="{C9625CEA-B349-47F5-850B-186AA5D7D4DD}"/>
              </a:ext>
            </a:extLst>
          </p:cNvPr>
          <p:cNvCxnSpPr/>
          <p:nvPr/>
        </p:nvCxnSpPr>
        <p:spPr>
          <a:xfrm>
            <a:off x="19049" y="1434385"/>
            <a:ext cx="12172951" cy="0"/>
          </a:xfrm>
          <a:prstGeom prst="line">
            <a:avLst/>
          </a:prstGeom>
          <a:ln w="60325">
            <a:solidFill>
              <a:srgbClr val="333333"/>
            </a:solidFill>
          </a:ln>
        </p:spPr>
        <p:style>
          <a:lnRef idx="1">
            <a:schemeClr val="accent1"/>
          </a:lnRef>
          <a:fillRef idx="0">
            <a:schemeClr val="accent1"/>
          </a:fillRef>
          <a:effectRef idx="0">
            <a:schemeClr val="accent1"/>
          </a:effectRef>
          <a:fontRef idx="minor">
            <a:schemeClr val="tx1"/>
          </a:fontRef>
        </p:style>
      </p:cxnSp>
      <p:sp>
        <p:nvSpPr>
          <p:cNvPr id="30" name="Obdĺžnik 29">
            <a:extLst>
              <a:ext uri="{FF2B5EF4-FFF2-40B4-BE49-F238E27FC236}">
                <a16:creationId xmlns:a16="http://schemas.microsoft.com/office/drawing/2014/main" id="{A486FAA4-6932-44ED-876E-52C174233B72}"/>
              </a:ext>
            </a:extLst>
          </p:cNvPr>
          <p:cNvSpPr/>
          <p:nvPr/>
        </p:nvSpPr>
        <p:spPr>
          <a:xfrm>
            <a:off x="7352144" y="6194263"/>
            <a:ext cx="4839855" cy="584775"/>
          </a:xfrm>
          <a:prstGeom prst="rect">
            <a:avLst/>
          </a:prstGeom>
          <a:noFill/>
        </p:spPr>
        <p:txBody>
          <a:bodyPr wrap="square">
            <a:spAutoFit/>
          </a:bodyPr>
          <a:lstStyle/>
          <a:p>
            <a:pPr defTabSz="266700">
              <a:spcBef>
                <a:spcPts val="600"/>
              </a:spcBef>
              <a:spcAft>
                <a:spcPts val="1200"/>
              </a:spcAft>
            </a:pPr>
            <a:r>
              <a:rPr lang="sk-SK" sz="1600" spc="30" dirty="0">
                <a:solidFill>
                  <a:schemeClr val="bg1"/>
                </a:solidFill>
                <a:latin typeface="Segoe UI Semilight" panose="020B0402040204020203" pitchFamily="34" charset="0"/>
                <a:cs typeface="Segoe UI Semilight" panose="020B0402040204020203" pitchFamily="34" charset="0"/>
              </a:rPr>
              <a:t>geografia.science.upjs.sk</a:t>
            </a:r>
            <a:br>
              <a:rPr lang="sk-SK" sz="1600" spc="30" dirty="0">
                <a:solidFill>
                  <a:schemeClr val="bg1"/>
                </a:solidFill>
                <a:latin typeface="Segoe UI Semilight" panose="020B0402040204020203" pitchFamily="34" charset="0"/>
                <a:cs typeface="Segoe UI Semilight" panose="020B0402040204020203" pitchFamily="34" charset="0"/>
              </a:rPr>
            </a:br>
            <a:r>
              <a:rPr lang="sk-SK" sz="1600" spc="30" dirty="0">
                <a:solidFill>
                  <a:schemeClr val="bg1"/>
                </a:solidFill>
                <a:latin typeface="Segoe UI Semilight" panose="020B0402040204020203" pitchFamily="34" charset="0"/>
                <a:cs typeface="Segoe UI Semilight" panose="020B0402040204020203" pitchFamily="34" charset="0"/>
              </a:rPr>
              <a:t>michal.gallay@upjs.sk</a:t>
            </a:r>
          </a:p>
        </p:txBody>
      </p:sp>
      <p:cxnSp>
        <p:nvCxnSpPr>
          <p:cNvPr id="16" name="Rovná spojnica 15">
            <a:extLst>
              <a:ext uri="{FF2B5EF4-FFF2-40B4-BE49-F238E27FC236}">
                <a16:creationId xmlns:a16="http://schemas.microsoft.com/office/drawing/2014/main" id="{76A747F1-6AF7-4135-9E25-BFE4DB25CEF2}"/>
              </a:ext>
            </a:extLst>
          </p:cNvPr>
          <p:cNvCxnSpPr/>
          <p:nvPr/>
        </p:nvCxnSpPr>
        <p:spPr>
          <a:xfrm>
            <a:off x="-11641" y="6156937"/>
            <a:ext cx="12203641" cy="424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pic>
        <p:nvPicPr>
          <p:cNvPr id="21" name="Obrázok 20"/>
          <p:cNvPicPr>
            <a:picLocks noChangeAspect="1"/>
          </p:cNvPicPr>
          <p:nvPr/>
        </p:nvPicPr>
        <p:blipFill>
          <a:blip r:embed="rId4"/>
          <a:stretch>
            <a:fillRect/>
          </a:stretch>
        </p:blipFill>
        <p:spPr>
          <a:xfrm>
            <a:off x="120817" y="11173"/>
            <a:ext cx="3662476" cy="1136003"/>
          </a:xfrm>
          <a:prstGeom prst="rect">
            <a:avLst/>
          </a:prstGeom>
        </p:spPr>
      </p:pic>
      <p:grpSp>
        <p:nvGrpSpPr>
          <p:cNvPr id="25" name="Skupina 24">
            <a:extLst>
              <a:ext uri="{FF2B5EF4-FFF2-40B4-BE49-F238E27FC236}">
                <a16:creationId xmlns:a16="http://schemas.microsoft.com/office/drawing/2014/main" id="{F41E1C3D-8368-5A63-D8A3-1013F36C77AD}"/>
              </a:ext>
            </a:extLst>
          </p:cNvPr>
          <p:cNvGrpSpPr/>
          <p:nvPr/>
        </p:nvGrpSpPr>
        <p:grpSpPr>
          <a:xfrm>
            <a:off x="-11641" y="1180261"/>
            <a:ext cx="12192001" cy="1660713"/>
            <a:chOff x="-3284" y="4133605"/>
            <a:chExt cx="12192001" cy="1395915"/>
          </a:xfrm>
        </p:grpSpPr>
        <p:sp>
          <p:nvSpPr>
            <p:cNvPr id="27" name="Obdĺžnik 26">
              <a:extLst>
                <a:ext uri="{FF2B5EF4-FFF2-40B4-BE49-F238E27FC236}">
                  <a16:creationId xmlns:a16="http://schemas.microsoft.com/office/drawing/2014/main" id="{C1ABE7AB-DDC6-86AA-8D05-5B3D11AEF649}"/>
                </a:ext>
              </a:extLst>
            </p:cNvPr>
            <p:cNvSpPr/>
            <p:nvPr/>
          </p:nvSpPr>
          <p:spPr>
            <a:xfrm>
              <a:off x="-3284" y="4133605"/>
              <a:ext cx="12192001" cy="1395915"/>
            </a:xfrm>
            <a:prstGeom prst="rect">
              <a:avLst/>
            </a:prstGeom>
            <a:gradFill flip="none" rotWithShape="1">
              <a:gsLst>
                <a:gs pos="0">
                  <a:srgbClr val="00655F"/>
                </a:gs>
                <a:gs pos="53000">
                  <a:srgbClr val="008B78"/>
                </a:gs>
                <a:gs pos="100000">
                  <a:srgbClr val="6AC0A8"/>
                </a:gs>
              </a:gsLst>
              <a:lin ang="13500000" scaled="1"/>
              <a:tileRect/>
            </a:gradFill>
            <a:ln>
              <a:solidFill>
                <a:srgbClr val="068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8" name="Obdĺžnik 27">
              <a:extLst>
                <a:ext uri="{FF2B5EF4-FFF2-40B4-BE49-F238E27FC236}">
                  <a16:creationId xmlns:a16="http://schemas.microsoft.com/office/drawing/2014/main" id="{F8BF107A-86E5-487D-81D3-1C3D80EB37D0}"/>
                </a:ext>
              </a:extLst>
            </p:cNvPr>
            <p:cNvSpPr/>
            <p:nvPr/>
          </p:nvSpPr>
          <p:spPr>
            <a:xfrm>
              <a:off x="207259" y="4244328"/>
              <a:ext cx="11811000" cy="551898"/>
            </a:xfrm>
            <a:prstGeom prst="rect">
              <a:avLst/>
            </a:prstGeom>
            <a:noFill/>
            <a:effectLst>
              <a:outerShdw blurRad="50800" dist="38100" dir="2700000" algn="tl" rotWithShape="0">
                <a:prstClr val="black">
                  <a:alpha val="40000"/>
                </a:prstClr>
              </a:outerShdw>
            </a:effectLst>
          </p:spPr>
          <p:txBody>
            <a:bodyPr wrap="square">
              <a:spAutoFit/>
            </a:bodyPr>
            <a:lstStyle/>
            <a:p>
              <a:pPr algn="ctr">
                <a:lnSpc>
                  <a:spcPts val="4400"/>
                </a:lnSpc>
                <a:spcAft>
                  <a:spcPts val="1800"/>
                </a:spcAft>
              </a:pPr>
              <a:r>
                <a:rPr lang="en-GB" sz="4000" b="1" kern="1000" spc="200" dirty="0">
                  <a:solidFill>
                    <a:schemeClr val="bg1"/>
                  </a:solidFill>
                  <a:latin typeface="Segoe UI Semilight" panose="020B0402040204020203" pitchFamily="34" charset="0"/>
                  <a:ea typeface="Segoe UI Emoji" panose="020B0502040204020203" pitchFamily="34" charset="0"/>
                  <a:cs typeface="Segoe UI Semilight" panose="020B0402040204020203" pitchFamily="34" charset="0"/>
                </a:rPr>
                <a:t>Airborne LiDAR data processing</a:t>
              </a:r>
            </a:p>
          </p:txBody>
        </p:sp>
      </p:grpSp>
    </p:spTree>
    <p:extLst>
      <p:ext uri="{BB962C8B-B14F-4D97-AF65-F5344CB8AC3E}">
        <p14:creationId xmlns:p14="http://schemas.microsoft.com/office/powerpoint/2010/main" val="2255210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sz="3600" dirty="0" err="1"/>
              <a:t>LAStools</a:t>
            </a:r>
            <a:r>
              <a:rPr lang="en-GB" sz="3600" dirty="0"/>
              <a:t> – fast processing of large LiDAR point clouds</a:t>
            </a:r>
            <a:endParaRPr lang="sk-SK" sz="3600" dirty="0"/>
          </a:p>
        </p:txBody>
      </p:sp>
      <p:sp>
        <p:nvSpPr>
          <p:cNvPr id="3" name="Zástupný objekt pre obsah 2"/>
          <p:cNvSpPr>
            <a:spLocks noGrp="1"/>
          </p:cNvSpPr>
          <p:nvPr>
            <p:ph idx="1"/>
          </p:nvPr>
        </p:nvSpPr>
        <p:spPr>
          <a:xfrm>
            <a:off x="838201" y="1825625"/>
            <a:ext cx="6061364" cy="4351338"/>
          </a:xfrm>
        </p:spPr>
        <p:txBody>
          <a:bodyPr>
            <a:normAutofit lnSpcReduction="10000"/>
          </a:bodyPr>
          <a:lstStyle/>
          <a:p>
            <a:r>
              <a:rPr lang="en-US" sz="2000" b="1" dirty="0"/>
              <a:t>Key Features of </a:t>
            </a:r>
            <a:r>
              <a:rPr lang="en-US" sz="2000" b="1" dirty="0" err="1"/>
              <a:t>LAStools</a:t>
            </a:r>
            <a:r>
              <a:rPr lang="en-US" sz="2000" b="1" dirty="0"/>
              <a:t>:</a:t>
            </a:r>
          </a:p>
          <a:p>
            <a:r>
              <a:rPr lang="en-US" sz="2000" b="1" dirty="0"/>
              <a:t>No need to install</a:t>
            </a:r>
            <a:r>
              <a:rPr lang="en-US" sz="2000" dirty="0"/>
              <a:t>: use executable files straight away</a:t>
            </a:r>
          </a:p>
          <a:p>
            <a:r>
              <a:rPr lang="en-US" sz="2000" b="1" dirty="0"/>
              <a:t>Supports Industry Standard Formats: </a:t>
            </a:r>
            <a:r>
              <a:rPr lang="en-US" sz="2000" dirty="0"/>
              <a:t>Works with LAS and LAZ (compressed LAS) formats, the most common formats for LiDAR data. </a:t>
            </a:r>
            <a:r>
              <a:rPr lang="en-US" sz="2000" b="1" dirty="0"/>
              <a:t>Use ASPRS </a:t>
            </a:r>
            <a:r>
              <a:rPr lang="en-US" sz="2000" b="1" dirty="0" err="1"/>
              <a:t>lidar</a:t>
            </a:r>
            <a:r>
              <a:rPr lang="en-US" sz="2000" b="1" dirty="0"/>
              <a:t> point classes </a:t>
            </a:r>
            <a:r>
              <a:rPr lang="en-US" sz="2000" dirty="0"/>
              <a:t>e.g. ground (2), vegetation (5), buildings (6), …</a:t>
            </a:r>
          </a:p>
          <a:p>
            <a:r>
              <a:rPr lang="en-US" sz="2000" b="1" dirty="0"/>
              <a:t>Speed and Efficiency: </a:t>
            </a:r>
            <a:r>
              <a:rPr lang="en-US" sz="2000" dirty="0"/>
              <a:t>Optimized for high-performance processing of large datasets, even with millions of points on multiple cores/processor threads.</a:t>
            </a:r>
          </a:p>
          <a:p>
            <a:r>
              <a:rPr lang="en-US" sz="2000" b="1" dirty="0"/>
              <a:t>Wide Range of Tools:</a:t>
            </a:r>
            <a:r>
              <a:rPr lang="en-US" sz="2000" dirty="0"/>
              <a:t> Includes utilities like: lasground.exe for ground classification. las2dem.exe for generating Digital Terrain Models (DTM) and Digital Surface Models (DSM). lasmerge.exe for combining multiple point cloud files. blast2dem.exe for creating DTM, DSM, Canopy Height Models (CHM).</a:t>
            </a:r>
          </a:p>
        </p:txBody>
      </p:sp>
      <p:pic>
        <p:nvPicPr>
          <p:cNvPr id="9" name="Obrázok 8"/>
          <p:cNvPicPr>
            <a:picLocks noChangeAspect="1"/>
          </p:cNvPicPr>
          <p:nvPr/>
        </p:nvPicPr>
        <p:blipFill>
          <a:blip r:embed="rId2"/>
          <a:stretch>
            <a:fillRect/>
          </a:stretch>
        </p:blipFill>
        <p:spPr>
          <a:xfrm>
            <a:off x="7087634" y="3836737"/>
            <a:ext cx="4925954" cy="2531070"/>
          </a:xfrm>
          <a:prstGeom prst="rect">
            <a:avLst/>
          </a:prstGeom>
        </p:spPr>
      </p:pic>
      <p:pic>
        <p:nvPicPr>
          <p:cNvPr id="8" name="Obrázok 7"/>
          <p:cNvPicPr>
            <a:picLocks noChangeAspect="1"/>
          </p:cNvPicPr>
          <p:nvPr/>
        </p:nvPicPr>
        <p:blipFill>
          <a:blip r:embed="rId3"/>
          <a:stretch>
            <a:fillRect/>
          </a:stretch>
        </p:blipFill>
        <p:spPr>
          <a:xfrm>
            <a:off x="7087634" y="1320729"/>
            <a:ext cx="4925954" cy="3842398"/>
          </a:xfrm>
          <a:prstGeom prst="rect">
            <a:avLst/>
          </a:prstGeom>
        </p:spPr>
      </p:pic>
    </p:spTree>
    <p:extLst>
      <p:ext uri="{BB962C8B-B14F-4D97-AF65-F5344CB8AC3E}">
        <p14:creationId xmlns:p14="http://schemas.microsoft.com/office/powerpoint/2010/main" val="1961365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lvl="0"/>
            <a:r>
              <a:rPr lang="sk-SK" altLang="sk-SK" sz="3600" b="1" dirty="0" err="1"/>
              <a:t>Why</a:t>
            </a:r>
            <a:r>
              <a:rPr lang="sk-SK" altLang="sk-SK" sz="3600" b="1" dirty="0"/>
              <a:t> </a:t>
            </a:r>
            <a:r>
              <a:rPr lang="en-GB" altLang="sk-SK" sz="3600" b="1" dirty="0" err="1"/>
              <a:t>u</a:t>
            </a:r>
            <a:r>
              <a:rPr lang="sk-SK" altLang="sk-SK" sz="3600" b="1" dirty="0" err="1"/>
              <a:t>se</a:t>
            </a:r>
            <a:r>
              <a:rPr lang="sk-SK" altLang="sk-SK" sz="3600" b="1" dirty="0"/>
              <a:t> </a:t>
            </a:r>
            <a:r>
              <a:rPr lang="sk-SK" altLang="sk-SK" sz="3600" b="1" dirty="0" err="1"/>
              <a:t>LAStools</a:t>
            </a:r>
            <a:r>
              <a:rPr lang="sk-SK" altLang="sk-SK" sz="3600" b="1" dirty="0"/>
              <a:t> in </a:t>
            </a:r>
            <a:r>
              <a:rPr lang="sk-SK" altLang="sk-SK" sz="3600" b="1" dirty="0" err="1"/>
              <a:t>Geology</a:t>
            </a:r>
            <a:r>
              <a:rPr lang="sk-SK" altLang="sk-SK" sz="3600" b="1" dirty="0"/>
              <a:t> and </a:t>
            </a:r>
            <a:r>
              <a:rPr lang="sk-SK" altLang="sk-SK" sz="3600" b="1" dirty="0" err="1"/>
              <a:t>Remote</a:t>
            </a:r>
            <a:r>
              <a:rPr lang="sk-SK" altLang="sk-SK" sz="3600" b="1" dirty="0"/>
              <a:t> </a:t>
            </a:r>
            <a:r>
              <a:rPr lang="sk-SK" altLang="sk-SK" sz="3600" b="1" dirty="0" err="1"/>
              <a:t>Sensing</a:t>
            </a:r>
            <a:r>
              <a:rPr lang="sk-SK" altLang="sk-SK" sz="3600" b="1" dirty="0"/>
              <a:t>?</a:t>
            </a:r>
            <a:endParaRPr lang="sk-SK" sz="3600" dirty="0"/>
          </a:p>
        </p:txBody>
      </p:sp>
      <p:sp>
        <p:nvSpPr>
          <p:cNvPr id="4" name="Rectangle 1"/>
          <p:cNvSpPr>
            <a:spLocks noGrp="1" noChangeArrowheads="1"/>
          </p:cNvSpPr>
          <p:nvPr>
            <p:ph idx="1"/>
          </p:nvPr>
        </p:nvSpPr>
        <p:spPr bwMode="auto">
          <a:xfrm>
            <a:off x="488670" y="1379577"/>
            <a:ext cx="8350529"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sk-SK" altLang="sk-SK" sz="2000" b="1" i="0" strike="noStrike" cap="none" normalizeH="0" baseline="0" dirty="0" err="1">
                <a:ln>
                  <a:noFill/>
                </a:ln>
                <a:solidFill>
                  <a:schemeClr val="tx1"/>
                </a:solidFill>
                <a:effectLst/>
              </a:rPr>
              <a:t>Efficient</a:t>
            </a:r>
            <a:r>
              <a:rPr kumimoji="0" lang="sk-SK" altLang="sk-SK" sz="2000" b="1" i="0" strike="noStrike" cap="none" normalizeH="0" baseline="0" dirty="0">
                <a:ln>
                  <a:noFill/>
                </a:ln>
                <a:solidFill>
                  <a:schemeClr val="tx1"/>
                </a:solidFill>
                <a:effectLst/>
              </a:rPr>
              <a:t> </a:t>
            </a:r>
            <a:r>
              <a:rPr kumimoji="0" lang="sk-SK" altLang="sk-SK" sz="2000" b="1" i="0" strike="noStrike" cap="none" normalizeH="0" baseline="0" dirty="0" err="1">
                <a:ln>
                  <a:noFill/>
                </a:ln>
                <a:solidFill>
                  <a:schemeClr val="tx1"/>
                </a:solidFill>
                <a:effectLst/>
              </a:rPr>
              <a:t>Processing</a:t>
            </a:r>
            <a:r>
              <a:rPr kumimoji="0" lang="sk-SK" altLang="sk-SK" sz="2000" b="1" i="0" strike="noStrike" cap="none" normalizeH="0" baseline="0" dirty="0">
                <a:ln>
                  <a:noFill/>
                </a:ln>
                <a:solidFill>
                  <a:schemeClr val="tx1"/>
                </a:solidFill>
                <a:effectLst/>
              </a:rPr>
              <a:t> of </a:t>
            </a:r>
            <a:r>
              <a:rPr kumimoji="0" lang="sk-SK" altLang="sk-SK" sz="2000" b="1" i="0" strike="noStrike" cap="none" normalizeH="0" baseline="0" dirty="0" err="1">
                <a:ln>
                  <a:noFill/>
                </a:ln>
                <a:solidFill>
                  <a:schemeClr val="tx1"/>
                </a:solidFill>
                <a:effectLst/>
              </a:rPr>
              <a:t>Large</a:t>
            </a:r>
            <a:r>
              <a:rPr kumimoji="0" lang="sk-SK" altLang="sk-SK" sz="2000" b="1" i="0" strike="noStrike" cap="none" normalizeH="0" baseline="0" dirty="0">
                <a:ln>
                  <a:noFill/>
                </a:ln>
                <a:solidFill>
                  <a:schemeClr val="tx1"/>
                </a:solidFill>
                <a:effectLst/>
              </a:rPr>
              <a:t> </a:t>
            </a:r>
            <a:r>
              <a:rPr kumimoji="0" lang="sk-SK" altLang="sk-SK" sz="2000" b="1" i="0" strike="noStrike" cap="none" normalizeH="0" baseline="0" dirty="0" err="1">
                <a:ln>
                  <a:noFill/>
                </a:ln>
                <a:solidFill>
                  <a:schemeClr val="tx1"/>
                </a:solidFill>
                <a:effectLst/>
              </a:rPr>
              <a:t>Datasets</a:t>
            </a:r>
            <a:r>
              <a:rPr kumimoji="0" lang="sk-SK" altLang="sk-SK" sz="2000" b="1" i="0" strike="noStrike" cap="none" normalizeH="0" baseline="0" dirty="0">
                <a:ln>
                  <a:noFill/>
                </a:ln>
                <a:solidFill>
                  <a:schemeClr val="tx1"/>
                </a:solidFill>
                <a:effectLst/>
              </a:rPr>
              <a:t>:</a:t>
            </a:r>
            <a:endParaRPr kumimoji="0" lang="sk-SK" altLang="sk-SK" sz="2000" b="0" i="0"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sk-SK" altLang="sk-SK" sz="2000" b="0" i="0" strike="noStrike" cap="none" normalizeH="0" baseline="0" dirty="0" err="1">
                <a:ln>
                  <a:noFill/>
                </a:ln>
                <a:solidFill>
                  <a:schemeClr val="tx1"/>
                </a:solidFill>
                <a:effectLst/>
              </a:rPr>
              <a:t>LiDAR</a:t>
            </a:r>
            <a:r>
              <a:rPr kumimoji="0" lang="sk-SK" altLang="sk-SK" sz="2000" b="0" i="0" strike="noStrike" cap="none" normalizeH="0" baseline="0" dirty="0">
                <a:ln>
                  <a:noFill/>
                </a:ln>
                <a:solidFill>
                  <a:schemeClr val="tx1"/>
                </a:solidFill>
                <a:effectLst/>
              </a:rPr>
              <a:t> point </a:t>
            </a:r>
            <a:r>
              <a:rPr kumimoji="0" lang="sk-SK" altLang="sk-SK" sz="2000" b="0" i="0" strike="noStrike" cap="none" normalizeH="0" baseline="0" dirty="0" err="1">
                <a:ln>
                  <a:noFill/>
                </a:ln>
                <a:solidFill>
                  <a:schemeClr val="tx1"/>
                </a:solidFill>
                <a:effectLst/>
              </a:rPr>
              <a:t>clouds</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often</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contain</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millions</a:t>
            </a:r>
            <a:r>
              <a:rPr kumimoji="0" lang="sk-SK" altLang="sk-SK" sz="2000" b="0" i="0" strike="noStrike" cap="none" normalizeH="0" baseline="0" dirty="0">
                <a:ln>
                  <a:noFill/>
                </a:ln>
                <a:solidFill>
                  <a:schemeClr val="tx1"/>
                </a:solidFill>
                <a:effectLst/>
              </a:rPr>
              <a:t> of </a:t>
            </a:r>
            <a:r>
              <a:rPr kumimoji="0" lang="sk-SK" altLang="sk-SK" sz="2000" b="0" i="0" strike="noStrike" cap="none" normalizeH="0" baseline="0" dirty="0" err="1">
                <a:ln>
                  <a:noFill/>
                </a:ln>
                <a:solidFill>
                  <a:schemeClr val="tx1"/>
                </a:solidFill>
                <a:effectLst/>
              </a:rPr>
              <a:t>points</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making</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manual</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analysis</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impractical</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LAStools</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handles</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this</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efficiently</a:t>
            </a:r>
            <a:r>
              <a:rPr kumimoji="0" lang="sk-SK" altLang="sk-SK" sz="2000" b="0" i="0" strike="noStrike" cap="none" normalizeH="0" baseline="0" dirty="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sk-SK" altLang="sk-SK" sz="2000" b="1" i="0" strike="noStrike" cap="none" normalizeH="0" baseline="0" dirty="0" err="1">
                <a:ln>
                  <a:noFill/>
                </a:ln>
                <a:solidFill>
                  <a:schemeClr val="tx1"/>
                </a:solidFill>
                <a:effectLst/>
              </a:rPr>
              <a:t>Accurate</a:t>
            </a:r>
            <a:r>
              <a:rPr kumimoji="0" lang="sk-SK" altLang="sk-SK" sz="2000" b="1" i="0" strike="noStrike" cap="none" normalizeH="0" baseline="0" dirty="0">
                <a:ln>
                  <a:noFill/>
                </a:ln>
                <a:solidFill>
                  <a:schemeClr val="tx1"/>
                </a:solidFill>
                <a:effectLst/>
              </a:rPr>
              <a:t> </a:t>
            </a:r>
            <a:r>
              <a:rPr kumimoji="0" lang="sk-SK" altLang="sk-SK" sz="2000" b="1" i="0" strike="noStrike" cap="none" normalizeH="0" baseline="0" dirty="0" err="1">
                <a:ln>
                  <a:noFill/>
                </a:ln>
                <a:solidFill>
                  <a:schemeClr val="tx1"/>
                </a:solidFill>
                <a:effectLst/>
              </a:rPr>
              <a:t>Terrain</a:t>
            </a:r>
            <a:r>
              <a:rPr kumimoji="0" lang="sk-SK" altLang="sk-SK" sz="2000" b="1" i="0" strike="noStrike" cap="none" normalizeH="0" baseline="0" dirty="0">
                <a:ln>
                  <a:noFill/>
                </a:ln>
                <a:solidFill>
                  <a:schemeClr val="tx1"/>
                </a:solidFill>
                <a:effectLst/>
              </a:rPr>
              <a:t> Modeling:</a:t>
            </a:r>
            <a:endParaRPr kumimoji="0" lang="sk-SK" altLang="sk-SK" sz="2000" b="0" i="0"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sk-SK" altLang="sk-SK" sz="2000" b="0" i="0" strike="noStrike" cap="none" normalizeH="0" baseline="0" dirty="0" err="1">
                <a:ln>
                  <a:noFill/>
                </a:ln>
                <a:solidFill>
                  <a:schemeClr val="tx1"/>
                </a:solidFill>
                <a:effectLst/>
              </a:rPr>
              <a:t>Tools</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like</a:t>
            </a:r>
            <a:r>
              <a:rPr kumimoji="0" lang="sk-SK" altLang="sk-SK" sz="2000" b="0" i="0" strike="noStrike" cap="none" normalizeH="0" baseline="0" dirty="0">
                <a:ln>
                  <a:noFill/>
                </a:ln>
                <a:solidFill>
                  <a:schemeClr val="tx1"/>
                </a:solidFill>
                <a:effectLst/>
              </a:rPr>
              <a:t> lasground.exe </a:t>
            </a:r>
            <a:r>
              <a:rPr kumimoji="0" lang="sk-SK" altLang="sk-SK" sz="2000" b="0" i="0" strike="noStrike" cap="none" normalizeH="0" baseline="0" dirty="0" err="1">
                <a:ln>
                  <a:noFill/>
                </a:ln>
                <a:solidFill>
                  <a:schemeClr val="tx1"/>
                </a:solidFill>
                <a:effectLst/>
              </a:rPr>
              <a:t>help</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extract</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ground</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points</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essential</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for</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creating</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high-quality</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DTMs</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that</a:t>
            </a:r>
            <a:r>
              <a:rPr kumimoji="0" lang="sk-SK" altLang="sk-SK" sz="2000" b="0" i="0" strike="noStrike" cap="none" normalizeH="0" baseline="0" dirty="0">
                <a:ln>
                  <a:noFill/>
                </a:ln>
                <a:solidFill>
                  <a:schemeClr val="tx1"/>
                </a:solidFill>
                <a:effectLst/>
              </a:rPr>
              <a:t> are </a:t>
            </a:r>
            <a:r>
              <a:rPr kumimoji="0" lang="sk-SK" altLang="sk-SK" sz="2000" b="0" i="0" strike="noStrike" cap="none" normalizeH="0" baseline="0" dirty="0" err="1">
                <a:ln>
                  <a:noFill/>
                </a:ln>
                <a:solidFill>
                  <a:schemeClr val="tx1"/>
                </a:solidFill>
                <a:effectLst/>
              </a:rPr>
              <a:t>critical</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for</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geological</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analysis</a:t>
            </a:r>
            <a:r>
              <a:rPr kumimoji="0" lang="sk-SK" altLang="sk-SK" sz="2000" b="0" i="0" strike="noStrike" cap="none" normalizeH="0" baseline="0" dirty="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sk-SK" altLang="sk-SK" sz="2000" b="1" i="0" strike="noStrike" cap="none" normalizeH="0" baseline="0" dirty="0" err="1">
                <a:ln>
                  <a:noFill/>
                </a:ln>
                <a:solidFill>
                  <a:schemeClr val="tx1"/>
                </a:solidFill>
                <a:effectLst/>
              </a:rPr>
              <a:t>Versatility</a:t>
            </a:r>
            <a:r>
              <a:rPr kumimoji="0" lang="sk-SK" altLang="sk-SK" sz="2000" b="1" i="0" strike="noStrike" cap="none" normalizeH="0" baseline="0" dirty="0">
                <a:ln>
                  <a:noFill/>
                </a:ln>
                <a:solidFill>
                  <a:schemeClr val="tx1"/>
                </a:solidFill>
                <a:effectLst/>
              </a:rPr>
              <a:t> in </a:t>
            </a:r>
            <a:r>
              <a:rPr kumimoji="0" lang="sk-SK" altLang="sk-SK" sz="2000" b="1" i="0" strike="noStrike" cap="none" normalizeH="0" baseline="0" dirty="0" err="1">
                <a:ln>
                  <a:noFill/>
                </a:ln>
                <a:solidFill>
                  <a:schemeClr val="tx1"/>
                </a:solidFill>
                <a:effectLst/>
              </a:rPr>
              <a:t>Applications</a:t>
            </a:r>
            <a:r>
              <a:rPr kumimoji="0" lang="sk-SK" altLang="sk-SK" sz="2000" b="1" i="0" strike="noStrike" cap="none" normalizeH="0" baseline="0" dirty="0">
                <a:ln>
                  <a:noFill/>
                </a:ln>
                <a:solidFill>
                  <a:schemeClr val="tx1"/>
                </a:solidFill>
                <a:effectLst/>
              </a:rPr>
              <a:t>:</a:t>
            </a:r>
            <a:endParaRPr kumimoji="0" lang="sk-SK" altLang="sk-SK" sz="2000" b="0" i="0"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sk-SK" altLang="sk-SK" sz="2000" b="0" i="0" strike="noStrike" cap="none" normalizeH="0" baseline="0" dirty="0" err="1">
                <a:ln>
                  <a:noFill/>
                </a:ln>
                <a:solidFill>
                  <a:schemeClr val="tx1"/>
                </a:solidFill>
                <a:effectLst/>
              </a:rPr>
              <a:t>Ideal</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for</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tasks</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such</a:t>
            </a:r>
            <a:r>
              <a:rPr kumimoji="0" lang="sk-SK" altLang="sk-SK" sz="2000" b="0" i="0" strike="noStrike" cap="none" normalizeH="0" baseline="0" dirty="0">
                <a:ln>
                  <a:noFill/>
                </a:ln>
                <a:solidFill>
                  <a:schemeClr val="tx1"/>
                </a:solidFill>
                <a:effectLst/>
              </a:rPr>
              <a:t> as </a:t>
            </a:r>
            <a:r>
              <a:rPr kumimoji="0" lang="en-GB" altLang="sk-SK" sz="2000" b="0" i="0" strike="noStrike" cap="none" normalizeH="0" baseline="0" dirty="0">
                <a:ln>
                  <a:noFill/>
                </a:ln>
                <a:solidFill>
                  <a:schemeClr val="tx1"/>
                </a:solidFill>
                <a:effectLst/>
              </a:rPr>
              <a:t>where DTM is</a:t>
            </a:r>
            <a:r>
              <a:rPr kumimoji="0" lang="en-GB" altLang="sk-SK" sz="2000" b="0" i="0" strike="noStrike" cap="none" normalizeH="0" dirty="0">
                <a:ln>
                  <a:noFill/>
                </a:ln>
                <a:solidFill>
                  <a:schemeClr val="tx1"/>
                </a:solidFill>
                <a:effectLst/>
              </a:rPr>
              <a:t> needed e.g. for </a:t>
            </a:r>
            <a:r>
              <a:rPr kumimoji="0" lang="sk-SK" altLang="sk-SK" sz="2000" b="1" i="0" strike="noStrike" cap="none" normalizeH="0" baseline="0" dirty="0" err="1">
                <a:ln>
                  <a:noFill/>
                </a:ln>
                <a:solidFill>
                  <a:schemeClr val="tx1"/>
                </a:solidFill>
                <a:effectLst/>
              </a:rPr>
              <a:t>landslide</a:t>
            </a:r>
            <a:r>
              <a:rPr kumimoji="0" lang="sk-SK" altLang="sk-SK" sz="2000" b="1" i="0" strike="noStrike" cap="none" normalizeH="0" baseline="0" dirty="0">
                <a:ln>
                  <a:noFill/>
                </a:ln>
                <a:solidFill>
                  <a:schemeClr val="tx1"/>
                </a:solidFill>
                <a:effectLst/>
              </a:rPr>
              <a:t> </a:t>
            </a:r>
            <a:r>
              <a:rPr kumimoji="0" lang="sk-SK" altLang="sk-SK" sz="2000" b="1" i="0" strike="noStrike" cap="none" normalizeH="0" baseline="0" dirty="0" err="1">
                <a:ln>
                  <a:noFill/>
                </a:ln>
                <a:solidFill>
                  <a:schemeClr val="tx1"/>
                </a:solidFill>
                <a:effectLst/>
              </a:rPr>
              <a:t>detection</a:t>
            </a:r>
            <a:r>
              <a:rPr kumimoji="0" lang="sk-SK" altLang="sk-SK" sz="2000" b="1" i="0" strike="noStrike" cap="none" normalizeH="0" baseline="0" dirty="0">
                <a:ln>
                  <a:noFill/>
                </a:ln>
                <a:solidFill>
                  <a:schemeClr val="tx1"/>
                </a:solidFill>
                <a:effectLst/>
              </a:rPr>
              <a:t>, </a:t>
            </a:r>
            <a:r>
              <a:rPr kumimoji="0" lang="sk-SK" altLang="sk-SK" sz="2000" b="1" i="0" strike="noStrike" cap="none" normalizeH="0" baseline="0" dirty="0" err="1">
                <a:ln>
                  <a:noFill/>
                </a:ln>
                <a:solidFill>
                  <a:schemeClr val="tx1"/>
                </a:solidFill>
                <a:effectLst/>
              </a:rPr>
              <a:t>erosion</a:t>
            </a:r>
            <a:r>
              <a:rPr kumimoji="0" lang="sk-SK" altLang="sk-SK" sz="2000" b="1" i="0" strike="noStrike" cap="none" normalizeH="0" baseline="0" dirty="0">
                <a:ln>
                  <a:noFill/>
                </a:ln>
                <a:solidFill>
                  <a:schemeClr val="tx1"/>
                </a:solidFill>
                <a:effectLst/>
              </a:rPr>
              <a:t> modeling, </a:t>
            </a:r>
            <a:r>
              <a:rPr kumimoji="0" lang="sk-SK" altLang="sk-SK" sz="2000" b="1" i="0" strike="noStrike" cap="none" normalizeH="0" baseline="0" dirty="0" err="1">
                <a:ln>
                  <a:noFill/>
                </a:ln>
                <a:solidFill>
                  <a:schemeClr val="tx1"/>
                </a:solidFill>
                <a:effectLst/>
              </a:rPr>
              <a:t>fault</a:t>
            </a:r>
            <a:r>
              <a:rPr kumimoji="0" lang="sk-SK" altLang="sk-SK" sz="2000" b="1" i="0" strike="noStrike" cap="none" normalizeH="0" baseline="0" dirty="0">
                <a:ln>
                  <a:noFill/>
                </a:ln>
                <a:solidFill>
                  <a:schemeClr val="tx1"/>
                </a:solidFill>
                <a:effectLst/>
              </a:rPr>
              <a:t> </a:t>
            </a:r>
            <a:r>
              <a:rPr kumimoji="0" lang="sk-SK" altLang="sk-SK" sz="2000" b="1" i="0" strike="noStrike" cap="none" normalizeH="0" baseline="0" dirty="0" err="1">
                <a:ln>
                  <a:noFill/>
                </a:ln>
                <a:solidFill>
                  <a:schemeClr val="tx1"/>
                </a:solidFill>
                <a:effectLst/>
              </a:rPr>
              <a:t>analysis</a:t>
            </a:r>
            <a:r>
              <a:rPr kumimoji="0" lang="sk-SK" altLang="sk-SK" sz="2000" b="0" i="0" strike="noStrike" cap="none" normalizeH="0" baseline="0" dirty="0">
                <a:ln>
                  <a:noFill/>
                </a:ln>
                <a:solidFill>
                  <a:schemeClr val="tx1"/>
                </a:solidFill>
                <a:effectLst/>
              </a:rPr>
              <a:t>, </a:t>
            </a:r>
            <a:r>
              <a:rPr kumimoji="0" lang="en-GB" altLang="sk-SK" sz="2000" b="0" i="0" strike="noStrike" cap="none" normalizeH="0" baseline="0" dirty="0">
                <a:ln>
                  <a:noFill/>
                </a:ln>
                <a:solidFill>
                  <a:schemeClr val="tx1"/>
                </a:solidFill>
                <a:effectLst/>
              </a:rPr>
              <a:t>or DSM </a:t>
            </a:r>
            <a:r>
              <a:rPr lang="en-GB" altLang="sk-SK" sz="2000" dirty="0"/>
              <a:t>/</a:t>
            </a:r>
            <a:r>
              <a:rPr kumimoji="0" lang="en-GB" altLang="sk-SK" sz="2000" b="0" i="0" strike="noStrike" cap="none" normalizeH="0" baseline="0" dirty="0">
                <a:ln>
                  <a:noFill/>
                </a:ln>
                <a:solidFill>
                  <a:schemeClr val="tx1"/>
                </a:solidFill>
                <a:effectLst/>
              </a:rPr>
              <a:t>CHM for </a:t>
            </a:r>
            <a:r>
              <a:rPr kumimoji="0" lang="sk-SK" altLang="sk-SK" sz="2000" b="1" i="0" strike="noStrike" cap="none" normalizeH="0" baseline="0" dirty="0" err="1">
                <a:ln>
                  <a:noFill/>
                </a:ln>
                <a:solidFill>
                  <a:schemeClr val="tx1"/>
                </a:solidFill>
                <a:effectLst/>
              </a:rPr>
              <a:t>vegetation</a:t>
            </a:r>
            <a:r>
              <a:rPr kumimoji="0" lang="sk-SK" altLang="sk-SK" sz="2000" b="1" i="0" strike="noStrike" cap="none" normalizeH="0" baseline="0" dirty="0">
                <a:ln>
                  <a:noFill/>
                </a:ln>
                <a:solidFill>
                  <a:schemeClr val="tx1"/>
                </a:solidFill>
                <a:effectLst/>
              </a:rPr>
              <a:t> </a:t>
            </a:r>
            <a:r>
              <a:rPr kumimoji="0" lang="sk-SK" altLang="sk-SK" sz="2000" b="1" i="0" strike="noStrike" cap="none" normalizeH="0" baseline="0" dirty="0" err="1">
                <a:ln>
                  <a:noFill/>
                </a:ln>
                <a:solidFill>
                  <a:schemeClr val="tx1"/>
                </a:solidFill>
                <a:effectLst/>
              </a:rPr>
              <a:t>structure</a:t>
            </a:r>
            <a:r>
              <a:rPr kumimoji="0" lang="sk-SK" altLang="sk-SK" sz="2000" b="1" i="0" strike="noStrike" cap="none" normalizeH="0" baseline="0" dirty="0">
                <a:ln>
                  <a:noFill/>
                </a:ln>
                <a:solidFill>
                  <a:schemeClr val="tx1"/>
                </a:solidFill>
                <a:effectLst/>
              </a:rPr>
              <a:t> </a:t>
            </a:r>
            <a:r>
              <a:rPr kumimoji="0" lang="sk-SK" altLang="sk-SK" sz="2000" b="1" i="0" strike="noStrike" cap="none" normalizeH="0" baseline="0" dirty="0" err="1">
                <a:ln>
                  <a:noFill/>
                </a:ln>
                <a:solidFill>
                  <a:schemeClr val="tx1"/>
                </a:solidFill>
                <a:effectLst/>
              </a:rPr>
              <a:t>studies</a:t>
            </a:r>
            <a:r>
              <a:rPr kumimoji="0" lang="sk-SK" altLang="sk-SK" sz="2000" b="0" i="0" strike="noStrike" cap="none" normalizeH="0" baseline="0" dirty="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sk-SK" altLang="sk-SK" sz="2000" b="1" i="0" strike="noStrike" cap="none" normalizeH="0" baseline="0" dirty="0" err="1">
                <a:ln>
                  <a:noFill/>
                </a:ln>
                <a:solidFill>
                  <a:schemeClr val="tx1"/>
                </a:solidFill>
                <a:effectLst/>
              </a:rPr>
              <a:t>Integration</a:t>
            </a:r>
            <a:r>
              <a:rPr kumimoji="0" lang="sk-SK" altLang="sk-SK" sz="2000" b="1" i="0" strike="noStrike" cap="none" normalizeH="0" baseline="0" dirty="0">
                <a:ln>
                  <a:noFill/>
                </a:ln>
                <a:solidFill>
                  <a:schemeClr val="tx1"/>
                </a:solidFill>
                <a:effectLst/>
              </a:rPr>
              <a:t> </a:t>
            </a:r>
            <a:r>
              <a:rPr kumimoji="0" lang="sk-SK" altLang="sk-SK" sz="2000" b="1" i="0" strike="noStrike" cap="none" normalizeH="0" baseline="0" dirty="0" err="1">
                <a:ln>
                  <a:noFill/>
                </a:ln>
                <a:solidFill>
                  <a:schemeClr val="tx1"/>
                </a:solidFill>
                <a:effectLst/>
              </a:rPr>
              <a:t>with</a:t>
            </a:r>
            <a:r>
              <a:rPr kumimoji="0" lang="sk-SK" altLang="sk-SK" sz="2000" b="1" i="0" strike="noStrike" cap="none" normalizeH="0" baseline="0" dirty="0">
                <a:ln>
                  <a:noFill/>
                </a:ln>
                <a:solidFill>
                  <a:schemeClr val="tx1"/>
                </a:solidFill>
                <a:effectLst/>
              </a:rPr>
              <a:t> </a:t>
            </a:r>
            <a:r>
              <a:rPr kumimoji="0" lang="sk-SK" altLang="sk-SK" sz="2000" b="1" i="0" strike="noStrike" cap="none" normalizeH="0" baseline="0" dirty="0" err="1">
                <a:ln>
                  <a:noFill/>
                </a:ln>
                <a:solidFill>
                  <a:schemeClr val="tx1"/>
                </a:solidFill>
                <a:effectLst/>
              </a:rPr>
              <a:t>Other</a:t>
            </a:r>
            <a:r>
              <a:rPr kumimoji="0" lang="sk-SK" altLang="sk-SK" sz="2000" b="1" i="0" strike="noStrike" cap="none" normalizeH="0" baseline="0" dirty="0">
                <a:ln>
                  <a:noFill/>
                </a:ln>
                <a:solidFill>
                  <a:schemeClr val="tx1"/>
                </a:solidFill>
                <a:effectLst/>
              </a:rPr>
              <a:t> GIS Software:</a:t>
            </a:r>
            <a:endParaRPr kumimoji="0" lang="sk-SK" altLang="sk-SK" sz="2000" b="0" i="0"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sk-SK" altLang="sk-SK" sz="2000" b="0" i="0" strike="noStrike" cap="none" normalizeH="0" baseline="0" dirty="0" err="1">
                <a:ln>
                  <a:noFill/>
                </a:ln>
                <a:solidFill>
                  <a:schemeClr val="tx1"/>
                </a:solidFill>
                <a:effectLst/>
              </a:rPr>
              <a:t>LAStools</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outputs</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can</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be</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easily</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imported</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into</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popular</a:t>
            </a:r>
            <a:r>
              <a:rPr kumimoji="0" lang="sk-SK" altLang="sk-SK" sz="2000" b="0" i="0" strike="noStrike" cap="none" normalizeH="0" baseline="0" dirty="0">
                <a:ln>
                  <a:noFill/>
                </a:ln>
                <a:solidFill>
                  <a:schemeClr val="tx1"/>
                </a:solidFill>
                <a:effectLst/>
              </a:rPr>
              <a:t> GIS software (</a:t>
            </a:r>
            <a:r>
              <a:rPr kumimoji="0" lang="sk-SK" altLang="sk-SK" sz="2000" b="0" i="0" strike="noStrike" cap="none" normalizeH="0" baseline="0" dirty="0" err="1">
                <a:ln>
                  <a:noFill/>
                </a:ln>
                <a:solidFill>
                  <a:schemeClr val="tx1"/>
                </a:solidFill>
                <a:effectLst/>
              </a:rPr>
              <a:t>e.g</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ArcGIS</a:t>
            </a:r>
            <a:r>
              <a:rPr kumimoji="0" lang="sk-SK" altLang="sk-SK" sz="2000" b="0" i="0" strike="noStrike" cap="none" normalizeH="0" baseline="0" dirty="0">
                <a:ln>
                  <a:noFill/>
                </a:ln>
                <a:solidFill>
                  <a:schemeClr val="tx1"/>
                </a:solidFill>
                <a:effectLst/>
              </a:rPr>
              <a:t>, QGIS) and </a:t>
            </a:r>
            <a:r>
              <a:rPr kumimoji="0" lang="sk-SK" altLang="sk-SK" sz="2000" b="0" i="0" strike="noStrike" cap="none" normalizeH="0" baseline="0" dirty="0" err="1">
                <a:ln>
                  <a:noFill/>
                </a:ln>
                <a:solidFill>
                  <a:schemeClr val="tx1"/>
                </a:solidFill>
                <a:effectLst/>
              </a:rPr>
              <a:t>remote</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sensing</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platforms</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making</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it</a:t>
            </a:r>
            <a:r>
              <a:rPr kumimoji="0" lang="sk-SK" altLang="sk-SK" sz="2000" b="0" i="0" strike="noStrike" cap="none" normalizeH="0" baseline="0" dirty="0">
                <a:ln>
                  <a:noFill/>
                </a:ln>
                <a:solidFill>
                  <a:schemeClr val="tx1"/>
                </a:solidFill>
                <a:effectLst/>
              </a:rPr>
              <a:t> a </a:t>
            </a:r>
            <a:r>
              <a:rPr kumimoji="0" lang="sk-SK" altLang="sk-SK" sz="2000" b="0" i="0" strike="noStrike" cap="none" normalizeH="0" baseline="0" dirty="0" err="1">
                <a:ln>
                  <a:noFill/>
                </a:ln>
                <a:solidFill>
                  <a:schemeClr val="tx1"/>
                </a:solidFill>
                <a:effectLst/>
              </a:rPr>
              <a:t>flexible</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choice</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for</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diverse</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applications</a:t>
            </a:r>
            <a:r>
              <a:rPr kumimoji="0" lang="sk-SK" altLang="sk-SK" sz="2000" b="0" i="0" strike="noStrike" cap="none" normalizeH="0" baseline="0" dirty="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AutoNum type="arabicPeriod" startAt="5"/>
              <a:tabLst/>
            </a:pPr>
            <a:r>
              <a:rPr kumimoji="0" lang="sk-SK" altLang="sk-SK" sz="2000" b="1" i="0" strike="noStrike" cap="none" normalizeH="0" baseline="0" dirty="0" err="1">
                <a:ln>
                  <a:noFill/>
                </a:ln>
                <a:solidFill>
                  <a:schemeClr val="tx1"/>
                </a:solidFill>
                <a:effectLst/>
              </a:rPr>
              <a:t>Accessible</a:t>
            </a:r>
            <a:r>
              <a:rPr kumimoji="0" lang="sk-SK" altLang="sk-SK" sz="2000" b="1" i="0" strike="noStrike" cap="none" normalizeH="0" baseline="0" dirty="0">
                <a:ln>
                  <a:noFill/>
                </a:ln>
                <a:solidFill>
                  <a:schemeClr val="tx1"/>
                </a:solidFill>
                <a:effectLst/>
              </a:rPr>
              <a:t> and User-</a:t>
            </a:r>
            <a:r>
              <a:rPr kumimoji="0" lang="sk-SK" altLang="sk-SK" sz="2000" b="1" i="0" strike="noStrike" cap="none" normalizeH="0" baseline="0" dirty="0" err="1">
                <a:ln>
                  <a:noFill/>
                </a:ln>
                <a:solidFill>
                  <a:schemeClr val="tx1"/>
                </a:solidFill>
                <a:effectLst/>
              </a:rPr>
              <a:t>Friendly</a:t>
            </a:r>
            <a:r>
              <a:rPr kumimoji="0" lang="sk-SK" altLang="sk-SK" sz="2000" b="1" i="0" strike="noStrike" cap="none" normalizeH="0" baseline="0" dirty="0">
                <a:ln>
                  <a:noFill/>
                </a:ln>
                <a:solidFill>
                  <a:schemeClr val="tx1"/>
                </a:solidFill>
                <a:effectLst/>
              </a:rPr>
              <a:t>:</a:t>
            </a:r>
            <a:endParaRPr kumimoji="0" lang="sk-SK" altLang="sk-SK" sz="2000" b="0" i="0"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sk-SK" altLang="sk-SK" sz="2000" b="0" i="0" strike="noStrike" cap="none" normalizeH="0" baseline="0" dirty="0" err="1">
                <a:ln>
                  <a:noFill/>
                </a:ln>
                <a:solidFill>
                  <a:schemeClr val="tx1"/>
                </a:solidFill>
                <a:effectLst/>
              </a:rPr>
              <a:t>Command-line</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tools</a:t>
            </a:r>
            <a:r>
              <a:rPr kumimoji="0" lang="sk-SK" altLang="sk-SK" sz="2000" b="0" i="0" strike="noStrike" cap="none" normalizeH="0" baseline="0" dirty="0">
                <a:ln>
                  <a:noFill/>
                </a:ln>
                <a:solidFill>
                  <a:schemeClr val="tx1"/>
                </a:solidFill>
                <a:effectLst/>
              </a:rPr>
              <a:t> and </a:t>
            </a:r>
            <a:r>
              <a:rPr kumimoji="0" lang="sk-SK" altLang="sk-SK" sz="2000" b="1" i="0" strike="noStrike" cap="none" normalizeH="0" baseline="0" dirty="0" err="1">
                <a:ln>
                  <a:noFill/>
                </a:ln>
                <a:solidFill>
                  <a:schemeClr val="tx1"/>
                </a:solidFill>
                <a:effectLst/>
              </a:rPr>
              <a:t>batch</a:t>
            </a:r>
            <a:r>
              <a:rPr kumimoji="0" lang="sk-SK" altLang="sk-SK" sz="2000" b="1" i="0" strike="noStrike" cap="none" normalizeH="0" baseline="0" dirty="0">
                <a:ln>
                  <a:noFill/>
                </a:ln>
                <a:solidFill>
                  <a:schemeClr val="tx1"/>
                </a:solidFill>
                <a:effectLst/>
              </a:rPr>
              <a:t> </a:t>
            </a:r>
            <a:r>
              <a:rPr kumimoji="0" lang="sk-SK" altLang="sk-SK" sz="2000" b="1" i="0" strike="noStrike" cap="none" normalizeH="0" baseline="0" dirty="0" err="1">
                <a:ln>
                  <a:noFill/>
                </a:ln>
                <a:solidFill>
                  <a:schemeClr val="tx1"/>
                </a:solidFill>
                <a:effectLst/>
              </a:rPr>
              <a:t>processing</a:t>
            </a:r>
            <a:r>
              <a:rPr kumimoji="0" lang="sk-SK" altLang="sk-SK" sz="2000" b="1" i="0" strike="noStrike" cap="none" normalizeH="0" baseline="0" dirty="0">
                <a:ln>
                  <a:noFill/>
                </a:ln>
                <a:solidFill>
                  <a:schemeClr val="tx1"/>
                </a:solidFill>
                <a:effectLst/>
              </a:rPr>
              <a:t> </a:t>
            </a:r>
            <a:r>
              <a:rPr kumimoji="0" lang="sk-SK" altLang="sk-SK" sz="2000" b="1" i="0" strike="noStrike" cap="none" normalizeH="0" baseline="0" dirty="0" err="1">
                <a:ln>
                  <a:noFill/>
                </a:ln>
                <a:solidFill>
                  <a:schemeClr val="tx1"/>
                </a:solidFill>
                <a:effectLst/>
              </a:rPr>
              <a:t>scripts</a:t>
            </a:r>
            <a:r>
              <a:rPr kumimoji="0" lang="sk-SK" altLang="sk-SK" sz="2000" b="1" i="0" strike="noStrike" cap="none" normalizeH="0" baseline="0" dirty="0">
                <a:ln>
                  <a:noFill/>
                </a:ln>
                <a:solidFill>
                  <a:schemeClr val="tx1"/>
                </a:solidFill>
                <a:effectLst/>
              </a:rPr>
              <a:t> </a:t>
            </a:r>
            <a:r>
              <a:rPr kumimoji="0" lang="sk-SK" altLang="sk-SK" sz="2000" b="1" i="0" strike="noStrike" cap="none" normalizeH="0" baseline="0" dirty="0" err="1">
                <a:ln>
                  <a:noFill/>
                </a:ln>
                <a:solidFill>
                  <a:schemeClr val="tx1"/>
                </a:solidFill>
                <a:effectLst/>
              </a:rPr>
              <a:t>allow</a:t>
            </a:r>
            <a:r>
              <a:rPr kumimoji="0" lang="sk-SK" altLang="sk-SK" sz="2000" b="1" i="0" strike="noStrike" cap="none" normalizeH="0" baseline="0" dirty="0">
                <a:ln>
                  <a:noFill/>
                </a:ln>
                <a:solidFill>
                  <a:schemeClr val="tx1"/>
                </a:solidFill>
                <a:effectLst/>
              </a:rPr>
              <a:t> </a:t>
            </a:r>
            <a:r>
              <a:rPr kumimoji="0" lang="sk-SK" altLang="sk-SK" sz="2000" b="1" i="0" strike="noStrike" cap="none" normalizeH="0" baseline="0" dirty="0" err="1">
                <a:ln>
                  <a:noFill/>
                </a:ln>
                <a:solidFill>
                  <a:schemeClr val="tx1"/>
                </a:solidFill>
                <a:effectLst/>
              </a:rPr>
              <a:t>for</a:t>
            </a:r>
            <a:r>
              <a:rPr kumimoji="0" lang="sk-SK" altLang="sk-SK" sz="2000" b="1" i="0" strike="noStrike" cap="none" normalizeH="0" baseline="0" dirty="0">
                <a:ln>
                  <a:noFill/>
                </a:ln>
                <a:solidFill>
                  <a:schemeClr val="tx1"/>
                </a:solidFill>
                <a:effectLst/>
              </a:rPr>
              <a:t> </a:t>
            </a:r>
            <a:r>
              <a:rPr kumimoji="0" lang="sk-SK" altLang="sk-SK" sz="2000" b="1" i="0" strike="noStrike" cap="none" normalizeH="0" baseline="0" dirty="0" err="1">
                <a:ln>
                  <a:noFill/>
                </a:ln>
                <a:solidFill>
                  <a:schemeClr val="tx1"/>
                </a:solidFill>
                <a:effectLst/>
              </a:rPr>
              <a:t>automation</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while</a:t>
            </a:r>
            <a:r>
              <a:rPr kumimoji="0" lang="sk-SK" altLang="sk-SK" sz="2000" b="0" i="0" strike="noStrike" cap="none" normalizeH="0" baseline="0" dirty="0">
                <a:ln>
                  <a:noFill/>
                </a:ln>
                <a:solidFill>
                  <a:schemeClr val="tx1"/>
                </a:solidFill>
                <a:effectLst/>
              </a:rPr>
              <a:t> GUI-</a:t>
            </a:r>
            <a:r>
              <a:rPr kumimoji="0" lang="sk-SK" altLang="sk-SK" sz="2000" b="0" i="0" strike="noStrike" cap="none" normalizeH="0" baseline="0" dirty="0" err="1">
                <a:ln>
                  <a:noFill/>
                </a:ln>
                <a:solidFill>
                  <a:schemeClr val="tx1"/>
                </a:solidFill>
                <a:effectLst/>
              </a:rPr>
              <a:t>based</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tools</a:t>
            </a:r>
            <a:r>
              <a:rPr kumimoji="0" lang="sk-SK" altLang="sk-SK" sz="2000" b="0" i="0" strike="noStrike" cap="none" normalizeH="0" baseline="0" dirty="0">
                <a:ln>
                  <a:noFill/>
                </a:ln>
                <a:solidFill>
                  <a:schemeClr val="tx1"/>
                </a:solidFill>
                <a:effectLst/>
              </a:rPr>
              <a:t> are </a:t>
            </a:r>
            <a:r>
              <a:rPr kumimoji="0" lang="sk-SK" altLang="sk-SK" sz="2000" b="0" i="0" strike="noStrike" cap="none" normalizeH="0" baseline="0" dirty="0" err="1">
                <a:ln>
                  <a:noFill/>
                </a:ln>
                <a:solidFill>
                  <a:schemeClr val="tx1"/>
                </a:solidFill>
                <a:effectLst/>
              </a:rPr>
              <a:t>also</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available</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for</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quick</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visual</a:t>
            </a:r>
            <a:r>
              <a:rPr kumimoji="0" lang="sk-SK" altLang="sk-SK" sz="2000" b="0" i="0" strike="noStrike" cap="none" normalizeH="0" baseline="0" dirty="0">
                <a:ln>
                  <a:noFill/>
                </a:ln>
                <a:solidFill>
                  <a:schemeClr val="tx1"/>
                </a:solidFill>
                <a:effectLst/>
              </a:rPr>
              <a:t> </a:t>
            </a:r>
            <a:r>
              <a:rPr kumimoji="0" lang="sk-SK" altLang="sk-SK" sz="2000" b="0" i="0" strike="noStrike" cap="none" normalizeH="0" baseline="0" dirty="0" err="1">
                <a:ln>
                  <a:noFill/>
                </a:ln>
                <a:solidFill>
                  <a:schemeClr val="tx1"/>
                </a:solidFill>
                <a:effectLst/>
              </a:rPr>
              <a:t>analysis</a:t>
            </a:r>
            <a:r>
              <a:rPr kumimoji="0" lang="sk-SK" altLang="sk-SK" sz="2000" b="0" i="0" strike="noStrike" cap="none" normalizeH="0" baseline="0" dirty="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sk-SK" altLang="sk-SK" sz="2000" b="0" i="0" strike="noStrike" cap="none" normalizeH="0" baseline="0" dirty="0">
              <a:ln>
                <a:noFill/>
              </a:ln>
              <a:solidFill>
                <a:schemeClr val="tx1"/>
              </a:solidFill>
              <a:effectLst/>
            </a:endParaRPr>
          </a:p>
        </p:txBody>
      </p:sp>
    </p:spTree>
    <p:extLst>
      <p:ext uri="{BB962C8B-B14F-4D97-AF65-F5344CB8AC3E}">
        <p14:creationId xmlns:p14="http://schemas.microsoft.com/office/powerpoint/2010/main" val="261980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Background of the ALS sample data</a:t>
            </a:r>
            <a:endParaRPr lang="sk-SK" dirty="0"/>
          </a:p>
        </p:txBody>
      </p:sp>
      <p:sp>
        <p:nvSpPr>
          <p:cNvPr id="3" name="Zástupný objekt pre text 2"/>
          <p:cNvSpPr>
            <a:spLocks noGrp="1"/>
          </p:cNvSpPr>
          <p:nvPr>
            <p:ph type="body" idx="1"/>
          </p:nvPr>
        </p:nvSpPr>
        <p:spPr>
          <a:xfrm>
            <a:off x="258618" y="1690688"/>
            <a:ext cx="4171142" cy="4486275"/>
          </a:xfrm>
        </p:spPr>
        <p:txBody>
          <a:bodyPr>
            <a:normAutofit/>
          </a:bodyPr>
          <a:lstStyle/>
          <a:p>
            <a:r>
              <a:rPr lang="en-GB" sz="1800" dirty="0"/>
              <a:t>Airborne </a:t>
            </a:r>
            <a:r>
              <a:rPr lang="en-GB" sz="1800" dirty="0" err="1"/>
              <a:t>lidar</a:t>
            </a:r>
            <a:r>
              <a:rPr lang="en-GB" sz="1800" dirty="0"/>
              <a:t> from Slovakia</a:t>
            </a:r>
            <a:r>
              <a:rPr lang="sk-SK" sz="1800" dirty="0"/>
              <a:t> </a:t>
            </a:r>
            <a:r>
              <a:rPr lang="sk-SK" sz="1800" dirty="0" err="1"/>
              <a:t>flow</a:t>
            </a:r>
            <a:r>
              <a:rPr lang="sk-SK" sz="1800" dirty="0"/>
              <a:t> in 2022</a:t>
            </a:r>
            <a:r>
              <a:rPr lang="en-GB" sz="1800" dirty="0"/>
              <a:t>, freely available, © </a:t>
            </a:r>
            <a:r>
              <a:rPr lang="sk-SK" sz="1800" dirty="0"/>
              <a:t>Ú</a:t>
            </a:r>
            <a:r>
              <a:rPr lang="en-GB" sz="1800" dirty="0"/>
              <a:t>GKK</a:t>
            </a:r>
          </a:p>
          <a:p>
            <a:r>
              <a:rPr lang="en-GB" sz="1800" dirty="0"/>
              <a:t>The sample data represent a slope with </a:t>
            </a:r>
            <a:r>
              <a:rPr lang="en-GB" sz="1800" dirty="0" err="1"/>
              <a:t>quarternary</a:t>
            </a:r>
            <a:r>
              <a:rPr lang="en-GB" sz="1800" dirty="0"/>
              <a:t> travertine </a:t>
            </a:r>
            <a:r>
              <a:rPr lang="en-GB" sz="1800" dirty="0" err="1"/>
              <a:t>deposites</a:t>
            </a:r>
            <a:endParaRPr lang="en-GB" sz="1800" dirty="0"/>
          </a:p>
          <a:p>
            <a:r>
              <a:rPr lang="en-GB" sz="1800" dirty="0"/>
              <a:t>G</a:t>
            </a:r>
            <a:r>
              <a:rPr lang="sk-SK" sz="1800" dirty="0" err="1"/>
              <a:t>eomorphometr</a:t>
            </a:r>
            <a:r>
              <a:rPr lang="en-GB" sz="1800" dirty="0" err="1"/>
              <a:t>ic</a:t>
            </a:r>
            <a:r>
              <a:rPr lang="en-GB" sz="1800" dirty="0"/>
              <a:t> analysis was used </a:t>
            </a:r>
            <a:r>
              <a:rPr lang="sk-SK" sz="1800" dirty="0" err="1"/>
              <a:t>for</a:t>
            </a:r>
            <a:r>
              <a:rPr lang="sk-SK" sz="1800" dirty="0"/>
              <a:t> </a:t>
            </a:r>
            <a:r>
              <a:rPr lang="sk-SK" sz="1800" dirty="0" err="1"/>
              <a:t>identification</a:t>
            </a:r>
            <a:r>
              <a:rPr lang="sk-SK" sz="1800" dirty="0"/>
              <a:t> of break</a:t>
            </a:r>
            <a:r>
              <a:rPr lang="en-GB" sz="1800" dirty="0"/>
              <a:t> l</a:t>
            </a:r>
            <a:r>
              <a:rPr lang="sk-SK" sz="1800" dirty="0" err="1"/>
              <a:t>ines</a:t>
            </a:r>
            <a:r>
              <a:rPr lang="en-GB" sz="1800" dirty="0"/>
              <a:t> </a:t>
            </a:r>
            <a:r>
              <a:rPr lang="sk-SK" sz="1800" dirty="0"/>
              <a:t>/</a:t>
            </a:r>
            <a:r>
              <a:rPr lang="en-GB" sz="1800" dirty="0"/>
              <a:t> </a:t>
            </a:r>
            <a:r>
              <a:rPr lang="sk-SK" sz="1800" dirty="0" err="1"/>
              <a:t>faults</a:t>
            </a:r>
            <a:r>
              <a:rPr lang="sk-SK" sz="1800" dirty="0"/>
              <a:t>/</a:t>
            </a:r>
            <a:r>
              <a:rPr lang="en-GB" sz="1800" dirty="0"/>
              <a:t> </a:t>
            </a:r>
            <a:r>
              <a:rPr lang="sk-SK" sz="1800" dirty="0" err="1"/>
              <a:t>tectonic</a:t>
            </a:r>
            <a:r>
              <a:rPr lang="sk-SK" sz="1800" dirty="0"/>
              <a:t> </a:t>
            </a:r>
            <a:r>
              <a:rPr lang="sk-SK" sz="1800" dirty="0" err="1"/>
              <a:t>features</a:t>
            </a:r>
            <a:endParaRPr lang="sk-SK" sz="1800" dirty="0"/>
          </a:p>
          <a:p>
            <a:endParaRPr lang="sk-SK" sz="1800" dirty="0"/>
          </a:p>
        </p:txBody>
      </p:sp>
      <p:pic>
        <p:nvPicPr>
          <p:cNvPr id="3074" name="Picture 2" descr="Fig.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1360" y="1562581"/>
            <a:ext cx="7660640" cy="529541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ig.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840" y="3459749"/>
            <a:ext cx="4312920" cy="3398251"/>
          </a:xfrm>
          <a:prstGeom prst="rect">
            <a:avLst/>
          </a:prstGeom>
          <a:noFill/>
          <a:extLst>
            <a:ext uri="{909E8E84-426E-40DD-AFC4-6F175D3DCCD1}">
              <a14:hiddenFill xmlns:a14="http://schemas.microsoft.com/office/drawing/2010/main">
                <a:solidFill>
                  <a:srgbClr val="FFFFFF"/>
                </a:solidFill>
              </a14:hiddenFill>
            </a:ext>
          </a:extLst>
        </p:spPr>
      </p:pic>
      <p:sp>
        <p:nvSpPr>
          <p:cNvPr id="10" name="Obdĺžnik 9"/>
          <p:cNvSpPr/>
          <p:nvPr/>
        </p:nvSpPr>
        <p:spPr>
          <a:xfrm>
            <a:off x="5274722" y="6488668"/>
            <a:ext cx="6917278" cy="369332"/>
          </a:xfrm>
          <a:prstGeom prst="rect">
            <a:avLst/>
          </a:prstGeom>
          <a:solidFill>
            <a:schemeClr val="bg1"/>
          </a:solidFill>
        </p:spPr>
        <p:txBody>
          <a:bodyPr wrap="none">
            <a:spAutoFit/>
          </a:bodyPr>
          <a:lstStyle/>
          <a:p>
            <a:r>
              <a:rPr lang="sk-SK" b="0" i="0" u="none" strike="noStrike" dirty="0" err="1">
                <a:effectLst/>
                <a:latin typeface="ElsevierSans"/>
                <a:hlinkClick r:id="rId4" tooltip="Persistent link using digital object identifier"/>
              </a:rPr>
              <a:t>Bóna</a:t>
            </a:r>
            <a:r>
              <a:rPr lang="sk-SK" b="0" i="0" u="none" strike="noStrike" dirty="0">
                <a:effectLst/>
                <a:latin typeface="ElsevierSans"/>
                <a:hlinkClick r:id="rId4" tooltip="Persistent link using digital object identifier"/>
              </a:rPr>
              <a:t> et al. 2024: https://doi.org/10.1016/j.geomorph.2024.109420</a:t>
            </a:r>
            <a:endParaRPr lang="sk-SK" dirty="0"/>
          </a:p>
        </p:txBody>
      </p:sp>
      <p:cxnSp>
        <p:nvCxnSpPr>
          <p:cNvPr id="12" name="Rovná spojovacia šípka 11"/>
          <p:cNvCxnSpPr/>
          <p:nvPr/>
        </p:nvCxnSpPr>
        <p:spPr>
          <a:xfrm flipH="1">
            <a:off x="2633980" y="2849880"/>
            <a:ext cx="3126740" cy="28956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39218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16443" y="365125"/>
            <a:ext cx="11037357" cy="1325563"/>
          </a:xfrm>
        </p:spPr>
        <p:txBody>
          <a:bodyPr/>
          <a:lstStyle/>
          <a:p>
            <a:r>
              <a:rPr lang="en-GB" dirty="0"/>
              <a:t>Background of the sample ULS data</a:t>
            </a:r>
            <a:endParaRPr lang="sk-SK" dirty="0"/>
          </a:p>
        </p:txBody>
      </p:sp>
      <p:sp>
        <p:nvSpPr>
          <p:cNvPr id="3" name="Zástupný objekt pre text 2"/>
          <p:cNvSpPr>
            <a:spLocks noGrp="1"/>
          </p:cNvSpPr>
          <p:nvPr>
            <p:ph type="body" idx="1"/>
          </p:nvPr>
        </p:nvSpPr>
        <p:spPr>
          <a:xfrm>
            <a:off x="258617" y="1690688"/>
            <a:ext cx="8968509" cy="4486275"/>
          </a:xfrm>
        </p:spPr>
        <p:txBody>
          <a:bodyPr>
            <a:normAutofit/>
          </a:bodyPr>
          <a:lstStyle/>
          <a:p>
            <a:r>
              <a:rPr lang="sk-SK" sz="1800" dirty="0" err="1"/>
              <a:t>Ultra</a:t>
            </a:r>
            <a:r>
              <a:rPr lang="sk-SK" sz="1800" dirty="0"/>
              <a:t> </a:t>
            </a:r>
            <a:r>
              <a:rPr lang="sk-SK" sz="1800" dirty="0" err="1"/>
              <a:t>high</a:t>
            </a:r>
            <a:r>
              <a:rPr lang="sk-SK" sz="1800" dirty="0"/>
              <a:t> </a:t>
            </a:r>
            <a:r>
              <a:rPr lang="sk-SK" sz="1800" dirty="0" err="1"/>
              <a:t>sampling</a:t>
            </a:r>
            <a:r>
              <a:rPr lang="sk-SK" sz="1800" dirty="0"/>
              <a:t> </a:t>
            </a:r>
            <a:r>
              <a:rPr lang="sk-SK" sz="1800" dirty="0" err="1"/>
              <a:t>density</a:t>
            </a:r>
            <a:r>
              <a:rPr lang="sk-SK" sz="1800" dirty="0"/>
              <a:t> UAV </a:t>
            </a:r>
            <a:r>
              <a:rPr lang="sk-SK" sz="1800" dirty="0" err="1"/>
              <a:t>lidar</a:t>
            </a:r>
            <a:r>
              <a:rPr lang="sk-SK" sz="1800" dirty="0"/>
              <a:t> </a:t>
            </a:r>
            <a:r>
              <a:rPr lang="sk-SK" sz="1800" dirty="0" err="1"/>
              <a:t>data</a:t>
            </a:r>
            <a:r>
              <a:rPr lang="sk-SK" sz="1800" dirty="0"/>
              <a:t> </a:t>
            </a:r>
            <a:r>
              <a:rPr lang="sk-SK" sz="1800" dirty="0" err="1"/>
              <a:t>from</a:t>
            </a:r>
            <a:r>
              <a:rPr lang="sk-SK" sz="1800" dirty="0"/>
              <a:t> </a:t>
            </a:r>
            <a:r>
              <a:rPr lang="sk-SK" sz="1800" dirty="0" err="1"/>
              <a:t>Sale</a:t>
            </a:r>
            <a:r>
              <a:rPr lang="sk-SK" sz="1800" dirty="0"/>
              <a:t> </a:t>
            </a:r>
            <a:r>
              <a:rPr lang="sk-SK" sz="1800" dirty="0" err="1"/>
              <a:t>Porcus</a:t>
            </a:r>
            <a:r>
              <a:rPr lang="sk-SK" sz="1800" dirty="0"/>
              <a:t> </a:t>
            </a:r>
            <a:r>
              <a:rPr lang="sk-SK" sz="1800" dirty="0" err="1"/>
              <a:t>salty</a:t>
            </a:r>
            <a:r>
              <a:rPr lang="sk-SK" sz="1800" dirty="0"/>
              <a:t> </a:t>
            </a:r>
            <a:r>
              <a:rPr lang="sk-SK" sz="1800" dirty="0" err="1"/>
              <a:t>lake</a:t>
            </a:r>
            <a:r>
              <a:rPr lang="sk-SK" sz="1800" dirty="0"/>
              <a:t>, </a:t>
            </a:r>
            <a:r>
              <a:rPr lang="sk-SK" sz="1800" dirty="0" err="1"/>
              <a:t>Sardinia</a:t>
            </a:r>
            <a:endParaRPr lang="sk-SK" sz="1800" dirty="0"/>
          </a:p>
          <a:p>
            <a:r>
              <a:rPr lang="sk-SK" sz="1800" dirty="0" err="1"/>
              <a:t>Acquired</a:t>
            </a:r>
            <a:r>
              <a:rPr lang="sk-SK" sz="1800" dirty="0"/>
              <a:t> in </a:t>
            </a:r>
            <a:r>
              <a:rPr lang="sk-SK" sz="1800" dirty="0" err="1"/>
              <a:t>July</a:t>
            </a:r>
            <a:r>
              <a:rPr lang="sk-SK" sz="1800" dirty="0"/>
              <a:t> 2023 </a:t>
            </a:r>
            <a:r>
              <a:rPr lang="sk-SK" sz="1800" dirty="0" err="1"/>
              <a:t>during</a:t>
            </a:r>
            <a:r>
              <a:rPr lang="sk-SK" sz="1800" dirty="0"/>
              <a:t> IRSSS by a VUX-1 laser </a:t>
            </a:r>
            <a:r>
              <a:rPr lang="sk-SK" sz="1800" dirty="0" err="1"/>
              <a:t>scanner</a:t>
            </a:r>
            <a:r>
              <a:rPr lang="sk-SK" sz="1800" dirty="0"/>
              <a:t> </a:t>
            </a:r>
            <a:r>
              <a:rPr lang="sk-SK" sz="1800" dirty="0" err="1"/>
              <a:t>manufactured</a:t>
            </a:r>
            <a:r>
              <a:rPr lang="sk-SK" sz="1800" dirty="0"/>
              <a:t> by </a:t>
            </a:r>
            <a:r>
              <a:rPr lang="sk-SK" sz="1800" dirty="0" err="1"/>
              <a:t>Riegl</a:t>
            </a:r>
            <a:endParaRPr lang="sk-SK" sz="1800" dirty="0"/>
          </a:p>
          <a:p>
            <a:r>
              <a:rPr lang="sk-SK" sz="1800" dirty="0" err="1"/>
              <a:t>Represent</a:t>
            </a:r>
            <a:r>
              <a:rPr lang="sk-SK" sz="1800" dirty="0"/>
              <a:t> </a:t>
            </a:r>
            <a:r>
              <a:rPr lang="sk-SK" sz="1800" dirty="0" err="1"/>
              <a:t>the</a:t>
            </a:r>
            <a:r>
              <a:rPr lang="sk-SK" sz="1800" dirty="0"/>
              <a:t> NE </a:t>
            </a:r>
            <a:r>
              <a:rPr lang="sk-SK" sz="1800" dirty="0" err="1"/>
              <a:t>edge</a:t>
            </a:r>
            <a:r>
              <a:rPr lang="sk-SK" sz="1800" dirty="0"/>
              <a:t> of </a:t>
            </a:r>
            <a:r>
              <a:rPr lang="sk-SK" sz="1800" dirty="0" err="1"/>
              <a:t>the</a:t>
            </a:r>
            <a:r>
              <a:rPr lang="sk-SK" sz="1800" dirty="0"/>
              <a:t> </a:t>
            </a:r>
            <a:r>
              <a:rPr lang="sk-SK" sz="1800" dirty="0" err="1"/>
              <a:t>dry</a:t>
            </a:r>
            <a:r>
              <a:rPr lang="sk-SK" sz="1800" dirty="0"/>
              <a:t> </a:t>
            </a:r>
            <a:r>
              <a:rPr lang="sk-SK" sz="1800" dirty="0" err="1"/>
              <a:t>salty</a:t>
            </a:r>
            <a:endParaRPr lang="sk-SK" sz="1800" dirty="0"/>
          </a:p>
          <a:p>
            <a:r>
              <a:rPr lang="sk-SK" sz="1800" dirty="0" err="1"/>
              <a:t>Useful</a:t>
            </a:r>
            <a:r>
              <a:rPr lang="sk-SK" sz="1800" dirty="0"/>
              <a:t> to </a:t>
            </a:r>
            <a:r>
              <a:rPr lang="sk-SK" sz="1800" dirty="0" err="1"/>
              <a:t>assess</a:t>
            </a:r>
            <a:r>
              <a:rPr lang="sk-SK" sz="1800" dirty="0"/>
              <a:t> </a:t>
            </a:r>
            <a:r>
              <a:rPr lang="sk-SK" sz="1800" dirty="0" err="1"/>
              <a:t>the</a:t>
            </a:r>
            <a:r>
              <a:rPr lang="sk-SK" sz="1800" dirty="0"/>
              <a:t> </a:t>
            </a:r>
            <a:r>
              <a:rPr lang="sk-SK" sz="1800" dirty="0" err="1"/>
              <a:t>flatness</a:t>
            </a:r>
            <a:r>
              <a:rPr lang="sk-SK" sz="1800" dirty="0"/>
              <a:t> and </a:t>
            </a:r>
            <a:r>
              <a:rPr lang="sk-SK" sz="1800" dirty="0" err="1"/>
              <a:t>land</a:t>
            </a:r>
            <a:r>
              <a:rPr lang="sk-SK" sz="1800" dirty="0"/>
              <a:t> </a:t>
            </a:r>
            <a:r>
              <a:rPr lang="sk-SK" sz="1800" dirty="0" err="1"/>
              <a:t>cover</a:t>
            </a:r>
            <a:endParaRPr lang="sk-SK" sz="1800" dirty="0"/>
          </a:p>
        </p:txBody>
      </p:sp>
      <p:pic>
        <p:nvPicPr>
          <p:cNvPr id="4" name="Obrázok 3"/>
          <p:cNvPicPr>
            <a:picLocks noChangeAspect="1"/>
          </p:cNvPicPr>
          <p:nvPr/>
        </p:nvPicPr>
        <p:blipFill>
          <a:blip r:embed="rId2"/>
          <a:stretch>
            <a:fillRect/>
          </a:stretch>
        </p:blipFill>
        <p:spPr>
          <a:xfrm>
            <a:off x="7278317" y="4420563"/>
            <a:ext cx="4913683" cy="1651061"/>
          </a:xfrm>
          <a:prstGeom prst="rect">
            <a:avLst/>
          </a:prstGeom>
        </p:spPr>
      </p:pic>
      <p:pic>
        <p:nvPicPr>
          <p:cNvPr id="9" name="Obrázok 8"/>
          <p:cNvPicPr>
            <a:picLocks noChangeAspect="1"/>
          </p:cNvPicPr>
          <p:nvPr/>
        </p:nvPicPr>
        <p:blipFill>
          <a:blip r:embed="rId3"/>
          <a:stretch>
            <a:fillRect/>
          </a:stretch>
        </p:blipFill>
        <p:spPr>
          <a:xfrm>
            <a:off x="8599288" y="59408"/>
            <a:ext cx="3537241" cy="2354839"/>
          </a:xfrm>
          <a:prstGeom prst="rect">
            <a:avLst/>
          </a:prstGeom>
        </p:spPr>
      </p:pic>
      <p:pic>
        <p:nvPicPr>
          <p:cNvPr id="11" name="Obrázok 10"/>
          <p:cNvPicPr>
            <a:picLocks noChangeAspect="1"/>
          </p:cNvPicPr>
          <p:nvPr/>
        </p:nvPicPr>
        <p:blipFill>
          <a:blip r:embed="rId4"/>
          <a:stretch>
            <a:fillRect/>
          </a:stretch>
        </p:blipFill>
        <p:spPr>
          <a:xfrm>
            <a:off x="8643926" y="2608350"/>
            <a:ext cx="3548074" cy="1706875"/>
          </a:xfrm>
          <a:prstGeom prst="rect">
            <a:avLst/>
          </a:prstGeom>
        </p:spPr>
      </p:pic>
      <p:pic>
        <p:nvPicPr>
          <p:cNvPr id="13" name="Zástupný objekt pre obsah 3"/>
          <p:cNvPicPr>
            <a:picLocks noChangeAspect="1"/>
          </p:cNvPicPr>
          <p:nvPr/>
        </p:nvPicPr>
        <p:blipFill>
          <a:blip r:embed="rId5"/>
          <a:stretch>
            <a:fillRect/>
          </a:stretch>
        </p:blipFill>
        <p:spPr>
          <a:xfrm>
            <a:off x="316443" y="3227590"/>
            <a:ext cx="6661823" cy="3531180"/>
          </a:xfrm>
          <a:prstGeom prst="rect">
            <a:avLst/>
          </a:prstGeom>
        </p:spPr>
      </p:pic>
      <p:cxnSp>
        <p:nvCxnSpPr>
          <p:cNvPr id="6" name="Rovná spojovacia šípka 5"/>
          <p:cNvCxnSpPr/>
          <p:nvPr/>
        </p:nvCxnSpPr>
        <p:spPr>
          <a:xfrm flipH="1" flipV="1">
            <a:off x="5366327" y="4420563"/>
            <a:ext cx="2346037" cy="120438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Obdĺžnik 6"/>
          <p:cNvSpPr/>
          <p:nvPr/>
        </p:nvSpPr>
        <p:spPr>
          <a:xfrm>
            <a:off x="5015345" y="4315224"/>
            <a:ext cx="628073" cy="22906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cxnSp>
        <p:nvCxnSpPr>
          <p:cNvPr id="15" name="Rovná spojovacia šípka 14"/>
          <p:cNvCxnSpPr/>
          <p:nvPr/>
        </p:nvCxnSpPr>
        <p:spPr>
          <a:xfrm>
            <a:off x="3528291" y="4867565"/>
            <a:ext cx="1214580" cy="154247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6915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Obrázok 9"/>
          <p:cNvPicPr>
            <a:picLocks noChangeAspect="1"/>
          </p:cNvPicPr>
          <p:nvPr/>
        </p:nvPicPr>
        <p:blipFill>
          <a:blip r:embed="rId2"/>
          <a:stretch>
            <a:fillRect/>
          </a:stretch>
        </p:blipFill>
        <p:spPr>
          <a:xfrm>
            <a:off x="7894849" y="766619"/>
            <a:ext cx="2997064" cy="2337804"/>
          </a:xfrm>
          <a:prstGeom prst="rect">
            <a:avLst/>
          </a:prstGeom>
        </p:spPr>
      </p:pic>
      <p:sp>
        <p:nvSpPr>
          <p:cNvPr id="2" name="Nadpis 1"/>
          <p:cNvSpPr>
            <a:spLocks noGrp="1"/>
          </p:cNvSpPr>
          <p:nvPr>
            <p:ph type="title"/>
          </p:nvPr>
        </p:nvSpPr>
        <p:spPr/>
        <p:txBody>
          <a:bodyPr/>
          <a:lstStyle/>
          <a:p>
            <a:r>
              <a:rPr lang="en-GB" b="1" dirty="0"/>
              <a:t>View data before processing</a:t>
            </a:r>
            <a:endParaRPr lang="sk-SK" b="1" dirty="0"/>
          </a:p>
        </p:txBody>
      </p:sp>
      <p:sp>
        <p:nvSpPr>
          <p:cNvPr id="3" name="Zástupný objekt pre obsah 2"/>
          <p:cNvSpPr>
            <a:spLocks noGrp="1"/>
          </p:cNvSpPr>
          <p:nvPr>
            <p:ph idx="1"/>
          </p:nvPr>
        </p:nvSpPr>
        <p:spPr>
          <a:xfrm>
            <a:off x="838200" y="1825625"/>
            <a:ext cx="6230501" cy="4824120"/>
          </a:xfrm>
        </p:spPr>
        <p:txBody>
          <a:bodyPr>
            <a:noAutofit/>
          </a:bodyPr>
          <a:lstStyle/>
          <a:p>
            <a:r>
              <a:rPr lang="en-GB" sz="2000" dirty="0"/>
              <a:t>Via lasview.exe</a:t>
            </a:r>
          </a:p>
          <a:p>
            <a:r>
              <a:rPr lang="en-GB" sz="2000" dirty="0"/>
              <a:t>Or set the software to open the LAS/LAZ files to lasview.exe</a:t>
            </a:r>
          </a:p>
          <a:p>
            <a:r>
              <a:rPr lang="en-GB" sz="2000" dirty="0"/>
              <a:t>Right click on the file – Open in a programme – navigate to c:/LAStools/bin/lasview.exe</a:t>
            </a:r>
          </a:p>
          <a:p>
            <a:r>
              <a:rPr lang="en-GB" sz="2000" dirty="0"/>
              <a:t>In the </a:t>
            </a:r>
            <a:r>
              <a:rPr lang="en-GB" sz="2000" dirty="0" err="1"/>
              <a:t>lasview</a:t>
            </a:r>
            <a:r>
              <a:rPr lang="en-GB" sz="2000" dirty="0"/>
              <a:t>, </a:t>
            </a:r>
          </a:p>
          <a:p>
            <a:r>
              <a:rPr lang="en-GB" sz="2000" dirty="0"/>
              <a:t>Press “x” to define the cross-sections of the data and press “x” to view it, </a:t>
            </a:r>
          </a:p>
          <a:p>
            <a:r>
              <a:rPr lang="en-GB" sz="2000" dirty="0"/>
              <a:t>Move the cross-section with arrows</a:t>
            </a:r>
          </a:p>
          <a:p>
            <a:r>
              <a:rPr lang="en-GB" sz="2000" dirty="0"/>
              <a:t>press “c” to change colours, or right click anywhere in the window to open various options of display</a:t>
            </a:r>
          </a:p>
          <a:p>
            <a:r>
              <a:rPr lang="en-GB" sz="2000" dirty="0"/>
              <a:t>Magnify the points with “=“, reduce the size with “-“</a:t>
            </a:r>
          </a:p>
          <a:p>
            <a:r>
              <a:rPr lang="en-GB" sz="2000" dirty="0"/>
              <a:t>Read lasview_README.txt for custom settings</a:t>
            </a:r>
          </a:p>
          <a:p>
            <a:endParaRPr lang="sk-SK" sz="2000" dirty="0"/>
          </a:p>
        </p:txBody>
      </p:sp>
      <p:pic>
        <p:nvPicPr>
          <p:cNvPr id="8" name="Obrázok 7"/>
          <p:cNvPicPr>
            <a:picLocks noChangeAspect="1"/>
          </p:cNvPicPr>
          <p:nvPr/>
        </p:nvPicPr>
        <p:blipFill>
          <a:blip r:embed="rId3"/>
          <a:stretch>
            <a:fillRect/>
          </a:stretch>
        </p:blipFill>
        <p:spPr>
          <a:xfrm>
            <a:off x="7530588" y="3505917"/>
            <a:ext cx="4030388" cy="3143828"/>
          </a:xfrm>
          <a:prstGeom prst="rect">
            <a:avLst/>
          </a:prstGeom>
        </p:spPr>
      </p:pic>
      <p:cxnSp>
        <p:nvCxnSpPr>
          <p:cNvPr id="9" name="Rovná spojovacia šípka 8"/>
          <p:cNvCxnSpPr/>
          <p:nvPr/>
        </p:nvCxnSpPr>
        <p:spPr>
          <a:xfrm flipH="1">
            <a:off x="9545782" y="2249054"/>
            <a:ext cx="277092" cy="175224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Rovná spojovacia šípka 11"/>
          <p:cNvCxnSpPr/>
          <p:nvPr/>
        </p:nvCxnSpPr>
        <p:spPr>
          <a:xfrm flipH="1" flipV="1">
            <a:off x="9915272" y="3796145"/>
            <a:ext cx="746651" cy="20514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Rovná spojovacia šípka 14"/>
          <p:cNvCxnSpPr/>
          <p:nvPr/>
        </p:nvCxnSpPr>
        <p:spPr>
          <a:xfrm flipH="1" flipV="1">
            <a:off x="9895134" y="6257636"/>
            <a:ext cx="746651" cy="20514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9360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err="1"/>
              <a:t>Workflow</a:t>
            </a:r>
            <a:r>
              <a:rPr lang="sk-SK" b="1" dirty="0"/>
              <a:t> </a:t>
            </a:r>
            <a:r>
              <a:rPr lang="sk-SK" b="1" dirty="0" err="1"/>
              <a:t>Summary</a:t>
            </a:r>
            <a:endParaRPr lang="sk-SK" b="1" dirty="0"/>
          </a:p>
        </p:txBody>
      </p:sp>
      <p:sp>
        <p:nvSpPr>
          <p:cNvPr id="6" name="Zástupný objekt pre obsah 5"/>
          <p:cNvSpPr>
            <a:spLocks noGrp="1"/>
          </p:cNvSpPr>
          <p:nvPr>
            <p:ph idx="1"/>
          </p:nvPr>
        </p:nvSpPr>
        <p:spPr/>
        <p:txBody>
          <a:bodyPr>
            <a:normAutofit fontScale="92500" lnSpcReduction="20000"/>
          </a:bodyPr>
          <a:lstStyle/>
          <a:p>
            <a:r>
              <a:rPr lang="sk-SK" b="1" dirty="0" err="1"/>
              <a:t>Tiling</a:t>
            </a:r>
            <a:r>
              <a:rPr lang="sk-SK" dirty="0"/>
              <a:t>: </a:t>
            </a:r>
            <a:r>
              <a:rPr lang="sk-SK" dirty="0" err="1"/>
              <a:t>Splits</a:t>
            </a:r>
            <a:r>
              <a:rPr lang="sk-SK" dirty="0"/>
              <a:t> </a:t>
            </a:r>
            <a:r>
              <a:rPr lang="sk-SK" dirty="0" err="1"/>
              <a:t>the</a:t>
            </a:r>
            <a:r>
              <a:rPr lang="sk-SK" dirty="0"/>
              <a:t> </a:t>
            </a:r>
            <a:r>
              <a:rPr lang="sk-SK" dirty="0" err="1"/>
              <a:t>input</a:t>
            </a:r>
            <a:r>
              <a:rPr lang="sk-SK" dirty="0"/>
              <a:t> .laz </a:t>
            </a:r>
            <a:r>
              <a:rPr lang="sk-SK" dirty="0" err="1"/>
              <a:t>file</a:t>
            </a:r>
            <a:r>
              <a:rPr lang="sk-SK" dirty="0"/>
              <a:t> </a:t>
            </a:r>
            <a:r>
              <a:rPr lang="sk-SK" dirty="0" err="1"/>
              <a:t>into</a:t>
            </a:r>
            <a:r>
              <a:rPr lang="sk-SK" dirty="0"/>
              <a:t> </a:t>
            </a:r>
            <a:r>
              <a:rPr lang="sk-SK" dirty="0" err="1"/>
              <a:t>manageable</a:t>
            </a:r>
            <a:r>
              <a:rPr lang="sk-SK" dirty="0"/>
              <a:t> </a:t>
            </a:r>
            <a:r>
              <a:rPr lang="sk-SK" dirty="0" err="1"/>
              <a:t>tiles</a:t>
            </a:r>
            <a:r>
              <a:rPr lang="sk-SK" dirty="0"/>
              <a:t> </a:t>
            </a:r>
            <a:r>
              <a:rPr lang="sk-SK" dirty="0" err="1"/>
              <a:t>with</a:t>
            </a:r>
            <a:r>
              <a:rPr lang="sk-SK" dirty="0"/>
              <a:t> a buffer</a:t>
            </a:r>
            <a:r>
              <a:rPr lang="en-GB" dirty="0"/>
              <a:t> zone for seamless processing of DEMs</a:t>
            </a:r>
            <a:r>
              <a:rPr lang="sk-SK" dirty="0"/>
              <a:t>.</a:t>
            </a:r>
            <a:endParaRPr lang="en-GB" dirty="0"/>
          </a:p>
          <a:p>
            <a:r>
              <a:rPr lang="en-GB" b="1" dirty="0" err="1"/>
              <a:t>Denoising</a:t>
            </a:r>
            <a:r>
              <a:rPr lang="en-GB" dirty="0"/>
              <a:t>: identifies outlier points and classifies them (7, 18)</a:t>
            </a:r>
          </a:p>
          <a:p>
            <a:r>
              <a:rPr lang="sk-SK" b="1" dirty="0" err="1"/>
              <a:t>Ground</a:t>
            </a:r>
            <a:r>
              <a:rPr lang="sk-SK" b="1" dirty="0"/>
              <a:t> </a:t>
            </a:r>
            <a:r>
              <a:rPr lang="sk-SK" b="1" dirty="0" err="1"/>
              <a:t>Classification</a:t>
            </a:r>
            <a:r>
              <a:rPr lang="sk-SK" dirty="0"/>
              <a:t>: </a:t>
            </a:r>
            <a:r>
              <a:rPr lang="sk-SK" dirty="0" err="1"/>
              <a:t>Processes</a:t>
            </a:r>
            <a:r>
              <a:rPr lang="sk-SK" dirty="0"/>
              <a:t> </a:t>
            </a:r>
            <a:r>
              <a:rPr lang="sk-SK" dirty="0" err="1"/>
              <a:t>each</a:t>
            </a:r>
            <a:r>
              <a:rPr lang="sk-SK" dirty="0"/>
              <a:t> </a:t>
            </a:r>
            <a:r>
              <a:rPr lang="sk-SK" dirty="0" err="1"/>
              <a:t>tile</a:t>
            </a:r>
            <a:r>
              <a:rPr lang="sk-SK" dirty="0"/>
              <a:t> </a:t>
            </a:r>
            <a:r>
              <a:rPr lang="sk-SK" dirty="0" err="1"/>
              <a:t>individually</a:t>
            </a:r>
            <a:r>
              <a:rPr lang="en-GB" dirty="0"/>
              <a:t>, classifies ground/terrain points (2) and computes height above the ground for the remaining (unclassified) points (8)</a:t>
            </a:r>
          </a:p>
          <a:p>
            <a:r>
              <a:rPr lang="en-GB" b="1" dirty="0"/>
              <a:t>Classification of non-ground points</a:t>
            </a:r>
            <a:r>
              <a:rPr lang="en-GB" dirty="0"/>
              <a:t>: assigns classes of vegetation (5) and buildings (6) to the points unclassified in the previous step of ground classification</a:t>
            </a:r>
          </a:p>
          <a:p>
            <a:r>
              <a:rPr lang="sk-SK" b="1" dirty="0"/>
              <a:t>DTM</a:t>
            </a:r>
            <a:r>
              <a:rPr lang="en-GB" b="1" dirty="0"/>
              <a:t> and</a:t>
            </a:r>
            <a:r>
              <a:rPr lang="sk-SK" b="1" dirty="0"/>
              <a:t> DSM</a:t>
            </a:r>
            <a:r>
              <a:rPr lang="en-GB" b="1" dirty="0"/>
              <a:t>, </a:t>
            </a:r>
            <a:r>
              <a:rPr lang="sk-SK" b="1" dirty="0" err="1"/>
              <a:t>Generation</a:t>
            </a:r>
            <a:r>
              <a:rPr lang="sk-SK" dirty="0"/>
              <a:t>: </a:t>
            </a:r>
            <a:r>
              <a:rPr lang="sk-SK" dirty="0" err="1"/>
              <a:t>Creates</a:t>
            </a:r>
            <a:r>
              <a:rPr lang="sk-SK" dirty="0"/>
              <a:t> raster </a:t>
            </a:r>
            <a:r>
              <a:rPr lang="sk-SK" dirty="0" err="1"/>
              <a:t>models</a:t>
            </a:r>
            <a:r>
              <a:rPr lang="sk-SK" dirty="0"/>
              <a:t> </a:t>
            </a:r>
            <a:r>
              <a:rPr lang="sk-SK" dirty="0" err="1"/>
              <a:t>for</a:t>
            </a:r>
            <a:r>
              <a:rPr lang="sk-SK" dirty="0"/>
              <a:t> </a:t>
            </a:r>
            <a:r>
              <a:rPr lang="sk-SK" dirty="0" err="1"/>
              <a:t>each</a:t>
            </a:r>
            <a:r>
              <a:rPr lang="sk-SK" dirty="0"/>
              <a:t> </a:t>
            </a:r>
            <a:r>
              <a:rPr lang="sk-SK" dirty="0" err="1"/>
              <a:t>tile</a:t>
            </a:r>
            <a:r>
              <a:rPr lang="sk-SK" dirty="0"/>
              <a:t>.</a:t>
            </a:r>
            <a:endParaRPr lang="en-GB" dirty="0"/>
          </a:p>
          <a:p>
            <a:r>
              <a:rPr lang="sk-SK" b="1" dirty="0"/>
              <a:t>CHM </a:t>
            </a:r>
            <a:r>
              <a:rPr lang="sk-SK" b="1" dirty="0" err="1"/>
              <a:t>Creation</a:t>
            </a:r>
            <a:r>
              <a:rPr lang="sk-SK" dirty="0"/>
              <a:t>: </a:t>
            </a:r>
            <a:r>
              <a:rPr lang="sk-SK" dirty="0" err="1"/>
              <a:t>Subtracts</a:t>
            </a:r>
            <a:r>
              <a:rPr lang="sk-SK" dirty="0"/>
              <a:t> DTM </a:t>
            </a:r>
            <a:r>
              <a:rPr lang="sk-SK" dirty="0" err="1"/>
              <a:t>from</a:t>
            </a:r>
            <a:r>
              <a:rPr lang="sk-SK" dirty="0"/>
              <a:t> DSM to get </a:t>
            </a:r>
            <a:r>
              <a:rPr lang="sk-SK" dirty="0" err="1"/>
              <a:t>the</a:t>
            </a:r>
            <a:r>
              <a:rPr lang="sk-SK" dirty="0"/>
              <a:t> </a:t>
            </a:r>
            <a:r>
              <a:rPr lang="sk-SK" dirty="0" err="1"/>
              <a:t>Canopy</a:t>
            </a:r>
            <a:r>
              <a:rPr lang="sk-SK" dirty="0"/>
              <a:t> </a:t>
            </a:r>
            <a:r>
              <a:rPr lang="sk-SK" dirty="0" err="1"/>
              <a:t>Height</a:t>
            </a:r>
            <a:r>
              <a:rPr lang="sk-SK" dirty="0"/>
              <a:t> Model.</a:t>
            </a:r>
            <a:endParaRPr lang="en-GB" dirty="0"/>
          </a:p>
          <a:p>
            <a:r>
              <a:rPr lang="sk-SK" b="1" dirty="0" err="1"/>
              <a:t>Optional</a:t>
            </a:r>
            <a:r>
              <a:rPr lang="sk-SK" b="1" dirty="0"/>
              <a:t> </a:t>
            </a:r>
            <a:r>
              <a:rPr lang="sk-SK" b="1" dirty="0" err="1"/>
              <a:t>Merging</a:t>
            </a:r>
            <a:r>
              <a:rPr lang="sk-SK" dirty="0"/>
              <a:t>: </a:t>
            </a:r>
            <a:r>
              <a:rPr lang="sk-SK" dirty="0" err="1"/>
              <a:t>Combines</a:t>
            </a:r>
            <a:r>
              <a:rPr lang="sk-SK" dirty="0"/>
              <a:t> </a:t>
            </a:r>
            <a:r>
              <a:rPr lang="sk-SK" dirty="0" err="1"/>
              <a:t>the</a:t>
            </a:r>
            <a:r>
              <a:rPr lang="sk-SK" dirty="0"/>
              <a:t> </a:t>
            </a:r>
            <a:r>
              <a:rPr lang="en-GB" dirty="0"/>
              <a:t>DTM,DSM, </a:t>
            </a:r>
            <a:r>
              <a:rPr lang="sk-SK" dirty="0"/>
              <a:t>CHM </a:t>
            </a:r>
            <a:r>
              <a:rPr lang="sk-SK" dirty="0" err="1"/>
              <a:t>tiles</a:t>
            </a:r>
            <a:r>
              <a:rPr lang="sk-SK" dirty="0"/>
              <a:t> </a:t>
            </a:r>
            <a:r>
              <a:rPr lang="sk-SK" dirty="0" err="1"/>
              <a:t>into</a:t>
            </a:r>
            <a:r>
              <a:rPr lang="sk-SK" dirty="0"/>
              <a:t> a single raster.</a:t>
            </a:r>
          </a:p>
          <a:p>
            <a:endParaRPr lang="sk-SK" dirty="0"/>
          </a:p>
        </p:txBody>
      </p:sp>
    </p:spTree>
    <p:extLst>
      <p:ext uri="{BB962C8B-B14F-4D97-AF65-F5344CB8AC3E}">
        <p14:creationId xmlns:p14="http://schemas.microsoft.com/office/powerpoint/2010/main" val="468195403"/>
      </p:ext>
    </p:extLst>
  </p:cSld>
  <p:clrMapOvr>
    <a:masterClrMapping/>
  </p:clrMapOvr>
</p:sld>
</file>

<file path=ppt/theme/theme1.xml><?xml version="1.0" encoding="utf-8"?>
<a:theme xmlns:a="http://schemas.openxmlformats.org/drawingml/2006/main" name="Motív balíka Office">
  <a:themeElements>
    <a:clrScheme name="Motív balíka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ív balíka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balíka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ív balík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TM03457475[[fn=Rám]]</Template>
  <TotalTime>9218</TotalTime>
  <Words>3709</Words>
  <Application>Microsoft Office PowerPoint</Application>
  <PresentationFormat>Widescreen</PresentationFormat>
  <Paragraphs>260</Paragraphs>
  <Slides>39</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39</vt:i4>
      </vt:variant>
    </vt:vector>
  </HeadingPairs>
  <TitlesOfParts>
    <vt:vector size="49" baseType="lpstr">
      <vt:lpstr>Arial</vt:lpstr>
      <vt:lpstr>Calibri</vt:lpstr>
      <vt:lpstr>Calibri Light</vt:lpstr>
      <vt:lpstr>Courier New</vt:lpstr>
      <vt:lpstr>ElsevierSans</vt:lpstr>
      <vt:lpstr>Segoe UI Light</vt:lpstr>
      <vt:lpstr>Segoe UI Semibold</vt:lpstr>
      <vt:lpstr>Segoe UI Semilight</vt:lpstr>
      <vt:lpstr>Wingdings</vt:lpstr>
      <vt:lpstr>Motív balíka Office</vt:lpstr>
      <vt:lpstr>PowerPoint Presentation</vt:lpstr>
      <vt:lpstr>What general user needs?</vt:lpstr>
      <vt:lpstr>LAStools – fast processing of large LiDAR point clouds</vt:lpstr>
      <vt:lpstr>LAStools – fast processing of large LiDAR point clouds</vt:lpstr>
      <vt:lpstr>Why use LAStools in Geology and Remote Sensing?</vt:lpstr>
      <vt:lpstr>Background of the ALS sample data</vt:lpstr>
      <vt:lpstr>Background of the sample ULS data</vt:lpstr>
      <vt:lpstr>View data before processing</vt:lpstr>
      <vt:lpstr>Workflow Summary</vt:lpstr>
      <vt:lpstr>Workflow Summary</vt:lpstr>
      <vt:lpstr>Assumptions before we start</vt:lpstr>
      <vt:lpstr>we start here Removing outlier/noise points</vt:lpstr>
      <vt:lpstr>PowerPoint Presentation</vt:lpstr>
      <vt:lpstr>Filtering of ground points</vt:lpstr>
      <vt:lpstr>PowerPoint Presentation</vt:lpstr>
      <vt:lpstr>PowerPoint Presentation</vt:lpstr>
      <vt:lpstr>Classification of non-ground points</vt:lpstr>
      <vt:lpstr>DTM and DSM creation</vt:lpstr>
      <vt:lpstr>Optional: Slope, hillshade</vt:lpstr>
      <vt:lpstr>PowerPoint Presentation</vt:lpstr>
      <vt:lpstr>PowerPoint Presentation</vt:lpstr>
      <vt:lpstr>Creating model of normalized heights</vt:lpstr>
      <vt:lpstr>Creating model of normalized heights</vt:lpstr>
      <vt:lpstr>PowerPoint Presentation</vt:lpstr>
      <vt:lpstr>PowerPoint Presentation</vt:lpstr>
      <vt:lpstr>Background of the sample data</vt:lpstr>
      <vt:lpstr>PowerPoint Presentation</vt:lpstr>
      <vt:lpstr>Useful additions</vt:lpstr>
      <vt:lpstr>PowerPoint Presentation</vt:lpstr>
      <vt:lpstr>PowerPoint Presentation</vt:lpstr>
      <vt:lpstr>Processing lidar data using data tiles</vt:lpstr>
      <vt:lpstr>LAStools: data tiling</vt:lpstr>
      <vt:lpstr>LAStools: data tiling</vt:lpstr>
      <vt:lpstr>Removing outlier/noise points</vt:lpstr>
      <vt:lpstr>Filtering of ground points</vt:lpstr>
      <vt:lpstr>Classification of non-ground points</vt:lpstr>
      <vt:lpstr>DTM and DSM creation</vt:lpstr>
      <vt:lpstr>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Katarína Onačillová</dc:creator>
  <cp:lastModifiedBy>doc. Mgr. Michal Gallay PhD.</cp:lastModifiedBy>
  <cp:revision>808</cp:revision>
  <dcterms:created xsi:type="dcterms:W3CDTF">2017-06-16T11:25:21Z</dcterms:created>
  <dcterms:modified xsi:type="dcterms:W3CDTF">2026-07-22T00:18:21Z</dcterms:modified>
</cp:coreProperties>
</file>